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2"/>
  </p:notesMasterIdLst>
  <p:handoutMasterIdLst>
    <p:handoutMasterId r:id="rId63"/>
  </p:handoutMasterIdLst>
  <p:sldIdLst>
    <p:sldId id="377" r:id="rId5"/>
    <p:sldId id="269" r:id="rId6"/>
    <p:sldId id="301" r:id="rId7"/>
    <p:sldId id="349" r:id="rId8"/>
    <p:sldId id="302" r:id="rId9"/>
    <p:sldId id="363" r:id="rId10"/>
    <p:sldId id="303" r:id="rId11"/>
    <p:sldId id="304" r:id="rId12"/>
    <p:sldId id="334" r:id="rId13"/>
    <p:sldId id="336" r:id="rId14"/>
    <p:sldId id="341" r:id="rId15"/>
    <p:sldId id="342" r:id="rId16"/>
    <p:sldId id="350" r:id="rId17"/>
    <p:sldId id="364" r:id="rId18"/>
    <p:sldId id="351" r:id="rId19"/>
    <p:sldId id="305" r:id="rId20"/>
    <p:sldId id="352" r:id="rId21"/>
    <p:sldId id="353" r:id="rId22"/>
    <p:sldId id="365" r:id="rId23"/>
    <p:sldId id="307" r:id="rId24"/>
    <p:sldId id="354" r:id="rId25"/>
    <p:sldId id="306" r:id="rId26"/>
    <p:sldId id="366" r:id="rId27"/>
    <p:sldId id="367" r:id="rId28"/>
    <p:sldId id="270" r:id="rId29"/>
    <p:sldId id="271" r:id="rId30"/>
    <p:sldId id="343" r:id="rId31"/>
    <p:sldId id="344" r:id="rId32"/>
    <p:sldId id="373" r:id="rId33"/>
    <p:sldId id="374" r:id="rId34"/>
    <p:sldId id="308" r:id="rId35"/>
    <p:sldId id="356" r:id="rId36"/>
    <p:sldId id="329" r:id="rId37"/>
    <p:sldId id="368" r:id="rId38"/>
    <p:sldId id="357" r:id="rId39"/>
    <p:sldId id="358" r:id="rId40"/>
    <p:sldId id="378" r:id="rId41"/>
    <p:sldId id="371" r:id="rId42"/>
    <p:sldId id="372" r:id="rId43"/>
    <p:sldId id="309" r:id="rId44"/>
    <p:sldId id="310" r:id="rId45"/>
    <p:sldId id="370" r:id="rId46"/>
    <p:sldId id="311" r:id="rId47"/>
    <p:sldId id="312" r:id="rId48"/>
    <p:sldId id="339" r:id="rId49"/>
    <p:sldId id="340" r:id="rId50"/>
    <p:sldId id="313" r:id="rId51"/>
    <p:sldId id="314" r:id="rId52"/>
    <p:sldId id="360" r:id="rId53"/>
    <p:sldId id="337" r:id="rId54"/>
    <p:sldId id="361" r:id="rId55"/>
    <p:sldId id="338" r:id="rId56"/>
    <p:sldId id="369" r:id="rId57"/>
    <p:sldId id="345" r:id="rId58"/>
    <p:sldId id="346" r:id="rId59"/>
    <p:sldId id="347" r:id="rId60"/>
    <p:sldId id="315" r:id="rId6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06A90B-A749-208A-D00E-EF25335465EC}" name="Divya Krishnakumar" initials="DK" userId="S::divya.krishnakumar@ansrsource.com::083ee865-650d-4256-9272-f4d91147c45c" providerId="AD"/>
  <p188:author id="{BF2A948C-1811-CB48-BB9C-92871E13B267}" name="ansrsource_17" initials="AW" userId="ansrsource_17" providerId="None"/>
  <p188:author id="{2C03D8F2-538F-6E99-7A08-C01215B8ED11}" name="Ansrsource 001" initials="ANSR" userId="Ansrsource 001"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E9255F"/>
    <a:srgbClr val="006298"/>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38B0B-1124-4B21-BFC8-A961F97FF791}" v="9" dt="2022-02-17T19:06:08.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529" autoAdjust="0"/>
  </p:normalViewPr>
  <p:slideViewPr>
    <p:cSldViewPr snapToGrid="0">
      <p:cViewPr>
        <p:scale>
          <a:sx n="86" d="100"/>
          <a:sy n="86" d="100"/>
        </p:scale>
        <p:origin x="562"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2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Krishnakumar" userId="083ee865-650d-4256-9272-f4d91147c45c" providerId="ADAL" clId="{C5738B0B-1124-4B21-BFC8-A961F97FF791}"/>
    <pc:docChg chg="custSel modSld">
      <pc:chgData name="Divya Krishnakumar" userId="083ee865-650d-4256-9272-f4d91147c45c" providerId="ADAL" clId="{C5738B0B-1124-4B21-BFC8-A961F97FF791}" dt="2022-02-17T19:01:31.353" v="40" actId="108"/>
      <pc:docMkLst>
        <pc:docMk/>
      </pc:docMkLst>
      <pc:sldChg chg="modSp mod">
        <pc:chgData name="Divya Krishnakumar" userId="083ee865-650d-4256-9272-f4d91147c45c" providerId="ADAL" clId="{C5738B0B-1124-4B21-BFC8-A961F97FF791}" dt="2022-02-17T13:18:24.013" v="13" actId="20577"/>
        <pc:sldMkLst>
          <pc:docMk/>
          <pc:sldMk cId="3819972904" sldId="304"/>
        </pc:sldMkLst>
        <pc:spChg chg="mod">
          <ac:chgData name="Divya Krishnakumar" userId="083ee865-650d-4256-9272-f4d91147c45c" providerId="ADAL" clId="{C5738B0B-1124-4B21-BFC8-A961F97FF791}" dt="2022-02-17T13:18:24.013" v="13" actId="20577"/>
          <ac:spMkLst>
            <pc:docMk/>
            <pc:sldMk cId="3819972904" sldId="304"/>
            <ac:spMk id="3" creationId="{DE482330-7DDD-44FE-B24F-B5505B0ED059}"/>
          </ac:spMkLst>
        </pc:spChg>
      </pc:sldChg>
      <pc:sldChg chg="addCm">
        <pc:chgData name="Divya Krishnakumar" userId="083ee865-650d-4256-9272-f4d91147c45c" providerId="ADAL" clId="{C5738B0B-1124-4B21-BFC8-A961F97FF791}" dt="2022-02-17T13:43:13.463" v="33"/>
        <pc:sldMkLst>
          <pc:docMk/>
          <pc:sldMk cId="4073029969" sldId="308"/>
        </pc:sldMkLst>
      </pc:sldChg>
      <pc:sldChg chg="modSp mod">
        <pc:chgData name="Divya Krishnakumar" userId="083ee865-650d-4256-9272-f4d91147c45c" providerId="ADAL" clId="{C5738B0B-1124-4B21-BFC8-A961F97FF791}" dt="2022-02-16T07:36:36.445" v="5" actId="313"/>
        <pc:sldMkLst>
          <pc:docMk/>
          <pc:sldMk cId="4068099739" sldId="311"/>
        </pc:sldMkLst>
        <pc:spChg chg="mod">
          <ac:chgData name="Divya Krishnakumar" userId="083ee865-650d-4256-9272-f4d91147c45c" providerId="ADAL" clId="{C5738B0B-1124-4B21-BFC8-A961F97FF791}" dt="2022-02-16T07:36:36.445" v="5" actId="313"/>
          <ac:spMkLst>
            <pc:docMk/>
            <pc:sldMk cId="4068099739" sldId="311"/>
            <ac:spMk id="3" creationId="{30F9A5D4-1FCB-4994-9FC4-CBCDE449B6B0}"/>
          </ac:spMkLst>
        </pc:spChg>
      </pc:sldChg>
      <pc:sldChg chg="modSp mod">
        <pc:chgData name="Divya Krishnakumar" userId="083ee865-650d-4256-9272-f4d91147c45c" providerId="ADAL" clId="{C5738B0B-1124-4B21-BFC8-A961F97FF791}" dt="2022-02-17T13:44:31.232" v="35" actId="6549"/>
        <pc:sldMkLst>
          <pc:docMk/>
          <pc:sldMk cId="3397974950" sldId="329"/>
        </pc:sldMkLst>
        <pc:spChg chg="mod">
          <ac:chgData name="Divya Krishnakumar" userId="083ee865-650d-4256-9272-f4d91147c45c" providerId="ADAL" clId="{C5738B0B-1124-4B21-BFC8-A961F97FF791}" dt="2022-02-17T13:44:31.232" v="35" actId="6549"/>
          <ac:spMkLst>
            <pc:docMk/>
            <pc:sldMk cId="3397974950" sldId="329"/>
            <ac:spMk id="3" creationId="{137FD6E0-DE58-42D3-A2D7-3F26486CBD74}"/>
          </ac:spMkLst>
        </pc:spChg>
      </pc:sldChg>
      <pc:sldChg chg="modSp mod">
        <pc:chgData name="Divya Krishnakumar" userId="083ee865-650d-4256-9272-f4d91147c45c" providerId="ADAL" clId="{C5738B0B-1124-4B21-BFC8-A961F97FF791}" dt="2022-02-16T09:44:19.051" v="9" actId="20577"/>
        <pc:sldMkLst>
          <pc:docMk/>
          <pc:sldMk cId="3194775823" sldId="334"/>
        </pc:sldMkLst>
        <pc:spChg chg="mod">
          <ac:chgData name="Divya Krishnakumar" userId="083ee865-650d-4256-9272-f4d91147c45c" providerId="ADAL" clId="{C5738B0B-1124-4B21-BFC8-A961F97FF791}" dt="2022-02-16T09:44:19.051" v="9" actId="20577"/>
          <ac:spMkLst>
            <pc:docMk/>
            <pc:sldMk cId="3194775823" sldId="334"/>
            <ac:spMk id="3" creationId="{19AA6162-1611-47F6-A8D6-D4E02F3BA634}"/>
          </ac:spMkLst>
        </pc:spChg>
      </pc:sldChg>
      <pc:sldChg chg="modSp mod">
        <pc:chgData name="Divya Krishnakumar" userId="083ee865-650d-4256-9272-f4d91147c45c" providerId="ADAL" clId="{C5738B0B-1124-4B21-BFC8-A961F97FF791}" dt="2022-02-17T18:59:30.790" v="38" actId="20577"/>
        <pc:sldMkLst>
          <pc:docMk/>
          <pc:sldMk cId="1741218528" sldId="337"/>
        </pc:sldMkLst>
        <pc:spChg chg="mod">
          <ac:chgData name="Divya Krishnakumar" userId="083ee865-650d-4256-9272-f4d91147c45c" providerId="ADAL" clId="{C5738B0B-1124-4B21-BFC8-A961F97FF791}" dt="2022-02-17T18:59:30.790" v="38" actId="20577"/>
          <ac:spMkLst>
            <pc:docMk/>
            <pc:sldMk cId="1741218528" sldId="337"/>
            <ac:spMk id="2" creationId="{00000000-0000-0000-0000-000000000000}"/>
          </ac:spMkLst>
        </pc:spChg>
      </pc:sldChg>
      <pc:sldChg chg="addCm">
        <pc:chgData name="Divya Krishnakumar" userId="083ee865-650d-4256-9272-f4d91147c45c" providerId="ADAL" clId="{C5738B0B-1124-4B21-BFC8-A961F97FF791}" dt="2022-02-17T13:40:15.677" v="24"/>
        <pc:sldMkLst>
          <pc:docMk/>
          <pc:sldMk cId="3367845105" sldId="343"/>
        </pc:sldMkLst>
      </pc:sldChg>
      <pc:sldChg chg="modSp mod">
        <pc:chgData name="Divya Krishnakumar" userId="083ee865-650d-4256-9272-f4d91147c45c" providerId="ADAL" clId="{C5738B0B-1124-4B21-BFC8-A961F97FF791}" dt="2022-02-17T13:41:22.597" v="32" actId="113"/>
        <pc:sldMkLst>
          <pc:docMk/>
          <pc:sldMk cId="2682797824" sldId="344"/>
        </pc:sldMkLst>
        <pc:spChg chg="mod">
          <ac:chgData name="Divya Krishnakumar" userId="083ee865-650d-4256-9272-f4d91147c45c" providerId="ADAL" clId="{C5738B0B-1124-4B21-BFC8-A961F97FF791}" dt="2022-02-17T13:41:22.597" v="32" actId="113"/>
          <ac:spMkLst>
            <pc:docMk/>
            <pc:sldMk cId="2682797824" sldId="344"/>
            <ac:spMk id="2" creationId="{00000000-0000-0000-0000-000000000000}"/>
          </ac:spMkLst>
        </pc:spChg>
      </pc:sldChg>
      <pc:sldChg chg="modSp mod">
        <pc:chgData name="Divya Krishnakumar" userId="083ee865-650d-4256-9272-f4d91147c45c" providerId="ADAL" clId="{C5738B0B-1124-4B21-BFC8-A961F97FF791}" dt="2022-02-17T13:28:58.826" v="23" actId="20577"/>
        <pc:sldMkLst>
          <pc:docMk/>
          <pc:sldMk cId="2386305453" sldId="353"/>
        </pc:sldMkLst>
        <pc:spChg chg="mod">
          <ac:chgData name="Divya Krishnakumar" userId="083ee865-650d-4256-9272-f4d91147c45c" providerId="ADAL" clId="{C5738B0B-1124-4B21-BFC8-A961F97FF791}" dt="2022-02-17T13:28:58.826" v="23" actId="20577"/>
          <ac:spMkLst>
            <pc:docMk/>
            <pc:sldMk cId="2386305453" sldId="353"/>
            <ac:spMk id="3" creationId="{DE482330-7DDD-44FE-B24F-B5505B0ED059}"/>
          </ac:spMkLst>
        </pc:spChg>
      </pc:sldChg>
      <pc:sldChg chg="modSp mod">
        <pc:chgData name="Divya Krishnakumar" userId="083ee865-650d-4256-9272-f4d91147c45c" providerId="ADAL" clId="{C5738B0B-1124-4B21-BFC8-A961F97FF791}" dt="2022-02-17T18:58:41.939" v="37" actId="6549"/>
        <pc:sldMkLst>
          <pc:docMk/>
          <pc:sldMk cId="3733110801" sldId="360"/>
        </pc:sldMkLst>
        <pc:spChg chg="mod">
          <ac:chgData name="Divya Krishnakumar" userId="083ee865-650d-4256-9272-f4d91147c45c" providerId="ADAL" clId="{C5738B0B-1124-4B21-BFC8-A961F97FF791}" dt="2022-02-17T18:58:41.939" v="37" actId="6549"/>
          <ac:spMkLst>
            <pc:docMk/>
            <pc:sldMk cId="3733110801" sldId="360"/>
            <ac:spMk id="3" creationId="{E633DCBD-EBD8-4E5A-ACAA-A23B46E7B94E}"/>
          </ac:spMkLst>
        </pc:spChg>
      </pc:sldChg>
      <pc:sldChg chg="modSp mod">
        <pc:chgData name="Divya Krishnakumar" userId="083ee865-650d-4256-9272-f4d91147c45c" providerId="ADAL" clId="{C5738B0B-1124-4B21-BFC8-A961F97FF791}" dt="2022-02-17T13:26:12.658" v="14" actId="20577"/>
        <pc:sldMkLst>
          <pc:docMk/>
          <pc:sldMk cId="3847288264" sldId="364"/>
        </pc:sldMkLst>
        <pc:spChg chg="mod">
          <ac:chgData name="Divya Krishnakumar" userId="083ee865-650d-4256-9272-f4d91147c45c" providerId="ADAL" clId="{C5738B0B-1124-4B21-BFC8-A961F97FF791}" dt="2022-02-17T13:26:12.658" v="14" actId="20577"/>
          <ac:spMkLst>
            <pc:docMk/>
            <pc:sldMk cId="3847288264" sldId="364"/>
            <ac:spMk id="3" creationId="{A134DDA9-6BEC-479F-A2BE-D5807D6F5FF8}"/>
          </ac:spMkLst>
        </pc:spChg>
      </pc:sldChg>
      <pc:sldChg chg="modSp mod">
        <pc:chgData name="Divya Krishnakumar" userId="083ee865-650d-4256-9272-f4d91147c45c" providerId="ADAL" clId="{C5738B0B-1124-4B21-BFC8-A961F97FF791}" dt="2022-02-17T19:01:31.353" v="40" actId="108"/>
        <pc:sldMkLst>
          <pc:docMk/>
          <pc:sldMk cId="585680850" sldId="369"/>
        </pc:sldMkLst>
        <pc:spChg chg="mod">
          <ac:chgData name="Divya Krishnakumar" userId="083ee865-650d-4256-9272-f4d91147c45c" providerId="ADAL" clId="{C5738B0B-1124-4B21-BFC8-A961F97FF791}" dt="2022-02-17T19:01:31.353" v="40" actId="108"/>
          <ac:spMkLst>
            <pc:docMk/>
            <pc:sldMk cId="585680850" sldId="369"/>
            <ac:spMk id="3" creationId="{E1AF69D6-AF5F-44E3-8C8F-164F3C11D154}"/>
          </ac:spMkLst>
        </pc:spChg>
      </pc:sldChg>
      <pc:sldChg chg="modSp mod">
        <pc:chgData name="Divya Krishnakumar" userId="083ee865-650d-4256-9272-f4d91147c45c" providerId="ADAL" clId="{C5738B0B-1124-4B21-BFC8-A961F97FF791}" dt="2022-02-17T13:46:34.769" v="36" actId="20577"/>
        <pc:sldMkLst>
          <pc:docMk/>
          <pc:sldMk cId="2594196089" sldId="372"/>
        </pc:sldMkLst>
        <pc:spChg chg="mod">
          <ac:chgData name="Divya Krishnakumar" userId="083ee865-650d-4256-9272-f4d91147c45c" providerId="ADAL" clId="{C5738B0B-1124-4B21-BFC8-A961F97FF791}" dt="2022-02-17T13:46:34.769" v="36" actId="20577"/>
          <ac:spMkLst>
            <pc:docMk/>
            <pc:sldMk cId="2594196089" sldId="372"/>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5/24/2023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39581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334246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125332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3592311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1347236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414400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4126617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3655568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Use the Discussion activity to encourage group conversation about a related topic of interest.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83140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827521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50</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1233664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3597137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63795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55</a:t>
            </a:fld>
            <a:endParaRPr lang="en-US" dirty="0"/>
          </a:p>
        </p:txBody>
      </p:sp>
    </p:spTree>
    <p:extLst>
      <p:ext uri="{BB962C8B-B14F-4D97-AF65-F5344CB8AC3E}">
        <p14:creationId xmlns:p14="http://schemas.microsoft.com/office/powerpoint/2010/main" val="10326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indent="0">
              <a:buFontTx/>
              <a:buNone/>
            </a:pPr>
            <a:r>
              <a:rPr lang="en-US" dirty="0"/>
              <a:t>Use the Self-Assessment question to encourage students to evaluate their progress or goals in the course, as well as determine how they might apply their learning or grow as an individual.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82997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113717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334674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359713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98030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71363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3057088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ourier New" panose="02070309020205020404" pitchFamily="49" charset="0"/>
              <a:buChar char="o"/>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a:extLst>
              <a:ext uri="{FF2B5EF4-FFF2-40B4-BE49-F238E27FC236}">
                <a16:creationId xmlns:a16="http://schemas.microsoft.com/office/drawing/2014/main" id="{83735F31-4A9D-40F8-9F71-BD376A4D8D2F}"/>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652337" y="4026568"/>
            <a:ext cx="8507663" cy="2143416"/>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
        <p:nvSpPr>
          <p:cNvPr id="6" name="Text Placeholder 11">
            <a:extLst>
              <a:ext uri="{FF2B5EF4-FFF2-40B4-BE49-F238E27FC236}">
                <a16:creationId xmlns:a16="http://schemas.microsoft.com/office/drawing/2014/main" id="{2D354C28-2602-4BD1-852F-6D26EF74A6E0}"/>
              </a:ext>
            </a:extLst>
          </p:cNvPr>
          <p:cNvSpPr>
            <a:spLocks noGrp="1"/>
          </p:cNvSpPr>
          <p:nvPr>
            <p:ph type="body" sz="quarter" idx="17" hasCustomPrompt="1"/>
          </p:nvPr>
        </p:nvSpPr>
        <p:spPr>
          <a:xfrm>
            <a:off x="743577" y="1638300"/>
            <a:ext cx="10610224" cy="2143416"/>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3022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4">
            <a:extLst>
              <a:ext uri="{FF2B5EF4-FFF2-40B4-BE49-F238E27FC236}">
                <a16:creationId xmlns:a16="http://schemas.microsoft.com/office/drawing/2014/main" id="{FDBF05B8-008A-435C-BEB9-BA347195A6D4}"/>
              </a:ext>
            </a:extLst>
          </p:cNvPr>
          <p:cNvSpPr>
            <a:spLocks noGrp="1"/>
          </p:cNvSpPr>
          <p:nvPr>
            <p:ph type="body" sz="quarter" idx="13" hasCustomPrompt="1"/>
          </p:nvPr>
        </p:nvSpPr>
        <p:spPr>
          <a:xfrm>
            <a:off x="2923890" y="6375089"/>
            <a:ext cx="8843249" cy="365125"/>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6472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7" name="Footer">
            <a:extLst>
              <a:ext uri="{FF2B5EF4-FFF2-40B4-BE49-F238E27FC236}">
                <a16:creationId xmlns:a16="http://schemas.microsoft.com/office/drawing/2014/main" id="{1A08720E-89CF-471D-8467-1907150E3B60}"/>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3D3CEFA6-1052-4CB3-8134-501BB4231EC5}"/>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762225" y="6356350"/>
            <a:ext cx="9257732" cy="354013"/>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 id="2147483726"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32437B-505B-437D-B700-DB98649D4ABD}"/>
              </a:ext>
            </a:extLst>
          </p:cNvPr>
          <p:cNvSpPr>
            <a:spLocks noGrp="1"/>
          </p:cNvSpPr>
          <p:nvPr>
            <p:ph type="title"/>
          </p:nvPr>
        </p:nvSpPr>
        <p:spPr>
          <a:xfrm>
            <a:off x="3730100" y="1901952"/>
            <a:ext cx="8037040" cy="1527048"/>
          </a:xfrm>
        </p:spPr>
        <p:txBody>
          <a:bodyPr anchor="ctr"/>
          <a:lstStyle/>
          <a:p>
            <a:pPr algn="ctr"/>
            <a:r>
              <a:rPr lang="en-US" sz="4000" b="0" dirty="0"/>
              <a:t>Hands-On Ethical Hacking and Network Defense,</a:t>
            </a:r>
            <a:br>
              <a:rPr lang="en-US" sz="4000" b="0" dirty="0"/>
            </a:br>
            <a:r>
              <a:rPr lang="en-US" sz="4000" b="0" dirty="0"/>
              <a:t>Edition 4</a:t>
            </a:r>
          </a:p>
        </p:txBody>
      </p:sp>
      <p:sp>
        <p:nvSpPr>
          <p:cNvPr id="2" name="Text Placeholder 1">
            <a:extLst>
              <a:ext uri="{FF2B5EF4-FFF2-40B4-BE49-F238E27FC236}">
                <a16:creationId xmlns:a16="http://schemas.microsoft.com/office/drawing/2014/main" id="{91DF6995-6A0D-4B55-9749-F555B7DB11AB}"/>
              </a:ext>
            </a:extLst>
          </p:cNvPr>
          <p:cNvSpPr>
            <a:spLocks noGrp="1"/>
          </p:cNvSpPr>
          <p:nvPr>
            <p:ph type="body" sz="quarter" idx="11"/>
          </p:nvPr>
        </p:nvSpPr>
        <p:spPr>
          <a:xfrm>
            <a:off x="4817175" y="3828650"/>
            <a:ext cx="6372223" cy="1116757"/>
          </a:xfrm>
        </p:spPr>
        <p:txBody>
          <a:bodyPr anchor="ctr"/>
          <a:lstStyle/>
          <a:p>
            <a:pPr algn="ctr"/>
            <a:r>
              <a:rPr lang="en-US" b="1" dirty="0"/>
              <a:t>Module 2: </a:t>
            </a:r>
            <a:r>
              <a:rPr lang="en-US" dirty="0"/>
              <a:t>TCP/IP Concepts Review</a:t>
            </a:r>
          </a:p>
        </p:txBody>
      </p:sp>
      <p:pic>
        <p:nvPicPr>
          <p:cNvPr id="8" name="Picture Placeholder 7">
            <a:extLst>
              <a:ext uri="{FF2B5EF4-FFF2-40B4-BE49-F238E27FC236}">
                <a16:creationId xmlns:a16="http://schemas.microsoft.com/office/drawing/2014/main" id="{4F8054FB-68CE-4A8B-AE71-F19F111A7864}"/>
              </a:ext>
              <a:ext uri="{C183D7F6-B498-43B3-948B-1728B52AA6E4}">
                <adec:decorative xmlns:adec="http://schemas.microsoft.com/office/drawing/2017/decorative" val="1"/>
              </a:ext>
            </a:extLst>
          </p:cNvPr>
          <p:cNvPicPr>
            <a:picLocks noGrp="1" noChangeAspect="1"/>
          </p:cNvPicPr>
          <p:nvPr>
            <p:ph type="pic" sz="quarter" idx="12"/>
          </p:nvPr>
        </p:nvPicPr>
        <p:blipFill>
          <a:blip r:embed="rId3"/>
          <a:srcRect l="923" r="923"/>
          <a:stretch>
            <a:fillRect/>
          </a:stretch>
        </p:blipFill>
        <p:spPr>
          <a:xfrm>
            <a:off x="246063" y="314325"/>
            <a:ext cx="3343275" cy="4318000"/>
          </a:xfrm>
        </p:spPr>
      </p:pic>
      <p:sp>
        <p:nvSpPr>
          <p:cNvPr id="7" name="Text Placeholder 4">
            <a:extLst>
              <a:ext uri="{FF2B5EF4-FFF2-40B4-BE49-F238E27FC236}">
                <a16:creationId xmlns:a16="http://schemas.microsoft.com/office/drawing/2014/main" id="{B1026838-50FD-462D-BFD6-82AA8692D3A8}"/>
              </a:ext>
            </a:extLst>
          </p:cNvPr>
          <p:cNvSpPr>
            <a:spLocks noGrp="1"/>
          </p:cNvSpPr>
          <p:nvPr>
            <p:ph type="body" sz="quarter" idx="13"/>
          </p:nvPr>
        </p:nvSpPr>
        <p:spPr>
          <a:xfrm>
            <a:off x="2708694" y="6347068"/>
            <a:ext cx="9058446" cy="441920"/>
          </a:xfrm>
        </p:spPr>
        <p:txBody>
          <a:bodyPr/>
          <a:lstStyle/>
          <a:p>
            <a:r>
              <a:rPr kumimoji="0" lang="en-US" sz="1400" b="0" i="0" u="none" strike="noStrike" kern="1200" cap="none" spc="0" normalizeH="0" baseline="0" noProof="0" dirty="0">
                <a:ln>
                  <a:noFill/>
                </a:ln>
                <a:solidFill>
                  <a:schemeClr val="bg1"/>
                </a:solidFill>
                <a:effectLst/>
                <a:uLnTx/>
                <a:uFillTx/>
                <a:latin typeface="arial" charset="0"/>
                <a:ea typeface="+mn-ea"/>
                <a:cs typeface="+mn-cs"/>
              </a:rPr>
              <a:t>Simpson, Antill</a:t>
            </a:r>
            <a:r>
              <a:rPr lang="en-US" sz="1400" dirty="0">
                <a:solidFill>
                  <a:schemeClr val="bg1"/>
                </a:solidFill>
                <a:latin typeface="arial" charset="0"/>
              </a:rPr>
              <a:t>, </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Wilson, Hands-On Ethical Hacking and Network Defense, 4</a:t>
            </a:r>
            <a:r>
              <a:rPr kumimoji="0" lang="en-US" sz="1400" b="0" i="0" u="none" strike="noStrike" kern="1200" cap="none" spc="0" normalizeH="0" baseline="30000" noProof="0" dirty="0">
                <a:ln>
                  <a:noFill/>
                </a:ln>
                <a:solidFill>
                  <a:schemeClr val="bg1"/>
                </a:solidFill>
                <a:effectLst/>
                <a:uLnTx/>
                <a:uFillTx/>
                <a:latin typeface="arial" charset="0"/>
                <a:ea typeface="+mn-ea"/>
                <a:cs typeface="+mn-cs"/>
              </a:rPr>
              <a:t>th</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249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altLang="en-US" dirty="0"/>
              <a:t>TCP Flags</a:t>
            </a:r>
            <a:endParaRPr lang="en-US" dirty="0"/>
          </a:p>
        </p:txBody>
      </p:sp>
      <p:sp>
        <p:nvSpPr>
          <p:cNvPr id="2" name="Text Placeholder 1"/>
          <p:cNvSpPr>
            <a:spLocks noGrp="1"/>
          </p:cNvSpPr>
          <p:nvPr>
            <p:ph type="body" sz="quarter" idx="17"/>
          </p:nvPr>
        </p:nvSpPr>
        <p:spPr>
          <a:xfrm>
            <a:off x="150920" y="1037230"/>
            <a:ext cx="11304199" cy="4995270"/>
          </a:xfrm>
        </p:spPr>
        <p:txBody>
          <a:bodyPr>
            <a:normAutofit/>
          </a:bodyPr>
          <a:lstStyle/>
          <a:p>
            <a:r>
              <a:rPr lang="en-US" sz="1800" dirty="0"/>
              <a:t>Each flag occupies one bit of the TCP segment</a:t>
            </a:r>
          </a:p>
          <a:p>
            <a:pPr lvl="1"/>
            <a:r>
              <a:rPr lang="en-US" sz="1800" dirty="0"/>
              <a:t>Can be set to 0 (off) or 1 (on)</a:t>
            </a:r>
          </a:p>
          <a:p>
            <a:r>
              <a:rPr lang="en-US" sz="1800" dirty="0"/>
              <a:t>Six flags of a TCP segment</a:t>
            </a:r>
          </a:p>
          <a:p>
            <a:pPr lvl="1"/>
            <a:r>
              <a:rPr lang="en-US" sz="2800" i="1" dirty="0">
                <a:solidFill>
                  <a:schemeClr val="tx1">
                    <a:lumMod val="60000"/>
                    <a:lumOff val="40000"/>
                  </a:schemeClr>
                </a:solidFill>
                <a:effectLst>
                  <a:outerShdw blurRad="38100" dist="38100" dir="2700000" algn="tl">
                    <a:srgbClr val="000000">
                      <a:alpha val="43137"/>
                    </a:srgbClr>
                  </a:outerShdw>
                </a:effectLst>
              </a:rPr>
              <a:t>SYN flag: Synchronize flag signifies the beginning of a session</a:t>
            </a:r>
          </a:p>
          <a:p>
            <a:pPr lvl="1"/>
            <a:r>
              <a:rPr lang="en-US" sz="2800" i="1" dirty="0">
                <a:solidFill>
                  <a:schemeClr val="tx1">
                    <a:lumMod val="60000"/>
                    <a:lumOff val="40000"/>
                  </a:schemeClr>
                </a:solidFill>
                <a:effectLst>
                  <a:outerShdw blurRad="38100" dist="38100" dir="2700000" algn="tl">
                    <a:srgbClr val="000000">
                      <a:alpha val="43137"/>
                    </a:srgbClr>
                  </a:outerShdw>
                </a:effectLst>
              </a:rPr>
              <a:t>ACK flag: Acknowledgment flag acknowledges a connection</a:t>
            </a:r>
          </a:p>
          <a:p>
            <a:pPr lvl="1"/>
            <a:r>
              <a:rPr lang="en-US" sz="2800" i="1" dirty="0">
                <a:solidFill>
                  <a:schemeClr val="tx1">
                    <a:lumMod val="60000"/>
                    <a:lumOff val="40000"/>
                  </a:schemeClr>
                </a:solidFill>
                <a:effectLst>
                  <a:outerShdw blurRad="38100" dist="38100" dir="2700000" algn="tl">
                    <a:srgbClr val="000000">
                      <a:alpha val="43137"/>
                    </a:srgbClr>
                  </a:outerShdw>
                </a:effectLst>
              </a:rPr>
              <a:t>PSH flag: Push flag is used to deliver data directly to an application</a:t>
            </a:r>
          </a:p>
          <a:p>
            <a:pPr lvl="1"/>
            <a:r>
              <a:rPr lang="en-US" sz="2800" i="1" dirty="0">
                <a:solidFill>
                  <a:schemeClr val="tx1">
                    <a:lumMod val="60000"/>
                    <a:lumOff val="40000"/>
                  </a:schemeClr>
                </a:solidFill>
                <a:effectLst>
                  <a:outerShdw blurRad="38100" dist="38100" dir="2700000" algn="tl">
                    <a:srgbClr val="000000">
                      <a:alpha val="43137"/>
                    </a:srgbClr>
                  </a:outerShdw>
                </a:effectLst>
              </a:rPr>
              <a:t>URG flag: Urgent flag signifies urgent data</a:t>
            </a:r>
          </a:p>
          <a:p>
            <a:pPr lvl="1"/>
            <a:r>
              <a:rPr lang="en-US" sz="2800" i="1" dirty="0">
                <a:solidFill>
                  <a:schemeClr val="tx1">
                    <a:lumMod val="60000"/>
                    <a:lumOff val="40000"/>
                  </a:schemeClr>
                </a:solidFill>
                <a:effectLst>
                  <a:outerShdw blurRad="38100" dist="38100" dir="2700000" algn="tl">
                    <a:srgbClr val="000000">
                      <a:alpha val="43137"/>
                    </a:srgbClr>
                  </a:outerShdw>
                </a:effectLst>
              </a:rPr>
              <a:t>RST flag: Reset flag resets or drops a connection</a:t>
            </a:r>
          </a:p>
          <a:p>
            <a:pPr lvl="1"/>
            <a:r>
              <a:rPr lang="en-US" sz="2800" i="1" dirty="0">
                <a:solidFill>
                  <a:schemeClr val="tx1">
                    <a:lumMod val="60000"/>
                    <a:lumOff val="40000"/>
                  </a:schemeClr>
                </a:solidFill>
                <a:effectLst>
                  <a:outerShdw blurRad="38100" dist="38100" dir="2700000" algn="tl">
                    <a:srgbClr val="000000">
                      <a:alpha val="43137"/>
                    </a:srgbClr>
                  </a:outerShdw>
                </a:effectLst>
              </a:rPr>
              <a:t>FIN flag: Finish flag signifies that the connection is finished</a:t>
            </a:r>
            <a:endParaRPr lang="en-US" sz="1800" i="1" dirty="0">
              <a:solidFill>
                <a:schemeClr val="tx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971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Initial Sequence Number</a:t>
            </a:r>
            <a:endParaRPr lang="en-US" dirty="0"/>
          </a:p>
        </p:txBody>
      </p:sp>
      <p:sp>
        <p:nvSpPr>
          <p:cNvPr id="2" name="Text Placeholder 1"/>
          <p:cNvSpPr>
            <a:spLocks noGrp="1"/>
          </p:cNvSpPr>
          <p:nvPr>
            <p:ph type="body" sz="quarter" idx="17"/>
          </p:nvPr>
        </p:nvSpPr>
        <p:spPr/>
        <p:txBody>
          <a:bodyPr/>
          <a:lstStyle/>
          <a:p>
            <a:r>
              <a:rPr lang="en-US" sz="2000" dirty="0"/>
              <a:t>ISN is a 32-bit number</a:t>
            </a:r>
          </a:p>
          <a:p>
            <a:pPr lvl="1"/>
            <a:r>
              <a:rPr lang="en-US" dirty="0"/>
              <a:t>Tracks packets received by a node</a:t>
            </a:r>
          </a:p>
          <a:p>
            <a:pPr lvl="1"/>
            <a:r>
              <a:rPr lang="en-US" dirty="0"/>
              <a:t>Allows reassembly of large packets that have been broken up into smaller packets</a:t>
            </a:r>
          </a:p>
          <a:p>
            <a:pPr lvl="1"/>
            <a:r>
              <a:rPr lang="en-US" dirty="0"/>
              <a:t>ISN is sent through steps one and two of TCP three-way handshake</a:t>
            </a:r>
          </a:p>
          <a:p>
            <a:pPr lvl="2"/>
            <a:r>
              <a:rPr lang="en-US" dirty="0"/>
              <a:t>Sending node ISN is sent with SYN packet</a:t>
            </a:r>
          </a:p>
          <a:p>
            <a:pPr lvl="2"/>
            <a:r>
              <a:rPr lang="en-US" dirty="0"/>
              <a:t>Receiving node ISN is sent back to the sending node with SYN-ACK packet</a:t>
            </a:r>
          </a:p>
          <a:p>
            <a:endParaRPr lang="en-US" sz="2000" dirty="0"/>
          </a:p>
        </p:txBody>
      </p:sp>
    </p:spTree>
    <p:extLst>
      <p:ext uri="{BB962C8B-B14F-4D97-AF65-F5344CB8AC3E}">
        <p14:creationId xmlns:p14="http://schemas.microsoft.com/office/powerpoint/2010/main" val="222274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TCP Ports (1 of 8)</a:t>
            </a:r>
            <a:endParaRPr lang="en-US" dirty="0"/>
          </a:p>
        </p:txBody>
      </p:sp>
      <p:sp>
        <p:nvSpPr>
          <p:cNvPr id="2" name="Text Placeholder 1"/>
          <p:cNvSpPr>
            <a:spLocks noGrp="1"/>
          </p:cNvSpPr>
          <p:nvPr>
            <p:ph type="body" sz="quarter" idx="17"/>
          </p:nvPr>
        </p:nvSpPr>
        <p:spPr/>
        <p:txBody>
          <a:bodyPr/>
          <a:lstStyle/>
          <a:p>
            <a:r>
              <a:rPr lang="en-US" altLang="en-US" dirty="0">
                <a:solidFill>
                  <a:schemeClr val="tx1">
                    <a:lumMod val="60000"/>
                    <a:lumOff val="40000"/>
                  </a:schemeClr>
                </a:solidFill>
              </a:rPr>
              <a:t>TCP packet </a:t>
            </a:r>
          </a:p>
          <a:p>
            <a:pPr lvl="1"/>
            <a:r>
              <a:rPr lang="en-US" altLang="en-US" dirty="0"/>
              <a:t>Has two 16-bit fields </a:t>
            </a:r>
          </a:p>
          <a:p>
            <a:pPr lvl="2"/>
            <a:r>
              <a:rPr lang="en-US" altLang="en-US" dirty="0"/>
              <a:t>Contains source and destination port numbers</a:t>
            </a:r>
          </a:p>
          <a:p>
            <a:r>
              <a:rPr lang="en-US" altLang="en-US" b="1" dirty="0">
                <a:solidFill>
                  <a:schemeClr val="tx1">
                    <a:lumMod val="60000"/>
                    <a:lumOff val="40000"/>
                  </a:schemeClr>
                </a:solidFill>
              </a:rPr>
              <a:t>Port</a:t>
            </a:r>
          </a:p>
          <a:p>
            <a:pPr lvl="1"/>
            <a:r>
              <a:rPr lang="en-US" altLang="en-US" dirty="0"/>
              <a:t>Logical, not physical, component of a TCP connection</a:t>
            </a:r>
          </a:p>
          <a:p>
            <a:pPr lvl="1"/>
            <a:r>
              <a:rPr lang="en-US" altLang="en-US" dirty="0"/>
              <a:t>Can be assigned to a process that requires network connectivity</a:t>
            </a:r>
          </a:p>
          <a:p>
            <a:pPr lvl="1"/>
            <a:r>
              <a:rPr lang="en-US" altLang="en-US" dirty="0"/>
              <a:t>Example: The HTTPS service uses port 443 by default</a:t>
            </a:r>
          </a:p>
          <a:p>
            <a:r>
              <a:rPr lang="en-US" altLang="en-US" dirty="0"/>
              <a:t>Helps you stop or disable unnecessary services </a:t>
            </a:r>
          </a:p>
          <a:p>
            <a:pPr lvl="1"/>
            <a:r>
              <a:rPr lang="en-US" altLang="en-US" dirty="0"/>
              <a:t>The more services running on a server, the more ports are open for a potential attack</a:t>
            </a:r>
          </a:p>
        </p:txBody>
      </p:sp>
    </p:spTree>
    <p:extLst>
      <p:ext uri="{BB962C8B-B14F-4D97-AF65-F5344CB8AC3E}">
        <p14:creationId xmlns:p14="http://schemas.microsoft.com/office/powerpoint/2010/main" val="395907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TCP Ports (2 of 8)</a:t>
            </a:r>
            <a:endParaRPr lang="en-US" dirty="0"/>
          </a:p>
        </p:txBody>
      </p:sp>
      <p:sp>
        <p:nvSpPr>
          <p:cNvPr id="2" name="Text Placeholder 1"/>
          <p:cNvSpPr>
            <a:spLocks noGrp="1"/>
          </p:cNvSpPr>
          <p:nvPr>
            <p:ph type="body" sz="quarter" idx="17"/>
          </p:nvPr>
        </p:nvSpPr>
        <p:spPr/>
        <p:txBody>
          <a:bodyPr>
            <a:noAutofit/>
          </a:bodyPr>
          <a:lstStyle/>
          <a:p>
            <a:pPr eaLnBrk="1" hangingPunct="1"/>
            <a:r>
              <a:rPr lang="en-US" altLang="en-US" dirty="0"/>
              <a:t>Only 1023 ports are considered well known</a:t>
            </a:r>
          </a:p>
          <a:p>
            <a:pPr lvl="1" eaLnBrk="1" hangingPunct="1"/>
            <a:r>
              <a:rPr lang="en-US" altLang="en-US" dirty="0"/>
              <a:t>List of well-known ports</a:t>
            </a:r>
          </a:p>
          <a:p>
            <a:pPr lvl="2" eaLnBrk="1" hangingPunct="1"/>
            <a:r>
              <a:rPr lang="en-US" altLang="en-US" dirty="0"/>
              <a:t>Visit the</a:t>
            </a:r>
            <a:r>
              <a:rPr lang="en-US" altLang="en-US" b="1" dirty="0"/>
              <a:t> Internet Assigned Numbers Authority (IANA)</a:t>
            </a:r>
            <a:r>
              <a:rPr lang="en-US" altLang="en-US" dirty="0"/>
              <a:t>: www.iana.org</a:t>
            </a:r>
          </a:p>
          <a:p>
            <a:pPr eaLnBrk="1" hangingPunct="1"/>
            <a:r>
              <a:rPr lang="en-US" altLang="en-US" dirty="0"/>
              <a:t>Ports 20 and 21</a:t>
            </a:r>
          </a:p>
          <a:p>
            <a:pPr lvl="1" eaLnBrk="1" hangingPunct="1"/>
            <a:r>
              <a:rPr lang="en-US" altLang="en-US" dirty="0"/>
              <a:t>File Transfer Protocol (FTP)</a:t>
            </a:r>
          </a:p>
          <a:p>
            <a:pPr lvl="1" eaLnBrk="1" hangingPunct="1"/>
            <a:r>
              <a:rPr lang="en-US" altLang="en-US" dirty="0"/>
              <a:t>Was the standard for moving or copying large files</a:t>
            </a:r>
          </a:p>
          <a:p>
            <a:pPr lvl="2" eaLnBrk="1" hangingPunct="1"/>
            <a:r>
              <a:rPr lang="en-US" altLang="en-US" dirty="0"/>
              <a:t>Used today to a lesser extent because of the popularity of HTTP</a:t>
            </a:r>
          </a:p>
          <a:p>
            <a:pPr lvl="1" eaLnBrk="1" hangingPunct="1"/>
            <a:r>
              <a:rPr lang="en-US" altLang="en-US" dirty="0"/>
              <a:t>Requires a logon name and password</a:t>
            </a:r>
          </a:p>
          <a:p>
            <a:pPr lvl="1" eaLnBrk="1" hangingPunct="1"/>
            <a:r>
              <a:rPr lang="en-US" altLang="en-US" dirty="0"/>
              <a:t>More secure than Trivial File Transfer Protocol (TFTP)</a:t>
            </a:r>
          </a:p>
        </p:txBody>
      </p:sp>
    </p:spTree>
    <p:extLst>
      <p:ext uri="{BB962C8B-B14F-4D97-AF65-F5344CB8AC3E}">
        <p14:creationId xmlns:p14="http://schemas.microsoft.com/office/powerpoint/2010/main" val="353151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FA54-495B-4032-AB66-6D23BB178827}"/>
              </a:ext>
            </a:extLst>
          </p:cNvPr>
          <p:cNvSpPr>
            <a:spLocks noGrp="1"/>
          </p:cNvSpPr>
          <p:nvPr>
            <p:ph type="title"/>
          </p:nvPr>
        </p:nvSpPr>
        <p:spPr/>
        <p:txBody>
          <a:bodyPr/>
          <a:lstStyle/>
          <a:p>
            <a:r>
              <a:rPr lang="en-US" altLang="en-US" dirty="0"/>
              <a:t>TCP Ports (3 of 8)</a:t>
            </a:r>
            <a:endParaRPr lang="en-IN" dirty="0"/>
          </a:p>
        </p:txBody>
      </p:sp>
      <p:sp>
        <p:nvSpPr>
          <p:cNvPr id="3" name="Text Placeholder 2">
            <a:extLst>
              <a:ext uri="{FF2B5EF4-FFF2-40B4-BE49-F238E27FC236}">
                <a16:creationId xmlns:a16="http://schemas.microsoft.com/office/drawing/2014/main" id="{A134DDA9-6BEC-479F-A2BE-D5807D6F5FF8}"/>
              </a:ext>
            </a:extLst>
          </p:cNvPr>
          <p:cNvSpPr>
            <a:spLocks noGrp="1"/>
          </p:cNvSpPr>
          <p:nvPr>
            <p:ph type="body" sz="quarter" idx="17"/>
          </p:nvPr>
        </p:nvSpPr>
        <p:spPr/>
        <p:txBody>
          <a:bodyPr/>
          <a:lstStyle/>
          <a:p>
            <a:r>
              <a:rPr lang="en-US" altLang="en-US" dirty="0"/>
              <a:t>Port 22</a:t>
            </a:r>
          </a:p>
          <a:p>
            <a:pPr lvl="1"/>
            <a:r>
              <a:rPr lang="en-US" altLang="en-US" dirty="0"/>
              <a:t>Secure Shell (SSH)</a:t>
            </a:r>
          </a:p>
          <a:p>
            <a:pPr lvl="1"/>
            <a:r>
              <a:rPr lang="en-US" altLang="en-US" dirty="0"/>
              <a:t>Uses encryption and authentication</a:t>
            </a:r>
          </a:p>
          <a:p>
            <a:pPr lvl="2"/>
            <a:r>
              <a:rPr lang="en-US" altLang="en-US" dirty="0"/>
              <a:t>To create a secure channel over an unsecure network</a:t>
            </a:r>
          </a:p>
          <a:p>
            <a:pPr lvl="1"/>
            <a:r>
              <a:rPr lang="en-US" altLang="en-US" dirty="0"/>
              <a:t>Used to secure logons, file transfers, and port forwarding</a:t>
            </a:r>
          </a:p>
          <a:p>
            <a:pPr lvl="1"/>
            <a:r>
              <a:rPr lang="en-US" altLang="en-US" dirty="0"/>
              <a:t>FTP using SSH is known as SFTP</a:t>
            </a:r>
          </a:p>
          <a:p>
            <a:pPr eaLnBrk="1" hangingPunct="1"/>
            <a:r>
              <a:rPr lang="en-US" altLang="en-US" dirty="0"/>
              <a:t>Port 25</a:t>
            </a:r>
          </a:p>
          <a:p>
            <a:pPr lvl="1" eaLnBrk="1" hangingPunct="1"/>
            <a:r>
              <a:rPr lang="en-US" altLang="en-US" dirty="0"/>
              <a:t>Simple Mail Transfer Protocol (SMTP)</a:t>
            </a:r>
          </a:p>
          <a:p>
            <a:pPr lvl="2" eaLnBrk="1" hangingPunct="1"/>
            <a:r>
              <a:rPr lang="en-US" altLang="en-US" dirty="0"/>
              <a:t>Email servers listen on this port</a:t>
            </a:r>
          </a:p>
        </p:txBody>
      </p:sp>
    </p:spTree>
    <p:extLst>
      <p:ext uri="{BB962C8B-B14F-4D97-AF65-F5344CB8AC3E}">
        <p14:creationId xmlns:p14="http://schemas.microsoft.com/office/powerpoint/2010/main" val="384728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TCP Ports (4 of 8)</a:t>
            </a:r>
            <a:endParaRPr lang="en-US" dirty="0"/>
          </a:p>
        </p:txBody>
      </p:sp>
      <p:pic>
        <p:nvPicPr>
          <p:cNvPr id="9" name="Picture Placeholder 8" descr="A window showing the F T P program File zilla connected to the ftp2.census.gov f t p site. Local and remote files are listed. Input fields at the top are for entering Host, Username, Password, and Port. In this figure, ftp2.census.gov is entered in the Host field.">
            <a:extLst>
              <a:ext uri="{FF2B5EF4-FFF2-40B4-BE49-F238E27FC236}">
                <a16:creationId xmlns:a16="http://schemas.microsoft.com/office/drawing/2014/main" id="{375D7891-A3BE-4A3D-8037-10915BAAC55C}"/>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t="-174"/>
          <a:stretch/>
        </p:blipFill>
        <p:spPr>
          <a:xfrm>
            <a:off x="465221" y="982609"/>
            <a:ext cx="7202906" cy="5102244"/>
          </a:xfrm>
        </p:spPr>
      </p:pic>
      <p:sp>
        <p:nvSpPr>
          <p:cNvPr id="5" name="Text Placeholder 4">
            <a:extLst>
              <a:ext uri="{FF2B5EF4-FFF2-40B4-BE49-F238E27FC236}">
                <a16:creationId xmlns:a16="http://schemas.microsoft.com/office/drawing/2014/main" id="{8E36C831-7136-4B10-93A1-4AF1C764456C}"/>
              </a:ext>
            </a:extLst>
          </p:cNvPr>
          <p:cNvSpPr>
            <a:spLocks noGrp="1"/>
          </p:cNvSpPr>
          <p:nvPr>
            <p:ph type="body" sz="quarter" idx="11"/>
          </p:nvPr>
        </p:nvSpPr>
        <p:spPr>
          <a:xfrm>
            <a:off x="7940841" y="5612223"/>
            <a:ext cx="3947673" cy="264083"/>
          </a:xfrm>
        </p:spPr>
        <p:txBody>
          <a:bodyPr/>
          <a:lstStyle/>
          <a:p>
            <a:r>
              <a:rPr lang="en-US" b="1" dirty="0">
                <a:solidFill>
                  <a:srgbClr val="004A78"/>
                </a:solidFill>
              </a:rPr>
              <a:t>Figure 2-3 </a:t>
            </a:r>
            <a:r>
              <a:rPr lang="en-US" dirty="0">
                <a:solidFill>
                  <a:srgbClr val="004A78"/>
                </a:solidFill>
              </a:rPr>
              <a:t>Connecting to an FTP site</a:t>
            </a:r>
            <a:endParaRPr lang="en-IN" dirty="0">
              <a:solidFill>
                <a:srgbClr val="004A78"/>
              </a:solidFill>
            </a:endParaRPr>
          </a:p>
        </p:txBody>
      </p:sp>
    </p:spTree>
    <p:extLst>
      <p:ext uri="{BB962C8B-B14F-4D97-AF65-F5344CB8AC3E}">
        <p14:creationId xmlns:p14="http://schemas.microsoft.com/office/powerpoint/2010/main" val="280291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TCP Ports (5 of 8)</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Autofit/>
          </a:bodyPr>
          <a:lstStyle/>
          <a:p>
            <a:pPr eaLnBrk="1" hangingPunct="1"/>
            <a:r>
              <a:rPr lang="en-US" altLang="en-US" dirty="0"/>
              <a:t>Port 53</a:t>
            </a:r>
          </a:p>
          <a:p>
            <a:pPr lvl="1" eaLnBrk="1" hangingPunct="1"/>
            <a:r>
              <a:rPr lang="en-US" altLang="en-US" dirty="0"/>
              <a:t>Domain Name System (DNS)</a:t>
            </a:r>
          </a:p>
          <a:p>
            <a:pPr lvl="2" eaLnBrk="1" hangingPunct="1"/>
            <a:r>
              <a:rPr lang="en-US" altLang="en-US" dirty="0"/>
              <a:t>Used to connect users to websites using URLs instead of IP addresses</a:t>
            </a:r>
          </a:p>
          <a:p>
            <a:pPr lvl="2" eaLnBrk="1" hangingPunct="1"/>
            <a:r>
              <a:rPr lang="en-US" altLang="en-US" dirty="0"/>
              <a:t>Most networks require a DNS server</a:t>
            </a:r>
          </a:p>
          <a:p>
            <a:pPr eaLnBrk="1" hangingPunct="1"/>
            <a:r>
              <a:rPr lang="en-US" altLang="en-US" dirty="0"/>
              <a:t>Port 69</a:t>
            </a:r>
          </a:p>
          <a:p>
            <a:pPr lvl="1" eaLnBrk="1" hangingPunct="1"/>
            <a:r>
              <a:rPr lang="en-US" altLang="en-US" dirty="0"/>
              <a:t>Trivial File Transfer Protocol</a:t>
            </a:r>
          </a:p>
          <a:p>
            <a:pPr lvl="2" eaLnBrk="1" hangingPunct="1"/>
            <a:r>
              <a:rPr lang="en-US" altLang="en-US" dirty="0"/>
              <a:t>Used for transferring router and backup router configurations</a:t>
            </a:r>
          </a:p>
          <a:p>
            <a:pPr eaLnBrk="1" hangingPunct="1"/>
            <a:r>
              <a:rPr lang="en-US" altLang="en-US" dirty="0"/>
              <a:t>Port 80</a:t>
            </a:r>
          </a:p>
          <a:p>
            <a:pPr lvl="1" eaLnBrk="1" hangingPunct="1"/>
            <a:r>
              <a:rPr lang="en-US" altLang="en-US" dirty="0"/>
              <a:t>Hypertext Transfer Protocol (HTTP)</a:t>
            </a:r>
          </a:p>
          <a:p>
            <a:pPr lvl="2" eaLnBrk="1" hangingPunct="1"/>
            <a:r>
              <a:rPr lang="en-US" altLang="en-US" dirty="0"/>
              <a:t>Used when connecting to a web server</a:t>
            </a:r>
          </a:p>
        </p:txBody>
      </p:sp>
    </p:spTree>
    <p:extLst>
      <p:ext uri="{BB962C8B-B14F-4D97-AF65-F5344CB8AC3E}">
        <p14:creationId xmlns:p14="http://schemas.microsoft.com/office/powerpoint/2010/main" val="52602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TCP Ports (6 of 8)</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Autofit/>
          </a:bodyPr>
          <a:lstStyle/>
          <a:p>
            <a:r>
              <a:rPr lang="en-US" altLang="en-US" dirty="0"/>
              <a:t>Port 143</a:t>
            </a:r>
          </a:p>
          <a:p>
            <a:pPr lvl="1"/>
            <a:r>
              <a:rPr lang="en-US" altLang="en-US" dirty="0"/>
              <a:t>IMAP</a:t>
            </a:r>
          </a:p>
          <a:p>
            <a:pPr lvl="1"/>
            <a:r>
              <a:rPr lang="en-US" altLang="en-US" dirty="0"/>
              <a:t>Used by email clients to retrieve email messages from a mail server over a TCP/IP connection</a:t>
            </a:r>
          </a:p>
          <a:p>
            <a:pPr eaLnBrk="1" hangingPunct="1"/>
            <a:r>
              <a:rPr lang="en-US" altLang="en-US" dirty="0"/>
              <a:t>Port 443 </a:t>
            </a:r>
          </a:p>
          <a:p>
            <a:pPr lvl="1" eaLnBrk="1" hangingPunct="1"/>
            <a:r>
              <a:rPr lang="en-US" altLang="en-US" dirty="0"/>
              <a:t>Secure Hypertext Transfer Protocol</a:t>
            </a:r>
          </a:p>
          <a:p>
            <a:pPr lvl="2" eaLnBrk="1" hangingPunct="1"/>
            <a:r>
              <a:rPr lang="en-US" altLang="en-US" dirty="0"/>
              <a:t>Used when you connect to a web server</a:t>
            </a:r>
          </a:p>
          <a:p>
            <a:pPr lvl="2" eaLnBrk="1" hangingPunct="1"/>
            <a:r>
              <a:rPr lang="en-US" altLang="en-US" dirty="0"/>
              <a:t>Typically, reserved for secure connections</a:t>
            </a:r>
          </a:p>
          <a:p>
            <a:r>
              <a:rPr lang="en-US" altLang="en-US" dirty="0"/>
              <a:t>Port 993</a:t>
            </a:r>
          </a:p>
          <a:p>
            <a:pPr lvl="1"/>
            <a:r>
              <a:rPr lang="fr-FR" altLang="en-US" dirty="0"/>
              <a:t>IMAP over SSL/TLS uses port 993</a:t>
            </a:r>
          </a:p>
          <a:p>
            <a:pPr lvl="1"/>
            <a:r>
              <a:rPr lang="en-US" altLang="en-US" dirty="0"/>
              <a:t>Preferred over the unsecured version IMAP, which uses port 143</a:t>
            </a:r>
          </a:p>
        </p:txBody>
      </p:sp>
    </p:spTree>
    <p:extLst>
      <p:ext uri="{BB962C8B-B14F-4D97-AF65-F5344CB8AC3E}">
        <p14:creationId xmlns:p14="http://schemas.microsoft.com/office/powerpoint/2010/main" val="241297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TCP Ports (7 of 8) </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rmAutofit/>
          </a:bodyPr>
          <a:lstStyle/>
          <a:p>
            <a:r>
              <a:rPr lang="en-US" altLang="en-US" dirty="0"/>
              <a:t>Port 110</a:t>
            </a:r>
          </a:p>
          <a:p>
            <a:pPr lvl="1"/>
            <a:r>
              <a:rPr lang="en-US" altLang="en-US" dirty="0"/>
              <a:t>Post Office Protocol 3 (POP3)</a:t>
            </a:r>
          </a:p>
          <a:p>
            <a:pPr lvl="2" eaLnBrk="1" hangingPunct="1"/>
            <a:r>
              <a:rPr lang="en-US" altLang="en-US" dirty="0"/>
              <a:t>Used for retrieving email messages from a mail server </a:t>
            </a:r>
          </a:p>
          <a:p>
            <a:r>
              <a:rPr lang="en-US" altLang="en-US" dirty="0"/>
              <a:t>Port 119</a:t>
            </a:r>
          </a:p>
          <a:p>
            <a:pPr lvl="1" eaLnBrk="1" hangingPunct="1"/>
            <a:r>
              <a:rPr lang="en-US" altLang="en-US" dirty="0"/>
              <a:t>Network News Transfer Protocol</a:t>
            </a:r>
          </a:p>
          <a:p>
            <a:pPr lvl="2" eaLnBrk="1" hangingPunct="1"/>
            <a:r>
              <a:rPr lang="en-US" altLang="en-US" dirty="0"/>
              <a:t>Used to connect to a news server for use with newsgroups</a:t>
            </a:r>
          </a:p>
          <a:p>
            <a:pPr eaLnBrk="1" hangingPunct="1"/>
            <a:endParaRPr lang="en-US" altLang="en-US" dirty="0"/>
          </a:p>
        </p:txBody>
      </p:sp>
    </p:spTree>
    <p:extLst>
      <p:ext uri="{BB962C8B-B14F-4D97-AF65-F5344CB8AC3E}">
        <p14:creationId xmlns:p14="http://schemas.microsoft.com/office/powerpoint/2010/main" val="238630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TCP Ports (8 of 8) </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rmAutofit/>
          </a:bodyPr>
          <a:lstStyle/>
          <a:p>
            <a:pPr eaLnBrk="1" hangingPunct="1"/>
            <a:r>
              <a:rPr lang="en-US" altLang="en-US" dirty="0"/>
              <a:t>Port 135</a:t>
            </a:r>
          </a:p>
          <a:p>
            <a:pPr lvl="1" eaLnBrk="1" hangingPunct="1"/>
            <a:r>
              <a:rPr lang="en-US" altLang="en-US" dirty="0"/>
              <a:t>Remote Procedure Call (RPC)</a:t>
            </a:r>
          </a:p>
          <a:p>
            <a:pPr lvl="2" eaLnBrk="1" hangingPunct="1"/>
            <a:r>
              <a:rPr lang="en-US" altLang="en-US" dirty="0"/>
              <a:t>Critical for operation of Microsoft Exchange Server and Active Directory</a:t>
            </a:r>
          </a:p>
          <a:p>
            <a:pPr eaLnBrk="1" hangingPunct="1"/>
            <a:r>
              <a:rPr lang="en-US" altLang="en-US" dirty="0"/>
              <a:t>Port 139</a:t>
            </a:r>
          </a:p>
          <a:p>
            <a:pPr lvl="1" eaLnBrk="1" hangingPunct="1"/>
            <a:r>
              <a:rPr lang="en-US" altLang="en-US" dirty="0"/>
              <a:t>NetBIOS</a:t>
            </a:r>
          </a:p>
          <a:p>
            <a:pPr lvl="2" eaLnBrk="1" hangingPunct="1"/>
            <a:r>
              <a:rPr lang="en-US" altLang="en-US" dirty="0"/>
              <a:t>Used by Microsoft’s NetBIOS Session Service to share resources</a:t>
            </a:r>
          </a:p>
          <a:p>
            <a:pPr marL="342900" lvl="2" indent="-342900">
              <a:spcBef>
                <a:spcPts val="1000"/>
              </a:spcBef>
              <a:buClr>
                <a:srgbClr val="004A78"/>
              </a:buClr>
            </a:pPr>
            <a:r>
              <a:rPr lang="en-US" altLang="en-US" dirty="0"/>
              <a:t>Port 143</a:t>
            </a:r>
          </a:p>
          <a:p>
            <a:pPr lvl="1" eaLnBrk="1" hangingPunct="1"/>
            <a:r>
              <a:rPr lang="en-US" altLang="en-US" dirty="0"/>
              <a:t>Internet Message Access Protocol 4</a:t>
            </a:r>
          </a:p>
          <a:p>
            <a:pPr lvl="2" eaLnBrk="1" hangingPunct="1"/>
            <a:r>
              <a:rPr lang="en-US" altLang="en-US" dirty="0"/>
              <a:t>IMAP4 uses this port to retrieve email</a:t>
            </a:r>
          </a:p>
        </p:txBody>
      </p:sp>
    </p:spTree>
    <p:extLst>
      <p:ext uri="{BB962C8B-B14F-4D97-AF65-F5344CB8AC3E}">
        <p14:creationId xmlns:p14="http://schemas.microsoft.com/office/powerpoint/2010/main" val="27237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dirty="0"/>
              <a:t>Module Objectives</a:t>
            </a:r>
          </a:p>
        </p:txBody>
      </p:sp>
      <p:sp>
        <p:nvSpPr>
          <p:cNvPr id="2" name="Text Placeholder 1"/>
          <p:cNvSpPr>
            <a:spLocks noGrp="1"/>
          </p:cNvSpPr>
          <p:nvPr>
            <p:ph type="body" sz="quarter" idx="17"/>
          </p:nvPr>
        </p:nvSpPr>
        <p:spPr>
          <a:xfrm>
            <a:off x="743576" y="1638300"/>
            <a:ext cx="10711543" cy="4394200"/>
          </a:xfrm>
        </p:spPr>
        <p:txBody>
          <a:bodyPr/>
          <a:lstStyle/>
          <a:p>
            <a:r>
              <a:rPr lang="en-US" dirty="0"/>
              <a:t>By the end of this module, you should be able to: </a:t>
            </a:r>
          </a:p>
          <a:p>
            <a:pPr lvl="1"/>
            <a:r>
              <a:rPr lang="en-US" b="1" dirty="0"/>
              <a:t>Explain the TCP/IP protocol stack</a:t>
            </a:r>
          </a:p>
          <a:p>
            <a:pPr lvl="1"/>
            <a:r>
              <a:rPr lang="en-US" b="1" dirty="0"/>
              <a:t>Explain the basic concepts of IP addressing</a:t>
            </a:r>
          </a:p>
          <a:p>
            <a:pPr lvl="1"/>
            <a:r>
              <a:rPr lang="en-US" b="1" dirty="0"/>
              <a:t>Explain the binary, octal, and hexadecimal numbering systems</a:t>
            </a:r>
          </a:p>
        </p:txBody>
      </p:sp>
    </p:spTree>
    <p:extLst>
      <p:ext uri="{BB962C8B-B14F-4D97-AF65-F5344CB8AC3E}">
        <p14:creationId xmlns:p14="http://schemas.microsoft.com/office/powerpoint/2010/main" val="5495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t>User Datagram Protocol (UDP)</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p:txBody>
          <a:bodyPr/>
          <a:lstStyle/>
          <a:p>
            <a:pPr eaLnBrk="1" hangingPunct="1"/>
            <a:r>
              <a:rPr lang="en-US" altLang="en-US" dirty="0"/>
              <a:t>Fast but unreliable delivery protocol</a:t>
            </a:r>
          </a:p>
          <a:p>
            <a:pPr lvl="1" eaLnBrk="1" hangingPunct="1"/>
            <a:r>
              <a:rPr lang="en-US" altLang="en-US" dirty="0"/>
              <a:t>Operates on the Transport layer</a:t>
            </a:r>
          </a:p>
          <a:p>
            <a:pPr lvl="1" eaLnBrk="1" hangingPunct="1"/>
            <a:r>
              <a:rPr lang="en-US" altLang="en-US" dirty="0"/>
              <a:t>Used for its speed</a:t>
            </a:r>
          </a:p>
          <a:p>
            <a:pPr lvl="2" eaLnBrk="1" hangingPunct="1"/>
            <a:r>
              <a:rPr lang="en-US" altLang="en-US" dirty="0"/>
              <a:t>Does not need to verify whether the receiver is listening or ready to accept the packets</a:t>
            </a:r>
          </a:p>
          <a:p>
            <a:pPr lvl="1"/>
            <a:r>
              <a:rPr lang="en-US" altLang="en-US" dirty="0"/>
              <a:t>UDP depends on higher layers of TCP/IP stack to handle problems</a:t>
            </a:r>
          </a:p>
          <a:p>
            <a:pPr lvl="1" eaLnBrk="1" hangingPunct="1"/>
            <a:r>
              <a:rPr lang="en-US" altLang="en-US" dirty="0"/>
              <a:t>Referred to as a </a:t>
            </a:r>
            <a:r>
              <a:rPr lang="en-US" altLang="en-US" b="1" dirty="0"/>
              <a:t>connectionless</a:t>
            </a:r>
            <a:r>
              <a:rPr lang="en-US" altLang="en-US" dirty="0"/>
              <a:t> protocol</a:t>
            </a:r>
          </a:p>
        </p:txBody>
      </p:sp>
    </p:spTree>
    <p:extLst>
      <p:ext uri="{BB962C8B-B14F-4D97-AF65-F5344CB8AC3E}">
        <p14:creationId xmlns:p14="http://schemas.microsoft.com/office/powerpoint/2010/main" val="3831289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703-6BF7-410A-8859-320A6604352A}"/>
              </a:ext>
            </a:extLst>
          </p:cNvPr>
          <p:cNvSpPr>
            <a:spLocks noGrp="1"/>
          </p:cNvSpPr>
          <p:nvPr>
            <p:ph type="title"/>
          </p:nvPr>
        </p:nvSpPr>
        <p:spPr/>
        <p:txBody>
          <a:bodyPr/>
          <a:lstStyle/>
          <a:p>
            <a:r>
              <a:rPr lang="en-US" altLang="en-US" dirty="0"/>
              <a:t>The Internet Layer</a:t>
            </a:r>
            <a:endParaRPr lang="en-IN" dirty="0"/>
          </a:p>
        </p:txBody>
      </p:sp>
      <p:sp>
        <p:nvSpPr>
          <p:cNvPr id="3" name="Text Placeholder 2">
            <a:extLst>
              <a:ext uri="{FF2B5EF4-FFF2-40B4-BE49-F238E27FC236}">
                <a16:creationId xmlns:a16="http://schemas.microsoft.com/office/drawing/2014/main" id="{85DB8DCE-A124-44E7-9638-5611C5A41E1F}"/>
              </a:ext>
            </a:extLst>
          </p:cNvPr>
          <p:cNvSpPr>
            <a:spLocks noGrp="1"/>
          </p:cNvSpPr>
          <p:nvPr>
            <p:ph type="body" sz="quarter" idx="17"/>
          </p:nvPr>
        </p:nvSpPr>
        <p:spPr/>
        <p:txBody>
          <a:bodyPr/>
          <a:lstStyle/>
          <a:p>
            <a:pPr eaLnBrk="1" hangingPunct="1"/>
            <a:r>
              <a:rPr lang="en-US" altLang="en-US" dirty="0"/>
              <a:t>Routes packets to a destination address</a:t>
            </a:r>
          </a:p>
          <a:p>
            <a:pPr lvl="1" eaLnBrk="1" hangingPunct="1"/>
            <a:r>
              <a:rPr lang="en-US" altLang="en-US" dirty="0"/>
              <a:t>Uses a logical address (i.e., IP address)</a:t>
            </a:r>
          </a:p>
          <a:p>
            <a:pPr lvl="1" eaLnBrk="1" hangingPunct="1"/>
            <a:r>
              <a:rPr lang="en-US" altLang="en-US" dirty="0"/>
              <a:t>IP addressing packet delivery is connectionless</a:t>
            </a:r>
          </a:p>
          <a:p>
            <a:pPr eaLnBrk="1" hangingPunct="1"/>
            <a:r>
              <a:rPr lang="en-US" altLang="en-US" b="1" dirty="0"/>
              <a:t>Internet Control Message Protocol (ICMP)</a:t>
            </a:r>
          </a:p>
          <a:p>
            <a:pPr lvl="1" eaLnBrk="1" hangingPunct="1"/>
            <a:r>
              <a:rPr lang="en-US" altLang="en-US" dirty="0"/>
              <a:t>Sends messages related to network operations</a:t>
            </a:r>
          </a:p>
          <a:p>
            <a:pPr lvl="1" eaLnBrk="1" hangingPunct="1"/>
            <a:r>
              <a:rPr lang="en-US" altLang="en-US" dirty="0"/>
              <a:t>Helps network professionals to troubleshoot network connectivity problems </a:t>
            </a:r>
          </a:p>
          <a:p>
            <a:pPr lvl="2" eaLnBrk="1" hangingPunct="1"/>
            <a:r>
              <a:rPr lang="en-US" altLang="en-US" dirty="0">
                <a:latin typeface="Courier New" panose="02070309020205020404" pitchFamily="49" charset="0"/>
                <a:cs typeface="Courier New" panose="02070309020205020404" pitchFamily="49" charset="0"/>
              </a:rPr>
              <a:t>ping</a:t>
            </a:r>
            <a:r>
              <a:rPr lang="en-US" altLang="en-US" dirty="0"/>
              <a:t> command</a:t>
            </a:r>
          </a:p>
          <a:p>
            <a:pPr lvl="1" eaLnBrk="1" hangingPunct="1"/>
            <a:r>
              <a:rPr lang="en-US" altLang="en-US" dirty="0"/>
              <a:t>Tracks the route a packet traverses from a source IP address to a destination IP address</a:t>
            </a:r>
          </a:p>
          <a:p>
            <a:pPr lvl="2" eaLnBrk="1" hangingPunct="1"/>
            <a:r>
              <a:rPr lang="en-US" altLang="en-US" dirty="0">
                <a:latin typeface="Courier New" panose="02070309020205020404" pitchFamily="49" charset="0"/>
                <a:cs typeface="Courier New" panose="02070309020205020404" pitchFamily="49" charset="0"/>
              </a:rPr>
              <a:t>traceroute </a:t>
            </a:r>
            <a:r>
              <a:rPr lang="en-US" altLang="en-US" dirty="0"/>
              <a:t>command</a:t>
            </a:r>
          </a:p>
        </p:txBody>
      </p:sp>
    </p:spTree>
    <p:extLst>
      <p:ext uri="{BB962C8B-B14F-4D97-AF65-F5344CB8AC3E}">
        <p14:creationId xmlns:p14="http://schemas.microsoft.com/office/powerpoint/2010/main" val="137347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69731-AA59-4456-A828-148AB6F51CE1}"/>
              </a:ext>
            </a:extLst>
          </p:cNvPr>
          <p:cNvSpPr>
            <a:spLocks noGrp="1"/>
          </p:cNvSpPr>
          <p:nvPr>
            <p:ph type="title"/>
          </p:nvPr>
        </p:nvSpPr>
        <p:spPr/>
        <p:txBody>
          <a:bodyPr/>
          <a:lstStyle/>
          <a:p>
            <a:r>
              <a:rPr lang="en-US" altLang="en-US" dirty="0"/>
              <a:t>ICMP Type Codes (1 of 3)</a:t>
            </a:r>
            <a:endParaRPr lang="en-IN" dirty="0"/>
          </a:p>
        </p:txBody>
      </p:sp>
      <p:graphicFrame>
        <p:nvGraphicFramePr>
          <p:cNvPr id="9" name="Table 9">
            <a:extLst>
              <a:ext uri="{FF2B5EF4-FFF2-40B4-BE49-F238E27FC236}">
                <a16:creationId xmlns:a16="http://schemas.microsoft.com/office/drawing/2014/main" id="{BE628AD8-02BF-47F7-BF6D-E07FCBFBCBB8}"/>
              </a:ext>
            </a:extLst>
          </p:cNvPr>
          <p:cNvGraphicFramePr>
            <a:graphicFrameLocks noGrp="1"/>
          </p:cNvGraphicFramePr>
          <p:nvPr>
            <p:ph type="tbl" sz="quarter" idx="10"/>
            <p:extLst>
              <p:ext uri="{D42A27DB-BD31-4B8C-83A1-F6EECF244321}">
                <p14:modId xmlns:p14="http://schemas.microsoft.com/office/powerpoint/2010/main" val="1781856544"/>
              </p:ext>
            </p:extLst>
          </p:nvPr>
        </p:nvGraphicFramePr>
        <p:xfrm>
          <a:off x="2390272" y="1229735"/>
          <a:ext cx="6464970" cy="5047055"/>
        </p:xfrm>
        <a:graphic>
          <a:graphicData uri="http://schemas.openxmlformats.org/drawingml/2006/table">
            <a:tbl>
              <a:tblPr firstRow="1" bandRow="1">
                <a:tableStyleId>{5C22544A-7EE6-4342-B048-85BDC9FD1C3A}</a:tableStyleId>
              </a:tblPr>
              <a:tblGrid>
                <a:gridCol w="2679033">
                  <a:extLst>
                    <a:ext uri="{9D8B030D-6E8A-4147-A177-3AD203B41FA5}">
                      <a16:colId xmlns:a16="http://schemas.microsoft.com/office/drawing/2014/main" val="1229759528"/>
                    </a:ext>
                  </a:extLst>
                </a:gridCol>
                <a:gridCol w="3785937">
                  <a:extLst>
                    <a:ext uri="{9D8B030D-6E8A-4147-A177-3AD203B41FA5}">
                      <a16:colId xmlns:a16="http://schemas.microsoft.com/office/drawing/2014/main" val="3944612857"/>
                    </a:ext>
                  </a:extLst>
                </a:gridCol>
              </a:tblGrid>
              <a:tr h="535655">
                <a:tc>
                  <a:txBody>
                    <a:bodyPr/>
                    <a:lstStyle/>
                    <a:p>
                      <a:r>
                        <a:rPr lang="en-IN" dirty="0"/>
                        <a:t>ICMP type code</a:t>
                      </a:r>
                    </a:p>
                  </a:txBody>
                  <a:tcPr/>
                </a:tc>
                <a:tc>
                  <a:txBody>
                    <a:bodyPr/>
                    <a:lstStyle/>
                    <a:p>
                      <a:r>
                        <a:rPr lang="en-IN" dirty="0"/>
                        <a:t>Description</a:t>
                      </a:r>
                    </a:p>
                  </a:txBody>
                  <a:tcPr/>
                </a:tc>
                <a:extLst>
                  <a:ext uri="{0D108BD9-81ED-4DB2-BD59-A6C34878D82A}">
                    <a16:rowId xmlns:a16="http://schemas.microsoft.com/office/drawing/2014/main" val="1485798416"/>
                  </a:ext>
                </a:extLst>
              </a:tr>
              <a:tr h="320085">
                <a:tc>
                  <a:txBody>
                    <a:bodyPr/>
                    <a:lstStyle/>
                    <a:p>
                      <a:r>
                        <a:rPr lang="en-US" dirty="0"/>
                        <a:t>0</a:t>
                      </a:r>
                      <a:endParaRPr lang="en-IN" dirty="0"/>
                    </a:p>
                  </a:txBody>
                  <a:tcPr/>
                </a:tc>
                <a:tc>
                  <a:txBody>
                    <a:bodyPr/>
                    <a:lstStyle/>
                    <a:p>
                      <a:r>
                        <a:rPr lang="en-IN" dirty="0"/>
                        <a:t>Echo Reply</a:t>
                      </a:r>
                    </a:p>
                  </a:txBody>
                  <a:tcPr/>
                </a:tc>
                <a:extLst>
                  <a:ext uri="{0D108BD9-81ED-4DB2-BD59-A6C34878D82A}">
                    <a16:rowId xmlns:a16="http://schemas.microsoft.com/office/drawing/2014/main" val="863966020"/>
                  </a:ext>
                </a:extLst>
              </a:tr>
              <a:tr h="291210">
                <a:tc>
                  <a:txBody>
                    <a:bodyPr/>
                    <a:lstStyle/>
                    <a:p>
                      <a:r>
                        <a:rPr lang="en-US" dirty="0"/>
                        <a:t>3</a:t>
                      </a:r>
                      <a:endParaRPr lang="en-IN" dirty="0"/>
                    </a:p>
                  </a:txBody>
                  <a:tcPr/>
                </a:tc>
                <a:tc>
                  <a:txBody>
                    <a:bodyPr/>
                    <a:lstStyle/>
                    <a:p>
                      <a:r>
                        <a:rPr lang="en-IN" dirty="0"/>
                        <a:t>Destination Unreachable</a:t>
                      </a:r>
                    </a:p>
                  </a:txBody>
                  <a:tcPr/>
                </a:tc>
                <a:extLst>
                  <a:ext uri="{0D108BD9-81ED-4DB2-BD59-A6C34878D82A}">
                    <a16:rowId xmlns:a16="http://schemas.microsoft.com/office/drawing/2014/main" val="663014837"/>
                  </a:ext>
                </a:extLst>
              </a:tr>
              <a:tr h="342544">
                <a:tc>
                  <a:txBody>
                    <a:bodyPr/>
                    <a:lstStyle/>
                    <a:p>
                      <a:r>
                        <a:rPr lang="en-US" dirty="0"/>
                        <a:t>4</a:t>
                      </a:r>
                      <a:endParaRPr lang="en-IN" dirty="0"/>
                    </a:p>
                  </a:txBody>
                  <a:tcPr/>
                </a:tc>
                <a:tc>
                  <a:txBody>
                    <a:bodyPr/>
                    <a:lstStyle/>
                    <a:p>
                      <a:r>
                        <a:rPr lang="en-US" dirty="0"/>
                        <a:t>Source Quench</a:t>
                      </a:r>
                      <a:endParaRPr lang="en-IN" dirty="0"/>
                    </a:p>
                  </a:txBody>
                  <a:tcPr/>
                </a:tc>
                <a:extLst>
                  <a:ext uri="{0D108BD9-81ED-4DB2-BD59-A6C34878D82A}">
                    <a16:rowId xmlns:a16="http://schemas.microsoft.com/office/drawing/2014/main" val="784114798"/>
                  </a:ext>
                </a:extLst>
              </a:tr>
              <a:tr h="277619">
                <a:tc>
                  <a:txBody>
                    <a:bodyPr/>
                    <a:lstStyle/>
                    <a:p>
                      <a:r>
                        <a:rPr lang="en-US" dirty="0"/>
                        <a:t>5</a:t>
                      </a:r>
                      <a:endParaRPr lang="en-IN" dirty="0"/>
                    </a:p>
                  </a:txBody>
                  <a:tcPr/>
                </a:tc>
                <a:tc>
                  <a:txBody>
                    <a:bodyPr/>
                    <a:lstStyle/>
                    <a:p>
                      <a:r>
                        <a:rPr lang="en-US" dirty="0"/>
                        <a:t>Redirect</a:t>
                      </a:r>
                      <a:endParaRPr lang="en-IN" dirty="0"/>
                    </a:p>
                  </a:txBody>
                  <a:tcPr/>
                </a:tc>
                <a:extLst>
                  <a:ext uri="{0D108BD9-81ED-4DB2-BD59-A6C34878D82A}">
                    <a16:rowId xmlns:a16="http://schemas.microsoft.com/office/drawing/2014/main" val="4095756911"/>
                  </a:ext>
                </a:extLst>
              </a:tr>
              <a:tr h="381045">
                <a:tc>
                  <a:txBody>
                    <a:bodyPr/>
                    <a:lstStyle/>
                    <a:p>
                      <a:r>
                        <a:rPr lang="en-US" dirty="0"/>
                        <a:t>6</a:t>
                      </a:r>
                      <a:endParaRPr lang="en-IN" dirty="0"/>
                    </a:p>
                  </a:txBody>
                  <a:tcPr/>
                </a:tc>
                <a:tc>
                  <a:txBody>
                    <a:bodyPr/>
                    <a:lstStyle/>
                    <a:p>
                      <a:r>
                        <a:rPr lang="en-IN" dirty="0"/>
                        <a:t>Alternate Host Address</a:t>
                      </a:r>
                    </a:p>
                  </a:txBody>
                  <a:tcPr/>
                </a:tc>
                <a:extLst>
                  <a:ext uri="{0D108BD9-81ED-4DB2-BD59-A6C34878D82A}">
                    <a16:rowId xmlns:a16="http://schemas.microsoft.com/office/drawing/2014/main" val="1748913792"/>
                  </a:ext>
                </a:extLst>
              </a:tr>
              <a:tr h="381045">
                <a:tc>
                  <a:txBody>
                    <a:bodyPr/>
                    <a:lstStyle/>
                    <a:p>
                      <a:r>
                        <a:rPr lang="en-US" dirty="0"/>
                        <a:t>8</a:t>
                      </a:r>
                      <a:endParaRPr lang="en-IN" dirty="0"/>
                    </a:p>
                  </a:txBody>
                  <a:tcPr/>
                </a:tc>
                <a:tc>
                  <a:txBody>
                    <a:bodyPr/>
                    <a:lstStyle/>
                    <a:p>
                      <a:r>
                        <a:rPr lang="en-IN" sz="1800" b="0" i="0" u="none" strike="noStrike" kern="1200" baseline="0" dirty="0">
                          <a:solidFill>
                            <a:schemeClr val="dk1"/>
                          </a:solidFill>
                          <a:latin typeface="+mn-lt"/>
                          <a:ea typeface="+mn-ea"/>
                          <a:cs typeface="+mn-cs"/>
                        </a:rPr>
                        <a:t>Echo</a:t>
                      </a:r>
                      <a:endParaRPr lang="en-IN" dirty="0"/>
                    </a:p>
                  </a:txBody>
                  <a:tcPr/>
                </a:tc>
                <a:extLst>
                  <a:ext uri="{0D108BD9-81ED-4DB2-BD59-A6C34878D82A}">
                    <a16:rowId xmlns:a16="http://schemas.microsoft.com/office/drawing/2014/main" val="511938535"/>
                  </a:ext>
                </a:extLst>
              </a:tr>
              <a:tr h="381045">
                <a:tc>
                  <a:txBody>
                    <a:bodyPr/>
                    <a:lstStyle/>
                    <a:p>
                      <a:r>
                        <a:rPr lang="en-US" dirty="0"/>
                        <a:t>9</a:t>
                      </a:r>
                      <a:endParaRPr lang="en-IN" dirty="0"/>
                    </a:p>
                  </a:txBody>
                  <a:tcPr/>
                </a:tc>
                <a:tc>
                  <a:txBody>
                    <a:bodyPr/>
                    <a:lstStyle/>
                    <a:p>
                      <a:r>
                        <a:rPr lang="en-IN" sz="1800" b="0" i="0" u="none" strike="noStrike" kern="1200" baseline="0" dirty="0">
                          <a:solidFill>
                            <a:schemeClr val="dk1"/>
                          </a:solidFill>
                          <a:latin typeface="+mn-lt"/>
                          <a:ea typeface="+mn-ea"/>
                          <a:cs typeface="+mn-cs"/>
                        </a:rPr>
                        <a:t>Router Advertisement</a:t>
                      </a:r>
                      <a:endParaRPr lang="en-IN" dirty="0"/>
                    </a:p>
                  </a:txBody>
                  <a:tcPr/>
                </a:tc>
                <a:extLst>
                  <a:ext uri="{0D108BD9-81ED-4DB2-BD59-A6C34878D82A}">
                    <a16:rowId xmlns:a16="http://schemas.microsoft.com/office/drawing/2014/main" val="1217610881"/>
                  </a:ext>
                </a:extLst>
              </a:tr>
              <a:tr h="381045">
                <a:tc>
                  <a:txBody>
                    <a:bodyPr/>
                    <a:lstStyle/>
                    <a:p>
                      <a:r>
                        <a:rPr lang="en-IN" sz="1800" b="0" i="0" u="none" strike="noStrike" kern="1200" baseline="0" dirty="0">
                          <a:solidFill>
                            <a:schemeClr val="dk1"/>
                          </a:solidFill>
                          <a:latin typeface="+mn-lt"/>
                          <a:ea typeface="+mn-ea"/>
                          <a:cs typeface="+mn-cs"/>
                        </a:rPr>
                        <a:t>10</a:t>
                      </a:r>
                      <a:endParaRPr lang="en-IN" dirty="0"/>
                    </a:p>
                  </a:txBody>
                  <a:tcPr/>
                </a:tc>
                <a:tc>
                  <a:txBody>
                    <a:bodyPr/>
                    <a:lstStyle/>
                    <a:p>
                      <a:r>
                        <a:rPr lang="en-IN" sz="1800" b="0" i="0" u="none" strike="noStrike" kern="1200" baseline="0" dirty="0">
                          <a:solidFill>
                            <a:schemeClr val="dk1"/>
                          </a:solidFill>
                          <a:latin typeface="+mn-lt"/>
                          <a:ea typeface="+mn-ea"/>
                          <a:cs typeface="+mn-cs"/>
                        </a:rPr>
                        <a:t>Router Solicitation</a:t>
                      </a:r>
                      <a:endParaRPr lang="en-IN" dirty="0"/>
                    </a:p>
                  </a:txBody>
                  <a:tcPr/>
                </a:tc>
                <a:extLst>
                  <a:ext uri="{0D108BD9-81ED-4DB2-BD59-A6C34878D82A}">
                    <a16:rowId xmlns:a16="http://schemas.microsoft.com/office/drawing/2014/main" val="2965460536"/>
                  </a:ext>
                </a:extLst>
              </a:tr>
              <a:tr h="381045">
                <a:tc>
                  <a:txBody>
                    <a:bodyPr/>
                    <a:lstStyle/>
                    <a:p>
                      <a:r>
                        <a:rPr lang="en-IN" sz="1800" b="0" i="0" u="none" strike="noStrike" kern="1200" baseline="0" dirty="0">
                          <a:solidFill>
                            <a:schemeClr val="dk1"/>
                          </a:solidFill>
                          <a:latin typeface="+mn-lt"/>
                          <a:ea typeface="+mn-ea"/>
                          <a:cs typeface="+mn-cs"/>
                        </a:rPr>
                        <a:t>11</a:t>
                      </a:r>
                      <a:endParaRPr lang="en-IN" dirty="0"/>
                    </a:p>
                  </a:txBody>
                  <a:tcPr/>
                </a:tc>
                <a:tc>
                  <a:txBody>
                    <a:bodyPr/>
                    <a:lstStyle/>
                    <a:p>
                      <a:r>
                        <a:rPr lang="en-IN" sz="1800" b="0" i="0" u="none" strike="noStrike" kern="1200" baseline="0" dirty="0">
                          <a:solidFill>
                            <a:schemeClr val="dk1"/>
                          </a:solidFill>
                          <a:latin typeface="+mn-lt"/>
                          <a:ea typeface="+mn-ea"/>
                          <a:cs typeface="+mn-cs"/>
                        </a:rPr>
                        <a:t>Time Exceeded</a:t>
                      </a:r>
                      <a:endParaRPr lang="en-IN" dirty="0"/>
                    </a:p>
                  </a:txBody>
                  <a:tcPr/>
                </a:tc>
                <a:extLst>
                  <a:ext uri="{0D108BD9-81ED-4DB2-BD59-A6C34878D82A}">
                    <a16:rowId xmlns:a16="http://schemas.microsoft.com/office/drawing/2014/main" val="352715780"/>
                  </a:ext>
                </a:extLst>
              </a:tr>
              <a:tr h="381045">
                <a:tc>
                  <a:txBody>
                    <a:bodyPr/>
                    <a:lstStyle/>
                    <a:p>
                      <a:r>
                        <a:rPr lang="en-IN" sz="1800" b="0" i="0" u="none" strike="noStrike" kern="1200" baseline="0" dirty="0">
                          <a:solidFill>
                            <a:schemeClr val="dk1"/>
                          </a:solidFill>
                          <a:latin typeface="+mn-lt"/>
                          <a:ea typeface="+mn-ea"/>
                          <a:cs typeface="+mn-cs"/>
                        </a:rPr>
                        <a:t>12</a:t>
                      </a:r>
                      <a:endParaRPr lang="en-IN" dirty="0"/>
                    </a:p>
                  </a:txBody>
                  <a:tcPr/>
                </a:tc>
                <a:tc>
                  <a:txBody>
                    <a:bodyPr/>
                    <a:lstStyle/>
                    <a:p>
                      <a:r>
                        <a:rPr lang="en-IN" sz="1800" b="0" i="0" u="none" strike="noStrike" kern="1200" baseline="0" dirty="0">
                          <a:solidFill>
                            <a:schemeClr val="dk1"/>
                          </a:solidFill>
                          <a:latin typeface="+mn-lt"/>
                          <a:ea typeface="+mn-ea"/>
                          <a:cs typeface="+mn-cs"/>
                        </a:rPr>
                        <a:t>Parameter Problem</a:t>
                      </a:r>
                      <a:endParaRPr lang="en-IN" dirty="0"/>
                    </a:p>
                  </a:txBody>
                  <a:tcPr/>
                </a:tc>
                <a:extLst>
                  <a:ext uri="{0D108BD9-81ED-4DB2-BD59-A6C34878D82A}">
                    <a16:rowId xmlns:a16="http://schemas.microsoft.com/office/drawing/2014/main" val="765075963"/>
                  </a:ext>
                </a:extLst>
              </a:tr>
              <a:tr h="381045">
                <a:tc>
                  <a:txBody>
                    <a:bodyPr/>
                    <a:lstStyle/>
                    <a:p>
                      <a:r>
                        <a:rPr lang="en-IN" sz="1800" b="0" i="0" u="none" strike="noStrike" kern="1200" baseline="0" dirty="0">
                          <a:solidFill>
                            <a:schemeClr val="dk1"/>
                          </a:solidFill>
                          <a:latin typeface="+mn-lt"/>
                          <a:ea typeface="+mn-ea"/>
                          <a:cs typeface="+mn-cs"/>
                        </a:rPr>
                        <a:t>13</a:t>
                      </a:r>
                      <a:endParaRPr lang="en-IN" dirty="0"/>
                    </a:p>
                  </a:txBody>
                  <a:tcPr/>
                </a:tc>
                <a:tc>
                  <a:txBody>
                    <a:bodyPr/>
                    <a:lstStyle/>
                    <a:p>
                      <a:r>
                        <a:rPr lang="en-IN" sz="1800" b="0" i="0" u="none" strike="noStrike" kern="1200" baseline="0" dirty="0">
                          <a:solidFill>
                            <a:schemeClr val="dk1"/>
                          </a:solidFill>
                          <a:latin typeface="+mn-lt"/>
                          <a:ea typeface="+mn-ea"/>
                          <a:cs typeface="+mn-cs"/>
                        </a:rPr>
                        <a:t>Timestamp</a:t>
                      </a:r>
                      <a:endParaRPr lang="en-IN" dirty="0"/>
                    </a:p>
                  </a:txBody>
                  <a:tcPr/>
                </a:tc>
                <a:extLst>
                  <a:ext uri="{0D108BD9-81ED-4DB2-BD59-A6C34878D82A}">
                    <a16:rowId xmlns:a16="http://schemas.microsoft.com/office/drawing/2014/main" val="2188890165"/>
                  </a:ext>
                </a:extLst>
              </a:tr>
              <a:tr h="381045">
                <a:tc>
                  <a:txBody>
                    <a:bodyPr/>
                    <a:lstStyle/>
                    <a:p>
                      <a:r>
                        <a:rPr lang="en-IN" sz="1800" b="0" i="0" u="none" strike="noStrike" kern="1200" baseline="0" dirty="0">
                          <a:solidFill>
                            <a:schemeClr val="dk1"/>
                          </a:solidFill>
                          <a:latin typeface="+mn-lt"/>
                          <a:ea typeface="+mn-ea"/>
                          <a:cs typeface="+mn-cs"/>
                        </a:rPr>
                        <a:t>14</a:t>
                      </a:r>
                      <a:endParaRPr lang="en-IN" dirty="0"/>
                    </a:p>
                  </a:txBody>
                  <a:tcPr/>
                </a:tc>
                <a:tc>
                  <a:txBody>
                    <a:bodyPr/>
                    <a:lstStyle/>
                    <a:p>
                      <a:r>
                        <a:rPr lang="en-IN" sz="1800" b="0" i="0" u="none" strike="noStrike" kern="1200" baseline="0" dirty="0">
                          <a:solidFill>
                            <a:schemeClr val="dk1"/>
                          </a:solidFill>
                          <a:latin typeface="+mn-lt"/>
                          <a:ea typeface="+mn-ea"/>
                          <a:cs typeface="+mn-cs"/>
                        </a:rPr>
                        <a:t>Timestamp Reply</a:t>
                      </a:r>
                      <a:endParaRPr lang="en-IN" dirty="0"/>
                    </a:p>
                  </a:txBody>
                  <a:tcPr/>
                </a:tc>
                <a:extLst>
                  <a:ext uri="{0D108BD9-81ED-4DB2-BD59-A6C34878D82A}">
                    <a16:rowId xmlns:a16="http://schemas.microsoft.com/office/drawing/2014/main" val="3449819706"/>
                  </a:ext>
                </a:extLst>
              </a:tr>
            </a:tbl>
          </a:graphicData>
        </a:graphic>
      </p:graphicFrame>
    </p:spTree>
    <p:extLst>
      <p:ext uri="{BB962C8B-B14F-4D97-AF65-F5344CB8AC3E}">
        <p14:creationId xmlns:p14="http://schemas.microsoft.com/office/powerpoint/2010/main" val="33182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69731-AA59-4456-A828-148AB6F51CE1}"/>
              </a:ext>
            </a:extLst>
          </p:cNvPr>
          <p:cNvSpPr>
            <a:spLocks noGrp="1"/>
          </p:cNvSpPr>
          <p:nvPr>
            <p:ph type="title"/>
          </p:nvPr>
        </p:nvSpPr>
        <p:spPr/>
        <p:txBody>
          <a:bodyPr/>
          <a:lstStyle/>
          <a:p>
            <a:r>
              <a:rPr lang="en-US" altLang="en-US" dirty="0"/>
              <a:t>ICMP Type Codes (2 of 3)</a:t>
            </a:r>
            <a:endParaRPr lang="en-IN" dirty="0"/>
          </a:p>
        </p:txBody>
      </p:sp>
      <p:graphicFrame>
        <p:nvGraphicFramePr>
          <p:cNvPr id="9" name="Table 9">
            <a:extLst>
              <a:ext uri="{FF2B5EF4-FFF2-40B4-BE49-F238E27FC236}">
                <a16:creationId xmlns:a16="http://schemas.microsoft.com/office/drawing/2014/main" id="{BE628AD8-02BF-47F7-BF6D-E07FCBFBCBB8}"/>
              </a:ext>
            </a:extLst>
          </p:cNvPr>
          <p:cNvGraphicFramePr>
            <a:graphicFrameLocks noGrp="1"/>
          </p:cNvGraphicFramePr>
          <p:nvPr>
            <p:ph type="tbl" sz="quarter" idx="10"/>
            <p:extLst>
              <p:ext uri="{D42A27DB-BD31-4B8C-83A1-F6EECF244321}">
                <p14:modId xmlns:p14="http://schemas.microsoft.com/office/powerpoint/2010/main" val="1889574445"/>
              </p:ext>
            </p:extLst>
          </p:nvPr>
        </p:nvGraphicFramePr>
        <p:xfrm>
          <a:off x="2374229" y="1181609"/>
          <a:ext cx="6464970" cy="5047055"/>
        </p:xfrm>
        <a:graphic>
          <a:graphicData uri="http://schemas.openxmlformats.org/drawingml/2006/table">
            <a:tbl>
              <a:tblPr firstRow="1" bandRow="1">
                <a:tableStyleId>{5C22544A-7EE6-4342-B048-85BDC9FD1C3A}</a:tableStyleId>
              </a:tblPr>
              <a:tblGrid>
                <a:gridCol w="2679033">
                  <a:extLst>
                    <a:ext uri="{9D8B030D-6E8A-4147-A177-3AD203B41FA5}">
                      <a16:colId xmlns:a16="http://schemas.microsoft.com/office/drawing/2014/main" val="1229759528"/>
                    </a:ext>
                  </a:extLst>
                </a:gridCol>
                <a:gridCol w="3785937">
                  <a:extLst>
                    <a:ext uri="{9D8B030D-6E8A-4147-A177-3AD203B41FA5}">
                      <a16:colId xmlns:a16="http://schemas.microsoft.com/office/drawing/2014/main" val="3944612857"/>
                    </a:ext>
                  </a:extLst>
                </a:gridCol>
              </a:tblGrid>
              <a:tr h="535655">
                <a:tc>
                  <a:txBody>
                    <a:bodyPr/>
                    <a:lstStyle/>
                    <a:p>
                      <a:r>
                        <a:rPr lang="en-IN" dirty="0"/>
                        <a:t>ICMP type code</a:t>
                      </a:r>
                    </a:p>
                  </a:txBody>
                  <a:tcPr/>
                </a:tc>
                <a:tc>
                  <a:txBody>
                    <a:bodyPr/>
                    <a:lstStyle/>
                    <a:p>
                      <a:r>
                        <a:rPr lang="en-IN" dirty="0"/>
                        <a:t>Description</a:t>
                      </a:r>
                    </a:p>
                  </a:txBody>
                  <a:tcPr/>
                </a:tc>
                <a:extLst>
                  <a:ext uri="{0D108BD9-81ED-4DB2-BD59-A6C34878D82A}">
                    <a16:rowId xmlns:a16="http://schemas.microsoft.com/office/drawing/2014/main" val="1485798416"/>
                  </a:ext>
                </a:extLst>
              </a:tr>
              <a:tr h="320085">
                <a:tc>
                  <a:txBody>
                    <a:bodyPr/>
                    <a:lstStyle/>
                    <a:p>
                      <a:r>
                        <a:rPr lang="en-US" dirty="0"/>
                        <a:t>15</a:t>
                      </a:r>
                      <a:endParaRPr lang="en-IN" dirty="0"/>
                    </a:p>
                  </a:txBody>
                  <a:tcPr/>
                </a:tc>
                <a:tc>
                  <a:txBody>
                    <a:bodyPr/>
                    <a:lstStyle/>
                    <a:p>
                      <a:r>
                        <a:rPr lang="en-IN" sz="1800" b="0" i="0" u="none" strike="noStrike" kern="1200" baseline="0" dirty="0">
                          <a:solidFill>
                            <a:schemeClr val="dk1"/>
                          </a:solidFill>
                          <a:latin typeface="+mn-lt"/>
                          <a:ea typeface="+mn-ea"/>
                          <a:cs typeface="+mn-cs"/>
                        </a:rPr>
                        <a:t>Information Request</a:t>
                      </a:r>
                      <a:endParaRPr lang="en-IN" dirty="0"/>
                    </a:p>
                  </a:txBody>
                  <a:tcPr/>
                </a:tc>
                <a:extLst>
                  <a:ext uri="{0D108BD9-81ED-4DB2-BD59-A6C34878D82A}">
                    <a16:rowId xmlns:a16="http://schemas.microsoft.com/office/drawing/2014/main" val="863966020"/>
                  </a:ext>
                </a:extLst>
              </a:tr>
              <a:tr h="291210">
                <a:tc>
                  <a:txBody>
                    <a:bodyPr/>
                    <a:lstStyle/>
                    <a:p>
                      <a:r>
                        <a:rPr lang="en-US" dirty="0"/>
                        <a:t>16</a:t>
                      </a:r>
                      <a:endParaRPr lang="en-IN" dirty="0"/>
                    </a:p>
                  </a:txBody>
                  <a:tcPr/>
                </a:tc>
                <a:tc>
                  <a:txBody>
                    <a:bodyPr/>
                    <a:lstStyle/>
                    <a:p>
                      <a:r>
                        <a:rPr lang="en-IN" sz="1800" b="0" i="0" u="none" strike="noStrike" kern="1200" baseline="0" dirty="0">
                          <a:solidFill>
                            <a:schemeClr val="dk1"/>
                          </a:solidFill>
                          <a:latin typeface="+mn-lt"/>
                          <a:ea typeface="+mn-ea"/>
                          <a:cs typeface="+mn-cs"/>
                        </a:rPr>
                        <a:t>Information Reply</a:t>
                      </a:r>
                      <a:endParaRPr lang="en-IN" dirty="0"/>
                    </a:p>
                  </a:txBody>
                  <a:tcPr/>
                </a:tc>
                <a:extLst>
                  <a:ext uri="{0D108BD9-81ED-4DB2-BD59-A6C34878D82A}">
                    <a16:rowId xmlns:a16="http://schemas.microsoft.com/office/drawing/2014/main" val="663014837"/>
                  </a:ext>
                </a:extLst>
              </a:tr>
              <a:tr h="342544">
                <a:tc>
                  <a:txBody>
                    <a:bodyPr/>
                    <a:lstStyle/>
                    <a:p>
                      <a:r>
                        <a:rPr lang="en-US" dirty="0"/>
                        <a:t>17</a:t>
                      </a:r>
                      <a:endParaRPr lang="en-IN" dirty="0"/>
                    </a:p>
                  </a:txBody>
                  <a:tcPr/>
                </a:tc>
                <a:tc>
                  <a:txBody>
                    <a:bodyPr/>
                    <a:lstStyle/>
                    <a:p>
                      <a:r>
                        <a:rPr lang="en-IN" sz="1800" b="0" i="0" u="none" strike="noStrike" kern="1200" baseline="0" dirty="0">
                          <a:solidFill>
                            <a:schemeClr val="dk1"/>
                          </a:solidFill>
                          <a:latin typeface="+mn-lt"/>
                          <a:ea typeface="+mn-ea"/>
                          <a:cs typeface="+mn-cs"/>
                        </a:rPr>
                        <a:t>Address Mask Request</a:t>
                      </a:r>
                      <a:endParaRPr lang="en-IN" dirty="0"/>
                    </a:p>
                  </a:txBody>
                  <a:tcPr/>
                </a:tc>
                <a:extLst>
                  <a:ext uri="{0D108BD9-81ED-4DB2-BD59-A6C34878D82A}">
                    <a16:rowId xmlns:a16="http://schemas.microsoft.com/office/drawing/2014/main" val="784114798"/>
                  </a:ext>
                </a:extLst>
              </a:tr>
              <a:tr h="277619">
                <a:tc>
                  <a:txBody>
                    <a:bodyPr/>
                    <a:lstStyle/>
                    <a:p>
                      <a:r>
                        <a:rPr lang="en-IN" sz="1800" b="0" i="0" u="none" strike="noStrike" kern="1200" baseline="0" dirty="0">
                          <a:solidFill>
                            <a:schemeClr val="dk1"/>
                          </a:solidFill>
                          <a:latin typeface="+mn-lt"/>
                          <a:ea typeface="+mn-ea"/>
                          <a:cs typeface="+mn-cs"/>
                        </a:rPr>
                        <a:t>18</a:t>
                      </a:r>
                      <a:endParaRPr lang="en-IN" dirty="0"/>
                    </a:p>
                  </a:txBody>
                  <a:tcPr/>
                </a:tc>
                <a:tc>
                  <a:txBody>
                    <a:bodyPr/>
                    <a:lstStyle/>
                    <a:p>
                      <a:r>
                        <a:rPr lang="en-IN" sz="1800" b="0" i="0" u="none" strike="noStrike" kern="1200" baseline="0" dirty="0">
                          <a:solidFill>
                            <a:schemeClr val="dk1"/>
                          </a:solidFill>
                          <a:latin typeface="+mn-lt"/>
                          <a:ea typeface="+mn-ea"/>
                          <a:cs typeface="+mn-cs"/>
                        </a:rPr>
                        <a:t>Address Mask Reply</a:t>
                      </a:r>
                      <a:endParaRPr lang="en-IN" dirty="0"/>
                    </a:p>
                  </a:txBody>
                  <a:tcPr/>
                </a:tc>
                <a:extLst>
                  <a:ext uri="{0D108BD9-81ED-4DB2-BD59-A6C34878D82A}">
                    <a16:rowId xmlns:a16="http://schemas.microsoft.com/office/drawing/2014/main" val="4095756911"/>
                  </a:ext>
                </a:extLst>
              </a:tr>
              <a:tr h="381045">
                <a:tc>
                  <a:txBody>
                    <a:bodyPr/>
                    <a:lstStyle/>
                    <a:p>
                      <a:r>
                        <a:rPr lang="en-IN" sz="1800" b="0" i="0" u="none" strike="noStrike" kern="1200" baseline="0" dirty="0">
                          <a:solidFill>
                            <a:schemeClr val="dk1"/>
                          </a:solidFill>
                          <a:latin typeface="+mn-lt"/>
                          <a:ea typeface="+mn-ea"/>
                          <a:cs typeface="+mn-cs"/>
                        </a:rPr>
                        <a:t>19</a:t>
                      </a:r>
                      <a:endParaRPr lang="en-IN" dirty="0"/>
                    </a:p>
                  </a:txBody>
                  <a:tcPr/>
                </a:tc>
                <a:tc>
                  <a:txBody>
                    <a:bodyPr/>
                    <a:lstStyle/>
                    <a:p>
                      <a:r>
                        <a:rPr lang="en-IN" sz="1800" b="0" i="0" u="none" strike="noStrike" kern="1200" baseline="0" dirty="0">
                          <a:solidFill>
                            <a:schemeClr val="dk1"/>
                          </a:solidFill>
                          <a:latin typeface="+mn-lt"/>
                          <a:ea typeface="+mn-ea"/>
                          <a:cs typeface="+mn-cs"/>
                        </a:rPr>
                        <a:t>Reserved (for Security)</a:t>
                      </a:r>
                      <a:endParaRPr lang="en-IN" dirty="0"/>
                    </a:p>
                  </a:txBody>
                  <a:tcPr/>
                </a:tc>
                <a:extLst>
                  <a:ext uri="{0D108BD9-81ED-4DB2-BD59-A6C34878D82A}">
                    <a16:rowId xmlns:a16="http://schemas.microsoft.com/office/drawing/2014/main" val="1748913792"/>
                  </a:ext>
                </a:extLst>
              </a:tr>
              <a:tr h="381045">
                <a:tc>
                  <a:txBody>
                    <a:bodyPr/>
                    <a:lstStyle/>
                    <a:p>
                      <a:r>
                        <a:rPr lang="en-IN" sz="1800" b="0" i="0" u="none" strike="noStrike" kern="1200" baseline="0" dirty="0">
                          <a:solidFill>
                            <a:schemeClr val="dk1"/>
                          </a:solidFill>
                          <a:latin typeface="+mn-lt"/>
                          <a:ea typeface="+mn-ea"/>
                          <a:cs typeface="+mn-cs"/>
                        </a:rPr>
                        <a:t>20 to 29</a:t>
                      </a:r>
                      <a:endParaRPr lang="en-IN" dirty="0"/>
                    </a:p>
                  </a:txBody>
                  <a:tcPr/>
                </a:tc>
                <a:tc>
                  <a:txBody>
                    <a:bodyPr/>
                    <a:lstStyle/>
                    <a:p>
                      <a:r>
                        <a:rPr lang="en-IN" sz="1800" b="0" i="0" u="none" strike="noStrike" kern="1200" baseline="0" dirty="0">
                          <a:solidFill>
                            <a:schemeClr val="dk1"/>
                          </a:solidFill>
                          <a:latin typeface="+mn-lt"/>
                          <a:ea typeface="+mn-ea"/>
                          <a:cs typeface="+mn-cs"/>
                        </a:rPr>
                        <a:t>Reserved (for Robustness Experiment)</a:t>
                      </a:r>
                      <a:endParaRPr lang="en-IN" dirty="0"/>
                    </a:p>
                  </a:txBody>
                  <a:tcPr/>
                </a:tc>
                <a:extLst>
                  <a:ext uri="{0D108BD9-81ED-4DB2-BD59-A6C34878D82A}">
                    <a16:rowId xmlns:a16="http://schemas.microsoft.com/office/drawing/2014/main" val="511938535"/>
                  </a:ext>
                </a:extLst>
              </a:tr>
              <a:tr h="381045">
                <a:tc>
                  <a:txBody>
                    <a:bodyPr/>
                    <a:lstStyle/>
                    <a:p>
                      <a:r>
                        <a:rPr lang="en-IN" sz="1800" b="0" i="0" u="none" strike="noStrike" kern="1200" baseline="0" dirty="0">
                          <a:solidFill>
                            <a:schemeClr val="dk1"/>
                          </a:solidFill>
                          <a:latin typeface="+mn-lt"/>
                          <a:ea typeface="+mn-ea"/>
                          <a:cs typeface="+mn-cs"/>
                        </a:rPr>
                        <a:t>30</a:t>
                      </a:r>
                      <a:endParaRPr lang="en-IN" dirty="0"/>
                    </a:p>
                  </a:txBody>
                  <a:tcPr/>
                </a:tc>
                <a:tc>
                  <a:txBody>
                    <a:bodyPr/>
                    <a:lstStyle/>
                    <a:p>
                      <a:r>
                        <a:rPr lang="en-IN" sz="1800" b="0" i="0" u="none" strike="noStrike" kern="1200" baseline="0" dirty="0">
                          <a:solidFill>
                            <a:schemeClr val="dk1"/>
                          </a:solidFill>
                          <a:latin typeface="+mn-lt"/>
                          <a:ea typeface="+mn-ea"/>
                          <a:cs typeface="+mn-cs"/>
                        </a:rPr>
                        <a:t>Traceroute</a:t>
                      </a:r>
                      <a:endParaRPr lang="en-IN" dirty="0"/>
                    </a:p>
                  </a:txBody>
                  <a:tcPr/>
                </a:tc>
                <a:extLst>
                  <a:ext uri="{0D108BD9-81ED-4DB2-BD59-A6C34878D82A}">
                    <a16:rowId xmlns:a16="http://schemas.microsoft.com/office/drawing/2014/main" val="1217610881"/>
                  </a:ext>
                </a:extLst>
              </a:tr>
              <a:tr h="381045">
                <a:tc>
                  <a:txBody>
                    <a:bodyPr/>
                    <a:lstStyle/>
                    <a:p>
                      <a:r>
                        <a:rPr lang="en-IN" sz="1800" b="0" i="0" u="none" strike="noStrike" kern="1200" baseline="0" dirty="0">
                          <a:solidFill>
                            <a:schemeClr val="dk1"/>
                          </a:solidFill>
                          <a:latin typeface="+mn-lt"/>
                          <a:ea typeface="+mn-ea"/>
                          <a:cs typeface="+mn-cs"/>
                        </a:rPr>
                        <a:t>31</a:t>
                      </a:r>
                      <a:endParaRPr lang="en-IN" dirty="0"/>
                    </a:p>
                  </a:txBody>
                  <a:tcPr/>
                </a:tc>
                <a:tc>
                  <a:txBody>
                    <a:bodyPr/>
                    <a:lstStyle/>
                    <a:p>
                      <a:r>
                        <a:rPr lang="en-IN" sz="1800" b="0" i="0" u="none" strike="noStrike" kern="1200" baseline="0" dirty="0">
                          <a:solidFill>
                            <a:schemeClr val="dk1"/>
                          </a:solidFill>
                          <a:latin typeface="+mn-lt"/>
                          <a:ea typeface="+mn-ea"/>
                          <a:cs typeface="+mn-cs"/>
                        </a:rPr>
                        <a:t>Datagram Conversion Error</a:t>
                      </a:r>
                      <a:endParaRPr lang="en-IN" dirty="0"/>
                    </a:p>
                  </a:txBody>
                  <a:tcPr/>
                </a:tc>
                <a:extLst>
                  <a:ext uri="{0D108BD9-81ED-4DB2-BD59-A6C34878D82A}">
                    <a16:rowId xmlns:a16="http://schemas.microsoft.com/office/drawing/2014/main" val="2965460536"/>
                  </a:ext>
                </a:extLst>
              </a:tr>
              <a:tr h="381045">
                <a:tc>
                  <a:txBody>
                    <a:bodyPr/>
                    <a:lstStyle/>
                    <a:p>
                      <a:r>
                        <a:rPr lang="en-IN" sz="1800" b="0" i="0" u="none" strike="noStrike" kern="1200" baseline="0" dirty="0">
                          <a:solidFill>
                            <a:schemeClr val="dk1"/>
                          </a:solidFill>
                          <a:latin typeface="+mn-lt"/>
                          <a:ea typeface="+mn-ea"/>
                          <a:cs typeface="+mn-cs"/>
                        </a:rPr>
                        <a:t>32</a:t>
                      </a:r>
                      <a:endParaRPr lang="en-IN" dirty="0"/>
                    </a:p>
                  </a:txBody>
                  <a:tcPr/>
                </a:tc>
                <a:tc>
                  <a:txBody>
                    <a:bodyPr/>
                    <a:lstStyle/>
                    <a:p>
                      <a:r>
                        <a:rPr lang="en-IN" sz="1800" b="0" i="0" u="none" strike="noStrike" kern="1200" baseline="0" dirty="0">
                          <a:solidFill>
                            <a:schemeClr val="dk1"/>
                          </a:solidFill>
                          <a:latin typeface="+mn-lt"/>
                          <a:ea typeface="+mn-ea"/>
                          <a:cs typeface="+mn-cs"/>
                        </a:rPr>
                        <a:t>Mobile Host Redirect</a:t>
                      </a:r>
                      <a:endParaRPr lang="en-IN" dirty="0"/>
                    </a:p>
                  </a:txBody>
                  <a:tcPr/>
                </a:tc>
                <a:extLst>
                  <a:ext uri="{0D108BD9-81ED-4DB2-BD59-A6C34878D82A}">
                    <a16:rowId xmlns:a16="http://schemas.microsoft.com/office/drawing/2014/main" val="352715780"/>
                  </a:ext>
                </a:extLst>
              </a:tr>
              <a:tr h="381045">
                <a:tc>
                  <a:txBody>
                    <a:bodyPr/>
                    <a:lstStyle/>
                    <a:p>
                      <a:r>
                        <a:rPr lang="en-IN" sz="1800" b="0" i="0" u="none" strike="noStrike" kern="1200" baseline="0" dirty="0">
                          <a:solidFill>
                            <a:schemeClr val="dk1"/>
                          </a:solidFill>
                          <a:latin typeface="+mn-lt"/>
                          <a:ea typeface="+mn-ea"/>
                          <a:cs typeface="+mn-cs"/>
                        </a:rPr>
                        <a:t>33</a:t>
                      </a:r>
                      <a:endParaRPr lang="en-IN" dirty="0"/>
                    </a:p>
                  </a:txBody>
                  <a:tcPr/>
                </a:tc>
                <a:tc>
                  <a:txBody>
                    <a:bodyPr/>
                    <a:lstStyle/>
                    <a:p>
                      <a:r>
                        <a:rPr lang="en-IN" sz="1800" b="0" i="0" u="none" strike="noStrike" kern="1200" baseline="0" dirty="0">
                          <a:solidFill>
                            <a:schemeClr val="dk1"/>
                          </a:solidFill>
                          <a:latin typeface="+mn-lt"/>
                          <a:ea typeface="+mn-ea"/>
                          <a:cs typeface="+mn-cs"/>
                        </a:rPr>
                        <a:t>IPv6 Where-Are-You</a:t>
                      </a:r>
                      <a:endParaRPr lang="en-IN" dirty="0"/>
                    </a:p>
                  </a:txBody>
                  <a:tcPr/>
                </a:tc>
                <a:extLst>
                  <a:ext uri="{0D108BD9-81ED-4DB2-BD59-A6C34878D82A}">
                    <a16:rowId xmlns:a16="http://schemas.microsoft.com/office/drawing/2014/main" val="765075963"/>
                  </a:ext>
                </a:extLst>
              </a:tr>
              <a:tr h="381045">
                <a:tc>
                  <a:txBody>
                    <a:bodyPr/>
                    <a:lstStyle/>
                    <a:p>
                      <a:r>
                        <a:rPr lang="en-IN" sz="1800" b="0" i="0" u="none" strike="noStrike" kern="1200" baseline="0" dirty="0">
                          <a:solidFill>
                            <a:schemeClr val="dk1"/>
                          </a:solidFill>
                          <a:latin typeface="+mn-lt"/>
                          <a:ea typeface="+mn-ea"/>
                          <a:cs typeface="+mn-cs"/>
                        </a:rPr>
                        <a:t>34</a:t>
                      </a:r>
                      <a:endParaRPr lang="en-IN" dirty="0"/>
                    </a:p>
                  </a:txBody>
                  <a:tcPr/>
                </a:tc>
                <a:tc>
                  <a:txBody>
                    <a:bodyPr/>
                    <a:lstStyle/>
                    <a:p>
                      <a:r>
                        <a:rPr lang="en-IN" sz="1800" b="0" i="0" u="none" strike="noStrike" kern="1200" baseline="0" dirty="0">
                          <a:solidFill>
                            <a:schemeClr val="dk1"/>
                          </a:solidFill>
                          <a:latin typeface="+mn-lt"/>
                          <a:ea typeface="+mn-ea"/>
                          <a:cs typeface="+mn-cs"/>
                        </a:rPr>
                        <a:t>IPv6 I-Am-Here</a:t>
                      </a:r>
                      <a:endParaRPr lang="en-IN" dirty="0"/>
                    </a:p>
                  </a:txBody>
                  <a:tcPr/>
                </a:tc>
                <a:extLst>
                  <a:ext uri="{0D108BD9-81ED-4DB2-BD59-A6C34878D82A}">
                    <a16:rowId xmlns:a16="http://schemas.microsoft.com/office/drawing/2014/main" val="2188890165"/>
                  </a:ext>
                </a:extLst>
              </a:tr>
              <a:tr h="381045">
                <a:tc>
                  <a:txBody>
                    <a:bodyPr/>
                    <a:lstStyle/>
                    <a:p>
                      <a:r>
                        <a:rPr lang="en-IN" sz="1800" b="0" i="0" u="none" strike="noStrike" kern="1200" baseline="0" dirty="0">
                          <a:solidFill>
                            <a:schemeClr val="dk1"/>
                          </a:solidFill>
                          <a:latin typeface="+mn-lt"/>
                          <a:ea typeface="+mn-ea"/>
                          <a:cs typeface="+mn-cs"/>
                        </a:rPr>
                        <a:t>35</a:t>
                      </a:r>
                      <a:endParaRPr lang="en-IN" dirty="0"/>
                    </a:p>
                  </a:txBody>
                  <a:tcPr/>
                </a:tc>
                <a:tc>
                  <a:txBody>
                    <a:bodyPr/>
                    <a:lstStyle/>
                    <a:p>
                      <a:r>
                        <a:rPr lang="en-IN" sz="1800" b="0" i="0" u="none" strike="noStrike" kern="1200" baseline="0" dirty="0">
                          <a:solidFill>
                            <a:schemeClr val="dk1"/>
                          </a:solidFill>
                          <a:latin typeface="+mn-lt"/>
                          <a:ea typeface="+mn-ea"/>
                          <a:cs typeface="+mn-cs"/>
                        </a:rPr>
                        <a:t>Mobile Registration Request</a:t>
                      </a:r>
                      <a:endParaRPr lang="en-IN" dirty="0"/>
                    </a:p>
                  </a:txBody>
                  <a:tcPr/>
                </a:tc>
                <a:extLst>
                  <a:ext uri="{0D108BD9-81ED-4DB2-BD59-A6C34878D82A}">
                    <a16:rowId xmlns:a16="http://schemas.microsoft.com/office/drawing/2014/main" val="3449819706"/>
                  </a:ext>
                </a:extLst>
              </a:tr>
            </a:tbl>
          </a:graphicData>
        </a:graphic>
      </p:graphicFrame>
    </p:spTree>
    <p:extLst>
      <p:ext uri="{BB962C8B-B14F-4D97-AF65-F5344CB8AC3E}">
        <p14:creationId xmlns:p14="http://schemas.microsoft.com/office/powerpoint/2010/main" val="3574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69731-AA59-4456-A828-148AB6F51CE1}"/>
              </a:ext>
            </a:extLst>
          </p:cNvPr>
          <p:cNvSpPr>
            <a:spLocks noGrp="1"/>
          </p:cNvSpPr>
          <p:nvPr>
            <p:ph type="title"/>
          </p:nvPr>
        </p:nvSpPr>
        <p:spPr/>
        <p:txBody>
          <a:bodyPr/>
          <a:lstStyle/>
          <a:p>
            <a:r>
              <a:rPr lang="en-US" altLang="en-US" dirty="0"/>
              <a:t>ICMP Type Codes (3 of 3)</a:t>
            </a:r>
            <a:endParaRPr lang="en-IN" dirty="0"/>
          </a:p>
        </p:txBody>
      </p:sp>
      <p:graphicFrame>
        <p:nvGraphicFramePr>
          <p:cNvPr id="9" name="Table 9">
            <a:extLst>
              <a:ext uri="{FF2B5EF4-FFF2-40B4-BE49-F238E27FC236}">
                <a16:creationId xmlns:a16="http://schemas.microsoft.com/office/drawing/2014/main" id="{BE628AD8-02BF-47F7-BF6D-E07FCBFBCBB8}"/>
              </a:ext>
            </a:extLst>
          </p:cNvPr>
          <p:cNvGraphicFramePr>
            <a:graphicFrameLocks noGrp="1"/>
          </p:cNvGraphicFramePr>
          <p:nvPr>
            <p:ph type="tbl" sz="quarter" idx="10"/>
            <p:extLst>
              <p:ext uri="{D42A27DB-BD31-4B8C-83A1-F6EECF244321}">
                <p14:modId xmlns:p14="http://schemas.microsoft.com/office/powerpoint/2010/main" val="2685414008"/>
              </p:ext>
            </p:extLst>
          </p:nvPr>
        </p:nvGraphicFramePr>
        <p:xfrm>
          <a:off x="2646946" y="1919546"/>
          <a:ext cx="6464970" cy="2760785"/>
        </p:xfrm>
        <a:graphic>
          <a:graphicData uri="http://schemas.openxmlformats.org/drawingml/2006/table">
            <a:tbl>
              <a:tblPr firstRow="1" bandRow="1">
                <a:tableStyleId>{5C22544A-7EE6-4342-B048-85BDC9FD1C3A}</a:tableStyleId>
              </a:tblPr>
              <a:tblGrid>
                <a:gridCol w="2679033">
                  <a:extLst>
                    <a:ext uri="{9D8B030D-6E8A-4147-A177-3AD203B41FA5}">
                      <a16:colId xmlns:a16="http://schemas.microsoft.com/office/drawing/2014/main" val="1229759528"/>
                    </a:ext>
                  </a:extLst>
                </a:gridCol>
                <a:gridCol w="3785937">
                  <a:extLst>
                    <a:ext uri="{9D8B030D-6E8A-4147-A177-3AD203B41FA5}">
                      <a16:colId xmlns:a16="http://schemas.microsoft.com/office/drawing/2014/main" val="3944612857"/>
                    </a:ext>
                  </a:extLst>
                </a:gridCol>
              </a:tblGrid>
              <a:tr h="535655">
                <a:tc>
                  <a:txBody>
                    <a:bodyPr/>
                    <a:lstStyle/>
                    <a:p>
                      <a:r>
                        <a:rPr lang="en-IN" dirty="0"/>
                        <a:t>ICMP type code</a:t>
                      </a:r>
                    </a:p>
                  </a:txBody>
                  <a:tcPr/>
                </a:tc>
                <a:tc>
                  <a:txBody>
                    <a:bodyPr/>
                    <a:lstStyle/>
                    <a:p>
                      <a:r>
                        <a:rPr lang="en-IN" dirty="0"/>
                        <a:t>Description</a:t>
                      </a:r>
                    </a:p>
                  </a:txBody>
                  <a:tcPr/>
                </a:tc>
                <a:extLst>
                  <a:ext uri="{0D108BD9-81ED-4DB2-BD59-A6C34878D82A}">
                    <a16:rowId xmlns:a16="http://schemas.microsoft.com/office/drawing/2014/main" val="1485798416"/>
                  </a:ext>
                </a:extLst>
              </a:tr>
              <a:tr h="320085">
                <a:tc>
                  <a:txBody>
                    <a:bodyPr/>
                    <a:lstStyle/>
                    <a:p>
                      <a:r>
                        <a:rPr lang="en-US" dirty="0"/>
                        <a:t>36</a:t>
                      </a:r>
                      <a:endParaRPr lang="en-IN" dirty="0"/>
                    </a:p>
                  </a:txBody>
                  <a:tcPr/>
                </a:tc>
                <a:tc>
                  <a:txBody>
                    <a:bodyPr/>
                    <a:lstStyle/>
                    <a:p>
                      <a:r>
                        <a:rPr lang="en-IN" sz="1800" b="0" i="0" u="none" strike="noStrike" kern="1200" baseline="0" dirty="0">
                          <a:solidFill>
                            <a:schemeClr val="dk1"/>
                          </a:solidFill>
                          <a:latin typeface="+mn-lt"/>
                          <a:ea typeface="+mn-ea"/>
                          <a:cs typeface="+mn-cs"/>
                        </a:rPr>
                        <a:t>Mobile Registration Reply</a:t>
                      </a:r>
                      <a:endParaRPr lang="en-IN" dirty="0"/>
                    </a:p>
                  </a:txBody>
                  <a:tcPr/>
                </a:tc>
                <a:extLst>
                  <a:ext uri="{0D108BD9-81ED-4DB2-BD59-A6C34878D82A}">
                    <a16:rowId xmlns:a16="http://schemas.microsoft.com/office/drawing/2014/main" val="863966020"/>
                  </a:ext>
                </a:extLst>
              </a:tr>
              <a:tr h="291210">
                <a:tc>
                  <a:txBody>
                    <a:bodyPr/>
                    <a:lstStyle/>
                    <a:p>
                      <a:r>
                        <a:rPr lang="en-US" dirty="0"/>
                        <a:t>37</a:t>
                      </a:r>
                      <a:endParaRPr lang="en-IN" dirty="0"/>
                    </a:p>
                  </a:txBody>
                  <a:tcPr/>
                </a:tc>
                <a:tc>
                  <a:txBody>
                    <a:bodyPr/>
                    <a:lstStyle/>
                    <a:p>
                      <a:r>
                        <a:rPr lang="en-IN" sz="1800" b="0" i="0" u="none" strike="noStrike" kern="1200" baseline="0" dirty="0">
                          <a:solidFill>
                            <a:schemeClr val="dk1"/>
                          </a:solidFill>
                          <a:latin typeface="+mn-lt"/>
                          <a:ea typeface="+mn-ea"/>
                          <a:cs typeface="+mn-cs"/>
                        </a:rPr>
                        <a:t>Domain Name Request</a:t>
                      </a:r>
                      <a:endParaRPr lang="en-IN" dirty="0"/>
                    </a:p>
                  </a:txBody>
                  <a:tcPr/>
                </a:tc>
                <a:extLst>
                  <a:ext uri="{0D108BD9-81ED-4DB2-BD59-A6C34878D82A}">
                    <a16:rowId xmlns:a16="http://schemas.microsoft.com/office/drawing/2014/main" val="663014837"/>
                  </a:ext>
                </a:extLst>
              </a:tr>
              <a:tr h="342544">
                <a:tc>
                  <a:txBody>
                    <a:bodyPr/>
                    <a:lstStyle/>
                    <a:p>
                      <a:r>
                        <a:rPr lang="en-US" dirty="0"/>
                        <a:t>38</a:t>
                      </a:r>
                      <a:endParaRPr lang="en-IN" dirty="0"/>
                    </a:p>
                  </a:txBody>
                  <a:tcPr/>
                </a:tc>
                <a:tc>
                  <a:txBody>
                    <a:bodyPr/>
                    <a:lstStyle/>
                    <a:p>
                      <a:r>
                        <a:rPr lang="en-IN" sz="1800" b="0" i="0" u="none" strike="noStrike" kern="1200" baseline="0" dirty="0">
                          <a:solidFill>
                            <a:schemeClr val="dk1"/>
                          </a:solidFill>
                          <a:latin typeface="+mn-lt"/>
                          <a:ea typeface="+mn-ea"/>
                          <a:cs typeface="+mn-cs"/>
                        </a:rPr>
                        <a:t>Domain Name Reply</a:t>
                      </a:r>
                      <a:endParaRPr lang="en-IN" dirty="0"/>
                    </a:p>
                  </a:txBody>
                  <a:tcPr/>
                </a:tc>
                <a:extLst>
                  <a:ext uri="{0D108BD9-81ED-4DB2-BD59-A6C34878D82A}">
                    <a16:rowId xmlns:a16="http://schemas.microsoft.com/office/drawing/2014/main" val="784114798"/>
                  </a:ext>
                </a:extLst>
              </a:tr>
              <a:tr h="277619">
                <a:tc>
                  <a:txBody>
                    <a:bodyPr/>
                    <a:lstStyle/>
                    <a:p>
                      <a:r>
                        <a:rPr lang="en-IN" sz="1800" b="0" i="0" u="none" strike="noStrike" kern="1200" baseline="0" dirty="0">
                          <a:solidFill>
                            <a:schemeClr val="dk1"/>
                          </a:solidFill>
                          <a:latin typeface="+mn-lt"/>
                          <a:ea typeface="+mn-ea"/>
                          <a:cs typeface="+mn-cs"/>
                        </a:rPr>
                        <a:t>39</a:t>
                      </a:r>
                      <a:endParaRPr lang="en-IN" dirty="0"/>
                    </a:p>
                  </a:txBody>
                  <a:tcPr/>
                </a:tc>
                <a:tc>
                  <a:txBody>
                    <a:bodyPr/>
                    <a:lstStyle/>
                    <a:p>
                      <a:r>
                        <a:rPr lang="en-IN" sz="1800" b="0" i="0" u="none" strike="noStrike" kern="1200" baseline="0" dirty="0">
                          <a:solidFill>
                            <a:schemeClr val="dk1"/>
                          </a:solidFill>
                          <a:latin typeface="+mn-lt"/>
                          <a:ea typeface="+mn-ea"/>
                          <a:cs typeface="+mn-cs"/>
                        </a:rPr>
                        <a:t>Skip</a:t>
                      </a:r>
                      <a:endParaRPr lang="en-IN" dirty="0"/>
                    </a:p>
                  </a:txBody>
                  <a:tcPr/>
                </a:tc>
                <a:extLst>
                  <a:ext uri="{0D108BD9-81ED-4DB2-BD59-A6C34878D82A}">
                    <a16:rowId xmlns:a16="http://schemas.microsoft.com/office/drawing/2014/main" val="4095756911"/>
                  </a:ext>
                </a:extLst>
              </a:tr>
              <a:tr h="381045">
                <a:tc>
                  <a:txBody>
                    <a:bodyPr/>
                    <a:lstStyle/>
                    <a:p>
                      <a:r>
                        <a:rPr lang="en-IN" sz="1800" b="0" i="0" u="none" strike="noStrike" kern="1200" baseline="0" dirty="0">
                          <a:solidFill>
                            <a:schemeClr val="dk1"/>
                          </a:solidFill>
                          <a:latin typeface="+mn-lt"/>
                          <a:ea typeface="+mn-ea"/>
                          <a:cs typeface="+mn-cs"/>
                        </a:rPr>
                        <a:t>40</a:t>
                      </a:r>
                      <a:endParaRPr lang="en-IN" dirty="0"/>
                    </a:p>
                  </a:txBody>
                  <a:tcPr/>
                </a:tc>
                <a:tc>
                  <a:txBody>
                    <a:bodyPr/>
                    <a:lstStyle/>
                    <a:p>
                      <a:r>
                        <a:rPr lang="en-IN" sz="1800" b="0" i="0" u="none" strike="noStrike" kern="1200" baseline="0" dirty="0">
                          <a:solidFill>
                            <a:schemeClr val="dk1"/>
                          </a:solidFill>
                          <a:latin typeface="+mn-lt"/>
                          <a:ea typeface="+mn-ea"/>
                          <a:cs typeface="+mn-cs"/>
                        </a:rPr>
                        <a:t>Photuris</a:t>
                      </a:r>
                      <a:endParaRPr lang="en-IN" dirty="0"/>
                    </a:p>
                  </a:txBody>
                  <a:tcPr/>
                </a:tc>
                <a:extLst>
                  <a:ext uri="{0D108BD9-81ED-4DB2-BD59-A6C34878D82A}">
                    <a16:rowId xmlns:a16="http://schemas.microsoft.com/office/drawing/2014/main" val="1748913792"/>
                  </a:ext>
                </a:extLst>
              </a:tr>
              <a:tr h="381045">
                <a:tc>
                  <a:txBody>
                    <a:bodyPr/>
                    <a:lstStyle/>
                    <a:p>
                      <a:r>
                        <a:rPr lang="en-IN" sz="1800" b="0" i="0" u="none" strike="noStrike" kern="1200" baseline="0" dirty="0">
                          <a:solidFill>
                            <a:schemeClr val="dk1"/>
                          </a:solidFill>
                          <a:latin typeface="+mn-lt"/>
                          <a:ea typeface="+mn-ea"/>
                          <a:cs typeface="+mn-cs"/>
                        </a:rPr>
                        <a:t>41 to 255</a:t>
                      </a:r>
                      <a:endParaRPr lang="en-IN" dirty="0"/>
                    </a:p>
                  </a:txBody>
                  <a:tcPr/>
                </a:tc>
                <a:tc>
                  <a:txBody>
                    <a:bodyPr/>
                    <a:lstStyle/>
                    <a:p>
                      <a:r>
                        <a:rPr lang="en-IN" sz="1800" b="0" i="0" u="none" strike="noStrike" kern="1200" baseline="0" dirty="0">
                          <a:solidFill>
                            <a:schemeClr val="dk1"/>
                          </a:solidFill>
                          <a:latin typeface="+mn-lt"/>
                          <a:ea typeface="+mn-ea"/>
                          <a:cs typeface="+mn-cs"/>
                        </a:rPr>
                        <a:t>Reserved</a:t>
                      </a:r>
                      <a:endParaRPr lang="en-IN" dirty="0"/>
                    </a:p>
                  </a:txBody>
                  <a:tcPr/>
                </a:tc>
                <a:extLst>
                  <a:ext uri="{0D108BD9-81ED-4DB2-BD59-A6C34878D82A}">
                    <a16:rowId xmlns:a16="http://schemas.microsoft.com/office/drawing/2014/main" val="511938535"/>
                  </a:ext>
                </a:extLst>
              </a:tr>
            </a:tbl>
          </a:graphicData>
        </a:graphic>
      </p:graphicFrame>
    </p:spTree>
    <p:extLst>
      <p:ext uri="{BB962C8B-B14F-4D97-AF65-F5344CB8AC3E}">
        <p14:creationId xmlns:p14="http://schemas.microsoft.com/office/powerpoint/2010/main" val="296491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2-1 </a:t>
            </a:r>
          </a:p>
        </p:txBody>
      </p:sp>
      <p:sp>
        <p:nvSpPr>
          <p:cNvPr id="2" name="Text Placeholder 1"/>
          <p:cNvSpPr>
            <a:spLocks noGrp="1"/>
          </p:cNvSpPr>
          <p:nvPr>
            <p:ph type="body" sz="quarter" idx="15"/>
          </p:nvPr>
        </p:nvSpPr>
        <p:spPr/>
        <p:txBody>
          <a:bodyPr/>
          <a:lstStyle/>
          <a:p>
            <a:r>
              <a:rPr lang="en-US" sz="2000" dirty="0"/>
              <a:t>The </a:t>
            </a:r>
            <a:r>
              <a:rPr lang="en-IN" sz="2000" b="0" i="0" u="none" strike="noStrike" baseline="0" dirty="0">
                <a:latin typeface="CourierStd"/>
              </a:rPr>
              <a:t>netstat</a:t>
            </a:r>
            <a:r>
              <a:rPr lang="en-US" sz="2000" dirty="0"/>
              <a:t> command indicates that POP3 is in use on a remote server. Which port is the remote server most likely using?</a:t>
            </a:r>
          </a:p>
          <a:p>
            <a:pPr marL="457200" indent="-457200">
              <a:buFont typeface="Arial" panose="020B0604020202020204" pitchFamily="34" charset="0"/>
              <a:buAutoNum type="alphaLcPeriod"/>
            </a:pPr>
            <a:endParaRPr lang="en-US" sz="2000" dirty="0"/>
          </a:p>
          <a:p>
            <a:pPr marL="457200" indent="-457200">
              <a:buFont typeface="Arial" panose="020B0604020202020204" pitchFamily="34" charset="0"/>
              <a:buAutoNum type="alphaLcPeriod"/>
            </a:pPr>
            <a:r>
              <a:rPr lang="en-US" sz="2000" dirty="0"/>
              <a:t>Port 25</a:t>
            </a:r>
          </a:p>
          <a:p>
            <a:pPr marL="457200" indent="-457200">
              <a:buFont typeface="Arial" panose="020B0604020202020204" pitchFamily="34" charset="0"/>
              <a:buAutoNum type="alphaLcPeriod"/>
            </a:pPr>
            <a:r>
              <a:rPr lang="en-US" sz="2000" dirty="0"/>
              <a:t>Port 110</a:t>
            </a:r>
          </a:p>
          <a:p>
            <a:pPr marL="457200" indent="-457200">
              <a:buFont typeface="Arial" panose="020B0604020202020204" pitchFamily="34" charset="0"/>
              <a:buAutoNum type="alphaLcPeriod"/>
            </a:pPr>
            <a:r>
              <a:rPr lang="en-US" sz="2000" dirty="0"/>
              <a:t>Port 143</a:t>
            </a:r>
          </a:p>
          <a:p>
            <a:pPr marL="457200" indent="-457200">
              <a:buFont typeface="Arial" panose="020B0604020202020204" pitchFamily="34" charset="0"/>
              <a:buAutoNum type="alphaLcPeriod"/>
            </a:pPr>
            <a:r>
              <a:rPr lang="en-US" sz="2000" dirty="0"/>
              <a:t>Port 80</a:t>
            </a:r>
          </a:p>
        </p:txBody>
      </p:sp>
    </p:spTree>
    <p:extLst>
      <p:ext uri="{BB962C8B-B14F-4D97-AF65-F5344CB8AC3E}">
        <p14:creationId xmlns:p14="http://schemas.microsoft.com/office/powerpoint/2010/main" val="174321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2-1: Answer</a:t>
            </a:r>
          </a:p>
        </p:txBody>
      </p:sp>
      <p:sp>
        <p:nvSpPr>
          <p:cNvPr id="2" name="Text Placeholder 1"/>
          <p:cNvSpPr>
            <a:spLocks noGrp="1"/>
          </p:cNvSpPr>
          <p:nvPr>
            <p:ph type="body" sz="quarter" idx="15"/>
          </p:nvPr>
        </p:nvSpPr>
        <p:spPr/>
        <p:txBody>
          <a:bodyPr/>
          <a:lstStyle/>
          <a:p>
            <a:r>
              <a:rPr lang="en-US" sz="2000" dirty="0"/>
              <a:t>Which port is the remote server most likely using?</a:t>
            </a:r>
          </a:p>
          <a:p>
            <a:endParaRPr lang="en-US" sz="2000" b="1" dirty="0"/>
          </a:p>
          <a:p>
            <a:pPr>
              <a:spcBef>
                <a:spcPts val="600"/>
              </a:spcBef>
              <a:spcAft>
                <a:spcPts val="600"/>
              </a:spcAft>
            </a:pPr>
            <a:r>
              <a:rPr lang="en-US" sz="2000" b="1" dirty="0"/>
              <a:t>Answer: b. Port 110</a:t>
            </a:r>
          </a:p>
          <a:p>
            <a:pPr>
              <a:spcBef>
                <a:spcPts val="600"/>
              </a:spcBef>
              <a:spcAft>
                <a:spcPts val="600"/>
              </a:spcAft>
            </a:pPr>
            <a:r>
              <a:rPr lang="en-US" sz="2000" b="1" dirty="0"/>
              <a:t>One option to retrieve email from a mail server is to access port 110 using Post Office Protocol 3 (POP3).</a:t>
            </a:r>
          </a:p>
        </p:txBody>
      </p:sp>
    </p:spTree>
    <p:extLst>
      <p:ext uri="{BB962C8B-B14F-4D97-AF65-F5344CB8AC3E}">
        <p14:creationId xmlns:p14="http://schemas.microsoft.com/office/powerpoint/2010/main" val="3690386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2-1</a:t>
            </a:r>
          </a:p>
        </p:txBody>
      </p:sp>
      <p:sp>
        <p:nvSpPr>
          <p:cNvPr id="2" name="Text Placeholder 1"/>
          <p:cNvSpPr>
            <a:spLocks noGrp="1"/>
          </p:cNvSpPr>
          <p:nvPr>
            <p:ph type="body" sz="quarter" idx="15"/>
          </p:nvPr>
        </p:nvSpPr>
        <p:spPr/>
        <p:txBody>
          <a:bodyPr/>
          <a:lstStyle/>
          <a:p>
            <a:r>
              <a:rPr lang="en-US" sz="2000" dirty="0"/>
              <a:t>On a Windows computer, what command can you enter to show all open ports being used?</a:t>
            </a:r>
          </a:p>
          <a:p>
            <a:endParaRPr lang="en-US" sz="2000" dirty="0"/>
          </a:p>
          <a:p>
            <a:pPr marL="457200" indent="-457200">
              <a:buAutoNum type="alphaLcPeriod"/>
            </a:pPr>
            <a:r>
              <a:rPr lang="en-IN" sz="2000" dirty="0">
                <a:latin typeface="CourierStd"/>
              </a:rPr>
              <a:t>n</a:t>
            </a:r>
            <a:r>
              <a:rPr lang="en-IN" sz="2000" b="0" i="0" u="none" strike="noStrike" baseline="0" dirty="0">
                <a:latin typeface="CourierStd"/>
              </a:rPr>
              <a:t>etstat</a:t>
            </a:r>
          </a:p>
          <a:p>
            <a:pPr marL="457200" indent="-457200">
              <a:buAutoNum type="alphaLcPeriod"/>
            </a:pPr>
            <a:r>
              <a:rPr lang="en-US" sz="2000" dirty="0">
                <a:latin typeface="CourierStd"/>
              </a:rPr>
              <a:t>ipconfig</a:t>
            </a:r>
          </a:p>
          <a:p>
            <a:pPr marL="457200" indent="-457200">
              <a:buAutoNum type="alphaLcPeriod"/>
            </a:pPr>
            <a:r>
              <a:rPr lang="en-US" sz="2000" dirty="0">
                <a:latin typeface="CourierStd"/>
              </a:rPr>
              <a:t>ifconfig</a:t>
            </a:r>
          </a:p>
          <a:p>
            <a:pPr marL="457200" indent="-457200">
              <a:buAutoNum type="alphaLcPeriod"/>
            </a:pPr>
            <a:r>
              <a:rPr lang="en-US" sz="2000" dirty="0">
                <a:latin typeface="CourierStd"/>
              </a:rPr>
              <a:t>nbtstat</a:t>
            </a:r>
          </a:p>
        </p:txBody>
      </p:sp>
    </p:spTree>
    <p:extLst>
      <p:ext uri="{BB962C8B-B14F-4D97-AF65-F5344CB8AC3E}">
        <p14:creationId xmlns:p14="http://schemas.microsoft.com/office/powerpoint/2010/main" val="3367845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2-1: Answer</a:t>
            </a:r>
          </a:p>
        </p:txBody>
      </p:sp>
      <p:sp>
        <p:nvSpPr>
          <p:cNvPr id="2" name="Text Placeholder 1"/>
          <p:cNvSpPr>
            <a:spLocks noGrp="1"/>
          </p:cNvSpPr>
          <p:nvPr>
            <p:ph type="body" sz="quarter" idx="15"/>
          </p:nvPr>
        </p:nvSpPr>
        <p:spPr/>
        <p:txBody>
          <a:bodyPr/>
          <a:lstStyle/>
          <a:p>
            <a:r>
              <a:rPr lang="en-US" sz="2000" dirty="0"/>
              <a:t>On a Windows computer, what command can you enter to show all open ports being used?</a:t>
            </a:r>
          </a:p>
          <a:p>
            <a:pPr>
              <a:spcBef>
                <a:spcPts val="600"/>
              </a:spcBef>
              <a:spcAft>
                <a:spcPts val="600"/>
              </a:spcAft>
            </a:pPr>
            <a:endParaRPr lang="en-US" sz="2000" b="1" dirty="0"/>
          </a:p>
          <a:p>
            <a:pPr>
              <a:spcBef>
                <a:spcPts val="600"/>
              </a:spcBef>
              <a:spcAft>
                <a:spcPts val="600"/>
              </a:spcAft>
            </a:pPr>
            <a:r>
              <a:rPr lang="en-US" sz="2000" b="1" dirty="0"/>
              <a:t>Answer: a. </a:t>
            </a:r>
            <a:r>
              <a:rPr lang="en-US" sz="2000" b="1" dirty="0">
                <a:latin typeface="CourierStd"/>
              </a:rPr>
              <a:t>netstat</a:t>
            </a:r>
          </a:p>
          <a:p>
            <a:pPr>
              <a:spcBef>
                <a:spcPts val="600"/>
              </a:spcBef>
              <a:spcAft>
                <a:spcPts val="600"/>
              </a:spcAft>
            </a:pPr>
            <a:r>
              <a:rPr lang="en-US" sz="2000" b="1" dirty="0"/>
              <a:t>To view all open ports being used on your computer, open the Command Prompt window, type </a:t>
            </a:r>
            <a:r>
              <a:rPr lang="en-US" sz="2000" b="1" dirty="0">
                <a:latin typeface="CourierStd"/>
              </a:rPr>
              <a:t>netstat</a:t>
            </a:r>
            <a:r>
              <a:rPr lang="en-US" sz="2000" b="1" dirty="0"/>
              <a:t>, and press Enter.</a:t>
            </a:r>
          </a:p>
        </p:txBody>
      </p:sp>
    </p:spTree>
    <p:extLst>
      <p:ext uri="{BB962C8B-B14F-4D97-AF65-F5344CB8AC3E}">
        <p14:creationId xmlns:p14="http://schemas.microsoft.com/office/powerpoint/2010/main" val="268279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2-2</a:t>
            </a:r>
          </a:p>
        </p:txBody>
      </p:sp>
      <p:sp>
        <p:nvSpPr>
          <p:cNvPr id="2" name="Text Placeholder 1"/>
          <p:cNvSpPr>
            <a:spLocks noGrp="1"/>
          </p:cNvSpPr>
          <p:nvPr>
            <p:ph type="body" sz="quarter" idx="15"/>
          </p:nvPr>
        </p:nvSpPr>
        <p:spPr/>
        <p:txBody>
          <a:bodyPr/>
          <a:lstStyle/>
          <a:p>
            <a:r>
              <a:rPr lang="en-US" sz="2000" dirty="0"/>
              <a:t>The ISN is set at which step of the TCP three-way handshake?</a:t>
            </a:r>
          </a:p>
          <a:p>
            <a:endParaRPr lang="en-US" sz="2000" dirty="0"/>
          </a:p>
          <a:p>
            <a:pPr marL="457200" indent="-457200">
              <a:buFont typeface="+mj-lt"/>
              <a:buAutoNum type="alphaLcPeriod"/>
            </a:pPr>
            <a:r>
              <a:rPr lang="en-US" sz="2000" dirty="0"/>
              <a:t>1, 2, 3</a:t>
            </a:r>
          </a:p>
          <a:p>
            <a:pPr marL="457200" indent="-457200">
              <a:buFont typeface="+mj-lt"/>
              <a:buAutoNum type="alphaLcPeriod"/>
            </a:pPr>
            <a:r>
              <a:rPr lang="en-US" sz="2000" dirty="0"/>
              <a:t>1, 3</a:t>
            </a:r>
          </a:p>
          <a:p>
            <a:pPr marL="457200" indent="-457200">
              <a:buFont typeface="+mj-lt"/>
              <a:buAutoNum type="alphaLcPeriod"/>
            </a:pPr>
            <a:r>
              <a:rPr lang="en-US" sz="2000" dirty="0"/>
              <a:t>1</a:t>
            </a:r>
          </a:p>
          <a:p>
            <a:pPr marL="457200" indent="-457200">
              <a:buFont typeface="+mj-lt"/>
              <a:buAutoNum type="alphaLcPeriod"/>
            </a:pPr>
            <a:r>
              <a:rPr lang="en-US" sz="2000" dirty="0"/>
              <a:t>1 and 2</a:t>
            </a:r>
            <a:endParaRPr lang="en-US" sz="2000" dirty="0">
              <a:latin typeface="CourierStd"/>
            </a:endParaRPr>
          </a:p>
        </p:txBody>
      </p:sp>
    </p:spTree>
    <p:extLst>
      <p:ext uri="{BB962C8B-B14F-4D97-AF65-F5344CB8AC3E}">
        <p14:creationId xmlns:p14="http://schemas.microsoft.com/office/powerpoint/2010/main" val="384905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85C-E736-4579-9701-27091A38A9D2}"/>
              </a:ext>
            </a:extLst>
          </p:cNvPr>
          <p:cNvSpPr>
            <a:spLocks noGrp="1"/>
          </p:cNvSpPr>
          <p:nvPr>
            <p:ph type="title"/>
          </p:nvPr>
        </p:nvSpPr>
        <p:spPr>
          <a:xfrm>
            <a:off x="838200" y="365125"/>
            <a:ext cx="10515600" cy="672105"/>
          </a:xfrm>
        </p:spPr>
        <p:txBody>
          <a:bodyPr/>
          <a:lstStyle/>
          <a:p>
            <a:r>
              <a:rPr lang="en-US" altLang="en-US" dirty="0"/>
              <a:t>Overview of TCP/IP (1 of 2)</a:t>
            </a:r>
            <a:endParaRPr lang="en-IN" dirty="0"/>
          </a:p>
        </p:txBody>
      </p:sp>
      <p:sp>
        <p:nvSpPr>
          <p:cNvPr id="3" name="Text Placeholder 2">
            <a:extLst>
              <a:ext uri="{FF2B5EF4-FFF2-40B4-BE49-F238E27FC236}">
                <a16:creationId xmlns:a16="http://schemas.microsoft.com/office/drawing/2014/main" id="{8B2BB213-BEFF-48FD-A4A3-34D3E6186184}"/>
              </a:ext>
            </a:extLst>
          </p:cNvPr>
          <p:cNvSpPr>
            <a:spLocks noGrp="1"/>
          </p:cNvSpPr>
          <p:nvPr>
            <p:ph type="body" sz="quarter" idx="17"/>
          </p:nvPr>
        </p:nvSpPr>
        <p:spPr>
          <a:xfrm>
            <a:off x="743576" y="1638300"/>
            <a:ext cx="10711543" cy="4394200"/>
          </a:xfrm>
        </p:spPr>
        <p:txBody>
          <a:bodyPr/>
          <a:lstStyle/>
          <a:p>
            <a:r>
              <a:rPr lang="en-US" altLang="en-US" b="1" dirty="0"/>
              <a:t>Protocol</a:t>
            </a:r>
          </a:p>
          <a:p>
            <a:pPr lvl="1"/>
            <a:r>
              <a:rPr lang="en-US" altLang="en-US" dirty="0"/>
              <a:t>Language used by computers to communicate with one another over the Internet or across an office</a:t>
            </a:r>
          </a:p>
          <a:p>
            <a:pPr lvl="1"/>
            <a:r>
              <a:rPr lang="en-US" altLang="en-US" b="1" dirty="0"/>
              <a:t>Transmission Control Protocol/Internet Protocol (TCP/IP)</a:t>
            </a:r>
          </a:p>
          <a:p>
            <a:pPr lvl="2"/>
            <a:r>
              <a:rPr lang="en-US" altLang="en-US" dirty="0"/>
              <a:t>Most widely used </a:t>
            </a:r>
          </a:p>
          <a:p>
            <a:r>
              <a:rPr lang="en-US" altLang="en-US" dirty="0"/>
              <a:t>TCP/IP stack: Combination of two protocols (TCP and IP)</a:t>
            </a:r>
          </a:p>
          <a:p>
            <a:pPr lvl="1"/>
            <a:r>
              <a:rPr lang="en-US" altLang="en-US" dirty="0">
                <a:solidFill>
                  <a:schemeClr val="accent6">
                    <a:lumMod val="50000"/>
                  </a:schemeClr>
                </a:solidFill>
                <a:highlight>
                  <a:srgbClr val="FFFF00"/>
                </a:highlight>
              </a:rPr>
              <a:t>Four</a:t>
            </a:r>
            <a:r>
              <a:rPr lang="en-US" altLang="en-US" dirty="0"/>
              <a:t> distinct layers</a:t>
            </a:r>
          </a:p>
          <a:p>
            <a:pPr lvl="2"/>
            <a:r>
              <a:rPr lang="en-US" altLang="en-US" sz="2800" dirty="0">
                <a:solidFill>
                  <a:schemeClr val="tx1">
                    <a:lumMod val="60000"/>
                    <a:lumOff val="40000"/>
                  </a:schemeClr>
                </a:solidFill>
              </a:rPr>
              <a:t>Network</a:t>
            </a:r>
          </a:p>
          <a:p>
            <a:pPr lvl="2"/>
            <a:r>
              <a:rPr lang="en-US" altLang="en-US" sz="2800" dirty="0">
                <a:solidFill>
                  <a:schemeClr val="tx1">
                    <a:lumMod val="60000"/>
                    <a:lumOff val="40000"/>
                  </a:schemeClr>
                </a:solidFill>
              </a:rPr>
              <a:t>Internet</a:t>
            </a:r>
          </a:p>
          <a:p>
            <a:pPr lvl="2"/>
            <a:r>
              <a:rPr lang="en-US" altLang="en-US" sz="2800" dirty="0">
                <a:solidFill>
                  <a:schemeClr val="tx1">
                    <a:lumMod val="60000"/>
                    <a:lumOff val="40000"/>
                  </a:schemeClr>
                </a:solidFill>
              </a:rPr>
              <a:t>Transport</a:t>
            </a:r>
          </a:p>
          <a:p>
            <a:pPr lvl="2"/>
            <a:r>
              <a:rPr lang="en-US" altLang="en-US" sz="2800" dirty="0">
                <a:solidFill>
                  <a:schemeClr val="tx1">
                    <a:lumMod val="60000"/>
                    <a:lumOff val="40000"/>
                  </a:schemeClr>
                </a:solidFill>
              </a:rPr>
              <a:t>Application</a:t>
            </a:r>
          </a:p>
        </p:txBody>
      </p:sp>
    </p:spTree>
    <p:extLst>
      <p:ext uri="{BB962C8B-B14F-4D97-AF65-F5344CB8AC3E}">
        <p14:creationId xmlns:p14="http://schemas.microsoft.com/office/powerpoint/2010/main" val="191784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2-2: Answer</a:t>
            </a:r>
          </a:p>
        </p:txBody>
      </p:sp>
      <p:sp>
        <p:nvSpPr>
          <p:cNvPr id="2" name="Text Placeholder 1"/>
          <p:cNvSpPr>
            <a:spLocks noGrp="1"/>
          </p:cNvSpPr>
          <p:nvPr>
            <p:ph type="body" sz="quarter" idx="15"/>
          </p:nvPr>
        </p:nvSpPr>
        <p:spPr/>
        <p:txBody>
          <a:bodyPr/>
          <a:lstStyle/>
          <a:p>
            <a:r>
              <a:rPr lang="en-US" sz="2000" dirty="0"/>
              <a:t>The ISN is set at which step of the TCP three-way handshake?</a:t>
            </a:r>
          </a:p>
          <a:p>
            <a:pPr>
              <a:spcBef>
                <a:spcPts val="600"/>
              </a:spcBef>
              <a:spcAft>
                <a:spcPts val="600"/>
              </a:spcAft>
            </a:pPr>
            <a:endParaRPr lang="en-US" sz="2000" b="1" dirty="0"/>
          </a:p>
          <a:p>
            <a:pPr>
              <a:spcBef>
                <a:spcPts val="600"/>
              </a:spcBef>
              <a:spcAft>
                <a:spcPts val="600"/>
              </a:spcAft>
            </a:pPr>
            <a:r>
              <a:rPr lang="en-US" sz="2000" b="1" dirty="0"/>
              <a:t>Answer: d. 1 and 2</a:t>
            </a:r>
          </a:p>
          <a:p>
            <a:pPr>
              <a:spcBef>
                <a:spcPts val="600"/>
              </a:spcBef>
              <a:spcAft>
                <a:spcPts val="600"/>
              </a:spcAft>
            </a:pPr>
            <a:r>
              <a:rPr lang="en-US" sz="2000" b="1" dirty="0"/>
              <a:t>Steps 1 and 2 of the TCP three-way handshake send an ISN. </a:t>
            </a:r>
          </a:p>
        </p:txBody>
      </p:sp>
    </p:spTree>
    <p:extLst>
      <p:ext uri="{BB962C8B-B14F-4D97-AF65-F5344CB8AC3E}">
        <p14:creationId xmlns:p14="http://schemas.microsoft.com/office/powerpoint/2010/main" val="2080616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944F8-8DEE-4BC8-B0F0-AEB7A80DA7E4}"/>
              </a:ext>
            </a:extLst>
          </p:cNvPr>
          <p:cNvSpPr>
            <a:spLocks noGrp="1"/>
          </p:cNvSpPr>
          <p:nvPr>
            <p:ph type="title"/>
          </p:nvPr>
        </p:nvSpPr>
        <p:spPr/>
        <p:txBody>
          <a:bodyPr/>
          <a:lstStyle/>
          <a:p>
            <a:r>
              <a:rPr lang="en-US" altLang="en-US" dirty="0"/>
              <a:t>IP Addressing (1 of 5)</a:t>
            </a:r>
            <a:endParaRPr lang="en-IN" dirty="0"/>
          </a:p>
        </p:txBody>
      </p:sp>
      <p:sp>
        <p:nvSpPr>
          <p:cNvPr id="6" name="Text Placeholder 5">
            <a:extLst>
              <a:ext uri="{FF2B5EF4-FFF2-40B4-BE49-F238E27FC236}">
                <a16:creationId xmlns:a16="http://schemas.microsoft.com/office/drawing/2014/main" id="{17AD0C3A-7D75-4CF8-9017-2FEB2C6B40E6}"/>
              </a:ext>
            </a:extLst>
          </p:cNvPr>
          <p:cNvSpPr>
            <a:spLocks noGrp="1"/>
          </p:cNvSpPr>
          <p:nvPr>
            <p:ph type="body" sz="quarter" idx="17"/>
          </p:nvPr>
        </p:nvSpPr>
        <p:spPr/>
        <p:txBody>
          <a:bodyPr/>
          <a:lstStyle/>
          <a:p>
            <a:pPr eaLnBrk="1" hangingPunct="1"/>
            <a:r>
              <a:rPr lang="en-US" altLang="en-US" dirty="0"/>
              <a:t>An IPv4 address consists of 4 bytes divided into two components:</a:t>
            </a:r>
          </a:p>
          <a:p>
            <a:pPr lvl="1" eaLnBrk="1" hangingPunct="1"/>
            <a:r>
              <a:rPr lang="en-US" altLang="en-US" dirty="0"/>
              <a:t>Network address</a:t>
            </a:r>
          </a:p>
          <a:p>
            <a:pPr lvl="1" eaLnBrk="1" hangingPunct="1"/>
            <a:r>
              <a:rPr lang="en-US" altLang="en-US" dirty="0"/>
              <a:t>Host address</a:t>
            </a:r>
          </a:p>
          <a:p>
            <a:pPr eaLnBrk="1" hangingPunct="1"/>
            <a:r>
              <a:rPr lang="en-US" altLang="en-US" dirty="0"/>
              <a:t>IP addresses can be classified into three classes based on the starting decimal number of the first byte:</a:t>
            </a:r>
          </a:p>
          <a:p>
            <a:pPr lvl="1" eaLnBrk="1" hangingPunct="1"/>
            <a:r>
              <a:rPr lang="en-US" altLang="en-US" dirty="0"/>
              <a:t>Class A</a:t>
            </a:r>
          </a:p>
          <a:p>
            <a:pPr lvl="1" eaLnBrk="1" hangingPunct="1"/>
            <a:r>
              <a:rPr lang="en-US" altLang="en-US" dirty="0"/>
              <a:t>Class B</a:t>
            </a:r>
          </a:p>
          <a:p>
            <a:pPr lvl="1" eaLnBrk="1" hangingPunct="1"/>
            <a:r>
              <a:rPr lang="en-US" altLang="en-US" dirty="0"/>
              <a:t>Class C</a:t>
            </a:r>
          </a:p>
        </p:txBody>
      </p:sp>
    </p:spTree>
    <p:extLst>
      <p:ext uri="{BB962C8B-B14F-4D97-AF65-F5344CB8AC3E}">
        <p14:creationId xmlns:p14="http://schemas.microsoft.com/office/powerpoint/2010/main" val="4073029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944F8-8DEE-4BC8-B0F0-AEB7A80DA7E4}"/>
              </a:ext>
            </a:extLst>
          </p:cNvPr>
          <p:cNvSpPr>
            <a:spLocks noGrp="1"/>
          </p:cNvSpPr>
          <p:nvPr>
            <p:ph type="title"/>
          </p:nvPr>
        </p:nvSpPr>
        <p:spPr>
          <a:xfrm>
            <a:off x="838200" y="365125"/>
            <a:ext cx="10515600" cy="672105"/>
          </a:xfrm>
        </p:spPr>
        <p:txBody>
          <a:bodyPr/>
          <a:lstStyle/>
          <a:p>
            <a:r>
              <a:rPr lang="en-US" altLang="en-US" dirty="0"/>
              <a:t>TCP/IP Address Classes</a:t>
            </a:r>
            <a:endParaRPr lang="en-IN" dirty="0"/>
          </a:p>
        </p:txBody>
      </p:sp>
      <p:graphicFrame>
        <p:nvGraphicFramePr>
          <p:cNvPr id="3" name="Table 3">
            <a:extLst>
              <a:ext uri="{FF2B5EF4-FFF2-40B4-BE49-F238E27FC236}">
                <a16:creationId xmlns:a16="http://schemas.microsoft.com/office/drawing/2014/main" id="{508F0B14-F3EF-4BD5-B6B9-50AC42240DBE}"/>
              </a:ext>
            </a:extLst>
          </p:cNvPr>
          <p:cNvGraphicFramePr>
            <a:graphicFrameLocks noGrp="1"/>
          </p:cNvGraphicFramePr>
          <p:nvPr>
            <p:ph type="tbl" sz="quarter" idx="10"/>
            <p:extLst>
              <p:ext uri="{D42A27DB-BD31-4B8C-83A1-F6EECF244321}">
                <p14:modId xmlns:p14="http://schemas.microsoft.com/office/powerpoint/2010/main" val="965043677"/>
              </p:ext>
            </p:extLst>
          </p:nvPr>
        </p:nvGraphicFramePr>
        <p:xfrm>
          <a:off x="981075" y="2052551"/>
          <a:ext cx="10647948" cy="2039353"/>
        </p:xfrm>
        <a:graphic>
          <a:graphicData uri="http://schemas.openxmlformats.org/drawingml/2006/table">
            <a:tbl>
              <a:tblPr firstRow="1" bandRow="1">
                <a:tableStyleId>{5C22544A-7EE6-4342-B048-85BDC9FD1C3A}</a:tableStyleId>
              </a:tblPr>
              <a:tblGrid>
                <a:gridCol w="1774658">
                  <a:extLst>
                    <a:ext uri="{9D8B030D-6E8A-4147-A177-3AD203B41FA5}">
                      <a16:colId xmlns:a16="http://schemas.microsoft.com/office/drawing/2014/main" val="3648280221"/>
                    </a:ext>
                  </a:extLst>
                </a:gridCol>
                <a:gridCol w="1774658">
                  <a:extLst>
                    <a:ext uri="{9D8B030D-6E8A-4147-A177-3AD203B41FA5}">
                      <a16:colId xmlns:a16="http://schemas.microsoft.com/office/drawing/2014/main" val="1239523209"/>
                    </a:ext>
                  </a:extLst>
                </a:gridCol>
                <a:gridCol w="1774658">
                  <a:extLst>
                    <a:ext uri="{9D8B030D-6E8A-4147-A177-3AD203B41FA5}">
                      <a16:colId xmlns:a16="http://schemas.microsoft.com/office/drawing/2014/main" val="822880651"/>
                    </a:ext>
                  </a:extLst>
                </a:gridCol>
                <a:gridCol w="1774658">
                  <a:extLst>
                    <a:ext uri="{9D8B030D-6E8A-4147-A177-3AD203B41FA5}">
                      <a16:colId xmlns:a16="http://schemas.microsoft.com/office/drawing/2014/main" val="288562125"/>
                    </a:ext>
                  </a:extLst>
                </a:gridCol>
                <a:gridCol w="1774658">
                  <a:extLst>
                    <a:ext uri="{9D8B030D-6E8A-4147-A177-3AD203B41FA5}">
                      <a16:colId xmlns:a16="http://schemas.microsoft.com/office/drawing/2014/main" val="3441118877"/>
                    </a:ext>
                  </a:extLst>
                </a:gridCol>
                <a:gridCol w="1774658">
                  <a:extLst>
                    <a:ext uri="{9D8B030D-6E8A-4147-A177-3AD203B41FA5}">
                      <a16:colId xmlns:a16="http://schemas.microsoft.com/office/drawing/2014/main" val="538369421"/>
                    </a:ext>
                  </a:extLst>
                </a:gridCol>
              </a:tblGrid>
              <a:tr h="744808">
                <a:tc>
                  <a:txBody>
                    <a:bodyPr/>
                    <a:lstStyle/>
                    <a:p>
                      <a:r>
                        <a:rPr lang="en-IN" dirty="0"/>
                        <a:t>Address class</a:t>
                      </a:r>
                    </a:p>
                  </a:txBody>
                  <a:tcPr/>
                </a:tc>
                <a:tc>
                  <a:txBody>
                    <a:bodyPr/>
                    <a:lstStyle/>
                    <a:p>
                      <a:r>
                        <a:rPr lang="en-IN" dirty="0"/>
                        <a:t>Range</a:t>
                      </a:r>
                    </a:p>
                  </a:txBody>
                  <a:tcPr/>
                </a:tc>
                <a:tc>
                  <a:txBody>
                    <a:bodyPr/>
                    <a:lstStyle/>
                    <a:p>
                      <a:r>
                        <a:rPr lang="en-IN" dirty="0"/>
                        <a:t>Address bytes</a:t>
                      </a:r>
                    </a:p>
                  </a:txBody>
                  <a:tcPr/>
                </a:tc>
                <a:tc>
                  <a:txBody>
                    <a:bodyPr/>
                    <a:lstStyle/>
                    <a:p>
                      <a:r>
                        <a:rPr lang="en-IN" dirty="0"/>
                        <a:t>Number of networks</a:t>
                      </a:r>
                    </a:p>
                  </a:txBody>
                  <a:tcPr/>
                </a:tc>
                <a:tc>
                  <a:txBody>
                    <a:bodyPr/>
                    <a:lstStyle/>
                    <a:p>
                      <a:r>
                        <a:rPr lang="en-IN" dirty="0"/>
                        <a:t>Host bytes</a:t>
                      </a:r>
                    </a:p>
                  </a:txBody>
                  <a:tcPr/>
                </a:tc>
                <a:tc>
                  <a:txBody>
                    <a:bodyPr/>
                    <a:lstStyle/>
                    <a:p>
                      <a:r>
                        <a:rPr lang="en-IN" dirty="0"/>
                        <a:t>Number of hosts</a:t>
                      </a:r>
                    </a:p>
                  </a:txBody>
                  <a:tcPr/>
                </a:tc>
                <a:extLst>
                  <a:ext uri="{0D108BD9-81ED-4DB2-BD59-A6C34878D82A}">
                    <a16:rowId xmlns:a16="http://schemas.microsoft.com/office/drawing/2014/main" val="2688989253"/>
                  </a:ext>
                </a:extLst>
              </a:tr>
              <a:tr h="431515">
                <a:tc>
                  <a:txBody>
                    <a:bodyPr/>
                    <a:lstStyle/>
                    <a:p>
                      <a:r>
                        <a:rPr lang="en-IN" dirty="0"/>
                        <a:t>Class A</a:t>
                      </a:r>
                    </a:p>
                  </a:txBody>
                  <a:tcPr/>
                </a:tc>
                <a:tc>
                  <a:txBody>
                    <a:bodyPr/>
                    <a:lstStyle/>
                    <a:p>
                      <a:r>
                        <a:rPr lang="en-IN" dirty="0"/>
                        <a:t>1 to 126</a:t>
                      </a:r>
                    </a:p>
                  </a:txBody>
                  <a:tcPr/>
                </a:tc>
                <a:tc>
                  <a:txBody>
                    <a:bodyPr/>
                    <a:lstStyle/>
                    <a:p>
                      <a:r>
                        <a:rPr lang="en-US" dirty="0"/>
                        <a:t>1</a:t>
                      </a:r>
                      <a:endParaRPr lang="en-IN" dirty="0"/>
                    </a:p>
                  </a:txBody>
                  <a:tcPr/>
                </a:tc>
                <a:tc>
                  <a:txBody>
                    <a:bodyPr/>
                    <a:lstStyle/>
                    <a:p>
                      <a:r>
                        <a:rPr lang="en-US" dirty="0"/>
                        <a:t>126</a:t>
                      </a:r>
                      <a:endParaRPr lang="en-IN" dirty="0"/>
                    </a:p>
                  </a:txBody>
                  <a:tcPr/>
                </a:tc>
                <a:tc>
                  <a:txBody>
                    <a:bodyPr/>
                    <a:lstStyle/>
                    <a:p>
                      <a:r>
                        <a:rPr lang="en-US" dirty="0"/>
                        <a:t>3</a:t>
                      </a:r>
                      <a:endParaRPr lang="en-IN" dirty="0"/>
                    </a:p>
                  </a:txBody>
                  <a:tcPr/>
                </a:tc>
                <a:tc>
                  <a:txBody>
                    <a:bodyPr/>
                    <a:lstStyle/>
                    <a:p>
                      <a:r>
                        <a:rPr lang="en-IN" sz="1800" b="0" i="0" u="none" strike="noStrike" kern="1200" baseline="0" dirty="0">
                          <a:solidFill>
                            <a:schemeClr val="dk1"/>
                          </a:solidFill>
                          <a:latin typeface="+mn-lt"/>
                          <a:ea typeface="+mn-ea"/>
                          <a:cs typeface="+mn-cs"/>
                        </a:rPr>
                        <a:t>16,777,214</a:t>
                      </a:r>
                      <a:endParaRPr lang="en-IN" dirty="0"/>
                    </a:p>
                  </a:txBody>
                  <a:tcPr/>
                </a:tc>
                <a:extLst>
                  <a:ext uri="{0D108BD9-81ED-4DB2-BD59-A6C34878D82A}">
                    <a16:rowId xmlns:a16="http://schemas.microsoft.com/office/drawing/2014/main" val="1732357746"/>
                  </a:ext>
                </a:extLst>
              </a:tr>
              <a:tr h="431515">
                <a:tc>
                  <a:txBody>
                    <a:bodyPr/>
                    <a:lstStyle/>
                    <a:p>
                      <a:r>
                        <a:rPr lang="en-IN" sz="1800" b="0" i="0" u="none" strike="noStrike" kern="1200" baseline="0" dirty="0">
                          <a:solidFill>
                            <a:schemeClr val="dk1"/>
                          </a:solidFill>
                          <a:latin typeface="+mn-lt"/>
                          <a:ea typeface="+mn-ea"/>
                          <a:cs typeface="+mn-cs"/>
                        </a:rPr>
                        <a:t>Class B</a:t>
                      </a:r>
                      <a:endParaRPr lang="en-IN" dirty="0"/>
                    </a:p>
                  </a:txBody>
                  <a:tcPr/>
                </a:tc>
                <a:tc>
                  <a:txBody>
                    <a:bodyPr/>
                    <a:lstStyle/>
                    <a:p>
                      <a:r>
                        <a:rPr lang="en-IN" sz="1800" b="0" i="0" u="none" strike="noStrike" kern="1200" baseline="0" dirty="0">
                          <a:solidFill>
                            <a:schemeClr val="dk1"/>
                          </a:solidFill>
                          <a:latin typeface="+mn-lt"/>
                          <a:ea typeface="+mn-ea"/>
                          <a:cs typeface="+mn-cs"/>
                        </a:rPr>
                        <a:t>128 to 191</a:t>
                      </a:r>
                      <a:endParaRPr lang="en-IN" dirty="0"/>
                    </a:p>
                  </a:txBody>
                  <a:tcPr/>
                </a:tc>
                <a:tc>
                  <a:txBody>
                    <a:bodyPr/>
                    <a:lstStyle/>
                    <a:p>
                      <a:r>
                        <a:rPr lang="en-US" dirty="0"/>
                        <a:t>2</a:t>
                      </a:r>
                      <a:endParaRPr lang="en-IN" dirty="0"/>
                    </a:p>
                  </a:txBody>
                  <a:tcPr/>
                </a:tc>
                <a:tc>
                  <a:txBody>
                    <a:bodyPr/>
                    <a:lstStyle/>
                    <a:p>
                      <a:r>
                        <a:rPr lang="en-IN" sz="1800" b="0" i="0" u="none" strike="noStrike" kern="1200" baseline="0" dirty="0">
                          <a:solidFill>
                            <a:schemeClr val="dk1"/>
                          </a:solidFill>
                          <a:latin typeface="+mn-lt"/>
                          <a:ea typeface="+mn-ea"/>
                          <a:cs typeface="+mn-cs"/>
                        </a:rPr>
                        <a:t>16,128</a:t>
                      </a:r>
                      <a:endParaRPr lang="en-IN" dirty="0"/>
                    </a:p>
                  </a:txBody>
                  <a:tcPr/>
                </a:tc>
                <a:tc>
                  <a:txBody>
                    <a:bodyPr/>
                    <a:lstStyle/>
                    <a:p>
                      <a:r>
                        <a:rPr lang="en-US" dirty="0"/>
                        <a:t>2</a:t>
                      </a:r>
                      <a:endParaRPr lang="en-IN" dirty="0"/>
                    </a:p>
                  </a:txBody>
                  <a:tcPr/>
                </a:tc>
                <a:tc>
                  <a:txBody>
                    <a:bodyPr/>
                    <a:lstStyle/>
                    <a:p>
                      <a:r>
                        <a:rPr lang="en-IN" sz="1800" b="0" i="0" u="none" strike="noStrike" kern="1200" baseline="0" dirty="0">
                          <a:solidFill>
                            <a:schemeClr val="dk1"/>
                          </a:solidFill>
                          <a:latin typeface="+mn-lt"/>
                          <a:ea typeface="+mn-ea"/>
                          <a:cs typeface="+mn-cs"/>
                        </a:rPr>
                        <a:t>65,534</a:t>
                      </a:r>
                      <a:endParaRPr lang="en-IN" dirty="0"/>
                    </a:p>
                  </a:txBody>
                  <a:tcPr/>
                </a:tc>
                <a:extLst>
                  <a:ext uri="{0D108BD9-81ED-4DB2-BD59-A6C34878D82A}">
                    <a16:rowId xmlns:a16="http://schemas.microsoft.com/office/drawing/2014/main" val="537741105"/>
                  </a:ext>
                </a:extLst>
              </a:tr>
              <a:tr h="431515">
                <a:tc>
                  <a:txBody>
                    <a:bodyPr/>
                    <a:lstStyle/>
                    <a:p>
                      <a:r>
                        <a:rPr lang="en-IN" sz="1800" b="0" i="0" u="none" strike="noStrike" kern="1200" baseline="0" dirty="0">
                          <a:solidFill>
                            <a:schemeClr val="dk1"/>
                          </a:solidFill>
                          <a:latin typeface="+mn-lt"/>
                          <a:ea typeface="+mn-ea"/>
                          <a:cs typeface="+mn-cs"/>
                        </a:rPr>
                        <a:t>Class C</a:t>
                      </a:r>
                      <a:endParaRPr lang="en-IN" dirty="0"/>
                    </a:p>
                  </a:txBody>
                  <a:tcPr/>
                </a:tc>
                <a:tc>
                  <a:txBody>
                    <a:bodyPr/>
                    <a:lstStyle/>
                    <a:p>
                      <a:r>
                        <a:rPr lang="en-IN" sz="1800" b="0" i="0" u="none" strike="noStrike" kern="1200" baseline="0" dirty="0">
                          <a:solidFill>
                            <a:schemeClr val="dk1"/>
                          </a:solidFill>
                          <a:latin typeface="+mn-lt"/>
                          <a:ea typeface="+mn-ea"/>
                          <a:cs typeface="+mn-cs"/>
                        </a:rPr>
                        <a:t>192 to 223</a:t>
                      </a:r>
                      <a:endParaRPr lang="en-IN" dirty="0"/>
                    </a:p>
                  </a:txBody>
                  <a:tcPr/>
                </a:tc>
                <a:tc>
                  <a:txBody>
                    <a:bodyPr/>
                    <a:lstStyle/>
                    <a:p>
                      <a:r>
                        <a:rPr lang="en-US" dirty="0"/>
                        <a:t>3</a:t>
                      </a:r>
                      <a:endParaRPr lang="en-IN" dirty="0"/>
                    </a:p>
                  </a:txBody>
                  <a:tcPr/>
                </a:tc>
                <a:tc>
                  <a:txBody>
                    <a:bodyPr/>
                    <a:lstStyle/>
                    <a:p>
                      <a:r>
                        <a:rPr lang="en-IN" sz="1800" b="0" i="0" u="none" strike="noStrike" kern="1200" baseline="0" dirty="0">
                          <a:solidFill>
                            <a:schemeClr val="dk1"/>
                          </a:solidFill>
                          <a:latin typeface="+mn-lt"/>
                          <a:ea typeface="+mn-ea"/>
                          <a:cs typeface="+mn-cs"/>
                        </a:rPr>
                        <a:t>2,097,152</a:t>
                      </a:r>
                      <a:endParaRPr lang="en-IN" dirty="0"/>
                    </a:p>
                  </a:txBody>
                  <a:tcPr/>
                </a:tc>
                <a:tc>
                  <a:txBody>
                    <a:bodyPr/>
                    <a:lstStyle/>
                    <a:p>
                      <a:r>
                        <a:rPr lang="en-US" dirty="0"/>
                        <a:t>1</a:t>
                      </a:r>
                      <a:endParaRPr lang="en-IN" dirty="0"/>
                    </a:p>
                  </a:txBody>
                  <a:tcPr/>
                </a:tc>
                <a:tc>
                  <a:txBody>
                    <a:bodyPr/>
                    <a:lstStyle/>
                    <a:p>
                      <a:r>
                        <a:rPr lang="en-IN" sz="1800" b="0" i="0" u="none" strike="noStrike" kern="1200" baseline="0" dirty="0">
                          <a:solidFill>
                            <a:schemeClr val="dk1"/>
                          </a:solidFill>
                          <a:latin typeface="+mn-lt"/>
                          <a:ea typeface="+mn-ea"/>
                          <a:cs typeface="+mn-cs"/>
                        </a:rPr>
                        <a:t>254</a:t>
                      </a:r>
                      <a:endParaRPr lang="en-IN" dirty="0"/>
                    </a:p>
                  </a:txBody>
                  <a:tcPr/>
                </a:tc>
                <a:extLst>
                  <a:ext uri="{0D108BD9-81ED-4DB2-BD59-A6C34878D82A}">
                    <a16:rowId xmlns:a16="http://schemas.microsoft.com/office/drawing/2014/main" val="990835611"/>
                  </a:ext>
                </a:extLst>
              </a:tr>
            </a:tbl>
          </a:graphicData>
        </a:graphic>
      </p:graphicFrame>
    </p:spTree>
    <p:extLst>
      <p:ext uri="{BB962C8B-B14F-4D97-AF65-F5344CB8AC3E}">
        <p14:creationId xmlns:p14="http://schemas.microsoft.com/office/powerpoint/2010/main" val="1698422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IP Addressing (2 of 5) </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p:txBody>
          <a:bodyPr/>
          <a:lstStyle/>
          <a:p>
            <a:pPr eaLnBrk="1" hangingPunct="1"/>
            <a:r>
              <a:rPr lang="en-US" altLang="en-US" dirty="0"/>
              <a:t>An IP address is composed of 4 bytes (an octet)</a:t>
            </a:r>
          </a:p>
          <a:p>
            <a:pPr lvl="1" eaLnBrk="1" hangingPunct="1"/>
            <a:r>
              <a:rPr lang="en-US" altLang="en-US" dirty="0"/>
              <a:t>A byte is equal to 8 bits (octet)</a:t>
            </a:r>
          </a:p>
          <a:p>
            <a:pPr lvl="1" eaLnBrk="1" hangingPunct="1"/>
            <a:r>
              <a:rPr lang="en-US" altLang="en-US" dirty="0"/>
              <a:t>Sometimes, an IP address is defined as four octets instead of 4 bytes</a:t>
            </a:r>
          </a:p>
          <a:p>
            <a:pPr eaLnBrk="1" hangingPunct="1"/>
            <a:r>
              <a:rPr lang="en-US" altLang="en-US" dirty="0"/>
              <a:t>Class A</a:t>
            </a:r>
          </a:p>
          <a:p>
            <a:pPr lvl="1" eaLnBrk="1" hangingPunct="1"/>
            <a:r>
              <a:rPr lang="en-US" altLang="en-US" dirty="0"/>
              <a:t>The first byte of a Class A address is reserved for the network address</a:t>
            </a:r>
          </a:p>
          <a:p>
            <a:pPr lvl="2"/>
            <a:r>
              <a:rPr lang="en-US" altLang="en-US" dirty="0"/>
              <a:t>Makes the last three bytes available to assign to host computers</a:t>
            </a:r>
          </a:p>
          <a:p>
            <a:pPr lvl="1" eaLnBrk="1" hangingPunct="1"/>
            <a:r>
              <a:rPr lang="en-US" altLang="en-US" dirty="0"/>
              <a:t>Supports more than 16 million host computers</a:t>
            </a:r>
          </a:p>
          <a:p>
            <a:pPr lvl="1" eaLnBrk="1" hangingPunct="1"/>
            <a:r>
              <a:rPr lang="en-US" altLang="en-US" dirty="0"/>
              <a:t>Limited number of Class A addresses</a:t>
            </a:r>
          </a:p>
          <a:p>
            <a:pPr lvl="2" eaLnBrk="1" hangingPunct="1"/>
            <a:r>
              <a:rPr lang="en-US" altLang="en-US" dirty="0"/>
              <a:t>Reserved for large corporations and governments</a:t>
            </a:r>
          </a:p>
          <a:p>
            <a:pPr lvl="1" eaLnBrk="1" hangingPunct="1"/>
            <a:r>
              <a:rPr lang="en-US" altLang="en-US" dirty="0"/>
              <a:t>Format: </a:t>
            </a:r>
            <a:r>
              <a:rPr lang="en-US" altLang="en-US" i="1" dirty="0"/>
              <a:t>network.node.node.node </a:t>
            </a:r>
          </a:p>
        </p:txBody>
      </p:sp>
    </p:spTree>
    <p:extLst>
      <p:ext uri="{BB962C8B-B14F-4D97-AF65-F5344CB8AC3E}">
        <p14:creationId xmlns:p14="http://schemas.microsoft.com/office/powerpoint/2010/main" val="339797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4191-73A6-4B61-A568-8087AFB281CF}"/>
              </a:ext>
            </a:extLst>
          </p:cNvPr>
          <p:cNvSpPr>
            <a:spLocks noGrp="1"/>
          </p:cNvSpPr>
          <p:nvPr>
            <p:ph type="title"/>
          </p:nvPr>
        </p:nvSpPr>
        <p:spPr>
          <a:xfrm>
            <a:off x="838200" y="365125"/>
            <a:ext cx="10515600" cy="672105"/>
          </a:xfrm>
        </p:spPr>
        <p:txBody>
          <a:bodyPr/>
          <a:lstStyle/>
          <a:p>
            <a:r>
              <a:rPr lang="en-US" altLang="en-US" dirty="0"/>
              <a:t>IP Addressing (3 of 5) </a:t>
            </a:r>
            <a:endParaRPr lang="en-IN" dirty="0"/>
          </a:p>
        </p:txBody>
      </p:sp>
      <p:sp>
        <p:nvSpPr>
          <p:cNvPr id="3" name="Text Placeholder 2">
            <a:extLst>
              <a:ext uri="{FF2B5EF4-FFF2-40B4-BE49-F238E27FC236}">
                <a16:creationId xmlns:a16="http://schemas.microsoft.com/office/drawing/2014/main" id="{56BB2193-A9B4-42FA-A1B0-A45153A6ABE4}"/>
              </a:ext>
            </a:extLst>
          </p:cNvPr>
          <p:cNvSpPr>
            <a:spLocks noGrp="1"/>
          </p:cNvSpPr>
          <p:nvPr>
            <p:ph type="body" sz="quarter" idx="17"/>
          </p:nvPr>
        </p:nvSpPr>
        <p:spPr>
          <a:xfrm>
            <a:off x="743576" y="1638300"/>
            <a:ext cx="10711543" cy="4394200"/>
          </a:xfrm>
        </p:spPr>
        <p:txBody>
          <a:bodyPr/>
          <a:lstStyle/>
          <a:p>
            <a:r>
              <a:rPr lang="en-US" altLang="en-US" dirty="0"/>
              <a:t>Class B</a:t>
            </a:r>
          </a:p>
          <a:p>
            <a:pPr lvl="1"/>
            <a:r>
              <a:rPr lang="en-US" altLang="en-US" dirty="0"/>
              <a:t>Divided evenly between a two-octet network address and a two-octet host address</a:t>
            </a:r>
          </a:p>
          <a:p>
            <a:pPr lvl="1"/>
            <a:r>
              <a:rPr lang="en-US" altLang="en-US" dirty="0"/>
              <a:t>Supports more than 65,000 hosts</a:t>
            </a:r>
          </a:p>
          <a:p>
            <a:pPr lvl="1"/>
            <a:r>
              <a:rPr lang="en-US" altLang="en-US" dirty="0"/>
              <a:t>Assigned to large corporations and Internet Service Providers (ISPs)</a:t>
            </a:r>
          </a:p>
          <a:p>
            <a:pPr lvl="1"/>
            <a:r>
              <a:rPr lang="en-US" altLang="en-US" dirty="0"/>
              <a:t>Format: </a:t>
            </a:r>
            <a:r>
              <a:rPr lang="en-US" altLang="en-US" i="1" dirty="0"/>
              <a:t>network.network.node.node </a:t>
            </a:r>
          </a:p>
        </p:txBody>
      </p:sp>
    </p:spTree>
    <p:extLst>
      <p:ext uri="{BB962C8B-B14F-4D97-AF65-F5344CB8AC3E}">
        <p14:creationId xmlns:p14="http://schemas.microsoft.com/office/powerpoint/2010/main" val="1394981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a:xfrm>
            <a:off x="838200" y="365125"/>
            <a:ext cx="10515600" cy="672105"/>
          </a:xfrm>
        </p:spPr>
        <p:txBody>
          <a:bodyPr/>
          <a:lstStyle/>
          <a:p>
            <a:r>
              <a:rPr lang="en-US" altLang="en-US" dirty="0"/>
              <a:t>IP Addressing (4 of 5) </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a:xfrm>
            <a:off x="743576" y="1638300"/>
            <a:ext cx="10711543" cy="4394200"/>
          </a:xfrm>
        </p:spPr>
        <p:txBody>
          <a:bodyPr/>
          <a:lstStyle/>
          <a:p>
            <a:r>
              <a:rPr lang="en-US" altLang="en-US" dirty="0"/>
              <a:t>Class C</a:t>
            </a:r>
          </a:p>
          <a:p>
            <a:pPr lvl="1"/>
            <a:r>
              <a:rPr lang="en-US" altLang="en-US" dirty="0"/>
              <a:t>Three-octet network address and one-octet host address</a:t>
            </a:r>
          </a:p>
          <a:p>
            <a:pPr lvl="2"/>
            <a:r>
              <a:rPr lang="en-US" altLang="en-US" dirty="0"/>
              <a:t>Resulting in more than two million Class C addresses</a:t>
            </a:r>
          </a:p>
          <a:p>
            <a:pPr lvl="1"/>
            <a:r>
              <a:rPr lang="en-US" altLang="en-US" dirty="0"/>
              <a:t>Each address supports up to 254 host computers</a:t>
            </a:r>
          </a:p>
          <a:p>
            <a:pPr lvl="2"/>
            <a:r>
              <a:rPr lang="en-US" altLang="en-US" dirty="0"/>
              <a:t>Usually available for small businesses and home use</a:t>
            </a:r>
          </a:p>
          <a:p>
            <a:pPr lvl="1"/>
            <a:r>
              <a:rPr lang="en-US" altLang="en-US" dirty="0"/>
              <a:t>Format: </a:t>
            </a:r>
            <a:r>
              <a:rPr lang="en-US" altLang="en-US" i="1" dirty="0"/>
              <a:t>network.network.network.node </a:t>
            </a:r>
          </a:p>
          <a:p>
            <a:r>
              <a:rPr lang="en-US" altLang="en-US" dirty="0"/>
              <a:t>Subnetting </a:t>
            </a:r>
          </a:p>
          <a:p>
            <a:pPr lvl="1"/>
            <a:r>
              <a:rPr lang="en-US" altLang="en-US" dirty="0"/>
              <a:t>Allows a network administrator to divide large networks into smaller segments (subnets)</a:t>
            </a:r>
          </a:p>
          <a:p>
            <a:pPr lvl="1"/>
            <a:r>
              <a:rPr lang="en-US" altLang="en-US" dirty="0"/>
              <a:t>Subnetting concepts are important</a:t>
            </a:r>
          </a:p>
          <a:p>
            <a:pPr lvl="2"/>
            <a:r>
              <a:rPr lang="en-US" altLang="en-US" dirty="0"/>
              <a:t>For performance and security purposes</a:t>
            </a:r>
          </a:p>
        </p:txBody>
      </p:sp>
    </p:spTree>
    <p:extLst>
      <p:ext uri="{BB962C8B-B14F-4D97-AF65-F5344CB8AC3E}">
        <p14:creationId xmlns:p14="http://schemas.microsoft.com/office/powerpoint/2010/main" val="2532773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IP Addressing (5 of 5) </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p:txBody>
          <a:bodyPr/>
          <a:lstStyle/>
          <a:p>
            <a:pPr eaLnBrk="1" hangingPunct="1"/>
            <a:r>
              <a:rPr lang="en-US" altLang="en-US" dirty="0"/>
              <a:t>Subnet mask</a:t>
            </a:r>
          </a:p>
          <a:p>
            <a:pPr lvl="1" eaLnBrk="1" hangingPunct="1"/>
            <a:r>
              <a:rPr lang="en-US" altLang="en-US" dirty="0"/>
              <a:t>Each network must be assigned a subnet mask</a:t>
            </a:r>
          </a:p>
          <a:p>
            <a:pPr lvl="2" eaLnBrk="1" hangingPunct="1"/>
            <a:r>
              <a:rPr lang="en-US" altLang="en-US" dirty="0"/>
              <a:t>Helps distinguish the network address bits from the host address bits</a:t>
            </a:r>
          </a:p>
          <a:p>
            <a:pPr eaLnBrk="1" hangingPunct="1">
              <a:defRPr/>
            </a:pPr>
            <a:r>
              <a:rPr lang="en-US" dirty="0"/>
              <a:t>Subnet mask example:</a:t>
            </a:r>
          </a:p>
          <a:p>
            <a:pPr lvl="1" eaLnBrk="1" hangingPunct="1">
              <a:defRPr/>
            </a:pPr>
            <a:r>
              <a:rPr lang="en-US" dirty="0"/>
              <a:t>The IP address 128.214.018.016 in binary is:</a:t>
            </a:r>
          </a:p>
          <a:p>
            <a:pPr marL="457200" lvl="1" indent="0" eaLnBrk="1" hangingPunct="1">
              <a:buFontTx/>
              <a:buNone/>
              <a:defRPr/>
            </a:pPr>
            <a:r>
              <a:rPr lang="en-US" dirty="0"/>
              <a:t>	</a:t>
            </a:r>
            <a:r>
              <a:rPr lang="en-IN" sz="1800" b="0" i="0" u="none" strike="noStrike" baseline="0" dirty="0">
                <a:latin typeface="CourierStd"/>
              </a:rPr>
              <a:t>10000000.11010110.00010010.00010000</a:t>
            </a:r>
            <a:endParaRPr lang="en-US" dirty="0"/>
          </a:p>
          <a:p>
            <a:pPr lvl="1" eaLnBrk="1" hangingPunct="1">
              <a:defRPr/>
            </a:pPr>
            <a:r>
              <a:rPr lang="en-US" dirty="0"/>
              <a:t>If the subnet mask is 255.255.255.0, it’s expressed in binary as:</a:t>
            </a:r>
          </a:p>
          <a:p>
            <a:pPr marL="457200" lvl="1" indent="0" eaLnBrk="1" hangingPunct="1">
              <a:buFontTx/>
              <a:buNone/>
              <a:defRPr/>
            </a:pPr>
            <a:r>
              <a:rPr lang="en-US" dirty="0"/>
              <a:t>	</a:t>
            </a:r>
            <a:r>
              <a:rPr lang="en-IN" sz="1800" b="0" i="0" u="none" strike="noStrike" baseline="0" dirty="0">
                <a:latin typeface="CourierStd"/>
              </a:rPr>
              <a:t>11111111.11111111.11111111.00000000</a:t>
            </a:r>
            <a:endParaRPr lang="en-US" dirty="0"/>
          </a:p>
          <a:p>
            <a:pPr lvl="1" eaLnBrk="1" hangingPunct="1">
              <a:defRPr/>
            </a:pPr>
            <a:r>
              <a:rPr lang="en-US" dirty="0"/>
              <a:t>The subnet part of the IP address is:</a:t>
            </a:r>
          </a:p>
          <a:p>
            <a:pPr marL="457200" lvl="1" indent="0" eaLnBrk="1" hangingPunct="1">
              <a:buFontTx/>
              <a:buNone/>
              <a:defRPr/>
            </a:pPr>
            <a:r>
              <a:rPr lang="en-US" dirty="0"/>
              <a:t>	</a:t>
            </a:r>
            <a:r>
              <a:rPr lang="en-IN" sz="1800" b="0" i="0" u="none" strike="noStrike" baseline="0" dirty="0">
                <a:latin typeface="CourierStd"/>
              </a:rPr>
              <a:t>10000000.11010110.00010010</a:t>
            </a:r>
            <a:endParaRPr lang="en-US" dirty="0"/>
          </a:p>
          <a:p>
            <a:pPr lvl="1" eaLnBrk="1" hangingPunct="1">
              <a:defRPr/>
            </a:pPr>
            <a:r>
              <a:rPr lang="en-US" dirty="0"/>
              <a:t>The host part of the IP address is:</a:t>
            </a:r>
          </a:p>
          <a:p>
            <a:pPr marL="457200" lvl="1" indent="0" eaLnBrk="1" hangingPunct="1">
              <a:buFontTx/>
              <a:buNone/>
              <a:defRPr/>
            </a:pPr>
            <a:r>
              <a:rPr lang="en-US" dirty="0"/>
              <a:t>	</a:t>
            </a:r>
            <a:r>
              <a:rPr lang="en-IN" sz="1800" b="0" i="0" u="none" strike="noStrike" baseline="0" dirty="0">
                <a:latin typeface="CourierStd"/>
              </a:rPr>
              <a:t>00010000</a:t>
            </a:r>
            <a:endParaRPr lang="en-US" dirty="0"/>
          </a:p>
        </p:txBody>
      </p:sp>
    </p:spTree>
    <p:extLst>
      <p:ext uri="{BB962C8B-B14F-4D97-AF65-F5344CB8AC3E}">
        <p14:creationId xmlns:p14="http://schemas.microsoft.com/office/powerpoint/2010/main" val="501415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E903-8F49-0920-3213-DC65F7345E4E}"/>
              </a:ext>
            </a:extLst>
          </p:cNvPr>
          <p:cNvSpPr>
            <a:spLocks noGrp="1"/>
          </p:cNvSpPr>
          <p:nvPr>
            <p:ph type="title"/>
          </p:nvPr>
        </p:nvSpPr>
        <p:spPr/>
        <p:txBody>
          <a:bodyPr/>
          <a:lstStyle/>
          <a:p>
            <a:endParaRPr lang="en-US">
              <a:highlight>
                <a:srgbClr val="FFFF00"/>
              </a:highlight>
            </a:endParaRPr>
          </a:p>
        </p:txBody>
      </p:sp>
      <p:sp>
        <p:nvSpPr>
          <p:cNvPr id="3" name="Text Placeholder 2">
            <a:extLst>
              <a:ext uri="{FF2B5EF4-FFF2-40B4-BE49-F238E27FC236}">
                <a16:creationId xmlns:a16="http://schemas.microsoft.com/office/drawing/2014/main" id="{F0B39843-007D-29AB-3E83-910A32271F48}"/>
              </a:ext>
            </a:extLst>
          </p:cNvPr>
          <p:cNvSpPr>
            <a:spLocks noGrp="1"/>
          </p:cNvSpPr>
          <p:nvPr>
            <p:ph type="body" sz="quarter" idx="17"/>
          </p:nvPr>
        </p:nvSpPr>
        <p:spPr/>
        <p:txBody>
          <a:bodyPr>
            <a:normAutofit fontScale="92500" lnSpcReduction="10000"/>
          </a:bodyPr>
          <a:lstStyle/>
          <a:p>
            <a:pPr lvl="1">
              <a:defRPr/>
            </a:pPr>
            <a:r>
              <a:rPr lang="en-US" dirty="0"/>
              <a:t>The IP address      128.		214.		018.		016 </a:t>
            </a:r>
          </a:p>
          <a:p>
            <a:pPr marL="457200" lvl="1" indent="0">
              <a:buNone/>
              <a:defRPr/>
            </a:pPr>
            <a:r>
              <a:rPr lang="en-US" dirty="0"/>
              <a:t>			</a:t>
            </a:r>
            <a:r>
              <a:rPr lang="en-IN" sz="1800" dirty="0">
                <a:latin typeface="CourierStd"/>
              </a:rPr>
              <a:t>10000000.	11010110.	00010010.	00010000</a:t>
            </a:r>
          </a:p>
          <a:p>
            <a:pPr marL="457200" lvl="1" indent="0">
              <a:buNone/>
              <a:defRPr/>
            </a:pPr>
            <a:endParaRPr lang="en-US" dirty="0"/>
          </a:p>
          <a:p>
            <a:pPr lvl="2">
              <a:defRPr/>
            </a:pPr>
            <a:r>
              <a:rPr lang="en-US" dirty="0"/>
              <a:t>255.		255.		255.		0, </a:t>
            </a:r>
          </a:p>
          <a:p>
            <a:pPr marL="457200" lvl="1" indent="0">
              <a:buNone/>
              <a:defRPr/>
            </a:pPr>
            <a:r>
              <a:rPr lang="en-US" dirty="0"/>
              <a:t>	</a:t>
            </a:r>
            <a:r>
              <a:rPr lang="en-IN" sz="1800" dirty="0">
                <a:latin typeface="CourierStd"/>
              </a:rPr>
              <a:t>11111111.	11111111.	11111111.	00000000</a:t>
            </a:r>
          </a:p>
          <a:p>
            <a:pPr marL="457200" lvl="1" indent="0">
              <a:buNone/>
              <a:defRPr/>
            </a:pPr>
            <a:endParaRPr lang="en-IN" sz="1800" dirty="0">
              <a:latin typeface="CourierStd"/>
            </a:endParaRPr>
          </a:p>
          <a:p>
            <a:pPr marL="457200" lvl="1" indent="0">
              <a:buNone/>
              <a:defRPr/>
            </a:pPr>
            <a:r>
              <a:rPr lang="en-IN" sz="2000" dirty="0">
                <a:latin typeface="CourierStd"/>
              </a:rPr>
              <a:t>10000000.	11010110.	00010010.	00010000</a:t>
            </a:r>
          </a:p>
          <a:p>
            <a:pPr marL="457200" lvl="1" indent="0">
              <a:buNone/>
              <a:defRPr/>
            </a:pPr>
            <a:r>
              <a:rPr lang="en-IN" sz="2000" dirty="0">
                <a:latin typeface="CourierStd"/>
              </a:rPr>
              <a:t>11111111.	11111111.	11111111.	00000000</a:t>
            </a:r>
            <a:endParaRPr lang="en-US" dirty="0"/>
          </a:p>
          <a:p>
            <a:pPr marL="457200" lvl="1" indent="0">
              <a:buNone/>
              <a:defRPr/>
            </a:pPr>
            <a:r>
              <a:rPr lang="en-US" dirty="0"/>
              <a:t>-----------------------------------------------------------------------------</a:t>
            </a:r>
          </a:p>
          <a:p>
            <a:pPr marL="457200" lvl="1" indent="0">
              <a:buNone/>
              <a:defRPr/>
            </a:pPr>
            <a:r>
              <a:rPr lang="en-US" dirty="0"/>
              <a:t>10000000.	11010110.	00010010.	00000000  ANDing</a:t>
            </a:r>
          </a:p>
          <a:p>
            <a:pPr marL="457200" lvl="1" indent="0">
              <a:buNone/>
              <a:defRPr/>
            </a:pPr>
            <a:r>
              <a:rPr lang="en-US" dirty="0"/>
              <a:t>Result is Network Address</a:t>
            </a:r>
          </a:p>
          <a:p>
            <a:pPr lvl="1">
              <a:defRPr/>
            </a:pPr>
            <a:endParaRPr lang="en-US" dirty="0"/>
          </a:p>
          <a:p>
            <a:pPr lvl="1">
              <a:defRPr/>
            </a:pPr>
            <a:endParaRPr lang="en-US" dirty="0"/>
          </a:p>
          <a:p>
            <a:pPr lvl="1">
              <a:defRPr/>
            </a:pPr>
            <a:r>
              <a:rPr lang="en-US" dirty="0">
                <a:highlight>
                  <a:srgbClr val="FFFF00"/>
                </a:highlight>
              </a:rPr>
              <a:t>10000000.	11010110.	00010010.	00000000</a:t>
            </a:r>
          </a:p>
          <a:p>
            <a:pPr lvl="1">
              <a:defRPr/>
            </a:pPr>
            <a:r>
              <a:rPr lang="en-US" dirty="0">
                <a:highlight>
                  <a:srgbClr val="FFFF00"/>
                </a:highlight>
              </a:rPr>
              <a:t>128.		214.		018.		0</a:t>
            </a:r>
          </a:p>
        </p:txBody>
      </p:sp>
    </p:spTree>
    <p:extLst>
      <p:ext uri="{BB962C8B-B14F-4D97-AF65-F5344CB8AC3E}">
        <p14:creationId xmlns:p14="http://schemas.microsoft.com/office/powerpoint/2010/main" val="3373628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2-2 </a:t>
            </a:r>
          </a:p>
        </p:txBody>
      </p:sp>
      <p:sp>
        <p:nvSpPr>
          <p:cNvPr id="2" name="Text Placeholder 1"/>
          <p:cNvSpPr>
            <a:spLocks noGrp="1"/>
          </p:cNvSpPr>
          <p:nvPr>
            <p:ph type="body" sz="quarter" idx="15"/>
          </p:nvPr>
        </p:nvSpPr>
        <p:spPr/>
        <p:txBody>
          <a:bodyPr/>
          <a:lstStyle/>
          <a:p>
            <a:r>
              <a:rPr lang="en-US" sz="2000" dirty="0"/>
              <a:t>What class is the IP address 172.16.0.1?</a:t>
            </a:r>
          </a:p>
          <a:p>
            <a:endParaRPr lang="en-US" sz="2000" dirty="0"/>
          </a:p>
          <a:p>
            <a:pPr marL="457200" indent="-457200">
              <a:buFont typeface="Arial" panose="020B0604020202020204" pitchFamily="34" charset="0"/>
              <a:buAutoNum type="alphaLcPeriod"/>
            </a:pPr>
            <a:r>
              <a:rPr lang="en-US" sz="2000" dirty="0"/>
              <a:t>Class A</a:t>
            </a:r>
          </a:p>
          <a:p>
            <a:pPr marL="457200" indent="-457200">
              <a:buFont typeface="Arial" panose="020B0604020202020204" pitchFamily="34" charset="0"/>
              <a:buAutoNum type="alphaLcPeriod"/>
            </a:pPr>
            <a:r>
              <a:rPr lang="en-US" sz="2000" dirty="0"/>
              <a:t>Class B</a:t>
            </a:r>
          </a:p>
          <a:p>
            <a:pPr marL="457200" indent="-457200">
              <a:buFont typeface="Arial" panose="020B0604020202020204" pitchFamily="34" charset="0"/>
              <a:buAutoNum type="alphaLcPeriod"/>
            </a:pPr>
            <a:r>
              <a:rPr lang="en-US" sz="2000" dirty="0"/>
              <a:t>Class C</a:t>
            </a:r>
          </a:p>
          <a:p>
            <a:pPr marL="457200" indent="-457200">
              <a:buFont typeface="Arial" panose="020B0604020202020204" pitchFamily="34" charset="0"/>
              <a:buAutoNum type="alphaLcPeriod"/>
            </a:pPr>
            <a:r>
              <a:rPr lang="en-US" sz="2000" dirty="0"/>
              <a:t>Class D</a:t>
            </a:r>
          </a:p>
        </p:txBody>
      </p:sp>
    </p:spTree>
    <p:extLst>
      <p:ext uri="{BB962C8B-B14F-4D97-AF65-F5344CB8AC3E}">
        <p14:creationId xmlns:p14="http://schemas.microsoft.com/office/powerpoint/2010/main" val="1464636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2-2: Answer</a:t>
            </a:r>
          </a:p>
        </p:txBody>
      </p:sp>
      <p:sp>
        <p:nvSpPr>
          <p:cNvPr id="2" name="Text Placeholder 1"/>
          <p:cNvSpPr>
            <a:spLocks noGrp="1"/>
          </p:cNvSpPr>
          <p:nvPr>
            <p:ph type="body" sz="quarter" idx="15"/>
          </p:nvPr>
        </p:nvSpPr>
        <p:spPr/>
        <p:txBody>
          <a:bodyPr/>
          <a:lstStyle/>
          <a:p>
            <a:r>
              <a:rPr lang="en-US" sz="2000" dirty="0"/>
              <a:t>What class is the IP address 172.16.0.1?</a:t>
            </a:r>
          </a:p>
          <a:p>
            <a:endParaRPr lang="en-US" sz="2000" b="1" dirty="0"/>
          </a:p>
          <a:p>
            <a:pPr>
              <a:spcBef>
                <a:spcPts val="600"/>
              </a:spcBef>
              <a:spcAft>
                <a:spcPts val="600"/>
              </a:spcAft>
            </a:pPr>
            <a:r>
              <a:rPr lang="en-US" sz="2000" b="1" dirty="0"/>
              <a:t>Answer: b. Class B</a:t>
            </a:r>
          </a:p>
          <a:p>
            <a:pPr>
              <a:spcBef>
                <a:spcPts val="600"/>
              </a:spcBef>
              <a:spcAft>
                <a:spcPts val="600"/>
              </a:spcAft>
            </a:pPr>
            <a:r>
              <a:rPr lang="en-US" sz="2000" b="1" dirty="0"/>
              <a:t>Based on the starting decimal number of the first byte in this IP address, it is understood that it falls in the 128 to 191 range. This range corresponds to the Class B address class.</a:t>
            </a:r>
          </a:p>
        </p:txBody>
      </p:sp>
    </p:spTree>
    <p:extLst>
      <p:ext uri="{BB962C8B-B14F-4D97-AF65-F5344CB8AC3E}">
        <p14:creationId xmlns:p14="http://schemas.microsoft.com/office/powerpoint/2010/main" val="259419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925811-2EBB-4F89-A77A-4CB426789622}"/>
              </a:ext>
            </a:extLst>
          </p:cNvPr>
          <p:cNvSpPr>
            <a:spLocks noGrp="1"/>
          </p:cNvSpPr>
          <p:nvPr>
            <p:ph type="title"/>
          </p:nvPr>
        </p:nvSpPr>
        <p:spPr/>
        <p:txBody>
          <a:bodyPr/>
          <a:lstStyle/>
          <a:p>
            <a:r>
              <a:rPr lang="en-US" altLang="en-US" dirty="0"/>
              <a:t>Overview of TCP/IP (2 of 2)</a:t>
            </a:r>
            <a:endParaRPr lang="en-IN" dirty="0"/>
          </a:p>
        </p:txBody>
      </p:sp>
      <p:pic>
        <p:nvPicPr>
          <p:cNvPr id="10" name="Picture Placeholder 9" descr="The Application, Transport, Internet, and Network layers are shown in a stack with the Application layer on the top and Network layer on the bottom. Data travels down this stack one layer at a time when sending data, and it travels up the stack one layer at a time when receiving data.">
            <a:extLst>
              <a:ext uri="{FF2B5EF4-FFF2-40B4-BE49-F238E27FC236}">
                <a16:creationId xmlns:a16="http://schemas.microsoft.com/office/drawing/2014/main" id="{AB56E621-1DE7-4E4C-A664-D5B5C8F1C63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3488" t="212" b="-551"/>
          <a:stretch/>
        </p:blipFill>
        <p:spPr>
          <a:xfrm>
            <a:off x="2882254" y="1037230"/>
            <a:ext cx="4255199" cy="5143348"/>
          </a:xfrm>
        </p:spPr>
      </p:pic>
      <p:sp>
        <p:nvSpPr>
          <p:cNvPr id="6" name="Text Placeholder 5">
            <a:extLst>
              <a:ext uri="{FF2B5EF4-FFF2-40B4-BE49-F238E27FC236}">
                <a16:creationId xmlns:a16="http://schemas.microsoft.com/office/drawing/2014/main" id="{0B9D0D63-7ACF-4E21-AE7B-36C3F0FD40FC}"/>
              </a:ext>
            </a:extLst>
          </p:cNvPr>
          <p:cNvSpPr>
            <a:spLocks noGrp="1"/>
          </p:cNvSpPr>
          <p:nvPr>
            <p:ph type="body" sz="quarter" idx="11"/>
          </p:nvPr>
        </p:nvSpPr>
        <p:spPr>
          <a:xfrm>
            <a:off x="7623544" y="5603358"/>
            <a:ext cx="3912782" cy="382772"/>
          </a:xfrm>
        </p:spPr>
        <p:txBody>
          <a:bodyPr/>
          <a:lstStyle/>
          <a:p>
            <a:r>
              <a:rPr lang="en-US" b="1" dirty="0"/>
              <a:t>Figure 2-1 </a:t>
            </a:r>
            <a:r>
              <a:rPr lang="en-US" sz="1800" b="0" i="0" u="none" strike="noStrike" baseline="0" dirty="0"/>
              <a:t>The TCP/IP protocol stack</a:t>
            </a:r>
            <a:r>
              <a:rPr lang="en-US" dirty="0"/>
              <a:t> </a:t>
            </a:r>
            <a:endParaRPr lang="en-IN" dirty="0"/>
          </a:p>
        </p:txBody>
      </p:sp>
    </p:spTree>
    <p:extLst>
      <p:ext uri="{BB962C8B-B14F-4D97-AF65-F5344CB8AC3E}">
        <p14:creationId xmlns:p14="http://schemas.microsoft.com/office/powerpoint/2010/main" val="3817603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t>CIDR Notation</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p:txBody>
          <a:bodyPr/>
          <a:lstStyle/>
          <a:p>
            <a:r>
              <a:rPr lang="en-US" altLang="en-US" dirty="0"/>
              <a:t>Almost all of the world’s IPv4 addresses are in use</a:t>
            </a:r>
          </a:p>
          <a:p>
            <a:pPr lvl="1"/>
            <a:r>
              <a:rPr lang="en-US" altLang="en-US" dirty="0"/>
              <a:t>Long-term solution is IPv6 addressing</a:t>
            </a:r>
          </a:p>
          <a:p>
            <a:pPr lvl="1"/>
            <a:r>
              <a:rPr lang="en-US" altLang="en-US" dirty="0"/>
              <a:t>Short-term fix was CIDR (Classless Inter-Domain Routing)</a:t>
            </a:r>
          </a:p>
          <a:p>
            <a:pPr lvl="2"/>
            <a:r>
              <a:rPr lang="en-US" altLang="en-US" dirty="0"/>
              <a:t>Allowed for more efficient IP-assignment space</a:t>
            </a:r>
          </a:p>
          <a:p>
            <a:r>
              <a:rPr lang="en-US" altLang="en-US" dirty="0"/>
              <a:t>Example:</a:t>
            </a:r>
          </a:p>
          <a:p>
            <a:pPr lvl="1"/>
            <a:r>
              <a:rPr lang="en-US" altLang="en-US" dirty="0"/>
              <a:t>192.168.1.0/24</a:t>
            </a:r>
          </a:p>
          <a:p>
            <a:pPr lvl="1"/>
            <a:r>
              <a:rPr lang="en-US" altLang="en-US" dirty="0"/>
              <a:t>The number following the “/” is the prefix</a:t>
            </a:r>
          </a:p>
        </p:txBody>
      </p:sp>
    </p:spTree>
    <p:extLst>
      <p:ext uri="{BB962C8B-B14F-4D97-AF65-F5344CB8AC3E}">
        <p14:creationId xmlns:p14="http://schemas.microsoft.com/office/powerpoint/2010/main" val="670972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CDCA-805C-476E-8C34-1A50226F9416}"/>
              </a:ext>
            </a:extLst>
          </p:cNvPr>
          <p:cNvSpPr>
            <a:spLocks noGrp="1"/>
          </p:cNvSpPr>
          <p:nvPr>
            <p:ph type="title"/>
          </p:nvPr>
        </p:nvSpPr>
        <p:spPr/>
        <p:txBody>
          <a:bodyPr/>
          <a:lstStyle/>
          <a:p>
            <a:r>
              <a:rPr lang="en-US" altLang="en-US" dirty="0"/>
              <a:t>CIDR Addressing (1 of 2)</a:t>
            </a:r>
            <a:endParaRPr lang="en-IN" dirty="0"/>
          </a:p>
        </p:txBody>
      </p:sp>
      <p:graphicFrame>
        <p:nvGraphicFramePr>
          <p:cNvPr id="4" name="Table 5">
            <a:extLst>
              <a:ext uri="{FF2B5EF4-FFF2-40B4-BE49-F238E27FC236}">
                <a16:creationId xmlns:a16="http://schemas.microsoft.com/office/drawing/2014/main" id="{A7848C83-8892-4A02-88DF-89565D33863C}"/>
              </a:ext>
            </a:extLst>
          </p:cNvPr>
          <p:cNvGraphicFramePr>
            <a:graphicFrameLocks noGrp="1"/>
          </p:cNvGraphicFramePr>
          <p:nvPr>
            <p:ph type="tbl" sz="quarter" idx="10"/>
            <p:extLst>
              <p:ext uri="{D42A27DB-BD31-4B8C-83A1-F6EECF244321}">
                <p14:modId xmlns:p14="http://schemas.microsoft.com/office/powerpoint/2010/main" val="4251244870"/>
              </p:ext>
            </p:extLst>
          </p:nvPr>
        </p:nvGraphicFramePr>
        <p:xfrm>
          <a:off x="2696181" y="1037230"/>
          <a:ext cx="6431194" cy="5213941"/>
        </p:xfrm>
        <a:graphic>
          <a:graphicData uri="http://schemas.openxmlformats.org/drawingml/2006/table">
            <a:tbl>
              <a:tblPr firstRow="1" bandRow="1">
                <a:tableStyleId>{5C22544A-7EE6-4342-B048-85BDC9FD1C3A}</a:tableStyleId>
              </a:tblPr>
              <a:tblGrid>
                <a:gridCol w="1393681">
                  <a:extLst>
                    <a:ext uri="{9D8B030D-6E8A-4147-A177-3AD203B41FA5}">
                      <a16:colId xmlns:a16="http://schemas.microsoft.com/office/drawing/2014/main" val="1357419399"/>
                    </a:ext>
                  </a:extLst>
                </a:gridCol>
                <a:gridCol w="2327564">
                  <a:extLst>
                    <a:ext uri="{9D8B030D-6E8A-4147-A177-3AD203B41FA5}">
                      <a16:colId xmlns:a16="http://schemas.microsoft.com/office/drawing/2014/main" val="1515484587"/>
                    </a:ext>
                  </a:extLst>
                </a:gridCol>
                <a:gridCol w="2709949">
                  <a:extLst>
                    <a:ext uri="{9D8B030D-6E8A-4147-A177-3AD203B41FA5}">
                      <a16:colId xmlns:a16="http://schemas.microsoft.com/office/drawing/2014/main" val="370096669"/>
                    </a:ext>
                  </a:extLst>
                </a:gridCol>
              </a:tblGrid>
              <a:tr h="424640">
                <a:tc>
                  <a:txBody>
                    <a:bodyPr/>
                    <a:lstStyle/>
                    <a:p>
                      <a:r>
                        <a:rPr lang="en-IN" dirty="0"/>
                        <a:t>CIDR prefix</a:t>
                      </a:r>
                    </a:p>
                  </a:txBody>
                  <a:tcPr/>
                </a:tc>
                <a:tc>
                  <a:txBody>
                    <a:bodyPr/>
                    <a:lstStyle/>
                    <a:p>
                      <a:r>
                        <a:rPr lang="en-IN" dirty="0"/>
                        <a:t># Class C equivalent</a:t>
                      </a:r>
                    </a:p>
                  </a:txBody>
                  <a:tcPr/>
                </a:tc>
                <a:tc>
                  <a:txBody>
                    <a:bodyPr/>
                    <a:lstStyle/>
                    <a:p>
                      <a:r>
                        <a:rPr lang="en-IN" dirty="0"/>
                        <a:t>Number of usable hosts</a:t>
                      </a:r>
                    </a:p>
                  </a:txBody>
                  <a:tcPr/>
                </a:tc>
                <a:extLst>
                  <a:ext uri="{0D108BD9-81ED-4DB2-BD59-A6C34878D82A}">
                    <a16:rowId xmlns:a16="http://schemas.microsoft.com/office/drawing/2014/main" val="4237576225"/>
                  </a:ext>
                </a:extLst>
              </a:tr>
              <a:tr h="349135">
                <a:tc>
                  <a:txBody>
                    <a:bodyPr/>
                    <a:lstStyle/>
                    <a:p>
                      <a:r>
                        <a:rPr lang="en-US" dirty="0"/>
                        <a:t>/27</a:t>
                      </a:r>
                      <a:endParaRPr lang="en-IN" dirty="0"/>
                    </a:p>
                  </a:txBody>
                  <a:tcPr/>
                </a:tc>
                <a:tc>
                  <a:txBody>
                    <a:bodyPr/>
                    <a:lstStyle/>
                    <a:p>
                      <a:r>
                        <a:rPr lang="en-US" dirty="0"/>
                        <a:t>1/8th of a Class C</a:t>
                      </a:r>
                      <a:endParaRPr lang="en-IN" dirty="0"/>
                    </a:p>
                  </a:txBody>
                  <a:tcPr/>
                </a:tc>
                <a:tc>
                  <a:txBody>
                    <a:bodyPr/>
                    <a:lstStyle/>
                    <a:p>
                      <a:r>
                        <a:rPr lang="en-IN" dirty="0"/>
                        <a:t>30 hosts</a:t>
                      </a:r>
                    </a:p>
                  </a:txBody>
                  <a:tcPr/>
                </a:tc>
                <a:extLst>
                  <a:ext uri="{0D108BD9-81ED-4DB2-BD59-A6C34878D82A}">
                    <a16:rowId xmlns:a16="http://schemas.microsoft.com/office/drawing/2014/main" val="708391723"/>
                  </a:ext>
                </a:extLst>
              </a:tr>
              <a:tr h="315884">
                <a:tc>
                  <a:txBody>
                    <a:bodyPr/>
                    <a:lstStyle/>
                    <a:p>
                      <a:r>
                        <a:rPr lang="en-US" dirty="0"/>
                        <a:t>/26</a:t>
                      </a:r>
                      <a:endParaRPr lang="en-IN" dirty="0"/>
                    </a:p>
                  </a:txBody>
                  <a:tcPr/>
                </a:tc>
                <a:tc>
                  <a:txBody>
                    <a:bodyPr/>
                    <a:lstStyle/>
                    <a:p>
                      <a:r>
                        <a:rPr lang="en-US" dirty="0"/>
                        <a:t>1/4th of a Class C</a:t>
                      </a:r>
                      <a:endParaRPr lang="en-IN" dirty="0"/>
                    </a:p>
                  </a:txBody>
                  <a:tcPr/>
                </a:tc>
                <a:tc>
                  <a:txBody>
                    <a:bodyPr/>
                    <a:lstStyle/>
                    <a:p>
                      <a:r>
                        <a:rPr lang="en-IN" dirty="0"/>
                        <a:t>62 hosts</a:t>
                      </a:r>
                    </a:p>
                  </a:txBody>
                  <a:tcPr/>
                </a:tc>
                <a:extLst>
                  <a:ext uri="{0D108BD9-81ED-4DB2-BD59-A6C34878D82A}">
                    <a16:rowId xmlns:a16="http://schemas.microsoft.com/office/drawing/2014/main" val="534806891"/>
                  </a:ext>
                </a:extLst>
              </a:tr>
              <a:tr h="349135">
                <a:tc>
                  <a:txBody>
                    <a:bodyPr/>
                    <a:lstStyle/>
                    <a:p>
                      <a:r>
                        <a:rPr lang="en-IN" dirty="0"/>
                        <a:t>/25</a:t>
                      </a:r>
                    </a:p>
                  </a:txBody>
                  <a:tcPr/>
                </a:tc>
                <a:tc>
                  <a:txBody>
                    <a:bodyPr/>
                    <a:lstStyle/>
                    <a:p>
                      <a:r>
                        <a:rPr lang="en-US" dirty="0"/>
                        <a:t>1/2 of a Class C</a:t>
                      </a:r>
                      <a:endParaRPr lang="en-IN" dirty="0"/>
                    </a:p>
                  </a:txBody>
                  <a:tcPr/>
                </a:tc>
                <a:tc>
                  <a:txBody>
                    <a:bodyPr/>
                    <a:lstStyle/>
                    <a:p>
                      <a:r>
                        <a:rPr lang="en-IN" dirty="0"/>
                        <a:t>126 hosts</a:t>
                      </a:r>
                    </a:p>
                  </a:txBody>
                  <a:tcPr/>
                </a:tc>
                <a:extLst>
                  <a:ext uri="{0D108BD9-81ED-4DB2-BD59-A6C34878D82A}">
                    <a16:rowId xmlns:a16="http://schemas.microsoft.com/office/drawing/2014/main" val="3660371721"/>
                  </a:ext>
                </a:extLst>
              </a:tr>
              <a:tr h="284973">
                <a:tc>
                  <a:txBody>
                    <a:bodyPr/>
                    <a:lstStyle/>
                    <a:p>
                      <a:r>
                        <a:rPr lang="en-IN" dirty="0"/>
                        <a:t>/24</a:t>
                      </a:r>
                    </a:p>
                  </a:txBody>
                  <a:tcPr/>
                </a:tc>
                <a:tc>
                  <a:txBody>
                    <a:bodyPr/>
                    <a:lstStyle/>
                    <a:p>
                      <a:r>
                        <a:rPr lang="en-IN" sz="1800" b="0" i="0" u="none" strike="noStrike" kern="1200" baseline="0" dirty="0">
                          <a:solidFill>
                            <a:schemeClr val="dk1"/>
                          </a:solidFill>
                          <a:latin typeface="+mn-lt"/>
                          <a:ea typeface="+mn-ea"/>
                          <a:cs typeface="+mn-cs"/>
                        </a:rPr>
                        <a:t>1 Class C</a:t>
                      </a:r>
                      <a:endParaRPr lang="en-IN" dirty="0"/>
                    </a:p>
                  </a:txBody>
                  <a:tcPr/>
                </a:tc>
                <a:tc>
                  <a:txBody>
                    <a:bodyPr/>
                    <a:lstStyle/>
                    <a:p>
                      <a:r>
                        <a:rPr lang="en-IN" dirty="0"/>
                        <a:t>254 hosts</a:t>
                      </a:r>
                    </a:p>
                  </a:txBody>
                  <a:tcPr/>
                </a:tc>
                <a:extLst>
                  <a:ext uri="{0D108BD9-81ED-4DB2-BD59-A6C34878D82A}">
                    <a16:rowId xmlns:a16="http://schemas.microsoft.com/office/drawing/2014/main" val="131512602"/>
                  </a:ext>
                </a:extLst>
              </a:tr>
              <a:tr h="350305">
                <a:tc>
                  <a:txBody>
                    <a:bodyPr/>
                    <a:lstStyle/>
                    <a:p>
                      <a:r>
                        <a:rPr lang="en-US" dirty="0"/>
                        <a:t>/23</a:t>
                      </a:r>
                      <a:endParaRPr lang="en-IN" dirty="0"/>
                    </a:p>
                  </a:txBody>
                  <a:tcPr/>
                </a:tc>
                <a:tc>
                  <a:txBody>
                    <a:bodyPr/>
                    <a:lstStyle/>
                    <a:p>
                      <a:r>
                        <a:rPr lang="en-IN" sz="1800" b="0" i="0" u="none" strike="noStrike" kern="1200" baseline="0" dirty="0">
                          <a:solidFill>
                            <a:schemeClr val="dk1"/>
                          </a:solidFill>
                          <a:latin typeface="+mn-lt"/>
                          <a:ea typeface="+mn-ea"/>
                          <a:cs typeface="+mn-cs"/>
                        </a:rPr>
                        <a:t>2 Class C</a:t>
                      </a:r>
                      <a:endParaRPr lang="en-IN" dirty="0"/>
                    </a:p>
                  </a:txBody>
                  <a:tcPr/>
                </a:tc>
                <a:tc>
                  <a:txBody>
                    <a:bodyPr/>
                    <a:lstStyle/>
                    <a:p>
                      <a:r>
                        <a:rPr lang="en-IN" sz="1800" b="0" i="0" u="none" strike="noStrike" kern="1200" baseline="0" dirty="0">
                          <a:solidFill>
                            <a:schemeClr val="dk1"/>
                          </a:solidFill>
                          <a:latin typeface="+mn-lt"/>
                          <a:ea typeface="+mn-ea"/>
                          <a:cs typeface="+mn-cs"/>
                        </a:rPr>
                        <a:t>510 hosts</a:t>
                      </a:r>
                      <a:endParaRPr lang="en-IN" dirty="0"/>
                    </a:p>
                  </a:txBody>
                  <a:tcPr/>
                </a:tc>
                <a:extLst>
                  <a:ext uri="{0D108BD9-81ED-4DB2-BD59-A6C34878D82A}">
                    <a16:rowId xmlns:a16="http://schemas.microsoft.com/office/drawing/2014/main" val="1640803206"/>
                  </a:ext>
                </a:extLst>
              </a:tr>
              <a:tr h="350305">
                <a:tc>
                  <a:txBody>
                    <a:bodyPr/>
                    <a:lstStyle/>
                    <a:p>
                      <a:r>
                        <a:rPr lang="en-IN" sz="1800" b="0" i="0" u="none" strike="noStrike" kern="1200" baseline="0" dirty="0">
                          <a:solidFill>
                            <a:schemeClr val="dk1"/>
                          </a:solidFill>
                          <a:latin typeface="+mn-lt"/>
                          <a:ea typeface="+mn-ea"/>
                          <a:cs typeface="+mn-cs"/>
                        </a:rPr>
                        <a:t>/22</a:t>
                      </a:r>
                      <a:endParaRPr lang="en-IN" dirty="0"/>
                    </a:p>
                  </a:txBody>
                  <a:tcPr/>
                </a:tc>
                <a:tc>
                  <a:txBody>
                    <a:bodyPr/>
                    <a:lstStyle/>
                    <a:p>
                      <a:r>
                        <a:rPr lang="en-IN" sz="1800" b="0" i="0" u="none" strike="noStrike" kern="1200" baseline="0" dirty="0">
                          <a:solidFill>
                            <a:schemeClr val="dk1"/>
                          </a:solidFill>
                          <a:latin typeface="+mn-lt"/>
                          <a:ea typeface="+mn-ea"/>
                          <a:cs typeface="+mn-cs"/>
                        </a:rPr>
                        <a:t>4 Class C</a:t>
                      </a:r>
                      <a:endParaRPr lang="en-IN" dirty="0"/>
                    </a:p>
                  </a:txBody>
                  <a:tcPr/>
                </a:tc>
                <a:tc>
                  <a:txBody>
                    <a:bodyPr/>
                    <a:lstStyle/>
                    <a:p>
                      <a:r>
                        <a:rPr lang="en-IN" dirty="0"/>
                        <a:t>1022 hosts</a:t>
                      </a:r>
                    </a:p>
                  </a:txBody>
                  <a:tcPr/>
                </a:tc>
                <a:extLst>
                  <a:ext uri="{0D108BD9-81ED-4DB2-BD59-A6C34878D82A}">
                    <a16:rowId xmlns:a16="http://schemas.microsoft.com/office/drawing/2014/main" val="1903660612"/>
                  </a:ext>
                </a:extLst>
              </a:tr>
              <a:tr h="366930">
                <a:tc>
                  <a:txBody>
                    <a:bodyPr/>
                    <a:lstStyle/>
                    <a:p>
                      <a:r>
                        <a:rPr lang="en-IN" dirty="0"/>
                        <a:t>/21</a:t>
                      </a:r>
                    </a:p>
                  </a:txBody>
                  <a:tcPr/>
                </a:tc>
                <a:tc>
                  <a:txBody>
                    <a:bodyPr/>
                    <a:lstStyle/>
                    <a:p>
                      <a:r>
                        <a:rPr lang="en-IN" dirty="0"/>
                        <a:t>8 Class C</a:t>
                      </a:r>
                    </a:p>
                  </a:txBody>
                  <a:tcPr/>
                </a:tc>
                <a:tc>
                  <a:txBody>
                    <a:bodyPr/>
                    <a:lstStyle/>
                    <a:p>
                      <a:r>
                        <a:rPr lang="en-IN" dirty="0"/>
                        <a:t>2046 hosts</a:t>
                      </a:r>
                    </a:p>
                  </a:txBody>
                  <a:tcPr/>
                </a:tc>
                <a:extLst>
                  <a:ext uri="{0D108BD9-81ED-4DB2-BD59-A6C34878D82A}">
                    <a16:rowId xmlns:a16="http://schemas.microsoft.com/office/drawing/2014/main" val="253423941"/>
                  </a:ext>
                </a:extLst>
              </a:tr>
              <a:tr h="399011">
                <a:tc>
                  <a:txBody>
                    <a:bodyPr/>
                    <a:lstStyle/>
                    <a:p>
                      <a:r>
                        <a:rPr lang="en-US" dirty="0"/>
                        <a:t>/20</a:t>
                      </a:r>
                      <a:endParaRPr lang="en-IN" dirty="0"/>
                    </a:p>
                  </a:txBody>
                  <a:tcPr/>
                </a:tc>
                <a:tc>
                  <a:txBody>
                    <a:bodyPr/>
                    <a:lstStyle/>
                    <a:p>
                      <a:r>
                        <a:rPr lang="en-IN" dirty="0"/>
                        <a:t>16 Class C</a:t>
                      </a:r>
                    </a:p>
                  </a:txBody>
                  <a:tcPr/>
                </a:tc>
                <a:tc>
                  <a:txBody>
                    <a:bodyPr/>
                    <a:lstStyle/>
                    <a:p>
                      <a:r>
                        <a:rPr lang="en-IN" dirty="0"/>
                        <a:t>4094 hosts</a:t>
                      </a:r>
                    </a:p>
                  </a:txBody>
                  <a:tcPr/>
                </a:tc>
                <a:extLst>
                  <a:ext uri="{0D108BD9-81ED-4DB2-BD59-A6C34878D82A}">
                    <a16:rowId xmlns:a16="http://schemas.microsoft.com/office/drawing/2014/main" val="2829167156"/>
                  </a:ext>
                </a:extLst>
              </a:tr>
              <a:tr h="349134">
                <a:tc>
                  <a:txBody>
                    <a:bodyPr/>
                    <a:lstStyle/>
                    <a:p>
                      <a:r>
                        <a:rPr lang="en-IN" dirty="0"/>
                        <a:t>/19</a:t>
                      </a:r>
                    </a:p>
                  </a:txBody>
                  <a:tcPr/>
                </a:tc>
                <a:tc>
                  <a:txBody>
                    <a:bodyPr/>
                    <a:lstStyle/>
                    <a:p>
                      <a:r>
                        <a:rPr lang="en-IN" dirty="0"/>
                        <a:t>32 Class C</a:t>
                      </a:r>
                    </a:p>
                  </a:txBody>
                  <a:tcPr/>
                </a:tc>
                <a:tc>
                  <a:txBody>
                    <a:bodyPr/>
                    <a:lstStyle/>
                    <a:p>
                      <a:r>
                        <a:rPr lang="en-IN" dirty="0"/>
                        <a:t>8190 hosts</a:t>
                      </a:r>
                    </a:p>
                  </a:txBody>
                  <a:tcPr/>
                </a:tc>
                <a:extLst>
                  <a:ext uri="{0D108BD9-81ED-4DB2-BD59-A6C34878D82A}">
                    <a16:rowId xmlns:a16="http://schemas.microsoft.com/office/drawing/2014/main" val="2203881776"/>
                  </a:ext>
                </a:extLst>
              </a:tr>
              <a:tr h="315884">
                <a:tc>
                  <a:txBody>
                    <a:bodyPr/>
                    <a:lstStyle/>
                    <a:p>
                      <a:r>
                        <a:rPr lang="en-IN" dirty="0"/>
                        <a:t>/18</a:t>
                      </a:r>
                    </a:p>
                  </a:txBody>
                  <a:tcPr/>
                </a:tc>
                <a:tc>
                  <a:txBody>
                    <a:bodyPr/>
                    <a:lstStyle/>
                    <a:p>
                      <a:r>
                        <a:rPr lang="en-IN" dirty="0"/>
                        <a:t>64 Class C</a:t>
                      </a:r>
                    </a:p>
                  </a:txBody>
                  <a:tcPr/>
                </a:tc>
                <a:tc>
                  <a:txBody>
                    <a:bodyPr/>
                    <a:lstStyle/>
                    <a:p>
                      <a:r>
                        <a:rPr lang="en-IN" dirty="0"/>
                        <a:t>16,382 hosts</a:t>
                      </a:r>
                    </a:p>
                  </a:txBody>
                  <a:tcPr/>
                </a:tc>
                <a:extLst>
                  <a:ext uri="{0D108BD9-81ED-4DB2-BD59-A6C34878D82A}">
                    <a16:rowId xmlns:a16="http://schemas.microsoft.com/office/drawing/2014/main" val="4208118176"/>
                  </a:ext>
                </a:extLst>
              </a:tr>
              <a:tr h="315884">
                <a:tc>
                  <a:txBody>
                    <a:bodyPr/>
                    <a:lstStyle/>
                    <a:p>
                      <a:r>
                        <a:rPr lang="en-IN" sz="1800" b="0" i="0" u="none" strike="noStrike" kern="1200" baseline="0" dirty="0">
                          <a:solidFill>
                            <a:schemeClr val="dk1"/>
                          </a:solidFill>
                          <a:latin typeface="+mn-lt"/>
                          <a:ea typeface="+mn-ea"/>
                          <a:cs typeface="+mn-cs"/>
                        </a:rPr>
                        <a:t>/17</a:t>
                      </a:r>
                      <a:endParaRPr lang="en-IN" dirty="0"/>
                    </a:p>
                  </a:txBody>
                  <a:tcPr/>
                </a:tc>
                <a:tc>
                  <a:txBody>
                    <a:bodyPr/>
                    <a:lstStyle/>
                    <a:p>
                      <a:r>
                        <a:rPr lang="en-IN" sz="1800" b="0" i="0" u="none" strike="noStrike" kern="1200" baseline="0" dirty="0">
                          <a:solidFill>
                            <a:schemeClr val="dk1"/>
                          </a:solidFill>
                          <a:latin typeface="+mn-lt"/>
                          <a:ea typeface="+mn-ea"/>
                          <a:cs typeface="+mn-cs"/>
                        </a:rPr>
                        <a:t>128 Class C</a:t>
                      </a:r>
                      <a:endParaRPr lang="en-IN" dirty="0"/>
                    </a:p>
                  </a:txBody>
                  <a:tcPr/>
                </a:tc>
                <a:tc>
                  <a:txBody>
                    <a:bodyPr/>
                    <a:lstStyle/>
                    <a:p>
                      <a:r>
                        <a:rPr lang="en-IN" sz="1800" b="0" i="0" u="none" strike="noStrike" kern="1200" baseline="0" dirty="0">
                          <a:solidFill>
                            <a:schemeClr val="dk1"/>
                          </a:solidFill>
                          <a:latin typeface="+mn-lt"/>
                          <a:ea typeface="+mn-ea"/>
                          <a:cs typeface="+mn-cs"/>
                        </a:rPr>
                        <a:t>32,766 hosts</a:t>
                      </a:r>
                      <a:endParaRPr lang="en-IN" dirty="0"/>
                    </a:p>
                  </a:txBody>
                  <a:tcPr/>
                </a:tc>
                <a:extLst>
                  <a:ext uri="{0D108BD9-81ED-4DB2-BD59-A6C34878D82A}">
                    <a16:rowId xmlns:a16="http://schemas.microsoft.com/office/drawing/2014/main" val="1428800595"/>
                  </a:ext>
                </a:extLst>
              </a:tr>
              <a:tr h="315884">
                <a:tc>
                  <a:txBody>
                    <a:bodyPr/>
                    <a:lstStyle/>
                    <a:p>
                      <a:r>
                        <a:rPr lang="en-IN" dirty="0"/>
                        <a:t>/16</a:t>
                      </a:r>
                    </a:p>
                  </a:txBody>
                  <a:tcPr/>
                </a:tc>
                <a:tc>
                  <a:txBody>
                    <a:bodyPr/>
                    <a:lstStyle/>
                    <a:p>
                      <a:r>
                        <a:rPr lang="en-IN" dirty="0"/>
                        <a:t>1 Class B</a:t>
                      </a:r>
                    </a:p>
                  </a:txBody>
                  <a:tcPr/>
                </a:tc>
                <a:tc>
                  <a:txBody>
                    <a:bodyPr/>
                    <a:lstStyle/>
                    <a:p>
                      <a:r>
                        <a:rPr lang="en-IN" dirty="0"/>
                        <a:t>65,534 hosts</a:t>
                      </a:r>
                    </a:p>
                  </a:txBody>
                  <a:tcPr/>
                </a:tc>
                <a:extLst>
                  <a:ext uri="{0D108BD9-81ED-4DB2-BD59-A6C34878D82A}">
                    <a16:rowId xmlns:a16="http://schemas.microsoft.com/office/drawing/2014/main" val="281910288"/>
                  </a:ext>
                </a:extLst>
              </a:tr>
              <a:tr h="315884">
                <a:tc>
                  <a:txBody>
                    <a:bodyPr/>
                    <a:lstStyle/>
                    <a:p>
                      <a:r>
                        <a:rPr lang="en-IN" dirty="0"/>
                        <a:t>/15</a:t>
                      </a:r>
                    </a:p>
                  </a:txBody>
                  <a:tcPr/>
                </a:tc>
                <a:tc>
                  <a:txBody>
                    <a:bodyPr/>
                    <a:lstStyle/>
                    <a:p>
                      <a:r>
                        <a:rPr lang="en-IN" dirty="0"/>
                        <a:t>2 Class B</a:t>
                      </a:r>
                    </a:p>
                  </a:txBody>
                  <a:tcPr/>
                </a:tc>
                <a:tc>
                  <a:txBody>
                    <a:bodyPr/>
                    <a:lstStyle/>
                    <a:p>
                      <a:r>
                        <a:rPr lang="en-IN" sz="1800" b="0" i="0" u="none" strike="noStrike" kern="1200" baseline="0" dirty="0">
                          <a:solidFill>
                            <a:schemeClr val="dk1"/>
                          </a:solidFill>
                          <a:latin typeface="+mn-lt"/>
                          <a:ea typeface="+mn-ea"/>
                          <a:cs typeface="+mn-cs"/>
                        </a:rPr>
                        <a:t>131,070 hosts</a:t>
                      </a:r>
                      <a:endParaRPr lang="en-IN" dirty="0"/>
                    </a:p>
                  </a:txBody>
                  <a:tcPr/>
                </a:tc>
                <a:extLst>
                  <a:ext uri="{0D108BD9-81ED-4DB2-BD59-A6C34878D82A}">
                    <a16:rowId xmlns:a16="http://schemas.microsoft.com/office/drawing/2014/main" val="620561025"/>
                  </a:ext>
                </a:extLst>
              </a:tr>
            </a:tbl>
          </a:graphicData>
        </a:graphic>
      </p:graphicFrame>
    </p:spTree>
    <p:extLst>
      <p:ext uri="{BB962C8B-B14F-4D97-AF65-F5344CB8AC3E}">
        <p14:creationId xmlns:p14="http://schemas.microsoft.com/office/powerpoint/2010/main" val="3498256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CDCA-805C-476E-8C34-1A50226F9416}"/>
              </a:ext>
            </a:extLst>
          </p:cNvPr>
          <p:cNvSpPr>
            <a:spLocks noGrp="1"/>
          </p:cNvSpPr>
          <p:nvPr>
            <p:ph type="title"/>
          </p:nvPr>
        </p:nvSpPr>
        <p:spPr/>
        <p:txBody>
          <a:bodyPr/>
          <a:lstStyle/>
          <a:p>
            <a:r>
              <a:rPr lang="en-US" altLang="en-US" dirty="0"/>
              <a:t>CIDR Addressing (2 of 2)</a:t>
            </a:r>
            <a:endParaRPr lang="en-IN" dirty="0"/>
          </a:p>
        </p:txBody>
      </p:sp>
      <p:graphicFrame>
        <p:nvGraphicFramePr>
          <p:cNvPr id="4" name="Table 5">
            <a:extLst>
              <a:ext uri="{FF2B5EF4-FFF2-40B4-BE49-F238E27FC236}">
                <a16:creationId xmlns:a16="http://schemas.microsoft.com/office/drawing/2014/main" id="{A7848C83-8892-4A02-88DF-89565D33863C}"/>
              </a:ext>
            </a:extLst>
          </p:cNvPr>
          <p:cNvGraphicFramePr>
            <a:graphicFrameLocks noGrp="1"/>
          </p:cNvGraphicFramePr>
          <p:nvPr>
            <p:ph type="tbl" sz="quarter" idx="10"/>
            <p:extLst>
              <p:ext uri="{D42A27DB-BD31-4B8C-83A1-F6EECF244321}">
                <p14:modId xmlns:p14="http://schemas.microsoft.com/office/powerpoint/2010/main" val="3183939997"/>
              </p:ext>
            </p:extLst>
          </p:nvPr>
        </p:nvGraphicFramePr>
        <p:xfrm>
          <a:off x="2880403" y="1702248"/>
          <a:ext cx="6431194" cy="2986130"/>
        </p:xfrm>
        <a:graphic>
          <a:graphicData uri="http://schemas.openxmlformats.org/drawingml/2006/table">
            <a:tbl>
              <a:tblPr firstRow="1" bandRow="1">
                <a:tableStyleId>{5C22544A-7EE6-4342-B048-85BDC9FD1C3A}</a:tableStyleId>
              </a:tblPr>
              <a:tblGrid>
                <a:gridCol w="1510059">
                  <a:extLst>
                    <a:ext uri="{9D8B030D-6E8A-4147-A177-3AD203B41FA5}">
                      <a16:colId xmlns:a16="http://schemas.microsoft.com/office/drawing/2014/main" val="1357419399"/>
                    </a:ext>
                  </a:extLst>
                </a:gridCol>
                <a:gridCol w="2211186">
                  <a:extLst>
                    <a:ext uri="{9D8B030D-6E8A-4147-A177-3AD203B41FA5}">
                      <a16:colId xmlns:a16="http://schemas.microsoft.com/office/drawing/2014/main" val="1515484587"/>
                    </a:ext>
                  </a:extLst>
                </a:gridCol>
                <a:gridCol w="2709949">
                  <a:extLst>
                    <a:ext uri="{9D8B030D-6E8A-4147-A177-3AD203B41FA5}">
                      <a16:colId xmlns:a16="http://schemas.microsoft.com/office/drawing/2014/main" val="370096669"/>
                    </a:ext>
                  </a:extLst>
                </a:gridCol>
              </a:tblGrid>
              <a:tr h="424640">
                <a:tc>
                  <a:txBody>
                    <a:bodyPr/>
                    <a:lstStyle/>
                    <a:p>
                      <a:r>
                        <a:rPr lang="en-IN" dirty="0"/>
                        <a:t>CIDR prefix</a:t>
                      </a:r>
                    </a:p>
                  </a:txBody>
                  <a:tcPr/>
                </a:tc>
                <a:tc>
                  <a:txBody>
                    <a:bodyPr/>
                    <a:lstStyle/>
                    <a:p>
                      <a:r>
                        <a:rPr lang="en-IN" dirty="0"/>
                        <a:t># Class C equivalent</a:t>
                      </a:r>
                    </a:p>
                  </a:txBody>
                  <a:tcPr/>
                </a:tc>
                <a:tc>
                  <a:txBody>
                    <a:bodyPr/>
                    <a:lstStyle/>
                    <a:p>
                      <a:r>
                        <a:rPr lang="en-IN" dirty="0"/>
                        <a:t>Number of usable hosts</a:t>
                      </a:r>
                    </a:p>
                  </a:txBody>
                  <a:tcPr/>
                </a:tc>
                <a:extLst>
                  <a:ext uri="{0D108BD9-81ED-4DB2-BD59-A6C34878D82A}">
                    <a16:rowId xmlns:a16="http://schemas.microsoft.com/office/drawing/2014/main" val="4237576225"/>
                  </a:ext>
                </a:extLst>
              </a:tr>
              <a:tr h="349135">
                <a:tc>
                  <a:txBody>
                    <a:bodyPr/>
                    <a:lstStyle/>
                    <a:p>
                      <a:r>
                        <a:rPr lang="en-US" dirty="0"/>
                        <a:t>/14</a:t>
                      </a:r>
                      <a:endParaRPr lang="en-IN" dirty="0"/>
                    </a:p>
                  </a:txBody>
                  <a:tcPr/>
                </a:tc>
                <a:tc>
                  <a:txBody>
                    <a:bodyPr/>
                    <a:lstStyle/>
                    <a:p>
                      <a:r>
                        <a:rPr lang="en-IN" sz="1800" b="0" i="0" u="none" strike="noStrike" kern="1200" baseline="0" dirty="0">
                          <a:solidFill>
                            <a:schemeClr val="dk1"/>
                          </a:solidFill>
                          <a:latin typeface="+mn-lt"/>
                          <a:ea typeface="+mn-ea"/>
                          <a:cs typeface="+mn-cs"/>
                        </a:rPr>
                        <a:t>4 Class B</a:t>
                      </a:r>
                      <a:endParaRPr lang="en-IN" dirty="0"/>
                    </a:p>
                  </a:txBody>
                  <a:tcPr/>
                </a:tc>
                <a:tc>
                  <a:txBody>
                    <a:bodyPr/>
                    <a:lstStyle/>
                    <a:p>
                      <a:r>
                        <a:rPr lang="en-IN" sz="1800" b="0" i="0" u="none" strike="noStrike" kern="1200" baseline="0" dirty="0">
                          <a:solidFill>
                            <a:schemeClr val="dk1"/>
                          </a:solidFill>
                          <a:latin typeface="+mn-lt"/>
                          <a:ea typeface="+mn-ea"/>
                          <a:cs typeface="+mn-cs"/>
                        </a:rPr>
                        <a:t>262,142 hosts</a:t>
                      </a:r>
                      <a:endParaRPr lang="en-IN" dirty="0"/>
                    </a:p>
                  </a:txBody>
                  <a:tcPr/>
                </a:tc>
                <a:extLst>
                  <a:ext uri="{0D108BD9-81ED-4DB2-BD59-A6C34878D82A}">
                    <a16:rowId xmlns:a16="http://schemas.microsoft.com/office/drawing/2014/main" val="708391723"/>
                  </a:ext>
                </a:extLst>
              </a:tr>
              <a:tr h="315884">
                <a:tc>
                  <a:txBody>
                    <a:bodyPr/>
                    <a:lstStyle/>
                    <a:p>
                      <a:r>
                        <a:rPr lang="en-US" dirty="0"/>
                        <a:t>/13</a:t>
                      </a:r>
                      <a:endParaRPr lang="en-IN" dirty="0"/>
                    </a:p>
                  </a:txBody>
                  <a:tcPr/>
                </a:tc>
                <a:tc>
                  <a:txBody>
                    <a:bodyPr/>
                    <a:lstStyle/>
                    <a:p>
                      <a:r>
                        <a:rPr lang="en-IN" sz="1800" b="0" i="0" u="none" strike="noStrike" kern="1200" baseline="0" dirty="0">
                          <a:solidFill>
                            <a:schemeClr val="dk1"/>
                          </a:solidFill>
                          <a:latin typeface="+mn-lt"/>
                          <a:ea typeface="+mn-ea"/>
                          <a:cs typeface="+mn-cs"/>
                        </a:rPr>
                        <a:t>8 Class B</a:t>
                      </a:r>
                      <a:endParaRPr lang="en-IN" dirty="0"/>
                    </a:p>
                  </a:txBody>
                  <a:tcPr/>
                </a:tc>
                <a:tc>
                  <a:txBody>
                    <a:bodyPr/>
                    <a:lstStyle/>
                    <a:p>
                      <a:r>
                        <a:rPr lang="en-IN" sz="1800" b="0" i="0" u="none" strike="noStrike" kern="1200" baseline="0" dirty="0">
                          <a:solidFill>
                            <a:schemeClr val="dk1"/>
                          </a:solidFill>
                          <a:latin typeface="+mn-lt"/>
                          <a:ea typeface="+mn-ea"/>
                          <a:cs typeface="+mn-cs"/>
                        </a:rPr>
                        <a:t>524,286 hosts</a:t>
                      </a:r>
                      <a:endParaRPr lang="en-IN" dirty="0"/>
                    </a:p>
                  </a:txBody>
                  <a:tcPr/>
                </a:tc>
                <a:extLst>
                  <a:ext uri="{0D108BD9-81ED-4DB2-BD59-A6C34878D82A}">
                    <a16:rowId xmlns:a16="http://schemas.microsoft.com/office/drawing/2014/main" val="534806891"/>
                  </a:ext>
                </a:extLst>
              </a:tr>
              <a:tr h="349135">
                <a:tc>
                  <a:txBody>
                    <a:bodyPr/>
                    <a:lstStyle/>
                    <a:p>
                      <a:r>
                        <a:rPr lang="en-IN" dirty="0"/>
                        <a:t>/12</a:t>
                      </a:r>
                    </a:p>
                  </a:txBody>
                  <a:tcPr/>
                </a:tc>
                <a:tc>
                  <a:txBody>
                    <a:bodyPr/>
                    <a:lstStyle/>
                    <a:p>
                      <a:r>
                        <a:rPr lang="en-IN" sz="1800" b="0" i="0" u="none" strike="noStrike" kern="1200" baseline="0" dirty="0">
                          <a:solidFill>
                            <a:schemeClr val="dk1"/>
                          </a:solidFill>
                          <a:latin typeface="+mn-lt"/>
                          <a:ea typeface="+mn-ea"/>
                          <a:cs typeface="+mn-cs"/>
                        </a:rPr>
                        <a:t>16 Class B</a:t>
                      </a:r>
                      <a:endParaRPr lang="en-IN" dirty="0"/>
                    </a:p>
                  </a:txBody>
                  <a:tcPr/>
                </a:tc>
                <a:tc>
                  <a:txBody>
                    <a:bodyPr/>
                    <a:lstStyle/>
                    <a:p>
                      <a:r>
                        <a:rPr lang="en-IN" sz="1800" b="0" i="0" u="none" strike="noStrike" kern="1200" baseline="0" dirty="0">
                          <a:solidFill>
                            <a:schemeClr val="dk1"/>
                          </a:solidFill>
                          <a:latin typeface="+mn-lt"/>
                          <a:ea typeface="+mn-ea"/>
                          <a:cs typeface="+mn-cs"/>
                        </a:rPr>
                        <a:t>1,048,574 hosts</a:t>
                      </a:r>
                      <a:endParaRPr lang="en-IN" dirty="0"/>
                    </a:p>
                  </a:txBody>
                  <a:tcPr/>
                </a:tc>
                <a:extLst>
                  <a:ext uri="{0D108BD9-81ED-4DB2-BD59-A6C34878D82A}">
                    <a16:rowId xmlns:a16="http://schemas.microsoft.com/office/drawing/2014/main" val="3660371721"/>
                  </a:ext>
                </a:extLst>
              </a:tr>
              <a:tr h="284973">
                <a:tc>
                  <a:txBody>
                    <a:bodyPr/>
                    <a:lstStyle/>
                    <a:p>
                      <a:r>
                        <a:rPr lang="en-IN" dirty="0"/>
                        <a:t>/11</a:t>
                      </a:r>
                    </a:p>
                  </a:txBody>
                  <a:tcPr/>
                </a:tc>
                <a:tc>
                  <a:txBody>
                    <a:bodyPr/>
                    <a:lstStyle/>
                    <a:p>
                      <a:r>
                        <a:rPr lang="en-IN" sz="1800" b="0" i="0" u="none" strike="noStrike" kern="1200" baseline="0" dirty="0">
                          <a:solidFill>
                            <a:schemeClr val="dk1"/>
                          </a:solidFill>
                          <a:latin typeface="+mn-lt"/>
                          <a:ea typeface="+mn-ea"/>
                          <a:cs typeface="+mn-cs"/>
                        </a:rPr>
                        <a:t>32 Class B</a:t>
                      </a:r>
                      <a:endParaRPr lang="en-IN" dirty="0"/>
                    </a:p>
                  </a:txBody>
                  <a:tcPr/>
                </a:tc>
                <a:tc>
                  <a:txBody>
                    <a:bodyPr/>
                    <a:lstStyle/>
                    <a:p>
                      <a:r>
                        <a:rPr lang="en-IN" sz="1800" b="0" i="0" u="none" strike="noStrike" kern="1200" baseline="0" dirty="0">
                          <a:solidFill>
                            <a:schemeClr val="dk1"/>
                          </a:solidFill>
                          <a:latin typeface="+mn-lt"/>
                          <a:ea typeface="+mn-ea"/>
                          <a:cs typeface="+mn-cs"/>
                        </a:rPr>
                        <a:t>2,097,150 hosts</a:t>
                      </a:r>
                      <a:endParaRPr lang="en-IN" dirty="0"/>
                    </a:p>
                  </a:txBody>
                  <a:tcPr/>
                </a:tc>
                <a:extLst>
                  <a:ext uri="{0D108BD9-81ED-4DB2-BD59-A6C34878D82A}">
                    <a16:rowId xmlns:a16="http://schemas.microsoft.com/office/drawing/2014/main" val="131512602"/>
                  </a:ext>
                </a:extLst>
              </a:tr>
              <a:tr h="350305">
                <a:tc>
                  <a:txBody>
                    <a:bodyPr/>
                    <a:lstStyle/>
                    <a:p>
                      <a:r>
                        <a:rPr lang="en-US" dirty="0"/>
                        <a:t>/10</a:t>
                      </a:r>
                      <a:endParaRPr lang="en-IN" dirty="0"/>
                    </a:p>
                  </a:txBody>
                  <a:tcPr/>
                </a:tc>
                <a:tc>
                  <a:txBody>
                    <a:bodyPr/>
                    <a:lstStyle/>
                    <a:p>
                      <a:r>
                        <a:rPr lang="en-IN" sz="1800" b="0" i="0" u="none" strike="noStrike" kern="1200" baseline="0" dirty="0">
                          <a:solidFill>
                            <a:schemeClr val="dk1"/>
                          </a:solidFill>
                          <a:latin typeface="+mn-lt"/>
                          <a:ea typeface="+mn-ea"/>
                          <a:cs typeface="+mn-cs"/>
                        </a:rPr>
                        <a:t>64 Class B</a:t>
                      </a:r>
                      <a:endParaRPr lang="en-IN" dirty="0"/>
                    </a:p>
                  </a:txBody>
                  <a:tcPr/>
                </a:tc>
                <a:tc>
                  <a:txBody>
                    <a:bodyPr/>
                    <a:lstStyle/>
                    <a:p>
                      <a:r>
                        <a:rPr lang="en-IN" sz="1800" b="0" i="0" u="none" strike="noStrike" kern="1200" baseline="0" dirty="0">
                          <a:solidFill>
                            <a:schemeClr val="dk1"/>
                          </a:solidFill>
                          <a:latin typeface="+mn-lt"/>
                          <a:ea typeface="+mn-ea"/>
                          <a:cs typeface="+mn-cs"/>
                        </a:rPr>
                        <a:t>4,194,302 hosts</a:t>
                      </a:r>
                      <a:endParaRPr lang="en-IN" dirty="0"/>
                    </a:p>
                  </a:txBody>
                  <a:tcPr/>
                </a:tc>
                <a:extLst>
                  <a:ext uri="{0D108BD9-81ED-4DB2-BD59-A6C34878D82A}">
                    <a16:rowId xmlns:a16="http://schemas.microsoft.com/office/drawing/2014/main" val="1640803206"/>
                  </a:ext>
                </a:extLst>
              </a:tr>
              <a:tr h="350305">
                <a:tc>
                  <a:txBody>
                    <a:bodyPr/>
                    <a:lstStyle/>
                    <a:p>
                      <a:r>
                        <a:rPr lang="en-IN" sz="1800" b="0" i="0" u="none" strike="noStrike" kern="1200" baseline="0" dirty="0">
                          <a:solidFill>
                            <a:schemeClr val="dk1"/>
                          </a:solidFill>
                          <a:latin typeface="+mn-lt"/>
                          <a:ea typeface="+mn-ea"/>
                          <a:cs typeface="+mn-cs"/>
                        </a:rPr>
                        <a:t>/9</a:t>
                      </a:r>
                      <a:endParaRPr lang="en-IN" dirty="0"/>
                    </a:p>
                  </a:txBody>
                  <a:tcPr/>
                </a:tc>
                <a:tc>
                  <a:txBody>
                    <a:bodyPr/>
                    <a:lstStyle/>
                    <a:p>
                      <a:r>
                        <a:rPr lang="en-IN" sz="1800" b="0" i="0" u="none" strike="noStrike" kern="1200" baseline="0" dirty="0">
                          <a:solidFill>
                            <a:schemeClr val="dk1"/>
                          </a:solidFill>
                          <a:latin typeface="+mn-lt"/>
                          <a:ea typeface="+mn-ea"/>
                          <a:cs typeface="+mn-cs"/>
                        </a:rPr>
                        <a:t>128 Class B</a:t>
                      </a:r>
                      <a:endParaRPr lang="en-IN" dirty="0"/>
                    </a:p>
                  </a:txBody>
                  <a:tcPr/>
                </a:tc>
                <a:tc>
                  <a:txBody>
                    <a:bodyPr/>
                    <a:lstStyle/>
                    <a:p>
                      <a:r>
                        <a:rPr lang="en-IN" sz="1800" b="0" i="0" u="none" strike="noStrike" kern="1200" baseline="0" dirty="0">
                          <a:solidFill>
                            <a:schemeClr val="dk1"/>
                          </a:solidFill>
                          <a:latin typeface="+mn-lt"/>
                          <a:ea typeface="+mn-ea"/>
                          <a:cs typeface="+mn-cs"/>
                        </a:rPr>
                        <a:t>8,388,606 hosts</a:t>
                      </a:r>
                      <a:endParaRPr lang="en-IN" dirty="0"/>
                    </a:p>
                  </a:txBody>
                  <a:tcPr/>
                </a:tc>
                <a:extLst>
                  <a:ext uri="{0D108BD9-81ED-4DB2-BD59-A6C34878D82A}">
                    <a16:rowId xmlns:a16="http://schemas.microsoft.com/office/drawing/2014/main" val="1903660612"/>
                  </a:ext>
                </a:extLst>
              </a:tr>
              <a:tr h="366930">
                <a:tc>
                  <a:txBody>
                    <a:bodyPr/>
                    <a:lstStyle/>
                    <a:p>
                      <a:r>
                        <a:rPr lang="en-IN" dirty="0"/>
                        <a:t>/8</a:t>
                      </a:r>
                    </a:p>
                  </a:txBody>
                  <a:tcPr/>
                </a:tc>
                <a:tc>
                  <a:txBody>
                    <a:bodyPr/>
                    <a:lstStyle/>
                    <a:p>
                      <a:r>
                        <a:rPr lang="en-IN" sz="1800" b="0" i="0" u="none" strike="noStrike" kern="1200" baseline="0" dirty="0">
                          <a:solidFill>
                            <a:schemeClr val="dk1"/>
                          </a:solidFill>
                          <a:latin typeface="+mn-lt"/>
                          <a:ea typeface="+mn-ea"/>
                          <a:cs typeface="+mn-cs"/>
                        </a:rPr>
                        <a:t>1 Class A</a:t>
                      </a:r>
                      <a:endParaRPr lang="en-IN" dirty="0"/>
                    </a:p>
                  </a:txBody>
                  <a:tcPr/>
                </a:tc>
                <a:tc>
                  <a:txBody>
                    <a:bodyPr/>
                    <a:lstStyle/>
                    <a:p>
                      <a:r>
                        <a:rPr lang="en-IN" sz="1800" b="0" i="0" u="none" strike="noStrike" kern="1200" baseline="0" dirty="0">
                          <a:solidFill>
                            <a:schemeClr val="dk1"/>
                          </a:solidFill>
                          <a:latin typeface="+mn-lt"/>
                          <a:ea typeface="+mn-ea"/>
                          <a:cs typeface="+mn-cs"/>
                        </a:rPr>
                        <a:t>16,777,214 hosts</a:t>
                      </a:r>
                      <a:endParaRPr lang="en-IN" dirty="0"/>
                    </a:p>
                  </a:txBody>
                  <a:tcPr/>
                </a:tc>
                <a:extLst>
                  <a:ext uri="{0D108BD9-81ED-4DB2-BD59-A6C34878D82A}">
                    <a16:rowId xmlns:a16="http://schemas.microsoft.com/office/drawing/2014/main" val="253423941"/>
                  </a:ext>
                </a:extLst>
              </a:tr>
            </a:tbl>
          </a:graphicData>
        </a:graphic>
      </p:graphicFrame>
    </p:spTree>
    <p:extLst>
      <p:ext uri="{BB962C8B-B14F-4D97-AF65-F5344CB8AC3E}">
        <p14:creationId xmlns:p14="http://schemas.microsoft.com/office/powerpoint/2010/main" val="4040943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AF1C-4ED3-421E-B97C-1B982BD81120}"/>
              </a:ext>
            </a:extLst>
          </p:cNvPr>
          <p:cNvSpPr>
            <a:spLocks noGrp="1"/>
          </p:cNvSpPr>
          <p:nvPr>
            <p:ph type="title"/>
          </p:nvPr>
        </p:nvSpPr>
        <p:spPr/>
        <p:txBody>
          <a:bodyPr/>
          <a:lstStyle/>
          <a:p>
            <a:r>
              <a:rPr lang="en-US" altLang="en-US" dirty="0"/>
              <a:t>Planning IP Address Assignments</a:t>
            </a:r>
            <a:endParaRPr lang="en-IN" dirty="0"/>
          </a:p>
        </p:txBody>
      </p:sp>
      <p:sp>
        <p:nvSpPr>
          <p:cNvPr id="3" name="Text Placeholder 2">
            <a:extLst>
              <a:ext uri="{FF2B5EF4-FFF2-40B4-BE49-F238E27FC236}">
                <a16:creationId xmlns:a16="http://schemas.microsoft.com/office/drawing/2014/main" id="{30F9A5D4-1FCB-4994-9FC4-CBCDE449B6B0}"/>
              </a:ext>
            </a:extLst>
          </p:cNvPr>
          <p:cNvSpPr>
            <a:spLocks noGrp="1"/>
          </p:cNvSpPr>
          <p:nvPr>
            <p:ph type="body" sz="quarter" idx="17"/>
          </p:nvPr>
        </p:nvSpPr>
        <p:spPr/>
        <p:txBody>
          <a:bodyPr/>
          <a:lstStyle/>
          <a:p>
            <a:pPr eaLnBrk="1" hangingPunct="1"/>
            <a:r>
              <a:rPr lang="en-US" altLang="en-US" dirty="0"/>
              <a:t>Each network segment that’s separated by a router must have a unique IP address</a:t>
            </a:r>
          </a:p>
          <a:p>
            <a:pPr lvl="1" eaLnBrk="1" hangingPunct="1"/>
            <a:r>
              <a:rPr lang="en-US" altLang="en-US" dirty="0"/>
              <a:t>Network portion and host portion of an IP address cannot contain all 0s or all 1s</a:t>
            </a:r>
          </a:p>
          <a:p>
            <a:pPr eaLnBrk="1" hangingPunct="1"/>
            <a:r>
              <a:rPr lang="en-US" altLang="en-US" dirty="0"/>
              <a:t>Accessing entities and services on other networks</a:t>
            </a:r>
          </a:p>
          <a:p>
            <a:pPr lvl="1" eaLnBrk="1" hangingPunct="1"/>
            <a:r>
              <a:rPr lang="en-US" altLang="en-US" dirty="0"/>
              <a:t>Each computer must have the IP address of its gateway</a:t>
            </a:r>
          </a:p>
          <a:p>
            <a:pPr lvl="1" eaLnBrk="1" hangingPunct="1"/>
            <a:r>
              <a:rPr lang="en-US" altLang="en-US" dirty="0"/>
              <a:t>TCP/IP Internet layer uses subnet mask to determine destination computer’s network address before sending a packet to another computer</a:t>
            </a:r>
          </a:p>
          <a:p>
            <a:pPr lvl="2" eaLnBrk="1" hangingPunct="1"/>
            <a:r>
              <a:rPr lang="en-US" altLang="en-US" dirty="0"/>
              <a:t>If the address is different from the sending computer’s network address, the sending computer relays the packet to the IP address specified in the gateway parameter</a:t>
            </a:r>
          </a:p>
          <a:p>
            <a:pPr lvl="2" eaLnBrk="1" hangingPunct="1"/>
            <a:r>
              <a:rPr lang="en-US" altLang="en-US" dirty="0"/>
              <a:t>Gateway computer then forwards the packet to its next destination</a:t>
            </a:r>
          </a:p>
          <a:p>
            <a:pPr lvl="2" eaLnBrk="1" hangingPunct="1"/>
            <a:r>
              <a:rPr lang="en-US" altLang="en-US" dirty="0"/>
              <a:t>The packet eventually reaches the destination</a:t>
            </a:r>
          </a:p>
        </p:txBody>
      </p:sp>
    </p:spTree>
    <p:extLst>
      <p:ext uri="{BB962C8B-B14F-4D97-AF65-F5344CB8AC3E}">
        <p14:creationId xmlns:p14="http://schemas.microsoft.com/office/powerpoint/2010/main" val="4068099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905C-F224-4FAF-BDCC-FD2B806639FD}"/>
              </a:ext>
            </a:extLst>
          </p:cNvPr>
          <p:cNvSpPr>
            <a:spLocks noGrp="1"/>
          </p:cNvSpPr>
          <p:nvPr>
            <p:ph type="title"/>
          </p:nvPr>
        </p:nvSpPr>
        <p:spPr>
          <a:xfrm>
            <a:off x="838200" y="365125"/>
            <a:ext cx="10515600" cy="672105"/>
          </a:xfrm>
        </p:spPr>
        <p:txBody>
          <a:bodyPr/>
          <a:lstStyle/>
          <a:p>
            <a:r>
              <a:rPr lang="en-US" altLang="en-US" dirty="0"/>
              <a:t>IPv6 Addressing</a:t>
            </a:r>
            <a:endParaRPr lang="en-IN" dirty="0"/>
          </a:p>
        </p:txBody>
      </p:sp>
      <p:sp>
        <p:nvSpPr>
          <p:cNvPr id="3" name="Text Placeholder 2">
            <a:extLst>
              <a:ext uri="{FF2B5EF4-FFF2-40B4-BE49-F238E27FC236}">
                <a16:creationId xmlns:a16="http://schemas.microsoft.com/office/drawing/2014/main" id="{93A1B55A-1528-4C70-98F9-E1E43AB249EF}"/>
              </a:ext>
            </a:extLst>
          </p:cNvPr>
          <p:cNvSpPr>
            <a:spLocks noGrp="1"/>
          </p:cNvSpPr>
          <p:nvPr>
            <p:ph type="body" sz="quarter" idx="17"/>
          </p:nvPr>
        </p:nvSpPr>
        <p:spPr>
          <a:xfrm>
            <a:off x="743576" y="1638300"/>
            <a:ext cx="10711543" cy="4394200"/>
          </a:xfrm>
        </p:spPr>
        <p:txBody>
          <a:bodyPr/>
          <a:lstStyle/>
          <a:p>
            <a:r>
              <a:rPr lang="en-US" altLang="en-US" dirty="0"/>
              <a:t>Internet Protocol version 6 (IPv6)</a:t>
            </a:r>
          </a:p>
          <a:p>
            <a:pPr lvl="1"/>
            <a:r>
              <a:rPr lang="en-US" altLang="en-US" dirty="0"/>
              <a:t>IPv4 wasn’t designed with security in mind </a:t>
            </a:r>
          </a:p>
          <a:p>
            <a:pPr lvl="2"/>
            <a:r>
              <a:rPr lang="en-US" altLang="en-US" dirty="0"/>
              <a:t>Has caused many current network vulnerabilities</a:t>
            </a:r>
          </a:p>
          <a:p>
            <a:pPr lvl="1"/>
            <a:r>
              <a:rPr lang="en-US" altLang="en-US" dirty="0"/>
              <a:t>Developed to increase IP address space and provide additional security</a:t>
            </a:r>
          </a:p>
          <a:p>
            <a:pPr lvl="2"/>
            <a:r>
              <a:rPr lang="en-US" altLang="en-US" dirty="0"/>
              <a:t>Uses 16 bytes, or a 128-bit address</a:t>
            </a:r>
          </a:p>
          <a:p>
            <a:pPr lvl="2"/>
            <a:r>
              <a:rPr lang="en-US" altLang="en-US" dirty="0"/>
              <a:t>2</a:t>
            </a:r>
            <a:r>
              <a:rPr lang="en-US" altLang="en-US" baseline="30000" dirty="0"/>
              <a:t>128</a:t>
            </a:r>
            <a:r>
              <a:rPr lang="en-US" altLang="en-US" dirty="0"/>
              <a:t> available addresses</a:t>
            </a:r>
          </a:p>
          <a:p>
            <a:pPr lvl="1"/>
            <a:r>
              <a:rPr lang="en-US" altLang="en-US" dirty="0"/>
              <a:t>Security testers should be aware that all newer OSs are configured to enable IPv6</a:t>
            </a:r>
          </a:p>
          <a:p>
            <a:pPr lvl="2"/>
            <a:r>
              <a:rPr lang="en-US" altLang="en-US" dirty="0"/>
              <a:t>Some router-filtering devices, firewalls, and intrusion detection systems are not</a:t>
            </a:r>
          </a:p>
          <a:p>
            <a:pPr lvl="3"/>
            <a:r>
              <a:rPr lang="en-US" altLang="en-US" dirty="0"/>
              <a:t>Hackers can bypass these security systems</a:t>
            </a:r>
          </a:p>
        </p:txBody>
      </p:sp>
    </p:spTree>
    <p:extLst>
      <p:ext uri="{BB962C8B-B14F-4D97-AF65-F5344CB8AC3E}">
        <p14:creationId xmlns:p14="http://schemas.microsoft.com/office/powerpoint/2010/main" val="3728540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2-1</a:t>
            </a:r>
          </a:p>
        </p:txBody>
      </p:sp>
      <p:sp>
        <p:nvSpPr>
          <p:cNvPr id="2" name="Text Placeholder 1"/>
          <p:cNvSpPr>
            <a:spLocks noGrp="1"/>
          </p:cNvSpPr>
          <p:nvPr>
            <p:ph type="body" sz="quarter" idx="15"/>
          </p:nvPr>
        </p:nvSpPr>
        <p:spPr/>
        <p:txBody>
          <a:bodyPr/>
          <a:lstStyle/>
          <a:p>
            <a:r>
              <a:rPr lang="en-US" sz="2000" dirty="0"/>
              <a:t>How many hosts can a CIDR /24 network have?</a:t>
            </a:r>
          </a:p>
          <a:p>
            <a:endParaRPr lang="en-US" sz="2000" dirty="0"/>
          </a:p>
          <a:p>
            <a:r>
              <a:rPr lang="en-US" sz="2000" dirty="0"/>
              <a:t>Discuss the answer with your classmates.</a:t>
            </a:r>
          </a:p>
        </p:txBody>
      </p:sp>
    </p:spTree>
    <p:extLst>
      <p:ext uri="{BB962C8B-B14F-4D97-AF65-F5344CB8AC3E}">
        <p14:creationId xmlns:p14="http://schemas.microsoft.com/office/powerpoint/2010/main" val="71811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2-1: Answer</a:t>
            </a:r>
          </a:p>
        </p:txBody>
      </p:sp>
      <p:sp>
        <p:nvSpPr>
          <p:cNvPr id="2" name="Text Placeholder 1"/>
          <p:cNvSpPr>
            <a:spLocks noGrp="1"/>
          </p:cNvSpPr>
          <p:nvPr>
            <p:ph type="body" sz="quarter" idx="15"/>
          </p:nvPr>
        </p:nvSpPr>
        <p:spPr/>
        <p:txBody>
          <a:bodyPr/>
          <a:lstStyle/>
          <a:p>
            <a:r>
              <a:rPr lang="en-US" sz="2000" dirty="0"/>
              <a:t>How many hosts can a CIDR /24 network have?</a:t>
            </a:r>
          </a:p>
          <a:p>
            <a:pPr>
              <a:spcBef>
                <a:spcPts val="600"/>
              </a:spcBef>
              <a:spcAft>
                <a:spcPts val="600"/>
              </a:spcAft>
            </a:pPr>
            <a:endParaRPr lang="en-US" sz="2000" b="1" dirty="0"/>
          </a:p>
          <a:p>
            <a:pPr>
              <a:spcBef>
                <a:spcPts val="600"/>
              </a:spcBef>
              <a:spcAft>
                <a:spcPts val="600"/>
              </a:spcAft>
            </a:pPr>
            <a:r>
              <a:rPr lang="en-US" sz="2000" b="1" dirty="0"/>
              <a:t>Answer: 254</a:t>
            </a:r>
          </a:p>
          <a:p>
            <a:pPr>
              <a:spcBef>
                <a:spcPts val="600"/>
              </a:spcBef>
              <a:spcAft>
                <a:spcPts val="600"/>
              </a:spcAft>
            </a:pPr>
            <a:r>
              <a:rPr lang="en-US" sz="2000" b="1" dirty="0"/>
              <a:t>Explanation: A CIDR prefix of /24 can have around 254 usable hosts, and it belongs to the 1 Class C equivalent.</a:t>
            </a:r>
          </a:p>
        </p:txBody>
      </p:sp>
    </p:spTree>
    <p:extLst>
      <p:ext uri="{BB962C8B-B14F-4D97-AF65-F5344CB8AC3E}">
        <p14:creationId xmlns:p14="http://schemas.microsoft.com/office/powerpoint/2010/main" val="2586238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DCF1-8489-460A-A9B8-87BC19C7ABC8}"/>
              </a:ext>
            </a:extLst>
          </p:cNvPr>
          <p:cNvSpPr>
            <a:spLocks noGrp="1"/>
          </p:cNvSpPr>
          <p:nvPr>
            <p:ph type="title"/>
          </p:nvPr>
        </p:nvSpPr>
        <p:spPr/>
        <p:txBody>
          <a:bodyPr/>
          <a:lstStyle/>
          <a:p>
            <a:r>
              <a:rPr lang="en-US" altLang="en-US" dirty="0"/>
              <a:t>Overview of Numbering Systems</a:t>
            </a:r>
            <a:endParaRPr lang="en-IN" dirty="0"/>
          </a:p>
        </p:txBody>
      </p:sp>
      <p:sp>
        <p:nvSpPr>
          <p:cNvPr id="3" name="Text Placeholder 2">
            <a:extLst>
              <a:ext uri="{FF2B5EF4-FFF2-40B4-BE49-F238E27FC236}">
                <a16:creationId xmlns:a16="http://schemas.microsoft.com/office/drawing/2014/main" id="{34E48A55-1B97-423F-9A10-4F42CAEE176C}"/>
              </a:ext>
            </a:extLst>
          </p:cNvPr>
          <p:cNvSpPr>
            <a:spLocks noGrp="1"/>
          </p:cNvSpPr>
          <p:nvPr>
            <p:ph type="body" sz="quarter" idx="17"/>
          </p:nvPr>
        </p:nvSpPr>
        <p:spPr/>
        <p:txBody>
          <a:bodyPr/>
          <a:lstStyle/>
          <a:p>
            <a:pPr eaLnBrk="1" hangingPunct="1"/>
            <a:r>
              <a:rPr lang="en-US" altLang="en-US" dirty="0"/>
              <a:t>As a security professional, knowledge of numbering systems will come into play</a:t>
            </a:r>
          </a:p>
          <a:p>
            <a:pPr lvl="1" eaLnBrk="1" hangingPunct="1"/>
            <a:r>
              <a:rPr lang="en-US" altLang="en-US" dirty="0"/>
              <a:t>Binary</a:t>
            </a:r>
          </a:p>
          <a:p>
            <a:pPr lvl="1" eaLnBrk="1" hangingPunct="1"/>
            <a:r>
              <a:rPr lang="en-US" altLang="en-US" dirty="0"/>
              <a:t>Octal</a:t>
            </a:r>
          </a:p>
          <a:p>
            <a:pPr lvl="1" eaLnBrk="1" hangingPunct="1"/>
            <a:r>
              <a:rPr lang="en-US" altLang="en-US" dirty="0"/>
              <a:t>Hexadecimal</a:t>
            </a:r>
          </a:p>
        </p:txBody>
      </p:sp>
    </p:spTree>
    <p:extLst>
      <p:ext uri="{BB962C8B-B14F-4D97-AF65-F5344CB8AC3E}">
        <p14:creationId xmlns:p14="http://schemas.microsoft.com/office/powerpoint/2010/main" val="257587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Reviewing the Binary Numbering System (1 of 2) </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Binary numbering system uses 2 as its base</a:t>
            </a:r>
          </a:p>
          <a:p>
            <a:pPr lvl="1" eaLnBrk="1" hangingPunct="1"/>
            <a:r>
              <a:rPr lang="en-US" altLang="en-US" dirty="0"/>
              <a:t>Each binary digit (bit) is represented by a 0 or 1</a:t>
            </a:r>
          </a:p>
          <a:p>
            <a:pPr eaLnBrk="1" hangingPunct="1"/>
            <a:r>
              <a:rPr lang="en-US" altLang="en-US" dirty="0"/>
              <a:t>Byte</a:t>
            </a:r>
          </a:p>
          <a:p>
            <a:pPr lvl="1" eaLnBrk="1" hangingPunct="1"/>
            <a:r>
              <a:rPr lang="en-US" altLang="en-US" dirty="0"/>
              <a:t>Contains 8 bits</a:t>
            </a:r>
          </a:p>
          <a:p>
            <a:pPr lvl="2" eaLnBrk="1" hangingPunct="1"/>
            <a:r>
              <a:rPr lang="en-US" altLang="en-US" dirty="0"/>
              <a:t>Can represent 2</a:t>
            </a:r>
            <a:r>
              <a:rPr lang="en-US" altLang="en-US" baseline="30000" dirty="0"/>
              <a:t>8</a:t>
            </a:r>
            <a:r>
              <a:rPr lang="en-US" altLang="en-US" dirty="0"/>
              <a:t> (256) different numbers</a:t>
            </a:r>
          </a:p>
          <a:p>
            <a:pPr eaLnBrk="1" hangingPunct="1"/>
            <a:r>
              <a:rPr lang="en-US" altLang="en-US" dirty="0"/>
              <a:t>File permissions are represented with bits</a:t>
            </a:r>
          </a:p>
          <a:p>
            <a:pPr lvl="1" eaLnBrk="1" hangingPunct="1"/>
            <a:r>
              <a:rPr lang="en-US" altLang="en-US" dirty="0"/>
              <a:t>1 represents having permission</a:t>
            </a:r>
          </a:p>
          <a:p>
            <a:pPr lvl="2" eaLnBrk="1" hangingPunct="1"/>
            <a:r>
              <a:rPr lang="en-US" altLang="en-US" dirty="0"/>
              <a:t>111 (rwx): All permissions apply</a:t>
            </a:r>
          </a:p>
          <a:p>
            <a:pPr lvl="1" eaLnBrk="1" hangingPunct="1"/>
            <a:r>
              <a:rPr lang="en-US" altLang="en-US" dirty="0"/>
              <a:t>0 removes permission</a:t>
            </a:r>
          </a:p>
          <a:p>
            <a:pPr lvl="2" eaLnBrk="1" hangingPunct="1"/>
            <a:r>
              <a:rPr lang="en-US" altLang="en-US" dirty="0"/>
              <a:t>101 (r-x): User can read and execute the file but not write to it</a:t>
            </a:r>
          </a:p>
        </p:txBody>
      </p:sp>
    </p:spTree>
    <p:extLst>
      <p:ext uri="{BB962C8B-B14F-4D97-AF65-F5344CB8AC3E}">
        <p14:creationId xmlns:p14="http://schemas.microsoft.com/office/powerpoint/2010/main" val="253451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Reviewing the Binary Numbering System (2 of 2) </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defRPr/>
            </a:pPr>
            <a:r>
              <a:rPr lang="en-US" dirty="0"/>
              <a:t>Example of determining binary values:</a:t>
            </a:r>
          </a:p>
          <a:p>
            <a:pPr lvl="1" eaLnBrk="1" hangingPunct="1">
              <a:defRPr/>
            </a:pPr>
            <a:r>
              <a:rPr lang="en-US" dirty="0"/>
              <a:t>Learn and memorize the columns for binary numbers</a:t>
            </a:r>
          </a:p>
          <a:p>
            <a:pPr lvl="2">
              <a:defRPr/>
            </a:pPr>
            <a:r>
              <a:rPr lang="en-US" dirty="0"/>
              <a:t>From right to left, these numbers represent increasing powers of two</a:t>
            </a:r>
          </a:p>
          <a:p>
            <a:pPr marL="914400" lvl="2" indent="0">
              <a:buNone/>
              <a:defRPr/>
            </a:pPr>
            <a:r>
              <a:rPr lang="en-US" dirty="0"/>
              <a:t>128   64   32   16   8   4   2   1</a:t>
            </a:r>
          </a:p>
          <a:p>
            <a:pPr marL="914400" lvl="2" indent="0">
              <a:buNone/>
              <a:defRPr/>
            </a:pPr>
            <a:r>
              <a:rPr lang="en-US" dirty="0"/>
              <a:t>2</a:t>
            </a:r>
            <a:r>
              <a:rPr lang="en-US" baseline="30000" dirty="0"/>
              <a:t>7</a:t>
            </a:r>
            <a:r>
              <a:rPr lang="en-US" dirty="0"/>
              <a:t>     2</a:t>
            </a:r>
            <a:r>
              <a:rPr lang="en-US" baseline="30000" dirty="0"/>
              <a:t>6      </a:t>
            </a:r>
            <a:r>
              <a:rPr lang="en-US" dirty="0"/>
              <a:t>2</a:t>
            </a:r>
            <a:r>
              <a:rPr lang="en-US" baseline="30000" dirty="0"/>
              <a:t>5  </a:t>
            </a:r>
            <a:r>
              <a:rPr lang="en-US" dirty="0"/>
              <a:t>   2</a:t>
            </a:r>
            <a:r>
              <a:rPr lang="en-US" baseline="30000" dirty="0"/>
              <a:t>4</a:t>
            </a:r>
            <a:r>
              <a:rPr lang="en-US" dirty="0"/>
              <a:t>   2</a:t>
            </a:r>
            <a:r>
              <a:rPr lang="en-US" baseline="30000" dirty="0"/>
              <a:t>3</a:t>
            </a:r>
            <a:r>
              <a:rPr lang="en-US" dirty="0"/>
              <a:t>  2</a:t>
            </a:r>
            <a:r>
              <a:rPr lang="en-US" baseline="30000" dirty="0"/>
              <a:t>2</a:t>
            </a:r>
            <a:r>
              <a:rPr lang="en-US" dirty="0"/>
              <a:t>  2</a:t>
            </a:r>
            <a:r>
              <a:rPr lang="en-US" baseline="30000" dirty="0"/>
              <a:t>1</a:t>
            </a:r>
            <a:r>
              <a:rPr lang="en-US" dirty="0"/>
              <a:t>  2</a:t>
            </a:r>
            <a:r>
              <a:rPr lang="en-US" baseline="30000" dirty="0"/>
              <a:t>0</a:t>
            </a:r>
          </a:p>
          <a:p>
            <a:pPr lvl="1">
              <a:defRPr/>
            </a:pPr>
            <a:r>
              <a:rPr lang="en-US" dirty="0"/>
              <a:t>To determine the value of binary number 01000001</a:t>
            </a:r>
          </a:p>
          <a:p>
            <a:pPr marL="914400" lvl="2" indent="0">
              <a:buNone/>
              <a:defRPr/>
            </a:pPr>
            <a:r>
              <a:rPr lang="en-US" dirty="0"/>
              <a:t>128   64   32   16   8   4   2   1</a:t>
            </a:r>
          </a:p>
          <a:p>
            <a:pPr marL="914400" lvl="2" indent="0">
              <a:buNone/>
              <a:defRPr/>
            </a:pPr>
            <a:r>
              <a:rPr lang="en-US" dirty="0"/>
              <a:t>2</a:t>
            </a:r>
            <a:r>
              <a:rPr lang="en-US" baseline="30000" dirty="0"/>
              <a:t>7</a:t>
            </a:r>
            <a:r>
              <a:rPr lang="en-US" dirty="0"/>
              <a:t>     2</a:t>
            </a:r>
            <a:r>
              <a:rPr lang="en-US" baseline="30000" dirty="0"/>
              <a:t>6      </a:t>
            </a:r>
            <a:r>
              <a:rPr lang="en-US" dirty="0"/>
              <a:t>2</a:t>
            </a:r>
            <a:r>
              <a:rPr lang="en-US" baseline="30000" dirty="0"/>
              <a:t>5  </a:t>
            </a:r>
            <a:r>
              <a:rPr lang="en-US" dirty="0"/>
              <a:t>   2</a:t>
            </a:r>
            <a:r>
              <a:rPr lang="en-US" baseline="30000" dirty="0"/>
              <a:t>4</a:t>
            </a:r>
            <a:r>
              <a:rPr lang="en-US" dirty="0"/>
              <a:t>   2</a:t>
            </a:r>
            <a:r>
              <a:rPr lang="en-US" baseline="30000" dirty="0"/>
              <a:t>3</a:t>
            </a:r>
            <a:r>
              <a:rPr lang="en-US" dirty="0"/>
              <a:t>  2</a:t>
            </a:r>
            <a:r>
              <a:rPr lang="en-US" baseline="30000" dirty="0"/>
              <a:t>2</a:t>
            </a:r>
            <a:r>
              <a:rPr lang="en-US" dirty="0"/>
              <a:t>  2</a:t>
            </a:r>
            <a:r>
              <a:rPr lang="en-US" baseline="30000" dirty="0"/>
              <a:t>1</a:t>
            </a:r>
            <a:r>
              <a:rPr lang="en-US" dirty="0"/>
              <a:t>  2</a:t>
            </a:r>
            <a:r>
              <a:rPr lang="en-US" baseline="30000" dirty="0"/>
              <a:t>0</a:t>
            </a:r>
          </a:p>
          <a:p>
            <a:pPr marL="914400" lvl="2" indent="0">
              <a:buNone/>
              <a:defRPr/>
            </a:pPr>
            <a:r>
              <a:rPr lang="en-US" dirty="0"/>
              <a:t>0       1     0     0     0   0    0   1</a:t>
            </a:r>
          </a:p>
          <a:p>
            <a:pPr marL="457200" lvl="1" indent="0">
              <a:buFontTx/>
              <a:buNone/>
              <a:defRPr/>
            </a:pPr>
            <a:r>
              <a:rPr lang="en-US" sz="2000" dirty="0"/>
              <a:t>Add the columns containing 1s to convert to a decimal number</a:t>
            </a:r>
          </a:p>
          <a:p>
            <a:pPr marL="457200" lvl="1" indent="0">
              <a:buFontTx/>
              <a:buNone/>
              <a:defRPr/>
            </a:pPr>
            <a:r>
              <a:rPr lang="en-US" sz="2000" dirty="0"/>
              <a:t>          64       +       1     =    </a:t>
            </a:r>
            <a:r>
              <a:rPr lang="en-US" sz="2000" b="1" dirty="0"/>
              <a:t>65</a:t>
            </a:r>
          </a:p>
        </p:txBody>
      </p:sp>
    </p:spTree>
    <p:extLst>
      <p:ext uri="{BB962C8B-B14F-4D97-AF65-F5344CB8AC3E}">
        <p14:creationId xmlns:p14="http://schemas.microsoft.com/office/powerpoint/2010/main" val="373311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sz="3200" dirty="0"/>
              <a:t>The Application Layer</a:t>
            </a:r>
            <a:endParaRPr lang="en-IN" sz="3200"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lstStyle/>
          <a:p>
            <a:pPr eaLnBrk="1" hangingPunct="1"/>
            <a:r>
              <a:rPr lang="en-US" altLang="en-US" dirty="0"/>
              <a:t>Protocols are the front end to the lower-layer protocols in the TCP/IP stack</a:t>
            </a:r>
          </a:p>
          <a:p>
            <a:pPr lvl="1" eaLnBrk="1" hangingPunct="1"/>
            <a:r>
              <a:rPr lang="en-US" altLang="en-US" dirty="0"/>
              <a:t>This layer is what you can see and touch</a:t>
            </a:r>
          </a:p>
        </p:txBody>
      </p:sp>
    </p:spTree>
    <p:extLst>
      <p:ext uri="{BB962C8B-B14F-4D97-AF65-F5344CB8AC3E}">
        <p14:creationId xmlns:p14="http://schemas.microsoft.com/office/powerpoint/2010/main" val="324826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Understanding Nibbles (1 of 2)</a:t>
            </a:r>
            <a:endParaRPr lang="en-US" dirty="0"/>
          </a:p>
        </p:txBody>
      </p:sp>
      <p:sp>
        <p:nvSpPr>
          <p:cNvPr id="2" name="Text Placeholder 1"/>
          <p:cNvSpPr>
            <a:spLocks noGrp="1"/>
          </p:cNvSpPr>
          <p:nvPr>
            <p:ph type="body" sz="quarter" idx="17"/>
          </p:nvPr>
        </p:nvSpPr>
        <p:spPr/>
        <p:txBody>
          <a:bodyPr/>
          <a:lstStyle/>
          <a:p>
            <a:pPr eaLnBrk="1" hangingPunct="1"/>
            <a:r>
              <a:rPr lang="en-US" altLang="en-US" dirty="0"/>
              <a:t>Nibble: Half a byte or 4 bits</a:t>
            </a:r>
          </a:p>
          <a:p>
            <a:pPr lvl="1" eaLnBrk="1" hangingPunct="1"/>
            <a:r>
              <a:rPr lang="en-US" altLang="en-US" dirty="0"/>
              <a:t>Helps with reading numbers by separating the byte</a:t>
            </a:r>
          </a:p>
          <a:p>
            <a:pPr lvl="2" eaLnBrk="1" hangingPunct="1"/>
            <a:r>
              <a:rPr lang="en-US" altLang="en-US" dirty="0"/>
              <a:t>Example: 1111 1010 versus 11111010</a:t>
            </a:r>
          </a:p>
          <a:p>
            <a:pPr eaLnBrk="1" hangingPunct="1"/>
            <a:r>
              <a:rPr lang="en-US" altLang="en-US" dirty="0"/>
              <a:t>Components</a:t>
            </a:r>
          </a:p>
          <a:p>
            <a:pPr lvl="1" eaLnBrk="1" hangingPunct="1"/>
            <a:r>
              <a:rPr lang="en-US" altLang="en-US" dirty="0"/>
              <a:t>High-order nibble: 4 bits on the left</a:t>
            </a:r>
          </a:p>
          <a:p>
            <a:pPr lvl="1" eaLnBrk="1" hangingPunct="1"/>
            <a:r>
              <a:rPr lang="en-US" altLang="en-US" dirty="0"/>
              <a:t>Low-order nibble: 4 bits on the right</a:t>
            </a:r>
          </a:p>
        </p:txBody>
      </p:sp>
    </p:spTree>
    <p:extLst>
      <p:ext uri="{BB962C8B-B14F-4D97-AF65-F5344CB8AC3E}">
        <p14:creationId xmlns:p14="http://schemas.microsoft.com/office/powerpoint/2010/main" val="1741218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Understanding Nibbles (2 of 2) </a:t>
            </a:r>
            <a:endParaRPr lang="en-US" dirty="0"/>
          </a:p>
        </p:txBody>
      </p:sp>
      <p:sp>
        <p:nvSpPr>
          <p:cNvPr id="2" name="Text Placeholder 1"/>
          <p:cNvSpPr>
            <a:spLocks noGrp="1"/>
          </p:cNvSpPr>
          <p:nvPr>
            <p:ph type="body" sz="quarter" idx="17"/>
          </p:nvPr>
        </p:nvSpPr>
        <p:spPr/>
        <p:txBody>
          <a:bodyPr/>
          <a:lstStyle/>
          <a:p>
            <a:pPr eaLnBrk="1" hangingPunct="1"/>
            <a:r>
              <a:rPr lang="en-US" altLang="en-US" dirty="0"/>
              <a:t>Converting 1010 1010 to decimal</a:t>
            </a:r>
          </a:p>
          <a:p>
            <a:pPr lvl="1" eaLnBrk="1" hangingPunct="1"/>
            <a:r>
              <a:rPr lang="en-US" altLang="en-US" dirty="0"/>
              <a:t>Low-order nibble</a:t>
            </a:r>
          </a:p>
          <a:p>
            <a:pPr lvl="2" eaLnBrk="1" hangingPunct="1"/>
            <a:r>
              <a:rPr lang="en-US" altLang="en-US" dirty="0"/>
              <a:t>1010 = 10 (base 10)</a:t>
            </a:r>
          </a:p>
          <a:p>
            <a:pPr lvl="1" eaLnBrk="1" hangingPunct="1"/>
            <a:r>
              <a:rPr lang="en-US" altLang="en-US" dirty="0"/>
              <a:t>Multiply high-order nibble by 16</a:t>
            </a:r>
          </a:p>
          <a:p>
            <a:pPr lvl="2" eaLnBrk="1" hangingPunct="1"/>
            <a:r>
              <a:rPr lang="en-US" altLang="en-US" dirty="0"/>
              <a:t>1010 = 10 x 16 = 160 (base 10)</a:t>
            </a:r>
          </a:p>
          <a:p>
            <a:pPr lvl="2" eaLnBrk="1" hangingPunct="1"/>
            <a:r>
              <a:rPr lang="en-IN" b="0" i="0" u="none" strike="noStrike" baseline="0" dirty="0">
                <a:latin typeface="CourierStd"/>
              </a:rPr>
              <a:t>128 + 32 = 160</a:t>
            </a:r>
            <a:endParaRPr lang="en-US" altLang="en-US" sz="2400" dirty="0"/>
          </a:p>
        </p:txBody>
      </p:sp>
    </p:spTree>
    <p:extLst>
      <p:ext uri="{BB962C8B-B14F-4D97-AF65-F5344CB8AC3E}">
        <p14:creationId xmlns:p14="http://schemas.microsoft.com/office/powerpoint/2010/main" val="36921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Reviewing the Octal Numbering System (1 of 2)</a:t>
            </a:r>
            <a:endParaRPr lang="en-US" dirty="0"/>
          </a:p>
        </p:txBody>
      </p:sp>
      <p:sp>
        <p:nvSpPr>
          <p:cNvPr id="2" name="Text Placeholder 1"/>
          <p:cNvSpPr>
            <a:spLocks noGrp="1"/>
          </p:cNvSpPr>
          <p:nvPr>
            <p:ph type="body" sz="quarter" idx="17"/>
          </p:nvPr>
        </p:nvSpPr>
        <p:spPr/>
        <p:txBody>
          <a:bodyPr/>
          <a:lstStyle/>
          <a:p>
            <a:pPr eaLnBrk="1" hangingPunct="1"/>
            <a:r>
              <a:rPr lang="en-US" altLang="en-US" dirty="0"/>
              <a:t>Uses 8 as its base</a:t>
            </a:r>
          </a:p>
          <a:p>
            <a:pPr lvl="1" eaLnBrk="1" hangingPunct="1"/>
            <a:r>
              <a:rPr lang="en-US" altLang="en-US" dirty="0"/>
              <a:t>Written by using these eight values: 0, 1, 2, 3, 4, 5, 6, and 7</a:t>
            </a:r>
          </a:p>
          <a:p>
            <a:r>
              <a:rPr lang="en-US" altLang="en-US" dirty="0"/>
              <a:t>Octal digits can be represented with only 3 bits</a:t>
            </a:r>
          </a:p>
          <a:p>
            <a:pPr lvl="1"/>
            <a:r>
              <a:rPr lang="en-US" altLang="en-US" dirty="0"/>
              <a:t>The number 7 is written as 00000111</a:t>
            </a:r>
          </a:p>
          <a:p>
            <a:pPr eaLnBrk="1" hangingPunct="1"/>
            <a:r>
              <a:rPr lang="en-US" altLang="en-US" dirty="0"/>
              <a:t>UNIX permissions </a:t>
            </a:r>
          </a:p>
          <a:p>
            <a:pPr lvl="1" eaLnBrk="1" hangingPunct="1"/>
            <a:r>
              <a:rPr lang="en-US" altLang="en-US" dirty="0"/>
              <a:t>Owner permissions (rwx)</a:t>
            </a:r>
          </a:p>
          <a:p>
            <a:pPr lvl="1" eaLnBrk="1" hangingPunct="1"/>
            <a:r>
              <a:rPr lang="en-US" altLang="en-US" dirty="0"/>
              <a:t>Group permissions (rwx)</a:t>
            </a:r>
          </a:p>
          <a:p>
            <a:pPr lvl="1" eaLnBrk="1" hangingPunct="1"/>
            <a:r>
              <a:rPr lang="en-US" altLang="en-US" dirty="0"/>
              <a:t>Other permissions (rwx)</a:t>
            </a:r>
          </a:p>
          <a:p>
            <a:pPr lvl="2" eaLnBrk="1" hangingPunct="1"/>
            <a:r>
              <a:rPr lang="en-US" altLang="en-US" dirty="0"/>
              <a:t>Setting permission (rwxrwxrwx) means they all have read, write, and execute permissions</a:t>
            </a:r>
          </a:p>
        </p:txBody>
      </p:sp>
    </p:spTree>
    <p:extLst>
      <p:ext uri="{BB962C8B-B14F-4D97-AF65-F5344CB8AC3E}">
        <p14:creationId xmlns:p14="http://schemas.microsoft.com/office/powerpoint/2010/main" val="2699504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6C2C-DE0E-4B68-A9B6-FEE43C736D36}"/>
              </a:ext>
            </a:extLst>
          </p:cNvPr>
          <p:cNvSpPr>
            <a:spLocks noGrp="1"/>
          </p:cNvSpPr>
          <p:nvPr>
            <p:ph type="title"/>
          </p:nvPr>
        </p:nvSpPr>
        <p:spPr/>
        <p:txBody>
          <a:bodyPr/>
          <a:lstStyle/>
          <a:p>
            <a:r>
              <a:rPr lang="en-US" altLang="en-US" dirty="0"/>
              <a:t>Reviewing the Octal Numbering System (2 of 2)</a:t>
            </a:r>
            <a:endParaRPr lang="en-IN" dirty="0"/>
          </a:p>
        </p:txBody>
      </p:sp>
      <p:sp>
        <p:nvSpPr>
          <p:cNvPr id="3" name="Text Placeholder 2">
            <a:extLst>
              <a:ext uri="{FF2B5EF4-FFF2-40B4-BE49-F238E27FC236}">
                <a16:creationId xmlns:a16="http://schemas.microsoft.com/office/drawing/2014/main" id="{E1AF69D6-AF5F-44E3-8C8F-164F3C11D154}"/>
              </a:ext>
            </a:extLst>
          </p:cNvPr>
          <p:cNvSpPr>
            <a:spLocks noGrp="1"/>
          </p:cNvSpPr>
          <p:nvPr>
            <p:ph type="body" sz="quarter" idx="17"/>
          </p:nvPr>
        </p:nvSpPr>
        <p:spPr/>
        <p:txBody>
          <a:bodyPr/>
          <a:lstStyle/>
          <a:p>
            <a:r>
              <a:rPr lang="en-US" dirty="0"/>
              <a:t>Changing permissions with the </a:t>
            </a:r>
            <a:r>
              <a:rPr lang="en-US" dirty="0">
                <a:latin typeface="CourierStd"/>
              </a:rPr>
              <a:t>chmod</a:t>
            </a:r>
            <a:r>
              <a:rPr lang="en-US" dirty="0"/>
              <a:t> Command</a:t>
            </a:r>
          </a:p>
          <a:p>
            <a:pPr lvl="1"/>
            <a:r>
              <a:rPr lang="en-US" dirty="0">
                <a:latin typeface="CourierStd"/>
              </a:rPr>
              <a:t>chmod</a:t>
            </a:r>
            <a:r>
              <a:rPr lang="en-US" dirty="0"/>
              <a:t> command: Allows altering the permissions of files and directories in Unix and Linux systems</a:t>
            </a:r>
          </a:p>
          <a:p>
            <a:pPr lvl="1"/>
            <a:r>
              <a:rPr lang="en-US" dirty="0"/>
              <a:t>Used to change permissions in two ways</a:t>
            </a:r>
          </a:p>
          <a:p>
            <a:pPr lvl="2"/>
            <a:r>
              <a:rPr lang="en-US" dirty="0"/>
              <a:t>To provide the permissions as an octal number</a:t>
            </a:r>
          </a:p>
          <a:p>
            <a:pPr lvl="2"/>
            <a:r>
              <a:rPr lang="en-US" dirty="0"/>
              <a:t>Allows targeting specific permission sets (owner, group, or other) and turning individual read, write, or execute permissions on or off</a:t>
            </a:r>
          </a:p>
          <a:p>
            <a:pPr lvl="3"/>
            <a:r>
              <a:rPr lang="en-US" dirty="0"/>
              <a:t>Need to specify who you are setting permissions for, what change are you making (adding or removing the permission), and which permission you are setting</a:t>
            </a:r>
            <a:endParaRPr lang="en-IN" dirty="0"/>
          </a:p>
        </p:txBody>
      </p:sp>
    </p:spTree>
    <p:extLst>
      <p:ext uri="{BB962C8B-B14F-4D97-AF65-F5344CB8AC3E}">
        <p14:creationId xmlns:p14="http://schemas.microsoft.com/office/powerpoint/2010/main" val="585680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Reviewing the Hexadecimal Numbering System</a:t>
            </a:r>
            <a:endParaRPr lang="en-US" dirty="0"/>
          </a:p>
        </p:txBody>
      </p:sp>
      <p:sp>
        <p:nvSpPr>
          <p:cNvPr id="2" name="Text Placeholder 1"/>
          <p:cNvSpPr>
            <a:spLocks noGrp="1"/>
          </p:cNvSpPr>
          <p:nvPr>
            <p:ph type="body" sz="quarter" idx="17"/>
          </p:nvPr>
        </p:nvSpPr>
        <p:spPr/>
        <p:txBody>
          <a:bodyPr/>
          <a:lstStyle/>
          <a:p>
            <a:pPr eaLnBrk="1" hangingPunct="1"/>
            <a:r>
              <a:rPr lang="en-US" altLang="en-US" dirty="0"/>
              <a:t>Hexadecimal: A base-16 numbering system</a:t>
            </a:r>
          </a:p>
          <a:p>
            <a:pPr lvl="1" eaLnBrk="1" hangingPunct="1"/>
            <a:r>
              <a:rPr lang="en-US" altLang="en-US" dirty="0"/>
              <a:t>Valid numbers range from 0 to 15</a:t>
            </a:r>
          </a:p>
          <a:p>
            <a:pPr eaLnBrk="1" hangingPunct="1"/>
            <a:r>
              <a:rPr lang="en-US" altLang="en-US" dirty="0"/>
              <a:t>Hex number consists of two characters</a:t>
            </a:r>
          </a:p>
          <a:p>
            <a:pPr lvl="1" eaLnBrk="1" hangingPunct="1"/>
            <a:r>
              <a:rPr lang="en-US" altLang="en-US" dirty="0"/>
              <a:t>Each character represents a nibble</a:t>
            </a:r>
          </a:p>
          <a:p>
            <a:pPr lvl="1" eaLnBrk="1" hangingPunct="1"/>
            <a:r>
              <a:rPr lang="en-US" altLang="en-US" dirty="0"/>
              <a:t>Value contains alphabetic letters</a:t>
            </a:r>
          </a:p>
          <a:p>
            <a:pPr lvl="2" eaLnBrk="1" hangingPunct="1"/>
            <a:r>
              <a:rPr lang="en-US" altLang="en-US" dirty="0"/>
              <a:t>Example: A represents the number 10 and F represents 15</a:t>
            </a:r>
          </a:p>
          <a:p>
            <a:pPr lvl="1" eaLnBrk="1" hangingPunct="1"/>
            <a:r>
              <a:rPr lang="en-US" altLang="en-US" dirty="0"/>
              <a:t>Hex numbers are sometimes expressed with “0×” in front of them</a:t>
            </a:r>
          </a:p>
          <a:p>
            <a:pPr lvl="2"/>
            <a:r>
              <a:rPr lang="en-US" altLang="en-US" dirty="0"/>
              <a:t>You multiply the value in each column by the value of the column to determine hex numbers</a:t>
            </a:r>
          </a:p>
          <a:p>
            <a:pPr lvl="1"/>
            <a:r>
              <a:rPr lang="en-US" altLang="en-US" dirty="0"/>
              <a:t>Converting a hex number to binary</a:t>
            </a:r>
          </a:p>
          <a:p>
            <a:pPr lvl="2"/>
            <a:r>
              <a:rPr lang="en-US" altLang="en-US" dirty="0"/>
              <a:t>Write each nibble from left to right</a:t>
            </a:r>
          </a:p>
        </p:txBody>
      </p:sp>
    </p:spTree>
    <p:extLst>
      <p:ext uri="{BB962C8B-B14F-4D97-AF65-F5344CB8AC3E}">
        <p14:creationId xmlns:p14="http://schemas.microsoft.com/office/powerpoint/2010/main" val="3780172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Reviewing the Base-64 Numbering System</a:t>
            </a:r>
            <a:endParaRPr lang="en-US" dirty="0"/>
          </a:p>
        </p:txBody>
      </p:sp>
      <p:sp>
        <p:nvSpPr>
          <p:cNvPr id="2" name="Text Placeholder 1"/>
          <p:cNvSpPr>
            <a:spLocks noGrp="1"/>
          </p:cNvSpPr>
          <p:nvPr>
            <p:ph type="body" sz="quarter" idx="17"/>
          </p:nvPr>
        </p:nvSpPr>
        <p:spPr/>
        <p:txBody>
          <a:bodyPr/>
          <a:lstStyle/>
          <a:p>
            <a:r>
              <a:rPr lang="en-US" altLang="en-US" dirty="0"/>
              <a:t>A common use for base 64</a:t>
            </a:r>
          </a:p>
          <a:p>
            <a:pPr lvl="1"/>
            <a:r>
              <a:rPr lang="en-US" altLang="en-US" dirty="0"/>
              <a:t>The encoding and transportation of binary files sent through email</a:t>
            </a:r>
          </a:p>
          <a:p>
            <a:r>
              <a:rPr lang="en-US" altLang="en-US" dirty="0"/>
              <a:t>All you need to know now:</a:t>
            </a:r>
          </a:p>
          <a:p>
            <a:pPr lvl="1"/>
            <a:r>
              <a:rPr lang="en-US" altLang="en-US" dirty="0"/>
              <a:t>There are a number of ways in which attackers can use base 64 to obfuscate their actions</a:t>
            </a:r>
          </a:p>
        </p:txBody>
      </p:sp>
      <p:graphicFrame>
        <p:nvGraphicFramePr>
          <p:cNvPr id="5" name="Table 5">
            <a:extLst>
              <a:ext uri="{FF2B5EF4-FFF2-40B4-BE49-F238E27FC236}">
                <a16:creationId xmlns:a16="http://schemas.microsoft.com/office/drawing/2014/main" id="{75E95E95-3720-42A6-8CD8-A2E6484F4721}"/>
              </a:ext>
            </a:extLst>
          </p:cNvPr>
          <p:cNvGraphicFramePr>
            <a:graphicFrameLocks noGrp="1"/>
          </p:cNvGraphicFramePr>
          <p:nvPr>
            <p:ph type="tbl" sz="quarter" idx="10"/>
            <p:extLst>
              <p:ext uri="{D42A27DB-BD31-4B8C-83A1-F6EECF244321}">
                <p14:modId xmlns:p14="http://schemas.microsoft.com/office/powerpoint/2010/main" val="558267179"/>
              </p:ext>
            </p:extLst>
          </p:nvPr>
        </p:nvGraphicFramePr>
        <p:xfrm>
          <a:off x="1636546" y="3455686"/>
          <a:ext cx="8507412" cy="1854200"/>
        </p:xfrm>
        <a:graphic>
          <a:graphicData uri="http://schemas.openxmlformats.org/drawingml/2006/table">
            <a:tbl>
              <a:tblPr firstRow="1" bandRow="1">
                <a:tableStyleId>{5C22544A-7EE6-4342-B048-85BDC9FD1C3A}</a:tableStyleId>
              </a:tblPr>
              <a:tblGrid>
                <a:gridCol w="4253706">
                  <a:extLst>
                    <a:ext uri="{9D8B030D-6E8A-4147-A177-3AD203B41FA5}">
                      <a16:colId xmlns:a16="http://schemas.microsoft.com/office/drawing/2014/main" val="3685306061"/>
                    </a:ext>
                  </a:extLst>
                </a:gridCol>
                <a:gridCol w="4253706">
                  <a:extLst>
                    <a:ext uri="{9D8B030D-6E8A-4147-A177-3AD203B41FA5}">
                      <a16:colId xmlns:a16="http://schemas.microsoft.com/office/drawing/2014/main" val="2378462574"/>
                    </a:ext>
                  </a:extLst>
                </a:gridCol>
              </a:tblGrid>
              <a:tr h="370840">
                <a:tc>
                  <a:txBody>
                    <a:bodyPr/>
                    <a:lstStyle/>
                    <a:p>
                      <a:r>
                        <a:rPr lang="en-IN" dirty="0"/>
                        <a:t>Character or symbol</a:t>
                      </a:r>
                    </a:p>
                  </a:txBody>
                  <a:tcPr/>
                </a:tc>
                <a:tc>
                  <a:txBody>
                    <a:bodyPr/>
                    <a:lstStyle/>
                    <a:p>
                      <a:r>
                        <a:rPr lang="en-IN" dirty="0"/>
                        <a:t>Representation in base 64</a:t>
                      </a:r>
                    </a:p>
                  </a:txBody>
                  <a:tcPr/>
                </a:tc>
                <a:extLst>
                  <a:ext uri="{0D108BD9-81ED-4DB2-BD59-A6C34878D82A}">
                    <a16:rowId xmlns:a16="http://schemas.microsoft.com/office/drawing/2014/main" val="2960992275"/>
                  </a:ext>
                </a:extLst>
              </a:tr>
              <a:tr h="370840">
                <a:tc>
                  <a:txBody>
                    <a:bodyPr/>
                    <a:lstStyle/>
                    <a:p>
                      <a:r>
                        <a:rPr lang="en-IN" dirty="0"/>
                        <a:t>Uppercase A to Z</a:t>
                      </a:r>
                    </a:p>
                  </a:txBody>
                  <a:tcPr/>
                </a:tc>
                <a:tc>
                  <a:txBody>
                    <a:bodyPr/>
                    <a:lstStyle/>
                    <a:p>
                      <a:r>
                        <a:rPr lang="en-IN" dirty="0"/>
                        <a:t>0 to 25</a:t>
                      </a:r>
                    </a:p>
                  </a:txBody>
                  <a:tcPr/>
                </a:tc>
                <a:extLst>
                  <a:ext uri="{0D108BD9-81ED-4DB2-BD59-A6C34878D82A}">
                    <a16:rowId xmlns:a16="http://schemas.microsoft.com/office/drawing/2014/main" val="3253185927"/>
                  </a:ext>
                </a:extLst>
              </a:tr>
              <a:tr h="370840">
                <a:tc>
                  <a:txBody>
                    <a:bodyPr/>
                    <a:lstStyle/>
                    <a:p>
                      <a:r>
                        <a:rPr lang="en-IN" dirty="0"/>
                        <a:t>Lowercase a to z</a:t>
                      </a:r>
                    </a:p>
                  </a:txBody>
                  <a:tcPr/>
                </a:tc>
                <a:tc>
                  <a:txBody>
                    <a:bodyPr/>
                    <a:lstStyle/>
                    <a:p>
                      <a:r>
                        <a:rPr lang="en-US" dirty="0"/>
                        <a:t>26 to 51</a:t>
                      </a:r>
                      <a:endParaRPr lang="en-IN" dirty="0"/>
                    </a:p>
                  </a:txBody>
                  <a:tcPr/>
                </a:tc>
                <a:extLst>
                  <a:ext uri="{0D108BD9-81ED-4DB2-BD59-A6C34878D82A}">
                    <a16:rowId xmlns:a16="http://schemas.microsoft.com/office/drawing/2014/main" val="3874757717"/>
                  </a:ext>
                </a:extLst>
              </a:tr>
              <a:tr h="370840">
                <a:tc>
                  <a:txBody>
                    <a:bodyPr/>
                    <a:lstStyle/>
                    <a:p>
                      <a:r>
                        <a:rPr lang="en-IN" sz="1800" b="0" i="0" u="none" strike="noStrike" kern="1200" baseline="0" dirty="0">
                          <a:solidFill>
                            <a:schemeClr val="dk1"/>
                          </a:solidFill>
                          <a:latin typeface="+mn-lt"/>
                          <a:ea typeface="+mn-ea"/>
                          <a:cs typeface="+mn-cs"/>
                        </a:rPr>
                        <a:t>Numerals 0 to 9</a:t>
                      </a:r>
                      <a:endParaRPr lang="en-IN" dirty="0"/>
                    </a:p>
                  </a:txBody>
                  <a:tcPr/>
                </a:tc>
                <a:tc>
                  <a:txBody>
                    <a:bodyPr/>
                    <a:lstStyle/>
                    <a:p>
                      <a:r>
                        <a:rPr lang="en-US" dirty="0"/>
                        <a:t>52 to 61</a:t>
                      </a:r>
                      <a:endParaRPr lang="en-IN" dirty="0"/>
                    </a:p>
                  </a:txBody>
                  <a:tcPr/>
                </a:tc>
                <a:extLst>
                  <a:ext uri="{0D108BD9-81ED-4DB2-BD59-A6C34878D82A}">
                    <a16:rowId xmlns:a16="http://schemas.microsoft.com/office/drawing/2014/main" val="2769945048"/>
                  </a:ext>
                </a:extLst>
              </a:tr>
              <a:tr h="370840">
                <a:tc>
                  <a:txBody>
                    <a:bodyPr/>
                    <a:lstStyle/>
                    <a:p>
                      <a:r>
                        <a:rPr lang="en-IN" sz="1800" b="0" i="0" u="none" strike="noStrike" kern="1200" baseline="0" dirty="0">
                          <a:solidFill>
                            <a:schemeClr val="dk1"/>
                          </a:solidFill>
                          <a:latin typeface="+mn-lt"/>
                          <a:ea typeface="+mn-ea"/>
                          <a:cs typeface="+mn-cs"/>
                        </a:rPr>
                        <a:t>+ and / symbols</a:t>
                      </a:r>
                      <a:endParaRPr lang="en-IN" dirty="0"/>
                    </a:p>
                  </a:txBody>
                  <a:tcPr/>
                </a:tc>
                <a:tc>
                  <a:txBody>
                    <a:bodyPr/>
                    <a:lstStyle/>
                    <a:p>
                      <a:r>
                        <a:rPr lang="en-US" dirty="0"/>
                        <a:t>62, 63</a:t>
                      </a:r>
                      <a:endParaRPr lang="en-IN" dirty="0"/>
                    </a:p>
                  </a:txBody>
                  <a:tcPr/>
                </a:tc>
                <a:extLst>
                  <a:ext uri="{0D108BD9-81ED-4DB2-BD59-A6C34878D82A}">
                    <a16:rowId xmlns:a16="http://schemas.microsoft.com/office/drawing/2014/main" val="130087031"/>
                  </a:ext>
                </a:extLst>
              </a:tr>
            </a:tbl>
          </a:graphicData>
        </a:graphic>
      </p:graphicFrame>
    </p:spTree>
    <p:extLst>
      <p:ext uri="{BB962C8B-B14F-4D97-AF65-F5344CB8AC3E}">
        <p14:creationId xmlns:p14="http://schemas.microsoft.com/office/powerpoint/2010/main" val="1193155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Self-Assessment</a:t>
            </a:r>
          </a:p>
        </p:txBody>
      </p:sp>
      <p:sp>
        <p:nvSpPr>
          <p:cNvPr id="2" name="Text Placeholder 1"/>
          <p:cNvSpPr>
            <a:spLocks noGrp="1"/>
          </p:cNvSpPr>
          <p:nvPr>
            <p:ph type="body" sz="quarter" idx="15"/>
          </p:nvPr>
        </p:nvSpPr>
        <p:spPr>
          <a:xfrm>
            <a:off x="743576" y="1636776"/>
            <a:ext cx="10711543" cy="3732692"/>
          </a:xfrm>
        </p:spPr>
        <p:txBody>
          <a:bodyPr/>
          <a:lstStyle/>
          <a:p>
            <a:r>
              <a:rPr lang="en-US" sz="2000" dirty="0"/>
              <a:t>Recall which protocols are connectionless.</a:t>
            </a:r>
          </a:p>
          <a:p>
            <a:endParaRPr lang="en-US" sz="2000" dirty="0"/>
          </a:p>
          <a:p>
            <a:r>
              <a:rPr lang="en-US" sz="2000" dirty="0"/>
              <a:t>Recall what numbering system is used to express IPv6 addresses.</a:t>
            </a:r>
          </a:p>
        </p:txBody>
      </p:sp>
    </p:spTree>
    <p:extLst>
      <p:ext uri="{BB962C8B-B14F-4D97-AF65-F5344CB8AC3E}">
        <p14:creationId xmlns:p14="http://schemas.microsoft.com/office/powerpoint/2010/main" val="748209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38EB-B38D-45F0-BE44-C10C8D5A15E1}"/>
              </a:ext>
            </a:extLst>
          </p:cNvPr>
          <p:cNvSpPr>
            <a:spLocks noGrp="1"/>
          </p:cNvSpPr>
          <p:nvPr>
            <p:ph type="title"/>
          </p:nvPr>
        </p:nvSpPr>
        <p:spPr>
          <a:xfrm>
            <a:off x="838200" y="365125"/>
            <a:ext cx="10515600" cy="672105"/>
          </a:xfrm>
        </p:spPr>
        <p:txBody>
          <a:bodyPr/>
          <a:lstStyle/>
          <a:p>
            <a:r>
              <a:rPr lang="en-US" altLang="en-US" dirty="0"/>
              <a:t>Summary</a:t>
            </a:r>
            <a:endParaRPr lang="en-IN" dirty="0"/>
          </a:p>
        </p:txBody>
      </p:sp>
      <p:sp>
        <p:nvSpPr>
          <p:cNvPr id="3" name="Text Placeholder 2">
            <a:extLst>
              <a:ext uri="{FF2B5EF4-FFF2-40B4-BE49-F238E27FC236}">
                <a16:creationId xmlns:a16="http://schemas.microsoft.com/office/drawing/2014/main" id="{FF093CC2-1A3C-4B90-B326-F0BEE4736C68}"/>
              </a:ext>
            </a:extLst>
          </p:cNvPr>
          <p:cNvSpPr>
            <a:spLocks noGrp="1"/>
          </p:cNvSpPr>
          <p:nvPr>
            <p:ph type="body" sz="quarter" idx="17"/>
          </p:nvPr>
        </p:nvSpPr>
        <p:spPr>
          <a:xfrm>
            <a:off x="743576" y="1638300"/>
            <a:ext cx="10711543" cy="4394200"/>
          </a:xfrm>
        </p:spPr>
        <p:txBody>
          <a:bodyPr/>
          <a:lstStyle/>
          <a:p>
            <a:pPr eaLnBrk="1" hangingPunct="1">
              <a:defRPr/>
            </a:pPr>
            <a:r>
              <a:rPr lang="en-US" dirty="0"/>
              <a:t>Now that the lesson has ended, you should be able to:</a:t>
            </a:r>
          </a:p>
          <a:p>
            <a:pPr lvl="1"/>
            <a:r>
              <a:rPr lang="en-US" dirty="0"/>
              <a:t>Explain the TCP/IP protocol stack</a:t>
            </a:r>
          </a:p>
          <a:p>
            <a:pPr lvl="1"/>
            <a:r>
              <a:rPr lang="en-US" dirty="0"/>
              <a:t>Explain the basic concepts of IP addressing</a:t>
            </a:r>
          </a:p>
          <a:p>
            <a:pPr lvl="1"/>
            <a:r>
              <a:rPr lang="en-US" dirty="0"/>
              <a:t>Explain the binary, octal, and hexadecimal numbering systems</a:t>
            </a:r>
          </a:p>
        </p:txBody>
      </p:sp>
    </p:spTree>
    <p:extLst>
      <p:ext uri="{BB962C8B-B14F-4D97-AF65-F5344CB8AC3E}">
        <p14:creationId xmlns:p14="http://schemas.microsoft.com/office/powerpoint/2010/main" val="149432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E0F-34BF-489A-B6BF-53F000235438}"/>
              </a:ext>
            </a:extLst>
          </p:cNvPr>
          <p:cNvSpPr>
            <a:spLocks noGrp="1"/>
          </p:cNvSpPr>
          <p:nvPr>
            <p:ph type="title"/>
          </p:nvPr>
        </p:nvSpPr>
        <p:spPr/>
        <p:txBody>
          <a:bodyPr/>
          <a:lstStyle/>
          <a:p>
            <a:r>
              <a:rPr lang="en-US" altLang="en-US" sz="3600" dirty="0"/>
              <a:t>Application-Layer Programs</a:t>
            </a:r>
            <a:endParaRPr lang="en-IN" dirty="0"/>
          </a:p>
        </p:txBody>
      </p:sp>
      <p:graphicFrame>
        <p:nvGraphicFramePr>
          <p:cNvPr id="5" name="Table 7">
            <a:extLst>
              <a:ext uri="{FF2B5EF4-FFF2-40B4-BE49-F238E27FC236}">
                <a16:creationId xmlns:a16="http://schemas.microsoft.com/office/drawing/2014/main" id="{176C81F9-5834-44BC-A320-FE21A698AD87}"/>
              </a:ext>
            </a:extLst>
          </p:cNvPr>
          <p:cNvGraphicFramePr>
            <a:graphicFrameLocks noGrp="1"/>
          </p:cNvGraphicFramePr>
          <p:nvPr>
            <p:ph type="tbl" sz="quarter" idx="10"/>
            <p:extLst>
              <p:ext uri="{D42A27DB-BD31-4B8C-83A1-F6EECF244321}">
                <p14:modId xmlns:p14="http://schemas.microsoft.com/office/powerpoint/2010/main" val="3132078915"/>
              </p:ext>
            </p:extLst>
          </p:nvPr>
        </p:nvGraphicFramePr>
        <p:xfrm>
          <a:off x="523626" y="1211602"/>
          <a:ext cx="11428371" cy="4572000"/>
        </p:xfrm>
        <a:graphic>
          <a:graphicData uri="http://schemas.openxmlformats.org/drawingml/2006/table">
            <a:tbl>
              <a:tblPr firstRow="1" bandRow="1">
                <a:tableStyleId>{5C22544A-7EE6-4342-B048-85BDC9FD1C3A}</a:tableStyleId>
              </a:tblPr>
              <a:tblGrid>
                <a:gridCol w="4360826">
                  <a:extLst>
                    <a:ext uri="{9D8B030D-6E8A-4147-A177-3AD203B41FA5}">
                      <a16:colId xmlns:a16="http://schemas.microsoft.com/office/drawing/2014/main" val="1366334857"/>
                    </a:ext>
                  </a:extLst>
                </a:gridCol>
                <a:gridCol w="7067545">
                  <a:extLst>
                    <a:ext uri="{9D8B030D-6E8A-4147-A177-3AD203B41FA5}">
                      <a16:colId xmlns:a16="http://schemas.microsoft.com/office/drawing/2014/main" val="4183972110"/>
                    </a:ext>
                  </a:extLst>
                </a:gridCol>
              </a:tblGrid>
              <a:tr h="307515">
                <a:tc>
                  <a:txBody>
                    <a:bodyPr/>
                    <a:lstStyle/>
                    <a:p>
                      <a:r>
                        <a:rPr lang="en-IN" dirty="0"/>
                        <a:t>Application</a:t>
                      </a:r>
                    </a:p>
                  </a:txBody>
                  <a:tcPr/>
                </a:tc>
                <a:tc>
                  <a:txBody>
                    <a:bodyPr/>
                    <a:lstStyle/>
                    <a:p>
                      <a:r>
                        <a:rPr lang="en-US" dirty="0"/>
                        <a:t>Description</a:t>
                      </a:r>
                      <a:endParaRPr lang="en-IN" dirty="0"/>
                    </a:p>
                  </a:txBody>
                  <a:tcPr/>
                </a:tc>
                <a:extLst>
                  <a:ext uri="{0D108BD9-81ED-4DB2-BD59-A6C34878D82A}">
                    <a16:rowId xmlns:a16="http://schemas.microsoft.com/office/drawing/2014/main" val="3530088591"/>
                  </a:ext>
                </a:extLst>
              </a:tr>
              <a:tr h="538151">
                <a:tc>
                  <a:txBody>
                    <a:bodyPr/>
                    <a:lstStyle/>
                    <a:p>
                      <a:r>
                        <a:rPr lang="en-IN" sz="1800" b="0" i="0" u="none" strike="noStrike" kern="1200" baseline="0" dirty="0">
                          <a:solidFill>
                            <a:schemeClr val="dk1"/>
                          </a:solidFill>
                          <a:latin typeface="+mn-lt"/>
                          <a:ea typeface="+mn-ea"/>
                          <a:cs typeface="Arial" panose="020B0604020202020204" pitchFamily="34" charset="0"/>
                        </a:rPr>
                        <a:t>Hypertext Transfer Protocol Secure (HTTPS)</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The primary protocol used to communicate over the web (see RFC </a:t>
                      </a:r>
                      <a:r>
                        <a:rPr lang="en-IN" sz="1800" b="0" i="0" u="none" strike="noStrike" kern="1200" baseline="0" dirty="0">
                          <a:solidFill>
                            <a:schemeClr val="dk1"/>
                          </a:solidFill>
                          <a:latin typeface="+mn-lt"/>
                          <a:ea typeface="+mn-ea"/>
                          <a:cs typeface="Arial" panose="020B0604020202020204" pitchFamily="34" charset="0"/>
                        </a:rPr>
                        <a:t>2818 at www.ietf.org for details)</a:t>
                      </a:r>
                      <a:endParaRPr lang="en-IN" dirty="0">
                        <a:latin typeface="+mn-lt"/>
                        <a:cs typeface="Arial" panose="020B0604020202020204" pitchFamily="34" charset="0"/>
                      </a:endParaRPr>
                    </a:p>
                  </a:txBody>
                  <a:tcPr/>
                </a:tc>
                <a:extLst>
                  <a:ext uri="{0D108BD9-81ED-4DB2-BD59-A6C34878D82A}">
                    <a16:rowId xmlns:a16="http://schemas.microsoft.com/office/drawing/2014/main" val="3752475028"/>
                  </a:ext>
                </a:extLst>
              </a:tr>
              <a:tr h="538151">
                <a:tc>
                  <a:txBody>
                    <a:bodyPr/>
                    <a:lstStyle/>
                    <a:p>
                      <a:r>
                        <a:rPr lang="en-IN" sz="1800" b="0" i="0" u="none" strike="noStrike" kern="1200" baseline="0" dirty="0">
                          <a:solidFill>
                            <a:schemeClr val="dk1"/>
                          </a:solidFill>
                          <a:latin typeface="+mn-lt"/>
                          <a:ea typeface="+mn-ea"/>
                          <a:cs typeface="Arial" panose="020B0604020202020204" pitchFamily="34" charset="0"/>
                        </a:rPr>
                        <a:t>File Transfer Protocol (FTP)</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Allows different operating systems (OSs) to transfer files between </a:t>
                      </a:r>
                      <a:r>
                        <a:rPr lang="en-IN" sz="1800" b="0" i="0" u="none" strike="noStrike" kern="1200" baseline="0" dirty="0">
                          <a:solidFill>
                            <a:schemeClr val="dk1"/>
                          </a:solidFill>
                          <a:latin typeface="+mn-lt"/>
                          <a:ea typeface="+mn-ea"/>
                          <a:cs typeface="Arial" panose="020B0604020202020204" pitchFamily="34" charset="0"/>
                        </a:rPr>
                        <a:t>one another</a:t>
                      </a:r>
                      <a:endParaRPr lang="en-IN" dirty="0">
                        <a:latin typeface="+mn-lt"/>
                        <a:cs typeface="Arial" panose="020B0604020202020204" pitchFamily="34" charset="0"/>
                      </a:endParaRPr>
                    </a:p>
                  </a:txBody>
                  <a:tcPr/>
                </a:tc>
                <a:extLst>
                  <a:ext uri="{0D108BD9-81ED-4DB2-BD59-A6C34878D82A}">
                    <a16:rowId xmlns:a16="http://schemas.microsoft.com/office/drawing/2014/main" val="3523832497"/>
                  </a:ext>
                </a:extLst>
              </a:tr>
              <a:tr h="307515">
                <a:tc>
                  <a:txBody>
                    <a:bodyPr/>
                    <a:lstStyle/>
                    <a:p>
                      <a:r>
                        <a:rPr lang="pt-BR" sz="1800" b="0" i="0" u="none" strike="noStrike" kern="1200" baseline="0" dirty="0">
                          <a:solidFill>
                            <a:schemeClr val="dk1"/>
                          </a:solidFill>
                          <a:latin typeface="+mn-lt"/>
                          <a:ea typeface="+mn-ea"/>
                          <a:cs typeface="Arial" panose="020B0604020202020204" pitchFamily="34" charset="0"/>
                        </a:rPr>
                        <a:t>Simple Mail Transfer Protocol (SMTP)</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The main protocol for transmitting email messages across the </a:t>
                      </a:r>
                      <a:r>
                        <a:rPr lang="en-IN" sz="1800" b="0" i="0" u="none" strike="noStrike" kern="1200" baseline="0" dirty="0">
                          <a:solidFill>
                            <a:schemeClr val="dk1"/>
                          </a:solidFill>
                          <a:latin typeface="+mn-lt"/>
                          <a:ea typeface="+mn-ea"/>
                          <a:cs typeface="Arial" panose="020B0604020202020204" pitchFamily="34" charset="0"/>
                        </a:rPr>
                        <a:t>Internet</a:t>
                      </a:r>
                      <a:endParaRPr lang="en-IN" dirty="0">
                        <a:latin typeface="+mn-lt"/>
                        <a:cs typeface="Arial" panose="020B0604020202020204" pitchFamily="34" charset="0"/>
                      </a:endParaRPr>
                    </a:p>
                  </a:txBody>
                  <a:tcPr/>
                </a:tc>
                <a:extLst>
                  <a:ext uri="{0D108BD9-81ED-4DB2-BD59-A6C34878D82A}">
                    <a16:rowId xmlns:a16="http://schemas.microsoft.com/office/drawing/2014/main" val="2205655012"/>
                  </a:ext>
                </a:extLst>
              </a:tr>
              <a:tr h="538151">
                <a:tc>
                  <a:txBody>
                    <a:bodyPr/>
                    <a:lstStyle/>
                    <a:p>
                      <a:r>
                        <a:rPr lang="en-IN" sz="1800" b="0" i="0" u="none" strike="noStrike" kern="1200" baseline="0" dirty="0">
                          <a:solidFill>
                            <a:schemeClr val="dk1"/>
                          </a:solidFill>
                          <a:latin typeface="+mn-lt"/>
                          <a:ea typeface="+mn-ea"/>
                          <a:cs typeface="Arial" panose="020B0604020202020204" pitchFamily="34" charset="0"/>
                        </a:rPr>
                        <a:t>Simple Network Management Protocol (SNMP)</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Primarily used to monitor devices on a network, such as monitoring </a:t>
                      </a:r>
                      <a:r>
                        <a:rPr lang="en-IN" sz="1800" b="0" i="0" u="none" strike="noStrike" kern="1200" baseline="0" dirty="0">
                          <a:solidFill>
                            <a:schemeClr val="dk1"/>
                          </a:solidFill>
                          <a:latin typeface="+mn-lt"/>
                          <a:ea typeface="+mn-ea"/>
                          <a:cs typeface="Arial" panose="020B0604020202020204" pitchFamily="34" charset="0"/>
                        </a:rPr>
                        <a:t>a router’s state remotely</a:t>
                      </a:r>
                      <a:endParaRPr lang="en-IN" dirty="0">
                        <a:latin typeface="+mn-lt"/>
                        <a:cs typeface="Arial" panose="020B0604020202020204" pitchFamily="34" charset="0"/>
                      </a:endParaRPr>
                    </a:p>
                  </a:txBody>
                  <a:tcPr/>
                </a:tc>
                <a:extLst>
                  <a:ext uri="{0D108BD9-81ED-4DB2-BD59-A6C34878D82A}">
                    <a16:rowId xmlns:a16="http://schemas.microsoft.com/office/drawing/2014/main" val="3084860668"/>
                  </a:ext>
                </a:extLst>
              </a:tr>
              <a:tr h="538151">
                <a:tc>
                  <a:txBody>
                    <a:bodyPr/>
                    <a:lstStyle/>
                    <a:p>
                      <a:r>
                        <a:rPr lang="en-IN" sz="1800" b="0" i="0" u="none" strike="noStrike" kern="1200" baseline="0" dirty="0">
                          <a:solidFill>
                            <a:schemeClr val="dk1"/>
                          </a:solidFill>
                          <a:latin typeface="+mn-lt"/>
                          <a:ea typeface="+mn-ea"/>
                          <a:cs typeface="Arial" panose="020B0604020202020204" pitchFamily="34" charset="0"/>
                        </a:rPr>
                        <a:t>Secure Shell (SSH)</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Enables users to securely log on to a remote server and issue </a:t>
                      </a:r>
                      <a:r>
                        <a:rPr lang="en-IN" sz="1800" b="0" i="0" u="none" strike="noStrike" kern="1200" baseline="0" dirty="0">
                          <a:solidFill>
                            <a:schemeClr val="dk1"/>
                          </a:solidFill>
                          <a:latin typeface="+mn-lt"/>
                          <a:ea typeface="+mn-ea"/>
                          <a:cs typeface="Arial" panose="020B0604020202020204" pitchFamily="34" charset="0"/>
                        </a:rPr>
                        <a:t>commands interactively</a:t>
                      </a:r>
                      <a:endParaRPr lang="en-IN" dirty="0">
                        <a:latin typeface="+mn-lt"/>
                        <a:cs typeface="Arial" panose="020B0604020202020204" pitchFamily="34" charset="0"/>
                      </a:endParaRPr>
                    </a:p>
                  </a:txBody>
                  <a:tcPr/>
                </a:tc>
                <a:extLst>
                  <a:ext uri="{0D108BD9-81ED-4DB2-BD59-A6C34878D82A}">
                    <a16:rowId xmlns:a16="http://schemas.microsoft.com/office/drawing/2014/main" val="1078073294"/>
                  </a:ext>
                </a:extLst>
              </a:tr>
              <a:tr h="538151">
                <a:tc>
                  <a:txBody>
                    <a:bodyPr/>
                    <a:lstStyle/>
                    <a:p>
                      <a:r>
                        <a:rPr lang="en-IN" sz="1800" b="0" i="0" u="none" strike="noStrike" kern="1200" baseline="0" dirty="0">
                          <a:solidFill>
                            <a:schemeClr val="dk1"/>
                          </a:solidFill>
                          <a:latin typeface="+mn-lt"/>
                          <a:ea typeface="+mn-ea"/>
                          <a:cs typeface="Arial" panose="020B0604020202020204" pitchFamily="34" charset="0"/>
                        </a:rPr>
                        <a:t>Internet Relay Chat (IRC)</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Enables multiple users to communicate over the Internet in </a:t>
                      </a:r>
                      <a:r>
                        <a:rPr lang="en-IN" sz="1800" b="0" i="0" u="none" strike="noStrike" kern="1200" baseline="0" dirty="0">
                          <a:solidFill>
                            <a:schemeClr val="dk1"/>
                          </a:solidFill>
                          <a:latin typeface="+mn-lt"/>
                          <a:ea typeface="+mn-ea"/>
                          <a:cs typeface="Arial" panose="020B0604020202020204" pitchFamily="34" charset="0"/>
                        </a:rPr>
                        <a:t>discussion forums</a:t>
                      </a:r>
                      <a:endParaRPr lang="en-IN" dirty="0">
                        <a:latin typeface="+mn-lt"/>
                        <a:cs typeface="Arial" panose="020B0604020202020204" pitchFamily="34" charset="0"/>
                      </a:endParaRPr>
                    </a:p>
                  </a:txBody>
                  <a:tcPr/>
                </a:tc>
                <a:extLst>
                  <a:ext uri="{0D108BD9-81ED-4DB2-BD59-A6C34878D82A}">
                    <a16:rowId xmlns:a16="http://schemas.microsoft.com/office/drawing/2014/main" val="1627193550"/>
                  </a:ext>
                </a:extLst>
              </a:tr>
              <a:tr h="538151">
                <a:tc>
                  <a:txBody>
                    <a:bodyPr/>
                    <a:lstStyle/>
                    <a:p>
                      <a:r>
                        <a:rPr lang="en-IN" sz="1800" b="0" i="0" u="none" strike="noStrike" kern="1200" baseline="0" dirty="0">
                          <a:solidFill>
                            <a:schemeClr val="dk1"/>
                          </a:solidFill>
                          <a:latin typeface="+mn-lt"/>
                          <a:ea typeface="+mn-ea"/>
                          <a:cs typeface="Arial" panose="020B0604020202020204" pitchFamily="34" charset="0"/>
                        </a:rPr>
                        <a:t>Telnet</a:t>
                      </a:r>
                      <a:endParaRPr lang="en-IN" dirty="0">
                        <a:latin typeface="+mn-lt"/>
                        <a:cs typeface="Arial" panose="020B0604020202020204" pitchFamily="34" charset="0"/>
                      </a:endParaRPr>
                    </a:p>
                  </a:txBody>
                  <a:tcPr/>
                </a:tc>
                <a:tc>
                  <a:txBody>
                    <a:bodyPr/>
                    <a:lstStyle/>
                    <a:p>
                      <a:r>
                        <a:rPr lang="en-US" sz="1800" b="0" i="0" u="none" strike="noStrike" kern="1200" baseline="0" dirty="0">
                          <a:solidFill>
                            <a:schemeClr val="dk1"/>
                          </a:solidFill>
                          <a:latin typeface="+mn-lt"/>
                          <a:ea typeface="+mn-ea"/>
                          <a:cs typeface="Arial" panose="020B0604020202020204" pitchFamily="34" charset="0"/>
                        </a:rPr>
                        <a:t>Enables users to insecurely log on to a remote server and issue </a:t>
                      </a:r>
                      <a:r>
                        <a:rPr lang="en-IN" sz="1800" b="0" i="0" u="none" strike="noStrike" kern="1200" baseline="0" dirty="0">
                          <a:solidFill>
                            <a:schemeClr val="dk1"/>
                          </a:solidFill>
                          <a:latin typeface="+mn-lt"/>
                          <a:ea typeface="+mn-ea"/>
                          <a:cs typeface="Arial" panose="020B0604020202020204" pitchFamily="34" charset="0"/>
                        </a:rPr>
                        <a:t>commands interactively</a:t>
                      </a:r>
                      <a:endParaRPr lang="en-IN" dirty="0">
                        <a:latin typeface="+mn-lt"/>
                        <a:cs typeface="Arial" panose="020B0604020202020204" pitchFamily="34" charset="0"/>
                      </a:endParaRPr>
                    </a:p>
                  </a:txBody>
                  <a:tcPr/>
                </a:tc>
                <a:extLst>
                  <a:ext uri="{0D108BD9-81ED-4DB2-BD59-A6C34878D82A}">
                    <a16:rowId xmlns:a16="http://schemas.microsoft.com/office/drawing/2014/main" val="2791452698"/>
                  </a:ext>
                </a:extLst>
              </a:tr>
            </a:tbl>
          </a:graphicData>
        </a:graphic>
      </p:graphicFrame>
    </p:spTree>
    <p:extLst>
      <p:ext uri="{BB962C8B-B14F-4D97-AF65-F5344CB8AC3E}">
        <p14:creationId xmlns:p14="http://schemas.microsoft.com/office/powerpoint/2010/main" val="45988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sz="3200" dirty="0"/>
              <a:t>The Transport Layer</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lstStyle/>
          <a:p>
            <a:pPr eaLnBrk="1" hangingPunct="1"/>
            <a:r>
              <a:rPr lang="en-US" altLang="en-US" dirty="0"/>
              <a:t>Encapsulates data into segments</a:t>
            </a:r>
          </a:p>
          <a:p>
            <a:pPr lvl="1" eaLnBrk="1" hangingPunct="1"/>
            <a:r>
              <a:rPr lang="en-US" altLang="en-US" dirty="0"/>
              <a:t>Segments can use TCP or UDP to reach a destination host</a:t>
            </a:r>
          </a:p>
          <a:p>
            <a:pPr lvl="2" eaLnBrk="1" hangingPunct="1"/>
            <a:r>
              <a:rPr lang="en-US" altLang="en-US" dirty="0">
                <a:solidFill>
                  <a:schemeClr val="tx1">
                    <a:lumMod val="60000"/>
                    <a:lumOff val="40000"/>
                  </a:schemeClr>
                </a:solidFill>
                <a:effectLst>
                  <a:outerShdw blurRad="38100" dist="38100" dir="2700000" algn="tl">
                    <a:srgbClr val="000000">
                      <a:alpha val="43137"/>
                    </a:srgbClr>
                  </a:outerShdw>
                </a:effectLst>
              </a:rPr>
              <a:t>TCP is a </a:t>
            </a:r>
            <a:r>
              <a:rPr lang="en-US" altLang="en-US" b="1" dirty="0">
                <a:solidFill>
                  <a:schemeClr val="tx1">
                    <a:lumMod val="60000"/>
                    <a:lumOff val="40000"/>
                  </a:schemeClr>
                </a:solidFill>
                <a:effectLst>
                  <a:outerShdw blurRad="38100" dist="38100" dir="2700000" algn="tl">
                    <a:srgbClr val="000000">
                      <a:alpha val="43137"/>
                    </a:srgbClr>
                  </a:outerShdw>
                </a:effectLst>
              </a:rPr>
              <a:t>connection-oriented protocol</a:t>
            </a:r>
            <a:r>
              <a:rPr lang="en-US" altLang="en-US" dirty="0">
                <a:solidFill>
                  <a:schemeClr val="tx1">
                    <a:lumMod val="60000"/>
                    <a:lumOff val="40000"/>
                  </a:schemeClr>
                </a:solidFill>
                <a:effectLst>
                  <a:outerShdw blurRad="38100" dist="38100" dir="2700000" algn="tl">
                    <a:srgbClr val="000000">
                      <a:alpha val="43137"/>
                    </a:srgbClr>
                  </a:outerShdw>
                </a:effectLst>
              </a:rPr>
              <a:t>, </a:t>
            </a:r>
            <a:r>
              <a:rPr lang="en-US" altLang="en-US" dirty="0"/>
              <a:t>which means the sender doesn’t send any data to the destination node until the destination node acknowledges that it’s listening to the sender</a:t>
            </a:r>
          </a:p>
          <a:p>
            <a:pPr eaLnBrk="1" hangingPunct="1"/>
            <a:r>
              <a:rPr lang="en-US" altLang="en-US" dirty="0">
                <a:solidFill>
                  <a:schemeClr val="tx1">
                    <a:lumMod val="60000"/>
                    <a:lumOff val="40000"/>
                  </a:schemeClr>
                </a:solidFill>
                <a:effectLst>
                  <a:outerShdw blurRad="38100" dist="38100" dir="2700000" algn="tl">
                    <a:srgbClr val="000000">
                      <a:alpha val="43137"/>
                    </a:srgbClr>
                  </a:outerShdw>
                </a:effectLst>
              </a:rPr>
              <a:t>TCP </a:t>
            </a:r>
            <a:r>
              <a:rPr lang="en-US" altLang="en-US" b="1" dirty="0">
                <a:solidFill>
                  <a:schemeClr val="tx1">
                    <a:lumMod val="60000"/>
                    <a:lumOff val="40000"/>
                  </a:schemeClr>
                </a:solidFill>
                <a:effectLst>
                  <a:outerShdw blurRad="38100" dist="38100" dir="2700000" algn="tl">
                    <a:srgbClr val="000000">
                      <a:alpha val="43137"/>
                    </a:srgbClr>
                  </a:outerShdw>
                </a:effectLst>
              </a:rPr>
              <a:t>three-way handshake </a:t>
            </a:r>
            <a:r>
              <a:rPr lang="en-US" altLang="en-US" dirty="0">
                <a:solidFill>
                  <a:schemeClr val="tx1">
                    <a:lumMod val="60000"/>
                    <a:lumOff val="40000"/>
                  </a:schemeClr>
                </a:solidFill>
                <a:effectLst>
                  <a:outerShdw blurRad="38100" dist="38100" dir="2700000" algn="tl">
                    <a:srgbClr val="000000">
                      <a:alpha val="43137"/>
                    </a:srgbClr>
                  </a:outerShdw>
                </a:effectLst>
              </a:rPr>
              <a:t>example</a:t>
            </a:r>
          </a:p>
          <a:p>
            <a:pPr lvl="1" eaLnBrk="1" hangingPunct="1"/>
            <a:r>
              <a:rPr lang="en-US" altLang="en-US" dirty="0"/>
              <a:t>Computer A sends computer B a </a:t>
            </a:r>
            <a:r>
              <a:rPr lang="en-US" altLang="en-US" b="1" dirty="0">
                <a:solidFill>
                  <a:schemeClr val="tx1">
                    <a:lumMod val="60000"/>
                    <a:lumOff val="40000"/>
                  </a:schemeClr>
                </a:solidFill>
              </a:rPr>
              <a:t>SYN</a:t>
            </a:r>
            <a:r>
              <a:rPr lang="en-US" altLang="en-US" b="1" dirty="0"/>
              <a:t> </a:t>
            </a:r>
            <a:r>
              <a:rPr lang="en-US" altLang="en-US" dirty="0"/>
              <a:t>(synchronize) packet</a:t>
            </a:r>
          </a:p>
          <a:p>
            <a:pPr lvl="1" eaLnBrk="1" hangingPunct="1"/>
            <a:r>
              <a:rPr lang="en-US" altLang="en-US" dirty="0"/>
              <a:t>Computer B replies with a </a:t>
            </a:r>
            <a:r>
              <a:rPr lang="en-US" altLang="en-US" b="1" dirty="0">
                <a:solidFill>
                  <a:schemeClr val="tx1">
                    <a:lumMod val="60000"/>
                    <a:lumOff val="40000"/>
                  </a:schemeClr>
                </a:solidFill>
              </a:rPr>
              <a:t>SYN-ACK</a:t>
            </a:r>
            <a:r>
              <a:rPr lang="en-US" altLang="en-US" dirty="0"/>
              <a:t> packet set</a:t>
            </a:r>
          </a:p>
          <a:p>
            <a:pPr lvl="1" eaLnBrk="1" hangingPunct="1"/>
            <a:r>
              <a:rPr lang="en-US" altLang="en-US" dirty="0"/>
              <a:t>Computer A replies with an </a:t>
            </a:r>
            <a:r>
              <a:rPr lang="en-US" altLang="en-US" b="1" dirty="0">
                <a:solidFill>
                  <a:schemeClr val="tx1">
                    <a:lumMod val="60000"/>
                    <a:lumOff val="40000"/>
                  </a:schemeClr>
                </a:solidFill>
              </a:rPr>
              <a:t>ACK</a:t>
            </a:r>
            <a:r>
              <a:rPr lang="en-US" altLang="en-US" b="1" dirty="0"/>
              <a:t> </a:t>
            </a:r>
            <a:r>
              <a:rPr lang="en-US" altLang="en-US" dirty="0"/>
              <a:t>(acknowledgement) packet</a:t>
            </a:r>
          </a:p>
        </p:txBody>
      </p:sp>
    </p:spTree>
    <p:extLst>
      <p:ext uri="{BB962C8B-B14F-4D97-AF65-F5344CB8AC3E}">
        <p14:creationId xmlns:p14="http://schemas.microsoft.com/office/powerpoint/2010/main" val="341151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a:xfrm>
            <a:off x="838200" y="365125"/>
            <a:ext cx="10515600" cy="672105"/>
          </a:xfrm>
        </p:spPr>
        <p:txBody>
          <a:bodyPr/>
          <a:lstStyle/>
          <a:p>
            <a:r>
              <a:rPr lang="en-US" altLang="en-US" dirty="0"/>
              <a:t>TCP Segment Headers (1 of 2)</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3576" y="1638300"/>
            <a:ext cx="10711543" cy="4394200"/>
          </a:xfrm>
        </p:spPr>
        <p:txBody>
          <a:bodyPr/>
          <a:lstStyle/>
          <a:p>
            <a:r>
              <a:rPr lang="en-US" altLang="en-US" dirty="0"/>
              <a:t>Critical components of a TCP header:</a:t>
            </a:r>
          </a:p>
          <a:p>
            <a:pPr lvl="1"/>
            <a:r>
              <a:rPr lang="en-US" altLang="en-US" dirty="0"/>
              <a:t>TCP flags</a:t>
            </a:r>
          </a:p>
          <a:p>
            <a:pPr lvl="1"/>
            <a:r>
              <a:rPr lang="en-US" altLang="en-US" dirty="0"/>
              <a:t>Initial sequence number (ISN)</a:t>
            </a:r>
          </a:p>
          <a:p>
            <a:pPr lvl="1"/>
            <a:r>
              <a:rPr lang="en-US" altLang="en-US" dirty="0"/>
              <a:t>Source and destination port numbers</a:t>
            </a:r>
          </a:p>
          <a:p>
            <a:r>
              <a:rPr lang="en-US" altLang="en-US" dirty="0"/>
              <a:t>Abused by hackers</a:t>
            </a:r>
          </a:p>
          <a:p>
            <a:pPr lvl="1"/>
            <a:r>
              <a:rPr lang="en-US" altLang="en-US" dirty="0"/>
              <a:t>To protect a network, you need to know the basic methods of hacking into networks</a:t>
            </a:r>
          </a:p>
        </p:txBody>
      </p:sp>
    </p:spTree>
    <p:extLst>
      <p:ext uri="{BB962C8B-B14F-4D97-AF65-F5344CB8AC3E}">
        <p14:creationId xmlns:p14="http://schemas.microsoft.com/office/powerpoint/2010/main" val="381997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88F9-342C-4EF0-B9CE-95D987CA91D9}"/>
              </a:ext>
            </a:extLst>
          </p:cNvPr>
          <p:cNvSpPr>
            <a:spLocks noGrp="1"/>
          </p:cNvSpPr>
          <p:nvPr>
            <p:ph type="title"/>
          </p:nvPr>
        </p:nvSpPr>
        <p:spPr/>
        <p:txBody>
          <a:bodyPr/>
          <a:lstStyle/>
          <a:p>
            <a:r>
              <a:rPr lang="en-US" altLang="en-US" dirty="0"/>
              <a:t>TCP Segment Headers (2 of 2)</a:t>
            </a:r>
            <a:endParaRPr lang="en-IN" dirty="0"/>
          </a:p>
        </p:txBody>
      </p:sp>
      <p:pic>
        <p:nvPicPr>
          <p:cNvPr id="8" name="Picture Placeholder 7" descr="The T C P header is divided into the following fields: Source Port, Destination Port, Sequence Number, Acknowledgement Number, Flags, Window Size, Checksum, and an Urgent Pointer.">
            <a:extLst>
              <a:ext uri="{FF2B5EF4-FFF2-40B4-BE49-F238E27FC236}">
                <a16:creationId xmlns:a16="http://schemas.microsoft.com/office/drawing/2014/main" id="{77A6E450-4E1B-4619-BC17-F4C587A5F927}"/>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l="-536"/>
          <a:stretch/>
        </p:blipFill>
        <p:spPr>
          <a:xfrm>
            <a:off x="2245894" y="1116267"/>
            <a:ext cx="7700211" cy="3872057"/>
          </a:xfrm>
        </p:spPr>
      </p:pic>
      <p:sp>
        <p:nvSpPr>
          <p:cNvPr id="3" name="Text Placeholder 2">
            <a:extLst>
              <a:ext uri="{FF2B5EF4-FFF2-40B4-BE49-F238E27FC236}">
                <a16:creationId xmlns:a16="http://schemas.microsoft.com/office/drawing/2014/main" id="{19AA6162-1611-47F6-A8D6-D4E02F3BA634}"/>
              </a:ext>
            </a:extLst>
          </p:cNvPr>
          <p:cNvSpPr>
            <a:spLocks noGrp="1"/>
          </p:cNvSpPr>
          <p:nvPr>
            <p:ph type="body" sz="quarter" idx="11"/>
          </p:nvPr>
        </p:nvSpPr>
        <p:spPr>
          <a:xfrm>
            <a:off x="4044286" y="5460005"/>
            <a:ext cx="4103428" cy="453217"/>
          </a:xfrm>
        </p:spPr>
        <p:txBody>
          <a:bodyPr/>
          <a:lstStyle/>
          <a:p>
            <a:pPr marL="0" indent="0">
              <a:buNone/>
            </a:pPr>
            <a:r>
              <a:rPr lang="en-US" b="1" dirty="0">
                <a:solidFill>
                  <a:srgbClr val="004A78"/>
                </a:solidFill>
              </a:rPr>
              <a:t>Figure 2-2 </a:t>
            </a:r>
            <a:r>
              <a:rPr lang="en-US" dirty="0">
                <a:solidFill>
                  <a:srgbClr val="004A78"/>
                </a:solidFill>
              </a:rPr>
              <a:t>TCP header diagram</a:t>
            </a:r>
          </a:p>
        </p:txBody>
      </p:sp>
    </p:spTree>
    <p:extLst>
      <p:ext uri="{BB962C8B-B14F-4D97-AF65-F5344CB8AC3E}">
        <p14:creationId xmlns:p14="http://schemas.microsoft.com/office/powerpoint/2010/main" val="3194775823"/>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47f0fb-e24d-44b9-89a4-ff46b5ce035f">
      <UserInfo>
        <DisplayName/>
        <AccountId xsi:nil="true"/>
        <AccountType/>
      </UserInfo>
    </SharedWithUsers>
    <test1 xmlns="dbac95d4-689a-4a2b-9845-ea50641fb23b" xsi:nil="true"/>
    <Team_x0020_Members xmlns="dbac95d4-689a-4a2b-9845-ea50641fb23b">
      <UserInfo>
        <DisplayName/>
        <AccountId xsi:nil="true"/>
        <AccountType/>
      </UserInfo>
    </Team_x0020_Memb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f864db225ba7641a71a5bcc0ce4d9915">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a0abe68bfd46ce60dddf86ace54f11b"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infopath/2007/PartnerControls"/>
    <ds:schemaRef ds:uri="http://purl.org/dc/elements/1.1/"/>
    <ds:schemaRef ds:uri="http://schemas.microsoft.com/office/2006/metadata/properties"/>
    <ds:schemaRef ds:uri="http://purl.org/dc/terms/"/>
    <ds:schemaRef ds:uri="0f302c04-584d-4df5-8948-8b6dd1f3c1a5"/>
    <ds:schemaRef ds:uri="http://schemas.openxmlformats.org/package/2006/metadata/core-properties"/>
    <ds:schemaRef ds:uri="http://schemas.microsoft.com/office/2006/documentManagement/types"/>
    <ds:schemaRef ds:uri="48fa25a7-52b6-4e1f-81c8-80356bf0725f"/>
    <ds:schemaRef ds:uri="http://www.w3.org/XML/1998/namespace"/>
    <ds:schemaRef ds:uri="http://purl.org/dc/dcmitype/"/>
    <ds:schemaRef ds:uri="5b47f0fb-e24d-44b9-89a4-ff46b5ce035f"/>
    <ds:schemaRef ds:uri="dbac95d4-689a-4a2b-9845-ea50641fb23b"/>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A7E3CE7F-DB89-4155-88C3-5669EA883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8317</TotalTime>
  <Words>3674</Words>
  <Application>Microsoft Office PowerPoint</Application>
  <PresentationFormat>Widescreen</PresentationFormat>
  <Paragraphs>615</Paragraphs>
  <Slides>57</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Arial</vt:lpstr>
      <vt:lpstr>Calibri</vt:lpstr>
      <vt:lpstr>Courier New</vt:lpstr>
      <vt:lpstr>CourierStd</vt:lpstr>
      <vt:lpstr>Helvetica</vt:lpstr>
      <vt:lpstr>Open Sans</vt:lpstr>
      <vt:lpstr>Summer Font</vt:lpstr>
      <vt:lpstr>Office Theme</vt:lpstr>
      <vt:lpstr>Hands-On Ethical Hacking and Network Defense, Edition 4</vt:lpstr>
      <vt:lpstr>Module Objectives</vt:lpstr>
      <vt:lpstr>Overview of TCP/IP (1 of 2)</vt:lpstr>
      <vt:lpstr>Overview of TCP/IP (2 of 2)</vt:lpstr>
      <vt:lpstr>The Application Layer</vt:lpstr>
      <vt:lpstr>Application-Layer Programs</vt:lpstr>
      <vt:lpstr>The Transport Layer</vt:lpstr>
      <vt:lpstr>TCP Segment Headers (1 of 2)</vt:lpstr>
      <vt:lpstr>TCP Segment Headers (2 of 2)</vt:lpstr>
      <vt:lpstr>TCP Flags</vt:lpstr>
      <vt:lpstr>Initial Sequence Number</vt:lpstr>
      <vt:lpstr>TCP Ports (1 of 8)</vt:lpstr>
      <vt:lpstr>TCP Ports (2 of 8)</vt:lpstr>
      <vt:lpstr>TCP Ports (3 of 8)</vt:lpstr>
      <vt:lpstr>TCP Ports (4 of 8)</vt:lpstr>
      <vt:lpstr>TCP Ports (5 of 8)</vt:lpstr>
      <vt:lpstr>TCP Ports (6 of 8)</vt:lpstr>
      <vt:lpstr>TCP Ports (7 of 8) </vt:lpstr>
      <vt:lpstr>TCP Ports (8 of 8) </vt:lpstr>
      <vt:lpstr>User Datagram Protocol (UDP)</vt:lpstr>
      <vt:lpstr>The Internet Layer</vt:lpstr>
      <vt:lpstr>ICMP Type Codes (1 of 3)</vt:lpstr>
      <vt:lpstr>ICMP Type Codes (2 of 3)</vt:lpstr>
      <vt:lpstr>ICMP Type Codes (3 of 3)</vt:lpstr>
      <vt:lpstr>Knowledge Check Activity 2-1 </vt:lpstr>
      <vt:lpstr>Knowledge Check Activity 2-1: Answer</vt:lpstr>
      <vt:lpstr>Polling Activity 2-1</vt:lpstr>
      <vt:lpstr>Polling Activity 2-1: Answer</vt:lpstr>
      <vt:lpstr>Polling Activity 2-2</vt:lpstr>
      <vt:lpstr>Polling Activity 2-2: Answer</vt:lpstr>
      <vt:lpstr>IP Addressing (1 of 5)</vt:lpstr>
      <vt:lpstr>TCP/IP Address Classes</vt:lpstr>
      <vt:lpstr>IP Addressing (2 of 5) </vt:lpstr>
      <vt:lpstr>IP Addressing (3 of 5) </vt:lpstr>
      <vt:lpstr>IP Addressing (4 of 5) </vt:lpstr>
      <vt:lpstr>IP Addressing (5 of 5) </vt:lpstr>
      <vt:lpstr>PowerPoint Presentation</vt:lpstr>
      <vt:lpstr>Knowledge Check Activity 2-2 </vt:lpstr>
      <vt:lpstr>Knowledge Check Activity 2-2: Answer</vt:lpstr>
      <vt:lpstr>CIDR Notation</vt:lpstr>
      <vt:lpstr>CIDR Addressing (1 of 2)</vt:lpstr>
      <vt:lpstr>CIDR Addressing (2 of 2)</vt:lpstr>
      <vt:lpstr>Planning IP Address Assignments</vt:lpstr>
      <vt:lpstr>IPv6 Addressing</vt:lpstr>
      <vt:lpstr>Discussion Activity 2-1</vt:lpstr>
      <vt:lpstr>Discussion Activity 2-1: Answer</vt:lpstr>
      <vt:lpstr>Overview of Numbering Systems</vt:lpstr>
      <vt:lpstr>Reviewing the Binary Numbering System (1 of 2) </vt:lpstr>
      <vt:lpstr>Reviewing the Binary Numbering System (2 of 2) </vt:lpstr>
      <vt:lpstr>Understanding Nibbles (1 of 2)</vt:lpstr>
      <vt:lpstr>Understanding Nibbles (2 of 2) </vt:lpstr>
      <vt:lpstr>Reviewing the Octal Numbering System (1 of 2)</vt:lpstr>
      <vt:lpstr>Reviewing the Octal Numbering System (2 of 2)</vt:lpstr>
      <vt:lpstr>Reviewing the Hexadecimal Numbering System</vt:lpstr>
      <vt:lpstr>Reviewing the Base-64 Numbering System</vt:lpstr>
      <vt:lpstr>Self-Assessment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Khan, Rashid A</cp:lastModifiedBy>
  <cp:revision>214</cp:revision>
  <dcterms:created xsi:type="dcterms:W3CDTF">2020-07-27T16:46:05Z</dcterms:created>
  <dcterms:modified xsi:type="dcterms:W3CDTF">2023-05-24T19:44:45Z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