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handoutMasterIdLst>
    <p:handoutMasterId r:id="rId55"/>
  </p:handoutMasterIdLst>
  <p:sldIdLst>
    <p:sldId id="377" r:id="rId5"/>
    <p:sldId id="257" r:id="rId6"/>
    <p:sldId id="269" r:id="rId7"/>
    <p:sldId id="301" r:id="rId8"/>
    <p:sldId id="302" r:id="rId9"/>
    <p:sldId id="303" r:id="rId10"/>
    <p:sldId id="349" r:id="rId11"/>
    <p:sldId id="304" r:id="rId12"/>
    <p:sldId id="350" r:id="rId13"/>
    <p:sldId id="334" r:id="rId14"/>
    <p:sldId id="336" r:id="rId15"/>
    <p:sldId id="341" r:id="rId16"/>
    <p:sldId id="342" r:id="rId17"/>
    <p:sldId id="305" r:id="rId18"/>
    <p:sldId id="307" r:id="rId19"/>
    <p:sldId id="306" r:id="rId20"/>
    <p:sldId id="308" r:id="rId21"/>
    <p:sldId id="329" r:id="rId22"/>
    <p:sldId id="309" r:id="rId23"/>
    <p:sldId id="310" r:id="rId24"/>
    <p:sldId id="311" r:id="rId25"/>
    <p:sldId id="312" r:id="rId26"/>
    <p:sldId id="313" r:id="rId27"/>
    <p:sldId id="314" r:id="rId28"/>
    <p:sldId id="337" r:id="rId29"/>
    <p:sldId id="338" r:id="rId30"/>
    <p:sldId id="345" r:id="rId31"/>
    <p:sldId id="346" r:id="rId32"/>
    <p:sldId id="315" r:id="rId33"/>
    <p:sldId id="316" r:id="rId34"/>
    <p:sldId id="317" r:id="rId35"/>
    <p:sldId id="330" r:id="rId36"/>
    <p:sldId id="331" r:id="rId37"/>
    <p:sldId id="378" r:id="rId38"/>
    <p:sldId id="319" r:id="rId39"/>
    <p:sldId id="379" r:id="rId40"/>
    <p:sldId id="320" r:id="rId41"/>
    <p:sldId id="321" r:id="rId42"/>
    <p:sldId id="322" r:id="rId43"/>
    <p:sldId id="323" r:id="rId44"/>
    <p:sldId id="332" r:id="rId45"/>
    <p:sldId id="333" r:id="rId46"/>
    <p:sldId id="343" r:id="rId47"/>
    <p:sldId id="344" r:id="rId48"/>
    <p:sldId id="324" r:id="rId49"/>
    <p:sldId id="325" r:id="rId50"/>
    <p:sldId id="326" r:id="rId51"/>
    <p:sldId id="347" r:id="rId52"/>
    <p:sldId id="327" r:id="rId5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13390E-430D-5732-6FC1-65CB5708835F}" name="Stulga, Michele L" initials="SML" userId="S::michele.stulga@cengage.com::b0658882-e2c8-48fb-8ab9-5aea56ed448f" providerId="AD"/>
  <p188:author id="{BF2A948C-1811-CB48-BB9C-92871E13B267}" name="ansrsource_17" initials="AW" userId="ansrsource_17" providerId="None"/>
  <p188:author id="{F7184EAC-5405-7AC9-6E94-ED9EAE5DEA1D}" name="Binny Alexander" initials="BA" userId="S::binny.alexander@ansrsource.com::ae396039-7e0e-4526-82c1-b2ef28305ae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Onderdonk, Natalie" initials="ON" lastIdx="1" clrIdx="1">
    <p:extLst>
      <p:ext uri="{19B8F6BF-5375-455C-9EA6-DF929625EA0E}">
        <p15:presenceInfo xmlns:p15="http://schemas.microsoft.com/office/powerpoint/2012/main" userId="S::Natalie.Onderdonk@cengage.com::794b6c7a-2b12-4b61-8069-5111412068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255F"/>
    <a:srgbClr val="006298"/>
    <a:srgbClr val="004A78"/>
    <a:srgbClr val="000000"/>
    <a:srgbClr val="FF6300"/>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FEBFA5-A8D4-41A4-B9B3-22A5B87C9CC0}" v="2" dt="2023-08-29T17:07:09.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8" autoAdjust="0"/>
    <p:restoredTop sz="93478" autoAdjust="0"/>
  </p:normalViewPr>
  <p:slideViewPr>
    <p:cSldViewPr snapToGrid="0">
      <p:cViewPr varScale="1">
        <p:scale>
          <a:sx n="80" d="100"/>
          <a:sy n="80" d="100"/>
        </p:scale>
        <p:origin x="1166"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63"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Rashid A" userId="03153638-04c4-44e6-928a-784f8a1494e4" providerId="ADAL" clId="{B0FEBFA5-A8D4-41A4-B9B3-22A5B87C9CC0}"/>
    <pc:docChg chg="modSld">
      <pc:chgData name="Khan, Rashid A" userId="03153638-04c4-44e6-928a-784f8a1494e4" providerId="ADAL" clId="{B0FEBFA5-A8D4-41A4-B9B3-22A5B87C9CC0}" dt="2023-08-31T18:03:51.784" v="28" actId="1076"/>
      <pc:docMkLst>
        <pc:docMk/>
      </pc:docMkLst>
      <pc:sldChg chg="modSp mod">
        <pc:chgData name="Khan, Rashid A" userId="03153638-04c4-44e6-928a-784f8a1494e4" providerId="ADAL" clId="{B0FEBFA5-A8D4-41A4-B9B3-22A5B87C9CC0}" dt="2023-08-29T16:57:32.494" v="10" actId="207"/>
        <pc:sldMkLst>
          <pc:docMk/>
          <pc:sldMk cId="3819972904" sldId="304"/>
        </pc:sldMkLst>
        <pc:spChg chg="mod">
          <ac:chgData name="Khan, Rashid A" userId="03153638-04c4-44e6-928a-784f8a1494e4" providerId="ADAL" clId="{B0FEBFA5-A8D4-41A4-B9B3-22A5B87C9CC0}" dt="2023-08-29T16:57:28.005" v="9" actId="13926"/>
          <ac:spMkLst>
            <pc:docMk/>
            <pc:sldMk cId="3819972904" sldId="304"/>
            <ac:spMk id="2" creationId="{FED11939-29FF-4E2E-BE1B-7A71D4DC8E22}"/>
          </ac:spMkLst>
        </pc:spChg>
        <pc:spChg chg="mod">
          <ac:chgData name="Khan, Rashid A" userId="03153638-04c4-44e6-928a-784f8a1494e4" providerId="ADAL" clId="{B0FEBFA5-A8D4-41A4-B9B3-22A5B87C9CC0}" dt="2023-08-29T16:57:32.494" v="10" actId="207"/>
          <ac:spMkLst>
            <pc:docMk/>
            <pc:sldMk cId="3819972904" sldId="304"/>
            <ac:spMk id="3" creationId="{DE482330-7DDD-44FE-B24F-B5505B0ED059}"/>
          </ac:spMkLst>
        </pc:spChg>
      </pc:sldChg>
      <pc:sldChg chg="modSp mod">
        <pc:chgData name="Khan, Rashid A" userId="03153638-04c4-44e6-928a-784f8a1494e4" providerId="ADAL" clId="{B0FEBFA5-A8D4-41A4-B9B3-22A5B87C9CC0}" dt="2023-08-29T17:07:12.711" v="27" actId="13926"/>
        <pc:sldMkLst>
          <pc:docMk/>
          <pc:sldMk cId="837412723" sldId="324"/>
        </pc:sldMkLst>
        <pc:spChg chg="mod">
          <ac:chgData name="Khan, Rashid A" userId="03153638-04c4-44e6-928a-784f8a1494e4" providerId="ADAL" clId="{B0FEBFA5-A8D4-41A4-B9B3-22A5B87C9CC0}" dt="2023-08-29T17:07:12.711" v="27" actId="13926"/>
          <ac:spMkLst>
            <pc:docMk/>
            <pc:sldMk cId="837412723" sldId="324"/>
            <ac:spMk id="4" creationId="{078EA928-92A7-4026-B97F-1A3B4147718A}"/>
          </ac:spMkLst>
        </pc:spChg>
      </pc:sldChg>
      <pc:sldChg chg="modSp mod">
        <pc:chgData name="Khan, Rashid A" userId="03153638-04c4-44e6-928a-784f8a1494e4" providerId="ADAL" clId="{B0FEBFA5-A8D4-41A4-B9B3-22A5B87C9CC0}" dt="2023-08-29T16:58:56.970" v="15" actId="207"/>
        <pc:sldMkLst>
          <pc:docMk/>
          <pc:sldMk cId="537755235" sldId="350"/>
        </pc:sldMkLst>
        <pc:spChg chg="mod">
          <ac:chgData name="Khan, Rashid A" userId="03153638-04c4-44e6-928a-784f8a1494e4" providerId="ADAL" clId="{B0FEBFA5-A8D4-41A4-B9B3-22A5B87C9CC0}" dt="2023-08-29T16:58:28.946" v="11" actId="13926"/>
          <ac:spMkLst>
            <pc:docMk/>
            <pc:sldMk cId="537755235" sldId="350"/>
            <ac:spMk id="2" creationId="{FED11939-29FF-4E2E-BE1B-7A71D4DC8E22}"/>
          </ac:spMkLst>
        </pc:spChg>
        <pc:spChg chg="mod">
          <ac:chgData name="Khan, Rashid A" userId="03153638-04c4-44e6-928a-784f8a1494e4" providerId="ADAL" clId="{B0FEBFA5-A8D4-41A4-B9B3-22A5B87C9CC0}" dt="2023-08-29T16:58:56.970" v="15" actId="207"/>
          <ac:spMkLst>
            <pc:docMk/>
            <pc:sldMk cId="537755235" sldId="350"/>
            <ac:spMk id="3" creationId="{DE482330-7DDD-44FE-B24F-B5505B0ED059}"/>
          </ac:spMkLst>
        </pc:spChg>
      </pc:sldChg>
      <pc:sldChg chg="modSp mod">
        <pc:chgData name="Khan, Rashid A" userId="03153638-04c4-44e6-928a-784f8a1494e4" providerId="ADAL" clId="{B0FEBFA5-A8D4-41A4-B9B3-22A5B87C9CC0}" dt="2023-08-31T18:03:51.784" v="28" actId="1076"/>
        <pc:sldMkLst>
          <pc:docMk/>
          <pc:sldMk cId="1127552923" sldId="378"/>
        </pc:sldMkLst>
        <pc:spChg chg="mod">
          <ac:chgData name="Khan, Rashid A" userId="03153638-04c4-44e6-928a-784f8a1494e4" providerId="ADAL" clId="{B0FEBFA5-A8D4-41A4-B9B3-22A5B87C9CC0}" dt="2023-08-31T18:03:51.784" v="28" actId="1076"/>
          <ac:spMkLst>
            <pc:docMk/>
            <pc:sldMk cId="1127552923" sldId="378"/>
            <ac:spMk id="9" creationId="{CBF844E9-8DF4-2514-FA9E-F95233E907B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8/31/2023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8/31/2023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39581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Use the Discussion activity to encourage group conversation about a related topic of interest.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637958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103267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dirty="0"/>
          </a:p>
        </p:txBody>
      </p:sp>
    </p:spTree>
    <p:extLst>
      <p:ext uri="{BB962C8B-B14F-4D97-AF65-F5344CB8AC3E}">
        <p14:creationId xmlns:p14="http://schemas.microsoft.com/office/powerpoint/2010/main" val="101748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Instructions: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1. Use this activity to solicit student opinions about concepts in the module or to play a game.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2. Go to kahoot.com, or the platform of your preference, and log in or sign up.</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3. Create the challenge.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4. Teacher tip: Turn off the timer to prioritize accuracy, or turn on the nickname generator to avoid inappropriate nicknames.</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5. Invite players by sharing the link or PIN.</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6. This can be done synchronously during class or asynchronously for review or homework.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3961195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1694738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indent="0">
              <a:buFontTx/>
              <a:buNone/>
            </a:pPr>
            <a:r>
              <a:rPr lang="en-US" dirty="0"/>
              <a:t>Use the Self-Assessment question to encourage students to evaluate their progress or goals in the course as well as to determine how they might apply their learning or grow as an individual. </a:t>
            </a:r>
          </a:p>
          <a:p>
            <a:pPr marL="0" indent="0">
              <a:buFontTx/>
              <a:buNone/>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2074523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n-lt"/>
                <a:cs typeface="Calibri"/>
              </a:rPr>
              <a:t>Instructions: </a:t>
            </a:r>
          </a:p>
          <a:p>
            <a:r>
              <a:rPr lang="en-US" b="1" dirty="0">
                <a:latin typeface="+mn-lt"/>
                <a:cs typeface="Calibri"/>
              </a:rPr>
              <a:t>Task:</a:t>
            </a:r>
            <a:r>
              <a:rPr lang="en-US" dirty="0">
                <a:latin typeface="+mn-lt"/>
                <a:cs typeface="Calibri"/>
              </a:rPr>
              <a:t> This is an introductory exercise for the beginning of a course. </a:t>
            </a:r>
          </a:p>
          <a:p>
            <a:r>
              <a:rPr lang="en-US" b="1" dirty="0">
                <a:latin typeface="+mn-lt"/>
                <a:cs typeface="Calibri"/>
              </a:rPr>
              <a:t>Objectives: </a:t>
            </a:r>
            <a:r>
              <a:rPr lang="en-US" dirty="0">
                <a:latin typeface="+mn-lt"/>
                <a:cs typeface="Calibri"/>
              </a:rPr>
              <a:t>To provide an informal way for participants to learn about each other and begin working together. This exercise also gives students practice speaking in front of a group, introduces them to interviewing, and gives the instructor insight into who the students are and what is important to them. The exercise also provides the instructor an idea about students’ knowledge of ethical hacking.</a:t>
            </a:r>
          </a:p>
          <a:p>
            <a:r>
              <a:rPr lang="en-US" b="1" dirty="0">
                <a:latin typeface="+mn-lt"/>
                <a:cs typeface="Calibri"/>
              </a:rPr>
              <a:t>Instructions:</a:t>
            </a:r>
            <a:r>
              <a:rPr lang="en-US" dirty="0">
                <a:latin typeface="+mn-lt"/>
                <a:cs typeface="Calibri"/>
              </a:rPr>
              <a:t> Break the class into pairs of students. Have them interview each other to discover interesting facts and then introduce each other to the class. </a:t>
            </a:r>
          </a:p>
          <a:p>
            <a:r>
              <a:rPr lang="en-US" b="1" dirty="0">
                <a:latin typeface="+mn-lt"/>
                <a:cs typeface="Calibri"/>
              </a:rPr>
              <a:t>Average Time in Class: </a:t>
            </a:r>
            <a:r>
              <a:rPr lang="en-US" dirty="0">
                <a:latin typeface="+mn-lt"/>
                <a:cs typeface="Calibri"/>
              </a:rPr>
              <a:t>30</a:t>
            </a:r>
            <a:r>
              <a:rPr lang="en-US" dirty="0">
                <a:latin typeface="+mn-lt"/>
                <a:cs typeface="Times New Roman" panose="02020603050405020304" pitchFamily="18" charset="0"/>
              </a:rPr>
              <a:t>–</a:t>
            </a:r>
            <a:r>
              <a:rPr lang="en-US" dirty="0">
                <a:latin typeface="+mn-lt"/>
                <a:cs typeface="Calibri"/>
              </a:rPr>
              <a:t>45 minutes</a:t>
            </a:r>
          </a:p>
          <a:p>
            <a:r>
              <a:rPr lang="en-US" b="1" dirty="0">
                <a:latin typeface="+mn-lt"/>
                <a:cs typeface="Calibri"/>
              </a:rPr>
              <a:t>Note:</a:t>
            </a:r>
            <a:r>
              <a:rPr lang="en-US" dirty="0">
                <a:latin typeface="+mn-lt"/>
                <a:cs typeface="Calibri"/>
              </a:rPr>
              <a:t> To adapt this activity for an online learning environment, conduct the interviews using a web conferencing tool (e.g., Zoom or Microsoft Teams). When you break the class into pairs, send the pairs into breakout rooms for 10 minutes to interview each other. When the class comes back together, give each pair two to four minutes to introduce each other to the rest of the class and present their opinions.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319306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172954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Instructions: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1. Use this activity to solicit student opinions about ethical hacking and related concepts in the module or to play a game.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2. Go to kahoot.com, or the platform of your preference, and log in or sign up.</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3. Create the challenge.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4. Teacher tip: Turn off the timer to prioritize accuracy, or turn on the nickname generator to avoid inappropriate nicknames.</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5. Invite players by sharing the link or PIN.</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6. This can be done synchronously during class or asynchronously for review or homework. </a:t>
            </a:r>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1137176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334674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359713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3597137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a:t>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ourier New" panose="02070309020205020404" pitchFamily="49" charset="0"/>
              <a:buChar char="o"/>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a:extLst>
              <a:ext uri="{FF2B5EF4-FFF2-40B4-BE49-F238E27FC236}">
                <a16:creationId xmlns:a16="http://schemas.microsoft.com/office/drawing/2014/main" id="{83735F31-4A9D-40F8-9F71-BD376A4D8D2F}"/>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7" name="Footer">
            <a:extLst>
              <a:ext uri="{FF2B5EF4-FFF2-40B4-BE49-F238E27FC236}">
                <a16:creationId xmlns:a16="http://schemas.microsoft.com/office/drawing/2014/main" id="{479FF5D3-8EDD-4E3F-9076-F1A6AB3D3112}"/>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4">
            <a:extLst>
              <a:ext uri="{FF2B5EF4-FFF2-40B4-BE49-F238E27FC236}">
                <a16:creationId xmlns:a16="http://schemas.microsoft.com/office/drawing/2014/main" id="{FDBF05B8-008A-435C-BEB9-BA347195A6D4}"/>
              </a:ext>
            </a:extLst>
          </p:cNvPr>
          <p:cNvSpPr>
            <a:spLocks noGrp="1"/>
          </p:cNvSpPr>
          <p:nvPr>
            <p:ph type="body" sz="quarter" idx="13" hasCustomPrompt="1"/>
          </p:nvPr>
        </p:nvSpPr>
        <p:spPr>
          <a:xfrm>
            <a:off x="2923890" y="6375089"/>
            <a:ext cx="8843249" cy="365125"/>
          </a:xfrm>
        </p:spPr>
        <p:txBody>
          <a:bodyPr/>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1" fontAlgn="base" latinLnBrk="0" hangingPunct="1">
              <a:lnSpc>
                <a:spcPct val="90000"/>
              </a:lnSpc>
              <a:spcBef>
                <a:spcPts val="1000"/>
              </a:spcBef>
              <a:spcAft>
                <a:spcPct val="0"/>
              </a:spcAft>
              <a:buClrTx/>
              <a:buSzTx/>
              <a:buFont typeface="Arial" charset="0"/>
              <a:buNone/>
              <a:tabLst/>
              <a:defRPr/>
            </a:pPr>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6472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7" name="Footer">
            <a:extLst>
              <a:ext uri="{FF2B5EF4-FFF2-40B4-BE49-F238E27FC236}">
                <a16:creationId xmlns:a16="http://schemas.microsoft.com/office/drawing/2014/main" id="{1A08720E-89CF-471D-8467-1907150E3B60}"/>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Sed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vel </a:t>
            </a:r>
            <a:r>
              <a:rPr lang="en-US" err="1"/>
              <a:t>fringilla</a:t>
            </a:r>
            <a:r>
              <a:rPr lang="en-US"/>
              <a:t> </a:t>
            </a:r>
            <a:r>
              <a:rPr lang="en-US" err="1"/>
              <a:t>est</a:t>
            </a:r>
            <a:r>
              <a:rPr lang="en-US"/>
              <a:t> </a:t>
            </a:r>
            <a:r>
              <a:rPr lang="en-US" err="1"/>
              <a:t>ullamcorper</a:t>
            </a:r>
            <a:r>
              <a:rPr lang="en-US"/>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p>
          <a:p>
            <a:pPr lvl="0"/>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p>
          <a:p>
            <a:pPr lvl="0"/>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a:t>
            </a:r>
            <a:r>
              <a:rPr lang="en-US" err="1"/>
              <a:t>vel</a:t>
            </a:r>
            <a:r>
              <a:rPr lang="en-US"/>
              <a:t> </a:t>
            </a:r>
            <a:r>
              <a:rPr lang="en-US" err="1"/>
              <a:t>fringilla</a:t>
            </a:r>
            <a:r>
              <a:rPr lang="en-US"/>
              <a:t> </a:t>
            </a:r>
            <a:r>
              <a:rPr lang="en-US" err="1"/>
              <a:t>est</a:t>
            </a:r>
            <a:r>
              <a:rPr lang="en-US"/>
              <a:t> </a:t>
            </a:r>
            <a:r>
              <a:rPr lang="en-US" err="1"/>
              <a:t>ullamcorper</a:t>
            </a:r>
            <a:r>
              <a:rPr lang="en-US"/>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3D3CEFA6-1052-4CB3-8134-501BB4231EC5}"/>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p:txBody>
      </p:sp>
      <p:pic>
        <p:nvPicPr>
          <p:cNvPr id="7" name="Picture 6"/>
          <p:cNvPicPr>
            <a:picLocks noChangeAspect="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762225" y="6356350"/>
            <a:ext cx="9257732" cy="354013"/>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Simpson, Antill, Wilson, Hands-On Ethical Hacking and Network Defense, 4th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 id="2147483725" r:id="rId1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www.eccouncil.org/"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www.isecom.org/"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secom.org/"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ans.org/apac/"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32437B-505B-437D-B700-DB98649D4ABD}"/>
              </a:ext>
            </a:extLst>
          </p:cNvPr>
          <p:cNvSpPr>
            <a:spLocks noGrp="1"/>
          </p:cNvSpPr>
          <p:nvPr>
            <p:ph type="title"/>
          </p:nvPr>
        </p:nvSpPr>
        <p:spPr>
          <a:xfrm>
            <a:off x="3730100" y="1901952"/>
            <a:ext cx="8037040" cy="1527048"/>
          </a:xfrm>
        </p:spPr>
        <p:txBody>
          <a:bodyPr anchor="ctr"/>
          <a:lstStyle/>
          <a:p>
            <a:pPr algn="ctr"/>
            <a:r>
              <a:rPr lang="en-US" sz="4000" b="0" dirty="0"/>
              <a:t>Hands-On Ethical Hacking and Network Defense,</a:t>
            </a:r>
            <a:br>
              <a:rPr lang="en-US" sz="4000" b="0" dirty="0"/>
            </a:br>
            <a:r>
              <a:rPr lang="en-US" sz="4000" b="0" dirty="0"/>
              <a:t>Edition 4</a:t>
            </a:r>
          </a:p>
        </p:txBody>
      </p:sp>
      <p:sp>
        <p:nvSpPr>
          <p:cNvPr id="2" name="Text Placeholder 1">
            <a:extLst>
              <a:ext uri="{FF2B5EF4-FFF2-40B4-BE49-F238E27FC236}">
                <a16:creationId xmlns:a16="http://schemas.microsoft.com/office/drawing/2014/main" id="{91DF6995-6A0D-4B55-9749-F555B7DB11AB}"/>
              </a:ext>
            </a:extLst>
          </p:cNvPr>
          <p:cNvSpPr>
            <a:spLocks noGrp="1"/>
          </p:cNvSpPr>
          <p:nvPr>
            <p:ph type="body" sz="quarter" idx="11"/>
          </p:nvPr>
        </p:nvSpPr>
        <p:spPr>
          <a:xfrm>
            <a:off x="4817175" y="3828650"/>
            <a:ext cx="6372223" cy="1116757"/>
          </a:xfrm>
        </p:spPr>
        <p:txBody>
          <a:bodyPr anchor="ctr"/>
          <a:lstStyle/>
          <a:p>
            <a:pPr algn="ctr"/>
            <a:r>
              <a:rPr lang="en-US" b="1" dirty="0"/>
              <a:t>Module 1: </a:t>
            </a:r>
            <a:r>
              <a:rPr lang="en-US" dirty="0"/>
              <a:t>Ethical Hacking Overview </a:t>
            </a:r>
          </a:p>
        </p:txBody>
      </p:sp>
      <p:pic>
        <p:nvPicPr>
          <p:cNvPr id="8" name="Picture Placeholder 7">
            <a:extLst>
              <a:ext uri="{FF2B5EF4-FFF2-40B4-BE49-F238E27FC236}">
                <a16:creationId xmlns:a16="http://schemas.microsoft.com/office/drawing/2014/main" id="{6F805DC3-0F54-4262-9249-A06B68E08DF5}"/>
              </a:ext>
              <a:ext uri="{C183D7F6-B498-43B3-948B-1728B52AA6E4}">
                <adec:decorative xmlns:adec="http://schemas.microsoft.com/office/drawing/2017/decorative" val="1"/>
              </a:ext>
            </a:extLst>
          </p:cNvPr>
          <p:cNvPicPr>
            <a:picLocks noGrp="1" noChangeAspect="1"/>
          </p:cNvPicPr>
          <p:nvPr>
            <p:ph type="pic" sz="quarter" idx="12"/>
          </p:nvPr>
        </p:nvPicPr>
        <p:blipFill>
          <a:blip r:embed="rId3"/>
          <a:srcRect l="923" r="923"/>
          <a:stretch>
            <a:fillRect/>
          </a:stretch>
        </p:blipFill>
        <p:spPr/>
      </p:pic>
      <p:sp>
        <p:nvSpPr>
          <p:cNvPr id="7" name="Footer">
            <a:extLst>
              <a:ext uri="{FF2B5EF4-FFF2-40B4-BE49-F238E27FC236}">
                <a16:creationId xmlns:a16="http://schemas.microsoft.com/office/drawing/2014/main" id="{B1026838-50FD-462D-BFD6-82AA8692D3A8}"/>
              </a:ext>
            </a:extLst>
          </p:cNvPr>
          <p:cNvSpPr>
            <a:spLocks noGrp="1"/>
          </p:cNvSpPr>
          <p:nvPr>
            <p:ph type="body" sz="quarter" idx="13"/>
          </p:nvPr>
        </p:nvSpPr>
        <p:spPr>
          <a:xfrm>
            <a:off x="2708694" y="6347068"/>
            <a:ext cx="9058446" cy="441920"/>
          </a:xfrm>
        </p:spPr>
        <p:txBody>
          <a:bodyPr/>
          <a:lstStyle/>
          <a:p>
            <a:r>
              <a:rPr kumimoji="0" lang="en-US" sz="1400" b="0" i="0" u="none" strike="noStrike" kern="1200" cap="none" spc="0" normalizeH="0" baseline="0" noProof="0" dirty="0">
                <a:ln>
                  <a:noFill/>
                </a:ln>
                <a:solidFill>
                  <a:schemeClr val="bg1"/>
                </a:solidFill>
                <a:effectLst/>
                <a:uLnTx/>
                <a:uFillTx/>
                <a:latin typeface="arial" charset="0"/>
                <a:ea typeface="+mn-ea"/>
                <a:cs typeface="+mn-cs"/>
              </a:rPr>
              <a:t>Simpson, Antill</a:t>
            </a:r>
            <a:r>
              <a:rPr lang="en-US" sz="1400" dirty="0">
                <a:solidFill>
                  <a:schemeClr val="bg1"/>
                </a:solidFill>
                <a:latin typeface="arial" charset="0"/>
              </a:rPr>
              <a:t>, </a:t>
            </a:r>
            <a:r>
              <a:rPr kumimoji="0" lang="en-US" sz="1400" b="0" i="0" u="none" strike="noStrike" kern="1200" cap="none" spc="0" normalizeH="0" baseline="0" noProof="0" dirty="0">
                <a:ln>
                  <a:noFill/>
                </a:ln>
                <a:solidFill>
                  <a:schemeClr val="bg1"/>
                </a:solidFill>
                <a:effectLst/>
                <a:uLnTx/>
                <a:uFillTx/>
                <a:latin typeface="arial" charset="0"/>
                <a:ea typeface="+mn-ea"/>
                <a:cs typeface="+mn-cs"/>
              </a:rPr>
              <a:t>Wilson, Hands-On Ethical Hacking and Network Defense, 4</a:t>
            </a:r>
            <a:r>
              <a:rPr kumimoji="0" lang="en-US" sz="1400" b="0" i="0" u="none" strike="noStrike" kern="1200" cap="none" spc="0" normalizeH="0" baseline="30000" noProof="0" dirty="0">
                <a:ln>
                  <a:noFill/>
                </a:ln>
                <a:solidFill>
                  <a:schemeClr val="bg1"/>
                </a:solidFill>
                <a:effectLst/>
                <a:uLnTx/>
                <a:uFillTx/>
                <a:latin typeface="arial" charset="0"/>
                <a:ea typeface="+mn-ea"/>
                <a:cs typeface="+mn-cs"/>
              </a:rPr>
              <a:t>th</a:t>
            </a:r>
            <a:r>
              <a:rPr kumimoji="0" lang="en-US" sz="1400" b="0" i="0" u="none" strike="noStrike" kern="1200" cap="none" spc="0" normalizeH="0" baseline="0" noProof="0" dirty="0">
                <a:ln>
                  <a:noFill/>
                </a:ln>
                <a:solidFill>
                  <a:schemeClr val="bg1"/>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249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88F9-342C-4EF0-B9CE-95D987CA91D9}"/>
              </a:ext>
            </a:extLst>
          </p:cNvPr>
          <p:cNvSpPr>
            <a:spLocks noGrp="1"/>
          </p:cNvSpPr>
          <p:nvPr>
            <p:ph type="title"/>
          </p:nvPr>
        </p:nvSpPr>
        <p:spPr>
          <a:xfrm>
            <a:off x="838200" y="365125"/>
            <a:ext cx="10515600" cy="672105"/>
          </a:xfrm>
        </p:spPr>
        <p:txBody>
          <a:bodyPr/>
          <a:lstStyle/>
          <a:p>
            <a:r>
              <a:rPr lang="en-US" dirty="0"/>
              <a:t>Polling Activity 1-1</a:t>
            </a:r>
            <a:endParaRPr lang="en-IN" dirty="0"/>
          </a:p>
        </p:txBody>
      </p:sp>
      <p:sp>
        <p:nvSpPr>
          <p:cNvPr id="3" name="Text Placeholder 2">
            <a:extLst>
              <a:ext uri="{FF2B5EF4-FFF2-40B4-BE49-F238E27FC236}">
                <a16:creationId xmlns:a16="http://schemas.microsoft.com/office/drawing/2014/main" id="{19AA6162-1611-47F6-A8D6-D4E02F3BA634}"/>
              </a:ext>
            </a:extLst>
          </p:cNvPr>
          <p:cNvSpPr>
            <a:spLocks noGrp="1"/>
          </p:cNvSpPr>
          <p:nvPr>
            <p:ph type="body" sz="quarter" idx="17"/>
          </p:nvPr>
        </p:nvSpPr>
        <p:spPr>
          <a:xfrm>
            <a:off x="743576" y="1638300"/>
            <a:ext cx="10711543" cy="4394200"/>
          </a:xfrm>
        </p:spPr>
        <p:txBody>
          <a:bodyPr/>
          <a:lstStyle/>
          <a:p>
            <a:pPr marL="0" indent="0">
              <a:buNone/>
            </a:pPr>
            <a:r>
              <a:rPr lang="en-US" dirty="0">
                <a:solidFill>
                  <a:srgbClr val="000000"/>
                </a:solidFill>
              </a:rPr>
              <a:t>An ethical hacker is also known as a/an _____.</a:t>
            </a:r>
          </a:p>
          <a:p>
            <a:pPr marL="0" indent="0">
              <a:buClr>
                <a:srgbClr val="000000"/>
              </a:buClr>
              <a:buNone/>
            </a:pPr>
            <a:endParaRPr lang="en-US" dirty="0">
              <a:solidFill>
                <a:srgbClr val="000000"/>
              </a:solidFill>
            </a:endParaRPr>
          </a:p>
          <a:p>
            <a:pPr marL="457200" indent="-457200">
              <a:buClr>
                <a:srgbClr val="000000"/>
              </a:buClr>
              <a:buFont typeface="+mj-lt"/>
              <a:buAutoNum type="alphaLcPeriod"/>
            </a:pPr>
            <a:r>
              <a:rPr lang="en-US" dirty="0">
                <a:solidFill>
                  <a:srgbClr val="000000"/>
                </a:solidFill>
              </a:rPr>
              <a:t>penetration tester</a:t>
            </a:r>
          </a:p>
          <a:p>
            <a:pPr marL="457200" indent="-457200">
              <a:buClr>
                <a:srgbClr val="000000"/>
              </a:buClr>
              <a:buFont typeface="+mj-lt"/>
              <a:buAutoNum type="alphaLcPeriod"/>
            </a:pPr>
            <a:r>
              <a:rPr lang="en-US" dirty="0">
                <a:solidFill>
                  <a:srgbClr val="000000"/>
                </a:solidFill>
              </a:rPr>
              <a:t>administrative tester</a:t>
            </a:r>
          </a:p>
          <a:p>
            <a:pPr marL="457200" indent="-457200">
              <a:buClr>
                <a:srgbClr val="000000"/>
              </a:buClr>
              <a:buFont typeface="+mj-lt"/>
              <a:buAutoNum type="alphaLcPeriod"/>
            </a:pPr>
            <a:r>
              <a:rPr lang="en-US" dirty="0">
                <a:solidFill>
                  <a:srgbClr val="000000"/>
                </a:solidFill>
              </a:rPr>
              <a:t>continuity tester</a:t>
            </a:r>
          </a:p>
          <a:p>
            <a:pPr marL="457200" indent="-457200">
              <a:buClr>
                <a:srgbClr val="000000"/>
              </a:buClr>
              <a:buFont typeface="+mj-lt"/>
              <a:buAutoNum type="alphaLcPeriod"/>
            </a:pPr>
            <a:r>
              <a:rPr lang="en-US" dirty="0">
                <a:solidFill>
                  <a:srgbClr val="000000"/>
                </a:solidFill>
              </a:rPr>
              <a:t>High Pot tester</a:t>
            </a:r>
          </a:p>
        </p:txBody>
      </p:sp>
    </p:spTree>
    <p:extLst>
      <p:ext uri="{BB962C8B-B14F-4D97-AF65-F5344CB8AC3E}">
        <p14:creationId xmlns:p14="http://schemas.microsoft.com/office/powerpoint/2010/main" val="319477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1-1: Answer</a:t>
            </a:r>
          </a:p>
        </p:txBody>
      </p:sp>
      <p:sp>
        <p:nvSpPr>
          <p:cNvPr id="2" name="Text Placeholder 1"/>
          <p:cNvSpPr>
            <a:spLocks noGrp="1"/>
          </p:cNvSpPr>
          <p:nvPr>
            <p:ph type="body" sz="quarter" idx="15"/>
          </p:nvPr>
        </p:nvSpPr>
        <p:spPr>
          <a:xfrm>
            <a:off x="743576" y="1636776"/>
            <a:ext cx="10711543" cy="3732692"/>
          </a:xfrm>
        </p:spPr>
        <p:txBody>
          <a:bodyPr/>
          <a:lstStyle/>
          <a:p>
            <a:pPr marL="0" indent="0">
              <a:buNone/>
            </a:pPr>
            <a:r>
              <a:rPr lang="en-US" sz="2000" dirty="0">
                <a:solidFill>
                  <a:srgbClr val="000000"/>
                </a:solidFill>
              </a:rPr>
              <a:t>An ethical hacker is also known as a/an _____.</a:t>
            </a:r>
          </a:p>
          <a:p>
            <a:pPr>
              <a:spcBef>
                <a:spcPts val="600"/>
              </a:spcBef>
              <a:spcAft>
                <a:spcPts val="600"/>
              </a:spcAft>
            </a:pPr>
            <a:endParaRPr lang="en-US" sz="2000" b="1" dirty="0"/>
          </a:p>
          <a:p>
            <a:pPr>
              <a:spcBef>
                <a:spcPts val="600"/>
              </a:spcBef>
              <a:spcAft>
                <a:spcPts val="600"/>
              </a:spcAft>
            </a:pPr>
            <a:r>
              <a:rPr lang="en-US" sz="2000" b="1" dirty="0"/>
              <a:t>Answer: a. penetration tester</a:t>
            </a:r>
          </a:p>
          <a:p>
            <a:pPr>
              <a:spcBef>
                <a:spcPts val="600"/>
              </a:spcBef>
              <a:spcAft>
                <a:spcPts val="600"/>
              </a:spcAft>
            </a:pPr>
            <a:r>
              <a:rPr lang="en-US" sz="2000" b="1" dirty="0"/>
              <a:t>An ethical hacker is also called a “security tester” or a “penetration tester.”</a:t>
            </a:r>
          </a:p>
        </p:txBody>
      </p:sp>
    </p:spTree>
    <p:extLst>
      <p:ext uri="{BB962C8B-B14F-4D97-AF65-F5344CB8AC3E}">
        <p14:creationId xmlns:p14="http://schemas.microsoft.com/office/powerpoint/2010/main" val="2209717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1-1</a:t>
            </a:r>
          </a:p>
        </p:txBody>
      </p:sp>
      <p:sp>
        <p:nvSpPr>
          <p:cNvPr id="2" name="Text Placeholder 1"/>
          <p:cNvSpPr>
            <a:spLocks noGrp="1"/>
          </p:cNvSpPr>
          <p:nvPr>
            <p:ph type="body" sz="quarter" idx="15"/>
          </p:nvPr>
        </p:nvSpPr>
        <p:spPr>
          <a:xfrm>
            <a:off x="743576" y="1297499"/>
            <a:ext cx="10711543" cy="3732692"/>
          </a:xfrm>
        </p:spPr>
        <p:txBody>
          <a:bodyPr/>
          <a:lstStyle/>
          <a:p>
            <a:r>
              <a:rPr lang="en-US" sz="2000" dirty="0"/>
              <a:t>The U.S. Department of Justice defines a hacker as which of the following?</a:t>
            </a:r>
          </a:p>
          <a:p>
            <a:endParaRPr lang="en-US" sz="2000" dirty="0"/>
          </a:p>
          <a:p>
            <a:pPr marL="457200" indent="-457200">
              <a:buFont typeface="+mj-lt"/>
              <a:buAutoNum type="alphaLcPeriod"/>
            </a:pPr>
            <a:r>
              <a:rPr lang="en-US" sz="2000" dirty="0"/>
              <a:t>A person who accesses a computer or network without the owner’s permission</a:t>
            </a:r>
          </a:p>
          <a:p>
            <a:pPr marL="457200" indent="-457200">
              <a:buFont typeface="+mj-lt"/>
              <a:buAutoNum type="alphaLcPeriod"/>
            </a:pPr>
            <a:r>
              <a:rPr lang="en-US" sz="2000" dirty="0"/>
              <a:t>A penetration tester</a:t>
            </a:r>
          </a:p>
          <a:p>
            <a:pPr marL="457200" indent="-457200">
              <a:buFont typeface="+mj-lt"/>
              <a:buAutoNum type="alphaLcPeriod"/>
            </a:pPr>
            <a:r>
              <a:rPr lang="en-US" sz="2000" dirty="0"/>
              <a:t>A person who uses phone services without payment</a:t>
            </a:r>
          </a:p>
          <a:p>
            <a:pPr marL="457200" indent="-457200">
              <a:buFont typeface="+mj-lt"/>
              <a:buAutoNum type="alphaLcPeriod"/>
            </a:pPr>
            <a:r>
              <a:rPr lang="en-US" sz="2000" dirty="0"/>
              <a:t>A person who accesses a computer or network system with the owner's permission</a:t>
            </a:r>
          </a:p>
        </p:txBody>
      </p:sp>
    </p:spTree>
    <p:extLst>
      <p:ext uri="{BB962C8B-B14F-4D97-AF65-F5344CB8AC3E}">
        <p14:creationId xmlns:p14="http://schemas.microsoft.com/office/powerpoint/2010/main" val="222274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1-1: Answer</a:t>
            </a:r>
          </a:p>
        </p:txBody>
      </p:sp>
      <p:sp>
        <p:nvSpPr>
          <p:cNvPr id="2" name="Text Placeholder 1"/>
          <p:cNvSpPr>
            <a:spLocks noGrp="1"/>
          </p:cNvSpPr>
          <p:nvPr>
            <p:ph type="body" sz="quarter" idx="15"/>
          </p:nvPr>
        </p:nvSpPr>
        <p:spPr/>
        <p:txBody>
          <a:bodyPr/>
          <a:lstStyle/>
          <a:p>
            <a:r>
              <a:rPr lang="en-US" sz="2000" dirty="0"/>
              <a:t>The U.S. Department of Justice defines a hacker as which of the following?</a:t>
            </a:r>
          </a:p>
          <a:p>
            <a:pPr>
              <a:spcBef>
                <a:spcPts val="600"/>
              </a:spcBef>
              <a:spcAft>
                <a:spcPts val="600"/>
              </a:spcAft>
            </a:pPr>
            <a:endParaRPr lang="en-US" sz="2000" b="1" dirty="0"/>
          </a:p>
          <a:p>
            <a:pPr>
              <a:spcBef>
                <a:spcPts val="600"/>
              </a:spcBef>
              <a:spcAft>
                <a:spcPts val="600"/>
              </a:spcAft>
            </a:pPr>
            <a:r>
              <a:rPr lang="en-US" sz="2000" b="1" dirty="0"/>
              <a:t>Answer: a. A person who accesses a computer or network without the owner’s permission</a:t>
            </a:r>
          </a:p>
          <a:p>
            <a:pPr>
              <a:spcBef>
                <a:spcPts val="600"/>
              </a:spcBef>
              <a:spcAft>
                <a:spcPts val="600"/>
              </a:spcAft>
            </a:pPr>
            <a:r>
              <a:rPr lang="en-US" sz="2000" b="1" dirty="0"/>
              <a:t>The U.S. Department of Justice labels all illegal access to computer or network systems as “hacking.” </a:t>
            </a:r>
          </a:p>
        </p:txBody>
      </p:sp>
    </p:spTree>
    <p:extLst>
      <p:ext uri="{BB962C8B-B14F-4D97-AF65-F5344CB8AC3E}">
        <p14:creationId xmlns:p14="http://schemas.microsoft.com/office/powerpoint/2010/main" val="395907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Penetration-Testing </a:t>
            </a:r>
            <a:r>
              <a:rPr lang="en-US" altLang="en-US" dirty="0">
                <a:solidFill>
                  <a:srgbClr val="FF0000"/>
                </a:solidFill>
              </a:rPr>
              <a:t>Methodologies</a:t>
            </a:r>
            <a:r>
              <a:rPr lang="en-US" altLang="en-US" dirty="0"/>
              <a:t> (1 of 3)</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740228" y="1143624"/>
            <a:ext cx="10711543" cy="4394200"/>
          </a:xfrm>
        </p:spPr>
        <p:txBody>
          <a:bodyPr/>
          <a:lstStyle/>
          <a:p>
            <a:pPr eaLnBrk="1" hangingPunct="1"/>
            <a:r>
              <a:rPr lang="en-US" altLang="en-US" b="1" dirty="0">
                <a:solidFill>
                  <a:srgbClr val="FF0000"/>
                </a:solidFill>
                <a:highlight>
                  <a:srgbClr val="FFFF00"/>
                </a:highlight>
              </a:rPr>
              <a:t>White</a:t>
            </a:r>
            <a:r>
              <a:rPr lang="en-US" altLang="en-US" b="1" dirty="0">
                <a:highlight>
                  <a:srgbClr val="FFFF00"/>
                </a:highlight>
              </a:rPr>
              <a:t> </a:t>
            </a:r>
            <a:r>
              <a:rPr lang="en-US" altLang="en-US" b="1" dirty="0"/>
              <a:t>box model</a:t>
            </a:r>
          </a:p>
          <a:p>
            <a:pPr lvl="1" eaLnBrk="1" hangingPunct="1"/>
            <a:r>
              <a:rPr lang="en-US" altLang="en-US" dirty="0"/>
              <a:t>The </a:t>
            </a:r>
            <a:r>
              <a:rPr lang="en-US" altLang="en-US" b="1" dirty="0"/>
              <a:t>tester is told </a:t>
            </a:r>
            <a:r>
              <a:rPr lang="en-US" altLang="en-US" dirty="0"/>
              <a:t>what network topology and technology the company is using</a:t>
            </a:r>
          </a:p>
          <a:p>
            <a:pPr lvl="2" eaLnBrk="1" hangingPunct="1"/>
            <a:r>
              <a:rPr lang="en-US" altLang="en-US" b="1" dirty="0">
                <a:solidFill>
                  <a:srgbClr val="FF0000"/>
                </a:solidFill>
              </a:rPr>
              <a:t>May be given a floor plan</a:t>
            </a:r>
          </a:p>
          <a:p>
            <a:pPr lvl="1" eaLnBrk="1" hangingPunct="1"/>
            <a:r>
              <a:rPr lang="en-US" altLang="en-US" dirty="0"/>
              <a:t>Tester is permitted to interview IT personnel and company employees</a:t>
            </a:r>
          </a:p>
          <a:p>
            <a:pPr lvl="2"/>
            <a:r>
              <a:rPr lang="en-US" altLang="en-US" dirty="0"/>
              <a:t>Makes the penetration tester’s job easier</a:t>
            </a:r>
          </a:p>
          <a:p>
            <a:pPr eaLnBrk="1" hangingPunct="1"/>
            <a:r>
              <a:rPr lang="en-US" altLang="en-US" b="1" dirty="0">
                <a:solidFill>
                  <a:srgbClr val="FF0000"/>
                </a:solidFill>
                <a:highlight>
                  <a:srgbClr val="FFFF00"/>
                </a:highlight>
              </a:rPr>
              <a:t>Black</a:t>
            </a:r>
            <a:r>
              <a:rPr lang="en-US" altLang="en-US" b="1" dirty="0"/>
              <a:t> box model</a:t>
            </a:r>
          </a:p>
          <a:p>
            <a:pPr lvl="1" eaLnBrk="1" hangingPunct="1"/>
            <a:r>
              <a:rPr lang="en-US" altLang="en-US" b="1" dirty="0">
                <a:solidFill>
                  <a:srgbClr val="FF0000"/>
                </a:solidFill>
              </a:rPr>
              <a:t>Staff is not aware of the test</a:t>
            </a:r>
          </a:p>
          <a:p>
            <a:pPr lvl="1" eaLnBrk="1" hangingPunct="1"/>
            <a:r>
              <a:rPr lang="en-US" altLang="en-US" b="1" dirty="0">
                <a:solidFill>
                  <a:srgbClr val="FF0000"/>
                </a:solidFill>
              </a:rPr>
              <a:t>Tester is not given any diagrams </a:t>
            </a:r>
            <a:r>
              <a:rPr lang="en-US" altLang="en-US" dirty="0"/>
              <a:t>or details about the technologies used</a:t>
            </a:r>
          </a:p>
          <a:p>
            <a:pPr lvl="2" eaLnBrk="1" hangingPunct="1"/>
            <a:r>
              <a:rPr lang="en-US" altLang="en-US" dirty="0"/>
              <a:t>Burden is on the tester to find details using different techniques</a:t>
            </a:r>
          </a:p>
          <a:p>
            <a:pPr lvl="1" eaLnBrk="1" hangingPunct="1"/>
            <a:r>
              <a:rPr lang="en-US" altLang="en-US" dirty="0"/>
              <a:t>Tests security personnel’s ability to detect an attack</a:t>
            </a:r>
          </a:p>
        </p:txBody>
      </p:sp>
    </p:spTree>
    <p:extLst>
      <p:ext uri="{BB962C8B-B14F-4D97-AF65-F5344CB8AC3E}">
        <p14:creationId xmlns:p14="http://schemas.microsoft.com/office/powerpoint/2010/main" val="526022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80130-72C9-41FC-8599-88CBF27BC6C5}"/>
              </a:ext>
            </a:extLst>
          </p:cNvPr>
          <p:cNvSpPr>
            <a:spLocks noGrp="1"/>
          </p:cNvSpPr>
          <p:nvPr>
            <p:ph type="title"/>
          </p:nvPr>
        </p:nvSpPr>
        <p:spPr/>
        <p:txBody>
          <a:bodyPr/>
          <a:lstStyle/>
          <a:p>
            <a:r>
              <a:rPr lang="en-US" altLang="en-US" dirty="0"/>
              <a:t>Penetration-Testing Methodologies (2 of 3)</a:t>
            </a:r>
            <a:endParaRPr lang="en-IN" dirty="0"/>
          </a:p>
        </p:txBody>
      </p:sp>
      <p:sp>
        <p:nvSpPr>
          <p:cNvPr id="6" name="Text Placeholder 5">
            <a:extLst>
              <a:ext uri="{FF2B5EF4-FFF2-40B4-BE49-F238E27FC236}">
                <a16:creationId xmlns:a16="http://schemas.microsoft.com/office/drawing/2014/main" id="{1560DD7E-8221-45EC-B849-91DC33361686}"/>
              </a:ext>
            </a:extLst>
          </p:cNvPr>
          <p:cNvSpPr>
            <a:spLocks noGrp="1"/>
          </p:cNvSpPr>
          <p:nvPr>
            <p:ph type="body" sz="quarter" idx="17"/>
          </p:nvPr>
        </p:nvSpPr>
        <p:spPr/>
        <p:txBody>
          <a:bodyPr/>
          <a:lstStyle/>
          <a:p>
            <a:pPr eaLnBrk="1" hangingPunct="1"/>
            <a:r>
              <a:rPr lang="en-US" altLang="en-US" b="1" dirty="0">
                <a:solidFill>
                  <a:srgbClr val="FF0000"/>
                </a:solidFill>
                <a:highlight>
                  <a:srgbClr val="FFFF00"/>
                </a:highlight>
              </a:rPr>
              <a:t>Gray box model</a:t>
            </a:r>
          </a:p>
          <a:p>
            <a:pPr lvl="1" eaLnBrk="1" hangingPunct="1"/>
            <a:r>
              <a:rPr lang="en-US" altLang="en-US" dirty="0"/>
              <a:t>Hybrid of the white and black box models</a:t>
            </a:r>
          </a:p>
          <a:p>
            <a:pPr lvl="1" eaLnBrk="1" hangingPunct="1"/>
            <a:r>
              <a:rPr lang="en-US" altLang="en-US" dirty="0"/>
              <a:t>Company gives tester only partial information</a:t>
            </a:r>
          </a:p>
          <a:p>
            <a:pPr lvl="2"/>
            <a:r>
              <a:rPr lang="en-US" altLang="en-US" dirty="0"/>
              <a:t>Example: OSs are used, but no network diagrams</a:t>
            </a:r>
          </a:p>
        </p:txBody>
      </p:sp>
    </p:spTree>
    <p:extLst>
      <p:ext uri="{BB962C8B-B14F-4D97-AF65-F5344CB8AC3E}">
        <p14:creationId xmlns:p14="http://schemas.microsoft.com/office/powerpoint/2010/main" val="3831289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69731-AA59-4456-A828-148AB6F51CE1}"/>
              </a:ext>
            </a:extLst>
          </p:cNvPr>
          <p:cNvSpPr>
            <a:spLocks noGrp="1"/>
          </p:cNvSpPr>
          <p:nvPr>
            <p:ph type="title"/>
          </p:nvPr>
        </p:nvSpPr>
        <p:spPr/>
        <p:txBody>
          <a:bodyPr/>
          <a:lstStyle/>
          <a:p>
            <a:r>
              <a:rPr lang="en-US" altLang="en-US" dirty="0"/>
              <a:t>Penetration-Testing Methodologies (3 of 3)</a:t>
            </a:r>
            <a:endParaRPr lang="en-IN" dirty="0"/>
          </a:p>
        </p:txBody>
      </p:sp>
      <p:pic>
        <p:nvPicPr>
          <p:cNvPr id="8" name="Picture Placeholder 7" descr="A floor plan graphic showing offices and other rooms and the computers in those rooms.">
            <a:extLst>
              <a:ext uri="{FF2B5EF4-FFF2-40B4-BE49-F238E27FC236}">
                <a16:creationId xmlns:a16="http://schemas.microsoft.com/office/drawing/2014/main" id="{FCD7532F-6DFE-43C3-BF97-C9CD6BEB5098}"/>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l="403" r="-3"/>
          <a:stretch/>
        </p:blipFill>
        <p:spPr>
          <a:xfrm>
            <a:off x="609600" y="1179011"/>
            <a:ext cx="11165304" cy="4259263"/>
          </a:xfrm>
        </p:spPr>
      </p:pic>
      <p:sp>
        <p:nvSpPr>
          <p:cNvPr id="6" name="Text Placeholder 5">
            <a:extLst>
              <a:ext uri="{FF2B5EF4-FFF2-40B4-BE49-F238E27FC236}">
                <a16:creationId xmlns:a16="http://schemas.microsoft.com/office/drawing/2014/main" id="{2F9DF55B-E331-48D8-A6A0-C43AE9A8E6A5}"/>
              </a:ext>
            </a:extLst>
          </p:cNvPr>
          <p:cNvSpPr>
            <a:spLocks noGrp="1"/>
          </p:cNvSpPr>
          <p:nvPr>
            <p:ph type="body" sz="quarter" idx="11"/>
          </p:nvPr>
        </p:nvSpPr>
        <p:spPr>
          <a:xfrm>
            <a:off x="7250372" y="5566695"/>
            <a:ext cx="4103428" cy="440546"/>
          </a:xfrm>
        </p:spPr>
        <p:txBody>
          <a:bodyPr/>
          <a:lstStyle/>
          <a:p>
            <a:r>
              <a:rPr lang="en-US" sz="1800" b="1" dirty="0">
                <a:solidFill>
                  <a:srgbClr val="004A78"/>
                </a:solidFill>
              </a:rPr>
              <a:t>Figure 1-1 </a:t>
            </a:r>
            <a:r>
              <a:rPr lang="en-US" sz="1800" dirty="0">
                <a:solidFill>
                  <a:srgbClr val="004A78"/>
                </a:solidFill>
              </a:rPr>
              <a:t>A sample floor plan</a:t>
            </a:r>
          </a:p>
          <a:p>
            <a:endParaRPr lang="en-IN" dirty="0">
              <a:solidFill>
                <a:srgbClr val="004A78"/>
              </a:solidFill>
            </a:endParaRPr>
          </a:p>
        </p:txBody>
      </p:sp>
    </p:spTree>
    <p:extLst>
      <p:ext uri="{BB962C8B-B14F-4D97-AF65-F5344CB8AC3E}">
        <p14:creationId xmlns:p14="http://schemas.microsoft.com/office/powerpoint/2010/main" val="33182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944F8-8DEE-4BC8-B0F0-AEB7A80DA7E4}"/>
              </a:ext>
            </a:extLst>
          </p:cNvPr>
          <p:cNvSpPr>
            <a:spLocks noGrp="1"/>
          </p:cNvSpPr>
          <p:nvPr>
            <p:ph type="title"/>
          </p:nvPr>
        </p:nvSpPr>
        <p:spPr/>
        <p:txBody>
          <a:bodyPr/>
          <a:lstStyle/>
          <a:p>
            <a:r>
              <a:rPr lang="en-US" altLang="en-US" sz="3200" dirty="0"/>
              <a:t>Certification Programs for Network Security Personnel</a:t>
            </a:r>
            <a:endParaRPr lang="en-IN" sz="3200" dirty="0"/>
          </a:p>
        </p:txBody>
      </p:sp>
      <p:sp>
        <p:nvSpPr>
          <p:cNvPr id="6" name="Text Placeholder 5">
            <a:extLst>
              <a:ext uri="{FF2B5EF4-FFF2-40B4-BE49-F238E27FC236}">
                <a16:creationId xmlns:a16="http://schemas.microsoft.com/office/drawing/2014/main" id="{17AD0C3A-7D75-4CF8-9017-2FEB2C6B40E6}"/>
              </a:ext>
            </a:extLst>
          </p:cNvPr>
          <p:cNvSpPr>
            <a:spLocks noGrp="1"/>
          </p:cNvSpPr>
          <p:nvPr>
            <p:ph type="body" sz="quarter" idx="17"/>
          </p:nvPr>
        </p:nvSpPr>
        <p:spPr/>
        <p:txBody>
          <a:bodyPr/>
          <a:lstStyle/>
          <a:p>
            <a:pPr eaLnBrk="1" hangingPunct="1"/>
            <a:r>
              <a:rPr lang="en-US" altLang="en-US" dirty="0">
                <a:solidFill>
                  <a:srgbClr val="FF0000"/>
                </a:solidFill>
              </a:rPr>
              <a:t>Certification programs </a:t>
            </a:r>
          </a:p>
          <a:p>
            <a:pPr lvl="1" eaLnBrk="1" hangingPunct="1"/>
            <a:r>
              <a:rPr lang="en-US" altLang="en-US" dirty="0"/>
              <a:t>Available in almost every area of network security</a:t>
            </a:r>
          </a:p>
          <a:p>
            <a:pPr eaLnBrk="1" hangingPunct="1"/>
            <a:r>
              <a:rPr lang="en-US" altLang="en-US" dirty="0">
                <a:solidFill>
                  <a:srgbClr val="FF0000"/>
                </a:solidFill>
                <a:highlight>
                  <a:srgbClr val="FFFF00"/>
                </a:highlight>
              </a:rPr>
              <a:t>Minimum</a:t>
            </a:r>
            <a:r>
              <a:rPr lang="en-US" altLang="en-US" dirty="0"/>
              <a:t> certification</a:t>
            </a:r>
          </a:p>
          <a:p>
            <a:pPr lvl="1" eaLnBrk="1" hangingPunct="1"/>
            <a:r>
              <a:rPr lang="en-US" altLang="en-US" dirty="0">
                <a:solidFill>
                  <a:srgbClr val="FF0000"/>
                </a:solidFill>
                <a:effectLst>
                  <a:outerShdw blurRad="38100" dist="38100" dir="2700000" algn="tl">
                    <a:srgbClr val="000000">
                      <a:alpha val="43137"/>
                    </a:srgbClr>
                  </a:outerShdw>
                </a:effectLst>
              </a:rPr>
              <a:t>CompTIA Security+ </a:t>
            </a:r>
            <a:r>
              <a:rPr lang="en-US" altLang="en-US" dirty="0"/>
              <a:t>certification or have equivalent knowledge</a:t>
            </a:r>
          </a:p>
          <a:p>
            <a:pPr lvl="2" eaLnBrk="1" hangingPunct="1"/>
            <a:r>
              <a:rPr lang="en-US" altLang="en-US" dirty="0"/>
              <a:t>Prerequisite for Security+ certification is CompTIA Network+ level of knowledge</a:t>
            </a:r>
          </a:p>
        </p:txBody>
      </p:sp>
    </p:spTree>
    <p:extLst>
      <p:ext uri="{BB962C8B-B14F-4D97-AF65-F5344CB8AC3E}">
        <p14:creationId xmlns:p14="http://schemas.microsoft.com/office/powerpoint/2010/main" val="4073029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a:xfrm>
            <a:off x="838200" y="567493"/>
            <a:ext cx="10515600" cy="672105"/>
          </a:xfrm>
        </p:spPr>
        <p:txBody>
          <a:bodyPr/>
          <a:lstStyle/>
          <a:p>
            <a:r>
              <a:rPr lang="en-IN" dirty="0">
                <a:solidFill>
                  <a:srgbClr val="FF0000"/>
                </a:solidFill>
                <a:highlight>
                  <a:srgbClr val="FFFF00"/>
                </a:highlight>
              </a:rPr>
              <a:t>CompTIA PenTest</a:t>
            </a:r>
            <a:r>
              <a:rPr lang="en-IN" dirty="0"/>
              <a:t>+</a:t>
            </a:r>
          </a:p>
        </p:txBody>
      </p:sp>
      <p:sp>
        <p:nvSpPr>
          <p:cNvPr id="3" name="Text Placeholder 2">
            <a:extLst>
              <a:ext uri="{FF2B5EF4-FFF2-40B4-BE49-F238E27FC236}">
                <a16:creationId xmlns:a16="http://schemas.microsoft.com/office/drawing/2014/main" id="{137FD6E0-DE58-42D3-A2D7-3F26486CBD74}"/>
              </a:ext>
            </a:extLst>
          </p:cNvPr>
          <p:cNvSpPr>
            <a:spLocks noGrp="1"/>
          </p:cNvSpPr>
          <p:nvPr>
            <p:ph type="body" sz="quarter" idx="17"/>
          </p:nvPr>
        </p:nvSpPr>
        <p:spPr>
          <a:xfrm>
            <a:off x="743576" y="1349115"/>
            <a:ext cx="10711543" cy="4683385"/>
          </a:xfrm>
        </p:spPr>
        <p:txBody>
          <a:bodyPr/>
          <a:lstStyle/>
          <a:p>
            <a:r>
              <a:rPr lang="en-IN" sz="2800" dirty="0">
                <a:solidFill>
                  <a:srgbClr val="FF0000"/>
                </a:solidFill>
                <a:highlight>
                  <a:srgbClr val="FFFF00"/>
                </a:highlight>
              </a:rPr>
              <a:t>CompTIA </a:t>
            </a:r>
            <a:r>
              <a:rPr lang="en-IN" sz="2800" dirty="0" err="1">
                <a:solidFill>
                  <a:srgbClr val="FF0000"/>
                </a:solidFill>
                <a:highlight>
                  <a:srgbClr val="FFFF00"/>
                </a:highlight>
              </a:rPr>
              <a:t>PenTest</a:t>
            </a:r>
            <a:r>
              <a:rPr lang="en-IN" sz="2800" dirty="0"/>
              <a:t>+</a:t>
            </a:r>
            <a:endParaRPr lang="en-IN" sz="2800" dirty="0">
              <a:solidFill>
                <a:schemeClr val="tx1">
                  <a:lumMod val="75000"/>
                </a:schemeClr>
              </a:solidFill>
              <a:highlight>
                <a:srgbClr val="FFFF00"/>
              </a:highlight>
            </a:endParaRPr>
          </a:p>
          <a:p>
            <a:r>
              <a:rPr lang="en-IN" dirty="0">
                <a:solidFill>
                  <a:schemeClr val="tx1">
                    <a:lumMod val="75000"/>
                  </a:schemeClr>
                </a:solidFill>
                <a:highlight>
                  <a:srgbClr val="FFFF00"/>
                </a:highlight>
              </a:rPr>
              <a:t> </a:t>
            </a:r>
            <a:r>
              <a:rPr lang="en-IN" dirty="0" err="1">
                <a:solidFill>
                  <a:schemeClr val="tx1">
                    <a:lumMod val="75000"/>
                  </a:schemeClr>
                </a:solidFill>
                <a:highlight>
                  <a:srgbClr val="FFFF00"/>
                </a:highlight>
              </a:rPr>
              <a:t>PenTest</a:t>
            </a:r>
            <a:r>
              <a:rPr lang="en-IN" dirty="0">
                <a:solidFill>
                  <a:schemeClr val="tx1">
                    <a:lumMod val="75000"/>
                  </a:schemeClr>
                </a:solidFill>
              </a:rPr>
              <a:t>+</a:t>
            </a:r>
            <a:r>
              <a:rPr lang="en-US" dirty="0">
                <a:solidFill>
                  <a:schemeClr val="tx1">
                    <a:lumMod val="75000"/>
                  </a:schemeClr>
                </a:solidFill>
                <a:highlight>
                  <a:srgbClr val="FFFF00"/>
                </a:highlight>
              </a:rPr>
              <a:t>Advanced certification </a:t>
            </a:r>
            <a:r>
              <a:rPr lang="en-US" dirty="0">
                <a:solidFill>
                  <a:schemeClr val="tx1">
                    <a:lumMod val="75000"/>
                  </a:schemeClr>
                </a:solidFill>
              </a:rPr>
              <a:t>that verifies successful candidates have the knowledge and skills required to:</a:t>
            </a:r>
          </a:p>
          <a:p>
            <a:pPr lvl="1"/>
            <a:r>
              <a:rPr lang="en-US" dirty="0">
                <a:solidFill>
                  <a:schemeClr val="tx1">
                    <a:lumMod val="75000"/>
                  </a:schemeClr>
                </a:solidFill>
              </a:rPr>
              <a:t>Plan and scope an assessment</a:t>
            </a:r>
          </a:p>
          <a:p>
            <a:pPr lvl="1"/>
            <a:r>
              <a:rPr lang="en-US" dirty="0">
                <a:solidFill>
                  <a:schemeClr val="tx1">
                    <a:lumMod val="75000"/>
                  </a:schemeClr>
                </a:solidFill>
              </a:rPr>
              <a:t>Understand legal and compliance requirements</a:t>
            </a:r>
          </a:p>
          <a:p>
            <a:pPr lvl="1"/>
            <a:r>
              <a:rPr lang="en-US" dirty="0">
                <a:solidFill>
                  <a:schemeClr val="tx1">
                    <a:lumMod val="75000"/>
                  </a:schemeClr>
                </a:solidFill>
              </a:rPr>
              <a:t>Perform vulnerability scanning and penetration testing</a:t>
            </a:r>
          </a:p>
          <a:p>
            <a:pPr lvl="1"/>
            <a:r>
              <a:rPr lang="en-US" dirty="0">
                <a:solidFill>
                  <a:schemeClr val="tx1">
                    <a:lumMod val="75000"/>
                  </a:schemeClr>
                </a:solidFill>
              </a:rPr>
              <a:t>Analyze data</a:t>
            </a:r>
          </a:p>
          <a:p>
            <a:pPr lvl="1"/>
            <a:r>
              <a:rPr lang="en-US" dirty="0">
                <a:solidFill>
                  <a:schemeClr val="tx1">
                    <a:lumMod val="75000"/>
                  </a:schemeClr>
                </a:solidFill>
              </a:rPr>
              <a:t>Effectively report and communicate results</a:t>
            </a:r>
          </a:p>
        </p:txBody>
      </p:sp>
    </p:spTree>
    <p:extLst>
      <p:ext uri="{BB962C8B-B14F-4D97-AF65-F5344CB8AC3E}">
        <p14:creationId xmlns:p14="http://schemas.microsoft.com/office/powerpoint/2010/main" val="3397974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80130-72C9-41FC-8599-88CBF27BC6C5}"/>
              </a:ext>
            </a:extLst>
          </p:cNvPr>
          <p:cNvSpPr>
            <a:spLocks noGrp="1"/>
          </p:cNvSpPr>
          <p:nvPr>
            <p:ph type="title"/>
          </p:nvPr>
        </p:nvSpPr>
        <p:spPr/>
        <p:txBody>
          <a:bodyPr/>
          <a:lstStyle/>
          <a:p>
            <a:r>
              <a:rPr lang="en-US" altLang="en-US" dirty="0">
                <a:solidFill>
                  <a:schemeClr val="tx1">
                    <a:lumMod val="60000"/>
                    <a:lumOff val="40000"/>
                  </a:schemeClr>
                </a:solidFill>
              </a:rPr>
              <a:t>Offensive Security Certified Professional (OSCP</a:t>
            </a:r>
            <a:r>
              <a:rPr lang="en-US" altLang="en-US" dirty="0"/>
              <a:t>)</a:t>
            </a:r>
            <a:endParaRPr lang="en-IN" dirty="0"/>
          </a:p>
        </p:txBody>
      </p:sp>
      <p:sp>
        <p:nvSpPr>
          <p:cNvPr id="6" name="Text Placeholder 5">
            <a:extLst>
              <a:ext uri="{FF2B5EF4-FFF2-40B4-BE49-F238E27FC236}">
                <a16:creationId xmlns:a16="http://schemas.microsoft.com/office/drawing/2014/main" id="{1560DD7E-8221-45EC-B849-91DC33361686}"/>
              </a:ext>
            </a:extLst>
          </p:cNvPr>
          <p:cNvSpPr>
            <a:spLocks noGrp="1"/>
          </p:cNvSpPr>
          <p:nvPr>
            <p:ph type="body" sz="quarter" idx="17"/>
          </p:nvPr>
        </p:nvSpPr>
        <p:spPr>
          <a:xfrm>
            <a:off x="743576" y="1319134"/>
            <a:ext cx="10711543" cy="4713366"/>
          </a:xfrm>
        </p:spPr>
        <p:txBody>
          <a:bodyPr/>
          <a:lstStyle/>
          <a:p>
            <a:r>
              <a:rPr lang="en-US" altLang="en-US" dirty="0"/>
              <a:t>OSCP</a:t>
            </a:r>
          </a:p>
          <a:p>
            <a:pPr lvl="1"/>
            <a:r>
              <a:rPr lang="en-US" altLang="en-US" dirty="0"/>
              <a:t>An </a:t>
            </a:r>
            <a:r>
              <a:rPr lang="en-US" altLang="en-US" dirty="0">
                <a:solidFill>
                  <a:schemeClr val="tx1">
                    <a:lumMod val="60000"/>
                    <a:lumOff val="40000"/>
                  </a:schemeClr>
                </a:solidFill>
              </a:rPr>
              <a:t>advanced</a:t>
            </a:r>
            <a:r>
              <a:rPr lang="en-US" altLang="en-US" dirty="0"/>
              <a:t> certification that requires students to demonstrate </a:t>
            </a:r>
            <a:r>
              <a:rPr lang="en-US" altLang="en-US" dirty="0">
                <a:solidFill>
                  <a:schemeClr val="tx1">
                    <a:lumMod val="60000"/>
                    <a:lumOff val="40000"/>
                  </a:schemeClr>
                </a:solidFill>
              </a:rPr>
              <a:t>hands-on abilities to earn their certificates</a:t>
            </a:r>
          </a:p>
          <a:p>
            <a:pPr lvl="1"/>
            <a:r>
              <a:rPr lang="en-US" altLang="en-US" dirty="0"/>
              <a:t>Covers network and application exploits </a:t>
            </a:r>
          </a:p>
          <a:p>
            <a:pPr lvl="1"/>
            <a:r>
              <a:rPr lang="en-US" altLang="en-US" dirty="0"/>
              <a:t>Gives students experience in: </a:t>
            </a:r>
          </a:p>
          <a:p>
            <a:pPr lvl="2"/>
            <a:r>
              <a:rPr lang="en-US" altLang="en-US" dirty="0"/>
              <a:t>Developing rudimentary buffer overflows</a:t>
            </a:r>
          </a:p>
          <a:p>
            <a:pPr lvl="2"/>
            <a:r>
              <a:rPr lang="en-US" altLang="en-US" dirty="0"/>
              <a:t>Writing scripts to collect and manipulate data</a:t>
            </a:r>
          </a:p>
          <a:p>
            <a:pPr lvl="2"/>
            <a:r>
              <a:rPr lang="en-US" altLang="en-US" dirty="0"/>
              <a:t>Trying exploits on vulnerable systems</a:t>
            </a:r>
          </a:p>
        </p:txBody>
      </p:sp>
    </p:spTree>
    <p:extLst>
      <p:ext uri="{BB962C8B-B14F-4D97-AF65-F5344CB8AC3E}">
        <p14:creationId xmlns:p14="http://schemas.microsoft.com/office/powerpoint/2010/main" val="67097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a:cs typeface="Arial"/>
              </a:rPr>
              <a:t>Icebreaker: Interview Simulation</a:t>
            </a:r>
            <a:endParaRPr lang="en-US" dirty="0"/>
          </a:p>
        </p:txBody>
      </p:sp>
      <p:sp>
        <p:nvSpPr>
          <p:cNvPr id="2" name="Text Placeholder 1"/>
          <p:cNvSpPr>
            <a:spLocks noGrp="1"/>
          </p:cNvSpPr>
          <p:nvPr>
            <p:ph type="body" sz="quarter" idx="15"/>
          </p:nvPr>
        </p:nvSpPr>
        <p:spPr/>
        <p:txBody>
          <a:bodyPr/>
          <a:lstStyle/>
          <a:p>
            <a:pPr marL="457200" indent="-457200">
              <a:buAutoNum type="arabicPeriod"/>
            </a:pPr>
            <a:r>
              <a:rPr lang="en-US" sz="2000" dirty="0">
                <a:latin typeface="Arial"/>
                <a:cs typeface="Arial"/>
              </a:rPr>
              <a:t>The class will be broken up into pairs of students. </a:t>
            </a:r>
            <a:endParaRPr lang="en-US" sz="2000" dirty="0"/>
          </a:p>
          <a:p>
            <a:pPr marL="457200" indent="-457200">
              <a:buAutoNum type="arabicPeriod"/>
            </a:pPr>
            <a:r>
              <a:rPr lang="en-US" sz="2000" dirty="0">
                <a:latin typeface="Arial"/>
                <a:cs typeface="Arial"/>
              </a:rPr>
              <a:t>Each pair of students will interview each other to discover interesting or unusual facts about the other person.</a:t>
            </a:r>
            <a:endParaRPr lang="en-US" sz="2000" dirty="0"/>
          </a:p>
          <a:p>
            <a:pPr marL="457200" indent="-457200">
              <a:buAutoNum type="arabicPeriod"/>
            </a:pPr>
            <a:r>
              <a:rPr lang="en-US" sz="2000" dirty="0">
                <a:latin typeface="Arial"/>
                <a:cs typeface="Arial"/>
              </a:rPr>
              <a:t>Then each pair will introduce the other member to the class. </a:t>
            </a:r>
          </a:p>
          <a:p>
            <a:pPr marL="457200" indent="-457200">
              <a:buAutoNum type="arabicPeriod"/>
            </a:pPr>
            <a:r>
              <a:rPr lang="en-US" sz="2000" dirty="0">
                <a:latin typeface="Arial"/>
                <a:cs typeface="Arial"/>
              </a:rPr>
              <a:t>Think about connecting a story from your personal experience about hacking and discuss whether hacking can be ethical or not.</a:t>
            </a:r>
            <a:endParaRPr lang="en-US" sz="2000" dirty="0"/>
          </a:p>
          <a:p>
            <a:endParaRPr lang="en-US" sz="2000" dirty="0"/>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CDCA-805C-476E-8C34-1A50226F9416}"/>
              </a:ext>
            </a:extLst>
          </p:cNvPr>
          <p:cNvSpPr>
            <a:spLocks noGrp="1"/>
          </p:cNvSpPr>
          <p:nvPr>
            <p:ph type="title"/>
          </p:nvPr>
        </p:nvSpPr>
        <p:spPr/>
        <p:txBody>
          <a:bodyPr/>
          <a:lstStyle/>
          <a:p>
            <a:r>
              <a:rPr lang="en-US" altLang="en-US" dirty="0"/>
              <a:t>Certified Ethical Hacker</a:t>
            </a:r>
            <a:endParaRPr lang="en-IN" dirty="0"/>
          </a:p>
        </p:txBody>
      </p:sp>
      <p:sp>
        <p:nvSpPr>
          <p:cNvPr id="3" name="Text Placeholder 2">
            <a:extLst>
              <a:ext uri="{FF2B5EF4-FFF2-40B4-BE49-F238E27FC236}">
                <a16:creationId xmlns:a16="http://schemas.microsoft.com/office/drawing/2014/main" id="{8DB3A995-AEAF-463F-A73C-E409DB93887A}"/>
              </a:ext>
            </a:extLst>
          </p:cNvPr>
          <p:cNvSpPr>
            <a:spLocks noGrp="1"/>
          </p:cNvSpPr>
          <p:nvPr>
            <p:ph type="body" sz="quarter" idx="17"/>
          </p:nvPr>
        </p:nvSpPr>
        <p:spPr/>
        <p:txBody>
          <a:bodyPr/>
          <a:lstStyle/>
          <a:p>
            <a:pPr eaLnBrk="1" hangingPunct="1"/>
            <a:r>
              <a:rPr lang="en-US" altLang="en-US" dirty="0"/>
              <a:t>Developed by the International Council of Electronic Commerce Consultants (EC-Council)</a:t>
            </a:r>
          </a:p>
          <a:p>
            <a:pPr lvl="1" eaLnBrk="1" hangingPunct="1"/>
            <a:r>
              <a:rPr lang="en-US" altLang="en-US" dirty="0"/>
              <a:t>The multiple-choice </a:t>
            </a:r>
            <a:r>
              <a:rPr lang="en-US" altLang="en-US" b="1" dirty="0">
                <a:solidFill>
                  <a:schemeClr val="tx1">
                    <a:lumMod val="60000"/>
                    <a:lumOff val="40000"/>
                  </a:schemeClr>
                </a:solidFill>
                <a:effectLst>
                  <a:outerShdw blurRad="38100" dist="38100" dir="2700000" algn="tl">
                    <a:srgbClr val="000000">
                      <a:alpha val="43137"/>
                    </a:srgbClr>
                  </a:outerShdw>
                </a:effectLst>
                <a:highlight>
                  <a:srgbClr val="FFFF00"/>
                </a:highlight>
              </a:rPr>
              <a:t>Certified Ethical Hacker</a:t>
            </a:r>
            <a:r>
              <a:rPr lang="en-US" altLang="en-US" dirty="0">
                <a:solidFill>
                  <a:schemeClr val="tx1">
                    <a:lumMod val="60000"/>
                    <a:lumOff val="40000"/>
                  </a:schemeClr>
                </a:solidFill>
                <a:effectLst>
                  <a:outerShdw blurRad="38100" dist="38100" dir="2700000" algn="tl">
                    <a:srgbClr val="000000">
                      <a:alpha val="43137"/>
                    </a:srgbClr>
                  </a:outerShdw>
                </a:effectLst>
                <a:highlight>
                  <a:srgbClr val="FFFF00"/>
                </a:highlight>
              </a:rPr>
              <a:t> (CEH) </a:t>
            </a:r>
            <a:r>
              <a:rPr lang="en-US" altLang="en-US" dirty="0"/>
              <a:t>exam is based on 22 domains the tester must be familiar with</a:t>
            </a:r>
          </a:p>
          <a:p>
            <a:pPr lvl="1" eaLnBrk="1" hangingPunct="1"/>
            <a:r>
              <a:rPr lang="en-US" altLang="en-US" dirty="0">
                <a:hlinkClick r:id="rId2"/>
              </a:rPr>
              <a:t>EC-Council website</a:t>
            </a:r>
            <a:endParaRPr lang="en-US" altLang="en-US" i="1" dirty="0"/>
          </a:p>
          <a:p>
            <a:pPr eaLnBrk="1" hangingPunct="1"/>
            <a:r>
              <a:rPr lang="en-US" altLang="en-US" dirty="0">
                <a:solidFill>
                  <a:srgbClr val="E9255F"/>
                </a:solidFill>
                <a:highlight>
                  <a:srgbClr val="FFFF00"/>
                </a:highlight>
              </a:rPr>
              <a:t>Most likely to be placed on a team that conducts penetration tests</a:t>
            </a:r>
          </a:p>
          <a:p>
            <a:pPr lvl="1" eaLnBrk="1" hangingPunct="1"/>
            <a:r>
              <a:rPr lang="en-US" altLang="en-US" dirty="0">
                <a:solidFill>
                  <a:srgbClr val="E9255F"/>
                </a:solidFill>
                <a:highlight>
                  <a:srgbClr val="FFFF00"/>
                </a:highlight>
              </a:rPr>
              <a:t>Called a </a:t>
            </a:r>
            <a:r>
              <a:rPr lang="en-US" altLang="en-US" sz="2400" b="1" dirty="0">
                <a:solidFill>
                  <a:srgbClr val="E9255F"/>
                </a:solidFill>
                <a:effectLst>
                  <a:outerShdw blurRad="38100" dist="38100" dir="2700000" algn="tl">
                    <a:srgbClr val="000000">
                      <a:alpha val="43137"/>
                    </a:srgbClr>
                  </a:outerShdw>
                </a:effectLst>
                <a:highlight>
                  <a:srgbClr val="FFFF00"/>
                </a:highlight>
              </a:rPr>
              <a:t>Red team</a:t>
            </a:r>
          </a:p>
          <a:p>
            <a:pPr lvl="2" eaLnBrk="1" hangingPunct="1"/>
            <a:r>
              <a:rPr lang="en-US" altLang="en-US" dirty="0">
                <a:highlight>
                  <a:srgbClr val="FFFF00"/>
                </a:highlight>
              </a:rPr>
              <a:t>Composed of people with varied skills who perform the tests</a:t>
            </a:r>
          </a:p>
          <a:p>
            <a:pPr lvl="2" eaLnBrk="1" hangingPunct="1"/>
            <a:r>
              <a:rPr lang="en-US" altLang="en-US" b="1" dirty="0">
                <a:solidFill>
                  <a:srgbClr val="E9255F"/>
                </a:solidFill>
                <a:highlight>
                  <a:srgbClr val="FFFF00"/>
                </a:highlight>
              </a:rPr>
              <a:t>Unlikely that one person will perform all tests</a:t>
            </a:r>
          </a:p>
        </p:txBody>
      </p:sp>
    </p:spTree>
    <p:extLst>
      <p:ext uri="{BB962C8B-B14F-4D97-AF65-F5344CB8AC3E}">
        <p14:creationId xmlns:p14="http://schemas.microsoft.com/office/powerpoint/2010/main" val="349825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AF1C-4ED3-421E-B97C-1B982BD81120}"/>
              </a:ext>
            </a:extLst>
          </p:cNvPr>
          <p:cNvSpPr>
            <a:spLocks noGrp="1"/>
          </p:cNvSpPr>
          <p:nvPr>
            <p:ph type="title"/>
          </p:nvPr>
        </p:nvSpPr>
        <p:spPr/>
        <p:txBody>
          <a:bodyPr/>
          <a:lstStyle/>
          <a:p>
            <a:r>
              <a:rPr lang="en-US" altLang="en-US" dirty="0"/>
              <a:t>O S S T M M Professional Security Tester </a:t>
            </a:r>
            <a:r>
              <a:rPr lang="en-US" altLang="en-US" dirty="0">
                <a:solidFill>
                  <a:srgbClr val="E9255F"/>
                </a:solidFill>
                <a:highlight>
                  <a:srgbClr val="FFFF00"/>
                </a:highlight>
              </a:rPr>
              <a:t>(OPST)</a:t>
            </a:r>
            <a:endParaRPr lang="en-IN" dirty="0">
              <a:solidFill>
                <a:srgbClr val="E9255F"/>
              </a:solidFill>
              <a:highlight>
                <a:srgbClr val="FFFF00"/>
              </a:highlight>
            </a:endParaRPr>
          </a:p>
        </p:txBody>
      </p:sp>
      <p:sp>
        <p:nvSpPr>
          <p:cNvPr id="3" name="Text Placeholder 2">
            <a:extLst>
              <a:ext uri="{FF2B5EF4-FFF2-40B4-BE49-F238E27FC236}">
                <a16:creationId xmlns:a16="http://schemas.microsoft.com/office/drawing/2014/main" id="{30F9A5D4-1FCB-4994-9FC4-CBCDE449B6B0}"/>
              </a:ext>
            </a:extLst>
          </p:cNvPr>
          <p:cNvSpPr>
            <a:spLocks noGrp="1"/>
          </p:cNvSpPr>
          <p:nvPr>
            <p:ph type="body" sz="quarter" idx="17"/>
          </p:nvPr>
        </p:nvSpPr>
        <p:spPr>
          <a:xfrm>
            <a:off x="743576" y="1161738"/>
            <a:ext cx="10711543" cy="4870762"/>
          </a:xfrm>
        </p:spPr>
        <p:txBody>
          <a:bodyPr/>
          <a:lstStyle/>
          <a:p>
            <a:pPr eaLnBrk="1" hangingPunct="1"/>
            <a:r>
              <a:rPr lang="en-US" altLang="en-US" sz="2400" b="1" dirty="0">
                <a:solidFill>
                  <a:srgbClr val="E9255F"/>
                </a:solidFill>
              </a:rPr>
              <a:t>Open Source Security Testing Methodology Manual (O S </a:t>
            </a:r>
            <a:r>
              <a:rPr lang="en-US" altLang="en-US" sz="2400" b="1" dirty="0" err="1">
                <a:solidFill>
                  <a:srgbClr val="E9255F"/>
                </a:solidFill>
              </a:rPr>
              <a:t>S</a:t>
            </a:r>
            <a:r>
              <a:rPr lang="en-US" altLang="en-US" sz="2400" b="1" dirty="0">
                <a:solidFill>
                  <a:srgbClr val="E9255F"/>
                </a:solidFill>
              </a:rPr>
              <a:t> T M M) </a:t>
            </a:r>
            <a:r>
              <a:rPr lang="en-US" altLang="en-US" dirty="0"/>
              <a:t>Professional Security Tester</a:t>
            </a:r>
          </a:p>
          <a:p>
            <a:pPr lvl="1" eaLnBrk="1" hangingPunct="1"/>
            <a:r>
              <a:rPr lang="en-US" altLang="en-US" dirty="0"/>
              <a:t>Designated by the </a:t>
            </a:r>
            <a:r>
              <a:rPr lang="en-US" altLang="en-US" b="1" dirty="0"/>
              <a:t>Institute for Security and Open Methodologies (ISECOM)</a:t>
            </a:r>
          </a:p>
          <a:p>
            <a:pPr lvl="1" eaLnBrk="1" hangingPunct="1"/>
            <a:r>
              <a:rPr lang="en-US" altLang="en-US" dirty="0"/>
              <a:t>The OPST certification uses the </a:t>
            </a:r>
            <a:r>
              <a:rPr lang="en-US" altLang="en-US" b="1" dirty="0"/>
              <a:t>O S S T M M </a:t>
            </a:r>
            <a:r>
              <a:rPr lang="en-US" altLang="en-US" dirty="0"/>
              <a:t>as its standardized methodology</a:t>
            </a:r>
            <a:endParaRPr lang="en-US" altLang="en-US" b="1" dirty="0"/>
          </a:p>
          <a:p>
            <a:pPr lvl="1"/>
            <a:r>
              <a:rPr lang="en-US" altLang="en-US" dirty="0"/>
              <a:t>Written by Peter Herzog</a:t>
            </a:r>
          </a:p>
          <a:p>
            <a:pPr lvl="1" eaLnBrk="1" hangingPunct="1"/>
            <a:r>
              <a:rPr lang="en-US" altLang="en-US" dirty="0">
                <a:solidFill>
                  <a:srgbClr val="E9255F"/>
                </a:solidFill>
              </a:rPr>
              <a:t>Five main topics (i.e., </a:t>
            </a:r>
          </a:p>
          <a:p>
            <a:pPr lvl="2"/>
            <a:r>
              <a:rPr lang="en-US" altLang="en-US" dirty="0">
                <a:solidFill>
                  <a:srgbClr val="E9255F"/>
                </a:solidFill>
              </a:rPr>
              <a:t>professional, </a:t>
            </a:r>
          </a:p>
          <a:p>
            <a:pPr lvl="2"/>
            <a:r>
              <a:rPr lang="en-US" altLang="en-US" dirty="0">
                <a:solidFill>
                  <a:srgbClr val="E9255F"/>
                </a:solidFill>
              </a:rPr>
              <a:t>enumeration, </a:t>
            </a:r>
          </a:p>
          <a:p>
            <a:pPr lvl="2"/>
            <a:r>
              <a:rPr lang="en-US" altLang="en-US" dirty="0">
                <a:solidFill>
                  <a:srgbClr val="E9255F"/>
                </a:solidFill>
              </a:rPr>
              <a:t>assessments, </a:t>
            </a:r>
          </a:p>
          <a:p>
            <a:pPr lvl="2"/>
            <a:r>
              <a:rPr lang="en-US" altLang="en-US" dirty="0">
                <a:solidFill>
                  <a:srgbClr val="E9255F"/>
                </a:solidFill>
              </a:rPr>
              <a:t>application, and </a:t>
            </a:r>
          </a:p>
          <a:p>
            <a:pPr lvl="2"/>
            <a:r>
              <a:rPr lang="en-US" altLang="en-US" dirty="0">
                <a:solidFill>
                  <a:srgbClr val="E9255F"/>
                </a:solidFill>
              </a:rPr>
              <a:t>verification)</a:t>
            </a:r>
          </a:p>
          <a:p>
            <a:pPr lvl="1" eaLnBrk="1" hangingPunct="1"/>
            <a:r>
              <a:rPr lang="en-US" altLang="en-US" dirty="0">
                <a:hlinkClick r:id="rId2"/>
              </a:rPr>
              <a:t>ISECOM website</a:t>
            </a:r>
            <a:endParaRPr lang="en-US" altLang="en-US" i="1" dirty="0"/>
          </a:p>
          <a:p>
            <a:endParaRPr lang="en-IN" dirty="0"/>
          </a:p>
        </p:txBody>
      </p:sp>
    </p:spTree>
    <p:extLst>
      <p:ext uri="{BB962C8B-B14F-4D97-AF65-F5344CB8AC3E}">
        <p14:creationId xmlns:p14="http://schemas.microsoft.com/office/powerpoint/2010/main" val="4068099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905C-F224-4FAF-BDCC-FD2B806639FD}"/>
              </a:ext>
            </a:extLst>
          </p:cNvPr>
          <p:cNvSpPr>
            <a:spLocks noGrp="1"/>
          </p:cNvSpPr>
          <p:nvPr>
            <p:ph type="title"/>
          </p:nvPr>
        </p:nvSpPr>
        <p:spPr/>
        <p:txBody>
          <a:bodyPr/>
          <a:lstStyle/>
          <a:p>
            <a:r>
              <a:rPr lang="en-US" altLang="en-US" sz="2400" dirty="0"/>
              <a:t>Certified Information Systems Security Professional </a:t>
            </a:r>
            <a:br>
              <a:rPr lang="en-US" altLang="en-US" sz="2400" dirty="0"/>
            </a:br>
            <a:r>
              <a:rPr lang="en-US" altLang="en-US" sz="2400" dirty="0"/>
              <a:t>(C I S S P)</a:t>
            </a:r>
            <a:endParaRPr lang="en-IN" sz="2400" dirty="0"/>
          </a:p>
        </p:txBody>
      </p:sp>
      <p:sp>
        <p:nvSpPr>
          <p:cNvPr id="3" name="Text Placeholder 2">
            <a:extLst>
              <a:ext uri="{FF2B5EF4-FFF2-40B4-BE49-F238E27FC236}">
                <a16:creationId xmlns:a16="http://schemas.microsoft.com/office/drawing/2014/main" id="{93A1B55A-1528-4C70-98F9-E1E43AB249EF}"/>
              </a:ext>
            </a:extLst>
          </p:cNvPr>
          <p:cNvSpPr>
            <a:spLocks noGrp="1"/>
          </p:cNvSpPr>
          <p:nvPr>
            <p:ph type="body" sz="quarter" idx="17"/>
          </p:nvPr>
        </p:nvSpPr>
        <p:spPr>
          <a:xfrm>
            <a:off x="740228" y="1037230"/>
            <a:ext cx="10711543" cy="4394200"/>
          </a:xfrm>
        </p:spPr>
        <p:txBody>
          <a:bodyPr/>
          <a:lstStyle/>
          <a:p>
            <a:r>
              <a:rPr lang="en-US" altLang="en-US" sz="3600" b="1" dirty="0">
                <a:solidFill>
                  <a:srgbClr val="E9255F"/>
                </a:solidFill>
                <a:highlight>
                  <a:srgbClr val="FFFF00"/>
                </a:highlight>
              </a:rPr>
              <a:t>C I S S P</a:t>
            </a:r>
          </a:p>
          <a:p>
            <a:pPr lvl="1" eaLnBrk="1" hangingPunct="1"/>
            <a:r>
              <a:rPr lang="en-US" altLang="en-US" dirty="0"/>
              <a:t>Issued by the </a:t>
            </a:r>
            <a:r>
              <a:rPr lang="en-US" altLang="en-US" dirty="0">
                <a:solidFill>
                  <a:srgbClr val="E9255F"/>
                </a:solidFill>
              </a:rPr>
              <a:t>International Information Systems Security Certification Consortium (ISC</a:t>
            </a:r>
            <a:r>
              <a:rPr lang="en-US" altLang="en-US" baseline="30000" dirty="0">
                <a:solidFill>
                  <a:srgbClr val="E9255F"/>
                </a:solidFill>
              </a:rPr>
              <a:t>2</a:t>
            </a:r>
            <a:r>
              <a:rPr lang="en-US" altLang="en-US" dirty="0"/>
              <a:t>)</a:t>
            </a:r>
          </a:p>
          <a:p>
            <a:pPr lvl="1" eaLnBrk="1" hangingPunct="1"/>
            <a:r>
              <a:rPr lang="en-US" altLang="en-US" dirty="0"/>
              <a:t>Not geared toward technical IT professionals</a:t>
            </a:r>
          </a:p>
          <a:p>
            <a:pPr lvl="1" eaLnBrk="1" hangingPunct="1"/>
            <a:r>
              <a:rPr lang="en-US" altLang="en-US" dirty="0"/>
              <a:t>Tests security-related managerial skills</a:t>
            </a:r>
          </a:p>
          <a:p>
            <a:pPr lvl="2" eaLnBrk="1" hangingPunct="1"/>
            <a:r>
              <a:rPr lang="en-US" altLang="en-US" b="1" dirty="0">
                <a:solidFill>
                  <a:srgbClr val="E9255F"/>
                </a:solidFill>
              </a:rPr>
              <a:t>Usually more concerned with policies and procedures</a:t>
            </a:r>
          </a:p>
          <a:p>
            <a:pPr lvl="1" eaLnBrk="1" hangingPunct="1"/>
            <a:r>
              <a:rPr lang="en-US" altLang="en-US" dirty="0"/>
              <a:t>Consists of questions from ten domains</a:t>
            </a:r>
          </a:p>
          <a:p>
            <a:pPr lvl="1" eaLnBrk="1" hangingPunct="1"/>
            <a:r>
              <a:rPr lang="en-US" altLang="en-US" dirty="0">
                <a:hlinkClick r:id="rId2"/>
              </a:rPr>
              <a:t>ISECOM website</a:t>
            </a:r>
            <a:endParaRPr lang="en-US" altLang="en-US" i="1" dirty="0"/>
          </a:p>
        </p:txBody>
      </p:sp>
    </p:spTree>
    <p:extLst>
      <p:ext uri="{BB962C8B-B14F-4D97-AF65-F5344CB8AC3E}">
        <p14:creationId xmlns:p14="http://schemas.microsoft.com/office/powerpoint/2010/main" val="372854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DCF1-8489-460A-A9B8-87BC19C7ABC8}"/>
              </a:ext>
            </a:extLst>
          </p:cNvPr>
          <p:cNvSpPr>
            <a:spLocks noGrp="1"/>
          </p:cNvSpPr>
          <p:nvPr>
            <p:ph type="title"/>
          </p:nvPr>
        </p:nvSpPr>
        <p:spPr/>
        <p:txBody>
          <a:bodyPr/>
          <a:lstStyle/>
          <a:p>
            <a:r>
              <a:rPr lang="en-US" altLang="en-US" dirty="0"/>
              <a:t>SANS Institute</a:t>
            </a:r>
            <a:endParaRPr lang="en-IN" dirty="0"/>
          </a:p>
        </p:txBody>
      </p:sp>
      <p:sp>
        <p:nvSpPr>
          <p:cNvPr id="3" name="Text Placeholder 2">
            <a:extLst>
              <a:ext uri="{FF2B5EF4-FFF2-40B4-BE49-F238E27FC236}">
                <a16:creationId xmlns:a16="http://schemas.microsoft.com/office/drawing/2014/main" id="{34E48A55-1B97-423F-9A10-4F42CAEE176C}"/>
              </a:ext>
            </a:extLst>
          </p:cNvPr>
          <p:cNvSpPr>
            <a:spLocks noGrp="1"/>
          </p:cNvSpPr>
          <p:nvPr>
            <p:ph type="body" sz="quarter" idx="17"/>
          </p:nvPr>
        </p:nvSpPr>
        <p:spPr>
          <a:xfrm>
            <a:off x="838200" y="1121139"/>
            <a:ext cx="10711543" cy="4394200"/>
          </a:xfrm>
        </p:spPr>
        <p:txBody>
          <a:bodyPr/>
          <a:lstStyle/>
          <a:p>
            <a:pPr eaLnBrk="1" hangingPunct="1"/>
            <a:r>
              <a:rPr lang="en-US" altLang="en-US" sz="2800" b="1" dirty="0">
                <a:solidFill>
                  <a:srgbClr val="E9255F"/>
                </a:solidFill>
                <a:highlight>
                  <a:srgbClr val="FFFF00"/>
                </a:highlight>
              </a:rPr>
              <a:t>S</a:t>
            </a:r>
            <a:r>
              <a:rPr lang="en-US" altLang="en-US" b="1" dirty="0"/>
              <a:t>ysAdmin, </a:t>
            </a:r>
            <a:r>
              <a:rPr lang="en-US" altLang="en-US" sz="2800" b="1" dirty="0">
                <a:solidFill>
                  <a:srgbClr val="E9255F"/>
                </a:solidFill>
                <a:highlight>
                  <a:srgbClr val="FFFF00"/>
                </a:highlight>
              </a:rPr>
              <a:t>A</a:t>
            </a:r>
            <a:r>
              <a:rPr lang="en-US" altLang="en-US" b="1" dirty="0"/>
              <a:t>udit, </a:t>
            </a:r>
            <a:r>
              <a:rPr lang="en-US" altLang="en-US" sz="2800" b="1" dirty="0">
                <a:solidFill>
                  <a:srgbClr val="E9255F"/>
                </a:solidFill>
                <a:highlight>
                  <a:srgbClr val="FFFF00"/>
                </a:highlight>
              </a:rPr>
              <a:t>N</a:t>
            </a:r>
            <a:r>
              <a:rPr lang="en-US" altLang="en-US" b="1" dirty="0"/>
              <a:t>etwork, </a:t>
            </a:r>
            <a:r>
              <a:rPr lang="en-US" altLang="en-US" sz="2800" b="1" dirty="0">
                <a:solidFill>
                  <a:srgbClr val="E9255F"/>
                </a:solidFill>
                <a:highlight>
                  <a:srgbClr val="FFFF00"/>
                </a:highlight>
              </a:rPr>
              <a:t>S</a:t>
            </a:r>
            <a:r>
              <a:rPr lang="en-US" altLang="en-US" b="1" dirty="0"/>
              <a:t>ecurity (SANS) Institute</a:t>
            </a:r>
          </a:p>
          <a:p>
            <a:pPr lvl="1" eaLnBrk="1" hangingPunct="1"/>
            <a:r>
              <a:rPr lang="en-US" altLang="en-US" dirty="0"/>
              <a:t>Offers training and IT security certifications through </a:t>
            </a:r>
            <a:r>
              <a:rPr lang="en-US" altLang="en-US" b="1" dirty="0"/>
              <a:t>Global Information Assurance Certification (GIAC)</a:t>
            </a:r>
          </a:p>
          <a:p>
            <a:pPr eaLnBrk="1" hangingPunct="1"/>
            <a:r>
              <a:rPr lang="en-US" altLang="en-US" dirty="0"/>
              <a:t>Top 25 Software Errors list</a:t>
            </a:r>
          </a:p>
          <a:p>
            <a:pPr lvl="1" eaLnBrk="1" hangingPunct="1"/>
            <a:r>
              <a:rPr lang="en-US" altLang="en-US" dirty="0"/>
              <a:t>One of the most popular SANS Institute documents</a:t>
            </a:r>
          </a:p>
          <a:p>
            <a:pPr lvl="1" eaLnBrk="1" hangingPunct="1"/>
            <a:r>
              <a:rPr lang="en-US" altLang="en-US" dirty="0"/>
              <a:t>Details most common network exploits</a:t>
            </a:r>
          </a:p>
          <a:p>
            <a:pPr lvl="1" eaLnBrk="1" hangingPunct="1"/>
            <a:r>
              <a:rPr lang="en-US" altLang="en-US" dirty="0"/>
              <a:t>Suggests ways of correcting vulnerabilities</a:t>
            </a:r>
          </a:p>
          <a:p>
            <a:pPr lvl="1" eaLnBrk="1" hangingPunct="1"/>
            <a:r>
              <a:rPr lang="en-US" altLang="en-US" dirty="0">
                <a:hlinkClick r:id="rId2">
                  <a:extLst>
                    <a:ext uri="{A12FA001-AC4F-418D-AE19-62706E023703}">
                      <ahyp:hlinkClr xmlns:ahyp="http://schemas.microsoft.com/office/drawing/2018/hyperlinkcolor" val="tx"/>
                    </a:ext>
                  </a:extLst>
                </a:hlinkClick>
              </a:rPr>
              <a:t>SANS website</a:t>
            </a:r>
            <a:endParaRPr lang="en-US" altLang="en-US" i="1" dirty="0"/>
          </a:p>
        </p:txBody>
      </p:sp>
    </p:spTree>
    <p:extLst>
      <p:ext uri="{BB962C8B-B14F-4D97-AF65-F5344CB8AC3E}">
        <p14:creationId xmlns:p14="http://schemas.microsoft.com/office/powerpoint/2010/main" val="25758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E91-079F-4BD9-80C2-9413B7B88AAB}"/>
              </a:ext>
            </a:extLst>
          </p:cNvPr>
          <p:cNvSpPr>
            <a:spLocks noGrp="1"/>
          </p:cNvSpPr>
          <p:nvPr>
            <p:ph type="title"/>
          </p:nvPr>
        </p:nvSpPr>
        <p:spPr/>
        <p:txBody>
          <a:bodyPr/>
          <a:lstStyle/>
          <a:p>
            <a:r>
              <a:rPr lang="en-US" altLang="en-US" dirty="0"/>
              <a:t>Which Certification </a:t>
            </a:r>
            <a:r>
              <a:rPr lang="en-US" altLang="en-US" dirty="0">
                <a:solidFill>
                  <a:srgbClr val="E9255F"/>
                </a:solidFill>
                <a:highlight>
                  <a:srgbClr val="FFFF00"/>
                </a:highlight>
              </a:rPr>
              <a:t>Is Best</a:t>
            </a:r>
            <a:r>
              <a:rPr lang="en-US" altLang="en-US" dirty="0"/>
              <a:t>?</a:t>
            </a:r>
            <a:endParaRPr lang="en-IN" dirty="0"/>
          </a:p>
        </p:txBody>
      </p:sp>
      <p:sp>
        <p:nvSpPr>
          <p:cNvPr id="3" name="Text Placeholder 2">
            <a:extLst>
              <a:ext uri="{FF2B5EF4-FFF2-40B4-BE49-F238E27FC236}">
                <a16:creationId xmlns:a16="http://schemas.microsoft.com/office/drawing/2014/main" id="{E633DCBD-EBD8-4E5A-ACAA-A23B46E7B94E}"/>
              </a:ext>
            </a:extLst>
          </p:cNvPr>
          <p:cNvSpPr>
            <a:spLocks noGrp="1"/>
          </p:cNvSpPr>
          <p:nvPr>
            <p:ph type="body" sz="quarter" idx="17"/>
          </p:nvPr>
        </p:nvSpPr>
        <p:spPr>
          <a:xfrm>
            <a:off x="743576" y="1037230"/>
            <a:ext cx="10711543" cy="4995270"/>
          </a:xfrm>
        </p:spPr>
        <p:txBody>
          <a:bodyPr/>
          <a:lstStyle/>
          <a:p>
            <a:pPr eaLnBrk="1" hangingPunct="1"/>
            <a:r>
              <a:rPr lang="en-US" altLang="en-US" sz="2400" dirty="0">
                <a:solidFill>
                  <a:schemeClr val="tx1">
                    <a:lumMod val="60000"/>
                    <a:lumOff val="40000"/>
                  </a:schemeClr>
                </a:solidFill>
                <a:effectLst>
                  <a:outerShdw blurRad="38100" dist="38100" dir="2700000" algn="tl">
                    <a:srgbClr val="000000">
                      <a:alpha val="43137"/>
                    </a:srgbClr>
                  </a:outerShdw>
                </a:effectLst>
              </a:rPr>
              <a:t>Penetration testers and security testers </a:t>
            </a:r>
          </a:p>
          <a:p>
            <a:pPr lvl="1" eaLnBrk="1" hangingPunct="1"/>
            <a:r>
              <a:rPr lang="en-US" altLang="en-US" dirty="0"/>
              <a:t>Need </a:t>
            </a:r>
            <a:r>
              <a:rPr lang="en-US" altLang="en-US" b="1" dirty="0">
                <a:solidFill>
                  <a:schemeClr val="accent4">
                    <a:lumMod val="75000"/>
                  </a:schemeClr>
                </a:solidFill>
              </a:rPr>
              <a:t>technical skills </a:t>
            </a:r>
            <a:r>
              <a:rPr lang="en-US" altLang="en-US" dirty="0"/>
              <a:t>to perform duties effectively</a:t>
            </a:r>
          </a:p>
          <a:p>
            <a:pPr lvl="1" eaLnBrk="1" hangingPunct="1"/>
            <a:r>
              <a:rPr lang="en-US" altLang="en-US" dirty="0"/>
              <a:t>Must also have:</a:t>
            </a:r>
          </a:p>
          <a:p>
            <a:pPr lvl="2" eaLnBrk="1" hangingPunct="1"/>
            <a:r>
              <a:rPr lang="en-US" altLang="en-US" dirty="0"/>
              <a:t>A good </a:t>
            </a:r>
            <a:r>
              <a:rPr lang="en-US" altLang="en-US" dirty="0">
                <a:solidFill>
                  <a:schemeClr val="accent4">
                    <a:lumMod val="75000"/>
                  </a:schemeClr>
                </a:solidFill>
              </a:rPr>
              <a:t>understanding</a:t>
            </a:r>
            <a:r>
              <a:rPr lang="en-US" altLang="en-US" dirty="0"/>
              <a:t> of </a:t>
            </a:r>
            <a:r>
              <a:rPr lang="en-US" altLang="en-US" u="sng" dirty="0">
                <a:solidFill>
                  <a:schemeClr val="accent4">
                    <a:lumMod val="75000"/>
                  </a:schemeClr>
                </a:solidFill>
                <a:effectLst>
                  <a:outerShdw blurRad="38100" dist="38100" dir="2700000" algn="tl">
                    <a:srgbClr val="000000">
                      <a:alpha val="43137"/>
                    </a:srgbClr>
                  </a:outerShdw>
                </a:effectLst>
              </a:rPr>
              <a:t>networks</a:t>
            </a:r>
            <a:r>
              <a:rPr lang="en-US" altLang="en-US" dirty="0"/>
              <a:t> and the </a:t>
            </a:r>
            <a:r>
              <a:rPr lang="en-US" altLang="en-US" u="sng" dirty="0">
                <a:solidFill>
                  <a:schemeClr val="accent4">
                    <a:lumMod val="75000"/>
                  </a:schemeClr>
                </a:solidFill>
                <a:effectLst>
                  <a:outerShdw blurRad="38100" dist="38100" dir="2700000" algn="tl">
                    <a:srgbClr val="000000">
                      <a:alpha val="43137"/>
                    </a:srgbClr>
                  </a:outerShdw>
                </a:effectLst>
              </a:rPr>
              <a:t>role of management </a:t>
            </a:r>
            <a:r>
              <a:rPr lang="en-US" altLang="en-US" dirty="0"/>
              <a:t>in an organization</a:t>
            </a:r>
          </a:p>
          <a:p>
            <a:pPr lvl="2" eaLnBrk="1" hangingPunct="1"/>
            <a:r>
              <a:rPr lang="en-US" altLang="en-US" dirty="0"/>
              <a:t>Skills in </a:t>
            </a:r>
            <a:r>
              <a:rPr lang="en-US" altLang="en-US" dirty="0">
                <a:effectLst>
                  <a:outerShdw blurRad="38100" dist="38100" dir="2700000" algn="tl">
                    <a:srgbClr val="000000">
                      <a:alpha val="43137"/>
                    </a:srgbClr>
                  </a:outerShdw>
                </a:effectLst>
              </a:rPr>
              <a:t>writing</a:t>
            </a:r>
            <a:r>
              <a:rPr lang="en-US" altLang="en-US" dirty="0"/>
              <a:t> and </a:t>
            </a:r>
            <a:r>
              <a:rPr lang="en-US" altLang="en-US" dirty="0">
                <a:effectLst>
                  <a:outerShdw blurRad="38100" dist="38100" dir="2700000" algn="tl">
                    <a:srgbClr val="000000">
                      <a:alpha val="43137"/>
                    </a:srgbClr>
                  </a:outerShdw>
                </a:effectLst>
              </a:rPr>
              <a:t>verbal</a:t>
            </a:r>
            <a:r>
              <a:rPr lang="en-US" altLang="en-US" dirty="0"/>
              <a:t> </a:t>
            </a:r>
            <a:r>
              <a:rPr lang="en-US" altLang="en-US" b="1" dirty="0"/>
              <a:t>communication</a:t>
            </a:r>
          </a:p>
          <a:p>
            <a:pPr lvl="2" eaLnBrk="1" hangingPunct="1"/>
            <a:r>
              <a:rPr lang="en-US" altLang="en-US" dirty="0"/>
              <a:t>Desire to continue learning</a:t>
            </a:r>
          </a:p>
          <a:p>
            <a:pPr eaLnBrk="1" hangingPunct="1"/>
            <a:r>
              <a:rPr lang="en-US" altLang="en-US" dirty="0"/>
              <a:t>Danger of certification exams </a:t>
            </a:r>
          </a:p>
          <a:p>
            <a:pPr lvl="1" eaLnBrk="1" hangingPunct="1"/>
            <a:r>
              <a:rPr lang="en-US" altLang="en-US" dirty="0"/>
              <a:t>Some participants simply memorize terminology</a:t>
            </a:r>
          </a:p>
          <a:p>
            <a:pPr lvl="2" eaLnBrk="1" hangingPunct="1"/>
            <a:r>
              <a:rPr lang="en-US" altLang="en-US" dirty="0"/>
              <a:t>Don’t have a good grasp of subject matter or complex concepts</a:t>
            </a:r>
          </a:p>
        </p:txBody>
      </p:sp>
    </p:spTree>
    <p:extLst>
      <p:ext uri="{BB962C8B-B14F-4D97-AF65-F5344CB8AC3E}">
        <p14:creationId xmlns:p14="http://schemas.microsoft.com/office/powerpoint/2010/main" val="253451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1-2 </a:t>
            </a:r>
          </a:p>
        </p:txBody>
      </p:sp>
      <p:sp>
        <p:nvSpPr>
          <p:cNvPr id="2" name="Text Placeholder 1"/>
          <p:cNvSpPr>
            <a:spLocks noGrp="1"/>
          </p:cNvSpPr>
          <p:nvPr>
            <p:ph type="body" sz="quarter" idx="15"/>
          </p:nvPr>
        </p:nvSpPr>
        <p:spPr/>
        <p:txBody>
          <a:bodyPr/>
          <a:lstStyle/>
          <a:p>
            <a:r>
              <a:rPr lang="en-US" sz="2000" dirty="0"/>
              <a:t>A team composed of people with varied skills who attempt to penetrate a network is called which of the following?</a:t>
            </a:r>
          </a:p>
          <a:p>
            <a:endParaRPr lang="en-US" sz="2000" dirty="0"/>
          </a:p>
          <a:p>
            <a:r>
              <a:rPr lang="en-US" sz="2000" dirty="0"/>
              <a:t>a. Green team</a:t>
            </a:r>
          </a:p>
          <a:p>
            <a:r>
              <a:rPr lang="en-US" sz="2000" dirty="0"/>
              <a:t>b. Blue team</a:t>
            </a:r>
          </a:p>
          <a:p>
            <a:r>
              <a:rPr lang="en-US" sz="2000" dirty="0"/>
              <a:t>c. Black team</a:t>
            </a:r>
          </a:p>
          <a:p>
            <a:r>
              <a:rPr lang="en-US" sz="2000" dirty="0"/>
              <a:t>d. Red team</a:t>
            </a:r>
          </a:p>
        </p:txBody>
      </p:sp>
    </p:spTree>
    <p:extLst>
      <p:ext uri="{BB962C8B-B14F-4D97-AF65-F5344CB8AC3E}">
        <p14:creationId xmlns:p14="http://schemas.microsoft.com/office/powerpoint/2010/main" val="1741218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1-2: Answer</a:t>
            </a:r>
          </a:p>
        </p:txBody>
      </p:sp>
      <p:sp>
        <p:nvSpPr>
          <p:cNvPr id="2" name="Text Placeholder 1"/>
          <p:cNvSpPr>
            <a:spLocks noGrp="1"/>
          </p:cNvSpPr>
          <p:nvPr>
            <p:ph type="body" sz="quarter" idx="15"/>
          </p:nvPr>
        </p:nvSpPr>
        <p:spPr/>
        <p:txBody>
          <a:bodyPr/>
          <a:lstStyle/>
          <a:p>
            <a:r>
              <a:rPr lang="en-US" sz="2000" dirty="0"/>
              <a:t>A team composed of people with varied skills who attempt to penetrate a network is called which of the following?</a:t>
            </a:r>
          </a:p>
          <a:p>
            <a:endParaRPr lang="en-US" sz="2000" b="1" dirty="0"/>
          </a:p>
          <a:p>
            <a:pPr>
              <a:spcBef>
                <a:spcPts val="600"/>
              </a:spcBef>
              <a:spcAft>
                <a:spcPts val="600"/>
              </a:spcAft>
            </a:pPr>
            <a:r>
              <a:rPr lang="en-US" sz="2000" b="1" dirty="0"/>
              <a:t>Answer: d. </a:t>
            </a:r>
            <a:r>
              <a:rPr lang="en-US" sz="2000" b="1" dirty="0">
                <a:solidFill>
                  <a:schemeClr val="accent4">
                    <a:lumMod val="75000"/>
                  </a:schemeClr>
                </a:solidFill>
                <a:highlight>
                  <a:srgbClr val="FFFF00"/>
                </a:highlight>
              </a:rPr>
              <a:t>Red team</a:t>
            </a:r>
          </a:p>
          <a:p>
            <a:pPr>
              <a:spcBef>
                <a:spcPts val="600"/>
              </a:spcBef>
              <a:spcAft>
                <a:spcPts val="600"/>
              </a:spcAft>
            </a:pPr>
            <a:r>
              <a:rPr lang="en-US" sz="2000" b="1" dirty="0"/>
              <a:t>A team composed of people with varied skills who attempt to penetrate a network is called a red team. A red team might include a programming expert who can perform SQL injections or other programming vulnerability testing.</a:t>
            </a:r>
          </a:p>
        </p:txBody>
      </p:sp>
    </p:spTree>
    <p:extLst>
      <p:ext uri="{BB962C8B-B14F-4D97-AF65-F5344CB8AC3E}">
        <p14:creationId xmlns:p14="http://schemas.microsoft.com/office/powerpoint/2010/main" val="2699504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1-1</a:t>
            </a:r>
          </a:p>
        </p:txBody>
      </p:sp>
      <p:sp>
        <p:nvSpPr>
          <p:cNvPr id="2" name="Text Placeholder 1"/>
          <p:cNvSpPr>
            <a:spLocks noGrp="1"/>
          </p:cNvSpPr>
          <p:nvPr>
            <p:ph type="body" sz="quarter" idx="15"/>
          </p:nvPr>
        </p:nvSpPr>
        <p:spPr/>
        <p:txBody>
          <a:bodyPr/>
          <a:lstStyle/>
          <a:p>
            <a:r>
              <a:rPr lang="en-US" sz="2000" dirty="0"/>
              <a:t>Dan is a “packet monkey” who uses prewritten scripts to gain access to others’ computers. </a:t>
            </a:r>
          </a:p>
          <a:p>
            <a:endParaRPr lang="en-US" sz="2000" dirty="0"/>
          </a:p>
          <a:p>
            <a:r>
              <a:rPr lang="en-US" sz="2000" dirty="0"/>
              <a:t>Discuss why hackers such as Dan are referred to as packet monkeys or script kiddies.</a:t>
            </a:r>
          </a:p>
        </p:txBody>
      </p:sp>
    </p:spTree>
    <p:extLst>
      <p:ext uri="{BB962C8B-B14F-4D97-AF65-F5344CB8AC3E}">
        <p14:creationId xmlns:p14="http://schemas.microsoft.com/office/powerpoint/2010/main" val="3780172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1-1: Answer</a:t>
            </a:r>
          </a:p>
        </p:txBody>
      </p:sp>
      <p:sp>
        <p:nvSpPr>
          <p:cNvPr id="2" name="Text Placeholder 1"/>
          <p:cNvSpPr>
            <a:spLocks noGrp="1"/>
          </p:cNvSpPr>
          <p:nvPr>
            <p:ph type="body" sz="quarter" idx="15"/>
          </p:nvPr>
        </p:nvSpPr>
        <p:spPr/>
        <p:txBody>
          <a:bodyPr/>
          <a:lstStyle/>
          <a:p>
            <a:r>
              <a:rPr lang="en-US" sz="2000" dirty="0"/>
              <a:t>Discuss why hackers such as Dan are referred to as packet monkeys or script kiddies.</a:t>
            </a:r>
          </a:p>
          <a:p>
            <a:pPr>
              <a:spcBef>
                <a:spcPts val="600"/>
              </a:spcBef>
              <a:spcAft>
                <a:spcPts val="600"/>
              </a:spcAft>
            </a:pPr>
            <a:endParaRPr lang="en-US" sz="2000" b="1" dirty="0"/>
          </a:p>
          <a:p>
            <a:pPr>
              <a:spcBef>
                <a:spcPts val="600"/>
              </a:spcBef>
              <a:spcAft>
                <a:spcPts val="600"/>
              </a:spcAft>
            </a:pPr>
            <a:r>
              <a:rPr lang="en-US" sz="2000" b="1" dirty="0"/>
              <a:t>Answer: Younger, inexperienced people</a:t>
            </a:r>
          </a:p>
          <a:p>
            <a:pPr>
              <a:spcBef>
                <a:spcPts val="600"/>
              </a:spcBef>
              <a:spcAft>
                <a:spcPts val="600"/>
              </a:spcAft>
            </a:pPr>
            <a:r>
              <a:rPr lang="en-US" sz="2000" b="1" dirty="0"/>
              <a:t>Explanation: Some hackers are skillful computer experts, but others are younger, inexperienced people, such as Dan, whom experienced hackers refer to as script kiddies or packet monkeys. These derogatory terms refer to people who copy code or use tools created by knowledgeable programmers without understanding how they work.</a:t>
            </a:r>
          </a:p>
        </p:txBody>
      </p:sp>
    </p:spTree>
    <p:extLst>
      <p:ext uri="{BB962C8B-B14F-4D97-AF65-F5344CB8AC3E}">
        <p14:creationId xmlns:p14="http://schemas.microsoft.com/office/powerpoint/2010/main" val="1193155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38EB-B38D-45F0-BE44-C10C8D5A15E1}"/>
              </a:ext>
            </a:extLst>
          </p:cNvPr>
          <p:cNvSpPr>
            <a:spLocks noGrp="1"/>
          </p:cNvSpPr>
          <p:nvPr>
            <p:ph type="title"/>
          </p:nvPr>
        </p:nvSpPr>
        <p:spPr>
          <a:xfrm>
            <a:off x="838200" y="365125"/>
            <a:ext cx="10515600" cy="672105"/>
          </a:xfrm>
        </p:spPr>
        <p:txBody>
          <a:bodyPr/>
          <a:lstStyle/>
          <a:p>
            <a:r>
              <a:rPr lang="en-US" altLang="en-US" dirty="0"/>
              <a:t>What You Can Do Legally</a:t>
            </a:r>
            <a:endParaRPr lang="en-IN" dirty="0"/>
          </a:p>
        </p:txBody>
      </p:sp>
      <p:sp>
        <p:nvSpPr>
          <p:cNvPr id="3" name="Text Placeholder 2">
            <a:extLst>
              <a:ext uri="{FF2B5EF4-FFF2-40B4-BE49-F238E27FC236}">
                <a16:creationId xmlns:a16="http://schemas.microsoft.com/office/drawing/2014/main" id="{FF093CC2-1A3C-4B90-B326-F0BEE4736C68}"/>
              </a:ext>
            </a:extLst>
          </p:cNvPr>
          <p:cNvSpPr>
            <a:spLocks noGrp="1"/>
          </p:cNvSpPr>
          <p:nvPr>
            <p:ph type="body" sz="quarter" idx="17"/>
          </p:nvPr>
        </p:nvSpPr>
        <p:spPr>
          <a:xfrm>
            <a:off x="743576" y="1159933"/>
            <a:ext cx="10711543" cy="4872567"/>
          </a:xfrm>
        </p:spPr>
        <p:txBody>
          <a:bodyPr/>
          <a:lstStyle/>
          <a:p>
            <a:r>
              <a:rPr lang="en-US" altLang="en-US" b="1" dirty="0"/>
              <a:t>Laws involving technology change as rapidly as technology itself: </a:t>
            </a:r>
          </a:p>
          <a:p>
            <a:pPr lvl="1"/>
            <a:r>
              <a:rPr lang="en-US" altLang="en-US" dirty="0"/>
              <a:t>As a security tester, you should:</a:t>
            </a:r>
          </a:p>
          <a:p>
            <a:pPr lvl="2"/>
            <a:r>
              <a:rPr lang="en-US" altLang="en-US" dirty="0"/>
              <a:t>Keep abreast of </a:t>
            </a:r>
            <a:r>
              <a:rPr lang="en-US" altLang="en-US" b="1" dirty="0"/>
              <a:t>what’s happening in your area</a:t>
            </a:r>
          </a:p>
          <a:p>
            <a:pPr lvl="3"/>
            <a:r>
              <a:rPr lang="en-US" altLang="en-US" dirty="0"/>
              <a:t>Find out </a:t>
            </a:r>
            <a:r>
              <a:rPr lang="en-US" altLang="en-US" b="1" dirty="0"/>
              <a:t>what is legal for you locally</a:t>
            </a:r>
          </a:p>
          <a:p>
            <a:pPr lvl="2"/>
            <a:r>
              <a:rPr lang="en-US" altLang="en-US" dirty="0"/>
              <a:t>Be aware of what is allowed and what </a:t>
            </a:r>
            <a:r>
              <a:rPr lang="en-US" altLang="en-US" b="1" dirty="0"/>
              <a:t>you should not or cannot do</a:t>
            </a:r>
          </a:p>
          <a:p>
            <a:pPr lvl="3"/>
            <a:r>
              <a:rPr lang="en-US" altLang="en-US" sz="2400" b="1" dirty="0"/>
              <a:t>Laws vary </a:t>
            </a:r>
            <a:r>
              <a:rPr lang="en-US" altLang="en-US" dirty="0"/>
              <a:t>from state to state and country to country</a:t>
            </a:r>
          </a:p>
          <a:p>
            <a:pPr lvl="2"/>
            <a:r>
              <a:rPr lang="en-US" altLang="en-US" dirty="0"/>
              <a:t>Example: In some states, the possession of lockpicking tools constitutes a crime</a:t>
            </a:r>
          </a:p>
        </p:txBody>
      </p:sp>
    </p:spTree>
    <p:extLst>
      <p:ext uri="{BB962C8B-B14F-4D97-AF65-F5344CB8AC3E}">
        <p14:creationId xmlns:p14="http://schemas.microsoft.com/office/powerpoint/2010/main" val="149432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72105"/>
          </a:xfrm>
        </p:spPr>
        <p:txBody>
          <a:bodyPr/>
          <a:lstStyle/>
          <a:p>
            <a:r>
              <a:rPr lang="en-US" dirty="0"/>
              <a:t>Module Objectives</a:t>
            </a:r>
          </a:p>
        </p:txBody>
      </p:sp>
      <p:sp>
        <p:nvSpPr>
          <p:cNvPr id="2" name="Text Placeholder 1"/>
          <p:cNvSpPr>
            <a:spLocks noGrp="1"/>
          </p:cNvSpPr>
          <p:nvPr>
            <p:ph type="body" sz="quarter" idx="17"/>
          </p:nvPr>
        </p:nvSpPr>
        <p:spPr>
          <a:xfrm>
            <a:off x="743576" y="1638300"/>
            <a:ext cx="10711543" cy="4394200"/>
          </a:xfrm>
        </p:spPr>
        <p:txBody>
          <a:bodyPr>
            <a:normAutofit/>
          </a:bodyPr>
          <a:lstStyle/>
          <a:p>
            <a:r>
              <a:rPr lang="en-US" sz="2400" dirty="0"/>
              <a:t>By the end of this module, you should be able to: </a:t>
            </a:r>
          </a:p>
          <a:p>
            <a:pPr lvl="1"/>
            <a:r>
              <a:rPr lang="en-US" sz="2400" dirty="0"/>
              <a:t>Describe </a:t>
            </a:r>
            <a:r>
              <a:rPr lang="en-US" sz="2400" b="1" dirty="0">
                <a:solidFill>
                  <a:srgbClr val="FF0000"/>
                </a:solidFill>
              </a:rPr>
              <a:t>the role </a:t>
            </a:r>
            <a:r>
              <a:rPr lang="en-US" sz="2400" b="1" dirty="0"/>
              <a:t>of an ethical hacker</a:t>
            </a:r>
          </a:p>
          <a:p>
            <a:pPr lvl="1"/>
            <a:r>
              <a:rPr lang="en-US" sz="2400" dirty="0"/>
              <a:t>Describe </a:t>
            </a:r>
            <a:r>
              <a:rPr lang="en-US" sz="2400" b="1" dirty="0">
                <a:solidFill>
                  <a:srgbClr val="FF0000"/>
                </a:solidFill>
              </a:rPr>
              <a:t>what you can do legally </a:t>
            </a:r>
            <a:r>
              <a:rPr lang="en-US" sz="2400" dirty="0"/>
              <a:t>as an ethical hacker</a:t>
            </a:r>
          </a:p>
          <a:p>
            <a:pPr lvl="1"/>
            <a:r>
              <a:rPr lang="en-US" sz="2400" dirty="0"/>
              <a:t>Describe </a:t>
            </a:r>
            <a:r>
              <a:rPr lang="en-US" sz="2400" b="1" dirty="0">
                <a:solidFill>
                  <a:srgbClr val="FF0000"/>
                </a:solidFill>
              </a:rPr>
              <a:t>what you can’t do </a:t>
            </a:r>
            <a:r>
              <a:rPr lang="en-US" sz="2400" dirty="0"/>
              <a:t>as an ethical hacker</a:t>
            </a:r>
          </a:p>
          <a:p>
            <a:endParaRPr lang="en-US" sz="2400" dirty="0"/>
          </a:p>
        </p:txBody>
      </p:sp>
    </p:spTree>
    <p:extLst>
      <p:ext uri="{BB962C8B-B14F-4D97-AF65-F5344CB8AC3E}">
        <p14:creationId xmlns:p14="http://schemas.microsoft.com/office/powerpoint/2010/main" val="54954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BE1F-6864-4CD2-9EB5-82B257745F97}"/>
              </a:ext>
            </a:extLst>
          </p:cNvPr>
          <p:cNvSpPr>
            <a:spLocks noGrp="1"/>
          </p:cNvSpPr>
          <p:nvPr>
            <p:ph type="title"/>
          </p:nvPr>
        </p:nvSpPr>
        <p:spPr/>
        <p:txBody>
          <a:bodyPr/>
          <a:lstStyle/>
          <a:p>
            <a:r>
              <a:rPr lang="en-US" altLang="en-US" dirty="0"/>
              <a:t>Laws of the Land</a:t>
            </a:r>
            <a:endParaRPr lang="en-IN" dirty="0"/>
          </a:p>
        </p:txBody>
      </p:sp>
      <p:sp>
        <p:nvSpPr>
          <p:cNvPr id="3" name="Text Placeholder 2">
            <a:extLst>
              <a:ext uri="{FF2B5EF4-FFF2-40B4-BE49-F238E27FC236}">
                <a16:creationId xmlns:a16="http://schemas.microsoft.com/office/drawing/2014/main" id="{15840344-8C10-4EB8-9344-6144E3A6AB77}"/>
              </a:ext>
            </a:extLst>
          </p:cNvPr>
          <p:cNvSpPr>
            <a:spLocks noGrp="1"/>
          </p:cNvSpPr>
          <p:nvPr>
            <p:ph type="body" sz="quarter" idx="17"/>
          </p:nvPr>
        </p:nvSpPr>
        <p:spPr>
          <a:xfrm>
            <a:off x="743576" y="1037231"/>
            <a:ext cx="10711543" cy="4995270"/>
          </a:xfrm>
        </p:spPr>
        <p:txBody>
          <a:bodyPr/>
          <a:lstStyle/>
          <a:p>
            <a:pPr eaLnBrk="1" hangingPunct="1"/>
            <a:r>
              <a:rPr lang="en-US" altLang="en-US" sz="2400" b="1" dirty="0">
                <a:solidFill>
                  <a:schemeClr val="accent4">
                    <a:lumMod val="75000"/>
                  </a:schemeClr>
                </a:solidFill>
              </a:rPr>
              <a:t>Having hacking tools on your computer might be illegal </a:t>
            </a:r>
          </a:p>
          <a:p>
            <a:pPr lvl="1" eaLnBrk="1" hangingPunct="1"/>
            <a:r>
              <a:rPr lang="en-US" altLang="en-US" dirty="0">
                <a:effectLst>
                  <a:outerShdw blurRad="38100" dist="38100" dir="2700000" algn="tl">
                    <a:srgbClr val="000000">
                      <a:alpha val="43137"/>
                    </a:srgbClr>
                  </a:outerShdw>
                </a:effectLst>
              </a:rPr>
              <a:t>Contact local law enforcement agencies before installing hacking tools</a:t>
            </a:r>
          </a:p>
          <a:p>
            <a:pPr eaLnBrk="1" hangingPunct="1"/>
            <a:r>
              <a:rPr lang="en-US" altLang="en-US" dirty="0">
                <a:highlight>
                  <a:srgbClr val="FFFF00"/>
                </a:highlight>
              </a:rPr>
              <a:t>Laws are written to protect society</a:t>
            </a:r>
          </a:p>
          <a:p>
            <a:pPr lvl="1" eaLnBrk="1" hangingPunct="1"/>
            <a:r>
              <a:rPr lang="en-US" altLang="en-US" dirty="0"/>
              <a:t>Written words are open to interpretation</a:t>
            </a:r>
          </a:p>
          <a:p>
            <a:pPr lvl="1" eaLnBrk="1" hangingPunct="1"/>
            <a:r>
              <a:rPr lang="en-US" altLang="en-US" dirty="0">
                <a:solidFill>
                  <a:schemeClr val="accent4">
                    <a:lumMod val="75000"/>
                  </a:schemeClr>
                </a:solidFill>
              </a:rPr>
              <a:t>Example: In Hawaii, the state must prove that the person charged with committing a crime on a computer had the “intent to commit a crime”</a:t>
            </a:r>
          </a:p>
          <a:p>
            <a:r>
              <a:rPr lang="en-US" altLang="en-US" dirty="0"/>
              <a:t>Make sure you’re aware of the dangers of being a security tester</a:t>
            </a:r>
          </a:p>
        </p:txBody>
      </p:sp>
    </p:spTree>
    <p:extLst>
      <p:ext uri="{BB962C8B-B14F-4D97-AF65-F5344CB8AC3E}">
        <p14:creationId xmlns:p14="http://schemas.microsoft.com/office/powerpoint/2010/main" val="1805097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58E7F8-021C-402F-B6FC-E8D2365B9768}"/>
              </a:ext>
            </a:extLst>
          </p:cNvPr>
          <p:cNvSpPr>
            <a:spLocks noGrp="1"/>
          </p:cNvSpPr>
          <p:nvPr>
            <p:ph type="title"/>
          </p:nvPr>
        </p:nvSpPr>
        <p:spPr/>
        <p:txBody>
          <a:bodyPr/>
          <a:lstStyle/>
          <a:p>
            <a:r>
              <a:rPr lang="en-US" altLang="en-US" dirty="0"/>
              <a:t>Overview of Recent Hacking Cases (1 of 3)</a:t>
            </a:r>
            <a:endParaRPr lang="en-IN" dirty="0"/>
          </a:p>
        </p:txBody>
      </p:sp>
      <p:graphicFrame>
        <p:nvGraphicFramePr>
          <p:cNvPr id="2" name="Table 2">
            <a:extLst>
              <a:ext uri="{FF2B5EF4-FFF2-40B4-BE49-F238E27FC236}">
                <a16:creationId xmlns:a16="http://schemas.microsoft.com/office/drawing/2014/main" id="{FEFD9911-A837-49DE-AF9E-FC2D593C2D77}"/>
              </a:ext>
            </a:extLst>
          </p:cNvPr>
          <p:cNvGraphicFramePr>
            <a:graphicFrameLocks noGrp="1"/>
          </p:cNvGraphicFramePr>
          <p:nvPr>
            <p:ph type="tbl" sz="quarter" idx="10"/>
            <p:extLst>
              <p:ext uri="{D42A27DB-BD31-4B8C-83A1-F6EECF244321}">
                <p14:modId xmlns:p14="http://schemas.microsoft.com/office/powerpoint/2010/main" val="3206269559"/>
              </p:ext>
            </p:extLst>
          </p:nvPr>
        </p:nvGraphicFramePr>
        <p:xfrm>
          <a:off x="545645" y="1037230"/>
          <a:ext cx="11210925" cy="4996359"/>
        </p:xfrm>
        <a:graphic>
          <a:graphicData uri="http://schemas.openxmlformats.org/drawingml/2006/table">
            <a:tbl>
              <a:tblPr firstRow="1" bandRow="1">
                <a:tableStyleId>{5C22544A-7EE6-4342-B048-85BDC9FD1C3A}</a:tableStyleId>
              </a:tblPr>
              <a:tblGrid>
                <a:gridCol w="2670727">
                  <a:extLst>
                    <a:ext uri="{9D8B030D-6E8A-4147-A177-3AD203B41FA5}">
                      <a16:colId xmlns:a16="http://schemas.microsoft.com/office/drawing/2014/main" val="1596258577"/>
                    </a:ext>
                  </a:extLst>
                </a:gridCol>
                <a:gridCol w="8540198">
                  <a:extLst>
                    <a:ext uri="{9D8B030D-6E8A-4147-A177-3AD203B41FA5}">
                      <a16:colId xmlns:a16="http://schemas.microsoft.com/office/drawing/2014/main" val="2577691998"/>
                    </a:ext>
                  </a:extLst>
                </a:gridCol>
              </a:tblGrid>
              <a:tr h="314864">
                <a:tc>
                  <a:txBody>
                    <a:bodyPr/>
                    <a:lstStyle/>
                    <a:p>
                      <a:r>
                        <a:rPr lang="en-IN" dirty="0"/>
                        <a:t>State and Year</a:t>
                      </a:r>
                    </a:p>
                  </a:txBody>
                  <a:tcPr/>
                </a:tc>
                <a:tc>
                  <a:txBody>
                    <a:bodyPr/>
                    <a:lstStyle/>
                    <a:p>
                      <a:r>
                        <a:rPr lang="en-IN" dirty="0"/>
                        <a:t>Description</a:t>
                      </a:r>
                    </a:p>
                  </a:txBody>
                  <a:tcPr/>
                </a:tc>
                <a:extLst>
                  <a:ext uri="{0D108BD9-81ED-4DB2-BD59-A6C34878D82A}">
                    <a16:rowId xmlns:a16="http://schemas.microsoft.com/office/drawing/2014/main" val="108475854"/>
                  </a:ext>
                </a:extLst>
              </a:tr>
              <a:tr h="2588439">
                <a:tc>
                  <a:txBody>
                    <a:bodyPr/>
                    <a:lstStyle/>
                    <a:p>
                      <a:r>
                        <a:rPr lang="en-IN" dirty="0"/>
                        <a:t>Kansas, 2021</a:t>
                      </a:r>
                    </a:p>
                  </a:txBody>
                  <a:tcPr/>
                </a:tc>
                <a:tc>
                  <a:txBody>
                    <a:bodyPr/>
                    <a:lstStyle/>
                    <a:p>
                      <a:r>
                        <a:rPr lang="en-US" sz="1800" b="0" i="0" u="none" strike="noStrike" kern="1200" baseline="0" dirty="0">
                          <a:solidFill>
                            <a:schemeClr val="dk1"/>
                          </a:solidFill>
                          <a:latin typeface="+mn-lt"/>
                          <a:ea typeface="+mn-ea"/>
                          <a:cs typeface="+mn-cs"/>
                        </a:rPr>
                        <a:t>A </a:t>
                      </a:r>
                      <a:r>
                        <a:rPr lang="en-US" sz="1800" b="0" i="0" u="none" strike="noStrike" kern="1200" baseline="0" dirty="0">
                          <a:solidFill>
                            <a:schemeClr val="accent4">
                              <a:lumMod val="75000"/>
                            </a:schemeClr>
                          </a:solidFill>
                          <a:effectLst>
                            <a:outerShdw blurRad="38100" dist="38100" dir="2700000" algn="tl">
                              <a:srgbClr val="000000">
                                <a:alpha val="43137"/>
                              </a:srgbClr>
                            </a:outerShdw>
                          </a:effectLst>
                          <a:latin typeface="+mn-lt"/>
                          <a:ea typeface="+mn-ea"/>
                          <a:cs typeface="+mn-cs"/>
                        </a:rPr>
                        <a:t>resident</a:t>
                      </a:r>
                      <a:r>
                        <a:rPr lang="en-US" sz="1800" b="0" i="0" u="none" strike="noStrike" kern="1200" baseline="0" dirty="0">
                          <a:solidFill>
                            <a:schemeClr val="dk1"/>
                          </a:solidFill>
                          <a:latin typeface="+mn-lt"/>
                          <a:ea typeface="+mn-ea"/>
                          <a:cs typeface="+mn-cs"/>
                        </a:rPr>
                        <a:t> of Ellsworth County, </a:t>
                      </a:r>
                      <a:r>
                        <a:rPr lang="en-US" sz="1800" b="0" i="0" u="none" strike="noStrike" kern="1200" baseline="0" dirty="0">
                          <a:solidFill>
                            <a:schemeClr val="accent4">
                              <a:lumMod val="75000"/>
                            </a:schemeClr>
                          </a:solidFill>
                          <a:latin typeface="+mn-lt"/>
                          <a:ea typeface="+mn-ea"/>
                          <a:cs typeface="+mn-cs"/>
                        </a:rPr>
                        <a:t>Kansas</a:t>
                      </a:r>
                      <a:r>
                        <a:rPr lang="en-US" sz="1800" b="0" i="0" u="none" strike="noStrike" kern="1200" baseline="0" dirty="0">
                          <a:solidFill>
                            <a:schemeClr val="dk1"/>
                          </a:solidFill>
                          <a:latin typeface="+mn-lt"/>
                          <a:ea typeface="+mn-ea"/>
                          <a:cs typeface="+mn-cs"/>
                        </a:rPr>
                        <a:t>, was </a:t>
                      </a:r>
                      <a:r>
                        <a:rPr lang="en-US" sz="1800" b="0" i="0" u="none" strike="noStrike" kern="1200" baseline="0" dirty="0">
                          <a:solidFill>
                            <a:schemeClr val="accent4">
                              <a:lumMod val="75000"/>
                            </a:schemeClr>
                          </a:solidFill>
                          <a:latin typeface="+mn-lt"/>
                          <a:ea typeface="+mn-ea"/>
                          <a:cs typeface="+mn-cs"/>
                        </a:rPr>
                        <a:t>charged</a:t>
                      </a:r>
                      <a:r>
                        <a:rPr lang="en-US" sz="1800" b="0" i="0" u="none" strike="noStrike" kern="1200" baseline="0" dirty="0">
                          <a:solidFill>
                            <a:schemeClr val="dk1"/>
                          </a:solidFill>
                          <a:latin typeface="+mn-lt"/>
                          <a:ea typeface="+mn-ea"/>
                          <a:cs typeface="+mn-cs"/>
                        </a:rPr>
                        <a:t> with one count </a:t>
                      </a:r>
                      <a:r>
                        <a:rPr lang="en-US" sz="1800" b="0" i="0" u="none" strike="noStrike" kern="1200" baseline="0" dirty="0">
                          <a:solidFill>
                            <a:schemeClr val="accent4">
                              <a:lumMod val="75000"/>
                            </a:schemeClr>
                          </a:solidFill>
                          <a:effectLst>
                            <a:outerShdw blurRad="38100" dist="38100" dir="2700000" algn="tl">
                              <a:srgbClr val="000000">
                                <a:alpha val="43137"/>
                              </a:srgbClr>
                            </a:outerShdw>
                          </a:effectLst>
                          <a:latin typeface="+mn-lt"/>
                          <a:ea typeface="+mn-ea"/>
                          <a:cs typeface="+mn-cs"/>
                        </a:rPr>
                        <a:t>of tampering with a</a:t>
                      </a:r>
                    </a:p>
                    <a:p>
                      <a:r>
                        <a:rPr lang="en-US" sz="1800" b="0" i="0" u="none" strike="noStrike" kern="1200" baseline="0" dirty="0">
                          <a:solidFill>
                            <a:schemeClr val="accent4">
                              <a:lumMod val="75000"/>
                            </a:schemeClr>
                          </a:solidFill>
                          <a:effectLst>
                            <a:outerShdw blurRad="38100" dist="38100" dir="2700000" algn="tl">
                              <a:srgbClr val="000000">
                                <a:alpha val="43137"/>
                              </a:srgbClr>
                            </a:outerShdw>
                          </a:effectLst>
                          <a:latin typeface="+mn-lt"/>
                          <a:ea typeface="+mn-ea"/>
                          <a:cs typeface="+mn-cs"/>
                        </a:rPr>
                        <a:t>public water system</a:t>
                      </a:r>
                      <a:r>
                        <a:rPr lang="en-US" sz="1800" b="0" i="0" u="none" strike="noStrike" kern="1200" baseline="0" dirty="0">
                          <a:solidFill>
                            <a:schemeClr val="dk1"/>
                          </a:solidFill>
                          <a:latin typeface="+mn-lt"/>
                          <a:ea typeface="+mn-ea"/>
                          <a:cs typeface="+mn-cs"/>
                        </a:rPr>
                        <a:t> and one count of reckless damage to a protected computer during</a:t>
                      </a:r>
                    </a:p>
                    <a:p>
                      <a:r>
                        <a:rPr lang="en-US" sz="1800" b="0" i="0" u="none" strike="noStrike" kern="1200" baseline="0" dirty="0">
                          <a:solidFill>
                            <a:schemeClr val="dk1"/>
                          </a:solidFill>
                          <a:latin typeface="+mn-lt"/>
                          <a:ea typeface="+mn-ea"/>
                          <a:cs typeface="+mn-cs"/>
                        </a:rPr>
                        <a:t>unauthorized access. The indictment alleged that a former employee knowingly accessed the Ellsworth County Rural Water District’s protected computer system without authorization. During this unauthorized access, the accused allegedly performed activities that shut down the processes at the facility, which affected cleaning and disinfecting procedures, with the intention of harming the public drinking water system. </a:t>
                      </a:r>
                      <a:r>
                        <a:rPr lang="en-US" sz="1800" b="1" i="0" u="none" strike="noStrike" kern="1200" baseline="0" dirty="0">
                          <a:solidFill>
                            <a:schemeClr val="accent4">
                              <a:lumMod val="75000"/>
                            </a:schemeClr>
                          </a:solidFill>
                          <a:effectLst>
                            <a:outerShdw blurRad="38100" dist="38100" dir="2700000" algn="tl">
                              <a:srgbClr val="000000">
                                <a:alpha val="43137"/>
                              </a:srgbClr>
                            </a:outerShdw>
                          </a:effectLst>
                          <a:latin typeface="+mn-lt"/>
                          <a:ea typeface="+mn-ea"/>
                          <a:cs typeface="+mn-cs"/>
                        </a:rPr>
                        <a:t>If found guilty, the accused faces up to 25 years in prison and a fine of up to $500,000 for illegally </a:t>
                      </a:r>
                      <a:r>
                        <a:rPr lang="en-US" sz="1800" b="0" i="0" u="none" strike="noStrike" kern="1200" baseline="0" dirty="0">
                          <a:solidFill>
                            <a:schemeClr val="dk1"/>
                          </a:solidFill>
                          <a:latin typeface="+mn-lt"/>
                          <a:ea typeface="+mn-ea"/>
                          <a:cs typeface="+mn-cs"/>
                        </a:rPr>
                        <a:t>accessing the protected computer and tampering with the water system.</a:t>
                      </a:r>
                      <a:endParaRPr lang="en-IN" dirty="0"/>
                    </a:p>
                  </a:txBody>
                  <a:tcPr/>
                </a:tc>
                <a:extLst>
                  <a:ext uri="{0D108BD9-81ED-4DB2-BD59-A6C34878D82A}">
                    <a16:rowId xmlns:a16="http://schemas.microsoft.com/office/drawing/2014/main" val="2070988533"/>
                  </a:ext>
                </a:extLst>
              </a:tr>
              <a:tr h="314864">
                <a:tc>
                  <a:txBody>
                    <a:bodyPr/>
                    <a:lstStyle/>
                    <a:p>
                      <a:r>
                        <a:rPr lang="en-IN" dirty="0"/>
                        <a:t>California, 2021</a:t>
                      </a:r>
                    </a:p>
                  </a:txBody>
                  <a:tcPr/>
                </a:tc>
                <a:tc>
                  <a:txBody>
                    <a:bodyPr/>
                    <a:lstStyle/>
                    <a:p>
                      <a:r>
                        <a:rPr lang="en-US" dirty="0"/>
                        <a:t>A </a:t>
                      </a:r>
                      <a:r>
                        <a:rPr lang="en-US" dirty="0">
                          <a:effectLst>
                            <a:outerShdw blurRad="38100" dist="38100" dir="2700000" algn="tl">
                              <a:srgbClr val="000000">
                                <a:alpha val="43137"/>
                              </a:srgbClr>
                            </a:outerShdw>
                          </a:effectLst>
                        </a:rPr>
                        <a:t>former</a:t>
                      </a:r>
                      <a:r>
                        <a:rPr lang="en-US" dirty="0"/>
                        <a:t> employee of an IT consulting firm </a:t>
                      </a:r>
                      <a:r>
                        <a:rPr lang="en-US" dirty="0">
                          <a:solidFill>
                            <a:schemeClr val="accent4">
                              <a:lumMod val="75000"/>
                            </a:schemeClr>
                          </a:solidFill>
                          <a:effectLst>
                            <a:outerShdw blurRad="38100" dist="38100" dir="2700000" algn="tl">
                              <a:srgbClr val="000000">
                                <a:alpha val="43137"/>
                              </a:srgbClr>
                            </a:outerShdw>
                          </a:effectLst>
                        </a:rPr>
                        <a:t>accessed the server of a company </a:t>
                      </a:r>
                      <a:r>
                        <a:rPr lang="en-US" dirty="0"/>
                        <a:t>in Carlsbad,</a:t>
                      </a:r>
                    </a:p>
                    <a:p>
                      <a:r>
                        <a:rPr lang="en-US" dirty="0"/>
                        <a:t>California, and </a:t>
                      </a:r>
                      <a:r>
                        <a:rPr lang="en-US" b="1" dirty="0">
                          <a:solidFill>
                            <a:schemeClr val="accent4">
                              <a:lumMod val="75000"/>
                            </a:schemeClr>
                          </a:solidFill>
                          <a:effectLst>
                            <a:outerShdw blurRad="38100" dist="38100" dir="2700000" algn="tl">
                              <a:srgbClr val="000000">
                                <a:alpha val="43137"/>
                              </a:srgbClr>
                            </a:outerShdw>
                          </a:effectLst>
                        </a:rPr>
                        <a:t>deleted more than 1,200 of the company’s 1,500 Microsoft user accounts. </a:t>
                      </a:r>
                      <a:r>
                        <a:rPr lang="en-US" dirty="0"/>
                        <a:t>The employee was apparently retaliating for being </a:t>
                      </a:r>
                      <a:r>
                        <a:rPr lang="en-US" sz="2000" b="1" dirty="0"/>
                        <a:t>fired</a:t>
                      </a:r>
                      <a:r>
                        <a:rPr lang="en-US" dirty="0"/>
                        <a:t>. The attack affected most of the Carlsbad company’s employees so that they </a:t>
                      </a:r>
                      <a:r>
                        <a:rPr lang="en-US" b="1" dirty="0"/>
                        <a:t>could not access email or other </a:t>
                      </a:r>
                      <a:r>
                        <a:rPr lang="en-US" dirty="0"/>
                        <a:t>network services, effectively shutting down the company for days and causing continuous IT problems for three months. The former contractor was </a:t>
                      </a:r>
                      <a:r>
                        <a:rPr lang="en-US" b="1" dirty="0"/>
                        <a:t>sentenced</a:t>
                      </a:r>
                      <a:r>
                        <a:rPr lang="en-US" dirty="0"/>
                        <a:t> in federal court to </a:t>
                      </a:r>
                      <a:r>
                        <a:rPr lang="en-US" b="1" dirty="0">
                          <a:solidFill>
                            <a:schemeClr val="accent4">
                              <a:lumMod val="75000"/>
                            </a:schemeClr>
                          </a:solidFill>
                        </a:rPr>
                        <a:t>two years </a:t>
                      </a:r>
                      <a:r>
                        <a:rPr lang="en-US" dirty="0"/>
                        <a:t>in prison and ordered to pay the company</a:t>
                      </a:r>
                      <a:r>
                        <a:rPr lang="en-US" b="1" dirty="0">
                          <a:solidFill>
                            <a:schemeClr val="accent4">
                              <a:lumMod val="75000"/>
                            </a:schemeClr>
                          </a:solidFill>
                          <a:effectLst>
                            <a:outerShdw blurRad="38100" dist="38100" dir="2700000" algn="tl">
                              <a:srgbClr val="000000">
                                <a:alpha val="43137"/>
                              </a:srgbClr>
                            </a:outerShdw>
                          </a:effectLst>
                        </a:rPr>
                        <a:t> more than $560,000.</a:t>
                      </a:r>
                      <a:endParaRPr lang="en-IN" b="1" dirty="0">
                        <a:solidFill>
                          <a:schemeClr val="accent4">
                            <a:lumMod val="75000"/>
                          </a:schemeClr>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2313840847"/>
                  </a:ext>
                </a:extLst>
              </a:tr>
            </a:tbl>
          </a:graphicData>
        </a:graphic>
      </p:graphicFrame>
    </p:spTree>
    <p:extLst>
      <p:ext uri="{BB962C8B-B14F-4D97-AF65-F5344CB8AC3E}">
        <p14:creationId xmlns:p14="http://schemas.microsoft.com/office/powerpoint/2010/main" val="2622901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58E7F8-021C-402F-B6FC-E8D2365B9768}"/>
              </a:ext>
            </a:extLst>
          </p:cNvPr>
          <p:cNvSpPr>
            <a:spLocks noGrp="1"/>
          </p:cNvSpPr>
          <p:nvPr>
            <p:ph type="title"/>
          </p:nvPr>
        </p:nvSpPr>
        <p:spPr/>
        <p:txBody>
          <a:bodyPr/>
          <a:lstStyle/>
          <a:p>
            <a:r>
              <a:rPr lang="en-US" altLang="en-US" dirty="0"/>
              <a:t>Overview of Recent Hacking Cases (2 of 3)</a:t>
            </a:r>
            <a:endParaRPr lang="en-IN" dirty="0"/>
          </a:p>
        </p:txBody>
      </p:sp>
      <p:graphicFrame>
        <p:nvGraphicFramePr>
          <p:cNvPr id="2" name="Table 2">
            <a:extLst>
              <a:ext uri="{FF2B5EF4-FFF2-40B4-BE49-F238E27FC236}">
                <a16:creationId xmlns:a16="http://schemas.microsoft.com/office/drawing/2014/main" id="{FEFD9911-A837-49DE-AF9E-FC2D593C2D77}"/>
              </a:ext>
            </a:extLst>
          </p:cNvPr>
          <p:cNvGraphicFramePr>
            <a:graphicFrameLocks noGrp="1"/>
          </p:cNvGraphicFramePr>
          <p:nvPr>
            <p:ph type="tbl" sz="quarter" idx="10"/>
            <p:extLst>
              <p:ext uri="{D42A27DB-BD31-4B8C-83A1-F6EECF244321}">
                <p14:modId xmlns:p14="http://schemas.microsoft.com/office/powerpoint/2010/main" val="827823479"/>
              </p:ext>
            </p:extLst>
          </p:nvPr>
        </p:nvGraphicFramePr>
        <p:xfrm>
          <a:off x="490537" y="1207318"/>
          <a:ext cx="11210925" cy="4443364"/>
        </p:xfrm>
        <a:graphic>
          <a:graphicData uri="http://schemas.openxmlformats.org/drawingml/2006/table">
            <a:tbl>
              <a:tblPr firstRow="1" bandRow="1">
                <a:tableStyleId>{5C22544A-7EE6-4342-B048-85BDC9FD1C3A}</a:tableStyleId>
              </a:tblPr>
              <a:tblGrid>
                <a:gridCol w="2670727">
                  <a:extLst>
                    <a:ext uri="{9D8B030D-6E8A-4147-A177-3AD203B41FA5}">
                      <a16:colId xmlns:a16="http://schemas.microsoft.com/office/drawing/2014/main" val="1596258577"/>
                    </a:ext>
                  </a:extLst>
                </a:gridCol>
                <a:gridCol w="8540198">
                  <a:extLst>
                    <a:ext uri="{9D8B030D-6E8A-4147-A177-3AD203B41FA5}">
                      <a16:colId xmlns:a16="http://schemas.microsoft.com/office/drawing/2014/main" val="2577691998"/>
                    </a:ext>
                  </a:extLst>
                </a:gridCol>
              </a:tblGrid>
              <a:tr h="314864">
                <a:tc>
                  <a:txBody>
                    <a:bodyPr/>
                    <a:lstStyle/>
                    <a:p>
                      <a:r>
                        <a:rPr lang="en-IN" dirty="0"/>
                        <a:t>State and Year</a:t>
                      </a:r>
                    </a:p>
                  </a:txBody>
                  <a:tcPr/>
                </a:tc>
                <a:tc>
                  <a:txBody>
                    <a:bodyPr/>
                    <a:lstStyle/>
                    <a:p>
                      <a:r>
                        <a:rPr lang="en-IN" dirty="0"/>
                        <a:t>Description</a:t>
                      </a:r>
                    </a:p>
                  </a:txBody>
                  <a:tcPr/>
                </a:tc>
                <a:extLst>
                  <a:ext uri="{0D108BD9-81ED-4DB2-BD59-A6C34878D82A}">
                    <a16:rowId xmlns:a16="http://schemas.microsoft.com/office/drawing/2014/main" val="108475854"/>
                  </a:ext>
                </a:extLst>
              </a:tr>
              <a:tr h="2065924">
                <a:tc>
                  <a:txBody>
                    <a:bodyPr/>
                    <a:lstStyle/>
                    <a:p>
                      <a:r>
                        <a:rPr lang="en-IN" sz="1800" b="0" i="0" u="none" strike="noStrike" kern="1200" baseline="0" dirty="0">
                          <a:solidFill>
                            <a:schemeClr val="dk1"/>
                          </a:solidFill>
                          <a:latin typeface="+mn-lt"/>
                          <a:ea typeface="+mn-ea"/>
                          <a:cs typeface="+mn-cs"/>
                        </a:rPr>
                        <a:t>Nevada, 2021</a:t>
                      </a:r>
                      <a:endParaRPr lang="en-IN" dirty="0"/>
                    </a:p>
                  </a:txBody>
                  <a:tcPr/>
                </a:tc>
                <a:tc>
                  <a:txBody>
                    <a:bodyPr/>
                    <a:lstStyle/>
                    <a:p>
                      <a:r>
                        <a:rPr lang="en-US" sz="1800" b="0" i="0" u="none" strike="noStrike" kern="1200" baseline="0" dirty="0">
                          <a:solidFill>
                            <a:schemeClr val="dk1"/>
                          </a:solidFill>
                          <a:latin typeface="+mn-lt"/>
                          <a:ea typeface="+mn-ea"/>
                          <a:cs typeface="+mn-cs"/>
                        </a:rPr>
                        <a:t>A Russian national offered $1 million to an employee of Tesla’s electric battery plant in Nevada in a scheme to have the insider introduce malicious software into the company’s computer network. The malware attack was designed to extract data from the company’s network and then demand a ransom for its return. The ransomware case is considered unusual because it involves face-to-face bribery rather than anonymous hacking via the Internet. Such an attack typically carries a penalty of up to five years in prison and a $250,000 fine.</a:t>
                      </a:r>
                      <a:endParaRPr lang="en-IN" dirty="0"/>
                    </a:p>
                  </a:txBody>
                  <a:tcPr/>
                </a:tc>
                <a:extLst>
                  <a:ext uri="{0D108BD9-81ED-4DB2-BD59-A6C34878D82A}">
                    <a16:rowId xmlns:a16="http://schemas.microsoft.com/office/drawing/2014/main" val="2070988533"/>
                  </a:ext>
                </a:extLst>
              </a:tr>
              <a:tr h="314864">
                <a:tc>
                  <a:txBody>
                    <a:bodyPr/>
                    <a:lstStyle/>
                    <a:p>
                      <a:r>
                        <a:rPr lang="en-IN" dirty="0"/>
                        <a:t>Atlanta, 2021</a:t>
                      </a:r>
                    </a:p>
                  </a:txBody>
                  <a:tcPr/>
                </a:tc>
                <a:tc>
                  <a:txBody>
                    <a:bodyPr/>
                    <a:lstStyle/>
                    <a:p>
                      <a:r>
                        <a:rPr lang="en-US" dirty="0"/>
                        <a:t>A Cypriot national hacked into major websites as a teenager and threatened that he would release stolen user information unless the websites paid a ransom. The hacker identified vulnerable websites, including those for sports news and online games, and then stole personally identifiable information from user and customer databases. He became the first Cypriot national extradited from Cyprus to the United States, and paid nearly $600,000 in restitution to his victims. In addition, he has been sentenced to federal prison for at least three years.</a:t>
                      </a:r>
                      <a:endParaRPr lang="en-IN" dirty="0"/>
                    </a:p>
                  </a:txBody>
                  <a:tcPr/>
                </a:tc>
                <a:extLst>
                  <a:ext uri="{0D108BD9-81ED-4DB2-BD59-A6C34878D82A}">
                    <a16:rowId xmlns:a16="http://schemas.microsoft.com/office/drawing/2014/main" val="2313840847"/>
                  </a:ext>
                </a:extLst>
              </a:tr>
            </a:tbl>
          </a:graphicData>
        </a:graphic>
      </p:graphicFrame>
    </p:spTree>
    <p:extLst>
      <p:ext uri="{BB962C8B-B14F-4D97-AF65-F5344CB8AC3E}">
        <p14:creationId xmlns:p14="http://schemas.microsoft.com/office/powerpoint/2010/main" val="2837932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58E7F8-021C-402F-B6FC-E8D2365B9768}"/>
              </a:ext>
            </a:extLst>
          </p:cNvPr>
          <p:cNvSpPr>
            <a:spLocks noGrp="1"/>
          </p:cNvSpPr>
          <p:nvPr>
            <p:ph type="title"/>
          </p:nvPr>
        </p:nvSpPr>
        <p:spPr/>
        <p:txBody>
          <a:bodyPr/>
          <a:lstStyle/>
          <a:p>
            <a:r>
              <a:rPr lang="en-US" altLang="en-US" dirty="0"/>
              <a:t>Overview of Recent Hacking Cases (3 of 3)</a:t>
            </a:r>
            <a:endParaRPr lang="en-IN" dirty="0"/>
          </a:p>
        </p:txBody>
      </p:sp>
      <p:graphicFrame>
        <p:nvGraphicFramePr>
          <p:cNvPr id="2" name="Table 2">
            <a:extLst>
              <a:ext uri="{FF2B5EF4-FFF2-40B4-BE49-F238E27FC236}">
                <a16:creationId xmlns:a16="http://schemas.microsoft.com/office/drawing/2014/main" id="{FEFD9911-A837-49DE-AF9E-FC2D593C2D77}"/>
              </a:ext>
            </a:extLst>
          </p:cNvPr>
          <p:cNvGraphicFramePr>
            <a:graphicFrameLocks noGrp="1"/>
          </p:cNvGraphicFramePr>
          <p:nvPr>
            <p:ph type="tbl" sz="quarter" idx="10"/>
            <p:extLst>
              <p:ext uri="{D42A27DB-BD31-4B8C-83A1-F6EECF244321}">
                <p14:modId xmlns:p14="http://schemas.microsoft.com/office/powerpoint/2010/main" val="2221320756"/>
              </p:ext>
            </p:extLst>
          </p:nvPr>
        </p:nvGraphicFramePr>
        <p:xfrm>
          <a:off x="490537" y="1345203"/>
          <a:ext cx="11210925" cy="4167593"/>
        </p:xfrm>
        <a:graphic>
          <a:graphicData uri="http://schemas.openxmlformats.org/drawingml/2006/table">
            <a:tbl>
              <a:tblPr firstRow="1" bandRow="1">
                <a:tableStyleId>{5C22544A-7EE6-4342-B048-85BDC9FD1C3A}</a:tableStyleId>
              </a:tblPr>
              <a:tblGrid>
                <a:gridCol w="2670727">
                  <a:extLst>
                    <a:ext uri="{9D8B030D-6E8A-4147-A177-3AD203B41FA5}">
                      <a16:colId xmlns:a16="http://schemas.microsoft.com/office/drawing/2014/main" val="1596258577"/>
                    </a:ext>
                  </a:extLst>
                </a:gridCol>
                <a:gridCol w="8540198">
                  <a:extLst>
                    <a:ext uri="{9D8B030D-6E8A-4147-A177-3AD203B41FA5}">
                      <a16:colId xmlns:a16="http://schemas.microsoft.com/office/drawing/2014/main" val="2577691998"/>
                    </a:ext>
                  </a:extLst>
                </a:gridCol>
              </a:tblGrid>
              <a:tr h="314864">
                <a:tc>
                  <a:txBody>
                    <a:bodyPr/>
                    <a:lstStyle/>
                    <a:p>
                      <a:r>
                        <a:rPr lang="en-IN" dirty="0"/>
                        <a:t>State and Year</a:t>
                      </a:r>
                    </a:p>
                  </a:txBody>
                  <a:tcPr/>
                </a:tc>
                <a:tc>
                  <a:txBody>
                    <a:bodyPr/>
                    <a:lstStyle/>
                    <a:p>
                      <a:r>
                        <a:rPr lang="en-IN" dirty="0"/>
                        <a:t>Description</a:t>
                      </a:r>
                    </a:p>
                  </a:txBody>
                  <a:tcPr/>
                </a:tc>
                <a:extLst>
                  <a:ext uri="{0D108BD9-81ED-4DB2-BD59-A6C34878D82A}">
                    <a16:rowId xmlns:a16="http://schemas.microsoft.com/office/drawing/2014/main" val="108475854"/>
                  </a:ext>
                </a:extLst>
              </a:tr>
              <a:tr h="1790153">
                <a:tc>
                  <a:txBody>
                    <a:bodyPr/>
                    <a:lstStyle/>
                    <a:p>
                      <a:r>
                        <a:rPr lang="en-IN" sz="1800" b="0" i="0" u="none" strike="noStrike" kern="1200" baseline="0" dirty="0">
                          <a:solidFill>
                            <a:schemeClr val="dk1"/>
                          </a:solidFill>
                          <a:latin typeface="+mn-lt"/>
                          <a:ea typeface="+mn-ea"/>
                          <a:cs typeface="+mn-cs"/>
                        </a:rPr>
                        <a:t>New Jersey, 2021</a:t>
                      </a:r>
                      <a:endParaRPr lang="en-IN" dirty="0"/>
                    </a:p>
                  </a:txBody>
                  <a:tcPr/>
                </a:tc>
                <a:tc>
                  <a:txBody>
                    <a:bodyPr/>
                    <a:lstStyle/>
                    <a:p>
                      <a:r>
                        <a:rPr lang="en-US" sz="1800" b="0" i="0" u="none" strike="noStrike" kern="1200" baseline="0" dirty="0">
                          <a:solidFill>
                            <a:schemeClr val="dk1"/>
                          </a:solidFill>
                          <a:latin typeface="+mn-lt"/>
                          <a:ea typeface="+mn-ea"/>
                          <a:cs typeface="+mn-cs"/>
                        </a:rPr>
                        <a:t>While employed at a data analytics and risk assessment firm based in New Jersey, a resident of Moorefield, Nebraska, obtained confidential information that belonged to the firm—including names, passwords, email addresses, and telephone numbers of clients—and then attempted to sell the information. Nearly two years after his arrest, the hacker was sentenced to three years of supervised release and ordered to pay restitution of more than $290,000.</a:t>
                      </a:r>
                      <a:endParaRPr lang="en-IN" dirty="0"/>
                    </a:p>
                  </a:txBody>
                  <a:tcPr/>
                </a:tc>
                <a:extLst>
                  <a:ext uri="{0D108BD9-81ED-4DB2-BD59-A6C34878D82A}">
                    <a16:rowId xmlns:a16="http://schemas.microsoft.com/office/drawing/2014/main" val="2070988533"/>
                  </a:ext>
                </a:extLst>
              </a:tr>
              <a:tr h="314864">
                <a:tc>
                  <a:txBody>
                    <a:bodyPr/>
                    <a:lstStyle/>
                    <a:p>
                      <a:r>
                        <a:rPr lang="en-IN" sz="1800" b="0" i="0" u="none" strike="noStrike" kern="1200" baseline="0" dirty="0">
                          <a:solidFill>
                            <a:schemeClr val="dk1"/>
                          </a:solidFill>
                          <a:latin typeface="+mn-lt"/>
                          <a:ea typeface="+mn-ea"/>
                          <a:cs typeface="+mn-cs"/>
                        </a:rPr>
                        <a:t>Florida, 2021</a:t>
                      </a:r>
                      <a:endParaRPr lang="en-IN" dirty="0"/>
                    </a:p>
                  </a:txBody>
                  <a:tcPr/>
                </a:tc>
                <a:tc>
                  <a:txBody>
                    <a:bodyPr/>
                    <a:lstStyle/>
                    <a:p>
                      <a:r>
                        <a:rPr lang="en-US" sz="1800" b="0" i="0" u="none" strike="noStrike" kern="1200" baseline="0" dirty="0">
                          <a:solidFill>
                            <a:schemeClr val="dk1"/>
                          </a:solidFill>
                          <a:latin typeface="+mn-lt"/>
                          <a:ea typeface="+mn-ea"/>
                          <a:cs typeface="+mn-cs"/>
                        </a:rPr>
                        <a:t>A Florida high school conducted online voting to select a homecoming queen but found</a:t>
                      </a:r>
                    </a:p>
                    <a:p>
                      <a:r>
                        <a:rPr lang="en-US" sz="1800" b="0" i="0" u="none" strike="noStrike" kern="1200" baseline="0" dirty="0">
                          <a:solidFill>
                            <a:schemeClr val="dk1"/>
                          </a:solidFill>
                          <a:latin typeface="+mn-lt"/>
                          <a:ea typeface="+mn-ea"/>
                          <a:cs typeface="+mn-cs"/>
                        </a:rPr>
                        <a:t>out that an assistant principal in the school district manipulated the vote electronically. She accessed a network database storing confidential student information—including grades, medical history, and credentials—and then used the credentials to cast ballots in favor of her daughter. The pair were arrested and charged with fraudulently accessing confidential student information. The daughter was expelled from the high school, and her mother was suspended from her job as they awaited sentencing.</a:t>
                      </a:r>
                      <a:endParaRPr lang="en-IN" dirty="0"/>
                    </a:p>
                  </a:txBody>
                  <a:tcPr/>
                </a:tc>
                <a:extLst>
                  <a:ext uri="{0D108BD9-81ED-4DB2-BD59-A6C34878D82A}">
                    <a16:rowId xmlns:a16="http://schemas.microsoft.com/office/drawing/2014/main" val="2313840847"/>
                  </a:ext>
                </a:extLst>
              </a:tr>
            </a:tbl>
          </a:graphicData>
        </a:graphic>
      </p:graphicFrame>
    </p:spTree>
    <p:extLst>
      <p:ext uri="{BB962C8B-B14F-4D97-AF65-F5344CB8AC3E}">
        <p14:creationId xmlns:p14="http://schemas.microsoft.com/office/powerpoint/2010/main" val="889119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A6F3-2120-E4ED-11B4-69ACAECE84EA}"/>
              </a:ext>
            </a:extLst>
          </p:cNvPr>
          <p:cNvSpPr>
            <a:spLocks noGrp="1"/>
          </p:cNvSpPr>
          <p:nvPr>
            <p:ph type="title"/>
          </p:nvPr>
        </p:nvSpPr>
        <p:spPr/>
        <p:txBody>
          <a:bodyPr/>
          <a:lstStyle/>
          <a:p>
            <a:r>
              <a:rPr lang="en-US" sz="4400" dirty="0">
                <a:solidFill>
                  <a:schemeClr val="accent4">
                    <a:lumMod val="75000"/>
                  </a:schemeClr>
                </a:solidFill>
              </a:rPr>
              <a:t>Research in-Class Activity</a:t>
            </a:r>
          </a:p>
        </p:txBody>
      </p:sp>
      <p:sp>
        <p:nvSpPr>
          <p:cNvPr id="9" name="TextBox 8">
            <a:extLst>
              <a:ext uri="{FF2B5EF4-FFF2-40B4-BE49-F238E27FC236}">
                <a16:creationId xmlns:a16="http://schemas.microsoft.com/office/drawing/2014/main" id="{CBF844E9-8DF4-2514-FA9E-F95233E907B7}"/>
              </a:ext>
            </a:extLst>
          </p:cNvPr>
          <p:cNvSpPr txBox="1"/>
          <p:nvPr/>
        </p:nvSpPr>
        <p:spPr>
          <a:xfrm>
            <a:off x="1691640" y="1599205"/>
            <a:ext cx="9662160" cy="1661993"/>
          </a:xfrm>
          <a:prstGeom prst="rect">
            <a:avLst/>
          </a:prstGeom>
          <a:noFill/>
          <a:effectLst/>
        </p:spPr>
        <p:txBody>
          <a:bodyPr wrap="square">
            <a:spAutoFit/>
          </a:bodyPr>
          <a:lstStyle/>
          <a:p>
            <a:r>
              <a:rPr lang="en-US" altLang="en-US" sz="4800" b="1" dirty="0">
                <a:solidFill>
                  <a:schemeClr val="accent4">
                    <a:lumMod val="75000"/>
                  </a:schemeClr>
                </a:solidFill>
                <a:highlight>
                  <a:srgbClr val="FFFF00"/>
                </a:highlight>
              </a:rPr>
              <a:t>Recent Hacking Cases</a:t>
            </a:r>
          </a:p>
          <a:p>
            <a:endParaRPr lang="en-US" altLang="en-US" dirty="0">
              <a:solidFill>
                <a:schemeClr val="accent4">
                  <a:lumMod val="75000"/>
                </a:schemeClr>
              </a:solidFill>
              <a:highlight>
                <a:srgbClr val="FFFF00"/>
              </a:highlight>
            </a:endParaRPr>
          </a:p>
          <a:p>
            <a:r>
              <a:rPr lang="en-US" altLang="en-US" dirty="0">
                <a:solidFill>
                  <a:schemeClr val="accent4">
                    <a:lumMod val="75000"/>
                  </a:schemeClr>
                </a:solidFill>
                <a:highlight>
                  <a:srgbClr val="FFFF00"/>
                </a:highlight>
              </a:rPr>
              <a:t>Research on the internet to find out most recent (2023) hacking cases. </a:t>
            </a:r>
          </a:p>
          <a:p>
            <a:r>
              <a:rPr lang="en-US" altLang="en-US" dirty="0">
                <a:solidFill>
                  <a:schemeClr val="accent4">
                    <a:lumMod val="75000"/>
                  </a:schemeClr>
                </a:solidFill>
                <a:highlight>
                  <a:srgbClr val="FFFF00"/>
                </a:highlight>
              </a:rPr>
              <a:t>Upload on the blackboard, as directed by the professor. </a:t>
            </a:r>
            <a:endParaRPr lang="en-US" dirty="0">
              <a:solidFill>
                <a:schemeClr val="accent4">
                  <a:lumMod val="75000"/>
                </a:schemeClr>
              </a:solidFill>
              <a:highlight>
                <a:srgbClr val="FFFF00"/>
              </a:highlight>
            </a:endParaRPr>
          </a:p>
        </p:txBody>
      </p:sp>
    </p:spTree>
    <p:extLst>
      <p:ext uri="{BB962C8B-B14F-4D97-AF65-F5344CB8AC3E}">
        <p14:creationId xmlns:p14="http://schemas.microsoft.com/office/powerpoint/2010/main" val="1127552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CFB4C5-2A36-46D3-A692-D44728414A09}"/>
              </a:ext>
            </a:extLst>
          </p:cNvPr>
          <p:cNvSpPr>
            <a:spLocks noGrp="1"/>
          </p:cNvSpPr>
          <p:nvPr>
            <p:ph type="title"/>
          </p:nvPr>
        </p:nvSpPr>
        <p:spPr/>
        <p:txBody>
          <a:bodyPr/>
          <a:lstStyle/>
          <a:p>
            <a:r>
              <a:rPr lang="en-US" altLang="en-US" dirty="0">
                <a:solidFill>
                  <a:schemeClr val="accent4">
                    <a:lumMod val="75000"/>
                  </a:schemeClr>
                </a:solidFill>
                <a:effectLst>
                  <a:outerShdw blurRad="38100" dist="38100" dir="2700000" algn="tl">
                    <a:srgbClr val="000000">
                      <a:alpha val="43137"/>
                    </a:srgbClr>
                  </a:outerShdw>
                </a:effectLst>
                <a:highlight>
                  <a:srgbClr val="FFFF00"/>
                </a:highlight>
              </a:rPr>
              <a:t>Is Port Scanning Legal? </a:t>
            </a:r>
            <a:r>
              <a:rPr lang="en-US" altLang="en-US" dirty="0"/>
              <a:t>(1 of 3) </a:t>
            </a:r>
            <a:endParaRPr lang="en-IN" dirty="0"/>
          </a:p>
        </p:txBody>
      </p:sp>
      <p:sp>
        <p:nvSpPr>
          <p:cNvPr id="5" name="Text Placeholder 4">
            <a:extLst>
              <a:ext uri="{FF2B5EF4-FFF2-40B4-BE49-F238E27FC236}">
                <a16:creationId xmlns:a16="http://schemas.microsoft.com/office/drawing/2014/main" id="{DE99E789-869F-4C8D-BE89-39197BD7768B}"/>
              </a:ext>
            </a:extLst>
          </p:cNvPr>
          <p:cNvSpPr>
            <a:spLocks noGrp="1"/>
          </p:cNvSpPr>
          <p:nvPr>
            <p:ph type="body" sz="quarter" idx="17"/>
          </p:nvPr>
        </p:nvSpPr>
        <p:spPr>
          <a:xfrm>
            <a:off x="743576" y="1149292"/>
            <a:ext cx="10711543" cy="4883208"/>
          </a:xfrm>
        </p:spPr>
        <p:txBody>
          <a:bodyPr/>
          <a:lstStyle/>
          <a:p>
            <a:pPr eaLnBrk="1" hangingPunct="1"/>
            <a:r>
              <a:rPr lang="en-US" altLang="en-US" dirty="0"/>
              <a:t>Some states consider it </a:t>
            </a:r>
            <a:r>
              <a:rPr lang="en-US" altLang="en-US" sz="2800" b="1" dirty="0"/>
              <a:t>non-invasive or non-destructive </a:t>
            </a:r>
            <a:r>
              <a:rPr lang="en-US" altLang="en-US" dirty="0"/>
              <a:t>in nature and deem it legal</a:t>
            </a:r>
          </a:p>
          <a:p>
            <a:pPr lvl="1" eaLnBrk="1" hangingPunct="1"/>
            <a:r>
              <a:rPr lang="en-US" altLang="en-US" dirty="0"/>
              <a:t>Not always the case</a:t>
            </a:r>
          </a:p>
          <a:p>
            <a:pPr lvl="1" eaLnBrk="1" hangingPunct="1"/>
            <a:r>
              <a:rPr lang="en-US" altLang="en-US" dirty="0"/>
              <a:t>Be </a:t>
            </a:r>
            <a:r>
              <a:rPr lang="en-US" altLang="en-US" b="1" dirty="0"/>
              <a:t>prudent/careful before </a:t>
            </a:r>
            <a:r>
              <a:rPr lang="en-US" altLang="en-US" dirty="0"/>
              <a:t>using penetration-testing tools</a:t>
            </a:r>
          </a:p>
          <a:p>
            <a:pPr eaLnBrk="1" hangingPunct="1"/>
            <a:r>
              <a:rPr lang="en-US" altLang="en-US" dirty="0">
                <a:solidFill>
                  <a:schemeClr val="accent4">
                    <a:lumMod val="75000"/>
                  </a:schemeClr>
                </a:solidFill>
              </a:rPr>
              <a:t>Federal government </a:t>
            </a:r>
            <a:r>
              <a:rPr lang="en-US" altLang="en-US" b="1" dirty="0">
                <a:solidFill>
                  <a:schemeClr val="accent4">
                    <a:lumMod val="75000"/>
                  </a:schemeClr>
                </a:solidFill>
              </a:rPr>
              <a:t>does not see infringements</a:t>
            </a:r>
            <a:r>
              <a:rPr lang="en-US" altLang="en-US" dirty="0">
                <a:solidFill>
                  <a:schemeClr val="accent4">
                    <a:lumMod val="75000"/>
                  </a:schemeClr>
                </a:solidFill>
              </a:rPr>
              <a:t>, such as port scanning, as a violation of the U.S. Constitution</a:t>
            </a:r>
          </a:p>
          <a:p>
            <a:pPr lvl="1" eaLnBrk="1" hangingPunct="1"/>
            <a:r>
              <a:rPr lang="en-US" altLang="en-US" dirty="0"/>
              <a:t>Allows each state to address them separately</a:t>
            </a:r>
          </a:p>
          <a:p>
            <a:pPr lvl="2" eaLnBrk="1" hangingPunct="1"/>
            <a:r>
              <a:rPr lang="en-US" altLang="en-US" dirty="0"/>
              <a:t>Research your state laws before using what you learn</a:t>
            </a:r>
          </a:p>
          <a:p>
            <a:pPr eaLnBrk="1" hangingPunct="1"/>
            <a:r>
              <a:rPr lang="en-US" altLang="en-US" dirty="0"/>
              <a:t>Read your ISP’s “Acceptable Use Policy”</a:t>
            </a:r>
          </a:p>
          <a:p>
            <a:pPr eaLnBrk="1" hangingPunct="1"/>
            <a:endParaRPr lang="en-US" altLang="en-US" dirty="0"/>
          </a:p>
        </p:txBody>
      </p:sp>
    </p:spTree>
    <p:extLst>
      <p:ext uri="{BB962C8B-B14F-4D97-AF65-F5344CB8AC3E}">
        <p14:creationId xmlns:p14="http://schemas.microsoft.com/office/powerpoint/2010/main" val="483545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6BC8-81F5-4372-F50F-08BCA3F9E5AE}"/>
              </a:ext>
            </a:extLst>
          </p:cNvPr>
          <p:cNvSpPr>
            <a:spLocks noGrp="1"/>
          </p:cNvSpPr>
          <p:nvPr>
            <p:ph type="title"/>
          </p:nvPr>
        </p:nvSpPr>
        <p:spPr/>
        <p:txBody>
          <a:bodyPr/>
          <a:lstStyle/>
          <a:p>
            <a:r>
              <a:rPr lang="en-US" sz="3600" dirty="0">
                <a:solidFill>
                  <a:schemeClr val="accent4">
                    <a:lumMod val="75000"/>
                  </a:schemeClr>
                </a:solidFill>
                <a:effectLst>
                  <a:outerShdw blurRad="38100" dist="38100" dir="2700000" algn="tl">
                    <a:srgbClr val="000000">
                      <a:alpha val="43137"/>
                    </a:srgbClr>
                  </a:outerShdw>
                </a:effectLst>
              </a:rPr>
              <a:t>In-class Activity</a:t>
            </a:r>
          </a:p>
        </p:txBody>
      </p:sp>
      <p:sp>
        <p:nvSpPr>
          <p:cNvPr id="3" name="Text Placeholder 2">
            <a:extLst>
              <a:ext uri="{FF2B5EF4-FFF2-40B4-BE49-F238E27FC236}">
                <a16:creationId xmlns:a16="http://schemas.microsoft.com/office/drawing/2014/main" id="{0D57D66B-790C-F20C-6ABC-8843472407D4}"/>
              </a:ext>
            </a:extLst>
          </p:cNvPr>
          <p:cNvSpPr>
            <a:spLocks noGrp="1"/>
          </p:cNvSpPr>
          <p:nvPr>
            <p:ph type="body" sz="quarter" idx="17"/>
          </p:nvPr>
        </p:nvSpPr>
        <p:spPr>
          <a:xfrm>
            <a:off x="503340" y="1638300"/>
            <a:ext cx="10951780" cy="4394200"/>
          </a:xfrm>
        </p:spPr>
        <p:txBody>
          <a:bodyPr>
            <a:normAutofit/>
          </a:bodyPr>
          <a:lstStyle/>
          <a:p>
            <a:r>
              <a:rPr lang="en-US" altLang="en-US" sz="3600" b="1" dirty="0">
                <a:solidFill>
                  <a:schemeClr val="accent4">
                    <a:lumMod val="75000"/>
                  </a:schemeClr>
                </a:solidFill>
                <a:highlight>
                  <a:srgbClr val="FFFF00"/>
                </a:highlight>
              </a:rPr>
              <a:t>Activity: Is port scanning legal? Research and develop a table showing all states of the USA where Port Scanning is legal and where it is not.</a:t>
            </a:r>
          </a:p>
          <a:p>
            <a:pPr marL="0" indent="0">
              <a:buNone/>
            </a:pPr>
            <a:endParaRPr lang="en-US" sz="3600" dirty="0">
              <a:solidFill>
                <a:schemeClr val="accent4">
                  <a:lumMod val="75000"/>
                </a:schemeClr>
              </a:solidFill>
              <a:highlight>
                <a:srgbClr val="FFFF00"/>
              </a:highlight>
            </a:endParaRPr>
          </a:p>
        </p:txBody>
      </p:sp>
    </p:spTree>
    <p:extLst>
      <p:ext uri="{BB962C8B-B14F-4D97-AF65-F5344CB8AC3E}">
        <p14:creationId xmlns:p14="http://schemas.microsoft.com/office/powerpoint/2010/main" val="3322379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34F9E9-DA1C-4FDF-8F44-778B0FD01E62}"/>
              </a:ext>
            </a:extLst>
          </p:cNvPr>
          <p:cNvSpPr>
            <a:spLocks noGrp="1"/>
          </p:cNvSpPr>
          <p:nvPr>
            <p:ph type="title"/>
          </p:nvPr>
        </p:nvSpPr>
        <p:spPr/>
        <p:txBody>
          <a:bodyPr/>
          <a:lstStyle/>
          <a:p>
            <a:r>
              <a:rPr lang="en-US" altLang="en-US" dirty="0"/>
              <a:t>Is Port Scanning Legal? (2 of 3) </a:t>
            </a:r>
            <a:endParaRPr lang="en-IN" dirty="0"/>
          </a:p>
        </p:txBody>
      </p:sp>
      <p:pic>
        <p:nvPicPr>
          <p:cNvPr id="3" name="Picture Placeholder 2" descr="Describes acceptable use policy for PacInfo Net, including disconnecting accounts without notice that are involved in spamming, abusive, or malicious activities.&#10;">
            <a:extLst>
              <a:ext uri="{FF2B5EF4-FFF2-40B4-BE49-F238E27FC236}">
                <a16:creationId xmlns:a16="http://schemas.microsoft.com/office/drawing/2014/main" id="{CEF26925-6EE4-4FCC-ABEB-5CA4853BBB09}"/>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l="-569" r="-687"/>
          <a:stretch/>
        </p:blipFill>
        <p:spPr>
          <a:xfrm>
            <a:off x="1538514" y="960797"/>
            <a:ext cx="9114971" cy="4512410"/>
          </a:xfrm>
        </p:spPr>
      </p:pic>
      <p:sp>
        <p:nvSpPr>
          <p:cNvPr id="6" name="Text Placeholder 5">
            <a:extLst>
              <a:ext uri="{FF2B5EF4-FFF2-40B4-BE49-F238E27FC236}">
                <a16:creationId xmlns:a16="http://schemas.microsoft.com/office/drawing/2014/main" id="{707108A3-6B63-4AB7-83F2-3577CA19310C}"/>
              </a:ext>
            </a:extLst>
          </p:cNvPr>
          <p:cNvSpPr>
            <a:spLocks noGrp="1"/>
          </p:cNvSpPr>
          <p:nvPr>
            <p:ph type="body" sz="quarter" idx="11"/>
          </p:nvPr>
        </p:nvSpPr>
        <p:spPr>
          <a:xfrm>
            <a:off x="3661714" y="5543777"/>
            <a:ext cx="4582400" cy="353427"/>
          </a:xfrm>
        </p:spPr>
        <p:txBody>
          <a:bodyPr/>
          <a:lstStyle/>
          <a:p>
            <a:r>
              <a:rPr lang="en-US" b="1" dirty="0">
                <a:solidFill>
                  <a:srgbClr val="004A78"/>
                </a:solidFill>
              </a:rPr>
              <a:t>Figure 1-3 </a:t>
            </a:r>
            <a:r>
              <a:rPr lang="en-US" dirty="0">
                <a:solidFill>
                  <a:srgbClr val="004A78"/>
                </a:solidFill>
              </a:rPr>
              <a:t>Sample acceptable use policy</a:t>
            </a:r>
            <a:endParaRPr lang="en-IN" dirty="0">
              <a:solidFill>
                <a:srgbClr val="004A78"/>
              </a:solidFill>
            </a:endParaRPr>
          </a:p>
        </p:txBody>
      </p:sp>
    </p:spTree>
    <p:extLst>
      <p:ext uri="{BB962C8B-B14F-4D97-AF65-F5344CB8AC3E}">
        <p14:creationId xmlns:p14="http://schemas.microsoft.com/office/powerpoint/2010/main" val="311878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CFB4C5-2A36-46D3-A692-D44728414A09}"/>
              </a:ext>
            </a:extLst>
          </p:cNvPr>
          <p:cNvSpPr>
            <a:spLocks noGrp="1"/>
          </p:cNvSpPr>
          <p:nvPr>
            <p:ph type="title"/>
          </p:nvPr>
        </p:nvSpPr>
        <p:spPr/>
        <p:txBody>
          <a:bodyPr/>
          <a:lstStyle/>
          <a:p>
            <a:r>
              <a:rPr lang="en-US" altLang="en-US" dirty="0">
                <a:solidFill>
                  <a:schemeClr val="accent4">
                    <a:lumMod val="75000"/>
                  </a:schemeClr>
                </a:solidFill>
                <a:effectLst>
                  <a:outerShdw blurRad="38100" dist="38100" dir="2700000" algn="tl">
                    <a:srgbClr val="000000">
                      <a:alpha val="43137"/>
                    </a:srgbClr>
                  </a:outerShdw>
                </a:effectLst>
              </a:rPr>
              <a:t>Is Port Scanning Legal? </a:t>
            </a:r>
            <a:r>
              <a:rPr lang="en-US" altLang="en-US" dirty="0"/>
              <a:t>(3 of 3) </a:t>
            </a:r>
            <a:endParaRPr lang="en-IN" dirty="0"/>
          </a:p>
        </p:txBody>
      </p:sp>
      <p:sp>
        <p:nvSpPr>
          <p:cNvPr id="5" name="Text Placeholder 4">
            <a:extLst>
              <a:ext uri="{FF2B5EF4-FFF2-40B4-BE49-F238E27FC236}">
                <a16:creationId xmlns:a16="http://schemas.microsoft.com/office/drawing/2014/main" id="{DE99E789-869F-4C8D-BE89-39197BD7768B}"/>
              </a:ext>
            </a:extLst>
          </p:cNvPr>
          <p:cNvSpPr>
            <a:spLocks noGrp="1"/>
          </p:cNvSpPr>
          <p:nvPr>
            <p:ph type="body" sz="quarter" idx="17"/>
          </p:nvPr>
        </p:nvSpPr>
        <p:spPr/>
        <p:txBody>
          <a:bodyPr/>
          <a:lstStyle/>
          <a:p>
            <a:pPr eaLnBrk="1" hangingPunct="1"/>
            <a:r>
              <a:rPr lang="en-US" altLang="en-US" u="sng" dirty="0"/>
              <a:t>Internet Relay Chat (IRC) bot</a:t>
            </a:r>
          </a:p>
          <a:p>
            <a:pPr lvl="1" eaLnBrk="1" hangingPunct="1"/>
            <a:r>
              <a:rPr lang="en-US" altLang="en-US" b="1" dirty="0"/>
              <a:t>Program that sends automatic responses to users</a:t>
            </a:r>
          </a:p>
          <a:p>
            <a:pPr lvl="1" eaLnBrk="1" hangingPunct="1"/>
            <a:r>
              <a:rPr lang="en-US" altLang="en-US" b="1" dirty="0"/>
              <a:t>Gives the appearance of a person </a:t>
            </a:r>
            <a:r>
              <a:rPr lang="en-US" altLang="en-US" dirty="0"/>
              <a:t>on the other side of a connection</a:t>
            </a:r>
          </a:p>
          <a:p>
            <a:r>
              <a:rPr lang="en-US" altLang="en-US" b="1" u="sng" dirty="0"/>
              <a:t>Virtual private network (VPN)</a:t>
            </a:r>
          </a:p>
          <a:p>
            <a:pPr lvl="1"/>
            <a:r>
              <a:rPr lang="en-US" altLang="en-US" dirty="0"/>
              <a:t>Consider whether your computer is connected to your business network by a VPN</a:t>
            </a:r>
          </a:p>
          <a:p>
            <a:pPr lvl="2"/>
            <a:r>
              <a:rPr lang="en-US" altLang="en-US" dirty="0"/>
              <a:t>Many people work from home using a VPN to connect to their work network</a:t>
            </a:r>
          </a:p>
          <a:p>
            <a:pPr lvl="2"/>
            <a:r>
              <a:rPr lang="en-US" altLang="en-US" dirty="0"/>
              <a:t>May end up scanning work computers, which could be problematic</a:t>
            </a:r>
          </a:p>
        </p:txBody>
      </p:sp>
    </p:spTree>
    <p:extLst>
      <p:ext uri="{BB962C8B-B14F-4D97-AF65-F5344CB8AC3E}">
        <p14:creationId xmlns:p14="http://schemas.microsoft.com/office/powerpoint/2010/main" val="3299747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ED8FE-EFF8-4970-BCAD-B2B65ED392BA}"/>
              </a:ext>
            </a:extLst>
          </p:cNvPr>
          <p:cNvSpPr>
            <a:spLocks noGrp="1"/>
          </p:cNvSpPr>
          <p:nvPr>
            <p:ph type="title"/>
          </p:nvPr>
        </p:nvSpPr>
        <p:spPr/>
        <p:txBody>
          <a:bodyPr/>
          <a:lstStyle/>
          <a:p>
            <a:r>
              <a:rPr lang="en-US" dirty="0"/>
              <a:t>Federal Computer Crime Laws (1 of 4)</a:t>
            </a:r>
            <a:endParaRPr lang="en-IN" dirty="0"/>
          </a:p>
        </p:txBody>
      </p:sp>
      <p:graphicFrame>
        <p:nvGraphicFramePr>
          <p:cNvPr id="2" name="Table 2">
            <a:extLst>
              <a:ext uri="{FF2B5EF4-FFF2-40B4-BE49-F238E27FC236}">
                <a16:creationId xmlns:a16="http://schemas.microsoft.com/office/drawing/2014/main" id="{CC4777C5-8BC3-4CF6-9FD7-E6D348BDF9B5}"/>
              </a:ext>
            </a:extLst>
          </p:cNvPr>
          <p:cNvGraphicFramePr>
            <a:graphicFrameLocks noGrp="1"/>
          </p:cNvGraphicFramePr>
          <p:nvPr>
            <p:ph type="tbl" sz="quarter" idx="10"/>
            <p:extLst>
              <p:ext uri="{D42A27DB-BD31-4B8C-83A1-F6EECF244321}">
                <p14:modId xmlns:p14="http://schemas.microsoft.com/office/powerpoint/2010/main" val="3201009586"/>
              </p:ext>
            </p:extLst>
          </p:nvPr>
        </p:nvGraphicFramePr>
        <p:xfrm>
          <a:off x="587828" y="1037230"/>
          <a:ext cx="11299371" cy="5233830"/>
        </p:xfrm>
        <a:graphic>
          <a:graphicData uri="http://schemas.openxmlformats.org/drawingml/2006/table">
            <a:tbl>
              <a:tblPr firstRow="1" bandRow="1">
                <a:tableStyleId>{5C22544A-7EE6-4342-B048-85BDC9FD1C3A}</a:tableStyleId>
              </a:tblPr>
              <a:tblGrid>
                <a:gridCol w="5337055">
                  <a:extLst>
                    <a:ext uri="{9D8B030D-6E8A-4147-A177-3AD203B41FA5}">
                      <a16:colId xmlns:a16="http://schemas.microsoft.com/office/drawing/2014/main" val="2393480820"/>
                    </a:ext>
                  </a:extLst>
                </a:gridCol>
                <a:gridCol w="5962316">
                  <a:extLst>
                    <a:ext uri="{9D8B030D-6E8A-4147-A177-3AD203B41FA5}">
                      <a16:colId xmlns:a16="http://schemas.microsoft.com/office/drawing/2014/main" val="714193778"/>
                    </a:ext>
                  </a:extLst>
                </a:gridCol>
              </a:tblGrid>
              <a:tr h="401917">
                <a:tc>
                  <a:txBody>
                    <a:bodyPr/>
                    <a:lstStyle/>
                    <a:p>
                      <a:r>
                        <a:rPr lang="en-IN" dirty="0"/>
                        <a:t>Federal law</a:t>
                      </a:r>
                    </a:p>
                  </a:txBody>
                  <a:tcPr/>
                </a:tc>
                <a:tc>
                  <a:txBody>
                    <a:bodyPr/>
                    <a:lstStyle/>
                    <a:p>
                      <a:r>
                        <a:rPr lang="en-IN" dirty="0"/>
                        <a:t>Description</a:t>
                      </a:r>
                    </a:p>
                  </a:txBody>
                  <a:tcPr/>
                </a:tc>
                <a:extLst>
                  <a:ext uri="{0D108BD9-81ED-4DB2-BD59-A6C34878D82A}">
                    <a16:rowId xmlns:a16="http://schemas.microsoft.com/office/drawing/2014/main" val="1107063433"/>
                  </a:ext>
                </a:extLst>
              </a:tr>
              <a:tr h="1885318">
                <a:tc>
                  <a:txBody>
                    <a:bodyPr/>
                    <a:lstStyle/>
                    <a:p>
                      <a:r>
                        <a:rPr lang="en-US" dirty="0"/>
                        <a:t>The No Electronic Theft Act (P.L. 105 to 147)</a:t>
                      </a:r>
                      <a:endParaRPr lang="en-IN" dirty="0"/>
                    </a:p>
                  </a:txBody>
                  <a:tcPr/>
                </a:tc>
                <a:tc>
                  <a:txBody>
                    <a:bodyPr/>
                    <a:lstStyle/>
                    <a:p>
                      <a:r>
                        <a:rPr lang="en-US" sz="1800" b="0" i="0" u="none" strike="noStrike" kern="1200" baseline="0" dirty="0">
                          <a:solidFill>
                            <a:schemeClr val="dk1"/>
                          </a:solidFill>
                          <a:latin typeface="+mn-lt"/>
                          <a:ea typeface="+mn-ea"/>
                          <a:cs typeface="+mn-cs"/>
                        </a:rPr>
                        <a:t>Extends the reach of criminal copyright law to specifically include electronic means as one method for committing the crime (17 U.S.C. § 501(a)(1)).</a:t>
                      </a:r>
                    </a:p>
                    <a:p>
                      <a:r>
                        <a:rPr lang="en-US" sz="1800" b="0" i="0" u="none" strike="noStrike" kern="1200" baseline="0" dirty="0">
                          <a:solidFill>
                            <a:schemeClr val="dk1"/>
                          </a:solidFill>
                          <a:latin typeface="+mn-lt"/>
                          <a:ea typeface="+mn-ea"/>
                          <a:cs typeface="+mn-cs"/>
                        </a:rPr>
                        <a:t>The act also expands the scope of the criminal conduct covered under this crime, allowing for prosecutions without showing that the distributor of the copyrighted material profited from the activity.</a:t>
                      </a:r>
                      <a:endParaRPr lang="en-IN" dirty="0"/>
                    </a:p>
                  </a:txBody>
                  <a:tcPr/>
                </a:tc>
                <a:extLst>
                  <a:ext uri="{0D108BD9-81ED-4DB2-BD59-A6C34878D82A}">
                    <a16:rowId xmlns:a16="http://schemas.microsoft.com/office/drawing/2014/main" val="482127582"/>
                  </a:ext>
                </a:extLst>
              </a:tr>
              <a:tr h="1357193">
                <a:tc>
                  <a:txBody>
                    <a:bodyPr/>
                    <a:lstStyle/>
                    <a:p>
                      <a:r>
                        <a:rPr lang="en-US" dirty="0"/>
                        <a:t>The Economic Espionage Act (EEA)</a:t>
                      </a:r>
                      <a:endParaRPr lang="en-IN" dirty="0"/>
                    </a:p>
                  </a:txBody>
                  <a:tcPr/>
                </a:tc>
                <a:tc>
                  <a:txBody>
                    <a:bodyPr/>
                    <a:lstStyle/>
                    <a:p>
                      <a:r>
                        <a:rPr lang="en-US" dirty="0"/>
                        <a:t>The EEA offers trade secret protection to both businesses and the government. The significance of information to society and the problems that are attached to protecting this information make the EEA an important step in how the law can provide protection from computer crime.</a:t>
                      </a:r>
                      <a:endParaRPr lang="en-IN" dirty="0"/>
                    </a:p>
                  </a:txBody>
                  <a:tcPr/>
                </a:tc>
                <a:extLst>
                  <a:ext uri="{0D108BD9-81ED-4DB2-BD59-A6C34878D82A}">
                    <a16:rowId xmlns:a16="http://schemas.microsoft.com/office/drawing/2014/main" val="3804083501"/>
                  </a:ext>
                </a:extLst>
              </a:tr>
              <a:tr h="1357193">
                <a:tc>
                  <a:txBody>
                    <a:bodyPr/>
                    <a:lstStyle/>
                    <a:p>
                      <a:r>
                        <a:rPr lang="en-US" sz="1800" b="0" i="0" u="none" strike="noStrike" kern="1200" baseline="0" dirty="0">
                          <a:solidFill>
                            <a:schemeClr val="dk1"/>
                          </a:solidFill>
                          <a:latin typeface="+mn-lt"/>
                          <a:ea typeface="+mn-ea"/>
                          <a:cs typeface="+mn-cs"/>
                        </a:rPr>
                        <a:t>The Computer Fraud and Abuse Act (CFAA). Title 18, Crimes and Criminal Procedure. Part I: </a:t>
                      </a:r>
                      <a:r>
                        <a:rPr lang="en-IN" sz="1800" b="0" i="0" u="none" strike="noStrike" kern="1200" baseline="0" dirty="0">
                          <a:solidFill>
                            <a:schemeClr val="dk1"/>
                          </a:solidFill>
                          <a:latin typeface="+mn-lt"/>
                          <a:ea typeface="+mn-ea"/>
                          <a:cs typeface="+mn-cs"/>
                        </a:rPr>
                        <a:t>Crimes, Chapter 47, Fraud and False Statements, Sec. 1030: </a:t>
                      </a:r>
                      <a:r>
                        <a:rPr lang="en-US" sz="1800" b="0" i="0" u="none" strike="noStrike" kern="1200" baseline="0" dirty="0">
                          <a:solidFill>
                            <a:schemeClr val="dk1"/>
                          </a:solidFill>
                          <a:latin typeface="+mn-lt"/>
                          <a:ea typeface="+mn-ea"/>
                          <a:cs typeface="+mn-cs"/>
                        </a:rPr>
                        <a:t>Fraud and related activity in </a:t>
                      </a:r>
                      <a:r>
                        <a:rPr lang="en-IN" sz="1800" b="0" i="0" u="none" strike="noStrike" kern="1200" baseline="0" dirty="0">
                          <a:solidFill>
                            <a:schemeClr val="dk1"/>
                          </a:solidFill>
                          <a:latin typeface="+mn-lt"/>
                          <a:ea typeface="+mn-ea"/>
                          <a:cs typeface="+mn-cs"/>
                        </a:rPr>
                        <a:t>connection with computers</a:t>
                      </a:r>
                      <a:endParaRPr lang="en-IN" dirty="0"/>
                    </a:p>
                  </a:txBody>
                  <a:tcPr/>
                </a:tc>
                <a:tc>
                  <a:txBody>
                    <a:bodyPr/>
                    <a:lstStyle/>
                    <a:p>
                      <a:r>
                        <a:rPr lang="en-US" sz="1800" b="0" i="0" u="none" strike="noStrike" kern="1200" baseline="0" dirty="0">
                          <a:solidFill>
                            <a:schemeClr val="dk1"/>
                          </a:solidFill>
                          <a:latin typeface="+mn-lt"/>
                          <a:ea typeface="+mn-ea"/>
                          <a:cs typeface="+mn-cs"/>
                        </a:rPr>
                        <a:t>This law makes it a federal crime to access classified information or financial </a:t>
                      </a:r>
                      <a:r>
                        <a:rPr lang="en-IN" sz="1800" b="0" i="0" u="none" strike="noStrike" kern="1200" baseline="0" dirty="0">
                          <a:solidFill>
                            <a:schemeClr val="dk1"/>
                          </a:solidFill>
                          <a:latin typeface="+mn-lt"/>
                          <a:ea typeface="+mn-ea"/>
                          <a:cs typeface="+mn-cs"/>
                        </a:rPr>
                        <a:t>information without authorization.</a:t>
                      </a:r>
                      <a:endParaRPr lang="en-IN" dirty="0"/>
                    </a:p>
                  </a:txBody>
                  <a:tcPr/>
                </a:tc>
                <a:extLst>
                  <a:ext uri="{0D108BD9-81ED-4DB2-BD59-A6C34878D82A}">
                    <a16:rowId xmlns:a16="http://schemas.microsoft.com/office/drawing/2014/main" val="94718884"/>
                  </a:ext>
                </a:extLst>
              </a:tr>
            </a:tbl>
          </a:graphicData>
        </a:graphic>
      </p:graphicFrame>
    </p:spTree>
    <p:extLst>
      <p:ext uri="{BB962C8B-B14F-4D97-AF65-F5344CB8AC3E}">
        <p14:creationId xmlns:p14="http://schemas.microsoft.com/office/powerpoint/2010/main" val="45009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185C-E736-4579-9701-27091A38A9D2}"/>
              </a:ext>
            </a:extLst>
          </p:cNvPr>
          <p:cNvSpPr>
            <a:spLocks noGrp="1"/>
          </p:cNvSpPr>
          <p:nvPr>
            <p:ph type="title"/>
          </p:nvPr>
        </p:nvSpPr>
        <p:spPr/>
        <p:txBody>
          <a:bodyPr/>
          <a:lstStyle/>
          <a:p>
            <a:r>
              <a:rPr lang="en-US" altLang="en-US" dirty="0"/>
              <a:t>Introduction to Ethical Hacking</a:t>
            </a:r>
            <a:endParaRPr lang="en-IN" dirty="0"/>
          </a:p>
        </p:txBody>
      </p:sp>
      <p:sp>
        <p:nvSpPr>
          <p:cNvPr id="3" name="Text Placeholder 2">
            <a:extLst>
              <a:ext uri="{FF2B5EF4-FFF2-40B4-BE49-F238E27FC236}">
                <a16:creationId xmlns:a16="http://schemas.microsoft.com/office/drawing/2014/main" id="{8B2BB213-BEFF-48FD-A4A3-34D3E6186184}"/>
              </a:ext>
            </a:extLst>
          </p:cNvPr>
          <p:cNvSpPr>
            <a:spLocks noGrp="1"/>
          </p:cNvSpPr>
          <p:nvPr>
            <p:ph type="body" sz="quarter" idx="17"/>
          </p:nvPr>
        </p:nvSpPr>
        <p:spPr/>
        <p:txBody>
          <a:bodyPr/>
          <a:lstStyle/>
          <a:p>
            <a:pPr marL="342900" indent="-342900">
              <a:buFont typeface="Arial" panose="020B0604020202020204" pitchFamily="34" charset="0"/>
              <a:buChar char="•"/>
            </a:pPr>
            <a:r>
              <a:rPr lang="en-US" b="1" dirty="0">
                <a:solidFill>
                  <a:srgbClr val="006298"/>
                </a:solidFill>
                <a:effectLst>
                  <a:outerShdw blurRad="38100" dist="38100" dir="2700000" algn="tl">
                    <a:srgbClr val="000000">
                      <a:alpha val="43137"/>
                    </a:srgbClr>
                  </a:outerShdw>
                </a:effectLst>
                <a:highlight>
                  <a:srgbClr val="FFFF00"/>
                </a:highlight>
              </a:rPr>
              <a:t>Ethical hackers</a:t>
            </a:r>
          </a:p>
          <a:p>
            <a:pPr lvl="1" indent="-342900">
              <a:buFont typeface="Arial" panose="020B0604020202020204" pitchFamily="34" charset="0"/>
              <a:buChar char="•"/>
            </a:pPr>
            <a:r>
              <a:rPr lang="en-US" dirty="0">
                <a:solidFill>
                  <a:schemeClr val="accent4">
                    <a:lumMod val="75000"/>
                  </a:schemeClr>
                </a:solidFill>
              </a:rPr>
              <a:t>Hired by companies to perform penetration tests</a:t>
            </a:r>
          </a:p>
          <a:p>
            <a:pPr>
              <a:buFont typeface="Arial" panose="020B0604020202020204" pitchFamily="34" charset="0"/>
              <a:buChar char="•"/>
            </a:pPr>
            <a:r>
              <a:rPr lang="en-US" b="1" dirty="0">
                <a:solidFill>
                  <a:srgbClr val="006298"/>
                </a:solidFill>
                <a:effectLst>
                  <a:outerShdw blurRad="38100" dist="38100" dir="2700000" algn="tl">
                    <a:srgbClr val="000000">
                      <a:alpha val="43137"/>
                    </a:srgbClr>
                  </a:outerShdw>
                </a:effectLst>
                <a:highlight>
                  <a:srgbClr val="FFFF00"/>
                </a:highlight>
              </a:rPr>
              <a:t>Penetration test</a:t>
            </a:r>
          </a:p>
          <a:p>
            <a:pPr lvl="1" indent="-342900">
              <a:buFont typeface="Arial" panose="020B0604020202020204" pitchFamily="34" charset="0"/>
              <a:buChar char="•"/>
            </a:pPr>
            <a:r>
              <a:rPr lang="en-US" dirty="0"/>
              <a:t>Attempt to break into a company’s network to find the </a:t>
            </a:r>
            <a:r>
              <a:rPr lang="en-US" b="1" dirty="0"/>
              <a:t>weak </a:t>
            </a:r>
            <a:r>
              <a:rPr lang="en-US" dirty="0"/>
              <a:t>links</a:t>
            </a:r>
          </a:p>
          <a:p>
            <a:pPr>
              <a:buFont typeface="Arial" panose="020B0604020202020204" pitchFamily="34" charset="0"/>
              <a:buChar char="•"/>
            </a:pPr>
            <a:r>
              <a:rPr lang="en-US" b="1" dirty="0">
                <a:solidFill>
                  <a:srgbClr val="006298"/>
                </a:solidFill>
                <a:effectLst>
                  <a:outerShdw blurRad="38100" dist="38100" dir="2700000" algn="tl">
                    <a:srgbClr val="000000">
                      <a:alpha val="43137"/>
                    </a:srgbClr>
                  </a:outerShdw>
                </a:effectLst>
                <a:highlight>
                  <a:srgbClr val="FFFF00"/>
                </a:highlight>
              </a:rPr>
              <a:t>Vulnerability assessment</a:t>
            </a:r>
          </a:p>
          <a:p>
            <a:pPr lvl="1" indent="-342900">
              <a:buFont typeface="Arial" panose="020B0604020202020204" pitchFamily="34" charset="0"/>
              <a:buChar char="•"/>
            </a:pPr>
            <a:r>
              <a:rPr lang="en-US" dirty="0"/>
              <a:t>Tester attempts to </a:t>
            </a:r>
            <a:r>
              <a:rPr lang="en-US" b="1" dirty="0"/>
              <a:t>enumerate all vulnerabilities found </a:t>
            </a:r>
            <a:r>
              <a:rPr lang="en-US" dirty="0"/>
              <a:t>in an application or on a system</a:t>
            </a:r>
          </a:p>
          <a:p>
            <a:pPr>
              <a:buFont typeface="Arial" panose="020B0604020202020204" pitchFamily="34" charset="0"/>
              <a:buChar char="•"/>
            </a:pPr>
            <a:r>
              <a:rPr lang="en-US" b="1" dirty="0">
                <a:solidFill>
                  <a:srgbClr val="006298"/>
                </a:solidFill>
                <a:effectLst>
                  <a:outerShdw blurRad="38100" dist="38100" dir="2700000" algn="tl">
                    <a:srgbClr val="000000">
                      <a:alpha val="43137"/>
                    </a:srgbClr>
                  </a:outerShdw>
                </a:effectLst>
                <a:highlight>
                  <a:srgbClr val="FFFF00"/>
                </a:highlight>
              </a:rPr>
              <a:t>Security test</a:t>
            </a:r>
          </a:p>
          <a:p>
            <a:pPr lvl="1" indent="-342900">
              <a:buFont typeface="Arial" panose="020B0604020202020204" pitchFamily="34" charset="0"/>
              <a:buChar char="•"/>
            </a:pPr>
            <a:r>
              <a:rPr lang="en-US" dirty="0"/>
              <a:t>Tester analyzes a company’s security policy and procedures</a:t>
            </a:r>
          </a:p>
          <a:p>
            <a:pPr lvl="1" indent="-342900">
              <a:buFont typeface="Arial" panose="020B0604020202020204" pitchFamily="34" charset="0"/>
              <a:buChar char="•"/>
            </a:pPr>
            <a:r>
              <a:rPr lang="en-US" dirty="0"/>
              <a:t>Reports any vulnerabilities to management</a:t>
            </a:r>
          </a:p>
        </p:txBody>
      </p:sp>
    </p:spTree>
    <p:extLst>
      <p:ext uri="{BB962C8B-B14F-4D97-AF65-F5344CB8AC3E}">
        <p14:creationId xmlns:p14="http://schemas.microsoft.com/office/powerpoint/2010/main" val="1917845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2094-BC87-416E-A312-E0F8F7C2F5E3}"/>
              </a:ext>
            </a:extLst>
          </p:cNvPr>
          <p:cNvSpPr>
            <a:spLocks noGrp="1"/>
          </p:cNvSpPr>
          <p:nvPr>
            <p:ph type="title"/>
          </p:nvPr>
        </p:nvSpPr>
        <p:spPr/>
        <p:txBody>
          <a:bodyPr/>
          <a:lstStyle/>
          <a:p>
            <a:r>
              <a:rPr lang="en-US" dirty="0"/>
              <a:t>Federal Computer Crime Laws (2 of 4)</a:t>
            </a:r>
            <a:endParaRPr lang="en-IN" dirty="0"/>
          </a:p>
        </p:txBody>
      </p:sp>
      <p:graphicFrame>
        <p:nvGraphicFramePr>
          <p:cNvPr id="4" name="Table 2">
            <a:extLst>
              <a:ext uri="{FF2B5EF4-FFF2-40B4-BE49-F238E27FC236}">
                <a16:creationId xmlns:a16="http://schemas.microsoft.com/office/drawing/2014/main" id="{56323553-414B-4F98-B723-4B4A5E8C76B6}"/>
              </a:ext>
            </a:extLst>
          </p:cNvPr>
          <p:cNvGraphicFramePr>
            <a:graphicFrameLocks noGrp="1"/>
          </p:cNvGraphicFramePr>
          <p:nvPr>
            <p:ph type="tbl" sz="quarter" idx="10"/>
            <p:extLst>
              <p:ext uri="{D42A27DB-BD31-4B8C-83A1-F6EECF244321}">
                <p14:modId xmlns:p14="http://schemas.microsoft.com/office/powerpoint/2010/main" val="1085299579"/>
              </p:ext>
            </p:extLst>
          </p:nvPr>
        </p:nvGraphicFramePr>
        <p:xfrm>
          <a:off x="168729" y="1037230"/>
          <a:ext cx="11854542" cy="4957170"/>
        </p:xfrm>
        <a:graphic>
          <a:graphicData uri="http://schemas.openxmlformats.org/drawingml/2006/table">
            <a:tbl>
              <a:tblPr firstRow="1" bandRow="1">
                <a:tableStyleId>{5C22544A-7EE6-4342-B048-85BDC9FD1C3A}</a:tableStyleId>
              </a:tblPr>
              <a:tblGrid>
                <a:gridCol w="5927271">
                  <a:extLst>
                    <a:ext uri="{9D8B030D-6E8A-4147-A177-3AD203B41FA5}">
                      <a16:colId xmlns:a16="http://schemas.microsoft.com/office/drawing/2014/main" val="2393480820"/>
                    </a:ext>
                  </a:extLst>
                </a:gridCol>
                <a:gridCol w="5927271">
                  <a:extLst>
                    <a:ext uri="{9D8B030D-6E8A-4147-A177-3AD203B41FA5}">
                      <a16:colId xmlns:a16="http://schemas.microsoft.com/office/drawing/2014/main" val="714193778"/>
                    </a:ext>
                  </a:extLst>
                </a:gridCol>
              </a:tblGrid>
              <a:tr h="436457">
                <a:tc>
                  <a:txBody>
                    <a:bodyPr/>
                    <a:lstStyle/>
                    <a:p>
                      <a:r>
                        <a:rPr lang="en-IN" dirty="0"/>
                        <a:t>Federal law</a:t>
                      </a:r>
                    </a:p>
                  </a:txBody>
                  <a:tcPr/>
                </a:tc>
                <a:tc>
                  <a:txBody>
                    <a:bodyPr/>
                    <a:lstStyle/>
                    <a:p>
                      <a:r>
                        <a:rPr lang="en-IN" dirty="0"/>
                        <a:t>Description</a:t>
                      </a:r>
                    </a:p>
                  </a:txBody>
                  <a:tcPr/>
                </a:tc>
                <a:extLst>
                  <a:ext uri="{0D108BD9-81ED-4DB2-BD59-A6C34878D82A}">
                    <a16:rowId xmlns:a16="http://schemas.microsoft.com/office/drawing/2014/main" val="1107063433"/>
                  </a:ext>
                </a:extLst>
              </a:tr>
              <a:tr h="1296714">
                <a:tc>
                  <a:txBody>
                    <a:bodyPr/>
                    <a:lstStyle/>
                    <a:p>
                      <a:r>
                        <a:rPr lang="en-US" sz="1800" b="0" i="0" u="none" strike="noStrike" kern="1200" baseline="0" dirty="0">
                          <a:solidFill>
                            <a:schemeClr val="dk1"/>
                          </a:solidFill>
                          <a:latin typeface="+mn-lt"/>
                          <a:ea typeface="+mn-ea"/>
                          <a:cs typeface="+mn-cs"/>
                        </a:rPr>
                        <a:t>The Identity Theft and Assumption Deterrence Act (ITADA) [18 U.S.C. </a:t>
                      </a:r>
                      <a:r>
                        <a:rPr lang="en-IN" sz="1800" b="0" i="0" u="none" strike="noStrike" kern="1200" baseline="0" dirty="0">
                          <a:solidFill>
                            <a:schemeClr val="dk1"/>
                          </a:solidFill>
                          <a:latin typeface="+mn-lt"/>
                          <a:ea typeface="+mn-ea"/>
                          <a:cs typeface="+mn-cs"/>
                        </a:rPr>
                        <a:t>Section 1028(a)(7)]</a:t>
                      </a:r>
                      <a:endParaRPr lang="en-IN" dirty="0"/>
                    </a:p>
                  </a:txBody>
                  <a:tcPr/>
                </a:tc>
                <a:tc>
                  <a:txBody>
                    <a:bodyPr/>
                    <a:lstStyle/>
                    <a:p>
                      <a:r>
                        <a:rPr lang="en-US" sz="1800" b="0" i="0" u="none" strike="noStrike" kern="1200" baseline="0" dirty="0">
                          <a:solidFill>
                            <a:schemeClr val="dk1"/>
                          </a:solidFill>
                          <a:latin typeface="+mn-lt"/>
                          <a:ea typeface="+mn-ea"/>
                          <a:cs typeface="+mn-cs"/>
                        </a:rPr>
                        <a:t>This act criminalizes identity theft and allows courts to assess the losses suffered by individual consumers. While the CFAA covers certain aspects of identity theft, the ITADA addresses restitution and relief for the victims.</a:t>
                      </a:r>
                      <a:endParaRPr lang="en-IN" dirty="0"/>
                    </a:p>
                  </a:txBody>
                  <a:tcPr/>
                </a:tc>
                <a:extLst>
                  <a:ext uri="{0D108BD9-81ED-4DB2-BD59-A6C34878D82A}">
                    <a16:rowId xmlns:a16="http://schemas.microsoft.com/office/drawing/2014/main" val="482127582"/>
                  </a:ext>
                </a:extLst>
              </a:tr>
              <a:tr h="1750171">
                <a:tc>
                  <a:txBody>
                    <a:bodyPr/>
                    <a:lstStyle/>
                    <a:p>
                      <a:r>
                        <a:rPr lang="en-IN" sz="1800" b="0" i="0" u="none" strike="noStrike" kern="1200" baseline="0" dirty="0">
                          <a:solidFill>
                            <a:schemeClr val="dk1"/>
                          </a:solidFill>
                          <a:latin typeface="+mn-lt"/>
                          <a:ea typeface="+mn-ea"/>
                          <a:cs typeface="+mn-cs"/>
                        </a:rPr>
                        <a:t>Electronic Communication </a:t>
                      </a:r>
                      <a:r>
                        <a:rPr lang="en-US" sz="1800" b="0" i="0" u="none" strike="noStrike" kern="1200" baseline="0" dirty="0">
                          <a:solidFill>
                            <a:schemeClr val="dk1"/>
                          </a:solidFill>
                          <a:latin typeface="+mn-lt"/>
                          <a:ea typeface="+mn-ea"/>
                          <a:cs typeface="+mn-cs"/>
                        </a:rPr>
                        <a:t>Privacy Act. Title 18, Crimes</a:t>
                      </a:r>
                    </a:p>
                    <a:p>
                      <a:r>
                        <a:rPr lang="en-US" sz="1800" b="0" i="0" u="none" strike="noStrike" kern="1200" baseline="0" dirty="0">
                          <a:solidFill>
                            <a:schemeClr val="dk1"/>
                          </a:solidFill>
                          <a:latin typeface="+mn-lt"/>
                          <a:ea typeface="+mn-ea"/>
                          <a:cs typeface="+mn-cs"/>
                        </a:rPr>
                        <a:t>and Criminal Procedure. Part I: </a:t>
                      </a:r>
                      <a:r>
                        <a:rPr lang="en-IN" sz="1800" b="0" i="0" u="none" strike="noStrike" kern="1200" baseline="0" dirty="0">
                          <a:solidFill>
                            <a:schemeClr val="dk1"/>
                          </a:solidFill>
                          <a:latin typeface="+mn-lt"/>
                          <a:ea typeface="+mn-ea"/>
                          <a:cs typeface="+mn-cs"/>
                        </a:rPr>
                        <a:t>Crimes, Chapter 119, Wire and Electronic Communications Interception and Interception of Oral Communications, Sec. </a:t>
                      </a:r>
                      <a:r>
                        <a:rPr lang="en-US" sz="1800" b="0" i="0" u="none" strike="noStrike" kern="1200" baseline="0" dirty="0">
                          <a:solidFill>
                            <a:schemeClr val="dk1"/>
                          </a:solidFill>
                          <a:latin typeface="+mn-lt"/>
                          <a:ea typeface="+mn-ea"/>
                          <a:cs typeface="+mn-cs"/>
                        </a:rPr>
                        <a:t>2510: Definitions and Sec. 2511: </a:t>
                      </a:r>
                      <a:r>
                        <a:rPr lang="en-IN" sz="1800" b="0" i="0" u="none" strike="noStrike" kern="1200" baseline="0" dirty="0">
                          <a:solidFill>
                            <a:schemeClr val="dk1"/>
                          </a:solidFill>
                          <a:latin typeface="+mn-lt"/>
                          <a:ea typeface="+mn-ea"/>
                          <a:cs typeface="+mn-cs"/>
                        </a:rPr>
                        <a:t>Interception and disclosure</a:t>
                      </a:r>
                    </a:p>
                    <a:p>
                      <a:r>
                        <a:rPr lang="en-US" sz="1800" b="0" i="0" u="none" strike="noStrike" kern="1200" baseline="0" dirty="0">
                          <a:solidFill>
                            <a:schemeClr val="dk1"/>
                          </a:solidFill>
                          <a:latin typeface="+mn-lt"/>
                          <a:ea typeface="+mn-ea"/>
                          <a:cs typeface="+mn-cs"/>
                        </a:rPr>
                        <a:t>of wire, oral, or electronic </a:t>
                      </a:r>
                      <a:r>
                        <a:rPr lang="en-IN" sz="1800" b="0" i="0" u="none" strike="noStrike" kern="1200" baseline="0" dirty="0">
                          <a:solidFill>
                            <a:schemeClr val="dk1"/>
                          </a:solidFill>
                          <a:latin typeface="+mn-lt"/>
                          <a:ea typeface="+mn-ea"/>
                          <a:cs typeface="+mn-cs"/>
                        </a:rPr>
                        <a:t>communications prohibited</a:t>
                      </a:r>
                      <a:endParaRPr lang="en-IN" dirty="0"/>
                    </a:p>
                  </a:txBody>
                  <a:tcPr/>
                </a:tc>
                <a:tc>
                  <a:txBody>
                    <a:bodyPr/>
                    <a:lstStyle/>
                    <a:p>
                      <a:r>
                        <a:rPr lang="en-US" sz="1800" b="0" i="0" u="none" strike="noStrike" kern="1200" baseline="0" dirty="0">
                          <a:solidFill>
                            <a:schemeClr val="dk1"/>
                          </a:solidFill>
                          <a:latin typeface="+mn-lt"/>
                          <a:ea typeface="+mn-ea"/>
                          <a:cs typeface="+mn-cs"/>
                        </a:rPr>
                        <a:t>These laws make it illegal to intercept any communication, regardless of how it </a:t>
                      </a:r>
                      <a:r>
                        <a:rPr lang="en-IN" sz="1800" b="0" i="0" u="none" strike="noStrike" kern="1200" baseline="0" dirty="0">
                          <a:solidFill>
                            <a:schemeClr val="dk1"/>
                          </a:solidFill>
                          <a:latin typeface="+mn-lt"/>
                          <a:ea typeface="+mn-ea"/>
                          <a:cs typeface="+mn-cs"/>
                        </a:rPr>
                        <a:t>was transmitted.</a:t>
                      </a:r>
                      <a:endParaRPr lang="en-IN" dirty="0"/>
                    </a:p>
                  </a:txBody>
                  <a:tcPr/>
                </a:tc>
                <a:extLst>
                  <a:ext uri="{0D108BD9-81ED-4DB2-BD59-A6C34878D82A}">
                    <a16:rowId xmlns:a16="http://schemas.microsoft.com/office/drawing/2014/main" val="3804083501"/>
                  </a:ext>
                </a:extLst>
              </a:tr>
              <a:tr h="1473828">
                <a:tc>
                  <a:txBody>
                    <a:bodyPr/>
                    <a:lstStyle/>
                    <a:p>
                      <a:r>
                        <a:rPr lang="en-US" sz="1800" b="0" i="0" u="none" strike="noStrike" kern="1200" baseline="0" dirty="0">
                          <a:solidFill>
                            <a:schemeClr val="dk1"/>
                          </a:solidFill>
                          <a:latin typeface="+mn-lt"/>
                          <a:ea typeface="+mn-ea"/>
                          <a:cs typeface="+mn-cs"/>
                        </a:rPr>
                        <a:t>U.S. PATRIOT Act, Sec. 217. </a:t>
                      </a:r>
                      <a:r>
                        <a:rPr lang="en-IN" sz="1800" b="0" i="0" u="none" strike="noStrike" kern="1200" baseline="0" dirty="0">
                          <a:solidFill>
                            <a:schemeClr val="dk1"/>
                          </a:solidFill>
                          <a:latin typeface="+mn-lt"/>
                          <a:ea typeface="+mn-ea"/>
                          <a:cs typeface="+mn-cs"/>
                        </a:rPr>
                        <a:t>Interception of Computer</a:t>
                      </a:r>
                    </a:p>
                    <a:p>
                      <a:r>
                        <a:rPr lang="en-IN" sz="1800" b="0" i="0" u="none" strike="noStrike" kern="1200" baseline="0" dirty="0">
                          <a:solidFill>
                            <a:schemeClr val="dk1"/>
                          </a:solidFill>
                          <a:latin typeface="+mn-lt"/>
                          <a:ea typeface="+mn-ea"/>
                          <a:cs typeface="+mn-cs"/>
                        </a:rPr>
                        <a:t>Trespasser Communications</a:t>
                      </a:r>
                      <a:endParaRPr lang="en-IN" dirty="0"/>
                    </a:p>
                  </a:txBody>
                  <a:tcPr/>
                </a:tc>
                <a:tc>
                  <a:txBody>
                    <a:bodyPr/>
                    <a:lstStyle/>
                    <a:p>
                      <a:r>
                        <a:rPr lang="en-US" sz="1800" b="0" i="0" u="none" strike="noStrike" kern="1200" baseline="0" dirty="0">
                          <a:solidFill>
                            <a:schemeClr val="dk1"/>
                          </a:solidFill>
                          <a:latin typeface="+mn-lt"/>
                          <a:ea typeface="+mn-ea"/>
                          <a:cs typeface="+mn-cs"/>
                        </a:rPr>
                        <a:t>This act largely seeks to amend previous privacy and surveillance laws and fund government surveillance programs. It also specifies ways for the government to</a:t>
                      </a:r>
                    </a:p>
                    <a:p>
                      <a:r>
                        <a:rPr lang="en-US" sz="1800" b="0" i="0" u="none" strike="noStrike" kern="1200" baseline="0" dirty="0">
                          <a:solidFill>
                            <a:schemeClr val="dk1"/>
                          </a:solidFill>
                          <a:latin typeface="+mn-lt"/>
                          <a:ea typeface="+mn-ea"/>
                          <a:cs typeface="+mn-cs"/>
                        </a:rPr>
                        <a:t>monitor individuals and allows victims of cybercrimes to monitor the activity of trespassers on their systems.</a:t>
                      </a:r>
                      <a:endParaRPr lang="en-IN" dirty="0"/>
                    </a:p>
                  </a:txBody>
                  <a:tcPr/>
                </a:tc>
                <a:extLst>
                  <a:ext uri="{0D108BD9-81ED-4DB2-BD59-A6C34878D82A}">
                    <a16:rowId xmlns:a16="http://schemas.microsoft.com/office/drawing/2014/main" val="94718884"/>
                  </a:ext>
                </a:extLst>
              </a:tr>
            </a:tbl>
          </a:graphicData>
        </a:graphic>
      </p:graphicFrame>
    </p:spTree>
    <p:extLst>
      <p:ext uri="{BB962C8B-B14F-4D97-AF65-F5344CB8AC3E}">
        <p14:creationId xmlns:p14="http://schemas.microsoft.com/office/powerpoint/2010/main" val="1154849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2094-BC87-416E-A312-E0F8F7C2F5E3}"/>
              </a:ext>
            </a:extLst>
          </p:cNvPr>
          <p:cNvSpPr>
            <a:spLocks noGrp="1"/>
          </p:cNvSpPr>
          <p:nvPr>
            <p:ph type="title"/>
          </p:nvPr>
        </p:nvSpPr>
        <p:spPr/>
        <p:txBody>
          <a:bodyPr/>
          <a:lstStyle/>
          <a:p>
            <a:r>
              <a:rPr lang="en-US" dirty="0"/>
              <a:t>Federal Computer Crime Laws (3 of 4)</a:t>
            </a:r>
            <a:endParaRPr lang="en-IN" dirty="0"/>
          </a:p>
        </p:txBody>
      </p:sp>
      <p:graphicFrame>
        <p:nvGraphicFramePr>
          <p:cNvPr id="4" name="Table 2">
            <a:extLst>
              <a:ext uri="{FF2B5EF4-FFF2-40B4-BE49-F238E27FC236}">
                <a16:creationId xmlns:a16="http://schemas.microsoft.com/office/drawing/2014/main" id="{56323553-414B-4F98-B723-4B4A5E8C76B6}"/>
              </a:ext>
            </a:extLst>
          </p:cNvPr>
          <p:cNvGraphicFramePr>
            <a:graphicFrameLocks noGrp="1"/>
          </p:cNvGraphicFramePr>
          <p:nvPr>
            <p:ph type="tbl" sz="quarter" idx="10"/>
            <p:extLst>
              <p:ext uri="{D42A27DB-BD31-4B8C-83A1-F6EECF244321}">
                <p14:modId xmlns:p14="http://schemas.microsoft.com/office/powerpoint/2010/main" val="804299819"/>
              </p:ext>
            </p:extLst>
          </p:nvPr>
        </p:nvGraphicFramePr>
        <p:xfrm>
          <a:off x="174171" y="1921310"/>
          <a:ext cx="11843658" cy="2522148"/>
        </p:xfrm>
        <a:graphic>
          <a:graphicData uri="http://schemas.openxmlformats.org/drawingml/2006/table">
            <a:tbl>
              <a:tblPr firstRow="1" bandRow="1">
                <a:tableStyleId>{5C22544A-7EE6-4342-B048-85BDC9FD1C3A}</a:tableStyleId>
              </a:tblPr>
              <a:tblGrid>
                <a:gridCol w="5921829">
                  <a:extLst>
                    <a:ext uri="{9D8B030D-6E8A-4147-A177-3AD203B41FA5}">
                      <a16:colId xmlns:a16="http://schemas.microsoft.com/office/drawing/2014/main" val="2393480820"/>
                    </a:ext>
                  </a:extLst>
                </a:gridCol>
                <a:gridCol w="5921829">
                  <a:extLst>
                    <a:ext uri="{9D8B030D-6E8A-4147-A177-3AD203B41FA5}">
                      <a16:colId xmlns:a16="http://schemas.microsoft.com/office/drawing/2014/main" val="714193778"/>
                    </a:ext>
                  </a:extLst>
                </a:gridCol>
              </a:tblGrid>
              <a:tr h="429460">
                <a:tc>
                  <a:txBody>
                    <a:bodyPr/>
                    <a:lstStyle/>
                    <a:p>
                      <a:r>
                        <a:rPr lang="en-IN" dirty="0"/>
                        <a:t>Federal law</a:t>
                      </a:r>
                    </a:p>
                  </a:txBody>
                  <a:tcPr/>
                </a:tc>
                <a:tc>
                  <a:txBody>
                    <a:bodyPr/>
                    <a:lstStyle/>
                    <a:p>
                      <a:r>
                        <a:rPr lang="en-IN" dirty="0"/>
                        <a:t>Description</a:t>
                      </a:r>
                    </a:p>
                  </a:txBody>
                  <a:tcPr/>
                </a:tc>
                <a:extLst>
                  <a:ext uri="{0D108BD9-81ED-4DB2-BD59-A6C34878D82A}">
                    <a16:rowId xmlns:a16="http://schemas.microsoft.com/office/drawing/2014/main" val="1107063433"/>
                  </a:ext>
                </a:extLst>
              </a:tr>
              <a:tr h="906375">
                <a:tc>
                  <a:txBody>
                    <a:bodyPr/>
                    <a:lstStyle/>
                    <a:p>
                      <a:r>
                        <a:rPr lang="en-US" sz="1800" b="0" i="0" u="none" strike="noStrike" kern="1200" baseline="0" dirty="0">
                          <a:solidFill>
                            <a:schemeClr val="dk1"/>
                          </a:solidFill>
                          <a:latin typeface="+mn-lt"/>
                          <a:ea typeface="+mn-ea"/>
                          <a:cs typeface="+mn-cs"/>
                        </a:rPr>
                        <a:t>Homeland Security Act of 2002, </a:t>
                      </a:r>
                      <a:r>
                        <a:rPr lang="fr-FR" sz="1800" b="0" i="0" u="none" strike="noStrike" kern="1200" baseline="0" dirty="0">
                          <a:solidFill>
                            <a:schemeClr val="dk1"/>
                          </a:solidFill>
                          <a:latin typeface="+mn-lt"/>
                          <a:ea typeface="+mn-ea"/>
                          <a:cs typeface="+mn-cs"/>
                        </a:rPr>
                        <a:t>H.R. 5710, Sec. 225: Cyber </a:t>
                      </a:r>
                      <a:r>
                        <a:rPr lang="en-IN" sz="1800" b="0" i="0" u="none" strike="noStrike" kern="1200" baseline="0" dirty="0">
                          <a:solidFill>
                            <a:schemeClr val="dk1"/>
                          </a:solidFill>
                          <a:latin typeface="+mn-lt"/>
                          <a:ea typeface="+mn-ea"/>
                          <a:cs typeface="+mn-cs"/>
                        </a:rPr>
                        <a:t>Security Enhancement Act of 2002</a:t>
                      </a:r>
                      <a:endParaRPr lang="en-IN" dirty="0"/>
                    </a:p>
                  </a:txBody>
                  <a:tcPr/>
                </a:tc>
                <a:tc>
                  <a:txBody>
                    <a:bodyPr/>
                    <a:lstStyle/>
                    <a:p>
                      <a:r>
                        <a:rPr lang="en-US" sz="1800" b="0" i="0" u="none" strike="noStrike" kern="1200" baseline="0" dirty="0">
                          <a:solidFill>
                            <a:schemeClr val="dk1"/>
                          </a:solidFill>
                          <a:latin typeface="+mn-lt"/>
                          <a:ea typeface="+mn-ea"/>
                          <a:cs typeface="+mn-cs"/>
                        </a:rPr>
                        <a:t>This amendment to the Homeland Security Act of 2002 specifies sentencing guidelines for certain types of computer crimes.</a:t>
                      </a:r>
                      <a:endParaRPr lang="en-IN" dirty="0"/>
                    </a:p>
                  </a:txBody>
                  <a:tcPr/>
                </a:tc>
                <a:extLst>
                  <a:ext uri="{0D108BD9-81ED-4DB2-BD59-A6C34878D82A}">
                    <a16:rowId xmlns:a16="http://schemas.microsoft.com/office/drawing/2014/main" val="482127582"/>
                  </a:ext>
                </a:extLst>
              </a:tr>
              <a:tr h="1178288">
                <a:tc>
                  <a:txBody>
                    <a:bodyPr/>
                    <a:lstStyle/>
                    <a:p>
                      <a:r>
                        <a:rPr lang="en-US" sz="1800" b="0" i="0" u="none" strike="noStrike" kern="1200" baseline="0" dirty="0">
                          <a:solidFill>
                            <a:schemeClr val="dk1"/>
                          </a:solidFill>
                          <a:latin typeface="+mn-lt"/>
                          <a:ea typeface="+mn-ea"/>
                          <a:cs typeface="+mn-cs"/>
                        </a:rPr>
                        <a:t>The Computer Fraud and Abuse Act. Title 18, Crimes and Criminal Procedure, Sec. 1029: Fraud and related activity in connection with access devices</a:t>
                      </a:r>
                      <a:endParaRPr lang="en-IN" dirty="0"/>
                    </a:p>
                  </a:txBody>
                  <a:tcPr/>
                </a:tc>
                <a:tc>
                  <a:txBody>
                    <a:bodyPr/>
                    <a:lstStyle/>
                    <a:p>
                      <a:r>
                        <a:rPr lang="en-US" sz="1800" b="0" i="0" u="none" strike="noStrike" kern="1200" baseline="0" dirty="0">
                          <a:solidFill>
                            <a:schemeClr val="dk1"/>
                          </a:solidFill>
                          <a:latin typeface="+mn-lt"/>
                          <a:ea typeface="+mn-ea"/>
                          <a:cs typeface="+mn-cs"/>
                        </a:rPr>
                        <a:t>This law makes it a federal offense to manufacture, program, use, or possess any device or software that can be used for unauthorized use of telecommunications services.</a:t>
                      </a:r>
                      <a:endParaRPr lang="en-IN" dirty="0"/>
                    </a:p>
                  </a:txBody>
                  <a:tcPr/>
                </a:tc>
                <a:extLst>
                  <a:ext uri="{0D108BD9-81ED-4DB2-BD59-A6C34878D82A}">
                    <a16:rowId xmlns:a16="http://schemas.microsoft.com/office/drawing/2014/main" val="3804083501"/>
                  </a:ext>
                </a:extLst>
              </a:tr>
            </a:tbl>
          </a:graphicData>
        </a:graphic>
      </p:graphicFrame>
    </p:spTree>
    <p:extLst>
      <p:ext uri="{BB962C8B-B14F-4D97-AF65-F5344CB8AC3E}">
        <p14:creationId xmlns:p14="http://schemas.microsoft.com/office/powerpoint/2010/main" val="3436525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2094-BC87-416E-A312-E0F8F7C2F5E3}"/>
              </a:ext>
            </a:extLst>
          </p:cNvPr>
          <p:cNvSpPr>
            <a:spLocks noGrp="1"/>
          </p:cNvSpPr>
          <p:nvPr>
            <p:ph type="title"/>
          </p:nvPr>
        </p:nvSpPr>
        <p:spPr/>
        <p:txBody>
          <a:bodyPr/>
          <a:lstStyle/>
          <a:p>
            <a:r>
              <a:rPr lang="en-US" dirty="0"/>
              <a:t>Federal Computer Crime Laws (4 of 4)</a:t>
            </a:r>
            <a:endParaRPr lang="en-IN" dirty="0"/>
          </a:p>
        </p:txBody>
      </p:sp>
      <p:graphicFrame>
        <p:nvGraphicFramePr>
          <p:cNvPr id="4" name="Table 2">
            <a:extLst>
              <a:ext uri="{FF2B5EF4-FFF2-40B4-BE49-F238E27FC236}">
                <a16:creationId xmlns:a16="http://schemas.microsoft.com/office/drawing/2014/main" id="{56323553-414B-4F98-B723-4B4A5E8C76B6}"/>
              </a:ext>
            </a:extLst>
          </p:cNvPr>
          <p:cNvGraphicFramePr>
            <a:graphicFrameLocks noGrp="1"/>
          </p:cNvGraphicFramePr>
          <p:nvPr>
            <p:ph type="tbl" sz="quarter" idx="10"/>
            <p:extLst>
              <p:ext uri="{D42A27DB-BD31-4B8C-83A1-F6EECF244321}">
                <p14:modId xmlns:p14="http://schemas.microsoft.com/office/powerpoint/2010/main" val="1353695420"/>
              </p:ext>
            </p:extLst>
          </p:nvPr>
        </p:nvGraphicFramePr>
        <p:xfrm>
          <a:off x="174171" y="1659790"/>
          <a:ext cx="11843658" cy="3538420"/>
        </p:xfrm>
        <a:graphic>
          <a:graphicData uri="http://schemas.openxmlformats.org/drawingml/2006/table">
            <a:tbl>
              <a:tblPr firstRow="1" bandRow="1">
                <a:tableStyleId>{5C22544A-7EE6-4342-B048-85BDC9FD1C3A}</a:tableStyleId>
              </a:tblPr>
              <a:tblGrid>
                <a:gridCol w="5921829">
                  <a:extLst>
                    <a:ext uri="{9D8B030D-6E8A-4147-A177-3AD203B41FA5}">
                      <a16:colId xmlns:a16="http://schemas.microsoft.com/office/drawing/2014/main" val="2393480820"/>
                    </a:ext>
                  </a:extLst>
                </a:gridCol>
                <a:gridCol w="5921829">
                  <a:extLst>
                    <a:ext uri="{9D8B030D-6E8A-4147-A177-3AD203B41FA5}">
                      <a16:colId xmlns:a16="http://schemas.microsoft.com/office/drawing/2014/main" val="714193778"/>
                    </a:ext>
                  </a:extLst>
                </a:gridCol>
              </a:tblGrid>
              <a:tr h="429460">
                <a:tc>
                  <a:txBody>
                    <a:bodyPr/>
                    <a:lstStyle/>
                    <a:p>
                      <a:r>
                        <a:rPr lang="en-IN" dirty="0"/>
                        <a:t>Federal law</a:t>
                      </a:r>
                    </a:p>
                  </a:txBody>
                  <a:tcPr/>
                </a:tc>
                <a:tc>
                  <a:txBody>
                    <a:bodyPr/>
                    <a:lstStyle/>
                    <a:p>
                      <a:r>
                        <a:rPr lang="en-IN" dirty="0"/>
                        <a:t>Description</a:t>
                      </a:r>
                    </a:p>
                  </a:txBody>
                  <a:tcPr/>
                </a:tc>
                <a:extLst>
                  <a:ext uri="{0D108BD9-81ED-4DB2-BD59-A6C34878D82A}">
                    <a16:rowId xmlns:a16="http://schemas.microsoft.com/office/drawing/2014/main" val="1107063433"/>
                  </a:ext>
                </a:extLst>
              </a:tr>
              <a:tr h="3081676">
                <a:tc>
                  <a:txBody>
                    <a:bodyPr/>
                    <a:lstStyle/>
                    <a:p>
                      <a:r>
                        <a:rPr lang="en-IN" sz="1800" b="0" i="0" u="none" strike="noStrike" kern="1200" baseline="0" dirty="0">
                          <a:solidFill>
                            <a:schemeClr val="dk1"/>
                          </a:solidFill>
                          <a:latin typeface="+mn-lt"/>
                          <a:ea typeface="+mn-ea"/>
                          <a:cs typeface="+mn-cs"/>
                        </a:rPr>
                        <a:t>Stored Wire and Electronic Communications and</a:t>
                      </a:r>
                    </a:p>
                    <a:p>
                      <a:r>
                        <a:rPr lang="en-IN" sz="1800" b="0" i="0" u="none" strike="noStrike" kern="1200" baseline="0" dirty="0">
                          <a:solidFill>
                            <a:schemeClr val="dk1"/>
                          </a:solidFill>
                          <a:latin typeface="+mn-lt"/>
                          <a:ea typeface="+mn-ea"/>
                          <a:cs typeface="+mn-cs"/>
                        </a:rPr>
                        <a:t>Transactional Records Act. </a:t>
                      </a:r>
                      <a:r>
                        <a:rPr lang="en-US" sz="1800" b="0" i="0" u="none" strike="noStrike" kern="1200" baseline="0" dirty="0">
                          <a:solidFill>
                            <a:schemeClr val="dk1"/>
                          </a:solidFill>
                          <a:latin typeface="+mn-lt"/>
                          <a:ea typeface="+mn-ea"/>
                          <a:cs typeface="+mn-cs"/>
                        </a:rPr>
                        <a:t>Title 18, Crimes and Criminal</a:t>
                      </a:r>
                    </a:p>
                    <a:p>
                      <a:r>
                        <a:rPr lang="en-IN" sz="1800" b="0" i="0" u="none" strike="noStrike" kern="1200" baseline="0" dirty="0">
                          <a:solidFill>
                            <a:schemeClr val="dk1"/>
                          </a:solidFill>
                          <a:latin typeface="+mn-lt"/>
                          <a:ea typeface="+mn-ea"/>
                          <a:cs typeface="+mn-cs"/>
                        </a:rPr>
                        <a:t>Procedure. Part I: Crimes, </a:t>
                      </a:r>
                      <a:r>
                        <a:rPr lang="en-US" sz="1800" b="0" i="0" u="none" strike="noStrike" kern="1200" baseline="0" dirty="0">
                          <a:solidFill>
                            <a:schemeClr val="dk1"/>
                          </a:solidFill>
                          <a:latin typeface="+mn-lt"/>
                          <a:ea typeface="+mn-ea"/>
                          <a:cs typeface="+mn-cs"/>
                        </a:rPr>
                        <a:t>Chapter 121, Stored Wire and</a:t>
                      </a:r>
                    </a:p>
                    <a:p>
                      <a:r>
                        <a:rPr lang="en-IN" sz="1800" b="0" i="0" u="none" strike="noStrike" kern="1200" baseline="0" dirty="0">
                          <a:solidFill>
                            <a:schemeClr val="dk1"/>
                          </a:solidFill>
                          <a:latin typeface="+mn-lt"/>
                          <a:ea typeface="+mn-ea"/>
                          <a:cs typeface="+mn-cs"/>
                        </a:rPr>
                        <a:t>Electronic Communications and Transactional Records Act, </a:t>
                      </a:r>
                      <a:r>
                        <a:rPr lang="en-US" sz="1800" b="0" i="0" u="none" strike="noStrike" kern="1200" baseline="0" dirty="0">
                          <a:solidFill>
                            <a:schemeClr val="dk1"/>
                          </a:solidFill>
                          <a:latin typeface="+mn-lt"/>
                          <a:ea typeface="+mn-ea"/>
                          <a:cs typeface="+mn-cs"/>
                        </a:rPr>
                        <a:t>Sec. 2701: Unlawful access to </a:t>
                      </a:r>
                      <a:r>
                        <a:rPr lang="en-IN" sz="1800" b="0" i="0" u="none" strike="noStrike" kern="1200" baseline="0" dirty="0">
                          <a:solidFill>
                            <a:schemeClr val="dk1"/>
                          </a:solidFill>
                          <a:latin typeface="+mn-lt"/>
                          <a:ea typeface="+mn-ea"/>
                          <a:cs typeface="+mn-cs"/>
                        </a:rPr>
                        <a:t>stored communications (a) Offense. Except as provided</a:t>
                      </a:r>
                    </a:p>
                    <a:p>
                      <a:r>
                        <a:rPr lang="en-US" sz="1800" b="0" i="0" u="none" strike="noStrike" kern="1200" baseline="0" dirty="0">
                          <a:solidFill>
                            <a:schemeClr val="dk1"/>
                          </a:solidFill>
                          <a:latin typeface="+mn-lt"/>
                          <a:ea typeface="+mn-ea"/>
                          <a:cs typeface="+mn-cs"/>
                        </a:rPr>
                        <a:t>in subsection of this section </a:t>
                      </a:r>
                      <a:r>
                        <a:rPr lang="en-IN" sz="1800" b="0" i="0" u="none" strike="noStrike" kern="1200" baseline="0" dirty="0">
                          <a:solidFill>
                            <a:schemeClr val="dk1"/>
                          </a:solidFill>
                          <a:latin typeface="+mn-lt"/>
                          <a:ea typeface="+mn-ea"/>
                          <a:cs typeface="+mn-cs"/>
                        </a:rPr>
                        <a:t>whoever (1) intentionally</a:t>
                      </a:r>
                    </a:p>
                    <a:p>
                      <a:r>
                        <a:rPr lang="en-IN" sz="1800" b="0" i="0" u="none" strike="noStrike" kern="1200" baseline="0" dirty="0">
                          <a:solidFill>
                            <a:schemeClr val="dk1"/>
                          </a:solidFill>
                          <a:latin typeface="+mn-lt"/>
                          <a:ea typeface="+mn-ea"/>
                          <a:cs typeface="+mn-cs"/>
                        </a:rPr>
                        <a:t>accesses without authorization </a:t>
                      </a:r>
                      <a:r>
                        <a:rPr lang="en-US" sz="1800" b="0" i="0" u="none" strike="noStrike" kern="1200" baseline="0" dirty="0">
                          <a:solidFill>
                            <a:schemeClr val="dk1"/>
                          </a:solidFill>
                          <a:latin typeface="+mn-lt"/>
                          <a:ea typeface="+mn-ea"/>
                          <a:cs typeface="+mn-cs"/>
                        </a:rPr>
                        <a:t>a facility through which an </a:t>
                      </a:r>
                      <a:r>
                        <a:rPr lang="en-IN" sz="1800" b="0" i="0" u="none" strike="noStrike" kern="1200" baseline="0" dirty="0">
                          <a:solidFill>
                            <a:schemeClr val="dk1"/>
                          </a:solidFill>
                          <a:latin typeface="+mn-lt"/>
                          <a:ea typeface="+mn-ea"/>
                          <a:cs typeface="+mn-cs"/>
                        </a:rPr>
                        <a:t>electronic communication service </a:t>
                      </a:r>
                      <a:r>
                        <a:rPr lang="en-US" sz="1800" b="0" i="0" u="none" strike="noStrike" kern="1200" baseline="0" dirty="0">
                          <a:solidFill>
                            <a:schemeClr val="dk1"/>
                          </a:solidFill>
                          <a:latin typeface="+mn-lt"/>
                          <a:ea typeface="+mn-ea"/>
                          <a:cs typeface="+mn-cs"/>
                        </a:rPr>
                        <a:t>is provided; or (2) intentionally </a:t>
                      </a:r>
                      <a:r>
                        <a:rPr lang="en-IN" sz="1800" b="0" i="0" u="none" strike="noStrike" kern="1200" baseline="0" dirty="0">
                          <a:solidFill>
                            <a:schemeClr val="dk1"/>
                          </a:solidFill>
                          <a:latin typeface="+mn-lt"/>
                          <a:ea typeface="+mn-ea"/>
                          <a:cs typeface="+mn-cs"/>
                        </a:rPr>
                        <a:t>exceeds an authorization to </a:t>
                      </a:r>
                      <a:r>
                        <a:rPr lang="en-US" sz="1800" b="0" i="0" u="none" strike="noStrike" kern="1200" baseline="0" dirty="0">
                          <a:solidFill>
                            <a:schemeClr val="dk1"/>
                          </a:solidFill>
                          <a:latin typeface="+mn-lt"/>
                          <a:ea typeface="+mn-ea"/>
                          <a:cs typeface="+mn-cs"/>
                        </a:rPr>
                        <a:t>access that facility; Sec. 2702: </a:t>
                      </a:r>
                      <a:r>
                        <a:rPr lang="en-IN" sz="1800" b="0" i="0" u="none" strike="noStrike" kern="1200" baseline="0" dirty="0">
                          <a:solidFill>
                            <a:schemeClr val="dk1"/>
                          </a:solidFill>
                          <a:latin typeface="+mn-lt"/>
                          <a:ea typeface="+mn-ea"/>
                          <a:cs typeface="+mn-cs"/>
                        </a:rPr>
                        <a:t>Disclosure of contents</a:t>
                      </a:r>
                      <a:endParaRPr lang="en-IN" dirty="0"/>
                    </a:p>
                  </a:txBody>
                  <a:tcPr/>
                </a:tc>
                <a:tc>
                  <a:txBody>
                    <a:bodyPr/>
                    <a:lstStyle/>
                    <a:p>
                      <a:r>
                        <a:rPr lang="en-US" sz="1800" b="0" i="0" u="none" strike="noStrike" kern="1200" baseline="0" dirty="0">
                          <a:solidFill>
                            <a:schemeClr val="dk1"/>
                          </a:solidFill>
                          <a:latin typeface="+mn-lt"/>
                          <a:ea typeface="+mn-ea"/>
                          <a:cs typeface="+mn-cs"/>
                        </a:rPr>
                        <a:t>This law defines unauthorized access to computers that store classified information.</a:t>
                      </a:r>
                      <a:endParaRPr lang="en-IN" dirty="0"/>
                    </a:p>
                  </a:txBody>
                  <a:tcPr/>
                </a:tc>
                <a:extLst>
                  <a:ext uri="{0D108BD9-81ED-4DB2-BD59-A6C34878D82A}">
                    <a16:rowId xmlns:a16="http://schemas.microsoft.com/office/drawing/2014/main" val="94718884"/>
                  </a:ext>
                </a:extLst>
              </a:tr>
            </a:tbl>
          </a:graphicData>
        </a:graphic>
      </p:graphicFrame>
    </p:spTree>
    <p:extLst>
      <p:ext uri="{BB962C8B-B14F-4D97-AF65-F5344CB8AC3E}">
        <p14:creationId xmlns:p14="http://schemas.microsoft.com/office/powerpoint/2010/main" val="2471251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1-2</a:t>
            </a:r>
          </a:p>
        </p:txBody>
      </p:sp>
      <p:sp>
        <p:nvSpPr>
          <p:cNvPr id="2" name="Text Placeholder 1"/>
          <p:cNvSpPr>
            <a:spLocks noGrp="1"/>
          </p:cNvSpPr>
          <p:nvPr>
            <p:ph type="body" sz="quarter" idx="15"/>
          </p:nvPr>
        </p:nvSpPr>
        <p:spPr/>
        <p:txBody>
          <a:bodyPr/>
          <a:lstStyle/>
          <a:p>
            <a:r>
              <a:rPr lang="en-US" sz="2000" dirty="0"/>
              <a:t>What portion of your ISP contract might affect your ability to conduct a penetration test over the Internet?</a:t>
            </a:r>
          </a:p>
          <a:p>
            <a:endParaRPr lang="en-US" sz="2000" dirty="0"/>
          </a:p>
          <a:p>
            <a:pPr marL="457200" indent="-457200">
              <a:buAutoNum type="alphaLcPeriod"/>
            </a:pPr>
            <a:r>
              <a:rPr lang="en-US" sz="2000" dirty="0"/>
              <a:t>Scanning policy</a:t>
            </a:r>
          </a:p>
          <a:p>
            <a:pPr marL="457200" indent="-457200">
              <a:buAutoNum type="alphaLcPeriod"/>
            </a:pPr>
            <a:r>
              <a:rPr lang="en-US" sz="2000" dirty="0"/>
              <a:t>Port access policy</a:t>
            </a:r>
          </a:p>
          <a:p>
            <a:pPr marL="457200" indent="-457200">
              <a:buAutoNum type="alphaLcPeriod"/>
            </a:pPr>
            <a:r>
              <a:rPr lang="en-US" sz="2000" dirty="0"/>
              <a:t>Acceptable use policy</a:t>
            </a:r>
          </a:p>
          <a:p>
            <a:pPr marL="457200" indent="-457200">
              <a:buAutoNum type="alphaLcPeriod"/>
            </a:pPr>
            <a:r>
              <a:rPr lang="en-US" sz="2000" dirty="0"/>
              <a:t>Warranty policy</a:t>
            </a:r>
          </a:p>
        </p:txBody>
      </p:sp>
    </p:spTree>
    <p:extLst>
      <p:ext uri="{BB962C8B-B14F-4D97-AF65-F5344CB8AC3E}">
        <p14:creationId xmlns:p14="http://schemas.microsoft.com/office/powerpoint/2010/main" val="4221914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1-2: Answer</a:t>
            </a:r>
          </a:p>
        </p:txBody>
      </p:sp>
      <p:sp>
        <p:nvSpPr>
          <p:cNvPr id="2" name="Text Placeholder 1"/>
          <p:cNvSpPr>
            <a:spLocks noGrp="1"/>
          </p:cNvSpPr>
          <p:nvPr>
            <p:ph type="body" sz="quarter" idx="15"/>
          </p:nvPr>
        </p:nvSpPr>
        <p:spPr/>
        <p:txBody>
          <a:bodyPr/>
          <a:lstStyle/>
          <a:p>
            <a:r>
              <a:rPr lang="en-US" sz="2000" dirty="0"/>
              <a:t>What portion of your ISP contract might affect your ability to conduct a penetration test over the Internet?</a:t>
            </a:r>
          </a:p>
          <a:p>
            <a:pPr>
              <a:spcBef>
                <a:spcPts val="600"/>
              </a:spcBef>
              <a:spcAft>
                <a:spcPts val="600"/>
              </a:spcAft>
            </a:pPr>
            <a:endParaRPr lang="en-US" sz="2000" b="1" dirty="0"/>
          </a:p>
          <a:p>
            <a:pPr>
              <a:spcBef>
                <a:spcPts val="600"/>
              </a:spcBef>
              <a:spcAft>
                <a:spcPts val="600"/>
              </a:spcAft>
            </a:pPr>
            <a:r>
              <a:rPr lang="en-US" sz="2000" b="1" dirty="0"/>
              <a:t>Answer: c. Acceptable use policy</a:t>
            </a:r>
          </a:p>
          <a:p>
            <a:pPr>
              <a:spcBef>
                <a:spcPts val="600"/>
              </a:spcBef>
              <a:spcAft>
                <a:spcPts val="600"/>
              </a:spcAft>
            </a:pPr>
            <a:r>
              <a:rPr lang="en-US" sz="2000" b="1" dirty="0"/>
              <a:t>You must research your state laws before using penetration-testing tools. You should also read your ISP contract, specifically the section titled “Acceptable Use Policy” or something similar.</a:t>
            </a:r>
          </a:p>
        </p:txBody>
      </p:sp>
    </p:spTree>
    <p:extLst>
      <p:ext uri="{BB962C8B-B14F-4D97-AF65-F5344CB8AC3E}">
        <p14:creationId xmlns:p14="http://schemas.microsoft.com/office/powerpoint/2010/main" val="3093391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8EA928-92A7-4026-B97F-1A3B4147718A}"/>
              </a:ext>
            </a:extLst>
          </p:cNvPr>
          <p:cNvSpPr>
            <a:spLocks noGrp="1"/>
          </p:cNvSpPr>
          <p:nvPr>
            <p:ph type="title"/>
          </p:nvPr>
        </p:nvSpPr>
        <p:spPr/>
        <p:txBody>
          <a:bodyPr/>
          <a:lstStyle/>
          <a:p>
            <a:r>
              <a:rPr lang="en-US" altLang="en-US" dirty="0"/>
              <a:t>What You </a:t>
            </a:r>
            <a:r>
              <a:rPr lang="en-US" altLang="en-US" u="sng" dirty="0">
                <a:solidFill>
                  <a:schemeClr val="accent4">
                    <a:lumMod val="75000"/>
                  </a:schemeClr>
                </a:solidFill>
                <a:effectLst>
                  <a:outerShdw blurRad="38100" dist="38100" dir="2700000" algn="tl">
                    <a:srgbClr val="000000">
                      <a:alpha val="43137"/>
                    </a:srgbClr>
                  </a:outerShdw>
                </a:effectLst>
                <a:highlight>
                  <a:srgbClr val="FFFF00"/>
                </a:highlight>
              </a:rPr>
              <a:t>Cannot</a:t>
            </a:r>
            <a:r>
              <a:rPr lang="en-US" altLang="en-US" dirty="0">
                <a:solidFill>
                  <a:schemeClr val="accent4">
                    <a:lumMod val="75000"/>
                  </a:schemeClr>
                </a:solidFill>
              </a:rPr>
              <a:t> Do Legally</a:t>
            </a:r>
            <a:endParaRPr lang="en-IN" dirty="0">
              <a:solidFill>
                <a:schemeClr val="accent4">
                  <a:lumMod val="75000"/>
                </a:schemeClr>
              </a:solidFill>
            </a:endParaRPr>
          </a:p>
        </p:txBody>
      </p:sp>
      <p:sp>
        <p:nvSpPr>
          <p:cNvPr id="5" name="Text Placeholder 4">
            <a:extLst>
              <a:ext uri="{FF2B5EF4-FFF2-40B4-BE49-F238E27FC236}">
                <a16:creationId xmlns:a16="http://schemas.microsoft.com/office/drawing/2014/main" id="{254AC30F-9DF8-48EB-B850-B3AD361B75D6}"/>
              </a:ext>
            </a:extLst>
          </p:cNvPr>
          <p:cNvSpPr>
            <a:spLocks noGrp="1"/>
          </p:cNvSpPr>
          <p:nvPr>
            <p:ph type="body" sz="quarter" idx="17"/>
          </p:nvPr>
        </p:nvSpPr>
        <p:spPr>
          <a:xfrm>
            <a:off x="1037190" y="1037230"/>
            <a:ext cx="10711543" cy="4394200"/>
          </a:xfrm>
        </p:spPr>
        <p:txBody>
          <a:bodyPr>
            <a:normAutofit/>
          </a:bodyPr>
          <a:lstStyle/>
          <a:p>
            <a:pPr eaLnBrk="1" hangingPunct="1"/>
            <a:r>
              <a:rPr lang="en-US" altLang="en-US" sz="2800" dirty="0">
                <a:solidFill>
                  <a:schemeClr val="accent4">
                    <a:lumMod val="75000"/>
                  </a:schemeClr>
                </a:solidFill>
                <a:highlight>
                  <a:srgbClr val="FFFF00"/>
                </a:highlight>
              </a:rPr>
              <a:t>Illegal actions</a:t>
            </a:r>
            <a:r>
              <a:rPr lang="en-US" altLang="en-US" sz="2800" dirty="0">
                <a:highlight>
                  <a:srgbClr val="FFFF00"/>
                </a:highlight>
              </a:rPr>
              <a:t>:</a:t>
            </a:r>
          </a:p>
          <a:p>
            <a:pPr lvl="1" eaLnBrk="1" hangingPunct="1"/>
            <a:r>
              <a:rPr lang="en-US" altLang="en-US" sz="2800" dirty="0"/>
              <a:t>Accessing a </a:t>
            </a:r>
            <a:r>
              <a:rPr lang="en-US" altLang="en-US" sz="2800" b="1" dirty="0"/>
              <a:t>computer without permission</a:t>
            </a:r>
          </a:p>
          <a:p>
            <a:pPr lvl="1" eaLnBrk="1" hangingPunct="1"/>
            <a:r>
              <a:rPr lang="en-US" altLang="en-US" sz="2800" dirty="0">
                <a:solidFill>
                  <a:schemeClr val="tx2">
                    <a:lumMod val="60000"/>
                    <a:lumOff val="40000"/>
                  </a:schemeClr>
                </a:solidFill>
              </a:rPr>
              <a:t>Destroying data </a:t>
            </a:r>
            <a:r>
              <a:rPr lang="en-US" altLang="en-US" sz="2800" dirty="0"/>
              <a:t>without permission</a:t>
            </a:r>
          </a:p>
          <a:p>
            <a:pPr lvl="1" eaLnBrk="1" hangingPunct="1"/>
            <a:r>
              <a:rPr lang="en-US" altLang="en-US" sz="2800" b="1" dirty="0">
                <a:solidFill>
                  <a:schemeClr val="tx2">
                    <a:lumMod val="60000"/>
                    <a:lumOff val="40000"/>
                  </a:schemeClr>
                </a:solidFill>
              </a:rPr>
              <a:t>Copying information </a:t>
            </a:r>
            <a:r>
              <a:rPr lang="en-US" altLang="en-US" sz="2800" dirty="0"/>
              <a:t>without the owner’s permission</a:t>
            </a:r>
          </a:p>
          <a:p>
            <a:pPr lvl="1" eaLnBrk="1" hangingPunct="1"/>
            <a:r>
              <a:rPr lang="en-US" altLang="en-US" sz="2800" dirty="0">
                <a:solidFill>
                  <a:schemeClr val="tx2">
                    <a:lumMod val="60000"/>
                    <a:lumOff val="40000"/>
                  </a:schemeClr>
                </a:solidFill>
              </a:rPr>
              <a:t>Installing viruses </a:t>
            </a:r>
            <a:r>
              <a:rPr lang="en-US" altLang="en-US" sz="2800" dirty="0"/>
              <a:t>on a network</a:t>
            </a:r>
          </a:p>
          <a:p>
            <a:pPr lvl="1" eaLnBrk="1" hangingPunct="1"/>
            <a:r>
              <a:rPr lang="en-US" altLang="en-US" sz="2800" dirty="0">
                <a:solidFill>
                  <a:schemeClr val="tx2">
                    <a:lumMod val="60000"/>
                    <a:lumOff val="40000"/>
                  </a:schemeClr>
                </a:solidFill>
              </a:rPr>
              <a:t>Denying users access to network resources</a:t>
            </a:r>
          </a:p>
          <a:p>
            <a:pPr eaLnBrk="1" hangingPunct="1"/>
            <a:r>
              <a:rPr lang="en-US" altLang="en-US" sz="2800" dirty="0">
                <a:highlight>
                  <a:srgbClr val="FFFF00"/>
                </a:highlight>
              </a:rPr>
              <a:t>Be careful that your actions do not prevent client’s employees from doing their jobs</a:t>
            </a:r>
          </a:p>
        </p:txBody>
      </p:sp>
    </p:spTree>
    <p:extLst>
      <p:ext uri="{BB962C8B-B14F-4D97-AF65-F5344CB8AC3E}">
        <p14:creationId xmlns:p14="http://schemas.microsoft.com/office/powerpoint/2010/main" val="837412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2CCA-5515-494C-9313-16BD485A2715}"/>
              </a:ext>
            </a:extLst>
          </p:cNvPr>
          <p:cNvSpPr>
            <a:spLocks noGrp="1"/>
          </p:cNvSpPr>
          <p:nvPr>
            <p:ph type="title"/>
          </p:nvPr>
        </p:nvSpPr>
        <p:spPr/>
        <p:txBody>
          <a:bodyPr/>
          <a:lstStyle/>
          <a:p>
            <a:r>
              <a:rPr lang="en-US" altLang="en-US" sz="4400" dirty="0">
                <a:highlight>
                  <a:srgbClr val="FFFF00"/>
                </a:highlight>
              </a:rPr>
              <a:t>Get It in Writing</a:t>
            </a:r>
            <a:endParaRPr lang="en-IN" sz="4400" dirty="0">
              <a:highlight>
                <a:srgbClr val="FFFF00"/>
              </a:highlight>
            </a:endParaRPr>
          </a:p>
        </p:txBody>
      </p:sp>
      <p:sp>
        <p:nvSpPr>
          <p:cNvPr id="3" name="Text Placeholder 2">
            <a:extLst>
              <a:ext uri="{FF2B5EF4-FFF2-40B4-BE49-F238E27FC236}">
                <a16:creationId xmlns:a16="http://schemas.microsoft.com/office/drawing/2014/main" id="{35769219-787E-43D1-8270-449C2DAEB383}"/>
              </a:ext>
            </a:extLst>
          </p:cNvPr>
          <p:cNvSpPr>
            <a:spLocks noGrp="1"/>
          </p:cNvSpPr>
          <p:nvPr>
            <p:ph type="body" sz="quarter" idx="17"/>
          </p:nvPr>
        </p:nvSpPr>
        <p:spPr>
          <a:xfrm>
            <a:off x="970078" y="1231900"/>
            <a:ext cx="10711543" cy="4394200"/>
          </a:xfrm>
        </p:spPr>
        <p:txBody>
          <a:bodyPr>
            <a:normAutofit/>
          </a:bodyPr>
          <a:lstStyle/>
          <a:p>
            <a:pPr eaLnBrk="1" hangingPunct="1"/>
            <a:r>
              <a:rPr lang="en-US" altLang="en-US" sz="2800" dirty="0"/>
              <a:t>Using a </a:t>
            </a:r>
            <a:r>
              <a:rPr lang="en-US" altLang="en-US" sz="2800" dirty="0">
                <a:solidFill>
                  <a:schemeClr val="tx2">
                    <a:lumMod val="60000"/>
                    <a:lumOff val="40000"/>
                  </a:schemeClr>
                </a:solidFill>
              </a:rPr>
              <a:t>contract</a:t>
            </a:r>
            <a:r>
              <a:rPr lang="en-US" altLang="en-US" sz="2800" dirty="0"/>
              <a:t> is good business</a:t>
            </a:r>
          </a:p>
          <a:p>
            <a:pPr lvl="1" eaLnBrk="1" hangingPunct="1"/>
            <a:r>
              <a:rPr lang="en-US" altLang="en-US" sz="2800" dirty="0"/>
              <a:t>May be useful </a:t>
            </a:r>
            <a:r>
              <a:rPr lang="en-US" altLang="en-US" sz="2800" dirty="0">
                <a:solidFill>
                  <a:schemeClr val="tx2">
                    <a:lumMod val="60000"/>
                    <a:lumOff val="40000"/>
                  </a:schemeClr>
                </a:solidFill>
              </a:rPr>
              <a:t>in court</a:t>
            </a:r>
          </a:p>
          <a:p>
            <a:pPr eaLnBrk="1" hangingPunct="1"/>
            <a:r>
              <a:rPr lang="en-US" altLang="en-US" sz="2800" dirty="0"/>
              <a:t>Books on working as an independent contractor</a:t>
            </a:r>
          </a:p>
          <a:p>
            <a:pPr lvl="1" eaLnBrk="1" hangingPunct="1"/>
            <a:r>
              <a:rPr lang="en-US" altLang="en-US" sz="2800" i="1" dirty="0"/>
              <a:t>Getting Started in Consulting </a:t>
            </a:r>
            <a:r>
              <a:rPr lang="en-US" altLang="en-US" sz="2800" dirty="0"/>
              <a:t>by Alan Weiss</a:t>
            </a:r>
          </a:p>
          <a:p>
            <a:pPr lvl="1" eaLnBrk="1" hangingPunct="1"/>
            <a:r>
              <a:rPr lang="en-US" altLang="en-US" sz="2800" i="1" dirty="0"/>
              <a:t>The Consulting Bible: Everything You Need to Know to Create and Expand a Seven-Figure Consulting Practice </a:t>
            </a:r>
            <a:r>
              <a:rPr lang="en-US" altLang="en-US" sz="2800" dirty="0"/>
              <a:t>by Alan Weiss</a:t>
            </a:r>
          </a:p>
          <a:p>
            <a:pPr eaLnBrk="1" hangingPunct="1"/>
            <a:r>
              <a:rPr lang="en-US" altLang="en-US" sz="2800" dirty="0">
                <a:solidFill>
                  <a:schemeClr val="tx2">
                    <a:lumMod val="60000"/>
                    <a:lumOff val="40000"/>
                  </a:schemeClr>
                </a:solidFill>
              </a:rPr>
              <a:t>Internet </a:t>
            </a:r>
            <a:r>
              <a:rPr lang="en-US" altLang="en-US" sz="2800" dirty="0"/>
              <a:t>can also be a helpful resource</a:t>
            </a:r>
          </a:p>
          <a:p>
            <a:pPr lvl="1" eaLnBrk="1" hangingPunct="1"/>
            <a:r>
              <a:rPr lang="en-US" altLang="en-US" sz="2800" dirty="0"/>
              <a:t>Will find free modifiable contract templates </a:t>
            </a:r>
          </a:p>
          <a:p>
            <a:pPr eaLnBrk="1" hangingPunct="1"/>
            <a:r>
              <a:rPr lang="en-US" altLang="en-US" sz="2800" dirty="0"/>
              <a:t>Have an attorney read your contract before signing </a:t>
            </a:r>
          </a:p>
        </p:txBody>
      </p:sp>
    </p:spTree>
    <p:extLst>
      <p:ext uri="{BB962C8B-B14F-4D97-AF65-F5344CB8AC3E}">
        <p14:creationId xmlns:p14="http://schemas.microsoft.com/office/powerpoint/2010/main" val="1443716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BD55-56DB-4291-BCA5-1484AA7D6CC0}"/>
              </a:ext>
            </a:extLst>
          </p:cNvPr>
          <p:cNvSpPr>
            <a:spLocks noGrp="1"/>
          </p:cNvSpPr>
          <p:nvPr>
            <p:ph type="title"/>
          </p:nvPr>
        </p:nvSpPr>
        <p:spPr/>
        <p:txBody>
          <a:bodyPr/>
          <a:lstStyle/>
          <a:p>
            <a:r>
              <a:rPr lang="en-US" altLang="en-US" dirty="0"/>
              <a:t>Ethical Hacking in a Nutshell</a:t>
            </a:r>
            <a:endParaRPr lang="en-IN" dirty="0"/>
          </a:p>
        </p:txBody>
      </p:sp>
      <p:sp>
        <p:nvSpPr>
          <p:cNvPr id="3" name="Text Placeholder 2">
            <a:extLst>
              <a:ext uri="{FF2B5EF4-FFF2-40B4-BE49-F238E27FC236}">
                <a16:creationId xmlns:a16="http://schemas.microsoft.com/office/drawing/2014/main" id="{73B3DD60-79B7-464B-8185-6F0B24DF814A}"/>
              </a:ext>
            </a:extLst>
          </p:cNvPr>
          <p:cNvSpPr>
            <a:spLocks noGrp="1"/>
          </p:cNvSpPr>
          <p:nvPr>
            <p:ph type="body" sz="quarter" idx="17"/>
          </p:nvPr>
        </p:nvSpPr>
        <p:spPr/>
        <p:txBody>
          <a:bodyPr/>
          <a:lstStyle/>
          <a:p>
            <a:pPr eaLnBrk="1" hangingPunct="1"/>
            <a:r>
              <a:rPr lang="en-US" altLang="en-US" sz="3200" dirty="0"/>
              <a:t>Skills needed to be a </a:t>
            </a:r>
            <a:r>
              <a:rPr lang="en-US" altLang="en-US" sz="3200" dirty="0">
                <a:solidFill>
                  <a:schemeClr val="accent6">
                    <a:lumMod val="50000"/>
                  </a:schemeClr>
                </a:solidFill>
              </a:rPr>
              <a:t>security tester</a:t>
            </a:r>
          </a:p>
          <a:p>
            <a:pPr lvl="1" eaLnBrk="1" hangingPunct="1"/>
            <a:r>
              <a:rPr lang="en-US" altLang="en-US" sz="3200" dirty="0"/>
              <a:t>Knowledge </a:t>
            </a:r>
            <a:r>
              <a:rPr lang="en-US" altLang="en-US" sz="3200" dirty="0">
                <a:solidFill>
                  <a:schemeClr val="accent6">
                    <a:lumMod val="50000"/>
                  </a:schemeClr>
                </a:solidFill>
              </a:rPr>
              <a:t>of network and computer technology</a:t>
            </a:r>
          </a:p>
          <a:p>
            <a:pPr lvl="1" eaLnBrk="1" hangingPunct="1"/>
            <a:r>
              <a:rPr lang="en-US" altLang="en-US" sz="3200" dirty="0">
                <a:solidFill>
                  <a:schemeClr val="accent6">
                    <a:lumMod val="50000"/>
                  </a:schemeClr>
                </a:solidFill>
              </a:rPr>
              <a:t>Ability to communicate </a:t>
            </a:r>
            <a:r>
              <a:rPr lang="en-US" altLang="en-US" sz="3200" dirty="0"/>
              <a:t>with management and IT personnel</a:t>
            </a:r>
          </a:p>
          <a:p>
            <a:pPr lvl="1" eaLnBrk="1" hangingPunct="1"/>
            <a:r>
              <a:rPr lang="en-US" altLang="en-US" sz="3200" dirty="0"/>
              <a:t>An understanding of the </a:t>
            </a:r>
            <a:r>
              <a:rPr lang="en-US" altLang="en-US" sz="3200" dirty="0">
                <a:solidFill>
                  <a:schemeClr val="accent6">
                    <a:lumMod val="50000"/>
                  </a:schemeClr>
                </a:solidFill>
              </a:rPr>
              <a:t>laws applicable </a:t>
            </a:r>
            <a:r>
              <a:rPr lang="en-US" altLang="en-US" sz="3200" dirty="0"/>
              <a:t>in your location</a:t>
            </a:r>
          </a:p>
          <a:p>
            <a:pPr lvl="1" eaLnBrk="1" hangingPunct="1"/>
            <a:r>
              <a:rPr lang="en-US" altLang="en-US" sz="3200" dirty="0"/>
              <a:t>Ability to </a:t>
            </a:r>
            <a:r>
              <a:rPr lang="en-US" altLang="en-US" sz="3200" dirty="0">
                <a:solidFill>
                  <a:schemeClr val="accent6">
                    <a:lumMod val="50000"/>
                  </a:schemeClr>
                </a:solidFill>
              </a:rPr>
              <a:t>apply necessary tools to perform your tasks</a:t>
            </a:r>
            <a:endParaRPr lang="en-US" altLang="en-US" dirty="0">
              <a:solidFill>
                <a:schemeClr val="accent6">
                  <a:lumMod val="50000"/>
                </a:schemeClr>
              </a:solidFill>
            </a:endParaRPr>
          </a:p>
        </p:txBody>
      </p:sp>
    </p:spTree>
    <p:extLst>
      <p:ext uri="{BB962C8B-B14F-4D97-AF65-F5344CB8AC3E}">
        <p14:creationId xmlns:p14="http://schemas.microsoft.com/office/powerpoint/2010/main" val="990177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Self-Assessment</a:t>
            </a:r>
          </a:p>
        </p:txBody>
      </p:sp>
      <p:sp>
        <p:nvSpPr>
          <p:cNvPr id="2" name="Text Placeholder 1"/>
          <p:cNvSpPr>
            <a:spLocks noGrp="1"/>
          </p:cNvSpPr>
          <p:nvPr>
            <p:ph type="body" sz="quarter" idx="15"/>
          </p:nvPr>
        </p:nvSpPr>
        <p:spPr>
          <a:xfrm>
            <a:off x="743576" y="1636776"/>
            <a:ext cx="10711543" cy="3732692"/>
          </a:xfrm>
        </p:spPr>
        <p:txBody>
          <a:bodyPr/>
          <a:lstStyle/>
          <a:p>
            <a:r>
              <a:rPr lang="en-US" sz="2000" dirty="0"/>
              <a:t>What are the different kinds of state and federal laws related to computer crime?</a:t>
            </a:r>
          </a:p>
          <a:p>
            <a:endParaRPr lang="en-US" sz="2000" dirty="0"/>
          </a:p>
          <a:p>
            <a:r>
              <a:rPr lang="en-US" sz="2000" dirty="0"/>
              <a:t>What are some of the legal and ethical concerns surrounding hacktivism?</a:t>
            </a:r>
          </a:p>
        </p:txBody>
      </p:sp>
    </p:spTree>
    <p:extLst>
      <p:ext uri="{BB962C8B-B14F-4D97-AF65-F5344CB8AC3E}">
        <p14:creationId xmlns:p14="http://schemas.microsoft.com/office/powerpoint/2010/main" val="2907997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0FF3-C2B9-4BB3-8299-C36367DE1287}"/>
              </a:ext>
            </a:extLst>
          </p:cNvPr>
          <p:cNvSpPr>
            <a:spLocks noGrp="1"/>
          </p:cNvSpPr>
          <p:nvPr>
            <p:ph type="title"/>
          </p:nvPr>
        </p:nvSpPr>
        <p:spPr/>
        <p:txBody>
          <a:bodyPr/>
          <a:lstStyle/>
          <a:p>
            <a:r>
              <a:rPr lang="en-US" altLang="en-US" dirty="0"/>
              <a:t>Summary</a:t>
            </a:r>
            <a:endParaRPr lang="en-IN" dirty="0"/>
          </a:p>
        </p:txBody>
      </p:sp>
      <p:sp>
        <p:nvSpPr>
          <p:cNvPr id="3" name="Text Placeholder 2">
            <a:extLst>
              <a:ext uri="{FF2B5EF4-FFF2-40B4-BE49-F238E27FC236}">
                <a16:creationId xmlns:a16="http://schemas.microsoft.com/office/drawing/2014/main" id="{6F7D356E-75F3-4606-80DD-1836FB766288}"/>
              </a:ext>
            </a:extLst>
          </p:cNvPr>
          <p:cNvSpPr>
            <a:spLocks noGrp="1"/>
          </p:cNvSpPr>
          <p:nvPr>
            <p:ph type="body" sz="quarter" idx="17"/>
          </p:nvPr>
        </p:nvSpPr>
        <p:spPr/>
        <p:txBody>
          <a:bodyPr>
            <a:normAutofit/>
          </a:bodyPr>
          <a:lstStyle/>
          <a:p>
            <a:pPr eaLnBrk="1" hangingPunct="1">
              <a:defRPr/>
            </a:pPr>
            <a:r>
              <a:rPr lang="en-US" sz="3200" dirty="0"/>
              <a:t>Now that the lesson has ended, you should be able to:</a:t>
            </a:r>
          </a:p>
          <a:p>
            <a:pPr lvl="1"/>
            <a:r>
              <a:rPr lang="en-US" sz="3200" dirty="0">
                <a:highlight>
                  <a:srgbClr val="FFFF00"/>
                </a:highlight>
              </a:rPr>
              <a:t>Describe the role of an ethical hacker</a:t>
            </a:r>
          </a:p>
          <a:p>
            <a:pPr lvl="1"/>
            <a:r>
              <a:rPr lang="en-US" sz="3200" dirty="0">
                <a:highlight>
                  <a:srgbClr val="FFFF00"/>
                </a:highlight>
              </a:rPr>
              <a:t>Describe what you can do legally as an ethical hacker</a:t>
            </a:r>
          </a:p>
          <a:p>
            <a:pPr lvl="1"/>
            <a:r>
              <a:rPr lang="en-US" sz="3200" dirty="0">
                <a:highlight>
                  <a:srgbClr val="FFFF00"/>
                </a:highlight>
              </a:rPr>
              <a:t>Describe what you can’t do as an ethical hacker</a:t>
            </a:r>
          </a:p>
        </p:txBody>
      </p:sp>
    </p:spTree>
    <p:extLst>
      <p:ext uri="{BB962C8B-B14F-4D97-AF65-F5344CB8AC3E}">
        <p14:creationId xmlns:p14="http://schemas.microsoft.com/office/powerpoint/2010/main" val="286163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sz="3200" dirty="0"/>
              <a:t>The Role of Security and Penetration Testers (1 of 5) </a:t>
            </a:r>
            <a:endParaRPr lang="en-IN" sz="3200"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p:txBody>
          <a:bodyPr/>
          <a:lstStyle/>
          <a:p>
            <a:pPr marL="342900" indent="-342900">
              <a:buFont typeface="Arial" panose="020B0604020202020204" pitchFamily="34" charset="0"/>
              <a:buChar char="•"/>
            </a:pPr>
            <a:r>
              <a:rPr lang="en-US" b="1" dirty="0">
                <a:solidFill>
                  <a:srgbClr val="FF0000"/>
                </a:solidFill>
              </a:rPr>
              <a:t>Hackers</a:t>
            </a:r>
            <a:r>
              <a:rPr lang="en-US" b="1" dirty="0"/>
              <a:t> </a:t>
            </a:r>
            <a:r>
              <a:rPr lang="en-US" dirty="0"/>
              <a:t>access computer system or network </a:t>
            </a:r>
          </a:p>
          <a:p>
            <a:pPr lvl="1" indent="-342900">
              <a:buFont typeface="Arial" panose="020B0604020202020204" pitchFamily="34" charset="0"/>
              <a:buChar char="•"/>
            </a:pPr>
            <a:r>
              <a:rPr lang="en-US" b="1" dirty="0"/>
              <a:t>Without the authorization </a:t>
            </a:r>
            <a:r>
              <a:rPr lang="en-US" dirty="0"/>
              <a:t>of the systems owner</a:t>
            </a:r>
          </a:p>
          <a:p>
            <a:pPr lvl="2" indent="-342900">
              <a:buFont typeface="Arial" panose="020B0604020202020204" pitchFamily="34" charset="0"/>
              <a:buChar char="•"/>
            </a:pPr>
            <a:r>
              <a:rPr lang="en-US" dirty="0"/>
              <a:t>Considered as breaking the law; can go to prison</a:t>
            </a:r>
          </a:p>
          <a:p>
            <a:pPr marL="342900" indent="-342900">
              <a:buFont typeface="Arial" panose="020B0604020202020204" pitchFamily="34" charset="0"/>
              <a:buChar char="•"/>
            </a:pPr>
            <a:r>
              <a:rPr lang="en-US" b="1" dirty="0">
                <a:solidFill>
                  <a:srgbClr val="FF0000"/>
                </a:solidFill>
              </a:rPr>
              <a:t>Crackers</a:t>
            </a:r>
          </a:p>
          <a:p>
            <a:pPr lvl="1" indent="-342900">
              <a:buFont typeface="Arial" panose="020B0604020202020204" pitchFamily="34" charset="0"/>
              <a:buChar char="•"/>
            </a:pPr>
            <a:r>
              <a:rPr lang="en-US" dirty="0"/>
              <a:t>Break into systems to steal or destroy data</a:t>
            </a:r>
          </a:p>
          <a:p>
            <a:pPr lvl="1" indent="-342900">
              <a:buFont typeface="Arial" panose="020B0604020202020204" pitchFamily="34" charset="0"/>
              <a:buChar char="•"/>
            </a:pPr>
            <a:r>
              <a:rPr lang="en-US" dirty="0"/>
              <a:t>The U.S. Department of Justice </a:t>
            </a:r>
          </a:p>
          <a:p>
            <a:pPr lvl="2" indent="-342900">
              <a:buFont typeface="Arial" panose="020B0604020202020204" pitchFamily="34" charset="0"/>
              <a:buChar char="•"/>
            </a:pPr>
            <a:r>
              <a:rPr lang="en-US" b="1" dirty="0"/>
              <a:t>Labels all illegal access </a:t>
            </a:r>
            <a:r>
              <a:rPr lang="en-US" dirty="0"/>
              <a:t>to a computer or network systems as hacking</a:t>
            </a:r>
          </a:p>
          <a:p>
            <a:pPr marL="342900" indent="-342900">
              <a:buFont typeface="Arial" panose="020B0604020202020204" pitchFamily="34" charset="0"/>
              <a:buChar char="•"/>
            </a:pPr>
            <a:r>
              <a:rPr lang="en-US" dirty="0">
                <a:solidFill>
                  <a:srgbClr val="FF0000"/>
                </a:solidFill>
              </a:rPr>
              <a:t>Ethical hacker</a:t>
            </a:r>
          </a:p>
          <a:p>
            <a:pPr lvl="1" indent="-342900">
              <a:buFont typeface="Arial" panose="020B0604020202020204" pitchFamily="34" charset="0"/>
              <a:buChar char="•"/>
            </a:pPr>
            <a:r>
              <a:rPr lang="en-US" dirty="0"/>
              <a:t>Performs most of the same activities a hacker does </a:t>
            </a:r>
          </a:p>
          <a:p>
            <a:pPr lvl="2" indent="-342900">
              <a:buFont typeface="Arial" panose="020B0604020202020204" pitchFamily="34" charset="0"/>
              <a:buChar char="•"/>
            </a:pPr>
            <a:r>
              <a:rPr lang="en-US" dirty="0"/>
              <a:t>With the permission of the owner or company </a:t>
            </a:r>
          </a:p>
        </p:txBody>
      </p:sp>
    </p:spTree>
    <p:extLst>
      <p:ext uri="{BB962C8B-B14F-4D97-AF65-F5344CB8AC3E}">
        <p14:creationId xmlns:p14="http://schemas.microsoft.com/office/powerpoint/2010/main" val="32482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kumimoji="0" lang="en-US" altLang="en-US" sz="3200" b="1" i="0" u="none" strike="noStrike" kern="1200" cap="none" spc="0" normalizeH="0" baseline="0" noProof="0" dirty="0">
                <a:ln>
                  <a:noFill/>
                </a:ln>
                <a:solidFill>
                  <a:srgbClr val="004A78"/>
                </a:solidFill>
                <a:effectLst/>
                <a:uLnTx/>
                <a:uFillTx/>
                <a:latin typeface="Arial" charset="0"/>
                <a:cs typeface="Arial" charset="0"/>
              </a:rPr>
              <a:t>The Role of Security and Penetration Testers (2 of 5) </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743576" y="1293541"/>
            <a:ext cx="10711543" cy="4738959"/>
          </a:xfrm>
        </p:spPr>
        <p:txBody>
          <a:bodyPr>
            <a:normAutofit/>
          </a:bodyPr>
          <a:lstStyle/>
          <a:p>
            <a:pPr>
              <a:buFont typeface="Arial" panose="020B0604020202020204" pitchFamily="34" charset="0"/>
              <a:buChar char="•"/>
            </a:pPr>
            <a:r>
              <a:rPr lang="en-US" altLang="en-US" b="1" dirty="0">
                <a:solidFill>
                  <a:srgbClr val="FF0000"/>
                </a:solidFill>
              </a:rPr>
              <a:t>Script kiddies </a:t>
            </a:r>
            <a:r>
              <a:rPr lang="en-US" altLang="en-US" dirty="0">
                <a:solidFill>
                  <a:srgbClr val="FF0000"/>
                </a:solidFill>
              </a:rPr>
              <a:t>or </a:t>
            </a:r>
            <a:r>
              <a:rPr lang="en-US" altLang="en-US" b="1" dirty="0">
                <a:solidFill>
                  <a:srgbClr val="FF0000"/>
                </a:solidFill>
              </a:rPr>
              <a:t>packet monke</a:t>
            </a:r>
            <a:r>
              <a:rPr lang="en-US" altLang="en-US" b="1" dirty="0"/>
              <a:t>ys</a:t>
            </a:r>
          </a:p>
          <a:p>
            <a:pPr lvl="1"/>
            <a:r>
              <a:rPr lang="en-US" altLang="en-US" dirty="0"/>
              <a:t>Derogatory terms to refer to younger, inexperienced people</a:t>
            </a:r>
          </a:p>
          <a:p>
            <a:pPr lvl="1"/>
            <a:r>
              <a:rPr lang="en-US" altLang="en-US" dirty="0"/>
              <a:t>They copy code or use tools created by knowledgeable programmers without understanding how they work</a:t>
            </a:r>
          </a:p>
          <a:p>
            <a:r>
              <a:rPr lang="en-US" altLang="en-US" dirty="0"/>
              <a:t>Programs or scripts used by experienced penetration testers </a:t>
            </a:r>
          </a:p>
          <a:p>
            <a:pPr lvl="1"/>
            <a:r>
              <a:rPr lang="en-US" altLang="en-US" dirty="0"/>
              <a:t>To carry out attacks</a:t>
            </a:r>
          </a:p>
          <a:p>
            <a:pPr lvl="1"/>
            <a:r>
              <a:rPr lang="en-US" altLang="en-US" dirty="0"/>
              <a:t>Python, Ruby, Perl, or C</a:t>
            </a:r>
          </a:p>
          <a:p>
            <a:pPr lvl="1"/>
            <a:r>
              <a:rPr lang="en-US" altLang="en-US" dirty="0"/>
              <a:t>Script</a:t>
            </a:r>
          </a:p>
          <a:p>
            <a:pPr lvl="2"/>
            <a:r>
              <a:rPr lang="en-US" altLang="en-US" dirty="0"/>
              <a:t>A set of instructions</a:t>
            </a:r>
          </a:p>
          <a:p>
            <a:pPr lvl="2"/>
            <a:r>
              <a:rPr lang="en-US" altLang="en-US" dirty="0"/>
              <a:t>Runs in sequence to perform tasks on a computer system</a:t>
            </a:r>
          </a:p>
        </p:txBody>
      </p:sp>
    </p:spTree>
    <p:extLst>
      <p:ext uri="{BB962C8B-B14F-4D97-AF65-F5344CB8AC3E}">
        <p14:creationId xmlns:p14="http://schemas.microsoft.com/office/powerpoint/2010/main" val="341151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5852-B8DA-4EB8-B99A-C1F2886EE539}"/>
              </a:ext>
            </a:extLst>
          </p:cNvPr>
          <p:cNvSpPr>
            <a:spLocks noGrp="1"/>
          </p:cNvSpPr>
          <p:nvPr>
            <p:ph type="title"/>
          </p:nvPr>
        </p:nvSpPr>
        <p:spPr/>
        <p:txBody>
          <a:bodyPr/>
          <a:lstStyle/>
          <a:p>
            <a:r>
              <a:rPr kumimoji="0" lang="en-US" altLang="en-US" sz="3200" b="1" i="0" u="none" strike="noStrike" kern="1200" cap="none" spc="0" normalizeH="0" baseline="0" noProof="0" dirty="0">
                <a:ln>
                  <a:noFill/>
                </a:ln>
                <a:solidFill>
                  <a:srgbClr val="004A78"/>
                </a:solidFill>
                <a:effectLst/>
                <a:uLnTx/>
                <a:uFillTx/>
                <a:latin typeface="Arial" charset="0"/>
                <a:cs typeface="Arial" charset="0"/>
              </a:rPr>
              <a:t>The Role of Security and Penetration Testers (3 of 5) </a:t>
            </a:r>
            <a:endParaRPr lang="en-IN" sz="3200" dirty="0"/>
          </a:p>
        </p:txBody>
      </p:sp>
      <p:sp>
        <p:nvSpPr>
          <p:cNvPr id="3" name="Text Placeholder 2">
            <a:extLst>
              <a:ext uri="{FF2B5EF4-FFF2-40B4-BE49-F238E27FC236}">
                <a16:creationId xmlns:a16="http://schemas.microsoft.com/office/drawing/2014/main" id="{9334C8A3-E5E3-4F06-8051-70DCBFF1B78E}"/>
              </a:ext>
            </a:extLst>
          </p:cNvPr>
          <p:cNvSpPr>
            <a:spLocks noGrp="1"/>
          </p:cNvSpPr>
          <p:nvPr>
            <p:ph type="body" sz="quarter" idx="17"/>
          </p:nvPr>
        </p:nvSpPr>
        <p:spPr/>
        <p:txBody>
          <a:bodyPr/>
          <a:lstStyle/>
          <a:p>
            <a:r>
              <a:rPr lang="en-US" altLang="en-US" b="1" dirty="0">
                <a:solidFill>
                  <a:srgbClr val="FF0000"/>
                </a:solidFill>
              </a:rPr>
              <a:t>Hacktivist</a:t>
            </a:r>
          </a:p>
          <a:p>
            <a:pPr lvl="1"/>
            <a:r>
              <a:rPr lang="en-US" altLang="en-US" dirty="0"/>
              <a:t>A person who hacks computer systems for </a:t>
            </a:r>
            <a:r>
              <a:rPr lang="en-US" altLang="en-US" dirty="0">
                <a:solidFill>
                  <a:srgbClr val="FF0000"/>
                </a:solidFill>
              </a:rPr>
              <a:t>political or social reasons</a:t>
            </a:r>
          </a:p>
          <a:p>
            <a:r>
              <a:rPr lang="en-US" altLang="en-US" dirty="0">
                <a:solidFill>
                  <a:srgbClr val="FF0000"/>
                </a:solidFill>
              </a:rPr>
              <a:t>Penetration testers	</a:t>
            </a:r>
          </a:p>
          <a:p>
            <a:pPr lvl="1"/>
            <a:r>
              <a:rPr lang="en-US" altLang="en-US" dirty="0"/>
              <a:t>Usually have a laptop computer with multiple OSs and hacking tools</a:t>
            </a:r>
          </a:p>
        </p:txBody>
      </p:sp>
    </p:spTree>
    <p:extLst>
      <p:ext uri="{BB962C8B-B14F-4D97-AF65-F5344CB8AC3E}">
        <p14:creationId xmlns:p14="http://schemas.microsoft.com/office/powerpoint/2010/main" val="252307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kumimoji="0" lang="en-US" altLang="en-US" sz="3200" b="1" i="0" u="none" strike="noStrike" kern="1200" cap="none" spc="0" normalizeH="0" baseline="0" noProof="0" dirty="0">
                <a:ln>
                  <a:noFill/>
                </a:ln>
                <a:solidFill>
                  <a:srgbClr val="004A78"/>
                </a:solidFill>
                <a:effectLst/>
                <a:uLnTx/>
                <a:uFillTx/>
                <a:latin typeface="Arial" charset="0"/>
                <a:cs typeface="Arial" charset="0"/>
              </a:rPr>
              <a:t>The </a:t>
            </a:r>
            <a:r>
              <a:rPr kumimoji="0" lang="en-US" altLang="en-US" sz="3200" b="1" i="0" u="none" kern="1200" cap="none" spc="0" normalizeH="0" baseline="0" noProof="0" dirty="0">
                <a:ln>
                  <a:noFill/>
                </a:ln>
                <a:solidFill>
                  <a:srgbClr val="FF0000"/>
                </a:solidFill>
                <a:effectLst>
                  <a:outerShdw blurRad="38100" dist="38100" dir="2700000" algn="tl">
                    <a:srgbClr val="000000">
                      <a:alpha val="43137"/>
                    </a:srgbClr>
                  </a:outerShdw>
                </a:effectLst>
                <a:highlight>
                  <a:srgbClr val="FFFF00"/>
                </a:highlight>
                <a:uLnTx/>
                <a:uFillTx/>
                <a:latin typeface="Arial" charset="0"/>
                <a:cs typeface="Arial" charset="0"/>
              </a:rPr>
              <a:t>Role of Security and Penetration Testers </a:t>
            </a:r>
            <a:r>
              <a:rPr kumimoji="0" lang="en-US" altLang="en-US" sz="3200" b="1" i="0" u="none" strike="noStrike" kern="1200" cap="none" spc="0" normalizeH="0" baseline="0" noProof="0" dirty="0">
                <a:ln>
                  <a:noFill/>
                </a:ln>
                <a:solidFill>
                  <a:srgbClr val="004A78"/>
                </a:solidFill>
                <a:effectLst/>
                <a:uLnTx/>
                <a:uFillTx/>
                <a:latin typeface="Arial" charset="0"/>
                <a:cs typeface="Arial" charset="0"/>
              </a:rPr>
              <a:t>(4 of 5) </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p:txBody>
          <a:bodyPr>
            <a:noAutofit/>
          </a:bodyPr>
          <a:lstStyle/>
          <a:p>
            <a:r>
              <a:rPr lang="en-US" altLang="en-US" b="1" dirty="0"/>
              <a:t>Job requirements for a penetration tester might include:</a:t>
            </a:r>
          </a:p>
          <a:p>
            <a:pPr lvl="1"/>
            <a:r>
              <a:rPr lang="en-US" altLang="en-US" sz="2400" dirty="0">
                <a:solidFill>
                  <a:srgbClr val="FF0000"/>
                </a:solidFill>
              </a:rPr>
              <a:t>Perform vulnerability</a:t>
            </a:r>
            <a:r>
              <a:rPr lang="en-US" altLang="en-US" dirty="0"/>
              <a:t>, attack, and penetration assessments </a:t>
            </a:r>
          </a:p>
          <a:p>
            <a:pPr lvl="2"/>
            <a:r>
              <a:rPr lang="en-US" altLang="en-US" dirty="0"/>
              <a:t>In Internet, Intranet, and wireless environments</a:t>
            </a:r>
          </a:p>
          <a:p>
            <a:pPr lvl="1"/>
            <a:r>
              <a:rPr lang="en-US" altLang="en-US" sz="2400" dirty="0">
                <a:solidFill>
                  <a:srgbClr val="FF0000"/>
                </a:solidFill>
              </a:rPr>
              <a:t>Perform discovery </a:t>
            </a:r>
            <a:r>
              <a:rPr lang="en-US" altLang="en-US" dirty="0"/>
              <a:t>and scanning </a:t>
            </a:r>
          </a:p>
          <a:p>
            <a:pPr lvl="2"/>
            <a:r>
              <a:rPr lang="en-US" altLang="en-US" dirty="0"/>
              <a:t>For open ports and services</a:t>
            </a:r>
          </a:p>
          <a:p>
            <a:pPr lvl="1"/>
            <a:r>
              <a:rPr lang="en-US" altLang="en-US" sz="2400" dirty="0">
                <a:solidFill>
                  <a:srgbClr val="FF0000"/>
                </a:solidFill>
              </a:rPr>
              <a:t>Apply appropriate exploits </a:t>
            </a:r>
          </a:p>
          <a:p>
            <a:pPr lvl="2"/>
            <a:r>
              <a:rPr lang="en-US" altLang="en-US" dirty="0"/>
              <a:t>To gain access and expand access as necessary</a:t>
            </a:r>
          </a:p>
        </p:txBody>
      </p:sp>
    </p:spTree>
    <p:extLst>
      <p:ext uri="{BB962C8B-B14F-4D97-AF65-F5344CB8AC3E}">
        <p14:creationId xmlns:p14="http://schemas.microsoft.com/office/powerpoint/2010/main" val="381997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kumimoji="0" lang="en-US" altLang="en-US" sz="3200" b="1" i="0" u="none" strike="noStrike" kern="1200" cap="none" spc="0" normalizeH="0" baseline="0" noProof="0" dirty="0">
                <a:ln>
                  <a:noFill/>
                </a:ln>
                <a:solidFill>
                  <a:srgbClr val="004A78"/>
                </a:solidFill>
                <a:effectLst/>
                <a:highlight>
                  <a:srgbClr val="FFFF00"/>
                </a:highlight>
                <a:uLnTx/>
                <a:uFillTx/>
                <a:latin typeface="Arial" charset="0"/>
                <a:cs typeface="Arial" charset="0"/>
              </a:rPr>
              <a:t>The Role </a:t>
            </a:r>
            <a:r>
              <a:rPr kumimoji="0" lang="en-US" altLang="en-US" sz="3200" b="1" i="0" u="none" strike="noStrike" kern="1200" cap="none" spc="0" normalizeH="0" baseline="0" noProof="0" dirty="0">
                <a:ln>
                  <a:noFill/>
                </a:ln>
                <a:solidFill>
                  <a:srgbClr val="004A78"/>
                </a:solidFill>
                <a:effectLst/>
                <a:uLnTx/>
                <a:uFillTx/>
                <a:latin typeface="Arial" charset="0"/>
                <a:cs typeface="Arial" charset="0"/>
              </a:rPr>
              <a:t>of Security and Penetration Testers (5 of 5) </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740228" y="1231900"/>
            <a:ext cx="10711543" cy="4394200"/>
          </a:xfrm>
        </p:spPr>
        <p:txBody>
          <a:bodyPr>
            <a:noAutofit/>
          </a:bodyPr>
          <a:lstStyle/>
          <a:p>
            <a:pPr lvl="1"/>
            <a:r>
              <a:rPr lang="en-US" altLang="en-US" b="1" dirty="0"/>
              <a:t>Participate in activities </a:t>
            </a:r>
          </a:p>
          <a:p>
            <a:pPr lvl="2"/>
            <a:r>
              <a:rPr lang="en-US" altLang="en-US" dirty="0"/>
              <a:t>Involving application penetration testing and application source code review</a:t>
            </a:r>
          </a:p>
          <a:p>
            <a:pPr lvl="1"/>
            <a:r>
              <a:rPr lang="en-US" altLang="en-US" b="1" dirty="0">
                <a:solidFill>
                  <a:srgbClr val="FF0000"/>
                </a:solidFill>
              </a:rPr>
              <a:t>Interact with the client as required </a:t>
            </a:r>
            <a:r>
              <a:rPr lang="en-US" altLang="en-US" dirty="0"/>
              <a:t>throughout the engagement</a:t>
            </a:r>
          </a:p>
          <a:p>
            <a:pPr lvl="1"/>
            <a:r>
              <a:rPr lang="en-US" altLang="en-US" b="1" dirty="0">
                <a:solidFill>
                  <a:srgbClr val="FF0000"/>
                </a:solidFill>
              </a:rPr>
              <a:t>Produce reports </a:t>
            </a:r>
            <a:r>
              <a:rPr lang="en-US" altLang="en-US" dirty="0"/>
              <a:t>documenting discoveries during the engagement</a:t>
            </a:r>
          </a:p>
          <a:p>
            <a:pPr lvl="1"/>
            <a:r>
              <a:rPr lang="en-US" altLang="en-US" dirty="0"/>
              <a:t>Debrief with the </a:t>
            </a:r>
            <a:r>
              <a:rPr lang="en-US" altLang="en-US" b="1" dirty="0"/>
              <a:t>client at the conclusion </a:t>
            </a:r>
            <a:r>
              <a:rPr lang="en-US" altLang="en-US" dirty="0"/>
              <a:t>of each engagement</a:t>
            </a:r>
          </a:p>
          <a:p>
            <a:pPr lvl="1"/>
            <a:r>
              <a:rPr lang="en-US" altLang="en-US" b="1" dirty="0">
                <a:solidFill>
                  <a:srgbClr val="FF0000"/>
                </a:solidFill>
              </a:rPr>
              <a:t>Participate in research</a:t>
            </a:r>
            <a:r>
              <a:rPr lang="en-US" altLang="en-US" b="1" dirty="0"/>
              <a:t> and provide recommendations </a:t>
            </a:r>
          </a:p>
          <a:p>
            <a:pPr lvl="2"/>
            <a:r>
              <a:rPr lang="en-US" altLang="en-US" dirty="0"/>
              <a:t>For continuous improvement</a:t>
            </a:r>
          </a:p>
          <a:p>
            <a:pPr lvl="1"/>
            <a:r>
              <a:rPr lang="en-US" altLang="en-US" b="1" dirty="0"/>
              <a:t>Participate in </a:t>
            </a:r>
            <a:r>
              <a:rPr lang="en-US" altLang="en-US" b="1" dirty="0">
                <a:solidFill>
                  <a:srgbClr val="FF0000"/>
                </a:solidFill>
              </a:rPr>
              <a:t>knowledge sharing</a:t>
            </a:r>
          </a:p>
          <a:p>
            <a:pPr lvl="1"/>
            <a:r>
              <a:rPr lang="en-US" altLang="en-US" dirty="0"/>
              <a:t>Demonstrate a good understanding of current country, state, and city cyber laws</a:t>
            </a:r>
          </a:p>
        </p:txBody>
      </p:sp>
    </p:spTree>
    <p:extLst>
      <p:ext uri="{BB962C8B-B14F-4D97-AF65-F5344CB8AC3E}">
        <p14:creationId xmlns:p14="http://schemas.microsoft.com/office/powerpoint/2010/main" val="537755235"/>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CBD9E0DAEFC3E40A59C31973342194A" ma:contentTypeVersion="" ma:contentTypeDescription="Create a new document." ma:contentTypeScope="" ma:versionID="f864db225ba7641a71a5bcc0ce4d9915">
  <xsd:schema xmlns:xsd="http://www.w3.org/2001/XMLSchema" xmlns:xs="http://www.w3.org/2001/XMLSchema" xmlns:p="http://schemas.microsoft.com/office/2006/metadata/properties" xmlns:ns2="5b47f0fb-e24d-44b9-89a4-ff46b5ce035f" xmlns:ns3="dbac95d4-689a-4a2b-9845-ea50641fb23b" targetNamespace="http://schemas.microsoft.com/office/2006/metadata/properties" ma:root="true" ma:fieldsID="ca0abe68bfd46ce60dddf86ace54f11b" ns2:_="" ns3:_="">
    <xsd:import namespace="5b47f0fb-e24d-44b9-89a4-ff46b5ce035f"/>
    <xsd:import namespace="dbac95d4-689a-4a2b-9845-ea50641fb23b"/>
    <xsd:element name="properties">
      <xsd:complexType>
        <xsd:sequence>
          <xsd:element name="documentManagement">
            <xsd:complexType>
              <xsd:all>
                <xsd:element ref="ns2:SharedWithUsers" minOccurs="0"/>
                <xsd:element ref="ns2:SharedWithDetails" minOccurs="0"/>
                <xsd:element ref="ns3:Team_x0020_Members" minOccurs="0"/>
                <xsd:element ref="ns3:test1"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bac95d4-689a-4a2b-9845-ea50641fb23b" elementFormDefault="qualified">
    <xsd:import namespace="http://schemas.microsoft.com/office/2006/documentManagement/types"/>
    <xsd:import namespace="http://schemas.microsoft.com/office/infopath/2007/PartnerControls"/>
    <xsd:element name="Team_x0020_Members" ma:index="10" nillable="true" ma:displayName="Team Members" ma:SearchPeopleOnly="false" ma:SharePointGroup="0" ma:internalName="Team_x0020_Member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st1" ma:index="11" nillable="true" ma:displayName="test1" ma:internalName="test1">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b47f0fb-e24d-44b9-89a4-ff46b5ce035f">
      <UserInfo>
        <DisplayName/>
        <AccountId xsi:nil="true"/>
        <AccountType/>
      </UserInfo>
    </SharedWithUsers>
    <test1 xmlns="dbac95d4-689a-4a2b-9845-ea50641fb23b" xsi:nil="true"/>
    <Team_x0020_Members xmlns="dbac95d4-689a-4a2b-9845-ea50641fb23b">
      <UserInfo>
        <DisplayName/>
        <AccountId xsi:nil="true"/>
        <AccountType/>
      </UserInfo>
    </Team_x0020_Members>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A7E3CE7F-DB89-4155-88C3-5669EA883D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dbac95d4-689a-4a2b-9845-ea50641fb2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bac95d4-689a-4a2b-9845-ea50641fb23b"/>
    <ds:schemaRef ds:uri="5b47f0fb-e24d-44b9-89a4-ff46b5ce035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7318</TotalTime>
  <Words>4104</Words>
  <Application>Microsoft Office PowerPoint</Application>
  <PresentationFormat>Widescreen</PresentationFormat>
  <Paragraphs>392</Paragraphs>
  <Slides>49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vt:lpstr>
      <vt:lpstr>Calibri</vt:lpstr>
      <vt:lpstr>Courier New</vt:lpstr>
      <vt:lpstr>Helvetica</vt:lpstr>
      <vt:lpstr>Open Sans</vt:lpstr>
      <vt:lpstr>Summer Font</vt:lpstr>
      <vt:lpstr>Office Theme</vt:lpstr>
      <vt:lpstr>Hands-On Ethical Hacking and Network Defense, Edition 4</vt:lpstr>
      <vt:lpstr>Icebreaker: Interview Simulation</vt:lpstr>
      <vt:lpstr>Module Objectives</vt:lpstr>
      <vt:lpstr>Introduction to Ethical Hacking</vt:lpstr>
      <vt:lpstr>The Role of Security and Penetration Testers (1 of 5) </vt:lpstr>
      <vt:lpstr>The Role of Security and Penetration Testers (2 of 5) </vt:lpstr>
      <vt:lpstr>The Role of Security and Penetration Testers (3 of 5) </vt:lpstr>
      <vt:lpstr>The Role of Security and Penetration Testers (4 of 5) </vt:lpstr>
      <vt:lpstr>The Role of Security and Penetration Testers (5 of 5) </vt:lpstr>
      <vt:lpstr>Polling Activity 1-1</vt:lpstr>
      <vt:lpstr>Polling Activity 1-1: Answer</vt:lpstr>
      <vt:lpstr>Knowledge Check Activity 1-1</vt:lpstr>
      <vt:lpstr>Knowledge Check Activity 1-1: Answer</vt:lpstr>
      <vt:lpstr>Penetration-Testing Methodologies (1 of 3)</vt:lpstr>
      <vt:lpstr>Penetration-Testing Methodologies (2 of 3)</vt:lpstr>
      <vt:lpstr>Penetration-Testing Methodologies (3 of 3)</vt:lpstr>
      <vt:lpstr>Certification Programs for Network Security Personnel</vt:lpstr>
      <vt:lpstr>CompTIA PenTest+</vt:lpstr>
      <vt:lpstr>Offensive Security Certified Professional (OSCP)</vt:lpstr>
      <vt:lpstr>Certified Ethical Hacker</vt:lpstr>
      <vt:lpstr>O S S T M M Professional Security Tester (OPST)</vt:lpstr>
      <vt:lpstr>Certified Information Systems Security Professional  (C I S S P)</vt:lpstr>
      <vt:lpstr>SANS Institute</vt:lpstr>
      <vt:lpstr>Which Certification Is Best?</vt:lpstr>
      <vt:lpstr>Knowledge Check Activity 1-2 </vt:lpstr>
      <vt:lpstr>Knowledge Check Activity 1-2: Answer</vt:lpstr>
      <vt:lpstr>Discussion Activity 1-1</vt:lpstr>
      <vt:lpstr>Discussion Activity 1-1: Answer</vt:lpstr>
      <vt:lpstr>What You Can Do Legally</vt:lpstr>
      <vt:lpstr>Laws of the Land</vt:lpstr>
      <vt:lpstr>Overview of Recent Hacking Cases (1 of 3)</vt:lpstr>
      <vt:lpstr>Overview of Recent Hacking Cases (2 of 3)</vt:lpstr>
      <vt:lpstr>Overview of Recent Hacking Cases (3 of 3)</vt:lpstr>
      <vt:lpstr>Research in-Class Activity</vt:lpstr>
      <vt:lpstr>Is Port Scanning Legal? (1 of 3) </vt:lpstr>
      <vt:lpstr>In-class Activity</vt:lpstr>
      <vt:lpstr>Is Port Scanning Legal? (2 of 3) </vt:lpstr>
      <vt:lpstr>Is Port Scanning Legal? (3 of 3) </vt:lpstr>
      <vt:lpstr>Federal Computer Crime Laws (1 of 4)</vt:lpstr>
      <vt:lpstr>Federal Computer Crime Laws (2 of 4)</vt:lpstr>
      <vt:lpstr>Federal Computer Crime Laws (3 of 4)</vt:lpstr>
      <vt:lpstr>Federal Computer Crime Laws (4 of 4)</vt:lpstr>
      <vt:lpstr>Polling Activity 1-2</vt:lpstr>
      <vt:lpstr>Polling Activity 1-2: Answer</vt:lpstr>
      <vt:lpstr>What You Cannot Do Legally</vt:lpstr>
      <vt:lpstr>Get It in Writing</vt:lpstr>
      <vt:lpstr>Ethical Hacking in a Nutshell</vt:lpstr>
      <vt:lpstr>Self-Assessment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Constitutional Law</dc:title>
  <dc:creator>Onderdonk, Natalie</dc:creator>
  <cp:lastModifiedBy>Khan, Rashid A</cp:lastModifiedBy>
  <cp:revision>143</cp:revision>
  <dcterms:created xsi:type="dcterms:W3CDTF">2020-07-27T16:46:05Z</dcterms:created>
  <dcterms:modified xsi:type="dcterms:W3CDTF">2023-08-31T18:04:02Z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0x010100DCBD9E0DAEFC3E40A59C31973342194A</vt:lpwstr>
  </property>
</Properties>
</file>