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5"/>
  </p:notesMasterIdLst>
  <p:handoutMasterIdLst>
    <p:handoutMasterId r:id="rId56"/>
  </p:handoutMasterIdLst>
  <p:sldIdLst>
    <p:sldId id="377" r:id="rId5"/>
    <p:sldId id="269" r:id="rId6"/>
    <p:sldId id="301" r:id="rId7"/>
    <p:sldId id="375" r:id="rId8"/>
    <p:sldId id="349" r:id="rId9"/>
    <p:sldId id="302" r:id="rId10"/>
    <p:sldId id="363" r:id="rId11"/>
    <p:sldId id="382" r:id="rId12"/>
    <p:sldId id="383" r:id="rId13"/>
    <p:sldId id="303" r:id="rId14"/>
    <p:sldId id="304" r:id="rId15"/>
    <p:sldId id="376" r:id="rId16"/>
    <p:sldId id="341" r:id="rId17"/>
    <p:sldId id="384" r:id="rId18"/>
    <p:sldId id="350" r:id="rId19"/>
    <p:sldId id="364" r:id="rId20"/>
    <p:sldId id="378" r:id="rId21"/>
    <p:sldId id="351" r:id="rId22"/>
    <p:sldId id="305" r:id="rId23"/>
    <p:sldId id="270" r:id="rId24"/>
    <p:sldId id="271" r:id="rId25"/>
    <p:sldId id="386" r:id="rId26"/>
    <p:sldId id="387" r:id="rId27"/>
    <p:sldId id="388" r:id="rId28"/>
    <p:sldId id="389" r:id="rId29"/>
    <p:sldId id="352" r:id="rId30"/>
    <p:sldId id="353" r:id="rId31"/>
    <p:sldId id="365" r:id="rId32"/>
    <p:sldId id="307" r:id="rId33"/>
    <p:sldId id="354" r:id="rId34"/>
    <p:sldId id="339" r:id="rId35"/>
    <p:sldId id="340" r:id="rId36"/>
    <p:sldId id="308" r:id="rId37"/>
    <p:sldId id="329" r:id="rId38"/>
    <p:sldId id="379" r:id="rId39"/>
    <p:sldId id="368" r:id="rId40"/>
    <p:sldId id="357" r:id="rId41"/>
    <p:sldId id="358" r:id="rId42"/>
    <p:sldId id="385" r:id="rId43"/>
    <p:sldId id="309" r:id="rId44"/>
    <p:sldId id="311" r:id="rId45"/>
    <p:sldId id="312" r:id="rId46"/>
    <p:sldId id="343" r:id="rId47"/>
    <p:sldId id="344" r:id="rId48"/>
    <p:sldId id="313" r:id="rId49"/>
    <p:sldId id="314" r:id="rId50"/>
    <p:sldId id="380" r:id="rId51"/>
    <p:sldId id="360" r:id="rId52"/>
    <p:sldId id="390" r:id="rId53"/>
    <p:sldId id="337" r:id="rId5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F06A90B-A749-208A-D00E-EF25335465EC}" name="Divya Krishnakumar" initials="DK" userId="S::divya.krishnakumar@ansrsource.com::083ee865-650d-4256-9272-f4d91147c45c" providerId="AD"/>
  <p188:author id="{BF2A948C-1811-CB48-BB9C-92871E13B267}" name="ansrsource_17" initials="AW" userId="ansrsource_17" providerId="None"/>
  <p188:author id="{2C03D8F2-538F-6E99-7A08-C01215B8ED11}" name="Ansrsource 001" initials="ANSR" userId="Ansrsource 001"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Onderdonk, Natalie" initials="ON" lastIdx="1" clrIdx="1">
    <p:extLst>
      <p:ext uri="{19B8F6BF-5375-455C-9EA6-DF929625EA0E}">
        <p15:presenceInfo xmlns:p15="http://schemas.microsoft.com/office/powerpoint/2012/main" userId="S::Natalie.Onderdonk@cengage.com::794b6c7a-2b12-4b61-8069-51114120681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255F"/>
    <a:srgbClr val="000000"/>
    <a:srgbClr val="004A78"/>
    <a:srgbClr val="006298"/>
    <a:srgbClr val="FF6300"/>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97" autoAdjust="0"/>
    <p:restoredTop sz="87931" autoAdjust="0"/>
  </p:normalViewPr>
  <p:slideViewPr>
    <p:cSldViewPr snapToGrid="0">
      <p:cViewPr varScale="1">
        <p:scale>
          <a:sx n="86" d="100"/>
          <a:sy n="86" d="100"/>
        </p:scale>
        <p:origin x="773"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908"/>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63"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Krishnakumar" userId="083ee865-650d-4256-9272-f4d91147c45c" providerId="ADAL" clId="{386D8903-38D6-446A-996F-A882F9FBF615}"/>
    <pc:docChg chg="undo custSel modSld">
      <pc:chgData name="Divya Krishnakumar" userId="083ee865-650d-4256-9272-f4d91147c45c" providerId="ADAL" clId="{386D8903-38D6-446A-996F-A882F9FBF615}" dt="2022-02-15T20:02:37.178" v="76" actId="313"/>
      <pc:docMkLst>
        <pc:docMk/>
      </pc:docMkLst>
      <pc:sldChg chg="addCm delCm modCm">
        <pc:chgData name="Divya Krishnakumar" userId="083ee865-650d-4256-9272-f4d91147c45c" providerId="ADAL" clId="{386D8903-38D6-446A-996F-A882F9FBF615}" dt="2022-02-15T11:13:46.926" v="4"/>
        <pc:sldMkLst>
          <pc:docMk/>
          <pc:sldMk cId="324826178" sldId="302"/>
        </pc:sldMkLst>
      </pc:sldChg>
      <pc:sldChg chg="addCm">
        <pc:chgData name="Divya Krishnakumar" userId="083ee865-650d-4256-9272-f4d91147c45c" providerId="ADAL" clId="{386D8903-38D6-446A-996F-A882F9FBF615}" dt="2022-02-15T18:04:51.936" v="8"/>
        <pc:sldMkLst>
          <pc:docMk/>
          <pc:sldMk cId="3411519066" sldId="303"/>
        </pc:sldMkLst>
      </pc:sldChg>
      <pc:sldChg chg="modSp mod addCm delCm">
        <pc:chgData name="Divya Krishnakumar" userId="083ee865-650d-4256-9272-f4d91147c45c" providerId="ADAL" clId="{386D8903-38D6-446A-996F-A882F9FBF615}" dt="2022-02-15T18:11:16.318" v="15"/>
        <pc:sldMkLst>
          <pc:docMk/>
          <pc:sldMk cId="3819972904" sldId="304"/>
        </pc:sldMkLst>
        <pc:spChg chg="mod">
          <ac:chgData name="Divya Krishnakumar" userId="083ee865-650d-4256-9272-f4d91147c45c" providerId="ADAL" clId="{386D8903-38D6-446A-996F-A882F9FBF615}" dt="2022-02-15T18:06:06.759" v="14" actId="20577"/>
          <ac:spMkLst>
            <pc:docMk/>
            <pc:sldMk cId="3819972904" sldId="304"/>
            <ac:spMk id="3" creationId="{DE482330-7DDD-44FE-B24F-B5505B0ED059}"/>
          </ac:spMkLst>
        </pc:spChg>
      </pc:sldChg>
      <pc:sldChg chg="modSp mod">
        <pc:chgData name="Divya Krishnakumar" userId="083ee865-650d-4256-9272-f4d91147c45c" providerId="ADAL" clId="{386D8903-38D6-446A-996F-A882F9FBF615}" dt="2022-02-15T19:55:55.668" v="61" actId="20577"/>
        <pc:sldMkLst>
          <pc:docMk/>
          <pc:sldMk cId="257587462" sldId="313"/>
        </pc:sldMkLst>
        <pc:spChg chg="mod">
          <ac:chgData name="Divya Krishnakumar" userId="083ee865-650d-4256-9272-f4d91147c45c" providerId="ADAL" clId="{386D8903-38D6-446A-996F-A882F9FBF615}" dt="2022-02-15T19:55:55.668" v="61" actId="20577"/>
          <ac:spMkLst>
            <pc:docMk/>
            <pc:sldMk cId="257587462" sldId="313"/>
            <ac:spMk id="3" creationId="{34E48A55-1B97-423F-9A10-4F42CAEE176C}"/>
          </ac:spMkLst>
        </pc:spChg>
      </pc:sldChg>
      <pc:sldChg chg="modSp mod">
        <pc:chgData name="Divya Krishnakumar" userId="083ee865-650d-4256-9272-f4d91147c45c" providerId="ADAL" clId="{386D8903-38D6-446A-996F-A882F9FBF615}" dt="2022-02-15T19:57:23.229" v="70" actId="20577"/>
        <pc:sldMkLst>
          <pc:docMk/>
          <pc:sldMk cId="253451894" sldId="314"/>
        </pc:sldMkLst>
        <pc:spChg chg="mod">
          <ac:chgData name="Divya Krishnakumar" userId="083ee865-650d-4256-9272-f4d91147c45c" providerId="ADAL" clId="{386D8903-38D6-446A-996F-A882F9FBF615}" dt="2022-02-15T19:57:23.229" v="70" actId="20577"/>
          <ac:spMkLst>
            <pc:docMk/>
            <pc:sldMk cId="253451894" sldId="314"/>
            <ac:spMk id="3" creationId="{E633DCBD-EBD8-4E5A-ACAA-A23B46E7B94E}"/>
          </ac:spMkLst>
        </pc:spChg>
      </pc:sldChg>
      <pc:sldChg chg="modSp mod">
        <pc:chgData name="Divya Krishnakumar" userId="083ee865-650d-4256-9272-f4d91147c45c" providerId="ADAL" clId="{386D8903-38D6-446A-996F-A882F9FBF615}" dt="2022-02-15T19:45:14.096" v="37" actId="20577"/>
        <pc:sldMkLst>
          <pc:docMk/>
          <pc:sldMk cId="3397974950" sldId="329"/>
        </pc:sldMkLst>
        <pc:spChg chg="mod">
          <ac:chgData name="Divya Krishnakumar" userId="083ee865-650d-4256-9272-f4d91147c45c" providerId="ADAL" clId="{386D8903-38D6-446A-996F-A882F9FBF615}" dt="2022-02-15T19:45:14.096" v="37" actId="20577"/>
          <ac:spMkLst>
            <pc:docMk/>
            <pc:sldMk cId="3397974950" sldId="329"/>
            <ac:spMk id="2" creationId="{F6E09E98-384B-4A37-9AC9-ACAAC6805E16}"/>
          </ac:spMkLst>
        </pc:spChg>
      </pc:sldChg>
      <pc:sldChg chg="modSp mod">
        <pc:chgData name="Divya Krishnakumar" userId="083ee865-650d-4256-9272-f4d91147c45c" providerId="ADAL" clId="{386D8903-38D6-446A-996F-A882F9FBF615}" dt="2022-02-15T19:42:41.210" v="31" actId="20577"/>
        <pc:sldMkLst>
          <pc:docMk/>
          <pc:sldMk cId="154161556" sldId="340"/>
        </pc:sldMkLst>
        <pc:spChg chg="mod">
          <ac:chgData name="Divya Krishnakumar" userId="083ee865-650d-4256-9272-f4d91147c45c" providerId="ADAL" clId="{386D8903-38D6-446A-996F-A882F9FBF615}" dt="2022-02-15T19:42:41.210" v="31" actId="20577"/>
          <ac:spMkLst>
            <pc:docMk/>
            <pc:sldMk cId="154161556" sldId="340"/>
            <ac:spMk id="2" creationId="{00000000-0000-0000-0000-000000000000}"/>
          </ac:spMkLst>
        </pc:spChg>
      </pc:sldChg>
      <pc:sldChg chg="modSp mod">
        <pc:chgData name="Divya Krishnakumar" userId="083ee865-650d-4256-9272-f4d91147c45c" providerId="ADAL" clId="{386D8903-38D6-446A-996F-A882F9FBF615}" dt="2022-02-15T14:48:35.211" v="6" actId="20577"/>
        <pc:sldMkLst>
          <pc:docMk/>
          <pc:sldMk cId="3817603332" sldId="349"/>
        </pc:sldMkLst>
        <pc:spChg chg="mod">
          <ac:chgData name="Divya Krishnakumar" userId="083ee865-650d-4256-9272-f4d91147c45c" providerId="ADAL" clId="{386D8903-38D6-446A-996F-A882F9FBF615}" dt="2022-02-15T14:48:35.211" v="6" actId="20577"/>
          <ac:spMkLst>
            <pc:docMk/>
            <pc:sldMk cId="3817603332" sldId="349"/>
            <ac:spMk id="6" creationId="{0B9D0D63-7ACF-4E21-AE7B-36C3F0FD40FC}"/>
          </ac:spMkLst>
        </pc:spChg>
      </pc:sldChg>
      <pc:sldChg chg="addCm">
        <pc:chgData name="Divya Krishnakumar" userId="083ee865-650d-4256-9272-f4d91147c45c" providerId="ADAL" clId="{386D8903-38D6-446A-996F-A882F9FBF615}" dt="2022-02-15T19:38:51.196" v="21"/>
        <pc:sldMkLst>
          <pc:docMk/>
          <pc:sldMk cId="1373472557" sldId="354"/>
        </pc:sldMkLst>
      </pc:sldChg>
      <pc:sldChg chg="modSp mod">
        <pc:chgData name="Divya Krishnakumar" userId="083ee865-650d-4256-9272-f4d91147c45c" providerId="ADAL" clId="{386D8903-38D6-446A-996F-A882F9FBF615}" dt="2022-02-15T19:47:48.044" v="41" actId="313"/>
        <pc:sldMkLst>
          <pc:docMk/>
          <pc:sldMk cId="2532773647" sldId="357"/>
        </pc:sldMkLst>
        <pc:spChg chg="mod">
          <ac:chgData name="Divya Krishnakumar" userId="083ee865-650d-4256-9272-f4d91147c45c" providerId="ADAL" clId="{386D8903-38D6-446A-996F-A882F9FBF615}" dt="2022-02-15T19:47:48.044" v="41" actId="313"/>
          <ac:spMkLst>
            <pc:docMk/>
            <pc:sldMk cId="2532773647" sldId="357"/>
            <ac:spMk id="3" creationId="{137FD6E0-DE58-42D3-A2D7-3F26486CBD74}"/>
          </ac:spMkLst>
        </pc:spChg>
      </pc:sldChg>
      <pc:sldChg chg="addCm">
        <pc:chgData name="Divya Krishnakumar" userId="083ee865-650d-4256-9272-f4d91147c45c" providerId="ADAL" clId="{386D8903-38D6-446A-996F-A882F9FBF615}" dt="2022-02-15T19:49:45.625" v="42"/>
        <pc:sldMkLst>
          <pc:docMk/>
          <pc:sldMk cId="501415252" sldId="358"/>
        </pc:sldMkLst>
      </pc:sldChg>
      <pc:sldChg chg="modSp mod">
        <pc:chgData name="Divya Krishnakumar" userId="083ee865-650d-4256-9272-f4d91147c45c" providerId="ADAL" clId="{386D8903-38D6-446A-996F-A882F9FBF615}" dt="2022-02-15T18:00:54.721" v="7" actId="6549"/>
        <pc:sldMkLst>
          <pc:docMk/>
          <pc:sldMk cId="459880263" sldId="363"/>
        </pc:sldMkLst>
        <pc:graphicFrameChg chg="modGraphic">
          <ac:chgData name="Divya Krishnakumar" userId="083ee865-650d-4256-9272-f4d91147c45c" providerId="ADAL" clId="{386D8903-38D6-446A-996F-A882F9FBF615}" dt="2022-02-15T18:00:54.721" v="7" actId="6549"/>
          <ac:graphicFrameMkLst>
            <pc:docMk/>
            <pc:sldMk cId="459880263" sldId="363"/>
            <ac:graphicFrameMk id="5" creationId="{176C81F9-5834-44BC-A320-FE21A698AD87}"/>
          </ac:graphicFrameMkLst>
        </pc:graphicFrameChg>
      </pc:sldChg>
      <pc:sldChg chg="modSp mod">
        <pc:chgData name="Divya Krishnakumar" userId="083ee865-650d-4256-9272-f4d91147c45c" providerId="ADAL" clId="{386D8903-38D6-446A-996F-A882F9FBF615}" dt="2022-02-15T18:49:28.170" v="20" actId="20577"/>
        <pc:sldMkLst>
          <pc:docMk/>
          <pc:sldMk cId="3847288264" sldId="364"/>
        </pc:sldMkLst>
        <pc:graphicFrameChg chg="modGraphic">
          <ac:chgData name="Divya Krishnakumar" userId="083ee865-650d-4256-9272-f4d91147c45c" providerId="ADAL" clId="{386D8903-38D6-446A-996F-A882F9FBF615}" dt="2022-02-15T18:49:28.170" v="20" actId="20577"/>
          <ac:graphicFrameMkLst>
            <pc:docMk/>
            <pc:sldMk cId="3847288264" sldId="364"/>
            <ac:graphicFrameMk id="3" creationId="{37FC671C-B54B-48E5-A55E-7088FCC22839}"/>
          </ac:graphicFrameMkLst>
        </pc:graphicFrameChg>
      </pc:sldChg>
      <pc:sldChg chg="modSp mod">
        <pc:chgData name="Divya Krishnakumar" userId="083ee865-650d-4256-9272-f4d91147c45c" providerId="ADAL" clId="{386D8903-38D6-446A-996F-A882F9FBF615}" dt="2022-02-15T19:47:01.948" v="38" actId="20577"/>
        <pc:sldMkLst>
          <pc:docMk/>
          <pc:sldMk cId="1394981487" sldId="368"/>
        </pc:sldMkLst>
        <pc:spChg chg="mod">
          <ac:chgData name="Divya Krishnakumar" userId="083ee865-650d-4256-9272-f4d91147c45c" providerId="ADAL" clId="{386D8903-38D6-446A-996F-A882F9FBF615}" dt="2022-02-15T19:47:01.948" v="38" actId="20577"/>
          <ac:spMkLst>
            <pc:docMk/>
            <pc:sldMk cId="1394981487" sldId="368"/>
            <ac:spMk id="3" creationId="{56BB2193-A9B4-42FA-A1B0-A45153A6ABE4}"/>
          </ac:spMkLst>
        </pc:spChg>
      </pc:sldChg>
      <pc:sldChg chg="addCm modCm">
        <pc:chgData name="Divya Krishnakumar" userId="083ee865-650d-4256-9272-f4d91147c45c" providerId="ADAL" clId="{386D8903-38D6-446A-996F-A882F9FBF615}" dt="2022-02-15T18:05:31.798" v="9"/>
        <pc:sldMkLst>
          <pc:docMk/>
          <pc:sldMk cId="3883596387" sldId="375"/>
        </pc:sldMkLst>
      </pc:sldChg>
      <pc:sldChg chg="addCm">
        <pc:chgData name="Divya Krishnakumar" userId="083ee865-650d-4256-9272-f4d91147c45c" providerId="ADAL" clId="{386D8903-38D6-446A-996F-A882F9FBF615}" dt="2022-02-15T18:14:10.402" v="17"/>
        <pc:sldMkLst>
          <pc:docMk/>
          <pc:sldMk cId="1460256132" sldId="376"/>
        </pc:sldMkLst>
      </pc:sldChg>
      <pc:sldChg chg="modSp mod">
        <pc:chgData name="Divya Krishnakumar" userId="083ee865-650d-4256-9272-f4d91147c45c" providerId="ADAL" clId="{386D8903-38D6-446A-996F-A882F9FBF615}" dt="2022-02-15T20:02:37.178" v="76" actId="313"/>
        <pc:sldMkLst>
          <pc:docMk/>
          <pc:sldMk cId="2365997177" sldId="379"/>
        </pc:sldMkLst>
        <pc:spChg chg="mod">
          <ac:chgData name="Divya Krishnakumar" userId="083ee865-650d-4256-9272-f4d91147c45c" providerId="ADAL" clId="{386D8903-38D6-446A-996F-A882F9FBF615}" dt="2022-02-15T19:45:07.869" v="35"/>
          <ac:spMkLst>
            <pc:docMk/>
            <pc:sldMk cId="2365997177" sldId="379"/>
            <ac:spMk id="2" creationId="{F6E09E98-384B-4A37-9AC9-ACAAC6805E16}"/>
          </ac:spMkLst>
        </pc:spChg>
        <pc:spChg chg="mod">
          <ac:chgData name="Divya Krishnakumar" userId="083ee865-650d-4256-9272-f4d91147c45c" providerId="ADAL" clId="{386D8903-38D6-446A-996F-A882F9FBF615}" dt="2022-02-15T20:02:37.178" v="76" actId="313"/>
          <ac:spMkLst>
            <pc:docMk/>
            <pc:sldMk cId="2365997177" sldId="379"/>
            <ac:spMk id="3" creationId="{137FD6E0-DE58-42D3-A2D7-3F26486CBD74}"/>
          </ac:spMkLst>
        </pc:spChg>
      </pc:sldChg>
      <pc:sldChg chg="modSp mod">
        <pc:chgData name="Divya Krishnakumar" userId="083ee865-650d-4256-9272-f4d91147c45c" providerId="ADAL" clId="{386D8903-38D6-446A-996F-A882F9FBF615}" dt="2022-02-15T18:45:08.890" v="19" actId="20577"/>
        <pc:sldMkLst>
          <pc:docMk/>
          <pc:sldMk cId="3635446241" sldId="384"/>
        </pc:sldMkLst>
        <pc:graphicFrameChg chg="modGraphic">
          <ac:chgData name="Divya Krishnakumar" userId="083ee865-650d-4256-9272-f4d91147c45c" providerId="ADAL" clId="{386D8903-38D6-446A-996F-A882F9FBF615}" dt="2022-02-15T18:45:08.890" v="19" actId="20577"/>
          <ac:graphicFrameMkLst>
            <pc:docMk/>
            <pc:sldMk cId="3635446241" sldId="384"/>
            <ac:graphicFrameMk id="2" creationId="{841C3DCF-711F-452D-BB87-729F35AAE20D}"/>
          </ac:graphicFrameMkLst>
        </pc:graphicFrameChg>
      </pc:sldChg>
      <pc:sldChg chg="modSp mod">
        <pc:chgData name="Divya Krishnakumar" userId="083ee865-650d-4256-9272-f4d91147c45c" providerId="ADAL" clId="{386D8903-38D6-446A-996F-A882F9FBF615}" dt="2022-02-15T19:52:49.029" v="60" actId="20577"/>
        <pc:sldMkLst>
          <pc:docMk/>
          <pc:sldMk cId="2077666350" sldId="385"/>
        </pc:sldMkLst>
        <pc:graphicFrameChg chg="modGraphic">
          <ac:chgData name="Divya Krishnakumar" userId="083ee865-650d-4256-9272-f4d91147c45c" providerId="ADAL" clId="{386D8903-38D6-446A-996F-A882F9FBF615}" dt="2022-02-15T19:52:49.029" v="60" actId="20577"/>
          <ac:graphicFrameMkLst>
            <pc:docMk/>
            <pc:sldMk cId="2077666350" sldId="385"/>
            <ac:graphicFrameMk id="4" creationId="{7ADDBE6B-ED6D-4E4A-B9A6-72D0C767EA0F}"/>
          </ac:graphicFrameMkLst>
        </pc:graphicFrameChg>
      </pc:sldChg>
      <pc:sldChg chg="modSp mod">
        <pc:chgData name="Divya Krishnakumar" userId="083ee865-650d-4256-9272-f4d91147c45c" providerId="ADAL" clId="{386D8903-38D6-446A-996F-A882F9FBF615}" dt="2022-02-15T20:02:25.597" v="73" actId="313"/>
        <pc:sldMkLst>
          <pc:docMk/>
          <pc:sldMk cId="1258178258" sldId="387"/>
        </pc:sldMkLst>
        <pc:spChg chg="mod">
          <ac:chgData name="Divya Krishnakumar" userId="083ee865-650d-4256-9272-f4d91147c45c" providerId="ADAL" clId="{386D8903-38D6-446A-996F-A882F9FBF615}" dt="2022-02-15T20:02:25.597" v="73" actId="313"/>
          <ac:spMkLst>
            <pc:docMk/>
            <pc:sldMk cId="1258178258" sldId="387"/>
            <ac:spMk id="2" creationId="{00000000-0000-0000-0000-000000000000}"/>
          </ac:spMkLst>
        </pc:spChg>
      </pc:sldChg>
    </pc:docChg>
  </pc:docChgLst>
  <pc:docChgLst>
    <pc:chgData name="Divya Krishnakumar" userId="S::divya.krishnakumar@ansrsource.com::083ee865-650d-4256-9272-f4d91147c45c" providerId="AD" clId="Web-{95FA2698-5454-643D-04D5-D602984EA36E}"/>
    <pc:docChg chg="modSld">
      <pc:chgData name="Divya Krishnakumar" userId="S::divya.krishnakumar@ansrsource.com::083ee865-650d-4256-9272-f4d91147c45c" providerId="AD" clId="Web-{95FA2698-5454-643D-04D5-D602984EA36E}" dt="2022-02-18T09:40:48.411" v="9" actId="20577"/>
      <pc:docMkLst>
        <pc:docMk/>
      </pc:docMkLst>
      <pc:sldChg chg="modSp">
        <pc:chgData name="Divya Krishnakumar" userId="S::divya.krishnakumar@ansrsource.com::083ee865-650d-4256-9272-f4d91147c45c" providerId="AD" clId="Web-{95FA2698-5454-643D-04D5-D602984EA36E}" dt="2022-02-18T09:40:48.411" v="9" actId="20577"/>
        <pc:sldMkLst>
          <pc:docMk/>
          <pc:sldMk cId="1373472557" sldId="354"/>
        </pc:sldMkLst>
        <pc:spChg chg="mod">
          <ac:chgData name="Divya Krishnakumar" userId="S::divya.krishnakumar@ansrsource.com::083ee865-650d-4256-9272-f4d91147c45c" providerId="AD" clId="Web-{95FA2698-5454-643D-04D5-D602984EA36E}" dt="2022-02-18T09:40:48.411" v="9" actId="20577"/>
          <ac:spMkLst>
            <pc:docMk/>
            <pc:sldMk cId="1373472557" sldId="354"/>
            <ac:spMk id="3" creationId="{85DB8DCE-A124-44E7-9638-5611C5A41E1F}"/>
          </ac:spMkLst>
        </pc:spChg>
      </pc:sldChg>
    </pc:docChg>
  </pc:docChgLst>
  <pc:docChgLst>
    <pc:chgData name="Khan, Rashid A" userId="03153638-04c4-44e6-928a-784f8a1494e4" providerId="ADAL" clId="{D9B77526-08DA-4FE4-B8C7-6AC399DE9F9D}"/>
    <pc:docChg chg="modSld">
      <pc:chgData name="Khan, Rashid A" userId="03153638-04c4-44e6-928a-784f8a1494e4" providerId="ADAL" clId="{D9B77526-08DA-4FE4-B8C7-6AC399DE9F9D}" dt="2023-09-19T05:03:19.145" v="59" actId="1076"/>
      <pc:docMkLst>
        <pc:docMk/>
      </pc:docMkLst>
      <pc:sldChg chg="modSp mod">
        <pc:chgData name="Khan, Rashid A" userId="03153638-04c4-44e6-928a-784f8a1494e4" providerId="ADAL" clId="{D9B77526-08DA-4FE4-B8C7-6AC399DE9F9D}" dt="2023-09-19T04:55:14.988" v="1" actId="207"/>
        <pc:sldMkLst>
          <pc:docMk/>
          <pc:sldMk cId="1917845061" sldId="301"/>
        </pc:sldMkLst>
        <pc:spChg chg="mod">
          <ac:chgData name="Khan, Rashid A" userId="03153638-04c4-44e6-928a-784f8a1494e4" providerId="ADAL" clId="{D9B77526-08DA-4FE4-B8C7-6AC399DE9F9D}" dt="2023-09-19T04:55:14.988" v="1" actId="207"/>
          <ac:spMkLst>
            <pc:docMk/>
            <pc:sldMk cId="1917845061" sldId="301"/>
            <ac:spMk id="3" creationId="{8B2BB213-BEFF-48FD-A4A3-34D3E6186184}"/>
          </ac:spMkLst>
        </pc:spChg>
      </pc:sldChg>
      <pc:sldChg chg="modSp mod">
        <pc:chgData name="Khan, Rashid A" userId="03153638-04c4-44e6-928a-784f8a1494e4" providerId="ADAL" clId="{D9B77526-08DA-4FE4-B8C7-6AC399DE9F9D}" dt="2023-09-19T04:58:34.021" v="41" actId="404"/>
        <pc:sldMkLst>
          <pc:docMk/>
          <pc:sldMk cId="324826178" sldId="302"/>
        </pc:sldMkLst>
        <pc:spChg chg="mod">
          <ac:chgData name="Khan, Rashid A" userId="03153638-04c4-44e6-928a-784f8a1494e4" providerId="ADAL" clId="{D9B77526-08DA-4FE4-B8C7-6AC399DE9F9D}" dt="2023-09-19T04:58:34.021" v="41" actId="404"/>
          <ac:spMkLst>
            <pc:docMk/>
            <pc:sldMk cId="324826178" sldId="302"/>
            <ac:spMk id="2" creationId="{FED11939-29FF-4E2E-BE1B-7A71D4DC8E22}"/>
          </ac:spMkLst>
        </pc:spChg>
      </pc:sldChg>
      <pc:sldChg chg="modSp mod">
        <pc:chgData name="Khan, Rashid A" userId="03153638-04c4-44e6-928a-784f8a1494e4" providerId="ADAL" clId="{D9B77526-08DA-4FE4-B8C7-6AC399DE9F9D}" dt="2023-09-19T05:03:19.145" v="59" actId="1076"/>
        <pc:sldMkLst>
          <pc:docMk/>
          <pc:sldMk cId="3847288264" sldId="364"/>
        </pc:sldMkLst>
        <pc:graphicFrameChg chg="mod">
          <ac:chgData name="Khan, Rashid A" userId="03153638-04c4-44e6-928a-784f8a1494e4" providerId="ADAL" clId="{D9B77526-08DA-4FE4-B8C7-6AC399DE9F9D}" dt="2023-09-19T05:03:19.145" v="59" actId="1076"/>
          <ac:graphicFrameMkLst>
            <pc:docMk/>
            <pc:sldMk cId="3847288264" sldId="364"/>
            <ac:graphicFrameMk id="3" creationId="{37FC671C-B54B-48E5-A55E-7088FCC22839}"/>
          </ac:graphicFrameMkLst>
        </pc:graphicFrameChg>
      </pc:sldChg>
      <pc:sldChg chg="modSp mod">
        <pc:chgData name="Khan, Rashid A" userId="03153638-04c4-44e6-928a-784f8a1494e4" providerId="ADAL" clId="{D9B77526-08DA-4FE4-B8C7-6AC399DE9F9D}" dt="2023-09-19T05:00:25.570" v="57" actId="404"/>
        <pc:sldMkLst>
          <pc:docMk/>
          <pc:sldMk cId="2244958176" sldId="383"/>
        </pc:sldMkLst>
        <pc:spChg chg="mod">
          <ac:chgData name="Khan, Rashid A" userId="03153638-04c4-44e6-928a-784f8a1494e4" providerId="ADAL" clId="{D9B77526-08DA-4FE4-B8C7-6AC399DE9F9D}" dt="2023-09-19T05:00:25.570" v="57" actId="404"/>
          <ac:spMkLst>
            <pc:docMk/>
            <pc:sldMk cId="2244958176" sldId="383"/>
            <ac:spMk id="2" creationId="{6C577E0F-34BF-489A-B6BF-53F00023543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12/29/2023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12/29/2023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395816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Knowledge Check questions to periodically pose a question to students during class to gauge how well they can recall the material that was presented.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22</a:t>
            </a:fld>
            <a:endParaRPr lang="en-US" dirty="0"/>
          </a:p>
        </p:txBody>
      </p:sp>
    </p:spTree>
    <p:extLst>
      <p:ext uri="{BB962C8B-B14F-4D97-AF65-F5344CB8AC3E}">
        <p14:creationId xmlns:p14="http://schemas.microsoft.com/office/powerpoint/2010/main" val="3702009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23</a:t>
            </a:fld>
            <a:endParaRPr lang="en-US" dirty="0"/>
          </a:p>
        </p:txBody>
      </p:sp>
    </p:spTree>
    <p:extLst>
      <p:ext uri="{BB962C8B-B14F-4D97-AF65-F5344CB8AC3E}">
        <p14:creationId xmlns:p14="http://schemas.microsoft.com/office/powerpoint/2010/main" val="1506149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Instructions: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1. Use this activity to solicit student opinions about concepts in the module or to play a game.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2. Go to kahoot.com, or the platform of your preference, and log in or sign up.</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3. Create the challenge.</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4. Teacher Tip: Turn off the timer to prioritize accuracy or turn on the nickname generator to avoid inappropriate nicknames.</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5. Invite players by sharing the link or PIN.</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6. This can be done synchronously during class or asynchronously for review or homework.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24</a:t>
            </a:fld>
            <a:endParaRPr lang="en-US" dirty="0"/>
          </a:p>
        </p:txBody>
      </p:sp>
    </p:spTree>
    <p:extLst>
      <p:ext uri="{BB962C8B-B14F-4D97-AF65-F5344CB8AC3E}">
        <p14:creationId xmlns:p14="http://schemas.microsoft.com/office/powerpoint/2010/main" val="3154566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25</a:t>
            </a:fld>
            <a:endParaRPr lang="en-US" dirty="0"/>
          </a:p>
        </p:txBody>
      </p:sp>
    </p:spTree>
    <p:extLst>
      <p:ext uri="{BB962C8B-B14F-4D97-AF65-F5344CB8AC3E}">
        <p14:creationId xmlns:p14="http://schemas.microsoft.com/office/powerpoint/2010/main" val="1903615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r>
              <a:rPr lang="en-US" sz="1200" dirty="0">
                <a:effectLst/>
                <a:latin typeface="Calibri" panose="020F0502020204030204" pitchFamily="34" charset="0"/>
                <a:ea typeface="Calibri" panose="020F0502020204030204" pitchFamily="34" charset="0"/>
                <a:cs typeface="Times New Roman" panose="02020603050405020304" pitchFamily="18" charset="0"/>
              </a:rPr>
              <a:t>Use the Discussion activity to encourage group conversation about a related topic of interest.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31</a:t>
            </a:fld>
            <a:endParaRPr lang="en-US" dirty="0"/>
          </a:p>
        </p:txBody>
      </p:sp>
    </p:spTree>
    <p:extLst>
      <p:ext uri="{BB962C8B-B14F-4D97-AF65-F5344CB8AC3E}">
        <p14:creationId xmlns:p14="http://schemas.microsoft.com/office/powerpoint/2010/main" val="529066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32</a:t>
            </a:fld>
            <a:endParaRPr lang="en-US" dirty="0"/>
          </a:p>
        </p:txBody>
      </p:sp>
    </p:spTree>
    <p:extLst>
      <p:ext uri="{BB962C8B-B14F-4D97-AF65-F5344CB8AC3E}">
        <p14:creationId xmlns:p14="http://schemas.microsoft.com/office/powerpoint/2010/main" val="998202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Instructions: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1. Use this activity to solicit student opinions about concepts in the module or to play a game. </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2. Go to kahoot.com, or the platform of your preference, and log in or sign up.</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3. Create the challenge.</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4. Teacher Tip: Turn off the timer to prioritize accuracy or turn on the nickname generator to avoid inappropriate nicknames.</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5. Invite players by sharing the link or PIN.</a:t>
            </a: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6. This can be done synchronously during class or asynchronously for review or homework.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43</a:t>
            </a:fld>
            <a:endParaRPr lang="en-US" dirty="0"/>
          </a:p>
        </p:txBody>
      </p:sp>
    </p:spTree>
    <p:extLst>
      <p:ext uri="{BB962C8B-B14F-4D97-AF65-F5344CB8AC3E}">
        <p14:creationId xmlns:p14="http://schemas.microsoft.com/office/powerpoint/2010/main" val="935199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44</a:t>
            </a:fld>
            <a:endParaRPr lang="en-US" dirty="0"/>
          </a:p>
        </p:txBody>
      </p:sp>
    </p:spTree>
    <p:extLst>
      <p:ext uri="{BB962C8B-B14F-4D97-AF65-F5344CB8AC3E}">
        <p14:creationId xmlns:p14="http://schemas.microsoft.com/office/powerpoint/2010/main" val="4249989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indent="0">
              <a:buFontTx/>
              <a:buNone/>
            </a:pPr>
            <a:r>
              <a:rPr lang="en-US" dirty="0"/>
              <a:t>Use the Self-Assessment question to encourage students to evaluate their progress or goals in the course, as well as determine how they might apply their learning or grow as an individual.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49</a:t>
            </a:fld>
            <a:endParaRPr lang="en-US" dirty="0"/>
          </a:p>
        </p:txBody>
      </p:sp>
    </p:spTree>
    <p:extLst>
      <p:ext uri="{BB962C8B-B14F-4D97-AF65-F5344CB8AC3E}">
        <p14:creationId xmlns:p14="http://schemas.microsoft.com/office/powerpoint/2010/main" val="4117077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50</a:t>
            </a:fld>
            <a:endParaRPr lang="en-US" dirty="0"/>
          </a:p>
        </p:txBody>
      </p:sp>
    </p:spTree>
    <p:extLst>
      <p:ext uri="{BB962C8B-B14F-4D97-AF65-F5344CB8AC3E}">
        <p14:creationId xmlns:p14="http://schemas.microsoft.com/office/powerpoint/2010/main" val="130570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172954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1134935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1305702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14</a:t>
            </a:fld>
            <a:endParaRPr lang="en-US" dirty="0"/>
          </a:p>
        </p:txBody>
      </p:sp>
    </p:spTree>
    <p:extLst>
      <p:ext uri="{BB962C8B-B14F-4D97-AF65-F5344CB8AC3E}">
        <p14:creationId xmlns:p14="http://schemas.microsoft.com/office/powerpoint/2010/main" val="3442728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15</a:t>
            </a:fld>
            <a:endParaRPr lang="en-US" dirty="0"/>
          </a:p>
        </p:txBody>
      </p:sp>
    </p:spTree>
    <p:extLst>
      <p:ext uri="{BB962C8B-B14F-4D97-AF65-F5344CB8AC3E}">
        <p14:creationId xmlns:p14="http://schemas.microsoft.com/office/powerpoint/2010/main" val="980301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18</a:t>
            </a:fld>
            <a:endParaRPr lang="en-US" dirty="0"/>
          </a:p>
        </p:txBody>
      </p:sp>
    </p:spTree>
    <p:extLst>
      <p:ext uri="{BB962C8B-B14F-4D97-AF65-F5344CB8AC3E}">
        <p14:creationId xmlns:p14="http://schemas.microsoft.com/office/powerpoint/2010/main" val="171363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Instructions: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Use the Knowledge Check questions to periodically pose a question to students during class to gauge how well they can recall the material that was presented.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3057088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3342464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a:t>Click to edit date</a:t>
            </a:r>
          </a:p>
        </p:txBody>
      </p:sp>
      <p:pic>
        <p:nvPicPr>
          <p:cNvPr id="9"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a:t>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ourier New" panose="02070309020205020404" pitchFamily="49" charset="0"/>
              <a:buChar char="o"/>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a:extLst>
              <a:ext uri="{FF2B5EF4-FFF2-40B4-BE49-F238E27FC236}">
                <a16:creationId xmlns:a16="http://schemas.microsoft.com/office/drawing/2014/main" id="{83735F31-4A9D-40F8-9F71-BD376A4D8D2F}"/>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7" name="Footer">
            <a:extLst>
              <a:ext uri="{FF2B5EF4-FFF2-40B4-BE49-F238E27FC236}">
                <a16:creationId xmlns:a16="http://schemas.microsoft.com/office/drawing/2014/main" id="{479FF5D3-8EDD-4E3F-9076-F1A6AB3D3112}"/>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652337" y="4026568"/>
            <a:ext cx="8507663" cy="2143416"/>
          </a:xfrm>
        </p:spPr>
        <p:txBody>
          <a:bodyPr/>
          <a:lstStyle/>
          <a:p>
            <a:r>
              <a:rPr lang="en-US" dirty="0"/>
              <a:t>Click icon to add table</a:t>
            </a:r>
          </a:p>
        </p:txBody>
      </p:sp>
      <p:sp>
        <p:nvSpPr>
          <p:cNvPr id="7" name="Footer">
            <a:extLst>
              <a:ext uri="{FF2B5EF4-FFF2-40B4-BE49-F238E27FC236}">
                <a16:creationId xmlns:a16="http://schemas.microsoft.com/office/drawing/2014/main" id="{479FF5D3-8EDD-4E3F-9076-F1A6AB3D3112}"/>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
        <p:nvSpPr>
          <p:cNvPr id="6" name="Text Placeholder 11">
            <a:extLst>
              <a:ext uri="{FF2B5EF4-FFF2-40B4-BE49-F238E27FC236}">
                <a16:creationId xmlns:a16="http://schemas.microsoft.com/office/drawing/2014/main" id="{2D354C28-2602-4BD1-852F-6D26EF74A6E0}"/>
              </a:ext>
            </a:extLst>
          </p:cNvPr>
          <p:cNvSpPr>
            <a:spLocks noGrp="1"/>
          </p:cNvSpPr>
          <p:nvPr>
            <p:ph type="body" sz="quarter" idx="17" hasCustomPrompt="1"/>
          </p:nvPr>
        </p:nvSpPr>
        <p:spPr>
          <a:xfrm>
            <a:off x="743577" y="1638300"/>
            <a:ext cx="10610224" cy="2143416"/>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3022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4">
            <a:extLst>
              <a:ext uri="{FF2B5EF4-FFF2-40B4-BE49-F238E27FC236}">
                <a16:creationId xmlns:a16="http://schemas.microsoft.com/office/drawing/2014/main" id="{FDBF05B8-008A-435C-BEB9-BA347195A6D4}"/>
              </a:ext>
            </a:extLst>
          </p:cNvPr>
          <p:cNvSpPr>
            <a:spLocks noGrp="1"/>
          </p:cNvSpPr>
          <p:nvPr>
            <p:ph type="body" sz="quarter" idx="13" hasCustomPrompt="1"/>
          </p:nvPr>
        </p:nvSpPr>
        <p:spPr>
          <a:xfrm>
            <a:off x="2923890" y="6375089"/>
            <a:ext cx="8843249" cy="365125"/>
          </a:xfrm>
        </p:spPr>
        <p:txBody>
          <a:bodyPr/>
          <a:lstStyle>
            <a:lvl1pPr>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400" rtl="0" eaLnBrk="1" fontAlgn="base" latinLnBrk="0" hangingPunct="1">
              <a:lnSpc>
                <a:spcPct val="90000"/>
              </a:lnSpc>
              <a:spcBef>
                <a:spcPts val="1000"/>
              </a:spcBef>
              <a:spcAft>
                <a:spcPct val="0"/>
              </a:spcAft>
              <a:buClrTx/>
              <a:buSzTx/>
              <a:buFont typeface="Arial" charset="0"/>
              <a:buNone/>
              <a:tabLst/>
              <a:defRPr/>
            </a:pPr>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64721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7" name="Footer">
            <a:extLst>
              <a:ext uri="{FF2B5EF4-FFF2-40B4-BE49-F238E27FC236}">
                <a16:creationId xmlns:a16="http://schemas.microsoft.com/office/drawing/2014/main" id="{1A08720E-89CF-471D-8467-1907150E3B60}"/>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Sed </a:t>
            </a:r>
            <a:r>
              <a:rPr lang="en-US" err="1"/>
              <a:t>ullamcorper</a:t>
            </a:r>
            <a:r>
              <a:rPr lang="en-US"/>
              <a:t> </a:t>
            </a:r>
            <a:r>
              <a:rPr lang="en-US" err="1"/>
              <a:t>morbi</a:t>
            </a:r>
            <a:r>
              <a:rPr lang="en-US"/>
              <a:t> </a:t>
            </a:r>
            <a:r>
              <a:rPr lang="en-US" err="1"/>
              <a:t>tincidunt</a:t>
            </a:r>
            <a:r>
              <a:rPr lang="en-US"/>
              <a:t> </a:t>
            </a:r>
            <a:r>
              <a:rPr lang="en-US" err="1"/>
              <a:t>ornare</a:t>
            </a:r>
            <a:r>
              <a:rPr lang="en-US"/>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 Massa </a:t>
            </a:r>
            <a:r>
              <a:rPr lang="en-US" err="1"/>
              <a:t>tempor</a:t>
            </a:r>
            <a:r>
              <a:rPr lang="en-US"/>
              <a:t> </a:t>
            </a:r>
            <a:r>
              <a:rPr lang="en-US" err="1"/>
              <a:t>nec</a:t>
            </a:r>
            <a:r>
              <a:rPr lang="en-US"/>
              <a:t> </a:t>
            </a:r>
            <a:r>
              <a:rPr lang="en-US" err="1"/>
              <a:t>feugiat</a:t>
            </a:r>
            <a:r>
              <a:rPr lang="en-US"/>
              <a:t> </a:t>
            </a:r>
            <a:r>
              <a:rPr lang="en-US" err="1"/>
              <a:t>nisl</a:t>
            </a:r>
            <a:r>
              <a:rPr lang="en-US"/>
              <a:t> </a:t>
            </a:r>
            <a:r>
              <a:rPr lang="en-US" err="1"/>
              <a:t>pretium</a:t>
            </a:r>
            <a:r>
              <a:rPr lang="en-US"/>
              <a:t> </a:t>
            </a:r>
            <a:r>
              <a:rPr lang="en-US" err="1"/>
              <a:t>fusce</a:t>
            </a:r>
            <a:r>
              <a:rPr lang="en-US"/>
              <a:t> id </a:t>
            </a:r>
            <a:r>
              <a:rPr lang="en-US" err="1"/>
              <a:t>velit</a:t>
            </a:r>
            <a:r>
              <a:rPr lang="en-US"/>
              <a:t>. </a:t>
            </a:r>
            <a:r>
              <a:rPr lang="en-US" err="1"/>
              <a:t>Amet</a:t>
            </a:r>
            <a:r>
              <a:rPr lang="en-US"/>
              <a:t> </a:t>
            </a:r>
            <a:r>
              <a:rPr lang="en-US" err="1"/>
              <a:t>est</a:t>
            </a:r>
            <a:r>
              <a:rPr lang="en-US"/>
              <a:t> </a:t>
            </a:r>
            <a:r>
              <a:rPr lang="en-US" err="1"/>
              <a:t>placerat</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nisi porta lorem. </a:t>
            </a:r>
            <a:r>
              <a:rPr lang="en-US" err="1"/>
              <a:t>Fermentum</a:t>
            </a:r>
            <a:r>
              <a:rPr lang="en-US"/>
              <a:t> et </a:t>
            </a:r>
            <a:r>
              <a:rPr lang="en-US" err="1"/>
              <a:t>sollicitudin</a:t>
            </a:r>
            <a:r>
              <a:rPr lang="en-US"/>
              <a:t> ac </a:t>
            </a:r>
            <a:r>
              <a:rPr lang="en-US" err="1"/>
              <a:t>orci</a:t>
            </a:r>
            <a:r>
              <a:rPr lang="en-US"/>
              <a:t> </a:t>
            </a:r>
            <a:r>
              <a:rPr lang="en-US" err="1"/>
              <a:t>phasellus</a:t>
            </a:r>
            <a:r>
              <a:rPr lang="en-US"/>
              <a:t> </a:t>
            </a:r>
            <a:r>
              <a:rPr lang="en-US" err="1"/>
              <a:t>egestas</a:t>
            </a:r>
            <a:r>
              <a:rPr lang="en-US"/>
              <a:t> </a:t>
            </a:r>
            <a:r>
              <a:rPr lang="en-US" err="1"/>
              <a:t>tellus</a:t>
            </a:r>
            <a:r>
              <a:rPr lang="en-US"/>
              <a:t> </a:t>
            </a:r>
            <a:r>
              <a:rPr lang="en-US" err="1"/>
              <a:t>rutrum</a:t>
            </a:r>
            <a:r>
              <a:rPr lang="en-US"/>
              <a:t> </a:t>
            </a:r>
            <a:r>
              <a:rPr lang="en-US" err="1"/>
              <a:t>tellus</a:t>
            </a:r>
            <a:r>
              <a:rPr lang="en-US"/>
              <a:t>. </a:t>
            </a:r>
            <a:r>
              <a:rPr lang="en-US" err="1"/>
              <a:t>Nec</a:t>
            </a:r>
            <a:r>
              <a:rPr lang="en-US"/>
              <a:t> dui </a:t>
            </a:r>
            <a:r>
              <a:rPr lang="en-US" err="1"/>
              <a:t>nunc</a:t>
            </a:r>
            <a:r>
              <a:rPr lang="en-US"/>
              <a:t> </a:t>
            </a:r>
            <a:r>
              <a:rPr lang="en-US" err="1"/>
              <a:t>mattis</a:t>
            </a:r>
            <a:r>
              <a:rPr lang="en-US"/>
              <a:t> </a:t>
            </a:r>
            <a:r>
              <a:rPr lang="en-US" err="1"/>
              <a:t>enim</a:t>
            </a:r>
            <a:r>
              <a:rPr lang="en-US"/>
              <a:t>. </a:t>
            </a:r>
            <a:r>
              <a:rPr lang="en-US" err="1"/>
              <a:t>Nisl</a:t>
            </a:r>
            <a:r>
              <a:rPr lang="en-US"/>
              <a:t> </a:t>
            </a:r>
            <a:r>
              <a:rPr lang="en-US" err="1"/>
              <a:t>condimentum</a:t>
            </a:r>
            <a:r>
              <a:rPr lang="en-US"/>
              <a:t> id </a:t>
            </a:r>
            <a:r>
              <a:rPr lang="en-US" err="1"/>
              <a:t>venenatis</a:t>
            </a:r>
            <a:r>
              <a:rPr lang="en-US"/>
              <a:t> a </a:t>
            </a:r>
            <a:r>
              <a:rPr lang="en-US" err="1"/>
              <a:t>condimentum</a:t>
            </a:r>
            <a:r>
              <a:rPr lang="en-US"/>
              <a:t>. Non </a:t>
            </a:r>
            <a:r>
              <a:rPr lang="en-US" err="1"/>
              <a:t>enim</a:t>
            </a:r>
            <a:r>
              <a:rPr lang="en-US"/>
              <a:t> </a:t>
            </a:r>
            <a:r>
              <a:rPr lang="en-US" err="1"/>
              <a:t>praesent</a:t>
            </a:r>
            <a:r>
              <a:rPr lang="en-US"/>
              <a:t> </a:t>
            </a:r>
            <a:r>
              <a:rPr lang="en-US" err="1"/>
              <a:t>elementum</a:t>
            </a:r>
            <a:r>
              <a:rPr lang="en-US"/>
              <a:t> </a:t>
            </a:r>
            <a:r>
              <a:rPr lang="en-US" err="1"/>
              <a:t>facilisis</a:t>
            </a:r>
            <a:r>
              <a:rPr lang="en-US"/>
              <a:t> </a:t>
            </a:r>
            <a:r>
              <a:rPr lang="en-US" err="1"/>
              <a:t>leo</a:t>
            </a:r>
            <a:r>
              <a:rPr lang="en-US"/>
              <a:t> vel </a:t>
            </a:r>
            <a:r>
              <a:rPr lang="en-US" err="1"/>
              <a:t>fringilla</a:t>
            </a:r>
            <a:r>
              <a:rPr lang="en-US"/>
              <a:t> </a:t>
            </a:r>
            <a:r>
              <a:rPr lang="en-US" err="1"/>
              <a:t>est</a:t>
            </a:r>
            <a:r>
              <a:rPr lang="en-US"/>
              <a:t> </a:t>
            </a:r>
            <a:r>
              <a:rPr lang="en-US" err="1"/>
              <a:t>ullamcorper</a:t>
            </a:r>
            <a:r>
              <a:rPr lang="en-US"/>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p>
          <a:p>
            <a:pPr lvl="0"/>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 Massa </a:t>
            </a:r>
            <a:r>
              <a:rPr lang="en-US" err="1"/>
              <a:t>tempor</a:t>
            </a:r>
            <a:r>
              <a:rPr lang="en-US"/>
              <a:t> </a:t>
            </a:r>
            <a:r>
              <a:rPr lang="en-US" err="1"/>
              <a:t>nec</a:t>
            </a:r>
            <a:r>
              <a:rPr lang="en-US"/>
              <a:t> </a:t>
            </a:r>
            <a:r>
              <a:rPr lang="en-US" err="1"/>
              <a:t>feugiat</a:t>
            </a:r>
            <a:r>
              <a:rPr lang="en-US"/>
              <a:t> </a:t>
            </a:r>
            <a:r>
              <a:rPr lang="en-US" err="1"/>
              <a:t>nisl</a:t>
            </a:r>
            <a:r>
              <a:rPr lang="en-US"/>
              <a:t> </a:t>
            </a:r>
            <a:r>
              <a:rPr lang="en-US" err="1"/>
              <a:t>pretium</a:t>
            </a:r>
            <a:r>
              <a:rPr lang="en-US"/>
              <a:t> </a:t>
            </a:r>
            <a:r>
              <a:rPr lang="en-US" err="1"/>
              <a:t>fusce</a:t>
            </a:r>
            <a:r>
              <a:rPr lang="en-US"/>
              <a:t> id </a:t>
            </a:r>
            <a:r>
              <a:rPr lang="en-US" err="1"/>
              <a:t>velit</a:t>
            </a:r>
            <a:r>
              <a:rPr lang="en-US"/>
              <a:t>. </a:t>
            </a:r>
          </a:p>
          <a:p>
            <a:pPr lvl="0"/>
            <a:r>
              <a:rPr lang="en-US" err="1"/>
              <a:t>Amet</a:t>
            </a:r>
            <a:r>
              <a:rPr lang="en-US"/>
              <a:t> </a:t>
            </a:r>
            <a:r>
              <a:rPr lang="en-US" err="1"/>
              <a:t>est</a:t>
            </a:r>
            <a:r>
              <a:rPr lang="en-US"/>
              <a:t> </a:t>
            </a:r>
            <a:r>
              <a:rPr lang="en-US" err="1"/>
              <a:t>placerat</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In </a:t>
            </a:r>
            <a:r>
              <a:rPr lang="en-US" err="1"/>
              <a:t>egestas</a:t>
            </a:r>
            <a:r>
              <a:rPr lang="en-US"/>
              <a:t> </a:t>
            </a:r>
            <a:r>
              <a:rPr lang="en-US" err="1"/>
              <a:t>erat</a:t>
            </a:r>
            <a:r>
              <a:rPr lang="en-US"/>
              <a:t> </a:t>
            </a:r>
            <a:r>
              <a:rPr lang="en-US" err="1"/>
              <a:t>imperdiet</a:t>
            </a:r>
            <a:r>
              <a:rPr lang="en-US"/>
              <a:t> </a:t>
            </a:r>
            <a:r>
              <a:rPr lang="en-US" err="1"/>
              <a:t>sed</a:t>
            </a:r>
            <a:r>
              <a:rPr lang="en-US"/>
              <a:t> </a:t>
            </a:r>
            <a:r>
              <a:rPr lang="en-US" err="1"/>
              <a:t>euismod</a:t>
            </a:r>
            <a:r>
              <a:rPr lang="en-US"/>
              <a:t> nisi porta lorem. </a:t>
            </a:r>
            <a:r>
              <a:rPr lang="en-US" err="1"/>
              <a:t>Fermentum</a:t>
            </a:r>
            <a:r>
              <a:rPr lang="en-US"/>
              <a:t> et </a:t>
            </a:r>
            <a:r>
              <a:rPr lang="en-US" err="1"/>
              <a:t>sollicitudin</a:t>
            </a:r>
            <a:r>
              <a:rPr lang="en-US"/>
              <a:t> ac </a:t>
            </a:r>
            <a:r>
              <a:rPr lang="en-US" err="1"/>
              <a:t>orci</a:t>
            </a:r>
            <a:r>
              <a:rPr lang="en-US"/>
              <a:t> </a:t>
            </a:r>
            <a:r>
              <a:rPr lang="en-US" err="1"/>
              <a:t>phasellus</a:t>
            </a:r>
            <a:r>
              <a:rPr lang="en-US"/>
              <a:t> </a:t>
            </a:r>
            <a:r>
              <a:rPr lang="en-US" err="1"/>
              <a:t>egestas</a:t>
            </a:r>
            <a:r>
              <a:rPr lang="en-US"/>
              <a:t> </a:t>
            </a:r>
            <a:r>
              <a:rPr lang="en-US" err="1"/>
              <a:t>tellus</a:t>
            </a:r>
            <a:r>
              <a:rPr lang="en-US"/>
              <a:t> </a:t>
            </a:r>
            <a:r>
              <a:rPr lang="en-US" err="1"/>
              <a:t>rutrum</a:t>
            </a:r>
            <a:r>
              <a:rPr lang="en-US"/>
              <a:t> </a:t>
            </a:r>
            <a:r>
              <a:rPr lang="en-US" err="1"/>
              <a:t>tellus</a:t>
            </a:r>
            <a:r>
              <a:rPr lang="en-US"/>
              <a:t>. </a:t>
            </a:r>
            <a:r>
              <a:rPr lang="en-US" err="1"/>
              <a:t>Nec</a:t>
            </a:r>
            <a:r>
              <a:rPr lang="en-US"/>
              <a:t> dui </a:t>
            </a:r>
            <a:r>
              <a:rPr lang="en-US" err="1"/>
              <a:t>nunc</a:t>
            </a:r>
            <a:r>
              <a:rPr lang="en-US"/>
              <a:t> </a:t>
            </a:r>
            <a:r>
              <a:rPr lang="en-US" err="1"/>
              <a:t>mattis</a:t>
            </a:r>
            <a:r>
              <a:rPr lang="en-US"/>
              <a:t> </a:t>
            </a:r>
            <a:r>
              <a:rPr lang="en-US" err="1"/>
              <a:t>enim</a:t>
            </a:r>
            <a:r>
              <a:rPr lang="en-US"/>
              <a:t>. </a:t>
            </a:r>
            <a:r>
              <a:rPr lang="en-US" err="1"/>
              <a:t>Nisl</a:t>
            </a:r>
            <a:r>
              <a:rPr lang="en-US"/>
              <a:t> </a:t>
            </a:r>
            <a:r>
              <a:rPr lang="en-US" err="1"/>
              <a:t>condimentum</a:t>
            </a:r>
            <a:r>
              <a:rPr lang="en-US"/>
              <a:t> id </a:t>
            </a:r>
            <a:r>
              <a:rPr lang="en-US" err="1"/>
              <a:t>venenatis</a:t>
            </a:r>
            <a:r>
              <a:rPr lang="en-US"/>
              <a:t> a </a:t>
            </a:r>
            <a:r>
              <a:rPr lang="en-US" err="1"/>
              <a:t>condimentum</a:t>
            </a:r>
            <a:r>
              <a:rPr lang="en-US"/>
              <a:t>. Non </a:t>
            </a:r>
            <a:r>
              <a:rPr lang="en-US" err="1"/>
              <a:t>enim</a:t>
            </a:r>
            <a:r>
              <a:rPr lang="en-US"/>
              <a:t> </a:t>
            </a:r>
            <a:r>
              <a:rPr lang="en-US" err="1"/>
              <a:t>praesent</a:t>
            </a:r>
            <a:r>
              <a:rPr lang="en-US"/>
              <a:t> </a:t>
            </a:r>
            <a:r>
              <a:rPr lang="en-US" err="1"/>
              <a:t>elementum</a:t>
            </a:r>
            <a:r>
              <a:rPr lang="en-US"/>
              <a:t> </a:t>
            </a:r>
            <a:r>
              <a:rPr lang="en-US" err="1"/>
              <a:t>facilisis</a:t>
            </a:r>
            <a:r>
              <a:rPr lang="en-US"/>
              <a:t> </a:t>
            </a:r>
            <a:r>
              <a:rPr lang="en-US" err="1"/>
              <a:t>leo</a:t>
            </a:r>
            <a:r>
              <a:rPr lang="en-US"/>
              <a:t> </a:t>
            </a:r>
            <a:r>
              <a:rPr lang="en-US" err="1"/>
              <a:t>vel</a:t>
            </a:r>
            <a:r>
              <a:rPr lang="en-US"/>
              <a:t> </a:t>
            </a:r>
            <a:r>
              <a:rPr lang="en-US" err="1"/>
              <a:t>fringilla</a:t>
            </a:r>
            <a:r>
              <a:rPr lang="en-US"/>
              <a:t> </a:t>
            </a:r>
            <a:r>
              <a:rPr lang="en-US" err="1"/>
              <a:t>est</a:t>
            </a:r>
            <a:r>
              <a:rPr lang="en-US"/>
              <a:t> </a:t>
            </a:r>
            <a:r>
              <a:rPr lang="en-US" err="1"/>
              <a:t>ullamcorper</a:t>
            </a:r>
            <a:r>
              <a:rPr lang="en-US"/>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Viverra</a:t>
            </a:r>
            <a:r>
              <a:rPr lang="en-US"/>
              <a:t> vitae </a:t>
            </a:r>
            <a:r>
              <a:rPr lang="en-US" err="1"/>
              <a:t>congue</a:t>
            </a:r>
            <a:r>
              <a:rPr lang="en-US"/>
              <a:t> </a:t>
            </a:r>
            <a:r>
              <a:rPr lang="en-US" err="1"/>
              <a:t>eu</a:t>
            </a:r>
            <a:r>
              <a:rPr lang="en-US"/>
              <a:t> </a:t>
            </a:r>
            <a:r>
              <a:rPr lang="en-US" err="1"/>
              <a:t>consequat</a:t>
            </a:r>
            <a:r>
              <a:rPr lang="en-US"/>
              <a:t> ac </a:t>
            </a:r>
            <a:r>
              <a:rPr lang="en-US" err="1"/>
              <a:t>felis</a:t>
            </a:r>
            <a:r>
              <a:rPr lang="en-US"/>
              <a:t> </a:t>
            </a:r>
            <a:r>
              <a:rPr lang="en-US" err="1"/>
              <a:t>donec</a:t>
            </a:r>
            <a:r>
              <a:rPr lang="en-US"/>
              <a:t> et. </a:t>
            </a:r>
            <a:r>
              <a:rPr lang="en-US" err="1"/>
              <a:t>Magnis</a:t>
            </a:r>
            <a:r>
              <a:rPr lang="en-US"/>
              <a:t> dis parturient </a:t>
            </a:r>
            <a:r>
              <a:rPr lang="en-US" err="1"/>
              <a:t>montes</a:t>
            </a:r>
            <a:r>
              <a:rPr lang="en-US"/>
              <a:t> </a:t>
            </a:r>
            <a:r>
              <a:rPr lang="en-US" err="1"/>
              <a:t>nascetur</a:t>
            </a:r>
            <a:r>
              <a:rPr lang="en-US"/>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3D3CEFA6-1052-4CB3-8134-501BB4231EC5}"/>
              </a:ext>
            </a:extLst>
          </p:cNvPr>
          <p:cNvSpPr txBox="1"/>
          <p:nvPr userDrawn="1"/>
        </p:nvSpPr>
        <p:spPr>
          <a:xfrm>
            <a:off x="2743202" y="6318516"/>
            <a:ext cx="9108380"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text styles</a:t>
            </a:r>
          </a:p>
        </p:txBody>
      </p:sp>
      <p:pic>
        <p:nvPicPr>
          <p:cNvPr id="7" name="Picture 6"/>
          <p:cNvPicPr>
            <a:picLocks noChangeAspect="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762225" y="6356350"/>
            <a:ext cx="9257732" cy="354013"/>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Simpson, Antill, Wilson, Hands-On Ethical Hacking and Network Defense, 4</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th</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 id="2147483726" r:id="rId14"/>
    <p:sldLayoutId id="2147483725" r:id="rId15"/>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s://blog.qualys.com/vulnerabilities-threat-research/2015/01/27/the-ghost-vulnerability" TargetMode="External"/><Relationship Id="rId2" Type="http://schemas.openxmlformats.org/officeDocument/2006/relationships/hyperlink" Target="https://tools.cisco.com/security/center/content/CiscoSecurityAdvisory/cisco-sa-20160210-asa-ike"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32437B-505B-437D-B700-DB98649D4ABD}"/>
              </a:ext>
            </a:extLst>
          </p:cNvPr>
          <p:cNvSpPr>
            <a:spLocks noGrp="1"/>
          </p:cNvSpPr>
          <p:nvPr>
            <p:ph type="title"/>
          </p:nvPr>
        </p:nvSpPr>
        <p:spPr>
          <a:xfrm>
            <a:off x="3730100" y="1901952"/>
            <a:ext cx="8037040" cy="1527048"/>
          </a:xfrm>
        </p:spPr>
        <p:txBody>
          <a:bodyPr anchor="ctr"/>
          <a:lstStyle/>
          <a:p>
            <a:pPr algn="ctr"/>
            <a:r>
              <a:rPr lang="en-US" sz="4000" b="0" dirty="0"/>
              <a:t>Hands-On Ethical Hacking and Network Defense,</a:t>
            </a:r>
            <a:br>
              <a:rPr lang="en-US" sz="4000" b="0" dirty="0"/>
            </a:br>
            <a:r>
              <a:rPr lang="en-US" sz="4000" b="0" dirty="0"/>
              <a:t>Edition 4</a:t>
            </a:r>
          </a:p>
        </p:txBody>
      </p:sp>
      <p:sp>
        <p:nvSpPr>
          <p:cNvPr id="2" name="Text Placeholder 1">
            <a:extLst>
              <a:ext uri="{FF2B5EF4-FFF2-40B4-BE49-F238E27FC236}">
                <a16:creationId xmlns:a16="http://schemas.microsoft.com/office/drawing/2014/main" id="{91DF6995-6A0D-4B55-9749-F555B7DB11AB}"/>
              </a:ext>
            </a:extLst>
          </p:cNvPr>
          <p:cNvSpPr>
            <a:spLocks noGrp="1"/>
          </p:cNvSpPr>
          <p:nvPr>
            <p:ph type="body" sz="quarter" idx="11"/>
          </p:nvPr>
        </p:nvSpPr>
        <p:spPr>
          <a:xfrm>
            <a:off x="4817175" y="3828650"/>
            <a:ext cx="6372223" cy="1116757"/>
          </a:xfrm>
        </p:spPr>
        <p:txBody>
          <a:bodyPr anchor="ctr"/>
          <a:lstStyle/>
          <a:p>
            <a:pPr algn="ctr"/>
            <a:r>
              <a:rPr lang="en-US" b="1" dirty="0"/>
              <a:t>Module 3: </a:t>
            </a:r>
            <a:r>
              <a:rPr lang="en-US" dirty="0"/>
              <a:t>Network and Computer Attacks</a:t>
            </a:r>
          </a:p>
        </p:txBody>
      </p:sp>
      <p:pic>
        <p:nvPicPr>
          <p:cNvPr id="8" name="Picture Placeholder 7">
            <a:extLst>
              <a:ext uri="{FF2B5EF4-FFF2-40B4-BE49-F238E27FC236}">
                <a16:creationId xmlns:a16="http://schemas.microsoft.com/office/drawing/2014/main" id="{6BD0FAD9-35D2-4D3D-851B-1FA2805DB387}"/>
              </a:ext>
              <a:ext uri="{C183D7F6-B498-43B3-948B-1728B52AA6E4}">
                <adec:decorative xmlns:adec="http://schemas.microsoft.com/office/drawing/2017/decorative" val="1"/>
              </a:ext>
            </a:extLst>
          </p:cNvPr>
          <p:cNvPicPr>
            <a:picLocks noGrp="1" noChangeAspect="1"/>
          </p:cNvPicPr>
          <p:nvPr>
            <p:ph type="pic" sz="quarter" idx="12"/>
          </p:nvPr>
        </p:nvPicPr>
        <p:blipFill>
          <a:blip r:embed="rId3"/>
          <a:srcRect l="923" r="923"/>
          <a:stretch>
            <a:fillRect/>
          </a:stretch>
        </p:blipFill>
        <p:spPr>
          <a:xfrm>
            <a:off x="246063" y="314325"/>
            <a:ext cx="3343275" cy="4318000"/>
          </a:xfrm>
        </p:spPr>
      </p:pic>
      <p:sp>
        <p:nvSpPr>
          <p:cNvPr id="7" name="Footer 4">
            <a:extLst>
              <a:ext uri="{FF2B5EF4-FFF2-40B4-BE49-F238E27FC236}">
                <a16:creationId xmlns:a16="http://schemas.microsoft.com/office/drawing/2014/main" id="{B1026838-50FD-462D-BFD6-82AA8692D3A8}"/>
              </a:ext>
            </a:extLst>
          </p:cNvPr>
          <p:cNvSpPr>
            <a:spLocks noGrp="1"/>
          </p:cNvSpPr>
          <p:nvPr>
            <p:ph type="body" sz="quarter" idx="13"/>
          </p:nvPr>
        </p:nvSpPr>
        <p:spPr>
          <a:xfrm>
            <a:off x="2708694" y="6347068"/>
            <a:ext cx="9058446" cy="441920"/>
          </a:xfrm>
        </p:spPr>
        <p:txBody>
          <a:bodyPr/>
          <a:lstStyle/>
          <a:p>
            <a:r>
              <a:rPr kumimoji="0" lang="en-US" sz="1400" b="0" i="0" u="none" strike="noStrike" kern="1200" cap="none" spc="0" normalizeH="0" baseline="0" noProof="0" dirty="0">
                <a:ln>
                  <a:noFill/>
                </a:ln>
                <a:solidFill>
                  <a:schemeClr val="bg1"/>
                </a:solidFill>
                <a:effectLst/>
                <a:uLnTx/>
                <a:uFillTx/>
                <a:latin typeface="arial" charset="0"/>
                <a:ea typeface="+mn-ea"/>
                <a:cs typeface="+mn-cs"/>
              </a:rPr>
              <a:t>Simpson, Antill</a:t>
            </a:r>
            <a:r>
              <a:rPr lang="en-US" sz="1400" dirty="0">
                <a:solidFill>
                  <a:schemeClr val="bg1"/>
                </a:solidFill>
                <a:latin typeface="arial" charset="0"/>
              </a:rPr>
              <a:t>, </a:t>
            </a:r>
            <a:r>
              <a:rPr kumimoji="0" lang="en-US" sz="1400" b="0" i="0" u="none" strike="noStrike" kern="1200" cap="none" spc="0" normalizeH="0" baseline="0" noProof="0" dirty="0">
                <a:ln>
                  <a:noFill/>
                </a:ln>
                <a:solidFill>
                  <a:schemeClr val="bg1"/>
                </a:solidFill>
                <a:effectLst/>
                <a:uLnTx/>
                <a:uFillTx/>
                <a:latin typeface="arial" charset="0"/>
                <a:ea typeface="+mn-ea"/>
                <a:cs typeface="+mn-cs"/>
              </a:rPr>
              <a:t>Wilson, Hands-On Ethical Hacking and Network Defense, 4</a:t>
            </a:r>
            <a:r>
              <a:rPr kumimoji="0" lang="en-US" sz="1400" b="0" i="0" u="none" strike="noStrike" kern="1200" cap="none" spc="0" normalizeH="0" baseline="30000" noProof="0" dirty="0">
                <a:ln>
                  <a:noFill/>
                </a:ln>
                <a:solidFill>
                  <a:schemeClr val="bg1"/>
                </a:solidFill>
                <a:effectLst/>
                <a:uLnTx/>
                <a:uFillTx/>
                <a:latin typeface="arial" charset="0"/>
                <a:ea typeface="+mn-ea"/>
                <a:cs typeface="+mn-cs"/>
              </a:rPr>
              <a:t>th</a:t>
            </a:r>
            <a:r>
              <a:rPr kumimoji="0" lang="en-US" sz="1400" b="0" i="0" u="none" strike="noStrike" kern="1200" cap="none" spc="0" normalizeH="0" baseline="0" noProof="0" dirty="0">
                <a:ln>
                  <a:noFill/>
                </a:ln>
                <a:solidFill>
                  <a:schemeClr val="bg1"/>
                </a:solidFill>
                <a:effectLst/>
                <a:uLnTx/>
                <a:uFillTx/>
                <a:latin typeface="arial" charset="0"/>
                <a:ea typeface="+mn-ea"/>
                <a:cs typeface="+mn-cs"/>
              </a:rPr>
              <a:t>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2499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a:xfrm>
            <a:off x="838200" y="652991"/>
            <a:ext cx="10515600" cy="672105"/>
          </a:xfrm>
        </p:spPr>
        <p:txBody>
          <a:bodyPr/>
          <a:lstStyle/>
          <a:p>
            <a:r>
              <a:rPr lang="en-US" altLang="en-US" dirty="0"/>
              <a:t>Viruses (4 of 4)</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a:xfrm>
            <a:off x="838200" y="1325096"/>
            <a:ext cx="10711543" cy="4394200"/>
          </a:xfrm>
        </p:spPr>
        <p:txBody>
          <a:bodyPr/>
          <a:lstStyle/>
          <a:p>
            <a:pPr eaLnBrk="1" hangingPunct="1">
              <a:defRPr/>
            </a:pPr>
            <a:r>
              <a:rPr lang="en-US" dirty="0"/>
              <a:t>Some viruses contained in email attachments were encoded in base 64</a:t>
            </a:r>
          </a:p>
          <a:p>
            <a:pPr eaLnBrk="1" hangingPunct="1">
              <a:defRPr/>
            </a:pPr>
            <a:r>
              <a:rPr lang="en-US" dirty="0"/>
              <a:t>Running a base-64 decoder on suspicious email attachments can help determine if malware or viruses are detected</a:t>
            </a:r>
          </a:p>
          <a:p>
            <a:pPr eaLnBrk="1" hangingPunct="1">
              <a:defRPr/>
            </a:pPr>
            <a:r>
              <a:rPr lang="en-US" dirty="0"/>
              <a:t>Examples of what to look for:</a:t>
            </a:r>
          </a:p>
          <a:p>
            <a:pPr lvl="1" eaLnBrk="1" hangingPunct="1">
              <a:defRPr/>
            </a:pPr>
            <a:r>
              <a:rPr lang="en-US" dirty="0"/>
              <a:t>Hidden computer programs</a:t>
            </a:r>
          </a:p>
          <a:p>
            <a:pPr lvl="1" eaLnBrk="1" hangingPunct="1">
              <a:defRPr/>
            </a:pPr>
            <a:r>
              <a:rPr lang="en-US" dirty="0"/>
              <a:t>Executable pieces of programming code known as </a:t>
            </a:r>
            <a:r>
              <a:rPr lang="en-US" b="1" dirty="0"/>
              <a:t>shell</a:t>
            </a:r>
          </a:p>
          <a:p>
            <a:pPr lvl="2">
              <a:defRPr/>
            </a:pPr>
            <a:r>
              <a:rPr lang="en-US" dirty="0"/>
              <a:t>Creates an interface to an OS for issuing system commands</a:t>
            </a:r>
          </a:p>
          <a:p>
            <a:pPr lvl="2">
              <a:defRPr/>
            </a:pPr>
            <a:r>
              <a:rPr lang="en-US" dirty="0"/>
              <a:t>Should not appear in an email attachment</a:t>
            </a:r>
          </a:p>
        </p:txBody>
      </p:sp>
    </p:spTree>
    <p:extLst>
      <p:ext uri="{BB962C8B-B14F-4D97-AF65-F5344CB8AC3E}">
        <p14:creationId xmlns:p14="http://schemas.microsoft.com/office/powerpoint/2010/main" val="341151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a:xfrm>
            <a:off x="936171" y="702477"/>
            <a:ext cx="10515600" cy="672105"/>
          </a:xfrm>
        </p:spPr>
        <p:txBody>
          <a:bodyPr/>
          <a:lstStyle/>
          <a:p>
            <a:r>
              <a:rPr lang="en-US" altLang="en-US" dirty="0"/>
              <a:t>Macro Viruses</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a:xfrm>
            <a:off x="740228" y="1231900"/>
            <a:ext cx="10711543" cy="4394200"/>
          </a:xfrm>
        </p:spPr>
        <p:txBody>
          <a:bodyPr/>
          <a:lstStyle/>
          <a:p>
            <a:pPr eaLnBrk="1" hangingPunct="1"/>
            <a:r>
              <a:rPr lang="en-US" altLang="en-US" dirty="0"/>
              <a:t>Macro virus</a:t>
            </a:r>
          </a:p>
          <a:p>
            <a:pPr lvl="1" eaLnBrk="1" hangingPunct="1"/>
            <a:r>
              <a:rPr lang="en-US" altLang="en-US" dirty="0"/>
              <a:t>A </a:t>
            </a:r>
            <a:r>
              <a:rPr lang="en-US" altLang="en-US" b="1" dirty="0"/>
              <a:t>virus coded as a macro in programs </a:t>
            </a:r>
            <a:r>
              <a:rPr lang="en-US" altLang="en-US" dirty="0"/>
              <a:t>that support a </a:t>
            </a:r>
            <a:r>
              <a:rPr lang="en-US" altLang="en-US" b="1" dirty="0"/>
              <a:t>macro programming language </a:t>
            </a:r>
            <a:r>
              <a:rPr lang="en-US" altLang="en-US" dirty="0"/>
              <a:t>(e.g., Visual Basic for Applications)</a:t>
            </a:r>
          </a:p>
          <a:p>
            <a:pPr lvl="1" eaLnBrk="1" hangingPunct="1"/>
            <a:r>
              <a:rPr lang="en-US" altLang="en-US" b="1" dirty="0">
                <a:solidFill>
                  <a:srgbClr val="FF0000"/>
                </a:solidFill>
                <a:effectLst>
                  <a:outerShdw blurRad="38100" dist="38100" dir="2700000" algn="tl">
                    <a:srgbClr val="000000">
                      <a:alpha val="43137"/>
                    </a:srgbClr>
                  </a:outerShdw>
                </a:effectLst>
              </a:rPr>
              <a:t>Macro: Basically, a list of commands</a:t>
            </a:r>
          </a:p>
          <a:p>
            <a:pPr lvl="2" eaLnBrk="1" hangingPunct="1"/>
            <a:r>
              <a:rPr lang="en-US" altLang="en-US" b="1" dirty="0">
                <a:solidFill>
                  <a:srgbClr val="FF0000"/>
                </a:solidFill>
                <a:effectLst>
                  <a:outerShdw blurRad="38100" dist="38100" dir="2700000" algn="tl">
                    <a:srgbClr val="000000">
                      <a:alpha val="43137"/>
                    </a:srgbClr>
                  </a:outerShdw>
                </a:effectLst>
              </a:rPr>
              <a:t>Can be coded to carry out several malicious actions</a:t>
            </a:r>
          </a:p>
          <a:p>
            <a:pPr lvl="2" eaLnBrk="1" hangingPunct="1"/>
            <a:r>
              <a:rPr lang="en-US" altLang="en-US" dirty="0"/>
              <a:t>Example</a:t>
            </a:r>
          </a:p>
          <a:p>
            <a:pPr lvl="3"/>
            <a:r>
              <a:rPr lang="en-US" altLang="en-US" dirty="0"/>
              <a:t>Melissa: Appeared in 1999</a:t>
            </a:r>
          </a:p>
          <a:p>
            <a:pPr eaLnBrk="1" hangingPunct="1"/>
            <a:r>
              <a:rPr lang="en-US" altLang="en-US" dirty="0"/>
              <a:t>Viruses were created by programmers in the past</a:t>
            </a:r>
          </a:p>
          <a:p>
            <a:pPr lvl="1"/>
            <a:r>
              <a:rPr lang="en-US" altLang="en-US" dirty="0"/>
              <a:t>Today, even nonprogrammers can create viruses easily</a:t>
            </a:r>
          </a:p>
          <a:p>
            <a:pPr lvl="1" eaLnBrk="1" hangingPunct="1"/>
            <a:r>
              <a:rPr lang="en-US" altLang="en-US" dirty="0"/>
              <a:t>Instructions on how to create a virus step by step are posted on websites</a:t>
            </a:r>
          </a:p>
          <a:p>
            <a:pPr lvl="2" eaLnBrk="1" hangingPunct="1"/>
            <a:r>
              <a:rPr lang="en-US" altLang="en-US" dirty="0"/>
              <a:t>Security professionals learn from thinking like attackers</a:t>
            </a:r>
          </a:p>
        </p:txBody>
      </p:sp>
    </p:spTree>
    <p:extLst>
      <p:ext uri="{BB962C8B-B14F-4D97-AF65-F5344CB8AC3E}">
        <p14:creationId xmlns:p14="http://schemas.microsoft.com/office/powerpoint/2010/main" val="3819972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72105"/>
          </a:xfrm>
        </p:spPr>
        <p:txBody>
          <a:bodyPr/>
          <a:lstStyle/>
          <a:p>
            <a:r>
              <a:rPr lang="en-US" altLang="en-US" dirty="0"/>
              <a:t>Worms</a:t>
            </a:r>
            <a:endParaRPr lang="en-US" dirty="0"/>
          </a:p>
        </p:txBody>
      </p:sp>
      <p:sp>
        <p:nvSpPr>
          <p:cNvPr id="2" name="Text Placeholder 1"/>
          <p:cNvSpPr>
            <a:spLocks noGrp="1"/>
          </p:cNvSpPr>
          <p:nvPr>
            <p:ph type="body" sz="quarter" idx="17"/>
          </p:nvPr>
        </p:nvSpPr>
        <p:spPr>
          <a:xfrm>
            <a:off x="621438" y="1037230"/>
            <a:ext cx="10928306" cy="4394200"/>
          </a:xfrm>
        </p:spPr>
        <p:txBody>
          <a:bodyPr>
            <a:normAutofit fontScale="92500" lnSpcReduction="10000"/>
          </a:bodyPr>
          <a:lstStyle/>
          <a:p>
            <a:r>
              <a:rPr lang="en-US" altLang="en-US" sz="3200" b="1" dirty="0">
                <a:solidFill>
                  <a:srgbClr val="FF0000"/>
                </a:solidFill>
              </a:rPr>
              <a:t>Worm</a:t>
            </a:r>
            <a:r>
              <a:rPr lang="en-US" altLang="en-US" dirty="0"/>
              <a:t>: A program that </a:t>
            </a:r>
            <a:r>
              <a:rPr lang="en-US" altLang="en-US" b="1" dirty="0">
                <a:solidFill>
                  <a:srgbClr val="FF0000"/>
                </a:solidFill>
                <a:effectLst>
                  <a:outerShdw blurRad="38100" dist="38100" dir="2700000" algn="tl">
                    <a:srgbClr val="000000">
                      <a:alpha val="43137"/>
                    </a:srgbClr>
                  </a:outerShdw>
                </a:effectLst>
              </a:rPr>
              <a:t>replicates and propagates itself without having to attach itself </a:t>
            </a:r>
            <a:r>
              <a:rPr lang="en-US" altLang="en-US" dirty="0"/>
              <a:t>to a host</a:t>
            </a:r>
          </a:p>
          <a:p>
            <a:r>
              <a:rPr lang="en-US" altLang="en-US" dirty="0"/>
              <a:t>Infamous examples:</a:t>
            </a:r>
          </a:p>
          <a:p>
            <a:pPr lvl="1"/>
            <a:r>
              <a:rPr lang="en-US" altLang="en-US" dirty="0">
                <a:solidFill>
                  <a:srgbClr val="FF0000"/>
                </a:solidFill>
              </a:rPr>
              <a:t>Stuxnet</a:t>
            </a:r>
          </a:p>
          <a:p>
            <a:pPr lvl="1"/>
            <a:r>
              <a:rPr lang="en-US" altLang="en-US" dirty="0">
                <a:solidFill>
                  <a:srgbClr val="FF0000"/>
                </a:solidFill>
              </a:rPr>
              <a:t>Code Red</a:t>
            </a:r>
          </a:p>
          <a:p>
            <a:pPr lvl="1"/>
            <a:r>
              <a:rPr lang="en-US" altLang="en-US" dirty="0">
                <a:solidFill>
                  <a:srgbClr val="FF0000"/>
                </a:solidFill>
              </a:rPr>
              <a:t>Conficker</a:t>
            </a:r>
          </a:p>
          <a:p>
            <a:r>
              <a:rPr lang="en-US" altLang="en-US" sz="2600" b="1" dirty="0">
                <a:solidFill>
                  <a:schemeClr val="tx1">
                    <a:lumMod val="60000"/>
                    <a:lumOff val="40000"/>
                  </a:schemeClr>
                </a:solidFill>
              </a:rPr>
              <a:t>Theoretically, a worm that replicates itself multiple times to every user it infects can infect every computer in the world over a short period</a:t>
            </a:r>
          </a:p>
          <a:p>
            <a:pPr eaLnBrk="1" hangingPunct="1"/>
            <a:r>
              <a:rPr lang="en-US" altLang="en-US" sz="2600" b="1" dirty="0">
                <a:solidFill>
                  <a:schemeClr val="tx1">
                    <a:lumMod val="60000"/>
                    <a:lumOff val="40000"/>
                  </a:schemeClr>
                </a:solidFill>
              </a:rPr>
              <a:t>Some infamous worms have cost businesses billions of dollars because of:</a:t>
            </a:r>
          </a:p>
          <a:p>
            <a:pPr lvl="1" eaLnBrk="1" hangingPunct="1"/>
            <a:r>
              <a:rPr lang="en-US" altLang="en-US" dirty="0"/>
              <a:t>Lost productivity caused by computer </a:t>
            </a:r>
            <a:r>
              <a:rPr lang="en-US" altLang="en-US" b="1" u="sng" dirty="0"/>
              <a:t>downtime and time spent recovering lost data</a:t>
            </a:r>
          </a:p>
          <a:p>
            <a:pPr lvl="1" eaLnBrk="1" hangingPunct="1"/>
            <a:r>
              <a:rPr lang="en-US" altLang="en-US" dirty="0"/>
              <a:t>Reinstalling programs and operating systems</a:t>
            </a:r>
          </a:p>
          <a:p>
            <a:pPr lvl="1" eaLnBrk="1" hangingPunct="1"/>
            <a:r>
              <a:rPr lang="en-US" altLang="en-US" dirty="0"/>
              <a:t>Hiring or contracting IT personnel </a:t>
            </a:r>
          </a:p>
        </p:txBody>
      </p:sp>
    </p:spTree>
    <p:extLst>
      <p:ext uri="{BB962C8B-B14F-4D97-AF65-F5344CB8AC3E}">
        <p14:creationId xmlns:p14="http://schemas.microsoft.com/office/powerpoint/2010/main" val="146025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Common Computer Worms (1 of 2)</a:t>
            </a:r>
            <a:endParaRPr lang="en-US" dirty="0"/>
          </a:p>
        </p:txBody>
      </p:sp>
      <p:graphicFrame>
        <p:nvGraphicFramePr>
          <p:cNvPr id="2" name="Table 4">
            <a:extLst>
              <a:ext uri="{FF2B5EF4-FFF2-40B4-BE49-F238E27FC236}">
                <a16:creationId xmlns:a16="http://schemas.microsoft.com/office/drawing/2014/main" id="{841C3DCF-711F-452D-BB87-729F35AAE20D}"/>
              </a:ext>
            </a:extLst>
          </p:cNvPr>
          <p:cNvGraphicFramePr>
            <a:graphicFrameLocks noGrp="1"/>
          </p:cNvGraphicFramePr>
          <p:nvPr>
            <p:ph type="tbl" sz="quarter" idx="10"/>
            <p:extLst>
              <p:ext uri="{D42A27DB-BD31-4B8C-83A1-F6EECF244321}">
                <p14:modId xmlns:p14="http://schemas.microsoft.com/office/powerpoint/2010/main" val="683784424"/>
              </p:ext>
            </p:extLst>
          </p:nvPr>
        </p:nvGraphicFramePr>
        <p:xfrm>
          <a:off x="333704" y="1313196"/>
          <a:ext cx="11524592" cy="4231607"/>
        </p:xfrm>
        <a:graphic>
          <a:graphicData uri="http://schemas.openxmlformats.org/drawingml/2006/table">
            <a:tbl>
              <a:tblPr firstRow="1" bandRow="1">
                <a:tableStyleId>{5C22544A-7EE6-4342-B048-85BDC9FD1C3A}</a:tableStyleId>
              </a:tblPr>
              <a:tblGrid>
                <a:gridCol w="1832553">
                  <a:extLst>
                    <a:ext uri="{9D8B030D-6E8A-4147-A177-3AD203B41FA5}">
                      <a16:colId xmlns:a16="http://schemas.microsoft.com/office/drawing/2014/main" val="2011842263"/>
                    </a:ext>
                  </a:extLst>
                </a:gridCol>
                <a:gridCol w="9692039">
                  <a:extLst>
                    <a:ext uri="{9D8B030D-6E8A-4147-A177-3AD203B41FA5}">
                      <a16:colId xmlns:a16="http://schemas.microsoft.com/office/drawing/2014/main" val="1015568340"/>
                    </a:ext>
                  </a:extLst>
                </a:gridCol>
              </a:tblGrid>
              <a:tr h="368925">
                <a:tc>
                  <a:txBody>
                    <a:bodyPr/>
                    <a:lstStyle/>
                    <a:p>
                      <a:r>
                        <a:rPr lang="en-IN" sz="1800" b="0" i="0" u="none" strike="noStrike" kern="1200" baseline="0" dirty="0">
                          <a:solidFill>
                            <a:schemeClr val="lt1"/>
                          </a:solidFill>
                          <a:latin typeface="+mn-lt"/>
                          <a:ea typeface="+mn-ea"/>
                          <a:cs typeface="+mn-cs"/>
                        </a:rPr>
                        <a:t>Worm</a:t>
                      </a:r>
                      <a:endParaRPr lang="en-IN" dirty="0"/>
                    </a:p>
                  </a:txBody>
                  <a:tcPr/>
                </a:tc>
                <a:tc>
                  <a:txBody>
                    <a:bodyPr/>
                    <a:lstStyle/>
                    <a:p>
                      <a:r>
                        <a:rPr lang="en-IN" sz="1800" b="0" i="0" u="none" strike="noStrike" kern="1200" baseline="0" dirty="0">
                          <a:solidFill>
                            <a:schemeClr val="lt1"/>
                          </a:solidFill>
                          <a:latin typeface="+mn-lt"/>
                          <a:ea typeface="+mn-ea"/>
                          <a:cs typeface="+mn-cs"/>
                        </a:rPr>
                        <a:t>Description</a:t>
                      </a:r>
                      <a:endParaRPr lang="en-IN" dirty="0"/>
                    </a:p>
                  </a:txBody>
                  <a:tcPr/>
                </a:tc>
                <a:extLst>
                  <a:ext uri="{0D108BD9-81ED-4DB2-BD59-A6C34878D82A}">
                    <a16:rowId xmlns:a16="http://schemas.microsoft.com/office/drawing/2014/main" val="3040452198"/>
                  </a:ext>
                </a:extLst>
              </a:tr>
              <a:tr h="1210922">
                <a:tc>
                  <a:txBody>
                    <a:bodyPr/>
                    <a:lstStyle/>
                    <a:p>
                      <a:r>
                        <a:rPr lang="en-IN" sz="1800" b="0" i="0" u="none" strike="noStrike" kern="1200" baseline="0" dirty="0">
                          <a:solidFill>
                            <a:schemeClr val="dk1"/>
                          </a:solidFill>
                          <a:latin typeface="+mn-lt"/>
                          <a:ea typeface="+mn-ea"/>
                          <a:cs typeface="+mn-cs"/>
                        </a:rPr>
                        <a:t>WannaCry</a:t>
                      </a:r>
                      <a:endParaRPr lang="en-IN" dirty="0"/>
                    </a:p>
                  </a:txBody>
                  <a:tcPr/>
                </a:tc>
                <a:tc>
                  <a:txBody>
                    <a:bodyPr/>
                    <a:lstStyle/>
                    <a:p>
                      <a:r>
                        <a:rPr lang="en-US" sz="1800" b="0" i="0" u="none" strike="noStrike" kern="1200" baseline="0" dirty="0">
                          <a:solidFill>
                            <a:schemeClr val="dk1"/>
                          </a:solidFill>
                          <a:latin typeface="+mn-lt"/>
                          <a:ea typeface="+mn-ea"/>
                          <a:cs typeface="+mn-cs"/>
                        </a:rPr>
                        <a:t>WannaCry is a ransomware cryptoworm that began its attack in 2017. It targeted vulnerabilities in the Microsoft Windows file-sharing protocol server message block (SMB), which allowed it to spread from system to system. Once on a system, it would then release its ransomware attack. Within a day, WannaCry had infected more than 230,000 computers in about 150 countries.</a:t>
                      </a:r>
                      <a:endParaRPr lang="en-IN" dirty="0"/>
                    </a:p>
                  </a:txBody>
                  <a:tcPr/>
                </a:tc>
                <a:extLst>
                  <a:ext uri="{0D108BD9-81ED-4DB2-BD59-A6C34878D82A}">
                    <a16:rowId xmlns:a16="http://schemas.microsoft.com/office/drawing/2014/main" val="1749290086"/>
                  </a:ext>
                </a:extLst>
              </a:tr>
              <a:tr h="368925">
                <a:tc>
                  <a:txBody>
                    <a:bodyPr/>
                    <a:lstStyle/>
                    <a:p>
                      <a:r>
                        <a:rPr lang="en-IN" sz="1800" b="0" i="0" u="none" strike="noStrike" kern="1200" baseline="0" dirty="0">
                          <a:solidFill>
                            <a:schemeClr val="dk1"/>
                          </a:solidFill>
                          <a:latin typeface="+mn-lt"/>
                          <a:ea typeface="+mn-ea"/>
                          <a:cs typeface="+mn-cs"/>
                        </a:rPr>
                        <a:t>Flame (also called KyWiper)</a:t>
                      </a:r>
                      <a:endParaRPr lang="en-IN" dirty="0"/>
                    </a:p>
                  </a:txBody>
                  <a:tcPr/>
                </a:tc>
                <a:tc>
                  <a:txBody>
                    <a:bodyPr/>
                    <a:lstStyle/>
                    <a:p>
                      <a:r>
                        <a:rPr lang="en-US" sz="1800" b="0" i="0" u="none" strike="noStrike" kern="1200" baseline="0" dirty="0">
                          <a:solidFill>
                            <a:schemeClr val="dk1"/>
                          </a:solidFill>
                          <a:latin typeface="+mn-lt"/>
                          <a:ea typeface="+mn-ea"/>
                          <a:cs typeface="+mn-cs"/>
                        </a:rPr>
                        <a:t>Often touted as the most complex malware ever created, Flame was discovered in May 2012. It used advanced techniques to infect both local and remote computers. Its capabilities included microphone/webcam spying, keystroke logging, and screen capturing.</a:t>
                      </a:r>
                      <a:endParaRPr lang="en-IN" dirty="0"/>
                    </a:p>
                  </a:txBody>
                  <a:tcPr/>
                </a:tc>
                <a:extLst>
                  <a:ext uri="{0D108BD9-81ED-4DB2-BD59-A6C34878D82A}">
                    <a16:rowId xmlns:a16="http://schemas.microsoft.com/office/drawing/2014/main" val="641360340"/>
                  </a:ext>
                </a:extLst>
              </a:tr>
              <a:tr h="368925">
                <a:tc>
                  <a:txBody>
                    <a:bodyPr/>
                    <a:lstStyle/>
                    <a:p>
                      <a:r>
                        <a:rPr lang="en-IN" sz="1800" b="0" i="0" u="none" strike="noStrike" kern="1200" baseline="0" dirty="0">
                          <a:solidFill>
                            <a:schemeClr val="dk1"/>
                          </a:solidFill>
                          <a:latin typeface="+mn-lt"/>
                          <a:ea typeface="+mn-ea"/>
                          <a:cs typeface="+mn-cs"/>
                        </a:rPr>
                        <a:t>Stuxnet</a:t>
                      </a:r>
                      <a:endParaRPr lang="en-IN" dirty="0"/>
                    </a:p>
                  </a:txBody>
                  <a:tcPr/>
                </a:tc>
                <a:tc>
                  <a:txBody>
                    <a:bodyPr/>
                    <a:lstStyle/>
                    <a:p>
                      <a:r>
                        <a:rPr lang="en-US" sz="1800" b="0" i="0" u="none" strike="noStrike" kern="1200" baseline="0" dirty="0">
                          <a:solidFill>
                            <a:schemeClr val="dk1"/>
                          </a:solidFill>
                          <a:latin typeface="+mn-lt"/>
                          <a:ea typeface="+mn-ea"/>
                          <a:cs typeface="+mn-cs"/>
                        </a:rPr>
                        <a:t>In 2010, this malicious code was found on the industrial control systems (ICSs) in a nuclear production facility in Iran. Believed to have been delivered via USB drive, the worm may have used newly discovered Windows exploits to propagate itself, according to later analysis. Once the malware spread to a system that was running specific control software, the malware took control of the attached uranium refinement equipment, causing centrifuges to spin erratically and then fail. This is analogous to making a washing machine spin so fast that the motor burns out.</a:t>
                      </a:r>
                      <a:endParaRPr lang="en-IN" dirty="0"/>
                    </a:p>
                  </a:txBody>
                  <a:tcPr/>
                </a:tc>
                <a:extLst>
                  <a:ext uri="{0D108BD9-81ED-4DB2-BD59-A6C34878D82A}">
                    <a16:rowId xmlns:a16="http://schemas.microsoft.com/office/drawing/2014/main" val="820425976"/>
                  </a:ext>
                </a:extLst>
              </a:tr>
            </a:tbl>
          </a:graphicData>
        </a:graphic>
      </p:graphicFrame>
    </p:spTree>
    <p:extLst>
      <p:ext uri="{BB962C8B-B14F-4D97-AF65-F5344CB8AC3E}">
        <p14:creationId xmlns:p14="http://schemas.microsoft.com/office/powerpoint/2010/main" val="222274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Common Computer Worms (2 of 2)</a:t>
            </a:r>
            <a:endParaRPr lang="en-US" dirty="0"/>
          </a:p>
        </p:txBody>
      </p:sp>
      <p:graphicFrame>
        <p:nvGraphicFramePr>
          <p:cNvPr id="2" name="Table 4">
            <a:extLst>
              <a:ext uri="{FF2B5EF4-FFF2-40B4-BE49-F238E27FC236}">
                <a16:creationId xmlns:a16="http://schemas.microsoft.com/office/drawing/2014/main" id="{841C3DCF-711F-452D-BB87-729F35AAE20D}"/>
              </a:ext>
            </a:extLst>
          </p:cNvPr>
          <p:cNvGraphicFramePr>
            <a:graphicFrameLocks noGrp="1"/>
          </p:cNvGraphicFramePr>
          <p:nvPr>
            <p:ph type="tbl" sz="quarter" idx="10"/>
            <p:extLst>
              <p:ext uri="{D42A27DB-BD31-4B8C-83A1-F6EECF244321}">
                <p14:modId xmlns:p14="http://schemas.microsoft.com/office/powerpoint/2010/main" val="287586776"/>
              </p:ext>
            </p:extLst>
          </p:nvPr>
        </p:nvGraphicFramePr>
        <p:xfrm>
          <a:off x="333704" y="1037230"/>
          <a:ext cx="11524592" cy="4940925"/>
        </p:xfrm>
        <a:graphic>
          <a:graphicData uri="http://schemas.openxmlformats.org/drawingml/2006/table">
            <a:tbl>
              <a:tblPr firstRow="1" bandRow="1">
                <a:tableStyleId>{5C22544A-7EE6-4342-B048-85BDC9FD1C3A}</a:tableStyleId>
              </a:tblPr>
              <a:tblGrid>
                <a:gridCol w="1463565">
                  <a:extLst>
                    <a:ext uri="{9D8B030D-6E8A-4147-A177-3AD203B41FA5}">
                      <a16:colId xmlns:a16="http://schemas.microsoft.com/office/drawing/2014/main" val="2011842263"/>
                    </a:ext>
                  </a:extLst>
                </a:gridCol>
                <a:gridCol w="10061027">
                  <a:extLst>
                    <a:ext uri="{9D8B030D-6E8A-4147-A177-3AD203B41FA5}">
                      <a16:colId xmlns:a16="http://schemas.microsoft.com/office/drawing/2014/main" val="1015568340"/>
                    </a:ext>
                  </a:extLst>
                </a:gridCol>
              </a:tblGrid>
              <a:tr h="368925">
                <a:tc>
                  <a:txBody>
                    <a:bodyPr/>
                    <a:lstStyle/>
                    <a:p>
                      <a:r>
                        <a:rPr lang="en-IN" sz="1800" b="0" i="0" u="none" strike="noStrike" kern="1200" baseline="0" dirty="0">
                          <a:solidFill>
                            <a:schemeClr val="lt1"/>
                          </a:solidFill>
                          <a:latin typeface="+mn-lt"/>
                          <a:ea typeface="+mn-ea"/>
                          <a:cs typeface="+mn-cs"/>
                        </a:rPr>
                        <a:t>Worm</a:t>
                      </a:r>
                      <a:endParaRPr lang="en-IN" dirty="0"/>
                    </a:p>
                  </a:txBody>
                  <a:tcPr/>
                </a:tc>
                <a:tc>
                  <a:txBody>
                    <a:bodyPr/>
                    <a:lstStyle/>
                    <a:p>
                      <a:r>
                        <a:rPr lang="en-IN" sz="1800" b="0" i="0" u="none" strike="noStrike" kern="1200" baseline="0" dirty="0">
                          <a:solidFill>
                            <a:schemeClr val="lt1"/>
                          </a:solidFill>
                          <a:latin typeface="+mn-lt"/>
                          <a:ea typeface="+mn-ea"/>
                          <a:cs typeface="+mn-cs"/>
                        </a:rPr>
                        <a:t>Description</a:t>
                      </a:r>
                      <a:endParaRPr lang="en-IN" dirty="0"/>
                    </a:p>
                  </a:txBody>
                  <a:tcPr/>
                </a:tc>
                <a:extLst>
                  <a:ext uri="{0D108BD9-81ED-4DB2-BD59-A6C34878D82A}">
                    <a16:rowId xmlns:a16="http://schemas.microsoft.com/office/drawing/2014/main" val="3040452198"/>
                  </a:ext>
                </a:extLst>
              </a:tr>
              <a:tr h="368925">
                <a:tc>
                  <a:txBody>
                    <a:bodyPr/>
                    <a:lstStyle/>
                    <a:p>
                      <a:r>
                        <a:rPr lang="en-IN" sz="1800" b="0" i="0" u="none" strike="noStrike" kern="1200" baseline="0" dirty="0">
                          <a:solidFill>
                            <a:schemeClr val="dk1"/>
                          </a:solidFill>
                          <a:latin typeface="+mn-lt"/>
                          <a:ea typeface="+mn-ea"/>
                          <a:cs typeface="+mn-cs"/>
                        </a:rPr>
                        <a:t>Duqu</a:t>
                      </a:r>
                      <a:endParaRPr lang="en-IN" dirty="0"/>
                    </a:p>
                  </a:txBody>
                  <a:tcPr/>
                </a:tc>
                <a:tc>
                  <a:txBody>
                    <a:bodyPr/>
                    <a:lstStyle/>
                    <a:p>
                      <a:r>
                        <a:rPr lang="en-US" sz="1800" b="0" i="0" u="none" strike="noStrike" kern="1200" baseline="0" dirty="0">
                          <a:solidFill>
                            <a:schemeClr val="dk1"/>
                          </a:solidFill>
                          <a:latin typeface="+mn-lt"/>
                          <a:ea typeface="+mn-ea"/>
                          <a:cs typeface="+mn-cs"/>
                        </a:rPr>
                        <a:t>Detected in October of 2011, Duqu had design features similar to Stuxnet but with a different objective. Instead of causing damage to uranium refinement equipment, its goal was to steal data from users. This malware targeted government agencies in Europe and the Middle East, where the majority of infections occurred.</a:t>
                      </a:r>
                      <a:endParaRPr lang="en-IN" dirty="0"/>
                    </a:p>
                  </a:txBody>
                  <a:tcPr/>
                </a:tc>
                <a:extLst>
                  <a:ext uri="{0D108BD9-81ED-4DB2-BD59-A6C34878D82A}">
                    <a16:rowId xmlns:a16="http://schemas.microsoft.com/office/drawing/2014/main" val="3671536597"/>
                  </a:ext>
                </a:extLst>
              </a:tr>
              <a:tr h="368925">
                <a:tc>
                  <a:txBody>
                    <a:bodyPr/>
                    <a:lstStyle/>
                    <a:p>
                      <a:r>
                        <a:rPr lang="en-IN" sz="1800" b="0" i="0" u="none" strike="noStrike" kern="1200" baseline="0" dirty="0">
                          <a:solidFill>
                            <a:schemeClr val="dk1"/>
                          </a:solidFill>
                          <a:latin typeface="+mn-lt"/>
                          <a:ea typeface="+mn-ea"/>
                          <a:cs typeface="+mn-cs"/>
                        </a:rPr>
                        <a:t>Storm</a:t>
                      </a:r>
                      <a:endParaRPr lang="en-IN" dirty="0"/>
                    </a:p>
                  </a:txBody>
                  <a:tcPr/>
                </a:tc>
                <a:tc>
                  <a:txBody>
                    <a:bodyPr/>
                    <a:lstStyle/>
                    <a:p>
                      <a:r>
                        <a:rPr lang="en-US" sz="1800" b="0" i="0" u="none" strike="noStrike" kern="1200" baseline="0" dirty="0">
                          <a:solidFill>
                            <a:schemeClr val="dk1"/>
                          </a:solidFill>
                          <a:latin typeface="+mn-lt"/>
                          <a:ea typeface="+mn-ea"/>
                          <a:cs typeface="+mn-cs"/>
                        </a:rPr>
                        <a:t>Detected in January 2007, this worm spread through automatically generated email messages. It is estimated that this botnet Trojan program and its variants infected millions </a:t>
                      </a:r>
                      <a:r>
                        <a:rPr lang="en-IN" sz="1800" b="0" i="0" u="none" strike="noStrike" kern="1200" baseline="0" dirty="0">
                          <a:solidFill>
                            <a:schemeClr val="dk1"/>
                          </a:solidFill>
                          <a:latin typeface="+mn-lt"/>
                          <a:ea typeface="+mn-ea"/>
                          <a:cs typeface="+mn-cs"/>
                        </a:rPr>
                        <a:t>of systems.</a:t>
                      </a:r>
                      <a:endParaRPr lang="en-IN" dirty="0"/>
                    </a:p>
                  </a:txBody>
                  <a:tcPr/>
                </a:tc>
                <a:extLst>
                  <a:ext uri="{0D108BD9-81ED-4DB2-BD59-A6C34878D82A}">
                    <a16:rowId xmlns:a16="http://schemas.microsoft.com/office/drawing/2014/main" val="641360340"/>
                  </a:ext>
                </a:extLst>
              </a:tr>
              <a:tr h="368925">
                <a:tc>
                  <a:txBody>
                    <a:bodyPr/>
                    <a:lstStyle/>
                    <a:p>
                      <a:r>
                        <a:rPr lang="en-IN" sz="1800" b="0" i="0" u="none" strike="noStrike" kern="1200" baseline="0" dirty="0">
                          <a:solidFill>
                            <a:schemeClr val="dk1"/>
                          </a:solidFill>
                          <a:latin typeface="+mn-lt"/>
                          <a:ea typeface="+mn-ea"/>
                          <a:cs typeface="+mn-cs"/>
                        </a:rPr>
                        <a:t>Waledac</a:t>
                      </a:r>
                      <a:endParaRPr lang="en-IN" dirty="0"/>
                    </a:p>
                  </a:txBody>
                  <a:tcPr/>
                </a:tc>
                <a:tc>
                  <a:txBody>
                    <a:bodyPr/>
                    <a:lstStyle/>
                    <a:p>
                      <a:r>
                        <a:rPr lang="en-US" sz="1800" b="0" i="0" u="none" strike="noStrike" kern="1200" baseline="0" dirty="0">
                          <a:solidFill>
                            <a:schemeClr val="dk1"/>
                          </a:solidFill>
                          <a:latin typeface="+mn-lt"/>
                          <a:ea typeface="+mn-ea"/>
                          <a:cs typeface="+mn-cs"/>
                        </a:rPr>
                        <a:t>This email worm harvests and forwards passwords and spreads itself in an email attachment called eCard.exe. It has many variants that can be controlled remotely. A recent variant used a geographic IP address lookup to customize the email message so that it looked like a Reuters news story about a dirty bomb that exploded in a city near the </a:t>
                      </a:r>
                      <a:r>
                        <a:rPr lang="en-IN" sz="1800" b="0" i="0" u="none" strike="noStrike" kern="1200" baseline="0" dirty="0">
                          <a:solidFill>
                            <a:schemeClr val="dk1"/>
                          </a:solidFill>
                          <a:latin typeface="+mn-lt"/>
                          <a:ea typeface="+mn-ea"/>
                          <a:cs typeface="+mn-cs"/>
                        </a:rPr>
                        <a:t>victim.</a:t>
                      </a:r>
                      <a:endParaRPr lang="en-IN" dirty="0"/>
                    </a:p>
                  </a:txBody>
                  <a:tcPr/>
                </a:tc>
                <a:extLst>
                  <a:ext uri="{0D108BD9-81ED-4DB2-BD59-A6C34878D82A}">
                    <a16:rowId xmlns:a16="http://schemas.microsoft.com/office/drawing/2014/main" val="820425976"/>
                  </a:ext>
                </a:extLst>
              </a:tr>
              <a:tr h="368925">
                <a:tc>
                  <a:txBody>
                    <a:bodyPr/>
                    <a:lstStyle/>
                    <a:p>
                      <a:r>
                        <a:rPr lang="en-IN" sz="1800" b="0" i="0" u="none" strike="noStrike" kern="1200" baseline="0" dirty="0">
                          <a:solidFill>
                            <a:schemeClr val="dk1"/>
                          </a:solidFill>
                          <a:latin typeface="+mn-lt"/>
                          <a:ea typeface="+mn-ea"/>
                          <a:cs typeface="+mn-cs"/>
                        </a:rPr>
                        <a:t>Conficker</a:t>
                      </a:r>
                      <a:endParaRPr lang="en-IN" dirty="0"/>
                    </a:p>
                  </a:txBody>
                  <a:tcPr/>
                </a:tc>
                <a:tc>
                  <a:txBody>
                    <a:bodyPr/>
                    <a:lstStyle/>
                    <a:p>
                      <a:r>
                        <a:rPr lang="en-US" sz="1800" b="0" i="0" u="none" strike="noStrike" kern="1200" baseline="0" dirty="0">
                          <a:solidFill>
                            <a:schemeClr val="dk1"/>
                          </a:solidFill>
                          <a:latin typeface="+mn-lt"/>
                          <a:ea typeface="+mn-ea"/>
                          <a:cs typeface="+mn-cs"/>
                        </a:rPr>
                        <a:t>Detected in late 2008, this botnet worm and its variants propagated through the Internet by using a Microsoft network service vulnerability. It updates itself dynamically but can be detected remotely with a standard port scanner, such as Nmap, and a special Conficker </a:t>
                      </a:r>
                      <a:r>
                        <a:rPr lang="en-IN" sz="1800" b="0" i="0" u="none" strike="noStrike" kern="1200" baseline="0" dirty="0">
                          <a:solidFill>
                            <a:schemeClr val="dk1"/>
                          </a:solidFill>
                          <a:latin typeface="+mn-lt"/>
                          <a:ea typeface="+mn-ea"/>
                          <a:cs typeface="+mn-cs"/>
                        </a:rPr>
                        <a:t>signature plug-in.</a:t>
                      </a:r>
                      <a:endParaRPr lang="en-IN" dirty="0"/>
                    </a:p>
                  </a:txBody>
                  <a:tcPr/>
                </a:tc>
                <a:extLst>
                  <a:ext uri="{0D108BD9-81ED-4DB2-BD59-A6C34878D82A}">
                    <a16:rowId xmlns:a16="http://schemas.microsoft.com/office/drawing/2014/main" val="1957852137"/>
                  </a:ext>
                </a:extLst>
              </a:tr>
              <a:tr h="368925">
                <a:tc>
                  <a:txBody>
                    <a:bodyPr/>
                    <a:lstStyle/>
                    <a:p>
                      <a:r>
                        <a:rPr lang="en-IN" sz="1800" b="0" i="0" u="none" strike="noStrike" kern="1200" baseline="0" dirty="0">
                          <a:solidFill>
                            <a:schemeClr val="dk1"/>
                          </a:solidFill>
                          <a:latin typeface="+mn-lt"/>
                          <a:ea typeface="+mn-ea"/>
                          <a:cs typeface="+mn-cs"/>
                        </a:rPr>
                        <a:t>Slammer</a:t>
                      </a:r>
                      <a:endParaRPr lang="en-IN" dirty="0"/>
                    </a:p>
                  </a:txBody>
                  <a:tcPr/>
                </a:tc>
                <a:tc>
                  <a:txBody>
                    <a:bodyPr/>
                    <a:lstStyle/>
                    <a:p>
                      <a:r>
                        <a:rPr lang="en-US" sz="1800" b="0" i="0" u="none" strike="noStrike" kern="1200" baseline="0" dirty="0">
                          <a:solidFill>
                            <a:schemeClr val="dk1"/>
                          </a:solidFill>
                          <a:latin typeface="+mn-lt"/>
                          <a:ea typeface="+mn-ea"/>
                          <a:cs typeface="+mn-cs"/>
                        </a:rPr>
                        <a:t>Detected in 2003, this worm was purported to have shut down more than 13,000 ATMs of one of the largest banks in America by infecting database servers located on the same </a:t>
                      </a:r>
                      <a:r>
                        <a:rPr lang="en-IN" sz="1800" b="0" i="0" u="none" strike="noStrike" kern="1200" baseline="0" dirty="0">
                          <a:solidFill>
                            <a:schemeClr val="dk1"/>
                          </a:solidFill>
                          <a:latin typeface="+mn-lt"/>
                          <a:ea typeface="+mn-ea"/>
                          <a:cs typeface="+mn-cs"/>
                        </a:rPr>
                        <a:t>network.</a:t>
                      </a:r>
                      <a:endParaRPr lang="en-IN" dirty="0"/>
                    </a:p>
                  </a:txBody>
                  <a:tcPr/>
                </a:tc>
                <a:extLst>
                  <a:ext uri="{0D108BD9-81ED-4DB2-BD59-A6C34878D82A}">
                    <a16:rowId xmlns:a16="http://schemas.microsoft.com/office/drawing/2014/main" val="3259841708"/>
                  </a:ext>
                </a:extLst>
              </a:tr>
            </a:tbl>
          </a:graphicData>
        </a:graphic>
      </p:graphicFrame>
    </p:spTree>
    <p:extLst>
      <p:ext uri="{BB962C8B-B14F-4D97-AF65-F5344CB8AC3E}">
        <p14:creationId xmlns:p14="http://schemas.microsoft.com/office/powerpoint/2010/main" val="3635446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Trojan Programs</a:t>
            </a:r>
            <a:endParaRPr lang="en-US" dirty="0"/>
          </a:p>
        </p:txBody>
      </p:sp>
      <p:sp>
        <p:nvSpPr>
          <p:cNvPr id="2" name="Text Placeholder 1"/>
          <p:cNvSpPr>
            <a:spLocks noGrp="1"/>
          </p:cNvSpPr>
          <p:nvPr>
            <p:ph type="body" sz="quarter" idx="17"/>
          </p:nvPr>
        </p:nvSpPr>
        <p:spPr>
          <a:xfrm>
            <a:off x="740228" y="1123395"/>
            <a:ext cx="11226871" cy="4394200"/>
          </a:xfrm>
        </p:spPr>
        <p:txBody>
          <a:bodyPr>
            <a:noAutofit/>
          </a:bodyPr>
          <a:lstStyle/>
          <a:p>
            <a:pPr eaLnBrk="1" hangingPunct="1"/>
            <a:r>
              <a:rPr lang="en-US" altLang="en-US" dirty="0"/>
              <a:t>Responsible for the most insidious attacks against networks and computers worldwide</a:t>
            </a:r>
          </a:p>
          <a:p>
            <a:pPr lvl="1" eaLnBrk="1" hangingPunct="1"/>
            <a:r>
              <a:rPr lang="en-US" altLang="en-US" dirty="0">
                <a:solidFill>
                  <a:srgbClr val="E9255F"/>
                </a:solidFill>
                <a:effectLst>
                  <a:outerShdw blurRad="38100" dist="38100" dir="2700000" algn="tl">
                    <a:srgbClr val="000000">
                      <a:alpha val="43137"/>
                    </a:srgbClr>
                  </a:outerShdw>
                </a:effectLst>
              </a:rPr>
              <a:t>Disguise themselves as useful programs</a:t>
            </a:r>
          </a:p>
          <a:p>
            <a:pPr lvl="1" eaLnBrk="1" hangingPunct="1"/>
            <a:r>
              <a:rPr lang="en-US" altLang="en-US" dirty="0"/>
              <a:t>Can install </a:t>
            </a:r>
            <a:r>
              <a:rPr lang="en-US" altLang="en-US" sz="2400" b="1" dirty="0">
                <a:solidFill>
                  <a:srgbClr val="E9255F"/>
                </a:solidFill>
              </a:rPr>
              <a:t>backdoors</a:t>
            </a:r>
            <a:r>
              <a:rPr lang="en-US" altLang="en-US" sz="2400" dirty="0">
                <a:solidFill>
                  <a:srgbClr val="E9255F"/>
                </a:solidFill>
              </a:rPr>
              <a:t> or </a:t>
            </a:r>
            <a:r>
              <a:rPr lang="en-US" altLang="en-US" sz="2400" b="1" dirty="0">
                <a:solidFill>
                  <a:srgbClr val="E9255F"/>
                </a:solidFill>
              </a:rPr>
              <a:t>rootkits</a:t>
            </a:r>
            <a:r>
              <a:rPr lang="en-US" altLang="en-US" sz="2400" dirty="0">
                <a:solidFill>
                  <a:srgbClr val="E9255F"/>
                </a:solidFill>
              </a:rPr>
              <a:t> on a computer</a:t>
            </a:r>
            <a:endParaRPr lang="en-US" altLang="en-US" dirty="0">
              <a:solidFill>
                <a:srgbClr val="E9255F"/>
              </a:solidFill>
            </a:endParaRPr>
          </a:p>
          <a:p>
            <a:pPr lvl="2"/>
            <a:r>
              <a:rPr lang="en-US" altLang="en-US" dirty="0"/>
              <a:t>Backdoors or rootkits give attackers a means of regaining access to the attacked computer </a:t>
            </a:r>
            <a:r>
              <a:rPr lang="en-US" altLang="en-US" b="1" dirty="0">
                <a:solidFill>
                  <a:srgbClr val="E9255F"/>
                </a:solidFill>
              </a:rPr>
              <a:t>later</a:t>
            </a:r>
          </a:p>
          <a:p>
            <a:pPr lvl="2" eaLnBrk="1" hangingPunct="1"/>
            <a:r>
              <a:rPr lang="en-US" altLang="en-US" sz="2400" dirty="0">
                <a:solidFill>
                  <a:srgbClr val="E9255F"/>
                </a:solidFill>
                <a:effectLst>
                  <a:outerShdw blurRad="38100" dist="38100" dir="2700000" algn="tl">
                    <a:srgbClr val="000000">
                      <a:alpha val="43137"/>
                    </a:srgbClr>
                  </a:outerShdw>
                </a:effectLst>
              </a:rPr>
              <a:t>A rootkit is created after an attack and usually hides itself in the OS tools</a:t>
            </a:r>
          </a:p>
          <a:p>
            <a:pPr eaLnBrk="1" hangingPunct="1"/>
            <a:r>
              <a:rPr lang="en-US" altLang="en-US" dirty="0"/>
              <a:t>A good software or hardware firewall</a:t>
            </a:r>
          </a:p>
          <a:p>
            <a:pPr lvl="1" eaLnBrk="1" hangingPunct="1"/>
            <a:r>
              <a:rPr lang="en-US" altLang="en-US" dirty="0"/>
              <a:t>Identifies traffic using unfamiliar ports</a:t>
            </a:r>
          </a:p>
          <a:p>
            <a:pPr eaLnBrk="1" hangingPunct="1"/>
            <a:r>
              <a:rPr lang="en-US" altLang="en-US" dirty="0">
                <a:solidFill>
                  <a:srgbClr val="E9255F"/>
                </a:solidFill>
                <a:effectLst>
                  <a:outerShdw blurRad="38100" dist="38100" dir="2700000" algn="tl">
                    <a:srgbClr val="000000">
                      <a:alpha val="43137"/>
                    </a:srgbClr>
                  </a:outerShdw>
                </a:effectLst>
              </a:rPr>
              <a:t>Common ports used by Trojans</a:t>
            </a:r>
          </a:p>
          <a:p>
            <a:pPr lvl="1" eaLnBrk="1" hangingPunct="1"/>
            <a:r>
              <a:rPr lang="en-US" altLang="en-US" dirty="0">
                <a:solidFill>
                  <a:srgbClr val="E9255F"/>
                </a:solidFill>
                <a:effectLst>
                  <a:outerShdw blurRad="38100" dist="38100" dir="2700000" algn="tl">
                    <a:srgbClr val="000000">
                      <a:alpha val="43137"/>
                    </a:srgbClr>
                  </a:outerShdw>
                </a:effectLst>
              </a:rPr>
              <a:t>TCP port 80 (HTTP) or UDP port 53 (DNS)</a:t>
            </a:r>
          </a:p>
        </p:txBody>
      </p:sp>
    </p:spTree>
    <p:extLst>
      <p:ext uri="{BB962C8B-B14F-4D97-AF65-F5344CB8AC3E}">
        <p14:creationId xmlns:p14="http://schemas.microsoft.com/office/powerpoint/2010/main" val="3531513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FA54-495B-4032-AB66-6D23BB178827}"/>
              </a:ext>
            </a:extLst>
          </p:cNvPr>
          <p:cNvSpPr>
            <a:spLocks noGrp="1"/>
          </p:cNvSpPr>
          <p:nvPr>
            <p:ph type="title"/>
          </p:nvPr>
        </p:nvSpPr>
        <p:spPr/>
        <p:txBody>
          <a:bodyPr/>
          <a:lstStyle/>
          <a:p>
            <a:r>
              <a:rPr lang="en-US" altLang="en-US" dirty="0"/>
              <a:t>Trojan Programs and Ports</a:t>
            </a:r>
            <a:endParaRPr lang="en-IN" dirty="0"/>
          </a:p>
        </p:txBody>
      </p:sp>
      <p:graphicFrame>
        <p:nvGraphicFramePr>
          <p:cNvPr id="3" name="Table 4">
            <a:extLst>
              <a:ext uri="{FF2B5EF4-FFF2-40B4-BE49-F238E27FC236}">
                <a16:creationId xmlns:a16="http://schemas.microsoft.com/office/drawing/2014/main" id="{37FC671C-B54B-48E5-A55E-7088FCC22839}"/>
              </a:ext>
            </a:extLst>
          </p:cNvPr>
          <p:cNvGraphicFramePr>
            <a:graphicFrameLocks noGrp="1"/>
          </p:cNvGraphicFramePr>
          <p:nvPr>
            <p:ph type="tbl" sz="quarter" idx="10"/>
            <p:extLst>
              <p:ext uri="{D42A27DB-BD31-4B8C-83A1-F6EECF244321}">
                <p14:modId xmlns:p14="http://schemas.microsoft.com/office/powerpoint/2010/main" val="2250263559"/>
              </p:ext>
            </p:extLst>
          </p:nvPr>
        </p:nvGraphicFramePr>
        <p:xfrm>
          <a:off x="984555" y="957332"/>
          <a:ext cx="11083158" cy="5154991"/>
        </p:xfrm>
        <a:graphic>
          <a:graphicData uri="http://schemas.openxmlformats.org/drawingml/2006/table">
            <a:tbl>
              <a:tblPr firstRow="1" bandRow="1">
                <a:tableStyleId>{5C22544A-7EE6-4342-B048-85BDC9FD1C3A}</a:tableStyleId>
              </a:tblPr>
              <a:tblGrid>
                <a:gridCol w="5938153">
                  <a:extLst>
                    <a:ext uri="{9D8B030D-6E8A-4147-A177-3AD203B41FA5}">
                      <a16:colId xmlns:a16="http://schemas.microsoft.com/office/drawing/2014/main" val="836566167"/>
                    </a:ext>
                  </a:extLst>
                </a:gridCol>
                <a:gridCol w="5145005">
                  <a:extLst>
                    <a:ext uri="{9D8B030D-6E8A-4147-A177-3AD203B41FA5}">
                      <a16:colId xmlns:a16="http://schemas.microsoft.com/office/drawing/2014/main" val="1630313753"/>
                    </a:ext>
                  </a:extLst>
                </a:gridCol>
              </a:tblGrid>
              <a:tr h="496657">
                <a:tc>
                  <a:txBody>
                    <a:bodyPr/>
                    <a:lstStyle/>
                    <a:p>
                      <a:r>
                        <a:rPr lang="en-IN" sz="1800" b="0" i="0" u="none" strike="noStrike" kern="1200" baseline="0" dirty="0">
                          <a:solidFill>
                            <a:schemeClr val="lt1"/>
                          </a:solidFill>
                          <a:latin typeface="+mn-lt"/>
                          <a:ea typeface="+mn-ea"/>
                          <a:cs typeface="+mn-cs"/>
                        </a:rPr>
                        <a:t>Trojan program</a:t>
                      </a:r>
                      <a:endParaRPr lang="en-IN" dirty="0"/>
                    </a:p>
                  </a:txBody>
                  <a:tcPr/>
                </a:tc>
                <a:tc>
                  <a:txBody>
                    <a:bodyPr/>
                    <a:lstStyle/>
                    <a:p>
                      <a:r>
                        <a:rPr lang="en-IN" sz="1800" b="0" i="0" u="none" strike="noStrike" kern="1200" baseline="0" dirty="0">
                          <a:solidFill>
                            <a:schemeClr val="lt1"/>
                          </a:solidFill>
                          <a:latin typeface="+mn-lt"/>
                          <a:ea typeface="+mn-ea"/>
                          <a:cs typeface="+mn-cs"/>
                        </a:rPr>
                        <a:t>TCP ports used</a:t>
                      </a:r>
                      <a:endParaRPr lang="en-IN" dirty="0"/>
                    </a:p>
                  </a:txBody>
                  <a:tcPr/>
                </a:tc>
                <a:extLst>
                  <a:ext uri="{0D108BD9-81ED-4DB2-BD59-A6C34878D82A}">
                    <a16:rowId xmlns:a16="http://schemas.microsoft.com/office/drawing/2014/main" val="626193901"/>
                  </a:ext>
                </a:extLst>
              </a:tr>
              <a:tr h="1004360">
                <a:tc>
                  <a:txBody>
                    <a:bodyPr/>
                    <a:lstStyle/>
                    <a:p>
                      <a:r>
                        <a:rPr lang="en-IN" sz="1800" b="0" i="0" u="none" strike="noStrike" kern="1200" baseline="0" dirty="0">
                          <a:solidFill>
                            <a:schemeClr val="dk1"/>
                          </a:solidFill>
                          <a:latin typeface="+mn-lt"/>
                          <a:ea typeface="+mn-ea"/>
                          <a:cs typeface="+mn-cs"/>
                        </a:rPr>
                        <a:t>Agobot, Backdoor.Hacarmy.C, Linux.Backdoor.Kaitenh, Backdoor.Clt, Backdoor.IRC.Flood.E, Backdoor.Spigot.C, Backdoor.IrcContact, Backdoor.DarkFtp, Backdoor.Slackbot.B</a:t>
                      </a:r>
                      <a:endParaRPr lang="en-IN" dirty="0"/>
                    </a:p>
                  </a:txBody>
                  <a:tcPr/>
                </a:tc>
                <a:tc>
                  <a:txBody>
                    <a:bodyPr/>
                    <a:lstStyle/>
                    <a:p>
                      <a:r>
                        <a:rPr lang="en-IN" sz="1800" b="0" i="0" u="none" strike="noStrike" kern="1200" baseline="0" dirty="0">
                          <a:solidFill>
                            <a:schemeClr val="dk1"/>
                          </a:solidFill>
                          <a:latin typeface="+mn-lt"/>
                          <a:ea typeface="+mn-ea"/>
                          <a:cs typeface="+mn-cs"/>
                        </a:rPr>
                        <a:t>6667</a:t>
                      </a:r>
                      <a:endParaRPr lang="en-IN" dirty="0"/>
                    </a:p>
                  </a:txBody>
                  <a:tcPr/>
                </a:tc>
                <a:extLst>
                  <a:ext uri="{0D108BD9-81ED-4DB2-BD59-A6C34878D82A}">
                    <a16:rowId xmlns:a16="http://schemas.microsoft.com/office/drawing/2014/main" val="1174652936"/>
                  </a:ext>
                </a:extLst>
              </a:tr>
              <a:tr h="404457">
                <a:tc>
                  <a:txBody>
                    <a:bodyPr/>
                    <a:lstStyle/>
                    <a:p>
                      <a:r>
                        <a:rPr lang="en-IN" dirty="0"/>
                        <a:t>Backdoor.Danton</a:t>
                      </a:r>
                    </a:p>
                  </a:txBody>
                  <a:tcPr/>
                </a:tc>
                <a:tc>
                  <a:txBody>
                    <a:bodyPr/>
                    <a:lstStyle/>
                    <a:p>
                      <a:r>
                        <a:rPr lang="en-IN" sz="1800" b="0" i="0" u="none" strike="noStrike" kern="1200" baseline="0" dirty="0">
                          <a:solidFill>
                            <a:schemeClr val="dk1"/>
                          </a:solidFill>
                          <a:latin typeface="+mn-lt"/>
                          <a:ea typeface="+mn-ea"/>
                          <a:cs typeface="+mn-cs"/>
                        </a:rPr>
                        <a:t>6969</a:t>
                      </a:r>
                      <a:endParaRPr lang="en-IN" dirty="0"/>
                    </a:p>
                  </a:txBody>
                  <a:tcPr/>
                </a:tc>
                <a:extLst>
                  <a:ext uri="{0D108BD9-81ED-4DB2-BD59-A6C34878D82A}">
                    <a16:rowId xmlns:a16="http://schemas.microsoft.com/office/drawing/2014/main" val="888058595"/>
                  </a:ext>
                </a:extLst>
              </a:tr>
              <a:tr h="386212">
                <a:tc>
                  <a:txBody>
                    <a:bodyPr/>
                    <a:lstStyle/>
                    <a:p>
                      <a:r>
                        <a:rPr lang="en-IN" sz="1800" b="0" i="0" u="none" strike="noStrike" kern="1200" baseline="0" dirty="0">
                          <a:solidFill>
                            <a:schemeClr val="dk1"/>
                          </a:solidFill>
                          <a:latin typeface="+mn-lt"/>
                          <a:ea typeface="+mn-ea"/>
                          <a:cs typeface="+mn-cs"/>
                        </a:rPr>
                        <a:t>Backdoor.Nemog.C</a:t>
                      </a:r>
                      <a:endParaRPr lang="en-IN" dirty="0"/>
                    </a:p>
                  </a:txBody>
                  <a:tcPr/>
                </a:tc>
                <a:tc>
                  <a:txBody>
                    <a:bodyPr/>
                    <a:lstStyle/>
                    <a:p>
                      <a:r>
                        <a:rPr lang="en-US" sz="1800" b="0" i="0" u="none" strike="noStrike" kern="1200" baseline="0" dirty="0">
                          <a:solidFill>
                            <a:schemeClr val="dk1"/>
                          </a:solidFill>
                          <a:latin typeface="+mn-lt"/>
                          <a:ea typeface="+mn-ea"/>
                          <a:cs typeface="+mn-cs"/>
                        </a:rPr>
                        <a:t>4661, 4242, 8080, 4646, 6565, and 3306</a:t>
                      </a:r>
                      <a:endParaRPr lang="en-IN" dirty="0"/>
                    </a:p>
                  </a:txBody>
                  <a:tcPr/>
                </a:tc>
                <a:extLst>
                  <a:ext uri="{0D108BD9-81ED-4DB2-BD59-A6C34878D82A}">
                    <a16:rowId xmlns:a16="http://schemas.microsoft.com/office/drawing/2014/main" val="1740748166"/>
                  </a:ext>
                </a:extLst>
              </a:tr>
              <a:tr h="496657">
                <a:tc>
                  <a:txBody>
                    <a:bodyPr/>
                    <a:lstStyle/>
                    <a:p>
                      <a:r>
                        <a:rPr lang="en-IN" sz="1800" b="0" i="0" u="none" strike="noStrike" kern="1200" baseline="0" dirty="0">
                          <a:solidFill>
                            <a:schemeClr val="dk1"/>
                          </a:solidFill>
                          <a:latin typeface="+mn-lt"/>
                          <a:ea typeface="+mn-ea"/>
                          <a:cs typeface="+mn-cs"/>
                        </a:rPr>
                        <a:t>Backdoor.Rtkit.B</a:t>
                      </a:r>
                      <a:endParaRPr lang="en-IN" dirty="0"/>
                    </a:p>
                  </a:txBody>
                  <a:tcPr/>
                </a:tc>
                <a:tc>
                  <a:txBody>
                    <a:bodyPr/>
                    <a:lstStyle/>
                    <a:p>
                      <a:r>
                        <a:rPr lang="en-IN" sz="1800" b="0" i="0" u="none" strike="noStrike" kern="1200" baseline="0" dirty="0">
                          <a:solidFill>
                            <a:schemeClr val="dk1"/>
                          </a:solidFill>
                          <a:latin typeface="+mn-lt"/>
                          <a:ea typeface="+mn-ea"/>
                          <a:cs typeface="+mn-cs"/>
                        </a:rPr>
                        <a:t>445</a:t>
                      </a:r>
                      <a:endParaRPr lang="en-IN" dirty="0"/>
                    </a:p>
                  </a:txBody>
                  <a:tcPr/>
                </a:tc>
                <a:extLst>
                  <a:ext uri="{0D108BD9-81ED-4DB2-BD59-A6C34878D82A}">
                    <a16:rowId xmlns:a16="http://schemas.microsoft.com/office/drawing/2014/main" val="1785193849"/>
                  </a:ext>
                </a:extLst>
              </a:tr>
              <a:tr h="417743">
                <a:tc>
                  <a:txBody>
                    <a:bodyPr/>
                    <a:lstStyle/>
                    <a:p>
                      <a:r>
                        <a:rPr lang="en-IN" sz="1800" b="0" i="0" u="none" strike="noStrike" kern="1200" baseline="0" dirty="0">
                          <a:solidFill>
                            <a:schemeClr val="dk1"/>
                          </a:solidFill>
                          <a:latin typeface="+mn-lt"/>
                          <a:ea typeface="+mn-ea"/>
                          <a:cs typeface="+mn-cs"/>
                        </a:rPr>
                        <a:t>Backdoor.Systsec, Backdoor.Zincite.A</a:t>
                      </a:r>
                      <a:endParaRPr lang="en-IN" dirty="0"/>
                    </a:p>
                  </a:txBody>
                  <a:tcPr/>
                </a:tc>
                <a:tc>
                  <a:txBody>
                    <a:bodyPr/>
                    <a:lstStyle/>
                    <a:p>
                      <a:r>
                        <a:rPr lang="en-IN" sz="1800" b="0" i="0" u="none" strike="noStrike" kern="1200" baseline="0" dirty="0">
                          <a:solidFill>
                            <a:schemeClr val="dk1"/>
                          </a:solidFill>
                          <a:latin typeface="+mn-lt"/>
                          <a:ea typeface="+mn-ea"/>
                          <a:cs typeface="+mn-cs"/>
                        </a:rPr>
                        <a:t>1034</a:t>
                      </a:r>
                      <a:endParaRPr lang="en-IN" dirty="0"/>
                    </a:p>
                  </a:txBody>
                  <a:tcPr/>
                </a:tc>
                <a:extLst>
                  <a:ext uri="{0D108BD9-81ED-4DB2-BD59-A6C34878D82A}">
                    <a16:rowId xmlns:a16="http://schemas.microsoft.com/office/drawing/2014/main" val="2122843808"/>
                  </a:ext>
                </a:extLst>
              </a:tr>
              <a:tr h="394138">
                <a:tc>
                  <a:txBody>
                    <a:bodyPr/>
                    <a:lstStyle/>
                    <a:p>
                      <a:r>
                        <a:rPr lang="en-IN" sz="1800" b="0" i="0" u="none" strike="noStrike" kern="1200" baseline="0" dirty="0">
                          <a:solidFill>
                            <a:schemeClr val="dk1"/>
                          </a:solidFill>
                          <a:latin typeface="+mn-lt"/>
                          <a:ea typeface="+mn-ea"/>
                          <a:cs typeface="+mn-cs"/>
                        </a:rPr>
                        <a:t>Emotet</a:t>
                      </a:r>
                      <a:endParaRPr lang="en-IN" dirty="0"/>
                    </a:p>
                  </a:txBody>
                  <a:tcPr/>
                </a:tc>
                <a:tc>
                  <a:txBody>
                    <a:bodyPr/>
                    <a:lstStyle/>
                    <a:p>
                      <a:r>
                        <a:rPr lang="en-US" sz="1800" b="0" i="0" u="none" strike="noStrike" kern="1200" baseline="0" dirty="0">
                          <a:solidFill>
                            <a:schemeClr val="dk1"/>
                          </a:solidFill>
                          <a:latin typeface="+mn-lt"/>
                          <a:ea typeface="+mn-ea"/>
                          <a:cs typeface="+mn-cs"/>
                        </a:rPr>
                        <a:t>20, 22, 80, 443, 7080, and 50000</a:t>
                      </a:r>
                      <a:endParaRPr lang="en-IN" dirty="0"/>
                    </a:p>
                  </a:txBody>
                  <a:tcPr/>
                </a:tc>
                <a:extLst>
                  <a:ext uri="{0D108BD9-81ED-4DB2-BD59-A6C34878D82A}">
                    <a16:rowId xmlns:a16="http://schemas.microsoft.com/office/drawing/2014/main" val="1248048885"/>
                  </a:ext>
                </a:extLst>
              </a:tr>
              <a:tr h="394138">
                <a:tc>
                  <a:txBody>
                    <a:bodyPr/>
                    <a:lstStyle/>
                    <a:p>
                      <a:r>
                        <a:rPr lang="en-US" dirty="0"/>
                        <a:t>Trickbot</a:t>
                      </a:r>
                      <a:endParaRPr lang="en-IN" dirty="0"/>
                    </a:p>
                  </a:txBody>
                  <a:tcPr/>
                </a:tc>
                <a:tc>
                  <a:txBody>
                    <a:bodyPr/>
                    <a:lstStyle/>
                    <a:p>
                      <a:r>
                        <a:rPr lang="en-IN" sz="1800" b="0" i="0" u="none" strike="noStrike" kern="1200" baseline="0" dirty="0">
                          <a:solidFill>
                            <a:schemeClr val="dk1"/>
                          </a:solidFill>
                          <a:latin typeface="+mn-lt"/>
                          <a:ea typeface="+mn-ea"/>
                          <a:cs typeface="+mn-cs"/>
                        </a:rPr>
                        <a:t>447, 8082</a:t>
                      </a:r>
                      <a:endParaRPr lang="en-IN" dirty="0"/>
                    </a:p>
                  </a:txBody>
                  <a:tcPr/>
                </a:tc>
                <a:extLst>
                  <a:ext uri="{0D108BD9-81ED-4DB2-BD59-A6C34878D82A}">
                    <a16:rowId xmlns:a16="http://schemas.microsoft.com/office/drawing/2014/main" val="262759342"/>
                  </a:ext>
                </a:extLst>
              </a:tr>
              <a:tr h="395858">
                <a:tc>
                  <a:txBody>
                    <a:bodyPr/>
                    <a:lstStyle/>
                    <a:p>
                      <a:r>
                        <a:rPr lang="en-IN" sz="1800" b="0" i="0" u="none" strike="noStrike" kern="1200" baseline="0" dirty="0">
                          <a:solidFill>
                            <a:schemeClr val="dk1"/>
                          </a:solidFill>
                          <a:latin typeface="+mn-lt"/>
                          <a:ea typeface="+mn-ea"/>
                          <a:cs typeface="+mn-cs"/>
                        </a:rPr>
                        <a:t>W32.Beagle.Y@mm</a:t>
                      </a:r>
                      <a:endParaRPr lang="en-IN" dirty="0"/>
                    </a:p>
                  </a:txBody>
                  <a:tcPr/>
                </a:tc>
                <a:tc>
                  <a:txBody>
                    <a:bodyPr/>
                    <a:lstStyle/>
                    <a:p>
                      <a:r>
                        <a:rPr lang="en-IN" sz="1800" b="0" i="0" u="none" strike="noStrike" kern="1200" baseline="0" dirty="0">
                          <a:solidFill>
                            <a:schemeClr val="dk1"/>
                          </a:solidFill>
                          <a:latin typeface="+mn-lt"/>
                          <a:ea typeface="+mn-ea"/>
                          <a:cs typeface="+mn-cs"/>
                        </a:rPr>
                        <a:t>1234</a:t>
                      </a:r>
                      <a:endParaRPr lang="en-IN" dirty="0"/>
                    </a:p>
                  </a:txBody>
                  <a:tcPr/>
                </a:tc>
                <a:extLst>
                  <a:ext uri="{0D108BD9-81ED-4DB2-BD59-A6C34878D82A}">
                    <a16:rowId xmlns:a16="http://schemas.microsoft.com/office/drawing/2014/main" val="1106112349"/>
                  </a:ext>
                </a:extLst>
              </a:tr>
              <a:tr h="399011">
                <a:tc>
                  <a:txBody>
                    <a:bodyPr/>
                    <a:lstStyle/>
                    <a:p>
                      <a:r>
                        <a:rPr lang="en-IN" sz="1800" b="0" i="0" u="none" strike="noStrike" kern="1200" baseline="0" dirty="0">
                          <a:solidFill>
                            <a:schemeClr val="dk1"/>
                          </a:solidFill>
                          <a:latin typeface="+mn-lt"/>
                          <a:ea typeface="+mn-ea"/>
                          <a:cs typeface="+mn-cs"/>
                        </a:rPr>
                        <a:t>W32.Korgo.A</a:t>
                      </a:r>
                      <a:endParaRPr lang="en-IN" dirty="0"/>
                    </a:p>
                  </a:txBody>
                  <a:tcPr/>
                </a:tc>
                <a:tc>
                  <a:txBody>
                    <a:bodyPr/>
                    <a:lstStyle/>
                    <a:p>
                      <a:r>
                        <a:rPr lang="en-IN" sz="1800" b="0" i="0" u="none" strike="noStrike" kern="1200" baseline="0" dirty="0">
                          <a:solidFill>
                            <a:schemeClr val="dk1"/>
                          </a:solidFill>
                          <a:latin typeface="+mn-lt"/>
                          <a:ea typeface="+mn-ea"/>
                          <a:cs typeface="+mn-cs"/>
                        </a:rPr>
                        <a:t>13, 2041, and 3067</a:t>
                      </a:r>
                      <a:endParaRPr lang="en-IN" dirty="0"/>
                    </a:p>
                  </a:txBody>
                  <a:tcPr/>
                </a:tc>
                <a:extLst>
                  <a:ext uri="{0D108BD9-81ED-4DB2-BD59-A6C34878D82A}">
                    <a16:rowId xmlns:a16="http://schemas.microsoft.com/office/drawing/2014/main" val="3670278951"/>
                  </a:ext>
                </a:extLst>
              </a:tr>
              <a:tr h="332509">
                <a:tc>
                  <a:txBody>
                    <a:bodyPr/>
                    <a:lstStyle/>
                    <a:p>
                      <a:r>
                        <a:rPr lang="en-IN" sz="1800" b="0" i="0" u="none" strike="noStrike" kern="1200" baseline="0" dirty="0">
                          <a:solidFill>
                            <a:schemeClr val="dk1"/>
                          </a:solidFill>
                          <a:latin typeface="+mn-lt"/>
                          <a:ea typeface="+mn-ea"/>
                          <a:cs typeface="+mn-cs"/>
                        </a:rPr>
                        <a:t>W32.Mytob.MX@mm</a:t>
                      </a:r>
                      <a:endParaRPr lang="en-IN" dirty="0"/>
                    </a:p>
                  </a:txBody>
                  <a:tcPr/>
                </a:tc>
                <a:tc>
                  <a:txBody>
                    <a:bodyPr/>
                    <a:lstStyle/>
                    <a:p>
                      <a:r>
                        <a:rPr lang="en-IN" sz="1800" b="0" i="0" u="none" strike="noStrike" kern="1200" baseline="0" dirty="0">
                          <a:solidFill>
                            <a:schemeClr val="dk1"/>
                          </a:solidFill>
                          <a:latin typeface="+mn-lt"/>
                          <a:ea typeface="+mn-ea"/>
                          <a:cs typeface="+mn-cs"/>
                        </a:rPr>
                        <a:t>7000</a:t>
                      </a:r>
                      <a:endParaRPr lang="en-IN" dirty="0"/>
                    </a:p>
                  </a:txBody>
                  <a:tcPr/>
                </a:tc>
                <a:extLst>
                  <a:ext uri="{0D108BD9-81ED-4DB2-BD59-A6C34878D82A}">
                    <a16:rowId xmlns:a16="http://schemas.microsoft.com/office/drawing/2014/main" val="718934064"/>
                  </a:ext>
                </a:extLst>
              </a:tr>
            </a:tbl>
          </a:graphicData>
        </a:graphic>
      </p:graphicFrame>
    </p:spTree>
    <p:extLst>
      <p:ext uri="{BB962C8B-B14F-4D97-AF65-F5344CB8AC3E}">
        <p14:creationId xmlns:p14="http://schemas.microsoft.com/office/powerpoint/2010/main" val="3847288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59F49D-B5B7-4EF9-9FA8-A2AD1A13D95A}"/>
              </a:ext>
            </a:extLst>
          </p:cNvPr>
          <p:cNvSpPr>
            <a:spLocks noGrp="1"/>
          </p:cNvSpPr>
          <p:nvPr>
            <p:ph type="title"/>
          </p:nvPr>
        </p:nvSpPr>
        <p:spPr/>
        <p:txBody>
          <a:bodyPr/>
          <a:lstStyle/>
          <a:p>
            <a:r>
              <a:rPr lang="en-US" altLang="en-US" dirty="0"/>
              <a:t>Spyware (1 of 2)</a:t>
            </a:r>
            <a:endParaRPr lang="en-IN" dirty="0"/>
          </a:p>
        </p:txBody>
      </p:sp>
      <p:sp>
        <p:nvSpPr>
          <p:cNvPr id="5" name="Text Placeholder 4">
            <a:extLst>
              <a:ext uri="{FF2B5EF4-FFF2-40B4-BE49-F238E27FC236}">
                <a16:creationId xmlns:a16="http://schemas.microsoft.com/office/drawing/2014/main" id="{DDD4F286-8DF4-49F9-81A5-0E1B45EB6F4A}"/>
              </a:ext>
            </a:extLst>
          </p:cNvPr>
          <p:cNvSpPr>
            <a:spLocks noGrp="1"/>
          </p:cNvSpPr>
          <p:nvPr>
            <p:ph type="body" sz="quarter" idx="17"/>
          </p:nvPr>
        </p:nvSpPr>
        <p:spPr>
          <a:xfrm>
            <a:off x="740228" y="1037230"/>
            <a:ext cx="10711543" cy="4394200"/>
          </a:xfrm>
        </p:spPr>
        <p:txBody>
          <a:bodyPr/>
          <a:lstStyle/>
          <a:p>
            <a:pPr eaLnBrk="1" hangingPunct="1"/>
            <a:r>
              <a:rPr lang="en-US" altLang="en-US" sz="2400" b="1" u="sng" dirty="0"/>
              <a:t>Sends information </a:t>
            </a:r>
            <a:r>
              <a:rPr lang="en-US" altLang="en-US" dirty="0"/>
              <a:t>from the infected computer to the initiator of the </a:t>
            </a:r>
            <a:r>
              <a:rPr lang="en-US" altLang="en-US" b="1" u="sng" dirty="0"/>
              <a:t>spyware program </a:t>
            </a:r>
            <a:r>
              <a:rPr lang="en-US" altLang="en-US" dirty="0"/>
              <a:t>on your computer</a:t>
            </a:r>
          </a:p>
          <a:p>
            <a:pPr lvl="1" eaLnBrk="1" hangingPunct="1"/>
            <a:r>
              <a:rPr lang="en-US" altLang="en-US" dirty="0"/>
              <a:t>Confidential financial data</a:t>
            </a:r>
          </a:p>
          <a:p>
            <a:pPr lvl="1" eaLnBrk="1" hangingPunct="1"/>
            <a:r>
              <a:rPr lang="en-US" altLang="en-US" dirty="0"/>
              <a:t>Passwords</a:t>
            </a:r>
          </a:p>
          <a:p>
            <a:pPr lvl="1" eaLnBrk="1" hangingPunct="1"/>
            <a:r>
              <a:rPr lang="en-US" altLang="en-US" dirty="0"/>
              <a:t>PINs</a:t>
            </a:r>
          </a:p>
          <a:p>
            <a:pPr lvl="1" eaLnBrk="1" hangingPunct="1"/>
            <a:r>
              <a:rPr lang="en-US" altLang="en-US" dirty="0"/>
              <a:t>Any other stored data</a:t>
            </a:r>
          </a:p>
          <a:p>
            <a:pPr eaLnBrk="1" hangingPunct="1"/>
            <a:r>
              <a:rPr lang="en-US" altLang="en-US" dirty="0"/>
              <a:t>Can register each </a:t>
            </a:r>
            <a:r>
              <a:rPr lang="en-US" altLang="en-US" sz="2400" b="1" u="sng" dirty="0"/>
              <a:t>keystroke </a:t>
            </a:r>
            <a:r>
              <a:rPr lang="en-US" altLang="en-US" dirty="0"/>
              <a:t>entered</a:t>
            </a:r>
          </a:p>
          <a:p>
            <a:pPr lvl="1" eaLnBrk="1" hangingPunct="1"/>
            <a:r>
              <a:rPr lang="en-US" altLang="en-US" dirty="0"/>
              <a:t>Prevalent technology</a:t>
            </a:r>
          </a:p>
          <a:p>
            <a:r>
              <a:rPr lang="en-US" altLang="en-US" dirty="0">
                <a:solidFill>
                  <a:srgbClr val="E9255F"/>
                </a:solidFill>
              </a:rPr>
              <a:t>Records and sends everything a user enters to an unknown person located halfway around the world</a:t>
            </a:r>
          </a:p>
          <a:p>
            <a:pPr eaLnBrk="1" hangingPunct="1"/>
            <a:r>
              <a:rPr lang="en-US" altLang="en-US" dirty="0"/>
              <a:t>Educate users about spyware</a:t>
            </a:r>
          </a:p>
        </p:txBody>
      </p:sp>
    </p:spTree>
    <p:extLst>
      <p:ext uri="{BB962C8B-B14F-4D97-AF65-F5344CB8AC3E}">
        <p14:creationId xmlns:p14="http://schemas.microsoft.com/office/powerpoint/2010/main" val="3338165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Spyware (2 of 2)</a:t>
            </a:r>
            <a:endParaRPr lang="en-US" dirty="0"/>
          </a:p>
        </p:txBody>
      </p:sp>
      <p:pic>
        <p:nvPicPr>
          <p:cNvPr id="7" name="Picture Placeholder 6" descr="A phony Windows message box warning of spyware. It asks you to click the Yes button to scan for spyware. Clicking Yes will in fact install spyware.">
            <a:extLst>
              <a:ext uri="{FF2B5EF4-FFF2-40B4-BE49-F238E27FC236}">
                <a16:creationId xmlns:a16="http://schemas.microsoft.com/office/drawing/2014/main" id="{9061F4FB-8CA8-4747-A59D-B6D80CAFAE3F}"/>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l="-443" r="-269"/>
          <a:stretch/>
        </p:blipFill>
        <p:spPr>
          <a:xfrm>
            <a:off x="1583920" y="1037230"/>
            <a:ext cx="6105728" cy="3401120"/>
          </a:xfrm>
        </p:spPr>
      </p:pic>
      <p:sp>
        <p:nvSpPr>
          <p:cNvPr id="5" name="Text Placeholder 4">
            <a:extLst>
              <a:ext uri="{FF2B5EF4-FFF2-40B4-BE49-F238E27FC236}">
                <a16:creationId xmlns:a16="http://schemas.microsoft.com/office/drawing/2014/main" id="{8E36C831-7136-4B10-93A1-4AF1C764456C}"/>
              </a:ext>
            </a:extLst>
          </p:cNvPr>
          <p:cNvSpPr>
            <a:spLocks noGrp="1"/>
          </p:cNvSpPr>
          <p:nvPr>
            <p:ph type="body" sz="quarter" idx="11"/>
          </p:nvPr>
        </p:nvSpPr>
        <p:spPr>
          <a:xfrm>
            <a:off x="7808697" y="4549594"/>
            <a:ext cx="3947673" cy="264083"/>
          </a:xfrm>
        </p:spPr>
        <p:txBody>
          <a:bodyPr/>
          <a:lstStyle/>
          <a:p>
            <a:r>
              <a:rPr lang="en-US" b="1" dirty="0">
                <a:solidFill>
                  <a:srgbClr val="004A78"/>
                </a:solidFill>
              </a:rPr>
              <a:t>Figure 3-2 </a:t>
            </a:r>
            <a:r>
              <a:rPr lang="en-US" dirty="0">
                <a:solidFill>
                  <a:srgbClr val="004A78"/>
                </a:solidFill>
              </a:rPr>
              <a:t>Spyware initiation program</a:t>
            </a:r>
            <a:endParaRPr lang="en-IN" dirty="0">
              <a:solidFill>
                <a:srgbClr val="004A78"/>
              </a:solidFill>
            </a:endParaRPr>
          </a:p>
        </p:txBody>
      </p:sp>
    </p:spTree>
    <p:extLst>
      <p:ext uri="{BB962C8B-B14F-4D97-AF65-F5344CB8AC3E}">
        <p14:creationId xmlns:p14="http://schemas.microsoft.com/office/powerpoint/2010/main" val="2802919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lang="en-US" altLang="en-US" dirty="0"/>
              <a:t>Adware</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p:txBody>
          <a:bodyPr>
            <a:noAutofit/>
          </a:bodyPr>
          <a:lstStyle/>
          <a:p>
            <a:pPr eaLnBrk="1" hangingPunct="1"/>
            <a:r>
              <a:rPr lang="en-US" altLang="en-US" dirty="0"/>
              <a:t>Similar to spyware</a:t>
            </a:r>
          </a:p>
          <a:p>
            <a:pPr lvl="1" eaLnBrk="1" hangingPunct="1"/>
            <a:r>
              <a:rPr lang="en-US" altLang="en-US" dirty="0"/>
              <a:t>Installed without users being aware of their presence</a:t>
            </a:r>
          </a:p>
          <a:p>
            <a:pPr eaLnBrk="1" hangingPunct="1"/>
            <a:r>
              <a:rPr lang="en-US" altLang="en-US" dirty="0"/>
              <a:t>Sometimes displays a banner that notifies users of its presence</a:t>
            </a:r>
          </a:p>
          <a:p>
            <a:pPr eaLnBrk="1" hangingPunct="1"/>
            <a:r>
              <a:rPr lang="en-US" altLang="en-US" dirty="0"/>
              <a:t>Main purpose</a:t>
            </a:r>
          </a:p>
          <a:p>
            <a:pPr lvl="1" eaLnBrk="1" hangingPunct="1"/>
            <a:r>
              <a:rPr lang="en-US" altLang="en-US" dirty="0"/>
              <a:t>Determine a user’s purchasing habits</a:t>
            </a:r>
          </a:p>
          <a:p>
            <a:pPr lvl="2" eaLnBrk="1" hangingPunct="1"/>
            <a:r>
              <a:rPr lang="en-US" altLang="en-US" dirty="0"/>
              <a:t>Web browsers can then display advertisements tailored to the user</a:t>
            </a:r>
          </a:p>
          <a:p>
            <a:r>
              <a:rPr lang="en-US" altLang="en-US" dirty="0"/>
              <a:t>Security and privacy violation</a:t>
            </a:r>
          </a:p>
          <a:p>
            <a:pPr lvl="1"/>
            <a:r>
              <a:rPr lang="en-US" altLang="en-US" dirty="0"/>
              <a:t>Gathers your purchasing habits</a:t>
            </a:r>
          </a:p>
          <a:p>
            <a:pPr lvl="2"/>
            <a:r>
              <a:rPr lang="en-US" altLang="en-US" dirty="0"/>
              <a:t>Information is likely being sent back to the hackers that deployed the adware</a:t>
            </a:r>
          </a:p>
        </p:txBody>
      </p:sp>
    </p:spTree>
    <p:extLst>
      <p:ext uri="{BB962C8B-B14F-4D97-AF65-F5344CB8AC3E}">
        <p14:creationId xmlns:p14="http://schemas.microsoft.com/office/powerpoint/2010/main" val="52602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72105"/>
          </a:xfrm>
        </p:spPr>
        <p:txBody>
          <a:bodyPr/>
          <a:lstStyle/>
          <a:p>
            <a:r>
              <a:rPr lang="en-US" dirty="0"/>
              <a:t>Module Objectives</a:t>
            </a:r>
          </a:p>
        </p:txBody>
      </p:sp>
      <p:sp>
        <p:nvSpPr>
          <p:cNvPr id="2" name="Text Placeholder 1"/>
          <p:cNvSpPr>
            <a:spLocks noGrp="1"/>
          </p:cNvSpPr>
          <p:nvPr>
            <p:ph type="body" sz="quarter" idx="17"/>
          </p:nvPr>
        </p:nvSpPr>
        <p:spPr>
          <a:xfrm>
            <a:off x="743576" y="1638300"/>
            <a:ext cx="10711543" cy="4394200"/>
          </a:xfrm>
        </p:spPr>
        <p:txBody>
          <a:bodyPr/>
          <a:lstStyle/>
          <a:p>
            <a:r>
              <a:rPr lang="en-US" dirty="0"/>
              <a:t>By the end of this module, you should be able to: </a:t>
            </a:r>
          </a:p>
          <a:p>
            <a:pPr lvl="1"/>
            <a:r>
              <a:rPr lang="en-US" dirty="0"/>
              <a:t>Describe the different types of malicious software and what damage they can do</a:t>
            </a:r>
          </a:p>
          <a:p>
            <a:pPr lvl="1"/>
            <a:r>
              <a:rPr lang="en-US" dirty="0"/>
              <a:t>Describe methods of protecting against malware attacks</a:t>
            </a:r>
          </a:p>
          <a:p>
            <a:pPr lvl="1"/>
            <a:r>
              <a:rPr lang="en-US" dirty="0"/>
              <a:t>Describe the types of network attacks</a:t>
            </a:r>
          </a:p>
          <a:p>
            <a:pPr lvl="1"/>
            <a:r>
              <a:rPr lang="en-US" dirty="0"/>
              <a:t>Identify physical security attacks and vulnerabilities</a:t>
            </a:r>
          </a:p>
        </p:txBody>
      </p:sp>
    </p:spTree>
    <p:extLst>
      <p:ext uri="{BB962C8B-B14F-4D97-AF65-F5344CB8AC3E}">
        <p14:creationId xmlns:p14="http://schemas.microsoft.com/office/powerpoint/2010/main" val="54954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3-1 </a:t>
            </a:r>
          </a:p>
        </p:txBody>
      </p:sp>
      <p:sp>
        <p:nvSpPr>
          <p:cNvPr id="2" name="Text Placeholder 1"/>
          <p:cNvSpPr>
            <a:spLocks noGrp="1"/>
          </p:cNvSpPr>
          <p:nvPr>
            <p:ph type="body" sz="quarter" idx="15"/>
          </p:nvPr>
        </p:nvSpPr>
        <p:spPr/>
        <p:txBody>
          <a:bodyPr/>
          <a:lstStyle/>
          <a:p>
            <a:r>
              <a:rPr lang="en-US" sz="2000" dirty="0"/>
              <a:t>What is the main purpose of malware?</a:t>
            </a:r>
          </a:p>
          <a:p>
            <a:endParaRPr lang="en-US" sz="2000" dirty="0"/>
          </a:p>
          <a:p>
            <a:pPr marL="457200" indent="-457200">
              <a:buFont typeface="+mj-lt"/>
              <a:buAutoNum type="alphaLcPeriod"/>
            </a:pPr>
            <a:r>
              <a:rPr lang="en-US" sz="2000" dirty="0"/>
              <a:t>Financial gain or destruction</a:t>
            </a:r>
          </a:p>
          <a:p>
            <a:pPr marL="457200" indent="-457200">
              <a:buFont typeface="+mj-lt"/>
              <a:buAutoNum type="alphaLcPeriod"/>
            </a:pPr>
            <a:r>
              <a:rPr lang="en-US" sz="2000" dirty="0"/>
              <a:t>Learning passwords</a:t>
            </a:r>
          </a:p>
          <a:p>
            <a:pPr marL="457200" indent="-457200">
              <a:buFont typeface="+mj-lt"/>
              <a:buAutoNum type="alphaLcPeriod"/>
            </a:pPr>
            <a:r>
              <a:rPr lang="en-US" sz="2000" dirty="0"/>
              <a:t>Discovering open ports</a:t>
            </a:r>
          </a:p>
          <a:p>
            <a:pPr marL="457200" indent="-457200">
              <a:buFont typeface="+mj-lt"/>
              <a:buAutoNum type="alphaLcPeriod"/>
            </a:pPr>
            <a:r>
              <a:rPr lang="en-US" sz="2000" dirty="0"/>
              <a:t>Identifying an operating system</a:t>
            </a:r>
          </a:p>
        </p:txBody>
      </p:sp>
    </p:spTree>
    <p:extLst>
      <p:ext uri="{BB962C8B-B14F-4D97-AF65-F5344CB8AC3E}">
        <p14:creationId xmlns:p14="http://schemas.microsoft.com/office/powerpoint/2010/main" val="1743219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3-1: Answer</a:t>
            </a:r>
          </a:p>
        </p:txBody>
      </p:sp>
      <p:sp>
        <p:nvSpPr>
          <p:cNvPr id="2" name="Text Placeholder 1"/>
          <p:cNvSpPr>
            <a:spLocks noGrp="1"/>
          </p:cNvSpPr>
          <p:nvPr>
            <p:ph type="body" sz="quarter" idx="15"/>
          </p:nvPr>
        </p:nvSpPr>
        <p:spPr/>
        <p:txBody>
          <a:bodyPr/>
          <a:lstStyle/>
          <a:p>
            <a:r>
              <a:rPr lang="en-US" sz="2000" dirty="0"/>
              <a:t>What is the main purpose of malware?</a:t>
            </a:r>
          </a:p>
          <a:p>
            <a:endParaRPr lang="en-US" sz="2000" b="1" dirty="0"/>
          </a:p>
          <a:p>
            <a:pPr>
              <a:spcBef>
                <a:spcPts val="600"/>
              </a:spcBef>
              <a:spcAft>
                <a:spcPts val="600"/>
              </a:spcAft>
            </a:pPr>
            <a:r>
              <a:rPr lang="en-US" sz="2000" b="1" dirty="0"/>
              <a:t>Answer: a. Financial gain or destruction</a:t>
            </a:r>
          </a:p>
          <a:p>
            <a:pPr>
              <a:spcBef>
                <a:spcPts val="600"/>
              </a:spcBef>
              <a:spcAft>
                <a:spcPts val="600"/>
              </a:spcAft>
            </a:pPr>
            <a:r>
              <a:rPr lang="en-US" sz="2000" b="1" dirty="0"/>
              <a:t>The main purpose of malware is to make money. Previously, the main goal was to destroy or corrupt data or to shut down a network or computer system.</a:t>
            </a:r>
          </a:p>
        </p:txBody>
      </p:sp>
    </p:spTree>
    <p:extLst>
      <p:ext uri="{BB962C8B-B14F-4D97-AF65-F5344CB8AC3E}">
        <p14:creationId xmlns:p14="http://schemas.microsoft.com/office/powerpoint/2010/main" val="3690386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3-2</a:t>
            </a:r>
          </a:p>
        </p:txBody>
      </p:sp>
      <p:sp>
        <p:nvSpPr>
          <p:cNvPr id="2" name="Text Placeholder 1"/>
          <p:cNvSpPr>
            <a:spLocks noGrp="1"/>
          </p:cNvSpPr>
          <p:nvPr>
            <p:ph type="body" sz="quarter" idx="15"/>
          </p:nvPr>
        </p:nvSpPr>
        <p:spPr/>
        <p:txBody>
          <a:bodyPr/>
          <a:lstStyle/>
          <a:p>
            <a:r>
              <a:rPr lang="en-US" sz="2000" dirty="0"/>
              <a:t>Which of the following exploits might hide its destructive payload in a legitimate application or game?</a:t>
            </a:r>
          </a:p>
          <a:p>
            <a:endParaRPr lang="en-US" sz="2000" dirty="0"/>
          </a:p>
          <a:p>
            <a:r>
              <a:rPr lang="en-US" sz="2000" dirty="0"/>
              <a:t>a. Trojan</a:t>
            </a:r>
          </a:p>
          <a:p>
            <a:r>
              <a:rPr lang="en-US" sz="2000" dirty="0"/>
              <a:t>b. Macro virus</a:t>
            </a:r>
          </a:p>
          <a:p>
            <a:r>
              <a:rPr lang="en-US" sz="2000" dirty="0"/>
              <a:t>c. Worm</a:t>
            </a:r>
          </a:p>
          <a:p>
            <a:r>
              <a:rPr lang="en-US" sz="2000" dirty="0"/>
              <a:t>d. Buffer overflow</a:t>
            </a:r>
          </a:p>
        </p:txBody>
      </p:sp>
    </p:spTree>
    <p:extLst>
      <p:ext uri="{BB962C8B-B14F-4D97-AF65-F5344CB8AC3E}">
        <p14:creationId xmlns:p14="http://schemas.microsoft.com/office/powerpoint/2010/main" val="2534859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Knowledge Check Activity 3-2: Answer</a:t>
            </a:r>
          </a:p>
        </p:txBody>
      </p:sp>
      <p:sp>
        <p:nvSpPr>
          <p:cNvPr id="2" name="Text Placeholder 1"/>
          <p:cNvSpPr>
            <a:spLocks noGrp="1"/>
          </p:cNvSpPr>
          <p:nvPr>
            <p:ph type="body" sz="quarter" idx="15"/>
          </p:nvPr>
        </p:nvSpPr>
        <p:spPr/>
        <p:txBody>
          <a:bodyPr/>
          <a:lstStyle/>
          <a:p>
            <a:r>
              <a:rPr lang="en-US" sz="2000" dirty="0"/>
              <a:t>Which of the following exploits might hide its destructive payload in a legitimate application or game?</a:t>
            </a:r>
          </a:p>
          <a:p>
            <a:endParaRPr lang="en-US" sz="2000" b="1" dirty="0"/>
          </a:p>
          <a:p>
            <a:pPr>
              <a:spcBef>
                <a:spcPts val="600"/>
              </a:spcBef>
              <a:spcAft>
                <a:spcPts val="600"/>
              </a:spcAft>
            </a:pPr>
            <a:r>
              <a:rPr lang="en-US" sz="2000" b="1" dirty="0"/>
              <a:t>Answer: a. Trojan</a:t>
            </a:r>
          </a:p>
          <a:p>
            <a:pPr>
              <a:spcBef>
                <a:spcPts val="600"/>
              </a:spcBef>
              <a:spcAft>
                <a:spcPts val="600"/>
              </a:spcAft>
            </a:pPr>
            <a:r>
              <a:rPr lang="en-US" sz="2000" b="1" dirty="0"/>
              <a:t>Trojans disguise themselves as useful programs and can install a backdoor or rootkit on a computer. A rootkit is created after an attack and usually hides itself in the OS tools, so it’s impossible to detect.</a:t>
            </a:r>
          </a:p>
        </p:txBody>
      </p:sp>
    </p:spTree>
    <p:extLst>
      <p:ext uri="{BB962C8B-B14F-4D97-AF65-F5344CB8AC3E}">
        <p14:creationId xmlns:p14="http://schemas.microsoft.com/office/powerpoint/2010/main" val="1258178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Polling Activity 3-1</a:t>
            </a:r>
          </a:p>
        </p:txBody>
      </p:sp>
      <p:sp>
        <p:nvSpPr>
          <p:cNvPr id="2" name="Text Placeholder 1"/>
          <p:cNvSpPr>
            <a:spLocks noGrp="1"/>
          </p:cNvSpPr>
          <p:nvPr>
            <p:ph type="body" sz="quarter" idx="15"/>
          </p:nvPr>
        </p:nvSpPr>
        <p:spPr/>
        <p:txBody>
          <a:bodyPr/>
          <a:lstStyle/>
          <a:p>
            <a:r>
              <a:rPr lang="en-US" sz="2000" dirty="0"/>
              <a:t>Which of the following is an example of a macro programming language?</a:t>
            </a:r>
          </a:p>
          <a:p>
            <a:endParaRPr lang="en-US" sz="2000" dirty="0"/>
          </a:p>
          <a:p>
            <a:r>
              <a:rPr lang="en-US" sz="2000" dirty="0"/>
              <a:t>a. C++</a:t>
            </a:r>
          </a:p>
          <a:p>
            <a:r>
              <a:rPr lang="en-US" sz="2000" dirty="0"/>
              <a:t>b. Shell</a:t>
            </a:r>
          </a:p>
          <a:p>
            <a:r>
              <a:rPr lang="en-US" sz="2000" dirty="0"/>
              <a:t>c. Basic</a:t>
            </a:r>
          </a:p>
          <a:p>
            <a:r>
              <a:rPr lang="en-US" sz="2000" dirty="0"/>
              <a:t>d. Visual Basic for Applications</a:t>
            </a:r>
            <a:endParaRPr lang="en-US" sz="2000" dirty="0">
              <a:latin typeface="CourierStd"/>
            </a:endParaRPr>
          </a:p>
        </p:txBody>
      </p:sp>
    </p:spTree>
    <p:extLst>
      <p:ext uri="{BB962C8B-B14F-4D97-AF65-F5344CB8AC3E}">
        <p14:creationId xmlns:p14="http://schemas.microsoft.com/office/powerpoint/2010/main" val="3130411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Polling Activity 3-1: Answer</a:t>
            </a:r>
          </a:p>
        </p:txBody>
      </p:sp>
      <p:sp>
        <p:nvSpPr>
          <p:cNvPr id="2" name="Text Placeholder 1"/>
          <p:cNvSpPr>
            <a:spLocks noGrp="1"/>
          </p:cNvSpPr>
          <p:nvPr>
            <p:ph type="body" sz="quarter" idx="15"/>
          </p:nvPr>
        </p:nvSpPr>
        <p:spPr/>
        <p:txBody>
          <a:bodyPr/>
          <a:lstStyle/>
          <a:p>
            <a:r>
              <a:rPr lang="en-US" sz="2000" dirty="0"/>
              <a:t>Which of the following is an example of a macro programming language?</a:t>
            </a:r>
          </a:p>
          <a:p>
            <a:pPr>
              <a:spcBef>
                <a:spcPts val="600"/>
              </a:spcBef>
              <a:spcAft>
                <a:spcPts val="600"/>
              </a:spcAft>
            </a:pPr>
            <a:endParaRPr lang="en-US" sz="2000" b="1" dirty="0"/>
          </a:p>
          <a:p>
            <a:pPr>
              <a:spcBef>
                <a:spcPts val="600"/>
              </a:spcBef>
              <a:spcAft>
                <a:spcPts val="600"/>
              </a:spcAft>
            </a:pPr>
            <a:r>
              <a:rPr lang="en-US" sz="2000" b="1" dirty="0"/>
              <a:t>Answer: d. Visual Basic for Applications</a:t>
            </a:r>
          </a:p>
          <a:p>
            <a:pPr>
              <a:spcBef>
                <a:spcPts val="600"/>
              </a:spcBef>
              <a:spcAft>
                <a:spcPts val="600"/>
              </a:spcAft>
            </a:pPr>
            <a:r>
              <a:rPr lang="en-US" sz="2000" b="1" dirty="0"/>
              <a:t>An example of a macro programming language is Visual Basic for Applications (VBA).</a:t>
            </a:r>
          </a:p>
        </p:txBody>
      </p:sp>
    </p:spTree>
    <p:extLst>
      <p:ext uri="{BB962C8B-B14F-4D97-AF65-F5344CB8AC3E}">
        <p14:creationId xmlns:p14="http://schemas.microsoft.com/office/powerpoint/2010/main" val="3067707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lang="en-US" altLang="en-US" dirty="0"/>
              <a:t>Protecting against Malware Attacks (1 of 2)</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p:txBody>
          <a:bodyPr>
            <a:noAutofit/>
          </a:bodyPr>
          <a:lstStyle/>
          <a:p>
            <a:pPr eaLnBrk="1" hangingPunct="1"/>
            <a:r>
              <a:rPr lang="en-US" altLang="en-US" dirty="0"/>
              <a:t>Difficult task</a:t>
            </a:r>
          </a:p>
          <a:p>
            <a:pPr lvl="1" eaLnBrk="1" hangingPunct="1"/>
            <a:r>
              <a:rPr lang="en-US" altLang="en-US" dirty="0"/>
              <a:t>New viruses, worms, and Trojan programs appear daily</a:t>
            </a:r>
          </a:p>
          <a:p>
            <a:pPr eaLnBrk="1" hangingPunct="1"/>
            <a:r>
              <a:rPr lang="en-US" altLang="en-US" dirty="0"/>
              <a:t>Antivirus programs</a:t>
            </a:r>
          </a:p>
          <a:p>
            <a:pPr lvl="1" eaLnBrk="1" hangingPunct="1"/>
            <a:r>
              <a:rPr lang="en-US" altLang="en-US" dirty="0"/>
              <a:t>Can detect many malware programs</a:t>
            </a:r>
          </a:p>
          <a:p>
            <a:pPr eaLnBrk="1" hangingPunct="1"/>
            <a:r>
              <a:rPr lang="en-US" altLang="en-US" dirty="0"/>
              <a:t>Educate users about these attacks</a:t>
            </a:r>
          </a:p>
          <a:p>
            <a:pPr lvl="1" eaLnBrk="1" hangingPunct="1"/>
            <a:r>
              <a:rPr lang="en-US" altLang="en-US" dirty="0"/>
              <a:t>Users who aren’t trained thoroughly can open holes into a network that no technology can protect against</a:t>
            </a:r>
          </a:p>
        </p:txBody>
      </p:sp>
    </p:spTree>
    <p:extLst>
      <p:ext uri="{BB962C8B-B14F-4D97-AF65-F5344CB8AC3E}">
        <p14:creationId xmlns:p14="http://schemas.microsoft.com/office/powerpoint/2010/main" val="2412970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lang="en-US" altLang="en-US" dirty="0"/>
              <a:t>Protecting against Malware Attacks (2 of 2)</a:t>
            </a:r>
            <a:endParaRPr lang="en-IN" dirty="0"/>
          </a:p>
        </p:txBody>
      </p:sp>
      <p:pic>
        <p:nvPicPr>
          <p:cNvPr id="7" name="Picture Placeholder 6" descr="A window showing that the antivirus program Malwarebytes has blocked a Potentially Unwanted Program (PUP) from being installed.">
            <a:extLst>
              <a:ext uri="{FF2B5EF4-FFF2-40B4-BE49-F238E27FC236}">
                <a16:creationId xmlns:a16="http://schemas.microsoft.com/office/drawing/2014/main" id="{A9A42DE6-72DE-4286-9505-C5A303ADCE4B}"/>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a:off x="1271310" y="1647448"/>
            <a:ext cx="6077585" cy="3996608"/>
          </a:xfrm>
        </p:spPr>
      </p:pic>
      <p:sp>
        <p:nvSpPr>
          <p:cNvPr id="5" name="Text Placeholder 4">
            <a:extLst>
              <a:ext uri="{FF2B5EF4-FFF2-40B4-BE49-F238E27FC236}">
                <a16:creationId xmlns:a16="http://schemas.microsoft.com/office/drawing/2014/main" id="{110B823E-E521-4B23-8E19-8AE7845B6A12}"/>
              </a:ext>
            </a:extLst>
          </p:cNvPr>
          <p:cNvSpPr>
            <a:spLocks noGrp="1"/>
          </p:cNvSpPr>
          <p:nvPr>
            <p:ph type="body" sz="quarter" idx="11"/>
          </p:nvPr>
        </p:nvSpPr>
        <p:spPr>
          <a:xfrm>
            <a:off x="8254110" y="5268837"/>
            <a:ext cx="2989331" cy="375219"/>
          </a:xfrm>
        </p:spPr>
        <p:txBody>
          <a:bodyPr/>
          <a:lstStyle/>
          <a:p>
            <a:r>
              <a:rPr lang="en-US" b="1" dirty="0">
                <a:solidFill>
                  <a:srgbClr val="004A78"/>
                </a:solidFill>
              </a:rPr>
              <a:t>Figure 3-3 </a:t>
            </a:r>
            <a:r>
              <a:rPr lang="en-US" dirty="0">
                <a:solidFill>
                  <a:srgbClr val="004A78"/>
                </a:solidFill>
              </a:rPr>
              <a:t>Detecting a virus</a:t>
            </a:r>
            <a:endParaRPr lang="en-IN" dirty="0">
              <a:solidFill>
                <a:srgbClr val="004A78"/>
              </a:solidFill>
            </a:endParaRPr>
          </a:p>
        </p:txBody>
      </p:sp>
    </p:spTree>
    <p:extLst>
      <p:ext uri="{BB962C8B-B14F-4D97-AF65-F5344CB8AC3E}">
        <p14:creationId xmlns:p14="http://schemas.microsoft.com/office/powerpoint/2010/main" val="2386305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p:txBody>
          <a:bodyPr/>
          <a:lstStyle/>
          <a:p>
            <a:r>
              <a:rPr lang="en-US" altLang="en-US" dirty="0"/>
              <a:t>Educating Your Users (1 of 2) </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a:xfrm>
            <a:off x="740228" y="1037230"/>
            <a:ext cx="10711543" cy="4394200"/>
          </a:xfrm>
        </p:spPr>
        <p:txBody>
          <a:bodyPr>
            <a:normAutofit/>
          </a:bodyPr>
          <a:lstStyle/>
          <a:p>
            <a:pPr eaLnBrk="1" hangingPunct="1"/>
            <a:r>
              <a:rPr lang="en-US" altLang="en-US" dirty="0"/>
              <a:t>Conducting </a:t>
            </a:r>
            <a:r>
              <a:rPr lang="en-US" altLang="en-US" b="1" dirty="0"/>
              <a:t>structured training</a:t>
            </a:r>
          </a:p>
          <a:p>
            <a:pPr lvl="1" eaLnBrk="1" hangingPunct="1"/>
            <a:r>
              <a:rPr lang="en-US" altLang="en-US" dirty="0"/>
              <a:t>Includes all employees and management</a:t>
            </a:r>
          </a:p>
          <a:p>
            <a:pPr lvl="1" eaLnBrk="1" hangingPunct="1"/>
            <a:r>
              <a:rPr lang="en-US" altLang="en-US" dirty="0"/>
              <a:t>Email monthly security updates to all employees</a:t>
            </a:r>
          </a:p>
          <a:p>
            <a:pPr lvl="1" eaLnBrk="1" hangingPunct="1"/>
            <a:r>
              <a:rPr lang="en-US" altLang="en-US" dirty="0"/>
              <a:t>Recommend virus signature database updating</a:t>
            </a:r>
          </a:p>
          <a:p>
            <a:pPr lvl="2" eaLnBrk="1" hangingPunct="1"/>
            <a:r>
              <a:rPr lang="en-US" altLang="en-US" dirty="0"/>
              <a:t>Activate automatic updates</a:t>
            </a:r>
          </a:p>
          <a:p>
            <a:r>
              <a:rPr lang="en-US" altLang="en-US" dirty="0"/>
              <a:t>Actively phishing employees </a:t>
            </a:r>
            <a:r>
              <a:rPr lang="en-US" altLang="en-US" b="1" dirty="0"/>
              <a:t>and sending them to training content </a:t>
            </a:r>
            <a:r>
              <a:rPr lang="en-US" altLang="en-US" dirty="0"/>
              <a:t>if they click a link they should not click</a:t>
            </a:r>
          </a:p>
          <a:p>
            <a:pPr eaLnBrk="1" hangingPunct="1"/>
            <a:r>
              <a:rPr lang="en-US" altLang="en-US" sz="2400" b="1" dirty="0">
                <a:solidFill>
                  <a:srgbClr val="E9255F"/>
                </a:solidFill>
                <a:effectLst>
                  <a:outerShdw blurRad="38100" dist="38100" dir="2700000" algn="tl">
                    <a:srgbClr val="000000">
                      <a:alpha val="43137"/>
                    </a:srgbClr>
                  </a:outerShdw>
                </a:effectLst>
              </a:rPr>
              <a:t>White-listing</a:t>
            </a:r>
          </a:p>
          <a:p>
            <a:pPr lvl="1" eaLnBrk="1" hangingPunct="1"/>
            <a:r>
              <a:rPr lang="en-US" altLang="en-US" sz="2400" dirty="0">
                <a:solidFill>
                  <a:srgbClr val="E9255F"/>
                </a:solidFill>
                <a:effectLst>
                  <a:outerShdw blurRad="38100" dist="38100" dir="2700000" algn="tl">
                    <a:srgbClr val="000000">
                      <a:alpha val="43137"/>
                    </a:srgbClr>
                  </a:outerShdw>
                </a:effectLst>
              </a:rPr>
              <a:t>Allows only approved programs to run on computers</a:t>
            </a:r>
          </a:p>
          <a:p>
            <a:pPr eaLnBrk="1" hangingPunct="1"/>
            <a:r>
              <a:rPr lang="en-US" altLang="en-US" dirty="0"/>
              <a:t>Another recommendation to make is </a:t>
            </a:r>
            <a:r>
              <a:rPr lang="en-US" altLang="en-US" b="1" dirty="0"/>
              <a:t>to update virus signature files </a:t>
            </a:r>
            <a:r>
              <a:rPr lang="en-US" altLang="en-US" dirty="0"/>
              <a:t>as soon as they are available from the vendor</a:t>
            </a:r>
          </a:p>
        </p:txBody>
      </p:sp>
    </p:spTree>
    <p:extLst>
      <p:ext uri="{BB962C8B-B14F-4D97-AF65-F5344CB8AC3E}">
        <p14:creationId xmlns:p14="http://schemas.microsoft.com/office/powerpoint/2010/main" val="272376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B80130-72C9-41FC-8599-88CBF27BC6C5}"/>
              </a:ext>
            </a:extLst>
          </p:cNvPr>
          <p:cNvSpPr>
            <a:spLocks noGrp="1"/>
          </p:cNvSpPr>
          <p:nvPr>
            <p:ph type="title"/>
          </p:nvPr>
        </p:nvSpPr>
        <p:spPr/>
        <p:txBody>
          <a:bodyPr/>
          <a:lstStyle/>
          <a:p>
            <a:r>
              <a:rPr lang="en-US" altLang="en-US" dirty="0"/>
              <a:t>Educating Your Users (2 of 2)</a:t>
            </a:r>
            <a:endParaRPr lang="en-IN" dirty="0"/>
          </a:p>
        </p:txBody>
      </p:sp>
      <p:sp>
        <p:nvSpPr>
          <p:cNvPr id="6" name="Text Placeholder 5">
            <a:extLst>
              <a:ext uri="{FF2B5EF4-FFF2-40B4-BE49-F238E27FC236}">
                <a16:creationId xmlns:a16="http://schemas.microsoft.com/office/drawing/2014/main" id="{1560DD7E-8221-45EC-B849-91DC33361686}"/>
              </a:ext>
            </a:extLst>
          </p:cNvPr>
          <p:cNvSpPr>
            <a:spLocks noGrp="1"/>
          </p:cNvSpPr>
          <p:nvPr>
            <p:ph type="body" sz="quarter" idx="17"/>
          </p:nvPr>
        </p:nvSpPr>
        <p:spPr>
          <a:xfrm>
            <a:off x="838200" y="1231900"/>
            <a:ext cx="10711543" cy="4394200"/>
          </a:xfrm>
        </p:spPr>
        <p:txBody>
          <a:bodyPr/>
          <a:lstStyle/>
          <a:p>
            <a:pPr eaLnBrk="1" hangingPunct="1"/>
            <a:r>
              <a:rPr lang="en-US" altLang="en-US" b="1" dirty="0">
                <a:effectLst>
                  <a:outerShdw blurRad="38100" dist="38100" dir="2700000" algn="tl">
                    <a:srgbClr val="000000">
                      <a:alpha val="43137"/>
                    </a:srgbClr>
                  </a:outerShdw>
                </a:effectLst>
              </a:rPr>
              <a:t>Two popular spyware and adware removal programs:</a:t>
            </a:r>
          </a:p>
          <a:p>
            <a:pPr lvl="1" eaLnBrk="1" hangingPunct="1"/>
            <a:r>
              <a:rPr lang="en-US" altLang="en-US" b="1" dirty="0">
                <a:effectLst>
                  <a:outerShdw blurRad="38100" dist="38100" dir="2700000" algn="tl">
                    <a:srgbClr val="000000">
                      <a:alpha val="43137"/>
                    </a:srgbClr>
                  </a:outerShdw>
                </a:effectLst>
              </a:rPr>
              <a:t>HitmanPro</a:t>
            </a:r>
          </a:p>
          <a:p>
            <a:pPr lvl="1" eaLnBrk="1" hangingPunct="1"/>
            <a:r>
              <a:rPr lang="en-US" altLang="en-US" b="1" dirty="0">
                <a:effectLst>
                  <a:outerShdw blurRad="38100" dist="38100" dir="2700000" algn="tl">
                    <a:srgbClr val="000000">
                      <a:alpha val="43137"/>
                    </a:srgbClr>
                  </a:outerShdw>
                </a:effectLst>
              </a:rPr>
              <a:t>Malwarebytes Anti-Malware (MBAM)</a:t>
            </a:r>
          </a:p>
          <a:p>
            <a:r>
              <a:rPr lang="en-US" altLang="en-US" dirty="0"/>
              <a:t>Training employees on safe email practices and how to recognize and avoid phishing messages</a:t>
            </a:r>
          </a:p>
          <a:p>
            <a:r>
              <a:rPr lang="en-US" altLang="en-US" dirty="0"/>
              <a:t>Installing firewalls</a:t>
            </a:r>
          </a:p>
          <a:p>
            <a:pPr lvl="1" eaLnBrk="1" hangingPunct="1"/>
            <a:r>
              <a:rPr lang="en-US" altLang="en-US" dirty="0"/>
              <a:t>Software firewalls (for home and small-business users)</a:t>
            </a:r>
          </a:p>
          <a:p>
            <a:pPr lvl="2"/>
            <a:r>
              <a:rPr lang="en-US" altLang="en-US" dirty="0"/>
              <a:t>For those who don’t have a hardware firewall or an intrusion detection system (IDS)</a:t>
            </a:r>
          </a:p>
        </p:txBody>
      </p:sp>
    </p:spTree>
    <p:extLst>
      <p:ext uri="{BB962C8B-B14F-4D97-AF65-F5344CB8AC3E}">
        <p14:creationId xmlns:p14="http://schemas.microsoft.com/office/powerpoint/2010/main" val="383128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185C-E736-4579-9701-27091A38A9D2}"/>
              </a:ext>
            </a:extLst>
          </p:cNvPr>
          <p:cNvSpPr>
            <a:spLocks noGrp="1"/>
          </p:cNvSpPr>
          <p:nvPr>
            <p:ph type="title"/>
          </p:nvPr>
        </p:nvSpPr>
        <p:spPr>
          <a:xfrm>
            <a:off x="838200" y="365125"/>
            <a:ext cx="10515600" cy="672105"/>
          </a:xfrm>
        </p:spPr>
        <p:txBody>
          <a:bodyPr/>
          <a:lstStyle/>
          <a:p>
            <a:r>
              <a:rPr lang="en-US" altLang="en-US" dirty="0"/>
              <a:t>Malicious Software (Malware)</a:t>
            </a:r>
            <a:endParaRPr lang="en-IN" dirty="0"/>
          </a:p>
        </p:txBody>
      </p:sp>
      <p:sp>
        <p:nvSpPr>
          <p:cNvPr id="3" name="Text Placeholder 2">
            <a:extLst>
              <a:ext uri="{FF2B5EF4-FFF2-40B4-BE49-F238E27FC236}">
                <a16:creationId xmlns:a16="http://schemas.microsoft.com/office/drawing/2014/main" id="{8B2BB213-BEFF-48FD-A4A3-34D3E6186184}"/>
              </a:ext>
            </a:extLst>
          </p:cNvPr>
          <p:cNvSpPr>
            <a:spLocks noGrp="1"/>
          </p:cNvSpPr>
          <p:nvPr>
            <p:ph type="body" sz="quarter" idx="17"/>
          </p:nvPr>
        </p:nvSpPr>
        <p:spPr>
          <a:xfrm>
            <a:off x="642257" y="1167783"/>
            <a:ext cx="10711543" cy="4394200"/>
          </a:xfrm>
        </p:spPr>
        <p:txBody>
          <a:bodyPr/>
          <a:lstStyle/>
          <a:p>
            <a:pPr eaLnBrk="1" hangingPunct="1"/>
            <a:r>
              <a:rPr lang="en-US" altLang="en-US" dirty="0"/>
              <a:t>Network attacks </a:t>
            </a:r>
            <a:r>
              <a:rPr lang="en-US" altLang="en-US" dirty="0">
                <a:solidFill>
                  <a:schemeClr val="accent5">
                    <a:lumMod val="75000"/>
                  </a:schemeClr>
                </a:solidFill>
              </a:rPr>
              <a:t>are </a:t>
            </a:r>
            <a:r>
              <a:rPr lang="en-US" altLang="en-US" b="1" dirty="0">
                <a:solidFill>
                  <a:schemeClr val="accent5">
                    <a:lumMod val="75000"/>
                  </a:schemeClr>
                </a:solidFill>
              </a:rPr>
              <a:t>initiated to steal data </a:t>
            </a:r>
            <a:r>
              <a:rPr lang="en-US" altLang="en-US" dirty="0"/>
              <a:t>that can be used or sold </a:t>
            </a:r>
            <a:r>
              <a:rPr lang="en-US" altLang="en-US" b="1" u="sng" dirty="0"/>
              <a:t>for financial gain </a:t>
            </a:r>
            <a:r>
              <a:rPr lang="en-US" altLang="en-US" dirty="0"/>
              <a:t>or to carry out a sociopolitical agenda</a:t>
            </a:r>
          </a:p>
          <a:p>
            <a:pPr eaLnBrk="1" hangingPunct="1"/>
            <a:r>
              <a:rPr lang="en-US" altLang="en-US" dirty="0"/>
              <a:t>Malicious software (</a:t>
            </a:r>
            <a:r>
              <a:rPr lang="en-US" altLang="en-US" b="1" dirty="0">
                <a:solidFill>
                  <a:srgbClr val="FF0000"/>
                </a:solidFill>
              </a:rPr>
              <a:t>malware</a:t>
            </a:r>
            <a:r>
              <a:rPr lang="en-US" altLang="en-US" dirty="0"/>
              <a:t>) </a:t>
            </a:r>
          </a:p>
          <a:p>
            <a:pPr lvl="1" eaLnBrk="1" hangingPunct="1"/>
            <a:r>
              <a:rPr lang="en-US" altLang="en-US" dirty="0">
                <a:solidFill>
                  <a:srgbClr val="FF0000"/>
                </a:solidFill>
              </a:rPr>
              <a:t>Virus</a:t>
            </a:r>
          </a:p>
          <a:p>
            <a:pPr lvl="1" eaLnBrk="1" hangingPunct="1"/>
            <a:r>
              <a:rPr lang="en-US" altLang="en-US" dirty="0">
                <a:solidFill>
                  <a:srgbClr val="FF0000"/>
                </a:solidFill>
              </a:rPr>
              <a:t>Worm</a:t>
            </a:r>
          </a:p>
          <a:p>
            <a:pPr lvl="1" eaLnBrk="1" hangingPunct="1"/>
            <a:r>
              <a:rPr lang="en-US" altLang="en-US" dirty="0">
                <a:solidFill>
                  <a:srgbClr val="FF0000"/>
                </a:solidFill>
              </a:rPr>
              <a:t>Trojan program</a:t>
            </a:r>
          </a:p>
          <a:p>
            <a:pPr eaLnBrk="1" hangingPunct="1"/>
            <a:r>
              <a:rPr lang="en-US" altLang="en-US" dirty="0"/>
              <a:t>Main goal</a:t>
            </a:r>
          </a:p>
          <a:p>
            <a:pPr lvl="1" eaLnBrk="1" hangingPunct="1"/>
            <a:r>
              <a:rPr lang="en-US" altLang="en-US" dirty="0"/>
              <a:t>To </a:t>
            </a:r>
            <a:r>
              <a:rPr lang="en-US" altLang="en-US" b="1" dirty="0"/>
              <a:t>make </a:t>
            </a:r>
            <a:r>
              <a:rPr lang="en-US" altLang="en-US" b="1" dirty="0">
                <a:solidFill>
                  <a:schemeClr val="accent5">
                    <a:lumMod val="75000"/>
                  </a:schemeClr>
                </a:solidFill>
              </a:rPr>
              <a:t>money</a:t>
            </a:r>
          </a:p>
          <a:p>
            <a:pPr eaLnBrk="1" hangingPunct="1"/>
            <a:r>
              <a:rPr lang="en-US" altLang="en-US" dirty="0"/>
              <a:t>Malware was once targeted specifically at Windows, Linux, and other traditional OSs</a:t>
            </a:r>
          </a:p>
          <a:p>
            <a:pPr lvl="1" eaLnBrk="1" hangingPunct="1"/>
            <a:r>
              <a:rPr lang="en-US" altLang="en-US" dirty="0"/>
              <a:t>Now, it is written to target tablets, </a:t>
            </a:r>
            <a:r>
              <a:rPr lang="en-US" altLang="en-US" b="1" dirty="0"/>
              <a:t>smartphones</a:t>
            </a:r>
            <a:r>
              <a:rPr lang="en-US" altLang="en-US" dirty="0"/>
              <a:t>, and other Internet-connected devices</a:t>
            </a:r>
          </a:p>
        </p:txBody>
      </p:sp>
    </p:spTree>
    <p:extLst>
      <p:ext uri="{BB962C8B-B14F-4D97-AF65-F5344CB8AC3E}">
        <p14:creationId xmlns:p14="http://schemas.microsoft.com/office/powerpoint/2010/main" val="1917845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F703-6BF7-410A-8859-320A6604352A}"/>
              </a:ext>
            </a:extLst>
          </p:cNvPr>
          <p:cNvSpPr>
            <a:spLocks noGrp="1"/>
          </p:cNvSpPr>
          <p:nvPr>
            <p:ph type="title"/>
          </p:nvPr>
        </p:nvSpPr>
        <p:spPr/>
        <p:txBody>
          <a:bodyPr/>
          <a:lstStyle/>
          <a:p>
            <a:r>
              <a:rPr lang="en-US" altLang="en-US" dirty="0"/>
              <a:t>Avoiding Fear Tactics</a:t>
            </a:r>
            <a:endParaRPr lang="en-IN" dirty="0"/>
          </a:p>
        </p:txBody>
      </p:sp>
      <p:sp>
        <p:nvSpPr>
          <p:cNvPr id="3" name="Text Placeholder 2">
            <a:extLst>
              <a:ext uri="{FF2B5EF4-FFF2-40B4-BE49-F238E27FC236}">
                <a16:creationId xmlns:a16="http://schemas.microsoft.com/office/drawing/2014/main" id="{85DB8DCE-A124-44E7-9638-5611C5A41E1F}"/>
              </a:ext>
            </a:extLst>
          </p:cNvPr>
          <p:cNvSpPr>
            <a:spLocks noGrp="1"/>
          </p:cNvSpPr>
          <p:nvPr>
            <p:ph type="body" sz="quarter" idx="17"/>
          </p:nvPr>
        </p:nvSpPr>
        <p:spPr>
          <a:xfrm>
            <a:off x="740228" y="1037230"/>
            <a:ext cx="10711543" cy="4394200"/>
          </a:xfrm>
        </p:spPr>
        <p:txBody>
          <a:bodyPr/>
          <a:lstStyle/>
          <a:p>
            <a:pPr eaLnBrk="1" hangingPunct="1"/>
            <a:r>
              <a:rPr lang="en-US" altLang="en-US" sz="2400" b="1" dirty="0"/>
              <a:t>Avoid scaring users into complying with security measures</a:t>
            </a:r>
          </a:p>
          <a:p>
            <a:pPr lvl="1" eaLnBrk="1" hangingPunct="1"/>
            <a:r>
              <a:rPr lang="en-US" altLang="en-US" dirty="0"/>
              <a:t>Sometimes used by unethical security testers</a:t>
            </a:r>
          </a:p>
          <a:p>
            <a:pPr lvl="2" eaLnBrk="1" hangingPunct="1"/>
            <a:r>
              <a:rPr lang="en-US" altLang="en-US" dirty="0">
                <a:latin typeface="Arial"/>
                <a:cs typeface="Arial"/>
              </a:rPr>
              <a:t>Against the Open Source Security Testing Methodology Manual</a:t>
            </a:r>
            <a:r>
              <a:rPr lang="en-US" dirty="0">
                <a:latin typeface="Arial"/>
                <a:cs typeface="Arial"/>
              </a:rPr>
              <a:t>’</a:t>
            </a:r>
            <a:r>
              <a:rPr lang="en-US" altLang="en-US" dirty="0">
                <a:latin typeface="Arial"/>
                <a:cs typeface="Arial"/>
              </a:rPr>
              <a:t>s (OSSTMM) Rules of Engagement</a:t>
            </a:r>
          </a:p>
          <a:p>
            <a:pPr eaLnBrk="1" hangingPunct="1"/>
            <a:r>
              <a:rPr lang="en-US" altLang="en-US" b="1" dirty="0"/>
              <a:t>Promote awareness rather than instill fea</a:t>
            </a:r>
            <a:r>
              <a:rPr lang="en-US" altLang="en-US" dirty="0"/>
              <a:t>r</a:t>
            </a:r>
          </a:p>
          <a:p>
            <a:pPr lvl="1" eaLnBrk="1" hangingPunct="1"/>
            <a:r>
              <a:rPr lang="en-US" altLang="en-US" dirty="0"/>
              <a:t>Users should be aware of potential threats, not terrified by them</a:t>
            </a:r>
          </a:p>
          <a:p>
            <a:pPr lvl="1" eaLnBrk="1" hangingPunct="1"/>
            <a:r>
              <a:rPr lang="en-US" altLang="en-US" dirty="0"/>
              <a:t>Build on the users’ existing knowledge</a:t>
            </a:r>
          </a:p>
          <a:p>
            <a:pPr lvl="2" eaLnBrk="1" hangingPunct="1"/>
            <a:r>
              <a:rPr lang="en-US" altLang="en-US" dirty="0"/>
              <a:t>Makes training easier</a:t>
            </a:r>
          </a:p>
        </p:txBody>
      </p:sp>
    </p:spTree>
    <p:extLst>
      <p:ext uri="{BB962C8B-B14F-4D97-AF65-F5344CB8AC3E}">
        <p14:creationId xmlns:p14="http://schemas.microsoft.com/office/powerpoint/2010/main" val="1373472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Discussion Activity 3-1</a:t>
            </a:r>
          </a:p>
        </p:txBody>
      </p:sp>
      <p:sp>
        <p:nvSpPr>
          <p:cNvPr id="2" name="Text Placeholder 1"/>
          <p:cNvSpPr>
            <a:spLocks noGrp="1"/>
          </p:cNvSpPr>
          <p:nvPr>
            <p:ph type="body" sz="quarter" idx="15"/>
          </p:nvPr>
        </p:nvSpPr>
        <p:spPr/>
        <p:txBody>
          <a:bodyPr/>
          <a:lstStyle/>
          <a:p>
            <a:r>
              <a:rPr lang="en-US" sz="2000" dirty="0"/>
              <a:t>Antivirus software is one of the main points of defense against malware and network attacks. Perform research to discover five of the best “free” antivirus solutions. In a few paragraphs, describe your findings and discuss which antivirus software you think is the best and explain why.</a:t>
            </a:r>
          </a:p>
        </p:txBody>
      </p:sp>
    </p:spTree>
    <p:extLst>
      <p:ext uri="{BB962C8B-B14F-4D97-AF65-F5344CB8AC3E}">
        <p14:creationId xmlns:p14="http://schemas.microsoft.com/office/powerpoint/2010/main" val="632041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Discussion Activity 3-1: Answer</a:t>
            </a:r>
          </a:p>
        </p:txBody>
      </p:sp>
      <p:sp>
        <p:nvSpPr>
          <p:cNvPr id="2" name="Text Placeholder 1"/>
          <p:cNvSpPr>
            <a:spLocks noGrp="1"/>
          </p:cNvSpPr>
          <p:nvPr>
            <p:ph type="body" sz="quarter" idx="15"/>
          </p:nvPr>
        </p:nvSpPr>
        <p:spPr/>
        <p:txBody>
          <a:bodyPr/>
          <a:lstStyle/>
          <a:p>
            <a:r>
              <a:rPr lang="en-US" sz="2000" dirty="0"/>
              <a:t>Antivirus software is one of the main points of defense against malware and network attacks. Perform research to discover five of the best “free” antivirus solutions. In a few paragraphs, describe your findings and discuss which antivirus software you think is the best and explain why.</a:t>
            </a:r>
          </a:p>
          <a:p>
            <a:pPr>
              <a:spcBef>
                <a:spcPts val="600"/>
              </a:spcBef>
              <a:spcAft>
                <a:spcPts val="600"/>
              </a:spcAft>
            </a:pPr>
            <a:endParaRPr lang="en-US" sz="2000" b="1" dirty="0"/>
          </a:p>
          <a:p>
            <a:pPr>
              <a:spcBef>
                <a:spcPts val="600"/>
              </a:spcBef>
              <a:spcAft>
                <a:spcPts val="600"/>
              </a:spcAft>
            </a:pPr>
            <a:r>
              <a:rPr lang="en-US" sz="2000" b="1" dirty="0"/>
              <a:t>Answer: Some of the best antivirus solutions in the market are Avira, Panda, TotalAV, Kaspersky, and Malwarebytes. Avira has one of the best anti-malware engines in the market and is user-friendly. Panda Free Antivirus provides good virus protection and is also lightweight and secure. TotalAV’s identifies the trickiest ransomware and cryptojacking files. Kaspersky Security Cloud is another great antivirus software that also comes with plenty of additional benefits. Malwarebytes Free is a minimalistic and simple antivirus scanner, but it can miss hidden files that brands like Avira and TotalAV can detect.</a:t>
            </a:r>
          </a:p>
        </p:txBody>
      </p:sp>
    </p:spTree>
    <p:extLst>
      <p:ext uri="{BB962C8B-B14F-4D97-AF65-F5344CB8AC3E}">
        <p14:creationId xmlns:p14="http://schemas.microsoft.com/office/powerpoint/2010/main" val="154161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8944F8-8DEE-4BC8-B0F0-AEB7A80DA7E4}"/>
              </a:ext>
            </a:extLst>
          </p:cNvPr>
          <p:cNvSpPr>
            <a:spLocks noGrp="1"/>
          </p:cNvSpPr>
          <p:nvPr>
            <p:ph type="title"/>
          </p:nvPr>
        </p:nvSpPr>
        <p:spPr/>
        <p:txBody>
          <a:bodyPr/>
          <a:lstStyle/>
          <a:p>
            <a:r>
              <a:rPr lang="en-US" altLang="en-US" dirty="0"/>
              <a:t>Intruder Attacks on Networks and Computers</a:t>
            </a:r>
            <a:endParaRPr lang="en-IN" dirty="0"/>
          </a:p>
        </p:txBody>
      </p:sp>
      <p:sp>
        <p:nvSpPr>
          <p:cNvPr id="6" name="Text Placeholder 5">
            <a:extLst>
              <a:ext uri="{FF2B5EF4-FFF2-40B4-BE49-F238E27FC236}">
                <a16:creationId xmlns:a16="http://schemas.microsoft.com/office/drawing/2014/main" id="{17AD0C3A-7D75-4CF8-9017-2FEB2C6B40E6}"/>
              </a:ext>
            </a:extLst>
          </p:cNvPr>
          <p:cNvSpPr>
            <a:spLocks noGrp="1"/>
          </p:cNvSpPr>
          <p:nvPr>
            <p:ph type="body" sz="quarter" idx="17"/>
          </p:nvPr>
        </p:nvSpPr>
        <p:spPr/>
        <p:txBody>
          <a:bodyPr>
            <a:noAutofit/>
          </a:bodyPr>
          <a:lstStyle/>
          <a:p>
            <a:pPr eaLnBrk="1" hangingPunct="1"/>
            <a:r>
              <a:rPr lang="en-US" altLang="en-US" b="1" dirty="0"/>
              <a:t>Attack</a:t>
            </a:r>
          </a:p>
          <a:p>
            <a:pPr lvl="1" eaLnBrk="1" hangingPunct="1"/>
            <a:r>
              <a:rPr lang="en-US" altLang="en-US" dirty="0"/>
              <a:t>Any attempt by an unauthorized person to access, damage, or use network resources</a:t>
            </a:r>
          </a:p>
          <a:p>
            <a:pPr lvl="1" eaLnBrk="1" hangingPunct="1"/>
            <a:r>
              <a:rPr lang="en-US" altLang="en-US" dirty="0"/>
              <a:t>Usually happens when a weakness or a </a:t>
            </a:r>
            <a:r>
              <a:rPr lang="en-US" altLang="en-US" b="1" dirty="0"/>
              <a:t>vulnerability</a:t>
            </a:r>
            <a:r>
              <a:rPr lang="en-US" altLang="en-US" dirty="0"/>
              <a:t> is exploited</a:t>
            </a:r>
          </a:p>
          <a:p>
            <a:pPr eaLnBrk="1" hangingPunct="1"/>
            <a:r>
              <a:rPr lang="en-US" altLang="en-US" b="1" dirty="0"/>
              <a:t>Exploit</a:t>
            </a:r>
          </a:p>
          <a:p>
            <a:pPr lvl="1" eaLnBrk="1" hangingPunct="1"/>
            <a:r>
              <a:rPr lang="en-US" altLang="en-US" dirty="0"/>
              <a:t>A specially crafted string of data intended to take advantage of a vulnerability</a:t>
            </a:r>
          </a:p>
          <a:p>
            <a:pPr eaLnBrk="1" hangingPunct="1"/>
            <a:r>
              <a:rPr lang="en-US" altLang="en-US" b="1" dirty="0"/>
              <a:t>Network security</a:t>
            </a:r>
          </a:p>
          <a:p>
            <a:pPr lvl="1" eaLnBrk="1" hangingPunct="1"/>
            <a:r>
              <a:rPr lang="en-US" altLang="en-US" dirty="0"/>
              <a:t>Concerned with the security of computers or devices that are part of a network infrastructure</a:t>
            </a:r>
          </a:p>
          <a:p>
            <a:pPr eaLnBrk="1" hangingPunct="1"/>
            <a:r>
              <a:rPr lang="en-US" altLang="en-US" b="1" dirty="0"/>
              <a:t>Computer security</a:t>
            </a:r>
          </a:p>
          <a:p>
            <a:pPr lvl="1" eaLnBrk="1" hangingPunct="1"/>
            <a:r>
              <a:rPr lang="en-US" altLang="en-US" dirty="0"/>
              <a:t>Concerned with the security of a stand-alone computing device that is not part of a network infrastructure</a:t>
            </a:r>
          </a:p>
          <a:p>
            <a:pPr eaLnBrk="1" hangingPunct="1"/>
            <a:r>
              <a:rPr lang="en-US" altLang="en-US" dirty="0"/>
              <a:t>Computer crime</a:t>
            </a:r>
          </a:p>
          <a:p>
            <a:pPr lvl="1" eaLnBrk="1" hangingPunct="1"/>
            <a:r>
              <a:rPr lang="en-US" altLang="en-US" dirty="0"/>
              <a:t>Fastest growing type of crime worldwide</a:t>
            </a:r>
          </a:p>
        </p:txBody>
      </p:sp>
    </p:spTree>
    <p:extLst>
      <p:ext uri="{BB962C8B-B14F-4D97-AF65-F5344CB8AC3E}">
        <p14:creationId xmlns:p14="http://schemas.microsoft.com/office/powerpoint/2010/main" val="4073029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9E98-384B-4A37-9AC9-ACAAC6805E16}"/>
              </a:ext>
            </a:extLst>
          </p:cNvPr>
          <p:cNvSpPr>
            <a:spLocks noGrp="1"/>
          </p:cNvSpPr>
          <p:nvPr>
            <p:ph type="title"/>
          </p:nvPr>
        </p:nvSpPr>
        <p:spPr/>
        <p:txBody>
          <a:bodyPr/>
          <a:lstStyle/>
          <a:p>
            <a:r>
              <a:rPr lang="en-US" altLang="en-US" dirty="0"/>
              <a:t>Denial-of-Service (DoS) Attack (1 of 2)</a:t>
            </a:r>
            <a:endParaRPr lang="en-IN" dirty="0"/>
          </a:p>
        </p:txBody>
      </p:sp>
      <p:sp>
        <p:nvSpPr>
          <p:cNvPr id="3" name="Text Placeholder 2">
            <a:extLst>
              <a:ext uri="{FF2B5EF4-FFF2-40B4-BE49-F238E27FC236}">
                <a16:creationId xmlns:a16="http://schemas.microsoft.com/office/drawing/2014/main" id="{137FD6E0-DE58-42D3-A2D7-3F26486CBD74}"/>
              </a:ext>
            </a:extLst>
          </p:cNvPr>
          <p:cNvSpPr>
            <a:spLocks noGrp="1"/>
          </p:cNvSpPr>
          <p:nvPr>
            <p:ph type="body" sz="quarter" idx="17"/>
          </p:nvPr>
        </p:nvSpPr>
        <p:spPr/>
        <p:txBody>
          <a:bodyPr/>
          <a:lstStyle/>
          <a:p>
            <a:r>
              <a:rPr lang="en-US" altLang="en-US" dirty="0"/>
              <a:t>Prevents legitimate users from accessing network resources</a:t>
            </a:r>
          </a:p>
          <a:p>
            <a:pPr eaLnBrk="1" hangingPunct="1"/>
            <a:r>
              <a:rPr lang="en-US" altLang="en-US" dirty="0"/>
              <a:t>Attackers do not attempt to access the information on a remote computer</a:t>
            </a:r>
          </a:p>
          <a:p>
            <a:pPr lvl="1" eaLnBrk="1" hangingPunct="1"/>
            <a:r>
              <a:rPr lang="en-US" altLang="en-US" dirty="0"/>
              <a:t>May just want to cripple the network</a:t>
            </a:r>
          </a:p>
          <a:p>
            <a:pPr eaLnBrk="1" hangingPunct="1"/>
            <a:r>
              <a:rPr lang="en-US" altLang="en-US" dirty="0"/>
              <a:t>Conducting a DoS attack yourself is not wise</a:t>
            </a:r>
          </a:p>
          <a:p>
            <a:pPr lvl="1" eaLnBrk="1" hangingPunct="1"/>
            <a:r>
              <a:rPr lang="en-US" altLang="en-US" dirty="0"/>
              <a:t>Only explain how the attack could be carried out</a:t>
            </a:r>
          </a:p>
        </p:txBody>
      </p:sp>
    </p:spTree>
    <p:extLst>
      <p:ext uri="{BB962C8B-B14F-4D97-AF65-F5344CB8AC3E}">
        <p14:creationId xmlns:p14="http://schemas.microsoft.com/office/powerpoint/2010/main" val="3397974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9E98-384B-4A37-9AC9-ACAAC6805E16}"/>
              </a:ext>
            </a:extLst>
          </p:cNvPr>
          <p:cNvSpPr>
            <a:spLocks noGrp="1"/>
          </p:cNvSpPr>
          <p:nvPr>
            <p:ph type="title"/>
          </p:nvPr>
        </p:nvSpPr>
        <p:spPr/>
        <p:txBody>
          <a:bodyPr/>
          <a:lstStyle/>
          <a:p>
            <a:r>
              <a:rPr lang="en-US" altLang="en-US" dirty="0"/>
              <a:t>Denial-of-Service (DoS) Attack (2 of 2)</a:t>
            </a:r>
            <a:endParaRPr lang="en-IN" dirty="0"/>
          </a:p>
        </p:txBody>
      </p:sp>
      <p:sp>
        <p:nvSpPr>
          <p:cNvPr id="3" name="Text Placeholder 2">
            <a:extLst>
              <a:ext uri="{FF2B5EF4-FFF2-40B4-BE49-F238E27FC236}">
                <a16:creationId xmlns:a16="http://schemas.microsoft.com/office/drawing/2014/main" id="{137FD6E0-DE58-42D3-A2D7-3F26486CBD74}"/>
              </a:ext>
            </a:extLst>
          </p:cNvPr>
          <p:cNvSpPr>
            <a:spLocks noGrp="1"/>
          </p:cNvSpPr>
          <p:nvPr>
            <p:ph type="body" sz="quarter" idx="17"/>
          </p:nvPr>
        </p:nvSpPr>
        <p:spPr/>
        <p:txBody>
          <a:bodyPr/>
          <a:lstStyle/>
          <a:p>
            <a:pPr eaLnBrk="1" hangingPunct="1"/>
            <a:r>
              <a:rPr lang="en-US" altLang="en-US" b="1" dirty="0"/>
              <a:t>Ping of Death attack</a:t>
            </a:r>
          </a:p>
          <a:p>
            <a:pPr lvl="1"/>
            <a:r>
              <a:rPr lang="en-US" altLang="en-US" dirty="0"/>
              <a:t>Causes the victim computer to freeze and malfunction</a:t>
            </a:r>
          </a:p>
          <a:p>
            <a:pPr lvl="1"/>
            <a:r>
              <a:rPr lang="en-US" altLang="en-US" dirty="0"/>
              <a:t>Not as common as it was during the late 1990s</a:t>
            </a:r>
          </a:p>
          <a:p>
            <a:pPr lvl="1" eaLnBrk="1" hangingPunct="1"/>
            <a:r>
              <a:rPr lang="en-US" altLang="en-US" dirty="0"/>
              <a:t>How it works</a:t>
            </a:r>
          </a:p>
          <a:p>
            <a:pPr lvl="2" eaLnBrk="1" hangingPunct="1"/>
            <a:r>
              <a:rPr lang="en-US" altLang="en-US" dirty="0"/>
              <a:t>Attacker creates a large </a:t>
            </a:r>
            <a:r>
              <a:rPr lang="en-US" altLang="en-US" dirty="0">
                <a:solidFill>
                  <a:srgbClr val="FF0000"/>
                </a:solidFill>
              </a:rPr>
              <a:t>ICMP packet</a:t>
            </a:r>
          </a:p>
          <a:p>
            <a:pPr lvl="3" eaLnBrk="1" hangingPunct="1"/>
            <a:r>
              <a:rPr lang="en-US" altLang="en-US" dirty="0"/>
              <a:t>More than the allowed 65,535 bytes</a:t>
            </a:r>
          </a:p>
          <a:p>
            <a:pPr lvl="3"/>
            <a:r>
              <a:rPr lang="en-US" altLang="en-US" dirty="0"/>
              <a:t>Large packet is fragmented into smaller packets</a:t>
            </a:r>
          </a:p>
          <a:p>
            <a:pPr lvl="3" eaLnBrk="1" hangingPunct="1"/>
            <a:r>
              <a:rPr lang="en-US" altLang="en-US" dirty="0"/>
              <a:t>Reassembled at its destination </a:t>
            </a:r>
          </a:p>
          <a:p>
            <a:pPr lvl="3"/>
            <a:r>
              <a:rPr lang="en-US" altLang="en-US" dirty="0"/>
              <a:t>User’s system at the destination point cannot handle the reassembled oversize packet </a:t>
            </a:r>
          </a:p>
          <a:p>
            <a:pPr lvl="3" eaLnBrk="1" hangingPunct="1"/>
            <a:r>
              <a:rPr lang="en-US" altLang="en-US" dirty="0"/>
              <a:t>Causes it to crash or freeze</a:t>
            </a:r>
          </a:p>
        </p:txBody>
      </p:sp>
    </p:spTree>
    <p:extLst>
      <p:ext uri="{BB962C8B-B14F-4D97-AF65-F5344CB8AC3E}">
        <p14:creationId xmlns:p14="http://schemas.microsoft.com/office/powerpoint/2010/main" val="2365997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4191-73A6-4B61-A568-8087AFB281CF}"/>
              </a:ext>
            </a:extLst>
          </p:cNvPr>
          <p:cNvSpPr>
            <a:spLocks noGrp="1"/>
          </p:cNvSpPr>
          <p:nvPr>
            <p:ph type="title"/>
          </p:nvPr>
        </p:nvSpPr>
        <p:spPr>
          <a:xfrm>
            <a:off x="838200" y="365125"/>
            <a:ext cx="10515600" cy="672105"/>
          </a:xfrm>
        </p:spPr>
        <p:txBody>
          <a:bodyPr/>
          <a:lstStyle/>
          <a:p>
            <a:r>
              <a:rPr lang="en-US" altLang="en-US" dirty="0"/>
              <a:t>Distributed Denial-of-Service Attacks</a:t>
            </a:r>
            <a:endParaRPr lang="en-IN" dirty="0"/>
          </a:p>
        </p:txBody>
      </p:sp>
      <p:sp>
        <p:nvSpPr>
          <p:cNvPr id="3" name="Text Placeholder 2">
            <a:extLst>
              <a:ext uri="{FF2B5EF4-FFF2-40B4-BE49-F238E27FC236}">
                <a16:creationId xmlns:a16="http://schemas.microsoft.com/office/drawing/2014/main" id="{56BB2193-A9B4-42FA-A1B0-A45153A6ABE4}"/>
              </a:ext>
            </a:extLst>
          </p:cNvPr>
          <p:cNvSpPr>
            <a:spLocks noGrp="1"/>
          </p:cNvSpPr>
          <p:nvPr>
            <p:ph type="body" sz="quarter" idx="17"/>
          </p:nvPr>
        </p:nvSpPr>
        <p:spPr>
          <a:xfrm>
            <a:off x="743576" y="1638300"/>
            <a:ext cx="10711543" cy="4394200"/>
          </a:xfrm>
        </p:spPr>
        <p:txBody>
          <a:bodyPr/>
          <a:lstStyle/>
          <a:p>
            <a:pPr eaLnBrk="1" hangingPunct="1"/>
            <a:r>
              <a:rPr lang="en-US" altLang="en-US" b="1" dirty="0"/>
              <a:t>Distributed denial-of-service (DDoS) attack</a:t>
            </a:r>
          </a:p>
          <a:p>
            <a:pPr lvl="1" eaLnBrk="1" hangingPunct="1"/>
            <a:r>
              <a:rPr lang="en-US" altLang="en-US" dirty="0"/>
              <a:t>Attack on the host is launched from multiple servers or workstations</a:t>
            </a:r>
          </a:p>
          <a:p>
            <a:pPr lvl="1" eaLnBrk="1" hangingPunct="1"/>
            <a:r>
              <a:rPr lang="en-US" altLang="en-US" dirty="0"/>
              <a:t>Network could be flooded with billions of packets</a:t>
            </a:r>
          </a:p>
          <a:p>
            <a:pPr lvl="2" eaLnBrk="1" hangingPunct="1"/>
            <a:r>
              <a:rPr lang="en-US" altLang="en-US" dirty="0"/>
              <a:t>Available network bandwidth could drop</a:t>
            </a:r>
          </a:p>
          <a:p>
            <a:pPr lvl="2" eaLnBrk="1" hangingPunct="1"/>
            <a:r>
              <a:rPr lang="en-US" altLang="en-US" dirty="0"/>
              <a:t>Legitimate users may notice a performance degradation</a:t>
            </a:r>
          </a:p>
          <a:p>
            <a:pPr lvl="1" eaLnBrk="1" hangingPunct="1"/>
            <a:r>
              <a:rPr lang="en-US" altLang="en-US" dirty="0"/>
              <a:t>Often, participants are not aware their computers are part of the attack</a:t>
            </a:r>
          </a:p>
          <a:p>
            <a:pPr lvl="2" eaLnBrk="1" hangingPunct="1"/>
            <a:r>
              <a:rPr lang="en-US" altLang="en-US" dirty="0"/>
              <a:t>They, too, have been attacked</a:t>
            </a:r>
          </a:p>
          <a:p>
            <a:pPr eaLnBrk="1" hangingPunct="1"/>
            <a:r>
              <a:rPr lang="en-US" altLang="en-US" dirty="0"/>
              <a:t>A Dark DDoS attack</a:t>
            </a:r>
          </a:p>
          <a:p>
            <a:pPr lvl="1" eaLnBrk="1" hangingPunct="1"/>
            <a:r>
              <a:rPr lang="en-US" altLang="en-US" dirty="0"/>
              <a:t>A smoke screen to distract network defenders while another, more damaging attack is occurring</a:t>
            </a:r>
          </a:p>
        </p:txBody>
      </p:sp>
    </p:spTree>
    <p:extLst>
      <p:ext uri="{BB962C8B-B14F-4D97-AF65-F5344CB8AC3E}">
        <p14:creationId xmlns:p14="http://schemas.microsoft.com/office/powerpoint/2010/main" val="1394981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9E98-384B-4A37-9AC9-ACAAC6805E16}"/>
              </a:ext>
            </a:extLst>
          </p:cNvPr>
          <p:cNvSpPr>
            <a:spLocks noGrp="1"/>
          </p:cNvSpPr>
          <p:nvPr>
            <p:ph type="title"/>
          </p:nvPr>
        </p:nvSpPr>
        <p:spPr>
          <a:xfrm>
            <a:off x="838200" y="365125"/>
            <a:ext cx="10515600" cy="672105"/>
          </a:xfrm>
        </p:spPr>
        <p:txBody>
          <a:bodyPr/>
          <a:lstStyle/>
          <a:p>
            <a:r>
              <a:rPr lang="en-US" altLang="en-US" dirty="0"/>
              <a:t>Buffer Overflow Attacks</a:t>
            </a:r>
            <a:endParaRPr lang="en-IN" dirty="0"/>
          </a:p>
        </p:txBody>
      </p:sp>
      <p:sp>
        <p:nvSpPr>
          <p:cNvPr id="3" name="Text Placeholder 2">
            <a:extLst>
              <a:ext uri="{FF2B5EF4-FFF2-40B4-BE49-F238E27FC236}">
                <a16:creationId xmlns:a16="http://schemas.microsoft.com/office/drawing/2014/main" id="{137FD6E0-DE58-42D3-A2D7-3F26486CBD74}"/>
              </a:ext>
            </a:extLst>
          </p:cNvPr>
          <p:cNvSpPr>
            <a:spLocks noGrp="1"/>
          </p:cNvSpPr>
          <p:nvPr>
            <p:ph type="body" sz="quarter" idx="17"/>
          </p:nvPr>
        </p:nvSpPr>
        <p:spPr>
          <a:xfrm>
            <a:off x="128979" y="1428437"/>
            <a:ext cx="10711543" cy="4394200"/>
          </a:xfrm>
        </p:spPr>
        <p:txBody>
          <a:bodyPr/>
          <a:lstStyle/>
          <a:p>
            <a:pPr eaLnBrk="1" hangingPunct="1"/>
            <a:r>
              <a:rPr lang="en-US" altLang="en-US" dirty="0"/>
              <a:t>Attacker finds a vulnerability in </a:t>
            </a:r>
            <a:r>
              <a:rPr lang="en-US" altLang="en-US" b="1" u="sng" dirty="0">
                <a:solidFill>
                  <a:srgbClr val="FF0000"/>
                </a:solidFill>
              </a:rPr>
              <a:t>poorly written code </a:t>
            </a:r>
            <a:r>
              <a:rPr lang="en-US" altLang="en-US" dirty="0"/>
              <a:t>that doesn’t check for a defined amount of memory space use</a:t>
            </a:r>
          </a:p>
          <a:p>
            <a:pPr eaLnBrk="1" hangingPunct="1"/>
            <a:r>
              <a:rPr lang="en-US" altLang="en-US" dirty="0"/>
              <a:t>Attacker writes code that overflows buffer</a:t>
            </a:r>
          </a:p>
          <a:p>
            <a:pPr lvl="1" eaLnBrk="1" hangingPunct="1"/>
            <a:r>
              <a:rPr lang="en-US" altLang="en-US" dirty="0"/>
              <a:t>Fills buffer with executable program code</a:t>
            </a:r>
          </a:p>
          <a:p>
            <a:pPr lvl="1" eaLnBrk="1" hangingPunct="1"/>
            <a:r>
              <a:rPr lang="en-US" altLang="en-US" dirty="0"/>
              <a:t>OS runs this code, and the attacker’s program does something harmful</a:t>
            </a:r>
          </a:p>
          <a:p>
            <a:pPr lvl="1" eaLnBrk="1" hangingPunct="1"/>
            <a:r>
              <a:rPr lang="en-US" altLang="en-US" dirty="0"/>
              <a:t>Code elevates the attacker’s permissions to an administrator’s level</a:t>
            </a:r>
          </a:p>
          <a:p>
            <a:pPr lvl="2"/>
            <a:r>
              <a:rPr lang="en-US" altLang="en-US" dirty="0"/>
              <a:t>Or creates a service that allows an attacker to remotely access the target system</a:t>
            </a:r>
          </a:p>
          <a:p>
            <a:r>
              <a:rPr lang="en-US" altLang="en-US" dirty="0"/>
              <a:t>Ensure programmers are aware of how their code might be vulnerable to attack</a:t>
            </a:r>
          </a:p>
          <a:p>
            <a:r>
              <a:rPr lang="en-US" altLang="en-US" dirty="0"/>
              <a:t>DevSecOps </a:t>
            </a:r>
          </a:p>
          <a:p>
            <a:pPr lvl="1"/>
            <a:r>
              <a:rPr lang="en-US" altLang="en-US" dirty="0"/>
              <a:t>Addresses the need for programmers to develop code with security in mind</a:t>
            </a:r>
          </a:p>
        </p:txBody>
      </p:sp>
    </p:spTree>
    <p:extLst>
      <p:ext uri="{BB962C8B-B14F-4D97-AF65-F5344CB8AC3E}">
        <p14:creationId xmlns:p14="http://schemas.microsoft.com/office/powerpoint/2010/main" val="2532773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9E98-384B-4A37-9AC9-ACAAC6805E16}"/>
              </a:ext>
            </a:extLst>
          </p:cNvPr>
          <p:cNvSpPr>
            <a:spLocks noGrp="1"/>
          </p:cNvSpPr>
          <p:nvPr>
            <p:ph type="title"/>
          </p:nvPr>
        </p:nvSpPr>
        <p:spPr/>
        <p:txBody>
          <a:bodyPr/>
          <a:lstStyle/>
          <a:p>
            <a:r>
              <a:rPr lang="en-US" altLang="en-US" dirty="0"/>
              <a:t>Buffer Overflow Vulnerabilities (1 of 2)</a:t>
            </a:r>
            <a:endParaRPr lang="en-IN" dirty="0"/>
          </a:p>
        </p:txBody>
      </p:sp>
      <p:graphicFrame>
        <p:nvGraphicFramePr>
          <p:cNvPr id="4" name="Table 5">
            <a:extLst>
              <a:ext uri="{FF2B5EF4-FFF2-40B4-BE49-F238E27FC236}">
                <a16:creationId xmlns:a16="http://schemas.microsoft.com/office/drawing/2014/main" id="{7ADDBE6B-ED6D-4E4A-B9A6-72D0C767EA0F}"/>
              </a:ext>
            </a:extLst>
          </p:cNvPr>
          <p:cNvGraphicFramePr>
            <a:graphicFrameLocks noGrp="1"/>
          </p:cNvGraphicFramePr>
          <p:nvPr>
            <p:ph type="tbl" sz="quarter" idx="10"/>
            <p:extLst>
              <p:ext uri="{D42A27DB-BD31-4B8C-83A1-F6EECF244321}">
                <p14:modId xmlns:p14="http://schemas.microsoft.com/office/powerpoint/2010/main" val="2710048116"/>
              </p:ext>
            </p:extLst>
          </p:nvPr>
        </p:nvGraphicFramePr>
        <p:xfrm>
          <a:off x="507124" y="1037230"/>
          <a:ext cx="11177752" cy="4799164"/>
        </p:xfrm>
        <a:graphic>
          <a:graphicData uri="http://schemas.openxmlformats.org/drawingml/2006/table">
            <a:tbl>
              <a:tblPr firstRow="1" bandRow="1">
                <a:tableStyleId>{5C22544A-7EE6-4342-B048-85BDC9FD1C3A}</a:tableStyleId>
              </a:tblPr>
              <a:tblGrid>
                <a:gridCol w="2645979">
                  <a:extLst>
                    <a:ext uri="{9D8B030D-6E8A-4147-A177-3AD203B41FA5}">
                      <a16:colId xmlns:a16="http://schemas.microsoft.com/office/drawing/2014/main" val="4263459749"/>
                    </a:ext>
                  </a:extLst>
                </a:gridCol>
                <a:gridCol w="8531773">
                  <a:extLst>
                    <a:ext uri="{9D8B030D-6E8A-4147-A177-3AD203B41FA5}">
                      <a16:colId xmlns:a16="http://schemas.microsoft.com/office/drawing/2014/main" val="2141845915"/>
                    </a:ext>
                  </a:extLst>
                </a:gridCol>
              </a:tblGrid>
              <a:tr h="391725">
                <a:tc>
                  <a:txBody>
                    <a:bodyPr/>
                    <a:lstStyle/>
                    <a:p>
                      <a:r>
                        <a:rPr lang="en-IN" dirty="0"/>
                        <a:t>Buffer overflow</a:t>
                      </a:r>
                    </a:p>
                  </a:txBody>
                  <a:tcPr/>
                </a:tc>
                <a:tc>
                  <a:txBody>
                    <a:bodyPr/>
                    <a:lstStyle/>
                    <a:p>
                      <a:r>
                        <a:rPr lang="en-IN" dirty="0"/>
                        <a:t>Description</a:t>
                      </a:r>
                    </a:p>
                  </a:txBody>
                  <a:tcPr/>
                </a:tc>
                <a:extLst>
                  <a:ext uri="{0D108BD9-81ED-4DB2-BD59-A6C34878D82A}">
                    <a16:rowId xmlns:a16="http://schemas.microsoft.com/office/drawing/2014/main" val="1326801118"/>
                  </a:ext>
                </a:extLst>
              </a:tr>
              <a:tr h="1755679">
                <a:tc>
                  <a:txBody>
                    <a:bodyPr/>
                    <a:lstStyle/>
                    <a:p>
                      <a:r>
                        <a:rPr lang="en-IN" sz="1800" b="0" i="0" u="none" strike="noStrike" kern="1200" baseline="0" dirty="0">
                          <a:solidFill>
                            <a:schemeClr val="dk1"/>
                          </a:solidFill>
                          <a:latin typeface="+mn-lt"/>
                          <a:ea typeface="+mn-ea"/>
                          <a:cs typeface="+mn-cs"/>
                        </a:rPr>
                        <a:t>Cisco ASA Internet Key</a:t>
                      </a:r>
                    </a:p>
                    <a:p>
                      <a:r>
                        <a:rPr lang="en-IN" sz="1800" b="0" i="0" u="none" strike="noStrike" kern="1200" baseline="0" dirty="0">
                          <a:solidFill>
                            <a:schemeClr val="dk1"/>
                          </a:solidFill>
                          <a:latin typeface="+mn-lt"/>
                          <a:ea typeface="+mn-ea"/>
                          <a:cs typeface="+mn-cs"/>
                        </a:rPr>
                        <a:t>Exchange</a:t>
                      </a:r>
                      <a:endParaRPr lang="en-IN" dirty="0"/>
                    </a:p>
                  </a:txBody>
                  <a:tcPr/>
                </a:tc>
                <a:tc>
                  <a:txBody>
                    <a:bodyPr/>
                    <a:lstStyle/>
                    <a:p>
                      <a:r>
                        <a:rPr lang="en-US" sz="1800" b="0" i="0" u="none" strike="noStrike" kern="1200" baseline="0" dirty="0">
                          <a:solidFill>
                            <a:schemeClr val="dk1"/>
                          </a:solidFill>
                          <a:latin typeface="+mn-lt"/>
                          <a:ea typeface="+mn-ea"/>
                          <a:cs typeface="+mn-cs"/>
                          <a:hlinkClick r:id="rId2"/>
                        </a:rPr>
                        <a:t>Cisco Security Advisory for CVE-2016-1287 </a:t>
                      </a:r>
                      <a:r>
                        <a:rPr lang="en-US" sz="1800" b="0" i="0" u="none" strike="noStrike" kern="1200" baseline="0" dirty="0">
                          <a:solidFill>
                            <a:schemeClr val="dk1"/>
                          </a:solidFill>
                          <a:latin typeface="+mn-lt"/>
                          <a:ea typeface="+mn-ea"/>
                          <a:cs typeface="+mn-cs"/>
                        </a:rPr>
                        <a:t>discusses a serious buffer overflow vulnerability in the Cisco ASA product line. Attackers could send a specially crafted packet to the affected device, allowing them to gain full administrative privileges. This attack could be carried out from anywhere on the Internet if ASAs are used on a company’s perimeter.</a:t>
                      </a:r>
                      <a:endParaRPr lang="en-IN" dirty="0"/>
                    </a:p>
                  </a:txBody>
                  <a:tcPr/>
                </a:tc>
                <a:extLst>
                  <a:ext uri="{0D108BD9-81ED-4DB2-BD59-A6C34878D82A}">
                    <a16:rowId xmlns:a16="http://schemas.microsoft.com/office/drawing/2014/main" val="974676817"/>
                  </a:ext>
                </a:extLst>
              </a:tr>
              <a:tr h="391725">
                <a:tc>
                  <a:txBody>
                    <a:bodyPr/>
                    <a:lstStyle/>
                    <a:p>
                      <a:r>
                        <a:rPr lang="en-IN" sz="1800" b="0" i="0" u="none" strike="noStrike" kern="1200" baseline="0" dirty="0">
                          <a:solidFill>
                            <a:schemeClr val="dk1"/>
                          </a:solidFill>
                          <a:latin typeface="+mn-lt"/>
                          <a:ea typeface="+mn-ea"/>
                          <a:cs typeface="+mn-cs"/>
                        </a:rPr>
                        <a:t>GHOST</a:t>
                      </a:r>
                      <a:endParaRPr lang="en-IN" dirty="0"/>
                    </a:p>
                  </a:txBody>
                  <a:tcPr/>
                </a:tc>
                <a:tc>
                  <a:txBody>
                    <a:bodyPr/>
                    <a:lstStyle/>
                    <a:p>
                      <a:r>
                        <a:rPr lang="en-US" sz="1800" b="0" i="0" u="none" strike="noStrike" kern="1200" baseline="0" dirty="0">
                          <a:solidFill>
                            <a:schemeClr val="dk1"/>
                          </a:solidFill>
                          <a:latin typeface="+mn-lt"/>
                          <a:ea typeface="+mn-ea"/>
                          <a:cs typeface="+mn-cs"/>
                        </a:rPr>
                        <a:t>This vulnerability made headlines across the globe when it was discovered by</a:t>
                      </a:r>
                    </a:p>
                    <a:p>
                      <a:r>
                        <a:rPr lang="en-US" sz="1800" b="0" i="0" u="none" strike="noStrike" kern="1200" baseline="0" dirty="0">
                          <a:solidFill>
                            <a:schemeClr val="dk1"/>
                          </a:solidFill>
                          <a:latin typeface="+mn-lt"/>
                          <a:ea typeface="+mn-ea"/>
                          <a:cs typeface="+mn-cs"/>
                        </a:rPr>
                        <a:t>security researchers at </a:t>
                      </a:r>
                      <a:r>
                        <a:rPr lang="en-US" sz="1800" b="0" i="0" u="none" strike="noStrike" kern="1200" baseline="0" dirty="0">
                          <a:solidFill>
                            <a:schemeClr val="dk1"/>
                          </a:solidFill>
                          <a:latin typeface="+mn-lt"/>
                          <a:ea typeface="+mn-ea"/>
                          <a:cs typeface="+mn-cs"/>
                          <a:hlinkClick r:id="rId3"/>
                        </a:rPr>
                        <a:t>Qualys. Community</a:t>
                      </a:r>
                      <a:r>
                        <a:rPr lang="en-US" sz="1800" b="0" i="0" u="none" strike="noStrike" kern="1200" baseline="0" dirty="0">
                          <a:solidFill>
                            <a:schemeClr val="dk1"/>
                          </a:solidFill>
                          <a:latin typeface="+mn-lt"/>
                          <a:ea typeface="+mn-ea"/>
                          <a:cs typeface="+mn-cs"/>
                        </a:rPr>
                        <a:t>. Under the right conditions,</a:t>
                      </a:r>
                    </a:p>
                    <a:p>
                      <a:r>
                        <a:rPr lang="en-US" sz="1800" b="0" i="0" u="none" strike="noStrike" kern="1200" baseline="0" dirty="0">
                          <a:solidFill>
                            <a:schemeClr val="dk1"/>
                          </a:solidFill>
                          <a:latin typeface="+mn-lt"/>
                          <a:ea typeface="+mn-ea"/>
                          <a:cs typeface="+mn-cs"/>
                        </a:rPr>
                        <a:t>GHOST could be exploited to gain administrative access to a remote system with no</a:t>
                      </a:r>
                    </a:p>
                    <a:p>
                      <a:r>
                        <a:rPr lang="en-US" sz="1800" b="0" i="0" u="none" strike="noStrike" kern="1200" baseline="0" dirty="0">
                          <a:solidFill>
                            <a:schemeClr val="dk1"/>
                          </a:solidFill>
                          <a:latin typeface="+mn-lt"/>
                          <a:ea typeface="+mn-ea"/>
                          <a:cs typeface="+mn-cs"/>
                        </a:rPr>
                        <a:t>credentials. The vulnerability resulted from a weakness with the “glibc” library, a central component of Linux operating systems.</a:t>
                      </a:r>
                      <a:endParaRPr lang="en-IN" dirty="0"/>
                    </a:p>
                  </a:txBody>
                  <a:tcPr/>
                </a:tc>
                <a:extLst>
                  <a:ext uri="{0D108BD9-81ED-4DB2-BD59-A6C34878D82A}">
                    <a16:rowId xmlns:a16="http://schemas.microsoft.com/office/drawing/2014/main" val="1604454387"/>
                  </a:ext>
                </a:extLst>
              </a:tr>
              <a:tr h="391725">
                <a:tc>
                  <a:txBody>
                    <a:bodyPr/>
                    <a:lstStyle/>
                    <a:p>
                      <a:r>
                        <a:rPr lang="en-IN" sz="1800" b="0" i="0" u="none" strike="noStrike" kern="1200" baseline="0" dirty="0">
                          <a:solidFill>
                            <a:schemeClr val="dk1"/>
                          </a:solidFill>
                          <a:latin typeface="+mn-lt"/>
                          <a:ea typeface="+mn-ea"/>
                          <a:cs typeface="+mn-cs"/>
                        </a:rPr>
                        <a:t>PAN-OS</a:t>
                      </a:r>
                      <a:endParaRPr lang="en-IN" dirty="0"/>
                    </a:p>
                  </a:txBody>
                  <a:tcPr/>
                </a:tc>
                <a:tc>
                  <a:txBody>
                    <a:bodyPr/>
                    <a:lstStyle/>
                    <a:p>
                      <a:r>
                        <a:rPr lang="en-US" sz="1800" b="0" i="0" u="none" strike="noStrike" kern="1200" baseline="0" dirty="0">
                          <a:solidFill>
                            <a:schemeClr val="dk1"/>
                          </a:solidFill>
                          <a:latin typeface="+mn-lt"/>
                          <a:ea typeface="+mn-ea"/>
                          <a:cs typeface="+mn-cs"/>
                        </a:rPr>
                        <a:t>In 2020, Palo Alto Networks released a fix for a buffer overflow vulnerability in its</a:t>
                      </a:r>
                    </a:p>
                    <a:p>
                      <a:r>
                        <a:rPr lang="en-US" sz="1800" b="0" i="0" u="none" strike="noStrike" kern="1200" baseline="0" dirty="0">
                          <a:solidFill>
                            <a:schemeClr val="dk1"/>
                          </a:solidFill>
                          <a:latin typeface="+mn-lt"/>
                          <a:ea typeface="+mn-ea"/>
                          <a:cs typeface="+mn-cs"/>
                        </a:rPr>
                        <a:t>PAN-OS operating system found in many of its next-generation firewalls. A remote,</a:t>
                      </a:r>
                    </a:p>
                    <a:p>
                      <a:r>
                        <a:rPr lang="en-US" sz="1800" b="0" i="0" u="none" strike="noStrike" kern="1200" baseline="0" dirty="0">
                          <a:solidFill>
                            <a:schemeClr val="dk1"/>
                          </a:solidFill>
                          <a:latin typeface="+mn-lt"/>
                          <a:ea typeface="+mn-ea"/>
                          <a:cs typeface="+mn-cs"/>
                        </a:rPr>
                        <a:t>unauthenticated attacker could use this vulnerability to disrupt system processes or to </a:t>
                      </a:r>
                      <a:r>
                        <a:rPr lang="en-IN" sz="1800" b="0" i="0" u="none" strike="noStrike" kern="1200" baseline="0" dirty="0">
                          <a:solidFill>
                            <a:schemeClr val="dk1"/>
                          </a:solidFill>
                          <a:latin typeface="+mn-lt"/>
                          <a:ea typeface="+mn-ea"/>
                          <a:cs typeface="+mn-cs"/>
                        </a:rPr>
                        <a:t>execute code.</a:t>
                      </a:r>
                      <a:endParaRPr lang="en-IN" dirty="0"/>
                    </a:p>
                  </a:txBody>
                  <a:tcPr/>
                </a:tc>
                <a:extLst>
                  <a:ext uri="{0D108BD9-81ED-4DB2-BD59-A6C34878D82A}">
                    <a16:rowId xmlns:a16="http://schemas.microsoft.com/office/drawing/2014/main" val="2488551374"/>
                  </a:ext>
                </a:extLst>
              </a:tr>
            </a:tbl>
          </a:graphicData>
        </a:graphic>
      </p:graphicFrame>
    </p:spTree>
    <p:extLst>
      <p:ext uri="{BB962C8B-B14F-4D97-AF65-F5344CB8AC3E}">
        <p14:creationId xmlns:p14="http://schemas.microsoft.com/office/powerpoint/2010/main" val="501415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9E98-384B-4A37-9AC9-ACAAC6805E16}"/>
              </a:ext>
            </a:extLst>
          </p:cNvPr>
          <p:cNvSpPr>
            <a:spLocks noGrp="1"/>
          </p:cNvSpPr>
          <p:nvPr>
            <p:ph type="title"/>
          </p:nvPr>
        </p:nvSpPr>
        <p:spPr/>
        <p:txBody>
          <a:bodyPr/>
          <a:lstStyle/>
          <a:p>
            <a:r>
              <a:rPr lang="en-US" altLang="en-US" dirty="0"/>
              <a:t>Buffer Overflow Vulnerabilities (2 of 2)</a:t>
            </a:r>
            <a:endParaRPr lang="en-IN" dirty="0"/>
          </a:p>
        </p:txBody>
      </p:sp>
      <p:graphicFrame>
        <p:nvGraphicFramePr>
          <p:cNvPr id="4" name="Table 5">
            <a:extLst>
              <a:ext uri="{FF2B5EF4-FFF2-40B4-BE49-F238E27FC236}">
                <a16:creationId xmlns:a16="http://schemas.microsoft.com/office/drawing/2014/main" id="{7ADDBE6B-ED6D-4E4A-B9A6-72D0C767EA0F}"/>
              </a:ext>
            </a:extLst>
          </p:cNvPr>
          <p:cNvGraphicFramePr>
            <a:graphicFrameLocks noGrp="1"/>
          </p:cNvGraphicFramePr>
          <p:nvPr>
            <p:ph type="tbl" sz="quarter" idx="10"/>
            <p:extLst>
              <p:ext uri="{D42A27DB-BD31-4B8C-83A1-F6EECF244321}">
                <p14:modId xmlns:p14="http://schemas.microsoft.com/office/powerpoint/2010/main" val="1528660941"/>
              </p:ext>
            </p:extLst>
          </p:nvPr>
        </p:nvGraphicFramePr>
        <p:xfrm>
          <a:off x="507124" y="1308467"/>
          <a:ext cx="11177752" cy="3966745"/>
        </p:xfrm>
        <a:graphic>
          <a:graphicData uri="http://schemas.openxmlformats.org/drawingml/2006/table">
            <a:tbl>
              <a:tblPr firstRow="1" bandRow="1">
                <a:tableStyleId>{5C22544A-7EE6-4342-B048-85BDC9FD1C3A}</a:tableStyleId>
              </a:tblPr>
              <a:tblGrid>
                <a:gridCol w="2283373">
                  <a:extLst>
                    <a:ext uri="{9D8B030D-6E8A-4147-A177-3AD203B41FA5}">
                      <a16:colId xmlns:a16="http://schemas.microsoft.com/office/drawing/2014/main" val="4263459749"/>
                    </a:ext>
                  </a:extLst>
                </a:gridCol>
                <a:gridCol w="8894379">
                  <a:extLst>
                    <a:ext uri="{9D8B030D-6E8A-4147-A177-3AD203B41FA5}">
                      <a16:colId xmlns:a16="http://schemas.microsoft.com/office/drawing/2014/main" val="2141845915"/>
                    </a:ext>
                  </a:extLst>
                </a:gridCol>
              </a:tblGrid>
              <a:tr h="391725">
                <a:tc>
                  <a:txBody>
                    <a:bodyPr/>
                    <a:lstStyle/>
                    <a:p>
                      <a:r>
                        <a:rPr lang="en-IN" dirty="0"/>
                        <a:t>Buffer overflow</a:t>
                      </a:r>
                    </a:p>
                  </a:txBody>
                  <a:tcPr/>
                </a:tc>
                <a:tc>
                  <a:txBody>
                    <a:bodyPr/>
                    <a:lstStyle/>
                    <a:p>
                      <a:r>
                        <a:rPr lang="en-IN" dirty="0"/>
                        <a:t>Description</a:t>
                      </a:r>
                    </a:p>
                  </a:txBody>
                  <a:tcPr/>
                </a:tc>
                <a:extLst>
                  <a:ext uri="{0D108BD9-81ED-4DB2-BD59-A6C34878D82A}">
                    <a16:rowId xmlns:a16="http://schemas.microsoft.com/office/drawing/2014/main" val="1326801118"/>
                  </a:ext>
                </a:extLst>
              </a:tr>
              <a:tr h="1471900">
                <a:tc>
                  <a:txBody>
                    <a:bodyPr/>
                    <a:lstStyle/>
                    <a:p>
                      <a:r>
                        <a:rPr lang="en-IN" sz="1800" b="0" i="0" u="none" strike="noStrike" kern="1200" baseline="0" dirty="0">
                          <a:solidFill>
                            <a:schemeClr val="dk1"/>
                          </a:solidFill>
                          <a:latin typeface="+mn-lt"/>
                          <a:ea typeface="+mn-ea"/>
                          <a:cs typeface="+mn-cs"/>
                        </a:rPr>
                        <a:t>StageFright Android</a:t>
                      </a:r>
                    </a:p>
                    <a:p>
                      <a:r>
                        <a:rPr lang="en-IN" sz="1800" b="0" i="0" u="none" strike="noStrike" kern="1200" baseline="0" dirty="0">
                          <a:solidFill>
                            <a:schemeClr val="dk1"/>
                          </a:solidFill>
                          <a:latin typeface="+mn-lt"/>
                          <a:ea typeface="+mn-ea"/>
                          <a:cs typeface="+mn-cs"/>
                        </a:rPr>
                        <a:t>Overflow Vulnerability</a:t>
                      </a:r>
                      <a:endParaRPr lang="en-IN" dirty="0"/>
                    </a:p>
                  </a:txBody>
                  <a:tcPr/>
                </a:tc>
                <a:tc>
                  <a:txBody>
                    <a:bodyPr/>
                    <a:lstStyle/>
                    <a:p>
                      <a:r>
                        <a:rPr lang="en-US" sz="1800" b="0" i="0" u="none" strike="noStrike" kern="1200" baseline="0" dirty="0">
                          <a:solidFill>
                            <a:schemeClr val="dk1"/>
                          </a:solidFill>
                          <a:latin typeface="+mn-lt"/>
                          <a:ea typeface="+mn-ea"/>
                          <a:cs typeface="+mn-cs"/>
                        </a:rPr>
                        <a:t>Buffer overflows not only affect traditional operating systems but mobile devices as well. This vulnerability, CVE-2015-1538, was found in Android’s media playback libraries.</a:t>
                      </a:r>
                    </a:p>
                    <a:p>
                      <a:r>
                        <a:rPr lang="en-US" sz="1800" b="0" i="0" u="none" strike="noStrike" kern="1200" baseline="0" dirty="0">
                          <a:solidFill>
                            <a:schemeClr val="dk1"/>
                          </a:solidFill>
                          <a:latin typeface="+mn-lt"/>
                          <a:ea typeface="+mn-ea"/>
                          <a:cs typeface="+mn-cs"/>
                        </a:rPr>
                        <a:t>Researchers found that a special MMS (Multimedia Messaging Service) message sent</a:t>
                      </a:r>
                    </a:p>
                    <a:p>
                      <a:r>
                        <a:rPr lang="en-US" sz="1800" b="0" i="0" u="none" strike="noStrike" kern="1200" baseline="0" dirty="0">
                          <a:solidFill>
                            <a:schemeClr val="dk1"/>
                          </a:solidFill>
                          <a:latin typeface="+mn-lt"/>
                          <a:ea typeface="+mn-ea"/>
                          <a:cs typeface="+mn-cs"/>
                        </a:rPr>
                        <a:t>to a target Android device could cause an overflow, which allows for remote code</a:t>
                      </a:r>
                    </a:p>
                    <a:p>
                      <a:r>
                        <a:rPr lang="en-US" sz="1800" b="0" i="0" u="none" strike="noStrike" kern="1200" baseline="0" dirty="0">
                          <a:solidFill>
                            <a:schemeClr val="dk1"/>
                          </a:solidFill>
                          <a:latin typeface="+mn-lt"/>
                          <a:ea typeface="+mn-ea"/>
                          <a:cs typeface="+mn-cs"/>
                        </a:rPr>
                        <a:t>execution without any user interaction.</a:t>
                      </a:r>
                      <a:endParaRPr lang="en-IN" dirty="0"/>
                    </a:p>
                  </a:txBody>
                  <a:tcPr/>
                </a:tc>
                <a:extLst>
                  <a:ext uri="{0D108BD9-81ED-4DB2-BD59-A6C34878D82A}">
                    <a16:rowId xmlns:a16="http://schemas.microsoft.com/office/drawing/2014/main" val="974676817"/>
                  </a:ext>
                </a:extLst>
              </a:tr>
              <a:tr h="391725">
                <a:tc>
                  <a:txBody>
                    <a:bodyPr/>
                    <a:lstStyle/>
                    <a:p>
                      <a:r>
                        <a:rPr lang="en-IN" sz="1800" b="0" i="0" u="none" strike="noStrike" kern="1200" baseline="0" dirty="0">
                          <a:solidFill>
                            <a:schemeClr val="dk1"/>
                          </a:solidFill>
                          <a:latin typeface="+mn-lt"/>
                          <a:ea typeface="+mn-ea"/>
                          <a:cs typeface="+mn-cs"/>
                        </a:rPr>
                        <a:t>VPN Product</a:t>
                      </a:r>
                      <a:endParaRPr lang="en-IN" dirty="0"/>
                    </a:p>
                  </a:txBody>
                  <a:tcPr/>
                </a:tc>
                <a:tc>
                  <a:txBody>
                    <a:bodyPr/>
                    <a:lstStyle/>
                    <a:p>
                      <a:r>
                        <a:rPr lang="en-US" sz="1800" b="0" i="0" u="none" strike="noStrike" kern="1200" baseline="0" dirty="0">
                          <a:solidFill>
                            <a:schemeClr val="dk1"/>
                          </a:solidFill>
                          <a:latin typeface="+mn-lt"/>
                          <a:ea typeface="+mn-ea"/>
                          <a:cs typeface="+mn-cs"/>
                        </a:rPr>
                        <a:t>In 2020, the NSA alerted administrators about buffer overflow vulnerabilities in three popular VPN products, namely Pulse Secure, Palo Alto GlobalProtect, and Fortinet FortiGate. The vulnerability allowed for arbitrary file downloads and remote code execution on some of these products.</a:t>
                      </a:r>
                      <a:endParaRPr lang="en-IN" dirty="0"/>
                    </a:p>
                  </a:txBody>
                  <a:tcPr/>
                </a:tc>
                <a:extLst>
                  <a:ext uri="{0D108BD9-81ED-4DB2-BD59-A6C34878D82A}">
                    <a16:rowId xmlns:a16="http://schemas.microsoft.com/office/drawing/2014/main" val="1604454387"/>
                  </a:ext>
                </a:extLst>
              </a:tr>
              <a:tr h="391725">
                <a:tc>
                  <a:txBody>
                    <a:bodyPr/>
                    <a:lstStyle/>
                    <a:p>
                      <a:r>
                        <a:rPr lang="en-IN" sz="1800" b="0" i="0" u="none" strike="noStrike" kern="1200" baseline="0" dirty="0">
                          <a:solidFill>
                            <a:schemeClr val="dk1"/>
                          </a:solidFill>
                          <a:latin typeface="+mn-lt"/>
                          <a:ea typeface="+mn-ea"/>
                          <a:cs typeface="+mn-cs"/>
                        </a:rPr>
                        <a:t>Windows Server Service</a:t>
                      </a:r>
                      <a:endParaRPr lang="en-IN" dirty="0"/>
                    </a:p>
                  </a:txBody>
                  <a:tcPr/>
                </a:tc>
                <a:tc>
                  <a:txBody>
                    <a:bodyPr/>
                    <a:lstStyle/>
                    <a:p>
                      <a:r>
                        <a:rPr lang="en-US" sz="1800" b="0" i="0" u="none" strike="noStrike" kern="1200" baseline="0" dirty="0">
                          <a:solidFill>
                            <a:schemeClr val="dk1"/>
                          </a:solidFill>
                          <a:latin typeface="+mn-lt"/>
                          <a:ea typeface="+mn-ea"/>
                          <a:cs typeface="+mn-cs"/>
                        </a:rPr>
                        <a:t>Microsoft Security Bulletin MS08-067 discusses this buffer overflow vulnerability, which makes it possible for attackers to run arbitrary code placed in memory. This vulnerability allowed the infamous Conficker worm to spread.</a:t>
                      </a:r>
                      <a:endParaRPr lang="en-IN" dirty="0"/>
                    </a:p>
                  </a:txBody>
                  <a:tcPr/>
                </a:tc>
                <a:extLst>
                  <a:ext uri="{0D108BD9-81ED-4DB2-BD59-A6C34878D82A}">
                    <a16:rowId xmlns:a16="http://schemas.microsoft.com/office/drawing/2014/main" val="2488551374"/>
                  </a:ext>
                </a:extLst>
              </a:tr>
            </a:tbl>
          </a:graphicData>
        </a:graphic>
      </p:graphicFrame>
    </p:spTree>
    <p:extLst>
      <p:ext uri="{BB962C8B-B14F-4D97-AF65-F5344CB8AC3E}">
        <p14:creationId xmlns:p14="http://schemas.microsoft.com/office/powerpoint/2010/main" val="207766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8F58-DA55-4CFF-8116-02C23FEBA6F0}"/>
              </a:ext>
            </a:extLst>
          </p:cNvPr>
          <p:cNvSpPr>
            <a:spLocks noGrp="1"/>
          </p:cNvSpPr>
          <p:nvPr>
            <p:ph type="title"/>
          </p:nvPr>
        </p:nvSpPr>
        <p:spPr/>
        <p:txBody>
          <a:bodyPr/>
          <a:lstStyle/>
          <a:p>
            <a:r>
              <a:rPr lang="en-US" altLang="en-US" dirty="0"/>
              <a:t>Viruses (1 of 4)</a:t>
            </a:r>
            <a:endParaRPr lang="en-IN" dirty="0"/>
          </a:p>
        </p:txBody>
      </p:sp>
      <p:sp>
        <p:nvSpPr>
          <p:cNvPr id="3" name="Text Placeholder 2">
            <a:extLst>
              <a:ext uri="{FF2B5EF4-FFF2-40B4-BE49-F238E27FC236}">
                <a16:creationId xmlns:a16="http://schemas.microsoft.com/office/drawing/2014/main" id="{38D7BC3D-B588-43D8-ADF2-732F7E3BD112}"/>
              </a:ext>
            </a:extLst>
          </p:cNvPr>
          <p:cNvSpPr>
            <a:spLocks noGrp="1"/>
          </p:cNvSpPr>
          <p:nvPr>
            <p:ph type="body" sz="quarter" idx="17"/>
          </p:nvPr>
        </p:nvSpPr>
        <p:spPr>
          <a:xfrm>
            <a:off x="743576" y="1037230"/>
            <a:ext cx="10711543" cy="4995270"/>
          </a:xfrm>
        </p:spPr>
        <p:txBody>
          <a:bodyPr>
            <a:normAutofit/>
          </a:bodyPr>
          <a:lstStyle/>
          <a:p>
            <a:pPr eaLnBrk="1" hangingPunct="1"/>
            <a:r>
              <a:rPr lang="en-US" altLang="en-US" b="1" dirty="0">
                <a:solidFill>
                  <a:srgbClr val="FF0000"/>
                </a:solidFill>
                <a:effectLst>
                  <a:outerShdw blurRad="38100" dist="38100" dir="2700000" algn="tl">
                    <a:srgbClr val="000000">
                      <a:alpha val="43137"/>
                    </a:srgbClr>
                  </a:outerShdw>
                </a:effectLst>
                <a:highlight>
                  <a:srgbClr val="FFFF00"/>
                </a:highlight>
              </a:rPr>
              <a:t>Virus: </a:t>
            </a:r>
            <a:r>
              <a:rPr lang="en-US" altLang="en-US" dirty="0"/>
              <a:t>A program that attaches itself to a </a:t>
            </a:r>
            <a:r>
              <a:rPr lang="en-US" altLang="en-US" sz="2400" b="1" u="sng" dirty="0"/>
              <a:t>file or another progra</a:t>
            </a:r>
            <a:r>
              <a:rPr lang="en-US" altLang="en-US" dirty="0"/>
              <a:t>m, often sent via email</a:t>
            </a:r>
          </a:p>
          <a:p>
            <a:pPr lvl="1" eaLnBrk="1" hangingPunct="1"/>
            <a:r>
              <a:rPr lang="en-US" altLang="en-US" dirty="0"/>
              <a:t>Can’t replicate itself or operate without the presence of a host</a:t>
            </a:r>
          </a:p>
          <a:p>
            <a:pPr lvl="1" eaLnBrk="1" hangingPunct="1"/>
            <a:r>
              <a:rPr lang="en-US" altLang="en-US" dirty="0"/>
              <a:t>Does not stand on its own</a:t>
            </a:r>
          </a:p>
          <a:p>
            <a:pPr eaLnBrk="1" hangingPunct="1"/>
            <a:r>
              <a:rPr lang="en-US" altLang="en-US" dirty="0">
                <a:solidFill>
                  <a:srgbClr val="FF0000"/>
                </a:solidFill>
              </a:rPr>
              <a:t>Examples</a:t>
            </a:r>
          </a:p>
          <a:p>
            <a:pPr lvl="1" eaLnBrk="1" hangingPunct="1"/>
            <a:r>
              <a:rPr lang="en-US" altLang="en-US" dirty="0"/>
              <a:t>Phishing: The </a:t>
            </a:r>
            <a:r>
              <a:rPr lang="en-US" altLang="en-US" b="1" dirty="0">
                <a:effectLst>
                  <a:outerShdw blurRad="38100" dist="38100" dir="2700000" algn="tl">
                    <a:srgbClr val="000000">
                      <a:alpha val="43137"/>
                    </a:srgbClr>
                  </a:outerShdw>
                </a:effectLst>
              </a:rPr>
              <a:t>sender of a phishing email </a:t>
            </a:r>
            <a:r>
              <a:rPr lang="en-US" altLang="en-US" b="1" dirty="0"/>
              <a:t>uses social engineering </a:t>
            </a:r>
            <a:r>
              <a:rPr lang="en-US" altLang="en-US" dirty="0"/>
              <a:t>to lure a user into following a malicious link to a fake website</a:t>
            </a:r>
          </a:p>
          <a:p>
            <a:pPr lvl="1" eaLnBrk="1" hangingPunct="1"/>
            <a:r>
              <a:rPr lang="en-US" altLang="en-US" sz="2400" b="1" dirty="0">
                <a:solidFill>
                  <a:srgbClr val="FF0000"/>
                </a:solidFill>
                <a:effectLst>
                  <a:outerShdw blurRad="38100" dist="38100" dir="2700000" algn="tl">
                    <a:srgbClr val="000000">
                      <a:alpha val="43137"/>
                    </a:srgbClr>
                  </a:outerShdw>
                </a:effectLst>
              </a:rPr>
              <a:t>Ransomware</a:t>
            </a:r>
            <a:r>
              <a:rPr lang="en-US" altLang="en-US" b="1" dirty="0"/>
              <a:t>: </a:t>
            </a:r>
            <a:r>
              <a:rPr lang="en-US" altLang="en-US" dirty="0"/>
              <a:t>A type of virus that locks a target system until a </a:t>
            </a:r>
            <a:r>
              <a:rPr lang="en-US" altLang="en-US" b="1" dirty="0"/>
              <a:t>ransom is paid</a:t>
            </a:r>
          </a:p>
          <a:p>
            <a:r>
              <a:rPr lang="en-US" altLang="en-US" dirty="0"/>
              <a:t>Bad news about viruses</a:t>
            </a:r>
          </a:p>
          <a:p>
            <a:pPr lvl="1"/>
            <a:r>
              <a:rPr lang="en-US" altLang="en-US" dirty="0">
                <a:solidFill>
                  <a:srgbClr val="FF0000"/>
                </a:solidFill>
                <a:effectLst>
                  <a:outerShdw blurRad="38100" dist="38100" dir="2700000" algn="tl">
                    <a:srgbClr val="000000">
                      <a:alpha val="43137"/>
                    </a:srgbClr>
                  </a:outerShdw>
                </a:effectLst>
              </a:rPr>
              <a:t>No foolproof prevention method</a:t>
            </a:r>
          </a:p>
        </p:txBody>
      </p:sp>
    </p:spTree>
    <p:extLst>
      <p:ext uri="{BB962C8B-B14F-4D97-AF65-F5344CB8AC3E}">
        <p14:creationId xmlns:p14="http://schemas.microsoft.com/office/powerpoint/2010/main" val="3883596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B80130-72C9-41FC-8599-88CBF27BC6C5}"/>
              </a:ext>
            </a:extLst>
          </p:cNvPr>
          <p:cNvSpPr>
            <a:spLocks noGrp="1"/>
          </p:cNvSpPr>
          <p:nvPr>
            <p:ph type="title"/>
          </p:nvPr>
        </p:nvSpPr>
        <p:spPr/>
        <p:txBody>
          <a:bodyPr/>
          <a:lstStyle/>
          <a:p>
            <a:r>
              <a:rPr lang="en-US" altLang="en-US" dirty="0"/>
              <a:t>Eavesdropping</a:t>
            </a:r>
            <a:endParaRPr lang="en-IN" dirty="0"/>
          </a:p>
        </p:txBody>
      </p:sp>
      <p:sp>
        <p:nvSpPr>
          <p:cNvPr id="6" name="Text Placeholder 5">
            <a:extLst>
              <a:ext uri="{FF2B5EF4-FFF2-40B4-BE49-F238E27FC236}">
                <a16:creationId xmlns:a16="http://schemas.microsoft.com/office/drawing/2014/main" id="{1560DD7E-8221-45EC-B849-91DC33361686}"/>
              </a:ext>
            </a:extLst>
          </p:cNvPr>
          <p:cNvSpPr>
            <a:spLocks noGrp="1"/>
          </p:cNvSpPr>
          <p:nvPr>
            <p:ph type="body" sz="quarter" idx="17"/>
          </p:nvPr>
        </p:nvSpPr>
        <p:spPr/>
        <p:txBody>
          <a:bodyPr/>
          <a:lstStyle/>
          <a:p>
            <a:r>
              <a:rPr lang="en-US" altLang="en-US" dirty="0"/>
              <a:t>An attacker can listen to unencrypted network communications</a:t>
            </a:r>
          </a:p>
          <a:p>
            <a:pPr lvl="1"/>
            <a:r>
              <a:rPr lang="en-US" altLang="en-US" dirty="0"/>
              <a:t>To intercept confidential information or gather credentials that can be used to extend the attack</a:t>
            </a:r>
          </a:p>
          <a:p>
            <a:r>
              <a:rPr lang="en-US" altLang="en-US" dirty="0"/>
              <a:t>Accomplished with sniffing tools</a:t>
            </a:r>
          </a:p>
          <a:p>
            <a:pPr lvl="1"/>
            <a:r>
              <a:rPr lang="en-US" altLang="en-US" dirty="0"/>
              <a:t>Sniffing tools are designed to capture copies of packets being sent across a network</a:t>
            </a:r>
          </a:p>
          <a:p>
            <a:r>
              <a:rPr lang="en-US" altLang="en-US" dirty="0"/>
              <a:t>To defend against the threat of eavesdropping</a:t>
            </a:r>
          </a:p>
          <a:p>
            <a:pPr lvl="1"/>
            <a:r>
              <a:rPr lang="en-US" altLang="en-US" dirty="0"/>
              <a:t>Network equipment and applications should be forced to communicate only over encrypted protocols</a:t>
            </a:r>
          </a:p>
          <a:p>
            <a:pPr lvl="2"/>
            <a:r>
              <a:rPr lang="en-US" altLang="en-US" dirty="0"/>
              <a:t>Use only valid, trusted certificates</a:t>
            </a:r>
          </a:p>
        </p:txBody>
      </p:sp>
    </p:spTree>
    <p:extLst>
      <p:ext uri="{BB962C8B-B14F-4D97-AF65-F5344CB8AC3E}">
        <p14:creationId xmlns:p14="http://schemas.microsoft.com/office/powerpoint/2010/main" val="670972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AF1C-4ED3-421E-B97C-1B982BD81120}"/>
              </a:ext>
            </a:extLst>
          </p:cNvPr>
          <p:cNvSpPr>
            <a:spLocks noGrp="1"/>
          </p:cNvSpPr>
          <p:nvPr>
            <p:ph type="title"/>
          </p:nvPr>
        </p:nvSpPr>
        <p:spPr/>
        <p:txBody>
          <a:bodyPr/>
          <a:lstStyle/>
          <a:p>
            <a:r>
              <a:rPr lang="en-US" altLang="en-US" dirty="0"/>
              <a:t>Man-in-the-Middle Attacks</a:t>
            </a:r>
            <a:endParaRPr lang="en-IN" dirty="0"/>
          </a:p>
        </p:txBody>
      </p:sp>
      <p:sp>
        <p:nvSpPr>
          <p:cNvPr id="3" name="Text Placeholder 2">
            <a:extLst>
              <a:ext uri="{FF2B5EF4-FFF2-40B4-BE49-F238E27FC236}">
                <a16:creationId xmlns:a16="http://schemas.microsoft.com/office/drawing/2014/main" id="{30F9A5D4-1FCB-4994-9FC4-CBCDE449B6B0}"/>
              </a:ext>
            </a:extLst>
          </p:cNvPr>
          <p:cNvSpPr>
            <a:spLocks noGrp="1"/>
          </p:cNvSpPr>
          <p:nvPr>
            <p:ph type="body" sz="quarter" idx="17"/>
          </p:nvPr>
        </p:nvSpPr>
        <p:spPr/>
        <p:txBody>
          <a:bodyPr/>
          <a:lstStyle/>
          <a:p>
            <a:r>
              <a:rPr lang="en-US" altLang="en-US" dirty="0"/>
              <a:t>Attackers can inject themselves between two parties or systems communicating with one another</a:t>
            </a:r>
          </a:p>
          <a:p>
            <a:pPr lvl="1"/>
            <a:r>
              <a:rPr lang="en-US" altLang="en-US" dirty="0"/>
              <a:t>To manipulate messages being passed back and forth</a:t>
            </a:r>
          </a:p>
        </p:txBody>
      </p:sp>
    </p:spTree>
    <p:extLst>
      <p:ext uri="{BB962C8B-B14F-4D97-AF65-F5344CB8AC3E}">
        <p14:creationId xmlns:p14="http://schemas.microsoft.com/office/powerpoint/2010/main" val="4068099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905C-F224-4FAF-BDCC-FD2B806639FD}"/>
              </a:ext>
            </a:extLst>
          </p:cNvPr>
          <p:cNvSpPr>
            <a:spLocks noGrp="1"/>
          </p:cNvSpPr>
          <p:nvPr>
            <p:ph type="title"/>
          </p:nvPr>
        </p:nvSpPr>
        <p:spPr>
          <a:xfrm>
            <a:off x="838200" y="365125"/>
            <a:ext cx="10515600" cy="672105"/>
          </a:xfrm>
        </p:spPr>
        <p:txBody>
          <a:bodyPr/>
          <a:lstStyle/>
          <a:p>
            <a:r>
              <a:rPr lang="en-US" altLang="en-US" dirty="0"/>
              <a:t>Network Session Hijacking</a:t>
            </a:r>
            <a:endParaRPr lang="en-IN" dirty="0"/>
          </a:p>
        </p:txBody>
      </p:sp>
      <p:sp>
        <p:nvSpPr>
          <p:cNvPr id="3" name="Text Placeholder 2">
            <a:extLst>
              <a:ext uri="{FF2B5EF4-FFF2-40B4-BE49-F238E27FC236}">
                <a16:creationId xmlns:a16="http://schemas.microsoft.com/office/drawing/2014/main" id="{93A1B55A-1528-4C70-98F9-E1E43AB249EF}"/>
              </a:ext>
            </a:extLst>
          </p:cNvPr>
          <p:cNvSpPr>
            <a:spLocks noGrp="1"/>
          </p:cNvSpPr>
          <p:nvPr>
            <p:ph type="body" sz="quarter" idx="17"/>
          </p:nvPr>
        </p:nvSpPr>
        <p:spPr>
          <a:xfrm>
            <a:off x="743576" y="1638300"/>
            <a:ext cx="10711543" cy="4394200"/>
          </a:xfrm>
        </p:spPr>
        <p:txBody>
          <a:bodyPr/>
          <a:lstStyle/>
          <a:p>
            <a:pPr eaLnBrk="1" hangingPunct="1"/>
            <a:r>
              <a:rPr lang="en-US" altLang="en-US" dirty="0"/>
              <a:t>Enables an attacker to join a TCP session</a:t>
            </a:r>
          </a:p>
          <a:p>
            <a:pPr lvl="1" eaLnBrk="1" hangingPunct="1"/>
            <a:r>
              <a:rPr lang="en-US" altLang="en-US" dirty="0"/>
              <a:t>Attacker makes both parties think he or she is the other party</a:t>
            </a:r>
          </a:p>
          <a:p>
            <a:pPr eaLnBrk="1" hangingPunct="1"/>
            <a:r>
              <a:rPr lang="en-US" altLang="en-US" dirty="0"/>
              <a:t>Complex attack beyond the scope of this book</a:t>
            </a:r>
          </a:p>
        </p:txBody>
      </p:sp>
    </p:spTree>
    <p:extLst>
      <p:ext uri="{BB962C8B-B14F-4D97-AF65-F5344CB8AC3E}">
        <p14:creationId xmlns:p14="http://schemas.microsoft.com/office/powerpoint/2010/main" val="3728540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Polling Activity 3-2</a:t>
            </a:r>
          </a:p>
        </p:txBody>
      </p:sp>
      <p:sp>
        <p:nvSpPr>
          <p:cNvPr id="2" name="Text Placeholder 1"/>
          <p:cNvSpPr>
            <a:spLocks noGrp="1"/>
          </p:cNvSpPr>
          <p:nvPr>
            <p:ph type="body" sz="quarter" idx="15"/>
          </p:nvPr>
        </p:nvSpPr>
        <p:spPr/>
        <p:txBody>
          <a:bodyPr/>
          <a:lstStyle/>
          <a:p>
            <a:r>
              <a:rPr lang="en-US" sz="2000" dirty="0"/>
              <a:t>An exploit that attacks computer systems by inserting executable code in areas of memory because of poorly written code is called which of the following?</a:t>
            </a:r>
          </a:p>
          <a:p>
            <a:endParaRPr lang="en-US" sz="2000" dirty="0"/>
          </a:p>
          <a:p>
            <a:r>
              <a:rPr lang="en-US" sz="2000" dirty="0"/>
              <a:t>a. Buffer overflow</a:t>
            </a:r>
          </a:p>
          <a:p>
            <a:r>
              <a:rPr lang="en-US" sz="2000" dirty="0"/>
              <a:t>b. Trojan program</a:t>
            </a:r>
          </a:p>
          <a:p>
            <a:r>
              <a:rPr lang="en-US" sz="2000" dirty="0"/>
              <a:t>c. Virus</a:t>
            </a:r>
          </a:p>
          <a:p>
            <a:r>
              <a:rPr lang="en-US" sz="2000" dirty="0"/>
              <a:t>d. Worm</a:t>
            </a:r>
            <a:endParaRPr lang="en-US" sz="2000" dirty="0">
              <a:latin typeface="CourierStd"/>
            </a:endParaRPr>
          </a:p>
        </p:txBody>
      </p:sp>
    </p:spTree>
    <p:extLst>
      <p:ext uri="{BB962C8B-B14F-4D97-AF65-F5344CB8AC3E}">
        <p14:creationId xmlns:p14="http://schemas.microsoft.com/office/powerpoint/2010/main" val="2455796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Polling Activity 3-2: Answer</a:t>
            </a:r>
          </a:p>
        </p:txBody>
      </p:sp>
      <p:sp>
        <p:nvSpPr>
          <p:cNvPr id="2" name="Text Placeholder 1"/>
          <p:cNvSpPr>
            <a:spLocks noGrp="1"/>
          </p:cNvSpPr>
          <p:nvPr>
            <p:ph type="body" sz="quarter" idx="15"/>
          </p:nvPr>
        </p:nvSpPr>
        <p:spPr/>
        <p:txBody>
          <a:bodyPr/>
          <a:lstStyle/>
          <a:p>
            <a:r>
              <a:rPr lang="en-US" sz="2000" dirty="0"/>
              <a:t>An exploit that attacks computer systems by inserting executable code in areas of memory because of poorly written code is called which of the following?</a:t>
            </a:r>
          </a:p>
          <a:p>
            <a:pPr>
              <a:spcBef>
                <a:spcPts val="600"/>
              </a:spcBef>
              <a:spcAft>
                <a:spcPts val="600"/>
              </a:spcAft>
            </a:pPr>
            <a:endParaRPr lang="en-US" sz="2000" b="1" dirty="0"/>
          </a:p>
          <a:p>
            <a:pPr>
              <a:spcBef>
                <a:spcPts val="600"/>
              </a:spcBef>
              <a:spcAft>
                <a:spcPts val="600"/>
              </a:spcAft>
            </a:pPr>
            <a:r>
              <a:rPr lang="en-US" sz="2000" b="1" dirty="0"/>
              <a:t>Answer: a. Buffer overflow</a:t>
            </a:r>
          </a:p>
          <a:p>
            <a:pPr>
              <a:spcBef>
                <a:spcPts val="600"/>
              </a:spcBef>
              <a:spcAft>
                <a:spcPts val="600"/>
              </a:spcAft>
            </a:pPr>
            <a:r>
              <a:rPr lang="en-US" sz="2000" b="1" dirty="0"/>
              <a:t>In a buffer overflow attack, an attacker finds a vulnerability in poorly written code that doesn’t check for a defined amount of memory space use.</a:t>
            </a:r>
          </a:p>
        </p:txBody>
      </p:sp>
    </p:spTree>
    <p:extLst>
      <p:ext uri="{BB962C8B-B14F-4D97-AF65-F5344CB8AC3E}">
        <p14:creationId xmlns:p14="http://schemas.microsoft.com/office/powerpoint/2010/main" val="40222618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DCF1-8489-460A-A9B8-87BC19C7ABC8}"/>
              </a:ext>
            </a:extLst>
          </p:cNvPr>
          <p:cNvSpPr>
            <a:spLocks noGrp="1"/>
          </p:cNvSpPr>
          <p:nvPr>
            <p:ph type="title"/>
          </p:nvPr>
        </p:nvSpPr>
        <p:spPr/>
        <p:txBody>
          <a:bodyPr/>
          <a:lstStyle/>
          <a:p>
            <a:r>
              <a:rPr lang="en-US" altLang="en-US" dirty="0"/>
              <a:t>Addressing Physical Security</a:t>
            </a:r>
            <a:endParaRPr lang="en-IN" dirty="0"/>
          </a:p>
        </p:txBody>
      </p:sp>
      <p:sp>
        <p:nvSpPr>
          <p:cNvPr id="3" name="Text Placeholder 2">
            <a:extLst>
              <a:ext uri="{FF2B5EF4-FFF2-40B4-BE49-F238E27FC236}">
                <a16:creationId xmlns:a16="http://schemas.microsoft.com/office/drawing/2014/main" id="{34E48A55-1B97-423F-9A10-4F42CAEE176C}"/>
              </a:ext>
            </a:extLst>
          </p:cNvPr>
          <p:cNvSpPr>
            <a:spLocks noGrp="1"/>
          </p:cNvSpPr>
          <p:nvPr>
            <p:ph type="body" sz="quarter" idx="17"/>
          </p:nvPr>
        </p:nvSpPr>
        <p:spPr/>
        <p:txBody>
          <a:bodyPr/>
          <a:lstStyle/>
          <a:p>
            <a:pPr eaLnBrk="1" hangingPunct="1"/>
            <a:r>
              <a:rPr lang="en-US" altLang="en-US" dirty="0"/>
              <a:t>Protecting a network requires some basic skills</a:t>
            </a:r>
          </a:p>
          <a:p>
            <a:pPr lvl="1" eaLnBrk="1" hangingPunct="1"/>
            <a:r>
              <a:rPr lang="en-US" altLang="en-US" dirty="0"/>
              <a:t>Must secure servers and computers from an attack from within the organization</a:t>
            </a:r>
          </a:p>
          <a:p>
            <a:pPr lvl="1" eaLnBrk="1" hangingPunct="1"/>
            <a:r>
              <a:rPr lang="en-US" altLang="en-US" dirty="0"/>
              <a:t>Higher chance that an attacker who breaks into the network is from inside the company rather than outside</a:t>
            </a:r>
          </a:p>
        </p:txBody>
      </p:sp>
    </p:spTree>
    <p:extLst>
      <p:ext uri="{BB962C8B-B14F-4D97-AF65-F5344CB8AC3E}">
        <p14:creationId xmlns:p14="http://schemas.microsoft.com/office/powerpoint/2010/main" val="257587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AE91-079F-4BD9-80C2-9413B7B88AAB}"/>
              </a:ext>
            </a:extLst>
          </p:cNvPr>
          <p:cNvSpPr>
            <a:spLocks noGrp="1"/>
          </p:cNvSpPr>
          <p:nvPr>
            <p:ph type="title"/>
          </p:nvPr>
        </p:nvSpPr>
        <p:spPr/>
        <p:txBody>
          <a:bodyPr/>
          <a:lstStyle/>
          <a:p>
            <a:r>
              <a:rPr lang="en-US" altLang="en-US" dirty="0"/>
              <a:t>Keyloggers (1 of 2) </a:t>
            </a:r>
            <a:endParaRPr lang="en-IN" dirty="0"/>
          </a:p>
        </p:txBody>
      </p:sp>
      <p:sp>
        <p:nvSpPr>
          <p:cNvPr id="3" name="Text Placeholder 2">
            <a:extLst>
              <a:ext uri="{FF2B5EF4-FFF2-40B4-BE49-F238E27FC236}">
                <a16:creationId xmlns:a16="http://schemas.microsoft.com/office/drawing/2014/main" id="{E633DCBD-EBD8-4E5A-ACAA-A23B46E7B94E}"/>
              </a:ext>
            </a:extLst>
          </p:cNvPr>
          <p:cNvSpPr>
            <a:spLocks noGrp="1"/>
          </p:cNvSpPr>
          <p:nvPr>
            <p:ph type="body" sz="quarter" idx="17"/>
          </p:nvPr>
        </p:nvSpPr>
        <p:spPr/>
        <p:txBody>
          <a:bodyPr/>
          <a:lstStyle/>
          <a:p>
            <a:pPr eaLnBrk="1" hangingPunct="1"/>
            <a:r>
              <a:rPr lang="en-US" altLang="en-US" dirty="0"/>
              <a:t>Hardware devices or software used to capture keystrokes on a computer</a:t>
            </a:r>
          </a:p>
          <a:p>
            <a:pPr lvl="1" eaLnBrk="1" hangingPunct="1"/>
            <a:r>
              <a:rPr lang="en-US" altLang="en-US" dirty="0"/>
              <a:t>Software</a:t>
            </a:r>
          </a:p>
          <a:p>
            <a:pPr lvl="2" eaLnBrk="1" hangingPunct="1"/>
            <a:r>
              <a:rPr lang="en-US" altLang="en-US" dirty="0"/>
              <a:t>Behaves like viruses or Trojans</a:t>
            </a:r>
          </a:p>
          <a:p>
            <a:pPr lvl="1" eaLnBrk="1" hangingPunct="1"/>
            <a:r>
              <a:rPr lang="en-US" altLang="en-US" dirty="0"/>
              <a:t>Hardware</a:t>
            </a:r>
          </a:p>
          <a:p>
            <a:pPr lvl="2" eaLnBrk="1" hangingPunct="1"/>
            <a:r>
              <a:rPr lang="en-US" altLang="en-US" dirty="0"/>
              <a:t>Small device that is easy to install</a:t>
            </a:r>
          </a:p>
          <a:p>
            <a:pPr lvl="2" eaLnBrk="1" hangingPunct="1"/>
            <a:r>
              <a:rPr lang="en-US" altLang="en-US" dirty="0"/>
              <a:t>Examples: KeyGrabber and KeyGhost</a:t>
            </a:r>
          </a:p>
          <a:p>
            <a:r>
              <a:rPr lang="en-US" altLang="en-US" dirty="0"/>
              <a:t>Can be used by organizations to monitor the activity of users on their computer systems</a:t>
            </a:r>
          </a:p>
          <a:p>
            <a:pPr eaLnBrk="1" hangingPunct="1"/>
            <a:r>
              <a:rPr lang="en-US" altLang="en-US" dirty="0"/>
              <a:t>Available as software (spyware) loaded on a computer</a:t>
            </a:r>
          </a:p>
          <a:p>
            <a:pPr lvl="1" eaLnBrk="1" hangingPunct="1"/>
            <a:r>
              <a:rPr lang="en-US" altLang="en-US" dirty="0"/>
              <a:t>Retrieved information can be emailed or transferred to a remote location</a:t>
            </a:r>
          </a:p>
        </p:txBody>
      </p:sp>
    </p:spTree>
    <p:extLst>
      <p:ext uri="{BB962C8B-B14F-4D97-AF65-F5344CB8AC3E}">
        <p14:creationId xmlns:p14="http://schemas.microsoft.com/office/powerpoint/2010/main" val="253451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AE91-079F-4BD9-80C2-9413B7B88AAB}"/>
              </a:ext>
            </a:extLst>
          </p:cNvPr>
          <p:cNvSpPr>
            <a:spLocks noGrp="1"/>
          </p:cNvSpPr>
          <p:nvPr>
            <p:ph type="title"/>
          </p:nvPr>
        </p:nvSpPr>
        <p:spPr/>
        <p:txBody>
          <a:bodyPr/>
          <a:lstStyle/>
          <a:p>
            <a:r>
              <a:rPr lang="en-US" altLang="en-US" dirty="0"/>
              <a:t>Keyloggers (2 of 2)</a:t>
            </a:r>
            <a:endParaRPr lang="en-IN" dirty="0"/>
          </a:p>
        </p:txBody>
      </p:sp>
      <p:pic>
        <p:nvPicPr>
          <p:cNvPr id="7" name="Picture Placeholder 6" descr="Images of keylogger hardware (a Wi-FI USB device and a keyboard) and the application that can read their stored keystrokes running on a smartphone.">
            <a:extLst>
              <a:ext uri="{FF2B5EF4-FFF2-40B4-BE49-F238E27FC236}">
                <a16:creationId xmlns:a16="http://schemas.microsoft.com/office/drawing/2014/main" id="{BA9F5C15-8B5A-4880-8CE3-7103FA6747B7}"/>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l="-877" r="-429"/>
          <a:stretch/>
        </p:blipFill>
        <p:spPr>
          <a:xfrm>
            <a:off x="725214" y="2121103"/>
            <a:ext cx="7330965" cy="3551972"/>
          </a:xfrm>
        </p:spPr>
      </p:pic>
      <p:sp>
        <p:nvSpPr>
          <p:cNvPr id="5" name="Text Placeholder 4">
            <a:extLst>
              <a:ext uri="{FF2B5EF4-FFF2-40B4-BE49-F238E27FC236}">
                <a16:creationId xmlns:a16="http://schemas.microsoft.com/office/drawing/2014/main" id="{BF6CEB02-7D2D-4BD5-9246-7F1362EDECDC}"/>
              </a:ext>
            </a:extLst>
          </p:cNvPr>
          <p:cNvSpPr>
            <a:spLocks noGrp="1"/>
          </p:cNvSpPr>
          <p:nvPr>
            <p:ph type="body" sz="quarter" idx="11"/>
          </p:nvPr>
        </p:nvSpPr>
        <p:spPr>
          <a:xfrm>
            <a:off x="8466082" y="4089081"/>
            <a:ext cx="3358055" cy="1056289"/>
          </a:xfrm>
        </p:spPr>
        <p:txBody>
          <a:bodyPr/>
          <a:lstStyle/>
          <a:p>
            <a:r>
              <a:rPr lang="en-US" b="1" dirty="0"/>
              <a:t>Figure 3-4 </a:t>
            </a:r>
            <a:r>
              <a:rPr lang="en-US" dirty="0"/>
              <a:t>Wi-Fi USB keylogger, keylogger keyboard, and keylogger phone app</a:t>
            </a:r>
            <a:endParaRPr lang="en-IN" dirty="0"/>
          </a:p>
        </p:txBody>
      </p:sp>
    </p:spTree>
    <p:extLst>
      <p:ext uri="{BB962C8B-B14F-4D97-AF65-F5344CB8AC3E}">
        <p14:creationId xmlns:p14="http://schemas.microsoft.com/office/powerpoint/2010/main" val="430084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AE91-079F-4BD9-80C2-9413B7B88AAB}"/>
              </a:ext>
            </a:extLst>
          </p:cNvPr>
          <p:cNvSpPr>
            <a:spLocks noGrp="1"/>
          </p:cNvSpPr>
          <p:nvPr>
            <p:ph type="title"/>
          </p:nvPr>
        </p:nvSpPr>
        <p:spPr/>
        <p:txBody>
          <a:bodyPr/>
          <a:lstStyle/>
          <a:p>
            <a:r>
              <a:rPr lang="en-US" altLang="en-US" dirty="0"/>
              <a:t>Behind Locked Doors</a:t>
            </a:r>
            <a:endParaRPr lang="en-IN" dirty="0"/>
          </a:p>
        </p:txBody>
      </p:sp>
      <p:sp>
        <p:nvSpPr>
          <p:cNvPr id="3" name="Text Placeholder 2">
            <a:extLst>
              <a:ext uri="{FF2B5EF4-FFF2-40B4-BE49-F238E27FC236}">
                <a16:creationId xmlns:a16="http://schemas.microsoft.com/office/drawing/2014/main" id="{E633DCBD-EBD8-4E5A-ACAA-A23B46E7B94E}"/>
              </a:ext>
            </a:extLst>
          </p:cNvPr>
          <p:cNvSpPr>
            <a:spLocks noGrp="1"/>
          </p:cNvSpPr>
          <p:nvPr>
            <p:ph type="body" sz="quarter" idx="17"/>
          </p:nvPr>
        </p:nvSpPr>
        <p:spPr/>
        <p:txBody>
          <a:bodyPr/>
          <a:lstStyle/>
          <a:p>
            <a:pPr eaLnBrk="1" hangingPunct="1"/>
            <a:r>
              <a:rPr lang="en-US" altLang="en-US" dirty="0"/>
              <a:t>Lock up your servers</a:t>
            </a:r>
          </a:p>
          <a:p>
            <a:pPr lvl="1" eaLnBrk="1" hangingPunct="1"/>
            <a:r>
              <a:rPr lang="en-US" altLang="en-US" dirty="0"/>
              <a:t>Average person </a:t>
            </a:r>
          </a:p>
          <a:p>
            <a:pPr lvl="2" eaLnBrk="1" hangingPunct="1"/>
            <a:r>
              <a:rPr lang="en-US" altLang="en-US" dirty="0"/>
              <a:t>Can pick an American home lock in less than five minutes</a:t>
            </a:r>
          </a:p>
          <a:p>
            <a:pPr lvl="2"/>
            <a:r>
              <a:rPr lang="en-US" altLang="en-US" dirty="0"/>
              <a:t>Those who have more time on their hands</a:t>
            </a:r>
          </a:p>
          <a:p>
            <a:pPr lvl="3"/>
            <a:r>
              <a:rPr lang="en-US" altLang="en-US" dirty="0"/>
              <a:t>Can pick a deadbolt lock in under 30 seconds</a:t>
            </a:r>
          </a:p>
          <a:p>
            <a:pPr eaLnBrk="1" hangingPunct="1"/>
            <a:r>
              <a:rPr lang="en-US" altLang="en-US" dirty="0"/>
              <a:t>Rotary locks are more difficult to crack than deadbolt locks</a:t>
            </a:r>
          </a:p>
          <a:p>
            <a:pPr lvl="1" eaLnBrk="1" hangingPunct="1"/>
            <a:r>
              <a:rPr lang="en-US" altLang="en-US" dirty="0"/>
              <a:t>Require pushing in a sequence of numbered bars</a:t>
            </a:r>
          </a:p>
          <a:p>
            <a:pPr lvl="1"/>
            <a:r>
              <a:rPr lang="en-US" altLang="en-US" dirty="0"/>
              <a:t>Neither lock type keeps a record of who entered the locked room</a:t>
            </a:r>
          </a:p>
          <a:p>
            <a:pPr lvl="1" eaLnBrk="1" hangingPunct="1"/>
            <a:r>
              <a:rPr lang="en-US" altLang="en-US" dirty="0"/>
              <a:t>Security cards can be used for better security</a:t>
            </a:r>
          </a:p>
          <a:p>
            <a:r>
              <a:rPr lang="en-US" altLang="en-US" dirty="0"/>
              <a:t>Biometric security devices</a:t>
            </a:r>
          </a:p>
          <a:p>
            <a:pPr lvl="1"/>
            <a:r>
              <a:rPr lang="en-US" altLang="en-US" dirty="0"/>
              <a:t>Read fingerprints or retinal scans and are used to restrict access to secure areas</a:t>
            </a:r>
          </a:p>
          <a:p>
            <a:pPr lvl="1"/>
            <a:r>
              <a:rPr lang="en-US" altLang="en-US" dirty="0"/>
              <a:t>Provide a second authentication factor</a:t>
            </a:r>
          </a:p>
        </p:txBody>
      </p:sp>
    </p:spTree>
    <p:extLst>
      <p:ext uri="{BB962C8B-B14F-4D97-AF65-F5344CB8AC3E}">
        <p14:creationId xmlns:p14="http://schemas.microsoft.com/office/powerpoint/2010/main" val="37331108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10C1-0A1D-4921-8E57-D837C38F4983}"/>
              </a:ext>
            </a:extLst>
          </p:cNvPr>
          <p:cNvSpPr>
            <a:spLocks noGrp="1"/>
          </p:cNvSpPr>
          <p:nvPr>
            <p:ph type="title"/>
          </p:nvPr>
        </p:nvSpPr>
        <p:spPr/>
        <p:txBody>
          <a:bodyPr/>
          <a:lstStyle/>
          <a:p>
            <a:r>
              <a:rPr lang="en-US" dirty="0"/>
              <a:t>Self-Assessment</a:t>
            </a:r>
            <a:endParaRPr lang="en-IN" dirty="0"/>
          </a:p>
        </p:txBody>
      </p:sp>
      <p:sp>
        <p:nvSpPr>
          <p:cNvPr id="3" name="Text Placeholder 2">
            <a:extLst>
              <a:ext uri="{FF2B5EF4-FFF2-40B4-BE49-F238E27FC236}">
                <a16:creationId xmlns:a16="http://schemas.microsoft.com/office/drawing/2014/main" id="{2A413E4E-80F5-4F7D-BC93-145FDC97D2BA}"/>
              </a:ext>
            </a:extLst>
          </p:cNvPr>
          <p:cNvSpPr>
            <a:spLocks noGrp="1"/>
          </p:cNvSpPr>
          <p:nvPr>
            <p:ph type="body" sz="quarter" idx="17"/>
          </p:nvPr>
        </p:nvSpPr>
        <p:spPr/>
        <p:txBody>
          <a:bodyPr/>
          <a:lstStyle/>
          <a:p>
            <a:pPr marL="0" indent="0">
              <a:buNone/>
            </a:pPr>
            <a:r>
              <a:rPr lang="en-US" dirty="0">
                <a:solidFill>
                  <a:srgbClr val="000000"/>
                </a:solidFill>
              </a:rPr>
              <a:t>Describe the types of malware attacks and explain how you can protect against each of them.</a:t>
            </a:r>
            <a:endParaRPr lang="en-IN" dirty="0">
              <a:solidFill>
                <a:srgbClr val="000000"/>
              </a:solidFill>
            </a:endParaRPr>
          </a:p>
        </p:txBody>
      </p:sp>
    </p:spTree>
    <p:extLst>
      <p:ext uri="{BB962C8B-B14F-4D97-AF65-F5344CB8AC3E}">
        <p14:creationId xmlns:p14="http://schemas.microsoft.com/office/powerpoint/2010/main" val="24153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925811-2EBB-4F89-A77A-4CB426789622}"/>
              </a:ext>
            </a:extLst>
          </p:cNvPr>
          <p:cNvSpPr>
            <a:spLocks noGrp="1"/>
          </p:cNvSpPr>
          <p:nvPr>
            <p:ph type="title"/>
          </p:nvPr>
        </p:nvSpPr>
        <p:spPr/>
        <p:txBody>
          <a:bodyPr/>
          <a:lstStyle/>
          <a:p>
            <a:r>
              <a:rPr lang="en-US" altLang="en-US" dirty="0"/>
              <a:t>Viruses (2 of 4)</a:t>
            </a:r>
            <a:endParaRPr lang="en-IN" dirty="0"/>
          </a:p>
        </p:txBody>
      </p:sp>
      <p:pic>
        <p:nvPicPr>
          <p:cNvPr id="8" name="Picture Placeholder 7" descr="An email message pretending to be from Netflix. It contains a link to a website containing malicious code.">
            <a:extLst>
              <a:ext uri="{FF2B5EF4-FFF2-40B4-BE49-F238E27FC236}">
                <a16:creationId xmlns:a16="http://schemas.microsoft.com/office/drawing/2014/main" id="{2279C92A-325D-4FB2-811B-E2A028F46F30}"/>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a:off x="1812757" y="1037230"/>
            <a:ext cx="7488898" cy="4612566"/>
          </a:xfrm>
        </p:spPr>
      </p:pic>
      <p:sp>
        <p:nvSpPr>
          <p:cNvPr id="6" name="Text Placeholder 5">
            <a:extLst>
              <a:ext uri="{FF2B5EF4-FFF2-40B4-BE49-F238E27FC236}">
                <a16:creationId xmlns:a16="http://schemas.microsoft.com/office/drawing/2014/main" id="{0B9D0D63-7ACF-4E21-AE7B-36C3F0FD40FC}"/>
              </a:ext>
            </a:extLst>
          </p:cNvPr>
          <p:cNvSpPr>
            <a:spLocks noGrp="1"/>
          </p:cNvSpPr>
          <p:nvPr>
            <p:ph type="body" sz="quarter" idx="11"/>
          </p:nvPr>
        </p:nvSpPr>
        <p:spPr>
          <a:xfrm>
            <a:off x="3633035" y="5708588"/>
            <a:ext cx="4143375" cy="224364"/>
          </a:xfrm>
        </p:spPr>
        <p:txBody>
          <a:bodyPr/>
          <a:lstStyle/>
          <a:p>
            <a:r>
              <a:rPr lang="en-US" b="1" dirty="0">
                <a:solidFill>
                  <a:srgbClr val="004A78"/>
                </a:solidFill>
              </a:rPr>
              <a:t>Figure 3-1 </a:t>
            </a:r>
            <a:r>
              <a:rPr lang="en-US" b="0" i="0" u="none" strike="noStrike" baseline="0" dirty="0">
                <a:solidFill>
                  <a:srgbClr val="004A78"/>
                </a:solidFill>
              </a:rPr>
              <a:t>Phishing email message</a:t>
            </a:r>
            <a:endParaRPr lang="en-IN" dirty="0">
              <a:solidFill>
                <a:srgbClr val="004A78"/>
              </a:solidFill>
            </a:endParaRPr>
          </a:p>
        </p:txBody>
      </p:sp>
    </p:spTree>
    <p:extLst>
      <p:ext uri="{BB962C8B-B14F-4D97-AF65-F5344CB8AC3E}">
        <p14:creationId xmlns:p14="http://schemas.microsoft.com/office/powerpoint/2010/main" val="38176033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Summary</a:t>
            </a:r>
            <a:endParaRPr lang="en-US" dirty="0"/>
          </a:p>
        </p:txBody>
      </p:sp>
      <p:sp>
        <p:nvSpPr>
          <p:cNvPr id="2" name="Text Placeholder 1"/>
          <p:cNvSpPr>
            <a:spLocks noGrp="1"/>
          </p:cNvSpPr>
          <p:nvPr>
            <p:ph type="body" sz="quarter" idx="17"/>
          </p:nvPr>
        </p:nvSpPr>
        <p:spPr/>
        <p:txBody>
          <a:bodyPr/>
          <a:lstStyle/>
          <a:p>
            <a:pPr eaLnBrk="1" hangingPunct="1"/>
            <a:r>
              <a:rPr lang="en-US" altLang="en-US" dirty="0"/>
              <a:t>Now that the lesson has ended, you should be able to:</a:t>
            </a:r>
          </a:p>
          <a:p>
            <a:pPr lvl="1"/>
            <a:r>
              <a:rPr lang="en-US" altLang="en-US" dirty="0"/>
              <a:t>Describe the different types of malicious software and what damage they can do</a:t>
            </a:r>
          </a:p>
          <a:p>
            <a:pPr lvl="1"/>
            <a:r>
              <a:rPr lang="en-US" altLang="en-US" dirty="0"/>
              <a:t>Describe methods of protecting against malware attacks</a:t>
            </a:r>
          </a:p>
          <a:p>
            <a:pPr lvl="1"/>
            <a:r>
              <a:rPr lang="en-US" altLang="en-US" dirty="0"/>
              <a:t>Describe the types of network attacks</a:t>
            </a:r>
          </a:p>
          <a:p>
            <a:pPr lvl="1"/>
            <a:r>
              <a:rPr lang="en-US" altLang="en-US" dirty="0"/>
              <a:t>Identify physical security attacks and vulnerabilities</a:t>
            </a:r>
          </a:p>
        </p:txBody>
      </p:sp>
    </p:spTree>
    <p:extLst>
      <p:ext uri="{BB962C8B-B14F-4D97-AF65-F5344CB8AC3E}">
        <p14:creationId xmlns:p14="http://schemas.microsoft.com/office/powerpoint/2010/main" val="1741218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939-29FF-4E2E-BE1B-7A71D4DC8E22}"/>
              </a:ext>
            </a:extLst>
          </p:cNvPr>
          <p:cNvSpPr>
            <a:spLocks noGrp="1"/>
          </p:cNvSpPr>
          <p:nvPr>
            <p:ph type="title"/>
          </p:nvPr>
        </p:nvSpPr>
        <p:spPr>
          <a:xfrm>
            <a:off x="838200" y="365125"/>
            <a:ext cx="10515600" cy="672105"/>
          </a:xfrm>
        </p:spPr>
        <p:txBody>
          <a:bodyPr/>
          <a:lstStyle/>
          <a:p>
            <a:r>
              <a:rPr lang="en-US" altLang="en-US" dirty="0"/>
              <a:t>Viruses (3 of 4) </a:t>
            </a:r>
            <a:r>
              <a:rPr lang="en-US" altLang="en-US" sz="1800" dirty="0" err="1"/>
              <a:t>Scan+NetScane+Auto_updates</a:t>
            </a:r>
            <a:endParaRPr lang="en-IN" dirty="0"/>
          </a:p>
        </p:txBody>
      </p:sp>
      <p:sp>
        <p:nvSpPr>
          <p:cNvPr id="3" name="Text Placeholder 2">
            <a:extLst>
              <a:ext uri="{FF2B5EF4-FFF2-40B4-BE49-F238E27FC236}">
                <a16:creationId xmlns:a16="http://schemas.microsoft.com/office/drawing/2014/main" id="{DE482330-7DDD-44FE-B24F-B5505B0ED059}"/>
              </a:ext>
            </a:extLst>
          </p:cNvPr>
          <p:cNvSpPr>
            <a:spLocks noGrp="1"/>
          </p:cNvSpPr>
          <p:nvPr>
            <p:ph type="body" sz="quarter" idx="17"/>
          </p:nvPr>
        </p:nvSpPr>
        <p:spPr>
          <a:xfrm>
            <a:off x="838200" y="1037230"/>
            <a:ext cx="10711543" cy="4394200"/>
          </a:xfrm>
        </p:spPr>
        <p:txBody>
          <a:bodyPr/>
          <a:lstStyle/>
          <a:p>
            <a:r>
              <a:rPr lang="en-US" altLang="en-US" dirty="0">
                <a:solidFill>
                  <a:srgbClr val="FF0000"/>
                </a:solidFill>
              </a:rPr>
              <a:t>Antivirus software</a:t>
            </a:r>
            <a:r>
              <a:rPr lang="en-US" altLang="en-US" dirty="0"/>
              <a:t> </a:t>
            </a:r>
          </a:p>
          <a:p>
            <a:pPr lvl="1"/>
            <a:r>
              <a:rPr lang="en-US" altLang="en-US" dirty="0"/>
              <a:t>Compares signatures and common malicious programmatic </a:t>
            </a:r>
            <a:r>
              <a:rPr lang="en-US" altLang="en-US" dirty="0">
                <a:solidFill>
                  <a:srgbClr val="FF0000"/>
                </a:solidFill>
                <a:effectLst>
                  <a:outerShdw blurRad="38100" dist="38100" dir="2700000" algn="tl">
                    <a:srgbClr val="000000">
                      <a:alpha val="43137"/>
                    </a:srgbClr>
                  </a:outerShdw>
                </a:effectLst>
              </a:rPr>
              <a:t>behaviors of known viruses </a:t>
            </a:r>
            <a:r>
              <a:rPr lang="en-US" altLang="en-US" dirty="0"/>
              <a:t>against every file on a computer</a:t>
            </a:r>
          </a:p>
          <a:p>
            <a:pPr lvl="2"/>
            <a:r>
              <a:rPr lang="en-US" altLang="en-US" dirty="0">
                <a:solidFill>
                  <a:srgbClr val="FF0000"/>
                </a:solidFill>
                <a:effectLst>
                  <a:outerShdw blurRad="38100" dist="38100" dir="2700000" algn="tl">
                    <a:srgbClr val="000000">
                      <a:alpha val="43137"/>
                    </a:srgbClr>
                  </a:outerShdw>
                </a:effectLst>
              </a:rPr>
              <a:t>Signatures are kept in a </a:t>
            </a:r>
            <a:r>
              <a:rPr lang="en-US" altLang="en-US" b="1" dirty="0">
                <a:solidFill>
                  <a:srgbClr val="FF0000"/>
                </a:solidFill>
                <a:effectLst>
                  <a:outerShdw blurRad="38100" dist="38100" dir="2700000" algn="tl">
                    <a:srgbClr val="000000">
                      <a:alpha val="43137"/>
                    </a:srgbClr>
                  </a:outerShdw>
                </a:effectLst>
              </a:rPr>
              <a:t>virus signature file</a:t>
            </a:r>
          </a:p>
          <a:p>
            <a:pPr lvl="3"/>
            <a:r>
              <a:rPr lang="en-US" altLang="en-US" dirty="0">
                <a:solidFill>
                  <a:srgbClr val="FF0000"/>
                </a:solidFill>
                <a:effectLst>
                  <a:outerShdw blurRad="38100" dist="38100" dir="2700000" algn="tl">
                    <a:srgbClr val="000000">
                      <a:alpha val="43137"/>
                    </a:srgbClr>
                  </a:outerShdw>
                </a:effectLst>
              </a:rPr>
              <a:t>Must update regularly</a:t>
            </a:r>
          </a:p>
          <a:p>
            <a:pPr lvl="2"/>
            <a:r>
              <a:rPr lang="en-US" altLang="en-US" dirty="0"/>
              <a:t>Many antivirus software packages offer automatic updates</a:t>
            </a:r>
          </a:p>
          <a:p>
            <a:r>
              <a:rPr lang="en-US" altLang="en-US" dirty="0"/>
              <a:t>Network security devices</a:t>
            </a:r>
            <a:endParaRPr lang="en-US" altLang="en-US" b="1" dirty="0"/>
          </a:p>
          <a:p>
            <a:pPr lvl="1"/>
            <a:r>
              <a:rPr lang="en-US" altLang="en-US" dirty="0"/>
              <a:t>Can monitor entire networks and intercept malware before it reaches users</a:t>
            </a:r>
          </a:p>
          <a:p>
            <a:r>
              <a:rPr lang="en-US" altLang="en-US" sz="2400" b="1" dirty="0">
                <a:solidFill>
                  <a:srgbClr val="FF0000"/>
                </a:solidFill>
                <a:effectLst>
                  <a:outerShdw blurRad="38100" dist="38100" dir="2700000" algn="tl">
                    <a:srgbClr val="000000">
                      <a:alpha val="43137"/>
                    </a:srgbClr>
                  </a:outerShdw>
                </a:effectLst>
              </a:rPr>
              <a:t>Sandboxing</a:t>
            </a:r>
          </a:p>
          <a:p>
            <a:pPr lvl="1"/>
            <a:r>
              <a:rPr lang="en-US" altLang="en-US" sz="2400" dirty="0">
                <a:solidFill>
                  <a:srgbClr val="FF0000"/>
                </a:solidFill>
                <a:effectLst>
                  <a:outerShdw blurRad="38100" dist="38100" dir="2700000" algn="tl">
                    <a:srgbClr val="000000">
                      <a:alpha val="43137"/>
                    </a:srgbClr>
                  </a:outerShdw>
                </a:effectLst>
              </a:rPr>
              <a:t>Allows users to run programs in a secure, </a:t>
            </a:r>
            <a:r>
              <a:rPr lang="en-US" altLang="en-US" sz="2400" u="sng" dirty="0">
                <a:solidFill>
                  <a:srgbClr val="FF0000"/>
                </a:solidFill>
                <a:effectLst>
                  <a:outerShdw blurRad="38100" dist="38100" dir="2700000" algn="tl">
                    <a:srgbClr val="000000">
                      <a:alpha val="43137"/>
                    </a:srgbClr>
                  </a:outerShdw>
                </a:effectLst>
              </a:rPr>
              <a:t>isolated operating </a:t>
            </a:r>
            <a:r>
              <a:rPr lang="en-US" altLang="en-US" sz="2400" dirty="0">
                <a:solidFill>
                  <a:srgbClr val="FF0000"/>
                </a:solidFill>
                <a:effectLst>
                  <a:outerShdw blurRad="38100" dist="38100" dir="2700000" algn="tl">
                    <a:srgbClr val="000000">
                      <a:alpha val="43137"/>
                    </a:srgbClr>
                  </a:outerShdw>
                </a:effectLst>
              </a:rPr>
              <a:t>area that prevents malicious files from being written to the hard drive</a:t>
            </a:r>
          </a:p>
        </p:txBody>
      </p:sp>
    </p:spTree>
    <p:extLst>
      <p:ext uri="{BB962C8B-B14F-4D97-AF65-F5344CB8AC3E}">
        <p14:creationId xmlns:p14="http://schemas.microsoft.com/office/powerpoint/2010/main" val="32482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7E0F-34BF-489A-B6BF-53F000235438}"/>
              </a:ext>
            </a:extLst>
          </p:cNvPr>
          <p:cNvSpPr>
            <a:spLocks noGrp="1"/>
          </p:cNvSpPr>
          <p:nvPr>
            <p:ph type="title"/>
          </p:nvPr>
        </p:nvSpPr>
        <p:spPr/>
        <p:txBody>
          <a:bodyPr/>
          <a:lstStyle/>
          <a:p>
            <a:r>
              <a:rPr lang="en-US" altLang="en-US" sz="3600" dirty="0"/>
              <a:t>Common Computer Viruses (1 of 3)</a:t>
            </a:r>
            <a:endParaRPr lang="en-IN" dirty="0"/>
          </a:p>
        </p:txBody>
      </p:sp>
      <p:graphicFrame>
        <p:nvGraphicFramePr>
          <p:cNvPr id="5" name="Table 7">
            <a:extLst>
              <a:ext uri="{FF2B5EF4-FFF2-40B4-BE49-F238E27FC236}">
                <a16:creationId xmlns:a16="http://schemas.microsoft.com/office/drawing/2014/main" id="{176C81F9-5834-44BC-A320-FE21A698AD87}"/>
              </a:ext>
            </a:extLst>
          </p:cNvPr>
          <p:cNvGraphicFramePr>
            <a:graphicFrameLocks noGrp="1"/>
          </p:cNvGraphicFramePr>
          <p:nvPr>
            <p:ph type="tbl" sz="quarter" idx="10"/>
            <p:extLst>
              <p:ext uri="{D42A27DB-BD31-4B8C-83A1-F6EECF244321}">
                <p14:modId xmlns:p14="http://schemas.microsoft.com/office/powerpoint/2010/main" val="2225629131"/>
              </p:ext>
            </p:extLst>
          </p:nvPr>
        </p:nvGraphicFramePr>
        <p:xfrm>
          <a:off x="59289" y="922867"/>
          <a:ext cx="11827911" cy="5547360"/>
        </p:xfrm>
        <a:graphic>
          <a:graphicData uri="http://schemas.openxmlformats.org/drawingml/2006/table">
            <a:tbl>
              <a:tblPr firstRow="1" bandRow="1">
                <a:tableStyleId>{5C22544A-7EE6-4342-B048-85BDC9FD1C3A}</a:tableStyleId>
              </a:tblPr>
              <a:tblGrid>
                <a:gridCol w="1600178">
                  <a:extLst>
                    <a:ext uri="{9D8B030D-6E8A-4147-A177-3AD203B41FA5}">
                      <a16:colId xmlns:a16="http://schemas.microsoft.com/office/drawing/2014/main" val="1366334857"/>
                    </a:ext>
                  </a:extLst>
                </a:gridCol>
                <a:gridCol w="10227733">
                  <a:extLst>
                    <a:ext uri="{9D8B030D-6E8A-4147-A177-3AD203B41FA5}">
                      <a16:colId xmlns:a16="http://schemas.microsoft.com/office/drawing/2014/main" val="4183972110"/>
                    </a:ext>
                  </a:extLst>
                </a:gridCol>
              </a:tblGrid>
              <a:tr h="387048">
                <a:tc>
                  <a:txBody>
                    <a:bodyPr/>
                    <a:lstStyle/>
                    <a:p>
                      <a:r>
                        <a:rPr lang="en-IN" sz="2000" dirty="0"/>
                        <a:t>Virus</a:t>
                      </a:r>
                    </a:p>
                  </a:txBody>
                  <a:tcPr/>
                </a:tc>
                <a:tc>
                  <a:txBody>
                    <a:bodyPr/>
                    <a:lstStyle/>
                    <a:p>
                      <a:r>
                        <a:rPr lang="en-US" sz="2000" dirty="0"/>
                        <a:t>Description</a:t>
                      </a:r>
                      <a:endParaRPr lang="en-IN" sz="2000" dirty="0"/>
                    </a:p>
                  </a:txBody>
                  <a:tcPr/>
                </a:tc>
                <a:extLst>
                  <a:ext uri="{0D108BD9-81ED-4DB2-BD59-A6C34878D82A}">
                    <a16:rowId xmlns:a16="http://schemas.microsoft.com/office/drawing/2014/main" val="3530088591"/>
                  </a:ext>
                </a:extLst>
              </a:tr>
              <a:tr h="982506">
                <a:tc>
                  <a:txBody>
                    <a:bodyPr/>
                    <a:lstStyle/>
                    <a:p>
                      <a:r>
                        <a:rPr lang="en-IN" sz="2000" b="0" i="0" u="none" strike="noStrike" kern="1200" baseline="0" dirty="0">
                          <a:solidFill>
                            <a:srgbClr val="FF0000"/>
                          </a:solidFill>
                          <a:latin typeface="+mn-lt"/>
                          <a:ea typeface="+mn-ea"/>
                          <a:cs typeface="+mn-cs"/>
                        </a:rPr>
                        <a:t>Ryuk</a:t>
                      </a:r>
                      <a:endParaRPr lang="en-IN" sz="2000" dirty="0">
                        <a:solidFill>
                          <a:srgbClr val="FF0000"/>
                        </a:solidFill>
                      </a:endParaRPr>
                    </a:p>
                  </a:txBody>
                  <a:tcPr/>
                </a:tc>
                <a:tc>
                  <a:txBody>
                    <a:bodyPr/>
                    <a:lstStyle/>
                    <a:p>
                      <a:r>
                        <a:rPr lang="en-US" sz="2000" b="0" i="0" u="none" strike="noStrike" kern="1200" baseline="0" dirty="0">
                          <a:solidFill>
                            <a:schemeClr val="dk1"/>
                          </a:solidFill>
                          <a:latin typeface="+mn-lt"/>
                          <a:ea typeface="+mn-ea"/>
                          <a:cs typeface="+mn-cs"/>
                        </a:rPr>
                        <a:t>The Ryuk </a:t>
                      </a:r>
                      <a:r>
                        <a:rPr lang="en-US" sz="2000" b="0" i="0" u="none" strike="noStrike" kern="1200" baseline="0" dirty="0">
                          <a:solidFill>
                            <a:srgbClr val="FF0000"/>
                          </a:solidFill>
                          <a:latin typeface="+mn-lt"/>
                          <a:ea typeface="+mn-ea"/>
                          <a:cs typeface="+mn-cs"/>
                        </a:rPr>
                        <a:t>ransomware</a:t>
                      </a:r>
                      <a:r>
                        <a:rPr lang="en-US" sz="2000" b="0" i="0" u="none" strike="noStrike" kern="1200" baseline="0" dirty="0">
                          <a:solidFill>
                            <a:schemeClr val="dk1"/>
                          </a:solidFill>
                          <a:latin typeface="+mn-lt"/>
                          <a:ea typeface="+mn-ea"/>
                          <a:cs typeface="+mn-cs"/>
                        </a:rPr>
                        <a:t> virus was responsible for more than one-third of all ransomware attacks in 2020. Ryuk is used in attacks targeting companies, hospitals, and government municipalities. </a:t>
                      </a:r>
                      <a:r>
                        <a:rPr lang="en-US" sz="2000" b="0" i="0" u="none" strike="noStrike" kern="1200" baseline="0" dirty="0">
                          <a:solidFill>
                            <a:srgbClr val="FF0000"/>
                          </a:solidFill>
                          <a:latin typeface="+mn-lt"/>
                          <a:ea typeface="+mn-ea"/>
                          <a:cs typeface="+mn-cs"/>
                        </a:rPr>
                        <a:t>Ryuk encrypts critical files and typically demands a multimillion-dollar ransom.</a:t>
                      </a:r>
                      <a:endParaRPr lang="en-IN" sz="2000" dirty="0">
                        <a:solidFill>
                          <a:srgbClr val="FF0000"/>
                        </a:solidFill>
                      </a:endParaRPr>
                    </a:p>
                  </a:txBody>
                  <a:tcPr/>
                </a:tc>
                <a:extLst>
                  <a:ext uri="{0D108BD9-81ED-4DB2-BD59-A6C34878D82A}">
                    <a16:rowId xmlns:a16="http://schemas.microsoft.com/office/drawing/2014/main" val="3752475028"/>
                  </a:ext>
                </a:extLst>
              </a:tr>
              <a:tr h="1756601">
                <a:tc>
                  <a:txBody>
                    <a:bodyPr/>
                    <a:lstStyle/>
                    <a:p>
                      <a:r>
                        <a:rPr lang="en-IN" sz="2000" b="0" i="0" u="none" strike="noStrike" kern="1200" baseline="0" dirty="0">
                          <a:solidFill>
                            <a:srgbClr val="FF0000"/>
                          </a:solidFill>
                          <a:latin typeface="+mn-lt"/>
                          <a:ea typeface="+mn-ea"/>
                          <a:cs typeface="+mn-cs"/>
                        </a:rPr>
                        <a:t>FormBook</a:t>
                      </a:r>
                      <a:endParaRPr lang="en-IN" sz="2000" dirty="0">
                        <a:solidFill>
                          <a:srgbClr val="FF0000"/>
                        </a:solidFill>
                      </a:endParaRPr>
                    </a:p>
                  </a:txBody>
                  <a:tcPr/>
                </a:tc>
                <a:tc>
                  <a:txBody>
                    <a:bodyPr/>
                    <a:lstStyle/>
                    <a:p>
                      <a:r>
                        <a:rPr lang="en-US" sz="2000" b="0" i="0" u="none" strike="noStrike" kern="1200" baseline="0" dirty="0">
                          <a:solidFill>
                            <a:schemeClr val="dk1"/>
                          </a:solidFill>
                          <a:latin typeface="+mn-lt"/>
                          <a:ea typeface="+mn-ea"/>
                          <a:cs typeface="+mn-cs"/>
                        </a:rPr>
                        <a:t>FormBook is a </a:t>
                      </a:r>
                      <a:r>
                        <a:rPr lang="en-US" sz="2000" b="1" i="0" u="none" strike="noStrike" kern="1200" baseline="0" dirty="0">
                          <a:solidFill>
                            <a:schemeClr val="dk1"/>
                          </a:solidFill>
                          <a:latin typeface="+mn-lt"/>
                          <a:ea typeface="+mn-ea"/>
                          <a:cs typeface="+mn-cs"/>
                        </a:rPr>
                        <a:t>malware family o</a:t>
                      </a:r>
                      <a:r>
                        <a:rPr lang="en-US" sz="2000" b="0" i="0" u="none" strike="noStrike" kern="1200" baseline="0" dirty="0">
                          <a:solidFill>
                            <a:schemeClr val="dk1"/>
                          </a:solidFill>
                          <a:latin typeface="+mn-lt"/>
                          <a:ea typeface="+mn-ea"/>
                          <a:cs typeface="+mn-cs"/>
                        </a:rPr>
                        <a:t>f data stealers and form grabbers. It attempts to </a:t>
                      </a:r>
                      <a:r>
                        <a:rPr lang="en-US" sz="2400" b="1" i="0" u="sng" strike="noStrike" kern="1200" baseline="0" dirty="0">
                          <a:solidFill>
                            <a:srgbClr val="FF0000"/>
                          </a:solidFill>
                          <a:latin typeface="+mn-lt"/>
                          <a:ea typeface="+mn-ea"/>
                          <a:cs typeface="+mn-cs"/>
                        </a:rPr>
                        <a:t>steal the contents of the Windows Clipboard, log what you type on the keyboard, and steal data while you browse the web. </a:t>
                      </a:r>
                      <a:r>
                        <a:rPr lang="en-US" sz="2000" b="0" i="0" u="none" strike="noStrike" kern="1200" baseline="0" dirty="0">
                          <a:solidFill>
                            <a:schemeClr val="dk1"/>
                          </a:solidFill>
                          <a:latin typeface="+mn-lt"/>
                          <a:ea typeface="+mn-ea"/>
                          <a:cs typeface="+mn-cs"/>
                        </a:rPr>
                        <a:t>It is sold as “malware-as-a-service” on hacking forums. Hackers can purchase a subscription and use the FormBook tool. FormBook is usually distributed through spam email </a:t>
                      </a:r>
                      <a:r>
                        <a:rPr lang="en-IN" sz="2000" b="0" i="0" u="none" strike="noStrike" kern="1200" baseline="0" dirty="0">
                          <a:solidFill>
                            <a:schemeClr val="dk1"/>
                          </a:solidFill>
                          <a:latin typeface="+mn-lt"/>
                          <a:ea typeface="+mn-ea"/>
                          <a:cs typeface="+mn-cs"/>
                        </a:rPr>
                        <a:t>containing malicious attachments.</a:t>
                      </a:r>
                      <a:endParaRPr lang="en-IN" sz="2000" dirty="0"/>
                    </a:p>
                  </a:txBody>
                  <a:tcPr/>
                </a:tc>
                <a:extLst>
                  <a:ext uri="{0D108BD9-81ED-4DB2-BD59-A6C34878D82A}">
                    <a16:rowId xmlns:a16="http://schemas.microsoft.com/office/drawing/2014/main" val="3523832497"/>
                  </a:ext>
                </a:extLst>
              </a:tr>
              <a:tr h="2292513">
                <a:tc>
                  <a:txBody>
                    <a:bodyPr/>
                    <a:lstStyle/>
                    <a:p>
                      <a:r>
                        <a:rPr lang="en-IN" sz="2000" b="0" i="0" u="none" strike="noStrike" kern="1200" baseline="0" dirty="0">
                          <a:solidFill>
                            <a:srgbClr val="FF0000"/>
                          </a:solidFill>
                          <a:latin typeface="+mn-lt"/>
                          <a:ea typeface="+mn-ea"/>
                          <a:cs typeface="+mn-cs"/>
                        </a:rPr>
                        <a:t>CryptoLocker</a:t>
                      </a:r>
                      <a:endParaRPr lang="en-IN" sz="2000" dirty="0">
                        <a:solidFill>
                          <a:srgbClr val="FF0000"/>
                        </a:solidFill>
                      </a:endParaRPr>
                    </a:p>
                  </a:txBody>
                  <a:tcPr/>
                </a:tc>
                <a:tc>
                  <a:txBody>
                    <a:bodyPr/>
                    <a:lstStyle/>
                    <a:p>
                      <a:r>
                        <a:rPr lang="en-US" sz="2000" b="0" i="0" u="none" strike="noStrike" kern="1200" baseline="0" dirty="0">
                          <a:solidFill>
                            <a:schemeClr val="dk1"/>
                          </a:solidFill>
                          <a:latin typeface="+mn-lt"/>
                          <a:ea typeface="+mn-ea"/>
                          <a:cs typeface="+mn-cs"/>
                        </a:rPr>
                        <a:t>CryptoLocker is less prevalent now but is considered the </a:t>
                      </a:r>
                      <a:r>
                        <a:rPr lang="en-US" sz="2400" b="1" i="0" u="sng" strike="noStrike" kern="1200" baseline="0" dirty="0">
                          <a:solidFill>
                            <a:schemeClr val="dk1"/>
                          </a:solidFill>
                          <a:latin typeface="+mn-lt"/>
                          <a:ea typeface="+mn-ea"/>
                          <a:cs typeface="+mn-cs"/>
                        </a:rPr>
                        <a:t>father of many ransomware viruses</a:t>
                      </a:r>
                      <a:r>
                        <a:rPr lang="en-US" sz="2000" b="0" i="0" u="none" strike="noStrike" kern="1200" baseline="0" dirty="0">
                          <a:solidFill>
                            <a:schemeClr val="dk1"/>
                          </a:solidFill>
                          <a:latin typeface="+mn-lt"/>
                          <a:ea typeface="+mn-ea"/>
                          <a:cs typeface="+mn-cs"/>
                        </a:rPr>
                        <a:t>. </a:t>
                      </a:r>
                      <a:r>
                        <a:rPr lang="en-US" sz="2000" b="0" i="0" u="none" strike="noStrike" kern="1200" baseline="0" dirty="0">
                          <a:solidFill>
                            <a:srgbClr val="FF0000"/>
                          </a:solidFill>
                          <a:latin typeface="+mn-lt"/>
                          <a:ea typeface="+mn-ea"/>
                          <a:cs typeface="+mn-cs"/>
                        </a:rPr>
                        <a:t>CryptoLocker has become a term referring to families of ransomware viruses. </a:t>
                      </a:r>
                      <a:r>
                        <a:rPr lang="en-US" sz="2000" b="0" i="0" u="none" strike="noStrike" kern="1200" baseline="0" dirty="0">
                          <a:solidFill>
                            <a:schemeClr val="dk1"/>
                          </a:solidFill>
                          <a:latin typeface="+mn-lt"/>
                          <a:ea typeface="+mn-ea"/>
                          <a:cs typeface="+mn-cs"/>
                        </a:rPr>
                        <a:t>In 2016, it was estimated to have infected more than 250,000 computers. This malware locks the user’s files in an encrypted container and requires the victim to pay ransom for their decryption. Like most malware, it is delivered through an email message that is designed to trick users into clicking a malicious link or attachment. Once a machine is infected, victims have a set amount of time to pay the ransom if they want to retrieve their files.</a:t>
                      </a:r>
                      <a:endParaRPr lang="en-IN" sz="2000" dirty="0"/>
                    </a:p>
                  </a:txBody>
                  <a:tcPr/>
                </a:tc>
                <a:extLst>
                  <a:ext uri="{0D108BD9-81ED-4DB2-BD59-A6C34878D82A}">
                    <a16:rowId xmlns:a16="http://schemas.microsoft.com/office/drawing/2014/main" val="2205655012"/>
                  </a:ext>
                </a:extLst>
              </a:tr>
            </a:tbl>
          </a:graphicData>
        </a:graphic>
      </p:graphicFrame>
    </p:spTree>
    <p:extLst>
      <p:ext uri="{BB962C8B-B14F-4D97-AF65-F5344CB8AC3E}">
        <p14:creationId xmlns:p14="http://schemas.microsoft.com/office/powerpoint/2010/main" val="459880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7E0F-34BF-489A-B6BF-53F000235438}"/>
              </a:ext>
            </a:extLst>
          </p:cNvPr>
          <p:cNvSpPr>
            <a:spLocks noGrp="1"/>
          </p:cNvSpPr>
          <p:nvPr>
            <p:ph type="title"/>
          </p:nvPr>
        </p:nvSpPr>
        <p:spPr/>
        <p:txBody>
          <a:bodyPr/>
          <a:lstStyle/>
          <a:p>
            <a:r>
              <a:rPr lang="en-US" altLang="en-US" sz="3600" dirty="0"/>
              <a:t>Common Computer Viruses (2 of 3)</a:t>
            </a:r>
            <a:endParaRPr lang="en-IN" dirty="0"/>
          </a:p>
        </p:txBody>
      </p:sp>
      <p:graphicFrame>
        <p:nvGraphicFramePr>
          <p:cNvPr id="5" name="Table 7">
            <a:extLst>
              <a:ext uri="{FF2B5EF4-FFF2-40B4-BE49-F238E27FC236}">
                <a16:creationId xmlns:a16="http://schemas.microsoft.com/office/drawing/2014/main" id="{176C81F9-5834-44BC-A320-FE21A698AD87}"/>
              </a:ext>
            </a:extLst>
          </p:cNvPr>
          <p:cNvGraphicFramePr>
            <a:graphicFrameLocks noGrp="1"/>
          </p:cNvGraphicFramePr>
          <p:nvPr>
            <p:ph type="tbl" sz="quarter" idx="10"/>
            <p:extLst>
              <p:ext uri="{D42A27DB-BD31-4B8C-83A1-F6EECF244321}">
                <p14:modId xmlns:p14="http://schemas.microsoft.com/office/powerpoint/2010/main" val="3741875404"/>
              </p:ext>
            </p:extLst>
          </p:nvPr>
        </p:nvGraphicFramePr>
        <p:xfrm>
          <a:off x="381814" y="1144018"/>
          <a:ext cx="11428371" cy="4389120"/>
        </p:xfrm>
        <a:graphic>
          <a:graphicData uri="http://schemas.openxmlformats.org/drawingml/2006/table">
            <a:tbl>
              <a:tblPr firstRow="1" bandRow="1">
                <a:tableStyleId>{5C22544A-7EE6-4342-B048-85BDC9FD1C3A}</a:tableStyleId>
              </a:tblPr>
              <a:tblGrid>
                <a:gridCol w="2680700">
                  <a:extLst>
                    <a:ext uri="{9D8B030D-6E8A-4147-A177-3AD203B41FA5}">
                      <a16:colId xmlns:a16="http://schemas.microsoft.com/office/drawing/2014/main" val="1366334857"/>
                    </a:ext>
                  </a:extLst>
                </a:gridCol>
                <a:gridCol w="8747671">
                  <a:extLst>
                    <a:ext uri="{9D8B030D-6E8A-4147-A177-3AD203B41FA5}">
                      <a16:colId xmlns:a16="http://schemas.microsoft.com/office/drawing/2014/main" val="4183972110"/>
                    </a:ext>
                  </a:extLst>
                </a:gridCol>
              </a:tblGrid>
              <a:tr h="307515">
                <a:tc>
                  <a:txBody>
                    <a:bodyPr/>
                    <a:lstStyle/>
                    <a:p>
                      <a:r>
                        <a:rPr lang="en-IN" dirty="0"/>
                        <a:t>Virus</a:t>
                      </a:r>
                    </a:p>
                  </a:txBody>
                  <a:tcPr/>
                </a:tc>
                <a:tc>
                  <a:txBody>
                    <a:bodyPr/>
                    <a:lstStyle/>
                    <a:p>
                      <a:r>
                        <a:rPr lang="en-US" dirty="0"/>
                        <a:t>Description</a:t>
                      </a:r>
                      <a:endParaRPr lang="en-IN" dirty="0"/>
                    </a:p>
                  </a:txBody>
                  <a:tcPr/>
                </a:tc>
                <a:extLst>
                  <a:ext uri="{0D108BD9-81ED-4DB2-BD59-A6C34878D82A}">
                    <a16:rowId xmlns:a16="http://schemas.microsoft.com/office/drawing/2014/main" val="3530088591"/>
                  </a:ext>
                </a:extLst>
              </a:tr>
              <a:tr h="538151">
                <a:tc>
                  <a:txBody>
                    <a:bodyPr/>
                    <a:lstStyle/>
                    <a:p>
                      <a:r>
                        <a:rPr lang="en-IN" sz="1800" b="0" i="0" u="none" strike="noStrike" kern="1200" baseline="0" dirty="0">
                          <a:solidFill>
                            <a:schemeClr val="dk1"/>
                          </a:solidFill>
                          <a:latin typeface="+mn-lt"/>
                          <a:ea typeface="+mn-ea"/>
                          <a:cs typeface="+mn-cs"/>
                        </a:rPr>
                        <a:t>MalumPOS</a:t>
                      </a:r>
                      <a:endParaRPr lang="en-IN" dirty="0"/>
                    </a:p>
                  </a:txBody>
                  <a:tcPr/>
                </a:tc>
                <a:tc>
                  <a:txBody>
                    <a:bodyPr/>
                    <a:lstStyle/>
                    <a:p>
                      <a:r>
                        <a:rPr lang="en-US" sz="1800" b="0" i="0" u="none" strike="noStrike" kern="1200" baseline="0" dirty="0">
                          <a:solidFill>
                            <a:schemeClr val="dk1"/>
                          </a:solidFill>
                          <a:latin typeface="+mn-lt"/>
                          <a:ea typeface="+mn-ea"/>
                          <a:cs typeface="+mn-cs"/>
                        </a:rPr>
                        <a:t>Malware has targeted devices responsible for processing payments, referred to as POS (point of sale) systems. The MalumPOS virus was used in mid-2015 to attack POS devices at hotel chains. This virus was programmed to find, intercept, copy, and exfiltrate payment card information (e.g., credit/debit card numbers and other information stored on the magnetic strip of a credit card). POS attacks were rare in 2020, but a new strain seems to target personally identifying information only instead of full payment card information.</a:t>
                      </a:r>
                      <a:endParaRPr lang="en-IN" dirty="0"/>
                    </a:p>
                  </a:txBody>
                  <a:tcPr/>
                </a:tc>
                <a:extLst>
                  <a:ext uri="{0D108BD9-81ED-4DB2-BD59-A6C34878D82A}">
                    <a16:rowId xmlns:a16="http://schemas.microsoft.com/office/drawing/2014/main" val="3752475028"/>
                  </a:ext>
                </a:extLst>
              </a:tr>
              <a:tr h="538151">
                <a:tc>
                  <a:txBody>
                    <a:bodyPr/>
                    <a:lstStyle/>
                    <a:p>
                      <a:r>
                        <a:rPr lang="en-IN" sz="1800" b="0" i="0" u="none" strike="noStrike" kern="1200" baseline="0" dirty="0">
                          <a:solidFill>
                            <a:schemeClr val="dk1"/>
                          </a:solidFill>
                          <a:latin typeface="+mn-lt"/>
                          <a:ea typeface="+mn-ea"/>
                          <a:cs typeface="+mn-cs"/>
                        </a:rPr>
                        <a:t>Carbanak</a:t>
                      </a:r>
                      <a:endParaRPr lang="en-IN" dirty="0"/>
                    </a:p>
                  </a:txBody>
                  <a:tcPr/>
                </a:tc>
                <a:tc>
                  <a:txBody>
                    <a:bodyPr/>
                    <a:lstStyle/>
                    <a:p>
                      <a:r>
                        <a:rPr lang="en-US" sz="1800" b="0" i="0" u="none" strike="noStrike" kern="1200" baseline="0" dirty="0">
                          <a:solidFill>
                            <a:schemeClr val="dk1"/>
                          </a:solidFill>
                          <a:latin typeface="+mn-lt"/>
                          <a:ea typeface="+mn-ea"/>
                          <a:cs typeface="+mn-cs"/>
                        </a:rPr>
                        <a:t>This virus is spread via phishing emails that almost always target financial institutions. These phishing emails contain a Word document and a malicious .cpl file. (Keep this in mind for the upcoming base-64 decoding exercise.) When it first accesses a system, the malware runs a number of checks to ensure it can gain the proper privileges to further its attack. When proper privileges are obtained or verified, the malware opens a backdoor to a few remote servers under the control of an unknown (to this point) malicious actor. This malware has been used to facilitate fraudulent transactions in financial institutions’ funds transfer systems and ATM machines.</a:t>
                      </a:r>
                      <a:endParaRPr lang="en-IN" dirty="0"/>
                    </a:p>
                  </a:txBody>
                  <a:tcPr/>
                </a:tc>
                <a:extLst>
                  <a:ext uri="{0D108BD9-81ED-4DB2-BD59-A6C34878D82A}">
                    <a16:rowId xmlns:a16="http://schemas.microsoft.com/office/drawing/2014/main" val="3523832497"/>
                  </a:ext>
                </a:extLst>
              </a:tr>
            </a:tbl>
          </a:graphicData>
        </a:graphic>
      </p:graphicFrame>
    </p:spTree>
    <p:extLst>
      <p:ext uri="{BB962C8B-B14F-4D97-AF65-F5344CB8AC3E}">
        <p14:creationId xmlns:p14="http://schemas.microsoft.com/office/powerpoint/2010/main" val="213933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7E0F-34BF-489A-B6BF-53F000235438}"/>
              </a:ext>
            </a:extLst>
          </p:cNvPr>
          <p:cNvSpPr>
            <a:spLocks noGrp="1"/>
          </p:cNvSpPr>
          <p:nvPr>
            <p:ph type="title"/>
          </p:nvPr>
        </p:nvSpPr>
        <p:spPr/>
        <p:txBody>
          <a:bodyPr/>
          <a:lstStyle/>
          <a:p>
            <a:r>
              <a:rPr lang="en-US" altLang="en-US" sz="3600" dirty="0"/>
              <a:t>Common Computer Viruses (3 of 3)</a:t>
            </a:r>
            <a:br>
              <a:rPr lang="en-US" altLang="en-US" sz="2400" dirty="0"/>
            </a:br>
            <a:r>
              <a:rPr lang="en-US" altLang="en-US" sz="2400" dirty="0"/>
              <a:t>HW- Latest ?</a:t>
            </a:r>
            <a:endParaRPr lang="en-IN" dirty="0"/>
          </a:p>
        </p:txBody>
      </p:sp>
      <p:graphicFrame>
        <p:nvGraphicFramePr>
          <p:cNvPr id="5" name="Table 7">
            <a:extLst>
              <a:ext uri="{FF2B5EF4-FFF2-40B4-BE49-F238E27FC236}">
                <a16:creationId xmlns:a16="http://schemas.microsoft.com/office/drawing/2014/main" id="{176C81F9-5834-44BC-A320-FE21A698AD87}"/>
              </a:ext>
            </a:extLst>
          </p:cNvPr>
          <p:cNvGraphicFramePr>
            <a:graphicFrameLocks noGrp="1"/>
          </p:cNvGraphicFramePr>
          <p:nvPr>
            <p:ph type="tbl" sz="quarter" idx="10"/>
            <p:extLst>
              <p:ext uri="{D42A27DB-BD31-4B8C-83A1-F6EECF244321}">
                <p14:modId xmlns:p14="http://schemas.microsoft.com/office/powerpoint/2010/main" val="920905346"/>
              </p:ext>
            </p:extLst>
          </p:nvPr>
        </p:nvGraphicFramePr>
        <p:xfrm>
          <a:off x="381814" y="1320482"/>
          <a:ext cx="11428371" cy="3840480"/>
        </p:xfrm>
        <a:graphic>
          <a:graphicData uri="http://schemas.openxmlformats.org/drawingml/2006/table">
            <a:tbl>
              <a:tblPr firstRow="1" bandRow="1">
                <a:tableStyleId>{5C22544A-7EE6-4342-B048-85BDC9FD1C3A}</a:tableStyleId>
              </a:tblPr>
              <a:tblGrid>
                <a:gridCol w="3227805">
                  <a:extLst>
                    <a:ext uri="{9D8B030D-6E8A-4147-A177-3AD203B41FA5}">
                      <a16:colId xmlns:a16="http://schemas.microsoft.com/office/drawing/2014/main" val="1366334857"/>
                    </a:ext>
                  </a:extLst>
                </a:gridCol>
                <a:gridCol w="8200566">
                  <a:extLst>
                    <a:ext uri="{9D8B030D-6E8A-4147-A177-3AD203B41FA5}">
                      <a16:colId xmlns:a16="http://schemas.microsoft.com/office/drawing/2014/main" val="4183972110"/>
                    </a:ext>
                  </a:extLst>
                </a:gridCol>
              </a:tblGrid>
              <a:tr h="307515">
                <a:tc>
                  <a:txBody>
                    <a:bodyPr/>
                    <a:lstStyle/>
                    <a:p>
                      <a:r>
                        <a:rPr lang="en-IN" dirty="0"/>
                        <a:t>Virus</a:t>
                      </a:r>
                    </a:p>
                  </a:txBody>
                  <a:tcPr/>
                </a:tc>
                <a:tc>
                  <a:txBody>
                    <a:bodyPr/>
                    <a:lstStyle/>
                    <a:p>
                      <a:r>
                        <a:rPr lang="en-US" dirty="0"/>
                        <a:t>Description</a:t>
                      </a:r>
                      <a:endParaRPr lang="en-IN" dirty="0"/>
                    </a:p>
                  </a:txBody>
                  <a:tcPr/>
                </a:tc>
                <a:extLst>
                  <a:ext uri="{0D108BD9-81ED-4DB2-BD59-A6C34878D82A}">
                    <a16:rowId xmlns:a16="http://schemas.microsoft.com/office/drawing/2014/main" val="3530088591"/>
                  </a:ext>
                </a:extLst>
              </a:tr>
              <a:tr h="307515">
                <a:tc>
                  <a:txBody>
                    <a:bodyPr/>
                    <a:lstStyle/>
                    <a:p>
                      <a:r>
                        <a:rPr lang="en-IN" sz="1800" b="0" i="0" u="none" strike="noStrike" kern="1200" baseline="0" dirty="0">
                          <a:solidFill>
                            <a:schemeClr val="dk1"/>
                          </a:solidFill>
                          <a:latin typeface="+mn-lt"/>
                          <a:ea typeface="+mn-ea"/>
                          <a:cs typeface="+mn-cs"/>
                        </a:rPr>
                        <a:t>Gumblar</a:t>
                      </a:r>
                      <a:endParaRPr lang="en-IN" dirty="0"/>
                    </a:p>
                  </a:txBody>
                  <a:tcPr/>
                </a:tc>
                <a:tc>
                  <a:txBody>
                    <a:bodyPr/>
                    <a:lstStyle/>
                    <a:p>
                      <a:r>
                        <a:rPr lang="en-US" sz="1800" b="0" i="0" u="none" strike="noStrike" kern="1200" baseline="0" dirty="0">
                          <a:solidFill>
                            <a:schemeClr val="dk1"/>
                          </a:solidFill>
                          <a:latin typeface="+mn-lt"/>
                          <a:ea typeface="+mn-ea"/>
                          <a:cs typeface="+mn-cs"/>
                        </a:rPr>
                        <a:t>First detected in March 2009, this malware spread by mass-hacking hundreds of thousands of websites, which then exploited visiting browsers via Adobe PDF and Flash vulnerabilities. It has made a resurgence in 2020, crashing thousands of blogs and websites that use WordPress, Drupal, Joomla, and other PHP-based constructs. The malware steals FTP credentials and uses them to further compromise websites that the victim maintains. It also hijacks Google searches and blocks access to antivirus update sites to prevent removal. Recent variations install a backdoor that attempts to connect to a botnet.</a:t>
                      </a:r>
                      <a:endParaRPr lang="en-IN" dirty="0"/>
                    </a:p>
                  </a:txBody>
                  <a:tcPr/>
                </a:tc>
                <a:extLst>
                  <a:ext uri="{0D108BD9-81ED-4DB2-BD59-A6C34878D82A}">
                    <a16:rowId xmlns:a16="http://schemas.microsoft.com/office/drawing/2014/main" val="2205655012"/>
                  </a:ext>
                </a:extLst>
              </a:tr>
              <a:tr h="307515">
                <a:tc>
                  <a:txBody>
                    <a:bodyPr/>
                    <a:lstStyle/>
                    <a:p>
                      <a:r>
                        <a:rPr lang="en-IN" sz="1800" b="0" i="0" u="none" strike="noStrike" kern="1200" baseline="0" dirty="0">
                          <a:solidFill>
                            <a:schemeClr val="dk1"/>
                          </a:solidFill>
                          <a:latin typeface="+mn-lt"/>
                          <a:ea typeface="+mn-ea"/>
                          <a:cs typeface="+mn-cs"/>
                        </a:rPr>
                        <a:t>Gpcode or</a:t>
                      </a:r>
                    </a:p>
                    <a:p>
                      <a:r>
                        <a:rPr lang="en-IN" sz="1800" b="0" i="0" u="none" strike="noStrike" kern="1200" baseline="0" dirty="0">
                          <a:solidFill>
                            <a:schemeClr val="dk1"/>
                          </a:solidFill>
                          <a:latin typeface="+mn-lt"/>
                          <a:ea typeface="+mn-ea"/>
                          <a:cs typeface="+mn-cs"/>
                        </a:rPr>
                        <a:t>PGPCoder</a:t>
                      </a:r>
                      <a:endParaRPr lang="en-IN" dirty="0"/>
                    </a:p>
                  </a:txBody>
                  <a:tcPr/>
                </a:tc>
                <a:tc>
                  <a:txBody>
                    <a:bodyPr/>
                    <a:lstStyle/>
                    <a:p>
                      <a:r>
                        <a:rPr lang="en-US" sz="1800" b="0" i="0" u="none" strike="noStrike" kern="1200" baseline="0" dirty="0">
                          <a:solidFill>
                            <a:schemeClr val="dk1"/>
                          </a:solidFill>
                          <a:latin typeface="+mn-lt"/>
                          <a:ea typeface="+mn-ea"/>
                          <a:cs typeface="+mn-cs"/>
                        </a:rPr>
                        <a:t>This ransomware virus was detected in 2008 and was still active in 2020. Although not</a:t>
                      </a:r>
                    </a:p>
                    <a:p>
                      <a:r>
                        <a:rPr lang="en-US" sz="1800" b="0" i="0" u="none" strike="noStrike" kern="1200" baseline="0" dirty="0">
                          <a:solidFill>
                            <a:schemeClr val="dk1"/>
                          </a:solidFill>
                          <a:latin typeface="+mn-lt"/>
                          <a:ea typeface="+mn-ea"/>
                          <a:cs typeface="+mn-cs"/>
                        </a:rPr>
                        <a:t>widespread, it is unique because it uses practically unbreakable 1024-bit asymmetric key encryption to hide a user’s documents on the computer and hold them for ransom until the victim pays for the encryption key.</a:t>
                      </a:r>
                      <a:endParaRPr lang="en-IN" dirty="0"/>
                    </a:p>
                  </a:txBody>
                  <a:tcPr/>
                </a:tc>
                <a:extLst>
                  <a:ext uri="{0D108BD9-81ED-4DB2-BD59-A6C34878D82A}">
                    <a16:rowId xmlns:a16="http://schemas.microsoft.com/office/drawing/2014/main" val="2017620738"/>
                  </a:ext>
                </a:extLst>
              </a:tr>
            </a:tbl>
          </a:graphicData>
        </a:graphic>
      </p:graphicFrame>
    </p:spTree>
    <p:extLst>
      <p:ext uri="{BB962C8B-B14F-4D97-AF65-F5344CB8AC3E}">
        <p14:creationId xmlns:p14="http://schemas.microsoft.com/office/powerpoint/2010/main" val="2244958176"/>
      </p:ext>
    </p:extLst>
  </p:cSld>
  <p:clrMapOvr>
    <a:masterClrMapping/>
  </p:clrMapOvr>
</p:sld>
</file>

<file path=ppt/theme/theme1.xml><?xml version="1.0" encoding="utf-8"?>
<a:theme xmlns:a="http://schemas.openxmlformats.org/drawingml/2006/main" name="Office Theme">
  <a:themeElements>
    <a:clrScheme name="Custom 30">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11892"/>
      </a:hlink>
      <a:folHlink>
        <a:srgbClr val="171616"/>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A3AD7B0-8E4A-4437-99F5-BBBE5C6E1D5C}">
  <we:reference id="3e0fcce7-415c-4081-926c-b4e449c650e4" version="1.1.0.1" store="EXCatalog" storeType="EXCatalog"/>
  <we:alternateReferences>
    <we:reference id="WA200004709" version="1.1.0.1"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BD9E0DAEFC3E40A59C31973342194A" ma:contentTypeVersion="" ma:contentTypeDescription="Create a new document." ma:contentTypeScope="" ma:versionID="f864db225ba7641a71a5bcc0ce4d9915">
  <xsd:schema xmlns:xsd="http://www.w3.org/2001/XMLSchema" xmlns:xs="http://www.w3.org/2001/XMLSchema" xmlns:p="http://schemas.microsoft.com/office/2006/metadata/properties" xmlns:ns2="5b47f0fb-e24d-44b9-89a4-ff46b5ce035f" xmlns:ns3="dbac95d4-689a-4a2b-9845-ea50641fb23b" targetNamespace="http://schemas.microsoft.com/office/2006/metadata/properties" ma:root="true" ma:fieldsID="ca0abe68bfd46ce60dddf86ace54f11b" ns2:_="" ns3:_="">
    <xsd:import namespace="5b47f0fb-e24d-44b9-89a4-ff46b5ce035f"/>
    <xsd:import namespace="dbac95d4-689a-4a2b-9845-ea50641fb23b"/>
    <xsd:element name="properties">
      <xsd:complexType>
        <xsd:sequence>
          <xsd:element name="documentManagement">
            <xsd:complexType>
              <xsd:all>
                <xsd:element ref="ns2:SharedWithUsers" minOccurs="0"/>
                <xsd:element ref="ns2:SharedWithDetails" minOccurs="0"/>
                <xsd:element ref="ns3:Team_x0020_Members" minOccurs="0"/>
                <xsd:element ref="ns3:test1"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47f0fb-e24d-44b9-89a4-ff46b5ce03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bac95d4-689a-4a2b-9845-ea50641fb23b" elementFormDefault="qualified">
    <xsd:import namespace="http://schemas.microsoft.com/office/2006/documentManagement/types"/>
    <xsd:import namespace="http://schemas.microsoft.com/office/infopath/2007/PartnerControls"/>
    <xsd:element name="Team_x0020_Members" ma:index="10" nillable="true" ma:displayName="Team Members" ma:SearchPeopleOnly="false" ma:SharePointGroup="0" ma:internalName="Team_x0020_Members">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est1" ma:index="11" nillable="true" ma:displayName="test1" ma:internalName="test1">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5b47f0fb-e24d-44b9-89a4-ff46b5ce035f">
      <UserInfo>
        <DisplayName/>
        <AccountId xsi:nil="true"/>
        <AccountType/>
      </UserInfo>
    </SharedWithUsers>
    <test1 xmlns="dbac95d4-689a-4a2b-9845-ea50641fb23b" xsi:nil="true"/>
    <Team_x0020_Members xmlns="dbac95d4-689a-4a2b-9845-ea50641fb23b">
      <UserInfo>
        <DisplayName/>
        <AccountId xsi:nil="true"/>
        <AccountType/>
      </UserInfo>
    </Team_x0020_Members>
  </documentManagement>
</p:properties>
</file>

<file path=customXml/itemProps1.xml><?xml version="1.0" encoding="utf-8"?>
<ds:datastoreItem xmlns:ds="http://schemas.openxmlformats.org/officeDocument/2006/customXml" ds:itemID="{A7E3CE7F-DB89-4155-88C3-5669EA883D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47f0fb-e24d-44b9-89a4-ff46b5ce035f"/>
    <ds:schemaRef ds:uri="dbac95d4-689a-4a2b-9845-ea50641fb2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BA9BA192-EF86-48DF-982C-2C526A268392}">
  <ds:schemaRefs>
    <ds:schemaRef ds:uri="http://schemas.microsoft.com/office/infopath/2007/PartnerControls"/>
    <ds:schemaRef ds:uri="http://purl.org/dc/elements/1.1/"/>
    <ds:schemaRef ds:uri="http://schemas.microsoft.com/office/2006/metadata/properties"/>
    <ds:schemaRef ds:uri="http://purl.org/dc/terms/"/>
    <ds:schemaRef ds:uri="0f302c04-584d-4df5-8948-8b6dd1f3c1a5"/>
    <ds:schemaRef ds:uri="http://schemas.openxmlformats.org/package/2006/metadata/core-properties"/>
    <ds:schemaRef ds:uri="http://schemas.microsoft.com/office/2006/documentManagement/types"/>
    <ds:schemaRef ds:uri="48fa25a7-52b6-4e1f-81c8-80356bf0725f"/>
    <ds:schemaRef ds:uri="http://www.w3.org/XML/1998/namespace"/>
    <ds:schemaRef ds:uri="http://purl.org/dc/dcmitype/"/>
    <ds:schemaRef ds:uri="5b47f0fb-e24d-44b9-89a4-ff46b5ce035f"/>
    <ds:schemaRef ds:uri="dbac95d4-689a-4a2b-9845-ea50641fb23b"/>
  </ds:schemaRefs>
</ds:datastoreItem>
</file>

<file path=docProps/app.xml><?xml version="1.0" encoding="utf-8"?>
<Properties xmlns="http://schemas.openxmlformats.org/officeDocument/2006/extended-properties" xmlns:vt="http://schemas.openxmlformats.org/officeDocument/2006/docPropsVTypes">
  <TotalTime>11033</TotalTime>
  <Words>4399</Words>
  <Application>Microsoft Office PowerPoint</Application>
  <PresentationFormat>Widescreen</PresentationFormat>
  <Paragraphs>433</Paragraphs>
  <Slides>50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Arial</vt:lpstr>
      <vt:lpstr>Calibri</vt:lpstr>
      <vt:lpstr>Courier New</vt:lpstr>
      <vt:lpstr>CourierStd</vt:lpstr>
      <vt:lpstr>Helvetica</vt:lpstr>
      <vt:lpstr>Open Sans</vt:lpstr>
      <vt:lpstr>Summer Font</vt:lpstr>
      <vt:lpstr>Office Theme</vt:lpstr>
      <vt:lpstr>Hands-On Ethical Hacking and Network Defense, Edition 4</vt:lpstr>
      <vt:lpstr>Module Objectives</vt:lpstr>
      <vt:lpstr>Malicious Software (Malware)</vt:lpstr>
      <vt:lpstr>Viruses (1 of 4)</vt:lpstr>
      <vt:lpstr>Viruses (2 of 4)</vt:lpstr>
      <vt:lpstr>Viruses (3 of 4) Scan+NetScane+Auto_updates</vt:lpstr>
      <vt:lpstr>Common Computer Viruses (1 of 3)</vt:lpstr>
      <vt:lpstr>Common Computer Viruses (2 of 3)</vt:lpstr>
      <vt:lpstr>Common Computer Viruses (3 of 3) HW- Latest ?</vt:lpstr>
      <vt:lpstr>Viruses (4 of 4)</vt:lpstr>
      <vt:lpstr>Macro Viruses</vt:lpstr>
      <vt:lpstr>Worms</vt:lpstr>
      <vt:lpstr>Common Computer Worms (1 of 2)</vt:lpstr>
      <vt:lpstr>Common Computer Worms (2 of 2)</vt:lpstr>
      <vt:lpstr>Trojan Programs</vt:lpstr>
      <vt:lpstr>Trojan Programs and Ports</vt:lpstr>
      <vt:lpstr>Spyware (1 of 2)</vt:lpstr>
      <vt:lpstr>Spyware (2 of 2)</vt:lpstr>
      <vt:lpstr>Adware</vt:lpstr>
      <vt:lpstr>Knowledge Check Activity 3-1 </vt:lpstr>
      <vt:lpstr>Knowledge Check Activity 3-1: Answer</vt:lpstr>
      <vt:lpstr>Knowledge Check Activity 3-2</vt:lpstr>
      <vt:lpstr>Knowledge Check Activity 3-2: Answer</vt:lpstr>
      <vt:lpstr>Polling Activity 3-1</vt:lpstr>
      <vt:lpstr>Polling Activity 3-1: Answer</vt:lpstr>
      <vt:lpstr>Protecting against Malware Attacks (1 of 2)</vt:lpstr>
      <vt:lpstr>Protecting against Malware Attacks (2 of 2)</vt:lpstr>
      <vt:lpstr>Educating Your Users (1 of 2) </vt:lpstr>
      <vt:lpstr>Educating Your Users (2 of 2)</vt:lpstr>
      <vt:lpstr>Avoiding Fear Tactics</vt:lpstr>
      <vt:lpstr>Discussion Activity 3-1</vt:lpstr>
      <vt:lpstr>Discussion Activity 3-1: Answer</vt:lpstr>
      <vt:lpstr>Intruder Attacks on Networks and Computers</vt:lpstr>
      <vt:lpstr>Denial-of-Service (DoS) Attack (1 of 2)</vt:lpstr>
      <vt:lpstr>Denial-of-Service (DoS) Attack (2 of 2)</vt:lpstr>
      <vt:lpstr>Distributed Denial-of-Service Attacks</vt:lpstr>
      <vt:lpstr>Buffer Overflow Attacks</vt:lpstr>
      <vt:lpstr>Buffer Overflow Vulnerabilities (1 of 2)</vt:lpstr>
      <vt:lpstr>Buffer Overflow Vulnerabilities (2 of 2)</vt:lpstr>
      <vt:lpstr>Eavesdropping</vt:lpstr>
      <vt:lpstr>Man-in-the-Middle Attacks</vt:lpstr>
      <vt:lpstr>Network Session Hijacking</vt:lpstr>
      <vt:lpstr>Polling Activity 3-2</vt:lpstr>
      <vt:lpstr>Polling Activity 3-2: Answer</vt:lpstr>
      <vt:lpstr>Addressing Physical Security</vt:lpstr>
      <vt:lpstr>Keyloggers (1 of 2) </vt:lpstr>
      <vt:lpstr>Keyloggers (2 of 2)</vt:lpstr>
      <vt:lpstr>Behind Locked Doors</vt:lpstr>
      <vt:lpstr>Self-Assessment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Constitutional Law</dc:title>
  <dc:creator>Onderdonk, Natalie</dc:creator>
  <cp:lastModifiedBy>Khan, Rashid A</cp:lastModifiedBy>
  <cp:revision>276</cp:revision>
  <dcterms:created xsi:type="dcterms:W3CDTF">2020-07-27T16:46:05Z</dcterms:created>
  <dcterms:modified xsi:type="dcterms:W3CDTF">2023-12-29T13:05:59Z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0x010100DCBD9E0DAEFC3E40A59C31973342194A</vt:lpwstr>
  </property>
</Properties>
</file>