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377" r:id="rId5"/>
    <p:sldId id="269" r:id="rId6"/>
    <p:sldId id="301" r:id="rId7"/>
    <p:sldId id="391" r:id="rId8"/>
    <p:sldId id="375" r:id="rId9"/>
    <p:sldId id="407" r:id="rId10"/>
    <p:sldId id="408" r:id="rId11"/>
    <p:sldId id="409" r:id="rId12"/>
    <p:sldId id="270" r:id="rId13"/>
    <p:sldId id="271" r:id="rId14"/>
    <p:sldId id="339" r:id="rId15"/>
    <p:sldId id="340" r:id="rId16"/>
    <p:sldId id="302" r:id="rId17"/>
    <p:sldId id="303" r:id="rId18"/>
    <p:sldId id="304" r:id="rId19"/>
    <p:sldId id="376" r:id="rId20"/>
    <p:sldId id="350" r:id="rId21"/>
    <p:sldId id="378" r:id="rId22"/>
    <p:sldId id="420" r:id="rId23"/>
    <p:sldId id="393" r:id="rId24"/>
    <p:sldId id="352" r:id="rId25"/>
    <p:sldId id="365" r:id="rId26"/>
    <p:sldId id="307" r:id="rId27"/>
    <p:sldId id="354" r:id="rId28"/>
    <p:sldId id="410" r:id="rId29"/>
    <p:sldId id="411" r:id="rId30"/>
    <p:sldId id="395" r:id="rId31"/>
    <p:sldId id="412" r:id="rId32"/>
    <p:sldId id="396" r:id="rId33"/>
    <p:sldId id="329" r:id="rId34"/>
    <p:sldId id="379" r:id="rId35"/>
    <p:sldId id="368" r:id="rId36"/>
    <p:sldId id="357" r:id="rId37"/>
    <p:sldId id="309" r:id="rId38"/>
    <p:sldId id="311" r:id="rId39"/>
    <p:sldId id="312" r:id="rId40"/>
    <p:sldId id="414" r:id="rId41"/>
    <p:sldId id="415" r:id="rId42"/>
    <p:sldId id="388" r:id="rId43"/>
    <p:sldId id="389" r:id="rId44"/>
    <p:sldId id="416" r:id="rId45"/>
    <p:sldId id="417" r:id="rId46"/>
    <p:sldId id="313" r:id="rId47"/>
    <p:sldId id="314" r:id="rId48"/>
    <p:sldId id="397" r:id="rId49"/>
    <p:sldId id="360" r:id="rId50"/>
    <p:sldId id="398" r:id="rId51"/>
    <p:sldId id="337" r:id="rId52"/>
    <p:sldId id="361" r:id="rId53"/>
    <p:sldId id="399" r:id="rId54"/>
    <p:sldId id="400" r:id="rId55"/>
    <p:sldId id="401" r:id="rId56"/>
    <p:sldId id="418" r:id="rId57"/>
    <p:sldId id="402" r:id="rId5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06A90B-A749-208A-D00E-EF25335465EC}" name="Divya Krishnakumar" initials="DK" userId="S::divya.krishnakumar@ansrsource.com::083ee865-650d-4256-9272-f4d91147c45c" providerId="AD"/>
  <p188:author id="{BF2A948C-1811-CB48-BB9C-92871E13B267}" name="ansrsource_17" initials="AW" userId="ansrsource_17"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Onderdonk, Natalie" initials="ON" lastIdx="1" clrIdx="1">
    <p:extLst>
      <p:ext uri="{19B8F6BF-5375-455C-9EA6-DF929625EA0E}">
        <p15:presenceInfo xmlns:p15="http://schemas.microsoft.com/office/powerpoint/2012/main" userId="S::Natalie.Onderdonk@cengage.com::794b6c7a-2b12-4b61-8069-5111412068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E9255F"/>
    <a:srgbClr val="006298"/>
    <a:srgbClr val="FF6300"/>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4BF2A-CEF1-24AE-7272-3D511B648DC7}" v="3" dt="2022-02-18T09:43:51.810"/>
    <p1510:client id="{B12DE793-B0C7-4EBA-B054-5928BBEC852A}" v="16" dt="2022-02-17T20:48:28.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506" autoAdjust="0"/>
  </p:normalViewPr>
  <p:slideViewPr>
    <p:cSldViewPr snapToGrid="0">
      <p:cViewPr>
        <p:scale>
          <a:sx n="86" d="100"/>
          <a:sy n="86" d="100"/>
        </p:scale>
        <p:origin x="562"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Krishnakumar" userId="083ee865-650d-4256-9272-f4d91147c45c" providerId="ADAL" clId="{B12DE793-B0C7-4EBA-B054-5928BBEC852A}"/>
    <pc:docChg chg="undo custSel modSld">
      <pc:chgData name="Divya Krishnakumar" userId="083ee865-650d-4256-9272-f4d91147c45c" providerId="ADAL" clId="{B12DE793-B0C7-4EBA-B054-5928BBEC852A}" dt="2022-02-17T20:47:19.973" v="101" actId="20577"/>
      <pc:docMkLst>
        <pc:docMk/>
      </pc:docMkLst>
      <pc:sldChg chg="modSp mod">
        <pc:chgData name="Divya Krishnakumar" userId="083ee865-650d-4256-9272-f4d91147c45c" providerId="ADAL" clId="{B12DE793-B0C7-4EBA-B054-5928BBEC852A}" dt="2022-02-17T20:32:56.668" v="77" actId="20577"/>
        <pc:sldMkLst>
          <pc:docMk/>
          <pc:sldMk cId="3411519066" sldId="303"/>
        </pc:sldMkLst>
        <pc:spChg chg="mod">
          <ac:chgData name="Divya Krishnakumar" userId="083ee865-650d-4256-9272-f4d91147c45c" providerId="ADAL" clId="{B12DE793-B0C7-4EBA-B054-5928BBEC852A}" dt="2022-02-17T19:33:26.732" v="29" actId="6549"/>
          <ac:spMkLst>
            <pc:docMk/>
            <pc:sldMk cId="3411519066" sldId="303"/>
            <ac:spMk id="2" creationId="{FED11939-29FF-4E2E-BE1B-7A71D4DC8E22}"/>
          </ac:spMkLst>
        </pc:spChg>
        <pc:spChg chg="mod">
          <ac:chgData name="Divya Krishnakumar" userId="083ee865-650d-4256-9272-f4d91147c45c" providerId="ADAL" clId="{B12DE793-B0C7-4EBA-B054-5928BBEC852A}" dt="2022-02-17T20:32:56.668" v="77" actId="20577"/>
          <ac:spMkLst>
            <pc:docMk/>
            <pc:sldMk cId="3411519066" sldId="303"/>
            <ac:spMk id="3" creationId="{DE482330-7DDD-44FE-B24F-B5505B0ED059}"/>
          </ac:spMkLst>
        </pc:spChg>
      </pc:sldChg>
      <pc:sldChg chg="modSp mod">
        <pc:chgData name="Divya Krishnakumar" userId="083ee865-650d-4256-9272-f4d91147c45c" providerId="ADAL" clId="{B12DE793-B0C7-4EBA-B054-5928BBEC852A}" dt="2022-02-17T19:33:37.499" v="32" actId="20577"/>
        <pc:sldMkLst>
          <pc:docMk/>
          <pc:sldMk cId="3819972904" sldId="304"/>
        </pc:sldMkLst>
        <pc:spChg chg="mod">
          <ac:chgData name="Divya Krishnakumar" userId="083ee865-650d-4256-9272-f4d91147c45c" providerId="ADAL" clId="{B12DE793-B0C7-4EBA-B054-5928BBEC852A}" dt="2022-02-17T19:33:37.499" v="32" actId="20577"/>
          <ac:spMkLst>
            <pc:docMk/>
            <pc:sldMk cId="3819972904" sldId="304"/>
            <ac:spMk id="2" creationId="{FED11939-29FF-4E2E-BE1B-7A71D4DC8E22}"/>
          </ac:spMkLst>
        </pc:spChg>
      </pc:sldChg>
      <pc:sldChg chg="modSp mod">
        <pc:chgData name="Divya Krishnakumar" userId="083ee865-650d-4256-9272-f4d91147c45c" providerId="ADAL" clId="{B12DE793-B0C7-4EBA-B054-5928BBEC852A}" dt="2022-02-17T19:34:52.835" v="51" actId="20577"/>
        <pc:sldMkLst>
          <pc:docMk/>
          <pc:sldMk cId="3831289291" sldId="307"/>
        </pc:sldMkLst>
        <pc:spChg chg="mod">
          <ac:chgData name="Divya Krishnakumar" userId="083ee865-650d-4256-9272-f4d91147c45c" providerId="ADAL" clId="{B12DE793-B0C7-4EBA-B054-5928BBEC852A}" dt="2022-02-17T19:34:52.835" v="51" actId="20577"/>
          <ac:spMkLst>
            <pc:docMk/>
            <pc:sldMk cId="3831289291" sldId="307"/>
            <ac:spMk id="5" creationId="{A4B80130-72C9-41FC-8599-88CBF27BC6C5}"/>
          </ac:spMkLst>
        </pc:spChg>
        <pc:spChg chg="mod">
          <ac:chgData name="Divya Krishnakumar" userId="083ee865-650d-4256-9272-f4d91147c45c" providerId="ADAL" clId="{B12DE793-B0C7-4EBA-B054-5928BBEC852A}" dt="2022-02-17T19:30:59.292" v="8" actId="313"/>
          <ac:spMkLst>
            <pc:docMk/>
            <pc:sldMk cId="3831289291" sldId="307"/>
            <ac:spMk id="6" creationId="{1560DD7E-8221-45EC-B849-91DC33361686}"/>
          </ac:spMkLst>
        </pc:spChg>
      </pc:sldChg>
      <pc:sldChg chg="addCm">
        <pc:chgData name="Divya Krishnakumar" userId="083ee865-650d-4256-9272-f4d91147c45c" providerId="ADAL" clId="{B12DE793-B0C7-4EBA-B054-5928BBEC852A}" dt="2022-02-17T20:41:01.914" v="94"/>
        <pc:sldMkLst>
          <pc:docMk/>
          <pc:sldMk cId="253451894" sldId="314"/>
        </pc:sldMkLst>
      </pc:sldChg>
      <pc:sldChg chg="modSp mod">
        <pc:chgData name="Divya Krishnakumar" userId="083ee865-650d-4256-9272-f4d91147c45c" providerId="ADAL" clId="{B12DE793-B0C7-4EBA-B054-5928BBEC852A}" dt="2022-02-17T19:50:20.259" v="66" actId="20577"/>
        <pc:sldMkLst>
          <pc:docMk/>
          <pc:sldMk cId="632041425" sldId="339"/>
        </pc:sldMkLst>
        <pc:spChg chg="mod">
          <ac:chgData name="Divya Krishnakumar" userId="083ee865-650d-4256-9272-f4d91147c45c" providerId="ADAL" clId="{B12DE793-B0C7-4EBA-B054-5928BBEC852A}" dt="2022-02-17T19:50:20.259" v="66" actId="20577"/>
          <ac:spMkLst>
            <pc:docMk/>
            <pc:sldMk cId="632041425" sldId="339"/>
            <ac:spMk id="2" creationId="{00000000-0000-0000-0000-000000000000}"/>
          </ac:spMkLst>
        </pc:spChg>
      </pc:sldChg>
      <pc:sldChg chg="modSp mod">
        <pc:chgData name="Divya Krishnakumar" userId="083ee865-650d-4256-9272-f4d91147c45c" providerId="ADAL" clId="{B12DE793-B0C7-4EBA-B054-5928BBEC852A}" dt="2022-02-17T19:51:01.213" v="67" actId="6549"/>
        <pc:sldMkLst>
          <pc:docMk/>
          <pc:sldMk cId="154161556" sldId="340"/>
        </pc:sldMkLst>
        <pc:spChg chg="mod">
          <ac:chgData name="Divya Krishnakumar" userId="083ee865-650d-4256-9272-f4d91147c45c" providerId="ADAL" clId="{B12DE793-B0C7-4EBA-B054-5928BBEC852A}" dt="2022-02-17T19:51:01.213" v="67" actId="6549"/>
          <ac:spMkLst>
            <pc:docMk/>
            <pc:sldMk cId="154161556" sldId="340"/>
            <ac:spMk id="2" creationId="{00000000-0000-0000-0000-000000000000}"/>
          </ac:spMkLst>
        </pc:spChg>
      </pc:sldChg>
      <pc:sldChg chg="modSp mod">
        <pc:chgData name="Divya Krishnakumar" userId="083ee865-650d-4256-9272-f4d91147c45c" providerId="ADAL" clId="{B12DE793-B0C7-4EBA-B054-5928BBEC852A}" dt="2022-02-17T19:33:45.524" v="38" actId="20577"/>
        <pc:sldMkLst>
          <pc:docMk/>
          <pc:sldMk cId="3531513244" sldId="350"/>
        </pc:sldMkLst>
        <pc:spChg chg="mod">
          <ac:chgData name="Divya Krishnakumar" userId="083ee865-650d-4256-9272-f4d91147c45c" providerId="ADAL" clId="{B12DE793-B0C7-4EBA-B054-5928BBEC852A}" dt="2022-02-17T19:33:45.524" v="38" actId="20577"/>
          <ac:spMkLst>
            <pc:docMk/>
            <pc:sldMk cId="3531513244" sldId="350"/>
            <ac:spMk id="4" creationId="{00000000-0000-0000-0000-000000000000}"/>
          </ac:spMkLst>
        </pc:spChg>
      </pc:sldChg>
      <pc:sldChg chg="modSp mod">
        <pc:chgData name="Divya Krishnakumar" userId="083ee865-650d-4256-9272-f4d91147c45c" providerId="ADAL" clId="{B12DE793-B0C7-4EBA-B054-5928BBEC852A}" dt="2022-02-17T19:33:59.930" v="50" actId="20577"/>
        <pc:sldMkLst>
          <pc:docMk/>
          <pc:sldMk cId="2412970475" sldId="352"/>
        </pc:sldMkLst>
        <pc:spChg chg="mod">
          <ac:chgData name="Divya Krishnakumar" userId="083ee865-650d-4256-9272-f4d91147c45c" providerId="ADAL" clId="{B12DE793-B0C7-4EBA-B054-5928BBEC852A}" dt="2022-02-17T19:33:59.930" v="50" actId="20577"/>
          <ac:spMkLst>
            <pc:docMk/>
            <pc:sldMk cId="2412970475" sldId="352"/>
            <ac:spMk id="2" creationId="{FED11939-29FF-4E2E-BE1B-7A71D4DC8E22}"/>
          </ac:spMkLst>
        </pc:spChg>
      </pc:sldChg>
      <pc:sldChg chg="addCm">
        <pc:chgData name="Divya Krishnakumar" userId="083ee865-650d-4256-9272-f4d91147c45c" providerId="ADAL" clId="{B12DE793-B0C7-4EBA-B054-5928BBEC852A}" dt="2022-02-17T20:32:16.023" v="76"/>
        <pc:sldMkLst>
          <pc:docMk/>
          <pc:sldMk cId="2532773647" sldId="357"/>
        </pc:sldMkLst>
      </pc:sldChg>
      <pc:sldChg chg="modSp mod">
        <pc:chgData name="Divya Krishnakumar" userId="083ee865-650d-4256-9272-f4d91147c45c" providerId="ADAL" clId="{B12DE793-B0C7-4EBA-B054-5928BBEC852A}" dt="2022-02-17T19:31:52.312" v="14" actId="313"/>
        <pc:sldMkLst>
          <pc:docMk/>
          <pc:sldMk cId="36921355" sldId="361"/>
        </pc:sldMkLst>
        <pc:spChg chg="mod">
          <ac:chgData name="Divya Krishnakumar" userId="083ee865-650d-4256-9272-f4d91147c45c" providerId="ADAL" clId="{B12DE793-B0C7-4EBA-B054-5928BBEC852A}" dt="2022-02-17T19:31:52.312" v="14" actId="313"/>
          <ac:spMkLst>
            <pc:docMk/>
            <pc:sldMk cId="36921355" sldId="361"/>
            <ac:spMk id="2" creationId="{00000000-0000-0000-0000-000000000000}"/>
          </ac:spMkLst>
        </pc:spChg>
      </pc:sldChg>
      <pc:sldChg chg="modSp mod">
        <pc:chgData name="Divya Krishnakumar" userId="083ee865-650d-4256-9272-f4d91147c45c" providerId="ADAL" clId="{B12DE793-B0C7-4EBA-B054-5928BBEC852A}" dt="2022-02-17T20:33:34.879" v="78" actId="6549"/>
        <pc:sldMkLst>
          <pc:docMk/>
          <pc:sldMk cId="1394981487" sldId="368"/>
        </pc:sldMkLst>
        <pc:spChg chg="mod">
          <ac:chgData name="Divya Krishnakumar" userId="083ee865-650d-4256-9272-f4d91147c45c" providerId="ADAL" clId="{B12DE793-B0C7-4EBA-B054-5928BBEC852A}" dt="2022-02-17T20:33:34.879" v="78" actId="6549"/>
          <ac:spMkLst>
            <pc:docMk/>
            <pc:sldMk cId="1394981487" sldId="368"/>
            <ac:spMk id="3" creationId="{56BB2193-A9B4-42FA-A1B0-A45153A6ABE4}"/>
          </ac:spMkLst>
        </pc:spChg>
      </pc:sldChg>
      <pc:sldChg chg="modSp mod addCm">
        <pc:chgData name="Divya Krishnakumar" userId="083ee865-650d-4256-9272-f4d91147c45c" providerId="ADAL" clId="{B12DE793-B0C7-4EBA-B054-5928BBEC852A}" dt="2022-02-17T19:42:32.346" v="63"/>
        <pc:sldMkLst>
          <pc:docMk/>
          <pc:sldMk cId="3883596387" sldId="375"/>
        </pc:sldMkLst>
        <pc:graphicFrameChg chg="mod modGraphic">
          <ac:chgData name="Divya Krishnakumar" userId="083ee865-650d-4256-9272-f4d91147c45c" providerId="ADAL" clId="{B12DE793-B0C7-4EBA-B054-5928BBEC852A}" dt="2022-02-17T19:42:32.346" v="63"/>
          <ac:graphicFrameMkLst>
            <pc:docMk/>
            <pc:sldMk cId="3883596387" sldId="375"/>
            <ac:graphicFrameMk id="4" creationId="{66803D17-2070-4759-BC97-10E00A4AC7EA}"/>
          </ac:graphicFrameMkLst>
        </pc:graphicFrameChg>
      </pc:sldChg>
      <pc:sldChg chg="modSp mod">
        <pc:chgData name="Divya Krishnakumar" userId="083ee865-650d-4256-9272-f4d91147c45c" providerId="ADAL" clId="{B12DE793-B0C7-4EBA-B054-5928BBEC852A}" dt="2022-02-17T19:53:59.399" v="70" actId="20577"/>
        <pc:sldMkLst>
          <pc:docMk/>
          <pc:sldMk cId="1460256132" sldId="376"/>
        </pc:sldMkLst>
        <pc:spChg chg="mod">
          <ac:chgData name="Divya Krishnakumar" userId="083ee865-650d-4256-9272-f4d91147c45c" providerId="ADAL" clId="{B12DE793-B0C7-4EBA-B054-5928BBEC852A}" dt="2022-02-17T19:53:59.399" v="70" actId="20577"/>
          <ac:spMkLst>
            <pc:docMk/>
            <pc:sldMk cId="1460256132" sldId="376"/>
            <ac:spMk id="2" creationId="{00000000-0000-0000-0000-000000000000}"/>
          </ac:spMkLst>
        </pc:spChg>
        <pc:spChg chg="mod">
          <ac:chgData name="Divya Krishnakumar" userId="083ee865-650d-4256-9272-f4d91147c45c" providerId="ADAL" clId="{B12DE793-B0C7-4EBA-B054-5928BBEC852A}" dt="2022-02-17T19:33:41.321" v="35" actId="20577"/>
          <ac:spMkLst>
            <pc:docMk/>
            <pc:sldMk cId="1460256132" sldId="376"/>
            <ac:spMk id="4" creationId="{00000000-0000-0000-0000-000000000000}"/>
          </ac:spMkLst>
        </pc:spChg>
      </pc:sldChg>
      <pc:sldChg chg="modSp mod">
        <pc:chgData name="Divya Krishnakumar" userId="083ee865-650d-4256-9272-f4d91147c45c" providerId="ADAL" clId="{B12DE793-B0C7-4EBA-B054-5928BBEC852A}" dt="2022-02-17T19:33:49.080" v="41" actId="20577"/>
        <pc:sldMkLst>
          <pc:docMk/>
          <pc:sldMk cId="3338165092" sldId="378"/>
        </pc:sldMkLst>
        <pc:spChg chg="mod">
          <ac:chgData name="Divya Krishnakumar" userId="083ee865-650d-4256-9272-f4d91147c45c" providerId="ADAL" clId="{B12DE793-B0C7-4EBA-B054-5928BBEC852A}" dt="2022-02-17T19:33:49.080" v="41" actId="20577"/>
          <ac:spMkLst>
            <pc:docMk/>
            <pc:sldMk cId="3338165092" sldId="378"/>
            <ac:spMk id="4" creationId="{5A59F49D-B5B7-4EF9-9FA8-A2AD1A13D95A}"/>
          </ac:spMkLst>
        </pc:spChg>
      </pc:sldChg>
      <pc:sldChg chg="modSp mod addCm">
        <pc:chgData name="Divya Krishnakumar" userId="083ee865-650d-4256-9272-f4d91147c45c" providerId="ADAL" clId="{B12DE793-B0C7-4EBA-B054-5928BBEC852A}" dt="2022-02-17T20:39:21.840" v="93"/>
        <pc:sldMkLst>
          <pc:docMk/>
          <pc:sldMk cId="3130411918" sldId="388"/>
        </pc:sldMkLst>
        <pc:spChg chg="mod">
          <ac:chgData name="Divya Krishnakumar" userId="083ee865-650d-4256-9272-f4d91147c45c" providerId="ADAL" clId="{B12DE793-B0C7-4EBA-B054-5928BBEC852A}" dt="2022-02-17T20:39:10.613" v="92" actId="108"/>
          <ac:spMkLst>
            <pc:docMk/>
            <pc:sldMk cId="3130411918" sldId="388"/>
            <ac:spMk id="2" creationId="{00000000-0000-0000-0000-000000000000}"/>
          </ac:spMkLst>
        </pc:spChg>
      </pc:sldChg>
      <pc:sldChg chg="modSp mod">
        <pc:chgData name="Divya Krishnakumar" userId="083ee865-650d-4256-9272-f4d91147c45c" providerId="ADAL" clId="{B12DE793-B0C7-4EBA-B054-5928BBEC852A}" dt="2022-02-17T19:38:01.943" v="53" actId="20577"/>
        <pc:sldMkLst>
          <pc:docMk/>
          <pc:sldMk cId="2785612673" sldId="391"/>
        </pc:sldMkLst>
        <pc:spChg chg="mod">
          <ac:chgData name="Divya Krishnakumar" userId="083ee865-650d-4256-9272-f4d91147c45c" providerId="ADAL" clId="{B12DE793-B0C7-4EBA-B054-5928BBEC852A}" dt="2022-02-17T19:38:01.943" v="53" actId="20577"/>
          <ac:spMkLst>
            <pc:docMk/>
            <pc:sldMk cId="2785612673" sldId="391"/>
            <ac:spMk id="3" creationId="{8B2BB213-BEFF-48FD-A4A3-34D3E6186184}"/>
          </ac:spMkLst>
        </pc:spChg>
      </pc:sldChg>
      <pc:sldChg chg="modSp mod">
        <pc:chgData name="Divya Krishnakumar" userId="083ee865-650d-4256-9272-f4d91147c45c" providerId="ADAL" clId="{B12DE793-B0C7-4EBA-B054-5928BBEC852A}" dt="2022-02-17T19:33:56.890" v="47" actId="20577"/>
        <pc:sldMkLst>
          <pc:docMk/>
          <pc:sldMk cId="4283151509" sldId="393"/>
        </pc:sldMkLst>
        <pc:spChg chg="mod">
          <ac:chgData name="Divya Krishnakumar" userId="083ee865-650d-4256-9272-f4d91147c45c" providerId="ADAL" clId="{B12DE793-B0C7-4EBA-B054-5928BBEC852A}" dt="2022-02-17T19:33:56.890" v="47" actId="20577"/>
          <ac:spMkLst>
            <pc:docMk/>
            <pc:sldMk cId="4283151509" sldId="393"/>
            <ac:spMk id="4" creationId="{00000000-0000-0000-0000-000000000000}"/>
          </ac:spMkLst>
        </pc:spChg>
      </pc:sldChg>
      <pc:sldChg chg="modSp mod addCm modCm">
        <pc:chgData name="Divya Krishnakumar" userId="083ee865-650d-4256-9272-f4d91147c45c" providerId="ADAL" clId="{B12DE793-B0C7-4EBA-B054-5928BBEC852A}" dt="2022-02-17T20:46:21.509" v="100" actId="2056"/>
        <pc:sldMkLst>
          <pc:docMk/>
          <pc:sldMk cId="1890429221" sldId="399"/>
        </pc:sldMkLst>
        <pc:spChg chg="mod">
          <ac:chgData name="Divya Krishnakumar" userId="083ee865-650d-4256-9272-f4d91147c45c" providerId="ADAL" clId="{B12DE793-B0C7-4EBA-B054-5928BBEC852A}" dt="2022-02-17T20:46:18.871" v="99" actId="20577"/>
          <ac:spMkLst>
            <pc:docMk/>
            <pc:sldMk cId="1890429221" sldId="399"/>
            <ac:spMk id="3" creationId="{7C8F5F28-468A-46E2-B557-8AF7F8DB3655}"/>
          </ac:spMkLst>
        </pc:spChg>
      </pc:sldChg>
      <pc:sldChg chg="modSp mod">
        <pc:chgData name="Divya Krishnakumar" userId="083ee865-650d-4256-9272-f4d91147c45c" providerId="ADAL" clId="{B12DE793-B0C7-4EBA-B054-5928BBEC852A}" dt="2022-02-17T20:47:19.973" v="101" actId="20577"/>
        <pc:sldMkLst>
          <pc:docMk/>
          <pc:sldMk cId="187258028" sldId="400"/>
        </pc:sldMkLst>
        <pc:spChg chg="mod">
          <ac:chgData name="Divya Krishnakumar" userId="083ee865-650d-4256-9272-f4d91147c45c" providerId="ADAL" clId="{B12DE793-B0C7-4EBA-B054-5928BBEC852A}" dt="2022-02-17T20:47:19.973" v="101" actId="20577"/>
          <ac:spMkLst>
            <pc:docMk/>
            <pc:sldMk cId="187258028" sldId="400"/>
            <ac:spMk id="3" creationId="{D26E013F-FA4A-4379-B025-4D4B952EC998}"/>
          </ac:spMkLst>
        </pc:spChg>
      </pc:sldChg>
      <pc:sldChg chg="modSp mod">
        <pc:chgData name="Divya Krishnakumar" userId="083ee865-650d-4256-9272-f4d91147c45c" providerId="ADAL" clId="{B12DE793-B0C7-4EBA-B054-5928BBEC852A}" dt="2022-02-17T19:46:23.525" v="65" actId="20577"/>
        <pc:sldMkLst>
          <pc:docMk/>
          <pc:sldMk cId="1240055755" sldId="407"/>
        </pc:sldMkLst>
        <pc:graphicFrameChg chg="modGraphic">
          <ac:chgData name="Divya Krishnakumar" userId="083ee865-650d-4256-9272-f4d91147c45c" providerId="ADAL" clId="{B12DE793-B0C7-4EBA-B054-5928BBEC852A}" dt="2022-02-17T19:46:23.525" v="65" actId="20577"/>
          <ac:graphicFrameMkLst>
            <pc:docMk/>
            <pc:sldMk cId="1240055755" sldId="407"/>
            <ac:graphicFrameMk id="4" creationId="{66803D17-2070-4759-BC97-10E00A4AC7EA}"/>
          </ac:graphicFrameMkLst>
        </pc:graphicFrameChg>
      </pc:sldChg>
      <pc:sldChg chg="modSp mod">
        <pc:chgData name="Divya Krishnakumar" userId="083ee865-650d-4256-9272-f4d91147c45c" providerId="ADAL" clId="{B12DE793-B0C7-4EBA-B054-5928BBEC852A}" dt="2022-02-17T19:42:34.982" v="64" actId="108"/>
        <pc:sldMkLst>
          <pc:docMk/>
          <pc:sldMk cId="1507648976" sldId="409"/>
        </pc:sldMkLst>
        <pc:graphicFrameChg chg="modGraphic">
          <ac:chgData name="Divya Krishnakumar" userId="083ee865-650d-4256-9272-f4d91147c45c" providerId="ADAL" clId="{B12DE793-B0C7-4EBA-B054-5928BBEC852A}" dt="2022-02-17T19:42:34.982" v="64" actId="108"/>
          <ac:graphicFrameMkLst>
            <pc:docMk/>
            <pc:sldMk cId="1507648976" sldId="409"/>
            <ac:graphicFrameMk id="4" creationId="{66803D17-2070-4759-BC97-10E00A4AC7EA}"/>
          </ac:graphicFrameMkLst>
        </pc:graphicFrameChg>
      </pc:sldChg>
      <pc:sldChg chg="addCm">
        <pc:chgData name="Divya Krishnakumar" userId="083ee865-650d-4256-9272-f4d91147c45c" providerId="ADAL" clId="{B12DE793-B0C7-4EBA-B054-5928BBEC852A}" dt="2022-02-17T20:03:01.744" v="75"/>
        <pc:sldMkLst>
          <pc:docMk/>
          <pc:sldMk cId="2470017855" sldId="411"/>
        </pc:sldMkLst>
      </pc:sldChg>
      <pc:sldChg chg="modSp mod">
        <pc:chgData name="Divya Krishnakumar" userId="083ee865-650d-4256-9272-f4d91147c45c" providerId="ADAL" clId="{B12DE793-B0C7-4EBA-B054-5928BBEC852A}" dt="2022-02-17T20:37:24.769" v="86" actId="6549"/>
        <pc:sldMkLst>
          <pc:docMk/>
          <pc:sldMk cId="2741481709" sldId="415"/>
        </pc:sldMkLst>
        <pc:spChg chg="mod">
          <ac:chgData name="Divya Krishnakumar" userId="083ee865-650d-4256-9272-f4d91147c45c" providerId="ADAL" clId="{B12DE793-B0C7-4EBA-B054-5928BBEC852A}" dt="2022-02-17T20:37:24.769" v="86" actId="6549"/>
          <ac:spMkLst>
            <pc:docMk/>
            <pc:sldMk cId="2741481709" sldId="415"/>
            <ac:spMk id="2" creationId="{00000000-0000-0000-0000-000000000000}"/>
          </ac:spMkLst>
        </pc:spChg>
      </pc:sldChg>
      <pc:sldChg chg="modSp mod addCm modCm">
        <pc:chgData name="Divya Krishnakumar" userId="083ee865-650d-4256-9272-f4d91147c45c" providerId="ADAL" clId="{B12DE793-B0C7-4EBA-B054-5928BBEC852A}" dt="2022-02-17T19:56:59.971" v="74" actId="6549"/>
        <pc:sldMkLst>
          <pc:docMk/>
          <pc:sldMk cId="418806171" sldId="420"/>
        </pc:sldMkLst>
        <pc:spChg chg="mod">
          <ac:chgData name="Divya Krishnakumar" userId="083ee865-650d-4256-9272-f4d91147c45c" providerId="ADAL" clId="{B12DE793-B0C7-4EBA-B054-5928BBEC852A}" dt="2022-02-17T19:33:52.717" v="44" actId="20577"/>
          <ac:spMkLst>
            <pc:docMk/>
            <pc:sldMk cId="418806171" sldId="420"/>
            <ac:spMk id="2" creationId="{569DCCF6-870F-4E6A-85CC-8BEC46E318D4}"/>
          </ac:spMkLst>
        </pc:spChg>
        <pc:spChg chg="mod">
          <ac:chgData name="Divya Krishnakumar" userId="083ee865-650d-4256-9272-f4d91147c45c" providerId="ADAL" clId="{B12DE793-B0C7-4EBA-B054-5928BBEC852A}" dt="2022-02-17T19:56:59.971" v="74" actId="6549"/>
          <ac:spMkLst>
            <pc:docMk/>
            <pc:sldMk cId="418806171" sldId="420"/>
            <ac:spMk id="3" creationId="{54F24187-679D-414E-90C2-8E4E589C3ADB}"/>
          </ac:spMkLst>
        </pc:spChg>
      </pc:sldChg>
    </pc:docChg>
  </pc:docChgLst>
  <pc:docChgLst>
    <pc:chgData name="Divya Krishnakumar" userId="S::divya.krishnakumar@ansrsource.com::083ee865-650d-4256-9272-f4d91147c45c" providerId="AD" clId="Web-{7C84BF2A-CEF1-24AE-7272-3D511B648DC7}"/>
    <pc:docChg chg="modSld">
      <pc:chgData name="Divya Krishnakumar" userId="S::divya.krishnakumar@ansrsource.com::083ee865-650d-4256-9272-f4d91147c45c" providerId="AD" clId="Web-{7C84BF2A-CEF1-24AE-7272-3D511B648DC7}" dt="2022-02-18T09:43:51.810" v="2"/>
      <pc:docMkLst>
        <pc:docMk/>
      </pc:docMkLst>
      <pc:sldChg chg="modSp">
        <pc:chgData name="Divya Krishnakumar" userId="S::divya.krishnakumar@ansrsource.com::083ee865-650d-4256-9272-f4d91147c45c" providerId="AD" clId="Web-{7C84BF2A-CEF1-24AE-7272-3D511B648DC7}" dt="2022-02-18T09:43:39.122" v="1"/>
        <pc:sldMkLst>
          <pc:docMk/>
          <pc:sldMk cId="3883596387" sldId="375"/>
        </pc:sldMkLst>
        <pc:graphicFrameChg chg="modGraphic">
          <ac:chgData name="Divya Krishnakumar" userId="S::divya.krishnakumar@ansrsource.com::083ee865-650d-4256-9272-f4d91147c45c" providerId="AD" clId="Web-{7C84BF2A-CEF1-24AE-7272-3D511B648DC7}" dt="2022-02-18T09:43:39.122" v="1"/>
          <ac:graphicFrameMkLst>
            <pc:docMk/>
            <pc:sldMk cId="3883596387" sldId="375"/>
            <ac:graphicFrameMk id="4" creationId="{66803D17-2070-4759-BC97-10E00A4AC7EA}"/>
          </ac:graphicFrameMkLst>
        </pc:graphicFrameChg>
      </pc:sldChg>
      <pc:sldChg chg="modSp">
        <pc:chgData name="Divya Krishnakumar" userId="S::divya.krishnakumar@ansrsource.com::083ee865-650d-4256-9272-f4d91147c45c" providerId="AD" clId="Web-{7C84BF2A-CEF1-24AE-7272-3D511B648DC7}" dt="2022-02-18T09:43:51.810" v="2"/>
        <pc:sldMkLst>
          <pc:docMk/>
          <pc:sldMk cId="1240055755" sldId="407"/>
        </pc:sldMkLst>
        <pc:graphicFrameChg chg="modGraphic">
          <ac:chgData name="Divya Krishnakumar" userId="S::divya.krishnakumar@ansrsource.com::083ee865-650d-4256-9272-f4d91147c45c" providerId="AD" clId="Web-{7C84BF2A-CEF1-24AE-7272-3D511B648DC7}" dt="2022-02-18T09:43:51.810" v="2"/>
          <ac:graphicFrameMkLst>
            <pc:docMk/>
            <pc:sldMk cId="1240055755" sldId="407"/>
            <ac:graphicFrameMk id="4" creationId="{66803D17-2070-4759-BC97-10E00A4AC7E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39581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2978013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704841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315456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40</a:t>
            </a:fld>
            <a:endParaRPr lang="en-US" dirty="0"/>
          </a:p>
        </p:txBody>
      </p:sp>
    </p:spTree>
    <p:extLst>
      <p:ext uri="{BB962C8B-B14F-4D97-AF65-F5344CB8AC3E}">
        <p14:creationId xmlns:p14="http://schemas.microsoft.com/office/powerpoint/2010/main" val="190361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3437810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2583829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1233664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indent="0">
              <a:buFontTx/>
              <a:buNone/>
            </a:pPr>
            <a:r>
              <a:rPr lang="en-US" dirty="0"/>
              <a:t>Use the Self-Assessment question to encourage students to evaluate their progress or goals in the course, as well as determine how they might apply their learning or grow as an individual.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26821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2954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305708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3342464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Use the Discussion activity to encourage group conversation about a related topic of interest.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52906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998202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1134935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98030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1418311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Antill</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Wilson, Hands-On Ethical Hacking and Network Defense, 4th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a:t>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ourier New" panose="02070309020205020404" pitchFamily="49" charset="0"/>
              <a:buChar char="o"/>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a:extLst>
              <a:ext uri="{FF2B5EF4-FFF2-40B4-BE49-F238E27FC236}">
                <a16:creationId xmlns:a16="http://schemas.microsoft.com/office/drawing/2014/main" id="{83735F31-4A9D-40F8-9F71-BD376A4D8D2F}"/>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Antill</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7" name="Footer">
            <a:extLst>
              <a:ext uri="{FF2B5EF4-FFF2-40B4-BE49-F238E27FC236}">
                <a16:creationId xmlns:a16="http://schemas.microsoft.com/office/drawing/2014/main" id="{479FF5D3-8EDD-4E3F-9076-F1A6AB3D3112}"/>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Antill</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652337" y="4026568"/>
            <a:ext cx="8507663" cy="2143416"/>
          </a:xfrm>
        </p:spPr>
        <p:txBody>
          <a:bodyPr/>
          <a:lstStyle/>
          <a:p>
            <a:r>
              <a:rPr lang="en-US" dirty="0"/>
              <a:t>Click icon to add table</a:t>
            </a:r>
          </a:p>
        </p:txBody>
      </p:sp>
      <p:sp>
        <p:nvSpPr>
          <p:cNvPr id="7" name="Footer">
            <a:extLst>
              <a:ext uri="{FF2B5EF4-FFF2-40B4-BE49-F238E27FC236}">
                <a16:creationId xmlns:a16="http://schemas.microsoft.com/office/drawing/2014/main" id="{479FF5D3-8EDD-4E3F-9076-F1A6AB3D3112}"/>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Antill</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
        <p:nvSpPr>
          <p:cNvPr id="6" name="Text Placeholder 11">
            <a:extLst>
              <a:ext uri="{FF2B5EF4-FFF2-40B4-BE49-F238E27FC236}">
                <a16:creationId xmlns:a16="http://schemas.microsoft.com/office/drawing/2014/main" id="{2D354C28-2602-4BD1-852F-6D26EF74A6E0}"/>
              </a:ext>
            </a:extLst>
          </p:cNvPr>
          <p:cNvSpPr>
            <a:spLocks noGrp="1"/>
          </p:cNvSpPr>
          <p:nvPr>
            <p:ph type="body" sz="quarter" idx="17" hasCustomPrompt="1"/>
          </p:nvPr>
        </p:nvSpPr>
        <p:spPr>
          <a:xfrm>
            <a:off x="743577" y="1638300"/>
            <a:ext cx="10610224" cy="2143416"/>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3022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4">
            <a:extLst>
              <a:ext uri="{FF2B5EF4-FFF2-40B4-BE49-F238E27FC236}">
                <a16:creationId xmlns:a16="http://schemas.microsoft.com/office/drawing/2014/main" id="{FDBF05B8-008A-435C-BEB9-BA347195A6D4}"/>
              </a:ext>
            </a:extLst>
          </p:cNvPr>
          <p:cNvSpPr>
            <a:spLocks noGrp="1"/>
          </p:cNvSpPr>
          <p:nvPr>
            <p:ph type="body" sz="quarter" idx="13" hasCustomPrompt="1"/>
          </p:nvPr>
        </p:nvSpPr>
        <p:spPr>
          <a:xfrm>
            <a:off x="2923890" y="6375089"/>
            <a:ext cx="8843249" cy="365125"/>
          </a:xfrm>
        </p:spPr>
        <p:txBody>
          <a:bodyPr/>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6472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7" name="Footer">
            <a:extLst>
              <a:ext uri="{FF2B5EF4-FFF2-40B4-BE49-F238E27FC236}">
                <a16:creationId xmlns:a16="http://schemas.microsoft.com/office/drawing/2014/main" id="{1A08720E-89CF-471D-8467-1907150E3B60}"/>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Antill</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Sed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vel </a:t>
            </a:r>
            <a:r>
              <a:rPr lang="en-US" err="1"/>
              <a:t>fringilla</a:t>
            </a:r>
            <a:r>
              <a:rPr lang="en-US"/>
              <a:t> </a:t>
            </a:r>
            <a:r>
              <a:rPr lang="en-US" err="1"/>
              <a:t>est</a:t>
            </a:r>
            <a:r>
              <a:rPr lang="en-US"/>
              <a:t> </a:t>
            </a:r>
            <a:r>
              <a:rPr lang="en-US" err="1"/>
              <a:t>ullamcorper</a:t>
            </a:r>
            <a:r>
              <a:rPr lang="en-US"/>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p>
          <a:p>
            <a:pPr lvl="0"/>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p>
          <a:p>
            <a:pPr lvl="0"/>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a:t>
            </a:r>
            <a:r>
              <a:rPr lang="en-US" err="1"/>
              <a:t>vel</a:t>
            </a:r>
            <a:r>
              <a:rPr lang="en-US"/>
              <a:t> </a:t>
            </a:r>
            <a:r>
              <a:rPr lang="en-US" err="1"/>
              <a:t>fringilla</a:t>
            </a:r>
            <a:r>
              <a:rPr lang="en-US"/>
              <a:t> </a:t>
            </a:r>
            <a:r>
              <a:rPr lang="en-US" err="1"/>
              <a:t>est</a:t>
            </a:r>
            <a:r>
              <a:rPr lang="en-US"/>
              <a:t> </a:t>
            </a:r>
            <a:r>
              <a:rPr lang="en-US" err="1"/>
              <a:t>ullamcorper</a:t>
            </a:r>
            <a:r>
              <a:rPr lang="en-US"/>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3D3CEFA6-1052-4CB3-8134-501BB4231EC5}"/>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Antill</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
        <p:nvSpPr>
          <p:cNvPr id="8" name="Text Placeholder 9">
            <a:extLst>
              <a:ext uri="{FF2B5EF4-FFF2-40B4-BE49-F238E27FC236}">
                <a16:creationId xmlns:a16="http://schemas.microsoft.com/office/drawing/2014/main" id="{4D2E82F8-8478-47DF-BB49-FCCDE3B17108}"/>
              </a:ext>
            </a:extLst>
          </p:cNvPr>
          <p:cNvSpPr>
            <a:spLocks noGrp="1"/>
          </p:cNvSpPr>
          <p:nvPr>
            <p:ph type="body" sz="quarter" idx="12"/>
          </p:nvPr>
        </p:nvSpPr>
        <p:spPr>
          <a:xfrm>
            <a:off x="7478972" y="3630961"/>
            <a:ext cx="3707552" cy="262425"/>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0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762225" y="6356350"/>
            <a:ext cx="9257732" cy="354013"/>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Antill</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 id="2147483726"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groups.google.com/my-groups?pli=1"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centralops.net/co/" TargetMode="External"/><Relationship Id="rId7" Type="http://schemas.openxmlformats.org/officeDocument/2006/relationships/hyperlink" Target="https://groups.google.com/" TargetMode="External"/><Relationship Id="rId2" Type="http://schemas.openxmlformats.org/officeDocument/2006/relationships/hyperlink" Target="http://www.isc.org/downloads/bind" TargetMode="External"/><Relationship Id="rId1" Type="http://schemas.openxmlformats.org/officeDocument/2006/relationships/slideLayout" Target="../slideLayouts/slideLayout13.xml"/><Relationship Id="rId6" Type="http://schemas.openxmlformats.org/officeDocument/2006/relationships/hyperlink" Target="https://www.exploit-db.com/google-hacking-database" TargetMode="External"/><Relationship Id="rId5" Type="http://schemas.openxmlformats.org/officeDocument/2006/relationships/hyperlink" Target="https://www.google.com/" TargetMode="External"/><Relationship Id="rId4" Type="http://schemas.openxmlformats.org/officeDocument/2006/relationships/hyperlink" Target="https://www.elevenpaths.com/innovation-labs/technologies/foca"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nmap.org/ncat/" TargetMode="External"/><Relationship Id="rId2" Type="http://schemas.openxmlformats.org/officeDocument/2006/relationships/hyperlink" Target="https://www.maltego.com/" TargetMode="External"/><Relationship Id="rId1" Type="http://schemas.openxmlformats.org/officeDocument/2006/relationships/slideLayout" Target="../slideLayouts/slideLayout13.xml"/><Relationship Id="rId6" Type="http://schemas.openxmlformats.org/officeDocument/2006/relationships/hyperlink" Target="https://github.com/lanmaster53/" TargetMode="External"/><Relationship Id="rId5" Type="http://schemas.openxmlformats.org/officeDocument/2006/relationships/hyperlink" Target="https://osintframework.com/" TargetMode="External"/><Relationship Id="rId4" Type="http://schemas.openxmlformats.org/officeDocument/2006/relationships/hyperlink" Target="https://sitereport.netcraft.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pyse.com/" TargetMode="External"/><Relationship Id="rId2" Type="http://schemas.openxmlformats.org/officeDocument/2006/relationships/hyperlink" Target="https://www.spiderfoot.net/" TargetMode="External"/><Relationship Id="rId1" Type="http://schemas.openxmlformats.org/officeDocument/2006/relationships/slideLayout" Target="../slideLayouts/slideLayout13.xml"/><Relationship Id="rId5" Type="http://schemas.openxmlformats.org/officeDocument/2006/relationships/hyperlink" Target="https://archive.org/web/" TargetMode="External"/><Relationship Id="rId4" Type="http://schemas.openxmlformats.org/officeDocument/2006/relationships/hyperlink" Target="https://github.com/laramie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hitepages.com/" TargetMode="External"/><Relationship Id="rId2" Type="http://schemas.openxmlformats.org/officeDocument/2006/relationships/hyperlink" Target="http://gnuwin32.sourceforge.net/packages/wget.htm" TargetMode="External"/><Relationship Id="rId1" Type="http://schemas.openxmlformats.org/officeDocument/2006/relationships/slideLayout" Target="../slideLayouts/slideLayout13.xml"/><Relationship Id="rId5" Type="http://schemas.openxmlformats.org/officeDocument/2006/relationships/hyperlink" Target="https://owasp.org/www-project-zap/" TargetMode="External"/><Relationship Id="rId4" Type="http://schemas.openxmlformats.org/officeDocument/2006/relationships/hyperlink" Target="https://whois.domaintools.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32437B-505B-437D-B700-DB98649D4ABD}"/>
              </a:ext>
            </a:extLst>
          </p:cNvPr>
          <p:cNvSpPr>
            <a:spLocks noGrp="1"/>
          </p:cNvSpPr>
          <p:nvPr>
            <p:ph type="title"/>
          </p:nvPr>
        </p:nvSpPr>
        <p:spPr>
          <a:xfrm>
            <a:off x="3730100" y="1901952"/>
            <a:ext cx="8037040" cy="1527048"/>
          </a:xfrm>
        </p:spPr>
        <p:txBody>
          <a:bodyPr anchor="ctr"/>
          <a:lstStyle/>
          <a:p>
            <a:pPr algn="ctr"/>
            <a:r>
              <a:rPr lang="en-US" sz="4000" b="0" dirty="0"/>
              <a:t>Hands-On Ethical Hacking and Network Defense,</a:t>
            </a:r>
            <a:br>
              <a:rPr lang="en-US" sz="4000" b="0" dirty="0"/>
            </a:br>
            <a:r>
              <a:rPr lang="en-US" sz="4000" b="0" dirty="0"/>
              <a:t>Edition 4</a:t>
            </a:r>
          </a:p>
        </p:txBody>
      </p:sp>
      <p:sp>
        <p:nvSpPr>
          <p:cNvPr id="2" name="Text Placeholder 1">
            <a:extLst>
              <a:ext uri="{FF2B5EF4-FFF2-40B4-BE49-F238E27FC236}">
                <a16:creationId xmlns:a16="http://schemas.microsoft.com/office/drawing/2014/main" id="{91DF6995-6A0D-4B55-9749-F555B7DB11AB}"/>
              </a:ext>
            </a:extLst>
          </p:cNvPr>
          <p:cNvSpPr>
            <a:spLocks noGrp="1"/>
          </p:cNvSpPr>
          <p:nvPr>
            <p:ph type="body" sz="quarter" idx="11"/>
          </p:nvPr>
        </p:nvSpPr>
        <p:spPr>
          <a:xfrm>
            <a:off x="4817175" y="3828650"/>
            <a:ext cx="6372223" cy="1116757"/>
          </a:xfrm>
        </p:spPr>
        <p:txBody>
          <a:bodyPr anchor="ctr"/>
          <a:lstStyle/>
          <a:p>
            <a:pPr algn="ctr"/>
            <a:r>
              <a:rPr lang="en-US" b="1" dirty="0"/>
              <a:t>Module 4: </a:t>
            </a:r>
            <a:r>
              <a:rPr lang="en-US" dirty="0"/>
              <a:t>Footprinting and Social Engineering</a:t>
            </a:r>
          </a:p>
        </p:txBody>
      </p:sp>
      <p:pic>
        <p:nvPicPr>
          <p:cNvPr id="8" name="Picture Placeholder 7">
            <a:extLst>
              <a:ext uri="{FF2B5EF4-FFF2-40B4-BE49-F238E27FC236}">
                <a16:creationId xmlns:a16="http://schemas.microsoft.com/office/drawing/2014/main" id="{A65220CB-B8AA-4D78-8D5A-AB62AF9F7F98}"/>
              </a:ext>
              <a:ext uri="{C183D7F6-B498-43B3-948B-1728B52AA6E4}">
                <adec:decorative xmlns:adec="http://schemas.microsoft.com/office/drawing/2017/decorative" val="1"/>
              </a:ext>
            </a:extLst>
          </p:cNvPr>
          <p:cNvPicPr>
            <a:picLocks noGrp="1" noChangeAspect="1"/>
          </p:cNvPicPr>
          <p:nvPr>
            <p:ph type="pic" sz="quarter" idx="12"/>
          </p:nvPr>
        </p:nvPicPr>
        <p:blipFill>
          <a:blip r:embed="rId3"/>
          <a:srcRect l="923" r="923"/>
          <a:stretch>
            <a:fillRect/>
          </a:stretch>
        </p:blipFill>
        <p:spPr>
          <a:xfrm>
            <a:off x="246063" y="314325"/>
            <a:ext cx="3343275" cy="4318000"/>
          </a:xfrm>
        </p:spPr>
      </p:pic>
      <p:sp>
        <p:nvSpPr>
          <p:cNvPr id="7" name="Footer">
            <a:extLst>
              <a:ext uri="{FF2B5EF4-FFF2-40B4-BE49-F238E27FC236}">
                <a16:creationId xmlns:a16="http://schemas.microsoft.com/office/drawing/2014/main" id="{B1026838-50FD-462D-BFD6-82AA8692D3A8}"/>
              </a:ext>
            </a:extLst>
          </p:cNvPr>
          <p:cNvSpPr>
            <a:spLocks noGrp="1"/>
          </p:cNvSpPr>
          <p:nvPr>
            <p:ph type="body" sz="quarter" idx="13"/>
          </p:nvPr>
        </p:nvSpPr>
        <p:spPr>
          <a:xfrm>
            <a:off x="2708694" y="6347068"/>
            <a:ext cx="9058446" cy="441920"/>
          </a:xfrm>
        </p:spPr>
        <p:txBody>
          <a:bodyPr/>
          <a:lstStyle/>
          <a:p>
            <a:r>
              <a:rPr kumimoji="0" lang="en-US" sz="1400" b="0" i="0" u="none" strike="noStrike" kern="1200" cap="none" spc="0" normalizeH="0" baseline="0" noProof="0" dirty="0">
                <a:ln>
                  <a:noFill/>
                </a:ln>
                <a:solidFill>
                  <a:schemeClr val="bg1"/>
                </a:solidFill>
                <a:effectLst/>
                <a:uLnTx/>
                <a:uFillTx/>
                <a:latin typeface="arial" charset="0"/>
                <a:ea typeface="+mn-ea"/>
                <a:cs typeface="+mn-cs"/>
              </a:rPr>
              <a:t>Simpson, </a:t>
            </a:r>
            <a:r>
              <a:rPr kumimoji="0" lang="en-US" sz="1400" b="0" i="0" u="none" strike="noStrike" kern="1200" cap="none" spc="0" normalizeH="0" baseline="0" noProof="0" dirty="0" err="1">
                <a:ln>
                  <a:noFill/>
                </a:ln>
                <a:solidFill>
                  <a:schemeClr val="bg1"/>
                </a:solidFill>
                <a:effectLst/>
                <a:uLnTx/>
                <a:uFillTx/>
                <a:latin typeface="arial" charset="0"/>
                <a:ea typeface="+mn-ea"/>
                <a:cs typeface="+mn-cs"/>
              </a:rPr>
              <a:t>Antill</a:t>
            </a:r>
            <a:r>
              <a:rPr lang="en-US" sz="1400" dirty="0">
                <a:solidFill>
                  <a:schemeClr val="bg1"/>
                </a:solidFill>
                <a:latin typeface="arial" charset="0"/>
              </a:rPr>
              <a:t>, </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Wilson, Hands-On Ethical Hacking and Network Defense, 4</a:t>
            </a:r>
            <a:r>
              <a:rPr kumimoji="0" lang="en-US" sz="1400" b="0" i="0" u="none" strike="noStrike" kern="1200" cap="none" spc="0" normalizeH="0" baseline="30000" noProof="0" dirty="0">
                <a:ln>
                  <a:noFill/>
                </a:ln>
                <a:solidFill>
                  <a:schemeClr val="bg1"/>
                </a:solidFill>
                <a:effectLst/>
                <a:uLnTx/>
                <a:uFillTx/>
                <a:latin typeface="arial" charset="0"/>
                <a:ea typeface="+mn-ea"/>
                <a:cs typeface="+mn-cs"/>
              </a:rPr>
              <a:t>th</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249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4-1: Answer</a:t>
            </a:r>
          </a:p>
        </p:txBody>
      </p:sp>
      <p:sp>
        <p:nvSpPr>
          <p:cNvPr id="2" name="Text Placeholder 1"/>
          <p:cNvSpPr>
            <a:spLocks noGrp="1"/>
          </p:cNvSpPr>
          <p:nvPr>
            <p:ph type="body" sz="quarter" idx="15"/>
          </p:nvPr>
        </p:nvSpPr>
        <p:spPr/>
        <p:txBody>
          <a:bodyPr/>
          <a:lstStyle/>
          <a:p>
            <a:r>
              <a:rPr lang="en-US" sz="2000" dirty="0"/>
              <a:t>_____ is one of the components most vulnerable to network attacks.</a:t>
            </a:r>
          </a:p>
          <a:p>
            <a:endParaRPr lang="en-US" sz="2000" b="1" dirty="0"/>
          </a:p>
          <a:p>
            <a:pPr>
              <a:spcBef>
                <a:spcPts val="600"/>
              </a:spcBef>
              <a:spcAft>
                <a:spcPts val="600"/>
              </a:spcAft>
            </a:pPr>
            <a:r>
              <a:rPr lang="en-US" sz="2000" b="1" dirty="0"/>
              <a:t>Answer: d. DNS</a:t>
            </a:r>
          </a:p>
          <a:p>
            <a:pPr>
              <a:spcBef>
                <a:spcPts val="600"/>
              </a:spcBef>
              <a:spcAft>
                <a:spcPts val="600"/>
              </a:spcAft>
            </a:pPr>
            <a:r>
              <a:rPr lang="en-US" sz="2000" b="1" dirty="0"/>
              <a:t>DNS is the network component responsible for resolving hostnames to IP addresses and vice versa. It is a major area of potential vulnerability for network attacks.</a:t>
            </a:r>
          </a:p>
        </p:txBody>
      </p:sp>
    </p:spTree>
    <p:extLst>
      <p:ext uri="{BB962C8B-B14F-4D97-AF65-F5344CB8AC3E}">
        <p14:creationId xmlns:p14="http://schemas.microsoft.com/office/powerpoint/2010/main" val="369038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4-1</a:t>
            </a:r>
          </a:p>
        </p:txBody>
      </p:sp>
      <p:sp>
        <p:nvSpPr>
          <p:cNvPr id="2" name="Text Placeholder 1"/>
          <p:cNvSpPr>
            <a:spLocks noGrp="1"/>
          </p:cNvSpPr>
          <p:nvPr>
            <p:ph type="body" sz="quarter" idx="15"/>
          </p:nvPr>
        </p:nvSpPr>
        <p:spPr/>
        <p:txBody>
          <a:bodyPr/>
          <a:lstStyle/>
          <a:p>
            <a:r>
              <a:rPr lang="en-US" sz="2000" dirty="0"/>
              <a:t>Identify the tools that can assist you in finding general information about an organization and its employees. Compare your choices with that of your classmates’ and discuss the various sources of organizational information.</a:t>
            </a:r>
          </a:p>
        </p:txBody>
      </p:sp>
    </p:spTree>
    <p:extLst>
      <p:ext uri="{BB962C8B-B14F-4D97-AF65-F5344CB8AC3E}">
        <p14:creationId xmlns:p14="http://schemas.microsoft.com/office/powerpoint/2010/main" val="63204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4-1: Answer</a:t>
            </a:r>
          </a:p>
        </p:txBody>
      </p:sp>
      <p:sp>
        <p:nvSpPr>
          <p:cNvPr id="2" name="Text Placeholder 1"/>
          <p:cNvSpPr>
            <a:spLocks noGrp="1"/>
          </p:cNvSpPr>
          <p:nvPr>
            <p:ph type="body" sz="quarter" idx="15"/>
          </p:nvPr>
        </p:nvSpPr>
        <p:spPr/>
        <p:txBody>
          <a:bodyPr/>
          <a:lstStyle/>
          <a:p>
            <a:r>
              <a:rPr lang="en-US" sz="2000" dirty="0"/>
              <a:t>Identify the tools that can assist you in finding general information about an organization and its employees. Compare your choices with that of your classmates’ and discuss the various sources of organizational information.</a:t>
            </a:r>
          </a:p>
          <a:p>
            <a:pPr>
              <a:spcBef>
                <a:spcPts val="600"/>
              </a:spcBef>
              <a:spcAft>
                <a:spcPts val="600"/>
              </a:spcAft>
            </a:pPr>
            <a:endParaRPr lang="en-US" sz="2000" b="1" dirty="0"/>
          </a:p>
          <a:p>
            <a:pPr>
              <a:spcBef>
                <a:spcPts val="600"/>
              </a:spcBef>
              <a:spcAft>
                <a:spcPts val="600"/>
              </a:spcAft>
            </a:pPr>
            <a:r>
              <a:rPr lang="en-US" sz="2000" b="1" dirty="0"/>
              <a:t>Answer: Google and Google Groups seem to be effective tools in helping gather information about an organization and its employees.</a:t>
            </a:r>
          </a:p>
        </p:txBody>
      </p:sp>
    </p:spTree>
    <p:extLst>
      <p:ext uri="{BB962C8B-B14F-4D97-AF65-F5344CB8AC3E}">
        <p14:creationId xmlns:p14="http://schemas.microsoft.com/office/powerpoint/2010/main" val="15416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a:xfrm>
            <a:off x="838200" y="365125"/>
            <a:ext cx="10515600" cy="672105"/>
          </a:xfrm>
        </p:spPr>
        <p:txBody>
          <a:bodyPr/>
          <a:lstStyle/>
          <a:p>
            <a:r>
              <a:rPr lang="en-US" altLang="en-US" dirty="0"/>
              <a:t>Conducting Competitive Intelligence</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3576" y="1638300"/>
            <a:ext cx="10711543" cy="4394200"/>
          </a:xfrm>
        </p:spPr>
        <p:txBody>
          <a:bodyPr/>
          <a:lstStyle/>
          <a:p>
            <a:pPr eaLnBrk="1" hangingPunct="1"/>
            <a:r>
              <a:rPr lang="en-US" altLang="en-US" dirty="0"/>
              <a:t>Numerous resources are available to find information legally</a:t>
            </a:r>
          </a:p>
          <a:p>
            <a:pPr lvl="1" eaLnBrk="1" hangingPunct="1"/>
            <a:r>
              <a:rPr lang="en-US" altLang="en-US" b="1" dirty="0"/>
              <a:t>Competitive intelligence</a:t>
            </a:r>
          </a:p>
          <a:p>
            <a:pPr lvl="2" eaLnBrk="1" hangingPunct="1"/>
            <a:r>
              <a:rPr lang="en-US" altLang="en-US" dirty="0"/>
              <a:t>Gathering information on a higher level using technology</a:t>
            </a:r>
          </a:p>
          <a:p>
            <a:pPr eaLnBrk="1" hangingPunct="1"/>
            <a:r>
              <a:rPr lang="en-US" altLang="en-US" dirty="0"/>
              <a:t>Security professionals must:</a:t>
            </a:r>
          </a:p>
          <a:p>
            <a:pPr lvl="1" eaLnBrk="1" hangingPunct="1"/>
            <a:r>
              <a:rPr lang="en-US" altLang="en-US" dirty="0"/>
              <a:t>Explain to their clients the methods used by competitors to gather confidential information</a:t>
            </a:r>
          </a:p>
        </p:txBody>
      </p:sp>
    </p:spTree>
    <p:extLst>
      <p:ext uri="{BB962C8B-B14F-4D97-AF65-F5344CB8AC3E}">
        <p14:creationId xmlns:p14="http://schemas.microsoft.com/office/powerpoint/2010/main" val="32482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a:xfrm>
            <a:off x="838200" y="365125"/>
            <a:ext cx="10515600" cy="672105"/>
          </a:xfrm>
        </p:spPr>
        <p:txBody>
          <a:bodyPr/>
          <a:lstStyle/>
          <a:p>
            <a:r>
              <a:rPr lang="en-US" altLang="en-US" dirty="0"/>
              <a:t>Analyzing a Company’s Website (1 of 8)</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3576" y="1638300"/>
            <a:ext cx="10711543" cy="4394200"/>
          </a:xfrm>
        </p:spPr>
        <p:txBody>
          <a:bodyPr/>
          <a:lstStyle/>
          <a:p>
            <a:pPr eaLnBrk="1" hangingPunct="1"/>
            <a:r>
              <a:rPr lang="en-US" altLang="en-US" dirty="0"/>
              <a:t>Webpages are an easy source of critical information</a:t>
            </a:r>
          </a:p>
          <a:p>
            <a:pPr lvl="1"/>
            <a:r>
              <a:rPr lang="en-US" altLang="en-US" dirty="0"/>
              <a:t>Websites are often referred to as web applications</a:t>
            </a:r>
          </a:p>
          <a:p>
            <a:r>
              <a:rPr lang="en-US" altLang="en-US" dirty="0"/>
              <a:t>Many available tools for this type of information gathering</a:t>
            </a:r>
          </a:p>
          <a:p>
            <a:pPr lvl="1"/>
            <a:r>
              <a:rPr lang="en-US" altLang="en-US" sz="2400" b="1" dirty="0">
                <a:solidFill>
                  <a:srgbClr val="FF0000"/>
                </a:solidFill>
              </a:rPr>
              <a:t>Zed Attack Proxy (ZAP)</a:t>
            </a:r>
          </a:p>
          <a:p>
            <a:pPr lvl="2"/>
            <a:r>
              <a:rPr lang="en-US" altLang="en-US" dirty="0"/>
              <a:t>Powerful tool for Linux, macOS, and Windows</a:t>
            </a:r>
          </a:p>
          <a:p>
            <a:pPr lvl="2"/>
            <a:r>
              <a:rPr lang="en-US" altLang="en-US" dirty="0"/>
              <a:t>Requires Java to be installed</a:t>
            </a:r>
          </a:p>
        </p:txBody>
      </p:sp>
    </p:spTree>
    <p:extLst>
      <p:ext uri="{BB962C8B-B14F-4D97-AF65-F5344CB8AC3E}">
        <p14:creationId xmlns:p14="http://schemas.microsoft.com/office/powerpoint/2010/main" val="341151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Analyzing a Company’s Website (2 of 8)</a:t>
            </a:r>
            <a:endParaRPr lang="en-IN" dirty="0"/>
          </a:p>
        </p:txBody>
      </p:sp>
      <p:pic>
        <p:nvPicPr>
          <p:cNvPr id="6" name="Picture Placeholder 5" descr="The main window of the OWASP ZAP application with a pop-up window asking if you want to persist the ZAP session.">
            <a:extLst>
              <a:ext uri="{FF2B5EF4-FFF2-40B4-BE49-F238E27FC236}">
                <a16:creationId xmlns:a16="http://schemas.microsoft.com/office/drawing/2014/main" id="{3269A151-CA2F-4958-AD84-5D485081D8A0}"/>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b="-302"/>
          <a:stretch/>
        </p:blipFill>
        <p:spPr>
          <a:xfrm>
            <a:off x="736622" y="1154438"/>
            <a:ext cx="5880309" cy="4953046"/>
          </a:xfrm>
        </p:spPr>
      </p:pic>
      <p:sp>
        <p:nvSpPr>
          <p:cNvPr id="7" name="Text Placeholder 6">
            <a:extLst>
              <a:ext uri="{FF2B5EF4-FFF2-40B4-BE49-F238E27FC236}">
                <a16:creationId xmlns:a16="http://schemas.microsoft.com/office/drawing/2014/main" id="{8EFA47D1-1AD1-44E6-8BA9-3205BADF2ED5}"/>
              </a:ext>
            </a:extLst>
          </p:cNvPr>
          <p:cNvSpPr>
            <a:spLocks noGrp="1"/>
          </p:cNvSpPr>
          <p:nvPr>
            <p:ph type="body" sz="quarter" idx="12"/>
          </p:nvPr>
        </p:nvSpPr>
        <p:spPr>
          <a:xfrm rot="16200000">
            <a:off x="4894368" y="4076775"/>
            <a:ext cx="3707552" cy="262425"/>
          </a:xfrm>
        </p:spPr>
        <p:txBody>
          <a:bodyPr/>
          <a:lstStyle/>
          <a:p>
            <a:r>
              <a:rPr lang="en-IN" dirty="0"/>
              <a:t>Source: OWASP.ORG</a:t>
            </a:r>
          </a:p>
        </p:txBody>
      </p:sp>
      <p:sp>
        <p:nvSpPr>
          <p:cNvPr id="5" name="Text Placeholder 4">
            <a:extLst>
              <a:ext uri="{FF2B5EF4-FFF2-40B4-BE49-F238E27FC236}">
                <a16:creationId xmlns:a16="http://schemas.microsoft.com/office/drawing/2014/main" id="{3977F130-2631-4FFF-9E3E-A472C15AC87E}"/>
              </a:ext>
            </a:extLst>
          </p:cNvPr>
          <p:cNvSpPr>
            <a:spLocks noGrp="1"/>
          </p:cNvSpPr>
          <p:nvPr>
            <p:ph type="body" sz="quarter" idx="11"/>
          </p:nvPr>
        </p:nvSpPr>
        <p:spPr>
          <a:xfrm>
            <a:off x="7495597" y="5517073"/>
            <a:ext cx="3676708" cy="401590"/>
          </a:xfrm>
        </p:spPr>
        <p:txBody>
          <a:bodyPr/>
          <a:lstStyle/>
          <a:p>
            <a:r>
              <a:rPr lang="en-US" b="1" dirty="0">
                <a:solidFill>
                  <a:srgbClr val="004A78"/>
                </a:solidFill>
              </a:rPr>
              <a:t>Figure 4-1 </a:t>
            </a:r>
            <a:r>
              <a:rPr lang="en-US" dirty="0">
                <a:solidFill>
                  <a:srgbClr val="004A78"/>
                </a:solidFill>
              </a:rPr>
              <a:t>ZAP main window</a:t>
            </a:r>
            <a:endParaRPr lang="en-IN" dirty="0">
              <a:solidFill>
                <a:srgbClr val="004A78"/>
              </a:solidFill>
            </a:endParaRPr>
          </a:p>
        </p:txBody>
      </p:sp>
    </p:spTree>
    <p:extLst>
      <p:ext uri="{BB962C8B-B14F-4D97-AF65-F5344CB8AC3E}">
        <p14:creationId xmlns:p14="http://schemas.microsoft.com/office/powerpoint/2010/main" val="381997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altLang="en-US" dirty="0"/>
              <a:t>Analyzing a Company’s Website (3 of 8)</a:t>
            </a:r>
            <a:endParaRPr lang="en-US" dirty="0"/>
          </a:p>
        </p:txBody>
      </p:sp>
      <p:sp>
        <p:nvSpPr>
          <p:cNvPr id="2" name="Text Placeholder 1"/>
          <p:cNvSpPr>
            <a:spLocks noGrp="1"/>
          </p:cNvSpPr>
          <p:nvPr>
            <p:ph type="body" sz="quarter" idx="17"/>
          </p:nvPr>
        </p:nvSpPr>
        <p:spPr>
          <a:xfrm>
            <a:off x="743576" y="1638300"/>
            <a:ext cx="10711543" cy="4394200"/>
          </a:xfrm>
        </p:spPr>
        <p:txBody>
          <a:bodyPr/>
          <a:lstStyle/>
          <a:p>
            <a:pPr eaLnBrk="1" hangingPunct="1"/>
            <a:r>
              <a:rPr lang="en-US" altLang="en-US" dirty="0"/>
              <a:t>ZAP has a feature called Launch Browser on its Quick Start tab</a:t>
            </a:r>
          </a:p>
          <a:p>
            <a:pPr lvl="1" eaLnBrk="1" hangingPunct="1"/>
            <a:r>
              <a:rPr lang="en-US" altLang="en-US" dirty="0"/>
              <a:t>Automatically edits the configuration of a web browser </a:t>
            </a:r>
          </a:p>
          <a:p>
            <a:pPr lvl="2"/>
            <a:r>
              <a:rPr lang="en-US" altLang="en-US" dirty="0"/>
              <a:t>To direct traffic through ZAP proxy</a:t>
            </a:r>
          </a:p>
          <a:p>
            <a:pPr lvl="1" eaLnBrk="1" hangingPunct="1"/>
            <a:r>
              <a:rPr lang="en-US" altLang="en-US" dirty="0"/>
              <a:t>Allows the ZAP tool to intercept and manipulate traffic sent between your web browser and the target web server</a:t>
            </a:r>
          </a:p>
          <a:p>
            <a:pPr lvl="1" eaLnBrk="1" hangingPunct="1"/>
            <a:r>
              <a:rPr lang="en-US" altLang="en-US" dirty="0"/>
              <a:t>To use this feature:</a:t>
            </a:r>
          </a:p>
          <a:p>
            <a:pPr lvl="2" eaLnBrk="1" hangingPunct="1"/>
            <a:r>
              <a:rPr lang="en-US" altLang="en-US" dirty="0"/>
              <a:t>Select the Quick Start tab</a:t>
            </a:r>
          </a:p>
          <a:p>
            <a:pPr lvl="2" eaLnBrk="1" hangingPunct="1"/>
            <a:r>
              <a:rPr lang="en-US" altLang="en-US" dirty="0"/>
              <a:t>Choose the browser from the drop-down menu </a:t>
            </a:r>
          </a:p>
          <a:p>
            <a:pPr lvl="3"/>
            <a:r>
              <a:rPr lang="en-US" altLang="en-US" dirty="0"/>
              <a:t>Next to the Launch Browser button</a:t>
            </a:r>
          </a:p>
          <a:p>
            <a:pPr lvl="2" eaLnBrk="1" hangingPunct="1"/>
            <a:r>
              <a:rPr lang="en-US" altLang="en-US" dirty="0"/>
              <a:t>Click the Launch Browser button</a:t>
            </a:r>
          </a:p>
        </p:txBody>
      </p:sp>
    </p:spTree>
    <p:extLst>
      <p:ext uri="{BB962C8B-B14F-4D97-AF65-F5344CB8AC3E}">
        <p14:creationId xmlns:p14="http://schemas.microsoft.com/office/powerpoint/2010/main" val="146025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Analyzing a Company’s Website (4 of 8)</a:t>
            </a:r>
            <a:endParaRPr lang="en-US" dirty="0"/>
          </a:p>
        </p:txBody>
      </p:sp>
      <p:pic>
        <p:nvPicPr>
          <p:cNvPr id="3" name="Picture Placeholder 2" descr="The OWASP ZAP application with the Quick Start tab open. The Firefox browser has been selected for the Launch Browser feature.">
            <a:extLst>
              <a:ext uri="{FF2B5EF4-FFF2-40B4-BE49-F238E27FC236}">
                <a16:creationId xmlns:a16="http://schemas.microsoft.com/office/drawing/2014/main" id="{71FC8205-B9CF-4BE9-9482-4312219E60F0}"/>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t="-1540" b="-848"/>
          <a:stretch/>
        </p:blipFill>
        <p:spPr>
          <a:xfrm>
            <a:off x="395767" y="1072929"/>
            <a:ext cx="6477000" cy="4971011"/>
          </a:xfrm>
        </p:spPr>
      </p:pic>
      <p:sp>
        <p:nvSpPr>
          <p:cNvPr id="6" name="Text Placeholder 5">
            <a:extLst>
              <a:ext uri="{FF2B5EF4-FFF2-40B4-BE49-F238E27FC236}">
                <a16:creationId xmlns:a16="http://schemas.microsoft.com/office/drawing/2014/main" id="{B3849C67-24DD-4E75-B594-F100F489177F}"/>
              </a:ext>
            </a:extLst>
          </p:cNvPr>
          <p:cNvSpPr>
            <a:spLocks noGrp="1"/>
          </p:cNvSpPr>
          <p:nvPr>
            <p:ph type="body" sz="quarter" idx="12"/>
          </p:nvPr>
        </p:nvSpPr>
        <p:spPr>
          <a:xfrm rot="16200000">
            <a:off x="5156479" y="3793807"/>
            <a:ext cx="3707552" cy="274976"/>
          </a:xfrm>
        </p:spPr>
        <p:txBody>
          <a:bodyPr/>
          <a:lstStyle/>
          <a:p>
            <a:r>
              <a:rPr lang="en-IN" dirty="0"/>
              <a:t>Source OWASP.ORG</a:t>
            </a:r>
          </a:p>
        </p:txBody>
      </p:sp>
      <p:sp>
        <p:nvSpPr>
          <p:cNvPr id="5" name="Text Placeholder 4">
            <a:extLst>
              <a:ext uri="{FF2B5EF4-FFF2-40B4-BE49-F238E27FC236}">
                <a16:creationId xmlns:a16="http://schemas.microsoft.com/office/drawing/2014/main" id="{BF9C9D85-43E3-444D-A816-C4E0951EC1D8}"/>
              </a:ext>
            </a:extLst>
          </p:cNvPr>
          <p:cNvSpPr>
            <a:spLocks noGrp="1"/>
          </p:cNvSpPr>
          <p:nvPr>
            <p:ph type="body" sz="quarter" idx="11"/>
          </p:nvPr>
        </p:nvSpPr>
        <p:spPr>
          <a:xfrm>
            <a:off x="7944484" y="5617527"/>
            <a:ext cx="3743210" cy="335088"/>
          </a:xfrm>
        </p:spPr>
        <p:txBody>
          <a:bodyPr/>
          <a:lstStyle/>
          <a:p>
            <a:r>
              <a:rPr lang="en-US" b="1" dirty="0">
                <a:solidFill>
                  <a:srgbClr val="004A78"/>
                </a:solidFill>
              </a:rPr>
              <a:t>Figure 4-2 </a:t>
            </a:r>
            <a:r>
              <a:rPr lang="en-US" dirty="0">
                <a:solidFill>
                  <a:srgbClr val="004A78"/>
                </a:solidFill>
              </a:rPr>
              <a:t>ZAP launch browser</a:t>
            </a:r>
            <a:endParaRPr lang="en-IN" dirty="0">
              <a:solidFill>
                <a:srgbClr val="004A78"/>
              </a:solidFill>
            </a:endParaRPr>
          </a:p>
        </p:txBody>
      </p:sp>
      <p:sp>
        <p:nvSpPr>
          <p:cNvPr id="7" name="TextBox 6">
            <a:extLst>
              <a:ext uri="{FF2B5EF4-FFF2-40B4-BE49-F238E27FC236}">
                <a16:creationId xmlns:a16="http://schemas.microsoft.com/office/drawing/2014/main" id="{70984669-6B08-5D70-6CBD-45F59B0A05EC}"/>
              </a:ext>
            </a:extLst>
          </p:cNvPr>
          <p:cNvSpPr txBox="1"/>
          <p:nvPr/>
        </p:nvSpPr>
        <p:spPr>
          <a:xfrm>
            <a:off x="6022758" y="2077519"/>
            <a:ext cx="6094520" cy="1384995"/>
          </a:xfrm>
          <a:prstGeom prst="rect">
            <a:avLst/>
          </a:prstGeom>
          <a:noFill/>
          <a:effectLst/>
        </p:spPr>
        <p:txBody>
          <a:bodyPr wrap="square">
            <a:spAutoFit/>
          </a:bodyPr>
          <a:lstStyle/>
          <a:p>
            <a:pPr lvl="2"/>
            <a:r>
              <a:rPr lang="en-US" altLang="en-US" sz="2800" b="1" dirty="0">
                <a:solidFill>
                  <a:srgbClr val="FF0000"/>
                </a:solidFill>
                <a:highlight>
                  <a:srgbClr val="FFFF00"/>
                </a:highlight>
              </a:rPr>
              <a:t>Exploring ZAP: In-Class-Activity</a:t>
            </a:r>
          </a:p>
          <a:p>
            <a:pPr lvl="2"/>
            <a:r>
              <a:rPr lang="en-US" altLang="en-US" sz="2800" b="1" dirty="0">
                <a:solidFill>
                  <a:srgbClr val="FF0000"/>
                </a:solidFill>
                <a:highlight>
                  <a:srgbClr val="FFFF00"/>
                </a:highlight>
              </a:rPr>
              <a:t>You may watch a video before this activity</a:t>
            </a:r>
          </a:p>
        </p:txBody>
      </p:sp>
    </p:spTree>
    <p:extLst>
      <p:ext uri="{BB962C8B-B14F-4D97-AF65-F5344CB8AC3E}">
        <p14:creationId xmlns:p14="http://schemas.microsoft.com/office/powerpoint/2010/main" val="353151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9F49D-B5B7-4EF9-9FA8-A2AD1A13D95A}"/>
              </a:ext>
            </a:extLst>
          </p:cNvPr>
          <p:cNvSpPr>
            <a:spLocks noGrp="1"/>
          </p:cNvSpPr>
          <p:nvPr>
            <p:ph type="title"/>
          </p:nvPr>
        </p:nvSpPr>
        <p:spPr/>
        <p:txBody>
          <a:bodyPr/>
          <a:lstStyle/>
          <a:p>
            <a:r>
              <a:rPr lang="en-US" altLang="en-US" dirty="0"/>
              <a:t>Analyzing a Company’s Website (5 of 8)</a:t>
            </a:r>
            <a:endParaRPr lang="en-IN" dirty="0"/>
          </a:p>
        </p:txBody>
      </p:sp>
      <p:sp>
        <p:nvSpPr>
          <p:cNvPr id="5" name="Text Placeholder 4">
            <a:extLst>
              <a:ext uri="{FF2B5EF4-FFF2-40B4-BE49-F238E27FC236}">
                <a16:creationId xmlns:a16="http://schemas.microsoft.com/office/drawing/2014/main" id="{DDD4F286-8DF4-49F9-81A5-0E1B45EB6F4A}"/>
              </a:ext>
            </a:extLst>
          </p:cNvPr>
          <p:cNvSpPr>
            <a:spLocks noGrp="1"/>
          </p:cNvSpPr>
          <p:nvPr>
            <p:ph type="body" sz="quarter" idx="17"/>
          </p:nvPr>
        </p:nvSpPr>
        <p:spPr/>
        <p:txBody>
          <a:bodyPr>
            <a:noAutofit/>
          </a:bodyPr>
          <a:lstStyle/>
          <a:p>
            <a:pPr eaLnBrk="1" hangingPunct="1"/>
            <a:r>
              <a:rPr lang="en-US" altLang="en-US" dirty="0"/>
              <a:t>Once the browser is configured:</a:t>
            </a:r>
          </a:p>
          <a:p>
            <a:pPr lvl="1" eaLnBrk="1" hangingPunct="1"/>
            <a:r>
              <a:rPr lang="en-US" altLang="en-US" dirty="0"/>
              <a:t>The attacker can use the browser to navigate the target site</a:t>
            </a:r>
          </a:p>
          <a:p>
            <a:pPr lvl="1" eaLnBrk="1" hangingPunct="1"/>
            <a:r>
              <a:rPr lang="en-US" altLang="en-US" dirty="0"/>
              <a:t>Target site will be listed on the History tab in the lower pane and in the Sites list in the left pane</a:t>
            </a:r>
          </a:p>
          <a:p>
            <a:pPr lvl="1" eaLnBrk="1" hangingPunct="1"/>
            <a:r>
              <a:rPr lang="en-US" altLang="en-US" dirty="0"/>
              <a:t>Site can be selected for </a:t>
            </a:r>
            <a:r>
              <a:rPr lang="en-US" altLang="en-US" sz="3200" b="1" dirty="0">
                <a:solidFill>
                  <a:srgbClr val="FF0000"/>
                </a:solidFill>
                <a:effectLst>
                  <a:outerShdw blurRad="38100" dist="38100" dir="2700000" algn="tl">
                    <a:srgbClr val="000000">
                      <a:alpha val="43137"/>
                    </a:srgbClr>
                  </a:outerShdw>
                </a:effectLst>
              </a:rPr>
              <a:t>spidering</a:t>
            </a:r>
            <a:endParaRPr lang="en-US" altLang="en-US" b="1" dirty="0">
              <a:solidFill>
                <a:srgbClr val="FF0000"/>
              </a:solidFill>
              <a:effectLst>
                <a:outerShdw blurRad="38100" dist="38100" dir="2700000" algn="tl">
                  <a:srgbClr val="000000">
                    <a:alpha val="43137"/>
                  </a:srgbClr>
                </a:outerShdw>
              </a:effectLst>
            </a:endParaRPr>
          </a:p>
          <a:p>
            <a:pPr lvl="2" eaLnBrk="1" hangingPunct="1"/>
            <a:r>
              <a:rPr lang="en-US" altLang="en-US" sz="2400" b="1" dirty="0"/>
              <a:t>Spidering (or crawling</a:t>
            </a:r>
            <a:r>
              <a:rPr lang="en-US" altLang="en-US" dirty="0"/>
              <a:t>) is an automated way to discover pages of a website by following links</a:t>
            </a:r>
          </a:p>
          <a:p>
            <a:pPr lvl="2" eaLnBrk="1" hangingPunct="1"/>
            <a:r>
              <a:rPr lang="en-US" altLang="en-US" dirty="0"/>
              <a:t>Within seconds, the filenames of webpages on the “spidered” site are displayed on the URLs tab</a:t>
            </a:r>
          </a:p>
        </p:txBody>
      </p:sp>
    </p:spTree>
    <p:extLst>
      <p:ext uri="{BB962C8B-B14F-4D97-AF65-F5344CB8AC3E}">
        <p14:creationId xmlns:p14="http://schemas.microsoft.com/office/powerpoint/2010/main" val="333816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CF6-870F-4E6A-85CC-8BEC46E318D4}"/>
              </a:ext>
            </a:extLst>
          </p:cNvPr>
          <p:cNvSpPr>
            <a:spLocks noGrp="1"/>
          </p:cNvSpPr>
          <p:nvPr>
            <p:ph type="title"/>
          </p:nvPr>
        </p:nvSpPr>
        <p:spPr/>
        <p:txBody>
          <a:bodyPr/>
          <a:lstStyle/>
          <a:p>
            <a:r>
              <a:rPr lang="en-US" altLang="en-US" dirty="0"/>
              <a:t>Analyzing a Company’s Website (6 of 8)</a:t>
            </a:r>
            <a:endParaRPr lang="en-IN" dirty="0"/>
          </a:p>
        </p:txBody>
      </p:sp>
      <p:sp>
        <p:nvSpPr>
          <p:cNvPr id="3" name="Text Placeholder 2">
            <a:extLst>
              <a:ext uri="{FF2B5EF4-FFF2-40B4-BE49-F238E27FC236}">
                <a16:creationId xmlns:a16="http://schemas.microsoft.com/office/drawing/2014/main" id="{54F24187-679D-414E-90C2-8E4E589C3ADB}"/>
              </a:ext>
            </a:extLst>
          </p:cNvPr>
          <p:cNvSpPr>
            <a:spLocks noGrp="1"/>
          </p:cNvSpPr>
          <p:nvPr>
            <p:ph type="body" sz="quarter" idx="17"/>
          </p:nvPr>
        </p:nvSpPr>
        <p:spPr/>
        <p:txBody>
          <a:bodyPr/>
          <a:lstStyle/>
          <a:p>
            <a:pPr eaLnBrk="1" hangingPunct="1"/>
            <a:r>
              <a:rPr lang="en-US" altLang="en-US" dirty="0"/>
              <a:t>After the site has been “</a:t>
            </a:r>
            <a:r>
              <a:rPr lang="en-US" altLang="en-US" dirty="0" err="1"/>
              <a:t>spidered</a:t>
            </a:r>
            <a:r>
              <a:rPr lang="en-US" altLang="en-US" dirty="0"/>
              <a:t>”:</a:t>
            </a:r>
          </a:p>
          <a:p>
            <a:pPr lvl="1" eaLnBrk="1" hangingPunct="1"/>
            <a:r>
              <a:rPr lang="en-US" altLang="en-US" dirty="0"/>
              <a:t>You can actively scan the site using </a:t>
            </a:r>
            <a:r>
              <a:rPr lang="en-US" altLang="en-US" sz="2800" dirty="0">
                <a:solidFill>
                  <a:srgbClr val="FF0000"/>
                </a:solidFill>
                <a:highlight>
                  <a:srgbClr val="FFFF00"/>
                </a:highlight>
              </a:rPr>
              <a:t>the ZAP Attack feature</a:t>
            </a:r>
            <a:endParaRPr lang="en-US" altLang="en-US" dirty="0">
              <a:solidFill>
                <a:srgbClr val="FF0000"/>
              </a:solidFill>
              <a:highlight>
                <a:srgbClr val="FFFF00"/>
              </a:highlight>
            </a:endParaRPr>
          </a:p>
          <a:p>
            <a:pPr lvl="2"/>
            <a:r>
              <a:rPr lang="en-US" altLang="en-US" dirty="0"/>
              <a:t>Sends the web server a series of requests designed to identify vulnerabilities</a:t>
            </a:r>
          </a:p>
          <a:p>
            <a:pPr lvl="2"/>
            <a:r>
              <a:rPr lang="en-US" altLang="en-US" dirty="0"/>
              <a:t>Vulnerabilities will display under the Alerts tab </a:t>
            </a:r>
          </a:p>
          <a:p>
            <a:pPr lvl="3"/>
            <a:r>
              <a:rPr lang="en-US" altLang="en-US" dirty="0"/>
              <a:t>Indicated in the Risk Level column as either High, Medium, Low, or Informational</a:t>
            </a:r>
          </a:p>
        </p:txBody>
      </p:sp>
    </p:spTree>
    <p:extLst>
      <p:ext uri="{BB962C8B-B14F-4D97-AF65-F5344CB8AC3E}">
        <p14:creationId xmlns:p14="http://schemas.microsoft.com/office/powerpoint/2010/main" val="41880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dirty="0"/>
              <a:t>Module Objectives</a:t>
            </a:r>
          </a:p>
        </p:txBody>
      </p:sp>
      <p:sp>
        <p:nvSpPr>
          <p:cNvPr id="2" name="Text Placeholder 1"/>
          <p:cNvSpPr>
            <a:spLocks noGrp="1"/>
          </p:cNvSpPr>
          <p:nvPr>
            <p:ph type="body" sz="quarter" idx="17"/>
          </p:nvPr>
        </p:nvSpPr>
        <p:spPr>
          <a:xfrm>
            <a:off x="743576" y="1638300"/>
            <a:ext cx="10711543" cy="4394200"/>
          </a:xfrm>
        </p:spPr>
        <p:txBody>
          <a:bodyPr/>
          <a:lstStyle/>
          <a:p>
            <a:r>
              <a:rPr lang="en-US" dirty="0"/>
              <a:t>By the end of this module, you should be able to: </a:t>
            </a:r>
          </a:p>
          <a:p>
            <a:pPr lvl="1"/>
            <a:r>
              <a:rPr lang="en-US" dirty="0"/>
              <a:t>Use </a:t>
            </a:r>
            <a:r>
              <a:rPr lang="en-US" b="1" dirty="0">
                <a:solidFill>
                  <a:srgbClr val="FF0000"/>
                </a:solidFill>
                <a:effectLst>
                  <a:outerShdw blurRad="38100" dist="38100" dir="2700000" algn="tl">
                    <a:srgbClr val="000000">
                      <a:alpha val="43137"/>
                    </a:srgbClr>
                  </a:outerShdw>
                </a:effectLst>
                <a:highlight>
                  <a:srgbClr val="FFFF00"/>
                </a:highlight>
              </a:rPr>
              <a:t>web tools </a:t>
            </a:r>
            <a:r>
              <a:rPr lang="en-US" dirty="0"/>
              <a:t>for footprinting</a:t>
            </a:r>
          </a:p>
          <a:p>
            <a:pPr lvl="1"/>
            <a:r>
              <a:rPr lang="en-US" dirty="0"/>
              <a:t>Conduct competitive intelligence</a:t>
            </a:r>
          </a:p>
          <a:p>
            <a:pPr lvl="1"/>
            <a:r>
              <a:rPr lang="en-US" dirty="0"/>
              <a:t>Describe </a:t>
            </a:r>
            <a:r>
              <a:rPr lang="en-US" b="1" dirty="0">
                <a:solidFill>
                  <a:srgbClr val="FF0000"/>
                </a:solidFill>
                <a:effectLst>
                  <a:outerShdw blurRad="38100" dist="38100" dir="2700000" algn="tl">
                    <a:srgbClr val="000000">
                      <a:alpha val="43137"/>
                    </a:srgbClr>
                  </a:outerShdw>
                </a:effectLst>
                <a:highlight>
                  <a:srgbClr val="FFFF00"/>
                </a:highlight>
              </a:rPr>
              <a:t>DNS</a:t>
            </a:r>
            <a:r>
              <a:rPr lang="en-US" dirty="0"/>
              <a:t> zone transfers</a:t>
            </a:r>
          </a:p>
          <a:p>
            <a:pPr lvl="1"/>
            <a:r>
              <a:rPr lang="en-US" dirty="0"/>
              <a:t>Identify the types of </a:t>
            </a:r>
            <a:r>
              <a:rPr lang="en-US" b="1" dirty="0">
                <a:solidFill>
                  <a:srgbClr val="FF0000"/>
                </a:solidFill>
                <a:effectLst>
                  <a:outerShdw blurRad="38100" dist="38100" dir="2700000" algn="tl">
                    <a:srgbClr val="000000">
                      <a:alpha val="43137"/>
                    </a:srgbClr>
                  </a:outerShdw>
                </a:effectLst>
                <a:highlight>
                  <a:srgbClr val="FFFF00"/>
                </a:highlight>
              </a:rPr>
              <a:t>social engineering</a:t>
            </a:r>
          </a:p>
        </p:txBody>
      </p:sp>
    </p:spTree>
    <p:extLst>
      <p:ext uri="{BB962C8B-B14F-4D97-AF65-F5344CB8AC3E}">
        <p14:creationId xmlns:p14="http://schemas.microsoft.com/office/powerpoint/2010/main" val="5495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altLang="en-US" dirty="0"/>
              <a:t>Analyzing a Company’s Website (7 of 8)</a:t>
            </a:r>
            <a:endParaRPr lang="en-US" dirty="0"/>
          </a:p>
        </p:txBody>
      </p:sp>
      <p:pic>
        <p:nvPicPr>
          <p:cNvPr id="11" name="Picture Placeholder 10" descr="OWASP ZAP tool showing the URLs tab listing content discovered by spidering.">
            <a:extLst>
              <a:ext uri="{FF2B5EF4-FFF2-40B4-BE49-F238E27FC236}">
                <a16:creationId xmlns:a16="http://schemas.microsoft.com/office/drawing/2014/main" id="{A67BFC03-A91A-4F15-A0E6-4D26187DA17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b="-978"/>
          <a:stretch/>
        </p:blipFill>
        <p:spPr>
          <a:xfrm>
            <a:off x="0" y="840356"/>
            <a:ext cx="10919534" cy="5177287"/>
          </a:xfrm>
        </p:spPr>
      </p:pic>
      <p:sp>
        <p:nvSpPr>
          <p:cNvPr id="8" name="Text Placeholder 7">
            <a:extLst>
              <a:ext uri="{FF2B5EF4-FFF2-40B4-BE49-F238E27FC236}">
                <a16:creationId xmlns:a16="http://schemas.microsoft.com/office/drawing/2014/main" id="{72F6881B-5D44-4D79-96D7-C5EFD4F62F03}"/>
              </a:ext>
            </a:extLst>
          </p:cNvPr>
          <p:cNvSpPr>
            <a:spLocks noGrp="1"/>
          </p:cNvSpPr>
          <p:nvPr>
            <p:ph type="body" sz="quarter" idx="12"/>
          </p:nvPr>
        </p:nvSpPr>
        <p:spPr>
          <a:xfrm rot="16200000">
            <a:off x="5624939" y="4223150"/>
            <a:ext cx="3707552" cy="262425"/>
          </a:xfrm>
        </p:spPr>
        <p:txBody>
          <a:bodyPr/>
          <a:lstStyle/>
          <a:p>
            <a:r>
              <a:rPr lang="en-IN" dirty="0"/>
              <a:t>Source OWASP.ORG</a:t>
            </a:r>
          </a:p>
        </p:txBody>
      </p:sp>
      <p:sp>
        <p:nvSpPr>
          <p:cNvPr id="5" name="Text Placeholder 4">
            <a:extLst>
              <a:ext uri="{FF2B5EF4-FFF2-40B4-BE49-F238E27FC236}">
                <a16:creationId xmlns:a16="http://schemas.microsoft.com/office/drawing/2014/main" id="{BF9C9D85-43E3-444D-A816-C4E0951EC1D8}"/>
              </a:ext>
            </a:extLst>
          </p:cNvPr>
          <p:cNvSpPr>
            <a:spLocks noGrp="1"/>
          </p:cNvSpPr>
          <p:nvPr>
            <p:ph type="body" sz="quarter" idx="11"/>
          </p:nvPr>
        </p:nvSpPr>
        <p:spPr>
          <a:xfrm>
            <a:off x="7609928" y="5536625"/>
            <a:ext cx="4458363" cy="671514"/>
          </a:xfrm>
        </p:spPr>
        <p:txBody>
          <a:bodyPr/>
          <a:lstStyle/>
          <a:p>
            <a:r>
              <a:rPr lang="en-US" b="1" dirty="0"/>
              <a:t>Figure 4-5 </a:t>
            </a:r>
            <a:r>
              <a:rPr lang="en-US" dirty="0"/>
              <a:t>Displaying filenames of content on a website</a:t>
            </a:r>
            <a:endParaRPr lang="en-IN" dirty="0"/>
          </a:p>
        </p:txBody>
      </p:sp>
    </p:spTree>
    <p:extLst>
      <p:ext uri="{BB962C8B-B14F-4D97-AF65-F5344CB8AC3E}">
        <p14:creationId xmlns:p14="http://schemas.microsoft.com/office/powerpoint/2010/main" val="4283151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Analyzing a Company’s Website (8 of 8)</a:t>
            </a:r>
            <a:endParaRPr lang="en-IN" dirty="0"/>
          </a:p>
        </p:txBody>
      </p:sp>
      <p:pic>
        <p:nvPicPr>
          <p:cNvPr id="5" name="Picture Placeholder 4" descr="Web browser showing the ZAP Scanning Report HTML file for the scan of the Metasploitable2 website.">
            <a:extLst>
              <a:ext uri="{FF2B5EF4-FFF2-40B4-BE49-F238E27FC236}">
                <a16:creationId xmlns:a16="http://schemas.microsoft.com/office/drawing/2014/main" id="{6B7F6AC2-CC48-423B-A959-E18A0176A4D9}"/>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3"/>
          <a:stretch/>
        </p:blipFill>
        <p:spPr>
          <a:xfrm>
            <a:off x="865909" y="1037230"/>
            <a:ext cx="6844358" cy="5077268"/>
          </a:xfrm>
        </p:spPr>
      </p:pic>
      <p:sp>
        <p:nvSpPr>
          <p:cNvPr id="6" name="Text Placeholder 5">
            <a:extLst>
              <a:ext uri="{FF2B5EF4-FFF2-40B4-BE49-F238E27FC236}">
                <a16:creationId xmlns:a16="http://schemas.microsoft.com/office/drawing/2014/main" id="{126DE392-3F6C-43A5-B913-DA3F2761EAFD}"/>
              </a:ext>
            </a:extLst>
          </p:cNvPr>
          <p:cNvSpPr>
            <a:spLocks noGrp="1"/>
          </p:cNvSpPr>
          <p:nvPr>
            <p:ph type="body" sz="quarter" idx="11"/>
          </p:nvPr>
        </p:nvSpPr>
        <p:spPr>
          <a:xfrm>
            <a:off x="8016089" y="5533698"/>
            <a:ext cx="3887737" cy="418216"/>
          </a:xfrm>
        </p:spPr>
        <p:txBody>
          <a:bodyPr/>
          <a:lstStyle/>
          <a:p>
            <a:r>
              <a:rPr lang="en-US" b="1" dirty="0"/>
              <a:t>Figure 4-6 </a:t>
            </a:r>
            <a:r>
              <a:rPr lang="en-US" dirty="0"/>
              <a:t>ZAP scanning report</a:t>
            </a:r>
            <a:endParaRPr lang="en-IN" dirty="0"/>
          </a:p>
        </p:txBody>
      </p:sp>
    </p:spTree>
    <p:extLst>
      <p:ext uri="{BB962C8B-B14F-4D97-AF65-F5344CB8AC3E}">
        <p14:creationId xmlns:p14="http://schemas.microsoft.com/office/powerpoint/2010/main" val="241297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Using Other Footprinting Tools</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0228" y="1231900"/>
            <a:ext cx="10711543" cy="4394200"/>
          </a:xfrm>
        </p:spPr>
        <p:txBody>
          <a:bodyPr>
            <a:normAutofit/>
          </a:bodyPr>
          <a:lstStyle/>
          <a:p>
            <a:pPr eaLnBrk="1" hangingPunct="1"/>
            <a:r>
              <a:rPr lang="en-US" altLang="en-US" sz="3600" b="1" dirty="0" err="1"/>
              <a:t>Whois</a:t>
            </a:r>
            <a:r>
              <a:rPr lang="en-US" altLang="en-US" sz="3600" b="1" dirty="0"/>
              <a:t> utility  </a:t>
            </a:r>
          </a:p>
          <a:p>
            <a:pPr lvl="1" eaLnBrk="1" hangingPunct="1"/>
            <a:r>
              <a:rPr lang="en-US" altLang="en-US" dirty="0"/>
              <a:t>Commonly used web tool</a:t>
            </a:r>
          </a:p>
          <a:p>
            <a:pPr lvl="1" eaLnBrk="1" hangingPunct="1"/>
            <a:r>
              <a:rPr lang="en-US" altLang="en-US" dirty="0"/>
              <a:t>Gathers IP address and domain information</a:t>
            </a:r>
          </a:p>
          <a:p>
            <a:pPr lvl="1" eaLnBrk="1" hangingPunct="1"/>
            <a:r>
              <a:rPr lang="en-US" altLang="en-US" dirty="0"/>
              <a:t>Unfortunately, attackers can also use this information</a:t>
            </a:r>
          </a:p>
          <a:p>
            <a:pPr lvl="1" eaLnBrk="1" hangingPunct="1"/>
            <a:r>
              <a:rPr lang="en-US" altLang="en-US" dirty="0"/>
              <a:t>Gives information on a company’s IP addresses </a:t>
            </a:r>
          </a:p>
          <a:p>
            <a:pPr lvl="2"/>
            <a:r>
              <a:rPr lang="en-US" altLang="en-US" dirty="0"/>
              <a:t>And any other domains the company might be part of</a:t>
            </a:r>
          </a:p>
          <a:p>
            <a:pPr lvl="2"/>
            <a:endParaRPr lang="en-US" altLang="en-US" dirty="0"/>
          </a:p>
          <a:p>
            <a:pPr lvl="2"/>
            <a:endParaRPr lang="en-US" altLang="en-US" dirty="0"/>
          </a:p>
          <a:p>
            <a:pPr lvl="2"/>
            <a:endParaRPr lang="en-US" altLang="en-US" sz="4000" b="1" dirty="0">
              <a:solidFill>
                <a:srgbClr val="FF0000"/>
              </a:solidFill>
            </a:endParaRPr>
          </a:p>
          <a:p>
            <a:pPr lvl="2"/>
            <a:r>
              <a:rPr lang="en-US" altLang="en-US" sz="4000" b="1" dirty="0">
                <a:solidFill>
                  <a:srgbClr val="FF0000"/>
                </a:solidFill>
              </a:rPr>
              <a:t>Class Activity – </a:t>
            </a:r>
            <a:r>
              <a:rPr lang="en-US" altLang="en-US" sz="4000" b="1" dirty="0" err="1">
                <a:solidFill>
                  <a:srgbClr val="FF0000"/>
                </a:solidFill>
              </a:rPr>
              <a:t>whois</a:t>
            </a:r>
            <a:r>
              <a:rPr lang="en-US" altLang="en-US" sz="4000" b="1" dirty="0">
                <a:solidFill>
                  <a:srgbClr val="FF0000"/>
                </a:solidFill>
              </a:rPr>
              <a:t> utility</a:t>
            </a:r>
          </a:p>
        </p:txBody>
      </p:sp>
    </p:spTree>
    <p:extLst>
      <p:ext uri="{BB962C8B-B14F-4D97-AF65-F5344CB8AC3E}">
        <p14:creationId xmlns:p14="http://schemas.microsoft.com/office/powerpoint/2010/main" val="27237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dirty="0"/>
              <a:t>Using Email Addresses</a:t>
            </a:r>
            <a:endParaRPr lang="en-IN"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p:txBody>
          <a:bodyPr/>
          <a:lstStyle/>
          <a:p>
            <a:pPr eaLnBrk="1" hangingPunct="1"/>
            <a:r>
              <a:rPr lang="en-US" altLang="en-US" dirty="0"/>
              <a:t>Email address</a:t>
            </a:r>
          </a:p>
          <a:p>
            <a:pPr lvl="1" eaLnBrk="1" hangingPunct="1"/>
            <a:r>
              <a:rPr lang="en-US" altLang="en-US" sz="2400" dirty="0">
                <a:solidFill>
                  <a:srgbClr val="FF0000"/>
                </a:solidFill>
              </a:rPr>
              <a:t>Knowing a user’s email address can help retrieve even more information</a:t>
            </a:r>
          </a:p>
          <a:p>
            <a:pPr eaLnBrk="1" hangingPunct="1"/>
            <a:r>
              <a:rPr lang="en-US" altLang="en-US" dirty="0"/>
              <a:t>Find out a company’s email address format</a:t>
            </a:r>
          </a:p>
          <a:p>
            <a:pPr lvl="1" eaLnBrk="1" hangingPunct="1"/>
            <a:r>
              <a:rPr lang="en-US" altLang="en-US" dirty="0"/>
              <a:t>You might be able to find other employees’ email accounts </a:t>
            </a:r>
          </a:p>
          <a:p>
            <a:pPr lvl="2"/>
            <a:r>
              <a:rPr lang="en-US" altLang="en-US" dirty="0"/>
              <a:t>By acquiring a company phone directory</a:t>
            </a:r>
          </a:p>
          <a:p>
            <a:pPr lvl="2"/>
            <a:r>
              <a:rPr lang="en-US" altLang="en-US" dirty="0"/>
              <a:t>By searching the Internet for any @companyname.com references</a:t>
            </a:r>
          </a:p>
          <a:p>
            <a:pPr eaLnBrk="1" hangingPunct="1"/>
            <a:r>
              <a:rPr lang="en-US" altLang="en-US" dirty="0"/>
              <a:t>Tool to find corporate employee information</a:t>
            </a:r>
          </a:p>
          <a:p>
            <a:pPr lvl="1" eaLnBrk="1" hangingPunct="1"/>
            <a:r>
              <a:rPr lang="en-US" altLang="en-US" dirty="0">
                <a:hlinkClick r:id="rId2"/>
              </a:rPr>
              <a:t>Groups</a:t>
            </a:r>
            <a:endParaRPr lang="en-US" altLang="en-US" dirty="0"/>
          </a:p>
        </p:txBody>
      </p:sp>
    </p:spTree>
    <p:extLst>
      <p:ext uri="{BB962C8B-B14F-4D97-AF65-F5344CB8AC3E}">
        <p14:creationId xmlns:p14="http://schemas.microsoft.com/office/powerpoint/2010/main" val="3831289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703-6BF7-410A-8859-320A6604352A}"/>
              </a:ext>
            </a:extLst>
          </p:cNvPr>
          <p:cNvSpPr>
            <a:spLocks noGrp="1"/>
          </p:cNvSpPr>
          <p:nvPr>
            <p:ph type="title"/>
          </p:nvPr>
        </p:nvSpPr>
        <p:spPr/>
        <p:txBody>
          <a:bodyPr/>
          <a:lstStyle/>
          <a:p>
            <a:r>
              <a:rPr lang="en-US" altLang="en-US" dirty="0"/>
              <a:t>Using HTTP Basics (1 of 3)</a:t>
            </a:r>
            <a:endParaRPr lang="en-IN" dirty="0"/>
          </a:p>
        </p:txBody>
      </p:sp>
      <p:sp>
        <p:nvSpPr>
          <p:cNvPr id="3" name="Text Placeholder 2">
            <a:extLst>
              <a:ext uri="{FF2B5EF4-FFF2-40B4-BE49-F238E27FC236}">
                <a16:creationId xmlns:a16="http://schemas.microsoft.com/office/drawing/2014/main" id="{85DB8DCE-A124-44E7-9638-5611C5A41E1F}"/>
              </a:ext>
            </a:extLst>
          </p:cNvPr>
          <p:cNvSpPr>
            <a:spLocks noGrp="1"/>
          </p:cNvSpPr>
          <p:nvPr>
            <p:ph type="body" sz="quarter" idx="17"/>
          </p:nvPr>
        </p:nvSpPr>
        <p:spPr>
          <a:xfrm>
            <a:off x="838200" y="1336459"/>
            <a:ext cx="10711543" cy="4394200"/>
          </a:xfrm>
        </p:spPr>
        <p:txBody>
          <a:bodyPr/>
          <a:lstStyle/>
          <a:p>
            <a:pPr eaLnBrk="1" hangingPunct="1"/>
            <a:r>
              <a:rPr lang="en-US" altLang="en-US" sz="1800" b="1" dirty="0">
                <a:solidFill>
                  <a:srgbClr val="FF0000"/>
                </a:solidFill>
              </a:rPr>
              <a:t>HTTP operates on port 80</a:t>
            </a:r>
            <a:r>
              <a:rPr lang="en-US" altLang="en-US" dirty="0"/>
              <a:t> and HTTPS operates on </a:t>
            </a:r>
            <a:r>
              <a:rPr lang="en-US" altLang="en-US" b="1" dirty="0"/>
              <a:t>port</a:t>
            </a:r>
            <a:r>
              <a:rPr lang="en-US" altLang="en-US" dirty="0"/>
              <a:t> </a:t>
            </a:r>
            <a:r>
              <a:rPr lang="en-US" altLang="en-US" sz="2400" b="1" dirty="0"/>
              <a:t>443</a:t>
            </a:r>
            <a:endParaRPr lang="en-US" altLang="en-US" b="1" dirty="0"/>
          </a:p>
          <a:p>
            <a:pPr lvl="1"/>
            <a:r>
              <a:rPr lang="en-US" altLang="en-US" dirty="0"/>
              <a:t>Both versions use HTTP commands </a:t>
            </a:r>
          </a:p>
          <a:p>
            <a:pPr lvl="1" eaLnBrk="1" hangingPunct="1"/>
            <a:r>
              <a:rPr lang="en-US" altLang="en-US" dirty="0"/>
              <a:t>Security testers can pull information from a web server using these commands</a:t>
            </a:r>
          </a:p>
          <a:p>
            <a:pPr eaLnBrk="1" hangingPunct="1"/>
            <a:r>
              <a:rPr lang="en-US" altLang="en-US" sz="2400" b="1" dirty="0">
                <a:solidFill>
                  <a:srgbClr val="FF0000"/>
                </a:solidFill>
              </a:rPr>
              <a:t>A basic understanding of HTTP </a:t>
            </a:r>
          </a:p>
          <a:p>
            <a:pPr lvl="1" eaLnBrk="1" hangingPunct="1"/>
            <a:r>
              <a:rPr lang="en-US" altLang="en-US" sz="2400" b="1" dirty="0">
                <a:solidFill>
                  <a:srgbClr val="FF0000"/>
                </a:solidFill>
              </a:rPr>
              <a:t>Beneficial for security testers</a:t>
            </a:r>
          </a:p>
          <a:p>
            <a:pPr eaLnBrk="1" hangingPunct="1"/>
            <a:r>
              <a:rPr lang="en-US" altLang="en-US" dirty="0"/>
              <a:t>Return codes</a:t>
            </a:r>
          </a:p>
          <a:p>
            <a:pPr lvl="1" eaLnBrk="1" hangingPunct="1"/>
            <a:r>
              <a:rPr lang="en-US" altLang="en-US" dirty="0"/>
              <a:t>Reveal information about OS used on the computer where a security test is being conducted</a:t>
            </a:r>
          </a:p>
          <a:p>
            <a:pPr eaLnBrk="1" hangingPunct="1"/>
            <a:r>
              <a:rPr lang="en-US" altLang="en-US" dirty="0"/>
              <a:t>Most basic HTTP method</a:t>
            </a:r>
          </a:p>
          <a:p>
            <a:pPr lvl="1" eaLnBrk="1" hangingPunct="1"/>
            <a:r>
              <a:rPr lang="en-US" altLang="en-US" dirty="0">
                <a:latin typeface="Courier New" panose="02070309020205020404" pitchFamily="49" charset="0"/>
                <a:cs typeface="Courier New" panose="02070309020205020404" pitchFamily="49" charset="0"/>
              </a:rPr>
              <a:t>GET / HTTP/1.1. </a:t>
            </a:r>
          </a:p>
        </p:txBody>
      </p:sp>
    </p:spTree>
    <p:extLst>
      <p:ext uri="{BB962C8B-B14F-4D97-AF65-F5344CB8AC3E}">
        <p14:creationId xmlns:p14="http://schemas.microsoft.com/office/powerpoint/2010/main" val="137347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DC1E-ADAF-4138-823D-1777FDFDC795}"/>
              </a:ext>
            </a:extLst>
          </p:cNvPr>
          <p:cNvSpPr>
            <a:spLocks noGrp="1"/>
          </p:cNvSpPr>
          <p:nvPr>
            <p:ph type="title"/>
          </p:nvPr>
        </p:nvSpPr>
        <p:spPr/>
        <p:txBody>
          <a:bodyPr/>
          <a:lstStyle/>
          <a:p>
            <a:r>
              <a:rPr lang="en-US" altLang="en-US" dirty="0"/>
              <a:t>HTTP Client Errors (1 of 2)</a:t>
            </a:r>
            <a:endParaRPr lang="en-IN" dirty="0"/>
          </a:p>
        </p:txBody>
      </p:sp>
      <p:graphicFrame>
        <p:nvGraphicFramePr>
          <p:cNvPr id="4" name="Table 4">
            <a:extLst>
              <a:ext uri="{FF2B5EF4-FFF2-40B4-BE49-F238E27FC236}">
                <a16:creationId xmlns:a16="http://schemas.microsoft.com/office/drawing/2014/main" id="{2890ABB6-8939-4B57-AB66-2B2C83A64886}"/>
              </a:ext>
            </a:extLst>
          </p:cNvPr>
          <p:cNvGraphicFramePr>
            <a:graphicFrameLocks noGrp="1"/>
          </p:cNvGraphicFramePr>
          <p:nvPr>
            <p:ph type="tbl" sz="quarter" idx="10"/>
            <p:extLst>
              <p:ext uri="{D42A27DB-BD31-4B8C-83A1-F6EECF244321}">
                <p14:modId xmlns:p14="http://schemas.microsoft.com/office/powerpoint/2010/main" val="3189988436"/>
              </p:ext>
            </p:extLst>
          </p:nvPr>
        </p:nvGraphicFramePr>
        <p:xfrm>
          <a:off x="581891" y="1203484"/>
          <a:ext cx="11089178" cy="4756743"/>
        </p:xfrm>
        <a:graphic>
          <a:graphicData uri="http://schemas.openxmlformats.org/drawingml/2006/table">
            <a:tbl>
              <a:tblPr firstRow="1" bandRow="1">
                <a:tableStyleId>{5C22544A-7EE6-4342-B048-85BDC9FD1C3A}</a:tableStyleId>
              </a:tblPr>
              <a:tblGrid>
                <a:gridCol w="5237018">
                  <a:extLst>
                    <a:ext uri="{9D8B030D-6E8A-4147-A177-3AD203B41FA5}">
                      <a16:colId xmlns:a16="http://schemas.microsoft.com/office/drawing/2014/main" val="2479680205"/>
                    </a:ext>
                  </a:extLst>
                </a:gridCol>
                <a:gridCol w="5852160">
                  <a:extLst>
                    <a:ext uri="{9D8B030D-6E8A-4147-A177-3AD203B41FA5}">
                      <a16:colId xmlns:a16="http://schemas.microsoft.com/office/drawing/2014/main" val="3696347628"/>
                    </a:ext>
                  </a:extLst>
                </a:gridCol>
              </a:tblGrid>
              <a:tr h="368441">
                <a:tc>
                  <a:txBody>
                    <a:bodyPr/>
                    <a:lstStyle/>
                    <a:p>
                      <a:r>
                        <a:rPr lang="en-IN" dirty="0"/>
                        <a:t>Error</a:t>
                      </a:r>
                    </a:p>
                  </a:txBody>
                  <a:tcPr/>
                </a:tc>
                <a:tc>
                  <a:txBody>
                    <a:bodyPr/>
                    <a:lstStyle/>
                    <a:p>
                      <a:r>
                        <a:rPr lang="en-IN" dirty="0"/>
                        <a:t>Description</a:t>
                      </a:r>
                    </a:p>
                  </a:txBody>
                  <a:tcPr/>
                </a:tc>
                <a:extLst>
                  <a:ext uri="{0D108BD9-81ED-4DB2-BD59-A6C34878D82A}">
                    <a16:rowId xmlns:a16="http://schemas.microsoft.com/office/drawing/2014/main" val="4077930837"/>
                  </a:ext>
                </a:extLst>
              </a:tr>
              <a:tr h="368441">
                <a:tc>
                  <a:txBody>
                    <a:bodyPr/>
                    <a:lstStyle/>
                    <a:p>
                      <a:r>
                        <a:rPr lang="en-IN" dirty="0"/>
                        <a:t>400 Bad Request</a:t>
                      </a:r>
                    </a:p>
                  </a:txBody>
                  <a:tcPr/>
                </a:tc>
                <a:tc>
                  <a:txBody>
                    <a:bodyPr/>
                    <a:lstStyle/>
                    <a:p>
                      <a:r>
                        <a:rPr lang="en-US" sz="1800" b="0" i="0" u="none" strike="noStrike" kern="1200" baseline="0" dirty="0">
                          <a:solidFill>
                            <a:schemeClr val="dk1"/>
                          </a:solidFill>
                          <a:latin typeface="+mn-lt"/>
                          <a:ea typeface="+mn-ea"/>
                          <a:cs typeface="+mn-cs"/>
                        </a:rPr>
                        <a:t>Request not understood by server</a:t>
                      </a:r>
                      <a:endParaRPr lang="en-IN" dirty="0"/>
                    </a:p>
                  </a:txBody>
                  <a:tcPr/>
                </a:tc>
                <a:extLst>
                  <a:ext uri="{0D108BD9-81ED-4DB2-BD59-A6C34878D82A}">
                    <a16:rowId xmlns:a16="http://schemas.microsoft.com/office/drawing/2014/main" val="2765669745"/>
                  </a:ext>
                </a:extLst>
              </a:tr>
              <a:tr h="368441">
                <a:tc>
                  <a:txBody>
                    <a:bodyPr/>
                    <a:lstStyle/>
                    <a:p>
                      <a:r>
                        <a:rPr lang="en-IN" sz="1800" b="0" i="0" u="none" strike="noStrike" kern="1200" baseline="0" dirty="0">
                          <a:solidFill>
                            <a:schemeClr val="dk1"/>
                          </a:solidFill>
                          <a:latin typeface="+mn-lt"/>
                          <a:ea typeface="+mn-ea"/>
                          <a:cs typeface="+mn-cs"/>
                        </a:rPr>
                        <a:t>401 Unauthorized</a:t>
                      </a:r>
                      <a:endParaRPr lang="en-IN" dirty="0"/>
                    </a:p>
                  </a:txBody>
                  <a:tcPr/>
                </a:tc>
                <a:tc>
                  <a:txBody>
                    <a:bodyPr/>
                    <a:lstStyle/>
                    <a:p>
                      <a:r>
                        <a:rPr lang="en-IN" sz="1800" b="0" i="0" u="none" strike="noStrike" kern="1200" baseline="0" dirty="0">
                          <a:solidFill>
                            <a:schemeClr val="dk1"/>
                          </a:solidFill>
                          <a:latin typeface="+mn-lt"/>
                          <a:ea typeface="+mn-ea"/>
                          <a:cs typeface="+mn-cs"/>
                        </a:rPr>
                        <a:t>Request requires authentication</a:t>
                      </a:r>
                      <a:endParaRPr lang="en-IN" dirty="0"/>
                    </a:p>
                  </a:txBody>
                  <a:tcPr/>
                </a:tc>
                <a:extLst>
                  <a:ext uri="{0D108BD9-81ED-4DB2-BD59-A6C34878D82A}">
                    <a16:rowId xmlns:a16="http://schemas.microsoft.com/office/drawing/2014/main" val="2367835519"/>
                  </a:ext>
                </a:extLst>
              </a:tr>
              <a:tr h="368441">
                <a:tc>
                  <a:txBody>
                    <a:bodyPr/>
                    <a:lstStyle/>
                    <a:p>
                      <a:r>
                        <a:rPr lang="en-IN" sz="1800" b="0" i="0" u="none" strike="noStrike" kern="1200" baseline="0" dirty="0">
                          <a:solidFill>
                            <a:schemeClr val="dk1"/>
                          </a:solidFill>
                          <a:latin typeface="+mn-lt"/>
                          <a:ea typeface="+mn-ea"/>
                          <a:cs typeface="+mn-cs"/>
                        </a:rPr>
                        <a:t>402 Payment Required</a:t>
                      </a:r>
                      <a:endParaRPr lang="en-IN" dirty="0"/>
                    </a:p>
                  </a:txBody>
                  <a:tcPr/>
                </a:tc>
                <a:tc>
                  <a:txBody>
                    <a:bodyPr/>
                    <a:lstStyle/>
                    <a:p>
                      <a:r>
                        <a:rPr lang="en-IN" sz="1800" b="0" i="0" u="none" strike="noStrike" kern="1200" baseline="0" dirty="0">
                          <a:solidFill>
                            <a:schemeClr val="dk1"/>
                          </a:solidFill>
                          <a:latin typeface="+mn-lt"/>
                          <a:ea typeface="+mn-ea"/>
                          <a:cs typeface="+mn-cs"/>
                        </a:rPr>
                        <a:t>Reserved for future use</a:t>
                      </a:r>
                      <a:endParaRPr lang="en-IN" dirty="0"/>
                    </a:p>
                  </a:txBody>
                  <a:tcPr/>
                </a:tc>
                <a:extLst>
                  <a:ext uri="{0D108BD9-81ED-4DB2-BD59-A6C34878D82A}">
                    <a16:rowId xmlns:a16="http://schemas.microsoft.com/office/drawing/2014/main" val="1544973179"/>
                  </a:ext>
                </a:extLst>
              </a:tr>
              <a:tr h="368441">
                <a:tc>
                  <a:txBody>
                    <a:bodyPr/>
                    <a:lstStyle/>
                    <a:p>
                      <a:r>
                        <a:rPr lang="en-IN" sz="1800" b="0" i="0" u="none" strike="noStrike" kern="1200" baseline="0" dirty="0">
                          <a:solidFill>
                            <a:schemeClr val="dk1"/>
                          </a:solidFill>
                          <a:latin typeface="+mn-lt"/>
                          <a:ea typeface="+mn-ea"/>
                          <a:cs typeface="+mn-cs"/>
                        </a:rPr>
                        <a:t>403 Forbidden</a:t>
                      </a:r>
                      <a:endParaRPr lang="en-IN" dirty="0"/>
                    </a:p>
                  </a:txBody>
                  <a:tcPr/>
                </a:tc>
                <a:tc>
                  <a:txBody>
                    <a:bodyPr/>
                    <a:lstStyle/>
                    <a:p>
                      <a:r>
                        <a:rPr lang="en-US" sz="1800" b="0" i="0" u="none" strike="noStrike" kern="1200" baseline="0" dirty="0">
                          <a:solidFill>
                            <a:schemeClr val="dk1"/>
                          </a:solidFill>
                          <a:latin typeface="+mn-lt"/>
                          <a:ea typeface="+mn-ea"/>
                          <a:cs typeface="+mn-cs"/>
                        </a:rPr>
                        <a:t>Server understands the request but refuses to comply</a:t>
                      </a:r>
                      <a:endParaRPr lang="en-IN" dirty="0"/>
                    </a:p>
                  </a:txBody>
                  <a:tcPr/>
                </a:tc>
                <a:extLst>
                  <a:ext uri="{0D108BD9-81ED-4DB2-BD59-A6C34878D82A}">
                    <a16:rowId xmlns:a16="http://schemas.microsoft.com/office/drawing/2014/main" val="4041077031"/>
                  </a:ext>
                </a:extLst>
              </a:tr>
              <a:tr h="368441">
                <a:tc>
                  <a:txBody>
                    <a:bodyPr/>
                    <a:lstStyle/>
                    <a:p>
                      <a:r>
                        <a:rPr lang="en-IN" sz="1800" b="0" i="0" u="none" strike="noStrike" kern="1200" baseline="0" dirty="0">
                          <a:solidFill>
                            <a:schemeClr val="dk1"/>
                          </a:solidFill>
                          <a:latin typeface="+mn-lt"/>
                          <a:ea typeface="+mn-ea"/>
                          <a:cs typeface="+mn-cs"/>
                        </a:rPr>
                        <a:t>404 Not Found</a:t>
                      </a:r>
                      <a:endParaRPr lang="en-IN" dirty="0"/>
                    </a:p>
                  </a:txBody>
                  <a:tcPr/>
                </a:tc>
                <a:tc>
                  <a:txBody>
                    <a:bodyPr/>
                    <a:lstStyle/>
                    <a:p>
                      <a:r>
                        <a:rPr lang="en-IN" sz="1800" b="0" i="0" u="none" strike="noStrike" kern="1200" baseline="0" dirty="0">
                          <a:solidFill>
                            <a:schemeClr val="dk1"/>
                          </a:solidFill>
                          <a:latin typeface="+mn-lt"/>
                          <a:ea typeface="+mn-ea"/>
                          <a:cs typeface="+mn-cs"/>
                        </a:rPr>
                        <a:t>Unable to match request</a:t>
                      </a:r>
                      <a:endParaRPr lang="en-IN" dirty="0"/>
                    </a:p>
                  </a:txBody>
                  <a:tcPr/>
                </a:tc>
                <a:extLst>
                  <a:ext uri="{0D108BD9-81ED-4DB2-BD59-A6C34878D82A}">
                    <a16:rowId xmlns:a16="http://schemas.microsoft.com/office/drawing/2014/main" val="2080036133"/>
                  </a:ext>
                </a:extLst>
              </a:tr>
              <a:tr h="659106">
                <a:tc>
                  <a:txBody>
                    <a:bodyPr/>
                    <a:lstStyle/>
                    <a:p>
                      <a:r>
                        <a:rPr lang="en-US" sz="1800" b="0" i="0" u="none" strike="noStrike" kern="1200" baseline="0" dirty="0">
                          <a:solidFill>
                            <a:schemeClr val="dk1"/>
                          </a:solidFill>
                          <a:latin typeface="+mn-lt"/>
                          <a:ea typeface="+mn-ea"/>
                          <a:cs typeface="+mn-cs"/>
                        </a:rPr>
                        <a:t>405 Method Not Allowed (Note: Methods are covered </a:t>
                      </a:r>
                      <a:r>
                        <a:rPr lang="en-IN" sz="1800" b="0" i="0" u="none" strike="noStrike" kern="1200" baseline="0" dirty="0">
                          <a:solidFill>
                            <a:schemeClr val="dk1"/>
                          </a:solidFill>
                          <a:latin typeface="+mn-lt"/>
                          <a:ea typeface="+mn-ea"/>
                          <a:cs typeface="+mn-cs"/>
                        </a:rPr>
                        <a:t>later in this module.)</a:t>
                      </a:r>
                      <a:endParaRPr lang="en-IN" dirty="0"/>
                    </a:p>
                  </a:txBody>
                  <a:tcPr/>
                </a:tc>
                <a:tc>
                  <a:txBody>
                    <a:bodyPr/>
                    <a:lstStyle/>
                    <a:p>
                      <a:r>
                        <a:rPr lang="en-US" sz="1800" b="0" i="0" u="none" strike="noStrike" kern="1200" baseline="0" dirty="0">
                          <a:solidFill>
                            <a:schemeClr val="dk1"/>
                          </a:solidFill>
                          <a:latin typeface="+mn-lt"/>
                          <a:ea typeface="+mn-ea"/>
                          <a:cs typeface="+mn-cs"/>
                        </a:rPr>
                        <a:t>Request not allowed for the resource</a:t>
                      </a:r>
                      <a:endParaRPr lang="en-IN" dirty="0"/>
                    </a:p>
                  </a:txBody>
                  <a:tcPr/>
                </a:tc>
                <a:extLst>
                  <a:ext uri="{0D108BD9-81ED-4DB2-BD59-A6C34878D82A}">
                    <a16:rowId xmlns:a16="http://schemas.microsoft.com/office/drawing/2014/main" val="40448381"/>
                  </a:ext>
                </a:extLst>
              </a:tr>
              <a:tr h="415637">
                <a:tc>
                  <a:txBody>
                    <a:bodyPr/>
                    <a:lstStyle/>
                    <a:p>
                      <a:r>
                        <a:rPr lang="en-IN" sz="1800" b="0" i="0" u="none" strike="noStrike" kern="1200" baseline="0" dirty="0">
                          <a:solidFill>
                            <a:schemeClr val="dk1"/>
                          </a:solidFill>
                          <a:latin typeface="+mn-lt"/>
                          <a:ea typeface="+mn-ea"/>
                          <a:cs typeface="+mn-cs"/>
                        </a:rPr>
                        <a:t>406 Not Acceptable</a:t>
                      </a:r>
                      <a:endParaRPr lang="en-IN" dirty="0"/>
                    </a:p>
                  </a:txBody>
                  <a:tcPr/>
                </a:tc>
                <a:tc>
                  <a:txBody>
                    <a:bodyPr/>
                    <a:lstStyle/>
                    <a:p>
                      <a:r>
                        <a:rPr lang="en-US" sz="1800" b="0" i="0" u="none" strike="noStrike" kern="1200" baseline="0" dirty="0">
                          <a:solidFill>
                            <a:schemeClr val="dk1"/>
                          </a:solidFill>
                          <a:latin typeface="+mn-lt"/>
                          <a:ea typeface="+mn-ea"/>
                          <a:cs typeface="+mn-cs"/>
                        </a:rPr>
                        <a:t>Resource doesn’t accept the request</a:t>
                      </a:r>
                      <a:endParaRPr lang="en-IN" dirty="0"/>
                    </a:p>
                  </a:txBody>
                  <a:tcPr/>
                </a:tc>
                <a:extLst>
                  <a:ext uri="{0D108BD9-81ED-4DB2-BD59-A6C34878D82A}">
                    <a16:rowId xmlns:a16="http://schemas.microsoft.com/office/drawing/2014/main" val="2165695999"/>
                  </a:ext>
                </a:extLst>
              </a:tr>
              <a:tr h="415637">
                <a:tc>
                  <a:txBody>
                    <a:bodyPr/>
                    <a:lstStyle/>
                    <a:p>
                      <a:r>
                        <a:rPr lang="en-IN" sz="1800" b="0" i="0" u="none" strike="noStrike" kern="1200" baseline="0" dirty="0">
                          <a:solidFill>
                            <a:schemeClr val="dk1"/>
                          </a:solidFill>
                          <a:latin typeface="+mn-lt"/>
                          <a:ea typeface="+mn-ea"/>
                          <a:cs typeface="+mn-cs"/>
                        </a:rPr>
                        <a:t>407 Proxy Authentication Required</a:t>
                      </a:r>
                      <a:endParaRPr lang="en-IN" dirty="0"/>
                    </a:p>
                  </a:txBody>
                  <a:tcPr/>
                </a:tc>
                <a:tc>
                  <a:txBody>
                    <a:bodyPr/>
                    <a:lstStyle/>
                    <a:p>
                      <a:r>
                        <a:rPr lang="en-US" sz="1800" b="0" i="0" u="none" strike="noStrike" kern="1200" baseline="0" dirty="0">
                          <a:solidFill>
                            <a:schemeClr val="dk1"/>
                          </a:solidFill>
                          <a:latin typeface="+mn-lt"/>
                          <a:ea typeface="+mn-ea"/>
                          <a:cs typeface="+mn-cs"/>
                        </a:rPr>
                        <a:t>Client must authenticate with proxy</a:t>
                      </a:r>
                      <a:endParaRPr lang="en-IN" dirty="0"/>
                    </a:p>
                  </a:txBody>
                  <a:tcPr/>
                </a:tc>
                <a:extLst>
                  <a:ext uri="{0D108BD9-81ED-4DB2-BD59-A6C34878D82A}">
                    <a16:rowId xmlns:a16="http://schemas.microsoft.com/office/drawing/2014/main" val="2504917927"/>
                  </a:ext>
                </a:extLst>
              </a:tr>
              <a:tr h="415637">
                <a:tc>
                  <a:txBody>
                    <a:bodyPr/>
                    <a:lstStyle/>
                    <a:p>
                      <a:r>
                        <a:rPr lang="en-IN" sz="1800" b="0" i="0" u="none" strike="noStrike" kern="1200" baseline="0" dirty="0">
                          <a:solidFill>
                            <a:schemeClr val="dk1"/>
                          </a:solidFill>
                          <a:latin typeface="+mn-lt"/>
                          <a:ea typeface="+mn-ea"/>
                          <a:cs typeface="+mn-cs"/>
                        </a:rPr>
                        <a:t>408 Request Timeout</a:t>
                      </a:r>
                      <a:endParaRPr lang="en-IN" dirty="0"/>
                    </a:p>
                  </a:txBody>
                  <a:tcPr/>
                </a:tc>
                <a:tc>
                  <a:txBody>
                    <a:bodyPr/>
                    <a:lstStyle/>
                    <a:p>
                      <a:r>
                        <a:rPr lang="en-US" sz="1800" b="0" i="0" u="none" strike="noStrike" kern="1200" baseline="0" dirty="0">
                          <a:solidFill>
                            <a:schemeClr val="dk1"/>
                          </a:solidFill>
                          <a:latin typeface="+mn-lt"/>
                          <a:ea typeface="+mn-ea"/>
                          <a:cs typeface="+mn-cs"/>
                        </a:rPr>
                        <a:t>Request not made by client in allotted time</a:t>
                      </a:r>
                      <a:endParaRPr lang="en-IN" dirty="0"/>
                    </a:p>
                  </a:txBody>
                  <a:tcPr/>
                </a:tc>
                <a:extLst>
                  <a:ext uri="{0D108BD9-81ED-4DB2-BD59-A6C34878D82A}">
                    <a16:rowId xmlns:a16="http://schemas.microsoft.com/office/drawing/2014/main" val="2844269319"/>
                  </a:ext>
                </a:extLst>
              </a:tr>
              <a:tr h="415637">
                <a:tc>
                  <a:txBody>
                    <a:bodyPr/>
                    <a:lstStyle/>
                    <a:p>
                      <a:r>
                        <a:rPr lang="en-IN" sz="1800" b="0" i="0" u="none" strike="noStrike" kern="1200" baseline="0" dirty="0">
                          <a:solidFill>
                            <a:schemeClr val="dk1"/>
                          </a:solidFill>
                          <a:latin typeface="+mn-lt"/>
                          <a:ea typeface="+mn-ea"/>
                          <a:cs typeface="+mn-cs"/>
                        </a:rPr>
                        <a:t>409 Conflict</a:t>
                      </a:r>
                      <a:endParaRPr lang="en-IN" dirty="0"/>
                    </a:p>
                  </a:txBody>
                  <a:tcPr/>
                </a:tc>
                <a:tc>
                  <a:txBody>
                    <a:bodyPr/>
                    <a:lstStyle/>
                    <a:p>
                      <a:r>
                        <a:rPr lang="en-US" sz="1800" b="0" i="0" u="none" strike="noStrike" kern="1200" baseline="0" dirty="0">
                          <a:solidFill>
                            <a:schemeClr val="dk1"/>
                          </a:solidFill>
                          <a:latin typeface="+mn-lt"/>
                          <a:ea typeface="+mn-ea"/>
                          <a:cs typeface="+mn-cs"/>
                        </a:rPr>
                        <a:t>Request couldn’t be completed because of an</a:t>
                      </a:r>
                    </a:p>
                    <a:p>
                      <a:r>
                        <a:rPr lang="en-IN" sz="1800" b="0" i="0" u="none" strike="noStrike" kern="1200" baseline="0" dirty="0">
                          <a:solidFill>
                            <a:schemeClr val="dk1"/>
                          </a:solidFill>
                          <a:latin typeface="+mn-lt"/>
                          <a:ea typeface="+mn-ea"/>
                          <a:cs typeface="+mn-cs"/>
                        </a:rPr>
                        <a:t>inconsistency</a:t>
                      </a:r>
                      <a:endParaRPr lang="en-IN" dirty="0"/>
                    </a:p>
                  </a:txBody>
                  <a:tcPr/>
                </a:tc>
                <a:extLst>
                  <a:ext uri="{0D108BD9-81ED-4DB2-BD59-A6C34878D82A}">
                    <a16:rowId xmlns:a16="http://schemas.microsoft.com/office/drawing/2014/main" val="543561176"/>
                  </a:ext>
                </a:extLst>
              </a:tr>
            </a:tbl>
          </a:graphicData>
        </a:graphic>
      </p:graphicFrame>
    </p:spTree>
    <p:extLst>
      <p:ext uri="{BB962C8B-B14F-4D97-AF65-F5344CB8AC3E}">
        <p14:creationId xmlns:p14="http://schemas.microsoft.com/office/powerpoint/2010/main" val="282542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DC1E-ADAF-4138-823D-1777FDFDC795}"/>
              </a:ext>
            </a:extLst>
          </p:cNvPr>
          <p:cNvSpPr>
            <a:spLocks noGrp="1"/>
          </p:cNvSpPr>
          <p:nvPr>
            <p:ph type="title"/>
          </p:nvPr>
        </p:nvSpPr>
        <p:spPr/>
        <p:txBody>
          <a:bodyPr/>
          <a:lstStyle/>
          <a:p>
            <a:r>
              <a:rPr lang="en-US" altLang="en-US" dirty="0"/>
              <a:t>HTTP Client Errors (2 of 2)</a:t>
            </a:r>
            <a:endParaRPr lang="en-IN" dirty="0"/>
          </a:p>
        </p:txBody>
      </p:sp>
      <p:graphicFrame>
        <p:nvGraphicFramePr>
          <p:cNvPr id="4" name="Table 4">
            <a:extLst>
              <a:ext uri="{FF2B5EF4-FFF2-40B4-BE49-F238E27FC236}">
                <a16:creationId xmlns:a16="http://schemas.microsoft.com/office/drawing/2014/main" id="{2890ABB6-8939-4B57-AB66-2B2C83A64886}"/>
              </a:ext>
            </a:extLst>
          </p:cNvPr>
          <p:cNvGraphicFramePr>
            <a:graphicFrameLocks noGrp="1"/>
          </p:cNvGraphicFramePr>
          <p:nvPr>
            <p:ph type="tbl" sz="quarter" idx="10"/>
            <p:extLst>
              <p:ext uri="{D42A27DB-BD31-4B8C-83A1-F6EECF244321}">
                <p14:modId xmlns:p14="http://schemas.microsoft.com/office/powerpoint/2010/main" val="1543570664"/>
              </p:ext>
            </p:extLst>
          </p:nvPr>
        </p:nvGraphicFramePr>
        <p:xfrm>
          <a:off x="551411" y="2187857"/>
          <a:ext cx="11089178" cy="2482285"/>
        </p:xfrm>
        <a:graphic>
          <a:graphicData uri="http://schemas.openxmlformats.org/drawingml/2006/table">
            <a:tbl>
              <a:tblPr firstRow="1" bandRow="1">
                <a:tableStyleId>{5C22544A-7EE6-4342-B048-85BDC9FD1C3A}</a:tableStyleId>
              </a:tblPr>
              <a:tblGrid>
                <a:gridCol w="5237018">
                  <a:extLst>
                    <a:ext uri="{9D8B030D-6E8A-4147-A177-3AD203B41FA5}">
                      <a16:colId xmlns:a16="http://schemas.microsoft.com/office/drawing/2014/main" val="2479680205"/>
                    </a:ext>
                  </a:extLst>
                </a:gridCol>
                <a:gridCol w="5852160">
                  <a:extLst>
                    <a:ext uri="{9D8B030D-6E8A-4147-A177-3AD203B41FA5}">
                      <a16:colId xmlns:a16="http://schemas.microsoft.com/office/drawing/2014/main" val="3696347628"/>
                    </a:ext>
                  </a:extLst>
                </a:gridCol>
              </a:tblGrid>
              <a:tr h="368441">
                <a:tc>
                  <a:txBody>
                    <a:bodyPr/>
                    <a:lstStyle/>
                    <a:p>
                      <a:r>
                        <a:rPr lang="en-IN" dirty="0"/>
                        <a:t>Error</a:t>
                      </a:r>
                    </a:p>
                  </a:txBody>
                  <a:tcPr/>
                </a:tc>
                <a:tc>
                  <a:txBody>
                    <a:bodyPr/>
                    <a:lstStyle/>
                    <a:p>
                      <a:r>
                        <a:rPr lang="en-IN" dirty="0"/>
                        <a:t>Description</a:t>
                      </a:r>
                    </a:p>
                  </a:txBody>
                  <a:tcPr/>
                </a:tc>
                <a:extLst>
                  <a:ext uri="{0D108BD9-81ED-4DB2-BD59-A6C34878D82A}">
                    <a16:rowId xmlns:a16="http://schemas.microsoft.com/office/drawing/2014/main" val="4077930837"/>
                  </a:ext>
                </a:extLst>
              </a:tr>
              <a:tr h="368441">
                <a:tc>
                  <a:txBody>
                    <a:bodyPr/>
                    <a:lstStyle/>
                    <a:p>
                      <a:r>
                        <a:rPr lang="en-IN" sz="1800" b="0" i="0" u="none" strike="noStrike" kern="1200" baseline="0" dirty="0">
                          <a:solidFill>
                            <a:schemeClr val="dk1"/>
                          </a:solidFill>
                          <a:latin typeface="+mn-lt"/>
                          <a:ea typeface="+mn-ea"/>
                          <a:cs typeface="+mn-cs"/>
                        </a:rPr>
                        <a:t>410 Gone</a:t>
                      </a:r>
                      <a:endParaRPr lang="en-IN" dirty="0"/>
                    </a:p>
                  </a:txBody>
                  <a:tcPr/>
                </a:tc>
                <a:tc>
                  <a:txBody>
                    <a:bodyPr/>
                    <a:lstStyle/>
                    <a:p>
                      <a:r>
                        <a:rPr lang="en-US" sz="1800" b="0" i="0" u="none" strike="noStrike" kern="1200" baseline="0" dirty="0">
                          <a:solidFill>
                            <a:schemeClr val="dk1"/>
                          </a:solidFill>
                          <a:latin typeface="+mn-lt"/>
                          <a:ea typeface="+mn-ea"/>
                          <a:cs typeface="+mn-cs"/>
                        </a:rPr>
                        <a:t>Resource is no longer available</a:t>
                      </a:r>
                      <a:endParaRPr lang="en-IN" dirty="0"/>
                    </a:p>
                  </a:txBody>
                  <a:tcPr/>
                </a:tc>
                <a:extLst>
                  <a:ext uri="{0D108BD9-81ED-4DB2-BD59-A6C34878D82A}">
                    <a16:rowId xmlns:a16="http://schemas.microsoft.com/office/drawing/2014/main" val="2765669745"/>
                  </a:ext>
                </a:extLst>
              </a:tr>
              <a:tr h="368441">
                <a:tc>
                  <a:txBody>
                    <a:bodyPr/>
                    <a:lstStyle/>
                    <a:p>
                      <a:r>
                        <a:rPr lang="en-IN" sz="1800" b="0" i="0" u="none" strike="noStrike" kern="1200" baseline="0" dirty="0">
                          <a:solidFill>
                            <a:schemeClr val="dk1"/>
                          </a:solidFill>
                          <a:latin typeface="+mn-lt"/>
                          <a:ea typeface="+mn-ea"/>
                          <a:cs typeface="+mn-cs"/>
                        </a:rPr>
                        <a:t>411 Length Required</a:t>
                      </a:r>
                      <a:endParaRPr lang="en-IN" dirty="0"/>
                    </a:p>
                  </a:txBody>
                  <a:tcPr/>
                </a:tc>
                <a:tc>
                  <a:txBody>
                    <a:bodyPr/>
                    <a:lstStyle/>
                    <a:p>
                      <a:r>
                        <a:rPr lang="en-IN" sz="1800" b="0" i="0" u="none" strike="noStrike" kern="1200" baseline="0" dirty="0">
                          <a:solidFill>
                            <a:schemeClr val="dk1"/>
                          </a:solidFill>
                          <a:latin typeface="+mn-lt"/>
                          <a:ea typeface="+mn-ea"/>
                          <a:cs typeface="+mn-cs"/>
                        </a:rPr>
                        <a:t>Content length not defined</a:t>
                      </a:r>
                      <a:endParaRPr lang="en-IN" dirty="0"/>
                    </a:p>
                  </a:txBody>
                  <a:tcPr/>
                </a:tc>
                <a:extLst>
                  <a:ext uri="{0D108BD9-81ED-4DB2-BD59-A6C34878D82A}">
                    <a16:rowId xmlns:a16="http://schemas.microsoft.com/office/drawing/2014/main" val="2367835519"/>
                  </a:ext>
                </a:extLst>
              </a:tr>
              <a:tr h="368441">
                <a:tc>
                  <a:txBody>
                    <a:bodyPr/>
                    <a:lstStyle/>
                    <a:p>
                      <a:r>
                        <a:rPr lang="en-IN" sz="1800" b="0" i="0" u="none" strike="noStrike" kern="1200" baseline="0" dirty="0">
                          <a:solidFill>
                            <a:schemeClr val="dk1"/>
                          </a:solidFill>
                          <a:latin typeface="+mn-lt"/>
                          <a:ea typeface="+mn-ea"/>
                          <a:cs typeface="+mn-cs"/>
                        </a:rPr>
                        <a:t>412 Precondition Failed</a:t>
                      </a:r>
                      <a:endParaRPr lang="en-IN" dirty="0"/>
                    </a:p>
                  </a:txBody>
                  <a:tcPr/>
                </a:tc>
                <a:tc>
                  <a:txBody>
                    <a:bodyPr/>
                    <a:lstStyle/>
                    <a:p>
                      <a:r>
                        <a:rPr lang="en-US" sz="1800" b="0" i="0" u="none" strike="noStrike" kern="1200" baseline="0" dirty="0">
                          <a:solidFill>
                            <a:schemeClr val="dk1"/>
                          </a:solidFill>
                          <a:latin typeface="+mn-lt"/>
                          <a:ea typeface="+mn-ea"/>
                          <a:cs typeface="+mn-cs"/>
                        </a:rPr>
                        <a:t>Request header fields evaluated as false</a:t>
                      </a:r>
                      <a:endParaRPr lang="en-IN" dirty="0"/>
                    </a:p>
                  </a:txBody>
                  <a:tcPr/>
                </a:tc>
                <a:extLst>
                  <a:ext uri="{0D108BD9-81ED-4DB2-BD59-A6C34878D82A}">
                    <a16:rowId xmlns:a16="http://schemas.microsoft.com/office/drawing/2014/main" val="1544973179"/>
                  </a:ext>
                </a:extLst>
              </a:tr>
              <a:tr h="368441">
                <a:tc>
                  <a:txBody>
                    <a:bodyPr/>
                    <a:lstStyle/>
                    <a:p>
                      <a:r>
                        <a:rPr lang="en-US" sz="1800" b="0" i="0" u="none" strike="noStrike" kern="1200" baseline="0" dirty="0">
                          <a:solidFill>
                            <a:schemeClr val="dk1"/>
                          </a:solidFill>
                          <a:latin typeface="+mn-lt"/>
                          <a:ea typeface="+mn-ea"/>
                          <a:cs typeface="+mn-cs"/>
                        </a:rPr>
                        <a:t>413 Request Entity Too Large</a:t>
                      </a:r>
                      <a:endParaRPr lang="en-IN" dirty="0"/>
                    </a:p>
                  </a:txBody>
                  <a:tcPr/>
                </a:tc>
                <a:tc>
                  <a:txBody>
                    <a:bodyPr/>
                    <a:lstStyle/>
                    <a:p>
                      <a:r>
                        <a:rPr lang="en-US" sz="1800" b="0" i="0" u="none" strike="noStrike" kern="1200" baseline="0" dirty="0">
                          <a:solidFill>
                            <a:schemeClr val="dk1"/>
                          </a:solidFill>
                          <a:latin typeface="+mn-lt"/>
                          <a:ea typeface="+mn-ea"/>
                          <a:cs typeface="+mn-cs"/>
                        </a:rPr>
                        <a:t>Request is larger in volume than the server can process</a:t>
                      </a:r>
                      <a:endParaRPr lang="en-IN" dirty="0"/>
                    </a:p>
                  </a:txBody>
                  <a:tcPr/>
                </a:tc>
                <a:extLst>
                  <a:ext uri="{0D108BD9-81ED-4DB2-BD59-A6C34878D82A}">
                    <a16:rowId xmlns:a16="http://schemas.microsoft.com/office/drawing/2014/main" val="4041077031"/>
                  </a:ext>
                </a:extLst>
              </a:tr>
              <a:tr h="368441">
                <a:tc>
                  <a:txBody>
                    <a:bodyPr/>
                    <a:lstStyle/>
                    <a:p>
                      <a:r>
                        <a:rPr lang="en-US" sz="1800" b="0" i="0" u="none" strike="noStrike" kern="1200" baseline="0" dirty="0">
                          <a:solidFill>
                            <a:schemeClr val="dk1"/>
                          </a:solidFill>
                          <a:latin typeface="+mn-lt"/>
                          <a:ea typeface="+mn-ea"/>
                          <a:cs typeface="+mn-cs"/>
                        </a:rPr>
                        <a:t>414 Request-URI (uniform resource identifier) Too Long</a:t>
                      </a:r>
                      <a:endParaRPr lang="en-IN" dirty="0"/>
                    </a:p>
                  </a:txBody>
                  <a:tcPr/>
                </a:tc>
                <a:tc>
                  <a:txBody>
                    <a:bodyPr/>
                    <a:lstStyle/>
                    <a:p>
                      <a:r>
                        <a:rPr lang="en-US" sz="1800" b="0" i="0" u="none" strike="noStrike" kern="1200" baseline="0" dirty="0">
                          <a:solidFill>
                            <a:schemeClr val="dk1"/>
                          </a:solidFill>
                          <a:latin typeface="+mn-lt"/>
                          <a:ea typeface="+mn-ea"/>
                          <a:cs typeface="+mn-cs"/>
                        </a:rPr>
                        <a:t>Request-URI is longer than the server is willing to accept</a:t>
                      </a:r>
                      <a:endParaRPr lang="en-IN" dirty="0"/>
                    </a:p>
                  </a:txBody>
                  <a:tcPr/>
                </a:tc>
                <a:extLst>
                  <a:ext uri="{0D108BD9-81ED-4DB2-BD59-A6C34878D82A}">
                    <a16:rowId xmlns:a16="http://schemas.microsoft.com/office/drawing/2014/main" val="2080036133"/>
                  </a:ext>
                </a:extLst>
              </a:tr>
            </a:tbl>
          </a:graphicData>
        </a:graphic>
      </p:graphicFrame>
    </p:spTree>
    <p:extLst>
      <p:ext uri="{BB962C8B-B14F-4D97-AF65-F5344CB8AC3E}">
        <p14:creationId xmlns:p14="http://schemas.microsoft.com/office/powerpoint/2010/main" val="247001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944F8-8DEE-4BC8-B0F0-AEB7A80DA7E4}"/>
              </a:ext>
            </a:extLst>
          </p:cNvPr>
          <p:cNvSpPr>
            <a:spLocks noGrp="1"/>
          </p:cNvSpPr>
          <p:nvPr>
            <p:ph type="title"/>
          </p:nvPr>
        </p:nvSpPr>
        <p:spPr/>
        <p:txBody>
          <a:bodyPr/>
          <a:lstStyle/>
          <a:p>
            <a:r>
              <a:rPr lang="en-US" altLang="en-US" dirty="0"/>
              <a:t>HTTP Server Errors</a:t>
            </a:r>
            <a:endParaRPr lang="en-IN" dirty="0"/>
          </a:p>
        </p:txBody>
      </p:sp>
      <p:graphicFrame>
        <p:nvGraphicFramePr>
          <p:cNvPr id="3" name="Table 3">
            <a:extLst>
              <a:ext uri="{FF2B5EF4-FFF2-40B4-BE49-F238E27FC236}">
                <a16:creationId xmlns:a16="http://schemas.microsoft.com/office/drawing/2014/main" id="{2C44C49B-69ED-45B0-B434-F2EC81DCAFD7}"/>
              </a:ext>
            </a:extLst>
          </p:cNvPr>
          <p:cNvGraphicFramePr>
            <a:graphicFrameLocks noGrp="1"/>
          </p:cNvGraphicFramePr>
          <p:nvPr>
            <p:ph type="tbl" sz="quarter" idx="10"/>
            <p:extLst>
              <p:ext uri="{D42A27DB-BD31-4B8C-83A1-F6EECF244321}">
                <p14:modId xmlns:p14="http://schemas.microsoft.com/office/powerpoint/2010/main" val="1566776110"/>
              </p:ext>
            </p:extLst>
          </p:nvPr>
        </p:nvGraphicFramePr>
        <p:xfrm>
          <a:off x="1080655" y="2019300"/>
          <a:ext cx="8942820" cy="2732878"/>
        </p:xfrm>
        <a:graphic>
          <a:graphicData uri="http://schemas.openxmlformats.org/drawingml/2006/table">
            <a:tbl>
              <a:tblPr firstRow="1" bandRow="1">
                <a:tableStyleId>{5C22544A-7EE6-4342-B048-85BDC9FD1C3A}</a:tableStyleId>
              </a:tblPr>
              <a:tblGrid>
                <a:gridCol w="3018011">
                  <a:extLst>
                    <a:ext uri="{9D8B030D-6E8A-4147-A177-3AD203B41FA5}">
                      <a16:colId xmlns:a16="http://schemas.microsoft.com/office/drawing/2014/main" val="1139960080"/>
                    </a:ext>
                  </a:extLst>
                </a:gridCol>
                <a:gridCol w="5924809">
                  <a:extLst>
                    <a:ext uri="{9D8B030D-6E8A-4147-A177-3AD203B41FA5}">
                      <a16:colId xmlns:a16="http://schemas.microsoft.com/office/drawing/2014/main" val="2216823979"/>
                    </a:ext>
                  </a:extLst>
                </a:gridCol>
              </a:tblGrid>
              <a:tr h="364860">
                <a:tc>
                  <a:txBody>
                    <a:bodyPr/>
                    <a:lstStyle/>
                    <a:p>
                      <a:r>
                        <a:rPr lang="en-US" dirty="0"/>
                        <a:t>Error</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774758720"/>
                  </a:ext>
                </a:extLst>
              </a:tr>
              <a:tr h="364860">
                <a:tc>
                  <a:txBody>
                    <a:bodyPr/>
                    <a:lstStyle/>
                    <a:p>
                      <a:r>
                        <a:rPr lang="en-IN" sz="1800" b="0" i="0" u="none" strike="noStrike" kern="1200" baseline="0" dirty="0">
                          <a:solidFill>
                            <a:schemeClr val="dk1"/>
                          </a:solidFill>
                          <a:latin typeface="+mn-lt"/>
                          <a:ea typeface="+mn-ea"/>
                          <a:cs typeface="+mn-cs"/>
                        </a:rPr>
                        <a:t>500 Internal Server Error</a:t>
                      </a:r>
                      <a:endParaRPr lang="en-IN" dirty="0"/>
                    </a:p>
                  </a:txBody>
                  <a:tcPr/>
                </a:tc>
                <a:tc>
                  <a:txBody>
                    <a:bodyPr/>
                    <a:lstStyle/>
                    <a:p>
                      <a:r>
                        <a:rPr lang="en-US" sz="1800" b="0" i="0" u="none" strike="noStrike" kern="1200" baseline="0" dirty="0">
                          <a:solidFill>
                            <a:schemeClr val="dk1"/>
                          </a:solidFill>
                          <a:latin typeface="+mn-lt"/>
                          <a:ea typeface="+mn-ea"/>
                          <a:cs typeface="+mn-cs"/>
                        </a:rPr>
                        <a:t>Request couldn’t be fulfilled by the server</a:t>
                      </a:r>
                      <a:endParaRPr lang="en-IN" dirty="0"/>
                    </a:p>
                  </a:txBody>
                  <a:tcPr/>
                </a:tc>
                <a:extLst>
                  <a:ext uri="{0D108BD9-81ED-4DB2-BD59-A6C34878D82A}">
                    <a16:rowId xmlns:a16="http://schemas.microsoft.com/office/drawing/2014/main" val="1643350459"/>
                  </a:ext>
                </a:extLst>
              </a:tr>
              <a:tr h="364860">
                <a:tc>
                  <a:txBody>
                    <a:bodyPr/>
                    <a:lstStyle/>
                    <a:p>
                      <a:r>
                        <a:rPr lang="en-IN" sz="1800" b="0" i="0" u="none" strike="noStrike" kern="1200" baseline="0" dirty="0">
                          <a:solidFill>
                            <a:schemeClr val="dk1"/>
                          </a:solidFill>
                          <a:latin typeface="+mn-lt"/>
                          <a:ea typeface="+mn-ea"/>
                          <a:cs typeface="+mn-cs"/>
                        </a:rPr>
                        <a:t>501 Not Implemented</a:t>
                      </a:r>
                      <a:endParaRPr lang="en-IN" dirty="0"/>
                    </a:p>
                  </a:txBody>
                  <a:tcPr/>
                </a:tc>
                <a:tc>
                  <a:txBody>
                    <a:bodyPr/>
                    <a:lstStyle/>
                    <a:p>
                      <a:r>
                        <a:rPr lang="en-US" sz="1800" b="0" i="0" u="none" strike="noStrike" kern="1200" baseline="0" dirty="0">
                          <a:solidFill>
                            <a:schemeClr val="dk1"/>
                          </a:solidFill>
                          <a:latin typeface="+mn-lt"/>
                          <a:ea typeface="+mn-ea"/>
                          <a:cs typeface="+mn-cs"/>
                        </a:rPr>
                        <a:t>Server doesn’t support the request</a:t>
                      </a:r>
                      <a:endParaRPr lang="en-IN" dirty="0"/>
                    </a:p>
                  </a:txBody>
                  <a:tcPr/>
                </a:tc>
                <a:extLst>
                  <a:ext uri="{0D108BD9-81ED-4DB2-BD59-A6C34878D82A}">
                    <a16:rowId xmlns:a16="http://schemas.microsoft.com/office/drawing/2014/main" val="1517373070"/>
                  </a:ext>
                </a:extLst>
              </a:tr>
              <a:tr h="629758">
                <a:tc>
                  <a:txBody>
                    <a:bodyPr/>
                    <a:lstStyle/>
                    <a:p>
                      <a:r>
                        <a:rPr lang="en-IN" sz="1800" b="0" i="0" u="none" strike="noStrike" kern="1200" baseline="0" dirty="0">
                          <a:solidFill>
                            <a:schemeClr val="dk1"/>
                          </a:solidFill>
                          <a:latin typeface="+mn-lt"/>
                          <a:ea typeface="+mn-ea"/>
                          <a:cs typeface="+mn-cs"/>
                        </a:rPr>
                        <a:t>502 Bad Gateway</a:t>
                      </a:r>
                      <a:endParaRPr lang="en-IN" dirty="0"/>
                    </a:p>
                  </a:txBody>
                  <a:tcPr/>
                </a:tc>
                <a:tc>
                  <a:txBody>
                    <a:bodyPr/>
                    <a:lstStyle/>
                    <a:p>
                      <a:r>
                        <a:rPr lang="en-US" sz="1800" b="0" i="0" u="none" strike="noStrike" kern="1200" baseline="0" dirty="0">
                          <a:solidFill>
                            <a:schemeClr val="dk1"/>
                          </a:solidFill>
                          <a:latin typeface="+mn-lt"/>
                          <a:ea typeface="+mn-ea"/>
                          <a:cs typeface="+mn-cs"/>
                        </a:rPr>
                        <a:t>Server received invalid response from the upstream server</a:t>
                      </a:r>
                      <a:endParaRPr lang="en-IN" dirty="0"/>
                    </a:p>
                  </a:txBody>
                  <a:tcPr/>
                </a:tc>
                <a:extLst>
                  <a:ext uri="{0D108BD9-81ED-4DB2-BD59-A6C34878D82A}">
                    <a16:rowId xmlns:a16="http://schemas.microsoft.com/office/drawing/2014/main" val="1842810432"/>
                  </a:ext>
                </a:extLst>
              </a:tr>
              <a:tr h="364860">
                <a:tc>
                  <a:txBody>
                    <a:bodyPr/>
                    <a:lstStyle/>
                    <a:p>
                      <a:r>
                        <a:rPr lang="en-IN" sz="1800" b="0" i="0" u="none" strike="noStrike" kern="1200" baseline="0" dirty="0">
                          <a:solidFill>
                            <a:schemeClr val="dk1"/>
                          </a:solidFill>
                          <a:latin typeface="+mn-lt"/>
                          <a:ea typeface="+mn-ea"/>
                          <a:cs typeface="+mn-cs"/>
                        </a:rPr>
                        <a:t>504 Gateway Timeout</a:t>
                      </a:r>
                      <a:endParaRPr lang="en-IN" dirty="0"/>
                    </a:p>
                  </a:txBody>
                  <a:tcPr/>
                </a:tc>
                <a:tc>
                  <a:txBody>
                    <a:bodyPr/>
                    <a:lstStyle/>
                    <a:p>
                      <a:r>
                        <a:rPr lang="en-US" sz="1800" b="0" i="0" u="none" strike="noStrike" kern="1200" baseline="0" dirty="0">
                          <a:solidFill>
                            <a:schemeClr val="dk1"/>
                          </a:solidFill>
                          <a:latin typeface="+mn-lt"/>
                          <a:ea typeface="+mn-ea"/>
                          <a:cs typeface="+mn-cs"/>
                        </a:rPr>
                        <a:t>Server didn’t receive a timely response</a:t>
                      </a:r>
                      <a:endParaRPr lang="en-IN" dirty="0"/>
                    </a:p>
                  </a:txBody>
                  <a:tcPr/>
                </a:tc>
                <a:extLst>
                  <a:ext uri="{0D108BD9-81ED-4DB2-BD59-A6C34878D82A}">
                    <a16:rowId xmlns:a16="http://schemas.microsoft.com/office/drawing/2014/main" val="3546526764"/>
                  </a:ext>
                </a:extLst>
              </a:tr>
              <a:tr h="629758">
                <a:tc>
                  <a:txBody>
                    <a:bodyPr/>
                    <a:lstStyle/>
                    <a:p>
                      <a:r>
                        <a:rPr lang="en-US" sz="1800" b="0" i="0" u="none" strike="noStrike" kern="1200" baseline="0" dirty="0">
                          <a:solidFill>
                            <a:schemeClr val="dk1"/>
                          </a:solidFill>
                          <a:latin typeface="+mn-lt"/>
                          <a:ea typeface="+mn-ea"/>
                          <a:cs typeface="+mn-cs"/>
                        </a:rPr>
                        <a:t>505 HTTP Version Not Supported</a:t>
                      </a:r>
                      <a:endParaRPr lang="en-IN" dirty="0"/>
                    </a:p>
                  </a:txBody>
                  <a:tcPr/>
                </a:tc>
                <a:tc>
                  <a:txBody>
                    <a:bodyPr/>
                    <a:lstStyle/>
                    <a:p>
                      <a:r>
                        <a:rPr lang="en-US" sz="1800" b="0" i="0" u="none" strike="noStrike" kern="1200" baseline="0" dirty="0">
                          <a:solidFill>
                            <a:schemeClr val="dk1"/>
                          </a:solidFill>
                          <a:latin typeface="+mn-lt"/>
                          <a:ea typeface="+mn-ea"/>
                          <a:cs typeface="+mn-cs"/>
                        </a:rPr>
                        <a:t>HTTP version not supported by the server</a:t>
                      </a:r>
                      <a:endParaRPr lang="en-IN" dirty="0"/>
                    </a:p>
                  </a:txBody>
                  <a:tcPr/>
                </a:tc>
                <a:extLst>
                  <a:ext uri="{0D108BD9-81ED-4DB2-BD59-A6C34878D82A}">
                    <a16:rowId xmlns:a16="http://schemas.microsoft.com/office/drawing/2014/main" val="353499934"/>
                  </a:ext>
                </a:extLst>
              </a:tr>
            </a:tbl>
          </a:graphicData>
        </a:graphic>
      </p:graphicFrame>
    </p:spTree>
    <p:extLst>
      <p:ext uri="{BB962C8B-B14F-4D97-AF65-F5344CB8AC3E}">
        <p14:creationId xmlns:p14="http://schemas.microsoft.com/office/powerpoint/2010/main" val="736508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944F8-8DEE-4BC8-B0F0-AEB7A80DA7E4}"/>
              </a:ext>
            </a:extLst>
          </p:cNvPr>
          <p:cNvSpPr>
            <a:spLocks noGrp="1"/>
          </p:cNvSpPr>
          <p:nvPr>
            <p:ph type="title"/>
          </p:nvPr>
        </p:nvSpPr>
        <p:spPr/>
        <p:txBody>
          <a:bodyPr/>
          <a:lstStyle/>
          <a:p>
            <a:r>
              <a:rPr lang="en-US" altLang="en-US" dirty="0"/>
              <a:t>HTTP Methods</a:t>
            </a:r>
            <a:endParaRPr lang="en-IN" dirty="0"/>
          </a:p>
        </p:txBody>
      </p:sp>
      <p:graphicFrame>
        <p:nvGraphicFramePr>
          <p:cNvPr id="3" name="Table 3">
            <a:extLst>
              <a:ext uri="{FF2B5EF4-FFF2-40B4-BE49-F238E27FC236}">
                <a16:creationId xmlns:a16="http://schemas.microsoft.com/office/drawing/2014/main" id="{2C44C49B-69ED-45B0-B434-F2EC81DCAFD7}"/>
              </a:ext>
            </a:extLst>
          </p:cNvPr>
          <p:cNvGraphicFramePr>
            <a:graphicFrameLocks noGrp="1"/>
          </p:cNvGraphicFramePr>
          <p:nvPr>
            <p:ph type="tbl" sz="quarter" idx="10"/>
            <p:extLst>
              <p:ext uri="{D42A27DB-BD31-4B8C-83A1-F6EECF244321}">
                <p14:modId xmlns:p14="http://schemas.microsoft.com/office/powerpoint/2010/main" val="3927485355"/>
              </p:ext>
            </p:extLst>
          </p:nvPr>
        </p:nvGraphicFramePr>
        <p:xfrm>
          <a:off x="1064029" y="1351987"/>
          <a:ext cx="10515599" cy="4154026"/>
        </p:xfrm>
        <a:graphic>
          <a:graphicData uri="http://schemas.openxmlformats.org/drawingml/2006/table">
            <a:tbl>
              <a:tblPr firstRow="1" bandRow="1">
                <a:tableStyleId>{5C22544A-7EE6-4342-B048-85BDC9FD1C3A}</a:tableStyleId>
              </a:tblPr>
              <a:tblGrid>
                <a:gridCol w="1712422">
                  <a:extLst>
                    <a:ext uri="{9D8B030D-6E8A-4147-A177-3AD203B41FA5}">
                      <a16:colId xmlns:a16="http://schemas.microsoft.com/office/drawing/2014/main" val="1139960080"/>
                    </a:ext>
                  </a:extLst>
                </a:gridCol>
                <a:gridCol w="8803177">
                  <a:extLst>
                    <a:ext uri="{9D8B030D-6E8A-4147-A177-3AD203B41FA5}">
                      <a16:colId xmlns:a16="http://schemas.microsoft.com/office/drawing/2014/main" val="2216823979"/>
                    </a:ext>
                  </a:extLst>
                </a:gridCol>
              </a:tblGrid>
              <a:tr h="416848">
                <a:tc>
                  <a:txBody>
                    <a:bodyPr/>
                    <a:lstStyle/>
                    <a:p>
                      <a:r>
                        <a:rPr lang="en-US" dirty="0"/>
                        <a:t>Error</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774758720"/>
                  </a:ext>
                </a:extLst>
              </a:tr>
              <a:tr h="416848">
                <a:tc>
                  <a:txBody>
                    <a:bodyPr/>
                    <a:lstStyle/>
                    <a:p>
                      <a:r>
                        <a:rPr lang="en-IN" sz="1800" b="0" i="0" u="none" strike="noStrike" kern="1200" baseline="0" dirty="0">
                          <a:solidFill>
                            <a:schemeClr val="dk1"/>
                          </a:solidFill>
                          <a:latin typeface="+mn-lt"/>
                          <a:ea typeface="+mn-ea"/>
                          <a:cs typeface="+mn-cs"/>
                        </a:rPr>
                        <a:t>GET</a:t>
                      </a:r>
                      <a:endParaRPr lang="en-IN" dirty="0"/>
                    </a:p>
                  </a:txBody>
                  <a:tcPr/>
                </a:tc>
                <a:tc>
                  <a:txBody>
                    <a:bodyPr/>
                    <a:lstStyle/>
                    <a:p>
                      <a:r>
                        <a:rPr lang="en-IN" sz="1800" b="0" i="0" u="none" strike="noStrike" kern="1200" baseline="0" dirty="0">
                          <a:solidFill>
                            <a:schemeClr val="dk1"/>
                          </a:solidFill>
                          <a:latin typeface="+mn-lt"/>
                          <a:ea typeface="+mn-ea"/>
                          <a:cs typeface="+mn-cs"/>
                        </a:rPr>
                        <a:t>Retrieves data by URI</a:t>
                      </a:r>
                      <a:endParaRPr lang="en-IN" dirty="0"/>
                    </a:p>
                  </a:txBody>
                  <a:tcPr/>
                </a:tc>
                <a:extLst>
                  <a:ext uri="{0D108BD9-81ED-4DB2-BD59-A6C34878D82A}">
                    <a16:rowId xmlns:a16="http://schemas.microsoft.com/office/drawing/2014/main" val="1643350459"/>
                  </a:ext>
                </a:extLst>
              </a:tr>
              <a:tr h="654975">
                <a:tc>
                  <a:txBody>
                    <a:bodyPr/>
                    <a:lstStyle/>
                    <a:p>
                      <a:r>
                        <a:rPr lang="en-IN" sz="1800" b="0" i="0" u="none" strike="noStrike" kern="1200" baseline="0" dirty="0">
                          <a:solidFill>
                            <a:schemeClr val="dk1"/>
                          </a:solidFill>
                          <a:latin typeface="+mn-lt"/>
                          <a:ea typeface="+mn-ea"/>
                          <a:cs typeface="+mn-cs"/>
                        </a:rPr>
                        <a:t>HEAD</a:t>
                      </a:r>
                      <a:endParaRPr lang="en-IN" dirty="0"/>
                    </a:p>
                  </a:txBody>
                  <a:tcPr/>
                </a:tc>
                <a:tc>
                  <a:txBody>
                    <a:bodyPr/>
                    <a:lstStyle/>
                    <a:p>
                      <a:r>
                        <a:rPr lang="en-US" sz="1800" b="0" i="0" u="none" strike="noStrike" kern="1200" baseline="0" dirty="0">
                          <a:solidFill>
                            <a:schemeClr val="dk1"/>
                          </a:solidFill>
                          <a:latin typeface="+mn-lt"/>
                          <a:ea typeface="+mn-ea"/>
                          <a:cs typeface="+mn-cs"/>
                        </a:rPr>
                        <a:t>Same as the GET method, but retrieves only the header information of an HTML document, </a:t>
                      </a:r>
                      <a:r>
                        <a:rPr lang="en-IN" sz="1800" b="0" i="0" u="none" strike="noStrike" kern="1200" baseline="0" dirty="0">
                          <a:solidFill>
                            <a:schemeClr val="dk1"/>
                          </a:solidFill>
                          <a:latin typeface="+mn-lt"/>
                          <a:ea typeface="+mn-ea"/>
                          <a:cs typeface="+mn-cs"/>
                        </a:rPr>
                        <a:t>not the document body</a:t>
                      </a:r>
                      <a:endParaRPr lang="en-IN" dirty="0"/>
                    </a:p>
                  </a:txBody>
                  <a:tcPr/>
                </a:tc>
                <a:extLst>
                  <a:ext uri="{0D108BD9-81ED-4DB2-BD59-A6C34878D82A}">
                    <a16:rowId xmlns:a16="http://schemas.microsoft.com/office/drawing/2014/main" val="1517373070"/>
                  </a:ext>
                </a:extLst>
              </a:tr>
              <a:tr h="399011">
                <a:tc>
                  <a:txBody>
                    <a:bodyPr/>
                    <a:lstStyle/>
                    <a:p>
                      <a:r>
                        <a:rPr lang="en-IN" sz="1800" b="0" i="0" u="none" strike="noStrike" kern="1200" baseline="0" dirty="0">
                          <a:solidFill>
                            <a:schemeClr val="dk1"/>
                          </a:solidFill>
                          <a:latin typeface="+mn-lt"/>
                          <a:ea typeface="+mn-ea"/>
                          <a:cs typeface="+mn-cs"/>
                        </a:rPr>
                        <a:t>OPTIONS</a:t>
                      </a:r>
                      <a:endParaRPr lang="en-IN" dirty="0"/>
                    </a:p>
                  </a:txBody>
                  <a:tcPr/>
                </a:tc>
                <a:tc>
                  <a:txBody>
                    <a:bodyPr/>
                    <a:lstStyle/>
                    <a:p>
                      <a:r>
                        <a:rPr lang="en-IN" sz="1800" b="0" i="0" u="none" strike="noStrike" kern="1200" baseline="0" dirty="0">
                          <a:solidFill>
                            <a:schemeClr val="dk1"/>
                          </a:solidFill>
                          <a:latin typeface="+mn-lt"/>
                          <a:ea typeface="+mn-ea"/>
                          <a:cs typeface="+mn-cs"/>
                        </a:rPr>
                        <a:t>Requests information on available options</a:t>
                      </a:r>
                      <a:endParaRPr lang="en-IN" dirty="0"/>
                    </a:p>
                  </a:txBody>
                  <a:tcPr/>
                </a:tc>
                <a:extLst>
                  <a:ext uri="{0D108BD9-81ED-4DB2-BD59-A6C34878D82A}">
                    <a16:rowId xmlns:a16="http://schemas.microsoft.com/office/drawing/2014/main" val="1842810432"/>
                  </a:ext>
                </a:extLst>
              </a:tr>
              <a:tr h="432261">
                <a:tc>
                  <a:txBody>
                    <a:bodyPr/>
                    <a:lstStyle/>
                    <a:p>
                      <a:r>
                        <a:rPr lang="en-IN" sz="1800" b="0" i="0" u="none" strike="noStrike" kern="1200" baseline="0" dirty="0">
                          <a:solidFill>
                            <a:schemeClr val="dk1"/>
                          </a:solidFill>
                          <a:latin typeface="+mn-lt"/>
                          <a:ea typeface="+mn-ea"/>
                          <a:cs typeface="+mn-cs"/>
                        </a:rPr>
                        <a:t>TRACE</a:t>
                      </a:r>
                      <a:endParaRPr lang="en-IN" dirty="0"/>
                    </a:p>
                  </a:txBody>
                  <a:tcPr/>
                </a:tc>
                <a:tc>
                  <a:txBody>
                    <a:bodyPr/>
                    <a:lstStyle/>
                    <a:p>
                      <a:r>
                        <a:rPr lang="en-US" sz="1800" b="0" i="0" u="none" strike="noStrike" kern="1200" baseline="0" dirty="0">
                          <a:solidFill>
                            <a:schemeClr val="dk1"/>
                          </a:solidFill>
                          <a:latin typeface="+mn-lt"/>
                          <a:ea typeface="+mn-ea"/>
                          <a:cs typeface="+mn-cs"/>
                        </a:rPr>
                        <a:t>Starts a remote Application-layer loopback of the request message</a:t>
                      </a:r>
                      <a:endParaRPr lang="en-IN" dirty="0"/>
                    </a:p>
                  </a:txBody>
                  <a:tcPr/>
                </a:tc>
                <a:extLst>
                  <a:ext uri="{0D108BD9-81ED-4DB2-BD59-A6C34878D82A}">
                    <a16:rowId xmlns:a16="http://schemas.microsoft.com/office/drawing/2014/main" val="3546526764"/>
                  </a:ext>
                </a:extLst>
              </a:tr>
              <a:tr h="692987">
                <a:tc>
                  <a:txBody>
                    <a:bodyPr/>
                    <a:lstStyle/>
                    <a:p>
                      <a:r>
                        <a:rPr lang="en-IN" sz="1800" b="0" i="0" u="none" strike="noStrike" kern="1200" baseline="0" dirty="0">
                          <a:solidFill>
                            <a:schemeClr val="dk1"/>
                          </a:solidFill>
                          <a:latin typeface="+mn-lt"/>
                          <a:ea typeface="+mn-ea"/>
                          <a:cs typeface="+mn-cs"/>
                        </a:rPr>
                        <a:t>CONNECT</a:t>
                      </a:r>
                      <a:endParaRPr lang="en-IN" dirty="0"/>
                    </a:p>
                  </a:txBody>
                  <a:tcPr/>
                </a:tc>
                <a:tc>
                  <a:txBody>
                    <a:bodyPr/>
                    <a:lstStyle/>
                    <a:p>
                      <a:r>
                        <a:rPr lang="en-US" sz="1800" b="0" i="0" u="none" strike="noStrike" kern="1200" baseline="0" dirty="0">
                          <a:solidFill>
                            <a:schemeClr val="dk1"/>
                          </a:solidFill>
                          <a:latin typeface="+mn-lt"/>
                          <a:ea typeface="+mn-ea"/>
                          <a:cs typeface="+mn-cs"/>
                        </a:rPr>
                        <a:t>Used with a proxy that can dynamically switch to a tunnel connection, such as Secure Sockets Layer (SSL) or Transport Layer Security (TLS)</a:t>
                      </a:r>
                      <a:endParaRPr lang="en-IN" dirty="0"/>
                    </a:p>
                  </a:txBody>
                  <a:tcPr/>
                </a:tc>
                <a:extLst>
                  <a:ext uri="{0D108BD9-81ED-4DB2-BD59-A6C34878D82A}">
                    <a16:rowId xmlns:a16="http://schemas.microsoft.com/office/drawing/2014/main" val="353499934"/>
                  </a:ext>
                </a:extLst>
              </a:tr>
              <a:tr h="354417">
                <a:tc>
                  <a:txBody>
                    <a:bodyPr/>
                    <a:lstStyle/>
                    <a:p>
                      <a:r>
                        <a:rPr lang="en-IN" sz="1800" b="0" i="0" u="none" strike="noStrike" kern="1200" baseline="0" dirty="0">
                          <a:solidFill>
                            <a:schemeClr val="dk1"/>
                          </a:solidFill>
                          <a:latin typeface="+mn-lt"/>
                          <a:ea typeface="+mn-ea"/>
                          <a:cs typeface="+mn-cs"/>
                        </a:rPr>
                        <a:t>DELETE</a:t>
                      </a:r>
                      <a:endParaRPr lang="en-IN" dirty="0"/>
                    </a:p>
                  </a:txBody>
                  <a:tcPr/>
                </a:tc>
                <a:tc>
                  <a:txBody>
                    <a:bodyPr/>
                    <a:lstStyle/>
                    <a:p>
                      <a:r>
                        <a:rPr lang="en-US" dirty="0"/>
                        <a:t>Requests that the origin server delete the identified resource</a:t>
                      </a:r>
                      <a:endParaRPr lang="en-IN" dirty="0"/>
                    </a:p>
                  </a:txBody>
                  <a:tcPr/>
                </a:tc>
                <a:extLst>
                  <a:ext uri="{0D108BD9-81ED-4DB2-BD59-A6C34878D82A}">
                    <a16:rowId xmlns:a16="http://schemas.microsoft.com/office/drawing/2014/main" val="2878368170"/>
                  </a:ext>
                </a:extLst>
              </a:tr>
              <a:tr h="387668">
                <a:tc>
                  <a:txBody>
                    <a:bodyPr/>
                    <a:lstStyle/>
                    <a:p>
                      <a:r>
                        <a:rPr lang="en-IN" sz="1800" b="0" i="0" u="none" strike="noStrike" kern="1200" baseline="0" dirty="0">
                          <a:solidFill>
                            <a:schemeClr val="dk1"/>
                          </a:solidFill>
                          <a:latin typeface="+mn-lt"/>
                          <a:ea typeface="+mn-ea"/>
                          <a:cs typeface="+mn-cs"/>
                        </a:rPr>
                        <a:t>PUT</a:t>
                      </a:r>
                      <a:endParaRPr lang="en-IN" dirty="0"/>
                    </a:p>
                  </a:txBody>
                  <a:tcPr/>
                </a:tc>
                <a:tc>
                  <a:txBody>
                    <a:bodyPr/>
                    <a:lstStyle/>
                    <a:p>
                      <a:r>
                        <a:rPr lang="en-US" sz="1800" b="0" i="0" u="none" strike="noStrike" kern="1200" baseline="0" dirty="0">
                          <a:solidFill>
                            <a:schemeClr val="dk1"/>
                          </a:solidFill>
                          <a:latin typeface="+mn-lt"/>
                          <a:ea typeface="+mn-ea"/>
                          <a:cs typeface="+mn-cs"/>
                        </a:rPr>
                        <a:t>Requests that the entity be stored under the Request-URI</a:t>
                      </a:r>
                      <a:endParaRPr lang="en-IN" dirty="0"/>
                    </a:p>
                  </a:txBody>
                  <a:tcPr/>
                </a:tc>
                <a:extLst>
                  <a:ext uri="{0D108BD9-81ED-4DB2-BD59-A6C34878D82A}">
                    <a16:rowId xmlns:a16="http://schemas.microsoft.com/office/drawing/2014/main" val="2481064488"/>
                  </a:ext>
                </a:extLst>
              </a:tr>
              <a:tr h="387668">
                <a:tc>
                  <a:txBody>
                    <a:bodyPr/>
                    <a:lstStyle/>
                    <a:p>
                      <a:r>
                        <a:rPr lang="en-IN" sz="1800" b="0" i="0" u="none" strike="noStrike" kern="1200" baseline="0" dirty="0">
                          <a:solidFill>
                            <a:schemeClr val="dk1"/>
                          </a:solidFill>
                          <a:latin typeface="+mn-lt"/>
                          <a:ea typeface="+mn-ea"/>
                          <a:cs typeface="+mn-cs"/>
                        </a:rPr>
                        <a:t>POST</a:t>
                      </a:r>
                      <a:endParaRPr lang="en-IN" dirty="0"/>
                    </a:p>
                  </a:txBody>
                  <a:tcPr/>
                </a:tc>
                <a:tc>
                  <a:txBody>
                    <a:bodyPr/>
                    <a:lstStyle/>
                    <a:p>
                      <a:r>
                        <a:rPr lang="en-US" sz="1800" b="0" i="0" u="none" strike="noStrike" kern="1200" baseline="0" dirty="0">
                          <a:solidFill>
                            <a:schemeClr val="dk1"/>
                          </a:solidFill>
                          <a:latin typeface="+mn-lt"/>
                          <a:ea typeface="+mn-ea"/>
                          <a:cs typeface="+mn-cs"/>
                        </a:rPr>
                        <a:t>Allows data to be posted (i.e., sent to a web server)</a:t>
                      </a:r>
                      <a:endParaRPr lang="en-IN" dirty="0"/>
                    </a:p>
                  </a:txBody>
                  <a:tcPr/>
                </a:tc>
                <a:extLst>
                  <a:ext uri="{0D108BD9-81ED-4DB2-BD59-A6C34878D82A}">
                    <a16:rowId xmlns:a16="http://schemas.microsoft.com/office/drawing/2014/main" val="1340983360"/>
                  </a:ext>
                </a:extLst>
              </a:tr>
            </a:tbl>
          </a:graphicData>
        </a:graphic>
      </p:graphicFrame>
    </p:spTree>
    <p:extLst>
      <p:ext uri="{BB962C8B-B14F-4D97-AF65-F5344CB8AC3E}">
        <p14:creationId xmlns:p14="http://schemas.microsoft.com/office/powerpoint/2010/main" val="16996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ED451-830F-48E5-B979-FC73981FDD51}"/>
              </a:ext>
            </a:extLst>
          </p:cNvPr>
          <p:cNvSpPr>
            <a:spLocks noGrp="1"/>
          </p:cNvSpPr>
          <p:nvPr>
            <p:ph type="title"/>
          </p:nvPr>
        </p:nvSpPr>
        <p:spPr/>
        <p:txBody>
          <a:bodyPr/>
          <a:lstStyle/>
          <a:p>
            <a:r>
              <a:rPr lang="en-US" altLang="en-US" dirty="0"/>
              <a:t>Using HTTP Basics (2 of 3)</a:t>
            </a:r>
            <a:endParaRPr lang="en-IN" dirty="0"/>
          </a:p>
        </p:txBody>
      </p:sp>
      <p:pic>
        <p:nvPicPr>
          <p:cNvPr id="5" name="Picture Placeholder 4" descr="A Kali Linux terminal window showing the execution of the netcat OPTIONS command on www.google.com on port 80 and the resulting output.">
            <a:extLst>
              <a:ext uri="{FF2B5EF4-FFF2-40B4-BE49-F238E27FC236}">
                <a16:creationId xmlns:a16="http://schemas.microsoft.com/office/drawing/2014/main" id="{E5600734-D8A5-46CA-A14A-0D51BA328559}"/>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382385" y="1370175"/>
            <a:ext cx="6827733" cy="4489904"/>
          </a:xfrm>
        </p:spPr>
      </p:pic>
      <p:sp>
        <p:nvSpPr>
          <p:cNvPr id="6" name="Text Placeholder 5">
            <a:extLst>
              <a:ext uri="{FF2B5EF4-FFF2-40B4-BE49-F238E27FC236}">
                <a16:creationId xmlns:a16="http://schemas.microsoft.com/office/drawing/2014/main" id="{681BB5C9-0782-4C38-95AC-4535252CEA5E}"/>
              </a:ext>
            </a:extLst>
          </p:cNvPr>
          <p:cNvSpPr>
            <a:spLocks noGrp="1"/>
          </p:cNvSpPr>
          <p:nvPr>
            <p:ph type="body" sz="quarter" idx="11"/>
          </p:nvPr>
        </p:nvSpPr>
        <p:spPr>
          <a:xfrm>
            <a:off x="7361206" y="4593133"/>
            <a:ext cx="4779532" cy="672105"/>
          </a:xfrm>
        </p:spPr>
        <p:txBody>
          <a:bodyPr/>
          <a:lstStyle/>
          <a:p>
            <a:r>
              <a:rPr lang="en-US" b="1" dirty="0">
                <a:solidFill>
                  <a:srgbClr val="004A78"/>
                </a:solidFill>
              </a:rPr>
              <a:t>Figure 4-8 </a:t>
            </a:r>
            <a:r>
              <a:rPr lang="en-US" dirty="0">
                <a:solidFill>
                  <a:srgbClr val="004A78"/>
                </a:solidFill>
              </a:rPr>
              <a:t>Using the OPTIONS HTTP method</a:t>
            </a:r>
            <a:endParaRPr lang="en-IN" dirty="0">
              <a:solidFill>
                <a:srgbClr val="004A78"/>
              </a:solidFill>
            </a:endParaRPr>
          </a:p>
        </p:txBody>
      </p:sp>
    </p:spTree>
    <p:extLst>
      <p:ext uri="{BB962C8B-B14F-4D97-AF65-F5344CB8AC3E}">
        <p14:creationId xmlns:p14="http://schemas.microsoft.com/office/powerpoint/2010/main" val="166900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185C-E736-4579-9701-27091A38A9D2}"/>
              </a:ext>
            </a:extLst>
          </p:cNvPr>
          <p:cNvSpPr>
            <a:spLocks noGrp="1"/>
          </p:cNvSpPr>
          <p:nvPr>
            <p:ph type="title"/>
          </p:nvPr>
        </p:nvSpPr>
        <p:spPr>
          <a:xfrm>
            <a:off x="838200" y="365125"/>
            <a:ext cx="10515600" cy="672105"/>
          </a:xfrm>
        </p:spPr>
        <p:txBody>
          <a:bodyPr/>
          <a:lstStyle/>
          <a:p>
            <a:r>
              <a:rPr lang="en-US" altLang="en-US" dirty="0"/>
              <a:t>Using Web Tools for Footprinting (1 of 4) </a:t>
            </a:r>
            <a:endParaRPr lang="en-IN" dirty="0"/>
          </a:p>
        </p:txBody>
      </p:sp>
      <p:sp>
        <p:nvSpPr>
          <p:cNvPr id="3" name="Text Placeholder 2">
            <a:extLst>
              <a:ext uri="{FF2B5EF4-FFF2-40B4-BE49-F238E27FC236}">
                <a16:creationId xmlns:a16="http://schemas.microsoft.com/office/drawing/2014/main" id="{8B2BB213-BEFF-48FD-A4A3-34D3E6186184}"/>
              </a:ext>
            </a:extLst>
          </p:cNvPr>
          <p:cNvSpPr>
            <a:spLocks noGrp="1"/>
          </p:cNvSpPr>
          <p:nvPr>
            <p:ph type="body" sz="quarter" idx="17"/>
          </p:nvPr>
        </p:nvSpPr>
        <p:spPr>
          <a:xfrm>
            <a:off x="743576" y="1638300"/>
            <a:ext cx="10711543" cy="4394200"/>
          </a:xfrm>
        </p:spPr>
        <p:txBody>
          <a:bodyPr/>
          <a:lstStyle/>
          <a:p>
            <a:pPr eaLnBrk="1" hangingPunct="1"/>
            <a:r>
              <a:rPr lang="en-US" altLang="en-US" dirty="0"/>
              <a:t>Many attackers do “case the joint”</a:t>
            </a:r>
          </a:p>
          <a:p>
            <a:pPr lvl="1" eaLnBrk="1" hangingPunct="1"/>
            <a:r>
              <a:rPr lang="en-US" altLang="en-US" dirty="0"/>
              <a:t>Look </a:t>
            </a:r>
            <a:r>
              <a:rPr lang="en-US" altLang="en-US" b="1" dirty="0">
                <a:solidFill>
                  <a:srgbClr val="FF0000"/>
                </a:solidFill>
                <a:effectLst>
                  <a:outerShdw blurRad="38100" dist="38100" dir="2700000" algn="tl">
                    <a:srgbClr val="000000">
                      <a:alpha val="43137"/>
                    </a:srgbClr>
                  </a:outerShdw>
                </a:effectLst>
              </a:rPr>
              <a:t>over the location</a:t>
            </a:r>
          </a:p>
          <a:p>
            <a:pPr lvl="1" eaLnBrk="1" hangingPunct="1"/>
            <a:r>
              <a:rPr lang="en-US" altLang="en-US" dirty="0"/>
              <a:t>Find </a:t>
            </a:r>
            <a:r>
              <a:rPr lang="en-US" altLang="en-US" b="1" dirty="0">
                <a:solidFill>
                  <a:srgbClr val="FF0000"/>
                </a:solidFill>
                <a:effectLst>
                  <a:outerShdw blurRad="38100" dist="38100" dir="2700000" algn="tl">
                    <a:srgbClr val="000000">
                      <a:alpha val="43137"/>
                    </a:srgbClr>
                  </a:outerShdw>
                </a:effectLst>
              </a:rPr>
              <a:t>weaknesses</a:t>
            </a:r>
            <a:r>
              <a:rPr lang="en-US" altLang="en-US" dirty="0"/>
              <a:t> in security systems</a:t>
            </a:r>
          </a:p>
          <a:p>
            <a:pPr lvl="1" eaLnBrk="1" hangingPunct="1"/>
            <a:r>
              <a:rPr lang="en-US" altLang="en-US" dirty="0"/>
              <a:t>Determine what </a:t>
            </a:r>
            <a:r>
              <a:rPr lang="en-US" altLang="en-US" b="1" dirty="0">
                <a:solidFill>
                  <a:srgbClr val="FF0000"/>
                </a:solidFill>
                <a:effectLst>
                  <a:outerShdw blurRad="38100" dist="38100" dir="2700000" algn="tl">
                    <a:srgbClr val="000000">
                      <a:alpha val="43137"/>
                    </a:srgbClr>
                  </a:outerShdw>
                </a:effectLst>
              </a:rPr>
              <a:t>types of locks and alarm systems </a:t>
            </a:r>
            <a:r>
              <a:rPr lang="en-US" altLang="en-US" dirty="0"/>
              <a:t>are used</a:t>
            </a:r>
          </a:p>
          <a:p>
            <a:pPr eaLnBrk="1" hangingPunct="1"/>
            <a:r>
              <a:rPr lang="en-US" altLang="en-US" dirty="0"/>
              <a:t>As a security tester</a:t>
            </a:r>
          </a:p>
          <a:p>
            <a:pPr lvl="1"/>
            <a:r>
              <a:rPr lang="en-US" altLang="en-US" dirty="0"/>
              <a:t>You must find out </a:t>
            </a:r>
            <a:r>
              <a:rPr lang="en-US" altLang="en-US" b="1" dirty="0">
                <a:solidFill>
                  <a:srgbClr val="FF0000"/>
                </a:solidFill>
                <a:effectLst>
                  <a:outerShdw blurRad="38100" dist="38100" dir="2700000" algn="tl">
                    <a:srgbClr val="000000">
                      <a:alpha val="43137"/>
                    </a:srgbClr>
                  </a:outerShdw>
                </a:effectLst>
              </a:rPr>
              <a:t>as much as you can about an organization </a:t>
            </a:r>
            <a:r>
              <a:rPr lang="en-US" altLang="en-US" dirty="0"/>
              <a:t>that hired you</a:t>
            </a:r>
          </a:p>
          <a:p>
            <a:pPr eaLnBrk="1" hangingPunct="1"/>
            <a:endParaRPr lang="en-US" altLang="en-US" b="1" dirty="0">
              <a:solidFill>
                <a:srgbClr val="FF0000"/>
              </a:solidFill>
              <a:effectLst>
                <a:outerShdw blurRad="38100" dist="38100" dir="2700000" algn="tl">
                  <a:srgbClr val="000000">
                    <a:alpha val="43137"/>
                  </a:srgbClr>
                </a:outerShdw>
              </a:effectLst>
              <a:highlight>
                <a:srgbClr val="FFFF00"/>
              </a:highlight>
            </a:endParaRPr>
          </a:p>
          <a:p>
            <a:pPr eaLnBrk="1" hangingPunct="1"/>
            <a:r>
              <a:rPr lang="en-US" altLang="en-US" b="1" dirty="0" err="1">
                <a:solidFill>
                  <a:srgbClr val="FF0000"/>
                </a:solidFill>
                <a:effectLst>
                  <a:outerShdw blurRad="38100" dist="38100" dir="2700000" algn="tl">
                    <a:srgbClr val="000000">
                      <a:alpha val="43137"/>
                    </a:srgbClr>
                  </a:outerShdw>
                </a:effectLst>
                <a:highlight>
                  <a:srgbClr val="FFFF00"/>
                </a:highlight>
              </a:rPr>
              <a:t>Footprinting</a:t>
            </a:r>
            <a:r>
              <a:rPr lang="en-US" altLang="en-US" b="1" dirty="0">
                <a:solidFill>
                  <a:srgbClr val="FF0000"/>
                </a:solidFill>
                <a:effectLst>
                  <a:outerShdw blurRad="38100" dist="38100" dir="2700000" algn="tl">
                    <a:srgbClr val="000000">
                      <a:alpha val="43137"/>
                    </a:srgbClr>
                  </a:outerShdw>
                </a:effectLst>
              </a:rPr>
              <a:t> (may also be called </a:t>
            </a:r>
            <a:r>
              <a:rPr lang="en-US" altLang="en-US" b="1" dirty="0">
                <a:solidFill>
                  <a:srgbClr val="FF0000"/>
                </a:solidFill>
                <a:effectLst>
                  <a:outerShdw blurRad="38100" dist="38100" dir="2700000" algn="tl">
                    <a:srgbClr val="000000">
                      <a:alpha val="43137"/>
                    </a:srgbClr>
                  </a:outerShdw>
                </a:effectLst>
                <a:highlight>
                  <a:srgbClr val="FFFF00"/>
                </a:highlight>
              </a:rPr>
              <a:t>reconnaissance</a:t>
            </a:r>
            <a:r>
              <a:rPr lang="en-US" altLang="en-US" b="1" dirty="0">
                <a:solidFill>
                  <a:srgbClr val="FF0000"/>
                </a:solidFill>
                <a:effectLst>
                  <a:outerShdw blurRad="38100" dist="38100" dir="2700000" algn="tl">
                    <a:srgbClr val="000000">
                      <a:alpha val="43137"/>
                    </a:srgbClr>
                  </a:outerShdw>
                </a:effectLst>
              </a:rPr>
              <a:t>)</a:t>
            </a:r>
          </a:p>
          <a:p>
            <a:pPr lvl="1" eaLnBrk="1" hangingPunct="1"/>
            <a:r>
              <a:rPr lang="en-US" altLang="en-US" dirty="0">
                <a:effectLst>
                  <a:outerShdw blurRad="38100" dist="38100" dir="2700000" algn="tl">
                    <a:srgbClr val="000000">
                      <a:alpha val="43137"/>
                    </a:srgbClr>
                  </a:outerShdw>
                </a:effectLst>
              </a:rPr>
              <a:t>Finding information on a company’s network</a:t>
            </a:r>
          </a:p>
          <a:p>
            <a:pPr lvl="1" eaLnBrk="1" hangingPunct="1"/>
            <a:r>
              <a:rPr lang="en-US" altLang="en-US" b="1" dirty="0" err="1">
                <a:solidFill>
                  <a:srgbClr val="FF0000"/>
                </a:solidFill>
                <a:effectLst>
                  <a:outerShdw blurRad="38100" dist="38100" dir="2700000" algn="tl">
                    <a:srgbClr val="000000">
                      <a:alpha val="43137"/>
                    </a:srgbClr>
                  </a:outerShdw>
                </a:effectLst>
                <a:highlight>
                  <a:srgbClr val="FFFF00"/>
                </a:highlight>
              </a:rPr>
              <a:t>Footprinting</a:t>
            </a:r>
            <a:r>
              <a:rPr lang="en-US" altLang="en-US" b="1" dirty="0">
                <a:solidFill>
                  <a:srgbClr val="FF0000"/>
                </a:solidFill>
                <a:effectLst>
                  <a:outerShdw blurRad="38100" dist="38100" dir="2700000" algn="tl">
                    <a:srgbClr val="000000">
                      <a:alpha val="43137"/>
                    </a:srgbClr>
                  </a:outerShdw>
                </a:effectLst>
                <a:highlight>
                  <a:srgbClr val="FFFF00"/>
                </a:highlight>
              </a:rPr>
              <a:t> Types:</a:t>
            </a:r>
            <a:r>
              <a:rPr lang="en-US" altLang="en-US" b="1" dirty="0">
                <a:effectLst>
                  <a:outerShdw blurRad="38100" dist="38100" dir="2700000" algn="tl">
                    <a:srgbClr val="000000">
                      <a:alpha val="43137"/>
                    </a:srgbClr>
                  </a:outerShdw>
                </a:effectLst>
              </a:rPr>
              <a:t>	</a:t>
            </a:r>
          </a:p>
          <a:p>
            <a:pPr lvl="2"/>
            <a:r>
              <a:rPr lang="en-US" altLang="en-US" b="1" dirty="0">
                <a:effectLst>
                  <a:outerShdw blurRad="38100" dist="38100" dir="2700000" algn="tl">
                    <a:srgbClr val="000000">
                      <a:alpha val="43137"/>
                    </a:srgbClr>
                  </a:outerShdw>
                </a:effectLst>
              </a:rPr>
              <a:t>Passive and 	</a:t>
            </a:r>
          </a:p>
          <a:p>
            <a:pPr lvl="2"/>
            <a:r>
              <a:rPr lang="en-US" altLang="en-US" b="1" dirty="0">
                <a:effectLst>
                  <a:outerShdw blurRad="38100" dist="38100" dir="2700000" algn="tl">
                    <a:srgbClr val="000000">
                      <a:alpha val="43137"/>
                    </a:srgbClr>
                  </a:outerShdw>
                </a:effectLst>
              </a:rPr>
              <a:t>nonintrusive</a:t>
            </a:r>
          </a:p>
        </p:txBody>
      </p:sp>
    </p:spTree>
    <p:extLst>
      <p:ext uri="{BB962C8B-B14F-4D97-AF65-F5344CB8AC3E}">
        <p14:creationId xmlns:p14="http://schemas.microsoft.com/office/powerpoint/2010/main" val="1917845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Using HTTP Basics (3 of 3) </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p:txBody>
          <a:bodyPr/>
          <a:lstStyle/>
          <a:p>
            <a:r>
              <a:rPr lang="en-US" altLang="en-US" dirty="0"/>
              <a:t>If you know HTTP methods:</a:t>
            </a:r>
          </a:p>
          <a:p>
            <a:pPr lvl="1"/>
            <a:r>
              <a:rPr lang="en-US" altLang="en-US" dirty="0"/>
              <a:t>You can send a request to a web server</a:t>
            </a:r>
          </a:p>
          <a:p>
            <a:pPr lvl="2"/>
            <a:r>
              <a:rPr lang="en-US" altLang="en-US" dirty="0"/>
              <a:t>From the generated output, you can determine what OS the web server is using</a:t>
            </a:r>
          </a:p>
          <a:p>
            <a:r>
              <a:rPr lang="en-US" altLang="en-US" dirty="0"/>
              <a:t>Other information can be determined that could be used in an attack</a:t>
            </a:r>
          </a:p>
          <a:p>
            <a:pPr lvl="1"/>
            <a:r>
              <a:rPr lang="en-US" altLang="en-US" dirty="0"/>
              <a:t>Such as vulnerabilities of operating systems (OSs) and other software</a:t>
            </a:r>
          </a:p>
        </p:txBody>
      </p:sp>
    </p:spTree>
    <p:extLst>
      <p:ext uri="{BB962C8B-B14F-4D97-AF65-F5344CB8AC3E}">
        <p14:creationId xmlns:p14="http://schemas.microsoft.com/office/powerpoint/2010/main" val="3397974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Other Methods </a:t>
            </a:r>
            <a:r>
              <a:rPr lang="en-US" altLang="en-US" dirty="0">
                <a:solidFill>
                  <a:srgbClr val="FF0000"/>
                </a:solidFill>
                <a:highlight>
                  <a:srgbClr val="FFFF00"/>
                </a:highlight>
              </a:rPr>
              <a:t>of Gathering Information</a:t>
            </a:r>
            <a:endParaRPr lang="en-IN" dirty="0">
              <a:solidFill>
                <a:srgbClr val="FF0000"/>
              </a:solidFill>
              <a:highlight>
                <a:srgbClr val="FFFF00"/>
              </a:highlight>
            </a:endParaRPr>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p:txBody>
          <a:bodyPr/>
          <a:lstStyle/>
          <a:p>
            <a:pPr eaLnBrk="1" hangingPunct="1"/>
            <a:r>
              <a:rPr lang="en-US" altLang="en-US" dirty="0"/>
              <a:t>With just a URL, you can determine the following that a company is using:</a:t>
            </a:r>
          </a:p>
          <a:p>
            <a:pPr lvl="1" eaLnBrk="1" hangingPunct="1"/>
            <a:r>
              <a:rPr lang="en-US" altLang="en-US" dirty="0"/>
              <a:t>Web server </a:t>
            </a:r>
          </a:p>
          <a:p>
            <a:pPr lvl="1" eaLnBrk="1" hangingPunct="1"/>
            <a:r>
              <a:rPr lang="en-US" altLang="en-US" dirty="0"/>
              <a:t>OS </a:t>
            </a:r>
          </a:p>
          <a:p>
            <a:pPr lvl="1" eaLnBrk="1" hangingPunct="1"/>
            <a:r>
              <a:rPr lang="en-US" altLang="en-US" dirty="0"/>
              <a:t>Names of IT personnel</a:t>
            </a:r>
          </a:p>
          <a:p>
            <a:pPr eaLnBrk="1" hangingPunct="1"/>
            <a:r>
              <a:rPr lang="en-US" altLang="en-US" dirty="0"/>
              <a:t>Other unscrupulous methods:</a:t>
            </a:r>
          </a:p>
          <a:p>
            <a:pPr lvl="1" eaLnBrk="1" hangingPunct="1"/>
            <a:r>
              <a:rPr lang="en-US" altLang="en-US" dirty="0"/>
              <a:t>Cookies</a:t>
            </a:r>
          </a:p>
          <a:p>
            <a:pPr lvl="1" eaLnBrk="1" hangingPunct="1"/>
            <a:r>
              <a:rPr lang="en-US" altLang="en-US" dirty="0"/>
              <a:t>Web beacons</a:t>
            </a:r>
          </a:p>
        </p:txBody>
      </p:sp>
    </p:spTree>
    <p:extLst>
      <p:ext uri="{BB962C8B-B14F-4D97-AF65-F5344CB8AC3E}">
        <p14:creationId xmlns:p14="http://schemas.microsoft.com/office/powerpoint/2010/main" val="236599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4191-73A6-4B61-A568-8087AFB281CF}"/>
              </a:ext>
            </a:extLst>
          </p:cNvPr>
          <p:cNvSpPr>
            <a:spLocks noGrp="1"/>
          </p:cNvSpPr>
          <p:nvPr>
            <p:ph type="title"/>
          </p:nvPr>
        </p:nvSpPr>
        <p:spPr>
          <a:xfrm>
            <a:off x="838200" y="379639"/>
            <a:ext cx="10515600" cy="672105"/>
          </a:xfrm>
        </p:spPr>
        <p:txBody>
          <a:bodyPr/>
          <a:lstStyle/>
          <a:p>
            <a:r>
              <a:rPr lang="en-US" altLang="en-US" dirty="0"/>
              <a:t>Detecting Cookies and Web Bugs (1 of 2)</a:t>
            </a:r>
            <a:endParaRPr lang="en-IN" dirty="0"/>
          </a:p>
        </p:txBody>
      </p:sp>
      <p:sp>
        <p:nvSpPr>
          <p:cNvPr id="3" name="Text Placeholder 2">
            <a:extLst>
              <a:ext uri="{FF2B5EF4-FFF2-40B4-BE49-F238E27FC236}">
                <a16:creationId xmlns:a16="http://schemas.microsoft.com/office/drawing/2014/main" id="{56BB2193-A9B4-42FA-A1B0-A45153A6ABE4}"/>
              </a:ext>
            </a:extLst>
          </p:cNvPr>
          <p:cNvSpPr>
            <a:spLocks noGrp="1"/>
          </p:cNvSpPr>
          <p:nvPr>
            <p:ph type="body" sz="quarter" idx="17"/>
          </p:nvPr>
        </p:nvSpPr>
        <p:spPr>
          <a:xfrm>
            <a:off x="965518" y="963597"/>
            <a:ext cx="10711543" cy="4394200"/>
          </a:xfrm>
        </p:spPr>
        <p:txBody>
          <a:bodyPr/>
          <a:lstStyle/>
          <a:p>
            <a:pPr eaLnBrk="1" hangingPunct="1"/>
            <a:r>
              <a:rPr lang="en-US" altLang="en-US" sz="2800" b="1" dirty="0"/>
              <a:t>Cookie</a:t>
            </a:r>
          </a:p>
          <a:p>
            <a:pPr lvl="1" eaLnBrk="1" hangingPunct="1"/>
            <a:r>
              <a:rPr lang="en-US" altLang="en-US" dirty="0">
                <a:solidFill>
                  <a:srgbClr val="FF0000"/>
                </a:solidFill>
                <a:effectLst>
                  <a:outerShdw blurRad="38100" dist="38100" dir="2700000" algn="tl">
                    <a:srgbClr val="000000">
                      <a:alpha val="43137"/>
                    </a:srgbClr>
                  </a:outerShdw>
                </a:effectLst>
              </a:rPr>
              <a:t>Text file generated by a web server</a:t>
            </a:r>
          </a:p>
          <a:p>
            <a:pPr lvl="1" eaLnBrk="1" hangingPunct="1"/>
            <a:r>
              <a:rPr lang="en-US" altLang="en-US" dirty="0"/>
              <a:t>Stored on a user’s browser</a:t>
            </a:r>
          </a:p>
          <a:p>
            <a:pPr lvl="1" eaLnBrk="1" hangingPunct="1"/>
            <a:r>
              <a:rPr lang="en-US" altLang="en-US" sz="2400" dirty="0">
                <a:solidFill>
                  <a:srgbClr val="FF0000"/>
                </a:solidFill>
                <a:effectLst>
                  <a:outerShdw blurRad="38100" dist="38100" dir="2700000" algn="tl">
                    <a:srgbClr val="000000">
                      <a:alpha val="43137"/>
                    </a:srgbClr>
                  </a:outerShdw>
                </a:effectLst>
              </a:rPr>
              <a:t>Information is sent to the web server when the user returns to the website</a:t>
            </a:r>
          </a:p>
          <a:p>
            <a:pPr lvl="1" eaLnBrk="1" hangingPunct="1"/>
            <a:r>
              <a:rPr lang="en-US" altLang="en-US" dirty="0"/>
              <a:t>Used to customize webpages</a:t>
            </a:r>
          </a:p>
          <a:p>
            <a:pPr lvl="1" eaLnBrk="1" hangingPunct="1"/>
            <a:r>
              <a:rPr lang="en-US" altLang="en-US" dirty="0"/>
              <a:t>Some cookies cause security issues</a:t>
            </a:r>
          </a:p>
          <a:p>
            <a:pPr lvl="2"/>
            <a:r>
              <a:rPr lang="en-US" altLang="en-US" dirty="0"/>
              <a:t>Unscrupulous people might store personal information</a:t>
            </a:r>
          </a:p>
          <a:p>
            <a:pPr lvl="2"/>
            <a:r>
              <a:rPr lang="en-US" altLang="en-US" dirty="0"/>
              <a:t>Can be used to attack a computer or server</a:t>
            </a:r>
          </a:p>
        </p:txBody>
      </p:sp>
    </p:spTree>
    <p:extLst>
      <p:ext uri="{BB962C8B-B14F-4D97-AF65-F5344CB8AC3E}">
        <p14:creationId xmlns:p14="http://schemas.microsoft.com/office/powerpoint/2010/main" val="139498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a:xfrm>
            <a:off x="838200" y="365125"/>
            <a:ext cx="10515600" cy="672105"/>
          </a:xfrm>
        </p:spPr>
        <p:txBody>
          <a:bodyPr/>
          <a:lstStyle/>
          <a:p>
            <a:r>
              <a:rPr lang="en-US" altLang="en-US" dirty="0"/>
              <a:t>Detecting Cookies and Web Bugs (2 of 2)</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a:xfrm>
            <a:off x="743576" y="1638300"/>
            <a:ext cx="10711543" cy="4394200"/>
          </a:xfrm>
        </p:spPr>
        <p:txBody>
          <a:bodyPr/>
          <a:lstStyle/>
          <a:p>
            <a:pPr eaLnBrk="1" hangingPunct="1"/>
            <a:r>
              <a:rPr lang="en-US" altLang="en-US" b="1" dirty="0"/>
              <a:t>Web bug</a:t>
            </a:r>
          </a:p>
          <a:p>
            <a:pPr lvl="1" eaLnBrk="1" hangingPunct="1"/>
            <a:r>
              <a:rPr lang="en-US" altLang="en-US" dirty="0"/>
              <a:t>1-pixel ×1-pixel image file</a:t>
            </a:r>
          </a:p>
          <a:p>
            <a:pPr lvl="1" eaLnBrk="1" hangingPunct="1"/>
            <a:r>
              <a:rPr lang="en-US" altLang="en-US" dirty="0"/>
              <a:t>Referenced in an &lt;IMG&gt; tag</a:t>
            </a:r>
          </a:p>
          <a:p>
            <a:pPr lvl="1" eaLnBrk="1" hangingPunct="1"/>
            <a:r>
              <a:rPr lang="en-US" altLang="en-US" dirty="0"/>
              <a:t>Usually works with a cookie</a:t>
            </a:r>
          </a:p>
          <a:p>
            <a:pPr lvl="1" eaLnBrk="1" hangingPunct="1"/>
            <a:r>
              <a:rPr lang="en-US" altLang="en-US" dirty="0"/>
              <a:t>Type of </a:t>
            </a:r>
            <a:r>
              <a:rPr lang="en-US" altLang="en-US" b="1" dirty="0"/>
              <a:t>web beacon</a:t>
            </a:r>
          </a:p>
          <a:p>
            <a:pPr lvl="2"/>
            <a:r>
              <a:rPr lang="en-US" altLang="en-US" dirty="0"/>
              <a:t>A hidden graphic or piece of code </a:t>
            </a:r>
          </a:p>
          <a:p>
            <a:pPr lvl="3"/>
            <a:r>
              <a:rPr lang="en-US" altLang="en-US" dirty="0"/>
              <a:t>Embedded in a webpage to track user activity and harvest user information</a:t>
            </a:r>
          </a:p>
          <a:p>
            <a:pPr lvl="1" eaLnBrk="1" hangingPunct="1"/>
            <a:r>
              <a:rPr lang="en-US" altLang="en-US" dirty="0"/>
              <a:t>Purpose is similar to spyware and adware</a:t>
            </a:r>
          </a:p>
          <a:p>
            <a:pPr lvl="1" eaLnBrk="1" hangingPunct="1"/>
            <a:r>
              <a:rPr lang="en-US" altLang="en-US" dirty="0"/>
              <a:t>Comes from third-party companies specializing in data collection</a:t>
            </a:r>
          </a:p>
          <a:p>
            <a:pPr lvl="1" eaLnBrk="1" hangingPunct="1"/>
            <a:r>
              <a:rPr lang="en-US" altLang="en-US" dirty="0"/>
              <a:t>Usually match the color of the webpage’s background</a:t>
            </a:r>
          </a:p>
          <a:p>
            <a:pPr lvl="2" eaLnBrk="1" hangingPunct="1"/>
            <a:r>
              <a:rPr lang="en-US" altLang="en-US" dirty="0"/>
              <a:t>Renders them invisible</a:t>
            </a:r>
          </a:p>
        </p:txBody>
      </p:sp>
    </p:spTree>
    <p:extLst>
      <p:ext uri="{BB962C8B-B14F-4D97-AF65-F5344CB8AC3E}">
        <p14:creationId xmlns:p14="http://schemas.microsoft.com/office/powerpoint/2010/main" val="2532773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sz="3200" dirty="0"/>
              <a:t>Using Domain Name System Zone Transfers (1 of 3)</a:t>
            </a:r>
            <a:endParaRPr lang="en-IN" sz="3200"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p:txBody>
          <a:bodyPr/>
          <a:lstStyle/>
          <a:p>
            <a:pPr eaLnBrk="1" hangingPunct="1"/>
            <a:r>
              <a:rPr lang="en-US" altLang="en-US" dirty="0"/>
              <a:t>Domain Name System (DNS)</a:t>
            </a:r>
          </a:p>
          <a:p>
            <a:pPr lvl="1" eaLnBrk="1" hangingPunct="1"/>
            <a:r>
              <a:rPr lang="en-US" altLang="en-US" dirty="0"/>
              <a:t>Resolves host names to IP addresses and vice versa</a:t>
            </a:r>
          </a:p>
          <a:p>
            <a:pPr lvl="1" eaLnBrk="1" hangingPunct="1"/>
            <a:r>
              <a:rPr lang="en-US" altLang="en-US" dirty="0"/>
              <a:t>People prefer URLs to IP addresses</a:t>
            </a:r>
          </a:p>
          <a:p>
            <a:pPr lvl="1" eaLnBrk="1" hangingPunct="1"/>
            <a:r>
              <a:rPr lang="en-US" altLang="en-US" dirty="0"/>
              <a:t>DNS is a major area of potential vulnerability for network attacks</a:t>
            </a:r>
          </a:p>
          <a:p>
            <a:pPr lvl="2"/>
            <a:r>
              <a:rPr lang="en-US" altLang="en-US" dirty="0"/>
              <a:t>Uses name servers to resolve names</a:t>
            </a:r>
          </a:p>
          <a:p>
            <a:pPr lvl="2"/>
            <a:r>
              <a:rPr lang="en-US" altLang="en-US" dirty="0"/>
              <a:t>Once you determine what name server a company is using:</a:t>
            </a:r>
          </a:p>
          <a:p>
            <a:pPr lvl="3"/>
            <a:r>
              <a:rPr lang="en-US" altLang="en-US" dirty="0"/>
              <a:t>You can attempt to transfer all the records for which the DNS server is responsible</a:t>
            </a:r>
          </a:p>
          <a:p>
            <a:pPr lvl="3"/>
            <a:r>
              <a:rPr lang="en-US" altLang="en-US" dirty="0"/>
              <a:t>Process is called a </a:t>
            </a:r>
            <a:r>
              <a:rPr lang="en-US" altLang="en-US" b="1" dirty="0"/>
              <a:t>zone transfer</a:t>
            </a:r>
          </a:p>
          <a:p>
            <a:pPr lvl="3"/>
            <a:r>
              <a:rPr lang="en-US" altLang="en-US" dirty="0"/>
              <a:t>Can be done with the </a:t>
            </a:r>
            <a:r>
              <a:rPr lang="en-IN" sz="1800" b="0" i="0" u="none" strike="noStrike" baseline="0" dirty="0">
                <a:latin typeface="CourierStd"/>
              </a:rPr>
              <a:t>dig </a:t>
            </a:r>
            <a:r>
              <a:rPr lang="en-IN" dirty="0"/>
              <a:t>command</a:t>
            </a:r>
            <a:endParaRPr lang="en-US" altLang="en-US" dirty="0"/>
          </a:p>
        </p:txBody>
      </p:sp>
    </p:spTree>
    <p:extLst>
      <p:ext uri="{BB962C8B-B14F-4D97-AF65-F5344CB8AC3E}">
        <p14:creationId xmlns:p14="http://schemas.microsoft.com/office/powerpoint/2010/main" val="670972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AF1C-4ED3-421E-B97C-1B982BD81120}"/>
              </a:ext>
            </a:extLst>
          </p:cNvPr>
          <p:cNvSpPr>
            <a:spLocks noGrp="1"/>
          </p:cNvSpPr>
          <p:nvPr>
            <p:ph type="title"/>
          </p:nvPr>
        </p:nvSpPr>
        <p:spPr/>
        <p:txBody>
          <a:bodyPr/>
          <a:lstStyle/>
          <a:p>
            <a:r>
              <a:rPr lang="en-US" altLang="en-US" sz="3200" dirty="0"/>
              <a:t>Using Domain Name System Zone Transfers (2 of 3)</a:t>
            </a:r>
            <a:endParaRPr lang="en-IN" sz="3200" dirty="0"/>
          </a:p>
        </p:txBody>
      </p:sp>
      <p:sp>
        <p:nvSpPr>
          <p:cNvPr id="3" name="Text Placeholder 2">
            <a:extLst>
              <a:ext uri="{FF2B5EF4-FFF2-40B4-BE49-F238E27FC236}">
                <a16:creationId xmlns:a16="http://schemas.microsoft.com/office/drawing/2014/main" id="{30F9A5D4-1FCB-4994-9FC4-CBCDE449B6B0}"/>
              </a:ext>
            </a:extLst>
          </p:cNvPr>
          <p:cNvSpPr>
            <a:spLocks noGrp="1"/>
          </p:cNvSpPr>
          <p:nvPr>
            <p:ph type="body" sz="quarter" idx="17"/>
          </p:nvPr>
        </p:nvSpPr>
        <p:spPr/>
        <p:txBody>
          <a:bodyPr/>
          <a:lstStyle/>
          <a:p>
            <a:pPr eaLnBrk="1" hangingPunct="1"/>
            <a:r>
              <a:rPr lang="en-US" altLang="en-US" dirty="0"/>
              <a:t>Recommended zone transfer tool</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dig </a:t>
            </a:r>
            <a:r>
              <a:rPr lang="en-US" altLang="en-US" dirty="0"/>
              <a:t>command</a:t>
            </a:r>
          </a:p>
          <a:p>
            <a:pPr eaLnBrk="1" hangingPunct="1"/>
            <a:r>
              <a:rPr lang="en-US" altLang="en-US" dirty="0"/>
              <a:t>Determining primary DNS server</a:t>
            </a:r>
          </a:p>
          <a:p>
            <a:pPr lvl="1" eaLnBrk="1" hangingPunct="1"/>
            <a:r>
              <a:rPr lang="en-US" altLang="en-US" dirty="0"/>
              <a:t>Start of Authority (S O A) record</a:t>
            </a:r>
          </a:p>
          <a:p>
            <a:pPr lvl="2" eaLnBrk="1" hangingPunct="1"/>
            <a:r>
              <a:rPr lang="en-US" altLang="en-US" dirty="0"/>
              <a:t>Shows for which zones or IP addresses the DNS server is responsible</a:t>
            </a:r>
          </a:p>
          <a:p>
            <a:pPr lvl="1" eaLnBrk="1" hangingPunct="1"/>
            <a:r>
              <a:rPr lang="en-US" altLang="en-US" dirty="0"/>
              <a:t>Zone transfer gives an organization’s network diagram</a:t>
            </a:r>
          </a:p>
          <a:p>
            <a:pPr lvl="2"/>
            <a:r>
              <a:rPr lang="en-US" altLang="en-US" dirty="0"/>
              <a:t>This information can be used to attack other servers or computers that are part of the network infrastructure</a:t>
            </a:r>
          </a:p>
        </p:txBody>
      </p:sp>
    </p:spTree>
    <p:extLst>
      <p:ext uri="{BB962C8B-B14F-4D97-AF65-F5344CB8AC3E}">
        <p14:creationId xmlns:p14="http://schemas.microsoft.com/office/powerpoint/2010/main" val="4068099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905C-F224-4FAF-BDCC-FD2B806639FD}"/>
              </a:ext>
            </a:extLst>
          </p:cNvPr>
          <p:cNvSpPr>
            <a:spLocks noGrp="1"/>
          </p:cNvSpPr>
          <p:nvPr>
            <p:ph type="title"/>
          </p:nvPr>
        </p:nvSpPr>
        <p:spPr/>
        <p:txBody>
          <a:bodyPr/>
          <a:lstStyle/>
          <a:p>
            <a:r>
              <a:rPr lang="en-US" altLang="en-US" sz="3200" dirty="0"/>
              <a:t>Using Domain Name System Zone Transfers (3 of 3)</a:t>
            </a:r>
            <a:endParaRPr lang="en-IN" sz="3200" dirty="0"/>
          </a:p>
        </p:txBody>
      </p:sp>
      <p:pic>
        <p:nvPicPr>
          <p:cNvPr id="6" name="Picture Placeholder 5" descr="A terminal session in Kali Linux showing the dig command being successfully used to perform a zone transfer of DNS information from a targeted site.">
            <a:extLst>
              <a:ext uri="{FF2B5EF4-FFF2-40B4-BE49-F238E27FC236}">
                <a16:creationId xmlns:a16="http://schemas.microsoft.com/office/drawing/2014/main" id="{E1489212-F435-4DFC-AA01-C4ED32791B6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sp>
        <p:nvSpPr>
          <p:cNvPr id="7" name="Text Placeholder 6">
            <a:extLst>
              <a:ext uri="{FF2B5EF4-FFF2-40B4-BE49-F238E27FC236}">
                <a16:creationId xmlns:a16="http://schemas.microsoft.com/office/drawing/2014/main" id="{FBF0912F-F744-474C-BBBA-F7D8FC5614A8}"/>
              </a:ext>
            </a:extLst>
          </p:cNvPr>
          <p:cNvSpPr>
            <a:spLocks noGrp="1"/>
          </p:cNvSpPr>
          <p:nvPr>
            <p:ph type="body" sz="quarter" idx="12"/>
          </p:nvPr>
        </p:nvSpPr>
        <p:spPr>
          <a:xfrm rot="16200000">
            <a:off x="5487556" y="3812129"/>
            <a:ext cx="3707552" cy="262425"/>
          </a:xfrm>
        </p:spPr>
        <p:txBody>
          <a:bodyPr/>
          <a:lstStyle/>
          <a:p>
            <a:r>
              <a:rPr lang="en-IN" dirty="0"/>
              <a:t>Source: Kali Linux</a:t>
            </a:r>
          </a:p>
        </p:txBody>
      </p:sp>
      <p:sp>
        <p:nvSpPr>
          <p:cNvPr id="5" name="Text Placeholder 4">
            <a:extLst>
              <a:ext uri="{FF2B5EF4-FFF2-40B4-BE49-F238E27FC236}">
                <a16:creationId xmlns:a16="http://schemas.microsoft.com/office/drawing/2014/main" id="{BCC9AD98-FBAA-4677-893B-46CAACFD6608}"/>
              </a:ext>
            </a:extLst>
          </p:cNvPr>
          <p:cNvSpPr>
            <a:spLocks noGrp="1"/>
          </p:cNvSpPr>
          <p:nvPr>
            <p:ph type="body" sz="quarter" idx="11"/>
          </p:nvPr>
        </p:nvSpPr>
        <p:spPr>
          <a:xfrm>
            <a:off x="7751330" y="5217815"/>
            <a:ext cx="3979910" cy="418216"/>
          </a:xfrm>
        </p:spPr>
        <p:txBody>
          <a:bodyPr/>
          <a:lstStyle/>
          <a:p>
            <a:r>
              <a:rPr lang="en-US" b="1" dirty="0"/>
              <a:t>Figure 4-14 </a:t>
            </a:r>
            <a:r>
              <a:rPr lang="en-US" dirty="0"/>
              <a:t>Using the dig command</a:t>
            </a:r>
            <a:endParaRPr lang="en-IN" dirty="0"/>
          </a:p>
        </p:txBody>
      </p:sp>
    </p:spTree>
    <p:extLst>
      <p:ext uri="{BB962C8B-B14F-4D97-AF65-F5344CB8AC3E}">
        <p14:creationId xmlns:p14="http://schemas.microsoft.com/office/powerpoint/2010/main" val="3728540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4-2</a:t>
            </a:r>
          </a:p>
        </p:txBody>
      </p:sp>
      <p:sp>
        <p:nvSpPr>
          <p:cNvPr id="2" name="Text Placeholder 1"/>
          <p:cNvSpPr>
            <a:spLocks noGrp="1"/>
          </p:cNvSpPr>
          <p:nvPr>
            <p:ph type="body" sz="quarter" idx="15"/>
          </p:nvPr>
        </p:nvSpPr>
        <p:spPr/>
        <p:txBody>
          <a:bodyPr/>
          <a:lstStyle/>
          <a:p>
            <a:r>
              <a:rPr lang="en-US" sz="2000" dirty="0"/>
              <a:t>Which of the following enables you to view all host computers on a network?</a:t>
            </a:r>
          </a:p>
          <a:p>
            <a:endParaRPr lang="en-US" sz="2000" dirty="0"/>
          </a:p>
          <a:p>
            <a:pPr marL="457200" indent="-457200">
              <a:buFont typeface="+mj-lt"/>
              <a:buAutoNum type="alphaLcPeriod"/>
            </a:pPr>
            <a:r>
              <a:rPr lang="en-US" sz="2000" dirty="0"/>
              <a:t>S O A</a:t>
            </a:r>
          </a:p>
          <a:p>
            <a:pPr marL="457200" indent="-457200">
              <a:buFont typeface="+mj-lt"/>
              <a:buAutoNum type="alphaLcPeriod"/>
            </a:pPr>
            <a:r>
              <a:rPr lang="en-US" sz="2000" dirty="0"/>
              <a:t>ipconfig</a:t>
            </a:r>
          </a:p>
          <a:p>
            <a:pPr marL="457200" indent="-457200">
              <a:buFont typeface="+mj-lt"/>
              <a:buAutoNum type="alphaLcPeriod"/>
            </a:pPr>
            <a:r>
              <a:rPr lang="en-US" sz="2000" dirty="0"/>
              <a:t>Zone transfers</a:t>
            </a:r>
          </a:p>
          <a:p>
            <a:pPr marL="457200" indent="-457200">
              <a:buFont typeface="+mj-lt"/>
              <a:buAutoNum type="alphaLcPeriod"/>
            </a:pPr>
            <a:r>
              <a:rPr lang="en-US" sz="2000" dirty="0"/>
              <a:t>HTTP HEAD method</a:t>
            </a:r>
          </a:p>
        </p:txBody>
      </p:sp>
    </p:spTree>
    <p:extLst>
      <p:ext uri="{BB962C8B-B14F-4D97-AF65-F5344CB8AC3E}">
        <p14:creationId xmlns:p14="http://schemas.microsoft.com/office/powerpoint/2010/main" val="177851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4-2: Answer</a:t>
            </a:r>
          </a:p>
        </p:txBody>
      </p:sp>
      <p:sp>
        <p:nvSpPr>
          <p:cNvPr id="2" name="Text Placeholder 1"/>
          <p:cNvSpPr>
            <a:spLocks noGrp="1"/>
          </p:cNvSpPr>
          <p:nvPr>
            <p:ph type="body" sz="quarter" idx="15"/>
          </p:nvPr>
        </p:nvSpPr>
        <p:spPr/>
        <p:txBody>
          <a:bodyPr/>
          <a:lstStyle/>
          <a:p>
            <a:r>
              <a:rPr lang="en-US" sz="2000" dirty="0"/>
              <a:t>Which of the following enables you to view all host computers on a network?</a:t>
            </a:r>
          </a:p>
          <a:p>
            <a:endParaRPr lang="en-US" sz="2000" b="1" dirty="0"/>
          </a:p>
          <a:p>
            <a:pPr>
              <a:spcBef>
                <a:spcPts val="600"/>
              </a:spcBef>
              <a:spcAft>
                <a:spcPts val="600"/>
              </a:spcAft>
            </a:pPr>
            <a:r>
              <a:rPr lang="en-US" sz="2000" b="1" dirty="0"/>
              <a:t>Answer: c. Zone transfers</a:t>
            </a:r>
          </a:p>
          <a:p>
            <a:pPr>
              <a:spcBef>
                <a:spcPts val="600"/>
              </a:spcBef>
              <a:spcAft>
                <a:spcPts val="600"/>
              </a:spcAft>
            </a:pPr>
            <a:r>
              <a:rPr lang="en-US" sz="2000" b="1" dirty="0"/>
              <a:t>Zone transfers enable an individual to view all host computers on a network. It basically gives an organization’s network diagram.</a:t>
            </a:r>
          </a:p>
        </p:txBody>
      </p:sp>
    </p:spTree>
    <p:extLst>
      <p:ext uri="{BB962C8B-B14F-4D97-AF65-F5344CB8AC3E}">
        <p14:creationId xmlns:p14="http://schemas.microsoft.com/office/powerpoint/2010/main" val="2741481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4-1</a:t>
            </a:r>
          </a:p>
        </p:txBody>
      </p:sp>
      <p:sp>
        <p:nvSpPr>
          <p:cNvPr id="2" name="Text Placeholder 1"/>
          <p:cNvSpPr>
            <a:spLocks noGrp="1"/>
          </p:cNvSpPr>
          <p:nvPr>
            <p:ph type="body" sz="quarter" idx="15"/>
          </p:nvPr>
        </p:nvSpPr>
        <p:spPr/>
        <p:txBody>
          <a:bodyPr/>
          <a:lstStyle/>
          <a:p>
            <a:r>
              <a:rPr lang="en-US" sz="2000" dirty="0"/>
              <a:t>What command-line tool can be used to harvest DNS information?</a:t>
            </a:r>
          </a:p>
          <a:p>
            <a:endParaRPr lang="en-US" sz="2000" dirty="0"/>
          </a:p>
          <a:p>
            <a:pPr marL="457200" indent="-457200">
              <a:buFont typeface="+mj-lt"/>
              <a:buAutoNum type="alphaLcPeriod"/>
            </a:pPr>
            <a:r>
              <a:rPr lang="en-US" sz="2000" dirty="0" err="1">
                <a:latin typeface="CourierStd"/>
              </a:rPr>
              <a:t>dns</a:t>
            </a:r>
            <a:r>
              <a:rPr lang="en-US" sz="2000" dirty="0">
                <a:latin typeface="CourierStd"/>
              </a:rPr>
              <a:t>-get</a:t>
            </a:r>
          </a:p>
          <a:p>
            <a:pPr marL="457200" indent="-457200">
              <a:buFont typeface="+mj-lt"/>
              <a:buAutoNum type="alphaLcPeriod"/>
            </a:pPr>
            <a:r>
              <a:rPr lang="en-US" sz="2000" dirty="0">
                <a:latin typeface="CourierStd"/>
              </a:rPr>
              <a:t>dug</a:t>
            </a:r>
          </a:p>
          <a:p>
            <a:pPr marL="457200" indent="-457200">
              <a:buFont typeface="+mj-lt"/>
              <a:buAutoNum type="alphaLcPeriod"/>
            </a:pPr>
            <a:r>
              <a:rPr lang="en-US" sz="2000" dirty="0">
                <a:latin typeface="CourierStd"/>
              </a:rPr>
              <a:t>dig</a:t>
            </a:r>
          </a:p>
          <a:p>
            <a:pPr marL="457200" indent="-457200">
              <a:buFont typeface="+mj-lt"/>
              <a:buAutoNum type="alphaLcPeriod"/>
            </a:pPr>
            <a:r>
              <a:rPr lang="en-US" sz="2000" dirty="0" err="1">
                <a:latin typeface="CourierStd"/>
              </a:rPr>
              <a:t>axfer</a:t>
            </a:r>
            <a:endParaRPr lang="en-US" sz="2000" dirty="0">
              <a:latin typeface="CourierStd"/>
            </a:endParaRPr>
          </a:p>
        </p:txBody>
      </p:sp>
    </p:spTree>
    <p:extLst>
      <p:ext uri="{BB962C8B-B14F-4D97-AF65-F5344CB8AC3E}">
        <p14:creationId xmlns:p14="http://schemas.microsoft.com/office/powerpoint/2010/main" val="31304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185C-E736-4579-9701-27091A38A9D2}"/>
              </a:ext>
            </a:extLst>
          </p:cNvPr>
          <p:cNvSpPr>
            <a:spLocks noGrp="1"/>
          </p:cNvSpPr>
          <p:nvPr>
            <p:ph type="title"/>
          </p:nvPr>
        </p:nvSpPr>
        <p:spPr>
          <a:xfrm>
            <a:off x="838200" y="365125"/>
            <a:ext cx="10515600" cy="672105"/>
          </a:xfrm>
        </p:spPr>
        <p:txBody>
          <a:bodyPr/>
          <a:lstStyle/>
          <a:p>
            <a:r>
              <a:rPr lang="en-US" altLang="en-US" dirty="0"/>
              <a:t>Using Web Tools for Footprinting (2 of 4) </a:t>
            </a:r>
            <a:endParaRPr lang="en-IN" dirty="0"/>
          </a:p>
        </p:txBody>
      </p:sp>
      <p:sp>
        <p:nvSpPr>
          <p:cNvPr id="3" name="Text Placeholder 2">
            <a:extLst>
              <a:ext uri="{FF2B5EF4-FFF2-40B4-BE49-F238E27FC236}">
                <a16:creationId xmlns:a16="http://schemas.microsoft.com/office/drawing/2014/main" id="{8B2BB213-BEFF-48FD-A4A3-34D3E6186184}"/>
              </a:ext>
            </a:extLst>
          </p:cNvPr>
          <p:cNvSpPr>
            <a:spLocks noGrp="1"/>
          </p:cNvSpPr>
          <p:nvPr>
            <p:ph type="body" sz="quarter" idx="17"/>
          </p:nvPr>
        </p:nvSpPr>
        <p:spPr>
          <a:xfrm>
            <a:off x="820444" y="1231900"/>
            <a:ext cx="10711543" cy="4394200"/>
          </a:xfrm>
        </p:spPr>
        <p:txBody>
          <a:bodyPr/>
          <a:lstStyle/>
          <a:p>
            <a:pPr eaLnBrk="1" hangingPunct="1"/>
            <a:r>
              <a:rPr lang="en-US" altLang="en-US" b="1" u="sng" dirty="0"/>
              <a:t>Active footprinting</a:t>
            </a:r>
          </a:p>
          <a:p>
            <a:pPr lvl="1" eaLnBrk="1" hangingPunct="1"/>
            <a:r>
              <a:rPr lang="en-US" altLang="en-US" dirty="0"/>
              <a:t>Actually, prodding the target network in ways that might seem suspicious to network defenders</a:t>
            </a:r>
          </a:p>
          <a:p>
            <a:pPr lvl="1" eaLnBrk="1" hangingPunct="1"/>
            <a:r>
              <a:rPr lang="en-US" altLang="en-US" b="1" dirty="0">
                <a:solidFill>
                  <a:srgbClr val="FF0000"/>
                </a:solidFill>
              </a:rPr>
              <a:t>Includes things such as:</a:t>
            </a:r>
          </a:p>
          <a:p>
            <a:pPr lvl="2" eaLnBrk="1" hangingPunct="1"/>
            <a:r>
              <a:rPr lang="en-US" altLang="en-US" b="1" dirty="0">
                <a:solidFill>
                  <a:srgbClr val="FF0000"/>
                </a:solidFill>
              </a:rPr>
              <a:t>Port scans</a:t>
            </a:r>
          </a:p>
          <a:p>
            <a:pPr lvl="2" eaLnBrk="1" hangingPunct="1"/>
            <a:r>
              <a:rPr lang="en-US" altLang="en-US" b="1" dirty="0">
                <a:solidFill>
                  <a:srgbClr val="FF0000"/>
                </a:solidFill>
              </a:rPr>
              <a:t>DNS zone transfers</a:t>
            </a:r>
          </a:p>
          <a:p>
            <a:pPr lvl="2" eaLnBrk="1" hangingPunct="1"/>
            <a:r>
              <a:rPr lang="en-US" altLang="en-US" b="1" dirty="0">
                <a:solidFill>
                  <a:srgbClr val="FF0000"/>
                </a:solidFill>
              </a:rPr>
              <a:t>Interacting with a target’s web server</a:t>
            </a:r>
          </a:p>
          <a:p>
            <a:r>
              <a:rPr lang="en-US" altLang="en-US" dirty="0"/>
              <a:t>Security tester uses both </a:t>
            </a:r>
            <a:r>
              <a:rPr lang="en-US" altLang="en-US" sz="2400" b="1" dirty="0"/>
              <a:t>passive and active techniques</a:t>
            </a:r>
            <a:endParaRPr lang="en-US" altLang="en-US" b="1" dirty="0"/>
          </a:p>
          <a:p>
            <a:pPr lvl="1"/>
            <a:r>
              <a:rPr lang="en-US" altLang="en-US" dirty="0"/>
              <a:t>To discover as much as possible about the organization and its network</a:t>
            </a:r>
          </a:p>
        </p:txBody>
      </p:sp>
    </p:spTree>
    <p:extLst>
      <p:ext uri="{BB962C8B-B14F-4D97-AF65-F5344CB8AC3E}">
        <p14:creationId xmlns:p14="http://schemas.microsoft.com/office/powerpoint/2010/main" val="2785612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4-1: Answer</a:t>
            </a:r>
          </a:p>
        </p:txBody>
      </p:sp>
      <p:sp>
        <p:nvSpPr>
          <p:cNvPr id="2" name="Text Placeholder 1"/>
          <p:cNvSpPr>
            <a:spLocks noGrp="1"/>
          </p:cNvSpPr>
          <p:nvPr>
            <p:ph type="body" sz="quarter" idx="15"/>
          </p:nvPr>
        </p:nvSpPr>
        <p:spPr/>
        <p:txBody>
          <a:bodyPr/>
          <a:lstStyle/>
          <a:p>
            <a:r>
              <a:rPr lang="en-US" sz="2000" dirty="0"/>
              <a:t>What command-line tool can be used to harvest DNS information?</a:t>
            </a:r>
          </a:p>
          <a:p>
            <a:endParaRPr lang="en-US" sz="2000" b="1" dirty="0"/>
          </a:p>
          <a:p>
            <a:pPr>
              <a:spcBef>
                <a:spcPts val="600"/>
              </a:spcBef>
              <a:spcAft>
                <a:spcPts val="600"/>
              </a:spcAft>
            </a:pPr>
            <a:r>
              <a:rPr lang="en-US" sz="2000" b="1" dirty="0"/>
              <a:t>Answer: c. </a:t>
            </a:r>
            <a:r>
              <a:rPr lang="en-IN" sz="2000" b="1" i="0" u="none" strike="noStrike" baseline="0" dirty="0">
                <a:latin typeface="CourierStd"/>
              </a:rPr>
              <a:t>dig</a:t>
            </a:r>
            <a:endParaRPr lang="en-US" sz="2000" b="1" dirty="0"/>
          </a:p>
          <a:p>
            <a:pPr>
              <a:spcBef>
                <a:spcPts val="600"/>
              </a:spcBef>
              <a:spcAft>
                <a:spcPts val="600"/>
              </a:spcAft>
            </a:pPr>
            <a:r>
              <a:rPr lang="en-US" sz="2000" b="1" dirty="0"/>
              <a:t>The </a:t>
            </a:r>
            <a:r>
              <a:rPr lang="en-IN" sz="2000" b="1" i="0" u="none" strike="noStrike" baseline="0" dirty="0">
                <a:latin typeface="CourierStd"/>
              </a:rPr>
              <a:t>dig</a:t>
            </a:r>
            <a:r>
              <a:rPr lang="en-US" sz="2000" b="1" dirty="0"/>
              <a:t> command-line tool can be used to harvest information.</a:t>
            </a:r>
          </a:p>
        </p:txBody>
      </p:sp>
    </p:spTree>
    <p:extLst>
      <p:ext uri="{BB962C8B-B14F-4D97-AF65-F5344CB8AC3E}">
        <p14:creationId xmlns:p14="http://schemas.microsoft.com/office/powerpoint/2010/main" val="3067707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4-2</a:t>
            </a:r>
          </a:p>
        </p:txBody>
      </p:sp>
      <p:sp>
        <p:nvSpPr>
          <p:cNvPr id="2" name="Text Placeholder 1"/>
          <p:cNvSpPr>
            <a:spLocks noGrp="1"/>
          </p:cNvSpPr>
          <p:nvPr>
            <p:ph type="body" sz="quarter" idx="15"/>
          </p:nvPr>
        </p:nvSpPr>
        <p:spPr/>
        <p:txBody>
          <a:bodyPr/>
          <a:lstStyle/>
          <a:p>
            <a:r>
              <a:rPr lang="en-US" sz="2000" dirty="0"/>
              <a:t>To determine a company’s primary DNS server, you can look for a DNS server containing which of the following?</a:t>
            </a:r>
          </a:p>
          <a:p>
            <a:endParaRPr lang="en-US" sz="2000" dirty="0"/>
          </a:p>
          <a:p>
            <a:pPr marL="457200" indent="-457200">
              <a:buFont typeface="+mj-lt"/>
              <a:buAutoNum type="alphaLcPeriod"/>
            </a:pPr>
            <a:r>
              <a:rPr lang="en-US" sz="2000" dirty="0"/>
              <a:t>Cname record</a:t>
            </a:r>
          </a:p>
          <a:p>
            <a:pPr marL="457200" indent="-457200">
              <a:buFont typeface="+mj-lt"/>
              <a:buAutoNum type="alphaLcPeriod"/>
            </a:pPr>
            <a:r>
              <a:rPr lang="en-US" sz="2000" dirty="0"/>
              <a:t>Host record</a:t>
            </a:r>
          </a:p>
          <a:p>
            <a:pPr marL="457200" indent="-457200">
              <a:buFont typeface="+mj-lt"/>
              <a:buAutoNum type="alphaLcPeriod"/>
            </a:pPr>
            <a:r>
              <a:rPr lang="en-US" sz="2000" dirty="0"/>
              <a:t>PTR record</a:t>
            </a:r>
          </a:p>
          <a:p>
            <a:pPr marL="457200" indent="-457200">
              <a:buFont typeface="+mj-lt"/>
              <a:buAutoNum type="alphaLcPeriod"/>
            </a:pPr>
            <a:r>
              <a:rPr lang="en-US" sz="2000" dirty="0"/>
              <a:t>S O A record</a:t>
            </a:r>
            <a:endParaRPr lang="en-US" sz="2000" dirty="0">
              <a:latin typeface="CourierStd"/>
            </a:endParaRPr>
          </a:p>
        </p:txBody>
      </p:sp>
    </p:spTree>
    <p:extLst>
      <p:ext uri="{BB962C8B-B14F-4D97-AF65-F5344CB8AC3E}">
        <p14:creationId xmlns:p14="http://schemas.microsoft.com/office/powerpoint/2010/main" val="406131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4-2: Answer</a:t>
            </a:r>
          </a:p>
        </p:txBody>
      </p:sp>
      <p:sp>
        <p:nvSpPr>
          <p:cNvPr id="2" name="Text Placeholder 1"/>
          <p:cNvSpPr>
            <a:spLocks noGrp="1"/>
          </p:cNvSpPr>
          <p:nvPr>
            <p:ph type="body" sz="quarter" idx="15"/>
          </p:nvPr>
        </p:nvSpPr>
        <p:spPr/>
        <p:txBody>
          <a:bodyPr/>
          <a:lstStyle/>
          <a:p>
            <a:r>
              <a:rPr lang="en-US" sz="2000" dirty="0"/>
              <a:t>To determine a company’s primary DNS server, you can look for a DNS server containing which of the following?</a:t>
            </a:r>
          </a:p>
          <a:p>
            <a:endParaRPr lang="en-US" sz="2000" b="1" dirty="0"/>
          </a:p>
          <a:p>
            <a:pPr>
              <a:spcBef>
                <a:spcPts val="600"/>
              </a:spcBef>
              <a:spcAft>
                <a:spcPts val="600"/>
              </a:spcAft>
            </a:pPr>
            <a:r>
              <a:rPr lang="en-US" sz="2000" b="1" dirty="0"/>
              <a:t>Answer: d. S O A record</a:t>
            </a:r>
          </a:p>
          <a:p>
            <a:pPr>
              <a:spcBef>
                <a:spcPts val="600"/>
              </a:spcBef>
              <a:spcAft>
                <a:spcPts val="600"/>
              </a:spcAft>
            </a:pPr>
            <a:r>
              <a:rPr lang="en-US" sz="2000" b="1" dirty="0"/>
              <a:t>To determine a company’s primary DNS server, you can look for a DNS server containing a Start of Authority (S O A) record.</a:t>
            </a:r>
          </a:p>
        </p:txBody>
      </p:sp>
    </p:spTree>
    <p:extLst>
      <p:ext uri="{BB962C8B-B14F-4D97-AF65-F5344CB8AC3E}">
        <p14:creationId xmlns:p14="http://schemas.microsoft.com/office/powerpoint/2010/main" val="2282343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DCF1-8489-460A-A9B8-87BC19C7ABC8}"/>
              </a:ext>
            </a:extLst>
          </p:cNvPr>
          <p:cNvSpPr>
            <a:spLocks noGrp="1"/>
          </p:cNvSpPr>
          <p:nvPr>
            <p:ph type="title"/>
          </p:nvPr>
        </p:nvSpPr>
        <p:spPr/>
        <p:txBody>
          <a:bodyPr/>
          <a:lstStyle/>
          <a:p>
            <a:r>
              <a:rPr lang="en-US" altLang="en-US" dirty="0"/>
              <a:t>Introduction to Social Engineering (1 of 3)</a:t>
            </a:r>
            <a:endParaRPr lang="en-IN" dirty="0"/>
          </a:p>
        </p:txBody>
      </p:sp>
      <p:sp>
        <p:nvSpPr>
          <p:cNvPr id="3" name="Text Placeholder 2">
            <a:extLst>
              <a:ext uri="{FF2B5EF4-FFF2-40B4-BE49-F238E27FC236}">
                <a16:creationId xmlns:a16="http://schemas.microsoft.com/office/drawing/2014/main" id="{34E48A55-1B97-423F-9A10-4F42CAEE176C}"/>
              </a:ext>
            </a:extLst>
          </p:cNvPr>
          <p:cNvSpPr>
            <a:spLocks noGrp="1"/>
          </p:cNvSpPr>
          <p:nvPr>
            <p:ph type="body" sz="quarter" idx="17"/>
          </p:nvPr>
        </p:nvSpPr>
        <p:spPr/>
        <p:txBody>
          <a:bodyPr/>
          <a:lstStyle/>
          <a:p>
            <a:pPr eaLnBrk="1" hangingPunct="1"/>
            <a:r>
              <a:rPr lang="en-US" altLang="en-US" b="1" dirty="0"/>
              <a:t>Social engineering</a:t>
            </a:r>
            <a:r>
              <a:rPr lang="en-US" altLang="en-US" dirty="0"/>
              <a:t>: Uses the art of deception to extract valuable information </a:t>
            </a:r>
          </a:p>
          <a:p>
            <a:pPr lvl="1"/>
            <a:r>
              <a:rPr lang="en-US" altLang="en-US" dirty="0"/>
              <a:t>From well-meaning people who are trying to be helpful</a:t>
            </a:r>
          </a:p>
          <a:p>
            <a:pPr lvl="1"/>
            <a:r>
              <a:rPr lang="en-US" altLang="en-US" dirty="0"/>
              <a:t>Art of social engineering is older than computers</a:t>
            </a:r>
          </a:p>
          <a:p>
            <a:pPr lvl="1"/>
            <a:r>
              <a:rPr lang="en-US" altLang="en-US" dirty="0"/>
              <a:t>Uses knowledge of human nature to gather information from people</a:t>
            </a:r>
          </a:p>
          <a:p>
            <a:r>
              <a:rPr lang="en-US" altLang="en-US" dirty="0"/>
              <a:t>Goals</a:t>
            </a:r>
          </a:p>
          <a:p>
            <a:pPr lvl="1" eaLnBrk="1" hangingPunct="1"/>
            <a:r>
              <a:rPr lang="en-US" altLang="en-US" dirty="0"/>
              <a:t>Obtain confidential information (passwords)</a:t>
            </a:r>
          </a:p>
          <a:p>
            <a:pPr lvl="1" eaLnBrk="1" hangingPunct="1"/>
            <a:r>
              <a:rPr lang="en-US" altLang="en-US" dirty="0"/>
              <a:t>Obtain other personal information</a:t>
            </a:r>
          </a:p>
          <a:p>
            <a:pPr eaLnBrk="1" hangingPunct="1"/>
            <a:r>
              <a:rPr lang="en-US" altLang="en-US" dirty="0"/>
              <a:t>Tactics used by social engineers</a:t>
            </a:r>
          </a:p>
          <a:p>
            <a:pPr lvl="1" eaLnBrk="1" hangingPunct="1"/>
            <a:r>
              <a:rPr lang="en-US" altLang="en-US" dirty="0"/>
              <a:t>Persuasion</a:t>
            </a:r>
          </a:p>
          <a:p>
            <a:pPr lvl="1" eaLnBrk="1" hangingPunct="1"/>
            <a:r>
              <a:rPr lang="en-US" altLang="en-US" dirty="0"/>
              <a:t>Intimidation</a:t>
            </a:r>
          </a:p>
          <a:p>
            <a:pPr lvl="1" eaLnBrk="1" hangingPunct="1"/>
            <a:r>
              <a:rPr lang="en-US" altLang="en-US" dirty="0"/>
              <a:t>Coercion</a:t>
            </a:r>
          </a:p>
          <a:p>
            <a:pPr lvl="1" eaLnBrk="1" hangingPunct="1"/>
            <a:r>
              <a:rPr lang="en-US" altLang="en-US" dirty="0"/>
              <a:t>Extortion/blackmailing</a:t>
            </a:r>
          </a:p>
        </p:txBody>
      </p:sp>
    </p:spTree>
    <p:extLst>
      <p:ext uri="{BB962C8B-B14F-4D97-AF65-F5344CB8AC3E}">
        <p14:creationId xmlns:p14="http://schemas.microsoft.com/office/powerpoint/2010/main" val="2575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Introduction to Social Engineering (2 of 3)</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r>
              <a:rPr lang="en-US" altLang="en-US" dirty="0"/>
              <a:t>Social engineers</a:t>
            </a:r>
          </a:p>
          <a:p>
            <a:pPr lvl="1"/>
            <a:r>
              <a:rPr lang="en-US" altLang="en-US" dirty="0"/>
              <a:t>Probably the biggest security threat to networks </a:t>
            </a:r>
          </a:p>
          <a:p>
            <a:pPr lvl="1"/>
            <a:r>
              <a:rPr lang="en-US" altLang="en-US" dirty="0"/>
              <a:t>The most difficult to protect against</a:t>
            </a:r>
          </a:p>
          <a:p>
            <a:pPr eaLnBrk="1" hangingPunct="1"/>
            <a:r>
              <a:rPr lang="en-US" altLang="en-US" dirty="0"/>
              <a:t>Main idea</a:t>
            </a:r>
          </a:p>
          <a:p>
            <a:pPr lvl="1" eaLnBrk="1" hangingPunct="1"/>
            <a:r>
              <a:rPr lang="en-US" altLang="en-US" dirty="0"/>
              <a:t>“Why try to crack a password when you can simply ask for it?”</a:t>
            </a:r>
          </a:p>
          <a:p>
            <a:pPr lvl="2" eaLnBrk="1" hangingPunct="1"/>
            <a:r>
              <a:rPr lang="en-US" altLang="en-US" dirty="0"/>
              <a:t>Users divulge passwords to IT personnel</a:t>
            </a:r>
          </a:p>
          <a:p>
            <a:pPr eaLnBrk="1" hangingPunct="1"/>
            <a:r>
              <a:rPr lang="en-US" altLang="en-US" dirty="0"/>
              <a:t>Social engineers study human behavior</a:t>
            </a:r>
          </a:p>
          <a:p>
            <a:pPr lvl="1" eaLnBrk="1" hangingPunct="1"/>
            <a:r>
              <a:rPr lang="en-US" altLang="en-US" dirty="0"/>
              <a:t>Create a sense of urgency to remain cordial</a:t>
            </a:r>
          </a:p>
          <a:p>
            <a:pPr lvl="1" eaLnBrk="1" hangingPunct="1"/>
            <a:r>
              <a:rPr lang="en-US" altLang="en-US" dirty="0"/>
              <a:t>They recognize personality traits</a:t>
            </a:r>
          </a:p>
          <a:p>
            <a:pPr lvl="1" eaLnBrk="1" hangingPunct="1"/>
            <a:r>
              <a:rPr lang="en-US" altLang="en-US" dirty="0"/>
              <a:t>Understand how to read body language</a:t>
            </a:r>
          </a:p>
          <a:p>
            <a:pPr lvl="1" eaLnBrk="1" hangingPunct="1"/>
            <a:r>
              <a:rPr lang="en-US" altLang="en-US" dirty="0"/>
              <a:t>Can read a person’s tone of voice for clues</a:t>
            </a:r>
          </a:p>
        </p:txBody>
      </p:sp>
    </p:spTree>
    <p:extLst>
      <p:ext uri="{BB962C8B-B14F-4D97-AF65-F5344CB8AC3E}">
        <p14:creationId xmlns:p14="http://schemas.microsoft.com/office/powerpoint/2010/main" val="253451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Introduction to Social Engineering (3 of 3)</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r>
              <a:rPr lang="en-US" altLang="en-US" dirty="0"/>
              <a:t>Techniques to gain information from unsuspecting people</a:t>
            </a:r>
          </a:p>
          <a:p>
            <a:pPr lvl="1" eaLnBrk="1" hangingPunct="1"/>
            <a:r>
              <a:rPr lang="en-US" altLang="en-US" dirty="0"/>
              <a:t>Urgency</a:t>
            </a:r>
          </a:p>
          <a:p>
            <a:pPr lvl="1" eaLnBrk="1" hangingPunct="1"/>
            <a:r>
              <a:rPr lang="en-US" altLang="en-US" dirty="0"/>
              <a:t>Quid pro quo</a:t>
            </a:r>
          </a:p>
          <a:p>
            <a:pPr lvl="1" eaLnBrk="1" hangingPunct="1"/>
            <a:r>
              <a:rPr lang="en-US" altLang="en-US" dirty="0"/>
              <a:t>Status quo</a:t>
            </a:r>
          </a:p>
          <a:p>
            <a:pPr lvl="1" eaLnBrk="1" hangingPunct="1"/>
            <a:r>
              <a:rPr lang="en-US" altLang="en-US" dirty="0"/>
              <a:t>Kindness</a:t>
            </a:r>
          </a:p>
          <a:p>
            <a:pPr lvl="1" eaLnBrk="1" hangingPunct="1"/>
            <a:r>
              <a:rPr lang="en-US" altLang="en-US" dirty="0"/>
              <a:t>Position</a:t>
            </a:r>
          </a:p>
          <a:p>
            <a:pPr eaLnBrk="1" hangingPunct="1"/>
            <a:r>
              <a:rPr lang="en-US" altLang="en-US" dirty="0"/>
              <a:t>Security training</a:t>
            </a:r>
          </a:p>
          <a:p>
            <a:pPr lvl="1"/>
            <a:r>
              <a:rPr lang="en-US" altLang="en-US" dirty="0"/>
              <a:t>Train users not to reveal information to outsiders about OSs</a:t>
            </a:r>
          </a:p>
          <a:p>
            <a:pPr lvl="1" eaLnBrk="1" hangingPunct="1"/>
            <a:r>
              <a:rPr lang="en-US" altLang="en-US" dirty="0"/>
              <a:t>Employees should confirm identity of the person asking questions</a:t>
            </a:r>
          </a:p>
          <a:p>
            <a:pPr lvl="2" eaLnBrk="1" hangingPunct="1"/>
            <a:r>
              <a:rPr lang="en-US" altLang="en-US" dirty="0"/>
              <a:t>Routinely ask the person for a company phone number to call back</a:t>
            </a:r>
          </a:p>
        </p:txBody>
      </p:sp>
    </p:spTree>
    <p:extLst>
      <p:ext uri="{BB962C8B-B14F-4D97-AF65-F5344CB8AC3E}">
        <p14:creationId xmlns:p14="http://schemas.microsoft.com/office/powerpoint/2010/main" val="171411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The Art of Shoulder Surfing (1 of 2)</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r>
              <a:rPr lang="en-US" altLang="en-US" dirty="0"/>
              <a:t>Shoulder surfer</a:t>
            </a:r>
          </a:p>
          <a:p>
            <a:pPr lvl="1" eaLnBrk="1" hangingPunct="1"/>
            <a:r>
              <a:rPr lang="en-US" altLang="en-US" dirty="0"/>
              <a:t>Reads what users enter on keyboards</a:t>
            </a:r>
          </a:p>
          <a:p>
            <a:pPr lvl="2" eaLnBrk="1" hangingPunct="1"/>
            <a:r>
              <a:rPr lang="en-US" altLang="en-US" dirty="0"/>
              <a:t>Logon names</a:t>
            </a:r>
          </a:p>
          <a:p>
            <a:pPr lvl="2" eaLnBrk="1" hangingPunct="1"/>
            <a:r>
              <a:rPr lang="en-US" altLang="en-US" dirty="0"/>
              <a:t>Passwords</a:t>
            </a:r>
          </a:p>
          <a:p>
            <a:pPr lvl="2" eaLnBrk="1" hangingPunct="1"/>
            <a:r>
              <a:rPr lang="en-US" altLang="en-US" dirty="0"/>
              <a:t>PINs</a:t>
            </a:r>
          </a:p>
          <a:p>
            <a:pPr eaLnBrk="1" hangingPunct="1"/>
            <a:r>
              <a:rPr lang="en-US" altLang="en-US" dirty="0"/>
              <a:t>Tools used by shoulder surfers</a:t>
            </a:r>
          </a:p>
          <a:p>
            <a:pPr lvl="1" eaLnBrk="1" hangingPunct="1"/>
            <a:r>
              <a:rPr lang="en-US" altLang="en-US" dirty="0"/>
              <a:t>Memorize key positions and typing techniques</a:t>
            </a:r>
          </a:p>
          <a:p>
            <a:pPr lvl="1" eaLnBrk="1" hangingPunct="1"/>
            <a:r>
              <a:rPr lang="en-US" altLang="en-US" dirty="0"/>
              <a:t>Know popular letter substitutions</a:t>
            </a:r>
          </a:p>
          <a:p>
            <a:pPr lvl="2" eaLnBrk="1" hangingPunct="1"/>
            <a:r>
              <a:rPr lang="en-US" altLang="en-US" dirty="0"/>
              <a:t>$ equals s, @ equals a</a:t>
            </a:r>
          </a:p>
        </p:txBody>
      </p:sp>
    </p:spTree>
    <p:extLst>
      <p:ext uri="{BB962C8B-B14F-4D97-AF65-F5344CB8AC3E}">
        <p14:creationId xmlns:p14="http://schemas.microsoft.com/office/powerpoint/2010/main" val="3733110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The Art of Shoulder Surfing (2 of 2)</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r>
              <a:rPr lang="en-US" altLang="en-US" dirty="0"/>
              <a:t>Prevention</a:t>
            </a:r>
          </a:p>
          <a:p>
            <a:pPr lvl="1" eaLnBrk="1" hangingPunct="1"/>
            <a:r>
              <a:rPr lang="en-US" altLang="en-US" dirty="0"/>
              <a:t>Avoid typing when: </a:t>
            </a:r>
          </a:p>
          <a:p>
            <a:pPr lvl="2" eaLnBrk="1" hangingPunct="1"/>
            <a:r>
              <a:rPr lang="en-US" altLang="en-US" dirty="0"/>
              <a:t>Someone is nearby</a:t>
            </a:r>
          </a:p>
          <a:p>
            <a:pPr lvl="2" eaLnBrk="1" hangingPunct="1"/>
            <a:r>
              <a:rPr lang="en-US" altLang="en-US" dirty="0"/>
              <a:t>Someone nearby is talking on cell phone</a:t>
            </a:r>
          </a:p>
          <a:p>
            <a:pPr lvl="1" eaLnBrk="1" hangingPunct="1"/>
            <a:r>
              <a:rPr lang="en-US" altLang="en-US" dirty="0"/>
              <a:t>Ensure display screens face away from the door</a:t>
            </a:r>
          </a:p>
          <a:p>
            <a:pPr lvl="1" eaLnBrk="1" hangingPunct="1"/>
            <a:r>
              <a:rPr lang="en-US" altLang="en-US" dirty="0"/>
              <a:t>Immediately change password</a:t>
            </a:r>
          </a:p>
          <a:p>
            <a:pPr lvl="2"/>
            <a:r>
              <a:rPr lang="en-US" altLang="en-US" dirty="0"/>
              <a:t>If you suspect someone might have observed you entering your password</a:t>
            </a:r>
          </a:p>
        </p:txBody>
      </p:sp>
    </p:spTree>
    <p:extLst>
      <p:ext uri="{BB962C8B-B14F-4D97-AF65-F5344CB8AC3E}">
        <p14:creationId xmlns:p14="http://schemas.microsoft.com/office/powerpoint/2010/main" val="2389143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The Art of Dumpster Diving (1 of 2)</a:t>
            </a:r>
            <a:endParaRPr lang="en-US" dirty="0"/>
          </a:p>
        </p:txBody>
      </p:sp>
      <p:sp>
        <p:nvSpPr>
          <p:cNvPr id="2" name="Text Placeholder 1"/>
          <p:cNvSpPr>
            <a:spLocks noGrp="1"/>
          </p:cNvSpPr>
          <p:nvPr>
            <p:ph type="body" sz="quarter" idx="17"/>
          </p:nvPr>
        </p:nvSpPr>
        <p:spPr/>
        <p:txBody>
          <a:bodyPr/>
          <a:lstStyle/>
          <a:p>
            <a:pPr eaLnBrk="1" hangingPunct="1"/>
            <a:r>
              <a:rPr lang="en-US" altLang="en-US" dirty="0"/>
              <a:t>Attacker finds information in victim’s trash</a:t>
            </a:r>
          </a:p>
          <a:p>
            <a:pPr lvl="1" eaLnBrk="1" hangingPunct="1"/>
            <a:r>
              <a:rPr lang="en-US" altLang="en-US" dirty="0"/>
              <a:t>Discarded computer manuals</a:t>
            </a:r>
          </a:p>
          <a:p>
            <a:pPr lvl="1" eaLnBrk="1" hangingPunct="1"/>
            <a:r>
              <a:rPr lang="en-US" altLang="en-US" dirty="0"/>
              <a:t>Passwords jotted down</a:t>
            </a:r>
          </a:p>
          <a:p>
            <a:pPr lvl="1" eaLnBrk="1" hangingPunct="1"/>
            <a:r>
              <a:rPr lang="en-US" altLang="en-US" dirty="0"/>
              <a:t>Company phone directories</a:t>
            </a:r>
          </a:p>
          <a:p>
            <a:pPr lvl="1" eaLnBrk="1" hangingPunct="1"/>
            <a:r>
              <a:rPr lang="en-US" altLang="en-US" dirty="0"/>
              <a:t>Calendars with schedules</a:t>
            </a:r>
          </a:p>
          <a:p>
            <a:pPr lvl="1" eaLnBrk="1" hangingPunct="1"/>
            <a:r>
              <a:rPr lang="en-US" altLang="en-US" dirty="0"/>
              <a:t>Financial reports</a:t>
            </a:r>
          </a:p>
          <a:p>
            <a:pPr lvl="1" eaLnBrk="1" hangingPunct="1"/>
            <a:r>
              <a:rPr lang="en-US" altLang="en-US" dirty="0"/>
              <a:t>Interoffice memos</a:t>
            </a:r>
          </a:p>
          <a:p>
            <a:pPr lvl="1" eaLnBrk="1" hangingPunct="1"/>
            <a:r>
              <a:rPr lang="en-US" altLang="en-US" dirty="0"/>
              <a:t>Company policy</a:t>
            </a:r>
          </a:p>
          <a:p>
            <a:pPr lvl="1" eaLnBrk="1" hangingPunct="1"/>
            <a:r>
              <a:rPr lang="en-US" altLang="en-US" dirty="0"/>
              <a:t>Utility bills</a:t>
            </a:r>
          </a:p>
          <a:p>
            <a:pPr lvl="1" eaLnBrk="1" hangingPunct="1"/>
            <a:r>
              <a:rPr lang="en-US" altLang="en-US" dirty="0"/>
              <a:t>Resumes</a:t>
            </a:r>
          </a:p>
        </p:txBody>
      </p:sp>
    </p:spTree>
    <p:extLst>
      <p:ext uri="{BB962C8B-B14F-4D97-AF65-F5344CB8AC3E}">
        <p14:creationId xmlns:p14="http://schemas.microsoft.com/office/powerpoint/2010/main" val="1741218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The Art of Dumpster Diving (2 of 2)</a:t>
            </a:r>
            <a:endParaRPr lang="en-US" dirty="0"/>
          </a:p>
        </p:txBody>
      </p:sp>
      <p:sp>
        <p:nvSpPr>
          <p:cNvPr id="2" name="Text Placeholder 1"/>
          <p:cNvSpPr>
            <a:spLocks noGrp="1"/>
          </p:cNvSpPr>
          <p:nvPr>
            <p:ph type="body" sz="quarter" idx="17"/>
          </p:nvPr>
        </p:nvSpPr>
        <p:spPr/>
        <p:txBody>
          <a:bodyPr/>
          <a:lstStyle/>
          <a:p>
            <a:pPr eaLnBrk="1" hangingPunct="1"/>
            <a:r>
              <a:rPr lang="en-US" altLang="en-US" dirty="0"/>
              <a:t>Prevention</a:t>
            </a:r>
          </a:p>
          <a:p>
            <a:pPr lvl="1" eaLnBrk="1" hangingPunct="1"/>
            <a:r>
              <a:rPr lang="en-US" altLang="en-US" dirty="0"/>
              <a:t>Educate users </a:t>
            </a:r>
          </a:p>
          <a:p>
            <a:pPr lvl="2" eaLnBrk="1" hangingPunct="1"/>
            <a:r>
              <a:rPr lang="en-US" altLang="en-US" dirty="0"/>
              <a:t>The possibility of dumpster diving</a:t>
            </a:r>
          </a:p>
          <a:p>
            <a:pPr lvl="2" eaLnBrk="1" hangingPunct="1"/>
            <a:r>
              <a:rPr lang="en-US" altLang="en-US" dirty="0"/>
              <a:t>Proper trash disposal</a:t>
            </a:r>
          </a:p>
          <a:p>
            <a:pPr lvl="1" eaLnBrk="1" hangingPunct="1"/>
            <a:r>
              <a:rPr lang="en-US" altLang="en-US" dirty="0"/>
              <a:t>Format disks before disposing them with “disk-cleaning” software that writes binary zeros on all portions of the disks</a:t>
            </a:r>
          </a:p>
          <a:p>
            <a:pPr lvl="2" eaLnBrk="1" hangingPunct="1"/>
            <a:r>
              <a:rPr lang="en-US" altLang="en-US" dirty="0"/>
              <a:t>Should be done at least seven times</a:t>
            </a:r>
          </a:p>
          <a:p>
            <a:pPr lvl="1" eaLnBrk="1" hangingPunct="1"/>
            <a:r>
              <a:rPr lang="en-US" altLang="en-US" dirty="0"/>
              <a:t>Discard old computer manuals offsite</a:t>
            </a:r>
          </a:p>
          <a:p>
            <a:pPr lvl="1" eaLnBrk="1" hangingPunct="1"/>
            <a:r>
              <a:rPr lang="en-US" altLang="en-US" dirty="0"/>
              <a:t>Shred documents before disposal</a:t>
            </a:r>
          </a:p>
        </p:txBody>
      </p:sp>
    </p:spTree>
    <p:extLst>
      <p:ext uri="{BB962C8B-B14F-4D97-AF65-F5344CB8AC3E}">
        <p14:creationId xmlns:p14="http://schemas.microsoft.com/office/powerpoint/2010/main" val="3692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8F58-DA55-4CFF-8116-02C23FEBA6F0}"/>
              </a:ext>
            </a:extLst>
          </p:cNvPr>
          <p:cNvSpPr>
            <a:spLocks noGrp="1"/>
          </p:cNvSpPr>
          <p:nvPr>
            <p:ph type="title"/>
          </p:nvPr>
        </p:nvSpPr>
        <p:spPr/>
        <p:txBody>
          <a:bodyPr/>
          <a:lstStyle/>
          <a:p>
            <a:r>
              <a:rPr lang="en-US" altLang="en-US" dirty="0"/>
              <a:t>Summary of Reconnaissance Tools (1 of 4) </a:t>
            </a:r>
            <a:endParaRPr lang="en-IN" dirty="0"/>
          </a:p>
        </p:txBody>
      </p:sp>
      <p:graphicFrame>
        <p:nvGraphicFramePr>
          <p:cNvPr id="4" name="Table 5">
            <a:extLst>
              <a:ext uri="{FF2B5EF4-FFF2-40B4-BE49-F238E27FC236}">
                <a16:creationId xmlns:a16="http://schemas.microsoft.com/office/drawing/2014/main" id="{66803D17-2070-4759-BC97-10E00A4AC7EA}"/>
              </a:ext>
            </a:extLst>
          </p:cNvPr>
          <p:cNvGraphicFramePr>
            <a:graphicFrameLocks noGrp="1"/>
          </p:cNvGraphicFramePr>
          <p:nvPr>
            <p:ph type="tbl" sz="quarter" idx="10"/>
            <p:extLst>
              <p:ext uri="{D42A27DB-BD31-4B8C-83A1-F6EECF244321}">
                <p14:modId xmlns:p14="http://schemas.microsoft.com/office/powerpoint/2010/main" val="3848014762"/>
              </p:ext>
            </p:extLst>
          </p:nvPr>
        </p:nvGraphicFramePr>
        <p:xfrm>
          <a:off x="532015" y="1163782"/>
          <a:ext cx="11257235" cy="4853356"/>
        </p:xfrm>
        <a:graphic>
          <a:graphicData uri="http://schemas.openxmlformats.org/drawingml/2006/table">
            <a:tbl>
              <a:tblPr firstRow="1" bandRow="1">
                <a:tableStyleId>{5C22544A-7EE6-4342-B048-85BDC9FD1C3A}</a:tableStyleId>
              </a:tblPr>
              <a:tblGrid>
                <a:gridCol w="4583931">
                  <a:extLst>
                    <a:ext uri="{9D8B030D-6E8A-4147-A177-3AD203B41FA5}">
                      <a16:colId xmlns:a16="http://schemas.microsoft.com/office/drawing/2014/main" val="2837563769"/>
                    </a:ext>
                  </a:extLst>
                </a:gridCol>
                <a:gridCol w="6673304">
                  <a:extLst>
                    <a:ext uri="{9D8B030D-6E8A-4147-A177-3AD203B41FA5}">
                      <a16:colId xmlns:a16="http://schemas.microsoft.com/office/drawing/2014/main" val="2858490866"/>
                    </a:ext>
                  </a:extLst>
                </a:gridCol>
              </a:tblGrid>
              <a:tr h="450590">
                <a:tc>
                  <a:txBody>
                    <a:bodyPr/>
                    <a:lstStyle/>
                    <a:p>
                      <a:r>
                        <a:rPr lang="en-US" dirty="0"/>
                        <a:t>Tool</a:t>
                      </a:r>
                      <a:endParaRPr lang="en-IN" dirty="0"/>
                    </a:p>
                  </a:txBody>
                  <a:tcPr/>
                </a:tc>
                <a:tc>
                  <a:txBody>
                    <a:bodyPr/>
                    <a:lstStyle/>
                    <a:p>
                      <a:r>
                        <a:rPr lang="en-IN" dirty="0"/>
                        <a:t>Function</a:t>
                      </a:r>
                    </a:p>
                  </a:txBody>
                  <a:tcPr/>
                </a:tc>
                <a:extLst>
                  <a:ext uri="{0D108BD9-81ED-4DB2-BD59-A6C34878D82A}">
                    <a16:rowId xmlns:a16="http://schemas.microsoft.com/office/drawing/2014/main" val="2899285055"/>
                  </a:ext>
                </a:extLst>
              </a:tr>
              <a:tr h="1155094">
                <a:tc>
                  <a:txBody>
                    <a:bodyPr/>
                    <a:lstStyle/>
                    <a:p>
                      <a:r>
                        <a:rPr lang="en-US" sz="2000" kern="1200" baseline="0" dirty="0">
                          <a:solidFill>
                            <a:srgbClr val="004A78"/>
                          </a:solidFill>
                          <a:latin typeface="Courier New" panose="02070309020205020404" pitchFamily="49" charset="0"/>
                          <a:ea typeface="+mn-ea"/>
                          <a:cs typeface="Courier New" panose="02070309020205020404" pitchFamily="49" charset="0"/>
                        </a:rPr>
                        <a:t>dig</a:t>
                      </a:r>
                      <a:r>
                        <a:rPr lang="en-US" sz="1800" b="0" i="0" u="none" strike="noStrike" kern="1200" baseline="0" dirty="0">
                          <a:solidFill>
                            <a:schemeClr val="dk1"/>
                          </a:solidFill>
                          <a:latin typeface="+mn-lt"/>
                          <a:ea typeface="+mn-ea"/>
                          <a:cs typeface="+mn-cs"/>
                        </a:rPr>
                        <a:t> (Command available on all *nix systems;</a:t>
                      </a:r>
                    </a:p>
                    <a:p>
                      <a:r>
                        <a:rPr lang="en-US" sz="1800" b="0" i="0" u="none" strike="noStrike" kern="1200" baseline="0" dirty="0">
                          <a:solidFill>
                            <a:schemeClr val="dk1"/>
                          </a:solidFill>
                          <a:latin typeface="+mn-lt"/>
                          <a:ea typeface="+mn-ea"/>
                          <a:cs typeface="+mn-cs"/>
                        </a:rPr>
                        <a:t>can be downloaded for Windows platforms from </a:t>
                      </a:r>
                      <a:r>
                        <a:rPr lang="en-US" sz="1800" b="0" i="0" u="none" strike="noStrike" kern="1200" baseline="0" dirty="0">
                          <a:solidFill>
                            <a:schemeClr val="dk1"/>
                          </a:solidFill>
                          <a:latin typeface="+mn-lt"/>
                          <a:ea typeface="+mn-ea"/>
                          <a:cs typeface="+mn-cs"/>
                          <a:hlinkClick r:id="rId2"/>
                        </a:rPr>
                        <a:t>the BIND 9 website</a:t>
                      </a:r>
                      <a:r>
                        <a:rPr lang="en-US" sz="1800" b="0" i="0" u="none" strike="noStrike" kern="1200" baseline="0" dirty="0">
                          <a:solidFill>
                            <a:schemeClr val="dk1"/>
                          </a:solidFill>
                          <a:latin typeface="+mn-lt"/>
                          <a:ea typeface="+mn-ea"/>
                          <a:cs typeface="+mn-cs"/>
                        </a:rPr>
                        <a:t>. </a:t>
                      </a:r>
                      <a:r>
                        <a:rPr lang="en-US" sz="2000" kern="1200" baseline="0" dirty="0">
                          <a:solidFill>
                            <a:srgbClr val="004A78"/>
                          </a:solidFill>
                          <a:latin typeface="Courier New" panose="02070309020205020404" pitchFamily="49" charset="0"/>
                          <a:ea typeface="+mn-ea"/>
                          <a:cs typeface="Courier New" panose="02070309020205020404" pitchFamily="49" charset="0"/>
                        </a:rPr>
                        <a:t>dig</a:t>
                      </a:r>
                      <a:r>
                        <a:rPr lang="en-US" sz="1800" b="0" i="0" u="none" strike="noStrike" kern="1200" baseline="0" dirty="0">
                          <a:solidFill>
                            <a:schemeClr val="dk1"/>
                          </a:solidFill>
                          <a:latin typeface="+mn-lt"/>
                          <a:ea typeface="+mn-ea"/>
                          <a:cs typeface="+mn-cs"/>
                        </a:rPr>
                        <a:t> is contained in</a:t>
                      </a:r>
                    </a:p>
                    <a:p>
                      <a:r>
                        <a:rPr lang="en-US" sz="1800" b="0" i="0" u="none" strike="noStrike" kern="1200" baseline="0" dirty="0">
                          <a:solidFill>
                            <a:schemeClr val="dk1"/>
                          </a:solidFill>
                          <a:latin typeface="+mn-lt"/>
                          <a:ea typeface="+mn-ea"/>
                          <a:cs typeface="+mn-cs"/>
                        </a:rPr>
                        <a:t>the BIND download, so download BIND.)</a:t>
                      </a:r>
                      <a:endParaRPr lang="en-IN" dirty="0"/>
                    </a:p>
                  </a:txBody>
                  <a:tcPr/>
                </a:tc>
                <a:tc>
                  <a:txBody>
                    <a:bodyPr/>
                    <a:lstStyle/>
                    <a:p>
                      <a:r>
                        <a:rPr lang="en-US" sz="1800" b="0" i="0" u="none" strike="noStrike" kern="1200" baseline="0" dirty="0">
                          <a:solidFill>
                            <a:schemeClr val="dk1"/>
                          </a:solidFill>
                          <a:latin typeface="+mn-lt"/>
                          <a:ea typeface="+mn-ea"/>
                          <a:cs typeface="+mn-cs"/>
                        </a:rPr>
                        <a:t>Perform DNS zone transfers; replaces the </a:t>
                      </a:r>
                      <a:r>
                        <a:rPr lang="en-US" sz="1800" b="1" kern="1200" baseline="0" dirty="0">
                          <a:solidFill>
                            <a:srgbClr val="FF0000"/>
                          </a:solidFill>
                          <a:effectLst>
                            <a:outerShdw blurRad="38100" dist="38100" dir="2700000" algn="tl">
                              <a:srgbClr val="000000">
                                <a:alpha val="43137"/>
                              </a:srgbClr>
                            </a:outerShdw>
                          </a:effectLst>
                          <a:highlight>
                            <a:srgbClr val="FFFF00"/>
                          </a:highlight>
                          <a:latin typeface="CourierStd"/>
                          <a:ea typeface="+mn-ea"/>
                          <a:cs typeface="Arial" charset="0"/>
                        </a:rPr>
                        <a:t>nslookup</a:t>
                      </a:r>
                      <a:r>
                        <a:rPr lang="en-US" sz="1800" b="1" i="0" u="none" strike="noStrike" kern="1200" baseline="0" dirty="0">
                          <a:solidFill>
                            <a:srgbClr val="FF0000"/>
                          </a:solidFill>
                          <a:effectLst>
                            <a:outerShdw blurRad="38100" dist="38100" dir="2700000" algn="tl">
                              <a:srgbClr val="000000">
                                <a:alpha val="43137"/>
                              </a:srgbClr>
                            </a:outerShdw>
                          </a:effectLst>
                          <a:highlight>
                            <a:srgbClr val="FFFF00"/>
                          </a:highlight>
                          <a:latin typeface="+mn-lt"/>
                          <a:ea typeface="+mn-ea"/>
                          <a:cs typeface="+mn-cs"/>
                        </a:rPr>
                        <a:t> </a:t>
                      </a:r>
                      <a:r>
                        <a:rPr lang="en-IN" sz="1800" b="1" i="0" u="none" strike="noStrike" kern="1200" baseline="0" dirty="0">
                          <a:solidFill>
                            <a:srgbClr val="FF0000"/>
                          </a:solidFill>
                          <a:effectLst>
                            <a:outerShdw blurRad="38100" dist="38100" dir="2700000" algn="tl">
                              <a:srgbClr val="000000">
                                <a:alpha val="43137"/>
                              </a:srgbClr>
                            </a:outerShdw>
                          </a:effectLst>
                          <a:highlight>
                            <a:srgbClr val="FFFF00"/>
                          </a:highlight>
                          <a:latin typeface="+mn-lt"/>
                          <a:ea typeface="+mn-ea"/>
                          <a:cs typeface="+mn-cs"/>
                        </a:rPr>
                        <a:t>command</a:t>
                      </a:r>
                      <a:r>
                        <a:rPr lang="en-IN" sz="1800" b="0" i="0" u="none" strike="noStrike" kern="1200" baseline="0" dirty="0">
                          <a:solidFill>
                            <a:schemeClr val="dk1"/>
                          </a:solidFill>
                          <a:latin typeface="+mn-lt"/>
                          <a:ea typeface="+mn-ea"/>
                          <a:cs typeface="+mn-cs"/>
                        </a:rPr>
                        <a:t>.</a:t>
                      </a:r>
                      <a:endParaRPr lang="en-IN" dirty="0"/>
                    </a:p>
                  </a:txBody>
                  <a:tcPr/>
                </a:tc>
                <a:extLst>
                  <a:ext uri="{0D108BD9-81ED-4DB2-BD59-A6C34878D82A}">
                    <a16:rowId xmlns:a16="http://schemas.microsoft.com/office/drawing/2014/main" val="2739592890"/>
                  </a:ext>
                </a:extLst>
              </a:tr>
              <a:tr h="621974">
                <a:tc>
                  <a:txBody>
                    <a:bodyPr/>
                    <a:lstStyle/>
                    <a:p>
                      <a:r>
                        <a:rPr lang="fr-FR" sz="1800" b="0" i="0" u="none" strike="noStrike" kern="1200" baseline="0" dirty="0">
                          <a:solidFill>
                            <a:schemeClr val="dk1"/>
                          </a:solidFill>
                          <a:latin typeface="+mn-lt"/>
                          <a:ea typeface="+mn-ea"/>
                          <a:cs typeface="+mn-cs"/>
                          <a:hlinkClick r:id="rId3"/>
                        </a:rPr>
                        <a:t>Domain Dossier </a:t>
                      </a:r>
                      <a:endParaRPr lang="en-IN" dirty="0"/>
                    </a:p>
                  </a:txBody>
                  <a:tcPr/>
                </a:tc>
                <a:tc>
                  <a:txBody>
                    <a:bodyPr/>
                    <a:lstStyle/>
                    <a:p>
                      <a:r>
                        <a:rPr lang="en-US" sz="1800" b="0" i="0" u="none" strike="noStrike" kern="1200" baseline="0" dirty="0">
                          <a:solidFill>
                            <a:schemeClr val="dk1"/>
                          </a:solidFill>
                          <a:latin typeface="+mn-lt"/>
                          <a:ea typeface="+mn-ea"/>
                          <a:cs typeface="+mn-cs"/>
                        </a:rPr>
                        <a:t>This web tool is useful </a:t>
                      </a:r>
                      <a:r>
                        <a:rPr lang="en-US" sz="1800" b="1" i="0" u="none" strike="noStrike" kern="1200" baseline="0" dirty="0">
                          <a:solidFill>
                            <a:schemeClr val="dk1"/>
                          </a:solidFill>
                          <a:latin typeface="+mn-lt"/>
                          <a:ea typeface="+mn-ea"/>
                          <a:cs typeface="+mn-cs"/>
                        </a:rPr>
                        <a:t>in gathering IP and domain information (</a:t>
                      </a:r>
                      <a:r>
                        <a:rPr lang="en-US" sz="1800" b="1" i="0" u="none" strike="noStrike" kern="1200" baseline="0" dirty="0">
                          <a:solidFill>
                            <a:srgbClr val="FF0000"/>
                          </a:solidFill>
                          <a:effectLst>
                            <a:outerShdw blurRad="38100" dist="38100" dir="2700000" algn="tl">
                              <a:srgbClr val="000000">
                                <a:alpha val="43137"/>
                              </a:srgbClr>
                            </a:outerShdw>
                          </a:effectLst>
                          <a:highlight>
                            <a:srgbClr val="FFFF00"/>
                          </a:highlight>
                          <a:latin typeface="+mn-lt"/>
                          <a:ea typeface="+mn-ea"/>
                          <a:cs typeface="+mn-cs"/>
                        </a:rPr>
                        <a:t>including whois, DNS, and traceroute</a:t>
                      </a:r>
                      <a:r>
                        <a:rPr lang="en-US" sz="1800" b="1" i="0" u="none" strike="noStrike" kern="1200" baseline="0" dirty="0">
                          <a:solidFill>
                            <a:schemeClr val="dk1"/>
                          </a:solidFill>
                          <a:latin typeface="+mn-lt"/>
                          <a:ea typeface="+mn-ea"/>
                          <a:cs typeface="+mn-cs"/>
                        </a:rPr>
                        <a:t>).</a:t>
                      </a:r>
                      <a:endParaRPr lang="en-IN" b="1" dirty="0"/>
                    </a:p>
                  </a:txBody>
                  <a:tcPr/>
                </a:tc>
                <a:extLst>
                  <a:ext uri="{0D108BD9-81ED-4DB2-BD59-A6C34878D82A}">
                    <a16:rowId xmlns:a16="http://schemas.microsoft.com/office/drawing/2014/main" val="527413477"/>
                  </a:ext>
                </a:extLst>
              </a:tr>
              <a:tr h="888534">
                <a:tc>
                  <a:txBody>
                    <a:bodyPr/>
                    <a:lstStyle/>
                    <a:p>
                      <a:r>
                        <a:rPr lang="en-IN" sz="1800" b="0" i="0" u="none" strike="noStrike" kern="1200" baseline="0" dirty="0">
                          <a:solidFill>
                            <a:schemeClr val="dk1"/>
                          </a:solidFill>
                          <a:latin typeface="+mn-lt"/>
                          <a:ea typeface="+mn-ea"/>
                          <a:cs typeface="+mn-cs"/>
                          <a:hlinkClick r:id="rId4"/>
                        </a:rPr>
                        <a:t>FOCA</a:t>
                      </a:r>
                      <a:endParaRPr lang="en-IN" dirty="0"/>
                    </a:p>
                  </a:txBody>
                  <a:tcPr/>
                </a:tc>
                <a:tc>
                  <a:txBody>
                    <a:bodyPr/>
                    <a:lstStyle/>
                    <a:p>
                      <a:r>
                        <a:rPr lang="en-US" sz="1800" b="0" i="0" u="none" strike="noStrike" kern="1200" baseline="0" dirty="0">
                          <a:solidFill>
                            <a:schemeClr val="dk1"/>
                          </a:solidFill>
                          <a:latin typeface="+mn-lt"/>
                          <a:ea typeface="+mn-ea"/>
                          <a:cs typeface="+mn-cs"/>
                        </a:rPr>
                        <a:t>Extract metadata from documents on websites to reveal</a:t>
                      </a:r>
                    </a:p>
                    <a:p>
                      <a:r>
                        <a:rPr lang="en-US" sz="1800" b="1" i="0" u="none" strike="noStrike" kern="1200" baseline="0" dirty="0">
                          <a:solidFill>
                            <a:srgbClr val="FF0000"/>
                          </a:solidFill>
                          <a:effectLst>
                            <a:outerShdw blurRad="38100" dist="38100" dir="2700000" algn="tl">
                              <a:srgbClr val="000000">
                                <a:alpha val="43137"/>
                              </a:srgbClr>
                            </a:outerShdw>
                          </a:effectLst>
                          <a:highlight>
                            <a:srgbClr val="FFFF00"/>
                          </a:highlight>
                          <a:latin typeface="+mn-lt"/>
                          <a:ea typeface="+mn-ea"/>
                          <a:cs typeface="+mn-cs"/>
                        </a:rPr>
                        <a:t>the document creator’s network logon and email address, information on IP addresses of internal devices, and </a:t>
                      </a:r>
                      <a:r>
                        <a:rPr lang="en-US" sz="1800" b="0" i="0" u="none" strike="noStrike" kern="1200" baseline="0" dirty="0">
                          <a:solidFill>
                            <a:schemeClr val="dk1"/>
                          </a:solidFill>
                          <a:latin typeface="+mn-lt"/>
                          <a:ea typeface="+mn-ea"/>
                          <a:cs typeface="+mn-cs"/>
                        </a:rPr>
                        <a:t>more.</a:t>
                      </a:r>
                      <a:endParaRPr lang="en-IN" dirty="0"/>
                    </a:p>
                  </a:txBody>
                  <a:tcPr/>
                </a:tc>
                <a:extLst>
                  <a:ext uri="{0D108BD9-81ED-4DB2-BD59-A6C34878D82A}">
                    <a16:rowId xmlns:a16="http://schemas.microsoft.com/office/drawing/2014/main" val="1756063455"/>
                  </a:ext>
                </a:extLst>
              </a:tr>
              <a:tr h="958526">
                <a:tc>
                  <a:txBody>
                    <a:bodyPr/>
                    <a:lstStyle/>
                    <a:p>
                      <a:r>
                        <a:rPr lang="en-US" sz="1800" b="0" i="0" u="none" strike="noStrike" kern="1200" baseline="0" dirty="0">
                          <a:solidFill>
                            <a:schemeClr val="dk1"/>
                          </a:solidFill>
                          <a:latin typeface="+mn-lt"/>
                          <a:ea typeface="+mn-ea"/>
                          <a:cs typeface="+mn-cs"/>
                          <a:hlinkClick r:id="rId5"/>
                        </a:rPr>
                        <a:t>Google</a:t>
                      </a:r>
                      <a:r>
                        <a:rPr lang="en-US" sz="1800" b="0" i="0" u="none" strike="noStrike" kern="1200" baseline="0" dirty="0">
                          <a:solidFill>
                            <a:schemeClr val="dk1"/>
                          </a:solidFill>
                          <a:latin typeface="+mn-lt"/>
                          <a:ea typeface="+mn-ea"/>
                          <a:cs typeface="+mn-cs"/>
                        </a:rPr>
                        <a:t> and Google Hacking</a:t>
                      </a:r>
                    </a:p>
                    <a:p>
                      <a:r>
                        <a:rPr lang="en-US" sz="1800" b="0" i="0" u="none" strike="noStrike" kern="1200" baseline="0" dirty="0">
                          <a:solidFill>
                            <a:schemeClr val="dk1"/>
                          </a:solidFill>
                          <a:latin typeface="+mn-lt"/>
                          <a:ea typeface="+mn-ea"/>
                          <a:cs typeface="+mn-cs"/>
                        </a:rPr>
                        <a:t>Database (</a:t>
                      </a:r>
                      <a:r>
                        <a:rPr lang="en-US" sz="1800" b="0" i="0" u="none" strike="noStrike" kern="1200" baseline="0" dirty="0">
                          <a:solidFill>
                            <a:srgbClr val="FF0000"/>
                          </a:solidFill>
                          <a:latin typeface="+mn-lt"/>
                          <a:ea typeface="+mn-ea"/>
                          <a:cs typeface="+mn-cs"/>
                        </a:rPr>
                        <a:t>GHDB</a:t>
                      </a:r>
                      <a:r>
                        <a:rPr lang="en-US" sz="1800" b="0" i="0" u="none" strike="noStrike" kern="1200" baseline="0" dirty="0">
                          <a:solidFill>
                            <a:schemeClr val="dk1"/>
                          </a:solidFill>
                          <a:latin typeface="+mn-lt"/>
                          <a:ea typeface="+mn-ea"/>
                          <a:cs typeface="+mn-cs"/>
                        </a:rPr>
                        <a:t>), also called Google Dorks</a:t>
                      </a:r>
                      <a:endParaRPr lang="en-IN" dirty="0"/>
                    </a:p>
                  </a:txBody>
                  <a:tcPr/>
                </a:tc>
                <a:tc>
                  <a:txBody>
                    <a:bodyPr/>
                    <a:lstStyle/>
                    <a:p>
                      <a:r>
                        <a:rPr lang="en-US" sz="1800" b="0" i="0" u="none" strike="noStrike" kern="1200" baseline="0" dirty="0">
                          <a:solidFill>
                            <a:schemeClr val="dk1"/>
                          </a:solidFill>
                          <a:latin typeface="+mn-lt"/>
                          <a:ea typeface="+mn-ea"/>
                          <a:cs typeface="+mn-cs"/>
                        </a:rPr>
                        <a:t>Uncover files, systems, sites, and other information about a target using advanced operators and specially crafted queries. Some of these queries can be found at the GHDB </a:t>
                      </a:r>
                      <a:r>
                        <a:rPr lang="en-US" sz="1800" b="1" i="0" u="sng" strike="noStrike" kern="1200" baseline="0" dirty="0">
                          <a:solidFill>
                            <a:schemeClr val="dk1"/>
                          </a:solidFill>
                          <a:latin typeface="+mn-lt"/>
                          <a:ea typeface="+mn-ea"/>
                          <a:cs typeface="+mn-cs"/>
                        </a:rPr>
                        <a:t>(</a:t>
                      </a:r>
                      <a:r>
                        <a:rPr lang="en-US" sz="1800" b="1" i="0" u="sng" strike="noStrike" kern="1200" baseline="0" dirty="0">
                          <a:solidFill>
                            <a:schemeClr val="dk1"/>
                          </a:solidFill>
                          <a:latin typeface="+mn-lt"/>
                          <a:ea typeface="+mn-ea"/>
                          <a:cs typeface="+mn-cs"/>
                          <a:hlinkClick r:id="rId6"/>
                        </a:rPr>
                        <a:t>Google Hacking Database</a:t>
                      </a:r>
                      <a:r>
                        <a:rPr lang="en-IN" sz="1800" b="0" i="0" u="none" strike="noStrike" kern="1200" baseline="0" dirty="0">
                          <a:solidFill>
                            <a:schemeClr val="dk1"/>
                          </a:solidFill>
                          <a:latin typeface="+mn-lt"/>
                          <a:ea typeface="+mn-ea"/>
                          <a:cs typeface="+mn-cs"/>
                        </a:rPr>
                        <a:t>).</a:t>
                      </a:r>
                      <a:endParaRPr lang="en-IN" dirty="0"/>
                    </a:p>
                  </a:txBody>
                  <a:tcPr/>
                </a:tc>
                <a:extLst>
                  <a:ext uri="{0D108BD9-81ED-4DB2-BD59-A6C34878D82A}">
                    <a16:rowId xmlns:a16="http://schemas.microsoft.com/office/drawing/2014/main" val="1665794210"/>
                  </a:ext>
                </a:extLst>
              </a:tr>
              <a:tr h="621974">
                <a:tc>
                  <a:txBody>
                    <a:bodyPr/>
                    <a:lstStyle/>
                    <a:p>
                      <a:r>
                        <a:rPr lang="en-IN" sz="1800" b="0" i="0" u="none" strike="noStrike" kern="1200" baseline="0" dirty="0">
                          <a:solidFill>
                            <a:schemeClr val="dk1"/>
                          </a:solidFill>
                          <a:latin typeface="+mn-lt"/>
                          <a:ea typeface="+mn-ea"/>
                          <a:cs typeface="+mn-cs"/>
                          <a:hlinkClick r:id="rId7"/>
                        </a:rPr>
                        <a:t>Google Groups</a:t>
                      </a:r>
                      <a:endParaRPr lang="en-IN" dirty="0"/>
                    </a:p>
                  </a:txBody>
                  <a:tcPr/>
                </a:tc>
                <a:tc>
                  <a:txBody>
                    <a:bodyPr/>
                    <a:lstStyle/>
                    <a:p>
                      <a:r>
                        <a:rPr lang="en-US" sz="1800" b="0" i="0" u="none" strike="noStrike" kern="1200" baseline="0" dirty="0">
                          <a:solidFill>
                            <a:schemeClr val="dk1"/>
                          </a:solidFill>
                          <a:latin typeface="+mn-lt"/>
                          <a:ea typeface="+mn-ea"/>
                          <a:cs typeface="+mn-cs"/>
                        </a:rPr>
                        <a:t>Search for email addresses in technical or nontechnical</a:t>
                      </a:r>
                    </a:p>
                    <a:p>
                      <a:r>
                        <a:rPr lang="en-IN" sz="1800" b="0" i="0" u="none" strike="noStrike" kern="1200" baseline="0" dirty="0">
                          <a:solidFill>
                            <a:schemeClr val="dk1"/>
                          </a:solidFill>
                          <a:latin typeface="+mn-lt"/>
                          <a:ea typeface="+mn-ea"/>
                          <a:cs typeface="+mn-cs"/>
                        </a:rPr>
                        <a:t>newsgroup postings.</a:t>
                      </a:r>
                      <a:endParaRPr lang="en-IN" dirty="0"/>
                    </a:p>
                  </a:txBody>
                  <a:tcPr/>
                </a:tc>
                <a:extLst>
                  <a:ext uri="{0D108BD9-81ED-4DB2-BD59-A6C34878D82A}">
                    <a16:rowId xmlns:a16="http://schemas.microsoft.com/office/drawing/2014/main" val="1357429287"/>
                  </a:ext>
                </a:extLst>
              </a:tr>
            </a:tbl>
          </a:graphicData>
        </a:graphic>
      </p:graphicFrame>
      <p:sp>
        <p:nvSpPr>
          <p:cNvPr id="5" name="TextBox 4">
            <a:extLst>
              <a:ext uri="{FF2B5EF4-FFF2-40B4-BE49-F238E27FC236}">
                <a16:creationId xmlns:a16="http://schemas.microsoft.com/office/drawing/2014/main" id="{A552AEBF-ACEE-304B-9EE9-B3112B4CA911}"/>
              </a:ext>
            </a:extLst>
          </p:cNvPr>
          <p:cNvSpPr txBox="1"/>
          <p:nvPr/>
        </p:nvSpPr>
        <p:spPr>
          <a:xfrm>
            <a:off x="3047260" y="3250992"/>
            <a:ext cx="6094520" cy="369332"/>
          </a:xfrm>
          <a:prstGeom prst="rect">
            <a:avLst/>
          </a:prstGeom>
          <a:noFill/>
          <a:effectLst/>
        </p:spPr>
        <p:txBody>
          <a:bodyPr wrap="square">
            <a:spAutoFit/>
          </a:bodyPr>
          <a:lstStyle/>
          <a:p>
            <a:r>
              <a:rPr lang="en-US" sz="1800" b="0" i="0" u="none" strike="noStrike" kern="1200" baseline="0" dirty="0">
                <a:solidFill>
                  <a:schemeClr val="dk1"/>
                </a:solidFill>
                <a:latin typeface="+mn-lt"/>
                <a:ea typeface="+mn-ea"/>
                <a:cs typeface="+mn-cs"/>
              </a:rPr>
              <a:t>(</a:t>
            </a:r>
            <a:r>
              <a:rPr lang="en-US" sz="1800" b="0" i="0" u="none" strike="noStrike" kern="1200" baseline="0" dirty="0">
                <a:solidFill>
                  <a:schemeClr val="dk1"/>
                </a:solidFill>
                <a:latin typeface="+mn-lt"/>
                <a:ea typeface="+mn-ea"/>
                <a:cs typeface="+mn-cs"/>
                <a:hlinkClick r:id="rId6"/>
              </a:rPr>
              <a:t>Google Hacking Database</a:t>
            </a:r>
            <a:endParaRPr lang="en-US" dirty="0"/>
          </a:p>
        </p:txBody>
      </p:sp>
    </p:spTree>
    <p:extLst>
      <p:ext uri="{BB962C8B-B14F-4D97-AF65-F5344CB8AC3E}">
        <p14:creationId xmlns:p14="http://schemas.microsoft.com/office/powerpoint/2010/main" val="3883596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6E79-6E33-4DDF-B712-0DF4EEBA1A0A}"/>
              </a:ext>
            </a:extLst>
          </p:cNvPr>
          <p:cNvSpPr>
            <a:spLocks noGrp="1"/>
          </p:cNvSpPr>
          <p:nvPr>
            <p:ph type="title"/>
          </p:nvPr>
        </p:nvSpPr>
        <p:spPr/>
        <p:txBody>
          <a:bodyPr/>
          <a:lstStyle/>
          <a:p>
            <a:r>
              <a:rPr lang="en-US" altLang="en-US" dirty="0"/>
              <a:t>The Art of Piggybacking</a:t>
            </a:r>
            <a:endParaRPr lang="en-IN" dirty="0"/>
          </a:p>
        </p:txBody>
      </p:sp>
      <p:sp>
        <p:nvSpPr>
          <p:cNvPr id="3" name="Text Placeholder 2">
            <a:extLst>
              <a:ext uri="{FF2B5EF4-FFF2-40B4-BE49-F238E27FC236}">
                <a16:creationId xmlns:a16="http://schemas.microsoft.com/office/drawing/2014/main" id="{7C8F5F28-468A-46E2-B557-8AF7F8DB3655}"/>
              </a:ext>
            </a:extLst>
          </p:cNvPr>
          <p:cNvSpPr>
            <a:spLocks noGrp="1"/>
          </p:cNvSpPr>
          <p:nvPr>
            <p:ph type="body" sz="quarter" idx="17"/>
          </p:nvPr>
        </p:nvSpPr>
        <p:spPr/>
        <p:txBody>
          <a:bodyPr/>
          <a:lstStyle/>
          <a:p>
            <a:pPr eaLnBrk="1" hangingPunct="1"/>
            <a:r>
              <a:rPr lang="en-US" altLang="en-US" dirty="0"/>
              <a:t>Trailing closely behind an employee cleared to enter restricted areas</a:t>
            </a:r>
          </a:p>
          <a:p>
            <a:pPr eaLnBrk="1" hangingPunct="1"/>
            <a:r>
              <a:rPr lang="en-US" altLang="en-US" dirty="0"/>
              <a:t>How it works:</a:t>
            </a:r>
          </a:p>
          <a:p>
            <a:pPr lvl="1" eaLnBrk="1" hangingPunct="1"/>
            <a:r>
              <a:rPr lang="en-US" altLang="en-US" dirty="0"/>
              <a:t>Watch authorized personnel enter an area</a:t>
            </a:r>
          </a:p>
          <a:p>
            <a:pPr lvl="1" eaLnBrk="1" hangingPunct="1"/>
            <a:r>
              <a:rPr lang="en-US" altLang="en-US" dirty="0"/>
              <a:t>Quickly join them at security entrance</a:t>
            </a:r>
          </a:p>
          <a:p>
            <a:pPr lvl="1" eaLnBrk="1" hangingPunct="1"/>
            <a:r>
              <a:rPr lang="en-US" altLang="en-US" dirty="0"/>
              <a:t>Exploit desire to be polite and helpful</a:t>
            </a:r>
          </a:p>
          <a:p>
            <a:pPr lvl="1" eaLnBrk="1" hangingPunct="1"/>
            <a:r>
              <a:rPr lang="en-US" altLang="en-US" dirty="0"/>
              <a:t>Attacker wears a fake badge or security card</a:t>
            </a:r>
          </a:p>
          <a:p>
            <a:pPr eaLnBrk="1" hangingPunct="1"/>
            <a:r>
              <a:rPr lang="en-US" altLang="en-US" dirty="0"/>
              <a:t>Prevention</a:t>
            </a:r>
          </a:p>
          <a:p>
            <a:pPr lvl="1" eaLnBrk="1" hangingPunct="1"/>
            <a:r>
              <a:rPr lang="en-US" altLang="en-US" dirty="0"/>
              <a:t>Use turnstiles</a:t>
            </a:r>
          </a:p>
          <a:p>
            <a:pPr lvl="1" eaLnBrk="1" hangingPunct="1"/>
            <a:r>
              <a:rPr lang="en-US" altLang="en-US" dirty="0"/>
              <a:t>Train personnel to notify security about strangers</a:t>
            </a:r>
          </a:p>
          <a:p>
            <a:pPr lvl="1" eaLnBrk="1" hangingPunct="1"/>
            <a:r>
              <a:rPr lang="en-US" altLang="en-US" dirty="0"/>
              <a:t>Do not hold secured doors open for anyone</a:t>
            </a:r>
          </a:p>
          <a:p>
            <a:pPr lvl="2" eaLnBrk="1" hangingPunct="1"/>
            <a:r>
              <a:rPr lang="en-US" altLang="en-US" dirty="0"/>
              <a:t>Even people you know</a:t>
            </a:r>
          </a:p>
          <a:p>
            <a:pPr lvl="1" eaLnBrk="1" hangingPunct="1"/>
            <a:r>
              <a:rPr lang="en-US" altLang="en-US" dirty="0"/>
              <a:t>All employees must use access cards to enter a restricted area</a:t>
            </a:r>
          </a:p>
        </p:txBody>
      </p:sp>
    </p:spTree>
    <p:extLst>
      <p:ext uri="{BB962C8B-B14F-4D97-AF65-F5344CB8AC3E}">
        <p14:creationId xmlns:p14="http://schemas.microsoft.com/office/powerpoint/2010/main" val="1890429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B6E1-F941-4D96-B74A-0CFE20BAF84F}"/>
              </a:ext>
            </a:extLst>
          </p:cNvPr>
          <p:cNvSpPr>
            <a:spLocks noGrp="1"/>
          </p:cNvSpPr>
          <p:nvPr>
            <p:ph type="title"/>
          </p:nvPr>
        </p:nvSpPr>
        <p:spPr/>
        <p:txBody>
          <a:bodyPr/>
          <a:lstStyle/>
          <a:p>
            <a:r>
              <a:rPr lang="en-US" altLang="en-US" dirty="0"/>
              <a:t>Phishing (1 of 2)</a:t>
            </a:r>
            <a:endParaRPr lang="en-IN" dirty="0"/>
          </a:p>
        </p:txBody>
      </p:sp>
      <p:sp>
        <p:nvSpPr>
          <p:cNvPr id="3" name="Text Placeholder 2">
            <a:extLst>
              <a:ext uri="{FF2B5EF4-FFF2-40B4-BE49-F238E27FC236}">
                <a16:creationId xmlns:a16="http://schemas.microsoft.com/office/drawing/2014/main" id="{D26E013F-FA4A-4379-B025-4D4B952EC998}"/>
              </a:ext>
            </a:extLst>
          </p:cNvPr>
          <p:cNvSpPr>
            <a:spLocks noGrp="1"/>
          </p:cNvSpPr>
          <p:nvPr>
            <p:ph type="body" sz="quarter" idx="17"/>
          </p:nvPr>
        </p:nvSpPr>
        <p:spPr/>
        <p:txBody>
          <a:bodyPr/>
          <a:lstStyle/>
          <a:p>
            <a:pPr eaLnBrk="1" hangingPunct="1"/>
            <a:r>
              <a:rPr lang="en-US" altLang="en-US" b="1" dirty="0"/>
              <a:t>Phishing</a:t>
            </a:r>
            <a:r>
              <a:rPr lang="en-US" altLang="en-US" dirty="0"/>
              <a:t> emails</a:t>
            </a:r>
          </a:p>
          <a:p>
            <a:pPr lvl="1" eaLnBrk="1" hangingPunct="1"/>
            <a:r>
              <a:rPr lang="en-US" altLang="en-US" dirty="0"/>
              <a:t>“Update your account details” is a typical subject line</a:t>
            </a:r>
          </a:p>
          <a:p>
            <a:pPr lvl="1" eaLnBrk="1" hangingPunct="1"/>
            <a:r>
              <a:rPr lang="en-US" altLang="en-US" dirty="0"/>
              <a:t>Usually framed as an urgent request to visit a website</a:t>
            </a:r>
          </a:p>
          <a:p>
            <a:pPr lvl="2" eaLnBrk="1" hangingPunct="1"/>
            <a:r>
              <a:rPr lang="en-US" altLang="en-US" dirty="0"/>
              <a:t>The website is a fake</a:t>
            </a:r>
          </a:p>
          <a:p>
            <a:pPr lvl="2" eaLnBrk="1" hangingPunct="1"/>
            <a:r>
              <a:rPr lang="en-US" altLang="en-US" dirty="0"/>
              <a:t>The money you lose is real</a:t>
            </a:r>
          </a:p>
          <a:p>
            <a:pPr eaLnBrk="1" hangingPunct="1"/>
            <a:r>
              <a:rPr lang="en-US" altLang="en-US" b="1" dirty="0"/>
              <a:t>Spear phishing</a:t>
            </a:r>
          </a:p>
          <a:p>
            <a:pPr lvl="1" eaLnBrk="1" hangingPunct="1"/>
            <a:r>
              <a:rPr lang="en-US" altLang="en-US" dirty="0"/>
              <a:t>Combines social engineering with exploiting vulnerabilities</a:t>
            </a:r>
          </a:p>
          <a:p>
            <a:pPr lvl="1" eaLnBrk="1" hangingPunct="1"/>
            <a:r>
              <a:rPr lang="en-US" altLang="en-US" dirty="0"/>
              <a:t>Attack is directed at specific people in an organization</a:t>
            </a:r>
          </a:p>
          <a:p>
            <a:pPr lvl="2" eaLnBrk="1" hangingPunct="1"/>
            <a:r>
              <a:rPr lang="en-US" altLang="en-US" dirty="0"/>
              <a:t>Comes from someone the recipient knows</a:t>
            </a:r>
          </a:p>
          <a:p>
            <a:pPr lvl="2" eaLnBrk="1" hangingPunct="1"/>
            <a:r>
              <a:rPr lang="en-US" altLang="en-US" dirty="0"/>
              <a:t>Mentions topics of mutual interest</a:t>
            </a:r>
          </a:p>
        </p:txBody>
      </p:sp>
    </p:spTree>
    <p:extLst>
      <p:ext uri="{BB962C8B-B14F-4D97-AF65-F5344CB8AC3E}">
        <p14:creationId xmlns:p14="http://schemas.microsoft.com/office/powerpoint/2010/main" val="187258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B30A-B595-4FDB-9BDA-2B9D2426F7D9}"/>
              </a:ext>
            </a:extLst>
          </p:cNvPr>
          <p:cNvSpPr>
            <a:spLocks noGrp="1"/>
          </p:cNvSpPr>
          <p:nvPr>
            <p:ph type="title"/>
          </p:nvPr>
        </p:nvSpPr>
        <p:spPr/>
        <p:txBody>
          <a:bodyPr/>
          <a:lstStyle/>
          <a:p>
            <a:r>
              <a:rPr lang="en-US" altLang="en-US" dirty="0"/>
              <a:t>Phishing (2 of 2)</a:t>
            </a:r>
            <a:endParaRPr lang="en-IN" dirty="0"/>
          </a:p>
        </p:txBody>
      </p:sp>
      <p:pic>
        <p:nvPicPr>
          <p:cNvPr id="7" name="Picture Placeholder 6" descr="An example phishing email pretending to be from PayPal asking the receiver to update account information.">
            <a:extLst>
              <a:ext uri="{FF2B5EF4-FFF2-40B4-BE49-F238E27FC236}">
                <a16:creationId xmlns:a16="http://schemas.microsoft.com/office/drawing/2014/main" id="{D259EC6D-FCD1-400F-9B72-9C2027761607}"/>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1870"/>
          <a:stretch/>
        </p:blipFill>
        <p:spPr>
          <a:xfrm>
            <a:off x="1250888" y="1037230"/>
            <a:ext cx="4546612" cy="4982422"/>
          </a:xfrm>
        </p:spPr>
      </p:pic>
      <p:sp>
        <p:nvSpPr>
          <p:cNvPr id="8" name="Text Placeholder 7">
            <a:extLst>
              <a:ext uri="{FF2B5EF4-FFF2-40B4-BE49-F238E27FC236}">
                <a16:creationId xmlns:a16="http://schemas.microsoft.com/office/drawing/2014/main" id="{9AEC11E9-179E-40EF-AE10-B045E22DFA46}"/>
              </a:ext>
            </a:extLst>
          </p:cNvPr>
          <p:cNvSpPr>
            <a:spLocks noGrp="1"/>
          </p:cNvSpPr>
          <p:nvPr>
            <p:ph type="body" sz="quarter" idx="12"/>
          </p:nvPr>
        </p:nvSpPr>
        <p:spPr>
          <a:xfrm rot="16200000">
            <a:off x="4074938" y="4034663"/>
            <a:ext cx="3707552" cy="262425"/>
          </a:xfrm>
        </p:spPr>
        <p:txBody>
          <a:bodyPr/>
          <a:lstStyle/>
          <a:p>
            <a:r>
              <a:rPr lang="en-IN" dirty="0"/>
              <a:t>mailguard.com.au</a:t>
            </a:r>
          </a:p>
        </p:txBody>
      </p:sp>
      <p:sp>
        <p:nvSpPr>
          <p:cNvPr id="5" name="Text Placeholder 4">
            <a:extLst>
              <a:ext uri="{FF2B5EF4-FFF2-40B4-BE49-F238E27FC236}">
                <a16:creationId xmlns:a16="http://schemas.microsoft.com/office/drawing/2014/main" id="{A3366182-4FC4-4DC8-8E24-C562B9EB0D6E}"/>
              </a:ext>
            </a:extLst>
          </p:cNvPr>
          <p:cNvSpPr>
            <a:spLocks noGrp="1"/>
          </p:cNvSpPr>
          <p:nvPr>
            <p:ph type="body" sz="quarter" idx="11"/>
          </p:nvPr>
        </p:nvSpPr>
        <p:spPr>
          <a:xfrm>
            <a:off x="6791517" y="5231801"/>
            <a:ext cx="4401435" cy="472314"/>
          </a:xfrm>
        </p:spPr>
        <p:txBody>
          <a:bodyPr/>
          <a:lstStyle/>
          <a:p>
            <a:r>
              <a:rPr lang="en-US" b="1" dirty="0">
                <a:solidFill>
                  <a:srgbClr val="004A78"/>
                </a:solidFill>
              </a:rPr>
              <a:t>Figure 4-15 </a:t>
            </a:r>
            <a:r>
              <a:rPr lang="en-US" dirty="0">
                <a:solidFill>
                  <a:srgbClr val="004A78"/>
                </a:solidFill>
              </a:rPr>
              <a:t>Phishing email message</a:t>
            </a:r>
            <a:endParaRPr lang="en-IN" dirty="0">
              <a:solidFill>
                <a:srgbClr val="004A78"/>
              </a:solidFill>
            </a:endParaRPr>
          </a:p>
        </p:txBody>
      </p:sp>
    </p:spTree>
    <p:extLst>
      <p:ext uri="{BB962C8B-B14F-4D97-AF65-F5344CB8AC3E}">
        <p14:creationId xmlns:p14="http://schemas.microsoft.com/office/powerpoint/2010/main" val="1155666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DFF294-3764-48BE-92CE-2895F505B62B}"/>
              </a:ext>
            </a:extLst>
          </p:cNvPr>
          <p:cNvSpPr>
            <a:spLocks noGrp="1"/>
          </p:cNvSpPr>
          <p:nvPr>
            <p:ph type="title"/>
          </p:nvPr>
        </p:nvSpPr>
        <p:spPr/>
        <p:txBody>
          <a:bodyPr/>
          <a:lstStyle/>
          <a:p>
            <a:r>
              <a:rPr lang="en-US" dirty="0"/>
              <a:t>Self-Assessment</a:t>
            </a:r>
            <a:endParaRPr lang="en-IN" dirty="0"/>
          </a:p>
        </p:txBody>
      </p:sp>
      <p:sp>
        <p:nvSpPr>
          <p:cNvPr id="7" name="Text Placeholder 6">
            <a:extLst>
              <a:ext uri="{FF2B5EF4-FFF2-40B4-BE49-F238E27FC236}">
                <a16:creationId xmlns:a16="http://schemas.microsoft.com/office/drawing/2014/main" id="{B10879B5-D853-44F8-8269-83BD13C8395A}"/>
              </a:ext>
            </a:extLst>
          </p:cNvPr>
          <p:cNvSpPr>
            <a:spLocks noGrp="1"/>
          </p:cNvSpPr>
          <p:nvPr>
            <p:ph type="body" sz="quarter" idx="17"/>
          </p:nvPr>
        </p:nvSpPr>
        <p:spPr/>
        <p:txBody>
          <a:bodyPr/>
          <a:lstStyle/>
          <a:p>
            <a:pPr marL="0" indent="0">
              <a:buNone/>
            </a:pPr>
            <a:r>
              <a:rPr lang="en-US" dirty="0">
                <a:solidFill>
                  <a:schemeClr val="bg2">
                    <a:lumMod val="10000"/>
                  </a:schemeClr>
                </a:solidFill>
              </a:rPr>
              <a:t>Explain the different methods used by social engineers to convince users to give them information.</a:t>
            </a:r>
            <a:endParaRPr lang="en-IN" dirty="0">
              <a:solidFill>
                <a:schemeClr val="bg2">
                  <a:lumMod val="10000"/>
                </a:schemeClr>
              </a:solidFill>
            </a:endParaRPr>
          </a:p>
        </p:txBody>
      </p:sp>
    </p:spTree>
    <p:extLst>
      <p:ext uri="{BB962C8B-B14F-4D97-AF65-F5344CB8AC3E}">
        <p14:creationId xmlns:p14="http://schemas.microsoft.com/office/powerpoint/2010/main" val="2875484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D88E-4305-47B6-BEE9-3B805D1616E3}"/>
              </a:ext>
            </a:extLst>
          </p:cNvPr>
          <p:cNvSpPr>
            <a:spLocks noGrp="1"/>
          </p:cNvSpPr>
          <p:nvPr>
            <p:ph type="title"/>
          </p:nvPr>
        </p:nvSpPr>
        <p:spPr/>
        <p:txBody>
          <a:bodyPr/>
          <a:lstStyle/>
          <a:p>
            <a:r>
              <a:rPr lang="en-US" altLang="en-US" dirty="0"/>
              <a:t>Summary</a:t>
            </a:r>
            <a:endParaRPr lang="en-IN" dirty="0"/>
          </a:p>
        </p:txBody>
      </p:sp>
      <p:sp>
        <p:nvSpPr>
          <p:cNvPr id="3" name="Text Placeholder 2">
            <a:extLst>
              <a:ext uri="{FF2B5EF4-FFF2-40B4-BE49-F238E27FC236}">
                <a16:creationId xmlns:a16="http://schemas.microsoft.com/office/drawing/2014/main" id="{85A2BAEB-7803-4B43-842E-F4876DC2EF15}"/>
              </a:ext>
            </a:extLst>
          </p:cNvPr>
          <p:cNvSpPr>
            <a:spLocks noGrp="1"/>
          </p:cNvSpPr>
          <p:nvPr>
            <p:ph type="body" sz="quarter" idx="17"/>
          </p:nvPr>
        </p:nvSpPr>
        <p:spPr/>
        <p:txBody>
          <a:bodyPr/>
          <a:lstStyle/>
          <a:p>
            <a:pPr eaLnBrk="1" hangingPunct="1"/>
            <a:r>
              <a:rPr lang="en-US" altLang="en-US" dirty="0"/>
              <a:t>Now that the lesson has ended, you should be able to:</a:t>
            </a:r>
          </a:p>
          <a:p>
            <a:pPr lvl="1"/>
            <a:r>
              <a:rPr lang="en-US" dirty="0"/>
              <a:t>Use web tools for footprinting</a:t>
            </a:r>
          </a:p>
          <a:p>
            <a:pPr lvl="1"/>
            <a:r>
              <a:rPr lang="en-US" dirty="0"/>
              <a:t>Conduct competitive intelligence</a:t>
            </a:r>
          </a:p>
          <a:p>
            <a:pPr lvl="1"/>
            <a:r>
              <a:rPr lang="en-US" dirty="0"/>
              <a:t>Describe DNS zone transfers</a:t>
            </a:r>
          </a:p>
          <a:p>
            <a:pPr lvl="1"/>
            <a:r>
              <a:rPr lang="en-US" dirty="0"/>
              <a:t>Identify the types of social engineering</a:t>
            </a:r>
          </a:p>
        </p:txBody>
      </p:sp>
    </p:spTree>
    <p:extLst>
      <p:ext uri="{BB962C8B-B14F-4D97-AF65-F5344CB8AC3E}">
        <p14:creationId xmlns:p14="http://schemas.microsoft.com/office/powerpoint/2010/main" val="424023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8F58-DA55-4CFF-8116-02C23FEBA6F0}"/>
              </a:ext>
            </a:extLst>
          </p:cNvPr>
          <p:cNvSpPr>
            <a:spLocks noGrp="1"/>
          </p:cNvSpPr>
          <p:nvPr>
            <p:ph type="title"/>
          </p:nvPr>
        </p:nvSpPr>
        <p:spPr/>
        <p:txBody>
          <a:bodyPr/>
          <a:lstStyle/>
          <a:p>
            <a:r>
              <a:rPr lang="en-US" altLang="en-US" dirty="0"/>
              <a:t>Summary of Reconnaissance Tools (2 of 4) </a:t>
            </a:r>
            <a:endParaRPr lang="en-IN" dirty="0"/>
          </a:p>
        </p:txBody>
      </p:sp>
      <p:graphicFrame>
        <p:nvGraphicFramePr>
          <p:cNvPr id="4" name="Table 5">
            <a:extLst>
              <a:ext uri="{FF2B5EF4-FFF2-40B4-BE49-F238E27FC236}">
                <a16:creationId xmlns:a16="http://schemas.microsoft.com/office/drawing/2014/main" id="{66803D17-2070-4759-BC97-10E00A4AC7EA}"/>
              </a:ext>
            </a:extLst>
          </p:cNvPr>
          <p:cNvGraphicFramePr>
            <a:graphicFrameLocks noGrp="1"/>
          </p:cNvGraphicFramePr>
          <p:nvPr>
            <p:ph type="tbl" sz="quarter" idx="10"/>
            <p:extLst>
              <p:ext uri="{D42A27DB-BD31-4B8C-83A1-F6EECF244321}">
                <p14:modId xmlns:p14="http://schemas.microsoft.com/office/powerpoint/2010/main" val="3783218169"/>
              </p:ext>
            </p:extLst>
          </p:nvPr>
        </p:nvGraphicFramePr>
        <p:xfrm>
          <a:off x="585629" y="1237117"/>
          <a:ext cx="11020742" cy="4475205"/>
        </p:xfrm>
        <a:graphic>
          <a:graphicData uri="http://schemas.openxmlformats.org/drawingml/2006/table">
            <a:tbl>
              <a:tblPr firstRow="1" bandRow="1">
                <a:tableStyleId>{5C22544A-7EE6-4342-B048-85BDC9FD1C3A}</a:tableStyleId>
              </a:tblPr>
              <a:tblGrid>
                <a:gridCol w="4187679">
                  <a:extLst>
                    <a:ext uri="{9D8B030D-6E8A-4147-A177-3AD203B41FA5}">
                      <a16:colId xmlns:a16="http://schemas.microsoft.com/office/drawing/2014/main" val="2837563769"/>
                    </a:ext>
                  </a:extLst>
                </a:gridCol>
                <a:gridCol w="6833063">
                  <a:extLst>
                    <a:ext uri="{9D8B030D-6E8A-4147-A177-3AD203B41FA5}">
                      <a16:colId xmlns:a16="http://schemas.microsoft.com/office/drawing/2014/main" val="2858490866"/>
                    </a:ext>
                  </a:extLst>
                </a:gridCol>
              </a:tblGrid>
              <a:tr h="466610">
                <a:tc>
                  <a:txBody>
                    <a:bodyPr/>
                    <a:lstStyle/>
                    <a:p>
                      <a:r>
                        <a:rPr lang="en-US" dirty="0"/>
                        <a:t>Tool</a:t>
                      </a:r>
                      <a:endParaRPr lang="en-IN" dirty="0"/>
                    </a:p>
                  </a:txBody>
                  <a:tcPr/>
                </a:tc>
                <a:tc>
                  <a:txBody>
                    <a:bodyPr/>
                    <a:lstStyle/>
                    <a:p>
                      <a:r>
                        <a:rPr lang="en-IN" dirty="0"/>
                        <a:t>Function</a:t>
                      </a:r>
                    </a:p>
                  </a:txBody>
                  <a:tcPr/>
                </a:tc>
                <a:extLst>
                  <a:ext uri="{0D108BD9-81ED-4DB2-BD59-A6C34878D82A}">
                    <a16:rowId xmlns:a16="http://schemas.microsoft.com/office/drawing/2014/main" val="2899285055"/>
                  </a:ext>
                </a:extLst>
              </a:tr>
              <a:tr h="707345">
                <a:tc>
                  <a:txBody>
                    <a:bodyPr/>
                    <a:lstStyle/>
                    <a:p>
                      <a:r>
                        <a:rPr lang="en-IN" sz="20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hlinkClick r:id="rId2">
                            <a:extLst>
                              <a:ext uri="{A12FA001-AC4F-418D-AE19-62706E023703}">
                                <ahyp:hlinkClr xmlns:ahyp="http://schemas.microsoft.com/office/drawing/2018/hyperlinkcolor" val="tx"/>
                              </a:ext>
                            </a:extLst>
                          </a:hlinkClick>
                        </a:rPr>
                        <a:t>Maltego</a:t>
                      </a:r>
                      <a:endParaRPr lang="en-IN" b="1" dirty="0">
                        <a:solidFill>
                          <a:srgbClr val="FF0000"/>
                        </a:solidFill>
                        <a:effectLst>
                          <a:outerShdw blurRad="38100" dist="38100" dir="2700000" algn="tl">
                            <a:srgbClr val="000000">
                              <a:alpha val="43137"/>
                            </a:srgbClr>
                          </a:outerShdw>
                        </a:effectLst>
                      </a:endParaRPr>
                    </a:p>
                  </a:txBody>
                  <a:tcPr/>
                </a:tc>
                <a:tc>
                  <a:txBody>
                    <a:bodyPr/>
                    <a:lstStyle/>
                    <a:p>
                      <a:r>
                        <a:rPr lang="en-US" sz="1800" b="0" i="0" u="none" strike="noStrike" kern="1200" baseline="0" dirty="0">
                          <a:solidFill>
                            <a:schemeClr val="dk1"/>
                          </a:solidFill>
                          <a:latin typeface="+mn-lt"/>
                          <a:ea typeface="+mn-ea"/>
                          <a:cs typeface="+mn-cs"/>
                        </a:rPr>
                        <a:t>Discover relevant files, email addresses, and other important</a:t>
                      </a:r>
                    </a:p>
                    <a:p>
                      <a:r>
                        <a:rPr lang="en-US" sz="1800" b="0" i="0" u="none" strike="noStrike" kern="1200" baseline="0" dirty="0">
                          <a:solidFill>
                            <a:schemeClr val="dk1"/>
                          </a:solidFill>
                          <a:latin typeface="+mn-lt"/>
                          <a:ea typeface="+mn-ea"/>
                          <a:cs typeface="+mn-cs"/>
                        </a:rPr>
                        <a:t>information with this powerful graphic user interface (GUI) tool.</a:t>
                      </a:r>
                      <a:endParaRPr lang="en-IN" dirty="0"/>
                    </a:p>
                  </a:txBody>
                  <a:tcPr/>
                </a:tc>
                <a:extLst>
                  <a:ext uri="{0D108BD9-81ED-4DB2-BD59-A6C34878D82A}">
                    <a16:rowId xmlns:a16="http://schemas.microsoft.com/office/drawing/2014/main" val="2739592890"/>
                  </a:ext>
                </a:extLst>
              </a:tr>
              <a:tr h="535773">
                <a:tc>
                  <a:txBody>
                    <a:bodyPr/>
                    <a:lstStyle/>
                    <a:p>
                      <a:r>
                        <a:rPr lang="en-US" sz="24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netcat</a:t>
                      </a:r>
                      <a:r>
                        <a:rPr lang="en-US" sz="1800" b="0" i="0" u="none" strike="noStrike" kern="1200" baseline="0" dirty="0">
                          <a:solidFill>
                            <a:schemeClr val="dk1"/>
                          </a:solidFill>
                          <a:latin typeface="+mn-lt"/>
                          <a:ea typeface="+mn-ea"/>
                          <a:cs typeface="+mn-cs"/>
                        </a:rPr>
                        <a:t> (command available on</a:t>
                      </a:r>
                      <a:r>
                        <a:rPr lang="en-US" sz="1800" b="1" i="0" u="none" strike="noStrike" kern="1200" baseline="0" dirty="0">
                          <a:solidFill>
                            <a:srgbClr val="FF0000"/>
                          </a:solidFill>
                          <a:effectLst>
                            <a:outerShdw blurRad="38100" dist="38100" dir="2700000" algn="tl">
                              <a:srgbClr val="000000">
                                <a:alpha val="43137"/>
                              </a:srgbClr>
                            </a:outerShdw>
                          </a:effectLst>
                          <a:highlight>
                            <a:srgbClr val="FFFF00"/>
                          </a:highlight>
                          <a:latin typeface="+mn-lt"/>
                          <a:ea typeface="+mn-ea"/>
                          <a:cs typeface="+mn-cs"/>
                        </a:rPr>
                        <a:t> all *nix </a:t>
                      </a:r>
                      <a:r>
                        <a:rPr lang="en-US" sz="1800" b="0" i="0" u="none" strike="noStrike" kern="1200" baseline="0" dirty="0">
                          <a:solidFill>
                            <a:schemeClr val="dk1"/>
                          </a:solidFill>
                          <a:latin typeface="+mn-lt"/>
                          <a:ea typeface="+mn-ea"/>
                          <a:cs typeface="+mn-cs"/>
                        </a:rPr>
                        <a:t>systems; can be downloaded for Windows platforms from the </a:t>
                      </a:r>
                      <a:r>
                        <a:rPr lang="en-US" sz="1800" b="0" i="0" u="none" strike="noStrike" kern="1200" baseline="0" dirty="0">
                          <a:solidFill>
                            <a:schemeClr val="dk1"/>
                          </a:solidFill>
                          <a:latin typeface="+mn-lt"/>
                          <a:ea typeface="+mn-ea"/>
                          <a:cs typeface="+mn-cs"/>
                          <a:hlinkClick r:id="rId3"/>
                        </a:rPr>
                        <a:t>N MAP website</a:t>
                      </a:r>
                      <a:r>
                        <a:rPr lang="en-IN" sz="1800" b="0" i="0" u="none" strike="noStrike" kern="1200" baseline="0" dirty="0">
                          <a:solidFill>
                            <a:schemeClr val="dk1"/>
                          </a:solidFill>
                          <a:latin typeface="+mn-lt"/>
                          <a:ea typeface="+mn-ea"/>
                          <a:cs typeface="+mn-cs"/>
                        </a:rPr>
                        <a:t>)</a:t>
                      </a:r>
                      <a:endParaRPr lang="en-IN" dirty="0"/>
                    </a:p>
                  </a:txBody>
                  <a:tcPr/>
                </a:tc>
                <a:tc>
                  <a:txBody>
                    <a:bodyPr/>
                    <a:lstStyle/>
                    <a:p>
                      <a:r>
                        <a:rPr lang="en-US" sz="1800" b="0" i="0" u="none" strike="noStrike" kern="1200" baseline="0" dirty="0">
                          <a:solidFill>
                            <a:schemeClr val="dk1"/>
                          </a:solidFill>
                          <a:latin typeface="+mn-lt"/>
                          <a:ea typeface="+mn-ea"/>
                          <a:cs typeface="+mn-cs"/>
                        </a:rPr>
                        <a:t>Read and write data to ports over a network.</a:t>
                      </a:r>
                      <a:endParaRPr lang="en-IN" dirty="0"/>
                    </a:p>
                  </a:txBody>
                  <a:tcPr/>
                </a:tc>
                <a:extLst>
                  <a:ext uri="{0D108BD9-81ED-4DB2-BD59-A6C34878D82A}">
                    <a16:rowId xmlns:a16="http://schemas.microsoft.com/office/drawing/2014/main" val="527413477"/>
                  </a:ext>
                </a:extLst>
              </a:tr>
              <a:tr h="466610">
                <a:tc>
                  <a:txBody>
                    <a:bodyPr/>
                    <a:lstStyle/>
                    <a:p>
                      <a:r>
                        <a:rPr lang="en-IN" sz="2000" b="0" i="0" u="none" strike="noStrike" kern="1200" baseline="0" dirty="0">
                          <a:solidFill>
                            <a:srgbClr val="FF0000"/>
                          </a:solidFill>
                          <a:effectLst>
                            <a:outerShdw blurRad="38100" dist="38100" dir="2700000" algn="tl">
                              <a:srgbClr val="000000">
                                <a:alpha val="43137"/>
                              </a:srgbClr>
                            </a:outerShdw>
                          </a:effectLst>
                          <a:latin typeface="+mn-lt"/>
                          <a:ea typeface="+mn-ea"/>
                          <a:cs typeface="+mn-cs"/>
                          <a:hlinkClick r:id="rId4">
                            <a:extLst>
                              <a:ext uri="{A12FA001-AC4F-418D-AE19-62706E023703}">
                                <ahyp:hlinkClr xmlns:ahyp="http://schemas.microsoft.com/office/drawing/2018/hyperlinkcolor" val="tx"/>
                              </a:ext>
                            </a:extLst>
                          </a:hlinkClick>
                        </a:rPr>
                        <a:t>Netcraft</a:t>
                      </a:r>
                      <a:r>
                        <a:rPr lang="en-IN" sz="1800" b="0" i="0" u="none" strike="noStrike" kern="1200" baseline="0" dirty="0">
                          <a:solidFill>
                            <a:schemeClr val="dk1"/>
                          </a:solidFill>
                          <a:latin typeface="+mn-lt"/>
                          <a:ea typeface="+mn-ea"/>
                          <a:cs typeface="+mn-cs"/>
                        </a:rPr>
                        <a:t> Site Report</a:t>
                      </a:r>
                      <a:endParaRPr lang="en-IN" dirty="0"/>
                    </a:p>
                  </a:txBody>
                  <a:tcPr/>
                </a:tc>
                <a:tc>
                  <a:txBody>
                    <a:bodyPr/>
                    <a:lstStyle/>
                    <a:p>
                      <a:r>
                        <a:rPr lang="en-US" sz="1800" b="0" i="0" u="none" strike="noStrike" kern="1200" baseline="0" dirty="0">
                          <a:solidFill>
                            <a:schemeClr val="dk1"/>
                          </a:solidFill>
                          <a:latin typeface="+mn-lt"/>
                          <a:ea typeface="+mn-ea"/>
                          <a:cs typeface="+mn-cs"/>
                        </a:rPr>
                        <a:t>Uncover the underlying technologies that a website operates on.</a:t>
                      </a:r>
                      <a:endParaRPr lang="en-IN" dirty="0"/>
                    </a:p>
                  </a:txBody>
                  <a:tcPr/>
                </a:tc>
                <a:extLst>
                  <a:ext uri="{0D108BD9-81ED-4DB2-BD59-A6C34878D82A}">
                    <a16:rowId xmlns:a16="http://schemas.microsoft.com/office/drawing/2014/main" val="1756063455"/>
                  </a:ext>
                </a:extLst>
              </a:tr>
              <a:tr h="727543">
                <a:tc>
                  <a:txBody>
                    <a:bodyPr/>
                    <a:lstStyle/>
                    <a:p>
                      <a:r>
                        <a:rPr lang="en-IN" sz="1800" b="0" i="0" u="none" strike="noStrike" kern="1200" baseline="0" dirty="0">
                          <a:solidFill>
                            <a:schemeClr val="dk1"/>
                          </a:solidFill>
                          <a:latin typeface="+mn-lt"/>
                          <a:ea typeface="+mn-ea"/>
                          <a:cs typeface="+mn-cs"/>
                          <a:hlinkClick r:id="rId5"/>
                        </a:rPr>
                        <a:t>OSINT Framework</a:t>
                      </a:r>
                      <a:endParaRPr lang="en-IN" dirty="0"/>
                    </a:p>
                  </a:txBody>
                  <a:tcPr/>
                </a:tc>
                <a:tc>
                  <a:txBody>
                    <a:bodyPr/>
                    <a:lstStyle/>
                    <a:p>
                      <a:r>
                        <a:rPr lang="en-US" sz="1800" b="0" i="0" u="none" strike="noStrike" kern="1200" baseline="0" dirty="0">
                          <a:solidFill>
                            <a:schemeClr val="dk1"/>
                          </a:solidFill>
                          <a:latin typeface="+mn-lt"/>
                          <a:ea typeface="+mn-ea"/>
                          <a:cs typeface="+mn-cs"/>
                        </a:rPr>
                        <a:t>A collection of OSINT tools presented in an interactive web-based</a:t>
                      </a:r>
                    </a:p>
                    <a:p>
                      <a:r>
                        <a:rPr lang="en-US" sz="1800" b="0" i="0" u="none" strike="noStrike" kern="1200" baseline="0" dirty="0">
                          <a:solidFill>
                            <a:schemeClr val="dk1"/>
                          </a:solidFill>
                          <a:latin typeface="+mn-lt"/>
                          <a:ea typeface="+mn-ea"/>
                          <a:cs typeface="+mn-cs"/>
                        </a:rPr>
                        <a:t>mind map that organizes the information visually. You can</a:t>
                      </a:r>
                    </a:p>
                    <a:p>
                      <a:r>
                        <a:rPr lang="en-US" sz="1800" b="0" i="0" u="none" strike="noStrike" kern="1200" baseline="0" dirty="0">
                          <a:solidFill>
                            <a:schemeClr val="dk1"/>
                          </a:solidFill>
                          <a:latin typeface="+mn-lt"/>
                          <a:ea typeface="+mn-ea"/>
                          <a:cs typeface="+mn-cs"/>
                        </a:rPr>
                        <a:t>expand nodes to find collections of tools suited for the task you</a:t>
                      </a:r>
                    </a:p>
                    <a:p>
                      <a:r>
                        <a:rPr lang="en-IN" sz="1800" b="0" i="0" u="none" strike="noStrike" kern="1200" baseline="0" dirty="0">
                          <a:solidFill>
                            <a:schemeClr val="dk1"/>
                          </a:solidFill>
                          <a:latin typeface="+mn-lt"/>
                          <a:ea typeface="+mn-ea"/>
                          <a:cs typeface="+mn-cs"/>
                        </a:rPr>
                        <a:t>want to accomplish.</a:t>
                      </a:r>
                      <a:endParaRPr lang="en-IN" dirty="0"/>
                    </a:p>
                  </a:txBody>
                  <a:tcPr/>
                </a:tc>
                <a:extLst>
                  <a:ext uri="{0D108BD9-81ED-4DB2-BD59-A6C34878D82A}">
                    <a16:rowId xmlns:a16="http://schemas.microsoft.com/office/drawing/2014/main" val="1665794210"/>
                  </a:ext>
                </a:extLst>
              </a:tr>
              <a:tr h="442436">
                <a:tc>
                  <a:txBody>
                    <a:bodyPr/>
                    <a:lstStyle/>
                    <a:p>
                      <a:r>
                        <a:rPr lang="en-IN" sz="1800" b="0" i="0" u="none" strike="noStrike" kern="1200" baseline="0" dirty="0">
                          <a:solidFill>
                            <a:schemeClr val="dk1"/>
                          </a:solidFill>
                          <a:latin typeface="+mn-lt"/>
                          <a:ea typeface="+mn-ea"/>
                          <a:cs typeface="+mn-cs"/>
                          <a:hlinkClick r:id="rId6"/>
                        </a:rPr>
                        <a:t>Recon-ng</a:t>
                      </a:r>
                      <a:endParaRPr lang="en-IN" dirty="0"/>
                    </a:p>
                  </a:txBody>
                  <a:tcPr/>
                </a:tc>
                <a:tc>
                  <a:txBody>
                    <a:bodyPr/>
                    <a:lstStyle/>
                    <a:p>
                      <a:r>
                        <a:rPr lang="en-US" sz="1800" b="0" i="0" u="none" strike="noStrike" kern="1200" baseline="0" dirty="0">
                          <a:solidFill>
                            <a:schemeClr val="dk1"/>
                          </a:solidFill>
                          <a:latin typeface="+mn-lt"/>
                          <a:ea typeface="+mn-ea"/>
                          <a:cs typeface="+mn-cs"/>
                        </a:rPr>
                        <a:t>Automate footprinting with this powerful, advanced framework</a:t>
                      </a:r>
                    </a:p>
                    <a:p>
                      <a:r>
                        <a:rPr lang="en-US" sz="1800" b="0" i="0" u="none" strike="noStrike" kern="1200" baseline="0" dirty="0">
                          <a:solidFill>
                            <a:schemeClr val="dk1"/>
                          </a:solidFill>
                          <a:latin typeface="+mn-lt"/>
                          <a:ea typeface="+mn-ea"/>
                          <a:cs typeface="+mn-cs"/>
                        </a:rPr>
                        <a:t>using search engines, social media, and many other sources.</a:t>
                      </a:r>
                      <a:endParaRPr lang="en-IN" dirty="0"/>
                    </a:p>
                  </a:txBody>
                  <a:tcPr/>
                </a:tc>
                <a:extLst>
                  <a:ext uri="{0D108BD9-81ED-4DB2-BD59-A6C34878D82A}">
                    <a16:rowId xmlns:a16="http://schemas.microsoft.com/office/drawing/2014/main" val="1357429287"/>
                  </a:ext>
                </a:extLst>
              </a:tr>
            </a:tbl>
          </a:graphicData>
        </a:graphic>
      </p:graphicFrame>
    </p:spTree>
    <p:extLst>
      <p:ext uri="{BB962C8B-B14F-4D97-AF65-F5344CB8AC3E}">
        <p14:creationId xmlns:p14="http://schemas.microsoft.com/office/powerpoint/2010/main" val="124005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8F58-DA55-4CFF-8116-02C23FEBA6F0}"/>
              </a:ext>
            </a:extLst>
          </p:cNvPr>
          <p:cNvSpPr>
            <a:spLocks noGrp="1"/>
          </p:cNvSpPr>
          <p:nvPr>
            <p:ph type="title"/>
          </p:nvPr>
        </p:nvSpPr>
        <p:spPr/>
        <p:txBody>
          <a:bodyPr/>
          <a:lstStyle/>
          <a:p>
            <a:r>
              <a:rPr lang="en-US" altLang="en-US" dirty="0"/>
              <a:t>Summary of Reconnaissance Tools (3 of 4) </a:t>
            </a:r>
            <a:endParaRPr lang="en-IN" dirty="0"/>
          </a:p>
        </p:txBody>
      </p:sp>
      <p:graphicFrame>
        <p:nvGraphicFramePr>
          <p:cNvPr id="4" name="Table 5">
            <a:extLst>
              <a:ext uri="{FF2B5EF4-FFF2-40B4-BE49-F238E27FC236}">
                <a16:creationId xmlns:a16="http://schemas.microsoft.com/office/drawing/2014/main" id="{66803D17-2070-4759-BC97-10E00A4AC7EA}"/>
              </a:ext>
            </a:extLst>
          </p:cNvPr>
          <p:cNvGraphicFramePr>
            <a:graphicFrameLocks noGrp="1"/>
          </p:cNvGraphicFramePr>
          <p:nvPr>
            <p:ph type="tbl" sz="quarter" idx="10"/>
            <p:extLst>
              <p:ext uri="{D42A27DB-BD31-4B8C-83A1-F6EECF244321}">
                <p14:modId xmlns:p14="http://schemas.microsoft.com/office/powerpoint/2010/main" val="519534304"/>
              </p:ext>
            </p:extLst>
          </p:nvPr>
        </p:nvGraphicFramePr>
        <p:xfrm>
          <a:off x="445214" y="1358145"/>
          <a:ext cx="11301571" cy="3694442"/>
        </p:xfrm>
        <a:graphic>
          <a:graphicData uri="http://schemas.openxmlformats.org/drawingml/2006/table">
            <a:tbl>
              <a:tblPr firstRow="1" bandRow="1">
                <a:tableStyleId>{5C22544A-7EE6-4342-B048-85BDC9FD1C3A}</a:tableStyleId>
              </a:tblPr>
              <a:tblGrid>
                <a:gridCol w="2706359">
                  <a:extLst>
                    <a:ext uri="{9D8B030D-6E8A-4147-A177-3AD203B41FA5}">
                      <a16:colId xmlns:a16="http://schemas.microsoft.com/office/drawing/2014/main" val="2837563769"/>
                    </a:ext>
                  </a:extLst>
                </a:gridCol>
                <a:gridCol w="8595212">
                  <a:extLst>
                    <a:ext uri="{9D8B030D-6E8A-4147-A177-3AD203B41FA5}">
                      <a16:colId xmlns:a16="http://schemas.microsoft.com/office/drawing/2014/main" val="2858490866"/>
                    </a:ext>
                  </a:extLst>
                </a:gridCol>
              </a:tblGrid>
              <a:tr h="484109">
                <a:tc>
                  <a:txBody>
                    <a:bodyPr/>
                    <a:lstStyle/>
                    <a:p>
                      <a:r>
                        <a:rPr lang="en-US" dirty="0"/>
                        <a:t>Tool</a:t>
                      </a:r>
                      <a:endParaRPr lang="en-IN" dirty="0"/>
                    </a:p>
                  </a:txBody>
                  <a:tcPr/>
                </a:tc>
                <a:tc>
                  <a:txBody>
                    <a:bodyPr/>
                    <a:lstStyle/>
                    <a:p>
                      <a:r>
                        <a:rPr lang="en-IN" dirty="0"/>
                        <a:t>Function</a:t>
                      </a:r>
                    </a:p>
                  </a:txBody>
                  <a:tcPr/>
                </a:tc>
                <a:extLst>
                  <a:ext uri="{0D108BD9-81ED-4DB2-BD59-A6C34878D82A}">
                    <a16:rowId xmlns:a16="http://schemas.microsoft.com/office/drawing/2014/main" val="2899285055"/>
                  </a:ext>
                </a:extLst>
              </a:tr>
              <a:tr h="723041">
                <a:tc>
                  <a:txBody>
                    <a:bodyPr/>
                    <a:lstStyle/>
                    <a:p>
                      <a:r>
                        <a:rPr lang="en-IN" sz="1800" b="0" i="0" u="none" strike="noStrike" kern="1200" baseline="0" dirty="0">
                          <a:solidFill>
                            <a:schemeClr val="dk1"/>
                          </a:solidFill>
                          <a:latin typeface="+mn-lt"/>
                          <a:ea typeface="+mn-ea"/>
                          <a:cs typeface="+mn-cs"/>
                          <a:hlinkClick r:id="rId2"/>
                        </a:rPr>
                        <a:t>SpiderFoot</a:t>
                      </a:r>
                      <a:endParaRPr lang="en-IN" dirty="0"/>
                    </a:p>
                  </a:txBody>
                  <a:tcPr/>
                </a:tc>
                <a:tc>
                  <a:txBody>
                    <a:bodyPr/>
                    <a:lstStyle/>
                    <a:p>
                      <a:r>
                        <a:rPr lang="en-US" sz="1800" b="0" i="0" u="none" strike="noStrike" kern="1200" baseline="0" dirty="0">
                          <a:solidFill>
                            <a:schemeClr val="dk1"/>
                          </a:solidFill>
                          <a:latin typeface="+mn-lt"/>
                          <a:ea typeface="+mn-ea"/>
                          <a:cs typeface="+mn-cs"/>
                        </a:rPr>
                        <a:t>A tool with a graphical user interface (GUI) that queries more than 100 OSINT sources to </a:t>
                      </a:r>
                      <a:r>
                        <a:rPr lang="en-US" sz="2000" b="1" i="0" u="none" strike="noStrike" kern="1200" baseline="0" dirty="0">
                          <a:solidFill>
                            <a:srgbClr val="FF0000"/>
                          </a:solidFill>
                          <a:latin typeface="+mn-lt"/>
                          <a:ea typeface="+mn-ea"/>
                          <a:cs typeface="+mn-cs"/>
                        </a:rPr>
                        <a:t>grab intelligence on email addresses names, IP addresses, domain names, web servers, and more.</a:t>
                      </a:r>
                      <a:endParaRPr lang="en-IN" b="1" dirty="0">
                        <a:solidFill>
                          <a:srgbClr val="FF0000"/>
                        </a:solidFill>
                      </a:endParaRPr>
                    </a:p>
                  </a:txBody>
                  <a:tcPr/>
                </a:tc>
                <a:extLst>
                  <a:ext uri="{0D108BD9-81ED-4DB2-BD59-A6C34878D82A}">
                    <a16:rowId xmlns:a16="http://schemas.microsoft.com/office/drawing/2014/main" val="2739592890"/>
                  </a:ext>
                </a:extLst>
              </a:tr>
              <a:tr h="954813">
                <a:tc>
                  <a:txBody>
                    <a:bodyPr/>
                    <a:lstStyle/>
                    <a:p>
                      <a:r>
                        <a:rPr lang="en-IN" sz="1800" b="0" i="0" u="none" strike="noStrike" kern="1200" baseline="0" dirty="0">
                          <a:solidFill>
                            <a:schemeClr val="dk1"/>
                          </a:solidFill>
                          <a:latin typeface="+mn-lt"/>
                          <a:ea typeface="+mn-ea"/>
                          <a:cs typeface="+mn-cs"/>
                          <a:hlinkClick r:id="rId3"/>
                        </a:rPr>
                        <a:t>Spyse</a:t>
                      </a:r>
                      <a:endParaRPr lang="en-IN" dirty="0"/>
                    </a:p>
                  </a:txBody>
                  <a:tcPr/>
                </a:tc>
                <a:tc>
                  <a:txBody>
                    <a:bodyPr/>
                    <a:lstStyle/>
                    <a:p>
                      <a:r>
                        <a:rPr lang="en-US" sz="2000" b="1" i="0" u="none" strike="noStrike" kern="1200" baseline="0" dirty="0">
                          <a:solidFill>
                            <a:srgbClr val="FF0000"/>
                          </a:solidFill>
                          <a:latin typeface="+mn-lt"/>
                          <a:ea typeface="+mn-ea"/>
                          <a:cs typeface="+mn-cs"/>
                        </a:rPr>
                        <a:t>Spyse is a cybersecurity search engine</a:t>
                      </a:r>
                      <a:r>
                        <a:rPr lang="en-US" sz="1800" b="0" i="0" u="none" strike="noStrike" kern="1200" baseline="0" dirty="0">
                          <a:solidFill>
                            <a:schemeClr val="dk1"/>
                          </a:solidFill>
                          <a:latin typeface="+mn-lt"/>
                          <a:ea typeface="+mn-ea"/>
                          <a:cs typeface="+mn-cs"/>
                        </a:rPr>
                        <a:t>. You can use it to search entire domains or individual systems for vulnerabilities, IPs, DNS records, domains, and more. Spyse claims to be “the most complete Internet assets registry for every cybersecurity </a:t>
                      </a:r>
                      <a:r>
                        <a:rPr lang="en-IN" sz="1800" b="0" i="0" u="none" strike="noStrike" kern="1200" baseline="0" dirty="0">
                          <a:solidFill>
                            <a:schemeClr val="dk1"/>
                          </a:solidFill>
                          <a:latin typeface="+mn-lt"/>
                          <a:ea typeface="+mn-ea"/>
                          <a:cs typeface="+mn-cs"/>
                        </a:rPr>
                        <a:t>professional.”</a:t>
                      </a:r>
                      <a:endParaRPr lang="en-IN" dirty="0"/>
                    </a:p>
                  </a:txBody>
                  <a:tcPr/>
                </a:tc>
                <a:extLst>
                  <a:ext uri="{0D108BD9-81ED-4DB2-BD59-A6C34878D82A}">
                    <a16:rowId xmlns:a16="http://schemas.microsoft.com/office/drawing/2014/main" val="527413477"/>
                  </a:ext>
                </a:extLst>
              </a:tr>
              <a:tr h="484109">
                <a:tc>
                  <a:txBody>
                    <a:bodyPr/>
                    <a:lstStyle/>
                    <a:p>
                      <a:r>
                        <a:rPr lang="en-IN" sz="2000" b="1" i="0" u="none" strike="noStrike" kern="1200" baseline="0" dirty="0">
                          <a:solidFill>
                            <a:srgbClr val="FF0000"/>
                          </a:solidFill>
                          <a:latin typeface="+mn-lt"/>
                          <a:ea typeface="+mn-ea"/>
                          <a:cs typeface="+mn-cs"/>
                          <a:hlinkClick r:id="rId4">
                            <a:extLst>
                              <a:ext uri="{A12FA001-AC4F-418D-AE19-62706E023703}">
                                <ahyp:hlinkClr xmlns:ahyp="http://schemas.microsoft.com/office/drawing/2018/hyperlinkcolor" val="tx"/>
                              </a:ext>
                            </a:extLst>
                          </a:hlinkClick>
                        </a:rPr>
                        <a:t>TheHarveste</a:t>
                      </a:r>
                      <a:r>
                        <a:rPr lang="en-IN" sz="1800" b="1" i="0" u="none" strike="noStrike" kern="1200" baseline="0" dirty="0">
                          <a:solidFill>
                            <a:srgbClr val="011892"/>
                          </a:solidFill>
                          <a:latin typeface="+mn-lt"/>
                          <a:ea typeface="+mn-ea"/>
                          <a:cs typeface="+mn-cs"/>
                          <a:hlinkClick r:id="rId4">
                            <a:extLst>
                              <a:ext uri="{A12FA001-AC4F-418D-AE19-62706E023703}">
                                <ahyp:hlinkClr xmlns:ahyp="http://schemas.microsoft.com/office/drawing/2018/hyperlinkcolor" val="tx"/>
                              </a:ext>
                            </a:extLst>
                          </a:hlinkClick>
                        </a:rPr>
                        <a:t>r</a:t>
                      </a:r>
                      <a:endParaRPr lang="en-IN" b="1" dirty="0"/>
                    </a:p>
                  </a:txBody>
                  <a:tcPr/>
                </a:tc>
                <a:tc>
                  <a:txBody>
                    <a:bodyPr/>
                    <a:lstStyle/>
                    <a:p>
                      <a:r>
                        <a:rPr lang="en-US" sz="1800" b="0" i="0" u="none" strike="noStrike" kern="1200" baseline="0" dirty="0">
                          <a:solidFill>
                            <a:schemeClr val="dk1"/>
                          </a:solidFill>
                          <a:latin typeface="+mn-lt"/>
                          <a:ea typeface="+mn-ea"/>
                          <a:cs typeface="+mn-cs"/>
                        </a:rPr>
                        <a:t>Used for finding email addresses, subdomains, IPs, URLs, employee names, and more. This is a command line only tool.</a:t>
                      </a:r>
                      <a:endParaRPr lang="en-IN" dirty="0"/>
                    </a:p>
                  </a:txBody>
                  <a:tcPr/>
                </a:tc>
                <a:extLst>
                  <a:ext uri="{0D108BD9-81ED-4DB2-BD59-A6C34878D82A}">
                    <a16:rowId xmlns:a16="http://schemas.microsoft.com/office/drawing/2014/main" val="1756063455"/>
                  </a:ext>
                </a:extLst>
              </a:tr>
              <a:tr h="516539">
                <a:tc>
                  <a:txBody>
                    <a:bodyPr/>
                    <a:lstStyle/>
                    <a:p>
                      <a:r>
                        <a:rPr lang="en-IN" sz="1800" b="0" i="0" u="none" strike="noStrike" kern="1200" baseline="0" dirty="0">
                          <a:solidFill>
                            <a:schemeClr val="dk1"/>
                          </a:solidFill>
                          <a:latin typeface="+mn-lt"/>
                          <a:ea typeface="+mn-ea"/>
                          <a:cs typeface="+mn-cs"/>
                          <a:hlinkClick r:id="rId5"/>
                        </a:rPr>
                        <a:t>WayBackMachine</a:t>
                      </a:r>
                      <a:endParaRPr lang="en-IN" dirty="0"/>
                    </a:p>
                  </a:txBody>
                  <a:tcPr/>
                </a:tc>
                <a:tc>
                  <a:txBody>
                    <a:bodyPr/>
                    <a:lstStyle/>
                    <a:p>
                      <a:r>
                        <a:rPr lang="en-US" sz="1800" b="0" i="0" u="none" strike="noStrike" kern="1200" baseline="0" dirty="0">
                          <a:solidFill>
                            <a:schemeClr val="dk1"/>
                          </a:solidFill>
                          <a:latin typeface="+mn-lt"/>
                          <a:ea typeface="+mn-ea"/>
                          <a:cs typeface="+mn-cs"/>
                        </a:rPr>
                        <a:t>Search through previous versions of the website to uncover historical information about a target.</a:t>
                      </a:r>
                      <a:endParaRPr lang="en-IN" dirty="0"/>
                    </a:p>
                  </a:txBody>
                  <a:tcPr/>
                </a:tc>
                <a:extLst>
                  <a:ext uri="{0D108BD9-81ED-4DB2-BD59-A6C34878D82A}">
                    <a16:rowId xmlns:a16="http://schemas.microsoft.com/office/drawing/2014/main" val="1665794210"/>
                  </a:ext>
                </a:extLst>
              </a:tr>
            </a:tbl>
          </a:graphicData>
        </a:graphic>
      </p:graphicFrame>
    </p:spTree>
    <p:extLst>
      <p:ext uri="{BB962C8B-B14F-4D97-AF65-F5344CB8AC3E}">
        <p14:creationId xmlns:p14="http://schemas.microsoft.com/office/powerpoint/2010/main" val="67587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8F58-DA55-4CFF-8116-02C23FEBA6F0}"/>
              </a:ext>
            </a:extLst>
          </p:cNvPr>
          <p:cNvSpPr>
            <a:spLocks noGrp="1"/>
          </p:cNvSpPr>
          <p:nvPr>
            <p:ph type="title"/>
          </p:nvPr>
        </p:nvSpPr>
        <p:spPr/>
        <p:txBody>
          <a:bodyPr/>
          <a:lstStyle/>
          <a:p>
            <a:r>
              <a:rPr lang="en-US" altLang="en-US" dirty="0"/>
              <a:t>Summary of Reconnaissance Tools (4 of 4) </a:t>
            </a:r>
            <a:endParaRPr lang="en-IN" dirty="0"/>
          </a:p>
        </p:txBody>
      </p:sp>
      <p:graphicFrame>
        <p:nvGraphicFramePr>
          <p:cNvPr id="4" name="Table 5">
            <a:extLst>
              <a:ext uri="{FF2B5EF4-FFF2-40B4-BE49-F238E27FC236}">
                <a16:creationId xmlns:a16="http://schemas.microsoft.com/office/drawing/2014/main" id="{66803D17-2070-4759-BC97-10E00A4AC7EA}"/>
              </a:ext>
            </a:extLst>
          </p:cNvPr>
          <p:cNvGraphicFramePr>
            <a:graphicFrameLocks noGrp="1"/>
          </p:cNvGraphicFramePr>
          <p:nvPr>
            <p:ph type="tbl" sz="quarter" idx="10"/>
            <p:extLst>
              <p:ext uri="{D42A27DB-BD31-4B8C-83A1-F6EECF244321}">
                <p14:modId xmlns:p14="http://schemas.microsoft.com/office/powerpoint/2010/main" val="4176026869"/>
              </p:ext>
            </p:extLst>
          </p:nvPr>
        </p:nvGraphicFramePr>
        <p:xfrm>
          <a:off x="569002" y="1452866"/>
          <a:ext cx="11301571" cy="3453614"/>
        </p:xfrm>
        <a:graphic>
          <a:graphicData uri="http://schemas.openxmlformats.org/drawingml/2006/table">
            <a:tbl>
              <a:tblPr firstRow="1" bandRow="1">
                <a:tableStyleId>{5C22544A-7EE6-4342-B048-85BDC9FD1C3A}</a:tableStyleId>
              </a:tblPr>
              <a:tblGrid>
                <a:gridCol w="4834270">
                  <a:extLst>
                    <a:ext uri="{9D8B030D-6E8A-4147-A177-3AD203B41FA5}">
                      <a16:colId xmlns:a16="http://schemas.microsoft.com/office/drawing/2014/main" val="2837563769"/>
                    </a:ext>
                  </a:extLst>
                </a:gridCol>
                <a:gridCol w="6467301">
                  <a:extLst>
                    <a:ext uri="{9D8B030D-6E8A-4147-A177-3AD203B41FA5}">
                      <a16:colId xmlns:a16="http://schemas.microsoft.com/office/drawing/2014/main" val="2858490866"/>
                    </a:ext>
                  </a:extLst>
                </a:gridCol>
              </a:tblGrid>
              <a:tr h="484109">
                <a:tc>
                  <a:txBody>
                    <a:bodyPr/>
                    <a:lstStyle/>
                    <a:p>
                      <a:r>
                        <a:rPr lang="en-US" dirty="0"/>
                        <a:t>Tool</a:t>
                      </a:r>
                      <a:endParaRPr lang="en-IN" dirty="0"/>
                    </a:p>
                  </a:txBody>
                  <a:tcPr/>
                </a:tc>
                <a:tc>
                  <a:txBody>
                    <a:bodyPr/>
                    <a:lstStyle/>
                    <a:p>
                      <a:r>
                        <a:rPr lang="en-IN" dirty="0"/>
                        <a:t>Function</a:t>
                      </a:r>
                    </a:p>
                  </a:txBody>
                  <a:tcPr/>
                </a:tc>
                <a:extLst>
                  <a:ext uri="{0D108BD9-81ED-4DB2-BD59-A6C34878D82A}">
                    <a16:rowId xmlns:a16="http://schemas.microsoft.com/office/drawing/2014/main" val="2899285055"/>
                  </a:ext>
                </a:extLst>
              </a:tr>
              <a:tr h="656596">
                <a:tc>
                  <a:txBody>
                    <a:bodyPr/>
                    <a:lstStyle/>
                    <a:p>
                      <a:r>
                        <a:rPr lang="en-US" sz="1800" kern="1200" baseline="0" dirty="0">
                          <a:solidFill>
                            <a:srgbClr val="004A78"/>
                          </a:solidFill>
                          <a:latin typeface="CourierStd"/>
                          <a:ea typeface="+mn-ea"/>
                          <a:cs typeface="Arial" charset="0"/>
                        </a:rPr>
                        <a:t>wget</a:t>
                      </a:r>
                      <a:r>
                        <a:rPr lang="en-US" sz="1800" b="0" i="0" u="none" strike="noStrike" kern="1200" baseline="0" dirty="0">
                          <a:solidFill>
                            <a:schemeClr val="dk1"/>
                          </a:solidFill>
                          <a:latin typeface="+mn-lt"/>
                          <a:ea typeface="+mn-ea"/>
                          <a:cs typeface="+mn-cs"/>
                        </a:rPr>
                        <a:t> (command available on all *nix systems; can be downloaded for Windows platforms from </a:t>
                      </a:r>
                      <a:r>
                        <a:rPr lang="en-IN" sz="1800" b="0" i="0" u="none" strike="noStrike" kern="1200" baseline="0" dirty="0">
                          <a:solidFill>
                            <a:schemeClr val="dk1"/>
                          </a:solidFill>
                          <a:latin typeface="+mn-lt"/>
                          <a:ea typeface="+mn-ea"/>
                          <a:cs typeface="+mn-cs"/>
                          <a:hlinkClick r:id="rId2"/>
                        </a:rPr>
                        <a:t>Wget for Windows </a:t>
                      </a:r>
                      <a:r>
                        <a:rPr lang="en-IN" sz="1800" b="0" i="0" u="none" strike="noStrike" kern="1200" baseline="0" dirty="0">
                          <a:solidFill>
                            <a:schemeClr val="dk1"/>
                          </a:solidFill>
                          <a:latin typeface="+mn-lt"/>
                          <a:ea typeface="+mn-ea"/>
                          <a:cs typeface="+mn-cs"/>
                        </a:rPr>
                        <a:t>HTML site)</a:t>
                      </a:r>
                      <a:endParaRPr lang="en-IN" dirty="0"/>
                    </a:p>
                  </a:txBody>
                  <a:tcPr/>
                </a:tc>
                <a:tc>
                  <a:txBody>
                    <a:bodyPr/>
                    <a:lstStyle/>
                    <a:p>
                      <a:r>
                        <a:rPr lang="en-US" sz="1800" b="0" i="0" u="none" strike="noStrike" kern="1200" baseline="0" dirty="0">
                          <a:solidFill>
                            <a:schemeClr val="dk1"/>
                          </a:solidFill>
                          <a:latin typeface="+mn-lt"/>
                          <a:ea typeface="+mn-ea"/>
                          <a:cs typeface="+mn-cs"/>
                        </a:rPr>
                        <a:t>Retrieve HTTP, HTTPS, and FTP files over the Internet.</a:t>
                      </a:r>
                      <a:endParaRPr lang="en-IN" dirty="0"/>
                    </a:p>
                  </a:txBody>
                  <a:tcPr/>
                </a:tc>
                <a:extLst>
                  <a:ext uri="{0D108BD9-81ED-4DB2-BD59-A6C34878D82A}">
                    <a16:rowId xmlns:a16="http://schemas.microsoft.com/office/drawing/2014/main" val="2739592890"/>
                  </a:ext>
                </a:extLst>
              </a:tr>
              <a:tr h="656596">
                <a:tc>
                  <a:txBody>
                    <a:bodyPr/>
                    <a:lstStyle/>
                    <a:p>
                      <a:r>
                        <a:rPr lang="en-IN" sz="1800" b="0" i="0" u="none" strike="noStrike" kern="1200" baseline="0" dirty="0">
                          <a:solidFill>
                            <a:schemeClr val="dk1"/>
                          </a:solidFill>
                          <a:latin typeface="+mn-lt"/>
                          <a:ea typeface="+mn-ea"/>
                          <a:cs typeface="+mn-cs"/>
                          <a:hlinkClick r:id="rId3"/>
                        </a:rPr>
                        <a:t>White Pages</a:t>
                      </a:r>
                      <a:endParaRPr lang="en-IN" dirty="0"/>
                    </a:p>
                  </a:txBody>
                  <a:tcPr/>
                </a:tc>
                <a:tc>
                  <a:txBody>
                    <a:bodyPr/>
                    <a:lstStyle/>
                    <a:p>
                      <a:r>
                        <a:rPr lang="en-US" sz="1800" b="0" i="0" u="none" strike="noStrike" kern="1200" baseline="0" dirty="0">
                          <a:solidFill>
                            <a:schemeClr val="dk1"/>
                          </a:solidFill>
                          <a:latin typeface="+mn-lt"/>
                          <a:ea typeface="+mn-ea"/>
                          <a:cs typeface="+mn-cs"/>
                        </a:rPr>
                        <a:t>Conduct reverse phone number lookups and retrieve address</a:t>
                      </a:r>
                    </a:p>
                    <a:p>
                      <a:r>
                        <a:rPr lang="en-IN" sz="1800" b="0" i="0" u="none" strike="noStrike" kern="1200" baseline="0" dirty="0">
                          <a:solidFill>
                            <a:schemeClr val="dk1"/>
                          </a:solidFill>
                          <a:latin typeface="+mn-lt"/>
                          <a:ea typeface="+mn-ea"/>
                          <a:cs typeface="+mn-cs"/>
                        </a:rPr>
                        <a:t>information.</a:t>
                      </a:r>
                      <a:endParaRPr lang="en-IN" dirty="0"/>
                    </a:p>
                  </a:txBody>
                  <a:tcPr/>
                </a:tc>
                <a:extLst>
                  <a:ext uri="{0D108BD9-81ED-4DB2-BD59-A6C34878D82A}">
                    <a16:rowId xmlns:a16="http://schemas.microsoft.com/office/drawing/2014/main" val="527413477"/>
                  </a:ext>
                </a:extLst>
              </a:tr>
              <a:tr h="484109">
                <a:tc>
                  <a:txBody>
                    <a:bodyPr/>
                    <a:lstStyle/>
                    <a:p>
                      <a:r>
                        <a:rPr lang="en-IN" sz="2400" b="1" i="0" u="sng" strike="noStrike" kern="1200" baseline="0" dirty="0">
                          <a:solidFill>
                            <a:srgbClr val="FF0000"/>
                          </a:solidFill>
                          <a:effectLst>
                            <a:outerShdw blurRad="38100" dist="38100" dir="2700000" algn="tl">
                              <a:srgbClr val="000000">
                                <a:alpha val="43137"/>
                              </a:srgbClr>
                            </a:outerShdw>
                          </a:effectLst>
                          <a:highlight>
                            <a:srgbClr val="FFFF00"/>
                          </a:highlight>
                          <a:latin typeface="+mn-lt"/>
                          <a:ea typeface="+mn-ea"/>
                          <a:cs typeface="+mn-cs"/>
                          <a:hlinkClick r:id="rId4">
                            <a:extLst>
                              <a:ext uri="{A12FA001-AC4F-418D-AE19-62706E023703}">
                                <ahyp:hlinkClr xmlns:ahyp="http://schemas.microsoft.com/office/drawing/2018/hyperlinkcolor" val="tx"/>
                              </a:ext>
                            </a:extLst>
                          </a:hlinkClick>
                        </a:rPr>
                        <a:t>Whois</a:t>
                      </a:r>
                      <a:endParaRPr lang="en-IN" b="1" u="sng" dirty="0">
                        <a:solidFill>
                          <a:srgbClr val="FF0000"/>
                        </a:solidFill>
                        <a:effectLst>
                          <a:outerShdw blurRad="38100" dist="38100" dir="2700000" algn="tl">
                            <a:srgbClr val="000000">
                              <a:alpha val="43137"/>
                            </a:srgbClr>
                          </a:outerShdw>
                        </a:effectLst>
                        <a:highlight>
                          <a:srgbClr val="FFFF00"/>
                        </a:highlight>
                      </a:endParaRPr>
                    </a:p>
                  </a:txBody>
                  <a:tcPr/>
                </a:tc>
                <a:tc>
                  <a:txBody>
                    <a:bodyPr/>
                    <a:lstStyle/>
                    <a:p>
                      <a:r>
                        <a:rPr lang="en-US" sz="1800" b="0" i="0" u="none" strike="noStrike" kern="1200" baseline="0" dirty="0">
                          <a:solidFill>
                            <a:schemeClr val="dk1"/>
                          </a:solidFill>
                          <a:latin typeface="+mn-lt"/>
                          <a:ea typeface="+mn-ea"/>
                          <a:cs typeface="+mn-cs"/>
                        </a:rPr>
                        <a:t>Gather IP and domain information.</a:t>
                      </a:r>
                      <a:endParaRPr lang="en-IN" dirty="0"/>
                    </a:p>
                  </a:txBody>
                  <a:tcPr/>
                </a:tc>
                <a:extLst>
                  <a:ext uri="{0D108BD9-81ED-4DB2-BD59-A6C34878D82A}">
                    <a16:rowId xmlns:a16="http://schemas.microsoft.com/office/drawing/2014/main" val="1756063455"/>
                  </a:ext>
                </a:extLst>
              </a:tr>
              <a:tr h="516539">
                <a:tc>
                  <a:txBody>
                    <a:bodyPr/>
                    <a:lstStyle/>
                    <a:p>
                      <a:r>
                        <a:rPr lang="en-IN" sz="1800" b="0" i="0" u="none" strike="noStrike" kern="1200" baseline="0" dirty="0">
                          <a:solidFill>
                            <a:schemeClr val="dk1"/>
                          </a:solidFill>
                          <a:latin typeface="+mn-lt"/>
                          <a:ea typeface="+mn-ea"/>
                          <a:cs typeface="+mn-cs"/>
                          <a:hlinkClick r:id="rId5"/>
                        </a:rPr>
                        <a:t>Zed Attack Proxy</a:t>
                      </a:r>
                      <a:endParaRPr lang="en-IN" dirty="0"/>
                    </a:p>
                  </a:txBody>
                  <a:tcPr/>
                </a:tc>
                <a:tc>
                  <a:txBody>
                    <a:bodyPr/>
                    <a:lstStyle/>
                    <a:p>
                      <a:r>
                        <a:rPr lang="en-US" sz="1800" b="0" i="0" u="none" strike="noStrike" kern="1200" baseline="0" dirty="0">
                          <a:solidFill>
                            <a:schemeClr val="dk1"/>
                          </a:solidFill>
                          <a:latin typeface="+mn-lt"/>
                          <a:ea typeface="+mn-ea"/>
                          <a:cs typeface="+mn-cs"/>
                        </a:rPr>
                        <a:t>This is a useful website analysis tool that can crawl through</a:t>
                      </a:r>
                    </a:p>
                    <a:p>
                      <a:r>
                        <a:rPr lang="en-US" sz="1800" b="0" i="0" u="none" strike="noStrike" kern="1200" baseline="0" dirty="0">
                          <a:solidFill>
                            <a:schemeClr val="dk1"/>
                          </a:solidFill>
                          <a:latin typeface="+mn-lt"/>
                          <a:ea typeface="+mn-ea"/>
                          <a:cs typeface="+mn-cs"/>
                        </a:rPr>
                        <a:t>remote websites and even produce a list of vulnerabilities for a</a:t>
                      </a:r>
                    </a:p>
                    <a:p>
                      <a:r>
                        <a:rPr lang="en-IN" sz="1800" b="0" i="0" u="none" strike="noStrike" kern="1200" baseline="0" dirty="0">
                          <a:solidFill>
                            <a:schemeClr val="dk1"/>
                          </a:solidFill>
                          <a:latin typeface="+mn-lt"/>
                          <a:ea typeface="+mn-ea"/>
                          <a:cs typeface="+mn-cs"/>
                        </a:rPr>
                        <a:t>remote website.</a:t>
                      </a:r>
                      <a:endParaRPr lang="en-IN" dirty="0"/>
                    </a:p>
                  </a:txBody>
                  <a:tcPr/>
                </a:tc>
                <a:extLst>
                  <a:ext uri="{0D108BD9-81ED-4DB2-BD59-A6C34878D82A}">
                    <a16:rowId xmlns:a16="http://schemas.microsoft.com/office/drawing/2014/main" val="1665794210"/>
                  </a:ext>
                </a:extLst>
              </a:tr>
            </a:tbl>
          </a:graphicData>
        </a:graphic>
      </p:graphicFrame>
    </p:spTree>
    <p:extLst>
      <p:ext uri="{BB962C8B-B14F-4D97-AF65-F5344CB8AC3E}">
        <p14:creationId xmlns:p14="http://schemas.microsoft.com/office/powerpoint/2010/main" val="150764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4-1 </a:t>
            </a:r>
          </a:p>
        </p:txBody>
      </p:sp>
      <p:sp>
        <p:nvSpPr>
          <p:cNvPr id="2" name="Text Placeholder 1"/>
          <p:cNvSpPr>
            <a:spLocks noGrp="1"/>
          </p:cNvSpPr>
          <p:nvPr>
            <p:ph type="body" sz="quarter" idx="15"/>
          </p:nvPr>
        </p:nvSpPr>
        <p:spPr/>
        <p:txBody>
          <a:bodyPr/>
          <a:lstStyle/>
          <a:p>
            <a:r>
              <a:rPr lang="en-US" sz="2000" dirty="0"/>
              <a:t>_____ is one of the components most vulnerable to network attacks.</a:t>
            </a:r>
          </a:p>
          <a:p>
            <a:endParaRPr lang="en-US" sz="2000" dirty="0"/>
          </a:p>
          <a:p>
            <a:pPr marL="457200" indent="-457200">
              <a:buFont typeface="+mj-lt"/>
              <a:buAutoNum type="alphaLcPeriod"/>
            </a:pPr>
            <a:r>
              <a:rPr lang="en-US" sz="2000" dirty="0"/>
              <a:t>TCP/IP</a:t>
            </a:r>
          </a:p>
          <a:p>
            <a:pPr marL="457200" indent="-457200">
              <a:buFont typeface="+mj-lt"/>
              <a:buAutoNum type="alphaLcPeriod"/>
            </a:pPr>
            <a:r>
              <a:rPr lang="en-US" sz="2000" dirty="0"/>
              <a:t>WINS</a:t>
            </a:r>
          </a:p>
          <a:p>
            <a:pPr marL="457200" indent="-457200">
              <a:buFont typeface="+mj-lt"/>
              <a:buAutoNum type="alphaLcPeriod"/>
            </a:pPr>
            <a:r>
              <a:rPr lang="en-US" sz="2000" dirty="0"/>
              <a:t>DHCP</a:t>
            </a:r>
          </a:p>
          <a:p>
            <a:pPr marL="457200" indent="-457200">
              <a:buFont typeface="+mj-lt"/>
              <a:buAutoNum type="alphaLcPeriod"/>
            </a:pPr>
            <a:r>
              <a:rPr lang="en-US" sz="2000" dirty="0"/>
              <a:t>DNS</a:t>
            </a:r>
          </a:p>
        </p:txBody>
      </p:sp>
    </p:spTree>
    <p:extLst>
      <p:ext uri="{BB962C8B-B14F-4D97-AF65-F5344CB8AC3E}">
        <p14:creationId xmlns:p14="http://schemas.microsoft.com/office/powerpoint/2010/main" val="1743219450"/>
      </p:ext>
    </p:extLst>
  </p:cSld>
  <p:clrMapOvr>
    <a:masterClrMapping/>
  </p:clrMapOvr>
</p:sld>
</file>

<file path=ppt/theme/theme1.xml><?xml version="1.0" encoding="utf-8"?>
<a:theme xmlns:a="http://schemas.openxmlformats.org/drawingml/2006/main" name="Office Theme">
  <a:themeElements>
    <a:clrScheme name="Custom 3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11892"/>
      </a:hlink>
      <a:folHlink>
        <a:srgbClr val="00206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47f0fb-e24d-44b9-89a4-ff46b5ce035f">
      <UserInfo>
        <DisplayName/>
        <AccountId xsi:nil="true"/>
        <AccountType/>
      </UserInfo>
    </SharedWithUsers>
    <test1 xmlns="dbac95d4-689a-4a2b-9845-ea50641fb23b" xsi:nil="true"/>
    <Team_x0020_Members xmlns="dbac95d4-689a-4a2b-9845-ea50641fb23b">
      <UserInfo>
        <DisplayName/>
        <AccountId xsi:nil="true"/>
        <AccountType/>
      </UserInfo>
    </Team_x0020_Memb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f864db225ba7641a71a5bcc0ce4d9915">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a0abe68bfd46ce60dddf86ace54f11b"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infopath/2007/PartnerControls"/>
    <ds:schemaRef ds:uri="http://purl.org/dc/elements/1.1/"/>
    <ds:schemaRef ds:uri="http://schemas.microsoft.com/office/2006/metadata/properties"/>
    <ds:schemaRef ds:uri="http://purl.org/dc/terms/"/>
    <ds:schemaRef ds:uri="0f302c04-584d-4df5-8948-8b6dd1f3c1a5"/>
    <ds:schemaRef ds:uri="http://schemas.openxmlformats.org/package/2006/metadata/core-properties"/>
    <ds:schemaRef ds:uri="http://schemas.microsoft.com/office/2006/documentManagement/types"/>
    <ds:schemaRef ds:uri="48fa25a7-52b6-4e1f-81c8-80356bf0725f"/>
    <ds:schemaRef ds:uri="http://www.w3.org/XML/1998/namespace"/>
    <ds:schemaRef ds:uri="http://purl.org/dc/dcmitype/"/>
    <ds:schemaRef ds:uri="5b47f0fb-e24d-44b9-89a4-ff46b5ce035f"/>
    <ds:schemaRef ds:uri="dbac95d4-689a-4a2b-9845-ea50641fb23b"/>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A7E3CE7F-DB89-4155-88C3-5669EA883D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10837</TotalTime>
  <Words>3466</Words>
  <Application>Microsoft Office PowerPoint</Application>
  <PresentationFormat>Widescreen</PresentationFormat>
  <Paragraphs>504</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Arial</vt:lpstr>
      <vt:lpstr>Calibri</vt:lpstr>
      <vt:lpstr>Courier New</vt:lpstr>
      <vt:lpstr>CourierStd</vt:lpstr>
      <vt:lpstr>Helvetica</vt:lpstr>
      <vt:lpstr>Open Sans</vt:lpstr>
      <vt:lpstr>Summer Font</vt:lpstr>
      <vt:lpstr>Office Theme</vt:lpstr>
      <vt:lpstr>Hands-On Ethical Hacking and Network Defense, Edition 4</vt:lpstr>
      <vt:lpstr>Module Objectives</vt:lpstr>
      <vt:lpstr>Using Web Tools for Footprinting (1 of 4) </vt:lpstr>
      <vt:lpstr>Using Web Tools for Footprinting (2 of 4) </vt:lpstr>
      <vt:lpstr>Summary of Reconnaissance Tools (1 of 4) </vt:lpstr>
      <vt:lpstr>Summary of Reconnaissance Tools (2 of 4) </vt:lpstr>
      <vt:lpstr>Summary of Reconnaissance Tools (3 of 4) </vt:lpstr>
      <vt:lpstr>Summary of Reconnaissance Tools (4 of 4) </vt:lpstr>
      <vt:lpstr>Knowledge Check Activity 4-1 </vt:lpstr>
      <vt:lpstr>Knowledge Check Activity 4-1: Answer</vt:lpstr>
      <vt:lpstr>Discussion Activity 4-1</vt:lpstr>
      <vt:lpstr>Discussion Activity 4-1: Answer</vt:lpstr>
      <vt:lpstr>Conducting Competitive Intelligence</vt:lpstr>
      <vt:lpstr>Analyzing a Company’s Website (1 of 8)</vt:lpstr>
      <vt:lpstr>Analyzing a Company’s Website (2 of 8)</vt:lpstr>
      <vt:lpstr>Analyzing a Company’s Website (3 of 8)</vt:lpstr>
      <vt:lpstr>Analyzing a Company’s Website (4 of 8)</vt:lpstr>
      <vt:lpstr>Analyzing a Company’s Website (5 of 8)</vt:lpstr>
      <vt:lpstr>Analyzing a Company’s Website (6 of 8)</vt:lpstr>
      <vt:lpstr>Analyzing a Company’s Website (7 of 8)</vt:lpstr>
      <vt:lpstr>Analyzing a Company’s Website (8 of 8)</vt:lpstr>
      <vt:lpstr>Using Other Footprinting Tools</vt:lpstr>
      <vt:lpstr>Using Email Addresses</vt:lpstr>
      <vt:lpstr>Using HTTP Basics (1 of 3)</vt:lpstr>
      <vt:lpstr>HTTP Client Errors (1 of 2)</vt:lpstr>
      <vt:lpstr>HTTP Client Errors (2 of 2)</vt:lpstr>
      <vt:lpstr>HTTP Server Errors</vt:lpstr>
      <vt:lpstr>HTTP Methods</vt:lpstr>
      <vt:lpstr>Using HTTP Basics (2 of 3)</vt:lpstr>
      <vt:lpstr>Using HTTP Basics (3 of 3) </vt:lpstr>
      <vt:lpstr>Other Methods of Gathering Information</vt:lpstr>
      <vt:lpstr>Detecting Cookies and Web Bugs (1 of 2)</vt:lpstr>
      <vt:lpstr>Detecting Cookies and Web Bugs (2 of 2)</vt:lpstr>
      <vt:lpstr>Using Domain Name System Zone Transfers (1 of 3)</vt:lpstr>
      <vt:lpstr>Using Domain Name System Zone Transfers (2 of 3)</vt:lpstr>
      <vt:lpstr>Using Domain Name System Zone Transfers (3 of 3)</vt:lpstr>
      <vt:lpstr>Knowledge Check Activity 4-2</vt:lpstr>
      <vt:lpstr>Knowledge Check Activity 4-2: Answer</vt:lpstr>
      <vt:lpstr>Polling Activity 4-1</vt:lpstr>
      <vt:lpstr>Polling Activity 4-1: Answer</vt:lpstr>
      <vt:lpstr>Polling Activity 4-2</vt:lpstr>
      <vt:lpstr>Polling Activity 4-2: Answer</vt:lpstr>
      <vt:lpstr>Introduction to Social Engineering (1 of 3)</vt:lpstr>
      <vt:lpstr>Introduction to Social Engineering (2 of 3)</vt:lpstr>
      <vt:lpstr>Introduction to Social Engineering (3 of 3)</vt:lpstr>
      <vt:lpstr>The Art of Shoulder Surfing (1 of 2)</vt:lpstr>
      <vt:lpstr>The Art of Shoulder Surfing (2 of 2)</vt:lpstr>
      <vt:lpstr>The Art of Dumpster Diving (1 of 2)</vt:lpstr>
      <vt:lpstr>The Art of Dumpster Diving (2 of 2)</vt:lpstr>
      <vt:lpstr>The Art of Piggybacking</vt:lpstr>
      <vt:lpstr>Phishing (1 of 2)</vt:lpstr>
      <vt:lpstr>Phishing (2 of 2)</vt:lpstr>
      <vt:lpstr>Self-Assessment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Constitutional Law</dc:title>
  <dc:creator>Onderdonk, Natalie</dc:creator>
  <cp:lastModifiedBy>Khan, Rashid A</cp:lastModifiedBy>
  <cp:revision>280</cp:revision>
  <dcterms:created xsi:type="dcterms:W3CDTF">2020-07-27T16:46:05Z</dcterms:created>
  <dcterms:modified xsi:type="dcterms:W3CDTF">2023-05-31T02:30:33Z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