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0" r:id="rId3"/>
    <p:sldId id="261" r:id="rId4"/>
    <p:sldId id="258" r:id="rId5"/>
    <p:sldId id="259" r:id="rId6"/>
    <p:sldId id="264" r:id="rId7"/>
    <p:sldId id="265" r:id="rId8"/>
    <p:sldId id="266" r:id="rId9"/>
    <p:sldId id="262" r:id="rId10"/>
    <p:sldId id="267" r:id="rId11"/>
    <p:sldId id="263"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3CE7E0-D4DD-4B4E-974D-C27591717AE5}"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551BEF-75FD-4CE9-9FB3-475CF7C710E8}" type="slidenum">
              <a:rPr lang="en-US" smtClean="0"/>
              <a:t>‹#›</a:t>
            </a:fld>
            <a:endParaRPr lang="en-US"/>
          </a:p>
        </p:txBody>
      </p:sp>
    </p:spTree>
    <p:extLst>
      <p:ext uri="{BB962C8B-B14F-4D97-AF65-F5344CB8AC3E}">
        <p14:creationId xmlns:p14="http://schemas.microsoft.com/office/powerpoint/2010/main" val="84045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49BD9-4435-4E29-AE6B-5CDCA93F7C51}" type="slidenum">
              <a:rPr lang="en-US" smtClean="0"/>
              <a:t>2</a:t>
            </a:fld>
            <a:endParaRPr lang="en-US"/>
          </a:p>
        </p:txBody>
      </p:sp>
    </p:spTree>
    <p:extLst>
      <p:ext uri="{BB962C8B-B14F-4D97-AF65-F5344CB8AC3E}">
        <p14:creationId xmlns:p14="http://schemas.microsoft.com/office/powerpoint/2010/main" val="122259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B905CD-2EEB-4F8F-8DB9-D14BDDD48790}"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1836419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905CD-2EEB-4F8F-8DB9-D14BDDD48790}"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411177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905CD-2EEB-4F8F-8DB9-D14BDDD48790}"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72775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905CD-2EEB-4F8F-8DB9-D14BDDD48790}"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327383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B905CD-2EEB-4F8F-8DB9-D14BDDD48790}"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272961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B905CD-2EEB-4F8F-8DB9-D14BDDD48790}"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90356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B905CD-2EEB-4F8F-8DB9-D14BDDD48790}"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3335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B905CD-2EEB-4F8F-8DB9-D14BDDD48790}"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158788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905CD-2EEB-4F8F-8DB9-D14BDDD48790}"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189675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905CD-2EEB-4F8F-8DB9-D14BDDD48790}"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238459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B905CD-2EEB-4F8F-8DB9-D14BDDD48790}"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8E5CC-CE8E-43E0-A1F1-4D106CE22C8B}" type="slidenum">
              <a:rPr lang="en-US" smtClean="0"/>
              <a:t>‹#›</a:t>
            </a:fld>
            <a:endParaRPr lang="en-US"/>
          </a:p>
        </p:txBody>
      </p:sp>
    </p:spTree>
    <p:extLst>
      <p:ext uri="{BB962C8B-B14F-4D97-AF65-F5344CB8AC3E}">
        <p14:creationId xmlns:p14="http://schemas.microsoft.com/office/powerpoint/2010/main" val="54935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905CD-2EEB-4F8F-8DB9-D14BDDD48790}" type="datetimeFigureOut">
              <a:rPr lang="en-US" smtClean="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8E5CC-CE8E-43E0-A1F1-4D106CE22C8B}" type="slidenum">
              <a:rPr lang="en-US" smtClean="0"/>
              <a:t>‹#›</a:t>
            </a:fld>
            <a:endParaRPr lang="en-US"/>
          </a:p>
        </p:txBody>
      </p:sp>
    </p:spTree>
    <p:extLst>
      <p:ext uri="{BB962C8B-B14F-4D97-AF65-F5344CB8AC3E}">
        <p14:creationId xmlns:p14="http://schemas.microsoft.com/office/powerpoint/2010/main" val="368847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who.int/whr/2001/medi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DDA5672-48F4-4F8D-862F-DBECA3E09C16}"/>
              </a:ext>
            </a:extLst>
          </p:cNvPr>
          <p:cNvSpPr>
            <a:spLocks noGrp="1"/>
          </p:cNvSpPr>
          <p:nvPr>
            <p:ph type="subTitle" idx="1"/>
          </p:nvPr>
        </p:nvSpPr>
        <p:spPr>
          <a:xfrm>
            <a:off x="1524000" y="1716309"/>
            <a:ext cx="9144000" cy="4301067"/>
          </a:xfrm>
        </p:spPr>
        <p:txBody>
          <a:bodyPr>
            <a:normAutofit/>
          </a:bodyPr>
          <a:lstStyle/>
          <a:p>
            <a:r>
              <a:rPr lang="en-US" b="1" dirty="0">
                <a:solidFill>
                  <a:srgbClr val="00B050"/>
                </a:solidFill>
                <a:latin typeface="Cambria" panose="02040503050406030204" pitchFamily="18" charset="0"/>
                <a:ea typeface="Cambria" panose="02040503050406030204" pitchFamily="18" charset="0"/>
              </a:rPr>
              <a:t>Department of </a:t>
            </a:r>
            <a:r>
              <a:rPr lang="en-US" b="1" dirty="0">
                <a:solidFill>
                  <a:schemeClr val="accent6"/>
                </a:solidFill>
                <a:latin typeface="Cambria" panose="02040503050406030204" pitchFamily="18" charset="0"/>
                <a:ea typeface="Cambria" panose="02040503050406030204" pitchFamily="18" charset="0"/>
              </a:rPr>
              <a:t>Computer</a:t>
            </a:r>
            <a:r>
              <a:rPr lang="en-US" b="1" dirty="0">
                <a:solidFill>
                  <a:srgbClr val="00B050"/>
                </a:solidFill>
                <a:latin typeface="Cambria" panose="02040503050406030204" pitchFamily="18" charset="0"/>
                <a:ea typeface="Cambria" panose="02040503050406030204" pitchFamily="18" charset="0"/>
              </a:rPr>
              <a:t> </a:t>
            </a:r>
            <a:r>
              <a:rPr lang="en-US" b="1" dirty="0">
                <a:solidFill>
                  <a:schemeClr val="accent6"/>
                </a:solidFill>
                <a:latin typeface="Cambria" panose="02040503050406030204" pitchFamily="18" charset="0"/>
                <a:ea typeface="Cambria" panose="02040503050406030204" pitchFamily="18" charset="0"/>
              </a:rPr>
              <a:t>Science</a:t>
            </a:r>
            <a:r>
              <a:rPr lang="en-US" b="1" dirty="0">
                <a:solidFill>
                  <a:srgbClr val="00B050"/>
                </a:solidFill>
                <a:latin typeface="Cambria" panose="02040503050406030204" pitchFamily="18" charset="0"/>
                <a:ea typeface="Cambria" panose="02040503050406030204" pitchFamily="18" charset="0"/>
              </a:rPr>
              <a:t> &amp; </a:t>
            </a:r>
            <a:r>
              <a:rPr lang="en-US" b="1" dirty="0">
                <a:solidFill>
                  <a:schemeClr val="accent6"/>
                </a:solidFill>
                <a:latin typeface="Cambria" panose="02040503050406030204" pitchFamily="18" charset="0"/>
                <a:ea typeface="Cambria" panose="02040503050406030204" pitchFamily="18" charset="0"/>
              </a:rPr>
              <a:t>Engineering</a:t>
            </a:r>
          </a:p>
          <a:p>
            <a:r>
              <a:rPr lang="en-US" b="1" dirty="0">
                <a:solidFill>
                  <a:srgbClr val="7030A0"/>
                </a:solidFill>
                <a:latin typeface="Cambria" panose="02040503050406030204" pitchFamily="18" charset="0"/>
                <a:ea typeface="Cambria" panose="02040503050406030204" pitchFamily="18" charset="0"/>
              </a:rPr>
              <a:t>B. Tech IV-II Project </a:t>
            </a:r>
            <a:r>
              <a:rPr lang="en-US" b="1" dirty="0" smtClean="0">
                <a:solidFill>
                  <a:srgbClr val="7030A0"/>
                </a:solidFill>
                <a:latin typeface="Cambria" panose="02040503050406030204" pitchFamily="18" charset="0"/>
                <a:ea typeface="Cambria" panose="02040503050406030204" pitchFamily="18" charset="0"/>
              </a:rPr>
              <a:t>Work</a:t>
            </a:r>
          </a:p>
          <a:p>
            <a:endParaRPr lang="en-US" sz="3200" dirty="0" smtClean="0"/>
          </a:p>
          <a:p>
            <a:r>
              <a:rPr lang="en-US" sz="4000" dirty="0" smtClean="0">
                <a:latin typeface="Times New Roman" panose="02020603050405020304" pitchFamily="18" charset="0"/>
                <a:cs typeface="Times New Roman" panose="02020603050405020304" pitchFamily="18" charset="0"/>
              </a:rPr>
              <a:t>Mental </a:t>
            </a:r>
            <a:r>
              <a:rPr lang="en-US" sz="4000" dirty="0">
                <a:latin typeface="Times New Roman" panose="02020603050405020304" pitchFamily="18" charset="0"/>
                <a:cs typeface="Times New Roman" panose="02020603050405020304" pitchFamily="18" charset="0"/>
              </a:rPr>
              <a:t>Stress Detection in </a:t>
            </a:r>
            <a:r>
              <a:rPr lang="en-US" sz="4000" dirty="0" smtClean="0">
                <a:latin typeface="Times New Roman" panose="02020603050405020304" pitchFamily="18" charset="0"/>
                <a:cs typeface="Times New Roman" panose="02020603050405020304" pitchFamily="18" charset="0"/>
              </a:rPr>
              <a:t>Workplaces</a:t>
            </a:r>
            <a:endParaRPr lang="en-US" sz="4000" b="1" dirty="0">
              <a:latin typeface="Times New Roman" panose="02020603050405020304" pitchFamily="18" charset="0"/>
              <a:ea typeface="Cambria" panose="02040503050406030204" pitchFamily="18" charset="0"/>
              <a:cs typeface="Times New Roman" panose="02020603050405020304" pitchFamily="18" charset="0"/>
            </a:endParaRPr>
          </a:p>
          <a:p>
            <a:r>
              <a:rPr lang="en-US" sz="4000" dirty="0" smtClean="0">
                <a:latin typeface="Times New Roman" panose="02020603050405020304" pitchFamily="18" charset="0"/>
                <a:ea typeface="Calibri Light" panose="020F0302020204030204" pitchFamily="34" charset="0"/>
                <a:cs typeface="Times New Roman" panose="02020603050405020304" pitchFamily="18" charset="0"/>
              </a:rPr>
              <a:t>Using Machine Learning</a:t>
            </a:r>
            <a:endParaRPr lang="en-US" sz="1200" b="1" dirty="0">
              <a:latin typeface="Times New Roman" panose="02020603050405020304" pitchFamily="18" charset="0"/>
              <a:cs typeface="Times New Roman" panose="02020603050405020304" pitchFamily="18" charset="0"/>
            </a:endParaRPr>
          </a:p>
          <a:p>
            <a:pPr algn="l"/>
            <a:endParaRPr lang="en-US" sz="2800" b="1" dirty="0">
              <a:solidFill>
                <a:srgbClr val="00B0F0"/>
              </a:solidFill>
              <a:latin typeface="Cambria" panose="02040503050406030204" pitchFamily="18" charset="0"/>
              <a:ea typeface="Cambria" panose="02040503050406030204" pitchFamily="18" charset="0"/>
            </a:endParaRPr>
          </a:p>
          <a:p>
            <a:endParaRPr lang="en-US" sz="3200" dirty="0">
              <a:solidFill>
                <a:schemeClr val="accent6"/>
              </a:solidFill>
            </a:endParaRPr>
          </a:p>
        </p:txBody>
      </p:sp>
      <p:sp>
        <p:nvSpPr>
          <p:cNvPr id="4" name="Date Placeholder 3">
            <a:extLst>
              <a:ext uri="{FF2B5EF4-FFF2-40B4-BE49-F238E27FC236}">
                <a16:creationId xmlns:a16="http://schemas.microsoft.com/office/drawing/2014/main" xmlns="" id="{3828581D-95E9-4A3B-8F00-6077FCA1DF80}"/>
              </a:ext>
            </a:extLst>
          </p:cNvPr>
          <p:cNvSpPr>
            <a:spLocks noGrp="1"/>
          </p:cNvSpPr>
          <p:nvPr>
            <p:ph type="dt" sz="half" idx="10"/>
          </p:nvPr>
        </p:nvSpPr>
        <p:spPr/>
        <p:txBody>
          <a:bodyPr/>
          <a:lstStyle/>
          <a:p>
            <a:fld id="{F5C2A722-436A-4EC6-9CA7-7FBE6BE9DADA}" type="datetime3">
              <a:rPr lang="en-US" smtClean="0"/>
              <a:t>2 April 2025</a:t>
            </a:fld>
            <a:endParaRPr lang="en-US" dirty="0"/>
          </a:p>
        </p:txBody>
      </p:sp>
      <p:sp>
        <p:nvSpPr>
          <p:cNvPr id="6" name="Slide Number Placeholder 5">
            <a:extLst>
              <a:ext uri="{FF2B5EF4-FFF2-40B4-BE49-F238E27FC236}">
                <a16:creationId xmlns:a16="http://schemas.microsoft.com/office/drawing/2014/main" xmlns="" id="{84BBC44F-E112-44EE-AD72-5C15C9F7C066}"/>
              </a:ext>
            </a:extLst>
          </p:cNvPr>
          <p:cNvSpPr>
            <a:spLocks noGrp="1"/>
          </p:cNvSpPr>
          <p:nvPr>
            <p:ph type="sldNum" sz="quarter" idx="12"/>
          </p:nvPr>
        </p:nvSpPr>
        <p:spPr/>
        <p:txBody>
          <a:bodyPr/>
          <a:lstStyle/>
          <a:p>
            <a:fld id="{21EDD516-E627-40A7-A381-D087B578B068}" type="slidenum">
              <a:rPr lang="en-US" smtClean="0"/>
              <a:t>1</a:t>
            </a:fld>
            <a:endParaRPr lang="en-US" dirty="0"/>
          </a:p>
        </p:txBody>
      </p:sp>
      <p:pic>
        <p:nvPicPr>
          <p:cNvPr id="7" name="Picture 6">
            <a:extLst>
              <a:ext uri="{FF2B5EF4-FFF2-40B4-BE49-F238E27FC236}">
                <a16:creationId xmlns:a16="http://schemas.microsoft.com/office/drawing/2014/main" xmlns="" id="{0321C502-4B7A-40A4-9EBA-6B87E67C1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0"/>
            <a:ext cx="1524000" cy="828675"/>
          </a:xfrm>
          <a:prstGeom prst="rect">
            <a:avLst/>
          </a:prstGeom>
        </p:spPr>
      </p:pic>
      <p:pic>
        <p:nvPicPr>
          <p:cNvPr id="10" name="Picture 9">
            <a:extLst>
              <a:ext uri="{FF2B5EF4-FFF2-40B4-BE49-F238E27FC236}">
                <a16:creationId xmlns:a16="http://schemas.microsoft.com/office/drawing/2014/main" xmlns="" id="{729AD90D-77C3-43E2-991B-17E2D43F093B}"/>
              </a:ext>
            </a:extLst>
          </p:cNvPr>
          <p:cNvPicPr>
            <a:picLocks noChangeAspect="1"/>
          </p:cNvPicPr>
          <p:nvPr/>
        </p:nvPicPr>
        <p:blipFill>
          <a:blip r:embed="rId3"/>
          <a:stretch>
            <a:fillRect/>
          </a:stretch>
        </p:blipFill>
        <p:spPr>
          <a:xfrm>
            <a:off x="1298222" y="309813"/>
            <a:ext cx="9437511" cy="1293208"/>
          </a:xfrm>
          <a:prstGeom prst="rect">
            <a:avLst/>
          </a:prstGeom>
        </p:spPr>
      </p:pic>
    </p:spTree>
    <p:extLst>
      <p:ext uri="{BB962C8B-B14F-4D97-AF65-F5344CB8AC3E}">
        <p14:creationId xmlns:p14="http://schemas.microsoft.com/office/powerpoint/2010/main" val="593058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283" y="410368"/>
            <a:ext cx="4429715" cy="1325563"/>
          </a:xfrm>
        </p:spPr>
        <p:txBody>
          <a:bodyPr/>
          <a:lstStyle/>
          <a:p>
            <a:r>
              <a:rPr lang="en-US" b="1" dirty="0" smtClean="0">
                <a:latin typeface="Times New Roman" panose="02020603050405020304" pitchFamily="18" charset="0"/>
                <a:cs typeface="Times New Roman" panose="02020603050405020304" pitchFamily="18" charset="0"/>
              </a:rPr>
              <a:t>Proposed</a:t>
            </a:r>
            <a:r>
              <a:rPr lang="en-US" b="1" dirty="0" smtClean="0">
                <a:solidFill>
                  <a:schemeClr val="accent6"/>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134793"/>
          </a:xfrm>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Real-Time Data Collection:</a:t>
            </a:r>
            <a:r>
              <a:rPr lang="en-US" sz="2000" dirty="0" smtClean="0">
                <a:latin typeface="Times New Roman" panose="02020603050405020304" pitchFamily="18" charset="0"/>
                <a:cs typeface="Times New Roman" panose="02020603050405020304" pitchFamily="18" charset="0"/>
              </a:rPr>
              <a:t> Integrating wearable sensors, facial emotion recognition, voice tone analysis, and keystroke dynamics.</a:t>
            </a:r>
          </a:p>
          <a:p>
            <a:pPr algn="just"/>
            <a:r>
              <a:rPr lang="en-US" sz="2000" b="1" dirty="0" smtClean="0">
                <a:latin typeface="Times New Roman" panose="02020603050405020304" pitchFamily="18" charset="0"/>
                <a:cs typeface="Times New Roman" panose="02020603050405020304" pitchFamily="18" charset="0"/>
              </a:rPr>
              <a:t>Hybrid ML Approach:</a:t>
            </a:r>
            <a:r>
              <a:rPr lang="en-US" sz="2000" dirty="0" smtClean="0">
                <a:latin typeface="Times New Roman" panose="02020603050405020304" pitchFamily="18" charset="0"/>
                <a:cs typeface="Times New Roman" panose="02020603050405020304" pitchFamily="18" charset="0"/>
              </a:rPr>
              <a:t> Combining multiple features (heart rate, facial expressions, text sentiment, work activity patterns) for better accuracy.</a:t>
            </a:r>
          </a:p>
          <a:p>
            <a:pPr algn="just"/>
            <a:r>
              <a:rPr lang="en-US" sz="2000" b="1" dirty="0" smtClean="0">
                <a:latin typeface="Times New Roman" panose="02020603050405020304" pitchFamily="18" charset="0"/>
                <a:cs typeface="Times New Roman" panose="02020603050405020304" pitchFamily="18" charset="0"/>
              </a:rPr>
              <a:t>Predictive Stress Analysis:</a:t>
            </a:r>
            <a:r>
              <a:rPr lang="en-US" sz="2000" dirty="0" smtClean="0">
                <a:latin typeface="Times New Roman" panose="02020603050405020304" pitchFamily="18" charset="0"/>
                <a:cs typeface="Times New Roman" panose="02020603050405020304" pitchFamily="18" charset="0"/>
              </a:rPr>
              <a:t> AI models predict stress levels before they affect performance, allowing for early intervention.</a:t>
            </a:r>
          </a:p>
          <a:p>
            <a:pPr algn="just"/>
            <a:r>
              <a:rPr lang="en-US" sz="2000" b="1" dirty="0" smtClean="0">
                <a:latin typeface="Times New Roman" panose="02020603050405020304" pitchFamily="18" charset="0"/>
                <a:cs typeface="Times New Roman" panose="02020603050405020304" pitchFamily="18" charset="0"/>
              </a:rPr>
              <a:t>Random Forest (RF) and </a:t>
            </a:r>
            <a:r>
              <a:rPr lang="en-US" sz="2000" b="1" dirty="0" err="1" smtClean="0">
                <a:latin typeface="Times New Roman" panose="02020603050405020304" pitchFamily="18" charset="0"/>
                <a:cs typeface="Times New Roman" panose="02020603050405020304" pitchFamily="18" charset="0"/>
              </a:rPr>
              <a:t>XGBoost</a:t>
            </a:r>
            <a:r>
              <a:rPr lang="en-US" sz="2000" dirty="0" smtClean="0">
                <a:latin typeface="Times New Roman" panose="02020603050405020304" pitchFamily="18" charset="0"/>
                <a:cs typeface="Times New Roman" panose="02020603050405020304" pitchFamily="18" charset="0"/>
              </a:rPr>
              <a:t> are used in workplace stress detection by analyzing </a:t>
            </a:r>
            <a:r>
              <a:rPr lang="en-US" sz="2000" b="1" dirty="0" smtClean="0">
                <a:latin typeface="Times New Roman" panose="02020603050405020304" pitchFamily="18" charset="0"/>
                <a:cs typeface="Times New Roman" panose="02020603050405020304" pitchFamily="18" charset="0"/>
              </a:rPr>
              <a:t>physiological, behavioral, and textual data</a:t>
            </a:r>
            <a:r>
              <a:rPr lang="en-US" sz="2000" dirty="0" smtClean="0">
                <a:latin typeface="Times New Roman" panose="02020603050405020304" pitchFamily="18" charset="0"/>
                <a:cs typeface="Times New Roman" panose="02020603050405020304" pitchFamily="18" charset="0"/>
              </a:rPr>
              <a:t> from employees.</a:t>
            </a:r>
          </a:p>
        </p:txBody>
      </p:sp>
      <p:sp>
        <p:nvSpPr>
          <p:cNvPr id="4" name="Date Placeholder 3"/>
          <p:cNvSpPr>
            <a:spLocks noGrp="1"/>
          </p:cNvSpPr>
          <p:nvPr>
            <p:ph type="dt" sz="half" idx="10"/>
          </p:nvPr>
        </p:nvSpPr>
        <p:spPr/>
        <p:txBody>
          <a:bodyPr/>
          <a:lstStyle/>
          <a:p>
            <a:fld id="{97BCA0EA-184F-4C2F-A642-721384861A88}" type="datetime3">
              <a:rPr lang="en-US" smtClean="0"/>
              <a:t>2 April 2025</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21EDD516-E627-40A7-A381-D087B578B068}" type="slidenum">
              <a:rPr lang="en-US" smtClean="0"/>
              <a:t>10</a:t>
            </a:fld>
            <a:endParaRPr lang="en-US"/>
          </a:p>
        </p:txBody>
      </p:sp>
    </p:spTree>
    <p:extLst>
      <p:ext uri="{BB962C8B-B14F-4D97-AF65-F5344CB8AC3E}">
        <p14:creationId xmlns:p14="http://schemas.microsoft.com/office/powerpoint/2010/main" val="711544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974" y="794495"/>
            <a:ext cx="10515600"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Advantages Of Proposed System</a:t>
            </a:r>
            <a:endParaRPr lang="en-US" sz="40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482256" y="2291837"/>
            <a:ext cx="96575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High Accuracy</a:t>
            </a:r>
            <a:r>
              <a:rPr kumimoji="0" lang="en-US" sz="1800" b="0" i="0" u="none" strike="noStrike" cap="none" normalizeH="0" baseline="0" dirty="0" smtClean="0">
                <a:ln>
                  <a:noFill/>
                </a:ln>
                <a:solidFill>
                  <a:schemeClr val="tx1"/>
                </a:solidFill>
                <a:effectLst/>
                <a:latin typeface="Arial" panose="020B0604020202020204" pitchFamily="34" charset="0"/>
              </a:rPr>
              <a:t> – Uses multiple decision trees, reducing errors and improving prediction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Handles Missing Data</a:t>
            </a:r>
            <a:r>
              <a:rPr kumimoji="0" lang="en-US" sz="1800" b="0" i="0" u="none" strike="noStrike" cap="none" normalizeH="0" baseline="0" dirty="0" smtClean="0">
                <a:ln>
                  <a:noFill/>
                </a:ln>
                <a:solidFill>
                  <a:schemeClr val="tx1"/>
                </a:solidFill>
                <a:effectLst/>
                <a:latin typeface="Arial" panose="020B0604020202020204" pitchFamily="34" charset="0"/>
              </a:rPr>
              <a:t> – Can effectively work with incomplete datasets without major performance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Prevents </a:t>
            </a:r>
            <a:r>
              <a:rPr kumimoji="0" lang="en-US" sz="1800" b="1" i="0" u="none" strike="noStrike" cap="none" normalizeH="0" baseline="0" dirty="0" err="1" smtClean="0">
                <a:ln>
                  <a:noFill/>
                </a:ln>
                <a:solidFill>
                  <a:schemeClr val="tx1"/>
                </a:solidFill>
                <a:effectLst/>
                <a:latin typeface="Arial" panose="020B0604020202020204" pitchFamily="34" charset="0"/>
              </a:rPr>
              <a:t>Overfitting</a:t>
            </a:r>
            <a:r>
              <a:rPr kumimoji="0" lang="en-US" sz="1800" b="0" i="0" u="none" strike="noStrike" cap="none" normalizeH="0" baseline="0" dirty="0" smtClean="0">
                <a:ln>
                  <a:noFill/>
                </a:ln>
                <a:solidFill>
                  <a:schemeClr val="tx1"/>
                </a:solidFill>
                <a:effectLst/>
                <a:latin typeface="Arial" panose="020B0604020202020204" pitchFamily="34" charset="0"/>
              </a:rPr>
              <a:t> – By averaging multiple trees, it avoids </a:t>
            </a:r>
            <a:r>
              <a:rPr kumimoji="0" lang="en-US" sz="1800" b="0" i="0" u="none" strike="noStrike" cap="none" normalizeH="0" baseline="0" dirty="0" err="1" smtClean="0">
                <a:ln>
                  <a:noFill/>
                </a:ln>
                <a:solidFill>
                  <a:schemeClr val="tx1"/>
                </a:solidFill>
                <a:effectLst/>
                <a:latin typeface="Arial" panose="020B0604020202020204" pitchFamily="34" charset="0"/>
              </a:rPr>
              <a:t>overfitting</a:t>
            </a:r>
            <a:r>
              <a:rPr kumimoji="0" lang="en-US" sz="1800" b="0" i="0" u="none" strike="noStrike" cap="none" normalizeH="0" baseline="0" dirty="0" smtClean="0">
                <a:ln>
                  <a:noFill/>
                </a:ln>
                <a:solidFill>
                  <a:schemeClr val="tx1"/>
                </a:solidFill>
                <a:effectLst/>
                <a:latin typeface="Arial" panose="020B0604020202020204" pitchFamily="34" charset="0"/>
              </a:rPr>
              <a:t> compared to single decision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Works Well with Small Datasets</a:t>
            </a:r>
            <a:r>
              <a:rPr kumimoji="0" lang="en-US" sz="1800" b="0" i="0" u="none" strike="noStrike" cap="none" normalizeH="0" baseline="0" dirty="0" smtClean="0">
                <a:ln>
                  <a:noFill/>
                </a:ln>
                <a:solidFill>
                  <a:schemeClr val="tx1"/>
                </a:solidFill>
                <a:effectLst/>
                <a:latin typeface="Arial" panose="020B0604020202020204" pitchFamily="34" charset="0"/>
              </a:rPr>
              <a:t> – Performs efficiently even when training data is limited.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Supports Multi-Feature Input</a:t>
            </a:r>
            <a:r>
              <a:rPr kumimoji="0" lang="en-US" sz="1800" b="0" i="0" u="none" strike="noStrike" cap="none" normalizeH="0" baseline="0" dirty="0" smtClean="0">
                <a:ln>
                  <a:noFill/>
                </a:ln>
                <a:solidFill>
                  <a:schemeClr val="tx1"/>
                </a:solidFill>
                <a:effectLst/>
                <a:latin typeface="Arial" panose="020B0604020202020204" pitchFamily="34" charset="0"/>
              </a:rPr>
              <a:t> – Can process physiological, behavioral, and textual data simultaneously for stress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Robust to Noisy Data</a:t>
            </a:r>
            <a:r>
              <a:rPr kumimoji="0" lang="en-US" sz="1800" b="0" i="0" u="none" strike="noStrike" cap="none" normalizeH="0" baseline="0" dirty="0" smtClean="0">
                <a:ln>
                  <a:noFill/>
                </a:ln>
                <a:solidFill>
                  <a:schemeClr val="tx1"/>
                </a:solidFill>
                <a:effectLst/>
                <a:latin typeface="Arial" panose="020B0604020202020204" pitchFamily="34" charset="0"/>
              </a:rPr>
              <a:t> – Less sensitive to errors and outliers due to ensemble learning.</a:t>
            </a:r>
          </a:p>
        </p:txBody>
      </p:sp>
    </p:spTree>
    <p:extLst>
      <p:ext uri="{BB962C8B-B14F-4D97-AF65-F5344CB8AC3E}">
        <p14:creationId xmlns:p14="http://schemas.microsoft.com/office/powerpoint/2010/main" val="170848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230"/>
          </a:xfrm>
        </p:spPr>
        <p:txBody>
          <a:bodyPr/>
          <a:lstStyle/>
          <a:p>
            <a:r>
              <a:rPr lang="en-US" dirty="0" smtClean="0"/>
              <a:t>                      Project Architecture</a:t>
            </a:r>
            <a:endParaRPr lang="en-US" dirty="0"/>
          </a:p>
        </p:txBody>
      </p:sp>
      <p:sp>
        <p:nvSpPr>
          <p:cNvPr id="3" name="Content Placeholder 2"/>
          <p:cNvSpPr>
            <a:spLocks noGrp="1"/>
          </p:cNvSpPr>
          <p:nvPr>
            <p:ph idx="1"/>
          </p:nvPr>
        </p:nvSpPr>
        <p:spPr>
          <a:xfrm>
            <a:off x="838200" y="1248356"/>
            <a:ext cx="10515600" cy="4928607"/>
          </a:xfrm>
        </p:spPr>
        <p:txBody>
          <a:bodyPr/>
          <a:lstStyle/>
          <a:p>
            <a:endParaRPr lang="en-US" dirty="0"/>
          </a:p>
        </p:txBody>
      </p:sp>
      <p:grpSp>
        <p:nvGrpSpPr>
          <p:cNvPr id="4" name="Group 3"/>
          <p:cNvGrpSpPr>
            <a:grpSpLocks/>
          </p:cNvGrpSpPr>
          <p:nvPr/>
        </p:nvGrpSpPr>
        <p:grpSpPr>
          <a:xfrm>
            <a:off x="2905125" y="1383528"/>
            <a:ext cx="6954492" cy="4715122"/>
            <a:chOff x="0" y="0"/>
            <a:chExt cx="6381754" cy="3676836"/>
          </a:xfrm>
        </p:grpSpPr>
        <p:pic>
          <p:nvPicPr>
            <p:cNvPr id="5" name="Image 51"/>
            <p:cNvPicPr/>
            <p:nvPr/>
          </p:nvPicPr>
          <p:blipFill>
            <a:blip r:embed="rId2" cstate="print"/>
            <a:stretch>
              <a:fillRect/>
            </a:stretch>
          </p:blipFill>
          <p:spPr>
            <a:xfrm>
              <a:off x="0" y="0"/>
              <a:ext cx="6381754" cy="95397"/>
            </a:xfrm>
            <a:prstGeom prst="rect">
              <a:avLst/>
            </a:prstGeom>
          </p:spPr>
        </p:pic>
        <p:sp>
          <p:nvSpPr>
            <p:cNvPr id="6" name="Graphic 52"/>
            <p:cNvSpPr/>
            <p:nvPr/>
          </p:nvSpPr>
          <p:spPr>
            <a:xfrm>
              <a:off x="31751" y="24951"/>
              <a:ext cx="6320790" cy="6985"/>
            </a:xfrm>
            <a:custGeom>
              <a:avLst/>
              <a:gdLst/>
              <a:ahLst/>
              <a:cxnLst/>
              <a:rect l="l" t="t" r="r" b="b"/>
              <a:pathLst>
                <a:path w="6320790" h="6985">
                  <a:moveTo>
                    <a:pt x="0" y="0"/>
                  </a:moveTo>
                  <a:lnTo>
                    <a:pt x="6320790" y="6984"/>
                  </a:lnTo>
                </a:path>
              </a:pathLst>
            </a:custGeom>
            <a:ln w="25400">
              <a:solidFill>
                <a:srgbClr val="000000"/>
              </a:solidFill>
              <a:prstDash val="solid"/>
            </a:ln>
          </p:spPr>
          <p:txBody>
            <a:bodyPr wrap="square" lIns="0" tIns="0" rIns="0" bIns="0" rtlCol="0">
              <a:prstTxWarp prst="textNoShape">
                <a:avLst/>
              </a:prstTxWarp>
              <a:noAutofit/>
            </a:bodyPr>
            <a:lstStyle/>
            <a:p>
              <a:endParaRPr lang="en-US"/>
            </a:p>
          </p:txBody>
        </p:sp>
        <p:pic>
          <p:nvPicPr>
            <p:cNvPr id="7" name="Image 53"/>
            <p:cNvPicPr/>
            <p:nvPr/>
          </p:nvPicPr>
          <p:blipFill>
            <a:blip r:embed="rId3" cstate="print"/>
            <a:stretch>
              <a:fillRect/>
            </a:stretch>
          </p:blipFill>
          <p:spPr>
            <a:xfrm>
              <a:off x="1203961" y="35111"/>
              <a:ext cx="3733165" cy="3641725"/>
            </a:xfrm>
            <a:prstGeom prst="rect">
              <a:avLst/>
            </a:prstGeom>
          </p:spPr>
        </p:pic>
      </p:grpSp>
    </p:spTree>
    <p:extLst>
      <p:ext uri="{BB962C8B-B14F-4D97-AF65-F5344CB8AC3E}">
        <p14:creationId xmlns:p14="http://schemas.microsoft.com/office/powerpoint/2010/main" val="2431641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3846" y="365126"/>
            <a:ext cx="7409953" cy="692398"/>
          </a:xfrm>
        </p:spPr>
        <p:txBody>
          <a:bodyPr/>
          <a:lstStyle/>
          <a:p>
            <a:pPr lvl="2" algn="l" rtl="0">
              <a:lnSpc>
                <a:spcPct val="90000"/>
              </a:lnSpc>
              <a:spcBef>
                <a:spcPct val="0"/>
              </a:spcBef>
            </a:pPr>
            <a:r>
              <a:rPr lang="en-US" b="1" dirty="0"/>
              <a:t>DATA FLOW DIAGRAM</a:t>
            </a:r>
            <a:r>
              <a:rPr lang="en-US" sz="1600" dirty="0"/>
              <a:t/>
            </a:r>
            <a:br>
              <a:rPr lang="en-US" sz="1600" dirty="0"/>
            </a:br>
            <a:endParaRPr lang="en-US" dirty="0"/>
          </a:p>
        </p:txBody>
      </p:sp>
      <p:pic>
        <p:nvPicPr>
          <p:cNvPr id="4" name="Image 101"/>
          <p:cNvPicPr>
            <a:picLocks noGrp="1"/>
          </p:cNvPicPr>
          <p:nvPr>
            <p:ph idx="1"/>
          </p:nvPr>
        </p:nvPicPr>
        <p:blipFill>
          <a:blip r:embed="rId2" cstate="print"/>
          <a:stretch>
            <a:fillRect/>
          </a:stretch>
        </p:blipFill>
        <p:spPr>
          <a:xfrm>
            <a:off x="1554630" y="1240403"/>
            <a:ext cx="8193670" cy="4936560"/>
          </a:xfrm>
          <a:prstGeom prst="rect">
            <a:avLst/>
          </a:prstGeom>
        </p:spPr>
      </p:pic>
    </p:spTree>
    <p:extLst>
      <p:ext uri="{BB962C8B-B14F-4D97-AF65-F5344CB8AC3E}">
        <p14:creationId xmlns:p14="http://schemas.microsoft.com/office/powerpoint/2010/main" val="3345264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2285" y="190831"/>
            <a:ext cx="7481514" cy="1001865"/>
          </a:xfrm>
        </p:spPr>
        <p:txBody>
          <a:bodyPr/>
          <a:lstStyle/>
          <a:p>
            <a:r>
              <a:rPr lang="en-US" b="1" dirty="0" smtClean="0"/>
              <a:t>Result and Metrics</a:t>
            </a:r>
            <a:endParaRPr lang="en-US" b="1" dirty="0"/>
          </a:p>
        </p:txBody>
      </p:sp>
      <p:pic>
        <p:nvPicPr>
          <p:cNvPr id="1026" name="Picture 2" descr="Output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6650" y="1097280"/>
            <a:ext cx="7758699" cy="5064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4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154" y="428625"/>
            <a:ext cx="11123874" cy="6011932"/>
          </a:xfrm>
        </p:spPr>
      </p:pic>
    </p:spTree>
    <p:extLst>
      <p:ext uri="{BB962C8B-B14F-4D97-AF65-F5344CB8AC3E}">
        <p14:creationId xmlns:p14="http://schemas.microsoft.com/office/powerpoint/2010/main" val="4294945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0160" y="453224"/>
            <a:ext cx="9485906" cy="5723739"/>
          </a:xfrm>
        </p:spPr>
      </p:pic>
    </p:spTree>
    <p:extLst>
      <p:ext uri="{BB962C8B-B14F-4D97-AF65-F5344CB8AC3E}">
        <p14:creationId xmlns:p14="http://schemas.microsoft.com/office/powerpoint/2010/main" val="58780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019" y="-183515"/>
            <a:ext cx="10515600" cy="1325563"/>
          </a:xfrm>
        </p:spPr>
        <p:txBody>
          <a:bodyPr/>
          <a:lstStyle/>
          <a:p>
            <a:r>
              <a:rPr lang="en-US" b="1" dirty="0" smtClean="0"/>
              <a:t>Conclusion and Future works</a:t>
            </a:r>
            <a:endParaRPr lang="en-US" b="1" dirty="0"/>
          </a:p>
        </p:txBody>
      </p:sp>
      <p:sp>
        <p:nvSpPr>
          <p:cNvPr id="3" name="Content Placeholder 2"/>
          <p:cNvSpPr>
            <a:spLocks noGrp="1"/>
          </p:cNvSpPr>
          <p:nvPr>
            <p:ph idx="1"/>
          </p:nvPr>
        </p:nvSpPr>
        <p:spPr>
          <a:xfrm>
            <a:off x="1188395" y="1142048"/>
            <a:ext cx="10515600" cy="5254612"/>
          </a:xfrm>
        </p:spPr>
        <p:txBody>
          <a:bodyPr>
            <a:normAutofit fontScale="85000" lnSpcReduction="20000"/>
          </a:bodyPr>
          <a:lstStyle/>
          <a:p>
            <a:pPr algn="just"/>
            <a:r>
              <a:rPr lang="en-US" sz="2600" dirty="0">
                <a:latin typeface="Times New Roman" panose="02020603050405020304" pitchFamily="18" charset="0"/>
                <a:cs typeface="Times New Roman" panose="02020603050405020304" pitchFamily="18" charset="0"/>
              </a:rPr>
              <a:t>Stress is a significant issue faced by IT professionals, with a high percentage of individuals experiencing stress symptoms. Machine learning models have been developed to detect stress levels in IT employees using various methods such as surveys, physiological recordings, and digital footprints. The stress detection model has been trained and tested using heterogeneous machine learning algorithms, and it has been deployed using the Flask </a:t>
            </a:r>
            <a:r>
              <a:rPr lang="en-US" sz="2600" dirty="0" err="1">
                <a:latin typeface="Times New Roman" panose="02020603050405020304" pitchFamily="18" charset="0"/>
                <a:cs typeface="Times New Roman" panose="02020603050405020304" pitchFamily="18" charset="0"/>
              </a:rPr>
              <a:t>framework.The</a:t>
            </a:r>
            <a:r>
              <a:rPr lang="en-US" sz="2600" dirty="0">
                <a:latin typeface="Times New Roman" panose="02020603050405020304" pitchFamily="18" charset="0"/>
                <a:cs typeface="Times New Roman" panose="02020603050405020304" pitchFamily="18" charset="0"/>
              </a:rPr>
              <a:t> model represents stress levels on a scale ranging from 0 (rest) to 4 (extreme stress), and it can identify different types of stress, including acute, episodic, chronic, and toxic stress. </a:t>
            </a:r>
            <a:endParaRPr lang="en-US" sz="26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Future Enhancements:</a:t>
            </a:r>
          </a:p>
          <a:p>
            <a:pPr lvl="1" algn="just"/>
            <a:r>
              <a:rPr lang="en-US" b="1" dirty="0"/>
              <a:t>Integration with Smart </a:t>
            </a:r>
            <a:r>
              <a:rPr lang="en-US" b="1" dirty="0" err="1"/>
              <a:t>Wearables</a:t>
            </a:r>
            <a:r>
              <a:rPr lang="en-US" b="1" dirty="0"/>
              <a:t>: </a:t>
            </a:r>
            <a:r>
              <a:rPr lang="en-US" dirty="0"/>
              <a:t>Automating data collection from </a:t>
            </a:r>
            <a:r>
              <a:rPr lang="en-US" b="1" dirty="0" err="1"/>
              <a:t>smartwatches</a:t>
            </a:r>
            <a:r>
              <a:rPr lang="en-US" b="1" dirty="0"/>
              <a:t>, fitness bands, or </a:t>
            </a:r>
            <a:r>
              <a:rPr lang="en-US" b="1" dirty="0" err="1"/>
              <a:t>IoT</a:t>
            </a:r>
            <a:r>
              <a:rPr lang="en-US" b="1" dirty="0"/>
              <a:t>-based devices</a:t>
            </a:r>
            <a:r>
              <a:rPr lang="en-US" dirty="0"/>
              <a:t>.</a:t>
            </a:r>
            <a:endParaRPr lang="en-US" sz="2000" dirty="0"/>
          </a:p>
          <a:p>
            <a:pPr lvl="1" algn="just"/>
            <a:r>
              <a:rPr lang="en-US" b="1" dirty="0"/>
              <a:t>Enhanced AI Models: </a:t>
            </a:r>
            <a:r>
              <a:rPr lang="en-US" dirty="0"/>
              <a:t>Implementing </a:t>
            </a:r>
            <a:r>
              <a:rPr lang="en-US" b="1" dirty="0"/>
              <a:t>CNNs, LSTMs, or hybrid models </a:t>
            </a:r>
            <a:r>
              <a:rPr lang="en-US" dirty="0"/>
              <a:t>for even more accurate predictions.</a:t>
            </a:r>
            <a:endParaRPr lang="en-US" sz="2000" dirty="0"/>
          </a:p>
          <a:p>
            <a:pPr lvl="1" algn="just"/>
            <a:r>
              <a:rPr lang="en-US" b="1" dirty="0"/>
              <a:t>Real-time Monitoring &amp; Alerts: </a:t>
            </a:r>
            <a:r>
              <a:rPr lang="en-US" dirty="0"/>
              <a:t>Providing </a:t>
            </a:r>
            <a:r>
              <a:rPr lang="en-US" b="1" dirty="0"/>
              <a:t>instant stress alerts </a:t>
            </a:r>
            <a:r>
              <a:rPr lang="en-US" dirty="0"/>
              <a:t>and recommendations based on continuous monitoring.</a:t>
            </a:r>
            <a:endParaRPr lang="en-US" sz="2000" dirty="0"/>
          </a:p>
          <a:p>
            <a:pPr lvl="1" algn="just"/>
            <a:r>
              <a:rPr lang="en-US" b="1" dirty="0"/>
              <a:t>Personalized Stress Management Plans: </a:t>
            </a:r>
            <a:r>
              <a:rPr lang="en-US" dirty="0"/>
              <a:t>Offering tailored </a:t>
            </a:r>
            <a:r>
              <a:rPr lang="en-US" b="1" dirty="0"/>
              <a:t>relaxation techniques, meditation guides, and lifestyle recommendations </a:t>
            </a:r>
            <a:r>
              <a:rPr lang="en-US" dirty="0"/>
              <a:t>based on stress levels.</a:t>
            </a:r>
            <a:endParaRPr lang="en-US" sz="2000" dirty="0"/>
          </a:p>
          <a:p>
            <a:pPr marL="0" indent="0">
              <a:buNone/>
            </a:pPr>
            <a:r>
              <a:rPr lang="en-US" dirty="0"/>
              <a:t/>
            </a:r>
            <a:br>
              <a:rPr lang="en-US" dirty="0"/>
            </a:b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800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8288" y="365125"/>
            <a:ext cx="7155511" cy="1325563"/>
          </a:xfrm>
        </p:spPr>
        <p:txBody>
          <a:bodyPr/>
          <a:lstStyle/>
          <a:p>
            <a:r>
              <a:rPr lang="en-US" b="1" dirty="0" smtClean="0"/>
              <a:t>Bibliography</a:t>
            </a:r>
            <a:endParaRPr lang="en-US" b="1" dirty="0"/>
          </a:p>
        </p:txBody>
      </p:sp>
      <p:sp>
        <p:nvSpPr>
          <p:cNvPr id="3" name="Content Placeholder 2"/>
          <p:cNvSpPr>
            <a:spLocks noGrp="1"/>
          </p:cNvSpPr>
          <p:nvPr>
            <p:ph idx="1"/>
          </p:nvPr>
        </p:nvSpPr>
        <p:spPr>
          <a:xfrm>
            <a:off x="838200" y="1264257"/>
            <a:ext cx="10515600" cy="4912706"/>
          </a:xfrm>
        </p:spPr>
        <p:txBody>
          <a:bodyPr>
            <a:normAutofit fontScale="62500" lnSpcReduction="20000"/>
          </a:bodyPr>
          <a:lstStyle/>
          <a:p>
            <a:endParaRPr lang="en-US" dirty="0"/>
          </a:p>
          <a:p>
            <a:pPr lvl="0"/>
            <a:r>
              <a:rPr lang="en-US" dirty="0"/>
              <a:t>G. </a:t>
            </a:r>
            <a:r>
              <a:rPr lang="en-US" dirty="0" err="1"/>
              <a:t>Giannakakis</a:t>
            </a:r>
            <a:r>
              <a:rPr lang="en-US" dirty="0"/>
              <a:t>, D. </a:t>
            </a:r>
            <a:r>
              <a:rPr lang="en-US" dirty="0" err="1"/>
              <a:t>Manousos</a:t>
            </a:r>
            <a:r>
              <a:rPr lang="en-US" dirty="0"/>
              <a:t>, F. </a:t>
            </a:r>
            <a:r>
              <a:rPr lang="en-US" dirty="0" err="1"/>
              <a:t>Chiarugi</a:t>
            </a:r>
            <a:r>
              <a:rPr lang="en-US" dirty="0"/>
              <a:t>, “Stress and anxiety detection using facial cues from videos,” Biomedical Signal processing and Control”, vol. 31, pp. 89- 101, January 2017.</a:t>
            </a:r>
          </a:p>
          <a:p>
            <a:pPr lvl="0"/>
            <a:r>
              <a:rPr lang="en-US" dirty="0" err="1"/>
              <a:t>Nisha</a:t>
            </a:r>
            <a:r>
              <a:rPr lang="en-US" dirty="0"/>
              <a:t> </a:t>
            </a:r>
            <a:r>
              <a:rPr lang="en-US" dirty="0" err="1"/>
              <a:t>Raichur</a:t>
            </a:r>
            <a:r>
              <a:rPr lang="en-US" dirty="0"/>
              <a:t>, </a:t>
            </a:r>
            <a:r>
              <a:rPr lang="en-US" dirty="0" err="1"/>
              <a:t>Nidhi</a:t>
            </a:r>
            <a:r>
              <a:rPr lang="en-US" dirty="0"/>
              <a:t> </a:t>
            </a:r>
            <a:r>
              <a:rPr lang="en-US" dirty="0" err="1"/>
              <a:t>Lonakadi</a:t>
            </a:r>
            <a:r>
              <a:rPr lang="en-US" dirty="0"/>
              <a:t>, </a:t>
            </a:r>
            <a:r>
              <a:rPr lang="en-US" dirty="0" err="1"/>
              <a:t>Priyanka</a:t>
            </a:r>
            <a:r>
              <a:rPr lang="en-US" dirty="0"/>
              <a:t> Mural, “Detection of Stress Using Image Processing and Machine Learning Techniques”, vol.9, no. 3S, July 2017.</a:t>
            </a:r>
          </a:p>
          <a:p>
            <a:pPr lvl="0"/>
            <a:r>
              <a:rPr lang="en-US" dirty="0"/>
              <a:t>	U. S. Reddy, A. V. </a:t>
            </a:r>
            <a:r>
              <a:rPr lang="en-US" dirty="0" err="1"/>
              <a:t>Thota</a:t>
            </a:r>
            <a:r>
              <a:rPr lang="en-US" dirty="0"/>
              <a:t> and A. </a:t>
            </a:r>
            <a:r>
              <a:rPr lang="en-US" dirty="0" err="1"/>
              <a:t>Dharun</a:t>
            </a:r>
            <a:r>
              <a:rPr lang="en-US" dirty="0"/>
              <a:t>, "Machine Learning Techniques for Stress Prediction in Working Employees," 2018 IEEE International Conference on Computational Intelligence and Computing Research (ICCIC), Madurai, India, 2018, pp. 1-4.</a:t>
            </a:r>
          </a:p>
          <a:p>
            <a:pPr lvl="0"/>
            <a:r>
              <a:rPr lang="en-US" dirty="0"/>
              <a:t>T. </a:t>
            </a:r>
            <a:r>
              <a:rPr lang="en-US" dirty="0" err="1"/>
              <a:t>Jick</a:t>
            </a:r>
            <a:r>
              <a:rPr lang="en-US" dirty="0"/>
              <a:t> and R. Payne, “Stress at work,” Journal of Management Education, vol. 5, no. 3,</a:t>
            </a:r>
          </a:p>
          <a:p>
            <a:r>
              <a:rPr lang="en-US" dirty="0"/>
              <a:t>pp. 50-56, 1980.</a:t>
            </a:r>
          </a:p>
          <a:p>
            <a:pPr lvl="0"/>
            <a:r>
              <a:rPr lang="en-US" dirty="0"/>
              <a:t>Bhattacharyya, R., &amp; </a:t>
            </a:r>
            <a:r>
              <a:rPr lang="en-US" dirty="0" err="1"/>
              <a:t>Basu</a:t>
            </a:r>
            <a:r>
              <a:rPr lang="en-US" dirty="0"/>
              <a:t>, S. (2018). Retrieved from ‘The Economic Times’.</a:t>
            </a:r>
          </a:p>
          <a:p>
            <a:pPr lvl="0"/>
            <a:r>
              <a:rPr lang="en-US" dirty="0"/>
              <a:t>OSMI Mental Health in Tech Survey Dataset, 2017.</a:t>
            </a:r>
          </a:p>
          <a:p>
            <a:pPr lvl="0"/>
            <a:r>
              <a:rPr lang="en-US" dirty="0" err="1"/>
              <a:t>Communications,N..World</a:t>
            </a:r>
            <a:r>
              <a:rPr lang="en-US" dirty="0"/>
              <a:t> health report. 2001.URL</a:t>
            </a:r>
            <a:r>
              <a:rPr lang="en-US" dirty="0">
                <a:hlinkClick r:id="rId2"/>
              </a:rPr>
              <a:t>:http://www.who.int/whr/2001/media</a:t>
            </a:r>
            <a:endParaRPr lang="en-US" dirty="0"/>
          </a:p>
          <a:p>
            <a:r>
              <a:rPr lang="en-US" dirty="0"/>
              <a:t>_</a:t>
            </a:r>
            <a:r>
              <a:rPr lang="en-US" dirty="0" err="1"/>
              <a:t>centre</a:t>
            </a:r>
            <a:r>
              <a:rPr lang="en-US" dirty="0"/>
              <a:t>/</a:t>
            </a:r>
            <a:r>
              <a:rPr lang="en-US" dirty="0" err="1"/>
              <a:t>press_release</a:t>
            </a:r>
            <a:r>
              <a:rPr lang="en-US" dirty="0"/>
              <a:t>/ en/. [</a:t>
            </a:r>
          </a:p>
          <a:p>
            <a:pPr lvl="0"/>
            <a:r>
              <a:rPr lang="en-US" dirty="0"/>
              <a:t>	Bakker, J., </a:t>
            </a:r>
            <a:r>
              <a:rPr lang="en-US" dirty="0" err="1"/>
              <a:t>Holenderski</a:t>
            </a:r>
            <a:r>
              <a:rPr lang="en-US" dirty="0"/>
              <a:t>, L., </a:t>
            </a:r>
            <a:r>
              <a:rPr lang="en-US" dirty="0" err="1"/>
              <a:t>Kocielnik</a:t>
            </a:r>
            <a:r>
              <a:rPr lang="en-US" dirty="0"/>
              <a:t>, R., </a:t>
            </a:r>
            <a:r>
              <a:rPr lang="en-US" dirty="0" err="1"/>
              <a:t>Pechenizkiy</a:t>
            </a:r>
            <a:r>
              <a:rPr lang="en-US" dirty="0"/>
              <a:t>, M., </a:t>
            </a:r>
            <a:r>
              <a:rPr lang="en-US" dirty="0" err="1"/>
              <a:t>Sidorova</a:t>
            </a:r>
            <a:r>
              <a:rPr lang="en-US" dirty="0"/>
              <a:t>, N.. </a:t>
            </a:r>
            <a:r>
              <a:rPr lang="en-US" dirty="0" err="1"/>
              <a:t>Stess</a:t>
            </a:r>
            <a:r>
              <a:rPr lang="en-US" dirty="0"/>
              <a:t>@ work: From measuring stress to its understanding, prediction and handling with personalized coaching. In: Proceedings of the 2nd ACM SIGHIT International health informatics symposium. ACM; 2012, p. 673–678.</a:t>
            </a:r>
          </a:p>
          <a:p>
            <a:endParaRPr lang="en-US" dirty="0"/>
          </a:p>
        </p:txBody>
      </p:sp>
    </p:spTree>
    <p:extLst>
      <p:ext uri="{BB962C8B-B14F-4D97-AF65-F5344CB8AC3E}">
        <p14:creationId xmlns:p14="http://schemas.microsoft.com/office/powerpoint/2010/main" val="316267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941983"/>
            <a:ext cx="10515600" cy="3234980"/>
          </a:xfrm>
        </p:spPr>
        <p:txBody>
          <a:bodyPr>
            <a:normAutofit/>
          </a:bodyPr>
          <a:lstStyle/>
          <a:p>
            <a:pPr marL="0" indent="0" algn="ctr">
              <a:buNone/>
            </a:pPr>
            <a:r>
              <a:rPr lang="en-US" sz="4800" b="1" dirty="0" smtClean="0"/>
              <a:t>THANK YOU</a:t>
            </a:r>
            <a:endParaRPr lang="en-US" sz="4800" b="1" dirty="0"/>
          </a:p>
        </p:txBody>
      </p:sp>
    </p:spTree>
    <p:extLst>
      <p:ext uri="{BB962C8B-B14F-4D97-AF65-F5344CB8AC3E}">
        <p14:creationId xmlns:p14="http://schemas.microsoft.com/office/powerpoint/2010/main" val="254564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328F220-BC0E-4893-835B-C0E264505C68}"/>
              </a:ext>
            </a:extLst>
          </p:cNvPr>
          <p:cNvSpPr>
            <a:spLocks noGrp="1"/>
          </p:cNvSpPr>
          <p:nvPr>
            <p:ph type="subTitle" idx="1"/>
          </p:nvPr>
        </p:nvSpPr>
        <p:spPr>
          <a:xfrm>
            <a:off x="1524000" y="828675"/>
            <a:ext cx="9144000" cy="5086603"/>
          </a:xfrm>
        </p:spPr>
        <p:txBody>
          <a:bodyPr>
            <a:normAutofit fontScale="85000" lnSpcReduction="20000"/>
          </a:bodyPr>
          <a:lstStyle/>
          <a:p>
            <a:endParaRPr lang="en-US" sz="2800" dirty="0"/>
          </a:p>
          <a:p>
            <a:pPr algn="l"/>
            <a:r>
              <a:rPr lang="en-US" sz="2200" b="1" dirty="0" smtClean="0">
                <a:latin typeface="Meryo"/>
              </a:rPr>
              <a:t>                                      </a:t>
            </a:r>
          </a:p>
          <a:p>
            <a:pPr algn="l"/>
            <a:endParaRPr lang="en-US" sz="1500" b="1" dirty="0">
              <a:latin typeface="Meryo"/>
            </a:endParaRPr>
          </a:p>
          <a:p>
            <a:pPr algn="l"/>
            <a:endParaRPr lang="en-US" sz="1500" b="1" dirty="0" smtClean="0">
              <a:latin typeface="Meryo"/>
            </a:endParaRPr>
          </a:p>
          <a:p>
            <a:pPr algn="l"/>
            <a:r>
              <a:rPr lang="en-US" sz="1500" b="1" dirty="0" smtClean="0">
                <a:latin typeface="Meryo"/>
              </a:rPr>
              <a:t>                                                         </a:t>
            </a:r>
            <a:r>
              <a:rPr lang="en-US" sz="2800" b="1" dirty="0" smtClean="0">
                <a:latin typeface="Times New Roman" panose="02020603050405020304" pitchFamily="18" charset="0"/>
                <a:cs typeface="Times New Roman" panose="02020603050405020304" pitchFamily="18" charset="0"/>
              </a:rPr>
              <a:t>Presented by:</a:t>
            </a:r>
          </a:p>
          <a:p>
            <a:r>
              <a:rPr lang="en-US" sz="1400" b="1" dirty="0" smtClean="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 </a:t>
            </a:r>
            <a:r>
              <a:rPr lang="en-US" b="1" dirty="0" err="1" smtClean="0">
                <a:latin typeface="Times New Roman" panose="02020603050405020304" pitchFamily="18" charset="0"/>
                <a:cs typeface="Times New Roman" panose="02020603050405020304" pitchFamily="18" charset="0"/>
              </a:rPr>
              <a:t>Lasya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priya</a:t>
            </a:r>
            <a:r>
              <a:rPr lang="en-US" b="1" dirty="0" smtClean="0">
                <a:latin typeface="Times New Roman" panose="02020603050405020304" pitchFamily="18" charset="0"/>
                <a:cs typeface="Times New Roman" panose="02020603050405020304" pitchFamily="18" charset="0"/>
              </a:rPr>
              <a:t>        	: 21W51A0562</a:t>
            </a:r>
          </a:p>
          <a:p>
            <a:r>
              <a:rPr lang="en-US" b="1" dirty="0">
                <a:latin typeface="Times New Roman" panose="02020603050405020304" pitchFamily="18" charset="0"/>
                <a:cs typeface="Times New Roman" panose="02020603050405020304" pitchFamily="18" charset="0"/>
              </a:rPr>
              <a:t>P. Dinesh Reddy 	</a:t>
            </a:r>
            <a:r>
              <a:rPr lang="en-US" b="1" dirty="0" smtClean="0">
                <a:latin typeface="Times New Roman" panose="02020603050405020304" pitchFamily="18" charset="0"/>
                <a:cs typeface="Times New Roman" panose="02020603050405020304" pitchFamily="18" charset="0"/>
              </a:rPr>
              <a:t>:21W51A0565</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S.Neeha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Firdose</a:t>
            </a:r>
            <a:r>
              <a:rPr lang="en-US" b="1" dirty="0" smtClean="0">
                <a:latin typeface="Times New Roman" panose="02020603050405020304" pitchFamily="18" charset="0"/>
                <a:cs typeface="Times New Roman" panose="02020603050405020304" pitchFamily="18" charset="0"/>
              </a:rPr>
              <a:t>   	 : 21W51A0589</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 </a:t>
            </a:r>
            <a:r>
              <a:rPr lang="en-US" b="1" dirty="0" err="1">
                <a:latin typeface="Times New Roman" panose="02020603050405020304" pitchFamily="18" charset="0"/>
                <a:cs typeface="Times New Roman" panose="02020603050405020304" pitchFamily="18" charset="0"/>
              </a:rPr>
              <a:t>Shakeer</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:21W51A0592</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S.Syed</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Basha</a:t>
            </a:r>
            <a:r>
              <a:rPr lang="en-US" b="1" dirty="0" smtClean="0">
                <a:latin typeface="Times New Roman" panose="02020603050405020304" pitchFamily="18" charset="0"/>
                <a:cs typeface="Times New Roman" panose="02020603050405020304" pitchFamily="18" charset="0"/>
              </a:rPr>
              <a:t>      	 : 21W51A0593</a:t>
            </a:r>
            <a:endParaRPr lang="en-US" b="1" dirty="0">
              <a:latin typeface="Times New Roman" panose="02020603050405020304" pitchFamily="18" charset="0"/>
              <a:cs typeface="Times New Roman" panose="02020603050405020304" pitchFamily="18" charset="0"/>
            </a:endParaRPr>
          </a:p>
          <a:p>
            <a:pPr algn="l"/>
            <a:endParaRPr lang="en-US" sz="1500" dirty="0">
              <a:latin typeface="Times New Roman" panose="02020603050405020304" pitchFamily="18" charset="0"/>
              <a:cs typeface="Times New Roman" panose="02020603050405020304" pitchFamily="18" charset="0"/>
            </a:endParaRPr>
          </a:p>
          <a:p>
            <a:pPr algn="l"/>
            <a:endParaRPr lang="en-US" sz="1500" b="1" dirty="0">
              <a:latin typeface="Times New Roman" panose="02020603050405020304" pitchFamily="18" charset="0"/>
              <a:cs typeface="Times New Roman" panose="02020603050405020304" pitchFamily="18" charset="0"/>
            </a:endParaRPr>
          </a:p>
          <a:p>
            <a:pPr algn="l"/>
            <a:r>
              <a:rPr lang="en-US" sz="1500" b="1" dirty="0" smtClean="0">
                <a:latin typeface="Times New Roman" panose="02020603050405020304" pitchFamily="18" charset="0"/>
                <a:cs typeface="Times New Roman" panose="02020603050405020304" pitchFamily="18" charset="0"/>
              </a:rPr>
              <a:t>                                                                                                       </a:t>
            </a:r>
            <a:r>
              <a:rPr lang="en-US" sz="2100" b="1" dirty="0" smtClean="0">
                <a:latin typeface="Times New Roman" panose="02020603050405020304" pitchFamily="18" charset="0"/>
                <a:ea typeface="Nirmala UI Semilight" panose="020B0402040204020203" pitchFamily="34" charset="0"/>
                <a:cs typeface="Times New Roman" panose="02020603050405020304" pitchFamily="18" charset="0"/>
              </a:rPr>
              <a:t>Under </a:t>
            </a:r>
            <a:r>
              <a:rPr lang="en-US" sz="2100" b="1" dirty="0">
                <a:latin typeface="Times New Roman" panose="02020603050405020304" pitchFamily="18" charset="0"/>
                <a:ea typeface="Nirmala UI Semilight" panose="020B0402040204020203" pitchFamily="34" charset="0"/>
                <a:cs typeface="Times New Roman" panose="02020603050405020304" pitchFamily="18" charset="0"/>
              </a:rPr>
              <a:t>the guidance </a:t>
            </a:r>
            <a:r>
              <a:rPr lang="en-US" sz="2100" b="1" dirty="0" smtClean="0">
                <a:latin typeface="Times New Roman" panose="02020603050405020304" pitchFamily="18" charset="0"/>
                <a:ea typeface="Nirmala UI Semilight" panose="020B0402040204020203" pitchFamily="34" charset="0"/>
                <a:cs typeface="Times New Roman" panose="02020603050405020304" pitchFamily="18" charset="0"/>
              </a:rPr>
              <a:t>of:</a:t>
            </a:r>
          </a:p>
          <a:p>
            <a:pPr algn="l"/>
            <a:r>
              <a:rPr lang="en-US" sz="2100" b="1" dirty="0">
                <a:latin typeface="Times New Roman" panose="02020603050405020304" pitchFamily="18" charset="0"/>
                <a:ea typeface="Nirmala UI Semilight" panose="020B0402040204020203" pitchFamily="34" charset="0"/>
                <a:cs typeface="Times New Roman" panose="02020603050405020304" pitchFamily="18" charset="0"/>
              </a:rPr>
              <a:t> </a:t>
            </a:r>
            <a:r>
              <a:rPr lang="en-US" sz="2100" b="1" dirty="0" smtClean="0">
                <a:latin typeface="Times New Roman" panose="02020603050405020304" pitchFamily="18" charset="0"/>
                <a:ea typeface="Nirmala UI Semilight" panose="020B0402040204020203" pitchFamily="34" charset="0"/>
                <a:cs typeface="Times New Roman" panose="02020603050405020304" pitchFamily="18" charset="0"/>
              </a:rPr>
              <a:t>                                                                         Mr</a:t>
            </a:r>
            <a:r>
              <a:rPr lang="en-US" sz="2100" b="1" dirty="0">
                <a:latin typeface="Times New Roman" panose="02020603050405020304" pitchFamily="18" charset="0"/>
                <a:ea typeface="Nirmala UI Semilight" panose="020B0402040204020203" pitchFamily="34" charset="0"/>
                <a:cs typeface="Times New Roman" panose="02020603050405020304" pitchFamily="18" charset="0"/>
              </a:rPr>
              <a:t>. G. </a:t>
            </a:r>
            <a:r>
              <a:rPr lang="en-US" sz="2100" b="1" dirty="0" smtClean="0">
                <a:latin typeface="Times New Roman" panose="02020603050405020304" pitchFamily="18" charset="0"/>
                <a:ea typeface="Nirmala UI Semilight" panose="020B0402040204020203" pitchFamily="34" charset="0"/>
                <a:cs typeface="Times New Roman" panose="02020603050405020304" pitchFamily="18" charset="0"/>
              </a:rPr>
              <a:t>Praburam </a:t>
            </a:r>
            <a:r>
              <a:rPr lang="en-US" sz="1300" b="1" dirty="0" smtClean="0">
                <a:latin typeface="Times New Roman" panose="02020603050405020304" pitchFamily="18" charset="0"/>
                <a:ea typeface="Nirmala UI Semilight" panose="020B0402040204020203" pitchFamily="34" charset="0"/>
                <a:cs typeface="Times New Roman" panose="02020603050405020304" pitchFamily="18" charset="0"/>
              </a:rPr>
              <a:t>M.E CSE</a:t>
            </a:r>
          </a:p>
          <a:p>
            <a:pPr algn="l"/>
            <a:r>
              <a:rPr lang="en-US" sz="2100" b="1" dirty="0">
                <a:latin typeface="Times New Roman" panose="02020603050405020304" pitchFamily="18" charset="0"/>
                <a:cs typeface="Times New Roman" panose="02020603050405020304" pitchFamily="18" charset="0"/>
              </a:rPr>
              <a:t> </a:t>
            </a:r>
            <a:r>
              <a:rPr lang="en-US" sz="2100" b="1" dirty="0" smtClean="0">
                <a:latin typeface="Times New Roman" panose="02020603050405020304" pitchFamily="18" charset="0"/>
                <a:cs typeface="Times New Roman" panose="02020603050405020304" pitchFamily="18" charset="0"/>
              </a:rPr>
              <a:t>                                                                               CSE Department</a:t>
            </a:r>
            <a:endParaRPr lang="en-US" sz="21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EEFE7A3-B415-4987-8C51-7023EAC07257}"/>
              </a:ext>
            </a:extLst>
          </p:cNvPr>
          <p:cNvSpPr>
            <a:spLocks noGrp="1"/>
          </p:cNvSpPr>
          <p:nvPr>
            <p:ph type="dt" sz="half" idx="10"/>
          </p:nvPr>
        </p:nvSpPr>
        <p:spPr/>
        <p:txBody>
          <a:bodyPr/>
          <a:lstStyle/>
          <a:p>
            <a:fld id="{3B9796D7-631F-429A-BFB6-F9685AD9E2B8}" type="datetime3">
              <a:rPr lang="en-US" smtClean="0"/>
              <a:t>2 April 2025</a:t>
            </a:fld>
            <a:endParaRPr lang="en-US"/>
          </a:p>
        </p:txBody>
      </p:sp>
      <p:sp>
        <p:nvSpPr>
          <p:cNvPr id="6" name="Slide Number Placeholder 5">
            <a:extLst>
              <a:ext uri="{FF2B5EF4-FFF2-40B4-BE49-F238E27FC236}">
                <a16:creationId xmlns:a16="http://schemas.microsoft.com/office/drawing/2014/main" xmlns="" id="{E6FD0BCE-B59F-49F3-B503-C6B5DC61C14E}"/>
              </a:ext>
            </a:extLst>
          </p:cNvPr>
          <p:cNvSpPr>
            <a:spLocks noGrp="1"/>
          </p:cNvSpPr>
          <p:nvPr>
            <p:ph type="sldNum" sz="quarter" idx="12"/>
          </p:nvPr>
        </p:nvSpPr>
        <p:spPr/>
        <p:txBody>
          <a:bodyPr/>
          <a:lstStyle/>
          <a:p>
            <a:fld id="{21EDD516-E627-40A7-A381-D087B578B068}" type="slidenum">
              <a:rPr lang="en-US" smtClean="0"/>
              <a:t>2</a:t>
            </a:fld>
            <a:endParaRPr lang="en-US"/>
          </a:p>
        </p:txBody>
      </p:sp>
      <p:pic>
        <p:nvPicPr>
          <p:cNvPr id="7" name="Picture 6">
            <a:extLst>
              <a:ext uri="{FF2B5EF4-FFF2-40B4-BE49-F238E27FC236}">
                <a16:creationId xmlns:a16="http://schemas.microsoft.com/office/drawing/2014/main" xmlns="" id="{47208AE5-5B1C-4DEE-BF7C-9EE3311CF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0"/>
            <a:ext cx="1524000" cy="828675"/>
          </a:xfrm>
          <a:prstGeom prst="rect">
            <a:avLst/>
          </a:prstGeom>
        </p:spPr>
      </p:pic>
    </p:spTree>
    <p:extLst>
      <p:ext uri="{BB962C8B-B14F-4D97-AF65-F5344CB8AC3E}">
        <p14:creationId xmlns:p14="http://schemas.microsoft.com/office/powerpoint/2010/main" val="23155957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028" y="983456"/>
            <a:ext cx="10515600" cy="1325563"/>
          </a:xfrm>
        </p:spPr>
        <p:txBody>
          <a:bodyPr/>
          <a:lstStyle/>
          <a:p>
            <a:r>
              <a:rPr lang="en-US" b="1" u="sng"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Contents:</a:t>
            </a:r>
            <a:br>
              <a:rPr lang="en-US" b="1" u="sng"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628153" y="1825624"/>
            <a:ext cx="10725647" cy="4392296"/>
          </a:xfrm>
        </p:spPr>
        <p:txBody>
          <a:bodyPr>
            <a:normAutofit fontScale="55000" lnSpcReduction="20000"/>
          </a:bodyPr>
          <a:lstStyle/>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Abstract</a:t>
            </a: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Problem Statement</a:t>
            </a: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Literature Survey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Existing methods and Disadvantages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Proposed methods and Advantages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Project Architectures</a:t>
            </a: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Result with </a:t>
            </a:r>
            <a:r>
              <a:rPr lang="en-US" dirty="0">
                <a:latin typeface="Times New Roman" panose="02020603050405020304" pitchFamily="18" charset="0"/>
                <a:ea typeface="Cambria" panose="02040503050406030204" pitchFamily="18" charset="0"/>
                <a:cs typeface="Times New Roman" panose="02020603050405020304" pitchFamily="18" charset="0"/>
              </a:rPr>
              <a:t>M</a:t>
            </a:r>
            <a:r>
              <a:rPr lang="en-US" dirty="0" smtClean="0">
                <a:latin typeface="Times New Roman" panose="02020603050405020304" pitchFamily="18" charset="0"/>
                <a:ea typeface="Cambria" panose="02040503050406030204" pitchFamily="18" charset="0"/>
                <a:cs typeface="Times New Roman" panose="02020603050405020304" pitchFamily="18" charset="0"/>
              </a:rPr>
              <a:t>etrics</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Conclusion and Future work</a:t>
            </a:r>
          </a:p>
          <a:p>
            <a:pPr marL="342900" indent="-342900" algn="just">
              <a:lnSpc>
                <a:spcPct val="170000"/>
              </a:lnSpc>
              <a:buFont typeface="Wingdings" panose="05000000000000000000" pitchFamily="2" charset="2"/>
              <a:buChar char="v"/>
            </a:pPr>
            <a:r>
              <a:rPr lang="en-US" dirty="0" smtClean="0">
                <a:latin typeface="Times New Roman" panose="02020603050405020304" pitchFamily="18" charset="0"/>
                <a:ea typeface="Cambria" panose="02040503050406030204" pitchFamily="18" charset="0"/>
                <a:cs typeface="Times New Roman" panose="02020603050405020304" pitchFamily="18" charset="0"/>
              </a:rPr>
              <a:t>Bibliography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342900" algn="just">
              <a:lnSpc>
                <a:spcPct val="170000"/>
              </a:lnSpc>
              <a:buFont typeface="Wingdings" panose="05000000000000000000" pitchFamily="2" charset="2"/>
              <a:buChar char="v"/>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BCA0EA-184F-4C2F-A642-721384861A88}" type="datetime3">
              <a:rPr lang="en-US" smtClean="0"/>
              <a:t>2 April 2025</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21EDD516-E627-40A7-A381-D087B578B068}" type="slidenum">
              <a:rPr lang="en-US" smtClean="0"/>
              <a:t>3</a:t>
            </a:fld>
            <a:endParaRPr lang="en-US"/>
          </a:p>
        </p:txBody>
      </p:sp>
    </p:spTree>
    <p:extLst>
      <p:ext uri="{BB962C8B-B14F-4D97-AF65-F5344CB8AC3E}">
        <p14:creationId xmlns:p14="http://schemas.microsoft.com/office/powerpoint/2010/main" val="2930955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24851"/>
          </a:xfrm>
        </p:spPr>
        <p:txBody>
          <a:bodyPr/>
          <a:lstStyle/>
          <a:p>
            <a:pPr algn="just"/>
            <a:r>
              <a:rPr lang="en-US" dirty="0" smtClean="0"/>
              <a:t>                               </a:t>
            </a:r>
            <a:r>
              <a:rPr lang="en-US" sz="4800" b="1" dirty="0" smtClean="0">
                <a:latin typeface="Times New Roman" panose="02020603050405020304" pitchFamily="18" charset="0"/>
                <a:cs typeface="Times New Roman" panose="02020603050405020304" pitchFamily="18" charset="0"/>
              </a:rPr>
              <a:t>Abstract</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anose="02020603050405020304" pitchFamily="18" charset="0"/>
                <a:cs typeface="Times New Roman" panose="02020603050405020304" pitchFamily="18" charset="0"/>
              </a:rPr>
              <a:t>Mental stress in the workplace is a growing concern, as it can negatively impact employee well-being, productivity, and overall organizational success. Traditional methods of assessing stress, such as self-reported surveys or observations, can be subjective and often fail to capture real-time stress levels. Traditional methods of assessing stress, such as self-reported surveys or observations, can be subjective and often fail to capture real-time stress levels. This project aims to develop an intelligent system for </a:t>
            </a:r>
            <a:r>
              <a:rPr lang="en-US" sz="2000" b="1" dirty="0" smtClean="0">
                <a:latin typeface="Times New Roman" panose="02020603050405020304" pitchFamily="18" charset="0"/>
                <a:cs typeface="Times New Roman" panose="02020603050405020304" pitchFamily="18" charset="0"/>
              </a:rPr>
              <a:t>real-time mental stress detection</a:t>
            </a:r>
            <a:r>
              <a:rPr lang="en-US" sz="2000" dirty="0" smtClean="0">
                <a:latin typeface="Times New Roman" panose="02020603050405020304" pitchFamily="18" charset="0"/>
                <a:cs typeface="Times New Roman" panose="02020603050405020304" pitchFamily="18" charset="0"/>
              </a:rPr>
              <a:t> in workplaces using </a:t>
            </a:r>
            <a:r>
              <a:rPr lang="en-US" sz="2000" b="1" dirty="0" smtClean="0">
                <a:latin typeface="Times New Roman" panose="02020603050405020304" pitchFamily="18" charset="0"/>
                <a:cs typeface="Times New Roman" panose="02020603050405020304" pitchFamily="18" charset="0"/>
              </a:rPr>
              <a:t>machine learning</a:t>
            </a:r>
            <a:r>
              <a:rPr lang="en-US" sz="2000" dirty="0" smtClean="0">
                <a:latin typeface="Times New Roman" panose="02020603050405020304" pitchFamily="18" charset="0"/>
                <a:cs typeface="Times New Roman" panose="02020603050405020304" pitchFamily="18" charset="0"/>
              </a:rPr>
              <a:t> techniques. The proposed system leverages multiple modalities, including </a:t>
            </a:r>
            <a:r>
              <a:rPr lang="en-US" sz="2000" b="1" dirty="0" smtClean="0">
                <a:latin typeface="Times New Roman" panose="02020603050405020304" pitchFamily="18" charset="0"/>
                <a:cs typeface="Times New Roman" panose="02020603050405020304" pitchFamily="18" charset="0"/>
              </a:rPr>
              <a:t>physiological signals</a:t>
            </a:r>
            <a:r>
              <a:rPr lang="en-US" sz="2000" dirty="0" smtClean="0">
                <a:latin typeface="Times New Roman" panose="02020603050405020304" pitchFamily="18" charset="0"/>
                <a:cs typeface="Times New Roman" panose="02020603050405020304" pitchFamily="18" charset="0"/>
              </a:rPr>
              <a:t> (heart rate, skin conductance), </a:t>
            </a:r>
            <a:r>
              <a:rPr lang="en-US" sz="2000" b="1" dirty="0" smtClean="0">
                <a:latin typeface="Times New Roman" panose="02020603050405020304" pitchFamily="18" charset="0"/>
                <a:cs typeface="Times New Roman" panose="02020603050405020304" pitchFamily="18" charset="0"/>
              </a:rPr>
              <a:t>behavioral cues</a:t>
            </a:r>
            <a:r>
              <a:rPr lang="en-US" sz="2000" dirty="0" smtClean="0">
                <a:latin typeface="Times New Roman" panose="02020603050405020304" pitchFamily="18" charset="0"/>
                <a:cs typeface="Times New Roman" panose="02020603050405020304" pitchFamily="18" charset="0"/>
              </a:rPr>
              <a:t> (speech patterns, facial expressions), and </a:t>
            </a:r>
            <a:r>
              <a:rPr lang="en-US" sz="2000" b="1" dirty="0" smtClean="0">
                <a:latin typeface="Times New Roman" panose="02020603050405020304" pitchFamily="18" charset="0"/>
                <a:cs typeface="Times New Roman" panose="02020603050405020304" pitchFamily="18" charset="0"/>
              </a:rPr>
              <a:t>textual analysis</a:t>
            </a:r>
            <a:r>
              <a:rPr lang="en-US" sz="2000" dirty="0" smtClean="0">
                <a:latin typeface="Times New Roman" panose="02020603050405020304" pitchFamily="18" charset="0"/>
                <a:cs typeface="Times New Roman" panose="02020603050405020304" pitchFamily="18" charset="0"/>
              </a:rPr>
              <a:t> (emails, messages) to provide a comprehensive measure of stress.</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7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3224"/>
            <a:ext cx="10515600" cy="1582310"/>
          </a:xfrm>
        </p:spPr>
        <p:txBody>
          <a:bodyPr>
            <a:noAutofit/>
          </a:bodyPr>
          <a:lstStyle/>
          <a:p>
            <a:pPr algn="ctr"/>
            <a:r>
              <a:rPr lang="en-US" sz="4000" dirty="0" smtClean="0">
                <a:latin typeface="Times New Roman" panose="02020603050405020304" pitchFamily="18" charset="0"/>
                <a:ea typeface="Cambria" panose="02040503050406030204" pitchFamily="18" charset="0"/>
                <a:cs typeface="Times New Roman" panose="02020603050405020304" pitchFamily="18" charset="0"/>
              </a:rPr>
              <a:t>      </a:t>
            </a:r>
            <a:br>
              <a:rPr lang="en-US" sz="4000" dirty="0" smtClean="0">
                <a:latin typeface="Times New Roman" panose="02020603050405020304" pitchFamily="18" charset="0"/>
                <a:ea typeface="Cambria" panose="02040503050406030204" pitchFamily="18" charset="0"/>
                <a:cs typeface="Times New Roman" panose="02020603050405020304" pitchFamily="18" charset="0"/>
              </a:rPr>
            </a:br>
            <a:r>
              <a:rPr lang="en-US" sz="4000" dirty="0" smtClean="0">
                <a:latin typeface="Times New Roman" panose="02020603050405020304" pitchFamily="18" charset="0"/>
                <a:ea typeface="Cambria" panose="02040503050406030204" pitchFamily="18" charset="0"/>
                <a:cs typeface="Times New Roman" panose="02020603050405020304" pitchFamily="18" charset="0"/>
              </a:rPr>
              <a:t>Problem Statement</a:t>
            </a:r>
            <a:br>
              <a:rPr lang="en-US" sz="4000" dirty="0" smtClean="0">
                <a:latin typeface="Times New Roman" panose="02020603050405020304" pitchFamily="18" charset="0"/>
                <a:ea typeface="Cambria" panose="02040503050406030204" pitchFamily="18" charset="0"/>
                <a:cs typeface="Times New Roman" panose="02020603050405020304" pitchFamily="18" charset="0"/>
              </a:rPr>
            </a:br>
            <a:endParaRPr lang="en-US" sz="4000" dirty="0"/>
          </a:p>
        </p:txBody>
      </p:sp>
      <p:sp>
        <p:nvSpPr>
          <p:cNvPr id="3" name="Content Placeholder 2"/>
          <p:cNvSpPr>
            <a:spLocks noGrp="1"/>
          </p:cNvSpPr>
          <p:nvPr>
            <p:ph idx="1"/>
          </p:nvPr>
        </p:nvSpPr>
        <p:spPr>
          <a:xfrm>
            <a:off x="838200" y="1860605"/>
            <a:ext cx="10515600" cy="431635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"Development of a Machine Learning-Based System for Mental Stress Detection in Workplace Environments“. Workplace stress has become a growing concern, negatively impacting employee well-being, productivity, and overall organizational efficiency. Traditional methods of stress assessment, such as self-reported surveys, are often subjective and may not capture real-time stress patterns. To address this issue, an automated and accurate </a:t>
            </a:r>
            <a:r>
              <a:rPr lang="en-US" sz="2400" b="1" dirty="0" smtClean="0">
                <a:latin typeface="Times New Roman" panose="02020603050405020304" pitchFamily="18" charset="0"/>
                <a:cs typeface="Times New Roman" panose="02020603050405020304" pitchFamily="18" charset="0"/>
              </a:rPr>
              <a:t>mental stress detection system</a:t>
            </a:r>
            <a:r>
              <a:rPr lang="en-US" sz="2400" dirty="0" smtClean="0">
                <a:latin typeface="Times New Roman" panose="02020603050405020304" pitchFamily="18" charset="0"/>
                <a:cs typeface="Times New Roman" panose="02020603050405020304" pitchFamily="18" charset="0"/>
              </a:rPr>
              <a:t> is required that leverages </a:t>
            </a:r>
            <a:r>
              <a:rPr lang="en-US" sz="2400" b="1" dirty="0" smtClean="0">
                <a:latin typeface="Times New Roman" panose="02020603050405020304" pitchFamily="18" charset="0"/>
                <a:cs typeface="Times New Roman" panose="02020603050405020304" pitchFamily="18" charset="0"/>
              </a:rPr>
              <a:t>machine learning (ML)</a:t>
            </a:r>
            <a:r>
              <a:rPr lang="en-US" sz="2400" dirty="0" smtClean="0">
                <a:latin typeface="Times New Roman" panose="02020603050405020304" pitchFamily="18" charset="0"/>
                <a:cs typeface="Times New Roman" panose="02020603050405020304" pitchFamily="18" charset="0"/>
              </a:rPr>
              <a:t> models to predict stress levels based on physiological, behavioral, and survey-based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2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933" y="288195"/>
            <a:ext cx="10609333" cy="565459"/>
          </a:xfrm>
        </p:spPr>
        <p:txBody>
          <a:bodyPr>
            <a:normAutofit fontScale="90000"/>
          </a:bodyPr>
          <a:lstStyle/>
          <a:p>
            <a:r>
              <a:rPr lang="en-IN" b="1" dirty="0">
                <a:latin typeface="Times New Roman" panose="02020603050405020304" pitchFamily="18" charset="0"/>
                <a:cs typeface="Times New Roman" panose="02020603050405020304" pitchFamily="18" charset="0"/>
              </a:rPr>
              <a:t>Literature Reviews</a:t>
            </a:r>
            <a:endParaRPr lang="en-US" dirty="0"/>
          </a:p>
        </p:txBody>
      </p:sp>
      <p:sp>
        <p:nvSpPr>
          <p:cNvPr id="3" name="Content Placeholder 2"/>
          <p:cNvSpPr>
            <a:spLocks noGrp="1"/>
          </p:cNvSpPr>
          <p:nvPr>
            <p:ph idx="1"/>
          </p:nvPr>
        </p:nvSpPr>
        <p:spPr>
          <a:xfrm>
            <a:off x="838200" y="1068149"/>
            <a:ext cx="10515600" cy="5073706"/>
          </a:xfrm>
        </p:spPr>
        <p:txBody>
          <a:bodyPr/>
          <a:lstStyle/>
          <a:p>
            <a:pPr marL="0" indent="0" algn="just">
              <a:buNone/>
            </a:pPr>
            <a:r>
              <a:rPr lang="en-US" sz="2400" b="1" dirty="0" smtClean="0">
                <a:latin typeface="Times New Roman" panose="02020603050405020304" pitchFamily="18" charset="0"/>
                <a:cs typeface="Times New Roman" panose="02020603050405020304" pitchFamily="18" charset="0"/>
              </a:rPr>
              <a:t>1.Title: </a:t>
            </a:r>
            <a:r>
              <a:rPr lang="en-US" sz="2400" dirty="0" smtClean="0">
                <a:latin typeface="Times New Roman" panose="02020603050405020304" pitchFamily="18" charset="0"/>
                <a:cs typeface="Times New Roman" panose="02020603050405020304" pitchFamily="18" charset="0"/>
              </a:rPr>
              <a:t>A real time human stress monitoring system using Dynamic Bayesian Network</a:t>
            </a:r>
          </a:p>
          <a:p>
            <a:pPr algn="just"/>
            <a:r>
              <a:rPr lang="en-US" sz="2400" b="1" dirty="0" smtClean="0">
                <a:latin typeface="Times New Roman" panose="02020603050405020304" pitchFamily="18" charset="0"/>
                <a:cs typeface="Times New Roman" panose="02020603050405020304" pitchFamily="18" charset="0"/>
              </a:rPr>
              <a:t>Authors: </a:t>
            </a:r>
            <a:r>
              <a:rPr lang="en-US" sz="2400" dirty="0" smtClean="0">
                <a:latin typeface="Times New Roman" panose="02020603050405020304" pitchFamily="18" charset="0"/>
                <a:cs typeface="Times New Roman" panose="02020603050405020304" pitchFamily="18" charset="0"/>
              </a:rPr>
              <a:t>W. Liao, W. Zhang, Z. Zhu, and Q. </a:t>
            </a:r>
            <a:r>
              <a:rPr lang="en-US" sz="2400" dirty="0" err="1" smtClean="0">
                <a:latin typeface="Times New Roman" panose="02020603050405020304" pitchFamily="18" charset="0"/>
                <a:cs typeface="Times New Roman" panose="02020603050405020304" pitchFamily="18" charset="0"/>
              </a:rPr>
              <a:t>Ji</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Description: </a:t>
            </a:r>
            <a:r>
              <a:rPr lang="en-US" sz="2400" dirty="0" smtClean="0">
                <a:latin typeface="Times New Roman" panose="02020603050405020304" pitchFamily="18" charset="0"/>
                <a:cs typeface="Times New Roman" panose="02020603050405020304" pitchFamily="18" charset="0"/>
              </a:rPr>
              <a:t>This paper presents a real-time stress monitoring system that utilizes a </a:t>
            </a:r>
            <a:r>
              <a:rPr lang="en-US" sz="2400" b="1" dirty="0" smtClean="0">
                <a:latin typeface="Times New Roman" panose="02020603050405020304" pitchFamily="18" charset="0"/>
                <a:cs typeface="Times New Roman" panose="02020603050405020304" pitchFamily="18" charset="0"/>
              </a:rPr>
              <a:t>Dynamic Bayesian Network (DBN)</a:t>
            </a:r>
            <a:r>
              <a:rPr lang="en-US" sz="2400" dirty="0" smtClean="0">
                <a:latin typeface="Times New Roman" panose="02020603050405020304" pitchFamily="18" charset="0"/>
                <a:cs typeface="Times New Roman" panose="02020603050405020304" pitchFamily="18" charset="0"/>
              </a:rPr>
              <a:t> to infer human stress levels based on multimodal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2.</a:t>
            </a:r>
            <a:r>
              <a:rPr lang="en-US" sz="2400" b="1" dirty="0" smtClean="0">
                <a:latin typeface="Times New Roman" panose="02020603050405020304" pitchFamily="18" charset="0"/>
                <a:cs typeface="Times New Roman" panose="02020603050405020304" pitchFamily="18" charset="0"/>
              </a:rPr>
              <a:t> Title:</a:t>
            </a:r>
            <a:r>
              <a:rPr lang="en-US" sz="2400" dirty="0" smtClean="0">
                <a:latin typeface="Times New Roman" panose="02020603050405020304" pitchFamily="18" charset="0"/>
                <a:cs typeface="Times New Roman" panose="02020603050405020304" pitchFamily="18" charset="0"/>
              </a:rPr>
              <a:t> Stress detection using EGC and EMG signals</a:t>
            </a:r>
          </a:p>
          <a:p>
            <a:pPr algn="just"/>
            <a:r>
              <a:rPr lang="en-US" sz="2400" b="1" dirty="0" smtClean="0">
                <a:latin typeface="Times New Roman" panose="02020603050405020304" pitchFamily="18" charset="0"/>
                <a:cs typeface="Times New Roman" panose="02020603050405020304" pitchFamily="18" charset="0"/>
              </a:rPr>
              <a:t>Authors:</a:t>
            </a:r>
            <a:r>
              <a:rPr lang="en-US" sz="2400" dirty="0" smtClean="0">
                <a:latin typeface="Times New Roman" panose="02020603050405020304" pitchFamily="18" charset="0"/>
                <a:cs typeface="Times New Roman" panose="02020603050405020304" pitchFamily="18" charset="0"/>
              </a:rPr>
              <a:t> S. </a:t>
            </a:r>
            <a:r>
              <a:rPr lang="en-US" sz="2400" dirty="0" err="1" smtClean="0">
                <a:latin typeface="Times New Roman" panose="02020603050405020304" pitchFamily="18" charset="0"/>
                <a:cs typeface="Times New Roman" panose="02020603050405020304" pitchFamily="18" charset="0"/>
              </a:rPr>
              <a:t>Pourmohammadi</a:t>
            </a:r>
            <a:r>
              <a:rPr lang="en-US" sz="2400" dirty="0" smtClean="0">
                <a:latin typeface="Times New Roman" panose="02020603050405020304" pitchFamily="18" charset="0"/>
                <a:cs typeface="Times New Roman" panose="02020603050405020304" pitchFamily="18" charset="0"/>
              </a:rPr>
              <a:t> and A. </a:t>
            </a:r>
            <a:r>
              <a:rPr lang="en-US" sz="2400" dirty="0" err="1" smtClean="0">
                <a:latin typeface="Times New Roman" panose="02020603050405020304" pitchFamily="18" charset="0"/>
                <a:cs typeface="Times New Roman" panose="02020603050405020304" pitchFamily="18" charset="0"/>
              </a:rPr>
              <a:t>Maleki</a:t>
            </a:r>
            <a:endParaRPr lang="en-US" sz="2400" dirty="0" smtClean="0">
              <a:latin typeface="Times New Roman" panose="02020603050405020304" pitchFamily="18" charset="0"/>
              <a:cs typeface="Times New Roman" panose="02020603050405020304" pitchFamily="18" charset="0"/>
            </a:endParaRPr>
          </a:p>
          <a:p>
            <a:pPr algn="just"/>
            <a:r>
              <a:rPr lang="en-US" sz="2400" b="1" dirty="0" err="1" smtClean="0">
                <a:latin typeface="Times New Roman" panose="02020603050405020304" pitchFamily="18" charset="0"/>
                <a:cs typeface="Times New Roman" panose="02020603050405020304" pitchFamily="18" charset="0"/>
              </a:rPr>
              <a:t>Description</a:t>
            </a:r>
            <a:r>
              <a:rPr lang="en-US" sz="2400" dirty="0" err="1" smtClean="0">
                <a:latin typeface="Times New Roman" panose="02020603050405020304" pitchFamily="18" charset="0"/>
                <a:cs typeface="Times New Roman" panose="02020603050405020304" pitchFamily="18" charset="0"/>
              </a:rPr>
              <a:t>:This</a:t>
            </a:r>
            <a:r>
              <a:rPr lang="en-US" sz="2400" dirty="0" smtClean="0">
                <a:latin typeface="Times New Roman" panose="02020603050405020304" pitchFamily="18" charset="0"/>
                <a:cs typeface="Times New Roman" panose="02020603050405020304" pitchFamily="18" charset="0"/>
              </a:rPr>
              <a:t> paper explores </a:t>
            </a:r>
            <a:r>
              <a:rPr lang="en-US" sz="2400" b="1" dirty="0" smtClean="0">
                <a:latin typeface="Times New Roman" panose="02020603050405020304" pitchFamily="18" charset="0"/>
                <a:cs typeface="Times New Roman" panose="02020603050405020304" pitchFamily="18" charset="0"/>
              </a:rPr>
              <a:t>stress detection using Electrocardiogram (ECG) and Electromyography (EMG) signals</a:t>
            </a:r>
            <a:r>
              <a:rPr lang="en-US" sz="2400" dirty="0" smtClean="0">
                <a:latin typeface="Times New Roman" panose="02020603050405020304" pitchFamily="18" charset="0"/>
                <a:cs typeface="Times New Roman" panose="02020603050405020304" pitchFamily="18" charset="0"/>
              </a:rPr>
              <a:t>, offering a comprehensive analysis of signal processing techniques and classification methods.</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BCA0EA-184F-4C2F-A642-721384861A88}" type="datetime3">
              <a:rPr lang="en-US" smtClean="0"/>
              <a:t>2 April 2025</a:t>
            </a:fld>
            <a:endParaRPr lang="en-US" dirty="0"/>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21EDD516-E627-40A7-A381-D087B578B068}" type="slidenum">
              <a:rPr lang="en-US" smtClean="0"/>
              <a:t>6</a:t>
            </a:fld>
            <a:endParaRPr lang="en-US"/>
          </a:p>
        </p:txBody>
      </p:sp>
    </p:spTree>
    <p:extLst>
      <p:ext uri="{BB962C8B-B14F-4D97-AF65-F5344CB8AC3E}">
        <p14:creationId xmlns:p14="http://schemas.microsoft.com/office/powerpoint/2010/main" val="3165477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283"/>
            <a:ext cx="10515600" cy="5448680"/>
          </a:xfrm>
        </p:spPr>
        <p:txBody>
          <a:bodyPr>
            <a:normAutofit lnSpcReduction="10000"/>
          </a:bodyPr>
          <a:lstStyle/>
          <a:p>
            <a:pPr marL="0" indent="0" algn="just">
              <a:buNone/>
            </a:pPr>
            <a:r>
              <a:rPr lang="en-US" sz="2400" b="1" dirty="0" smtClean="0">
                <a:latin typeface="Times New Roman" panose="02020603050405020304" pitchFamily="18" charset="0"/>
                <a:cs typeface="Times New Roman" panose="02020603050405020304" pitchFamily="18" charset="0"/>
              </a:rPr>
              <a:t>3.Title:</a:t>
            </a:r>
            <a:r>
              <a:rPr lang="en-US" sz="2400" dirty="0" smtClean="0">
                <a:latin typeface="Times New Roman" panose="02020603050405020304" pitchFamily="18" charset="0"/>
                <a:cs typeface="Times New Roman" panose="02020603050405020304" pitchFamily="18" charset="0"/>
              </a:rPr>
              <a:t> </a:t>
            </a:r>
            <a:r>
              <a:rPr lang="en-US" sz="2400" b="1" u="sng" dirty="0" err="1" smtClean="0">
                <a:latin typeface="Times New Roman" panose="02020603050405020304" pitchFamily="18" charset="0"/>
                <a:cs typeface="Times New Roman" panose="02020603050405020304" pitchFamily="18" charset="0"/>
              </a:rPr>
              <a:t>Sayopillow:</a:t>
            </a:r>
            <a:r>
              <a:rPr lang="en-US" sz="2400" dirty="0" err="1" smtClean="0">
                <a:latin typeface="Times New Roman" panose="02020603050405020304" pitchFamily="18" charset="0"/>
                <a:cs typeface="Times New Roman" panose="02020603050405020304" pitchFamily="18" charset="0"/>
              </a:rPr>
              <a:t>Blockchain-integrated</a:t>
            </a:r>
            <a:r>
              <a:rPr lang="en-US" sz="2400" dirty="0" smtClean="0">
                <a:latin typeface="Times New Roman" panose="02020603050405020304" pitchFamily="18" charset="0"/>
                <a:cs typeface="Times New Roman" panose="02020603050405020304" pitchFamily="18" charset="0"/>
              </a:rPr>
              <a:t> privacy-Assured </a:t>
            </a:r>
            <a:r>
              <a:rPr lang="en-US" sz="2400" dirty="0" err="1" smtClean="0">
                <a:latin typeface="Times New Roman" panose="02020603050405020304" pitchFamily="18" charset="0"/>
                <a:cs typeface="Times New Roman" panose="02020603050405020304" pitchFamily="18" charset="0"/>
              </a:rPr>
              <a:t>IoMT</a:t>
            </a:r>
            <a:r>
              <a:rPr lang="en-US" sz="2400" dirty="0" smtClean="0">
                <a:latin typeface="Times New Roman" panose="02020603050405020304" pitchFamily="18" charset="0"/>
                <a:cs typeface="Times New Roman" panose="02020603050405020304" pitchFamily="18" charset="0"/>
              </a:rPr>
              <a:t> Framework for stress management considering Sleep Habits</a:t>
            </a:r>
            <a:r>
              <a:rPr lang="en-US" sz="2400" i="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Authors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L. </a:t>
            </a:r>
            <a:r>
              <a:rPr lang="en-US" sz="2400" dirty="0" err="1">
                <a:latin typeface="Times New Roman" panose="02020603050405020304" pitchFamily="18" charset="0"/>
                <a:cs typeface="Times New Roman" panose="02020603050405020304" pitchFamily="18" charset="0"/>
              </a:rPr>
              <a:t>Rachakonda</a:t>
            </a:r>
            <a:r>
              <a:rPr lang="en-US" sz="2400" dirty="0">
                <a:latin typeface="Times New Roman" panose="02020603050405020304" pitchFamily="18" charset="0"/>
                <a:cs typeface="Times New Roman" panose="02020603050405020304" pitchFamily="18" charset="0"/>
              </a:rPr>
              <a:t> &amp; A. K. </a:t>
            </a:r>
            <a:r>
              <a:rPr lang="en-US" sz="2400" dirty="0" err="1">
                <a:latin typeface="Times New Roman" panose="02020603050405020304" pitchFamily="18" charset="0"/>
                <a:cs typeface="Times New Roman" panose="02020603050405020304" pitchFamily="18" charset="0"/>
              </a:rPr>
              <a:t>Bapatla</a:t>
            </a:r>
            <a:endParaRPr lang="en-US" sz="2400" dirty="0">
              <a:latin typeface="Times New Roman" panose="02020603050405020304" pitchFamily="18" charset="0"/>
              <a:cs typeface="Times New Roman" panose="02020603050405020304" pitchFamily="18" charset="0"/>
            </a:endParaRPr>
          </a:p>
          <a:p>
            <a:pPr algn="just"/>
            <a:r>
              <a:rPr lang="en-US" sz="2400" b="1" dirty="0" err="1" smtClean="0">
                <a:latin typeface="Times New Roman" panose="02020603050405020304" pitchFamily="18" charset="0"/>
                <a:cs typeface="Times New Roman" panose="02020603050405020304" pitchFamily="18" charset="0"/>
              </a:rPr>
              <a:t>Description:</a:t>
            </a:r>
            <a:r>
              <a:rPr lang="en-US" sz="2400" dirty="0" err="1">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system utilizes </a:t>
            </a:r>
            <a:r>
              <a:rPr lang="en-US" sz="2400" b="1" dirty="0">
                <a:latin typeface="Times New Roman" panose="02020603050405020304" pitchFamily="18" charset="0"/>
                <a:cs typeface="Times New Roman" panose="02020603050405020304" pitchFamily="18" charset="0"/>
              </a:rPr>
              <a:t>Machine Learning (ML) algorithms</a:t>
            </a:r>
            <a:r>
              <a:rPr lang="en-US" sz="2400" dirty="0">
                <a:latin typeface="Times New Roman" panose="02020603050405020304" pitchFamily="18" charset="0"/>
                <a:cs typeface="Times New Roman" panose="02020603050405020304" pitchFamily="18" charset="0"/>
              </a:rPr>
              <a:t> to predict stress levels and provide </a:t>
            </a:r>
            <a:r>
              <a:rPr lang="en-US" sz="2400" b="1" dirty="0">
                <a:latin typeface="Times New Roman" panose="02020603050405020304" pitchFamily="18" charset="0"/>
                <a:cs typeface="Times New Roman" panose="02020603050405020304" pitchFamily="18" charset="0"/>
              </a:rPr>
              <a:t>personalized recommendations</a:t>
            </a:r>
            <a:r>
              <a:rPr lang="en-US" sz="2400" dirty="0">
                <a:latin typeface="Times New Roman" panose="02020603050405020304" pitchFamily="18" charset="0"/>
                <a:cs typeface="Times New Roman" panose="02020603050405020304" pitchFamily="18" charset="0"/>
              </a:rPr>
              <a:t> for better mental well-being.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ensures </a:t>
            </a:r>
            <a:r>
              <a:rPr lang="en-US" sz="2400" b="1" dirty="0">
                <a:latin typeface="Times New Roman" panose="02020603050405020304" pitchFamily="18" charset="0"/>
                <a:cs typeface="Times New Roman" panose="02020603050405020304" pitchFamily="18" charset="0"/>
              </a:rPr>
              <a:t>secure data storage</a:t>
            </a:r>
            <a:r>
              <a:rPr lang="en-US" sz="2400" dirty="0">
                <a:latin typeface="Times New Roman" panose="02020603050405020304" pitchFamily="18" charset="0"/>
                <a:cs typeface="Times New Roman" panose="02020603050405020304" pitchFamily="18" charset="0"/>
              </a:rPr>
              <a:t>, preventing unauthorized access while allowing controlled data sharing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4.</a:t>
            </a:r>
            <a:r>
              <a:rPr lang="en-US" sz="2400" b="1" dirty="0" smtClean="0">
                <a:latin typeface="Times New Roman" panose="02020603050405020304" pitchFamily="18" charset="0"/>
                <a:cs typeface="Times New Roman" panose="02020603050405020304" pitchFamily="18" charset="0"/>
              </a:rPr>
              <a:t>Title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Detection of Stress in IT Employees using Machine Learning </a:t>
            </a:r>
            <a:r>
              <a:rPr lang="en-US" sz="2400" i="1" dirty="0" smtClean="0">
                <a:latin typeface="Times New Roman" panose="02020603050405020304" pitchFamily="18" charset="0"/>
                <a:cs typeface="Times New Roman" panose="02020603050405020304" pitchFamily="18" charset="0"/>
              </a:rPr>
              <a:t>Technique</a:t>
            </a:r>
          </a:p>
          <a:p>
            <a:r>
              <a:rPr lang="en-US" sz="2400" b="1" i="1" dirty="0" smtClean="0">
                <a:latin typeface="Times New Roman" panose="02020603050405020304" pitchFamily="18" charset="0"/>
                <a:cs typeface="Times New Roman" panose="02020603050405020304" pitchFamily="18" charset="0"/>
              </a:rPr>
              <a:t>Authors</a:t>
            </a:r>
            <a:r>
              <a:rPr lang="en-US" sz="2400" i="1"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Kanaparthi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&amp; S. </a:t>
            </a:r>
            <a:r>
              <a:rPr lang="en-US" sz="2400" dirty="0" err="1" smtClean="0">
                <a:latin typeface="Times New Roman" panose="02020603050405020304" pitchFamily="18" charset="0"/>
                <a:cs typeface="Times New Roman" panose="02020603050405020304" pitchFamily="18" charset="0"/>
              </a:rPr>
              <a:t>Bellamkonda</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Published In:</a:t>
            </a:r>
            <a:r>
              <a:rPr lang="en-US" sz="2400" dirty="0">
                <a:latin typeface="Times New Roman" panose="02020603050405020304" pitchFamily="18" charset="0"/>
                <a:cs typeface="Times New Roman" panose="02020603050405020304" pitchFamily="18" charset="0"/>
              </a:rPr>
              <a:t> 2022 International Conference on Applied Artificial Intelligence and Computing (</a:t>
            </a:r>
            <a:r>
              <a:rPr lang="en-US" sz="2400" b="1" dirty="0">
                <a:latin typeface="Times New Roman" panose="02020603050405020304" pitchFamily="18" charset="0"/>
                <a:cs typeface="Times New Roman" panose="02020603050405020304" pitchFamily="18" charset="0"/>
              </a:rPr>
              <a:t>ICAAIC</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Description:</a:t>
            </a:r>
            <a:r>
              <a:rPr lang="en-US" sz="2400" dirty="0">
                <a:latin typeface="Times New Roman" panose="02020603050405020304" pitchFamily="18" charset="0"/>
                <a:cs typeface="Times New Roman" panose="02020603050405020304" pitchFamily="18" charset="0"/>
              </a:rPr>
              <a:t> Focuses on </a:t>
            </a:r>
            <a:r>
              <a:rPr lang="en-US" sz="2400" b="1" dirty="0">
                <a:latin typeface="Times New Roman" panose="02020603050405020304" pitchFamily="18" charset="0"/>
                <a:cs typeface="Times New Roman" panose="02020603050405020304" pitchFamily="18" charset="0"/>
              </a:rPr>
              <a:t>stress detection in IT employees</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ML algorithms</a:t>
            </a:r>
            <a:r>
              <a:rPr lang="en-US" sz="2400" dirty="0">
                <a:latin typeface="Times New Roman" panose="02020603050405020304" pitchFamily="18" charset="0"/>
                <a:cs typeface="Times New Roman" panose="02020603050405020304" pitchFamily="18" charset="0"/>
              </a:rPr>
              <a:t>, which likely include classification models trained on physiological and behavioral data.</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BCA0EA-184F-4C2F-A642-721384861A88}" type="datetime3">
              <a:rPr lang="en-US" smtClean="0"/>
              <a:t>2 April 2025</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21EDD516-E627-40A7-A381-D087B578B068}" type="slidenum">
              <a:rPr lang="en-US" smtClean="0"/>
              <a:t>7</a:t>
            </a:fld>
            <a:endParaRPr lang="en-US"/>
          </a:p>
        </p:txBody>
      </p:sp>
    </p:spTree>
    <p:extLst>
      <p:ext uri="{BB962C8B-B14F-4D97-AF65-F5344CB8AC3E}">
        <p14:creationId xmlns:p14="http://schemas.microsoft.com/office/powerpoint/2010/main" val="1215014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610" y="364141"/>
            <a:ext cx="4449271" cy="1586039"/>
          </a:xfrm>
        </p:spPr>
        <p:txBody>
          <a:bodyPr/>
          <a:lstStyle/>
          <a:p>
            <a:pPr algn="ctr"/>
            <a:r>
              <a:rPr lang="en-IN" b="1" dirty="0">
                <a:latin typeface="Times New Roman" panose="02020603050405020304" pitchFamily="18" charset="0"/>
                <a:cs typeface="Times New Roman" panose="02020603050405020304" pitchFamily="18" charset="0"/>
              </a:rPr>
              <a:t>Existing </a:t>
            </a:r>
            <a:r>
              <a:rPr lang="en-IN" b="1" dirty="0" smtClean="0">
                <a:latin typeface="Times New Roman" panose="02020603050405020304" pitchFamily="18" charset="0"/>
                <a:cs typeface="Times New Roman" panose="02020603050405020304" pitchFamily="18" charset="0"/>
              </a:rPr>
              <a:t>Systems</a:t>
            </a:r>
            <a:br>
              <a:rPr lang="en-IN" b="1" dirty="0" smtClean="0">
                <a:latin typeface="Times New Roman" panose="02020603050405020304" pitchFamily="18" charset="0"/>
                <a:cs typeface="Times New Roman" panose="02020603050405020304" pitchFamily="18" charset="0"/>
              </a:rPr>
            </a:br>
            <a:endParaRPr lang="en-US" dirty="0"/>
          </a:p>
        </p:txBody>
      </p:sp>
      <p:sp>
        <p:nvSpPr>
          <p:cNvPr id="4" name="Date Placeholder 3"/>
          <p:cNvSpPr>
            <a:spLocks noGrp="1"/>
          </p:cNvSpPr>
          <p:nvPr>
            <p:ph type="dt" sz="half" idx="10"/>
          </p:nvPr>
        </p:nvSpPr>
        <p:spPr/>
        <p:txBody>
          <a:bodyPr/>
          <a:lstStyle/>
          <a:p>
            <a:fld id="{97BCA0EA-184F-4C2F-A642-721384861A88}" type="datetime3">
              <a:rPr lang="en-US" smtClean="0"/>
              <a:t>2 April 2025</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21EDD516-E627-40A7-A381-D087B578B068}" type="slidenum">
              <a:rPr lang="en-US" smtClean="0"/>
              <a:t>8</a:t>
            </a:fld>
            <a:endParaRPr lang="en-US"/>
          </a:p>
        </p:txBody>
      </p:sp>
      <p:sp>
        <p:nvSpPr>
          <p:cNvPr id="7" name="Rectangle 1"/>
          <p:cNvSpPr>
            <a:spLocks noGrp="1" noChangeArrowheads="1"/>
          </p:cNvSpPr>
          <p:nvPr>
            <p:ph idx="1"/>
          </p:nvPr>
        </p:nvSpPr>
        <p:spPr bwMode="auto">
          <a:xfrm>
            <a:off x="838200" y="1624259"/>
            <a:ext cx="10515600" cy="408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b="1" dirty="0">
                <a:latin typeface="Times New Roman" panose="02020603050405020304" pitchFamily="18" charset="0"/>
                <a:cs typeface="Times New Roman" panose="02020603050405020304" pitchFamily="18" charset="0"/>
              </a:rPr>
              <a:t>Traditional Machine Learning (ML) </a:t>
            </a:r>
            <a:r>
              <a:rPr lang="en-US" sz="2400" b="1" dirty="0" smtClean="0">
                <a:latin typeface="Times New Roman" panose="02020603050405020304" pitchFamily="18" charset="0"/>
                <a:cs typeface="Times New Roman" panose="02020603050405020304" pitchFamily="18" charset="0"/>
              </a:rPr>
              <a:t>Approaches</a:t>
            </a:r>
            <a:r>
              <a:rPr lang="en-US" sz="2400" dirty="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Algorithms Used:</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Support Vector Machine (SVM)</a:t>
            </a:r>
            <a:r>
              <a:rPr lang="en-US" sz="2400" dirty="0" smtClean="0">
                <a:latin typeface="Times New Roman" panose="02020603050405020304" pitchFamily="18" charset="0"/>
                <a:cs typeface="Times New Roman" panose="02020603050405020304" pitchFamily="18" charset="0"/>
              </a:rPr>
              <a:t> </a:t>
            </a:r>
            <a:r>
              <a:rPr lang="en-US" sz="2400" u="sng" dirty="0" smtClean="0">
                <a:latin typeface="Times New Roman" panose="02020603050405020304" pitchFamily="18" charset="0"/>
                <a:cs typeface="Times New Roman" panose="02020603050405020304" pitchFamily="18" charset="0"/>
              </a:rPr>
              <a:t/>
            </a:r>
            <a:br>
              <a:rPr lang="en-US" sz="2400" u="sng"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for pattern recognition in behavioral signals.</a:t>
            </a:r>
            <a:endParaRPr lang="en-US"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   k-Nearest </a:t>
            </a:r>
            <a:r>
              <a:rPr lang="en-US" sz="2400" b="1" dirty="0">
                <a:latin typeface="Times New Roman" panose="02020603050405020304" pitchFamily="18" charset="0"/>
                <a:cs typeface="Times New Roman" panose="02020603050405020304" pitchFamily="18" charset="0"/>
              </a:rPr>
              <a:t>Neighbors (k-NN</a:t>
            </a:r>
            <a:r>
              <a:rPr lang="en-US" sz="2400" b="1" dirty="0" smtClean="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for pattern recognition in physiological signals.</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Transformer </a:t>
            </a:r>
            <a:r>
              <a:rPr lang="en-US" sz="2400" b="1" dirty="0">
                <a:latin typeface="Times New Roman" panose="02020603050405020304" pitchFamily="18" charset="0"/>
                <a:cs typeface="Times New Roman" panose="02020603050405020304" pitchFamily="18" charset="0"/>
              </a:rPr>
              <a:t>Models (like BERT)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text-based stress detection (e.g., analyzing employee messages/emails</a:t>
            </a:r>
            <a:r>
              <a:rPr lang="en-US" sz="2400"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286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1841877"/>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Disadvantages of Existing Methods:</a:t>
            </a:r>
            <a:endParaRPr lang="en-US" sz="3600" dirty="0"/>
          </a:p>
        </p:txBody>
      </p:sp>
      <p:sp>
        <p:nvSpPr>
          <p:cNvPr id="4" name="Rectangle 1"/>
          <p:cNvSpPr>
            <a:spLocks noGrp="1" noChangeArrowheads="1"/>
          </p:cNvSpPr>
          <p:nvPr>
            <p:ph idx="1"/>
          </p:nvPr>
        </p:nvSpPr>
        <p:spPr bwMode="auto">
          <a:xfrm>
            <a:off x="838200" y="2207002"/>
            <a:ext cx="991196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High Computational Cost</a:t>
            </a:r>
            <a:r>
              <a:rPr kumimoji="0" lang="en-US" sz="1800" b="0" i="0" u="none" strike="noStrike" cap="none" normalizeH="0" baseline="0" smtClean="0">
                <a:ln>
                  <a:noFill/>
                </a:ln>
                <a:solidFill>
                  <a:schemeClr val="tx1"/>
                </a:solidFill>
                <a:effectLst/>
                <a:latin typeface="Arial" panose="020B0604020202020204" pitchFamily="34" charset="0"/>
              </a:rPr>
              <a:t> – SVM and BERT require significant processing power, making them inefficient for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Low Real-Time Performance</a:t>
            </a:r>
            <a:r>
              <a:rPr kumimoji="0" lang="en-US" sz="1800" b="0" i="0" u="none" strike="noStrike" cap="none" normalizeH="0" baseline="0" smtClean="0">
                <a:ln>
                  <a:noFill/>
                </a:ln>
                <a:solidFill>
                  <a:schemeClr val="tx1"/>
                </a:solidFill>
                <a:effectLst/>
                <a:latin typeface="Arial" panose="020B0604020202020204" pitchFamily="34" charset="0"/>
              </a:rPr>
              <a:t> – k-NN and BERT have high latency, making them unsuitable for real-time stress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Data Privacy Concerns</a:t>
            </a:r>
            <a:r>
              <a:rPr kumimoji="0" lang="en-US" sz="1800" b="0" i="0" u="none" strike="noStrike" cap="none" normalizeH="0" baseline="0" smtClean="0">
                <a:ln>
                  <a:noFill/>
                </a:ln>
                <a:solidFill>
                  <a:schemeClr val="tx1"/>
                </a:solidFill>
                <a:effectLst/>
                <a:latin typeface="Arial" panose="020B0604020202020204" pitchFamily="34" charset="0"/>
              </a:rPr>
              <a:t> – Text-based stress detection using BERT can invade privacy by analyzing sensitive emails/messages.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Scalability Issues</a:t>
            </a:r>
            <a:r>
              <a:rPr kumimoji="0" lang="en-US" sz="1800" b="0" i="0" u="none" strike="noStrike" cap="none" normalizeH="0" baseline="0" smtClean="0">
                <a:ln>
                  <a:noFill/>
                </a:ln>
                <a:solidFill>
                  <a:schemeClr val="tx1"/>
                </a:solidFill>
                <a:effectLst/>
                <a:latin typeface="Arial" panose="020B0604020202020204" pitchFamily="34" charset="0"/>
              </a:rPr>
              <a:t> – k-NN struggles with large datasets due to its memory-intensive nature and slow computations.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Noise Sensitivity</a:t>
            </a:r>
            <a:r>
              <a:rPr kumimoji="0" lang="en-US" sz="1800" b="0" i="0" u="none" strike="noStrike" cap="none" normalizeH="0" baseline="0" smtClean="0">
                <a:ln>
                  <a:noFill/>
                </a:ln>
                <a:solidFill>
                  <a:schemeClr val="tx1"/>
                </a:solidFill>
                <a:effectLst/>
                <a:latin typeface="Arial" panose="020B0604020202020204" pitchFamily="34" charset="0"/>
              </a:rPr>
              <a:t> – k-NN performs poorly with noisy physiological signals, reducing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Feature Selection Complexity</a:t>
            </a:r>
            <a:r>
              <a:rPr kumimoji="0" lang="en-US" sz="1800" b="0" i="0" u="none" strike="noStrike" cap="none" normalizeH="0" baseline="0" smtClean="0">
                <a:ln>
                  <a:noFill/>
                </a:ln>
                <a:solidFill>
                  <a:schemeClr val="tx1"/>
                </a:solidFill>
                <a:effectLst/>
                <a:latin typeface="Arial" panose="020B0604020202020204" pitchFamily="34" charset="0"/>
              </a:rPr>
              <a:t> – SVM requires expert tuning of kernel functions for optimal performance.</a:t>
            </a:r>
          </a:p>
        </p:txBody>
      </p:sp>
    </p:spTree>
    <p:extLst>
      <p:ext uri="{BB962C8B-B14F-4D97-AF65-F5344CB8AC3E}">
        <p14:creationId xmlns:p14="http://schemas.microsoft.com/office/powerpoint/2010/main" val="191647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2556</TotalTime>
  <Words>1129</Words>
  <Application>Microsoft Office PowerPoint</Application>
  <PresentationFormat>Widescreen</PresentationFormat>
  <Paragraphs>118</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Meryo</vt:lpstr>
      <vt:lpstr>Nirmala UI Semilight</vt:lpstr>
      <vt:lpstr>Times New Roman</vt:lpstr>
      <vt:lpstr>Wingdings</vt:lpstr>
      <vt:lpstr>Office Theme</vt:lpstr>
      <vt:lpstr>PowerPoint Presentation</vt:lpstr>
      <vt:lpstr>PowerPoint Presentation</vt:lpstr>
      <vt:lpstr>Contents: </vt:lpstr>
      <vt:lpstr>                               Abstract</vt:lpstr>
      <vt:lpstr>       Problem Statement </vt:lpstr>
      <vt:lpstr>Literature Reviews</vt:lpstr>
      <vt:lpstr>PowerPoint Presentation</vt:lpstr>
      <vt:lpstr>Existing Systems </vt:lpstr>
      <vt:lpstr>Disadvantages of Existing Methods:</vt:lpstr>
      <vt:lpstr>Proposed System</vt:lpstr>
      <vt:lpstr>Advantages Of Proposed System</vt:lpstr>
      <vt:lpstr>                      Project Architecture</vt:lpstr>
      <vt:lpstr>DATA FLOW DIAGRAM </vt:lpstr>
      <vt:lpstr>Result and Metrics</vt:lpstr>
      <vt:lpstr>PowerPoint Presentation</vt:lpstr>
      <vt:lpstr>PowerPoint Presentation</vt:lpstr>
      <vt:lpstr>Conclusion and Future works</vt:lpstr>
      <vt:lpstr>Bibliography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16</cp:revision>
  <dcterms:created xsi:type="dcterms:W3CDTF">2025-03-31T14:21:39Z</dcterms:created>
  <dcterms:modified xsi:type="dcterms:W3CDTF">2025-04-02T10:42:31Z</dcterms:modified>
</cp:coreProperties>
</file>