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11c27de6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11c27de6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11c27de6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11c27de6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11c27de6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11c27de6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11e3959d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11e3959d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11e3959d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11e3959d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12b2b1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12b2b1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12b2b1b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12b2b1b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Living Analysis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PowerBI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58350"/>
            <a:ext cx="7030500" cy="31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Objective</a:t>
            </a:r>
            <a:r>
              <a:rPr lang="en" sz="19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To analyze the cost of living across various global cities.</a:t>
            </a:r>
            <a:endParaRPr sz="19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Scope</a:t>
            </a:r>
            <a:r>
              <a:rPr lang="en" sz="19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Includes metrics such as housing costs, food prices, transportation costs, and more.</a:t>
            </a:r>
            <a:endParaRPr sz="19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Source</a:t>
            </a:r>
            <a:r>
              <a:rPr lang="en" sz="19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Dataset containing cost of living information for 4956 entries across multiple cities and countries.</a:t>
            </a:r>
            <a:endParaRPr sz="19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97150" y="1275525"/>
            <a:ext cx="72438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910">
                <a:solidFill>
                  <a:srgbClr val="212121"/>
                </a:solidFill>
                <a:highlight>
                  <a:schemeClr val="lt1"/>
                </a:highlight>
              </a:rPr>
              <a:t>Dataset Summary:</a:t>
            </a:r>
            <a:endParaRPr sz="191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49885" lvl="1" marL="914400" rtl="0" algn="l">
              <a:lnSpc>
                <a:spcPct val="95000"/>
              </a:lnSpc>
              <a:spcBef>
                <a:spcPts val="3600"/>
              </a:spcBef>
              <a:spcAft>
                <a:spcPts val="0"/>
              </a:spcAft>
              <a:buClr>
                <a:srgbClr val="212121"/>
              </a:buClr>
              <a:buSzPts val="1910"/>
              <a:buFont typeface="Nunito"/>
              <a:buChar char="●"/>
            </a:pPr>
            <a:r>
              <a:rPr lang="en" sz="1910">
                <a:solidFill>
                  <a:srgbClr val="212121"/>
                </a:solidFill>
                <a:highlight>
                  <a:schemeClr val="lt1"/>
                </a:highlight>
              </a:rPr>
              <a:t>Total Entries: 4956</a:t>
            </a:r>
            <a:endParaRPr sz="191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498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10"/>
              <a:buFont typeface="Nunito"/>
              <a:buChar char="●"/>
            </a:pPr>
            <a:r>
              <a:rPr lang="en" sz="1910">
                <a:solidFill>
                  <a:srgbClr val="212121"/>
                </a:solidFill>
                <a:highlight>
                  <a:schemeClr val="lt1"/>
                </a:highlight>
              </a:rPr>
              <a:t>Total Columns: 58</a:t>
            </a:r>
            <a:endParaRPr sz="191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498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10"/>
              <a:buFont typeface="Nunito"/>
              <a:buChar char="●"/>
            </a:pPr>
            <a:r>
              <a:rPr lang="en" sz="1910">
                <a:solidFill>
                  <a:srgbClr val="212121"/>
                </a:solidFill>
                <a:highlight>
                  <a:schemeClr val="lt1"/>
                </a:highlight>
              </a:rPr>
              <a:t>Cities Covered: [Number of unique cities]</a:t>
            </a:r>
            <a:endParaRPr sz="191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498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10"/>
              <a:buFont typeface="Nunito"/>
              <a:buChar char="●"/>
            </a:pPr>
            <a:r>
              <a:rPr lang="en" sz="1910">
                <a:solidFill>
                  <a:srgbClr val="212121"/>
                </a:solidFill>
                <a:highlight>
                  <a:schemeClr val="lt1"/>
                </a:highlight>
              </a:rPr>
              <a:t>Countries Covered: [Number of unique countries]</a:t>
            </a:r>
            <a:endParaRPr sz="191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 sz="1910">
                <a:solidFill>
                  <a:srgbClr val="212121"/>
                </a:solidFill>
                <a:highlight>
                  <a:schemeClr val="lt1"/>
                </a:highlight>
              </a:rPr>
              <a:t>         </a:t>
            </a:r>
            <a:endParaRPr sz="191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en" sz="1910">
                <a:solidFill>
                  <a:srgbClr val="212121"/>
                </a:solidFill>
                <a:highlight>
                  <a:schemeClr val="lt1"/>
                </a:highlight>
              </a:rPr>
              <a:t> </a:t>
            </a:r>
            <a:endParaRPr sz="1910">
              <a:solidFill>
                <a:srgbClr val="212121"/>
              </a:solidFill>
              <a:highlight>
                <a:schemeClr val="lt1"/>
              </a:highlight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617875" y="3208125"/>
            <a:ext cx="67164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Key Variables :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City 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Country 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Cost metrics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Quality Indicator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6387900" cy="22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Microsoft </a:t>
            </a:r>
            <a:r>
              <a:rPr lang="en" sz="4500"/>
              <a:t>Excel 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500"/>
              <a:t>Power BI 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</a:rPr>
              <a:t>Data Cleaning and Preprocessing</a:t>
            </a:r>
            <a:endParaRPr sz="22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</a:rPr>
              <a:t>Exploratory Data Analysis</a:t>
            </a:r>
            <a:endParaRPr sz="22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</a:rPr>
              <a:t>Visualization and Insights Extraction</a:t>
            </a:r>
            <a:endParaRPr sz="22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</a:rPr>
              <a:t>Metropolitan and capital cities tend to have a higher cost of living.</a:t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</a:rPr>
              <a:t>Significant differences in housing and food costs across different regions.</a:t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</a:rPr>
              <a:t>Cost of living is generally higher in developed countries compared to developing countries.</a:t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" y="0"/>
            <a:ext cx="91273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056750" y="2132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      </a:t>
            </a:r>
            <a:r>
              <a:rPr lang="en" sz="5600"/>
              <a:t>Thank you </a:t>
            </a:r>
            <a:endParaRPr sz="5700"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