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809892-B1F0-4169-9ED6-1A01417397C3}">
  <a:tblStyle styleId="{66809892-B1F0-4169-9ED6-1A01417397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aven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4e8302e98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04e8302e98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4e8302e98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04e8302e98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4e8302e98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04e8302e98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2e86a877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02e86a877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02e86a877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02e86a877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04e8302e98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04e8302e98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04e8302e98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04e8302e98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04e8302e98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04e8302e98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4e8302e9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4e8302e9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4e8302e98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4e8302e98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4e8302e98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4e8302e98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4e8302e98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04e8302e98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4e8302e98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4e8302e98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4e8302e98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04e8302e98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4e8302e98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04e8302e98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4e8302e98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4e8302e98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ublic.tableau.com/shared/3K74FSF44?:display_count=n&amp;:origin=viz_share_link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68600" y="382900"/>
            <a:ext cx="6562500" cy="31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Predicting Air Quality and Pollutant Levels in the US</a:t>
            </a:r>
            <a:endParaRPr sz="3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1700" y="2834125"/>
            <a:ext cx="8520600" cy="15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Varsha Suresh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Lasya Bheemendra Nalini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Auni Bagchi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9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title"/>
          </p:nvPr>
        </p:nvSpPr>
        <p:spPr>
          <a:xfrm>
            <a:off x="1140100" y="6804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Regression Analysis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2"/>
          <p:cNvSpPr txBox="1"/>
          <p:nvPr>
            <p:ph idx="1" type="body"/>
          </p:nvPr>
        </p:nvSpPr>
        <p:spPr>
          <a:xfrm>
            <a:off x="1303800" y="1351575"/>
            <a:ext cx="7030500" cy="3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-34177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3752">
                <a:latin typeface="Arial"/>
                <a:ea typeface="Arial"/>
                <a:cs typeface="Arial"/>
                <a:sym typeface="Arial"/>
              </a:rPr>
              <a:t>We chose n_estimator based on accuracy achieved for each pollutant.</a:t>
            </a:r>
            <a:endParaRPr sz="375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3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3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3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3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3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32">
              <a:latin typeface="Arial"/>
              <a:ea typeface="Arial"/>
              <a:cs typeface="Arial"/>
              <a:sym typeface="Arial"/>
            </a:endParaRPr>
          </a:p>
          <a:p>
            <a:pPr indent="-345268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3867">
                <a:latin typeface="Arial"/>
                <a:ea typeface="Arial"/>
                <a:cs typeface="Arial"/>
                <a:sym typeface="Arial"/>
              </a:rPr>
              <a:t>The best parameters provided by GridSearchCV did not </a:t>
            </a:r>
            <a:r>
              <a:rPr lang="en" sz="3867">
                <a:latin typeface="Arial"/>
                <a:ea typeface="Arial"/>
                <a:cs typeface="Arial"/>
                <a:sym typeface="Arial"/>
              </a:rPr>
              <a:t>yield</a:t>
            </a:r>
            <a:r>
              <a:rPr lang="en" sz="3867">
                <a:latin typeface="Arial"/>
                <a:ea typeface="Arial"/>
                <a:cs typeface="Arial"/>
                <a:sym typeface="Arial"/>
              </a:rPr>
              <a:t> best accuracy.</a:t>
            </a:r>
            <a:endParaRPr sz="3867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3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300" y="2142925"/>
            <a:ext cx="2619501" cy="14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Result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Analysis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3"/>
          <p:cNvSpPr txBox="1"/>
          <p:nvPr>
            <p:ph idx="1" type="body"/>
          </p:nvPr>
        </p:nvSpPr>
        <p:spPr>
          <a:xfrm>
            <a:off x="1303800" y="1283350"/>
            <a:ext cx="7030500" cy="3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4956" lvl="0" marL="457200" rtl="0" algn="l">
              <a:spcBef>
                <a:spcPts val="0"/>
              </a:spcBef>
              <a:spcAft>
                <a:spcPts val="0"/>
              </a:spcAft>
              <a:buSzPts val="1832"/>
              <a:buFont typeface="Arial"/>
              <a:buChar char="●"/>
            </a:pPr>
            <a:r>
              <a:rPr lang="en" sz="1832">
                <a:latin typeface="Arial"/>
                <a:ea typeface="Arial"/>
                <a:cs typeface="Arial"/>
                <a:sym typeface="Arial"/>
              </a:rPr>
              <a:t>Combining pollutants’ predicted AQI and taking max among them for the same date</a:t>
            </a:r>
            <a:endParaRPr sz="1832">
              <a:latin typeface="Arial"/>
              <a:ea typeface="Arial"/>
              <a:cs typeface="Arial"/>
              <a:sym typeface="Arial"/>
            </a:endParaRPr>
          </a:p>
          <a:p>
            <a:pPr indent="-344956" lvl="1" marL="1371600" rtl="0" algn="l">
              <a:spcBef>
                <a:spcPts val="0"/>
              </a:spcBef>
              <a:spcAft>
                <a:spcPts val="0"/>
              </a:spcAft>
              <a:buSzPts val="1832"/>
              <a:buFont typeface="Arial"/>
              <a:buChar char="○"/>
            </a:pPr>
            <a:r>
              <a:rPr lang="en" sz="1832">
                <a:latin typeface="Arial"/>
                <a:ea typeface="Arial"/>
                <a:cs typeface="Arial"/>
                <a:sym typeface="Arial"/>
              </a:rPr>
              <a:t>Group by site number within county and get max AQI</a:t>
            </a:r>
            <a:endParaRPr sz="1832">
              <a:latin typeface="Arial"/>
              <a:ea typeface="Arial"/>
              <a:cs typeface="Arial"/>
              <a:sym typeface="Arial"/>
            </a:endParaRPr>
          </a:p>
          <a:p>
            <a:pPr indent="-344956" lvl="0" marL="457200" rtl="0" algn="l">
              <a:spcBef>
                <a:spcPts val="0"/>
              </a:spcBef>
              <a:spcAft>
                <a:spcPts val="0"/>
              </a:spcAft>
              <a:buSzPts val="1832"/>
              <a:buFont typeface="Arial"/>
              <a:buChar char="●"/>
            </a:pPr>
            <a:r>
              <a:rPr lang="en" sz="1832">
                <a:latin typeface="Arial"/>
                <a:ea typeface="Arial"/>
                <a:cs typeface="Arial"/>
                <a:sym typeface="Arial"/>
              </a:rPr>
              <a:t>Merge with site information</a:t>
            </a:r>
            <a:endParaRPr sz="1832">
              <a:latin typeface="Arial"/>
              <a:ea typeface="Arial"/>
              <a:cs typeface="Arial"/>
              <a:sym typeface="Arial"/>
            </a:endParaRPr>
          </a:p>
          <a:p>
            <a:pPr indent="-344956" lvl="0" marL="457200" rtl="0" algn="l">
              <a:spcBef>
                <a:spcPts val="0"/>
              </a:spcBef>
              <a:spcAft>
                <a:spcPts val="0"/>
              </a:spcAft>
              <a:buSzPts val="1832"/>
              <a:buFont typeface="Arial"/>
              <a:buChar char="●"/>
            </a:pPr>
            <a:r>
              <a:rPr lang="en" sz="1832">
                <a:latin typeface="Arial"/>
                <a:ea typeface="Arial"/>
                <a:cs typeface="Arial"/>
                <a:sym typeface="Arial"/>
              </a:rPr>
              <a:t>Merge with population information</a:t>
            </a:r>
            <a:endParaRPr sz="183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Visualization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4"/>
          <p:cNvSpPr txBox="1"/>
          <p:nvPr>
            <p:ph idx="1" type="body"/>
          </p:nvPr>
        </p:nvSpPr>
        <p:spPr>
          <a:xfrm>
            <a:off x="1303800" y="1283350"/>
            <a:ext cx="7030500" cy="3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49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2"/>
              <a:buFont typeface="Arial"/>
              <a:buChar char="●"/>
            </a:pPr>
            <a:r>
              <a:rPr lang="en" sz="1832">
                <a:latin typeface="Arial"/>
                <a:ea typeface="Arial"/>
                <a:cs typeface="Arial"/>
                <a:sym typeface="Arial"/>
              </a:rPr>
              <a:t>Display county data for site which has max AQI among all sites within county, according to EPA.</a:t>
            </a:r>
            <a:endParaRPr sz="1832">
              <a:latin typeface="Arial"/>
              <a:ea typeface="Arial"/>
              <a:cs typeface="Arial"/>
              <a:sym typeface="Arial"/>
            </a:endParaRPr>
          </a:p>
          <a:p>
            <a:pPr indent="-3449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2"/>
              <a:buFont typeface="Arial"/>
              <a:buChar char="●"/>
            </a:pPr>
            <a:r>
              <a:rPr lang="en" sz="1832">
                <a:latin typeface="Arial"/>
                <a:ea typeface="Arial"/>
                <a:cs typeface="Arial"/>
                <a:sym typeface="Arial"/>
              </a:rPr>
              <a:t>Categorize AQI to fall within </a:t>
            </a:r>
            <a:r>
              <a:rPr lang="en" sz="1832">
                <a:latin typeface="Arial"/>
                <a:ea typeface="Arial"/>
                <a:cs typeface="Arial"/>
                <a:sym typeface="Arial"/>
              </a:rPr>
              <a:t>good/moderate/unhealthy</a:t>
            </a:r>
            <a:r>
              <a:rPr lang="en" sz="1832">
                <a:latin typeface="Arial"/>
                <a:ea typeface="Arial"/>
                <a:cs typeface="Arial"/>
                <a:sym typeface="Arial"/>
              </a:rPr>
              <a:t> ranges</a:t>
            </a:r>
            <a:endParaRPr sz="1832">
              <a:latin typeface="Arial"/>
              <a:ea typeface="Arial"/>
              <a:cs typeface="Arial"/>
              <a:sym typeface="Arial"/>
            </a:endParaRPr>
          </a:p>
          <a:p>
            <a:pPr indent="-3449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2"/>
              <a:buFont typeface="Arial"/>
              <a:buChar char="●"/>
            </a:pPr>
            <a:r>
              <a:rPr lang="en" sz="1832">
                <a:latin typeface="Arial"/>
                <a:ea typeface="Arial"/>
                <a:cs typeface="Arial"/>
                <a:sym typeface="Arial"/>
              </a:rPr>
              <a:t>Display the number of good/moderate/unhealthy days of AQI for a county per month</a:t>
            </a:r>
            <a:endParaRPr sz="183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32">
                <a:latin typeface="Arial"/>
                <a:ea typeface="Arial"/>
                <a:cs typeface="Arial"/>
                <a:sym typeface="Arial"/>
              </a:rPr>
              <a:t>Dashboard: </a:t>
            </a:r>
            <a:r>
              <a:rPr b="1" lang="en" sz="1832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https://public.tableau.com/shared/3K74FSF44?:display_count=n&amp;:origin=viz_share_link</a:t>
            </a:r>
            <a:endParaRPr b="1" sz="183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32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 txBox="1"/>
          <p:nvPr>
            <p:ph idx="4294967295"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pic>
        <p:nvPicPr>
          <p:cNvPr id="353" name="Google Shape;3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150" y="63888"/>
            <a:ext cx="6583680" cy="5079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150" y="18226"/>
            <a:ext cx="6583680" cy="5107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7"/>
          <p:cNvSpPr txBox="1"/>
          <p:nvPr>
            <p:ph idx="1" type="body"/>
          </p:nvPr>
        </p:nvSpPr>
        <p:spPr>
          <a:xfrm>
            <a:off x="1303800" y="1283350"/>
            <a:ext cx="7030500" cy="3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32">
                <a:latin typeface="Arial"/>
                <a:ea typeface="Arial"/>
                <a:cs typeface="Arial"/>
                <a:sym typeface="Arial"/>
              </a:rPr>
              <a:t>We were able to predict the AQI with a good accuracy</a:t>
            </a:r>
            <a:endParaRPr sz="183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32">
                <a:latin typeface="Arial"/>
                <a:ea typeface="Arial"/>
                <a:cs typeface="Arial"/>
                <a:sym typeface="Arial"/>
              </a:rPr>
              <a:t>We observed that land use, location setting, and population have a positive relationship with AQI, albeit to a small degree</a:t>
            </a:r>
            <a:endParaRPr sz="1832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Recommendation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8"/>
          <p:cNvSpPr txBox="1"/>
          <p:nvPr>
            <p:ph idx="1" type="body"/>
          </p:nvPr>
        </p:nvSpPr>
        <p:spPr>
          <a:xfrm>
            <a:off x="1303800" y="1283350"/>
            <a:ext cx="7030500" cy="3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4956" lvl="0" marL="457200" rtl="0" algn="l">
              <a:spcBef>
                <a:spcPts val="0"/>
              </a:spcBef>
              <a:spcAft>
                <a:spcPts val="0"/>
              </a:spcAft>
              <a:buSzPts val="1832"/>
              <a:buFont typeface="Arial"/>
              <a:buChar char="●"/>
            </a:pPr>
            <a:r>
              <a:rPr lang="en" sz="1832">
                <a:latin typeface="Arial"/>
                <a:ea typeface="Arial"/>
                <a:cs typeface="Arial"/>
                <a:sym typeface="Arial"/>
              </a:rPr>
              <a:t>Study the effect of vehicles per capita on the AQI of a county/state subject to availability of data</a:t>
            </a:r>
            <a:endParaRPr sz="1832">
              <a:latin typeface="Arial"/>
              <a:ea typeface="Arial"/>
              <a:cs typeface="Arial"/>
              <a:sym typeface="Arial"/>
            </a:endParaRPr>
          </a:p>
          <a:p>
            <a:pPr indent="-344956" lvl="0" marL="457200" rtl="0" algn="l">
              <a:spcBef>
                <a:spcPts val="0"/>
              </a:spcBef>
              <a:spcAft>
                <a:spcPts val="0"/>
              </a:spcAft>
              <a:buSzPts val="1832"/>
              <a:buFont typeface="Arial"/>
              <a:buChar char="●"/>
            </a:pPr>
            <a:r>
              <a:rPr lang="en" sz="1832">
                <a:latin typeface="Arial"/>
                <a:ea typeface="Arial"/>
                <a:cs typeface="Arial"/>
                <a:sym typeface="Arial"/>
              </a:rPr>
              <a:t>Predicted air quality can be used by travel plan recommendation applications to issue warnings</a:t>
            </a:r>
            <a:endParaRPr b="1" sz="183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9"/>
          <p:cNvSpPr txBox="1"/>
          <p:nvPr>
            <p:ph type="title"/>
          </p:nvPr>
        </p:nvSpPr>
        <p:spPr>
          <a:xfrm>
            <a:off x="1388550" y="155040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Topic Overview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283350"/>
            <a:ext cx="7030500" cy="3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4956" lvl="0" marL="457200" rtl="0" algn="l">
              <a:spcBef>
                <a:spcPts val="0"/>
              </a:spcBef>
              <a:spcAft>
                <a:spcPts val="0"/>
              </a:spcAft>
              <a:buSzPts val="1832"/>
              <a:buFont typeface="Arial"/>
              <a:buChar char="●"/>
            </a:pPr>
            <a:r>
              <a:rPr b="1" lang="en" sz="1832"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sz="1832">
              <a:latin typeface="Arial"/>
              <a:ea typeface="Arial"/>
              <a:cs typeface="Arial"/>
              <a:sym typeface="Arial"/>
            </a:endParaRPr>
          </a:p>
          <a:p>
            <a:pPr indent="-344956" lvl="0" marL="457200" rtl="0" algn="l">
              <a:spcBef>
                <a:spcPts val="0"/>
              </a:spcBef>
              <a:spcAft>
                <a:spcPts val="0"/>
              </a:spcAft>
              <a:buSzPts val="1832"/>
              <a:buFont typeface="Arial"/>
              <a:buChar char="●"/>
            </a:pPr>
            <a:r>
              <a:rPr b="1" lang="en" sz="1832">
                <a:latin typeface="Arial"/>
                <a:ea typeface="Arial"/>
                <a:cs typeface="Arial"/>
                <a:sym typeface="Arial"/>
              </a:rPr>
              <a:t>Objective</a:t>
            </a:r>
            <a:endParaRPr b="1" sz="1832">
              <a:latin typeface="Arial"/>
              <a:ea typeface="Arial"/>
              <a:cs typeface="Arial"/>
              <a:sym typeface="Arial"/>
            </a:endParaRPr>
          </a:p>
          <a:p>
            <a:pPr indent="-344956" lvl="0" marL="457200" rtl="0" algn="l">
              <a:spcBef>
                <a:spcPts val="0"/>
              </a:spcBef>
              <a:spcAft>
                <a:spcPts val="0"/>
              </a:spcAft>
              <a:buSzPts val="1832"/>
              <a:buFont typeface="Arial"/>
              <a:buChar char="●"/>
            </a:pPr>
            <a:r>
              <a:rPr b="1" lang="en" sz="1832">
                <a:latin typeface="Arial"/>
                <a:ea typeface="Arial"/>
                <a:cs typeface="Arial"/>
                <a:sym typeface="Arial"/>
              </a:rPr>
              <a:t>Dataset</a:t>
            </a:r>
            <a:endParaRPr b="1" sz="1832">
              <a:latin typeface="Arial"/>
              <a:ea typeface="Arial"/>
              <a:cs typeface="Arial"/>
              <a:sym typeface="Arial"/>
            </a:endParaRPr>
          </a:p>
          <a:p>
            <a:pPr indent="-344956" lvl="0" marL="457200" rtl="0" algn="l">
              <a:spcBef>
                <a:spcPts val="0"/>
              </a:spcBef>
              <a:spcAft>
                <a:spcPts val="0"/>
              </a:spcAft>
              <a:buSzPts val="1832"/>
              <a:buFont typeface="Arial"/>
              <a:buChar char="●"/>
            </a:pPr>
            <a:r>
              <a:rPr b="1" lang="en" sz="1832">
                <a:latin typeface="Arial"/>
                <a:ea typeface="Arial"/>
                <a:cs typeface="Arial"/>
                <a:sym typeface="Arial"/>
              </a:rPr>
              <a:t>Data Preprocessing</a:t>
            </a:r>
            <a:endParaRPr b="1" sz="1832">
              <a:latin typeface="Arial"/>
              <a:ea typeface="Arial"/>
              <a:cs typeface="Arial"/>
              <a:sym typeface="Arial"/>
            </a:endParaRPr>
          </a:p>
          <a:p>
            <a:pPr indent="-344956" lvl="0" marL="457200" rtl="0" algn="l">
              <a:spcBef>
                <a:spcPts val="0"/>
              </a:spcBef>
              <a:spcAft>
                <a:spcPts val="0"/>
              </a:spcAft>
              <a:buSzPts val="1832"/>
              <a:buFont typeface="Arial"/>
              <a:buChar char="●"/>
            </a:pPr>
            <a:r>
              <a:rPr b="1" lang="en" sz="1832">
                <a:latin typeface="Arial"/>
                <a:ea typeface="Arial"/>
                <a:cs typeface="Arial"/>
                <a:sym typeface="Arial"/>
              </a:rPr>
              <a:t>Association Analysis</a:t>
            </a:r>
            <a:endParaRPr b="1" sz="1832">
              <a:latin typeface="Arial"/>
              <a:ea typeface="Arial"/>
              <a:cs typeface="Arial"/>
              <a:sym typeface="Arial"/>
            </a:endParaRPr>
          </a:p>
          <a:p>
            <a:pPr indent="-344956" lvl="0" marL="457200" rtl="0" algn="l">
              <a:spcBef>
                <a:spcPts val="0"/>
              </a:spcBef>
              <a:spcAft>
                <a:spcPts val="0"/>
              </a:spcAft>
              <a:buSzPts val="1832"/>
              <a:buFont typeface="Arial"/>
              <a:buChar char="●"/>
            </a:pPr>
            <a:r>
              <a:rPr b="1" lang="en" sz="1832">
                <a:latin typeface="Arial"/>
                <a:ea typeface="Arial"/>
                <a:cs typeface="Arial"/>
                <a:sym typeface="Arial"/>
              </a:rPr>
              <a:t>Regression Analysis</a:t>
            </a:r>
            <a:endParaRPr b="1" sz="1832">
              <a:latin typeface="Arial"/>
              <a:ea typeface="Arial"/>
              <a:cs typeface="Arial"/>
              <a:sym typeface="Arial"/>
            </a:endParaRPr>
          </a:p>
          <a:p>
            <a:pPr indent="-344956" lvl="0" marL="457200" rtl="0" algn="l">
              <a:spcBef>
                <a:spcPts val="0"/>
              </a:spcBef>
              <a:spcAft>
                <a:spcPts val="0"/>
              </a:spcAft>
              <a:buSzPts val="1832"/>
              <a:buFont typeface="Arial"/>
              <a:buChar char="●"/>
            </a:pPr>
            <a:r>
              <a:rPr b="1" lang="en" sz="1832">
                <a:latin typeface="Arial"/>
                <a:ea typeface="Arial"/>
                <a:cs typeface="Arial"/>
                <a:sym typeface="Arial"/>
              </a:rPr>
              <a:t>Visualization</a:t>
            </a:r>
            <a:endParaRPr b="1" sz="1832">
              <a:latin typeface="Arial"/>
              <a:ea typeface="Arial"/>
              <a:cs typeface="Arial"/>
              <a:sym typeface="Arial"/>
            </a:endParaRPr>
          </a:p>
          <a:p>
            <a:pPr indent="-344956" lvl="0" marL="457200" rtl="0" algn="l">
              <a:spcBef>
                <a:spcPts val="0"/>
              </a:spcBef>
              <a:spcAft>
                <a:spcPts val="0"/>
              </a:spcAft>
              <a:buSzPts val="1832"/>
              <a:buFont typeface="Arial"/>
              <a:buChar char="●"/>
            </a:pPr>
            <a:r>
              <a:rPr b="1" lang="en" sz="1832"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1832">
              <a:latin typeface="Arial"/>
              <a:ea typeface="Arial"/>
              <a:cs typeface="Arial"/>
              <a:sym typeface="Arial"/>
            </a:endParaRPr>
          </a:p>
          <a:p>
            <a:pPr indent="-344956" lvl="0" marL="457200" rtl="0" algn="l">
              <a:spcBef>
                <a:spcPts val="0"/>
              </a:spcBef>
              <a:spcAft>
                <a:spcPts val="0"/>
              </a:spcAft>
              <a:buSzPts val="1832"/>
              <a:buFont typeface="Arial"/>
              <a:buChar char="●"/>
            </a:pPr>
            <a:r>
              <a:rPr b="1" lang="en" sz="1832">
                <a:latin typeface="Arial"/>
                <a:ea typeface="Arial"/>
                <a:cs typeface="Arial"/>
                <a:sym typeface="Arial"/>
              </a:rPr>
              <a:t>Recommendation</a:t>
            </a:r>
            <a:endParaRPr b="1" sz="183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Introduction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283350"/>
            <a:ext cx="7030500" cy="3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4956" lvl="0" marL="457200" rtl="0" algn="l">
              <a:spcBef>
                <a:spcPts val="0"/>
              </a:spcBef>
              <a:spcAft>
                <a:spcPts val="0"/>
              </a:spcAft>
              <a:buSzPts val="1832"/>
              <a:buFont typeface="Arial"/>
              <a:buChar char="●"/>
            </a:pPr>
            <a:r>
              <a:rPr lang="en" sz="1832">
                <a:latin typeface="Arial"/>
                <a:ea typeface="Arial"/>
                <a:cs typeface="Arial"/>
                <a:sym typeface="Arial"/>
              </a:rPr>
              <a:t>5 main pollutants: PM 2.5 (Particulate Matter), Ozone, CO (Carbon Monoxide), SO2 (Sulfur Dioxide), and NO2 (Nitrogen Dioxide)</a:t>
            </a:r>
            <a:endParaRPr sz="1832">
              <a:latin typeface="Arial"/>
              <a:ea typeface="Arial"/>
              <a:cs typeface="Arial"/>
              <a:sym typeface="Arial"/>
            </a:endParaRPr>
          </a:p>
          <a:p>
            <a:pPr indent="-344956" lvl="0" marL="457200" rtl="0" algn="l">
              <a:spcBef>
                <a:spcPts val="0"/>
              </a:spcBef>
              <a:spcAft>
                <a:spcPts val="0"/>
              </a:spcAft>
              <a:buSzPts val="1832"/>
              <a:buFont typeface="Arial"/>
              <a:buChar char="●"/>
            </a:pPr>
            <a:r>
              <a:rPr lang="en" sz="1832">
                <a:latin typeface="Arial"/>
                <a:ea typeface="Arial"/>
                <a:cs typeface="Arial"/>
                <a:sym typeface="Arial"/>
              </a:rPr>
              <a:t>Each pollutant maps to the Air Quality Index, or AQI, which has the following indexes: </a:t>
            </a:r>
            <a:endParaRPr sz="183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051" y="3121900"/>
            <a:ext cx="5858702" cy="19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Objective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283350"/>
            <a:ext cx="7030500" cy="3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32">
              <a:latin typeface="Arial"/>
              <a:ea typeface="Arial"/>
              <a:cs typeface="Arial"/>
              <a:sym typeface="Arial"/>
            </a:endParaRPr>
          </a:p>
          <a:p>
            <a:pPr indent="-344956" lvl="0" marL="457200" rtl="0" algn="l">
              <a:spcBef>
                <a:spcPts val="1200"/>
              </a:spcBef>
              <a:spcAft>
                <a:spcPts val="0"/>
              </a:spcAft>
              <a:buSzPts val="1832"/>
              <a:buFont typeface="Arial"/>
              <a:buChar char="●"/>
            </a:pPr>
            <a:r>
              <a:rPr lang="en" sz="1832">
                <a:latin typeface="Arial"/>
                <a:ea typeface="Arial"/>
                <a:cs typeface="Arial"/>
                <a:sym typeface="Arial"/>
              </a:rPr>
              <a:t>Use Daily Summary Data of 5 main pollutants from past years in order to accurately predict future AQI values</a:t>
            </a:r>
            <a:endParaRPr sz="1832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32">
              <a:latin typeface="Arial"/>
              <a:ea typeface="Arial"/>
              <a:cs typeface="Arial"/>
              <a:sym typeface="Arial"/>
            </a:endParaRPr>
          </a:p>
          <a:p>
            <a:pPr indent="-344956" lvl="0" marL="457200" rtl="0" algn="l">
              <a:spcBef>
                <a:spcPts val="1200"/>
              </a:spcBef>
              <a:spcAft>
                <a:spcPts val="0"/>
              </a:spcAft>
              <a:buSzPts val="1832"/>
              <a:buFont typeface="Arial"/>
              <a:buChar char="●"/>
            </a:pPr>
            <a:r>
              <a:rPr lang="en" sz="1832">
                <a:latin typeface="Arial"/>
                <a:ea typeface="Arial"/>
                <a:cs typeface="Arial"/>
                <a:sym typeface="Arial"/>
              </a:rPr>
              <a:t>Understand relationship between AQI and population, AQI and Location Setting, AQI and Land Usage</a:t>
            </a:r>
            <a:endParaRPr sz="183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Dataset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283350"/>
            <a:ext cx="7030500" cy="3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4956" lvl="0" marL="457200" rtl="0" algn="l">
              <a:spcBef>
                <a:spcPts val="0"/>
              </a:spcBef>
              <a:spcAft>
                <a:spcPts val="0"/>
              </a:spcAft>
              <a:buSzPts val="1832"/>
              <a:buFont typeface="Arial"/>
              <a:buChar char="●"/>
            </a:pPr>
            <a:r>
              <a:rPr lang="en" sz="1832">
                <a:latin typeface="Arial"/>
                <a:ea typeface="Arial"/>
                <a:cs typeface="Arial"/>
                <a:sym typeface="Arial"/>
              </a:rPr>
              <a:t>The air quality, land use, and location setting data from the EPA is collated for a period of 21 years in our analysis, from 2000 to 2020 </a:t>
            </a:r>
            <a:endParaRPr sz="1832">
              <a:latin typeface="Arial"/>
              <a:ea typeface="Arial"/>
              <a:cs typeface="Arial"/>
              <a:sym typeface="Arial"/>
            </a:endParaRPr>
          </a:p>
          <a:p>
            <a:pPr indent="-344956" lvl="0" marL="457200" rtl="0" algn="l">
              <a:spcBef>
                <a:spcPts val="0"/>
              </a:spcBef>
              <a:spcAft>
                <a:spcPts val="0"/>
              </a:spcAft>
              <a:buSzPts val="1832"/>
              <a:buFont typeface="Arial"/>
              <a:buChar char="●"/>
            </a:pPr>
            <a:r>
              <a:rPr lang="en" sz="1832">
                <a:latin typeface="Arial"/>
                <a:ea typeface="Arial"/>
                <a:cs typeface="Arial"/>
                <a:sym typeface="Arial"/>
              </a:rPr>
              <a:t>The population data is sourced from the US Census Bureau</a:t>
            </a:r>
            <a:endParaRPr sz="1832">
              <a:latin typeface="Arial"/>
              <a:ea typeface="Arial"/>
              <a:cs typeface="Arial"/>
              <a:sym typeface="Arial"/>
            </a:endParaRPr>
          </a:p>
          <a:p>
            <a:pPr indent="-344956" lvl="0" marL="457200" rtl="0" algn="l">
              <a:spcBef>
                <a:spcPts val="0"/>
              </a:spcBef>
              <a:spcAft>
                <a:spcPts val="0"/>
              </a:spcAft>
              <a:buSzPts val="1832"/>
              <a:buFont typeface="Arial"/>
              <a:buChar char="●"/>
            </a:pPr>
            <a:r>
              <a:rPr lang="en" sz="1832">
                <a:latin typeface="Arial"/>
                <a:ea typeface="Arial"/>
                <a:cs typeface="Arial"/>
                <a:sym typeface="Arial"/>
              </a:rPr>
              <a:t>Our training data consisted of daily summary data for a period of 18 years, from 2000 to 2017</a:t>
            </a:r>
            <a:endParaRPr sz="1832">
              <a:latin typeface="Arial"/>
              <a:ea typeface="Arial"/>
              <a:cs typeface="Arial"/>
              <a:sym typeface="Arial"/>
            </a:endParaRPr>
          </a:p>
          <a:p>
            <a:pPr indent="-344956" lvl="1" marL="914400" rtl="0" algn="l">
              <a:spcBef>
                <a:spcPts val="0"/>
              </a:spcBef>
              <a:spcAft>
                <a:spcPts val="0"/>
              </a:spcAft>
              <a:buSzPts val="1832"/>
              <a:buFont typeface="Arial"/>
              <a:buChar char="○"/>
            </a:pPr>
            <a:r>
              <a:rPr lang="en" sz="1832">
                <a:latin typeface="Arial"/>
                <a:ea typeface="Arial"/>
                <a:cs typeface="Arial"/>
                <a:sym typeface="Arial"/>
              </a:rPr>
              <a:t>~1 million+ records for each of the 5 pollutants </a:t>
            </a:r>
            <a:endParaRPr sz="1832">
              <a:latin typeface="Arial"/>
              <a:ea typeface="Arial"/>
              <a:cs typeface="Arial"/>
              <a:sym typeface="Arial"/>
            </a:endParaRPr>
          </a:p>
          <a:p>
            <a:pPr indent="-344956" lvl="0" marL="457200" rtl="0" algn="l">
              <a:spcBef>
                <a:spcPts val="0"/>
              </a:spcBef>
              <a:spcAft>
                <a:spcPts val="0"/>
              </a:spcAft>
              <a:buSzPts val="1832"/>
              <a:buFont typeface="Arial"/>
              <a:buChar char="●"/>
            </a:pPr>
            <a:r>
              <a:rPr lang="en" sz="1832">
                <a:latin typeface="Arial"/>
                <a:ea typeface="Arial"/>
                <a:cs typeface="Arial"/>
                <a:sym typeface="Arial"/>
              </a:rPr>
              <a:t>The test data used was for a period of 3 years, from 2018 to 2020</a:t>
            </a:r>
            <a:endParaRPr sz="1832">
              <a:latin typeface="Arial"/>
              <a:ea typeface="Arial"/>
              <a:cs typeface="Arial"/>
              <a:sym typeface="Arial"/>
            </a:endParaRPr>
          </a:p>
          <a:p>
            <a:pPr indent="-344956" lvl="1" marL="914400" rtl="0" algn="l">
              <a:spcBef>
                <a:spcPts val="0"/>
              </a:spcBef>
              <a:spcAft>
                <a:spcPts val="0"/>
              </a:spcAft>
              <a:buSzPts val="1832"/>
              <a:buFont typeface="Arial"/>
              <a:buChar char="○"/>
            </a:pPr>
            <a:r>
              <a:rPr lang="en" sz="1832">
                <a:latin typeface="Arial"/>
                <a:ea typeface="Arial"/>
                <a:cs typeface="Arial"/>
                <a:sym typeface="Arial"/>
              </a:rPr>
              <a:t>~200k+ records for each pollutant</a:t>
            </a:r>
            <a:endParaRPr sz="183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Data Preprocessing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283350"/>
            <a:ext cx="7030500" cy="3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4956" lvl="0" marL="457200" rtl="0" algn="l">
              <a:spcBef>
                <a:spcPts val="0"/>
              </a:spcBef>
              <a:spcAft>
                <a:spcPts val="0"/>
              </a:spcAft>
              <a:buSzPts val="1832"/>
              <a:buFont typeface="Arial"/>
              <a:buChar char="●"/>
            </a:pPr>
            <a:r>
              <a:rPr lang="en" sz="1832">
                <a:latin typeface="Arial"/>
                <a:ea typeface="Arial"/>
                <a:cs typeface="Arial"/>
                <a:sym typeface="Arial"/>
              </a:rPr>
              <a:t>For each of the Pollutant Daily Summary Data Files:</a:t>
            </a:r>
            <a:endParaRPr sz="1832">
              <a:latin typeface="Arial"/>
              <a:ea typeface="Arial"/>
              <a:cs typeface="Arial"/>
              <a:sym typeface="Arial"/>
            </a:endParaRPr>
          </a:p>
          <a:p>
            <a:pPr indent="-344956" lvl="0" marL="914400" rtl="0" algn="l">
              <a:spcBef>
                <a:spcPts val="0"/>
              </a:spcBef>
              <a:spcAft>
                <a:spcPts val="0"/>
              </a:spcAft>
              <a:buSzPts val="1832"/>
              <a:buFont typeface="Arial"/>
              <a:buChar char="●"/>
            </a:pPr>
            <a:r>
              <a:rPr lang="en" sz="1832">
                <a:latin typeface="Arial"/>
                <a:ea typeface="Arial"/>
                <a:cs typeface="Arial"/>
                <a:sym typeface="Arial"/>
              </a:rPr>
              <a:t>Extracting day, month, and year of measurement</a:t>
            </a:r>
            <a:endParaRPr sz="1832">
              <a:latin typeface="Arial"/>
              <a:ea typeface="Arial"/>
              <a:cs typeface="Arial"/>
              <a:sym typeface="Arial"/>
            </a:endParaRPr>
          </a:p>
          <a:p>
            <a:pPr indent="-344956" lvl="0" marL="914400" rtl="0" algn="l">
              <a:spcBef>
                <a:spcPts val="0"/>
              </a:spcBef>
              <a:spcAft>
                <a:spcPts val="0"/>
              </a:spcAft>
              <a:buSzPts val="1832"/>
              <a:buFont typeface="Arial"/>
              <a:buChar char="●"/>
            </a:pPr>
            <a:r>
              <a:rPr lang="en" sz="1832">
                <a:latin typeface="Arial"/>
                <a:ea typeface="Arial"/>
                <a:cs typeface="Arial"/>
                <a:sym typeface="Arial"/>
              </a:rPr>
              <a:t>Keeping only appropriate Sample Duration for each pollutant (ie: 1 hr for NO2, 8 hr run avg for Ozone)</a:t>
            </a:r>
            <a:endParaRPr sz="1832">
              <a:latin typeface="Arial"/>
              <a:ea typeface="Arial"/>
              <a:cs typeface="Arial"/>
              <a:sym typeface="Arial"/>
            </a:endParaRPr>
          </a:p>
          <a:p>
            <a:pPr indent="-344956" lvl="0" marL="914400" rtl="0" algn="l">
              <a:spcBef>
                <a:spcPts val="0"/>
              </a:spcBef>
              <a:spcAft>
                <a:spcPts val="0"/>
              </a:spcAft>
              <a:buSzPts val="1832"/>
              <a:buFont typeface="Arial"/>
              <a:buChar char="●"/>
            </a:pPr>
            <a:r>
              <a:rPr lang="en" sz="1832">
                <a:latin typeface="Arial"/>
                <a:ea typeface="Arial"/>
                <a:cs typeface="Arial"/>
                <a:sym typeface="Arial"/>
              </a:rPr>
              <a:t>Using a label encoder to convert categorical values to numeric data where needed for use in prediction models</a:t>
            </a:r>
            <a:endParaRPr sz="1832">
              <a:latin typeface="Arial"/>
              <a:ea typeface="Arial"/>
              <a:cs typeface="Arial"/>
              <a:sym typeface="Arial"/>
            </a:endParaRPr>
          </a:p>
          <a:p>
            <a:pPr indent="-344956" lvl="0" marL="914400" rtl="0" algn="l">
              <a:spcBef>
                <a:spcPts val="0"/>
              </a:spcBef>
              <a:spcAft>
                <a:spcPts val="0"/>
              </a:spcAft>
              <a:buSzPts val="1832"/>
              <a:buFont typeface="Arial"/>
              <a:buChar char="●"/>
            </a:pPr>
            <a:r>
              <a:rPr lang="en" sz="1832">
                <a:latin typeface="Arial"/>
                <a:ea typeface="Arial"/>
                <a:cs typeface="Arial"/>
                <a:sym typeface="Arial"/>
              </a:rPr>
              <a:t>Discarding non-salient features</a:t>
            </a:r>
            <a:endParaRPr sz="1832">
              <a:latin typeface="Arial"/>
              <a:ea typeface="Arial"/>
              <a:cs typeface="Arial"/>
              <a:sym typeface="Arial"/>
            </a:endParaRPr>
          </a:p>
          <a:p>
            <a:pPr indent="-344956" lvl="0" marL="914400" rtl="0" algn="l">
              <a:spcBef>
                <a:spcPts val="0"/>
              </a:spcBef>
              <a:spcAft>
                <a:spcPts val="0"/>
              </a:spcAft>
              <a:buSzPts val="1832"/>
              <a:buFont typeface="Arial"/>
              <a:buChar char="●"/>
            </a:pPr>
            <a:r>
              <a:rPr lang="en" sz="1832">
                <a:latin typeface="Arial"/>
                <a:ea typeface="Arial"/>
                <a:cs typeface="Arial"/>
                <a:sym typeface="Arial"/>
              </a:rPr>
              <a:t>Dropping duplicate records or records with NaN values</a:t>
            </a:r>
            <a:endParaRPr sz="183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Association Analysis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03800" y="1283350"/>
            <a:ext cx="7030500" cy="3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42106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3250">
                <a:latin typeface="Arial"/>
                <a:ea typeface="Arial"/>
                <a:cs typeface="Arial"/>
                <a:sym typeface="Arial"/>
              </a:rPr>
              <a:t>Performed Chi-square test and found </a:t>
            </a:r>
            <a:r>
              <a:rPr lang="en" sz="3250">
                <a:latin typeface="Arial"/>
                <a:ea typeface="Arial"/>
                <a:cs typeface="Arial"/>
                <a:sym typeface="Arial"/>
              </a:rPr>
              <a:t>Air Quality is dependent on Location Type and Land Usage.</a:t>
            </a:r>
            <a:endParaRPr sz="3250">
              <a:latin typeface="Arial"/>
              <a:ea typeface="Arial"/>
              <a:cs typeface="Arial"/>
              <a:sym typeface="Arial"/>
            </a:endParaRPr>
          </a:p>
          <a:p>
            <a:pPr indent="-342106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3250">
                <a:latin typeface="Arial"/>
                <a:ea typeface="Arial"/>
                <a:cs typeface="Arial"/>
                <a:sym typeface="Arial"/>
              </a:rPr>
              <a:t>Location Type refers to Rural, Urban and Suburban lands</a:t>
            </a:r>
            <a:endParaRPr sz="3250">
              <a:latin typeface="Arial"/>
              <a:ea typeface="Arial"/>
              <a:cs typeface="Arial"/>
              <a:sym typeface="Arial"/>
            </a:endParaRPr>
          </a:p>
          <a:p>
            <a:pPr indent="-342106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3250">
                <a:latin typeface="Arial"/>
                <a:ea typeface="Arial"/>
                <a:cs typeface="Arial"/>
                <a:sym typeface="Arial"/>
              </a:rPr>
              <a:t>Land Usage refers to Industrial, Residential, etc.</a:t>
            </a:r>
            <a:endParaRPr sz="325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50">
              <a:latin typeface="Arial"/>
              <a:ea typeface="Arial"/>
              <a:cs typeface="Arial"/>
              <a:sym typeface="Arial"/>
            </a:endParaRPr>
          </a:p>
          <a:p>
            <a:pPr indent="-342106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3250">
                <a:latin typeface="Arial"/>
                <a:ea typeface="Arial"/>
                <a:cs typeface="Arial"/>
                <a:sym typeface="Arial"/>
              </a:rPr>
              <a:t>Using Pearson method found positive correlation with small strength between Air Quality and County Population.</a:t>
            </a:r>
            <a:endParaRPr sz="3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32">
                <a:latin typeface="Arial"/>
                <a:ea typeface="Arial"/>
                <a:cs typeface="Arial"/>
                <a:sym typeface="Arial"/>
              </a:rPr>
              <a:t> </a:t>
            </a:r>
            <a:endParaRPr b="1" sz="183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3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Regression Analysis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1303800" y="1283350"/>
            <a:ext cx="7030500" cy="3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3868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3152">
                <a:latin typeface="Arial"/>
                <a:ea typeface="Arial"/>
                <a:cs typeface="Arial"/>
                <a:sym typeface="Arial"/>
              </a:rPr>
              <a:t>Regression Algorithms considered</a:t>
            </a:r>
            <a:endParaRPr sz="3152">
              <a:latin typeface="Arial"/>
              <a:ea typeface="Arial"/>
              <a:cs typeface="Arial"/>
              <a:sym typeface="Arial"/>
            </a:endParaRPr>
          </a:p>
          <a:p>
            <a:pPr indent="-325986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i="1" lang="en" sz="27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Regression</a:t>
            </a:r>
            <a:endParaRPr i="1" sz="27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986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i="1" lang="en" sz="27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Bayesian Ridge Regression</a:t>
            </a:r>
            <a:endParaRPr i="1" sz="27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986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i="1" lang="en" sz="27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 Regression</a:t>
            </a:r>
            <a:endParaRPr i="1" sz="27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986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i="1" lang="en" sz="27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Gradient Boosting Regression</a:t>
            </a:r>
            <a:endParaRPr i="1" sz="27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686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3152">
                <a:latin typeface="Arial"/>
                <a:ea typeface="Arial"/>
                <a:cs typeface="Arial"/>
                <a:sym typeface="Arial"/>
              </a:rPr>
              <a:t>Gradient Boosting Regressor predicted with high accuracy  for most pollutants considered.</a:t>
            </a:r>
            <a:endParaRPr sz="315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32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32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Regression Analysis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586900" y="1283350"/>
            <a:ext cx="7747500" cy="3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3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8" name="Google Shape;328;p21"/>
          <p:cNvGraphicFramePr/>
          <p:nvPr/>
        </p:nvGraphicFramePr>
        <p:xfrm>
          <a:off x="952500" y="14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{66809892-B1F0-4169-9ED6-1A01417397C3}</a:tableStyleId>
              </a:tblPr>
              <a:tblGrid>
                <a:gridCol w="966825"/>
                <a:gridCol w="3859175"/>
                <a:gridCol w="2413000"/>
              </a:tblGrid>
              <a:tr h="19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Pollutant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PM2.5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GradientBoostingRegressor (n_estimators = 40)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99.52%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Ozone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GradientBoostingRegressor (n_estimators = 30)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99.28%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GradientBoostingRegressor (n_estimators = 30)</a:t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99.40%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GradientBoostingRegressor (n_estimators = 40)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98.20%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LinearRegression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99.76%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