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68" autoAdjust="0"/>
    <p:restoredTop sz="96315" autoAdjust="0"/>
  </p:normalViewPr>
  <p:slideViewPr>
    <p:cSldViewPr snapToGrid="0" snapToObjects="1">
      <p:cViewPr>
        <p:scale>
          <a:sx n="45" d="100"/>
          <a:sy n="45" d="100"/>
        </p:scale>
        <p:origin x="144" y="136"/>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369562" y="14525660"/>
            <a:ext cx="8873067" cy="13231988"/>
          </a:xfrm>
          <a:prstGeom prst="rect">
            <a:avLst/>
          </a:prstGeom>
          <a:noFill/>
          <a:ln w="9525">
            <a:noFill/>
            <a:miter lim="800000"/>
            <a:headEnd/>
            <a:tailEnd/>
          </a:ln>
        </p:spPr>
        <p:txBody>
          <a:bodyPr lIns="406384" tIns="406384" rIns="406384" bIns="406384">
            <a:spAutoFit/>
          </a:bodyPr>
          <a:lstStyle/>
          <a:p>
            <a:pPr defTabSz="3901342"/>
            <a:endParaRPr lang="en-US" sz="2987" dirty="0"/>
          </a:p>
          <a:p>
            <a:pPr algn="just">
              <a:defRPr/>
            </a:pPr>
            <a:r>
              <a:rPr lang="en-US" sz="2987" dirty="0"/>
              <a:t>[1] Natalier, K. (2003). `I'm not his Wife'. In Journal of Sociology (Vol. 39, Issue 3, pp. 253–269). SAGE Publications. https://doi.org/10.1177/00048690030393003</a:t>
            </a:r>
          </a:p>
          <a:p>
            <a:pPr algn="just">
              <a:defRPr/>
            </a:pPr>
            <a:endParaRPr lang="en-US" sz="2987" dirty="0"/>
          </a:p>
          <a:p>
            <a:pPr algn="just">
              <a:defRPr/>
            </a:pPr>
            <a:r>
              <a:rPr lang="en-US" sz="2987" dirty="0"/>
              <a:t>[2] Curşeu P. L., Boroş S., &amp; Oerlemans L. A. G. (2012). Task and relationship conflict in short-term and long-term groups. In R. Posthuma (Ed.), International Journal of Conflict Management (Vol. 23, Issue 1, pp. 97–107). Emerald. https://doi.org/10.1108/10444061211199331</a:t>
            </a:r>
          </a:p>
          <a:p>
            <a:pPr algn="just">
              <a:defRPr/>
            </a:pPr>
            <a:br>
              <a:rPr lang="en-US" sz="2987" dirty="0"/>
            </a:br>
            <a:r>
              <a:rPr lang="en-US" sz="2987" dirty="0"/>
              <a:t>[3] Nicolò A., &amp; Velez R. A. (2017). Divide and compromise. In Mathematical Social Sciences (Vol. 90, pp. 100–110). Elsevier BV. https://doi.org/10.1016/j.mathsocsci.2017.04.004</a:t>
            </a:r>
          </a:p>
          <a:p>
            <a:pPr algn="just">
              <a:defRPr/>
            </a:pPr>
            <a:endParaRPr lang="en-US" sz="2987" dirty="0"/>
          </a:p>
          <a:p>
            <a:pPr algn="just">
              <a:defRPr/>
            </a:pPr>
            <a:r>
              <a:rPr lang="en-US" sz="2987" dirty="0"/>
              <a:t>[4] Farhadi, A., &amp; Hajiaghayi, M. (2017). On the Complexity of Chore Division (Version 2). arXiv. https://doi.org/10.48550/ARXIV.1710.00271</a:t>
            </a:r>
          </a:p>
          <a:p>
            <a:pPr algn="just">
              <a:defRPr/>
            </a:pPr>
            <a:br>
              <a:rPr lang="en-US" sz="2987" dirty="0"/>
            </a:br>
            <a:r>
              <a:rPr lang="en-US" sz="2987" dirty="0"/>
              <a:t>[5] Aziz, H., Caragiannis, I., Igarashi, A., &amp; Walsh, T. (2021). Fair allocation of indivisible goods and chores. In Autonomous Agents and Multi-Agent Systems (Vol. 36, Issue 1). Springer Science and Business Media LLC. https://doi.org/10.1007/s10458-021-09532-8</a:t>
            </a:r>
          </a:p>
          <a:p>
            <a:pPr>
              <a:defRPr/>
            </a:pPr>
            <a:endParaRPr lang="en-US" sz="2987" dirty="0"/>
          </a:p>
        </p:txBody>
      </p:sp>
      <p:sp>
        <p:nvSpPr>
          <p:cNvPr id="77" name="Text Box 406"/>
          <p:cNvSpPr txBox="1">
            <a:spLocks noChangeArrowheads="1"/>
          </p:cNvSpPr>
          <p:nvPr/>
        </p:nvSpPr>
        <p:spPr bwMode="auto">
          <a:xfrm>
            <a:off x="22697478" y="11817416"/>
            <a:ext cx="8873067" cy="7256185"/>
          </a:xfrm>
          <a:prstGeom prst="rect">
            <a:avLst/>
          </a:prstGeom>
          <a:noFill/>
          <a:ln w="9525">
            <a:noFill/>
            <a:miter lim="800000"/>
            <a:headEnd/>
            <a:tailEnd/>
          </a:ln>
        </p:spPr>
        <p:txBody>
          <a:bodyPr lIns="406384" tIns="406384" rIns="406384" bIns="406384">
            <a:spAutoFit/>
          </a:bodyPr>
          <a:lstStyle/>
          <a:p>
            <a:pPr indent="-548626">
              <a:defRPr/>
            </a:pPr>
            <a:r>
              <a:rPr lang="en-US" sz="2987" b="1" dirty="0"/>
              <a:t>Room Management: </a:t>
            </a:r>
          </a:p>
          <a:p>
            <a:pPr indent="-548626" algn="just">
              <a:defRPr/>
            </a:pPr>
            <a:r>
              <a:rPr lang="en-US" sz="2987" dirty="0"/>
              <a:t>Users can create or join an existing room to communicate and coordinate with other roommates. A new room will be created if the user enters a valid room name and description. Roommates can modify the room details.</a:t>
            </a:r>
          </a:p>
          <a:p>
            <a:pPr indent="-548626">
              <a:defRPr/>
            </a:pPr>
            <a:endParaRPr lang="en-US" sz="2987" dirty="0"/>
          </a:p>
          <a:p>
            <a:pPr indent="-548626">
              <a:defRPr/>
            </a:pPr>
            <a:r>
              <a:rPr lang="en-US" sz="2987" b="1" dirty="0"/>
              <a:t>User management</a:t>
            </a:r>
            <a:r>
              <a:rPr lang="en-US" sz="2987" dirty="0"/>
              <a:t>: </a:t>
            </a:r>
          </a:p>
          <a:p>
            <a:pPr indent="-548626" algn="just">
              <a:defRPr/>
            </a:pPr>
            <a:r>
              <a:rPr lang="en-US" sz="2987" dirty="0"/>
              <a:t>User can choose the admin privilege while signing up. User with admin privileges can invite another user to join the room by using an existing invite code. User can join the room by clicking on invitation link sent to the user. User can leave the room if the expenses are settled, and chores are completed.</a:t>
            </a:r>
          </a:p>
          <a:p>
            <a:pPr indent="-548626">
              <a:defRPr/>
            </a:pPr>
            <a:endParaRPr lang="en-US" sz="2987" dirty="0"/>
          </a:p>
        </p:txBody>
      </p:sp>
      <p:sp>
        <p:nvSpPr>
          <p:cNvPr id="1032" name="Rectangle 5"/>
          <p:cNvSpPr>
            <a:spLocks noChangeArrowheads="1"/>
          </p:cNvSpPr>
          <p:nvPr/>
        </p:nvSpPr>
        <p:spPr bwMode="auto">
          <a:xfrm>
            <a:off x="11510433" y="674666"/>
            <a:ext cx="20747567" cy="3416704"/>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RoomieBuddy: A mobile application that will facilitate shared living</a:t>
            </a:r>
          </a:p>
          <a:p>
            <a:pPr algn="ctr" eaLnBrk="0" hangingPunct="0">
              <a:lnSpc>
                <a:spcPct val="150000"/>
              </a:lnSpc>
              <a:defRPr/>
            </a:pPr>
            <a:r>
              <a:rPr lang="en-US" sz="4800" b="1" dirty="0">
                <a:solidFill>
                  <a:srgbClr val="FFFFFF"/>
                </a:solidFill>
                <a:latin typeface="Arial" charset="0"/>
              </a:rPr>
              <a:t>Project Advisor: Professor Gopinath Vinodh</a:t>
            </a: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378373" y="6485934"/>
            <a:ext cx="8873067" cy="7256185"/>
          </a:xfrm>
          <a:prstGeom prst="rect">
            <a:avLst/>
          </a:prstGeom>
          <a:noFill/>
          <a:ln w="9525">
            <a:noFill/>
            <a:miter lim="800000"/>
            <a:headEnd/>
            <a:tailEnd/>
          </a:ln>
        </p:spPr>
        <p:txBody>
          <a:bodyPr wrap="square" lIns="406384" tIns="406384" rIns="406384" bIns="406384">
            <a:spAutoFit/>
          </a:bodyPr>
          <a:lstStyle/>
          <a:p>
            <a:pPr algn="just" rtl="0">
              <a:spcBef>
                <a:spcPts val="0"/>
              </a:spcBef>
              <a:spcAft>
                <a:spcPts val="0"/>
              </a:spcAft>
            </a:pPr>
            <a:r>
              <a:rPr lang="en-US" sz="2987" dirty="0"/>
              <a:t>In today’s fast paced life, a lot of our tasks like shopping for groceries and conversations with loved ones are performed while on the go, using mobile applications. Similarly, an application  for the management of cohousing necessities can abstract away the details of sharing chores and expenses and lead to fewer awkward social situations between roommates. Oral and tacit agreements between roommates regarding household responsibilities are oftentimes forgotten and hard to keep track of. Using an application to record such information can therefore encourage reliability and enforce transparency between all members of the household. </a:t>
            </a:r>
          </a:p>
          <a:p>
            <a:br>
              <a:rPr lang="en-US" sz="2987" dirty="0"/>
            </a:br>
            <a:endParaRPr lang="en-US" sz="2987" dirty="0"/>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Architecture and Technologies</a:t>
            </a:r>
          </a:p>
        </p:txBody>
      </p:sp>
      <p:sp>
        <p:nvSpPr>
          <p:cNvPr id="4102" name="Text Box 405"/>
          <p:cNvSpPr txBox="1">
            <a:spLocks noChangeArrowheads="1"/>
          </p:cNvSpPr>
          <p:nvPr/>
        </p:nvSpPr>
        <p:spPr bwMode="auto">
          <a:xfrm>
            <a:off x="22275800" y="18803875"/>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Testing </a:t>
            </a:r>
          </a:p>
        </p:txBody>
      </p:sp>
      <p:sp>
        <p:nvSpPr>
          <p:cNvPr id="4103" name="Text Box 478"/>
          <p:cNvSpPr txBox="1">
            <a:spLocks noChangeArrowheads="1"/>
          </p:cNvSpPr>
          <p:nvPr/>
        </p:nvSpPr>
        <p:spPr bwMode="auto">
          <a:xfrm>
            <a:off x="33077151" y="567372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2160" y="14447127"/>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2160" y="27038718"/>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309227" y="6328941"/>
            <a:ext cx="8873067" cy="9094893"/>
          </a:xfrm>
          <a:prstGeom prst="rect">
            <a:avLst/>
          </a:prstGeom>
          <a:noFill/>
          <a:ln w="9525">
            <a:noFill/>
            <a:miter lim="800000"/>
            <a:headEnd/>
            <a:tailEnd/>
          </a:ln>
        </p:spPr>
        <p:txBody>
          <a:bodyPr lIns="406384" tIns="406384" rIns="406384" bIns="406384">
            <a:spAutoFit/>
          </a:bodyPr>
          <a:lstStyle/>
          <a:p>
            <a:pPr marL="457200" indent="-457200" algn="just">
              <a:buFont typeface="Arial" panose="020B0604020202020204" pitchFamily="34" charset="0"/>
              <a:buChar char="•"/>
              <a:defRPr/>
            </a:pPr>
            <a:r>
              <a:rPr lang="en-US" sz="2987" dirty="0"/>
              <a:t>This mobile application is useful when dividing domestic chores fairly among family members. </a:t>
            </a:r>
          </a:p>
          <a:p>
            <a:pPr algn="just">
              <a:defRPr/>
            </a:pPr>
            <a:endParaRPr lang="en-US" sz="2987" dirty="0"/>
          </a:p>
          <a:p>
            <a:pPr marL="457200" indent="-457200" algn="just">
              <a:buFont typeface="Arial" panose="020B0604020202020204" pitchFamily="34" charset="0"/>
              <a:buChar char="•"/>
              <a:defRPr/>
            </a:pPr>
            <a:r>
              <a:rPr lang="en-US" sz="2987" dirty="0"/>
              <a:t>When living in a shared household, features like an expense tracker, chore management, lists, and calendar event tracking come in handy, and our app provides them all.</a:t>
            </a:r>
          </a:p>
          <a:p>
            <a:pPr algn="just">
              <a:defRPr/>
            </a:pPr>
            <a:endParaRPr lang="en-US" sz="2987" dirty="0"/>
          </a:p>
          <a:p>
            <a:pPr marL="457200" indent="-457200" algn="just">
              <a:buFont typeface="Arial" panose="020B0604020202020204" pitchFamily="34" charset="0"/>
              <a:buChar char="•"/>
              <a:defRPr/>
            </a:pPr>
            <a:r>
              <a:rPr lang="en-US" sz="2987" dirty="0"/>
              <a:t>For the students to manage their household demands, an easy-to-use and free mobile application is required. Our application offers a free integrated platform for managing all household tasks.</a:t>
            </a:r>
          </a:p>
          <a:p>
            <a:pPr algn="just">
              <a:defRPr/>
            </a:pPr>
            <a:endParaRPr lang="en-US" sz="2987" dirty="0"/>
          </a:p>
          <a:p>
            <a:pPr marL="457200" indent="-457200" algn="just">
              <a:buFont typeface="Arial" panose="020B0604020202020204" pitchFamily="34" charset="0"/>
              <a:buChar char="•"/>
              <a:defRPr/>
            </a:pPr>
            <a:r>
              <a:rPr lang="en-US" sz="2987" dirty="0"/>
              <a:t> This application is robust and can be used to organize and track housework by all types of students and working professionals.</a:t>
            </a:r>
          </a:p>
          <a:p>
            <a:pPr>
              <a:defRPr/>
            </a:pPr>
            <a:br>
              <a:rPr lang="en-US" sz="2987" dirty="0"/>
            </a:b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4099354311"/>
              </p:ext>
            </p:extLst>
          </p:nvPr>
        </p:nvGraphicFramePr>
        <p:xfrm>
          <a:off x="33369563" y="27887805"/>
          <a:ext cx="8873066" cy="472866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lgn="just">
                        <a:defRPr/>
                      </a:pPr>
                      <a:r>
                        <a:rPr lang="en-US" sz="2800" dirty="0"/>
                        <a:t>We would like to express our heartfelt gratitude to our Project Advisor, Professor Gopinath Vinodh, who mentored us throughout our project by providing valuable feedback and guidance. </a:t>
                      </a:r>
                    </a:p>
                    <a:p>
                      <a:pPr>
                        <a:defRPr/>
                      </a:pPr>
                      <a:endParaRPr lang="en-US" sz="2800" dirty="0"/>
                    </a:p>
                    <a:p>
                      <a:pPr>
                        <a:defRPr/>
                      </a:pPr>
                      <a:r>
                        <a:rPr lang="en-US" sz="2800" dirty="0"/>
                        <a:t>We would also like to thank Professor Dan Harkey for his insightful comments and guidance.</a:t>
                      </a: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295333" y="15598985"/>
            <a:ext cx="8873067" cy="4957800"/>
          </a:xfrm>
          <a:prstGeom prst="rect">
            <a:avLst/>
          </a:prstGeom>
          <a:noFill/>
          <a:ln w="9525">
            <a:noFill/>
            <a:miter lim="800000"/>
            <a:headEnd/>
            <a:tailEnd/>
          </a:ln>
        </p:spPr>
        <p:txBody>
          <a:bodyPr wrap="square" lIns="406384" tIns="406384" rIns="406384" bIns="406384">
            <a:spAutoFit/>
          </a:bodyPr>
          <a:lstStyle/>
          <a:p>
            <a:pPr algn="just" rtl="0">
              <a:spcBef>
                <a:spcPts val="2400"/>
              </a:spcBef>
              <a:spcAft>
                <a:spcPts val="600"/>
              </a:spcAft>
            </a:pPr>
            <a:r>
              <a:rPr lang="en-US" sz="2987" dirty="0"/>
              <a:t>The RoomieBuddy app is a single, multi-use mobile application that can help roommates manage expenses, chore schedules and room related to-do lists thereby reducing the amount of time spent in navigating different applications to track details. Further, communication pertaining to the need for certain chores or grocery list items can be done effectively by adding notes and comments. All details of the same household can effectively be tracked in a single place.</a:t>
            </a:r>
          </a:p>
        </p:txBody>
      </p:sp>
      <p:sp>
        <p:nvSpPr>
          <p:cNvPr id="4113" name="Text Box 14"/>
          <p:cNvSpPr txBox="1">
            <a:spLocks noChangeArrowheads="1"/>
          </p:cNvSpPr>
          <p:nvPr/>
        </p:nvSpPr>
        <p:spPr bwMode="auto">
          <a:xfrm>
            <a:off x="1175105" y="21141654"/>
            <a:ext cx="8873067" cy="5827140"/>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Architecture Diagram</a:t>
            </a:r>
          </a:p>
          <a:p>
            <a:pPr marL="548626" indent="-548626" algn="just"/>
            <a:endParaRPr lang="en-US" sz="2987" dirty="0"/>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1857893" y="6616763"/>
            <a:ext cx="8873067" cy="4038446"/>
          </a:xfrm>
          <a:prstGeom prst="rect">
            <a:avLst/>
          </a:prstGeom>
          <a:noFill/>
          <a:ln w="9525">
            <a:noFill/>
            <a:miter lim="800000"/>
            <a:headEnd/>
            <a:tailEnd/>
          </a:ln>
        </p:spPr>
        <p:txBody>
          <a:bodyPr lIns="406384" tIns="406384" rIns="406384" bIns="406384">
            <a:spAutoFit/>
          </a:bodyPr>
          <a:lstStyle/>
          <a:p>
            <a:pPr indent="-548626">
              <a:defRPr/>
            </a:pPr>
            <a:r>
              <a:rPr lang="en-US" sz="2987" b="1" dirty="0"/>
              <a:t>Login Signup:</a:t>
            </a:r>
          </a:p>
          <a:p>
            <a:pPr indent="-548626" algn="just">
              <a:defRPr/>
            </a:pPr>
            <a:r>
              <a:rPr lang="en-US" sz="2987" dirty="0"/>
              <a:t>Users can create their accounts and have different levels of access based on the admin privileges. Existing users can log into the mobile application.</a:t>
            </a:r>
          </a:p>
          <a:p>
            <a:pPr indent="-548626">
              <a:defRPr/>
            </a:pPr>
            <a:endParaRPr lang="en-US" sz="2987" dirty="0"/>
          </a:p>
          <a:p>
            <a:pPr indent="-548626">
              <a:defRPr/>
            </a:pPr>
            <a:endParaRPr lang="en-US" sz="2987" dirty="0"/>
          </a:p>
          <a:p>
            <a:pPr indent="-548626">
              <a:defRPr/>
            </a:pPr>
            <a:endParaRPr lang="en-US" sz="2987" dirty="0"/>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Application Features</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405867"/>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Mohan, </a:t>
            </a:r>
            <a:r>
              <a:rPr lang="en-US" sz="3600" b="1" dirty="0" err="1">
                <a:solidFill>
                  <a:srgbClr val="FFFFFF"/>
                </a:solidFill>
                <a:latin typeface="Arial" charset="0"/>
              </a:rPr>
              <a:t>Divya</a:t>
            </a:r>
            <a:r>
              <a:rPr lang="en-US" sz="3600" b="1" dirty="0">
                <a:solidFill>
                  <a:srgbClr val="FFFFFF"/>
                </a:solidFill>
                <a:latin typeface="Arial" charset="0"/>
              </a:rPr>
              <a:t> (MS Software Engineering) Nalini, Lasya </a:t>
            </a:r>
            <a:r>
              <a:rPr lang="en-US" sz="3600" b="1" dirty="0" err="1">
                <a:solidFill>
                  <a:srgbClr val="FFFFFF"/>
                </a:solidFill>
                <a:latin typeface="Arial" charset="0"/>
              </a:rPr>
              <a:t>Beemendra</a:t>
            </a:r>
            <a:r>
              <a:rPr lang="en-US" sz="3600" b="1" dirty="0">
                <a:solidFill>
                  <a:srgbClr val="FFFFFF"/>
                </a:solidFill>
                <a:latin typeface="Arial" charset="0"/>
              </a:rPr>
              <a:t> </a:t>
            </a:r>
          </a:p>
          <a:p>
            <a:pPr eaLnBrk="0" hangingPunct="0">
              <a:defRPr/>
            </a:pPr>
            <a:r>
              <a:rPr lang="en-US" sz="3600" b="1" dirty="0">
                <a:solidFill>
                  <a:srgbClr val="FFFFFF"/>
                </a:solidFill>
                <a:latin typeface="Arial" charset="0"/>
              </a:rPr>
              <a:t>	(MS Software Engineering)</a:t>
            </a:r>
          </a:p>
          <a:p>
            <a:pPr eaLnBrk="0" hangingPunct="0">
              <a:defRPr/>
            </a:pPr>
            <a:r>
              <a:rPr lang="en-US" sz="3600" b="1" dirty="0" err="1">
                <a:solidFill>
                  <a:srgbClr val="FFFFFF"/>
                </a:solidFill>
                <a:latin typeface="Arial" charset="0"/>
              </a:rPr>
              <a:t>Soni</a:t>
            </a:r>
            <a:r>
              <a:rPr lang="en-US" sz="3600" b="1" dirty="0">
                <a:solidFill>
                  <a:srgbClr val="FFFFFF"/>
                </a:solidFill>
                <a:latin typeface="Arial" charset="0"/>
              </a:rPr>
              <a:t>, Shilpi (MS Software Engineering)</a:t>
            </a:r>
          </a:p>
          <a:p>
            <a:pPr eaLnBrk="0" hangingPunct="0">
              <a:defRPr/>
            </a:pPr>
            <a:r>
              <a:rPr lang="en-US" sz="3600" b="1" dirty="0">
                <a:solidFill>
                  <a:srgbClr val="FFFFFF"/>
                </a:solidFill>
                <a:latin typeface="Arial" charset="0"/>
              </a:rPr>
              <a:t>Suresh, Varsha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5" name="Picture 4">
            <a:extLst>
              <a:ext uri="{FF2B5EF4-FFF2-40B4-BE49-F238E27FC236}">
                <a16:creationId xmlns:a16="http://schemas.microsoft.com/office/drawing/2014/main" id="{D1812F90-AD95-AF2C-2FFE-42EB1ADF6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1546" y="12883165"/>
            <a:ext cx="4823410" cy="2715820"/>
          </a:xfrm>
          <a:prstGeom prst="rect">
            <a:avLst/>
          </a:prstGeom>
        </p:spPr>
      </p:pic>
      <p:pic>
        <p:nvPicPr>
          <p:cNvPr id="7" name="Picture 6">
            <a:extLst>
              <a:ext uri="{FF2B5EF4-FFF2-40B4-BE49-F238E27FC236}">
                <a16:creationId xmlns:a16="http://schemas.microsoft.com/office/drawing/2014/main" id="{C955EE65-4DD4-CBEC-0FA5-6F904477E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237" y="22597333"/>
            <a:ext cx="9332805" cy="5479706"/>
          </a:xfrm>
          <a:prstGeom prst="rect">
            <a:avLst/>
          </a:prstGeom>
        </p:spPr>
      </p:pic>
      <p:sp>
        <p:nvSpPr>
          <p:cNvPr id="12" name="Text Box 389">
            <a:extLst>
              <a:ext uri="{FF2B5EF4-FFF2-40B4-BE49-F238E27FC236}">
                <a16:creationId xmlns:a16="http://schemas.microsoft.com/office/drawing/2014/main" id="{F679FAED-A908-57A9-52DE-538F97C25709}"/>
              </a:ext>
            </a:extLst>
          </p:cNvPr>
          <p:cNvSpPr txBox="1">
            <a:spLocks noChangeArrowheads="1"/>
          </p:cNvSpPr>
          <p:nvPr/>
        </p:nvSpPr>
        <p:spPr bwMode="auto">
          <a:xfrm>
            <a:off x="996459" y="27649243"/>
            <a:ext cx="8873067" cy="4038446"/>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Technologies Used</a:t>
            </a:r>
          </a:p>
          <a:p>
            <a:pPr marL="548626" indent="-548626" algn="just"/>
            <a:endParaRPr lang="en-US" sz="2987" b="1" dirty="0"/>
          </a:p>
          <a:p>
            <a:pPr indent="-457200" algn="just">
              <a:spcAft>
                <a:spcPts val="20"/>
              </a:spcAft>
              <a:buFont typeface="Wingdings" pitchFamily="2" charset="2"/>
              <a:buChar char="§"/>
            </a:pPr>
            <a:r>
              <a:rPr lang="en-US" sz="2987" b="1" dirty="0"/>
              <a:t>Client Tier: </a:t>
            </a:r>
            <a:r>
              <a:rPr lang="en-US" sz="2987" dirty="0"/>
              <a:t>React Native, React Paper</a:t>
            </a:r>
            <a:endParaRPr lang="en-US" sz="2987" b="1" dirty="0"/>
          </a:p>
          <a:p>
            <a:pPr indent="-457200" algn="just">
              <a:spcAft>
                <a:spcPts val="20"/>
              </a:spcAft>
              <a:buFont typeface="Wingdings" pitchFamily="2" charset="2"/>
              <a:buChar char="§"/>
            </a:pPr>
            <a:r>
              <a:rPr lang="en-US" sz="2987" b="1" dirty="0"/>
              <a:t>Middle Tier: </a:t>
            </a:r>
            <a:r>
              <a:rPr lang="en-US" sz="2987" dirty="0"/>
              <a:t>NodeJS, Passport JWT, Hapi Joi</a:t>
            </a:r>
            <a:endParaRPr lang="en-US" sz="2987" b="1" dirty="0"/>
          </a:p>
          <a:p>
            <a:pPr indent="-457200" algn="just">
              <a:spcAft>
                <a:spcPts val="20"/>
              </a:spcAft>
              <a:buFont typeface="Wingdings" pitchFamily="2" charset="2"/>
              <a:buChar char="§"/>
            </a:pPr>
            <a:r>
              <a:rPr lang="en-US" sz="2987" b="1" dirty="0"/>
              <a:t>Data Tier: </a:t>
            </a:r>
            <a:r>
              <a:rPr lang="en-US" sz="2987" dirty="0"/>
              <a:t>SQL- AWS RDS, NoSQL- MongoDB </a:t>
            </a:r>
            <a:endParaRPr lang="en-US" sz="2987" b="1" dirty="0"/>
          </a:p>
          <a:p>
            <a:pPr indent="-457200" algn="just">
              <a:spcAft>
                <a:spcPts val="20"/>
              </a:spcAft>
              <a:buFont typeface="Wingdings" pitchFamily="2" charset="2"/>
              <a:buChar char="§"/>
            </a:pPr>
            <a:r>
              <a:rPr lang="en-US" sz="2987" b="1" dirty="0"/>
              <a:t>Cloud Technologies: </a:t>
            </a:r>
            <a:r>
              <a:rPr lang="en-US" sz="2987" dirty="0"/>
              <a:t>AWS EC2 Instance, Amazon S3 Bucket, Elastic Load Balancer</a:t>
            </a:r>
          </a:p>
        </p:txBody>
      </p:sp>
      <p:pic>
        <p:nvPicPr>
          <p:cNvPr id="17" name="Picture 16">
            <a:extLst>
              <a:ext uri="{FF2B5EF4-FFF2-40B4-BE49-F238E27FC236}">
                <a16:creationId xmlns:a16="http://schemas.microsoft.com/office/drawing/2014/main" id="{1AB1815C-FFBC-CD9F-75E5-818E33B975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5144" y="9668936"/>
            <a:ext cx="2530840" cy="4786587"/>
          </a:xfrm>
          <a:prstGeom prst="rect">
            <a:avLst/>
          </a:prstGeom>
        </p:spPr>
      </p:pic>
      <p:pic>
        <p:nvPicPr>
          <p:cNvPr id="19" name="Picture 18">
            <a:extLst>
              <a:ext uri="{FF2B5EF4-FFF2-40B4-BE49-F238E27FC236}">
                <a16:creationId xmlns:a16="http://schemas.microsoft.com/office/drawing/2014/main" id="{22513367-6EC2-AD5C-331D-DB9EF76ABB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76296" y="9668936"/>
            <a:ext cx="2530840" cy="4786588"/>
          </a:xfrm>
          <a:prstGeom prst="rect">
            <a:avLst/>
          </a:prstGeom>
        </p:spPr>
      </p:pic>
      <p:sp>
        <p:nvSpPr>
          <p:cNvPr id="24" name="Text Box 406">
            <a:extLst>
              <a:ext uri="{FF2B5EF4-FFF2-40B4-BE49-F238E27FC236}">
                <a16:creationId xmlns:a16="http://schemas.microsoft.com/office/drawing/2014/main" id="{F0531E60-F86E-EA53-9765-784BA9F6EE6E}"/>
              </a:ext>
            </a:extLst>
          </p:cNvPr>
          <p:cNvSpPr txBox="1">
            <a:spLocks noChangeArrowheads="1"/>
          </p:cNvSpPr>
          <p:nvPr/>
        </p:nvSpPr>
        <p:spPr bwMode="auto">
          <a:xfrm>
            <a:off x="11832164" y="15235857"/>
            <a:ext cx="8873067" cy="8635217"/>
          </a:xfrm>
          <a:prstGeom prst="rect">
            <a:avLst/>
          </a:prstGeom>
          <a:noFill/>
          <a:ln w="9525">
            <a:noFill/>
            <a:miter lim="800000"/>
            <a:headEnd/>
            <a:tailEnd/>
          </a:ln>
        </p:spPr>
        <p:txBody>
          <a:bodyPr lIns="406384" tIns="406384" rIns="406384" bIns="406384">
            <a:spAutoFit/>
          </a:bodyPr>
          <a:lstStyle/>
          <a:p>
            <a:pPr indent="-548626">
              <a:defRPr/>
            </a:pPr>
            <a:r>
              <a:rPr lang="en-US" sz="2987" b="1" dirty="0"/>
              <a:t>Expense Management:</a:t>
            </a:r>
          </a:p>
          <a:p>
            <a:pPr indent="-548626" algn="just">
              <a:defRPr/>
            </a:pPr>
            <a:r>
              <a:rPr lang="en-US" sz="2987" dirty="0"/>
              <a:t>Users can create expenses with fellow roommates. Expenses can also be split equally or by amount. Users can view, edit, delete and settle expenses among roommates. User will receive push notification when an expense is modified or deleted. </a:t>
            </a:r>
          </a:p>
          <a:p>
            <a:pPr indent="-548626">
              <a:defRPr/>
            </a:pPr>
            <a:endParaRPr lang="en-US" sz="2987" dirty="0"/>
          </a:p>
          <a:p>
            <a:pPr indent="-548626">
              <a:defRPr/>
            </a:pPr>
            <a:r>
              <a:rPr lang="en-US" sz="2987" b="1" dirty="0"/>
              <a:t>Chore Management: </a:t>
            </a:r>
          </a:p>
          <a:p>
            <a:pPr indent="-548626" algn="just">
              <a:defRPr/>
            </a:pPr>
            <a:r>
              <a:rPr lang="en-US" sz="2987" dirty="0"/>
              <a:t>To keep track of daily chores the user can create, view, edit and delete chores. Roommates can assign chores to each other and mark as complete when done. User will be reminded of due chores and will be notified when a chore is added or deleted.</a:t>
            </a:r>
          </a:p>
          <a:p>
            <a:pPr indent="-548626">
              <a:defRPr/>
            </a:pPr>
            <a:endParaRPr lang="en-US" sz="2987" dirty="0"/>
          </a:p>
          <a:p>
            <a:pPr indent="-548626">
              <a:defRPr/>
            </a:pPr>
            <a:endParaRPr lang="en-US" sz="2987" dirty="0"/>
          </a:p>
          <a:p>
            <a:pPr indent="-548626">
              <a:defRPr/>
            </a:pPr>
            <a:endParaRPr lang="en-US" sz="2987" dirty="0"/>
          </a:p>
          <a:p>
            <a:pPr indent="-548626">
              <a:defRPr/>
            </a:pPr>
            <a:endParaRPr lang="en-US" sz="2987" dirty="0"/>
          </a:p>
        </p:txBody>
      </p:sp>
      <p:pic>
        <p:nvPicPr>
          <p:cNvPr id="26" name="Picture 25">
            <a:extLst>
              <a:ext uri="{FF2B5EF4-FFF2-40B4-BE49-F238E27FC236}">
                <a16:creationId xmlns:a16="http://schemas.microsoft.com/office/drawing/2014/main" id="{BCD2CD41-A3D4-1B17-5A6F-5BE68BC600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29712" y="22267986"/>
            <a:ext cx="2489938" cy="4857683"/>
          </a:xfrm>
          <a:prstGeom prst="rect">
            <a:avLst/>
          </a:prstGeom>
        </p:spPr>
      </p:pic>
      <p:pic>
        <p:nvPicPr>
          <p:cNvPr id="28" name="Picture 27">
            <a:extLst>
              <a:ext uri="{FF2B5EF4-FFF2-40B4-BE49-F238E27FC236}">
                <a16:creationId xmlns:a16="http://schemas.microsoft.com/office/drawing/2014/main" id="{D55EEA35-FA8C-6494-1940-5681C320D2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76296" y="22267986"/>
            <a:ext cx="2489938" cy="4760992"/>
          </a:xfrm>
          <a:prstGeom prst="rect">
            <a:avLst/>
          </a:prstGeom>
        </p:spPr>
      </p:pic>
      <p:sp>
        <p:nvSpPr>
          <p:cNvPr id="29" name="Text Box 406">
            <a:extLst>
              <a:ext uri="{FF2B5EF4-FFF2-40B4-BE49-F238E27FC236}">
                <a16:creationId xmlns:a16="http://schemas.microsoft.com/office/drawing/2014/main" id="{F7FE7540-4D2F-7E60-4259-950B58482EA5}"/>
              </a:ext>
            </a:extLst>
          </p:cNvPr>
          <p:cNvSpPr txBox="1">
            <a:spLocks noChangeArrowheads="1"/>
          </p:cNvSpPr>
          <p:nvPr/>
        </p:nvSpPr>
        <p:spPr bwMode="auto">
          <a:xfrm>
            <a:off x="11539754" y="26945325"/>
            <a:ext cx="8873067" cy="6336831"/>
          </a:xfrm>
          <a:prstGeom prst="rect">
            <a:avLst/>
          </a:prstGeom>
          <a:noFill/>
          <a:ln w="9525">
            <a:noFill/>
            <a:miter lim="800000"/>
            <a:headEnd/>
            <a:tailEnd/>
          </a:ln>
        </p:spPr>
        <p:txBody>
          <a:bodyPr lIns="406384" tIns="406384" rIns="406384" bIns="406384">
            <a:spAutoFit/>
          </a:bodyPr>
          <a:lstStyle/>
          <a:p>
            <a:pPr indent="-548626">
              <a:defRPr/>
            </a:pPr>
            <a:endParaRPr lang="en-US" sz="2987" dirty="0"/>
          </a:p>
          <a:p>
            <a:pPr indent="-548626">
              <a:defRPr/>
            </a:pPr>
            <a:r>
              <a:rPr lang="en-US" sz="2987" b="1" dirty="0"/>
              <a:t>To do and grocery lists:</a:t>
            </a:r>
            <a:r>
              <a:rPr lang="en-US" sz="2987" dirty="0"/>
              <a:t> </a:t>
            </a:r>
          </a:p>
          <a:p>
            <a:pPr indent="-548626" algn="just">
              <a:defRPr/>
            </a:pPr>
            <a:r>
              <a:rPr lang="en-US" sz="2987" dirty="0"/>
              <a:t>Roommates can create Grocery and to do list to track their everyday tasks. User can create different lists and comment on list items. They can also delete, modify the list and mark a list Item as completed. User also receives push notification when a list is modified to alert all roommates.</a:t>
            </a:r>
          </a:p>
          <a:p>
            <a:pPr indent="-548626">
              <a:defRPr/>
            </a:pPr>
            <a:endParaRPr lang="en-US" sz="2987" dirty="0"/>
          </a:p>
          <a:p>
            <a:pPr indent="-548626">
              <a:defRPr/>
            </a:pPr>
            <a:endParaRPr lang="en-US" sz="2987" dirty="0"/>
          </a:p>
          <a:p>
            <a:pPr indent="-548626">
              <a:defRPr/>
            </a:pPr>
            <a:endParaRPr lang="en-US" sz="2987" dirty="0"/>
          </a:p>
          <a:p>
            <a:pPr indent="-548626">
              <a:defRPr/>
            </a:pPr>
            <a:endParaRPr lang="en-US" sz="2987" dirty="0"/>
          </a:p>
        </p:txBody>
      </p:sp>
      <p:pic>
        <p:nvPicPr>
          <p:cNvPr id="34" name="Picture 33">
            <a:extLst>
              <a:ext uri="{FF2B5EF4-FFF2-40B4-BE49-F238E27FC236}">
                <a16:creationId xmlns:a16="http://schemas.microsoft.com/office/drawing/2014/main" id="{204B1E88-73E8-335A-FF3E-C2C1B81CE8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82183" y="6485934"/>
            <a:ext cx="2671311" cy="4747870"/>
          </a:xfrm>
          <a:prstGeom prst="rect">
            <a:avLst/>
          </a:prstGeom>
        </p:spPr>
      </p:pic>
      <p:pic>
        <p:nvPicPr>
          <p:cNvPr id="1034" name="Picture 10">
            <a:extLst>
              <a:ext uri="{FF2B5EF4-FFF2-40B4-BE49-F238E27FC236}">
                <a16:creationId xmlns:a16="http://schemas.microsoft.com/office/drawing/2014/main" id="{BF8C44A5-8B47-56A3-B2DC-433F78B13A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85115" y="26518789"/>
            <a:ext cx="8363570" cy="51689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406">
            <a:extLst>
              <a:ext uri="{FF2B5EF4-FFF2-40B4-BE49-F238E27FC236}">
                <a16:creationId xmlns:a16="http://schemas.microsoft.com/office/drawing/2014/main" id="{092E0C23-7761-1E9B-19B7-DF36CD4B75F2}"/>
              </a:ext>
            </a:extLst>
          </p:cNvPr>
          <p:cNvSpPr txBox="1">
            <a:spLocks noChangeArrowheads="1"/>
          </p:cNvSpPr>
          <p:nvPr/>
        </p:nvSpPr>
        <p:spPr bwMode="auto">
          <a:xfrm>
            <a:off x="22832731" y="19543462"/>
            <a:ext cx="8873067" cy="7715862"/>
          </a:xfrm>
          <a:prstGeom prst="rect">
            <a:avLst/>
          </a:prstGeom>
          <a:noFill/>
          <a:ln w="9525">
            <a:noFill/>
            <a:miter lim="800000"/>
            <a:headEnd/>
            <a:tailEnd/>
          </a:ln>
        </p:spPr>
        <p:txBody>
          <a:bodyPr lIns="406384" tIns="406384" rIns="406384" bIns="406384">
            <a:spAutoFit/>
          </a:bodyPr>
          <a:lstStyle/>
          <a:p>
            <a:pPr indent="-548626" algn="just">
              <a:defRPr/>
            </a:pPr>
            <a:r>
              <a:rPr lang="en-US" sz="2987" dirty="0"/>
              <a:t>We conducted API testing, functionality testing, and integration testing to validate the functionality of our mobile application. We will be utilizing the Mocha and Chai frameworks to test our Node.js APIs.</a:t>
            </a:r>
          </a:p>
          <a:p>
            <a:pPr indent="-548626" algn="just">
              <a:defRPr/>
            </a:pPr>
            <a:endParaRPr lang="en-US" sz="2987" dirty="0"/>
          </a:p>
          <a:p>
            <a:pPr indent="-548626" algn="just">
              <a:defRPr/>
            </a:pPr>
            <a:r>
              <a:rPr lang="en-US" sz="2987" dirty="0"/>
              <a:t>We performed integration testing to ensure if all the functionalities are working properly when combined.</a:t>
            </a:r>
          </a:p>
          <a:p>
            <a:pPr indent="-548626" algn="just">
              <a:defRPr/>
            </a:pPr>
            <a:endParaRPr lang="en-US" sz="2987" dirty="0"/>
          </a:p>
          <a:p>
            <a:pPr indent="-548626" algn="just">
              <a:defRPr/>
            </a:pPr>
            <a:r>
              <a:rPr lang="en-US" sz="2987" dirty="0"/>
              <a:t>We have tested our system’s performance under heavy load. For our application, we have performed load testing using JMeter to determine how many users our application can handle. The below figure show JMeter results for 500 and 1000 users respectively:</a:t>
            </a:r>
          </a:p>
          <a:p>
            <a:pPr indent="-548626">
              <a:defRPr/>
            </a:pPr>
            <a:br>
              <a:rPr lang="en-US" sz="2987" dirty="0"/>
            </a:br>
            <a:endParaRPr lang="en-US" sz="2987" dirty="0"/>
          </a:p>
        </p:txBody>
      </p:sp>
      <p:pic>
        <p:nvPicPr>
          <p:cNvPr id="45" name="Picture 44">
            <a:extLst>
              <a:ext uri="{FF2B5EF4-FFF2-40B4-BE49-F238E27FC236}">
                <a16:creationId xmlns:a16="http://schemas.microsoft.com/office/drawing/2014/main" id="{419FC048-CE4B-92D6-B9A9-3AAD72459DD0}"/>
              </a:ext>
            </a:extLst>
          </p:cNvPr>
          <p:cNvPicPr>
            <a:picLocks noChangeAspect="1"/>
          </p:cNvPicPr>
          <p:nvPr/>
        </p:nvPicPr>
        <p:blipFill rotWithShape="1">
          <a:blip r:embed="rId12">
            <a:extLst>
              <a:ext uri="{28A0092B-C50C-407E-A947-70E740481C1C}">
                <a14:useLocalDpi xmlns:a14="http://schemas.microsoft.com/office/drawing/2010/main" val="0"/>
              </a:ext>
            </a:extLst>
          </a:blip>
          <a:srcRect l="2837" t="1776" r="3385" b="801"/>
          <a:stretch/>
        </p:blipFill>
        <p:spPr>
          <a:xfrm>
            <a:off x="23881118" y="6455613"/>
            <a:ext cx="2671311" cy="4778191"/>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3615</TotalTime>
  <Words>1092</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Wingdings</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Shilpi Soni</cp:lastModifiedBy>
  <cp:revision>244</cp:revision>
  <dcterms:created xsi:type="dcterms:W3CDTF">2005-05-18T01:24:28Z</dcterms:created>
  <dcterms:modified xsi:type="dcterms:W3CDTF">2022-11-27T08:06:46Z</dcterms:modified>
  <cp:category>Powerpoint poster templates</cp:category>
</cp:coreProperties>
</file>