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8" r:id="rId18"/>
    <p:sldId id="290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5B886-7952-43C8-AFB5-8B6634B115D4}" v="82" dt="2020-10-28T03:34:33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D081-F4B9-46A9-A7EA-E4D8179F3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13C5E-A227-4901-B01C-E7F742453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C268-B1C2-4413-808D-3A9D307F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63D-5A31-49C4-A40D-EE48DE7F4A5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DE2E-2FC8-4839-A60E-CFC221DB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083C3-EAAD-4FBA-8359-2EA798E9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7C0B-0706-47D1-9233-105B331C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C68E-F244-4E27-8611-F4BD5A57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D1E8D-12C0-45FF-80FB-DB3DA996D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D660-3DF6-4793-A3CC-8EF287BB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63D-5A31-49C4-A40D-EE48DE7F4A5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E0AE3-850E-4C09-ACEA-79B05829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FD5EF-E2B2-4CF0-B428-B93A88E5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7C0B-0706-47D1-9233-105B331C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2E9A2-2CED-4DC5-8D6E-A189C116D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9AE0B-AEF4-477A-95EC-7824D7B0C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6F25-5E62-4EDD-BE0D-B8B118CC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63D-5A31-49C4-A40D-EE48DE7F4A5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7C5D-A293-4661-B6BD-58CD4CC2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9898-11EB-4023-A561-2EF3F328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7C0B-0706-47D1-9233-105B331C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October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5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October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70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October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65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October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7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October 27,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5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October 27,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97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October 27,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6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October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2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8BDF-1797-4833-9BB3-36E9A0FA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00A1-C7C6-478D-A9D3-6EE1C186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919E-B22B-4BFC-8B90-BC3185BA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63D-5A31-49C4-A40D-EE48DE7F4A5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239F-839C-4339-BEB3-8DB0AF12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C76B-76E1-4478-AAE6-C1EB8E3D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7C0B-0706-47D1-9233-105B331C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7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October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50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October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8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October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820B-F74A-43A4-AEA4-50C0ED4F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59B3-F559-409D-80BF-F0463FFFA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1E0D5-43C8-4735-80B9-B357CAAD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63D-5A31-49C4-A40D-EE48DE7F4A5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7FEC-A9FA-4443-9086-5C6A690B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6CBB-722F-4451-9B09-F249A609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7C0B-0706-47D1-9233-105B331C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56A3-DDE6-41D6-BA0B-7E5D56E4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5125-C4B8-4353-99A8-0AF3EA00F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ADBA4-FABC-4559-B1FC-78D3AE401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3656-E385-4283-AF66-6AD177FA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63D-5A31-49C4-A40D-EE48DE7F4A5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2EAE-C409-4C69-AD8C-1290C895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0AEA2-6029-4D52-9512-EB38D778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7C0B-0706-47D1-9233-105B331C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7BC7-2CE8-49B5-80E4-2EFDAFE5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4AE98-9835-451E-87AF-2CB3EBEC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5C10-51B1-45A0-AC45-574E6D12D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83E1D-C7E8-4128-AA13-67DC32B25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1F46E-666B-4B54-B71A-4087F400C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F0EE5-0CD2-4020-A1DF-B2D828D7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63D-5A31-49C4-A40D-EE48DE7F4A5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8F505-3CB3-4C34-B113-4F021C3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ADC95-805F-4F61-988C-5591EEA8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7C0B-0706-47D1-9233-105B331C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C4BD-A730-43B4-8669-A6B6FD41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61E50-9035-463B-A41D-ECEA8288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63D-5A31-49C4-A40D-EE48DE7F4A5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193E0-FB80-47C6-AF50-B5E8D5D8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BD74A-C582-40AA-A98B-75D2446C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7C0B-0706-47D1-9233-105B331C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1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FBBAA-4493-446F-88D3-26397021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63D-5A31-49C4-A40D-EE48DE7F4A5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DBE2C-C269-47BD-B146-EC07BCA3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1A850-0534-42D5-A9CA-6D40EFDA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7C0B-0706-47D1-9233-105B331C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9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548A-7A51-422E-A0A0-BE0E2883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8030-687B-4DCA-A184-DFE88069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1E042-A576-472A-8E60-572ABB008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DEC2A-66F7-47E6-9355-34E14ACC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63D-5A31-49C4-A40D-EE48DE7F4A5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942BA-1804-4669-95EF-16013083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B92CF-C1FB-4CDC-A7A1-46098980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7C0B-0706-47D1-9233-105B331C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FE10-8410-4A5F-8C4D-69D407FB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5B7D2-1C69-484F-A92D-5F3C5D42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6C94-6256-4B25-A488-397266F0F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CB0EC-17D5-4E6F-8CF1-0349BBB1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63D-5A31-49C4-A40D-EE48DE7F4A5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9220F-2ABD-4914-85F9-8AB97993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5F043-9121-45E4-AA90-B27D8A33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7C0B-0706-47D1-9233-105B331C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A5065-5D4F-4322-9962-D0666695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CD9BF-4243-41CF-AFD0-FBC7A8005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5DF7-B11C-45D3-9D96-0662B88FE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363D-5A31-49C4-A40D-EE48DE7F4A5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25C58-C01F-4402-A3AE-870AA7175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3FB3-3EFD-42C9-9237-953450327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7C0B-0706-47D1-9233-105B331C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October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171F63E-6AF6-4EDB-A2C7-F2E722466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9" b="10071"/>
          <a:stretch/>
        </p:blipFill>
        <p:spPr>
          <a:xfrm>
            <a:off x="3048" y="5620"/>
            <a:ext cx="12191979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382C86F-FA5A-4A2F-86CC-0E1A2FB39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CA6EC-984A-4D21-B205-9404314D4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1732247"/>
            <a:ext cx="9916996" cy="1811621"/>
          </a:xfrm>
        </p:spPr>
        <p:txBody>
          <a:bodyPr anchor="b">
            <a:normAutofit/>
          </a:bodyPr>
          <a:lstStyle/>
          <a:p>
            <a:r>
              <a:rPr lang="en-US" sz="4800" b="1" i="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zeitung"/>
              </a:rPr>
              <a:t>Recommendation System for Movies</a:t>
            </a:r>
            <a:br>
              <a:rPr lang="en-US" sz="4800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5050F-0E5B-4F92-B240-DA408567A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9751" y="5174679"/>
            <a:ext cx="9916996" cy="8070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analysis of Movie lens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60A2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60A2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717E-CA68-40FE-9BF3-4BA4FAAC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+mn-lt"/>
              </a:rPr>
              <a:t>Which movies are most Critically Acclaimed?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0B71-798E-4CF4-960B-F3E62880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pPr rtl="0">
              <a:spcBef>
                <a:spcPts val="876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We will only consider those movies with more than 5000 votes (similar to IMDB's criteria of 5000 options in selecting its top 250).</a:t>
            </a:r>
            <a:br>
              <a:rPr lang="en-US" sz="1400" dirty="0"/>
            </a:b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E101A"/>
                </a:solidFill>
              </a:rPr>
              <a:t>The Shawshank Redemption and The Godfather are the two most critically acclaimed movies in the TMDB Database.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347BED-E960-4634-A5E4-F0F942DD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452562"/>
            <a:ext cx="5817235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63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1D891-8E80-4E16-882E-27D55D64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Do popularity and vote average share a tangible relationship?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05B4-1529-4044-898A-6096E61AA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E101A"/>
                </a:solidFill>
                <a:effectLst/>
                <a:latin typeface="Arial" panose="020B0604020202020204" pitchFamily="34" charset="0"/>
              </a:rPr>
              <a:t>he Pearson Coefficient of the two quantities, is 0.154, suggesting no definite correlation.</a:t>
            </a:r>
            <a:endParaRPr lang="en-US" sz="2000" b="0" i="0" u="none" strike="noStrik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E101A"/>
                </a:solidFill>
                <a:effectLst/>
                <a:latin typeface="Arial" panose="020B0604020202020204" pitchFamily="34" charset="0"/>
              </a:rPr>
              <a:t>In other words, popularity and vote average and independent quantities.</a:t>
            </a:r>
            <a:endParaRPr lang="en-US" sz="2000" dirty="0"/>
          </a:p>
        </p:txBody>
      </p:sp>
      <p:pic>
        <p:nvPicPr>
          <p:cNvPr id="6146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7F4A4C7-75B2-4CEA-9958-EBDAF7E73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3" r="2" b="2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1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566A-EE21-4A19-AA09-90B36E03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+mn-lt"/>
              </a:rPr>
              <a:t>Does Release Dates play a significant role in determining the revenue of a movie?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685E-92FF-4057-BE77-745477AC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5080" cy="435133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We will gain insights about release dates in terms of months.</a:t>
            </a:r>
            <a:endParaRPr lang="en-US" sz="2000" b="0" dirty="0">
              <a:effectLst/>
            </a:endParaRPr>
          </a:p>
          <a:p>
            <a:r>
              <a:rPr lang="en-US" sz="2000" dirty="0">
                <a:solidFill>
                  <a:srgbClr val="0E101A"/>
                </a:solidFill>
              </a:rPr>
              <a:t>E</a:t>
            </a:r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xtracted the month for each movie from release date.</a:t>
            </a:r>
            <a:br>
              <a:rPr lang="en-US" sz="2000" dirty="0"/>
            </a:b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January is the most popular month when it comes to movie releases.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E101A"/>
              </a:solidFill>
            </a:endParaRPr>
          </a:p>
          <a:p>
            <a:pPr rtl="0">
              <a:spcBef>
                <a:spcPts val="876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This is also known as the dump month in Hollywood circles when the dozen release subpar movies.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59F1554-C4FD-49F0-9ACC-F1D4C71A5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280" y="1825625"/>
            <a:ext cx="59436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3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95341-2F2A-4BB4-91D2-54B5EDEE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Which are the most expensive movies of all time?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4B06-8C42-44F7-89DE-CE32D2D2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Two Pirates of the Caribbean films occupy the top spots in this list with a staggering budget of over 300 million dollars. </a:t>
            </a:r>
          </a:p>
          <a:p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All the top 10 most expensive movies made a profit on their investment except for The Lone Ranger </a:t>
            </a:r>
          </a:p>
          <a:p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“The Lone Ranger “ managed to recoup less than 35% of its investment, taking in a paltry 90 million dollars on a 255-million-dollar budget.</a:t>
            </a:r>
            <a:endParaRPr lang="en-US" sz="20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C738B8B-A150-4483-9E88-08BFCB8BE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80" y="1671568"/>
            <a:ext cx="5943600" cy="45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9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2" name="Rectangle 7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9FCD1-C7AF-4030-B5F8-B850A4B7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How strong a correlation does the budget hold with the revenue?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6654-6BA2-4B15-9163-4B864EEC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2040" cy="4303464"/>
          </a:xfrm>
        </p:spPr>
        <p:txBody>
          <a:bodyPr>
            <a:normAutofit/>
          </a:bodyPr>
          <a:lstStyle/>
          <a:p>
            <a:pPr rtl="0">
              <a:spcBef>
                <a:spcPts val="876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A stronger correlation would directly imply more accurate forecasts.</a:t>
            </a:r>
            <a:br>
              <a:rPr lang="en-US" sz="2000" dirty="0"/>
            </a:br>
            <a:endParaRPr lang="en-US" sz="2000" b="0" i="0" u="none" strike="noStrik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The scatterplot shows a positive correlation between budget and revenue.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65F3F5-88B4-44BD-90FC-7119ED15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75" y="1671568"/>
            <a:ext cx="5773545" cy="45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78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000C-AEA1-485F-BCD6-69428B18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+mn-lt"/>
              </a:rPr>
              <a:t>Which are the Highest Grossing Films of All Time?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286D-FCAD-4E9A-B0B9-502D4549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The world of movies broke the 1-billion-dollar mark in 1997 with the release of Titanic.</a:t>
            </a:r>
          </a:p>
          <a:p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It took another 12 years to break the 2-billion-dollar mark with Avatar. James Cameron directed both these movies.</a:t>
            </a:r>
          </a:p>
          <a:p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The highest-grossing movie does not necessarily mean the movie made the highest profit of all.</a:t>
            </a:r>
            <a:endParaRPr lang="en-US" sz="2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FF90AC0-2343-4DB6-AA78-796730911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5900"/>
            <a:ext cx="5943600" cy="48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2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2788-B168-42A5-BCF2-75E09F25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>
                <a:solidFill>
                  <a:schemeClr val="tx1"/>
                </a:solidFill>
                <a:latin typeface="+mn-lt"/>
              </a:rPr>
            </a:br>
            <a:r>
              <a:rPr lang="en-US" sz="4000" b="1" dirty="0">
                <a:solidFill>
                  <a:schemeClr val="tx1"/>
                </a:solidFill>
                <a:latin typeface="+mn-lt"/>
              </a:rPr>
              <a:t>Which are the least and the most successful movies of all time?</a:t>
            </a:r>
            <a:br>
              <a:rPr lang="en-US" sz="4000" b="1" dirty="0">
                <a:solidFill>
                  <a:schemeClr val="tx1"/>
                </a:solidFill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940F-8BF7-4DBF-BD77-64DA689E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Let us check the least and the most successful movies of all time.</a:t>
            </a:r>
          </a:p>
          <a:p>
            <a:endParaRPr lang="en-US" sz="2000" b="0" i="0" u="none" strike="noStrike" dirty="0">
              <a:solidFill>
                <a:srgbClr val="0E101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we will only consider those movies which have a budget greater than 5 million dollars.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</a:endParaRPr>
          </a:p>
          <a:p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E.T. the Extra-Terrestrial is the most successful movie.</a:t>
            </a:r>
          </a:p>
          <a:p>
            <a:endParaRPr lang="en-US" sz="2000" b="0" i="0" u="none" strike="noStrike" dirty="0">
              <a:solidFill>
                <a:srgbClr val="0E101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 It is interesting to note that most of the successful movies in the top 10 list are released between 1965 - 1989.</a:t>
            </a:r>
            <a:endParaRPr lang="en-US" sz="2000" b="0" dirty="0">
              <a:effectLst/>
            </a:endParaRPr>
          </a:p>
          <a:p>
            <a:br>
              <a:rPr lang="en-US" sz="1050" dirty="0"/>
            </a:br>
            <a:br>
              <a:rPr lang="en-US" sz="1400" dirty="0"/>
            </a:br>
            <a:endParaRPr 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9A985949-0CA9-4532-9E76-CDE20BA9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8604"/>
            <a:ext cx="5695950" cy="486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55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2788-B168-42A5-BCF2-75E09F25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>
                <a:solidFill>
                  <a:schemeClr val="tx1"/>
                </a:solidFill>
                <a:latin typeface="+mn-lt"/>
              </a:rPr>
            </a:br>
            <a:r>
              <a:rPr lang="en-US" sz="4000" b="1" dirty="0">
                <a:solidFill>
                  <a:schemeClr val="tx1"/>
                </a:solidFill>
                <a:latin typeface="+mn-lt"/>
              </a:rPr>
              <a:t>Which are the least and the most successful movies of all time?</a:t>
            </a:r>
            <a:br>
              <a:rPr lang="en-US" sz="4000" b="1" dirty="0">
                <a:solidFill>
                  <a:schemeClr val="tx1"/>
                </a:solidFill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940F-8BF7-4DBF-BD77-64DA689E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rgbClr val="0E101A"/>
                </a:solidFill>
                <a:effectLst/>
                <a:latin typeface="Calibri(Body)"/>
              </a:rPr>
              <a:t>Chaos is the least successful movie.</a:t>
            </a:r>
          </a:p>
          <a:p>
            <a:endParaRPr lang="en-US" sz="2000" b="0" i="0" u="none" strike="noStrike" dirty="0">
              <a:solidFill>
                <a:srgbClr val="0E101A"/>
              </a:solidFill>
              <a:effectLst/>
              <a:latin typeface="Calibri(Body)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E101A"/>
                </a:solidFill>
                <a:effectLst/>
                <a:latin typeface="Calibri(Body)"/>
              </a:rPr>
              <a:t>We can observe here that most of the movies listed in top 10 are released between 2000-2012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latin typeface="Calibri(Body)"/>
            </a:endParaRPr>
          </a:p>
          <a:p>
            <a:r>
              <a:rPr lang="en-US" sz="2000" b="0" i="0" u="none" strike="noStrike" dirty="0">
                <a:solidFill>
                  <a:srgbClr val="0E101A"/>
                </a:solidFill>
                <a:effectLst/>
                <a:latin typeface="Calibri(Body)"/>
              </a:rPr>
              <a:t>So is it that older  movies were more successful than newer ones?</a:t>
            </a:r>
          </a:p>
          <a:p>
            <a:endParaRPr lang="en-US" sz="2000" b="0" i="0" u="none" strike="noStrike" dirty="0">
              <a:solidFill>
                <a:srgbClr val="0E101A"/>
              </a:solidFill>
              <a:effectLst/>
              <a:latin typeface="Calibri(Body)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E101A"/>
                </a:solidFill>
                <a:effectLst/>
                <a:latin typeface="Calibri(Body)"/>
              </a:rPr>
              <a:t> We cannot certainly say so as these figures have not been adjusted for inflation.</a:t>
            </a:r>
            <a:br>
              <a:rPr lang="en-US" sz="1050" dirty="0"/>
            </a:br>
            <a:br>
              <a:rPr lang="en-US" sz="1400" dirty="0"/>
            </a:b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1125414-1265-431E-AE2F-C9327093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8" y="1466851"/>
            <a:ext cx="5000625" cy="502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83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24A-23A1-4148-A01C-8D6029B2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826B-7382-44DF-B961-99CAA9FA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6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80FB-A023-4FB2-9EB1-C84928C3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E3B4-6BF6-4130-AB64-33664C51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200" dirty="0"/>
            </a:br>
            <a:endParaRPr lang="en-US" sz="1800" b="0" i="0" u="none" strike="noStrike" dirty="0">
              <a:solidFill>
                <a:srgbClr val="0E101A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2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D247-9820-409A-BEC4-72FAE6FB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+mn-lt"/>
              </a:rPr>
              <a:t>Topic Overview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113A-99D1-4215-84AD-91F579BA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</a:p>
          <a:p>
            <a:r>
              <a:rPr lang="en-US" b="1" dirty="0"/>
              <a:t>Dataset</a:t>
            </a:r>
          </a:p>
          <a:p>
            <a:r>
              <a:rPr lang="en-US" b="1" dirty="0"/>
              <a:t>Analysis and Result</a:t>
            </a:r>
          </a:p>
          <a:p>
            <a:r>
              <a:rPr lang="en-US" b="1" dirty="0"/>
              <a:t>Machine Learning</a:t>
            </a:r>
          </a:p>
          <a:p>
            <a:r>
              <a:rPr lang="en-US" b="1" dirty="0"/>
              <a:t>Conclusion</a:t>
            </a:r>
          </a:p>
          <a:p>
            <a:r>
              <a:rPr lang="en-US" b="1" dirty="0">
                <a:latin typeface="+mn-lt"/>
              </a:rPr>
              <a:t>Recommendation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47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95532B-FEAC-4BBD-B92F-F79195099250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Handshake">
            <a:extLst>
              <a:ext uri="{FF2B5EF4-FFF2-40B4-BE49-F238E27FC236}">
                <a16:creationId xmlns:a16="http://schemas.microsoft.com/office/drawing/2014/main" id="{3C312D3C-7484-4819-91B0-5ED2059DB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411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5F6A-7010-48BD-B3DF-C99102D7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Why we need Recommendation system?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79F04-9447-4143-9FF9-808E5047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It has been estimated that there are approximately 500,000 movies currently in existence.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This situation creates `selection pressure’ on individual movies, as not all movies are equally popular.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The audience will not be spending their time watching every movie available to them, they will pick randomly something to watch.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If a person picks a movie and does not enjoy it there will be no positive word-of-mouth.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This doesn’t necessarily mean the movie was bad, it might mean it was not interesting to that individual. This is where the recommendation system is helpful.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Recommendation system helps the user find items of their interest and Helps the item provider to deliver their items to the right user.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It increases revenues for business through increased consumption.</a:t>
            </a:r>
          </a:p>
        </p:txBody>
      </p:sp>
    </p:spTree>
    <p:extLst>
      <p:ext uri="{BB962C8B-B14F-4D97-AF65-F5344CB8AC3E}">
        <p14:creationId xmlns:p14="http://schemas.microsoft.com/office/powerpoint/2010/main" val="171256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7237-D1C4-494E-924F-9AF8F846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  <a:latin typeface="+mn-lt"/>
              </a:rPr>
              <a:t>Dataset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7B13-9588-4730-82DF-2CFE96B1C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1150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metadata for all 45,000 movies listed in the Full Movie Lens Dataset.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</a:rPr>
              <a:t> The dataset consists of movies released on or before July 2017.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This dataset also has files containing 26 million ratings from 270,000 users for all 45,000 movies.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095FF-9469-4ED0-8AFD-100B0B82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62" y="595312"/>
            <a:ext cx="49434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0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BFA7-0613-4933-A874-071ACF06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+mn-lt"/>
              </a:rPr>
              <a:t>Data Wrangling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50F2-E296-4C5F-9820-12A21A5F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dataset has a record of 45466 movies with 24 columns(features).Dropped columns with more than 50% of its total data with null values.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Converted budget feature into a numeric variable and replaced all the non-numeric values with </a:t>
            </a:r>
            <a:r>
              <a:rPr lang="en-US" sz="2000" dirty="0" err="1">
                <a:solidFill>
                  <a:srgbClr val="000000"/>
                </a:solidFill>
              </a:rPr>
              <a:t>NaN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Extracted feature "Release Year" from "Release Date." "Release Year" is the year in which the movie was released.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Calculated the Net Profit/Loss using features "Revenue" and "budget.“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Dropped features like adult, id, </a:t>
            </a:r>
            <a:r>
              <a:rPr lang="en-US" sz="2000" dirty="0" err="1">
                <a:solidFill>
                  <a:srgbClr val="000000"/>
                </a:solidFill>
              </a:rPr>
              <a:t>original_title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poster_path</a:t>
            </a:r>
            <a:r>
              <a:rPr lang="en-US" sz="2000" dirty="0">
                <a:solidFill>
                  <a:srgbClr val="000000"/>
                </a:solidFill>
              </a:rPr>
              <a:t>, video as does not provide useful information.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Converted </a:t>
            </a:r>
            <a:r>
              <a:rPr lang="en-US" sz="2000" dirty="0" err="1">
                <a:solidFill>
                  <a:srgbClr val="000000"/>
                </a:solidFill>
              </a:rPr>
              <a:t>vote_count</a:t>
            </a:r>
            <a:r>
              <a:rPr lang="en-US" sz="2000" dirty="0">
                <a:solidFill>
                  <a:srgbClr val="000000"/>
                </a:solidFill>
              </a:rPr>
              <a:t>, and </a:t>
            </a:r>
            <a:r>
              <a:rPr lang="en-US" sz="2000" dirty="0" err="1">
                <a:solidFill>
                  <a:srgbClr val="000000"/>
                </a:solidFill>
              </a:rPr>
              <a:t>vote_average</a:t>
            </a:r>
            <a:r>
              <a:rPr lang="en-US" sz="2000" dirty="0">
                <a:solidFill>
                  <a:srgbClr val="000000"/>
                </a:solidFill>
              </a:rPr>
              <a:t> to float type from object.</a:t>
            </a:r>
          </a:p>
        </p:txBody>
      </p:sp>
    </p:spTree>
    <p:extLst>
      <p:ext uri="{BB962C8B-B14F-4D97-AF65-F5344CB8AC3E}">
        <p14:creationId xmlns:p14="http://schemas.microsoft.com/office/powerpoint/2010/main" val="127788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B95E-20E6-43E0-94DA-0C7BB89A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Which Production companies make most money in movie business?</a:t>
            </a:r>
            <a:br>
              <a:rPr lang="en-US" sz="1100" dirty="0"/>
            </a:b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C384-ED1B-4985-91AB-F1E2CACD8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</a:rPr>
              <a:t>Warner Bros is the highest-earning production company of all time, earning a staggering 63.5 billion dollars from close to 500 movies.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</a:rPr>
              <a:t> Universal Pictures and Paramount Pictures are the second and the third highest-earning companies with 55 billion dollars and 48 billion dollars in revenue.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</a:rPr>
              <a:t>As we are aware, Warner Bros and Universal Pictures are bigger studios compared to others on the list.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</a:rPr>
              <a:t>Thus it would be more appropriate to look at the average revenue of studios. We will consider studios that have produced at least ten movies.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4CD9A8-A797-473C-B873-4C5F0F13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4" y="1168400"/>
            <a:ext cx="5549265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6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B1FBF-393A-458B-B28A-0B94B9DC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Which Production companies make most money in movie business?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8E38-93B5-41FB-ACBD-4F5581E70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Pixar Animation Studios has produced the most successful movies, on average.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rtl="0">
              <a:spcBef>
                <a:spcPts val="876"/>
              </a:spcBef>
              <a:spcAft>
                <a:spcPts val="0"/>
              </a:spcAft>
            </a:pPr>
            <a:r>
              <a:rPr lang="en-US" sz="2000" dirty="0"/>
              <a:t>Marvel Studios, with an average gross of 615 million dollars, comes in second.</a:t>
            </a:r>
            <a:br>
              <a:rPr lang="en-US" sz="1400" dirty="0"/>
            </a:b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707DCD-CB27-4250-B13B-470FAAC2E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32" b="2"/>
          <a:stretch/>
        </p:blipFill>
        <p:spPr bwMode="auto">
          <a:xfrm>
            <a:off x="5829174" y="924560"/>
            <a:ext cx="5986905" cy="575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4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2E1C0-5D5C-4505-8757-79C1385F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Which movies are more popular?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9302-8D79-4E0D-A7AE-3D05A6DD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"Minions" is the most popular movie by the TMDB Popularity Score.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Wonder Woman and Beauty and the Beast come in second and third respectively.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AB3376-0ACE-4AC9-B549-B9DDC805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1290320"/>
            <a:ext cx="4729162" cy="520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51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C960-3AE2-45C6-8E15-898A0F13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+mn-lt"/>
              </a:rPr>
              <a:t>Which movies have been most voted by TMDB voters?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6D4F-5AB4-442B-92D9-9B9A5764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3480" cy="4351338"/>
          </a:xfrm>
        </p:spPr>
        <p:txBody>
          <a:bodyPr/>
          <a:lstStyle/>
          <a:p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Inception and The Dark Knight, two critically acclaimed movies, are at the top of our chart.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876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E101A"/>
                </a:solidFill>
                <a:effectLst/>
              </a:rPr>
              <a:t> It is interesting to note that Christopher Nolan directed both movies.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E605D7-E1F5-4E19-ADF8-CD752258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1" y="1300480"/>
            <a:ext cx="5069840" cy="509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44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1049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Calibri(Body)</vt:lpstr>
      <vt:lpstr>Dante</vt:lpstr>
      <vt:lpstr>Dante (Headings)2</vt:lpstr>
      <vt:lpstr>Wingdings 2</vt:lpstr>
      <vt:lpstr>zeitung</vt:lpstr>
      <vt:lpstr>Office Theme</vt:lpstr>
      <vt:lpstr>OffsetVTI</vt:lpstr>
      <vt:lpstr>Recommendation System for Movies </vt:lpstr>
      <vt:lpstr>Topic Overview</vt:lpstr>
      <vt:lpstr>Why we need Recommendation system?</vt:lpstr>
      <vt:lpstr>Dataset</vt:lpstr>
      <vt:lpstr>Data Wrangling</vt:lpstr>
      <vt:lpstr>Which Production companies make most money in movie business? </vt:lpstr>
      <vt:lpstr>Which Production companies make most money in movie business?</vt:lpstr>
      <vt:lpstr>Which movies are more popular?</vt:lpstr>
      <vt:lpstr>Which movies have been most voted by TMDB voters?</vt:lpstr>
      <vt:lpstr>Which movies are most Critically Acclaimed?</vt:lpstr>
      <vt:lpstr>Do popularity and vote average share a tangible relationship?</vt:lpstr>
      <vt:lpstr>Does Release Dates play a significant role in determining the revenue of a movie?</vt:lpstr>
      <vt:lpstr>Which are the most expensive movies of all time?</vt:lpstr>
      <vt:lpstr>How strong a correlation does the budget hold with the revenue? </vt:lpstr>
      <vt:lpstr>Which are the Highest Grossing Films of All Time?</vt:lpstr>
      <vt:lpstr> Which are the least and the most successful movies of all time? </vt:lpstr>
      <vt:lpstr> Which are the least and the most successful movies of all time? </vt:lpstr>
      <vt:lpstr>Conclusion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for Movies </dc:title>
  <dc:creator>Lasya BN</dc:creator>
  <cp:lastModifiedBy>Lasya BN</cp:lastModifiedBy>
  <cp:revision>1</cp:revision>
  <dcterms:created xsi:type="dcterms:W3CDTF">2020-10-28T03:27:10Z</dcterms:created>
  <dcterms:modified xsi:type="dcterms:W3CDTF">2020-10-28T03:43:19Z</dcterms:modified>
</cp:coreProperties>
</file>