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BFDCF-22B8-47BA-A296-5990BCEC22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</p14:sldIdLst>
        </p14:section>
        <p14:section name="Untitled Section" id="{42D626B5-16AF-42F8-9513-CCC3706E8A95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AC4B4-DB0E-4CE2-8212-75F63BC2ABA0}" v="137" dt="2020-07-23T05:00:4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dfi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ree in a forest&#10;&#10;Description automatically generated">
            <a:extLst>
              <a:ext uri="{FF2B5EF4-FFF2-40B4-BE49-F238E27FC236}">
                <a16:creationId xmlns:a16="http://schemas.microsoft.com/office/drawing/2014/main" id="{822D3523-96DE-4A2C-9844-94C63F05A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1" r="-1" b="1673"/>
          <a:stretch/>
        </p:blipFill>
        <p:spPr>
          <a:xfrm>
            <a:off x="4592" y="95249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077417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A6EC-984A-4D21-B205-9404314D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078" y="3648075"/>
            <a:ext cx="7724766" cy="8763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9600" b="1" i="0" dirty="0">
                <a:solidFill>
                  <a:srgbClr val="FFFFFF"/>
                </a:solidFill>
                <a:effectLst/>
                <a:latin typeface="zeitung"/>
              </a:rPr>
              <a:t>US Wildfires</a:t>
            </a:r>
            <a:br>
              <a:rPr lang="en-US" sz="1600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050F-0E5B-4F92-B240-DA408567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308" y="4452730"/>
            <a:ext cx="5027008" cy="1558679"/>
          </a:xfrm>
        </p:spPr>
        <p:txBody>
          <a:bodyPr anchor="b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An analysis of Data collected over 23 years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57B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57B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5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582F-9542-4398-8B67-929A381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3" y="468899"/>
            <a:ext cx="11363315" cy="781697"/>
          </a:xfrm>
        </p:spPr>
        <p:txBody>
          <a:bodyPr anchor="b">
            <a:normAutofit/>
          </a:bodyPr>
          <a:lstStyle/>
          <a:p>
            <a:r>
              <a:rPr lang="en-US" sz="37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400" b="1" dirty="0">
                <a:solidFill>
                  <a:schemeClr val="tx1"/>
                </a:solidFill>
              </a:rPr>
              <a:t>Relationship between cause and fire size?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48945B-C864-4AD3-B553-A31E7BA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798320"/>
            <a:ext cx="4028783" cy="4177577"/>
          </a:xfrm>
        </p:spPr>
        <p:txBody>
          <a:bodyPr anchor="t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observe that fires started by ‘Lightning’ are the most damaging.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Though the number of fires caused by debris burning is large in number, the average size of the fire caused by it is very low.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28DA8A-1AE2-4C80-9CE5-6D0BB3137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6801" y="1481596"/>
            <a:ext cx="6460089" cy="46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47A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47A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582F-9542-4398-8B67-929A381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731108"/>
            <a:ext cx="9828538" cy="623714"/>
          </a:xfrm>
        </p:spPr>
        <p:txBody>
          <a:bodyPr anchor="b">
            <a:normAutofit fontScale="90000"/>
          </a:bodyPr>
          <a:lstStyle/>
          <a:p>
            <a:r>
              <a:rPr lang="en-US" sz="37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400" b="1" dirty="0">
                <a:solidFill>
                  <a:schemeClr val="tx1"/>
                </a:solidFill>
              </a:rPr>
              <a:t>Wildfires in each state of USA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48945B-C864-4AD3-B553-A31E7BA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172608"/>
            <a:ext cx="4028783" cy="3803290"/>
          </a:xfrm>
        </p:spPr>
        <p:txBody>
          <a:bodyPr anchor="t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California and Texas have the most wildfires.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Surprisingly, Georgia which is much smaller state than Texas has larger number of wildfires than Texas.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70C9F-A3CF-4677-A42E-E06D9A2E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69" y="1627417"/>
            <a:ext cx="7142222" cy="4535461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C4E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C4E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3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582F-9542-4398-8B67-929A381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694287"/>
            <a:ext cx="8006722" cy="877714"/>
          </a:xfrm>
        </p:spPr>
        <p:txBody>
          <a:bodyPr anchor="b">
            <a:normAutofit/>
          </a:bodyPr>
          <a:lstStyle/>
          <a:p>
            <a:r>
              <a:rPr lang="en-US" sz="37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000" b="1" dirty="0">
                <a:solidFill>
                  <a:schemeClr val="tx1"/>
                </a:solidFill>
              </a:rPr>
              <a:t>Wildfires by size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48945B-C864-4AD3-B553-A31E7BA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866908"/>
            <a:ext cx="4028783" cy="4108990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Over 800k of total fire incidents are in between 0.26-0.99 acres within the final fire perimeter expenditures.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number of wildfires reported which have caused damage to more than 1000 acres are comparatively less</a:t>
            </a:r>
            <a:endParaRPr lang="en-US" sz="1400" b="0" dirty="0">
              <a:effectLst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1D77002-D979-431B-AE88-6FDF5398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6801" y="1479210"/>
            <a:ext cx="6460089" cy="468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F8F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F8F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8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582F-9542-4398-8B67-929A381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15" y="685799"/>
            <a:ext cx="11156369" cy="877714"/>
          </a:xfrm>
        </p:spPr>
        <p:txBody>
          <a:bodyPr anchor="b">
            <a:normAutofit/>
          </a:bodyPr>
          <a:lstStyle/>
          <a:p>
            <a:r>
              <a:rPr lang="en-US" sz="37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000" b="1" dirty="0">
                <a:solidFill>
                  <a:schemeClr val="tx1"/>
                </a:solidFill>
              </a:rPr>
              <a:t>Wildfires in each state with respect to fire size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48945B-C864-4AD3-B553-A31E7BA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866908"/>
            <a:ext cx="4360632" cy="4108990"/>
          </a:xfrm>
        </p:spPr>
        <p:txBody>
          <a:bodyPr anchor="t">
            <a:normAutofit fontScale="850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From Dataset we know that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'A' represents '0-0.25' acres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'B' represents '0.26-9.9' acres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'C' represents '10.0-99.9' acres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'D' represents '100-299' acres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'E' represents '300-999' acres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'F' represents '000-4999' acres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'G' represents '5000+' acres.</a:t>
            </a:r>
            <a:endParaRPr lang="en-US" sz="1200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Georgia has 12 fires over the span of two decades which are of size ‘5000”’ acres</a:t>
            </a:r>
            <a:br>
              <a:rPr lang="en-US" sz="1400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Alaska has the large number of fires of largest size</a:t>
            </a:r>
            <a:endParaRPr lang="en-US" sz="1400" b="0" dirty="0">
              <a:effectLst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F8F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F8F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4795D5-88B8-4A82-A6DE-44C3E8BC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34" y="1636528"/>
            <a:ext cx="6544863" cy="4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1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0B4D79D-1B4F-4AA6-AA41-543BE51A0B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69970"/>
            <a:ext cx="5549900" cy="259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D744839-C298-4DBE-AD13-6DF0D12E0D1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026"/>
            <a:ext cx="4992687" cy="31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AF6384B-95D6-4107-8C49-C55C0B617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167063"/>
            <a:ext cx="5746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6CFC7AF-22B3-4BFD-B986-6691FA8F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7063"/>
            <a:ext cx="5095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8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BA4A781-8FBC-4033-9A85-BF823746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9436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1372C88-F442-44AB-8E3A-B3851FB0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450"/>
            <a:ext cx="59436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34F111-BFF7-4F40-A8BE-A6663D3B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742950"/>
            <a:ext cx="5675376" cy="562927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After looking at State maps by Fire size class, we can note that Georgia has most fires with size under 100 acres.</a:t>
            </a: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 California and Texas have reported fires of all sizes in more numbers over two decades.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4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582F-9542-4398-8B67-929A381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724783"/>
            <a:ext cx="11715749" cy="898034"/>
          </a:xfrm>
        </p:spPr>
        <p:txBody>
          <a:bodyPr anchor="b"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000" b="0" dirty="0">
                <a:solidFill>
                  <a:schemeClr val="tx1"/>
                </a:solidFill>
                <a:effectLst/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Which County is more prone to Wildfires in USA?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48945B-C864-4AD3-B553-A31E7BA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752600"/>
            <a:ext cx="4028783" cy="4223297"/>
          </a:xfrm>
        </p:spPr>
        <p:txBody>
          <a:bodyPr anchor="t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“Riverside County” in California has the most numbers of wildfires.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Below counties comes next in the top list.</a:t>
            </a:r>
          </a:p>
          <a:p>
            <a:pPr lvl="1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“Coconino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” and “Gila” in Arizona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“Beltrami” in Minnesota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“San Bernardino” in California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“San Diego” in California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9D6CB8B-03F6-41B1-97FB-EBD1D4C3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059" y="1622817"/>
            <a:ext cx="7318941" cy="45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088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088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5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CE392B-D094-436D-80F3-83926B0E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07B11E-B836-43AB-A53A-8F9E02D2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20F9CA-8D8B-4215-A8E0-9371A498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82044-9B92-42FF-B5E1-DC2283EB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680917"/>
            <a:ext cx="6099415" cy="123775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Wildfires in each state with respect to Cause of Fire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320" name="Content Placeholder 13319">
            <a:extLst>
              <a:ext uri="{FF2B5EF4-FFF2-40B4-BE49-F238E27FC236}">
                <a16:creationId xmlns:a16="http://schemas.microsoft.com/office/drawing/2014/main" id="{01620681-F55A-4283-AAB4-0E5BCFAD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925854"/>
            <a:ext cx="5914640" cy="405004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west states of USA has recorded most wildfires caused by “Lightning”.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Florida has recorded 21.8k wildfire caused by lightning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“Powerline” has been stated as cause for over4k wildfires in Texas alone.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75F1B9A-8BFA-43DD-B78F-603A4F79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791" y="3445413"/>
            <a:ext cx="4633410" cy="25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DB9944F-B318-4D04-9026-8C13D28C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7540" y="540167"/>
            <a:ext cx="4896027" cy="23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16D1D2-25BA-4B11-8A1C-11F5A947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B4A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B84B751-E43C-4445-B51A-8235DADC9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08521" y="6165020"/>
            <a:ext cx="694944" cy="694944"/>
          </a:xfrm>
          <a:prstGeom prst="rect">
            <a:avLst/>
          </a:prstGeom>
          <a:solidFill>
            <a:srgbClr val="FB4A2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0725F-1C89-4412-B995-5CE18BC1D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B4A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0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34F111-BFF7-4F40-A8BE-A6663D3B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742950"/>
            <a:ext cx="5675376" cy="562927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Trash burning is the cause for almost all the cases in Georgia.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Mississippi has 30k wildfires caused by trash burning and arson alone.</a:t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7BD863B-80A9-4AF4-9131-656CD730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585788"/>
            <a:ext cx="5943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7A31244-D3F3-4451-B2D2-D31367AB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3633787"/>
            <a:ext cx="59436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0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6B557926-3613-4C74-A60D-FEEC9CA6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742950"/>
            <a:ext cx="59436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1FE3-1158-4907-91CE-3E7706B9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B50685C-C528-4B26-807F-7642441B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5943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0CA1E428-BB33-4464-941F-AE5E07AE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1877"/>
            <a:ext cx="5943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09EFD390-B732-441B-ADCA-1F33CD60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5173"/>
            <a:ext cx="59436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0A23-84B1-49F0-8A8E-E0C7FABE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0015-396B-4354-8CF9-E92BBA5C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5" y="1825625"/>
            <a:ext cx="9201531" cy="420638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b="1" dirty="0">
                <a:latin typeface="Arial Black" panose="020B0A04020102020204" pitchFamily="34" charset="0"/>
              </a:rPr>
              <a:t>Problem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Dataset</a:t>
            </a:r>
          </a:p>
          <a:p>
            <a:r>
              <a:rPr lang="en-US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2017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34F111-BFF7-4F40-A8BE-A6663D3B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1114425"/>
            <a:ext cx="5923026" cy="52578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Railroads are causing about 14K wildfires in Florida.</a:t>
            </a: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 state majorly affected by Railroad caused wildfires.</a:t>
            </a:r>
            <a:endParaRPr lang="en-US" sz="1400" b="0" dirty="0">
              <a:effectLst/>
            </a:endParaRPr>
          </a:p>
          <a:p>
            <a:pPr marL="228600" indent="-228600">
              <a:spcBef>
                <a:spcPts val="0"/>
              </a:spcBef>
              <a:buFont typeface="Wingdings 2" panose="05020102010507070707" pitchFamily="18" charset="2"/>
              <a:buChar char="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4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9DEE3DF-8668-434E-B104-D913FD45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7225"/>
            <a:ext cx="6096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5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55B81-9768-41D2-8657-5D001F0D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709024"/>
            <a:ext cx="10793739" cy="78169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Is the cause of wildfire related to season?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83B5-DE79-4476-BCD9-71BA9B29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529704"/>
            <a:ext cx="6709416" cy="4446193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8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 Test</a:t>
            </a:r>
          </a:p>
          <a:p>
            <a:pPr lvl="1"/>
            <a:r>
              <a:rPr lang="en-US" sz="5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H0(null hypothesis): The features Cause of Fire and Season are independent (which means they are not associated).</a:t>
            </a:r>
            <a:endParaRPr lang="en-US" sz="5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5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H1(alternate hypothesis): Cause of Fire and Season are not independent (which means they are associated).</a:t>
            </a:r>
            <a:r>
              <a:rPr lang="en-US" sz="5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sz="5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p-value=0.000000</a:t>
            </a:r>
            <a:endParaRPr lang="en-US" sz="56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5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0.05 level of significance, we reject the null hypothesis and accept H1. </a:t>
            </a:r>
            <a:endParaRPr lang="en-US" sz="5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5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not independent.</a:t>
            </a:r>
            <a:endParaRPr lang="en-US" sz="5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800" dirty="0"/>
            </a:br>
            <a:endParaRPr lang="el-GR" sz="500" b="0" dirty="0">
              <a:solidFill>
                <a:schemeClr val="tx1"/>
              </a:solidFill>
              <a:effectLst/>
            </a:endParaRPr>
          </a:p>
          <a:p>
            <a:br>
              <a:rPr lang="el-GR" sz="500" dirty="0">
                <a:solidFill>
                  <a:schemeClr val="tx1"/>
                </a:solidFill>
              </a:rPr>
            </a:b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BDA2AED-1523-45C9-88B4-2F5767B3F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10400" y="1662110"/>
            <a:ext cx="4492221" cy="406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7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484" name="Rectangle 7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485" name="Rectangle 7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7" name="Content Placeholder 2">
            <a:extLst>
              <a:ext uri="{FF2B5EF4-FFF2-40B4-BE49-F238E27FC236}">
                <a16:creationId xmlns:a16="http://schemas.microsoft.com/office/drawing/2014/main" id="{525BE96F-708C-4097-B5EB-B274D027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685800"/>
            <a:ext cx="4028783" cy="5290098"/>
          </a:xfrm>
        </p:spPr>
        <p:txBody>
          <a:bodyPr anchor="t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"Cause of Fire" and "Season" are not independent.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also note that Lightning during Summer causes most wildfires.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p-value calculated is exactly 0.0. We must treat this value with caution </a:t>
            </a: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due to the large sample size.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488" name="Rectangle 7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0542242-6033-47D6-B120-38A8F3DF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683" y="467363"/>
            <a:ext cx="7045207" cy="61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89" name="Straight Connector 7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99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0" name="Straight Connector 8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99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9A9C2A4-9E46-4FB0-9339-DD9531CF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5C10-E923-498C-8358-238218BEC4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950" y="2524125"/>
            <a:ext cx="1183005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Forest fires are a major environmental issue, creating economic and ecological damage while endangering human lives.</a:t>
            </a:r>
          </a:p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Fast detection is a key element for controlling such a phenomenon</a:t>
            </a:r>
            <a:endParaRPr lang="en-US" sz="1800" dirty="0">
              <a:solidFill>
                <a:srgbClr val="0E101A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E101A"/>
                </a:solidFill>
                <a:latin typeface="Arial" panose="020B0604020202020204" pitchFamily="34" charset="0"/>
              </a:rPr>
              <a:t>E</a:t>
            </a: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ach year millions of forest hectares are destroyed all around the world.</a:t>
            </a:r>
          </a:p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In California alone, we witnessed some of the deadliest and most destructive fires in state history. 98 civilians and 6 firefighters lost their lives.</a:t>
            </a:r>
            <a:endParaRPr lang="en-US" sz="1800" dirty="0">
              <a:solidFill>
                <a:srgbClr val="0E101A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In total, a staggering 1.9 million acres were burnt, with the loss of over 10,300 structures, and incurred more than $3.5 billion in damages</a:t>
            </a:r>
          </a:p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A further $1.8 billion was spent by the various agencies to control and extinguish the fires.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Wildfires are costly events, in so many ways. The objective of this potential project would be to identify What counties are the most fire-prone and to predict the cause of a wildfire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800" b="0" i="0" u="none" strike="noStrike" dirty="0">
              <a:solidFill>
                <a:srgbClr val="0E101A"/>
              </a:solidFill>
              <a:effectLst/>
              <a:latin typeface="Arial" panose="020B0604020202020204" pitchFamily="34" charset="0"/>
            </a:endParaRPr>
          </a:p>
          <a:p>
            <a:endParaRPr lang="en-US" sz="1800" b="0" i="0" u="none" strike="noStrike" dirty="0">
              <a:solidFill>
                <a:srgbClr val="0E101A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 descr="A close up of smoke&#10;&#10;Description automatically generated">
            <a:extLst>
              <a:ext uri="{FF2B5EF4-FFF2-40B4-BE49-F238E27FC236}">
                <a16:creationId xmlns:a16="http://schemas.microsoft.com/office/drawing/2014/main" id="{28A413A8-E350-4054-9BAB-6CF3671BE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725" y="0"/>
            <a:ext cx="12106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54C6-CB08-4D6A-BBB1-0463A28B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5251"/>
            <a:ext cx="10543032" cy="100012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A02E-052C-497A-B4F5-F8989A74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190625"/>
            <a:ext cx="10543031" cy="4841383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Global warming affecting the number of fires? Has the number of fires increased over the period 1992-2015?</a:t>
            </a:r>
            <a:endParaRPr 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we able to limit fire spread with help of growing technology? Has the size of fire decreased over years?</a:t>
            </a:r>
            <a:endParaRPr 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causes the most fires? Which causes are associated with larger wildfires?</a:t>
            </a:r>
            <a:endParaRPr 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Which State in the USA is most affected by Wildfires? Which county is more prone or less prone to Wildfire?</a:t>
            </a:r>
            <a:endParaRPr 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What is causing more fires in each state?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E5B9-2574-4D39-8B28-8E0F957A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B989-7DBD-4BB2-A3DA-72D64EF9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5675375" cy="420638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This data publication contains a spatial database of wildfires that occurred in the United States from 1992 to 2015.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E101A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 It includes 1.88 million geo-referenced wildfire records, representing a total of 140 million acres burned during the 24 years.</a:t>
            </a:r>
            <a:endParaRPr lang="en-US" b="0" dirty="0">
              <a:effectLst/>
            </a:endParaRPr>
          </a:p>
          <a:p>
            <a:r>
              <a:rPr lang="en-US" sz="1800" dirty="0">
                <a:solidFill>
                  <a:srgbClr val="0E101A"/>
                </a:solidFill>
                <a:latin typeface="Arial" panose="020B0604020202020204" pitchFamily="34" charset="0"/>
              </a:rPr>
              <a:t>14 relevant features and 1838525 entries were focused.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94863-E455-4669-BE2F-0EE50741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17" y="1299209"/>
            <a:ext cx="5260023" cy="44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1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3936-A08D-4DAF-92AE-79D3CBB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28A7-C5D2-495A-AA6B-55DFA50E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columns in SQL table "fires” which were related to Source of data and agency information which collected or prepared reports on Data.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Dropped columns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more than 50% of its total data with null values.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Filled the missing values of COUNTY_NAME column using 'LATITUDE' and 'LONGITUDE' columns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onverted  "DISCOVERY_DATE“ column to a readable date format from Julian date.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 column FIPS_CODE with FIPS code value for each County Name.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Checked if there were any outliers with respect to the FIRE_YEAR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2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288C3-092C-4E7F-9FF6-1618059F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80" y="238605"/>
            <a:ext cx="11563345" cy="123733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Number of fires over the period of 1992-2015.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1BF7118-5FEF-4678-8E83-5916AD4B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2251983"/>
            <a:ext cx="4772025" cy="406584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fires per year ran between 60,000 and 100,000 from 1992 to 2015.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was a spike in fires in 2006. 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 we can see a small upward trend at certain time periods, there is no continuous upward trend over the period.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033997-761C-4589-AE8C-3CC6C386C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6801" y="2251983"/>
            <a:ext cx="6460089" cy="39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626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626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5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7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0" name="Rectangle 7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1" name="Rectangle 76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8E51-1804-4474-B884-5D1AB83C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473158"/>
            <a:ext cx="9776524" cy="104725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Wildfire size over the years</a:t>
            </a:r>
          </a:p>
        </p:txBody>
      </p:sp>
      <p:sp>
        <p:nvSpPr>
          <p:cNvPr id="2072" name="Content Placeholder 3">
            <a:extLst>
              <a:ext uri="{FF2B5EF4-FFF2-40B4-BE49-F238E27FC236}">
                <a16:creationId xmlns:a16="http://schemas.microsoft.com/office/drawing/2014/main" id="{3CE42235-6982-4D76-A6C0-59E5FB9E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214700"/>
            <a:ext cx="4028783" cy="3761197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no decrease or increase of fire size from 1992-2015.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year has recorded fire of different sizes.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73" name="Rectangle 78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437277-F595-4070-BCB3-9343F97E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6802" y="2314580"/>
            <a:ext cx="6459382" cy="38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4" name="Straight Connector 80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8C16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82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C16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8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3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1" name="Rectangle 13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2" name="Rectangle 138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8E51-1804-4474-B884-5D1AB83C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48355"/>
            <a:ext cx="8905874" cy="1104409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What causes the most fires?</a:t>
            </a:r>
          </a:p>
        </p:txBody>
      </p:sp>
      <p:sp>
        <p:nvSpPr>
          <p:cNvPr id="2072" name="Content Placeholder 3">
            <a:extLst>
              <a:ext uri="{FF2B5EF4-FFF2-40B4-BE49-F238E27FC236}">
                <a16:creationId xmlns:a16="http://schemas.microsoft.com/office/drawing/2014/main" id="{3CE42235-6982-4D76-A6C0-59E5FB9E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103120"/>
            <a:ext cx="4028783" cy="3872777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Trash burning was the largest cause of wildfire by a significant margin.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lightly more fires were started by arson than by lightning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Interesting to note that one reason is just ‘Children’.</a:t>
            </a:r>
          </a:p>
        </p:txBody>
      </p:sp>
      <p:sp>
        <p:nvSpPr>
          <p:cNvPr id="3093" name="Rectangle 140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32C4C5-9A3C-4352-AB8A-74366F22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6801" y="2103120"/>
            <a:ext cx="6460089" cy="40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4" name="Straight Connector 142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781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144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781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1085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Dante</vt:lpstr>
      <vt:lpstr>Dante (Headings)2</vt:lpstr>
      <vt:lpstr>Helvetica Neue Medium</vt:lpstr>
      <vt:lpstr>Wingdings 2</vt:lpstr>
      <vt:lpstr>zeitung</vt:lpstr>
      <vt:lpstr>OffsetVTI</vt:lpstr>
      <vt:lpstr>US Wildfires </vt:lpstr>
      <vt:lpstr>Topic Overview</vt:lpstr>
      <vt:lpstr>PowerPoint Presentation</vt:lpstr>
      <vt:lpstr>Problems</vt:lpstr>
      <vt:lpstr>Dataset</vt:lpstr>
      <vt:lpstr>Data Wrangling</vt:lpstr>
      <vt:lpstr>Number of fires over the period of 1992-2015.</vt:lpstr>
      <vt:lpstr>Wildfire size over the years</vt:lpstr>
      <vt:lpstr>What causes the most fires?</vt:lpstr>
      <vt:lpstr> Relationship between cause and fire size?</vt:lpstr>
      <vt:lpstr> Wildfires in each state of USA</vt:lpstr>
      <vt:lpstr> Wildfires by size</vt:lpstr>
      <vt:lpstr> Wildfires in each state with respect to fire size</vt:lpstr>
      <vt:lpstr>PowerPoint Presentation</vt:lpstr>
      <vt:lpstr>PowerPoint Presentation</vt:lpstr>
      <vt:lpstr>  Which County is more prone to Wildfires in USA?</vt:lpstr>
      <vt:lpstr>Wildfires in each state with respect to Cause of Fire</vt:lpstr>
      <vt:lpstr>PowerPoint Presentation</vt:lpstr>
      <vt:lpstr>PowerPoint Presentation</vt:lpstr>
      <vt:lpstr>PowerPoint Presentation</vt:lpstr>
      <vt:lpstr>Is the cause of wildfire related to season?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Wildfires </dc:title>
  <dc:creator>Lasya BN</dc:creator>
  <cp:lastModifiedBy>Lasya BN</cp:lastModifiedBy>
  <cp:revision>1</cp:revision>
  <dcterms:created xsi:type="dcterms:W3CDTF">2020-07-23T05:00:16Z</dcterms:created>
  <dcterms:modified xsi:type="dcterms:W3CDTF">2020-07-23T05:06:43Z</dcterms:modified>
</cp:coreProperties>
</file>