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4" y="1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6D081-F4B9-46A9-A7EA-E4D8179F36B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A613C5E-A227-4901-B01C-E7F7424533D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FC5C268-B1C2-4413-808D-3A9D307F6FB1}"/>
              </a:ext>
            </a:extLst>
          </p:cNvPr>
          <p:cNvSpPr>
            <a:spLocks noGrp="1"/>
          </p:cNvSpPr>
          <p:nvPr>
            <p:ph type="dt" sz="half" idx="10"/>
          </p:nvPr>
        </p:nvSpPr>
        <p:spPr/>
        <p:txBody>
          <a:bodyPr/>
          <a:lstStyle/>
          <a:p>
            <a:fld id="{9FBA363D-5A31-49C4-A40D-EE48DE7F4A55}" type="datetimeFigureOut">
              <a:rPr lang="en-US" smtClean="0"/>
              <a:t>8/31/2020</a:t>
            </a:fld>
            <a:endParaRPr lang="en-US"/>
          </a:p>
        </p:txBody>
      </p:sp>
      <p:sp>
        <p:nvSpPr>
          <p:cNvPr id="5" name="Footer Placeholder 4">
            <a:extLst>
              <a:ext uri="{FF2B5EF4-FFF2-40B4-BE49-F238E27FC236}">
                <a16:creationId xmlns:a16="http://schemas.microsoft.com/office/drawing/2014/main" id="{17BBDE2E-2FC8-4839-A60E-CFC221DB78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9083C3-EAAD-4FBA-8359-2EA798E9EAFD}"/>
              </a:ext>
            </a:extLst>
          </p:cNvPr>
          <p:cNvSpPr>
            <a:spLocks noGrp="1"/>
          </p:cNvSpPr>
          <p:nvPr>
            <p:ph type="sldNum" sz="quarter" idx="12"/>
          </p:nvPr>
        </p:nvSpPr>
        <p:spPr/>
        <p:txBody>
          <a:bodyPr/>
          <a:lstStyle/>
          <a:p>
            <a:fld id="{B5F97C0B-0706-47D1-9233-105B331CBCA6}" type="slidenum">
              <a:rPr lang="en-US" smtClean="0"/>
              <a:t>‹#›</a:t>
            </a:fld>
            <a:endParaRPr lang="en-US"/>
          </a:p>
        </p:txBody>
      </p:sp>
    </p:spTree>
    <p:extLst>
      <p:ext uri="{BB962C8B-B14F-4D97-AF65-F5344CB8AC3E}">
        <p14:creationId xmlns:p14="http://schemas.microsoft.com/office/powerpoint/2010/main" val="27227784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3C68E-F244-4E27-8611-F4BD5A57C0D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14D1E8D-12C0-45FF-80FB-DB3DA996D44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03D660-3DF6-4793-A3CC-8EF287BB14DE}"/>
              </a:ext>
            </a:extLst>
          </p:cNvPr>
          <p:cNvSpPr>
            <a:spLocks noGrp="1"/>
          </p:cNvSpPr>
          <p:nvPr>
            <p:ph type="dt" sz="half" idx="10"/>
          </p:nvPr>
        </p:nvSpPr>
        <p:spPr/>
        <p:txBody>
          <a:bodyPr/>
          <a:lstStyle/>
          <a:p>
            <a:fld id="{9FBA363D-5A31-49C4-A40D-EE48DE7F4A55}" type="datetimeFigureOut">
              <a:rPr lang="en-US" smtClean="0"/>
              <a:t>8/31/2020</a:t>
            </a:fld>
            <a:endParaRPr lang="en-US"/>
          </a:p>
        </p:txBody>
      </p:sp>
      <p:sp>
        <p:nvSpPr>
          <p:cNvPr id="5" name="Footer Placeholder 4">
            <a:extLst>
              <a:ext uri="{FF2B5EF4-FFF2-40B4-BE49-F238E27FC236}">
                <a16:creationId xmlns:a16="http://schemas.microsoft.com/office/drawing/2014/main" id="{59FE0AE3-850E-4C09-ACEA-79B0582970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1FD5EF-E2B2-4CF0-B428-B93A88E5B770}"/>
              </a:ext>
            </a:extLst>
          </p:cNvPr>
          <p:cNvSpPr>
            <a:spLocks noGrp="1"/>
          </p:cNvSpPr>
          <p:nvPr>
            <p:ph type="sldNum" sz="quarter" idx="12"/>
          </p:nvPr>
        </p:nvSpPr>
        <p:spPr/>
        <p:txBody>
          <a:bodyPr/>
          <a:lstStyle/>
          <a:p>
            <a:fld id="{B5F97C0B-0706-47D1-9233-105B331CBCA6}" type="slidenum">
              <a:rPr lang="en-US" smtClean="0"/>
              <a:t>‹#›</a:t>
            </a:fld>
            <a:endParaRPr lang="en-US"/>
          </a:p>
        </p:txBody>
      </p:sp>
    </p:spTree>
    <p:extLst>
      <p:ext uri="{BB962C8B-B14F-4D97-AF65-F5344CB8AC3E}">
        <p14:creationId xmlns:p14="http://schemas.microsoft.com/office/powerpoint/2010/main" val="6938495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BA2E9A2-2CED-4DC5-8D6E-A189C116D2B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309AE0B-AEF4-477A-95EC-7824D7B0C4B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756F25-5E62-4EDD-BE0D-B8B118CC70B4}"/>
              </a:ext>
            </a:extLst>
          </p:cNvPr>
          <p:cNvSpPr>
            <a:spLocks noGrp="1"/>
          </p:cNvSpPr>
          <p:nvPr>
            <p:ph type="dt" sz="half" idx="10"/>
          </p:nvPr>
        </p:nvSpPr>
        <p:spPr/>
        <p:txBody>
          <a:bodyPr/>
          <a:lstStyle/>
          <a:p>
            <a:fld id="{9FBA363D-5A31-49C4-A40D-EE48DE7F4A55}" type="datetimeFigureOut">
              <a:rPr lang="en-US" smtClean="0"/>
              <a:t>8/31/2020</a:t>
            </a:fld>
            <a:endParaRPr lang="en-US"/>
          </a:p>
        </p:txBody>
      </p:sp>
      <p:sp>
        <p:nvSpPr>
          <p:cNvPr id="5" name="Footer Placeholder 4">
            <a:extLst>
              <a:ext uri="{FF2B5EF4-FFF2-40B4-BE49-F238E27FC236}">
                <a16:creationId xmlns:a16="http://schemas.microsoft.com/office/drawing/2014/main" id="{0D9B7C5D-A293-4661-B6BD-58CD4CC233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E99898-11EB-4023-A561-2EF3F328D931}"/>
              </a:ext>
            </a:extLst>
          </p:cNvPr>
          <p:cNvSpPr>
            <a:spLocks noGrp="1"/>
          </p:cNvSpPr>
          <p:nvPr>
            <p:ph type="sldNum" sz="quarter" idx="12"/>
          </p:nvPr>
        </p:nvSpPr>
        <p:spPr/>
        <p:txBody>
          <a:bodyPr/>
          <a:lstStyle/>
          <a:p>
            <a:fld id="{B5F97C0B-0706-47D1-9233-105B331CBCA6}" type="slidenum">
              <a:rPr lang="en-US" smtClean="0"/>
              <a:t>‹#›</a:t>
            </a:fld>
            <a:endParaRPr lang="en-US"/>
          </a:p>
        </p:txBody>
      </p:sp>
    </p:spTree>
    <p:extLst>
      <p:ext uri="{BB962C8B-B14F-4D97-AF65-F5344CB8AC3E}">
        <p14:creationId xmlns:p14="http://schemas.microsoft.com/office/powerpoint/2010/main" val="10432818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9D8BDF-1797-4833-9BB3-36E9A0FA78E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0A500A1-C7C6-478D-A9D3-6EE1C186EB3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B1E919E-B22B-4BFC-8B90-BC3185BA6966}"/>
              </a:ext>
            </a:extLst>
          </p:cNvPr>
          <p:cNvSpPr>
            <a:spLocks noGrp="1"/>
          </p:cNvSpPr>
          <p:nvPr>
            <p:ph type="dt" sz="half" idx="10"/>
          </p:nvPr>
        </p:nvSpPr>
        <p:spPr/>
        <p:txBody>
          <a:bodyPr/>
          <a:lstStyle/>
          <a:p>
            <a:fld id="{9FBA363D-5A31-49C4-A40D-EE48DE7F4A55}" type="datetimeFigureOut">
              <a:rPr lang="en-US" smtClean="0"/>
              <a:t>8/31/2020</a:t>
            </a:fld>
            <a:endParaRPr lang="en-US"/>
          </a:p>
        </p:txBody>
      </p:sp>
      <p:sp>
        <p:nvSpPr>
          <p:cNvPr id="5" name="Footer Placeholder 4">
            <a:extLst>
              <a:ext uri="{FF2B5EF4-FFF2-40B4-BE49-F238E27FC236}">
                <a16:creationId xmlns:a16="http://schemas.microsoft.com/office/drawing/2014/main" id="{9384239F-839C-4339-BEB3-8DB0AF12A5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DBC76B-76E1-4478-AAE6-C1EB8E3D7788}"/>
              </a:ext>
            </a:extLst>
          </p:cNvPr>
          <p:cNvSpPr>
            <a:spLocks noGrp="1"/>
          </p:cNvSpPr>
          <p:nvPr>
            <p:ph type="sldNum" sz="quarter" idx="12"/>
          </p:nvPr>
        </p:nvSpPr>
        <p:spPr/>
        <p:txBody>
          <a:bodyPr/>
          <a:lstStyle/>
          <a:p>
            <a:fld id="{B5F97C0B-0706-47D1-9233-105B331CBCA6}" type="slidenum">
              <a:rPr lang="en-US" smtClean="0"/>
              <a:t>‹#›</a:t>
            </a:fld>
            <a:endParaRPr lang="en-US"/>
          </a:p>
        </p:txBody>
      </p:sp>
    </p:spTree>
    <p:extLst>
      <p:ext uri="{BB962C8B-B14F-4D97-AF65-F5344CB8AC3E}">
        <p14:creationId xmlns:p14="http://schemas.microsoft.com/office/powerpoint/2010/main" val="32722376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7820B-F74A-43A4-AEA4-50C0ED4F483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77559B3-F559-409D-80BF-F0463FFFA2E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4B1E0D5-43C8-4735-80B9-B357CAAD3D06}"/>
              </a:ext>
            </a:extLst>
          </p:cNvPr>
          <p:cNvSpPr>
            <a:spLocks noGrp="1"/>
          </p:cNvSpPr>
          <p:nvPr>
            <p:ph type="dt" sz="half" idx="10"/>
          </p:nvPr>
        </p:nvSpPr>
        <p:spPr/>
        <p:txBody>
          <a:bodyPr/>
          <a:lstStyle/>
          <a:p>
            <a:fld id="{9FBA363D-5A31-49C4-A40D-EE48DE7F4A55}" type="datetimeFigureOut">
              <a:rPr lang="en-US" smtClean="0"/>
              <a:t>8/31/2020</a:t>
            </a:fld>
            <a:endParaRPr lang="en-US"/>
          </a:p>
        </p:txBody>
      </p:sp>
      <p:sp>
        <p:nvSpPr>
          <p:cNvPr id="5" name="Footer Placeholder 4">
            <a:extLst>
              <a:ext uri="{FF2B5EF4-FFF2-40B4-BE49-F238E27FC236}">
                <a16:creationId xmlns:a16="http://schemas.microsoft.com/office/drawing/2014/main" id="{E6CC7FEC-A9FA-4443-9086-5C6A690BCE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9C6CBB-722F-4451-9B09-F249A609A19E}"/>
              </a:ext>
            </a:extLst>
          </p:cNvPr>
          <p:cNvSpPr>
            <a:spLocks noGrp="1"/>
          </p:cNvSpPr>
          <p:nvPr>
            <p:ph type="sldNum" sz="quarter" idx="12"/>
          </p:nvPr>
        </p:nvSpPr>
        <p:spPr/>
        <p:txBody>
          <a:bodyPr/>
          <a:lstStyle/>
          <a:p>
            <a:fld id="{B5F97C0B-0706-47D1-9233-105B331CBCA6}" type="slidenum">
              <a:rPr lang="en-US" smtClean="0"/>
              <a:t>‹#›</a:t>
            </a:fld>
            <a:endParaRPr lang="en-US"/>
          </a:p>
        </p:txBody>
      </p:sp>
    </p:spTree>
    <p:extLst>
      <p:ext uri="{BB962C8B-B14F-4D97-AF65-F5344CB8AC3E}">
        <p14:creationId xmlns:p14="http://schemas.microsoft.com/office/powerpoint/2010/main" val="42847785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656A3-DDE6-41D6-BA0B-7E5D56E451B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F915125-C4B8-4353-99A8-0AF3EA00F26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DBADBA4-FABC-4559-B1FC-78D3AE40198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D2C3656-E385-4283-AF66-6AD177FA7D9C}"/>
              </a:ext>
            </a:extLst>
          </p:cNvPr>
          <p:cNvSpPr>
            <a:spLocks noGrp="1"/>
          </p:cNvSpPr>
          <p:nvPr>
            <p:ph type="dt" sz="half" idx="10"/>
          </p:nvPr>
        </p:nvSpPr>
        <p:spPr/>
        <p:txBody>
          <a:bodyPr/>
          <a:lstStyle/>
          <a:p>
            <a:fld id="{9FBA363D-5A31-49C4-A40D-EE48DE7F4A55}" type="datetimeFigureOut">
              <a:rPr lang="en-US" smtClean="0"/>
              <a:t>8/31/2020</a:t>
            </a:fld>
            <a:endParaRPr lang="en-US"/>
          </a:p>
        </p:txBody>
      </p:sp>
      <p:sp>
        <p:nvSpPr>
          <p:cNvPr id="6" name="Footer Placeholder 5">
            <a:extLst>
              <a:ext uri="{FF2B5EF4-FFF2-40B4-BE49-F238E27FC236}">
                <a16:creationId xmlns:a16="http://schemas.microsoft.com/office/drawing/2014/main" id="{29752EAE-C409-4C69-AD8C-1290C8952B1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D20AEA2-6029-4D52-9512-EB38D7781F3D}"/>
              </a:ext>
            </a:extLst>
          </p:cNvPr>
          <p:cNvSpPr>
            <a:spLocks noGrp="1"/>
          </p:cNvSpPr>
          <p:nvPr>
            <p:ph type="sldNum" sz="quarter" idx="12"/>
          </p:nvPr>
        </p:nvSpPr>
        <p:spPr/>
        <p:txBody>
          <a:bodyPr/>
          <a:lstStyle/>
          <a:p>
            <a:fld id="{B5F97C0B-0706-47D1-9233-105B331CBCA6}" type="slidenum">
              <a:rPr lang="en-US" smtClean="0"/>
              <a:t>‹#›</a:t>
            </a:fld>
            <a:endParaRPr lang="en-US"/>
          </a:p>
        </p:txBody>
      </p:sp>
    </p:spTree>
    <p:extLst>
      <p:ext uri="{BB962C8B-B14F-4D97-AF65-F5344CB8AC3E}">
        <p14:creationId xmlns:p14="http://schemas.microsoft.com/office/powerpoint/2010/main" val="13309274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F27BC7-2CE8-49B5-80E4-2EFDAFE59AA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774AE98-9835-451E-87AF-2CB3EBEC72E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DD15C10-51B1-45A0-AC45-574E6D12DFD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2883E1D-C7E8-4128-AA13-67DC32B258A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741F46E-666B-4B54-B71A-4087F400CC7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D4F0EE5-0CD2-4020-A1DF-B2D828D7DF34}"/>
              </a:ext>
            </a:extLst>
          </p:cNvPr>
          <p:cNvSpPr>
            <a:spLocks noGrp="1"/>
          </p:cNvSpPr>
          <p:nvPr>
            <p:ph type="dt" sz="half" idx="10"/>
          </p:nvPr>
        </p:nvSpPr>
        <p:spPr/>
        <p:txBody>
          <a:bodyPr/>
          <a:lstStyle/>
          <a:p>
            <a:fld id="{9FBA363D-5A31-49C4-A40D-EE48DE7F4A55}" type="datetimeFigureOut">
              <a:rPr lang="en-US" smtClean="0"/>
              <a:t>8/31/2020</a:t>
            </a:fld>
            <a:endParaRPr lang="en-US"/>
          </a:p>
        </p:txBody>
      </p:sp>
      <p:sp>
        <p:nvSpPr>
          <p:cNvPr id="8" name="Footer Placeholder 7">
            <a:extLst>
              <a:ext uri="{FF2B5EF4-FFF2-40B4-BE49-F238E27FC236}">
                <a16:creationId xmlns:a16="http://schemas.microsoft.com/office/drawing/2014/main" id="{4898F505-3CB3-4C34-B113-4F021C3E0CA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AFADC95-805F-4F61-988C-5591EEA8B4CE}"/>
              </a:ext>
            </a:extLst>
          </p:cNvPr>
          <p:cNvSpPr>
            <a:spLocks noGrp="1"/>
          </p:cNvSpPr>
          <p:nvPr>
            <p:ph type="sldNum" sz="quarter" idx="12"/>
          </p:nvPr>
        </p:nvSpPr>
        <p:spPr/>
        <p:txBody>
          <a:bodyPr/>
          <a:lstStyle/>
          <a:p>
            <a:fld id="{B5F97C0B-0706-47D1-9233-105B331CBCA6}" type="slidenum">
              <a:rPr lang="en-US" smtClean="0"/>
              <a:t>‹#›</a:t>
            </a:fld>
            <a:endParaRPr lang="en-US"/>
          </a:p>
        </p:txBody>
      </p:sp>
    </p:spTree>
    <p:extLst>
      <p:ext uri="{BB962C8B-B14F-4D97-AF65-F5344CB8AC3E}">
        <p14:creationId xmlns:p14="http://schemas.microsoft.com/office/powerpoint/2010/main" val="28455998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E3C4BD-A730-43B4-8669-A6B6FD41BF6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2B61E50-9035-463B-A41D-ECEA828887F6}"/>
              </a:ext>
            </a:extLst>
          </p:cNvPr>
          <p:cNvSpPr>
            <a:spLocks noGrp="1"/>
          </p:cNvSpPr>
          <p:nvPr>
            <p:ph type="dt" sz="half" idx="10"/>
          </p:nvPr>
        </p:nvSpPr>
        <p:spPr/>
        <p:txBody>
          <a:bodyPr/>
          <a:lstStyle/>
          <a:p>
            <a:fld id="{9FBA363D-5A31-49C4-A40D-EE48DE7F4A55}" type="datetimeFigureOut">
              <a:rPr lang="en-US" smtClean="0"/>
              <a:t>8/31/2020</a:t>
            </a:fld>
            <a:endParaRPr lang="en-US"/>
          </a:p>
        </p:txBody>
      </p:sp>
      <p:sp>
        <p:nvSpPr>
          <p:cNvPr id="4" name="Footer Placeholder 3">
            <a:extLst>
              <a:ext uri="{FF2B5EF4-FFF2-40B4-BE49-F238E27FC236}">
                <a16:creationId xmlns:a16="http://schemas.microsoft.com/office/drawing/2014/main" id="{B62193E0-FB80-47C6-AF50-B5E8D5D8457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30BD74A-C582-40AA-A98B-75D2446C7A66}"/>
              </a:ext>
            </a:extLst>
          </p:cNvPr>
          <p:cNvSpPr>
            <a:spLocks noGrp="1"/>
          </p:cNvSpPr>
          <p:nvPr>
            <p:ph type="sldNum" sz="quarter" idx="12"/>
          </p:nvPr>
        </p:nvSpPr>
        <p:spPr/>
        <p:txBody>
          <a:bodyPr/>
          <a:lstStyle/>
          <a:p>
            <a:fld id="{B5F97C0B-0706-47D1-9233-105B331CBCA6}" type="slidenum">
              <a:rPr lang="en-US" smtClean="0"/>
              <a:t>‹#›</a:t>
            </a:fld>
            <a:endParaRPr lang="en-US"/>
          </a:p>
        </p:txBody>
      </p:sp>
    </p:spTree>
    <p:extLst>
      <p:ext uri="{BB962C8B-B14F-4D97-AF65-F5344CB8AC3E}">
        <p14:creationId xmlns:p14="http://schemas.microsoft.com/office/powerpoint/2010/main" val="7416145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98FBBAA-4493-446F-88D3-26397021A1A5}"/>
              </a:ext>
            </a:extLst>
          </p:cNvPr>
          <p:cNvSpPr>
            <a:spLocks noGrp="1"/>
          </p:cNvSpPr>
          <p:nvPr>
            <p:ph type="dt" sz="half" idx="10"/>
          </p:nvPr>
        </p:nvSpPr>
        <p:spPr/>
        <p:txBody>
          <a:bodyPr/>
          <a:lstStyle/>
          <a:p>
            <a:fld id="{9FBA363D-5A31-49C4-A40D-EE48DE7F4A55}" type="datetimeFigureOut">
              <a:rPr lang="en-US" smtClean="0"/>
              <a:t>8/31/2020</a:t>
            </a:fld>
            <a:endParaRPr lang="en-US"/>
          </a:p>
        </p:txBody>
      </p:sp>
      <p:sp>
        <p:nvSpPr>
          <p:cNvPr id="3" name="Footer Placeholder 2">
            <a:extLst>
              <a:ext uri="{FF2B5EF4-FFF2-40B4-BE49-F238E27FC236}">
                <a16:creationId xmlns:a16="http://schemas.microsoft.com/office/drawing/2014/main" id="{864DBE2C-C269-47BD-B146-EC07BCA3F30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7B1A850-0534-42D5-A9CA-6D40EFDAE6FE}"/>
              </a:ext>
            </a:extLst>
          </p:cNvPr>
          <p:cNvSpPr>
            <a:spLocks noGrp="1"/>
          </p:cNvSpPr>
          <p:nvPr>
            <p:ph type="sldNum" sz="quarter" idx="12"/>
          </p:nvPr>
        </p:nvSpPr>
        <p:spPr/>
        <p:txBody>
          <a:bodyPr/>
          <a:lstStyle/>
          <a:p>
            <a:fld id="{B5F97C0B-0706-47D1-9233-105B331CBCA6}" type="slidenum">
              <a:rPr lang="en-US" smtClean="0"/>
              <a:t>‹#›</a:t>
            </a:fld>
            <a:endParaRPr lang="en-US"/>
          </a:p>
        </p:txBody>
      </p:sp>
    </p:spTree>
    <p:extLst>
      <p:ext uri="{BB962C8B-B14F-4D97-AF65-F5344CB8AC3E}">
        <p14:creationId xmlns:p14="http://schemas.microsoft.com/office/powerpoint/2010/main" val="15944911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44548A-7A51-422E-A0A0-BE0E2883F93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E428030-687B-4DCA-A184-DFE8806946E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361E042-A576-472A-8E60-572ABB008BF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8CDEC2A-66F7-47E6-9355-34E14ACCFE92}"/>
              </a:ext>
            </a:extLst>
          </p:cNvPr>
          <p:cNvSpPr>
            <a:spLocks noGrp="1"/>
          </p:cNvSpPr>
          <p:nvPr>
            <p:ph type="dt" sz="half" idx="10"/>
          </p:nvPr>
        </p:nvSpPr>
        <p:spPr/>
        <p:txBody>
          <a:bodyPr/>
          <a:lstStyle/>
          <a:p>
            <a:fld id="{9FBA363D-5A31-49C4-A40D-EE48DE7F4A55}" type="datetimeFigureOut">
              <a:rPr lang="en-US" smtClean="0"/>
              <a:t>8/31/2020</a:t>
            </a:fld>
            <a:endParaRPr lang="en-US"/>
          </a:p>
        </p:txBody>
      </p:sp>
      <p:sp>
        <p:nvSpPr>
          <p:cNvPr id="6" name="Footer Placeholder 5">
            <a:extLst>
              <a:ext uri="{FF2B5EF4-FFF2-40B4-BE49-F238E27FC236}">
                <a16:creationId xmlns:a16="http://schemas.microsoft.com/office/drawing/2014/main" id="{629942BA-1804-4669-95EF-16013083C4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63B92CF-C1FB-4CDC-A7A1-460989806156}"/>
              </a:ext>
            </a:extLst>
          </p:cNvPr>
          <p:cNvSpPr>
            <a:spLocks noGrp="1"/>
          </p:cNvSpPr>
          <p:nvPr>
            <p:ph type="sldNum" sz="quarter" idx="12"/>
          </p:nvPr>
        </p:nvSpPr>
        <p:spPr/>
        <p:txBody>
          <a:bodyPr/>
          <a:lstStyle/>
          <a:p>
            <a:fld id="{B5F97C0B-0706-47D1-9233-105B331CBCA6}" type="slidenum">
              <a:rPr lang="en-US" smtClean="0"/>
              <a:t>‹#›</a:t>
            </a:fld>
            <a:endParaRPr lang="en-US"/>
          </a:p>
        </p:txBody>
      </p:sp>
    </p:spTree>
    <p:extLst>
      <p:ext uri="{BB962C8B-B14F-4D97-AF65-F5344CB8AC3E}">
        <p14:creationId xmlns:p14="http://schemas.microsoft.com/office/powerpoint/2010/main" val="39316764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BFE10-8410-4A5F-8C4D-69D407FB4A6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CE5B7D2-1C69-484F-A92D-5F3C5D4276D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78F6C94-6256-4B25-A488-397266F0FF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38CB0EC-17D5-4E6F-8CF1-0349BBB12A4D}"/>
              </a:ext>
            </a:extLst>
          </p:cNvPr>
          <p:cNvSpPr>
            <a:spLocks noGrp="1"/>
          </p:cNvSpPr>
          <p:nvPr>
            <p:ph type="dt" sz="half" idx="10"/>
          </p:nvPr>
        </p:nvSpPr>
        <p:spPr/>
        <p:txBody>
          <a:bodyPr/>
          <a:lstStyle/>
          <a:p>
            <a:fld id="{9FBA363D-5A31-49C4-A40D-EE48DE7F4A55}" type="datetimeFigureOut">
              <a:rPr lang="en-US" smtClean="0"/>
              <a:t>8/31/2020</a:t>
            </a:fld>
            <a:endParaRPr lang="en-US"/>
          </a:p>
        </p:txBody>
      </p:sp>
      <p:sp>
        <p:nvSpPr>
          <p:cNvPr id="6" name="Footer Placeholder 5">
            <a:extLst>
              <a:ext uri="{FF2B5EF4-FFF2-40B4-BE49-F238E27FC236}">
                <a16:creationId xmlns:a16="http://schemas.microsoft.com/office/drawing/2014/main" id="{F569220F-2ABD-4914-85F9-8AB979931C1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755F043-9121-45E4-AA90-B27D8A339DD1}"/>
              </a:ext>
            </a:extLst>
          </p:cNvPr>
          <p:cNvSpPr>
            <a:spLocks noGrp="1"/>
          </p:cNvSpPr>
          <p:nvPr>
            <p:ph type="sldNum" sz="quarter" idx="12"/>
          </p:nvPr>
        </p:nvSpPr>
        <p:spPr/>
        <p:txBody>
          <a:bodyPr/>
          <a:lstStyle/>
          <a:p>
            <a:fld id="{B5F97C0B-0706-47D1-9233-105B331CBCA6}" type="slidenum">
              <a:rPr lang="en-US" smtClean="0"/>
              <a:t>‹#›</a:t>
            </a:fld>
            <a:endParaRPr lang="en-US"/>
          </a:p>
        </p:txBody>
      </p:sp>
    </p:spTree>
    <p:extLst>
      <p:ext uri="{BB962C8B-B14F-4D97-AF65-F5344CB8AC3E}">
        <p14:creationId xmlns:p14="http://schemas.microsoft.com/office/powerpoint/2010/main" val="23761451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C3A5065-5D4F-4322-9962-D066669529C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30CD9BF-4243-41CF-AFD0-FBC7A8005B9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98B5DF7-B11C-45D3-9D96-0662B88FEC8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FBA363D-5A31-49C4-A40D-EE48DE7F4A55}" type="datetimeFigureOut">
              <a:rPr lang="en-US" smtClean="0"/>
              <a:t>8/31/2020</a:t>
            </a:fld>
            <a:endParaRPr lang="en-US"/>
          </a:p>
        </p:txBody>
      </p:sp>
      <p:sp>
        <p:nvSpPr>
          <p:cNvPr id="5" name="Footer Placeholder 4">
            <a:extLst>
              <a:ext uri="{FF2B5EF4-FFF2-40B4-BE49-F238E27FC236}">
                <a16:creationId xmlns:a16="http://schemas.microsoft.com/office/drawing/2014/main" id="{D5F25C58-C01F-4402-A3AE-870AA71755C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CA03FB3-3EFD-42C9-9237-95345032734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5F97C0B-0706-47D1-9233-105B331CBCA6}" type="slidenum">
              <a:rPr lang="en-US" smtClean="0"/>
              <a:t>‹#›</a:t>
            </a:fld>
            <a:endParaRPr lang="en-US"/>
          </a:p>
        </p:txBody>
      </p:sp>
    </p:spTree>
    <p:extLst>
      <p:ext uri="{BB962C8B-B14F-4D97-AF65-F5344CB8AC3E}">
        <p14:creationId xmlns:p14="http://schemas.microsoft.com/office/powerpoint/2010/main" val="9089465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2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32.sv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tree in a forest&#10;&#10;Description automatically generated">
            <a:extLst>
              <a:ext uri="{FF2B5EF4-FFF2-40B4-BE49-F238E27FC236}">
                <a16:creationId xmlns:a16="http://schemas.microsoft.com/office/drawing/2014/main" id="{822D3523-96DE-4A2C-9844-94C63F05AC34}"/>
              </a:ext>
            </a:extLst>
          </p:cNvPr>
          <p:cNvPicPr>
            <a:picLocks noChangeAspect="1"/>
          </p:cNvPicPr>
          <p:nvPr/>
        </p:nvPicPr>
        <p:blipFill rotWithShape="1">
          <a:blip r:embed="rId2"/>
          <a:srcRect t="19081" r="-1" b="1673"/>
          <a:stretch/>
        </p:blipFill>
        <p:spPr>
          <a:xfrm>
            <a:off x="4592" y="95249"/>
            <a:ext cx="12188932" cy="6858000"/>
          </a:xfrm>
          <a:prstGeom prst="rect">
            <a:avLst/>
          </a:prstGeom>
        </p:spPr>
      </p:pic>
      <p:sp>
        <p:nvSpPr>
          <p:cNvPr id="2" name="Title 1">
            <a:extLst>
              <a:ext uri="{FF2B5EF4-FFF2-40B4-BE49-F238E27FC236}">
                <a16:creationId xmlns:a16="http://schemas.microsoft.com/office/drawing/2014/main" id="{04ECA6EC-984A-4D21-B205-9404314D40D8}"/>
              </a:ext>
            </a:extLst>
          </p:cNvPr>
          <p:cNvSpPr>
            <a:spLocks noGrp="1"/>
          </p:cNvSpPr>
          <p:nvPr>
            <p:ph type="ctrTitle"/>
          </p:nvPr>
        </p:nvSpPr>
        <p:spPr>
          <a:xfrm>
            <a:off x="2886078" y="3648075"/>
            <a:ext cx="7724766" cy="876300"/>
          </a:xfrm>
        </p:spPr>
        <p:txBody>
          <a:bodyPr anchor="b">
            <a:normAutofit fontScale="90000"/>
          </a:bodyPr>
          <a:lstStyle/>
          <a:p>
            <a:pPr algn="l"/>
            <a:r>
              <a:rPr lang="en-US" sz="9600" b="1" i="0" dirty="0">
                <a:solidFill>
                  <a:srgbClr val="FFFFFF"/>
                </a:solidFill>
                <a:effectLst/>
                <a:latin typeface="zeitung"/>
              </a:rPr>
              <a:t>US Wildfires</a:t>
            </a:r>
            <a:br>
              <a:rPr lang="en-US" sz="1600" b="1" i="0" dirty="0">
                <a:solidFill>
                  <a:srgbClr val="FFFFFF"/>
                </a:solidFill>
                <a:effectLst/>
                <a:latin typeface="zeitung"/>
              </a:rPr>
            </a:br>
            <a:endParaRPr lang="en-US" sz="4800" dirty="0">
              <a:solidFill>
                <a:srgbClr val="FFFFFF"/>
              </a:solidFill>
            </a:endParaRPr>
          </a:p>
        </p:txBody>
      </p:sp>
      <p:sp>
        <p:nvSpPr>
          <p:cNvPr id="3" name="Subtitle 2">
            <a:extLst>
              <a:ext uri="{FF2B5EF4-FFF2-40B4-BE49-F238E27FC236}">
                <a16:creationId xmlns:a16="http://schemas.microsoft.com/office/drawing/2014/main" id="{4D75050F-0E5B-4F92-B240-DA408567AE25}"/>
              </a:ext>
            </a:extLst>
          </p:cNvPr>
          <p:cNvSpPr>
            <a:spLocks noGrp="1"/>
          </p:cNvSpPr>
          <p:nvPr>
            <p:ph type="subTitle" idx="1"/>
          </p:nvPr>
        </p:nvSpPr>
        <p:spPr>
          <a:xfrm>
            <a:off x="5829308" y="4452730"/>
            <a:ext cx="5027008" cy="1558679"/>
          </a:xfrm>
        </p:spPr>
        <p:txBody>
          <a:bodyPr anchor="b">
            <a:normAutofit/>
          </a:bodyPr>
          <a:lstStyle/>
          <a:p>
            <a:pPr algn="l"/>
            <a:r>
              <a:rPr lang="en-US" sz="2200" dirty="0">
                <a:solidFill>
                  <a:srgbClr val="FFFFFF"/>
                </a:solidFill>
              </a:rPr>
              <a:t>An analysis of Data collected over 23 years</a:t>
            </a:r>
          </a:p>
        </p:txBody>
      </p:sp>
    </p:spTree>
    <p:extLst>
      <p:ext uri="{BB962C8B-B14F-4D97-AF65-F5344CB8AC3E}">
        <p14:creationId xmlns:p14="http://schemas.microsoft.com/office/powerpoint/2010/main" val="29382584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BCC960-3AE2-45C6-8E15-898A0F1394CD}"/>
              </a:ext>
            </a:extLst>
          </p:cNvPr>
          <p:cNvSpPr>
            <a:spLocks noGrp="1"/>
          </p:cNvSpPr>
          <p:nvPr>
            <p:ph type="title"/>
          </p:nvPr>
        </p:nvSpPr>
        <p:spPr/>
        <p:txBody>
          <a:bodyPr>
            <a:normAutofit/>
          </a:bodyPr>
          <a:lstStyle/>
          <a:p>
            <a:r>
              <a:rPr lang="en-US" sz="4000" b="1" dirty="0">
                <a:solidFill>
                  <a:schemeClr val="tx1"/>
                </a:solidFill>
                <a:latin typeface="+mn-lt"/>
              </a:rPr>
              <a:t>Relationship between cause and fire size?</a:t>
            </a:r>
            <a:endParaRPr lang="en-US" sz="4000" dirty="0">
              <a:latin typeface="+mn-lt"/>
            </a:endParaRPr>
          </a:p>
        </p:txBody>
      </p:sp>
      <p:sp>
        <p:nvSpPr>
          <p:cNvPr id="3" name="Content Placeholder 2">
            <a:extLst>
              <a:ext uri="{FF2B5EF4-FFF2-40B4-BE49-F238E27FC236}">
                <a16:creationId xmlns:a16="http://schemas.microsoft.com/office/drawing/2014/main" id="{B2CA6D4F-5AB4-442B-92D9-9B9A576476FF}"/>
              </a:ext>
            </a:extLst>
          </p:cNvPr>
          <p:cNvSpPr>
            <a:spLocks noGrp="1"/>
          </p:cNvSpPr>
          <p:nvPr>
            <p:ph idx="1"/>
          </p:nvPr>
        </p:nvSpPr>
        <p:spPr>
          <a:xfrm>
            <a:off x="838200" y="1825625"/>
            <a:ext cx="4983480" cy="4351338"/>
          </a:xfrm>
        </p:spPr>
        <p:txBody>
          <a:bodyPr/>
          <a:lstStyle/>
          <a:p>
            <a:r>
              <a:rPr lang="en-US" sz="2000" b="0" i="0" u="none" strike="noStrike" dirty="0">
                <a:solidFill>
                  <a:srgbClr val="000000"/>
                </a:solidFill>
                <a:effectLst/>
              </a:rPr>
              <a:t>We can observe that fires started by ‘Lightning’ are the most damaging.</a:t>
            </a:r>
          </a:p>
          <a:p>
            <a:pPr marL="0" indent="0">
              <a:buNone/>
            </a:pPr>
            <a:endParaRPr lang="en-US" sz="2000" b="0" i="0" u="none" strike="noStrike" dirty="0">
              <a:solidFill>
                <a:srgbClr val="000000"/>
              </a:solidFill>
              <a:effectLst/>
            </a:endParaRPr>
          </a:p>
          <a:p>
            <a:r>
              <a:rPr lang="en-US" sz="2000" b="0" i="0" u="none" strike="noStrike" dirty="0">
                <a:solidFill>
                  <a:srgbClr val="000000"/>
                </a:solidFill>
                <a:effectLst/>
              </a:rPr>
              <a:t>Though the number of fires caused by debris burning is large in number, the average size of the fire caused by it is very low.</a:t>
            </a:r>
            <a:endParaRPr lang="en-US" sz="2000" dirty="0">
              <a:solidFill>
                <a:schemeClr val="tx1"/>
              </a:solidFill>
            </a:endParaRPr>
          </a:p>
          <a:p>
            <a:endParaRPr lang="en-US" dirty="0"/>
          </a:p>
        </p:txBody>
      </p:sp>
      <p:pic>
        <p:nvPicPr>
          <p:cNvPr id="4" name="Picture 3">
            <a:extLst>
              <a:ext uri="{FF2B5EF4-FFF2-40B4-BE49-F238E27FC236}">
                <a16:creationId xmlns:a16="http://schemas.microsoft.com/office/drawing/2014/main" id="{7C28DA8A-1AE2-4C80-9CE5-6D0BB3137C6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731911" y="1424274"/>
            <a:ext cx="6460089" cy="52406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84466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80717E-CA68-40FE-9BF3-4BA4FAACC700}"/>
              </a:ext>
            </a:extLst>
          </p:cNvPr>
          <p:cNvSpPr>
            <a:spLocks noGrp="1"/>
          </p:cNvSpPr>
          <p:nvPr>
            <p:ph type="title"/>
          </p:nvPr>
        </p:nvSpPr>
        <p:spPr/>
        <p:txBody>
          <a:bodyPr>
            <a:normAutofit/>
          </a:bodyPr>
          <a:lstStyle/>
          <a:p>
            <a:r>
              <a:rPr lang="en-US" sz="4000" b="1" dirty="0">
                <a:solidFill>
                  <a:schemeClr val="tx1"/>
                </a:solidFill>
                <a:latin typeface="+mn-lt"/>
              </a:rPr>
              <a:t>Wildfires in each state of USA</a:t>
            </a:r>
            <a:endParaRPr lang="en-US" sz="4000" dirty="0">
              <a:latin typeface="+mn-lt"/>
            </a:endParaRPr>
          </a:p>
        </p:txBody>
      </p:sp>
      <p:sp>
        <p:nvSpPr>
          <p:cNvPr id="3" name="Content Placeholder 2">
            <a:extLst>
              <a:ext uri="{FF2B5EF4-FFF2-40B4-BE49-F238E27FC236}">
                <a16:creationId xmlns:a16="http://schemas.microsoft.com/office/drawing/2014/main" id="{59530B71-798E-4CF4-960B-F3E628803304}"/>
              </a:ext>
            </a:extLst>
          </p:cNvPr>
          <p:cNvSpPr>
            <a:spLocks noGrp="1"/>
          </p:cNvSpPr>
          <p:nvPr>
            <p:ph idx="1"/>
          </p:nvPr>
        </p:nvSpPr>
        <p:spPr>
          <a:xfrm>
            <a:off x="838200" y="1825625"/>
            <a:ext cx="3916680" cy="4351338"/>
          </a:xfrm>
        </p:spPr>
        <p:txBody>
          <a:bodyPr/>
          <a:lstStyle/>
          <a:p>
            <a:r>
              <a:rPr lang="en-US" sz="2000" b="0" i="0" u="none" strike="noStrike" dirty="0">
                <a:solidFill>
                  <a:srgbClr val="000000"/>
                </a:solidFill>
                <a:effectLst/>
              </a:rPr>
              <a:t>California and Texas have the most wildfires.</a:t>
            </a:r>
          </a:p>
          <a:p>
            <a:endParaRPr lang="en-US" sz="2000" b="0" i="0" u="none" strike="noStrike" dirty="0">
              <a:solidFill>
                <a:srgbClr val="000000"/>
              </a:solidFill>
              <a:effectLst/>
            </a:endParaRPr>
          </a:p>
          <a:p>
            <a:r>
              <a:rPr lang="en-US" sz="2000" b="0" i="0" u="none" strike="noStrike" dirty="0">
                <a:solidFill>
                  <a:schemeClr val="tx1"/>
                </a:solidFill>
                <a:effectLst/>
              </a:rPr>
              <a:t>Surprisingly, Georgia which is much smaller state than Texas has larger number of wildfires than Texas.</a:t>
            </a:r>
            <a:endParaRPr lang="en-US" sz="2000" dirty="0">
              <a:solidFill>
                <a:schemeClr val="tx1"/>
              </a:solidFill>
            </a:endParaRPr>
          </a:p>
          <a:p>
            <a:endParaRPr lang="en-US" dirty="0"/>
          </a:p>
        </p:txBody>
      </p:sp>
      <p:pic>
        <p:nvPicPr>
          <p:cNvPr id="4" name="Picture 3">
            <a:extLst>
              <a:ext uri="{FF2B5EF4-FFF2-40B4-BE49-F238E27FC236}">
                <a16:creationId xmlns:a16="http://schemas.microsoft.com/office/drawing/2014/main" id="{C2270C9F-A3CF-4677-A42E-E06D9A2EDDA2}"/>
              </a:ext>
            </a:extLst>
          </p:cNvPr>
          <p:cNvPicPr>
            <a:picLocks noChangeAspect="1"/>
          </p:cNvPicPr>
          <p:nvPr/>
        </p:nvPicPr>
        <p:blipFill>
          <a:blip r:embed="rId2"/>
          <a:stretch>
            <a:fillRect/>
          </a:stretch>
        </p:blipFill>
        <p:spPr>
          <a:xfrm>
            <a:off x="4541520" y="1313670"/>
            <a:ext cx="7614791" cy="4955050"/>
          </a:xfrm>
          <a:prstGeom prst="rect">
            <a:avLst/>
          </a:prstGeom>
        </p:spPr>
      </p:pic>
    </p:spTree>
    <p:extLst>
      <p:ext uri="{BB962C8B-B14F-4D97-AF65-F5344CB8AC3E}">
        <p14:creationId xmlns:p14="http://schemas.microsoft.com/office/powerpoint/2010/main" val="41886360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427AF5F-9A0E-42B7-A252-FD64C9885F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1C1D891-8E80-4E16-882E-27D55D645238}"/>
              </a:ext>
            </a:extLst>
          </p:cNvPr>
          <p:cNvSpPr>
            <a:spLocks noGrp="1"/>
          </p:cNvSpPr>
          <p:nvPr>
            <p:ph type="title"/>
          </p:nvPr>
        </p:nvSpPr>
        <p:spPr>
          <a:xfrm>
            <a:off x="838200" y="365125"/>
            <a:ext cx="10515600" cy="1306443"/>
          </a:xfrm>
        </p:spPr>
        <p:txBody>
          <a:bodyPr>
            <a:normAutofit/>
          </a:bodyPr>
          <a:lstStyle/>
          <a:p>
            <a:r>
              <a:rPr lang="en-US" sz="4000" b="1" dirty="0">
                <a:latin typeface="+mn-lt"/>
              </a:rPr>
              <a:t>Wildfires by size</a:t>
            </a:r>
            <a:endParaRPr lang="en-US" sz="4000" dirty="0">
              <a:latin typeface="+mn-lt"/>
            </a:endParaRPr>
          </a:p>
        </p:txBody>
      </p:sp>
      <p:sp>
        <p:nvSpPr>
          <p:cNvPr id="3" name="Content Placeholder 2">
            <a:extLst>
              <a:ext uri="{FF2B5EF4-FFF2-40B4-BE49-F238E27FC236}">
                <a16:creationId xmlns:a16="http://schemas.microsoft.com/office/drawing/2014/main" id="{9EF905B4-1529-4044-898A-6096E61AA5E0}"/>
              </a:ext>
            </a:extLst>
          </p:cNvPr>
          <p:cNvSpPr>
            <a:spLocks noGrp="1"/>
          </p:cNvSpPr>
          <p:nvPr>
            <p:ph idx="1"/>
          </p:nvPr>
        </p:nvSpPr>
        <p:spPr>
          <a:xfrm>
            <a:off x="838200" y="1825625"/>
            <a:ext cx="4394200" cy="4303464"/>
          </a:xfrm>
        </p:spPr>
        <p:txBody>
          <a:bodyPr>
            <a:normAutofit/>
          </a:bodyPr>
          <a:lstStyle/>
          <a:p>
            <a:pPr rtl="0">
              <a:spcBef>
                <a:spcPts val="0"/>
              </a:spcBef>
              <a:spcAft>
                <a:spcPts val="0"/>
              </a:spcAft>
            </a:pPr>
            <a:r>
              <a:rPr lang="en-US" sz="2000" b="0" i="0" u="none" strike="noStrike" dirty="0">
                <a:effectLst/>
              </a:rPr>
              <a:t>Over 800k of total fire incidents are in between 0.26-0.99 acres within the final fire perimeter expenditures.</a:t>
            </a:r>
          </a:p>
          <a:p>
            <a:pPr rtl="0">
              <a:spcBef>
                <a:spcPts val="0"/>
              </a:spcBef>
              <a:spcAft>
                <a:spcPts val="0"/>
              </a:spcAft>
            </a:pPr>
            <a:endParaRPr lang="en-US" sz="2000" b="0" i="0" u="none" strike="noStrike" dirty="0">
              <a:effectLst/>
            </a:endParaRPr>
          </a:p>
          <a:p>
            <a:pPr rtl="0">
              <a:spcBef>
                <a:spcPts val="0"/>
              </a:spcBef>
              <a:spcAft>
                <a:spcPts val="0"/>
              </a:spcAft>
            </a:pPr>
            <a:endParaRPr lang="en-US" sz="2000" b="0" i="0" u="none" strike="noStrike" dirty="0">
              <a:effectLst/>
            </a:endParaRPr>
          </a:p>
          <a:p>
            <a:pPr rtl="0">
              <a:spcBef>
                <a:spcPts val="0"/>
              </a:spcBef>
              <a:spcAft>
                <a:spcPts val="0"/>
              </a:spcAft>
            </a:pPr>
            <a:r>
              <a:rPr lang="en-US" sz="2000" dirty="0"/>
              <a:t>The number of wildfires reported which have caused damage to more than 1000 acres are comparatively less</a:t>
            </a:r>
            <a:endParaRPr lang="en-US" sz="2000" b="0" dirty="0">
              <a:effectLst/>
            </a:endParaRPr>
          </a:p>
          <a:p>
            <a:endParaRPr lang="en-US" sz="2000" dirty="0"/>
          </a:p>
        </p:txBody>
      </p:sp>
      <p:pic>
        <p:nvPicPr>
          <p:cNvPr id="6" name="Picture 5">
            <a:extLst>
              <a:ext uri="{FF2B5EF4-FFF2-40B4-BE49-F238E27FC236}">
                <a16:creationId xmlns:a16="http://schemas.microsoft.com/office/drawing/2014/main" id="{11D77002-D979-431B-AE88-6FDF53985F7C}"/>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326889" y="1501299"/>
            <a:ext cx="6865111" cy="53109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10123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1F566A-EE21-4A19-AA09-90B36E03C979}"/>
              </a:ext>
            </a:extLst>
          </p:cNvPr>
          <p:cNvSpPr>
            <a:spLocks noGrp="1"/>
          </p:cNvSpPr>
          <p:nvPr>
            <p:ph type="title"/>
          </p:nvPr>
        </p:nvSpPr>
        <p:spPr/>
        <p:txBody>
          <a:bodyPr>
            <a:normAutofit/>
          </a:bodyPr>
          <a:lstStyle/>
          <a:p>
            <a:r>
              <a:rPr lang="en-US" sz="4000" b="1" dirty="0">
                <a:solidFill>
                  <a:schemeClr val="tx1"/>
                </a:solidFill>
                <a:latin typeface="+mn-lt"/>
              </a:rPr>
              <a:t>Wildfires in each state with respect to fire size</a:t>
            </a:r>
            <a:endParaRPr lang="en-US" sz="4000" dirty="0">
              <a:latin typeface="+mn-lt"/>
            </a:endParaRPr>
          </a:p>
        </p:txBody>
      </p:sp>
      <p:sp>
        <p:nvSpPr>
          <p:cNvPr id="3" name="Content Placeholder 2">
            <a:extLst>
              <a:ext uri="{FF2B5EF4-FFF2-40B4-BE49-F238E27FC236}">
                <a16:creationId xmlns:a16="http://schemas.microsoft.com/office/drawing/2014/main" id="{583D685E-92FF-4057-BE77-745477AC29D5}"/>
              </a:ext>
            </a:extLst>
          </p:cNvPr>
          <p:cNvSpPr>
            <a:spLocks noGrp="1"/>
          </p:cNvSpPr>
          <p:nvPr>
            <p:ph idx="1"/>
          </p:nvPr>
        </p:nvSpPr>
        <p:spPr>
          <a:xfrm>
            <a:off x="838200" y="1825625"/>
            <a:ext cx="5085080" cy="4351338"/>
          </a:xfrm>
        </p:spPr>
        <p:txBody>
          <a:bodyPr>
            <a:normAutofit fontScale="92500" lnSpcReduction="20000"/>
          </a:bodyPr>
          <a:lstStyle/>
          <a:p>
            <a:pPr rtl="0">
              <a:spcBef>
                <a:spcPts val="0"/>
              </a:spcBef>
              <a:spcAft>
                <a:spcPts val="0"/>
              </a:spcAft>
            </a:pPr>
            <a:r>
              <a:rPr lang="en-US" sz="2200" b="0" i="0" u="none" strike="noStrike" dirty="0">
                <a:solidFill>
                  <a:srgbClr val="000000"/>
                </a:solidFill>
                <a:effectLst/>
              </a:rPr>
              <a:t>From Dataset we know that </a:t>
            </a:r>
          </a:p>
          <a:p>
            <a:pPr lvl="1">
              <a:lnSpc>
                <a:spcPct val="120000"/>
              </a:lnSpc>
              <a:spcBef>
                <a:spcPts val="0"/>
              </a:spcBef>
            </a:pPr>
            <a:r>
              <a:rPr lang="en-US" sz="2200" b="1" i="0" u="none" strike="noStrike" dirty="0">
                <a:solidFill>
                  <a:srgbClr val="000000"/>
                </a:solidFill>
                <a:effectLst/>
              </a:rPr>
              <a:t>Size 'A' represents '0-0.25' acres</a:t>
            </a:r>
          </a:p>
          <a:p>
            <a:pPr lvl="1">
              <a:lnSpc>
                <a:spcPct val="120000"/>
              </a:lnSpc>
              <a:spcBef>
                <a:spcPts val="0"/>
              </a:spcBef>
            </a:pPr>
            <a:r>
              <a:rPr lang="en-US" sz="2200" b="1" i="0" u="none" strike="noStrike" dirty="0">
                <a:solidFill>
                  <a:srgbClr val="000000"/>
                </a:solidFill>
                <a:effectLst/>
              </a:rPr>
              <a:t>Size 'B' represents '0.26-9.9' acres</a:t>
            </a:r>
          </a:p>
          <a:p>
            <a:pPr lvl="1">
              <a:lnSpc>
                <a:spcPct val="120000"/>
              </a:lnSpc>
              <a:spcBef>
                <a:spcPts val="0"/>
              </a:spcBef>
            </a:pPr>
            <a:r>
              <a:rPr lang="en-US" sz="2200" b="1" i="0" u="none" strike="noStrike" dirty="0">
                <a:solidFill>
                  <a:srgbClr val="000000"/>
                </a:solidFill>
                <a:effectLst/>
              </a:rPr>
              <a:t>Size 'C' represents '10.0-99.9' acres</a:t>
            </a:r>
          </a:p>
          <a:p>
            <a:pPr lvl="1">
              <a:lnSpc>
                <a:spcPct val="120000"/>
              </a:lnSpc>
              <a:spcBef>
                <a:spcPts val="0"/>
              </a:spcBef>
            </a:pPr>
            <a:r>
              <a:rPr lang="en-US" sz="2200" b="1" i="0" u="none" strike="noStrike" dirty="0">
                <a:solidFill>
                  <a:srgbClr val="000000"/>
                </a:solidFill>
                <a:effectLst/>
              </a:rPr>
              <a:t>Size 'D' represents '100-299' acres</a:t>
            </a:r>
          </a:p>
          <a:p>
            <a:pPr lvl="1">
              <a:lnSpc>
                <a:spcPct val="120000"/>
              </a:lnSpc>
              <a:spcBef>
                <a:spcPts val="0"/>
              </a:spcBef>
            </a:pPr>
            <a:r>
              <a:rPr lang="en-US" sz="2200" b="1" i="0" u="none" strike="noStrike" dirty="0">
                <a:solidFill>
                  <a:srgbClr val="000000"/>
                </a:solidFill>
                <a:effectLst/>
              </a:rPr>
              <a:t>Size 'E' represents '300-999' acres</a:t>
            </a:r>
          </a:p>
          <a:p>
            <a:pPr lvl="1">
              <a:lnSpc>
                <a:spcPct val="120000"/>
              </a:lnSpc>
              <a:spcBef>
                <a:spcPts val="0"/>
              </a:spcBef>
            </a:pPr>
            <a:r>
              <a:rPr lang="en-US" sz="2200" b="1" i="0" u="none" strike="noStrike" dirty="0">
                <a:solidFill>
                  <a:srgbClr val="000000"/>
                </a:solidFill>
                <a:effectLst/>
              </a:rPr>
              <a:t>Size 'F' represents '000-4999' acres </a:t>
            </a:r>
          </a:p>
          <a:p>
            <a:pPr lvl="1">
              <a:lnSpc>
                <a:spcPct val="120000"/>
              </a:lnSpc>
              <a:spcBef>
                <a:spcPts val="0"/>
              </a:spcBef>
            </a:pPr>
            <a:r>
              <a:rPr lang="en-US" sz="2200" b="1" i="0" u="none" strike="noStrike" dirty="0">
                <a:solidFill>
                  <a:srgbClr val="000000"/>
                </a:solidFill>
                <a:effectLst/>
              </a:rPr>
              <a:t>Size 'G' represents '5000+' acres.</a:t>
            </a:r>
          </a:p>
          <a:p>
            <a:pPr lvl="1">
              <a:lnSpc>
                <a:spcPct val="120000"/>
              </a:lnSpc>
              <a:spcBef>
                <a:spcPts val="0"/>
              </a:spcBef>
            </a:pPr>
            <a:endParaRPr lang="en-US" sz="2200" b="0" dirty="0">
              <a:effectLst/>
            </a:endParaRPr>
          </a:p>
          <a:p>
            <a:r>
              <a:rPr lang="en-US" sz="2200" b="0" i="0" u="none" strike="noStrike" dirty="0">
                <a:solidFill>
                  <a:srgbClr val="000000"/>
                </a:solidFill>
                <a:effectLst/>
              </a:rPr>
              <a:t>Georgia has 12 fires over the span of two decades which are of size ‘5000”’ acres</a:t>
            </a:r>
          </a:p>
          <a:p>
            <a:pPr marL="0" indent="0">
              <a:buNone/>
            </a:pPr>
            <a:br>
              <a:rPr lang="en-US" sz="2200" dirty="0"/>
            </a:br>
            <a:endParaRPr lang="en-US" sz="2200" b="0" i="0" u="none" strike="noStrike" dirty="0">
              <a:solidFill>
                <a:srgbClr val="000000"/>
              </a:solidFill>
              <a:effectLst/>
            </a:endParaRPr>
          </a:p>
          <a:p>
            <a:pPr rtl="0">
              <a:spcBef>
                <a:spcPts val="0"/>
              </a:spcBef>
              <a:spcAft>
                <a:spcPts val="0"/>
              </a:spcAft>
            </a:pPr>
            <a:r>
              <a:rPr lang="en-US" sz="2200" b="0" i="0" u="none" strike="noStrike" dirty="0">
                <a:solidFill>
                  <a:srgbClr val="000000"/>
                </a:solidFill>
                <a:effectLst/>
              </a:rPr>
              <a:t>Alaska has the large number of fires of largest size</a:t>
            </a:r>
            <a:endParaRPr lang="en-US" sz="2200" b="0" dirty="0">
              <a:effectLst/>
            </a:endParaRPr>
          </a:p>
          <a:p>
            <a:endParaRPr lang="en-US" dirty="0"/>
          </a:p>
        </p:txBody>
      </p:sp>
      <p:pic>
        <p:nvPicPr>
          <p:cNvPr id="4" name="Picture 3">
            <a:extLst>
              <a:ext uri="{FF2B5EF4-FFF2-40B4-BE49-F238E27FC236}">
                <a16:creationId xmlns:a16="http://schemas.microsoft.com/office/drawing/2014/main" id="{D94795D5-88B8-4A82-A6DE-44C3E8BCCBA3}"/>
              </a:ext>
            </a:extLst>
          </p:cNvPr>
          <p:cNvPicPr>
            <a:picLocks noChangeAspect="1"/>
          </p:cNvPicPr>
          <p:nvPr/>
        </p:nvPicPr>
        <p:blipFill>
          <a:blip r:embed="rId2"/>
          <a:stretch>
            <a:fillRect/>
          </a:stretch>
        </p:blipFill>
        <p:spPr>
          <a:xfrm>
            <a:off x="5638799" y="1374504"/>
            <a:ext cx="6320433" cy="4660535"/>
          </a:xfrm>
          <a:prstGeom prst="rect">
            <a:avLst/>
          </a:prstGeom>
        </p:spPr>
      </p:pic>
    </p:spTree>
    <p:extLst>
      <p:ext uri="{BB962C8B-B14F-4D97-AF65-F5344CB8AC3E}">
        <p14:creationId xmlns:p14="http://schemas.microsoft.com/office/powerpoint/2010/main" val="994390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0B4D79D-1B4F-4AA6-AA41-543BE51A0B69}"/>
              </a:ext>
            </a:extLst>
          </p:cNvPr>
          <p:cNvPicPr>
            <a:picLocks noGrp="1"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2730" y="0"/>
            <a:ext cx="5843270" cy="34290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1D744839-C298-4DBE-AD13-6DF0D12E0D12}"/>
              </a:ext>
            </a:extLst>
          </p:cNvPr>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28080" y="0"/>
            <a:ext cx="5843270" cy="34290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0AF6384B-95D6-4107-8C49-C55C0B617EB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3429000"/>
            <a:ext cx="6096000" cy="34290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16CFC7AF-22B3-4BFD-B986-6691FA8F3EB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33503" y="3429000"/>
            <a:ext cx="5637847" cy="3429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75606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BBF21F7-FD47-421F-9AC5-D3A17BF59B1B}"/>
              </a:ext>
            </a:extLst>
          </p:cNvPr>
          <p:cNvSpPr>
            <a:spLocks noGrp="1"/>
          </p:cNvSpPr>
          <p:nvPr>
            <p:ph idx="1"/>
          </p:nvPr>
        </p:nvSpPr>
        <p:spPr>
          <a:xfrm>
            <a:off x="838200" y="1524000"/>
            <a:ext cx="5257800" cy="4652963"/>
          </a:xfrm>
        </p:spPr>
        <p:txBody>
          <a:bodyPr/>
          <a:lstStyle/>
          <a:p>
            <a:pPr marL="228600" indent="-228600">
              <a:spcBef>
                <a:spcPts val="0"/>
              </a:spcBef>
              <a:buFont typeface="Wingdings 2" panose="05020102010507070707" pitchFamily="18" charset="2"/>
              <a:buChar char=""/>
            </a:pPr>
            <a:r>
              <a:rPr lang="en-US" sz="2000" dirty="0">
                <a:solidFill>
                  <a:srgbClr val="000000"/>
                </a:solidFill>
              </a:rPr>
              <a:t>After looking at State maps by Fire size class, we can note that Georgia has most fires with size under 100 acres.</a:t>
            </a:r>
          </a:p>
          <a:p>
            <a:pPr marL="228600" indent="-228600">
              <a:spcBef>
                <a:spcPts val="0"/>
              </a:spcBef>
              <a:buFont typeface="Wingdings 2" panose="05020102010507070707" pitchFamily="18" charset="2"/>
              <a:buChar char=""/>
            </a:pPr>
            <a:endParaRPr lang="en-US" sz="2000" dirty="0">
              <a:solidFill>
                <a:srgbClr val="000000"/>
              </a:solidFill>
            </a:endParaRPr>
          </a:p>
          <a:p>
            <a:pPr marL="228600" indent="-228600">
              <a:spcBef>
                <a:spcPts val="0"/>
              </a:spcBef>
              <a:buFont typeface="Wingdings 2" panose="05020102010507070707" pitchFamily="18" charset="2"/>
              <a:buChar char=""/>
            </a:pPr>
            <a:endParaRPr lang="en-US" sz="2000" dirty="0">
              <a:solidFill>
                <a:srgbClr val="000000"/>
              </a:solidFill>
            </a:endParaRPr>
          </a:p>
          <a:p>
            <a:pPr marL="228600" indent="-228600">
              <a:spcBef>
                <a:spcPts val="0"/>
              </a:spcBef>
              <a:buFont typeface="Wingdings 2" panose="05020102010507070707" pitchFamily="18" charset="2"/>
              <a:buChar char=""/>
            </a:pPr>
            <a:r>
              <a:rPr lang="en-US" sz="2000" dirty="0">
                <a:solidFill>
                  <a:srgbClr val="000000"/>
                </a:solidFill>
              </a:rPr>
              <a:t> California and Texas have reported fires of all sizes in more numbers over two decades.</a:t>
            </a:r>
          </a:p>
          <a:p>
            <a:endParaRPr lang="en-US" dirty="0"/>
          </a:p>
        </p:txBody>
      </p:sp>
      <p:pic>
        <p:nvPicPr>
          <p:cNvPr id="4" name="Picture 3">
            <a:extLst>
              <a:ext uri="{FF2B5EF4-FFF2-40B4-BE49-F238E27FC236}">
                <a16:creationId xmlns:a16="http://schemas.microsoft.com/office/drawing/2014/main" id="{B1372C88-F442-44AB-8E3A-B3851FB01D7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81280"/>
            <a:ext cx="6096000" cy="334772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0BA4A781-8FBC-4033-9A85-BF8237467D0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3429000"/>
            <a:ext cx="6096000" cy="3429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22946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427AF5F-9A0E-42B7-A252-FD64C9885F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D395341-2F2A-4BB4-91D2-54B5EDEE5AC7}"/>
              </a:ext>
            </a:extLst>
          </p:cNvPr>
          <p:cNvSpPr>
            <a:spLocks noGrp="1"/>
          </p:cNvSpPr>
          <p:nvPr>
            <p:ph type="title"/>
          </p:nvPr>
        </p:nvSpPr>
        <p:spPr>
          <a:xfrm>
            <a:off x="838200" y="365125"/>
            <a:ext cx="10515600" cy="1306443"/>
          </a:xfrm>
        </p:spPr>
        <p:txBody>
          <a:bodyPr>
            <a:normAutofit/>
          </a:bodyPr>
          <a:lstStyle/>
          <a:p>
            <a:r>
              <a:rPr lang="en-US" sz="4000" b="1" dirty="0">
                <a:latin typeface="+mn-lt"/>
              </a:rPr>
              <a:t>Which County is more prone to Wildfires in USA?</a:t>
            </a:r>
            <a:endParaRPr lang="en-US" sz="4000" dirty="0">
              <a:latin typeface="+mn-lt"/>
            </a:endParaRPr>
          </a:p>
        </p:txBody>
      </p:sp>
      <p:sp>
        <p:nvSpPr>
          <p:cNvPr id="3" name="Content Placeholder 2">
            <a:extLst>
              <a:ext uri="{FF2B5EF4-FFF2-40B4-BE49-F238E27FC236}">
                <a16:creationId xmlns:a16="http://schemas.microsoft.com/office/drawing/2014/main" id="{66134B06-8C42-44F7-89DE-CE32D2D215E8}"/>
              </a:ext>
            </a:extLst>
          </p:cNvPr>
          <p:cNvSpPr>
            <a:spLocks noGrp="1"/>
          </p:cNvSpPr>
          <p:nvPr>
            <p:ph idx="1"/>
          </p:nvPr>
        </p:nvSpPr>
        <p:spPr>
          <a:xfrm>
            <a:off x="838200" y="1825625"/>
            <a:ext cx="4152774" cy="4489450"/>
          </a:xfrm>
        </p:spPr>
        <p:txBody>
          <a:bodyPr>
            <a:normAutofit/>
          </a:bodyPr>
          <a:lstStyle/>
          <a:p>
            <a:r>
              <a:rPr lang="en-US" sz="2000" b="0" i="0" u="none" strike="noStrike" dirty="0">
                <a:effectLst/>
              </a:rPr>
              <a:t>“Riverside County” in California has the most numbers of wildfires. </a:t>
            </a:r>
          </a:p>
          <a:p>
            <a:r>
              <a:rPr lang="en-US" sz="2000" b="0" i="0" u="none" strike="noStrike" dirty="0">
                <a:effectLst/>
              </a:rPr>
              <a:t>Below counties comes next in the top list.</a:t>
            </a:r>
          </a:p>
          <a:p>
            <a:pPr lvl="1">
              <a:buFont typeface="Courier New" panose="02070309020205020404" pitchFamily="49" charset="0"/>
              <a:buChar char="o"/>
            </a:pPr>
            <a:r>
              <a:rPr lang="en-US" sz="2000" b="0" i="0" u="none" strike="noStrike" dirty="0">
                <a:effectLst/>
              </a:rPr>
              <a:t>“Coconino</a:t>
            </a:r>
            <a:r>
              <a:rPr lang="en-US" sz="2000" dirty="0"/>
              <a:t>” and “Gila” in Arizona</a:t>
            </a:r>
          </a:p>
          <a:p>
            <a:pPr lvl="1">
              <a:buFont typeface="Courier New" panose="02070309020205020404" pitchFamily="49" charset="0"/>
              <a:buChar char="o"/>
            </a:pPr>
            <a:r>
              <a:rPr lang="en-US" sz="2000" dirty="0"/>
              <a:t>“Beltrami” in Minnesota</a:t>
            </a:r>
          </a:p>
          <a:p>
            <a:pPr lvl="1">
              <a:buFont typeface="Courier New" panose="02070309020205020404" pitchFamily="49" charset="0"/>
              <a:buChar char="o"/>
            </a:pPr>
            <a:r>
              <a:rPr lang="en-US" sz="2000" dirty="0"/>
              <a:t>“San Bernardino” in California</a:t>
            </a:r>
          </a:p>
          <a:p>
            <a:pPr lvl="1">
              <a:buFont typeface="Courier New" panose="02070309020205020404" pitchFamily="49" charset="0"/>
              <a:buChar char="o"/>
            </a:pPr>
            <a:r>
              <a:rPr lang="en-US" sz="2000" dirty="0"/>
              <a:t>“San Diego” in California</a:t>
            </a:r>
          </a:p>
          <a:p>
            <a:r>
              <a:rPr lang="en-US" sz="2000" dirty="0">
                <a:solidFill>
                  <a:srgbClr val="0E101A"/>
                </a:solidFill>
              </a:rPr>
              <a:t>N</a:t>
            </a:r>
            <a:r>
              <a:rPr lang="en-US" sz="2000" b="0" i="0" u="none" strike="noStrike" dirty="0">
                <a:solidFill>
                  <a:srgbClr val="0E101A"/>
                </a:solidFill>
                <a:effectLst/>
              </a:rPr>
              <a:t>umber of fires are more in counties of California, Arizona, Minnesota, and New York.</a:t>
            </a:r>
            <a:endParaRPr lang="en-US" sz="2000" dirty="0">
              <a:solidFill>
                <a:srgbClr val="0E101A"/>
              </a:solidFill>
            </a:endParaRPr>
          </a:p>
          <a:p>
            <a:endParaRPr lang="en-US" sz="2000" dirty="0"/>
          </a:p>
        </p:txBody>
      </p:sp>
      <p:pic>
        <p:nvPicPr>
          <p:cNvPr id="8" name="Picture 7">
            <a:extLst>
              <a:ext uri="{FF2B5EF4-FFF2-40B4-BE49-F238E27FC236}">
                <a16:creationId xmlns:a16="http://schemas.microsoft.com/office/drawing/2014/main" id="{C9D6CB8B-03F6-41B1-97FB-EBD1D4C31506}"/>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865474" y="1311369"/>
            <a:ext cx="7318941" cy="55466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86949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427AF5F-9A0E-42B7-A252-FD64C9885F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2A9FCD1-C7AF-4030-B5F8-B850A4B78036}"/>
              </a:ext>
            </a:extLst>
          </p:cNvPr>
          <p:cNvSpPr>
            <a:spLocks noGrp="1"/>
          </p:cNvSpPr>
          <p:nvPr>
            <p:ph type="title"/>
          </p:nvPr>
        </p:nvSpPr>
        <p:spPr>
          <a:xfrm>
            <a:off x="838200" y="365125"/>
            <a:ext cx="10515600" cy="1306443"/>
          </a:xfrm>
        </p:spPr>
        <p:txBody>
          <a:bodyPr>
            <a:normAutofit/>
          </a:bodyPr>
          <a:lstStyle/>
          <a:p>
            <a:r>
              <a:rPr lang="en-US" sz="4000" b="1">
                <a:latin typeface="+mn-lt"/>
              </a:rPr>
              <a:t>W</a:t>
            </a:r>
            <a:r>
              <a:rPr lang="en-US" sz="4000" b="1" i="0" u="none" strike="noStrike">
                <a:effectLst/>
                <a:latin typeface="+mn-lt"/>
              </a:rPr>
              <a:t>hich counties are most affected in terms of acres of land burnt due to wildfire?</a:t>
            </a:r>
            <a:endParaRPr lang="en-US" sz="4000" b="1" dirty="0">
              <a:latin typeface="+mn-lt"/>
            </a:endParaRPr>
          </a:p>
        </p:txBody>
      </p:sp>
      <p:sp>
        <p:nvSpPr>
          <p:cNvPr id="3" name="Content Placeholder 2">
            <a:extLst>
              <a:ext uri="{FF2B5EF4-FFF2-40B4-BE49-F238E27FC236}">
                <a16:creationId xmlns:a16="http://schemas.microsoft.com/office/drawing/2014/main" id="{48276654-6BA2-4B15-9163-4B864EEC2FD0}"/>
              </a:ext>
            </a:extLst>
          </p:cNvPr>
          <p:cNvSpPr>
            <a:spLocks noGrp="1"/>
          </p:cNvSpPr>
          <p:nvPr>
            <p:ph idx="1"/>
          </p:nvPr>
        </p:nvSpPr>
        <p:spPr>
          <a:xfrm>
            <a:off x="838200" y="1825625"/>
            <a:ext cx="5257800" cy="4667250"/>
          </a:xfrm>
        </p:spPr>
        <p:txBody>
          <a:bodyPr>
            <a:normAutofit lnSpcReduction="10000"/>
          </a:bodyPr>
          <a:lstStyle/>
          <a:p>
            <a:r>
              <a:rPr lang="en-US" sz="2000" b="0" i="0" u="none" strike="noStrike" dirty="0">
                <a:solidFill>
                  <a:srgbClr val="0E101A"/>
                </a:solidFill>
                <a:effectLst/>
              </a:rPr>
              <a:t>Yukon-Koyukuk is the most affected county over the period.</a:t>
            </a:r>
          </a:p>
          <a:p>
            <a:endParaRPr lang="en-US" sz="2000" b="0" i="0" u="none" strike="noStrike" dirty="0">
              <a:solidFill>
                <a:srgbClr val="0E101A"/>
              </a:solidFill>
              <a:effectLst/>
            </a:endParaRPr>
          </a:p>
          <a:p>
            <a:r>
              <a:rPr lang="en-US" sz="2000" dirty="0">
                <a:solidFill>
                  <a:srgbClr val="0E101A"/>
                </a:solidFill>
              </a:rPr>
              <a:t>M</a:t>
            </a:r>
            <a:r>
              <a:rPr lang="en-US" sz="2000" b="0" i="0" u="none" strike="noStrike" dirty="0">
                <a:solidFill>
                  <a:srgbClr val="0E101A"/>
                </a:solidFill>
                <a:effectLst/>
              </a:rPr>
              <a:t>ore destructive fires are reported in counties of Alaska, Nebraska, and Oklahoma.</a:t>
            </a:r>
          </a:p>
          <a:p>
            <a:endParaRPr lang="en-US" sz="2000" b="0" i="0" u="none" strike="noStrike" dirty="0">
              <a:solidFill>
                <a:srgbClr val="0E101A"/>
              </a:solidFill>
              <a:effectLst/>
            </a:endParaRPr>
          </a:p>
          <a:p>
            <a:r>
              <a:rPr lang="en-US" sz="2000" b="0" i="0" u="none" strike="noStrike" dirty="0">
                <a:solidFill>
                  <a:srgbClr val="0E101A"/>
                </a:solidFill>
                <a:effectLst/>
              </a:rPr>
              <a:t>Riverside County of California reported 19398 fire incidents over 13 years with the average fire size being approximately 31 acres.</a:t>
            </a:r>
          </a:p>
          <a:p>
            <a:endParaRPr lang="en-US" sz="2000" dirty="0">
              <a:solidFill>
                <a:srgbClr val="0E101A"/>
              </a:solidFill>
            </a:endParaRPr>
          </a:p>
          <a:p>
            <a:r>
              <a:rPr lang="en-US" sz="2000" b="0" i="0" u="none" strike="noStrike" dirty="0">
                <a:solidFill>
                  <a:srgbClr val="0E101A"/>
                </a:solidFill>
                <a:effectLst/>
              </a:rPr>
              <a:t>Yukon-Koyukuk county of Alaska reported only 51 fire incidents over the same period but with an average fire size of approximately 35000 acres.</a:t>
            </a:r>
            <a:endParaRPr lang="en-US" sz="2000" dirty="0"/>
          </a:p>
        </p:txBody>
      </p:sp>
      <p:pic>
        <p:nvPicPr>
          <p:cNvPr id="5" name="Picture 4">
            <a:extLst>
              <a:ext uri="{FF2B5EF4-FFF2-40B4-BE49-F238E27FC236}">
                <a16:creationId xmlns:a16="http://schemas.microsoft.com/office/drawing/2014/main" id="{26C7AB1E-CEB9-4EAE-B3DE-24B3D9E0B514}"/>
              </a:ext>
            </a:extLst>
          </p:cNvPr>
          <p:cNvPicPr>
            <a:picLocks noChangeAspect="1"/>
          </p:cNvPicPr>
          <p:nvPr/>
        </p:nvPicPr>
        <p:blipFill>
          <a:blip r:embed="rId2"/>
          <a:stretch>
            <a:fillRect/>
          </a:stretch>
        </p:blipFill>
        <p:spPr>
          <a:xfrm>
            <a:off x="6151688" y="1825625"/>
            <a:ext cx="5981574" cy="4778375"/>
          </a:xfrm>
          <a:prstGeom prst="rect">
            <a:avLst/>
          </a:prstGeom>
        </p:spPr>
      </p:pic>
    </p:spTree>
    <p:extLst>
      <p:ext uri="{BB962C8B-B14F-4D97-AF65-F5344CB8AC3E}">
        <p14:creationId xmlns:p14="http://schemas.microsoft.com/office/powerpoint/2010/main" val="7737822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1000C-AEA1-485F-BCD6-69428B186B85}"/>
              </a:ext>
            </a:extLst>
          </p:cNvPr>
          <p:cNvSpPr>
            <a:spLocks noGrp="1"/>
          </p:cNvSpPr>
          <p:nvPr>
            <p:ph type="title"/>
          </p:nvPr>
        </p:nvSpPr>
        <p:spPr/>
        <p:txBody>
          <a:bodyPr>
            <a:normAutofit/>
          </a:bodyPr>
          <a:lstStyle/>
          <a:p>
            <a:r>
              <a:rPr lang="en-US" sz="4000" b="1" dirty="0">
                <a:solidFill>
                  <a:schemeClr val="tx1"/>
                </a:solidFill>
                <a:latin typeface="+mn-lt"/>
              </a:rPr>
              <a:t>Wildfires in each state with respect to Cause of Fire</a:t>
            </a:r>
            <a:endParaRPr lang="en-US" sz="4000" dirty="0">
              <a:latin typeface="+mn-lt"/>
            </a:endParaRPr>
          </a:p>
        </p:txBody>
      </p:sp>
      <p:sp>
        <p:nvSpPr>
          <p:cNvPr id="3" name="Content Placeholder 2">
            <a:extLst>
              <a:ext uri="{FF2B5EF4-FFF2-40B4-BE49-F238E27FC236}">
                <a16:creationId xmlns:a16="http://schemas.microsoft.com/office/drawing/2014/main" id="{A2E6286D-FCAD-4E9A-B0B9-502D4549FC61}"/>
              </a:ext>
            </a:extLst>
          </p:cNvPr>
          <p:cNvSpPr>
            <a:spLocks noGrp="1"/>
          </p:cNvSpPr>
          <p:nvPr>
            <p:ph idx="1"/>
          </p:nvPr>
        </p:nvSpPr>
        <p:spPr>
          <a:xfrm>
            <a:off x="838200" y="1825625"/>
            <a:ext cx="5257800" cy="4351338"/>
          </a:xfrm>
        </p:spPr>
        <p:txBody>
          <a:bodyPr/>
          <a:lstStyle/>
          <a:p>
            <a:r>
              <a:rPr lang="en-US" sz="2000" dirty="0">
                <a:solidFill>
                  <a:schemeClr val="tx1"/>
                </a:solidFill>
              </a:rPr>
              <a:t>The west states of USA has recorded most wildfires caused by “Lightning”.</a:t>
            </a:r>
          </a:p>
          <a:p>
            <a:r>
              <a:rPr lang="en-US" sz="2000" dirty="0">
                <a:solidFill>
                  <a:schemeClr val="tx1"/>
                </a:solidFill>
              </a:rPr>
              <a:t>Florida has recorded 21.8k wildfire caused by lightning</a:t>
            </a:r>
          </a:p>
          <a:p>
            <a:r>
              <a:rPr lang="en-US" sz="2000" dirty="0">
                <a:solidFill>
                  <a:schemeClr val="tx1"/>
                </a:solidFill>
              </a:rPr>
              <a:t>“Powerline” has been stated as cause for over4k wildfires in Texas alone. </a:t>
            </a:r>
          </a:p>
          <a:p>
            <a:endParaRPr lang="en-US" dirty="0"/>
          </a:p>
        </p:txBody>
      </p:sp>
      <p:pic>
        <p:nvPicPr>
          <p:cNvPr id="4" name="Picture 3">
            <a:extLst>
              <a:ext uri="{FF2B5EF4-FFF2-40B4-BE49-F238E27FC236}">
                <a16:creationId xmlns:a16="http://schemas.microsoft.com/office/drawing/2014/main" id="{DDB9944F-B318-4D04-9026-8C13D28C763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096000" y="1031399"/>
            <a:ext cx="5821680" cy="303260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875F1B9A-8BFA-43DD-B78F-603A4F79FE63}"/>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096000" y="4001294"/>
            <a:ext cx="5821680" cy="28567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64234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954B0AD-E465-4AB4-978F-BB62596E6814}"/>
              </a:ext>
            </a:extLst>
          </p:cNvPr>
          <p:cNvSpPr>
            <a:spLocks noGrp="1"/>
          </p:cNvSpPr>
          <p:nvPr>
            <p:ph idx="1"/>
          </p:nvPr>
        </p:nvSpPr>
        <p:spPr>
          <a:xfrm>
            <a:off x="838200" y="1825625"/>
            <a:ext cx="5054600" cy="4351338"/>
          </a:xfrm>
        </p:spPr>
        <p:txBody>
          <a:bodyPr>
            <a:normAutofit/>
          </a:bodyPr>
          <a:lstStyle/>
          <a:p>
            <a:pPr marL="228600" indent="-228600">
              <a:spcBef>
                <a:spcPts val="0"/>
              </a:spcBef>
              <a:buFont typeface="Wingdings 2" panose="05020102010507070707" pitchFamily="18" charset="2"/>
              <a:buChar char=""/>
            </a:pPr>
            <a:r>
              <a:rPr lang="en-US" sz="2000" b="0" i="0" u="none" strike="noStrike" dirty="0">
                <a:solidFill>
                  <a:srgbClr val="000000"/>
                </a:solidFill>
                <a:effectLst/>
              </a:rPr>
              <a:t>Trash burning is the cause for almost all the cases in Georgia.</a:t>
            </a:r>
            <a:endParaRPr lang="en-US" sz="2000" dirty="0">
              <a:solidFill>
                <a:srgbClr val="000000"/>
              </a:solidFill>
            </a:endParaRPr>
          </a:p>
          <a:p>
            <a:pPr marL="228600" indent="-228600">
              <a:spcBef>
                <a:spcPts val="0"/>
              </a:spcBef>
              <a:buFont typeface="Wingdings 2" panose="05020102010507070707" pitchFamily="18" charset="2"/>
              <a:buChar char=""/>
            </a:pPr>
            <a:endParaRPr lang="en-US" sz="2000" dirty="0">
              <a:solidFill>
                <a:srgbClr val="000000"/>
              </a:solidFill>
            </a:endParaRPr>
          </a:p>
          <a:p>
            <a:pPr marL="228600" indent="-228600">
              <a:spcBef>
                <a:spcPts val="0"/>
              </a:spcBef>
              <a:buFont typeface="Wingdings 2" panose="05020102010507070707" pitchFamily="18" charset="2"/>
              <a:buChar char=""/>
            </a:pPr>
            <a:r>
              <a:rPr lang="en-US" sz="2000" dirty="0">
                <a:solidFill>
                  <a:srgbClr val="000000"/>
                </a:solidFill>
              </a:rPr>
              <a:t> </a:t>
            </a:r>
            <a:r>
              <a:rPr lang="en-US" sz="2000" b="0" i="0" u="none" strike="noStrike" dirty="0">
                <a:solidFill>
                  <a:srgbClr val="000000"/>
                </a:solidFill>
                <a:effectLst/>
              </a:rPr>
              <a:t> Mississippi has 30k wildfires caused by trash burning and arson alone.</a:t>
            </a:r>
            <a:endParaRPr lang="en-US" sz="2000" dirty="0"/>
          </a:p>
        </p:txBody>
      </p:sp>
      <p:pic>
        <p:nvPicPr>
          <p:cNvPr id="4" name="Picture 3">
            <a:extLst>
              <a:ext uri="{FF2B5EF4-FFF2-40B4-BE49-F238E27FC236}">
                <a16:creationId xmlns:a16="http://schemas.microsoft.com/office/drawing/2014/main" id="{E7BD863B-80A9-4AF4-9131-656CD73033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34050" y="0"/>
            <a:ext cx="6457950" cy="363728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77A31244-D3F3-4451-B2D2-D31367ABBF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34050" y="3637280"/>
            <a:ext cx="6457950" cy="31835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92799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C4D247-9820-409A-BEC4-72FAE6FB9252}"/>
              </a:ext>
            </a:extLst>
          </p:cNvPr>
          <p:cNvSpPr>
            <a:spLocks noGrp="1"/>
          </p:cNvSpPr>
          <p:nvPr>
            <p:ph type="title"/>
          </p:nvPr>
        </p:nvSpPr>
        <p:spPr/>
        <p:txBody>
          <a:bodyPr>
            <a:normAutofit/>
          </a:bodyPr>
          <a:lstStyle/>
          <a:p>
            <a:r>
              <a:rPr lang="en-US" sz="4000" b="1" dirty="0">
                <a:solidFill>
                  <a:schemeClr val="tx1"/>
                </a:solidFill>
                <a:latin typeface="+mn-lt"/>
              </a:rPr>
              <a:t>Topic Overview</a:t>
            </a:r>
            <a:endParaRPr lang="en-US" sz="4000" dirty="0">
              <a:latin typeface="+mn-lt"/>
            </a:endParaRPr>
          </a:p>
        </p:txBody>
      </p:sp>
      <p:sp>
        <p:nvSpPr>
          <p:cNvPr id="3" name="Content Placeholder 2">
            <a:extLst>
              <a:ext uri="{FF2B5EF4-FFF2-40B4-BE49-F238E27FC236}">
                <a16:creationId xmlns:a16="http://schemas.microsoft.com/office/drawing/2014/main" id="{242E113A-99D1-4215-84AD-91F579BA0910}"/>
              </a:ext>
            </a:extLst>
          </p:cNvPr>
          <p:cNvSpPr>
            <a:spLocks noGrp="1"/>
          </p:cNvSpPr>
          <p:nvPr>
            <p:ph idx="1"/>
          </p:nvPr>
        </p:nvSpPr>
        <p:spPr/>
        <p:txBody>
          <a:bodyPr/>
          <a:lstStyle/>
          <a:p>
            <a:r>
              <a:rPr lang="en-US" b="1" dirty="0"/>
              <a:t>Background</a:t>
            </a:r>
          </a:p>
          <a:p>
            <a:r>
              <a:rPr lang="en-US" b="1" dirty="0"/>
              <a:t>Problem</a:t>
            </a:r>
          </a:p>
          <a:p>
            <a:r>
              <a:rPr lang="en-US" b="1" dirty="0"/>
              <a:t>Dataset</a:t>
            </a:r>
          </a:p>
          <a:p>
            <a:r>
              <a:rPr lang="en-US" b="1" dirty="0"/>
              <a:t>Analysis and Result</a:t>
            </a:r>
          </a:p>
          <a:p>
            <a:r>
              <a:rPr lang="en-US" b="1" dirty="0"/>
              <a:t>Machine Learning</a:t>
            </a:r>
          </a:p>
          <a:p>
            <a:r>
              <a:rPr lang="en-US" b="1" dirty="0"/>
              <a:t>Conclusion</a:t>
            </a:r>
          </a:p>
          <a:p>
            <a:r>
              <a:rPr lang="en-US" b="1" dirty="0">
                <a:latin typeface="+mn-lt"/>
              </a:rPr>
              <a:t>Recommendation</a:t>
            </a:r>
            <a:endParaRPr lang="en-US" b="1" dirty="0"/>
          </a:p>
          <a:p>
            <a:endParaRPr lang="en-US" dirty="0"/>
          </a:p>
        </p:txBody>
      </p:sp>
    </p:spTree>
    <p:extLst>
      <p:ext uri="{BB962C8B-B14F-4D97-AF65-F5344CB8AC3E}">
        <p14:creationId xmlns:p14="http://schemas.microsoft.com/office/powerpoint/2010/main" val="19812474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B50685C-C528-4B26-807F-7642441B1E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6096001" cy="34290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6B557926-3613-4C74-A60D-FEEC9CA6721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99480" y="0"/>
            <a:ext cx="6192520" cy="34290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0CA1E428-BB33-4464-941F-AE5E07AE394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3429000"/>
            <a:ext cx="5943600" cy="34290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09EFD390-B732-441B-ADCA-1F33CD60AF6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0" y="3429000"/>
            <a:ext cx="6096000" cy="3429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48044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38830A8-C177-4E02-99B0-EA3ADC4A027C}"/>
              </a:ext>
            </a:extLst>
          </p:cNvPr>
          <p:cNvSpPr>
            <a:spLocks noGrp="1"/>
          </p:cNvSpPr>
          <p:nvPr>
            <p:ph idx="1"/>
          </p:nvPr>
        </p:nvSpPr>
        <p:spPr>
          <a:xfrm>
            <a:off x="838200" y="1825625"/>
            <a:ext cx="4953000" cy="4351338"/>
          </a:xfrm>
        </p:spPr>
        <p:txBody>
          <a:bodyPr/>
          <a:lstStyle/>
          <a:p>
            <a:pPr marL="228600" indent="-228600">
              <a:spcBef>
                <a:spcPts val="0"/>
              </a:spcBef>
              <a:buFont typeface="Wingdings 2" panose="05020102010507070707" pitchFamily="18" charset="2"/>
              <a:buChar char=""/>
            </a:pPr>
            <a:r>
              <a:rPr lang="en-US" sz="2000" b="0" i="0" u="none" strike="noStrike" dirty="0">
                <a:solidFill>
                  <a:srgbClr val="000000"/>
                </a:solidFill>
                <a:effectLst/>
              </a:rPr>
              <a:t>Railroads are causing about 14K wildfires in Florida.</a:t>
            </a:r>
          </a:p>
          <a:p>
            <a:pPr marL="228600" indent="-228600">
              <a:spcBef>
                <a:spcPts val="0"/>
              </a:spcBef>
              <a:buFont typeface="Wingdings 2" panose="05020102010507070707" pitchFamily="18" charset="2"/>
              <a:buChar char=""/>
            </a:pPr>
            <a:endParaRPr lang="en-US" sz="2000" dirty="0">
              <a:solidFill>
                <a:srgbClr val="000000"/>
              </a:solidFill>
            </a:endParaRPr>
          </a:p>
          <a:p>
            <a:pPr marL="228600" indent="-228600">
              <a:spcBef>
                <a:spcPts val="0"/>
              </a:spcBef>
              <a:buFont typeface="Wingdings 2" panose="05020102010507070707" pitchFamily="18" charset="2"/>
              <a:buChar char=""/>
            </a:pPr>
            <a:r>
              <a:rPr lang="en-US" sz="2000" b="0" i="0" u="none" strike="noStrike" dirty="0">
                <a:solidFill>
                  <a:srgbClr val="000000"/>
                </a:solidFill>
                <a:effectLst/>
              </a:rPr>
              <a:t>only state majorly affected by Railroad caused wildfires.</a:t>
            </a:r>
            <a:endParaRPr lang="en-US" sz="2000" b="0" dirty="0">
              <a:effectLst/>
            </a:endParaRPr>
          </a:p>
          <a:p>
            <a:endParaRPr lang="en-US" dirty="0"/>
          </a:p>
        </p:txBody>
      </p:sp>
      <p:pic>
        <p:nvPicPr>
          <p:cNvPr id="4" name="Picture 3">
            <a:extLst>
              <a:ext uri="{FF2B5EF4-FFF2-40B4-BE49-F238E27FC236}">
                <a16:creationId xmlns:a16="http://schemas.microsoft.com/office/drawing/2014/main" id="{89DEE3DF-8668-434E-B104-D913FD45D4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91200" y="681037"/>
            <a:ext cx="6400800" cy="45348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25668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92788-B168-42A5-BCF2-75E09F252AE1}"/>
              </a:ext>
            </a:extLst>
          </p:cNvPr>
          <p:cNvSpPr>
            <a:spLocks noGrp="1"/>
          </p:cNvSpPr>
          <p:nvPr>
            <p:ph type="title"/>
          </p:nvPr>
        </p:nvSpPr>
        <p:spPr/>
        <p:txBody>
          <a:bodyPr>
            <a:normAutofit/>
          </a:bodyPr>
          <a:lstStyle/>
          <a:p>
            <a:r>
              <a:rPr lang="en-US" sz="4000" b="1" dirty="0">
                <a:solidFill>
                  <a:schemeClr val="tx1"/>
                </a:solidFill>
                <a:latin typeface="+mn-lt"/>
              </a:rPr>
              <a:t>Is the cause of wildfire related to season?</a:t>
            </a:r>
            <a:endParaRPr lang="en-US" sz="4000" dirty="0">
              <a:latin typeface="+mn-lt"/>
            </a:endParaRPr>
          </a:p>
        </p:txBody>
      </p:sp>
      <p:sp>
        <p:nvSpPr>
          <p:cNvPr id="3" name="Content Placeholder 2">
            <a:extLst>
              <a:ext uri="{FF2B5EF4-FFF2-40B4-BE49-F238E27FC236}">
                <a16:creationId xmlns:a16="http://schemas.microsoft.com/office/drawing/2014/main" id="{5700940F-8BF7-4DBF-BD77-64DA689E2303}"/>
              </a:ext>
            </a:extLst>
          </p:cNvPr>
          <p:cNvSpPr>
            <a:spLocks noGrp="1"/>
          </p:cNvSpPr>
          <p:nvPr>
            <p:ph idx="1"/>
          </p:nvPr>
        </p:nvSpPr>
        <p:spPr>
          <a:xfrm>
            <a:off x="838200" y="1825625"/>
            <a:ext cx="5257800" cy="4351338"/>
          </a:xfrm>
        </p:spPr>
        <p:txBody>
          <a:bodyPr>
            <a:normAutofit/>
          </a:bodyPr>
          <a:lstStyle/>
          <a:p>
            <a:r>
              <a:rPr lang="en-US" sz="2000" b="1" i="0" u="none" strike="noStrike" dirty="0">
                <a:solidFill>
                  <a:schemeClr val="tx1"/>
                </a:solidFill>
                <a:effectLst/>
              </a:rPr>
              <a:t>chi-square Test</a:t>
            </a:r>
          </a:p>
          <a:p>
            <a:pPr lvl="1"/>
            <a:r>
              <a:rPr lang="en-US" sz="2000" b="0" i="0" u="none" strike="noStrike" dirty="0">
                <a:solidFill>
                  <a:schemeClr val="tx1"/>
                </a:solidFill>
                <a:effectLst/>
              </a:rPr>
              <a:t>H0(null hypothesis): The features Cause of Fire and Season are independent (which means they are not associated).</a:t>
            </a:r>
            <a:endParaRPr lang="en-US" sz="2000" b="1" dirty="0">
              <a:solidFill>
                <a:schemeClr val="tx1"/>
              </a:solidFill>
            </a:endParaRPr>
          </a:p>
          <a:p>
            <a:pPr lvl="1"/>
            <a:r>
              <a:rPr lang="en-US" sz="2000" b="0" i="0" u="none" strike="noStrike" dirty="0">
                <a:solidFill>
                  <a:schemeClr val="tx1"/>
                </a:solidFill>
                <a:effectLst/>
              </a:rPr>
              <a:t>H1(alternate hypothesis): Cause of Fire and Season are not independent (which means they are associated).</a:t>
            </a:r>
            <a:r>
              <a:rPr lang="en-US" sz="2000" b="1" i="0" u="none" strike="noStrike" dirty="0">
                <a:solidFill>
                  <a:schemeClr val="tx1"/>
                </a:solidFill>
                <a:effectLst/>
              </a:rPr>
              <a:t> </a:t>
            </a:r>
          </a:p>
          <a:p>
            <a:pPr lvl="1"/>
            <a:r>
              <a:rPr lang="en-US" sz="2000" b="1" i="0" u="none" strike="noStrike" dirty="0">
                <a:solidFill>
                  <a:srgbClr val="000000"/>
                </a:solidFill>
                <a:effectLst/>
              </a:rPr>
              <a:t>p-value=0.000000</a:t>
            </a:r>
            <a:endParaRPr lang="en-US" sz="2000" b="1" i="0" u="none" strike="noStrike" dirty="0">
              <a:solidFill>
                <a:schemeClr val="tx1"/>
              </a:solidFill>
              <a:effectLst/>
            </a:endParaRPr>
          </a:p>
          <a:p>
            <a:pPr rtl="0">
              <a:spcBef>
                <a:spcPts val="1100"/>
              </a:spcBef>
              <a:spcAft>
                <a:spcPts val="0"/>
              </a:spcAft>
            </a:pPr>
            <a:r>
              <a:rPr lang="en-US" sz="2000" b="1" i="0" u="none" strike="noStrike" dirty="0">
                <a:solidFill>
                  <a:srgbClr val="000000"/>
                </a:solidFill>
                <a:effectLst/>
                <a:cs typeface="Arial" panose="020B0604020202020204" pitchFamily="34" charset="0"/>
              </a:rPr>
              <a:t>At 0.05 level of significance, we reject the null hypothesis and accept H1. </a:t>
            </a:r>
            <a:endParaRPr lang="en-US" sz="2000" b="0" dirty="0">
              <a:effectLst/>
              <a:cs typeface="Arial" panose="020B0604020202020204" pitchFamily="34" charset="0"/>
            </a:endParaRPr>
          </a:p>
          <a:p>
            <a:pPr marL="0" indent="0" rtl="0">
              <a:spcBef>
                <a:spcPts val="0"/>
              </a:spcBef>
              <a:spcAft>
                <a:spcPts val="0"/>
              </a:spcAft>
              <a:buNone/>
            </a:pPr>
            <a:r>
              <a:rPr lang="en-US" sz="2000" b="1" dirty="0">
                <a:solidFill>
                  <a:srgbClr val="000000"/>
                </a:solidFill>
                <a:cs typeface="Arial" panose="020B0604020202020204" pitchFamily="34" charset="0"/>
              </a:rPr>
              <a:t>     </a:t>
            </a:r>
            <a:r>
              <a:rPr lang="en-US" sz="2000" b="1" i="0" u="none" strike="noStrike" dirty="0">
                <a:solidFill>
                  <a:srgbClr val="000000"/>
                </a:solidFill>
                <a:effectLst/>
                <a:cs typeface="Arial" panose="020B0604020202020204" pitchFamily="34" charset="0"/>
              </a:rPr>
              <a:t>They are not independent.</a:t>
            </a:r>
            <a:endParaRPr lang="en-US" sz="2000" b="0" dirty="0">
              <a:effectLst/>
              <a:cs typeface="Arial" panose="020B0604020202020204" pitchFamily="34" charset="0"/>
            </a:endParaRPr>
          </a:p>
          <a:p>
            <a:endParaRPr lang="en-US" dirty="0"/>
          </a:p>
        </p:txBody>
      </p:sp>
      <p:pic>
        <p:nvPicPr>
          <p:cNvPr id="4" name="Picture 3">
            <a:extLst>
              <a:ext uri="{FF2B5EF4-FFF2-40B4-BE49-F238E27FC236}">
                <a16:creationId xmlns:a16="http://schemas.microsoft.com/office/drawing/2014/main" id="{FBDA2AED-1523-45C9-88B4-2F5767B3F7A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tretch/>
        </p:blipFill>
        <p:spPr bwMode="auto">
          <a:xfrm>
            <a:off x="6096000" y="1566793"/>
            <a:ext cx="6096000" cy="46101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45592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5690E58-4F75-4BDE-9C19-31CE2150D7DF}"/>
              </a:ext>
            </a:extLst>
          </p:cNvPr>
          <p:cNvSpPr>
            <a:spLocks noGrp="1"/>
          </p:cNvSpPr>
          <p:nvPr>
            <p:ph idx="1"/>
          </p:nvPr>
        </p:nvSpPr>
        <p:spPr>
          <a:xfrm>
            <a:off x="838200" y="1533525"/>
            <a:ext cx="2626361" cy="4643438"/>
          </a:xfrm>
        </p:spPr>
        <p:txBody>
          <a:bodyPr/>
          <a:lstStyle/>
          <a:p>
            <a:r>
              <a:rPr lang="en-US" sz="2000" b="0" i="0" u="none" strike="noStrike" dirty="0">
                <a:solidFill>
                  <a:srgbClr val="000000"/>
                </a:solidFill>
                <a:effectLst/>
              </a:rPr>
              <a:t>"Cause of Fire" and "Season" are not independent. </a:t>
            </a:r>
          </a:p>
          <a:p>
            <a:endParaRPr lang="en-US" sz="2000" dirty="0">
              <a:solidFill>
                <a:srgbClr val="000000"/>
              </a:solidFill>
            </a:endParaRPr>
          </a:p>
          <a:p>
            <a:r>
              <a:rPr lang="en-US" sz="2000" b="0" i="0" u="none" strike="noStrike" dirty="0">
                <a:solidFill>
                  <a:srgbClr val="000000"/>
                </a:solidFill>
                <a:effectLst/>
              </a:rPr>
              <a:t>we can also note that Lightning during Summer causes most wildfires.</a:t>
            </a:r>
          </a:p>
          <a:p>
            <a:endParaRPr lang="en-US" sz="2000" b="0" i="0" u="none" strike="noStrike" dirty="0">
              <a:solidFill>
                <a:srgbClr val="000000"/>
              </a:solidFill>
              <a:effectLst/>
            </a:endParaRPr>
          </a:p>
          <a:p>
            <a:pPr marL="457200" lvl="1" indent="0">
              <a:buNone/>
            </a:pPr>
            <a:endParaRPr lang="en-US" sz="2000" b="0" i="0" u="none" strike="noStrike" dirty="0">
              <a:solidFill>
                <a:srgbClr val="000000"/>
              </a:solidFill>
              <a:effectLst/>
            </a:endParaRPr>
          </a:p>
          <a:p>
            <a:pPr marL="0" indent="0">
              <a:buNone/>
            </a:pPr>
            <a:endParaRPr lang="en-US" dirty="0"/>
          </a:p>
        </p:txBody>
      </p:sp>
      <p:pic>
        <p:nvPicPr>
          <p:cNvPr id="4" name="Picture 3">
            <a:extLst>
              <a:ext uri="{FF2B5EF4-FFF2-40B4-BE49-F238E27FC236}">
                <a16:creationId xmlns:a16="http://schemas.microsoft.com/office/drawing/2014/main" id="{10542242-6033-47D6-B120-38A8F3DF29B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552826" y="781050"/>
            <a:ext cx="8639174" cy="52958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3259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C68A3-4465-4ED4-A89B-D112DF9540DC}"/>
              </a:ext>
            </a:extLst>
          </p:cNvPr>
          <p:cNvSpPr>
            <a:spLocks noGrp="1"/>
          </p:cNvSpPr>
          <p:nvPr>
            <p:ph type="title"/>
          </p:nvPr>
        </p:nvSpPr>
        <p:spPr/>
        <p:txBody>
          <a:bodyPr>
            <a:normAutofit/>
          </a:bodyPr>
          <a:lstStyle/>
          <a:p>
            <a:r>
              <a:rPr lang="en-US" sz="4000" b="1" dirty="0">
                <a:latin typeface="+mn-lt"/>
              </a:rPr>
              <a:t>Machine Learning-</a:t>
            </a:r>
            <a:r>
              <a:rPr lang="en-US" sz="4000" b="1" dirty="0">
                <a:solidFill>
                  <a:srgbClr val="0E101A"/>
                </a:solidFill>
                <a:latin typeface="+mn-lt"/>
              </a:rPr>
              <a:t>P</a:t>
            </a:r>
            <a:r>
              <a:rPr lang="en-US" sz="4000" b="1" i="0" u="none" strike="noStrike" dirty="0">
                <a:solidFill>
                  <a:srgbClr val="0E101A"/>
                </a:solidFill>
                <a:effectLst/>
                <a:latin typeface="+mn-lt"/>
              </a:rPr>
              <a:t>redicting the cause of Fire</a:t>
            </a:r>
            <a:endParaRPr lang="en-US" sz="4000" b="1" dirty="0">
              <a:latin typeface="+mn-lt"/>
            </a:endParaRPr>
          </a:p>
        </p:txBody>
      </p:sp>
      <p:sp>
        <p:nvSpPr>
          <p:cNvPr id="3" name="Content Placeholder 2">
            <a:extLst>
              <a:ext uri="{FF2B5EF4-FFF2-40B4-BE49-F238E27FC236}">
                <a16:creationId xmlns:a16="http://schemas.microsoft.com/office/drawing/2014/main" id="{C6FE85D5-D404-4E7A-B2EE-807B0CD33853}"/>
              </a:ext>
            </a:extLst>
          </p:cNvPr>
          <p:cNvSpPr>
            <a:spLocks noGrp="1"/>
          </p:cNvSpPr>
          <p:nvPr>
            <p:ph idx="1"/>
          </p:nvPr>
        </p:nvSpPr>
        <p:spPr/>
        <p:txBody>
          <a:bodyPr>
            <a:normAutofit fontScale="25000" lnSpcReduction="20000"/>
          </a:bodyPr>
          <a:lstStyle/>
          <a:p>
            <a:pPr rtl="0">
              <a:spcBef>
                <a:spcPts val="0"/>
              </a:spcBef>
              <a:spcAft>
                <a:spcPts val="0"/>
              </a:spcAft>
            </a:pPr>
            <a:endParaRPr lang="en-US" sz="2000" b="0" i="0" u="none" strike="noStrike" dirty="0">
              <a:solidFill>
                <a:srgbClr val="0E101A"/>
              </a:solidFill>
              <a:effectLst/>
            </a:endParaRPr>
          </a:p>
          <a:p>
            <a:pPr>
              <a:lnSpc>
                <a:spcPct val="120000"/>
              </a:lnSpc>
            </a:pPr>
            <a:r>
              <a:rPr lang="en-US" sz="8000" dirty="0"/>
              <a:t>Select features to build model</a:t>
            </a:r>
          </a:p>
          <a:p>
            <a:pPr lvl="1">
              <a:lnSpc>
                <a:spcPct val="120000"/>
              </a:lnSpc>
              <a:spcBef>
                <a:spcPts val="0"/>
              </a:spcBef>
              <a:buFont typeface="Courier New" panose="02070309020205020404" pitchFamily="49" charset="0"/>
              <a:buChar char="o"/>
            </a:pPr>
            <a:r>
              <a:rPr lang="en-US" sz="8000" b="1" i="0" u="none" strike="noStrike" dirty="0">
                <a:solidFill>
                  <a:srgbClr val="0E101A"/>
                </a:solidFill>
                <a:effectLst/>
              </a:rPr>
              <a:t>Features/Predicted Variable =  FIRE_YEAR,STATE,LONGITUDE,LATITUDE,MONTH</a:t>
            </a:r>
            <a:endParaRPr lang="en-US" sz="8000" b="1" dirty="0">
              <a:effectLst/>
            </a:endParaRPr>
          </a:p>
          <a:p>
            <a:pPr lvl="1">
              <a:lnSpc>
                <a:spcPct val="120000"/>
              </a:lnSpc>
              <a:spcBef>
                <a:spcPts val="0"/>
              </a:spcBef>
              <a:buFont typeface="Courier New" panose="02070309020205020404" pitchFamily="49" charset="0"/>
              <a:buChar char="o"/>
            </a:pPr>
            <a:r>
              <a:rPr lang="en-US" sz="8000" b="1" i="0" u="none" strike="noStrike" dirty="0">
                <a:solidFill>
                  <a:srgbClr val="0E101A"/>
                </a:solidFill>
                <a:effectLst/>
              </a:rPr>
              <a:t>Target Variable =  STAT_CAUSE_DESCR</a:t>
            </a:r>
          </a:p>
          <a:p>
            <a:pPr marL="457200" lvl="1" indent="0">
              <a:lnSpc>
                <a:spcPct val="120000"/>
              </a:lnSpc>
              <a:spcBef>
                <a:spcPts val="0"/>
              </a:spcBef>
              <a:buNone/>
            </a:pPr>
            <a:endParaRPr lang="en-US" sz="8000" b="1" dirty="0">
              <a:effectLst/>
            </a:endParaRPr>
          </a:p>
          <a:p>
            <a:pPr>
              <a:lnSpc>
                <a:spcPct val="120000"/>
              </a:lnSpc>
            </a:pPr>
            <a:r>
              <a:rPr lang="en-US" sz="8000" b="0" i="0" u="none" strike="noStrike" dirty="0">
                <a:solidFill>
                  <a:srgbClr val="0E101A"/>
                </a:solidFill>
                <a:effectLst/>
              </a:rPr>
              <a:t> I have used Supervised learning with training and test datasets</a:t>
            </a:r>
          </a:p>
          <a:p>
            <a:pPr marL="0" indent="0">
              <a:lnSpc>
                <a:spcPct val="120000"/>
              </a:lnSpc>
              <a:buNone/>
            </a:pPr>
            <a:endParaRPr lang="en-US" sz="8000" b="0" i="0" u="none" strike="noStrike" dirty="0">
              <a:solidFill>
                <a:srgbClr val="0E101A"/>
              </a:solidFill>
              <a:effectLst/>
            </a:endParaRPr>
          </a:p>
          <a:p>
            <a:pPr rtl="0">
              <a:lnSpc>
                <a:spcPct val="120000"/>
              </a:lnSpc>
              <a:spcBef>
                <a:spcPts val="0"/>
              </a:spcBef>
              <a:spcAft>
                <a:spcPts val="0"/>
              </a:spcAft>
            </a:pPr>
            <a:r>
              <a:rPr lang="en-US" sz="8000" dirty="0">
                <a:solidFill>
                  <a:srgbClr val="0E101A"/>
                </a:solidFill>
              </a:rPr>
              <a:t>S</a:t>
            </a:r>
            <a:r>
              <a:rPr lang="en-US" sz="8000" b="0" i="0" u="none" strike="noStrike" dirty="0">
                <a:solidFill>
                  <a:srgbClr val="0E101A"/>
                </a:solidFill>
                <a:effectLst/>
              </a:rPr>
              <a:t>plit the data in 30% for testing and 70% for training.</a:t>
            </a:r>
          </a:p>
          <a:p>
            <a:pPr rtl="0">
              <a:lnSpc>
                <a:spcPct val="120000"/>
              </a:lnSpc>
              <a:spcBef>
                <a:spcPts val="0"/>
              </a:spcBef>
              <a:spcAft>
                <a:spcPts val="0"/>
              </a:spcAft>
            </a:pPr>
            <a:endParaRPr lang="en-US" sz="8000" b="0" i="0" u="none" strike="noStrike" dirty="0">
              <a:solidFill>
                <a:srgbClr val="0E101A"/>
              </a:solidFill>
              <a:effectLst/>
            </a:endParaRPr>
          </a:p>
          <a:p>
            <a:pPr rtl="0">
              <a:lnSpc>
                <a:spcPct val="120000"/>
              </a:lnSpc>
              <a:spcBef>
                <a:spcPts val="0"/>
              </a:spcBef>
              <a:spcAft>
                <a:spcPts val="0"/>
              </a:spcAft>
            </a:pPr>
            <a:r>
              <a:rPr lang="en-US" sz="8000" dirty="0">
                <a:solidFill>
                  <a:srgbClr val="0E101A"/>
                </a:solidFill>
              </a:rPr>
              <a:t>C</a:t>
            </a:r>
            <a:r>
              <a:rPr lang="en-US" sz="8000" b="0" i="0" u="none" strike="noStrike" dirty="0">
                <a:solidFill>
                  <a:srgbClr val="0E101A"/>
                </a:solidFill>
                <a:effectLst/>
              </a:rPr>
              <a:t>onvert all non-numeric features like the cause of the fire and state name to numeric values.</a:t>
            </a:r>
          </a:p>
          <a:p>
            <a:pPr marL="0" indent="0" rtl="0">
              <a:lnSpc>
                <a:spcPct val="120000"/>
              </a:lnSpc>
              <a:spcBef>
                <a:spcPts val="0"/>
              </a:spcBef>
              <a:spcAft>
                <a:spcPts val="0"/>
              </a:spcAft>
              <a:buNone/>
            </a:pPr>
            <a:endParaRPr lang="en-US" sz="8000" b="0" i="0" u="none" strike="noStrike" dirty="0">
              <a:solidFill>
                <a:srgbClr val="0E101A"/>
              </a:solidFill>
              <a:effectLst/>
            </a:endParaRPr>
          </a:p>
          <a:p>
            <a:pPr rtl="0">
              <a:lnSpc>
                <a:spcPct val="120000"/>
              </a:lnSpc>
              <a:spcBef>
                <a:spcPts val="0"/>
              </a:spcBef>
              <a:spcAft>
                <a:spcPts val="0"/>
              </a:spcAft>
            </a:pPr>
            <a:r>
              <a:rPr lang="en-US" sz="8000" b="0" i="0" dirty="0">
                <a:solidFill>
                  <a:srgbClr val="24292E"/>
                </a:solidFill>
                <a:effectLst/>
              </a:rPr>
              <a:t>I have evaluated Decision Tree, Random Forest Classifier and Gradient Boosting Decision Tree models with prediction score 47%, 57% and 17% respectively.</a:t>
            </a:r>
          </a:p>
          <a:p>
            <a:pPr marL="0" indent="0">
              <a:buNone/>
            </a:pPr>
            <a:br>
              <a:rPr lang="en-US" dirty="0"/>
            </a:br>
            <a:br>
              <a:rPr lang="en-US" dirty="0"/>
            </a:br>
            <a:br>
              <a:rPr lang="en-US" dirty="0"/>
            </a:br>
            <a:endParaRPr lang="en-US" dirty="0"/>
          </a:p>
        </p:txBody>
      </p:sp>
    </p:spTree>
    <p:extLst>
      <p:ext uri="{BB962C8B-B14F-4D97-AF65-F5344CB8AC3E}">
        <p14:creationId xmlns:p14="http://schemas.microsoft.com/office/powerpoint/2010/main" val="9521145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66136-D57F-49DE-85D2-44388624D90C}"/>
              </a:ext>
            </a:extLst>
          </p:cNvPr>
          <p:cNvSpPr>
            <a:spLocks noGrp="1"/>
          </p:cNvSpPr>
          <p:nvPr>
            <p:ph type="title"/>
          </p:nvPr>
        </p:nvSpPr>
        <p:spPr/>
        <p:txBody>
          <a:bodyPr>
            <a:normAutofit/>
          </a:bodyPr>
          <a:lstStyle/>
          <a:p>
            <a:r>
              <a:rPr lang="en-US" sz="4000" b="1" dirty="0">
                <a:latin typeface="+mn-lt"/>
              </a:rPr>
              <a:t>Random Forest Classifier</a:t>
            </a:r>
          </a:p>
        </p:txBody>
      </p:sp>
      <p:sp>
        <p:nvSpPr>
          <p:cNvPr id="3" name="Content Placeholder 2">
            <a:extLst>
              <a:ext uri="{FF2B5EF4-FFF2-40B4-BE49-F238E27FC236}">
                <a16:creationId xmlns:a16="http://schemas.microsoft.com/office/drawing/2014/main" id="{321C1325-F58A-4B4F-974D-B88A95844C83}"/>
              </a:ext>
            </a:extLst>
          </p:cNvPr>
          <p:cNvSpPr>
            <a:spLocks noGrp="1"/>
          </p:cNvSpPr>
          <p:nvPr>
            <p:ph idx="1"/>
          </p:nvPr>
        </p:nvSpPr>
        <p:spPr/>
        <p:txBody>
          <a:bodyPr>
            <a:normAutofit/>
          </a:bodyPr>
          <a:lstStyle/>
          <a:p>
            <a:r>
              <a:rPr lang="en-US" sz="2000" b="0" i="0" u="none" strike="noStrike" dirty="0">
                <a:solidFill>
                  <a:srgbClr val="0E101A"/>
                </a:solidFill>
                <a:effectLst/>
              </a:rPr>
              <a:t> Prediction score of this model is approximately 57%, with Training data accuracy 74%.</a:t>
            </a:r>
            <a:endParaRPr lang="en-US" sz="2000" dirty="0">
              <a:solidFill>
                <a:srgbClr val="0E101A"/>
              </a:solidFill>
            </a:endParaRPr>
          </a:p>
          <a:p>
            <a:r>
              <a:rPr lang="en-US" sz="2000" b="0" i="0" u="none" strike="noStrike" dirty="0">
                <a:solidFill>
                  <a:srgbClr val="0E101A"/>
                </a:solidFill>
                <a:effectLst/>
              </a:rPr>
              <a:t>Model is overfitting . Overfit model may look impressive on the training set but will be useless in a real application.</a:t>
            </a:r>
          </a:p>
          <a:p>
            <a:r>
              <a:rPr lang="en-US" sz="2000" b="0" i="0" u="none" strike="noStrike" dirty="0">
                <a:solidFill>
                  <a:srgbClr val="0E101A"/>
                </a:solidFill>
                <a:effectLst/>
              </a:rPr>
              <a:t>Tune the hyperparameter</a:t>
            </a:r>
          </a:p>
          <a:p>
            <a:r>
              <a:rPr lang="en-US" sz="2000" b="0" i="0" u="none" strike="noStrike" dirty="0">
                <a:solidFill>
                  <a:srgbClr val="0E101A"/>
                </a:solidFill>
                <a:effectLst/>
              </a:rPr>
              <a:t>The standard procedure for hyperparameter optimization for overfitting is through cross-validation.</a:t>
            </a:r>
            <a:endParaRPr lang="en-US" sz="2000" dirty="0">
              <a:solidFill>
                <a:srgbClr val="0E101A"/>
              </a:solidFill>
            </a:endParaRPr>
          </a:p>
          <a:p>
            <a:pPr rtl="0">
              <a:spcBef>
                <a:spcPts val="0"/>
              </a:spcBef>
              <a:spcAft>
                <a:spcPts val="0"/>
              </a:spcAft>
            </a:pPr>
            <a:r>
              <a:rPr lang="en-US" sz="2000" b="0" i="0" u="none" strike="noStrike" dirty="0">
                <a:solidFill>
                  <a:srgbClr val="0E101A"/>
                </a:solidFill>
                <a:effectLst/>
              </a:rPr>
              <a:t>Using Scikit-</a:t>
            </a:r>
            <a:r>
              <a:rPr lang="en-US" sz="2000" b="0" i="0" u="none" strike="noStrike" dirty="0" err="1">
                <a:solidFill>
                  <a:srgbClr val="0E101A"/>
                </a:solidFill>
                <a:effectLst/>
              </a:rPr>
              <a:t>Learn’s</a:t>
            </a:r>
            <a:r>
              <a:rPr lang="en-US" sz="2000" b="0" i="0" u="none" strike="noStrike" dirty="0">
                <a:solidFill>
                  <a:srgbClr val="0E101A"/>
                </a:solidFill>
                <a:effectLst/>
              </a:rPr>
              <a:t> RandomizedSearchCV method, we can define a grid of hyperparameter ranges and randomly sampled from the grid, performing K-Fold CV with each combination of values.</a:t>
            </a:r>
            <a:r>
              <a:rPr lang="en-US" sz="2000" b="0" i="0" u="none" strike="noStrike" dirty="0">
                <a:solidFill>
                  <a:srgbClr val="000000"/>
                </a:solidFill>
                <a:effectLst/>
              </a:rPr>
              <a:t> </a:t>
            </a:r>
            <a:endParaRPr lang="en-US" sz="2000" b="0" dirty="0">
              <a:effectLst/>
            </a:endParaRPr>
          </a:p>
          <a:p>
            <a:endParaRPr lang="en-US" sz="1800" b="0" i="0" u="none" strike="noStrike" dirty="0">
              <a:solidFill>
                <a:srgbClr val="0E101A"/>
              </a:solidFill>
              <a:effectLst/>
              <a:latin typeface="Arial" panose="020B0604020202020204" pitchFamily="34" charset="0"/>
            </a:endParaRPr>
          </a:p>
          <a:p>
            <a:endParaRPr lang="en-US" sz="2000" b="0" i="0" u="none" strike="noStrike" dirty="0">
              <a:solidFill>
                <a:srgbClr val="0E101A"/>
              </a:solidFill>
              <a:effectLst/>
            </a:endParaRPr>
          </a:p>
          <a:p>
            <a:endParaRPr lang="en-US" sz="2000" dirty="0">
              <a:solidFill>
                <a:srgbClr val="0E101A"/>
              </a:solidFill>
            </a:endParaRPr>
          </a:p>
          <a:p>
            <a:pPr marL="0" indent="0">
              <a:buNone/>
            </a:pPr>
            <a:endParaRPr lang="en-US" sz="2000" b="0" i="0" u="none" strike="noStrike" dirty="0">
              <a:solidFill>
                <a:srgbClr val="0E101A"/>
              </a:solidFill>
              <a:effectLst/>
            </a:endParaRPr>
          </a:p>
          <a:p>
            <a:pPr marL="457200" lvl="1" indent="0">
              <a:buNone/>
            </a:pPr>
            <a:endParaRPr lang="en-US" sz="2000" b="0" i="0" u="none" strike="noStrike" dirty="0">
              <a:solidFill>
                <a:srgbClr val="0E101A"/>
              </a:solidFill>
              <a:effectLst/>
            </a:endParaRPr>
          </a:p>
          <a:p>
            <a:pPr marL="457200" lvl="1" indent="0">
              <a:buNone/>
            </a:pPr>
            <a:endParaRPr lang="en-US" sz="2000" dirty="0">
              <a:solidFill>
                <a:srgbClr val="0E101A"/>
              </a:solidFill>
            </a:endParaRPr>
          </a:p>
          <a:p>
            <a:pPr lvl="1">
              <a:buFont typeface="Courier New" panose="02070309020205020404" pitchFamily="49" charset="0"/>
              <a:buChar char="o"/>
            </a:pPr>
            <a:endParaRPr lang="en-US" sz="2000" dirty="0">
              <a:solidFill>
                <a:srgbClr val="0E101A"/>
              </a:solidFill>
            </a:endParaRPr>
          </a:p>
          <a:p>
            <a:pPr lvl="1">
              <a:buFont typeface="Courier New" panose="02070309020205020404" pitchFamily="49" charset="0"/>
              <a:buChar char="o"/>
            </a:pPr>
            <a:endParaRPr lang="en-US" sz="2000" b="0" i="0" u="none" strike="noStrike" dirty="0">
              <a:solidFill>
                <a:srgbClr val="0E101A"/>
              </a:solidFill>
              <a:effectLst/>
            </a:endParaRPr>
          </a:p>
        </p:txBody>
      </p:sp>
    </p:spTree>
    <p:extLst>
      <p:ext uri="{BB962C8B-B14F-4D97-AF65-F5344CB8AC3E}">
        <p14:creationId xmlns:p14="http://schemas.microsoft.com/office/powerpoint/2010/main" val="38159184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5196A-B571-4C14-BB80-92D89C6652E3}"/>
              </a:ext>
            </a:extLst>
          </p:cNvPr>
          <p:cNvSpPr>
            <a:spLocks noGrp="1"/>
          </p:cNvSpPr>
          <p:nvPr>
            <p:ph type="title"/>
          </p:nvPr>
        </p:nvSpPr>
        <p:spPr/>
        <p:txBody>
          <a:bodyPr>
            <a:normAutofit/>
          </a:bodyPr>
          <a:lstStyle/>
          <a:p>
            <a:r>
              <a:rPr lang="en-US" sz="4000" b="1" dirty="0">
                <a:latin typeface="+mn-lt"/>
              </a:rPr>
              <a:t>Hyperparameter Tuning</a:t>
            </a:r>
          </a:p>
        </p:txBody>
      </p:sp>
      <p:sp>
        <p:nvSpPr>
          <p:cNvPr id="3" name="Content Placeholder 2">
            <a:extLst>
              <a:ext uri="{FF2B5EF4-FFF2-40B4-BE49-F238E27FC236}">
                <a16:creationId xmlns:a16="http://schemas.microsoft.com/office/drawing/2014/main" id="{007F07BF-5B93-4DBC-A3E1-48E90C80B9A3}"/>
              </a:ext>
            </a:extLst>
          </p:cNvPr>
          <p:cNvSpPr>
            <a:spLocks noGrp="1"/>
          </p:cNvSpPr>
          <p:nvPr>
            <p:ph idx="1"/>
          </p:nvPr>
        </p:nvSpPr>
        <p:spPr/>
        <p:txBody>
          <a:bodyPr>
            <a:normAutofit lnSpcReduction="10000"/>
          </a:bodyPr>
          <a:lstStyle/>
          <a:p>
            <a:r>
              <a:rPr lang="en-US" sz="2000" b="0" i="0" u="none" strike="noStrike" dirty="0">
                <a:solidFill>
                  <a:srgbClr val="0E101A"/>
                </a:solidFill>
                <a:effectLst/>
              </a:rPr>
              <a:t>Random Forest classifier with the default parameters other than for n_estimator value which I have chosen to be 60</a:t>
            </a:r>
          </a:p>
          <a:p>
            <a:r>
              <a:rPr lang="en-US" sz="2000" b="0" i="0" u="none" strike="noStrike" dirty="0">
                <a:solidFill>
                  <a:srgbClr val="0E101A"/>
                </a:solidFill>
                <a:effectLst/>
              </a:rPr>
              <a:t>A higher n_estimator may yield better results, but I am running into timeout/memory error with higher values.</a:t>
            </a:r>
          </a:p>
          <a:p>
            <a:endParaRPr lang="en-US" sz="2000" dirty="0">
              <a:solidFill>
                <a:srgbClr val="0E101A"/>
              </a:solidFill>
            </a:endParaRPr>
          </a:p>
          <a:p>
            <a:pPr rtl="0">
              <a:spcBef>
                <a:spcPts val="0"/>
              </a:spcBef>
              <a:spcAft>
                <a:spcPts val="0"/>
              </a:spcAft>
            </a:pPr>
            <a:r>
              <a:rPr lang="en-US" sz="2000" b="0" i="0" u="none" strike="noStrike" dirty="0">
                <a:solidFill>
                  <a:srgbClr val="0E101A"/>
                </a:solidFill>
                <a:effectLst/>
              </a:rPr>
              <a:t>Using the below random grid parameters to search for best hyperparameters.</a:t>
            </a:r>
            <a:endParaRPr lang="en-US" sz="2000" b="0" dirty="0">
              <a:effectLst/>
            </a:endParaRPr>
          </a:p>
          <a:p>
            <a:pPr marL="0" indent="0" rtl="0">
              <a:spcBef>
                <a:spcPts val="0"/>
              </a:spcBef>
              <a:spcAft>
                <a:spcPts val="0"/>
              </a:spcAft>
              <a:buNone/>
            </a:pPr>
            <a:r>
              <a:rPr lang="en-US" sz="2000" b="0" i="0" u="none" strike="noStrike" dirty="0">
                <a:solidFill>
                  <a:srgbClr val="0E101A"/>
                </a:solidFill>
                <a:effectLst/>
              </a:rPr>
              <a:t>	{'bootstrap': [True],</a:t>
            </a:r>
            <a:endParaRPr lang="en-US" sz="2000" b="0" dirty="0">
              <a:effectLst/>
            </a:endParaRPr>
          </a:p>
          <a:p>
            <a:pPr marL="0" indent="0" rtl="0">
              <a:spcBef>
                <a:spcPts val="0"/>
              </a:spcBef>
              <a:spcAft>
                <a:spcPts val="0"/>
              </a:spcAft>
              <a:buNone/>
            </a:pPr>
            <a:r>
              <a:rPr lang="en-US" sz="2000" b="0" i="0" u="none" strike="noStrike" dirty="0">
                <a:solidFill>
                  <a:srgbClr val="0E101A"/>
                </a:solidFill>
                <a:effectLst/>
              </a:rPr>
              <a:t> 	'</a:t>
            </a:r>
            <a:r>
              <a:rPr lang="en-US" sz="2000" b="0" i="0" u="none" strike="noStrike" dirty="0" err="1">
                <a:solidFill>
                  <a:srgbClr val="0E101A"/>
                </a:solidFill>
                <a:effectLst/>
              </a:rPr>
              <a:t>max_depth</a:t>
            </a:r>
            <a:r>
              <a:rPr lang="en-US" sz="2000" b="0" i="0" u="none" strike="noStrike" dirty="0">
                <a:solidFill>
                  <a:srgbClr val="0E101A"/>
                </a:solidFill>
                <a:effectLst/>
              </a:rPr>
              <a:t>': [90],</a:t>
            </a:r>
            <a:endParaRPr lang="en-US" sz="2000" b="0" dirty="0">
              <a:effectLst/>
            </a:endParaRPr>
          </a:p>
          <a:p>
            <a:pPr marL="0" indent="0" rtl="0">
              <a:spcBef>
                <a:spcPts val="0"/>
              </a:spcBef>
              <a:spcAft>
                <a:spcPts val="0"/>
              </a:spcAft>
              <a:buNone/>
            </a:pPr>
            <a:r>
              <a:rPr lang="en-US" sz="2000" b="0" i="0" u="none" strike="noStrike" dirty="0">
                <a:solidFill>
                  <a:srgbClr val="0E101A"/>
                </a:solidFill>
                <a:effectLst/>
              </a:rPr>
              <a:t> 	'</a:t>
            </a:r>
            <a:r>
              <a:rPr lang="en-US" sz="2000" b="0" i="0" u="none" strike="noStrike" dirty="0" err="1">
                <a:solidFill>
                  <a:srgbClr val="0E101A"/>
                </a:solidFill>
                <a:effectLst/>
              </a:rPr>
              <a:t>max_features</a:t>
            </a:r>
            <a:r>
              <a:rPr lang="en-US" sz="2000" b="0" i="0" u="none" strike="noStrike" dirty="0">
                <a:solidFill>
                  <a:srgbClr val="0E101A"/>
                </a:solidFill>
                <a:effectLst/>
              </a:rPr>
              <a:t>': ['auto', 'sqrt'],</a:t>
            </a:r>
            <a:endParaRPr lang="en-US" sz="2000" b="0" dirty="0">
              <a:effectLst/>
            </a:endParaRPr>
          </a:p>
          <a:p>
            <a:pPr marL="0" indent="0" rtl="0">
              <a:spcBef>
                <a:spcPts val="0"/>
              </a:spcBef>
              <a:spcAft>
                <a:spcPts val="0"/>
              </a:spcAft>
              <a:buNone/>
            </a:pPr>
            <a:r>
              <a:rPr lang="en-US" sz="2000" b="0" i="0" u="none" strike="noStrike" dirty="0">
                <a:solidFill>
                  <a:srgbClr val="0E101A"/>
                </a:solidFill>
                <a:effectLst/>
              </a:rPr>
              <a:t> 	’</a:t>
            </a:r>
            <a:r>
              <a:rPr lang="en-US" sz="2000" b="0" i="0" u="none" strike="noStrike" dirty="0" err="1">
                <a:solidFill>
                  <a:srgbClr val="0E101A"/>
                </a:solidFill>
                <a:effectLst/>
              </a:rPr>
              <a:t>min_samples_leaf</a:t>
            </a:r>
            <a:r>
              <a:rPr lang="en-US" sz="2000" b="0" i="0" u="none" strike="noStrike" dirty="0">
                <a:solidFill>
                  <a:srgbClr val="0E101A"/>
                </a:solidFill>
                <a:effectLst/>
              </a:rPr>
              <a:t>': [2, 4],</a:t>
            </a:r>
            <a:endParaRPr lang="en-US" sz="2000" b="0" dirty="0">
              <a:effectLst/>
            </a:endParaRPr>
          </a:p>
          <a:p>
            <a:pPr marL="0" indent="0" rtl="0">
              <a:spcBef>
                <a:spcPts val="0"/>
              </a:spcBef>
              <a:spcAft>
                <a:spcPts val="0"/>
              </a:spcAft>
              <a:buNone/>
            </a:pPr>
            <a:r>
              <a:rPr lang="en-US" sz="2000" b="0" i="0" u="none" strike="noStrike" dirty="0">
                <a:solidFill>
                  <a:srgbClr val="0E101A"/>
                </a:solidFill>
                <a:effectLst/>
              </a:rPr>
              <a:t> 	'</a:t>
            </a:r>
            <a:r>
              <a:rPr lang="en-US" sz="2000" b="0" i="0" u="none" strike="noStrike" dirty="0" err="1">
                <a:solidFill>
                  <a:srgbClr val="0E101A"/>
                </a:solidFill>
                <a:effectLst/>
              </a:rPr>
              <a:t>min_samples_split</a:t>
            </a:r>
            <a:r>
              <a:rPr lang="en-US" sz="2000" b="0" i="0" u="none" strike="noStrike" dirty="0">
                <a:solidFill>
                  <a:srgbClr val="0E101A"/>
                </a:solidFill>
                <a:effectLst/>
              </a:rPr>
              <a:t>': [5, 10],</a:t>
            </a:r>
            <a:endParaRPr lang="en-US" sz="2000" b="0" dirty="0">
              <a:effectLst/>
            </a:endParaRPr>
          </a:p>
          <a:p>
            <a:pPr marL="0" indent="0" rtl="0">
              <a:spcBef>
                <a:spcPts val="0"/>
              </a:spcBef>
              <a:spcAft>
                <a:spcPts val="0"/>
              </a:spcAft>
              <a:buNone/>
            </a:pPr>
            <a:r>
              <a:rPr lang="en-US" sz="2000" b="0" i="0" u="none" strike="noStrike" dirty="0">
                <a:solidFill>
                  <a:srgbClr val="0E101A"/>
                </a:solidFill>
                <a:effectLst/>
              </a:rPr>
              <a:t> 	'</a:t>
            </a:r>
            <a:r>
              <a:rPr lang="en-US" sz="2000" b="0" i="0" u="none" strike="noStrike" dirty="0" err="1">
                <a:solidFill>
                  <a:srgbClr val="0E101A"/>
                </a:solidFill>
                <a:effectLst/>
              </a:rPr>
              <a:t>n_estimators</a:t>
            </a:r>
            <a:r>
              <a:rPr lang="en-US" sz="2000" b="0" i="0" u="none" strike="noStrike" dirty="0">
                <a:solidFill>
                  <a:srgbClr val="0E101A"/>
                </a:solidFill>
                <a:effectLst/>
              </a:rPr>
              <a:t>': [60]}</a:t>
            </a:r>
            <a:endParaRPr lang="en-US" sz="2000" b="0" dirty="0">
              <a:effectLst/>
            </a:endParaRPr>
          </a:p>
          <a:p>
            <a:pPr marL="0" indent="0">
              <a:buNone/>
            </a:pPr>
            <a:br>
              <a:rPr lang="en-US" dirty="0"/>
            </a:br>
            <a:endParaRPr lang="en-US" dirty="0"/>
          </a:p>
        </p:txBody>
      </p:sp>
    </p:spTree>
    <p:extLst>
      <p:ext uri="{BB962C8B-B14F-4D97-AF65-F5344CB8AC3E}">
        <p14:creationId xmlns:p14="http://schemas.microsoft.com/office/powerpoint/2010/main" val="22202693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D21503-6AA4-4C15-9202-E36B4EC85CAD}"/>
              </a:ext>
            </a:extLst>
          </p:cNvPr>
          <p:cNvSpPr>
            <a:spLocks noGrp="1"/>
          </p:cNvSpPr>
          <p:nvPr>
            <p:ph type="title"/>
          </p:nvPr>
        </p:nvSpPr>
        <p:spPr/>
        <p:txBody>
          <a:bodyPr/>
          <a:lstStyle/>
          <a:p>
            <a:r>
              <a:rPr lang="en-US" sz="4400" b="1" dirty="0">
                <a:latin typeface="+mn-lt"/>
              </a:rPr>
              <a:t>Hyperparameter Tuning Contd..</a:t>
            </a:r>
            <a:endParaRPr lang="en-US" dirty="0"/>
          </a:p>
        </p:txBody>
      </p:sp>
      <p:sp>
        <p:nvSpPr>
          <p:cNvPr id="3" name="Content Placeholder 2">
            <a:extLst>
              <a:ext uri="{FF2B5EF4-FFF2-40B4-BE49-F238E27FC236}">
                <a16:creationId xmlns:a16="http://schemas.microsoft.com/office/drawing/2014/main" id="{29275E75-8D3E-470C-8381-867B2C1DA2C6}"/>
              </a:ext>
            </a:extLst>
          </p:cNvPr>
          <p:cNvSpPr>
            <a:spLocks noGrp="1"/>
          </p:cNvSpPr>
          <p:nvPr>
            <p:ph idx="1"/>
          </p:nvPr>
        </p:nvSpPr>
        <p:spPr/>
        <p:txBody>
          <a:bodyPr>
            <a:normAutofit fontScale="62500" lnSpcReduction="20000"/>
          </a:bodyPr>
          <a:lstStyle/>
          <a:p>
            <a:r>
              <a:rPr lang="en-US" sz="3200" b="0" i="0" u="none" strike="noStrike" dirty="0">
                <a:solidFill>
                  <a:srgbClr val="0E101A"/>
                </a:solidFill>
                <a:effectLst/>
              </a:rPr>
              <a:t>Created a Random Forest Classifier model and tried to tune it by passing it to RandomizedSearchCV method along with </a:t>
            </a:r>
          </a:p>
          <a:p>
            <a:pPr lvl="1"/>
            <a:r>
              <a:rPr lang="en-US" sz="3200" b="0" i="0" u="none" strike="noStrike" dirty="0" err="1">
                <a:solidFill>
                  <a:srgbClr val="0E101A"/>
                </a:solidFill>
                <a:effectLst/>
              </a:rPr>
              <a:t>n_iter</a:t>
            </a:r>
            <a:r>
              <a:rPr lang="en-US" sz="3200" b="0" i="0" u="none" strike="noStrike" dirty="0">
                <a:solidFill>
                  <a:srgbClr val="0E101A"/>
                </a:solidFill>
                <a:effectLst/>
              </a:rPr>
              <a:t>=100 , which controls the number of different combinations to try.</a:t>
            </a:r>
          </a:p>
          <a:p>
            <a:pPr lvl="1"/>
            <a:r>
              <a:rPr lang="en-US" sz="3200" b="0" i="0" u="none" strike="noStrike" dirty="0">
                <a:solidFill>
                  <a:srgbClr val="0E101A"/>
                </a:solidFill>
                <a:effectLst/>
              </a:rPr>
              <a:t>cv=3, which is the number of folds to use for cross validation.</a:t>
            </a:r>
          </a:p>
          <a:p>
            <a:pPr marL="457200" lvl="1" indent="0">
              <a:buNone/>
            </a:pPr>
            <a:endParaRPr lang="en-US" sz="3200" b="0" dirty="0">
              <a:effectLst/>
            </a:endParaRPr>
          </a:p>
          <a:p>
            <a:pPr rtl="0">
              <a:spcBef>
                <a:spcPts val="0"/>
              </a:spcBef>
              <a:spcAft>
                <a:spcPts val="0"/>
              </a:spcAft>
            </a:pPr>
            <a:r>
              <a:rPr lang="en-US" sz="3200" b="0" i="0" u="none" strike="noStrike" dirty="0">
                <a:solidFill>
                  <a:srgbClr val="0E101A"/>
                </a:solidFill>
                <a:effectLst/>
              </a:rPr>
              <a:t>created a Random Forest model with the best parameters obtained using the RandomizedSearchCV method.</a:t>
            </a:r>
            <a:endParaRPr lang="en-US" sz="3200" b="0" dirty="0">
              <a:effectLst/>
            </a:endParaRPr>
          </a:p>
          <a:p>
            <a:pPr marL="457200" lvl="1" indent="0">
              <a:spcBef>
                <a:spcPts val="0"/>
              </a:spcBef>
              <a:buNone/>
            </a:pPr>
            <a:r>
              <a:rPr lang="en-US" sz="3200" b="0" i="0" u="none" strike="noStrike" dirty="0">
                <a:solidFill>
                  <a:srgbClr val="0E101A"/>
                </a:solidFill>
                <a:effectLst/>
              </a:rPr>
              <a:t>	{ 'bootstrap': True,</a:t>
            </a:r>
            <a:endParaRPr lang="en-US" sz="3200" b="0" dirty="0">
              <a:effectLst/>
            </a:endParaRPr>
          </a:p>
          <a:p>
            <a:pPr marL="457200" lvl="1" indent="0">
              <a:spcBef>
                <a:spcPts val="0"/>
              </a:spcBef>
              <a:buNone/>
            </a:pPr>
            <a:r>
              <a:rPr lang="en-US" sz="3200" b="0" i="0" u="none" strike="noStrike" dirty="0">
                <a:solidFill>
                  <a:srgbClr val="0E101A"/>
                </a:solidFill>
                <a:effectLst/>
              </a:rPr>
              <a:t>	 '</a:t>
            </a:r>
            <a:r>
              <a:rPr lang="en-US" sz="3200" b="0" i="0" u="none" strike="noStrike" dirty="0" err="1">
                <a:solidFill>
                  <a:srgbClr val="0E101A"/>
                </a:solidFill>
                <a:effectLst/>
              </a:rPr>
              <a:t>max_depth</a:t>
            </a:r>
            <a:r>
              <a:rPr lang="en-US" sz="3200" b="0" i="0" u="none" strike="noStrike" dirty="0">
                <a:solidFill>
                  <a:srgbClr val="0E101A"/>
                </a:solidFill>
                <a:effectLst/>
              </a:rPr>
              <a:t>': 90,</a:t>
            </a:r>
            <a:endParaRPr lang="en-US" sz="3200" b="0" dirty="0">
              <a:effectLst/>
            </a:endParaRPr>
          </a:p>
          <a:p>
            <a:pPr marL="457200" lvl="1" indent="0">
              <a:spcBef>
                <a:spcPts val="0"/>
              </a:spcBef>
              <a:buNone/>
            </a:pPr>
            <a:r>
              <a:rPr lang="en-US" sz="3200" b="0" i="0" u="none" strike="noStrike" dirty="0">
                <a:solidFill>
                  <a:srgbClr val="0E101A"/>
                </a:solidFill>
                <a:effectLst/>
              </a:rPr>
              <a:t> 	'</a:t>
            </a:r>
            <a:r>
              <a:rPr lang="en-US" sz="3200" b="0" i="0" u="none" strike="noStrike" dirty="0" err="1">
                <a:solidFill>
                  <a:srgbClr val="0E101A"/>
                </a:solidFill>
                <a:effectLst/>
              </a:rPr>
              <a:t>max_features</a:t>
            </a:r>
            <a:r>
              <a:rPr lang="en-US" sz="3200" b="0" i="0" u="none" strike="noStrike" dirty="0">
                <a:solidFill>
                  <a:srgbClr val="0E101A"/>
                </a:solidFill>
                <a:effectLst/>
              </a:rPr>
              <a:t>': 'sqrt’,</a:t>
            </a:r>
            <a:endParaRPr lang="en-US" sz="3200" b="0" dirty="0">
              <a:effectLst/>
            </a:endParaRPr>
          </a:p>
          <a:p>
            <a:pPr marL="457200" lvl="1" indent="0">
              <a:spcBef>
                <a:spcPts val="0"/>
              </a:spcBef>
              <a:buNone/>
            </a:pPr>
            <a:r>
              <a:rPr lang="en-US" sz="3200" b="0" i="0" u="none" strike="noStrike" dirty="0">
                <a:solidFill>
                  <a:srgbClr val="0E101A"/>
                </a:solidFill>
                <a:effectLst/>
              </a:rPr>
              <a:t> 	'</a:t>
            </a:r>
            <a:r>
              <a:rPr lang="en-US" sz="3200" b="0" i="0" u="none" strike="noStrike" dirty="0" err="1">
                <a:solidFill>
                  <a:srgbClr val="0E101A"/>
                </a:solidFill>
                <a:effectLst/>
              </a:rPr>
              <a:t>min_samples_leaf</a:t>
            </a:r>
            <a:r>
              <a:rPr lang="en-US" sz="3200" b="0" i="0" u="none" strike="noStrike" dirty="0">
                <a:solidFill>
                  <a:srgbClr val="0E101A"/>
                </a:solidFill>
                <a:effectLst/>
              </a:rPr>
              <a:t>': 4,</a:t>
            </a:r>
            <a:endParaRPr lang="en-US" sz="3200" b="0" dirty="0">
              <a:effectLst/>
            </a:endParaRPr>
          </a:p>
          <a:p>
            <a:pPr marL="457200" lvl="1" indent="0">
              <a:spcBef>
                <a:spcPts val="0"/>
              </a:spcBef>
              <a:buNone/>
            </a:pPr>
            <a:r>
              <a:rPr lang="en-US" sz="3200" b="0" i="0" u="none" strike="noStrike" dirty="0">
                <a:solidFill>
                  <a:srgbClr val="0E101A"/>
                </a:solidFill>
                <a:effectLst/>
              </a:rPr>
              <a:t> 	'</a:t>
            </a:r>
            <a:r>
              <a:rPr lang="en-US" sz="3200" b="0" i="0" u="none" strike="noStrike" dirty="0" err="1">
                <a:solidFill>
                  <a:srgbClr val="0E101A"/>
                </a:solidFill>
                <a:effectLst/>
              </a:rPr>
              <a:t>min_samples_split</a:t>
            </a:r>
            <a:r>
              <a:rPr lang="en-US" sz="3200" b="0" i="0" u="none" strike="noStrike" dirty="0">
                <a:solidFill>
                  <a:srgbClr val="0E101A"/>
                </a:solidFill>
                <a:effectLst/>
              </a:rPr>
              <a:t>': 5,</a:t>
            </a:r>
            <a:endParaRPr lang="en-US" sz="3200" b="0" dirty="0">
              <a:effectLst/>
            </a:endParaRPr>
          </a:p>
          <a:p>
            <a:pPr marL="457200" lvl="1" indent="0">
              <a:spcBef>
                <a:spcPts val="0"/>
              </a:spcBef>
              <a:buNone/>
            </a:pPr>
            <a:r>
              <a:rPr lang="en-US" sz="3200" b="0" i="0" u="none" strike="noStrike" dirty="0">
                <a:solidFill>
                  <a:srgbClr val="0E101A"/>
                </a:solidFill>
                <a:effectLst/>
              </a:rPr>
              <a:t> 	'</a:t>
            </a:r>
            <a:r>
              <a:rPr lang="en-US" sz="3200" b="0" i="0" u="none" strike="noStrike" dirty="0" err="1">
                <a:solidFill>
                  <a:srgbClr val="0E101A"/>
                </a:solidFill>
                <a:effectLst/>
              </a:rPr>
              <a:t>n_estimators</a:t>
            </a:r>
            <a:r>
              <a:rPr lang="en-US" sz="3200" b="0" i="0" u="none" strike="noStrike" dirty="0">
                <a:solidFill>
                  <a:srgbClr val="0E101A"/>
                </a:solidFill>
                <a:effectLst/>
              </a:rPr>
              <a:t>': 60 }</a:t>
            </a:r>
          </a:p>
          <a:p>
            <a:pPr marL="457200" lvl="1" indent="0">
              <a:spcBef>
                <a:spcPts val="0"/>
              </a:spcBef>
              <a:buNone/>
            </a:pPr>
            <a:endParaRPr lang="en-US" sz="3200" b="0" dirty="0">
              <a:effectLst/>
            </a:endParaRPr>
          </a:p>
          <a:p>
            <a:r>
              <a:rPr lang="en-US" sz="3200" b="0" i="0" u="none" strike="noStrike" dirty="0">
                <a:solidFill>
                  <a:srgbClr val="0E101A"/>
                </a:solidFill>
                <a:effectLst/>
              </a:rPr>
              <a:t>We achieved an unspectacular improvement in accuracy of 1% after using bet parameters found using random search.</a:t>
            </a:r>
            <a:br>
              <a:rPr lang="en-US" sz="3200" dirty="0"/>
            </a:br>
            <a:br>
              <a:rPr lang="en-US" sz="1400" dirty="0"/>
            </a:br>
            <a:endParaRPr lang="en-US" sz="1800" b="0" i="0" u="none" strike="noStrike" dirty="0">
              <a:solidFill>
                <a:srgbClr val="0E101A"/>
              </a:solidFill>
              <a:effectLst/>
              <a:latin typeface="Arial" panose="020B0604020202020204" pitchFamily="34" charset="0"/>
            </a:endParaRPr>
          </a:p>
        </p:txBody>
      </p:sp>
    </p:spTree>
    <p:extLst>
      <p:ext uri="{BB962C8B-B14F-4D97-AF65-F5344CB8AC3E}">
        <p14:creationId xmlns:p14="http://schemas.microsoft.com/office/powerpoint/2010/main" val="41407030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5E7E4-4BEC-4A10-8405-28E7F6A10FBA}"/>
              </a:ext>
            </a:extLst>
          </p:cNvPr>
          <p:cNvSpPr>
            <a:spLocks noGrp="1"/>
          </p:cNvSpPr>
          <p:nvPr>
            <p:ph type="title"/>
          </p:nvPr>
        </p:nvSpPr>
        <p:spPr/>
        <p:txBody>
          <a:bodyPr>
            <a:normAutofit/>
          </a:bodyPr>
          <a:lstStyle/>
          <a:p>
            <a:r>
              <a:rPr lang="en-US" sz="4000" b="1" dirty="0">
                <a:latin typeface="+mn-lt"/>
              </a:rPr>
              <a:t>Feature Classification</a:t>
            </a:r>
          </a:p>
        </p:txBody>
      </p:sp>
      <p:sp>
        <p:nvSpPr>
          <p:cNvPr id="3" name="Content Placeholder 2">
            <a:extLst>
              <a:ext uri="{FF2B5EF4-FFF2-40B4-BE49-F238E27FC236}">
                <a16:creationId xmlns:a16="http://schemas.microsoft.com/office/drawing/2014/main" id="{1C9D15B0-72AC-402F-A2F9-EE4E6C46C2E1}"/>
              </a:ext>
            </a:extLst>
          </p:cNvPr>
          <p:cNvSpPr>
            <a:spLocks noGrp="1"/>
          </p:cNvSpPr>
          <p:nvPr>
            <p:ph idx="1"/>
          </p:nvPr>
        </p:nvSpPr>
        <p:spPr/>
        <p:txBody>
          <a:bodyPr>
            <a:normAutofit/>
          </a:bodyPr>
          <a:lstStyle/>
          <a:p>
            <a:r>
              <a:rPr lang="en-US" sz="2000" dirty="0"/>
              <a:t>Classify cause of fire into 3 major classes and test if prediction score improves.</a:t>
            </a:r>
          </a:p>
          <a:p>
            <a:r>
              <a:rPr lang="en-US" sz="2000" b="0" i="0" u="none" strike="noStrike" dirty="0">
                <a:solidFill>
                  <a:srgbClr val="000000"/>
                </a:solidFill>
                <a:effectLst/>
              </a:rPr>
              <a:t>The 3 classes are: </a:t>
            </a:r>
            <a:r>
              <a:rPr lang="en-US" sz="2000" b="1" i="0" u="none" strike="noStrike" dirty="0">
                <a:solidFill>
                  <a:srgbClr val="000000"/>
                </a:solidFill>
                <a:effectLst/>
              </a:rPr>
              <a:t>lightning, human_caused and Unidentified/other.</a:t>
            </a:r>
          </a:p>
          <a:p>
            <a:pPr lvl="1">
              <a:buFont typeface="Courier New" panose="02070309020205020404" pitchFamily="49" charset="0"/>
              <a:buChar char="o"/>
            </a:pPr>
            <a:r>
              <a:rPr lang="en-US" sz="2000" b="1" i="0" u="none" strike="noStrike" dirty="0">
                <a:solidFill>
                  <a:srgbClr val="000000"/>
                </a:solidFill>
                <a:effectLst/>
              </a:rPr>
              <a:t>lightning</a:t>
            </a:r>
            <a:r>
              <a:rPr lang="en-US" sz="2000" b="0" i="0" u="none" strike="noStrike" dirty="0">
                <a:solidFill>
                  <a:srgbClr val="000000"/>
                </a:solidFill>
                <a:effectLst/>
              </a:rPr>
              <a:t> = ['Lightning’]</a:t>
            </a:r>
            <a:endParaRPr lang="en-US" sz="2000" b="1" dirty="0">
              <a:solidFill>
                <a:srgbClr val="000000"/>
              </a:solidFill>
            </a:endParaRPr>
          </a:p>
          <a:p>
            <a:pPr lvl="1">
              <a:buFont typeface="Courier New" panose="02070309020205020404" pitchFamily="49" charset="0"/>
              <a:buChar char="o"/>
            </a:pPr>
            <a:r>
              <a:rPr lang="en-US" sz="2000" b="1" i="0" u="none" strike="noStrike" dirty="0">
                <a:solidFill>
                  <a:srgbClr val="000000"/>
                </a:solidFill>
                <a:effectLst/>
              </a:rPr>
              <a:t>human_caused</a:t>
            </a:r>
            <a:r>
              <a:rPr lang="en-US" sz="2000" b="0" i="0" u="none" strike="noStrike" dirty="0">
                <a:solidFill>
                  <a:srgbClr val="000000"/>
                </a:solidFill>
                <a:effectLst/>
              </a:rPr>
              <a:t> = ['Arson','Fireworks','Powerline','Railroad','Smoking','Children','Campfire','Equipment Use’, 'Debris Burning’, 'Structure’]</a:t>
            </a:r>
            <a:endParaRPr lang="en-US" sz="2000" b="1" i="0" u="none" strike="noStrike" dirty="0">
              <a:solidFill>
                <a:srgbClr val="000000"/>
              </a:solidFill>
              <a:effectLst/>
            </a:endParaRPr>
          </a:p>
          <a:p>
            <a:pPr lvl="1">
              <a:buFont typeface="Courier New" panose="02070309020205020404" pitchFamily="49" charset="0"/>
              <a:buChar char="o"/>
            </a:pPr>
            <a:r>
              <a:rPr lang="en-US" sz="2000" b="1" i="0" u="none" strike="noStrike" dirty="0">
                <a:solidFill>
                  <a:srgbClr val="000000"/>
                </a:solidFill>
                <a:effectLst/>
              </a:rPr>
              <a:t>Unidentified/other </a:t>
            </a:r>
            <a:r>
              <a:rPr lang="en-US" sz="2000" b="0" i="0" u="none" strike="noStrike" dirty="0">
                <a:solidFill>
                  <a:srgbClr val="000000"/>
                </a:solidFill>
                <a:effectLst/>
              </a:rPr>
              <a:t>= ['Missing/Undefined’, 'Miscellaneous’]</a:t>
            </a:r>
            <a:endParaRPr lang="en-US" sz="2000" dirty="0"/>
          </a:p>
          <a:p>
            <a:r>
              <a:rPr lang="en-US" sz="2000" b="0" i="0" u="none" strike="noStrike" dirty="0">
                <a:solidFill>
                  <a:srgbClr val="0E101A"/>
                </a:solidFill>
                <a:effectLst/>
              </a:rPr>
              <a:t>Replaced STAT_CAUSE_DESCR with LABEL.</a:t>
            </a:r>
            <a:endParaRPr lang="en-US" sz="2000" dirty="0"/>
          </a:p>
          <a:p>
            <a:r>
              <a:rPr lang="en-US" sz="2000" b="0" i="0" u="none" strike="noStrike" dirty="0">
                <a:solidFill>
                  <a:srgbClr val="0E101A"/>
                </a:solidFill>
                <a:effectLst/>
              </a:rPr>
              <a:t>Passing the best parameter values obtained by the </a:t>
            </a:r>
            <a:r>
              <a:rPr lang="en-US" sz="2000" b="0" i="0" u="none" strike="noStrike" dirty="0" err="1">
                <a:solidFill>
                  <a:srgbClr val="0E101A"/>
                </a:solidFill>
                <a:effectLst/>
              </a:rPr>
              <a:t>RandomSearchCV</a:t>
            </a:r>
            <a:r>
              <a:rPr lang="en-US" sz="2000" b="0" i="0" u="none" strike="noStrike" dirty="0">
                <a:solidFill>
                  <a:srgbClr val="0E101A"/>
                </a:solidFill>
                <a:effectLst/>
              </a:rPr>
              <a:t> method.</a:t>
            </a:r>
          </a:p>
          <a:p>
            <a:r>
              <a:rPr lang="en-US" sz="2000" b="0" i="0" u="none" strike="noStrike" dirty="0">
                <a:solidFill>
                  <a:srgbClr val="0E101A"/>
                </a:solidFill>
                <a:effectLst/>
              </a:rPr>
              <a:t> Reducing the number of categories improved the prediction score significantly from around 58% to 80%.</a:t>
            </a:r>
            <a:endParaRPr lang="en-US" sz="2000" dirty="0"/>
          </a:p>
          <a:p>
            <a:pPr lvl="1">
              <a:buFont typeface="Courier New" panose="02070309020205020404" pitchFamily="49" charset="0"/>
              <a:buChar char="o"/>
            </a:pPr>
            <a:endParaRPr lang="en-US" sz="2000" dirty="0">
              <a:solidFill>
                <a:srgbClr val="000000"/>
              </a:solidFill>
            </a:endParaRPr>
          </a:p>
        </p:txBody>
      </p:sp>
    </p:spTree>
    <p:extLst>
      <p:ext uri="{BB962C8B-B14F-4D97-AF65-F5344CB8AC3E}">
        <p14:creationId xmlns:p14="http://schemas.microsoft.com/office/powerpoint/2010/main" val="42648785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E867A8-8DFA-47A1-B9EE-B5D4FF43DE9F}"/>
              </a:ext>
            </a:extLst>
          </p:cNvPr>
          <p:cNvSpPr>
            <a:spLocks noGrp="1"/>
          </p:cNvSpPr>
          <p:nvPr>
            <p:ph type="title"/>
          </p:nvPr>
        </p:nvSpPr>
        <p:spPr/>
        <p:txBody>
          <a:bodyPr>
            <a:normAutofit/>
          </a:bodyPr>
          <a:lstStyle/>
          <a:p>
            <a:r>
              <a:rPr lang="en-US" sz="4000" b="1" i="0" u="none" strike="noStrike" dirty="0">
                <a:solidFill>
                  <a:srgbClr val="0E101A"/>
                </a:solidFill>
                <a:effectLst/>
                <a:latin typeface="+mn-lt"/>
              </a:rPr>
              <a:t>confusion matrix</a:t>
            </a:r>
            <a:endParaRPr lang="en-US" sz="4000" b="1" dirty="0">
              <a:latin typeface="+mn-lt"/>
            </a:endParaRPr>
          </a:p>
        </p:txBody>
      </p:sp>
      <p:sp>
        <p:nvSpPr>
          <p:cNvPr id="3" name="Content Placeholder 2">
            <a:extLst>
              <a:ext uri="{FF2B5EF4-FFF2-40B4-BE49-F238E27FC236}">
                <a16:creationId xmlns:a16="http://schemas.microsoft.com/office/drawing/2014/main" id="{A03BFE19-B4BF-4DA2-921C-1520BED9AED9}"/>
              </a:ext>
            </a:extLst>
          </p:cNvPr>
          <p:cNvSpPr>
            <a:spLocks noGrp="1"/>
          </p:cNvSpPr>
          <p:nvPr>
            <p:ph idx="1"/>
          </p:nvPr>
        </p:nvSpPr>
        <p:spPr>
          <a:xfrm>
            <a:off x="838200" y="1825625"/>
            <a:ext cx="5257800" cy="4351338"/>
          </a:xfrm>
        </p:spPr>
        <p:txBody>
          <a:bodyPr>
            <a:normAutofit/>
          </a:bodyPr>
          <a:lstStyle/>
          <a:p>
            <a:r>
              <a:rPr lang="en-US" sz="2000" b="0" i="0" u="none" strike="noStrike" dirty="0">
                <a:solidFill>
                  <a:srgbClr val="0E101A"/>
                </a:solidFill>
                <a:effectLst/>
              </a:rPr>
              <a:t>The random forest algorithm did well with the first two labels: lightning(78%) and human_caused (90%)</a:t>
            </a:r>
          </a:p>
          <a:p>
            <a:r>
              <a:rPr lang="en-US" sz="2000" b="0" i="0" u="none" strike="noStrike" dirty="0">
                <a:solidFill>
                  <a:srgbClr val="0E101A"/>
                </a:solidFill>
                <a:effectLst/>
              </a:rPr>
              <a:t>It did not do as well with the 'unidentified' label</a:t>
            </a:r>
            <a:r>
              <a:rPr lang="en-US" sz="2000" dirty="0">
                <a:solidFill>
                  <a:srgbClr val="0E101A"/>
                </a:solidFill>
              </a:rPr>
              <a:t>.</a:t>
            </a:r>
          </a:p>
          <a:p>
            <a:r>
              <a:rPr lang="en-US" sz="2000" b="0" i="0" u="none" strike="noStrike" dirty="0">
                <a:solidFill>
                  <a:srgbClr val="0E101A"/>
                </a:solidFill>
                <a:effectLst/>
              </a:rPr>
              <a:t>It labeled 40% of unidentified labels as human_caused fire</a:t>
            </a:r>
            <a:r>
              <a:rPr lang="en-US" sz="2000" b="0" i="0" u="none" strike="noStrike" dirty="0">
                <a:solidFill>
                  <a:srgbClr val="000000"/>
                </a:solidFill>
                <a:effectLst/>
              </a:rPr>
              <a:t>.</a:t>
            </a:r>
            <a:endParaRPr lang="en-US" sz="2000" dirty="0"/>
          </a:p>
        </p:txBody>
      </p:sp>
      <p:pic>
        <p:nvPicPr>
          <p:cNvPr id="2050" name="Picture 2">
            <a:extLst>
              <a:ext uri="{FF2B5EF4-FFF2-40B4-BE49-F238E27FC236}">
                <a16:creationId xmlns:a16="http://schemas.microsoft.com/office/drawing/2014/main" id="{A0473E18-5195-4206-BE52-66B6D415A2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1825625"/>
            <a:ext cx="6096000"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17886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A75F6A-7010-48BD-B3DF-C99102D7AE3E}"/>
              </a:ext>
            </a:extLst>
          </p:cNvPr>
          <p:cNvSpPr>
            <a:spLocks noGrp="1"/>
          </p:cNvSpPr>
          <p:nvPr>
            <p:ph type="title"/>
          </p:nvPr>
        </p:nvSpPr>
        <p:spPr>
          <a:xfrm>
            <a:off x="838200" y="365125"/>
            <a:ext cx="10515600" cy="1168400"/>
          </a:xfrm>
        </p:spPr>
        <p:txBody>
          <a:bodyPr>
            <a:normAutofit/>
          </a:bodyPr>
          <a:lstStyle/>
          <a:p>
            <a:r>
              <a:rPr lang="en-US" sz="4000" b="1" dirty="0">
                <a:latin typeface="+mn-lt"/>
              </a:rPr>
              <a:t>Background</a:t>
            </a:r>
            <a:endParaRPr lang="en-US" sz="4000" dirty="0">
              <a:latin typeface="+mn-lt"/>
            </a:endParaRPr>
          </a:p>
        </p:txBody>
      </p:sp>
      <p:sp>
        <p:nvSpPr>
          <p:cNvPr id="3" name="Content Placeholder 2">
            <a:extLst>
              <a:ext uri="{FF2B5EF4-FFF2-40B4-BE49-F238E27FC236}">
                <a16:creationId xmlns:a16="http://schemas.microsoft.com/office/drawing/2014/main" id="{15E79F04-9447-4143-9FF9-808E504781BC}"/>
              </a:ext>
            </a:extLst>
          </p:cNvPr>
          <p:cNvSpPr>
            <a:spLocks noGrp="1"/>
          </p:cNvSpPr>
          <p:nvPr>
            <p:ph idx="1"/>
          </p:nvPr>
        </p:nvSpPr>
        <p:spPr/>
        <p:txBody>
          <a:bodyPr>
            <a:noAutofit/>
          </a:bodyPr>
          <a:lstStyle/>
          <a:p>
            <a:r>
              <a:rPr lang="en-US" sz="2000" b="0" i="0" u="none" strike="noStrike" dirty="0">
                <a:solidFill>
                  <a:srgbClr val="0E101A"/>
                </a:solidFill>
                <a:effectLst/>
              </a:rPr>
              <a:t>Wildfires create economic and ecological damage while endangering human lives.</a:t>
            </a:r>
          </a:p>
          <a:p>
            <a:r>
              <a:rPr lang="en-US" sz="2000" b="0" i="0" u="none" strike="noStrike" dirty="0">
                <a:solidFill>
                  <a:srgbClr val="0E101A"/>
                </a:solidFill>
                <a:effectLst/>
              </a:rPr>
              <a:t>Fast detection is a key element for controlling such a phenomenon.</a:t>
            </a:r>
            <a:endParaRPr lang="en-US" sz="2000" dirty="0">
              <a:solidFill>
                <a:srgbClr val="0E101A"/>
              </a:solidFill>
            </a:endParaRPr>
          </a:p>
          <a:p>
            <a:r>
              <a:rPr lang="en-US" sz="2000" dirty="0">
                <a:solidFill>
                  <a:srgbClr val="0E101A"/>
                </a:solidFill>
              </a:rPr>
              <a:t>E</a:t>
            </a:r>
            <a:r>
              <a:rPr lang="en-US" sz="2000" b="0" i="0" u="none" strike="noStrike" dirty="0">
                <a:solidFill>
                  <a:srgbClr val="0E101A"/>
                </a:solidFill>
                <a:effectLst/>
              </a:rPr>
              <a:t>ach year millions of forest hectares are destroyed all around the world.</a:t>
            </a:r>
          </a:p>
          <a:p>
            <a:r>
              <a:rPr lang="en-US" sz="2000" b="0" i="0" u="none" strike="noStrike" dirty="0">
                <a:solidFill>
                  <a:srgbClr val="0E101A"/>
                </a:solidFill>
                <a:effectLst/>
              </a:rPr>
              <a:t>USA is fighting wildfire problems for decades.</a:t>
            </a:r>
          </a:p>
          <a:p>
            <a:r>
              <a:rPr lang="en-US" sz="2000" b="0" i="0" u="none" strike="noStrike" dirty="0">
                <a:solidFill>
                  <a:srgbClr val="0E101A"/>
                </a:solidFill>
                <a:effectLst/>
              </a:rPr>
              <a:t>In California alone, we witnessed some of the deadliest and most destructive fires in state history.</a:t>
            </a:r>
            <a:endParaRPr lang="en-US" sz="2000" dirty="0">
              <a:solidFill>
                <a:srgbClr val="0E101A"/>
              </a:solidFill>
            </a:endParaRPr>
          </a:p>
          <a:p>
            <a:r>
              <a:rPr lang="en-US" sz="1800" b="0" i="0" u="none" strike="noStrike" dirty="0">
                <a:solidFill>
                  <a:srgbClr val="0E101A"/>
                </a:solidFill>
                <a:effectLst/>
                <a:latin typeface="Arial" panose="020B0604020202020204" pitchFamily="34" charset="0"/>
              </a:rPr>
              <a:t>Billions of dollars have been </a:t>
            </a:r>
            <a:r>
              <a:rPr lang="en-US" sz="2000" b="0" i="0" u="none" strike="noStrike" dirty="0">
                <a:solidFill>
                  <a:srgbClr val="0E101A"/>
                </a:solidFill>
                <a:effectLst/>
              </a:rPr>
              <a:t>spent by the various agencies to control and extinguish the fires.</a:t>
            </a:r>
            <a:endParaRPr lang="en-US" sz="2000" dirty="0"/>
          </a:p>
        </p:txBody>
      </p:sp>
    </p:spTree>
    <p:extLst>
      <p:ext uri="{BB962C8B-B14F-4D97-AF65-F5344CB8AC3E}">
        <p14:creationId xmlns:p14="http://schemas.microsoft.com/office/powerpoint/2010/main" val="17125624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7A739C-57A6-4DB9-81D8-57EFDBB3ED4C}"/>
              </a:ext>
            </a:extLst>
          </p:cNvPr>
          <p:cNvSpPr>
            <a:spLocks noGrp="1"/>
          </p:cNvSpPr>
          <p:nvPr>
            <p:ph type="title"/>
          </p:nvPr>
        </p:nvSpPr>
        <p:spPr/>
        <p:txBody>
          <a:bodyPr>
            <a:normAutofit/>
          </a:bodyPr>
          <a:lstStyle/>
          <a:p>
            <a:r>
              <a:rPr lang="en-US" sz="4000" b="1" dirty="0">
                <a:latin typeface="+mn-lt"/>
              </a:rPr>
              <a:t>Other approaches</a:t>
            </a:r>
          </a:p>
        </p:txBody>
      </p:sp>
      <p:sp>
        <p:nvSpPr>
          <p:cNvPr id="3" name="Content Placeholder 2">
            <a:extLst>
              <a:ext uri="{FF2B5EF4-FFF2-40B4-BE49-F238E27FC236}">
                <a16:creationId xmlns:a16="http://schemas.microsoft.com/office/drawing/2014/main" id="{F3FEFE73-7CDF-4BBD-9A12-1C2F53A4EDB0}"/>
              </a:ext>
            </a:extLst>
          </p:cNvPr>
          <p:cNvSpPr>
            <a:spLocks noGrp="1"/>
          </p:cNvSpPr>
          <p:nvPr>
            <p:ph idx="1"/>
          </p:nvPr>
        </p:nvSpPr>
        <p:spPr/>
        <p:txBody>
          <a:bodyPr>
            <a:normAutofit/>
          </a:bodyPr>
          <a:lstStyle/>
          <a:p>
            <a:r>
              <a:rPr lang="en-US" sz="2000" dirty="0"/>
              <a:t>Created a Random Forest model to predict cause of fire only for California.</a:t>
            </a:r>
          </a:p>
          <a:p>
            <a:pPr lvl="1"/>
            <a:r>
              <a:rPr lang="en-US" sz="2000" dirty="0"/>
              <a:t>Prediction score was 66%</a:t>
            </a:r>
          </a:p>
          <a:p>
            <a:endParaRPr lang="en-US" sz="2000" dirty="0"/>
          </a:p>
          <a:p>
            <a:r>
              <a:rPr lang="en-US" sz="2000" b="0" i="0" u="none" strike="noStrike" dirty="0">
                <a:solidFill>
                  <a:srgbClr val="0E101A"/>
                </a:solidFill>
                <a:effectLst/>
              </a:rPr>
              <a:t>Taking a random sample of the full dataset and applying a Random Forest Classifier Algorithm on this sample.</a:t>
            </a:r>
          </a:p>
          <a:p>
            <a:pPr lvl="1"/>
            <a:r>
              <a:rPr lang="en-US" sz="2000" dirty="0">
                <a:solidFill>
                  <a:srgbClr val="0E101A"/>
                </a:solidFill>
              </a:rPr>
              <a:t>Prediction score was 57%</a:t>
            </a:r>
            <a:endParaRPr lang="en-US" sz="2000" dirty="0"/>
          </a:p>
        </p:txBody>
      </p:sp>
    </p:spTree>
    <p:extLst>
      <p:ext uri="{BB962C8B-B14F-4D97-AF65-F5344CB8AC3E}">
        <p14:creationId xmlns:p14="http://schemas.microsoft.com/office/powerpoint/2010/main" val="330524130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4324A-23A1-4148-A01C-8D6029B2F53D}"/>
              </a:ext>
            </a:extLst>
          </p:cNvPr>
          <p:cNvSpPr>
            <a:spLocks noGrp="1"/>
          </p:cNvSpPr>
          <p:nvPr>
            <p:ph type="title"/>
          </p:nvPr>
        </p:nvSpPr>
        <p:spPr/>
        <p:txBody>
          <a:bodyPr>
            <a:normAutofit/>
          </a:bodyPr>
          <a:lstStyle/>
          <a:p>
            <a:r>
              <a:rPr lang="en-US" sz="4000" b="1" dirty="0">
                <a:latin typeface="+mn-lt"/>
              </a:rPr>
              <a:t>Conclusion</a:t>
            </a:r>
          </a:p>
        </p:txBody>
      </p:sp>
      <p:sp>
        <p:nvSpPr>
          <p:cNvPr id="3" name="Content Placeholder 2">
            <a:extLst>
              <a:ext uri="{FF2B5EF4-FFF2-40B4-BE49-F238E27FC236}">
                <a16:creationId xmlns:a16="http://schemas.microsoft.com/office/drawing/2014/main" id="{E9CD826B-7382-44DF-B961-99CAA9FA85F2}"/>
              </a:ext>
            </a:extLst>
          </p:cNvPr>
          <p:cNvSpPr>
            <a:spLocks noGrp="1"/>
          </p:cNvSpPr>
          <p:nvPr>
            <p:ph idx="1"/>
          </p:nvPr>
        </p:nvSpPr>
        <p:spPr/>
        <p:txBody>
          <a:bodyPr/>
          <a:lstStyle/>
          <a:p>
            <a:r>
              <a:rPr lang="en-US" sz="1800" b="0" i="0" u="none" strike="noStrike" dirty="0">
                <a:solidFill>
                  <a:srgbClr val="0E101A"/>
                </a:solidFill>
                <a:effectLst/>
                <a:latin typeface="Arial" panose="020B0604020202020204" pitchFamily="34" charset="0"/>
              </a:rPr>
              <a:t>Counties like Riverside County, San Bernardino, and San Diego in California, Coconino, and Gila in Arizona, Beltrami in Minnesota have a greater number of fires.</a:t>
            </a:r>
          </a:p>
          <a:p>
            <a:r>
              <a:rPr lang="en-US" sz="1800" b="0" i="0" u="none" strike="noStrike" dirty="0">
                <a:solidFill>
                  <a:srgbClr val="0E101A"/>
                </a:solidFill>
                <a:effectLst/>
                <a:latin typeface="Arial" panose="020B0604020202020204" pitchFamily="34" charset="0"/>
              </a:rPr>
              <a:t>Yukon-Koyukuk, Stanton, and other counties in Alaska have largest fires that have destroyed over thousands of acres.</a:t>
            </a:r>
          </a:p>
          <a:p>
            <a:r>
              <a:rPr lang="en-US" sz="1800" b="0" i="0" u="none" strike="noStrike" dirty="0">
                <a:solidFill>
                  <a:srgbClr val="0E101A"/>
                </a:solidFill>
                <a:effectLst/>
                <a:latin typeface="Arial" panose="020B0604020202020204" pitchFamily="34" charset="0"/>
              </a:rPr>
              <a:t>Most wildfires across the USA are caused by debris burning and arson.</a:t>
            </a:r>
          </a:p>
          <a:p>
            <a:r>
              <a:rPr lang="en-US" sz="1800" b="0" i="0" u="none" strike="noStrike" dirty="0">
                <a:solidFill>
                  <a:srgbClr val="0E101A"/>
                </a:solidFill>
                <a:effectLst/>
                <a:latin typeface="Arial" panose="020B0604020202020204" pitchFamily="34" charset="0"/>
              </a:rPr>
              <a:t>Fires started by electricity(caused by lightning and Powerline) are the most damaging.</a:t>
            </a:r>
          </a:p>
          <a:p>
            <a:r>
              <a:rPr lang="en-US" sz="1800" b="0" i="0" u="none" strike="noStrike" dirty="0">
                <a:solidFill>
                  <a:srgbClr val="0E101A"/>
                </a:solidFill>
                <a:effectLst/>
                <a:latin typeface="Arial" panose="020B0604020202020204" pitchFamily="34" charset="0"/>
              </a:rPr>
              <a:t>Lighting during summer causes the most dangerous fires.</a:t>
            </a:r>
            <a:endParaRPr lang="en-US" sz="1800" dirty="0">
              <a:solidFill>
                <a:srgbClr val="0E101A"/>
              </a:solidFill>
              <a:latin typeface="Arial" panose="020B0604020202020204" pitchFamily="34" charset="0"/>
            </a:endParaRPr>
          </a:p>
          <a:p>
            <a:r>
              <a:rPr lang="en-US" sz="1800" b="0" i="0" u="none" strike="noStrike" dirty="0">
                <a:solidFill>
                  <a:srgbClr val="0E101A"/>
                </a:solidFill>
                <a:effectLst/>
                <a:latin typeface="Arial" panose="020B0604020202020204" pitchFamily="34" charset="0"/>
              </a:rPr>
              <a:t>Using the Random forest classifier model trained in this project, we can predict the cause of these wildfires, at least to an accuracy of 58% or better.</a:t>
            </a:r>
          </a:p>
          <a:p>
            <a:r>
              <a:rPr lang="en-US" sz="1800" b="0" i="0" u="none" strike="noStrike" dirty="0">
                <a:solidFill>
                  <a:srgbClr val="0E101A"/>
                </a:solidFill>
                <a:effectLst/>
                <a:latin typeface="Arial" panose="020B0604020202020204" pitchFamily="34" charset="0"/>
              </a:rPr>
              <a:t>Reducing the number of labels(Fire Cause classes) significantly improves the prediction score to 80% for the random forest algorithm.</a:t>
            </a:r>
          </a:p>
          <a:p>
            <a:endParaRPr lang="en-US" dirty="0"/>
          </a:p>
        </p:txBody>
      </p:sp>
    </p:spTree>
    <p:extLst>
      <p:ext uri="{BB962C8B-B14F-4D97-AF65-F5344CB8AC3E}">
        <p14:creationId xmlns:p14="http://schemas.microsoft.com/office/powerpoint/2010/main" val="279926622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DF80FB-A023-4FB2-9EB1-C84928C37821}"/>
              </a:ext>
            </a:extLst>
          </p:cNvPr>
          <p:cNvSpPr>
            <a:spLocks noGrp="1"/>
          </p:cNvSpPr>
          <p:nvPr>
            <p:ph type="title"/>
          </p:nvPr>
        </p:nvSpPr>
        <p:spPr/>
        <p:txBody>
          <a:bodyPr>
            <a:normAutofit/>
          </a:bodyPr>
          <a:lstStyle/>
          <a:p>
            <a:r>
              <a:rPr lang="en-US" sz="4000" b="1" dirty="0">
                <a:latin typeface="+mn-lt"/>
              </a:rPr>
              <a:t>Recommendation</a:t>
            </a:r>
          </a:p>
        </p:txBody>
      </p:sp>
      <p:sp>
        <p:nvSpPr>
          <p:cNvPr id="3" name="Content Placeholder 2">
            <a:extLst>
              <a:ext uri="{FF2B5EF4-FFF2-40B4-BE49-F238E27FC236}">
                <a16:creationId xmlns:a16="http://schemas.microsoft.com/office/drawing/2014/main" id="{97DFE3B4-6BF6-4130-AB64-33664C514F52}"/>
              </a:ext>
            </a:extLst>
          </p:cNvPr>
          <p:cNvSpPr>
            <a:spLocks noGrp="1"/>
          </p:cNvSpPr>
          <p:nvPr>
            <p:ph idx="1"/>
          </p:nvPr>
        </p:nvSpPr>
        <p:spPr/>
        <p:txBody>
          <a:bodyPr>
            <a:normAutofit/>
          </a:bodyPr>
          <a:lstStyle/>
          <a:p>
            <a:r>
              <a:rPr lang="en-US" sz="2000" b="0" i="0" u="none" strike="noStrike" dirty="0">
                <a:solidFill>
                  <a:srgbClr val="0E101A"/>
                </a:solidFill>
                <a:effectLst/>
              </a:rPr>
              <a:t>Smaller states like Alaska, Georgia, and Rhode Island should be prepared with the right equipment and safety measures to prevent/fight wildfires which have recklessly caused harm to the states in the past.</a:t>
            </a:r>
          </a:p>
          <a:p>
            <a:pPr marL="0" indent="0">
              <a:buNone/>
            </a:pPr>
            <a:endParaRPr lang="en-US" sz="2000" b="0" i="0" u="none" strike="noStrike" dirty="0">
              <a:solidFill>
                <a:srgbClr val="0E101A"/>
              </a:solidFill>
              <a:effectLst/>
            </a:endParaRPr>
          </a:p>
          <a:p>
            <a:r>
              <a:rPr lang="en-US" sz="2000" b="0" i="0" u="none" strike="noStrike" dirty="0">
                <a:solidFill>
                  <a:srgbClr val="0E101A"/>
                </a:solidFill>
                <a:effectLst/>
              </a:rPr>
              <a:t> By educating people about local Ordinance regarding trash burning, being careful when having a campfire, using fireworks or fire pits, and implementing strict laws against arsonists we can prevent or at least reduce the number of fires caused by human negligence.</a:t>
            </a:r>
            <a:endParaRPr lang="en-US" sz="2000" dirty="0">
              <a:solidFill>
                <a:srgbClr val="0E101A"/>
              </a:solidFill>
            </a:endParaRPr>
          </a:p>
          <a:p>
            <a:pPr marL="0" indent="0">
              <a:buNone/>
            </a:pPr>
            <a:endParaRPr lang="en-US" sz="2000" dirty="0">
              <a:solidFill>
                <a:srgbClr val="0E101A"/>
              </a:solidFill>
            </a:endParaRPr>
          </a:p>
          <a:p>
            <a:pPr rtl="0">
              <a:spcBef>
                <a:spcPts val="0"/>
              </a:spcBef>
              <a:spcAft>
                <a:spcPts val="0"/>
              </a:spcAft>
            </a:pPr>
            <a:r>
              <a:rPr lang="en-US" sz="2000" b="0" i="0" u="none" strike="noStrike" dirty="0">
                <a:solidFill>
                  <a:srgbClr val="0E101A"/>
                </a:solidFill>
                <a:effectLst/>
              </a:rPr>
              <a:t>Parks in California post the risks of forest fires daily. Other states and counties should implement this too.  If people are aware of the risks, they can prevent doing any activities that could end up causing a wildfire.</a:t>
            </a:r>
            <a:endParaRPr lang="en-US" sz="2000" b="0" dirty="0">
              <a:effectLst/>
            </a:endParaRPr>
          </a:p>
          <a:p>
            <a:pPr marL="0" indent="0">
              <a:buNone/>
            </a:pPr>
            <a:br>
              <a:rPr lang="en-US" sz="1200" dirty="0"/>
            </a:br>
            <a:endParaRPr lang="en-US" sz="1800" b="0" i="0" u="none" strike="noStrike" dirty="0">
              <a:solidFill>
                <a:srgbClr val="0E101A"/>
              </a:solidFill>
              <a:effectLst/>
              <a:latin typeface="Arial" panose="020B0604020202020204" pitchFamily="34" charset="0"/>
            </a:endParaRPr>
          </a:p>
          <a:p>
            <a:endParaRPr lang="en-US" dirty="0"/>
          </a:p>
        </p:txBody>
      </p:sp>
    </p:spTree>
    <p:extLst>
      <p:ext uri="{BB962C8B-B14F-4D97-AF65-F5344CB8AC3E}">
        <p14:creationId xmlns:p14="http://schemas.microsoft.com/office/powerpoint/2010/main" val="330972252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35555856-9970-4BC3-9AA9-6A917F53AF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421721"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1" name="Picture 30">
            <a:extLst>
              <a:ext uri="{FF2B5EF4-FFF2-40B4-BE49-F238E27FC236}">
                <a16:creationId xmlns:a16="http://schemas.microsoft.com/office/drawing/2014/main" id="{7F487851-BFAF-46D8-A1ED-50CAD6E46F5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TextBox 6">
            <a:extLst>
              <a:ext uri="{FF2B5EF4-FFF2-40B4-BE49-F238E27FC236}">
                <a16:creationId xmlns:a16="http://schemas.microsoft.com/office/drawing/2014/main" id="{8595532B-FEAC-4BBD-B92F-F79195099250}"/>
              </a:ext>
            </a:extLst>
          </p:cNvPr>
          <p:cNvSpPr txBox="1"/>
          <p:nvPr/>
        </p:nvSpPr>
        <p:spPr>
          <a:xfrm>
            <a:off x="6590662" y="4267832"/>
            <a:ext cx="4805996" cy="1297115"/>
          </a:xfrm>
          <a:prstGeom prst="rect">
            <a:avLst/>
          </a:prstGeom>
        </p:spPr>
        <p:txBody>
          <a:bodyPr vert="horz" lIns="91440" tIns="45720" rIns="91440" bIns="45720" rtlCol="0" anchor="t">
            <a:normAutofit/>
          </a:bodyPr>
          <a:lstStyle/>
          <a:p>
            <a:pPr lvl="5">
              <a:lnSpc>
                <a:spcPct val="90000"/>
              </a:lnSpc>
              <a:spcBef>
                <a:spcPct val="0"/>
              </a:spcBef>
              <a:spcAft>
                <a:spcPts val="600"/>
              </a:spcAft>
            </a:pPr>
            <a:r>
              <a:rPr lang="en-US" sz="4400" b="1" kern="1200">
                <a:solidFill>
                  <a:srgbClr val="000000"/>
                </a:solidFill>
                <a:latin typeface="+mj-lt"/>
                <a:ea typeface="+mj-ea"/>
                <a:cs typeface="+mj-cs"/>
              </a:rPr>
              <a:t>Thank You</a:t>
            </a:r>
          </a:p>
        </p:txBody>
      </p:sp>
      <p:sp>
        <p:nvSpPr>
          <p:cNvPr id="33" name="Freeform 50">
            <a:extLst>
              <a:ext uri="{FF2B5EF4-FFF2-40B4-BE49-F238E27FC236}">
                <a16:creationId xmlns:a16="http://schemas.microsoft.com/office/drawing/2014/main" id="{13722DD7-BA73-4776-93A3-94491FEF72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1159"/>
            <a:ext cx="5464879" cy="6276841"/>
          </a:xfrm>
          <a:custGeom>
            <a:avLst/>
            <a:gdLst>
              <a:gd name="connsiteX0" fmla="*/ 3299930 w 5464879"/>
              <a:gd name="connsiteY0" fmla="*/ 0 h 6276841"/>
              <a:gd name="connsiteX1" fmla="*/ 5398992 w 5464879"/>
              <a:gd name="connsiteY1" fmla="*/ 753544 h 6276841"/>
              <a:gd name="connsiteX2" fmla="*/ 5464879 w 5464879"/>
              <a:gd name="connsiteY2" fmla="*/ 813426 h 6276841"/>
              <a:gd name="connsiteX3" fmla="*/ 5464879 w 5464879"/>
              <a:gd name="connsiteY3" fmla="*/ 5786434 h 6276841"/>
              <a:gd name="connsiteX4" fmla="*/ 5398992 w 5464879"/>
              <a:gd name="connsiteY4" fmla="*/ 5846317 h 6276841"/>
              <a:gd name="connsiteX5" fmla="*/ 4872873 w 5464879"/>
              <a:gd name="connsiteY5" fmla="*/ 6201577 h 6276841"/>
              <a:gd name="connsiteX6" fmla="*/ 4716632 w 5464879"/>
              <a:gd name="connsiteY6" fmla="*/ 6276841 h 6276841"/>
              <a:gd name="connsiteX7" fmla="*/ 1883227 w 5464879"/>
              <a:gd name="connsiteY7" fmla="*/ 6276841 h 6276841"/>
              <a:gd name="connsiteX8" fmla="*/ 1726987 w 5464879"/>
              <a:gd name="connsiteY8" fmla="*/ 6201577 h 6276841"/>
              <a:gd name="connsiteX9" fmla="*/ 0 w 5464879"/>
              <a:gd name="connsiteY9" fmla="*/ 3299930 h 6276841"/>
              <a:gd name="connsiteX10" fmla="*/ 3299930 w 5464879"/>
              <a:gd name="connsiteY10" fmla="*/ 0 h 6276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464879" h="6276841">
                <a:moveTo>
                  <a:pt x="3299930" y="0"/>
                </a:moveTo>
                <a:cubicBezTo>
                  <a:pt x="4097274" y="0"/>
                  <a:pt x="4828569" y="282789"/>
                  <a:pt x="5398992" y="753544"/>
                </a:cubicBezTo>
                <a:lnTo>
                  <a:pt x="5464879" y="813426"/>
                </a:lnTo>
                <a:lnTo>
                  <a:pt x="5464879" y="5786434"/>
                </a:lnTo>
                <a:lnTo>
                  <a:pt x="5398992" y="5846317"/>
                </a:lnTo>
                <a:cubicBezTo>
                  <a:pt x="5236014" y="5980818"/>
                  <a:pt x="5059904" y="6099975"/>
                  <a:pt x="4872873" y="6201577"/>
                </a:cubicBezTo>
                <a:lnTo>
                  <a:pt x="4716632" y="6276841"/>
                </a:lnTo>
                <a:lnTo>
                  <a:pt x="1883227" y="6276841"/>
                </a:lnTo>
                <a:lnTo>
                  <a:pt x="1726987" y="6201577"/>
                </a:lnTo>
                <a:cubicBezTo>
                  <a:pt x="698316" y="5642769"/>
                  <a:pt x="0" y="4552900"/>
                  <a:pt x="0" y="3299930"/>
                </a:cubicBezTo>
                <a:cubicBezTo>
                  <a:pt x="0" y="1477429"/>
                  <a:pt x="1477429" y="0"/>
                  <a:pt x="3299930"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26" name="Graphic 25" descr="Handshake">
            <a:extLst>
              <a:ext uri="{FF2B5EF4-FFF2-40B4-BE49-F238E27FC236}">
                <a16:creationId xmlns:a16="http://schemas.microsoft.com/office/drawing/2014/main" id="{3C312D3C-7484-4819-91B0-5ED2059DBD0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40470" y="1815320"/>
            <a:ext cx="4141760" cy="4141760"/>
          </a:xfrm>
          <a:custGeom>
            <a:avLst/>
            <a:gdLst/>
            <a:ahLst/>
            <a:cxnLst/>
            <a:rect l="l" t="t" r="r" b="b"/>
            <a:pathLst>
              <a:path w="4141760" h="4377846">
                <a:moveTo>
                  <a:pt x="0" y="0"/>
                </a:moveTo>
                <a:lnTo>
                  <a:pt x="4141760" y="0"/>
                </a:lnTo>
                <a:lnTo>
                  <a:pt x="4141760" y="4377846"/>
                </a:lnTo>
                <a:lnTo>
                  <a:pt x="0" y="4377846"/>
                </a:lnTo>
                <a:close/>
              </a:path>
            </a:pathLst>
          </a:custGeom>
        </p:spPr>
      </p:pic>
    </p:spTree>
    <p:extLst>
      <p:ext uri="{BB962C8B-B14F-4D97-AF65-F5344CB8AC3E}">
        <p14:creationId xmlns:p14="http://schemas.microsoft.com/office/powerpoint/2010/main" val="42541121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753F1D-146E-4801-AAEF-A95643FAEA53}"/>
              </a:ext>
            </a:extLst>
          </p:cNvPr>
          <p:cNvSpPr>
            <a:spLocks noGrp="1"/>
          </p:cNvSpPr>
          <p:nvPr>
            <p:ph type="title"/>
          </p:nvPr>
        </p:nvSpPr>
        <p:spPr/>
        <p:txBody>
          <a:bodyPr>
            <a:normAutofit/>
          </a:bodyPr>
          <a:lstStyle/>
          <a:p>
            <a:r>
              <a:rPr lang="en-US" sz="4000" b="1" dirty="0">
                <a:solidFill>
                  <a:schemeClr val="tx1"/>
                </a:solidFill>
                <a:latin typeface="+mn-lt"/>
              </a:rPr>
              <a:t>Problems</a:t>
            </a:r>
            <a:endParaRPr lang="en-US" sz="4000" dirty="0">
              <a:latin typeface="+mn-lt"/>
            </a:endParaRPr>
          </a:p>
        </p:txBody>
      </p:sp>
      <p:sp>
        <p:nvSpPr>
          <p:cNvPr id="3" name="Content Placeholder 2">
            <a:extLst>
              <a:ext uri="{FF2B5EF4-FFF2-40B4-BE49-F238E27FC236}">
                <a16:creationId xmlns:a16="http://schemas.microsoft.com/office/drawing/2014/main" id="{898BA528-7134-4153-9C00-6F8261C6DEF5}"/>
              </a:ext>
            </a:extLst>
          </p:cNvPr>
          <p:cNvSpPr>
            <a:spLocks noGrp="1"/>
          </p:cNvSpPr>
          <p:nvPr>
            <p:ph idx="1"/>
          </p:nvPr>
        </p:nvSpPr>
        <p:spPr/>
        <p:txBody>
          <a:bodyPr/>
          <a:lstStyle/>
          <a:p>
            <a:pPr marL="342900" indent="-342900" rtl="0">
              <a:spcBef>
                <a:spcPts val="0"/>
              </a:spcBef>
              <a:spcAft>
                <a:spcPts val="0"/>
              </a:spcAft>
              <a:buFont typeface="+mj-lt"/>
              <a:buAutoNum type="arabicPeriod"/>
            </a:pPr>
            <a:r>
              <a:rPr lang="en-US" sz="2000" b="0" i="0" u="none" strike="noStrike" dirty="0">
                <a:solidFill>
                  <a:srgbClr val="000000"/>
                </a:solidFill>
                <a:effectLst/>
              </a:rPr>
              <a:t> Is Global warming affecting the number of fires? Has the number of fires increased over the period 1992-2015?</a:t>
            </a:r>
          </a:p>
          <a:p>
            <a:pPr marL="342900" indent="-342900" rtl="0">
              <a:spcBef>
                <a:spcPts val="0"/>
              </a:spcBef>
              <a:spcAft>
                <a:spcPts val="0"/>
              </a:spcAft>
              <a:buFont typeface="+mj-lt"/>
              <a:buAutoNum type="arabicPeriod"/>
            </a:pPr>
            <a:endParaRPr lang="en-US" sz="2000" b="0" i="0" u="none" strike="noStrike" dirty="0">
              <a:solidFill>
                <a:srgbClr val="000000"/>
              </a:solidFill>
              <a:effectLst/>
            </a:endParaRPr>
          </a:p>
          <a:p>
            <a:pPr marL="342900" indent="-342900" rtl="0">
              <a:spcBef>
                <a:spcPts val="0"/>
              </a:spcBef>
              <a:spcAft>
                <a:spcPts val="0"/>
              </a:spcAft>
              <a:buFont typeface="+mj-lt"/>
              <a:buAutoNum type="arabicPeriod"/>
            </a:pPr>
            <a:r>
              <a:rPr lang="en-US" sz="2000" b="0" i="0" u="none" strike="noStrike" dirty="0">
                <a:solidFill>
                  <a:srgbClr val="000000"/>
                </a:solidFill>
                <a:effectLst/>
              </a:rPr>
              <a:t> Are we able to limit fire spread with help of growing technology? Has the size of fire decreased over years?</a:t>
            </a:r>
          </a:p>
          <a:p>
            <a:pPr marL="342900" indent="-342900" rtl="0">
              <a:spcBef>
                <a:spcPts val="0"/>
              </a:spcBef>
              <a:spcAft>
                <a:spcPts val="0"/>
              </a:spcAft>
              <a:buFont typeface="+mj-lt"/>
              <a:buAutoNum type="arabicPeriod"/>
            </a:pPr>
            <a:endParaRPr lang="en-US" sz="2000" b="0" dirty="0">
              <a:effectLst/>
            </a:endParaRPr>
          </a:p>
          <a:p>
            <a:pPr marL="342900" indent="-342900" rtl="0">
              <a:spcBef>
                <a:spcPts val="0"/>
              </a:spcBef>
              <a:spcAft>
                <a:spcPts val="0"/>
              </a:spcAft>
              <a:buFont typeface="+mj-lt"/>
              <a:buAutoNum type="arabicPeriod"/>
            </a:pPr>
            <a:r>
              <a:rPr lang="en-US" sz="2000" b="0" i="0" u="none" strike="noStrike" dirty="0">
                <a:solidFill>
                  <a:srgbClr val="000000"/>
                </a:solidFill>
                <a:effectLst/>
              </a:rPr>
              <a:t>What causes the most fires? Which causes are associated with larger wildfires?</a:t>
            </a:r>
          </a:p>
          <a:p>
            <a:pPr marL="342900" indent="-342900" rtl="0">
              <a:spcBef>
                <a:spcPts val="0"/>
              </a:spcBef>
              <a:spcAft>
                <a:spcPts val="0"/>
              </a:spcAft>
              <a:buFont typeface="+mj-lt"/>
              <a:buAutoNum type="arabicPeriod"/>
            </a:pPr>
            <a:endParaRPr lang="en-US" sz="2000" b="0" dirty="0">
              <a:effectLst/>
            </a:endParaRPr>
          </a:p>
          <a:p>
            <a:pPr marL="342900" indent="-342900" rtl="0">
              <a:spcBef>
                <a:spcPts val="0"/>
              </a:spcBef>
              <a:spcAft>
                <a:spcPts val="0"/>
              </a:spcAft>
              <a:buFont typeface="+mj-lt"/>
              <a:buAutoNum type="arabicPeriod"/>
            </a:pPr>
            <a:r>
              <a:rPr lang="en-US" sz="2000" b="0" i="0" u="none" strike="noStrike" dirty="0">
                <a:solidFill>
                  <a:srgbClr val="000000"/>
                </a:solidFill>
                <a:effectLst/>
              </a:rPr>
              <a:t> Which State in the USA is most affected by Wildfires? Which county is more prone or less prone to Wildfire?</a:t>
            </a:r>
          </a:p>
          <a:p>
            <a:pPr marL="342900" indent="-342900" rtl="0">
              <a:spcBef>
                <a:spcPts val="0"/>
              </a:spcBef>
              <a:spcAft>
                <a:spcPts val="0"/>
              </a:spcAft>
              <a:buFont typeface="+mj-lt"/>
              <a:buAutoNum type="arabicPeriod"/>
            </a:pPr>
            <a:endParaRPr lang="en-US" sz="2000" b="0" dirty="0">
              <a:effectLst/>
            </a:endParaRPr>
          </a:p>
          <a:p>
            <a:pPr marL="342900" indent="-342900" rtl="0">
              <a:spcBef>
                <a:spcPts val="0"/>
              </a:spcBef>
              <a:spcAft>
                <a:spcPts val="0"/>
              </a:spcAft>
              <a:buFont typeface="+mj-lt"/>
              <a:buAutoNum type="arabicPeriod"/>
            </a:pPr>
            <a:r>
              <a:rPr lang="en-US" sz="2000" b="0" i="0" u="none" strike="noStrike" dirty="0">
                <a:solidFill>
                  <a:srgbClr val="000000"/>
                </a:solidFill>
                <a:effectLst/>
              </a:rPr>
              <a:t> What is causing more fires in each state?</a:t>
            </a:r>
            <a:endParaRPr lang="en-US" sz="2000" b="0" dirty="0">
              <a:effectLst/>
            </a:endParaRPr>
          </a:p>
          <a:p>
            <a:endParaRPr lang="en-US" dirty="0"/>
          </a:p>
        </p:txBody>
      </p:sp>
    </p:spTree>
    <p:extLst>
      <p:ext uri="{BB962C8B-B14F-4D97-AF65-F5344CB8AC3E}">
        <p14:creationId xmlns:p14="http://schemas.microsoft.com/office/powerpoint/2010/main" val="21052275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267237-D1C4-494E-924F-9AF8F8467792}"/>
              </a:ext>
            </a:extLst>
          </p:cNvPr>
          <p:cNvSpPr>
            <a:spLocks noGrp="1"/>
          </p:cNvSpPr>
          <p:nvPr>
            <p:ph type="title"/>
          </p:nvPr>
        </p:nvSpPr>
        <p:spPr/>
        <p:txBody>
          <a:bodyPr>
            <a:normAutofit/>
          </a:bodyPr>
          <a:lstStyle/>
          <a:p>
            <a:r>
              <a:rPr lang="en-US" sz="4000" b="1" dirty="0">
                <a:solidFill>
                  <a:schemeClr val="tx1"/>
                </a:solidFill>
                <a:latin typeface="+mn-lt"/>
              </a:rPr>
              <a:t>Dataset</a:t>
            </a:r>
            <a:endParaRPr lang="en-US" sz="4000" dirty="0">
              <a:latin typeface="+mn-lt"/>
            </a:endParaRPr>
          </a:p>
        </p:txBody>
      </p:sp>
      <p:sp>
        <p:nvSpPr>
          <p:cNvPr id="3" name="Content Placeholder 2">
            <a:extLst>
              <a:ext uri="{FF2B5EF4-FFF2-40B4-BE49-F238E27FC236}">
                <a16:creationId xmlns:a16="http://schemas.microsoft.com/office/drawing/2014/main" id="{FBCA7B13-9588-4730-82DF-2CFE96B1C5A4}"/>
              </a:ext>
            </a:extLst>
          </p:cNvPr>
          <p:cNvSpPr>
            <a:spLocks noGrp="1"/>
          </p:cNvSpPr>
          <p:nvPr>
            <p:ph idx="1"/>
          </p:nvPr>
        </p:nvSpPr>
        <p:spPr>
          <a:xfrm>
            <a:off x="838200" y="1825625"/>
            <a:ext cx="5391150" cy="4351338"/>
          </a:xfrm>
        </p:spPr>
        <p:txBody>
          <a:bodyPr>
            <a:normAutofit/>
          </a:bodyPr>
          <a:lstStyle/>
          <a:p>
            <a:r>
              <a:rPr lang="en-US" sz="2000" b="0" i="0" u="none" strike="noStrike" dirty="0">
                <a:solidFill>
                  <a:srgbClr val="0E101A"/>
                </a:solidFill>
                <a:effectLst/>
              </a:rPr>
              <a:t>This data publication contains a spatial database of wildfires that occurred in the United States from 1992 to 2015.</a:t>
            </a:r>
          </a:p>
          <a:p>
            <a:endParaRPr lang="en-US" sz="2000" b="0" i="0" u="none" strike="noStrike" dirty="0">
              <a:solidFill>
                <a:srgbClr val="0E101A"/>
              </a:solidFill>
              <a:effectLst/>
            </a:endParaRPr>
          </a:p>
          <a:p>
            <a:pPr rtl="0">
              <a:spcBef>
                <a:spcPts val="0"/>
              </a:spcBef>
              <a:spcAft>
                <a:spcPts val="0"/>
              </a:spcAft>
            </a:pPr>
            <a:r>
              <a:rPr lang="en-US" sz="2000" b="0" i="0" u="none" strike="noStrike" dirty="0">
                <a:solidFill>
                  <a:srgbClr val="0E101A"/>
                </a:solidFill>
                <a:effectLst/>
              </a:rPr>
              <a:t> It includes 1.88 million geo-referenced wildfire records, representing a total of 140 million acres burned during the 24 years.</a:t>
            </a:r>
          </a:p>
          <a:p>
            <a:pPr rtl="0">
              <a:spcBef>
                <a:spcPts val="0"/>
              </a:spcBef>
              <a:spcAft>
                <a:spcPts val="0"/>
              </a:spcAft>
            </a:pPr>
            <a:endParaRPr lang="en-US" sz="2000" b="0" i="0" u="none" strike="noStrike" dirty="0">
              <a:solidFill>
                <a:srgbClr val="0E101A"/>
              </a:solidFill>
              <a:effectLst/>
            </a:endParaRPr>
          </a:p>
          <a:p>
            <a:pPr rtl="0">
              <a:spcBef>
                <a:spcPts val="0"/>
              </a:spcBef>
              <a:spcAft>
                <a:spcPts val="0"/>
              </a:spcAft>
            </a:pPr>
            <a:r>
              <a:rPr lang="en-US" sz="2000" dirty="0">
                <a:solidFill>
                  <a:srgbClr val="0E101A"/>
                </a:solidFill>
              </a:rPr>
              <a:t>14 relevant features and 1838525 entries were focused.</a:t>
            </a:r>
            <a:endParaRPr lang="en-US" sz="2000" dirty="0"/>
          </a:p>
        </p:txBody>
      </p:sp>
      <p:pic>
        <p:nvPicPr>
          <p:cNvPr id="4" name="Picture 3">
            <a:extLst>
              <a:ext uri="{FF2B5EF4-FFF2-40B4-BE49-F238E27FC236}">
                <a16:creationId xmlns:a16="http://schemas.microsoft.com/office/drawing/2014/main" id="{12B94863-E455-4669-BE2F-0EE507412968}"/>
              </a:ext>
            </a:extLst>
          </p:cNvPr>
          <p:cNvPicPr>
            <a:picLocks noChangeAspect="1"/>
          </p:cNvPicPr>
          <p:nvPr/>
        </p:nvPicPr>
        <p:blipFill>
          <a:blip r:embed="rId2"/>
          <a:stretch>
            <a:fillRect/>
          </a:stretch>
        </p:blipFill>
        <p:spPr>
          <a:xfrm>
            <a:off x="6334125" y="1825624"/>
            <a:ext cx="5260023" cy="4351339"/>
          </a:xfrm>
          <a:prstGeom prst="rect">
            <a:avLst/>
          </a:prstGeom>
        </p:spPr>
      </p:pic>
    </p:spTree>
    <p:extLst>
      <p:ext uri="{BB962C8B-B14F-4D97-AF65-F5344CB8AC3E}">
        <p14:creationId xmlns:p14="http://schemas.microsoft.com/office/powerpoint/2010/main" val="5778020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6BFA7-0613-4933-A874-071ACF06DE9D}"/>
              </a:ext>
            </a:extLst>
          </p:cNvPr>
          <p:cNvSpPr>
            <a:spLocks noGrp="1"/>
          </p:cNvSpPr>
          <p:nvPr>
            <p:ph type="title"/>
          </p:nvPr>
        </p:nvSpPr>
        <p:spPr/>
        <p:txBody>
          <a:bodyPr>
            <a:normAutofit/>
          </a:bodyPr>
          <a:lstStyle/>
          <a:p>
            <a:r>
              <a:rPr lang="en-US" sz="4000" b="1" dirty="0">
                <a:solidFill>
                  <a:schemeClr val="tx1"/>
                </a:solidFill>
                <a:latin typeface="+mn-lt"/>
              </a:rPr>
              <a:t>Data Wrangling</a:t>
            </a:r>
            <a:endParaRPr lang="en-US" sz="4000" dirty="0">
              <a:latin typeface="+mn-lt"/>
            </a:endParaRPr>
          </a:p>
        </p:txBody>
      </p:sp>
      <p:sp>
        <p:nvSpPr>
          <p:cNvPr id="3" name="Content Placeholder 2">
            <a:extLst>
              <a:ext uri="{FF2B5EF4-FFF2-40B4-BE49-F238E27FC236}">
                <a16:creationId xmlns:a16="http://schemas.microsoft.com/office/drawing/2014/main" id="{303550F2-E296-4C5F-9820-12A21A5F46E3}"/>
              </a:ext>
            </a:extLst>
          </p:cNvPr>
          <p:cNvSpPr>
            <a:spLocks noGrp="1"/>
          </p:cNvSpPr>
          <p:nvPr>
            <p:ph idx="1"/>
          </p:nvPr>
        </p:nvSpPr>
        <p:spPr/>
        <p:txBody>
          <a:bodyPr>
            <a:normAutofit/>
          </a:bodyPr>
          <a:lstStyle/>
          <a:p>
            <a:r>
              <a:rPr lang="en-US" sz="2200" b="0" i="0" u="none" strike="noStrike" dirty="0">
                <a:solidFill>
                  <a:srgbClr val="000000"/>
                </a:solidFill>
                <a:effectLst/>
              </a:rPr>
              <a:t>Dropped columns in SQL table "fires” which were related to Source of data and agency information which collected or prepared reports on Data.</a:t>
            </a:r>
          </a:p>
          <a:p>
            <a:r>
              <a:rPr lang="en-US" sz="2200" dirty="0">
                <a:solidFill>
                  <a:srgbClr val="000000"/>
                </a:solidFill>
              </a:rPr>
              <a:t>Dropped columns </a:t>
            </a:r>
            <a:r>
              <a:rPr lang="en-US" sz="2200" b="0" i="0" u="none" strike="noStrike" dirty="0">
                <a:solidFill>
                  <a:srgbClr val="000000"/>
                </a:solidFill>
                <a:effectLst/>
              </a:rPr>
              <a:t>with more than 50% of its total data with null values.</a:t>
            </a:r>
          </a:p>
          <a:p>
            <a:r>
              <a:rPr lang="en-US" sz="2200" b="0" i="0" u="none" strike="noStrike" dirty="0">
                <a:solidFill>
                  <a:srgbClr val="000000"/>
                </a:solidFill>
                <a:effectLst/>
              </a:rPr>
              <a:t>Filled the missing values of COUNTY_NAME column using 'LATITUDE' and 'LONGITUDE' columns.</a:t>
            </a:r>
            <a:endParaRPr lang="en-US" sz="2200" dirty="0">
              <a:solidFill>
                <a:srgbClr val="000000"/>
              </a:solidFill>
            </a:endParaRPr>
          </a:p>
          <a:p>
            <a:r>
              <a:rPr lang="en-US" sz="2200" dirty="0">
                <a:solidFill>
                  <a:srgbClr val="000000"/>
                </a:solidFill>
              </a:rPr>
              <a:t>C</a:t>
            </a:r>
            <a:r>
              <a:rPr lang="en-US" sz="2200" b="0" i="0" u="none" strike="noStrike" dirty="0">
                <a:solidFill>
                  <a:srgbClr val="000000"/>
                </a:solidFill>
                <a:effectLst/>
              </a:rPr>
              <a:t>onverted  "DISCOVERY_DATE“ column to a readable date format from Julian date.</a:t>
            </a:r>
          </a:p>
          <a:p>
            <a:r>
              <a:rPr lang="en-US" sz="2200" b="0" i="0" u="none" strike="noStrike" dirty="0">
                <a:solidFill>
                  <a:srgbClr val="000000"/>
                </a:solidFill>
                <a:effectLst/>
              </a:rPr>
              <a:t>Created a column FIPS_CODE with FIPS code value for each County Name.</a:t>
            </a:r>
            <a:endParaRPr lang="en-US" sz="2200" dirty="0">
              <a:solidFill>
                <a:srgbClr val="000000"/>
              </a:solidFill>
            </a:endParaRPr>
          </a:p>
          <a:p>
            <a:r>
              <a:rPr lang="en-US" sz="2200" b="0" i="0" u="none" strike="noStrike" dirty="0">
                <a:solidFill>
                  <a:srgbClr val="000000"/>
                </a:solidFill>
                <a:effectLst/>
              </a:rPr>
              <a:t>Checked if there were any outliers with respect to the FIRE_YEAR column.</a:t>
            </a:r>
            <a:endParaRPr lang="en-US" sz="2200" dirty="0"/>
          </a:p>
          <a:p>
            <a:endParaRPr lang="en-US" dirty="0"/>
          </a:p>
        </p:txBody>
      </p:sp>
    </p:spTree>
    <p:extLst>
      <p:ext uri="{BB962C8B-B14F-4D97-AF65-F5344CB8AC3E}">
        <p14:creationId xmlns:p14="http://schemas.microsoft.com/office/powerpoint/2010/main" val="12778888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AB95E-20E6-43E0-94DA-0C7BB89A2A11}"/>
              </a:ext>
            </a:extLst>
          </p:cNvPr>
          <p:cNvSpPr>
            <a:spLocks noGrp="1"/>
          </p:cNvSpPr>
          <p:nvPr>
            <p:ph type="title"/>
          </p:nvPr>
        </p:nvSpPr>
        <p:spPr/>
        <p:txBody>
          <a:bodyPr>
            <a:normAutofit/>
          </a:bodyPr>
          <a:lstStyle/>
          <a:p>
            <a:r>
              <a:rPr lang="en-US" sz="4000" b="1" dirty="0">
                <a:solidFill>
                  <a:schemeClr val="tx1"/>
                </a:solidFill>
                <a:latin typeface="+mn-lt"/>
              </a:rPr>
              <a:t>Number of fires over the period of 1992-2015</a:t>
            </a:r>
            <a:endParaRPr lang="en-US" sz="4000" dirty="0">
              <a:latin typeface="+mn-lt"/>
            </a:endParaRPr>
          </a:p>
        </p:txBody>
      </p:sp>
      <p:sp>
        <p:nvSpPr>
          <p:cNvPr id="3" name="Content Placeholder 2">
            <a:extLst>
              <a:ext uri="{FF2B5EF4-FFF2-40B4-BE49-F238E27FC236}">
                <a16:creationId xmlns:a16="http://schemas.microsoft.com/office/drawing/2014/main" id="{B1FBC384-ED1B-4985-91AB-F1E2CACD84A9}"/>
              </a:ext>
            </a:extLst>
          </p:cNvPr>
          <p:cNvSpPr>
            <a:spLocks noGrp="1"/>
          </p:cNvSpPr>
          <p:nvPr>
            <p:ph idx="1"/>
          </p:nvPr>
        </p:nvSpPr>
        <p:spPr>
          <a:xfrm>
            <a:off x="838200" y="1825625"/>
            <a:ext cx="5257800" cy="4351338"/>
          </a:xfrm>
        </p:spPr>
        <p:txBody>
          <a:bodyPr/>
          <a:lstStyle/>
          <a:p>
            <a:r>
              <a:rPr lang="en-US" sz="2000" dirty="0">
                <a:solidFill>
                  <a:schemeClr val="tx1"/>
                </a:solidFill>
                <a:cs typeface="Arial" panose="020B0604020202020204" pitchFamily="34" charset="0"/>
              </a:rPr>
              <a:t>The number of fires per year ran between 60,000 and 100,000 from 1992 to 2015.</a:t>
            </a:r>
          </a:p>
          <a:p>
            <a:r>
              <a:rPr lang="en-US" sz="2000" dirty="0">
                <a:solidFill>
                  <a:schemeClr val="tx1"/>
                </a:solidFill>
                <a:cs typeface="Arial" panose="020B0604020202020204" pitchFamily="34" charset="0"/>
              </a:rPr>
              <a:t> There was a spike in fires in 2006. </a:t>
            </a:r>
          </a:p>
          <a:p>
            <a:r>
              <a:rPr lang="en-US" sz="2000" dirty="0">
                <a:solidFill>
                  <a:schemeClr val="tx1"/>
                </a:solidFill>
                <a:cs typeface="Arial" panose="020B0604020202020204" pitchFamily="34" charset="0"/>
              </a:rPr>
              <a:t>Though we can see a small upward trend at certain time periods, there is no continuous upward trend over the period.</a:t>
            </a:r>
          </a:p>
          <a:p>
            <a:endParaRPr lang="en-US" dirty="0"/>
          </a:p>
        </p:txBody>
      </p:sp>
      <p:pic>
        <p:nvPicPr>
          <p:cNvPr id="4" name="Picture 3">
            <a:extLst>
              <a:ext uri="{FF2B5EF4-FFF2-40B4-BE49-F238E27FC236}">
                <a16:creationId xmlns:a16="http://schemas.microsoft.com/office/drawing/2014/main" id="{0C033997-761C-4589-AE8C-3CC6C386C85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731911" y="1825625"/>
            <a:ext cx="6460089" cy="4829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81636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6B1FBF-393A-458B-B28A-0B94B9DC07C6}"/>
              </a:ext>
            </a:extLst>
          </p:cNvPr>
          <p:cNvSpPr>
            <a:spLocks noGrp="1"/>
          </p:cNvSpPr>
          <p:nvPr>
            <p:ph type="title"/>
          </p:nvPr>
        </p:nvSpPr>
        <p:spPr/>
        <p:txBody>
          <a:bodyPr>
            <a:normAutofit/>
          </a:bodyPr>
          <a:lstStyle/>
          <a:p>
            <a:r>
              <a:rPr lang="en-US" sz="4000" b="1" dirty="0">
                <a:solidFill>
                  <a:schemeClr val="tx1"/>
                </a:solidFill>
                <a:latin typeface="+mn-lt"/>
              </a:rPr>
              <a:t>Wildfire size over the years</a:t>
            </a:r>
            <a:endParaRPr lang="en-US" sz="4000" dirty="0">
              <a:latin typeface="+mn-lt"/>
            </a:endParaRPr>
          </a:p>
        </p:txBody>
      </p:sp>
      <p:sp>
        <p:nvSpPr>
          <p:cNvPr id="3" name="Content Placeholder 2">
            <a:extLst>
              <a:ext uri="{FF2B5EF4-FFF2-40B4-BE49-F238E27FC236}">
                <a16:creationId xmlns:a16="http://schemas.microsoft.com/office/drawing/2014/main" id="{40F88E38-93B5-41FB-ACBD-4F5581E708FA}"/>
              </a:ext>
            </a:extLst>
          </p:cNvPr>
          <p:cNvSpPr>
            <a:spLocks noGrp="1"/>
          </p:cNvSpPr>
          <p:nvPr>
            <p:ph idx="1"/>
          </p:nvPr>
        </p:nvSpPr>
        <p:spPr>
          <a:xfrm>
            <a:off x="838200" y="1825625"/>
            <a:ext cx="5257800" cy="4351338"/>
          </a:xfrm>
        </p:spPr>
        <p:txBody>
          <a:bodyPr/>
          <a:lstStyle/>
          <a:p>
            <a:pPr rtl="0">
              <a:spcBef>
                <a:spcPts val="0"/>
              </a:spcBef>
              <a:spcAft>
                <a:spcPts val="0"/>
              </a:spcAft>
            </a:pPr>
            <a:r>
              <a:rPr lang="en-US" sz="2000" dirty="0">
                <a:solidFill>
                  <a:srgbClr val="000000"/>
                </a:solidFill>
              </a:rPr>
              <a:t>T</a:t>
            </a:r>
            <a:r>
              <a:rPr lang="en-US" sz="2000" b="0" i="0" u="none" strike="noStrike" dirty="0">
                <a:solidFill>
                  <a:srgbClr val="000000"/>
                </a:solidFill>
                <a:effectLst/>
              </a:rPr>
              <a:t>here is no decrease or increase of fire size from 1992-2015.</a:t>
            </a:r>
          </a:p>
          <a:p>
            <a:pPr rtl="0">
              <a:spcBef>
                <a:spcPts val="0"/>
              </a:spcBef>
              <a:spcAft>
                <a:spcPts val="0"/>
              </a:spcAft>
            </a:pPr>
            <a:endParaRPr lang="en-US" sz="2000" dirty="0">
              <a:solidFill>
                <a:srgbClr val="000000"/>
              </a:solidFill>
            </a:endParaRPr>
          </a:p>
          <a:p>
            <a:pPr rtl="0">
              <a:spcBef>
                <a:spcPts val="0"/>
              </a:spcBef>
              <a:spcAft>
                <a:spcPts val="0"/>
              </a:spcAft>
            </a:pPr>
            <a:r>
              <a:rPr lang="en-US" sz="2000" b="0" i="0" u="none" strike="noStrike" dirty="0">
                <a:solidFill>
                  <a:srgbClr val="000000"/>
                </a:solidFill>
                <a:effectLst/>
              </a:rPr>
              <a:t>Every year has recorded fire of different sizes.</a:t>
            </a:r>
            <a:endParaRPr lang="en-US" sz="2000" b="0" dirty="0">
              <a:effectLst/>
            </a:endParaRPr>
          </a:p>
          <a:p>
            <a:endParaRPr lang="en-US" dirty="0"/>
          </a:p>
        </p:txBody>
      </p:sp>
      <p:pic>
        <p:nvPicPr>
          <p:cNvPr id="4" name="Picture 3">
            <a:extLst>
              <a:ext uri="{FF2B5EF4-FFF2-40B4-BE49-F238E27FC236}">
                <a16:creationId xmlns:a16="http://schemas.microsoft.com/office/drawing/2014/main" id="{9C437277-F595-4070-BCB3-9343F97E4BA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924550" y="1690688"/>
            <a:ext cx="6267450" cy="51785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11409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427AF5F-9A0E-42B7-A252-FD64C9885F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AC2E1C0-5D5C-4505-8757-79C1385FECA2}"/>
              </a:ext>
            </a:extLst>
          </p:cNvPr>
          <p:cNvSpPr>
            <a:spLocks noGrp="1"/>
          </p:cNvSpPr>
          <p:nvPr>
            <p:ph type="title"/>
          </p:nvPr>
        </p:nvSpPr>
        <p:spPr>
          <a:xfrm>
            <a:off x="838200" y="365125"/>
            <a:ext cx="10515600" cy="1306443"/>
          </a:xfrm>
        </p:spPr>
        <p:txBody>
          <a:bodyPr>
            <a:normAutofit/>
          </a:bodyPr>
          <a:lstStyle/>
          <a:p>
            <a:r>
              <a:rPr lang="en-US" sz="4000" b="1" dirty="0">
                <a:latin typeface="+mn-lt"/>
              </a:rPr>
              <a:t>What causes the most fires?</a:t>
            </a:r>
            <a:endParaRPr lang="en-US" sz="4000" dirty="0">
              <a:latin typeface="+mn-lt"/>
            </a:endParaRPr>
          </a:p>
        </p:txBody>
      </p:sp>
      <p:sp>
        <p:nvSpPr>
          <p:cNvPr id="3" name="Content Placeholder 2">
            <a:extLst>
              <a:ext uri="{FF2B5EF4-FFF2-40B4-BE49-F238E27FC236}">
                <a16:creationId xmlns:a16="http://schemas.microsoft.com/office/drawing/2014/main" id="{EC0D9302-8D79-4E0D-A7AE-3D05A6DDF40B}"/>
              </a:ext>
            </a:extLst>
          </p:cNvPr>
          <p:cNvSpPr>
            <a:spLocks noGrp="1"/>
          </p:cNvSpPr>
          <p:nvPr>
            <p:ph idx="1"/>
          </p:nvPr>
        </p:nvSpPr>
        <p:spPr>
          <a:xfrm>
            <a:off x="838200" y="1825625"/>
            <a:ext cx="4152774" cy="4303464"/>
          </a:xfrm>
        </p:spPr>
        <p:txBody>
          <a:bodyPr>
            <a:normAutofit/>
          </a:bodyPr>
          <a:lstStyle/>
          <a:p>
            <a:pPr rtl="0">
              <a:spcBef>
                <a:spcPts val="0"/>
              </a:spcBef>
              <a:spcAft>
                <a:spcPts val="0"/>
              </a:spcAft>
            </a:pPr>
            <a:r>
              <a:rPr lang="en-US" sz="2000" b="0" i="0" u="none" strike="noStrike" dirty="0">
                <a:effectLst/>
              </a:rPr>
              <a:t>Trash burning was the largest cause of wildfire by a significant margin.</a:t>
            </a:r>
          </a:p>
          <a:p>
            <a:pPr rtl="0">
              <a:spcBef>
                <a:spcPts val="0"/>
              </a:spcBef>
              <a:spcAft>
                <a:spcPts val="0"/>
              </a:spcAft>
            </a:pPr>
            <a:endParaRPr lang="en-US" sz="2000" dirty="0"/>
          </a:p>
          <a:p>
            <a:pPr rtl="0">
              <a:spcBef>
                <a:spcPts val="0"/>
              </a:spcBef>
              <a:spcAft>
                <a:spcPts val="0"/>
              </a:spcAft>
            </a:pPr>
            <a:r>
              <a:rPr lang="en-US" sz="2000" dirty="0"/>
              <a:t>S</a:t>
            </a:r>
            <a:r>
              <a:rPr lang="en-US" sz="2000" b="0" i="0" u="none" strike="noStrike" dirty="0">
                <a:effectLst/>
              </a:rPr>
              <a:t>lightly more fires were started by arson than by lightning</a:t>
            </a:r>
            <a:br>
              <a:rPr lang="en-US" sz="2000" dirty="0"/>
            </a:br>
            <a:endParaRPr lang="en-US" sz="2000" dirty="0"/>
          </a:p>
          <a:p>
            <a:pPr rtl="0">
              <a:spcBef>
                <a:spcPts val="0"/>
              </a:spcBef>
              <a:spcAft>
                <a:spcPts val="0"/>
              </a:spcAft>
            </a:pPr>
            <a:r>
              <a:rPr lang="en-US" sz="2000" dirty="0"/>
              <a:t>Interesting to note that one reason is just ‘Children’.</a:t>
            </a:r>
          </a:p>
          <a:p>
            <a:endParaRPr lang="en-US" sz="2000" dirty="0"/>
          </a:p>
        </p:txBody>
      </p:sp>
      <p:pic>
        <p:nvPicPr>
          <p:cNvPr id="19" name="Picture 18">
            <a:extLst>
              <a:ext uri="{FF2B5EF4-FFF2-40B4-BE49-F238E27FC236}">
                <a16:creationId xmlns:a16="http://schemas.microsoft.com/office/drawing/2014/main" id="{5532C4C5-9A3C-4352-AB8A-74366F2276AD}"/>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222240" y="1671568"/>
            <a:ext cx="6966711" cy="50746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15152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2022</Words>
  <Application>Microsoft Office PowerPoint</Application>
  <PresentationFormat>Widescreen</PresentationFormat>
  <Paragraphs>207</Paragraphs>
  <Slides>33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33</vt:i4>
      </vt:variant>
    </vt:vector>
  </HeadingPairs>
  <TitlesOfParts>
    <vt:vector size="40" baseType="lpstr">
      <vt:lpstr>Arial</vt:lpstr>
      <vt:lpstr>Calibri</vt:lpstr>
      <vt:lpstr>Calibri Light</vt:lpstr>
      <vt:lpstr>Courier New</vt:lpstr>
      <vt:lpstr>Wingdings 2</vt:lpstr>
      <vt:lpstr>zeitung</vt:lpstr>
      <vt:lpstr>Office Theme</vt:lpstr>
      <vt:lpstr>US Wildfires </vt:lpstr>
      <vt:lpstr>Topic Overview</vt:lpstr>
      <vt:lpstr>Background</vt:lpstr>
      <vt:lpstr>Problems</vt:lpstr>
      <vt:lpstr>Dataset</vt:lpstr>
      <vt:lpstr>Data Wrangling</vt:lpstr>
      <vt:lpstr>Number of fires over the period of 1992-2015</vt:lpstr>
      <vt:lpstr>Wildfire size over the years</vt:lpstr>
      <vt:lpstr>What causes the most fires?</vt:lpstr>
      <vt:lpstr>Relationship between cause and fire size?</vt:lpstr>
      <vt:lpstr>Wildfires in each state of USA</vt:lpstr>
      <vt:lpstr>Wildfires by size</vt:lpstr>
      <vt:lpstr>Wildfires in each state with respect to fire size</vt:lpstr>
      <vt:lpstr>PowerPoint Presentation</vt:lpstr>
      <vt:lpstr>PowerPoint Presentation</vt:lpstr>
      <vt:lpstr>Which County is more prone to Wildfires in USA?</vt:lpstr>
      <vt:lpstr>Which counties are most affected in terms of acres of land burnt due to wildfire?</vt:lpstr>
      <vt:lpstr>Wildfires in each state with respect to Cause of Fire</vt:lpstr>
      <vt:lpstr>PowerPoint Presentation</vt:lpstr>
      <vt:lpstr>PowerPoint Presentation</vt:lpstr>
      <vt:lpstr>PowerPoint Presentation</vt:lpstr>
      <vt:lpstr>Is the cause of wildfire related to season?</vt:lpstr>
      <vt:lpstr>PowerPoint Presentation</vt:lpstr>
      <vt:lpstr>Machine Learning-Predicting the cause of Fire</vt:lpstr>
      <vt:lpstr>Random Forest Classifier</vt:lpstr>
      <vt:lpstr>Hyperparameter Tuning</vt:lpstr>
      <vt:lpstr>Hyperparameter Tuning Contd..</vt:lpstr>
      <vt:lpstr>Feature Classification</vt:lpstr>
      <vt:lpstr>confusion matrix</vt:lpstr>
      <vt:lpstr>Other approaches</vt:lpstr>
      <vt:lpstr>Conclusion</vt:lpstr>
      <vt:lpstr>Recommendation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 Wildfires </dc:title>
  <dc:creator>Lasya BN</dc:creator>
  <cp:lastModifiedBy>Lasya BN</cp:lastModifiedBy>
  <cp:revision>1</cp:revision>
  <dcterms:created xsi:type="dcterms:W3CDTF">2020-09-01T08:15:23Z</dcterms:created>
  <dcterms:modified xsi:type="dcterms:W3CDTF">2020-09-01T08:17:40Z</dcterms:modified>
</cp:coreProperties>
</file>