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8" r:id="rId18"/>
    <p:sldId id="290" r:id="rId19"/>
    <p:sldId id="291" r:id="rId20"/>
    <p:sldId id="292" r:id="rId21"/>
    <p:sldId id="294" r:id="rId22"/>
    <p:sldId id="295" r:id="rId23"/>
    <p:sldId id="296" r:id="rId24"/>
    <p:sldId id="297" r:id="rId25"/>
    <p:sldId id="298" r:id="rId26"/>
    <p:sldId id="300" r:id="rId27"/>
    <p:sldId id="293"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287" r:id="rId41"/>
    <p:sldId id="313" r:id="rId42"/>
    <p:sldId id="28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5B886-7952-43C8-AFB5-8B6634B115D4}" v="82" dt="2020-10-28T03:34:3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D081-F4B9-46A9-A7EA-E4D8179F3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13C5E-A227-4901-B01C-E7F742453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5C268-B1C2-4413-808D-3A9D307F6FB1}"/>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17BBDE2E-2FC8-4839-A60E-CFC221DB7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083C3-EAAD-4FBA-8359-2EA798E9EAF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72277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C68E-F244-4E27-8611-F4BD5A57C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4D1E8D-12C0-45FF-80FB-DB3DA996D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D660-3DF6-4793-A3CC-8EF287BB14DE}"/>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59FE0AE3-850E-4C09-ACEA-79B05829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D5EF-E2B2-4CF0-B428-B93A88E5B770}"/>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6938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2E9A2-2CED-4DC5-8D6E-A189C116D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AE0B-AEF4-477A-95EC-7824D7B0C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56F25-5E62-4EDD-BE0D-B8B118CC70B4}"/>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0D9B7C5D-A293-4661-B6BD-58CD4CC23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99898-11EB-4023-A561-2EF3F328D93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04328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November 25,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35897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November 25, 2020</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3137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November 25, 2020</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9616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November 25, 2020</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16337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November 25, 2020</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99158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November 25, 2020</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67597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November 25, 2020</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2964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November 25, 2020</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811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8BDF-1797-4833-9BB3-36E9A0FA7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500A1-C7C6-478D-A9D3-6EE1C186E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919E-B22B-4BFC-8B90-BC3185BA696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9384239F-839C-4339-BEB3-8DB0AF12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BC76B-76E1-4478-AAE6-C1EB8E3D7788}"/>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272237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November 25, 2020</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83650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November 25, 2020</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0008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November 25, 2020</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3733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820B-F74A-43A4-AEA4-50C0ED4F4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559B3-F559-409D-80BF-F0463FFFA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1E0D5-43C8-4735-80B9-B357CAAD3D0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E6CC7FEC-A9FA-4443-9086-5C6A690BC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6CBB-722F-4451-9B09-F249A609A19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428477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56A3-DDE6-41D6-BA0B-7E5D56E4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15125-C4B8-4353-99A8-0AF3EA00F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ADBA4-FABC-4559-B1FC-78D3AE401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C3656-E385-4283-AF66-6AD177FA7D9C}"/>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29752EAE-C409-4C69-AD8C-1290C8952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0AEA2-6029-4D52-9512-EB38D7781F3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33092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7BC7-2CE8-49B5-80E4-2EFDAFE59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4AE98-9835-451E-87AF-2CB3EBEC7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15C10-51B1-45A0-AC45-574E6D12D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83E1D-C7E8-4128-AA13-67DC32B25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1F46E-666B-4B54-B71A-4087F400C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F0EE5-0CD2-4020-A1DF-B2D828D7DF34}"/>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8" name="Footer Placeholder 7">
            <a:extLst>
              <a:ext uri="{FF2B5EF4-FFF2-40B4-BE49-F238E27FC236}">
                <a16:creationId xmlns:a16="http://schemas.microsoft.com/office/drawing/2014/main" id="{4898F505-3CB3-4C34-B113-4F021C3E0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ADC95-805F-4F61-988C-5591EEA8B4C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84559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C4BD-A730-43B4-8669-A6B6FD41B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61E50-9035-463B-A41D-ECEA828887F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4" name="Footer Placeholder 3">
            <a:extLst>
              <a:ext uri="{FF2B5EF4-FFF2-40B4-BE49-F238E27FC236}">
                <a16:creationId xmlns:a16="http://schemas.microsoft.com/office/drawing/2014/main" id="{B62193E0-FB80-47C6-AF50-B5E8D5D84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BD74A-C582-40AA-A98B-75D2446C7A6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7416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FBBAA-4493-446F-88D3-26397021A1A5}"/>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3" name="Footer Placeholder 2">
            <a:extLst>
              <a:ext uri="{FF2B5EF4-FFF2-40B4-BE49-F238E27FC236}">
                <a16:creationId xmlns:a16="http://schemas.microsoft.com/office/drawing/2014/main" id="{864DBE2C-C269-47BD-B146-EC07BCA3F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1A850-0534-42D5-A9CA-6D40EFDAE6F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5944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548A-7A51-422E-A0A0-BE0E2883F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28030-687B-4DCA-A184-DFE880694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1E042-A576-472A-8E60-572ABB008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DEC2A-66F7-47E6-9355-34E14ACCFE92}"/>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629942BA-1804-4669-95EF-16013083C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B92CF-C1FB-4CDC-A7A1-46098980615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93167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FE10-8410-4A5F-8C4D-69D407FB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E5B7D2-1C69-484F-A92D-5F3C5D427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F6C94-6256-4B25-A488-397266F0F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B0EC-17D5-4E6F-8CF1-0349BBB12A4D}"/>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F569220F-2ABD-4914-85F9-8AB979931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5F043-9121-45E4-AA90-B27D8A339DD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37614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A5065-5D4F-4322-9962-D06666952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CD9BF-4243-41CF-AFD0-FBC7A8005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5DF7-B11C-45D3-9D96-0662B88FE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D5F25C58-C01F-4402-A3AE-870AA7175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A03FB3-3EFD-42C9-9237-953450327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97C0B-0706-47D1-9233-105B331CBCA6}" type="slidenum">
              <a:rPr lang="en-US" smtClean="0"/>
              <a:t>‹#›</a:t>
            </a:fld>
            <a:endParaRPr lang="en-US"/>
          </a:p>
        </p:txBody>
      </p:sp>
    </p:spTree>
    <p:extLst>
      <p:ext uri="{BB962C8B-B14F-4D97-AF65-F5344CB8AC3E}">
        <p14:creationId xmlns:p14="http://schemas.microsoft.com/office/powerpoint/2010/main" val="90894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Wednesday, November 25,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9882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sp>
        <p:nvSpPr>
          <p:cNvPr id="44" name="Rectangle 43">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pic>
        <p:nvPicPr>
          <p:cNvPr id="38" name="Picture 37">
            <a:extLst>
              <a:ext uri="{FF2B5EF4-FFF2-40B4-BE49-F238E27FC236}">
                <a16:creationId xmlns:a16="http://schemas.microsoft.com/office/drawing/2014/main" id="{7171F63E-6AF6-4EDB-A2C7-F2E72246685D}"/>
              </a:ext>
            </a:extLst>
          </p:cNvPr>
          <p:cNvPicPr>
            <a:picLocks noChangeAspect="1"/>
          </p:cNvPicPr>
          <p:nvPr/>
        </p:nvPicPr>
        <p:blipFill rotWithShape="1">
          <a:blip r:embed="rId2"/>
          <a:srcRect t="5659" b="10071"/>
          <a:stretch/>
        </p:blipFill>
        <p:spPr>
          <a:xfrm>
            <a:off x="3048" y="5620"/>
            <a:ext cx="12191979" cy="6857990"/>
          </a:xfrm>
          <a:prstGeom prst="rect">
            <a:avLst/>
          </a:prstGeom>
        </p:spPr>
      </p:pic>
      <p:sp>
        <p:nvSpPr>
          <p:cNvPr id="46" name="Rectangle 45">
            <a:extLst>
              <a:ext uri="{FF2B5EF4-FFF2-40B4-BE49-F238E27FC236}">
                <a16:creationId xmlns:a16="http://schemas.microsoft.com/office/drawing/2014/main" id="{A382C86F-FA5A-4A2F-86CC-0E1A2FB39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sp>
        <p:nvSpPr>
          <p:cNvPr id="2" name="Title 1">
            <a:extLst>
              <a:ext uri="{FF2B5EF4-FFF2-40B4-BE49-F238E27FC236}">
                <a16:creationId xmlns:a16="http://schemas.microsoft.com/office/drawing/2014/main" id="{04ECA6EC-984A-4D21-B205-9404314D40D8}"/>
              </a:ext>
            </a:extLst>
          </p:cNvPr>
          <p:cNvSpPr>
            <a:spLocks noGrp="1"/>
          </p:cNvSpPr>
          <p:nvPr>
            <p:ph type="ctrTitle"/>
          </p:nvPr>
        </p:nvSpPr>
        <p:spPr>
          <a:xfrm>
            <a:off x="1137501" y="1732247"/>
            <a:ext cx="9916996" cy="1811621"/>
          </a:xfrm>
        </p:spPr>
        <p:txBody>
          <a:bodyPr anchor="b">
            <a:normAutofit/>
          </a:bodyPr>
          <a:lstStyle/>
          <a:p>
            <a:r>
              <a:rPr lang="en-US" sz="4800" b="1" i="0" dirty="0">
                <a:solidFill>
                  <a:schemeClr val="tx1"/>
                </a:solidFill>
                <a:effectLst/>
                <a:highlight>
                  <a:srgbClr val="C0C0C0"/>
                </a:highlight>
                <a:latin typeface="zeitung"/>
              </a:rPr>
              <a:t>Recommendation System for Movies</a:t>
            </a:r>
            <a:br>
              <a:rPr lang="en-US" sz="4800" b="1" i="0" dirty="0">
                <a:solidFill>
                  <a:srgbClr val="FFFFFF"/>
                </a:solidFill>
                <a:effectLst/>
                <a:latin typeface="zeitung"/>
              </a:rPr>
            </a:br>
            <a:endParaRPr lang="en-US" sz="4800" dirty="0">
              <a:solidFill>
                <a:srgbClr val="FFFFFF"/>
              </a:solidFill>
            </a:endParaRPr>
          </a:p>
        </p:txBody>
      </p:sp>
      <p:sp>
        <p:nvSpPr>
          <p:cNvPr id="3" name="Subtitle 2">
            <a:extLst>
              <a:ext uri="{FF2B5EF4-FFF2-40B4-BE49-F238E27FC236}">
                <a16:creationId xmlns:a16="http://schemas.microsoft.com/office/drawing/2014/main" id="{4D75050F-0E5B-4F92-B240-DA408567AE25}"/>
              </a:ext>
            </a:extLst>
          </p:cNvPr>
          <p:cNvSpPr>
            <a:spLocks noGrp="1"/>
          </p:cNvSpPr>
          <p:nvPr>
            <p:ph type="subTitle" idx="1"/>
          </p:nvPr>
        </p:nvSpPr>
        <p:spPr>
          <a:xfrm>
            <a:off x="3899751" y="5174679"/>
            <a:ext cx="9916996" cy="807021"/>
          </a:xfrm>
        </p:spPr>
        <p:txBody>
          <a:bodyPr>
            <a:normAutofit/>
          </a:bodyPr>
          <a:lstStyle/>
          <a:p>
            <a:r>
              <a:rPr lang="en-US" dirty="0">
                <a:solidFill>
                  <a:schemeClr val="tx1"/>
                </a:solidFill>
              </a:rPr>
              <a:t>An analysis of Movie lens Data</a:t>
            </a:r>
          </a:p>
        </p:txBody>
      </p:sp>
      <p:cxnSp>
        <p:nvCxnSpPr>
          <p:cNvPr id="48" name="Straight Connector 47">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0A2ED"/>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0A2E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717E-CA68-40FE-9BF3-4BA4FAACC700}"/>
              </a:ext>
            </a:extLst>
          </p:cNvPr>
          <p:cNvSpPr>
            <a:spLocks noGrp="1"/>
          </p:cNvSpPr>
          <p:nvPr>
            <p:ph type="title"/>
          </p:nvPr>
        </p:nvSpPr>
        <p:spPr/>
        <p:txBody>
          <a:bodyPr>
            <a:normAutofit/>
          </a:bodyPr>
          <a:lstStyle/>
          <a:p>
            <a:r>
              <a:rPr lang="en-US" sz="4000" b="1" dirty="0">
                <a:solidFill>
                  <a:schemeClr val="tx1"/>
                </a:solidFill>
                <a:latin typeface="+mn-lt"/>
              </a:rPr>
              <a:t>Which movies are most Critically Acclaimed?</a:t>
            </a:r>
            <a:endParaRPr lang="en-US" sz="4000" dirty="0">
              <a:latin typeface="+mn-lt"/>
            </a:endParaRPr>
          </a:p>
        </p:txBody>
      </p:sp>
      <p:sp>
        <p:nvSpPr>
          <p:cNvPr id="3" name="Content Placeholder 2">
            <a:extLst>
              <a:ext uri="{FF2B5EF4-FFF2-40B4-BE49-F238E27FC236}">
                <a16:creationId xmlns:a16="http://schemas.microsoft.com/office/drawing/2014/main" id="{59530B71-798E-4CF4-960B-F3E628803304}"/>
              </a:ext>
            </a:extLst>
          </p:cNvPr>
          <p:cNvSpPr>
            <a:spLocks noGrp="1"/>
          </p:cNvSpPr>
          <p:nvPr>
            <p:ph idx="1"/>
          </p:nvPr>
        </p:nvSpPr>
        <p:spPr>
          <a:xfrm>
            <a:off x="838200" y="1825625"/>
            <a:ext cx="3916680" cy="4351338"/>
          </a:xfrm>
        </p:spPr>
        <p:txBody>
          <a:bodyPr/>
          <a:lstStyle/>
          <a:p>
            <a:pPr rtl="0">
              <a:spcBef>
                <a:spcPts val="876"/>
              </a:spcBef>
              <a:spcAft>
                <a:spcPts val="0"/>
              </a:spcAft>
            </a:pPr>
            <a:r>
              <a:rPr lang="en-US" sz="2000" b="0" i="0" u="none" strike="noStrike" dirty="0">
                <a:solidFill>
                  <a:srgbClr val="0E101A"/>
                </a:solidFill>
                <a:effectLst/>
              </a:rPr>
              <a:t>We will only consider those movies with more than 5000 votes (similar to IMDB's criteria of 5000 options in selecting its top 250).</a:t>
            </a:r>
            <a:br>
              <a:rPr lang="en-US" sz="1400" dirty="0"/>
            </a:br>
            <a:endParaRPr lang="en-US" sz="2000" b="0" i="0" u="none" strike="noStrike" dirty="0">
              <a:solidFill>
                <a:srgbClr val="000000"/>
              </a:solidFill>
              <a:effectLst/>
            </a:endParaRPr>
          </a:p>
          <a:p>
            <a:r>
              <a:rPr lang="en-US" sz="2000" dirty="0">
                <a:solidFill>
                  <a:srgbClr val="0E101A"/>
                </a:solidFill>
              </a:rPr>
              <a:t>The Shawshank Redemption and The Godfather are the two most critically acclaimed movies in the TMDB Database.</a:t>
            </a:r>
          </a:p>
        </p:txBody>
      </p:sp>
      <p:pic>
        <p:nvPicPr>
          <p:cNvPr id="5122" name="Picture 2">
            <a:extLst>
              <a:ext uri="{FF2B5EF4-FFF2-40B4-BE49-F238E27FC236}">
                <a16:creationId xmlns:a16="http://schemas.microsoft.com/office/drawing/2014/main" id="{C6347BED-E960-4634-A5E4-F0F942DD7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690688"/>
            <a:ext cx="56292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3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1D891-8E80-4E16-882E-27D55D645238}"/>
              </a:ext>
            </a:extLst>
          </p:cNvPr>
          <p:cNvSpPr>
            <a:spLocks noGrp="1"/>
          </p:cNvSpPr>
          <p:nvPr>
            <p:ph type="title"/>
          </p:nvPr>
        </p:nvSpPr>
        <p:spPr>
          <a:xfrm>
            <a:off x="838200" y="365125"/>
            <a:ext cx="10515600" cy="1306443"/>
          </a:xfrm>
        </p:spPr>
        <p:txBody>
          <a:bodyPr>
            <a:normAutofit/>
          </a:bodyPr>
          <a:lstStyle/>
          <a:p>
            <a:r>
              <a:rPr lang="en-US" sz="4000" b="1" dirty="0">
                <a:latin typeface="+mn-lt"/>
              </a:rPr>
              <a:t>Do popularity and vote average share a tangible relationship?</a:t>
            </a:r>
          </a:p>
        </p:txBody>
      </p:sp>
      <p:sp>
        <p:nvSpPr>
          <p:cNvPr id="3" name="Content Placeholder 2">
            <a:extLst>
              <a:ext uri="{FF2B5EF4-FFF2-40B4-BE49-F238E27FC236}">
                <a16:creationId xmlns:a16="http://schemas.microsoft.com/office/drawing/2014/main" id="{9EF905B4-1529-4044-898A-6096E61AA5E0}"/>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1800" dirty="0">
                <a:solidFill>
                  <a:srgbClr val="0E101A"/>
                </a:solidFill>
                <a:latin typeface="Arial" panose="020B0604020202020204" pitchFamily="34" charset="0"/>
              </a:rPr>
              <a:t>T</a:t>
            </a:r>
            <a:r>
              <a:rPr lang="en-US" sz="1800" b="0" i="0" u="none" strike="noStrike" dirty="0">
                <a:solidFill>
                  <a:srgbClr val="0E101A"/>
                </a:solidFill>
                <a:effectLst/>
                <a:latin typeface="Arial" panose="020B0604020202020204" pitchFamily="34" charset="0"/>
              </a:rPr>
              <a:t>he Pearson Coefficient of the two quantities, is 0.154, suggesting no definite correlation.</a:t>
            </a:r>
            <a:endParaRPr lang="en-US" sz="2000" b="0" i="0" u="none" strike="noStrike" dirty="0">
              <a:effectLst/>
            </a:endParaRPr>
          </a:p>
          <a:p>
            <a:pPr rtl="0">
              <a:spcBef>
                <a:spcPts val="0"/>
              </a:spcBef>
              <a:spcAft>
                <a:spcPts val="0"/>
              </a:spcAft>
            </a:pPr>
            <a:endParaRPr lang="en-US" sz="2000" b="0" i="0" u="none" strike="noStrike" dirty="0">
              <a:effectLst/>
            </a:endParaRPr>
          </a:p>
          <a:p>
            <a:pPr rtl="0">
              <a:spcBef>
                <a:spcPts val="0"/>
              </a:spcBef>
              <a:spcAft>
                <a:spcPts val="0"/>
              </a:spcAft>
            </a:pPr>
            <a:r>
              <a:rPr lang="en-US" sz="1800" b="0" i="0" u="none" strike="noStrike" dirty="0">
                <a:solidFill>
                  <a:srgbClr val="0E101A"/>
                </a:solidFill>
                <a:effectLst/>
                <a:latin typeface="Arial" panose="020B0604020202020204" pitchFamily="34" charset="0"/>
              </a:rPr>
              <a:t>In other words, popularity and vote average and independent quantities.</a:t>
            </a:r>
            <a:endParaRPr lang="en-US" sz="2000" dirty="0"/>
          </a:p>
        </p:txBody>
      </p:sp>
      <p:pic>
        <p:nvPicPr>
          <p:cNvPr id="6146" name="Picture 2" descr="Chart, scatter chart&#10;&#10;Description automatically generated">
            <a:extLst>
              <a:ext uri="{FF2B5EF4-FFF2-40B4-BE49-F238E27FC236}">
                <a16:creationId xmlns:a16="http://schemas.microsoft.com/office/drawing/2014/main" id="{97F4A4C7-75B2-4CEA-9958-EBDAF7E733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93" r="2" b="2"/>
          <a:stretch/>
        </p:blipFill>
        <p:spPr bwMode="auto">
          <a:xfrm>
            <a:off x="5183500" y="1671568"/>
            <a:ext cx="6170300" cy="445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1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66A-EE21-4A19-AA09-90B36E03C979}"/>
              </a:ext>
            </a:extLst>
          </p:cNvPr>
          <p:cNvSpPr>
            <a:spLocks noGrp="1"/>
          </p:cNvSpPr>
          <p:nvPr>
            <p:ph type="title"/>
          </p:nvPr>
        </p:nvSpPr>
        <p:spPr/>
        <p:txBody>
          <a:bodyPr>
            <a:normAutofit/>
          </a:bodyPr>
          <a:lstStyle/>
          <a:p>
            <a:r>
              <a:rPr lang="en-US" sz="4000" b="1" dirty="0">
                <a:solidFill>
                  <a:schemeClr val="tx1"/>
                </a:solidFill>
                <a:latin typeface="+mn-lt"/>
              </a:rPr>
              <a:t>Does Release Dates play a significant role in determining the revenue of a movie?</a:t>
            </a:r>
            <a:endParaRPr lang="en-US" sz="4000" dirty="0">
              <a:latin typeface="+mn-lt"/>
            </a:endParaRPr>
          </a:p>
        </p:txBody>
      </p:sp>
      <p:sp>
        <p:nvSpPr>
          <p:cNvPr id="3" name="Content Placeholder 2">
            <a:extLst>
              <a:ext uri="{FF2B5EF4-FFF2-40B4-BE49-F238E27FC236}">
                <a16:creationId xmlns:a16="http://schemas.microsoft.com/office/drawing/2014/main" id="{583D685E-92FF-4057-BE77-745477AC29D5}"/>
              </a:ext>
            </a:extLst>
          </p:cNvPr>
          <p:cNvSpPr>
            <a:spLocks noGrp="1"/>
          </p:cNvSpPr>
          <p:nvPr>
            <p:ph idx="1"/>
          </p:nvPr>
        </p:nvSpPr>
        <p:spPr>
          <a:xfrm>
            <a:off x="838200" y="1825625"/>
            <a:ext cx="5085080" cy="4351338"/>
          </a:xfrm>
        </p:spPr>
        <p:txBody>
          <a:bodyPr>
            <a:normAutofit/>
          </a:bodyPr>
          <a:lstStyle/>
          <a:p>
            <a:pPr rtl="0">
              <a:spcBef>
                <a:spcPts val="0"/>
              </a:spcBef>
              <a:spcAft>
                <a:spcPts val="0"/>
              </a:spcAft>
            </a:pPr>
            <a:r>
              <a:rPr lang="en-US" sz="2000" b="0" i="0" u="none" strike="noStrike" dirty="0">
                <a:solidFill>
                  <a:srgbClr val="0E101A"/>
                </a:solidFill>
                <a:effectLst/>
              </a:rPr>
              <a:t>We will gain insights about release dates in terms of months.</a:t>
            </a:r>
            <a:endParaRPr lang="en-US" sz="2000" b="0" dirty="0">
              <a:effectLst/>
            </a:endParaRPr>
          </a:p>
          <a:p>
            <a:r>
              <a:rPr lang="en-US" sz="2000" dirty="0">
                <a:solidFill>
                  <a:srgbClr val="0E101A"/>
                </a:solidFill>
              </a:rPr>
              <a:t>E</a:t>
            </a:r>
            <a:r>
              <a:rPr lang="en-US" sz="2000" b="0" i="0" u="none" strike="noStrike" dirty="0">
                <a:solidFill>
                  <a:srgbClr val="0E101A"/>
                </a:solidFill>
                <a:effectLst/>
              </a:rPr>
              <a:t>xtracted the month for each movie from release date.</a:t>
            </a:r>
            <a:br>
              <a:rPr lang="en-US" sz="2000" dirty="0"/>
            </a:b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E101A"/>
                </a:solidFill>
                <a:effectLst/>
              </a:rPr>
              <a:t>January is the most popular month when it comes to movie releases.</a:t>
            </a:r>
          </a:p>
          <a:p>
            <a:pPr rtl="0">
              <a:spcBef>
                <a:spcPts val="0"/>
              </a:spcBef>
              <a:spcAft>
                <a:spcPts val="0"/>
              </a:spcAft>
            </a:pPr>
            <a:endParaRPr lang="en-US" sz="2000" dirty="0">
              <a:solidFill>
                <a:srgbClr val="0E101A"/>
              </a:solidFill>
            </a:endParaRPr>
          </a:p>
          <a:p>
            <a:pPr rtl="0">
              <a:spcBef>
                <a:spcPts val="876"/>
              </a:spcBef>
              <a:spcAft>
                <a:spcPts val="0"/>
              </a:spcAft>
            </a:pPr>
            <a:r>
              <a:rPr lang="en-US" sz="2000" b="0" i="0" u="none" strike="noStrike" dirty="0">
                <a:solidFill>
                  <a:srgbClr val="0E101A"/>
                </a:solidFill>
                <a:effectLst/>
              </a:rPr>
              <a:t>This is also known as the dump month in Hollywood circles when the dozen release subpar movies.</a:t>
            </a:r>
            <a:br>
              <a:rPr lang="en-US" dirty="0"/>
            </a:br>
            <a:endParaRPr lang="en-US" dirty="0"/>
          </a:p>
        </p:txBody>
      </p:sp>
      <p:pic>
        <p:nvPicPr>
          <p:cNvPr id="7170" name="Picture 2">
            <a:extLst>
              <a:ext uri="{FF2B5EF4-FFF2-40B4-BE49-F238E27FC236}">
                <a16:creationId xmlns:a16="http://schemas.microsoft.com/office/drawing/2014/main" id="{F59F1554-C4FD-49F0-9ACC-F1D4C71A5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280" y="1825625"/>
            <a:ext cx="54305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5341-2F2A-4BB4-91D2-54B5EDEE5AC7}"/>
              </a:ext>
            </a:extLst>
          </p:cNvPr>
          <p:cNvSpPr>
            <a:spLocks noGrp="1"/>
          </p:cNvSpPr>
          <p:nvPr>
            <p:ph type="title"/>
          </p:nvPr>
        </p:nvSpPr>
        <p:spPr>
          <a:xfrm>
            <a:off x="838200" y="365125"/>
            <a:ext cx="10515600" cy="1306443"/>
          </a:xfrm>
        </p:spPr>
        <p:txBody>
          <a:bodyPr>
            <a:normAutofit/>
          </a:bodyPr>
          <a:lstStyle/>
          <a:p>
            <a:r>
              <a:rPr lang="en-US" sz="4000" b="1" dirty="0">
                <a:latin typeface="+mn-lt"/>
              </a:rPr>
              <a:t>Which are the most expensive movies of all time?</a:t>
            </a:r>
            <a:endParaRPr lang="en-US" sz="4000" dirty="0">
              <a:latin typeface="+mn-lt"/>
            </a:endParaRPr>
          </a:p>
        </p:txBody>
      </p:sp>
      <p:sp>
        <p:nvSpPr>
          <p:cNvPr id="3" name="Content Placeholder 2">
            <a:extLst>
              <a:ext uri="{FF2B5EF4-FFF2-40B4-BE49-F238E27FC236}">
                <a16:creationId xmlns:a16="http://schemas.microsoft.com/office/drawing/2014/main" id="{66134B06-8C42-44F7-89DE-CE32D2D215E8}"/>
              </a:ext>
            </a:extLst>
          </p:cNvPr>
          <p:cNvSpPr>
            <a:spLocks noGrp="1"/>
          </p:cNvSpPr>
          <p:nvPr>
            <p:ph idx="1"/>
          </p:nvPr>
        </p:nvSpPr>
        <p:spPr>
          <a:xfrm>
            <a:off x="838200" y="2036693"/>
            <a:ext cx="4152774" cy="4092396"/>
          </a:xfrm>
        </p:spPr>
        <p:txBody>
          <a:bodyPr>
            <a:normAutofit/>
          </a:bodyPr>
          <a:lstStyle/>
          <a:p>
            <a:pPr algn="just"/>
            <a:r>
              <a:rPr lang="en-US" sz="2000" b="0" i="0" u="none" strike="noStrike" dirty="0">
                <a:solidFill>
                  <a:srgbClr val="0E101A"/>
                </a:solidFill>
                <a:effectLst/>
              </a:rPr>
              <a:t>Two Pirates of the Caribbean films occupy the top spots in this list with a staggering budget of over 300 million dollars. </a:t>
            </a:r>
          </a:p>
          <a:p>
            <a:pPr algn="just"/>
            <a:r>
              <a:rPr lang="en-US" sz="2000" b="0" i="0" u="none" strike="noStrike" dirty="0">
                <a:solidFill>
                  <a:srgbClr val="0E101A"/>
                </a:solidFill>
                <a:effectLst/>
              </a:rPr>
              <a:t>All the top 10 most expensive movies made a profit on their investment except for The Lone Ranger </a:t>
            </a:r>
          </a:p>
          <a:p>
            <a:pPr algn="just"/>
            <a:r>
              <a:rPr lang="en-US" sz="2000" b="0" i="0" u="none" strike="noStrike" dirty="0">
                <a:solidFill>
                  <a:srgbClr val="0E101A"/>
                </a:solidFill>
                <a:effectLst/>
              </a:rPr>
              <a:t>“The Lone Ranger “ managed to recoup less than 35% of its investment, taking in a paltry 90 million dollars on a 255-million-dollar budget.</a:t>
            </a:r>
            <a:endParaRPr lang="en-US" sz="2000" dirty="0"/>
          </a:p>
        </p:txBody>
      </p:sp>
      <p:pic>
        <p:nvPicPr>
          <p:cNvPr id="8196" name="Picture 4">
            <a:extLst>
              <a:ext uri="{FF2B5EF4-FFF2-40B4-BE49-F238E27FC236}">
                <a16:creationId xmlns:a16="http://schemas.microsoft.com/office/drawing/2014/main" id="{3C738B8B-A150-4483-9E88-08BFCB8BE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280" y="1825625"/>
            <a:ext cx="5811520" cy="430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9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9FCD1-C7AF-4030-B5F8-B850A4B78036}"/>
              </a:ext>
            </a:extLst>
          </p:cNvPr>
          <p:cNvSpPr>
            <a:spLocks noGrp="1"/>
          </p:cNvSpPr>
          <p:nvPr>
            <p:ph type="title"/>
          </p:nvPr>
        </p:nvSpPr>
        <p:spPr>
          <a:xfrm>
            <a:off x="838200" y="365125"/>
            <a:ext cx="10515600" cy="1306443"/>
          </a:xfrm>
        </p:spPr>
        <p:txBody>
          <a:bodyPr>
            <a:normAutofit/>
          </a:bodyPr>
          <a:lstStyle/>
          <a:p>
            <a:r>
              <a:rPr lang="en-US" sz="4000" b="1" dirty="0">
                <a:latin typeface="+mn-lt"/>
              </a:rPr>
              <a:t>How strong a correlation does the budget hold with the revenue? </a:t>
            </a:r>
          </a:p>
        </p:txBody>
      </p:sp>
      <p:sp>
        <p:nvSpPr>
          <p:cNvPr id="3" name="Content Placeholder 2">
            <a:extLst>
              <a:ext uri="{FF2B5EF4-FFF2-40B4-BE49-F238E27FC236}">
                <a16:creationId xmlns:a16="http://schemas.microsoft.com/office/drawing/2014/main" id="{48276654-6BA2-4B15-9163-4B864EEC2FD0}"/>
              </a:ext>
            </a:extLst>
          </p:cNvPr>
          <p:cNvSpPr>
            <a:spLocks noGrp="1"/>
          </p:cNvSpPr>
          <p:nvPr>
            <p:ph idx="1"/>
          </p:nvPr>
        </p:nvSpPr>
        <p:spPr>
          <a:xfrm>
            <a:off x="838200" y="1825625"/>
            <a:ext cx="4892040" cy="4303464"/>
          </a:xfrm>
        </p:spPr>
        <p:txBody>
          <a:bodyPr>
            <a:normAutofit/>
          </a:bodyPr>
          <a:lstStyle/>
          <a:p>
            <a:pPr rtl="0">
              <a:spcBef>
                <a:spcPts val="876"/>
              </a:spcBef>
              <a:spcAft>
                <a:spcPts val="0"/>
              </a:spcAft>
            </a:pPr>
            <a:r>
              <a:rPr lang="en-US" sz="2000" b="0" i="0" u="none" strike="noStrike" dirty="0">
                <a:solidFill>
                  <a:srgbClr val="0E101A"/>
                </a:solidFill>
                <a:effectLst/>
              </a:rPr>
              <a:t>A stronger correlation would directly imply more accurate forecasts.</a:t>
            </a:r>
            <a:br>
              <a:rPr lang="en-US" sz="2000" dirty="0"/>
            </a:br>
            <a:endParaRPr lang="en-US" sz="2000" b="0" i="0" u="none" strike="noStrike" dirty="0">
              <a:effectLst/>
            </a:endParaRPr>
          </a:p>
          <a:p>
            <a:pPr rtl="0">
              <a:spcBef>
                <a:spcPts val="0"/>
              </a:spcBef>
              <a:spcAft>
                <a:spcPts val="0"/>
              </a:spcAft>
            </a:pPr>
            <a:r>
              <a:rPr lang="en-US" sz="2000" b="0" i="0" u="none" strike="noStrike" dirty="0">
                <a:solidFill>
                  <a:srgbClr val="0E101A"/>
                </a:solidFill>
                <a:effectLst/>
              </a:rPr>
              <a:t>The scatterplot shows a positive correlation between budget and revenue.</a:t>
            </a:r>
          </a:p>
          <a:p>
            <a:pPr rtl="0">
              <a:spcBef>
                <a:spcPts val="0"/>
              </a:spcBef>
              <a:spcAft>
                <a:spcPts val="0"/>
              </a:spcAft>
            </a:pPr>
            <a:endParaRPr lang="en-US" sz="2000" dirty="0"/>
          </a:p>
        </p:txBody>
      </p:sp>
      <p:pic>
        <p:nvPicPr>
          <p:cNvPr id="4" name="Picture 4">
            <a:extLst>
              <a:ext uri="{FF2B5EF4-FFF2-40B4-BE49-F238E27FC236}">
                <a16:creationId xmlns:a16="http://schemas.microsoft.com/office/drawing/2014/main" id="{E065F3F5-88B4-44BD-90FC-7119ED15C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175" y="1671568"/>
            <a:ext cx="5524625" cy="445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8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000C-AEA1-485F-BCD6-69428B186B85}"/>
              </a:ext>
            </a:extLst>
          </p:cNvPr>
          <p:cNvSpPr>
            <a:spLocks noGrp="1"/>
          </p:cNvSpPr>
          <p:nvPr>
            <p:ph type="title"/>
          </p:nvPr>
        </p:nvSpPr>
        <p:spPr/>
        <p:txBody>
          <a:bodyPr>
            <a:normAutofit/>
          </a:bodyPr>
          <a:lstStyle/>
          <a:p>
            <a:r>
              <a:rPr lang="en-US" sz="4000" b="1" dirty="0">
                <a:solidFill>
                  <a:schemeClr val="tx1"/>
                </a:solidFill>
                <a:latin typeface="+mn-lt"/>
              </a:rPr>
              <a:t>Which are the Highest Grossing Films of All Time?</a:t>
            </a:r>
            <a:endParaRPr lang="en-US" sz="4000" dirty="0">
              <a:latin typeface="+mn-lt"/>
            </a:endParaRPr>
          </a:p>
        </p:txBody>
      </p:sp>
      <p:sp>
        <p:nvSpPr>
          <p:cNvPr id="3" name="Content Placeholder 2">
            <a:extLst>
              <a:ext uri="{FF2B5EF4-FFF2-40B4-BE49-F238E27FC236}">
                <a16:creationId xmlns:a16="http://schemas.microsoft.com/office/drawing/2014/main" id="{A2E6286D-FCAD-4E9A-B0B9-502D4549FC61}"/>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rPr>
              <a:t>The world of movies broke the 1-billion-dollar mark in 1997 with the release of Titanic.</a:t>
            </a:r>
          </a:p>
          <a:p>
            <a:r>
              <a:rPr lang="en-US" sz="2000" b="0" i="0" u="none" strike="noStrike" dirty="0">
                <a:solidFill>
                  <a:srgbClr val="0E101A"/>
                </a:solidFill>
                <a:effectLst/>
              </a:rPr>
              <a:t>It took another 12 years to break the 2-billion-dollar mark with Avatar. James Cameron directed both these movies.</a:t>
            </a:r>
          </a:p>
          <a:p>
            <a:r>
              <a:rPr lang="en-US" sz="2000" b="0" i="0" u="none" strike="noStrike" dirty="0">
                <a:solidFill>
                  <a:srgbClr val="0E101A"/>
                </a:solidFill>
                <a:effectLst/>
              </a:rPr>
              <a:t>The highest-grossing movie does not necessarily mean the movie made the highest profit of all.</a:t>
            </a:r>
            <a:endParaRPr lang="en-US" sz="2000" dirty="0"/>
          </a:p>
        </p:txBody>
      </p:sp>
      <p:pic>
        <p:nvPicPr>
          <p:cNvPr id="10242" name="Picture 2">
            <a:extLst>
              <a:ext uri="{FF2B5EF4-FFF2-40B4-BE49-F238E27FC236}">
                <a16:creationId xmlns:a16="http://schemas.microsoft.com/office/drawing/2014/main" id="{AFF90AC0-2343-4DB6-AA78-796730911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2578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2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1" dirty="0">
                <a:solidFill>
                  <a:schemeClr val="tx1"/>
                </a:solidFill>
                <a:latin typeface="+mn-lt"/>
              </a:rPr>
              <a:t>Which are the least and the most successful movies of all time?</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lnSpcReduction="10000"/>
          </a:bodyPr>
          <a:lstStyle/>
          <a:p>
            <a:r>
              <a:rPr lang="en-US" sz="2000" b="0" i="0" u="none" strike="noStrike" dirty="0">
                <a:solidFill>
                  <a:srgbClr val="0E101A"/>
                </a:solidFill>
                <a:effectLst/>
              </a:rPr>
              <a:t>Let us check the least and the most successful movies of all time.</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we will only consider those movies which have a budget greater than 5 million dollars.</a:t>
            </a:r>
          </a:p>
          <a:p>
            <a:pPr rtl="0">
              <a:spcBef>
                <a:spcPts val="0"/>
              </a:spcBef>
              <a:spcAft>
                <a:spcPts val="0"/>
              </a:spcAft>
            </a:pPr>
            <a:endParaRPr lang="en-US" sz="2000" b="0" dirty="0">
              <a:effectLst/>
            </a:endParaRPr>
          </a:p>
          <a:p>
            <a:r>
              <a:rPr lang="en-US" sz="2000" b="0" i="0" u="none" strike="noStrike" dirty="0">
                <a:solidFill>
                  <a:srgbClr val="0E101A"/>
                </a:solidFill>
                <a:effectLst/>
              </a:rPr>
              <a:t>E.T. the Extra-Terrestrial is the most successful movie.</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 It is interesting to note that most of the successful movies in the top 10 list are released between 1965 - 1989.</a:t>
            </a:r>
            <a:endParaRPr lang="en-US" sz="2000" b="0" dirty="0">
              <a:effectLst/>
            </a:endParaRPr>
          </a:p>
          <a:p>
            <a:br>
              <a:rPr lang="en-US" sz="1050" dirty="0"/>
            </a:br>
            <a:br>
              <a:rPr lang="en-US" sz="1400" dirty="0"/>
            </a:br>
            <a:endParaRPr lang="en-US" dirty="0"/>
          </a:p>
        </p:txBody>
      </p:sp>
      <p:pic>
        <p:nvPicPr>
          <p:cNvPr id="11268" name="Picture 4">
            <a:extLst>
              <a:ext uri="{FF2B5EF4-FFF2-40B4-BE49-F238E27FC236}">
                <a16:creationId xmlns:a16="http://schemas.microsoft.com/office/drawing/2014/main" id="{9A985949-0CA9-4532-9E76-CDE20BA9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2578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5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1" dirty="0">
                <a:solidFill>
                  <a:schemeClr val="tx1"/>
                </a:solidFill>
                <a:latin typeface="+mn-lt"/>
              </a:rPr>
              <a:t>Which are the least and the most successful movies of all time?</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latin typeface="Calibri(Body)"/>
              </a:rPr>
              <a:t>Chaos is the least successful movie.</a:t>
            </a:r>
          </a:p>
          <a:p>
            <a:endParaRPr lang="en-US" sz="2000" b="0" i="0" u="none" strike="noStrike" dirty="0">
              <a:solidFill>
                <a:srgbClr val="0E101A"/>
              </a:solidFill>
              <a:effectLst/>
              <a:latin typeface="Calibri(Body)"/>
            </a:endParaRPr>
          </a:p>
          <a:p>
            <a:pPr rtl="0">
              <a:spcBef>
                <a:spcPts val="0"/>
              </a:spcBef>
              <a:spcAft>
                <a:spcPts val="0"/>
              </a:spcAft>
            </a:pPr>
            <a:r>
              <a:rPr lang="en-US" sz="2000" b="0" i="0" u="none" strike="noStrike" dirty="0">
                <a:solidFill>
                  <a:srgbClr val="0E101A"/>
                </a:solidFill>
                <a:effectLst/>
                <a:latin typeface="Calibri(Body)"/>
              </a:rPr>
              <a:t>We can observe here that most of the movies listed in top 10 are released between 2000-2012</a:t>
            </a:r>
          </a:p>
          <a:p>
            <a:pPr rtl="0">
              <a:spcBef>
                <a:spcPts val="0"/>
              </a:spcBef>
              <a:spcAft>
                <a:spcPts val="0"/>
              </a:spcAft>
            </a:pPr>
            <a:endParaRPr lang="en-US" sz="2000" b="0" dirty="0">
              <a:effectLst/>
              <a:latin typeface="Calibri(Body)"/>
            </a:endParaRPr>
          </a:p>
          <a:p>
            <a:r>
              <a:rPr lang="en-US" sz="2000" b="0" i="0" u="none" strike="noStrike" dirty="0">
                <a:solidFill>
                  <a:srgbClr val="0E101A"/>
                </a:solidFill>
                <a:effectLst/>
                <a:latin typeface="Calibri(Body)"/>
              </a:rPr>
              <a:t>So is it that older  movies were more successful than newer ones?</a:t>
            </a:r>
          </a:p>
          <a:p>
            <a:endParaRPr lang="en-US" sz="2000" b="0" i="0" u="none" strike="noStrike" dirty="0">
              <a:solidFill>
                <a:srgbClr val="0E101A"/>
              </a:solidFill>
              <a:effectLst/>
              <a:latin typeface="Calibri(Body)"/>
            </a:endParaRPr>
          </a:p>
          <a:p>
            <a:pPr rtl="0">
              <a:spcBef>
                <a:spcPts val="0"/>
              </a:spcBef>
              <a:spcAft>
                <a:spcPts val="0"/>
              </a:spcAft>
            </a:pPr>
            <a:r>
              <a:rPr lang="en-US" sz="2000" b="0" i="0" u="none" strike="noStrike" dirty="0">
                <a:solidFill>
                  <a:srgbClr val="0E101A"/>
                </a:solidFill>
                <a:effectLst/>
                <a:latin typeface="Calibri(Body)"/>
              </a:rPr>
              <a:t> We cannot certainly say so as these figures have not been adjusted for inflation.</a:t>
            </a:r>
            <a:br>
              <a:rPr lang="en-US" sz="1050" dirty="0"/>
            </a:br>
            <a:br>
              <a:rPr lang="en-US" sz="1400" dirty="0"/>
            </a:br>
            <a:endParaRPr lang="en-US" dirty="0"/>
          </a:p>
        </p:txBody>
      </p:sp>
      <p:pic>
        <p:nvPicPr>
          <p:cNvPr id="12290" name="Picture 2">
            <a:extLst>
              <a:ext uri="{FF2B5EF4-FFF2-40B4-BE49-F238E27FC236}">
                <a16:creationId xmlns:a16="http://schemas.microsoft.com/office/drawing/2014/main" id="{B1125414-1265-431E-AE2F-C93270931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289" y="1690688"/>
            <a:ext cx="4862512" cy="448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83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0" i="0" u="none" strike="noStrike" dirty="0">
                <a:solidFill>
                  <a:srgbClr val="000000"/>
                </a:solidFill>
                <a:effectLst/>
                <a:latin typeface="+mn-lt"/>
              </a:rPr>
              <a:t>Most commonly occurring genres in movies</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351338"/>
          </a:xfrm>
        </p:spPr>
        <p:txBody>
          <a:bodyPr>
            <a:normAutofit fontScale="92500" lnSpcReduction="20000"/>
          </a:bodyPr>
          <a:lstStyle/>
          <a:p>
            <a:pPr algn="just"/>
            <a:r>
              <a:rPr lang="en-US" sz="2200" dirty="0">
                <a:solidFill>
                  <a:srgbClr val="0E101A"/>
                </a:solidFill>
                <a:latin typeface="Calibri(Body)"/>
              </a:rPr>
              <a:t>TMDB defines 32 different genres for our set of 45,000 movies.</a:t>
            </a:r>
          </a:p>
          <a:p>
            <a:pPr algn="just"/>
            <a:endParaRPr lang="en-US" sz="2200" dirty="0">
              <a:solidFill>
                <a:srgbClr val="0E101A"/>
              </a:solidFill>
              <a:latin typeface="Calibri(Body)"/>
            </a:endParaRPr>
          </a:p>
          <a:p>
            <a:pPr algn="just" rtl="0">
              <a:spcBef>
                <a:spcPts val="0"/>
              </a:spcBef>
              <a:spcAft>
                <a:spcPts val="0"/>
              </a:spcAft>
            </a:pPr>
            <a:r>
              <a:rPr lang="en-US" sz="2200" dirty="0">
                <a:solidFill>
                  <a:srgbClr val="0E101A"/>
                </a:solidFill>
                <a:latin typeface="Calibri(Body)"/>
              </a:rPr>
              <a:t>Drama is the most commonly occurring genre, with almost half the movies identifying itself as a drama film. </a:t>
            </a:r>
          </a:p>
          <a:p>
            <a:pPr algn="just"/>
            <a:r>
              <a:rPr lang="en-US" sz="2200" dirty="0">
                <a:solidFill>
                  <a:srgbClr val="0E101A"/>
                </a:solidFill>
                <a:latin typeface="Calibri(Body)"/>
              </a:rPr>
              <a:t>Comedy comes in at a distant second, with 25% of the movies having adequate humor doses.</a:t>
            </a:r>
          </a:p>
          <a:p>
            <a:pPr algn="just"/>
            <a:endParaRPr lang="en-US" sz="2200" dirty="0">
              <a:solidFill>
                <a:srgbClr val="0E101A"/>
              </a:solidFill>
              <a:latin typeface="Calibri(Body)"/>
            </a:endParaRPr>
          </a:p>
          <a:p>
            <a:pPr algn="just" rtl="0">
              <a:spcBef>
                <a:spcPts val="0"/>
              </a:spcBef>
              <a:spcAft>
                <a:spcPts val="0"/>
              </a:spcAft>
            </a:pPr>
            <a:r>
              <a:rPr lang="en-US" sz="2200" dirty="0">
                <a:solidFill>
                  <a:srgbClr val="0E101A"/>
                </a:solidFill>
                <a:latin typeface="Calibri(Body)"/>
              </a:rPr>
              <a:t>Other significant genres represented in the top 10 are Action, Horror, Crime, Mystery, Science Fiction, Animation, and Fantasy.</a:t>
            </a:r>
          </a:p>
          <a:p>
            <a:pPr marL="0" indent="0">
              <a:buNone/>
            </a:pPr>
            <a:br>
              <a:rPr lang="en-US" sz="2000" dirty="0">
                <a:solidFill>
                  <a:srgbClr val="0E101A"/>
                </a:solidFill>
                <a:latin typeface="Calibri(Body)"/>
              </a:rPr>
            </a:br>
            <a:endParaRPr lang="en-US" sz="2000" dirty="0">
              <a:solidFill>
                <a:srgbClr val="0E101A"/>
              </a:solidFill>
              <a:latin typeface="Calibri(Body)"/>
            </a:endParaRPr>
          </a:p>
        </p:txBody>
      </p:sp>
      <p:pic>
        <p:nvPicPr>
          <p:cNvPr id="1026" name="Picture 2">
            <a:extLst>
              <a:ext uri="{FF2B5EF4-FFF2-40B4-BE49-F238E27FC236}">
                <a16:creationId xmlns:a16="http://schemas.microsoft.com/office/drawing/2014/main" id="{07907603-7BBE-4E31-BED9-11144F644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1825625"/>
            <a:ext cx="5705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2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a:solidFill>
                  <a:schemeClr val="tx1"/>
                </a:solidFill>
                <a:latin typeface="+mn-lt"/>
              </a:rPr>
            </a:br>
            <a:r>
              <a:rPr lang="en-US">
                <a:solidFill>
                  <a:srgbClr val="000000"/>
                </a:solidFill>
                <a:latin typeface="+mn-lt"/>
              </a:rPr>
              <a:t>A</a:t>
            </a:r>
            <a:r>
              <a:rPr lang="en-US" b="0" i="0" u="none" strike="noStrike">
                <a:solidFill>
                  <a:srgbClr val="000000"/>
                </a:solidFill>
                <a:effectLst/>
                <a:latin typeface="+mn-lt"/>
              </a:rPr>
              <a:t>re some genres more successful than others?</a:t>
            </a:r>
            <a:br>
              <a:rPr lang="en-US" sz="4000" b="1">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351338"/>
          </a:xfrm>
        </p:spPr>
        <p:txBody>
          <a:bodyPr>
            <a:normAutofit/>
          </a:bodyPr>
          <a:lstStyle/>
          <a:p>
            <a:r>
              <a:rPr lang="en-US" sz="2000" b="0" i="0" u="none" strike="noStrike" dirty="0">
                <a:solidFill>
                  <a:srgbClr val="000000"/>
                </a:solidFill>
                <a:effectLst/>
              </a:rPr>
              <a:t>Animation movies have the most extensive 25-75 range and the median revenue among all the genres plotted.</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00000"/>
                </a:solidFill>
                <a:effectLst/>
              </a:rPr>
              <a:t>Family and Adventure have the second and third highest median revenue, respectively. </a:t>
            </a:r>
          </a:p>
          <a:p>
            <a:pPr rtl="0">
              <a:spcBef>
                <a:spcPts val="0"/>
              </a:spcBef>
              <a:spcAft>
                <a:spcPts val="0"/>
              </a:spcAft>
            </a:pPr>
            <a:endParaRPr lang="en-US" sz="2000" dirty="0">
              <a:solidFill>
                <a:srgbClr val="000000"/>
              </a:solidFill>
            </a:endParaRPr>
          </a:p>
          <a:p>
            <a:pPr rtl="0">
              <a:spcBef>
                <a:spcPts val="0"/>
              </a:spcBef>
              <a:spcAft>
                <a:spcPts val="0"/>
              </a:spcAft>
            </a:pPr>
            <a:r>
              <a:rPr lang="en-US" sz="2000" b="0" i="0" u="none" strike="noStrike" dirty="0">
                <a:solidFill>
                  <a:srgbClr val="000000"/>
                </a:solidFill>
                <a:effectLst/>
              </a:rPr>
              <a:t> It is surreal to know that Romance and Drama have the lowest median revenue compared to other genres.</a:t>
            </a:r>
            <a:br>
              <a:rPr lang="en-US" sz="2000" dirty="0"/>
            </a:br>
            <a:endParaRPr lang="en-US" sz="2000" dirty="0"/>
          </a:p>
        </p:txBody>
      </p:sp>
      <p:pic>
        <p:nvPicPr>
          <p:cNvPr id="2050" name="Picture 2">
            <a:extLst>
              <a:ext uri="{FF2B5EF4-FFF2-40B4-BE49-F238E27FC236}">
                <a16:creationId xmlns:a16="http://schemas.microsoft.com/office/drawing/2014/main" id="{D0EFA7E8-1820-44A9-9C3B-A93E8BCA6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325" y="1690688"/>
            <a:ext cx="55784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00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D247-9820-409A-BEC4-72FAE6FB9252}"/>
              </a:ext>
            </a:extLst>
          </p:cNvPr>
          <p:cNvSpPr>
            <a:spLocks noGrp="1"/>
          </p:cNvSpPr>
          <p:nvPr>
            <p:ph type="title"/>
          </p:nvPr>
        </p:nvSpPr>
        <p:spPr/>
        <p:txBody>
          <a:bodyPr>
            <a:normAutofit/>
          </a:bodyPr>
          <a:lstStyle/>
          <a:p>
            <a:r>
              <a:rPr lang="en-US" sz="4000" b="1" dirty="0">
                <a:solidFill>
                  <a:schemeClr val="tx1"/>
                </a:solidFill>
                <a:latin typeface="+mn-lt"/>
              </a:rPr>
              <a:t>Topic Overview</a:t>
            </a:r>
            <a:endParaRPr lang="en-US" sz="4000" dirty="0">
              <a:latin typeface="+mn-lt"/>
            </a:endParaRPr>
          </a:p>
        </p:txBody>
      </p:sp>
      <p:sp>
        <p:nvSpPr>
          <p:cNvPr id="3" name="Content Placeholder 2">
            <a:extLst>
              <a:ext uri="{FF2B5EF4-FFF2-40B4-BE49-F238E27FC236}">
                <a16:creationId xmlns:a16="http://schemas.microsoft.com/office/drawing/2014/main" id="{242E113A-99D1-4215-84AD-91F579BA0910}"/>
              </a:ext>
            </a:extLst>
          </p:cNvPr>
          <p:cNvSpPr>
            <a:spLocks noGrp="1"/>
          </p:cNvSpPr>
          <p:nvPr>
            <p:ph idx="1"/>
          </p:nvPr>
        </p:nvSpPr>
        <p:spPr/>
        <p:txBody>
          <a:bodyPr/>
          <a:lstStyle/>
          <a:p>
            <a:r>
              <a:rPr lang="en-US" b="1" dirty="0"/>
              <a:t>Problem</a:t>
            </a:r>
          </a:p>
          <a:p>
            <a:r>
              <a:rPr lang="en-US" b="1" dirty="0"/>
              <a:t>Dataset</a:t>
            </a:r>
          </a:p>
          <a:p>
            <a:r>
              <a:rPr lang="en-US" b="1" dirty="0"/>
              <a:t>Analysis and Result</a:t>
            </a:r>
          </a:p>
          <a:p>
            <a:r>
              <a:rPr lang="en-US" b="1" dirty="0"/>
              <a:t>Machine Learning</a:t>
            </a:r>
          </a:p>
          <a:p>
            <a:r>
              <a:rPr lang="en-US" b="1" dirty="0"/>
              <a:t>Conclusion</a:t>
            </a:r>
          </a:p>
          <a:p>
            <a:pPr marL="0" indent="0">
              <a:buNone/>
            </a:pPr>
            <a:endParaRPr lang="en-US" dirty="0"/>
          </a:p>
        </p:txBody>
      </p:sp>
    </p:spTree>
    <p:extLst>
      <p:ext uri="{BB962C8B-B14F-4D97-AF65-F5344CB8AC3E}">
        <p14:creationId xmlns:p14="http://schemas.microsoft.com/office/powerpoint/2010/main" val="198124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a:solidFill>
                  <a:schemeClr val="tx1"/>
                </a:solidFill>
                <a:latin typeface="+mn-lt"/>
              </a:rPr>
            </a:br>
            <a:r>
              <a:rPr lang="en-US">
                <a:solidFill>
                  <a:srgbClr val="000000"/>
                </a:solidFill>
                <a:latin typeface="+mn-lt"/>
              </a:rPr>
              <a:t>A</a:t>
            </a:r>
            <a:r>
              <a:rPr lang="en-US" b="0" i="0" u="none" strike="noStrike">
                <a:solidFill>
                  <a:srgbClr val="000000"/>
                </a:solidFill>
                <a:effectLst/>
                <a:latin typeface="+mn-lt"/>
              </a:rPr>
              <a:t>re some genres more successful than others?</a:t>
            </a:r>
            <a:br>
              <a:rPr lang="en-US" sz="4000" b="1">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216401"/>
          </a:xfrm>
        </p:spPr>
        <p:txBody>
          <a:bodyPr>
            <a:normAutofit/>
          </a:bodyPr>
          <a:lstStyle/>
          <a:p>
            <a:pPr rtl="0">
              <a:spcBef>
                <a:spcPts val="0"/>
              </a:spcBef>
              <a:spcAft>
                <a:spcPts val="0"/>
              </a:spcAft>
            </a:pPr>
            <a:r>
              <a:rPr lang="en-US" sz="2000" b="0" i="0" u="none" strike="noStrike" dirty="0">
                <a:solidFill>
                  <a:srgbClr val="000000"/>
                </a:solidFill>
                <a:effectLst/>
              </a:rPr>
              <a:t>Animation Movies tend to yield the highest returns on average. Horror Movies also tend to be a good yield.</a:t>
            </a:r>
            <a:br>
              <a:rPr lang="en-US" sz="1400" dirty="0"/>
            </a:br>
            <a:endParaRPr lang="en-US" dirty="0"/>
          </a:p>
        </p:txBody>
      </p:sp>
      <p:pic>
        <p:nvPicPr>
          <p:cNvPr id="3074" name="Picture 2">
            <a:extLst>
              <a:ext uri="{FF2B5EF4-FFF2-40B4-BE49-F238E27FC236}">
                <a16:creationId xmlns:a16="http://schemas.microsoft.com/office/drawing/2014/main" id="{3BC23FD3-3AEE-460B-9650-40680DFD6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1690688"/>
            <a:ext cx="5705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0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Content-based recommenders:</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rtl="0">
              <a:spcBef>
                <a:spcPts val="0"/>
              </a:spcBef>
              <a:spcAft>
                <a:spcPts val="0"/>
              </a:spcAft>
            </a:pPr>
            <a:r>
              <a:rPr lang="en-US" sz="2000" b="0" i="0" u="none" strike="noStrike" dirty="0">
                <a:solidFill>
                  <a:srgbClr val="0E101A"/>
                </a:solidFill>
                <a:effectLst/>
              </a:rPr>
              <a:t>suggest similar items based on a particular item</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This system uses item metadata, such as genre, director, description, actors, etc. for movies, to make these recommendations.</a:t>
            </a:r>
          </a:p>
          <a:p>
            <a:pPr rtl="0">
              <a:spcBef>
                <a:spcPts val="0"/>
              </a:spcBef>
              <a:spcAft>
                <a:spcPts val="0"/>
              </a:spcAft>
            </a:pPr>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The general idea behind these recommender systems is that if a person likes a particular item, they will also enjoy an item that is similar to it.</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And to recommend that, it will make use of the user's past item metadata. </a:t>
            </a:r>
            <a:endParaRPr lang="en-US" sz="2000" b="0" dirty="0">
              <a:effectLst/>
            </a:endParaRPr>
          </a:p>
          <a:p>
            <a:pPr marL="0" indent="0">
              <a:buNone/>
            </a:pPr>
            <a:br>
              <a:rPr lang="en-US" sz="1050" dirty="0"/>
            </a:br>
            <a:br>
              <a:rPr lang="en-US" sz="1400" dirty="0"/>
            </a:br>
            <a:endParaRPr lang="en-US" dirty="0"/>
          </a:p>
        </p:txBody>
      </p:sp>
    </p:spTree>
    <p:extLst>
      <p:ext uri="{BB962C8B-B14F-4D97-AF65-F5344CB8AC3E}">
        <p14:creationId xmlns:p14="http://schemas.microsoft.com/office/powerpoint/2010/main" val="406460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Collaborative Filtering recommenders:</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rtl="0">
              <a:spcBef>
                <a:spcPts val="0"/>
              </a:spcBef>
              <a:spcAft>
                <a:spcPts val="0"/>
              </a:spcAft>
            </a:pPr>
            <a:r>
              <a:rPr lang="en-US" sz="2000" dirty="0">
                <a:solidFill>
                  <a:srgbClr val="0E101A"/>
                </a:solidFill>
              </a:rPr>
              <a:t>They try to predict the rating or preference that a user would give an item-based on past ratings and other users' preferences.</a:t>
            </a:r>
          </a:p>
          <a:p>
            <a:pPr rtl="0">
              <a:spcBef>
                <a:spcPts val="0"/>
              </a:spcBef>
              <a:spcAft>
                <a:spcPts val="0"/>
              </a:spcAft>
            </a:pPr>
            <a:endParaRPr lang="en-US" sz="2000" dirty="0">
              <a:solidFill>
                <a:srgbClr val="0E101A"/>
              </a:solidFill>
            </a:endParaRPr>
          </a:p>
          <a:p>
            <a:pPr rtl="0">
              <a:spcBef>
                <a:spcPts val="0"/>
              </a:spcBef>
              <a:spcAft>
                <a:spcPts val="0"/>
              </a:spcAft>
            </a:pPr>
            <a:r>
              <a:rPr lang="en-US" sz="2000" dirty="0">
                <a:solidFill>
                  <a:srgbClr val="0E101A"/>
                </a:solidFill>
              </a:rPr>
              <a:t>Collaborative filters do not require item metadata like its content-based counterparts. </a:t>
            </a:r>
            <a:br>
              <a:rPr lang="en-US" sz="1050" dirty="0"/>
            </a:br>
            <a:br>
              <a:rPr lang="en-US" sz="1400" dirty="0"/>
            </a:br>
            <a:endParaRPr lang="en-US" dirty="0"/>
          </a:p>
        </p:txBody>
      </p:sp>
    </p:spTree>
    <p:extLst>
      <p:ext uri="{BB962C8B-B14F-4D97-AF65-F5344CB8AC3E}">
        <p14:creationId xmlns:p14="http://schemas.microsoft.com/office/powerpoint/2010/main" val="235424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Simple recommender:</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lnSpcReduction="10000"/>
          </a:bodyPr>
          <a:lstStyle/>
          <a:p>
            <a:pPr>
              <a:spcBef>
                <a:spcPts val="0"/>
              </a:spcBef>
            </a:pPr>
            <a:r>
              <a:rPr lang="en-US" sz="2000" b="0" i="0" u="none" strike="noStrike" dirty="0">
                <a:solidFill>
                  <a:srgbClr val="0E101A"/>
                </a:solidFill>
                <a:effectLst/>
              </a:rPr>
              <a:t>The Simple Recommender offers generalized recommendations to every user based on movie popularity and genre.</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The basic idea behind this Recommender is that movies with more votes and more positive critic reception will have a higher probability of being liked by the average audience</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This model does not give personalized recommendations based on the user.</a:t>
            </a:r>
          </a:p>
          <a:p>
            <a:pPr>
              <a:spcBef>
                <a:spcPts val="0"/>
              </a:spcBef>
            </a:pPr>
            <a:endParaRPr lang="en-US" sz="2000" dirty="0">
              <a:solidFill>
                <a:srgbClr val="0E101A"/>
              </a:solidFill>
            </a:endParaRPr>
          </a:p>
          <a:p>
            <a:pPr algn="just">
              <a:spcBef>
                <a:spcPts val="0"/>
              </a:spcBef>
            </a:pPr>
            <a:r>
              <a:rPr lang="en-US" sz="2000" b="0" i="0" u="none" strike="noStrike" dirty="0">
                <a:solidFill>
                  <a:srgbClr val="0E101A"/>
                </a:solidFill>
                <a:effectLst/>
              </a:rPr>
              <a:t>In simple terms, this is like searching "Top 10 Good romantic movies of all time" in any search engine.</a:t>
            </a:r>
          </a:p>
          <a:p>
            <a:pPr marL="0" indent="0" algn="just">
              <a:spcBef>
                <a:spcPts val="0"/>
              </a:spcBef>
              <a:buNone/>
            </a:pPr>
            <a:endParaRPr lang="en-US" sz="2000" b="0" dirty="0">
              <a:effectLst/>
            </a:endParaRPr>
          </a:p>
          <a:p>
            <a:pPr algn="just">
              <a:spcBef>
                <a:spcPts val="0"/>
              </a:spcBef>
            </a:pPr>
            <a:r>
              <a:rPr lang="en-US" sz="2000" b="0" i="0" u="none" strike="noStrike" dirty="0">
                <a:solidFill>
                  <a:srgbClr val="0E101A"/>
                </a:solidFill>
                <a:effectLst/>
              </a:rPr>
              <a:t>I use the TMDB Ratings to come up with our Top Movies Chart. I will use IMDB's weighted rating formula to construct my chart.</a:t>
            </a:r>
            <a:endParaRPr lang="en-US" sz="2000" b="0" dirty="0">
              <a:effectLst/>
            </a:endParaRPr>
          </a:p>
          <a:p>
            <a:pPr marL="0" indent="0">
              <a:buNone/>
            </a:pPr>
            <a:br>
              <a:rPr lang="en-US" sz="800" dirty="0"/>
            </a:br>
            <a:br>
              <a:rPr lang="en-US" sz="1050" dirty="0"/>
            </a:br>
            <a:br>
              <a:rPr lang="en-US" sz="1400" dirty="0"/>
            </a:br>
            <a:endParaRPr lang="en-US" dirty="0"/>
          </a:p>
        </p:txBody>
      </p:sp>
    </p:spTree>
    <p:extLst>
      <p:ext uri="{BB962C8B-B14F-4D97-AF65-F5344CB8AC3E}">
        <p14:creationId xmlns:p14="http://schemas.microsoft.com/office/powerpoint/2010/main" val="177782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Simple recommender continued..</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a:spcBef>
                <a:spcPts val="0"/>
              </a:spcBef>
            </a:pPr>
            <a:r>
              <a:rPr lang="en-US" sz="2000" b="0" i="0" u="none" strike="noStrike" dirty="0">
                <a:solidFill>
                  <a:srgbClr val="0E101A"/>
                </a:solidFill>
                <a:effectLst/>
              </a:rPr>
              <a:t>For a movie to feature in the charts, it must have more votes than at least 80% of the movies on the list.</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Therefore, to qualify for the chart, a movie has to have at least 50 votes on TMDB.</a:t>
            </a:r>
          </a:p>
          <a:p>
            <a:pPr>
              <a:spcBef>
                <a:spcPts val="0"/>
              </a:spcBef>
            </a:pPr>
            <a:endParaRPr lang="en-US" sz="2000" dirty="0">
              <a:solidFill>
                <a:srgbClr val="0E101A"/>
              </a:solidFill>
            </a:endParaRPr>
          </a:p>
          <a:p>
            <a:pPr algn="just" rtl="0">
              <a:spcBef>
                <a:spcPts val="0"/>
              </a:spcBef>
              <a:spcAft>
                <a:spcPts val="0"/>
              </a:spcAft>
            </a:pPr>
            <a:r>
              <a:rPr lang="en-US" sz="2000" b="0" i="0" u="none" strike="noStrike" dirty="0">
                <a:solidFill>
                  <a:srgbClr val="0E101A"/>
                </a:solidFill>
                <a:effectLst/>
              </a:rPr>
              <a:t>We also see that the average rating for a movie on TMDB is 5.244 on a scale of 10, and  9151 Movies qualify to be on our chart.</a:t>
            </a:r>
            <a:endParaRPr lang="en-US" sz="2000" b="0" dirty="0">
              <a:effectLst/>
            </a:endParaRPr>
          </a:p>
          <a:p>
            <a:pPr marL="0" indent="0">
              <a:buNone/>
            </a:pPr>
            <a:br>
              <a:rPr lang="en-US" sz="800" dirty="0"/>
            </a:br>
            <a:br>
              <a:rPr lang="en-US" sz="1050" dirty="0"/>
            </a:br>
            <a:br>
              <a:rPr lang="en-US" sz="1400" dirty="0"/>
            </a:br>
            <a:endParaRPr lang="en-US" dirty="0"/>
          </a:p>
        </p:txBody>
      </p:sp>
    </p:spTree>
    <p:extLst>
      <p:ext uri="{BB962C8B-B14F-4D97-AF65-F5344CB8AC3E}">
        <p14:creationId xmlns:p14="http://schemas.microsoft.com/office/powerpoint/2010/main" val="5415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A4C19-14A3-4B59-A485-4515A59A69C2}"/>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250 high rated movies Chart</a:t>
            </a:r>
            <a:endParaRPr lang="en-US" sz="4000" dirty="0"/>
          </a:p>
        </p:txBody>
      </p:sp>
      <p:pic>
        <p:nvPicPr>
          <p:cNvPr id="9220" name="Picture 4">
            <a:extLst>
              <a:ext uri="{FF2B5EF4-FFF2-40B4-BE49-F238E27FC236}">
                <a16:creationId xmlns:a16="http://schemas.microsoft.com/office/drawing/2014/main" id="{DCC662F7-1DB5-48CF-BCA0-140631927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457325"/>
            <a:ext cx="10515599"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82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250 high rated movies Chart</a:t>
            </a:r>
            <a:endParaRPr lang="en-US" sz="4000" dirty="0"/>
          </a:p>
        </p:txBody>
      </p:sp>
      <p:sp>
        <p:nvSpPr>
          <p:cNvPr id="4" name="Content Placeholder 3">
            <a:extLst>
              <a:ext uri="{FF2B5EF4-FFF2-40B4-BE49-F238E27FC236}">
                <a16:creationId xmlns:a16="http://schemas.microsoft.com/office/drawing/2014/main" id="{E2FE9B3D-171A-408F-9305-753859812D66}"/>
              </a:ext>
            </a:extLst>
          </p:cNvPr>
          <p:cNvSpPr>
            <a:spLocks noGrp="1"/>
          </p:cNvSpPr>
          <p:nvPr>
            <p:ph idx="1"/>
          </p:nvPr>
        </p:nvSpPr>
        <p:spPr/>
        <p:txBody>
          <a:bodyPr/>
          <a:lstStyle/>
          <a:p>
            <a:r>
              <a:rPr lang="en-US" sz="2000" b="0" i="0" u="none" strike="noStrike" dirty="0">
                <a:solidFill>
                  <a:srgbClr val="0E101A"/>
                </a:solidFill>
                <a:effectLst/>
              </a:rPr>
              <a:t>It is interesting to see three Christopher Nolan Films, Inception, The Dark Knight, and Interstellar, which occur at the top of our chart.</a:t>
            </a:r>
          </a:p>
          <a:p>
            <a:endParaRPr lang="en-US" sz="2000" b="0" i="0" u="none" strike="noStrike" dirty="0">
              <a:solidFill>
                <a:srgbClr val="0E101A"/>
              </a:solidFill>
              <a:effectLst/>
            </a:endParaRPr>
          </a:p>
          <a:p>
            <a:pPr marR="279400" algn="just" rtl="0">
              <a:spcBef>
                <a:spcPts val="0"/>
              </a:spcBef>
              <a:spcAft>
                <a:spcPts val="0"/>
              </a:spcAft>
            </a:pPr>
            <a:r>
              <a:rPr lang="en-US" sz="2000" b="0" i="0" u="none" strike="noStrike" dirty="0">
                <a:solidFill>
                  <a:srgbClr val="0E101A"/>
                </a:solidFill>
                <a:effectLst/>
              </a:rPr>
              <a:t>The chart also indicates a strong bias of TMDB Users towards particular genres and directors.</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327684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a:t>
            </a:r>
            <a:r>
              <a:rPr lang="en-US" sz="4000" b="1" dirty="0">
                <a:solidFill>
                  <a:srgbClr val="0E101A"/>
                </a:solidFill>
                <a:latin typeface="+mn-lt"/>
              </a:rPr>
              <a:t>10 drama movies</a:t>
            </a:r>
          </a:p>
        </p:txBody>
      </p:sp>
      <p:pic>
        <p:nvPicPr>
          <p:cNvPr id="11266" name="Picture 2">
            <a:extLst>
              <a:ext uri="{FF2B5EF4-FFF2-40B4-BE49-F238E27FC236}">
                <a16:creationId xmlns:a16="http://schemas.microsoft.com/office/drawing/2014/main" id="{34056C45-070C-4D3D-B83D-9E331F685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2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845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a:t>
            </a:r>
            <a:r>
              <a:rPr lang="en-US" sz="4000" b="1" dirty="0">
                <a:solidFill>
                  <a:srgbClr val="0E101A"/>
                </a:solidFill>
                <a:latin typeface="+mn-lt"/>
              </a:rPr>
              <a:t>10 Mystery movies</a:t>
            </a:r>
          </a:p>
        </p:txBody>
      </p:sp>
      <p:pic>
        <p:nvPicPr>
          <p:cNvPr id="12290" name="Picture 2">
            <a:extLst>
              <a:ext uri="{FF2B5EF4-FFF2-40B4-BE49-F238E27FC236}">
                <a16:creationId xmlns:a16="http://schemas.microsoft.com/office/drawing/2014/main" id="{F83A40C0-5E4E-4B27-B2F5-80FB29686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38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34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Limitations of simple 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lstStyle/>
          <a:p>
            <a:r>
              <a:rPr lang="en-US" sz="2000" b="0" i="0" u="none" strike="noStrike" dirty="0">
                <a:solidFill>
                  <a:srgbClr val="000000"/>
                </a:solidFill>
                <a:effectLst/>
              </a:rPr>
              <a:t>It gives the same recommendation to everyone, regardless of the user's taste.</a:t>
            </a:r>
          </a:p>
          <a:p>
            <a:r>
              <a:rPr lang="en-US" sz="2000" b="0" i="0" u="none" strike="noStrike" dirty="0">
                <a:solidFill>
                  <a:srgbClr val="000000"/>
                </a:solidFill>
                <a:effectLst/>
              </a:rPr>
              <a:t> If a person who loves romantic movies (and hates action) were to look at our Top 10 Chart, she/they/he wouldn't probably like most of the movies.</a:t>
            </a:r>
          </a:p>
          <a:p>
            <a:endParaRPr lang="en-US" sz="2000" dirty="0">
              <a:solidFill>
                <a:srgbClr val="000000"/>
              </a:solidFill>
            </a:endParaRPr>
          </a:p>
          <a:p>
            <a:pPr algn="just" rtl="0">
              <a:spcBef>
                <a:spcPts val="0"/>
              </a:spcBef>
              <a:spcAft>
                <a:spcPts val="0"/>
              </a:spcAft>
            </a:pPr>
            <a:r>
              <a:rPr lang="en-US" sz="2000" b="0" i="0" u="none" strike="noStrike" dirty="0">
                <a:solidFill>
                  <a:srgbClr val="000000"/>
                </a:solidFill>
                <a:effectLst/>
              </a:rPr>
              <a:t>If she/they/he were to go one step further and look at our charts by genre,  she/they/he wouldn't still be getting the best recommendations.</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335088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5F6A-7010-48BD-B3DF-C99102D7AE3E}"/>
              </a:ext>
            </a:extLst>
          </p:cNvPr>
          <p:cNvSpPr>
            <a:spLocks noGrp="1"/>
          </p:cNvSpPr>
          <p:nvPr>
            <p:ph type="title"/>
          </p:nvPr>
        </p:nvSpPr>
        <p:spPr>
          <a:xfrm>
            <a:off x="838200" y="365125"/>
            <a:ext cx="10515600" cy="1168400"/>
          </a:xfrm>
        </p:spPr>
        <p:txBody>
          <a:bodyPr>
            <a:normAutofit/>
          </a:bodyPr>
          <a:lstStyle/>
          <a:p>
            <a:r>
              <a:rPr lang="en-US" sz="4000" b="1" dirty="0">
                <a:solidFill>
                  <a:schemeClr val="tx1"/>
                </a:solidFill>
                <a:latin typeface="+mn-lt"/>
              </a:rPr>
              <a:t>Why we need Recommendation system?</a:t>
            </a:r>
            <a:endParaRPr lang="en-US" sz="4000" dirty="0">
              <a:latin typeface="+mn-lt"/>
            </a:endParaRPr>
          </a:p>
        </p:txBody>
      </p:sp>
      <p:sp>
        <p:nvSpPr>
          <p:cNvPr id="3" name="Content Placeholder 2">
            <a:extLst>
              <a:ext uri="{FF2B5EF4-FFF2-40B4-BE49-F238E27FC236}">
                <a16:creationId xmlns:a16="http://schemas.microsoft.com/office/drawing/2014/main" id="{15E79F04-9447-4143-9FF9-808E504781BC}"/>
              </a:ext>
            </a:extLst>
          </p:cNvPr>
          <p:cNvSpPr>
            <a:spLocks noGrp="1"/>
          </p:cNvSpPr>
          <p:nvPr>
            <p:ph idx="1"/>
          </p:nvPr>
        </p:nvSpPr>
        <p:spPr/>
        <p:txBody>
          <a:bodyPr>
            <a:noAutofit/>
          </a:bodyPr>
          <a:lstStyle/>
          <a:p>
            <a:pPr algn="just">
              <a:spcBef>
                <a:spcPts val="0"/>
              </a:spcBef>
            </a:pPr>
            <a:r>
              <a:rPr lang="en-US" sz="2000" dirty="0">
                <a:solidFill>
                  <a:srgbClr val="000000"/>
                </a:solidFill>
              </a:rPr>
              <a:t>It has been estimated that there are approximately 500,000 movies currently in existence.</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This situation creates `selection pressure’ on individual movies, as not all movies are equally popular.</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The audience will not be spending their time watching every movie available to them, they will pick randomly something to watch.</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If a person picks a movie and does not enjoy it there will be no positive word-of-mouth.</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This doesn’t necessarily mean the movie was bad, it might mean it was not interesting to that individual. This is where the recommendation system is helpful.</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Recommendation system helps the user find items of their interest and Helps the item provider to deliver their items to the right user.</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It increases revenues for business through increased consumption.</a:t>
            </a:r>
          </a:p>
        </p:txBody>
      </p:sp>
    </p:spTree>
    <p:extLst>
      <p:ext uri="{BB962C8B-B14F-4D97-AF65-F5344CB8AC3E}">
        <p14:creationId xmlns:p14="http://schemas.microsoft.com/office/powerpoint/2010/main" val="171256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lnSpcReduction="10000"/>
          </a:bodyPr>
          <a:lstStyle/>
          <a:p>
            <a:r>
              <a:rPr lang="en-US" sz="2000" b="0" i="0" u="none" strike="noStrike" dirty="0">
                <a:solidFill>
                  <a:srgbClr val="000000"/>
                </a:solidFill>
                <a:effectLst/>
              </a:rPr>
              <a:t>Recommender based on the following metadata: the 3 top actors, the director, related genres, and the movie plot keywords.</a:t>
            </a:r>
          </a:p>
          <a:p>
            <a:r>
              <a:rPr lang="en-US" sz="2000" b="0" i="0" u="none" strike="noStrike" dirty="0">
                <a:solidFill>
                  <a:srgbClr val="000000"/>
                </a:solidFill>
                <a:effectLst/>
              </a:rPr>
              <a:t>In this recommender system, the movie's content ( cast, crew, keyword, etc.) is used to find its similarity with other movies.</a:t>
            </a:r>
          </a:p>
          <a:p>
            <a:endParaRPr lang="en-US" sz="2000" b="0" i="0" u="none" strike="noStrike" dirty="0">
              <a:solidFill>
                <a:srgbClr val="000000"/>
              </a:solidFill>
              <a:effectLst/>
            </a:endParaRPr>
          </a:p>
          <a:p>
            <a:pPr algn="just" rtl="0">
              <a:spcBef>
                <a:spcPts val="0"/>
              </a:spcBef>
              <a:spcAft>
                <a:spcPts val="0"/>
              </a:spcAft>
            </a:pPr>
            <a:r>
              <a:rPr lang="en-US" sz="2000" b="0" i="0" u="none" strike="noStrike" dirty="0">
                <a:solidFill>
                  <a:srgbClr val="000000"/>
                </a:solidFill>
                <a:effectLst/>
              </a:rPr>
              <a:t>Then the movies that are most likely to be similar are recommended.</a:t>
            </a:r>
            <a:endParaRPr lang="en-US" sz="2000" b="0" dirty="0">
              <a:effectLst/>
            </a:endParaRPr>
          </a:p>
          <a:p>
            <a:r>
              <a:rPr lang="en-US" sz="2000" b="0" i="0" u="none" strike="noStrike" dirty="0">
                <a:solidFill>
                  <a:srgbClr val="000000"/>
                </a:solidFill>
                <a:effectLst/>
              </a:rPr>
              <a:t>As Required data was present in the form of "</a:t>
            </a:r>
            <a:r>
              <a:rPr lang="en-US" sz="2000" b="0" i="0" u="none" strike="noStrike" dirty="0" err="1">
                <a:solidFill>
                  <a:srgbClr val="000000"/>
                </a:solidFill>
                <a:effectLst/>
              </a:rPr>
              <a:t>stringified</a:t>
            </a:r>
            <a:r>
              <a:rPr lang="en-US" sz="2000" b="0" i="0" u="none" strike="noStrike" dirty="0">
                <a:solidFill>
                  <a:srgbClr val="000000"/>
                </a:solidFill>
                <a:effectLst/>
              </a:rPr>
              <a:t>" lists, I converted it into a safe and usable structure.</a:t>
            </a:r>
          </a:p>
          <a:p>
            <a:r>
              <a:rPr lang="en-US" sz="2000" b="0" i="0" u="none" strike="noStrike" dirty="0">
                <a:solidFill>
                  <a:srgbClr val="000000"/>
                </a:solidFill>
                <a:effectLst/>
              </a:rPr>
              <a:t> I also converted the names and keyword instances into lowercase and stripped all the spaces between them.</a:t>
            </a:r>
            <a:endParaRPr lang="en-US" sz="2000" dirty="0">
              <a:solidFill>
                <a:srgbClr val="000000"/>
              </a:solidFill>
            </a:endParaRPr>
          </a:p>
          <a:p>
            <a:r>
              <a:rPr lang="en-US" sz="2000" b="0" i="0" u="none" strike="noStrike" dirty="0">
                <a:solidFill>
                  <a:srgbClr val="000000"/>
                </a:solidFill>
                <a:effectLst/>
              </a:rPr>
              <a:t>This is done so that our vectorizer doesn't count the Jennifer of "Jennifer Garner" and "Jennifer Aniston" as the same.</a:t>
            </a:r>
            <a:br>
              <a:rPr lang="en-US" dirty="0"/>
            </a:br>
            <a:endParaRPr lang="en-US" dirty="0"/>
          </a:p>
        </p:txBody>
      </p:sp>
    </p:spTree>
    <p:extLst>
      <p:ext uri="{BB962C8B-B14F-4D97-AF65-F5344CB8AC3E}">
        <p14:creationId xmlns:p14="http://schemas.microsoft.com/office/powerpoint/2010/main" val="1797840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r>
              <a:rPr lang="en-US" sz="2000" b="0" i="0" u="none" strike="noStrike" dirty="0">
                <a:solidFill>
                  <a:srgbClr val="000000"/>
                </a:solidFill>
                <a:effectLst/>
              </a:rPr>
              <a:t>I have Mentioned Director 3 times to give it more weight relative to the entire cast.</a:t>
            </a:r>
          </a:p>
          <a:p>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I created a "metadata soup," a string containing all the metadata that we want to feed to our vectorizer (namely actors, director, and keywords).</a:t>
            </a:r>
            <a:br>
              <a:rPr lang="en-US" sz="2000" dirty="0"/>
            </a:b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To use textual data for predictive modeling, the text must be parsed to remove certain words – this process is called tokenization.</a:t>
            </a:r>
          </a:p>
          <a:p>
            <a:pPr rtl="0">
              <a:spcBef>
                <a:spcPts val="0"/>
              </a:spcBef>
              <a:spcAft>
                <a:spcPts val="0"/>
              </a:spcAft>
            </a:pP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These words need to be encoded as integers, or floating-point values, for inputs in machine learning algorithms. This process is called feature extraction (or vectorization).</a:t>
            </a:r>
          </a:p>
          <a:p>
            <a:pPr rtl="0">
              <a:spcBef>
                <a:spcPts val="0"/>
              </a:spcBef>
              <a:spcAft>
                <a:spcPts val="0"/>
              </a:spcAft>
            </a:pP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I have used </a:t>
            </a:r>
            <a:r>
              <a:rPr lang="en-US" sz="2000" b="1" i="0" u="none" strike="noStrike" dirty="0" err="1">
                <a:solidFill>
                  <a:srgbClr val="000000"/>
                </a:solidFill>
                <a:effectLst/>
              </a:rPr>
              <a:t>CountVectorizer</a:t>
            </a:r>
            <a:r>
              <a:rPr lang="en-US" sz="2000" b="1" i="0" u="none" strike="noStrike" dirty="0">
                <a:solidFill>
                  <a:srgbClr val="000000"/>
                </a:solidFill>
                <a:effectLst/>
              </a:rPr>
              <a:t>()</a:t>
            </a:r>
            <a:r>
              <a:rPr lang="en-US" sz="2000" b="0" i="0" u="none" strike="noStrike" dirty="0">
                <a:solidFill>
                  <a:srgbClr val="000000"/>
                </a:solidFill>
                <a:effectLst/>
              </a:rPr>
              <a:t> for this process.</a:t>
            </a:r>
          </a:p>
        </p:txBody>
      </p:sp>
    </p:spTree>
    <p:extLst>
      <p:ext uri="{BB962C8B-B14F-4D97-AF65-F5344CB8AC3E}">
        <p14:creationId xmlns:p14="http://schemas.microsoft.com/office/powerpoint/2010/main" val="81566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r>
              <a:rPr lang="en-US" sz="2000" b="0" i="0" u="none" strike="noStrike" dirty="0">
                <a:solidFill>
                  <a:srgbClr val="000000"/>
                </a:solidFill>
                <a:effectLst/>
              </a:rPr>
              <a:t>Using cosine similarity, I am calculating a numeric quantity that denotes the similarity between two movies. </a:t>
            </a:r>
          </a:p>
          <a:p>
            <a:r>
              <a:rPr lang="en-US" sz="2000" b="0" i="0" u="none" strike="noStrike" dirty="0">
                <a:solidFill>
                  <a:srgbClr val="000000"/>
                </a:solidFill>
                <a:effectLst/>
              </a:rPr>
              <a:t>I used the cosine similarity score since it is independent of magnitude and is relatively easy and fast to calculate.</a:t>
            </a:r>
          </a:p>
        </p:txBody>
      </p:sp>
    </p:spTree>
    <p:extLst>
      <p:ext uri="{BB962C8B-B14F-4D97-AF65-F5344CB8AC3E}">
        <p14:creationId xmlns:p14="http://schemas.microsoft.com/office/powerpoint/2010/main" val="2021858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Algorithm for 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index of the movie given its title.</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list of cosine similarity scores for that particular movie with all movies.</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Convert it into a list of tuples where the first element is its position, and the second is the similarity score. </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Sort the list mentioned above of tuples based on the similarity scores, the second element.</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top 10 elements of this list. Ignore the first element as it refers to self (the movie most similar to a particular movie is the movie itself).</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Return the titles corresponding to the indices of the top elements</a:t>
            </a:r>
          </a:p>
          <a:p>
            <a:endParaRPr lang="en-US" sz="2000" b="0" i="0" u="none" strike="noStrike" dirty="0">
              <a:solidFill>
                <a:srgbClr val="000000"/>
              </a:solidFill>
              <a:effectLst/>
            </a:endParaRPr>
          </a:p>
        </p:txBody>
      </p:sp>
    </p:spTree>
    <p:extLst>
      <p:ext uri="{BB962C8B-B14F-4D97-AF65-F5344CB8AC3E}">
        <p14:creationId xmlns:p14="http://schemas.microsoft.com/office/powerpoint/2010/main" val="1998029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recommender-output</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lnSpcReduction="10000"/>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The function </a:t>
            </a:r>
            <a:r>
              <a:rPr lang="en-US" sz="2000" b="1" i="0" u="none" strike="noStrike" dirty="0" err="1">
                <a:solidFill>
                  <a:srgbClr val="0E101A"/>
                </a:solidFill>
                <a:effectLst/>
              </a:rPr>
              <a:t>get_recommendations</a:t>
            </a:r>
            <a:r>
              <a:rPr lang="en-US" sz="2000" b="1" i="0" u="none" strike="noStrike" dirty="0">
                <a:solidFill>
                  <a:srgbClr val="0E101A"/>
                </a:solidFill>
                <a:effectLst/>
              </a:rPr>
              <a:t>()</a:t>
            </a:r>
            <a:r>
              <a:rPr lang="en-US" sz="2000" b="0" i="0" u="none" strike="noStrike" dirty="0">
                <a:solidFill>
                  <a:srgbClr val="0E101A"/>
                </a:solidFill>
                <a:effectLst/>
              </a:rPr>
              <a:t> will take the movie title as the first input argument and the </a:t>
            </a:r>
            <a:r>
              <a:rPr lang="en-US" sz="2000" b="1" i="0" u="none" strike="noStrike" dirty="0" err="1">
                <a:solidFill>
                  <a:srgbClr val="0E101A"/>
                </a:solidFill>
                <a:effectLst/>
              </a:rPr>
              <a:t>cosine_sim</a:t>
            </a:r>
            <a:r>
              <a:rPr lang="en-US" sz="2000" b="0" i="0" u="none" strike="noStrike" dirty="0">
                <a:solidFill>
                  <a:srgbClr val="0E101A"/>
                </a:solidFill>
                <a:effectLst/>
              </a:rPr>
              <a:t> matrix as your second input argument.</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For this, we need a reverse mapping of movie titles and Data Frame indices.</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algn="just" rtl="0">
              <a:spcBef>
                <a:spcPts val="0"/>
              </a:spcBef>
              <a:spcAft>
                <a:spcPts val="0"/>
              </a:spcAft>
            </a:pPr>
            <a:r>
              <a:rPr lang="en-US" sz="2000" b="0" i="0" u="none" strike="noStrike" dirty="0">
                <a:solidFill>
                  <a:srgbClr val="0E101A"/>
                </a:solidFill>
                <a:effectLst/>
              </a:rPr>
              <a:t>we need a mechanism to identify the index of a movie in our metadata Data Frame, given its title. </a:t>
            </a:r>
          </a:p>
          <a:p>
            <a:pPr algn="just" rtl="0">
              <a:spcBef>
                <a:spcPts val="0"/>
              </a:spcBef>
              <a:spcAft>
                <a:spcPts val="0"/>
              </a:spcAft>
            </a:pPr>
            <a:endParaRPr lang="en-US" sz="2000" b="0" i="0" u="none" strike="noStrike" dirty="0">
              <a:solidFill>
                <a:srgbClr val="0E101A"/>
              </a:solidFill>
              <a:effectLst/>
            </a:endParaRPr>
          </a:p>
          <a:p>
            <a:pPr algn="just" rtl="0">
              <a:spcBef>
                <a:spcPts val="0"/>
              </a:spcBef>
              <a:spcAft>
                <a:spcPts val="0"/>
              </a:spcAft>
            </a:pPr>
            <a:r>
              <a:rPr lang="en-US" sz="2000" b="0" i="0" u="none" strike="noStrike" dirty="0">
                <a:solidFill>
                  <a:srgbClr val="000000"/>
                </a:solidFill>
                <a:effectLst/>
              </a:rPr>
              <a:t>The recommendations seem to have recognized other Christopher Nolan movies (due to the high weightage given to the director) and put them as top recommendations.</a:t>
            </a:r>
            <a:endParaRPr lang="en-US" sz="2000" b="0" dirty="0">
              <a:effectLst/>
            </a:endParaRPr>
          </a:p>
          <a:p>
            <a:endParaRPr lang="en-US" sz="2000" b="0" i="0" u="none" strike="noStrike" dirty="0">
              <a:solidFill>
                <a:srgbClr val="000000"/>
              </a:solidFill>
              <a:effectLst/>
            </a:endParaRPr>
          </a:p>
        </p:txBody>
      </p:sp>
      <p:pic>
        <p:nvPicPr>
          <p:cNvPr id="13314" name="Picture 2">
            <a:extLst>
              <a:ext uri="{FF2B5EF4-FFF2-40B4-BE49-F238E27FC236}">
                <a16:creationId xmlns:a16="http://schemas.microsoft.com/office/drawing/2014/main" id="{94AAE783-7F6D-48D4-9059-5072CBF9F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4" y="1825625"/>
            <a:ext cx="46958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4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recommender-using vote count</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I took the top 25 movies based on similarity scores and calculated the 60th percentile movie's vote. </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Using this value of, we will calculate the weighted rating of each movie.</a:t>
            </a:r>
            <a:endParaRPr lang="en-US" sz="2000" b="0" i="0" u="none" strike="noStrike" dirty="0">
              <a:solidFill>
                <a:srgbClr val="000000"/>
              </a:solidFill>
              <a:effectLst/>
            </a:endParaRPr>
          </a:p>
        </p:txBody>
      </p:sp>
      <p:pic>
        <p:nvPicPr>
          <p:cNvPr id="19458" name="Picture 2">
            <a:extLst>
              <a:ext uri="{FF2B5EF4-FFF2-40B4-BE49-F238E27FC236}">
                <a16:creationId xmlns:a16="http://schemas.microsoft.com/office/drawing/2014/main" id="{CFB3E5DD-4A3D-4945-A323-A23AA975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662113"/>
            <a:ext cx="5257799"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42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To better interpret the data, we first pivot the data frame to have </a:t>
            </a:r>
            <a:r>
              <a:rPr lang="en-US" sz="2000" b="0" i="0" u="none" strike="noStrike" dirty="0" err="1">
                <a:solidFill>
                  <a:srgbClr val="000000"/>
                </a:solidFill>
                <a:effectLst/>
              </a:rPr>
              <a:t>userId</a:t>
            </a:r>
            <a:r>
              <a:rPr lang="en-US" sz="2000" b="0" i="0" u="none" strike="noStrike" dirty="0">
                <a:solidFill>
                  <a:srgbClr val="000000"/>
                </a:solidFill>
                <a:effectLst/>
              </a:rPr>
              <a:t> as rows and </a:t>
            </a:r>
            <a:r>
              <a:rPr lang="en-US" sz="2000" b="0" i="0" u="none" strike="noStrike" dirty="0" err="1">
                <a:solidFill>
                  <a:srgbClr val="000000"/>
                </a:solidFill>
                <a:effectLst/>
              </a:rPr>
              <a:t>movieId</a:t>
            </a:r>
            <a:r>
              <a:rPr lang="en-US" sz="2000" b="0" i="0" u="none" strike="noStrike" dirty="0">
                <a:solidFill>
                  <a:srgbClr val="000000"/>
                </a:solidFill>
                <a:effectLst/>
              </a:rPr>
              <a:t> as columns, filling the null values with 0.0.</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 I have used the </a:t>
            </a:r>
            <a:r>
              <a:rPr lang="en-US" sz="2000" b="0" i="0" u="none" strike="noStrike" dirty="0" err="1">
                <a:solidFill>
                  <a:srgbClr val="000000"/>
                </a:solidFill>
                <a:effectLst/>
              </a:rPr>
              <a:t>scipy</a:t>
            </a:r>
            <a:r>
              <a:rPr lang="en-US" sz="2000" b="0" i="0" u="none" strike="noStrike" dirty="0">
                <a:solidFill>
                  <a:srgbClr val="000000"/>
                </a:solidFill>
                <a:effectLst/>
              </a:rPr>
              <a:t> library in Python to implement algorithms like Singular Value Decomposition (SVD) to give great recommendations and build a function that uses factorized matrices to recommend movies to a user </a:t>
            </a:r>
            <a:r>
              <a:rPr lang="en-US" sz="2000" b="0" i="0" u="none" strike="noStrike" dirty="0" err="1">
                <a:solidFill>
                  <a:srgbClr val="000000"/>
                </a:solidFill>
                <a:effectLst/>
              </a:rPr>
              <a:t>user_id</a:t>
            </a:r>
            <a:r>
              <a:rPr lang="en-US" sz="2000" b="0" i="0" u="none" strike="noStrike" dirty="0">
                <a:solidFill>
                  <a:srgbClr val="000000"/>
                </a:solidFill>
                <a:effectLst/>
              </a:rPr>
              <a:t>.</a:t>
            </a:r>
          </a:p>
          <a:p>
            <a:pPr algn="just" rtl="0">
              <a:spcBef>
                <a:spcPts val="1100"/>
              </a:spcBef>
              <a:spcAft>
                <a:spcPts val="0"/>
              </a:spcAft>
            </a:pPr>
            <a:r>
              <a:rPr lang="en-US" sz="2000" b="0" i="0" u="none" strike="noStrike" dirty="0">
                <a:solidFill>
                  <a:srgbClr val="000000"/>
                </a:solidFill>
                <a:effectLst/>
              </a:rPr>
              <a:t>This function evaluates all the movies and their ratings, rated so far by the user(implying the user watched this movie) and recommends other movies in the dataset by predicting its rating.</a:t>
            </a:r>
            <a:endParaRPr lang="en-US" sz="2000" b="0" dirty="0">
              <a:effectLst/>
            </a:endParaRPr>
          </a:p>
          <a:p>
            <a:br>
              <a:rPr lang="en-US" sz="1400" dirty="0"/>
            </a:br>
            <a:endParaRPr lang="en-US" sz="2000" b="0" i="0" u="none" strike="noStrike" dirty="0">
              <a:solidFill>
                <a:srgbClr val="000000"/>
              </a:solidFill>
              <a:effectLst/>
            </a:endParaRPr>
          </a:p>
        </p:txBody>
      </p:sp>
      <p:pic>
        <p:nvPicPr>
          <p:cNvPr id="19458" name="Picture 2">
            <a:extLst>
              <a:ext uri="{FF2B5EF4-FFF2-40B4-BE49-F238E27FC236}">
                <a16:creationId xmlns:a16="http://schemas.microsoft.com/office/drawing/2014/main" id="{CFB3E5DD-4A3D-4945-A323-A23AA975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314450"/>
            <a:ext cx="5257799" cy="486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28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pic>
        <p:nvPicPr>
          <p:cNvPr id="20482" name="Picture 2">
            <a:extLst>
              <a:ext uri="{FF2B5EF4-FFF2-40B4-BE49-F238E27FC236}">
                <a16:creationId xmlns:a16="http://schemas.microsoft.com/office/drawing/2014/main" id="{DA158733-D01F-4ED5-91D4-C5FBE8FB3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97631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84CCE839-A00A-492A-9C15-C32787270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4" y="2514600"/>
            <a:ext cx="1041082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2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pic>
        <p:nvPicPr>
          <p:cNvPr id="22530" name="Picture 2">
            <a:extLst>
              <a:ext uri="{FF2B5EF4-FFF2-40B4-BE49-F238E27FC236}">
                <a16:creationId xmlns:a16="http://schemas.microsoft.com/office/drawing/2014/main" id="{88A174F6-E432-4D93-9C6C-859293A18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10515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910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Conclusion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normAutofit lnSpcReduction="10000"/>
          </a:bodyPr>
          <a:lstStyle/>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Simple Recommender:</a:t>
            </a:r>
            <a:r>
              <a:rPr lang="en-US" sz="2000" b="0" i="0" u="none" strike="noStrike" dirty="0">
                <a:solidFill>
                  <a:srgbClr val="0E101A"/>
                </a:solidFill>
                <a:effectLst/>
              </a:rPr>
              <a:t> This system used overall TMDB Vote Count and Vote Averages to build Top Movies Charts, in general, and for a specific genre. The IMDB Weighted Rating System was used to calculate ratings on which the sorting was finally performed. This Recommender does not account for any user preference.</a:t>
            </a:r>
          </a:p>
          <a:p>
            <a:pPr algn="just"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Content-Based Recommender:</a:t>
            </a:r>
            <a:r>
              <a:rPr lang="en-US" sz="2000" b="0" i="0" u="none" strike="noStrike" dirty="0">
                <a:solidFill>
                  <a:srgbClr val="0E101A"/>
                </a:solidFill>
                <a:effectLst/>
              </a:rPr>
              <a:t> I built a that took movie metadata such as cast, crew, genre, and keywords to make predictions. We also devised a simple filter to provide further preference to movies with more votes and higher ratings. However, It is only capable of suggesting movies that are close to a particular movie. That is, it is not capable of capturing tastes and providing recommendations across genres.</a:t>
            </a:r>
          </a:p>
          <a:p>
            <a:pPr algn="just"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Collaborative Filtering:</a:t>
            </a:r>
            <a:r>
              <a:rPr lang="en-US" sz="2000" b="0" i="0" u="none" strike="noStrike" dirty="0">
                <a:solidFill>
                  <a:srgbClr val="0E101A"/>
                </a:solidFill>
                <a:effectLst/>
              </a:rPr>
              <a:t> We used the powerful Surprise Library to build a collaborative filter based on single value decomposition. One con about this Recommender is that it doesn't necessarily succeed in automatically matching content to one's preferences. These collaborative filtering systems require a substantial number of users to rate a new item before that item can be recommended.</a:t>
            </a:r>
          </a:p>
          <a:p>
            <a:endParaRPr lang="en-US" dirty="0"/>
          </a:p>
        </p:txBody>
      </p:sp>
    </p:spTree>
    <p:extLst>
      <p:ext uri="{BB962C8B-B14F-4D97-AF65-F5344CB8AC3E}">
        <p14:creationId xmlns:p14="http://schemas.microsoft.com/office/powerpoint/2010/main" val="279926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7237-D1C4-494E-924F-9AF8F8467792}"/>
              </a:ext>
            </a:extLst>
          </p:cNvPr>
          <p:cNvSpPr>
            <a:spLocks noGrp="1"/>
          </p:cNvSpPr>
          <p:nvPr>
            <p:ph type="title"/>
          </p:nvPr>
        </p:nvSpPr>
        <p:spPr/>
        <p:txBody>
          <a:bodyPr>
            <a:normAutofit/>
          </a:bodyPr>
          <a:lstStyle/>
          <a:p>
            <a:r>
              <a:rPr lang="en-US" sz="4000" b="1" dirty="0">
                <a:solidFill>
                  <a:schemeClr val="tx1"/>
                </a:solidFill>
                <a:latin typeface="+mn-lt"/>
              </a:rPr>
              <a:t>Dataset</a:t>
            </a:r>
            <a:endParaRPr lang="en-US" sz="4000" dirty="0">
              <a:latin typeface="+mn-lt"/>
            </a:endParaRPr>
          </a:p>
        </p:txBody>
      </p:sp>
      <p:sp>
        <p:nvSpPr>
          <p:cNvPr id="3" name="Content Placeholder 2">
            <a:extLst>
              <a:ext uri="{FF2B5EF4-FFF2-40B4-BE49-F238E27FC236}">
                <a16:creationId xmlns:a16="http://schemas.microsoft.com/office/drawing/2014/main" id="{FBCA7B13-9588-4730-82DF-2CFE96B1C5A4}"/>
              </a:ext>
            </a:extLst>
          </p:cNvPr>
          <p:cNvSpPr>
            <a:spLocks noGrp="1"/>
          </p:cNvSpPr>
          <p:nvPr>
            <p:ph idx="1"/>
          </p:nvPr>
        </p:nvSpPr>
        <p:spPr>
          <a:xfrm>
            <a:off x="838200" y="1825625"/>
            <a:ext cx="5391150" cy="4351338"/>
          </a:xfrm>
        </p:spPr>
        <p:txBody>
          <a:bodyPr>
            <a:normAutofit/>
          </a:bodyPr>
          <a:lstStyle/>
          <a:p>
            <a:pPr algn="just"/>
            <a:r>
              <a:rPr lang="en-US" sz="2000" dirty="0">
                <a:solidFill>
                  <a:srgbClr val="000000"/>
                </a:solidFill>
              </a:rPr>
              <a:t>metadata for all 45,000 movies listed in the Full Movie Lens Dataset.</a:t>
            </a:r>
          </a:p>
          <a:p>
            <a:pPr algn="just"/>
            <a:endParaRPr lang="en-US" sz="2000" dirty="0">
              <a:solidFill>
                <a:srgbClr val="000000"/>
              </a:solidFill>
            </a:endParaRPr>
          </a:p>
          <a:p>
            <a:pPr algn="just" rtl="0">
              <a:spcBef>
                <a:spcPts val="0"/>
              </a:spcBef>
              <a:spcAft>
                <a:spcPts val="0"/>
              </a:spcAft>
            </a:pPr>
            <a:r>
              <a:rPr lang="en-US" sz="2000" dirty="0">
                <a:solidFill>
                  <a:srgbClr val="000000"/>
                </a:solidFill>
              </a:rPr>
              <a:t> The dataset consists of movies released on or before July 2017.</a:t>
            </a:r>
          </a:p>
          <a:p>
            <a:pPr algn="just" rtl="0">
              <a:spcBef>
                <a:spcPts val="0"/>
              </a:spcBef>
              <a:spcAft>
                <a:spcPts val="0"/>
              </a:spcAft>
            </a:pPr>
            <a:endParaRPr lang="en-US" sz="2000" dirty="0">
              <a:solidFill>
                <a:srgbClr val="000000"/>
              </a:solidFill>
            </a:endParaRPr>
          </a:p>
          <a:p>
            <a:pPr algn="just"/>
            <a:r>
              <a:rPr lang="en-US" sz="2000" dirty="0">
                <a:solidFill>
                  <a:srgbClr val="000000"/>
                </a:solidFill>
              </a:rPr>
              <a:t>This dataset also has files containing 26 million ratings from 270,000 users for all 45,000 movies.</a:t>
            </a:r>
          </a:p>
        </p:txBody>
      </p:sp>
      <p:pic>
        <p:nvPicPr>
          <p:cNvPr id="6" name="Picture 5">
            <a:extLst>
              <a:ext uri="{FF2B5EF4-FFF2-40B4-BE49-F238E27FC236}">
                <a16:creationId xmlns:a16="http://schemas.microsoft.com/office/drawing/2014/main" id="{764095FF-9469-4ED0-8AFD-100B0B82DBAF}"/>
              </a:ext>
            </a:extLst>
          </p:cNvPr>
          <p:cNvPicPr>
            <a:picLocks noChangeAspect="1"/>
          </p:cNvPicPr>
          <p:nvPr/>
        </p:nvPicPr>
        <p:blipFill>
          <a:blip r:embed="rId2"/>
          <a:stretch>
            <a:fillRect/>
          </a:stretch>
        </p:blipFill>
        <p:spPr>
          <a:xfrm>
            <a:off x="6443662" y="1690688"/>
            <a:ext cx="4943475" cy="4571999"/>
          </a:xfrm>
          <a:prstGeom prst="rect">
            <a:avLst/>
          </a:prstGeom>
        </p:spPr>
      </p:pic>
    </p:spTree>
    <p:extLst>
      <p:ext uri="{BB962C8B-B14F-4D97-AF65-F5344CB8AC3E}">
        <p14:creationId xmlns:p14="http://schemas.microsoft.com/office/powerpoint/2010/main" val="577802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Recommendation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normAutofit/>
          </a:bodyPr>
          <a:lstStyle/>
          <a:p>
            <a:r>
              <a:rPr lang="en-US" sz="2000" dirty="0"/>
              <a:t>We can use content-based recommender to suggest movies based on a particular movie user watched.</a:t>
            </a:r>
          </a:p>
          <a:p>
            <a:r>
              <a:rPr lang="en-US" sz="2000" dirty="0"/>
              <a:t>Collaborative filter-based recommender would be advisable to provide recommendations to user not only based on their watched movie list but also their likings towards it.</a:t>
            </a:r>
          </a:p>
          <a:p>
            <a:pPr algn="just" rtl="0">
              <a:spcBef>
                <a:spcPts val="0"/>
              </a:spcBef>
              <a:spcAft>
                <a:spcPts val="0"/>
              </a:spcAft>
            </a:pPr>
            <a:endParaRPr lang="en-US" sz="2000" dirty="0">
              <a:solidFill>
                <a:srgbClr val="0E101A"/>
              </a:solidFill>
            </a:endParaRPr>
          </a:p>
          <a:p>
            <a:pPr algn="just" rtl="0">
              <a:spcBef>
                <a:spcPts val="0"/>
              </a:spcBef>
              <a:spcAft>
                <a:spcPts val="0"/>
              </a:spcAft>
            </a:pPr>
            <a:r>
              <a:rPr lang="en-US" sz="2000" dirty="0">
                <a:solidFill>
                  <a:srgbClr val="0E101A"/>
                </a:solidFill>
              </a:rPr>
              <a:t>W</a:t>
            </a:r>
            <a:r>
              <a:rPr lang="en-US" sz="2000" b="0" i="0" u="none" strike="noStrike" dirty="0">
                <a:solidFill>
                  <a:srgbClr val="0E101A"/>
                </a:solidFill>
                <a:effectLst/>
              </a:rPr>
              <a:t>ith a hybrid model that brings together ideas from content and collaborative filtering to build an engine, we may be able to give better movie suggestions to a particular user in the future.</a:t>
            </a:r>
            <a:br>
              <a:rPr lang="en-US" sz="1400" dirty="0"/>
            </a:br>
            <a:endParaRPr lang="en-US" dirty="0"/>
          </a:p>
        </p:txBody>
      </p:sp>
    </p:spTree>
    <p:extLst>
      <p:ext uri="{BB962C8B-B14F-4D97-AF65-F5344CB8AC3E}">
        <p14:creationId xmlns:p14="http://schemas.microsoft.com/office/powerpoint/2010/main" val="2600613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8595532B-FEAC-4BBD-B92F-F79195099250}"/>
              </a:ext>
            </a:extLst>
          </p:cNvPr>
          <p:cNvSpPr txBox="1"/>
          <p:nvPr/>
        </p:nvSpPr>
        <p:spPr>
          <a:xfrm>
            <a:off x="6590662" y="4267832"/>
            <a:ext cx="4805996" cy="1297115"/>
          </a:xfrm>
          <a:prstGeom prst="rect">
            <a:avLst/>
          </a:prstGeom>
        </p:spPr>
        <p:txBody>
          <a:bodyPr vert="horz" lIns="91440" tIns="45720" rIns="91440" bIns="45720" rtlCol="0" anchor="t">
            <a:normAutofit/>
          </a:bodyPr>
          <a:lstStyle/>
          <a:p>
            <a:pPr lvl="5">
              <a:lnSpc>
                <a:spcPct val="90000"/>
              </a:lnSpc>
              <a:spcBef>
                <a:spcPct val="0"/>
              </a:spcBef>
              <a:spcAft>
                <a:spcPts val="600"/>
              </a:spcAft>
            </a:pPr>
            <a:r>
              <a:rPr lang="en-US" sz="4400" b="1" kern="1200">
                <a:solidFill>
                  <a:srgbClr val="000000"/>
                </a:solidFill>
                <a:latin typeface="+mj-lt"/>
                <a:ea typeface="+mj-ea"/>
                <a:cs typeface="+mj-cs"/>
              </a:rPr>
              <a:t>Thank You</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25" descr="Handshake">
            <a:extLst>
              <a:ext uri="{FF2B5EF4-FFF2-40B4-BE49-F238E27FC236}">
                <a16:creationId xmlns:a16="http://schemas.microsoft.com/office/drawing/2014/main" id="{3C312D3C-7484-4819-91B0-5ED2059DB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25411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BFA7-0613-4933-A874-071ACF06DE9D}"/>
              </a:ext>
            </a:extLst>
          </p:cNvPr>
          <p:cNvSpPr>
            <a:spLocks noGrp="1"/>
          </p:cNvSpPr>
          <p:nvPr>
            <p:ph type="title"/>
          </p:nvPr>
        </p:nvSpPr>
        <p:spPr/>
        <p:txBody>
          <a:bodyPr>
            <a:normAutofit/>
          </a:bodyPr>
          <a:lstStyle/>
          <a:p>
            <a:r>
              <a:rPr lang="en-US" sz="4000" b="1" dirty="0">
                <a:solidFill>
                  <a:schemeClr val="tx1"/>
                </a:solidFill>
                <a:latin typeface="+mn-lt"/>
              </a:rPr>
              <a:t>Data Wrangling</a:t>
            </a:r>
            <a:endParaRPr lang="en-US" sz="4000" dirty="0">
              <a:latin typeface="+mn-lt"/>
            </a:endParaRPr>
          </a:p>
        </p:txBody>
      </p:sp>
      <p:sp>
        <p:nvSpPr>
          <p:cNvPr id="3" name="Content Placeholder 2">
            <a:extLst>
              <a:ext uri="{FF2B5EF4-FFF2-40B4-BE49-F238E27FC236}">
                <a16:creationId xmlns:a16="http://schemas.microsoft.com/office/drawing/2014/main" id="{303550F2-E296-4C5F-9820-12A21A5F46E3}"/>
              </a:ext>
            </a:extLst>
          </p:cNvPr>
          <p:cNvSpPr>
            <a:spLocks noGrp="1"/>
          </p:cNvSpPr>
          <p:nvPr>
            <p:ph idx="1"/>
          </p:nvPr>
        </p:nvSpPr>
        <p:spPr/>
        <p:txBody>
          <a:bodyPr>
            <a:normAutofit/>
          </a:bodyPr>
          <a:lstStyle/>
          <a:p>
            <a:pPr algn="just"/>
            <a:r>
              <a:rPr lang="en-US" sz="2000" dirty="0">
                <a:solidFill>
                  <a:srgbClr val="000000"/>
                </a:solidFill>
              </a:rPr>
              <a:t>The dataset has a record of 45466 movies with 24 columns(features).Dropped columns with more than 50% of its total data with null values.</a:t>
            </a:r>
          </a:p>
          <a:p>
            <a:pPr algn="just"/>
            <a:r>
              <a:rPr lang="en-US" sz="2000" dirty="0">
                <a:solidFill>
                  <a:srgbClr val="000000"/>
                </a:solidFill>
              </a:rPr>
              <a:t>Converted budget feature into a numeric variable and replaced all the non-numeric values with </a:t>
            </a:r>
            <a:r>
              <a:rPr lang="en-US" sz="2000" dirty="0" err="1">
                <a:solidFill>
                  <a:srgbClr val="000000"/>
                </a:solidFill>
              </a:rPr>
              <a:t>NaN</a:t>
            </a:r>
            <a:r>
              <a:rPr lang="en-US" sz="2000" dirty="0">
                <a:solidFill>
                  <a:srgbClr val="000000"/>
                </a:solidFill>
              </a:rPr>
              <a:t>. </a:t>
            </a:r>
          </a:p>
          <a:p>
            <a:pPr algn="just"/>
            <a:r>
              <a:rPr lang="en-US" sz="2000" dirty="0">
                <a:solidFill>
                  <a:srgbClr val="000000"/>
                </a:solidFill>
              </a:rPr>
              <a:t>Extracted feature "Release Year" from "Release Date." "Release Year" is the year in which the movie was released. </a:t>
            </a:r>
          </a:p>
          <a:p>
            <a:pPr algn="just"/>
            <a:r>
              <a:rPr lang="en-US" sz="2000" dirty="0">
                <a:solidFill>
                  <a:srgbClr val="000000"/>
                </a:solidFill>
              </a:rPr>
              <a:t>Calculated the Net Profit/Loss using features "Revenue" and "budget.“</a:t>
            </a:r>
          </a:p>
          <a:p>
            <a:pPr algn="just"/>
            <a:r>
              <a:rPr lang="en-US" sz="2000" dirty="0">
                <a:solidFill>
                  <a:srgbClr val="000000"/>
                </a:solidFill>
              </a:rPr>
              <a:t>Dropped features like adult, id, </a:t>
            </a:r>
            <a:r>
              <a:rPr lang="en-US" sz="2000" dirty="0" err="1">
                <a:solidFill>
                  <a:srgbClr val="000000"/>
                </a:solidFill>
              </a:rPr>
              <a:t>original_title</a:t>
            </a:r>
            <a:r>
              <a:rPr lang="en-US" sz="2000" dirty="0">
                <a:solidFill>
                  <a:srgbClr val="000000"/>
                </a:solidFill>
              </a:rPr>
              <a:t>, </a:t>
            </a:r>
            <a:r>
              <a:rPr lang="en-US" sz="2000" dirty="0" err="1">
                <a:solidFill>
                  <a:srgbClr val="000000"/>
                </a:solidFill>
              </a:rPr>
              <a:t>poster_path</a:t>
            </a:r>
            <a:r>
              <a:rPr lang="en-US" sz="2000" dirty="0">
                <a:solidFill>
                  <a:srgbClr val="000000"/>
                </a:solidFill>
              </a:rPr>
              <a:t>, video as does not provide useful information.</a:t>
            </a:r>
          </a:p>
          <a:p>
            <a:pPr algn="just"/>
            <a:r>
              <a:rPr lang="en-US" sz="2000" dirty="0">
                <a:solidFill>
                  <a:srgbClr val="000000"/>
                </a:solidFill>
              </a:rPr>
              <a:t>Converted </a:t>
            </a:r>
            <a:r>
              <a:rPr lang="en-US" sz="2000" dirty="0" err="1">
                <a:solidFill>
                  <a:srgbClr val="000000"/>
                </a:solidFill>
              </a:rPr>
              <a:t>vote_count</a:t>
            </a:r>
            <a:r>
              <a:rPr lang="en-US" sz="2000" dirty="0">
                <a:solidFill>
                  <a:srgbClr val="000000"/>
                </a:solidFill>
              </a:rPr>
              <a:t>, and </a:t>
            </a:r>
            <a:r>
              <a:rPr lang="en-US" sz="2000" dirty="0" err="1">
                <a:solidFill>
                  <a:srgbClr val="000000"/>
                </a:solidFill>
              </a:rPr>
              <a:t>vote_average</a:t>
            </a:r>
            <a:r>
              <a:rPr lang="en-US" sz="2000" dirty="0">
                <a:solidFill>
                  <a:srgbClr val="000000"/>
                </a:solidFill>
              </a:rPr>
              <a:t> to float type from object.</a:t>
            </a:r>
          </a:p>
        </p:txBody>
      </p:sp>
    </p:spTree>
    <p:extLst>
      <p:ext uri="{BB962C8B-B14F-4D97-AF65-F5344CB8AC3E}">
        <p14:creationId xmlns:p14="http://schemas.microsoft.com/office/powerpoint/2010/main" val="127788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B95E-20E6-43E0-94DA-0C7BB89A2A11}"/>
              </a:ext>
            </a:extLst>
          </p:cNvPr>
          <p:cNvSpPr>
            <a:spLocks noGrp="1"/>
          </p:cNvSpPr>
          <p:nvPr>
            <p:ph type="title"/>
          </p:nvPr>
        </p:nvSpPr>
        <p:spPr>
          <a:xfrm>
            <a:off x="838200" y="500062"/>
            <a:ext cx="10515600" cy="1325563"/>
          </a:xfrm>
        </p:spPr>
        <p:txBody>
          <a:bodyPr>
            <a:normAutofit fontScale="90000"/>
          </a:bodyPr>
          <a:lstStyle/>
          <a:p>
            <a:r>
              <a:rPr lang="en-US" b="1" dirty="0">
                <a:latin typeface="+mn-lt"/>
              </a:rPr>
              <a:t>Which Production companies make most money in movie business?</a:t>
            </a:r>
            <a:br>
              <a:rPr lang="en-US" sz="1100" dirty="0"/>
            </a:br>
            <a:endParaRPr lang="en-US" sz="4000" dirty="0">
              <a:latin typeface="+mn-lt"/>
            </a:endParaRPr>
          </a:p>
        </p:txBody>
      </p:sp>
      <p:sp>
        <p:nvSpPr>
          <p:cNvPr id="3" name="Content Placeholder 2">
            <a:extLst>
              <a:ext uri="{FF2B5EF4-FFF2-40B4-BE49-F238E27FC236}">
                <a16:creationId xmlns:a16="http://schemas.microsoft.com/office/drawing/2014/main" id="{B1FBC384-ED1B-4985-91AB-F1E2CACD84A9}"/>
              </a:ext>
            </a:extLst>
          </p:cNvPr>
          <p:cNvSpPr>
            <a:spLocks noGrp="1"/>
          </p:cNvSpPr>
          <p:nvPr>
            <p:ph idx="1"/>
          </p:nvPr>
        </p:nvSpPr>
        <p:spPr>
          <a:xfrm>
            <a:off x="838200" y="1825625"/>
            <a:ext cx="5257800" cy="4351338"/>
          </a:xfrm>
        </p:spPr>
        <p:txBody>
          <a:bodyPr>
            <a:normAutofit fontScale="92500" lnSpcReduction="10000"/>
          </a:bodyPr>
          <a:lstStyle/>
          <a:p>
            <a:pPr algn="just">
              <a:lnSpc>
                <a:spcPct val="100000"/>
              </a:lnSpc>
            </a:pPr>
            <a:r>
              <a:rPr lang="en-US" sz="2200" dirty="0">
                <a:solidFill>
                  <a:srgbClr val="000000"/>
                </a:solidFill>
              </a:rPr>
              <a:t>Warner Bros is the highest-earning production company of all time, earning a staggering 63.5 billion dollars from close to 500 movies.</a:t>
            </a:r>
          </a:p>
          <a:p>
            <a:pPr algn="just">
              <a:lnSpc>
                <a:spcPct val="100000"/>
              </a:lnSpc>
            </a:pPr>
            <a:r>
              <a:rPr lang="en-US" sz="2200" dirty="0">
                <a:solidFill>
                  <a:srgbClr val="000000"/>
                </a:solidFill>
              </a:rPr>
              <a:t> Universal Pictures and Paramount Pictures are the second and the third highest-earning companies with 55 billion dollars and 48 billion dollars in revenue.</a:t>
            </a:r>
          </a:p>
          <a:p>
            <a:pPr algn="just">
              <a:lnSpc>
                <a:spcPct val="100000"/>
              </a:lnSpc>
              <a:spcAft>
                <a:spcPts val="0"/>
              </a:spcAft>
            </a:pPr>
            <a:r>
              <a:rPr lang="en-US" sz="2200" dirty="0">
                <a:solidFill>
                  <a:srgbClr val="000000"/>
                </a:solidFill>
              </a:rPr>
              <a:t>As we are aware, Warner Bros and Universal Pictures are bigger studios compared to others on the list.</a:t>
            </a:r>
          </a:p>
          <a:p>
            <a:pPr algn="just">
              <a:lnSpc>
                <a:spcPct val="100000"/>
              </a:lnSpc>
              <a:spcAft>
                <a:spcPts val="0"/>
              </a:spcAft>
            </a:pPr>
            <a:r>
              <a:rPr lang="en-US" sz="2200" dirty="0">
                <a:solidFill>
                  <a:srgbClr val="000000"/>
                </a:solidFill>
              </a:rPr>
              <a:t>Thus it would be more appropriate to look at the average revenue of studios. We will consider studios that have produced at least ten movies.</a:t>
            </a:r>
          </a:p>
          <a:p>
            <a:endParaRPr lang="en-US" dirty="0"/>
          </a:p>
        </p:txBody>
      </p:sp>
      <p:pic>
        <p:nvPicPr>
          <p:cNvPr id="1026" name="Picture 2">
            <a:extLst>
              <a:ext uri="{FF2B5EF4-FFF2-40B4-BE49-F238E27FC236}">
                <a16:creationId xmlns:a16="http://schemas.microsoft.com/office/drawing/2014/main" id="{D24CD9A8-A797-473C-B873-4C5F0F13A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4" y="1825625"/>
            <a:ext cx="55492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1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B1FBF-393A-458B-B28A-0B94B9DC07C6}"/>
              </a:ext>
            </a:extLst>
          </p:cNvPr>
          <p:cNvSpPr>
            <a:spLocks noGrp="1"/>
          </p:cNvSpPr>
          <p:nvPr>
            <p:ph type="title"/>
          </p:nvPr>
        </p:nvSpPr>
        <p:spPr>
          <a:xfrm>
            <a:off x="838200" y="365125"/>
            <a:ext cx="10515600" cy="1306443"/>
          </a:xfrm>
        </p:spPr>
        <p:txBody>
          <a:bodyPr>
            <a:normAutofit/>
          </a:bodyPr>
          <a:lstStyle/>
          <a:p>
            <a:r>
              <a:rPr lang="en-US" sz="4000" b="1" dirty="0">
                <a:latin typeface="+mn-lt"/>
              </a:rPr>
              <a:t>Which Production companies make most money in movie business?</a:t>
            </a:r>
            <a:endParaRPr lang="en-US" sz="4000" dirty="0">
              <a:latin typeface="+mn-lt"/>
            </a:endParaRPr>
          </a:p>
        </p:txBody>
      </p:sp>
      <p:sp>
        <p:nvSpPr>
          <p:cNvPr id="3" name="Content Placeholder 2">
            <a:extLst>
              <a:ext uri="{FF2B5EF4-FFF2-40B4-BE49-F238E27FC236}">
                <a16:creationId xmlns:a16="http://schemas.microsoft.com/office/drawing/2014/main" id="{40F88E38-93B5-41FB-ACBD-4F5581E708FA}"/>
              </a:ext>
            </a:extLst>
          </p:cNvPr>
          <p:cNvSpPr>
            <a:spLocks noGrp="1"/>
          </p:cNvSpPr>
          <p:nvPr>
            <p:ph idx="1"/>
          </p:nvPr>
        </p:nvSpPr>
        <p:spPr>
          <a:xfrm>
            <a:off x="838200" y="1825625"/>
            <a:ext cx="4838700" cy="4303464"/>
          </a:xfrm>
        </p:spPr>
        <p:txBody>
          <a:bodyPr>
            <a:normAutofit/>
          </a:bodyPr>
          <a:lstStyle/>
          <a:p>
            <a:pPr algn="just" rtl="0">
              <a:spcBef>
                <a:spcPts val="0"/>
              </a:spcBef>
              <a:spcAft>
                <a:spcPts val="0"/>
              </a:spcAft>
            </a:pPr>
            <a:r>
              <a:rPr lang="en-US" sz="2000" dirty="0"/>
              <a:t>Pixar Animation Studios has produced the most successful movies, on average.</a:t>
            </a:r>
          </a:p>
          <a:p>
            <a:pPr marL="0" indent="0" algn="just" rtl="0">
              <a:spcBef>
                <a:spcPts val="0"/>
              </a:spcBef>
              <a:spcAft>
                <a:spcPts val="0"/>
              </a:spcAft>
              <a:buNone/>
            </a:pPr>
            <a:endParaRPr lang="en-US" sz="2000" dirty="0"/>
          </a:p>
          <a:p>
            <a:pPr algn="just" rtl="0">
              <a:spcBef>
                <a:spcPts val="876"/>
              </a:spcBef>
              <a:spcAft>
                <a:spcPts val="0"/>
              </a:spcAft>
            </a:pPr>
            <a:r>
              <a:rPr lang="en-US" sz="2000" dirty="0"/>
              <a:t>Marvel Studios, with an average gross of 615 million dollars, comes in second.</a:t>
            </a:r>
            <a:br>
              <a:rPr lang="en-US" sz="1400" dirty="0"/>
            </a:br>
            <a:endParaRPr lang="en-US" sz="2000" dirty="0"/>
          </a:p>
        </p:txBody>
      </p:sp>
      <p:pic>
        <p:nvPicPr>
          <p:cNvPr id="2050" name="Picture 2">
            <a:extLst>
              <a:ext uri="{FF2B5EF4-FFF2-40B4-BE49-F238E27FC236}">
                <a16:creationId xmlns:a16="http://schemas.microsoft.com/office/drawing/2014/main" id="{76707DCD-CB27-4250-B13B-470FAAC2EC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832" b="2"/>
          <a:stretch/>
        </p:blipFill>
        <p:spPr bwMode="auto">
          <a:xfrm>
            <a:off x="5829174" y="1571626"/>
            <a:ext cx="5986905" cy="455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4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2E1C0-5D5C-4505-8757-79C1385FECA2}"/>
              </a:ext>
            </a:extLst>
          </p:cNvPr>
          <p:cNvSpPr>
            <a:spLocks noGrp="1"/>
          </p:cNvSpPr>
          <p:nvPr>
            <p:ph type="title"/>
          </p:nvPr>
        </p:nvSpPr>
        <p:spPr>
          <a:xfrm>
            <a:off x="838200" y="365125"/>
            <a:ext cx="10515600" cy="1306443"/>
          </a:xfrm>
        </p:spPr>
        <p:txBody>
          <a:bodyPr>
            <a:normAutofit/>
          </a:bodyPr>
          <a:lstStyle/>
          <a:p>
            <a:r>
              <a:rPr lang="en-US" sz="4000" b="1" dirty="0">
                <a:latin typeface="+mn-lt"/>
              </a:rPr>
              <a:t>Which movies are more popular?</a:t>
            </a:r>
            <a:endParaRPr lang="en-US" sz="4000" dirty="0">
              <a:latin typeface="+mn-lt"/>
            </a:endParaRPr>
          </a:p>
        </p:txBody>
      </p:sp>
      <p:sp>
        <p:nvSpPr>
          <p:cNvPr id="3" name="Content Placeholder 2">
            <a:extLst>
              <a:ext uri="{FF2B5EF4-FFF2-40B4-BE49-F238E27FC236}">
                <a16:creationId xmlns:a16="http://schemas.microsoft.com/office/drawing/2014/main" id="{EC0D9302-8D79-4E0D-A7AE-3D05A6DDF40B}"/>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2000" dirty="0"/>
              <a:t>"Minions" is the most popular movie by the TMDB Popularity Score.</a:t>
            </a:r>
          </a:p>
          <a:p>
            <a:pPr rtl="0">
              <a:spcBef>
                <a:spcPts val="0"/>
              </a:spcBef>
              <a:spcAft>
                <a:spcPts val="0"/>
              </a:spcAft>
            </a:pPr>
            <a:endParaRPr lang="en-US" sz="2000" dirty="0"/>
          </a:p>
          <a:p>
            <a:pPr rtl="0">
              <a:spcBef>
                <a:spcPts val="0"/>
              </a:spcBef>
              <a:spcAft>
                <a:spcPts val="0"/>
              </a:spcAft>
            </a:pPr>
            <a:r>
              <a:rPr lang="en-US" sz="2000" dirty="0"/>
              <a:t>Wonder Woman and Beauty and the Beast come in second and third respectively.</a:t>
            </a:r>
            <a:br>
              <a:rPr lang="en-US" sz="2000" dirty="0"/>
            </a:br>
            <a:endParaRPr lang="en-US" sz="2000" dirty="0"/>
          </a:p>
          <a:p>
            <a:endParaRPr lang="en-US" sz="2000" dirty="0"/>
          </a:p>
        </p:txBody>
      </p:sp>
      <p:pic>
        <p:nvPicPr>
          <p:cNvPr id="3074" name="Picture 2">
            <a:extLst>
              <a:ext uri="{FF2B5EF4-FFF2-40B4-BE49-F238E27FC236}">
                <a16:creationId xmlns:a16="http://schemas.microsoft.com/office/drawing/2014/main" id="{B0AB3376-0ACE-4AC9-B549-B9DDC8057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8" y="1825625"/>
            <a:ext cx="4729162" cy="417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1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C960-3AE2-45C6-8E15-898A0F1394CD}"/>
              </a:ext>
            </a:extLst>
          </p:cNvPr>
          <p:cNvSpPr>
            <a:spLocks noGrp="1"/>
          </p:cNvSpPr>
          <p:nvPr>
            <p:ph type="title"/>
          </p:nvPr>
        </p:nvSpPr>
        <p:spPr/>
        <p:txBody>
          <a:bodyPr>
            <a:normAutofit/>
          </a:bodyPr>
          <a:lstStyle/>
          <a:p>
            <a:r>
              <a:rPr lang="en-US" sz="4000" b="1" dirty="0">
                <a:solidFill>
                  <a:schemeClr val="tx1"/>
                </a:solidFill>
                <a:latin typeface="+mn-lt"/>
              </a:rPr>
              <a:t>Which movies have been most voted by TMDB voters?</a:t>
            </a:r>
            <a:endParaRPr lang="en-US" sz="4000" dirty="0">
              <a:latin typeface="+mn-lt"/>
            </a:endParaRPr>
          </a:p>
        </p:txBody>
      </p:sp>
      <p:sp>
        <p:nvSpPr>
          <p:cNvPr id="3" name="Content Placeholder 2">
            <a:extLst>
              <a:ext uri="{FF2B5EF4-FFF2-40B4-BE49-F238E27FC236}">
                <a16:creationId xmlns:a16="http://schemas.microsoft.com/office/drawing/2014/main" id="{B2CA6D4F-5AB4-442B-92D9-9B9A576476FF}"/>
              </a:ext>
            </a:extLst>
          </p:cNvPr>
          <p:cNvSpPr>
            <a:spLocks noGrp="1"/>
          </p:cNvSpPr>
          <p:nvPr>
            <p:ph idx="1"/>
          </p:nvPr>
        </p:nvSpPr>
        <p:spPr>
          <a:xfrm>
            <a:off x="838200" y="1825625"/>
            <a:ext cx="4983480" cy="4351338"/>
          </a:xfrm>
        </p:spPr>
        <p:txBody>
          <a:bodyPr/>
          <a:lstStyle/>
          <a:p>
            <a:pPr algn="just"/>
            <a:r>
              <a:rPr lang="en-US" sz="2000" b="0" i="0" u="none" strike="noStrike" dirty="0">
                <a:solidFill>
                  <a:srgbClr val="0E101A"/>
                </a:solidFill>
                <a:effectLst/>
              </a:rPr>
              <a:t>Inception and The Dark Knight, two critically acclaimed movies, are at the top of our chart.</a:t>
            </a:r>
            <a:endParaRPr lang="en-US" sz="2000" b="0" i="0" u="none" strike="noStrike" dirty="0">
              <a:solidFill>
                <a:srgbClr val="000000"/>
              </a:solidFill>
              <a:effectLst/>
            </a:endParaRPr>
          </a:p>
          <a:p>
            <a:pPr algn="just" rtl="0">
              <a:spcBef>
                <a:spcPts val="876"/>
              </a:spcBef>
              <a:spcAft>
                <a:spcPts val="0"/>
              </a:spcAft>
            </a:pPr>
            <a:r>
              <a:rPr lang="en-US" sz="2000" b="0" i="0" u="none" strike="noStrike" dirty="0">
                <a:solidFill>
                  <a:srgbClr val="0E101A"/>
                </a:solidFill>
                <a:effectLst/>
              </a:rPr>
              <a:t>It is interesting to note that Christopher Nolan directed both movies.</a:t>
            </a:r>
            <a:endParaRPr lang="en-US" sz="2000" b="0" dirty="0">
              <a:effectLst/>
            </a:endParaRPr>
          </a:p>
          <a:p>
            <a:pPr marL="0" indent="0">
              <a:buNone/>
            </a:pPr>
            <a:br>
              <a:rPr lang="en-US" sz="1400" dirty="0"/>
            </a:br>
            <a:endParaRPr lang="en-US" dirty="0"/>
          </a:p>
        </p:txBody>
      </p:sp>
      <p:pic>
        <p:nvPicPr>
          <p:cNvPr id="4098" name="Picture 2">
            <a:extLst>
              <a:ext uri="{FF2B5EF4-FFF2-40B4-BE49-F238E27FC236}">
                <a16:creationId xmlns:a16="http://schemas.microsoft.com/office/drawing/2014/main" id="{BAE605D7-E1F5-4E19-ADF8-CD752258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976" y="1690688"/>
            <a:ext cx="4737099"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4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117</TotalTime>
  <Words>2629</Words>
  <Application>Microsoft Office PowerPoint</Application>
  <PresentationFormat>Widescreen</PresentationFormat>
  <Paragraphs>218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Calibri(Body)</vt:lpstr>
      <vt:lpstr>Dante</vt:lpstr>
      <vt:lpstr>Dante (Headings)2</vt:lpstr>
      <vt:lpstr>Wingdings 2</vt:lpstr>
      <vt:lpstr>zeitung</vt:lpstr>
      <vt:lpstr>Office Theme</vt:lpstr>
      <vt:lpstr>OffsetVTI</vt:lpstr>
      <vt:lpstr>Recommendation System for Movies </vt:lpstr>
      <vt:lpstr>Topic Overview</vt:lpstr>
      <vt:lpstr>Why we need Recommendation system?</vt:lpstr>
      <vt:lpstr>Dataset</vt:lpstr>
      <vt:lpstr>Data Wrangling</vt:lpstr>
      <vt:lpstr>Which Production companies make most money in movie business? </vt:lpstr>
      <vt:lpstr>Which Production companies make most money in movie business?</vt:lpstr>
      <vt:lpstr>Which movies are more popular?</vt:lpstr>
      <vt:lpstr>Which movies have been most voted by TMDB voters?</vt:lpstr>
      <vt:lpstr>Which movies are most Critically Acclaimed?</vt:lpstr>
      <vt:lpstr>Do popularity and vote average share a tangible relationship?</vt:lpstr>
      <vt:lpstr>Does Release Dates play a significant role in determining the revenue of a movie?</vt:lpstr>
      <vt:lpstr>Which are the most expensive movies of all time?</vt:lpstr>
      <vt:lpstr>How strong a correlation does the budget hold with the revenue? </vt:lpstr>
      <vt:lpstr>Which are the Highest Grossing Films of All Time?</vt:lpstr>
      <vt:lpstr> Which are the least and the most successful movies of all time? </vt:lpstr>
      <vt:lpstr> Which are the least and the most successful movies of all time? </vt:lpstr>
      <vt:lpstr> Most commonly occurring genres in movies </vt:lpstr>
      <vt:lpstr> Are some genres more successful than others? </vt:lpstr>
      <vt:lpstr> Are some genres more successful than others? </vt:lpstr>
      <vt:lpstr> Content-based recommenders:</vt:lpstr>
      <vt:lpstr> Collaborative Filtering recommenders:</vt:lpstr>
      <vt:lpstr> Simple recommender:</vt:lpstr>
      <vt:lpstr> Simple recommender continued..</vt:lpstr>
      <vt:lpstr>Top 250 high rated movies Chart</vt:lpstr>
      <vt:lpstr>Top 250 high rated movies Chart</vt:lpstr>
      <vt:lpstr>Top 10 drama movies</vt:lpstr>
      <vt:lpstr>Top 10 Mystery movies</vt:lpstr>
      <vt:lpstr>Limitations of simple recommender</vt:lpstr>
      <vt:lpstr>Content based recommender</vt:lpstr>
      <vt:lpstr>Content based recommender</vt:lpstr>
      <vt:lpstr>Content based recommender</vt:lpstr>
      <vt:lpstr>Algorithm for Content based recommender</vt:lpstr>
      <vt:lpstr>Content based recommender-output</vt:lpstr>
      <vt:lpstr>Content based recommender-using vote count</vt:lpstr>
      <vt:lpstr>Collaborative filter-based recommender</vt:lpstr>
      <vt:lpstr>Collaborative filter-based recommender</vt:lpstr>
      <vt:lpstr>Collaborative filter-based recommender</vt:lpstr>
      <vt:lpstr>Conclusion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for Movies </dc:title>
  <dc:creator>Lasya BN</dc:creator>
  <cp:lastModifiedBy>Lasya BN</cp:lastModifiedBy>
  <cp:revision>9</cp:revision>
  <dcterms:created xsi:type="dcterms:W3CDTF">2020-10-28T03:27:10Z</dcterms:created>
  <dcterms:modified xsi:type="dcterms:W3CDTF">2020-11-25T11:59:42Z</dcterms:modified>
</cp:coreProperties>
</file>