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0" r:id="rId2"/>
    <p:sldId id="271" r:id="rId3"/>
    <p:sldId id="257" r:id="rId4"/>
    <p:sldId id="272" r:id="rId5"/>
    <p:sldId id="273" r:id="rId6"/>
    <p:sldId id="274" r:id="rId7"/>
    <p:sldId id="275" r:id="rId8"/>
    <p:sldId id="276" r:id="rId9"/>
    <p:sldId id="277" r:id="rId10"/>
    <p:sldId id="258" r:id="rId11"/>
    <p:sldId id="262" r:id="rId12"/>
    <p:sldId id="278" r:id="rId13"/>
    <p:sldId id="268" r:id="rId14"/>
    <p:sldId id="265" r:id="rId15"/>
    <p:sldId id="263" r:id="rId16"/>
    <p:sldId id="264" r:id="rId17"/>
    <p:sldId id="266" r:id="rId18"/>
    <p:sldId id="267" r:id="rId19"/>
    <p:sldId id="261" r:id="rId20"/>
    <p:sldId id="259" r:id="rId21"/>
    <p:sldId id="270" r:id="rId22"/>
    <p:sldId id="269"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96" d="100"/>
          <a:sy n="96" d="100"/>
        </p:scale>
        <p:origin x="3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6FF2-20EE-69D5-AD65-2BDB390562B8}"/>
              </a:ext>
            </a:extLst>
          </p:cNvPr>
          <p:cNvSpPr>
            <a:spLocks noGrp="1"/>
          </p:cNvSpPr>
          <p:nvPr>
            <p:ph type="title"/>
          </p:nvPr>
        </p:nvSpPr>
        <p:spPr>
          <a:xfrm>
            <a:off x="685802" y="609600"/>
            <a:ext cx="8514182" cy="2572139"/>
          </a:xfrm>
        </p:spPr>
        <p:txBody>
          <a:bodyPr>
            <a:normAutofit/>
          </a:bodyPr>
          <a:lstStyle/>
          <a:p>
            <a:pPr algn="ctr"/>
            <a:r>
              <a:rPr lang="en-IN" sz="5400" dirty="0">
                <a:solidFill>
                  <a:schemeClr val="tx1">
                    <a:lumMod val="85000"/>
                  </a:schemeClr>
                </a:solidFill>
                <a:latin typeface="Algerian" panose="04020705040A02060702" pitchFamily="82" charset="0"/>
              </a:rPr>
              <a:t>STOCK MARKET  INVESTMENT PLATFORM</a:t>
            </a:r>
            <a:endParaRPr lang="en-IN" sz="5400" dirty="0"/>
          </a:p>
        </p:txBody>
      </p:sp>
      <p:sp>
        <p:nvSpPr>
          <p:cNvPr id="3" name="Content Placeholder 2">
            <a:extLst>
              <a:ext uri="{FF2B5EF4-FFF2-40B4-BE49-F238E27FC236}">
                <a16:creationId xmlns:a16="http://schemas.microsoft.com/office/drawing/2014/main" id="{9CBBAB05-930E-C07B-B231-71C705B02C90}"/>
              </a:ext>
            </a:extLst>
          </p:cNvPr>
          <p:cNvSpPr>
            <a:spLocks noGrp="1"/>
          </p:cNvSpPr>
          <p:nvPr>
            <p:ph sz="half" idx="1"/>
          </p:nvPr>
        </p:nvSpPr>
        <p:spPr>
          <a:xfrm>
            <a:off x="685802" y="3965509"/>
            <a:ext cx="3270378" cy="1825691"/>
          </a:xfrm>
        </p:spPr>
        <p:txBody>
          <a:bodyPr/>
          <a:lstStyle/>
          <a:p>
            <a:pPr marL="0" indent="0" algn="ctr">
              <a:buNone/>
            </a:pPr>
            <a:r>
              <a:rPr lang="en-US" sz="1800" dirty="0">
                <a:latin typeface="Berlin Sans FB" panose="020E0602020502020306" pitchFamily="34" charset="0"/>
              </a:rPr>
              <a:t>Presented by </a:t>
            </a:r>
            <a:br>
              <a:rPr lang="en-US" sz="1800" dirty="0">
                <a:latin typeface="Berlin Sans FB" panose="020E0602020502020306" pitchFamily="34" charset="0"/>
              </a:rPr>
            </a:br>
            <a:r>
              <a:rPr lang="en-US" sz="1800" dirty="0">
                <a:latin typeface="Berlin Sans FB" panose="020E0602020502020306" pitchFamily="34" charset="0"/>
              </a:rPr>
              <a:t>Lasya</a:t>
            </a:r>
            <a:br>
              <a:rPr lang="en-US" sz="1800" dirty="0">
                <a:latin typeface="Berlin Sans FB" panose="020E0602020502020306" pitchFamily="34" charset="0"/>
              </a:rPr>
            </a:br>
            <a:r>
              <a:rPr lang="en-US" sz="1800" dirty="0">
                <a:latin typeface="Berlin Sans FB" panose="020E0602020502020306" pitchFamily="34" charset="0"/>
              </a:rPr>
              <a:t>Shreya</a:t>
            </a:r>
            <a:br>
              <a:rPr lang="en-US" sz="1800" dirty="0">
                <a:latin typeface="Berlin Sans FB" panose="020E0602020502020306" pitchFamily="34" charset="0"/>
              </a:rPr>
            </a:br>
            <a:r>
              <a:rPr lang="en-US" sz="1800" dirty="0">
                <a:latin typeface="Berlin Sans FB" panose="020E0602020502020306" pitchFamily="34" charset="0"/>
              </a:rPr>
              <a:t>Malleswari</a:t>
            </a:r>
            <a:endParaRPr lang="en-IN" sz="1800" dirty="0"/>
          </a:p>
        </p:txBody>
      </p:sp>
      <p:sp>
        <p:nvSpPr>
          <p:cNvPr id="4" name="Content Placeholder 3">
            <a:extLst>
              <a:ext uri="{FF2B5EF4-FFF2-40B4-BE49-F238E27FC236}">
                <a16:creationId xmlns:a16="http://schemas.microsoft.com/office/drawing/2014/main" id="{668E05B6-B052-4441-9BDB-5E95F33FC2C1}"/>
              </a:ext>
            </a:extLst>
          </p:cNvPr>
          <p:cNvSpPr>
            <a:spLocks noGrp="1"/>
          </p:cNvSpPr>
          <p:nvPr>
            <p:ph sz="half" idx="2"/>
          </p:nvPr>
        </p:nvSpPr>
        <p:spPr>
          <a:xfrm>
            <a:off x="7546847" y="4049486"/>
            <a:ext cx="3270379" cy="1741714"/>
          </a:xfrm>
        </p:spPr>
        <p:txBody>
          <a:bodyPr/>
          <a:lstStyle/>
          <a:p>
            <a:pPr marL="0" indent="0" algn="ctr">
              <a:buNone/>
            </a:pPr>
            <a:r>
              <a:rPr lang="en-IN" b="1" dirty="0"/>
              <a:t>Mentored by</a:t>
            </a:r>
            <a:br>
              <a:rPr lang="en-IN" b="1" dirty="0"/>
            </a:br>
            <a:r>
              <a:rPr lang="en-IN" dirty="0">
                <a:latin typeface="Berlin Sans FB" panose="020E0602020502020306" pitchFamily="34" charset="0"/>
              </a:rPr>
              <a:t>Yakub</a:t>
            </a:r>
            <a:r>
              <a:rPr lang="en-IN" b="1" dirty="0"/>
              <a:t> sir</a:t>
            </a:r>
          </a:p>
        </p:txBody>
      </p:sp>
    </p:spTree>
    <p:extLst>
      <p:ext uri="{BB962C8B-B14F-4D97-AF65-F5344CB8AC3E}">
        <p14:creationId xmlns:p14="http://schemas.microsoft.com/office/powerpoint/2010/main" val="394016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DC1E-9226-A89D-5836-EFEDA49BA18B}"/>
              </a:ext>
            </a:extLst>
          </p:cNvPr>
          <p:cNvSpPr>
            <a:spLocks noGrp="1"/>
          </p:cNvSpPr>
          <p:nvPr>
            <p:ph type="title"/>
          </p:nvPr>
        </p:nvSpPr>
        <p:spPr>
          <a:xfrm>
            <a:off x="685801" y="338666"/>
            <a:ext cx="10131425" cy="1456267"/>
          </a:xfrm>
        </p:spPr>
        <p:txBody>
          <a:bodyPr>
            <a:normAutofit/>
          </a:bodyPr>
          <a:lstStyle/>
          <a:p>
            <a:pPr algn="ctr"/>
            <a:r>
              <a:rPr lang="en-US" sz="4400" u="sng" dirty="0">
                <a:latin typeface="Algerian" panose="04020705040A02060702" pitchFamily="82" charset="0"/>
                <a:ea typeface="Calibri" panose="020F0502020204030204" pitchFamily="34" charset="0"/>
                <a:cs typeface="Calibri" panose="020F0502020204030204" pitchFamily="34" charset="0"/>
              </a:rPr>
              <a:t>Module 1:</a:t>
            </a:r>
            <a:br>
              <a:rPr lang="en-US" sz="4400" u="sng" dirty="0">
                <a:latin typeface="Algerian" panose="04020705040A02060702" pitchFamily="82" charset="0"/>
                <a:ea typeface="Calibri" panose="020F0502020204030204" pitchFamily="34" charset="0"/>
                <a:cs typeface="Calibri" panose="020F0502020204030204" pitchFamily="34" charset="0"/>
              </a:rPr>
            </a:br>
            <a:r>
              <a:rPr lang="en-IN" sz="4400" u="sng" dirty="0">
                <a:latin typeface="Algerian" panose="04020705040A02060702" pitchFamily="82" charset="0"/>
              </a:rPr>
              <a:t>Login / registration</a:t>
            </a:r>
          </a:p>
        </p:txBody>
      </p:sp>
      <p:sp>
        <p:nvSpPr>
          <p:cNvPr id="3" name="Content Placeholder 2">
            <a:extLst>
              <a:ext uri="{FF2B5EF4-FFF2-40B4-BE49-F238E27FC236}">
                <a16:creationId xmlns:a16="http://schemas.microsoft.com/office/drawing/2014/main" id="{EC16E56A-1590-0B5B-FA2B-4EB015C5DC75}"/>
              </a:ext>
            </a:extLst>
          </p:cNvPr>
          <p:cNvSpPr>
            <a:spLocks noGrp="1"/>
          </p:cNvSpPr>
          <p:nvPr>
            <p:ph idx="1"/>
          </p:nvPr>
        </p:nvSpPr>
        <p:spPr/>
        <p:txBody>
          <a:bodyPr>
            <a:noAutofit/>
          </a:bodyPr>
          <a:lstStyle/>
          <a:p>
            <a:pPr marL="0" indent="0">
              <a:buNone/>
            </a:pPr>
            <a:r>
              <a:rPr lang="en-US" sz="2000" b="1" u="sng" dirty="0">
                <a:latin typeface="Arial Rounded MT Bold" panose="020F0704030504030204" pitchFamily="34" charset="0"/>
              </a:rPr>
              <a:t>User-Friendly Interface:</a:t>
            </a:r>
            <a:endParaRPr lang="en-US" sz="2000" u="sng" dirty="0">
              <a:latin typeface="Arial Rounded MT Bold" panose="020F0704030504030204" pitchFamily="34" charset="0"/>
            </a:endParaRPr>
          </a:p>
          <a:p>
            <a:pPr>
              <a:buFont typeface="Arial" panose="020B0604020202020204" pitchFamily="34" charset="0"/>
              <a:buChar char="•"/>
            </a:pPr>
            <a:r>
              <a:rPr lang="en-US" sz="2000" dirty="0"/>
              <a:t>Designed a responsive and intuitive UI to guide users through the registration and login processes.</a:t>
            </a:r>
          </a:p>
          <a:p>
            <a:pPr>
              <a:buFont typeface="Arial" panose="020B0604020202020204" pitchFamily="34" charset="0"/>
              <a:buChar char="•"/>
            </a:pPr>
            <a:r>
              <a:rPr lang="en-US" sz="2000" dirty="0"/>
              <a:t>Incorporated real-time feedback for user interactions, including validation errors and successful logins.</a:t>
            </a:r>
          </a:p>
          <a:p>
            <a:pPr marL="0" indent="0">
              <a:buNone/>
            </a:pPr>
            <a:r>
              <a:rPr lang="en-US" sz="2000" b="1" u="sng" dirty="0">
                <a:latin typeface="Arial Rounded MT Bold" panose="020F0704030504030204" pitchFamily="34" charset="0"/>
              </a:rPr>
              <a:t>Spring Boot and MySQL Integration:</a:t>
            </a:r>
            <a:endParaRPr lang="en-US" sz="2000" u="sng" dirty="0">
              <a:latin typeface="Arial Rounded MT Bold" panose="020F0704030504030204" pitchFamily="34" charset="0"/>
            </a:endParaRPr>
          </a:p>
          <a:p>
            <a:pPr>
              <a:buFont typeface="Arial" panose="020B0604020202020204" pitchFamily="34" charset="0"/>
              <a:buChar char="•"/>
            </a:pPr>
            <a:r>
              <a:rPr lang="en-US" sz="2000" dirty="0"/>
              <a:t>Developed RESTful APIs in Spring Boot to handle user registration, login, and session management.</a:t>
            </a:r>
          </a:p>
          <a:p>
            <a:pPr>
              <a:buFont typeface="Arial" panose="020B0604020202020204" pitchFamily="34" charset="0"/>
              <a:buChar char="•"/>
            </a:pPr>
            <a:r>
              <a:rPr lang="en-US" sz="2000" dirty="0"/>
              <a:t>Used MySQL for secure storage and retrieval of user data, ensuring data integrity and efficient queries.</a:t>
            </a:r>
          </a:p>
        </p:txBody>
      </p:sp>
    </p:spTree>
    <p:extLst>
      <p:ext uri="{BB962C8B-B14F-4D97-AF65-F5344CB8AC3E}">
        <p14:creationId xmlns:p14="http://schemas.microsoft.com/office/powerpoint/2010/main" val="184174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38B3-D28C-310D-77F6-4ACEF43011B5}"/>
              </a:ext>
            </a:extLst>
          </p:cNvPr>
          <p:cNvSpPr>
            <a:spLocks noGrp="1"/>
          </p:cNvSpPr>
          <p:nvPr>
            <p:ph type="title"/>
          </p:nvPr>
        </p:nvSpPr>
        <p:spPr/>
        <p:txBody>
          <a:bodyPr>
            <a:normAutofit/>
          </a:bodyPr>
          <a:lstStyle/>
          <a:p>
            <a:pPr algn="ctr"/>
            <a:r>
              <a:rPr lang="en-IN" sz="4400" u="sng" dirty="0">
                <a:latin typeface="Algerian" panose="04020705040A02060702" pitchFamily="82" charset="0"/>
              </a:rPr>
              <a:t>Module 1:Output</a:t>
            </a:r>
            <a:br>
              <a:rPr lang="en-IN" sz="4400" u="sng" dirty="0">
                <a:latin typeface="Algerian" panose="04020705040A02060702" pitchFamily="82" charset="0"/>
              </a:rPr>
            </a:br>
            <a:r>
              <a:rPr lang="en-IN" sz="4400" u="sng" dirty="0">
                <a:latin typeface="Algerian" panose="04020705040A02060702" pitchFamily="82" charset="0"/>
              </a:rPr>
              <a:t>Login</a:t>
            </a:r>
          </a:p>
        </p:txBody>
      </p:sp>
      <p:pic>
        <p:nvPicPr>
          <p:cNvPr id="6" name="Content Placeholder 9">
            <a:extLst>
              <a:ext uri="{FF2B5EF4-FFF2-40B4-BE49-F238E27FC236}">
                <a16:creationId xmlns:a16="http://schemas.microsoft.com/office/drawing/2014/main" id="{9421C07C-75ED-FA74-1B65-656FDF2FD2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676" y="2141538"/>
            <a:ext cx="7703772" cy="3649662"/>
          </a:xfrm>
        </p:spPr>
      </p:pic>
    </p:spTree>
    <p:extLst>
      <p:ext uri="{BB962C8B-B14F-4D97-AF65-F5344CB8AC3E}">
        <p14:creationId xmlns:p14="http://schemas.microsoft.com/office/powerpoint/2010/main" val="266779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0000-C69F-FEA3-61DD-F0153A464034}"/>
              </a:ext>
            </a:extLst>
          </p:cNvPr>
          <p:cNvSpPr>
            <a:spLocks noGrp="1"/>
          </p:cNvSpPr>
          <p:nvPr>
            <p:ph type="title"/>
          </p:nvPr>
        </p:nvSpPr>
        <p:spPr/>
        <p:txBody>
          <a:bodyPr>
            <a:normAutofit/>
          </a:bodyPr>
          <a:lstStyle/>
          <a:p>
            <a:pPr algn="ctr"/>
            <a:r>
              <a:rPr lang="en-IN" sz="4400" u="sng" dirty="0">
                <a:latin typeface="Algerian" panose="04020705040A02060702" pitchFamily="82" charset="0"/>
              </a:rPr>
              <a:t>Registration</a:t>
            </a:r>
            <a:endParaRPr lang="en-IN" sz="4400" dirty="0">
              <a:latin typeface="Algerian" panose="04020705040A02060702" pitchFamily="82" charset="0"/>
            </a:endParaRPr>
          </a:p>
        </p:txBody>
      </p:sp>
      <p:pic>
        <p:nvPicPr>
          <p:cNvPr id="4" name="Content Placeholder 4">
            <a:extLst>
              <a:ext uri="{FF2B5EF4-FFF2-40B4-BE49-F238E27FC236}">
                <a16:creationId xmlns:a16="http://schemas.microsoft.com/office/drawing/2014/main" id="{809C7B27-5916-6F6A-3118-90420B1594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825" y="2141538"/>
            <a:ext cx="7613375" cy="3649662"/>
          </a:xfrm>
        </p:spPr>
      </p:pic>
    </p:spTree>
    <p:extLst>
      <p:ext uri="{BB962C8B-B14F-4D97-AF65-F5344CB8AC3E}">
        <p14:creationId xmlns:p14="http://schemas.microsoft.com/office/powerpoint/2010/main" val="401426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3D65-8518-EEBF-CDB1-A0C5CC4AEEB6}"/>
              </a:ext>
            </a:extLst>
          </p:cNvPr>
          <p:cNvSpPr>
            <a:spLocks noGrp="1"/>
          </p:cNvSpPr>
          <p:nvPr>
            <p:ph type="title"/>
          </p:nvPr>
        </p:nvSpPr>
        <p:spPr>
          <a:xfrm>
            <a:off x="685801" y="0"/>
            <a:ext cx="10131425" cy="1456267"/>
          </a:xfrm>
        </p:spPr>
        <p:txBody>
          <a:bodyPr>
            <a:normAutofit/>
          </a:bodyPr>
          <a:lstStyle/>
          <a:p>
            <a:pPr algn="ctr"/>
            <a:r>
              <a:rPr lang="en-IN" sz="4400" u="sng" dirty="0">
                <a:latin typeface="Algerian" panose="04020705040A02060702" pitchFamily="82" charset="0"/>
              </a:rPr>
              <a:t>Module 2: </a:t>
            </a:r>
            <a:br>
              <a:rPr lang="en-IN" sz="4400" u="sng" dirty="0">
                <a:latin typeface="Algerian" panose="04020705040A02060702" pitchFamily="82" charset="0"/>
              </a:rPr>
            </a:br>
            <a:r>
              <a:rPr lang="en-IN" sz="4400" u="sng" dirty="0">
                <a:latin typeface="Algerian" panose="04020705040A02060702" pitchFamily="82" charset="0"/>
              </a:rPr>
              <a:t>dashboard</a:t>
            </a:r>
          </a:p>
        </p:txBody>
      </p:sp>
      <p:sp>
        <p:nvSpPr>
          <p:cNvPr id="3" name="Content Placeholder 2">
            <a:extLst>
              <a:ext uri="{FF2B5EF4-FFF2-40B4-BE49-F238E27FC236}">
                <a16:creationId xmlns:a16="http://schemas.microsoft.com/office/drawing/2014/main" id="{9102F57C-BDED-F900-9576-256A827E1CC9}"/>
              </a:ext>
            </a:extLst>
          </p:cNvPr>
          <p:cNvSpPr>
            <a:spLocks noGrp="1"/>
          </p:cNvSpPr>
          <p:nvPr>
            <p:ph idx="1"/>
          </p:nvPr>
        </p:nvSpPr>
        <p:spPr>
          <a:xfrm>
            <a:off x="1296955" y="1810139"/>
            <a:ext cx="9520271" cy="4366726"/>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effectLst/>
                <a:latin typeface="Arial" panose="020B0604020202020204" pitchFamily="34" charset="0"/>
              </a:rPr>
              <a:t>Dashboard provides an overview of portfolio performance and key insights. </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Arial" panose="020B0604020202020204" pitchFamily="34" charset="0"/>
              </a:rPr>
              <a:t>User’s watchlist ,Investment performance ,Interactive graphs showing market trends </a:t>
            </a:r>
          </a:p>
          <a:p>
            <a:pPr marL="457200" marR="0" lvl="1"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effectLst/>
                <a:latin typeface="Arial Rounded MT Bold" panose="020F0704030504030204" pitchFamily="34" charset="0"/>
              </a:rPr>
              <a:t>Technologies Used</a:t>
            </a:r>
            <a:r>
              <a:rPr kumimoji="0" lang="en-US" altLang="en-US" b="0" i="0" u="sng" strike="noStrike" cap="none" normalizeH="0" baseline="0" dirty="0">
                <a:ln>
                  <a:noFill/>
                </a:ln>
                <a:effectLst/>
                <a:latin typeface="Arial Rounded MT Bold" panose="020F0704030504030204" pitchFamily="34" charset="0"/>
              </a:rPr>
              <a:t>: </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effectLst/>
                <a:latin typeface="Arial" panose="020B0604020202020204" pitchFamily="34" charset="0"/>
              </a:rPr>
              <a:t>React.js</a:t>
            </a:r>
            <a:r>
              <a:rPr kumimoji="0" lang="en-US" altLang="en-US" sz="1800" b="0" i="0" u="sng" strike="noStrike" cap="none" normalizeH="0" baseline="0" dirty="0">
                <a:ln>
                  <a:noFill/>
                </a:ln>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Built responsive UI using reusable components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Managed state to display watchlist and real-time stock data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Integrated APIs for fetching real-time financial data </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effectLst/>
                <a:latin typeface="Arial" panose="020B0604020202020204" pitchFamily="34" charset="0"/>
              </a:rPr>
              <a:t>Chart.js</a:t>
            </a:r>
            <a:r>
              <a:rPr kumimoji="0" lang="en-US" altLang="en-US" sz="1800" b="0" i="0" u="sng" strike="noStrike" cap="none" normalizeH="0" baseline="0" dirty="0">
                <a:ln>
                  <a:noFill/>
                </a:ln>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Used for interactive charts displaying stock trends and portfolio performance </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effectLst/>
                <a:latin typeface="Arial" panose="020B0604020202020204" pitchFamily="34" charset="0"/>
              </a:rPr>
              <a:t>CSS</a:t>
            </a:r>
            <a:r>
              <a:rPr kumimoji="0" lang="en-US" altLang="en-US" sz="1800" b="0" i="0" u="sng" strike="noStrike" cap="none" normalizeH="0" baseline="0" dirty="0">
                <a:ln>
                  <a:noFill/>
                </a:ln>
                <a:effectLst/>
                <a:latin typeface="Arial" panose="020B0604020202020204" pitchFamily="34" charset="0"/>
              </a:rPr>
              <a:t>:</a:t>
            </a:r>
            <a:r>
              <a:rPr kumimoji="0" lang="en-US" altLang="en-US" sz="1800" b="0" i="0" u="none" strike="noStrike" cap="none" normalizeH="0" baseline="0" dirty="0">
                <a:ln>
                  <a:noFill/>
                </a:ln>
                <a:effectLst/>
                <a:latin typeface="Arial" panose="020B0604020202020204" pitchFamily="34" charset="0"/>
              </a:rPr>
              <a:t> Styled interface for a modern and user-friendly design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effectLst/>
                <a:latin typeface="Arial Rounded MT Bold" panose="020F0704030504030204" pitchFamily="34" charset="0"/>
              </a:rPr>
              <a:t>Functional Highlights</a:t>
            </a:r>
            <a:r>
              <a:rPr kumimoji="0" lang="en-US" altLang="en-US" b="0" i="0" u="sng" strike="noStrike" cap="none" normalizeH="0" baseline="0" dirty="0">
                <a:ln>
                  <a:noFill/>
                </a:ln>
                <a:effectLst/>
                <a:latin typeface="Arial Rounded MT Bold" panose="020F07040305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Real-time updates and personalized content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Intuitive navigation for tracking investments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API integration for up-to-date financial data </a:t>
            </a:r>
          </a:p>
          <a:p>
            <a:endParaRPr lang="en-IN" sz="2000" dirty="0"/>
          </a:p>
        </p:txBody>
      </p:sp>
    </p:spTree>
    <p:extLst>
      <p:ext uri="{BB962C8B-B14F-4D97-AF65-F5344CB8AC3E}">
        <p14:creationId xmlns:p14="http://schemas.microsoft.com/office/powerpoint/2010/main" val="400127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0E5E-CE02-4D4A-5211-019A524E3E5B}"/>
              </a:ext>
            </a:extLst>
          </p:cNvPr>
          <p:cNvSpPr>
            <a:spLocks noGrp="1"/>
          </p:cNvSpPr>
          <p:nvPr>
            <p:ph type="title"/>
          </p:nvPr>
        </p:nvSpPr>
        <p:spPr>
          <a:xfrm>
            <a:off x="676470" y="316282"/>
            <a:ext cx="10131425" cy="1456267"/>
          </a:xfrm>
        </p:spPr>
        <p:txBody>
          <a:bodyPr>
            <a:normAutofit/>
          </a:bodyPr>
          <a:lstStyle/>
          <a:p>
            <a:pPr algn="ctr"/>
            <a:r>
              <a:rPr lang="en-IN" sz="4400" u="sng" dirty="0">
                <a:latin typeface="Algerian" panose="04020705040A02060702" pitchFamily="82" charset="0"/>
              </a:rPr>
              <a:t>Module 2:Output </a:t>
            </a:r>
            <a:br>
              <a:rPr lang="en-IN" sz="4400" u="sng" dirty="0">
                <a:latin typeface="Algerian" panose="04020705040A02060702" pitchFamily="82" charset="0"/>
              </a:rPr>
            </a:br>
            <a:r>
              <a:rPr lang="en-IN" sz="4400" u="sng" dirty="0" err="1">
                <a:latin typeface="Algerian" panose="04020705040A02060702" pitchFamily="82" charset="0"/>
              </a:rPr>
              <a:t>DAshBoard</a:t>
            </a:r>
            <a:endParaRPr lang="en-IN" sz="4400" u="sng" dirty="0">
              <a:latin typeface="Algerian" panose="04020705040A02060702" pitchFamily="82" charset="0"/>
            </a:endParaRPr>
          </a:p>
        </p:txBody>
      </p:sp>
      <p:pic>
        <p:nvPicPr>
          <p:cNvPr id="7" name="Content Placeholder 6">
            <a:extLst>
              <a:ext uri="{FF2B5EF4-FFF2-40B4-BE49-F238E27FC236}">
                <a16:creationId xmlns:a16="http://schemas.microsoft.com/office/drawing/2014/main" id="{1F6DF84D-B9C7-0D4C-FD83-AFA8E35E2F20}"/>
              </a:ext>
            </a:extLst>
          </p:cNvPr>
          <p:cNvPicPr>
            <a:picLocks noGrp="1" noChangeAspect="1"/>
          </p:cNvPicPr>
          <p:nvPr>
            <p:ph idx="1"/>
          </p:nvPr>
        </p:nvPicPr>
        <p:blipFill>
          <a:blip r:embed="rId2"/>
          <a:stretch>
            <a:fillRect/>
          </a:stretch>
        </p:blipFill>
        <p:spPr>
          <a:xfrm>
            <a:off x="2038241" y="1969929"/>
            <a:ext cx="6488288" cy="3649662"/>
          </a:xfrm>
        </p:spPr>
      </p:pic>
      <p:pic>
        <p:nvPicPr>
          <p:cNvPr id="3" name="Content Placeholder 4">
            <a:extLst>
              <a:ext uri="{FF2B5EF4-FFF2-40B4-BE49-F238E27FC236}">
                <a16:creationId xmlns:a16="http://schemas.microsoft.com/office/drawing/2014/main" id="{61A7323D-55E5-AA67-935D-DBCDE7590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4"/>
            <a:ext cx="10380406" cy="4575175"/>
          </a:xfrm>
          <a:prstGeom prst="rect">
            <a:avLst/>
          </a:prstGeom>
        </p:spPr>
      </p:pic>
    </p:spTree>
    <p:extLst>
      <p:ext uri="{BB962C8B-B14F-4D97-AF65-F5344CB8AC3E}">
        <p14:creationId xmlns:p14="http://schemas.microsoft.com/office/powerpoint/2010/main" val="354436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B8CE-A5BD-C6CB-40DB-139D7C7FFC97}"/>
              </a:ext>
            </a:extLst>
          </p:cNvPr>
          <p:cNvSpPr>
            <a:spLocks noGrp="1"/>
          </p:cNvSpPr>
          <p:nvPr>
            <p:ph type="title"/>
          </p:nvPr>
        </p:nvSpPr>
        <p:spPr/>
        <p:txBody>
          <a:bodyPr>
            <a:normAutofit/>
          </a:bodyPr>
          <a:lstStyle/>
          <a:p>
            <a:pPr algn="ctr"/>
            <a:r>
              <a:rPr lang="fr-FR" sz="4400" u="sng" dirty="0">
                <a:latin typeface="Algerian" panose="04020705040A02060702" pitchFamily="82" charset="0"/>
                <a:ea typeface="Calibri" panose="020F0502020204030204" pitchFamily="34" charset="0"/>
                <a:cs typeface="Calibri" panose="020F0502020204030204" pitchFamily="34" charset="0"/>
              </a:rPr>
              <a:t>Module 3:</a:t>
            </a:r>
            <a:br>
              <a:rPr lang="fr-FR" sz="4400" u="sng" dirty="0">
                <a:latin typeface="Algerian" panose="04020705040A02060702" pitchFamily="82" charset="0"/>
                <a:ea typeface="Calibri" panose="020F0502020204030204" pitchFamily="34" charset="0"/>
                <a:cs typeface="Calibri" panose="020F0502020204030204" pitchFamily="34" charset="0"/>
              </a:rPr>
            </a:br>
            <a:r>
              <a:rPr lang="en-IN" sz="4400" u="sng" dirty="0">
                <a:latin typeface="Algerian" panose="04020705040A02060702" pitchFamily="82" charset="0"/>
              </a:rPr>
              <a:t>Portfolio</a:t>
            </a:r>
          </a:p>
        </p:txBody>
      </p:sp>
      <p:sp>
        <p:nvSpPr>
          <p:cNvPr id="3" name="Content Placeholder 2">
            <a:extLst>
              <a:ext uri="{FF2B5EF4-FFF2-40B4-BE49-F238E27FC236}">
                <a16:creationId xmlns:a16="http://schemas.microsoft.com/office/drawing/2014/main" id="{2E3C1A92-8D29-C354-D78D-404B7F0E5A1A}"/>
              </a:ext>
            </a:extLst>
          </p:cNvPr>
          <p:cNvSpPr>
            <a:spLocks noGrp="1"/>
          </p:cNvSpPr>
          <p:nvPr>
            <p:ph idx="1"/>
          </p:nvPr>
        </p:nvSpPr>
        <p:spPr>
          <a:xfrm>
            <a:off x="1922106" y="2065867"/>
            <a:ext cx="8895120" cy="3725333"/>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800" dirty="0"/>
              <a:t>The </a:t>
            </a:r>
            <a:r>
              <a:rPr lang="en-US" sz="1800" b="1" dirty="0"/>
              <a:t>Portfolio Management section</a:t>
            </a:r>
            <a:r>
              <a:rPr lang="en-US" sz="1800" dirty="0"/>
              <a:t> enables users to effectively track, organize, and optimize their investments. With features for adding, editing, or deleting portfolio details, it provides a seamless and intuitive interface to maintain control and stay updated on performance metrics.</a:t>
            </a: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effectLst/>
                <a:latin typeface="Arial" panose="020B0604020202020204" pitchFamily="34" charset="0"/>
              </a:rPr>
              <a:t>Key Features</a:t>
            </a:r>
            <a:r>
              <a:rPr kumimoji="0" lang="en-US" altLang="en-US" sz="1800" b="0" i="0" u="sng" strike="noStrike" cap="none" normalizeH="0" baseline="0" dirty="0">
                <a:ln>
                  <a:noFill/>
                </a:ln>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Track stock prices and total investment value.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Real-time updates of portfolio data.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Intuitive and responsive user interface for seamless control.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effectLst/>
                <a:latin typeface="Arial" panose="020B0604020202020204" pitchFamily="34" charset="0"/>
              </a:rPr>
              <a:t>Technologies Used</a:t>
            </a:r>
            <a:r>
              <a:rPr kumimoji="0" lang="en-US" altLang="en-US" sz="1800" b="0" i="0" u="sng" strike="noStrike" cap="none" normalizeH="0" baseline="0" dirty="0">
                <a:ln>
                  <a:noFill/>
                </a:ln>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Frontend</a:t>
            </a:r>
            <a:r>
              <a:rPr kumimoji="0" lang="en-US" altLang="en-US" sz="1800" b="0" i="0" u="none" strike="noStrike" cap="none" normalizeH="0" baseline="0" dirty="0">
                <a:ln>
                  <a:noFill/>
                </a:ln>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React.js for creating a dynamic, user-friendly interface.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State management for real-time portfolio updates and interactions.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Backend</a:t>
            </a:r>
            <a:r>
              <a:rPr kumimoji="0" lang="en-US" altLang="en-US" sz="1800" b="0" i="0" u="none" strike="noStrike" cap="none" normalizeH="0" baseline="0" dirty="0">
                <a:ln>
                  <a:noFill/>
                </a:ln>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RESTful APIs for efficient communication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577717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C842-E6B9-517F-18C4-79C081DE9398}"/>
              </a:ext>
            </a:extLst>
          </p:cNvPr>
          <p:cNvSpPr>
            <a:spLocks noGrp="1"/>
          </p:cNvSpPr>
          <p:nvPr>
            <p:ph type="title"/>
          </p:nvPr>
        </p:nvSpPr>
        <p:spPr>
          <a:xfrm>
            <a:off x="838201" y="249237"/>
            <a:ext cx="10131425" cy="1456267"/>
          </a:xfrm>
        </p:spPr>
        <p:txBody>
          <a:bodyPr>
            <a:normAutofit/>
          </a:bodyPr>
          <a:lstStyle/>
          <a:p>
            <a:pPr algn="ctr"/>
            <a:r>
              <a:rPr lang="en-IN" sz="4400" u="sng" dirty="0">
                <a:latin typeface="Algerian" panose="04020705040A02060702" pitchFamily="82" charset="0"/>
              </a:rPr>
              <a:t>Module 3-output:</a:t>
            </a:r>
            <a:br>
              <a:rPr lang="en-IN" sz="4400" i="1" u="sng" dirty="0">
                <a:solidFill>
                  <a:srgbClr val="FFFF00"/>
                </a:solidFill>
                <a:latin typeface="Algerian" panose="04020705040A02060702" pitchFamily="82" charset="0"/>
              </a:rPr>
            </a:br>
            <a:r>
              <a:rPr lang="en-IN" sz="4400" dirty="0">
                <a:latin typeface="Algerian" panose="04020705040A02060702" pitchFamily="82" charset="0"/>
              </a:rPr>
              <a:t>portfolio</a:t>
            </a:r>
          </a:p>
        </p:txBody>
      </p:sp>
      <p:pic>
        <p:nvPicPr>
          <p:cNvPr id="5" name="Content Placeholder 4">
            <a:extLst>
              <a:ext uri="{FF2B5EF4-FFF2-40B4-BE49-F238E27FC236}">
                <a16:creationId xmlns:a16="http://schemas.microsoft.com/office/drawing/2014/main" id="{5A75940E-1D99-3408-D2C0-383CFBB9DF2E}"/>
              </a:ext>
            </a:extLst>
          </p:cNvPr>
          <p:cNvPicPr>
            <a:picLocks noGrp="1" noChangeAspect="1"/>
          </p:cNvPicPr>
          <p:nvPr>
            <p:ph idx="1"/>
          </p:nvPr>
        </p:nvPicPr>
        <p:blipFill>
          <a:blip r:embed="rId2"/>
          <a:stretch>
            <a:fillRect/>
          </a:stretch>
        </p:blipFill>
        <p:spPr>
          <a:xfrm>
            <a:off x="2997732" y="2065867"/>
            <a:ext cx="4929063" cy="3649662"/>
          </a:xfrm>
        </p:spPr>
      </p:pic>
      <p:pic>
        <p:nvPicPr>
          <p:cNvPr id="3" name="Content Placeholder 4">
            <a:extLst>
              <a:ext uri="{FF2B5EF4-FFF2-40B4-BE49-F238E27FC236}">
                <a16:creationId xmlns:a16="http://schemas.microsoft.com/office/drawing/2014/main" id="{DD291A9E-17DF-A6DA-4E80-01B759417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825625"/>
            <a:ext cx="10616380" cy="4667250"/>
          </a:xfrm>
          <a:prstGeom prst="rect">
            <a:avLst/>
          </a:prstGeom>
        </p:spPr>
      </p:pic>
    </p:spTree>
    <p:extLst>
      <p:ext uri="{BB962C8B-B14F-4D97-AF65-F5344CB8AC3E}">
        <p14:creationId xmlns:p14="http://schemas.microsoft.com/office/powerpoint/2010/main" val="3768800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B29C-2FCC-7CAF-A1AA-559DFEBF485A}"/>
              </a:ext>
            </a:extLst>
          </p:cNvPr>
          <p:cNvSpPr>
            <a:spLocks noGrp="1"/>
          </p:cNvSpPr>
          <p:nvPr>
            <p:ph type="title"/>
          </p:nvPr>
        </p:nvSpPr>
        <p:spPr/>
        <p:txBody>
          <a:bodyPr>
            <a:normAutofit/>
          </a:bodyPr>
          <a:lstStyle/>
          <a:p>
            <a:pPr algn="ctr"/>
            <a:r>
              <a:rPr lang="en-US" sz="4400" u="sng" dirty="0">
                <a:latin typeface="Algerian" panose="04020705040A02060702" pitchFamily="82" charset="0"/>
              </a:rPr>
              <a:t>Module 4:</a:t>
            </a:r>
            <a:br>
              <a:rPr lang="en-US" sz="4400" u="sng" dirty="0">
                <a:latin typeface="Algerian" panose="04020705040A02060702" pitchFamily="82" charset="0"/>
              </a:rPr>
            </a:br>
            <a:r>
              <a:rPr lang="en-IN" sz="4400" u="sng" dirty="0">
                <a:latin typeface="Algerian" panose="04020705040A02060702" pitchFamily="82" charset="0"/>
              </a:rPr>
              <a:t>Market</a:t>
            </a:r>
          </a:p>
        </p:txBody>
      </p:sp>
      <p:sp>
        <p:nvSpPr>
          <p:cNvPr id="3" name="Content Placeholder 2">
            <a:extLst>
              <a:ext uri="{FF2B5EF4-FFF2-40B4-BE49-F238E27FC236}">
                <a16:creationId xmlns:a16="http://schemas.microsoft.com/office/drawing/2014/main" id="{9C6350CD-6AB8-50E5-F61B-0772803E9C11}"/>
              </a:ext>
            </a:extLst>
          </p:cNvPr>
          <p:cNvSpPr>
            <a:spLocks noGrp="1"/>
          </p:cNvSpPr>
          <p:nvPr>
            <p:ph idx="1"/>
          </p:nvPr>
        </p:nvSpPr>
        <p:spPr/>
        <p:txBody>
          <a:bodyPr>
            <a:normAutofit fontScale="92500" lnSpcReduction="20000"/>
          </a:bodyPr>
          <a:lstStyle/>
          <a:p>
            <a:pPr marL="0" indent="0">
              <a:buNone/>
            </a:pPr>
            <a:r>
              <a:rPr lang="en-US" dirty="0"/>
              <a:t>The </a:t>
            </a:r>
            <a:r>
              <a:rPr lang="en-US" b="1" dirty="0"/>
              <a:t>Top 10 Trending Stocks</a:t>
            </a:r>
            <a:r>
              <a:rPr lang="en-US" dirty="0"/>
              <a:t> section provides users with a dynamic, real-time overview of the most active stocks in the market. Powered by the </a:t>
            </a:r>
            <a:r>
              <a:rPr lang="en-US" b="1" dirty="0" err="1"/>
              <a:t>Finnhub</a:t>
            </a:r>
            <a:r>
              <a:rPr lang="en-US" b="1" dirty="0"/>
              <a:t> API</a:t>
            </a:r>
            <a:r>
              <a:rPr lang="en-US" dirty="0"/>
              <a:t>, this feature fetches trending stock data and displays the top 10 stocks based on real-time performance, making it easier for users to stay updated on the latest market trends.</a:t>
            </a:r>
          </a:p>
          <a:p>
            <a:pPr marL="0" indent="0">
              <a:buNone/>
            </a:pPr>
            <a:r>
              <a:rPr lang="en-US" b="1" dirty="0"/>
              <a:t>Key Features:</a:t>
            </a:r>
          </a:p>
          <a:p>
            <a:pPr>
              <a:buFont typeface="Arial" panose="020B0604020202020204" pitchFamily="34" charset="0"/>
              <a:buChar char="•"/>
            </a:pPr>
            <a:r>
              <a:rPr lang="en-US" b="1" dirty="0"/>
              <a:t>Real-Time Data:</a:t>
            </a:r>
            <a:r>
              <a:rPr lang="en-US" dirty="0"/>
              <a:t> Displays the top 10 trending stocks based on the latest market data, including stock symbols and current market prices.</a:t>
            </a:r>
          </a:p>
          <a:p>
            <a:pPr>
              <a:buFont typeface="Arial" panose="020B0604020202020204" pitchFamily="34" charset="0"/>
              <a:buChar char="•"/>
            </a:pPr>
            <a:r>
              <a:rPr lang="en-US" b="1" dirty="0"/>
              <a:t>Dynamic Content:</a:t>
            </a:r>
            <a:r>
              <a:rPr lang="en-US" dirty="0"/>
              <a:t> Automatically updates to reflect the most active stocks in the market, ensuring users have access to fresh information.</a:t>
            </a:r>
          </a:p>
          <a:p>
            <a:pPr>
              <a:buFont typeface="Arial" panose="020B0604020202020204" pitchFamily="34" charset="0"/>
              <a:buChar char="•"/>
            </a:pPr>
            <a:r>
              <a:rPr lang="en-US" b="1" dirty="0"/>
              <a:t>User-Friendly Interface:</a:t>
            </a:r>
            <a:r>
              <a:rPr lang="en-US" dirty="0"/>
              <a:t> The stock list is presented in an easy-to-read format, allowing users to quickly assess the top stocks in the market.</a:t>
            </a:r>
          </a:p>
          <a:p>
            <a:pPr>
              <a:buFont typeface="Arial" panose="020B0604020202020204" pitchFamily="34" charset="0"/>
              <a:buChar char="•"/>
            </a:pPr>
            <a:r>
              <a:rPr lang="en-US" b="1" dirty="0"/>
              <a:t>API Integration:</a:t>
            </a:r>
            <a:r>
              <a:rPr lang="en-US" dirty="0"/>
              <a:t> Utilizes the </a:t>
            </a:r>
            <a:r>
              <a:rPr lang="en-US" dirty="0" err="1"/>
              <a:t>Finnhub</a:t>
            </a:r>
            <a:r>
              <a:rPr lang="en-US" dirty="0"/>
              <a:t> API to fetch stock quotes and trending stock data, providing reliable and up-to-date information.</a:t>
            </a:r>
          </a:p>
          <a:p>
            <a:pPr marL="0" indent="0">
              <a:buNone/>
            </a:pPr>
            <a:endParaRPr lang="en-IN" dirty="0"/>
          </a:p>
          <a:p>
            <a:endParaRPr lang="en-IN" dirty="0"/>
          </a:p>
        </p:txBody>
      </p:sp>
    </p:spTree>
    <p:extLst>
      <p:ext uri="{BB962C8B-B14F-4D97-AF65-F5344CB8AC3E}">
        <p14:creationId xmlns:p14="http://schemas.microsoft.com/office/powerpoint/2010/main" val="7498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C16E-E33C-060E-D38E-BEBE4D40A404}"/>
              </a:ext>
            </a:extLst>
          </p:cNvPr>
          <p:cNvSpPr>
            <a:spLocks noGrp="1"/>
          </p:cNvSpPr>
          <p:nvPr>
            <p:ph type="title"/>
          </p:nvPr>
        </p:nvSpPr>
        <p:spPr>
          <a:xfrm>
            <a:off x="667140" y="347489"/>
            <a:ext cx="10131425" cy="1456267"/>
          </a:xfrm>
        </p:spPr>
        <p:txBody>
          <a:bodyPr/>
          <a:lstStyle/>
          <a:p>
            <a:pPr algn="ctr"/>
            <a:r>
              <a:rPr lang="en-US" sz="3600" u="sng" dirty="0">
                <a:latin typeface="Algerian" panose="04020705040A02060702" pitchFamily="82" charset="0"/>
                <a:ea typeface="Calibri" panose="020F0502020204030204" pitchFamily="34" charset="0"/>
                <a:cs typeface="Calibri" panose="020F0502020204030204" pitchFamily="34" charset="0"/>
              </a:rPr>
              <a:t>Module 4-Output:</a:t>
            </a:r>
            <a:br>
              <a:rPr lang="en-US" sz="3600" u="sng" dirty="0">
                <a:latin typeface="Algerian" panose="04020705040A02060702" pitchFamily="82" charset="0"/>
                <a:ea typeface="Calibri" panose="020F0502020204030204" pitchFamily="34" charset="0"/>
                <a:cs typeface="Calibri" panose="020F0502020204030204" pitchFamily="34" charset="0"/>
              </a:rPr>
            </a:br>
            <a:r>
              <a:rPr lang="en-US" sz="3600" u="sng" dirty="0">
                <a:latin typeface="Algerian" panose="04020705040A02060702" pitchFamily="82" charset="0"/>
                <a:ea typeface="Calibri" panose="020F0502020204030204" pitchFamily="34" charset="0"/>
                <a:cs typeface="Calibri" panose="020F0502020204030204" pitchFamily="34" charset="0"/>
              </a:rPr>
              <a:t> </a:t>
            </a:r>
            <a:r>
              <a:rPr lang="en-IN" u="sng" dirty="0">
                <a:latin typeface="Algerian" panose="04020705040A02060702" pitchFamily="82" charset="0"/>
              </a:rPr>
              <a:t>Market</a:t>
            </a:r>
          </a:p>
        </p:txBody>
      </p:sp>
      <p:pic>
        <p:nvPicPr>
          <p:cNvPr id="5" name="Content Placeholder 4">
            <a:extLst>
              <a:ext uri="{FF2B5EF4-FFF2-40B4-BE49-F238E27FC236}">
                <a16:creationId xmlns:a16="http://schemas.microsoft.com/office/drawing/2014/main" id="{CC1ADE26-E69E-63BA-BD3C-7A1255807905}"/>
              </a:ext>
            </a:extLst>
          </p:cNvPr>
          <p:cNvPicPr>
            <a:picLocks noGrp="1" noChangeAspect="1"/>
          </p:cNvPicPr>
          <p:nvPr>
            <p:ph idx="1"/>
          </p:nvPr>
        </p:nvPicPr>
        <p:blipFill>
          <a:blip r:embed="rId2"/>
          <a:stretch>
            <a:fillRect/>
          </a:stretch>
        </p:blipFill>
        <p:spPr>
          <a:xfrm>
            <a:off x="2056548" y="2505432"/>
            <a:ext cx="7128670" cy="3649662"/>
          </a:xfrm>
        </p:spPr>
      </p:pic>
      <p:pic>
        <p:nvPicPr>
          <p:cNvPr id="3" name="Content Placeholder 3">
            <a:extLst>
              <a:ext uri="{FF2B5EF4-FFF2-40B4-BE49-F238E27FC236}">
                <a16:creationId xmlns:a16="http://schemas.microsoft.com/office/drawing/2014/main" id="{C4191F8F-9D37-FC75-CB9F-DBFC8D314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40" y="2342460"/>
            <a:ext cx="10596715" cy="4351338"/>
          </a:xfrm>
          <a:prstGeom prst="rect">
            <a:avLst/>
          </a:prstGeom>
        </p:spPr>
      </p:pic>
    </p:spTree>
    <p:extLst>
      <p:ext uri="{BB962C8B-B14F-4D97-AF65-F5344CB8AC3E}">
        <p14:creationId xmlns:p14="http://schemas.microsoft.com/office/powerpoint/2010/main" val="2118294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AE30-47F2-29B9-AE9A-542A137308B6}"/>
              </a:ext>
            </a:extLst>
          </p:cNvPr>
          <p:cNvSpPr>
            <a:spLocks noGrp="1"/>
          </p:cNvSpPr>
          <p:nvPr>
            <p:ph type="title"/>
          </p:nvPr>
        </p:nvSpPr>
        <p:spPr/>
        <p:txBody>
          <a:bodyPr>
            <a:normAutofit/>
          </a:bodyPr>
          <a:lstStyle/>
          <a:p>
            <a:pPr algn="ctr"/>
            <a:r>
              <a:rPr lang="en-IN" sz="4400" u="sng" dirty="0">
                <a:latin typeface="Algerian" panose="04020705040A02060702" pitchFamily="82" charset="0"/>
              </a:rPr>
              <a:t>Module 5:</a:t>
            </a:r>
            <a:br>
              <a:rPr lang="en-IN" sz="4400" u="sng" dirty="0">
                <a:latin typeface="Algerian" panose="04020705040A02060702" pitchFamily="82" charset="0"/>
              </a:rPr>
            </a:br>
            <a:r>
              <a:rPr lang="en-IN" sz="4400" u="sng" dirty="0">
                <a:latin typeface="Algerian" panose="04020705040A02060702" pitchFamily="82" charset="0"/>
              </a:rPr>
              <a:t>Learn</a:t>
            </a:r>
          </a:p>
        </p:txBody>
      </p:sp>
      <p:sp>
        <p:nvSpPr>
          <p:cNvPr id="3" name="Content Placeholder 2">
            <a:extLst>
              <a:ext uri="{FF2B5EF4-FFF2-40B4-BE49-F238E27FC236}">
                <a16:creationId xmlns:a16="http://schemas.microsoft.com/office/drawing/2014/main" id="{2B187F68-5FF1-2FC4-9568-4804E7000043}"/>
              </a:ext>
            </a:extLst>
          </p:cNvPr>
          <p:cNvSpPr>
            <a:spLocks noGrp="1"/>
          </p:cNvSpPr>
          <p:nvPr>
            <p:ph idx="1"/>
          </p:nvPr>
        </p:nvSpPr>
        <p:spPr/>
        <p:txBody>
          <a:bodyPr/>
          <a:lstStyle/>
          <a:p>
            <a:pPr marL="0" indent="0">
              <a:buNone/>
            </a:pPr>
            <a:r>
              <a:rPr lang="en-US" dirty="0"/>
              <a:t>The Learn page offers users a curated collection of financial articles and videos powered by the Investopedia API. This section serves as an educational hub, providing real-time access to expert financial advice, investment strategies, and market insights. The content is organized into easy-to-navigate categories, enabling users to enhance their financial literacy and make informed decisions.</a:t>
            </a:r>
          </a:p>
          <a:p>
            <a:r>
              <a:rPr lang="en-US" dirty="0"/>
              <a:t>Interactive features include:</a:t>
            </a:r>
          </a:p>
          <a:p>
            <a:pPr>
              <a:buFont typeface="Arial" panose="020B0604020202020204" pitchFamily="34" charset="0"/>
              <a:buChar char="•"/>
            </a:pPr>
            <a:r>
              <a:rPr lang="en-US" dirty="0"/>
              <a:t>Search functionality to find specific topics of interest.</a:t>
            </a:r>
          </a:p>
          <a:p>
            <a:pPr>
              <a:buFont typeface="Arial" panose="020B0604020202020204" pitchFamily="34" charset="0"/>
              <a:buChar char="•"/>
            </a:pPr>
            <a:r>
              <a:rPr lang="en-US" dirty="0"/>
              <a:t>A sleek, user-friendly design optimized for readability and engagement.</a:t>
            </a:r>
          </a:p>
          <a:p>
            <a:pPr>
              <a:buFont typeface="Arial" panose="020B0604020202020204" pitchFamily="34" charset="0"/>
              <a:buChar char="•"/>
            </a:pPr>
            <a:r>
              <a:rPr lang="en-US" dirty="0"/>
              <a:t>Regularly updated resources to ensure access to the latest financial trends and concepts.</a:t>
            </a:r>
          </a:p>
          <a:p>
            <a:endParaRPr lang="en-IN" dirty="0"/>
          </a:p>
          <a:p>
            <a:endParaRPr lang="en-IN" dirty="0"/>
          </a:p>
        </p:txBody>
      </p:sp>
    </p:spTree>
    <p:extLst>
      <p:ext uri="{BB962C8B-B14F-4D97-AF65-F5344CB8AC3E}">
        <p14:creationId xmlns:p14="http://schemas.microsoft.com/office/powerpoint/2010/main" val="416490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FC10E7-6F89-06E7-CD47-2D72328A047E}"/>
              </a:ext>
            </a:extLst>
          </p:cNvPr>
          <p:cNvSpPr>
            <a:spLocks noGrp="1"/>
          </p:cNvSpPr>
          <p:nvPr>
            <p:ph type="title"/>
          </p:nvPr>
        </p:nvSpPr>
        <p:spPr/>
        <p:txBody>
          <a:bodyPr>
            <a:normAutofit/>
          </a:bodyPr>
          <a:lstStyle/>
          <a:p>
            <a:pPr algn="ctr"/>
            <a:r>
              <a:rPr lang="en-US" sz="5400" u="sng" dirty="0">
                <a:latin typeface="Algerian" panose="04020705040A02060702" pitchFamily="82" charset="0"/>
              </a:rPr>
              <a:t>Introduction</a:t>
            </a:r>
            <a:endParaRPr lang="en-IN" sz="5400" dirty="0">
              <a:latin typeface="Algerian" panose="04020705040A02060702" pitchFamily="82" charset="0"/>
            </a:endParaRPr>
          </a:p>
        </p:txBody>
      </p:sp>
      <p:sp>
        <p:nvSpPr>
          <p:cNvPr id="5" name="Content Placeholder 4">
            <a:extLst>
              <a:ext uri="{FF2B5EF4-FFF2-40B4-BE49-F238E27FC236}">
                <a16:creationId xmlns:a16="http://schemas.microsoft.com/office/drawing/2014/main" id="{EE3491F6-1177-73DF-1F3A-5F57D32B726F}"/>
              </a:ext>
            </a:extLst>
          </p:cNvPr>
          <p:cNvSpPr>
            <a:spLocks noGrp="1"/>
          </p:cNvSpPr>
          <p:nvPr>
            <p:ph idx="1"/>
          </p:nvPr>
        </p:nvSpPr>
        <p:spPr/>
        <p:txBody>
          <a:bodyPr>
            <a:normAutofit/>
          </a:bodyPr>
          <a:lstStyle/>
          <a:p>
            <a:pPr marL="0" indent="0" algn="just">
              <a:buNone/>
            </a:pPr>
            <a:r>
              <a:rPr lang="en-US" sz="2000" dirty="0"/>
              <a:t>"</a:t>
            </a:r>
            <a:r>
              <a:rPr lang="en-US" sz="2000" dirty="0">
                <a:latin typeface="Arial Rounded MT Bold" panose="020F0704030504030204" pitchFamily="34" charset="0"/>
              </a:rPr>
              <a:t>Stock Market Investment Platform</a:t>
            </a:r>
            <a:r>
              <a:rPr lang="en-US" sz="2000" dirty="0"/>
              <a:t>" is a comprehensive platform designed to provide investors with a seamless experience, integrating essential tools for portfolio management and real-time market analysis. Developed with "</a:t>
            </a:r>
            <a:r>
              <a:rPr lang="en-US" sz="2000" dirty="0">
                <a:latin typeface="Arial Rounded MT Bold" panose="020F0704030504030204" pitchFamily="34" charset="0"/>
              </a:rPr>
              <a:t>React</a:t>
            </a:r>
            <a:r>
              <a:rPr lang="en-US" sz="2000" dirty="0"/>
              <a:t>" for the front end, "</a:t>
            </a:r>
            <a:r>
              <a:rPr lang="en-US" sz="2000" dirty="0">
                <a:latin typeface="Arial Rounded MT Bold" panose="020F0704030504030204" pitchFamily="34" charset="0"/>
              </a:rPr>
              <a:t>Java </a:t>
            </a:r>
            <a:r>
              <a:rPr lang="en-US" sz="2000" dirty="0" err="1">
                <a:latin typeface="Arial Rounded MT Bold" panose="020F0704030504030204" pitchFamily="34" charset="0"/>
              </a:rPr>
              <a:t>SpringBoot</a:t>
            </a:r>
            <a:r>
              <a:rPr lang="en-US" sz="2000" dirty="0"/>
              <a:t>" for the back end, and "</a:t>
            </a:r>
            <a:r>
              <a:rPr lang="en-US" sz="2000" dirty="0">
                <a:latin typeface="Arial Rounded MT Bold" panose="020F0704030504030204" pitchFamily="34" charset="0"/>
              </a:rPr>
              <a:t>MySQL</a:t>
            </a:r>
            <a:r>
              <a:rPr lang="en-US" sz="2000" dirty="0"/>
              <a:t>" for database management, it ensures secure, efficient, and user-friendly interactions throughout the platform. Key features include "</a:t>
            </a:r>
            <a:r>
              <a:rPr lang="en-US" sz="2000" dirty="0">
                <a:latin typeface="Arial Rounded MT Bold" panose="020F0704030504030204" pitchFamily="34" charset="0"/>
              </a:rPr>
              <a:t>User Authentication and Registration</a:t>
            </a:r>
            <a:r>
              <a:rPr lang="en-US" sz="2000" dirty="0"/>
              <a:t>" for secure access, a personalized "</a:t>
            </a:r>
            <a:r>
              <a:rPr lang="en-US" sz="2000" dirty="0">
                <a:latin typeface="Arial Rounded MT Bold" panose="020F0704030504030204" pitchFamily="34" charset="0"/>
              </a:rPr>
              <a:t>Dashboard</a:t>
            </a:r>
            <a:r>
              <a:rPr lang="en-US" sz="2000" dirty="0"/>
              <a:t>" displaying portfolio performance, a "</a:t>
            </a:r>
            <a:r>
              <a:rPr lang="en-US" sz="2000" dirty="0">
                <a:latin typeface="Arial Rounded MT Bold" panose="020F0704030504030204" pitchFamily="34" charset="0"/>
              </a:rPr>
              <a:t>Portfolio Management Interface</a:t>
            </a:r>
            <a:r>
              <a:rPr lang="en-US" sz="2000" dirty="0"/>
              <a:t>" for tracking and updating investments, "</a:t>
            </a:r>
            <a:r>
              <a:rPr lang="en-US" sz="2000" dirty="0">
                <a:latin typeface="Arial Rounded MT Bold" panose="020F0704030504030204" pitchFamily="34" charset="0"/>
              </a:rPr>
              <a:t>Stock Market Data and Visualization</a:t>
            </a:r>
            <a:r>
              <a:rPr lang="en-US" sz="2000" dirty="0"/>
              <a:t>" with interactive charts, and "</a:t>
            </a:r>
            <a:r>
              <a:rPr lang="en-US" sz="2000" dirty="0">
                <a:latin typeface="Arial Rounded MT Bold" panose="020F0704030504030204" pitchFamily="34" charset="0"/>
              </a:rPr>
              <a:t>Learning Resources</a:t>
            </a:r>
            <a:r>
              <a:rPr lang="en-US" sz="2000" dirty="0"/>
              <a:t>" to enhance financial literacy. </a:t>
            </a:r>
            <a:r>
              <a:rPr lang="en-US" sz="2000" dirty="0" err="1"/>
              <a:t>StockScholar</a:t>
            </a:r>
            <a:r>
              <a:rPr lang="en-US" sz="2000" dirty="0"/>
              <a:t> empowers users to make informed investment decisions with confidence.</a:t>
            </a:r>
            <a:endParaRPr lang="en-IN" sz="2000" dirty="0"/>
          </a:p>
          <a:p>
            <a:endParaRPr lang="en-IN" sz="2000" dirty="0"/>
          </a:p>
        </p:txBody>
      </p:sp>
    </p:spTree>
    <p:extLst>
      <p:ext uri="{BB962C8B-B14F-4D97-AF65-F5344CB8AC3E}">
        <p14:creationId xmlns:p14="http://schemas.microsoft.com/office/powerpoint/2010/main" val="338584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3617-AAB7-376A-523E-A43AF0D7293B}"/>
              </a:ext>
            </a:extLst>
          </p:cNvPr>
          <p:cNvSpPr>
            <a:spLocks noGrp="1"/>
          </p:cNvSpPr>
          <p:nvPr>
            <p:ph type="title"/>
          </p:nvPr>
        </p:nvSpPr>
        <p:spPr>
          <a:xfrm>
            <a:off x="707177" y="289105"/>
            <a:ext cx="10131425" cy="1456267"/>
          </a:xfrm>
        </p:spPr>
        <p:txBody>
          <a:bodyPr>
            <a:normAutofit/>
          </a:bodyPr>
          <a:lstStyle/>
          <a:p>
            <a:pPr algn="ctr"/>
            <a:r>
              <a:rPr lang="en-IN" sz="4400" u="sng" dirty="0">
                <a:latin typeface="Algerian" panose="04020705040A02060702" pitchFamily="82" charset="0"/>
              </a:rPr>
              <a:t>Module 4-output: </a:t>
            </a:r>
            <a:br>
              <a:rPr lang="en-IN" sz="4400" u="sng" dirty="0">
                <a:latin typeface="Algerian" panose="04020705040A02060702" pitchFamily="82" charset="0"/>
              </a:rPr>
            </a:br>
            <a:r>
              <a:rPr lang="en-IN" sz="4400" u="sng" dirty="0">
                <a:latin typeface="Algerian" panose="04020705040A02060702" pitchFamily="82" charset="0"/>
              </a:rPr>
              <a:t>Learning Resources</a:t>
            </a:r>
            <a:endParaRPr lang="en-IN" sz="44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7489174C-5421-2DD3-E8FC-862000E63D3C}"/>
              </a:ext>
            </a:extLst>
          </p:cNvPr>
          <p:cNvPicPr>
            <a:picLocks noGrp="1" noChangeAspect="1"/>
          </p:cNvPicPr>
          <p:nvPr>
            <p:ph idx="1"/>
          </p:nvPr>
        </p:nvPicPr>
        <p:blipFill>
          <a:blip r:embed="rId2"/>
          <a:stretch>
            <a:fillRect/>
          </a:stretch>
        </p:blipFill>
        <p:spPr>
          <a:xfrm>
            <a:off x="1800808" y="2131135"/>
            <a:ext cx="7879014" cy="3660065"/>
          </a:xfrm>
        </p:spPr>
      </p:pic>
      <p:pic>
        <p:nvPicPr>
          <p:cNvPr id="3" name="Content Placeholder 8">
            <a:extLst>
              <a:ext uri="{FF2B5EF4-FFF2-40B4-BE49-F238E27FC236}">
                <a16:creationId xmlns:a16="http://schemas.microsoft.com/office/drawing/2014/main" id="{EC24DFE9-6A7E-2C5E-1520-56141618D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397" y="1825625"/>
            <a:ext cx="9485205" cy="4351338"/>
          </a:xfrm>
          <a:prstGeom prst="rect">
            <a:avLst/>
          </a:prstGeom>
        </p:spPr>
      </p:pic>
    </p:spTree>
    <p:extLst>
      <p:ext uri="{BB962C8B-B14F-4D97-AF65-F5344CB8AC3E}">
        <p14:creationId xmlns:p14="http://schemas.microsoft.com/office/powerpoint/2010/main" val="3926037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181E-702C-8665-5B19-C1A3E345FC66}"/>
              </a:ext>
            </a:extLst>
          </p:cNvPr>
          <p:cNvSpPr>
            <a:spLocks noGrp="1"/>
          </p:cNvSpPr>
          <p:nvPr>
            <p:ph type="title"/>
          </p:nvPr>
        </p:nvSpPr>
        <p:spPr/>
        <p:txBody>
          <a:bodyPr>
            <a:normAutofit/>
          </a:bodyPr>
          <a:lstStyle/>
          <a:p>
            <a:pPr algn="ctr"/>
            <a:r>
              <a:rPr lang="en-IN" sz="4400" u="sng" dirty="0" err="1">
                <a:latin typeface="Algerian" panose="04020705040A02060702" pitchFamily="82" charset="0"/>
              </a:rPr>
              <a:t>ChatBOT</a:t>
            </a:r>
            <a:endParaRPr lang="en-IN" sz="4400"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8FF8A0D0-7112-F390-D109-4EA9EFDE7059}"/>
              </a:ext>
            </a:extLst>
          </p:cNvPr>
          <p:cNvSpPr>
            <a:spLocks noGrp="1"/>
          </p:cNvSpPr>
          <p:nvPr>
            <p:ph idx="1"/>
          </p:nvPr>
        </p:nvSpPr>
        <p:spPr/>
        <p:txBody>
          <a:bodyPr/>
          <a:lstStyle/>
          <a:p>
            <a:r>
              <a:rPr lang="en-US" dirty="0"/>
              <a:t>enhance the functionality of </a:t>
            </a:r>
            <a:r>
              <a:rPr lang="en-US" dirty="0" err="1"/>
              <a:t>SafeCryptoStocks</a:t>
            </a:r>
            <a:r>
              <a:rPr lang="en-US" dirty="0"/>
              <a:t>, I integrated the Gemini API, which provides real-time stock market data. This API allows the application to fetch the latest information on selected stocks, including price, volume, and other key metrics. By using the Gemini API, the platform enables users to monitor their portfolios with up-to-date market insights, ensuring they have accurate data for making informed investment decisions. This addition enriches the user experience by offering real-time stock tracking and data-driven decision-making tools.</a:t>
            </a:r>
            <a:endParaRPr lang="en-IN" dirty="0"/>
          </a:p>
        </p:txBody>
      </p:sp>
    </p:spTree>
    <p:extLst>
      <p:ext uri="{BB962C8B-B14F-4D97-AF65-F5344CB8AC3E}">
        <p14:creationId xmlns:p14="http://schemas.microsoft.com/office/powerpoint/2010/main" val="199125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1673-FFC0-B060-5E27-03FDF2E6CFF9}"/>
              </a:ext>
            </a:extLst>
          </p:cNvPr>
          <p:cNvSpPr>
            <a:spLocks noGrp="1"/>
          </p:cNvSpPr>
          <p:nvPr>
            <p:ph type="title"/>
          </p:nvPr>
        </p:nvSpPr>
        <p:spPr/>
        <p:txBody>
          <a:bodyPr>
            <a:normAutofit/>
          </a:bodyPr>
          <a:lstStyle/>
          <a:p>
            <a:pPr algn="ctr"/>
            <a:r>
              <a:rPr lang="en-IN" sz="4400" u="sng" dirty="0" err="1">
                <a:latin typeface="Algerian" panose="04020705040A02060702" pitchFamily="82" charset="0"/>
              </a:rPr>
              <a:t>ChatBOT</a:t>
            </a:r>
            <a:endParaRPr lang="en-IN" sz="4400"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9CEB0FC5-60E7-7523-50C6-9158A9500548}"/>
              </a:ext>
            </a:extLst>
          </p:cNvPr>
          <p:cNvPicPr>
            <a:picLocks noGrp="1" noChangeAspect="1"/>
          </p:cNvPicPr>
          <p:nvPr>
            <p:ph idx="1"/>
          </p:nvPr>
        </p:nvPicPr>
        <p:blipFill>
          <a:blip r:embed="rId2"/>
          <a:stretch>
            <a:fillRect/>
          </a:stretch>
        </p:blipFill>
        <p:spPr>
          <a:xfrm>
            <a:off x="3813286" y="2141538"/>
            <a:ext cx="3876453" cy="3649662"/>
          </a:xfrm>
        </p:spPr>
      </p:pic>
      <p:pic>
        <p:nvPicPr>
          <p:cNvPr id="6" name="Content Placeholder 8">
            <a:extLst>
              <a:ext uri="{FF2B5EF4-FFF2-40B4-BE49-F238E27FC236}">
                <a16:creationId xmlns:a16="http://schemas.microsoft.com/office/drawing/2014/main" id="{A661EE24-0FEA-5199-592D-274FB44DE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26" y="1825625"/>
            <a:ext cx="10515600" cy="4351338"/>
          </a:xfrm>
          <a:prstGeom prst="rect">
            <a:avLst/>
          </a:prstGeom>
        </p:spPr>
      </p:pic>
    </p:spTree>
    <p:extLst>
      <p:ext uri="{BB962C8B-B14F-4D97-AF65-F5344CB8AC3E}">
        <p14:creationId xmlns:p14="http://schemas.microsoft.com/office/powerpoint/2010/main" val="1476097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0DE37C-0695-0CBC-5D0C-6AB1E123107E}"/>
              </a:ext>
            </a:extLst>
          </p:cNvPr>
          <p:cNvSpPr>
            <a:spLocks noGrp="1"/>
          </p:cNvSpPr>
          <p:nvPr>
            <p:ph type="title"/>
          </p:nvPr>
        </p:nvSpPr>
        <p:spPr>
          <a:xfrm>
            <a:off x="579121" y="2355288"/>
            <a:ext cx="10131425" cy="1456267"/>
          </a:xfrm>
        </p:spPr>
        <p:txBody>
          <a:bodyPr>
            <a:normAutofit/>
          </a:bodyPr>
          <a:lstStyle/>
          <a:p>
            <a:pPr algn="ctr"/>
            <a:r>
              <a:rPr lang="en-IN" sz="5400" dirty="0">
                <a:latin typeface="Algerian" panose="04020705040A02060702" pitchFamily="82" charset="0"/>
              </a:rPr>
              <a:t>THANK YOU</a:t>
            </a:r>
          </a:p>
        </p:txBody>
      </p:sp>
    </p:spTree>
    <p:extLst>
      <p:ext uri="{BB962C8B-B14F-4D97-AF65-F5344CB8AC3E}">
        <p14:creationId xmlns:p14="http://schemas.microsoft.com/office/powerpoint/2010/main" val="12896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FC4A-C1F3-9065-83F2-3E6D2DA67C83}"/>
              </a:ext>
            </a:extLst>
          </p:cNvPr>
          <p:cNvSpPr>
            <a:spLocks noGrp="1"/>
          </p:cNvSpPr>
          <p:nvPr>
            <p:ph type="title"/>
          </p:nvPr>
        </p:nvSpPr>
        <p:spPr/>
        <p:txBody>
          <a:bodyPr>
            <a:noAutofit/>
          </a:bodyPr>
          <a:lstStyle/>
          <a:p>
            <a:pPr algn="ctr"/>
            <a:r>
              <a:rPr lang="en-IN" sz="4400" u="sng" dirty="0">
                <a:latin typeface="Algerian" panose="04020705040A02060702" pitchFamily="82" charset="0"/>
              </a:rPr>
              <a:t>Project Statement &amp; Abstract</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C24C24E3-FFA1-31F8-8993-06D986A1020D}"/>
              </a:ext>
            </a:extLst>
          </p:cNvPr>
          <p:cNvSpPr>
            <a:spLocks noGrp="1"/>
          </p:cNvSpPr>
          <p:nvPr>
            <p:ph idx="1"/>
          </p:nvPr>
        </p:nvSpPr>
        <p:spPr>
          <a:xfrm>
            <a:off x="1399592" y="2142068"/>
            <a:ext cx="8976049" cy="2364618"/>
          </a:xfrm>
        </p:spPr>
        <p:txBody>
          <a:bodyPr>
            <a:normAutofit/>
          </a:bodyPr>
          <a:lstStyle/>
          <a:p>
            <a:pPr marL="0" indent="0" algn="just">
              <a:buNone/>
            </a:pPr>
            <a:r>
              <a:rPr lang="en-US" sz="2000" b="0" i="0" dirty="0">
                <a:effectLst/>
              </a:rPr>
              <a:t>The project aims to develop a user-friendly web application that provides comprehensive tools to help users manage their investment portfolios. It helps users real time market data, portfolio tracking, market analysis, and educational resources, streamlining the investment process for both novice and experienced investors. </a:t>
            </a:r>
            <a:r>
              <a:rPr lang="en-US" sz="2000" dirty="0"/>
              <a:t> </a:t>
            </a:r>
          </a:p>
        </p:txBody>
      </p:sp>
    </p:spTree>
    <p:extLst>
      <p:ext uri="{BB962C8B-B14F-4D97-AF65-F5344CB8AC3E}">
        <p14:creationId xmlns:p14="http://schemas.microsoft.com/office/powerpoint/2010/main" val="389547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2F63-293A-48EC-5B7D-A6E3E6976AFA}"/>
              </a:ext>
            </a:extLst>
          </p:cNvPr>
          <p:cNvSpPr>
            <a:spLocks noGrp="1"/>
          </p:cNvSpPr>
          <p:nvPr>
            <p:ph type="title"/>
          </p:nvPr>
        </p:nvSpPr>
        <p:spPr/>
        <p:txBody>
          <a:bodyPr>
            <a:normAutofit/>
          </a:bodyPr>
          <a:lstStyle/>
          <a:p>
            <a:pPr algn="ctr"/>
            <a:r>
              <a:rPr lang="en-IN" sz="4400" u="sng" dirty="0">
                <a:latin typeface="Algerian" panose="04020705040A02060702" pitchFamily="82" charset="0"/>
                <a:ea typeface="Calibri" panose="020F0502020204030204" pitchFamily="34" charset="0"/>
                <a:cs typeface="Calibri" panose="020F0502020204030204" pitchFamily="34" charset="0"/>
              </a:rPr>
              <a:t>The Existing System</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2049D3F7-7C3B-4323-CC3B-5F6BEBA6E76C}"/>
              </a:ext>
            </a:extLst>
          </p:cNvPr>
          <p:cNvSpPr>
            <a:spLocks noGrp="1"/>
          </p:cNvSpPr>
          <p:nvPr>
            <p:ph idx="1"/>
          </p:nvPr>
        </p:nvSpPr>
        <p:spPr>
          <a:xfrm>
            <a:off x="1511559" y="2065867"/>
            <a:ext cx="9305667" cy="2726267"/>
          </a:xfrm>
        </p:spPr>
        <p:txBody>
          <a:bodyPr>
            <a:noAutofit/>
          </a:bodyPr>
          <a:lstStyle/>
          <a:p>
            <a:pPr marL="0" indent="0" algn="just">
              <a:buNone/>
            </a:pPr>
            <a:r>
              <a:rPr lang="en-US" sz="2000" b="0" i="0" dirty="0">
                <a:effectLst/>
              </a:rPr>
              <a:t>The existing system for managing stock market investments often involves a mix of multiple applications, including separate platforms for portfolio tracking, real-time data analysis, educational resources, and brokerage platforms. These require investors to navigate several tools to gather information, analyze market trends, and execute trades, which can be time-consuming and challenging, especially for beginners. </a:t>
            </a:r>
            <a:endParaRPr lang="en-IN" sz="2000" dirty="0"/>
          </a:p>
        </p:txBody>
      </p:sp>
    </p:spTree>
    <p:extLst>
      <p:ext uri="{BB962C8B-B14F-4D97-AF65-F5344CB8AC3E}">
        <p14:creationId xmlns:p14="http://schemas.microsoft.com/office/powerpoint/2010/main" val="270539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9411-BE5A-04B8-B38E-A2BADD9766CF}"/>
              </a:ext>
            </a:extLst>
          </p:cNvPr>
          <p:cNvSpPr>
            <a:spLocks noGrp="1"/>
          </p:cNvSpPr>
          <p:nvPr>
            <p:ph type="title"/>
          </p:nvPr>
        </p:nvSpPr>
        <p:spPr/>
        <p:txBody>
          <a:bodyPr>
            <a:normAutofit/>
          </a:bodyPr>
          <a:lstStyle/>
          <a:p>
            <a:pPr algn="ctr"/>
            <a:r>
              <a:rPr lang="en-IN" sz="4400" u="sng" dirty="0">
                <a:latin typeface="Algerian" panose="04020705040A02060702" pitchFamily="82" charset="0"/>
                <a:ea typeface="Calibri" panose="020F0502020204030204" pitchFamily="34" charset="0"/>
                <a:cs typeface="Calibri" panose="020F0502020204030204" pitchFamily="34" charset="0"/>
              </a:rPr>
              <a:t>Proposed System</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0582AE8F-59DB-4AB5-BBFB-BED3C11B1975}"/>
              </a:ext>
            </a:extLst>
          </p:cNvPr>
          <p:cNvSpPr>
            <a:spLocks noGrp="1"/>
          </p:cNvSpPr>
          <p:nvPr>
            <p:ph idx="1"/>
          </p:nvPr>
        </p:nvSpPr>
        <p:spPr>
          <a:xfrm>
            <a:off x="1586204" y="2142067"/>
            <a:ext cx="8677469" cy="2650067"/>
          </a:xfrm>
        </p:spPr>
        <p:txBody>
          <a:bodyPr/>
          <a:lstStyle/>
          <a:p>
            <a:pPr marL="0" indent="0" algn="just">
              <a:spcAft>
                <a:spcPts val="0"/>
              </a:spcAft>
              <a:buNone/>
            </a:pPr>
            <a:r>
              <a:rPr lang="en-US" sz="2000" b="0" i="0" dirty="0">
                <a:effectLst/>
              </a:rPr>
              <a:t>The proposed Stock Market Investment Platform aims to consolidate these</a:t>
            </a:r>
          </a:p>
          <a:p>
            <a:pPr marL="0" indent="0" algn="just">
              <a:spcAft>
                <a:spcPts val="0"/>
              </a:spcAft>
              <a:buNone/>
            </a:pPr>
            <a:r>
              <a:rPr lang="en-US" sz="2000" b="0" i="0" dirty="0">
                <a:effectLst/>
              </a:rPr>
              <a:t>functionalities into one integrated  web-application. It will enable users to access</a:t>
            </a:r>
          </a:p>
          <a:p>
            <a:pPr marL="0" indent="0" algn="just">
              <a:spcAft>
                <a:spcPts val="0"/>
              </a:spcAft>
              <a:buNone/>
            </a:pPr>
            <a:r>
              <a:rPr lang="en-US" sz="2000" b="0" i="0" dirty="0">
                <a:effectLst/>
              </a:rPr>
              <a:t>real-time market data, analyze trends, track portfolio performance, and learn</a:t>
            </a:r>
          </a:p>
          <a:p>
            <a:pPr marL="0" indent="0" algn="just">
              <a:spcAft>
                <a:spcPts val="0"/>
              </a:spcAft>
              <a:buNone/>
            </a:pPr>
            <a:r>
              <a:rPr lang="en-US" sz="2000" b="0" i="0" dirty="0">
                <a:effectLst/>
              </a:rPr>
              <a:t>investment strategies through a unified interface. This will allow both novice and</a:t>
            </a:r>
          </a:p>
          <a:p>
            <a:pPr marL="0" indent="0" algn="just">
              <a:spcAft>
                <a:spcPts val="0"/>
              </a:spcAft>
              <a:buNone/>
            </a:pPr>
            <a:r>
              <a:rPr lang="en-US" sz="2000" b="0" i="0" dirty="0">
                <a:effectLst/>
              </a:rPr>
              <a:t>experienced investors to make informed decisions efficiently and minimize the</a:t>
            </a:r>
          </a:p>
          <a:p>
            <a:pPr marL="0" indent="0" algn="just">
              <a:spcAft>
                <a:spcPts val="0"/>
              </a:spcAft>
              <a:buNone/>
            </a:pPr>
            <a:r>
              <a:rPr lang="en-US" sz="2000" b="0" i="0" dirty="0">
                <a:effectLst/>
              </a:rPr>
              <a:t>effort needed to use multiple resources.</a:t>
            </a:r>
            <a:endParaRPr lang="en-IN" sz="2000" dirty="0"/>
          </a:p>
        </p:txBody>
      </p:sp>
    </p:spTree>
    <p:extLst>
      <p:ext uri="{BB962C8B-B14F-4D97-AF65-F5344CB8AC3E}">
        <p14:creationId xmlns:p14="http://schemas.microsoft.com/office/powerpoint/2010/main" val="251889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05C1-B9A6-F6A4-1924-4927C01F1278}"/>
              </a:ext>
            </a:extLst>
          </p:cNvPr>
          <p:cNvSpPr>
            <a:spLocks noGrp="1"/>
          </p:cNvSpPr>
          <p:nvPr>
            <p:ph type="title"/>
          </p:nvPr>
        </p:nvSpPr>
        <p:spPr/>
        <p:txBody>
          <a:bodyPr>
            <a:normAutofit/>
          </a:bodyPr>
          <a:lstStyle/>
          <a:p>
            <a:pPr algn="ctr"/>
            <a:r>
              <a:rPr lang="en-IN" sz="4400" u="sng" dirty="0">
                <a:latin typeface="Algerian" panose="04020705040A02060702" pitchFamily="82" charset="0"/>
                <a:ea typeface="Calibri" panose="020F0502020204030204" pitchFamily="34" charset="0"/>
                <a:cs typeface="Calibri" panose="020F0502020204030204" pitchFamily="34" charset="0"/>
              </a:rPr>
              <a:t>Disadvantages in existing systems</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90C38E4F-AE92-E24D-C4D0-461DC0D63E40}"/>
              </a:ext>
            </a:extLst>
          </p:cNvPr>
          <p:cNvSpPr>
            <a:spLocks noGrp="1"/>
          </p:cNvSpPr>
          <p:nvPr>
            <p:ph idx="1"/>
          </p:nvPr>
        </p:nvSpPr>
        <p:spPr/>
        <p:txBody>
          <a:bodyPr/>
          <a:lstStyle/>
          <a:p>
            <a:pPr>
              <a:buFont typeface="Arial" panose="020B0604020202020204" pitchFamily="34" charset="0"/>
              <a:buChar char="•"/>
            </a:pPr>
            <a:r>
              <a:rPr lang="en-US" sz="2000" b="0" i="0" dirty="0">
                <a:effectLst/>
              </a:rPr>
              <a:t>Multiple platforms needed for portfolio management, data, and learning resources</a:t>
            </a:r>
            <a:endParaRPr lang="en-US" sz="2000" dirty="0"/>
          </a:p>
          <a:p>
            <a:pPr>
              <a:buFont typeface="Arial" panose="020B0604020202020204" pitchFamily="34" charset="0"/>
              <a:buChar char="•"/>
            </a:pPr>
            <a:r>
              <a:rPr lang="en-US" sz="2000" b="0" i="0" dirty="0">
                <a:effectLst/>
              </a:rPr>
              <a:t>Limited personalization options for analysis and content</a:t>
            </a:r>
            <a:endParaRPr lang="en-US" sz="2000" dirty="0"/>
          </a:p>
          <a:p>
            <a:pPr>
              <a:buFont typeface="Arial" panose="020B0604020202020204" pitchFamily="34" charset="0"/>
              <a:buChar char="•"/>
            </a:pPr>
            <a:r>
              <a:rPr lang="en-US" sz="2000" b="0" i="0" dirty="0">
                <a:effectLst/>
              </a:rPr>
              <a:t>Real-time data may be delayed or inconsistent</a:t>
            </a:r>
            <a:endParaRPr lang="en-US" sz="2000" dirty="0"/>
          </a:p>
          <a:p>
            <a:pPr>
              <a:buFont typeface="Arial" panose="020B0604020202020204" pitchFamily="34" charset="0"/>
              <a:buChar char="•"/>
            </a:pPr>
            <a:r>
              <a:rPr lang="en-US" sz="2000" b="0" i="0" dirty="0">
                <a:effectLst/>
              </a:rPr>
              <a:t>Basic analysis tools lacking depth for experienced users</a:t>
            </a:r>
            <a:endParaRPr lang="en-US" sz="2000" dirty="0"/>
          </a:p>
          <a:p>
            <a:pPr>
              <a:buFont typeface="Arial" panose="020B0604020202020204" pitchFamily="34" charset="0"/>
              <a:buChar char="•"/>
            </a:pPr>
            <a:r>
              <a:rPr lang="en-US" sz="2000" b="0" i="0" dirty="0">
                <a:effectLst/>
              </a:rPr>
              <a:t>Scattered resources make navigation difficult for beginners</a:t>
            </a:r>
            <a:endParaRPr lang="en-US" sz="2000" dirty="0"/>
          </a:p>
          <a:p>
            <a:endParaRPr lang="en-IN" dirty="0"/>
          </a:p>
        </p:txBody>
      </p:sp>
    </p:spTree>
    <p:extLst>
      <p:ext uri="{BB962C8B-B14F-4D97-AF65-F5344CB8AC3E}">
        <p14:creationId xmlns:p14="http://schemas.microsoft.com/office/powerpoint/2010/main" val="240195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E9C1-669D-333B-AF0C-71523BE82B91}"/>
              </a:ext>
            </a:extLst>
          </p:cNvPr>
          <p:cNvSpPr>
            <a:spLocks noGrp="1"/>
          </p:cNvSpPr>
          <p:nvPr>
            <p:ph type="title"/>
          </p:nvPr>
        </p:nvSpPr>
        <p:spPr/>
        <p:txBody>
          <a:bodyPr>
            <a:normAutofit/>
          </a:bodyPr>
          <a:lstStyle/>
          <a:p>
            <a:pPr algn="ctr"/>
            <a:r>
              <a:rPr lang="en-IN" sz="4400" u="sng" dirty="0">
                <a:latin typeface="Algerian" panose="04020705040A02060702" pitchFamily="82" charset="0"/>
                <a:ea typeface="Calibri" panose="020F0502020204030204" pitchFamily="34" charset="0"/>
                <a:cs typeface="Calibri" panose="020F0502020204030204" pitchFamily="34" charset="0"/>
              </a:rPr>
              <a:t>Advantages in proposed system</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88BF669E-9465-E8B2-4FDC-49C111B8FA92}"/>
              </a:ext>
            </a:extLst>
          </p:cNvPr>
          <p:cNvSpPr>
            <a:spLocks noGrp="1"/>
          </p:cNvSpPr>
          <p:nvPr>
            <p:ph idx="1"/>
          </p:nvPr>
        </p:nvSpPr>
        <p:spPr>
          <a:xfrm>
            <a:off x="1124340" y="1988975"/>
            <a:ext cx="8943392" cy="2880049"/>
          </a:xfrm>
        </p:spPr>
        <p:txBody>
          <a:bodyPr/>
          <a:lstStyle/>
          <a:p>
            <a:pPr>
              <a:buFont typeface="Arial" panose="020B0604020202020204" pitchFamily="34" charset="0"/>
              <a:buChar char="•"/>
            </a:pPr>
            <a:r>
              <a:rPr lang="en-US" b="0" i="0" dirty="0">
                <a:effectLst/>
              </a:rPr>
              <a:t>All-in-one platform for portfolio, data, analysis, and learning</a:t>
            </a:r>
            <a:endParaRPr lang="en-US" dirty="0"/>
          </a:p>
          <a:p>
            <a:pPr>
              <a:buFont typeface="Arial" panose="020B0604020202020204" pitchFamily="34" charset="0"/>
              <a:buChar char="•"/>
            </a:pPr>
            <a:r>
              <a:rPr lang="en-US" b="0" i="0" dirty="0">
                <a:effectLst/>
              </a:rPr>
              <a:t>Personalized educational resources and analysis based on user needs</a:t>
            </a:r>
            <a:endParaRPr lang="en-US" dirty="0"/>
          </a:p>
          <a:p>
            <a:pPr>
              <a:buFont typeface="Arial" panose="020B0604020202020204" pitchFamily="34" charset="0"/>
              <a:buChar char="•"/>
            </a:pPr>
            <a:r>
              <a:rPr lang="en-US" b="0" i="0" dirty="0">
                <a:effectLst/>
              </a:rPr>
              <a:t>Real-time, accurate market data for better decisions</a:t>
            </a:r>
            <a:endParaRPr lang="en-US" dirty="0"/>
          </a:p>
          <a:p>
            <a:pPr>
              <a:buFont typeface="Arial" panose="020B0604020202020204" pitchFamily="34" charset="0"/>
              <a:buChar char="•"/>
            </a:pPr>
            <a:r>
              <a:rPr lang="en-US" b="0" i="0" dirty="0">
                <a:effectLst/>
              </a:rPr>
              <a:t>Comprehensive analysis tools for in-depth insights</a:t>
            </a:r>
            <a:endParaRPr lang="en-US" dirty="0"/>
          </a:p>
          <a:p>
            <a:pPr>
              <a:buFont typeface="Arial" panose="020B0604020202020204" pitchFamily="34" charset="0"/>
              <a:buChar char="•"/>
            </a:pPr>
            <a:r>
              <a:rPr lang="en-US" b="0" i="0" dirty="0">
                <a:effectLst/>
              </a:rPr>
              <a:t>Beginner-friendly with easy access to guidance and information</a:t>
            </a:r>
            <a:endParaRPr lang="en-US" dirty="0"/>
          </a:p>
        </p:txBody>
      </p:sp>
    </p:spTree>
    <p:extLst>
      <p:ext uri="{BB962C8B-B14F-4D97-AF65-F5344CB8AC3E}">
        <p14:creationId xmlns:p14="http://schemas.microsoft.com/office/powerpoint/2010/main" val="396157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581B6C-A9E9-CFD4-83E8-60D466EC3DBB}"/>
              </a:ext>
            </a:extLst>
          </p:cNvPr>
          <p:cNvSpPr>
            <a:spLocks noGrp="1"/>
          </p:cNvSpPr>
          <p:nvPr>
            <p:ph type="title"/>
          </p:nvPr>
        </p:nvSpPr>
        <p:spPr/>
        <p:txBody>
          <a:bodyPr>
            <a:normAutofit/>
          </a:bodyPr>
          <a:lstStyle/>
          <a:p>
            <a:pPr algn="ctr"/>
            <a:r>
              <a:rPr lang="en-IN" sz="4400" u="sng" dirty="0">
                <a:latin typeface="Algerian" panose="04020705040A02060702" pitchFamily="82" charset="0"/>
                <a:ea typeface="Calibri" panose="020F0502020204030204" pitchFamily="34" charset="0"/>
                <a:cs typeface="Calibri" panose="020F0502020204030204" pitchFamily="34" charset="0"/>
              </a:rPr>
              <a:t>System Requirements</a:t>
            </a:r>
            <a:endParaRPr lang="en-IN" sz="4400" dirty="0">
              <a:latin typeface="Algerian" panose="04020705040A02060702" pitchFamily="82" charset="0"/>
            </a:endParaRPr>
          </a:p>
        </p:txBody>
      </p:sp>
      <p:sp>
        <p:nvSpPr>
          <p:cNvPr id="5" name="Text Placeholder 4">
            <a:extLst>
              <a:ext uri="{FF2B5EF4-FFF2-40B4-BE49-F238E27FC236}">
                <a16:creationId xmlns:a16="http://schemas.microsoft.com/office/drawing/2014/main" id="{F5DDC9F9-AB65-9225-5321-CBC95D841105}"/>
              </a:ext>
            </a:extLst>
          </p:cNvPr>
          <p:cNvSpPr>
            <a:spLocks noGrp="1"/>
          </p:cNvSpPr>
          <p:nvPr>
            <p:ph type="body" idx="1"/>
          </p:nvPr>
        </p:nvSpPr>
        <p:spPr>
          <a:xfrm>
            <a:off x="973670" y="2179903"/>
            <a:ext cx="4709054" cy="576262"/>
          </a:xfrm>
        </p:spPr>
        <p:txBody>
          <a:bodyPr/>
          <a:lstStyle/>
          <a:p>
            <a:endParaRPr lang="en-IN" sz="2800" u="sng" dirty="0"/>
          </a:p>
          <a:p>
            <a:r>
              <a:rPr lang="en-IN" sz="2800" u="sng" dirty="0">
                <a:latin typeface="Arial Rounded MT Bold" panose="020F0704030504030204" pitchFamily="34" charset="0"/>
              </a:rPr>
              <a:t>Hardware Requirements</a:t>
            </a:r>
          </a:p>
        </p:txBody>
      </p:sp>
      <p:sp>
        <p:nvSpPr>
          <p:cNvPr id="6" name="Content Placeholder 5">
            <a:extLst>
              <a:ext uri="{FF2B5EF4-FFF2-40B4-BE49-F238E27FC236}">
                <a16:creationId xmlns:a16="http://schemas.microsoft.com/office/drawing/2014/main" id="{22E7F3F5-805D-C925-B552-934F32876F13}"/>
              </a:ext>
            </a:extLst>
          </p:cNvPr>
          <p:cNvSpPr>
            <a:spLocks noGrp="1"/>
          </p:cNvSpPr>
          <p:nvPr>
            <p:ph sz="half" idx="2"/>
          </p:nvPr>
        </p:nvSpPr>
        <p:spPr>
          <a:xfrm>
            <a:off x="685801" y="3079101"/>
            <a:ext cx="4996923" cy="2712097"/>
          </a:xfrm>
        </p:spPr>
        <p:txBody>
          <a:bodyPr/>
          <a:lstStyle/>
          <a:p>
            <a:r>
              <a:rPr lang="en-US" dirty="0"/>
              <a:t>Processor - Intel</a:t>
            </a:r>
          </a:p>
          <a:p>
            <a:r>
              <a:rPr lang="en-US" dirty="0"/>
              <a:t>RAM - 4 GB (min)</a:t>
            </a:r>
          </a:p>
          <a:p>
            <a:r>
              <a:rPr lang="en-US" dirty="0"/>
              <a:t>Hard Disk - 20 GB</a:t>
            </a:r>
          </a:p>
          <a:p>
            <a:r>
              <a:rPr lang="en-US" dirty="0"/>
              <a:t>Key Board - Standard Windows Keyboard</a:t>
            </a:r>
          </a:p>
          <a:p>
            <a:r>
              <a:rPr lang="en-US" dirty="0"/>
              <a:t>Mouse - Two or Three Button </a:t>
            </a:r>
          </a:p>
          <a:p>
            <a:r>
              <a:rPr lang="en-US" dirty="0"/>
              <a:t>Monitor - SVGA</a:t>
            </a:r>
            <a:endParaRPr lang="en-IN" dirty="0"/>
          </a:p>
        </p:txBody>
      </p:sp>
      <p:sp>
        <p:nvSpPr>
          <p:cNvPr id="7" name="Text Placeholder 6">
            <a:extLst>
              <a:ext uri="{FF2B5EF4-FFF2-40B4-BE49-F238E27FC236}">
                <a16:creationId xmlns:a16="http://schemas.microsoft.com/office/drawing/2014/main" id="{0AAF873B-79F5-BDC6-3678-7E4D7E3E6E0E}"/>
              </a:ext>
            </a:extLst>
          </p:cNvPr>
          <p:cNvSpPr>
            <a:spLocks noGrp="1"/>
          </p:cNvSpPr>
          <p:nvPr>
            <p:ph type="body" sz="quarter" idx="3"/>
          </p:nvPr>
        </p:nvSpPr>
        <p:spPr/>
        <p:txBody>
          <a:bodyPr/>
          <a:lstStyle/>
          <a:p>
            <a:r>
              <a:rPr lang="en-IN" sz="2800" u="sng" dirty="0">
                <a:latin typeface="Arial Rounded MT Bold" panose="020F0704030504030204" pitchFamily="34" charset="0"/>
              </a:rPr>
              <a:t>Software Requirements</a:t>
            </a:r>
          </a:p>
        </p:txBody>
      </p:sp>
      <p:sp>
        <p:nvSpPr>
          <p:cNvPr id="8" name="Content Placeholder 7">
            <a:extLst>
              <a:ext uri="{FF2B5EF4-FFF2-40B4-BE49-F238E27FC236}">
                <a16:creationId xmlns:a16="http://schemas.microsoft.com/office/drawing/2014/main" id="{34E7C921-2B09-335C-3232-39D7EE5B038E}"/>
              </a:ext>
            </a:extLst>
          </p:cNvPr>
          <p:cNvSpPr>
            <a:spLocks noGrp="1"/>
          </p:cNvSpPr>
          <p:nvPr>
            <p:ph sz="quarter" idx="4"/>
          </p:nvPr>
        </p:nvSpPr>
        <p:spPr>
          <a:xfrm>
            <a:off x="5823483" y="3079101"/>
            <a:ext cx="4995334" cy="2712098"/>
          </a:xfrm>
        </p:spPr>
        <p:txBody>
          <a:bodyPr/>
          <a:lstStyle/>
          <a:p>
            <a:r>
              <a:rPr lang="en-IN" dirty="0"/>
              <a:t>Operating System - Windows</a:t>
            </a:r>
          </a:p>
          <a:p>
            <a:r>
              <a:rPr lang="en-IN" dirty="0"/>
              <a:t>Coding - Java</a:t>
            </a:r>
          </a:p>
          <a:p>
            <a:r>
              <a:rPr lang="en-IN" dirty="0"/>
              <a:t>Front End - HTML, JavaScript, CSS, and XML</a:t>
            </a:r>
          </a:p>
          <a:p>
            <a:r>
              <a:rPr lang="en-IN" dirty="0"/>
              <a:t>Back End - MySQL, MongoDB (Database)</a:t>
            </a:r>
          </a:p>
        </p:txBody>
      </p:sp>
    </p:spTree>
    <p:extLst>
      <p:ext uri="{BB962C8B-B14F-4D97-AF65-F5344CB8AC3E}">
        <p14:creationId xmlns:p14="http://schemas.microsoft.com/office/powerpoint/2010/main" val="47527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711032-95C9-073F-C3C8-C086661D80BD}"/>
              </a:ext>
            </a:extLst>
          </p:cNvPr>
          <p:cNvSpPr>
            <a:spLocks noGrp="1"/>
          </p:cNvSpPr>
          <p:nvPr>
            <p:ph type="title"/>
          </p:nvPr>
        </p:nvSpPr>
        <p:spPr/>
        <p:txBody>
          <a:bodyPr>
            <a:normAutofit/>
          </a:bodyPr>
          <a:lstStyle/>
          <a:p>
            <a:pPr algn="ctr"/>
            <a:r>
              <a:rPr lang="en-IN" sz="4400" u="sng" dirty="0">
                <a:latin typeface="Algerian" panose="04020705040A02060702" pitchFamily="82" charset="0"/>
              </a:rPr>
              <a:t>Modules to implement</a:t>
            </a:r>
            <a:endParaRPr lang="en-IN" sz="4400" dirty="0">
              <a:latin typeface="Algerian" panose="04020705040A02060702" pitchFamily="82" charset="0"/>
            </a:endParaRPr>
          </a:p>
        </p:txBody>
      </p:sp>
      <p:sp>
        <p:nvSpPr>
          <p:cNvPr id="8" name="Content Placeholder 7">
            <a:extLst>
              <a:ext uri="{FF2B5EF4-FFF2-40B4-BE49-F238E27FC236}">
                <a16:creationId xmlns:a16="http://schemas.microsoft.com/office/drawing/2014/main" id="{7870A013-38F4-2C29-8109-ACC4DBFE31B6}"/>
              </a:ext>
            </a:extLst>
          </p:cNvPr>
          <p:cNvSpPr>
            <a:spLocks noGrp="1"/>
          </p:cNvSpPr>
          <p:nvPr>
            <p:ph idx="1"/>
          </p:nvPr>
        </p:nvSpPr>
        <p:spPr>
          <a:xfrm>
            <a:off x="2258008" y="2142068"/>
            <a:ext cx="6671388" cy="2999100"/>
          </a:xfrm>
        </p:spPr>
        <p:txBody>
          <a:bodyPr>
            <a:normAutofit/>
          </a:bodyPr>
          <a:lstStyle/>
          <a:p>
            <a:pPr marL="0" indent="0">
              <a:buNone/>
            </a:pPr>
            <a:r>
              <a:rPr lang="en-US" sz="2000" dirty="0"/>
              <a:t>1. User Authentication and Registration </a:t>
            </a:r>
          </a:p>
          <a:p>
            <a:pPr marL="0" indent="0">
              <a:buNone/>
            </a:pPr>
            <a:r>
              <a:rPr lang="en-US" sz="2000" dirty="0"/>
              <a:t>2. Dashboard</a:t>
            </a:r>
          </a:p>
          <a:p>
            <a:pPr marL="0" indent="0">
              <a:buNone/>
            </a:pPr>
            <a:r>
              <a:rPr lang="en-US" sz="2000" dirty="0"/>
              <a:t>3. Portfolio Management Interface </a:t>
            </a:r>
          </a:p>
          <a:p>
            <a:pPr marL="0" indent="0">
              <a:buNone/>
            </a:pPr>
            <a:r>
              <a:rPr lang="en-US" sz="2000" dirty="0"/>
              <a:t>4. Stock Market Data and Visualization </a:t>
            </a:r>
          </a:p>
          <a:p>
            <a:pPr marL="0" indent="0">
              <a:buNone/>
            </a:pPr>
            <a:r>
              <a:rPr lang="en-US" sz="2000" dirty="0"/>
              <a:t>5. Learning Resources</a:t>
            </a:r>
            <a:endParaRPr lang="en-IN" sz="2000" dirty="0"/>
          </a:p>
        </p:txBody>
      </p:sp>
    </p:spTree>
    <p:extLst>
      <p:ext uri="{BB962C8B-B14F-4D97-AF65-F5344CB8AC3E}">
        <p14:creationId xmlns:p14="http://schemas.microsoft.com/office/powerpoint/2010/main" val="2908979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531</TotalTime>
  <Words>1204</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Arial Rounded MT Bold</vt:lpstr>
      <vt:lpstr>Berlin Sans FB</vt:lpstr>
      <vt:lpstr>Calibri</vt:lpstr>
      <vt:lpstr>Calibri Light</vt:lpstr>
      <vt:lpstr>Wingdings</vt:lpstr>
      <vt:lpstr>Celestial</vt:lpstr>
      <vt:lpstr>STOCK MARKET  INVESTMENT PLATFORM</vt:lpstr>
      <vt:lpstr>Introduction</vt:lpstr>
      <vt:lpstr>Project Statement &amp; Abstract</vt:lpstr>
      <vt:lpstr>The Existing System</vt:lpstr>
      <vt:lpstr>Proposed System</vt:lpstr>
      <vt:lpstr>Disadvantages in existing systems</vt:lpstr>
      <vt:lpstr>Advantages in proposed system</vt:lpstr>
      <vt:lpstr>System Requirements</vt:lpstr>
      <vt:lpstr>Modules to implement</vt:lpstr>
      <vt:lpstr>Module 1: Login / registration</vt:lpstr>
      <vt:lpstr>Module 1:Output Login</vt:lpstr>
      <vt:lpstr>Registration</vt:lpstr>
      <vt:lpstr>Module 2:  dashboard</vt:lpstr>
      <vt:lpstr>Module 2:Output  DAshBoard</vt:lpstr>
      <vt:lpstr>Module 3: Portfolio</vt:lpstr>
      <vt:lpstr>Module 3-output: portfolio</vt:lpstr>
      <vt:lpstr>Module 4: Market</vt:lpstr>
      <vt:lpstr>Module 4-Output:  Market</vt:lpstr>
      <vt:lpstr>Module 5: Learn</vt:lpstr>
      <vt:lpstr>Module 4-output:  Learning Resources</vt:lpstr>
      <vt:lpstr>ChatBOT</vt:lpstr>
      <vt:lpstr>ChatBOT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LasyaGuptha Naramsetty</dc:creator>
  <cp:lastModifiedBy>LasyaGuptha Naramsetty</cp:lastModifiedBy>
  <cp:revision>7</cp:revision>
  <cp:lastPrinted>2024-11-25T12:02:05Z</cp:lastPrinted>
  <dcterms:created xsi:type="dcterms:W3CDTF">2024-11-22T09:53:25Z</dcterms:created>
  <dcterms:modified xsi:type="dcterms:W3CDTF">2024-11-29T18:30:03Z</dcterms:modified>
</cp:coreProperties>
</file>