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9"/>
  </p:notesMasterIdLst>
  <p:sldIdLst>
    <p:sldId id="256" r:id="rId2"/>
    <p:sldId id="259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/>
    <p:restoredTop sz="95588"/>
  </p:normalViewPr>
  <p:slideViewPr>
    <p:cSldViewPr snapToGrid="0" snapToObjects="1">
      <p:cViewPr varScale="1">
        <p:scale>
          <a:sx n="122" d="100"/>
          <a:sy n="122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A8313-5F53-C840-9010-219A6B49EEE7}" type="datetimeFigureOut">
              <a:t>6/16/25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69F-8AB6-FE4A-9DE1-2B8C3F18B6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2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EDA we looked each of the variables and their percentage breakdowns to understand how these affected promotions. </a:t>
            </a:r>
          </a:p>
          <a:p>
            <a:r>
              <a:rPr lang="en-US"/>
              <a:t>For example, the higher the education level of an employee, their chance of being promoted was higher.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69F-8AB6-FE4A-9DE1-2B8C3F18B61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first modeling technique was Association Rule Mining. We found that we can be over 80% confident that employees who had high training scores would be promoted.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69F-8AB6-FE4A-9DE1-2B8C3F18B61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7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5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41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8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7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2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7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3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29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08A76-A92C-C945-980B-6FC6EA053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739024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/>
              <a:t>HR Analytics</a:t>
            </a:r>
            <a:br>
              <a:rPr lang="en-US"/>
            </a:br>
            <a:r>
              <a:rPr lang="en-US" sz="2400"/>
              <a:t>Predicting Employee Promotions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758F2-95F1-AF4A-95A3-D0F008002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4324339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IST 707 Applied Machine Learning</a:t>
            </a:r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9212FAEA-F160-9F4A-9A66-D97D69C3B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3" r="22057" b="-1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A3D3CFF-AA7E-480D-9123-5B9435E36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7" r="11583" b="-1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35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C53-DE4D-1745-A882-3D9C717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1C7E-30D4-164A-82B6-308BDF44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507" y="3122169"/>
            <a:ext cx="5181600" cy="4351338"/>
          </a:xfrm>
        </p:spPr>
        <p:txBody>
          <a:bodyPr/>
          <a:lstStyle/>
          <a:p>
            <a:r>
              <a:rPr lang="en-US"/>
              <a:t>Accuracy: 64.6%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5EFE1D-4740-D84A-A7FC-3311A3A1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65" y="1347959"/>
            <a:ext cx="6008935" cy="45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7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C53-DE4D-1745-A882-3D9C717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1C7E-30D4-164A-82B6-308BDF44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507" y="3122169"/>
            <a:ext cx="5181600" cy="4351338"/>
          </a:xfrm>
        </p:spPr>
        <p:txBody>
          <a:bodyPr/>
          <a:lstStyle/>
          <a:p>
            <a:r>
              <a:rPr lang="en-US"/>
              <a:t>Accuracy: 68.1%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93BCDF-6909-9645-B38E-4DC12198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249" y="1323832"/>
            <a:ext cx="6277244" cy="47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C53-DE4D-1745-A882-3D9C717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1C7E-30D4-164A-82B6-308BDF44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507" y="2141537"/>
            <a:ext cx="5181600" cy="4351338"/>
          </a:xfrm>
        </p:spPr>
        <p:txBody>
          <a:bodyPr/>
          <a:lstStyle/>
          <a:p>
            <a:pPr fontAlgn="base"/>
            <a:r>
              <a:rPr lang="en-US"/>
              <a:t>Linear Accuracy: 75.9%</a:t>
            </a:r>
          </a:p>
          <a:p>
            <a:pPr fontAlgn="base"/>
            <a:r>
              <a:rPr lang="en-US"/>
              <a:t>Poly Accuracy: 74.93%</a:t>
            </a:r>
          </a:p>
          <a:p>
            <a:pPr fontAlgn="base"/>
            <a:r>
              <a:rPr lang="en-US"/>
              <a:t>Radial Basis Function Accuracy: 74.90%</a:t>
            </a:r>
            <a:br>
              <a:rPr lang="en-US" b="0">
                <a:effectLst/>
              </a:rPr>
            </a:br>
            <a:br>
              <a:rPr lang="en-US" b="0">
                <a:effectLst/>
              </a:rPr>
            </a:br>
            <a:br>
              <a:rPr lang="en-US" b="0">
                <a:effectLst/>
              </a:rPr>
            </a:br>
            <a:br>
              <a:rPr lang="en-US" b="0">
                <a:effectLst/>
              </a:rPr>
            </a:br>
            <a:endParaRPr lang="en-US"/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97C0428-C259-AE40-AB1C-DAE62F1C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07" y="4474119"/>
            <a:ext cx="4375245" cy="18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C7DEB2-DE3C-5944-9128-6259DC3E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31218" cy="401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7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C53-DE4D-1745-A882-3D9C717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1C7E-30D4-164A-82B6-308BDF44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507" y="3122169"/>
            <a:ext cx="5181600" cy="4351338"/>
          </a:xfrm>
        </p:spPr>
        <p:txBody>
          <a:bodyPr/>
          <a:lstStyle/>
          <a:p>
            <a:r>
              <a:rPr lang="en-US"/>
              <a:t>Accuracy: 77.8%</a:t>
            </a:r>
          </a:p>
        </p:txBody>
      </p:sp>
      <p:pic>
        <p:nvPicPr>
          <p:cNvPr id="6146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AC0E0A4-C28F-E94E-B868-19A4CCD3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133" y="1690688"/>
            <a:ext cx="6232667" cy="453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061-91F8-A14E-B087-BC042A5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71A9-053A-4D49-9168-8897F0C4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091151-FCF2-944F-9BB1-4F094CD2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91477"/>
              </p:ext>
            </p:extLst>
          </p:nvPr>
        </p:nvGraphicFramePr>
        <p:xfrm>
          <a:off x="6912914" y="1449546"/>
          <a:ext cx="4777382" cy="4341050"/>
        </p:xfrm>
        <a:graphic>
          <a:graphicData uri="http://schemas.openxmlformats.org/drawingml/2006/table">
            <a:tbl>
              <a:tblPr firstRow="1" bandRow="1">
                <a:noFill/>
                <a:tableStyleId>{17292A2E-F333-43FB-9621-5CBBE7FDCDCB}</a:tableStyleId>
              </a:tblPr>
              <a:tblGrid>
                <a:gridCol w="2578652">
                  <a:extLst>
                    <a:ext uri="{9D8B030D-6E8A-4147-A177-3AD203B41FA5}">
                      <a16:colId xmlns:a16="http://schemas.microsoft.com/office/drawing/2014/main" val="1947103449"/>
                    </a:ext>
                  </a:extLst>
                </a:gridCol>
                <a:gridCol w="2198730">
                  <a:extLst>
                    <a:ext uri="{9D8B030D-6E8A-4147-A177-3AD203B41FA5}">
                      <a16:colId xmlns:a16="http://schemas.microsoft.com/office/drawing/2014/main" val="3127905632"/>
                    </a:ext>
                  </a:extLst>
                </a:gridCol>
              </a:tblGrid>
              <a:tr h="1031301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 marL="349621" marR="209773" marT="209773" marB="209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349621" marR="209773" marT="209773" marB="2097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612"/>
                  </a:ext>
                </a:extLst>
              </a:tr>
              <a:tr h="745859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68.10%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692445"/>
                  </a:ext>
                </a:extLst>
              </a:tr>
              <a:tr h="745859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Naïve Bayes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64.60%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13532"/>
                  </a:ext>
                </a:extLst>
              </a:tr>
              <a:tr h="1072172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 Vector Machine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74.90%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15662"/>
                  </a:ext>
                </a:extLst>
              </a:tr>
              <a:tr h="745859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77.80%</a:t>
                      </a:r>
                    </a:p>
                  </a:txBody>
                  <a:tcPr marL="349621" marR="181803" marT="181803" marB="18180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740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DEAAE5-7091-0B47-BA94-9FF4A5DB3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768" y="1658031"/>
            <a:ext cx="5458838" cy="41925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fontAlgn="base"/>
            <a:r>
              <a:rPr lang="en-US" sz="2000" dirty="0"/>
              <a:t>Is it possible to pre-determine employees who will be promoted?​</a:t>
            </a:r>
          </a:p>
          <a:p>
            <a:pPr marL="457200" lvl="1" indent="0">
              <a:buNone/>
            </a:pPr>
            <a:r>
              <a:rPr lang="en-US" sz="1600" dirty="0"/>
              <a:t>Yes, multiple modeling techniques prove that it is possible to predict employees that will be promoted.</a:t>
            </a:r>
            <a:endParaRPr lang="en-US" sz="1600" b="0" dirty="0">
              <a:effectLst/>
            </a:endParaRPr>
          </a:p>
          <a:p>
            <a:pPr fontAlgn="base"/>
            <a:r>
              <a:rPr lang="en-US" sz="2000" dirty="0"/>
              <a:t>Is it possible to create a model that HR could use to identify great candidates to be promoted?​​</a:t>
            </a:r>
          </a:p>
          <a:p>
            <a:pPr marL="457200" lvl="1" indent="0" fontAlgn="base">
              <a:buNone/>
            </a:pPr>
            <a:r>
              <a:rPr lang="en-US" sz="1600" dirty="0"/>
              <a:t>Yes, a random forest model can be used to identify great candidates for promotion.</a:t>
            </a:r>
            <a:endParaRPr lang="en-US" sz="1600" b="0" dirty="0">
              <a:effectLst/>
            </a:endParaRPr>
          </a:p>
          <a:p>
            <a:pPr fontAlgn="base"/>
            <a:r>
              <a:rPr lang="en-US" sz="2000" dirty="0"/>
              <a:t>What are the critical drivers of promotion? Gender, region, department, training, service time, education, etc.?</a:t>
            </a:r>
          </a:p>
          <a:p>
            <a:pPr marL="457200" lvl="1" indent="0">
              <a:buNone/>
            </a:pPr>
            <a:r>
              <a:rPr lang="en-US" sz="1600" b="1" dirty="0"/>
              <a:t>Average training score</a:t>
            </a:r>
            <a:r>
              <a:rPr lang="en-US" sz="1600" dirty="0"/>
              <a:t>, the </a:t>
            </a:r>
            <a:r>
              <a:rPr lang="en-US" sz="1600" b="1" dirty="0"/>
              <a:t>previous year’s performance rating</a:t>
            </a:r>
            <a:r>
              <a:rPr lang="en-US" sz="1600" dirty="0"/>
              <a:t>, and </a:t>
            </a:r>
            <a:r>
              <a:rPr lang="en-US" sz="1600" b="1" dirty="0"/>
              <a:t>awards won</a:t>
            </a:r>
            <a:r>
              <a:rPr lang="en-US" sz="1600" dirty="0"/>
              <a:t> are critical drivers of promotion.</a:t>
            </a:r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48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061-91F8-A14E-B087-BC042A5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2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061-91F8-A14E-B087-BC042A5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sz="9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6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061-91F8-A14E-B087-BC042A5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8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5C9-4AE7-FD4A-9112-47D25801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2B09DD-D7B1-F449-B366-54779F7F09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04800">
              <a:spcBef>
                <a:spcPts val="0"/>
              </a:spcBef>
              <a:buSzPct val="96000"/>
              <a:buChar char="●"/>
            </a:pPr>
            <a:r>
              <a:rPr lang="en-US" sz="1800"/>
              <a:t>A multinational corporation has collected data about its employees including: </a:t>
            </a:r>
          </a:p>
          <a:p>
            <a:pPr marL="152400" indent="0">
              <a:spcBef>
                <a:spcPts val="0"/>
              </a:spcBef>
              <a:buSzPct val="96000"/>
              <a:buNone/>
            </a:pPr>
            <a:r>
              <a:rPr lang="en-US" sz="1800" b="1"/>
              <a:t>     promotions, education, gender, training, previous year rating, service length, training</a:t>
            </a:r>
          </a:p>
          <a:p>
            <a:pPr marL="152400" indent="0">
              <a:spcBef>
                <a:spcPts val="0"/>
              </a:spcBef>
              <a:buSzPct val="96000"/>
              <a:buNone/>
            </a:pPr>
            <a:r>
              <a:rPr lang="en-US" sz="1800" b="1"/>
              <a:t>     score, and other HR-related features</a:t>
            </a:r>
          </a:p>
          <a:p>
            <a:pPr marL="457200" lvl="0" indent="0">
              <a:spcBef>
                <a:spcPts val="1200"/>
              </a:spcBef>
              <a:buNone/>
            </a:pPr>
            <a:endParaRPr lang="en-US" sz="1800" b="1"/>
          </a:p>
          <a:p>
            <a:pPr marL="457200" lvl="0" indent="-307975">
              <a:spcBef>
                <a:spcPts val="1200"/>
              </a:spcBef>
              <a:buSzPct val="100000"/>
              <a:buChar char="●"/>
            </a:pPr>
            <a:r>
              <a:rPr lang="en-US" sz="1800"/>
              <a:t>Employees in this corporation are promoted only after a thorough evaluation cycle and this leads to a delay in transitions to new roles. </a:t>
            </a:r>
          </a:p>
          <a:p>
            <a:pPr marL="457200" lvl="0" indent="0">
              <a:spcBef>
                <a:spcPts val="1200"/>
              </a:spcBef>
              <a:buNone/>
            </a:pPr>
            <a:endParaRPr lang="en-US" sz="1800"/>
          </a:p>
          <a:p>
            <a:pPr marL="457200" lvl="0" indent="-307975">
              <a:spcBef>
                <a:spcPts val="1200"/>
              </a:spcBef>
              <a:buSzPct val="100000"/>
              <a:buChar char="●"/>
            </a:pPr>
            <a:r>
              <a:rPr lang="en-US" sz="1800"/>
              <a:t>The corporation has 9 broad verticals and they would like to:</a:t>
            </a:r>
          </a:p>
          <a:p>
            <a:pPr marL="914400" lvl="1" indent="-307975">
              <a:spcBef>
                <a:spcPts val="0"/>
              </a:spcBef>
              <a:buSzPct val="100000"/>
              <a:buChar char="○"/>
            </a:pPr>
            <a:r>
              <a:rPr lang="en-US" sz="1800"/>
              <a:t>identify the right employees for promotion </a:t>
            </a:r>
          </a:p>
          <a:p>
            <a:pPr marL="914400" lvl="1" indent="-307975">
              <a:spcBef>
                <a:spcPts val="0"/>
              </a:spcBef>
              <a:buSzPct val="100000"/>
              <a:buChar char="○"/>
            </a:pPr>
            <a:r>
              <a:rPr lang="en-US" sz="1800"/>
              <a:t>prepare employees for their new role ahead of time</a:t>
            </a:r>
          </a:p>
          <a:p>
            <a:pPr marL="457200" lvl="0" indent="0">
              <a:spcBef>
                <a:spcPts val="1200"/>
              </a:spcBef>
              <a:buNone/>
            </a:pPr>
            <a:endParaRPr lang="en-US" sz="1000"/>
          </a:p>
          <a:p>
            <a:pPr marL="0" lvl="0" indent="0">
              <a:spcBef>
                <a:spcPts val="1200"/>
              </a:spcBef>
              <a:buNone/>
            </a:pPr>
            <a:endParaRPr lang="en-US" sz="1000"/>
          </a:p>
          <a:p>
            <a:pPr marL="0" lvl="0" indent="0">
              <a:spcBef>
                <a:spcPts val="1200"/>
              </a:spcBef>
              <a:buNone/>
            </a:pPr>
            <a:endParaRPr lang="en-US" sz="100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sz="1000"/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3309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5C9-4AE7-FD4A-9112-47D25801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2B09DD-D7B1-F449-B366-54779F7F09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07975">
              <a:spcBef>
                <a:spcPts val="0"/>
              </a:spcBef>
              <a:buSzPts val="1250"/>
              <a:buChar char="●"/>
            </a:pPr>
            <a:r>
              <a:rPr lang="en-US" sz="1800"/>
              <a:t>Is it possible to pre-determine employees who will be promoted?​</a:t>
            </a:r>
          </a:p>
          <a:p>
            <a:pPr marL="457200" lvl="0" indent="0">
              <a:spcBef>
                <a:spcPts val="1200"/>
              </a:spcBef>
              <a:buNone/>
            </a:pPr>
            <a:endParaRPr lang="en-US" sz="1800"/>
          </a:p>
          <a:p>
            <a:pPr marL="457200" lvl="0" indent="-307975">
              <a:spcBef>
                <a:spcPts val="1200"/>
              </a:spcBef>
              <a:buSzPts val="1250"/>
              <a:buChar char="●"/>
            </a:pPr>
            <a:r>
              <a:rPr lang="en-US" sz="1800"/>
              <a:t>Is it possible to create a model that HR could use to identify great candidates to be promoted?​​</a:t>
            </a:r>
          </a:p>
          <a:p>
            <a:pPr marL="457200" lvl="0" indent="0">
              <a:spcBef>
                <a:spcPts val="1200"/>
              </a:spcBef>
              <a:buNone/>
            </a:pPr>
            <a:endParaRPr lang="en-US" sz="1800"/>
          </a:p>
          <a:p>
            <a:pPr marL="457200" lvl="0" indent="-307975">
              <a:lnSpc>
                <a:spcPct val="95000"/>
              </a:lnSpc>
              <a:spcBef>
                <a:spcPts val="1200"/>
              </a:spcBef>
              <a:buSzPts val="1250"/>
              <a:buChar char="●"/>
            </a:pPr>
            <a:r>
              <a:rPr lang="en-US" sz="1800"/>
              <a:t>What are the critical drivers of promotion? Gender, region, department, training, service time, education, etc.?</a:t>
            </a:r>
          </a:p>
        </p:txBody>
      </p:sp>
    </p:spTree>
    <p:extLst>
      <p:ext uri="{BB962C8B-B14F-4D97-AF65-F5344CB8AC3E}">
        <p14:creationId xmlns:p14="http://schemas.microsoft.com/office/powerpoint/2010/main" val="403677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061-91F8-A14E-B087-BC042A5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4" y="2130426"/>
            <a:ext cx="5425781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6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C53-DE4D-1745-A882-3D9C717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1C7E-30D4-164A-82B6-308BDF447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b="1"/>
              <a:t>Dataset for modeling and analysis:</a:t>
            </a:r>
            <a:r>
              <a:rPr lang="en-US" sz="2400"/>
              <a:t> contains 12 descriptive variables and a label (promoted or not promoted) for 54,000 employees.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/>
              <a:t>Dataset for prediction:</a:t>
            </a:r>
            <a:r>
              <a:rPr lang="en-US" sz="2400"/>
              <a:t> contains 12 variables for 23,500 employees.</a:t>
            </a:r>
          </a:p>
          <a:p>
            <a:endParaRPr lang="en-US"/>
          </a:p>
        </p:txBody>
      </p:sp>
      <p:pic>
        <p:nvPicPr>
          <p:cNvPr id="6" name="Google Shape;90;p18">
            <a:extLst>
              <a:ext uri="{FF2B5EF4-FFF2-40B4-BE49-F238E27FC236}">
                <a16:creationId xmlns:a16="http://schemas.microsoft.com/office/drawing/2014/main" id="{FFBCBFE5-E9D1-9B4A-A883-95D30656050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2098717"/>
            <a:ext cx="5046543" cy="2660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43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F62D-B577-AF4F-AB23-FF8794B9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</a:p>
        </p:txBody>
      </p:sp>
      <p:pic>
        <p:nvPicPr>
          <p:cNvPr id="3" name="Google Shape;101;p19">
            <a:extLst>
              <a:ext uri="{FF2B5EF4-FFF2-40B4-BE49-F238E27FC236}">
                <a16:creationId xmlns:a16="http://schemas.microsoft.com/office/drawing/2014/main" id="{71879F2F-EDA8-8E48-AC49-AA7D91FFADD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761" b="9664"/>
          <a:stretch/>
        </p:blipFill>
        <p:spPr>
          <a:xfrm>
            <a:off x="838200" y="1647379"/>
            <a:ext cx="4910383" cy="397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F0FED0-C97B-D445-B1FF-930671F768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0" t="2157" r="14468" b="17746"/>
          <a:stretch/>
        </p:blipFill>
        <p:spPr bwMode="auto">
          <a:xfrm>
            <a:off x="6443419" y="3558218"/>
            <a:ext cx="3484605" cy="32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657CB-7B05-BA4E-8CBC-7E7ADD62A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7" t="32669" r="6168"/>
          <a:stretch/>
        </p:blipFill>
        <p:spPr bwMode="auto">
          <a:xfrm>
            <a:off x="5354198" y="953694"/>
            <a:ext cx="2446894" cy="24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401792A0-7F8B-0443-B5DD-01E4A5A5F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34123" r="4560"/>
          <a:stretch/>
        </p:blipFill>
        <p:spPr bwMode="auto">
          <a:xfrm>
            <a:off x="8371448" y="928981"/>
            <a:ext cx="3552708" cy="24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6EE6C214-6CC4-2341-9A91-282173D07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40"/>
          <a:stretch/>
        </p:blipFill>
        <p:spPr bwMode="auto">
          <a:xfrm>
            <a:off x="5081489" y="590222"/>
            <a:ext cx="2992311" cy="29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399C10C2-63F4-304E-BCBC-82C7EE00F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t="1844" r="34080" b="90598"/>
          <a:stretch/>
        </p:blipFill>
        <p:spPr bwMode="auto">
          <a:xfrm>
            <a:off x="9138285" y="496177"/>
            <a:ext cx="1770547" cy="30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15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061-91F8-A14E-B087-BC042A5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8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2C53-DE4D-1745-A882-3D9C7173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1C7E-30D4-164A-82B6-308BDF447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44246"/>
            <a:ext cx="5181600" cy="4351338"/>
          </a:xfrm>
        </p:spPr>
        <p:txBody>
          <a:bodyPr/>
          <a:lstStyle/>
          <a:p>
            <a:r>
              <a:rPr lang="en-US"/>
              <a:t>Employees who were promoted had the highest training scores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0FE65E-3DE8-6B49-848B-7B1F18B53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25625"/>
            <a:ext cx="5731302" cy="333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5630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458</Words>
  <Application>Microsoft Macintosh PowerPoint</Application>
  <PresentationFormat>Widescreen</PresentationFormat>
  <Paragraphs>65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Avenir Next LT Pro</vt:lpstr>
      <vt:lpstr>Calibri</vt:lpstr>
      <vt:lpstr>ShapesVTI</vt:lpstr>
      <vt:lpstr>HR Analytics Predicting Employee Promotions</vt:lpstr>
      <vt:lpstr>Background</vt:lpstr>
      <vt:lpstr>Problem Statement</vt:lpstr>
      <vt:lpstr>Business Questions</vt:lpstr>
      <vt:lpstr>Exploratory  Data  Analysis</vt:lpstr>
      <vt:lpstr>About the Dataset</vt:lpstr>
      <vt:lpstr>Visualizations</vt:lpstr>
      <vt:lpstr>Modeling</vt:lpstr>
      <vt:lpstr>Association Rule Mining</vt:lpstr>
      <vt:lpstr>Naïve Bayes</vt:lpstr>
      <vt:lpstr>Decision Tree</vt:lpstr>
      <vt:lpstr>Support Vector Machine</vt:lpstr>
      <vt:lpstr>Random Forest</vt:lpstr>
      <vt:lpstr>Conclusions</vt:lpstr>
      <vt:lpstr>Summary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Predicting Employee Promotions</dc:title>
  <dc:creator>Lasya Suma Kandalam</dc:creator>
  <cp:lastModifiedBy>Lasya Suma Kandalam</cp:lastModifiedBy>
  <cp:revision>29</cp:revision>
  <dcterms:created xsi:type="dcterms:W3CDTF">2021-06-13T18:24:08Z</dcterms:created>
  <dcterms:modified xsi:type="dcterms:W3CDTF">2025-06-20T13:53:19Z</dcterms:modified>
</cp:coreProperties>
</file>