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0"/>
  </p:notesMasterIdLst>
  <p:handoutMasterIdLst>
    <p:handoutMasterId r:id="rId31"/>
  </p:handoutMasterIdLst>
  <p:sldIdLst>
    <p:sldId id="496" r:id="rId5"/>
    <p:sldId id="497" r:id="rId6"/>
    <p:sldId id="498" r:id="rId7"/>
    <p:sldId id="499" r:id="rId8"/>
    <p:sldId id="429" r:id="rId9"/>
    <p:sldId id="522" r:id="rId10"/>
    <p:sldId id="507" r:id="rId11"/>
    <p:sldId id="430" r:id="rId12"/>
    <p:sldId id="508" r:id="rId13"/>
    <p:sldId id="503" r:id="rId14"/>
    <p:sldId id="523" r:id="rId15"/>
    <p:sldId id="509" r:id="rId16"/>
    <p:sldId id="510" r:id="rId17"/>
    <p:sldId id="514" r:id="rId18"/>
    <p:sldId id="511" r:id="rId19"/>
    <p:sldId id="512" r:id="rId20"/>
    <p:sldId id="513" r:id="rId21"/>
    <p:sldId id="502" r:id="rId22"/>
    <p:sldId id="515" r:id="rId23"/>
    <p:sldId id="521" r:id="rId24"/>
    <p:sldId id="516" r:id="rId25"/>
    <p:sldId id="517" r:id="rId26"/>
    <p:sldId id="518" r:id="rId27"/>
    <p:sldId id="519" r:id="rId28"/>
    <p:sldId id="5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19C33-4AFB-4466-A692-6941A5547C31}" v="47" dt="2024-11-26T00:18:17.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74" autoAdjust="0"/>
  </p:normalViewPr>
  <p:slideViewPr>
    <p:cSldViewPr snapToGrid="0" showGuides="1">
      <p:cViewPr varScale="1">
        <p:scale>
          <a:sx n="72" d="100"/>
          <a:sy n="72" d="100"/>
        </p:scale>
        <p:origin x="1104" y="67"/>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ya Priya Konduru" userId="c6a57827-7fcb-4a1b-a618-f587517e61f3" providerId="ADAL" clId="{2B419C33-4AFB-4466-A692-6941A5547C31}"/>
    <pc:docChg chg="undo redo custSel addSld modSld sldOrd">
      <pc:chgData name="Lasya Priya Konduru" userId="c6a57827-7fcb-4a1b-a618-f587517e61f3" providerId="ADAL" clId="{2B419C33-4AFB-4466-A692-6941A5547C31}" dt="2024-12-01T21:07:33.033" v="1021" actId="14100"/>
      <pc:docMkLst>
        <pc:docMk/>
      </pc:docMkLst>
      <pc:sldChg chg="delSp modSp">
        <pc:chgData name="Lasya Priya Konduru" userId="c6a57827-7fcb-4a1b-a618-f587517e61f3" providerId="ADAL" clId="{2B419C33-4AFB-4466-A692-6941A5547C31}" dt="2024-11-25T23:48:57.904" v="176" actId="1076"/>
        <pc:sldMkLst>
          <pc:docMk/>
          <pc:sldMk cId="1249466392" sldId="430"/>
        </pc:sldMkLst>
        <pc:picChg chg="mod">
          <ac:chgData name="Lasya Priya Konduru" userId="c6a57827-7fcb-4a1b-a618-f587517e61f3" providerId="ADAL" clId="{2B419C33-4AFB-4466-A692-6941A5547C31}" dt="2024-11-25T23:48:57.904" v="176" actId="1076"/>
          <ac:picMkLst>
            <pc:docMk/>
            <pc:sldMk cId="1249466392" sldId="430"/>
            <ac:picMk id="3076" creationId="{1B76F86A-7DFB-BED6-36B0-1000691AFE67}"/>
          </ac:picMkLst>
        </pc:picChg>
        <pc:picChg chg="del">
          <ac:chgData name="Lasya Priya Konduru" userId="c6a57827-7fcb-4a1b-a618-f587517e61f3" providerId="ADAL" clId="{2B419C33-4AFB-4466-A692-6941A5547C31}" dt="2024-11-25T23:48:21.119" v="172" actId="478"/>
          <ac:picMkLst>
            <pc:docMk/>
            <pc:sldMk cId="1249466392" sldId="430"/>
            <ac:picMk id="3078" creationId="{0A4D8F3B-044C-4E30-BC2D-F785AF58DEFB}"/>
          </ac:picMkLst>
        </pc:picChg>
      </pc:sldChg>
      <pc:sldChg chg="modSp mod">
        <pc:chgData name="Lasya Priya Konduru" userId="c6a57827-7fcb-4a1b-a618-f587517e61f3" providerId="ADAL" clId="{2B419C33-4AFB-4466-A692-6941A5547C31}" dt="2024-11-25T23:47:53.638" v="171" actId="113"/>
        <pc:sldMkLst>
          <pc:docMk/>
          <pc:sldMk cId="3865773605" sldId="496"/>
        </pc:sldMkLst>
        <pc:spChg chg="mod">
          <ac:chgData name="Lasya Priya Konduru" userId="c6a57827-7fcb-4a1b-a618-f587517e61f3" providerId="ADAL" clId="{2B419C33-4AFB-4466-A692-6941A5547C31}" dt="2024-11-25T23:47:53.638" v="171" actId="113"/>
          <ac:spMkLst>
            <pc:docMk/>
            <pc:sldMk cId="3865773605" sldId="496"/>
            <ac:spMk id="3" creationId="{AF5A2D86-784C-417D-9AD4-AF18311FBC6D}"/>
          </ac:spMkLst>
        </pc:spChg>
      </pc:sldChg>
      <pc:sldChg chg="addSp modSp mod">
        <pc:chgData name="Lasya Priya Konduru" userId="c6a57827-7fcb-4a1b-a618-f587517e61f3" providerId="ADAL" clId="{2B419C33-4AFB-4466-A692-6941A5547C31}" dt="2024-12-01T21:03:32.579" v="985" actId="20577"/>
        <pc:sldMkLst>
          <pc:docMk/>
          <pc:sldMk cId="62580949" sldId="507"/>
        </pc:sldMkLst>
        <pc:spChg chg="add mod">
          <ac:chgData name="Lasya Priya Konduru" userId="c6a57827-7fcb-4a1b-a618-f587517e61f3" providerId="ADAL" clId="{2B419C33-4AFB-4466-A692-6941A5547C31}" dt="2024-12-01T21:03:32.579" v="985" actId="20577"/>
          <ac:spMkLst>
            <pc:docMk/>
            <pc:sldMk cId="62580949" sldId="507"/>
            <ac:spMk id="3" creationId="{5EEFA18C-854A-01EB-A6CC-14821B82D4DD}"/>
          </ac:spMkLst>
        </pc:spChg>
      </pc:sldChg>
      <pc:sldChg chg="addSp delSp modSp mod">
        <pc:chgData name="Lasya Priya Konduru" userId="c6a57827-7fcb-4a1b-a618-f587517e61f3" providerId="ADAL" clId="{2B419C33-4AFB-4466-A692-6941A5547C31}" dt="2024-12-01T21:04:38.158" v="995"/>
        <pc:sldMkLst>
          <pc:docMk/>
          <pc:sldMk cId="3919520567" sldId="508"/>
        </pc:sldMkLst>
        <pc:spChg chg="mod">
          <ac:chgData name="Lasya Priya Konduru" userId="c6a57827-7fcb-4a1b-a618-f587517e61f3" providerId="ADAL" clId="{2B419C33-4AFB-4466-A692-6941A5547C31}" dt="2024-11-25T23:50:27.552" v="182" actId="26606"/>
          <ac:spMkLst>
            <pc:docMk/>
            <pc:sldMk cId="3919520567" sldId="508"/>
            <ac:spMk id="2" creationId="{CE9F06EC-A611-E827-9473-1F461D3A2B04}"/>
          </ac:spMkLst>
        </pc:spChg>
        <pc:spChg chg="add mod">
          <ac:chgData name="Lasya Priya Konduru" userId="c6a57827-7fcb-4a1b-a618-f587517e61f3" providerId="ADAL" clId="{2B419C33-4AFB-4466-A692-6941A5547C31}" dt="2024-11-26T00:09:07.399" v="548" actId="1582"/>
          <ac:spMkLst>
            <pc:docMk/>
            <pc:sldMk cId="3919520567" sldId="508"/>
            <ac:spMk id="3" creationId="{CC135B94-9835-9FD7-07D8-B5D7A7E6F61F}"/>
          </ac:spMkLst>
        </pc:spChg>
        <pc:spChg chg="add del mod">
          <ac:chgData name="Lasya Priya Konduru" userId="c6a57827-7fcb-4a1b-a618-f587517e61f3" providerId="ADAL" clId="{2B419C33-4AFB-4466-A692-6941A5547C31}" dt="2024-11-26T00:10:52.513" v="554" actId="478"/>
          <ac:spMkLst>
            <pc:docMk/>
            <pc:sldMk cId="3919520567" sldId="508"/>
            <ac:spMk id="4" creationId="{29A10CF9-C6AA-588B-8A31-F43B2FE8C1EA}"/>
          </ac:spMkLst>
        </pc:spChg>
        <pc:spChg chg="add mod">
          <ac:chgData name="Lasya Priya Konduru" userId="c6a57827-7fcb-4a1b-a618-f587517e61f3" providerId="ADAL" clId="{2B419C33-4AFB-4466-A692-6941A5547C31}" dt="2024-12-01T21:04:38.158" v="995"/>
          <ac:spMkLst>
            <pc:docMk/>
            <pc:sldMk cId="3919520567" sldId="508"/>
            <ac:spMk id="5" creationId="{353AAC4D-6D22-C34A-4900-D33C84B6F776}"/>
          </ac:spMkLst>
        </pc:spChg>
        <pc:spChg chg="mod ord">
          <ac:chgData name="Lasya Priya Konduru" userId="c6a57827-7fcb-4a1b-a618-f587517e61f3" providerId="ADAL" clId="{2B419C33-4AFB-4466-A692-6941A5547C31}" dt="2024-11-25T23:50:27.552" v="182" actId="26606"/>
          <ac:spMkLst>
            <pc:docMk/>
            <pc:sldMk cId="3919520567" sldId="508"/>
            <ac:spMk id="6" creationId="{8EB9CE63-0116-D1FE-CCF0-D32FB60F6C00}"/>
          </ac:spMkLst>
        </pc:spChg>
        <pc:spChg chg="add del">
          <ac:chgData name="Lasya Priya Konduru" userId="c6a57827-7fcb-4a1b-a618-f587517e61f3" providerId="ADAL" clId="{2B419C33-4AFB-4466-A692-6941A5547C31}" dt="2024-11-25T23:50:27.552" v="182" actId="26606"/>
          <ac:spMkLst>
            <pc:docMk/>
            <pc:sldMk cId="3919520567" sldId="508"/>
            <ac:spMk id="3088" creationId="{3D80F046-79D5-F34D-27AE-B2A2E4718A70}"/>
          </ac:spMkLst>
        </pc:spChg>
        <pc:spChg chg="add del">
          <ac:chgData name="Lasya Priya Konduru" userId="c6a57827-7fcb-4a1b-a618-f587517e61f3" providerId="ADAL" clId="{2B419C33-4AFB-4466-A692-6941A5547C31}" dt="2024-11-25T23:50:27.552" v="182" actId="26606"/>
          <ac:spMkLst>
            <pc:docMk/>
            <pc:sldMk cId="3919520567" sldId="508"/>
            <ac:spMk id="3090" creationId="{3AA58A91-2655-D58C-55C1-4BC6B75BB643}"/>
          </ac:spMkLst>
        </pc:spChg>
        <pc:spChg chg="add del">
          <ac:chgData name="Lasya Priya Konduru" userId="c6a57827-7fcb-4a1b-a618-f587517e61f3" providerId="ADAL" clId="{2B419C33-4AFB-4466-A692-6941A5547C31}" dt="2024-11-25T23:50:27.552" v="182" actId="26606"/>
          <ac:spMkLst>
            <pc:docMk/>
            <pc:sldMk cId="3919520567" sldId="508"/>
            <ac:spMk id="3092" creationId="{E87167E4-AE09-FD78-733D-CF865ABE2426}"/>
          </ac:spMkLst>
        </pc:spChg>
        <pc:spChg chg="add">
          <ac:chgData name="Lasya Priya Konduru" userId="c6a57827-7fcb-4a1b-a618-f587517e61f3" providerId="ADAL" clId="{2B419C33-4AFB-4466-A692-6941A5547C31}" dt="2024-11-25T23:50:27.552" v="182" actId="26606"/>
          <ac:spMkLst>
            <pc:docMk/>
            <pc:sldMk cId="3919520567" sldId="508"/>
            <ac:spMk id="4102" creationId="{DA381740-063A-41A4-836D-85D14980EEF0}"/>
          </ac:spMkLst>
        </pc:spChg>
        <pc:spChg chg="add">
          <ac:chgData name="Lasya Priya Konduru" userId="c6a57827-7fcb-4a1b-a618-f587517e61f3" providerId="ADAL" clId="{2B419C33-4AFB-4466-A692-6941A5547C31}" dt="2024-11-25T23:50:27.552" v="182" actId="26606"/>
          <ac:spMkLst>
            <pc:docMk/>
            <pc:sldMk cId="3919520567" sldId="508"/>
            <ac:spMk id="4103" creationId="{665DBBEF-238B-476B-96AB-8AAC3224ECEA}"/>
          </ac:spMkLst>
        </pc:spChg>
        <pc:spChg chg="add">
          <ac:chgData name="Lasya Priya Konduru" userId="c6a57827-7fcb-4a1b-a618-f587517e61f3" providerId="ADAL" clId="{2B419C33-4AFB-4466-A692-6941A5547C31}" dt="2024-11-25T23:50:27.552" v="182" actId="26606"/>
          <ac:spMkLst>
            <pc:docMk/>
            <pc:sldMk cId="3919520567" sldId="508"/>
            <ac:spMk id="4104" creationId="{3FCFB1DE-0B7E-48CC-BA90-B2AB0889F9D6}"/>
          </ac:spMkLst>
        </pc:spChg>
        <pc:spChg chg="add del">
          <ac:chgData name="Lasya Priya Konduru" userId="c6a57827-7fcb-4a1b-a618-f587517e61f3" providerId="ADAL" clId="{2B419C33-4AFB-4466-A692-6941A5547C31}" dt="2024-11-25T23:49:17.796" v="179" actId="26606"/>
          <ac:spMkLst>
            <pc:docMk/>
            <pc:sldMk cId="3919520567" sldId="508"/>
            <ac:spMk id="4105" creationId="{DA381740-063A-41A4-836D-85D14980EEF0}"/>
          </ac:spMkLst>
        </pc:spChg>
        <pc:spChg chg="add del">
          <ac:chgData name="Lasya Priya Konduru" userId="c6a57827-7fcb-4a1b-a618-f587517e61f3" providerId="ADAL" clId="{2B419C33-4AFB-4466-A692-6941A5547C31}" dt="2024-11-25T23:49:17.796" v="179" actId="26606"/>
          <ac:spMkLst>
            <pc:docMk/>
            <pc:sldMk cId="3919520567" sldId="508"/>
            <ac:spMk id="4107" creationId="{9B7AD9F6-8CE7-4299-8FC6-328F4DCD3FF9}"/>
          </ac:spMkLst>
        </pc:spChg>
        <pc:spChg chg="add del">
          <ac:chgData name="Lasya Priya Konduru" userId="c6a57827-7fcb-4a1b-a618-f587517e61f3" providerId="ADAL" clId="{2B419C33-4AFB-4466-A692-6941A5547C31}" dt="2024-11-25T23:49:17.796" v="179" actId="26606"/>
          <ac:spMkLst>
            <pc:docMk/>
            <pc:sldMk cId="3919520567" sldId="508"/>
            <ac:spMk id="4109" creationId="{F49775AF-8896-43EE-92C6-83497D6DC56F}"/>
          </ac:spMkLst>
        </pc:spChg>
        <pc:spChg chg="add del">
          <ac:chgData name="Lasya Priya Konduru" userId="c6a57827-7fcb-4a1b-a618-f587517e61f3" providerId="ADAL" clId="{2B419C33-4AFB-4466-A692-6941A5547C31}" dt="2024-11-25T23:49:33.061" v="181" actId="26606"/>
          <ac:spMkLst>
            <pc:docMk/>
            <pc:sldMk cId="3919520567" sldId="508"/>
            <ac:spMk id="4111" creationId="{DA381740-063A-41A4-836D-85D14980EEF0}"/>
          </ac:spMkLst>
        </pc:spChg>
        <pc:spChg chg="add del">
          <ac:chgData name="Lasya Priya Konduru" userId="c6a57827-7fcb-4a1b-a618-f587517e61f3" providerId="ADAL" clId="{2B419C33-4AFB-4466-A692-6941A5547C31}" dt="2024-11-25T23:49:33.061" v="181" actId="26606"/>
          <ac:spMkLst>
            <pc:docMk/>
            <pc:sldMk cId="3919520567" sldId="508"/>
            <ac:spMk id="4112" creationId="{665DBBEF-238B-476B-96AB-8AAC3224ECEA}"/>
          </ac:spMkLst>
        </pc:spChg>
        <pc:spChg chg="add del">
          <ac:chgData name="Lasya Priya Konduru" userId="c6a57827-7fcb-4a1b-a618-f587517e61f3" providerId="ADAL" clId="{2B419C33-4AFB-4466-A692-6941A5547C31}" dt="2024-11-25T23:49:33.061" v="181" actId="26606"/>
          <ac:spMkLst>
            <pc:docMk/>
            <pc:sldMk cId="3919520567" sldId="508"/>
            <ac:spMk id="4113" creationId="{3FCFB1DE-0B7E-48CC-BA90-B2AB0889F9D6}"/>
          </ac:spMkLst>
        </pc:spChg>
        <pc:picChg chg="del">
          <ac:chgData name="Lasya Priya Konduru" userId="c6a57827-7fcb-4a1b-a618-f587517e61f3" providerId="ADAL" clId="{2B419C33-4AFB-4466-A692-6941A5547C31}" dt="2024-11-25T23:49:06.346" v="177" actId="478"/>
          <ac:picMkLst>
            <pc:docMk/>
            <pc:sldMk cId="3919520567" sldId="508"/>
            <ac:picMk id="4098" creationId="{D976B1B2-3863-83D7-3C8D-35A3E8700763}"/>
          </ac:picMkLst>
        </pc:picChg>
        <pc:picChg chg="mod">
          <ac:chgData name="Lasya Priya Konduru" userId="c6a57827-7fcb-4a1b-a618-f587517e61f3" providerId="ADAL" clId="{2B419C33-4AFB-4466-A692-6941A5547C31}" dt="2024-11-25T23:50:27.552" v="182" actId="26606"/>
          <ac:picMkLst>
            <pc:docMk/>
            <pc:sldMk cId="3919520567" sldId="508"/>
            <ac:picMk id="4100" creationId="{E9BFBC61-2515-C1B8-90A8-4BA9556E241E}"/>
          </ac:picMkLst>
        </pc:picChg>
      </pc:sldChg>
      <pc:sldChg chg="addSp delSp modSp mod">
        <pc:chgData name="Lasya Priya Konduru" userId="c6a57827-7fcb-4a1b-a618-f587517e61f3" providerId="ADAL" clId="{2B419C33-4AFB-4466-A692-6941A5547C31}" dt="2024-11-26T00:23:34.269" v="942" actId="20577"/>
        <pc:sldMkLst>
          <pc:docMk/>
          <pc:sldMk cId="1718409478" sldId="509"/>
        </pc:sldMkLst>
        <pc:spChg chg="add mod">
          <ac:chgData name="Lasya Priya Konduru" userId="c6a57827-7fcb-4a1b-a618-f587517e61f3" providerId="ADAL" clId="{2B419C33-4AFB-4466-A692-6941A5547C31}" dt="2024-11-25T23:54:37.683" v="203" actId="1076"/>
          <ac:spMkLst>
            <pc:docMk/>
            <pc:sldMk cId="1718409478" sldId="509"/>
            <ac:spMk id="4" creationId="{829F0238-38D8-F223-B24E-8F1F167D6A08}"/>
          </ac:spMkLst>
        </pc:spChg>
        <pc:spChg chg="mod">
          <ac:chgData name="Lasya Priya Konduru" userId="c6a57827-7fcb-4a1b-a618-f587517e61f3" providerId="ADAL" clId="{2B419C33-4AFB-4466-A692-6941A5547C31}" dt="2024-11-26T00:23:34.269" v="942" actId="20577"/>
          <ac:spMkLst>
            <pc:docMk/>
            <pc:sldMk cId="1718409478" sldId="509"/>
            <ac:spMk id="11" creationId="{BAA64BE4-0CC8-B5FE-693B-F159B4D485EA}"/>
          </ac:spMkLst>
        </pc:spChg>
        <pc:cxnChg chg="add del">
          <ac:chgData name="Lasya Priya Konduru" userId="c6a57827-7fcb-4a1b-a618-f587517e61f3" providerId="ADAL" clId="{2B419C33-4AFB-4466-A692-6941A5547C31}" dt="2024-11-25T23:53:48.680" v="198" actId="478"/>
          <ac:cxnSpMkLst>
            <pc:docMk/>
            <pc:sldMk cId="1718409478" sldId="509"/>
            <ac:cxnSpMk id="3" creationId="{CE373418-873C-6968-E309-790677140932}"/>
          </ac:cxnSpMkLst>
        </pc:cxnChg>
      </pc:sldChg>
      <pc:sldChg chg="addSp delSp modSp mod">
        <pc:chgData name="Lasya Priya Konduru" userId="c6a57827-7fcb-4a1b-a618-f587517e61f3" providerId="ADAL" clId="{2B419C33-4AFB-4466-A692-6941A5547C31}" dt="2024-11-25T23:55:18.320" v="209"/>
        <pc:sldMkLst>
          <pc:docMk/>
          <pc:sldMk cId="789262958" sldId="512"/>
        </pc:sldMkLst>
        <pc:spChg chg="add del mod">
          <ac:chgData name="Lasya Priya Konduru" userId="c6a57827-7fcb-4a1b-a618-f587517e61f3" providerId="ADAL" clId="{2B419C33-4AFB-4466-A692-6941A5547C31}" dt="2024-11-25T23:54:51.549" v="207" actId="22"/>
          <ac:spMkLst>
            <pc:docMk/>
            <pc:sldMk cId="789262958" sldId="512"/>
            <ac:spMk id="3" creationId="{5F00710F-0382-1725-543D-D167C0C2AC16}"/>
          </ac:spMkLst>
        </pc:spChg>
        <pc:spChg chg="add mod">
          <ac:chgData name="Lasya Priya Konduru" userId="c6a57827-7fcb-4a1b-a618-f587517e61f3" providerId="ADAL" clId="{2B419C33-4AFB-4466-A692-6941A5547C31}" dt="2024-11-25T23:55:18.320" v="209"/>
          <ac:spMkLst>
            <pc:docMk/>
            <pc:sldMk cId="789262958" sldId="512"/>
            <ac:spMk id="4" creationId="{9AD6C14F-6465-B99D-B245-5A36ED22C4EB}"/>
          </ac:spMkLst>
        </pc:spChg>
      </pc:sldChg>
      <pc:sldChg chg="addSp modSp mod ord">
        <pc:chgData name="Lasya Priya Konduru" userId="c6a57827-7fcb-4a1b-a618-f587517e61f3" providerId="ADAL" clId="{2B419C33-4AFB-4466-A692-6941A5547C31}" dt="2024-12-01T21:05:36.673" v="1017" actId="20577"/>
        <pc:sldMkLst>
          <pc:docMk/>
          <pc:sldMk cId="2253926676" sldId="514"/>
        </pc:sldMkLst>
        <pc:spChg chg="add mod">
          <ac:chgData name="Lasya Priya Konduru" userId="c6a57827-7fcb-4a1b-a618-f587517e61f3" providerId="ADAL" clId="{2B419C33-4AFB-4466-A692-6941A5547C31}" dt="2024-11-26T00:07:34.470" v="538" actId="14100"/>
          <ac:spMkLst>
            <pc:docMk/>
            <pc:sldMk cId="2253926676" sldId="514"/>
            <ac:spMk id="4" creationId="{1E929DF0-8698-62CA-1010-3E8F02B89583}"/>
          </ac:spMkLst>
        </pc:spChg>
        <pc:spChg chg="add mod">
          <ac:chgData name="Lasya Priya Konduru" userId="c6a57827-7fcb-4a1b-a618-f587517e61f3" providerId="ADAL" clId="{2B419C33-4AFB-4466-A692-6941A5547C31}" dt="2024-11-26T00:02:02.142" v="352" actId="1036"/>
          <ac:spMkLst>
            <pc:docMk/>
            <pc:sldMk cId="2253926676" sldId="514"/>
            <ac:spMk id="5" creationId="{D629B25C-7BD7-3922-6B05-91A616C2C69F}"/>
          </ac:spMkLst>
        </pc:spChg>
        <pc:spChg chg="add mod">
          <ac:chgData name="Lasya Priya Konduru" userId="c6a57827-7fcb-4a1b-a618-f587517e61f3" providerId="ADAL" clId="{2B419C33-4AFB-4466-A692-6941A5547C31}" dt="2024-11-26T00:02:45.810" v="373" actId="1076"/>
          <ac:spMkLst>
            <pc:docMk/>
            <pc:sldMk cId="2253926676" sldId="514"/>
            <ac:spMk id="7" creationId="{C641D3D5-4C53-F3FB-1F75-EBCDA2BE1DF6}"/>
          </ac:spMkLst>
        </pc:spChg>
        <pc:spChg chg="add mod">
          <ac:chgData name="Lasya Priya Konduru" userId="c6a57827-7fcb-4a1b-a618-f587517e61f3" providerId="ADAL" clId="{2B419C33-4AFB-4466-A692-6941A5547C31}" dt="2024-11-26T00:03:41.855" v="379" actId="1076"/>
          <ac:spMkLst>
            <pc:docMk/>
            <pc:sldMk cId="2253926676" sldId="514"/>
            <ac:spMk id="8" creationId="{A7CCE19D-08FD-7D40-034B-32AF348BBFDA}"/>
          </ac:spMkLst>
        </pc:spChg>
        <pc:spChg chg="add mod">
          <ac:chgData name="Lasya Priya Konduru" userId="c6a57827-7fcb-4a1b-a618-f587517e61f3" providerId="ADAL" clId="{2B419C33-4AFB-4466-A692-6941A5547C31}" dt="2024-12-01T21:05:36.673" v="1017" actId="20577"/>
          <ac:spMkLst>
            <pc:docMk/>
            <pc:sldMk cId="2253926676" sldId="514"/>
            <ac:spMk id="9" creationId="{E5C26788-F7C8-FEBE-DCC4-A2D8CF240B33}"/>
          </ac:spMkLst>
        </pc:spChg>
        <pc:spChg chg="add mod">
          <ac:chgData name="Lasya Priya Konduru" userId="c6a57827-7fcb-4a1b-a618-f587517e61f3" providerId="ADAL" clId="{2B419C33-4AFB-4466-A692-6941A5547C31}" dt="2024-11-26T00:07:06.059" v="537" actId="1076"/>
          <ac:spMkLst>
            <pc:docMk/>
            <pc:sldMk cId="2253926676" sldId="514"/>
            <ac:spMk id="10" creationId="{654D6555-B611-3567-0D12-DAC130ACAA5D}"/>
          </ac:spMkLst>
        </pc:spChg>
        <pc:picChg chg="mod">
          <ac:chgData name="Lasya Priya Konduru" userId="c6a57827-7fcb-4a1b-a618-f587517e61f3" providerId="ADAL" clId="{2B419C33-4AFB-4466-A692-6941A5547C31}" dt="2024-11-26T00:01:09.950" v="323" actId="1076"/>
          <ac:picMkLst>
            <pc:docMk/>
            <pc:sldMk cId="2253926676" sldId="514"/>
            <ac:picMk id="3" creationId="{74904275-E541-3BB4-B2FC-C1586143A9E5}"/>
          </ac:picMkLst>
        </pc:picChg>
      </pc:sldChg>
      <pc:sldChg chg="addSp modSp mod">
        <pc:chgData name="Lasya Priya Konduru" userId="c6a57827-7fcb-4a1b-a618-f587517e61f3" providerId="ADAL" clId="{2B419C33-4AFB-4466-A692-6941A5547C31}" dt="2024-11-25T23:57:22.110" v="228" actId="1037"/>
        <pc:sldMkLst>
          <pc:docMk/>
          <pc:sldMk cId="1577439261" sldId="515"/>
        </pc:sldMkLst>
        <pc:spChg chg="add mod">
          <ac:chgData name="Lasya Priya Konduru" userId="c6a57827-7fcb-4a1b-a618-f587517e61f3" providerId="ADAL" clId="{2B419C33-4AFB-4466-A692-6941A5547C31}" dt="2024-11-25T23:56:49.940" v="216" actId="1582"/>
          <ac:spMkLst>
            <pc:docMk/>
            <pc:sldMk cId="1577439261" sldId="515"/>
            <ac:spMk id="2" creationId="{188F682A-FB3F-C2A3-1B86-9DA8BD1FEBB5}"/>
          </ac:spMkLst>
        </pc:spChg>
        <pc:spChg chg="add mod">
          <ac:chgData name="Lasya Priya Konduru" userId="c6a57827-7fcb-4a1b-a618-f587517e61f3" providerId="ADAL" clId="{2B419C33-4AFB-4466-A692-6941A5547C31}" dt="2024-11-25T23:57:22.110" v="228" actId="1037"/>
          <ac:spMkLst>
            <pc:docMk/>
            <pc:sldMk cId="1577439261" sldId="515"/>
            <ac:spMk id="3" creationId="{D70B00FD-632F-A9C0-D02B-4AF1898284C1}"/>
          </ac:spMkLst>
        </pc:spChg>
        <pc:spChg chg="add mod">
          <ac:chgData name="Lasya Priya Konduru" userId="c6a57827-7fcb-4a1b-a618-f587517e61f3" providerId="ADAL" clId="{2B419C33-4AFB-4466-A692-6941A5547C31}" dt="2024-11-25T23:57:04.269" v="219" actId="1076"/>
          <ac:spMkLst>
            <pc:docMk/>
            <pc:sldMk cId="1577439261" sldId="515"/>
            <ac:spMk id="4" creationId="{84E69174-CC7E-C8F9-3CAE-8E49CE2E9331}"/>
          </ac:spMkLst>
        </pc:spChg>
        <pc:picChg chg="mod">
          <ac:chgData name="Lasya Priya Konduru" userId="c6a57827-7fcb-4a1b-a618-f587517e61f3" providerId="ADAL" clId="{2B419C33-4AFB-4466-A692-6941A5547C31}" dt="2024-11-25T23:57:08.258" v="221" actId="1076"/>
          <ac:picMkLst>
            <pc:docMk/>
            <pc:sldMk cId="1577439261" sldId="515"/>
            <ac:picMk id="8194" creationId="{FC770F9B-77F7-5D94-A725-1AB889318E23}"/>
          </ac:picMkLst>
        </pc:picChg>
      </pc:sldChg>
      <pc:sldChg chg="addSp modSp mod">
        <pc:chgData name="Lasya Priya Konduru" userId="c6a57827-7fcb-4a1b-a618-f587517e61f3" providerId="ADAL" clId="{2B419C33-4AFB-4466-A692-6941A5547C31}" dt="2024-11-25T23:55:47.247" v="211"/>
        <pc:sldMkLst>
          <pc:docMk/>
          <pc:sldMk cId="2939734670" sldId="516"/>
        </pc:sldMkLst>
        <pc:spChg chg="add mod">
          <ac:chgData name="Lasya Priya Konduru" userId="c6a57827-7fcb-4a1b-a618-f587517e61f3" providerId="ADAL" clId="{2B419C33-4AFB-4466-A692-6941A5547C31}" dt="2024-11-25T23:55:47.247" v="211"/>
          <ac:spMkLst>
            <pc:docMk/>
            <pc:sldMk cId="2939734670" sldId="516"/>
            <ac:spMk id="2" creationId="{98EBBB91-89BB-4390-B772-2E8BC958A05A}"/>
          </ac:spMkLst>
        </pc:spChg>
      </pc:sldChg>
      <pc:sldChg chg="addSp delSp modSp mod">
        <pc:chgData name="Lasya Priya Konduru" userId="c6a57827-7fcb-4a1b-a618-f587517e61f3" providerId="ADAL" clId="{2B419C33-4AFB-4466-A692-6941A5547C31}" dt="2024-12-01T21:07:33.033" v="1021" actId="14100"/>
        <pc:sldMkLst>
          <pc:docMk/>
          <pc:sldMk cId="749303568" sldId="517"/>
        </pc:sldMkLst>
        <pc:spChg chg="add mod">
          <ac:chgData name="Lasya Priya Konduru" userId="c6a57827-7fcb-4a1b-a618-f587517e61f3" providerId="ADAL" clId="{2B419C33-4AFB-4466-A692-6941A5547C31}" dt="2024-11-26T00:19:40.149" v="843" actId="13822"/>
          <ac:spMkLst>
            <pc:docMk/>
            <pc:sldMk cId="749303568" sldId="517"/>
            <ac:spMk id="3" creationId="{E3CC1B63-25D2-4F64-8C99-7ABE0EC2580D}"/>
          </ac:spMkLst>
        </pc:spChg>
        <pc:spChg chg="add del mod">
          <ac:chgData name="Lasya Priya Konduru" userId="c6a57827-7fcb-4a1b-a618-f587517e61f3" providerId="ADAL" clId="{2B419C33-4AFB-4466-A692-6941A5547C31}" dt="2024-11-26T00:16:38.578" v="758" actId="478"/>
          <ac:spMkLst>
            <pc:docMk/>
            <pc:sldMk cId="749303568" sldId="517"/>
            <ac:spMk id="4" creationId="{241F592E-B13B-ACC8-5A3A-963AFD6E12CE}"/>
          </ac:spMkLst>
        </pc:spChg>
        <pc:spChg chg="add mod">
          <ac:chgData name="Lasya Priya Konduru" userId="c6a57827-7fcb-4a1b-a618-f587517e61f3" providerId="ADAL" clId="{2B419C33-4AFB-4466-A692-6941A5547C31}" dt="2024-12-01T21:07:33.033" v="1021" actId="14100"/>
          <ac:spMkLst>
            <pc:docMk/>
            <pc:sldMk cId="749303568" sldId="517"/>
            <ac:spMk id="5" creationId="{B6FF6585-C418-3FDC-5D69-91F82ACCE0B1}"/>
          </ac:spMkLst>
        </pc:spChg>
        <pc:spChg chg="add mod">
          <ac:chgData name="Lasya Priya Konduru" userId="c6a57827-7fcb-4a1b-a618-f587517e61f3" providerId="ADAL" clId="{2B419C33-4AFB-4466-A692-6941A5547C31}" dt="2024-11-26T00:19:29.733" v="841" actId="13822"/>
          <ac:spMkLst>
            <pc:docMk/>
            <pc:sldMk cId="749303568" sldId="517"/>
            <ac:spMk id="7" creationId="{A0185301-9DC3-0E8B-A6DE-A5ED7A06C730}"/>
          </ac:spMkLst>
        </pc:spChg>
        <pc:spChg chg="add mod">
          <ac:chgData name="Lasya Priya Konduru" userId="c6a57827-7fcb-4a1b-a618-f587517e61f3" providerId="ADAL" clId="{2B419C33-4AFB-4466-A692-6941A5547C31}" dt="2024-11-26T00:19:22.037" v="840" actId="13822"/>
          <ac:spMkLst>
            <pc:docMk/>
            <pc:sldMk cId="749303568" sldId="517"/>
            <ac:spMk id="8" creationId="{10FEE296-F105-FE02-BE8B-E1DC67E2CC44}"/>
          </ac:spMkLst>
        </pc:spChg>
      </pc:sldChg>
      <pc:sldChg chg="modSp mod">
        <pc:chgData name="Lasya Priya Konduru" userId="c6a57827-7fcb-4a1b-a618-f587517e61f3" providerId="ADAL" clId="{2B419C33-4AFB-4466-A692-6941A5547C31}" dt="2024-11-26T00:26:02.550" v="981" actId="20577"/>
        <pc:sldMkLst>
          <pc:docMk/>
          <pc:sldMk cId="96809891" sldId="518"/>
        </pc:sldMkLst>
        <pc:spChg chg="mod">
          <ac:chgData name="Lasya Priya Konduru" userId="c6a57827-7fcb-4a1b-a618-f587517e61f3" providerId="ADAL" clId="{2B419C33-4AFB-4466-A692-6941A5547C31}" dt="2024-11-26T00:26:02.550" v="981" actId="20577"/>
          <ac:spMkLst>
            <pc:docMk/>
            <pc:sldMk cId="96809891" sldId="518"/>
            <ac:spMk id="4" creationId="{6EDA3F54-ECB5-1123-56B9-64F7FB37041D}"/>
          </ac:spMkLst>
        </pc:spChg>
      </pc:sldChg>
      <pc:sldChg chg="addSp delSp modSp add mod modNotesTx">
        <pc:chgData name="Lasya Priya Konduru" userId="c6a57827-7fcb-4a1b-a618-f587517e61f3" providerId="ADAL" clId="{2B419C33-4AFB-4466-A692-6941A5547C31}" dt="2024-11-21T14:54:39.705" v="70" actId="20577"/>
        <pc:sldMkLst>
          <pc:docMk/>
          <pc:sldMk cId="216036826" sldId="521"/>
        </pc:sldMkLst>
        <pc:spChg chg="mod">
          <ac:chgData name="Lasya Priya Konduru" userId="c6a57827-7fcb-4a1b-a618-f587517e61f3" providerId="ADAL" clId="{2B419C33-4AFB-4466-A692-6941A5547C31}" dt="2024-11-21T14:47:13.111" v="44" actId="20577"/>
          <ac:spMkLst>
            <pc:docMk/>
            <pc:sldMk cId="216036826" sldId="521"/>
            <ac:spMk id="7" creationId="{35F37E15-8BA1-FF90-4E0A-789DC9577293}"/>
          </ac:spMkLst>
        </pc:spChg>
        <pc:picChg chg="add mod">
          <ac:chgData name="Lasya Priya Konduru" userId="c6a57827-7fcb-4a1b-a618-f587517e61f3" providerId="ADAL" clId="{2B419C33-4AFB-4466-A692-6941A5547C31}" dt="2024-11-21T14:48:22.059" v="52" actId="14100"/>
          <ac:picMkLst>
            <pc:docMk/>
            <pc:sldMk cId="216036826" sldId="521"/>
            <ac:picMk id="1026" creationId="{7F4A3450-C6ED-5907-C406-4B9F94D519E9}"/>
          </ac:picMkLst>
        </pc:picChg>
        <pc:picChg chg="add mod">
          <ac:chgData name="Lasya Priya Konduru" userId="c6a57827-7fcb-4a1b-a618-f587517e61f3" providerId="ADAL" clId="{2B419C33-4AFB-4466-A692-6941A5547C31}" dt="2024-11-21T14:48:27.793" v="53" actId="1076"/>
          <ac:picMkLst>
            <pc:docMk/>
            <pc:sldMk cId="216036826" sldId="521"/>
            <ac:picMk id="1028" creationId="{9FAF24A1-CE0A-85B5-6E36-E9303C4012D3}"/>
          </ac:picMkLst>
        </pc:picChg>
        <pc:picChg chg="del">
          <ac:chgData name="Lasya Priya Konduru" userId="c6a57827-7fcb-4a1b-a618-f587517e61f3" providerId="ADAL" clId="{2B419C33-4AFB-4466-A692-6941A5547C31}" dt="2024-11-21T14:47:16.972" v="45" actId="478"/>
          <ac:picMkLst>
            <pc:docMk/>
            <pc:sldMk cId="216036826" sldId="521"/>
            <ac:picMk id="8194" creationId="{76B1A7C0-8EDE-0365-68CE-163B0BD797BC}"/>
          </ac:picMkLst>
        </pc:picChg>
      </pc:sldChg>
      <pc:sldChg chg="addSp delSp modSp add mod setBg modNotesTx">
        <pc:chgData name="Lasya Priya Konduru" userId="c6a57827-7fcb-4a1b-a618-f587517e61f3" providerId="ADAL" clId="{2B419C33-4AFB-4466-A692-6941A5547C31}" dt="2024-11-26T00:13:00.094" v="682" actId="14100"/>
        <pc:sldMkLst>
          <pc:docMk/>
          <pc:sldMk cId="2277127549" sldId="522"/>
        </pc:sldMkLst>
        <pc:spChg chg="mod">
          <ac:chgData name="Lasya Priya Konduru" userId="c6a57827-7fcb-4a1b-a618-f587517e61f3" providerId="ADAL" clId="{2B419C33-4AFB-4466-A692-6941A5547C31}" dt="2024-11-21T14:58:17.126" v="96" actId="26606"/>
          <ac:spMkLst>
            <pc:docMk/>
            <pc:sldMk cId="2277127549" sldId="522"/>
            <ac:spMk id="2" creationId="{BD2256A7-E7AA-B699-2D28-C845A48C18C3}"/>
          </ac:spMkLst>
        </pc:spChg>
        <pc:spChg chg="mod">
          <ac:chgData name="Lasya Priya Konduru" userId="c6a57827-7fcb-4a1b-a618-f587517e61f3" providerId="ADAL" clId="{2B419C33-4AFB-4466-A692-6941A5547C31}" dt="2024-11-21T14:58:17.126" v="96" actId="26606"/>
          <ac:spMkLst>
            <pc:docMk/>
            <pc:sldMk cId="2277127549" sldId="522"/>
            <ac:spMk id="6" creationId="{6A3F6FD2-71F9-D208-2D8A-3EAA90ADCAE4}"/>
          </ac:spMkLst>
        </pc:spChg>
        <pc:spChg chg="add">
          <ac:chgData name="Lasya Priya Konduru" userId="c6a57827-7fcb-4a1b-a618-f587517e61f3" providerId="ADAL" clId="{2B419C33-4AFB-4466-A692-6941A5547C31}" dt="2024-11-21T14:58:17.126" v="96" actId="26606"/>
          <ac:spMkLst>
            <pc:docMk/>
            <pc:sldMk cId="2277127549" sldId="522"/>
            <ac:spMk id="2055" creationId="{DA381740-063A-41A4-836D-85D14980EEF0}"/>
          </ac:spMkLst>
        </pc:spChg>
        <pc:spChg chg="add">
          <ac:chgData name="Lasya Priya Konduru" userId="c6a57827-7fcb-4a1b-a618-f587517e61f3" providerId="ADAL" clId="{2B419C33-4AFB-4466-A692-6941A5547C31}" dt="2024-11-21T14:58:17.126" v="96" actId="26606"/>
          <ac:spMkLst>
            <pc:docMk/>
            <pc:sldMk cId="2277127549" sldId="522"/>
            <ac:spMk id="2057" creationId="{665DBBEF-238B-476B-96AB-8AAC3224ECEA}"/>
          </ac:spMkLst>
        </pc:spChg>
        <pc:spChg chg="add">
          <ac:chgData name="Lasya Priya Konduru" userId="c6a57827-7fcb-4a1b-a618-f587517e61f3" providerId="ADAL" clId="{2B419C33-4AFB-4466-A692-6941A5547C31}" dt="2024-11-21T14:58:17.126" v="96" actId="26606"/>
          <ac:spMkLst>
            <pc:docMk/>
            <pc:sldMk cId="2277127549" sldId="522"/>
            <ac:spMk id="2059" creationId="{3FCFB1DE-0B7E-48CC-BA90-B2AB0889F9D6}"/>
          </ac:spMkLst>
        </pc:spChg>
        <pc:picChg chg="del">
          <ac:chgData name="Lasya Priya Konduru" userId="c6a57827-7fcb-4a1b-a618-f587517e61f3" providerId="ADAL" clId="{2B419C33-4AFB-4466-A692-6941A5547C31}" dt="2024-11-21T14:57:46.615" v="91" actId="478"/>
          <ac:picMkLst>
            <pc:docMk/>
            <pc:sldMk cId="2277127549" sldId="522"/>
            <ac:picMk id="1028" creationId="{8CDD7207-AEE3-C85A-1612-5755AD68DD5F}"/>
          </ac:picMkLst>
        </pc:picChg>
        <pc:picChg chg="add mod">
          <ac:chgData name="Lasya Priya Konduru" userId="c6a57827-7fcb-4a1b-a618-f587517e61f3" providerId="ADAL" clId="{2B419C33-4AFB-4466-A692-6941A5547C31}" dt="2024-11-26T00:13:00.094" v="682" actId="14100"/>
          <ac:picMkLst>
            <pc:docMk/>
            <pc:sldMk cId="2277127549" sldId="522"/>
            <ac:picMk id="2050" creationId="{00293990-642E-0F5C-70C0-F49CBE510613}"/>
          </ac:picMkLst>
        </pc:picChg>
      </pc:sldChg>
      <pc:sldChg chg="addSp delSp modSp add">
        <pc:chgData name="Lasya Priya Konduru" userId="c6a57827-7fcb-4a1b-a618-f587517e61f3" providerId="ADAL" clId="{2B419C33-4AFB-4466-A692-6941A5547C31}" dt="2024-11-21T15:19:35.180" v="169" actId="1076"/>
        <pc:sldMkLst>
          <pc:docMk/>
          <pc:sldMk cId="2637348519" sldId="523"/>
        </pc:sldMkLst>
        <pc:picChg chg="add mod">
          <ac:chgData name="Lasya Priya Konduru" userId="c6a57827-7fcb-4a1b-a618-f587517e61f3" providerId="ADAL" clId="{2B419C33-4AFB-4466-A692-6941A5547C31}" dt="2024-11-21T15:19:35.180" v="169" actId="1076"/>
          <ac:picMkLst>
            <pc:docMk/>
            <pc:sldMk cId="2637348519" sldId="523"/>
            <ac:picMk id="1026" creationId="{6C544980-4776-38E9-47D6-A3F16806578A}"/>
          </ac:picMkLst>
        </pc:picChg>
        <pc:picChg chg="add mod">
          <ac:chgData name="Lasya Priya Konduru" userId="c6a57827-7fcb-4a1b-a618-f587517e61f3" providerId="ADAL" clId="{2B419C33-4AFB-4466-A692-6941A5547C31}" dt="2024-11-21T15:19:32.352" v="168" actId="1076"/>
          <ac:picMkLst>
            <pc:docMk/>
            <pc:sldMk cId="2637348519" sldId="523"/>
            <ac:picMk id="1028" creationId="{A9D93A37-87A9-592A-0942-8A6118FF2B22}"/>
          </ac:picMkLst>
        </pc:picChg>
        <pc:picChg chg="del">
          <ac:chgData name="Lasya Priya Konduru" userId="c6a57827-7fcb-4a1b-a618-f587517e61f3" providerId="ADAL" clId="{2B419C33-4AFB-4466-A692-6941A5547C31}" dt="2024-11-21T15:18:51.687" v="160" actId="478"/>
          <ac:picMkLst>
            <pc:docMk/>
            <pc:sldMk cId="2637348519" sldId="523"/>
            <ac:picMk id="5122" creationId="{97BA9DEC-364D-311C-C73B-D9D6D5E58357}"/>
          </ac:picMkLst>
        </pc:picChg>
        <pc:picChg chg="del">
          <ac:chgData name="Lasya Priya Konduru" userId="c6a57827-7fcb-4a1b-a618-f587517e61f3" providerId="ADAL" clId="{2B419C33-4AFB-4466-A692-6941A5547C31}" dt="2024-11-21T15:18:53.543" v="161" actId="478"/>
          <ac:picMkLst>
            <pc:docMk/>
            <pc:sldMk cId="2637348519" sldId="523"/>
            <ac:picMk id="5124" creationId="{D3233799-0F0E-A840-D0C9-23F1BC07058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81F39-882B-4B44-A897-9460CE09CE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138CB303-3106-4BEE-B46B-FEE7ECB150D7}">
      <dgm:prSet/>
      <dgm:spPr/>
      <dgm:t>
        <a:bodyPr/>
        <a:lstStyle/>
        <a:p>
          <a:r>
            <a:rPr lang="en-US" dirty="0"/>
            <a:t>Help content creators and analysts understand what makes news go viral across platforms.</a:t>
          </a:r>
        </a:p>
      </dgm:t>
    </dgm:pt>
    <dgm:pt modelId="{E2917275-1EA8-4E46-B4D7-DA4B46F6AEF0}" type="parTrans" cxnId="{0C737200-EFA4-4498-8091-25D8760F8EED}">
      <dgm:prSet/>
      <dgm:spPr/>
      <dgm:t>
        <a:bodyPr/>
        <a:lstStyle/>
        <a:p>
          <a:endParaRPr lang="en-US"/>
        </a:p>
      </dgm:t>
    </dgm:pt>
    <dgm:pt modelId="{E82BFA4D-2A17-48F7-A8DD-E3FA37DB34EB}" type="sibTrans" cxnId="{0C737200-EFA4-4498-8091-25D8760F8EED}">
      <dgm:prSet/>
      <dgm:spPr/>
      <dgm:t>
        <a:bodyPr/>
        <a:lstStyle/>
        <a:p>
          <a:endParaRPr lang="en-US"/>
        </a:p>
      </dgm:t>
    </dgm:pt>
    <dgm:pt modelId="{8EDBCF76-60DC-45CB-871C-A0ED5772572C}">
      <dgm:prSet/>
      <dgm:spPr/>
      <dgm:t>
        <a:bodyPr/>
        <a:lstStyle/>
        <a:p>
          <a:r>
            <a:rPr lang="en-US"/>
            <a:t>Support journalists in crafting engaging headlines and articles tailored to the audience.</a:t>
          </a:r>
        </a:p>
      </dgm:t>
    </dgm:pt>
    <dgm:pt modelId="{3D3CC422-0159-4740-9520-6DE7760B3DEF}" type="parTrans" cxnId="{B4FC89BA-72DC-400C-972C-93CE6696773F}">
      <dgm:prSet/>
      <dgm:spPr/>
      <dgm:t>
        <a:bodyPr/>
        <a:lstStyle/>
        <a:p>
          <a:endParaRPr lang="en-US"/>
        </a:p>
      </dgm:t>
    </dgm:pt>
    <dgm:pt modelId="{58DBDB59-1631-4A41-AC1A-30477BBB5ADD}" type="sibTrans" cxnId="{B4FC89BA-72DC-400C-972C-93CE6696773F}">
      <dgm:prSet/>
      <dgm:spPr/>
      <dgm:t>
        <a:bodyPr/>
        <a:lstStyle/>
        <a:p>
          <a:endParaRPr lang="en-US"/>
        </a:p>
      </dgm:t>
    </dgm:pt>
    <dgm:pt modelId="{B15EEB30-07FE-44E1-8A7F-C4B967D43F29}">
      <dgm:prSet/>
      <dgm:spPr/>
      <dgm:t>
        <a:bodyPr/>
        <a:lstStyle/>
        <a:p>
          <a:r>
            <a:rPr lang="en-US"/>
            <a:t>Guides social media platforms in improving algorithms to promote meaningful and resonant content.</a:t>
          </a:r>
        </a:p>
      </dgm:t>
    </dgm:pt>
    <dgm:pt modelId="{567B44E0-7C97-4DC4-8948-F34D0F3F102D}" type="parTrans" cxnId="{D7C2F841-8436-4234-AAAA-1A91BD17BEA4}">
      <dgm:prSet/>
      <dgm:spPr/>
      <dgm:t>
        <a:bodyPr/>
        <a:lstStyle/>
        <a:p>
          <a:endParaRPr lang="en-US"/>
        </a:p>
      </dgm:t>
    </dgm:pt>
    <dgm:pt modelId="{107D17B9-4818-4901-80D0-E3B59715D5C6}" type="sibTrans" cxnId="{D7C2F841-8436-4234-AAAA-1A91BD17BEA4}">
      <dgm:prSet/>
      <dgm:spPr/>
      <dgm:t>
        <a:bodyPr/>
        <a:lstStyle/>
        <a:p>
          <a:endParaRPr lang="en-US"/>
        </a:p>
      </dgm:t>
    </dgm:pt>
    <dgm:pt modelId="{3464785F-6920-4B2A-A846-F733E1234401}">
      <dgm:prSet/>
      <dgm:spPr/>
      <dgm:t>
        <a:bodyPr/>
        <a:lstStyle/>
        <a:p>
          <a:r>
            <a:rPr lang="en-US"/>
            <a:t>Help marketers in improving campaigns by aligning with audience sentiments and engagement trends.</a:t>
          </a:r>
        </a:p>
      </dgm:t>
    </dgm:pt>
    <dgm:pt modelId="{1CA72DF9-210E-4571-8E7F-D5FD956E8695}" type="parTrans" cxnId="{8CC86388-76D5-4EF1-9678-3D6796FB880F}">
      <dgm:prSet/>
      <dgm:spPr/>
      <dgm:t>
        <a:bodyPr/>
        <a:lstStyle/>
        <a:p>
          <a:endParaRPr lang="en-US"/>
        </a:p>
      </dgm:t>
    </dgm:pt>
    <dgm:pt modelId="{36F10179-F9E9-4B85-9D69-E05367F864A4}" type="sibTrans" cxnId="{8CC86388-76D5-4EF1-9678-3D6796FB880F}">
      <dgm:prSet/>
      <dgm:spPr/>
      <dgm:t>
        <a:bodyPr/>
        <a:lstStyle/>
        <a:p>
          <a:endParaRPr lang="en-US"/>
        </a:p>
      </dgm:t>
    </dgm:pt>
    <dgm:pt modelId="{8098998F-2EC2-4BB9-A3D1-FFADCB587B3E}" type="pres">
      <dgm:prSet presAssocID="{BC881F39-882B-4B44-A897-9460CE09CEE5}" presName="linear" presStyleCnt="0">
        <dgm:presLayoutVars>
          <dgm:animLvl val="lvl"/>
          <dgm:resizeHandles val="exact"/>
        </dgm:presLayoutVars>
      </dgm:prSet>
      <dgm:spPr/>
    </dgm:pt>
    <dgm:pt modelId="{1F049E89-CD24-4F20-B726-C9C7B36C372D}" type="pres">
      <dgm:prSet presAssocID="{138CB303-3106-4BEE-B46B-FEE7ECB150D7}" presName="parentText" presStyleLbl="node1" presStyleIdx="0" presStyleCnt="4">
        <dgm:presLayoutVars>
          <dgm:chMax val="0"/>
          <dgm:bulletEnabled val="1"/>
        </dgm:presLayoutVars>
      </dgm:prSet>
      <dgm:spPr/>
    </dgm:pt>
    <dgm:pt modelId="{7F607CEE-46A5-46FF-ABBD-3D58BD1B1792}" type="pres">
      <dgm:prSet presAssocID="{E82BFA4D-2A17-48F7-A8DD-E3FA37DB34EB}" presName="spacer" presStyleCnt="0"/>
      <dgm:spPr/>
    </dgm:pt>
    <dgm:pt modelId="{E3E25BEA-70F0-49AC-831F-DB98C62E621B}" type="pres">
      <dgm:prSet presAssocID="{8EDBCF76-60DC-45CB-871C-A0ED5772572C}" presName="parentText" presStyleLbl="node1" presStyleIdx="1" presStyleCnt="4">
        <dgm:presLayoutVars>
          <dgm:chMax val="0"/>
          <dgm:bulletEnabled val="1"/>
        </dgm:presLayoutVars>
      </dgm:prSet>
      <dgm:spPr/>
    </dgm:pt>
    <dgm:pt modelId="{332DF8E5-D621-4C0E-860E-D82C6B999646}" type="pres">
      <dgm:prSet presAssocID="{58DBDB59-1631-4A41-AC1A-30477BBB5ADD}" presName="spacer" presStyleCnt="0"/>
      <dgm:spPr/>
    </dgm:pt>
    <dgm:pt modelId="{FF431C91-D08C-44C4-B2BA-F17FB7703558}" type="pres">
      <dgm:prSet presAssocID="{B15EEB30-07FE-44E1-8A7F-C4B967D43F29}" presName="parentText" presStyleLbl="node1" presStyleIdx="2" presStyleCnt="4">
        <dgm:presLayoutVars>
          <dgm:chMax val="0"/>
          <dgm:bulletEnabled val="1"/>
        </dgm:presLayoutVars>
      </dgm:prSet>
      <dgm:spPr/>
    </dgm:pt>
    <dgm:pt modelId="{2082B418-7FED-41A6-B169-5FA9FA6BF7D4}" type="pres">
      <dgm:prSet presAssocID="{107D17B9-4818-4901-80D0-E3B59715D5C6}" presName="spacer" presStyleCnt="0"/>
      <dgm:spPr/>
    </dgm:pt>
    <dgm:pt modelId="{1D7CE2FC-6BA3-4ED8-94C1-64E67679B2A5}" type="pres">
      <dgm:prSet presAssocID="{3464785F-6920-4B2A-A846-F733E1234401}" presName="parentText" presStyleLbl="node1" presStyleIdx="3" presStyleCnt="4">
        <dgm:presLayoutVars>
          <dgm:chMax val="0"/>
          <dgm:bulletEnabled val="1"/>
        </dgm:presLayoutVars>
      </dgm:prSet>
      <dgm:spPr/>
    </dgm:pt>
  </dgm:ptLst>
  <dgm:cxnLst>
    <dgm:cxn modelId="{0C737200-EFA4-4498-8091-25D8760F8EED}" srcId="{BC881F39-882B-4B44-A897-9460CE09CEE5}" destId="{138CB303-3106-4BEE-B46B-FEE7ECB150D7}" srcOrd="0" destOrd="0" parTransId="{E2917275-1EA8-4E46-B4D7-DA4B46F6AEF0}" sibTransId="{E82BFA4D-2A17-48F7-A8DD-E3FA37DB34EB}"/>
    <dgm:cxn modelId="{D7C2F841-8436-4234-AAAA-1A91BD17BEA4}" srcId="{BC881F39-882B-4B44-A897-9460CE09CEE5}" destId="{B15EEB30-07FE-44E1-8A7F-C4B967D43F29}" srcOrd="2" destOrd="0" parTransId="{567B44E0-7C97-4DC4-8948-F34D0F3F102D}" sibTransId="{107D17B9-4818-4901-80D0-E3B59715D5C6}"/>
    <dgm:cxn modelId="{1E41366C-DE10-4BC5-983D-4DF4D95E0594}" type="presOf" srcId="{138CB303-3106-4BEE-B46B-FEE7ECB150D7}" destId="{1F049E89-CD24-4F20-B726-C9C7B36C372D}" srcOrd="0" destOrd="0" presId="urn:microsoft.com/office/officeart/2005/8/layout/vList2"/>
    <dgm:cxn modelId="{8CC86388-76D5-4EF1-9678-3D6796FB880F}" srcId="{BC881F39-882B-4B44-A897-9460CE09CEE5}" destId="{3464785F-6920-4B2A-A846-F733E1234401}" srcOrd="3" destOrd="0" parTransId="{1CA72DF9-210E-4571-8E7F-D5FD956E8695}" sibTransId="{36F10179-F9E9-4B85-9D69-E05367F864A4}"/>
    <dgm:cxn modelId="{CA618CAC-89F2-4188-A9E2-DE3C46A032E9}" type="presOf" srcId="{3464785F-6920-4B2A-A846-F733E1234401}" destId="{1D7CE2FC-6BA3-4ED8-94C1-64E67679B2A5}" srcOrd="0" destOrd="0" presId="urn:microsoft.com/office/officeart/2005/8/layout/vList2"/>
    <dgm:cxn modelId="{BDAC97AF-D8B7-430C-9AA7-05F6F08BF2DF}" type="presOf" srcId="{BC881F39-882B-4B44-A897-9460CE09CEE5}" destId="{8098998F-2EC2-4BB9-A3D1-FFADCB587B3E}" srcOrd="0" destOrd="0" presId="urn:microsoft.com/office/officeart/2005/8/layout/vList2"/>
    <dgm:cxn modelId="{B4FC89BA-72DC-400C-972C-93CE6696773F}" srcId="{BC881F39-882B-4B44-A897-9460CE09CEE5}" destId="{8EDBCF76-60DC-45CB-871C-A0ED5772572C}" srcOrd="1" destOrd="0" parTransId="{3D3CC422-0159-4740-9520-6DE7760B3DEF}" sibTransId="{58DBDB59-1631-4A41-AC1A-30477BBB5ADD}"/>
    <dgm:cxn modelId="{98477CE7-EE98-4A97-93E7-6EFB4A6F890B}" type="presOf" srcId="{8EDBCF76-60DC-45CB-871C-A0ED5772572C}" destId="{E3E25BEA-70F0-49AC-831F-DB98C62E621B}" srcOrd="0" destOrd="0" presId="urn:microsoft.com/office/officeart/2005/8/layout/vList2"/>
    <dgm:cxn modelId="{230606E8-00A5-45BE-8E57-EE1995153AE3}" type="presOf" srcId="{B15EEB30-07FE-44E1-8A7F-C4B967D43F29}" destId="{FF431C91-D08C-44C4-B2BA-F17FB7703558}" srcOrd="0" destOrd="0" presId="urn:microsoft.com/office/officeart/2005/8/layout/vList2"/>
    <dgm:cxn modelId="{FC2ACC65-0EA3-4159-800C-AD633B840B9F}" type="presParOf" srcId="{8098998F-2EC2-4BB9-A3D1-FFADCB587B3E}" destId="{1F049E89-CD24-4F20-B726-C9C7B36C372D}" srcOrd="0" destOrd="0" presId="urn:microsoft.com/office/officeart/2005/8/layout/vList2"/>
    <dgm:cxn modelId="{F6132DC2-D54A-4549-8786-BA6DD4F731CB}" type="presParOf" srcId="{8098998F-2EC2-4BB9-A3D1-FFADCB587B3E}" destId="{7F607CEE-46A5-46FF-ABBD-3D58BD1B1792}" srcOrd="1" destOrd="0" presId="urn:microsoft.com/office/officeart/2005/8/layout/vList2"/>
    <dgm:cxn modelId="{6FB0BB4D-8FA6-47FE-AA1E-83733767B382}" type="presParOf" srcId="{8098998F-2EC2-4BB9-A3D1-FFADCB587B3E}" destId="{E3E25BEA-70F0-49AC-831F-DB98C62E621B}" srcOrd="2" destOrd="0" presId="urn:microsoft.com/office/officeart/2005/8/layout/vList2"/>
    <dgm:cxn modelId="{911439B7-13C1-4814-ABA2-8F907A01A237}" type="presParOf" srcId="{8098998F-2EC2-4BB9-A3D1-FFADCB587B3E}" destId="{332DF8E5-D621-4C0E-860E-D82C6B999646}" srcOrd="3" destOrd="0" presId="urn:microsoft.com/office/officeart/2005/8/layout/vList2"/>
    <dgm:cxn modelId="{E00A5A24-A129-474A-8105-D309248D96B0}" type="presParOf" srcId="{8098998F-2EC2-4BB9-A3D1-FFADCB587B3E}" destId="{FF431C91-D08C-44C4-B2BA-F17FB7703558}" srcOrd="4" destOrd="0" presId="urn:microsoft.com/office/officeart/2005/8/layout/vList2"/>
    <dgm:cxn modelId="{ED065036-E45E-48A5-AA32-E0D63503424D}" type="presParOf" srcId="{8098998F-2EC2-4BB9-A3D1-FFADCB587B3E}" destId="{2082B418-7FED-41A6-B169-5FA9FA6BF7D4}" srcOrd="5" destOrd="0" presId="urn:microsoft.com/office/officeart/2005/8/layout/vList2"/>
    <dgm:cxn modelId="{E1E35D0D-6D25-4500-AC22-F2A12888495A}" type="presParOf" srcId="{8098998F-2EC2-4BB9-A3D1-FFADCB587B3E}" destId="{1D7CE2FC-6BA3-4ED8-94C1-64E67679B2A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9E89-CD24-4F20-B726-C9C7B36C372D}">
      <dsp:nvSpPr>
        <dsp:cNvPr id="0" name=""/>
        <dsp:cNvSpPr/>
      </dsp:nvSpPr>
      <dsp:spPr>
        <a:xfrm>
          <a:off x="0" y="30"/>
          <a:ext cx="6900512" cy="1312740"/>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Help content creators and analysts understand what makes news go viral across platforms.</a:t>
          </a:r>
        </a:p>
      </dsp:txBody>
      <dsp:txXfrm>
        <a:off x="64083" y="64113"/>
        <a:ext cx="6772346" cy="1184574"/>
      </dsp:txXfrm>
    </dsp:sp>
    <dsp:sp modelId="{E3E25BEA-70F0-49AC-831F-DB98C62E621B}">
      <dsp:nvSpPr>
        <dsp:cNvPr id="0" name=""/>
        <dsp:cNvSpPr/>
      </dsp:nvSpPr>
      <dsp:spPr>
        <a:xfrm>
          <a:off x="0" y="1407810"/>
          <a:ext cx="6900512" cy="1312740"/>
        </a:xfrm>
        <a:prstGeom prst="roundRect">
          <a:avLst/>
        </a:prstGeom>
        <a:solidFill>
          <a:schemeClr val="accent1">
            <a:shade val="50000"/>
            <a:hueOff val="-383797"/>
            <a:satOff val="-11803"/>
            <a:lumOff val="240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Support journalists in crafting engaging headlines and articles tailored to the audience.</a:t>
          </a:r>
        </a:p>
      </dsp:txBody>
      <dsp:txXfrm>
        <a:off x="64083" y="1471893"/>
        <a:ext cx="6772346" cy="1184574"/>
      </dsp:txXfrm>
    </dsp:sp>
    <dsp:sp modelId="{FF431C91-D08C-44C4-B2BA-F17FB7703558}">
      <dsp:nvSpPr>
        <dsp:cNvPr id="0" name=""/>
        <dsp:cNvSpPr/>
      </dsp:nvSpPr>
      <dsp:spPr>
        <a:xfrm>
          <a:off x="0" y="2815590"/>
          <a:ext cx="6900512" cy="1312740"/>
        </a:xfrm>
        <a:prstGeom prst="roundRect">
          <a:avLst/>
        </a:prstGeom>
        <a:solidFill>
          <a:schemeClr val="accent1">
            <a:shade val="50000"/>
            <a:hueOff val="-767593"/>
            <a:satOff val="-23605"/>
            <a:lumOff val="481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Guides social media platforms in improving algorithms to promote meaningful and resonant content.</a:t>
          </a:r>
        </a:p>
      </dsp:txBody>
      <dsp:txXfrm>
        <a:off x="64083" y="2879673"/>
        <a:ext cx="6772346" cy="1184574"/>
      </dsp:txXfrm>
    </dsp:sp>
    <dsp:sp modelId="{1D7CE2FC-6BA3-4ED8-94C1-64E67679B2A5}">
      <dsp:nvSpPr>
        <dsp:cNvPr id="0" name=""/>
        <dsp:cNvSpPr/>
      </dsp:nvSpPr>
      <dsp:spPr>
        <a:xfrm>
          <a:off x="0" y="4223370"/>
          <a:ext cx="6900512" cy="1312740"/>
        </a:xfrm>
        <a:prstGeom prst="roundRect">
          <a:avLst/>
        </a:prstGeom>
        <a:solidFill>
          <a:schemeClr val="accent1">
            <a:shade val="50000"/>
            <a:hueOff val="-383797"/>
            <a:satOff val="-11803"/>
            <a:lumOff val="240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Help marketers in improving campaigns by aligning with audience sentiments and engagement trends.</a:t>
          </a:r>
        </a:p>
      </dsp:txBody>
      <dsp:txXfrm>
        <a:off x="64083" y="4287453"/>
        <a:ext cx="6772346"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12/1/2024</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To identify key factors such as topics, headlines, and emotional appeal that drive news articles to achieve higher engagement on social media.</a:t>
            </a:r>
          </a:p>
        </p:txBody>
      </p:sp>
      <p:sp>
        <p:nvSpPr>
          <p:cNvPr id="4" name="Slide Number Placeholder 3"/>
          <p:cNvSpPr>
            <a:spLocks noGrp="1"/>
          </p:cNvSpPr>
          <p:nvPr>
            <p:ph type="sldNum" sz="quarter" idx="5"/>
          </p:nvPr>
        </p:nvSpPr>
        <p:spPr/>
        <p:txBody>
          <a:bodyPr/>
          <a:lstStyle/>
          <a:p>
            <a:fld id="{FF8D0E63-0F6A-47B0-8BD1-6E95B004C872}" type="slidenum">
              <a:rPr lang="en-US" smtClean="0"/>
              <a:t>4</a:t>
            </a:fld>
            <a:endParaRPr lang="en-US" dirty="0"/>
          </a:p>
        </p:txBody>
      </p:sp>
    </p:spTree>
    <p:extLst>
      <p:ext uri="{BB962C8B-B14F-4D97-AF65-F5344CB8AC3E}">
        <p14:creationId xmlns:p14="http://schemas.microsoft.com/office/powerpoint/2010/main" val="2278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08FB6-CEAF-7C3C-43AC-3E21E2291A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F1FAE-920F-8B08-81AE-56E8F0FB8A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4C78D2-5EDA-65F3-2F91-E47D26DCB69A}"/>
              </a:ext>
            </a:extLst>
          </p:cNvPr>
          <p:cNvSpPr>
            <a:spLocks noGrp="1"/>
          </p:cNvSpPr>
          <p:nvPr>
            <p:ph type="body" idx="1"/>
          </p:nvPr>
        </p:nvSpPr>
        <p:spPr/>
        <p:txBody>
          <a:bodyPr/>
          <a:lstStyle/>
          <a:p>
            <a:pPr marL="0" marR="0" lvl="0" indent="0">
              <a:lnSpc>
                <a:spcPct val="200000"/>
              </a:lnSpc>
              <a:spcAft>
                <a:spcPts val="800"/>
              </a:spcAft>
              <a:buSzPts val="1000"/>
              <a:buFont typeface="Symbol" panose="05050102010706020507" pitchFamily="18" charset="2"/>
              <a:buNone/>
              <a:tabLst>
                <a:tab pos="457200" algn="l"/>
              </a:tabLst>
            </a:pPr>
            <a:r>
              <a:rPr lang="en-US" sz="2800" b="1" dirty="0"/>
              <a:t>Facebook:</a:t>
            </a:r>
            <a:r>
              <a:rPr lang="en-US" sz="2800" dirty="0"/>
              <a:t> Engagement is consistently higher throughout the day, with peaks in the late evening and early morning (around 1 AM to 3 AM and again around 8 PM to 11 PM). This suggests that Facebook users are most active during leisure hours.</a:t>
            </a:r>
          </a:p>
          <a:p>
            <a:pPr marL="0" marR="0" lvl="0" indent="0">
              <a:lnSpc>
                <a:spcPct val="200000"/>
              </a:lnSpc>
              <a:spcAft>
                <a:spcPts val="800"/>
              </a:spcAft>
              <a:buSzPts val="1000"/>
              <a:buFont typeface="Symbol" panose="05050102010706020507" pitchFamily="18" charset="2"/>
              <a:buNone/>
              <a:tabLst>
                <a:tab pos="457200" algn="l"/>
              </a:tabLst>
            </a:pPr>
            <a:r>
              <a:rPr lang="en-US" sz="2800" b="1" dirty="0" err="1"/>
              <a:t>GooglePlus</a:t>
            </a:r>
            <a:r>
              <a:rPr lang="en-US" sz="2800" b="1" dirty="0"/>
              <a:t>:</a:t>
            </a:r>
            <a:r>
              <a:rPr lang="en-US" sz="2800" dirty="0"/>
              <a:t> Engagement is minimal across all hours, indicating the platform's relatively low user base or limited relevance for news sharing.</a:t>
            </a:r>
          </a:p>
          <a:p>
            <a:pPr marL="0" marR="0" lvl="0" indent="0">
              <a:lnSpc>
                <a:spcPct val="200000"/>
              </a:lnSpc>
              <a:spcAft>
                <a:spcPts val="800"/>
              </a:spcAft>
              <a:buSzPts val="1000"/>
              <a:buFont typeface="Symbol" panose="05050102010706020507" pitchFamily="18" charset="2"/>
              <a:buNone/>
              <a:tabLst>
                <a:tab pos="457200" algn="l"/>
              </a:tabLst>
            </a:pPr>
            <a:r>
              <a:rPr lang="en-US" sz="2800" b="1" dirty="0"/>
              <a:t>LinkedIn:</a:t>
            </a:r>
            <a:r>
              <a:rPr lang="en-US" sz="2800" dirty="0"/>
              <a:t> Engagement peaks around mid-afternoon (2 PM to 3 PM), aligning with professional users' work breaks or activity spikes during business hours.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D37C28-E22C-EA87-AB25-4CCF14EA29A2}"/>
              </a:ext>
            </a:extLst>
          </p:cNvPr>
          <p:cNvSpPr>
            <a:spLocks noGrp="1"/>
          </p:cNvSpPr>
          <p:nvPr>
            <p:ph type="sldNum" sz="quarter" idx="5"/>
          </p:nvPr>
        </p:nvSpPr>
        <p:spPr/>
        <p:txBody>
          <a:bodyPr/>
          <a:lstStyle/>
          <a:p>
            <a:fld id="{FF8D0E63-0F6A-47B0-8BD1-6E95B004C872}" type="slidenum">
              <a:rPr lang="en-US" smtClean="0"/>
              <a:t>14</a:t>
            </a:fld>
            <a:endParaRPr lang="en-US" dirty="0"/>
          </a:p>
        </p:txBody>
      </p:sp>
    </p:spTree>
    <p:extLst>
      <p:ext uri="{BB962C8B-B14F-4D97-AF65-F5344CB8AC3E}">
        <p14:creationId xmlns:p14="http://schemas.microsoft.com/office/powerpoint/2010/main" val="1215224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2BBFD-91D8-5CA2-CCC3-86DF1F394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841A2-0518-C1A0-AE5F-96A218903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892DE-BA39-29FD-B7C0-DA217FFF1628}"/>
              </a:ext>
            </a:extLst>
          </p:cNvPr>
          <p:cNvSpPr>
            <a:spLocks noGrp="1"/>
          </p:cNvSpPr>
          <p:nvPr>
            <p:ph type="body" idx="1"/>
          </p:nvPr>
        </p:nvSpPr>
        <p:spPr/>
        <p:txBody>
          <a:bodyPr/>
          <a:lstStyle/>
          <a:p>
            <a:pPr marL="0" marR="0" lvl="0" indent="0">
              <a:lnSpc>
                <a:spcPct val="200000"/>
              </a:lnSpc>
              <a:spcAft>
                <a:spcPts val="800"/>
              </a:spcAft>
              <a:buSzPts val="1000"/>
              <a:buFont typeface="Symbol" panose="05050102010706020507" pitchFamily="18" charset="2"/>
              <a:buNone/>
              <a:tabLst>
                <a:tab pos="457200" algn="l"/>
              </a:tabLst>
            </a:pPr>
            <a:r>
              <a:rPr lang="en-US" sz="1800" dirty="0">
                <a:effectLst/>
                <a:latin typeface="Times New Roman" panose="02020603050405020304" pitchFamily="18" charset="0"/>
                <a:ea typeface="Aptos" panose="020B0004020202020204" pitchFamily="34" charset="0"/>
              </a:rPr>
              <a:t>News virality can be seen in certain topics dominating during specific periods.</a:t>
            </a:r>
            <a:endParaRPr lang="en-US" sz="1800" b="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200000"/>
              </a:lnSpc>
              <a:spcAft>
                <a:spcPts val="800"/>
              </a:spcAft>
              <a:buSzPts val="1000"/>
              <a:buFont typeface="Symbol" panose="05050102010706020507" pitchFamily="18" charset="2"/>
              <a:buNone/>
              <a:tabLst>
                <a:tab pos="457200" algn="l"/>
              </a:tabLst>
            </a:pPr>
            <a:r>
              <a:rPr lang="en-US" sz="1800" b="0" kern="100" dirty="0">
                <a:effectLst/>
                <a:latin typeface="Times New Roman" panose="02020603050405020304" pitchFamily="18" charset="0"/>
                <a:ea typeface="Aptos" panose="020B0004020202020204" pitchFamily="34" charset="0"/>
                <a:cs typeface="Times New Roman" panose="02020603050405020304" pitchFamily="18" charset="0"/>
              </a:rPr>
              <a:t>Political news about Obama surged during election years or major speeches.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200000"/>
              </a:lnSpc>
              <a:spcAft>
                <a:spcPts val="800"/>
              </a:spcAft>
              <a:buSzPts val="1000"/>
              <a:buFont typeface="Symbol" panose="05050102010706020507" pitchFamily="18" charset="2"/>
              <a:buNone/>
              <a:tabLst>
                <a:tab pos="457200" algn="l"/>
              </a:tabLst>
            </a:pPr>
            <a:r>
              <a:rPr lang="en-US" sz="1800" b="0" kern="100" dirty="0">
                <a:effectLst/>
                <a:latin typeface="Times New Roman" panose="02020603050405020304" pitchFamily="18" charset="0"/>
                <a:ea typeface="Aptos" panose="020B0004020202020204" pitchFamily="34" charset="0"/>
                <a:cs typeface="Times New Roman" panose="02020603050405020304" pitchFamily="18" charset="0"/>
              </a:rPr>
              <a:t>Technology news like Microsoft’s product launches gains attention during key announcements.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BEAA9C6-6BD3-2F44-91AB-16809DB09B3A}"/>
              </a:ext>
            </a:extLst>
          </p:cNvPr>
          <p:cNvSpPr>
            <a:spLocks noGrp="1"/>
          </p:cNvSpPr>
          <p:nvPr>
            <p:ph type="sldNum" sz="quarter" idx="5"/>
          </p:nvPr>
        </p:nvSpPr>
        <p:spPr/>
        <p:txBody>
          <a:bodyPr/>
          <a:lstStyle/>
          <a:p>
            <a:fld id="{FF8D0E63-0F6A-47B0-8BD1-6E95B004C872}" type="slidenum">
              <a:rPr lang="en-US" smtClean="0"/>
              <a:t>15</a:t>
            </a:fld>
            <a:endParaRPr lang="en-US" dirty="0"/>
          </a:p>
        </p:txBody>
      </p:sp>
    </p:spTree>
    <p:extLst>
      <p:ext uri="{BB962C8B-B14F-4D97-AF65-F5344CB8AC3E}">
        <p14:creationId xmlns:p14="http://schemas.microsoft.com/office/powerpoint/2010/main" val="406726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To analyze how emotional responses reflected in user interactions influence an article's overall reach and virality.</a:t>
            </a:r>
          </a:p>
        </p:txBody>
      </p:sp>
      <p:sp>
        <p:nvSpPr>
          <p:cNvPr id="4" name="Slide Number Placeholder 3"/>
          <p:cNvSpPr>
            <a:spLocks noGrp="1"/>
          </p:cNvSpPr>
          <p:nvPr>
            <p:ph type="sldNum" sz="quarter" idx="5"/>
          </p:nvPr>
        </p:nvSpPr>
        <p:spPr/>
        <p:txBody>
          <a:bodyPr/>
          <a:lstStyle/>
          <a:p>
            <a:fld id="{FF8D0E63-0F6A-47B0-8BD1-6E95B004C872}" type="slidenum">
              <a:rPr lang="en-US" smtClean="0"/>
              <a:t>17</a:t>
            </a:fld>
            <a:endParaRPr lang="en-US" dirty="0"/>
          </a:p>
        </p:txBody>
      </p:sp>
    </p:spTree>
    <p:extLst>
      <p:ext uri="{BB962C8B-B14F-4D97-AF65-F5344CB8AC3E}">
        <p14:creationId xmlns:p14="http://schemas.microsoft.com/office/powerpoint/2010/main" val="282154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Aft>
                <a:spcPts val="800"/>
              </a:spcAft>
              <a:buSzPts val="1000"/>
              <a:buFont typeface="Symbol" panose="05050102010706020507" pitchFamily="18" charset="2"/>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Likes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Negative sentiment drives more likes on Facebook, while LinkedIn favors positive stories.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200000"/>
              </a:lnSpc>
              <a:spcAft>
                <a:spcPts val="800"/>
              </a:spcAft>
              <a:buSzPts val="1000"/>
              <a:buFont typeface="Symbol" panose="05050102010706020507" pitchFamily="18" charset="2"/>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Shares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Positive sentiment is more likely to be shared, especially on Facebook, where users want to share positive content.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200000"/>
              </a:lnSpc>
              <a:spcAft>
                <a:spcPts val="800"/>
              </a:spcAft>
              <a:buSzPts val="1000"/>
              <a:buFont typeface="Symbol" panose="05050102010706020507" pitchFamily="18" charset="2"/>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Comments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Articles with strong negative or controversial tones see higher comments on Facebook, where users are more vocal about disagreements or strong opinions. But LinkedIn comments are again more positive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F8D0E63-0F6A-47B0-8BD1-6E95B004C872}" type="slidenum">
              <a:rPr lang="en-US" smtClean="0"/>
              <a:t>18</a:t>
            </a:fld>
            <a:endParaRPr lang="en-US" dirty="0"/>
          </a:p>
        </p:txBody>
      </p:sp>
    </p:spTree>
    <p:extLst>
      <p:ext uri="{BB962C8B-B14F-4D97-AF65-F5344CB8AC3E}">
        <p14:creationId xmlns:p14="http://schemas.microsoft.com/office/powerpoint/2010/main" val="19873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Facebook: </a:t>
            </a:r>
            <a:r>
              <a:rPr lang="en-US" dirty="0"/>
              <a:t>Sentiment around neutral to slightly positive has the highest engagement, with some spikes even with negative sentiment, this indicates emotional content often performs better.</a:t>
            </a:r>
          </a:p>
          <a:p>
            <a:r>
              <a:rPr lang="en-US" b="1" dirty="0" err="1"/>
              <a:t>GooglePlus</a:t>
            </a:r>
            <a:r>
              <a:rPr lang="en-US" b="1" dirty="0"/>
              <a:t>: </a:t>
            </a:r>
            <a:r>
              <a:rPr lang="en-US" dirty="0"/>
              <a:t>users show limited interaction with content regardless of its sentiment.</a:t>
            </a:r>
          </a:p>
          <a:p>
            <a:r>
              <a:rPr lang="en-US" b="1" dirty="0"/>
              <a:t>LinkedIn: </a:t>
            </a:r>
            <a:r>
              <a:rPr lang="en-US" dirty="0"/>
              <a:t>Most high engagement occurs near </a:t>
            </a:r>
            <a:r>
              <a:rPr lang="en-US" b="1" dirty="0"/>
              <a:t>neutral sentiment,</a:t>
            </a:r>
            <a:r>
              <a:rPr lang="en-US" dirty="0"/>
              <a:t> with some activity extending into positive sentiment. LinkedIn users prefer professional or neutral-toned articles rather than emotionally charged ones.</a:t>
            </a:r>
          </a:p>
          <a:p>
            <a:endParaRPr lang="en-US" dirty="0"/>
          </a:p>
          <a:p>
            <a:endParaRPr lang="en-US" b="1" dirty="0"/>
          </a:p>
        </p:txBody>
      </p:sp>
      <p:sp>
        <p:nvSpPr>
          <p:cNvPr id="4" name="Slide Number Placeholder 3"/>
          <p:cNvSpPr>
            <a:spLocks noGrp="1"/>
          </p:cNvSpPr>
          <p:nvPr>
            <p:ph type="sldNum" sz="quarter" idx="5"/>
          </p:nvPr>
        </p:nvSpPr>
        <p:spPr/>
        <p:txBody>
          <a:bodyPr/>
          <a:lstStyle/>
          <a:p>
            <a:fld id="{FF8D0E63-0F6A-47B0-8BD1-6E95B004C872}" type="slidenum">
              <a:rPr lang="en-US" smtClean="0"/>
              <a:t>19</a:t>
            </a:fld>
            <a:endParaRPr lang="en-US" dirty="0"/>
          </a:p>
        </p:txBody>
      </p:sp>
    </p:spTree>
    <p:extLst>
      <p:ext uri="{BB962C8B-B14F-4D97-AF65-F5344CB8AC3E}">
        <p14:creationId xmlns:p14="http://schemas.microsoft.com/office/powerpoint/2010/main" val="17804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38C06-F5BB-4630-7A9C-09AA4B805D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0A0D38-1B2C-F33A-083B-63563BDB7C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E8A91-3AAB-88FE-B792-2014F2DA0331}"/>
              </a:ext>
            </a:extLst>
          </p:cNvPr>
          <p:cNvSpPr>
            <a:spLocks noGrp="1"/>
          </p:cNvSpPr>
          <p:nvPr>
            <p:ph type="body" idx="1"/>
          </p:nvPr>
        </p:nvSpPr>
        <p:spPr/>
        <p:txBody>
          <a:bodyPr/>
          <a:lstStyle/>
          <a:p>
            <a:r>
              <a:rPr lang="en-US" dirty="0"/>
              <a:t>Certain sources or entities associated with mentions may predict article popularity.</a:t>
            </a:r>
          </a:p>
          <a:p>
            <a:r>
              <a:rPr lang="en-US" dirty="0"/>
              <a:t>Hashtags related to trending or widely discussed topics outperform others, aligning with the preference for emotionally engaging or politically significant content. </a:t>
            </a:r>
          </a:p>
          <a:p>
            <a:r>
              <a:rPr lang="en-US" dirty="0"/>
              <a:t>Using emotionally charged hashtags or mentions often aligns with user sentiment (positive or negative).</a:t>
            </a:r>
            <a:endParaRPr lang="en-US" b="1" dirty="0"/>
          </a:p>
        </p:txBody>
      </p:sp>
      <p:sp>
        <p:nvSpPr>
          <p:cNvPr id="4" name="Slide Number Placeholder 3">
            <a:extLst>
              <a:ext uri="{FF2B5EF4-FFF2-40B4-BE49-F238E27FC236}">
                <a16:creationId xmlns:a16="http://schemas.microsoft.com/office/drawing/2014/main" id="{0062E1BD-6361-16B1-C425-30F06DD6BC3E}"/>
              </a:ext>
            </a:extLst>
          </p:cNvPr>
          <p:cNvSpPr>
            <a:spLocks noGrp="1"/>
          </p:cNvSpPr>
          <p:nvPr>
            <p:ph type="sldNum" sz="quarter" idx="5"/>
          </p:nvPr>
        </p:nvSpPr>
        <p:spPr/>
        <p:txBody>
          <a:bodyPr/>
          <a:lstStyle/>
          <a:p>
            <a:fld id="{FF8D0E63-0F6A-47B0-8BD1-6E95B004C872}" type="slidenum">
              <a:rPr lang="en-US" smtClean="0"/>
              <a:t>20</a:t>
            </a:fld>
            <a:endParaRPr lang="en-US" dirty="0"/>
          </a:p>
        </p:txBody>
      </p:sp>
    </p:spTree>
    <p:extLst>
      <p:ext uri="{BB962C8B-B14F-4D97-AF65-F5344CB8AC3E}">
        <p14:creationId xmlns:p14="http://schemas.microsoft.com/office/powerpoint/2010/main" val="1891757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Studies such as Kilgo &amp; Sinta (2016) and </a:t>
            </a:r>
            <a:r>
              <a:rPr lang="en-US" dirty="0" err="1"/>
              <a:t>Sangiorgio</a:t>
            </a:r>
            <a:r>
              <a:rPr lang="en-US" dirty="0"/>
              <a:t> et al. (2024) underline how headline style and emotional resonance shape engagement.</a:t>
            </a:r>
          </a:p>
        </p:txBody>
      </p:sp>
      <p:sp>
        <p:nvSpPr>
          <p:cNvPr id="4" name="Slide Number Placeholder 3"/>
          <p:cNvSpPr>
            <a:spLocks noGrp="1"/>
          </p:cNvSpPr>
          <p:nvPr>
            <p:ph type="sldNum" sz="quarter" idx="5"/>
          </p:nvPr>
        </p:nvSpPr>
        <p:spPr/>
        <p:txBody>
          <a:bodyPr/>
          <a:lstStyle/>
          <a:p>
            <a:fld id="{FF8D0E63-0F6A-47B0-8BD1-6E95B004C872}" type="slidenum">
              <a:rPr lang="en-US" smtClean="0"/>
              <a:t>22</a:t>
            </a:fld>
            <a:endParaRPr lang="en-US" dirty="0"/>
          </a:p>
        </p:txBody>
      </p:sp>
    </p:spTree>
    <p:extLst>
      <p:ext uri="{BB962C8B-B14F-4D97-AF65-F5344CB8AC3E}">
        <p14:creationId xmlns:p14="http://schemas.microsoft.com/office/powerpoint/2010/main" val="2773457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like Friedman (2001) on model development and </a:t>
            </a:r>
            <a:r>
              <a:rPr lang="en-US" dirty="0" err="1"/>
              <a:t>Chuai</a:t>
            </a:r>
            <a:r>
              <a:rPr lang="en-US" dirty="0"/>
              <a:t> &amp; Zhao (2022) on the emotional drivers of virality support this vision.</a:t>
            </a:r>
          </a:p>
        </p:txBody>
      </p:sp>
      <p:sp>
        <p:nvSpPr>
          <p:cNvPr id="4" name="Slide Number Placeholder 3"/>
          <p:cNvSpPr>
            <a:spLocks noGrp="1"/>
          </p:cNvSpPr>
          <p:nvPr>
            <p:ph type="sldNum" sz="quarter" idx="5"/>
          </p:nvPr>
        </p:nvSpPr>
        <p:spPr/>
        <p:txBody>
          <a:bodyPr/>
          <a:lstStyle/>
          <a:p>
            <a:fld id="{FF8D0E63-0F6A-47B0-8BD1-6E95B004C872}" type="slidenum">
              <a:rPr lang="en-US" smtClean="0"/>
              <a:t>23</a:t>
            </a:fld>
            <a:endParaRPr lang="en-US" dirty="0"/>
          </a:p>
        </p:txBody>
      </p:sp>
    </p:spTree>
    <p:extLst>
      <p:ext uri="{BB962C8B-B14F-4D97-AF65-F5344CB8AC3E}">
        <p14:creationId xmlns:p14="http://schemas.microsoft.com/office/powerpoint/2010/main" val="122297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effectLst/>
                <a:latin typeface="Times New Roman" panose="02020603050405020304" pitchFamily="18" charset="0"/>
                <a:ea typeface="Aptos" panose="020B0004020202020204" pitchFamily="34" charset="0"/>
              </a:rPr>
              <a:t>Topics like Obama and Microsoft are having more engagement.</a:t>
            </a:r>
          </a:p>
          <a:p>
            <a:pPr marL="0" indent="0">
              <a:buNone/>
            </a:pPr>
            <a:r>
              <a:rPr lang="en-US" sz="1200" dirty="0">
                <a:effectLst/>
                <a:latin typeface="Times New Roman" panose="02020603050405020304" pitchFamily="18" charset="0"/>
                <a:ea typeface="Aptos" panose="020B0004020202020204" pitchFamily="34" charset="0"/>
              </a:rPr>
              <a:t>These topics are already popular, and people are naturally interested in them.</a:t>
            </a:r>
          </a:p>
          <a:p>
            <a:pPr marL="0" indent="0">
              <a:buNone/>
            </a:pPr>
            <a:r>
              <a:rPr lang="en-US" sz="1200" dirty="0">
                <a:latin typeface="Times New Roman" panose="02020603050405020304" pitchFamily="18" charset="0"/>
              </a:rPr>
              <a:t>People talk about </a:t>
            </a:r>
            <a:r>
              <a:rPr lang="en-US" sz="1200" dirty="0">
                <a:effectLst/>
                <a:latin typeface="Times New Roman" panose="02020603050405020304" pitchFamily="18" charset="0"/>
                <a:ea typeface="Aptos" panose="020B0004020202020204" pitchFamily="34" charset="0"/>
              </a:rPr>
              <a:t>High-profile political events or new tech product launches.</a:t>
            </a:r>
            <a:endParaRPr lang="en-US" sz="1200" dirty="0"/>
          </a:p>
        </p:txBody>
      </p:sp>
      <p:sp>
        <p:nvSpPr>
          <p:cNvPr id="4" name="Slide Number Placeholder 3"/>
          <p:cNvSpPr>
            <a:spLocks noGrp="1"/>
          </p:cNvSpPr>
          <p:nvPr>
            <p:ph type="sldNum" sz="quarter" idx="5"/>
          </p:nvPr>
        </p:nvSpPr>
        <p:spPr/>
        <p:txBody>
          <a:bodyPr/>
          <a:lstStyle/>
          <a:p>
            <a:fld id="{FF8D0E63-0F6A-47B0-8BD1-6E95B004C872}" type="slidenum">
              <a:rPr lang="en-US" smtClean="0"/>
              <a:t>5</a:t>
            </a:fld>
            <a:endParaRPr lang="en-US" dirty="0"/>
          </a:p>
        </p:txBody>
      </p:sp>
    </p:spTree>
    <p:extLst>
      <p:ext uri="{BB962C8B-B14F-4D97-AF65-F5344CB8AC3E}">
        <p14:creationId xmlns:p14="http://schemas.microsoft.com/office/powerpoint/2010/main" val="370797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34B85-B09A-6DD0-E736-0235C9BA3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D091FA-8AD7-0E6C-F6E5-191F465E7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16C1C-AAD3-12D5-D65C-8BBE3AD68897}"/>
              </a:ext>
            </a:extLst>
          </p:cNvPr>
          <p:cNvSpPr>
            <a:spLocks noGrp="1"/>
          </p:cNvSpPr>
          <p:nvPr>
            <p:ph type="body" idx="1"/>
          </p:nvPr>
        </p:nvSpPr>
        <p:spPr/>
        <p:txBody>
          <a:bodyPr/>
          <a:lstStyle/>
          <a:p>
            <a:pPr marL="0" indent="0">
              <a:buNone/>
            </a:pPr>
            <a:r>
              <a:rPr lang="en-US" dirty="0"/>
              <a:t>Consistent and loyal audience base contributes to virality.</a:t>
            </a:r>
          </a:p>
          <a:p>
            <a:pPr marL="0" indent="0">
              <a:buNone/>
            </a:pPr>
            <a:r>
              <a:rPr lang="en-US" dirty="0"/>
              <a:t>Regular updates and timely publication around trending topics or global events enhance engagement potential.</a:t>
            </a:r>
          </a:p>
          <a:p>
            <a:pPr marL="0" indent="0">
              <a:buNone/>
            </a:pPr>
            <a:r>
              <a:rPr lang="en-US" dirty="0"/>
              <a:t>Content aligned to user preferences tend to attract repeat engagement.</a:t>
            </a:r>
          </a:p>
          <a:p>
            <a:pPr marL="0" indent="0">
              <a:buNone/>
            </a:pPr>
            <a:r>
              <a:rPr lang="en-US"/>
              <a:t>Certain sources tailor their content to suit platform-specific user behavior.</a:t>
            </a:r>
            <a:endParaRPr lang="en-US" sz="1200" dirty="0"/>
          </a:p>
        </p:txBody>
      </p:sp>
      <p:sp>
        <p:nvSpPr>
          <p:cNvPr id="4" name="Slide Number Placeholder 3">
            <a:extLst>
              <a:ext uri="{FF2B5EF4-FFF2-40B4-BE49-F238E27FC236}">
                <a16:creationId xmlns:a16="http://schemas.microsoft.com/office/drawing/2014/main" id="{330369A6-7C40-D297-73C9-73206345CA03}"/>
              </a:ext>
            </a:extLst>
          </p:cNvPr>
          <p:cNvSpPr>
            <a:spLocks noGrp="1"/>
          </p:cNvSpPr>
          <p:nvPr>
            <p:ph type="sldNum" sz="quarter" idx="5"/>
          </p:nvPr>
        </p:nvSpPr>
        <p:spPr/>
        <p:txBody>
          <a:bodyPr/>
          <a:lstStyle/>
          <a:p>
            <a:fld id="{FF8D0E63-0F6A-47B0-8BD1-6E95B004C872}" type="slidenum">
              <a:rPr lang="en-US" smtClean="0"/>
              <a:t>6</a:t>
            </a:fld>
            <a:endParaRPr lang="en-US" dirty="0"/>
          </a:p>
        </p:txBody>
      </p:sp>
    </p:spTree>
    <p:extLst>
      <p:ext uri="{BB962C8B-B14F-4D97-AF65-F5344CB8AC3E}">
        <p14:creationId xmlns:p14="http://schemas.microsoft.com/office/powerpoint/2010/main" val="93472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800" dirty="0">
                <a:effectLst/>
                <a:latin typeface="Times New Roman" panose="02020603050405020304" pitchFamily="18" charset="0"/>
              </a:rPr>
              <a:t>S</a:t>
            </a:r>
            <a:r>
              <a:rPr lang="en-US" sz="1800" dirty="0">
                <a:effectLst/>
                <a:latin typeface="Times New Roman" panose="02020603050405020304" pitchFamily="18" charset="0"/>
                <a:ea typeface="Aptos" panose="020B0004020202020204" pitchFamily="34" charset="0"/>
              </a:rPr>
              <a:t>hort, punchy and witty headlines are more likely to catch attention.</a:t>
            </a:r>
          </a:p>
          <a:p>
            <a:r>
              <a:rPr lang="en-US" sz="1800" dirty="0">
                <a:effectLst/>
                <a:latin typeface="Times New Roman" panose="02020603050405020304" pitchFamily="18" charset="0"/>
              </a:rPr>
              <a:t>2. </a:t>
            </a:r>
            <a:r>
              <a:rPr lang="en-US" sz="1800" dirty="0">
                <a:effectLst/>
                <a:latin typeface="Times New Roman" panose="02020603050405020304" pitchFamily="18" charset="0"/>
                <a:ea typeface="Aptos" panose="020B0004020202020204" pitchFamily="34" charset="0"/>
              </a:rPr>
              <a:t>Headlines that use strong emotional words like "Obama," "president," and "Microsoft" appear often and attract more attention.</a:t>
            </a:r>
            <a:endParaRPr lang="en-US" dirty="0"/>
          </a:p>
        </p:txBody>
      </p:sp>
      <p:sp>
        <p:nvSpPr>
          <p:cNvPr id="4" name="Slide Number Placeholder 3"/>
          <p:cNvSpPr>
            <a:spLocks noGrp="1"/>
          </p:cNvSpPr>
          <p:nvPr>
            <p:ph type="sldNum" sz="quarter" idx="5"/>
          </p:nvPr>
        </p:nvSpPr>
        <p:spPr/>
        <p:txBody>
          <a:bodyPr/>
          <a:lstStyle/>
          <a:p>
            <a:fld id="{FF8D0E63-0F6A-47B0-8BD1-6E95B004C872}" type="slidenum">
              <a:rPr lang="en-US" smtClean="0"/>
              <a:t>7</a:t>
            </a:fld>
            <a:endParaRPr lang="en-US" dirty="0"/>
          </a:p>
        </p:txBody>
      </p:sp>
    </p:spTree>
    <p:extLst>
      <p:ext uri="{BB962C8B-B14F-4D97-AF65-F5344CB8AC3E}">
        <p14:creationId xmlns:p14="http://schemas.microsoft.com/office/powerpoint/2010/main" val="395510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The emotion behind an article plays a big role in how viral it becomes.</a:t>
            </a:r>
          </a:p>
          <a:p>
            <a:r>
              <a:rPr lang="en-US" sz="1800" dirty="0">
                <a:effectLst/>
                <a:latin typeface="Times New Roman" panose="02020603050405020304" pitchFamily="18" charset="0"/>
                <a:ea typeface="Aptos" panose="020B0004020202020204" pitchFamily="34" charset="0"/>
              </a:rPr>
              <a:t>Negative sentiment (like frustration or anger) drives engagement on Facebook, and get lots of likes, shares, and comments.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Positive articles perform better on LinkedIn, where people look for advancing career or share professional content.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F8D0E63-0F6A-47B0-8BD1-6E95B004C872}" type="slidenum">
              <a:rPr lang="en-US" smtClean="0"/>
              <a:t>8</a:t>
            </a:fld>
            <a:endParaRPr lang="en-US" dirty="0"/>
          </a:p>
        </p:txBody>
      </p:sp>
    </p:spTree>
    <p:extLst>
      <p:ext uri="{BB962C8B-B14F-4D97-AF65-F5344CB8AC3E}">
        <p14:creationId xmlns:p14="http://schemas.microsoft.com/office/powerpoint/2010/main" val="96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3F47F-D0A8-90D1-5B52-B57BD895B1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983111-74FE-5C11-1395-3E2E14827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D8A8A-8C47-3D97-1F0C-65EE8EEBE5D6}"/>
              </a:ext>
            </a:extLst>
          </p:cNvPr>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Facebook dominates in engagement compared to Google Plus or LinkedIn. </a:t>
            </a:r>
          </a:p>
          <a:p>
            <a:r>
              <a:rPr lang="en-US" sz="1800" dirty="0">
                <a:effectLst/>
                <a:latin typeface="Times New Roman" panose="02020603050405020304" pitchFamily="18" charset="0"/>
                <a:ea typeface="Aptos" panose="020B0004020202020204" pitchFamily="34" charset="0"/>
              </a:rPr>
              <a:t>On Facebook, emotional and controversial content tends to do well. Political topics dominate because they often bring strong emotions like anger or excitement.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Aptos" panose="020B0004020202020204" pitchFamily="34" charset="0"/>
              </a:rPr>
              <a:t>LinkedIn is more about professional and serious news, where users prefer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neutral and positive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Aptos" panose="020B0004020202020204" pitchFamily="34" charset="0"/>
              </a:rPr>
              <a:t>Engagement in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GooglePlus</a:t>
            </a:r>
            <a:r>
              <a:rPr lang="en-US" sz="1800" dirty="0">
                <a:effectLst/>
                <a:latin typeface="Times New Roman" panose="02020603050405020304" pitchFamily="18" charset="0"/>
                <a:ea typeface="Aptos" panose="020B0004020202020204" pitchFamily="34" charset="0"/>
              </a:rPr>
              <a:t> was generally low, but it showed some preference for tech-related news.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D0B87D-6AFD-A28A-0B94-0472BBE6E6E2}"/>
              </a:ext>
            </a:extLst>
          </p:cNvPr>
          <p:cNvSpPr>
            <a:spLocks noGrp="1"/>
          </p:cNvSpPr>
          <p:nvPr>
            <p:ph type="sldNum" sz="quarter" idx="5"/>
          </p:nvPr>
        </p:nvSpPr>
        <p:spPr/>
        <p:txBody>
          <a:bodyPr/>
          <a:lstStyle/>
          <a:p>
            <a:fld id="{FF8D0E63-0F6A-47B0-8BD1-6E95B004C872}" type="slidenum">
              <a:rPr lang="en-US" smtClean="0"/>
              <a:t>9</a:t>
            </a:fld>
            <a:endParaRPr lang="en-US" dirty="0"/>
          </a:p>
        </p:txBody>
      </p:sp>
    </p:spTree>
    <p:extLst>
      <p:ext uri="{BB962C8B-B14F-4D97-AF65-F5344CB8AC3E}">
        <p14:creationId xmlns:p14="http://schemas.microsoft.com/office/powerpoint/2010/main" val="38174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People like content that fits into well-defined categories they care about.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How often specific words appear in those clusters, drawing in audiences interested in those topics.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F8D0E63-0F6A-47B0-8BD1-6E95B004C872}" type="slidenum">
              <a:rPr lang="en-US" smtClean="0"/>
              <a:t>10</a:t>
            </a:fld>
            <a:endParaRPr lang="en-US" dirty="0"/>
          </a:p>
        </p:txBody>
      </p:sp>
    </p:spTree>
    <p:extLst>
      <p:ext uri="{BB962C8B-B14F-4D97-AF65-F5344CB8AC3E}">
        <p14:creationId xmlns:p14="http://schemas.microsoft.com/office/powerpoint/2010/main" val="49824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313B0-179A-F07D-78DC-CAAED3B56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501D2-7647-9B76-A6B5-0655A89FC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139E3E-0096-B3D0-0614-B2E2670B2785}"/>
              </a:ext>
            </a:extLst>
          </p:cNvPr>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People like content that fits into well-defined categories they care about.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How often specific words appear in those clusters, drawing in audiences interested in those topics.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7F1F79F-C21F-B2C2-2AF9-2066F293D71C}"/>
              </a:ext>
            </a:extLst>
          </p:cNvPr>
          <p:cNvSpPr>
            <a:spLocks noGrp="1"/>
          </p:cNvSpPr>
          <p:nvPr>
            <p:ph type="sldNum" sz="quarter" idx="5"/>
          </p:nvPr>
        </p:nvSpPr>
        <p:spPr/>
        <p:txBody>
          <a:bodyPr/>
          <a:lstStyle/>
          <a:p>
            <a:fld id="{FF8D0E63-0F6A-47B0-8BD1-6E95B004C872}" type="slidenum">
              <a:rPr lang="en-US" smtClean="0"/>
              <a:t>11</a:t>
            </a:fld>
            <a:endParaRPr lang="en-US" dirty="0"/>
          </a:p>
        </p:txBody>
      </p:sp>
    </p:spTree>
    <p:extLst>
      <p:ext uri="{BB962C8B-B14F-4D97-AF65-F5344CB8AC3E}">
        <p14:creationId xmlns:p14="http://schemas.microsoft.com/office/powerpoint/2010/main" val="384446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To explore which specific topics resonate most with audiences across platforms and how their relevance shifts over time.</a:t>
            </a:r>
          </a:p>
        </p:txBody>
      </p:sp>
      <p:sp>
        <p:nvSpPr>
          <p:cNvPr id="4" name="Slide Number Placeholder 3"/>
          <p:cNvSpPr>
            <a:spLocks noGrp="1"/>
          </p:cNvSpPr>
          <p:nvPr>
            <p:ph type="sldNum" sz="quarter" idx="5"/>
          </p:nvPr>
        </p:nvSpPr>
        <p:spPr/>
        <p:txBody>
          <a:bodyPr/>
          <a:lstStyle/>
          <a:p>
            <a:fld id="{FF8D0E63-0F6A-47B0-8BD1-6E95B004C872}" type="slidenum">
              <a:rPr lang="en-US" smtClean="0"/>
              <a:t>13</a:t>
            </a:fld>
            <a:endParaRPr lang="en-US" dirty="0"/>
          </a:p>
        </p:txBody>
      </p:sp>
    </p:spTree>
    <p:extLst>
      <p:ext uri="{BB962C8B-B14F-4D97-AF65-F5344CB8AC3E}">
        <p14:creationId xmlns:p14="http://schemas.microsoft.com/office/powerpoint/2010/main" val="2339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89/fphy.2022.970174" TargetMode="External"/><Relationship Id="rId2" Type="http://schemas.openxmlformats.org/officeDocument/2006/relationships/hyperlink" Target="https://doi.org/10.24432/C5H029" TargetMode="External"/><Relationship Id="rId1" Type="http://schemas.openxmlformats.org/officeDocument/2006/relationships/slideLayout" Target="../slideLayouts/slideLayout8.xml"/><Relationship Id="rId5" Type="http://schemas.openxmlformats.org/officeDocument/2006/relationships/hyperlink" Target="https://doi.org/10.1093/pnasnexus/pgae257" TargetMode="External"/><Relationship Id="rId4" Type="http://schemas.openxmlformats.org/officeDocument/2006/relationships/hyperlink" Target="https://www.researchgate.net/publication/30376592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sz="5400" dirty="0"/>
              <a:t>Unraveling Viral News: Decoding the Dynamics of Social Media Engagement and Article Popularity</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normAutofit fontScale="77500" lnSpcReduction="20000"/>
          </a:bodyPr>
          <a:lstStyle/>
          <a:p>
            <a:r>
              <a:rPr lang="en-US" sz="3200" b="1" dirty="0">
                <a:solidFill>
                  <a:schemeClr val="bg1"/>
                </a:solidFill>
              </a:rPr>
              <a:t>Presented by:    Lasya Priya Konduru</a:t>
            </a:r>
            <a:endParaRPr lang="en-US" b="1" dirty="0"/>
          </a:p>
          <a:p>
            <a:r>
              <a:rPr lang="en-US" sz="3200" b="1" dirty="0">
                <a:solidFill>
                  <a:schemeClr val="bg1"/>
                </a:solidFill>
              </a:rPr>
              <a:t>Instructed by:   Prof. Ravindranath Arunasalam</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t>Articles that fit clear themes</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10</a:t>
            </a:fld>
            <a:endParaRPr lang="en-US" dirty="0"/>
          </a:p>
        </p:txBody>
      </p:sp>
      <p:pic>
        <p:nvPicPr>
          <p:cNvPr id="5122" name="Picture 2">
            <a:extLst>
              <a:ext uri="{FF2B5EF4-FFF2-40B4-BE49-F238E27FC236}">
                <a16:creationId xmlns:a16="http://schemas.microsoft.com/office/drawing/2014/main" id="{44600B70-7C00-F2A5-D8DF-4D93E9B75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56" y="2376864"/>
            <a:ext cx="5776244" cy="40127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FD64EC4-5A21-E7F2-5F05-244DE46BD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76864"/>
            <a:ext cx="5776244" cy="397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6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6AE36-9440-C3C3-E980-8779B4EC1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92E074-7211-A1A5-671C-13B9ADD118FD}"/>
              </a:ext>
            </a:extLst>
          </p:cNvPr>
          <p:cNvSpPr>
            <a:spLocks noGrp="1"/>
          </p:cNvSpPr>
          <p:nvPr>
            <p:ph type="title"/>
          </p:nvPr>
        </p:nvSpPr>
        <p:spPr/>
        <p:txBody>
          <a:bodyPr/>
          <a:lstStyle/>
          <a:p>
            <a:r>
              <a:rPr lang="en-US" dirty="0"/>
              <a:t>Articles that fit clear themes</a:t>
            </a:r>
          </a:p>
        </p:txBody>
      </p:sp>
      <p:sp>
        <p:nvSpPr>
          <p:cNvPr id="9" name="Slide Number Placeholder 8">
            <a:extLst>
              <a:ext uri="{FF2B5EF4-FFF2-40B4-BE49-F238E27FC236}">
                <a16:creationId xmlns:a16="http://schemas.microsoft.com/office/drawing/2014/main" id="{0038280C-C21D-9A08-1325-4FE59327AB30}"/>
              </a:ext>
            </a:extLst>
          </p:cNvPr>
          <p:cNvSpPr>
            <a:spLocks noGrp="1"/>
          </p:cNvSpPr>
          <p:nvPr>
            <p:ph type="sldNum" sz="quarter" idx="12"/>
          </p:nvPr>
        </p:nvSpPr>
        <p:spPr/>
        <p:txBody>
          <a:bodyPr/>
          <a:lstStyle/>
          <a:p>
            <a:fld id="{2C18C1E5-FB55-42F5-BD6D-9CC153FCDBE6}" type="slidenum">
              <a:rPr lang="en-US" smtClean="0"/>
              <a:pPr/>
              <a:t>11</a:t>
            </a:fld>
            <a:endParaRPr lang="en-US" dirty="0"/>
          </a:p>
        </p:txBody>
      </p:sp>
      <p:pic>
        <p:nvPicPr>
          <p:cNvPr id="1026" name="Picture 2">
            <a:extLst>
              <a:ext uri="{FF2B5EF4-FFF2-40B4-BE49-F238E27FC236}">
                <a16:creationId xmlns:a16="http://schemas.microsoft.com/office/drawing/2014/main" id="{6C544980-4776-38E9-47D6-A3F168065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87" y="2404152"/>
            <a:ext cx="5426941" cy="3845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D93A37-87A9-592A-0942-8A6118FF2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909" y="2462269"/>
            <a:ext cx="5285675" cy="372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34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DC7637C8-33BE-7C4A-1426-3365E37D5793}"/>
              </a:ext>
            </a:extLst>
          </p:cNvPr>
          <p:cNvSpPr>
            <a:spLocks noGrp="1"/>
          </p:cNvSpPr>
          <p:nvPr>
            <p:ph type="title"/>
          </p:nvPr>
        </p:nvSpPr>
        <p:spPr>
          <a:xfrm>
            <a:off x="841246" y="673770"/>
            <a:ext cx="3644489" cy="2414488"/>
          </a:xfrm>
        </p:spPr>
        <p:txBody>
          <a:bodyPr anchor="t">
            <a:normAutofit fontScale="90000"/>
          </a:bodyPr>
          <a:lstStyle/>
          <a:p>
            <a:r>
              <a:rPr lang="en-US" sz="6600" dirty="0">
                <a:solidFill>
                  <a:schemeClr val="bg1"/>
                </a:solidFill>
              </a:rPr>
              <a:t>Summary</a:t>
            </a:r>
            <a:br>
              <a:rPr lang="en-US" sz="6600" dirty="0">
                <a:solidFill>
                  <a:schemeClr val="bg1"/>
                </a:solidFill>
              </a:rPr>
            </a:br>
            <a:r>
              <a:rPr lang="en-US" sz="6600" dirty="0">
                <a:solidFill>
                  <a:schemeClr val="bg1"/>
                </a:solidFill>
              </a:rPr>
              <a:t>of research question 1</a:t>
            </a:r>
          </a:p>
        </p:txBody>
      </p:sp>
      <p:sp>
        <p:nvSpPr>
          <p:cNvPr id="11" name="Content Placeholder 10">
            <a:extLst>
              <a:ext uri="{FF2B5EF4-FFF2-40B4-BE49-F238E27FC236}">
                <a16:creationId xmlns:a16="http://schemas.microsoft.com/office/drawing/2014/main" id="{BAA64BE4-0CC8-B5FE-693B-F159B4D485EA}"/>
              </a:ext>
            </a:extLst>
          </p:cNvPr>
          <p:cNvSpPr>
            <a:spLocks noGrp="1"/>
          </p:cNvSpPr>
          <p:nvPr>
            <p:ph idx="1"/>
          </p:nvPr>
        </p:nvSpPr>
        <p:spPr>
          <a:xfrm>
            <a:off x="6095999" y="882315"/>
            <a:ext cx="5254754" cy="5294647"/>
          </a:xfrm>
        </p:spPr>
        <p:txBody>
          <a:bodyPr>
            <a:normAutofit/>
          </a:bodyPr>
          <a:lstStyle/>
          <a:p>
            <a:pPr marL="0" indent="0">
              <a:buNone/>
            </a:pPr>
            <a:r>
              <a:rPr lang="en-US" sz="4000" dirty="0"/>
              <a:t>NEWS ARTICLES GO VIRAL IF:</a:t>
            </a:r>
          </a:p>
          <a:p>
            <a:pPr marL="514350" indent="-514350">
              <a:buAutoNum type="arabicPeriod"/>
            </a:pPr>
            <a:r>
              <a:rPr lang="en-US" sz="4000" dirty="0"/>
              <a:t>Focuses on major/global events like politics, product launches, etc.</a:t>
            </a:r>
          </a:p>
          <a:p>
            <a:pPr marL="514350" indent="-514350">
              <a:buAutoNum type="arabicPeriod"/>
            </a:pPr>
            <a:r>
              <a:rPr lang="en-US" sz="4000" dirty="0"/>
              <a:t>They have short, emotional headlines that grab attention quickly.</a:t>
            </a:r>
          </a:p>
          <a:p>
            <a:pPr marL="514350" indent="-514350">
              <a:buAutoNum type="arabicPeriod"/>
            </a:pPr>
            <a:r>
              <a:rPr lang="en-US" sz="4000" dirty="0"/>
              <a:t>Bring on strong emotions.</a:t>
            </a:r>
          </a:p>
        </p:txBody>
      </p:sp>
      <p:sp>
        <p:nvSpPr>
          <p:cNvPr id="9" name="Slide Number Placeholder 8">
            <a:extLst>
              <a:ext uri="{FF2B5EF4-FFF2-40B4-BE49-F238E27FC236}">
                <a16:creationId xmlns:a16="http://schemas.microsoft.com/office/drawing/2014/main" id="{7ECF7E57-0550-71C3-BF0B-391636A01C74}"/>
              </a:ext>
            </a:extLst>
          </p:cNvPr>
          <p:cNvSpPr>
            <a:spLocks noGrp="1"/>
          </p:cNvSpPr>
          <p:nvPr>
            <p:ph type="sldNum" sz="quarter" idx="12"/>
          </p:nvPr>
        </p:nvSpPr>
        <p:spPr>
          <a:xfrm>
            <a:off x="10162031" y="6356350"/>
            <a:ext cx="1188720" cy="365125"/>
          </a:xfrm>
        </p:spPr>
        <p:txBody>
          <a:bodyPr>
            <a:normAutofit/>
          </a:bodyPr>
          <a:lstStyle/>
          <a:p>
            <a:pPr>
              <a:spcAft>
                <a:spcPts val="600"/>
              </a:spcAft>
            </a:pPr>
            <a:fld id="{2C18C1E5-FB55-42F5-BD6D-9CC153FCDBE6}" type="slidenum">
              <a:rPr lang="en-US" smtClean="0"/>
              <a:pPr>
                <a:spcAft>
                  <a:spcPts val="600"/>
                </a:spcAft>
              </a:pPr>
              <a:t>12</a:t>
            </a:fld>
            <a:endParaRPr lang="en-US"/>
          </a:p>
        </p:txBody>
      </p:sp>
      <p:sp>
        <p:nvSpPr>
          <p:cNvPr id="4" name="Thought Bubble: Cloud 3">
            <a:extLst>
              <a:ext uri="{FF2B5EF4-FFF2-40B4-BE49-F238E27FC236}">
                <a16:creationId xmlns:a16="http://schemas.microsoft.com/office/drawing/2014/main" id="{829F0238-38D8-F223-B24E-8F1F167D6A08}"/>
              </a:ext>
            </a:extLst>
          </p:cNvPr>
          <p:cNvSpPr/>
          <p:nvPr/>
        </p:nvSpPr>
        <p:spPr>
          <a:xfrm rot="384192">
            <a:off x="1492468" y="4089104"/>
            <a:ext cx="2880149" cy="2189710"/>
          </a:xfrm>
          <a:prstGeom prst="cloudCallout">
            <a:avLst>
              <a:gd name="adj1" fmla="val -28924"/>
              <a:gd name="adj2" fmla="val -58460"/>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Which news article characteristics make them viral across different social media?</a:t>
            </a:r>
            <a:endParaRPr lang="en-US" dirty="0"/>
          </a:p>
        </p:txBody>
      </p:sp>
    </p:spTree>
    <p:extLst>
      <p:ext uri="{BB962C8B-B14F-4D97-AF65-F5344CB8AC3E}">
        <p14:creationId xmlns:p14="http://schemas.microsoft.com/office/powerpoint/2010/main" val="171840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D90A-DB0C-4F88-C495-9DA10A3AE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E52D3-AF4B-C269-C17E-EC51E919D079}"/>
              </a:ext>
            </a:extLst>
          </p:cNvPr>
          <p:cNvSpPr>
            <a:spLocks noGrp="1"/>
          </p:cNvSpPr>
          <p:nvPr>
            <p:ph type="title"/>
          </p:nvPr>
        </p:nvSpPr>
        <p:spPr/>
        <p:txBody>
          <a:bodyPr>
            <a:noAutofit/>
          </a:bodyPr>
          <a:lstStyle/>
          <a:p>
            <a:r>
              <a:rPr lang="en-US" sz="4800" dirty="0"/>
              <a:t>Is there any topic that makes some news more viral than others across different social media and changes over time?</a:t>
            </a:r>
          </a:p>
        </p:txBody>
      </p:sp>
      <p:sp>
        <p:nvSpPr>
          <p:cNvPr id="3" name="Text Placeholder 2">
            <a:extLst>
              <a:ext uri="{FF2B5EF4-FFF2-40B4-BE49-F238E27FC236}">
                <a16:creationId xmlns:a16="http://schemas.microsoft.com/office/drawing/2014/main" id="{747E7687-3369-05A3-700E-CD48F98E3C69}"/>
              </a:ext>
            </a:extLst>
          </p:cNvPr>
          <p:cNvSpPr>
            <a:spLocks noGrp="1"/>
          </p:cNvSpPr>
          <p:nvPr>
            <p:ph type="body" sz="quarter" idx="13"/>
          </p:nvPr>
        </p:nvSpPr>
        <p:spPr/>
        <p:txBody>
          <a:bodyPr/>
          <a:lstStyle/>
          <a:p>
            <a:r>
              <a:rPr lang="en-US" dirty="0"/>
              <a:t>Research question 2</a:t>
            </a:r>
          </a:p>
        </p:txBody>
      </p:sp>
    </p:spTree>
    <p:extLst>
      <p:ext uri="{BB962C8B-B14F-4D97-AF65-F5344CB8AC3E}">
        <p14:creationId xmlns:p14="http://schemas.microsoft.com/office/powerpoint/2010/main" val="1372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250B4-2443-D2FD-63B3-3860695B3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089-1EDC-A75B-9EC1-0C451253C464}"/>
              </a:ext>
            </a:extLst>
          </p:cNvPr>
          <p:cNvSpPr>
            <a:spLocks noGrp="1"/>
          </p:cNvSpPr>
          <p:nvPr>
            <p:ph type="title"/>
          </p:nvPr>
        </p:nvSpPr>
        <p:spPr/>
        <p:txBody>
          <a:bodyPr/>
          <a:lstStyle/>
          <a:p>
            <a:r>
              <a:rPr lang="en-US" dirty="0"/>
              <a:t>Platform-specific hourly patterns</a:t>
            </a:r>
          </a:p>
        </p:txBody>
      </p:sp>
      <p:sp>
        <p:nvSpPr>
          <p:cNvPr id="6" name="Slide Number Placeholder 5">
            <a:extLst>
              <a:ext uri="{FF2B5EF4-FFF2-40B4-BE49-F238E27FC236}">
                <a16:creationId xmlns:a16="http://schemas.microsoft.com/office/drawing/2014/main" id="{881D268F-919B-9C80-4262-46D8A8CC842E}"/>
              </a:ext>
            </a:extLst>
          </p:cNvPr>
          <p:cNvSpPr>
            <a:spLocks noGrp="1"/>
          </p:cNvSpPr>
          <p:nvPr>
            <p:ph type="sldNum" sz="quarter" idx="12"/>
          </p:nvPr>
        </p:nvSpPr>
        <p:spPr/>
        <p:txBody>
          <a:bodyPr/>
          <a:lstStyle/>
          <a:p>
            <a:fld id="{2C18C1E5-FB55-42F5-BD6D-9CC153FCDBE6}" type="slidenum">
              <a:rPr lang="en-US" smtClean="0"/>
              <a:pPr/>
              <a:t>14</a:t>
            </a:fld>
            <a:endParaRPr lang="en-US" dirty="0"/>
          </a:p>
        </p:txBody>
      </p:sp>
      <p:pic>
        <p:nvPicPr>
          <p:cNvPr id="3" name="Picture 2">
            <a:extLst>
              <a:ext uri="{FF2B5EF4-FFF2-40B4-BE49-F238E27FC236}">
                <a16:creationId xmlns:a16="http://schemas.microsoft.com/office/drawing/2014/main" id="{74904275-E541-3BB4-B2FC-C1586143A9E5}"/>
              </a:ext>
            </a:extLst>
          </p:cNvPr>
          <p:cNvPicPr>
            <a:picLocks noChangeAspect="1"/>
          </p:cNvPicPr>
          <p:nvPr/>
        </p:nvPicPr>
        <p:blipFill>
          <a:blip r:embed="rId3"/>
          <a:stretch>
            <a:fillRect/>
          </a:stretch>
        </p:blipFill>
        <p:spPr>
          <a:xfrm>
            <a:off x="701752" y="2202918"/>
            <a:ext cx="10919637" cy="4153432"/>
          </a:xfrm>
          <a:prstGeom prst="rect">
            <a:avLst/>
          </a:prstGeom>
        </p:spPr>
      </p:pic>
      <p:sp>
        <p:nvSpPr>
          <p:cNvPr id="4" name="Speech Bubble: Oval 3">
            <a:extLst>
              <a:ext uri="{FF2B5EF4-FFF2-40B4-BE49-F238E27FC236}">
                <a16:creationId xmlns:a16="http://schemas.microsoft.com/office/drawing/2014/main" id="{1E929DF0-8698-62CA-1010-3E8F02B89583}"/>
              </a:ext>
            </a:extLst>
          </p:cNvPr>
          <p:cNvSpPr/>
          <p:nvPr/>
        </p:nvSpPr>
        <p:spPr>
          <a:xfrm rot="21009326">
            <a:off x="9474926" y="3308100"/>
            <a:ext cx="2039680" cy="1424764"/>
          </a:xfrm>
          <a:prstGeom prst="wedgeEllipseCallout">
            <a:avLst>
              <a:gd name="adj1" fmla="val -24025"/>
              <a:gd name="adj2" fmla="val 6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Probably lunch/leisure time to discuss/reflect on professional matters </a:t>
            </a:r>
          </a:p>
        </p:txBody>
      </p:sp>
      <p:sp>
        <p:nvSpPr>
          <p:cNvPr id="5" name="Left Brace 4">
            <a:extLst>
              <a:ext uri="{FF2B5EF4-FFF2-40B4-BE49-F238E27FC236}">
                <a16:creationId xmlns:a16="http://schemas.microsoft.com/office/drawing/2014/main" id="{D629B25C-7BD7-3922-6B05-91A616C2C69F}"/>
              </a:ext>
            </a:extLst>
          </p:cNvPr>
          <p:cNvSpPr/>
          <p:nvPr/>
        </p:nvSpPr>
        <p:spPr>
          <a:xfrm rot="5400000">
            <a:off x="9966214" y="5075999"/>
            <a:ext cx="365124" cy="350876"/>
          </a:xfrm>
          <a:prstGeom prst="leftBrace">
            <a:avLst>
              <a:gd name="adj1" fmla="val 8333"/>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C641D3D5-4C53-F3FB-1F75-EBCDA2BE1DF6}"/>
              </a:ext>
            </a:extLst>
          </p:cNvPr>
          <p:cNvSpPr/>
          <p:nvPr/>
        </p:nvSpPr>
        <p:spPr>
          <a:xfrm rot="5400000">
            <a:off x="1208530" y="2538362"/>
            <a:ext cx="365124" cy="350876"/>
          </a:xfrm>
          <a:prstGeom prst="leftBrace">
            <a:avLst>
              <a:gd name="adj1" fmla="val 8333"/>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A7CCE19D-08FD-7D40-034B-32AF348BBFDA}"/>
              </a:ext>
            </a:extLst>
          </p:cNvPr>
          <p:cNvSpPr/>
          <p:nvPr/>
        </p:nvSpPr>
        <p:spPr>
          <a:xfrm rot="5400000">
            <a:off x="3535791" y="2030557"/>
            <a:ext cx="598033" cy="942755"/>
          </a:xfrm>
          <a:prstGeom prst="leftBrace">
            <a:avLst>
              <a:gd name="adj1" fmla="val 8333"/>
              <a:gd name="adj2" fmla="val 24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E5C26788-F7C8-FEBE-DCC4-A2D8CF240B33}"/>
              </a:ext>
            </a:extLst>
          </p:cNvPr>
          <p:cNvSpPr/>
          <p:nvPr/>
        </p:nvSpPr>
        <p:spPr>
          <a:xfrm>
            <a:off x="4861859" y="2682638"/>
            <a:ext cx="1732100" cy="1044540"/>
          </a:xfrm>
          <a:prstGeom prst="wedgeEllipseCallout">
            <a:avLst>
              <a:gd name="adj1" fmla="val -94848"/>
              <a:gd name="adj2" fmla="val -922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People might have got off from work and relaxing</a:t>
            </a:r>
          </a:p>
        </p:txBody>
      </p:sp>
      <p:sp>
        <p:nvSpPr>
          <p:cNvPr id="10" name="Speech Bubble: Oval 9">
            <a:extLst>
              <a:ext uri="{FF2B5EF4-FFF2-40B4-BE49-F238E27FC236}">
                <a16:creationId xmlns:a16="http://schemas.microsoft.com/office/drawing/2014/main" id="{654D6555-B611-3567-0D12-DAC130ACAA5D}"/>
              </a:ext>
            </a:extLst>
          </p:cNvPr>
          <p:cNvSpPr/>
          <p:nvPr/>
        </p:nvSpPr>
        <p:spPr>
          <a:xfrm>
            <a:off x="5457665" y="4206897"/>
            <a:ext cx="1606284" cy="1044540"/>
          </a:xfrm>
          <a:prstGeom prst="wedgeEllipseCallout">
            <a:avLst>
              <a:gd name="adj1" fmla="val -301033"/>
              <a:gd name="adj2" fmla="val -209283"/>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Night Owls like me surfing social media all night</a:t>
            </a:r>
          </a:p>
        </p:txBody>
      </p:sp>
    </p:spTree>
    <p:extLst>
      <p:ext uri="{BB962C8B-B14F-4D97-AF65-F5344CB8AC3E}">
        <p14:creationId xmlns:p14="http://schemas.microsoft.com/office/powerpoint/2010/main" val="225392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AFFB-4D99-34F7-F1FF-1BF5FABE2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C9EBE-08DD-4AE0-3DB1-8032D396C40C}"/>
              </a:ext>
            </a:extLst>
          </p:cNvPr>
          <p:cNvSpPr>
            <a:spLocks noGrp="1"/>
          </p:cNvSpPr>
          <p:nvPr>
            <p:ph type="title"/>
          </p:nvPr>
        </p:nvSpPr>
        <p:spPr/>
        <p:txBody>
          <a:bodyPr/>
          <a:lstStyle/>
          <a:p>
            <a:r>
              <a:rPr lang="en-US" dirty="0"/>
              <a:t>Engagement changes over time</a:t>
            </a:r>
          </a:p>
        </p:txBody>
      </p:sp>
      <p:sp>
        <p:nvSpPr>
          <p:cNvPr id="6" name="Slide Number Placeholder 5">
            <a:extLst>
              <a:ext uri="{FF2B5EF4-FFF2-40B4-BE49-F238E27FC236}">
                <a16:creationId xmlns:a16="http://schemas.microsoft.com/office/drawing/2014/main" id="{71290CE1-A776-555C-236E-9BBDD1040638}"/>
              </a:ext>
            </a:extLst>
          </p:cNvPr>
          <p:cNvSpPr>
            <a:spLocks noGrp="1"/>
          </p:cNvSpPr>
          <p:nvPr>
            <p:ph type="sldNum" sz="quarter" idx="12"/>
          </p:nvPr>
        </p:nvSpPr>
        <p:spPr/>
        <p:txBody>
          <a:bodyPr/>
          <a:lstStyle/>
          <a:p>
            <a:fld id="{2C18C1E5-FB55-42F5-BD6D-9CC153FCDBE6}" type="slidenum">
              <a:rPr lang="en-US" smtClean="0"/>
              <a:pPr/>
              <a:t>15</a:t>
            </a:fld>
            <a:endParaRPr lang="en-US" dirty="0"/>
          </a:p>
        </p:txBody>
      </p:sp>
      <p:pic>
        <p:nvPicPr>
          <p:cNvPr id="6146" name="Picture 2">
            <a:extLst>
              <a:ext uri="{FF2B5EF4-FFF2-40B4-BE49-F238E27FC236}">
                <a16:creationId xmlns:a16="http://schemas.microsoft.com/office/drawing/2014/main" id="{C1D78B0A-BA4F-2F98-7A43-FF4A5C480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03" y="1954551"/>
            <a:ext cx="8247985" cy="469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3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A77C84-1B2E-CAE8-7DDF-164062D01D46}"/>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5CF4957-284B-1BFB-873B-EAD8BF300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B5C48E-3BAA-750F-F4FF-53CAF258C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6B698C7F-03E6-E4B5-134D-71F77498F40C}"/>
              </a:ext>
            </a:extLst>
          </p:cNvPr>
          <p:cNvSpPr>
            <a:spLocks noGrp="1"/>
          </p:cNvSpPr>
          <p:nvPr>
            <p:ph type="title"/>
          </p:nvPr>
        </p:nvSpPr>
        <p:spPr>
          <a:xfrm>
            <a:off x="841246" y="673770"/>
            <a:ext cx="3644489" cy="2414488"/>
          </a:xfrm>
        </p:spPr>
        <p:txBody>
          <a:bodyPr anchor="t">
            <a:normAutofit fontScale="90000"/>
          </a:bodyPr>
          <a:lstStyle/>
          <a:p>
            <a:r>
              <a:rPr lang="en-US" sz="6600" dirty="0">
                <a:solidFill>
                  <a:schemeClr val="bg1"/>
                </a:solidFill>
              </a:rPr>
              <a:t>Summary</a:t>
            </a:r>
            <a:br>
              <a:rPr lang="en-US" sz="6600" dirty="0">
                <a:solidFill>
                  <a:schemeClr val="bg1"/>
                </a:solidFill>
              </a:rPr>
            </a:br>
            <a:r>
              <a:rPr lang="en-US" sz="6600" dirty="0">
                <a:solidFill>
                  <a:schemeClr val="bg1"/>
                </a:solidFill>
              </a:rPr>
              <a:t>of research question 2</a:t>
            </a:r>
          </a:p>
        </p:txBody>
      </p:sp>
      <p:sp>
        <p:nvSpPr>
          <p:cNvPr id="11" name="Content Placeholder 10">
            <a:extLst>
              <a:ext uri="{FF2B5EF4-FFF2-40B4-BE49-F238E27FC236}">
                <a16:creationId xmlns:a16="http://schemas.microsoft.com/office/drawing/2014/main" id="{73A4D34D-4A8A-D83D-E3FB-D2D7C6F59A8D}"/>
              </a:ext>
            </a:extLst>
          </p:cNvPr>
          <p:cNvSpPr>
            <a:spLocks noGrp="1"/>
          </p:cNvSpPr>
          <p:nvPr>
            <p:ph idx="1"/>
          </p:nvPr>
        </p:nvSpPr>
        <p:spPr>
          <a:xfrm>
            <a:off x="6095999" y="882315"/>
            <a:ext cx="5254754" cy="5294647"/>
          </a:xfrm>
        </p:spPr>
        <p:txBody>
          <a:bodyPr>
            <a:normAutofit fontScale="85000" lnSpcReduction="20000"/>
          </a:bodyPr>
          <a:lstStyle/>
          <a:p>
            <a:pPr marL="0" indent="0">
              <a:buNone/>
            </a:pPr>
            <a:r>
              <a:rPr lang="en-US" sz="4000" dirty="0"/>
              <a:t>YES, POPULARITY OF CERTAIN TOPICS CHANGES OVER TIMES:</a:t>
            </a:r>
          </a:p>
          <a:p>
            <a:pPr marL="514350" indent="-514350">
              <a:buAutoNum type="arabicPeriod"/>
            </a:pPr>
            <a:r>
              <a:rPr lang="en-US" sz="4000" dirty="0"/>
              <a:t>Politics dominates on Facebook during elections, speeches, or other major events.</a:t>
            </a:r>
          </a:p>
          <a:p>
            <a:pPr marL="514350" indent="-514350">
              <a:buAutoNum type="arabicPeriod"/>
            </a:pPr>
            <a:r>
              <a:rPr lang="en-US" sz="4000" dirty="0"/>
              <a:t>Technology consistently performs well on LinkedIn and gains more attention during product launches.</a:t>
            </a:r>
          </a:p>
          <a:p>
            <a:pPr marL="514350" indent="-514350">
              <a:buAutoNum type="arabicPeriod"/>
            </a:pPr>
            <a:r>
              <a:rPr lang="en-US" sz="4000" dirty="0"/>
              <a:t>Topics shift as global events change, which shows a dynamic pattern of virality over time.</a:t>
            </a:r>
          </a:p>
        </p:txBody>
      </p:sp>
      <p:sp>
        <p:nvSpPr>
          <p:cNvPr id="9" name="Slide Number Placeholder 8">
            <a:extLst>
              <a:ext uri="{FF2B5EF4-FFF2-40B4-BE49-F238E27FC236}">
                <a16:creationId xmlns:a16="http://schemas.microsoft.com/office/drawing/2014/main" id="{C4C6E25A-FB4A-D74B-94E8-410F294BFC7C}"/>
              </a:ext>
            </a:extLst>
          </p:cNvPr>
          <p:cNvSpPr>
            <a:spLocks noGrp="1"/>
          </p:cNvSpPr>
          <p:nvPr>
            <p:ph type="sldNum" sz="quarter" idx="12"/>
          </p:nvPr>
        </p:nvSpPr>
        <p:spPr>
          <a:xfrm>
            <a:off x="10162031" y="6356350"/>
            <a:ext cx="1188720" cy="365125"/>
          </a:xfrm>
        </p:spPr>
        <p:txBody>
          <a:bodyPr>
            <a:normAutofit/>
          </a:bodyPr>
          <a:lstStyle/>
          <a:p>
            <a:pPr>
              <a:spcAft>
                <a:spcPts val="600"/>
              </a:spcAft>
            </a:pPr>
            <a:fld id="{2C18C1E5-FB55-42F5-BD6D-9CC153FCDBE6}" type="slidenum">
              <a:rPr lang="en-US" smtClean="0"/>
              <a:pPr>
                <a:spcAft>
                  <a:spcPts val="600"/>
                </a:spcAft>
              </a:pPr>
              <a:t>16</a:t>
            </a:fld>
            <a:endParaRPr lang="en-US" dirty="0"/>
          </a:p>
        </p:txBody>
      </p:sp>
      <p:sp>
        <p:nvSpPr>
          <p:cNvPr id="4" name="Thought Bubble: Cloud 3">
            <a:extLst>
              <a:ext uri="{FF2B5EF4-FFF2-40B4-BE49-F238E27FC236}">
                <a16:creationId xmlns:a16="http://schemas.microsoft.com/office/drawing/2014/main" id="{9AD6C14F-6465-B99D-B245-5A36ED22C4EB}"/>
              </a:ext>
            </a:extLst>
          </p:cNvPr>
          <p:cNvSpPr/>
          <p:nvPr/>
        </p:nvSpPr>
        <p:spPr>
          <a:xfrm rot="384192">
            <a:off x="1492468" y="4089104"/>
            <a:ext cx="2880149" cy="2189710"/>
          </a:xfrm>
          <a:prstGeom prst="cloudCallout">
            <a:avLst>
              <a:gd name="adj1" fmla="val -28924"/>
              <a:gd name="adj2" fmla="val -58460"/>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Is there any topic that makes some news more viral than others across different social media and changes over time?</a:t>
            </a:r>
            <a:endParaRPr lang="en-US" dirty="0"/>
          </a:p>
        </p:txBody>
      </p:sp>
    </p:spTree>
    <p:extLst>
      <p:ext uri="{BB962C8B-B14F-4D97-AF65-F5344CB8AC3E}">
        <p14:creationId xmlns:p14="http://schemas.microsoft.com/office/powerpoint/2010/main" val="78926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A99AD-60BC-2DC1-67A3-5B4DABAA2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8D9CA-1F7D-AB20-A8C8-5DEF3C0C1651}"/>
              </a:ext>
            </a:extLst>
          </p:cNvPr>
          <p:cNvSpPr>
            <a:spLocks noGrp="1"/>
          </p:cNvSpPr>
          <p:nvPr>
            <p:ph type="title"/>
          </p:nvPr>
        </p:nvSpPr>
        <p:spPr/>
        <p:txBody>
          <a:bodyPr>
            <a:noAutofit/>
          </a:bodyPr>
          <a:lstStyle/>
          <a:p>
            <a:r>
              <a:rPr lang="en-US" sz="4800" dirty="0"/>
              <a:t>How does user sentiment in using likes, shares, and comments predict the popularity of news articles?</a:t>
            </a:r>
          </a:p>
        </p:txBody>
      </p:sp>
      <p:sp>
        <p:nvSpPr>
          <p:cNvPr id="3" name="Text Placeholder 2">
            <a:extLst>
              <a:ext uri="{FF2B5EF4-FFF2-40B4-BE49-F238E27FC236}">
                <a16:creationId xmlns:a16="http://schemas.microsoft.com/office/drawing/2014/main" id="{DCDEFFF3-0463-53EA-3A7C-FF9F3E63F297}"/>
              </a:ext>
            </a:extLst>
          </p:cNvPr>
          <p:cNvSpPr>
            <a:spLocks noGrp="1"/>
          </p:cNvSpPr>
          <p:nvPr>
            <p:ph type="body" sz="quarter" idx="13"/>
          </p:nvPr>
        </p:nvSpPr>
        <p:spPr/>
        <p:txBody>
          <a:bodyPr/>
          <a:lstStyle/>
          <a:p>
            <a:r>
              <a:rPr lang="en-US" dirty="0"/>
              <a:t>Research question 3</a:t>
            </a:r>
          </a:p>
        </p:txBody>
      </p:sp>
    </p:spTree>
    <p:extLst>
      <p:ext uri="{BB962C8B-B14F-4D97-AF65-F5344CB8AC3E}">
        <p14:creationId xmlns:p14="http://schemas.microsoft.com/office/powerpoint/2010/main" val="361278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177" name="Rectangle 717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E2D9CA0-1791-40C7-A419-1A0FC27F1453}"/>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lnSpc>
                <a:spcPct val="90000"/>
              </a:lnSpc>
            </a:pPr>
            <a:r>
              <a:rPr lang="en-US" sz="5800"/>
              <a:t>Likes, shares, comments respond to sentiment</a:t>
            </a:r>
          </a:p>
        </p:txBody>
      </p:sp>
      <p:sp>
        <p:nvSpPr>
          <p:cNvPr id="71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DE526"/>
          </a:solidFill>
          <a:ln w="38100" cap="rnd">
            <a:solidFill>
              <a:srgbClr val="FDE52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71BFD0-E989-4A8A-BFF6-3E2CFC5F4CD0}"/>
              </a:ext>
            </a:extLst>
          </p:cNvPr>
          <p:cNvSpPr>
            <a:spLocks noGrp="1"/>
          </p:cNvSpPr>
          <p:nvPr>
            <p:ph type="sldNum" sz="quarter" idx="12"/>
          </p:nvPr>
        </p:nvSpPr>
        <p:spPr>
          <a:xfrm>
            <a:off x="10041460" y="6356350"/>
            <a:ext cx="1827452"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18</a:t>
            </a:fld>
            <a:endParaRPr lang="en-US"/>
          </a:p>
        </p:txBody>
      </p:sp>
      <p:pic>
        <p:nvPicPr>
          <p:cNvPr id="7170" name="Picture 2">
            <a:extLst>
              <a:ext uri="{FF2B5EF4-FFF2-40B4-BE49-F238E27FC236}">
                <a16:creationId xmlns:a16="http://schemas.microsoft.com/office/drawing/2014/main" id="{C5690B65-323F-9F60-CF90-A8E3F3620E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98373" y="686045"/>
            <a:ext cx="7970539" cy="555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F83D8B55-754A-1972-59C4-E436EA2C6C63}"/>
              </a:ext>
            </a:extLst>
          </p:cNvPr>
          <p:cNvSpPr>
            <a:spLocks noGrp="1"/>
          </p:cNvSpPr>
          <p:nvPr>
            <p:ph type="title"/>
          </p:nvPr>
        </p:nvSpPr>
        <p:spPr>
          <a:xfrm>
            <a:off x="838200" y="401221"/>
            <a:ext cx="10515600" cy="1348065"/>
          </a:xfrm>
        </p:spPr>
        <p:txBody>
          <a:bodyPr>
            <a:noAutofit/>
          </a:bodyPr>
          <a:lstStyle/>
          <a:p>
            <a:r>
              <a:rPr lang="en-US" sz="4800" dirty="0">
                <a:solidFill>
                  <a:schemeClr val="bg1"/>
                </a:solidFill>
              </a:rPr>
              <a:t>Strong correlation between Sentiment and virality</a:t>
            </a:r>
          </a:p>
        </p:txBody>
      </p:sp>
      <p:sp>
        <p:nvSpPr>
          <p:cNvPr id="6" name="Slide Number Placeholder 5">
            <a:extLst>
              <a:ext uri="{FF2B5EF4-FFF2-40B4-BE49-F238E27FC236}">
                <a16:creationId xmlns:a16="http://schemas.microsoft.com/office/drawing/2014/main" id="{72B22764-C60B-66F3-9839-5BDD7F1928B5}"/>
              </a:ext>
            </a:extLst>
          </p:cNvPr>
          <p:cNvSpPr>
            <a:spLocks noGrp="1"/>
          </p:cNvSpPr>
          <p:nvPr>
            <p:ph type="sldNum" sz="quarter" idx="12"/>
          </p:nvPr>
        </p:nvSpPr>
        <p:spPr>
          <a:xfrm>
            <a:off x="8610600" y="6356350"/>
            <a:ext cx="2743200" cy="365125"/>
          </a:xfrm>
        </p:spPr>
        <p:txBody>
          <a:bodyPr>
            <a:normAutofit/>
          </a:bodyPr>
          <a:lstStyle/>
          <a:p>
            <a:pPr>
              <a:spcAft>
                <a:spcPts val="600"/>
              </a:spcAft>
            </a:pPr>
            <a:fld id="{2C18C1E5-FB55-42F5-BD6D-9CC153FCDBE6}" type="slidenum">
              <a:rPr lang="en-US" smtClean="0"/>
              <a:pPr>
                <a:spcAft>
                  <a:spcPts val="600"/>
                </a:spcAft>
              </a:pPr>
              <a:t>19</a:t>
            </a:fld>
            <a:endParaRPr lang="en-US"/>
          </a:p>
        </p:txBody>
      </p:sp>
      <p:pic>
        <p:nvPicPr>
          <p:cNvPr id="8194" name="Picture 2">
            <a:extLst>
              <a:ext uri="{FF2B5EF4-FFF2-40B4-BE49-F238E27FC236}">
                <a16:creationId xmlns:a16="http://schemas.microsoft.com/office/drawing/2014/main" id="{FC770F9B-77F7-5D94-A725-1AB889318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17" y="2573079"/>
            <a:ext cx="11504804" cy="37780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88F682A-FB3F-C2A3-1B86-9DA8BD1FEBB5}"/>
              </a:ext>
            </a:extLst>
          </p:cNvPr>
          <p:cNvSpPr/>
          <p:nvPr/>
        </p:nvSpPr>
        <p:spPr>
          <a:xfrm>
            <a:off x="420917" y="2748635"/>
            <a:ext cx="769930" cy="2695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70B00FD-632F-A9C0-D02B-4AF1898284C1}"/>
              </a:ext>
            </a:extLst>
          </p:cNvPr>
          <p:cNvSpPr/>
          <p:nvPr/>
        </p:nvSpPr>
        <p:spPr>
          <a:xfrm>
            <a:off x="8106672" y="2870943"/>
            <a:ext cx="769930" cy="2695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4E69174-CC7E-C8F9-3CAE-8E49CE2E9331}"/>
              </a:ext>
            </a:extLst>
          </p:cNvPr>
          <p:cNvSpPr/>
          <p:nvPr/>
        </p:nvSpPr>
        <p:spPr>
          <a:xfrm>
            <a:off x="4308889" y="2927980"/>
            <a:ext cx="769930" cy="2695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43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normAutofit fontScale="92500"/>
          </a:bodyPr>
          <a:lstStyle/>
          <a:p>
            <a:pPr lvl="0"/>
            <a:r>
              <a:rPr lang="en-US" dirty="0"/>
              <a:t>Abstract</a:t>
            </a:r>
          </a:p>
          <a:p>
            <a:pPr lvl="0"/>
            <a:r>
              <a:rPr lang="en-US" dirty="0"/>
              <a:t>Research question 1</a:t>
            </a:r>
          </a:p>
          <a:p>
            <a:pPr lvl="0"/>
            <a:r>
              <a:rPr lang="en-US" dirty="0"/>
              <a:t>Research question 2</a:t>
            </a:r>
          </a:p>
          <a:p>
            <a:pPr lvl="0"/>
            <a:r>
              <a:rPr lang="en-US" dirty="0"/>
              <a:t>Research question 3</a:t>
            </a:r>
          </a:p>
          <a:p>
            <a:pPr lvl="0"/>
            <a:r>
              <a:rPr lang="en-US" dirty="0"/>
              <a:t>Future Studies and Recommendations</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F4D5FA-FBAE-B30E-EF93-F02E3AC7588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64FA79-B09C-C5DD-D53A-3F988CA32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5D1FDF-CE13-9B7B-7FD4-DE227C051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35F37E15-8BA1-FF90-4E0A-789DC9577293}"/>
              </a:ext>
            </a:extLst>
          </p:cNvPr>
          <p:cNvSpPr>
            <a:spLocks noGrp="1"/>
          </p:cNvSpPr>
          <p:nvPr>
            <p:ph type="title"/>
          </p:nvPr>
        </p:nvSpPr>
        <p:spPr>
          <a:xfrm>
            <a:off x="838200" y="401221"/>
            <a:ext cx="10515600" cy="1348065"/>
          </a:xfrm>
        </p:spPr>
        <p:txBody>
          <a:bodyPr>
            <a:noAutofit/>
          </a:bodyPr>
          <a:lstStyle/>
          <a:p>
            <a:r>
              <a:rPr lang="en-US" sz="4800" dirty="0">
                <a:solidFill>
                  <a:schemeClr val="bg1"/>
                </a:solidFill>
              </a:rPr>
              <a:t>Hashtags and mentions are key</a:t>
            </a:r>
          </a:p>
        </p:txBody>
      </p:sp>
      <p:sp>
        <p:nvSpPr>
          <p:cNvPr id="6" name="Slide Number Placeholder 5">
            <a:extLst>
              <a:ext uri="{FF2B5EF4-FFF2-40B4-BE49-F238E27FC236}">
                <a16:creationId xmlns:a16="http://schemas.microsoft.com/office/drawing/2014/main" id="{0AEB8C3A-4A90-6CB0-D59F-F138E57681E8}"/>
              </a:ext>
            </a:extLst>
          </p:cNvPr>
          <p:cNvSpPr>
            <a:spLocks noGrp="1"/>
          </p:cNvSpPr>
          <p:nvPr>
            <p:ph type="sldNum" sz="quarter" idx="12"/>
          </p:nvPr>
        </p:nvSpPr>
        <p:spPr>
          <a:xfrm>
            <a:off x="8610600" y="6356350"/>
            <a:ext cx="2743200" cy="365125"/>
          </a:xfrm>
        </p:spPr>
        <p:txBody>
          <a:bodyPr>
            <a:normAutofit/>
          </a:bodyPr>
          <a:lstStyle/>
          <a:p>
            <a:pPr>
              <a:spcAft>
                <a:spcPts val="600"/>
              </a:spcAft>
            </a:pPr>
            <a:fld id="{2C18C1E5-FB55-42F5-BD6D-9CC153FCDBE6}" type="slidenum">
              <a:rPr lang="en-US" smtClean="0"/>
              <a:pPr>
                <a:spcAft>
                  <a:spcPts val="600"/>
                </a:spcAft>
              </a:pPr>
              <a:t>20</a:t>
            </a:fld>
            <a:endParaRPr lang="en-US"/>
          </a:p>
        </p:txBody>
      </p:sp>
      <p:pic>
        <p:nvPicPr>
          <p:cNvPr id="1026" name="Picture 2" descr="Uploaded image">
            <a:extLst>
              <a:ext uri="{FF2B5EF4-FFF2-40B4-BE49-F238E27FC236}">
                <a16:creationId xmlns:a16="http://schemas.microsoft.com/office/drawing/2014/main" id="{7F4A3450-C6ED-5907-C406-4B9F94D51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57" y="2761751"/>
            <a:ext cx="5179114" cy="3695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loaded image">
            <a:extLst>
              <a:ext uri="{FF2B5EF4-FFF2-40B4-BE49-F238E27FC236}">
                <a16:creationId xmlns:a16="http://schemas.microsoft.com/office/drawing/2014/main" id="{9FAF24A1-CE0A-85B5-6E36-E9303C401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628" y="2819935"/>
            <a:ext cx="5874378" cy="356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D7A8DD-70EB-C465-3F14-CB1EFB80A0F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D63616-B7CD-C08F-E8F6-DAB0D5A4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E689B9D-D779-1B8D-2D23-B817E6502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5E671159-1C96-B462-CF14-529255B66252}"/>
              </a:ext>
            </a:extLst>
          </p:cNvPr>
          <p:cNvSpPr>
            <a:spLocks noGrp="1"/>
          </p:cNvSpPr>
          <p:nvPr>
            <p:ph type="title"/>
          </p:nvPr>
        </p:nvSpPr>
        <p:spPr>
          <a:xfrm>
            <a:off x="841246" y="673770"/>
            <a:ext cx="3644489" cy="2414488"/>
          </a:xfrm>
        </p:spPr>
        <p:txBody>
          <a:bodyPr anchor="t">
            <a:normAutofit fontScale="90000"/>
          </a:bodyPr>
          <a:lstStyle/>
          <a:p>
            <a:r>
              <a:rPr lang="en-US" sz="6600" dirty="0">
                <a:solidFill>
                  <a:schemeClr val="bg1"/>
                </a:solidFill>
              </a:rPr>
              <a:t>Summary</a:t>
            </a:r>
            <a:br>
              <a:rPr lang="en-US" sz="6600" dirty="0">
                <a:solidFill>
                  <a:schemeClr val="bg1"/>
                </a:solidFill>
              </a:rPr>
            </a:br>
            <a:r>
              <a:rPr lang="en-US" sz="6600" dirty="0">
                <a:solidFill>
                  <a:schemeClr val="bg1"/>
                </a:solidFill>
              </a:rPr>
              <a:t>of research question 3</a:t>
            </a:r>
          </a:p>
        </p:txBody>
      </p:sp>
      <p:sp>
        <p:nvSpPr>
          <p:cNvPr id="11" name="Content Placeholder 10">
            <a:extLst>
              <a:ext uri="{FF2B5EF4-FFF2-40B4-BE49-F238E27FC236}">
                <a16:creationId xmlns:a16="http://schemas.microsoft.com/office/drawing/2014/main" id="{5DEC6A7B-D07B-15C9-0F2A-36CEADD8BC35}"/>
              </a:ext>
            </a:extLst>
          </p:cNvPr>
          <p:cNvSpPr>
            <a:spLocks noGrp="1"/>
          </p:cNvSpPr>
          <p:nvPr>
            <p:ph idx="1"/>
          </p:nvPr>
        </p:nvSpPr>
        <p:spPr>
          <a:xfrm>
            <a:off x="6007395" y="673770"/>
            <a:ext cx="5741582" cy="5682579"/>
          </a:xfrm>
        </p:spPr>
        <p:txBody>
          <a:bodyPr>
            <a:normAutofit fontScale="92500" lnSpcReduction="10000"/>
          </a:bodyPr>
          <a:lstStyle/>
          <a:p>
            <a:pPr marL="0" indent="0">
              <a:buNone/>
            </a:pPr>
            <a:r>
              <a:rPr lang="en-US" sz="3200" dirty="0"/>
              <a:t>USER SENTIMENT – POSITIVE, NEGATIVE, OR NEUTRAL – STRONGLY PREDICTS HOW PEOPLE ENGAGE WITH ARTICLES BECAUSE:</a:t>
            </a:r>
          </a:p>
          <a:p>
            <a:pPr marL="514350" indent="-514350">
              <a:buAutoNum type="arabicPeriod"/>
            </a:pPr>
            <a:r>
              <a:rPr lang="en-US" sz="3200" dirty="0"/>
              <a:t>Negative Sentiment works well on Facebook – likes, shares, and comments might be overflowing.</a:t>
            </a:r>
          </a:p>
          <a:p>
            <a:pPr marL="514350" indent="-514350">
              <a:buAutoNum type="arabicPeriod"/>
            </a:pPr>
            <a:r>
              <a:rPr lang="en-US" sz="3200" dirty="0"/>
              <a:t>Positive Sentiment works better on LinkedIn since users prefer professional and constructive content.</a:t>
            </a:r>
          </a:p>
          <a:p>
            <a:pPr marL="514350" indent="-514350">
              <a:buAutoNum type="arabicPeriod"/>
            </a:pPr>
            <a:r>
              <a:rPr lang="en-US" sz="3200" dirty="0"/>
              <a:t>Extreme emotions are more likely to make an article go viral than neutral ones.</a:t>
            </a:r>
          </a:p>
          <a:p>
            <a:pPr marL="514350" indent="-514350">
              <a:buAutoNum type="arabicPeriod"/>
            </a:pPr>
            <a:r>
              <a:rPr lang="en-US" sz="3200" dirty="0"/>
              <a:t>Sentiment interacts with platform preferences and article topics to influence engagement.</a:t>
            </a:r>
          </a:p>
        </p:txBody>
      </p:sp>
      <p:sp>
        <p:nvSpPr>
          <p:cNvPr id="9" name="Slide Number Placeholder 8">
            <a:extLst>
              <a:ext uri="{FF2B5EF4-FFF2-40B4-BE49-F238E27FC236}">
                <a16:creationId xmlns:a16="http://schemas.microsoft.com/office/drawing/2014/main" id="{423E3F95-3ABE-BD21-43D7-E1499E510B87}"/>
              </a:ext>
            </a:extLst>
          </p:cNvPr>
          <p:cNvSpPr>
            <a:spLocks noGrp="1"/>
          </p:cNvSpPr>
          <p:nvPr>
            <p:ph type="sldNum" sz="quarter" idx="12"/>
          </p:nvPr>
        </p:nvSpPr>
        <p:spPr>
          <a:xfrm>
            <a:off x="10162031" y="6356350"/>
            <a:ext cx="1188720" cy="365125"/>
          </a:xfrm>
        </p:spPr>
        <p:txBody>
          <a:bodyPr>
            <a:normAutofit/>
          </a:bodyPr>
          <a:lstStyle/>
          <a:p>
            <a:pPr>
              <a:spcAft>
                <a:spcPts val="600"/>
              </a:spcAft>
            </a:pPr>
            <a:fld id="{2C18C1E5-FB55-42F5-BD6D-9CC153FCDBE6}" type="slidenum">
              <a:rPr lang="en-US" smtClean="0"/>
              <a:pPr>
                <a:spcAft>
                  <a:spcPts val="600"/>
                </a:spcAft>
              </a:pPr>
              <a:t>21</a:t>
            </a:fld>
            <a:endParaRPr lang="en-US" dirty="0"/>
          </a:p>
        </p:txBody>
      </p:sp>
      <p:sp>
        <p:nvSpPr>
          <p:cNvPr id="2" name="Thought Bubble: Cloud 1">
            <a:extLst>
              <a:ext uri="{FF2B5EF4-FFF2-40B4-BE49-F238E27FC236}">
                <a16:creationId xmlns:a16="http://schemas.microsoft.com/office/drawing/2014/main" id="{98EBBB91-89BB-4390-B772-2E8BC958A05A}"/>
              </a:ext>
            </a:extLst>
          </p:cNvPr>
          <p:cNvSpPr/>
          <p:nvPr/>
        </p:nvSpPr>
        <p:spPr>
          <a:xfrm rot="384192">
            <a:off x="1492468" y="4089104"/>
            <a:ext cx="2880149" cy="2189710"/>
          </a:xfrm>
          <a:prstGeom prst="cloudCallout">
            <a:avLst>
              <a:gd name="adj1" fmla="val -28924"/>
              <a:gd name="adj2" fmla="val -58460"/>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How does user sentiment in using likes, shares, and comments predict the popularity of news articles?</a:t>
            </a:r>
            <a:endParaRPr lang="en-US" dirty="0"/>
          </a:p>
        </p:txBody>
      </p:sp>
    </p:spTree>
    <p:extLst>
      <p:ext uri="{BB962C8B-B14F-4D97-AF65-F5344CB8AC3E}">
        <p14:creationId xmlns:p14="http://schemas.microsoft.com/office/powerpoint/2010/main" val="293973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9C9967-01A5-A8ED-F3BE-09A061F8ECC5}"/>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Impact – what does the research influence?</a:t>
            </a:r>
          </a:p>
        </p:txBody>
      </p:sp>
      <p:sp>
        <p:nvSpPr>
          <p:cNvPr id="6" name="Slide Number Placeholder 5">
            <a:extLst>
              <a:ext uri="{FF2B5EF4-FFF2-40B4-BE49-F238E27FC236}">
                <a16:creationId xmlns:a16="http://schemas.microsoft.com/office/drawing/2014/main" id="{D0A9E251-9FC6-5CAB-473B-06E4C122C3B5}"/>
              </a:ext>
            </a:extLst>
          </p:cNvPr>
          <p:cNvSpPr>
            <a:spLocks noGrp="1"/>
          </p:cNvSpPr>
          <p:nvPr>
            <p:ph type="sldNum" sz="quarter" idx="12"/>
          </p:nvPr>
        </p:nvSpPr>
        <p:spPr>
          <a:xfrm>
            <a:off x="9728200" y="6356350"/>
            <a:ext cx="1828800" cy="365125"/>
          </a:xfrm>
        </p:spPr>
        <p:txBody>
          <a:bodyPr>
            <a:normAutofit/>
          </a:bodyPr>
          <a:lstStyle/>
          <a:p>
            <a:pPr>
              <a:spcAft>
                <a:spcPts val="600"/>
              </a:spcAft>
            </a:pPr>
            <a:fld id="{2C18C1E5-FB55-42F5-BD6D-9CC153FCDBE6}" type="slidenum">
              <a:rPr lang="en-US" smtClean="0"/>
              <a:pPr>
                <a:spcAft>
                  <a:spcPts val="600"/>
                </a:spcAft>
              </a:pPr>
              <a:t>22</a:t>
            </a:fld>
            <a:endParaRPr lang="en-US"/>
          </a:p>
        </p:txBody>
      </p:sp>
      <p:graphicFrame>
        <p:nvGraphicFramePr>
          <p:cNvPr id="10" name="Content Placeholder 7">
            <a:extLst>
              <a:ext uri="{FF2B5EF4-FFF2-40B4-BE49-F238E27FC236}">
                <a16:creationId xmlns:a16="http://schemas.microsoft.com/office/drawing/2014/main" id="{27BFD00E-BB73-973D-82FD-136AE2132434}"/>
              </a:ext>
            </a:extLst>
          </p:cNvPr>
          <p:cNvGraphicFramePr>
            <a:graphicFrameLocks noGrp="1"/>
          </p:cNvGraphicFramePr>
          <p:nvPr>
            <p:ph idx="1"/>
            <p:extLst>
              <p:ext uri="{D42A27DB-BD31-4B8C-83A1-F6EECF244321}">
                <p14:modId xmlns:p14="http://schemas.microsoft.com/office/powerpoint/2010/main" val="363961798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E3CC1B63-25D2-4F64-8C99-7ABE0EC2580D}"/>
              </a:ext>
            </a:extLst>
          </p:cNvPr>
          <p:cNvSpPr/>
          <p:nvPr/>
        </p:nvSpPr>
        <p:spPr>
          <a:xfrm>
            <a:off x="5056413" y="461434"/>
            <a:ext cx="1869740" cy="3360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CONTENT CREATERS</a:t>
            </a:r>
          </a:p>
        </p:txBody>
      </p:sp>
      <p:sp>
        <p:nvSpPr>
          <p:cNvPr id="5" name="Rectangle: Rounded Corners 4">
            <a:extLst>
              <a:ext uri="{FF2B5EF4-FFF2-40B4-BE49-F238E27FC236}">
                <a16:creationId xmlns:a16="http://schemas.microsoft.com/office/drawing/2014/main" id="{B6FF6585-C418-3FDC-5D69-91F82ACCE0B1}"/>
              </a:ext>
            </a:extLst>
          </p:cNvPr>
          <p:cNvSpPr/>
          <p:nvPr/>
        </p:nvSpPr>
        <p:spPr>
          <a:xfrm>
            <a:off x="5159606" y="1974801"/>
            <a:ext cx="1869740" cy="3360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JOURNALISTS</a:t>
            </a:r>
          </a:p>
        </p:txBody>
      </p:sp>
      <p:sp>
        <p:nvSpPr>
          <p:cNvPr id="7" name="Rectangle: Rounded Corners 6">
            <a:extLst>
              <a:ext uri="{FF2B5EF4-FFF2-40B4-BE49-F238E27FC236}">
                <a16:creationId xmlns:a16="http://schemas.microsoft.com/office/drawing/2014/main" id="{A0185301-9DC3-0E8B-A6DE-A5ED7A06C730}"/>
              </a:ext>
            </a:extLst>
          </p:cNvPr>
          <p:cNvSpPr/>
          <p:nvPr/>
        </p:nvSpPr>
        <p:spPr>
          <a:xfrm>
            <a:off x="5159606" y="3320164"/>
            <a:ext cx="1869740" cy="3360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SOCIAL MEDIA </a:t>
            </a:r>
            <a:r>
              <a:rPr lang="en-US" sz="2000" dirty="0"/>
              <a:t>PLATFORMS</a:t>
            </a:r>
            <a:endParaRPr lang="en-US" dirty="0"/>
          </a:p>
        </p:txBody>
      </p:sp>
      <p:sp>
        <p:nvSpPr>
          <p:cNvPr id="8" name="Rectangle: Rounded Corners 7">
            <a:extLst>
              <a:ext uri="{FF2B5EF4-FFF2-40B4-BE49-F238E27FC236}">
                <a16:creationId xmlns:a16="http://schemas.microsoft.com/office/drawing/2014/main" id="{10FEE296-F105-FE02-BE8B-E1DC67E2CC44}"/>
              </a:ext>
            </a:extLst>
          </p:cNvPr>
          <p:cNvSpPr/>
          <p:nvPr/>
        </p:nvSpPr>
        <p:spPr>
          <a:xfrm>
            <a:off x="5159606" y="4757078"/>
            <a:ext cx="1869740" cy="3360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MARKETERS</a:t>
            </a:r>
            <a:endParaRPr lang="en-US" dirty="0"/>
          </a:p>
        </p:txBody>
      </p:sp>
    </p:spTree>
    <p:extLst>
      <p:ext uri="{BB962C8B-B14F-4D97-AF65-F5344CB8AC3E}">
        <p14:creationId xmlns:p14="http://schemas.microsoft.com/office/powerpoint/2010/main" val="7493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59B28-385F-238C-6E36-A1664A3F3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49D16-4B93-0F25-46C5-035E8834DBB2}"/>
              </a:ext>
            </a:extLst>
          </p:cNvPr>
          <p:cNvSpPr>
            <a:spLocks noGrp="1"/>
          </p:cNvSpPr>
          <p:nvPr>
            <p:ph type="title"/>
          </p:nvPr>
        </p:nvSpPr>
        <p:spPr/>
        <p:txBody>
          <a:bodyPr/>
          <a:lstStyle/>
          <a:p>
            <a:r>
              <a:rPr lang="en-US" dirty="0"/>
              <a:t>Future work – potential against limitations</a:t>
            </a:r>
          </a:p>
        </p:txBody>
      </p:sp>
      <p:sp>
        <p:nvSpPr>
          <p:cNvPr id="6" name="Slide Number Placeholder 5">
            <a:extLst>
              <a:ext uri="{FF2B5EF4-FFF2-40B4-BE49-F238E27FC236}">
                <a16:creationId xmlns:a16="http://schemas.microsoft.com/office/drawing/2014/main" id="{EC579669-D5D4-4831-EE60-59332521566E}"/>
              </a:ext>
            </a:extLst>
          </p:cNvPr>
          <p:cNvSpPr>
            <a:spLocks noGrp="1"/>
          </p:cNvSpPr>
          <p:nvPr>
            <p:ph type="sldNum" sz="quarter" idx="12"/>
          </p:nvPr>
        </p:nvSpPr>
        <p:spPr/>
        <p:txBody>
          <a:bodyPr/>
          <a:lstStyle/>
          <a:p>
            <a:fld id="{2C18C1E5-FB55-42F5-BD6D-9CC153FCDBE6}" type="slidenum">
              <a:rPr lang="en-US" smtClean="0"/>
              <a:t>23</a:t>
            </a:fld>
            <a:endParaRPr lang="en-US" dirty="0"/>
          </a:p>
        </p:txBody>
      </p:sp>
      <p:sp>
        <p:nvSpPr>
          <p:cNvPr id="4" name="Content Placeholder 3">
            <a:extLst>
              <a:ext uri="{FF2B5EF4-FFF2-40B4-BE49-F238E27FC236}">
                <a16:creationId xmlns:a16="http://schemas.microsoft.com/office/drawing/2014/main" id="{6EDA3F54-ECB5-1123-56B9-64F7FB37041D}"/>
              </a:ext>
            </a:extLst>
          </p:cNvPr>
          <p:cNvSpPr>
            <a:spLocks noGrp="1"/>
          </p:cNvSpPr>
          <p:nvPr>
            <p:ph idx="1"/>
          </p:nvPr>
        </p:nvSpPr>
        <p:spPr>
          <a:xfrm>
            <a:off x="838200" y="2075688"/>
            <a:ext cx="5257800" cy="4105656"/>
          </a:xfrm>
        </p:spPr>
        <p:txBody>
          <a:bodyPr>
            <a:normAutofit lnSpcReduction="10000"/>
          </a:bodyPr>
          <a:lstStyle/>
          <a:p>
            <a:pPr marL="0" indent="0">
              <a:buNone/>
            </a:pPr>
            <a:r>
              <a:rPr lang="en-US" b="1" dirty="0"/>
              <a:t>Limitations</a:t>
            </a:r>
          </a:p>
          <a:p>
            <a:r>
              <a:rPr lang="en-US" b="1" dirty="0"/>
              <a:t>Platform-specific engagement trends may not generalize across all social media platforms.</a:t>
            </a:r>
          </a:p>
          <a:p>
            <a:r>
              <a:rPr lang="en-US" b="1" dirty="0"/>
              <a:t>The dataset focuses on Facebook, LinkedIn, and </a:t>
            </a:r>
            <a:r>
              <a:rPr lang="en-US" b="1" dirty="0" err="1"/>
              <a:t>GooglePlus</a:t>
            </a:r>
            <a:r>
              <a:rPr lang="en-US" b="1" dirty="0"/>
              <a:t>, limiting broader applicability.</a:t>
            </a:r>
          </a:p>
          <a:p>
            <a:r>
              <a:rPr lang="en-US" dirty="0"/>
              <a:t>The dataset reflects engagement patterns only when collected and doesn’t account for evolving trends or changes in user behavior over time.</a:t>
            </a:r>
            <a:endParaRPr lang="en-US" b="1" dirty="0"/>
          </a:p>
          <a:p>
            <a:endParaRPr lang="en-US" b="1" dirty="0"/>
          </a:p>
        </p:txBody>
      </p:sp>
      <p:sp>
        <p:nvSpPr>
          <p:cNvPr id="7" name="Content Placeholder 3">
            <a:extLst>
              <a:ext uri="{FF2B5EF4-FFF2-40B4-BE49-F238E27FC236}">
                <a16:creationId xmlns:a16="http://schemas.microsoft.com/office/drawing/2014/main" id="{2AD82D79-8A48-57D0-F6C2-E45191DBF931}"/>
              </a:ext>
            </a:extLst>
          </p:cNvPr>
          <p:cNvSpPr txBox="1">
            <a:spLocks/>
          </p:cNvSpPr>
          <p:nvPr/>
        </p:nvSpPr>
        <p:spPr>
          <a:xfrm>
            <a:off x="6220327" y="2075688"/>
            <a:ext cx="5257800" cy="41056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Future Direction</a:t>
            </a:r>
          </a:p>
          <a:p>
            <a:r>
              <a:rPr lang="en-US" b="1" dirty="0"/>
              <a:t>Include Instagram, TikTok, and others for a comprehensive analysis.</a:t>
            </a:r>
          </a:p>
          <a:p>
            <a:r>
              <a:rPr lang="en-US" b="1" dirty="0"/>
              <a:t>Explore video-based content dynamics in virality.</a:t>
            </a:r>
          </a:p>
          <a:p>
            <a:r>
              <a:rPr lang="en-US" b="1" dirty="0"/>
              <a:t>Investigate the role of time zones and global events on changing engagement patterns.</a:t>
            </a:r>
          </a:p>
          <a:p>
            <a:r>
              <a:rPr lang="en-US" b="1" dirty="0"/>
              <a:t>Develop machine learning models based on combined user interactions and sentiments to predict virality.</a:t>
            </a:r>
          </a:p>
        </p:txBody>
      </p:sp>
    </p:spTree>
    <p:extLst>
      <p:ext uri="{BB962C8B-B14F-4D97-AF65-F5344CB8AC3E}">
        <p14:creationId xmlns:p14="http://schemas.microsoft.com/office/powerpoint/2010/main" val="96809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8EE4DF-7D55-4C30-AF69-A177EA1A3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C37A1CD-D381-4AD7-BDE8-22220E4C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342702"/>
          </a:xfrm>
          <a:custGeom>
            <a:avLst/>
            <a:gdLst>
              <a:gd name="connsiteX0" fmla="*/ 6788003 w 12188952"/>
              <a:gd name="connsiteY0" fmla="*/ 6274493 h 6342702"/>
              <a:gd name="connsiteX1" fmla="*/ 6787005 w 12188952"/>
              <a:gd name="connsiteY1" fmla="*/ 6274571 h 6342702"/>
              <a:gd name="connsiteX2" fmla="*/ 6786779 w 12188952"/>
              <a:gd name="connsiteY2" fmla="*/ 6275105 h 6342702"/>
              <a:gd name="connsiteX3" fmla="*/ 0 w 12188952"/>
              <a:gd name="connsiteY3" fmla="*/ 0 h 6342702"/>
              <a:gd name="connsiteX4" fmla="*/ 12188952 w 12188952"/>
              <a:gd name="connsiteY4" fmla="*/ 0 h 6342702"/>
              <a:gd name="connsiteX5" fmla="*/ 12188952 w 12188952"/>
              <a:gd name="connsiteY5" fmla="*/ 5380258 h 6342702"/>
              <a:gd name="connsiteX6" fmla="*/ 12058081 w 12188952"/>
              <a:gd name="connsiteY6" fmla="*/ 5419298 h 6342702"/>
              <a:gd name="connsiteX7" fmla="*/ 11673881 w 12188952"/>
              <a:gd name="connsiteY7" fmla="*/ 5522873 h 6342702"/>
              <a:gd name="connsiteX8" fmla="*/ 10422749 w 12188952"/>
              <a:gd name="connsiteY8" fmla="*/ 5806412 h 6342702"/>
              <a:gd name="connsiteX9" fmla="*/ 9421666 w 12188952"/>
              <a:gd name="connsiteY9" fmla="*/ 5981574 h 6342702"/>
              <a:gd name="connsiteX10" fmla="*/ 8456304 w 12188952"/>
              <a:gd name="connsiteY10" fmla="*/ 6115275 h 6342702"/>
              <a:gd name="connsiteX11" fmla="*/ 7714041 w 12188952"/>
              <a:gd name="connsiteY11" fmla="*/ 6195222 h 6342702"/>
              <a:gd name="connsiteX12" fmla="*/ 6949978 w 12188952"/>
              <a:gd name="connsiteY12" fmla="*/ 6261002 h 6342702"/>
              <a:gd name="connsiteX13" fmla="*/ 6934569 w 12188952"/>
              <a:gd name="connsiteY13" fmla="*/ 6263073 h 6342702"/>
              <a:gd name="connsiteX14" fmla="*/ 6788750 w 12188952"/>
              <a:gd name="connsiteY14" fmla="*/ 6274434 h 6342702"/>
              <a:gd name="connsiteX15" fmla="*/ 6798241 w 12188952"/>
              <a:gd name="connsiteY15" fmla="*/ 6276254 h 6342702"/>
              <a:gd name="connsiteX16" fmla="*/ 6833723 w 12188952"/>
              <a:gd name="connsiteY16" fmla="*/ 6274547 h 6342702"/>
              <a:gd name="connsiteX17" fmla="*/ 6882282 w 12188952"/>
              <a:gd name="connsiteY17" fmla="*/ 6271569 h 6342702"/>
              <a:gd name="connsiteX18" fmla="*/ 7576876 w 12188952"/>
              <a:gd name="connsiteY18" fmla="*/ 6239042 h 6342702"/>
              <a:gd name="connsiteX19" fmla="*/ 8621689 w 12188952"/>
              <a:gd name="connsiteY19" fmla="*/ 6152145 h 6342702"/>
              <a:gd name="connsiteX20" fmla="*/ 9477600 w 12188952"/>
              <a:gd name="connsiteY20" fmla="*/ 6048239 h 6342702"/>
              <a:gd name="connsiteX21" fmla="*/ 10626651 w 12188952"/>
              <a:gd name="connsiteY21" fmla="*/ 5854082 h 6342702"/>
              <a:gd name="connsiteX22" fmla="*/ 11995498 w 12188952"/>
              <a:gd name="connsiteY22" fmla="*/ 5528088 h 6342702"/>
              <a:gd name="connsiteX23" fmla="*/ 12188952 w 12188952"/>
              <a:gd name="connsiteY23" fmla="*/ 5471089 h 6342702"/>
              <a:gd name="connsiteX24" fmla="*/ 12188952 w 12188952"/>
              <a:gd name="connsiteY24" fmla="*/ 5525826 h 6342702"/>
              <a:gd name="connsiteX25" fmla="*/ 11826300 w 12188952"/>
              <a:gd name="connsiteY25" fmla="*/ 5631125 h 6342702"/>
              <a:gd name="connsiteX26" fmla="*/ 10936448 w 12188952"/>
              <a:gd name="connsiteY26" fmla="*/ 5845640 h 6342702"/>
              <a:gd name="connsiteX27" fmla="*/ 9983034 w 12188952"/>
              <a:gd name="connsiteY27" fmla="*/ 6025645 h 6342702"/>
              <a:gd name="connsiteX28" fmla="*/ 9184585 w 12188952"/>
              <a:gd name="connsiteY28" fmla="*/ 6141592 h 6342702"/>
              <a:gd name="connsiteX29" fmla="*/ 8576053 w 12188952"/>
              <a:gd name="connsiteY29" fmla="*/ 6211111 h 6342702"/>
              <a:gd name="connsiteX30" fmla="*/ 7862392 w 12188952"/>
              <a:gd name="connsiteY30" fmla="*/ 6272562 h 6342702"/>
              <a:gd name="connsiteX31" fmla="*/ 6933768 w 12188952"/>
              <a:gd name="connsiteY31" fmla="*/ 6323956 h 6342702"/>
              <a:gd name="connsiteX32" fmla="*/ 6476130 w 12188952"/>
              <a:gd name="connsiteY32" fmla="*/ 6337859 h 6342702"/>
              <a:gd name="connsiteX33" fmla="*/ 6360703 w 12188952"/>
              <a:gd name="connsiteY33" fmla="*/ 6342702 h 6342702"/>
              <a:gd name="connsiteX34" fmla="*/ 6055614 w 12188952"/>
              <a:gd name="connsiteY34" fmla="*/ 6342702 h 6342702"/>
              <a:gd name="connsiteX35" fmla="*/ 5976289 w 12188952"/>
              <a:gd name="connsiteY35" fmla="*/ 6338108 h 6342702"/>
              <a:gd name="connsiteX36" fmla="*/ 5263770 w 12188952"/>
              <a:gd name="connsiteY36" fmla="*/ 6301859 h 6342702"/>
              <a:gd name="connsiteX37" fmla="*/ 4345190 w 12188952"/>
              <a:gd name="connsiteY37" fmla="*/ 6239789 h 6342702"/>
              <a:gd name="connsiteX38" fmla="*/ 3372201 w 12188952"/>
              <a:gd name="connsiteY38" fmla="*/ 6141220 h 6342702"/>
              <a:gd name="connsiteX39" fmla="*/ 2361582 w 12188952"/>
              <a:gd name="connsiteY39" fmla="*/ 6022293 h 6342702"/>
              <a:gd name="connsiteX40" fmla="*/ 1232869 w 12188952"/>
              <a:gd name="connsiteY40" fmla="*/ 5849117 h 6342702"/>
              <a:gd name="connsiteX41" fmla="*/ 68483 w 12188952"/>
              <a:gd name="connsiteY41" fmla="*/ 5609410 h 6342702"/>
              <a:gd name="connsiteX42" fmla="*/ 0 w 12188952"/>
              <a:gd name="connsiteY42" fmla="*/ 5592055 h 6342702"/>
              <a:gd name="connsiteX43" fmla="*/ 0 w 12188952"/>
              <a:gd name="connsiteY43" fmla="*/ 5535566 h 6342702"/>
              <a:gd name="connsiteX44" fmla="*/ 72423 w 12188952"/>
              <a:gd name="connsiteY44" fmla="*/ 5554343 h 6342702"/>
              <a:gd name="connsiteX45" fmla="*/ 600566 w 12188952"/>
              <a:gd name="connsiteY45" fmla="*/ 5672713 h 6342702"/>
              <a:gd name="connsiteX46" fmla="*/ 1769069 w 12188952"/>
              <a:gd name="connsiteY46" fmla="*/ 5882881 h 6342702"/>
              <a:gd name="connsiteX47" fmla="*/ 2612900 w 12188952"/>
              <a:gd name="connsiteY47" fmla="*/ 5999823 h 6342702"/>
              <a:gd name="connsiteX48" fmla="*/ 2580488 w 12188952"/>
              <a:gd name="connsiteY48" fmla="*/ 5989892 h 6342702"/>
              <a:gd name="connsiteX49" fmla="*/ 1112357 w 12188952"/>
              <a:gd name="connsiteY49" fmla="*/ 5657195 h 6342702"/>
              <a:gd name="connsiteX50" fmla="*/ 420307 w 12188952"/>
              <a:gd name="connsiteY50" fmla="*/ 5457762 h 6342702"/>
              <a:gd name="connsiteX51" fmla="*/ 0 w 12188952"/>
              <a:gd name="connsiteY51" fmla="*/ 5318845 h 634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342702">
                <a:moveTo>
                  <a:pt x="6788003" y="6274493"/>
                </a:moveTo>
                <a:lnTo>
                  <a:pt x="6787005" y="6274571"/>
                </a:lnTo>
                <a:lnTo>
                  <a:pt x="6786779" y="6275105"/>
                </a:lnTo>
                <a:close/>
                <a:moveTo>
                  <a:pt x="0" y="0"/>
                </a:moveTo>
                <a:lnTo>
                  <a:pt x="12188952" y="0"/>
                </a:lnTo>
                <a:lnTo>
                  <a:pt x="12188952" y="5380258"/>
                </a:lnTo>
                <a:lnTo>
                  <a:pt x="12058081" y="5419298"/>
                </a:lnTo>
                <a:cubicBezTo>
                  <a:pt x="11930517" y="5455512"/>
                  <a:pt x="11802439" y="5490041"/>
                  <a:pt x="11673881" y="5522873"/>
                </a:cubicBezTo>
                <a:cubicBezTo>
                  <a:pt x="11259973" y="5630380"/>
                  <a:pt x="10842632" y="5723982"/>
                  <a:pt x="10422749" y="5806412"/>
                </a:cubicBezTo>
                <a:cubicBezTo>
                  <a:pt x="10090287" y="5871623"/>
                  <a:pt x="9756593" y="5930020"/>
                  <a:pt x="9421666" y="5981574"/>
                </a:cubicBezTo>
                <a:cubicBezTo>
                  <a:pt x="9100721" y="6031231"/>
                  <a:pt x="8778938" y="6075798"/>
                  <a:pt x="8456304" y="6115275"/>
                </a:cubicBezTo>
                <a:cubicBezTo>
                  <a:pt x="8209307" y="6145441"/>
                  <a:pt x="7961801" y="6171014"/>
                  <a:pt x="7714041" y="6195222"/>
                </a:cubicBezTo>
                <a:lnTo>
                  <a:pt x="6949978" y="6261002"/>
                </a:lnTo>
                <a:lnTo>
                  <a:pt x="6934569" y="6263073"/>
                </a:lnTo>
                <a:lnTo>
                  <a:pt x="6788750" y="6274434"/>
                </a:lnTo>
                <a:lnTo>
                  <a:pt x="6798241" y="6276254"/>
                </a:lnTo>
                <a:cubicBezTo>
                  <a:pt x="6809920" y="6276720"/>
                  <a:pt x="6822028" y="6274547"/>
                  <a:pt x="6833723" y="6274547"/>
                </a:cubicBezTo>
                <a:cubicBezTo>
                  <a:pt x="6849867" y="6274547"/>
                  <a:pt x="6866012" y="6271940"/>
                  <a:pt x="6882282" y="6271569"/>
                </a:cubicBezTo>
                <a:cubicBezTo>
                  <a:pt x="7114026" y="6266107"/>
                  <a:pt x="7345514" y="6253940"/>
                  <a:pt x="7576876" y="6239042"/>
                </a:cubicBezTo>
                <a:cubicBezTo>
                  <a:pt x="7925570" y="6216574"/>
                  <a:pt x="8274011" y="6188395"/>
                  <a:pt x="8621689" y="6152145"/>
                </a:cubicBezTo>
                <a:cubicBezTo>
                  <a:pt x="8907712" y="6122847"/>
                  <a:pt x="9193011" y="6088212"/>
                  <a:pt x="9477600" y="6048239"/>
                </a:cubicBezTo>
                <a:cubicBezTo>
                  <a:pt x="9862435" y="5993865"/>
                  <a:pt x="10245452" y="5929151"/>
                  <a:pt x="10626651" y="5854082"/>
                </a:cubicBezTo>
                <a:cubicBezTo>
                  <a:pt x="11087341" y="5762962"/>
                  <a:pt x="11544088" y="5655456"/>
                  <a:pt x="11995498" y="5528088"/>
                </a:cubicBezTo>
                <a:lnTo>
                  <a:pt x="12188952" y="5471089"/>
                </a:lnTo>
                <a:lnTo>
                  <a:pt x="12188952" y="5525826"/>
                </a:lnTo>
                <a:lnTo>
                  <a:pt x="11826300" y="5631125"/>
                </a:lnTo>
                <a:cubicBezTo>
                  <a:pt x="11531885" y="5710822"/>
                  <a:pt x="11235310" y="5781708"/>
                  <a:pt x="10936448" y="5845640"/>
                </a:cubicBezTo>
                <a:cubicBezTo>
                  <a:pt x="10620168" y="5913422"/>
                  <a:pt x="10302365" y="5973419"/>
                  <a:pt x="9983034" y="6025645"/>
                </a:cubicBezTo>
                <a:cubicBezTo>
                  <a:pt x="9717606" y="6069094"/>
                  <a:pt x="9451451" y="6107739"/>
                  <a:pt x="9184585" y="6141592"/>
                </a:cubicBezTo>
                <a:cubicBezTo>
                  <a:pt x="8981951" y="6167166"/>
                  <a:pt x="8779319" y="6191249"/>
                  <a:pt x="8576053" y="6211111"/>
                </a:cubicBezTo>
                <a:cubicBezTo>
                  <a:pt x="8338462" y="6233831"/>
                  <a:pt x="8100618" y="6255306"/>
                  <a:pt x="7862392" y="6272562"/>
                </a:cubicBezTo>
                <a:cubicBezTo>
                  <a:pt x="7553105" y="6294906"/>
                  <a:pt x="7243690" y="6312784"/>
                  <a:pt x="6933768" y="6323956"/>
                </a:cubicBezTo>
                <a:cubicBezTo>
                  <a:pt x="6781221" y="6329419"/>
                  <a:pt x="6628676" y="6333267"/>
                  <a:pt x="6476130" y="6337859"/>
                </a:cubicBezTo>
                <a:cubicBezTo>
                  <a:pt x="6437585" y="6335775"/>
                  <a:pt x="6398929" y="6337400"/>
                  <a:pt x="6360703" y="6342702"/>
                </a:cubicBezTo>
                <a:lnTo>
                  <a:pt x="6055614" y="6342702"/>
                </a:lnTo>
                <a:lnTo>
                  <a:pt x="5976289" y="6338108"/>
                </a:lnTo>
                <a:cubicBezTo>
                  <a:pt x="5738826" y="6325695"/>
                  <a:pt x="5501363" y="6311916"/>
                  <a:pt x="5263770" y="6301859"/>
                </a:cubicBezTo>
                <a:cubicBezTo>
                  <a:pt x="4957027" y="6289443"/>
                  <a:pt x="4650663" y="6268963"/>
                  <a:pt x="4345190" y="6239789"/>
                </a:cubicBezTo>
                <a:cubicBezTo>
                  <a:pt x="4020648" y="6208877"/>
                  <a:pt x="3696870" y="6174242"/>
                  <a:pt x="3372201" y="6141220"/>
                </a:cubicBezTo>
                <a:cubicBezTo>
                  <a:pt x="3034653" y="6106958"/>
                  <a:pt x="2697781" y="6067319"/>
                  <a:pt x="2361582" y="6022293"/>
                </a:cubicBezTo>
                <a:cubicBezTo>
                  <a:pt x="1984196" y="5972140"/>
                  <a:pt x="1607962" y="5914414"/>
                  <a:pt x="1232869" y="5849117"/>
                </a:cubicBezTo>
                <a:cubicBezTo>
                  <a:pt x="841970" y="5780404"/>
                  <a:pt x="453644" y="5701916"/>
                  <a:pt x="68483" y="5609410"/>
                </a:cubicBezTo>
                <a:lnTo>
                  <a:pt x="0" y="5592055"/>
                </a:lnTo>
                <a:lnTo>
                  <a:pt x="0" y="5535566"/>
                </a:lnTo>
                <a:lnTo>
                  <a:pt x="72423" y="5554343"/>
                </a:lnTo>
                <a:cubicBezTo>
                  <a:pt x="247899" y="5596521"/>
                  <a:pt x="424058" y="5635781"/>
                  <a:pt x="600566" y="5672713"/>
                </a:cubicBezTo>
                <a:cubicBezTo>
                  <a:pt x="988032" y="5753527"/>
                  <a:pt x="1377788" y="5822425"/>
                  <a:pt x="1769069" y="5882881"/>
                </a:cubicBezTo>
                <a:cubicBezTo>
                  <a:pt x="2051913" y="5926457"/>
                  <a:pt x="2335141" y="5966554"/>
                  <a:pt x="2612900" y="5999823"/>
                </a:cubicBezTo>
                <a:cubicBezTo>
                  <a:pt x="2604892" y="6002430"/>
                  <a:pt x="2593962" y="5992374"/>
                  <a:pt x="2580488" y="5989892"/>
                </a:cubicBezTo>
                <a:cubicBezTo>
                  <a:pt x="2086656" y="5897940"/>
                  <a:pt x="1597284" y="5787047"/>
                  <a:pt x="1112357" y="5657195"/>
                </a:cubicBezTo>
                <a:cubicBezTo>
                  <a:pt x="880233" y="5595124"/>
                  <a:pt x="649550" y="5528646"/>
                  <a:pt x="420307" y="5457762"/>
                </a:cubicBezTo>
                <a:lnTo>
                  <a:pt x="0" y="53188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CE96E69F-9A55-A4C5-8208-8CB176DF93A2}"/>
              </a:ext>
            </a:extLst>
          </p:cNvPr>
          <p:cNvSpPr>
            <a:spLocks noGrp="1"/>
          </p:cNvSpPr>
          <p:nvPr>
            <p:ph type="title"/>
          </p:nvPr>
        </p:nvSpPr>
        <p:spPr>
          <a:xfrm>
            <a:off x="838200" y="1073888"/>
            <a:ext cx="3508744" cy="3359889"/>
          </a:xfrm>
        </p:spPr>
        <p:txBody>
          <a:bodyPr anchor="t">
            <a:normAutofit/>
          </a:bodyPr>
          <a:lstStyle/>
          <a:p>
            <a:r>
              <a:rPr lang="en-US" sz="6800">
                <a:solidFill>
                  <a:srgbClr val="FFFFFF"/>
                </a:solidFill>
              </a:rPr>
              <a:t>References</a:t>
            </a:r>
          </a:p>
        </p:txBody>
      </p:sp>
      <p:sp>
        <p:nvSpPr>
          <p:cNvPr id="8" name="Content Placeholder 7">
            <a:extLst>
              <a:ext uri="{FF2B5EF4-FFF2-40B4-BE49-F238E27FC236}">
                <a16:creationId xmlns:a16="http://schemas.microsoft.com/office/drawing/2014/main" id="{A35513D5-831C-6086-8E9E-2A1532487736}"/>
              </a:ext>
            </a:extLst>
          </p:cNvPr>
          <p:cNvSpPr>
            <a:spLocks noGrp="1"/>
          </p:cNvSpPr>
          <p:nvPr>
            <p:ph idx="1"/>
          </p:nvPr>
        </p:nvSpPr>
        <p:spPr>
          <a:xfrm>
            <a:off x="4784651" y="1073887"/>
            <a:ext cx="6569149" cy="4455043"/>
          </a:xfrm>
        </p:spPr>
        <p:txBody>
          <a:bodyPr anchor="t">
            <a:normAutofit/>
          </a:bodyPr>
          <a:lstStyle/>
          <a:p>
            <a:pPr>
              <a:lnSpc>
                <a:spcPct val="100000"/>
              </a:lnSpc>
            </a:pPr>
            <a:r>
              <a:rPr lang="en-US" sz="2000">
                <a:solidFill>
                  <a:srgbClr val="FFFFFF"/>
                </a:solidFill>
              </a:rPr>
              <a:t>Torgo, L., &amp; Moniz, N. (2018). </a:t>
            </a:r>
            <a:r>
              <a:rPr lang="en-US" sz="2000" i="1">
                <a:solidFill>
                  <a:srgbClr val="FFFFFF"/>
                </a:solidFill>
              </a:rPr>
              <a:t>News Popularity in Multiple Social Media Platforms</a:t>
            </a:r>
            <a:r>
              <a:rPr lang="en-US" sz="2000">
                <a:solidFill>
                  <a:srgbClr val="FFFFFF"/>
                </a:solidFill>
              </a:rPr>
              <a:t> [Dataset]. UCI Machine Learning Repository. </a:t>
            </a:r>
            <a:r>
              <a:rPr lang="en-US" sz="2000">
                <a:solidFill>
                  <a:srgbClr val="FFFFFF"/>
                </a:solidFill>
                <a:hlinkClick r:id="rId2"/>
              </a:rPr>
              <a:t>https://doi.org/10.24432/C5H029</a:t>
            </a:r>
            <a:endParaRPr lang="en-US" sz="2000">
              <a:solidFill>
                <a:srgbClr val="FFFFFF"/>
              </a:solidFill>
            </a:endParaRPr>
          </a:p>
          <a:p>
            <a:pPr>
              <a:lnSpc>
                <a:spcPct val="100000"/>
              </a:lnSpc>
            </a:pPr>
            <a:r>
              <a:rPr lang="en-US" sz="2000">
                <a:solidFill>
                  <a:srgbClr val="FFFFFF"/>
                </a:solidFill>
              </a:rPr>
              <a:t>Chuai, Y., &amp; Zhao, J. (2022). Anger can make fake news viral online. </a:t>
            </a:r>
            <a:r>
              <a:rPr lang="en-US" sz="2000" i="1">
                <a:solidFill>
                  <a:srgbClr val="FFFFFF"/>
                </a:solidFill>
              </a:rPr>
              <a:t>Frontiers in Physics, 10.</a:t>
            </a:r>
            <a:r>
              <a:rPr lang="en-US" sz="2000">
                <a:solidFill>
                  <a:srgbClr val="FFFFFF"/>
                </a:solidFill>
              </a:rPr>
              <a:t> </a:t>
            </a:r>
            <a:r>
              <a:rPr lang="en-US" sz="2000">
                <a:solidFill>
                  <a:srgbClr val="FFFFFF"/>
                </a:solidFill>
                <a:hlinkClick r:id="rId3"/>
              </a:rPr>
              <a:t>https://doi.org/10.3389/fphy.2022.970174</a:t>
            </a:r>
            <a:endParaRPr lang="en-US" sz="2000">
              <a:solidFill>
                <a:srgbClr val="FFFFFF"/>
              </a:solidFill>
            </a:endParaRPr>
          </a:p>
          <a:p>
            <a:pPr>
              <a:lnSpc>
                <a:spcPct val="100000"/>
              </a:lnSpc>
            </a:pPr>
            <a:r>
              <a:rPr lang="en-US" sz="2000">
                <a:solidFill>
                  <a:srgbClr val="FFFFFF"/>
                </a:solidFill>
              </a:rPr>
              <a:t>Friedman, J. H. (2001). Greedy function approximation: A gradient boosting machine. </a:t>
            </a:r>
            <a:r>
              <a:rPr lang="en-US" sz="2000" i="1">
                <a:solidFill>
                  <a:srgbClr val="FFFFFF"/>
                </a:solidFill>
              </a:rPr>
              <a:t>Annals of Statistics, 29</a:t>
            </a:r>
            <a:r>
              <a:rPr lang="en-US" sz="2000">
                <a:solidFill>
                  <a:srgbClr val="FFFFFF"/>
                </a:solidFill>
              </a:rPr>
              <a:t>(5), 1189–1232.</a:t>
            </a:r>
          </a:p>
          <a:p>
            <a:pPr>
              <a:lnSpc>
                <a:spcPct val="100000"/>
              </a:lnSpc>
            </a:pPr>
            <a:r>
              <a:rPr lang="en-US" sz="2000">
                <a:solidFill>
                  <a:srgbClr val="FFFFFF"/>
                </a:solidFill>
              </a:rPr>
              <a:t>Kilgo, D. K., &amp; Sinta, V. (2016). Six things you didn’t know about headline writing: Sensationalistic form in viral news content from traditional and digitally native news organizations. </a:t>
            </a:r>
            <a:r>
              <a:rPr lang="en-US" sz="2000" i="1">
                <a:solidFill>
                  <a:srgbClr val="FFFFFF"/>
                </a:solidFill>
              </a:rPr>
              <a:t>#ISOJ, 6</a:t>
            </a:r>
            <a:r>
              <a:rPr lang="en-US" sz="2000">
                <a:solidFill>
                  <a:srgbClr val="FFFFFF"/>
                </a:solidFill>
              </a:rPr>
              <a:t>, 111–130. </a:t>
            </a:r>
            <a:r>
              <a:rPr lang="en-US" sz="2000">
                <a:solidFill>
                  <a:srgbClr val="FFFFFF"/>
                </a:solidFill>
                <a:hlinkClick r:id="rId4"/>
              </a:rPr>
              <a:t>https://www.researchgate.net/publication/303765927</a:t>
            </a:r>
            <a:endParaRPr lang="en-US" sz="2000">
              <a:solidFill>
                <a:srgbClr val="FFFFFF"/>
              </a:solidFill>
            </a:endParaRPr>
          </a:p>
          <a:p>
            <a:pPr>
              <a:lnSpc>
                <a:spcPct val="100000"/>
              </a:lnSpc>
            </a:pPr>
            <a:r>
              <a:rPr lang="en-US" sz="2000">
                <a:solidFill>
                  <a:srgbClr val="FFFFFF"/>
                </a:solidFill>
              </a:rPr>
              <a:t>Sangiorgio, E., Cinelli, M., Cerqueti, R., &amp; Quattrociocchi, W. (2024). Followers do not dictate the virality of news outlets on social media. </a:t>
            </a:r>
            <a:r>
              <a:rPr lang="en-US" sz="2000" i="1">
                <a:solidFill>
                  <a:srgbClr val="FFFFFF"/>
                </a:solidFill>
              </a:rPr>
              <a:t>PNAS Nexus, 3</a:t>
            </a:r>
            <a:r>
              <a:rPr lang="en-US" sz="2000">
                <a:solidFill>
                  <a:srgbClr val="FFFFFF"/>
                </a:solidFill>
              </a:rPr>
              <a:t>(7), pgae257. </a:t>
            </a:r>
            <a:r>
              <a:rPr lang="en-US" sz="2000">
                <a:solidFill>
                  <a:srgbClr val="FFFFFF"/>
                </a:solidFill>
                <a:hlinkClick r:id="rId5"/>
              </a:rPr>
              <a:t>https://doi.org/10.1093/pnasnexus/pgae257</a:t>
            </a:r>
            <a:endParaRPr lang="en-US" sz="2000">
              <a:solidFill>
                <a:srgbClr val="FFFFFF"/>
              </a:solidFill>
            </a:endParaRPr>
          </a:p>
          <a:p>
            <a:pPr>
              <a:lnSpc>
                <a:spcPct val="100000"/>
              </a:lnSpc>
            </a:pPr>
            <a:endParaRPr lang="en-US" sz="2000">
              <a:solidFill>
                <a:srgbClr val="FFFFFF"/>
              </a:solidFill>
            </a:endParaRPr>
          </a:p>
        </p:txBody>
      </p:sp>
      <p:sp>
        <p:nvSpPr>
          <p:cNvPr id="6" name="Slide Number Placeholder 5">
            <a:extLst>
              <a:ext uri="{FF2B5EF4-FFF2-40B4-BE49-F238E27FC236}">
                <a16:creationId xmlns:a16="http://schemas.microsoft.com/office/drawing/2014/main" id="{12FEC816-2BE0-25C1-3B5A-7A9FB0E93489}"/>
              </a:ext>
            </a:extLst>
          </p:cNvPr>
          <p:cNvSpPr>
            <a:spLocks noGrp="1"/>
          </p:cNvSpPr>
          <p:nvPr>
            <p:ph type="sldNum" sz="quarter" idx="12"/>
          </p:nvPr>
        </p:nvSpPr>
        <p:spPr>
          <a:xfrm>
            <a:off x="8610600" y="6356350"/>
            <a:ext cx="2743200" cy="365125"/>
          </a:xfrm>
        </p:spPr>
        <p:txBody>
          <a:bodyPr>
            <a:normAutofit/>
          </a:bodyPr>
          <a:lstStyle/>
          <a:p>
            <a:pPr>
              <a:spcAft>
                <a:spcPts val="600"/>
              </a:spcAft>
            </a:pPr>
            <a:fld id="{2C18C1E5-FB55-42F5-BD6D-9CC153FCDBE6}" type="slidenum">
              <a:rPr lang="en-US" smtClean="0"/>
              <a:pPr>
                <a:spcAft>
                  <a:spcPts val="600"/>
                </a:spcAft>
              </a:pPr>
              <a:t>24</a:t>
            </a:fld>
            <a:endParaRPr lang="en-US"/>
          </a:p>
        </p:txBody>
      </p:sp>
    </p:spTree>
    <p:extLst>
      <p:ext uri="{BB962C8B-B14F-4D97-AF65-F5344CB8AC3E}">
        <p14:creationId xmlns:p14="http://schemas.microsoft.com/office/powerpoint/2010/main" val="426675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DAFD88-1A16-22D0-0084-15C10AC2493C}"/>
              </a:ext>
            </a:extLst>
          </p:cNvPr>
          <p:cNvSpPr>
            <a:spLocks noGrp="1"/>
          </p:cNvSpPr>
          <p:nvPr>
            <p:ph type="dt" sz="half" idx="10"/>
          </p:nvPr>
        </p:nvSpPr>
        <p:spPr>
          <a:xfrm>
            <a:off x="3634563" y="1052622"/>
            <a:ext cx="4042144" cy="4509903"/>
          </a:xfrm>
        </p:spPr>
        <p:txBody>
          <a:bodyPr/>
          <a:lstStyle/>
          <a:p>
            <a:r>
              <a:rPr lang="en-US" sz="9600" dirty="0"/>
              <a:t>Thank </a:t>
            </a:r>
            <a:r>
              <a:rPr lang="en-US" sz="9600" dirty="0">
                <a:solidFill>
                  <a:schemeClr val="bg1"/>
                </a:solidFill>
              </a:rPr>
              <a:t>you</a:t>
            </a:r>
          </a:p>
        </p:txBody>
      </p:sp>
      <p:sp>
        <p:nvSpPr>
          <p:cNvPr id="6" name="Slide Number Placeholder 5">
            <a:extLst>
              <a:ext uri="{FF2B5EF4-FFF2-40B4-BE49-F238E27FC236}">
                <a16:creationId xmlns:a16="http://schemas.microsoft.com/office/drawing/2014/main" id="{AF0FF598-E351-997E-AB87-9C05100523F0}"/>
              </a:ext>
            </a:extLst>
          </p:cNvPr>
          <p:cNvSpPr>
            <a:spLocks noGrp="1"/>
          </p:cNvSpPr>
          <p:nvPr>
            <p:ph type="sldNum" sz="quarter" idx="12"/>
          </p:nvPr>
        </p:nvSpPr>
        <p:spPr/>
        <p:txBody>
          <a:bodyPr/>
          <a:lstStyle/>
          <a:p>
            <a:fld id="{2C18C1E5-FB55-42F5-BD6D-9CC153FCDBE6}" type="slidenum">
              <a:rPr lang="en-US" smtClean="0"/>
              <a:pPr/>
              <a:t>25</a:t>
            </a:fld>
            <a:endParaRPr lang="en-US" dirty="0"/>
          </a:p>
        </p:txBody>
      </p:sp>
    </p:spTree>
    <p:extLst>
      <p:ext uri="{BB962C8B-B14F-4D97-AF65-F5344CB8AC3E}">
        <p14:creationId xmlns:p14="http://schemas.microsoft.com/office/powerpoint/2010/main" val="251681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1151467" y="887973"/>
            <a:ext cx="9889067" cy="1325563"/>
          </a:xfrm>
        </p:spPr>
        <p:txBody>
          <a:bodyPr vert="horz" lIns="91440" tIns="45720" rIns="91440" bIns="45720" rtlCol="0" anchor="ctr">
            <a:normAutofit/>
          </a:bodyPr>
          <a:lstStyle/>
          <a:p>
            <a:r>
              <a:rPr lang="en-US" sz="6600" dirty="0">
                <a:solidFill>
                  <a:schemeClr val="bg1"/>
                </a:solidFill>
              </a:rPr>
              <a:t>Abstract</a:t>
            </a:r>
          </a:p>
        </p:txBody>
      </p:sp>
      <p:sp>
        <p:nvSpPr>
          <p:cNvPr id="20" name="Rectangle 19">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1151467" y="2607733"/>
            <a:ext cx="9889067" cy="3285067"/>
          </a:xfrm>
        </p:spPr>
        <p:txBody>
          <a:bodyPr vert="horz" lIns="91440" tIns="45720" rIns="91440" bIns="45720" rtlCol="0">
            <a:normAutofit/>
          </a:bodyPr>
          <a:lstStyle/>
          <a:p>
            <a:r>
              <a:rPr lang="en-US" dirty="0"/>
              <a:t>Social media has transformed the way news spreads, influencing public opinion and reshaping marketing strategies. As an analyst and an active social media user, I’ve often been intrigued by the randomness of virality and often think:</a:t>
            </a:r>
          </a:p>
          <a:p>
            <a:pPr marL="342900" indent="-342900">
              <a:buFont typeface="Arial" panose="020B0604020202020204" pitchFamily="34" charset="0"/>
              <a:buChar char="•"/>
            </a:pPr>
            <a:r>
              <a:rPr lang="en-US" dirty="0"/>
              <a:t>How does one article capture attention? </a:t>
            </a:r>
          </a:p>
          <a:p>
            <a:pPr marL="342900" indent="-342900">
              <a:buFont typeface="Arial" panose="020B0604020202020204" pitchFamily="34" charset="0"/>
              <a:buChar char="•"/>
            </a:pPr>
            <a:r>
              <a:rPr lang="en-US" dirty="0"/>
              <a:t>What makes them go viral?</a:t>
            </a:r>
          </a:p>
          <a:p>
            <a:pPr marL="342900" indent="-342900">
              <a:buFont typeface="Arial" panose="020B0604020202020204" pitchFamily="34" charset="0"/>
              <a:buChar char="•"/>
            </a:pPr>
            <a:r>
              <a:rPr lang="en-US" dirty="0"/>
              <a:t>What sentiment is most expressed through likes, shares, and comments? And so on, </a:t>
            </a:r>
          </a:p>
          <a:p>
            <a:r>
              <a:rPr lang="en-US" dirty="0"/>
              <a:t>I have formatted them as part of my research questions and analyzed them in the following slides.</a:t>
            </a:r>
          </a:p>
          <a:p>
            <a:endParaRPr lang="en-US" dirty="0">
              <a:solidFill>
                <a:schemeClr val="bg1"/>
              </a:solidFill>
            </a:endParaRP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3</a:t>
            </a:fld>
            <a:endParaRPr lang="en-US"/>
          </a:p>
        </p:txBody>
      </p:sp>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noAutofit/>
          </a:bodyPr>
          <a:lstStyle/>
          <a:p>
            <a:r>
              <a:rPr lang="en-US" sz="4800" dirty="0"/>
              <a:t>Which news article characteristics make them viral across different social media?</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lstStyle/>
          <a:p>
            <a:r>
              <a:rPr lang="en-US" dirty="0"/>
              <a:t>Research question 1</a:t>
            </a:r>
          </a:p>
        </p:txBody>
      </p:sp>
    </p:spTree>
    <p:extLst>
      <p:ext uri="{BB962C8B-B14F-4D97-AF65-F5344CB8AC3E}">
        <p14:creationId xmlns:p14="http://schemas.microsoft.com/office/powerpoint/2010/main" val="220143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Topics that matter to people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5</a:t>
            </a:fld>
            <a:endParaRPr lang="en-US" dirty="0"/>
          </a:p>
        </p:txBody>
      </p:sp>
      <p:pic>
        <p:nvPicPr>
          <p:cNvPr id="1028" name="Picture 4">
            <a:extLst>
              <a:ext uri="{FF2B5EF4-FFF2-40B4-BE49-F238E27FC236}">
                <a16:creationId xmlns:a16="http://schemas.microsoft.com/office/drawing/2014/main" id="{040ECD0B-7BDE-F60B-E140-52470470F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021" y="1936291"/>
            <a:ext cx="8345750" cy="45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8EA862-662F-FE04-2C7B-056FF665EE64}"/>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57" name="Rectangle 20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256A7-E7AA-B699-2D28-C845A48C18C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Sources of the News</a:t>
            </a:r>
          </a:p>
        </p:txBody>
      </p:sp>
      <p:sp>
        <p:nvSpPr>
          <p:cNvPr id="205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F8B26"/>
          </a:solidFill>
          <a:ln w="38100" cap="rnd">
            <a:solidFill>
              <a:srgbClr val="FF8B2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A3F6FD2-71F9-D208-2D8A-3EAA90ADCAE4}"/>
              </a:ext>
            </a:extLst>
          </p:cNvPr>
          <p:cNvSpPr>
            <a:spLocks noGrp="1"/>
          </p:cNvSpPr>
          <p:nvPr>
            <p:ph type="sldNum" sz="quarter" idx="12"/>
          </p:nvPr>
        </p:nvSpPr>
        <p:spPr>
          <a:xfrm>
            <a:off x="10041460" y="6356350"/>
            <a:ext cx="1827452"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6</a:t>
            </a:fld>
            <a:endParaRPr lang="en-US"/>
          </a:p>
        </p:txBody>
      </p:sp>
      <p:pic>
        <p:nvPicPr>
          <p:cNvPr id="2050" name="Picture 2" descr="A graph of a bar graph&#10;&#10;Description automatically generated with medium confidence">
            <a:extLst>
              <a:ext uri="{FF2B5EF4-FFF2-40B4-BE49-F238E27FC236}">
                <a16:creationId xmlns:a16="http://schemas.microsoft.com/office/drawing/2014/main" id="{00293990-642E-0F5C-70C0-F49CBE5106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48225" y="495266"/>
            <a:ext cx="7720687" cy="586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2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71D0F-AB93-557B-F522-992F06316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12F0A-C97F-9626-BFB9-AD21E82476A6}"/>
              </a:ext>
            </a:extLst>
          </p:cNvPr>
          <p:cNvSpPr>
            <a:spLocks noGrp="1"/>
          </p:cNvSpPr>
          <p:nvPr>
            <p:ph type="title"/>
          </p:nvPr>
        </p:nvSpPr>
        <p:spPr/>
        <p:txBody>
          <a:bodyPr/>
          <a:lstStyle/>
          <a:p>
            <a:r>
              <a:rPr lang="en-US" dirty="0"/>
              <a:t>Strong and short headlines</a:t>
            </a:r>
          </a:p>
        </p:txBody>
      </p:sp>
      <p:sp>
        <p:nvSpPr>
          <p:cNvPr id="6" name="Slide Number Placeholder 5">
            <a:extLst>
              <a:ext uri="{FF2B5EF4-FFF2-40B4-BE49-F238E27FC236}">
                <a16:creationId xmlns:a16="http://schemas.microsoft.com/office/drawing/2014/main" id="{F699A27C-AD9B-6DB2-D330-D28DDB62FA60}"/>
              </a:ext>
            </a:extLst>
          </p:cNvPr>
          <p:cNvSpPr>
            <a:spLocks noGrp="1"/>
          </p:cNvSpPr>
          <p:nvPr>
            <p:ph type="sldNum" sz="quarter" idx="12"/>
          </p:nvPr>
        </p:nvSpPr>
        <p:spPr/>
        <p:txBody>
          <a:bodyPr/>
          <a:lstStyle/>
          <a:p>
            <a:fld id="{2C18C1E5-FB55-42F5-BD6D-9CC153FCDBE6}" type="slidenum">
              <a:rPr lang="en-US" smtClean="0"/>
              <a:pPr/>
              <a:t>7</a:t>
            </a:fld>
            <a:endParaRPr lang="en-US" dirty="0"/>
          </a:p>
        </p:txBody>
      </p:sp>
      <p:pic>
        <p:nvPicPr>
          <p:cNvPr id="2050" name="Picture 2">
            <a:extLst>
              <a:ext uri="{FF2B5EF4-FFF2-40B4-BE49-F238E27FC236}">
                <a16:creationId xmlns:a16="http://schemas.microsoft.com/office/drawing/2014/main" id="{A826F473-A71A-67C1-803B-3E2D3A365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52" y="2005309"/>
            <a:ext cx="5950613" cy="43510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3B5E983-8CD7-46D3-FF62-3EDC255EF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364" y="2070047"/>
            <a:ext cx="5521883" cy="4221564"/>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5EEFA18C-854A-01EB-A6CC-14821B82D4DD}"/>
              </a:ext>
            </a:extLst>
          </p:cNvPr>
          <p:cNvSpPr/>
          <p:nvPr/>
        </p:nvSpPr>
        <p:spPr>
          <a:xfrm>
            <a:off x="2441923" y="2929270"/>
            <a:ext cx="1786270" cy="754912"/>
          </a:xfrm>
          <a:prstGeom prst="wedgeEllipseCallout">
            <a:avLst>
              <a:gd name="adj1" fmla="val -121428"/>
              <a:gd name="adj2" fmla="val -11496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Short and Strong Headlines goes viral</a:t>
            </a:r>
          </a:p>
        </p:txBody>
      </p:sp>
    </p:spTree>
    <p:extLst>
      <p:ext uri="{BB962C8B-B14F-4D97-AF65-F5344CB8AC3E}">
        <p14:creationId xmlns:p14="http://schemas.microsoft.com/office/powerpoint/2010/main" val="6258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308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90" name="Rectangle 308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How people feel about the article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8</a:t>
            </a:fld>
            <a:endParaRPr lang="en-US"/>
          </a:p>
        </p:txBody>
      </p:sp>
      <p:sp>
        <p:nvSpPr>
          <p:cNvPr id="3092"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FB9F3F"/>
          </a:solidFill>
          <a:ln w="38100" cap="rnd">
            <a:solidFill>
              <a:srgbClr val="FB9F3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1B76F86A-7DFB-BED6-36B0-1000691AFE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9021" y="2114998"/>
            <a:ext cx="7889359" cy="445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6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E4BDDF-0D71-F17F-2F3D-30CCAA07167B}"/>
            </a:ext>
          </a:extLst>
        </p:cNvPr>
        <p:cNvGrpSpPr/>
        <p:nvPr/>
      </p:nvGrpSpPr>
      <p:grpSpPr>
        <a:xfrm>
          <a:off x="0" y="0"/>
          <a:ext cx="0" cy="0"/>
          <a:chOff x="0" y="0"/>
          <a:chExt cx="0" cy="0"/>
        </a:xfrm>
      </p:grpSpPr>
      <p:sp>
        <p:nvSpPr>
          <p:cNvPr id="4102" name="Rectangle 410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103" name="Rectangle 410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F06EC-A611-E827-9473-1F461D3A2B0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Platform-specific behavior</a:t>
            </a:r>
          </a:p>
        </p:txBody>
      </p:sp>
      <p:sp>
        <p:nvSpPr>
          <p:cNvPr id="410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74D5BB"/>
          </a:solidFill>
          <a:ln w="38100" cap="rnd">
            <a:solidFill>
              <a:srgbClr val="74D5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EB9CE63-0116-D1FE-CCF0-D32FB60F6C00}"/>
              </a:ext>
            </a:extLst>
          </p:cNvPr>
          <p:cNvSpPr>
            <a:spLocks noGrp="1"/>
          </p:cNvSpPr>
          <p:nvPr>
            <p:ph type="sldNum" sz="quarter" idx="12"/>
          </p:nvPr>
        </p:nvSpPr>
        <p:spPr>
          <a:xfrm>
            <a:off x="10041460" y="6356350"/>
            <a:ext cx="1827452"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9</a:t>
            </a:fld>
            <a:endParaRPr lang="en-US"/>
          </a:p>
        </p:txBody>
      </p:sp>
      <p:pic>
        <p:nvPicPr>
          <p:cNvPr id="4100" name="Picture 4">
            <a:extLst>
              <a:ext uri="{FF2B5EF4-FFF2-40B4-BE49-F238E27FC236}">
                <a16:creationId xmlns:a16="http://schemas.microsoft.com/office/drawing/2014/main" id="{E9BFBC61-2515-C1B8-90A8-4BA9556E24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664711"/>
            <a:ext cx="7214616" cy="550114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C135B94-9835-9FD7-07D8-B5D7A7E6F61F}"/>
              </a:ext>
            </a:extLst>
          </p:cNvPr>
          <p:cNvSpPr/>
          <p:nvPr/>
        </p:nvSpPr>
        <p:spPr>
          <a:xfrm>
            <a:off x="4736573" y="3051544"/>
            <a:ext cx="2493567" cy="1712771"/>
          </a:xfrm>
          <a:prstGeom prst="ellipse">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Speech Bubble: Oval 4">
            <a:extLst>
              <a:ext uri="{FF2B5EF4-FFF2-40B4-BE49-F238E27FC236}">
                <a16:creationId xmlns:a16="http://schemas.microsoft.com/office/drawing/2014/main" id="{353AAC4D-6D22-C34A-4900-D33C84B6F776}"/>
              </a:ext>
            </a:extLst>
          </p:cNvPr>
          <p:cNvSpPr/>
          <p:nvPr/>
        </p:nvSpPr>
        <p:spPr>
          <a:xfrm>
            <a:off x="1631047" y="4874043"/>
            <a:ext cx="2801447" cy="1344764"/>
          </a:xfrm>
          <a:prstGeom prst="wedgeEllipseCallout">
            <a:avLst>
              <a:gd name="adj1" fmla="val 64184"/>
              <a:gd name="adj2" fmla="val -8966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 major Political event was held in that year, 2016, hence “Obama” topic has gone viral.</a:t>
            </a:r>
          </a:p>
        </p:txBody>
      </p:sp>
    </p:spTree>
    <p:extLst>
      <p:ext uri="{BB962C8B-B14F-4D97-AF65-F5344CB8AC3E}">
        <p14:creationId xmlns:p14="http://schemas.microsoft.com/office/powerpoint/2010/main" val="391952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262</TotalTime>
  <Words>1724</Words>
  <Application>Microsoft Office PowerPoint</Application>
  <PresentationFormat>Widescreen</PresentationFormat>
  <Paragraphs>161</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Calibri</vt:lpstr>
      <vt:lpstr>Symbol</vt:lpstr>
      <vt:lpstr>The Hand Black</vt:lpstr>
      <vt:lpstr>The Serif Hand Black</vt:lpstr>
      <vt:lpstr>Times New Roman</vt:lpstr>
      <vt:lpstr>SketchyVTI</vt:lpstr>
      <vt:lpstr>Unraveling Viral News: Decoding the Dynamics of Social Media Engagement and Article Popularity</vt:lpstr>
      <vt:lpstr>contents</vt:lpstr>
      <vt:lpstr>Abstract</vt:lpstr>
      <vt:lpstr>Which news article characteristics make them viral across different social media?</vt:lpstr>
      <vt:lpstr>Topics that matter to people</vt:lpstr>
      <vt:lpstr>Sources of the News</vt:lpstr>
      <vt:lpstr>Strong and short headlines</vt:lpstr>
      <vt:lpstr>How people feel about the article</vt:lpstr>
      <vt:lpstr>Platform-specific behavior</vt:lpstr>
      <vt:lpstr>Articles that fit clear themes</vt:lpstr>
      <vt:lpstr>Articles that fit clear themes</vt:lpstr>
      <vt:lpstr>Summary of research question 1</vt:lpstr>
      <vt:lpstr>Is there any topic that makes some news more viral than others across different social media and changes over time?</vt:lpstr>
      <vt:lpstr>Platform-specific hourly patterns</vt:lpstr>
      <vt:lpstr>Engagement changes over time</vt:lpstr>
      <vt:lpstr>Summary of research question 2</vt:lpstr>
      <vt:lpstr>How does user sentiment in using likes, shares, and comments predict the popularity of news articles?</vt:lpstr>
      <vt:lpstr>Likes, shares, comments respond to sentiment</vt:lpstr>
      <vt:lpstr>Strong correlation between Sentiment and virality</vt:lpstr>
      <vt:lpstr>Hashtags and mentions are key</vt:lpstr>
      <vt:lpstr>Summary of research question 3</vt:lpstr>
      <vt:lpstr>Impact – what does the research influence?</vt:lpstr>
      <vt:lpstr>Future work – potential against limitations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Lasya Priya Konduru</dc:creator>
  <cp:lastModifiedBy>Lasya Priya Konduru</cp:lastModifiedBy>
  <cp:revision>1</cp:revision>
  <dcterms:created xsi:type="dcterms:W3CDTF">2024-11-21T06:31:50Z</dcterms:created>
  <dcterms:modified xsi:type="dcterms:W3CDTF">2024-12-01T21:07:40Z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