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0" r:id="rId5"/>
    <p:sldId id="258" r:id="rId6"/>
    <p:sldId id="260" r:id="rId7"/>
    <p:sldId id="261" r:id="rId8"/>
    <p:sldId id="263" r:id="rId9"/>
    <p:sldId id="264" r:id="rId10"/>
    <p:sldId id="265" r:id="rId11"/>
    <p:sldId id="266" r:id="rId12"/>
    <p:sldId id="271" r:id="rId13"/>
    <p:sldId id="272" r:id="rId14"/>
    <p:sldId id="273" r:id="rId15"/>
    <p:sldId id="274" r:id="rId16"/>
    <p:sldId id="275" r:id="rId17"/>
    <p:sldId id="267" r:id="rId18"/>
    <p:sldId id="268" r:id="rId19"/>
    <p:sldId id="269"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491936-5F6D-4829-B0C8-0F3A5DEF7C61}" v="258" dt="2022-04-21T16:16:12.891"/>
    <p1510:client id="{FF9C8D69-4837-4998-A7A1-4DFA0411C7F7}" v="1175" dt="2022-04-22T17:46:23.6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9345-58D4-44D7-A50F-093B8C752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EE9012-47E1-45E2-99D2-FB367FEA8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CD9E17-0B62-423B-BC62-7F94C6BEDC3E}"/>
              </a:ext>
            </a:extLst>
          </p:cNvPr>
          <p:cNvSpPr>
            <a:spLocks noGrp="1"/>
          </p:cNvSpPr>
          <p:nvPr>
            <p:ph type="dt" sz="half" idx="10"/>
          </p:nvPr>
        </p:nvSpPr>
        <p:spPr/>
        <p:txBody>
          <a:bodyPr/>
          <a:lstStyle/>
          <a:p>
            <a:fld id="{C702F6F1-D649-4B00-A484-12E17C033A3E}" type="datetimeFigureOut">
              <a:rPr lang="en-US" smtClean="0"/>
              <a:t>4/22/2022</a:t>
            </a:fld>
            <a:endParaRPr lang="en-US"/>
          </a:p>
        </p:txBody>
      </p:sp>
      <p:sp>
        <p:nvSpPr>
          <p:cNvPr id="5" name="Footer Placeholder 4">
            <a:extLst>
              <a:ext uri="{FF2B5EF4-FFF2-40B4-BE49-F238E27FC236}">
                <a16:creationId xmlns:a16="http://schemas.microsoft.com/office/drawing/2014/main" id="{36261F8A-4A68-45C8-B5CF-71F3A3FD3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C06F9-DE31-47AD-AB90-447498F74902}"/>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87602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CA83-8258-4D2A-ABC4-0156B1B30B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A5D3CB-C796-4A48-B72C-7D633EEA1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9F7AD-DE4E-4F99-8787-8542C9EFF482}"/>
              </a:ext>
            </a:extLst>
          </p:cNvPr>
          <p:cNvSpPr>
            <a:spLocks noGrp="1"/>
          </p:cNvSpPr>
          <p:nvPr>
            <p:ph type="dt" sz="half" idx="10"/>
          </p:nvPr>
        </p:nvSpPr>
        <p:spPr/>
        <p:txBody>
          <a:bodyPr/>
          <a:lstStyle/>
          <a:p>
            <a:fld id="{C702F6F1-D649-4B00-A484-12E17C033A3E}" type="datetimeFigureOut">
              <a:rPr lang="en-US" smtClean="0"/>
              <a:t>4/22/2022</a:t>
            </a:fld>
            <a:endParaRPr lang="en-US"/>
          </a:p>
        </p:txBody>
      </p:sp>
      <p:sp>
        <p:nvSpPr>
          <p:cNvPr id="5" name="Footer Placeholder 4">
            <a:extLst>
              <a:ext uri="{FF2B5EF4-FFF2-40B4-BE49-F238E27FC236}">
                <a16:creationId xmlns:a16="http://schemas.microsoft.com/office/drawing/2014/main" id="{355F051B-15AE-473D-8E74-2FED0DCD0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D1659-AA48-4A2B-BC19-00F2C0D18226}"/>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17166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6CBE0-38D4-438D-AD2A-E7C7B71098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97821-32CB-4E84-A7A1-7596B17C07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3CADF-6762-4DB2-B846-6127A3773DA2}"/>
              </a:ext>
            </a:extLst>
          </p:cNvPr>
          <p:cNvSpPr>
            <a:spLocks noGrp="1"/>
          </p:cNvSpPr>
          <p:nvPr>
            <p:ph type="dt" sz="half" idx="10"/>
          </p:nvPr>
        </p:nvSpPr>
        <p:spPr/>
        <p:txBody>
          <a:bodyPr/>
          <a:lstStyle/>
          <a:p>
            <a:fld id="{C702F6F1-D649-4B00-A484-12E17C033A3E}" type="datetimeFigureOut">
              <a:rPr lang="en-US" smtClean="0"/>
              <a:t>4/22/2022</a:t>
            </a:fld>
            <a:endParaRPr lang="en-US"/>
          </a:p>
        </p:txBody>
      </p:sp>
      <p:sp>
        <p:nvSpPr>
          <p:cNvPr id="5" name="Footer Placeholder 4">
            <a:extLst>
              <a:ext uri="{FF2B5EF4-FFF2-40B4-BE49-F238E27FC236}">
                <a16:creationId xmlns:a16="http://schemas.microsoft.com/office/drawing/2014/main" id="{AFF6A913-BBD1-4B38-9E16-B62AD71DB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22F0E-11B3-4C83-8A57-F15A51F4D356}"/>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128901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9E85-1DD2-4A90-900A-9CEE4194B6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592B88-6124-4A89-A438-2C84776A4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28965-6E23-48B9-B429-A725230860CE}"/>
              </a:ext>
            </a:extLst>
          </p:cNvPr>
          <p:cNvSpPr>
            <a:spLocks noGrp="1"/>
          </p:cNvSpPr>
          <p:nvPr>
            <p:ph type="dt" sz="half" idx="10"/>
          </p:nvPr>
        </p:nvSpPr>
        <p:spPr/>
        <p:txBody>
          <a:bodyPr/>
          <a:lstStyle/>
          <a:p>
            <a:fld id="{C702F6F1-D649-4B00-A484-12E17C033A3E}" type="datetimeFigureOut">
              <a:rPr lang="en-US" smtClean="0"/>
              <a:t>4/22/2022</a:t>
            </a:fld>
            <a:endParaRPr lang="en-US"/>
          </a:p>
        </p:txBody>
      </p:sp>
      <p:sp>
        <p:nvSpPr>
          <p:cNvPr id="5" name="Footer Placeholder 4">
            <a:extLst>
              <a:ext uri="{FF2B5EF4-FFF2-40B4-BE49-F238E27FC236}">
                <a16:creationId xmlns:a16="http://schemas.microsoft.com/office/drawing/2014/main" id="{1F84D8C6-10B8-4D39-88ED-89B0E4E07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90294-3523-4822-BC71-01A554CAB33F}"/>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244688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5D37-AA70-4154-9FE9-89516FDF5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2C179A-84E0-4879-BD8D-2BF0FBBF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C333BA-F490-49B4-9AB5-B24E3D890403}"/>
              </a:ext>
            </a:extLst>
          </p:cNvPr>
          <p:cNvSpPr>
            <a:spLocks noGrp="1"/>
          </p:cNvSpPr>
          <p:nvPr>
            <p:ph type="dt" sz="half" idx="10"/>
          </p:nvPr>
        </p:nvSpPr>
        <p:spPr/>
        <p:txBody>
          <a:bodyPr/>
          <a:lstStyle/>
          <a:p>
            <a:fld id="{C702F6F1-D649-4B00-A484-12E17C033A3E}" type="datetimeFigureOut">
              <a:rPr lang="en-US" smtClean="0"/>
              <a:t>4/22/2022</a:t>
            </a:fld>
            <a:endParaRPr lang="en-US"/>
          </a:p>
        </p:txBody>
      </p:sp>
      <p:sp>
        <p:nvSpPr>
          <p:cNvPr id="5" name="Footer Placeholder 4">
            <a:extLst>
              <a:ext uri="{FF2B5EF4-FFF2-40B4-BE49-F238E27FC236}">
                <a16:creationId xmlns:a16="http://schemas.microsoft.com/office/drawing/2014/main" id="{B7CFB63E-1748-41F5-BE53-E8E21892E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C7611-8F5C-4E53-ADC9-60F27AF9E2CB}"/>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275822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080C-9525-4708-9735-26CB68B4F7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6BC4F4-1018-4942-BEE7-BAAF4C9CCC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8B60A5-D23E-4419-BF1F-F03DE90B78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24E001-CB15-4C7C-9F67-4F34E87E2A4E}"/>
              </a:ext>
            </a:extLst>
          </p:cNvPr>
          <p:cNvSpPr>
            <a:spLocks noGrp="1"/>
          </p:cNvSpPr>
          <p:nvPr>
            <p:ph type="dt" sz="half" idx="10"/>
          </p:nvPr>
        </p:nvSpPr>
        <p:spPr/>
        <p:txBody>
          <a:bodyPr/>
          <a:lstStyle/>
          <a:p>
            <a:fld id="{C702F6F1-D649-4B00-A484-12E17C033A3E}" type="datetimeFigureOut">
              <a:rPr lang="en-US" smtClean="0"/>
              <a:t>4/22/2022</a:t>
            </a:fld>
            <a:endParaRPr lang="en-US"/>
          </a:p>
        </p:txBody>
      </p:sp>
      <p:sp>
        <p:nvSpPr>
          <p:cNvPr id="6" name="Footer Placeholder 5">
            <a:extLst>
              <a:ext uri="{FF2B5EF4-FFF2-40B4-BE49-F238E27FC236}">
                <a16:creationId xmlns:a16="http://schemas.microsoft.com/office/drawing/2014/main" id="{0EE7C640-AE58-4AE5-ACA8-08E2F06DB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B3AD06-6B02-4B42-9924-8A4C9F9281A4}"/>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2855582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A61B-CB07-44C0-A030-38DE5803B6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916D7E-7B6D-4E0F-BEE9-4F0FD8473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6BDAC-742F-4804-89D7-4E59D3C78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720C03-17EC-474A-9E6D-45FDBE223F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7BA8B6-310E-4A92-85BC-759C446BA5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F3B8A3-55AD-4141-9A59-7B54D67934FE}"/>
              </a:ext>
            </a:extLst>
          </p:cNvPr>
          <p:cNvSpPr>
            <a:spLocks noGrp="1"/>
          </p:cNvSpPr>
          <p:nvPr>
            <p:ph type="dt" sz="half" idx="10"/>
          </p:nvPr>
        </p:nvSpPr>
        <p:spPr/>
        <p:txBody>
          <a:bodyPr/>
          <a:lstStyle/>
          <a:p>
            <a:fld id="{C702F6F1-D649-4B00-A484-12E17C033A3E}" type="datetimeFigureOut">
              <a:rPr lang="en-US" smtClean="0"/>
              <a:t>4/22/2022</a:t>
            </a:fld>
            <a:endParaRPr lang="en-US"/>
          </a:p>
        </p:txBody>
      </p:sp>
      <p:sp>
        <p:nvSpPr>
          <p:cNvPr id="8" name="Footer Placeholder 7">
            <a:extLst>
              <a:ext uri="{FF2B5EF4-FFF2-40B4-BE49-F238E27FC236}">
                <a16:creationId xmlns:a16="http://schemas.microsoft.com/office/drawing/2014/main" id="{DD104F69-5688-4994-AF22-25BC2F126A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32D32F-DADB-4607-BE05-488F574D20D1}"/>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2802643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794A-0D64-4517-BB17-64340BF19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86C1B5-C0D1-472F-8FB0-A5AD87F2D3CB}"/>
              </a:ext>
            </a:extLst>
          </p:cNvPr>
          <p:cNvSpPr>
            <a:spLocks noGrp="1"/>
          </p:cNvSpPr>
          <p:nvPr>
            <p:ph type="dt" sz="half" idx="10"/>
          </p:nvPr>
        </p:nvSpPr>
        <p:spPr/>
        <p:txBody>
          <a:bodyPr/>
          <a:lstStyle/>
          <a:p>
            <a:fld id="{C702F6F1-D649-4B00-A484-12E17C033A3E}" type="datetimeFigureOut">
              <a:rPr lang="en-US" smtClean="0"/>
              <a:t>4/22/2022</a:t>
            </a:fld>
            <a:endParaRPr lang="en-US"/>
          </a:p>
        </p:txBody>
      </p:sp>
      <p:sp>
        <p:nvSpPr>
          <p:cNvPr id="4" name="Footer Placeholder 3">
            <a:extLst>
              <a:ext uri="{FF2B5EF4-FFF2-40B4-BE49-F238E27FC236}">
                <a16:creationId xmlns:a16="http://schemas.microsoft.com/office/drawing/2014/main" id="{2AEDD38A-5B8E-4A43-B8F8-7F243693A8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B4BD2D-CF68-4CF4-9173-921FC1D52AD6}"/>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79895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DE746E-E601-4C34-A530-A975B7FE5B10}"/>
              </a:ext>
            </a:extLst>
          </p:cNvPr>
          <p:cNvSpPr>
            <a:spLocks noGrp="1"/>
          </p:cNvSpPr>
          <p:nvPr>
            <p:ph type="dt" sz="half" idx="10"/>
          </p:nvPr>
        </p:nvSpPr>
        <p:spPr/>
        <p:txBody>
          <a:bodyPr/>
          <a:lstStyle/>
          <a:p>
            <a:fld id="{C702F6F1-D649-4B00-A484-12E17C033A3E}" type="datetimeFigureOut">
              <a:rPr lang="en-US" smtClean="0"/>
              <a:t>4/22/2022</a:t>
            </a:fld>
            <a:endParaRPr lang="en-US"/>
          </a:p>
        </p:txBody>
      </p:sp>
      <p:sp>
        <p:nvSpPr>
          <p:cNvPr id="3" name="Footer Placeholder 2">
            <a:extLst>
              <a:ext uri="{FF2B5EF4-FFF2-40B4-BE49-F238E27FC236}">
                <a16:creationId xmlns:a16="http://schemas.microsoft.com/office/drawing/2014/main" id="{B189CD7D-9F19-4C15-A2AF-315B8EB8B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F4C38-EF9F-4965-AFDE-7B4F17278AD8}"/>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275660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CA8B-18CC-4187-96A5-B627690BD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64A32B-0D3D-4A55-B949-8894D4830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931ECB-41C9-4C24-A17D-D2C7EA681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8B283-44E2-4E9A-985F-8B0A66FC611E}"/>
              </a:ext>
            </a:extLst>
          </p:cNvPr>
          <p:cNvSpPr>
            <a:spLocks noGrp="1"/>
          </p:cNvSpPr>
          <p:nvPr>
            <p:ph type="dt" sz="half" idx="10"/>
          </p:nvPr>
        </p:nvSpPr>
        <p:spPr/>
        <p:txBody>
          <a:bodyPr/>
          <a:lstStyle/>
          <a:p>
            <a:fld id="{C702F6F1-D649-4B00-A484-12E17C033A3E}" type="datetimeFigureOut">
              <a:rPr lang="en-US" smtClean="0"/>
              <a:t>4/22/2022</a:t>
            </a:fld>
            <a:endParaRPr lang="en-US"/>
          </a:p>
        </p:txBody>
      </p:sp>
      <p:sp>
        <p:nvSpPr>
          <p:cNvPr id="6" name="Footer Placeholder 5">
            <a:extLst>
              <a:ext uri="{FF2B5EF4-FFF2-40B4-BE49-F238E27FC236}">
                <a16:creationId xmlns:a16="http://schemas.microsoft.com/office/drawing/2014/main" id="{AF4C8C86-36FE-4C36-9FAB-32E88E9C3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6D2BE-B02B-4AAE-B8FF-47608FA3EDCD}"/>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18936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0361-2DA9-42F6-B7E3-C29DF17C4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8667A4-BE49-4686-9110-F86D88A439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6CDEC7-B63E-4CB6-B610-E79CC7E523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AEBB1-64DE-41C5-A8EC-61555F086BA1}"/>
              </a:ext>
            </a:extLst>
          </p:cNvPr>
          <p:cNvSpPr>
            <a:spLocks noGrp="1"/>
          </p:cNvSpPr>
          <p:nvPr>
            <p:ph type="dt" sz="half" idx="10"/>
          </p:nvPr>
        </p:nvSpPr>
        <p:spPr/>
        <p:txBody>
          <a:bodyPr/>
          <a:lstStyle/>
          <a:p>
            <a:fld id="{C702F6F1-D649-4B00-A484-12E17C033A3E}" type="datetimeFigureOut">
              <a:rPr lang="en-US" smtClean="0"/>
              <a:t>4/22/2022</a:t>
            </a:fld>
            <a:endParaRPr lang="en-US"/>
          </a:p>
        </p:txBody>
      </p:sp>
      <p:sp>
        <p:nvSpPr>
          <p:cNvPr id="6" name="Footer Placeholder 5">
            <a:extLst>
              <a:ext uri="{FF2B5EF4-FFF2-40B4-BE49-F238E27FC236}">
                <a16:creationId xmlns:a16="http://schemas.microsoft.com/office/drawing/2014/main" id="{FC8B3F68-F354-459E-88AC-DC85A1B36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2C1CD3-1CC7-4D55-929F-A154E9E20551}"/>
              </a:ext>
            </a:extLst>
          </p:cNvPr>
          <p:cNvSpPr>
            <a:spLocks noGrp="1"/>
          </p:cNvSpPr>
          <p:nvPr>
            <p:ph type="sldNum" sz="quarter" idx="12"/>
          </p:nvPr>
        </p:nvSpPr>
        <p:spPr/>
        <p:txBody>
          <a:bodyPr/>
          <a:lstStyle/>
          <a:p>
            <a:fld id="{CF014915-B856-4AA1-88D6-0394D1DB8C02}" type="slidenum">
              <a:rPr lang="en-US" smtClean="0"/>
              <a:t>‹#›</a:t>
            </a:fld>
            <a:endParaRPr lang="en-US"/>
          </a:p>
        </p:txBody>
      </p:sp>
    </p:spTree>
    <p:extLst>
      <p:ext uri="{BB962C8B-B14F-4D97-AF65-F5344CB8AC3E}">
        <p14:creationId xmlns:p14="http://schemas.microsoft.com/office/powerpoint/2010/main" val="50646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0FE5F2-41AF-4306-BF7A-0EBE093566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0CB39-3090-45F7-B825-9D1E968FB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97DB8-044C-490F-BDC9-FE2876939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2F6F1-D649-4B00-A484-12E17C033A3E}" type="datetimeFigureOut">
              <a:rPr lang="en-US" smtClean="0"/>
              <a:t>4/22/2022</a:t>
            </a:fld>
            <a:endParaRPr lang="en-US"/>
          </a:p>
        </p:txBody>
      </p:sp>
      <p:sp>
        <p:nvSpPr>
          <p:cNvPr id="5" name="Footer Placeholder 4">
            <a:extLst>
              <a:ext uri="{FF2B5EF4-FFF2-40B4-BE49-F238E27FC236}">
                <a16:creationId xmlns:a16="http://schemas.microsoft.com/office/drawing/2014/main" id="{B7562033-727C-479D-83A5-4D43EC94C9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DD6167-77D5-41B1-8C75-9C969F0007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14915-B856-4AA1-88D6-0394D1DB8C02}" type="slidenum">
              <a:rPr lang="en-US" smtClean="0"/>
              <a:t>‹#›</a:t>
            </a:fld>
            <a:endParaRPr lang="en-US"/>
          </a:p>
        </p:txBody>
      </p:sp>
    </p:spTree>
    <p:extLst>
      <p:ext uri="{BB962C8B-B14F-4D97-AF65-F5344CB8AC3E}">
        <p14:creationId xmlns:p14="http://schemas.microsoft.com/office/powerpoint/2010/main" val="598025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pariza/bbc-news-summa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8240-28F2-40CC-9C4A-9A2993B0EC6E}"/>
              </a:ext>
            </a:extLst>
          </p:cNvPr>
          <p:cNvSpPr>
            <a:spLocks noGrp="1"/>
          </p:cNvSpPr>
          <p:nvPr>
            <p:ph type="ctrTitle"/>
          </p:nvPr>
        </p:nvSpPr>
        <p:spPr/>
        <p:txBody>
          <a:bodyPr/>
          <a:lstStyle/>
          <a:p>
            <a:r>
              <a:rPr lang="en-US"/>
              <a:t>Text Summarization of BBC News Articles</a:t>
            </a:r>
          </a:p>
        </p:txBody>
      </p:sp>
      <p:sp>
        <p:nvSpPr>
          <p:cNvPr id="3" name="Subtitle 2">
            <a:extLst>
              <a:ext uri="{FF2B5EF4-FFF2-40B4-BE49-F238E27FC236}">
                <a16:creationId xmlns:a16="http://schemas.microsoft.com/office/drawing/2014/main" id="{7F775A4D-9B3A-4BFD-9C04-8FEB19809C01}"/>
              </a:ext>
            </a:extLst>
          </p:cNvPr>
          <p:cNvSpPr>
            <a:spLocks noGrp="1"/>
          </p:cNvSpPr>
          <p:nvPr>
            <p:ph type="subTitle" idx="1"/>
          </p:nvPr>
        </p:nvSpPr>
        <p:spPr>
          <a:xfrm>
            <a:off x="883920" y="4658678"/>
            <a:ext cx="3535680" cy="1417002"/>
          </a:xfrm>
        </p:spPr>
        <p:txBody>
          <a:bodyPr>
            <a:normAutofit fontScale="92500" lnSpcReduction="20000"/>
          </a:bodyPr>
          <a:lstStyle/>
          <a:p>
            <a:r>
              <a:rPr lang="en-US"/>
              <a:t>Saketh Dathrika</a:t>
            </a:r>
          </a:p>
          <a:p>
            <a:r>
              <a:rPr lang="en-US"/>
              <a:t>Lasya </a:t>
            </a:r>
            <a:r>
              <a:rPr lang="en-US" err="1"/>
              <a:t>Manthripragada</a:t>
            </a:r>
            <a:endParaRPr lang="en-US"/>
          </a:p>
          <a:p>
            <a:r>
              <a:rPr lang="en-US"/>
              <a:t>Varsha </a:t>
            </a:r>
            <a:r>
              <a:rPr lang="en-US" err="1"/>
              <a:t>Anugu</a:t>
            </a:r>
            <a:endParaRPr lang="en-US"/>
          </a:p>
          <a:p>
            <a:r>
              <a:rPr lang="en-US" err="1"/>
              <a:t>Nithish</a:t>
            </a:r>
            <a:r>
              <a:rPr lang="en-US"/>
              <a:t> </a:t>
            </a:r>
            <a:r>
              <a:rPr lang="en-US" err="1"/>
              <a:t>Podeti</a:t>
            </a:r>
            <a:endParaRPr lang="en-US"/>
          </a:p>
          <a:p>
            <a:endParaRPr lang="en-US"/>
          </a:p>
        </p:txBody>
      </p:sp>
    </p:spTree>
    <p:extLst>
      <p:ext uri="{BB962C8B-B14F-4D97-AF65-F5344CB8AC3E}">
        <p14:creationId xmlns:p14="http://schemas.microsoft.com/office/powerpoint/2010/main" val="728563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Attention Mechanism</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a:xfrm>
            <a:off x="838200" y="1592360"/>
            <a:ext cx="10515600" cy="4351338"/>
          </a:xfrm>
        </p:spPr>
        <p:txBody>
          <a:bodyPr>
            <a:normAutofit/>
          </a:bodyPr>
          <a:lstStyle/>
          <a:p>
            <a:pPr>
              <a:lnSpc>
                <a:spcPct val="107000"/>
              </a:lnSpc>
              <a:spcAft>
                <a:spcPts val="800"/>
              </a:spcAft>
            </a:pPr>
            <a:r>
              <a:rPr lang="en-IN" sz="1800">
                <a:latin typeface="Calibri" panose="020F0502020204030204" pitchFamily="34" charset="0"/>
                <a:ea typeface="Calibri" panose="020F0502020204030204" pitchFamily="34" charset="0"/>
                <a:cs typeface="Times New Roman" panose="02020603050405020304" pitchFamily="18" charset="0"/>
              </a:rPr>
              <a:t>This type of architecture works only for short sentences to overcome this issue we used attention layer </a:t>
            </a:r>
            <a:r>
              <a:rPr lang="en-US" sz="1800">
                <a:latin typeface="Calibri" panose="020F0502020204030204" pitchFamily="34" charset="0"/>
                <a:ea typeface="Calibri" panose="020F0502020204030204" pitchFamily="34" charset="0"/>
                <a:cs typeface="Times New Roman" panose="02020603050405020304" pitchFamily="18" charset="0"/>
              </a:rPr>
              <a:t>to predict a word by looking at a few specific parts of the sequence only, rather than the entire sequence.</a:t>
            </a: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Depending on how the attended context vector is formed, there are two types of attention mechanisms.</a:t>
            </a:r>
          </a:p>
          <a:p>
            <a:pPr marL="342900" indent="-342900">
              <a:lnSpc>
                <a:spcPct val="107000"/>
              </a:lnSpc>
              <a:spcAft>
                <a:spcPts val="800"/>
              </a:spcAft>
              <a:buFont typeface="+mj-lt"/>
              <a:buAutoNum type="arabicPeriod"/>
            </a:pPr>
            <a:r>
              <a:rPr lang="en-IN" sz="1700">
                <a:effectLst/>
                <a:latin typeface="Calibri" panose="020F0502020204030204" pitchFamily="34" charset="0"/>
                <a:ea typeface="Calibri" panose="020F0502020204030204" pitchFamily="34" charset="0"/>
                <a:cs typeface="Times New Roman" panose="02020603050405020304" pitchFamily="18" charset="0"/>
              </a:rPr>
              <a:t>Global Attention</a:t>
            </a:r>
          </a:p>
          <a:p>
            <a:pPr marL="342900" indent="-342900">
              <a:lnSpc>
                <a:spcPct val="107000"/>
              </a:lnSpc>
              <a:spcAft>
                <a:spcPts val="800"/>
              </a:spcAft>
              <a:buFont typeface="+mj-lt"/>
              <a:buAutoNum type="arabicPeriod"/>
            </a:pPr>
            <a:r>
              <a:rPr lang="en-IN" sz="1700">
                <a:effectLst/>
                <a:latin typeface="Calibri" panose="020F0502020204030204" pitchFamily="34" charset="0"/>
                <a:ea typeface="Calibri" panose="020F0502020204030204" pitchFamily="34" charset="0"/>
                <a:cs typeface="Times New Roman" panose="02020603050405020304" pitchFamily="18" charset="0"/>
              </a:rPr>
              <a:t>Local Attention</a:t>
            </a:r>
          </a:p>
          <a:p>
            <a:pPr>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We used Global attention to train the model.</a:t>
            </a:r>
          </a:p>
          <a:p>
            <a:pPr marL="0" indent="0">
              <a:lnSpc>
                <a:spcPct val="107000"/>
              </a:lnSpc>
              <a:spcAft>
                <a:spcPts val="800"/>
              </a:spcAft>
              <a:buNone/>
            </a:pPr>
            <a:r>
              <a:rPr lang="en-IN" sz="18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53526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Metrics</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a:xfrm>
            <a:off x="1042226" y="1592360"/>
            <a:ext cx="10311574" cy="4351338"/>
          </a:xfrm>
        </p:spPr>
        <p:txBody>
          <a:bodyPr>
            <a:normAutofit/>
          </a:bodyPr>
          <a:lstStyle/>
          <a:p>
            <a:pPr>
              <a:lnSpc>
                <a:spcPct val="107000"/>
              </a:lnSpc>
              <a:spcAft>
                <a:spcPts val="800"/>
              </a:spcAft>
            </a:pPr>
            <a:r>
              <a:rPr lang="en-US" sz="1800">
                <a:latin typeface="Calibri" panose="020F0502020204030204" pitchFamily="34" charset="0"/>
                <a:ea typeface="Calibri" panose="020F0502020204030204" pitchFamily="34" charset="0"/>
                <a:cs typeface="Times New Roman" panose="02020603050405020304" pitchFamily="18" charset="0"/>
              </a:rPr>
              <a:t>ROUGE (Recall-Oriented Understudy for Gisting Evaluation) is a set of metrics and a software package used for evaluating automatic summarization and machine translation software in natural language processing.</a:t>
            </a:r>
          </a:p>
          <a:p>
            <a:pPr>
              <a:lnSpc>
                <a:spcPct val="107000"/>
              </a:lnSpc>
              <a:spcAft>
                <a:spcPts val="800"/>
              </a:spcAft>
            </a:pPr>
            <a:r>
              <a:rPr lang="en-US" sz="1800">
                <a:latin typeface="Calibri" panose="020F0502020204030204" pitchFamily="34" charset="0"/>
                <a:ea typeface="Calibri" panose="020F0502020204030204" pitchFamily="34" charset="0"/>
                <a:cs typeface="Times New Roman" panose="02020603050405020304" pitchFamily="18" charset="0"/>
              </a:rPr>
              <a:t>The metrics compare an automatically produced summary or translation against a reference or a set of references (human-produced) summary or translation.</a:t>
            </a: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There are many metrics in </a:t>
            </a:r>
            <a:r>
              <a:rPr lang="en-US" sz="1800">
                <a:latin typeface="Calibri" panose="020F0502020204030204" pitchFamily="34" charset="0"/>
                <a:ea typeface="Calibri" panose="020F0502020204030204" pitchFamily="34" charset="0"/>
                <a:cs typeface="Times New Roman" panose="02020603050405020304" pitchFamily="18" charset="0"/>
              </a:rPr>
              <a:t>Rouge, and we used Rouge-1 metric to evaluate the model performance. It </a:t>
            </a:r>
            <a:r>
              <a:rPr lang="en-US" sz="1800">
                <a:effectLst/>
                <a:latin typeface="Calibri" panose="020F0502020204030204" pitchFamily="34" charset="0"/>
                <a:ea typeface="Calibri" panose="020F0502020204030204" pitchFamily="34" charset="0"/>
                <a:cs typeface="Times New Roman" panose="02020603050405020304" pitchFamily="18" charset="0"/>
              </a:rPr>
              <a:t>refers to the overlap of unigram (each word) between the system and reference summaries.</a:t>
            </a:r>
            <a:r>
              <a:rPr lang="en-IN" sz="18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a:latin typeface="Calibri" panose="020F0502020204030204" pitchFamily="34" charset="0"/>
                <a:ea typeface="Calibri" panose="020F0502020204030204" pitchFamily="34" charset="0"/>
                <a:cs typeface="Times New Roman" panose="02020603050405020304" pitchFamily="18" charset="0"/>
              </a:rPr>
              <a:t>It can be computed as :</a:t>
            </a:r>
          </a:p>
          <a:p>
            <a:pPr marL="0" indent="0">
              <a:lnSpc>
                <a:spcPct val="107000"/>
              </a:lnSpc>
              <a:spcAft>
                <a:spcPts val="800"/>
              </a:spcAft>
              <a:buNone/>
            </a:pPr>
            <a:endParaRPr lang="en-IN" sz="180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104" name="Picture 8" descr="0*yhcByAEK3i1SVRhu">
            <a:extLst>
              <a:ext uri="{FF2B5EF4-FFF2-40B4-BE49-F238E27FC236}">
                <a16:creationId xmlns:a16="http://schemas.microsoft.com/office/drawing/2014/main" id="{C8720EA6-6C2C-4A59-A0D4-662B1DFD9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196" y="4170784"/>
            <a:ext cx="2652615" cy="568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385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LDA</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a:xfrm>
            <a:off x="1042226" y="1592360"/>
            <a:ext cx="10311574" cy="4351338"/>
          </a:xfrm>
        </p:spPr>
        <p:txBody>
          <a:bodyPr>
            <a:normAutofit/>
          </a:bodyPr>
          <a:lstStyle/>
          <a:p>
            <a:pPr algn="just">
              <a:lnSpc>
                <a:spcPct val="107000"/>
              </a:lnSpc>
              <a:spcAft>
                <a:spcPts val="800"/>
              </a:spcAft>
            </a:pPr>
            <a:r>
              <a:rPr lang="en-US" sz="2200"/>
              <a:t>LDA (</a:t>
            </a:r>
            <a:r>
              <a:rPr lang="en-US" sz="2200" i="1">
                <a:effectLst/>
              </a:rPr>
              <a:t>short for Latent Dirichlet Allocation</a:t>
            </a:r>
            <a:r>
              <a:rPr lang="en-US" sz="2200"/>
              <a:t>) is an unsupervised machine-learning model that takes documents as input and finds topics as output.</a:t>
            </a:r>
            <a:r>
              <a:rPr lang="en-US" sz="2200" b="0" i="0">
                <a:solidFill>
                  <a:srgbClr val="292929"/>
                </a:solidFill>
                <a:effectLst/>
              </a:rPr>
              <a:t> The model also says in what percentage each document talks about each topic.</a:t>
            </a:r>
            <a:r>
              <a:rPr lang="en-IN" sz="2200">
                <a:effectLst/>
                <a:ea typeface="Calibri" panose="020F0502020204030204" pitchFamily="34" charset="0"/>
                <a:cs typeface="Times New Roman" panose="02020603050405020304" pitchFamily="18" charset="0"/>
              </a:rPr>
              <a:t>	</a:t>
            </a:r>
          </a:p>
          <a:p>
            <a:pPr algn="l"/>
            <a:r>
              <a:rPr lang="en-US" sz="2200" b="0" i="0">
                <a:solidFill>
                  <a:srgbClr val="292929"/>
                </a:solidFill>
                <a:effectLst/>
              </a:rPr>
              <a:t>There are 3 main parameters of the model:</a:t>
            </a:r>
          </a:p>
          <a:p>
            <a:pPr lvl="1"/>
            <a:r>
              <a:rPr lang="en-US" sz="1800" b="0" i="0">
                <a:solidFill>
                  <a:srgbClr val="292929"/>
                </a:solidFill>
                <a:effectLst/>
              </a:rPr>
              <a:t>the number of topics</a:t>
            </a:r>
          </a:p>
          <a:p>
            <a:pPr lvl="1"/>
            <a:r>
              <a:rPr lang="en-US" sz="1800" b="0" i="0">
                <a:solidFill>
                  <a:srgbClr val="292929"/>
                </a:solidFill>
                <a:effectLst/>
              </a:rPr>
              <a:t>the number of words per topic</a:t>
            </a:r>
          </a:p>
          <a:p>
            <a:pPr lvl="1"/>
            <a:r>
              <a:rPr lang="en-US" sz="1800" b="0" i="0">
                <a:solidFill>
                  <a:srgbClr val="292929"/>
                </a:solidFill>
                <a:effectLst/>
              </a:rPr>
              <a:t>the number of topics per document</a:t>
            </a:r>
          </a:p>
          <a:p>
            <a:pPr algn="just">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581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a:xfrm>
            <a:off x="648929" y="629266"/>
            <a:ext cx="3505495" cy="1622321"/>
          </a:xfrm>
        </p:spPr>
        <p:txBody>
          <a:bodyPr>
            <a:normAutofit/>
          </a:bodyPr>
          <a:lstStyle/>
          <a:p>
            <a:r>
              <a:rPr lang="en-US"/>
              <a:t>LDA</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a:xfrm>
            <a:off x="648931" y="2438400"/>
            <a:ext cx="3505494" cy="3785419"/>
          </a:xfrm>
        </p:spPr>
        <p:txBody>
          <a:bodyPr>
            <a:normAutofit/>
          </a:bodyPr>
          <a:lstStyle/>
          <a:p>
            <a:pPr algn="just">
              <a:spcAft>
                <a:spcPts val="800"/>
              </a:spcAft>
            </a:pPr>
            <a:r>
              <a:rPr lang="en-US" sz="1800" b="0" i="0">
                <a:effectLst/>
              </a:rPr>
              <a:t>There is a nice way to visualize the LDA model you built using the package </a:t>
            </a:r>
            <a:r>
              <a:rPr lang="en-US" sz="1800" b="0" i="1">
                <a:effectLst/>
              </a:rPr>
              <a:t>pyLDAvis.</a:t>
            </a:r>
            <a:endParaRPr lang="en-US" sz="1800"/>
          </a:p>
          <a:p>
            <a:pPr algn="just">
              <a:spcAft>
                <a:spcPts val="800"/>
              </a:spcAft>
            </a:pPr>
            <a:r>
              <a:rPr lang="en-US" sz="1800" b="0" i="0">
                <a:effectLst/>
              </a:rPr>
              <a:t>This visualization allows you to compare topics on two reduced dimensions and observe the distribution of words in topics.</a:t>
            </a:r>
            <a:endParaRPr lang="en-IN" sz="1800">
              <a:effectLst/>
              <a:ea typeface="Calibri" panose="020F0502020204030204" pitchFamily="34" charset="0"/>
              <a:cs typeface="Times New Roman" panose="02020603050405020304" pitchFamily="18" charset="0"/>
            </a:endParaRPr>
          </a:p>
          <a:p>
            <a:pPr>
              <a:spcAft>
                <a:spcPts val="800"/>
              </a:spcAft>
            </a:pPr>
            <a:endParaRPr lang="en-IN" sz="130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sz="130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sz="13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719752-0A1E-4909-9927-A425575E9935}"/>
              </a:ext>
            </a:extLst>
          </p:cNvPr>
          <p:cNvPicPr>
            <a:picLocks noChangeAspect="1"/>
          </p:cNvPicPr>
          <p:nvPr/>
        </p:nvPicPr>
        <p:blipFill rotWithShape="1">
          <a:blip r:embed="rId2"/>
          <a:srcRect l="18876" t="21723" r="11264" b="5323"/>
          <a:stretch/>
        </p:blipFill>
        <p:spPr>
          <a:xfrm>
            <a:off x="5405862" y="780836"/>
            <a:ext cx="6019331" cy="5229546"/>
          </a:xfrm>
          <a:prstGeom prst="rect">
            <a:avLst/>
          </a:prstGeom>
          <a:effectLst/>
        </p:spPr>
      </p:pic>
    </p:spTree>
    <p:extLst>
      <p:ext uri="{BB962C8B-B14F-4D97-AF65-F5344CB8AC3E}">
        <p14:creationId xmlns:p14="http://schemas.microsoft.com/office/powerpoint/2010/main" val="3023859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LDA</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a:xfrm>
            <a:off x="1042226" y="1592360"/>
            <a:ext cx="10311574" cy="4351338"/>
          </a:xfrm>
        </p:spPr>
        <p:txBody>
          <a:bodyPr>
            <a:normAutofit/>
          </a:bodyPr>
          <a:lstStyle/>
          <a:p>
            <a:pPr algn="l" fontAlgn="auto"/>
            <a:r>
              <a:rPr lang="en-US" sz="2200" i="0">
                <a:effectLst/>
              </a:rPr>
              <a:t>LDA Input:</a:t>
            </a:r>
          </a:p>
          <a:p>
            <a:pPr lvl="1"/>
            <a:r>
              <a:rPr lang="en-US" sz="2200" i="0">
                <a:effectLst/>
              </a:rPr>
              <a:t> </a:t>
            </a:r>
            <a:r>
              <a:rPr lang="en-US" sz="1800" i="0">
                <a:effectLst/>
              </a:rPr>
              <a:t>M no. of documents</a:t>
            </a:r>
          </a:p>
          <a:p>
            <a:pPr lvl="1"/>
            <a:r>
              <a:rPr lang="en-US" sz="1800" i="0">
                <a:effectLst/>
              </a:rPr>
              <a:t>Each of these documents have N no. of words</a:t>
            </a:r>
          </a:p>
          <a:p>
            <a:pPr lvl="1"/>
            <a:r>
              <a:rPr lang="en-US" sz="1800" i="0">
                <a:effectLst/>
              </a:rPr>
              <a:t> Hyperparameters- alpha and beta</a:t>
            </a:r>
          </a:p>
          <a:p>
            <a:pPr lvl="1"/>
            <a:r>
              <a:rPr lang="en-US" sz="1800" i="0">
                <a:effectLst/>
              </a:rPr>
              <a:t> All of which needs to pass through LDA</a:t>
            </a:r>
          </a:p>
          <a:p>
            <a:pPr algn="l" fontAlgn="auto"/>
            <a:r>
              <a:rPr lang="en-US" sz="2200" i="0">
                <a:effectLst/>
              </a:rPr>
              <a:t>LDA Output:</a:t>
            </a:r>
          </a:p>
          <a:p>
            <a:pPr lvl="1"/>
            <a:r>
              <a:rPr lang="en-US" sz="1800" i="0">
                <a:effectLst/>
              </a:rPr>
              <a:t>K no. of topics (cluster of words)</a:t>
            </a:r>
          </a:p>
          <a:p>
            <a:pPr lvl="1"/>
            <a:r>
              <a:rPr lang="en-US" sz="1800" i="0">
                <a:effectLst/>
              </a:rPr>
              <a:t>Document to topic distribution and Topic-term distribution</a:t>
            </a:r>
          </a:p>
          <a:p>
            <a:pPr marL="457200" lvl="1" indent="0" algn="just">
              <a:lnSpc>
                <a:spcPct val="107000"/>
              </a:lnSpc>
              <a:spcAft>
                <a:spcPts val="800"/>
              </a:spcAft>
              <a:buNone/>
            </a:pP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982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LDA Advantages and Disadvantages</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a:xfrm>
            <a:off x="1042226" y="1592360"/>
            <a:ext cx="10311574" cy="4351338"/>
          </a:xfrm>
        </p:spPr>
        <p:txBody>
          <a:bodyPr>
            <a:normAutofit/>
          </a:bodyPr>
          <a:lstStyle/>
          <a:p>
            <a:pPr algn="l" fontAlgn="auto"/>
            <a:r>
              <a:rPr lang="en-US" sz="2200">
                <a:ea typeface="Calibri" panose="020F0502020204030204" pitchFamily="34" charset="0"/>
                <a:cs typeface="Times New Roman" panose="02020603050405020304" pitchFamily="18" charset="0"/>
              </a:rPr>
              <a:t>Advantages:</a:t>
            </a:r>
          </a:p>
          <a:p>
            <a:pPr lvl="1"/>
            <a:r>
              <a:rPr lang="en-US" sz="2200">
                <a:ea typeface="Calibri" panose="020F0502020204030204" pitchFamily="34" charset="0"/>
                <a:cs typeface="Times New Roman" panose="02020603050405020304" pitchFamily="18" charset="0"/>
              </a:rPr>
              <a:t>It is fast</a:t>
            </a:r>
          </a:p>
          <a:p>
            <a:pPr lvl="1"/>
            <a:r>
              <a:rPr lang="en-US" sz="2200">
                <a:effectLst/>
                <a:ea typeface="Calibri" panose="020F0502020204030204" pitchFamily="34" charset="0"/>
                <a:cs typeface="Times New Roman" panose="02020603050405020304" pitchFamily="18" charset="0"/>
              </a:rPr>
              <a:t>It </a:t>
            </a:r>
            <a:r>
              <a:rPr lang="en-US" sz="2200">
                <a:ea typeface="Calibri" panose="020F0502020204030204" pitchFamily="34" charset="0"/>
                <a:cs typeface="Times New Roman" panose="02020603050405020304" pitchFamily="18" charset="0"/>
              </a:rPr>
              <a:t>is intuitive</a:t>
            </a:r>
          </a:p>
          <a:p>
            <a:pPr lvl="1"/>
            <a:r>
              <a:rPr lang="en-US" sz="2200" i="0">
                <a:solidFill>
                  <a:srgbClr val="292929"/>
                </a:solidFill>
                <a:effectLst/>
              </a:rPr>
              <a:t>It can predict topics for new unseen documents.</a:t>
            </a:r>
          </a:p>
          <a:p>
            <a:r>
              <a:rPr lang="en-US" sz="2200">
                <a:solidFill>
                  <a:srgbClr val="292929"/>
                </a:solidFill>
              </a:rPr>
              <a:t>Dis-Advantages:</a:t>
            </a:r>
          </a:p>
          <a:p>
            <a:pPr lvl="1"/>
            <a:r>
              <a:rPr lang="en-US" sz="2200">
                <a:solidFill>
                  <a:srgbClr val="292929"/>
                </a:solidFill>
              </a:rPr>
              <a:t>It requires Fine tuning.</a:t>
            </a:r>
          </a:p>
          <a:p>
            <a:pPr lvl="1"/>
            <a:r>
              <a:rPr lang="en-US" sz="2200">
                <a:solidFill>
                  <a:srgbClr val="292929"/>
                </a:solidFill>
              </a:rPr>
              <a:t>It needs human interpretation</a:t>
            </a:r>
          </a:p>
          <a:p>
            <a:pPr marL="457200" lvl="1" indent="0">
              <a:buNone/>
            </a:pPr>
            <a:endParaRPr lang="en-US" sz="1800">
              <a:solidFill>
                <a:srgbClr val="292929"/>
              </a:solidFill>
            </a:endParaRPr>
          </a:p>
          <a:p>
            <a:endParaRPr lang="en-US" sz="2200" i="0">
              <a:solidFill>
                <a:srgbClr val="292929"/>
              </a:solidFill>
              <a:effectLst/>
            </a:endParaRPr>
          </a:p>
          <a:p>
            <a:pPr marL="0" indent="0">
              <a:buNone/>
            </a:pPr>
            <a:endParaRPr lang="en-US" sz="1800" i="0">
              <a:solidFill>
                <a:srgbClr val="292929"/>
              </a:solidFill>
              <a:effectLst/>
            </a:endParaRPr>
          </a:p>
          <a:p>
            <a:pPr algn="l" fontAlgn="auto"/>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4642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Metrics</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a:xfrm>
            <a:off x="1042226" y="1592360"/>
            <a:ext cx="10311574" cy="4351338"/>
          </a:xfrm>
        </p:spPr>
        <p:txBody>
          <a:bodyPr>
            <a:normAutofit/>
          </a:bodyPr>
          <a:lstStyle/>
          <a:p>
            <a:pPr>
              <a:lnSpc>
                <a:spcPct val="107000"/>
              </a:lnSpc>
              <a:spcAft>
                <a:spcPts val="800"/>
              </a:spcAft>
            </a:pPr>
            <a:r>
              <a:rPr lang="en-US" sz="1800">
                <a:latin typeface="Calibri" panose="020F0502020204030204" pitchFamily="34" charset="0"/>
                <a:ea typeface="Calibri" panose="020F0502020204030204" pitchFamily="34" charset="0"/>
                <a:cs typeface="Times New Roman" panose="02020603050405020304" pitchFamily="18" charset="0"/>
              </a:rPr>
              <a:t>To check if the model is good in LDA we see three metrics:</a:t>
            </a:r>
          </a:p>
          <a:p>
            <a:pPr marL="800100" lvl="1" indent="-342900">
              <a:lnSpc>
                <a:spcPct val="107000"/>
              </a:lnSpc>
              <a:spcAft>
                <a:spcPts val="800"/>
              </a:spcAft>
              <a:buAutoNum type="arabicPeriod"/>
            </a:pPr>
            <a:r>
              <a:rPr lang="en-US" sz="1800">
                <a:latin typeface="Calibri" panose="020F0502020204030204" pitchFamily="34" charset="0"/>
                <a:ea typeface="Calibri" panose="020F0502020204030204" pitchFamily="34" charset="0"/>
                <a:cs typeface="Times New Roman" panose="02020603050405020304" pitchFamily="18" charset="0"/>
              </a:rPr>
              <a:t>Topics should be interpretable.</a:t>
            </a:r>
          </a:p>
          <a:p>
            <a:pPr marL="800100" lvl="1" indent="-342900">
              <a:lnSpc>
                <a:spcPct val="107000"/>
              </a:lnSpc>
              <a:spcAft>
                <a:spcPts val="800"/>
              </a:spcAft>
              <a:buAutoNum type="arabicPeriod"/>
            </a:pPr>
            <a:r>
              <a:rPr lang="en-US" sz="1800">
                <a:latin typeface="Calibri" panose="020F0502020204030204" pitchFamily="34" charset="0"/>
                <a:ea typeface="Calibri" panose="020F0502020204030204" pitchFamily="34" charset="0"/>
                <a:cs typeface="Times New Roman" panose="02020603050405020304" pitchFamily="18" charset="0"/>
              </a:rPr>
              <a:t>Topics are unique</a:t>
            </a:r>
          </a:p>
          <a:p>
            <a:pPr marL="800100" lvl="1" indent="-342900">
              <a:lnSpc>
                <a:spcPct val="107000"/>
              </a:lnSpc>
              <a:spcAft>
                <a:spcPts val="800"/>
              </a:spcAft>
              <a:buAutoNum type="arabicPeriod"/>
            </a:pPr>
            <a:r>
              <a:rPr lang="en-US" sz="1800">
                <a:latin typeface="Calibri" panose="020F0502020204030204" pitchFamily="34" charset="0"/>
                <a:ea typeface="Calibri" panose="020F0502020204030204" pitchFamily="34" charset="0"/>
                <a:cs typeface="Times New Roman" panose="02020603050405020304" pitchFamily="18" charset="0"/>
              </a:rPr>
              <a:t>All the documents should be represented.</a:t>
            </a:r>
          </a:p>
          <a:p>
            <a:pPr marL="457200" lvl="1" indent="0">
              <a:lnSpc>
                <a:spcPct val="107000"/>
              </a:lnSpc>
              <a:spcAft>
                <a:spcPts val="800"/>
              </a:spcAft>
              <a:buNone/>
            </a:pPr>
            <a:endParaRPr lang="en-IN" sz="140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3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a:xfrm>
            <a:off x="838200" y="1592360"/>
            <a:ext cx="10515600" cy="4351338"/>
          </a:xfrm>
        </p:spPr>
        <p:txBody>
          <a:bodyPr>
            <a:normAutofit/>
          </a:bodyPr>
          <a:lstStyle/>
          <a:p>
            <a:pPr marL="0" indent="0">
              <a:lnSpc>
                <a:spcPct val="107000"/>
              </a:lnSpc>
              <a:spcAft>
                <a:spcPts val="800"/>
              </a:spcAft>
              <a:buNone/>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B77B20B-8495-4EA7-A801-C5F36D812A15}"/>
              </a:ext>
            </a:extLst>
          </p:cNvPr>
          <p:cNvGraphicFramePr>
            <a:graphicFrameLocks noGrp="1"/>
          </p:cNvGraphicFramePr>
          <p:nvPr>
            <p:extLst>
              <p:ext uri="{D42A27DB-BD31-4B8C-83A1-F6EECF244321}">
                <p14:modId xmlns:p14="http://schemas.microsoft.com/office/powerpoint/2010/main" val="2398269029"/>
              </p:ext>
            </p:extLst>
          </p:nvPr>
        </p:nvGraphicFramePr>
        <p:xfrm>
          <a:off x="3654067" y="3907601"/>
          <a:ext cx="5418666" cy="203609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7207662"/>
                    </a:ext>
                  </a:extLst>
                </a:gridCol>
                <a:gridCol w="2709333">
                  <a:extLst>
                    <a:ext uri="{9D8B030D-6E8A-4147-A177-3AD203B41FA5}">
                      <a16:colId xmlns:a16="http://schemas.microsoft.com/office/drawing/2014/main" val="646556757"/>
                    </a:ext>
                  </a:extLst>
                </a:gridCol>
              </a:tblGrid>
              <a:tr h="678699">
                <a:tc>
                  <a:txBody>
                    <a:bodyPr/>
                    <a:lstStyle/>
                    <a:p>
                      <a:r>
                        <a:rPr lang="en-US"/>
                        <a:t>Metrics of LDA</a:t>
                      </a:r>
                    </a:p>
                  </a:txBody>
                  <a:tcPr/>
                </a:tc>
                <a:tc>
                  <a:txBody>
                    <a:bodyPr/>
                    <a:lstStyle/>
                    <a:p>
                      <a:r>
                        <a:rPr lang="en-US"/>
                        <a:t>Value</a:t>
                      </a:r>
                    </a:p>
                  </a:txBody>
                  <a:tcPr/>
                </a:tc>
                <a:extLst>
                  <a:ext uri="{0D108BD9-81ED-4DB2-BD59-A6C34878D82A}">
                    <a16:rowId xmlns:a16="http://schemas.microsoft.com/office/drawing/2014/main" val="371249632"/>
                  </a:ext>
                </a:extLst>
              </a:tr>
              <a:tr h="678699">
                <a:tc>
                  <a:txBody>
                    <a:bodyPr/>
                    <a:lstStyle/>
                    <a:p>
                      <a:r>
                        <a:rPr lang="en-US"/>
                        <a:t>Log-likelihood</a:t>
                      </a:r>
                    </a:p>
                  </a:txBody>
                  <a:tcPr/>
                </a:tc>
                <a:tc>
                  <a:txBody>
                    <a:bodyPr/>
                    <a:lstStyle/>
                    <a:p>
                      <a:r>
                        <a:rPr lang="en-US"/>
                        <a:t>-2616563.631168631</a:t>
                      </a:r>
                    </a:p>
                  </a:txBody>
                  <a:tcPr/>
                </a:tc>
                <a:extLst>
                  <a:ext uri="{0D108BD9-81ED-4DB2-BD59-A6C34878D82A}">
                    <a16:rowId xmlns:a16="http://schemas.microsoft.com/office/drawing/2014/main" val="1711869303"/>
                  </a:ext>
                </a:extLst>
              </a:tr>
              <a:tr h="678699">
                <a:tc>
                  <a:txBody>
                    <a:bodyPr/>
                    <a:lstStyle/>
                    <a:p>
                      <a:r>
                        <a:rPr lang="en-US"/>
                        <a:t>Perplexity</a:t>
                      </a:r>
                    </a:p>
                  </a:txBody>
                  <a:tcPr/>
                </a:tc>
                <a:tc>
                  <a:txBody>
                    <a:bodyPr/>
                    <a:lstStyle/>
                    <a:p>
                      <a:r>
                        <a:rPr lang="en-US"/>
                        <a:t>1369.4588046576564</a:t>
                      </a:r>
                    </a:p>
                  </a:txBody>
                  <a:tcPr/>
                </a:tc>
                <a:extLst>
                  <a:ext uri="{0D108BD9-81ED-4DB2-BD59-A6C34878D82A}">
                    <a16:rowId xmlns:a16="http://schemas.microsoft.com/office/drawing/2014/main" val="4181818382"/>
                  </a:ext>
                </a:extLst>
              </a:tr>
            </a:tbl>
          </a:graphicData>
        </a:graphic>
      </p:graphicFrame>
      <p:graphicFrame>
        <p:nvGraphicFramePr>
          <p:cNvPr id="5" name="Table 5">
            <a:extLst>
              <a:ext uri="{FF2B5EF4-FFF2-40B4-BE49-F238E27FC236}">
                <a16:creationId xmlns:a16="http://schemas.microsoft.com/office/drawing/2014/main" id="{01F7AFB7-0A56-4F13-B333-4C25E7EB3D74}"/>
              </a:ext>
            </a:extLst>
          </p:cNvPr>
          <p:cNvGraphicFramePr>
            <a:graphicFrameLocks noGrp="1"/>
          </p:cNvGraphicFramePr>
          <p:nvPr>
            <p:extLst>
              <p:ext uri="{D42A27DB-BD31-4B8C-83A1-F6EECF244321}">
                <p14:modId xmlns:p14="http://schemas.microsoft.com/office/powerpoint/2010/main" val="2288260402"/>
              </p:ext>
            </p:extLst>
          </p:nvPr>
        </p:nvGraphicFramePr>
        <p:xfrm>
          <a:off x="2032000" y="2181322"/>
          <a:ext cx="8128000" cy="1247677"/>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92168039"/>
                    </a:ext>
                  </a:extLst>
                </a:gridCol>
                <a:gridCol w="2032000">
                  <a:extLst>
                    <a:ext uri="{9D8B030D-6E8A-4147-A177-3AD203B41FA5}">
                      <a16:colId xmlns:a16="http://schemas.microsoft.com/office/drawing/2014/main" val="3133291029"/>
                    </a:ext>
                  </a:extLst>
                </a:gridCol>
                <a:gridCol w="2032000">
                  <a:extLst>
                    <a:ext uri="{9D8B030D-6E8A-4147-A177-3AD203B41FA5}">
                      <a16:colId xmlns:a16="http://schemas.microsoft.com/office/drawing/2014/main" val="1171804996"/>
                    </a:ext>
                  </a:extLst>
                </a:gridCol>
                <a:gridCol w="2032000">
                  <a:extLst>
                    <a:ext uri="{9D8B030D-6E8A-4147-A177-3AD203B41FA5}">
                      <a16:colId xmlns:a16="http://schemas.microsoft.com/office/drawing/2014/main" val="2871295768"/>
                    </a:ext>
                  </a:extLst>
                </a:gridCol>
              </a:tblGrid>
              <a:tr h="619536">
                <a:tc>
                  <a:txBody>
                    <a:bodyPr/>
                    <a:lstStyle/>
                    <a:p>
                      <a:r>
                        <a:rPr lang="en-IN"/>
                        <a:t>Metric of LSTM</a:t>
                      </a:r>
                    </a:p>
                  </a:txBody>
                  <a:tcPr/>
                </a:tc>
                <a:tc>
                  <a:txBody>
                    <a:bodyPr/>
                    <a:lstStyle/>
                    <a:p>
                      <a:r>
                        <a:rPr lang="en-IN"/>
                        <a:t>Precision</a:t>
                      </a:r>
                    </a:p>
                  </a:txBody>
                  <a:tcPr/>
                </a:tc>
                <a:tc>
                  <a:txBody>
                    <a:bodyPr/>
                    <a:lstStyle/>
                    <a:p>
                      <a:r>
                        <a:rPr lang="en-IN"/>
                        <a:t>Recall</a:t>
                      </a:r>
                    </a:p>
                  </a:txBody>
                  <a:tcPr/>
                </a:tc>
                <a:tc>
                  <a:txBody>
                    <a:bodyPr/>
                    <a:lstStyle/>
                    <a:p>
                      <a:r>
                        <a:rPr lang="en-IN"/>
                        <a:t>F-score</a:t>
                      </a:r>
                    </a:p>
                  </a:txBody>
                  <a:tcPr/>
                </a:tc>
                <a:extLst>
                  <a:ext uri="{0D108BD9-81ED-4DB2-BD59-A6C34878D82A}">
                    <a16:rowId xmlns:a16="http://schemas.microsoft.com/office/drawing/2014/main" val="2413234170"/>
                  </a:ext>
                </a:extLst>
              </a:tr>
              <a:tr h="628141">
                <a:tc>
                  <a:txBody>
                    <a:bodyPr/>
                    <a:lstStyle/>
                    <a:p>
                      <a:r>
                        <a:rPr lang="en-IN"/>
                        <a:t>Rouge-1</a:t>
                      </a:r>
                    </a:p>
                  </a:txBody>
                  <a:tcPr/>
                </a:tc>
                <a:tc>
                  <a:txBody>
                    <a:bodyPr/>
                    <a:lstStyle/>
                    <a:p>
                      <a:r>
                        <a:rPr lang="en-IN"/>
                        <a:t>0.45</a:t>
                      </a:r>
                    </a:p>
                  </a:txBody>
                  <a:tcPr/>
                </a:tc>
                <a:tc>
                  <a:txBody>
                    <a:bodyPr/>
                    <a:lstStyle/>
                    <a:p>
                      <a:r>
                        <a:rPr lang="en-IN"/>
                        <a:t>0.26</a:t>
                      </a:r>
                    </a:p>
                  </a:txBody>
                  <a:tcPr/>
                </a:tc>
                <a:tc>
                  <a:txBody>
                    <a:bodyPr/>
                    <a:lstStyle/>
                    <a:p>
                      <a:r>
                        <a:rPr lang="en-IN"/>
                        <a:t>0.34</a:t>
                      </a:r>
                    </a:p>
                  </a:txBody>
                  <a:tcPr/>
                </a:tc>
                <a:extLst>
                  <a:ext uri="{0D108BD9-81ED-4DB2-BD59-A6C34878D82A}">
                    <a16:rowId xmlns:a16="http://schemas.microsoft.com/office/drawing/2014/main" val="1667534588"/>
                  </a:ext>
                </a:extLst>
              </a:tr>
            </a:tbl>
          </a:graphicData>
        </a:graphic>
      </p:graphicFrame>
    </p:spTree>
    <p:extLst>
      <p:ext uri="{BB962C8B-B14F-4D97-AF65-F5344CB8AC3E}">
        <p14:creationId xmlns:p14="http://schemas.microsoft.com/office/powerpoint/2010/main" val="3665927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a:xfrm>
            <a:off x="838200" y="1592360"/>
            <a:ext cx="10515600" cy="4351338"/>
          </a:xfrm>
        </p:spPr>
        <p:txBody>
          <a:bodyPr>
            <a:normAutofit/>
          </a:bodyPr>
          <a:lstStyle/>
          <a:p>
            <a:pPr>
              <a:lnSpc>
                <a:spcPct val="107000"/>
              </a:lnSpc>
              <a:spcAft>
                <a:spcPts val="800"/>
              </a:spcAft>
            </a:pPr>
            <a:r>
              <a:rPr lang="en-US" sz="2200" b="0" i="0">
                <a:solidFill>
                  <a:srgbClr val="111111"/>
                </a:solidFill>
                <a:effectLst/>
              </a:rPr>
              <a:t>We started </a:t>
            </a:r>
            <a:r>
              <a:rPr lang="en-US" sz="2200">
                <a:solidFill>
                  <a:srgbClr val="111111"/>
                </a:solidFill>
              </a:rPr>
              <a:t>LSTM for text summarization but could not get the desired results because as we increase the number of parameters in LSTM the computation cost of the model is increasing which requires additional GPU resources to collaborate it.</a:t>
            </a:r>
          </a:p>
          <a:p>
            <a:pPr>
              <a:lnSpc>
                <a:spcPct val="107000"/>
              </a:lnSpc>
              <a:spcAft>
                <a:spcPts val="800"/>
              </a:spcAft>
            </a:pPr>
            <a:r>
              <a:rPr lang="en-US" sz="2200">
                <a:solidFill>
                  <a:srgbClr val="111111"/>
                </a:solidFill>
              </a:rPr>
              <a:t> In addition to it, w</a:t>
            </a:r>
            <a:r>
              <a:rPr lang="en-US" sz="2200" b="0" i="0">
                <a:solidFill>
                  <a:srgbClr val="111111"/>
                </a:solidFill>
                <a:effectLst/>
              </a:rPr>
              <a:t>e built a basic topic model using </a:t>
            </a:r>
            <a:r>
              <a:rPr lang="en-US" sz="2200" b="0" i="0" err="1">
                <a:solidFill>
                  <a:srgbClr val="111111"/>
                </a:solidFill>
                <a:effectLst/>
              </a:rPr>
              <a:t>Gensim’s</a:t>
            </a:r>
            <a:r>
              <a:rPr lang="en-US" sz="2200" b="0" i="0">
                <a:solidFill>
                  <a:srgbClr val="111111"/>
                </a:solidFill>
                <a:effectLst/>
              </a:rPr>
              <a:t> LDA and visualize the topics using pyLDAvis.</a:t>
            </a:r>
            <a:endParaRPr lang="en-IN" sz="2200">
              <a:effectLst/>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0363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Future Works</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a:xfrm>
            <a:off x="838200" y="1592360"/>
            <a:ext cx="10515600" cy="4351338"/>
          </a:xfrm>
        </p:spPr>
        <p:txBody>
          <a:bodyPr>
            <a:normAutofit/>
          </a:bodyPr>
          <a:lstStyle/>
          <a:p>
            <a:pPr marL="0" indent="0">
              <a:lnSpc>
                <a:spcPct val="107000"/>
              </a:lnSpc>
              <a:spcAft>
                <a:spcPts val="800"/>
              </a:spcAft>
              <a:buNone/>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a:latin typeface="Calibri" panose="020F0502020204030204" pitchFamily="34" charset="0"/>
                <a:ea typeface="Calibri" panose="020F0502020204030204" pitchFamily="34" charset="0"/>
                <a:cs typeface="Times New Roman" panose="02020603050405020304" pitchFamily="18" charset="0"/>
              </a:rPr>
              <a:t>Build a BERT( Bidirectional Encoders) Model to get advanced text summarizations. As </a:t>
            </a:r>
            <a:r>
              <a:rPr lang="en-US" sz="1800">
                <a:latin typeface="Calibri" panose="020F0502020204030204" pitchFamily="34" charset="0"/>
                <a:ea typeface="Calibri" panose="020F0502020204030204" pitchFamily="34" charset="0"/>
                <a:cs typeface="Times New Roman" panose="02020603050405020304" pitchFamily="18" charset="0"/>
              </a:rPr>
              <a:t>the model will be large because of the training structure and corpus. It is slow to train because it is big and there are a lot of weights to update. It requires more computation because of its size, which comes at a cost. </a:t>
            </a:r>
          </a:p>
          <a:p>
            <a:pPr>
              <a:lnSpc>
                <a:spcPct val="107000"/>
              </a:lnSpc>
              <a:spcAft>
                <a:spcPts val="800"/>
              </a:spcAft>
            </a:pPr>
            <a:r>
              <a:rPr lang="en-US" sz="1800">
                <a:latin typeface="Calibri" panose="020F0502020204030204" pitchFamily="34" charset="0"/>
                <a:ea typeface="Calibri" panose="020F0502020204030204" pitchFamily="34" charset="0"/>
                <a:cs typeface="Times New Roman" panose="02020603050405020304" pitchFamily="18" charset="0"/>
              </a:rPr>
              <a:t>Hence limited the project using 3 Stacked LSTM and LDA models.</a:t>
            </a:r>
            <a:endParaRPr lang="en-IN"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651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Description</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p:txBody>
          <a:bodyPr>
            <a:normAutofit/>
          </a:bodyPr>
          <a:lstStyle/>
          <a:p>
            <a:pPr algn="just"/>
            <a:r>
              <a:rPr lang="en-US" sz="1800"/>
              <a:t>In recent years, automatic text summarization has become a well-studied NLP problem. Machine learning models are built that can extract important information from a bigger piece of text and condense it into a smaller one. </a:t>
            </a:r>
          </a:p>
          <a:p>
            <a:pPr marL="0" indent="0" algn="just">
              <a:buNone/>
            </a:pPr>
            <a:endParaRPr lang="en-US" sz="1800"/>
          </a:p>
          <a:p>
            <a:pPr algn="just"/>
            <a:r>
              <a:rPr lang="en-US" sz="1800"/>
              <a:t>Deep neural networks have shown to be an excellent method for text summarization, and the concept has a wide range of applications. </a:t>
            </a:r>
          </a:p>
          <a:p>
            <a:pPr marL="0" indent="0" algn="just">
              <a:buNone/>
            </a:pPr>
            <a:endParaRPr lang="en-US" sz="1800"/>
          </a:p>
          <a:p>
            <a:pPr algn="just"/>
            <a:r>
              <a:rPr lang="en-US" sz="1800"/>
              <a:t>Text ad creation in internet search advertising is one conceivable use. Extractive summarization process involves giving scores to sentences using some method and then using the sentences that achieve highest scores as summaries. </a:t>
            </a:r>
          </a:p>
          <a:p>
            <a:pPr marL="0" indent="0" algn="just">
              <a:buNone/>
            </a:pPr>
            <a:endParaRPr lang="en-US" sz="1800"/>
          </a:p>
          <a:p>
            <a:pPr algn="just"/>
            <a:r>
              <a:rPr lang="en-US" sz="1800"/>
              <a:t>This project aims to develop a model which gives text summarization from news articles.</a:t>
            </a:r>
          </a:p>
        </p:txBody>
      </p:sp>
    </p:spTree>
    <p:extLst>
      <p:ext uri="{BB962C8B-B14F-4D97-AF65-F5344CB8AC3E}">
        <p14:creationId xmlns:p14="http://schemas.microsoft.com/office/powerpoint/2010/main" val="2480375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9607F-452F-48B8-9B27-FAB834EAC6AF}"/>
              </a:ext>
            </a:extLst>
          </p:cNvPr>
          <p:cNvSpPr txBox="1"/>
          <p:nvPr/>
        </p:nvSpPr>
        <p:spPr>
          <a:xfrm>
            <a:off x="4150582" y="2584174"/>
            <a:ext cx="7364232" cy="1015663"/>
          </a:xfrm>
          <a:prstGeom prst="rect">
            <a:avLst/>
          </a:prstGeom>
          <a:noFill/>
        </p:spPr>
        <p:txBody>
          <a:bodyPr wrap="square" rtlCol="0">
            <a:spAutoFit/>
          </a:bodyPr>
          <a:lstStyle/>
          <a:p>
            <a:r>
              <a:rPr lang="en-US" sz="6000"/>
              <a:t>THANK YOU</a:t>
            </a:r>
          </a:p>
        </p:txBody>
      </p:sp>
    </p:spTree>
    <p:extLst>
      <p:ext uri="{BB962C8B-B14F-4D97-AF65-F5344CB8AC3E}">
        <p14:creationId xmlns:p14="http://schemas.microsoft.com/office/powerpoint/2010/main" val="425510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a:xfrm>
            <a:off x="838200" y="357174"/>
            <a:ext cx="10515600" cy="1325563"/>
          </a:xfrm>
        </p:spPr>
        <p:txBody>
          <a:bodyPr/>
          <a:lstStyle/>
          <a:p>
            <a:r>
              <a:rPr lang="en-US"/>
              <a:t>Dataset</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p:txBody>
          <a:bodyPr>
            <a:normAutofit/>
          </a:bodyPr>
          <a:lstStyle/>
          <a:p>
            <a:pPr algn="just"/>
            <a:r>
              <a:rPr lang="en-US" sz="2200"/>
              <a:t>Dataset is taken from Kaggle: </a:t>
            </a:r>
            <a:r>
              <a:rPr lang="en-US" sz="2200">
                <a:hlinkClick r:id="rId2"/>
              </a:rPr>
              <a:t>https://www.kaggle.com/pariza/bbc-news-summary </a:t>
            </a:r>
            <a:endParaRPr lang="en-US" sz="2200"/>
          </a:p>
          <a:p>
            <a:pPr marL="0" indent="0" algn="just">
              <a:buNone/>
            </a:pPr>
            <a:endParaRPr lang="en-US" sz="2200"/>
          </a:p>
          <a:p>
            <a:pPr algn="just"/>
            <a:r>
              <a:rPr lang="en-US" sz="2200"/>
              <a:t>This dataset is used for extractive text summarization has business, political, sports, entertainment, and tech news articles of BBC from 2004 to 2005 in the News Articles folder. </a:t>
            </a:r>
          </a:p>
          <a:p>
            <a:pPr marL="0" indent="0" algn="just">
              <a:buNone/>
            </a:pPr>
            <a:endParaRPr lang="en-US" sz="2200"/>
          </a:p>
          <a:p>
            <a:pPr algn="just"/>
            <a:r>
              <a:rPr lang="en-US" sz="2200"/>
              <a:t>For each article, five summaries are provided in the Summaries folder. The first clause of the text of articles is the respective title</a:t>
            </a:r>
          </a:p>
        </p:txBody>
      </p:sp>
    </p:spTree>
    <p:extLst>
      <p:ext uri="{BB962C8B-B14F-4D97-AF65-F5344CB8AC3E}">
        <p14:creationId xmlns:p14="http://schemas.microsoft.com/office/powerpoint/2010/main" val="387362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a:xfrm>
            <a:off x="838200" y="357174"/>
            <a:ext cx="10515600" cy="1325563"/>
          </a:xfrm>
        </p:spPr>
        <p:txBody>
          <a:bodyPr/>
          <a:lstStyle/>
          <a:p>
            <a:r>
              <a:rPr lang="en-US"/>
              <a:t>Data cleaning</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p:txBody>
          <a:bodyPr>
            <a:normAutofit/>
          </a:bodyPr>
          <a:lstStyle/>
          <a:p>
            <a:pPr algn="just"/>
            <a:r>
              <a:rPr lang="en-US" sz="2200"/>
              <a:t>We did basic data cleaning like </a:t>
            </a:r>
          </a:p>
          <a:p>
            <a:pPr lvl="1" algn="just"/>
            <a:r>
              <a:rPr lang="en-US" sz="1800"/>
              <a:t>Removing emails</a:t>
            </a:r>
          </a:p>
          <a:p>
            <a:pPr lvl="1" algn="just"/>
            <a:r>
              <a:rPr lang="en-US" sz="1800"/>
              <a:t>Removing new lines</a:t>
            </a:r>
          </a:p>
          <a:p>
            <a:pPr lvl="1" algn="just"/>
            <a:r>
              <a:rPr lang="en-US" sz="1800"/>
              <a:t>Removing quotes</a:t>
            </a:r>
          </a:p>
          <a:p>
            <a:pPr algn="just"/>
            <a:r>
              <a:rPr lang="en-US" sz="2200"/>
              <a:t>We tokenized the data and lemmatized it.</a:t>
            </a:r>
          </a:p>
          <a:p>
            <a:pPr algn="just"/>
            <a:r>
              <a:rPr lang="en-US" sz="2200"/>
              <a:t>We also vectorized the data using </a:t>
            </a:r>
            <a:r>
              <a:rPr lang="en-US" sz="2200" err="1"/>
              <a:t>countVectorizer</a:t>
            </a:r>
            <a:r>
              <a:rPr lang="en-US" sz="2200"/>
              <a:t>.</a:t>
            </a:r>
          </a:p>
        </p:txBody>
      </p:sp>
    </p:spTree>
    <p:extLst>
      <p:ext uri="{BB962C8B-B14F-4D97-AF65-F5344CB8AC3E}">
        <p14:creationId xmlns:p14="http://schemas.microsoft.com/office/powerpoint/2010/main" val="83025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Tools and Models</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p:txBody>
          <a:bodyPr>
            <a:normAutofit/>
          </a:bodyPr>
          <a:lstStyle/>
          <a:p>
            <a:pPr algn="just"/>
            <a:r>
              <a:rPr lang="en-US" sz="1800"/>
              <a:t>The tools which we  used are Scikit-learn and Tensorflow, as well as matplotlib and seaborn for some visualization. </a:t>
            </a:r>
          </a:p>
          <a:p>
            <a:pPr marL="0" indent="0" algn="just">
              <a:buNone/>
            </a:pPr>
            <a:endParaRPr lang="en-US" sz="1800"/>
          </a:p>
          <a:p>
            <a:pPr algn="just"/>
            <a:r>
              <a:rPr lang="en-US" sz="1800"/>
              <a:t>We used LDA from Gensim package and 3- stacked LSTM to summarize the news article. </a:t>
            </a:r>
          </a:p>
          <a:p>
            <a:pPr marL="0" indent="0" algn="just">
              <a:buNone/>
            </a:pPr>
            <a:endParaRPr lang="en-US" sz="1800"/>
          </a:p>
          <a:p>
            <a:pPr algn="just"/>
            <a:r>
              <a:rPr lang="en-US" sz="1800"/>
              <a:t>Stacked LSTM has multiple layers of LSTM stacked on top of each other. This leads to a better representation of the sequence. </a:t>
            </a:r>
          </a:p>
          <a:p>
            <a:pPr marL="0" indent="0" algn="just">
              <a:buNone/>
            </a:pPr>
            <a:endParaRPr lang="en-US" sz="1800"/>
          </a:p>
          <a:p>
            <a:pPr algn="just"/>
            <a:r>
              <a:rPr lang="en-US" sz="1800"/>
              <a:t>We visualized the data, and test whether the summarization for each news article is accurate or not.</a:t>
            </a:r>
          </a:p>
        </p:txBody>
      </p:sp>
    </p:spTree>
    <p:extLst>
      <p:ext uri="{BB962C8B-B14F-4D97-AF65-F5344CB8AC3E}">
        <p14:creationId xmlns:p14="http://schemas.microsoft.com/office/powerpoint/2010/main" val="428535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3-STACKED LSTM</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p:txBody>
          <a:bodyPr>
            <a:normAutofit lnSpcReduction="10000"/>
          </a:bodyPr>
          <a:lstStyle/>
          <a:p>
            <a:pPr algn="just"/>
            <a:r>
              <a:rPr lang="en-IN" sz="1800">
                <a:effectLst/>
                <a:latin typeface="Calibri" panose="020F0502020204030204" pitchFamily="34" charset="0"/>
                <a:ea typeface="Calibri" panose="020F0502020204030204" pitchFamily="34" charset="0"/>
                <a:cs typeface="Times New Roman" panose="02020603050405020304" pitchFamily="18" charset="0"/>
              </a:rPr>
              <a:t>The 3-Stacked LSTM uses encoder-decoder architecture.</a:t>
            </a:r>
          </a:p>
          <a:p>
            <a:pPr algn="just"/>
            <a:endParaRPr lang="en-IN" sz="1800">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We can set up the Encoder-Decoder in 2 phases: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Calibri" panose="020F0502020204030204" pitchFamily="34" charset="0"/>
                <a:ea typeface="Calibri" panose="020F0502020204030204" pitchFamily="34" charset="0"/>
                <a:cs typeface="Times New Roman" panose="02020603050405020304" pitchFamily="18" charset="0"/>
              </a:rPr>
              <a:t>Training phase</a:t>
            </a: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Calibri" panose="020F0502020204030204" pitchFamily="34" charset="0"/>
                <a:ea typeface="Calibri" panose="020F0502020204030204" pitchFamily="34" charset="0"/>
                <a:cs typeface="Times New Roman" panose="02020603050405020304" pitchFamily="18" charset="0"/>
              </a:rPr>
              <a:t>Inference phase</a:t>
            </a:r>
          </a:p>
          <a:p>
            <a:pPr algn="just"/>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a:p>
          <a:p>
            <a:pPr algn="just"/>
            <a:endParaRPr lang="en-US"/>
          </a:p>
          <a:p>
            <a:pPr algn="just"/>
            <a:endParaRPr lang="en-US"/>
          </a:p>
          <a:p>
            <a:pPr algn="just"/>
            <a:endParaRPr lang="en-US"/>
          </a:p>
          <a:p>
            <a:pPr algn="just"/>
            <a:endParaRPr lang="en-US"/>
          </a:p>
          <a:p>
            <a:pPr marL="0" indent="0" algn="just">
              <a:buNone/>
            </a:pPr>
            <a:endParaRPr lang="en-US"/>
          </a:p>
        </p:txBody>
      </p:sp>
      <p:pic>
        <p:nvPicPr>
          <p:cNvPr id="8" name="Picture 7" descr="encoder">
            <a:extLst>
              <a:ext uri="{FF2B5EF4-FFF2-40B4-BE49-F238E27FC236}">
                <a16:creationId xmlns:a16="http://schemas.microsoft.com/office/drawing/2014/main" id="{D6507DD3-FB5E-4F7C-A2EE-76B970FE20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4164" y="2879350"/>
            <a:ext cx="2522220" cy="1379220"/>
          </a:xfrm>
          <a:prstGeom prst="rect">
            <a:avLst/>
          </a:prstGeom>
          <a:noFill/>
          <a:ln>
            <a:noFill/>
          </a:ln>
        </p:spPr>
      </p:pic>
    </p:spTree>
    <p:extLst>
      <p:ext uri="{BB962C8B-B14F-4D97-AF65-F5344CB8AC3E}">
        <p14:creationId xmlns:p14="http://schemas.microsoft.com/office/powerpoint/2010/main" val="301652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Training phase of Encoder</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p:txBody>
          <a:bodyPr/>
          <a:lstStyle/>
          <a:p>
            <a:pPr>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The complete input sequence is read by an encoder Long Short Term Memory model (LSTM), with one word being sent into the encoder at each timestep. </a:t>
            </a:r>
          </a:p>
          <a:p>
            <a:pPr>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The information is then processed at each timestep, and the contextual information existing in the input sequence is captured.</a:t>
            </a:r>
          </a:p>
          <a:p>
            <a:pPr>
              <a:lnSpc>
                <a:spcPct val="107000"/>
              </a:lnSpc>
              <a:spcAft>
                <a:spcPts val="800"/>
              </a:spcAft>
            </a:pPr>
            <a:endParaRPr lang="en-IN"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The hidden state (h</a:t>
            </a:r>
            <a:r>
              <a:rPr lang="en-IN" sz="1800" baseline="-25000">
                <a:effectLst/>
                <a:latin typeface="Calibri" panose="020F0502020204030204" pitchFamily="34" charset="0"/>
                <a:ea typeface="Calibri" panose="020F0502020204030204" pitchFamily="34" charset="0"/>
                <a:cs typeface="Times New Roman" panose="02020603050405020304" pitchFamily="18" charset="0"/>
              </a:rPr>
              <a:t>i</a:t>
            </a:r>
            <a:r>
              <a:rPr lang="en-IN" sz="1800">
                <a:effectLst/>
                <a:latin typeface="Calibri" panose="020F0502020204030204" pitchFamily="34" charset="0"/>
                <a:ea typeface="Calibri" panose="020F0502020204030204" pitchFamily="34" charset="0"/>
                <a:cs typeface="Times New Roman" panose="02020603050405020304" pitchFamily="18" charset="0"/>
              </a:rPr>
              <a:t>) and cell state (c</a:t>
            </a:r>
            <a:r>
              <a:rPr lang="en-IN" sz="1800" baseline="-25000">
                <a:effectLst/>
                <a:latin typeface="Calibri" panose="020F0502020204030204" pitchFamily="34" charset="0"/>
                <a:ea typeface="Calibri" panose="020F0502020204030204" pitchFamily="34" charset="0"/>
                <a:cs typeface="Times New Roman" panose="02020603050405020304" pitchFamily="18" charset="0"/>
              </a:rPr>
              <a:t>i</a:t>
            </a:r>
            <a:r>
              <a:rPr lang="en-IN" sz="1800">
                <a:effectLst/>
                <a:latin typeface="Calibri" panose="020F0502020204030204" pitchFamily="34" charset="0"/>
                <a:ea typeface="Calibri" panose="020F0502020204030204" pitchFamily="34" charset="0"/>
                <a:cs typeface="Times New Roman" panose="02020603050405020304" pitchFamily="18" charset="0"/>
              </a:rPr>
              <a:t>) of the last time step are used to initialize the decoder.</a:t>
            </a: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encoder">
            <a:extLst>
              <a:ext uri="{FF2B5EF4-FFF2-40B4-BE49-F238E27FC236}">
                <a16:creationId xmlns:a16="http://schemas.microsoft.com/office/drawing/2014/main" id="{4656E945-88B6-4CBA-B9EE-940928D8CF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6036" y="3780920"/>
            <a:ext cx="5692140" cy="1722120"/>
          </a:xfrm>
          <a:prstGeom prst="rect">
            <a:avLst/>
          </a:prstGeom>
          <a:noFill/>
          <a:ln>
            <a:noFill/>
          </a:ln>
        </p:spPr>
      </p:pic>
    </p:spTree>
    <p:extLst>
      <p:ext uri="{BB962C8B-B14F-4D97-AF65-F5344CB8AC3E}">
        <p14:creationId xmlns:p14="http://schemas.microsoft.com/office/powerpoint/2010/main" val="856761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Working Methodology of Decoder</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p:txBody>
          <a:bodyPr>
            <a:normAutofit/>
          </a:bodyPr>
          <a:lstStyle/>
          <a:p>
            <a:pPr>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The decoder also analyses the whole target sequence word-by-word and predicts a sequence that is one timestep delayed. Given the previous word, the decoder is trained to anticipate the next word in the sequence.</a:t>
            </a:r>
          </a:p>
          <a:p>
            <a:pPr>
              <a:lnSpc>
                <a:spcPct val="107000"/>
              </a:lnSpc>
              <a:spcAft>
                <a:spcPts val="80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&lt;start&gt;</a:t>
            </a:r>
            <a:r>
              <a:rPr lang="en-IN" sz="1800">
                <a:effectLst/>
                <a:latin typeface="Calibri" panose="020F0502020204030204" pitchFamily="34" charset="0"/>
                <a:ea typeface="Calibri" panose="020F0502020204030204" pitchFamily="34" charset="0"/>
                <a:cs typeface="Times New Roman" panose="02020603050405020304" pitchFamily="18" charset="0"/>
              </a:rPr>
              <a:t> and &lt;</a:t>
            </a:r>
            <a:r>
              <a:rPr lang="en-IN" sz="1800" b="1">
                <a:effectLst/>
                <a:latin typeface="Calibri" panose="020F0502020204030204" pitchFamily="34" charset="0"/>
                <a:ea typeface="Calibri" panose="020F0502020204030204" pitchFamily="34" charset="0"/>
                <a:cs typeface="Times New Roman" panose="02020603050405020304" pitchFamily="18" charset="0"/>
              </a:rPr>
              <a:t>end&gt; </a:t>
            </a:r>
            <a:r>
              <a:rPr lang="en-IN" sz="1800">
                <a:effectLst/>
                <a:latin typeface="Calibri" panose="020F0502020204030204" pitchFamily="34" charset="0"/>
                <a:ea typeface="Calibri" panose="020F0502020204030204" pitchFamily="34" charset="0"/>
                <a:cs typeface="Times New Roman" panose="02020603050405020304" pitchFamily="18" charset="0"/>
              </a:rPr>
              <a:t>are the special tokens which are added to the target sequence before feeding it into the decoder. The target sequence is unknown while decoding the test sequence. </a:t>
            </a:r>
          </a:p>
          <a:p>
            <a:pPr>
              <a:lnSpc>
                <a:spcPct val="107000"/>
              </a:lnSpc>
              <a:spcAft>
                <a:spcPts val="800"/>
              </a:spcAft>
            </a:pPr>
            <a:r>
              <a:rPr lang="en-IN" sz="1800">
                <a:latin typeface="Calibri" panose="020F0502020204030204" pitchFamily="34" charset="0"/>
                <a:ea typeface="Calibri" panose="020F0502020204030204" pitchFamily="34" charset="0"/>
                <a:cs typeface="Times New Roman" panose="02020603050405020304" pitchFamily="18" charset="0"/>
              </a:rPr>
              <a:t>W</a:t>
            </a:r>
            <a:r>
              <a:rPr lang="en-IN" sz="1800">
                <a:effectLst/>
                <a:latin typeface="Calibri" panose="020F0502020204030204" pitchFamily="34" charset="0"/>
                <a:ea typeface="Calibri" panose="020F0502020204030204" pitchFamily="34" charset="0"/>
                <a:cs typeface="Times New Roman" panose="02020603050405020304" pitchFamily="18" charset="0"/>
              </a:rPr>
              <a:t>e start predicting the target sequence by passing the first word into the decoder which would be always the &lt;</a:t>
            </a:r>
            <a:r>
              <a:rPr lang="en-IN" sz="1800" b="1">
                <a:effectLst/>
                <a:latin typeface="Calibri" panose="020F0502020204030204" pitchFamily="34" charset="0"/>
                <a:ea typeface="Calibri" panose="020F0502020204030204" pitchFamily="34" charset="0"/>
                <a:cs typeface="Times New Roman" panose="02020603050405020304" pitchFamily="18" charset="0"/>
              </a:rPr>
              <a:t>start&gt; </a:t>
            </a:r>
            <a:r>
              <a:rPr lang="en-IN" sz="1800">
                <a:effectLst/>
                <a:latin typeface="Calibri" panose="020F0502020204030204" pitchFamily="34" charset="0"/>
                <a:ea typeface="Calibri" panose="020F0502020204030204" pitchFamily="34" charset="0"/>
                <a:cs typeface="Times New Roman" panose="02020603050405020304" pitchFamily="18" charset="0"/>
              </a:rPr>
              <a:t>token. And the &lt;</a:t>
            </a:r>
            <a:r>
              <a:rPr lang="en-IN" sz="1800" b="1">
                <a:effectLst/>
                <a:latin typeface="Calibri" panose="020F0502020204030204" pitchFamily="34" charset="0"/>
                <a:ea typeface="Calibri" panose="020F0502020204030204" pitchFamily="34" charset="0"/>
                <a:cs typeface="Times New Roman" panose="02020603050405020304" pitchFamily="18" charset="0"/>
              </a:rPr>
              <a:t>end&gt; </a:t>
            </a:r>
            <a:r>
              <a:rPr lang="en-IN" sz="1800">
                <a:effectLst/>
                <a:latin typeface="Calibri" panose="020F0502020204030204" pitchFamily="34" charset="0"/>
                <a:ea typeface="Calibri" panose="020F0502020204030204" pitchFamily="34" charset="0"/>
                <a:cs typeface="Times New Roman" panose="02020603050405020304" pitchFamily="18" charset="0"/>
              </a:rPr>
              <a:t>token signals the end of the sentence.</a:t>
            </a: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242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E6CC-06E1-4A6D-AF3D-734B8C3A6258}"/>
              </a:ext>
            </a:extLst>
          </p:cNvPr>
          <p:cNvSpPr>
            <a:spLocks noGrp="1"/>
          </p:cNvSpPr>
          <p:nvPr>
            <p:ph type="title"/>
          </p:nvPr>
        </p:nvSpPr>
        <p:spPr/>
        <p:txBody>
          <a:bodyPr/>
          <a:lstStyle/>
          <a:p>
            <a:r>
              <a:rPr lang="en-US"/>
              <a:t>Inference Phase</a:t>
            </a:r>
          </a:p>
        </p:txBody>
      </p:sp>
      <p:sp>
        <p:nvSpPr>
          <p:cNvPr id="3" name="Content Placeholder 2">
            <a:extLst>
              <a:ext uri="{FF2B5EF4-FFF2-40B4-BE49-F238E27FC236}">
                <a16:creationId xmlns:a16="http://schemas.microsoft.com/office/drawing/2014/main" id="{C1504E17-39E0-4C64-AB62-8F1768FC757F}"/>
              </a:ext>
            </a:extLst>
          </p:cNvPr>
          <p:cNvSpPr>
            <a:spLocks noGrp="1"/>
          </p:cNvSpPr>
          <p:nvPr>
            <p:ph idx="1"/>
          </p:nvPr>
        </p:nvSpPr>
        <p:spPr>
          <a:xfrm>
            <a:off x="838200" y="1592360"/>
            <a:ext cx="10515600" cy="4351338"/>
          </a:xfrm>
        </p:spPr>
        <p:txBody>
          <a:bodyPr>
            <a:normAutofit/>
          </a:bodyPr>
          <a:lstStyle/>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After training, the model is put to the test on new source sequences with unknown target sequences. To decode a test sequence, we must first build up the inference architecture.</a:t>
            </a:r>
            <a:r>
              <a:rPr lang="en-IN" sz="1800" b="1">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b="1">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inference">
            <a:extLst>
              <a:ext uri="{FF2B5EF4-FFF2-40B4-BE49-F238E27FC236}">
                <a16:creationId xmlns:a16="http://schemas.microsoft.com/office/drawing/2014/main" id="{1746676C-7285-46C2-B188-AA60A2A92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955" y="2761084"/>
            <a:ext cx="56388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076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1124</Words>
  <Application>Microsoft Office PowerPoint</Application>
  <PresentationFormat>Widescreen</PresentationFormat>
  <Paragraphs>159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Symbol</vt:lpstr>
      <vt:lpstr>Office Theme</vt:lpstr>
      <vt:lpstr>Text Summarization of BBC News Articles</vt:lpstr>
      <vt:lpstr>Description</vt:lpstr>
      <vt:lpstr>Dataset</vt:lpstr>
      <vt:lpstr>Data cleaning</vt:lpstr>
      <vt:lpstr>Tools and Models</vt:lpstr>
      <vt:lpstr>3-STACKED LSTM</vt:lpstr>
      <vt:lpstr>Training phase of Encoder</vt:lpstr>
      <vt:lpstr>Working Methodology of Decoder</vt:lpstr>
      <vt:lpstr>Inference Phase</vt:lpstr>
      <vt:lpstr>Attention Mechanism</vt:lpstr>
      <vt:lpstr>Metrics</vt:lpstr>
      <vt:lpstr>LDA</vt:lpstr>
      <vt:lpstr>LDA</vt:lpstr>
      <vt:lpstr>LDA</vt:lpstr>
      <vt:lpstr>LDA Advantages and Disadvantages</vt:lpstr>
      <vt:lpstr>Metrics</vt:lpstr>
      <vt:lpstr>Results</vt:lpstr>
      <vt:lpstr>Conclusion</vt:lpstr>
      <vt:lpstr>Future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of BBC News Articles</dc:title>
  <dc:creator>Lasya Manthripragada</dc:creator>
  <cp:lastModifiedBy>Lasya Manthripragada</cp:lastModifiedBy>
  <cp:revision>1</cp:revision>
  <dcterms:created xsi:type="dcterms:W3CDTF">2022-03-10T17:54:30Z</dcterms:created>
  <dcterms:modified xsi:type="dcterms:W3CDTF">2022-04-22T17:46:23Z</dcterms:modified>
</cp:coreProperties>
</file>