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39" r:id="rId5"/>
    <p:sldId id="259" r:id="rId6"/>
    <p:sldId id="260" r:id="rId7"/>
    <p:sldId id="28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84" r:id="rId24"/>
    <p:sldId id="286" r:id="rId25"/>
    <p:sldId id="285" r:id="rId26"/>
    <p:sldId id="275" r:id="rId27"/>
    <p:sldId id="276" r:id="rId28"/>
    <p:sldId id="289" r:id="rId29"/>
    <p:sldId id="279" r:id="rId30"/>
    <p:sldId id="291" r:id="rId31"/>
    <p:sldId id="292" r:id="rId32"/>
    <p:sldId id="293" r:id="rId33"/>
    <p:sldId id="294" r:id="rId34"/>
    <p:sldId id="295" r:id="rId35"/>
    <p:sldId id="331" r:id="rId36"/>
    <p:sldId id="290" r:id="rId37"/>
    <p:sldId id="296" r:id="rId38"/>
    <p:sldId id="297" r:id="rId39"/>
    <p:sldId id="298" r:id="rId40"/>
    <p:sldId id="299" r:id="rId41"/>
    <p:sldId id="300" r:id="rId42"/>
    <p:sldId id="322" r:id="rId43"/>
    <p:sldId id="301" r:id="rId44"/>
    <p:sldId id="302" r:id="rId45"/>
    <p:sldId id="303" r:id="rId46"/>
    <p:sldId id="304" r:id="rId47"/>
    <p:sldId id="340" r:id="rId48"/>
    <p:sldId id="305" r:id="rId49"/>
    <p:sldId id="307" r:id="rId50"/>
    <p:sldId id="308" r:id="rId51"/>
    <p:sldId id="309" r:id="rId52"/>
    <p:sldId id="314" r:id="rId53"/>
    <p:sldId id="311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6" r:id="rId62"/>
    <p:sldId id="327" r:id="rId63"/>
    <p:sldId id="338" r:id="rId64"/>
    <p:sldId id="312" r:id="rId65"/>
    <p:sldId id="332" r:id="rId66"/>
    <p:sldId id="336" r:id="rId67"/>
    <p:sldId id="335" r:id="rId68"/>
    <p:sldId id="288" r:id="rId69"/>
    <p:sldId id="334" r:id="rId70"/>
    <p:sldId id="324" r:id="rId71"/>
    <p:sldId id="325" r:id="rId72"/>
    <p:sldId id="328" r:id="rId73"/>
    <p:sldId id="329" r:id="rId74"/>
    <p:sldId id="333" r:id="rId75"/>
    <p:sldId id="330" r:id="rId76"/>
    <p:sldId id="337" r:id="rId77"/>
  </p:sldIdLst>
  <p:sldSz cx="12192000" cy="685800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Kép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Kép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ttributes.od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emzetisport.hu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alint.laszlo@t-systems.com" TargetMode="External"/><Relationship Id="rId7" Type="http://schemas.openxmlformats.org/officeDocument/2006/relationships/hyperlink" Target="../../Szemelyes%20(oneletrajz,%20megtakaritas)/Laszlo_Balint_CV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aszlo.balint87" TargetMode="External"/><Relationship Id="rId5" Type="http://schemas.openxmlformats.org/officeDocument/2006/relationships/hyperlink" Target="https://flowacademy-students.slack.com/team/U8U8SRFFF" TargetMode="External"/><Relationship Id="rId4" Type="http://schemas.openxmlformats.org/officeDocument/2006/relationships/hyperlink" Target="mailto:laszlobalint1987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canvas.as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html/html5_svg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evinpowell/pen/RKdjX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text_text-decoration.asp" TargetMode="External"/><Relationship Id="rId13" Type="http://schemas.openxmlformats.org/officeDocument/2006/relationships/hyperlink" Target="https://www.w3schools.com/cssref/pr_text_unicode-bidi.asp" TargetMode="External"/><Relationship Id="rId3" Type="http://schemas.openxmlformats.org/officeDocument/2006/relationships/hyperlink" Target="https://www.w3schools.com/cssref/pr_text_color.asp" TargetMode="External"/><Relationship Id="rId7" Type="http://schemas.openxmlformats.org/officeDocument/2006/relationships/hyperlink" Target="https://www.w3schools.com/cssref/pr_text_text-align.asp" TargetMode="External"/><Relationship Id="rId12" Type="http://schemas.openxmlformats.org/officeDocument/2006/relationships/hyperlink" Target="https://www.w3schools.com/cssref/css3_pr_text-overflow.asp" TargetMode="External"/><Relationship Id="rId2" Type="http://schemas.openxmlformats.org/officeDocument/2006/relationships/image" Target="../media/image2.jpeg"/><Relationship Id="rId16" Type="http://schemas.openxmlformats.org/officeDocument/2006/relationships/hyperlink" Target="https://www.w3schools.com/cssref/pr_text_word-spacing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ssref/pr_dim_line-height.asp" TargetMode="External"/><Relationship Id="rId11" Type="http://schemas.openxmlformats.org/officeDocument/2006/relationships/hyperlink" Target="https://www.w3schools.com/cssref/pr_text_text-transform.asp" TargetMode="External"/><Relationship Id="rId5" Type="http://schemas.openxmlformats.org/officeDocument/2006/relationships/hyperlink" Target="https://www.w3schools.com/cssref/pr_text_letter-spacing.asp" TargetMode="External"/><Relationship Id="rId15" Type="http://schemas.openxmlformats.org/officeDocument/2006/relationships/hyperlink" Target="https://www.w3schools.com/cssref/pr_text_white-space.asp" TargetMode="External"/><Relationship Id="rId10" Type="http://schemas.openxmlformats.org/officeDocument/2006/relationships/hyperlink" Target="https://www.w3schools.com/cssref/css3_pr_text-shadow.asp" TargetMode="External"/><Relationship Id="rId4" Type="http://schemas.openxmlformats.org/officeDocument/2006/relationships/hyperlink" Target="https://www.w3schools.com/cssref/pr_text_direction.asp" TargetMode="External"/><Relationship Id="rId9" Type="http://schemas.openxmlformats.org/officeDocument/2006/relationships/hyperlink" Target="https://www.w3schools.com/cssref/pr_text_text-indent.asp" TargetMode="External"/><Relationship Id="rId14" Type="http://schemas.openxmlformats.org/officeDocument/2006/relationships/hyperlink" Target="https://www.w3schools.com/cssref/pr_pos_vertical-align.asp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ympanus.net/codrops/css_reference/#section_css-pseudo-clas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level-up-web/20-responsive-navigation-solutions-examples-codes-21644390afe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atalog/language/html-cs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hu/docs/Web/HTML" TargetMode="External"/><Relationship Id="rId4" Type="http://schemas.openxmlformats.org/officeDocument/2006/relationships/hyperlink" Target="https://developer.mozilla.org/hu/docs/CS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garden.com/#h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art.hu/css-grid-alapok/" TargetMode="External"/><Relationship Id="rId5" Type="http://schemas.openxmlformats.org/officeDocument/2006/relationships/hyperlink" Target="https://www.w3schools.com/css/css_grid_container.asp" TargetMode="External"/><Relationship Id="rId4" Type="http://schemas.openxmlformats.org/officeDocument/2006/relationships/hyperlink" Target="https://www.w3schools.com/css/css_grid.asp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h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www.w3schools.com/css/css3_flexbox.asp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code.visualstudio.com/docs/languages/cs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tachyons.io/" TargetMode="External"/><Relationship Id="rId4" Type="http://schemas.openxmlformats.org/officeDocument/2006/relationships/hyperlink" Target="http://flexboxgrid.com/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wbs/bootstrap" TargetMode="External"/><Relationship Id="rId5" Type="http://schemas.openxmlformats.org/officeDocument/2006/relationships/hyperlink" Target="https://www.w3schools.com/bootstrap4/" TargetMode="External"/><Relationship Id="rId4" Type="http://schemas.openxmlformats.org/officeDocument/2006/relationships/hyperlink" Target="https://www.tutorialrepublic.com/twitter-bootstrap-tutorial/bootstrap-list-groups.php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0" y="0"/>
            <a:ext cx="7641772" cy="7203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Flow</a:t>
            </a:r>
            <a:r>
              <a:rPr lang="hu-HU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Academy – 20</a:t>
            </a:r>
            <a:r>
              <a:rPr lang="hu-HU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hu-HU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június-július</a:t>
            </a:r>
          </a:p>
          <a:p>
            <a:pPr algn="ctr"/>
            <a:endParaRPr lang="hu-HU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hu-HU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SITEBUILDING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KÃ©ptalÃ¡lat a kÃ¶vetkezÅre: âhtmlâ">
            <a:extLst>
              <a:ext uri="{FF2B5EF4-FFF2-40B4-BE49-F238E27FC236}">
                <a16:creationId xmlns:a16="http://schemas.microsoft.com/office/drawing/2014/main" id="{A093170B-6BC3-44E0-BE33-C58FB72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42" y="3747348"/>
            <a:ext cx="5323710" cy="2609172"/>
          </a:xfrm>
          <a:prstGeom prst="rect">
            <a:avLst/>
          </a:prstGeom>
          <a:noFill/>
          <a:effectLst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987549" y="9828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838080" y="2307599"/>
            <a:ext cx="10514880" cy="4119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rendelkeznek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tulajdonságokkal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Beállításokat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információkat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adnak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hozzájuk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kezdőcímke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után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rögtön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következnek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 (!!!)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manipuláljunk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(style), de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helyzet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web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platformoknál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Teljes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attribútumlista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(</a:t>
            </a:r>
            <a:r>
              <a:rPr lang="en-US" sz="2200" b="0" u="sng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táblázat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)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Általában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kulcs-érték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(key-value)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párok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name=”value”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kulcs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idézőjelek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között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(string)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“ ”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‘ ‘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használata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alt=”Not ‘bad’ at all”)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=”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http://www.nemzetisport.hu/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”&gt;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Nemzeti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Sport&lt;a/&gt;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="example.jpg" width="400" height="500" alt=”Example picture”</a:t>
            </a:r>
            <a:r>
              <a:rPr lang="hu-H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</p:txBody>
      </p:sp>
      <p:sp>
        <p:nvSpPr>
          <p:cNvPr id="6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0" y="89352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tulajdonság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(attribute)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TextShape 4"/>
          <p:cNvSpPr txBox="1"/>
          <p:nvPr/>
        </p:nvSpPr>
        <p:spPr>
          <a:xfrm>
            <a:off x="0" y="1266092"/>
            <a:ext cx="12192000" cy="10260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formázó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(formatting elements)</a:t>
            </a:r>
          </a:p>
        </p:txBody>
      </p:sp>
      <p:sp>
        <p:nvSpPr>
          <p:cNvPr id="73" name="TextShape 5"/>
          <p:cNvSpPr txBox="1"/>
          <p:nvPr/>
        </p:nvSpPr>
        <p:spPr>
          <a:xfrm>
            <a:off x="365760" y="2292120"/>
            <a:ext cx="6274800" cy="420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belül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szöveg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stílusát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módosítja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&lt;b&gt;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Vastag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&lt;strong&gt;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Fontos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Dőlt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Kiemelt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&lt;mark&gt;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Megjelölt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&lt;small&gt;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Kicsi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&lt;del&gt;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Törölt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&lt;ins&gt;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Beszúrt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&lt;sub&gt;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Csökkentett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&lt;sup&gt;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Megemelt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Shape 6"/>
          <p:cNvSpPr txBox="1"/>
          <p:nvPr/>
        </p:nvSpPr>
        <p:spPr>
          <a:xfrm>
            <a:off x="5760720" y="2365131"/>
            <a:ext cx="6274800" cy="41271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abbr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Rövidítés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&lt;address&gt;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bdo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Szöveg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iránya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rtl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”/”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ltr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blockquote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Hosszabb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idézet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&lt;cite&gt;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Rövid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idézet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kommentár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hozzászólás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Shape 5"/>
          <p:cNvSpPr txBox="1"/>
          <p:nvPr/>
        </p:nvSpPr>
        <p:spPr>
          <a:xfrm>
            <a:off x="633046" y="2505600"/>
            <a:ext cx="11071274" cy="398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tartalmát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módosítja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csak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kódban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látszik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Olvashatóság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“TO-DO”,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magyarázat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Nyitó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&lt;!--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Záró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--&gt;</a:t>
            </a:r>
            <a:endParaRPr lang="hu-HU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hu-H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&lt;!- -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boss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is an a****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 - &gt;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0" y="853560"/>
            <a:ext cx="12176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hivatkozás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(link)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5"/>
          <p:cNvSpPr txBox="1"/>
          <p:nvPr/>
        </p:nvSpPr>
        <p:spPr>
          <a:xfrm>
            <a:off x="365759" y="2178360"/>
            <a:ext cx="11609363" cy="515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másik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útvonalra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mutat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lokális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internetes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belüli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Állapotai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link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érintetlen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 visited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meglátogatott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 hover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fókusz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 active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megnyitott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&lt;a&gt;&lt;/a&gt;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Attribútumai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abszolút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elérési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útvonalú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fájl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target: _blank, _self, _parent, _top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title: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elemről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szolgáltat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információkat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“hover”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esetén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&lt;a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="default.asp"&gt;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="example.gif" alt="Flashing Non-sense" style="width:50px;height:50px;"&gt;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&lt;/a&gt; 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hivatkozás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(link)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668214" y="2382714"/>
            <a:ext cx="11036105" cy="36523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Könyvjelzőt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készítése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közötti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navigáláshoz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jelöléssel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kell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ellátni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→ &lt;h1 id=”address”&gt;Address&lt;/h1&gt;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Hivatkozni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“id”-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pedig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így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kell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→ &lt;a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=”#address”&gt;Go to Address&lt;/a&gt;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másik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belülire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&lt;a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about.html#address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”&gt;Go to Address&lt;/a&gt;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0" y="853560"/>
            <a:ext cx="12176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kép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(image)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5"/>
          <p:cNvSpPr txBox="1"/>
          <p:nvPr/>
        </p:nvSpPr>
        <p:spPr>
          <a:xfrm>
            <a:off x="597876" y="2251080"/>
            <a:ext cx="11106443" cy="378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Gondoljunk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túl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méret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elkerülésére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betöltési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linkek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elérhetőségére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elévülés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eltűnés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különböző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méretű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böngészőkre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változékonyság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képméretek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tartalmak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egységességére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(self-closing!)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Kötelező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attribútumai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link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képhez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alt: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megjeleníti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ha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tölt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be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fontos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!),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width,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heigth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float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710F3-6C1D-4E85-8853-0B112F78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37" y="3079102"/>
            <a:ext cx="4773882" cy="227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0" y="853560"/>
            <a:ext cx="12176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táblázat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(table)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457200" y="2251080"/>
            <a:ext cx="11338560" cy="467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Rendezésre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szolgál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sorokból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oszlopokból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szépen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formázható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&lt;table&gt;&lt;/table&gt;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Attribútumai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Táblázat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sorát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jelöli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&lt;caption&gt;&lt;/caption&gt;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Táblainfók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Táblázat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fejléce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kiemelt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			</a:t>
            </a:r>
            <a:r>
              <a:rPr lang="hu-HU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owspan</a:t>
            </a:r>
            <a:r>
              <a:rPr lang="en-US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hu-H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sor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kiterjedés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&lt;td&gt;&lt;/td&gt;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Táblázat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oszlopainak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tartalmát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jelöli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hu-H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oszlop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kiterjedés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tfoot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Tartalombesorolás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&gt;Age&lt;/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&gt;Profession&lt;/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&lt;td&gt;Eszter&lt;/td&gt;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&lt;td&gt;26&lt;/td&gt;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&lt;td&gt;programmer&lt;/td&gt;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lista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(list)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274320" y="2178360"/>
            <a:ext cx="11704320" cy="413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három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típus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egymásba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ágyazhatóak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rendezetlen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list-style-type -&gt; disc, circle, square, none (pl. style=”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list-style-type:square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;”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rendezett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Type → “1”, “A”, “a”, “I”, “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 (pl. type=”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&lt;dl&gt;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leíró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(&lt;dl&gt; 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leírás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&lt;li&gt;&lt;/li&gt;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fájl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útvonalak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(file paths)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274320" y="2251080"/>
            <a:ext cx="11704320" cy="378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Több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használható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de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relatív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preferált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Minek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lehet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stíluslapok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szkriptek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="picture.jpg"&gt; 	</a:t>
            </a: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ugyanazon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mint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="images/picture.jpg"&gt; 	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“images”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mappában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weboldalhoz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viszonyítva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="/images/picture.jpg"&gt; 	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gyökerében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található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“images”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mappában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="../picture.jpg"&gt; 	</a:t>
            </a: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útvonalához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képest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szinttel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feljebb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Fontos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elrendezés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csoportosítás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5"/>
          <p:cNvSpPr txBox="1"/>
          <p:nvPr/>
        </p:nvSpPr>
        <p:spPr>
          <a:xfrm>
            <a:off x="274320" y="2048040"/>
            <a:ext cx="11704320" cy="409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hu-H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a) Block element: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kitölti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horizontálisan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szélességében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&lt;address&gt; &lt;article&gt; &lt;aside&gt;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blockquote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&lt;canvas&gt;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&lt;div&gt; &lt;dl&gt;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fieldset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figcaption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&lt;figure&gt; &lt;footer&gt; &lt;form&gt; &lt;h1&gt;-&lt;h6&gt; &lt;header&gt;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&lt;li&gt; &lt;main&gt;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noscript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&lt;p&gt; &lt;pre&gt; &lt;section&gt; &lt;table&gt;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tfoot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&lt;video&gt;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b) Inline element: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annyi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részt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foglal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el,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amennyi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megjelenéséhez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kell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abbr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&lt;acronym&gt; &lt;b&gt;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&lt;big&gt;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&lt;button&gt; &lt;cite&gt; &lt;code&gt;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dfn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&lt;input&gt;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kbd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&lt;label&gt; &lt;map&gt; &lt;object&gt; &lt;output&gt; &lt;q&gt;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samp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&lt;script&gt; &lt;select&gt; &lt;small&gt; &lt;span&gt; &lt;strong&gt; &lt;sub&gt; &lt;sup&gt;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&lt;time&gt;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Alapértelmezett megjelenést a „display” tulajdonság megváltoztatásával lehet felülírni. 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Elrendezés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(class, id, style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adható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hozzájuk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!):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&lt;div&gt;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Leggyakrabban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segíti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egységbe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foglalást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&lt;span&gt;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Részszövegek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kiemelését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szolgálja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838080" y="1825560"/>
            <a:ext cx="10408680" cy="24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Developer / Technical Lead / Team Leader</a:t>
            </a:r>
            <a:endParaRPr lang="hu-H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Telefon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(HU): +36-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0/679-3041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Telefon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(RS): +381-63/769-3041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E-mail (HU): </a:t>
            </a: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balint.laszlo@t-systems.com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E-mail (RS): </a:t>
            </a: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laszlobalint1987@gmail.com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Slack: </a:t>
            </a: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https://flowacademy-students.slack.com/team/U8U8SRFFF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Facebook: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https://www.facebook.com/laszlo.balint87</a:t>
            </a:r>
            <a:r>
              <a:rPr lang="hu-HU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Curr</a:t>
            </a:r>
            <a:r>
              <a:rPr lang="hu-HU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iculum Vitae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0" y="563400"/>
            <a:ext cx="12192000" cy="1731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Mentor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/Előadó: László Bálint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Megjelölés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Szelektálás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274320" y="2178360"/>
            <a:ext cx="11704320" cy="431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HTML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elemek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osztályokat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(class)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azonosítókat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(id)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kaphatnak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stílusformázás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csoportosítás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egyéb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célokból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Egyszerre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többet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lehet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ruházni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szóközzel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elválasztva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többször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megjelenhet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&lt;div class="capitals cities"&gt;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&lt;h2&gt;Budapest&lt;/h2&gt;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&lt;p&gt;Budapest is the capital of Hungary.&lt;/p&gt;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Hivatkozási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stílusnál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szk</a:t>
            </a: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ipteknél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 →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ponttal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.capitals)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Egyedi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kell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hogy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legyen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másra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ruházható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&lt;div id="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capitalhun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&lt;h2&gt;Budapest&lt;/h2&gt;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&lt;p&gt;Budapest is the capital of Hungary.&lt;/p&gt;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Hivatkozási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stílusnál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szkipteknél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 →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kettőskereszttel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#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capitalhun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entitások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(entities)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szimbólumok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(symbols)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Kép 123"/>
          <p:cNvPicPr/>
          <p:nvPr/>
        </p:nvPicPr>
        <p:blipFill>
          <a:blip r:embed="rId3"/>
          <a:stretch/>
        </p:blipFill>
        <p:spPr>
          <a:xfrm>
            <a:off x="128880" y="2165760"/>
            <a:ext cx="8192160" cy="4052160"/>
          </a:xfrm>
          <a:prstGeom prst="rect">
            <a:avLst/>
          </a:prstGeom>
          <a:ln>
            <a:noFill/>
          </a:ln>
        </p:spPr>
      </p:pic>
      <p:pic>
        <p:nvPicPr>
          <p:cNvPr id="125" name="Kép 124"/>
          <p:cNvPicPr/>
          <p:nvPr/>
        </p:nvPicPr>
        <p:blipFill>
          <a:blip r:embed="rId4"/>
          <a:stretch/>
        </p:blipFill>
        <p:spPr>
          <a:xfrm>
            <a:off x="8536680" y="2011680"/>
            <a:ext cx="3076200" cy="418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789840"/>
            <a:ext cx="12192000" cy="1390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űrlapok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(forms)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46185" y="2286000"/>
            <a:ext cx="114827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felhasználó részéről érkező adatok begyűjtésére (inputok)!</a:t>
            </a:r>
          </a:p>
          <a:p>
            <a:r>
              <a:rPr lang="hu-HU" dirty="0"/>
              <a:t>Több fajta beviteli forma létezik, melyek egy űrlapon belül </a:t>
            </a:r>
            <a:r>
              <a:rPr lang="hu-HU" dirty="0" err="1"/>
              <a:t>kombinálhatóak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hu-HU" dirty="0"/>
              <a:t>Jele: </a:t>
            </a:r>
            <a:r>
              <a:rPr lang="hu-HU" b="1" dirty="0"/>
              <a:t>&lt;</a:t>
            </a:r>
            <a:r>
              <a:rPr lang="hu-HU" b="1" dirty="0" err="1"/>
              <a:t>form</a:t>
            </a:r>
            <a:r>
              <a:rPr lang="hu-HU" b="1" dirty="0"/>
              <a:t>&gt; &lt;/</a:t>
            </a:r>
            <a:r>
              <a:rPr lang="hu-HU" b="1" dirty="0" err="1"/>
              <a:t>form</a:t>
            </a:r>
            <a:r>
              <a:rPr lang="hu-HU" b="1" dirty="0"/>
              <a:t>&gt;</a:t>
            </a:r>
          </a:p>
          <a:p>
            <a:endParaRPr lang="hu-HU" dirty="0"/>
          </a:p>
          <a:p>
            <a:r>
              <a:rPr lang="hu-HU" dirty="0" err="1"/>
              <a:t>Atrribútumok</a:t>
            </a:r>
            <a:r>
              <a:rPr lang="hu-HU" dirty="0"/>
              <a:t>:</a:t>
            </a:r>
          </a:p>
          <a:p>
            <a:r>
              <a:rPr lang="hu-HU" dirty="0"/>
              <a:t>* </a:t>
            </a:r>
            <a:r>
              <a:rPr lang="hu-HU" dirty="0" err="1"/>
              <a:t>action</a:t>
            </a:r>
            <a:r>
              <a:rPr lang="hu-HU" dirty="0"/>
              <a:t> -&gt; hova küldje</a:t>
            </a:r>
          </a:p>
          <a:p>
            <a:r>
              <a:rPr lang="hu-HU" dirty="0"/>
              <a:t>* </a:t>
            </a:r>
            <a:r>
              <a:rPr lang="hu-HU" dirty="0" err="1"/>
              <a:t>target</a:t>
            </a:r>
            <a:r>
              <a:rPr lang="hu-HU" dirty="0"/>
              <a:t> -&gt; küldés helyének „megjelenése”</a:t>
            </a:r>
          </a:p>
          <a:p>
            <a:r>
              <a:rPr lang="hu-HU" dirty="0"/>
              <a:t>* </a:t>
            </a:r>
            <a:r>
              <a:rPr lang="hu-HU" dirty="0" err="1"/>
              <a:t>autocomplete</a:t>
            </a:r>
            <a:r>
              <a:rPr lang="hu-HU" dirty="0"/>
              <a:t> -&gt; </a:t>
            </a:r>
            <a:r>
              <a:rPr lang="hu-HU" dirty="0" err="1"/>
              <a:t>adatatok</a:t>
            </a:r>
            <a:r>
              <a:rPr lang="hu-HU" dirty="0"/>
              <a:t> megjegyzése és kitöltése</a:t>
            </a:r>
          </a:p>
          <a:p>
            <a:r>
              <a:rPr lang="hu-HU" dirty="0"/>
              <a:t>* </a:t>
            </a:r>
            <a:r>
              <a:rPr lang="hu-HU" dirty="0" err="1"/>
              <a:t>method</a:t>
            </a:r>
            <a:r>
              <a:rPr lang="hu-HU" dirty="0"/>
              <a:t> -&gt; POST vagy GET (különbség!!!), esetleg DELETE, PUT</a:t>
            </a:r>
          </a:p>
          <a:p>
            <a:r>
              <a:rPr lang="hu-HU" dirty="0"/>
              <a:t>* </a:t>
            </a:r>
            <a:r>
              <a:rPr lang="hu-HU" dirty="0" err="1"/>
              <a:t>name</a:t>
            </a:r>
            <a:r>
              <a:rPr lang="hu-HU" dirty="0"/>
              <a:t> -&gt; űrlap neve</a:t>
            </a:r>
          </a:p>
          <a:p>
            <a:r>
              <a:rPr lang="hu-HU" dirty="0"/>
              <a:t>* </a:t>
            </a:r>
            <a:r>
              <a:rPr lang="hu-HU" dirty="0" err="1"/>
              <a:t>novalidate</a:t>
            </a:r>
            <a:r>
              <a:rPr lang="hu-HU" dirty="0"/>
              <a:t> -&gt; böngésző ne </a:t>
            </a:r>
            <a:r>
              <a:rPr lang="hu-HU" dirty="0" err="1"/>
              <a:t>validáljon</a:t>
            </a:r>
            <a:endParaRPr lang="hu-HU" dirty="0"/>
          </a:p>
          <a:p>
            <a:r>
              <a:rPr lang="hu-HU" dirty="0"/>
              <a:t>* </a:t>
            </a:r>
            <a:r>
              <a:rPr lang="hu-HU" dirty="0" err="1"/>
              <a:t>accept-charset</a:t>
            </a:r>
            <a:r>
              <a:rPr lang="hu-HU" dirty="0"/>
              <a:t> </a:t>
            </a:r>
          </a:p>
          <a:p>
            <a:r>
              <a:rPr lang="hu-HU" dirty="0"/>
              <a:t>* </a:t>
            </a:r>
            <a:r>
              <a:rPr lang="hu-HU" dirty="0" err="1"/>
              <a:t>enctype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09" y="4271159"/>
            <a:ext cx="4989749" cy="190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789840"/>
            <a:ext cx="12192000" cy="1390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űrlapok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-&gt; bevitel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46185" y="2286000"/>
            <a:ext cx="114827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bevitelnek több fajtája használható, egy űrlapon belül kombinálható. </a:t>
            </a:r>
          </a:p>
          <a:p>
            <a:r>
              <a:rPr lang="hu-HU" dirty="0"/>
              <a:t>Rengeteg lehetőség adódik, melyek után érdemes </a:t>
            </a:r>
            <a:r>
              <a:rPr lang="hu-HU" dirty="0" err="1"/>
              <a:t>utánaolvasni</a:t>
            </a:r>
            <a:r>
              <a:rPr lang="hu-HU" dirty="0"/>
              <a:t>! -&gt; példa (következő dia)</a:t>
            </a:r>
          </a:p>
          <a:p>
            <a:r>
              <a:rPr lang="hu-HU" dirty="0"/>
              <a:t>Jele: </a:t>
            </a:r>
            <a:r>
              <a:rPr lang="hu-HU" b="1" dirty="0"/>
              <a:t>&lt;input /&gt; </a:t>
            </a:r>
          </a:p>
          <a:p>
            <a:endParaRPr lang="hu-HU" dirty="0"/>
          </a:p>
          <a:p>
            <a:r>
              <a:rPr lang="hu-HU" dirty="0"/>
              <a:t>Atrribútumok:</a:t>
            </a:r>
          </a:p>
          <a:p>
            <a:r>
              <a:rPr lang="hu-HU" dirty="0"/>
              <a:t>* </a:t>
            </a:r>
            <a:r>
              <a:rPr lang="hu-HU" dirty="0" err="1"/>
              <a:t>name</a:t>
            </a:r>
            <a:r>
              <a:rPr lang="hu-HU" dirty="0"/>
              <a:t> -&gt; egyedi elnevezés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type -&gt; button, </a:t>
            </a:r>
            <a:r>
              <a:rPr lang="hu-HU" b="1" dirty="0"/>
              <a:t>checkbox</a:t>
            </a:r>
            <a:r>
              <a:rPr lang="hu-HU" dirty="0"/>
              <a:t>, color, date, datetime-local, </a:t>
            </a:r>
            <a:r>
              <a:rPr lang="hu-HU" b="1" dirty="0"/>
              <a:t>email</a:t>
            </a:r>
            <a:r>
              <a:rPr lang="hu-HU" dirty="0"/>
              <a:t>, file, hidden, image, </a:t>
            </a:r>
            <a:r>
              <a:rPr lang="hu-HU" b="1" dirty="0"/>
              <a:t>number</a:t>
            </a:r>
            <a:r>
              <a:rPr lang="hu-HU" dirty="0"/>
              <a:t>, month, </a:t>
            </a:r>
            <a:r>
              <a:rPr lang="hu-HU" b="1" dirty="0"/>
              <a:t>password</a:t>
            </a:r>
            <a:r>
              <a:rPr lang="hu-HU" dirty="0"/>
              <a:t>, </a:t>
            </a:r>
            <a:r>
              <a:rPr lang="hu-HU" b="1" dirty="0"/>
              <a:t>radio</a:t>
            </a:r>
            <a:r>
              <a:rPr lang="hu-HU" dirty="0"/>
              <a:t>, </a:t>
            </a:r>
            <a:r>
              <a:rPr lang="hu-HU" b="1" dirty="0"/>
              <a:t>range</a:t>
            </a:r>
            <a:r>
              <a:rPr lang="hu-HU" dirty="0"/>
              <a:t>, </a:t>
            </a:r>
            <a:r>
              <a:rPr lang="hu-HU" b="1" dirty="0"/>
              <a:t>reset</a:t>
            </a:r>
            <a:r>
              <a:rPr lang="hu-HU" dirty="0"/>
              <a:t>, search, </a:t>
            </a:r>
            <a:r>
              <a:rPr lang="hu-HU" b="1" dirty="0"/>
              <a:t>submit</a:t>
            </a:r>
            <a:r>
              <a:rPr lang="hu-HU" dirty="0"/>
              <a:t>, tel, </a:t>
            </a:r>
            <a:r>
              <a:rPr lang="hu-HU" b="1" dirty="0"/>
              <a:t>text</a:t>
            </a:r>
            <a:r>
              <a:rPr lang="hu-HU" dirty="0"/>
              <a:t>, time, url,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Hasonlóak: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</a:t>
            </a:r>
            <a:r>
              <a:rPr lang="hu-HU" dirty="0" err="1"/>
              <a:t>select</a:t>
            </a:r>
            <a:r>
              <a:rPr lang="hu-HU" dirty="0"/>
              <a:t>&gt; -&gt; legördülő lista, menü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</a:t>
            </a:r>
            <a:r>
              <a:rPr lang="hu-HU" dirty="0" err="1"/>
              <a:t>textarea</a:t>
            </a:r>
            <a:r>
              <a:rPr lang="hu-HU" dirty="0"/>
              <a:t>&gt; -&gt;  szöveges mező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</a:t>
            </a:r>
            <a:r>
              <a:rPr lang="hu-HU" dirty="0" err="1"/>
              <a:t>button</a:t>
            </a:r>
            <a:r>
              <a:rPr lang="hu-HU" dirty="0"/>
              <a:t>&gt; -&gt; gomb (fajtáját mindig érdemes megadni: </a:t>
            </a:r>
            <a:r>
              <a:rPr lang="hu-HU" dirty="0" err="1"/>
              <a:t>type</a:t>
            </a:r>
            <a:r>
              <a:rPr lang="hu-HU" dirty="0"/>
              <a:t>=”</a:t>
            </a:r>
            <a:r>
              <a:rPr lang="hu-HU" dirty="0" err="1"/>
              <a:t>button</a:t>
            </a:r>
            <a:r>
              <a:rPr lang="hu-HU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</a:t>
            </a:r>
            <a:r>
              <a:rPr lang="hu-HU" dirty="0" err="1"/>
              <a:t>datalist</a:t>
            </a:r>
            <a:r>
              <a:rPr lang="hu-HU" dirty="0"/>
              <a:t>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&lt;output&gt;</a:t>
            </a:r>
          </a:p>
        </p:txBody>
      </p:sp>
    </p:spTree>
    <p:extLst>
      <p:ext uri="{BB962C8B-B14F-4D97-AF65-F5344CB8AC3E}">
        <p14:creationId xmlns:p14="http://schemas.microsoft.com/office/powerpoint/2010/main" val="3172421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789840"/>
            <a:ext cx="12192000" cy="1390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űrlapok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-&gt; bevitel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567354" y="2286000"/>
            <a:ext cx="9161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Input mező attribútumai:</a:t>
            </a:r>
          </a:p>
          <a:p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autocomplete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autofocus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formaction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formenctype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formmethod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formnovalidate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formtarget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min and 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regexp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placeholder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70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789840"/>
            <a:ext cx="12192000" cy="1390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űrlapok</a:t>
            </a:r>
            <a:r>
              <a:rPr lang="hu-HU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-&gt; bevitel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hu-HU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input)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16523" y="2081880"/>
            <a:ext cx="1127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14" y="0"/>
            <a:ext cx="9086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2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sokoldalúság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1296141" y="1890419"/>
            <a:ext cx="7331016" cy="44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hu-H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000" b="0" i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Érdemes </a:t>
            </a:r>
            <a:r>
              <a:rPr lang="hu-HU" sz="2000" b="0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utánu</a:t>
            </a:r>
            <a:r>
              <a:rPr lang="hu-HU" sz="2000" i="1" u="sng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 nézni:</a:t>
            </a:r>
            <a:endParaRPr lang="hu-HU" sz="2000" i="1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Iframes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JavaScript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Styles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Head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Layout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Computercode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Entities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Charset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XHTML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Encoding</a:t>
            </a:r>
            <a:endParaRPr lang="hu-H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APIs (!)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dobsondev.com/wp-content/uploads/2017/05/css-featured-image.jpg">
            <a:extLst>
              <a:ext uri="{FF2B5EF4-FFF2-40B4-BE49-F238E27FC236}">
                <a16:creationId xmlns:a16="http://schemas.microsoft.com/office/drawing/2014/main" id="{FAEEFA7D-865D-41E4-9467-5B0B6DF2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02" y="2251080"/>
            <a:ext cx="8232709" cy="411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852854"/>
            <a:ext cx="12192000" cy="1229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1728720" y="789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média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(media)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7A12E-B3B3-43B6-91B3-C78610B18680}"/>
              </a:ext>
            </a:extLst>
          </p:cNvPr>
          <p:cNvSpPr txBox="1"/>
          <p:nvPr/>
        </p:nvSpPr>
        <p:spPr>
          <a:xfrm>
            <a:off x="494522" y="2258008"/>
            <a:ext cx="11168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>
                <a:latin typeface="Calibri" panose="020F0502020204030204" pitchFamily="34" charset="0"/>
                <a:cs typeface="Calibri" panose="020F0502020204030204" pitchFamily="34" charset="0"/>
              </a:rPr>
              <a:t>Canvas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Grafikai felület, használatához JS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Jele: 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&lt;canvas&gt;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u="sng" dirty="0">
                <a:latin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Scalable Vector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Jele: 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&lt;svg&gt;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Hasonlóság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grafikai megoldások honlapon belül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Különbség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SVG elemei elérhetőek és a böngésző újraolvassa, a canvason pixelről pixelre történik a képzés és változása esetén teljes „újratöltést” igényel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Példák (W3School)</a:t>
            </a: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Canvas: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https://www.w3schools.com/html/html5_canvas.asp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SVG: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https://www.w3schools.com/html/html5_svg.asp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852854"/>
            <a:ext cx="12192000" cy="1229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1728720" y="789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média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(media)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7A12E-B3B3-43B6-91B3-C78610B18680}"/>
              </a:ext>
            </a:extLst>
          </p:cNvPr>
          <p:cNvSpPr txBox="1"/>
          <p:nvPr/>
        </p:nvSpPr>
        <p:spPr>
          <a:xfrm>
            <a:off x="494522" y="2258008"/>
            <a:ext cx="11168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Média bármi lehet egy weboldalon, amit látással vagy hallással érzékelünk.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&lt;video&gt;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-&gt; Legelterjedtebb és legkompatibilisabb az MP4.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&lt;audio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&gt; -&gt; Legelterjedtebb és legkompatibilisabb az MP3.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Egyéb kiegészítők (plug-ins)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YouTube videók is beszúrhatóak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Lásd: &lt;iframe&gt;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Számos opció a YouTube oldalán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Figyelni: elérhetőség, teljes képernyő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35B71-6A5D-4DCB-B296-309F46A0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60" y="3117003"/>
            <a:ext cx="6980525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83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435468"/>
            <a:ext cx="10514880" cy="3740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Elemezz, keress, értsd meg, próbálgasd és tanulj!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Browser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DevTool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(F12)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használat</a:t>
            </a: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a böngészőben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Inspect</a:t>
            </a: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hu-HU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CTRL + SHIFT + C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Bizonyos szintig betekinthetsz a struktúrába és a stílusba is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Feladat: módosíts egy megadott honlap főoldalán!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Szerkesztés futásidőben (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on the Run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660124" y="2068497"/>
            <a:ext cx="4225771" cy="465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Sitebuilding – oktató: László Bálint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június 24. (szerda) 17.00 – 20.00 (3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június 27. (szombat) 9.00 – 18.00 (8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július 1. (szerda) 17.00 – 20.00 (3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július 4. (szombat) 9.00 – 18.00 (8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július 8. (szerda) 17.00 – 19.00 (2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július 18. (szombat) 9.00 – 18.00 (8 óra)</a:t>
            </a:r>
          </a:p>
        </p:txBody>
      </p:sp>
      <p:sp>
        <p:nvSpPr>
          <p:cNvPr id="46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1261080" y="100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Menetrend és tematika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521F9-FDD9-42E5-BF50-EA595F9470CE}"/>
              </a:ext>
            </a:extLst>
          </p:cNvPr>
          <p:cNvSpPr txBox="1"/>
          <p:nvPr/>
        </p:nvSpPr>
        <p:spPr>
          <a:xfrm>
            <a:off x="6356412" y="2352583"/>
            <a:ext cx="533547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b="1" dirty="0">
                <a:latin typeface="Calibri" panose="020F0502020204030204" pitchFamily="34" charset="0"/>
                <a:cs typeface="Calibri" panose="020F0502020204030204" pitchFamily="34" charset="0"/>
              </a:rPr>
              <a:t>TARTALOM</a:t>
            </a:r>
            <a: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  <a:t>A tanulók a webes technológiák kurzus Sitebuilding fejezetén belül megismerkednek a weboldalak felépítő Hypertext Markup Language (HTML) programozási leíró nyelv alapjaival, mely minden weboldal alapját képezi. Ezzel párhuzamosan a Cascading Style Sheets (CSS) stílusleíró nyelvet, illetve annak különböző verzióit és funkcionalitásait is elsajátíthatják a hallgatók, ami elengedhetetlen része az oldalak ízléses és látványos megjelenítésének megvalósításához. Logikailag képbe helyezésre fog történni a JavaScript programozási nyelv is, melyeket a weboldalakon elterjedten használnak. Továbbá, a hallgatók megismerkedhetnek a legelterjedtebb frontend-end frameworkokkel is, köztük pl. a Bootstrap web platformmal is, mely felgyorsíthatja és egyszerűsítheti a webes fejlesztési folyamatot.</a:t>
            </a:r>
          </a:p>
          <a:p>
            <a:pPr algn="just"/>
            <a:b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300" b="1" dirty="0">
                <a:latin typeface="Calibri" panose="020F0502020204030204" pitchFamily="34" charset="0"/>
                <a:cs typeface="Calibri" panose="020F0502020204030204" pitchFamily="34" charset="0"/>
              </a:rPr>
              <a:t>KIMENET</a:t>
            </a:r>
            <a: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  <a:t>A tanulók a Sitebuilding alapképzés végére megismerik a HTML5 és CSS/SCSS, valamint JS programozási nyelvek használatát. Továbbá, képesek lesznek a három nyelv kombinálására, egyidejű rétegszerű használatára, más weboldalak tartalmának és struktúrájának megértésére, valamint saját statikus vagy félstatikus weboldalak készítésére.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968709" y="2361798"/>
            <a:ext cx="10514880" cy="4094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Zárd le a cimkéket		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Határozd meg a megfelelő dokumentum típust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Sose használj „inline” stílusjegyeket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Minden CSS fájlt hely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ezz a „head”-be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A JS fájlokat helyezd az oldal végére	- 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 használj „inline” JavaScript kódot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Folyamatosan validált a kódodat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ználj „inspect” eszközöket (pl. Firebug)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Címke neveid kisbetűsek legyenek	- 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Használd a cím cimkéket a súlyozásra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Navigációt foglald rendezetlen listába	- 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Kezeld külön az Internet Explorert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CSS és JS kompresszió a végén	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Revid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iáld a felesleges kódrészleteket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A képek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nek mindig „alt” attribútum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Tanulmányozd más oldalak forráskódját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Lásd el formázással az elemeidet 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Tanul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 meg a HTML cimkéket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Tervezd meg a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 oldalad szerkezetét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Foglalkozz a Photoshoppal, képszerkesztéssel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(Egyelőre) ne használj „framework”-t	- Gyakorolj!</a:t>
            </a: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practices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591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378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gyakorlás és feladatok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436568-CD22-49B0-ACD4-4F374FB2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4" y="1419480"/>
            <a:ext cx="6164892" cy="507027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94489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378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gyakorlás és feladatok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A38B9-0C50-4A04-B2BC-794D254C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50" y="1298039"/>
            <a:ext cx="9059539" cy="50584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29173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1676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gyakorlás és feladatok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B294F8-FB42-402D-87F7-531CFED1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00" y="2209067"/>
            <a:ext cx="3554232" cy="2274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98E70-AD0D-4EB9-875F-A5DAB29A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11" y="2810258"/>
            <a:ext cx="6677779" cy="2501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6CDA1-20EC-4B10-AF1E-B5945EA43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4" y="4483278"/>
            <a:ext cx="4324643" cy="17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0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428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gyakorlás és feladatok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D2D55-CED4-40E6-8F1C-38615688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21" y="1324264"/>
            <a:ext cx="5896798" cy="524900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464832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428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hu-HU" sz="3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hu-HU" sz="3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ismétlés és házi feladat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3410" y="2435382"/>
            <a:ext cx="8881449" cy="2308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regisztrálj és/vagy jelentkezz be a </a:t>
            </a:r>
            <a:r>
              <a:rPr lang="hu-HU" dirty="0" err="1"/>
              <a:t>CodeAcademy</a:t>
            </a:r>
            <a:r>
              <a:rPr lang="hu-HU" dirty="0"/>
              <a:t> oldalára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kezdd el a HTML alapjai kurzust: </a:t>
            </a:r>
            <a:r>
              <a:rPr lang="hu-HU" dirty="0">
                <a:hlinkClick r:id="rId3"/>
              </a:rPr>
              <a:t>https://www.codecademy.com/learn/learn-html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kérdezz, ha valami nem világos vagy új, eddig nem említett témával találkozol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juss el minél tovább, és fejezd be házi feladatként -&gt; </a:t>
            </a:r>
            <a:r>
              <a:rPr lang="hu-HU" b="1" dirty="0"/>
              <a:t>100 %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32" y="4551855"/>
            <a:ext cx="2898003" cy="1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0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Teljes kifejezése: Cascading Styling Sheets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Stílusleíró nyelv a HTML, XHTML és XML alapú dokumentumokhoz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Önmagában tehát nincs létjogosultsága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elemek megjelenését szabályozza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Külső CSS oldalak CSS fájlban tárolódnak (kiterjesztés: .css)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Időt </a:t>
            </a: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spórol, látványos eredményű, különböző megjelenési és méretbeli variációkat biztosít az oldalak kinézetéhez.</a:t>
            </a:r>
            <a:endParaRPr lang="hu-H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alapfogalmai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FEB78-1C64-4EE7-8319-8BB54C46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95" y="5057283"/>
            <a:ext cx="555385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6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Formai követelmények: szelektortól függően annak írása változhat, „bajusz” zárójelek közé foglalva a deklaráció, pontosvessző a deklaráció végén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Selector: megcélzott elem a HTML oldalakon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Declaration: kifejezés, mely a gyakorlati változást eszközöli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Property: módosítani, beállítani kívánt tulajdonság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Value: a tulajdonság új, megadott értéke (nincs szóköz az értékben!!!)</a:t>
            </a: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szintaxis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FEB78-1C64-4EE7-8319-8BB54C46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95" y="5185941"/>
            <a:ext cx="555385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86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Szelektor típusok: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Általános: 	p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ID: 		#article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Class: 		.articles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Vegyes: 		p.articles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Összevonás:	h1, h2, p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Kommentár:	/* 	*/</a:t>
            </a: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szintaxis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2CB12-2A3E-46CB-8F69-20B9FF8E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20" y="2526068"/>
            <a:ext cx="488700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47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Külső CSS fájl beszúrása a „head”-ben történik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Belső CSS formázás használata csak egyes oldalak egyedi módosítására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Soros beszúrású CSS használata mellőzendő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alkalmazási módok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2B955-1C98-4644-BB0C-62F4CFBE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07" y="3823038"/>
            <a:ext cx="5222545" cy="900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87FE70-4AC7-4E8B-9C21-91F7C5CFA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425" y="3429000"/>
            <a:ext cx="2314728" cy="218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E0194A-0B5C-41C3-9131-DF839D8DF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17" y="5041035"/>
            <a:ext cx="7182012" cy="3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30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660124" y="2068497"/>
            <a:ext cx="7830105" cy="465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Kérdezzetek, ha valami nem világos!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Véletlenszerűen lesztek felszólítva.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Elméleti részfejezeteket gyakorlatban kipróbáljátok.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Egy-másfél óránként tartunk szüneteket. 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Ha érdekel valami, amit nem beszéltünk át, javasoljatok!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Projektmunka a képzés második felében -&gt; konferencia oldal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Ha hibát véltek felfedezni az elmondottakban vagy prezentációban vagy kódban, akkor okvetlenül vessétek fel, jelezzétek! 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Pontos érkezés, vagy távolmaradás jelzése írásban az oktatónak.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1261080" y="100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Szabályok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337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Egyszerre több típusú vagy több fájl használata is előfordul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Bizonyos kifejezések ugyanazokat az elemeket célozzák meg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Alkalmazásuk szerint a következő a hierarchia: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1. Inline style (Soros CSS)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2. External and internal style sheet (Külső CSS)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3. Browser default (böngésző alapértelmezett)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CSS fájl lehet saját fájlunk vagy külsőleg beszúrt is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alkalmazási hierarchia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8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Egyszerre több szabály is vonatkozhat ugyanarra az elemre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böngésző követi a sajátosság szabályait (pontozásos rendszer)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Azonos értékeknél a sorrendben későbbi válik érvényessé!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Külső és belső stílus egyezésénél a belső közelebb „célozza” meg az elemet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„Erőszakos” felülírás: </a:t>
            </a: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!important 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Fejlesztési szempontból fenntarthatatlan!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Hierarchia szabályai: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Inline style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1000/db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ID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100/db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Class, attribute, pseudo-class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10/db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Element, pseudo-element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1/db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sajátosság (specificity)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6F32C1-B146-4E89-A958-EF85A862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215" y="5475655"/>
            <a:ext cx="573485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54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597960" y="874821"/>
            <a:ext cx="2228295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specifity - Illusztráció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https://stuffandnonsense.co.uk/archives/images/css-specificity-wars.png">
            <a:extLst>
              <a:ext uri="{FF2B5EF4-FFF2-40B4-BE49-F238E27FC236}">
                <a16:creationId xmlns:a16="http://schemas.microsoft.com/office/drawing/2014/main" id="{0AB7A05E-EBC5-4363-9A65-DA00AA81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7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51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Szín: </a:t>
            </a: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Háttérszín: </a:t>
            </a: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background-color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Megadható több módon is: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 (140 darab) -&gt;		HotPink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RGB (red, green, blue) -&gt; 		rgb(238, 130, 238) 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HEX (rr, gg, bb) -&gt; 			#ee82ee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HSL (hue, saturation, lightness) -&gt; 	hsl(300, 76%, 72%)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RGBA (red, green, blue, alpha) -&gt;	rgba(238, 130, 238, 0.6)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HSLA (hue, saturat., light., alpha) -&gt; hsl(300, 76%, 72%, 0.6)</a:t>
            </a:r>
          </a:p>
          <a:p>
            <a:pPr marL="565560" lvl="1"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szín és háttérszín (colour és background colour)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456F6-332D-43B9-A662-1EF5202C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842" y="3209224"/>
            <a:ext cx="3428286" cy="1089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39E51-461B-41F7-9C87-8DE0C87B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842" y="4385531"/>
            <a:ext cx="3471432" cy="8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27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tartalom (pl. szöveg, kép)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Width/Height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elem szélessége, magassága</a:t>
            </a:r>
            <a:endParaRPr lang="hu-HU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helykitöltés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határszegély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perem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külvonal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 oldalak egyben, külön-külön vagy akár párban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 szabályozhatóak (szín, vastagság, típus, forma stb.)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pl. border-style -&gt; egy beállítás eltérő szélekre</a:t>
            </a:r>
          </a:p>
          <a:p>
            <a:pPr marL="565560" lvl="1"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hu-HU" sz="20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Olvass utána: mindegyik paraméterezése hasonló!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Box Model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https://cdn-images-1.medium.com/max/1600/1*wTfLqr-Og1W5LvUCqV7X-Q.jpeg">
            <a:extLst>
              <a:ext uri="{FF2B5EF4-FFF2-40B4-BE49-F238E27FC236}">
                <a16:creationId xmlns:a16="http://schemas.microsoft.com/office/drawing/2014/main" id="{3AEE51D4-1970-41EA-B199-0D331793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16" y="2145323"/>
            <a:ext cx="4423561" cy="442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50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Box Model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A701C-88AA-496E-BC6B-34CEDD0F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80" y="2645408"/>
            <a:ext cx="4373181" cy="2789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FC99D-8B76-4385-8900-C0334F2C7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555" y="2427202"/>
            <a:ext cx="6175408" cy="338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25CA3-944A-4FF1-853F-7DF17AD447F2}"/>
              </a:ext>
            </a:extLst>
          </p:cNvPr>
          <p:cNvSpPr txBox="1"/>
          <p:nvPr/>
        </p:nvSpPr>
        <p:spPr>
          <a:xfrm>
            <a:off x="1" y="59634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u="sng" dirty="0"/>
              <a:t>Elem méreteinek számítása -&gt; Width:</a:t>
            </a:r>
            <a:r>
              <a:rPr lang="hu-HU" dirty="0"/>
              <a:t> 400px + 40px + 40px + 25px + 25px + 80px + 80px = 690px</a:t>
            </a:r>
          </a:p>
        </p:txBody>
      </p:sp>
    </p:spTree>
    <p:extLst>
      <p:ext uri="{BB962C8B-B14F-4D97-AF65-F5344CB8AC3E}">
        <p14:creationId xmlns:p14="http://schemas.microsoft.com/office/powerpoint/2010/main" val="3813713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mértékegységek (abszolút és relatív)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B67FA9-0D27-4550-B288-6EE530813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40975"/>
              </p:ext>
            </p:extLst>
          </p:nvPr>
        </p:nvGraphicFramePr>
        <p:xfrm>
          <a:off x="2729340" y="2284962"/>
          <a:ext cx="6733319" cy="3406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027">
                  <a:extLst>
                    <a:ext uri="{9D8B030D-6E8A-4147-A177-3AD203B41FA5}">
                      <a16:colId xmlns:a16="http://schemas.microsoft.com/office/drawing/2014/main" val="3383836655"/>
                    </a:ext>
                  </a:extLst>
                </a:gridCol>
                <a:gridCol w="3147926">
                  <a:extLst>
                    <a:ext uri="{9D8B030D-6E8A-4147-A177-3AD203B41FA5}">
                      <a16:colId xmlns:a16="http://schemas.microsoft.com/office/drawing/2014/main" val="2077682599"/>
                    </a:ext>
                  </a:extLst>
                </a:gridCol>
                <a:gridCol w="2912366">
                  <a:extLst>
                    <a:ext uri="{9D8B030D-6E8A-4147-A177-3AD203B41FA5}">
                      <a16:colId xmlns:a16="http://schemas.microsoft.com/office/drawing/2014/main" val="187854497"/>
                    </a:ext>
                  </a:extLst>
                </a:gridCol>
              </a:tblGrid>
              <a:tr h="14503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Egység</a:t>
                      </a:r>
                      <a:endParaRPr lang="hu-HU" sz="10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Leírás</a:t>
                      </a:r>
                      <a:endParaRPr lang="hu-HU" sz="10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Példa</a:t>
                      </a:r>
                      <a:endParaRPr lang="hu-HU" sz="1000" b="1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40246397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%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Százalékos módon határozza meg a méretet egy közeálló értékhez képest. 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{font-size: 16pt; line-height: 125%;}</a:t>
                      </a:r>
                      <a:endParaRPr lang="en-US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1525087072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cm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Centiméterben határozza meg a mértékegységet. 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div {margin-bottom: 2cm;}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183826163"/>
                  </a:ext>
                </a:extLst>
              </a:tr>
              <a:tr h="55114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em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Relatív mértékegység, mely az egységnyi betűmérethez igazodik, vagyis, ha pl. a betűméret 12px, akkor 2em nagyság 24 pixelt jelöl. 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 {letter-spacing: 7em;}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2012218950"/>
                  </a:ext>
                </a:extLst>
              </a:tr>
              <a:tr h="55114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ex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Relatív mértékegység, melynek egy egységnyi mérete megegyezik az adott betűtípus kisméretű "x" betűjének méretével.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 {font-size: 24pt; line-height: 3ex;}</a:t>
                      </a:r>
                      <a:endParaRPr lang="en-US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3593429165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in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Hüvelykben (inch) határozza meg a mértékegységet. 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 {word-spacing: .15in;}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1391314114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mm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Milliméterben határozza meg a mértékegységet. 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 {word-spacing: 15mm;}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477725656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pc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Picaban határozza meg a mértékegységet, ahol 12 pont képez 1 picát.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 {font-size: 20pc;}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555879406"/>
                  </a:ext>
                </a:extLst>
              </a:tr>
              <a:tr h="413357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pt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Pontban határozza meg a mértékegységet, ahol 1 pont a hüvelyk 1/72-d része.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body {font-size: 18pt;}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4185435679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px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Képernyő pixelben határozza meg a mértékegységet. 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 {padding: 25px;}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42570645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3B032A8-13B6-4EAF-A122-D6878B4F663A}"/>
              </a:ext>
            </a:extLst>
          </p:cNvPr>
          <p:cNvSpPr txBox="1"/>
          <p:nvPr/>
        </p:nvSpPr>
        <p:spPr>
          <a:xfrm>
            <a:off x="763480" y="5628442"/>
            <a:ext cx="1058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em</a:t>
            </a:r>
            <a:r>
              <a:rPr lang="hu-HU" dirty="0"/>
              <a:t> -&gt; szülő elem méretéhez igazodik, hatványozódhatnak a számok (pl. div-ben div-ben div stb.)</a:t>
            </a:r>
          </a:p>
          <a:p>
            <a:r>
              <a:rPr lang="hu-HU" b="1" dirty="0"/>
              <a:t>rem</a:t>
            </a:r>
            <a:r>
              <a:rPr lang="hu-HU" dirty="0"/>
              <a:t> -&gt; „root” em, vagyis a őselem (gyökérelem) méretéhez viszonyodik, ami átláthatóvá teszi</a:t>
            </a:r>
          </a:p>
          <a:p>
            <a:r>
              <a:rPr lang="hu-HU" b="1" u="sng" dirty="0"/>
              <a:t>FONTOS</a:t>
            </a:r>
            <a:r>
              <a:rPr lang="hu-HU" dirty="0"/>
              <a:t>: „margin” és „padding” esetében az em mindig az adott elemre érvényes „font-size”-ot követi</a:t>
            </a:r>
          </a:p>
        </p:txBody>
      </p:sp>
    </p:spTree>
    <p:extLst>
      <p:ext uri="{BB962C8B-B14F-4D97-AF65-F5344CB8AC3E}">
        <p14:creationId xmlns:p14="http://schemas.microsoft.com/office/powerpoint/2010/main" val="2663339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practice: EM és REM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032A8-13B6-4EAF-A122-D6878B4F663A}"/>
              </a:ext>
            </a:extLst>
          </p:cNvPr>
          <p:cNvSpPr txBox="1"/>
          <p:nvPr/>
        </p:nvSpPr>
        <p:spPr>
          <a:xfrm>
            <a:off x="763480" y="2305456"/>
            <a:ext cx="10589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hu-HU" b="1" dirty="0"/>
          </a:p>
          <a:p>
            <a:pPr algn="ctr"/>
            <a:r>
              <a:rPr lang="hu-HU" b="1" dirty="0"/>
              <a:t>A betűmérethez igazodnak a körülötte lévő egyéb beállítások, mint a margó és a párna területek, ezáltal több fajta képernyőméretnél elégséges csupán a betűméretet változtatnod, mert a többi beállítás követni fogja, arányaihoz mérten!</a:t>
            </a:r>
            <a:endParaRPr lang="hu-HU" dirty="0"/>
          </a:p>
          <a:p>
            <a:endParaRPr lang="hu-HU" dirty="0">
              <a:hlinkClick r:id="rId3"/>
            </a:endParaRPr>
          </a:p>
          <a:p>
            <a:r>
              <a:rPr lang="hu-HU" dirty="0"/>
              <a:t>Használat: </a:t>
            </a:r>
          </a:p>
          <a:p>
            <a:r>
              <a:rPr lang="hu-HU" dirty="0"/>
              <a:t>-&gt; negyed akkora méretűt szeretnék - .25em</a:t>
            </a:r>
          </a:p>
          <a:p>
            <a:r>
              <a:rPr lang="hu-HU" dirty="0"/>
              <a:t>-&gt; két és félszer akkora arányút szeretnék – 2.5em</a:t>
            </a:r>
          </a:p>
          <a:p>
            <a:endParaRPr lang="hu-HU" dirty="0">
              <a:hlinkClick r:id="rId3"/>
            </a:endParaRPr>
          </a:p>
          <a:p>
            <a:endParaRPr lang="hu-HU" dirty="0">
              <a:hlinkClick r:id="rId3"/>
            </a:endParaRPr>
          </a:p>
          <a:p>
            <a:pPr algn="ctr"/>
            <a:r>
              <a:rPr lang="hu-HU" dirty="0">
                <a:hlinkClick r:id="rId3"/>
              </a:rPr>
              <a:t>https://codepen.io/kevinpowell/pen/RKdjXe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9298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Szöveg (text)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C0974C-0063-46CC-9184-705B6A65C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49853"/>
              </p:ext>
            </p:extLst>
          </p:nvPr>
        </p:nvGraphicFramePr>
        <p:xfrm>
          <a:off x="3721971" y="1916209"/>
          <a:ext cx="4747098" cy="4440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5575">
                  <a:extLst>
                    <a:ext uri="{9D8B030D-6E8A-4147-A177-3AD203B41FA5}">
                      <a16:colId xmlns:a16="http://schemas.microsoft.com/office/drawing/2014/main" val="1087236304"/>
                    </a:ext>
                  </a:extLst>
                </a:gridCol>
                <a:gridCol w="3361523">
                  <a:extLst>
                    <a:ext uri="{9D8B030D-6E8A-4147-A177-3AD203B41FA5}">
                      <a16:colId xmlns:a16="http://schemas.microsoft.com/office/drawing/2014/main" val="3409225456"/>
                    </a:ext>
                  </a:extLst>
                </a:gridCol>
              </a:tblGrid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3"/>
                        </a:rPr>
                        <a:t>color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Szín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905622690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4"/>
                        </a:rPr>
                        <a:t>direction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Irány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3299019702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5"/>
                        </a:rPr>
                        <a:t>letter-spacing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Helyköz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632448459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6"/>
                        </a:rPr>
                        <a:t>line-height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Sormagasság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976288558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7"/>
                        </a:rPr>
                        <a:t>text-align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Horizontális elrendezés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1140897519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8"/>
                        </a:rPr>
                        <a:t>text-decoration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Szövegdíszítés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307708639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9"/>
                        </a:rPr>
                        <a:t>text-indent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Bekezdés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703793826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0"/>
                        </a:rPr>
                        <a:t>text-shadow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Árnyék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605759400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1"/>
                        </a:rPr>
                        <a:t>text-transform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Karakterátalakítás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1279330760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2"/>
                        </a:rPr>
                        <a:t>text-overflow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Szövegtúlfolyás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1299688"/>
                  </a:ext>
                </a:extLst>
              </a:tr>
              <a:tr h="337836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3"/>
                        </a:rPr>
                        <a:t>unicode-bidi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Szövegdekódolás (szövegiránnyal együtt)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8309" marB="0"/>
                </a:tc>
                <a:extLst>
                  <a:ext uri="{0D108BD9-81ED-4DB2-BD59-A6C34878D82A}">
                    <a16:rowId xmlns:a16="http://schemas.microsoft.com/office/drawing/2014/main" val="833312325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4"/>
                        </a:rPr>
                        <a:t>vertical-align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Vertikális elrendezés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674557087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5"/>
                        </a:rPr>
                        <a:t>white-space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WS kezelése szövegen belül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3884526547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6"/>
                        </a:rPr>
                        <a:t>word-spacing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 dirty="0">
                          <a:effectLst/>
                        </a:rPr>
                        <a:t>Szóközök</a:t>
                      </a:r>
                      <a:endParaRPr lang="hu-H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7077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25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Betű (font) és ikon (icon)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Betűk: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font-style: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normal, italic, oblique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font-size: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&lt;lásd a mértékegységeknél&gt;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font-weight: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normal, bold… -&gt; vw („viewport” szélességhez alkalmazkodás)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font-variant: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normal, small-caps…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egyéb variációk és lehetőségek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font-family: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több is megadható, ha mondjuk a magasabb prioritásút nem támogatja a böngésző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Ikonok: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Jele: 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&lt;i&gt;&lt;/i&gt;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Könnyen beszúrhatóak külső könyvtárakból, de igaz ez a betűcsaládokra 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D3300-CC90-478E-B8FF-A7747ABC9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40" y="4330988"/>
            <a:ext cx="4153260" cy="80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A4333-909F-4803-A7D7-5B947252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53" y="5604910"/>
            <a:ext cx="7422523" cy="662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9ECB6-0D8D-4088-B18F-D59525AAD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009" y="5460009"/>
            <a:ext cx="2979678" cy="243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E5CC7-EF14-482D-98BF-33B96FC26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574" y="5719102"/>
            <a:ext cx="554334" cy="6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25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822960" y="22860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rövidítés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Hyper Text Markup Language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szerkezetét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írja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le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(page) → 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sokasága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(tag) 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tartalom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részeit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jelölik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láthatóak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Kiterjesztés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html,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</a:t>
            </a:r>
            <a:endParaRPr lang="hu-H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Szövegszerkesztő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szinte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bármelyik</a:t>
            </a:r>
            <a:endParaRPr lang="hu-H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Tördelés segíti a logikai átláthatóságot és rendszerezést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Böngészők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(browser): 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dokumentumok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olvasása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megjelenítése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Google Chrome, Mozilla Firefox, Microsoft Edge, Internet Explorer, Safari, Opera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  <a:r>
              <a:rPr lang="hu-H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tablet,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mobile 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hu-H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reszponzivitás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50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100584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alapfogalmai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Hivatkozás (link) és lista (list)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Hivatkozás: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Állapotok: 	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a:link     a:visited      a:hover     a:active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Szabály: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a:hover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KÖTELEZŐEN az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a:link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és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a:visited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után következik, illetve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a:active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az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a:hov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er után!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Általános szövegformázással lehet megcélozni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Lista: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Rendezetlen lista jelének változtatása: list-stlye-type	list-style-image	list-style-position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Könnyen beszúrhatóak külső könyvtárakból, de igaz ez a betűcsaládokra 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Alapértelmezett formázás eltűntethető: list-style-type: none; margin: 0; padding: 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Egyesített formázás: list-style: &lt;type&gt; &lt;position&gt; &lt;image&gt;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4FEFE7-6AD8-4891-8C56-D995F7F9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157" y="4916174"/>
            <a:ext cx="2568163" cy="1356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BCFCA9-CC07-44F6-921E-781D05C25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957" y="4965729"/>
            <a:ext cx="206519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7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Táblázat (table)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Táblázat egészsére vonatkozó szabályok &lt;table&gt; cimkén belül: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border: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körvonal jellemzői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border-collapse: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összeérhetnek a körvonalak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border-spacing: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körvonalak közti hely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caption-side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empty-cells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table-layout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Reszponzív kinézet: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&lt;div&gt; elembe tenni, és annak a „div”-nek egy „overflow-x:auto” stílusjegyet adni!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Könnyen beszúrhatóak külső könyvtárakból, de igaz ez a betűcsaládokra 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Táblázatok kinézete a „végtelenségig” változatossá lehet tenni</a:t>
            </a:r>
          </a:p>
        </p:txBody>
      </p:sp>
    </p:spTree>
    <p:extLst>
      <p:ext uri="{BB962C8B-B14F-4D97-AF65-F5344CB8AC3E}">
        <p14:creationId xmlns:p14="http://schemas.microsoft.com/office/powerpoint/2010/main" val="3197276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megjelenés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A megjelenést, az elemek elrendezését, egymáshoz viszonyított helyzetét, illetve bemutatását rengeteg jellemző alapján módosíthat és alakítható:</a:t>
            </a:r>
          </a:p>
          <a:p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Width, max-width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Align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Ezek tudatos használata nagyban megkönnyíti a jó CSS használatát és írását. </a:t>
            </a:r>
          </a:p>
        </p:txBody>
      </p:sp>
    </p:spTree>
    <p:extLst>
      <p:ext uri="{BB962C8B-B14F-4D97-AF65-F5344CB8AC3E}">
        <p14:creationId xmlns:p14="http://schemas.microsoft.com/office/powerpoint/2010/main" val="104747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Nézet és láthatóság (display)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Emlékeztető: inline element vs. block element!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display: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none -&gt; az elem helyet sem foglal 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inline -&gt; csak a szükséges helyet foglalja, dimenziói nem állíthatóak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block -&gt; horizontálisan kitölti a sorban a helyet, dimenziói változtathatóak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inline-block -&gt; elhelyezkedése soros, de méretei változtathatóak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flex -&gt; lásd később!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grid -&gt; lásd később!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stb.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visibility: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hidden -&gt; csak eltünteti az adott elemet, nem látható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 „none” vagy „hidden” alkalmazása a JavaScript esetében jellemző, míg az „inline” és a „block” alkalmazása a stílusos megjelenítés szempontjából jelentős. </a:t>
            </a:r>
          </a:p>
        </p:txBody>
      </p:sp>
    </p:spTree>
    <p:extLst>
      <p:ext uri="{BB962C8B-B14F-4D97-AF65-F5344CB8AC3E}">
        <p14:creationId xmlns:p14="http://schemas.microsoft.com/office/powerpoint/2010/main" val="158543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Kiterjedés (width, max-width)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hu-H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„Tricky”: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Block-elem középre rendezése -&gt; „width” megadása, „margin” értéke „auto”, reszponzív nézethez inkább „max-width” használata javasolt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35B97-7CBC-4B9E-824F-517958D6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167" y="4642975"/>
            <a:ext cx="2156647" cy="1524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164A2B-D2B1-47EF-AB8A-47FE269FE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41" y="4903181"/>
            <a:ext cx="3391194" cy="107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A4B05-AD53-4276-95D3-97FD10B3C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954" y="3642443"/>
            <a:ext cx="9975444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3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Pozíció (position)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Elem elhelyezkedését befolyásolja: static, relative, fixed, absolute, sticky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Beállítás után használató mértékegység megadásával: left, rigth, bottom, top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követi az oldal rendezési beállítását 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relative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normál helyzetéhez képest pozícionálható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 képernyőnézethez kapcsolódik és állandó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az őséhez viszonyítja a helyzetét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sticky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„ragadós”, vagyis keveréke a „relative” és „fixed” helyzetnek, nézőponttól függően, de mindig látszik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z-index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alapértelmezettnek mindegyik 0, vele szabályozható az egymásra helyezett elemek láthatósága (pl. -1 értékkel az elem mögé kerülhet)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25A5E-25C9-45E3-8EB6-378E727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983" y="4739456"/>
            <a:ext cx="4061812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6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Túlfolyás (overflow)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Ha az elem túl nagy ahhoz, hogy az adott nézetben elférjen, az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 szabályozza le. Külön szabályozható a függőleges (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overflow-y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) és a vízszintes (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overflow-x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) túlcsordulás is.  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visible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alapértelmezett érték, és ilyenkor nincs lekezelve, mekkora rész legyen látható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csak a méretbe igazodó tartalmi rész látszik, a többi „ki van takarva”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scroll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görgetősávot adunk horizontálisan és/vagy vertikálisan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olyan, mint a „scroll”, de csak akkor jelenik meg, ha nagyobb az elem mérete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0BF20-1810-464E-85E6-5FABE0C67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55" y="4227975"/>
            <a:ext cx="2591025" cy="2240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0BFC3-1525-4236-9D72-A860838E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667" y="4493825"/>
            <a:ext cx="1204064" cy="1402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C2147-FFD1-4B99-9279-B9BD3FDA4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195" y="4227975"/>
            <a:ext cx="136409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4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Lebegés (float)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”-tal az adott környezeten, vagy elemen belül szabályozhatjuk, hogy merre ússzon vagy lebegjen a megcélzott elemeünk: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left, right, none, inherit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(örökli a szülő elem hasonló tulajdonságát). Régen arra használták, hogy képeket illesszenek be szövegekkel együtt.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”-rel megadható, hogy merre engedélyezzük az elemek csúszását, lebegését, és javasolt együtt használni, ha már beállítottuk a „float”-ot: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none, left, right, both, inherit </a:t>
            </a:r>
          </a:p>
          <a:p>
            <a:pPr algn="just"/>
            <a:endParaRPr lang="hu-HU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Ha egy egységen belül egymás mellé rendezünk elemeket, és szeretnénk, ha követnék egymás méretét, akkor használjuk az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overflow: auto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 beállítást.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3D954-5270-46E2-BF0E-1642D1CC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5" y="4712678"/>
            <a:ext cx="11854169" cy="15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7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Igazítás (align)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0" y="2305456"/>
            <a:ext cx="105148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i="1" dirty="0">
                <a:latin typeface="Calibri" panose="020F0502020204030204" pitchFamily="34" charset="0"/>
                <a:cs typeface="Calibri" panose="020F0502020204030204" pitchFamily="34" charset="0"/>
              </a:rPr>
              <a:t>Inline element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-&gt; Alapvetően annyi helyet foglal, amennyi kell neki (display: inline), de a kiterjedés módosítható a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display: inline-block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 beállításával.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Teljes rendezés vízszintesen középre (lásd korábban) -&gt; 	1. display: block 	2. margin: auto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Elemen rendezés vízszintesen középre  (pl. szöveg) -&gt; 	text-align: center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Teljes rendezés függőlegesen középre -&gt; 	padding: &lt;érték&gt;px 0      vagy	 height: &lt;A ért.&gt;; line-height: &lt;A ért.&gt;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Alternatív függőleges középre rendezés -&gt; transform: translate(-50%, -50%)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D33BD-25F2-4F3B-A36E-4927DEFB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518" y="4490670"/>
            <a:ext cx="8558002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84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Különlegesebb szelektorok és kijelölések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0" y="2305456"/>
            <a:ext cx="105148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Attribútum szelektorok: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szelektoraink attribútummal is rendelkezhetnek, amelyek segítségével feltételeket fogalmazhatunk meg az általunk szelektált elemek attribútumaira. Ezek a szelektor-attribútumok szögletes zárójelek között helyezkednek el. (pl. input[type=„password”])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Pszeudo-szelektorok: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CSS pszeudo-osztályokkal olyan elemeket tudunk megcélozni, amelyeket az egyszerű id vagy osztály szelektorokkal nem. A pszeudo-osztályokkal az elemeket tulajdonságaik, állapotuk vagy relatív elhelyezkedésük alapján tudjuk kiválasztani. (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LISTA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Pszeudo-elemek: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dokumentumunk része, nem valódi HTML elem, azonban testreszabhatjuk CSS segítségével. Olyan, mint egy virtuális HTML elem – amit módosíthatunk, de nem köthető HTML címkéhez. (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LISTA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Áttetszőség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Az „opacity” egy elem áttetszőségét adja meg (1.0 jelenti a teljes láthatóságot, vagyis a 100%-ot, és haladunk tizedessével lefelé, pl.opacity: 0.4 jelenti a 40% értéket az eredetihez képest. 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02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Alapvető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címkék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&lt;html&gt;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&lt;head&gt;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&lt;meta&gt;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&lt;title&gt;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&lt;link&gt;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&lt;body&gt;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&lt;script&gt;</a:t>
            </a: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kötelező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látunk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ha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böngészőben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megjelenítjük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hu-H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u-H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&lt;!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DOCTYPE: html5</a:t>
            </a:r>
            <a:r>
              <a:rPr lang="hu-H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545123" y="1005840"/>
            <a:ext cx="9531997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dokumentum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felépítése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Kép 55"/>
          <p:cNvPicPr/>
          <p:nvPr/>
        </p:nvPicPr>
        <p:blipFill>
          <a:blip r:embed="rId3"/>
          <a:stretch/>
        </p:blipFill>
        <p:spPr>
          <a:xfrm>
            <a:off x="5977357" y="1005840"/>
            <a:ext cx="5668560" cy="542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Navigációs (navigation bar) és legördülő menü (dropdown)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560" y="2305456"/>
            <a:ext cx="10514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Navigációs menü: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Minden weboldal nélkülözhetetlen része, mely egyszerű HTML elemre, általában listára építkezik (pl. rendezetlen listába beszúrt linkek sorozata), melyeket aztán CSS-el alakítunk dizájnossá. </a:t>
            </a:r>
          </a:p>
          <a:p>
            <a:pPr algn="just"/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Legördülő menü: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A weboldalakon a navigációs menüben, vagy bizonyos beviteli elemeknél gyakran előfordulnak legördülő menük, általában egérrel az elem fölé navigálás során nyílnak le. </a:t>
            </a:r>
          </a:p>
          <a:p>
            <a:pPr algn="just"/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Mindkét megoldás tiszta CSS használatával meglehetősen összetett tud lenni. Gyakran használnak előre megírt menütípusokat (pl. Bootstrap használatával).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Példák: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https://medium.com/level-up-web/20-responsive-navigation-solutions-examples-codes-21644390afeb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651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206870"/>
            <a:ext cx="11142415" cy="405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Combinators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Szelektorok közötti kapcsolatot írja le.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Image Gallery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Képtár létrehozására is van mód.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Image Sprites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Több kép egybe történő kombinálása.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Counters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Nem hagyományos változó értékek CSS szabállyal növelve.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Rounded Corners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A "border-radius" módosításával lehet kerekíteni.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Border Images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Az elem körül képszerű határvonal/keret is lehet.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Backgrounds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Több egymásra simuló háttér is használható.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Gradients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Háttér színátmenete vagy fényerőváltozás állítható.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Shadows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Árnyékok és többdimenziós hatás keltése az elemekre.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Text Effects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Szöveg iránya, sortörés és sok más beállítható.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 Fonts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Olyan betűtípusok használata is, melyek nincsenek lokálisan.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haladó funkcionalitás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59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414779" y="2042279"/>
            <a:ext cx="11613823" cy="4217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2D Tranforms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Elem mozgatható, méretezhető, forgatható lehet.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3D Transforms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Háromdimenziós hatást keltő mozgás az elemeknél.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Transitions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Bizonyos időn belül átmenettel változhat a CSS érték.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Animations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Animációk használata JS vagy más külsős plug-in nélkül.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Tooltips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Felbukkanó kis szövegbuborékok alkalmazására.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Style Images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Számos módon, pl. "object-fit", hogy ne legyen torzulás.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Buttons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Beviteli adatok küldésénél érdekes, sokoldalúbb megoldás.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Pagination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Stílusos oldalszámozás is alkalmazható.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Responsive Design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Különböző képernyőméreteken és kijelzőkön élvezhető tartalommegjelenítés.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Grid Layout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Elősegíti, hogy ne csak a fő tartalmat, de egész oldalt fel lehessen osztani.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Multiple Columns, User Interface, Variables, Box Sizing, Media Queries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... Learn CSS!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haladó funkcionalitás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700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081880"/>
            <a:ext cx="10755000" cy="4094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Egyszerűbb, átláthatóbb és fenntarthatóbb kódot tesz lehetővé!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u-HU" b="1" i="1" dirty="0">
                <a:latin typeface="Calibri" panose="020F0502020204030204" pitchFamily="34" charset="0"/>
                <a:cs typeface="Calibri" panose="020F0502020204030204" pitchFamily="34" charset="0"/>
              </a:rPr>
              <a:t>Globális CSS változó 				  Lokális CSS változó</a:t>
            </a:r>
            <a:endParaRPr lang="hu-HU" sz="2000" b="1" i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Változók (variables)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040C1-A62C-44BB-8A82-08DE449E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9" y="2797703"/>
            <a:ext cx="5616381" cy="3159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520B6E-9D67-4FB1-8F94-B50821C1C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992" y="2809077"/>
            <a:ext cx="4703388" cy="31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9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Nézet és láthatóság (display) - GYAKORLÁS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145323"/>
            <a:ext cx="107549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KÖVETKEZIK: </a:t>
            </a:r>
          </a:p>
          <a:p>
            <a:pPr marL="342900" indent="-342900" algn="just">
              <a:buFontTx/>
              <a:buChar char="-"/>
            </a:pPr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oldalak elrendezése, strukturálása -&gt; GRID és FLEX-BOX segítségével!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Grid és Flex-Box practice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design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Third-party CSS libraries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DEMÓZÁS - PROJETKMUNKA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Gyakorlás: </a:t>
            </a:r>
          </a:p>
          <a:p>
            <a:pPr marL="342900" indent="-342900">
              <a:buAutoNum type="arabicPeriod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Töltsd fel tartalommal, „angolosítsd”, illetve tegyed élvezhetővé és stílusossá a korábbi feladatokban kidolgozott HTML kódodat!</a:t>
            </a:r>
          </a:p>
          <a:p>
            <a:pPr marL="342900" indent="-342900">
              <a:buAutoNum type="arabicPeriod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Regisztrálj és juss el minél tovább a CodeAcademy HTML&amp;CSS tanfolyamában: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https://www.codecademy.com/catalog/language/html-css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Keress, olvass, próbálgass -&gt; források: </a:t>
            </a:r>
          </a:p>
          <a:p>
            <a:pPr lvl="1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https://developer.mozilla.org/hu/docs/CSS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https://developer.mozilla.org/hu/docs/Web/HTML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Kérdezz, és konzultálj a társaiddal! </a:t>
            </a:r>
          </a:p>
          <a:p>
            <a:pPr lvl="1"/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65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337352" y="2769833"/>
            <a:ext cx="8788894" cy="3406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grid-template-columns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cellák/oszlopok mérete és száma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grid-template-rows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sorok mérete és száma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grid-gap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sorok és cellák közötti távolság nagysága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grid-column-gap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grid-row-gap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Népszerű és praktikus rácsos elrendezés -&gt; </a:t>
            </a:r>
            <a:r>
              <a:rPr lang="hu-HU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GRID LAYOUT (!)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64185-69F6-40DF-BD83-DF596F71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92" y="2325684"/>
            <a:ext cx="3900256" cy="39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0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8C044F-1FD3-46B0-9410-E25A4C45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365"/>
            <a:ext cx="7320339" cy="6267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4F2083-EB92-4278-BE9D-D17A8D09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830" y="2957823"/>
            <a:ext cx="6342210" cy="39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5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435468"/>
            <a:ext cx="10514880" cy="3740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A CSS új típusú elrendezési funkciója, mely egyszerűsít és rövidít. -&gt; 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display: </a:t>
            </a:r>
            <a:r>
              <a:rPr lang="hu-H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endParaRPr lang="hu-H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Gyakorlás a megértéshez: </a:t>
            </a: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hlinkClick r:id="rId3"/>
              </a:rPr>
              <a:t>https://cssgridgarden.com/#hu</a:t>
            </a:r>
            <a:endParaRPr lang="hu-HU" sz="2000" dirty="0"/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hlinkClick r:id="rId4"/>
              </a:rPr>
              <a:t>https://www.w3schools.com/css/css_grid.asp</a:t>
            </a:r>
            <a:endParaRPr lang="hu-HU" sz="2000" dirty="0"/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hlinkClick r:id="rId5"/>
              </a:rPr>
              <a:t>https://www.w3schools.com/css/css_grid_container.asp</a:t>
            </a:r>
            <a:endParaRPr lang="hu-HU" sz="2000" dirty="0"/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hlinkClick r:id="rId6"/>
              </a:rPr>
              <a:t>https://weart.hu/css-grid-alapok/</a:t>
            </a:r>
            <a:endParaRPr lang="en-US" sz="20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Népszerű és praktikus rácsos elrendezés -&gt; </a:t>
            </a:r>
            <a:r>
              <a:rPr lang="hu-HU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GRID LAYOUT (!)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705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435468"/>
            <a:ext cx="10514880" cy="3740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400" i="1" dirty="0">
                <a:latin typeface="Calibri" panose="020F0502020204030204" pitchFamily="34" charset="0"/>
                <a:cs typeface="Calibri" panose="020F0502020204030204" pitchFamily="34" charset="0"/>
              </a:rPr>
              <a:t>Eddigi rendezés: 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block, inline, table, position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 rugalmassá teszi a weboldal tervezését -&gt; 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display: flex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Gyakorlás a megértéshez: </a:t>
            </a: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https://flexboxfroggy.com/#hu</a:t>
            </a:r>
            <a:r>
              <a:rPr lang="hu-H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https://www.w3schools.com/css/css3_flexbox.asp</a:t>
            </a:r>
            <a:r>
              <a:rPr lang="hu-H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https://css-tricks.com/snippets/css/a-guide-to-flexbox/</a:t>
            </a: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https://developer.mozilla.org/en-US/docs/Web/CSS/CSS_Flexible_Box_Layout/Basic_Concepts_of_Flexbox</a:t>
            </a: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20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Népszerű és praktikus rácsos elrendezés -&gt; </a:t>
            </a:r>
            <a:r>
              <a:rPr lang="hu-HU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FLEXBOX (!)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161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081880"/>
            <a:ext cx="10755000" cy="4094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 HTML és CSS kódot úgy írjuk meg, hogy automatikusan alkalmazkodjon a méretváltozás, a megjelenés, a láthatóság a különböző böngészőméretekhez és eszközökhöz (asztali, tablet, telefonok).</a:t>
            </a:r>
            <a:endParaRPr lang="hu-HU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Legalább három méretre/kategóriára gondolni kell! Minden eszközön jól mutasson egy weboldalon!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Reszponzív</a:t>
            </a:r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dizájn (</a:t>
            </a:r>
            <a:r>
              <a:rPr lang="hu-HU" sz="3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responsive</a:t>
            </a:r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design)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9777A-9E39-4801-803E-24B7F5A9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463" y="3040807"/>
            <a:ext cx="619211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1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903240" y="2699238"/>
            <a:ext cx="10514880" cy="45495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Bodyn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kívüli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rész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&lt;head&gt; &lt;/head&gt;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Külön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fájlban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definiálható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később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beszúrható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Definiál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rengeteg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háttértulajdonságot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(title)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Szkript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(script)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(style)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Metainfó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(meta)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Stb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56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0" y="749519"/>
            <a:ext cx="12192000" cy="1404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“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fejléc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 (head)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370240"/>
            <a:ext cx="11142415" cy="3889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Készítsd el Flexbox használatával az alábbi weboldalt!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Flexbox feladat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F3368-0D96-4322-8958-6BB31787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85" y="2825891"/>
            <a:ext cx="9182469" cy="3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8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370240"/>
            <a:ext cx="11142415" cy="3889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(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https://getbootstrap.com/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FlexBox Grid (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http://flexboxgrid.com/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Tachyons (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https://tachyons.io/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Prettier – Code Formatter (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https://marketplace.visualstudio.com/items?itemName=esbenp.prettier-vscode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CSS, SCCS and Less (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https://code.visualstudio.com/docs/languages/css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 </a:t>
            </a: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Külső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könyvtárak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bővítmények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563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559308"/>
            <a:ext cx="11142415" cy="4161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Ingyenes és szabad forráskodú front-end framework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és CSS webdizájn minták, template-k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JavaScript bővítmények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„Legyártott” stílusok, űrlapok, gombok, navigációk, „user interface”-ek stb.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Aktuális verzió: Bootstrap 4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Reszponzív funkció: „container” -&gt; egyszerre megadható, hogy az adott elem hogyan viselkedjen a kicsitől a legnagyobb képernyőn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Legnépszerűbb front-end komponens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könyvtár a világon!</a:t>
            </a: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Bootstrap (front-end framework)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940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559308"/>
            <a:ext cx="11142415" cy="4161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Official Homepage: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https://getbootstrap.com/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Tutorial Republic: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https://www.tutorialrepublic.com/twitter-bootstrap-tutorial/bootstrap-list-groups.php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W3Schools: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https://www.w3schools.com/bootstrap4/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GitHub Repository: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https://github.com/twbs/bootstrap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hivatalos dokumentáció olvasása és legalább egy „tutorial” elvégzése ajánlott!</a:t>
            </a: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Bootstrap (tutorials and links)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488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428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hu-HU" sz="3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hu-HU" sz="3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ismétlés és házi feladat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3410" y="2435382"/>
            <a:ext cx="8881449" cy="2308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regisztrálj és/vagy jelentkezz be a </a:t>
            </a:r>
            <a:r>
              <a:rPr lang="hu-HU" dirty="0" err="1"/>
              <a:t>CodeAcademy</a:t>
            </a:r>
            <a:r>
              <a:rPr lang="hu-HU" dirty="0"/>
              <a:t> oldalára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kezdd el a CSS alapjai kurzust: </a:t>
            </a:r>
            <a:r>
              <a:rPr lang="hu-HU" dirty="0">
                <a:hlinkClick r:id="rId3"/>
              </a:rPr>
              <a:t>https://www.codecademy.com/learn/learn-css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kérdezz, ha valami nem világos vagy új, eddig nem említett témával találkozol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juss el minél tovább, és fejezd be házi feladatként -&gt; </a:t>
            </a:r>
            <a:r>
              <a:rPr lang="hu-HU" b="1" dirty="0"/>
              <a:t>100 %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32" y="4551855"/>
            <a:ext cx="2898003" cy="1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32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559308"/>
            <a:ext cx="11142415" cy="4161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Köszönöm a figyelmet és a munkát!</a:t>
            </a: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Következzenek az egyéni projektmunkák, vagyis a saját weboldal bemutatása!</a:t>
            </a: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László Bálint, mentor</a:t>
            </a: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b="1" i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PROJEKTMUNKA – TÉMÁK KIVÁLASZTÁSA ÉS CSOPORTOK FELOSZTÁSA!</a:t>
            </a: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Sitebuilding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6556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112885"/>
            <a:ext cx="11142415" cy="46079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2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 követelményei (Framework nélkül!):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Legalább két oldal/fájl.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Használjatok GIT-et (HTML/CSS Sitebuilding)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Működő belső és </a:t>
            </a:r>
            <a:r>
              <a:rPr lang="hu-HU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külső link</a:t>
            </a:r>
            <a:endParaRPr lang="hu-H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Rendezetlen lista létrehozása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Több adattípust tartalmazó űrlap létrehozása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Elrendezés: flexbox vagy grid (!!!)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 és szövegek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Háttérszín és szegélyek/margó beállítása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Minden elem stílust kapjon (külön „stylesheet”)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Szöveg mérete és a kép reszponzív legyen (két méretben)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CSS változók használata (legalább kettő)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Párban prezentáljatok! 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u-HU" sz="2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Sitebuilding projektfeladat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416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1154603" y="23702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Általában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párban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vannak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melyek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egyedül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Kezdő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zárócímke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Önzáró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Üres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neve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után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következhetnek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attribútumok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/circle" alt=""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FlowAcademy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rocks!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(!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ajánlott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!) →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4"/>
          <p:cNvSpPr/>
          <p:nvPr/>
        </p:nvSpPr>
        <p:spPr>
          <a:xfrm>
            <a:off x="0" y="89352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címke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(tag)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1207357" y="23000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Headings: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&lt;h1&gt; &lt;h2&gt; &lt;h3&gt; &lt;h4&gt; &lt;h5&gt; &lt;h6&gt;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Paragraphs: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Preformated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Text: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&lt;pre&gt;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Links: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Images: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*s.c.t.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Buttons: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&lt;button&gt;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Lists (unordered, ordered):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&lt;ul&gt; &lt;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Breaks/Horizontal Rules: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63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0" y="701640"/>
            <a:ext cx="12192000" cy="152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címkék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gyakoriak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</TotalTime>
  <Words>5956</Words>
  <Application>Microsoft Office PowerPoint</Application>
  <PresentationFormat>Widescreen</PresentationFormat>
  <Paragraphs>767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Symbol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subject/>
  <dc:creator>Fritzné Szénási Katalin</dc:creator>
  <dc:description/>
  <cp:lastModifiedBy>Balint Laszlo</cp:lastModifiedBy>
  <cp:revision>183</cp:revision>
  <dcterms:created xsi:type="dcterms:W3CDTF">2017-08-02T12:08:05Z</dcterms:created>
  <dcterms:modified xsi:type="dcterms:W3CDTF">2020-07-01T16:23:20Z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Szélesvásznú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