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2"/>
  </p:notesMasterIdLst>
  <p:sldIdLst>
    <p:sldId id="258" r:id="rId2"/>
    <p:sldId id="256" r:id="rId3"/>
    <p:sldId id="292" r:id="rId4"/>
    <p:sldId id="313" r:id="rId5"/>
    <p:sldId id="314" r:id="rId6"/>
    <p:sldId id="257" r:id="rId7"/>
    <p:sldId id="303" r:id="rId8"/>
    <p:sldId id="312" r:id="rId9"/>
    <p:sldId id="259" r:id="rId10"/>
    <p:sldId id="287" r:id="rId11"/>
    <p:sldId id="288" r:id="rId12"/>
    <p:sldId id="266" r:id="rId13"/>
    <p:sldId id="300" r:id="rId14"/>
    <p:sldId id="291" r:id="rId15"/>
    <p:sldId id="301" r:id="rId16"/>
    <p:sldId id="296" r:id="rId17"/>
    <p:sldId id="306" r:id="rId18"/>
    <p:sldId id="298" r:id="rId19"/>
    <p:sldId id="302" r:id="rId20"/>
    <p:sldId id="299" r:id="rId21"/>
    <p:sldId id="297" r:id="rId22"/>
    <p:sldId id="304" r:id="rId23"/>
    <p:sldId id="305" r:id="rId24"/>
    <p:sldId id="293" r:id="rId25"/>
    <p:sldId id="295" r:id="rId26"/>
    <p:sldId id="311" r:id="rId27"/>
    <p:sldId id="307" r:id="rId28"/>
    <p:sldId id="308" r:id="rId29"/>
    <p:sldId id="310" r:id="rId30"/>
    <p:sldId id="30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9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3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4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4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8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3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94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37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70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89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36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95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42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10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92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2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8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9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5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html/html_4/tags/html_script_tag.cf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javascriptalapo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meojeremiah.github.io/Project_Grocery_Car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bs.com.au/theboat/" TargetMode="External"/><Relationship Id="rId4" Type="http://schemas.openxmlformats.org/officeDocument/2006/relationships/hyperlink" Target="https://docs.sencha.com/extjs/4.2.1/extjs-build/examples/desktop/desktop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579880"/>
            <a:ext cx="7410520" cy="1521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prooktatasflp@gmail.com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658149" cy="253947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03362" y="419199"/>
            <a:ext cx="3361238" cy="45238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ódszerkesztő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Chrome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böngésző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lt1"/>
                </a:solidFill>
              </a:rPr>
              <a:t>Chrome</a:t>
            </a:r>
            <a:r>
              <a:rPr lang="hu-HU" sz="2400" dirty="0" smtClean="0">
                <a:solidFill>
                  <a:schemeClr val="lt1"/>
                </a:solidFill>
              </a:rPr>
              <a:t> bővítmény: </a:t>
            </a:r>
          </a:p>
          <a:p>
            <a:pPr marL="342900"/>
            <a:r>
              <a:rPr lang="hu-HU" sz="2400" dirty="0" err="1" smtClean="0">
                <a:solidFill>
                  <a:schemeClr val="lt1"/>
                </a:solidFill>
              </a:rPr>
              <a:t>DevTools</a:t>
            </a:r>
            <a:r>
              <a:rPr lang="hu-HU" sz="2400" dirty="0" smtClean="0">
                <a:solidFill>
                  <a:schemeClr val="lt1"/>
                </a:solidFill>
              </a:rPr>
              <a:t>/Fejlesztő eszközök </a:t>
            </a:r>
          </a:p>
          <a:p>
            <a:pPr marL="0" lvl="0" indent="0">
              <a:buNone/>
            </a:pPr>
            <a:r>
              <a:rPr lang="hu-HU" sz="2400" dirty="0">
                <a:hlinkClick r:id="rId3"/>
              </a:rPr>
              <a:t>https://developers.google.com/web/tools/chrome-devtools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43" y="1635566"/>
            <a:ext cx="357663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DEVTOOLS 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87858"/>
            <a:ext cx="7543466" cy="2347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DOM szerkezet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CSS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konzol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nyomonkövetése</a:t>
            </a:r>
            <a:endParaRPr lang="hu-HU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Hálózati kérések, válaszok, letöltési idők  megjelenítése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Böngésző helyi tárolójának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363319" y="3635508"/>
            <a:ext cx="496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Menu -&gt; Tools -&gt; Developer </a:t>
            </a:r>
            <a:r>
              <a:rPr lang="en-US" dirty="0" smtClean="0"/>
              <a:t>Tools</a:t>
            </a:r>
            <a:endParaRPr lang="hu-HU" dirty="0" smtClean="0"/>
          </a:p>
          <a:p>
            <a:r>
              <a:rPr lang="hu-HU" dirty="0" err="1" smtClean="0"/>
              <a:t>Chrome</a:t>
            </a:r>
            <a:r>
              <a:rPr lang="hu-HU" dirty="0" smtClean="0"/>
              <a:t> Menü -&gt; További Eszközök -&gt; Fejlesztői eszközök</a:t>
            </a:r>
          </a:p>
          <a:p>
            <a:endParaRPr lang="hu-HU" dirty="0"/>
          </a:p>
          <a:p>
            <a:r>
              <a:rPr lang="en-US" dirty="0"/>
              <a:t>Ctrl + Shift + I </a:t>
            </a:r>
            <a:r>
              <a:rPr lang="en-US" dirty="0" smtClean="0"/>
              <a:t>Windows</a:t>
            </a:r>
            <a:r>
              <a:rPr lang="hu-HU" dirty="0" smtClean="0"/>
              <a:t>-</a:t>
            </a:r>
            <a:r>
              <a:rPr lang="hu-HU" dirty="0" err="1" smtClean="0"/>
              <a:t>on</a:t>
            </a:r>
            <a:r>
              <a:rPr lang="hu-HU" dirty="0" smtClean="0"/>
              <a:t> vagy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+ Shift + I </a:t>
            </a:r>
            <a:r>
              <a:rPr lang="en-US" dirty="0" smtClean="0"/>
              <a:t>Mac</a:t>
            </a:r>
            <a:r>
              <a:rPr lang="hu-HU" dirty="0" smtClean="0"/>
              <a:t>-en</a:t>
            </a:r>
          </a:p>
          <a:p>
            <a:r>
              <a:rPr lang="hu-HU" dirty="0" smtClean="0"/>
              <a:t>F12 </a:t>
            </a:r>
            <a:r>
              <a:rPr lang="hu-HU" dirty="0" err="1" smtClean="0"/>
              <a:t>windowson</a:t>
            </a:r>
            <a:endParaRPr lang="hu-HU" dirty="0" smtClean="0"/>
          </a:p>
          <a:p>
            <a:r>
              <a:rPr lang="hu-HU" dirty="0" smtClean="0"/>
              <a:t>Jobb egér klikk </a:t>
            </a:r>
            <a:r>
              <a:rPr lang="hu-HU" dirty="0" err="1" smtClean="0"/>
              <a:t>Inspect</a:t>
            </a:r>
            <a:r>
              <a:rPr lang="hu-HU" dirty="0" smtClean="0"/>
              <a:t> / Vizsgálat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57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Kezdjünk JS </a:t>
            </a:r>
            <a:r>
              <a:rPr lang="hu-HU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progit</a:t>
            </a: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írni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Között helyezkedik el a script.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Két fontos TAG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noscript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 kikapcsolták a </a:t>
            </a:r>
            <a:r>
              <a:rPr lang="hu-HU" dirty="0" err="1" smtClean="0"/>
              <a:t>javascript</a:t>
            </a:r>
            <a:r>
              <a:rPr lang="hu-HU" dirty="0" smtClean="0"/>
              <a:t> futását, akkor az itt lévő szöveg jelenik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elem &lt;script&gt;&lt;/script&gt;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  <a:hlinkClick r:id="rId3"/>
              </a:rPr>
              <a:t>Link</a:t>
            </a:r>
            <a:endParaRPr lang="hu-HU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4.1 és HTML 5 között változás van.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Utasítás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hu-HU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lert</a:t>
            </a: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//Nem kötelező a pontosvessző</a:t>
            </a:r>
            <a:endParaRPr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272" y="786342"/>
            <a:ext cx="4515600" cy="13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Három alap felugró ablak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alert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Felugró ablak egy szöveggel.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index.html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prompt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paraméterben megadott szöveg megjelenik egy beviteli mező felett. A beviteli mezőbe írt bármit adja vissza, ha ok gombot nyomunk.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index1.html 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confirm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Igen/Nem </a:t>
            </a:r>
            <a:r>
              <a:rPr lang="hu-HU" dirty="0" err="1" smtClean="0"/>
              <a:t>Yes</a:t>
            </a:r>
            <a:r>
              <a:rPr lang="hu-HU" dirty="0" smtClean="0"/>
              <a:t>/No kérdéseket tehetünk fel ezzel az ablakkal. Visszatér egy </a:t>
            </a:r>
            <a:r>
              <a:rPr lang="hu-HU" dirty="0" err="1" smtClean="0"/>
              <a:t>true</a:t>
            </a:r>
            <a:r>
              <a:rPr lang="hu-HU" dirty="0" smtClean="0"/>
              <a:t> (Igen esetén) vagy </a:t>
            </a:r>
            <a:r>
              <a:rPr lang="hu-HU" dirty="0" err="1" smtClean="0"/>
              <a:t>false</a:t>
            </a:r>
            <a:r>
              <a:rPr lang="hu-HU" dirty="0" smtClean="0"/>
              <a:t> (Nem esetén) értékkel.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index2.html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Adjunk össze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41" y="440201"/>
            <a:ext cx="4540266" cy="2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Elvarázsolt komód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fiókokba bármit lehet tenni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 egyszerre csak egy holmit tud befogadni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a fiókba újabb holmit teszünk, az előző eltűnik.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Varázslat feloldása: ha úgy cseréljük fel két fiók tartalmát, hogy egyik holmi sem tűnik el.</a:t>
            </a:r>
            <a:r>
              <a:rPr lang="en" dirty="0" smtClean="0"/>
              <a:t> </a:t>
            </a:r>
            <a:r>
              <a:rPr lang="hu-HU" dirty="0" smtClean="0"/>
              <a:t>Tilos kézben tartani egy holmit, csak a fiókban lehet.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2" descr="Antik négy fiókos Biedermeier hasas komód | regisegkereskedes.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18" y="2376175"/>
            <a:ext cx="2932182" cy="2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4" y="1319902"/>
            <a:ext cx="1413538" cy="13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/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 ez?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Fiók, ami tárol nekünk valamit.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v</a:t>
            </a:r>
            <a:r>
              <a:rPr lang="hu-HU" dirty="0" smtClean="0"/>
              <a:t>ar, </a:t>
            </a:r>
            <a:r>
              <a:rPr lang="hu-HU" dirty="0" err="1" smtClean="0"/>
              <a:t>let</a:t>
            </a:r>
            <a:r>
              <a:rPr lang="hu-HU" dirty="0" smtClean="0"/>
              <a:t>, const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deklaráció.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Deklaráció =&gt; Jelzünk, a programnak valamit, jelen esetben, hogy ez egy változó!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Érvényessége : globális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let</a:t>
            </a:r>
            <a:endParaRPr b="1" dirty="0"/>
          </a:p>
          <a:p>
            <a:pPr marL="0" lvl="0" indent="0">
              <a:buNone/>
            </a:pPr>
            <a:r>
              <a:rPr lang="hu-HU" dirty="0"/>
              <a:t>Változó </a:t>
            </a:r>
            <a:r>
              <a:rPr lang="hu-HU" dirty="0" smtClean="0"/>
              <a:t>deklaráció.</a:t>
            </a:r>
          </a:p>
          <a:p>
            <a:pPr marL="0" lvl="0" indent="0">
              <a:buNone/>
            </a:pPr>
            <a:r>
              <a:rPr lang="hu-HU" dirty="0" smtClean="0"/>
              <a:t>Érvényessége blokk szintű.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const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Konstans definiálása / deklarálása azaz olyan érték, ami a program futása során nem változik.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Pi érték, vagy a címe a táblázatnak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49" y="1028325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névadási szabályok</a:t>
            </a:r>
          </a:p>
          <a:p>
            <a:pPr indent="-457200"/>
            <a:r>
              <a:rPr lang="hu-HU" dirty="0" smtClean="0"/>
              <a:t>Beszédes</a:t>
            </a:r>
          </a:p>
          <a:p>
            <a:pPr indent="-457200"/>
            <a:r>
              <a:rPr lang="hu-HU" dirty="0" smtClean="0"/>
              <a:t>Karakter tiltások</a:t>
            </a:r>
          </a:p>
          <a:p>
            <a:pPr indent="-457200"/>
            <a:r>
              <a:rPr lang="hu-HU" dirty="0" smtClean="0"/>
              <a:t>Kulcsszó nem lehet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Cseréljünk fel két számot!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11" y="412757"/>
            <a:ext cx="4570626" cy="2768551"/>
          </a:xfrm>
          <a:prstGeom prst="rect">
            <a:avLst/>
          </a:prstGeom>
        </p:spPr>
      </p:pic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7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</a:t>
            </a:r>
            <a:r>
              <a:rPr lang="hu-HU" dirty="0" err="1" smtClean="0"/>
              <a:t>ocument</a:t>
            </a:r>
            <a:r>
              <a:rPr lang="hu-HU" dirty="0" smtClean="0"/>
              <a:t> 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09224" y="1545176"/>
            <a:ext cx="4931401" cy="3169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document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Ha a HTML dokumentum betöltődik a böngészőbe, akkor létrejön 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objektum. (A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 gyökér eleme a HTML dokumentumnak)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3"/>
          </p:nvPr>
        </p:nvSpPr>
        <p:spPr>
          <a:xfrm>
            <a:off x="5391150" y="348799"/>
            <a:ext cx="3397250" cy="4607513"/>
          </a:xfrm>
        </p:spPr>
        <p:txBody>
          <a:bodyPr/>
          <a:lstStyle/>
          <a:p>
            <a:r>
              <a:rPr lang="en-US" b="1" dirty="0"/>
              <a:t>write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HTML kifejezést vagy </a:t>
            </a:r>
            <a:r>
              <a:rPr lang="hu-HU" dirty="0" err="1" smtClean="0"/>
              <a:t>Javascript</a:t>
            </a:r>
            <a:r>
              <a:rPr lang="hu-HU" dirty="0" smtClean="0"/>
              <a:t> kódot lehet a dokumentumba beírni.</a:t>
            </a:r>
          </a:p>
          <a:p>
            <a:r>
              <a:rPr lang="en-US" b="1" dirty="0" err="1"/>
              <a:t>addEventListener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Hozzácsatol egy eseménykezelőt a dokumentumhoz.</a:t>
            </a:r>
          </a:p>
          <a:p>
            <a:r>
              <a:rPr lang="en-US" b="1" dirty="0" err="1"/>
              <a:t>getElementById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Visszatér azzal az elemmel , amelyet az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attributum</a:t>
            </a:r>
            <a:r>
              <a:rPr lang="hu-HU" dirty="0" smtClean="0"/>
              <a:t> értékével azonosítottunk.</a:t>
            </a:r>
          </a:p>
          <a:p>
            <a:r>
              <a:rPr lang="hu-HU" b="1" dirty="0" err="1"/>
              <a:t>getElementsByClassName</a:t>
            </a:r>
            <a:r>
              <a:rPr lang="hu-HU" b="1" dirty="0" smtClean="0"/>
              <a:t>()</a:t>
            </a:r>
          </a:p>
          <a:p>
            <a:r>
              <a:rPr lang="hu-HU" b="1" dirty="0" err="1"/>
              <a:t>getElementsByName</a:t>
            </a:r>
            <a:r>
              <a:rPr lang="hu-HU" dirty="0" smtClean="0"/>
              <a:t>()</a:t>
            </a:r>
          </a:p>
          <a:p>
            <a:r>
              <a:rPr lang="hu-HU" b="1" dirty="0" err="1"/>
              <a:t>getElementsByTagName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93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Írjuk ki a beírt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09" y="430871"/>
            <a:ext cx="4534266" cy="3013834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09370" y="2814432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267714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Írjunk ki egy szöveget, ha lenyomjuk a gombot!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(Example3/index2.html)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28" y="872455"/>
            <a:ext cx="4544880" cy="1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92765"/>
            <a:ext cx="4742700" cy="50125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hu-HU" dirty="0" smtClean="0"/>
              <a:t>Elem „megfogása”</a:t>
            </a:r>
          </a:p>
          <a:p>
            <a:r>
              <a:rPr lang="en-US" sz="1600" b="1" dirty="0" err="1"/>
              <a:t>getElementById</a:t>
            </a:r>
            <a:r>
              <a:rPr lang="en-US" sz="1600" b="1" dirty="0"/>
              <a:t>()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	Visszatér azzal az elemmel , amelyet az </a:t>
            </a:r>
            <a:r>
              <a:rPr lang="hu-HU" sz="1600" dirty="0" err="1"/>
              <a:t>id</a:t>
            </a:r>
            <a:r>
              <a:rPr lang="hu-HU" sz="1600" dirty="0"/>
              <a:t> </a:t>
            </a:r>
            <a:r>
              <a:rPr lang="hu-HU" sz="1600" dirty="0" err="1"/>
              <a:t>attributum</a:t>
            </a:r>
            <a:r>
              <a:rPr lang="hu-HU" sz="1600" dirty="0"/>
              <a:t> értékével azonosítottunk.</a:t>
            </a:r>
          </a:p>
          <a:p>
            <a:r>
              <a:rPr lang="hu-HU" sz="1600" b="1" dirty="0" err="1"/>
              <a:t>getElementsByClassName</a:t>
            </a:r>
            <a:r>
              <a:rPr lang="hu-HU" sz="1600" b="1" dirty="0"/>
              <a:t>()</a:t>
            </a:r>
          </a:p>
          <a:p>
            <a:r>
              <a:rPr lang="hu-HU" sz="1600" b="1" dirty="0" err="1"/>
              <a:t>getElementsByName</a:t>
            </a:r>
            <a:r>
              <a:rPr lang="hu-HU" sz="1600" dirty="0"/>
              <a:t>()</a:t>
            </a:r>
          </a:p>
          <a:p>
            <a:r>
              <a:rPr lang="hu-HU" sz="1600" b="1" dirty="0" err="1"/>
              <a:t>getElementsByTagName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r>
              <a:rPr lang="hu-HU" dirty="0" smtClean="0"/>
              <a:t>Esemény (</a:t>
            </a:r>
            <a:r>
              <a:rPr lang="hu-HU" dirty="0" err="1" smtClean="0"/>
              <a:t>event</a:t>
            </a:r>
            <a:r>
              <a:rPr lang="hu-HU" dirty="0" smtClean="0"/>
              <a:t>)</a:t>
            </a:r>
          </a:p>
          <a:p>
            <a:pPr marL="285750" indent="-285750"/>
            <a:r>
              <a:rPr lang="en-US" sz="1600" b="1" dirty="0" err="1"/>
              <a:t>addEventListener</a:t>
            </a:r>
            <a:r>
              <a:rPr lang="en-US" sz="1600" b="1" dirty="0"/>
              <a:t>()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sz="1600" b="1" dirty="0"/>
              <a:t>Hozzácsatol egy eseménykezelőt a dokumentumhoz.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Kattintásra ki/be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kapcsoló lámpa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(Example5/index.html)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30" y="438123"/>
            <a:ext cx="4499500" cy="13388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52" y="1819651"/>
            <a:ext cx="1168055" cy="16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BMI kalkulátor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Használható, beilleszthető alkalmazás. (A színekért elnézést kérek!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smtClean="0"/>
              <a:t>)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60" y="194952"/>
            <a:ext cx="3782515" cy="47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Nagyobb programokat érdemes külön file-</a:t>
            </a:r>
            <a:r>
              <a:rPr lang="hu-HU" dirty="0" err="1" smtClean="0"/>
              <a:t>ba</a:t>
            </a:r>
            <a:r>
              <a:rPr lang="hu-HU" dirty="0" smtClean="0"/>
              <a:t> tenni. </a:t>
            </a:r>
          </a:p>
          <a:p>
            <a:pPr indent="-457200"/>
            <a:r>
              <a:rPr lang="hu-HU" dirty="0" smtClean="0"/>
              <a:t>File kiterjesztés „</a:t>
            </a:r>
            <a:r>
              <a:rPr lang="hu-HU" dirty="0" err="1" smtClean="0"/>
              <a:t>js</a:t>
            </a:r>
            <a:r>
              <a:rPr lang="hu-HU" dirty="0" smtClean="0"/>
              <a:t>”</a:t>
            </a:r>
          </a:p>
          <a:p>
            <a:pPr indent="-457200"/>
            <a:r>
              <a:rPr lang="hu-HU" dirty="0"/>
              <a:t>s</a:t>
            </a:r>
            <a:r>
              <a:rPr lang="hu-HU" dirty="0" smtClean="0"/>
              <a:t>cript </a:t>
            </a:r>
            <a:r>
              <a:rPr lang="hu-HU" dirty="0" err="1" smtClean="0"/>
              <a:t>taggel</a:t>
            </a:r>
            <a:r>
              <a:rPr lang="hu-HU" dirty="0" smtClean="0"/>
              <a:t> lehetséges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7812" y="3954222"/>
            <a:ext cx="33145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hu-HU" altLang="hu-H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="script.js"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Felugró ablakok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11-12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/>
              <a:t>a</a:t>
            </a:r>
            <a:r>
              <a:rPr lang="hu-HU" sz="1200" dirty="0" err="1" smtClean="0"/>
              <a:t>lert</a:t>
            </a:r>
            <a:r>
              <a:rPr lang="hu-HU" sz="1200" dirty="0" smtClean="0"/>
              <a:t>, prompt, </a:t>
            </a:r>
            <a:r>
              <a:rPr lang="hu-HU" sz="1200" dirty="0" err="1" smtClean="0"/>
              <a:t>confirm</a:t>
            </a:r>
            <a:r>
              <a:rPr lang="hu-HU" sz="1200" dirty="0" smtClean="0"/>
              <a:t>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15-16. dia, tároló, adatot tárol.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Elemek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 </a:t>
            </a:r>
            <a:r>
              <a:rPr lang="hu-HU" sz="1200" dirty="0" smtClean="0"/>
              <a:t>Egy-egy elem értékét ki tudjuk venni.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Esemény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</a:t>
            </a:r>
            <a:r>
              <a:rPr lang="hu-HU" sz="1200" dirty="0" smtClean="0"/>
              <a:t> Az egyes elemeken végzett egér, billentyű, más események bekövetkezésekor lefutó programokat kezelhetjük.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Javascript</a:t>
            </a:r>
            <a:r>
              <a:rPr lang="hu-HU" b="1" dirty="0" smtClean="0"/>
              <a:t> file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41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71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</a:t>
            </a:r>
            <a:r>
              <a:rPr lang="hu-HU" dirty="0" err="1" smtClean="0"/>
              <a:t>javascript</a:t>
            </a:r>
            <a:r>
              <a:rPr lang="hu-HU" dirty="0" smtClean="0"/>
              <a:t> rövid története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62"/>
            <a:ext cx="9144000" cy="191715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4797573"/>
            <a:ext cx="864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/>
              <a:t>kép forrása: https://adrianmejia.com/overview-of-javascript-es6-features-a-k-a-ecmascript-6-and-es2015/</a:t>
            </a:r>
          </a:p>
        </p:txBody>
      </p:sp>
    </p:spTree>
    <p:extLst>
      <p:ext uri="{BB962C8B-B14F-4D97-AF65-F5344CB8AC3E}">
        <p14:creationId xmlns:p14="http://schemas.microsoft.com/office/powerpoint/2010/main" val="31739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86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183036"/>
            <a:ext cx="8520545" cy="6274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2020 –</a:t>
            </a:r>
            <a:r>
              <a:rPr lang="hu-HU" dirty="0" err="1" smtClean="0"/>
              <a:t>ban</a:t>
            </a:r>
            <a:r>
              <a:rPr lang="hu-HU" dirty="0" smtClean="0"/>
              <a:t> 25 éves a </a:t>
            </a:r>
            <a:r>
              <a:rPr lang="hu-HU" dirty="0" err="1" smtClean="0"/>
              <a:t>javascript</a:t>
            </a:r>
            <a:endParaRPr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76100" y="886690"/>
            <a:ext cx="8191800" cy="38238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200" dirty="0"/>
              <a:t>Megalkotója, </a:t>
            </a:r>
            <a:r>
              <a:rPr lang="hu-HU" sz="1200" dirty="0" err="1"/>
              <a:t>Branden</a:t>
            </a:r>
            <a:r>
              <a:rPr lang="hu-HU" sz="1200" dirty="0"/>
              <a:t> </a:t>
            </a:r>
            <a:r>
              <a:rPr lang="hu-HU" sz="1200" dirty="0" err="1"/>
              <a:t>Eich</a:t>
            </a:r>
            <a:r>
              <a:rPr lang="hu-HU" sz="1200" dirty="0"/>
              <a:t>, később megalkotására úgy emlékezett vissza, hogy mindössze csak 10 nap alatt találta ki a nyelv alapjait. </a:t>
            </a:r>
            <a:r>
              <a:rPr lang="hu-HU" sz="1200" dirty="0" err="1"/>
              <a:t>Eich</a:t>
            </a:r>
            <a:r>
              <a:rPr lang="hu-HU" sz="1200" dirty="0"/>
              <a:t> egyébként már korábban is dolgozott ki programozási nyelveket, bár azok egyike sem lett nem hogy akkora siker, mint a JavaScript, de igazán az informatikatörténelem sem jegyezte fel őket.</a:t>
            </a:r>
          </a:p>
          <a:p>
            <a:pPr marL="0" lvl="0" indent="0">
              <a:buNone/>
            </a:pPr>
            <a:endParaRPr lang="hu-HU" sz="1200" dirty="0"/>
          </a:p>
          <a:p>
            <a:pPr marL="0" lvl="0" indent="0" algn="just">
              <a:buNone/>
            </a:pPr>
            <a:r>
              <a:rPr lang="hu-HU" sz="1200" dirty="0"/>
              <a:t>Az akkor 34 éves programozó feladata egy egyszerű </a:t>
            </a:r>
            <a:r>
              <a:rPr lang="hu-HU" sz="1200" dirty="0" err="1"/>
              <a:t>szkriptnyelv</a:t>
            </a:r>
            <a:r>
              <a:rPr lang="hu-HU" sz="1200" dirty="0"/>
              <a:t> megalkotása volt a </a:t>
            </a:r>
            <a:r>
              <a:rPr lang="hu-HU" sz="1200" dirty="0" err="1"/>
              <a:t>Mozilla</a:t>
            </a:r>
            <a:r>
              <a:rPr lang="hu-HU" sz="1200" dirty="0"/>
              <a:t> böngészője számára. </a:t>
            </a:r>
            <a:r>
              <a:rPr lang="hu-HU" sz="1200" b="1" dirty="0" err="1"/>
              <a:t>Eich</a:t>
            </a:r>
            <a:r>
              <a:rPr lang="hu-HU" sz="1200" b="1" dirty="0"/>
              <a:t> eredetileg a </a:t>
            </a:r>
            <a:r>
              <a:rPr lang="hu-HU" sz="1200" b="1" dirty="0" err="1"/>
              <a:t>Schema</a:t>
            </a:r>
            <a:r>
              <a:rPr lang="hu-HU" sz="1200" b="1" dirty="0"/>
              <a:t> egy egyszerűsített változatát szerette volna erre a célra használni, de felettesei utasították, hogy a kidolgozandó </a:t>
            </a:r>
            <a:r>
              <a:rPr lang="hu-HU" sz="1200" b="1" dirty="0" err="1"/>
              <a:t>szkriptnyelv</a:t>
            </a:r>
            <a:r>
              <a:rPr lang="hu-HU" sz="1200" b="1" dirty="0"/>
              <a:t> inkább hasonlítson a Sun éppen akkoriban a köztudatba berobbant és óriási ütemű hódításba kezdett Java nyelvére.</a:t>
            </a:r>
          </a:p>
          <a:p>
            <a:pPr marL="0" lvl="0" indent="0">
              <a:buNone/>
            </a:pPr>
            <a:endParaRPr lang="hu-HU" sz="1200" dirty="0"/>
          </a:p>
          <a:p>
            <a:pPr marL="0" lvl="0" indent="0" algn="just">
              <a:buNone/>
            </a:pPr>
            <a:r>
              <a:rPr lang="hu-HU" sz="1200" dirty="0" err="1"/>
              <a:t>Eich</a:t>
            </a:r>
            <a:r>
              <a:rPr lang="hu-HU" sz="1200" dirty="0"/>
              <a:t> így végül a </a:t>
            </a:r>
            <a:r>
              <a:rPr lang="hu-HU" sz="1200" dirty="0" err="1"/>
              <a:t>Schema</a:t>
            </a:r>
            <a:r>
              <a:rPr lang="hu-HU" sz="1200" dirty="0"/>
              <a:t> funkcionalitásának és a Java szintaxisából átvett elemek egybegyúrásával alkotta meg az új nyelvet, amit eredetileg </a:t>
            </a:r>
            <a:r>
              <a:rPr lang="hu-HU" sz="1200" dirty="0" err="1"/>
              <a:t>Mocha-nak</a:t>
            </a:r>
            <a:r>
              <a:rPr lang="hu-HU" sz="1200" dirty="0"/>
              <a:t> nevezett el. </a:t>
            </a:r>
            <a:r>
              <a:rPr lang="hu-HU" sz="1200" b="1" dirty="0"/>
              <a:t>Ugyanakkor a marketing beleszólt utóbbiba, és így először </a:t>
            </a:r>
            <a:r>
              <a:rPr lang="hu-HU" sz="1200" b="1" dirty="0" err="1"/>
              <a:t>LiveScript</a:t>
            </a:r>
            <a:r>
              <a:rPr lang="hu-HU" sz="1200" b="1" dirty="0"/>
              <a:t>-re, majd végül a decemberi kiadás napjára JavaScript-re </a:t>
            </a:r>
            <a:r>
              <a:rPr lang="hu-HU" sz="1200" b="1" dirty="0" smtClean="0"/>
              <a:t>nevezték </a:t>
            </a:r>
            <a:r>
              <a:rPr lang="hu-HU" sz="1200" b="1" dirty="0"/>
              <a:t>át az új nyelvet</a:t>
            </a:r>
            <a:r>
              <a:rPr lang="hu-HU" sz="1200" dirty="0"/>
              <a:t>.</a:t>
            </a:r>
          </a:p>
          <a:p>
            <a:pPr marL="0" lvl="0" indent="0">
              <a:buNone/>
            </a:pPr>
            <a:endParaRPr lang="hu-HU" sz="1200" dirty="0"/>
          </a:p>
          <a:p>
            <a:pPr marL="0" lvl="0" indent="0">
              <a:buNone/>
            </a:pPr>
            <a:r>
              <a:rPr lang="hu-HU" sz="1200" dirty="0"/>
              <a:t>https://prog.hu/hirek/5643/25-eves-lett-a-javascript-a-vilag-legelterjedtebb-programozasi-nyelve</a:t>
            </a:r>
          </a:p>
          <a:p>
            <a:pPr marL="0" lvl="0" indent="0">
              <a:buNone/>
            </a:pPr>
            <a:endParaRPr lang="hu-HU" sz="1200"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4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15724" y="13769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Félreértések tisztázása az előző diában! 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891946"/>
            <a:ext cx="7543466" cy="1743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 JavaScript NEM a Java „kistestvére”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Az előző dia nagy tanulság, hogy a nyelveket a rendszereket cégek alakítják és nem tudományos műhelyek, ennek felel meg az elnevezési stratégiájuk is.</a:t>
            </a: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7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432314" y="1884411"/>
            <a:ext cx="5625548" cy="31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Egyszerű példa: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Köszön az oldal.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Középszintű példa: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Rendelésfelvétel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 smtClean="0">
                <a:hlinkClick r:id="rId3"/>
              </a:rPr>
              <a:t>https</a:t>
            </a:r>
            <a:r>
              <a:rPr lang="hu-HU" sz="1200" dirty="0">
                <a:hlinkClick r:id="rId3"/>
              </a:rPr>
              <a:t>://romeojeremiah.github.io/Project_Grocery_Cart/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Professzionális példa: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</a:t>
            </a:r>
            <a:r>
              <a:rPr lang="hu-HU" sz="1200" b="1" dirty="0" err="1" smtClean="0"/>
              <a:t>webdesktop</a:t>
            </a:r>
            <a:r>
              <a:rPr lang="hu-HU" sz="1200" b="1" dirty="0" smtClean="0"/>
              <a:t>, </a:t>
            </a:r>
            <a:r>
              <a:rPr lang="hu-HU" sz="1200" b="1" dirty="0" err="1" smtClean="0"/>
              <a:t>sencha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js</a:t>
            </a:r>
            <a:endParaRPr lang="hu-HU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4"/>
              </a:rPr>
              <a:t>https://</a:t>
            </a:r>
            <a:r>
              <a:rPr lang="hu-HU" sz="1200" dirty="0" smtClean="0">
                <a:hlinkClick r:id="rId4"/>
              </a:rPr>
              <a:t>docs.sencha.com/extjs/4.2.1/extjs-build/examples/desktop/desktop.html</a:t>
            </a:r>
            <a:endParaRPr lang="hu-HU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Élő weboldal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5"/>
              </a:rPr>
              <a:t>https://www.sbs.com.au/theboat/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	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Interakció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Látvány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Működő oldal -&gt; valamit „csinál” az oldal.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Nem csak egy „papírlap”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KLIENS oldali nyelv, a böngésző értelmezi</a:t>
            </a:r>
          </a:p>
          <a:p>
            <a:r>
              <a:rPr lang="hu-HU" dirty="0" smtClean="0"/>
              <a:t>Script nyelv (Java csak névrokon)</a:t>
            </a:r>
          </a:p>
          <a:p>
            <a:r>
              <a:rPr lang="hu-HU" dirty="0" smtClean="0"/>
              <a:t>Nem típusos</a:t>
            </a:r>
          </a:p>
          <a:p>
            <a:r>
              <a:rPr lang="hu-HU" dirty="0" smtClean="0"/>
              <a:t>Kisbetű/nagybetű között különbséget tesz,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sensitive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45" y="1995750"/>
            <a:ext cx="5794430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további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457199" y="1489929"/>
            <a:ext cx="2922105" cy="3381121"/>
          </a:xfrm>
        </p:spPr>
        <p:txBody>
          <a:bodyPr/>
          <a:lstStyle/>
          <a:p>
            <a:r>
              <a:rPr lang="hu-HU" dirty="0" smtClean="0"/>
              <a:t>Nem kommunikál az OS-el</a:t>
            </a:r>
          </a:p>
          <a:p>
            <a:r>
              <a:rPr lang="hu-HU" dirty="0" smtClean="0"/>
              <a:t>Nem fér hozzá a lokális file-okhoz</a:t>
            </a:r>
          </a:p>
          <a:p>
            <a:r>
              <a:rPr lang="hu-HU" dirty="0" smtClean="0"/>
              <a:t>Nem fér direkt egy adatbázishoz </a:t>
            </a:r>
          </a:p>
          <a:p>
            <a:r>
              <a:rPr lang="hu-HU" dirty="0" smtClean="0"/>
              <a:t>Nem fér hozzá a hardware-</a:t>
            </a:r>
            <a:r>
              <a:rPr lang="hu-HU" dirty="0" err="1" smtClean="0"/>
              <a:t>hez</a:t>
            </a:r>
            <a:endParaRPr lang="hu-HU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37" y="1763687"/>
            <a:ext cx="2223260" cy="176574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467061" y="1763687"/>
            <a:ext cx="2299253" cy="882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Web szerver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7061" y="2822713"/>
            <a:ext cx="229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PHP, C#, Java, Python, </a:t>
            </a:r>
            <a:r>
              <a:rPr lang="hu-HU" dirty="0" err="1" smtClean="0"/>
              <a:t>Ruby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Rails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Eszközeink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Mivel fogunk dolgozni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1046</Words>
  <Application>Microsoft Office PowerPoint</Application>
  <PresentationFormat>Diavetítés a képernyőre (16:9 oldalarány)</PresentationFormat>
  <Paragraphs>198</Paragraphs>
  <Slides>30</Slides>
  <Notes>30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9" baseType="lpstr">
      <vt:lpstr>Arial</vt:lpstr>
      <vt:lpstr>Barlow</vt:lpstr>
      <vt:lpstr>Barlow Light</vt:lpstr>
      <vt:lpstr>Calibri</vt:lpstr>
      <vt:lpstr>Courier New</vt:lpstr>
      <vt:lpstr>Raleway</vt:lpstr>
      <vt:lpstr>Raleway Thin</vt:lpstr>
      <vt:lpstr>Wingdings</vt:lpstr>
      <vt:lpstr>Gaoler template</vt:lpstr>
      <vt:lpstr>ÜDVÖZLÖK MINDENKIT!</vt:lpstr>
      <vt:lpstr>JAVASCRIPT</vt:lpstr>
      <vt:lpstr>A javascript rövid története</vt:lpstr>
      <vt:lpstr>2020 –ban 25 éves a javascript</vt:lpstr>
      <vt:lpstr>Félreértések tisztázása az előző diában! </vt:lpstr>
      <vt:lpstr>Miért jó? (Kell ez nekem?) =&gt; Igen! </vt:lpstr>
      <vt:lpstr>Javascript jellemzői</vt:lpstr>
      <vt:lpstr>Javascript további jellemzői</vt:lpstr>
      <vt:lpstr>Eszközeink</vt:lpstr>
      <vt:lpstr>PowerPoint-bemutató</vt:lpstr>
      <vt:lpstr>DEVTOOLS </vt:lpstr>
      <vt:lpstr>Kezdjünk JS progit írni</vt:lpstr>
      <vt:lpstr>Két fontos TAG</vt:lpstr>
      <vt:lpstr>PowerPoint-bemutató</vt:lpstr>
      <vt:lpstr>Három alap felugró ablak</vt:lpstr>
      <vt:lpstr>PowerPoint-bemutató</vt:lpstr>
      <vt:lpstr>Elvarázsolt komód </vt:lpstr>
      <vt:lpstr>PowerPoint-bemutató</vt:lpstr>
      <vt:lpstr>Változó</vt:lpstr>
      <vt:lpstr>PowerPoint-bemutató</vt:lpstr>
      <vt:lpstr>PowerPoint-bemutató</vt:lpstr>
      <vt:lpstr>document </vt:lpstr>
      <vt:lpstr>PowerPoint-bemutató</vt:lpstr>
      <vt:lpstr>PowerPoint-bemutató</vt:lpstr>
      <vt:lpstr>PowerPoint-bemutató</vt:lpstr>
      <vt:lpstr>PowerPoint-bemutató</vt:lpstr>
      <vt:lpstr>BMI kalkulátor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157</cp:revision>
  <dcterms:modified xsi:type="dcterms:W3CDTF">2020-12-13T15:54:41Z</dcterms:modified>
</cp:coreProperties>
</file>