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30"/>
  </p:notesMasterIdLst>
  <p:sldIdLst>
    <p:sldId id="258" r:id="rId2"/>
    <p:sldId id="256" r:id="rId3"/>
    <p:sldId id="292" r:id="rId4"/>
    <p:sldId id="257" r:id="rId5"/>
    <p:sldId id="303" r:id="rId6"/>
    <p:sldId id="312" r:id="rId7"/>
    <p:sldId id="259" r:id="rId8"/>
    <p:sldId id="287" r:id="rId9"/>
    <p:sldId id="288" r:id="rId10"/>
    <p:sldId id="266" r:id="rId11"/>
    <p:sldId id="300" r:id="rId12"/>
    <p:sldId id="291" r:id="rId13"/>
    <p:sldId id="301" r:id="rId14"/>
    <p:sldId id="296" r:id="rId15"/>
    <p:sldId id="306" r:id="rId16"/>
    <p:sldId id="298" r:id="rId17"/>
    <p:sldId id="302" r:id="rId18"/>
    <p:sldId id="299" r:id="rId19"/>
    <p:sldId id="297" r:id="rId20"/>
    <p:sldId id="304" r:id="rId21"/>
    <p:sldId id="305" r:id="rId22"/>
    <p:sldId id="293" r:id="rId23"/>
    <p:sldId id="295" r:id="rId24"/>
    <p:sldId id="311" r:id="rId25"/>
    <p:sldId id="307" r:id="rId26"/>
    <p:sldId id="308" r:id="rId27"/>
    <p:sldId id="310" r:id="rId28"/>
    <p:sldId id="309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75AFA-248C-4787-85E1-A6F16C9509AC}">
  <a:tblStyle styleId="{CED75AFA-248C-4787-85E1-A6F16C950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042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240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88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338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420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398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946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188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137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970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589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802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036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395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3421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010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23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001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99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091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956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296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536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ckit.com/html/html_4/tags/html_script_tag.cf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laszlofeher/javascriptalapo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omeojeremiah.github.io/Project_Grocery_Car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sbs.com.au/theboat/" TargetMode="External"/><Relationship Id="rId4" Type="http://schemas.openxmlformats.org/officeDocument/2006/relationships/hyperlink" Target="https://docs.sencha.com/extjs/4.2.1/extjs-build/examples/desktop/desktop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tools/chrome-devtoo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19539" y="482138"/>
            <a:ext cx="5317436" cy="8165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600" dirty="0" smtClean="0"/>
              <a:t>ÜDVÖZLÖK MINDENKIT</a:t>
            </a:r>
            <a:r>
              <a:rPr lang="en" sz="6600" dirty="0" smtClean="0"/>
              <a:t>!</a:t>
            </a:r>
            <a:endParaRPr sz="66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72547" y="2256959"/>
            <a:ext cx="5768009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Fehér </a:t>
            </a:r>
            <a:r>
              <a:rPr lang="hu-HU" sz="3600" b="1" u="sng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László</a:t>
            </a: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Péter vagyok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Email : 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 flipH="1">
            <a:off x="7473096" y="2152860"/>
            <a:ext cx="1175929" cy="2591845"/>
            <a:chOff x="5038937" y="1297668"/>
            <a:chExt cx="756771" cy="1886154"/>
          </a:xfrm>
        </p:grpSpPr>
        <p:sp>
          <p:nvSpPr>
            <p:cNvPr id="25" name="Google Shape;745;p18"/>
            <p:cNvSpPr/>
            <p:nvPr/>
          </p:nvSpPr>
          <p:spPr>
            <a:xfrm>
              <a:off x="5038937" y="2834068"/>
              <a:ext cx="604294" cy="349754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46;p18"/>
            <p:cNvSpPr/>
            <p:nvPr/>
          </p:nvSpPr>
          <p:spPr>
            <a:xfrm>
              <a:off x="5171669" y="2955239"/>
              <a:ext cx="180257" cy="139953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47;p18"/>
            <p:cNvSpPr/>
            <p:nvPr/>
          </p:nvSpPr>
          <p:spPr>
            <a:xfrm>
              <a:off x="5171947" y="3001263"/>
              <a:ext cx="179457" cy="93903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48;p18"/>
            <p:cNvSpPr/>
            <p:nvPr/>
          </p:nvSpPr>
          <p:spPr>
            <a:xfrm>
              <a:off x="5356525" y="2885233"/>
              <a:ext cx="180153" cy="134805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49;p18"/>
            <p:cNvSpPr/>
            <p:nvPr/>
          </p:nvSpPr>
          <p:spPr>
            <a:xfrm>
              <a:off x="5357406" y="2929076"/>
              <a:ext cx="179492" cy="93903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50;p18"/>
            <p:cNvSpPr/>
            <p:nvPr/>
          </p:nvSpPr>
          <p:spPr>
            <a:xfrm>
              <a:off x="5181067" y="2077738"/>
              <a:ext cx="309838" cy="890970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51;p18"/>
            <p:cNvSpPr/>
            <p:nvPr/>
          </p:nvSpPr>
          <p:spPr>
            <a:xfrm>
              <a:off x="5222579" y="1521843"/>
              <a:ext cx="198605" cy="193562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52;p18"/>
            <p:cNvSpPr/>
            <p:nvPr/>
          </p:nvSpPr>
          <p:spPr>
            <a:xfrm>
              <a:off x="5453126" y="1567787"/>
              <a:ext cx="282320" cy="555058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53;p18"/>
            <p:cNvSpPr/>
            <p:nvPr/>
          </p:nvSpPr>
          <p:spPr>
            <a:xfrm>
              <a:off x="5169281" y="1549245"/>
              <a:ext cx="322181" cy="650603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54;p18"/>
            <p:cNvSpPr/>
            <p:nvPr/>
          </p:nvSpPr>
          <p:spPr>
            <a:xfrm>
              <a:off x="5215151" y="1320856"/>
              <a:ext cx="214157" cy="261240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55;p18"/>
            <p:cNvSpPr/>
            <p:nvPr/>
          </p:nvSpPr>
          <p:spPr>
            <a:xfrm>
              <a:off x="5195186" y="1297668"/>
              <a:ext cx="225993" cy="224174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56;p18"/>
            <p:cNvSpPr/>
            <p:nvPr/>
          </p:nvSpPr>
          <p:spPr>
            <a:xfrm>
              <a:off x="5152905" y="1677550"/>
              <a:ext cx="289203" cy="497780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57;p18"/>
            <p:cNvSpPr/>
            <p:nvPr/>
          </p:nvSpPr>
          <p:spPr>
            <a:xfrm>
              <a:off x="5460925" y="1829456"/>
              <a:ext cx="334783" cy="451303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58;p18"/>
            <p:cNvSpPr/>
            <p:nvPr/>
          </p:nvSpPr>
          <p:spPr>
            <a:xfrm>
              <a:off x="5403160" y="2112347"/>
              <a:ext cx="169659" cy="83680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59;p18"/>
            <p:cNvSpPr/>
            <p:nvPr/>
          </p:nvSpPr>
          <p:spPr>
            <a:xfrm>
              <a:off x="5648548" y="2059457"/>
              <a:ext cx="105070" cy="87120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60;p18"/>
            <p:cNvSpPr/>
            <p:nvPr/>
          </p:nvSpPr>
          <p:spPr>
            <a:xfrm>
              <a:off x="5421307" y="1549454"/>
              <a:ext cx="104130" cy="151752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61;p18"/>
            <p:cNvSpPr/>
            <p:nvPr/>
          </p:nvSpPr>
          <p:spPr>
            <a:xfrm>
              <a:off x="5132140" y="1652482"/>
              <a:ext cx="125868" cy="188831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616" y="511492"/>
            <a:ext cx="1657350" cy="1657350"/>
          </a:xfrm>
          <a:prstGeom prst="rect">
            <a:avLst/>
          </a:prstGeom>
        </p:spPr>
      </p:pic>
      <p:sp>
        <p:nvSpPr>
          <p:cNvPr id="136" name="Google Shape;346;p13"/>
          <p:cNvSpPr txBox="1">
            <a:spLocks/>
          </p:cNvSpPr>
          <p:nvPr/>
        </p:nvSpPr>
        <p:spPr>
          <a:xfrm>
            <a:off x="717306" y="4375277"/>
            <a:ext cx="7015896" cy="4375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b="1" dirty="0" smtClean="0">
                <a:solidFill>
                  <a:schemeClr val="accent3"/>
                </a:solidFill>
              </a:rPr>
              <a:t>More info on how to use this template at </a:t>
            </a:r>
            <a:r>
              <a:rPr lang="en-US" sz="1000" b="1" u="sng" dirty="0" smtClean="0">
                <a:solidFill>
                  <a:schemeClr val="accent3"/>
                </a:solidFill>
                <a:hlinkClick r:id="rId4"/>
              </a:rPr>
              <a:t>www.slidescarnival.com/help-use-presentation-template</a:t>
            </a:r>
            <a:endParaRPr lang="en-US" sz="1000" b="1" dirty="0" smtClean="0">
              <a:solidFill>
                <a:schemeClr val="accent3"/>
              </a:solidFill>
            </a:endParaRPr>
          </a:p>
          <a:p>
            <a:pPr algn="just">
              <a:buClr>
                <a:schemeClr val="dk1"/>
              </a:buClr>
              <a:buSzPts val="1100"/>
            </a:pPr>
            <a:r>
              <a:rPr lang="en-US" sz="1000" dirty="0" smtClean="0">
                <a:solidFill>
                  <a:schemeClr val="accent3"/>
                </a:solidFill>
              </a:rPr>
              <a:t>This template is free to use under </a:t>
            </a:r>
            <a:r>
              <a:rPr lang="en-US" sz="1000" u="sng" dirty="0" smtClean="0">
                <a:solidFill>
                  <a:schemeClr val="accent3"/>
                </a:solidFill>
                <a:hlinkClick r:id="rId5"/>
              </a:rPr>
              <a:t>Creative Commons Attribution license</a:t>
            </a:r>
            <a:r>
              <a:rPr lang="en-US" sz="1000" dirty="0" smtClean="0">
                <a:solidFill>
                  <a:schemeClr val="accent3"/>
                </a:solidFill>
              </a:rPr>
              <a:t>. You can keep the Credits slide or mention </a:t>
            </a:r>
            <a:r>
              <a:rPr lang="en-US" sz="1000" dirty="0" err="1" smtClean="0">
                <a:solidFill>
                  <a:schemeClr val="accent3"/>
                </a:solidFill>
              </a:rPr>
              <a:t>SlidesCarnival</a:t>
            </a:r>
            <a:r>
              <a:rPr lang="en-US" sz="1000" dirty="0" smtClean="0">
                <a:solidFill>
                  <a:schemeClr val="accent3"/>
                </a:solidFill>
              </a:rPr>
              <a:t> and other resources used in a slide footer.</a:t>
            </a:r>
            <a:endParaRPr lang="en-US" sz="1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81000" y="381000"/>
            <a:ext cx="4754100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Kezdjünk JS </a:t>
            </a:r>
            <a:r>
              <a:rPr lang="hu-HU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progit</a:t>
            </a:r>
            <a:r>
              <a:rPr lang="hu-HU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írni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10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script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Között helyezkedik el a script.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Két fontos TAG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noscript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Ha kikapcsolták a </a:t>
            </a:r>
            <a:r>
              <a:rPr lang="hu-HU" dirty="0" err="1" smtClean="0"/>
              <a:t>javascript</a:t>
            </a:r>
            <a:r>
              <a:rPr lang="hu-HU" dirty="0" smtClean="0"/>
              <a:t> futását, akkor az itt lévő szöveg jelenik meg.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4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12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7" y="220275"/>
            <a:ext cx="3348649" cy="46697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HTML elem &lt;script&gt;&lt;/script&gt;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  <a:hlinkClick r:id="rId3"/>
              </a:rPr>
              <a:t>Link</a:t>
            </a:r>
            <a:endParaRPr lang="hu-HU" dirty="0" smtClean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HTML 4.1 és HTML 5 között változás van.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Utasítás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a</a:t>
            </a:r>
            <a:r>
              <a:rPr lang="hu-HU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lert</a:t>
            </a:r>
            <a:r>
              <a:rPr lang="hu-HU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();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//Nem kötelező a pontosvessző</a:t>
            </a:r>
            <a:endParaRPr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272" y="786342"/>
            <a:ext cx="4515600" cy="136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1222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Három alap felugró ablak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alert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Felugró ablak egy szöveggel.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Példa: index.html</a:t>
            </a:r>
            <a:endParaRPr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prompt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A paraméterben megadott szöveg megjelenik egy beviteli mező felett. A beviteli mezőbe írt bármit adja vissza, ha ok gombot nyomunk.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Példa: index1.html </a:t>
            </a:r>
            <a:endParaRPr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confirm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Igen/Nem </a:t>
            </a:r>
            <a:r>
              <a:rPr lang="hu-HU" dirty="0" err="1" smtClean="0"/>
              <a:t>Yes</a:t>
            </a:r>
            <a:r>
              <a:rPr lang="hu-HU" dirty="0" smtClean="0"/>
              <a:t>/No kérdéseket tehetünk fel ezzel az ablakkal. Visszatér egy </a:t>
            </a:r>
            <a:r>
              <a:rPr lang="hu-HU" dirty="0" err="1" smtClean="0"/>
              <a:t>true</a:t>
            </a:r>
            <a:r>
              <a:rPr lang="hu-HU" dirty="0" smtClean="0"/>
              <a:t> (Igen esetén) vagy </a:t>
            </a:r>
            <a:r>
              <a:rPr lang="hu-HU" dirty="0" err="1" smtClean="0"/>
              <a:t>false</a:t>
            </a:r>
            <a:r>
              <a:rPr lang="hu-HU" dirty="0" smtClean="0"/>
              <a:t> (Nem esetén) értékkel.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Példa: index2.html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463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7" y="220275"/>
            <a:ext cx="3348649" cy="46697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Program: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Adjunk össze számokat!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6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(Example2/index.html)</a:t>
            </a:r>
            <a:endParaRPr lang="hu-HU" sz="16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241" y="440201"/>
            <a:ext cx="4540266" cy="21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Elvarázsolt komód 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251300"/>
            <a:ext cx="5640900" cy="34996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A fiókokba bármit lehet tenni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A fiók egyszerre csak egy holmit tud befogadni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Ha a fiókba újabb holmit teszünk, az előző eltűnik.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Varázslat feloldása: ha úgy cseréljük fel két fiók tartalmát, hogy egyik holmi sem tűnik el.</a:t>
            </a:r>
            <a:r>
              <a:rPr lang="en" dirty="0" smtClean="0"/>
              <a:t> </a:t>
            </a:r>
            <a:r>
              <a:rPr lang="hu-HU" dirty="0" smtClean="0"/>
              <a:t>Tilos kézben tartani egy holmit, csak a fiókban lehet.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026" name="Picture 2" descr="Antik négy fiókos Biedermeier hasas komód | regisegkereskedes.h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18" y="2376175"/>
            <a:ext cx="2932182" cy="219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844" y="1319902"/>
            <a:ext cx="1413538" cy="135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Változó / </a:t>
            </a:r>
            <a:r>
              <a:rPr lang="hu-HU" dirty="0" err="1" smtClean="0"/>
              <a:t>Variable</a:t>
            </a: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Mi ez?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Fiók, ami tárol nekünk valamit.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/>
              <a:t>v</a:t>
            </a:r>
            <a:r>
              <a:rPr lang="hu-HU" dirty="0" smtClean="0"/>
              <a:t>ar, </a:t>
            </a:r>
            <a:r>
              <a:rPr lang="hu-HU" dirty="0" err="1" smtClean="0"/>
              <a:t>let</a:t>
            </a:r>
            <a:r>
              <a:rPr lang="hu-HU" dirty="0" smtClean="0"/>
              <a:t>, const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5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1222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Változó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var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Változó deklaráció.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Deklaráció =&gt; Jelzünk, a programnak valamit, jelen esetben, hogy ez egy változó!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Érvénessége : globális</a:t>
            </a:r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let</a:t>
            </a:r>
            <a:endParaRPr b="1" dirty="0"/>
          </a:p>
          <a:p>
            <a:pPr marL="0" lvl="0" indent="0">
              <a:buNone/>
            </a:pPr>
            <a:r>
              <a:rPr lang="hu-HU" dirty="0"/>
              <a:t>Változó </a:t>
            </a:r>
            <a:r>
              <a:rPr lang="hu-HU" dirty="0" smtClean="0"/>
              <a:t>deklaráció.</a:t>
            </a:r>
          </a:p>
          <a:p>
            <a:pPr marL="0" lvl="0" indent="0">
              <a:buNone/>
            </a:pPr>
            <a:r>
              <a:rPr lang="hu-HU" dirty="0" smtClean="0"/>
              <a:t>Érvényessége blokk szintű.</a:t>
            </a:r>
            <a:endParaRPr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const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Konstans definiálása / deklarálása azaz olyan érték, ami a program futása során nem változik.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Pl.: Pi érték, vagy a címe a táblázatnak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71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49" y="1028325"/>
            <a:ext cx="5858707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Változó névadási szabályok</a:t>
            </a:r>
          </a:p>
          <a:p>
            <a:pPr indent="-457200"/>
            <a:r>
              <a:rPr lang="hu-HU" dirty="0" smtClean="0"/>
              <a:t>Beszédes</a:t>
            </a:r>
          </a:p>
          <a:p>
            <a:pPr indent="-457200"/>
            <a:r>
              <a:rPr lang="hu-HU" dirty="0" smtClean="0"/>
              <a:t>Karakter tiltások</a:t>
            </a:r>
          </a:p>
          <a:p>
            <a:pPr indent="-457200"/>
            <a:r>
              <a:rPr lang="hu-HU" dirty="0" smtClean="0"/>
              <a:t>Kulcsszó nem lehet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750" y="1028325"/>
            <a:ext cx="3145006" cy="30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19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7" y="220275"/>
            <a:ext cx="3348649" cy="46697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Program: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Cseréljünk fel két számot!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6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(Example2/index1.html)</a:t>
            </a:r>
            <a:endParaRPr lang="hu-HU" sz="16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111" y="412757"/>
            <a:ext cx="4570626" cy="2768551"/>
          </a:xfrm>
          <a:prstGeom prst="rect">
            <a:avLst/>
          </a:prstGeom>
        </p:spPr>
      </p:pic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874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JAVASCRIPT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d</a:t>
            </a:r>
            <a:r>
              <a:rPr lang="hu-HU" dirty="0" err="1" smtClean="0"/>
              <a:t>ocument</a:t>
            </a:r>
            <a:r>
              <a:rPr lang="hu-HU" dirty="0" smtClean="0"/>
              <a:t> 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09224" y="1545176"/>
            <a:ext cx="4931401" cy="31697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document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Ha a HTML dokumentum betöltődik a böngészőbe, akkor létrejön a </a:t>
            </a:r>
            <a:r>
              <a:rPr lang="hu-HU" sz="1200" dirty="0" err="1" smtClean="0"/>
              <a:t>document</a:t>
            </a:r>
            <a:r>
              <a:rPr lang="hu-HU" sz="1200" dirty="0" smtClean="0"/>
              <a:t> objektum. (A </a:t>
            </a:r>
            <a:r>
              <a:rPr lang="hu-HU" sz="1200" dirty="0" err="1" smtClean="0"/>
              <a:t>document</a:t>
            </a:r>
            <a:r>
              <a:rPr lang="hu-HU" sz="1200" dirty="0" smtClean="0"/>
              <a:t> objektum gyökér eleme a HTML dokumentumnak)</a:t>
            </a: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Szöveg helye 1"/>
          <p:cNvSpPr>
            <a:spLocks noGrp="1"/>
          </p:cNvSpPr>
          <p:nvPr>
            <p:ph type="body" idx="3"/>
          </p:nvPr>
        </p:nvSpPr>
        <p:spPr>
          <a:xfrm>
            <a:off x="5391150" y="348799"/>
            <a:ext cx="3397250" cy="4607513"/>
          </a:xfrm>
        </p:spPr>
        <p:txBody>
          <a:bodyPr/>
          <a:lstStyle/>
          <a:p>
            <a:r>
              <a:rPr lang="en-US" b="1" dirty="0"/>
              <a:t>write</a:t>
            </a:r>
            <a:r>
              <a:rPr lang="en-US" b="1" dirty="0" smtClean="0"/>
              <a:t>()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HTML kifejezést vagy </a:t>
            </a:r>
            <a:r>
              <a:rPr lang="hu-HU" dirty="0" err="1" smtClean="0"/>
              <a:t>Javascript</a:t>
            </a:r>
            <a:r>
              <a:rPr lang="hu-HU" dirty="0" smtClean="0"/>
              <a:t> kódot lehet a dokumentumba beírni.</a:t>
            </a:r>
          </a:p>
          <a:p>
            <a:r>
              <a:rPr lang="en-US" b="1" dirty="0" err="1"/>
              <a:t>addEventListener</a:t>
            </a:r>
            <a:r>
              <a:rPr lang="en-US" b="1" dirty="0" smtClean="0"/>
              <a:t>()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Hozzácsatol egy eseménykezelőt a dokumentumhoz.</a:t>
            </a:r>
          </a:p>
          <a:p>
            <a:r>
              <a:rPr lang="en-US" b="1" dirty="0" err="1"/>
              <a:t>getElementById</a:t>
            </a:r>
            <a:r>
              <a:rPr lang="en-US" b="1" dirty="0" smtClean="0"/>
              <a:t>()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Visszatér azzal az elemmel , amelyet az </a:t>
            </a:r>
            <a:r>
              <a:rPr lang="hu-HU" dirty="0" err="1" smtClean="0"/>
              <a:t>id</a:t>
            </a:r>
            <a:r>
              <a:rPr lang="hu-HU" dirty="0" smtClean="0"/>
              <a:t> </a:t>
            </a:r>
            <a:r>
              <a:rPr lang="hu-HU" dirty="0" err="1" smtClean="0"/>
              <a:t>attributum</a:t>
            </a:r>
            <a:r>
              <a:rPr lang="hu-HU" dirty="0" smtClean="0"/>
              <a:t> értékével azonosítottunk.</a:t>
            </a:r>
          </a:p>
          <a:p>
            <a:r>
              <a:rPr lang="hu-HU" b="1" dirty="0" err="1"/>
              <a:t>getElementsByClassName</a:t>
            </a:r>
            <a:r>
              <a:rPr lang="hu-HU" b="1" dirty="0" smtClean="0"/>
              <a:t>()</a:t>
            </a:r>
          </a:p>
          <a:p>
            <a:r>
              <a:rPr lang="hu-HU" b="1" dirty="0" err="1"/>
              <a:t>getElementsByName</a:t>
            </a:r>
            <a:r>
              <a:rPr lang="hu-HU" dirty="0" smtClean="0"/>
              <a:t>()</a:t>
            </a:r>
          </a:p>
          <a:p>
            <a:r>
              <a:rPr lang="hu-HU" b="1" dirty="0" err="1"/>
              <a:t>getElementsByTagName</a:t>
            </a:r>
            <a:r>
              <a:rPr lang="hu-H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47936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21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7" y="220275"/>
            <a:ext cx="3348649" cy="46697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Program: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Írjuk ki a beírt számokat!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6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(Example3/index1.html)</a:t>
            </a:r>
            <a:endParaRPr lang="hu-HU" sz="16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09" y="430871"/>
            <a:ext cx="4534266" cy="3013834"/>
          </a:xfrm>
          <a:prstGeom prst="rect">
            <a:avLst/>
          </a:prstGeom>
        </p:spPr>
      </p:pic>
      <p:grpSp>
        <p:nvGrpSpPr>
          <p:cNvPr id="2026" name="Google Shape;2026;p33"/>
          <p:cNvGrpSpPr/>
          <p:nvPr/>
        </p:nvGrpSpPr>
        <p:grpSpPr>
          <a:xfrm>
            <a:off x="7509370" y="2814432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204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22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267714" cy="46697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rogram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Írjunk ki egy szöveget, ha lenyomjuk a gombot!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6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(Example3/index2.html)</a:t>
            </a:r>
            <a:endParaRPr lang="hu-HU" sz="16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228" y="872455"/>
            <a:ext cx="4544880" cy="193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6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92765"/>
            <a:ext cx="4742700" cy="50125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hu-HU" dirty="0" smtClean="0"/>
              <a:t>Elem „megfogása”</a:t>
            </a:r>
          </a:p>
          <a:p>
            <a:r>
              <a:rPr lang="en-US" sz="1600" b="1" dirty="0" err="1"/>
              <a:t>getElementById</a:t>
            </a:r>
            <a:r>
              <a:rPr lang="en-US" sz="1600" b="1" dirty="0"/>
              <a:t>()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/>
              <a:t>	Visszatér azzal az elemmel , amelyet az </a:t>
            </a:r>
            <a:r>
              <a:rPr lang="hu-HU" sz="1600" dirty="0" err="1"/>
              <a:t>id</a:t>
            </a:r>
            <a:r>
              <a:rPr lang="hu-HU" sz="1600" dirty="0"/>
              <a:t> </a:t>
            </a:r>
            <a:r>
              <a:rPr lang="hu-HU" sz="1600" dirty="0" err="1"/>
              <a:t>attributum</a:t>
            </a:r>
            <a:r>
              <a:rPr lang="hu-HU" sz="1600" dirty="0"/>
              <a:t> értékével azonosítottunk.</a:t>
            </a:r>
          </a:p>
          <a:p>
            <a:r>
              <a:rPr lang="hu-HU" sz="1600" b="1" dirty="0" err="1"/>
              <a:t>getElementsByClassName</a:t>
            </a:r>
            <a:r>
              <a:rPr lang="hu-HU" sz="1600" b="1" dirty="0"/>
              <a:t>()</a:t>
            </a:r>
          </a:p>
          <a:p>
            <a:r>
              <a:rPr lang="hu-HU" sz="1600" b="1" dirty="0" err="1"/>
              <a:t>getElementsByName</a:t>
            </a:r>
            <a:r>
              <a:rPr lang="hu-HU" sz="1600" dirty="0"/>
              <a:t>()</a:t>
            </a:r>
          </a:p>
          <a:p>
            <a:r>
              <a:rPr lang="hu-HU" sz="1600" b="1" dirty="0" err="1"/>
              <a:t>getElementsByTagName</a:t>
            </a:r>
            <a:r>
              <a:rPr lang="hu-HU" sz="1600" dirty="0"/>
              <a:t>()</a:t>
            </a:r>
          </a:p>
          <a:p>
            <a:pPr marL="0" indent="0">
              <a:buNone/>
            </a:pPr>
            <a:r>
              <a:rPr lang="hu-HU" dirty="0" smtClean="0"/>
              <a:t>Esemény (</a:t>
            </a:r>
            <a:r>
              <a:rPr lang="hu-HU" dirty="0" err="1" smtClean="0"/>
              <a:t>event</a:t>
            </a:r>
            <a:r>
              <a:rPr lang="hu-HU" dirty="0" smtClean="0"/>
              <a:t>)</a:t>
            </a:r>
          </a:p>
          <a:p>
            <a:pPr marL="285750" indent="-285750"/>
            <a:r>
              <a:rPr lang="en-US" sz="1600" b="1" dirty="0" err="1"/>
              <a:t>addEventListener</a:t>
            </a:r>
            <a:r>
              <a:rPr lang="en-US" sz="1600" b="1" dirty="0"/>
              <a:t>()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	</a:t>
            </a:r>
            <a:r>
              <a:rPr lang="hu-HU" sz="1600" b="1" dirty="0"/>
              <a:t>Hozzácsatol egy eseménykezelőt a dokumentumhoz.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7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47029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Program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Kattintásra ki/be 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kapcsoló lámpa 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Wingdings" panose="05000000000000000000" pitchFamily="2" charset="2"/>
              </a:rPr>
              <a:t>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6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Wingdings" panose="05000000000000000000" pitchFamily="2" charset="2"/>
              </a:rPr>
              <a:t>(Example5/index.html)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 smtClean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630" y="438123"/>
            <a:ext cx="4499500" cy="1338808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352" y="1819651"/>
            <a:ext cx="1168055" cy="161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BMI kalkulátor</a:t>
            </a:r>
            <a:endParaRPr sz="3600" dirty="0"/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200" y="2148150"/>
            <a:ext cx="36672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Használható, beilleszthető alkalmazás. (A színekért elnézést kérek! </a:t>
            </a:r>
            <a:r>
              <a:rPr lang="hu-HU" dirty="0" smtClean="0">
                <a:sym typeface="Wingdings" panose="05000000000000000000" pitchFamily="2" charset="2"/>
              </a:rPr>
              <a:t></a:t>
            </a:r>
            <a:r>
              <a:rPr lang="hu-HU" dirty="0" smtClean="0"/>
              <a:t>)</a:t>
            </a:r>
            <a:endParaRPr dirty="0"/>
          </a:p>
        </p:txBody>
      </p:sp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960" y="194952"/>
            <a:ext cx="3782515" cy="475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2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Nagyobb programokat érdemes külön file-</a:t>
            </a:r>
            <a:r>
              <a:rPr lang="hu-HU" dirty="0" err="1" smtClean="0"/>
              <a:t>ba</a:t>
            </a:r>
            <a:r>
              <a:rPr lang="hu-HU" dirty="0" smtClean="0"/>
              <a:t> tenni. </a:t>
            </a:r>
          </a:p>
          <a:p>
            <a:pPr indent="-457200"/>
            <a:r>
              <a:rPr lang="hu-HU" dirty="0" smtClean="0"/>
              <a:t>File kiterjesztés „</a:t>
            </a:r>
            <a:r>
              <a:rPr lang="hu-HU" dirty="0" err="1" smtClean="0"/>
              <a:t>js</a:t>
            </a:r>
            <a:r>
              <a:rPr lang="hu-HU" dirty="0" smtClean="0"/>
              <a:t>”</a:t>
            </a:r>
          </a:p>
          <a:p>
            <a:pPr indent="-457200"/>
            <a:r>
              <a:rPr lang="hu-HU" dirty="0"/>
              <a:t>s</a:t>
            </a:r>
            <a:r>
              <a:rPr lang="hu-HU" dirty="0" smtClean="0"/>
              <a:t>cript </a:t>
            </a:r>
            <a:r>
              <a:rPr lang="hu-HU" dirty="0" err="1" smtClean="0"/>
              <a:t>taggel</a:t>
            </a:r>
            <a:r>
              <a:rPr lang="hu-HU" dirty="0" smtClean="0"/>
              <a:t> lehetséges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87812" y="3954222"/>
            <a:ext cx="3314525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hu-HU" altLang="hu-H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hu-HU" altLang="hu-H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hu-HU" altLang="hu-H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="script.js"</a:t>
            </a:r>
            <a:r>
              <a:rPr kumimoji="0" lang="hu-HU" altLang="hu-H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hu-HU" altLang="hu-H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hu-HU" altLang="hu-H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Miről volt szó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Felugró ablakok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11-12 dia</a:t>
            </a:r>
            <a:r>
              <a:rPr lang="en" sz="1200" dirty="0" smtClean="0"/>
              <a:t>.</a:t>
            </a:r>
            <a:r>
              <a:rPr lang="hu-HU" sz="1200" dirty="0" smtClean="0"/>
              <a:t> </a:t>
            </a:r>
            <a:r>
              <a:rPr lang="hu-HU" sz="1200" dirty="0" err="1"/>
              <a:t>a</a:t>
            </a:r>
            <a:r>
              <a:rPr lang="hu-HU" sz="1200" dirty="0" err="1" smtClean="0"/>
              <a:t>lert</a:t>
            </a:r>
            <a:r>
              <a:rPr lang="hu-HU" sz="1200" dirty="0" smtClean="0"/>
              <a:t>, prompt, </a:t>
            </a:r>
            <a:r>
              <a:rPr lang="hu-HU" sz="1200" dirty="0" err="1" smtClean="0"/>
              <a:t>confirm</a:t>
            </a:r>
            <a:r>
              <a:rPr lang="hu-HU" sz="1200" dirty="0" smtClean="0"/>
              <a:t> 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Változó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15-16. dia, tároló, adatot tárol.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Elemek kezelése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19-22 dia</a:t>
            </a:r>
            <a:r>
              <a:rPr lang="en" sz="1200" dirty="0" smtClean="0"/>
              <a:t>. </a:t>
            </a:r>
            <a:r>
              <a:rPr lang="hu-HU" sz="1200" dirty="0" smtClean="0"/>
              <a:t>Egy-egy elem értékét ki tudjuk venni.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Esemény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19-22 dia</a:t>
            </a:r>
            <a:r>
              <a:rPr lang="en" sz="1200" dirty="0" smtClean="0"/>
              <a:t>.</a:t>
            </a:r>
            <a:r>
              <a:rPr lang="hu-HU" sz="1200" dirty="0" smtClean="0"/>
              <a:t> Az egyes elemeken végzett egér, billentyű, más események bekövetkezésekor lefutó programokat kezelhetjük.</a:t>
            </a:r>
            <a:endParaRPr sz="1200" dirty="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Javascript</a:t>
            </a:r>
            <a:r>
              <a:rPr lang="hu-HU" b="1" dirty="0" smtClean="0"/>
              <a:t> file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24 dia</a:t>
            </a:r>
            <a:r>
              <a:rPr lang="en" sz="1200" dirty="0" smtClean="0"/>
              <a:t>.</a:t>
            </a:r>
            <a:r>
              <a:rPr lang="hu-HU" sz="1200" smtClean="0"/>
              <a:t> 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941010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6414052" y="464898"/>
            <a:ext cx="2577660" cy="2675867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799" y="394055"/>
            <a:ext cx="550403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 smtClean="0"/>
              <a:t>Köszönöm a figyelmet 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42900" y="2273891"/>
            <a:ext cx="5784729" cy="26685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Kérdések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Levélben megkereshet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</a:t>
            </a:r>
            <a:endParaRPr dirty="0"/>
          </a:p>
          <a:p>
            <a:pPr lvl="0">
              <a:spcBef>
                <a:spcPts val="0"/>
              </a:spcBef>
            </a:pPr>
            <a:r>
              <a:rPr lang="hu-HU" dirty="0">
                <a:hlinkClick r:id="rId4"/>
              </a:rPr>
              <a:t>https://github.com/laszlofeher/javascriptalapok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486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547113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 </a:t>
            </a:r>
            <a:r>
              <a:rPr lang="hu-HU" dirty="0" err="1" smtClean="0"/>
              <a:t>javascript</a:t>
            </a:r>
            <a:r>
              <a:rPr lang="hu-HU" dirty="0" smtClean="0"/>
              <a:t> rövid története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2562"/>
            <a:ext cx="9144000" cy="1917156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0" y="4797573"/>
            <a:ext cx="8649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</a:t>
            </a:r>
            <a:r>
              <a:rPr lang="hu-HU" dirty="0"/>
              <a:t>kép forrása: https://adrianmejia.com/overview-of-javascript-es6-features-a-k-a-ecmascript-6-and-es2015/</a:t>
            </a:r>
          </a:p>
        </p:txBody>
      </p:sp>
    </p:spTree>
    <p:extLst>
      <p:ext uri="{BB962C8B-B14F-4D97-AF65-F5344CB8AC3E}">
        <p14:creationId xmlns:p14="http://schemas.microsoft.com/office/powerpoint/2010/main" val="317398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Miért jó? (Kell ez nekem?) =&gt; Igen! </a:t>
            </a:r>
            <a:r>
              <a:rPr lang="hu-HU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344" name="Google Shape;344;p13"/>
          <p:cNvSpPr txBox="1">
            <a:spLocks noGrp="1"/>
          </p:cNvSpPr>
          <p:nvPr>
            <p:ph type="body" idx="2"/>
          </p:nvPr>
        </p:nvSpPr>
        <p:spPr>
          <a:xfrm>
            <a:off x="3432314" y="1884411"/>
            <a:ext cx="5625548" cy="31361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200" b="1" dirty="0" smtClean="0"/>
              <a:t>Egyszerű példa: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200" b="1" dirty="0" smtClean="0"/>
              <a:t>    Köszön az oldal.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200" b="1" dirty="0" smtClean="0"/>
              <a:t>Középszintű példa: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hu-HU" sz="1200" b="1" dirty="0" smtClean="0"/>
              <a:t>    Rendelésfelvétel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hu-HU" sz="1200" dirty="0" smtClean="0">
                <a:hlinkClick r:id="rId3"/>
              </a:rPr>
              <a:t>https</a:t>
            </a:r>
            <a:r>
              <a:rPr lang="hu-HU" sz="1200" dirty="0">
                <a:hlinkClick r:id="rId3"/>
              </a:rPr>
              <a:t>://romeojeremiah.github.io/Project_Grocery_Cart/</a:t>
            </a:r>
            <a:endParaRPr lang="hu-HU" sz="12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hu-HU" sz="12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200" b="1" dirty="0" smtClean="0"/>
              <a:t>Professzionális példa: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200" b="1" dirty="0" smtClean="0"/>
              <a:t>    </a:t>
            </a:r>
            <a:r>
              <a:rPr lang="hu-HU" sz="1200" b="1" dirty="0" err="1" smtClean="0"/>
              <a:t>webdesktop</a:t>
            </a:r>
            <a:r>
              <a:rPr lang="hu-HU" sz="1200" b="1" dirty="0" smtClean="0"/>
              <a:t>, </a:t>
            </a:r>
            <a:r>
              <a:rPr lang="hu-HU" sz="1200" b="1" dirty="0" err="1" smtClean="0"/>
              <a:t>sencha</a:t>
            </a:r>
            <a:r>
              <a:rPr lang="hu-HU" sz="1200" b="1" dirty="0" smtClean="0"/>
              <a:t> </a:t>
            </a:r>
            <a:r>
              <a:rPr lang="hu-HU" sz="1200" b="1" dirty="0" err="1" smtClean="0"/>
              <a:t>js</a:t>
            </a:r>
            <a:endParaRPr lang="hu-HU" sz="1200" b="1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hu-HU" sz="1200" dirty="0">
                <a:hlinkClick r:id="rId4"/>
              </a:rPr>
              <a:t>https://</a:t>
            </a:r>
            <a:r>
              <a:rPr lang="hu-HU" sz="1200" dirty="0" smtClean="0">
                <a:hlinkClick r:id="rId4"/>
              </a:rPr>
              <a:t>docs.sencha.com/extjs/4.2.1/extjs-build/examples/desktop/desktop.html</a:t>
            </a:r>
            <a:endParaRPr lang="hu-HU" sz="1200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hu-HU" sz="1200" b="1" dirty="0" smtClean="0"/>
              <a:t>    Élő weboldal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hu-HU" sz="1200" dirty="0">
                <a:hlinkClick r:id="rId5"/>
              </a:rPr>
              <a:t>https://www.sbs.com.au/theboat/</a:t>
            </a:r>
            <a:endParaRPr lang="hu-HU" sz="12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200" b="1" dirty="0" smtClean="0"/>
              <a:t>	</a:t>
            </a:r>
            <a:endParaRPr sz="1200" b="1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3045000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Interakció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Látvány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Működő oldal -&gt; valamit „csinál” az oldal.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Nem csak egy „papírlap”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42027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/>
              <a:t>Javascript</a:t>
            </a:r>
            <a:r>
              <a:rPr lang="hu-HU" dirty="0" smtClean="0"/>
              <a:t> jellemzői</a:t>
            </a:r>
            <a:endParaRPr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KLIENS oldali nyelv, a böngésző értelmezi</a:t>
            </a:r>
          </a:p>
          <a:p>
            <a:r>
              <a:rPr lang="hu-HU" dirty="0" smtClean="0"/>
              <a:t>Script nyelv (Java csak névrokon)</a:t>
            </a:r>
          </a:p>
          <a:p>
            <a:r>
              <a:rPr lang="hu-HU" dirty="0" smtClean="0"/>
              <a:t>Nem típusos</a:t>
            </a:r>
          </a:p>
          <a:p>
            <a:r>
              <a:rPr lang="hu-HU" dirty="0" smtClean="0"/>
              <a:t>Kisbetű/nagybetű között különbséget tesz, </a:t>
            </a:r>
            <a:r>
              <a:rPr lang="hu-HU" dirty="0" err="1" smtClean="0"/>
              <a:t>Case</a:t>
            </a:r>
            <a:r>
              <a:rPr lang="hu-HU" dirty="0" smtClean="0"/>
              <a:t> </a:t>
            </a:r>
            <a:r>
              <a:rPr lang="hu-HU" dirty="0" err="1" smtClean="0"/>
              <a:t>sensitive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045" y="1995750"/>
            <a:ext cx="5794430" cy="272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2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42027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/>
              <a:t>Javascript</a:t>
            </a:r>
            <a:r>
              <a:rPr lang="hu-HU" dirty="0" smtClean="0"/>
              <a:t> </a:t>
            </a:r>
            <a:r>
              <a:rPr lang="hu-HU" dirty="0" smtClean="0"/>
              <a:t>további jellemzői</a:t>
            </a:r>
            <a:endParaRPr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>
          <a:xfrm>
            <a:off x="457199" y="1489929"/>
            <a:ext cx="2922105" cy="3381121"/>
          </a:xfrm>
        </p:spPr>
        <p:txBody>
          <a:bodyPr/>
          <a:lstStyle/>
          <a:p>
            <a:r>
              <a:rPr lang="hu-HU" dirty="0" smtClean="0"/>
              <a:t>Nem kommunikál az OS-el</a:t>
            </a:r>
            <a:endParaRPr lang="hu-HU" dirty="0" smtClean="0"/>
          </a:p>
          <a:p>
            <a:r>
              <a:rPr lang="hu-HU" dirty="0" smtClean="0"/>
              <a:t>Nem fér hozzá a lokális file-okhoz</a:t>
            </a:r>
          </a:p>
          <a:p>
            <a:r>
              <a:rPr lang="hu-HU" dirty="0" smtClean="0"/>
              <a:t>Nem fér direkt egy adatbázishoz </a:t>
            </a:r>
            <a:endParaRPr lang="hu-HU" dirty="0" smtClean="0"/>
          </a:p>
          <a:p>
            <a:r>
              <a:rPr lang="hu-HU" dirty="0" smtClean="0"/>
              <a:t>Nem </a:t>
            </a:r>
            <a:r>
              <a:rPr lang="hu-HU" dirty="0" smtClean="0"/>
              <a:t>fér hozzá a hardware-</a:t>
            </a:r>
            <a:r>
              <a:rPr lang="hu-HU" dirty="0" err="1" smtClean="0"/>
              <a:t>hez</a:t>
            </a:r>
            <a:endParaRPr lang="hu-HU" dirty="0" smtClean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237" y="1763687"/>
            <a:ext cx="2223260" cy="1765740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6467061" y="1763687"/>
            <a:ext cx="2299253" cy="8828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Web szerver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6467061" y="2822713"/>
            <a:ext cx="2299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PHP, C#, Java, Python, </a:t>
            </a:r>
            <a:r>
              <a:rPr lang="hu-HU" dirty="0" err="1" smtClean="0"/>
              <a:t>Ruby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Rails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8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Eszközeink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Mivel fogunk dolgozni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8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824899" y="1241117"/>
            <a:ext cx="4658149" cy="253947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03362" y="419199"/>
            <a:ext cx="3361238" cy="452386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K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ódszerkesztő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Chrome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böngésző</a:t>
            </a:r>
            <a:endParaRPr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indent="0">
              <a:buNone/>
            </a:pPr>
            <a:r>
              <a:rPr lang="hu-HU" sz="2400" dirty="0" err="1" smtClean="0">
                <a:solidFill>
                  <a:schemeClr val="lt1"/>
                </a:solidFill>
              </a:rPr>
              <a:t>Chrome</a:t>
            </a:r>
            <a:r>
              <a:rPr lang="hu-HU" sz="2400" dirty="0" smtClean="0">
                <a:solidFill>
                  <a:schemeClr val="lt1"/>
                </a:solidFill>
              </a:rPr>
              <a:t> bővítmény: </a:t>
            </a:r>
          </a:p>
          <a:p>
            <a:pPr marL="342900"/>
            <a:r>
              <a:rPr lang="hu-HU" sz="2400" dirty="0" err="1" smtClean="0">
                <a:solidFill>
                  <a:schemeClr val="lt1"/>
                </a:solidFill>
              </a:rPr>
              <a:t>DevTools</a:t>
            </a:r>
            <a:r>
              <a:rPr lang="hu-HU" sz="2400" dirty="0" smtClean="0">
                <a:solidFill>
                  <a:schemeClr val="lt1"/>
                </a:solidFill>
              </a:rPr>
              <a:t>/Fejlesztő eszközök </a:t>
            </a:r>
          </a:p>
          <a:p>
            <a:pPr marL="0" lvl="0" indent="0">
              <a:buNone/>
            </a:pPr>
            <a:r>
              <a:rPr lang="hu-HU" sz="2400" dirty="0">
                <a:hlinkClick r:id="rId3"/>
              </a:rPr>
              <a:t>https://developers.google.com/web/tools/chrome-devtools</a:t>
            </a:r>
            <a:endParaRPr sz="2400" dirty="0">
              <a:solidFill>
                <a:schemeClr val="lt1"/>
              </a:solidFill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4" name="Google Shape;2054;p33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543" y="1635566"/>
            <a:ext cx="3576638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6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DEVTOOLS 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287858"/>
            <a:ext cx="7543466" cy="23476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DOM szerkezet vizsgálat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CSS vizsgálat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err="1" smtClean="0"/>
              <a:t>Javascript</a:t>
            </a:r>
            <a:r>
              <a:rPr lang="hu-HU" dirty="0" smtClean="0"/>
              <a:t> konzol elérése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err="1" smtClean="0"/>
              <a:t>Javascript</a:t>
            </a:r>
            <a:r>
              <a:rPr lang="hu-HU" dirty="0" smtClean="0"/>
              <a:t> </a:t>
            </a:r>
            <a:r>
              <a:rPr lang="hu-HU" dirty="0" err="1" smtClean="0"/>
              <a:t>nyomonkövetése</a:t>
            </a:r>
            <a:endParaRPr lang="hu-HU" dirty="0" smtClean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Hálózati kérések, válaszok, letöltési idők  megjelenítése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Böngésző helyi tárolójának elérése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doboz 2"/>
          <p:cNvSpPr txBox="1"/>
          <p:nvPr/>
        </p:nvSpPr>
        <p:spPr>
          <a:xfrm>
            <a:off x="363319" y="3635508"/>
            <a:ext cx="4969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Chrome Menu -&gt; Tools -&gt; Developer </a:t>
            </a:r>
            <a:r>
              <a:rPr lang="en-US" dirty="0" smtClean="0"/>
              <a:t>Tools</a:t>
            </a:r>
            <a:endParaRPr lang="hu-HU" dirty="0" smtClean="0"/>
          </a:p>
          <a:p>
            <a:r>
              <a:rPr lang="hu-HU" dirty="0" err="1" smtClean="0"/>
              <a:t>Chrome</a:t>
            </a:r>
            <a:r>
              <a:rPr lang="hu-HU" dirty="0" smtClean="0"/>
              <a:t> Menü -&gt; További Eszközök -&gt; Fejlesztői eszközök</a:t>
            </a:r>
          </a:p>
          <a:p>
            <a:endParaRPr lang="hu-HU" dirty="0"/>
          </a:p>
          <a:p>
            <a:r>
              <a:rPr lang="en-US" dirty="0"/>
              <a:t>Ctrl + Shift + I </a:t>
            </a:r>
            <a:r>
              <a:rPr lang="en-US" dirty="0" smtClean="0"/>
              <a:t>Windows</a:t>
            </a:r>
            <a:r>
              <a:rPr lang="hu-HU" dirty="0" smtClean="0"/>
              <a:t>-</a:t>
            </a:r>
            <a:r>
              <a:rPr lang="hu-HU" dirty="0" err="1" smtClean="0"/>
              <a:t>on</a:t>
            </a:r>
            <a:r>
              <a:rPr lang="hu-HU" dirty="0" smtClean="0"/>
              <a:t> vagy</a:t>
            </a:r>
            <a:r>
              <a:rPr lang="en-US" dirty="0" smtClean="0"/>
              <a:t> </a:t>
            </a:r>
            <a:r>
              <a:rPr lang="en-US" dirty="0" err="1"/>
              <a:t>Cmd</a:t>
            </a:r>
            <a:r>
              <a:rPr lang="en-US" dirty="0"/>
              <a:t> + Shift + I </a:t>
            </a:r>
            <a:r>
              <a:rPr lang="en-US" dirty="0" smtClean="0"/>
              <a:t>Mac</a:t>
            </a:r>
            <a:r>
              <a:rPr lang="hu-HU" dirty="0" smtClean="0"/>
              <a:t>-en</a:t>
            </a:r>
          </a:p>
          <a:p>
            <a:r>
              <a:rPr lang="hu-HU" dirty="0" smtClean="0"/>
              <a:t>F12 </a:t>
            </a:r>
            <a:r>
              <a:rPr lang="hu-HU" dirty="0" err="1" smtClean="0"/>
              <a:t>windowson</a:t>
            </a:r>
            <a:endParaRPr lang="hu-HU" dirty="0" smtClean="0"/>
          </a:p>
          <a:p>
            <a:r>
              <a:rPr lang="hu-HU" dirty="0" smtClean="0"/>
              <a:t>Jobb egér klikk </a:t>
            </a:r>
            <a:r>
              <a:rPr lang="hu-HU" dirty="0" err="1" smtClean="0"/>
              <a:t>Inspect</a:t>
            </a:r>
            <a:r>
              <a:rPr lang="hu-HU" dirty="0" smtClean="0"/>
              <a:t> / Vizsgálat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572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833</Words>
  <Application>Microsoft Office PowerPoint</Application>
  <PresentationFormat>Diavetítés a képernyőre (16:9 oldalarány)</PresentationFormat>
  <Paragraphs>185</Paragraphs>
  <Slides>28</Slides>
  <Notes>28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37" baseType="lpstr">
      <vt:lpstr>Arial</vt:lpstr>
      <vt:lpstr>Barlow</vt:lpstr>
      <vt:lpstr>Barlow Light</vt:lpstr>
      <vt:lpstr>Calibri</vt:lpstr>
      <vt:lpstr>Courier New</vt:lpstr>
      <vt:lpstr>Raleway</vt:lpstr>
      <vt:lpstr>Raleway Thin</vt:lpstr>
      <vt:lpstr>Wingdings</vt:lpstr>
      <vt:lpstr>Gaoler template</vt:lpstr>
      <vt:lpstr>ÜDVÖZLÖK MINDENKIT!</vt:lpstr>
      <vt:lpstr>JAVASCRIPT</vt:lpstr>
      <vt:lpstr>A javascript rövid története</vt:lpstr>
      <vt:lpstr>Miért jó? (Kell ez nekem?) =&gt; Igen! </vt:lpstr>
      <vt:lpstr>Javascript jellemzői</vt:lpstr>
      <vt:lpstr>Javascript további jellemzői</vt:lpstr>
      <vt:lpstr>Eszközeink</vt:lpstr>
      <vt:lpstr>PowerPoint-bemutató</vt:lpstr>
      <vt:lpstr>DEVTOOLS </vt:lpstr>
      <vt:lpstr>Kezdjünk JS progit írni</vt:lpstr>
      <vt:lpstr>Két fontos TAG</vt:lpstr>
      <vt:lpstr>PowerPoint-bemutató</vt:lpstr>
      <vt:lpstr>Három alap felugró ablak</vt:lpstr>
      <vt:lpstr>PowerPoint-bemutató</vt:lpstr>
      <vt:lpstr>Elvarázsolt komód </vt:lpstr>
      <vt:lpstr>PowerPoint-bemutató</vt:lpstr>
      <vt:lpstr>Változó</vt:lpstr>
      <vt:lpstr>PowerPoint-bemutató</vt:lpstr>
      <vt:lpstr>PowerPoint-bemutató</vt:lpstr>
      <vt:lpstr>document </vt:lpstr>
      <vt:lpstr>PowerPoint-bemutató</vt:lpstr>
      <vt:lpstr>PowerPoint-bemutató</vt:lpstr>
      <vt:lpstr>PowerPoint-bemutató</vt:lpstr>
      <vt:lpstr>PowerPoint-bemutató</vt:lpstr>
      <vt:lpstr>BMI kalkulátor</vt:lpstr>
      <vt:lpstr>PowerPoint-bemutató</vt:lpstr>
      <vt:lpstr>Miről volt szó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Fehér László Péter</cp:lastModifiedBy>
  <cp:revision>148</cp:revision>
  <dcterms:modified xsi:type="dcterms:W3CDTF">2020-09-06T13:53:50Z</dcterms:modified>
</cp:coreProperties>
</file>