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57"/>
  </p:notesMasterIdLst>
  <p:sldIdLst>
    <p:sldId id="258" r:id="rId2"/>
    <p:sldId id="256" r:id="rId3"/>
    <p:sldId id="257" r:id="rId4"/>
    <p:sldId id="306" r:id="rId5"/>
    <p:sldId id="313" r:id="rId6"/>
    <p:sldId id="311" r:id="rId7"/>
    <p:sldId id="298" r:id="rId8"/>
    <p:sldId id="308" r:id="rId9"/>
    <p:sldId id="314" r:id="rId10"/>
    <p:sldId id="315" r:id="rId11"/>
    <p:sldId id="316" r:id="rId12"/>
    <p:sldId id="317" r:id="rId13"/>
    <p:sldId id="323" r:id="rId14"/>
    <p:sldId id="324" r:id="rId15"/>
    <p:sldId id="325" r:id="rId16"/>
    <p:sldId id="326" r:id="rId17"/>
    <p:sldId id="327" r:id="rId18"/>
    <p:sldId id="329" r:id="rId19"/>
    <p:sldId id="328" r:id="rId20"/>
    <p:sldId id="318" r:id="rId21"/>
    <p:sldId id="319" r:id="rId22"/>
    <p:sldId id="307" r:id="rId23"/>
    <p:sldId id="320" r:id="rId24"/>
    <p:sldId id="321" r:id="rId25"/>
    <p:sldId id="322" r:id="rId26"/>
    <p:sldId id="310" r:id="rId27"/>
    <p:sldId id="309" r:id="rId28"/>
    <p:sldId id="299" r:id="rId29"/>
    <p:sldId id="260" r:id="rId30"/>
    <p:sldId id="261" r:id="rId31"/>
    <p:sldId id="262" r:id="rId32"/>
    <p:sldId id="263" r:id="rId33"/>
    <p:sldId id="264" r:id="rId34"/>
    <p:sldId id="265" r:id="rId35"/>
    <p:sldId id="290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7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44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6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71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350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28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835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22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21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932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808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897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59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361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0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49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06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82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77a0abe9bc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77a0abe9bc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5" name="Google Shape;5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0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08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laszlofeher/javascriptalapok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s://isometric.online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barlo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ometric.online/license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ometric.online/license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42" name="Google Shape;380;p14"/>
          <p:cNvSpPr txBox="1">
            <a:spLocks noGrp="1"/>
          </p:cNvSpPr>
          <p:nvPr/>
        </p:nvSpPr>
        <p:spPr>
          <a:xfrm>
            <a:off x="644349" y="2573129"/>
            <a:ext cx="7410520" cy="152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prooktatasflp@gmail.com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Kombinált Szelektorok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771348" y="847213"/>
            <a:ext cx="6730079" cy="425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Szintaxis </a:t>
            </a: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tagName.className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tagName.className#tagId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Példák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h1.mainTitle") 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h1.mainTitle#firstHeading")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mtClean="0"/>
              <a:t>Index szűrők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771348" y="847213"/>
            <a:ext cx="3118165" cy="387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Szintaxis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selector:first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selector:last</a:t>
            </a:r>
            <a:r>
              <a:rPr lang="hu-HU" sz="1600" dirty="0">
                <a:solidFill>
                  <a:schemeClr val="bg1"/>
                </a:solidFill>
              </a:rPr>
              <a:t>") </a:t>
            </a: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selector:odd</a:t>
            </a:r>
            <a:r>
              <a:rPr lang="hu-HU" sz="1600" dirty="0">
                <a:solidFill>
                  <a:schemeClr val="bg1"/>
                </a:solidFill>
              </a:rPr>
              <a:t>") 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selector:even</a:t>
            </a:r>
            <a:r>
              <a:rPr lang="hu-HU" sz="1600" dirty="0">
                <a:solidFill>
                  <a:schemeClr val="bg1"/>
                </a:solidFill>
              </a:rPr>
              <a:t>") </a:t>
            </a: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 $("</a:t>
            </a:r>
            <a:r>
              <a:rPr lang="hu-HU" sz="1600" dirty="0" err="1">
                <a:solidFill>
                  <a:schemeClr val="bg1"/>
                </a:solidFill>
              </a:rPr>
              <a:t>selector:eq</a:t>
            </a:r>
            <a:r>
              <a:rPr lang="hu-HU" sz="1600" dirty="0">
                <a:solidFill>
                  <a:schemeClr val="bg1"/>
                </a:solidFill>
              </a:rPr>
              <a:t>(i)") </a:t>
            </a: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 $("</a:t>
            </a:r>
            <a:r>
              <a:rPr lang="hu-HU" sz="1600" dirty="0" err="1">
                <a:solidFill>
                  <a:schemeClr val="bg1"/>
                </a:solidFill>
              </a:rPr>
              <a:t>selector:gt</a:t>
            </a:r>
            <a:r>
              <a:rPr lang="hu-HU" sz="1600" dirty="0">
                <a:solidFill>
                  <a:schemeClr val="bg1"/>
                </a:solidFill>
              </a:rPr>
              <a:t>(i)") </a:t>
            </a: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 $("</a:t>
            </a:r>
            <a:r>
              <a:rPr lang="hu-HU" sz="1600" dirty="0" err="1">
                <a:solidFill>
                  <a:schemeClr val="bg1"/>
                </a:solidFill>
              </a:rPr>
              <a:t>selector:lt</a:t>
            </a:r>
            <a:r>
              <a:rPr lang="hu-HU" sz="1600" dirty="0">
                <a:solidFill>
                  <a:schemeClr val="bg1"/>
                </a:solidFill>
              </a:rPr>
              <a:t>(i)") </a:t>
            </a: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182606" y="847213"/>
            <a:ext cx="3118165" cy="374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Példák </a:t>
            </a: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p:first")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p:last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p:odd")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p:even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p:eq(1</a:t>
            </a:r>
            <a:r>
              <a:rPr lang="hu-HU" sz="1600" dirty="0" smtClean="0">
                <a:solidFill>
                  <a:schemeClr val="bg1"/>
                </a:solidFill>
              </a:rPr>
              <a:t>)")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p:gt(1)")</a:t>
            </a: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p:lt(1)")</a:t>
            </a:r>
          </a:p>
        </p:txBody>
      </p:sp>
    </p:spTree>
    <p:extLst>
      <p:ext uri="{BB962C8B-B14F-4D97-AF65-F5344CB8AC3E}">
        <p14:creationId xmlns:p14="http://schemas.microsoft.com/office/powerpoint/2010/main" val="31258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Feltételes szűrők – Űrlap szűrők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415862" y="847213"/>
            <a:ext cx="3741017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selector:visible</a:t>
            </a:r>
            <a:r>
              <a:rPr lang="hu-HU" sz="1600" dirty="0">
                <a:solidFill>
                  <a:schemeClr val="bg1"/>
                </a:solidFill>
              </a:rPr>
              <a:t>") $("</a:t>
            </a:r>
            <a:r>
              <a:rPr lang="hu-HU" sz="1600" dirty="0" err="1">
                <a:solidFill>
                  <a:schemeClr val="bg1"/>
                </a:solidFill>
              </a:rPr>
              <a:t>selector:hidden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selector:disabled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selector:enabled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selector:checked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selector:selected</a:t>
            </a:r>
            <a:r>
              <a:rPr lang="hu-HU" sz="1600" dirty="0">
                <a:solidFill>
                  <a:schemeClr val="bg1"/>
                </a:solidFill>
              </a:rPr>
              <a:t>") </a:t>
            </a: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selector:header</a:t>
            </a:r>
            <a:r>
              <a:rPr lang="hu-HU" sz="1600" dirty="0">
                <a:solidFill>
                  <a:schemeClr val="bg1"/>
                </a:solidFill>
              </a:rPr>
              <a:t>") $("</a:t>
            </a:r>
            <a:r>
              <a:rPr lang="hu-HU" sz="1600" dirty="0" err="1">
                <a:solidFill>
                  <a:schemeClr val="bg1"/>
                </a:solidFill>
              </a:rPr>
              <a:t>selector:animated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selector:not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selector:not</a:t>
            </a:r>
            <a:r>
              <a:rPr lang="hu-HU" sz="1600" dirty="0">
                <a:solidFill>
                  <a:schemeClr val="bg1"/>
                </a:solidFill>
              </a:rPr>
              <a:t>)")</a:t>
            </a: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135176" y="847212"/>
            <a:ext cx="3343582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selector:input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selector:text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selector:password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selector:radio</a:t>
            </a:r>
            <a:r>
              <a:rPr lang="hu-HU" sz="1600" dirty="0">
                <a:solidFill>
                  <a:schemeClr val="bg1"/>
                </a:solidFill>
              </a:rPr>
              <a:t>") $("</a:t>
            </a:r>
            <a:r>
              <a:rPr lang="hu-HU" sz="1600" dirty="0" err="1">
                <a:solidFill>
                  <a:schemeClr val="bg1"/>
                </a:solidFill>
              </a:rPr>
              <a:t>selector:checkbox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selector:submit</a:t>
            </a:r>
            <a:r>
              <a:rPr lang="hu-HU" sz="1600" dirty="0">
                <a:solidFill>
                  <a:schemeClr val="bg1"/>
                </a:solidFill>
              </a:rPr>
              <a:t>") $("</a:t>
            </a:r>
            <a:r>
              <a:rPr lang="hu-HU" sz="1600" dirty="0" err="1">
                <a:solidFill>
                  <a:schemeClr val="bg1"/>
                </a:solidFill>
              </a:rPr>
              <a:t>selector:reset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selector:image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selector:file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selector:button</a:t>
            </a:r>
            <a:r>
              <a:rPr lang="hu-HU" sz="1600" dirty="0">
                <a:solidFill>
                  <a:schemeClr val="bg1"/>
                </a:solidFill>
              </a:rPr>
              <a:t>") )")</a:t>
            </a:r>
          </a:p>
        </p:txBody>
      </p:sp>
    </p:spTree>
    <p:extLst>
      <p:ext uri="{BB962C8B-B14F-4D97-AF65-F5344CB8AC3E}">
        <p14:creationId xmlns:p14="http://schemas.microsoft.com/office/powerpoint/2010/main" val="14208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K</a:t>
            </a:r>
            <a:r>
              <a:rPr lang="hu-HU" dirty="0" smtClean="0"/>
              <a:t>apcsolat szűrők – Tartalom szűrők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415862" y="847213"/>
            <a:ext cx="3741017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selector:parent</a:t>
            </a:r>
            <a:r>
              <a:rPr lang="hu-HU" sz="1600" dirty="0">
                <a:solidFill>
                  <a:schemeClr val="bg1"/>
                </a:solidFill>
              </a:rPr>
              <a:t>") $("</a:t>
            </a:r>
            <a:r>
              <a:rPr lang="hu-HU" sz="1600" dirty="0" err="1">
                <a:solidFill>
                  <a:schemeClr val="bg1"/>
                </a:solidFill>
              </a:rPr>
              <a:t>selector:first-child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selector:last-child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selector:only-child</a:t>
            </a:r>
            <a:r>
              <a:rPr lang="hu-HU" sz="1600" dirty="0">
                <a:solidFill>
                  <a:schemeClr val="bg1"/>
                </a:solidFill>
              </a:rPr>
              <a:t>") </a:t>
            </a: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selector:nth-child</a:t>
            </a:r>
            <a:r>
              <a:rPr lang="hu-HU" sz="1600" dirty="0">
                <a:solidFill>
                  <a:schemeClr val="bg1"/>
                </a:solidFill>
              </a:rPr>
              <a:t>(i</a:t>
            </a:r>
            <a:r>
              <a:rPr lang="hu-HU" sz="1600" dirty="0" smtClean="0">
                <a:solidFill>
                  <a:schemeClr val="bg1"/>
                </a:solidFill>
              </a:rPr>
              <a:t>)")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selector:nth-child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odd</a:t>
            </a:r>
            <a:r>
              <a:rPr lang="hu-HU" sz="1600" dirty="0" smtClean="0">
                <a:solidFill>
                  <a:schemeClr val="bg1"/>
                </a:solidFill>
              </a:rPr>
              <a:t>)")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selector:nth</a:t>
            </a:r>
            <a:r>
              <a:rPr lang="hu-HU" sz="1600" dirty="0">
                <a:solidFill>
                  <a:schemeClr val="bg1"/>
                </a:solidFill>
              </a:rPr>
              <a:t>- </a:t>
            </a:r>
            <a:r>
              <a:rPr lang="hu-HU" sz="1600" dirty="0" err="1">
                <a:solidFill>
                  <a:schemeClr val="bg1"/>
                </a:solidFill>
              </a:rPr>
              <a:t>child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even</a:t>
            </a:r>
            <a:r>
              <a:rPr lang="hu-HU" sz="1600" dirty="0" smtClean="0">
                <a:solidFill>
                  <a:schemeClr val="bg1"/>
                </a:solidFill>
              </a:rPr>
              <a:t>)")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selector:nth</a:t>
            </a:r>
            <a:r>
              <a:rPr lang="hu-HU" sz="1600" dirty="0">
                <a:solidFill>
                  <a:schemeClr val="bg1"/>
                </a:solidFill>
              </a:rPr>
              <a:t>- </a:t>
            </a:r>
            <a:r>
              <a:rPr lang="hu-HU" sz="1600" dirty="0" err="1">
                <a:solidFill>
                  <a:schemeClr val="bg1"/>
                </a:solidFill>
              </a:rPr>
              <a:t>child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Xn+M</a:t>
            </a:r>
            <a:r>
              <a:rPr lang="hu-HU" sz="1600" dirty="0" smtClean="0">
                <a:solidFill>
                  <a:schemeClr val="bg1"/>
                </a:solidFill>
              </a:rPr>
              <a:t>)")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135176" y="847212"/>
            <a:ext cx="3343582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selector:content</a:t>
            </a:r>
            <a:r>
              <a:rPr lang="hu-HU" sz="1600" dirty="0">
                <a:solidFill>
                  <a:schemeClr val="bg1"/>
                </a:solidFill>
              </a:rPr>
              <a:t>(text) 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selector:empty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selector:has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)")</a:t>
            </a:r>
          </a:p>
        </p:txBody>
      </p:sp>
    </p:spTree>
    <p:extLst>
      <p:ext uri="{BB962C8B-B14F-4D97-AF65-F5344CB8AC3E}">
        <p14:creationId xmlns:p14="http://schemas.microsoft.com/office/powerpoint/2010/main" val="34823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Attribútum beállítás, törlés, kinyerés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574888" y="833033"/>
            <a:ext cx="3741017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Szintaxis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name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key</a:t>
            </a:r>
            <a:r>
              <a:rPr lang="hu-HU" sz="1600" dirty="0">
                <a:solidFill>
                  <a:schemeClr val="bg1"/>
                </a:solidFill>
              </a:rPr>
              <a:t>", "</a:t>
            </a:r>
            <a:r>
              <a:rPr lang="hu-HU" sz="1600" dirty="0" err="1">
                <a:solidFill>
                  <a:schemeClr val="bg1"/>
                </a:solidFill>
              </a:rPr>
              <a:t>val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key</a:t>
            </a:r>
            <a:r>
              <a:rPr lang="hu-HU" sz="1600" dirty="0">
                <a:solidFill>
                  <a:schemeClr val="bg1"/>
                </a:solidFill>
              </a:rPr>
              <a:t>", </a:t>
            </a:r>
            <a:r>
              <a:rPr lang="hu-HU" sz="1600" dirty="0" err="1">
                <a:solidFill>
                  <a:schemeClr val="bg1"/>
                </a:solidFill>
              </a:rPr>
              <a:t>fn</a:t>
            </a:r>
            <a:r>
              <a:rPr lang="hu-HU" sz="1600" dirty="0" smtClean="0">
                <a:solidFill>
                  <a:schemeClr val="bg1"/>
                </a:solidFill>
              </a:rPr>
              <a:t>())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properties</a:t>
            </a:r>
            <a:r>
              <a:rPr lang="hu-HU" sz="160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removeAttr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) 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049377" y="833033"/>
            <a:ext cx="3747545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Példák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img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src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$("p").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class</a:t>
            </a:r>
            <a:r>
              <a:rPr lang="hu-HU" sz="1600" dirty="0">
                <a:solidFill>
                  <a:schemeClr val="bg1"/>
                </a:solidFill>
              </a:rPr>
              <a:t>", "</a:t>
            </a:r>
            <a:r>
              <a:rPr lang="hu-HU" sz="1600" dirty="0" err="1">
                <a:solidFill>
                  <a:schemeClr val="bg1"/>
                </a:solidFill>
              </a:rPr>
              <a:t>source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img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height</a:t>
            </a:r>
            <a:r>
              <a:rPr lang="hu-HU" sz="1600" dirty="0">
                <a:solidFill>
                  <a:schemeClr val="bg1"/>
                </a:solidFill>
              </a:rPr>
              <a:t>", </a:t>
            </a:r>
            <a:r>
              <a:rPr lang="hu-HU" sz="1600" dirty="0" err="1">
                <a:solidFill>
                  <a:schemeClr val="bg1"/>
                </a:solidFill>
              </a:rPr>
              <a:t>calHt</a:t>
            </a:r>
            <a:r>
              <a:rPr lang="hu-HU" sz="1600" dirty="0" smtClean="0">
                <a:solidFill>
                  <a:schemeClr val="bg1"/>
                </a:solidFill>
              </a:rPr>
              <a:t>())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$("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").</a:t>
            </a:r>
            <a:r>
              <a:rPr lang="en-US" sz="1600" dirty="0" err="1">
                <a:solidFill>
                  <a:schemeClr val="bg1"/>
                </a:solidFill>
              </a:rPr>
              <a:t>attr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" : "/path/", 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title" : "My 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" 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});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div").</a:t>
            </a:r>
            <a:r>
              <a:rPr lang="hu-HU" sz="1600" dirty="0" err="1">
                <a:solidFill>
                  <a:schemeClr val="bg1"/>
                </a:solidFill>
              </a:rPr>
              <a:t>removeAttr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class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574888" y="203608"/>
            <a:ext cx="7846683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Osztály, HTML, szöveg, érték - függvények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738618" y="879416"/>
            <a:ext cx="6805546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hasClass</a:t>
            </a:r>
            <a:r>
              <a:rPr lang="hu-HU" sz="1400" dirty="0">
                <a:solidFill>
                  <a:schemeClr val="bg1"/>
                </a:solidFill>
              </a:rPr>
              <a:t>("</a:t>
            </a:r>
            <a:r>
              <a:rPr lang="hu-HU" sz="1400" dirty="0" err="1">
                <a:solidFill>
                  <a:schemeClr val="bg1"/>
                </a:solidFill>
              </a:rPr>
              <a:t>className</a:t>
            </a:r>
            <a:r>
              <a:rPr lang="hu-HU" sz="1400" dirty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addClass</a:t>
            </a:r>
            <a:r>
              <a:rPr lang="hu-HU" sz="1400" dirty="0">
                <a:solidFill>
                  <a:schemeClr val="bg1"/>
                </a:solidFill>
              </a:rPr>
              <a:t>("</a:t>
            </a:r>
            <a:r>
              <a:rPr lang="hu-HU" sz="1400" dirty="0" err="1">
                <a:solidFill>
                  <a:schemeClr val="bg1"/>
                </a:solidFill>
              </a:rPr>
              <a:t>className</a:t>
            </a:r>
            <a:r>
              <a:rPr lang="hu-HU" sz="1400" dirty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removeClass</a:t>
            </a:r>
            <a:r>
              <a:rPr lang="hu-HU" sz="1400" dirty="0">
                <a:solidFill>
                  <a:schemeClr val="bg1"/>
                </a:solidFill>
              </a:rPr>
              <a:t>("</a:t>
            </a:r>
            <a:r>
              <a:rPr lang="hu-HU" sz="1400" dirty="0" err="1">
                <a:solidFill>
                  <a:schemeClr val="bg1"/>
                </a:solidFill>
              </a:rPr>
              <a:t>className</a:t>
            </a:r>
            <a:r>
              <a:rPr lang="hu-HU" sz="1400" dirty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toggleClass</a:t>
            </a:r>
            <a:r>
              <a:rPr lang="hu-HU" sz="1400" dirty="0">
                <a:solidFill>
                  <a:schemeClr val="bg1"/>
                </a:solidFill>
              </a:rPr>
              <a:t>("</a:t>
            </a:r>
            <a:r>
              <a:rPr lang="hu-HU" sz="1400" dirty="0" err="1">
                <a:solidFill>
                  <a:schemeClr val="bg1"/>
                </a:solidFill>
              </a:rPr>
              <a:t>className</a:t>
            </a:r>
            <a:r>
              <a:rPr lang="hu-HU" sz="1400" dirty="0" smtClean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endParaRPr lang="hu-HU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html</a:t>
            </a:r>
            <a:r>
              <a:rPr lang="hu-HU" sz="1400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html</a:t>
            </a:r>
            <a:r>
              <a:rPr lang="hu-HU" sz="1400" dirty="0">
                <a:solidFill>
                  <a:schemeClr val="bg1"/>
                </a:solidFill>
              </a:rPr>
              <a:t>("</a:t>
            </a:r>
            <a:r>
              <a:rPr lang="hu-HU" sz="1400" dirty="0" err="1">
                <a:solidFill>
                  <a:schemeClr val="bg1"/>
                </a:solidFill>
              </a:rPr>
              <a:t>html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  <a:r>
              <a:rPr lang="hu-HU" sz="1400" dirty="0" err="1">
                <a:solidFill>
                  <a:schemeClr val="bg1"/>
                </a:solidFill>
              </a:rPr>
              <a:t>code</a:t>
            </a:r>
            <a:r>
              <a:rPr lang="hu-HU" sz="1400" dirty="0" smtClean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endParaRPr lang="hu-HU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").text()</a:t>
            </a: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").text("text </a:t>
            </a:r>
            <a:r>
              <a:rPr lang="hu-HU" sz="1400" dirty="0" err="1">
                <a:solidFill>
                  <a:schemeClr val="bg1"/>
                </a:solidFill>
              </a:rPr>
              <a:t>content</a:t>
            </a:r>
            <a:r>
              <a:rPr lang="hu-HU" sz="1400" dirty="0" smtClean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endParaRPr lang="hu-HU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val</a:t>
            </a:r>
            <a:r>
              <a:rPr lang="hu-HU" sz="1400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400" dirty="0">
                <a:solidFill>
                  <a:schemeClr val="bg1"/>
                </a:solidFill>
              </a:rPr>
              <a:t>$("</a:t>
            </a:r>
            <a:r>
              <a:rPr lang="hu-HU" sz="1400" dirty="0" err="1">
                <a:solidFill>
                  <a:schemeClr val="bg1"/>
                </a:solidFill>
              </a:rPr>
              <a:t>selector</a:t>
            </a:r>
            <a:r>
              <a:rPr lang="hu-HU" sz="1400" dirty="0">
                <a:solidFill>
                  <a:schemeClr val="bg1"/>
                </a:solidFill>
              </a:rPr>
              <a:t>").</a:t>
            </a:r>
            <a:r>
              <a:rPr lang="hu-HU" sz="1400" dirty="0" err="1">
                <a:solidFill>
                  <a:schemeClr val="bg1"/>
                </a:solidFill>
              </a:rPr>
              <a:t>val</a:t>
            </a:r>
            <a:r>
              <a:rPr lang="hu-HU" sz="1400" dirty="0">
                <a:solidFill>
                  <a:schemeClr val="bg1"/>
                </a:solidFill>
              </a:rPr>
              <a:t>("</a:t>
            </a:r>
            <a:r>
              <a:rPr lang="hu-HU" sz="1400" dirty="0" err="1">
                <a:solidFill>
                  <a:schemeClr val="bg1"/>
                </a:solidFill>
              </a:rPr>
              <a:t>value</a:t>
            </a:r>
            <a:r>
              <a:rPr lang="hu-HU" sz="1400" dirty="0">
                <a:solidFill>
                  <a:schemeClr val="bg1"/>
                </a:solidFill>
              </a:rPr>
              <a:t>")</a:t>
            </a:r>
            <a:endParaRPr lang="hu-HU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Függvények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574888" y="833033"/>
            <a:ext cx="3741017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Szintaxis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name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key</a:t>
            </a:r>
            <a:r>
              <a:rPr lang="hu-HU" sz="1600" dirty="0">
                <a:solidFill>
                  <a:schemeClr val="bg1"/>
                </a:solidFill>
              </a:rPr>
              <a:t>", "</a:t>
            </a:r>
            <a:r>
              <a:rPr lang="hu-HU" sz="1600" dirty="0" err="1">
                <a:solidFill>
                  <a:schemeClr val="bg1"/>
                </a:solidFill>
              </a:rPr>
              <a:t>val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key</a:t>
            </a:r>
            <a:r>
              <a:rPr lang="hu-HU" sz="1600" dirty="0">
                <a:solidFill>
                  <a:schemeClr val="bg1"/>
                </a:solidFill>
              </a:rPr>
              <a:t>", </a:t>
            </a:r>
            <a:r>
              <a:rPr lang="hu-HU" sz="1600" dirty="0" err="1">
                <a:solidFill>
                  <a:schemeClr val="bg1"/>
                </a:solidFill>
              </a:rPr>
              <a:t>fn</a:t>
            </a:r>
            <a:r>
              <a:rPr lang="hu-HU" sz="1600" dirty="0" smtClean="0">
                <a:solidFill>
                  <a:schemeClr val="bg1"/>
                </a:solidFill>
              </a:rPr>
              <a:t>())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properties</a:t>
            </a:r>
            <a:r>
              <a:rPr lang="hu-HU" sz="160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selector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removeAttr</a:t>
            </a:r>
            <a:r>
              <a:rPr lang="hu-HU" sz="1600" dirty="0">
                <a:solidFill>
                  <a:schemeClr val="bg1"/>
                </a:solidFill>
              </a:rPr>
              <a:t>(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) 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049377" y="833033"/>
            <a:ext cx="3747545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Példák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img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src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$("p").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class</a:t>
            </a:r>
            <a:r>
              <a:rPr lang="hu-HU" sz="1600" dirty="0">
                <a:solidFill>
                  <a:schemeClr val="bg1"/>
                </a:solidFill>
              </a:rPr>
              <a:t>", "</a:t>
            </a:r>
            <a:r>
              <a:rPr lang="hu-HU" sz="1600" dirty="0" err="1">
                <a:solidFill>
                  <a:schemeClr val="bg1"/>
                </a:solidFill>
              </a:rPr>
              <a:t>source</a:t>
            </a:r>
            <a:r>
              <a:rPr lang="hu-HU" sz="1600" dirty="0" smtClean="0">
                <a:solidFill>
                  <a:schemeClr val="bg1"/>
                </a:solidFill>
              </a:rPr>
              <a:t>")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img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>
                <a:solidFill>
                  <a:schemeClr val="bg1"/>
                </a:solidFill>
              </a:rPr>
              <a:t>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height</a:t>
            </a:r>
            <a:r>
              <a:rPr lang="hu-HU" sz="1600" dirty="0">
                <a:solidFill>
                  <a:schemeClr val="bg1"/>
                </a:solidFill>
              </a:rPr>
              <a:t>", </a:t>
            </a:r>
            <a:r>
              <a:rPr lang="hu-HU" sz="1600" dirty="0" err="1">
                <a:solidFill>
                  <a:schemeClr val="bg1"/>
                </a:solidFill>
              </a:rPr>
              <a:t>calHt</a:t>
            </a:r>
            <a:r>
              <a:rPr lang="hu-HU" sz="1600" dirty="0" smtClean="0">
                <a:solidFill>
                  <a:schemeClr val="bg1"/>
                </a:solidFill>
              </a:rPr>
              <a:t>())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$("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").</a:t>
            </a:r>
            <a:r>
              <a:rPr lang="en-US" sz="1600" dirty="0" err="1">
                <a:solidFill>
                  <a:schemeClr val="bg1"/>
                </a:solidFill>
              </a:rPr>
              <a:t>attr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" : "/path/", 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title" : "My 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" 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});</a:t>
            </a:r>
            <a:r>
              <a:rPr lang="hu-HU" sz="1600" dirty="0" smtClean="0">
                <a:solidFill>
                  <a:schemeClr val="bg1"/>
                </a:solidFill>
              </a:rPr>
              <a:t/>
            </a:r>
            <a:br>
              <a:rPr lang="hu-HU" sz="1600" dirty="0" smtClean="0">
                <a:solidFill>
                  <a:schemeClr val="bg1"/>
                </a:solidFill>
              </a:rPr>
            </a:br>
            <a:endParaRPr lang="hu-HU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>
                <a:solidFill>
                  <a:schemeClr val="bg1"/>
                </a:solidFill>
              </a:rPr>
              <a:t>div").</a:t>
            </a:r>
            <a:r>
              <a:rPr lang="hu-HU" sz="1600" dirty="0" err="1">
                <a:solidFill>
                  <a:schemeClr val="bg1"/>
                </a:solidFill>
              </a:rPr>
              <a:t>removeAttr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class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Események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929700" y="833033"/>
            <a:ext cx="5477726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bind</a:t>
            </a:r>
            <a:r>
              <a:rPr lang="hu-HU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unbind</a:t>
            </a:r>
            <a:r>
              <a:rPr lang="hu-HU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ready</a:t>
            </a:r>
            <a:r>
              <a:rPr lang="hu-HU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toggle</a:t>
            </a:r>
            <a:r>
              <a:rPr lang="hu-HU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hover</a:t>
            </a:r>
            <a:r>
              <a:rPr lang="hu-HU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trigger</a:t>
            </a:r>
            <a:r>
              <a:rPr lang="hu-HU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 smtClean="0">
                <a:solidFill>
                  <a:schemeClr val="bg1"/>
                </a:solidFill>
              </a:rPr>
              <a:t>selector</a:t>
            </a:r>
            <a:r>
              <a:rPr lang="hu-HU" sz="1600" dirty="0" smtClean="0">
                <a:solidFill>
                  <a:schemeClr val="bg1"/>
                </a:solidFill>
              </a:rPr>
              <a:t>").</a:t>
            </a:r>
            <a:r>
              <a:rPr lang="hu-HU" sz="1600" dirty="0" err="1" smtClean="0">
                <a:solidFill>
                  <a:schemeClr val="bg1"/>
                </a:solidFill>
              </a:rPr>
              <a:t>bind</a:t>
            </a:r>
            <a:r>
              <a:rPr lang="hu-HU" sz="1600" dirty="0" smtClean="0">
                <a:solidFill>
                  <a:schemeClr val="bg1"/>
                </a:solidFill>
              </a:rPr>
              <a:t>(</a:t>
            </a:r>
            <a:r>
              <a:rPr lang="hu-HU" sz="1600" dirty="0" err="1" smtClean="0">
                <a:solidFill>
                  <a:schemeClr val="bg1"/>
                </a:solidFill>
              </a:rPr>
              <a:t>event</a:t>
            </a:r>
            <a:r>
              <a:rPr lang="hu-HU" sz="1600" dirty="0" smtClean="0">
                <a:solidFill>
                  <a:schemeClr val="bg1"/>
                </a:solidFill>
              </a:rPr>
              <a:t>, </a:t>
            </a:r>
            <a:r>
              <a:rPr lang="hu-HU" sz="1600" dirty="0" err="1" smtClean="0">
                <a:solidFill>
                  <a:schemeClr val="bg1"/>
                </a:solidFill>
              </a:rPr>
              <a:t>data</a:t>
            </a:r>
            <a:r>
              <a:rPr lang="hu-HU" sz="1600" dirty="0" smtClean="0">
                <a:solidFill>
                  <a:schemeClr val="bg1"/>
                </a:solidFill>
              </a:rPr>
              <a:t>, </a:t>
            </a:r>
            <a:r>
              <a:rPr lang="hu-HU" sz="1600" dirty="0" err="1" smtClean="0">
                <a:solidFill>
                  <a:schemeClr val="bg1"/>
                </a:solidFill>
              </a:rPr>
              <a:t>handler</a:t>
            </a:r>
            <a:r>
              <a:rPr lang="hu-HU" sz="1600" dirty="0" smtClean="0">
                <a:solidFill>
                  <a:schemeClr val="bg1"/>
                </a:solidFill>
              </a:rPr>
              <a:t>)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$("</a:t>
            </a:r>
            <a:r>
              <a:rPr lang="hu-HU" sz="1600" dirty="0" err="1" smtClean="0">
                <a:solidFill>
                  <a:schemeClr val="bg1"/>
                </a:solidFill>
              </a:rPr>
              <a:t>selector</a:t>
            </a:r>
            <a:r>
              <a:rPr lang="hu-HU" sz="1600" dirty="0" smtClean="0">
                <a:solidFill>
                  <a:schemeClr val="bg1"/>
                </a:solidFill>
              </a:rPr>
              <a:t>").</a:t>
            </a:r>
            <a:r>
              <a:rPr lang="hu-HU" sz="1600" dirty="0" err="1" smtClean="0">
                <a:solidFill>
                  <a:schemeClr val="bg1"/>
                </a:solidFill>
              </a:rPr>
              <a:t>unbind</a:t>
            </a:r>
            <a:r>
              <a:rPr lang="hu-HU" sz="1600" dirty="0" smtClean="0">
                <a:solidFill>
                  <a:schemeClr val="bg1"/>
                </a:solidFill>
              </a:rPr>
              <a:t>(</a:t>
            </a:r>
            <a:r>
              <a:rPr lang="hu-HU" sz="1600" dirty="0" err="1" smtClean="0">
                <a:solidFill>
                  <a:schemeClr val="bg1"/>
                </a:solidFill>
              </a:rPr>
              <a:t>event</a:t>
            </a:r>
            <a:r>
              <a:rPr lang="hu-HU" sz="1600" dirty="0" smtClean="0">
                <a:solidFill>
                  <a:schemeClr val="bg1"/>
                </a:solidFill>
              </a:rPr>
              <a:t>, </a:t>
            </a:r>
            <a:r>
              <a:rPr lang="hu-HU" sz="1600" dirty="0" err="1" smtClean="0">
                <a:solidFill>
                  <a:schemeClr val="bg1"/>
                </a:solidFill>
              </a:rPr>
              <a:t>handler</a:t>
            </a:r>
            <a:r>
              <a:rPr lang="hu-HU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7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Bind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példa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638" y="570049"/>
            <a:ext cx="4522243" cy="20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Animációk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929700" y="833033"/>
            <a:ext cx="5477726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show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hide()</a:t>
            </a:r>
          </a:p>
          <a:p>
            <a:pPr>
              <a:buClr>
                <a:schemeClr val="bg1"/>
              </a:buClr>
            </a:pPr>
            <a:r>
              <a:rPr lang="en-US" sz="1600" dirty="0" err="1">
                <a:solidFill>
                  <a:schemeClr val="bg1"/>
                </a:solidFill>
              </a:rPr>
              <a:t>fadeIn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en-US" sz="1600" dirty="0" err="1">
                <a:solidFill>
                  <a:schemeClr val="bg1"/>
                </a:solidFill>
              </a:rPr>
              <a:t>fadeOut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en-US" sz="1600" dirty="0" err="1">
                <a:solidFill>
                  <a:schemeClr val="bg1"/>
                </a:solidFill>
              </a:rPr>
              <a:t>slideUp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bg1"/>
              </a:buClr>
            </a:pPr>
            <a:r>
              <a:rPr lang="en-US" sz="1600" dirty="0" err="1">
                <a:solidFill>
                  <a:schemeClr val="bg1"/>
                </a:solidFill>
              </a:rPr>
              <a:t>slideDown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JQUERY</a:t>
            </a:r>
            <a:br>
              <a:rPr lang="hu-HU" dirty="0" smtClean="0"/>
            </a:b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78296" y="60878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AJAX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278296" y="1354496"/>
            <a:ext cx="4784432" cy="30730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b="1" dirty="0" err="1"/>
              <a:t>A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b="1" dirty="0"/>
              <a:t>J</a:t>
            </a:r>
            <a:r>
              <a:rPr lang="hu-HU" dirty="0"/>
              <a:t>avaScript </a:t>
            </a:r>
            <a:r>
              <a:rPr lang="hu-HU" b="1" dirty="0"/>
              <a:t>A</a:t>
            </a:r>
            <a:r>
              <a:rPr lang="hu-HU" dirty="0"/>
              <a:t>nd </a:t>
            </a:r>
            <a:r>
              <a:rPr lang="hu-HU" b="1" dirty="0"/>
              <a:t>X</a:t>
            </a:r>
            <a:r>
              <a:rPr lang="hu-HU" dirty="0"/>
              <a:t>ML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smtClean="0"/>
              <a:t>Az AJAX nem programozási nyelv!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</a:p>
          <a:p>
            <a:pPr marL="0" lvl="0" indent="0">
              <a:buNone/>
            </a:pPr>
            <a:endParaRPr lang="hu-HU" dirty="0" smtClean="0"/>
          </a:p>
          <a:p>
            <a:pPr marL="0" lvl="0" indent="0">
              <a:buNone/>
            </a:pPr>
            <a:r>
              <a:rPr lang="hu-HU" dirty="0" smtClean="0"/>
              <a:t>A </a:t>
            </a:r>
            <a:r>
              <a:rPr lang="hu-HU" dirty="0"/>
              <a:t>böngésző beépített </a:t>
            </a:r>
            <a:r>
              <a:rPr lang="hu-HU" b="1" dirty="0" err="1" smtClean="0">
                <a:solidFill>
                  <a:srgbClr val="FF0000"/>
                </a:solidFill>
              </a:rPr>
              <a:t>XMLHttpRequest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objektumát használja.</a:t>
            </a:r>
          </a:p>
          <a:p>
            <a:pPr marL="0" lvl="0" indent="0">
              <a:buNone/>
            </a:pPr>
            <a:r>
              <a:rPr lang="hu-HU" b="1" dirty="0" smtClean="0">
                <a:solidFill>
                  <a:schemeClr val="tx1"/>
                </a:solidFill>
              </a:rPr>
              <a:t>NEM kötelező XML-t használni, lehet JSON-t is küldeni.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0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4433" y="305970"/>
            <a:ext cx="821635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Hogyan működik az AJAX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64434" y="1083741"/>
            <a:ext cx="4883428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1600" dirty="0"/>
              <a:t>1. </a:t>
            </a:r>
            <a:r>
              <a:rPr lang="hu-HU" sz="1600" dirty="0" smtClean="0"/>
              <a:t>Amikor az esemény a weboldalon </a:t>
            </a:r>
            <a:r>
              <a:rPr lang="hu-HU" sz="1600" dirty="0" err="1" smtClean="0"/>
              <a:t>bekövetkezik.az</a:t>
            </a:r>
            <a:r>
              <a:rPr lang="hu-HU" sz="1600" dirty="0" smtClean="0"/>
              <a:t> oldal betölt vagy egy gombon kattintottak</a:t>
            </a:r>
            <a:r>
              <a:rPr lang="en-US" sz="1600" dirty="0" smtClean="0"/>
              <a:t>)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2. </a:t>
            </a:r>
            <a:r>
              <a:rPr lang="hu-HU" sz="1600" dirty="0" smtClean="0"/>
              <a:t>Az</a:t>
            </a:r>
            <a:r>
              <a:rPr lang="en-US" sz="1600" dirty="0" smtClean="0"/>
              <a:t> </a:t>
            </a:r>
            <a:r>
              <a:rPr lang="en-US" sz="1600" dirty="0" err="1" smtClean="0"/>
              <a:t>XMLHttpRequest</a:t>
            </a:r>
            <a:r>
              <a:rPr lang="en-US" sz="1600" dirty="0" smtClean="0"/>
              <a:t> </a:t>
            </a:r>
            <a:r>
              <a:rPr lang="hu-HU" sz="1600" dirty="0" smtClean="0"/>
              <a:t>objektum létrejön a </a:t>
            </a:r>
            <a:r>
              <a:rPr lang="hu-HU" sz="1600" dirty="0" err="1" smtClean="0"/>
              <a:t>javascriptben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3. </a:t>
            </a:r>
            <a:r>
              <a:rPr lang="hu-HU" sz="1600" dirty="0" smtClean="0"/>
              <a:t>Az</a:t>
            </a:r>
            <a:r>
              <a:rPr lang="en-US" sz="1600" dirty="0" smtClean="0"/>
              <a:t> </a:t>
            </a:r>
            <a:r>
              <a:rPr lang="en-US" sz="1600" dirty="0" err="1"/>
              <a:t>XMLHttpRequest</a:t>
            </a:r>
            <a:r>
              <a:rPr lang="en-US" sz="1600" dirty="0"/>
              <a:t> </a:t>
            </a:r>
            <a:r>
              <a:rPr lang="hu-HU" sz="1600" dirty="0" smtClean="0"/>
              <a:t>objektum elküldi a kérést a webszervernek.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4. </a:t>
            </a:r>
            <a:r>
              <a:rPr lang="hu-HU" sz="1600" dirty="0" smtClean="0"/>
              <a:t>A szerver feldolgozza kérést.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5. </a:t>
            </a:r>
            <a:r>
              <a:rPr lang="hu-HU" sz="1600" dirty="0" smtClean="0"/>
              <a:t>A szerver a választ vissza küldi a weboldalnak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6. </a:t>
            </a:r>
            <a:r>
              <a:rPr lang="hu-HU" sz="1600" dirty="0" smtClean="0"/>
              <a:t>A választ feldolgozza a </a:t>
            </a:r>
            <a:r>
              <a:rPr lang="hu-HU" sz="1600" dirty="0" err="1" smtClean="0"/>
              <a:t>javascript</a:t>
            </a:r>
            <a:r>
              <a:rPr lang="hu-HU" sz="1600" dirty="0" smtClean="0"/>
              <a:t>.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7. </a:t>
            </a:r>
            <a:r>
              <a:rPr lang="hu-HU" sz="1600" dirty="0" smtClean="0"/>
              <a:t>A megfelelő műveletet például oldal frissítést a </a:t>
            </a:r>
            <a:r>
              <a:rPr lang="hu-HU" sz="1600" dirty="0" err="1" smtClean="0"/>
              <a:t>javascript</a:t>
            </a:r>
            <a:r>
              <a:rPr lang="hu-HU" sz="1600" dirty="0" smtClean="0"/>
              <a:t> végrehajtja.</a:t>
            </a:r>
            <a:endParaRPr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26" name="Picture 2" descr="https://www.w3schools.com/js/pic_aja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88" y="2281589"/>
            <a:ext cx="3581537" cy="20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AJAX Post JS-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ben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34" y="1102907"/>
            <a:ext cx="4513921" cy="14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AJAX Post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jQuery-vel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420" y="1208467"/>
            <a:ext cx="4516087" cy="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AJAX POST JQUERY-</a:t>
            </a:r>
            <a:r>
              <a:rPr lang="hu-HU" dirty="0" err="1" smtClean="0"/>
              <a:t>vel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415862" y="847213"/>
            <a:ext cx="3741017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135176" y="847212"/>
            <a:ext cx="3343582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AJAX GET JQUERY-</a:t>
            </a:r>
            <a:r>
              <a:rPr lang="hu-HU" dirty="0" err="1" smtClean="0"/>
              <a:t>vel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415862" y="847213"/>
            <a:ext cx="3741017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7" name="Google Shape;595;p17"/>
          <p:cNvSpPr txBox="1">
            <a:spLocks/>
          </p:cNvSpPr>
          <p:nvPr/>
        </p:nvSpPr>
        <p:spPr>
          <a:xfrm>
            <a:off x="4135176" y="847212"/>
            <a:ext cx="3343582" cy="416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endParaRPr lang="hu-H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SessionStore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LocalStore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dia, 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74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88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49" y="1028325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névadási szabályok</a:t>
            </a:r>
          </a:p>
          <a:p>
            <a:pPr indent="-457200"/>
            <a:r>
              <a:rPr lang="hu-HU" dirty="0" smtClean="0"/>
              <a:t>Beszédes</a:t>
            </a:r>
          </a:p>
          <a:p>
            <a:pPr indent="-457200"/>
            <a:r>
              <a:rPr lang="hu-HU" dirty="0" smtClean="0"/>
              <a:t>Karakter tiltások</a:t>
            </a:r>
          </a:p>
          <a:p>
            <a:pPr indent="-457200"/>
            <a:r>
              <a:rPr lang="hu-HU" dirty="0" smtClean="0"/>
              <a:t>Kulcsszó nem lehet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2924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Előre elkészített elemek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Egyszerűbb használat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Rengeteg </a:t>
            </a:r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 smtClean="0"/>
          </a:p>
          <a:p>
            <a:pPr marL="285750" indent="-285750">
              <a:buClr>
                <a:schemeClr val="dk1"/>
              </a:buClr>
              <a:buSzPts val="1100"/>
            </a:pP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35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{CED75AFA-248C-4787-85E1-A6F16C9509AC}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>
            <a:spLocks noGrp="1"/>
          </p:cNvSpPr>
          <p:nvPr>
            <p:ph type="body" idx="4294967295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2" y="245428"/>
            <a:ext cx="5640900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 a </a:t>
            </a:r>
            <a:r>
              <a:rPr lang="hu-HU" dirty="0" err="1" smtClean="0"/>
              <a:t>jQuery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2299252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Szabad, nyílt forrású </a:t>
            </a:r>
            <a:r>
              <a:rPr lang="hu-HU" dirty="0" err="1" smtClean="0"/>
              <a:t>javascript</a:t>
            </a:r>
            <a:r>
              <a:rPr lang="hu-HU" dirty="0" smtClean="0"/>
              <a:t> keretrendszer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Minden böngészőben működik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Mobile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Tablet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1" y="245428"/>
            <a:ext cx="8454887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DOCUMENT OBJECT MODEL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6" y="1142791"/>
            <a:ext cx="4215304" cy="33623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42791"/>
            <a:ext cx="4000500" cy="336232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379303" y="835014"/>
            <a:ext cx="308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DOCUMENT - OBJECT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 dirty="0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 dirty="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 dirty="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711" name="Google Shape;4711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715" name="Google Shape;4715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721" name="Google Shape;4721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725" name="Google Shape;4725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730" name="Google Shape;4730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36" name="Google Shape;4736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746" name="Google Shape;4746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750" name="Google Shape;4750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757" name="Google Shape;4757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763" name="Google Shape;4763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85" name="Google Shape;4785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790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7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803" name="Google Shape;4803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808" name="Google Shape;4808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813" name="Google Shape;4813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30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845" name="Google Shape;4845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4861" name="Google Shape;4861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4869" name="Google Shape;4869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4874" name="Google Shape;4874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4879" name="Google Shape;4879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4885" name="Google Shape;4885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4892" name="Google Shape;4892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4896" name="Google Shape;4896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4902" name="Google Shape;4902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4909" name="Google Shape;4909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4913" name="Google Shape;4913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4918" name="Google Shape;4918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4925" name="Google Shape;4925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4933" name="Google Shape;4933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4938" name="Google Shape;4938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4942" name="Google Shape;4942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4946" name="Google Shape;4946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4951" name="Google Shape;4951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4956" name="Google Shape;4956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4962" name="Google Shape;4962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4969" name="Google Shape;4969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4977" name="Google Shape;4977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4990" name="Google Shape;4990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5006" name="Google Shape;5006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5015" name="Google Shape;5015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5028" name="Google Shape;5028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5041" name="Google Shape;5041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5054" name="Google Shape;5054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5077" name="Google Shape;5077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2" name="Google Shape;5082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5083" name="Google Shape;5083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4" name="Google Shape;5084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7" name="Google Shape;5087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8" name="Google Shape;5088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1" name="Google Shape;5091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2" name="Google Shape;5092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6" name="Google Shape;5096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9" name="Google Shape;5099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5100" name="Google Shape;5100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7" name="Google Shape;5107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8" name="Google Shape;5108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5109" name="Google Shape;5109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2" name="Google Shape;5132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3" name="Google Shape;5133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5134" name="Google Shape;5134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5" name="Google Shape;513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7" name="Google Shape;5137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8" name="Google Shape;513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0" name="Google Shape;5140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1" name="Google Shape;514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3" name="Google Shape;5143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4" name="Google Shape;5144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41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0" name="Google Shape;5150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151" name="Google Shape;5151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5152" name="Google Shape;5152;p41"/>
          <p:cNvSpPr txBox="1">
            <a:spLocks noGrp="1"/>
          </p:cNvSpPr>
          <p:nvPr>
            <p:ph type="body" idx="4294967295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7" name="Google Shape;5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8" name="Google Shape;5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59" name="Google Shape;5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60" name="Google Shape;5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61" name="Google Shape;5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2" name="Google Shape;5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3" name="Google Shape;5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64" name="Google Shape;5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5" name="Google Shape;5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6" name="Google Shape;5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67" name="Google Shape;5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8" name="Google Shape;5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9" name="Google Shape;5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70" name="Google Shape;5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71" name="Google Shape;5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1" y="245428"/>
            <a:ext cx="8454887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DOCUMENT OBJECT MODEL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407775"/>
            <a:ext cx="4048125" cy="32289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212" y="1407775"/>
            <a:ext cx="4038600" cy="34004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969026" y="964563"/>
            <a:ext cx="90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MODEL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00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1" y="285015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jQuery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930570" y="947529"/>
            <a:ext cx="6434137" cy="403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Első példa: A </a:t>
            </a:r>
            <a:r>
              <a:rPr lang="hu-HU" sz="1600" dirty="0" err="1" smtClean="0">
                <a:solidFill>
                  <a:schemeClr val="bg1"/>
                </a:solidFill>
              </a:rPr>
              <a:t>textbox</a:t>
            </a:r>
            <a:r>
              <a:rPr lang="hu-HU" sz="1600" dirty="0" smtClean="0">
                <a:solidFill>
                  <a:schemeClr val="bg1"/>
                </a:solidFill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</a:rPr>
              <a:t>azonosítójú</a:t>
            </a:r>
            <a:r>
              <a:rPr lang="hu-HU" sz="1600" dirty="0" smtClean="0">
                <a:solidFill>
                  <a:schemeClr val="bg1"/>
                </a:solidFill>
              </a:rPr>
              <a:t> elemet </a:t>
            </a:r>
            <a:r>
              <a:rPr lang="hu-HU" sz="1600" dirty="0" err="1" smtClean="0">
                <a:solidFill>
                  <a:schemeClr val="bg1"/>
                </a:solidFill>
              </a:rPr>
              <a:t>rejtsük</a:t>
            </a:r>
            <a:r>
              <a:rPr lang="hu-HU" sz="1600" dirty="0" smtClean="0">
                <a:solidFill>
                  <a:schemeClr val="bg1"/>
                </a:solidFill>
              </a:rPr>
              <a:t> el.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</a:t>
            </a:r>
            <a:r>
              <a:rPr lang="hu-HU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endParaRPr lang="hu-H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document.getElementById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textbox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 smtClean="0">
                <a:solidFill>
                  <a:schemeClr val="bg1"/>
                </a:solidFill>
              </a:rPr>
              <a:t>style.display</a:t>
            </a:r>
            <a:r>
              <a:rPr lang="hu-HU" sz="1600" dirty="0" smtClean="0">
                <a:solidFill>
                  <a:schemeClr val="bg1"/>
                </a:solidFill>
              </a:rPr>
              <a:t> </a:t>
            </a:r>
            <a:r>
              <a:rPr lang="hu-HU" sz="1600" dirty="0">
                <a:solidFill>
                  <a:schemeClr val="bg1"/>
                </a:solidFill>
              </a:rPr>
              <a:t>= "</a:t>
            </a:r>
            <a:r>
              <a:rPr lang="hu-HU" sz="1600" dirty="0" err="1">
                <a:solidFill>
                  <a:schemeClr val="bg1"/>
                </a:solidFill>
              </a:rPr>
              <a:t>none</a:t>
            </a:r>
            <a:r>
              <a:rPr lang="hu-HU" sz="1600" dirty="0">
                <a:solidFill>
                  <a:schemeClr val="bg1"/>
                </a:solidFill>
              </a:rPr>
              <a:t>";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</a:t>
            </a:r>
            <a:r>
              <a:rPr lang="hu-HU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jQuery</a:t>
            </a:r>
            <a:endParaRPr lang="hu-H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$("#</a:t>
            </a:r>
            <a:r>
              <a:rPr lang="hu-HU" sz="1600" dirty="0" err="1">
                <a:solidFill>
                  <a:schemeClr val="bg1"/>
                </a:solidFill>
              </a:rPr>
              <a:t>textbox</a:t>
            </a:r>
            <a:r>
              <a:rPr lang="hu-HU" sz="1600" dirty="0">
                <a:solidFill>
                  <a:schemeClr val="bg1"/>
                </a:solidFill>
              </a:rPr>
              <a:t>").</a:t>
            </a:r>
            <a:r>
              <a:rPr lang="hu-HU" sz="1600" dirty="0" err="1" smtClean="0">
                <a:solidFill>
                  <a:schemeClr val="bg1"/>
                </a:solidFill>
              </a:rPr>
              <a:t>hide</a:t>
            </a:r>
            <a:r>
              <a:rPr lang="hu-HU" sz="1600" dirty="0" smtClean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Második példa: Készítsünk egy h1 tagot Üdv szöveggel</a:t>
            </a:r>
          </a:p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</a:t>
            </a:r>
            <a:r>
              <a:rPr lang="hu-HU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r>
              <a:rPr lang="hu-HU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var h1 = </a:t>
            </a:r>
            <a:r>
              <a:rPr lang="hu-HU" sz="1600" dirty="0" err="1" smtClean="0">
                <a:solidFill>
                  <a:schemeClr val="bg1"/>
                </a:solidFill>
              </a:rPr>
              <a:t>document.createElement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smtClean="0">
                <a:solidFill>
                  <a:schemeClr val="bg1"/>
                </a:solidFill>
              </a:rPr>
              <a:t>h1");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h1.innerHTML = </a:t>
            </a:r>
            <a:r>
              <a:rPr lang="hu-HU" sz="1600" dirty="0">
                <a:solidFill>
                  <a:schemeClr val="bg1"/>
                </a:solidFill>
              </a:rPr>
              <a:t>"</a:t>
            </a:r>
            <a:r>
              <a:rPr lang="hu-HU" sz="1600" dirty="0" smtClean="0">
                <a:solidFill>
                  <a:schemeClr val="bg1"/>
                </a:solidFill>
              </a:rPr>
              <a:t>Üdv</a:t>
            </a:r>
            <a:r>
              <a:rPr lang="hu-HU" sz="1600" dirty="0">
                <a:solidFill>
                  <a:schemeClr val="bg1"/>
                </a:solidFill>
              </a:rPr>
              <a:t>"</a:t>
            </a:r>
            <a:r>
              <a:rPr lang="hu-HU" sz="1600" dirty="0" smtClean="0">
                <a:solidFill>
                  <a:schemeClr val="bg1"/>
                </a:solidFill>
              </a:rPr>
              <a:t>;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err="1" smtClean="0">
                <a:solidFill>
                  <a:schemeClr val="bg1"/>
                </a:solidFill>
              </a:rPr>
              <a:t>document.getElementByTagName</a:t>
            </a:r>
            <a:r>
              <a:rPr lang="hu-HU" sz="1600" dirty="0" smtClean="0">
                <a:solidFill>
                  <a:schemeClr val="bg1"/>
                </a:solidFill>
              </a:rPr>
              <a:t>('body')[0].</a:t>
            </a:r>
            <a:r>
              <a:rPr lang="hu-HU" sz="1600" dirty="0" err="1" smtClean="0">
                <a:solidFill>
                  <a:schemeClr val="bg1"/>
                </a:solidFill>
              </a:rPr>
              <a:t>appendChild</a:t>
            </a:r>
            <a:r>
              <a:rPr lang="hu-HU" sz="1600" dirty="0" smtClean="0">
                <a:solidFill>
                  <a:schemeClr val="bg1"/>
                </a:solidFill>
              </a:rPr>
              <a:t>(h1);</a:t>
            </a:r>
          </a:p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</a:t>
            </a:r>
            <a:r>
              <a:rPr lang="hu-HU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jQuery</a:t>
            </a:r>
            <a:endParaRPr lang="hu-HU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$('body').</a:t>
            </a:r>
            <a:r>
              <a:rPr lang="hu-HU" sz="1600" dirty="0" err="1" smtClean="0">
                <a:solidFill>
                  <a:schemeClr val="bg1"/>
                </a:solidFill>
              </a:rPr>
              <a:t>append</a:t>
            </a:r>
            <a:r>
              <a:rPr lang="hu-HU" sz="1600" dirty="0" smtClean="0">
                <a:solidFill>
                  <a:schemeClr val="bg1"/>
                </a:solidFill>
              </a:rPr>
              <a:t>($("&lt;h1/&gt;").</a:t>
            </a:r>
            <a:r>
              <a:rPr lang="hu-HU" sz="1600" dirty="0" err="1" smtClean="0">
                <a:solidFill>
                  <a:schemeClr val="bg1"/>
                </a:solidFill>
              </a:rPr>
              <a:t>html</a:t>
            </a:r>
            <a:r>
              <a:rPr lang="hu-HU" sz="1600" dirty="0" smtClean="0">
                <a:solidFill>
                  <a:schemeClr val="bg1"/>
                </a:solidFill>
              </a:rPr>
              <a:t>(„Üdv"));</a:t>
            </a:r>
            <a:endParaRPr lang="hu-H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Használjuk a </a:t>
            </a:r>
            <a:r>
              <a:rPr lang="hu-HU" dirty="0" err="1" smtClean="0"/>
              <a:t>jQuery</a:t>
            </a:r>
            <a:r>
              <a:rPr lang="hu-HU" dirty="0" smtClean="0"/>
              <a:t>-t az oldalunkon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797832" y="847212"/>
            <a:ext cx="6730079" cy="425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A </a:t>
            </a:r>
            <a:r>
              <a:rPr lang="hu-HU" sz="1600" dirty="0" err="1" smtClean="0">
                <a:solidFill>
                  <a:schemeClr val="bg1"/>
                </a:solidFill>
              </a:rPr>
              <a:t>jquery</a:t>
            </a:r>
            <a:r>
              <a:rPr lang="hu-HU" sz="1600" dirty="0" smtClean="0">
                <a:solidFill>
                  <a:schemeClr val="bg1"/>
                </a:solidFill>
              </a:rPr>
              <a:t> használatához hozzá kell fűzni a </a:t>
            </a:r>
            <a:r>
              <a:rPr lang="hu-HU" sz="1600" dirty="0" err="1" smtClean="0">
                <a:solidFill>
                  <a:schemeClr val="bg1"/>
                </a:solidFill>
              </a:rPr>
              <a:t>jquery</a:t>
            </a:r>
            <a:r>
              <a:rPr lang="hu-HU" sz="1600" dirty="0" smtClean="0">
                <a:solidFill>
                  <a:schemeClr val="bg1"/>
                </a:solidFill>
              </a:rPr>
              <a:t> könyvtárat az oldalhoz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&lt;</a:t>
            </a:r>
            <a:r>
              <a:rPr lang="hu-HU" sz="1600" dirty="0" smtClean="0">
                <a:solidFill>
                  <a:schemeClr val="bg1"/>
                </a:solidFill>
              </a:rPr>
              <a:t>script  </a:t>
            </a:r>
            <a:r>
              <a:rPr lang="hu-HU" sz="1600" dirty="0" err="1" smtClean="0">
                <a:solidFill>
                  <a:schemeClr val="bg1"/>
                </a:solidFill>
              </a:rPr>
              <a:t>src</a:t>
            </a:r>
            <a:r>
              <a:rPr lang="hu-HU" sz="1600" dirty="0" smtClean="0">
                <a:solidFill>
                  <a:schemeClr val="bg1"/>
                </a:solidFill>
              </a:rPr>
              <a:t>="https://code.jquery.com/jquery-3.5.1.min.js"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  </a:t>
            </a:r>
            <a:r>
              <a:rPr lang="hu-HU" sz="1600" dirty="0" err="1">
                <a:solidFill>
                  <a:schemeClr val="bg1"/>
                </a:solidFill>
              </a:rPr>
              <a:t>integrity</a:t>
            </a:r>
            <a:r>
              <a:rPr lang="hu-HU" sz="1600" dirty="0">
                <a:solidFill>
                  <a:schemeClr val="bg1"/>
                </a:solidFill>
              </a:rPr>
              <a:t>="</a:t>
            </a:r>
            <a:r>
              <a:rPr lang="hu-HU" sz="1600" dirty="0" smtClean="0">
                <a:solidFill>
                  <a:schemeClr val="bg1"/>
                </a:solidFill>
              </a:rPr>
              <a:t>sha256-9/aliU8dGd2tb6OSsuzixeV4y/faTqgFtohetphbbj0="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err="1" smtClean="0">
                <a:solidFill>
                  <a:schemeClr val="bg1"/>
                </a:solidFill>
              </a:rPr>
              <a:t>crossorigin</a:t>
            </a:r>
            <a:r>
              <a:rPr lang="hu-HU" sz="1600" dirty="0">
                <a:solidFill>
                  <a:schemeClr val="bg1"/>
                </a:solidFill>
              </a:rPr>
              <a:t>="</a:t>
            </a:r>
            <a:r>
              <a:rPr lang="hu-HU" sz="1600" dirty="0" err="1">
                <a:solidFill>
                  <a:schemeClr val="bg1"/>
                </a:solidFill>
              </a:rPr>
              <a:t>anonymous</a:t>
            </a:r>
            <a:r>
              <a:rPr lang="hu-HU" sz="1600" dirty="0">
                <a:solidFill>
                  <a:schemeClr val="bg1"/>
                </a:solidFill>
              </a:rPr>
              <a:t>"&gt;&lt;/script</a:t>
            </a:r>
            <a:r>
              <a:rPr lang="hu-HU" sz="1600" dirty="0" smtClean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Hogyan kezdjük el használni.</a:t>
            </a:r>
          </a:p>
          <a:p>
            <a:pPr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</a:t>
            </a:r>
            <a:r>
              <a:rPr lang="hu-HU" sz="1600" dirty="0" err="1">
                <a:solidFill>
                  <a:schemeClr val="bg1"/>
                </a:solidFill>
              </a:rPr>
              <a:t>document</a:t>
            </a:r>
            <a:r>
              <a:rPr lang="hu-HU" sz="1600" dirty="0">
                <a:solidFill>
                  <a:schemeClr val="bg1"/>
                </a:solidFill>
              </a:rPr>
              <a:t>).</a:t>
            </a:r>
            <a:r>
              <a:rPr lang="hu-HU" sz="1600" dirty="0" err="1" smtClean="0">
                <a:solidFill>
                  <a:schemeClr val="bg1"/>
                </a:solidFill>
              </a:rPr>
              <a:t>ready</a:t>
            </a:r>
            <a:r>
              <a:rPr lang="hu-HU" sz="1600" dirty="0" smtClean="0">
                <a:solidFill>
                  <a:schemeClr val="bg1"/>
                </a:solidFill>
              </a:rPr>
              <a:t>(</a:t>
            </a:r>
            <a:r>
              <a:rPr lang="hu-HU" sz="1600" dirty="0" err="1" smtClean="0">
                <a:solidFill>
                  <a:schemeClr val="bg1"/>
                </a:solidFill>
              </a:rPr>
              <a:t>function</a:t>
            </a:r>
            <a:r>
              <a:rPr lang="hu-HU" sz="1600" dirty="0" smtClean="0">
                <a:solidFill>
                  <a:schemeClr val="bg1"/>
                </a:solidFill>
              </a:rPr>
              <a:t>(){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 	// </a:t>
            </a:r>
            <a:r>
              <a:rPr lang="hu-HU" sz="1600" dirty="0">
                <a:solidFill>
                  <a:schemeClr val="bg1"/>
                </a:solidFill>
              </a:rPr>
              <a:t>ide lehet a scriptet </a:t>
            </a:r>
            <a:r>
              <a:rPr lang="hu-HU" sz="1600" dirty="0" smtClean="0">
                <a:solidFill>
                  <a:schemeClr val="bg1"/>
                </a:solidFill>
              </a:rPr>
              <a:t>írni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});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$(</a:t>
            </a:r>
            <a:r>
              <a:rPr lang="hu-HU" sz="1600" dirty="0" err="1">
                <a:solidFill>
                  <a:schemeClr val="bg1"/>
                </a:solidFill>
              </a:rPr>
              <a:t>function</a:t>
            </a:r>
            <a:r>
              <a:rPr lang="hu-HU" sz="1600" dirty="0" smtClean="0">
                <a:solidFill>
                  <a:schemeClr val="bg1"/>
                </a:solidFill>
              </a:rPr>
              <a:t>(){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	// </a:t>
            </a:r>
            <a:r>
              <a:rPr lang="hu-HU" sz="1600" dirty="0">
                <a:solidFill>
                  <a:schemeClr val="bg1"/>
                </a:solidFill>
              </a:rPr>
              <a:t>ide lehet a scriptet </a:t>
            </a:r>
            <a:r>
              <a:rPr lang="hu-HU" sz="1600" dirty="0" smtClean="0">
                <a:solidFill>
                  <a:schemeClr val="bg1"/>
                </a:solidFill>
              </a:rPr>
              <a:t>írni</a:t>
            </a:r>
            <a:br>
              <a:rPr lang="hu-HU" sz="1600" dirty="0" smtClean="0">
                <a:solidFill>
                  <a:schemeClr val="bg1"/>
                </a:solidFill>
              </a:rPr>
            </a:br>
            <a:r>
              <a:rPr lang="hu-HU" sz="1600" dirty="0" smtClean="0">
                <a:solidFill>
                  <a:schemeClr val="bg1"/>
                </a:solidFill>
              </a:rPr>
              <a:t> </a:t>
            </a:r>
            <a:r>
              <a:rPr lang="hu-HU" sz="1600" dirty="0">
                <a:solidFill>
                  <a:schemeClr val="bg1"/>
                </a:solidFill>
              </a:rPr>
              <a:t>}</a:t>
            </a:r>
            <a:endParaRPr lang="hu-HU" sz="16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570" y="203608"/>
            <a:ext cx="7491001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Szelektorok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797832" y="847212"/>
            <a:ext cx="6730079" cy="425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Kezdő szelektorok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TagName</a:t>
            </a:r>
            <a:r>
              <a:rPr lang="hu-HU" sz="16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document.getElementsByTagName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tagName</a:t>
            </a:r>
            <a:r>
              <a:rPr lang="hu-HU" sz="1600" dirty="0">
                <a:solidFill>
                  <a:schemeClr val="bg1"/>
                </a:solidFill>
              </a:rPr>
              <a:t>"); 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</a:t>
            </a:r>
            <a:r>
              <a:rPr lang="hu-HU" sz="1600" dirty="0" err="1">
                <a:solidFill>
                  <a:schemeClr val="bg1"/>
                </a:solidFill>
              </a:rPr>
              <a:t>tagName</a:t>
            </a:r>
            <a:r>
              <a:rPr lang="hu-HU" sz="1600" dirty="0">
                <a:solidFill>
                  <a:schemeClr val="bg1"/>
                </a:solidFill>
              </a:rPr>
              <a:t>") - $("div"), $("p"), $("div"),.....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Tag </a:t>
            </a:r>
            <a:r>
              <a:rPr lang="hu-HU" sz="1600" dirty="0">
                <a:solidFill>
                  <a:schemeClr val="bg1"/>
                </a:solidFill>
              </a:rPr>
              <a:t>ID </a:t>
            </a:r>
          </a:p>
          <a:p>
            <a:pPr lvl="1">
              <a:buClr>
                <a:schemeClr val="bg1"/>
              </a:buClr>
            </a:pPr>
            <a:r>
              <a:rPr lang="hu-HU" sz="1600" dirty="0" err="1">
                <a:solidFill>
                  <a:schemeClr val="bg1"/>
                </a:solidFill>
              </a:rPr>
              <a:t>document.getElementById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id</a:t>
            </a:r>
            <a:r>
              <a:rPr lang="hu-HU" sz="1600" dirty="0">
                <a:solidFill>
                  <a:schemeClr val="bg1"/>
                </a:solidFill>
              </a:rPr>
              <a:t>");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$("#</a:t>
            </a:r>
            <a:r>
              <a:rPr lang="hu-HU" sz="1600" dirty="0" err="1">
                <a:solidFill>
                  <a:schemeClr val="bg1"/>
                </a:solidFill>
              </a:rPr>
              <a:t>id</a:t>
            </a:r>
            <a:r>
              <a:rPr lang="hu-HU" sz="1600" dirty="0">
                <a:solidFill>
                  <a:schemeClr val="bg1"/>
                </a:solidFill>
              </a:rPr>
              <a:t>") - $("#</a:t>
            </a:r>
            <a:r>
              <a:rPr lang="hu-HU" sz="1600" dirty="0" err="1">
                <a:solidFill>
                  <a:schemeClr val="bg1"/>
                </a:solidFill>
              </a:rPr>
              <a:t>name</a:t>
            </a:r>
            <a:r>
              <a:rPr lang="hu-HU" sz="1600" dirty="0">
                <a:solidFill>
                  <a:schemeClr val="bg1"/>
                </a:solidFill>
              </a:rPr>
              <a:t>"), $("#</a:t>
            </a:r>
            <a:r>
              <a:rPr lang="hu-HU" sz="1600" dirty="0" err="1">
                <a:solidFill>
                  <a:schemeClr val="bg1"/>
                </a:solidFill>
              </a:rPr>
              <a:t>address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r>
              <a:rPr lang="hu-HU" sz="1600" dirty="0" smtClean="0">
                <a:solidFill>
                  <a:schemeClr val="bg1"/>
                </a:solidFill>
              </a:rPr>
              <a:t>Tag Osztály </a:t>
            </a:r>
            <a:endParaRPr lang="hu-HU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u-HU" sz="1600" dirty="0" err="1">
                <a:solidFill>
                  <a:schemeClr val="bg1"/>
                </a:solidFill>
              </a:rPr>
              <a:t>document.getElementsByClassName</a:t>
            </a:r>
            <a:r>
              <a:rPr lang="hu-HU" sz="1600" dirty="0">
                <a:solidFill>
                  <a:schemeClr val="bg1"/>
                </a:solidFill>
              </a:rPr>
              <a:t>("</a:t>
            </a:r>
            <a:r>
              <a:rPr lang="hu-HU" sz="1600" dirty="0" err="1">
                <a:solidFill>
                  <a:schemeClr val="bg1"/>
                </a:solidFill>
              </a:rPr>
              <a:t>className</a:t>
            </a:r>
            <a:r>
              <a:rPr lang="hu-HU" sz="1600" dirty="0">
                <a:solidFill>
                  <a:schemeClr val="bg1"/>
                </a:solidFill>
              </a:rPr>
              <a:t>");</a:t>
            </a:r>
          </a:p>
          <a:p>
            <a:pPr lvl="1">
              <a:buClr>
                <a:schemeClr val="bg1"/>
              </a:buClr>
            </a:pPr>
            <a:r>
              <a:rPr lang="hu-HU" sz="1600" dirty="0">
                <a:solidFill>
                  <a:schemeClr val="bg1"/>
                </a:solidFill>
              </a:rPr>
              <a:t>$(".</a:t>
            </a:r>
            <a:r>
              <a:rPr lang="hu-HU" sz="1600" dirty="0" err="1">
                <a:solidFill>
                  <a:schemeClr val="bg1"/>
                </a:solidFill>
              </a:rPr>
              <a:t>className</a:t>
            </a:r>
            <a:r>
              <a:rPr lang="hu-HU" sz="1600" dirty="0">
                <a:solidFill>
                  <a:schemeClr val="bg1"/>
                </a:solidFill>
              </a:rPr>
              <a:t>") - $(".comment"), $(".</a:t>
            </a:r>
            <a:r>
              <a:rPr lang="hu-HU" sz="1600" dirty="0" err="1">
                <a:solidFill>
                  <a:schemeClr val="bg1"/>
                </a:solidFill>
              </a:rPr>
              <a:t>code</a:t>
            </a:r>
            <a:r>
              <a:rPr lang="hu-HU" sz="1600" dirty="0">
                <a:solidFill>
                  <a:schemeClr val="bg1"/>
                </a:solidFill>
              </a:rPr>
              <a:t>")</a:t>
            </a:r>
          </a:p>
          <a:p>
            <a:pPr>
              <a:buClr>
                <a:schemeClr val="bg1"/>
              </a:buClr>
            </a:pPr>
            <a:r>
              <a:rPr lang="hu-HU" sz="1600" dirty="0" err="1" smtClean="0">
                <a:solidFill>
                  <a:schemeClr val="bg1"/>
                </a:solidFill>
              </a:rPr>
              <a:t>To</a:t>
            </a:r>
            <a:r>
              <a:rPr lang="hu-HU" sz="1600" dirty="0" smtClean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select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all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elements</a:t>
            </a:r>
            <a:r>
              <a:rPr lang="hu-HU" sz="1600" dirty="0">
                <a:solidFill>
                  <a:schemeClr val="bg1"/>
                </a:solidFill>
              </a:rPr>
              <a:t> - $("*")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1975</Words>
  <Application>Microsoft Office PowerPoint</Application>
  <PresentationFormat>Diavetítés a képernyőre (16:9 oldalarány)</PresentationFormat>
  <Paragraphs>401</Paragraphs>
  <Slides>55</Slides>
  <Notes>55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55</vt:i4>
      </vt:variant>
    </vt:vector>
  </HeadingPairs>
  <TitlesOfParts>
    <vt:vector size="65" baseType="lpstr">
      <vt:lpstr>Arial</vt:lpstr>
      <vt:lpstr>Barlow</vt:lpstr>
      <vt:lpstr>Barlow Light</vt:lpstr>
      <vt:lpstr>Barlow SemiBold</vt:lpstr>
      <vt:lpstr>Calibri</vt:lpstr>
      <vt:lpstr>Montserrat</vt:lpstr>
      <vt:lpstr>Raleway</vt:lpstr>
      <vt:lpstr>Raleway Thin</vt:lpstr>
      <vt:lpstr>Wingdings</vt:lpstr>
      <vt:lpstr>Gaoler template</vt:lpstr>
      <vt:lpstr>ÜDVÖZLÖK MINDENKIT!</vt:lpstr>
      <vt:lpstr>JQUERY Javascript framework</vt:lpstr>
      <vt:lpstr>Miért jó? (Kell ez nekem?) =&gt; Igen! </vt:lpstr>
      <vt:lpstr>Mi a jQuery</vt:lpstr>
      <vt:lpstr>DOCUMENT OBJECT MODEL</vt:lpstr>
      <vt:lpstr>DOCUMENT OBJECT MODEL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AJAX</vt:lpstr>
      <vt:lpstr>Hogyan működik az AJAX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  <vt:lpstr>PowerPoint-bemutató</vt:lpstr>
      <vt:lpstr>PowerPoint-bemutató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PowerPoint-bemutató</vt:lpstr>
      <vt:lpstr>PowerPoint-bemutató</vt:lpstr>
      <vt:lpstr>PowerPoint-bemutató</vt:lpstr>
      <vt:lpstr>PowerPoint-bemutató</vt:lpstr>
      <vt:lpstr>THANKS!</vt:lpstr>
      <vt:lpstr>Credits</vt:lpstr>
      <vt:lpstr>Presentation design</vt:lpstr>
      <vt:lpstr>Extra resources</vt:lpstr>
      <vt:lpstr>Extra resources</vt:lpstr>
      <vt:lpstr>PowerPoint-bemutató</vt:lpstr>
      <vt:lpstr>Diagrams and infographics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275</cp:revision>
  <dcterms:modified xsi:type="dcterms:W3CDTF">2020-12-13T14:47:17Z</dcterms:modified>
</cp:coreProperties>
</file>