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8"/>
  </p:notesMasterIdLst>
  <p:sldIdLst>
    <p:sldId id="287" r:id="rId2"/>
    <p:sldId id="288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1" r:id="rId15"/>
    <p:sldId id="322" r:id="rId16"/>
    <p:sldId id="261" r:id="rId17"/>
    <p:sldId id="323" r:id="rId18"/>
    <p:sldId id="259" r:id="rId19"/>
    <p:sldId id="307" r:id="rId20"/>
    <p:sldId id="260" r:id="rId21"/>
    <p:sldId id="324" r:id="rId22"/>
    <p:sldId id="325" r:id="rId23"/>
    <p:sldId id="291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263" r:id="rId45"/>
    <p:sldId id="346" r:id="rId46"/>
    <p:sldId id="347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91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8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22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66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34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86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48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324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51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3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67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58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00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17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6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618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46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80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92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908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49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65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72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63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85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4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1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668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74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49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492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9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5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41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47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0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32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atacollective.com/big-data-25-facts-everyone-needs-kno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2997000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Táblázat elemei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01" y="1247767"/>
            <a:ext cx="6754385" cy="1584887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 flipH="1" flipV="1">
            <a:off x="2034540" y="2272039"/>
            <a:ext cx="15240" cy="135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 flipH="1">
            <a:off x="7078980" y="483679"/>
            <a:ext cx="9746" cy="1659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V="1">
            <a:off x="6946150" y="2822253"/>
            <a:ext cx="0" cy="855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007192" y="339838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SOR=REKORD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4808398" y="3455150"/>
            <a:ext cx="218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OSZLOP=ATTRIBÚTUM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7034432" y="413346"/>
            <a:ext cx="218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CELLA=MEZŐ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4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Mit könnyű a táblázat kezelőben csinálni ?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b="1" dirty="0"/>
              <a:t>Kitölteni </a:t>
            </a:r>
            <a:endParaRPr lang="hu-HU" b="1" dirty="0" smtClean="0"/>
          </a:p>
          <a:p>
            <a:r>
              <a:rPr lang="hu-HU" b="1" dirty="0" smtClean="0"/>
              <a:t>Oszlopot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Sort </a:t>
            </a:r>
            <a:r>
              <a:rPr lang="hu-HU" b="1" dirty="0"/>
              <a:t>törölni, hozzáadni </a:t>
            </a:r>
            <a:endParaRPr lang="hu-HU" b="1" dirty="0" smtClean="0"/>
          </a:p>
          <a:p>
            <a:r>
              <a:rPr lang="hu-HU" b="1" dirty="0" smtClean="0"/>
              <a:t>Származtatott </a:t>
            </a:r>
            <a:r>
              <a:rPr lang="hu-HU" b="1" dirty="0"/>
              <a:t>cellákat számítani </a:t>
            </a:r>
            <a:endParaRPr lang="hu-HU" b="1" dirty="0" smtClean="0"/>
          </a:p>
          <a:p>
            <a:r>
              <a:rPr lang="hu-HU" i="1" dirty="0" smtClean="0"/>
              <a:t>Keresni</a:t>
            </a:r>
            <a:r>
              <a:rPr lang="hu-HU" i="1" dirty="0"/>
              <a:t>, bonyolult számításokat végezni, speciális adatok levezetni? </a:t>
            </a:r>
            <a:endParaRPr lang="hu-HU" i="1" dirty="0" smtClean="0"/>
          </a:p>
          <a:p>
            <a:r>
              <a:rPr lang="hu-HU" i="1" dirty="0" smtClean="0"/>
              <a:t>Nagy </a:t>
            </a:r>
            <a:r>
              <a:rPr lang="hu-HU" i="1" dirty="0"/>
              <a:t>adathalmazokat kezelni?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b="1" dirty="0" smtClean="0"/>
              <a:t>(</a:t>
            </a:r>
            <a:r>
              <a:rPr lang="hu-HU" b="1" dirty="0" err="1"/>
              <a:t>Pivot</a:t>
            </a:r>
            <a:r>
              <a:rPr lang="hu-HU" b="1" dirty="0"/>
              <a:t> tábla, </a:t>
            </a:r>
            <a:r>
              <a:rPr lang="hu-HU" b="1" dirty="0" err="1"/>
              <a:t>Vlookup</a:t>
            </a:r>
            <a:r>
              <a:rPr lang="hu-H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5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Mi a nehézség a táblázat kezelővel ?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86844" y="846667"/>
            <a:ext cx="5723838" cy="3889890"/>
          </a:xfrm>
        </p:spPr>
        <p:txBody>
          <a:bodyPr/>
          <a:lstStyle/>
          <a:p>
            <a:r>
              <a:rPr lang="hu-HU" dirty="0"/>
              <a:t>Nagyméretű tábla nehezen </a:t>
            </a:r>
            <a:r>
              <a:rPr lang="hu-HU" dirty="0" smtClean="0"/>
              <a:t>kezelhető</a:t>
            </a:r>
          </a:p>
          <a:p>
            <a:pPr lvl="1"/>
            <a:r>
              <a:rPr lang="hu-HU" dirty="0" smtClean="0"/>
              <a:t>Sok sor</a:t>
            </a:r>
          </a:p>
          <a:p>
            <a:pPr lvl="1"/>
            <a:r>
              <a:rPr lang="hu-HU" dirty="0" smtClean="0"/>
              <a:t>Sok oszlop</a:t>
            </a:r>
          </a:p>
          <a:p>
            <a:r>
              <a:rPr lang="hu-HU" dirty="0"/>
              <a:t>Nehézkes keresés a </a:t>
            </a:r>
            <a:r>
              <a:rPr lang="hu-HU" dirty="0" smtClean="0"/>
              <a:t>táblában</a:t>
            </a:r>
          </a:p>
          <a:p>
            <a:r>
              <a:rPr lang="hu-HU" dirty="0"/>
              <a:t>Különböző táblák </a:t>
            </a:r>
            <a:r>
              <a:rPr lang="hu-HU" dirty="0" smtClean="0"/>
              <a:t>összekapcsolása</a:t>
            </a:r>
          </a:p>
          <a:p>
            <a:r>
              <a:rPr lang="hu-HU" dirty="0"/>
              <a:t>Konzisztencia </a:t>
            </a:r>
            <a:endParaRPr lang="hu-HU" dirty="0" smtClean="0"/>
          </a:p>
          <a:p>
            <a:r>
              <a:rPr lang="hu-HU" dirty="0"/>
              <a:t>Speciális keresések (lekérdezések)</a:t>
            </a:r>
          </a:p>
        </p:txBody>
      </p:sp>
    </p:spTree>
    <p:extLst>
      <p:ext uri="{BB962C8B-B14F-4D97-AF65-F5344CB8AC3E}">
        <p14:creationId xmlns:p14="http://schemas.microsoft.com/office/powerpoint/2010/main" val="32016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67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smtClean="0"/>
              <a:t>Adatbázis</a:t>
            </a:r>
            <a:endParaRPr sz="36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5813" y="823918"/>
            <a:ext cx="5723838" cy="3889890"/>
          </a:xfrm>
        </p:spPr>
        <p:txBody>
          <a:bodyPr/>
          <a:lstStyle/>
          <a:p>
            <a:r>
              <a:rPr lang="hu-HU" dirty="0"/>
              <a:t>Az adatbázisok használata indokolt, ha:</a:t>
            </a:r>
          </a:p>
          <a:p>
            <a:pPr lvl="1"/>
            <a:r>
              <a:rPr lang="hu-HU" dirty="0" smtClean="0"/>
              <a:t>nagy </a:t>
            </a:r>
            <a:r>
              <a:rPr lang="hu-HU" dirty="0"/>
              <a:t>mennyiségű adatunk van,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adatoknak sok attribútuma definiált,</a:t>
            </a:r>
          </a:p>
          <a:p>
            <a:pPr lvl="1"/>
            <a:r>
              <a:rPr lang="hu-HU" dirty="0" smtClean="0"/>
              <a:t>fontos </a:t>
            </a:r>
            <a:r>
              <a:rPr lang="hu-HU" dirty="0"/>
              <a:t>a konzisztencia,</a:t>
            </a:r>
          </a:p>
          <a:p>
            <a:pPr lvl="1"/>
            <a:r>
              <a:rPr lang="hu-HU" dirty="0" smtClean="0"/>
              <a:t>inhomogén </a:t>
            </a:r>
            <a:r>
              <a:rPr lang="hu-HU" dirty="0"/>
              <a:t>típusú adatok,</a:t>
            </a:r>
          </a:p>
          <a:p>
            <a:pPr lvl="1"/>
            <a:r>
              <a:rPr lang="hu-HU" dirty="0" smtClean="0"/>
              <a:t>összetett </a:t>
            </a:r>
            <a:r>
              <a:rPr lang="hu-HU" dirty="0"/>
              <a:t>lekérdezéseket kívánunk végrehajtani.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gyakorlatban nem csak nagy adattömegek </a:t>
            </a:r>
            <a:r>
              <a:rPr lang="hu-HU" dirty="0" smtClean="0"/>
              <a:t>esetén alkalmazzák</a:t>
            </a:r>
            <a:r>
              <a:rPr lang="hu-HU" dirty="0"/>
              <a:t>.</a:t>
            </a:r>
          </a:p>
        </p:txBody>
      </p:sp>
      <p:grpSp>
        <p:nvGrpSpPr>
          <p:cNvPr id="137" name="Google Shape;744;p18"/>
          <p:cNvGrpSpPr/>
          <p:nvPr/>
        </p:nvGrpSpPr>
        <p:grpSpPr>
          <a:xfrm>
            <a:off x="5413105" y="659797"/>
            <a:ext cx="3428994" cy="3803332"/>
            <a:chOff x="2152750" y="190500"/>
            <a:chExt cx="4293756" cy="4762499"/>
          </a:xfrm>
        </p:grpSpPr>
        <p:sp>
          <p:nvSpPr>
            <p:cNvPr id="138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37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32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4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047;p24"/>
          <p:cNvGrpSpPr/>
          <p:nvPr/>
        </p:nvGrpSpPr>
        <p:grpSpPr>
          <a:xfrm>
            <a:off x="7708739" y="210780"/>
            <a:ext cx="1168736" cy="1259206"/>
            <a:chOff x="2012475" y="393272"/>
            <a:chExt cx="4440240" cy="4609126"/>
          </a:xfrm>
        </p:grpSpPr>
        <p:sp>
          <p:nvSpPr>
            <p:cNvPr id="146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Alapfogalmak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-48442" y="877435"/>
            <a:ext cx="8168633" cy="4258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Adat: </a:t>
            </a:r>
            <a:r>
              <a:rPr lang="hu-HU" dirty="0" smtClean="0"/>
              <a:t>adatbázisban tárolt érték</a:t>
            </a:r>
            <a:r>
              <a:rPr lang="hu-HU" dirty="0"/>
              <a:t>.</a:t>
            </a:r>
          </a:p>
          <a:p>
            <a:pPr lvl="1"/>
            <a:r>
              <a:rPr lang="hu-HU" dirty="0" smtClean="0"/>
              <a:t>statikus</a:t>
            </a:r>
            <a:r>
              <a:rPr lang="hu-HU" dirty="0"/>
              <a:t>: kézi vagy automatikus beavatkozásig változatlan (</a:t>
            </a:r>
            <a:r>
              <a:rPr lang="hu-HU" dirty="0" smtClean="0"/>
              <a:t>pl. </a:t>
            </a:r>
            <a:r>
              <a:rPr lang="hu-HU" smtClean="0"/>
              <a:t>egy telefonszám).</a:t>
            </a:r>
            <a:endParaRPr lang="hu-HU" dirty="0"/>
          </a:p>
          <a:p>
            <a:pPr lvl="1"/>
            <a:r>
              <a:rPr lang="hu-HU" dirty="0" smtClean="0"/>
              <a:t>önmagában </a:t>
            </a:r>
            <a:r>
              <a:rPr lang="hu-HU" dirty="0"/>
              <a:t>nincs jelentése.</a:t>
            </a:r>
          </a:p>
          <a:p>
            <a:pPr lvl="0"/>
            <a:r>
              <a:rPr lang="hu-HU" dirty="0"/>
              <a:t>Információ: olyan adat, amely a feldolgozás során értelmet nyer.</a:t>
            </a:r>
          </a:p>
          <a:p>
            <a:pPr lvl="1"/>
            <a:r>
              <a:rPr lang="hu-HU" dirty="0" smtClean="0"/>
              <a:t>Dinamikus</a:t>
            </a:r>
            <a:r>
              <a:rPr lang="hu-HU" dirty="0"/>
              <a:t>: a tárolt adatok függvényében és a </a:t>
            </a:r>
            <a:r>
              <a:rPr lang="hu-HU" dirty="0" smtClean="0"/>
              <a:t>feldolgozás, megjelenítés </a:t>
            </a:r>
            <a:r>
              <a:rPr lang="hu-HU" dirty="0"/>
              <a:t>(képernyő/nyomtatott jelentés) hatására </a:t>
            </a:r>
            <a:r>
              <a:rPr lang="hu-HU" dirty="0" smtClean="0"/>
              <a:t>is változik/változhat.</a:t>
            </a:r>
          </a:p>
          <a:p>
            <a:pPr marL="571500" lvl="1" indent="0">
              <a:buNone/>
            </a:pPr>
            <a:r>
              <a:rPr lang="hu-HU" b="1" dirty="0" smtClean="0"/>
              <a:t>Összefoglalva</a:t>
            </a:r>
            <a:r>
              <a:rPr lang="hu-HU" dirty="0"/>
              <a:t>: az adat az, amit tárolunk, az információ pedig, </a:t>
            </a:r>
            <a:r>
              <a:rPr lang="hu-HU" dirty="0" smtClean="0"/>
              <a:t>amit kinyerünk </a:t>
            </a:r>
            <a:r>
              <a:rPr lang="hu-HU" dirty="0"/>
              <a:t>az elemzésekkel.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7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047;p24"/>
          <p:cNvGrpSpPr/>
          <p:nvPr/>
        </p:nvGrpSpPr>
        <p:grpSpPr>
          <a:xfrm>
            <a:off x="6989618" y="210780"/>
            <a:ext cx="1887857" cy="1811984"/>
            <a:chOff x="2012475" y="393272"/>
            <a:chExt cx="4440240" cy="4609126"/>
          </a:xfrm>
        </p:grpSpPr>
        <p:sp>
          <p:nvSpPr>
            <p:cNvPr id="146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6306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Adatbáziskezelés célja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962974"/>
            <a:ext cx="6969163" cy="32286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Az adatokból információt kinyerni</a:t>
            </a:r>
          </a:p>
          <a:p>
            <a:pPr lvl="1"/>
            <a:r>
              <a:rPr lang="hu-HU" dirty="0"/>
              <a:t>Adatokat struktúrákba kell </a:t>
            </a:r>
            <a:r>
              <a:rPr lang="hu-HU" dirty="0" smtClean="0"/>
              <a:t>szervezni</a:t>
            </a:r>
          </a:p>
          <a:p>
            <a:pPr lvl="1"/>
            <a:r>
              <a:rPr lang="hu-HU" dirty="0"/>
              <a:t>Adatokat elemezhető formában, konzisztensen tartani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Adatok </a:t>
            </a:r>
            <a:r>
              <a:rPr lang="hu-HU" dirty="0"/>
              <a:t>közti összefüggések felismerése és </a:t>
            </a:r>
            <a:r>
              <a:rPr lang="hu-HU" dirty="0" smtClean="0"/>
              <a:t>összekapcsolása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0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Adatbázis fogalma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199" y="715488"/>
            <a:ext cx="5640900" cy="4258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Az adatbázis / </a:t>
            </a:r>
            <a:r>
              <a:rPr lang="hu-HU" dirty="0" err="1" smtClean="0"/>
              <a:t>database</a:t>
            </a:r>
            <a:r>
              <a:rPr lang="hu-HU" dirty="0" smtClean="0"/>
              <a:t> a következő „adatok összesége”</a:t>
            </a:r>
          </a:p>
          <a:p>
            <a:pPr lvl="1"/>
            <a:r>
              <a:rPr lang="hu-HU" dirty="0" smtClean="0"/>
              <a:t>számok</a:t>
            </a:r>
          </a:p>
          <a:p>
            <a:pPr lvl="1"/>
            <a:r>
              <a:rPr lang="hu-HU" dirty="0" smtClean="0"/>
              <a:t>dátumok</a:t>
            </a:r>
          </a:p>
          <a:p>
            <a:pPr lvl="1"/>
            <a:r>
              <a:rPr lang="hu-HU" dirty="0" smtClean="0"/>
              <a:t>szövegek, címkék</a:t>
            </a:r>
          </a:p>
          <a:p>
            <a:r>
              <a:rPr lang="hu-HU" dirty="0" smtClean="0"/>
              <a:t>Adatbázis kezelő rendszer /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anagment</a:t>
            </a:r>
            <a:r>
              <a:rPr lang="hu-HU" dirty="0" smtClean="0"/>
              <a:t> System feladata</a:t>
            </a:r>
          </a:p>
          <a:p>
            <a:pPr lvl="1"/>
            <a:r>
              <a:rPr lang="hu-HU" dirty="0" smtClean="0"/>
              <a:t>adat tárolás</a:t>
            </a:r>
          </a:p>
          <a:p>
            <a:pPr lvl="1"/>
            <a:r>
              <a:rPr lang="hu-HU" dirty="0" smtClean="0"/>
              <a:t>adat kinyerése</a:t>
            </a:r>
          </a:p>
          <a:p>
            <a:pPr lvl="1"/>
            <a:r>
              <a:rPr lang="hu-HU" dirty="0" smtClean="0"/>
              <a:t>adat manipulációja</a:t>
            </a:r>
          </a:p>
          <a:p>
            <a:pPr lvl="1"/>
            <a:r>
              <a:rPr lang="hu-HU" dirty="0" err="1" smtClean="0"/>
              <a:t>autentikáció</a:t>
            </a:r>
            <a:r>
              <a:rPr lang="hu-HU" dirty="0" smtClean="0"/>
              <a:t> és </a:t>
            </a:r>
            <a:r>
              <a:rPr lang="hu-HU" dirty="0" err="1" smtClean="0"/>
              <a:t>autorizáció</a:t>
            </a:r>
            <a:endParaRPr lang="hu-HU" dirty="0" smtClean="0"/>
          </a:p>
          <a:p>
            <a:pPr lvl="1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8392190" cy="6306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Adatmodell és Logikai modell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97874" y="919049"/>
            <a:ext cx="8551516" cy="32286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hu-HU" sz="1600" b="1" dirty="0"/>
              <a:t>Adatmodell</a:t>
            </a:r>
            <a:r>
              <a:rPr lang="hu-HU" sz="1600" dirty="0"/>
              <a:t>: tulajdonképpen az adatok logikai szerkezetének a </a:t>
            </a:r>
            <a:r>
              <a:rPr lang="hu-HU" sz="1600" dirty="0" smtClean="0"/>
              <a:t>leírása. Az </a:t>
            </a:r>
            <a:r>
              <a:rPr lang="hu-HU" sz="1600" dirty="0"/>
              <a:t>adatmodell a logikai adatbázis szerkezeti leírását foglalja </a:t>
            </a:r>
            <a:r>
              <a:rPr lang="hu-HU" sz="1600" dirty="0" smtClean="0"/>
              <a:t>magában, nevezetesen </a:t>
            </a:r>
            <a:r>
              <a:rPr lang="hu-HU" sz="1600" dirty="0"/>
              <a:t>azonos </a:t>
            </a:r>
            <a:r>
              <a:rPr lang="hu-HU" sz="1600" dirty="0" err="1"/>
              <a:t>jellemzőjű</a:t>
            </a:r>
            <a:r>
              <a:rPr lang="hu-HU" sz="1600" dirty="0"/>
              <a:t> információk logikai modellezését a </a:t>
            </a:r>
            <a:r>
              <a:rPr lang="hu-HU" sz="1600" dirty="0" smtClean="0"/>
              <a:t>rajtuk végezhető </a:t>
            </a:r>
            <a:r>
              <a:rPr lang="hu-HU" sz="1600" dirty="0"/>
              <a:t>logikai műveletek meghatározását tartalmazza. Az </a:t>
            </a:r>
            <a:r>
              <a:rPr lang="hu-HU" sz="1600" dirty="0" smtClean="0"/>
              <a:t>adatmodell tehát </a:t>
            </a:r>
            <a:r>
              <a:rPr lang="hu-HU" sz="1600" dirty="0"/>
              <a:t>mindig szerkezeti és műveleti részből tevődik össze. </a:t>
            </a:r>
            <a:r>
              <a:rPr lang="hu-HU" sz="1600" dirty="0" smtClean="0"/>
              <a:t>Az adatmodell feladata</a:t>
            </a:r>
            <a:r>
              <a:rPr lang="hu-HU" sz="1600" dirty="0"/>
              <a:t>, hogy a világban található dolgokról, individuumokról </a:t>
            </a:r>
            <a:r>
              <a:rPr lang="hu-HU" sz="1600" dirty="0" smtClean="0"/>
              <a:t>számítógéppel könnyen </a:t>
            </a:r>
            <a:r>
              <a:rPr lang="hu-HU" sz="1600" dirty="0"/>
              <a:t>feldolgozható formálisan leírható adatok tárolásához </a:t>
            </a:r>
            <a:r>
              <a:rPr lang="hu-HU" sz="1600" dirty="0" smtClean="0"/>
              <a:t>megfelelő szerkezetet</a:t>
            </a:r>
            <a:r>
              <a:rPr lang="hu-HU" sz="1600" dirty="0"/>
              <a:t>, keretet adjon, illetve </a:t>
            </a:r>
            <a:r>
              <a:rPr lang="hu-HU" sz="1600" dirty="0" smtClean="0"/>
              <a:t>ezek </a:t>
            </a:r>
            <a:r>
              <a:rPr lang="hu-HU" sz="1600" dirty="0" err="1" smtClean="0"/>
              <a:t>lekérdezhetőségét</a:t>
            </a:r>
            <a:r>
              <a:rPr lang="hu-HU" sz="1600" dirty="0"/>
              <a:t>, visszakeresését </a:t>
            </a:r>
            <a:r>
              <a:rPr lang="hu-HU" sz="1600" dirty="0" smtClean="0"/>
              <a:t>is biztosítani </a:t>
            </a:r>
            <a:r>
              <a:rPr lang="hu-HU" sz="1600" dirty="0"/>
              <a:t>tudja zárt matematikai alakban. (</a:t>
            </a:r>
            <a:r>
              <a:rPr lang="hu-HU" sz="1600" dirty="0" err="1"/>
              <a:t>Wikipédia</a:t>
            </a:r>
            <a:r>
              <a:rPr lang="hu-HU" sz="1600" dirty="0" smtClean="0"/>
              <a:t>)</a:t>
            </a:r>
          </a:p>
          <a:p>
            <a:pPr lvl="0" algn="just"/>
            <a:r>
              <a:rPr lang="hu-HU" sz="1600" b="1" dirty="0"/>
              <a:t>Logikai modell</a:t>
            </a:r>
            <a:r>
              <a:rPr lang="hu-HU" sz="1600" dirty="0"/>
              <a:t>: az adatmodell alapján a felhasznált adatok rendszerét </a:t>
            </a:r>
            <a:r>
              <a:rPr lang="hu-HU" sz="1600" dirty="0" smtClean="0"/>
              <a:t>és kapcsolatait </a:t>
            </a:r>
            <a:r>
              <a:rPr lang="hu-HU" sz="1600" dirty="0"/>
              <a:t>írja le.</a:t>
            </a:r>
          </a:p>
          <a:p>
            <a:pPr lvl="0" algn="just"/>
            <a:endParaRPr lang="hu-HU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63513" y="208341"/>
            <a:ext cx="7960567" cy="6570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Adatbáziskezelő szoftverek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77088" y="1560338"/>
            <a:ext cx="3650599" cy="3219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MSSQL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ORACLE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IBM DB/2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Sybase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 smtClean="0"/>
              <a:t>MySQL</a:t>
            </a:r>
            <a:endParaRPr lang="hu-HU" b="1" dirty="0" smtClean="0"/>
          </a:p>
          <a:p>
            <a:pPr marL="0" indent="0"/>
            <a:r>
              <a:rPr lang="hu-HU" dirty="0" err="1" smtClean="0"/>
              <a:t>MariaDB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PostgreSQL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SQLite</a:t>
            </a: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Adatbázis szintjei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199" y="715488"/>
            <a:ext cx="5640900" cy="4258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Az adatbázis / </a:t>
            </a:r>
            <a:r>
              <a:rPr lang="hu-HU" dirty="0" err="1" smtClean="0"/>
              <a:t>database</a:t>
            </a:r>
            <a:r>
              <a:rPr lang="hu-HU" dirty="0" smtClean="0"/>
              <a:t> a következő „adatok összesége”</a:t>
            </a:r>
          </a:p>
          <a:p>
            <a:pPr lvl="1"/>
            <a:r>
              <a:rPr lang="hu-HU" dirty="0" smtClean="0"/>
              <a:t>számok</a:t>
            </a:r>
          </a:p>
          <a:p>
            <a:pPr lvl="1"/>
            <a:r>
              <a:rPr lang="hu-HU" dirty="0" smtClean="0"/>
              <a:t>dátumok</a:t>
            </a:r>
          </a:p>
          <a:p>
            <a:pPr lvl="1"/>
            <a:r>
              <a:rPr lang="hu-HU" dirty="0" smtClean="0"/>
              <a:t>szövegek, címkék</a:t>
            </a:r>
          </a:p>
          <a:p>
            <a:r>
              <a:rPr lang="hu-HU" dirty="0" smtClean="0"/>
              <a:t>A adatbázis kezelő rendszer /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anagment</a:t>
            </a:r>
            <a:r>
              <a:rPr lang="hu-HU" dirty="0" smtClean="0"/>
              <a:t> System feladata</a:t>
            </a:r>
          </a:p>
          <a:p>
            <a:pPr lvl="1"/>
            <a:r>
              <a:rPr lang="hu-HU" dirty="0" smtClean="0"/>
              <a:t>adat tárolás</a:t>
            </a:r>
          </a:p>
          <a:p>
            <a:pPr lvl="1"/>
            <a:r>
              <a:rPr lang="hu-HU" dirty="0" smtClean="0"/>
              <a:t>adat kinyerése</a:t>
            </a:r>
          </a:p>
          <a:p>
            <a:pPr lvl="1"/>
            <a:r>
              <a:rPr lang="hu-HU" dirty="0" smtClean="0"/>
              <a:t>adat manipulációja</a:t>
            </a:r>
          </a:p>
          <a:p>
            <a:pPr lvl="1"/>
            <a:r>
              <a:rPr lang="hu-HU" dirty="0" err="1" smtClean="0"/>
              <a:t>autentikáció</a:t>
            </a:r>
            <a:r>
              <a:rPr lang="hu-HU" dirty="0" smtClean="0"/>
              <a:t> és </a:t>
            </a:r>
            <a:r>
              <a:rPr lang="hu-HU" dirty="0" err="1" smtClean="0"/>
              <a:t>autorizáció</a:t>
            </a:r>
            <a:endParaRPr lang="hu-HU" dirty="0" smtClean="0"/>
          </a:p>
          <a:p>
            <a:pPr lvl="1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8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4./13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42613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/>
              <a:t>A fizikai szinten az adatok tényleges tárolása és elérése </a:t>
            </a:r>
            <a:r>
              <a:rPr lang="hu-HU" sz="1600" dirty="0" smtClean="0"/>
              <a:t>történik hagyományosan </a:t>
            </a:r>
            <a:r>
              <a:rPr lang="hu-HU" sz="1600" dirty="0"/>
              <a:t>a háttértáron (merevlemezen</a:t>
            </a:r>
            <a:r>
              <a:rPr lang="hu-HU" sz="1600" dirty="0" smtClean="0"/>
              <a:t>).</a:t>
            </a:r>
            <a:endParaRPr lang="hu-HU"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594;p17"/>
          <p:cNvSpPr txBox="1">
            <a:spLocks/>
          </p:cNvSpPr>
          <p:nvPr/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smtClean="0">
                <a:solidFill>
                  <a:schemeClr val="bg1"/>
                </a:solidFill>
              </a:rPr>
              <a:t>Adatbázis szintjei : Fizikai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42613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/>
              <a:t>A fogalmi (logikai) szinten írjuk le a az adatok </a:t>
            </a:r>
            <a:r>
              <a:rPr lang="hu-HU" sz="1600" dirty="0" smtClean="0"/>
              <a:t>típusát, kapcsolódási </a:t>
            </a:r>
            <a:r>
              <a:rPr lang="hu-HU" sz="1600" dirty="0"/>
              <a:t>módját, stb..., melyeket az adatmodell határoz meg</a:t>
            </a:r>
            <a:r>
              <a:rPr lang="hu-HU" sz="1600" dirty="0" smtClean="0"/>
              <a:t>. Vagyis </a:t>
            </a:r>
            <a:r>
              <a:rPr lang="hu-HU" sz="1600" dirty="0"/>
              <a:t>az adatmodell segítségével írjuk le az adatbázis </a:t>
            </a:r>
            <a:r>
              <a:rPr lang="hu-HU" sz="1600" dirty="0" smtClean="0"/>
              <a:t>fogalmi modelljét </a:t>
            </a:r>
            <a:r>
              <a:rPr lang="hu-HU" sz="1600" dirty="0"/>
              <a:t>(értsd: ami a táblák tulajdonságai, oszlopnév, </a:t>
            </a:r>
            <a:r>
              <a:rPr lang="hu-HU" sz="1600" dirty="0" smtClean="0"/>
              <a:t>típusok, kapcsolatok</a:t>
            </a:r>
            <a:r>
              <a:rPr lang="hu-HU" sz="1600" dirty="0"/>
              <a:t>, stb...).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594;p17"/>
          <p:cNvSpPr txBox="1">
            <a:spLocks/>
          </p:cNvSpPr>
          <p:nvPr/>
        </p:nvSpPr>
        <p:spPr>
          <a:xfrm>
            <a:off x="457200" y="10492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smtClean="0">
                <a:solidFill>
                  <a:schemeClr val="bg1"/>
                </a:solidFill>
              </a:rPr>
              <a:t>Adatbázis szintjei : Logikai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4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803564"/>
            <a:ext cx="5845290" cy="3871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hu-HU" dirty="0"/>
              <a:t>1969 Edgar </a:t>
            </a:r>
            <a:r>
              <a:rPr lang="hu-HU" dirty="0" err="1"/>
              <a:t>Codd</a:t>
            </a:r>
            <a:r>
              <a:rPr lang="hu-HU" dirty="0"/>
              <a:t> (1980-)</a:t>
            </a:r>
          </a:p>
          <a:p>
            <a:pPr marL="285750" indent="-285750"/>
            <a:r>
              <a:rPr lang="hu-HU" dirty="0" smtClean="0"/>
              <a:t>rugalmas</a:t>
            </a:r>
            <a:r>
              <a:rPr lang="hu-HU" dirty="0"/>
              <a:t>, könnyen bővíthető</a:t>
            </a:r>
          </a:p>
          <a:p>
            <a:pPr marL="285750" indent="-285750"/>
            <a:r>
              <a:rPr lang="hu-HU" dirty="0" smtClean="0"/>
              <a:t>széles </a:t>
            </a:r>
            <a:r>
              <a:rPr lang="hu-HU" dirty="0"/>
              <a:t>körben elterjedt</a:t>
            </a:r>
          </a:p>
          <a:p>
            <a:pPr marL="285750" indent="-285750"/>
            <a:r>
              <a:rPr lang="hu-HU" dirty="0" smtClean="0"/>
              <a:t>áttekinthető</a:t>
            </a:r>
            <a:endParaRPr lang="hu-HU" dirty="0"/>
          </a:p>
          <a:p>
            <a:pPr marL="285750" indent="-285750"/>
            <a:r>
              <a:rPr lang="hu-HU" dirty="0" smtClean="0"/>
              <a:t>a </a:t>
            </a:r>
            <a:r>
              <a:rPr lang="hu-HU" dirty="0"/>
              <a:t>kapcsolatok nem definiáltak a modellben</a:t>
            </a:r>
          </a:p>
          <a:p>
            <a:pPr marL="285750" indent="-285750"/>
            <a:r>
              <a:rPr lang="hu-HU" dirty="0" smtClean="0"/>
              <a:t>matematikailag </a:t>
            </a:r>
            <a:r>
              <a:rPr lang="hu-HU" dirty="0"/>
              <a:t>jól definiált (relációs algebra</a:t>
            </a:r>
            <a:r>
              <a:rPr lang="hu-HU" dirty="0" smtClean="0"/>
              <a:t>),  halmazelméletből </a:t>
            </a:r>
            <a:r>
              <a:rPr lang="hu-HU" dirty="0"/>
              <a:t>levezetett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Relációs adatmodell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794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Relációs adatmodell alapfogalmak</a:t>
            </a:r>
            <a:endParaRPr sz="4400"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57718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Tábla / </a:t>
            </a:r>
            <a:r>
              <a:rPr lang="hu-HU" b="1" dirty="0" err="1" smtClean="0"/>
              <a:t>Table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összetartozó fogalom adatai.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193472" y="157718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Sor / Rekord / </a:t>
            </a:r>
            <a:r>
              <a:rPr lang="hu-HU" b="1" dirty="0" err="1" smtClean="0"/>
              <a:t>Record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összetartozó fogalom egyik előfordulása.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5929745" y="1576617"/>
            <a:ext cx="2757055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b="1" dirty="0" smtClean="0"/>
              <a:t>Tulajdonság/jellemző/oszlop </a:t>
            </a:r>
            <a:r>
              <a:rPr lang="hu-HU" b="1" dirty="0"/>
              <a:t>(mező),</a:t>
            </a:r>
            <a:endParaRPr b="1" dirty="0"/>
          </a:p>
          <a:p>
            <a:pPr marL="0" lvl="0" indent="0">
              <a:buNone/>
            </a:pPr>
            <a:r>
              <a:rPr lang="hu-HU" sz="1200" dirty="0" smtClean="0"/>
              <a:t>Az összetartozó fogalom egyik tulajdonsága.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38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Szerkezeti fogalmak:</a:t>
            </a:r>
            <a:endParaRPr lang="en-US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40910"/>
            <a:ext cx="1953815" cy="136966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26" y="3139785"/>
            <a:ext cx="1953815" cy="136966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852" y="3139784"/>
            <a:ext cx="1953815" cy="13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2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803564"/>
            <a:ext cx="6511374" cy="3871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hu-HU" sz="1400" dirty="0"/>
              <a:t>A normál formákkal a célunk, hogy megszüntessük a felesleges ismétlődést, a redundanciát.</a:t>
            </a:r>
          </a:p>
          <a:p>
            <a:pPr marL="285750" indent="-285750" algn="just"/>
            <a:r>
              <a:rPr lang="hu-HU" sz="1400" dirty="0"/>
              <a:t>Az adatbázis-tervezés folyamatában az adatbázisban modellezett rendszert elemezzük, és meghatározzuk a tárolandó adatok körét, azok egymás közötti kapcsolatait és az adatbázissal szemben felmerülő igényeket.</a:t>
            </a:r>
          </a:p>
          <a:p>
            <a:pPr marL="285750" indent="-285750" algn="just"/>
            <a:r>
              <a:rPr lang="hu-HU" sz="1400" dirty="0"/>
              <a:t>Ezután következik a rendszertervezés, amelynek eredménye az adatbázis logikai modellje.</a:t>
            </a:r>
          </a:p>
          <a:p>
            <a:pPr marL="285750" indent="-285750" algn="just"/>
            <a:r>
              <a:rPr lang="hu-HU" sz="1400" dirty="0"/>
              <a:t>A folyamat végén, fizikai szinten képezzük le a logikai adatbázis-modellt a felhasználható szoftver és hardver figyelembe vételével.</a:t>
            </a:r>
          </a:p>
          <a:p>
            <a:pPr marL="285750" indent="-285750" algn="just"/>
            <a:r>
              <a:rPr lang="hu-HU" sz="1400" dirty="0"/>
              <a:t>A logikai tervezés célja egy redundanciamentes kapcsolatrendszer, egy relációs adatbázis.</a:t>
            </a:r>
          </a:p>
          <a:p>
            <a:pPr marL="285750" indent="-285750" algn="just"/>
            <a:r>
              <a:rPr lang="hu-HU" sz="1400" dirty="0"/>
              <a:t>A relációelmélet módszereket tartalmaz a redundancia megszüntetésére az úgynevezett normál formák segítségével</a:t>
            </a:r>
            <a:r>
              <a:rPr lang="hu-HU" sz="1400" dirty="0" smtClean="0"/>
              <a:t>.</a:t>
            </a:r>
          </a:p>
          <a:p>
            <a:pPr marL="0" indent="0" algn="just">
              <a:buNone/>
            </a:pPr>
            <a:r>
              <a:rPr lang="hu-HU" sz="1400" dirty="0" smtClean="0"/>
              <a:t>Forrás: Sulinet tudásbázis</a:t>
            </a:r>
            <a:endParaRPr sz="14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Normalizálás / Normálformák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37" name="Google Shape;4256;p38"/>
          <p:cNvGrpSpPr/>
          <p:nvPr/>
        </p:nvGrpSpPr>
        <p:grpSpPr>
          <a:xfrm>
            <a:off x="7107381" y="2739157"/>
            <a:ext cx="1714824" cy="2014899"/>
            <a:chOff x="2602525" y="317054"/>
            <a:chExt cx="4174283" cy="4762495"/>
          </a:xfrm>
        </p:grpSpPr>
        <p:sp>
          <p:nvSpPr>
            <p:cNvPr id="138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02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81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7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04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0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68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Normálforma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46985" y="1275509"/>
            <a:ext cx="5640900" cy="2825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 normálforma: az egyed szerkezeti állapota.</a:t>
            </a:r>
          </a:p>
          <a:p>
            <a:pPr lvl="0"/>
            <a:r>
              <a:rPr lang="hu-HU" dirty="0" smtClean="0"/>
              <a:t>Normálformák</a:t>
            </a:r>
          </a:p>
          <a:p>
            <a:pPr lvl="1"/>
            <a:r>
              <a:rPr lang="hu-HU" dirty="0" smtClean="0"/>
              <a:t>0. Normálforma (0NF)</a:t>
            </a:r>
          </a:p>
          <a:p>
            <a:pPr lvl="1"/>
            <a:r>
              <a:rPr lang="hu-HU" dirty="0" smtClean="0"/>
              <a:t>1. Normálforma (1NF)</a:t>
            </a:r>
          </a:p>
          <a:p>
            <a:pPr lvl="1"/>
            <a:r>
              <a:rPr lang="hu-HU" dirty="0" smtClean="0"/>
              <a:t>2. </a:t>
            </a:r>
            <a:r>
              <a:rPr lang="hu-HU" dirty="0"/>
              <a:t>Normálforma </a:t>
            </a:r>
            <a:r>
              <a:rPr lang="hu-HU" dirty="0" smtClean="0"/>
              <a:t>(2NF)</a:t>
            </a:r>
          </a:p>
          <a:p>
            <a:pPr lvl="1"/>
            <a:r>
              <a:rPr lang="hu-HU" dirty="0" smtClean="0"/>
              <a:t>3. </a:t>
            </a:r>
            <a:r>
              <a:rPr lang="hu-HU" dirty="0"/>
              <a:t>Normálforma </a:t>
            </a:r>
            <a:r>
              <a:rPr lang="hu-HU" dirty="0" smtClean="0"/>
              <a:t>(3NF</a:t>
            </a:r>
            <a:r>
              <a:rPr lang="hu-HU" dirty="0"/>
              <a:t>)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0.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7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0. normálformában van, ha létezik olyan másodlagos attribútum, amely a kulcstól funkcionálisan </a:t>
            </a:r>
            <a:r>
              <a:rPr lang="hu-HU" dirty="0" smtClean="0"/>
              <a:t>független. 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táblázat ismétlődő ismereteket </a:t>
            </a:r>
            <a:r>
              <a:rPr lang="hu-HU" dirty="0" smtClean="0"/>
              <a:t>tartalmaz.</a:t>
            </a:r>
            <a:endParaRPr lang="en-US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68887"/>
              </p:ext>
            </p:extLst>
          </p:nvPr>
        </p:nvGraphicFramePr>
        <p:xfrm>
          <a:off x="457200" y="2285436"/>
          <a:ext cx="8229600" cy="2351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776655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099552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78707605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SZAKKÉPESÍTÉS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SZÜLETÉSI DÁTUM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706509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KISS JÓZSEF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Informatikus</a:t>
                      </a:r>
                    </a:p>
                    <a:p>
                      <a:pPr algn="l"/>
                      <a:r>
                        <a:rPr lang="hu-HU" dirty="0" smtClean="0"/>
                        <a:t>Közgazdász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1989.11.26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0152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NAGY PÉTER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TÖRTÉNÉSZ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1994.03.16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7467"/>
                  </a:ext>
                </a:extLst>
              </a:tr>
            </a:tbl>
          </a:graphicData>
        </a:graphic>
      </p:graphicFrame>
      <p:sp>
        <p:nvSpPr>
          <p:cNvPr id="13" name="Lekerekített téglalap 12"/>
          <p:cNvSpPr/>
          <p:nvPr/>
        </p:nvSpPr>
        <p:spPr>
          <a:xfrm>
            <a:off x="2999509" y="3013364"/>
            <a:ext cx="2521527" cy="1018309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3297382" y="1925782"/>
            <a:ext cx="450273" cy="1101436"/>
          </a:xfrm>
          <a:prstGeom prst="downArrow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/>
          <p:cNvCxnSpPr/>
          <p:nvPr/>
        </p:nvCxnSpPr>
        <p:spPr>
          <a:xfrm>
            <a:off x="457200" y="1918853"/>
            <a:ext cx="386541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1.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7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1. normálformájú, ha minden másodlagos tulajdonság </a:t>
            </a:r>
            <a:r>
              <a:rPr lang="hu-HU" dirty="0" smtClean="0"/>
              <a:t>funkcionálisan </a:t>
            </a:r>
            <a:r>
              <a:rPr lang="hu-HU" dirty="0"/>
              <a:t>függ a </a:t>
            </a:r>
            <a:r>
              <a:rPr lang="hu-HU" dirty="0" smtClean="0"/>
              <a:t>kulcstól.</a:t>
            </a:r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táblázat minden sorában pontosan egy attribútumérték van</a:t>
            </a:r>
            <a:endParaRPr lang="en-US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98402"/>
              </p:ext>
            </p:extLst>
          </p:nvPr>
        </p:nvGraphicFramePr>
        <p:xfrm>
          <a:off x="457200" y="2084544"/>
          <a:ext cx="8229600" cy="273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776655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099552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78707605"/>
                    </a:ext>
                  </a:extLst>
                </a:gridCol>
              </a:tblGrid>
              <a:tr h="683326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NÉV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SZAKKÉPESÍTÉS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SZÜLETÉSI DÁTUM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706509"/>
                  </a:ext>
                </a:extLst>
              </a:tr>
              <a:tr h="683326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KISS JÓZSEF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INFORMATIKUS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1989.11.26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01527"/>
                  </a:ext>
                </a:extLst>
              </a:tr>
              <a:tr h="683326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KISS JÓZSEF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KÖZGAZDÁSZ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1989.11.26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97467"/>
                  </a:ext>
                </a:extLst>
              </a:tr>
              <a:tr h="683326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NAGY PÉTER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TÖRTÉNÉSZ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1994.03.16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601639"/>
                  </a:ext>
                </a:extLst>
              </a:tr>
            </a:tbl>
          </a:graphicData>
        </a:graphic>
      </p:graphicFrame>
      <p:sp>
        <p:nvSpPr>
          <p:cNvPr id="2" name="Lekerekített téglalap 1"/>
          <p:cNvSpPr/>
          <p:nvPr/>
        </p:nvSpPr>
        <p:spPr>
          <a:xfrm>
            <a:off x="3020291" y="2770909"/>
            <a:ext cx="2590800" cy="2100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764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2.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18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2. normálformájú, ha 1-es normálformában van, és minden másodlagos attribútuma a reláció bármely kulcsától teljesen </a:t>
            </a:r>
            <a:r>
              <a:rPr lang="hu-HU" dirty="0" smtClean="0"/>
              <a:t>függ.</a:t>
            </a:r>
          </a:p>
          <a:p>
            <a:pPr marL="0" indent="0">
              <a:buNone/>
            </a:pPr>
            <a:r>
              <a:rPr lang="hu-HU" dirty="0" smtClean="0"/>
              <a:t>Megjegyzések:</a:t>
            </a:r>
          </a:p>
          <a:p>
            <a:pPr marL="285750" indent="-285750"/>
            <a:r>
              <a:rPr lang="hu-HU" dirty="0"/>
              <a:t>	</a:t>
            </a:r>
            <a:r>
              <a:rPr lang="hu-HU" dirty="0" smtClean="0"/>
              <a:t>Ha </a:t>
            </a:r>
            <a:r>
              <a:rPr lang="hu-HU" dirty="0"/>
              <a:t>az R kulcsa egyetlen attribútumból áll, akkor 2NF </a:t>
            </a:r>
            <a:r>
              <a:rPr lang="hu-HU" dirty="0" smtClean="0"/>
              <a:t>típusú</a:t>
            </a:r>
          </a:p>
          <a:p>
            <a:pPr marL="285750" indent="-285750"/>
            <a:r>
              <a:rPr lang="hu-HU" dirty="0"/>
              <a:t>	</a:t>
            </a:r>
            <a:r>
              <a:rPr lang="hu-HU" dirty="0" smtClean="0"/>
              <a:t>Ha </a:t>
            </a:r>
            <a:r>
              <a:rPr lang="hu-HU" dirty="0"/>
              <a:t>nincsen R-ben másodlagos attribútum, akkor 2NF típusú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84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3. Normálforma</a:t>
            </a:r>
            <a:endParaRPr sz="44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7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/>
              <a:t>R reláció 3. normálformájú, ha 2-es </a:t>
            </a:r>
            <a:r>
              <a:rPr lang="hu-HU" dirty="0" smtClean="0"/>
              <a:t>normálformában </a:t>
            </a:r>
            <a:r>
              <a:rPr lang="hu-HU" dirty="0"/>
              <a:t>van, és egyetlen másodlagos attribútuma sem függ tranzitíven valamely kulcstól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https://images.squarespace-cdn.com/content/v1/5454d4c3e4b0bd7384bd2dbd/1602068003918-E62IP6TOXL5M4M9AT356/ke17ZwdGBToddI8pDm48kBmX6aB2mt0fzJTt0iVC6ct7gQa3H78H3Y0txjaiv_0fDoOvxcdMmMKkDsyUqMSsMWxHk725yiiHCCLfrh8O1z5QHyNOqBUUEtDDsRWrJLTmFrKkuyfqIWRdt3lCufLMAarOen6PnSNIKZm71vzw5V5Z0vENB5SqL6AuWf-RLQRK/EveryMinute.jpg?format=1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0" y="412910"/>
            <a:ext cx="4291734" cy="43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Normalizálás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64894" y="1275509"/>
            <a:ext cx="5640900" cy="2825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 smtClean="0"/>
              <a:t>Egy példán keresztül. (Autósbolt)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6497781" y="1275509"/>
            <a:ext cx="2262080" cy="2698391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3749"/>
              </p:ext>
            </p:extLst>
          </p:nvPr>
        </p:nvGraphicFramePr>
        <p:xfrm>
          <a:off x="450897" y="1906931"/>
          <a:ext cx="5334000" cy="15392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9129599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695245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2803608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4499807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874349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Dátum 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Alkatrész név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Alkatrész kód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Egységár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Darab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35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58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1988.02.03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Kuplung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TX5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1500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2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693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Elosztófej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XB-3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150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18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ctr"/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kondenzátor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ET-2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30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4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198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fékhenger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 dirty="0">
                          <a:effectLst/>
                        </a:rPr>
                        <a:t>F-6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120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u="none" strike="noStrike" dirty="0">
                          <a:effectLst/>
                        </a:rPr>
                        <a:t>1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475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u="none" strike="noStrike" dirty="0">
                          <a:effectLst/>
                        </a:rPr>
                        <a:t>Összérték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1" u="none" strike="noStrike" dirty="0">
                          <a:effectLst/>
                        </a:rPr>
                        <a:t>4140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4103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u="none" strike="noStrike" dirty="0">
                          <a:effectLst/>
                        </a:rPr>
                        <a:t>Befizetés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1" u="none" strike="noStrike" dirty="0">
                          <a:effectLst/>
                        </a:rPr>
                        <a:t>3140</a:t>
                      </a:r>
                      <a:endParaRPr lang="hu-H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596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93694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0. lépés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2615" y="651510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/>
              <a:t>Legyenek a </a:t>
            </a:r>
            <a:r>
              <a:rPr lang="hu-HU" dirty="0" smtClean="0"/>
              <a:t>tulajdonságok: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DÁT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ANÉV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AKÓD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EÁR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DB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ÖÉRT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BEFIZA</a:t>
            </a:r>
            <a:endParaRPr lang="hu-HU" dirty="0"/>
          </a:p>
          <a:p>
            <a:pPr marL="114300" indent="0">
              <a:spcBef>
                <a:spcPts val="0"/>
              </a:spcBef>
              <a:buNone/>
            </a:pPr>
            <a:r>
              <a:rPr lang="hu-HU" dirty="0" smtClean="0"/>
              <a:t>Következő </a:t>
            </a:r>
            <a:r>
              <a:rPr lang="hu-HU" dirty="0"/>
              <a:t>relációt állítjuk </a:t>
            </a:r>
            <a:r>
              <a:rPr lang="hu-HU" dirty="0" smtClean="0"/>
              <a:t>össze: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hu-HU" dirty="0" smtClean="0"/>
              <a:t>AUTÓSBOLT {DÁT,ANÉV,AKÓD,EÁR,DB,ÖÉRT,BEFIZ</a:t>
            </a:r>
            <a:r>
              <a:rPr lang="hu-HU" dirty="0"/>
              <a:t>}</a:t>
            </a:r>
          </a:p>
          <a:p>
            <a:pPr marL="114300" indent="0">
              <a:spcBef>
                <a:spcPts val="0"/>
              </a:spcBef>
              <a:buNone/>
            </a:pP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6497781" y="1275509"/>
            <a:ext cx="2262080" cy="2698391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8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1. lépés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2615" y="5361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/>
              <a:t>Írjuk fel az adatbázist </a:t>
            </a:r>
            <a:r>
              <a:rPr lang="hu-HU" dirty="0" smtClean="0"/>
              <a:t>1NF-ben:</a:t>
            </a:r>
          </a:p>
          <a:p>
            <a:pPr marL="114300" lvl="0" indent="0">
              <a:buNone/>
            </a:pPr>
            <a:endParaRPr lang="hu-HU" dirty="0"/>
          </a:p>
          <a:p>
            <a:pPr marL="114300" indent="0">
              <a:spcBef>
                <a:spcPts val="0"/>
              </a:spcBef>
              <a:buNone/>
            </a:pP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45797"/>
              </p:ext>
            </p:extLst>
          </p:nvPr>
        </p:nvGraphicFramePr>
        <p:xfrm>
          <a:off x="436398" y="1177699"/>
          <a:ext cx="6512333" cy="33375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8511787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19846325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846609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293917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72060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0232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634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EÁR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Kondenzátor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7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0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Vízpumpa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P-12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2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Anomáliák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72615" y="5361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hu-HU" dirty="0" smtClean="0"/>
              <a:t>Az autósboltban fennálló anomáliák:</a:t>
            </a:r>
          </a:p>
          <a:p>
            <a:pPr marL="114300" lvl="0" indent="0">
              <a:buNone/>
            </a:pPr>
            <a:endParaRPr lang="hu-HU" dirty="0"/>
          </a:p>
          <a:p>
            <a:pPr marL="114300" indent="0">
              <a:spcBef>
                <a:spcPts val="0"/>
              </a:spcBef>
              <a:buNone/>
            </a:pP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436398" y="1177699"/>
          <a:ext cx="6512333" cy="33375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8511787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19846325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846609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293917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72060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0232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634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EÁR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Kondenzátor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7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0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Elosztófej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Vízpumpa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P-12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20815"/>
                  </a:ext>
                </a:extLst>
              </a:tr>
            </a:tbl>
          </a:graphicData>
        </a:graphic>
      </p:graphicFrame>
      <p:sp>
        <p:nvSpPr>
          <p:cNvPr id="4" name="Balra nyíl 3"/>
          <p:cNvSpPr/>
          <p:nvPr/>
        </p:nvSpPr>
        <p:spPr>
          <a:xfrm>
            <a:off x="5179820" y="3125717"/>
            <a:ext cx="1205345" cy="16902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Törlési</a:t>
            </a:r>
            <a:endParaRPr lang="hu-HU" dirty="0"/>
          </a:p>
        </p:txBody>
      </p:sp>
      <p:sp>
        <p:nvSpPr>
          <p:cNvPr id="6" name="Felfelé nyíl 5"/>
          <p:cNvSpPr/>
          <p:nvPr/>
        </p:nvSpPr>
        <p:spPr>
          <a:xfrm>
            <a:off x="2121323" y="1547662"/>
            <a:ext cx="1794164" cy="13397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Bővítési</a:t>
            </a:r>
            <a:endParaRPr lang="hu-HU" dirty="0"/>
          </a:p>
        </p:txBody>
      </p:sp>
      <p:sp>
        <p:nvSpPr>
          <p:cNvPr id="7" name="Felfelé nyíl 6"/>
          <p:cNvSpPr/>
          <p:nvPr/>
        </p:nvSpPr>
        <p:spPr>
          <a:xfrm>
            <a:off x="771491" y="3316841"/>
            <a:ext cx="2304218" cy="11984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módosítási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49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Kulcs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90071" y="517175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hu-HU" dirty="0"/>
              <a:t>Kulcs = {DÁT,AKÓD}</a:t>
            </a:r>
            <a:endParaRPr lang="hu-HU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Ellipszis 5"/>
          <p:cNvSpPr/>
          <p:nvPr/>
        </p:nvSpPr>
        <p:spPr>
          <a:xfrm>
            <a:off x="1557053" y="917508"/>
            <a:ext cx="4523509" cy="1949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2179284" y="1357658"/>
            <a:ext cx="1066800" cy="8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  <a:endParaRPr lang="hu-HU" dirty="0"/>
          </a:p>
        </p:txBody>
      </p:sp>
      <p:sp>
        <p:nvSpPr>
          <p:cNvPr id="300" name="Ellipszis 299"/>
          <p:cNvSpPr/>
          <p:nvPr/>
        </p:nvSpPr>
        <p:spPr>
          <a:xfrm>
            <a:off x="4361375" y="1357658"/>
            <a:ext cx="1066800" cy="8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AKÓD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90071" y="3283527"/>
            <a:ext cx="2259165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ŐÉRT </a:t>
            </a:r>
            <a:r>
              <a:rPr lang="hu-HU" dirty="0" smtClean="0">
                <a:sym typeface="Wingdings" panose="05000000000000000000" pitchFamily="2" charset="2"/>
              </a:rPr>
              <a:t> BEFIZ</a:t>
            </a:r>
            <a:endParaRPr lang="hu-HU" dirty="0"/>
          </a:p>
        </p:txBody>
      </p:sp>
      <p:sp>
        <p:nvSpPr>
          <p:cNvPr id="301" name="Téglalap 300"/>
          <p:cNvSpPr/>
          <p:nvPr/>
        </p:nvSpPr>
        <p:spPr>
          <a:xfrm>
            <a:off x="3169010" y="3307119"/>
            <a:ext cx="1375281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sp>
        <p:nvSpPr>
          <p:cNvPr id="302" name="Téglalap 301"/>
          <p:cNvSpPr/>
          <p:nvPr/>
        </p:nvSpPr>
        <p:spPr>
          <a:xfrm>
            <a:off x="5320785" y="3307119"/>
            <a:ext cx="2259165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ANÉV EÁR</a:t>
            </a:r>
            <a:endParaRPr lang="hu-HU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759527" y="2334491"/>
            <a:ext cx="741218" cy="94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3816218" y="2964873"/>
            <a:ext cx="0" cy="25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6" idx="5"/>
          </p:cNvCxnSpPr>
          <p:nvPr/>
        </p:nvCxnSpPr>
        <p:spPr>
          <a:xfrm>
            <a:off x="5418109" y="2581477"/>
            <a:ext cx="662453" cy="70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Következtetés: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hu-HU" dirty="0"/>
              <a:t>A másodlagos attribútumok nemcsak a kulcstól függnek, hanem annak részhalmazaitól is (részleges függőségek</a:t>
            </a:r>
            <a:r>
              <a:rPr lang="hu-HU" dirty="0" smtClean="0"/>
              <a:t>)</a:t>
            </a:r>
          </a:p>
          <a:p>
            <a:pPr>
              <a:spcBef>
                <a:spcPts val="0"/>
              </a:spcBef>
            </a:pPr>
            <a:r>
              <a:rPr lang="hu-HU" dirty="0"/>
              <a:t>Van benne tranzitív függőség</a:t>
            </a:r>
            <a:r>
              <a:rPr lang="hu-HU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pt-BR" dirty="0"/>
              <a:t>Az 1000 FT a </a:t>
            </a:r>
            <a:r>
              <a:rPr lang="pt-BR" dirty="0" smtClean="0"/>
              <a:t>függés</a:t>
            </a:r>
            <a:r>
              <a:rPr lang="hu-HU" dirty="0" smtClean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áromszög 5"/>
          <p:cNvSpPr/>
          <p:nvPr/>
        </p:nvSpPr>
        <p:spPr>
          <a:xfrm rot="10800000">
            <a:off x="1672264" y="677405"/>
            <a:ext cx="4613563" cy="33847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 sémája: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Lekerekített téglalap 1"/>
          <p:cNvSpPr/>
          <p:nvPr/>
        </p:nvSpPr>
        <p:spPr>
          <a:xfrm>
            <a:off x="2506337" y="699953"/>
            <a:ext cx="3048000" cy="968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Derékszögű háromszög 2"/>
          <p:cNvSpPr/>
          <p:nvPr/>
        </p:nvSpPr>
        <p:spPr>
          <a:xfrm>
            <a:off x="4557805" y="697761"/>
            <a:ext cx="2892655" cy="33411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Derékszögű háromszög 299"/>
          <p:cNvSpPr/>
          <p:nvPr/>
        </p:nvSpPr>
        <p:spPr>
          <a:xfrm flipH="1">
            <a:off x="578849" y="716589"/>
            <a:ext cx="2885611" cy="33411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/>
          <p:cNvSpPr/>
          <p:nvPr/>
        </p:nvSpPr>
        <p:spPr>
          <a:xfrm>
            <a:off x="3558889" y="2387139"/>
            <a:ext cx="914670" cy="85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1562781" y="2816629"/>
            <a:ext cx="1708074" cy="91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ÖÉRT</a:t>
            </a:r>
          </a:p>
          <a:p>
            <a:pPr algn="ctr"/>
            <a:r>
              <a:rPr lang="hu-HU" dirty="0" smtClean="0"/>
              <a:t>BEFIZ</a:t>
            </a:r>
            <a:endParaRPr lang="hu-HU" dirty="0"/>
          </a:p>
        </p:txBody>
      </p:sp>
      <p:sp>
        <p:nvSpPr>
          <p:cNvPr id="301" name="Ellipszis 300"/>
          <p:cNvSpPr/>
          <p:nvPr/>
        </p:nvSpPr>
        <p:spPr>
          <a:xfrm>
            <a:off x="4719455" y="2816629"/>
            <a:ext cx="1708074" cy="91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ENÉV</a:t>
            </a:r>
          </a:p>
          <a:p>
            <a:pPr algn="ctr"/>
            <a:r>
              <a:rPr lang="hu-HU" dirty="0" smtClean="0"/>
              <a:t>EÁR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972110" y="1155802"/>
            <a:ext cx="56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DÁT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2" name="Szövegdoboz 301"/>
          <p:cNvSpPr txBox="1"/>
          <p:nvPr/>
        </p:nvSpPr>
        <p:spPr>
          <a:xfrm>
            <a:off x="4488739" y="1155802"/>
            <a:ext cx="71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AKÓD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églalap 1"/>
          <p:cNvSpPr/>
          <p:nvPr/>
        </p:nvSpPr>
        <p:spPr>
          <a:xfrm>
            <a:off x="1392382" y="95374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ÖÉRT</a:t>
            </a:r>
          </a:p>
          <a:p>
            <a:pPr algn="ctr"/>
            <a:r>
              <a:rPr lang="hu-HU" dirty="0" smtClean="0"/>
              <a:t>BEFIZ</a:t>
            </a:r>
            <a:endParaRPr lang="hu-HU" dirty="0"/>
          </a:p>
        </p:txBody>
      </p:sp>
      <p:sp>
        <p:nvSpPr>
          <p:cNvPr id="300" name="Téglalap 299"/>
          <p:cNvSpPr/>
          <p:nvPr/>
        </p:nvSpPr>
        <p:spPr>
          <a:xfrm>
            <a:off x="3224604" y="95374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</a:p>
          <a:p>
            <a:pPr algn="ctr"/>
            <a:r>
              <a:rPr lang="hu-HU" dirty="0" smtClean="0"/>
              <a:t>AKÓD</a:t>
            </a: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sp>
        <p:nvSpPr>
          <p:cNvPr id="301" name="Téglalap 300"/>
          <p:cNvSpPr/>
          <p:nvPr/>
        </p:nvSpPr>
        <p:spPr>
          <a:xfrm>
            <a:off x="5005548" y="961000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AKÓD</a:t>
            </a: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ANÉV</a:t>
            </a:r>
          </a:p>
          <a:p>
            <a:pPr algn="ctr"/>
            <a:r>
              <a:rPr lang="hu-HU" dirty="0" smtClean="0"/>
              <a:t>EÁR</a:t>
            </a:r>
            <a:endParaRPr lang="hu-HU" dirty="0"/>
          </a:p>
        </p:txBody>
      </p:sp>
      <p:sp>
        <p:nvSpPr>
          <p:cNvPr id="3" name="Ellipszis 2"/>
          <p:cNvSpPr/>
          <p:nvPr/>
        </p:nvSpPr>
        <p:spPr>
          <a:xfrm>
            <a:off x="1301584" y="3498205"/>
            <a:ext cx="1587832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NAPIFORG</a:t>
            </a:r>
            <a:endParaRPr lang="hu-HU" dirty="0"/>
          </a:p>
        </p:txBody>
      </p:sp>
      <p:sp>
        <p:nvSpPr>
          <p:cNvPr id="302" name="Ellipszis 301"/>
          <p:cNvSpPr/>
          <p:nvPr/>
        </p:nvSpPr>
        <p:spPr>
          <a:xfrm>
            <a:off x="3034324" y="3498204"/>
            <a:ext cx="1745493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ELADÁS</a:t>
            </a:r>
            <a:endParaRPr lang="hu-HU" dirty="0"/>
          </a:p>
        </p:txBody>
      </p:sp>
      <p:sp>
        <p:nvSpPr>
          <p:cNvPr id="303" name="Ellipszis 302"/>
          <p:cNvSpPr/>
          <p:nvPr/>
        </p:nvSpPr>
        <p:spPr>
          <a:xfrm>
            <a:off x="4860378" y="3512723"/>
            <a:ext cx="1817685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ALKATRÉSZ</a:t>
            </a:r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gyenes összekötő nyíllal 304"/>
          <p:cNvCxnSpPr/>
          <p:nvPr/>
        </p:nvCxnSpPr>
        <p:spPr>
          <a:xfrm>
            <a:off x="5694218" y="1713057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NAPIFORG{DÁT,ÖÉRT,BEFIZ}</a:t>
            </a:r>
          </a:p>
          <a:p>
            <a:pPr marL="114300" indent="0">
              <a:buNone/>
            </a:pPr>
            <a:r>
              <a:rPr lang="hu-HU" dirty="0" smtClean="0"/>
              <a:t>Ez a táblázat 2NF-ban van, viszont nincs 3NF-ban.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48527"/>
              </p:ext>
            </p:extLst>
          </p:nvPr>
        </p:nvGraphicFramePr>
        <p:xfrm>
          <a:off x="368700" y="1678443"/>
          <a:ext cx="6096000" cy="22961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7483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7218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913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1988.02.04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9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1988.02.05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1988.02.06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2 táblára 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églalap 1"/>
          <p:cNvSpPr/>
          <p:nvPr/>
        </p:nvSpPr>
        <p:spPr>
          <a:xfrm>
            <a:off x="1392382" y="95374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DÁT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r>
              <a:rPr lang="hu-HU" dirty="0" smtClean="0"/>
              <a:t>ÖÉRT</a:t>
            </a:r>
            <a:endParaRPr lang="hu-HU" dirty="0"/>
          </a:p>
        </p:txBody>
      </p:sp>
      <p:sp>
        <p:nvSpPr>
          <p:cNvPr id="300" name="Téglalap 299"/>
          <p:cNvSpPr/>
          <p:nvPr/>
        </p:nvSpPr>
        <p:spPr>
          <a:xfrm>
            <a:off x="5067483" y="934952"/>
            <a:ext cx="1406236" cy="22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ÖÉRT</a:t>
            </a: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BEFIZ</a:t>
            </a:r>
            <a:endParaRPr lang="hu-HU" dirty="0"/>
          </a:p>
        </p:txBody>
      </p:sp>
      <p:sp>
        <p:nvSpPr>
          <p:cNvPr id="3" name="Ellipszis 2"/>
          <p:cNvSpPr/>
          <p:nvPr/>
        </p:nvSpPr>
        <p:spPr>
          <a:xfrm>
            <a:off x="1187655" y="3498207"/>
            <a:ext cx="1815689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ÁRBEVÉTEL</a:t>
            </a:r>
            <a:endParaRPr lang="hu-HU" dirty="0"/>
          </a:p>
        </p:txBody>
      </p:sp>
      <p:sp>
        <p:nvSpPr>
          <p:cNvPr id="302" name="Ellipszis 301"/>
          <p:cNvSpPr/>
          <p:nvPr/>
        </p:nvSpPr>
        <p:spPr>
          <a:xfrm>
            <a:off x="4808752" y="3460627"/>
            <a:ext cx="1923698" cy="129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BEFIZETÉS</a:t>
            </a:r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2085109" y="1747751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8545" y="1747751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gyenes összekötő nyíllal 304"/>
          <p:cNvCxnSpPr/>
          <p:nvPr/>
        </p:nvCxnSpPr>
        <p:spPr>
          <a:xfrm>
            <a:off x="5694218" y="1713057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4250"/>
            <a:ext cx="868680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Adatmennyiségek napjainkban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4304" y="605600"/>
            <a:ext cx="8435053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Két naponta annyi adatot generálunk, mint amit az emberiség a </a:t>
            </a:r>
            <a:r>
              <a:rPr lang="hu-HU" dirty="0" smtClean="0"/>
              <a:t>világ kezdetétől </a:t>
            </a:r>
            <a:r>
              <a:rPr lang="hu-HU" dirty="0"/>
              <a:t>2003-ig összesen termelt.</a:t>
            </a:r>
          </a:p>
          <a:p>
            <a:pPr lvl="0"/>
            <a:r>
              <a:rPr lang="hu-HU" dirty="0" smtClean="0"/>
              <a:t>Az adatok </a:t>
            </a:r>
            <a:r>
              <a:rPr lang="hu-HU" dirty="0"/>
              <a:t>90%-a az elmúlt </a:t>
            </a:r>
            <a:r>
              <a:rPr lang="hu-HU" dirty="0" smtClean="0"/>
              <a:t>2-3 </a:t>
            </a:r>
            <a:r>
              <a:rPr lang="hu-HU" dirty="0"/>
              <a:t>évben termelődött!</a:t>
            </a:r>
          </a:p>
          <a:p>
            <a:pPr lvl="0"/>
            <a:r>
              <a:rPr lang="hu-HU" dirty="0" smtClean="0"/>
              <a:t>A </a:t>
            </a:r>
            <a:r>
              <a:rPr lang="hu-HU" dirty="0"/>
              <a:t>gyűjtött és tárolt adatok mennyisége 1.2 évente </a:t>
            </a:r>
            <a:r>
              <a:rPr lang="hu-HU" dirty="0" err="1" smtClean="0"/>
              <a:t>megkétszereződik</a:t>
            </a:r>
            <a:r>
              <a:rPr lang="hu-HU" dirty="0"/>
              <a:t>.</a:t>
            </a:r>
          </a:p>
          <a:p>
            <a:pPr lvl="0"/>
            <a:r>
              <a:rPr lang="hu-HU" dirty="0" smtClean="0"/>
              <a:t>Minden </a:t>
            </a:r>
            <a:r>
              <a:rPr lang="hu-HU" dirty="0"/>
              <a:t>percben 2004 millió </a:t>
            </a:r>
            <a:r>
              <a:rPr lang="hu-HU" dirty="0" smtClean="0"/>
              <a:t>e-mailt és </a:t>
            </a:r>
            <a:r>
              <a:rPr lang="hu-HU" dirty="0"/>
              <a:t>1.8 millió Facebook </a:t>
            </a:r>
            <a:r>
              <a:rPr lang="hu-HU" dirty="0" err="1" smtClean="0"/>
              <a:t>like-ot</a:t>
            </a:r>
            <a:r>
              <a:rPr lang="hu-HU" dirty="0" smtClean="0"/>
              <a:t> küldünk</a:t>
            </a:r>
            <a:r>
              <a:rPr lang="hu-HU" dirty="0"/>
              <a:t>, 278 ezer </a:t>
            </a:r>
            <a:r>
              <a:rPr lang="hu-HU" dirty="0" err="1"/>
              <a:t>tweet</a:t>
            </a:r>
            <a:r>
              <a:rPr lang="hu-HU" dirty="0"/>
              <a:t> készül és 200 ezer képet töltünk fel.</a:t>
            </a:r>
          </a:p>
          <a:p>
            <a:pPr lvl="0"/>
            <a:r>
              <a:rPr lang="hu-HU" dirty="0" smtClean="0"/>
              <a:t>Megközelítőleg </a:t>
            </a:r>
            <a:r>
              <a:rPr lang="hu-HU" dirty="0"/>
              <a:t>100 óra videót töltünk fel </a:t>
            </a:r>
            <a:r>
              <a:rPr lang="hu-HU" dirty="0" err="1"/>
              <a:t>YouTube-ra</a:t>
            </a:r>
            <a:r>
              <a:rPr lang="hu-HU" dirty="0"/>
              <a:t> percenként, illetve az </a:t>
            </a:r>
            <a:r>
              <a:rPr lang="hu-HU" dirty="0" smtClean="0"/>
              <a:t>egy nap </a:t>
            </a:r>
            <a:r>
              <a:rPr lang="hu-HU" dirty="0"/>
              <a:t>alatt feltöltött videókat egy embernek végignézni 15 </a:t>
            </a:r>
            <a:r>
              <a:rPr lang="hu-HU" dirty="0" smtClean="0"/>
              <a:t>évig tartana.</a:t>
            </a:r>
            <a:endParaRPr lang="hu-HU" dirty="0"/>
          </a:p>
          <a:p>
            <a:pPr lvl="0"/>
            <a:r>
              <a:rPr lang="hu-HU" dirty="0" err="1" smtClean="0"/>
              <a:t>kb</a:t>
            </a:r>
            <a:r>
              <a:rPr lang="hu-HU" dirty="0" smtClean="0"/>
              <a:t> hozzávetőlegesen 570 </a:t>
            </a:r>
            <a:r>
              <a:rPr lang="hu-HU" dirty="0"/>
              <a:t>új weboldal születik </a:t>
            </a:r>
            <a:r>
              <a:rPr lang="hu-HU" dirty="0" smtClean="0"/>
              <a:t>percenként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Szövegdoboz 1"/>
          <p:cNvSpPr txBox="1"/>
          <p:nvPr/>
        </p:nvSpPr>
        <p:spPr>
          <a:xfrm>
            <a:off x="454304" y="4582130"/>
            <a:ext cx="764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/>
              </a:rPr>
              <a:t>https://www.smartdatacollective.com/big-data-25-facts-everyone-needs-know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 smtClean="0"/>
              <a:t>2014-es információ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ÁRBEVÉTEL{DÁT,ÖÉRT</a:t>
            </a:r>
            <a:r>
              <a:rPr lang="hu-HU" dirty="0"/>
              <a:t>}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3681"/>
              </p:ext>
            </p:extLst>
          </p:nvPr>
        </p:nvGraphicFramePr>
        <p:xfrm>
          <a:off x="365418" y="1634162"/>
          <a:ext cx="6096000" cy="185420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691290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095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BEFIZETES{ÖÉRT, BEFIZ}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00403"/>
              </p:ext>
            </p:extLst>
          </p:nvPr>
        </p:nvGraphicFramePr>
        <p:xfrm>
          <a:off x="365418" y="1634162"/>
          <a:ext cx="6096000" cy="185420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691290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095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ÖÉRT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BEFIZ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4140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3140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3600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4620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2600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ALKATRESZ{</a:t>
            </a:r>
            <a:r>
              <a:rPr lang="hu-HU" dirty="0" smtClean="0"/>
              <a:t>A</a:t>
            </a:r>
            <a:r>
              <a:rPr lang="hu-HU" dirty="0" smtClean="0"/>
              <a:t>KÓD, ANÉV, EÁR}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29881"/>
              </p:ext>
            </p:extLst>
          </p:nvPr>
        </p:nvGraphicFramePr>
        <p:xfrm>
          <a:off x="415636" y="1793787"/>
          <a:ext cx="6096000" cy="222504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551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9283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9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ANÉV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EÁR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KUPLUNG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ELOSZÓFEJ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KONDENZÁTOR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5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FÉKHENGER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1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P-12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VÍZPUMPA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65418" y="16899"/>
            <a:ext cx="7726647" cy="603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Felbontás: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83644" y="704426"/>
            <a:ext cx="6816645" cy="37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hu-HU" dirty="0" smtClean="0"/>
              <a:t>ELADÁS{</a:t>
            </a:r>
            <a:r>
              <a:rPr lang="hu-HU" dirty="0" smtClean="0"/>
              <a:t>DÁT</a:t>
            </a:r>
            <a:r>
              <a:rPr lang="hu-HU" dirty="0" smtClean="0"/>
              <a:t>, AKÓD, DB}</a:t>
            </a:r>
            <a:endParaRPr lang="hu-HU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45" name="Google Shape;2322;p37"/>
          <p:cNvGrpSpPr/>
          <p:nvPr/>
        </p:nvGrpSpPr>
        <p:grpSpPr>
          <a:xfrm>
            <a:off x="7253043" y="174072"/>
            <a:ext cx="1506818" cy="1827909"/>
            <a:chOff x="1926580" y="602477"/>
            <a:chExt cx="4456273" cy="4762466"/>
          </a:xfrm>
        </p:grpSpPr>
        <p:sp>
          <p:nvSpPr>
            <p:cNvPr id="146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95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Egyenes összekötő nyíllal 4"/>
          <p:cNvCxnSpPr/>
          <p:nvPr/>
        </p:nvCxnSpPr>
        <p:spPr>
          <a:xfrm>
            <a:off x="2085109" y="1688646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gyenes összekötő nyíllal 303"/>
          <p:cNvCxnSpPr/>
          <p:nvPr/>
        </p:nvCxnSpPr>
        <p:spPr>
          <a:xfrm>
            <a:off x="3941618" y="1910318"/>
            <a:ext cx="0" cy="604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58425"/>
              </p:ext>
            </p:extLst>
          </p:nvPr>
        </p:nvGraphicFramePr>
        <p:xfrm>
          <a:off x="365418" y="1363574"/>
          <a:ext cx="6096000" cy="333756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551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9283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9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DÁT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AKÓD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TX-5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XB-3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ET-2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5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1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F-6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TX-5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5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1988.02.05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P-12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9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Végeredmény a négy táblázat mindegyike 3NF-ban van.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007;p21"/>
          <p:cNvSpPr txBox="1">
            <a:spLocks/>
          </p:cNvSpPr>
          <p:nvPr/>
        </p:nvSpPr>
        <p:spPr>
          <a:xfrm>
            <a:off x="426168" y="1698136"/>
            <a:ext cx="5834916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Megmaradtak a funkcionális függőségek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Megszüntettük a </a:t>
            </a:r>
            <a:r>
              <a:rPr lang="hu-HU" dirty="0" err="1">
                <a:solidFill>
                  <a:srgbClr val="FF0000"/>
                </a:solidFill>
              </a:rPr>
              <a:t>redundás</a:t>
            </a:r>
            <a:r>
              <a:rPr lang="hu-HU" dirty="0">
                <a:solidFill>
                  <a:srgbClr val="FF0000"/>
                </a:solidFill>
              </a:rPr>
              <a:t> adattárolást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Eltüntettük a karbantartási anomáliákat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Adatok </a:t>
            </a:r>
            <a:endParaRPr lang="hu-HU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3-5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Bevezetés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6-13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Alapfogalmak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14-23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Normálformák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25-29</a:t>
            </a:r>
            <a:r>
              <a:rPr lang="hu-HU" sz="1200" dirty="0" smtClean="0"/>
              <a:t>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Normalizálási példa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30-44.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97995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4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361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Adatok a világban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/>
              <a:t>Az adatnak értéke van! Rendszerezni kell és vissza kereshetőnek kell lennie!</a:t>
            </a:r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4591"/>
            <a:ext cx="5949327" cy="36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91114" y="81796"/>
            <a:ext cx="8501606" cy="462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3200" dirty="0"/>
              <a:t>MIKOR HASZNÁLUNK ADATBÁZISOKAT?</a:t>
            </a: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308" y="567592"/>
            <a:ext cx="5640900" cy="4537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</a:t>
            </a:r>
          </a:p>
          <a:p>
            <a:pPr lvl="1"/>
            <a:r>
              <a:rPr lang="hu-HU" dirty="0"/>
              <a:t>Sok</a:t>
            </a:r>
          </a:p>
          <a:p>
            <a:pPr lvl="1"/>
            <a:r>
              <a:rPr lang="hu-HU" dirty="0" smtClean="0"/>
              <a:t>Meglévő</a:t>
            </a:r>
            <a:endParaRPr lang="hu-HU" dirty="0"/>
          </a:p>
          <a:p>
            <a:pPr lvl="1"/>
            <a:r>
              <a:rPr lang="hu-HU" dirty="0" smtClean="0"/>
              <a:t>Folyamatosan </a:t>
            </a:r>
            <a:r>
              <a:rPr lang="hu-HU" dirty="0"/>
              <a:t>bővülő (mérések)</a:t>
            </a:r>
          </a:p>
          <a:p>
            <a:pPr lvl="1"/>
            <a:r>
              <a:rPr lang="hu-HU" dirty="0" smtClean="0"/>
              <a:t>Nagy </a:t>
            </a:r>
            <a:r>
              <a:rPr lang="hu-HU" dirty="0"/>
              <a:t>változatosság</a:t>
            </a:r>
          </a:p>
          <a:p>
            <a:pPr lvl="1"/>
            <a:r>
              <a:rPr lang="hu-HU" dirty="0" smtClean="0"/>
              <a:t>Kategóriába sorolhatók</a:t>
            </a:r>
          </a:p>
          <a:p>
            <a:r>
              <a:rPr lang="hu-HU" dirty="0" smtClean="0"/>
              <a:t>Elemzés</a:t>
            </a:r>
          </a:p>
          <a:p>
            <a:pPr lvl="1"/>
            <a:r>
              <a:rPr lang="hu-HU" dirty="0"/>
              <a:t>Statisztika</a:t>
            </a:r>
          </a:p>
          <a:p>
            <a:pPr lvl="1"/>
            <a:r>
              <a:rPr lang="hu-HU" dirty="0" smtClean="0"/>
              <a:t>Rendszeres </a:t>
            </a:r>
            <a:r>
              <a:rPr lang="hu-HU" dirty="0"/>
              <a:t>elemzés</a:t>
            </a:r>
          </a:p>
          <a:p>
            <a:pPr lvl="1"/>
            <a:r>
              <a:rPr lang="hu-HU" dirty="0" smtClean="0"/>
              <a:t>Nem </a:t>
            </a:r>
            <a:r>
              <a:rPr lang="hu-HU" dirty="0"/>
              <a:t>szakértők számára előkészített</a:t>
            </a:r>
          </a:p>
          <a:p>
            <a:pPr lvl="1"/>
            <a:r>
              <a:rPr lang="hu-HU" dirty="0" smtClean="0"/>
              <a:t>Sok </a:t>
            </a:r>
            <a:r>
              <a:rPr lang="hu-HU" dirty="0"/>
              <a:t>szempont alapján egyszerre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1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33108" y="93825"/>
            <a:ext cx="9277109" cy="462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sz="3200"/>
              <a:t>MIKOR </a:t>
            </a:r>
            <a:r>
              <a:rPr lang="hu-HU" sz="3200" smtClean="0"/>
              <a:t>NEM HASZNÁLUNK </a:t>
            </a:r>
            <a:r>
              <a:rPr lang="hu-HU" sz="3200" dirty="0"/>
              <a:t>ADATBÁZISOKAT?</a:t>
            </a: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308" y="567592"/>
            <a:ext cx="5640900" cy="4537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Adat</a:t>
            </a:r>
          </a:p>
          <a:p>
            <a:pPr lvl="1"/>
            <a:r>
              <a:rPr lang="hu-HU" dirty="0"/>
              <a:t>Becsült, jövőbeli adatok a kiindulási adatok</a:t>
            </a:r>
          </a:p>
          <a:p>
            <a:pPr lvl="1"/>
            <a:r>
              <a:rPr lang="hu-HU" dirty="0" smtClean="0"/>
              <a:t>Homogén </a:t>
            </a:r>
            <a:r>
              <a:rPr lang="hu-HU" dirty="0"/>
              <a:t>adatok</a:t>
            </a:r>
            <a:endParaRPr lang="hu-HU" dirty="0" smtClean="0"/>
          </a:p>
          <a:p>
            <a:r>
              <a:rPr lang="hu-HU" dirty="0" smtClean="0"/>
              <a:t>Elemzés</a:t>
            </a:r>
          </a:p>
          <a:p>
            <a:pPr lvl="1"/>
            <a:r>
              <a:rPr lang="hu-HU" dirty="0"/>
              <a:t>Eredmény nem lehet valószínűségi változó</a:t>
            </a:r>
          </a:p>
          <a:p>
            <a:pPr lvl="1"/>
            <a:r>
              <a:rPr lang="hu-HU" dirty="0" smtClean="0"/>
              <a:t>Egyszeri </a:t>
            </a:r>
            <a:r>
              <a:rPr lang="hu-HU" dirty="0"/>
              <a:t>eredmény (időigény)</a:t>
            </a:r>
          </a:p>
          <a:p>
            <a:pPr lvl="1"/>
            <a:r>
              <a:rPr lang="hu-HU" dirty="0" smtClean="0"/>
              <a:t>Pár </a:t>
            </a:r>
            <a:r>
              <a:rPr lang="hu-HU" dirty="0"/>
              <a:t>számból, képlettel számítható feladatok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68189" y="1301736"/>
            <a:ext cx="4742700" cy="26524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hu-HU" sz="4000" dirty="0" smtClean="0"/>
              <a:t>Táblázatkezelő versus</a:t>
            </a:r>
            <a:br>
              <a:rPr lang="hu-HU" sz="4000" dirty="0" smtClean="0"/>
            </a:br>
            <a:r>
              <a:rPr lang="hu-HU" sz="4000" dirty="0" smtClean="0"/>
              <a:t> Adatbázis</a:t>
            </a:r>
            <a:endParaRPr sz="40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81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94122" y="33737"/>
            <a:ext cx="2997000" cy="7562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Táblázat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0" y="859482"/>
            <a:ext cx="8890550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437219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33" y="1284066"/>
            <a:ext cx="6719387" cy="15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46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1538</Words>
  <Application>Microsoft Office PowerPoint</Application>
  <PresentationFormat>Diavetítés a képernyőre (16:9 oldalarány)</PresentationFormat>
  <Paragraphs>593</Paragraphs>
  <Slides>46</Slides>
  <Notes>46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54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PowerPoint-bemutató</vt:lpstr>
      <vt:lpstr>PHP programozás 4./13 alkalom</vt:lpstr>
      <vt:lpstr>PowerPoint-bemutató</vt:lpstr>
      <vt:lpstr>Adatmennyiségek napjainkban</vt:lpstr>
      <vt:lpstr>Adatok a világban</vt:lpstr>
      <vt:lpstr>MIKOR HASZNÁLUNK ADATBÁZISOKAT?</vt:lpstr>
      <vt:lpstr>MIKOR NEM HASZNÁLUNK ADATBÁZISOKAT?</vt:lpstr>
      <vt:lpstr>PowerPoint-bemutató</vt:lpstr>
      <vt:lpstr>PowerPoint-bemutató</vt:lpstr>
      <vt:lpstr>PowerPoint-bemutató</vt:lpstr>
      <vt:lpstr>Mit könnyű a táblázat kezelőben csinálni ?</vt:lpstr>
      <vt:lpstr>Mi a nehézség a táblázat kezelővel ?</vt:lpstr>
      <vt:lpstr>Adatbázis</vt:lpstr>
      <vt:lpstr>Alapfogalmak</vt:lpstr>
      <vt:lpstr>Adatbáziskezelés célja</vt:lpstr>
      <vt:lpstr>Adatbázis fogalma</vt:lpstr>
      <vt:lpstr>Adatmodell és Logikai modell</vt:lpstr>
      <vt:lpstr>Adatbáziskezelő szoftverek</vt:lpstr>
      <vt:lpstr>Adatbázis szintjei</vt:lpstr>
      <vt:lpstr>PowerPoint-bemutató</vt:lpstr>
      <vt:lpstr>PowerPoint-bemutató</vt:lpstr>
      <vt:lpstr>Relációs adatmodell</vt:lpstr>
      <vt:lpstr>Relációs adatmodell alapfogalmak</vt:lpstr>
      <vt:lpstr>Normalizálás / Normálformák</vt:lpstr>
      <vt:lpstr>Normálforma</vt:lpstr>
      <vt:lpstr>0. Normálforma</vt:lpstr>
      <vt:lpstr>1. Normálforma</vt:lpstr>
      <vt:lpstr>2. Normálforma</vt:lpstr>
      <vt:lpstr>3. Normálforma</vt:lpstr>
      <vt:lpstr>Normalizálás</vt:lpstr>
      <vt:lpstr>0. lépés</vt:lpstr>
      <vt:lpstr>1. lépés</vt:lpstr>
      <vt:lpstr>Anomáliák</vt:lpstr>
      <vt:lpstr>Kulcs</vt:lpstr>
      <vt:lpstr>Következtetés:</vt:lpstr>
      <vt:lpstr>Felbontás sémája:</vt:lpstr>
      <vt:lpstr>Felbontás:</vt:lpstr>
      <vt:lpstr>Felbontás:</vt:lpstr>
      <vt:lpstr>2 táblára felbontás:</vt:lpstr>
      <vt:lpstr>Felbontás:</vt:lpstr>
      <vt:lpstr>Felbontás:</vt:lpstr>
      <vt:lpstr>Felbontás:</vt:lpstr>
      <vt:lpstr>Felbontás:</vt:lpstr>
      <vt:lpstr>Végeredmény a négy táblázat mindegyike 3NF-ban van.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323</cp:revision>
  <dcterms:modified xsi:type="dcterms:W3CDTF">2021-03-09T12:26:54Z</dcterms:modified>
</cp:coreProperties>
</file>