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87" r:id="rId2"/>
    <p:sldId id="288" r:id="rId3"/>
    <p:sldId id="259" r:id="rId4"/>
    <p:sldId id="261" r:id="rId5"/>
    <p:sldId id="291" r:id="rId6"/>
    <p:sldId id="263" r:id="rId7"/>
    <p:sldId id="296" r:id="rId8"/>
    <p:sldId id="300" r:id="rId9"/>
    <p:sldId id="298" r:id="rId10"/>
    <p:sldId id="299" r:id="rId11"/>
    <p:sldId id="297" r:id="rId12"/>
    <p:sldId id="290" r:id="rId13"/>
    <p:sldId id="289" r:id="rId14"/>
    <p:sldId id="302" r:id="rId15"/>
    <p:sldId id="301" r:id="rId16"/>
    <p:sldId id="303" r:id="rId17"/>
    <p:sldId id="30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0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75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970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06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382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58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77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8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4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77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79" y="366069"/>
            <a:ext cx="1527577" cy="1527577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2913" y="313282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dirty="0" smtClean="0"/>
              <a:t>ÜDVÖZLÖK MINDENKIT!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281571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File-</a:t>
            </a:r>
            <a:r>
              <a:rPr lang="hu-HU" dirty="0" err="1" smtClean="0"/>
              <a:t>okat</a:t>
            </a:r>
            <a:r>
              <a:rPr lang="hu-HU" dirty="0" smtClean="0"/>
              <a:t> kezelő függvények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err="1" smtClean="0"/>
              <a:t>copy</a:t>
            </a:r>
            <a:r>
              <a:rPr lang="hu-HU" dirty="0" smtClean="0"/>
              <a:t>, </a:t>
            </a:r>
            <a:r>
              <a:rPr lang="hu-HU" dirty="0" err="1" smtClean="0"/>
              <a:t>delete</a:t>
            </a:r>
            <a:r>
              <a:rPr lang="hu-HU" dirty="0" smtClean="0"/>
              <a:t>, </a:t>
            </a:r>
            <a:r>
              <a:rPr lang="hu-HU" dirty="0" err="1" smtClean="0"/>
              <a:t>file_exists</a:t>
            </a:r>
            <a:r>
              <a:rPr lang="hu-HU" dirty="0" smtClean="0"/>
              <a:t>, </a:t>
            </a:r>
            <a:r>
              <a:rPr lang="hu-HU" dirty="0" err="1" smtClean="0"/>
              <a:t>chmod</a:t>
            </a:r>
            <a:r>
              <a:rPr lang="hu-HU" dirty="0" smtClean="0"/>
              <a:t> (</a:t>
            </a:r>
            <a:r>
              <a:rPr lang="hu-HU" dirty="0" err="1" smtClean="0"/>
              <a:t>linux</a:t>
            </a:r>
            <a:r>
              <a:rPr lang="hu-HU" dirty="0" smtClean="0"/>
              <a:t> szerinti jogosultságokat állít)</a:t>
            </a:r>
          </a:p>
          <a:p>
            <a:pPr lvl="0"/>
            <a:r>
              <a:rPr lang="hu-HU" dirty="0" err="1"/>
              <a:t>d</a:t>
            </a:r>
            <a:r>
              <a:rPr lang="hu-HU" dirty="0" err="1" smtClean="0"/>
              <a:t>isk_free_space</a:t>
            </a:r>
            <a:r>
              <a:rPr lang="hu-HU" dirty="0" smtClean="0"/>
              <a:t>, </a:t>
            </a:r>
            <a:r>
              <a:rPr lang="hu-HU" dirty="0" err="1" smtClean="0"/>
              <a:t>disk_total_space</a:t>
            </a:r>
            <a:r>
              <a:rPr lang="hu-HU" dirty="0" smtClean="0"/>
              <a:t>, </a:t>
            </a:r>
          </a:p>
          <a:p>
            <a:pPr lvl="0"/>
            <a:r>
              <a:rPr lang="hu-HU" dirty="0" err="1"/>
              <a:t>i</a:t>
            </a:r>
            <a:r>
              <a:rPr lang="hu-HU" dirty="0" err="1" smtClean="0"/>
              <a:t>s_dir</a:t>
            </a:r>
            <a:r>
              <a:rPr lang="hu-HU" dirty="0" smtClean="0"/>
              <a:t>, </a:t>
            </a:r>
            <a:r>
              <a:rPr lang="hu-HU" dirty="0" err="1" smtClean="0"/>
              <a:t>is_readable</a:t>
            </a:r>
            <a:r>
              <a:rPr lang="hu-HU" dirty="0" smtClean="0"/>
              <a:t>, </a:t>
            </a:r>
            <a:r>
              <a:rPr lang="hu-HU" dirty="0" err="1" smtClean="0"/>
              <a:t>is_writeable</a:t>
            </a:r>
            <a:r>
              <a:rPr lang="hu-HU" dirty="0" smtClean="0"/>
              <a:t>, </a:t>
            </a:r>
          </a:p>
          <a:p>
            <a:pPr lvl="0"/>
            <a:r>
              <a:rPr lang="hu-HU" dirty="0" err="1"/>
              <a:t>m</a:t>
            </a:r>
            <a:r>
              <a:rPr lang="hu-HU" dirty="0" err="1" smtClean="0"/>
              <a:t>kdir</a:t>
            </a:r>
            <a:r>
              <a:rPr lang="hu-HU" dirty="0" smtClean="0"/>
              <a:t>, </a:t>
            </a:r>
            <a:r>
              <a:rPr lang="hu-HU" dirty="0" err="1" smtClean="0"/>
              <a:t>rmdir</a:t>
            </a:r>
            <a:r>
              <a:rPr lang="hu-HU" dirty="0" smtClean="0"/>
              <a:t>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30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199" y="266163"/>
            <a:ext cx="827809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File-ok tartalmának kezelése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File-hoz megnyitás (belső erőforrás azonosítóhoz rendelés)</a:t>
            </a:r>
            <a:endParaRPr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fopen</a:t>
            </a:r>
            <a:r>
              <a:rPr lang="hu-HU" dirty="0" smtClean="0"/>
              <a:t>()</a:t>
            </a:r>
            <a:endParaRPr lang="hu-HU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file()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File-</a:t>
            </a:r>
            <a:r>
              <a:rPr lang="hu-HU" b="1" dirty="0" err="1" smtClean="0"/>
              <a:t>ból</a:t>
            </a:r>
            <a:r>
              <a:rPr lang="hu-HU" b="1" dirty="0" smtClean="0"/>
              <a:t> olvasás, File-</a:t>
            </a:r>
            <a:r>
              <a:rPr lang="hu-HU" b="1" dirty="0" err="1" smtClean="0"/>
              <a:t>ba</a:t>
            </a:r>
            <a:r>
              <a:rPr lang="hu-HU" b="1" dirty="0" smtClean="0"/>
              <a:t> írás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fwrite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fputs</a:t>
            </a:r>
            <a:r>
              <a:rPr lang="hu-HU" dirty="0"/>
              <a:t>() </a:t>
            </a:r>
            <a:endParaRPr lang="hu-HU" dirty="0" smtClean="0"/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fread</a:t>
            </a:r>
            <a:r>
              <a:rPr lang="hu-HU" dirty="0" smtClean="0"/>
              <a:t>()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 bezárása (elengedése, nem használjuk többet)</a:t>
            </a:r>
            <a:endParaRPr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fclose</a:t>
            </a:r>
            <a:r>
              <a:rPr lang="hu-HU" dirty="0" smtClean="0"/>
              <a:t>()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 </a:t>
            </a:r>
            <a:endParaRPr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5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JSON szöveg/file kezelése PHP-</a:t>
            </a:r>
            <a:r>
              <a:rPr lang="hu-HU" dirty="0" err="1" smtClean="0"/>
              <a:t>ban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871062"/>
            <a:ext cx="5640900" cy="32342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JSON </a:t>
            </a:r>
            <a:r>
              <a:rPr lang="hu-HU" dirty="0"/>
              <a:t>file </a:t>
            </a:r>
            <a:r>
              <a:rPr lang="hu-HU" dirty="0">
                <a:hlinkClick r:id="rId3"/>
              </a:rPr>
              <a:t>https://www.json.org</a:t>
            </a:r>
            <a:r>
              <a:rPr lang="hu-HU" dirty="0" smtClean="0">
                <a:hlinkClick r:id="rId3"/>
              </a:rPr>
              <a:t>/</a:t>
            </a:r>
            <a:r>
              <a:rPr lang="hu-HU" dirty="0" smtClean="0"/>
              <a:t> </a:t>
            </a:r>
          </a:p>
          <a:p>
            <a:pPr lvl="0"/>
            <a:r>
              <a:rPr lang="hu-HU" dirty="0" smtClean="0"/>
              <a:t>PHP asszociatív tömb </a:t>
            </a:r>
            <a:r>
              <a:rPr lang="hu-HU" dirty="0" smtClean="0">
                <a:sym typeface="Wingdings" panose="05000000000000000000" pitchFamily="2" charset="2"/>
              </a:rPr>
              <a:t>JSON file , JSON file  asszociatív tömb</a:t>
            </a:r>
          </a:p>
          <a:p>
            <a:pPr lvl="0"/>
            <a:r>
              <a:rPr lang="hu-HU" dirty="0" err="1"/>
              <a:t>json_encode</a:t>
            </a:r>
            <a:r>
              <a:rPr lang="hu-HU" dirty="0"/>
              <a:t>(asszociatív tömb)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JSON szöveg</a:t>
            </a:r>
          </a:p>
          <a:p>
            <a:pPr lvl="0"/>
            <a:r>
              <a:rPr lang="hu-HU" dirty="0" err="1"/>
              <a:t>json_decode</a:t>
            </a:r>
            <a:r>
              <a:rPr lang="hu-HU" dirty="0"/>
              <a:t>( JSON szöveg)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asszociatív </a:t>
            </a:r>
            <a:r>
              <a:rPr lang="hu-HU" dirty="0" smtClean="0"/>
              <a:t>tömb</a:t>
            </a:r>
          </a:p>
          <a:p>
            <a:pPr lvl="0"/>
            <a:r>
              <a:rPr lang="hu-HU" dirty="0" smtClean="0"/>
              <a:t>szabványos szövegfile-ként menthető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5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„GD”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PHP-</a:t>
            </a:r>
            <a:r>
              <a:rPr lang="hu-HU" dirty="0" err="1" smtClean="0"/>
              <a:t>ban</a:t>
            </a:r>
            <a:r>
              <a:rPr lang="hu-HU" dirty="0" smtClean="0"/>
              <a:t> </a:t>
            </a:r>
            <a:r>
              <a:rPr lang="hu-HU" dirty="0" err="1" smtClean="0"/>
              <a:t>alapértelmezet</a:t>
            </a:r>
            <a:r>
              <a:rPr lang="hu-HU" dirty="0" smtClean="0"/>
              <a:t>-ten ott van.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képvágás, átméretezés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formátumok közötti váltás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függvények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Kép kezelés PHP-nyelvben GD, </a:t>
            </a:r>
            <a:r>
              <a:rPr lang="hu-HU" dirty="0" err="1" smtClean="0"/>
              <a:t>ImageMagick</a:t>
            </a:r>
            <a:r>
              <a:rPr lang="hu-HU" dirty="0" smtClean="0"/>
              <a:t> könyvtár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ImageMagick</a:t>
            </a:r>
            <a:endParaRPr lang="hu-HU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alap</a:t>
            </a:r>
            <a:r>
              <a:rPr lang="hu-HU" b="1" dirty="0" smtClean="0"/>
              <a:t> </a:t>
            </a:r>
            <a:r>
              <a:rPr lang="hu-HU" dirty="0" smtClean="0"/>
              <a:t>funkciói ua. mint a GD-</a:t>
            </a:r>
            <a:r>
              <a:rPr lang="hu-HU" dirty="0" err="1" smtClean="0"/>
              <a:t>nek</a:t>
            </a:r>
            <a:endParaRPr lang="hu-HU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Újabb lehetőség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Nagyobb funkcionalitás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Jobb kép minőség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osztály metódusokkal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2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199" y="266163"/>
            <a:ext cx="827809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GD eszköztára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831969"/>
            <a:ext cx="19812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Méret információk</a:t>
            </a:r>
            <a:endParaRPr b="1" dirty="0"/>
          </a:p>
          <a:p>
            <a:pPr marL="285750" lvl="0" indent="-285750">
              <a:buFontTx/>
              <a:buChar char="-"/>
            </a:pPr>
            <a:r>
              <a:rPr lang="hu-HU" dirty="0" err="1"/>
              <a:t>imagesx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imagesy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getimagesize</a:t>
            </a:r>
            <a:r>
              <a:rPr lang="hu-HU" dirty="0"/>
              <a:t>()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2424339" y="831969"/>
            <a:ext cx="1912134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Vágás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imagecrop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imagecropauto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imagegetclip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endParaRPr lang="hu-HU" dirty="0"/>
          </a:p>
          <a:p>
            <a:pPr marL="285750" lvl="0" indent="-285750">
              <a:buFontTx/>
              <a:buChar char="-"/>
            </a:pPr>
            <a:endParaRPr lang="hu-HU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4381416" y="831968"/>
            <a:ext cx="4499348" cy="42180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Kép típusok kezelése</a:t>
            </a:r>
            <a:endParaRPr b="1" dirty="0" smtClean="0"/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imagecreatefromgif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imagecreatefromjpeg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imagecreatefrompng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imagecreatefromwbmp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imagecreatefromwebp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imagecreatefromxbm</a:t>
            </a:r>
            <a:r>
              <a:rPr lang="hu-HU" dirty="0"/>
              <a:t>() </a:t>
            </a:r>
            <a:endParaRPr lang="hu-HU" dirty="0" smtClean="0"/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imagecreatefromxpm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endParaRPr lang="hu-HU" dirty="0"/>
          </a:p>
          <a:p>
            <a:pPr marL="285750" lvl="0" indent="-285750">
              <a:buFontTx/>
              <a:buChar char="-"/>
            </a:pPr>
            <a:r>
              <a:rPr lang="hu-HU" dirty="0" err="1"/>
              <a:t>imagewbmp</a:t>
            </a:r>
            <a:r>
              <a:rPr lang="hu-HU" dirty="0"/>
              <a:t>()		</a:t>
            </a:r>
            <a:r>
              <a:rPr lang="hu-H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hu-HU" dirty="0" smtClean="0"/>
              <a:t> </a:t>
            </a:r>
            <a:r>
              <a:rPr lang="hu-HU" dirty="0"/>
              <a:t>jpeg2wbmp()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imagewebp</a:t>
            </a:r>
            <a:r>
              <a:rPr lang="hu-HU" dirty="0" smtClean="0"/>
              <a:t>()		</a:t>
            </a:r>
            <a: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hu-HU" dirty="0" smtClean="0"/>
              <a:t> png2wbmp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imagexbm</a:t>
            </a:r>
            <a:r>
              <a:rPr lang="hu-HU" dirty="0"/>
              <a:t>()</a:t>
            </a:r>
            <a:endParaRPr lang="hu-HU" dirty="0" smtClean="0"/>
          </a:p>
          <a:p>
            <a:pPr marL="285750" lvl="0" indent="-285750">
              <a:buFontTx/>
              <a:buChar char="-"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5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570017" y="425987"/>
            <a:ext cx="6414655" cy="3784318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Thumbnail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/ bélyegkép készítése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48" y="887940"/>
            <a:ext cx="4930804" cy="2515208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9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Rendszertömbök a PHP nyelvben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</a:t>
            </a:r>
            <a:r>
              <a:rPr lang="hu-HU" sz="1200" dirty="0" smtClean="0"/>
              <a:t>-5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File-ok feltöltése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7-8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File-ok kezelése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9</a:t>
            </a:r>
            <a:r>
              <a:rPr lang="hu-HU" sz="1200" dirty="0" smtClean="0"/>
              <a:t>-11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JSON file kezelése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12.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Képek kezelése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9579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</a:t>
            </a:r>
            <a:r>
              <a:rPr lang="hu-HU" dirty="0" smtClean="0"/>
              <a:t>php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27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3./13 alkalom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Rendszer tömbök a PHP nyelvben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82193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$_GET, $_POST, $_FILES, $_SERVER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Rendszer tömbök a PHP nyelvben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 kéréseket és a küldéseket a szerver felé kezelni kell, ezekhez használja a PHP a rendszertömböket.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Információkat szeretnénk kapni a kliensről $_SERVER tömb.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POST, GET információk , $_GET, $_POST tömb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36121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Rendszer tömbök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$_GET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 </a:t>
            </a:r>
            <a:r>
              <a:rPr lang="hu-HU" sz="1200" dirty="0" err="1" smtClean="0"/>
              <a:t>get</a:t>
            </a:r>
            <a:r>
              <a:rPr lang="hu-HU" sz="1200" dirty="0" smtClean="0"/>
              <a:t> kérések vannak ebben a tömbben.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$_POST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 post –</a:t>
            </a:r>
            <a:r>
              <a:rPr lang="hu-HU" sz="1200" dirty="0" err="1" smtClean="0"/>
              <a:t>al</a:t>
            </a:r>
            <a:r>
              <a:rPr lang="hu-HU" sz="1200" dirty="0" smtClean="0"/>
              <a:t> küldött adatokat találjuk meg benne.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$_REQUEST</a:t>
            </a:r>
            <a:endParaRPr b="1" dirty="0"/>
          </a:p>
          <a:p>
            <a:pPr marL="0" lvl="0" indent="0">
              <a:buNone/>
            </a:pPr>
            <a:r>
              <a:rPr lang="hu-HU" sz="1200" dirty="0" smtClean="0"/>
              <a:t>A </a:t>
            </a:r>
            <a:r>
              <a:rPr lang="hu-HU" sz="1200" dirty="0" err="1" smtClean="0"/>
              <a:t>get</a:t>
            </a:r>
            <a:r>
              <a:rPr lang="hu-HU" sz="1200" dirty="0" smtClean="0"/>
              <a:t> és a post adatokat együtt tartalmazó tömb.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$_FILES</a:t>
            </a:r>
            <a:endParaRPr b="1" dirty="0"/>
          </a:p>
          <a:p>
            <a:pPr marL="0" lvl="0" indent="0">
              <a:buNone/>
            </a:pPr>
            <a:r>
              <a:rPr lang="hu-HU" sz="1200" dirty="0" smtClean="0"/>
              <a:t>A feltöltött file-</a:t>
            </a:r>
            <a:r>
              <a:rPr lang="hu-HU" sz="1200" dirty="0" err="1" smtClean="0"/>
              <a:t>okat</a:t>
            </a:r>
            <a:r>
              <a:rPr lang="hu-HU" sz="1200" dirty="0" smtClean="0"/>
              <a:t> lehet ezen keresztül kezelni.</a:t>
            </a:r>
            <a:endParaRPr sz="1200" dirty="0"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dirty="0" smtClean="0"/>
              <a:t>A programnyelvben valahogy el kell érnünk a kéréseket. Ezeket mindenhol elérhető asszociatív tömbökön keresztül lehet a PHP nyelvben megtenni.</a:t>
            </a:r>
            <a:endParaRPr lang="en-US" dirty="0"/>
          </a:p>
        </p:txBody>
      </p:sp>
      <p:sp>
        <p:nvSpPr>
          <p:cNvPr id="9" name="Google Shape;1740;p29"/>
          <p:cNvSpPr txBox="1">
            <a:spLocks/>
          </p:cNvSpPr>
          <p:nvPr/>
        </p:nvSpPr>
        <p:spPr>
          <a:xfrm>
            <a:off x="3290250" y="3367350"/>
            <a:ext cx="25635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b="1" dirty="0" smtClean="0"/>
              <a:t>$_SESSION</a:t>
            </a:r>
            <a:endParaRPr lang="en-US" b="1" dirty="0" smtClean="0"/>
          </a:p>
          <a:p>
            <a:pPr marL="0" indent="0">
              <a:buFont typeface="Barlow Light"/>
              <a:buNone/>
            </a:pPr>
            <a:r>
              <a:rPr lang="hu-HU" sz="1200" dirty="0" smtClean="0"/>
              <a:t>Szerver oldalon tárolt adatok. Védettebb, mint a </a:t>
            </a:r>
            <a:r>
              <a:rPr lang="hu-HU" sz="1200" dirty="0" err="1" smtClean="0"/>
              <a:t>cookies</a:t>
            </a:r>
            <a:r>
              <a:rPr lang="hu-HU" sz="1200" dirty="0" smtClean="0"/>
              <a:t>. A session addig él, ameddig a böngésző nyitva van, illetve, ameddig nem érvénytelenítjük.</a:t>
            </a:r>
            <a:endParaRPr lang="en-US" sz="1200" dirty="0"/>
          </a:p>
        </p:txBody>
      </p:sp>
      <p:sp>
        <p:nvSpPr>
          <p:cNvPr id="10" name="Google Shape;1741;p29"/>
          <p:cNvSpPr txBox="1">
            <a:spLocks/>
          </p:cNvSpPr>
          <p:nvPr/>
        </p:nvSpPr>
        <p:spPr>
          <a:xfrm>
            <a:off x="6123300" y="3367350"/>
            <a:ext cx="25635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b="1" dirty="0" smtClean="0"/>
              <a:t>$_COOKIES</a:t>
            </a:r>
            <a:endParaRPr lang="en-US" b="1" dirty="0" smtClean="0"/>
          </a:p>
          <a:p>
            <a:pPr marL="0" indent="0">
              <a:buFont typeface="Barlow Light"/>
              <a:buNone/>
            </a:pPr>
            <a:r>
              <a:rPr lang="hu-HU" sz="1200" dirty="0" smtClean="0"/>
              <a:t>Kliens oldalon tárolt adatok</a:t>
            </a:r>
            <a:r>
              <a:rPr lang="en-US" sz="1200" dirty="0" smtClean="0"/>
              <a:t>. </a:t>
            </a:r>
          </a:p>
          <a:p>
            <a:pPr marL="0" indent="0">
              <a:buFont typeface="Barlow Light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442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78294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GET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Jellemzően a címsorban beírt cím és az utána lévő kulcs érték párok.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index.php?q</a:t>
            </a:r>
            <a:r>
              <a:rPr lang="hu-HU" dirty="0" smtClean="0"/>
              <a:t>=</a:t>
            </a:r>
            <a:r>
              <a:rPr lang="hu-HU" dirty="0" err="1" smtClean="0"/>
              <a:t>valami&amp;u</a:t>
            </a:r>
            <a:r>
              <a:rPr lang="hu-HU" dirty="0" smtClean="0"/>
              <a:t>=tim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Az első kulcs érték pár kérdőjel után van a többi határoló jele az &amp; jel.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POST és GET információk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POST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böngésző a </a:t>
            </a:r>
            <a:r>
              <a:rPr lang="hu-HU" dirty="0" err="1" smtClean="0"/>
              <a:t>submit</a:t>
            </a:r>
            <a:r>
              <a:rPr lang="hu-HU" dirty="0" smtClean="0"/>
              <a:t> metódusával küldi a szerver felé az adatokat. Jellemzően kulcs érték párok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007;p21"/>
          <p:cNvSpPr txBox="1">
            <a:spLocks/>
          </p:cNvSpPr>
          <p:nvPr/>
        </p:nvSpPr>
        <p:spPr>
          <a:xfrm>
            <a:off x="457200" y="928950"/>
            <a:ext cx="8229600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dirty="0" smtClean="0">
                <a:solidFill>
                  <a:srgbClr val="FF0000"/>
                </a:solidFill>
              </a:rPr>
              <a:t>FIGYELEM: az így érkező adatoknak nincs típusa, minden </a:t>
            </a:r>
            <a:r>
              <a:rPr lang="hu-HU" dirty="0" err="1" smtClean="0">
                <a:solidFill>
                  <a:srgbClr val="FF0000"/>
                </a:solidFill>
              </a:rPr>
              <a:t>stringként</a:t>
            </a:r>
            <a:r>
              <a:rPr lang="hu-HU" dirty="0" smtClean="0">
                <a:solidFill>
                  <a:srgbClr val="FF0000"/>
                </a:solidFill>
              </a:rPr>
              <a:t> érkezik. HA </a:t>
            </a:r>
            <a:r>
              <a:rPr lang="hu-HU" dirty="0" err="1" smtClean="0">
                <a:solidFill>
                  <a:srgbClr val="FF0000"/>
                </a:solidFill>
              </a:rPr>
              <a:t>javascriptben</a:t>
            </a:r>
            <a:r>
              <a:rPr lang="hu-HU" dirty="0" smtClean="0">
                <a:solidFill>
                  <a:srgbClr val="FF0000"/>
                </a:solidFill>
              </a:rPr>
              <a:t> megoldottak típus kezelést, az csak felhasználói élmény(adatbeviteli könnyítés)! Szerver oldalon mindent újra ellenőrizni kell!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84529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$_FILES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böngészőből feltöltött file adatait tartalmazza.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File típusa, eredeti neve, a szerveren hol található, a file mérete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Feltölthető file-ok száma és méret korlátja a php.ini –</a:t>
            </a:r>
            <a:r>
              <a:rPr lang="hu-HU" dirty="0" err="1" smtClean="0"/>
              <a:t>fileban</a:t>
            </a:r>
            <a:r>
              <a:rPr lang="hu-HU" dirty="0" smtClean="0"/>
              <a:t> van rögzítve. 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 feltöltés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007;p21"/>
          <p:cNvSpPr txBox="1">
            <a:spLocks/>
          </p:cNvSpPr>
          <p:nvPr/>
        </p:nvSpPr>
        <p:spPr>
          <a:xfrm>
            <a:off x="457200" y="928950"/>
            <a:ext cx="8229600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dirty="0" smtClean="0">
                <a:solidFill>
                  <a:srgbClr val="FF0000"/>
                </a:solidFill>
              </a:rPr>
              <a:t>FIGYELEM: minden feltöltött file potenciális támadás! Idézet egy hackertől: „érdekes lenne olyan </a:t>
            </a:r>
            <a:r>
              <a:rPr lang="hu-HU" dirty="0" err="1" smtClean="0">
                <a:solidFill>
                  <a:srgbClr val="FF0000"/>
                </a:solidFill>
              </a:rPr>
              <a:t>jpg</a:t>
            </a:r>
            <a:r>
              <a:rPr lang="hu-HU" dirty="0" smtClean="0">
                <a:solidFill>
                  <a:srgbClr val="FF0000"/>
                </a:solidFill>
              </a:rPr>
              <a:t> file-t készíteni, ami egy vágás után </a:t>
            </a:r>
            <a:r>
              <a:rPr lang="hu-HU" dirty="0" err="1" smtClean="0">
                <a:solidFill>
                  <a:srgbClr val="FF0000"/>
                </a:solidFill>
              </a:rPr>
              <a:t>futattható</a:t>
            </a:r>
            <a:r>
              <a:rPr lang="hu-HU" dirty="0" smtClean="0">
                <a:solidFill>
                  <a:srgbClr val="FF0000"/>
                </a:solidFill>
              </a:rPr>
              <a:t> PHP –t tartalmaz”.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77092" y="209928"/>
            <a:ext cx="882883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 feltöltés böngészőből a web -szerver felé, PHP kezelésben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9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767152"/>
            <a:ext cx="2563500" cy="31027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HTML</a:t>
            </a:r>
            <a:endParaRPr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form</a:t>
            </a:r>
            <a:r>
              <a:rPr lang="hu-HU" dirty="0" smtClean="0"/>
              <a:t> tag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form</a:t>
            </a:r>
            <a:r>
              <a:rPr lang="hu-HU" dirty="0" smtClean="0"/>
              <a:t> tag </a:t>
            </a:r>
            <a:r>
              <a:rPr lang="hu-HU" b="1" dirty="0" err="1" smtClean="0"/>
              <a:t>encode</a:t>
            </a:r>
            <a:r>
              <a:rPr lang="hu-HU" dirty="0" smtClean="0"/>
              <a:t> attribútumának beállítása: </a:t>
            </a:r>
            <a:r>
              <a:rPr lang="hu-HU" b="1" dirty="0" smtClean="0"/>
              <a:t>multipart/</a:t>
            </a:r>
            <a:r>
              <a:rPr lang="hu-HU" b="1" dirty="0" err="1" smtClean="0"/>
              <a:t>form-data</a:t>
            </a:r>
            <a:endParaRPr lang="hu-HU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input tag </a:t>
            </a:r>
            <a:r>
              <a:rPr lang="hu-HU" b="1" dirty="0" err="1" smtClean="0"/>
              <a:t>type</a:t>
            </a:r>
            <a:r>
              <a:rPr lang="hu-HU" dirty="0" smtClean="0"/>
              <a:t> attribútuma  </a:t>
            </a:r>
            <a:r>
              <a:rPr lang="hu-HU" b="1" dirty="0" smtClean="0"/>
              <a:t>file</a:t>
            </a:r>
          </a:p>
        </p:txBody>
      </p:sp>
      <p:sp>
        <p:nvSpPr>
          <p:cNvPr id="140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49" y="1767153"/>
            <a:ext cx="5410405" cy="31027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PHP</a:t>
            </a:r>
            <a:endParaRPr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b="1" dirty="0" smtClean="0"/>
              <a:t>$_FILES</a:t>
            </a:r>
            <a:r>
              <a:rPr lang="hu-HU" dirty="0" smtClean="0"/>
              <a:t> tömb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b="1" dirty="0" smtClean="0"/>
              <a:t>$_FILES</a:t>
            </a:r>
            <a:r>
              <a:rPr lang="hu-HU" dirty="0" smtClean="0"/>
              <a:t> tömb </a:t>
            </a:r>
            <a:r>
              <a:rPr lang="hu-HU" b="1" dirty="0" err="1" smtClean="0"/>
              <a:t>tmp_name</a:t>
            </a:r>
            <a:r>
              <a:rPr lang="hu-HU" dirty="0" smtClean="0"/>
              <a:t> kulcsa által mutatott helyen van a file és azon a néven, amit ez az érték mutat.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$_FILES tömb </a:t>
            </a:r>
            <a:r>
              <a:rPr lang="hu-HU" dirty="0" err="1" smtClean="0"/>
              <a:t>name</a:t>
            </a:r>
            <a:r>
              <a:rPr lang="hu-HU" dirty="0" smtClean="0"/>
              <a:t> kulcsa a file eredeti nevét tartalmazza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>
                <a:solidFill>
                  <a:srgbClr val="FF0000"/>
                </a:solidFill>
              </a:rPr>
              <a:t>file pontos típusáról infó nincs</a:t>
            </a:r>
            <a:r>
              <a:rPr lang="hu-HU" dirty="0" smtClean="0"/>
              <a:t>!!! kiterjesztés alapján van információ!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2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File-ok kezelése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PHP –</a:t>
            </a:r>
            <a:r>
              <a:rPr lang="hu-HU" dirty="0" err="1" smtClean="0"/>
              <a:t>ban</a:t>
            </a:r>
            <a:r>
              <a:rPr lang="hu-HU" dirty="0" smtClean="0"/>
              <a:t> is van file másolás, törlés, mozgatás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File mérete, létrejöttének dátuma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Könyvtár/Mappa létrehozása, törlése, másolása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9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691</Words>
  <Application>Microsoft Office PowerPoint</Application>
  <PresentationFormat>Diavetítés a képernyőre (16:9 oldalarány)</PresentationFormat>
  <Paragraphs>149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Arial</vt:lpstr>
      <vt:lpstr>Barlow</vt:lpstr>
      <vt:lpstr>Barlow Light</vt:lpstr>
      <vt:lpstr>Calibri</vt:lpstr>
      <vt:lpstr>Raleway Thin</vt:lpstr>
      <vt:lpstr>Wingdings</vt:lpstr>
      <vt:lpstr>Gaoler template</vt:lpstr>
      <vt:lpstr>PowerPoint-bemutató</vt:lpstr>
      <vt:lpstr>PHP programozás 3./13 alkalom</vt:lpstr>
      <vt:lpstr>Rendszer tömbök a PHP nyelvben</vt:lpstr>
      <vt:lpstr>Rendszer tömbök a PHP nyelvben</vt:lpstr>
      <vt:lpstr>Rendszer tömbök</vt:lpstr>
      <vt:lpstr>POST és GET információk</vt:lpstr>
      <vt:lpstr>File feltöltés</vt:lpstr>
      <vt:lpstr>File feltöltés böngészőből a web -szerver felé, PHP kezelésben</vt:lpstr>
      <vt:lpstr>File-ok kezelése</vt:lpstr>
      <vt:lpstr>File-okat kezelő függvények</vt:lpstr>
      <vt:lpstr>File-ok tartalmának kezelése</vt:lpstr>
      <vt:lpstr>JSON szöveg/file kezelése PHP-ban</vt:lpstr>
      <vt:lpstr>Kép kezelés PHP-nyelvben GD, ImageMagick könyvtár</vt:lpstr>
      <vt:lpstr>PHP GD eszköztára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129</cp:revision>
  <dcterms:modified xsi:type="dcterms:W3CDTF">2020-11-01T12:01:00Z</dcterms:modified>
</cp:coreProperties>
</file>