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8" r:id="rId2"/>
    <p:sldId id="256" r:id="rId3"/>
    <p:sldId id="259" r:id="rId4"/>
    <p:sldId id="260" r:id="rId5"/>
    <p:sldId id="261" r:id="rId6"/>
    <p:sldId id="287" r:id="rId7"/>
    <p:sldId id="288" r:id="rId8"/>
    <p:sldId id="289" r:id="rId9"/>
    <p:sldId id="290" r:id="rId10"/>
    <p:sldId id="292" r:id="rId11"/>
    <p:sldId id="293" r:id="rId12"/>
    <p:sldId id="262" r:id="rId13"/>
    <p:sldId id="279" r:id="rId14"/>
    <p:sldId id="294" r:id="rId15"/>
    <p:sldId id="295" r:id="rId16"/>
    <p:sldId id="263" r:id="rId17"/>
    <p:sldId id="296" r:id="rId18"/>
    <p:sldId id="29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3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9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525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98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68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05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60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39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8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8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aszlofeh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8" y="338213"/>
            <a:ext cx="1587962" cy="1587962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9539" y="349616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smtClean="0"/>
              <a:t>ÜDVÖZLÖK MINDENKIT!</a:t>
            </a:r>
            <a:endParaRPr lang="hu-HU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0025" y="2966222"/>
            <a:ext cx="8743950" cy="185501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algn="r"/>
            <a:r>
              <a:rPr lang="en-US" altLang="en-US" sz="3038" dirty="0">
                <a:solidFill>
                  <a:srgbClr val="0000FF"/>
                </a:solidFill>
                <a:latin typeface="Gill Sans" charset="0"/>
                <a:ea typeface="ＭＳ Ｐゴシック" charset="-128"/>
              </a:rPr>
              <a:t>Browser</a:t>
            </a:r>
            <a:r>
              <a:rPr lang="hu-HU" altLang="en-US" sz="3038" dirty="0">
                <a:solidFill>
                  <a:srgbClr val="0000FF"/>
                </a:solidFill>
                <a:latin typeface="Gill Sans" charset="0"/>
                <a:ea typeface="ＭＳ Ｐゴシック" charset="-128"/>
              </a:rPr>
              <a:t> / Böngésző</a:t>
            </a:r>
            <a:endParaRPr lang="en-US" altLang="en-US" sz="3038" dirty="0">
              <a:solidFill>
                <a:srgbClr val="0000FF"/>
              </a:solidFill>
              <a:latin typeface="Gill Sans" charset="0"/>
              <a:ea typeface="ＭＳ Ｐゴシック" charset="-128"/>
            </a:endParaRPr>
          </a:p>
          <a:p>
            <a:pPr algn="r"/>
            <a:endParaRPr lang="en-US" altLang="en-US" sz="3038" dirty="0">
              <a:solidFill>
                <a:srgbClr val="0000FF"/>
              </a:solidFill>
              <a:latin typeface="Gill Sans" charset="0"/>
              <a:ea typeface="ＭＳ Ｐゴシック" charset="-128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83" y="2070502"/>
            <a:ext cx="925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1"/>
          <p:cNvSpPr>
            <a:spLocks/>
          </p:cNvSpPr>
          <p:nvPr/>
        </p:nvSpPr>
        <p:spPr bwMode="auto">
          <a:xfrm>
            <a:off x="6180138" y="892175"/>
            <a:ext cx="279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1744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1744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846888" y="385763"/>
            <a:ext cx="11922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48013" y="3363913"/>
            <a:ext cx="663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6" name="Picture 2" descr="https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490" y="510886"/>
            <a:ext cx="1344837" cy="13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1030912" y="1418854"/>
            <a:ext cx="1151277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0" name="Rectangle 10"/>
          <p:cNvSpPr>
            <a:spLocks/>
          </p:cNvSpPr>
          <p:nvPr/>
        </p:nvSpPr>
        <p:spPr bwMode="auto">
          <a:xfrm>
            <a:off x="300038" y="2179638"/>
            <a:ext cx="3929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hu-HU" altLang="en-US" sz="1744" dirty="0" smtClean="0">
                <a:solidFill>
                  <a:srgbClr val="FF0000"/>
                </a:solidFill>
                <a:ea typeface="ＭＳ Ｐゴシック" charset="-128"/>
              </a:rPr>
              <a:t>GET http://valami.hu/page2.html</a:t>
            </a:r>
            <a:endParaRPr lang="en-US" altLang="en-US" sz="1744" dirty="0" smtClean="0">
              <a:solidFill>
                <a:srgbClr val="FF0000"/>
              </a:solidFill>
              <a:ea typeface="ＭＳ Ｐゴシック" charset="-128"/>
            </a:endParaRPr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9" y="3259271"/>
            <a:ext cx="2740443" cy="1561966"/>
          </a:xfrm>
          <a:prstGeom prst="rect">
            <a:avLst/>
          </a:prstGeom>
        </p:spPr>
      </p:pic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2454275" y="2949574"/>
            <a:ext cx="1357313" cy="787402"/>
          </a:xfrm>
          <a:prstGeom prst="line">
            <a:avLst/>
          </a:prstGeom>
          <a:noFill/>
          <a:ln w="114300">
            <a:solidFill>
              <a:srgbClr val="00B05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>
              <a:ea typeface="ヒラギノ角ゴ ProN W3" charset="0"/>
            </a:endParaRP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4265612" y="1352549"/>
            <a:ext cx="14839" cy="1476789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rot="10800000" flipH="1">
            <a:off x="4638573" y="1352548"/>
            <a:ext cx="19030" cy="1476789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7" name="Szövegdoboz 16"/>
          <p:cNvSpPr txBox="1"/>
          <p:nvPr/>
        </p:nvSpPr>
        <p:spPr>
          <a:xfrm>
            <a:off x="3674158" y="1736824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Webszerver, 80 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347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0025" y="2968088"/>
            <a:ext cx="8743950" cy="185314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algn="r"/>
            <a:endParaRPr lang="en-US" altLang="en-US" sz="3038" dirty="0">
              <a:solidFill>
                <a:srgbClr val="0000FF"/>
              </a:solidFill>
              <a:latin typeface="Gill Sans" charset="0"/>
              <a:ea typeface="ＭＳ Ｐゴシック" charset="-128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84" y="2021937"/>
            <a:ext cx="925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/>
        </p:nvSpPr>
        <p:spPr bwMode="auto">
          <a:xfrm rot="10800000">
            <a:off x="5172075" y="3063875"/>
            <a:ext cx="900113" cy="557213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6180138" y="892175"/>
            <a:ext cx="279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846888" y="385763"/>
            <a:ext cx="11922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4702175" y="3278188"/>
            <a:ext cx="9572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025" smtClean="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3148013" y="3363913"/>
            <a:ext cx="663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9" name="Picture 2" descr="https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68" y="535318"/>
            <a:ext cx="1344837" cy="13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Kép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9" y="3259271"/>
            <a:ext cx="2740443" cy="1561966"/>
          </a:xfrm>
          <a:prstGeom prst="rect">
            <a:avLst/>
          </a:prstGeom>
        </p:spPr>
      </p:pic>
      <p:sp>
        <p:nvSpPr>
          <p:cNvPr id="22" name="Line 8"/>
          <p:cNvSpPr>
            <a:spLocks noChangeShapeType="1"/>
          </p:cNvSpPr>
          <p:nvPr/>
        </p:nvSpPr>
        <p:spPr bwMode="auto">
          <a:xfrm flipH="1">
            <a:off x="2454275" y="2949574"/>
            <a:ext cx="1357313" cy="787402"/>
          </a:xfrm>
          <a:prstGeom prst="line">
            <a:avLst/>
          </a:prstGeom>
          <a:noFill/>
          <a:ln w="114300">
            <a:solidFill>
              <a:srgbClr val="00B05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>
              <a:ea typeface="ヒラギノ角ゴ ProN W3" charset="0"/>
            </a:endParaRPr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10" y="3257652"/>
            <a:ext cx="2740443" cy="1561966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3314310" y="3876675"/>
            <a:ext cx="1930107" cy="102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38" dirty="0" smtClean="0">
                <a:solidFill>
                  <a:srgbClr val="0000FF"/>
                </a:solidFill>
                <a:latin typeface="Gill Sans" charset="0"/>
                <a:ea typeface="ＭＳ Ｐゴシック" charset="-128"/>
              </a:rPr>
              <a:t>Browser/Böngésző</a:t>
            </a:r>
            <a:endParaRPr lang="hu-HU" sz="3038" dirty="0">
              <a:solidFill>
                <a:srgbClr val="0000FF"/>
              </a:solidFill>
              <a:latin typeface="Gill Sans" charset="0"/>
              <a:ea typeface="ＭＳ Ｐゴシック" charset="-128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1030912" y="1418854"/>
            <a:ext cx="1151277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300038" y="2179638"/>
            <a:ext cx="3929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hu-HU" altLang="en-US" sz="1744" dirty="0" smtClean="0">
                <a:solidFill>
                  <a:srgbClr val="FF0000"/>
                </a:solidFill>
                <a:ea typeface="ＭＳ Ｐゴシック" charset="-128"/>
              </a:rPr>
              <a:t>GET http://valami.hu/page2.html</a:t>
            </a:r>
            <a:endParaRPr lang="en-US" altLang="en-US" sz="1744" dirty="0" smtClean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26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4265612" y="1352549"/>
            <a:ext cx="14839" cy="1476789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rot="10800000" flipH="1">
            <a:off x="4638573" y="1352548"/>
            <a:ext cx="19030" cy="1476789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20" name="Szövegdoboz 19"/>
          <p:cNvSpPr txBox="1"/>
          <p:nvPr/>
        </p:nvSpPr>
        <p:spPr>
          <a:xfrm>
            <a:off x="3639465" y="184715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Webszerver, 80 port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160275" y="374077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Page1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6533930" y="374077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Page2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903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43798" y="127355"/>
            <a:ext cx="6414060" cy="8695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Internet standard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89068"/>
            <a:ext cx="3428994" cy="3738520"/>
            <a:chOff x="2152750" y="271657"/>
            <a:chExt cx="4293756" cy="4681342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-88016" y="1060959"/>
            <a:ext cx="3951287" cy="30146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The standards for all of the Internet protocols (inner workings) are developed by an organization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Internet En</a:t>
            </a:r>
            <a:r>
              <a:rPr lang="en-US" altLang="en-US" sz="1913" b="1" dirty="0" smtClean="0"/>
              <a:t>gin</a:t>
            </a:r>
            <a:r>
              <a:rPr lang="en-US" altLang="en-US" sz="1913" dirty="0" smtClean="0"/>
              <a:t>eering Task Force (IETF)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www.ietf.org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Standards are called </a:t>
            </a:r>
            <a:r>
              <a:rPr lang="ja-JP" altLang="en-US" sz="1913" dirty="0" smtClean="0">
                <a:latin typeface="Arial" charset="0"/>
              </a:rPr>
              <a:t>“</a:t>
            </a:r>
            <a:r>
              <a:rPr lang="en-US" altLang="ja-JP" sz="1913" dirty="0" smtClean="0"/>
              <a:t>RFCs</a:t>
            </a:r>
            <a:r>
              <a:rPr lang="ja-JP" altLang="en-US" sz="1913" dirty="0" smtClean="0">
                <a:latin typeface="Arial" charset="0"/>
              </a:rPr>
              <a:t>”</a:t>
            </a:r>
            <a:r>
              <a:rPr lang="en-US" altLang="ja-JP" sz="1913" dirty="0" smtClean="0"/>
              <a:t> - </a:t>
            </a:r>
            <a:r>
              <a:rPr lang="ja-JP" altLang="en-US" sz="1913" dirty="0" smtClean="0">
                <a:latin typeface="Arial" charset="0"/>
              </a:rPr>
              <a:t>“</a:t>
            </a:r>
            <a:r>
              <a:rPr lang="en-US" altLang="ja-JP" sz="1913" dirty="0" smtClean="0"/>
              <a:t>Request for Comments</a:t>
            </a:r>
            <a:r>
              <a:rPr lang="ja-JP" altLang="en-US" sz="1913" dirty="0" smtClean="0">
                <a:latin typeface="Arial" charset="0"/>
              </a:rPr>
              <a:t>”</a:t>
            </a:r>
            <a:endParaRPr lang="en-US" altLang="en-US" sz="1913" dirty="0"/>
          </a:p>
        </p:txBody>
      </p:sp>
      <p:sp>
        <p:nvSpPr>
          <p:cNvPr id="115" name="Rectangle 3"/>
          <p:cNvSpPr>
            <a:spLocks/>
          </p:cNvSpPr>
          <p:nvPr/>
        </p:nvSpPr>
        <p:spPr bwMode="auto">
          <a:xfrm>
            <a:off x="4317243" y="4525270"/>
            <a:ext cx="38985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en-US" sz="1800" dirty="0" smtClean="0">
                <a:ea typeface="MS PGothic" panose="020B0600070205080204" pitchFamily="34" charset="-128"/>
              </a:rPr>
              <a:t>Forrás</a:t>
            </a:r>
            <a:r>
              <a:rPr lang="en-US" altLang="en-US" sz="1800" dirty="0" smtClean="0">
                <a:ea typeface="MS PGothic" panose="020B0600070205080204" pitchFamily="34" charset="-128"/>
              </a:rPr>
              <a:t>: </a:t>
            </a:r>
            <a:r>
              <a:rPr lang="en-US" altLang="en-US" sz="1800" u="sng" dirty="0">
                <a:solidFill>
                  <a:srgbClr val="FFFF00"/>
                </a:solidFill>
                <a:ea typeface="MS PGothic" panose="020B0600070205080204" pitchFamily="34" charset="-128"/>
                <a:hlinkClick r:id="rId3"/>
              </a:rPr>
              <a:t>http://tools.ietf.org/html/rfc791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</a:p>
        </p:txBody>
      </p:sp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80" y="878861"/>
            <a:ext cx="2217427" cy="95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1034">
            <a:off x="6793857" y="2850381"/>
            <a:ext cx="1269064" cy="23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</a:t>
            </a:r>
            <a:endParaRPr dirty="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90550"/>
            <a:ext cx="427355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6639339" cy="518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hu-HU" sz="2400" dirty="0"/>
              <a:t>http://www.w3.org/Protocols/rfc2616/rfc2616.txt</a:t>
            </a:r>
            <a:r>
              <a:rPr lang="en" sz="2400" dirty="0" smtClean="0"/>
              <a:t>: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150"/>
            <a:ext cx="76803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97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849313" y="134938"/>
            <a:ext cx="7445375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sz="4163" dirty="0" smtClean="0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49313" y="1457325"/>
            <a:ext cx="7445375" cy="301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21481">
              <a:spcBef>
                <a:spcPts val="1969"/>
              </a:spcBef>
              <a:defRPr/>
            </a:pPr>
            <a:r>
              <a:rPr lang="en-US" sz="1913" smtClean="0"/>
              <a:t>Connect to the server like </a:t>
            </a:r>
            <a:r>
              <a:rPr lang="en-US" sz="1913" smtClean="0">
                <a:solidFill>
                  <a:srgbClr val="FFFF00"/>
                </a:solidFill>
              </a:rPr>
              <a:t>www.dr-chuck.com</a:t>
            </a:r>
            <a:endParaRPr lang="en-US" sz="1913" smtClean="0"/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/>
              <a:t>a "hand shake"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sz="1913" smtClean="0"/>
              <a:t>Request a document (or the default document)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http://www.dr-chuck.com/page1.htm HTTP/1.0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http://www.mlive.com/ann-arbor/ HTTP/1.0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http://www.facebook.com HTTP/1.0</a:t>
            </a:r>
            <a:endParaRPr lang="en-US" sz="1913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41" name="Rectangle 1"/>
          <p:cNvSpPr>
            <a:spLocks noChangeArrowheads="1"/>
          </p:cNvSpPr>
          <p:nvPr/>
        </p:nvSpPr>
        <p:spPr bwMode="auto">
          <a:xfrm>
            <a:off x="7353300" y="1001713"/>
            <a:ext cx="985838" cy="1585912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025" smtClean="0"/>
          </a:p>
        </p:txBody>
      </p:sp>
      <p:sp>
        <p:nvSpPr>
          <p:cNvPr id="142" name="Rectangle 1"/>
          <p:cNvSpPr>
            <a:spLocks/>
          </p:cNvSpPr>
          <p:nvPr/>
        </p:nvSpPr>
        <p:spPr bwMode="auto">
          <a:xfrm>
            <a:off x="114300" y="685800"/>
            <a:ext cx="724376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$ </a:t>
            </a:r>
            <a:r>
              <a:rPr lang="en-US" altLang="en-US" sz="150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telnet www.dr-chuck.com 80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Trying 74.208.28.177...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Connected to www.dr-chuck.com.Escape character is '^]'.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GET http://www.dr-chuck.com/page1.htm HTTP/1.0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500">
              <a:latin typeface="Courier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HTTP/1.1 200 OK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Date: Thu, 08 Jan 2015 01:57:52 GMT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Last-Modified: Sun, 19 Jan 2014 14:25:43 GMT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Connection: close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Content-Type: text/html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500">
              <a:solidFill>
                <a:srgbClr val="FF00FF"/>
              </a:solidFill>
              <a:latin typeface="Courier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&lt;h1&gt;The First Page&lt;/h1&gt;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&lt;p&gt;If you like, you can switch to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the &lt;a href="http://www.dr-chuck.com/page2.htm"&gt;Second </a:t>
            </a:r>
            <a:b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</a:b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Page&lt;/a&gt;.&lt;/p&gt;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Connection closed by foreign host.</a:t>
            </a:r>
          </a:p>
        </p:txBody>
      </p:sp>
      <p:sp>
        <p:nvSpPr>
          <p:cNvPr id="143" name="Rectangle 5"/>
          <p:cNvSpPr>
            <a:spLocks/>
          </p:cNvSpPr>
          <p:nvPr/>
        </p:nvSpPr>
        <p:spPr bwMode="auto">
          <a:xfrm>
            <a:off x="7097713" y="2478088"/>
            <a:ext cx="1497012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75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144" name="Rectangle 6"/>
          <p:cNvSpPr>
            <a:spLocks/>
          </p:cNvSpPr>
          <p:nvPr/>
        </p:nvSpPr>
        <p:spPr bwMode="auto">
          <a:xfrm>
            <a:off x="6934200" y="590550"/>
            <a:ext cx="1824038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25" smtClean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145" name="Line 7"/>
          <p:cNvSpPr>
            <a:spLocks noChangeShapeType="1"/>
          </p:cNvSpPr>
          <p:nvPr/>
        </p:nvSpPr>
        <p:spPr bwMode="auto">
          <a:xfrm flipH="1">
            <a:off x="7550150" y="1160463"/>
            <a:ext cx="12700" cy="116205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6" name="Line 8"/>
          <p:cNvSpPr>
            <a:spLocks noChangeShapeType="1"/>
          </p:cNvSpPr>
          <p:nvPr/>
        </p:nvSpPr>
        <p:spPr bwMode="auto">
          <a:xfrm rot="10800000" flipH="1">
            <a:off x="7840663" y="1173163"/>
            <a:ext cx="12700" cy="1185862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7" name="Line 8"/>
          <p:cNvSpPr>
            <a:spLocks noChangeShapeType="1"/>
          </p:cNvSpPr>
          <p:nvPr/>
        </p:nvSpPr>
        <p:spPr bwMode="auto">
          <a:xfrm rot="10800000" flipH="1">
            <a:off x="8132763" y="1154113"/>
            <a:ext cx="11112" cy="1185862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1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2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3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4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5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smtClean="0"/>
              <a:t>Abc.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9092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</a:t>
            </a:r>
            <a:r>
              <a:rPr lang="hu-HU" dirty="0" smtClean="0"/>
              <a:t>php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05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1./13 alkalom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562" y="82628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Internet alapjai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033" y="2643989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Hogyan működik, amikor egy oldal címét beírjuk a böngészőbe.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967409" y="2517914"/>
            <a:ext cx="1572198" cy="2283382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Rectangle 10"/>
          <p:cNvSpPr/>
          <p:nvPr/>
        </p:nvSpPr>
        <p:spPr bwMode="auto">
          <a:xfrm>
            <a:off x="7061960" y="304291"/>
            <a:ext cx="1371600" cy="235743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Web Server</a:t>
            </a:r>
          </a:p>
          <a:p>
            <a:pPr algn="ctr" eaLnBrk="1" hangingPunct="1">
              <a:defRPr/>
            </a:pPr>
            <a:endParaRPr lang="en-US" sz="1139" dirty="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PHP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MySQL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Apache</a:t>
            </a: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51" y="1097247"/>
            <a:ext cx="96202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22"/>
          <p:cNvSpPr/>
          <p:nvPr/>
        </p:nvSpPr>
        <p:spPr bwMode="auto">
          <a:xfrm>
            <a:off x="4271677" y="304291"/>
            <a:ext cx="1243012" cy="2314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Browser</a:t>
            </a:r>
          </a:p>
          <a:p>
            <a:pPr algn="ctr" eaLnBrk="1" hangingPunct="1">
              <a:defRPr/>
            </a:pPr>
            <a:endParaRPr lang="en-US" sz="1139" dirty="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HTML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CSS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DOM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JavaScript</a:t>
            </a:r>
          </a:p>
          <a:p>
            <a:pPr algn="ctr" eaLnBrk="1" hangingPunct="1">
              <a:defRPr/>
            </a:pPr>
            <a:r>
              <a:rPr lang="en-US" sz="1139" dirty="0" err="1">
                <a:solidFill>
                  <a:srgbClr val="000000"/>
                </a:solidFill>
                <a:ea typeface="ヒラギノ角ゴ ProN W3" charset="0"/>
              </a:rPr>
              <a:t>JQuery</a:t>
            </a:r>
            <a:endParaRPr lang="en-US" sz="1139" dirty="0">
              <a:ea typeface="ヒラギノ角ゴ ProN W3" charset="0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1" y="304291"/>
            <a:ext cx="2800350" cy="165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04800" y="158201"/>
            <a:ext cx="88011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</a:t>
            </a:r>
            <a:r>
              <a:rPr lang="hu-HU" dirty="0" err="1" smtClean="0"/>
              <a:t>Hypertext</a:t>
            </a:r>
            <a:r>
              <a:rPr lang="hu-HU" dirty="0"/>
              <a:t> </a:t>
            </a:r>
            <a:r>
              <a:rPr lang="hu-HU" dirty="0" err="1" smtClean="0"/>
              <a:t>Transfer</a:t>
            </a:r>
            <a:r>
              <a:rPr lang="hu-HU" dirty="0" smtClean="0"/>
              <a:t> Protokoll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24831" y="1339422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Az internet domináns </a:t>
            </a:r>
            <a:r>
              <a:rPr lang="hu-HU" dirty="0" smtClean="0"/>
              <a:t>applikációs </a:t>
            </a:r>
            <a:r>
              <a:rPr lang="hu-HU" dirty="0" smtClean="0"/>
              <a:t>protokollja.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Alap </a:t>
            </a:r>
            <a:r>
              <a:rPr lang="hu-HU" dirty="0" smtClean="0"/>
              <a:t>koncepció:  </a:t>
            </a:r>
            <a:r>
              <a:rPr lang="hu-HU" dirty="0" err="1" smtClean="0"/>
              <a:t>teremts</a:t>
            </a:r>
            <a:r>
              <a:rPr lang="hu-HU" dirty="0" smtClean="0"/>
              <a:t> kapcsolatot-kérd le a dokumentumot-vissza kapjuk a dokumentumot- zárjuk a kapcsolatot</a:t>
            </a:r>
            <a:r>
              <a:rPr lang="en" dirty="0" smtClean="0"/>
              <a:t>.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URL –Uniform </a:t>
            </a:r>
            <a:r>
              <a:rPr lang="hu-HU" dirty="0" err="1"/>
              <a:t>R</a:t>
            </a:r>
            <a:r>
              <a:rPr lang="hu-HU" dirty="0" err="1" smtClean="0"/>
              <a:t>esource</a:t>
            </a:r>
            <a:r>
              <a:rPr lang="hu-HU" dirty="0" smtClean="0"/>
              <a:t> </a:t>
            </a:r>
            <a:r>
              <a:rPr lang="hu-HU" dirty="0" err="1" smtClean="0"/>
              <a:t>Locator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098100" y="1146950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églalap 2"/>
          <p:cNvSpPr/>
          <p:nvPr/>
        </p:nvSpPr>
        <p:spPr>
          <a:xfrm>
            <a:off x="298752" y="2113653"/>
            <a:ext cx="5891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http</a:t>
            </a:r>
            <a:r>
              <a:rPr lang="en-US" altLang="en-US" sz="2000" dirty="0" smtClean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://</a:t>
            </a:r>
            <a:r>
              <a:rPr lang="hu-HU" altLang="en-US" sz="2000" dirty="0" smtClean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" charset="0"/>
              </a:rPr>
              <a:t>feherlaszlopeter.eu</a:t>
            </a:r>
            <a:r>
              <a:rPr lang="en-US" altLang="en-US" sz="2000" dirty="0" smtClean="0">
                <a:solidFill>
                  <a:srgbClr val="FF7F00"/>
                </a:solidFill>
                <a:latin typeface="Courier" charset="0"/>
                <a:ea typeface="ＭＳ Ｐゴシック" charset="-128"/>
                <a:sym typeface="Courier" charset="0"/>
              </a:rPr>
              <a:t>/page1.htm</a:t>
            </a:r>
            <a:endParaRPr lang="en-US" altLang="en-US" sz="2000" dirty="0">
              <a:solidFill>
                <a:srgbClr val="FF7F00"/>
              </a:solidFill>
              <a:latin typeface="Courier" charset="0"/>
              <a:ea typeface="ＭＳ Ｐゴシック" charset="-128"/>
              <a:sym typeface="Courier" charset="0"/>
            </a:endParaRPr>
          </a:p>
        </p:txBody>
      </p:sp>
      <p:sp>
        <p:nvSpPr>
          <p:cNvPr id="147" name="Line 6"/>
          <p:cNvSpPr>
            <a:spLocks noChangeShapeType="1"/>
          </p:cNvSpPr>
          <p:nvPr/>
        </p:nvSpPr>
        <p:spPr bwMode="auto">
          <a:xfrm flipH="1">
            <a:off x="1565621" y="1816099"/>
            <a:ext cx="12700" cy="11858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8" name="Line 7"/>
          <p:cNvSpPr>
            <a:spLocks noChangeShapeType="1"/>
          </p:cNvSpPr>
          <p:nvPr/>
        </p:nvSpPr>
        <p:spPr bwMode="auto">
          <a:xfrm flipH="1">
            <a:off x="4510640" y="1816098"/>
            <a:ext cx="12700" cy="11858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9" name="Rectangle 3"/>
          <p:cNvSpPr>
            <a:spLocks/>
          </p:cNvSpPr>
          <p:nvPr/>
        </p:nvSpPr>
        <p:spPr bwMode="auto">
          <a:xfrm>
            <a:off x="523254" y="2779335"/>
            <a:ext cx="9128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00FF00"/>
                </a:solidFill>
                <a:ea typeface="ＭＳ Ｐゴシック" charset="-128"/>
              </a:rPr>
              <a:t>protocol</a:t>
            </a:r>
          </a:p>
        </p:txBody>
      </p:sp>
      <p:sp>
        <p:nvSpPr>
          <p:cNvPr id="150" name="Rectangle 4"/>
          <p:cNvSpPr>
            <a:spLocks/>
          </p:cNvSpPr>
          <p:nvPr/>
        </p:nvSpPr>
        <p:spPr bwMode="auto">
          <a:xfrm>
            <a:off x="2780542" y="2779335"/>
            <a:ext cx="4587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00FF"/>
                </a:solidFill>
                <a:ea typeface="ＭＳ Ｐゴシック" charset="-128"/>
              </a:rPr>
              <a:t>host</a:t>
            </a:r>
          </a:p>
        </p:txBody>
      </p:sp>
      <p:sp>
        <p:nvSpPr>
          <p:cNvPr id="151" name="Rectangle 5"/>
          <p:cNvSpPr>
            <a:spLocks/>
          </p:cNvSpPr>
          <p:nvPr/>
        </p:nvSpPr>
        <p:spPr bwMode="auto">
          <a:xfrm>
            <a:off x="4800085" y="2779335"/>
            <a:ext cx="1060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7F00"/>
                </a:solidFill>
                <a:ea typeface="ＭＳ Ｐゴシック" charset="-128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12324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Rectangle 1"/>
          <p:cNvSpPr>
            <a:spLocks noChangeArrowheads="1"/>
          </p:cNvSpPr>
          <p:nvPr/>
        </p:nvSpPr>
        <p:spPr bwMode="auto">
          <a:xfrm>
            <a:off x="221455" y="3101008"/>
            <a:ext cx="8722519" cy="172022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038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  <a:r>
              <a:rPr lang="hu-HU" altLang="en-US" sz="3038" dirty="0" smtClean="0">
                <a:solidFill>
                  <a:srgbClr val="0000FF"/>
                </a:solidFill>
                <a:ea typeface="ＭＳ Ｐゴシック" charset="-128"/>
              </a:rPr>
              <a:t> / Böngésző</a:t>
            </a:r>
            <a:endParaRPr lang="en-US" altLang="en-US" sz="3038" dirty="0" smtClean="0"/>
          </a:p>
        </p:txBody>
      </p:sp>
      <p:pic>
        <p:nvPicPr>
          <p:cNvPr id="14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55" y="2273109"/>
            <a:ext cx="925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s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79" y="642696"/>
            <a:ext cx="1344837" cy="13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/>
          <p:cNvSpPr txBox="1"/>
          <p:nvPr/>
        </p:nvSpPr>
        <p:spPr>
          <a:xfrm>
            <a:off x="3674156" y="1988996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Webszerver, 80 port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9" y="3259271"/>
            <a:ext cx="2740443" cy="15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3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7" name="Rectangle 1"/>
          <p:cNvSpPr>
            <a:spLocks noChangeArrowheads="1"/>
          </p:cNvSpPr>
          <p:nvPr/>
        </p:nvSpPr>
        <p:spPr bwMode="auto">
          <a:xfrm>
            <a:off x="200025" y="2949574"/>
            <a:ext cx="8743950" cy="187166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algn="r"/>
            <a:r>
              <a:rPr lang="en-US" altLang="en-US" sz="3038" dirty="0">
                <a:solidFill>
                  <a:srgbClr val="0000FF"/>
                </a:solidFill>
                <a:latin typeface="Gill Sans" charset="0"/>
                <a:ea typeface="ＭＳ Ｐゴシック" charset="-128"/>
              </a:rPr>
              <a:t>Browser</a:t>
            </a:r>
            <a:r>
              <a:rPr lang="hu-HU" altLang="en-US" sz="3038" dirty="0">
                <a:solidFill>
                  <a:srgbClr val="0000FF"/>
                </a:solidFill>
                <a:latin typeface="Gill Sans" charset="0"/>
                <a:ea typeface="ＭＳ Ｐゴシック" charset="-128"/>
              </a:rPr>
              <a:t> / Böngésző</a:t>
            </a:r>
            <a:endParaRPr lang="en-US" altLang="en-US" sz="3038" dirty="0">
              <a:solidFill>
                <a:srgbClr val="0000FF"/>
              </a:solidFill>
              <a:latin typeface="Gill Sans" charset="0"/>
              <a:ea typeface="ＭＳ Ｐゴシック" charset="-128"/>
            </a:endParaRPr>
          </a:p>
        </p:txBody>
      </p:sp>
      <p:pic>
        <p:nvPicPr>
          <p:cNvPr id="14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45" y="2162900"/>
            <a:ext cx="925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17"/>
          <p:cNvSpPr txBox="1">
            <a:spLocks noChangeArrowheads="1"/>
          </p:cNvSpPr>
          <p:nvPr/>
        </p:nvSpPr>
        <p:spPr bwMode="auto">
          <a:xfrm>
            <a:off x="3148013" y="3363913"/>
            <a:ext cx="663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54" name="Picture 2" descr="https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79" y="550339"/>
            <a:ext cx="1344837" cy="13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Szövegdoboz 154"/>
          <p:cNvSpPr txBox="1"/>
          <p:nvPr/>
        </p:nvSpPr>
        <p:spPr>
          <a:xfrm>
            <a:off x="3674156" y="185194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Webszerver, 80 port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9" y="3259271"/>
            <a:ext cx="2740443" cy="1561966"/>
          </a:xfrm>
          <a:prstGeom prst="rect">
            <a:avLst/>
          </a:prstGeom>
        </p:spPr>
      </p:pic>
      <p:sp>
        <p:nvSpPr>
          <p:cNvPr id="151" name="Line 8"/>
          <p:cNvSpPr>
            <a:spLocks noChangeShapeType="1"/>
          </p:cNvSpPr>
          <p:nvPr/>
        </p:nvSpPr>
        <p:spPr bwMode="auto">
          <a:xfrm flipH="1">
            <a:off x="2454275" y="2949574"/>
            <a:ext cx="1357313" cy="787402"/>
          </a:xfrm>
          <a:prstGeom prst="line">
            <a:avLst/>
          </a:prstGeom>
          <a:noFill/>
          <a:ln w="114300">
            <a:solidFill>
              <a:srgbClr val="00B05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>
              <a:ea typeface="ヒラギノ角ゴ ProN W3" charset="0"/>
            </a:endParaRPr>
          </a:p>
        </p:txBody>
      </p:sp>
      <p:sp>
        <p:nvSpPr>
          <p:cNvPr id="13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68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7" name="Rectangle 1"/>
          <p:cNvSpPr>
            <a:spLocks noChangeArrowheads="1"/>
          </p:cNvSpPr>
          <p:nvPr/>
        </p:nvSpPr>
        <p:spPr bwMode="auto">
          <a:xfrm>
            <a:off x="200025" y="2949574"/>
            <a:ext cx="8743950" cy="187166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algn="r"/>
            <a:r>
              <a:rPr lang="en-US" altLang="en-US" sz="3038" dirty="0">
                <a:solidFill>
                  <a:srgbClr val="0000FF"/>
                </a:solidFill>
                <a:latin typeface="Gill Sans" charset="0"/>
                <a:ea typeface="ＭＳ Ｐゴシック" charset="-128"/>
              </a:rPr>
              <a:t>Browser</a:t>
            </a:r>
            <a:r>
              <a:rPr lang="hu-HU" altLang="en-US" sz="3038" dirty="0">
                <a:solidFill>
                  <a:srgbClr val="0000FF"/>
                </a:solidFill>
                <a:latin typeface="Gill Sans" charset="0"/>
                <a:ea typeface="ＭＳ Ｐゴシック" charset="-128"/>
              </a:rPr>
              <a:t> / Böngésző</a:t>
            </a:r>
            <a:endParaRPr lang="en-US" altLang="en-US" sz="3038" dirty="0">
              <a:solidFill>
                <a:srgbClr val="0000FF"/>
              </a:solidFill>
              <a:latin typeface="Gill Sans" charset="0"/>
              <a:ea typeface="ＭＳ Ｐゴシック" charset="-128"/>
            </a:endParaRPr>
          </a:p>
          <a:p>
            <a:pPr algn="r"/>
            <a:endParaRPr lang="en-US" altLang="en-US" sz="3038" dirty="0">
              <a:solidFill>
                <a:srgbClr val="0000FF"/>
              </a:solidFill>
              <a:latin typeface="Gill Sans" charset="0"/>
              <a:ea typeface="ＭＳ Ｐゴシック" charset="-128"/>
            </a:endParaRPr>
          </a:p>
        </p:txBody>
      </p:sp>
      <p:pic>
        <p:nvPicPr>
          <p:cNvPr id="14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41" y="2193784"/>
            <a:ext cx="925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2"/>
          <p:cNvSpPr txBox="1">
            <a:spLocks noChangeArrowheads="1"/>
          </p:cNvSpPr>
          <p:nvPr/>
        </p:nvSpPr>
        <p:spPr bwMode="auto">
          <a:xfrm>
            <a:off x="1030912" y="1418854"/>
            <a:ext cx="1151277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155" name="Rectangle 10"/>
          <p:cNvSpPr>
            <a:spLocks/>
          </p:cNvSpPr>
          <p:nvPr/>
        </p:nvSpPr>
        <p:spPr bwMode="auto">
          <a:xfrm>
            <a:off x="300038" y="2179638"/>
            <a:ext cx="3929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hu-HU" altLang="en-US" sz="1744" dirty="0" smtClean="0">
                <a:solidFill>
                  <a:srgbClr val="FF0000"/>
                </a:solidFill>
                <a:ea typeface="ＭＳ Ｐゴシック" charset="-128"/>
              </a:rPr>
              <a:t>GET http://valami.hu/page2.html</a:t>
            </a:r>
            <a:endParaRPr lang="en-US" altLang="en-US" sz="1744" dirty="0" smtClean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156" name="TextBox 11"/>
          <p:cNvSpPr txBox="1">
            <a:spLocks noChangeArrowheads="1"/>
          </p:cNvSpPr>
          <p:nvPr/>
        </p:nvSpPr>
        <p:spPr bwMode="auto">
          <a:xfrm>
            <a:off x="3148013" y="3363913"/>
            <a:ext cx="663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57" name="Picture 2" descr="https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78" y="496621"/>
            <a:ext cx="1344837" cy="13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Szövegdoboz 157"/>
          <p:cNvSpPr txBox="1"/>
          <p:nvPr/>
        </p:nvSpPr>
        <p:spPr>
          <a:xfrm>
            <a:off x="3674155" y="175578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Webszerver, 80 port</a:t>
            </a:r>
            <a:endParaRPr lang="hu-HU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9" y="3259271"/>
            <a:ext cx="2740443" cy="1561966"/>
          </a:xfrm>
          <a:prstGeom prst="rect">
            <a:avLst/>
          </a:prstGeom>
        </p:spPr>
      </p:pic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454275" y="2949574"/>
            <a:ext cx="1357313" cy="787402"/>
          </a:xfrm>
          <a:prstGeom prst="line">
            <a:avLst/>
          </a:prstGeom>
          <a:noFill/>
          <a:ln w="114300">
            <a:solidFill>
              <a:srgbClr val="00B05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>
              <a:ea typeface="ヒラギノ角ゴ ProN W3" charset="0"/>
            </a:endParaRPr>
          </a:p>
        </p:txBody>
      </p:sp>
      <p:sp>
        <p:nvSpPr>
          <p:cNvPr id="150" name="Line 4"/>
          <p:cNvSpPr>
            <a:spLocks noChangeShapeType="1"/>
          </p:cNvSpPr>
          <p:nvPr/>
        </p:nvSpPr>
        <p:spPr bwMode="auto">
          <a:xfrm>
            <a:off x="4265612" y="1352549"/>
            <a:ext cx="14839" cy="1476789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5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4309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A3F50"/>
    </a:dk1>
    <a:lt1>
      <a:srgbClr val="FFFFFF"/>
    </a:lt1>
    <a:dk2>
      <a:srgbClr val="757B89"/>
    </a:dk2>
    <a:lt2>
      <a:srgbClr val="E9EAF2"/>
    </a:lt2>
    <a:accent1>
      <a:srgbClr val="00B5DD"/>
    </a:accent1>
    <a:accent2>
      <a:srgbClr val="007BB9"/>
    </a:accent2>
    <a:accent3>
      <a:srgbClr val="8C50FF"/>
    </a:accent3>
    <a:accent4>
      <a:srgbClr val="FF4D4D"/>
    </a:accent4>
    <a:accent5>
      <a:srgbClr val="F9CB07"/>
    </a:accent5>
    <a:accent6>
      <a:srgbClr val="A6CE28"/>
    </a:accent6>
    <a:hlink>
      <a:srgbClr val="007BB9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435</Words>
  <Application>Microsoft Office PowerPoint</Application>
  <PresentationFormat>Diavetítés a képernyőre (16:9 oldalarány)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30" baseType="lpstr">
      <vt:lpstr>MS PGothic</vt:lpstr>
      <vt:lpstr>MS PGothic</vt:lpstr>
      <vt:lpstr>Arial</vt:lpstr>
      <vt:lpstr>Barlow</vt:lpstr>
      <vt:lpstr>Barlow Light</vt:lpstr>
      <vt:lpstr>Calibri</vt:lpstr>
      <vt:lpstr>Courier</vt:lpstr>
      <vt:lpstr>Gill Sans</vt:lpstr>
      <vt:lpstr>Raleway</vt:lpstr>
      <vt:lpstr>Raleway Thin</vt:lpstr>
      <vt:lpstr>ヒラギノ角ゴ ProN W3</vt:lpstr>
      <vt:lpstr>Gaoler template</vt:lpstr>
      <vt:lpstr>PowerPoint-bemutató</vt:lpstr>
      <vt:lpstr>PHP programozás 1./13 alkalom</vt:lpstr>
      <vt:lpstr>Internet alapjai</vt:lpstr>
      <vt:lpstr>PowerPoint-bemutató</vt:lpstr>
      <vt:lpstr>HTTP Hypertext Transfer Protokoll</vt:lpstr>
      <vt:lpstr>URL –Uniform Resource Locator</vt:lpstr>
      <vt:lpstr>HTTP kommunikáció</vt:lpstr>
      <vt:lpstr>HTTP kommunikáció</vt:lpstr>
      <vt:lpstr>HTTP kommunikáció</vt:lpstr>
      <vt:lpstr>HTTP kommunikáció</vt:lpstr>
      <vt:lpstr>HTTP kommunikáció</vt:lpstr>
      <vt:lpstr>Internet standard</vt:lpstr>
      <vt:lpstr>HTTP</vt:lpstr>
      <vt:lpstr>PowerPoint-bemutató</vt:lpstr>
      <vt:lpstr>Making an HTTP request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75</cp:revision>
  <dcterms:modified xsi:type="dcterms:W3CDTF">2020-10-09T19:19:43Z</dcterms:modified>
</cp:coreProperties>
</file>