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2"/>
  </p:notesMasterIdLst>
  <p:sldIdLst>
    <p:sldId id="287" r:id="rId2"/>
    <p:sldId id="288" r:id="rId3"/>
    <p:sldId id="259" r:id="rId4"/>
    <p:sldId id="261" r:id="rId5"/>
    <p:sldId id="260" r:id="rId6"/>
    <p:sldId id="291" r:id="rId7"/>
    <p:sldId id="292" r:id="rId8"/>
    <p:sldId id="293" r:id="rId9"/>
    <p:sldId id="294" r:id="rId10"/>
    <p:sldId id="295" r:id="rId11"/>
    <p:sldId id="263" r:id="rId12"/>
    <p:sldId id="290" r:id="rId13"/>
    <p:sldId id="289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2" r:id="rId23"/>
    <p:sldId id="304" r:id="rId24"/>
    <p:sldId id="305" r:id="rId25"/>
    <p:sldId id="306" r:id="rId26"/>
    <p:sldId id="307" r:id="rId27"/>
    <p:sldId id="264" r:id="rId28"/>
    <p:sldId id="277" r:id="rId29"/>
    <p:sldId id="308" r:id="rId30"/>
    <p:sldId id="30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Világos stílus 3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Sötét stílus 2 – 1./2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1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7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6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00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4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5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9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72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8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6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68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8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66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87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6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6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8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74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1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phpalapo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1731109" y="743608"/>
            <a:ext cx="7374816" cy="3646732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136814" y="1496650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Nowdoc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szintakszis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17" y="1424224"/>
            <a:ext cx="5552643" cy="12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„Sima”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Nyolc bitenként értelmezik a karaktereket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kezelő függvények a PHP nyelvben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MB </a:t>
            </a:r>
            <a:r>
              <a:rPr lang="hu-HU" b="1" dirty="0" smtClean="0">
                <a:sym typeface="Wingdings" panose="05000000000000000000" pitchFamily="2" charset="2"/>
              </a:rPr>
              <a:t> Multi Byte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16 bitenként értelmezik a karaktereket, ez a </a:t>
            </a:r>
            <a:r>
              <a:rPr lang="hu-HU" dirty="0" err="1" smtClean="0"/>
              <a:t>unicode-nak</a:t>
            </a:r>
            <a:r>
              <a:rPr lang="hu-HU" dirty="0" smtClean="0"/>
              <a:t> felel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Műveletek </a:t>
            </a:r>
            <a:r>
              <a:rPr lang="hu-HU" dirty="0" err="1" smtClean="0"/>
              <a:t>stringekkel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Keresés és csere a szövegben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Kisbetűs, nagybetűs </a:t>
            </a:r>
            <a:r>
              <a:rPr lang="hu-HU" dirty="0" err="1" smtClean="0"/>
              <a:t>string</a:t>
            </a:r>
            <a:endParaRPr lang="hu-HU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err="1" smtClean="0"/>
              <a:t>Stringben</a:t>
            </a:r>
            <a:r>
              <a:rPr lang="hu-HU" dirty="0" smtClean="0"/>
              <a:t> lévő specifikus támadások kiszűrése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Egyedi kód generálás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53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„Sima”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Nyolc bitenként értelmezik a karaktereket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kezelő függvények a PHP nyelvben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MB </a:t>
            </a:r>
            <a:r>
              <a:rPr lang="hu-HU" b="1" dirty="0" smtClean="0">
                <a:sym typeface="Wingdings" panose="05000000000000000000" pitchFamily="2" charset="2"/>
              </a:rPr>
              <a:t> Multi Byte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16 bitenként értelmezik a karaktereket, ez a </a:t>
            </a:r>
            <a:r>
              <a:rPr lang="hu-HU" dirty="0" err="1" smtClean="0"/>
              <a:t>unicode-nak</a:t>
            </a:r>
            <a:r>
              <a:rPr lang="hu-HU" dirty="0" smtClean="0"/>
              <a:t> felel meg.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2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91049" y="624256"/>
            <a:ext cx="86174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Összetartozó sorozatot szeretnénk tárolni.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354015" y="1843690"/>
            <a:ext cx="4469423" cy="2617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Mit tehetünk, ha egy számsorozatot akarunk eltárolni. Amely egy jegyű számokból áll, de nem egy óriási szám, hanem összetartozó számsorozat.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853545" y="2127474"/>
            <a:ext cx="2576946" cy="273547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74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47574" y="147096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„Tömb”</a:t>
            </a:r>
            <a:endParaRPr lang="hu-HU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nevében is benne van az adatainkat „</a:t>
            </a:r>
            <a:r>
              <a:rPr lang="hu-HU" dirty="0" err="1" smtClean="0"/>
              <a:t>tömbösítve</a:t>
            </a:r>
            <a:r>
              <a:rPr lang="hu-HU" dirty="0" smtClean="0"/>
              <a:t>” vagy egy „adat tömbként” kezeljük.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Megoldás: Tömb / </a:t>
            </a:r>
            <a:r>
              <a:rPr lang="hu-HU" dirty="0" err="1" smtClean="0"/>
              <a:t>Array</a:t>
            </a:r>
            <a:r>
              <a:rPr lang="hu-HU" dirty="0" smtClean="0"/>
              <a:t> adatszerkezet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0735" y="1452111"/>
            <a:ext cx="2682600" cy="35632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Tulajdonságai</a:t>
            </a:r>
            <a:endParaRPr b="1" dirty="0"/>
          </a:p>
          <a:p>
            <a:pPr marL="285750" indent="-285750"/>
            <a:r>
              <a:rPr lang="hu-HU" dirty="0" smtClean="0"/>
              <a:t>Több adatból áll.</a:t>
            </a:r>
          </a:p>
          <a:p>
            <a:pPr marL="285750" indent="-285750"/>
            <a:r>
              <a:rPr lang="hu-HU" dirty="0" smtClean="0"/>
              <a:t>Az adatokat egyenként el tudjuk érni. </a:t>
            </a:r>
          </a:p>
          <a:p>
            <a:pPr marL="285750" indent="-285750"/>
            <a:r>
              <a:rPr lang="hu-HU" dirty="0" smtClean="0"/>
              <a:t>Egybetartozó adatoknak tekintjük őket.</a:t>
            </a:r>
          </a:p>
          <a:p>
            <a:pPr marL="285750" indent="-285750"/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795655" y="2154534"/>
            <a:ext cx="2011035" cy="2300235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5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698673" y="1576012"/>
            <a:ext cx="3919267" cy="285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Tömb neve</a:t>
            </a:r>
            <a:endParaRPr lang="hu-HU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807577" y="2761038"/>
            <a:ext cx="1467943" cy="2199400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Egy dimenziós tömb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703557" y="1867007"/>
            <a:ext cx="3915942" cy="594353"/>
            <a:chOff x="703557" y="1867007"/>
            <a:chExt cx="3915942" cy="594353"/>
          </a:xfrm>
        </p:grpSpPr>
        <p:sp>
          <p:nvSpPr>
            <p:cNvPr id="3" name="Téglalap 2"/>
            <p:cNvSpPr/>
            <p:nvPr/>
          </p:nvSpPr>
          <p:spPr>
            <a:xfrm>
              <a:off x="703557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</a:t>
              </a:r>
              <a:endParaRPr lang="hu-HU" dirty="0"/>
            </a:p>
          </p:txBody>
        </p:sp>
        <p:sp>
          <p:nvSpPr>
            <p:cNvPr id="77" name="Téglalap 76"/>
            <p:cNvSpPr/>
            <p:nvPr/>
          </p:nvSpPr>
          <p:spPr>
            <a:xfrm>
              <a:off x="1361106" y="1867007"/>
              <a:ext cx="651163" cy="5943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5</a:t>
              </a:r>
              <a:endParaRPr lang="hu-HU" dirty="0"/>
            </a:p>
          </p:txBody>
        </p:sp>
        <p:sp>
          <p:nvSpPr>
            <p:cNvPr id="78" name="Téglalap 77"/>
            <p:cNvSpPr/>
            <p:nvPr/>
          </p:nvSpPr>
          <p:spPr>
            <a:xfrm>
              <a:off x="2018565" y="1868069"/>
              <a:ext cx="651163" cy="5882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7</a:t>
              </a:r>
              <a:endParaRPr lang="hu-HU" dirty="0"/>
            </a:p>
          </p:txBody>
        </p:sp>
        <p:sp>
          <p:nvSpPr>
            <p:cNvPr id="79" name="Téglalap 78"/>
            <p:cNvSpPr/>
            <p:nvPr/>
          </p:nvSpPr>
          <p:spPr>
            <a:xfrm>
              <a:off x="2664097" y="1868070"/>
              <a:ext cx="651163" cy="590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9</a:t>
              </a:r>
              <a:endParaRPr lang="hu-HU" dirty="0"/>
            </a:p>
          </p:txBody>
        </p:sp>
        <p:sp>
          <p:nvSpPr>
            <p:cNvPr id="81" name="Téglalap 80"/>
            <p:cNvSpPr/>
            <p:nvPr/>
          </p:nvSpPr>
          <p:spPr>
            <a:xfrm>
              <a:off x="3321511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2</a:t>
              </a:r>
              <a:endParaRPr lang="hu-HU" dirty="0"/>
            </a:p>
          </p:txBody>
        </p:sp>
        <p:sp>
          <p:nvSpPr>
            <p:cNvPr id="82" name="Téglalap 81"/>
            <p:cNvSpPr/>
            <p:nvPr/>
          </p:nvSpPr>
          <p:spPr>
            <a:xfrm>
              <a:off x="3968336" y="1869681"/>
              <a:ext cx="651163" cy="5866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6</a:t>
              </a:r>
              <a:endParaRPr lang="hu-HU" dirty="0"/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703557" y="2761038"/>
            <a:ext cx="3915942" cy="507104"/>
            <a:chOff x="703557" y="2761038"/>
            <a:chExt cx="3915942" cy="507104"/>
          </a:xfrm>
        </p:grpSpPr>
        <p:cxnSp>
          <p:nvCxnSpPr>
            <p:cNvPr id="6" name="Egyenes összekötő 5"/>
            <p:cNvCxnSpPr/>
            <p:nvPr/>
          </p:nvCxnSpPr>
          <p:spPr>
            <a:xfrm>
              <a:off x="703557" y="2761038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gyenes összekötő 85"/>
            <p:cNvCxnSpPr/>
            <p:nvPr/>
          </p:nvCxnSpPr>
          <p:spPr>
            <a:xfrm>
              <a:off x="1369210" y="2775157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gyenes összekötő 86"/>
            <p:cNvCxnSpPr/>
            <p:nvPr/>
          </p:nvCxnSpPr>
          <p:spPr>
            <a:xfrm>
              <a:off x="2023780" y="2771900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gyenes összekötő 87"/>
            <p:cNvCxnSpPr/>
            <p:nvPr/>
          </p:nvCxnSpPr>
          <p:spPr>
            <a:xfrm>
              <a:off x="2655865" y="2781381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gyenes összekötő 88"/>
            <p:cNvCxnSpPr/>
            <p:nvPr/>
          </p:nvCxnSpPr>
          <p:spPr>
            <a:xfrm>
              <a:off x="3325426" y="2777202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gyenes összekötő 89"/>
            <p:cNvCxnSpPr/>
            <p:nvPr/>
          </p:nvCxnSpPr>
          <p:spPr>
            <a:xfrm>
              <a:off x="3968336" y="2770412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/>
            <p:cNvCxnSpPr/>
            <p:nvPr/>
          </p:nvCxnSpPr>
          <p:spPr>
            <a:xfrm>
              <a:off x="703557" y="3244090"/>
              <a:ext cx="3915942" cy="216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gyenes összekötő 92"/>
            <p:cNvCxnSpPr/>
            <p:nvPr/>
          </p:nvCxnSpPr>
          <p:spPr>
            <a:xfrm>
              <a:off x="4617940" y="2785090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zövegdoboz 9"/>
          <p:cNvSpPr txBox="1"/>
          <p:nvPr/>
        </p:nvSpPr>
        <p:spPr>
          <a:xfrm>
            <a:off x="906588" y="2822023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0</a:t>
            </a:r>
            <a:endParaRPr lang="hu-HU"/>
          </a:p>
        </p:txBody>
      </p:sp>
      <p:sp>
        <p:nvSpPr>
          <p:cNvPr id="96" name="Szövegdoboz 95"/>
          <p:cNvSpPr txBox="1"/>
          <p:nvPr/>
        </p:nvSpPr>
        <p:spPr>
          <a:xfrm>
            <a:off x="1553272" y="2827477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7" name="Szövegdoboz 96"/>
          <p:cNvSpPr txBox="1"/>
          <p:nvPr/>
        </p:nvSpPr>
        <p:spPr>
          <a:xfrm>
            <a:off x="2201041" y="2827477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98" name="Szövegdoboz 97"/>
          <p:cNvSpPr txBox="1"/>
          <p:nvPr/>
        </p:nvSpPr>
        <p:spPr>
          <a:xfrm>
            <a:off x="2839152" y="2826809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99" name="Szövegdoboz 98"/>
          <p:cNvSpPr txBox="1"/>
          <p:nvPr/>
        </p:nvSpPr>
        <p:spPr>
          <a:xfrm>
            <a:off x="3508468" y="2830212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00" name="Szövegdoboz 99"/>
          <p:cNvSpPr txBox="1"/>
          <p:nvPr/>
        </p:nvSpPr>
        <p:spPr>
          <a:xfrm>
            <a:off x="4140402" y="2834972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13" name="Felfelé nyíl 12"/>
          <p:cNvSpPr/>
          <p:nvPr/>
        </p:nvSpPr>
        <p:spPr>
          <a:xfrm>
            <a:off x="886582" y="3159160"/>
            <a:ext cx="308483" cy="521173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886582" y="3733162"/>
            <a:ext cx="386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Index, ezen keresztül érhető el a tömb eleme</a:t>
            </a:r>
            <a:endParaRPr lang="hu-HU" dirty="0"/>
          </a:p>
        </p:txBody>
      </p:sp>
      <p:sp>
        <p:nvSpPr>
          <p:cNvPr id="15" name="Lefelé nyíl 14"/>
          <p:cNvSpPr/>
          <p:nvPr/>
        </p:nvSpPr>
        <p:spPr>
          <a:xfrm>
            <a:off x="959370" y="1240632"/>
            <a:ext cx="329784" cy="72663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970452" y="935141"/>
            <a:ext cx="179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tömb egyik eleme</a:t>
            </a:r>
            <a:endParaRPr lang="hu-HU" dirty="0"/>
          </a:p>
        </p:txBody>
      </p:sp>
      <p:sp>
        <p:nvSpPr>
          <p:cNvPr id="17" name="Szaggatott nyíl jobbra 16"/>
          <p:cNvSpPr/>
          <p:nvPr/>
        </p:nvSpPr>
        <p:spPr>
          <a:xfrm>
            <a:off x="4754078" y="1699843"/>
            <a:ext cx="996846" cy="977711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5833898" y="1973951"/>
            <a:ext cx="189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Tömb adatszerkezet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627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154382" y="757660"/>
            <a:ext cx="6856959" cy="336201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24081" y="1523179"/>
            <a:ext cx="2238875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Tömb a php nyelvben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913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698673" y="1576012"/>
            <a:ext cx="3919267" cy="285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Tömb neve </a:t>
            </a:r>
            <a:r>
              <a:rPr lang="hu-HU" dirty="0" err="1" smtClean="0"/>
              <a:t>pl</a:t>
            </a:r>
            <a:r>
              <a:rPr lang="hu-HU" dirty="0"/>
              <a:t>.</a:t>
            </a:r>
            <a:r>
              <a:rPr lang="hu-HU" dirty="0" smtClean="0"/>
              <a:t>:X</a:t>
            </a:r>
            <a:endParaRPr lang="hu-HU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807577" y="2761038"/>
            <a:ext cx="1467943" cy="2199400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Két dimenziós tömb / Mátrix</a:t>
            </a:r>
            <a:endParaRPr lang="hu-HU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703557" y="1867007"/>
            <a:ext cx="3915942" cy="594353"/>
            <a:chOff x="703557" y="1867007"/>
            <a:chExt cx="3915942" cy="594353"/>
          </a:xfrm>
        </p:grpSpPr>
        <p:sp>
          <p:nvSpPr>
            <p:cNvPr id="3" name="Téglalap 2"/>
            <p:cNvSpPr/>
            <p:nvPr/>
          </p:nvSpPr>
          <p:spPr>
            <a:xfrm>
              <a:off x="703557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</a:t>
              </a:r>
              <a:endParaRPr lang="hu-HU" dirty="0"/>
            </a:p>
          </p:txBody>
        </p:sp>
        <p:sp>
          <p:nvSpPr>
            <p:cNvPr id="77" name="Téglalap 76"/>
            <p:cNvSpPr/>
            <p:nvPr/>
          </p:nvSpPr>
          <p:spPr>
            <a:xfrm>
              <a:off x="1361106" y="1867007"/>
              <a:ext cx="651163" cy="5943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5</a:t>
              </a:r>
              <a:endParaRPr lang="hu-HU" dirty="0"/>
            </a:p>
          </p:txBody>
        </p:sp>
        <p:sp>
          <p:nvSpPr>
            <p:cNvPr id="78" name="Téglalap 77"/>
            <p:cNvSpPr/>
            <p:nvPr/>
          </p:nvSpPr>
          <p:spPr>
            <a:xfrm>
              <a:off x="2018565" y="1868069"/>
              <a:ext cx="651163" cy="5882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7</a:t>
              </a:r>
              <a:endParaRPr lang="hu-HU" dirty="0"/>
            </a:p>
          </p:txBody>
        </p:sp>
        <p:sp>
          <p:nvSpPr>
            <p:cNvPr id="79" name="Téglalap 78"/>
            <p:cNvSpPr/>
            <p:nvPr/>
          </p:nvSpPr>
          <p:spPr>
            <a:xfrm>
              <a:off x="2664097" y="1868070"/>
              <a:ext cx="651163" cy="590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9</a:t>
              </a:r>
              <a:endParaRPr lang="hu-HU" dirty="0"/>
            </a:p>
          </p:txBody>
        </p:sp>
        <p:sp>
          <p:nvSpPr>
            <p:cNvPr id="81" name="Téglalap 80"/>
            <p:cNvSpPr/>
            <p:nvPr/>
          </p:nvSpPr>
          <p:spPr>
            <a:xfrm>
              <a:off x="3321511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14</a:t>
              </a:r>
              <a:endParaRPr lang="hu-HU" dirty="0"/>
            </a:p>
          </p:txBody>
        </p:sp>
        <p:sp>
          <p:nvSpPr>
            <p:cNvPr id="82" name="Téglalap 81"/>
            <p:cNvSpPr/>
            <p:nvPr/>
          </p:nvSpPr>
          <p:spPr>
            <a:xfrm>
              <a:off x="3968336" y="1869681"/>
              <a:ext cx="651163" cy="5866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6</a:t>
              </a:r>
              <a:endParaRPr lang="hu-HU" dirty="0"/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680532" y="3802032"/>
            <a:ext cx="3915942" cy="507104"/>
            <a:chOff x="703557" y="2761038"/>
            <a:chExt cx="3915942" cy="507104"/>
          </a:xfrm>
        </p:grpSpPr>
        <p:cxnSp>
          <p:nvCxnSpPr>
            <p:cNvPr id="6" name="Egyenes összekötő 5"/>
            <p:cNvCxnSpPr/>
            <p:nvPr/>
          </p:nvCxnSpPr>
          <p:spPr>
            <a:xfrm>
              <a:off x="703557" y="2761038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gyenes összekötő 85"/>
            <p:cNvCxnSpPr/>
            <p:nvPr/>
          </p:nvCxnSpPr>
          <p:spPr>
            <a:xfrm>
              <a:off x="1369210" y="2775157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gyenes összekötő 86"/>
            <p:cNvCxnSpPr/>
            <p:nvPr/>
          </p:nvCxnSpPr>
          <p:spPr>
            <a:xfrm>
              <a:off x="2023780" y="2771900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gyenes összekötő 87"/>
            <p:cNvCxnSpPr/>
            <p:nvPr/>
          </p:nvCxnSpPr>
          <p:spPr>
            <a:xfrm>
              <a:off x="2655865" y="2781381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gyenes összekötő 88"/>
            <p:cNvCxnSpPr/>
            <p:nvPr/>
          </p:nvCxnSpPr>
          <p:spPr>
            <a:xfrm>
              <a:off x="3325426" y="2777202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gyenes összekötő 89"/>
            <p:cNvCxnSpPr/>
            <p:nvPr/>
          </p:nvCxnSpPr>
          <p:spPr>
            <a:xfrm>
              <a:off x="3968336" y="2770412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7"/>
            <p:cNvCxnSpPr/>
            <p:nvPr/>
          </p:nvCxnSpPr>
          <p:spPr>
            <a:xfrm>
              <a:off x="703557" y="3244090"/>
              <a:ext cx="3915942" cy="216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gyenes összekötő 92"/>
            <p:cNvCxnSpPr/>
            <p:nvPr/>
          </p:nvCxnSpPr>
          <p:spPr>
            <a:xfrm>
              <a:off x="4617940" y="2785090"/>
              <a:ext cx="0" cy="483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zövegdoboz 9"/>
          <p:cNvSpPr txBox="1"/>
          <p:nvPr/>
        </p:nvSpPr>
        <p:spPr>
          <a:xfrm>
            <a:off x="898721" y="3909154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0</a:t>
            </a:r>
            <a:endParaRPr lang="hu-HU"/>
          </a:p>
        </p:txBody>
      </p:sp>
      <p:sp>
        <p:nvSpPr>
          <p:cNvPr id="96" name="Szövegdoboz 95"/>
          <p:cNvSpPr txBox="1"/>
          <p:nvPr/>
        </p:nvSpPr>
        <p:spPr>
          <a:xfrm>
            <a:off x="1545405" y="3914608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7" name="Szövegdoboz 96"/>
          <p:cNvSpPr txBox="1"/>
          <p:nvPr/>
        </p:nvSpPr>
        <p:spPr>
          <a:xfrm>
            <a:off x="2193174" y="3914608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98" name="Szövegdoboz 97"/>
          <p:cNvSpPr txBox="1"/>
          <p:nvPr/>
        </p:nvSpPr>
        <p:spPr>
          <a:xfrm>
            <a:off x="2831285" y="3913940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99" name="Szövegdoboz 98"/>
          <p:cNvSpPr txBox="1"/>
          <p:nvPr/>
        </p:nvSpPr>
        <p:spPr>
          <a:xfrm>
            <a:off x="3500601" y="3917343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100" name="Szövegdoboz 99"/>
          <p:cNvSpPr txBox="1"/>
          <p:nvPr/>
        </p:nvSpPr>
        <p:spPr>
          <a:xfrm>
            <a:off x="4132535" y="3922103"/>
            <a:ext cx="30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13" name="Felfelé nyíl 12"/>
          <p:cNvSpPr/>
          <p:nvPr/>
        </p:nvSpPr>
        <p:spPr>
          <a:xfrm>
            <a:off x="876043" y="4207340"/>
            <a:ext cx="308483" cy="521173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146747" y="4579966"/>
            <a:ext cx="3867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Index, ezen keresztül érhető el a tömb eleme</a:t>
            </a:r>
            <a:endParaRPr lang="hu-HU" dirty="0"/>
          </a:p>
        </p:txBody>
      </p:sp>
      <p:sp>
        <p:nvSpPr>
          <p:cNvPr id="15" name="Lefelé nyíl 14"/>
          <p:cNvSpPr/>
          <p:nvPr/>
        </p:nvSpPr>
        <p:spPr>
          <a:xfrm>
            <a:off x="959370" y="1240632"/>
            <a:ext cx="329784" cy="726635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970452" y="935141"/>
            <a:ext cx="179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tömb egyik eleme</a:t>
            </a:r>
            <a:endParaRPr lang="hu-HU" dirty="0"/>
          </a:p>
        </p:txBody>
      </p:sp>
      <p:sp>
        <p:nvSpPr>
          <p:cNvPr id="17" name="Szaggatott nyíl jobbra 16"/>
          <p:cNvSpPr/>
          <p:nvPr/>
        </p:nvSpPr>
        <p:spPr>
          <a:xfrm>
            <a:off x="5899532" y="1625317"/>
            <a:ext cx="996846" cy="977711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6979352" y="1899425"/>
            <a:ext cx="189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Tömb adatszerkezet</a:t>
            </a:r>
            <a:endParaRPr lang="hu-HU" dirty="0"/>
          </a:p>
        </p:txBody>
      </p:sp>
      <p:grpSp>
        <p:nvGrpSpPr>
          <p:cNvPr id="103" name="Csoportba foglalás 102"/>
          <p:cNvGrpSpPr/>
          <p:nvPr/>
        </p:nvGrpSpPr>
        <p:grpSpPr>
          <a:xfrm>
            <a:off x="707461" y="2448915"/>
            <a:ext cx="3908447" cy="589356"/>
            <a:chOff x="703557" y="1867007"/>
            <a:chExt cx="3908447" cy="589356"/>
          </a:xfrm>
        </p:grpSpPr>
        <p:sp>
          <p:nvSpPr>
            <p:cNvPr id="104" name="Téglalap 103"/>
            <p:cNvSpPr/>
            <p:nvPr/>
          </p:nvSpPr>
          <p:spPr>
            <a:xfrm>
              <a:off x="703557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34</a:t>
              </a:r>
              <a:endParaRPr lang="hu-HU" dirty="0"/>
            </a:p>
          </p:txBody>
        </p:sp>
        <p:sp>
          <p:nvSpPr>
            <p:cNvPr id="105" name="Téglalap 104"/>
            <p:cNvSpPr/>
            <p:nvPr/>
          </p:nvSpPr>
          <p:spPr>
            <a:xfrm>
              <a:off x="1361106" y="1867007"/>
              <a:ext cx="639146" cy="5865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5</a:t>
              </a:r>
              <a:endParaRPr lang="hu-HU" dirty="0"/>
            </a:p>
          </p:txBody>
        </p:sp>
        <p:sp>
          <p:nvSpPr>
            <p:cNvPr id="106" name="Téglalap 105"/>
            <p:cNvSpPr/>
            <p:nvPr/>
          </p:nvSpPr>
          <p:spPr>
            <a:xfrm>
              <a:off x="2003575" y="1868069"/>
              <a:ext cx="651163" cy="5882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17</a:t>
              </a:r>
              <a:endParaRPr lang="hu-HU" dirty="0"/>
            </a:p>
          </p:txBody>
        </p:sp>
        <p:sp>
          <p:nvSpPr>
            <p:cNvPr id="107" name="Téglalap 106"/>
            <p:cNvSpPr/>
            <p:nvPr/>
          </p:nvSpPr>
          <p:spPr>
            <a:xfrm>
              <a:off x="2656602" y="1868071"/>
              <a:ext cx="651163" cy="5855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9</a:t>
              </a:r>
              <a:endParaRPr lang="hu-HU" dirty="0"/>
            </a:p>
          </p:txBody>
        </p:sp>
        <p:sp>
          <p:nvSpPr>
            <p:cNvPr id="108" name="Téglalap 107"/>
            <p:cNvSpPr/>
            <p:nvPr/>
          </p:nvSpPr>
          <p:spPr>
            <a:xfrm>
              <a:off x="3314016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12</a:t>
              </a:r>
              <a:endParaRPr lang="hu-HU" dirty="0"/>
            </a:p>
          </p:txBody>
        </p:sp>
        <p:sp>
          <p:nvSpPr>
            <p:cNvPr id="109" name="Téglalap 108"/>
            <p:cNvSpPr/>
            <p:nvPr/>
          </p:nvSpPr>
          <p:spPr>
            <a:xfrm>
              <a:off x="3960841" y="1869681"/>
              <a:ext cx="651163" cy="5866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3</a:t>
              </a:r>
              <a:endParaRPr lang="hu-HU" dirty="0"/>
            </a:p>
          </p:txBody>
        </p:sp>
      </p:grpSp>
      <p:grpSp>
        <p:nvGrpSpPr>
          <p:cNvPr id="110" name="Csoportba foglalás 109"/>
          <p:cNvGrpSpPr/>
          <p:nvPr/>
        </p:nvGrpSpPr>
        <p:grpSpPr>
          <a:xfrm>
            <a:off x="702202" y="3042968"/>
            <a:ext cx="3915738" cy="666633"/>
            <a:chOff x="703557" y="1867007"/>
            <a:chExt cx="3908447" cy="589356"/>
          </a:xfrm>
        </p:grpSpPr>
        <p:sp>
          <p:nvSpPr>
            <p:cNvPr id="111" name="Téglalap 110"/>
            <p:cNvSpPr/>
            <p:nvPr/>
          </p:nvSpPr>
          <p:spPr>
            <a:xfrm>
              <a:off x="703557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11</a:t>
              </a:r>
              <a:endParaRPr lang="hu-HU" dirty="0"/>
            </a:p>
          </p:txBody>
        </p:sp>
        <p:sp>
          <p:nvSpPr>
            <p:cNvPr id="112" name="Téglalap 111"/>
            <p:cNvSpPr/>
            <p:nvPr/>
          </p:nvSpPr>
          <p:spPr>
            <a:xfrm>
              <a:off x="1361106" y="1867007"/>
              <a:ext cx="639146" cy="5865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45</a:t>
              </a:r>
              <a:endParaRPr lang="hu-HU" dirty="0"/>
            </a:p>
          </p:txBody>
        </p:sp>
        <p:sp>
          <p:nvSpPr>
            <p:cNvPr id="113" name="Téglalap 112"/>
            <p:cNvSpPr/>
            <p:nvPr/>
          </p:nvSpPr>
          <p:spPr>
            <a:xfrm>
              <a:off x="2003575" y="1868069"/>
              <a:ext cx="651163" cy="5882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7</a:t>
              </a:r>
              <a:endParaRPr lang="hu-HU" dirty="0"/>
            </a:p>
          </p:txBody>
        </p:sp>
        <p:sp>
          <p:nvSpPr>
            <p:cNvPr id="114" name="Téglalap 113"/>
            <p:cNvSpPr/>
            <p:nvPr/>
          </p:nvSpPr>
          <p:spPr>
            <a:xfrm>
              <a:off x="2656602" y="1868071"/>
              <a:ext cx="651163" cy="5855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19</a:t>
              </a:r>
              <a:endParaRPr lang="hu-HU" dirty="0"/>
            </a:p>
          </p:txBody>
        </p:sp>
        <p:sp>
          <p:nvSpPr>
            <p:cNvPr id="115" name="Téglalap 114"/>
            <p:cNvSpPr/>
            <p:nvPr/>
          </p:nvSpPr>
          <p:spPr>
            <a:xfrm>
              <a:off x="3314016" y="1869681"/>
              <a:ext cx="651163" cy="5866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2</a:t>
              </a:r>
              <a:endParaRPr lang="hu-HU" dirty="0"/>
            </a:p>
          </p:txBody>
        </p:sp>
        <p:sp>
          <p:nvSpPr>
            <p:cNvPr id="116" name="Téglalap 115"/>
            <p:cNvSpPr/>
            <p:nvPr/>
          </p:nvSpPr>
          <p:spPr>
            <a:xfrm>
              <a:off x="3960841" y="1869681"/>
              <a:ext cx="651163" cy="5866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smtClean="0"/>
                <a:t>8</a:t>
              </a:r>
              <a:endParaRPr lang="hu-HU" dirty="0"/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4751882" y="1869052"/>
            <a:ext cx="572512" cy="1837424"/>
            <a:chOff x="4751882" y="1869052"/>
            <a:chExt cx="572512" cy="1837424"/>
          </a:xfrm>
        </p:grpSpPr>
        <p:cxnSp>
          <p:nvCxnSpPr>
            <p:cNvPr id="7" name="Egyenes összekötő 6"/>
            <p:cNvCxnSpPr/>
            <p:nvPr/>
          </p:nvCxnSpPr>
          <p:spPr>
            <a:xfrm>
              <a:off x="5314013" y="1869445"/>
              <a:ext cx="4023" cy="1837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>
              <a:off x="4751882" y="1869052"/>
              <a:ext cx="569626" cy="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gyenes összekötő 121"/>
            <p:cNvCxnSpPr/>
            <p:nvPr/>
          </p:nvCxnSpPr>
          <p:spPr>
            <a:xfrm>
              <a:off x="4751882" y="2442403"/>
              <a:ext cx="569626" cy="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gyenes összekötő 122"/>
            <p:cNvCxnSpPr/>
            <p:nvPr/>
          </p:nvCxnSpPr>
          <p:spPr>
            <a:xfrm>
              <a:off x="4753089" y="3028996"/>
              <a:ext cx="569626" cy="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gyenes összekötő 123"/>
            <p:cNvCxnSpPr/>
            <p:nvPr/>
          </p:nvCxnSpPr>
          <p:spPr>
            <a:xfrm>
              <a:off x="4754768" y="3699964"/>
              <a:ext cx="569626" cy="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zövegdoboz 22"/>
          <p:cNvSpPr txBox="1"/>
          <p:nvPr/>
        </p:nvSpPr>
        <p:spPr>
          <a:xfrm>
            <a:off x="4908271" y="20277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9" name="Szövegdoboz 128"/>
          <p:cNvSpPr txBox="1"/>
          <p:nvPr/>
        </p:nvSpPr>
        <p:spPr>
          <a:xfrm>
            <a:off x="4894669" y="2601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0" name="Szövegdoboz 129"/>
          <p:cNvSpPr txBox="1"/>
          <p:nvPr/>
        </p:nvSpPr>
        <p:spPr>
          <a:xfrm>
            <a:off x="4894669" y="32026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1" name="Felfelé nyíl 130"/>
          <p:cNvSpPr/>
          <p:nvPr/>
        </p:nvSpPr>
        <p:spPr>
          <a:xfrm>
            <a:off x="4873807" y="3510133"/>
            <a:ext cx="308483" cy="1262991"/>
          </a:xfrm>
          <a:prstGeom prst="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02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467144" y="485579"/>
            <a:ext cx="1467943" cy="2199400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Két dimenziós tömb / Mátrix elérése</a:t>
            </a:r>
            <a:endParaRPr lang="hu-HU" dirty="0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88139"/>
              </p:ext>
            </p:extLst>
          </p:nvPr>
        </p:nvGraphicFramePr>
        <p:xfrm>
          <a:off x="832441" y="2313336"/>
          <a:ext cx="6096000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360643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85763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15406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54477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441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0. oszlop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1. oszlop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2. oszlop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3. oszlop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6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0. sor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X[0,0]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X[0,1]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X[0,2]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X[0,3]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5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1. sor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X[1,0]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X[1,1]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X[1,2]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X[1,3]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2. sor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X[2,0]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X[2,1]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X[2,2]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 smtClean="0"/>
                        <a:t>X[2,3]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59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2./13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154382" y="757660"/>
            <a:ext cx="6856959" cy="336201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24081" y="1523179"/>
            <a:ext cx="2238875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Két dimenziós tömb a php nyelvben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13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242292" y="980685"/>
            <a:ext cx="1467943" cy="2199400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Tömb dimenzió lehetőségek 1,2,3, …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1" y="980685"/>
            <a:ext cx="5401661" cy="2900503"/>
          </a:xfrm>
          <a:prstGeom prst="rect">
            <a:avLst/>
          </a:prstGeom>
        </p:spPr>
      </p:pic>
      <p:sp>
        <p:nvSpPr>
          <p:cNvPr id="132" name="Google Shape;742;p18"/>
          <p:cNvSpPr txBox="1">
            <a:spLocks/>
          </p:cNvSpPr>
          <p:nvPr/>
        </p:nvSpPr>
        <p:spPr>
          <a:xfrm>
            <a:off x="819321" y="4016123"/>
            <a:ext cx="7829704" cy="78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hu-HU" dirty="0" smtClean="0">
                <a:solidFill>
                  <a:schemeClr val="bg1"/>
                </a:solidFill>
              </a:rPr>
              <a:t>A dimenziók száma nem korlátozott, ritka a 3 dimenziósnál nagyobb tömb. a 3d –s tömböt például a tér koordinátáinak leírásához használhatják. 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4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91050" y="624256"/>
            <a:ext cx="724870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Összetett adatok tárolása memóriában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354014" y="1843690"/>
            <a:ext cx="4697329" cy="2617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Mit tehetünk, ha egy személy adatait akarjuk eltárolni?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pl.: Név, Cím, Telefonszám, Életkor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Hogyan kezeljük ezeket az adatokat egybe tartozóként?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853545" y="2127474"/>
            <a:ext cx="2576946" cy="273547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807577" y="2761038"/>
            <a:ext cx="1467943" cy="2199400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Asszociatív tömb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57886"/>
              </p:ext>
            </p:extLst>
          </p:nvPr>
        </p:nvGraphicFramePr>
        <p:xfrm>
          <a:off x="703557" y="1583981"/>
          <a:ext cx="5494876" cy="1854200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2249505">
                  <a:extLst>
                    <a:ext uri="{9D8B030D-6E8A-4147-A177-3AD203B41FA5}">
                      <a16:colId xmlns:a16="http://schemas.microsoft.com/office/drawing/2014/main" val="225457616"/>
                    </a:ext>
                  </a:extLst>
                </a:gridCol>
                <a:gridCol w="3245371">
                  <a:extLst>
                    <a:ext uri="{9D8B030D-6E8A-4147-A177-3AD203B41FA5}">
                      <a16:colId xmlns:a16="http://schemas.microsoft.com/office/drawing/2014/main" val="156337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Címke / kulcs /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baseline="0" dirty="0" err="1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Adat / </a:t>
                      </a:r>
                      <a:r>
                        <a:rPr lang="hu-HU" dirty="0" err="1" smtClean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hu-HU" dirty="0" err="1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83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Név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 smtClean="0">
                          <a:solidFill>
                            <a:schemeClr val="bg1"/>
                          </a:solidFill>
                        </a:rPr>
                        <a:t>Kiss Kálmán</a:t>
                      </a:r>
                      <a:endParaRPr lang="hu-H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9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Cím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 smtClean="0">
                          <a:solidFill>
                            <a:schemeClr val="bg1"/>
                          </a:solidFill>
                        </a:rPr>
                        <a:t>Bp. 1023 Meredek utca 43/b</a:t>
                      </a:r>
                      <a:endParaRPr lang="hu-H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Telefonszám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 smtClean="0">
                          <a:solidFill>
                            <a:schemeClr val="bg1"/>
                          </a:solidFill>
                        </a:rPr>
                        <a:t>+36 70 7777-66-66</a:t>
                      </a:r>
                      <a:endParaRPr lang="hu-H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Életkor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i="1" dirty="0" smtClean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hu-HU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2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0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154382" y="757660"/>
            <a:ext cx="6856959" cy="336201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24081" y="1523179"/>
            <a:ext cx="2238875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Asszocíatív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 a php nyelvben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47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églalap 81"/>
          <p:cNvSpPr/>
          <p:nvPr/>
        </p:nvSpPr>
        <p:spPr>
          <a:xfrm>
            <a:off x="911646" y="3672586"/>
            <a:ext cx="4751882" cy="133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/>
          <p:cNvSpPr/>
          <p:nvPr/>
        </p:nvSpPr>
        <p:spPr>
          <a:xfrm>
            <a:off x="914400" y="2337431"/>
            <a:ext cx="4751882" cy="133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914400" y="1002338"/>
            <a:ext cx="4751882" cy="133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703557" y="126677"/>
            <a:ext cx="7040540" cy="717805"/>
          </a:xfrm>
        </p:spPr>
        <p:txBody>
          <a:bodyPr/>
          <a:lstStyle/>
          <a:p>
            <a:pPr marL="25400" indent="0">
              <a:buNone/>
            </a:pPr>
            <a:r>
              <a:rPr lang="hu-HU" dirty="0" smtClean="0"/>
              <a:t>Tömb , Asszociatív tömb vegyesen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61577"/>
              </p:ext>
            </p:extLst>
          </p:nvPr>
        </p:nvGraphicFramePr>
        <p:xfrm>
          <a:off x="1985216" y="1125804"/>
          <a:ext cx="3381263" cy="1101994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1384229">
                  <a:extLst>
                    <a:ext uri="{9D8B030D-6E8A-4147-A177-3AD203B41FA5}">
                      <a16:colId xmlns:a16="http://schemas.microsoft.com/office/drawing/2014/main" val="225457616"/>
                    </a:ext>
                  </a:extLst>
                </a:gridCol>
                <a:gridCol w="1997034">
                  <a:extLst>
                    <a:ext uri="{9D8B030D-6E8A-4147-A177-3AD203B41FA5}">
                      <a16:colId xmlns:a16="http://schemas.microsoft.com/office/drawing/2014/main" val="1563376206"/>
                    </a:ext>
                  </a:extLst>
                </a:gridCol>
              </a:tblGrid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Név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Kiss Kálmán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98769"/>
                  </a:ext>
                </a:extLst>
              </a:tr>
              <a:tr h="324754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Cím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Bp. 1023 Meredek utca 43/b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3888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Telefonszám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+36 70 7777-66-66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0615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Életkor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28329"/>
                  </a:ext>
                </a:extLst>
              </a:tr>
            </a:tbl>
          </a:graphicData>
        </a:graphic>
      </p:graphicFrame>
      <p:graphicFrame>
        <p:nvGraphicFramePr>
          <p:cNvPr id="75" name="Táblázat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3599"/>
              </p:ext>
            </p:extLst>
          </p:nvPr>
        </p:nvGraphicFramePr>
        <p:xfrm>
          <a:off x="1985215" y="2460604"/>
          <a:ext cx="3381263" cy="1101994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1384229">
                  <a:extLst>
                    <a:ext uri="{9D8B030D-6E8A-4147-A177-3AD203B41FA5}">
                      <a16:colId xmlns:a16="http://schemas.microsoft.com/office/drawing/2014/main" val="225457616"/>
                    </a:ext>
                  </a:extLst>
                </a:gridCol>
                <a:gridCol w="1997034">
                  <a:extLst>
                    <a:ext uri="{9D8B030D-6E8A-4147-A177-3AD203B41FA5}">
                      <a16:colId xmlns:a16="http://schemas.microsoft.com/office/drawing/2014/main" val="1563376206"/>
                    </a:ext>
                  </a:extLst>
                </a:gridCol>
              </a:tblGrid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Név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Nagy József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98769"/>
                  </a:ext>
                </a:extLst>
              </a:tr>
              <a:tr h="324754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Cím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Bp. 1023 Lejtős utca 23/b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3888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Telefonszám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+36 70 5555-66-66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0615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Életkor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28329"/>
                  </a:ext>
                </a:extLst>
              </a:tr>
            </a:tbl>
          </a:graphicData>
        </a:graphic>
      </p:graphicFrame>
      <p:graphicFrame>
        <p:nvGraphicFramePr>
          <p:cNvPr id="76" name="Táblázat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09941"/>
              </p:ext>
            </p:extLst>
          </p:nvPr>
        </p:nvGraphicFramePr>
        <p:xfrm>
          <a:off x="1979250" y="3813733"/>
          <a:ext cx="3381263" cy="1101994"/>
        </p:xfrm>
        <a:graphic>
          <a:graphicData uri="http://schemas.openxmlformats.org/drawingml/2006/table">
            <a:tbl>
              <a:tblPr firstRow="1" bandRow="1">
                <a:tableStyleId>{CED75AFA-248C-4787-85E1-A6F16C9509AC}</a:tableStyleId>
              </a:tblPr>
              <a:tblGrid>
                <a:gridCol w="1384229">
                  <a:extLst>
                    <a:ext uri="{9D8B030D-6E8A-4147-A177-3AD203B41FA5}">
                      <a16:colId xmlns:a16="http://schemas.microsoft.com/office/drawing/2014/main" val="225457616"/>
                    </a:ext>
                  </a:extLst>
                </a:gridCol>
                <a:gridCol w="1997034">
                  <a:extLst>
                    <a:ext uri="{9D8B030D-6E8A-4147-A177-3AD203B41FA5}">
                      <a16:colId xmlns:a16="http://schemas.microsoft.com/office/drawing/2014/main" val="1563376206"/>
                    </a:ext>
                  </a:extLst>
                </a:gridCol>
              </a:tblGrid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Név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err="1" smtClean="0">
                          <a:solidFill>
                            <a:schemeClr val="bg1"/>
                          </a:solidFill>
                        </a:rPr>
                        <a:t>Mekert</a:t>
                      </a:r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 Rozália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98769"/>
                  </a:ext>
                </a:extLst>
              </a:tr>
              <a:tr h="324754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Cím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Bp. 1033 </a:t>
                      </a:r>
                      <a:r>
                        <a:rPr lang="hu-HU" sz="1100" i="1" dirty="0" err="1" smtClean="0">
                          <a:solidFill>
                            <a:schemeClr val="bg1"/>
                          </a:solidFill>
                        </a:rPr>
                        <a:t>Brtok</a:t>
                      </a:r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 utca 11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53888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Telefonszám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+36 70 5555-44-66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0615"/>
                  </a:ext>
                </a:extLst>
              </a:tr>
              <a:tr h="216022">
                <a:tc>
                  <a:txBody>
                    <a:bodyPr/>
                    <a:lstStyle/>
                    <a:p>
                      <a:r>
                        <a:rPr lang="hu-HU" sz="1100" b="1" dirty="0" smtClean="0">
                          <a:solidFill>
                            <a:schemeClr val="bg1"/>
                          </a:solidFill>
                        </a:rPr>
                        <a:t>Életkor</a:t>
                      </a:r>
                      <a:endParaRPr lang="hu-HU" sz="11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i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hu-HU" sz="1100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28329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1191717" y="1423417"/>
            <a:ext cx="31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0</a:t>
            </a:r>
            <a:endParaRPr lang="hu-HU" sz="2000" dirty="0"/>
          </a:p>
        </p:txBody>
      </p:sp>
      <p:sp>
        <p:nvSpPr>
          <p:cNvPr id="78" name="Szövegdoboz 77"/>
          <p:cNvSpPr txBox="1"/>
          <p:nvPr/>
        </p:nvSpPr>
        <p:spPr>
          <a:xfrm>
            <a:off x="1191717" y="2812156"/>
            <a:ext cx="31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1</a:t>
            </a:r>
            <a:endParaRPr lang="hu-HU" sz="2000" dirty="0"/>
          </a:p>
        </p:txBody>
      </p:sp>
      <p:sp>
        <p:nvSpPr>
          <p:cNvPr id="79" name="Szövegdoboz 78"/>
          <p:cNvSpPr txBox="1"/>
          <p:nvPr/>
        </p:nvSpPr>
        <p:spPr>
          <a:xfrm>
            <a:off x="1222076" y="4140595"/>
            <a:ext cx="31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2</a:t>
            </a:r>
            <a:endParaRPr lang="hu-HU" sz="2000" dirty="0"/>
          </a:p>
        </p:txBody>
      </p:sp>
      <p:grpSp>
        <p:nvGrpSpPr>
          <p:cNvPr id="83" name="Google Shape;1047;p24"/>
          <p:cNvGrpSpPr/>
          <p:nvPr/>
        </p:nvGrpSpPr>
        <p:grpSpPr>
          <a:xfrm>
            <a:off x="6265889" y="1623472"/>
            <a:ext cx="2181269" cy="2073420"/>
            <a:chOff x="2012475" y="393272"/>
            <a:chExt cx="4440240" cy="4609126"/>
          </a:xfrm>
        </p:grpSpPr>
        <p:sp>
          <p:nvSpPr>
            <p:cNvPr id="84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66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154382" y="757660"/>
            <a:ext cx="6856959" cy="336201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24081" y="1523179"/>
            <a:ext cx="2238875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Asszocíatív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tömb a php nyelvben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63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08032" y="133900"/>
            <a:ext cx="846944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Tömb kezelő függvények a php nyelvben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574242"/>
            <a:ext cx="2563500" cy="31005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hu-HU" dirty="0" err="1" smtClean="0"/>
              <a:t>in_array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count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key_exist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array_keys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array_values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explode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implode</a:t>
            </a:r>
            <a:r>
              <a:rPr lang="hu-HU" dirty="0" smtClean="0"/>
              <a:t>()</a:t>
            </a:r>
          </a:p>
          <a:p>
            <a:pPr marL="285750" indent="-285750"/>
            <a:r>
              <a:rPr lang="hu-HU" dirty="0" err="1" smtClean="0"/>
              <a:t>str_split</a:t>
            </a:r>
            <a:r>
              <a:rPr lang="hu-HU" dirty="0" smtClean="0"/>
              <a:t>()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Szöveg helye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Desktop project</a:t>
            </a:r>
            <a:endParaRPr sz="30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String</a:t>
            </a:r>
            <a:r>
              <a:rPr lang="hu-HU" b="1" dirty="0" smtClean="0"/>
              <a:t> kezelés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4-11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Műveletek </a:t>
            </a:r>
            <a:r>
              <a:rPr lang="hu-HU" b="1" dirty="0" err="1" smtClean="0"/>
              <a:t>stringekkel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12-13.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Tömbök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15-21.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Asszociatív tömb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16-18.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Tömb kezelő </a:t>
            </a:r>
            <a:r>
              <a:rPr lang="hu-HU" b="1" dirty="0" err="1" smtClean="0"/>
              <a:t>fv-ek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27-28.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478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Szövegek kezelése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Szövegek kezelése php nyelven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https://github.com/laszlofeher/phpalapok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95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Karakterlánc a PHP nyelvben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Valamilyen határoló jelet </a:t>
            </a:r>
            <a:r>
              <a:rPr lang="hu-HU" dirty="0"/>
              <a:t>kell használni! (", </a:t>
            </a:r>
            <a:r>
              <a:rPr lang="hu-HU" dirty="0" smtClean="0"/>
              <a:t>')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 határoló jelek között különbség van.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/>
              <a:t>A PHP nem tárolja a karakterláncok karakterkészlet-információit. A karakterláncok csak </a:t>
            </a:r>
            <a:r>
              <a:rPr lang="hu-HU" sz="1600" b="1" dirty="0"/>
              <a:t>bájt tömbök</a:t>
            </a:r>
            <a:r>
              <a:rPr lang="hu-HU" sz="1600" dirty="0"/>
              <a:t> a PHP-</a:t>
            </a:r>
            <a:r>
              <a:rPr lang="hu-HU" sz="1600" dirty="0" err="1"/>
              <a:t>ben</a:t>
            </a:r>
            <a:r>
              <a:rPr lang="hu-HU" sz="1600" dirty="0"/>
              <a:t>. Ez különösen problémás a </a:t>
            </a:r>
            <a:r>
              <a:rPr lang="hu-HU" sz="1600" dirty="0" smtClean="0"/>
              <a:t>több bájtos </a:t>
            </a:r>
            <a:r>
              <a:rPr lang="hu-HU" sz="1600" dirty="0"/>
              <a:t>kódolásoknál, mert szigorú különbség van a karakter és a bájt kontextus között, míg a karakter mindig egy bájttal egyenlő az egybájtos kódolásban.</a:t>
            </a:r>
          </a:p>
          <a:p>
            <a:pPr marL="0" lvl="0" indent="0" algn="just">
              <a:buNone/>
            </a:pPr>
            <a:endParaRPr lang="hu-HU" sz="1600" dirty="0"/>
          </a:p>
          <a:p>
            <a:pPr marL="0" lvl="0" indent="0" algn="just">
              <a:buNone/>
            </a:pPr>
            <a:r>
              <a:rPr lang="hu-HU" sz="1600" dirty="0" smtClean="0"/>
              <a:t>Nekünk kell megoldani a kódolásával </a:t>
            </a:r>
            <a:r>
              <a:rPr lang="hu-HU" sz="1600" dirty="0"/>
              <a:t>kapcsolatos </a:t>
            </a:r>
            <a:r>
              <a:rPr lang="hu-HU" sz="1600" dirty="0" smtClean="0"/>
              <a:t>információk tárolását. </a:t>
            </a:r>
            <a:r>
              <a:rPr lang="hu-HU" sz="1600" dirty="0"/>
              <a:t>A legegyszerűbb módja </a:t>
            </a:r>
            <a:r>
              <a:rPr lang="hu-HU" sz="1600" dirty="0" smtClean="0"/>
              <a:t>ennek biztosítására, </a:t>
            </a:r>
            <a:r>
              <a:rPr lang="hu-HU" sz="1600" dirty="0"/>
              <a:t>hogy csak egyetlen kódolást </a:t>
            </a:r>
            <a:r>
              <a:rPr lang="hu-HU" sz="1600" dirty="0" smtClean="0"/>
              <a:t>használjunk </a:t>
            </a:r>
            <a:r>
              <a:rPr lang="hu-HU" sz="1600" dirty="0"/>
              <a:t>a teljes alkalmazásban.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361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jelzése a PHP számára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Szimpla aposztróf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 legegyszerűbb módja a </a:t>
            </a:r>
            <a:r>
              <a:rPr lang="hu-HU" sz="1200" dirty="0" err="1" smtClean="0"/>
              <a:t>string</a:t>
            </a:r>
            <a:r>
              <a:rPr lang="hu-HU" sz="1200" dirty="0" smtClean="0"/>
              <a:t> jelölésnek. A \n \r karaktereket nem értékeli ki.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Dupla aposztróf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Speciális karaktereke és </a:t>
            </a:r>
            <a:r>
              <a:rPr lang="hu-HU" sz="1200" dirty="0" err="1" smtClean="0"/>
              <a:t>escape</a:t>
            </a:r>
            <a:r>
              <a:rPr lang="hu-HU" sz="1200" dirty="0" smtClean="0"/>
              <a:t> szekvenciák használhatóak így.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Heredoc</a:t>
            </a:r>
            <a:r>
              <a:rPr lang="hu-HU" b="1" dirty="0" smtClean="0"/>
              <a:t> szintakszis</a:t>
            </a:r>
            <a:endParaRPr b="1" dirty="0"/>
          </a:p>
          <a:p>
            <a:pPr marL="0" lvl="0" indent="0">
              <a:buNone/>
            </a:pPr>
            <a:r>
              <a:rPr lang="hu-HU" sz="1200" dirty="0"/>
              <a:t>&lt;&lt;&lt;</a:t>
            </a:r>
            <a:r>
              <a:rPr lang="en" sz="1200" dirty="0" smtClean="0"/>
              <a:t>. </a:t>
            </a:r>
            <a:r>
              <a:rPr lang="hu-HU" sz="1200" dirty="0" smtClean="0"/>
              <a:t>Jelekkel kell kezdeni a szöveg megadást.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Nowdoc</a:t>
            </a:r>
            <a:r>
              <a:rPr lang="hu-HU" b="1" dirty="0" smtClean="0"/>
              <a:t> szintakszis</a:t>
            </a:r>
            <a:endParaRPr b="1" dirty="0"/>
          </a:p>
          <a:p>
            <a:pPr marL="0" lvl="0" indent="0">
              <a:buNone/>
            </a:pPr>
            <a:r>
              <a:rPr lang="hu-HU" sz="1200" dirty="0"/>
              <a:t>&lt;&lt;&lt;</a:t>
            </a:r>
            <a:r>
              <a:rPr lang="hu-HU" dirty="0" smtClean="0"/>
              <a:t> </a:t>
            </a:r>
            <a:r>
              <a:rPr lang="en" sz="1200" dirty="0" smtClean="0"/>
              <a:t>.</a:t>
            </a:r>
            <a:r>
              <a:rPr lang="hu-HU" sz="1200" dirty="0" smtClean="0"/>
              <a:t>jelekkel kell kezdeni a szöveg megadását, de a definiált kezdő és záró tag első karakterét szimpla aposztrófok közé kell tenni.</a:t>
            </a:r>
            <a:endParaRPr sz="1200" dirty="0"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/>
              <a:t>Minden programnyelv számára jelezni kell, hogy </a:t>
            </a:r>
            <a:r>
              <a:rPr lang="hu-HU" dirty="0" err="1" smtClean="0"/>
              <a:t>stringgel</a:t>
            </a:r>
            <a:r>
              <a:rPr lang="hu-HU" dirty="0" smtClean="0"/>
              <a:t> van dolga</a:t>
            </a:r>
            <a:r>
              <a:rPr lang="en-US" dirty="0" smtClean="0"/>
              <a:t>.</a:t>
            </a:r>
            <a:r>
              <a:rPr lang="hu-HU" dirty="0" smtClean="0"/>
              <a:t> Ezt alapvetően valamelyik aposztróf típussal teszik. A PHP –</a:t>
            </a:r>
            <a:r>
              <a:rPr lang="hu-HU" dirty="0" err="1" smtClean="0"/>
              <a:t>ban</a:t>
            </a:r>
            <a:r>
              <a:rPr lang="hu-HU" dirty="0" smtClean="0"/>
              <a:t> mind a szimpla, mind a dupla aposztróf használatos. Összesen négyféle </a:t>
            </a:r>
            <a:r>
              <a:rPr lang="hu-HU" dirty="0" err="1" smtClean="0"/>
              <a:t>string</a:t>
            </a:r>
            <a:r>
              <a:rPr lang="hu-HU" dirty="0" smtClean="0"/>
              <a:t> jelölés létezik.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2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Szimpla aposztróf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60" y="645930"/>
            <a:ext cx="4173456" cy="3141912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8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47650" y="1523917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Dupla aposztróf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737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154382" y="757660"/>
            <a:ext cx="6856959" cy="336201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Heredoc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szintakszis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90" y="1312377"/>
            <a:ext cx="4662884" cy="19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521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801</Words>
  <Application>Microsoft Office PowerPoint</Application>
  <PresentationFormat>Diavetítés a képernyőre (16:9 oldalarány)</PresentationFormat>
  <Paragraphs>229</Paragraphs>
  <Slides>30</Slides>
  <Notes>30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8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PowerPoint-bemutató</vt:lpstr>
      <vt:lpstr>PHP programozás 2./13 alkalom</vt:lpstr>
      <vt:lpstr>Szövegek kezelése</vt:lpstr>
      <vt:lpstr>Karakterlánc a PHP nyelvben</vt:lpstr>
      <vt:lpstr>PowerPoint-bemutató</vt:lpstr>
      <vt:lpstr>String jelzése a PHP számára</vt:lpstr>
      <vt:lpstr>PowerPoint-bemutató</vt:lpstr>
      <vt:lpstr>PowerPoint-bemutató</vt:lpstr>
      <vt:lpstr>PowerPoint-bemutató</vt:lpstr>
      <vt:lpstr>PowerPoint-bemutató</vt:lpstr>
      <vt:lpstr>String kezelő függvények a PHP nyelvben</vt:lpstr>
      <vt:lpstr>Műveletek stringekkel</vt:lpstr>
      <vt:lpstr>String kezelő függvények a PHP nyelvben</vt:lpstr>
      <vt:lpstr>Összetartozó sorozatot szeretnénk tárolni.</vt:lpstr>
      <vt:lpstr>Megoldás: Tömb / Array adatszerkezet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Összetett adatok tárolása memóriában</vt:lpstr>
      <vt:lpstr>PowerPoint-bemutató</vt:lpstr>
      <vt:lpstr>PowerPoint-bemutató</vt:lpstr>
      <vt:lpstr>PowerPoint-bemutató</vt:lpstr>
      <vt:lpstr>PowerPoint-bemutató</vt:lpstr>
      <vt:lpstr>Tömb kezelő függvények a php nyelvben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77</cp:revision>
  <dcterms:modified xsi:type="dcterms:W3CDTF">2021-02-25T11:32:14Z</dcterms:modified>
</cp:coreProperties>
</file>