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4"/>
  </p:notesMasterIdLst>
  <p:sldIdLst>
    <p:sldId id="258" r:id="rId2"/>
    <p:sldId id="256" r:id="rId3"/>
    <p:sldId id="259" r:id="rId4"/>
    <p:sldId id="260" r:id="rId5"/>
    <p:sldId id="287" r:id="rId6"/>
    <p:sldId id="261" r:id="rId7"/>
    <p:sldId id="262" r:id="rId8"/>
    <p:sldId id="264" r:id="rId9"/>
    <p:sldId id="289" r:id="rId10"/>
    <p:sldId id="263" r:id="rId11"/>
    <p:sldId id="291" r:id="rId12"/>
    <p:sldId id="290" r:id="rId13"/>
    <p:sldId id="292" r:id="rId14"/>
    <p:sldId id="293" r:id="rId15"/>
    <p:sldId id="294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295" r:id="rId26"/>
    <p:sldId id="296" r:id="rId27"/>
    <p:sldId id="297" r:id="rId28"/>
    <p:sldId id="298" r:id="rId29"/>
    <p:sldId id="299" r:id="rId30"/>
    <p:sldId id="266" r:id="rId31"/>
    <p:sldId id="309" r:id="rId32"/>
    <p:sldId id="31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7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0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7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7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97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2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3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39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16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831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78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1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747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63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847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7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61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6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07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2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3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43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phpalapo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398018" y="2579391"/>
            <a:ext cx="2682600" cy="1674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Szám</a:t>
            </a:r>
          </a:p>
          <a:p>
            <a:pPr marL="0" lvl="0" indent="0">
              <a:buNone/>
            </a:pPr>
            <a:r>
              <a:rPr lang="hu-HU" dirty="0"/>
              <a:t>i</a:t>
            </a:r>
            <a:r>
              <a:rPr lang="hu-HU" dirty="0" smtClean="0"/>
              <a:t>nteger – egész</a:t>
            </a:r>
          </a:p>
          <a:p>
            <a:pPr marL="0" lvl="0" indent="0">
              <a:buNone/>
            </a:pPr>
            <a:r>
              <a:rPr lang="hu-HU" dirty="0" err="1" smtClean="0"/>
              <a:t>double</a:t>
            </a:r>
            <a:r>
              <a:rPr lang="hu-HU" dirty="0" smtClean="0"/>
              <a:t> – tört szám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6343" y="200247"/>
            <a:ext cx="5640900" cy="602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 típusai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080618" y="2579391"/>
            <a:ext cx="2682600" cy="1674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Szöveg</a:t>
            </a:r>
            <a:endParaRPr b="1" dirty="0"/>
          </a:p>
          <a:p>
            <a:pPr marL="0" lvl="0" indent="0"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- karakterlánc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8" name="Google Shape;859;p19"/>
          <p:cNvSpPr txBox="1">
            <a:spLocks/>
          </p:cNvSpPr>
          <p:nvPr/>
        </p:nvSpPr>
        <p:spPr>
          <a:xfrm>
            <a:off x="5907243" y="2579391"/>
            <a:ext cx="2682600" cy="16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b="1" dirty="0" smtClean="0"/>
              <a:t>Továbbiak</a:t>
            </a:r>
            <a:endParaRPr lang="en-US" b="1" dirty="0" smtClean="0"/>
          </a:p>
          <a:p>
            <a:pPr marL="0" indent="0">
              <a:buNone/>
            </a:pPr>
            <a:r>
              <a:rPr lang="hu-HU" dirty="0"/>
              <a:t>b</a:t>
            </a:r>
            <a:r>
              <a:rPr lang="en-US" dirty="0" err="1" smtClean="0"/>
              <a:t>oolean</a:t>
            </a:r>
            <a:r>
              <a:rPr lang="hu-HU" dirty="0" smtClean="0"/>
              <a:t> – logikai</a:t>
            </a:r>
            <a:endParaRPr lang="hu-HU" dirty="0"/>
          </a:p>
          <a:p>
            <a:pPr marL="0" indent="0">
              <a:buNone/>
            </a:pPr>
            <a:r>
              <a:rPr lang="en-US" dirty="0" smtClean="0"/>
              <a:t>array</a:t>
            </a:r>
            <a:r>
              <a:rPr lang="hu-HU" dirty="0" smtClean="0"/>
              <a:t> – tömb</a:t>
            </a:r>
          </a:p>
          <a:p>
            <a:pPr marL="0" indent="0">
              <a:buNone/>
            </a:pPr>
            <a:r>
              <a:rPr lang="hu-HU" dirty="0" err="1" smtClean="0"/>
              <a:t>object</a:t>
            </a:r>
            <a:r>
              <a:rPr lang="hu-HU" dirty="0" smtClean="0"/>
              <a:t> – objektum</a:t>
            </a:r>
          </a:p>
          <a:p>
            <a:pPr marL="0" indent="0">
              <a:buNone/>
            </a:pPr>
            <a:r>
              <a:rPr lang="hu-HU" dirty="0" err="1" smtClean="0"/>
              <a:t>resource</a:t>
            </a:r>
            <a:r>
              <a:rPr lang="hu-HU" dirty="0" smtClean="0"/>
              <a:t> – erőforrás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9" name="Google Shape;595;p17"/>
          <p:cNvSpPr txBox="1">
            <a:spLocks/>
          </p:cNvSpPr>
          <p:nvPr/>
        </p:nvSpPr>
        <p:spPr>
          <a:xfrm>
            <a:off x="266343" y="998614"/>
            <a:ext cx="8506655" cy="127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Nem típusos nyelv</a:t>
            </a:r>
          </a:p>
          <a:p>
            <a:r>
              <a:rPr lang="hu-HU" dirty="0" smtClean="0"/>
              <a:t>Értékadáskor derül ki a változó típusa</a:t>
            </a:r>
          </a:p>
          <a:p>
            <a:r>
              <a:rPr lang="hu-HU" dirty="0" smtClean="0"/>
              <a:t>Értékadás nélküli változók használata hibát dob!</a:t>
            </a:r>
          </a:p>
          <a:p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8" y="4323209"/>
            <a:ext cx="3067050" cy="23812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518" y="4185447"/>
            <a:ext cx="31051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Változók típus ellenőrzése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9" name="Google Shape;595;p17"/>
          <p:cNvSpPr txBox="1">
            <a:spLocks/>
          </p:cNvSpPr>
          <p:nvPr/>
        </p:nvSpPr>
        <p:spPr>
          <a:xfrm>
            <a:off x="263939" y="1015900"/>
            <a:ext cx="8506655" cy="6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err="1"/>
              <a:t>v</a:t>
            </a:r>
            <a:r>
              <a:rPr lang="hu-HU" dirty="0" err="1" smtClean="0"/>
              <a:t>ar_dump</a:t>
            </a:r>
            <a:r>
              <a:rPr lang="hu-HU" dirty="0" smtClean="0"/>
              <a:t> függvény megmondja a változó értékét, és típusát.</a:t>
            </a:r>
          </a:p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01" y="2081335"/>
            <a:ext cx="1847850" cy="4762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37" y="3093816"/>
            <a:ext cx="37623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55702" y="199232"/>
            <a:ext cx="5640900" cy="610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 típusai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9" name="Google Shape;595;p17"/>
          <p:cNvSpPr txBox="1">
            <a:spLocks/>
          </p:cNvSpPr>
          <p:nvPr/>
        </p:nvSpPr>
        <p:spPr>
          <a:xfrm>
            <a:off x="255702" y="1015900"/>
            <a:ext cx="8506655" cy="6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Az automatikus típus megadás milyen problémákat rejt magában.</a:t>
            </a:r>
          </a:p>
          <a:p>
            <a:r>
              <a:rPr lang="hu-HU" dirty="0" smtClean="0"/>
              <a:t>Figyelni kell arra milyen típus érkezik.</a:t>
            </a:r>
          </a:p>
          <a:p>
            <a:r>
              <a:rPr lang="hu-HU" dirty="0" smtClean="0"/>
              <a:t>Gazdag típus ellenőrzési lehetőségek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87560"/>
            <a:ext cx="3267075" cy="150495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115" y="2496987"/>
            <a:ext cx="3228975" cy="186690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4996479" y="2776384"/>
            <a:ext cx="1705979" cy="22134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57200" y="4209998"/>
            <a:ext cx="263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Futásidejű</a:t>
            </a:r>
            <a:r>
              <a:rPr lang="hu-HU" dirty="0" smtClean="0">
                <a:solidFill>
                  <a:srgbClr val="FF0000"/>
                </a:solidFill>
              </a:rPr>
              <a:t> hibát eredményez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Változók típus ellenőrzése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9" y="698228"/>
            <a:ext cx="6513933" cy="4005599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63939" y="4797573"/>
            <a:ext cx="4532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https://www.php.net/manual/en/types.comparisons.php</a:t>
            </a:r>
          </a:p>
        </p:txBody>
      </p:sp>
    </p:spTree>
    <p:extLst>
      <p:ext uri="{BB962C8B-B14F-4D97-AF65-F5344CB8AC3E}">
        <p14:creationId xmlns:p14="http://schemas.microsoft.com/office/powerpoint/2010/main" val="117618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Változók típus ellenőrzése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5" y="810705"/>
            <a:ext cx="5906777" cy="362967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77205" y="4790192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https://www.php.net/manual/en/function.gettype.php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249084" y="810705"/>
            <a:ext cx="25452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is –el kezdődő </a:t>
            </a:r>
            <a:r>
              <a:rPr lang="hu-HU" b="1" dirty="0" err="1" smtClean="0"/>
              <a:t>fv-ek</a:t>
            </a:r>
            <a:endParaRPr lang="hu-HU" b="1" dirty="0" smtClean="0"/>
          </a:p>
          <a:p>
            <a:endParaRPr lang="hu-HU" dirty="0" smtClean="0"/>
          </a:p>
          <a:p>
            <a:r>
              <a:rPr lang="hu-HU" dirty="0" err="1" smtClean="0"/>
              <a:t>is_array</a:t>
            </a:r>
            <a:endParaRPr lang="hu-HU" dirty="0" smtClean="0"/>
          </a:p>
          <a:p>
            <a:r>
              <a:rPr lang="hu-HU" dirty="0" err="1"/>
              <a:t>i</a:t>
            </a:r>
            <a:r>
              <a:rPr lang="hu-HU" dirty="0" err="1" smtClean="0"/>
              <a:t>s_bool</a:t>
            </a:r>
            <a:endParaRPr lang="hu-HU" dirty="0" smtClean="0"/>
          </a:p>
          <a:p>
            <a:r>
              <a:rPr lang="hu-HU" dirty="0" err="1"/>
              <a:t>i</a:t>
            </a:r>
            <a:r>
              <a:rPr lang="hu-HU" dirty="0" err="1" smtClean="0"/>
              <a:t>s_float</a:t>
            </a:r>
            <a:endParaRPr lang="hu-HU" dirty="0" smtClean="0"/>
          </a:p>
          <a:p>
            <a:r>
              <a:rPr lang="hu-HU" dirty="0" err="1"/>
              <a:t>i</a:t>
            </a:r>
            <a:r>
              <a:rPr lang="hu-HU" dirty="0" err="1" smtClean="0"/>
              <a:t>s_int</a:t>
            </a:r>
            <a:endParaRPr lang="hu-HU" dirty="0" smtClean="0"/>
          </a:p>
          <a:p>
            <a:r>
              <a:rPr lang="hu-HU" dirty="0" err="1"/>
              <a:t>i</a:t>
            </a:r>
            <a:r>
              <a:rPr lang="hu-HU" dirty="0" err="1" smtClean="0"/>
              <a:t>s_numeric</a:t>
            </a:r>
            <a:endParaRPr lang="hu-HU" dirty="0" smtClean="0"/>
          </a:p>
          <a:p>
            <a:r>
              <a:rPr lang="hu-HU" dirty="0" err="1"/>
              <a:t>i</a:t>
            </a:r>
            <a:r>
              <a:rPr lang="hu-HU" dirty="0" err="1" smtClean="0"/>
              <a:t>s_object</a:t>
            </a:r>
            <a:endParaRPr lang="hu-HU" dirty="0" smtClean="0"/>
          </a:p>
          <a:p>
            <a:r>
              <a:rPr lang="hu-HU" dirty="0" err="1" smtClean="0"/>
              <a:t>is_string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is + típusra utaló szó</a:t>
            </a:r>
          </a:p>
          <a:p>
            <a:r>
              <a:rPr lang="hu-HU" dirty="0" smtClean="0"/>
              <a:t>Megmondja a változóról, hogy olyan típusú–e </a:t>
            </a:r>
          </a:p>
          <a:p>
            <a:r>
              <a:rPr lang="hu-HU" dirty="0" smtClean="0"/>
              <a:t>Igaz/Hamis választ ad.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44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Változók típus ellenőrzése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9" name="Google Shape;595;p17"/>
          <p:cNvSpPr txBox="1">
            <a:spLocks/>
          </p:cNvSpPr>
          <p:nvPr/>
        </p:nvSpPr>
        <p:spPr>
          <a:xfrm>
            <a:off x="263939" y="1015900"/>
            <a:ext cx="8506655" cy="6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err="1" smtClean="0"/>
              <a:t>Strict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. Php 7.0.0 verziójában bevezetve. Mintha típusos nyelv lenne. Szigorúan veszi a típus deklarációt. </a:t>
            </a:r>
          </a:p>
          <a:p>
            <a:r>
              <a:rPr lang="hu-HU" dirty="0"/>
              <a:t>A </a:t>
            </a:r>
            <a:r>
              <a:rPr lang="hu-HU" dirty="0" err="1"/>
              <a:t>declare</a:t>
            </a:r>
            <a:r>
              <a:rPr lang="hu-HU" dirty="0"/>
              <a:t>(</a:t>
            </a:r>
            <a:r>
              <a:rPr lang="hu-HU" dirty="0" err="1"/>
              <a:t>strict_types</a:t>
            </a:r>
            <a:r>
              <a:rPr lang="hu-HU" dirty="0"/>
              <a:t> = 1</a:t>
            </a:r>
            <a:r>
              <a:rPr lang="hu-HU" dirty="0" smtClean="0"/>
              <a:t>); a php file első kifejezésének kell lennie!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9" y="2469528"/>
            <a:ext cx="3657600" cy="154305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63939" y="4496586"/>
            <a:ext cx="2702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Futás eredménye</a:t>
            </a:r>
            <a:r>
              <a:rPr lang="hu-HU" dirty="0"/>
              <a:t>: </a:t>
            </a:r>
            <a:r>
              <a:rPr lang="hu-HU" dirty="0" err="1"/>
              <a:t>string</a:t>
            </a:r>
            <a:r>
              <a:rPr lang="hu-HU" dirty="0"/>
              <a:t>(2) "12"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414" y="2126628"/>
            <a:ext cx="3676650" cy="188595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892414" y="4482861"/>
            <a:ext cx="263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Futásidejű</a:t>
            </a:r>
            <a:r>
              <a:rPr lang="hu-HU" dirty="0" smtClean="0">
                <a:solidFill>
                  <a:srgbClr val="FF0000"/>
                </a:solidFill>
              </a:rPr>
              <a:t> hibát eredményez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7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Vezérlési szerkezetek.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Flow </a:t>
            </a:r>
            <a:r>
              <a:rPr lang="hu-HU" sz="3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Control</a:t>
            </a:r>
            <a:r>
              <a:rPr lang="en" sz="3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.</a:t>
            </a:r>
            <a:endParaRPr sz="3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6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lineáris futásának befolyásolása  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9" name="Google Shape;595;p17"/>
          <p:cNvSpPr txBox="1">
            <a:spLocks/>
          </p:cNvSpPr>
          <p:nvPr/>
        </p:nvSpPr>
        <p:spPr>
          <a:xfrm>
            <a:off x="142370" y="1690603"/>
            <a:ext cx="8506655" cy="6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A program utasításokat egymás után felülről lefelé hajtja végre az értelmező.</a:t>
            </a:r>
          </a:p>
          <a:p>
            <a:r>
              <a:rPr lang="hu-HU" dirty="0" smtClean="0"/>
              <a:t>Lehet olyan dolog, ami befolyásolja a program, lineáris működését. </a:t>
            </a:r>
          </a:p>
          <a:p>
            <a:r>
              <a:rPr lang="hu-HU" dirty="0" smtClean="0"/>
              <a:t>Valamilyen feltételtől függ a program folytatása</a:t>
            </a:r>
          </a:p>
          <a:p>
            <a:r>
              <a:rPr lang="hu-HU" dirty="0" smtClean="0"/>
              <a:t>Ismételten szeretnénk valamilyen utasítás sorozatot végrehajtani. </a:t>
            </a:r>
          </a:p>
          <a:p>
            <a:r>
              <a:rPr lang="hu-HU" dirty="0" smtClean="0"/>
              <a:t>Ezeket a befolyásoló szerkezeteket együttes nevükön Program Vezérlési Szerkezeteknek nevezzük. (Angolul Program Flow </a:t>
            </a:r>
            <a:r>
              <a:rPr lang="hu-HU" dirty="0" err="1" smtClean="0"/>
              <a:t>Control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385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Elágazás, feltétel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9" name="Google Shape;595;p17"/>
          <p:cNvSpPr txBox="1">
            <a:spLocks/>
          </p:cNvSpPr>
          <p:nvPr/>
        </p:nvSpPr>
        <p:spPr>
          <a:xfrm>
            <a:off x="142370" y="983622"/>
            <a:ext cx="8506655" cy="6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Elágazás</a:t>
            </a:r>
          </a:p>
          <a:p>
            <a:r>
              <a:rPr lang="hu-HU" dirty="0" err="1" smtClean="0"/>
              <a:t>If</a:t>
            </a:r>
            <a:r>
              <a:rPr lang="hu-HU" dirty="0" smtClean="0"/>
              <a:t>, </a:t>
            </a:r>
            <a:r>
              <a:rPr lang="hu-HU" dirty="0" err="1" smtClean="0"/>
              <a:t>Switch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59" y="2598614"/>
            <a:ext cx="3724275" cy="1952625"/>
          </a:xfrm>
          <a:prstGeom prst="rect">
            <a:avLst/>
          </a:prstGeom>
        </p:spPr>
      </p:pic>
      <p:grpSp>
        <p:nvGrpSpPr>
          <p:cNvPr id="17" name="Csoportba foglalás 16"/>
          <p:cNvGrpSpPr/>
          <p:nvPr/>
        </p:nvGrpSpPr>
        <p:grpSpPr>
          <a:xfrm>
            <a:off x="5059356" y="1500326"/>
            <a:ext cx="3765047" cy="2846522"/>
            <a:chOff x="5059356" y="1500326"/>
            <a:chExt cx="3765047" cy="2846522"/>
          </a:xfrm>
        </p:grpSpPr>
        <p:sp>
          <p:nvSpPr>
            <p:cNvPr id="3" name="Folyamatábra: Másik feldolgozás 2"/>
            <p:cNvSpPr/>
            <p:nvPr/>
          </p:nvSpPr>
          <p:spPr>
            <a:xfrm>
              <a:off x="5717219" y="1500326"/>
              <a:ext cx="2388094" cy="52803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Start</a:t>
              </a:r>
              <a:endParaRPr lang="hu-HU" dirty="0"/>
            </a:p>
          </p:txBody>
        </p:sp>
        <p:cxnSp>
          <p:nvCxnSpPr>
            <p:cNvPr id="5" name="Egyenes összekötő 4"/>
            <p:cNvCxnSpPr/>
            <p:nvPr/>
          </p:nvCxnSpPr>
          <p:spPr>
            <a:xfrm>
              <a:off x="6911266" y="2028361"/>
              <a:ext cx="0" cy="750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lyamatábra: Döntés 5"/>
            <p:cNvSpPr/>
            <p:nvPr/>
          </p:nvSpPr>
          <p:spPr>
            <a:xfrm>
              <a:off x="5672830" y="2788817"/>
              <a:ext cx="2459115" cy="86113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Feltétel</a:t>
              </a:r>
              <a:endParaRPr lang="hu-HU" dirty="0"/>
            </a:p>
          </p:txBody>
        </p:sp>
        <p:grpSp>
          <p:nvGrpSpPr>
            <p:cNvPr id="11" name="Csoportba foglalás 10"/>
            <p:cNvGrpSpPr/>
            <p:nvPr/>
          </p:nvGrpSpPr>
          <p:grpSpPr>
            <a:xfrm>
              <a:off x="5163869" y="3216175"/>
              <a:ext cx="553350" cy="1127464"/>
              <a:chOff x="5157925" y="3246018"/>
              <a:chExt cx="553350" cy="1127464"/>
            </a:xfrm>
          </p:grpSpPr>
          <p:cxnSp>
            <p:nvCxnSpPr>
              <p:cNvPr id="8" name="Egyenes összekötő nyíllal 7"/>
              <p:cNvCxnSpPr/>
              <p:nvPr/>
            </p:nvCxnSpPr>
            <p:spPr>
              <a:xfrm>
                <a:off x="5157925" y="3246018"/>
                <a:ext cx="8878" cy="1127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gyenes összekötő 9"/>
              <p:cNvCxnSpPr/>
              <p:nvPr/>
            </p:nvCxnSpPr>
            <p:spPr>
              <a:xfrm>
                <a:off x="5157925" y="3246018"/>
                <a:ext cx="5533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Csoportba foglalás 12"/>
            <p:cNvGrpSpPr/>
            <p:nvPr/>
          </p:nvGrpSpPr>
          <p:grpSpPr>
            <a:xfrm>
              <a:off x="8075744" y="3219384"/>
              <a:ext cx="562228" cy="1127464"/>
              <a:chOff x="8068360" y="3246018"/>
              <a:chExt cx="562228" cy="1127464"/>
            </a:xfrm>
          </p:grpSpPr>
          <p:cxnSp>
            <p:nvCxnSpPr>
              <p:cNvPr id="12" name="Egyenes összekötő nyíllal 11"/>
              <p:cNvCxnSpPr/>
              <p:nvPr/>
            </p:nvCxnSpPr>
            <p:spPr>
              <a:xfrm>
                <a:off x="8621710" y="3246018"/>
                <a:ext cx="8878" cy="1127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gyenes összekötő 14"/>
              <p:cNvCxnSpPr/>
              <p:nvPr/>
            </p:nvCxnSpPr>
            <p:spPr>
              <a:xfrm>
                <a:off x="8068360" y="3246018"/>
                <a:ext cx="5533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zövegdoboz 15"/>
            <p:cNvSpPr txBox="1"/>
            <p:nvPr/>
          </p:nvSpPr>
          <p:spPr>
            <a:xfrm>
              <a:off x="5059356" y="2754370"/>
              <a:ext cx="77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Igaz ág</a:t>
              </a:r>
              <a:endParaRPr lang="hu-HU" dirty="0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7871974" y="2766804"/>
              <a:ext cx="952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Hamis ág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34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Többszörös elágazás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9" name="Csoportba foglalás 8"/>
          <p:cNvGrpSpPr/>
          <p:nvPr/>
        </p:nvGrpSpPr>
        <p:grpSpPr>
          <a:xfrm>
            <a:off x="4210148" y="1047563"/>
            <a:ext cx="4615683" cy="3283828"/>
            <a:chOff x="3482179" y="1047563"/>
            <a:chExt cx="4615683" cy="3283828"/>
          </a:xfrm>
        </p:grpSpPr>
        <p:grpSp>
          <p:nvGrpSpPr>
            <p:cNvPr id="17" name="Csoportba foglalás 16"/>
            <p:cNvGrpSpPr/>
            <p:nvPr/>
          </p:nvGrpSpPr>
          <p:grpSpPr>
            <a:xfrm>
              <a:off x="4952824" y="1047563"/>
              <a:ext cx="3145038" cy="2234078"/>
              <a:chOff x="5059356" y="1500326"/>
              <a:chExt cx="3072589" cy="2997199"/>
            </a:xfrm>
          </p:grpSpPr>
          <p:sp>
            <p:nvSpPr>
              <p:cNvPr id="3" name="Folyamatábra: Másik feldolgozás 2"/>
              <p:cNvSpPr/>
              <p:nvPr/>
            </p:nvSpPr>
            <p:spPr>
              <a:xfrm>
                <a:off x="5717219" y="1500326"/>
                <a:ext cx="2388094" cy="52803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Start</a:t>
                </a:r>
                <a:endParaRPr lang="hu-HU" dirty="0"/>
              </a:p>
            </p:txBody>
          </p:sp>
          <p:cxnSp>
            <p:nvCxnSpPr>
              <p:cNvPr id="5" name="Egyenes összekötő 4"/>
              <p:cNvCxnSpPr/>
              <p:nvPr/>
            </p:nvCxnSpPr>
            <p:spPr>
              <a:xfrm>
                <a:off x="6911266" y="2028361"/>
                <a:ext cx="0" cy="75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olyamatábra: Döntés 5"/>
              <p:cNvSpPr/>
              <p:nvPr/>
            </p:nvSpPr>
            <p:spPr>
              <a:xfrm>
                <a:off x="5672830" y="2788817"/>
                <a:ext cx="2459115" cy="86113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Feltétel</a:t>
                </a:r>
                <a:endParaRPr lang="hu-HU" dirty="0"/>
              </a:p>
            </p:txBody>
          </p:sp>
          <p:grpSp>
            <p:nvGrpSpPr>
              <p:cNvPr id="11" name="Csoportba foglalás 10"/>
              <p:cNvGrpSpPr/>
              <p:nvPr/>
            </p:nvGrpSpPr>
            <p:grpSpPr>
              <a:xfrm>
                <a:off x="5163869" y="3216175"/>
                <a:ext cx="553350" cy="1127464"/>
                <a:chOff x="5157925" y="3246018"/>
                <a:chExt cx="553350" cy="1127464"/>
              </a:xfrm>
            </p:grpSpPr>
            <p:cxnSp>
              <p:nvCxnSpPr>
                <p:cNvPr id="8" name="Egyenes összekötő nyíllal 7"/>
                <p:cNvCxnSpPr/>
                <p:nvPr/>
              </p:nvCxnSpPr>
              <p:spPr>
                <a:xfrm>
                  <a:off x="5157925" y="3246018"/>
                  <a:ext cx="8878" cy="11274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Egyenes összekötő 9"/>
                <p:cNvCxnSpPr/>
                <p:nvPr/>
              </p:nvCxnSpPr>
              <p:spPr>
                <a:xfrm>
                  <a:off x="5157925" y="3246018"/>
                  <a:ext cx="5533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zövegdoboz 15"/>
              <p:cNvSpPr txBox="1"/>
              <p:nvPr/>
            </p:nvSpPr>
            <p:spPr>
              <a:xfrm>
                <a:off x="5059356" y="2754370"/>
                <a:ext cx="777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Igaz ág</a:t>
                </a:r>
                <a:endParaRPr lang="hu-HU" dirty="0"/>
              </a:p>
            </p:txBody>
          </p:sp>
          <p:sp>
            <p:nvSpPr>
              <p:cNvPr id="20" name="Szövegdoboz 19"/>
              <p:cNvSpPr txBox="1"/>
              <p:nvPr/>
            </p:nvSpPr>
            <p:spPr>
              <a:xfrm>
                <a:off x="6041936" y="4189749"/>
                <a:ext cx="95242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Hamis ág</a:t>
                </a:r>
                <a:endParaRPr lang="hu-HU" dirty="0"/>
              </a:p>
            </p:txBody>
          </p:sp>
        </p:grpSp>
        <p:sp>
          <p:nvSpPr>
            <p:cNvPr id="4" name="Folyamatábra: Döntés 3"/>
            <p:cNvSpPr/>
            <p:nvPr/>
          </p:nvSpPr>
          <p:spPr>
            <a:xfrm>
              <a:off x="4052901" y="3166936"/>
              <a:ext cx="2013801" cy="6303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Feltétel 2</a:t>
              </a:r>
              <a:endParaRPr lang="hu-HU" dirty="0"/>
            </a:p>
          </p:txBody>
        </p:sp>
        <p:cxnSp>
          <p:nvCxnSpPr>
            <p:cNvPr id="19" name="Egyenes összekötő nyíllal 18"/>
            <p:cNvCxnSpPr/>
            <p:nvPr/>
          </p:nvCxnSpPr>
          <p:spPr>
            <a:xfrm>
              <a:off x="3486503" y="3490992"/>
              <a:ext cx="9087" cy="84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>
              <a:off x="3486503" y="3490992"/>
              <a:ext cx="566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/>
            <p:cNvCxnSpPr/>
            <p:nvPr/>
          </p:nvCxnSpPr>
          <p:spPr>
            <a:xfrm>
              <a:off x="6602637" y="3490992"/>
              <a:ext cx="9087" cy="84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6036239" y="3490992"/>
              <a:ext cx="566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zövegdoboz 23"/>
            <p:cNvSpPr txBox="1"/>
            <p:nvPr/>
          </p:nvSpPr>
          <p:spPr>
            <a:xfrm>
              <a:off x="3482179" y="3052229"/>
              <a:ext cx="795372" cy="22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Igaz ág</a:t>
              </a:r>
              <a:endParaRPr lang="hu-HU" dirty="0"/>
            </a:p>
          </p:txBody>
        </p:sp>
      </p:grp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9" y="1050156"/>
            <a:ext cx="3877050" cy="21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7979790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Többszörös elágazás 2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" name="Csoportba foglalás 29"/>
          <p:cNvGrpSpPr/>
          <p:nvPr/>
        </p:nvGrpSpPr>
        <p:grpSpPr>
          <a:xfrm>
            <a:off x="5317722" y="958788"/>
            <a:ext cx="3331303" cy="3450578"/>
            <a:chOff x="5317722" y="958788"/>
            <a:chExt cx="3331303" cy="3450578"/>
          </a:xfrm>
        </p:grpSpPr>
        <p:sp>
          <p:nvSpPr>
            <p:cNvPr id="2" name="Folyamatábra: Másik feldolgozás 1"/>
            <p:cNvSpPr/>
            <p:nvPr/>
          </p:nvSpPr>
          <p:spPr>
            <a:xfrm>
              <a:off x="5317724" y="958788"/>
              <a:ext cx="2535387" cy="55929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Start</a:t>
              </a:r>
              <a:endParaRPr lang="hu-HU" dirty="0"/>
            </a:p>
          </p:txBody>
        </p:sp>
        <p:sp>
          <p:nvSpPr>
            <p:cNvPr id="12" name="Folyamatábra: Döntés 11"/>
            <p:cNvSpPr/>
            <p:nvPr/>
          </p:nvSpPr>
          <p:spPr>
            <a:xfrm>
              <a:off x="5317724" y="1775534"/>
              <a:ext cx="2535387" cy="70133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Feltétel 1</a:t>
              </a:r>
              <a:endParaRPr lang="hu-HU" dirty="0"/>
            </a:p>
          </p:txBody>
        </p:sp>
        <p:sp>
          <p:nvSpPr>
            <p:cNvPr id="25" name="Folyamatábra: Döntés 24"/>
            <p:cNvSpPr/>
            <p:nvPr/>
          </p:nvSpPr>
          <p:spPr>
            <a:xfrm>
              <a:off x="5317723" y="2734323"/>
              <a:ext cx="2535387" cy="70133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Feltétel 2</a:t>
              </a:r>
              <a:endParaRPr lang="hu-HU" dirty="0"/>
            </a:p>
          </p:txBody>
        </p:sp>
        <p:sp>
          <p:nvSpPr>
            <p:cNvPr id="26" name="Folyamatábra: Döntés 25"/>
            <p:cNvSpPr/>
            <p:nvPr/>
          </p:nvSpPr>
          <p:spPr>
            <a:xfrm>
              <a:off x="5317722" y="3708030"/>
              <a:ext cx="2535387" cy="70133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Feltétel 3</a:t>
              </a:r>
              <a:endParaRPr lang="hu-HU" dirty="0"/>
            </a:p>
          </p:txBody>
        </p:sp>
        <p:cxnSp>
          <p:nvCxnSpPr>
            <p:cNvPr id="14" name="Egyenes összekötő nyíllal 13"/>
            <p:cNvCxnSpPr/>
            <p:nvPr/>
          </p:nvCxnSpPr>
          <p:spPr>
            <a:xfrm>
              <a:off x="6586845" y="1518081"/>
              <a:ext cx="0" cy="25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/>
            <p:cNvCxnSpPr/>
            <p:nvPr/>
          </p:nvCxnSpPr>
          <p:spPr>
            <a:xfrm>
              <a:off x="6585415" y="2476870"/>
              <a:ext cx="0" cy="25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nyíllal 27"/>
            <p:cNvCxnSpPr/>
            <p:nvPr/>
          </p:nvCxnSpPr>
          <p:spPr>
            <a:xfrm>
              <a:off x="6585415" y="3450577"/>
              <a:ext cx="0" cy="25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stCxn id="12" idx="3"/>
            </p:cNvCxnSpPr>
            <p:nvPr/>
          </p:nvCxnSpPr>
          <p:spPr>
            <a:xfrm>
              <a:off x="7853111" y="2126202"/>
              <a:ext cx="7959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30"/>
            <p:cNvCxnSpPr/>
            <p:nvPr/>
          </p:nvCxnSpPr>
          <p:spPr>
            <a:xfrm>
              <a:off x="7845772" y="3082032"/>
              <a:ext cx="7959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31"/>
            <p:cNvCxnSpPr/>
            <p:nvPr/>
          </p:nvCxnSpPr>
          <p:spPr>
            <a:xfrm>
              <a:off x="7853111" y="4058698"/>
              <a:ext cx="7959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zövegdoboz 28"/>
          <p:cNvSpPr txBox="1"/>
          <p:nvPr/>
        </p:nvSpPr>
        <p:spPr>
          <a:xfrm>
            <a:off x="7554171" y="1672662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Igaz ág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7554171" y="2510943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Igaz ág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554171" y="3588188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Igaz ág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9" y="1125175"/>
            <a:ext cx="4649916" cy="30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8568334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Ismétlődő végrehajtás (ciklus)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Folyamatábra: Másik feldolgozás 1"/>
          <p:cNvSpPr/>
          <p:nvPr/>
        </p:nvSpPr>
        <p:spPr>
          <a:xfrm>
            <a:off x="5823415" y="899630"/>
            <a:ext cx="1450223" cy="5084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Start</a:t>
            </a:r>
            <a:endParaRPr lang="hu-HU" dirty="0"/>
          </a:p>
        </p:txBody>
      </p:sp>
      <p:sp>
        <p:nvSpPr>
          <p:cNvPr id="12" name="Folyamatábra: Döntés 11"/>
          <p:cNvSpPr/>
          <p:nvPr/>
        </p:nvSpPr>
        <p:spPr>
          <a:xfrm>
            <a:off x="5549788" y="2643834"/>
            <a:ext cx="1969767" cy="7013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Feltétel</a:t>
            </a:r>
            <a:endParaRPr lang="hu-HU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6548526" y="1408111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/>
          <p:nvPr/>
        </p:nvCxnSpPr>
        <p:spPr>
          <a:xfrm>
            <a:off x="6548525" y="3338243"/>
            <a:ext cx="0" cy="11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Feldolgozás 3"/>
          <p:cNvSpPr/>
          <p:nvPr/>
        </p:nvSpPr>
        <p:spPr>
          <a:xfrm>
            <a:off x="7544924" y="3547004"/>
            <a:ext cx="1431695" cy="4951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változó növelése</a:t>
            </a:r>
            <a:endParaRPr lang="hu-HU" dirty="0"/>
          </a:p>
        </p:txBody>
      </p:sp>
      <p:sp>
        <p:nvSpPr>
          <p:cNvPr id="5" name="Folyamatábra: Adatok 4"/>
          <p:cNvSpPr/>
          <p:nvPr/>
        </p:nvSpPr>
        <p:spPr>
          <a:xfrm>
            <a:off x="5818741" y="4470490"/>
            <a:ext cx="1334543" cy="4755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belseje</a:t>
            </a:r>
            <a:endParaRPr lang="hu-HU" dirty="0"/>
          </a:p>
        </p:txBody>
      </p:sp>
      <p:sp>
        <p:nvSpPr>
          <p:cNvPr id="22" name="Folyamatábra: Másik feldolgozás 21"/>
          <p:cNvSpPr/>
          <p:nvPr/>
        </p:nvSpPr>
        <p:spPr>
          <a:xfrm>
            <a:off x="4246251" y="3647204"/>
            <a:ext cx="1450222" cy="564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Stop</a:t>
            </a:r>
            <a:endParaRPr lang="hu-HU" dirty="0"/>
          </a:p>
        </p:txBody>
      </p:sp>
      <p:cxnSp>
        <p:nvCxnSpPr>
          <p:cNvPr id="8" name="Egyenes összekötő 7"/>
          <p:cNvCxnSpPr>
            <a:stCxn id="12" idx="1"/>
          </p:cNvCxnSpPr>
          <p:nvPr/>
        </p:nvCxnSpPr>
        <p:spPr>
          <a:xfrm flipH="1">
            <a:off x="4945906" y="2994502"/>
            <a:ext cx="603882" cy="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 flipV="1">
            <a:off x="8253845" y="2997652"/>
            <a:ext cx="3789" cy="54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endCxn id="12" idx="3"/>
          </p:cNvCxnSpPr>
          <p:nvPr/>
        </p:nvCxnSpPr>
        <p:spPr>
          <a:xfrm flipH="1">
            <a:off x="7519555" y="299450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endCxn id="22" idx="0"/>
          </p:cNvCxnSpPr>
          <p:nvPr/>
        </p:nvCxnSpPr>
        <p:spPr>
          <a:xfrm>
            <a:off x="4959760" y="2997652"/>
            <a:ext cx="11602" cy="6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6987030" y="4708279"/>
            <a:ext cx="127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V="1">
            <a:off x="8253845" y="4057697"/>
            <a:ext cx="6927" cy="65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yamatábra: Feldolgozás 47"/>
          <p:cNvSpPr/>
          <p:nvPr/>
        </p:nvSpPr>
        <p:spPr>
          <a:xfrm>
            <a:off x="5818741" y="1687243"/>
            <a:ext cx="1431695" cy="6289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változó kezdő érték adás</a:t>
            </a:r>
            <a:endParaRPr lang="hu-HU" dirty="0"/>
          </a:p>
        </p:txBody>
      </p:sp>
      <p:cxnSp>
        <p:nvCxnSpPr>
          <p:cNvPr id="46" name="Egyenes összekötő nyíllal 45"/>
          <p:cNvCxnSpPr>
            <a:stCxn id="48" idx="2"/>
            <a:endCxn id="12" idx="0"/>
          </p:cNvCxnSpPr>
          <p:nvPr/>
        </p:nvCxnSpPr>
        <p:spPr>
          <a:xfrm>
            <a:off x="6534589" y="2316146"/>
            <a:ext cx="83" cy="32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Kép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3" y="2219242"/>
            <a:ext cx="4515816" cy="849184"/>
          </a:xfrm>
          <a:prstGeom prst="rect">
            <a:avLst/>
          </a:prstGeom>
        </p:spPr>
      </p:pic>
      <p:sp>
        <p:nvSpPr>
          <p:cNvPr id="51" name="Szövegdoboz 50"/>
          <p:cNvSpPr txBox="1"/>
          <p:nvPr/>
        </p:nvSpPr>
        <p:spPr>
          <a:xfrm>
            <a:off x="4606636" y="253570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Hamis ág</a:t>
            </a:r>
            <a:endParaRPr lang="hu-HU" dirty="0"/>
          </a:p>
        </p:txBody>
      </p:sp>
      <p:sp>
        <p:nvSpPr>
          <p:cNvPr id="55" name="Google Shape;595;p17"/>
          <p:cNvSpPr txBox="1">
            <a:spLocks/>
          </p:cNvSpPr>
          <p:nvPr/>
        </p:nvSpPr>
        <p:spPr>
          <a:xfrm>
            <a:off x="255702" y="1015900"/>
            <a:ext cx="4939753" cy="6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Elől tesztelő, számlálóval ellátott ciklus a „</a:t>
            </a:r>
            <a:r>
              <a:rPr lang="hu-HU" dirty="0" err="1" smtClean="0"/>
              <a:t>for</a:t>
            </a:r>
            <a:r>
              <a:rPr lang="hu-HU" dirty="0" smtClean="0"/>
              <a:t>” ciklus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683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8568334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Ismétlődő végrehajtás (ciklus)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Folyamatábra: Másik feldolgozás 1"/>
          <p:cNvSpPr/>
          <p:nvPr/>
        </p:nvSpPr>
        <p:spPr>
          <a:xfrm>
            <a:off x="5823415" y="899630"/>
            <a:ext cx="1450223" cy="5084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Start</a:t>
            </a:r>
            <a:endParaRPr lang="hu-HU" dirty="0"/>
          </a:p>
        </p:txBody>
      </p:sp>
      <p:sp>
        <p:nvSpPr>
          <p:cNvPr id="12" name="Folyamatábra: Döntés 11"/>
          <p:cNvSpPr/>
          <p:nvPr/>
        </p:nvSpPr>
        <p:spPr>
          <a:xfrm>
            <a:off x="5549788" y="2643834"/>
            <a:ext cx="1969767" cy="7013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Feltétel</a:t>
            </a:r>
            <a:endParaRPr lang="hu-HU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6548526" y="1408111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/>
          <p:nvPr/>
        </p:nvCxnSpPr>
        <p:spPr>
          <a:xfrm>
            <a:off x="6548525" y="3338243"/>
            <a:ext cx="0" cy="11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Feldolgozás 3"/>
          <p:cNvSpPr/>
          <p:nvPr/>
        </p:nvSpPr>
        <p:spPr>
          <a:xfrm>
            <a:off x="7544923" y="3156169"/>
            <a:ext cx="1431695" cy="13143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feltétel állítása, gondoskodni, hogy egyszer hamis legyen a feltétel!</a:t>
            </a:r>
            <a:endParaRPr lang="hu-HU" dirty="0"/>
          </a:p>
        </p:txBody>
      </p:sp>
      <p:sp>
        <p:nvSpPr>
          <p:cNvPr id="5" name="Folyamatábra: Adatok 4"/>
          <p:cNvSpPr/>
          <p:nvPr/>
        </p:nvSpPr>
        <p:spPr>
          <a:xfrm>
            <a:off x="5818741" y="4470490"/>
            <a:ext cx="1334543" cy="4755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belseje</a:t>
            </a:r>
            <a:endParaRPr lang="hu-HU" dirty="0"/>
          </a:p>
        </p:txBody>
      </p:sp>
      <p:sp>
        <p:nvSpPr>
          <p:cNvPr id="22" name="Folyamatábra: Másik feldolgozás 21"/>
          <p:cNvSpPr/>
          <p:nvPr/>
        </p:nvSpPr>
        <p:spPr>
          <a:xfrm>
            <a:off x="4246251" y="3647204"/>
            <a:ext cx="1450222" cy="564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Stop</a:t>
            </a:r>
            <a:endParaRPr lang="hu-HU" dirty="0"/>
          </a:p>
        </p:txBody>
      </p:sp>
      <p:cxnSp>
        <p:nvCxnSpPr>
          <p:cNvPr id="8" name="Egyenes összekötő 7"/>
          <p:cNvCxnSpPr>
            <a:stCxn id="12" idx="1"/>
          </p:cNvCxnSpPr>
          <p:nvPr/>
        </p:nvCxnSpPr>
        <p:spPr>
          <a:xfrm flipH="1">
            <a:off x="4945906" y="2994502"/>
            <a:ext cx="603882" cy="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 flipV="1">
            <a:off x="8253845" y="2997652"/>
            <a:ext cx="3789" cy="54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endCxn id="12" idx="3"/>
          </p:cNvCxnSpPr>
          <p:nvPr/>
        </p:nvCxnSpPr>
        <p:spPr>
          <a:xfrm flipH="1">
            <a:off x="7519555" y="299450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endCxn id="22" idx="0"/>
          </p:cNvCxnSpPr>
          <p:nvPr/>
        </p:nvCxnSpPr>
        <p:spPr>
          <a:xfrm>
            <a:off x="4959760" y="2997652"/>
            <a:ext cx="11602" cy="6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6987030" y="4708279"/>
            <a:ext cx="127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V="1">
            <a:off x="8253845" y="4449708"/>
            <a:ext cx="6926" cy="25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yamatábra: Feldolgozás 47"/>
          <p:cNvSpPr/>
          <p:nvPr/>
        </p:nvSpPr>
        <p:spPr>
          <a:xfrm>
            <a:off x="5818741" y="1687243"/>
            <a:ext cx="1431695" cy="6289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feltétel igaz legyen</a:t>
            </a:r>
            <a:endParaRPr lang="hu-HU" dirty="0"/>
          </a:p>
        </p:txBody>
      </p:sp>
      <p:cxnSp>
        <p:nvCxnSpPr>
          <p:cNvPr id="46" name="Egyenes összekötő nyíllal 45"/>
          <p:cNvCxnSpPr>
            <a:stCxn id="48" idx="2"/>
            <a:endCxn id="12" idx="0"/>
          </p:cNvCxnSpPr>
          <p:nvPr/>
        </p:nvCxnSpPr>
        <p:spPr>
          <a:xfrm>
            <a:off x="6534589" y="2316146"/>
            <a:ext cx="83" cy="32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4606636" y="253570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Hamis ág</a:t>
            </a:r>
            <a:endParaRPr lang="hu-HU" dirty="0"/>
          </a:p>
        </p:txBody>
      </p:sp>
      <p:sp>
        <p:nvSpPr>
          <p:cNvPr id="25" name="Google Shape;595;p17"/>
          <p:cNvSpPr txBox="1">
            <a:spLocks/>
          </p:cNvSpPr>
          <p:nvPr/>
        </p:nvSpPr>
        <p:spPr>
          <a:xfrm>
            <a:off x="255702" y="1015900"/>
            <a:ext cx="3990549" cy="12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Elől tesztelő, </a:t>
            </a:r>
            <a:r>
              <a:rPr lang="hu-HU" b="1" dirty="0" smtClean="0"/>
              <a:t>addig</a:t>
            </a:r>
            <a:r>
              <a:rPr lang="hu-HU" dirty="0" smtClean="0"/>
              <a:t> hajtja végre az utasításokat, </a:t>
            </a:r>
            <a:r>
              <a:rPr lang="hu-HU" b="1" dirty="0" smtClean="0"/>
              <a:t>amíg</a:t>
            </a:r>
            <a:r>
              <a:rPr lang="hu-HU" dirty="0" smtClean="0"/>
              <a:t> a ciklus feltétel igaz „</a:t>
            </a:r>
            <a:r>
              <a:rPr lang="hu-HU" dirty="0" err="1" smtClean="0"/>
              <a:t>do</a:t>
            </a:r>
            <a:r>
              <a:rPr lang="hu-HU" dirty="0" smtClean="0"/>
              <a:t>- </a:t>
            </a:r>
            <a:r>
              <a:rPr lang="hu-HU" dirty="0" err="1" smtClean="0"/>
              <a:t>while</a:t>
            </a:r>
            <a:r>
              <a:rPr lang="hu-HU" dirty="0" smtClean="0"/>
              <a:t>” ciklus</a:t>
            </a:r>
          </a:p>
          <a:p>
            <a:r>
              <a:rPr lang="hu-HU" dirty="0" smtClean="0"/>
              <a:t>Ha a feltétel az elején hamis, akkor a ciklust végre sem hajtja. (Belépési feltétel van)</a:t>
            </a:r>
          </a:p>
          <a:p>
            <a:r>
              <a:rPr lang="hu-HU" dirty="0" smtClean="0"/>
              <a:t>A ciklus magban gondoskodni kell arról, hogy a ciklus feltétel egyszer hamissá váljon, különben végtelen ciklust készítünk!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57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8568334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Ismétlődő végrehajtás (ciklus)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Folyamatábra: Másik feldolgozás 1"/>
          <p:cNvSpPr/>
          <p:nvPr/>
        </p:nvSpPr>
        <p:spPr>
          <a:xfrm>
            <a:off x="5823415" y="899630"/>
            <a:ext cx="1450223" cy="5084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Start</a:t>
            </a:r>
            <a:endParaRPr lang="hu-HU" dirty="0"/>
          </a:p>
        </p:txBody>
      </p:sp>
      <p:sp>
        <p:nvSpPr>
          <p:cNvPr id="12" name="Folyamatábra: Döntés 11"/>
          <p:cNvSpPr/>
          <p:nvPr/>
        </p:nvSpPr>
        <p:spPr>
          <a:xfrm>
            <a:off x="5549788" y="2643834"/>
            <a:ext cx="1969767" cy="7013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Feltétel</a:t>
            </a:r>
            <a:endParaRPr lang="hu-HU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6548526" y="1408111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/>
          <p:nvPr/>
        </p:nvCxnSpPr>
        <p:spPr>
          <a:xfrm>
            <a:off x="6548525" y="3338243"/>
            <a:ext cx="0" cy="11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Feldolgozás 3"/>
          <p:cNvSpPr/>
          <p:nvPr/>
        </p:nvSpPr>
        <p:spPr>
          <a:xfrm>
            <a:off x="7544923" y="3156169"/>
            <a:ext cx="1431695" cy="13143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feltétel állítása, gondoskodni, hogy egyszer hamis legyen a feltétel!</a:t>
            </a:r>
            <a:endParaRPr lang="hu-HU" dirty="0"/>
          </a:p>
        </p:txBody>
      </p:sp>
      <p:sp>
        <p:nvSpPr>
          <p:cNvPr id="5" name="Folyamatábra: Adatok 4"/>
          <p:cNvSpPr/>
          <p:nvPr/>
        </p:nvSpPr>
        <p:spPr>
          <a:xfrm>
            <a:off x="5818741" y="4470490"/>
            <a:ext cx="1334543" cy="4755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belseje</a:t>
            </a:r>
            <a:endParaRPr lang="hu-HU" dirty="0"/>
          </a:p>
        </p:txBody>
      </p:sp>
      <p:sp>
        <p:nvSpPr>
          <p:cNvPr id="22" name="Folyamatábra: Másik feldolgozás 21"/>
          <p:cNvSpPr/>
          <p:nvPr/>
        </p:nvSpPr>
        <p:spPr>
          <a:xfrm>
            <a:off x="4246251" y="3647204"/>
            <a:ext cx="1450222" cy="564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Stop</a:t>
            </a:r>
            <a:endParaRPr lang="hu-HU" dirty="0"/>
          </a:p>
        </p:txBody>
      </p:sp>
      <p:cxnSp>
        <p:nvCxnSpPr>
          <p:cNvPr id="8" name="Egyenes összekötő 7"/>
          <p:cNvCxnSpPr>
            <a:stCxn id="12" idx="1"/>
          </p:cNvCxnSpPr>
          <p:nvPr/>
        </p:nvCxnSpPr>
        <p:spPr>
          <a:xfrm flipH="1">
            <a:off x="4945906" y="2994502"/>
            <a:ext cx="603882" cy="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 flipV="1">
            <a:off x="8253845" y="2997652"/>
            <a:ext cx="3789" cy="54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endCxn id="12" idx="3"/>
          </p:cNvCxnSpPr>
          <p:nvPr/>
        </p:nvCxnSpPr>
        <p:spPr>
          <a:xfrm flipH="1">
            <a:off x="7519555" y="299450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endCxn id="22" idx="0"/>
          </p:cNvCxnSpPr>
          <p:nvPr/>
        </p:nvCxnSpPr>
        <p:spPr>
          <a:xfrm>
            <a:off x="4959760" y="2997652"/>
            <a:ext cx="11602" cy="6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6987030" y="4708279"/>
            <a:ext cx="127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V="1">
            <a:off x="8253845" y="4449708"/>
            <a:ext cx="6926" cy="25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yamatábra: Feldolgozás 47"/>
          <p:cNvSpPr/>
          <p:nvPr/>
        </p:nvSpPr>
        <p:spPr>
          <a:xfrm>
            <a:off x="5818741" y="1687243"/>
            <a:ext cx="1431695" cy="6289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feltétel igaz legyen</a:t>
            </a:r>
            <a:endParaRPr lang="hu-HU" dirty="0"/>
          </a:p>
        </p:txBody>
      </p:sp>
      <p:cxnSp>
        <p:nvCxnSpPr>
          <p:cNvPr id="46" name="Egyenes összekötő nyíllal 45"/>
          <p:cNvCxnSpPr>
            <a:stCxn id="48" idx="2"/>
            <a:endCxn id="12" idx="0"/>
          </p:cNvCxnSpPr>
          <p:nvPr/>
        </p:nvCxnSpPr>
        <p:spPr>
          <a:xfrm>
            <a:off x="6534589" y="2316146"/>
            <a:ext cx="83" cy="32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4606636" y="253570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Hamis ág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9" y="1215649"/>
            <a:ext cx="3768436" cy="13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939" y="190821"/>
            <a:ext cx="8568334" cy="619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Ismétlődő végrehajtás (ciklus)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Folyamatábra: Másik feldolgozás 1"/>
          <p:cNvSpPr/>
          <p:nvPr/>
        </p:nvSpPr>
        <p:spPr>
          <a:xfrm>
            <a:off x="5823415" y="899630"/>
            <a:ext cx="1450223" cy="5084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Start</a:t>
            </a:r>
            <a:endParaRPr lang="hu-HU" dirty="0"/>
          </a:p>
        </p:txBody>
      </p:sp>
      <p:sp>
        <p:nvSpPr>
          <p:cNvPr id="12" name="Folyamatábra: Döntés 11"/>
          <p:cNvSpPr/>
          <p:nvPr/>
        </p:nvSpPr>
        <p:spPr>
          <a:xfrm>
            <a:off x="5563640" y="3803161"/>
            <a:ext cx="1969767" cy="7013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Feltétel</a:t>
            </a:r>
            <a:endParaRPr lang="hu-HU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6548526" y="1408111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Feldolgozás 3"/>
          <p:cNvSpPr/>
          <p:nvPr/>
        </p:nvSpPr>
        <p:spPr>
          <a:xfrm>
            <a:off x="7152406" y="2432385"/>
            <a:ext cx="1431695" cy="13143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feltétel állítása, gondoskodni, hogy egyszer hamis legyen a feltétel!</a:t>
            </a:r>
            <a:endParaRPr lang="hu-HU" dirty="0"/>
          </a:p>
        </p:txBody>
      </p:sp>
      <p:sp>
        <p:nvSpPr>
          <p:cNvPr id="5" name="Folyamatábra: Adatok 4"/>
          <p:cNvSpPr/>
          <p:nvPr/>
        </p:nvSpPr>
        <p:spPr>
          <a:xfrm>
            <a:off x="5881253" y="1698236"/>
            <a:ext cx="1334543" cy="4755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Ciklus belseje</a:t>
            </a:r>
            <a:endParaRPr lang="hu-HU" dirty="0"/>
          </a:p>
        </p:txBody>
      </p:sp>
      <p:sp>
        <p:nvSpPr>
          <p:cNvPr id="22" name="Folyamatábra: Másik feldolgozás 21"/>
          <p:cNvSpPr/>
          <p:nvPr/>
        </p:nvSpPr>
        <p:spPr>
          <a:xfrm>
            <a:off x="4210020" y="4514574"/>
            <a:ext cx="1450222" cy="564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Stop</a:t>
            </a:r>
            <a:endParaRPr lang="hu-HU" dirty="0"/>
          </a:p>
        </p:txBody>
      </p:sp>
      <p:cxnSp>
        <p:nvCxnSpPr>
          <p:cNvPr id="8" name="Egyenes összekötő 7"/>
          <p:cNvCxnSpPr/>
          <p:nvPr/>
        </p:nvCxnSpPr>
        <p:spPr>
          <a:xfrm flipH="1">
            <a:off x="4934468" y="4151563"/>
            <a:ext cx="603882" cy="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 flipV="1">
            <a:off x="7806711" y="1922922"/>
            <a:ext cx="3789" cy="54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 flipH="1">
            <a:off x="7083137" y="1936025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>
            <a:off x="4939146" y="4156364"/>
            <a:ext cx="2912" cy="35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7533407" y="4151563"/>
            <a:ext cx="280230" cy="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V="1">
            <a:off x="7806711" y="3746707"/>
            <a:ext cx="6926" cy="4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5" idx="4"/>
            <a:endCxn id="12" idx="0"/>
          </p:cNvCxnSpPr>
          <p:nvPr/>
        </p:nvCxnSpPr>
        <p:spPr>
          <a:xfrm flipH="1">
            <a:off x="6548524" y="2173814"/>
            <a:ext cx="1" cy="162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4787460" y="3746706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Hamis ág</a:t>
            </a:r>
            <a:endParaRPr lang="hu-HU" dirty="0"/>
          </a:p>
        </p:txBody>
      </p:sp>
      <p:sp>
        <p:nvSpPr>
          <p:cNvPr id="34" name="Google Shape;595;p17"/>
          <p:cNvSpPr txBox="1">
            <a:spLocks/>
          </p:cNvSpPr>
          <p:nvPr/>
        </p:nvSpPr>
        <p:spPr>
          <a:xfrm>
            <a:off x="255702" y="1015900"/>
            <a:ext cx="4939753" cy="12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Hátul tesztelő, </a:t>
            </a:r>
            <a:r>
              <a:rPr lang="hu-HU" b="1" dirty="0" smtClean="0"/>
              <a:t>addig</a:t>
            </a:r>
            <a:r>
              <a:rPr lang="hu-HU" dirty="0" smtClean="0"/>
              <a:t> hajtja végre az utasításokat, </a:t>
            </a:r>
            <a:r>
              <a:rPr lang="hu-HU" b="1" dirty="0" smtClean="0"/>
              <a:t>amíg</a:t>
            </a:r>
            <a:r>
              <a:rPr lang="hu-HU" dirty="0" smtClean="0"/>
              <a:t> a ciklus feltétel igaz „</a:t>
            </a:r>
            <a:r>
              <a:rPr lang="hu-HU" dirty="0" err="1" smtClean="0"/>
              <a:t>while-do</a:t>
            </a:r>
            <a:r>
              <a:rPr lang="hu-HU" dirty="0" smtClean="0"/>
              <a:t>” ciklus</a:t>
            </a:r>
          </a:p>
          <a:p>
            <a:r>
              <a:rPr lang="hu-HU" dirty="0" smtClean="0"/>
              <a:t>Az elején mindenképpen egyszer belelép a ciklusba, kilépési feltétel van.</a:t>
            </a:r>
          </a:p>
          <a:p>
            <a:endParaRPr lang="hu-HU" dirty="0"/>
          </a:p>
        </p:txBody>
      </p:sp>
      <p:pic>
        <p:nvPicPr>
          <p:cNvPr id="26" name="Kép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9" y="2911959"/>
            <a:ext cx="4341668" cy="10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2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0593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84007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273273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62742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2588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2706" y="108919"/>
            <a:ext cx="861998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cél : a weboldalak </a:t>
            </a:r>
            <a:br>
              <a:rPr lang="hu-HU" dirty="0" smtClean="0"/>
            </a:br>
            <a:r>
              <a:rPr lang="hu-HU" dirty="0" smtClean="0"/>
              <a:t>dinamikussá tétele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795541" y="1327717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Tegyük dinamikussá a statikus weboldalakat! Sőt készítsünk webes alkalmazást!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30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Php nyelvről röviden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4-6 dia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Alap szintaxis, változók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7-15 dia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Vezérlési szerkezetek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16-24 dia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Vezérlési szerkezetek a gyakorlatban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smtClean="0"/>
              <a:t>24- dia.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4297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github.com/laszlofeher/phpalapok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57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https://camo.githubusercontent.com/b57fc1bfa35f84a415401fbbcbcb850f9fa28ff0/68747470733a2f2f7261772e6769746875622e636f6d2f6f70656e2d736f757263652d6d757365756d2f7468652d686973746f72792d6f662d7068702f6d61737465722f7468756d626e61696c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3" y="219944"/>
            <a:ext cx="3336890" cy="47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75" y="104360"/>
            <a:ext cx="8081284" cy="36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nyelvről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58418" y="1715917"/>
            <a:ext cx="408681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Alap szintaxis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Kulcsszavak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27350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abstract  </a:t>
            </a:r>
            <a:r>
              <a:rPr lang="en-US" sz="1200" dirty="0" smtClean="0"/>
              <a:t>and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array()  </a:t>
            </a:r>
            <a:r>
              <a:rPr lang="en-US" sz="1200" dirty="0" smtClean="0"/>
              <a:t>as</a:t>
            </a:r>
            <a:endParaRPr lang="en-US" sz="1200" dirty="0"/>
          </a:p>
          <a:p>
            <a:pPr marL="0" lvl="0" indent="0">
              <a:buNone/>
            </a:pPr>
            <a:r>
              <a:rPr lang="hu-HU" sz="1200" dirty="0"/>
              <a:t>c</a:t>
            </a:r>
            <a:r>
              <a:rPr lang="en-US" sz="1200" dirty="0" err="1" smtClean="0"/>
              <a:t>ase</a:t>
            </a:r>
            <a:r>
              <a:rPr lang="hu-HU" sz="1200" dirty="0" smtClean="0"/>
              <a:t> </a:t>
            </a:r>
            <a:r>
              <a:rPr lang="en-US" sz="1200" dirty="0" smtClean="0"/>
              <a:t>catch</a:t>
            </a:r>
            <a:endParaRPr lang="en-US" sz="1200" dirty="0"/>
          </a:p>
          <a:p>
            <a:pPr marL="0" lvl="0" indent="0">
              <a:buNone/>
            </a:pPr>
            <a:r>
              <a:rPr lang="hu-HU" sz="1200" dirty="0"/>
              <a:t>c</a:t>
            </a:r>
            <a:r>
              <a:rPr lang="en-US" sz="1200" dirty="0" smtClean="0"/>
              <a:t>lass</a:t>
            </a:r>
            <a:r>
              <a:rPr lang="hu-HU" sz="1200" dirty="0" smtClean="0"/>
              <a:t> </a:t>
            </a:r>
            <a:r>
              <a:rPr lang="en-US" sz="1200" dirty="0" smtClean="0"/>
              <a:t>clone</a:t>
            </a:r>
            <a:endParaRPr lang="en-US" sz="1200" dirty="0"/>
          </a:p>
          <a:p>
            <a:pPr marL="0" lvl="0" indent="0">
              <a:buNone/>
            </a:pPr>
            <a:r>
              <a:rPr lang="hu-HU" sz="1200" dirty="0" err="1"/>
              <a:t>c</a:t>
            </a:r>
            <a:r>
              <a:rPr lang="en-US" sz="1200" dirty="0" err="1" smtClean="0"/>
              <a:t>onst</a:t>
            </a:r>
            <a:r>
              <a:rPr lang="hu-HU" sz="1200" dirty="0" smtClean="0"/>
              <a:t> </a:t>
            </a:r>
            <a:r>
              <a:rPr lang="en-US" sz="1200" dirty="0" smtClean="0"/>
              <a:t>continue</a:t>
            </a:r>
            <a:endParaRPr lang="en-US" sz="1200" dirty="0"/>
          </a:p>
          <a:p>
            <a:pPr marL="0" lvl="0" indent="0">
              <a:buNone/>
            </a:pPr>
            <a:r>
              <a:rPr lang="hu-HU" sz="1200" dirty="0"/>
              <a:t>d</a:t>
            </a:r>
            <a:r>
              <a:rPr lang="en-US" sz="1200" dirty="0" err="1" smtClean="0"/>
              <a:t>eclare</a:t>
            </a:r>
            <a:r>
              <a:rPr lang="hu-HU" sz="1200" dirty="0" smtClean="0"/>
              <a:t> </a:t>
            </a:r>
            <a:r>
              <a:rPr lang="en-US" sz="1200" dirty="0" smtClean="0"/>
              <a:t>default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do  </a:t>
            </a:r>
            <a:r>
              <a:rPr lang="hu-HU" sz="1200" dirty="0" smtClean="0"/>
              <a:t> </a:t>
            </a:r>
            <a:r>
              <a:rPr lang="en-US" sz="1200" dirty="0" smtClean="0"/>
              <a:t>else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err="1"/>
              <a:t>elseif</a:t>
            </a:r>
            <a:r>
              <a:rPr lang="en-US" sz="1200" dirty="0"/>
              <a:t> </a:t>
            </a:r>
            <a:endParaRPr sz="1200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23989" y="1273507"/>
            <a:ext cx="2563500" cy="27882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 smtClean="0"/>
              <a:t>end</a:t>
            </a:r>
            <a:r>
              <a:rPr lang="hu-HU" sz="1200" dirty="0" smtClean="0"/>
              <a:t> </a:t>
            </a:r>
            <a:r>
              <a:rPr lang="en-US" sz="1200" dirty="0" smtClean="0"/>
              <a:t>declare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err="1"/>
              <a:t>endfor</a:t>
            </a:r>
            <a:r>
              <a:rPr lang="en-US" sz="1200" dirty="0"/>
              <a:t>  </a:t>
            </a:r>
            <a:r>
              <a:rPr lang="en-US" sz="1200" dirty="0" err="1" smtClean="0"/>
              <a:t>endforeach</a:t>
            </a:r>
            <a:r>
              <a:rPr lang="en-US" sz="1200" dirty="0" smtClean="0"/>
              <a:t>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err="1"/>
              <a:t>endif</a:t>
            </a:r>
            <a:r>
              <a:rPr lang="en-US" sz="1200" dirty="0"/>
              <a:t>  </a:t>
            </a:r>
            <a:r>
              <a:rPr lang="en-US" sz="1200" dirty="0" err="1" smtClean="0"/>
              <a:t>endswitch</a:t>
            </a:r>
            <a:r>
              <a:rPr lang="en-US" sz="1200" dirty="0" smtClean="0"/>
              <a:t>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err="1"/>
              <a:t>endwhile</a:t>
            </a:r>
            <a:r>
              <a:rPr lang="en-US" sz="1200" dirty="0"/>
              <a:t>  </a:t>
            </a:r>
            <a:r>
              <a:rPr lang="en-US" sz="1200" dirty="0" smtClean="0"/>
              <a:t>extends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final  </a:t>
            </a:r>
            <a:r>
              <a:rPr lang="en-US" sz="1200" dirty="0" smtClean="0"/>
              <a:t>for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err="1"/>
              <a:t>foreach</a:t>
            </a:r>
            <a:r>
              <a:rPr lang="en-US" sz="1200" dirty="0"/>
              <a:t> </a:t>
            </a:r>
            <a:r>
              <a:rPr lang="en-US" sz="1200" dirty="0" smtClean="0"/>
              <a:t>function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smtClean="0"/>
              <a:t>global</a:t>
            </a:r>
            <a:r>
              <a:rPr lang="hu-HU" sz="1200" dirty="0" smtClean="0"/>
              <a:t> </a:t>
            </a:r>
            <a:r>
              <a:rPr lang="en-US" sz="1200" dirty="0" err="1" smtClean="0"/>
              <a:t>goto</a:t>
            </a:r>
            <a:r>
              <a:rPr lang="en-US" sz="1200" dirty="0" smtClean="0"/>
              <a:t>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if  </a:t>
            </a:r>
            <a:r>
              <a:rPr lang="en-US" sz="1200" dirty="0" smtClean="0"/>
              <a:t>implements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interface   </a:t>
            </a:r>
            <a:r>
              <a:rPr lang="en-US" sz="1200" dirty="0" err="1" smtClean="0"/>
              <a:t>instanceof</a:t>
            </a:r>
            <a:r>
              <a:rPr lang="en-US" sz="1200" dirty="0" smtClean="0"/>
              <a:t>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namespace</a:t>
            </a:r>
            <a:endParaRPr sz="1200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98100" y="127350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new  </a:t>
            </a:r>
            <a:r>
              <a:rPr lang="en-US" sz="1200" dirty="0" smtClean="0"/>
              <a:t>or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 smtClean="0"/>
              <a:t>private</a:t>
            </a:r>
            <a:r>
              <a:rPr lang="hu-HU" sz="1200" dirty="0" smtClean="0"/>
              <a:t> </a:t>
            </a:r>
            <a:r>
              <a:rPr lang="en-US" sz="1200" dirty="0" smtClean="0"/>
              <a:t>protected 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public  </a:t>
            </a:r>
            <a:r>
              <a:rPr lang="en-US" sz="1200" dirty="0" smtClean="0"/>
              <a:t>static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switch </a:t>
            </a:r>
            <a:r>
              <a:rPr lang="en-US" sz="1200" dirty="0" smtClean="0"/>
              <a:t>$</a:t>
            </a:r>
            <a:r>
              <a:rPr lang="en-US" sz="1200" dirty="0"/>
              <a:t>this </a:t>
            </a:r>
          </a:p>
          <a:p>
            <a:pPr marL="0" lvl="0" indent="0">
              <a:buNone/>
            </a:pPr>
            <a:r>
              <a:rPr lang="en-US" sz="1200" dirty="0"/>
              <a:t>throw  </a:t>
            </a:r>
            <a:r>
              <a:rPr lang="en-US" sz="1200" dirty="0" smtClean="0"/>
              <a:t>try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use  </a:t>
            </a:r>
            <a:r>
              <a:rPr lang="en-US" sz="1200" dirty="0" err="1" smtClean="0"/>
              <a:t>var</a:t>
            </a:r>
            <a:r>
              <a:rPr lang="en-US" sz="1200" dirty="0" smtClean="0"/>
              <a:t>  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while </a:t>
            </a:r>
            <a:r>
              <a:rPr lang="en-US" sz="1200" dirty="0" err="1" smtClean="0"/>
              <a:t>xor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 nevek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6526" y="1208375"/>
            <a:ext cx="5640900" cy="18926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$ jellel kezdődik betű vagy aláhúzás jel követi, ezt szám, betű vagy aláhúzás jel követheti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Számmal nem kezdődhet változó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AutoShape 4"/>
          <p:cNvSpPr>
            <a:spLocks/>
          </p:cNvSpPr>
          <p:nvPr/>
        </p:nvSpPr>
        <p:spPr bwMode="auto">
          <a:xfrm>
            <a:off x="367206" y="2850325"/>
            <a:ext cx="28956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itchFamily="2" charset="0"/>
                <a:ea typeface="MS PGothic" panose="020B0600070205080204" pitchFamily="34" charset="-128"/>
                <a:cs typeface="Gill Sans" pitchFamily="2" charset="0"/>
                <a:sym typeface="Gill Sans" pitchFamily="2" charset="0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9pPr>
          </a:lstStyle>
          <a:p>
            <a:pPr algn="l" eaLnBrk="1"/>
            <a:r>
              <a:rPr lang="en-US" altLang="hu-HU" sz="1800" dirty="0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$</a:t>
            </a:r>
            <a:r>
              <a:rPr lang="en-US" altLang="hu-HU" sz="1800" dirty="0" err="1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abc</a:t>
            </a:r>
            <a:r>
              <a:rPr lang="en-US" altLang="hu-HU" sz="1800" dirty="0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 = 12;</a:t>
            </a:r>
          </a:p>
          <a:p>
            <a:pPr algn="l" eaLnBrk="1"/>
            <a:r>
              <a:rPr lang="en-US" altLang="hu-HU" sz="1800" dirty="0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$total = 0;</a:t>
            </a:r>
          </a:p>
          <a:p>
            <a:pPr algn="l" eaLnBrk="1"/>
            <a:r>
              <a:rPr lang="en-US" altLang="hu-HU" sz="1800" dirty="0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$</a:t>
            </a:r>
            <a:r>
              <a:rPr lang="en-US" altLang="hu-HU" sz="1800" dirty="0" err="1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largest_so_far</a:t>
            </a:r>
            <a:r>
              <a:rPr lang="en-US" altLang="hu-HU" sz="1800" dirty="0">
                <a:solidFill>
                  <a:schemeClr val="tx1"/>
                </a:solidFill>
                <a:latin typeface="Courier" pitchFamily="2" charset="0"/>
                <a:sym typeface="Courier" pitchFamily="2" charset="0"/>
              </a:rPr>
              <a:t> = 0;</a:t>
            </a:r>
            <a:endParaRPr lang="en-US" altLang="hu-HU" sz="30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46" name="AutoShape 5"/>
          <p:cNvSpPr>
            <a:spLocks/>
          </p:cNvSpPr>
          <p:nvPr/>
        </p:nvSpPr>
        <p:spPr bwMode="auto">
          <a:xfrm>
            <a:off x="4024806" y="2850325"/>
            <a:ext cx="20447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itchFamily="2" charset="0"/>
                <a:ea typeface="MS PGothic" panose="020B0600070205080204" pitchFamily="34" charset="-128"/>
                <a:cs typeface="Gill Sans" pitchFamily="2" charset="0"/>
                <a:sym typeface="Gill Sans" pitchFamily="2" charset="0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itchFamily="2" charset="0"/>
                <a:ea typeface="Gill Sans" pitchFamily="2" charset="0"/>
                <a:cs typeface="Gill Sans" pitchFamily="2" charset="0"/>
                <a:sym typeface="Gill Sans" pitchFamily="2" charset="0"/>
              </a:defRPr>
            </a:lvl9pPr>
          </a:lstStyle>
          <a:p>
            <a:pPr algn="l" eaLnBrk="1"/>
            <a:r>
              <a:rPr lang="en-US" altLang="hu-HU" sz="1800" dirty="0" err="1">
                <a:solidFill>
                  <a:srgbClr val="FF0000"/>
                </a:solidFill>
                <a:latin typeface="Courier" pitchFamily="2" charset="0"/>
                <a:sym typeface="Courier" pitchFamily="2" charset="0"/>
              </a:rPr>
              <a:t>abc</a:t>
            </a:r>
            <a:r>
              <a:rPr lang="en-US" altLang="hu-HU" sz="1800" dirty="0">
                <a:solidFill>
                  <a:srgbClr val="FF0000"/>
                </a:solidFill>
                <a:latin typeface="Courier" pitchFamily="2" charset="0"/>
                <a:sym typeface="Courier" pitchFamily="2" charset="0"/>
              </a:rPr>
              <a:t> = 12;</a:t>
            </a:r>
          </a:p>
          <a:p>
            <a:pPr algn="l" eaLnBrk="1"/>
            <a:r>
              <a:rPr lang="en-US" altLang="hu-HU" sz="1800" dirty="0">
                <a:solidFill>
                  <a:srgbClr val="FF0000"/>
                </a:solidFill>
                <a:latin typeface="Courier" pitchFamily="2" charset="0"/>
                <a:sym typeface="Courier" pitchFamily="2" charset="0"/>
              </a:rPr>
              <a:t>$2php = 0;</a:t>
            </a:r>
          </a:p>
          <a:p>
            <a:pPr algn="l" eaLnBrk="1"/>
            <a:r>
              <a:rPr lang="en-US" altLang="hu-HU" sz="1800" dirty="0">
                <a:solidFill>
                  <a:srgbClr val="FF0000"/>
                </a:solidFill>
                <a:latin typeface="Courier" pitchFamily="2" charset="0"/>
                <a:sym typeface="Courier" pitchFamily="2" charset="0"/>
              </a:rPr>
              <a:t>$bad-</a:t>
            </a:r>
            <a:r>
              <a:rPr lang="en-US" altLang="hu-HU" sz="1800" dirty="0" err="1">
                <a:solidFill>
                  <a:srgbClr val="FF0000"/>
                </a:solidFill>
                <a:latin typeface="Courier" pitchFamily="2" charset="0"/>
                <a:sym typeface="Courier" pitchFamily="2" charset="0"/>
              </a:rPr>
              <a:t>punc</a:t>
            </a:r>
            <a:r>
              <a:rPr lang="en-US" altLang="hu-HU" sz="1800" dirty="0">
                <a:solidFill>
                  <a:srgbClr val="FF0000"/>
                </a:solidFill>
                <a:latin typeface="Courier" pitchFamily="2" charset="0"/>
                <a:sym typeface="Courier" pitchFamily="2" charset="0"/>
              </a:rPr>
              <a:t> = 0;</a:t>
            </a:r>
            <a:endParaRPr lang="en-US" altLang="hu-HU" sz="300" dirty="0">
              <a:solidFill>
                <a:srgbClr val="FF0000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4795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847</Words>
  <Application>Microsoft Office PowerPoint</Application>
  <PresentationFormat>Diavetítés a képernyőre (16:9 oldalarány)</PresentationFormat>
  <Paragraphs>220</Paragraphs>
  <Slides>32</Slides>
  <Notes>32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43" baseType="lpstr">
      <vt:lpstr>MS PGothic</vt:lpstr>
      <vt:lpstr>Arial</vt:lpstr>
      <vt:lpstr>Barlow</vt:lpstr>
      <vt:lpstr>Barlow Light</vt:lpstr>
      <vt:lpstr>Calibri</vt:lpstr>
      <vt:lpstr>Courier</vt:lpstr>
      <vt:lpstr>Gill Sans</vt:lpstr>
      <vt:lpstr>Helvetica</vt:lpstr>
      <vt:lpstr>Raleway</vt:lpstr>
      <vt:lpstr>Raleway Thin</vt:lpstr>
      <vt:lpstr>Gaoler template</vt:lpstr>
      <vt:lpstr>PowerPoint-bemutató</vt:lpstr>
      <vt:lpstr>PHP programozás 1./13 alkalom</vt:lpstr>
      <vt:lpstr>A cél : a weboldalak  dinamikussá tétele</vt:lpstr>
      <vt:lpstr>PowerPoint-bemutató</vt:lpstr>
      <vt:lpstr>PowerPoint-bemutató</vt:lpstr>
      <vt:lpstr>PHP nyelvről</vt:lpstr>
      <vt:lpstr>Alap szintaxis</vt:lpstr>
      <vt:lpstr>Kulcsszavak</vt:lpstr>
      <vt:lpstr>Változó nevek</vt:lpstr>
      <vt:lpstr>Változó típusai</vt:lpstr>
      <vt:lpstr>Változók típus ellenőrzése</vt:lpstr>
      <vt:lpstr>Változó típusai</vt:lpstr>
      <vt:lpstr>Változók típus ellenőrzése</vt:lpstr>
      <vt:lpstr>Változók típus ellenőrzése</vt:lpstr>
      <vt:lpstr>Változók típus ellenőrzése</vt:lpstr>
      <vt:lpstr>Vezérlési szerkezetek. Flow Control.</vt:lpstr>
      <vt:lpstr>A program lineáris futásának befolyásolása  </vt:lpstr>
      <vt:lpstr>Elágazás, feltétel</vt:lpstr>
      <vt:lpstr>Többszörös elágazás</vt:lpstr>
      <vt:lpstr>Többszörös elágazás 2</vt:lpstr>
      <vt:lpstr>Ismétlődő végrehajtás (ciklus)</vt:lpstr>
      <vt:lpstr>Ismétlődő végrehajtás (ciklus)</vt:lpstr>
      <vt:lpstr>Ismétlődő végrehajtás (ciklus)</vt:lpstr>
      <vt:lpstr>Ismétlődő végrehajtás (ciklus)</vt:lpstr>
      <vt:lpstr>PowerPoint-bemutató</vt:lpstr>
      <vt:lpstr>PowerPoint-bemutató</vt:lpstr>
      <vt:lpstr>PowerPoint-bemutató</vt:lpstr>
      <vt:lpstr>PowerPoint-bemutató</vt:lpstr>
      <vt:lpstr>PowerPoint-bemutató</vt:lpstr>
      <vt:lpstr>Want big impact? Use big image.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158</cp:revision>
  <dcterms:modified xsi:type="dcterms:W3CDTF">2021-02-25T11:28:41Z</dcterms:modified>
</cp:coreProperties>
</file>