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1" r:id="rId6"/>
    <p:sldId id="287" r:id="rId7"/>
    <p:sldId id="288" r:id="rId8"/>
    <p:sldId id="289" r:id="rId9"/>
    <p:sldId id="290" r:id="rId10"/>
    <p:sldId id="292" r:id="rId11"/>
    <p:sldId id="293" r:id="rId12"/>
    <p:sldId id="262" r:id="rId13"/>
    <p:sldId id="279" r:id="rId14"/>
    <p:sldId id="294" r:id="rId15"/>
    <p:sldId id="295" r:id="rId16"/>
    <p:sldId id="263" r:id="rId17"/>
    <p:sldId id="296" r:id="rId18"/>
    <p:sldId id="29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3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2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5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9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phpalap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1744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7253" y="594251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8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6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28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Szövegdoboz 28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30" name="Kép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grpSp>
        <p:nvGrpSpPr>
          <p:cNvPr id="31" name="Csoportba foglalás 30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33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34" name="Kép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262168" y="1747630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 flipH="1">
            <a:off x="4762554" y="1751378"/>
            <a:ext cx="19030" cy="1476789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  <p:extLst>
      <p:ext uri="{BB962C8B-B14F-4D97-AF65-F5344CB8AC3E}">
        <p14:creationId xmlns:p14="http://schemas.microsoft.com/office/powerpoint/2010/main" val="13334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6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Szövegdoboz 33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35" name="Kép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grpSp>
        <p:nvGrpSpPr>
          <p:cNvPr id="36" name="Csoportba foglalás 35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38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39" name="Kép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pic>
        <p:nvPicPr>
          <p:cNvPr id="41" name="Kép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93" y="3259271"/>
            <a:ext cx="2740443" cy="1561966"/>
          </a:xfrm>
          <a:prstGeom prst="rect">
            <a:avLst/>
          </a:prstGeom>
        </p:spPr>
      </p:pic>
      <p:sp>
        <p:nvSpPr>
          <p:cNvPr id="30" name="Line 9"/>
          <p:cNvSpPr>
            <a:spLocks noChangeShapeType="1"/>
          </p:cNvSpPr>
          <p:nvPr/>
        </p:nvSpPr>
        <p:spPr bwMode="auto">
          <a:xfrm rot="10800000">
            <a:off x="4961387" y="3131459"/>
            <a:ext cx="1113183" cy="754023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4640944" y="3508471"/>
            <a:ext cx="9572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 smtClean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383371" y="370551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6757026" y="370551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Page2</a:t>
            </a:r>
            <a:endParaRPr lang="hu-HU" dirty="0"/>
          </a:p>
        </p:txBody>
      </p:sp>
      <p:grpSp>
        <p:nvGrpSpPr>
          <p:cNvPr id="42" name="Csoportba foglalás 41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43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43798" y="127355"/>
            <a:ext cx="6414060" cy="869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Internet standard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89068"/>
            <a:ext cx="3428994" cy="3738520"/>
            <a:chOff x="2152750" y="271657"/>
            <a:chExt cx="4293756" cy="4681342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-88016" y="1060959"/>
            <a:ext cx="3951287" cy="30146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The standards for all of the Internet protocols (inner workings) are developed by an organization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Internet En</a:t>
            </a:r>
            <a:r>
              <a:rPr lang="en-US" altLang="en-US" sz="1913" b="1" dirty="0" smtClean="0"/>
              <a:t>gin</a:t>
            </a:r>
            <a:r>
              <a:rPr lang="en-US" altLang="en-US" sz="1913" dirty="0" smtClean="0"/>
              <a:t>eering Task Force (IETF)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www.ietf.org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Standards are called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RFCs</a:t>
            </a:r>
            <a:r>
              <a:rPr lang="ja-JP" altLang="en-US" sz="1913" dirty="0" smtClean="0">
                <a:latin typeface="Arial" charset="0"/>
              </a:rPr>
              <a:t>”</a:t>
            </a:r>
            <a:r>
              <a:rPr lang="en-US" altLang="ja-JP" sz="1913" dirty="0" smtClean="0"/>
              <a:t> -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Request for Comments</a:t>
            </a:r>
            <a:r>
              <a:rPr lang="ja-JP" altLang="en-US" sz="1913" dirty="0" smtClean="0">
                <a:latin typeface="Arial" charset="0"/>
              </a:rPr>
              <a:t>”</a:t>
            </a:r>
            <a:endParaRPr lang="en-US" altLang="en-US" sz="1913" dirty="0"/>
          </a:p>
        </p:txBody>
      </p:sp>
      <p:sp>
        <p:nvSpPr>
          <p:cNvPr id="115" name="Rectangle 3"/>
          <p:cNvSpPr>
            <a:spLocks/>
          </p:cNvSpPr>
          <p:nvPr/>
        </p:nvSpPr>
        <p:spPr bwMode="auto">
          <a:xfrm>
            <a:off x="4317243" y="4525270"/>
            <a:ext cx="3898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en-US" sz="1800" dirty="0" smtClean="0">
                <a:ea typeface="MS PGothic" panose="020B0600070205080204" pitchFamily="34" charset="-128"/>
              </a:rPr>
              <a:t>Forrás</a:t>
            </a:r>
            <a:r>
              <a:rPr lang="en-US" altLang="en-US" sz="1800" dirty="0" smtClean="0">
                <a:ea typeface="MS PGothic" panose="020B0600070205080204" pitchFamily="34" charset="-128"/>
              </a:rPr>
              <a:t>: </a:t>
            </a:r>
            <a:r>
              <a:rPr lang="en-US" altLang="en-US" sz="1800" u="sng" dirty="0">
                <a:solidFill>
                  <a:srgbClr val="FFFF00"/>
                </a:solidFill>
                <a:ea typeface="MS PGothic" panose="020B0600070205080204" pitchFamily="34" charset="-128"/>
                <a:hlinkClick r:id="rId3"/>
              </a:rPr>
              <a:t>http://tools.ietf.org/html/rfc791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80" y="878861"/>
            <a:ext cx="2217427" cy="95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1034">
            <a:off x="6793857" y="2850381"/>
            <a:ext cx="1269064" cy="2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90550"/>
            <a:ext cx="427355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6639339" cy="518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sz="2400" dirty="0"/>
              <a:t>http://www.w3.org/Protocols/rfc2616/rfc2616.txt</a:t>
            </a:r>
            <a:r>
              <a:rPr lang="en" sz="2400" dirty="0" smtClean="0"/>
              <a:t>: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"/>
            <a:ext cx="768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9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849313" y="134938"/>
            <a:ext cx="7445375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sz="4163" dirty="0" smtClean="0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Connect to the server like </a:t>
            </a:r>
            <a:r>
              <a:rPr lang="en-US" sz="1913" smtClean="0">
                <a:solidFill>
                  <a:srgbClr val="FFFF00"/>
                </a:solidFill>
              </a:rPr>
              <a:t>www.dr-chuck.com</a:t>
            </a:r>
            <a:endParaRPr lang="en-US" sz="1913" smtClean="0"/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/>
              <a:t>a "hand shake"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Request a document (or the default document)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http://www.dr-chuck.com/page1.htm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http://www.mlive.com/ann-arbor/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http://www.facebook.com HTTP/1.0</a:t>
            </a:r>
            <a:endParaRPr lang="en-US" sz="1913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7353300" y="1001713"/>
            <a:ext cx="985838" cy="1585912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025" smtClean="0"/>
          </a:p>
        </p:txBody>
      </p:sp>
      <p:sp>
        <p:nvSpPr>
          <p:cNvPr id="142" name="Rectangle 1"/>
          <p:cNvSpPr>
            <a:spLocks/>
          </p:cNvSpPr>
          <p:nvPr/>
        </p:nvSpPr>
        <p:spPr bwMode="auto">
          <a:xfrm>
            <a:off x="114300" y="685800"/>
            <a:ext cx="724376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$ </a:t>
            </a:r>
            <a:r>
              <a:rPr lang="en-US" altLang="en-US" sz="150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telnet www.dr-chuck.com 80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Trying 74.208.28.177...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Connected to www.dr-chuck.com.Escape character is '^]'.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GET http://www.dr-chuck.com/page1.htm HTTP/1.0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Date: Thu, 08 Jan 2015 01:57:52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Last-Modified: Sun, 19 Jan 2014 14:25:43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Connection: close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solidFill>
                <a:srgbClr val="FF00FF"/>
              </a:solidFill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&lt;h1&gt;The First Page&lt;/h1&gt;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&lt;p&gt;If you like, you can switch to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the &lt;a href="http://www.dr-chuck.com/page2.htm"&gt;Second </a:t>
            </a:r>
            <a:b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</a:b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Page&lt;/a&gt;.&lt;/p&gt;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Connection closed by foreign host.</a:t>
            </a:r>
          </a:p>
        </p:txBody>
      </p:sp>
      <p:sp>
        <p:nvSpPr>
          <p:cNvPr id="143" name="Rectangle 5"/>
          <p:cNvSpPr>
            <a:spLocks/>
          </p:cNvSpPr>
          <p:nvPr/>
        </p:nvSpPr>
        <p:spPr bwMode="auto">
          <a:xfrm>
            <a:off x="7097713" y="2478088"/>
            <a:ext cx="14970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144" name="Rectangle 6"/>
          <p:cNvSpPr>
            <a:spLocks/>
          </p:cNvSpPr>
          <p:nvPr/>
        </p:nvSpPr>
        <p:spPr bwMode="auto">
          <a:xfrm>
            <a:off x="6934200" y="590550"/>
            <a:ext cx="1824038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>
            <a:off x="7550150" y="1160463"/>
            <a:ext cx="12700" cy="116205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6" name="Line 8"/>
          <p:cNvSpPr>
            <a:spLocks noChangeShapeType="1"/>
          </p:cNvSpPr>
          <p:nvPr/>
        </p:nvSpPr>
        <p:spPr bwMode="auto">
          <a:xfrm rot="10800000" flipH="1">
            <a:off x="7840663" y="1173163"/>
            <a:ext cx="12700" cy="118586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 rot="10800000" flipH="1">
            <a:off x="8132763" y="1154113"/>
            <a:ext cx="11112" cy="118586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1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3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4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5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smtClean="0"/>
              <a:t>Abc.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>
                <a:hlinkClick r:id="rId4"/>
              </a:rPr>
              <a:t>https://github.com/laszlofeher/phpalapok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Internet alapjai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működik, amikor egy oldal címét beírjuk a böngészőbe.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967409" y="2517914"/>
            <a:ext cx="1572198" cy="2283382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Rectangle 10"/>
          <p:cNvSpPr/>
          <p:nvPr/>
        </p:nvSpPr>
        <p:spPr bwMode="auto">
          <a:xfrm>
            <a:off x="7061960" y="304291"/>
            <a:ext cx="1371600" cy="235743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Web Server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PHP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MySQL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Apache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51" y="1097247"/>
            <a:ext cx="9620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22"/>
          <p:cNvSpPr/>
          <p:nvPr/>
        </p:nvSpPr>
        <p:spPr bwMode="auto">
          <a:xfrm>
            <a:off x="4271677" y="304291"/>
            <a:ext cx="1243012" cy="2314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Browser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HTML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CSS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DOM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JavaScript</a:t>
            </a:r>
          </a:p>
          <a:p>
            <a:pPr algn="ctr" eaLnBrk="1" hangingPunct="1">
              <a:defRPr/>
            </a:pPr>
            <a:r>
              <a:rPr lang="en-US" sz="1139" dirty="0" err="1">
                <a:solidFill>
                  <a:srgbClr val="000000"/>
                </a:solidFill>
                <a:ea typeface="ヒラギノ角ゴ ProN W3" charset="0"/>
              </a:rPr>
              <a:t>JQuery</a:t>
            </a:r>
            <a:endParaRPr lang="en-US" sz="1139" dirty="0">
              <a:ea typeface="ヒラギノ角ゴ ProN W3" charset="0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" y="304291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04800" y="158201"/>
            <a:ext cx="88011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</a:t>
            </a:r>
            <a:r>
              <a:rPr lang="hu-HU" dirty="0" err="1" smtClean="0"/>
              <a:t>Hypertext</a:t>
            </a:r>
            <a:r>
              <a:rPr lang="hu-HU" dirty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Protokoll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4831" y="1339422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internet domináns applikációs protokollja.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Alap koncepció:  </a:t>
            </a:r>
            <a:r>
              <a:rPr lang="hu-HU" dirty="0" err="1" smtClean="0"/>
              <a:t>teremts</a:t>
            </a:r>
            <a:r>
              <a:rPr lang="hu-HU" dirty="0" smtClean="0"/>
              <a:t> kapcsolatot-kérd le a dokumentumot-vissza kapjuk a dokumentumot- zárjuk a kapcsolatot</a:t>
            </a:r>
            <a:r>
              <a:rPr lang="en" dirty="0" smtClean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URL –Uniform </a:t>
            </a:r>
            <a:r>
              <a:rPr lang="hu-HU" dirty="0" err="1"/>
              <a:t>R</a:t>
            </a:r>
            <a:r>
              <a:rPr lang="hu-HU" dirty="0" err="1" smtClean="0"/>
              <a:t>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98100" y="114695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églalap 2"/>
          <p:cNvSpPr/>
          <p:nvPr/>
        </p:nvSpPr>
        <p:spPr>
          <a:xfrm>
            <a:off x="298752" y="2113653"/>
            <a:ext cx="5891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</a:t>
            </a:r>
            <a:r>
              <a:rPr lang="en-US" altLang="en-US" sz="2000" dirty="0" smtClean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://</a:t>
            </a:r>
            <a:r>
              <a:rPr lang="hu-HU" altLang="en-US" sz="2000" dirty="0" smtClean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feherlaszlopeter.eu</a:t>
            </a:r>
            <a:r>
              <a:rPr lang="en-US" altLang="en-US" sz="2000" dirty="0" smtClean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  <a:endParaRPr lang="en-US" altLang="en-US" sz="2000" dirty="0">
              <a:solidFill>
                <a:srgbClr val="FF7F00"/>
              </a:solidFill>
              <a:latin typeface="Courier" charset="0"/>
              <a:ea typeface="ＭＳ Ｐゴシック" charset="-128"/>
              <a:sym typeface="Courier" charset="0"/>
            </a:endParaRPr>
          </a:p>
        </p:txBody>
      </p:sp>
      <p:sp>
        <p:nvSpPr>
          <p:cNvPr id="147" name="Line 6"/>
          <p:cNvSpPr>
            <a:spLocks noChangeShapeType="1"/>
          </p:cNvSpPr>
          <p:nvPr/>
        </p:nvSpPr>
        <p:spPr bwMode="auto">
          <a:xfrm flipH="1">
            <a:off x="1565621" y="1816099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8" name="Line 7"/>
          <p:cNvSpPr>
            <a:spLocks noChangeShapeType="1"/>
          </p:cNvSpPr>
          <p:nvPr/>
        </p:nvSpPr>
        <p:spPr bwMode="auto">
          <a:xfrm flipH="1">
            <a:off x="4510640" y="1816098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9" name="Rectangle 3"/>
          <p:cNvSpPr>
            <a:spLocks/>
          </p:cNvSpPr>
          <p:nvPr/>
        </p:nvSpPr>
        <p:spPr bwMode="auto">
          <a:xfrm>
            <a:off x="523254" y="2779335"/>
            <a:ext cx="9128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150" name="Rectangle 4"/>
          <p:cNvSpPr>
            <a:spLocks/>
          </p:cNvSpPr>
          <p:nvPr/>
        </p:nvSpPr>
        <p:spPr bwMode="auto">
          <a:xfrm>
            <a:off x="2780542" y="2779335"/>
            <a:ext cx="4587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151" name="Rectangle 5"/>
          <p:cNvSpPr>
            <a:spLocks/>
          </p:cNvSpPr>
          <p:nvPr/>
        </p:nvSpPr>
        <p:spPr bwMode="auto">
          <a:xfrm>
            <a:off x="4800085" y="2779335"/>
            <a:ext cx="1060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1232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Rectangle 1"/>
          <p:cNvSpPr>
            <a:spLocks noChangeArrowheads="1"/>
          </p:cNvSpPr>
          <p:nvPr/>
        </p:nvSpPr>
        <p:spPr bwMode="auto">
          <a:xfrm>
            <a:off x="221455" y="3101008"/>
            <a:ext cx="8722519" cy="172022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r>
              <a:rPr lang="hu-HU" altLang="en-US" sz="3038" dirty="0" smtClean="0">
                <a:solidFill>
                  <a:srgbClr val="0000FF"/>
                </a:solidFill>
                <a:ea typeface="ＭＳ Ｐゴシック" charset="-128"/>
              </a:rPr>
              <a:t> / Böngésző</a:t>
            </a:r>
            <a:endParaRPr lang="en-US" altLang="en-US" sz="3038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grpSp>
        <p:nvGrpSpPr>
          <p:cNvPr id="5" name="Csoportba foglalás 4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147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Szövegdoboz 2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153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151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sp>
        <p:nvSpPr>
          <p:cNvPr id="13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Szövegdoboz 14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6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154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5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  <p:sp>
        <p:nvSpPr>
          <p:cNvPr id="15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16" name="Csoportba foglalás 15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19" name="Kép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grpSp>
        <p:nvGrpSpPr>
          <p:cNvPr id="25" name="Csoportba foglalás 24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26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Szövegdoboz 26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28" name="Kép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sp>
        <p:nvSpPr>
          <p:cNvPr id="150" name="Line 4"/>
          <p:cNvSpPr>
            <a:spLocks noChangeShapeType="1"/>
          </p:cNvSpPr>
          <p:nvPr/>
        </p:nvSpPr>
        <p:spPr bwMode="auto">
          <a:xfrm>
            <a:off x="4262168" y="1747630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  <p:extLst>
      <p:ext uri="{BB962C8B-B14F-4D97-AF65-F5344CB8AC3E}">
        <p14:creationId xmlns:p14="http://schemas.microsoft.com/office/powerpoint/2010/main" val="16574309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440</Words>
  <Application>Microsoft Office PowerPoint</Application>
  <PresentationFormat>Diavetítés a képernyőre (16:9 oldalarány)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30" baseType="lpstr">
      <vt:lpstr>ＭＳ Ｐゴシック</vt:lpstr>
      <vt:lpstr>ＭＳ Ｐゴシック</vt:lpstr>
      <vt:lpstr>Arial</vt:lpstr>
      <vt:lpstr>Barlow</vt:lpstr>
      <vt:lpstr>Barlow Light</vt:lpstr>
      <vt:lpstr>Calibri</vt:lpstr>
      <vt:lpstr>Courier</vt:lpstr>
      <vt:lpstr>Gill Sans</vt:lpstr>
      <vt:lpstr>Raleway</vt:lpstr>
      <vt:lpstr>Raleway Thin</vt:lpstr>
      <vt:lpstr>ヒラギノ角ゴ ProN W3</vt:lpstr>
      <vt:lpstr>Gaoler template</vt:lpstr>
      <vt:lpstr>PowerPoint-bemutató</vt:lpstr>
      <vt:lpstr>PHP programozás 1./13 alkalom</vt:lpstr>
      <vt:lpstr>Internet alapjai</vt:lpstr>
      <vt:lpstr>PowerPoint-bemutató</vt:lpstr>
      <vt:lpstr>HTTP Hypertext Transfer Protokoll</vt:lpstr>
      <vt:lpstr>URL –Uniform Resource Locator</vt:lpstr>
      <vt:lpstr>HTTP kommunikáció</vt:lpstr>
      <vt:lpstr>HTTP kommunikáció</vt:lpstr>
      <vt:lpstr>HTTP kommunikáció</vt:lpstr>
      <vt:lpstr>HTTP kommunikáció</vt:lpstr>
      <vt:lpstr>HTTP kommunikáció</vt:lpstr>
      <vt:lpstr>Internet standard</vt:lpstr>
      <vt:lpstr>HTTP</vt:lpstr>
      <vt:lpstr>PowerPoint-bemutató</vt:lpstr>
      <vt:lpstr>Making an HTTP request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87</cp:revision>
  <dcterms:modified xsi:type="dcterms:W3CDTF">2021-02-25T11:28:51Z</dcterms:modified>
</cp:coreProperties>
</file>