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8"/>
  </p:notesMasterIdLst>
  <p:sldIdLst>
    <p:sldId id="287" r:id="rId2"/>
    <p:sldId id="288" r:id="rId3"/>
    <p:sldId id="259" r:id="rId4"/>
    <p:sldId id="261" r:id="rId5"/>
    <p:sldId id="260" r:id="rId6"/>
    <p:sldId id="311" r:id="rId7"/>
    <p:sldId id="314" r:id="rId8"/>
    <p:sldId id="315" r:id="rId9"/>
    <p:sldId id="312" r:id="rId10"/>
    <p:sldId id="316" r:id="rId11"/>
    <p:sldId id="313" r:id="rId12"/>
    <p:sldId id="317" r:id="rId13"/>
    <p:sldId id="318" r:id="rId14"/>
    <p:sldId id="290" r:id="rId15"/>
    <p:sldId id="308" r:id="rId16"/>
    <p:sldId id="30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75AFA-248C-4787-85E1-A6F16C9509AC}">
  <a:tblStyle styleId="{CED75AFA-248C-4787-85E1-A6F16C950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D083AE6-46FA-4A59-8FB0-9F97EB10719F}" styleName="Világos stílus 3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Világos stílus 3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Világos stílus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Sötét stílus 2 – 1./2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200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855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467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941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495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970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667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665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545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160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362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554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47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laszlofeher/phpalapo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8"/>
            <a:ext cx="4343700" cy="26156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Fehér </a:t>
            </a:r>
            <a:r>
              <a:rPr lang="hu-HU" sz="3600" b="1" u="sng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László</a:t>
            </a: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Péter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Php fejlesztő</a:t>
            </a:r>
            <a:r>
              <a:rPr lang="en" dirty="0" smtClean="0"/>
              <a:t>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Elérhető vagyok a </a:t>
            </a: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email címen.</a:t>
            </a:r>
            <a:endParaRPr sz="3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079" y="366069"/>
            <a:ext cx="1527577" cy="1527577"/>
          </a:xfrm>
          <a:prstGeom prst="rect">
            <a:avLst/>
          </a:prstGeom>
        </p:spPr>
      </p:pic>
      <p:grpSp>
        <p:nvGrpSpPr>
          <p:cNvPr id="24" name="Google Shape;1998;p32"/>
          <p:cNvGrpSpPr/>
          <p:nvPr/>
        </p:nvGrpSpPr>
        <p:grpSpPr>
          <a:xfrm>
            <a:off x="6866152" y="2080650"/>
            <a:ext cx="1042234" cy="2747998"/>
            <a:chOff x="2217389" y="2145281"/>
            <a:chExt cx="771968" cy="2035404"/>
          </a:xfrm>
        </p:grpSpPr>
        <p:sp>
          <p:nvSpPr>
            <p:cNvPr id="25" name="Google Shape;1999;p32"/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00;p32"/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01;p32"/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02;p32"/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03;p32"/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04;p32"/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05;p32"/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006;p32"/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007;p32"/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08;p32"/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09;p32"/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10;p32"/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11;p32"/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12;p32"/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013;p32"/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14;p32"/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379;p14"/>
          <p:cNvSpPr txBox="1">
            <a:spLocks/>
          </p:cNvSpPr>
          <p:nvPr/>
        </p:nvSpPr>
        <p:spPr>
          <a:xfrm>
            <a:off x="612913" y="313282"/>
            <a:ext cx="5317436" cy="81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hu-HU" sz="6600" dirty="0" smtClean="0"/>
              <a:t>ÜDVÖZLÖK MINDENKIT!</a:t>
            </a:r>
            <a:endParaRPr lang="hu-HU" sz="6600" dirty="0"/>
          </a:p>
        </p:txBody>
      </p:sp>
    </p:spTree>
    <p:extLst>
      <p:ext uri="{BB962C8B-B14F-4D97-AF65-F5344CB8AC3E}">
        <p14:creationId xmlns:p14="http://schemas.microsoft.com/office/powerpoint/2010/main" val="2815716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24059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Megszámláláshoz </a:t>
            </a:r>
            <a:r>
              <a:rPr lang="hu-HU" dirty="0" err="1" smtClean="0"/>
              <a:t>kapcsolodó</a:t>
            </a:r>
            <a:r>
              <a:rPr lang="hu-HU" dirty="0" smtClean="0"/>
              <a:t> függvények a PHP nyelvben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String</a:t>
            </a:r>
            <a:endParaRPr b="1" dirty="0" smtClean="0"/>
          </a:p>
          <a:p>
            <a:pPr marL="0" lvl="0" indent="0">
              <a:buNone/>
            </a:pPr>
            <a:r>
              <a:rPr lang="hu-HU" dirty="0" smtClean="0"/>
              <a:t>- </a:t>
            </a:r>
            <a:r>
              <a:rPr lang="hu-HU" dirty="0" err="1" smtClean="0"/>
              <a:t>substr_count</a:t>
            </a:r>
            <a:endParaRPr lang="hu-HU" dirty="0"/>
          </a:p>
          <a:p>
            <a:pPr marL="0" lvl="0" indent="0">
              <a:buNone/>
            </a:pPr>
            <a:r>
              <a:rPr lang="hu-HU" dirty="0" smtClean="0"/>
              <a:t>- </a:t>
            </a:r>
            <a:r>
              <a:rPr lang="hu-HU" dirty="0" err="1" smtClean="0"/>
              <a:t>str_word_count</a:t>
            </a:r>
            <a:endParaRPr lang="hu-HU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hu-HU" b="1" dirty="0" err="1" smtClean="0"/>
              <a:t>Array</a:t>
            </a:r>
            <a:endParaRPr lang="hu-HU" dirty="0" smtClean="0"/>
          </a:p>
          <a:p>
            <a:pPr marL="114300" indent="0">
              <a:buNone/>
            </a:pPr>
            <a:r>
              <a:rPr lang="hu-HU" dirty="0" smtClean="0"/>
              <a:t>- </a:t>
            </a:r>
            <a:r>
              <a:rPr lang="hu-HU" dirty="0" err="1" smtClean="0"/>
              <a:t>array_count_values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4305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92610" y="237954"/>
            <a:ext cx="6900619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None/>
            </a:pPr>
            <a:r>
              <a:rPr lang="hu-HU" sz="1600" dirty="0" smtClean="0"/>
              <a:t>Eldöntés</a:t>
            </a:r>
            <a:endParaRPr lang="hu-HU" sz="1600" dirty="0"/>
          </a:p>
          <a:p>
            <a:pPr marL="0" lvl="0" indent="0" algn="just">
              <a:buNone/>
            </a:pPr>
            <a:r>
              <a:rPr lang="hu-HU" sz="1600" dirty="0"/>
              <a:t>Szeretnénk tudni, hogy egy érték megtalálható-e egy tömbben</a:t>
            </a:r>
            <a:r>
              <a:rPr lang="hu-HU" sz="1600" dirty="0" smtClean="0"/>
              <a:t>.</a:t>
            </a:r>
          </a:p>
          <a:p>
            <a:pPr marL="0" lvl="0" indent="0" algn="just">
              <a:buNone/>
            </a:pPr>
            <a:r>
              <a:rPr lang="hu-HU" sz="1600" dirty="0" smtClean="0"/>
              <a:t>– Például</a:t>
            </a:r>
            <a:r>
              <a:rPr lang="hu-HU" sz="1600" dirty="0"/>
              <a:t> </a:t>
            </a:r>
            <a:r>
              <a:rPr lang="hu-HU" sz="1600" dirty="0" smtClean="0"/>
              <a:t>a keresett számlaszám a tömbben van-e</a:t>
            </a:r>
          </a:p>
          <a:p>
            <a:pPr marL="0" lvl="0" indent="0" algn="just">
              <a:buNone/>
            </a:pPr>
            <a:r>
              <a:rPr lang="hu-HU" sz="1600" dirty="0" smtClean="0"/>
              <a:t>- Benne van-e a sorozatban az 52-es szám</a:t>
            </a:r>
            <a:endParaRPr sz="16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7893230" y="349154"/>
            <a:ext cx="752396" cy="1295347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1736;p29"/>
          <p:cNvSpPr txBox="1">
            <a:spLocks/>
          </p:cNvSpPr>
          <p:nvPr/>
        </p:nvSpPr>
        <p:spPr>
          <a:xfrm>
            <a:off x="3831006" y="1809113"/>
            <a:ext cx="2563500" cy="30761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hu-HU" b="1" dirty="0" err="1" smtClean="0">
                <a:solidFill>
                  <a:schemeClr val="bg1"/>
                </a:solidFill>
              </a:rPr>
              <a:t>Pszeudó</a:t>
            </a:r>
            <a:r>
              <a:rPr lang="hu-HU" b="1" dirty="0" smtClean="0">
                <a:solidFill>
                  <a:schemeClr val="bg1"/>
                </a:solidFill>
              </a:rPr>
              <a:t> kód</a:t>
            </a:r>
          </a:p>
          <a:p>
            <a:pPr>
              <a:spcBef>
                <a:spcPts val="600"/>
              </a:spcBef>
            </a:pPr>
            <a:r>
              <a:rPr lang="hu-HU" sz="1200" dirty="0">
                <a:solidFill>
                  <a:schemeClr val="bg1"/>
                </a:solidFill>
              </a:rPr>
              <a:t>van = 0</a:t>
            </a:r>
          </a:p>
          <a:p>
            <a:pPr>
              <a:spcBef>
                <a:spcPts val="600"/>
              </a:spcBef>
            </a:pPr>
            <a:r>
              <a:rPr lang="hu-HU" sz="1200" dirty="0">
                <a:solidFill>
                  <a:schemeClr val="bg1"/>
                </a:solidFill>
              </a:rPr>
              <a:t>ciklus i = 0 .. n-1</a:t>
            </a:r>
          </a:p>
          <a:p>
            <a:pPr>
              <a:spcBef>
                <a:spcPts val="600"/>
              </a:spcBef>
            </a:pPr>
            <a:r>
              <a:rPr lang="hu-HU" sz="1200" dirty="0">
                <a:solidFill>
                  <a:schemeClr val="bg1"/>
                </a:solidFill>
              </a:rPr>
              <a:t>ha </a:t>
            </a:r>
            <a:r>
              <a:rPr lang="hu-HU" sz="1200" dirty="0" err="1">
                <a:solidFill>
                  <a:schemeClr val="bg1"/>
                </a:solidFill>
              </a:rPr>
              <a:t>tomb</a:t>
            </a:r>
            <a:r>
              <a:rPr lang="hu-HU" sz="1200" dirty="0">
                <a:solidFill>
                  <a:schemeClr val="bg1"/>
                </a:solidFill>
              </a:rPr>
              <a:t>[i] = </a:t>
            </a:r>
            <a:r>
              <a:rPr lang="hu-HU" sz="1200" dirty="0" err="1">
                <a:solidFill>
                  <a:schemeClr val="bg1"/>
                </a:solidFill>
              </a:rPr>
              <a:t>keresett_ertek</a:t>
            </a:r>
            <a:r>
              <a:rPr lang="hu-HU" sz="1200" dirty="0">
                <a:solidFill>
                  <a:schemeClr val="bg1"/>
                </a:solidFill>
              </a:rPr>
              <a:t> akkor</a:t>
            </a:r>
          </a:p>
          <a:p>
            <a:pPr>
              <a:spcBef>
                <a:spcPts val="600"/>
              </a:spcBef>
            </a:pPr>
            <a:r>
              <a:rPr lang="hu-HU" sz="1200" dirty="0">
                <a:solidFill>
                  <a:schemeClr val="bg1"/>
                </a:solidFill>
              </a:rPr>
              <a:t>	van = 1</a:t>
            </a:r>
          </a:p>
          <a:p>
            <a:pPr>
              <a:spcBef>
                <a:spcPts val="600"/>
              </a:spcBef>
            </a:pPr>
            <a:r>
              <a:rPr lang="hu-HU" sz="1200" dirty="0">
                <a:solidFill>
                  <a:schemeClr val="bg1"/>
                </a:solidFill>
              </a:rPr>
              <a:t>ha vége</a:t>
            </a:r>
          </a:p>
          <a:p>
            <a:pPr>
              <a:spcBef>
                <a:spcPts val="600"/>
              </a:spcBef>
            </a:pPr>
            <a:r>
              <a:rPr lang="hu-HU" sz="1200" dirty="0">
                <a:solidFill>
                  <a:schemeClr val="bg1"/>
                </a:solidFill>
              </a:rPr>
              <a:t>ciklus vége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09" y="1809113"/>
            <a:ext cx="2168805" cy="322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31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12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47650" y="1523917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Eldöntés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2020;p33"/>
          <p:cNvGrpSpPr/>
          <p:nvPr/>
        </p:nvGrpSpPr>
        <p:grpSpPr>
          <a:xfrm>
            <a:off x="2570017" y="425987"/>
            <a:ext cx="6414655" cy="3784318"/>
            <a:chOff x="1177450" y="241631"/>
            <a:chExt cx="6173152" cy="3616776"/>
          </a:xfrm>
        </p:grpSpPr>
        <p:sp>
          <p:nvSpPr>
            <p:cNvPr id="3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558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24059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Eldöntéshez </a:t>
            </a:r>
            <a:r>
              <a:rPr lang="hu-HU" dirty="0" err="1" smtClean="0"/>
              <a:t>kapcsolodó</a:t>
            </a:r>
            <a:r>
              <a:rPr lang="hu-HU" dirty="0" smtClean="0"/>
              <a:t> függvények a PHP nyelvben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-</a:t>
            </a:r>
            <a:endParaRPr b="1" dirty="0" smtClean="0"/>
          </a:p>
          <a:p>
            <a:pPr marL="0" lvl="0" indent="0">
              <a:buNone/>
            </a:pPr>
            <a:r>
              <a:rPr lang="hu-HU" dirty="0" smtClean="0"/>
              <a:t>-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hu-HU" b="1" dirty="0" smtClean="0"/>
              <a:t>-</a:t>
            </a:r>
            <a:endParaRPr lang="hu-HU" dirty="0" smtClean="0"/>
          </a:p>
          <a:p>
            <a:pPr marL="114300" indent="0">
              <a:buNone/>
            </a:pPr>
            <a:r>
              <a:rPr lang="hu-HU" dirty="0" smtClean="0"/>
              <a:t>-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5571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72664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Műveletek </a:t>
            </a:r>
            <a:r>
              <a:rPr lang="hu-HU" dirty="0" err="1" smtClean="0"/>
              <a:t>stringekkel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 smtClean="0"/>
              <a:t>Keresés és csere a szövegben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Kisbetűs, nagybetűs </a:t>
            </a:r>
            <a:r>
              <a:rPr lang="hu-HU" dirty="0" err="1" smtClean="0"/>
              <a:t>string</a:t>
            </a:r>
            <a:endParaRPr lang="hu-HU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err="1" smtClean="0"/>
              <a:t>Stringben</a:t>
            </a:r>
            <a:r>
              <a:rPr lang="hu-HU" dirty="0" smtClean="0"/>
              <a:t> lévő specifikus támadások kiszűrése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Egyedi kód generálás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9535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Miről volt szó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-</a:t>
            </a:r>
            <a:endParaRPr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4-11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-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12-13.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-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15-21.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-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16-18.</a:t>
            </a:r>
            <a:endParaRPr sz="1200" dirty="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-</a:t>
            </a:r>
            <a:endParaRPr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27-28.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347804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6414052" y="464898"/>
            <a:ext cx="2577660" cy="2675867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799" y="394055"/>
            <a:ext cx="550403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 smtClean="0"/>
              <a:t>Köszönöm a figyelmet 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42900" y="2273891"/>
            <a:ext cx="5784729" cy="26685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Kérdések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Levélben megkereshet</a:t>
            </a:r>
            <a:r>
              <a:rPr lang="en" dirty="0" smtClean="0"/>
              <a:t>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</a:t>
            </a:r>
            <a:endParaRPr dirty="0"/>
          </a:p>
          <a:p>
            <a:pPr lvl="0">
              <a:spcBef>
                <a:spcPts val="0"/>
              </a:spcBef>
            </a:pPr>
            <a:r>
              <a:rPr lang="hu-HU" dirty="0">
                <a:hlinkClick r:id="rId4"/>
              </a:rPr>
              <a:t>https://github.com/laszlofeher/phpalapok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195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27245" y="990077"/>
            <a:ext cx="4962600" cy="24117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PHP programozás</a:t>
            </a:r>
            <a:br>
              <a:rPr lang="hu-HU" dirty="0" smtClean="0"/>
            </a:br>
            <a:r>
              <a:rPr lang="hu-HU" dirty="0" smtClean="0"/>
              <a:t>2a./</a:t>
            </a:r>
            <a:r>
              <a:rPr lang="hu-HU" dirty="0" smtClean="0"/>
              <a:t>13 alkalom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590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Elemi programok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Elemi egyszerű programok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72664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Alapvető algoritmusok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hu-HU" dirty="0"/>
              <a:t>A programozási tételek olyan </a:t>
            </a:r>
            <a:r>
              <a:rPr lang="hu-HU" dirty="0" smtClean="0"/>
              <a:t>általános algoritmusok</a:t>
            </a:r>
            <a:r>
              <a:rPr lang="hu-HU" dirty="0"/>
              <a:t>, melyekkel programozás </a:t>
            </a:r>
            <a:r>
              <a:rPr lang="hu-HU" dirty="0" smtClean="0"/>
              <a:t>során gyakran </a:t>
            </a:r>
            <a:r>
              <a:rPr lang="hu-HU" dirty="0"/>
              <a:t>találkozunk</a:t>
            </a:r>
            <a:r>
              <a:rPr lang="hu-HU" dirty="0" smtClean="0"/>
              <a:t>.</a:t>
            </a:r>
          </a:p>
          <a:p>
            <a:pPr lvl="0"/>
            <a:r>
              <a:rPr lang="hu-HU" dirty="0"/>
              <a:t>Az algoritmusok általában </a:t>
            </a:r>
            <a:r>
              <a:rPr lang="hu-HU" dirty="0" smtClean="0"/>
              <a:t>tömbökkel foglalkoznak</a:t>
            </a:r>
            <a:r>
              <a:rPr lang="hu-HU" dirty="0"/>
              <a:t>, legyen tehát T egy N </a:t>
            </a:r>
            <a:r>
              <a:rPr lang="hu-HU" dirty="0" smtClean="0"/>
              <a:t>elemű tömb (1</a:t>
            </a:r>
            <a:r>
              <a:rPr lang="hu-HU" dirty="0"/>
              <a:t>..N)</a:t>
            </a:r>
            <a:r>
              <a:rPr lang="en" dirty="0" smtClean="0"/>
              <a:t> 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92611" y="237954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None/>
            </a:pPr>
            <a:r>
              <a:rPr lang="hu-HU" sz="1600" dirty="0" smtClean="0"/>
              <a:t>Összegzés</a:t>
            </a:r>
            <a:endParaRPr lang="hu-HU" sz="1600" dirty="0"/>
          </a:p>
          <a:p>
            <a:pPr marL="0" lvl="0" indent="0" algn="just">
              <a:buNone/>
            </a:pPr>
            <a:r>
              <a:rPr lang="hu-HU" sz="1600" dirty="0"/>
              <a:t>Egy tömb elemeinek </a:t>
            </a:r>
            <a:r>
              <a:rPr lang="hu-HU" sz="1600" dirty="0" smtClean="0"/>
              <a:t>összegzése</a:t>
            </a:r>
          </a:p>
          <a:p>
            <a:pPr marL="0" lvl="0" indent="0" algn="just">
              <a:buNone/>
            </a:pPr>
            <a:r>
              <a:rPr lang="hu-HU" sz="1600" dirty="0"/>
              <a:t>Könnyen átírható szorzatra vagy más műveletre</a:t>
            </a:r>
            <a:endParaRPr sz="16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5" y="1422983"/>
            <a:ext cx="1673958" cy="3408512"/>
          </a:xfrm>
          <a:prstGeom prst="rect">
            <a:avLst/>
          </a:prstGeom>
        </p:spPr>
      </p:pic>
      <p:sp>
        <p:nvSpPr>
          <p:cNvPr id="75" name="Google Shape;1736;p29"/>
          <p:cNvSpPr txBox="1">
            <a:spLocks/>
          </p:cNvSpPr>
          <p:nvPr/>
        </p:nvSpPr>
        <p:spPr>
          <a:xfrm>
            <a:off x="2953687" y="1413751"/>
            <a:ext cx="2563500" cy="34177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hu-HU" b="1" dirty="0" err="1" smtClean="0">
                <a:solidFill>
                  <a:schemeClr val="bg1"/>
                </a:solidFill>
              </a:rPr>
              <a:t>Pszeudó</a:t>
            </a:r>
            <a:r>
              <a:rPr lang="hu-HU" b="1" dirty="0" smtClean="0">
                <a:solidFill>
                  <a:schemeClr val="bg1"/>
                </a:solidFill>
              </a:rPr>
              <a:t> kód</a:t>
            </a:r>
          </a:p>
          <a:p>
            <a:pPr>
              <a:spcBef>
                <a:spcPts val="600"/>
              </a:spcBef>
            </a:pPr>
            <a:r>
              <a:rPr lang="hu-HU" sz="1200" dirty="0" err="1">
                <a:solidFill>
                  <a:schemeClr val="bg1"/>
                </a:solidFill>
              </a:rPr>
              <a:t>osszeg</a:t>
            </a:r>
            <a:r>
              <a:rPr lang="hu-HU" sz="1200" dirty="0">
                <a:solidFill>
                  <a:schemeClr val="bg1"/>
                </a:solidFill>
              </a:rPr>
              <a:t> = 0</a:t>
            </a:r>
          </a:p>
          <a:p>
            <a:pPr>
              <a:spcBef>
                <a:spcPts val="600"/>
              </a:spcBef>
            </a:pPr>
            <a:r>
              <a:rPr lang="hu-HU" sz="1200" dirty="0">
                <a:solidFill>
                  <a:schemeClr val="bg1"/>
                </a:solidFill>
              </a:rPr>
              <a:t>ciklus i = 0 .. n -1</a:t>
            </a:r>
          </a:p>
          <a:p>
            <a:pPr>
              <a:spcBef>
                <a:spcPts val="600"/>
              </a:spcBef>
            </a:pPr>
            <a:r>
              <a:rPr lang="hu-HU" sz="1200" dirty="0">
                <a:solidFill>
                  <a:schemeClr val="bg1"/>
                </a:solidFill>
              </a:rPr>
              <a:t>    </a:t>
            </a:r>
            <a:r>
              <a:rPr lang="hu-HU" sz="1200" dirty="0" err="1">
                <a:solidFill>
                  <a:schemeClr val="bg1"/>
                </a:solidFill>
              </a:rPr>
              <a:t>osszeg</a:t>
            </a:r>
            <a:r>
              <a:rPr lang="hu-HU" sz="1200" dirty="0">
                <a:solidFill>
                  <a:schemeClr val="bg1"/>
                </a:solidFill>
              </a:rPr>
              <a:t> = </a:t>
            </a:r>
            <a:r>
              <a:rPr lang="hu-HU" sz="1200" dirty="0" err="1">
                <a:solidFill>
                  <a:schemeClr val="bg1"/>
                </a:solidFill>
              </a:rPr>
              <a:t>osszeg</a:t>
            </a:r>
            <a:r>
              <a:rPr lang="hu-HU" sz="1200" dirty="0">
                <a:solidFill>
                  <a:schemeClr val="bg1"/>
                </a:solidFill>
              </a:rPr>
              <a:t> + t[i]</a:t>
            </a:r>
          </a:p>
          <a:p>
            <a:pPr>
              <a:spcBef>
                <a:spcPts val="600"/>
              </a:spcBef>
            </a:pPr>
            <a:r>
              <a:rPr lang="hu-HU" sz="1200" dirty="0">
                <a:solidFill>
                  <a:schemeClr val="bg1"/>
                </a:solidFill>
              </a:rPr>
              <a:t>ciklus vége</a:t>
            </a:r>
          </a:p>
          <a:p>
            <a:pPr>
              <a:spcBef>
                <a:spcPts val="600"/>
              </a:spcBef>
            </a:pPr>
            <a:r>
              <a:rPr lang="hu-HU" sz="1200" dirty="0">
                <a:solidFill>
                  <a:schemeClr val="bg1"/>
                </a:solidFill>
              </a:rPr>
              <a:t>ki </a:t>
            </a:r>
            <a:r>
              <a:rPr lang="hu-HU" sz="1200" dirty="0" err="1">
                <a:solidFill>
                  <a:schemeClr val="bg1"/>
                </a:solidFill>
              </a:rPr>
              <a:t>osszeg</a:t>
            </a:r>
            <a:endParaRPr lang="hu-HU" sz="1200" dirty="0">
              <a:solidFill>
                <a:schemeClr val="bg1"/>
              </a:solidFill>
            </a:endParaRPr>
          </a:p>
        </p:txBody>
      </p:sp>
      <p:grpSp>
        <p:nvGrpSpPr>
          <p:cNvPr id="79" name="Google Shape;520;p16"/>
          <p:cNvGrpSpPr/>
          <p:nvPr/>
        </p:nvGrpSpPr>
        <p:grpSpPr>
          <a:xfrm>
            <a:off x="7893230" y="349154"/>
            <a:ext cx="752396" cy="1295347"/>
            <a:chOff x="6661328" y="2103554"/>
            <a:chExt cx="850574" cy="1325339"/>
          </a:xfrm>
        </p:grpSpPr>
        <p:sp>
          <p:nvSpPr>
            <p:cNvPr id="80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129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1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6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47650" y="1523917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Összegzés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2020;p33"/>
          <p:cNvGrpSpPr/>
          <p:nvPr/>
        </p:nvGrpSpPr>
        <p:grpSpPr>
          <a:xfrm>
            <a:off x="2570017" y="425987"/>
            <a:ext cx="6414655" cy="3784318"/>
            <a:chOff x="1177450" y="241631"/>
            <a:chExt cx="6173152" cy="3616776"/>
          </a:xfrm>
        </p:grpSpPr>
        <p:sp>
          <p:nvSpPr>
            <p:cNvPr id="3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043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hu-HU" b="1" dirty="0" err="1" smtClean="0"/>
              <a:t>Array</a:t>
            </a: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- </a:t>
            </a:r>
            <a:r>
              <a:rPr lang="hu-HU" dirty="0" err="1" smtClean="0"/>
              <a:t>a</a:t>
            </a:r>
            <a:r>
              <a:rPr lang="hu-HU" dirty="0" err="1" smtClean="0"/>
              <a:t>rray_sum</a:t>
            </a:r>
            <a:endParaRPr lang="hu-HU" dirty="0" smtClean="0"/>
          </a:p>
          <a:p>
            <a:pPr marL="0" lvl="0" indent="0">
              <a:buNone/>
            </a:pP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26168" y="209928"/>
            <a:ext cx="824059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Összegzéshez </a:t>
            </a:r>
            <a:r>
              <a:rPr lang="hu-HU" dirty="0" err="1" smtClean="0"/>
              <a:t>kapcsolodó</a:t>
            </a:r>
            <a:r>
              <a:rPr lang="hu-HU" dirty="0" smtClean="0"/>
              <a:t> függvények a PHP nyelvben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99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92610" y="237954"/>
            <a:ext cx="6900619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None/>
            </a:pPr>
            <a:r>
              <a:rPr lang="hu-HU" sz="1600" dirty="0" smtClean="0"/>
              <a:t>Megszámlálás</a:t>
            </a:r>
            <a:endParaRPr lang="hu-HU" sz="1600" dirty="0"/>
          </a:p>
          <a:p>
            <a:pPr marL="0" lvl="0" indent="0" algn="just">
              <a:buNone/>
            </a:pPr>
            <a:r>
              <a:rPr lang="hu-HU" sz="1600" dirty="0"/>
              <a:t>Megszámolja, hogy a </a:t>
            </a:r>
            <a:r>
              <a:rPr lang="hu-HU" sz="1600" dirty="0" smtClean="0"/>
              <a:t>tömbben </a:t>
            </a:r>
            <a:r>
              <a:rPr lang="hu-HU" sz="1600" dirty="0"/>
              <a:t>hány, </a:t>
            </a:r>
            <a:r>
              <a:rPr lang="hu-HU" sz="1600" dirty="0" smtClean="0"/>
              <a:t>adott tulajdonságú </a:t>
            </a:r>
            <a:r>
              <a:rPr lang="hu-HU" sz="1600" dirty="0"/>
              <a:t>elem </a:t>
            </a:r>
            <a:r>
              <a:rPr lang="hu-HU" sz="1600" dirty="0" smtClean="0"/>
              <a:t>van.</a:t>
            </a:r>
          </a:p>
          <a:p>
            <a:pPr marL="0" lvl="0" indent="0" algn="just">
              <a:buNone/>
            </a:pPr>
            <a:r>
              <a:rPr lang="hu-HU" sz="1600" dirty="0"/>
              <a:t>– Például, negatív </a:t>
            </a:r>
            <a:r>
              <a:rPr lang="hu-HU" sz="1600" dirty="0" smtClean="0"/>
              <a:t>számok</a:t>
            </a:r>
          </a:p>
          <a:p>
            <a:pPr marL="0" lvl="0" indent="0" algn="just">
              <a:buNone/>
            </a:pPr>
            <a:r>
              <a:rPr lang="hu-HU" sz="1600" dirty="0" smtClean="0"/>
              <a:t>- Páros számok</a:t>
            </a:r>
            <a:endParaRPr sz="16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7893230" y="349154"/>
            <a:ext cx="752396" cy="1295347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1736;p29"/>
          <p:cNvSpPr txBox="1">
            <a:spLocks/>
          </p:cNvSpPr>
          <p:nvPr/>
        </p:nvSpPr>
        <p:spPr>
          <a:xfrm>
            <a:off x="3831006" y="1809113"/>
            <a:ext cx="2563500" cy="30761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hu-HU" b="1" dirty="0" err="1" smtClean="0">
                <a:solidFill>
                  <a:schemeClr val="bg1"/>
                </a:solidFill>
              </a:rPr>
              <a:t>Pszeudó</a:t>
            </a:r>
            <a:r>
              <a:rPr lang="hu-HU" b="1" dirty="0" smtClean="0">
                <a:solidFill>
                  <a:schemeClr val="bg1"/>
                </a:solidFill>
              </a:rPr>
              <a:t> kód</a:t>
            </a:r>
          </a:p>
          <a:p>
            <a:pPr>
              <a:spcBef>
                <a:spcPts val="600"/>
              </a:spcBef>
            </a:pPr>
            <a:r>
              <a:rPr lang="hu-HU" sz="1200" dirty="0" err="1">
                <a:solidFill>
                  <a:schemeClr val="bg1"/>
                </a:solidFill>
              </a:rPr>
              <a:t>szamlalo</a:t>
            </a:r>
            <a:r>
              <a:rPr lang="hu-HU" sz="1200" dirty="0">
                <a:solidFill>
                  <a:schemeClr val="bg1"/>
                </a:solidFill>
              </a:rPr>
              <a:t> = 0</a:t>
            </a:r>
          </a:p>
          <a:p>
            <a:pPr>
              <a:spcBef>
                <a:spcPts val="600"/>
              </a:spcBef>
            </a:pPr>
            <a:r>
              <a:rPr lang="hu-HU" sz="1200" dirty="0">
                <a:solidFill>
                  <a:schemeClr val="bg1"/>
                </a:solidFill>
              </a:rPr>
              <a:t>ciklus i = 0 .. n - 1</a:t>
            </a:r>
          </a:p>
          <a:p>
            <a:pPr>
              <a:spcBef>
                <a:spcPts val="600"/>
              </a:spcBef>
            </a:pPr>
            <a:r>
              <a:rPr lang="hu-HU" sz="1200" dirty="0">
                <a:solidFill>
                  <a:schemeClr val="bg1"/>
                </a:solidFill>
              </a:rPr>
              <a:t>    ha t[i] &lt; 0 akkor </a:t>
            </a:r>
          </a:p>
          <a:p>
            <a:pPr>
              <a:spcBef>
                <a:spcPts val="600"/>
              </a:spcBef>
            </a:pPr>
            <a:r>
              <a:rPr lang="hu-HU" sz="1200" dirty="0">
                <a:solidFill>
                  <a:schemeClr val="bg1"/>
                </a:solidFill>
              </a:rPr>
              <a:t>        </a:t>
            </a:r>
            <a:r>
              <a:rPr lang="hu-HU" sz="1200" dirty="0" err="1">
                <a:solidFill>
                  <a:schemeClr val="bg1"/>
                </a:solidFill>
              </a:rPr>
              <a:t>szamlalo</a:t>
            </a:r>
            <a:r>
              <a:rPr lang="hu-HU" sz="1200" dirty="0">
                <a:solidFill>
                  <a:schemeClr val="bg1"/>
                </a:solidFill>
              </a:rPr>
              <a:t> = </a:t>
            </a:r>
            <a:r>
              <a:rPr lang="hu-HU" sz="1200" dirty="0" err="1">
                <a:solidFill>
                  <a:schemeClr val="bg1"/>
                </a:solidFill>
              </a:rPr>
              <a:t>szamlalo</a:t>
            </a:r>
            <a:r>
              <a:rPr lang="hu-HU" sz="1200" dirty="0">
                <a:solidFill>
                  <a:schemeClr val="bg1"/>
                </a:solidFill>
              </a:rPr>
              <a:t> + 1</a:t>
            </a:r>
          </a:p>
          <a:p>
            <a:pPr>
              <a:spcBef>
                <a:spcPts val="600"/>
              </a:spcBef>
            </a:pPr>
            <a:r>
              <a:rPr lang="hu-HU" sz="1200" dirty="0">
                <a:solidFill>
                  <a:schemeClr val="bg1"/>
                </a:solidFill>
              </a:rPr>
              <a:t>    ha vége</a:t>
            </a:r>
          </a:p>
          <a:p>
            <a:pPr>
              <a:spcBef>
                <a:spcPts val="600"/>
              </a:spcBef>
            </a:pPr>
            <a:r>
              <a:rPr lang="hu-HU" sz="1200" dirty="0">
                <a:solidFill>
                  <a:schemeClr val="bg1"/>
                </a:solidFill>
              </a:rPr>
              <a:t>ciklus vége</a:t>
            </a:r>
          </a:p>
          <a:p>
            <a:pPr>
              <a:spcBef>
                <a:spcPts val="600"/>
              </a:spcBef>
            </a:pPr>
            <a:r>
              <a:rPr lang="hu-HU" sz="1200" dirty="0">
                <a:solidFill>
                  <a:schemeClr val="bg1"/>
                </a:solidFill>
              </a:rPr>
              <a:t>ki </a:t>
            </a:r>
            <a:r>
              <a:rPr lang="hu-HU" sz="1200" dirty="0" err="1">
                <a:solidFill>
                  <a:schemeClr val="bg1"/>
                </a:solidFill>
              </a:rPr>
              <a:t>szamlalo</a:t>
            </a:r>
            <a:endParaRPr lang="hu-HU" sz="1200" dirty="0">
              <a:solidFill>
                <a:schemeClr val="bg1"/>
              </a:solidFill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20" y="1854690"/>
            <a:ext cx="2642046" cy="3111743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930" y="1815059"/>
            <a:ext cx="19050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7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9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47650" y="1523917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Megszámlálás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38" name="Google Shape;2020;p33"/>
          <p:cNvGrpSpPr/>
          <p:nvPr/>
        </p:nvGrpSpPr>
        <p:grpSpPr>
          <a:xfrm>
            <a:off x="2570017" y="425987"/>
            <a:ext cx="6414655" cy="3784318"/>
            <a:chOff x="1177450" y="241631"/>
            <a:chExt cx="6173152" cy="3616776"/>
          </a:xfrm>
        </p:grpSpPr>
        <p:sp>
          <p:nvSpPr>
            <p:cNvPr id="39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5009910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302</Words>
  <Application>Microsoft Office PowerPoint</Application>
  <PresentationFormat>Diavetítés a képernyőre (16:9 oldalarány)</PresentationFormat>
  <Paragraphs>97</Paragraphs>
  <Slides>16</Slides>
  <Notes>16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3" baseType="lpstr">
      <vt:lpstr>Arial</vt:lpstr>
      <vt:lpstr>Barlow</vt:lpstr>
      <vt:lpstr>Barlow Light</vt:lpstr>
      <vt:lpstr>Calibri</vt:lpstr>
      <vt:lpstr>Raleway</vt:lpstr>
      <vt:lpstr>Raleway Thin</vt:lpstr>
      <vt:lpstr>Gaoler template</vt:lpstr>
      <vt:lpstr>PowerPoint-bemutató</vt:lpstr>
      <vt:lpstr>PHP programozás 2a./13 alkalom</vt:lpstr>
      <vt:lpstr>Elemi programok</vt:lpstr>
      <vt:lpstr>Alapvető algoritmusok</vt:lpstr>
      <vt:lpstr>PowerPoint-bemutató</vt:lpstr>
      <vt:lpstr>PowerPoint-bemutató</vt:lpstr>
      <vt:lpstr>Összegzéshez kapcsolodó függvények a PHP nyelvben</vt:lpstr>
      <vt:lpstr>PowerPoint-bemutató</vt:lpstr>
      <vt:lpstr>PowerPoint-bemutató</vt:lpstr>
      <vt:lpstr>Megszámláláshoz kapcsolodó függvények a PHP nyelvben</vt:lpstr>
      <vt:lpstr>PowerPoint-bemutató</vt:lpstr>
      <vt:lpstr>PowerPoint-bemutató</vt:lpstr>
      <vt:lpstr>Eldöntéshez kapcsolodó függvények a PHP nyelvben</vt:lpstr>
      <vt:lpstr>Műveletek stringekkel</vt:lpstr>
      <vt:lpstr>Miről volt szó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Fehér László Péter</cp:lastModifiedBy>
  <cp:revision>124</cp:revision>
  <dcterms:modified xsi:type="dcterms:W3CDTF">2023-01-26T19:34:10Z</dcterms:modified>
</cp:coreProperties>
</file>