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64"/>
  </p:notesMasterIdLst>
  <p:sldIdLst>
    <p:sldId id="287" r:id="rId2"/>
    <p:sldId id="288" r:id="rId3"/>
    <p:sldId id="308" r:id="rId4"/>
    <p:sldId id="309" r:id="rId5"/>
    <p:sldId id="310" r:id="rId6"/>
    <p:sldId id="311" r:id="rId7"/>
    <p:sldId id="348" r:id="rId8"/>
    <p:sldId id="349" r:id="rId9"/>
    <p:sldId id="350" r:id="rId10"/>
    <p:sldId id="351" r:id="rId11"/>
    <p:sldId id="352" r:id="rId12"/>
    <p:sldId id="313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14" r:id="rId22"/>
    <p:sldId id="361" r:id="rId23"/>
    <p:sldId id="362" r:id="rId24"/>
    <p:sldId id="363" r:id="rId25"/>
    <p:sldId id="365" r:id="rId26"/>
    <p:sldId id="364" r:id="rId27"/>
    <p:sldId id="316" r:id="rId28"/>
    <p:sldId id="317" r:id="rId29"/>
    <p:sldId id="319" r:id="rId30"/>
    <p:sldId id="321" r:id="rId31"/>
    <p:sldId id="322" r:id="rId32"/>
    <p:sldId id="261" r:id="rId33"/>
    <p:sldId id="323" r:id="rId34"/>
    <p:sldId id="259" r:id="rId35"/>
    <p:sldId id="307" r:id="rId36"/>
    <p:sldId id="260" r:id="rId37"/>
    <p:sldId id="324" r:id="rId38"/>
    <p:sldId id="325" r:id="rId39"/>
    <p:sldId id="291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263" r:id="rId61"/>
    <p:sldId id="346" r:id="rId62"/>
    <p:sldId id="347" r:id="rId6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20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86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53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320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950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288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453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212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067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126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65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45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229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95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443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61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248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41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455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9914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387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22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618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666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7343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868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4878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3244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51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7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3182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678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058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8008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4175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74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6722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8463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5805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5923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908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4156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6499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765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725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7635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1851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8458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6683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274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1498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492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4748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69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75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97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241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26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aszlofeher/phpalapo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79" y="366069"/>
            <a:ext cx="1527577" cy="1527577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2913" y="313282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dirty="0" smtClean="0"/>
              <a:t>ÜDVÖZLÖK MINDENKIT!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28157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Séma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723838" cy="3889890"/>
          </a:xfrm>
        </p:spPr>
        <p:txBody>
          <a:bodyPr/>
          <a:lstStyle/>
          <a:p>
            <a:r>
              <a:rPr lang="hu-HU" b="1" dirty="0"/>
              <a:t>Kitölteni </a:t>
            </a:r>
            <a:endParaRPr lang="hu-HU" b="1" dirty="0" smtClean="0"/>
          </a:p>
          <a:p>
            <a:r>
              <a:rPr lang="hu-HU" b="1" dirty="0" smtClean="0"/>
              <a:t>Oszlopot </a:t>
            </a:r>
            <a:r>
              <a:rPr lang="hu-HU" b="1" dirty="0"/>
              <a:t>törölni, hozzáadni </a:t>
            </a:r>
            <a:endParaRPr lang="hu-HU" b="1" dirty="0" smtClean="0"/>
          </a:p>
          <a:p>
            <a:r>
              <a:rPr lang="hu-HU" b="1" dirty="0" smtClean="0"/>
              <a:t>Sort </a:t>
            </a:r>
            <a:r>
              <a:rPr lang="hu-HU" b="1" dirty="0"/>
              <a:t>törölni, hozzáadni </a:t>
            </a:r>
            <a:endParaRPr lang="hu-HU" b="1" dirty="0" smtClean="0"/>
          </a:p>
          <a:p>
            <a:r>
              <a:rPr lang="hu-HU" b="1" dirty="0" smtClean="0"/>
              <a:t>Származtatott </a:t>
            </a:r>
            <a:r>
              <a:rPr lang="hu-HU" b="1" dirty="0"/>
              <a:t>cellákat számítani </a:t>
            </a:r>
            <a:endParaRPr lang="hu-HU" b="1" dirty="0" smtClean="0"/>
          </a:p>
          <a:p>
            <a:r>
              <a:rPr lang="hu-HU" i="1" dirty="0" smtClean="0"/>
              <a:t>Keresni</a:t>
            </a:r>
            <a:r>
              <a:rPr lang="hu-HU" i="1" dirty="0"/>
              <a:t>, bonyolult számításokat végezni, speciális adatok levezetni? </a:t>
            </a:r>
            <a:endParaRPr lang="hu-HU" i="1" dirty="0" smtClean="0"/>
          </a:p>
          <a:p>
            <a:r>
              <a:rPr lang="hu-HU" i="1" dirty="0" smtClean="0"/>
              <a:t>Nagy </a:t>
            </a:r>
            <a:r>
              <a:rPr lang="hu-HU" i="1" dirty="0"/>
              <a:t>adathalmazokat kezelni?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b="1" dirty="0" smtClean="0"/>
              <a:t>(</a:t>
            </a:r>
            <a:r>
              <a:rPr lang="hu-HU" b="1" dirty="0" err="1"/>
              <a:t>Pivot</a:t>
            </a:r>
            <a:r>
              <a:rPr lang="hu-HU" b="1" dirty="0"/>
              <a:t> tábla, </a:t>
            </a:r>
            <a:r>
              <a:rPr lang="hu-HU" b="1" dirty="0" err="1"/>
              <a:t>Vlookup</a:t>
            </a:r>
            <a:r>
              <a:rPr lang="hu-HU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09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Katalógus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723838" cy="3889890"/>
          </a:xfrm>
        </p:spPr>
        <p:txBody>
          <a:bodyPr/>
          <a:lstStyle/>
          <a:p>
            <a:r>
              <a:rPr lang="hu-HU" b="1" dirty="0"/>
              <a:t>Kitölteni </a:t>
            </a:r>
            <a:endParaRPr lang="hu-HU" b="1" dirty="0" smtClean="0"/>
          </a:p>
          <a:p>
            <a:r>
              <a:rPr lang="hu-HU" b="1" dirty="0" smtClean="0"/>
              <a:t>Oszlopot </a:t>
            </a:r>
            <a:r>
              <a:rPr lang="hu-HU" b="1" dirty="0"/>
              <a:t>törölni, hozzáadni </a:t>
            </a:r>
            <a:endParaRPr lang="hu-HU" b="1" dirty="0" smtClean="0"/>
          </a:p>
          <a:p>
            <a:r>
              <a:rPr lang="hu-HU" b="1" dirty="0" smtClean="0"/>
              <a:t>Sort </a:t>
            </a:r>
            <a:r>
              <a:rPr lang="hu-HU" b="1" dirty="0"/>
              <a:t>törölni, hozzáadni </a:t>
            </a:r>
            <a:endParaRPr lang="hu-HU" b="1" dirty="0" smtClean="0"/>
          </a:p>
          <a:p>
            <a:r>
              <a:rPr lang="hu-HU" b="1" dirty="0" smtClean="0"/>
              <a:t>Származtatott </a:t>
            </a:r>
            <a:r>
              <a:rPr lang="hu-HU" b="1" dirty="0"/>
              <a:t>cellákat számítani </a:t>
            </a:r>
            <a:endParaRPr lang="hu-HU" b="1" dirty="0" smtClean="0"/>
          </a:p>
          <a:p>
            <a:r>
              <a:rPr lang="hu-HU" i="1" dirty="0" smtClean="0"/>
              <a:t>Keresni</a:t>
            </a:r>
            <a:r>
              <a:rPr lang="hu-HU" i="1" dirty="0"/>
              <a:t>, bonyolult számításokat végezni, speciális adatok levezetni? </a:t>
            </a:r>
            <a:endParaRPr lang="hu-HU" i="1" dirty="0" smtClean="0"/>
          </a:p>
          <a:p>
            <a:r>
              <a:rPr lang="hu-HU" i="1" dirty="0" smtClean="0"/>
              <a:t>Nagy </a:t>
            </a:r>
            <a:r>
              <a:rPr lang="hu-HU" i="1" dirty="0"/>
              <a:t>adathalmazokat kezelni?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b="1" dirty="0" smtClean="0"/>
              <a:t>(</a:t>
            </a:r>
            <a:r>
              <a:rPr lang="hu-HU" b="1" dirty="0" err="1"/>
              <a:t>Pivot</a:t>
            </a:r>
            <a:r>
              <a:rPr lang="hu-HU" b="1" dirty="0"/>
              <a:t> tábla, </a:t>
            </a:r>
            <a:r>
              <a:rPr lang="hu-HU" b="1" dirty="0" err="1"/>
              <a:t>Vlookup</a:t>
            </a:r>
            <a:r>
              <a:rPr lang="hu-HU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42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68189" y="1301736"/>
            <a:ext cx="4742700" cy="26524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hu-HU" sz="4000" dirty="0" err="1" smtClean="0"/>
              <a:t>MySQL</a:t>
            </a:r>
            <a:endParaRPr lang="hu-HU" sz="4000" dirty="0" smtClean="0"/>
          </a:p>
          <a:p>
            <a:pPr marL="0" lvl="0" indent="0" algn="ctr">
              <a:buNone/>
            </a:pPr>
            <a:r>
              <a:rPr lang="hu-HU" sz="4000" dirty="0" smtClean="0"/>
              <a:t>SQL alapok</a:t>
            </a:r>
            <a:endParaRPr sz="40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8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Lexikai elemek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32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Lexikai elemek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974958" y="1240134"/>
            <a:ext cx="1768258" cy="2268610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6349966" cy="3889890"/>
          </a:xfrm>
        </p:spPr>
        <p:txBody>
          <a:bodyPr/>
          <a:lstStyle/>
          <a:p>
            <a:pPr algn="just"/>
            <a:r>
              <a:rPr lang="hu-HU" b="1" dirty="0"/>
              <a:t>A </a:t>
            </a:r>
            <a:r>
              <a:rPr lang="hu-HU" b="1" dirty="0" smtClean="0"/>
              <a:t>Lexikai elem </a:t>
            </a:r>
            <a:r>
              <a:rPr lang="hu-HU" b="1" dirty="0"/>
              <a:t>az SQL karaktereinek csoportja, amely </a:t>
            </a:r>
            <a:r>
              <a:rPr lang="hu-HU" b="1" dirty="0" smtClean="0"/>
              <a:t>megjelenhet </a:t>
            </a:r>
            <a:r>
              <a:rPr lang="hu-HU" b="1" dirty="0"/>
              <a:t>egy SQL utasításban. </a:t>
            </a:r>
            <a:endParaRPr lang="hu-HU" b="1" dirty="0" smtClean="0"/>
          </a:p>
          <a:p>
            <a:pPr algn="just"/>
            <a:r>
              <a:rPr lang="hu-HU" b="1" dirty="0" smtClean="0"/>
              <a:t>Két féle lexikai elem létezik. </a:t>
            </a:r>
          </a:p>
          <a:p>
            <a:pPr lvl="1" algn="just"/>
            <a:r>
              <a:rPr lang="hu-HU" b="1" dirty="0" err="1" smtClean="0"/>
              <a:t>Token</a:t>
            </a:r>
            <a:endParaRPr lang="hu-HU" b="1" dirty="0" smtClean="0"/>
          </a:p>
          <a:p>
            <a:pPr lvl="1" algn="just"/>
            <a:r>
              <a:rPr lang="hu-HU" b="1" dirty="0" smtClean="0"/>
              <a:t>Megjegyzés</a:t>
            </a:r>
          </a:p>
          <a:p>
            <a:pPr algn="just"/>
            <a:r>
              <a:rPr lang="hu-HU" b="1" dirty="0"/>
              <a:t>A </a:t>
            </a:r>
            <a:r>
              <a:rPr lang="hu-HU" b="1" dirty="0" err="1"/>
              <a:t>token</a:t>
            </a:r>
            <a:r>
              <a:rPr lang="hu-HU" b="1" dirty="0"/>
              <a:t> a nyelv legkisebb független egysége. </a:t>
            </a:r>
            <a:endParaRPr lang="hu-HU" b="1" dirty="0" smtClean="0"/>
          </a:p>
          <a:p>
            <a:pPr algn="just"/>
            <a:r>
              <a:rPr lang="hu-HU" b="1" dirty="0" smtClean="0"/>
              <a:t>A </a:t>
            </a:r>
            <a:r>
              <a:rPr lang="hu-HU" b="1" dirty="0"/>
              <a:t>megjegyzés olyan szöveg, amelyet az SQL-utasításokat feldolgozó vagy végrehajtó SQL-megvalósítások figyelmen kívül hagynak. A megjegyzések </a:t>
            </a:r>
            <a:r>
              <a:rPr lang="hu-HU" b="1" dirty="0" smtClean="0"/>
              <a:t>a kifejezések és a kifejezések kontextusának </a:t>
            </a:r>
            <a:r>
              <a:rPr lang="hu-HU" b="1" dirty="0"/>
              <a:t>magyarázatára szolgálnak az emberi olvasók számára.</a:t>
            </a:r>
          </a:p>
        </p:txBody>
      </p:sp>
    </p:spTree>
    <p:extLst>
      <p:ext uri="{BB962C8B-B14F-4D97-AF65-F5344CB8AC3E}">
        <p14:creationId xmlns:p14="http://schemas.microsoft.com/office/powerpoint/2010/main" val="25512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SQL karakterek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974958" y="1240134"/>
            <a:ext cx="1768258" cy="2268610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6349966" cy="3889890"/>
          </a:xfrm>
        </p:spPr>
        <p:txBody>
          <a:bodyPr/>
          <a:lstStyle/>
          <a:p>
            <a:pPr algn="just"/>
            <a:r>
              <a:rPr lang="hu-HU" b="1" dirty="0" smtClean="0"/>
              <a:t>Az SQL karakterek a következő csoportokba </a:t>
            </a:r>
            <a:r>
              <a:rPr lang="hu-HU" b="1" dirty="0" err="1" smtClean="0"/>
              <a:t>oszthatóak</a:t>
            </a:r>
            <a:endParaRPr lang="hu-HU" b="1" dirty="0" smtClean="0"/>
          </a:p>
          <a:p>
            <a:pPr lvl="1" algn="just"/>
            <a:r>
              <a:rPr lang="hu-HU" b="1" dirty="0" smtClean="0"/>
              <a:t>Latin karakter </a:t>
            </a:r>
          </a:p>
          <a:p>
            <a:pPr lvl="2" algn="just"/>
            <a:r>
              <a:rPr lang="hu-HU" sz="1400" b="1" dirty="0" smtClean="0"/>
              <a:t>Nagybetűs A-Z</a:t>
            </a:r>
          </a:p>
          <a:p>
            <a:pPr lvl="2" algn="just"/>
            <a:r>
              <a:rPr lang="hu-HU" sz="1400" b="1" dirty="0" smtClean="0"/>
              <a:t>Kisbetűs a-z</a:t>
            </a:r>
          </a:p>
          <a:p>
            <a:pPr lvl="1" algn="just"/>
            <a:r>
              <a:rPr lang="hu-HU" b="1" dirty="0" smtClean="0"/>
              <a:t>Szám </a:t>
            </a:r>
          </a:p>
          <a:p>
            <a:pPr lvl="2" algn="just"/>
            <a:r>
              <a:rPr lang="hu-HU" sz="1400" b="1" dirty="0" smtClean="0"/>
              <a:t>0-9</a:t>
            </a:r>
          </a:p>
          <a:p>
            <a:pPr lvl="1" algn="just"/>
            <a:r>
              <a:rPr lang="hu-HU" b="1" dirty="0" smtClean="0"/>
              <a:t>Speciális karakterek</a:t>
            </a:r>
          </a:p>
          <a:p>
            <a:pPr lvl="2" algn="just"/>
            <a:r>
              <a:rPr lang="hu-HU" sz="1400" b="1" dirty="0"/>
              <a:t>“ , ‘, &lt;</a:t>
            </a:r>
            <a:r>
              <a:rPr lang="hu-HU" sz="1400" b="1" dirty="0" err="1"/>
              <a:t>space</a:t>
            </a:r>
            <a:r>
              <a:rPr lang="hu-HU" sz="1400" b="1" dirty="0"/>
              <a:t>&gt;, %, &amp;, *, (, ),</a:t>
            </a:r>
          </a:p>
          <a:p>
            <a:pPr lvl="2" algn="just"/>
            <a:r>
              <a:rPr lang="hu-HU" sz="1400" b="1" dirty="0"/>
              <a:t>+, -, , , ., :, ;, ?,</a:t>
            </a:r>
          </a:p>
          <a:p>
            <a:pPr lvl="2" algn="just"/>
            <a:r>
              <a:rPr lang="hu-HU" sz="1400" b="1" dirty="0"/>
              <a:t>&lt;, =, &gt;, [, ], _, |, {, }, ^.</a:t>
            </a:r>
            <a:r>
              <a:rPr lang="hu-HU" b="1" dirty="0" smtClean="0"/>
              <a:t>	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584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err="1" smtClean="0"/>
              <a:t>Tokenek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974958" y="1240134"/>
            <a:ext cx="1768258" cy="2268610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6349966" cy="3889890"/>
          </a:xfrm>
        </p:spPr>
        <p:txBody>
          <a:bodyPr/>
          <a:lstStyle/>
          <a:p>
            <a:pPr algn="just"/>
            <a:r>
              <a:rPr lang="hu-HU" b="1" dirty="0"/>
              <a:t>A </a:t>
            </a:r>
            <a:r>
              <a:rPr lang="hu-HU" b="1" dirty="0" err="1"/>
              <a:t>token</a:t>
            </a:r>
            <a:r>
              <a:rPr lang="hu-HU" b="1" dirty="0"/>
              <a:t> az SQL-ben SQL karakterek sorozata vagy csoportja, amelyeket megjegyzések, szóközök vagy más speciális SQL karakterek választanak el. </a:t>
            </a:r>
          </a:p>
          <a:p>
            <a:pPr algn="just"/>
            <a:r>
              <a:rPr lang="hu-HU" b="1" dirty="0"/>
              <a:t>A </a:t>
            </a:r>
            <a:r>
              <a:rPr lang="hu-HU" b="1" dirty="0" err="1"/>
              <a:t>token</a:t>
            </a:r>
            <a:r>
              <a:rPr lang="hu-HU" b="1" dirty="0"/>
              <a:t> lehet kulcsszó, például SELECT vagy INSERT. </a:t>
            </a:r>
          </a:p>
          <a:p>
            <a:pPr algn="just"/>
            <a:r>
              <a:rPr lang="hu-HU" b="1" dirty="0"/>
              <a:t>A </a:t>
            </a:r>
            <a:r>
              <a:rPr lang="hu-HU" b="1" dirty="0" err="1"/>
              <a:t>token</a:t>
            </a:r>
            <a:r>
              <a:rPr lang="hu-HU" b="1" dirty="0"/>
              <a:t> lehet literál, például 123 vagy „János”. </a:t>
            </a:r>
          </a:p>
          <a:p>
            <a:pPr algn="just"/>
            <a:r>
              <a:rPr lang="hu-HU" b="1" dirty="0"/>
              <a:t>A </a:t>
            </a:r>
            <a:r>
              <a:rPr lang="hu-HU" b="1" dirty="0" err="1"/>
              <a:t>token</a:t>
            </a:r>
            <a:r>
              <a:rPr lang="hu-HU" b="1" dirty="0"/>
              <a:t> lehet azonosító, például </a:t>
            </a:r>
            <a:r>
              <a:rPr lang="hu-HU" b="1" dirty="0" err="1"/>
              <a:t>eno</a:t>
            </a:r>
            <a:r>
              <a:rPr lang="hu-HU" b="1" dirty="0"/>
              <a:t> vagy fizetés. </a:t>
            </a:r>
          </a:p>
          <a:p>
            <a:pPr algn="just"/>
            <a:r>
              <a:rPr lang="hu-HU" b="1" dirty="0"/>
              <a:t>A </a:t>
            </a:r>
            <a:r>
              <a:rPr lang="hu-HU" b="1" dirty="0" err="1"/>
              <a:t>token</a:t>
            </a:r>
            <a:r>
              <a:rPr lang="hu-HU" b="1" dirty="0"/>
              <a:t> lehet speciális karakter, például ( vagy = </a:t>
            </a:r>
          </a:p>
          <a:p>
            <a:pPr algn="just"/>
            <a:r>
              <a:rPr lang="hu-HU" b="1" dirty="0"/>
              <a:t>és így tovább… </a:t>
            </a:r>
            <a:endParaRPr lang="hu-HU" b="1" dirty="0" smtClean="0"/>
          </a:p>
          <a:p>
            <a:pPr algn="just"/>
            <a:r>
              <a:rPr lang="hu-HU" b="1" dirty="0" smtClean="0"/>
              <a:t>Minden </a:t>
            </a:r>
            <a:r>
              <a:rPr lang="hu-HU" b="1" dirty="0"/>
              <a:t>SQL utasítás különféle típusú </a:t>
            </a:r>
            <a:r>
              <a:rPr lang="hu-HU" b="1" dirty="0" err="1"/>
              <a:t>tokenekből</a:t>
            </a:r>
            <a:r>
              <a:rPr lang="hu-HU" b="1" dirty="0"/>
              <a:t> áll.</a:t>
            </a:r>
            <a:r>
              <a:rPr lang="hu-HU" b="1" dirty="0" smtClean="0"/>
              <a:t>	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939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Kulcsszavak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974958" y="1240134"/>
            <a:ext cx="1768258" cy="2268610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6349966" cy="3889890"/>
          </a:xfrm>
        </p:spPr>
        <p:txBody>
          <a:bodyPr/>
          <a:lstStyle/>
          <a:p>
            <a:pPr algn="just"/>
            <a:r>
              <a:rPr lang="hu-HU" b="1" dirty="0"/>
              <a:t>Az SQL </a:t>
            </a:r>
            <a:r>
              <a:rPr lang="hu-HU" b="1" dirty="0" err="1"/>
              <a:t>kulcsszavai</a:t>
            </a:r>
            <a:r>
              <a:rPr lang="hu-HU" b="1" dirty="0"/>
              <a:t> egy fenntartott szó vagy egy nem fenntartott szó. </a:t>
            </a:r>
            <a:endParaRPr lang="hu-HU" b="1" dirty="0" smtClean="0"/>
          </a:p>
          <a:p>
            <a:pPr algn="just"/>
            <a:r>
              <a:rPr lang="hu-HU" b="1" dirty="0" smtClean="0"/>
              <a:t>A </a:t>
            </a:r>
            <a:r>
              <a:rPr lang="hu-HU" b="1" dirty="0"/>
              <a:t>fenntartott szavak olyan szavak, mint a SELECT, INSERT, AND, OR stb., amelyek különleges jelentéssel bírnak a nyelvben, és nem használhatók azonosítóként adatbázis-objektumok elnevezésére. </a:t>
            </a:r>
            <a:endParaRPr lang="hu-HU" b="1" dirty="0" smtClean="0"/>
          </a:p>
          <a:p>
            <a:pPr algn="just"/>
            <a:r>
              <a:rPr lang="hu-HU" b="1" dirty="0" smtClean="0"/>
              <a:t>A </a:t>
            </a:r>
            <a:r>
              <a:rPr lang="hu-HU" b="1" dirty="0"/>
              <a:t>nem fenntartott szavaknak csak bizonyos kontextusokban van különleges jelentése. és ennélfogva más kontextusban is használhatók azonosítóként. </a:t>
            </a:r>
            <a:endParaRPr lang="hu-HU" b="1" dirty="0" smtClean="0"/>
          </a:p>
          <a:p>
            <a:pPr algn="just"/>
            <a:r>
              <a:rPr lang="hu-HU" b="1" dirty="0" smtClean="0"/>
              <a:t>Az </a:t>
            </a:r>
            <a:r>
              <a:rPr lang="hu-HU" b="1" dirty="0"/>
              <a:t>SQL Standard dokumentum mindkét típusú kulcsszót tartalmazza.</a:t>
            </a:r>
            <a:r>
              <a:rPr lang="hu-HU" b="1" dirty="0" smtClean="0"/>
              <a:t>	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2532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Literálok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974958" y="1240134"/>
            <a:ext cx="1768258" cy="2268610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6349966" cy="3889890"/>
          </a:xfrm>
        </p:spPr>
        <p:txBody>
          <a:bodyPr/>
          <a:lstStyle/>
          <a:p>
            <a:pPr algn="just"/>
            <a:r>
              <a:rPr lang="hu-HU" b="1" dirty="0"/>
              <a:t>A literál az SQL-ben az SQL utasításokban használt </a:t>
            </a:r>
            <a:r>
              <a:rPr lang="hu-HU" b="1" dirty="0" smtClean="0"/>
              <a:t>konstans </a:t>
            </a:r>
            <a:r>
              <a:rPr lang="hu-HU" b="1" dirty="0"/>
              <a:t>érték. </a:t>
            </a:r>
            <a:endParaRPr lang="hu-HU" b="1" dirty="0" smtClean="0"/>
          </a:p>
          <a:p>
            <a:pPr algn="just"/>
            <a:r>
              <a:rPr lang="hu-HU" b="1" dirty="0" smtClean="0"/>
              <a:t>Használható </a:t>
            </a:r>
            <a:r>
              <a:rPr lang="hu-HU" b="1" dirty="0"/>
              <a:t>tábla oszlopaiba történő beszúrásra, meglévő oszlopértékek frissítésére, oszlopokkal való összehasonlításra és különféle SQL utasításokban használható kifejezésekben. </a:t>
            </a:r>
            <a:endParaRPr lang="hu-HU" b="1" dirty="0" smtClean="0"/>
          </a:p>
          <a:p>
            <a:pPr algn="just"/>
            <a:r>
              <a:rPr lang="hu-HU" b="1" dirty="0" smtClean="0"/>
              <a:t>Ez </a:t>
            </a:r>
            <a:r>
              <a:rPr lang="hu-HU" b="1" dirty="0"/>
              <a:t>SQL karakterekkel van ábrázolva attól függően, hogy milyen adattípust kell jeleznie. </a:t>
            </a:r>
            <a:endParaRPr lang="hu-HU" b="1" dirty="0" smtClean="0"/>
          </a:p>
          <a:p>
            <a:pPr algn="just"/>
            <a:r>
              <a:rPr lang="hu-HU" b="1" dirty="0" smtClean="0"/>
              <a:t>Például </a:t>
            </a:r>
            <a:r>
              <a:rPr lang="hu-HU" b="1" dirty="0"/>
              <a:t>egy egész literál 123, míg a karakteres literál „David”.</a:t>
            </a:r>
            <a:r>
              <a:rPr lang="hu-HU" b="1" dirty="0" smtClean="0"/>
              <a:t>	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526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Megjegyzés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974958" y="1240134"/>
            <a:ext cx="1768258" cy="2268610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6349966" cy="3889890"/>
          </a:xfrm>
        </p:spPr>
        <p:txBody>
          <a:bodyPr/>
          <a:lstStyle/>
          <a:p>
            <a:pPr algn="just"/>
            <a:r>
              <a:rPr lang="hu-HU" b="1" dirty="0"/>
              <a:t>Az SQL-ben kétféle megjegyzés létezik: </a:t>
            </a:r>
            <a:endParaRPr lang="hu-HU" b="1" dirty="0" smtClean="0"/>
          </a:p>
          <a:p>
            <a:pPr lvl="1" algn="just"/>
            <a:r>
              <a:rPr lang="hu-HU" b="1" dirty="0" smtClean="0"/>
              <a:t>Egyszerű </a:t>
            </a:r>
            <a:r>
              <a:rPr lang="hu-HU" b="1" dirty="0"/>
              <a:t>megjegyzés </a:t>
            </a:r>
            <a:endParaRPr lang="hu-HU" b="1" dirty="0" smtClean="0"/>
          </a:p>
          <a:p>
            <a:pPr lvl="1" algn="just"/>
            <a:r>
              <a:rPr lang="hu-HU" b="1" dirty="0" smtClean="0"/>
              <a:t>Zárójeles </a:t>
            </a:r>
            <a:r>
              <a:rPr lang="hu-HU" b="1" dirty="0"/>
              <a:t>megjegyzés </a:t>
            </a:r>
            <a:endParaRPr lang="hu-HU" b="1" dirty="0" smtClean="0"/>
          </a:p>
          <a:p>
            <a:pPr algn="just"/>
            <a:r>
              <a:rPr lang="hu-HU" b="1" dirty="0" smtClean="0"/>
              <a:t>Az </a:t>
            </a:r>
            <a:r>
              <a:rPr lang="hu-HU" b="1" dirty="0"/>
              <a:t>egyszerű megjegyzés két kötőjellel vagy mínuszjellel kezdődik, és </a:t>
            </a:r>
            <a:r>
              <a:rPr lang="hu-HU" b="1" dirty="0" err="1"/>
              <a:t>újsor</a:t>
            </a:r>
            <a:r>
              <a:rPr lang="hu-HU" b="1" dirty="0"/>
              <a:t> karakterrel végződik</a:t>
            </a:r>
            <a:r>
              <a:rPr lang="hu-HU" b="1" dirty="0" smtClean="0"/>
              <a:t>.</a:t>
            </a:r>
          </a:p>
          <a:p>
            <a:pPr algn="just"/>
            <a:r>
              <a:rPr lang="hu-HU" b="1" dirty="0" smtClean="0"/>
              <a:t>Példa</a:t>
            </a:r>
            <a:r>
              <a:rPr lang="hu-HU" b="1" dirty="0"/>
              <a:t>: -- Ez egy egyszerű </a:t>
            </a:r>
            <a:r>
              <a:rPr lang="hu-HU" b="1" dirty="0" smtClean="0"/>
              <a:t>megjegyzés.</a:t>
            </a:r>
          </a:p>
          <a:p>
            <a:pPr algn="just"/>
            <a:r>
              <a:rPr lang="hu-HU" b="1" dirty="0" smtClean="0"/>
              <a:t>A </a:t>
            </a:r>
            <a:r>
              <a:rPr lang="hu-HU" b="1" dirty="0"/>
              <a:t>zárójelben lévő megjegyzés /* karakterrel kezdődik, ezt követi a megjegyzés szövege, és */ karakterrel végződik. </a:t>
            </a:r>
            <a:endParaRPr lang="hu-HU" b="1" dirty="0" smtClean="0"/>
          </a:p>
          <a:p>
            <a:pPr algn="just"/>
            <a:r>
              <a:rPr lang="hu-HU" b="1" dirty="0" smtClean="0"/>
              <a:t>Példa</a:t>
            </a:r>
            <a:r>
              <a:rPr lang="hu-HU" b="1" dirty="0"/>
              <a:t>: /* Ez egy zárójeles megjegyzés. */</a:t>
            </a:r>
            <a:r>
              <a:rPr lang="hu-HU" b="1" dirty="0" smtClean="0"/>
              <a:t>	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98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MySQL</a:t>
            </a:r>
            <a:r>
              <a:rPr lang="hu-HU" dirty="0" smtClean="0"/>
              <a:t> szerkezete</a:t>
            </a:r>
            <a:br>
              <a:rPr lang="hu-HU" dirty="0" smtClean="0"/>
            </a:br>
            <a:r>
              <a:rPr lang="hu-HU" dirty="0" smtClean="0"/>
              <a:t>5./13 alkalom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9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Azonosítók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974958" y="1240134"/>
            <a:ext cx="1768258" cy="2268610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6349966" cy="3889890"/>
          </a:xfrm>
        </p:spPr>
        <p:txBody>
          <a:bodyPr/>
          <a:lstStyle/>
          <a:p>
            <a:pPr algn="just"/>
            <a:r>
              <a:rPr lang="hu-HU" b="1" dirty="0"/>
              <a:t>Az SQL-azonosítók az adatbázis-objektumok, például táblák, oszlopok és megszorítások elnevezésére szolgálnak. </a:t>
            </a:r>
            <a:endParaRPr lang="hu-HU" b="1" dirty="0" smtClean="0"/>
          </a:p>
          <a:p>
            <a:pPr algn="just"/>
            <a:r>
              <a:rPr lang="hu-HU" b="1" dirty="0" smtClean="0"/>
              <a:t>Az </a:t>
            </a:r>
            <a:r>
              <a:rPr lang="hu-HU" b="1" dirty="0"/>
              <a:t>azonosítókban használt karaktereknek karakterkészletben kell lenniük. </a:t>
            </a:r>
            <a:endParaRPr lang="hu-HU" b="1" dirty="0" smtClean="0"/>
          </a:p>
          <a:p>
            <a:pPr algn="just"/>
            <a:r>
              <a:rPr lang="hu-HU" b="1" dirty="0" smtClean="0"/>
              <a:t>Az </a:t>
            </a:r>
            <a:r>
              <a:rPr lang="hu-HU" b="1" dirty="0"/>
              <a:t>alapértelmezett karakterkészlet A..Z, </a:t>
            </a:r>
            <a:r>
              <a:rPr lang="hu-HU" b="1" dirty="0" err="1"/>
              <a:t>a..z</a:t>
            </a:r>
            <a:r>
              <a:rPr lang="hu-HU" b="1" dirty="0"/>
              <a:t>, 0..9 és _ karakterekből áll. </a:t>
            </a:r>
            <a:endParaRPr lang="hu-HU" b="1" dirty="0" smtClean="0"/>
          </a:p>
          <a:p>
            <a:pPr algn="just"/>
            <a:r>
              <a:rPr lang="hu-HU" b="1" dirty="0" smtClean="0"/>
              <a:t>Egy </a:t>
            </a:r>
            <a:r>
              <a:rPr lang="hu-HU" b="1" dirty="0"/>
              <a:t>azonosító maximális mérete 128 karakter </a:t>
            </a:r>
            <a:endParaRPr lang="hu-HU" b="1" dirty="0" smtClean="0"/>
          </a:p>
          <a:p>
            <a:pPr algn="just"/>
            <a:r>
              <a:rPr lang="hu-HU" b="1" dirty="0" smtClean="0"/>
              <a:t>Az </a:t>
            </a:r>
            <a:r>
              <a:rPr lang="hu-HU" b="1" dirty="0"/>
              <a:t>azonosító betűvel kezdődjön. </a:t>
            </a:r>
            <a:endParaRPr lang="hu-HU" b="1" dirty="0" smtClean="0"/>
          </a:p>
          <a:p>
            <a:pPr algn="just"/>
            <a:r>
              <a:rPr lang="hu-HU" b="1" dirty="0" smtClean="0"/>
              <a:t>Az </a:t>
            </a:r>
            <a:r>
              <a:rPr lang="hu-HU" b="1" dirty="0"/>
              <a:t>azonosító nem tartalmazhat szóközt, kivéve, ha kettős idézőjel választja el.</a:t>
            </a:r>
          </a:p>
        </p:txBody>
      </p:sp>
    </p:spTree>
    <p:extLst>
      <p:ext uri="{BB962C8B-B14F-4D97-AF65-F5344CB8AC3E}">
        <p14:creationId xmlns:p14="http://schemas.microsoft.com/office/powerpoint/2010/main" val="26247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9616" y="-102777"/>
            <a:ext cx="2997000" cy="5914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Azonosítók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-13075" y="602513"/>
            <a:ext cx="8890550" cy="4437916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" name="Google Shape;406;p15"/>
          <p:cNvSpPr txBox="1">
            <a:spLocks/>
          </p:cNvSpPr>
          <p:nvPr/>
        </p:nvSpPr>
        <p:spPr>
          <a:xfrm>
            <a:off x="35195" y="379001"/>
            <a:ext cx="8568488" cy="3396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 smtClean="0"/>
              <a:t>Példák: Valid és </a:t>
            </a:r>
            <a:r>
              <a:rPr lang="hu-HU" dirty="0" err="1" smtClean="0"/>
              <a:t>Invalid</a:t>
            </a:r>
            <a:r>
              <a:rPr lang="hu-HU" dirty="0" smtClean="0"/>
              <a:t> azonosítok</a:t>
            </a:r>
          </a:p>
          <a:p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09523"/>
              </p:ext>
            </p:extLst>
          </p:nvPr>
        </p:nvGraphicFramePr>
        <p:xfrm>
          <a:off x="1306879" y="809882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788239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26711507"/>
                    </a:ext>
                  </a:extLst>
                </a:gridCol>
              </a:tblGrid>
              <a:tr h="274964">
                <a:tc>
                  <a:txBody>
                    <a:bodyPr/>
                    <a:lstStyle/>
                    <a:p>
                      <a:r>
                        <a:rPr lang="hu-HU" dirty="0" smtClean="0"/>
                        <a:t>Valid azonosítók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Felhasználásuk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9161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r>
                        <a:rPr lang="hu-HU" dirty="0" smtClean="0"/>
                        <a:t>alkalmazottak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Tábla neve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702213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r>
                        <a:rPr lang="hu-HU" dirty="0" smtClean="0"/>
                        <a:t>fizetés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Egy oszlop neve a táblában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4582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pk_alk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Elsődleges kulcs neve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778574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r>
                        <a:rPr lang="hu-HU" dirty="0" smtClean="0"/>
                        <a:t>Adattar_05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Tábla neve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93694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r>
                        <a:rPr lang="hu-HU" dirty="0" smtClean="0"/>
                        <a:t>„vezetek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nev</a:t>
                      </a:r>
                      <a:r>
                        <a:rPr lang="hu-HU" baseline="0" dirty="0" smtClean="0"/>
                        <a:t>”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Egy oszlop neve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04686"/>
                  </a:ext>
                </a:extLst>
              </a:tr>
            </a:tbl>
          </a:graphicData>
        </a:graphic>
      </p:graphicFrame>
      <p:graphicFrame>
        <p:nvGraphicFramePr>
          <p:cNvPr id="45" name="Táblázat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06723"/>
              </p:ext>
            </p:extLst>
          </p:nvPr>
        </p:nvGraphicFramePr>
        <p:xfrm>
          <a:off x="1302607" y="2692955"/>
          <a:ext cx="60960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788239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26711507"/>
                    </a:ext>
                  </a:extLst>
                </a:gridCol>
              </a:tblGrid>
              <a:tr h="274964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Invalid</a:t>
                      </a:r>
                      <a:r>
                        <a:rPr lang="hu-HU" dirty="0" smtClean="0"/>
                        <a:t> azonosítók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Hiba reakciók</a:t>
                      </a:r>
                      <a:r>
                        <a:rPr lang="hu-HU" baseline="0" dirty="0" smtClean="0"/>
                        <a:t> 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9161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r>
                        <a:rPr lang="hu-HU" dirty="0" smtClean="0"/>
                        <a:t>(alkalmazottak)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Characters ( and ) are not part of default character set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702213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r>
                        <a:rPr lang="hu-HU" dirty="0" smtClean="0"/>
                        <a:t>alkalmazottak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fizetes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Space</a:t>
                      </a:r>
                      <a:r>
                        <a:rPr lang="hu-HU" dirty="0" smtClean="0"/>
                        <a:t> in </a:t>
                      </a:r>
                      <a:r>
                        <a:rPr lang="hu-HU" dirty="0" err="1" smtClean="0"/>
                        <a:t>the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name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4582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r>
                        <a:rPr lang="hu-HU" dirty="0" smtClean="0"/>
                        <a:t>pk-</a:t>
                      </a:r>
                      <a:r>
                        <a:rPr lang="hu-HU" dirty="0" err="1" smtClean="0"/>
                        <a:t>alk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Character</a:t>
                      </a:r>
                      <a:r>
                        <a:rPr lang="hu-HU" dirty="0" smtClean="0"/>
                        <a:t> – is </a:t>
                      </a:r>
                      <a:r>
                        <a:rPr lang="hu-HU" dirty="0" err="1" smtClean="0"/>
                        <a:t>not</a:t>
                      </a:r>
                      <a:r>
                        <a:rPr lang="hu-HU" dirty="0" smtClean="0"/>
                        <a:t> part of </a:t>
                      </a:r>
                      <a:r>
                        <a:rPr lang="hu-HU" dirty="0" err="1" smtClean="0"/>
                        <a:t>default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character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set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778574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r>
                        <a:rPr lang="hu-HU" dirty="0" smtClean="0"/>
                        <a:t>5-adatttarhaz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Start </a:t>
                      </a:r>
                      <a:r>
                        <a:rPr lang="hu-HU" dirty="0" err="1" smtClean="0"/>
                        <a:t>with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digit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9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SQL adattípusok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3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23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9616" y="-102777"/>
            <a:ext cx="5436784" cy="5914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Adattípusok listája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-13076" y="602513"/>
            <a:ext cx="9242135" cy="4437916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555481" y="241631"/>
              <a:ext cx="5288400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06;p15"/>
          <p:cNvSpPr txBox="1">
            <a:spLocks/>
          </p:cNvSpPr>
          <p:nvPr/>
        </p:nvSpPr>
        <p:spPr>
          <a:xfrm>
            <a:off x="35195" y="379001"/>
            <a:ext cx="8568488" cy="3396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 smtClean="0"/>
              <a:t>p</a:t>
            </a:r>
            <a:endParaRPr lang="hu-HU" dirty="0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75524"/>
              </p:ext>
            </p:extLst>
          </p:nvPr>
        </p:nvGraphicFramePr>
        <p:xfrm>
          <a:off x="843517" y="879459"/>
          <a:ext cx="7320828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796">
                  <a:extLst>
                    <a:ext uri="{9D8B030D-6E8A-4147-A177-3AD203B41FA5}">
                      <a16:colId xmlns:a16="http://schemas.microsoft.com/office/drawing/2014/main" val="1450570528"/>
                    </a:ext>
                  </a:extLst>
                </a:gridCol>
                <a:gridCol w="1719543">
                  <a:extLst>
                    <a:ext uri="{9D8B030D-6E8A-4147-A177-3AD203B41FA5}">
                      <a16:colId xmlns:a16="http://schemas.microsoft.com/office/drawing/2014/main" val="3361962183"/>
                    </a:ext>
                  </a:extLst>
                </a:gridCol>
                <a:gridCol w="3899489">
                  <a:extLst>
                    <a:ext uri="{9D8B030D-6E8A-4147-A177-3AD203B41FA5}">
                      <a16:colId xmlns:a16="http://schemas.microsoft.com/office/drawing/2014/main" val="664932739"/>
                    </a:ext>
                  </a:extLst>
                </a:gridCol>
              </a:tblGrid>
              <a:tr h="260173">
                <a:tc>
                  <a:txBody>
                    <a:bodyPr/>
                    <a:lstStyle/>
                    <a:p>
                      <a:r>
                        <a:rPr lang="hu-HU" dirty="0" smtClean="0"/>
                        <a:t>Adattípus kategória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Adattípus neve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Példák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472"/>
                  </a:ext>
                </a:extLst>
              </a:tr>
              <a:tr h="260173">
                <a:tc>
                  <a:txBody>
                    <a:bodyPr/>
                    <a:lstStyle/>
                    <a:p>
                      <a:r>
                        <a:rPr lang="hu-HU" dirty="0" smtClean="0"/>
                        <a:t>Boolean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BOOLEAN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Két</a:t>
                      </a:r>
                      <a:r>
                        <a:rPr lang="hu-HU" baseline="0" dirty="0" smtClean="0"/>
                        <a:t> érték TRUE és FALSE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5708"/>
                  </a:ext>
                </a:extLst>
              </a:tr>
              <a:tr h="260173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Character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CHAR</a:t>
                      </a:r>
                    </a:p>
                    <a:p>
                      <a:r>
                        <a:rPr lang="hu-HU" dirty="0" smtClean="0"/>
                        <a:t>VARCHAR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Az oszlopok karakteradatainak megjelenítése, például személyek vagy városok nevei.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10133"/>
                  </a:ext>
                </a:extLst>
              </a:tr>
              <a:tr h="260173">
                <a:tc>
                  <a:txBody>
                    <a:bodyPr/>
                    <a:lstStyle/>
                    <a:p>
                      <a:r>
                        <a:rPr lang="hu-HU" dirty="0" smtClean="0"/>
                        <a:t>Bit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BIT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 vagy 1. bit vagy az ilyen bitek sorozata. Megjegyzés: Eltávolítva az SQL 2003 szabványból. 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609008"/>
                  </a:ext>
                </a:extLst>
              </a:tr>
              <a:tr h="260173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Exact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Numeric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 DECIMAL BIGINT INTEGER SMALLINT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4080"/>
                  </a:ext>
                </a:extLst>
              </a:tr>
              <a:tr h="260173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Approximate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numeric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FLOAT REAL DOUBLE PRECISION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34911"/>
                  </a:ext>
                </a:extLst>
              </a:tr>
              <a:tr h="26017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46259"/>
                  </a:ext>
                </a:extLst>
              </a:tr>
            </a:tbl>
          </a:graphicData>
        </a:graphic>
      </p:graphicFrame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83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24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9616" y="-102777"/>
            <a:ext cx="5436784" cy="5914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Adattípusok listája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-136210" y="392900"/>
            <a:ext cx="9242135" cy="4520710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555481" y="241631"/>
              <a:ext cx="5288400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06;p15"/>
          <p:cNvSpPr txBox="1">
            <a:spLocks/>
          </p:cNvSpPr>
          <p:nvPr/>
        </p:nvSpPr>
        <p:spPr>
          <a:xfrm>
            <a:off x="35195" y="379001"/>
            <a:ext cx="8568488" cy="3396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 smtClean="0"/>
              <a:t>p</a:t>
            </a:r>
            <a:endParaRPr lang="hu-HU" dirty="0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02767"/>
              </p:ext>
            </p:extLst>
          </p:nvPr>
        </p:nvGraphicFramePr>
        <p:xfrm>
          <a:off x="772131" y="590479"/>
          <a:ext cx="7320828" cy="4191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796">
                  <a:extLst>
                    <a:ext uri="{9D8B030D-6E8A-4147-A177-3AD203B41FA5}">
                      <a16:colId xmlns:a16="http://schemas.microsoft.com/office/drawing/2014/main" val="1450570528"/>
                    </a:ext>
                  </a:extLst>
                </a:gridCol>
                <a:gridCol w="1719543">
                  <a:extLst>
                    <a:ext uri="{9D8B030D-6E8A-4147-A177-3AD203B41FA5}">
                      <a16:colId xmlns:a16="http://schemas.microsoft.com/office/drawing/2014/main" val="3361962183"/>
                    </a:ext>
                  </a:extLst>
                </a:gridCol>
                <a:gridCol w="3899489">
                  <a:extLst>
                    <a:ext uri="{9D8B030D-6E8A-4147-A177-3AD203B41FA5}">
                      <a16:colId xmlns:a16="http://schemas.microsoft.com/office/drawing/2014/main" val="664932739"/>
                    </a:ext>
                  </a:extLst>
                </a:gridCol>
              </a:tblGrid>
              <a:tr h="479230">
                <a:tc>
                  <a:txBody>
                    <a:bodyPr/>
                    <a:lstStyle/>
                    <a:p>
                      <a:r>
                        <a:rPr lang="hu-HU" dirty="0" smtClean="0"/>
                        <a:t>Adattípus kategória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Adattípus neve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Példák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472"/>
                  </a:ext>
                </a:extLst>
              </a:tr>
              <a:tr h="281900"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Boolean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BOOLEAN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Két</a:t>
                      </a:r>
                      <a:r>
                        <a:rPr lang="hu-HU" sz="1100" baseline="0" dirty="0" smtClean="0"/>
                        <a:t> érték TRUE és FALSE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5708"/>
                  </a:ext>
                </a:extLst>
              </a:tr>
              <a:tr h="479230"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Character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CHAR</a:t>
                      </a:r>
                    </a:p>
                    <a:p>
                      <a:r>
                        <a:rPr lang="hu-HU" sz="1100" dirty="0" smtClean="0"/>
                        <a:t>VARCHAR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Az oszlopok karakteradatainak megjelenítése, például személyek vagy városok nevei.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10133"/>
                  </a:ext>
                </a:extLst>
              </a:tr>
              <a:tr h="414330"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Bit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BIT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0. vagy 1. bit vagy az ilyen bitek sorozata. Megjegyzés: Eltávolítva az SQL 2003 szabványból. 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609008"/>
                  </a:ext>
                </a:extLst>
              </a:tr>
              <a:tr h="618475"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Exact</a:t>
                      </a:r>
                      <a:r>
                        <a:rPr lang="hu-HU" sz="1100" dirty="0" smtClean="0"/>
                        <a:t> </a:t>
                      </a:r>
                      <a:r>
                        <a:rPr lang="hu-HU" sz="1100" dirty="0" err="1" smtClean="0"/>
                        <a:t>Numeric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NUMERIC DECIMAL BIGINT INTEGER SMALLINT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Számok, például 1, 2, 3, 456 és így tovább ábrázolására.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4080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Approximate</a:t>
                      </a:r>
                      <a:r>
                        <a:rPr lang="hu-HU" sz="1100" dirty="0" smtClean="0"/>
                        <a:t> </a:t>
                      </a:r>
                      <a:r>
                        <a:rPr lang="hu-HU" sz="1100" dirty="0" err="1" smtClean="0"/>
                        <a:t>numeric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FLOAT REAL DOUBLE PRECISION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 Törteket tartalmazó számokhoz használják, például 125,68. 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34911"/>
                  </a:ext>
                </a:extLst>
              </a:tr>
              <a:tr h="281900"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Datetime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DATE </a:t>
                      </a:r>
                    </a:p>
                    <a:p>
                      <a:r>
                        <a:rPr lang="hu-HU" sz="1100" dirty="0" smtClean="0"/>
                        <a:t>TIME </a:t>
                      </a:r>
                    </a:p>
                    <a:p>
                      <a:r>
                        <a:rPr lang="hu-HU" sz="1100" dirty="0" smtClean="0"/>
                        <a:t>TIMESTAMP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46259"/>
                  </a:ext>
                </a:extLst>
              </a:tr>
              <a:tr h="281900"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Interval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INTERVAL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67259"/>
                  </a:ext>
                </a:extLst>
              </a:tr>
              <a:tr h="281900"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Character</a:t>
                      </a:r>
                      <a:r>
                        <a:rPr lang="hu-HU" sz="1100" dirty="0" smtClean="0"/>
                        <a:t> </a:t>
                      </a:r>
                      <a:r>
                        <a:rPr lang="hu-HU" sz="1100" dirty="0" err="1" smtClean="0"/>
                        <a:t>large</a:t>
                      </a:r>
                      <a:r>
                        <a:rPr lang="hu-HU" sz="1100" dirty="0" smtClean="0"/>
                        <a:t> </a:t>
                      </a:r>
                      <a:r>
                        <a:rPr lang="hu-HU" sz="1100" dirty="0" err="1" smtClean="0"/>
                        <a:t>objects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CLOB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81959"/>
                  </a:ext>
                </a:extLst>
              </a:tr>
              <a:tr h="281900"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Binary</a:t>
                      </a:r>
                      <a:r>
                        <a:rPr lang="hu-HU" sz="1100" dirty="0" smtClean="0"/>
                        <a:t> </a:t>
                      </a:r>
                      <a:r>
                        <a:rPr lang="hu-HU" sz="1100" dirty="0" err="1" smtClean="0"/>
                        <a:t>large</a:t>
                      </a:r>
                      <a:r>
                        <a:rPr lang="hu-HU" sz="1100" dirty="0" smtClean="0"/>
                        <a:t> </a:t>
                      </a:r>
                      <a:r>
                        <a:rPr lang="hu-HU" sz="1100" dirty="0" err="1" smtClean="0"/>
                        <a:t>Objects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BLOB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14313"/>
                  </a:ext>
                </a:extLst>
              </a:tr>
            </a:tbl>
          </a:graphicData>
        </a:graphic>
      </p:graphicFrame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7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25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9615" y="-102777"/>
            <a:ext cx="8408661" cy="5914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Nem sztenderd adattípusok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listája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-136210" y="392900"/>
            <a:ext cx="9242135" cy="4520710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555481" y="241631"/>
              <a:ext cx="5288400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06;p15"/>
          <p:cNvSpPr txBox="1">
            <a:spLocks/>
          </p:cNvSpPr>
          <p:nvPr/>
        </p:nvSpPr>
        <p:spPr>
          <a:xfrm>
            <a:off x="35195" y="379001"/>
            <a:ext cx="8568488" cy="3396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 smtClean="0"/>
              <a:t>p</a:t>
            </a:r>
            <a:endParaRPr lang="hu-HU" dirty="0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/>
          </p:nvPr>
        </p:nvGraphicFramePr>
        <p:xfrm>
          <a:off x="772131" y="590479"/>
          <a:ext cx="7320828" cy="405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796">
                  <a:extLst>
                    <a:ext uri="{9D8B030D-6E8A-4147-A177-3AD203B41FA5}">
                      <a16:colId xmlns:a16="http://schemas.microsoft.com/office/drawing/2014/main" val="1450570528"/>
                    </a:ext>
                  </a:extLst>
                </a:gridCol>
                <a:gridCol w="1719543">
                  <a:extLst>
                    <a:ext uri="{9D8B030D-6E8A-4147-A177-3AD203B41FA5}">
                      <a16:colId xmlns:a16="http://schemas.microsoft.com/office/drawing/2014/main" val="3361962183"/>
                    </a:ext>
                  </a:extLst>
                </a:gridCol>
                <a:gridCol w="3899489">
                  <a:extLst>
                    <a:ext uri="{9D8B030D-6E8A-4147-A177-3AD203B41FA5}">
                      <a16:colId xmlns:a16="http://schemas.microsoft.com/office/drawing/2014/main" val="664932739"/>
                    </a:ext>
                  </a:extLst>
                </a:gridCol>
              </a:tblGrid>
              <a:tr h="479230">
                <a:tc>
                  <a:txBody>
                    <a:bodyPr/>
                    <a:lstStyle/>
                    <a:p>
                      <a:r>
                        <a:rPr lang="hu-HU" dirty="0" smtClean="0"/>
                        <a:t>Adattípus neve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RDBMS neve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Szándék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472"/>
                  </a:ext>
                </a:extLst>
              </a:tr>
              <a:tr h="281900"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BINARY VARBINARY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SQLServer</a:t>
                      </a:r>
                      <a:r>
                        <a:rPr lang="hu-HU" sz="1100" dirty="0" smtClean="0"/>
                        <a:t>, </a:t>
                      </a:r>
                      <a:r>
                        <a:rPr lang="hu-HU" sz="1100" dirty="0" err="1" smtClean="0"/>
                        <a:t>MySQL</a:t>
                      </a:r>
                      <a:r>
                        <a:rPr lang="hu-HU" sz="1100" dirty="0" smtClean="0"/>
                        <a:t>, </a:t>
                      </a:r>
                      <a:r>
                        <a:rPr lang="hu-HU" sz="1100" dirty="0" err="1" smtClean="0"/>
                        <a:t>ctreeACE</a:t>
                      </a:r>
                      <a:r>
                        <a:rPr lang="hu-HU" sz="1100" dirty="0" smtClean="0"/>
                        <a:t> 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Tetszőleges adatbájtok sorozatának ábrázolására.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5708"/>
                  </a:ext>
                </a:extLst>
              </a:tr>
              <a:tr h="186568"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SERIAL 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MySQL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Automatikusan növekvő sorozatszámokhoz használatos.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10133"/>
                  </a:ext>
                </a:extLst>
              </a:tr>
              <a:tr h="414330"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DATETIME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MySQL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Ugyanaz, mint a TIMESTAMP, de engedélyezi az értékeket nagyobb tartományból.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609008"/>
                  </a:ext>
                </a:extLst>
              </a:tr>
              <a:tr h="285380"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YEAR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MySQL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Két vagy négy számjegyű évértékek megjelenítésére.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4080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TINYTEXT</a:t>
                      </a:r>
                    </a:p>
                    <a:p>
                      <a:r>
                        <a:rPr lang="hu-HU" sz="1100" dirty="0" smtClean="0"/>
                        <a:t>MEDIUMTEXT</a:t>
                      </a:r>
                    </a:p>
                    <a:p>
                      <a:r>
                        <a:rPr lang="hu-HU" sz="1100" dirty="0" smtClean="0"/>
                        <a:t>LONGTEXT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MySQL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Különböző maximális méretű CLOB adatokhoz.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34911"/>
                  </a:ext>
                </a:extLst>
              </a:tr>
              <a:tr h="281900"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TINYBLOB</a:t>
                      </a:r>
                    </a:p>
                    <a:p>
                      <a:r>
                        <a:rPr lang="hu-HU" sz="1100" dirty="0" smtClean="0"/>
                        <a:t>MEDIUMBLOB</a:t>
                      </a:r>
                    </a:p>
                    <a:p>
                      <a:r>
                        <a:rPr lang="hu-HU" sz="1100" dirty="0" smtClean="0"/>
                        <a:t>LONGBLOB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MySQL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Különböző maximális méretű BLOB adatokhoz.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46259"/>
                  </a:ext>
                </a:extLst>
              </a:tr>
              <a:tr h="281900"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ENUM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MySQL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Egy adott karakterlánc-értékkészletből származó érték megjelenítése.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67259"/>
                  </a:ext>
                </a:extLst>
              </a:tr>
              <a:tr h="281900"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SET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MySQL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Nulla vagy több érték halmazának ábrázolására.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81959"/>
                  </a:ext>
                </a:extLst>
              </a:tr>
              <a:tr h="281900"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TINYINT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MySQL</a:t>
                      </a:r>
                      <a:r>
                        <a:rPr lang="hu-HU" sz="1100" dirty="0" smtClean="0"/>
                        <a:t>, </a:t>
                      </a:r>
                      <a:r>
                        <a:rPr lang="hu-HU" sz="1100" dirty="0" err="1" smtClean="0"/>
                        <a:t>Ctree</a:t>
                      </a:r>
                      <a:r>
                        <a:rPr lang="hu-HU" sz="1100" dirty="0" smtClean="0"/>
                        <a:t>-SQL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Egy bájtos egész adattípus.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14313"/>
                  </a:ext>
                </a:extLst>
              </a:tr>
            </a:tbl>
          </a:graphicData>
        </a:graphic>
      </p:graphicFrame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15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26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9615" y="-102777"/>
            <a:ext cx="8408661" cy="5914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További adattípusok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terminólogiája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-136210" y="392900"/>
            <a:ext cx="9242135" cy="4520710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555481" y="241631"/>
              <a:ext cx="5288400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06;p15"/>
          <p:cNvSpPr txBox="1">
            <a:spLocks/>
          </p:cNvSpPr>
          <p:nvPr/>
        </p:nvSpPr>
        <p:spPr>
          <a:xfrm>
            <a:off x="35195" y="379001"/>
            <a:ext cx="8568488" cy="3396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 smtClean="0"/>
              <a:t>p</a:t>
            </a:r>
            <a:endParaRPr lang="hu-HU" dirty="0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09884"/>
              </p:ext>
            </p:extLst>
          </p:nvPr>
        </p:nvGraphicFramePr>
        <p:xfrm>
          <a:off x="734438" y="818898"/>
          <a:ext cx="7320828" cy="1173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753">
                  <a:extLst>
                    <a:ext uri="{9D8B030D-6E8A-4147-A177-3AD203B41FA5}">
                      <a16:colId xmlns:a16="http://schemas.microsoft.com/office/drawing/2014/main" val="1450570528"/>
                    </a:ext>
                  </a:extLst>
                </a:gridCol>
                <a:gridCol w="5286075">
                  <a:extLst>
                    <a:ext uri="{9D8B030D-6E8A-4147-A177-3AD203B41FA5}">
                      <a16:colId xmlns:a16="http://schemas.microsoft.com/office/drawing/2014/main" val="3361962183"/>
                    </a:ext>
                  </a:extLst>
                </a:gridCol>
              </a:tblGrid>
              <a:tr h="257995">
                <a:tc>
                  <a:txBody>
                    <a:bodyPr/>
                    <a:lstStyle/>
                    <a:p>
                      <a:r>
                        <a:rPr lang="hu-HU" dirty="0" smtClean="0"/>
                        <a:t>Terminológia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Jelentése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472"/>
                  </a:ext>
                </a:extLst>
              </a:tr>
              <a:tr h="238612">
                <a:tc>
                  <a:txBody>
                    <a:bodyPr/>
                    <a:lstStyle/>
                    <a:p>
                      <a:r>
                        <a:rPr lang="hu-HU" sz="1100" dirty="0" err="1" smtClean="0"/>
                        <a:t>String</a:t>
                      </a:r>
                      <a:r>
                        <a:rPr lang="hu-HU" sz="1100" dirty="0" smtClean="0"/>
                        <a:t> adattípus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Ez a kifejezés bit- vagy karakteres adattípusokra utal (CHAR és VARCHAR)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5708"/>
                  </a:ext>
                </a:extLst>
              </a:tr>
              <a:tr h="219296"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Numerikus adattípus 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Ez a kifejezés a pontos és közelítő numerikus adattípusokra vonatkozik.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10133"/>
                  </a:ext>
                </a:extLst>
              </a:tr>
              <a:tr h="350706"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Nagy objektumok adattípus 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 smtClean="0"/>
                        <a:t>Ez a kifejezés a CLOB és BLOB adattípusokra vonatkozik</a:t>
                      </a:r>
                      <a:endParaRPr lang="hu-H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609008"/>
                  </a:ext>
                </a:extLst>
              </a:tr>
            </a:tbl>
          </a:graphicData>
        </a:graphic>
      </p:graphicFrame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81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NULL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36877" y="626058"/>
            <a:ext cx="5723838" cy="4357067"/>
          </a:xfrm>
        </p:spPr>
        <p:txBody>
          <a:bodyPr/>
          <a:lstStyle/>
          <a:p>
            <a:pPr algn="just"/>
            <a:r>
              <a:rPr lang="hu-HU" b="1" dirty="0"/>
              <a:t>A NULL a relációs attribútumok/oszlopok ismeretlen értékét jelöli</a:t>
            </a:r>
            <a:r>
              <a:rPr lang="hu-HU" b="1" dirty="0" smtClean="0"/>
              <a:t>. Oszlopot </a:t>
            </a:r>
            <a:r>
              <a:rPr lang="hu-HU" b="1" dirty="0"/>
              <a:t>törölni, hozzáadni </a:t>
            </a:r>
            <a:endParaRPr lang="hu-HU" b="1" dirty="0" smtClean="0"/>
          </a:p>
          <a:p>
            <a:pPr algn="just"/>
            <a:r>
              <a:rPr lang="hu-HU" b="1" dirty="0"/>
              <a:t>A NULL értéket használják azon oszlopok értékeként, amelyek adatai ismeretlenek egy sor táblázathoz való hozzáadásakor. Használható egy oszlop értékeként is egy sor frissítésekor, és annak tesztelésére, hogy egy sorban egy oszlop </a:t>
            </a:r>
            <a:r>
              <a:rPr lang="hu-HU" b="1" dirty="0" err="1"/>
              <a:t>NULL-e</a:t>
            </a:r>
            <a:r>
              <a:rPr lang="hu-HU" b="1" dirty="0"/>
              <a:t>.</a:t>
            </a:r>
          </a:p>
          <a:p>
            <a:pPr algn="just"/>
            <a:r>
              <a:rPr lang="hu-HU" b="1" dirty="0" smtClean="0"/>
              <a:t>A </a:t>
            </a:r>
            <a:r>
              <a:rPr lang="hu-HU" b="1" dirty="0"/>
              <a:t>NULL nem használható, ha egy oszlop úgy van definiálva, hogy ne vegyen fel NULL értékeket, azaz az oszlop NOT NULL oszlopként van definiálva, azaz nem nulla oszlopként.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245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Mi a nehézség a táblázat kezelővel ?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723838" cy="3889890"/>
          </a:xfrm>
        </p:spPr>
        <p:txBody>
          <a:bodyPr/>
          <a:lstStyle/>
          <a:p>
            <a:r>
              <a:rPr lang="hu-HU" dirty="0"/>
              <a:t>Nagyméretű tábla nehezen </a:t>
            </a:r>
            <a:r>
              <a:rPr lang="hu-HU" dirty="0" smtClean="0"/>
              <a:t>kezelhető</a:t>
            </a:r>
          </a:p>
          <a:p>
            <a:pPr lvl="1"/>
            <a:r>
              <a:rPr lang="hu-HU" dirty="0" smtClean="0"/>
              <a:t>Sok sor</a:t>
            </a:r>
          </a:p>
          <a:p>
            <a:pPr lvl="1"/>
            <a:r>
              <a:rPr lang="hu-HU" dirty="0" smtClean="0"/>
              <a:t>Sok oszlop</a:t>
            </a:r>
          </a:p>
          <a:p>
            <a:r>
              <a:rPr lang="hu-HU" dirty="0"/>
              <a:t>Nehézkes keresés a </a:t>
            </a:r>
            <a:r>
              <a:rPr lang="hu-HU" dirty="0" smtClean="0"/>
              <a:t>táblában</a:t>
            </a:r>
          </a:p>
          <a:p>
            <a:r>
              <a:rPr lang="hu-HU" dirty="0"/>
              <a:t>Különböző táblák </a:t>
            </a:r>
            <a:r>
              <a:rPr lang="hu-HU" dirty="0" smtClean="0"/>
              <a:t>összekapcsolása</a:t>
            </a:r>
          </a:p>
          <a:p>
            <a:r>
              <a:rPr lang="hu-HU" dirty="0"/>
              <a:t>Konzisztencia </a:t>
            </a:r>
            <a:endParaRPr lang="hu-HU" dirty="0" smtClean="0"/>
          </a:p>
          <a:p>
            <a:r>
              <a:rPr lang="hu-HU" dirty="0"/>
              <a:t>Speciális keresések (lekérdezések)</a:t>
            </a:r>
          </a:p>
        </p:txBody>
      </p:sp>
    </p:spTree>
    <p:extLst>
      <p:ext uri="{BB962C8B-B14F-4D97-AF65-F5344CB8AC3E}">
        <p14:creationId xmlns:p14="http://schemas.microsoft.com/office/powerpoint/2010/main" val="32016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Adatbázis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55813" y="823918"/>
            <a:ext cx="5723838" cy="3889890"/>
          </a:xfrm>
        </p:spPr>
        <p:txBody>
          <a:bodyPr/>
          <a:lstStyle/>
          <a:p>
            <a:r>
              <a:rPr lang="hu-HU" dirty="0"/>
              <a:t>Az adatbázisok használata indokolt, ha:</a:t>
            </a:r>
          </a:p>
          <a:p>
            <a:pPr lvl="1"/>
            <a:r>
              <a:rPr lang="hu-HU" dirty="0" smtClean="0"/>
              <a:t>nagy </a:t>
            </a:r>
            <a:r>
              <a:rPr lang="hu-HU" dirty="0"/>
              <a:t>mennyiségű adatunk van,</a:t>
            </a:r>
          </a:p>
          <a:p>
            <a:pPr lvl="1"/>
            <a:r>
              <a:rPr lang="hu-HU" dirty="0" smtClean="0"/>
              <a:t>az </a:t>
            </a:r>
            <a:r>
              <a:rPr lang="hu-HU" dirty="0"/>
              <a:t>adatoknak sok attribútuma definiált,</a:t>
            </a:r>
          </a:p>
          <a:p>
            <a:pPr lvl="1"/>
            <a:r>
              <a:rPr lang="hu-HU" dirty="0" smtClean="0"/>
              <a:t>fontos </a:t>
            </a:r>
            <a:r>
              <a:rPr lang="hu-HU" dirty="0"/>
              <a:t>a konzisztencia,</a:t>
            </a:r>
          </a:p>
          <a:p>
            <a:pPr lvl="1"/>
            <a:r>
              <a:rPr lang="hu-HU" dirty="0" smtClean="0"/>
              <a:t>inhomogén </a:t>
            </a:r>
            <a:r>
              <a:rPr lang="hu-HU" dirty="0"/>
              <a:t>típusú adatok,</a:t>
            </a:r>
          </a:p>
          <a:p>
            <a:pPr lvl="1"/>
            <a:r>
              <a:rPr lang="hu-HU" dirty="0" smtClean="0"/>
              <a:t>összetett </a:t>
            </a:r>
            <a:r>
              <a:rPr lang="hu-HU" dirty="0"/>
              <a:t>lekérdezéseket kívánunk végrehajtani.</a:t>
            </a:r>
          </a:p>
          <a:p>
            <a:pPr lvl="1"/>
            <a:r>
              <a:rPr lang="hu-HU" dirty="0" smtClean="0"/>
              <a:t>A </a:t>
            </a:r>
            <a:r>
              <a:rPr lang="hu-HU" dirty="0"/>
              <a:t>gyakorlatban nem csak nagy adattömegek </a:t>
            </a:r>
            <a:r>
              <a:rPr lang="hu-HU" dirty="0" smtClean="0"/>
              <a:t>esetén alkalmazzák</a:t>
            </a:r>
            <a:r>
              <a:rPr lang="hu-HU" dirty="0"/>
              <a:t>.</a:t>
            </a:r>
          </a:p>
        </p:txBody>
      </p:sp>
      <p:grpSp>
        <p:nvGrpSpPr>
          <p:cNvPr id="137" name="Google Shape;744;p18"/>
          <p:cNvGrpSpPr/>
          <p:nvPr/>
        </p:nvGrpSpPr>
        <p:grpSpPr>
          <a:xfrm>
            <a:off x="5413105" y="659797"/>
            <a:ext cx="3428994" cy="3803332"/>
            <a:chOff x="2152750" y="190500"/>
            <a:chExt cx="4293756" cy="4762499"/>
          </a:xfrm>
        </p:grpSpPr>
        <p:sp>
          <p:nvSpPr>
            <p:cNvPr id="138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37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32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4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5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047;p24"/>
          <p:cNvGrpSpPr/>
          <p:nvPr/>
        </p:nvGrpSpPr>
        <p:grpSpPr>
          <a:xfrm>
            <a:off x="7708739" y="210780"/>
            <a:ext cx="1168736" cy="1259206"/>
            <a:chOff x="2012475" y="393272"/>
            <a:chExt cx="4440240" cy="4609126"/>
          </a:xfrm>
        </p:grpSpPr>
        <p:sp>
          <p:nvSpPr>
            <p:cNvPr id="146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10492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/>
              <a:t>Alapfogalmak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-48442" y="877435"/>
            <a:ext cx="8168633" cy="42582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/>
              <a:t>Adat: </a:t>
            </a:r>
            <a:r>
              <a:rPr lang="hu-HU" dirty="0" smtClean="0"/>
              <a:t>adatbázisban tárolt érték</a:t>
            </a:r>
            <a:r>
              <a:rPr lang="hu-HU" dirty="0"/>
              <a:t>.</a:t>
            </a:r>
          </a:p>
          <a:p>
            <a:pPr lvl="1"/>
            <a:r>
              <a:rPr lang="hu-HU" dirty="0" smtClean="0"/>
              <a:t>statikus</a:t>
            </a:r>
            <a:r>
              <a:rPr lang="hu-HU" dirty="0"/>
              <a:t>: kézi vagy automatikus beavatkozásig változatlan (</a:t>
            </a:r>
            <a:r>
              <a:rPr lang="hu-HU" dirty="0" smtClean="0"/>
              <a:t>pl. </a:t>
            </a:r>
            <a:r>
              <a:rPr lang="hu-HU" smtClean="0"/>
              <a:t>egy telefonszám).</a:t>
            </a:r>
            <a:endParaRPr lang="hu-HU" dirty="0"/>
          </a:p>
          <a:p>
            <a:pPr lvl="1"/>
            <a:r>
              <a:rPr lang="hu-HU" dirty="0" smtClean="0"/>
              <a:t>önmagában </a:t>
            </a:r>
            <a:r>
              <a:rPr lang="hu-HU" dirty="0"/>
              <a:t>nincs jelentése.</a:t>
            </a:r>
          </a:p>
          <a:p>
            <a:pPr lvl="0"/>
            <a:r>
              <a:rPr lang="hu-HU" dirty="0"/>
              <a:t>Információ: olyan adat, amely a feldolgozás során értelmet nyer.</a:t>
            </a:r>
          </a:p>
          <a:p>
            <a:pPr lvl="1"/>
            <a:r>
              <a:rPr lang="hu-HU" dirty="0" smtClean="0"/>
              <a:t>Dinamikus</a:t>
            </a:r>
            <a:r>
              <a:rPr lang="hu-HU" dirty="0"/>
              <a:t>: a tárolt adatok függvényében és a </a:t>
            </a:r>
            <a:r>
              <a:rPr lang="hu-HU" dirty="0" smtClean="0"/>
              <a:t>feldolgozás, megjelenítés </a:t>
            </a:r>
            <a:r>
              <a:rPr lang="hu-HU" dirty="0"/>
              <a:t>(képernyő/nyomtatott jelentés) hatására </a:t>
            </a:r>
            <a:r>
              <a:rPr lang="hu-HU" dirty="0" smtClean="0"/>
              <a:t>is változik/változhat.</a:t>
            </a:r>
          </a:p>
          <a:p>
            <a:pPr marL="571500" lvl="1" indent="0">
              <a:buNone/>
            </a:pPr>
            <a:r>
              <a:rPr lang="hu-HU" b="1" dirty="0" smtClean="0"/>
              <a:t>Összefoglalva</a:t>
            </a:r>
            <a:r>
              <a:rPr lang="hu-HU" dirty="0"/>
              <a:t>: az adat az, amit tárolunk, az információ pedig, </a:t>
            </a:r>
            <a:r>
              <a:rPr lang="hu-HU" dirty="0" smtClean="0"/>
              <a:t>amit kinyerünk </a:t>
            </a:r>
            <a:r>
              <a:rPr lang="hu-HU" dirty="0"/>
              <a:t>az elemzésekkel.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17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047;p24"/>
          <p:cNvGrpSpPr/>
          <p:nvPr/>
        </p:nvGrpSpPr>
        <p:grpSpPr>
          <a:xfrm>
            <a:off x="6989618" y="210780"/>
            <a:ext cx="1887857" cy="1811984"/>
            <a:chOff x="2012475" y="393272"/>
            <a:chExt cx="4440240" cy="4609126"/>
          </a:xfrm>
        </p:grpSpPr>
        <p:sp>
          <p:nvSpPr>
            <p:cNvPr id="146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104920"/>
            <a:ext cx="7726647" cy="6306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Adatbáziskezelés célja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962974"/>
            <a:ext cx="6969163" cy="32286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/>
              <a:t>Az adatokból információt kinyerni</a:t>
            </a:r>
          </a:p>
          <a:p>
            <a:pPr lvl="1"/>
            <a:r>
              <a:rPr lang="hu-HU" dirty="0"/>
              <a:t>Adatokat struktúrákba kell </a:t>
            </a:r>
            <a:r>
              <a:rPr lang="hu-HU" dirty="0" smtClean="0"/>
              <a:t>szervezni</a:t>
            </a:r>
          </a:p>
          <a:p>
            <a:pPr lvl="1"/>
            <a:r>
              <a:rPr lang="hu-HU" dirty="0"/>
              <a:t>Adatokat elemezhető formában, konzisztensen tartani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Adatok </a:t>
            </a:r>
            <a:r>
              <a:rPr lang="hu-HU" dirty="0"/>
              <a:t>közti összefüggések felismerése és </a:t>
            </a:r>
            <a:r>
              <a:rPr lang="hu-HU" dirty="0" smtClean="0"/>
              <a:t>összekapcsolása</a:t>
            </a:r>
            <a:endParaRPr lang="hu-HU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70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10492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Adatbázis fogalma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88199" y="715488"/>
            <a:ext cx="5640900" cy="42582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Az adatbázis / </a:t>
            </a:r>
            <a:r>
              <a:rPr lang="hu-HU" dirty="0" err="1" smtClean="0"/>
              <a:t>database</a:t>
            </a:r>
            <a:r>
              <a:rPr lang="hu-HU" dirty="0" smtClean="0"/>
              <a:t> a következő „adatok összesége”</a:t>
            </a:r>
          </a:p>
          <a:p>
            <a:pPr lvl="1"/>
            <a:r>
              <a:rPr lang="hu-HU" dirty="0" smtClean="0"/>
              <a:t>számok</a:t>
            </a:r>
          </a:p>
          <a:p>
            <a:pPr lvl="1"/>
            <a:r>
              <a:rPr lang="hu-HU" dirty="0" smtClean="0"/>
              <a:t>dátumok</a:t>
            </a:r>
          </a:p>
          <a:p>
            <a:pPr lvl="1"/>
            <a:r>
              <a:rPr lang="hu-HU" dirty="0" smtClean="0"/>
              <a:t>szövegek, címkék</a:t>
            </a:r>
          </a:p>
          <a:p>
            <a:r>
              <a:rPr lang="hu-HU" dirty="0" smtClean="0"/>
              <a:t>Adatbázis kezelő rendszer /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/>
              <a:t>M</a:t>
            </a:r>
            <a:r>
              <a:rPr lang="hu-HU" dirty="0" err="1" smtClean="0"/>
              <a:t>anagment</a:t>
            </a:r>
            <a:r>
              <a:rPr lang="hu-HU" dirty="0" smtClean="0"/>
              <a:t> System feladata</a:t>
            </a:r>
          </a:p>
          <a:p>
            <a:pPr lvl="1"/>
            <a:r>
              <a:rPr lang="hu-HU" dirty="0" smtClean="0"/>
              <a:t>adat tárolás</a:t>
            </a:r>
          </a:p>
          <a:p>
            <a:pPr lvl="1"/>
            <a:r>
              <a:rPr lang="hu-HU" dirty="0" smtClean="0"/>
              <a:t>adat kinyerése</a:t>
            </a:r>
          </a:p>
          <a:p>
            <a:pPr lvl="1"/>
            <a:r>
              <a:rPr lang="hu-HU" dirty="0" smtClean="0"/>
              <a:t>adat manipulációja</a:t>
            </a:r>
          </a:p>
          <a:p>
            <a:pPr lvl="1"/>
            <a:r>
              <a:rPr lang="hu-HU" dirty="0" err="1" smtClean="0"/>
              <a:t>autentikáció</a:t>
            </a:r>
            <a:r>
              <a:rPr lang="hu-HU" dirty="0" smtClean="0"/>
              <a:t> és </a:t>
            </a:r>
            <a:r>
              <a:rPr lang="hu-HU" dirty="0" err="1" smtClean="0"/>
              <a:t>autorizáció</a:t>
            </a:r>
            <a:endParaRPr lang="hu-HU" dirty="0" smtClean="0"/>
          </a:p>
          <a:p>
            <a:pPr lvl="1"/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104920"/>
            <a:ext cx="8392190" cy="6306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Adatmodell és Logikai modell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97874" y="919049"/>
            <a:ext cx="8551516" cy="32286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hu-HU" sz="1600" b="1" dirty="0"/>
              <a:t>Adatmodell</a:t>
            </a:r>
            <a:r>
              <a:rPr lang="hu-HU" sz="1600" dirty="0"/>
              <a:t>: tulajdonképpen az adatok logikai szerkezetének a </a:t>
            </a:r>
            <a:r>
              <a:rPr lang="hu-HU" sz="1600" dirty="0" smtClean="0"/>
              <a:t>leírása. Az </a:t>
            </a:r>
            <a:r>
              <a:rPr lang="hu-HU" sz="1600" dirty="0"/>
              <a:t>adatmodell a logikai adatbázis szerkezeti leírását foglalja </a:t>
            </a:r>
            <a:r>
              <a:rPr lang="hu-HU" sz="1600" dirty="0" smtClean="0"/>
              <a:t>magában, nevezetesen </a:t>
            </a:r>
            <a:r>
              <a:rPr lang="hu-HU" sz="1600" dirty="0"/>
              <a:t>azonos </a:t>
            </a:r>
            <a:r>
              <a:rPr lang="hu-HU" sz="1600" dirty="0" err="1"/>
              <a:t>jellemzőjű</a:t>
            </a:r>
            <a:r>
              <a:rPr lang="hu-HU" sz="1600" dirty="0"/>
              <a:t> információk logikai modellezését a </a:t>
            </a:r>
            <a:r>
              <a:rPr lang="hu-HU" sz="1600" dirty="0" smtClean="0"/>
              <a:t>rajtuk végezhető </a:t>
            </a:r>
            <a:r>
              <a:rPr lang="hu-HU" sz="1600" dirty="0"/>
              <a:t>logikai műveletek meghatározását tartalmazza. Az </a:t>
            </a:r>
            <a:r>
              <a:rPr lang="hu-HU" sz="1600" dirty="0" smtClean="0"/>
              <a:t>adatmodell tehát </a:t>
            </a:r>
            <a:r>
              <a:rPr lang="hu-HU" sz="1600" dirty="0"/>
              <a:t>mindig szerkezeti és műveleti részből tevődik össze. </a:t>
            </a:r>
            <a:r>
              <a:rPr lang="hu-HU" sz="1600" dirty="0" smtClean="0"/>
              <a:t>Az adatmodell feladata</a:t>
            </a:r>
            <a:r>
              <a:rPr lang="hu-HU" sz="1600" dirty="0"/>
              <a:t>, hogy a világban található dolgokról, individuumokról </a:t>
            </a:r>
            <a:r>
              <a:rPr lang="hu-HU" sz="1600" dirty="0" smtClean="0"/>
              <a:t>számítógéppel könnyen </a:t>
            </a:r>
            <a:r>
              <a:rPr lang="hu-HU" sz="1600" dirty="0"/>
              <a:t>feldolgozható formálisan leírható adatok tárolásához </a:t>
            </a:r>
            <a:r>
              <a:rPr lang="hu-HU" sz="1600" dirty="0" smtClean="0"/>
              <a:t>megfelelő szerkezetet</a:t>
            </a:r>
            <a:r>
              <a:rPr lang="hu-HU" sz="1600" dirty="0"/>
              <a:t>, keretet adjon, illetve </a:t>
            </a:r>
            <a:r>
              <a:rPr lang="hu-HU" sz="1600" dirty="0" smtClean="0"/>
              <a:t>ezek </a:t>
            </a:r>
            <a:r>
              <a:rPr lang="hu-HU" sz="1600" dirty="0" err="1" smtClean="0"/>
              <a:t>lekérdezhetőségét</a:t>
            </a:r>
            <a:r>
              <a:rPr lang="hu-HU" sz="1600" dirty="0"/>
              <a:t>, visszakeresését </a:t>
            </a:r>
            <a:r>
              <a:rPr lang="hu-HU" sz="1600" dirty="0" smtClean="0"/>
              <a:t>is biztosítani </a:t>
            </a:r>
            <a:r>
              <a:rPr lang="hu-HU" sz="1600" dirty="0"/>
              <a:t>tudja zárt matematikai alakban. (</a:t>
            </a:r>
            <a:r>
              <a:rPr lang="hu-HU" sz="1600" dirty="0" err="1"/>
              <a:t>Wikipédia</a:t>
            </a:r>
            <a:r>
              <a:rPr lang="hu-HU" sz="1600" dirty="0" smtClean="0"/>
              <a:t>)</a:t>
            </a:r>
          </a:p>
          <a:p>
            <a:pPr lvl="0" algn="just"/>
            <a:r>
              <a:rPr lang="hu-HU" sz="1600" b="1" dirty="0"/>
              <a:t>Logikai modell</a:t>
            </a:r>
            <a:r>
              <a:rPr lang="hu-HU" sz="1600" dirty="0"/>
              <a:t>: az adatmodell alapján a felhasznált adatok rendszerét </a:t>
            </a:r>
            <a:r>
              <a:rPr lang="hu-HU" sz="1600" dirty="0" smtClean="0"/>
              <a:t>és kapcsolatait </a:t>
            </a:r>
            <a:r>
              <a:rPr lang="hu-HU" sz="1600" dirty="0"/>
              <a:t>írja le.</a:t>
            </a:r>
          </a:p>
          <a:p>
            <a:pPr lvl="0" algn="just"/>
            <a:endParaRPr lang="hu-HU" sz="16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56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63513" y="208341"/>
            <a:ext cx="7960567" cy="65706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Adatbáziskezelő szoftverek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77088" y="1560338"/>
            <a:ext cx="3650599" cy="32194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MSSQL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ORACLE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IBM DB/2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Sybase</a:t>
            </a:r>
            <a:endParaRPr lang="hu-H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 smtClean="0"/>
              <a:t>MySQL</a:t>
            </a:r>
            <a:endParaRPr lang="hu-HU" b="1" dirty="0" smtClean="0"/>
          </a:p>
          <a:p>
            <a:pPr marL="0" indent="0"/>
            <a:r>
              <a:rPr lang="hu-HU" dirty="0" err="1" smtClean="0"/>
              <a:t>MariaDB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PostgreSQL</a:t>
            </a:r>
            <a:endParaRPr lang="hu-H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SQLite</a:t>
            </a:r>
            <a:endParaRPr lang="hu-H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10492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Adatbázis szintjei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88199" y="715488"/>
            <a:ext cx="5640900" cy="42582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Az adatbázis / </a:t>
            </a:r>
            <a:r>
              <a:rPr lang="hu-HU" dirty="0" err="1" smtClean="0"/>
              <a:t>database</a:t>
            </a:r>
            <a:r>
              <a:rPr lang="hu-HU" dirty="0" smtClean="0"/>
              <a:t> a következő „adatok összesége”</a:t>
            </a:r>
          </a:p>
          <a:p>
            <a:pPr lvl="1"/>
            <a:r>
              <a:rPr lang="hu-HU" dirty="0" smtClean="0"/>
              <a:t>számok</a:t>
            </a:r>
          </a:p>
          <a:p>
            <a:pPr lvl="1"/>
            <a:r>
              <a:rPr lang="hu-HU" dirty="0" smtClean="0"/>
              <a:t>dátumok</a:t>
            </a:r>
          </a:p>
          <a:p>
            <a:pPr lvl="1"/>
            <a:r>
              <a:rPr lang="hu-HU" dirty="0" smtClean="0"/>
              <a:t>szövegek, címkék</a:t>
            </a:r>
          </a:p>
          <a:p>
            <a:r>
              <a:rPr lang="hu-HU" dirty="0" smtClean="0"/>
              <a:t>A adatbázis kezelő rendszer /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/>
              <a:t>M</a:t>
            </a:r>
            <a:r>
              <a:rPr lang="hu-HU" dirty="0" err="1" smtClean="0"/>
              <a:t>anagment</a:t>
            </a:r>
            <a:r>
              <a:rPr lang="hu-HU" dirty="0" smtClean="0"/>
              <a:t> System feladata</a:t>
            </a:r>
          </a:p>
          <a:p>
            <a:pPr lvl="1"/>
            <a:r>
              <a:rPr lang="hu-HU" dirty="0" smtClean="0"/>
              <a:t>adat tárolás</a:t>
            </a:r>
          </a:p>
          <a:p>
            <a:pPr lvl="1"/>
            <a:r>
              <a:rPr lang="hu-HU" dirty="0" smtClean="0"/>
              <a:t>adat kinyerése</a:t>
            </a:r>
          </a:p>
          <a:p>
            <a:pPr lvl="1"/>
            <a:r>
              <a:rPr lang="hu-HU" dirty="0" smtClean="0"/>
              <a:t>adat manipulációja</a:t>
            </a:r>
          </a:p>
          <a:p>
            <a:pPr lvl="1"/>
            <a:r>
              <a:rPr lang="hu-HU" dirty="0" err="1" smtClean="0"/>
              <a:t>autentikáció</a:t>
            </a:r>
            <a:r>
              <a:rPr lang="hu-HU" dirty="0" smtClean="0"/>
              <a:t> és </a:t>
            </a:r>
            <a:r>
              <a:rPr lang="hu-HU" dirty="0" err="1" smtClean="0"/>
              <a:t>autorizáció</a:t>
            </a:r>
            <a:endParaRPr lang="hu-HU" dirty="0" smtClean="0"/>
          </a:p>
          <a:p>
            <a:pPr lvl="1"/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38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42613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hu-HU" sz="1600" dirty="0"/>
              <a:t>A fizikai szinten az adatok tényleges tárolása és elérése </a:t>
            </a:r>
            <a:r>
              <a:rPr lang="hu-HU" sz="1600" dirty="0" smtClean="0"/>
              <a:t>történik hagyományosan </a:t>
            </a:r>
            <a:r>
              <a:rPr lang="hu-HU" sz="1600" dirty="0"/>
              <a:t>a háttértáron (merevlemezen</a:t>
            </a:r>
            <a:r>
              <a:rPr lang="hu-HU" sz="1600" dirty="0" smtClean="0"/>
              <a:t>).</a:t>
            </a:r>
            <a:endParaRPr lang="hu-HU"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594;p17"/>
          <p:cNvSpPr txBox="1">
            <a:spLocks/>
          </p:cNvSpPr>
          <p:nvPr/>
        </p:nvSpPr>
        <p:spPr>
          <a:xfrm>
            <a:off x="457200" y="10492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200" dirty="0" smtClean="0">
                <a:solidFill>
                  <a:schemeClr val="bg1"/>
                </a:solidFill>
              </a:rPr>
              <a:t>Adatbázis szintjei : Fizikai</a:t>
            </a:r>
            <a:endParaRPr lang="hu-H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42613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hu-HU" sz="1600" dirty="0"/>
              <a:t>A fogalmi (logikai) szinten írjuk le a az adatok </a:t>
            </a:r>
            <a:r>
              <a:rPr lang="hu-HU" sz="1600" dirty="0" smtClean="0"/>
              <a:t>típusát, kapcsolódási </a:t>
            </a:r>
            <a:r>
              <a:rPr lang="hu-HU" sz="1600" dirty="0"/>
              <a:t>módját, stb..., melyeket az adatmodell határoz meg</a:t>
            </a:r>
            <a:r>
              <a:rPr lang="hu-HU" sz="1600" dirty="0" smtClean="0"/>
              <a:t>. Vagyis </a:t>
            </a:r>
            <a:r>
              <a:rPr lang="hu-HU" sz="1600" dirty="0"/>
              <a:t>az adatmodell segítségével írjuk le az adatbázis </a:t>
            </a:r>
            <a:r>
              <a:rPr lang="hu-HU" sz="1600" dirty="0" smtClean="0"/>
              <a:t>fogalmi modelljét </a:t>
            </a:r>
            <a:r>
              <a:rPr lang="hu-HU" sz="1600" dirty="0"/>
              <a:t>(értsd: ami a táblák tulajdonságai, oszlopnév, </a:t>
            </a:r>
            <a:r>
              <a:rPr lang="hu-HU" sz="1600" dirty="0" smtClean="0"/>
              <a:t>típusok, kapcsolatok</a:t>
            </a:r>
            <a:r>
              <a:rPr lang="hu-HU" sz="1600" dirty="0"/>
              <a:t>, stb...).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594;p17"/>
          <p:cNvSpPr txBox="1">
            <a:spLocks/>
          </p:cNvSpPr>
          <p:nvPr/>
        </p:nvSpPr>
        <p:spPr>
          <a:xfrm>
            <a:off x="457200" y="10492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200" dirty="0" smtClean="0">
                <a:solidFill>
                  <a:schemeClr val="bg1"/>
                </a:solidFill>
              </a:rPr>
              <a:t>Adatbázis szintjei : Logikai</a:t>
            </a:r>
            <a:endParaRPr lang="hu-H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803564"/>
            <a:ext cx="5845290" cy="38711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hu-HU" dirty="0"/>
              <a:t>1969 Edgar </a:t>
            </a:r>
            <a:r>
              <a:rPr lang="hu-HU" dirty="0" err="1"/>
              <a:t>Codd</a:t>
            </a:r>
            <a:r>
              <a:rPr lang="hu-HU" dirty="0"/>
              <a:t> (1980-)</a:t>
            </a:r>
          </a:p>
          <a:p>
            <a:pPr marL="285750" indent="-285750"/>
            <a:r>
              <a:rPr lang="hu-HU" dirty="0" smtClean="0"/>
              <a:t>rugalmas</a:t>
            </a:r>
            <a:r>
              <a:rPr lang="hu-HU" dirty="0"/>
              <a:t>, könnyen bővíthető</a:t>
            </a:r>
          </a:p>
          <a:p>
            <a:pPr marL="285750" indent="-285750"/>
            <a:r>
              <a:rPr lang="hu-HU" dirty="0" smtClean="0"/>
              <a:t>széles </a:t>
            </a:r>
            <a:r>
              <a:rPr lang="hu-HU" dirty="0"/>
              <a:t>körben elterjedt</a:t>
            </a:r>
          </a:p>
          <a:p>
            <a:pPr marL="285750" indent="-285750"/>
            <a:r>
              <a:rPr lang="hu-HU" dirty="0" smtClean="0"/>
              <a:t>áttekinthető</a:t>
            </a:r>
            <a:endParaRPr lang="hu-HU" dirty="0"/>
          </a:p>
          <a:p>
            <a:pPr marL="285750" indent="-285750"/>
            <a:r>
              <a:rPr lang="hu-HU" dirty="0" smtClean="0"/>
              <a:t>a </a:t>
            </a:r>
            <a:r>
              <a:rPr lang="hu-HU" dirty="0"/>
              <a:t>kapcsolatok nem definiáltak a modellben</a:t>
            </a:r>
          </a:p>
          <a:p>
            <a:pPr marL="285750" indent="-285750"/>
            <a:r>
              <a:rPr lang="hu-HU" dirty="0" smtClean="0"/>
              <a:t>matematikailag </a:t>
            </a:r>
            <a:r>
              <a:rPr lang="hu-HU" dirty="0"/>
              <a:t>jól definiált (relációs algebra</a:t>
            </a:r>
            <a:r>
              <a:rPr lang="hu-HU" dirty="0" smtClean="0"/>
              <a:t>),  halmazelméletből </a:t>
            </a:r>
            <a:r>
              <a:rPr lang="hu-HU" dirty="0"/>
              <a:t>levezetett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Relációs adatmodell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7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27835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smtClean="0"/>
              <a:t>Relációs adatmodell alapfogalmak</a:t>
            </a:r>
            <a:endParaRPr sz="4400"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57718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Tábla / </a:t>
            </a:r>
            <a:r>
              <a:rPr lang="hu-HU" b="1" dirty="0" err="1" smtClean="0"/>
              <a:t>Table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Egy összetartozó fogalom adatai.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193472" y="157718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Sor / Rekord / </a:t>
            </a:r>
            <a:r>
              <a:rPr lang="hu-HU" b="1" dirty="0" err="1" smtClean="0"/>
              <a:t>Record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Egy összetartozó fogalom egyik előfordulása.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5929745" y="1576617"/>
            <a:ext cx="2757055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hu-HU" b="1" dirty="0" smtClean="0"/>
              <a:t>Tulajdonság/jellemző/oszlop </a:t>
            </a:r>
            <a:r>
              <a:rPr lang="hu-HU" b="1" dirty="0"/>
              <a:t>(mező),</a:t>
            </a:r>
            <a:endParaRPr b="1" dirty="0"/>
          </a:p>
          <a:p>
            <a:pPr marL="0" lvl="0" indent="0">
              <a:buNone/>
            </a:pPr>
            <a:r>
              <a:rPr lang="hu-HU" sz="1200" dirty="0" smtClean="0"/>
              <a:t>Az összetartozó fogalom egyik tulajdonsága.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1" name="Google Shape;1007;p21"/>
          <p:cNvSpPr txBox="1">
            <a:spLocks/>
          </p:cNvSpPr>
          <p:nvPr/>
        </p:nvSpPr>
        <p:spPr>
          <a:xfrm>
            <a:off x="457200" y="928950"/>
            <a:ext cx="8229600" cy="38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hu-HU" dirty="0"/>
              <a:t>Szerkezeti fogalmak:</a:t>
            </a:r>
            <a:endParaRPr lang="en-US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40910"/>
            <a:ext cx="1953815" cy="136966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526" y="3139785"/>
            <a:ext cx="1953815" cy="136966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852" y="3139784"/>
            <a:ext cx="1953815" cy="13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4250"/>
            <a:ext cx="868680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Relációs adatbázis szerkezete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605600"/>
            <a:ext cx="8435053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/>
              <a:t>Adatbázis-objektumok közvetlenül az adatbázisban </a:t>
            </a:r>
            <a:endParaRPr lang="hu-HU" dirty="0" smtClean="0"/>
          </a:p>
          <a:p>
            <a:pPr lvl="0"/>
            <a:r>
              <a:rPr lang="hu-HU" dirty="0" smtClean="0"/>
              <a:t>Adatbázis-objektumok </a:t>
            </a:r>
            <a:r>
              <a:rPr lang="hu-HU" dirty="0"/>
              <a:t>sémákban </a:t>
            </a:r>
          </a:p>
          <a:p>
            <a:pPr lvl="0"/>
            <a:r>
              <a:rPr lang="hu-HU" dirty="0" smtClean="0"/>
              <a:t>Adatbázis-objektumok katalógusokban</a:t>
            </a:r>
          </a:p>
          <a:p>
            <a:pPr lvl="0"/>
            <a:r>
              <a:rPr lang="hu-HU" dirty="0" smtClean="0"/>
              <a:t>Séma</a:t>
            </a:r>
          </a:p>
          <a:p>
            <a:pPr lvl="0"/>
            <a:r>
              <a:rPr lang="hu-HU" dirty="0" smtClean="0"/>
              <a:t>Katalógus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0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803564"/>
            <a:ext cx="6511374" cy="38711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just"/>
            <a:r>
              <a:rPr lang="hu-HU" sz="1400" dirty="0"/>
              <a:t>A normál formákkal a célunk, hogy megszüntessük a felesleges ismétlődést, a redundanciát.</a:t>
            </a:r>
          </a:p>
          <a:p>
            <a:pPr marL="285750" indent="-285750" algn="just"/>
            <a:r>
              <a:rPr lang="hu-HU" sz="1400" dirty="0"/>
              <a:t>Az adatbázis-tervezés folyamatában az adatbázisban modellezett rendszert elemezzük, és meghatározzuk a tárolandó adatok körét, azok egymás közötti kapcsolatait és az adatbázissal szemben felmerülő igényeket.</a:t>
            </a:r>
          </a:p>
          <a:p>
            <a:pPr marL="285750" indent="-285750" algn="just"/>
            <a:r>
              <a:rPr lang="hu-HU" sz="1400" dirty="0"/>
              <a:t>Ezután következik a rendszertervezés, amelynek eredménye az adatbázis logikai modellje.</a:t>
            </a:r>
          </a:p>
          <a:p>
            <a:pPr marL="285750" indent="-285750" algn="just"/>
            <a:r>
              <a:rPr lang="hu-HU" sz="1400" dirty="0"/>
              <a:t>A folyamat végén, fizikai szinten képezzük le a logikai adatbázis-modellt a felhasználható szoftver és hardver figyelembe vételével.</a:t>
            </a:r>
          </a:p>
          <a:p>
            <a:pPr marL="285750" indent="-285750" algn="just"/>
            <a:r>
              <a:rPr lang="hu-HU" sz="1400" dirty="0"/>
              <a:t>A logikai tervezés célja egy redundanciamentes kapcsolatrendszer, egy relációs adatbázis.</a:t>
            </a:r>
          </a:p>
          <a:p>
            <a:pPr marL="285750" indent="-285750" algn="just"/>
            <a:r>
              <a:rPr lang="hu-HU" sz="1400" dirty="0"/>
              <a:t>A relációelmélet módszereket tartalmaz a redundancia megszüntetésére az úgynevezett normál formák segítségével</a:t>
            </a:r>
            <a:r>
              <a:rPr lang="hu-HU" sz="1400" dirty="0" smtClean="0"/>
              <a:t>.</a:t>
            </a:r>
          </a:p>
          <a:p>
            <a:pPr marL="0" indent="0" algn="just">
              <a:buNone/>
            </a:pPr>
            <a:r>
              <a:rPr lang="hu-HU" sz="1400" dirty="0" smtClean="0"/>
              <a:t>Forrás: Sulinet tudásbázis</a:t>
            </a:r>
            <a:endParaRPr sz="1400"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Normalizálás / Normálformák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137" name="Google Shape;4256;p38"/>
          <p:cNvGrpSpPr/>
          <p:nvPr/>
        </p:nvGrpSpPr>
        <p:grpSpPr>
          <a:xfrm>
            <a:off x="7107381" y="2739157"/>
            <a:ext cx="1714824" cy="2014899"/>
            <a:chOff x="2602525" y="317054"/>
            <a:chExt cx="4174283" cy="4762495"/>
          </a:xfrm>
        </p:grpSpPr>
        <p:sp>
          <p:nvSpPr>
            <p:cNvPr id="138" name="Google Shape;4257;p38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4258;p38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4259;p38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4260;p38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4261;p38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4262;p38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4263;p38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4264;p38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4265;p38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4266;p38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4267;p38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4268;p38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4269;p38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4270;p38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4271;p38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4272;p38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4273;p38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4274;p38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4275;p38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4276;p38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4277;p38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4278;p38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4279;p38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4280;p38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4281;p38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4282;p38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4283;p38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4284;p38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4285;p38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4286;p38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4287;p38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4288;p38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4289;p38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4290;p38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4291;p38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4292;p38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4293;p38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294;p38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295;p38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4296;p38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4297;p38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4298;p38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4299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4300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4301;p38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4302;p38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4303;p38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4304;p38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4305;p38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4306;p38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4307;p38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4308;p38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4309;p38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4310;p38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4311;p38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4312;p38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4313;p38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5" name="Google Shape;4314;p3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02" name="Google Shape;4315;p3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" name="Google Shape;4316;p3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4317;p3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4318;p3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6" name="Google Shape;4319;p3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81" name="Google Shape;4320;p3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" name="Google Shape;4321;p3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7" name="Google Shape;4322;p3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4323;p3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4324;p3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4325;p3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4326;p3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4327;p3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4328;p3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4329;p3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4330;p3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4331;p3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4332;p3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4333;p3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4334;p3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4335;p3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4336;p3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4337;p3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4338;p3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4339;p3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4340;p3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4341;p3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4342;p3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4343;p3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4344;p3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4345;p3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4346;p3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4347;p3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4348;p3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4349;p3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4350;p3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4351;p3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4352;p3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4353;p3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4354;p3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4355;p3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4356;p3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4357;p3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4358;p3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4359;p3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4360;p3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4361;p3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4362;p3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4363;p3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4364;p3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4365;p3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4366;p3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4367;p3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4368;p3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4369;p3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4370;p3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4371;p3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4372;p3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4373;p3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4374;p3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4375;p3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4376;p3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4377;p3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4378;p3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4379;p3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4380;p3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4381;p3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4382;p3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4383;p3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4384;p3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4385;p3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3" name="Google Shape;4386;p3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04" name="Google Shape;4387;p3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08" name="Google Shape;4388;p3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4389;p3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" name="Google Shape;4390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" name="Google Shape;4391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" name="Google Shape;4392;p3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5" name="Google Shape;4393;p3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4394;p3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4395;p3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96" name="Google Shape;4396;p38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4397;p38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4398;p38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4399;p38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4400;p38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4401;p38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6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Normálforma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46985" y="1275509"/>
            <a:ext cx="5640900" cy="28256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 normálforma: az egyed szerkezeti állapota.</a:t>
            </a:r>
          </a:p>
          <a:p>
            <a:pPr lvl="0"/>
            <a:r>
              <a:rPr lang="hu-HU" dirty="0" smtClean="0"/>
              <a:t>Normálformák</a:t>
            </a:r>
          </a:p>
          <a:p>
            <a:pPr lvl="1"/>
            <a:r>
              <a:rPr lang="hu-HU" dirty="0" smtClean="0"/>
              <a:t>0. Normálforma (0NF)</a:t>
            </a:r>
          </a:p>
          <a:p>
            <a:pPr lvl="1"/>
            <a:r>
              <a:rPr lang="hu-HU" dirty="0" smtClean="0"/>
              <a:t>1. Normálforma (1NF)</a:t>
            </a:r>
          </a:p>
          <a:p>
            <a:pPr lvl="1"/>
            <a:r>
              <a:rPr lang="hu-HU" dirty="0" smtClean="0"/>
              <a:t>2. </a:t>
            </a:r>
            <a:r>
              <a:rPr lang="hu-HU" dirty="0"/>
              <a:t>Normálforma </a:t>
            </a:r>
            <a:r>
              <a:rPr lang="hu-HU" dirty="0" smtClean="0"/>
              <a:t>(2NF)</a:t>
            </a:r>
          </a:p>
          <a:p>
            <a:pPr lvl="1"/>
            <a:r>
              <a:rPr lang="hu-HU" dirty="0" smtClean="0"/>
              <a:t>3. </a:t>
            </a:r>
            <a:r>
              <a:rPr lang="hu-HU" dirty="0"/>
              <a:t>Normálforma </a:t>
            </a:r>
            <a:r>
              <a:rPr lang="hu-HU" dirty="0" smtClean="0"/>
              <a:t>(3NF</a:t>
            </a:r>
            <a:r>
              <a:rPr lang="hu-HU" dirty="0"/>
              <a:t>)</a:t>
            </a:r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20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27835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smtClean="0"/>
              <a:t>0. Normálforma</a:t>
            </a:r>
            <a:endParaRPr sz="44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11" name="Google Shape;1007;p21"/>
          <p:cNvSpPr txBox="1">
            <a:spLocks/>
          </p:cNvSpPr>
          <p:nvPr/>
        </p:nvSpPr>
        <p:spPr>
          <a:xfrm>
            <a:off x="457200" y="928950"/>
            <a:ext cx="8229600" cy="7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hu-HU" dirty="0"/>
              <a:t>R reláció 0. normálformában van, ha létezik olyan másodlagos attribútum, amely a kulcstól funkcionálisan </a:t>
            </a:r>
            <a:r>
              <a:rPr lang="hu-HU" dirty="0" smtClean="0"/>
              <a:t>független. </a:t>
            </a:r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/>
              <a:t>táblázat ismétlődő ismereteket </a:t>
            </a:r>
            <a:r>
              <a:rPr lang="hu-HU" dirty="0" smtClean="0"/>
              <a:t>tartalmaz.</a:t>
            </a:r>
            <a:endParaRPr lang="en-US" dirty="0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68887"/>
              </p:ext>
            </p:extLst>
          </p:nvPr>
        </p:nvGraphicFramePr>
        <p:xfrm>
          <a:off x="457200" y="2285436"/>
          <a:ext cx="8229600" cy="2351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17766558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0995521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78707605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NÉV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SZAKKÉPESÍTÉS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SZÜLETÉSI DÁTUM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706509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KISS JÓZSEF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Informatikus</a:t>
                      </a:r>
                    </a:p>
                    <a:p>
                      <a:pPr algn="l"/>
                      <a:r>
                        <a:rPr lang="hu-HU" dirty="0" smtClean="0"/>
                        <a:t>Közgazdász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1989.11.26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401527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NAGY PÉTER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TÖRTÉNÉSZ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1994.03.16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797467"/>
                  </a:ext>
                </a:extLst>
              </a:tr>
            </a:tbl>
          </a:graphicData>
        </a:graphic>
      </p:graphicFrame>
      <p:sp>
        <p:nvSpPr>
          <p:cNvPr id="13" name="Lekerekített téglalap 12"/>
          <p:cNvSpPr/>
          <p:nvPr/>
        </p:nvSpPr>
        <p:spPr>
          <a:xfrm>
            <a:off x="2999509" y="3013364"/>
            <a:ext cx="2521527" cy="1018309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Lefelé nyíl 13"/>
          <p:cNvSpPr/>
          <p:nvPr/>
        </p:nvSpPr>
        <p:spPr>
          <a:xfrm>
            <a:off x="3297382" y="1925782"/>
            <a:ext cx="450273" cy="1101436"/>
          </a:xfrm>
          <a:prstGeom prst="downArrow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Egyenes összekötő 15"/>
          <p:cNvCxnSpPr/>
          <p:nvPr/>
        </p:nvCxnSpPr>
        <p:spPr>
          <a:xfrm>
            <a:off x="457200" y="1918853"/>
            <a:ext cx="3865418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27835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smtClean="0"/>
              <a:t>1. Normálforma</a:t>
            </a:r>
            <a:endParaRPr sz="44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1" name="Google Shape;1007;p21"/>
          <p:cNvSpPr txBox="1">
            <a:spLocks/>
          </p:cNvSpPr>
          <p:nvPr/>
        </p:nvSpPr>
        <p:spPr>
          <a:xfrm>
            <a:off x="457200" y="928950"/>
            <a:ext cx="8229600" cy="7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hu-HU" dirty="0"/>
              <a:t>R reláció 1. normálformájú, ha minden másodlagos tulajdonság </a:t>
            </a:r>
            <a:r>
              <a:rPr lang="hu-HU" dirty="0" smtClean="0"/>
              <a:t>funkcionálisan </a:t>
            </a:r>
            <a:r>
              <a:rPr lang="hu-HU" dirty="0"/>
              <a:t>függ a </a:t>
            </a:r>
            <a:r>
              <a:rPr lang="hu-HU" dirty="0" smtClean="0"/>
              <a:t>kulcstól.</a:t>
            </a:r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/>
              <a:t>táblázat minden sorában pontosan egy attribútumérték van</a:t>
            </a:r>
            <a:endParaRPr lang="en-US" dirty="0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98402"/>
              </p:ext>
            </p:extLst>
          </p:nvPr>
        </p:nvGraphicFramePr>
        <p:xfrm>
          <a:off x="457200" y="2084544"/>
          <a:ext cx="8229600" cy="273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17766558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0995521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78707605"/>
                    </a:ext>
                  </a:extLst>
                </a:gridCol>
              </a:tblGrid>
              <a:tr h="683326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NÉV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SZAKKÉPESÍTÉS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SZÜLETÉSI DÁTUM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706509"/>
                  </a:ext>
                </a:extLst>
              </a:tr>
              <a:tr h="683326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KISS JÓZSEF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INFORMATIKUS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1989.11.26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401527"/>
                  </a:ext>
                </a:extLst>
              </a:tr>
              <a:tr h="683326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KISS JÓZSEF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KÖZGAZDÁSZ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1989.11.26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797467"/>
                  </a:ext>
                </a:extLst>
              </a:tr>
              <a:tr h="683326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NAGY PÉTER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TÖRTÉNÉSZ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1994.03.16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601639"/>
                  </a:ext>
                </a:extLst>
              </a:tr>
            </a:tbl>
          </a:graphicData>
        </a:graphic>
      </p:graphicFrame>
      <p:sp>
        <p:nvSpPr>
          <p:cNvPr id="2" name="Lekerekített téglalap 1"/>
          <p:cNvSpPr/>
          <p:nvPr/>
        </p:nvSpPr>
        <p:spPr>
          <a:xfrm>
            <a:off x="3020291" y="2770909"/>
            <a:ext cx="2590800" cy="21001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57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27835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smtClean="0"/>
              <a:t>2. Normálforma</a:t>
            </a:r>
            <a:endParaRPr sz="44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11" name="Google Shape;1007;p21"/>
          <p:cNvSpPr txBox="1">
            <a:spLocks/>
          </p:cNvSpPr>
          <p:nvPr/>
        </p:nvSpPr>
        <p:spPr>
          <a:xfrm>
            <a:off x="457200" y="928950"/>
            <a:ext cx="8229600" cy="18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hu-HU" dirty="0"/>
              <a:t>R reláció 2. normálformájú, ha 1-es normálformában van, és minden másodlagos attribútuma a reláció bármely kulcsától teljesen </a:t>
            </a:r>
            <a:r>
              <a:rPr lang="hu-HU" dirty="0" smtClean="0"/>
              <a:t>függ.</a:t>
            </a:r>
          </a:p>
          <a:p>
            <a:pPr marL="0" indent="0">
              <a:buNone/>
            </a:pPr>
            <a:r>
              <a:rPr lang="hu-HU" dirty="0" smtClean="0"/>
              <a:t>Megjegyzések:</a:t>
            </a:r>
          </a:p>
          <a:p>
            <a:pPr marL="285750" indent="-285750"/>
            <a:r>
              <a:rPr lang="hu-HU" dirty="0"/>
              <a:t>	</a:t>
            </a:r>
            <a:r>
              <a:rPr lang="hu-HU" dirty="0" smtClean="0"/>
              <a:t>Ha </a:t>
            </a:r>
            <a:r>
              <a:rPr lang="hu-HU" dirty="0"/>
              <a:t>az R kulcsa egyetlen attribútumból áll, akkor 2NF </a:t>
            </a:r>
            <a:r>
              <a:rPr lang="hu-HU" dirty="0" smtClean="0"/>
              <a:t>típusú</a:t>
            </a:r>
          </a:p>
          <a:p>
            <a:pPr marL="285750" indent="-285750"/>
            <a:r>
              <a:rPr lang="hu-HU" dirty="0"/>
              <a:t>	</a:t>
            </a:r>
            <a:r>
              <a:rPr lang="hu-HU" dirty="0" smtClean="0"/>
              <a:t>Ha </a:t>
            </a:r>
            <a:r>
              <a:rPr lang="hu-HU" dirty="0"/>
              <a:t>nincsen R-ben másodlagos attribútum, akkor 2NF típusú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27835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smtClean="0"/>
              <a:t>3. Normálforma</a:t>
            </a:r>
            <a:endParaRPr sz="44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11" name="Google Shape;1007;p21"/>
          <p:cNvSpPr txBox="1">
            <a:spLocks/>
          </p:cNvSpPr>
          <p:nvPr/>
        </p:nvSpPr>
        <p:spPr>
          <a:xfrm>
            <a:off x="457200" y="928950"/>
            <a:ext cx="8229600" cy="7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hu-HU" dirty="0"/>
              <a:t>R reláció 3. normálformájú, ha 2-es </a:t>
            </a:r>
            <a:r>
              <a:rPr lang="hu-HU" dirty="0" smtClean="0"/>
              <a:t>normálformában </a:t>
            </a:r>
            <a:r>
              <a:rPr lang="hu-HU" dirty="0"/>
              <a:t>van, és egyetlen másodlagos attribútuma sem függ tranzitíven valamely kulcstól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Normalizálás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64894" y="1275509"/>
            <a:ext cx="5640900" cy="28256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hu-HU" dirty="0" smtClean="0"/>
              <a:t>Egy példán keresztül. (Autósbolt)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6497781" y="1275509"/>
            <a:ext cx="2262080" cy="2698391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3749"/>
              </p:ext>
            </p:extLst>
          </p:nvPr>
        </p:nvGraphicFramePr>
        <p:xfrm>
          <a:off x="450897" y="1906931"/>
          <a:ext cx="5334000" cy="15392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91295997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8695245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428036085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44998074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58743496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Dátum 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Alkatrész név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Alkatrész kód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Egységár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Darab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351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658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u="none" strike="noStrike" dirty="0">
                          <a:effectLst/>
                        </a:rPr>
                        <a:t>1988.02.03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Kuplung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TX5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1500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2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6936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Elosztófej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XB-3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u="none" strike="noStrike" dirty="0">
                          <a:effectLst/>
                        </a:rPr>
                        <a:t>150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u="none" strike="noStrike" dirty="0">
                          <a:effectLst/>
                        </a:rPr>
                        <a:t>6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118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ctr"/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kondenzátor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ET-2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u="none" strike="noStrike" dirty="0">
                          <a:effectLst/>
                        </a:rPr>
                        <a:t>30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u="none" strike="noStrike" dirty="0">
                          <a:effectLst/>
                        </a:rPr>
                        <a:t>4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1984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fékhenger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F-6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u="none" strike="noStrike" dirty="0">
                          <a:effectLst/>
                        </a:rPr>
                        <a:t>120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u="none" strike="noStrike" dirty="0">
                          <a:effectLst/>
                        </a:rPr>
                        <a:t>1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84757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u="none" strike="noStrike" dirty="0">
                          <a:effectLst/>
                        </a:rPr>
                        <a:t>Összérték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1" u="none" strike="noStrike" dirty="0">
                          <a:effectLst/>
                        </a:rPr>
                        <a:t>4140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41038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u="none" strike="noStrike" dirty="0">
                          <a:effectLst/>
                        </a:rPr>
                        <a:t>Befizetés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1" u="none" strike="noStrike" dirty="0">
                          <a:effectLst/>
                        </a:rPr>
                        <a:t>3140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25967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4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93694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0. lépés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72615" y="651510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hu-HU" dirty="0"/>
              <a:t>Legyenek a </a:t>
            </a:r>
            <a:r>
              <a:rPr lang="hu-HU" dirty="0" smtClean="0"/>
              <a:t>tulajdonságok: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DÁT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ANÉV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AKÓD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EÁR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DB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ÖÉRT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BEFIZA</a:t>
            </a:r>
            <a:endParaRPr lang="hu-HU" dirty="0"/>
          </a:p>
          <a:p>
            <a:pPr marL="114300" indent="0">
              <a:spcBef>
                <a:spcPts val="0"/>
              </a:spcBef>
              <a:buNone/>
            </a:pPr>
            <a:r>
              <a:rPr lang="hu-HU" dirty="0" smtClean="0"/>
              <a:t>Következő </a:t>
            </a:r>
            <a:r>
              <a:rPr lang="hu-HU" dirty="0"/>
              <a:t>relációt állítjuk </a:t>
            </a:r>
            <a:r>
              <a:rPr lang="hu-HU" dirty="0" smtClean="0"/>
              <a:t>össze: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hu-HU" dirty="0" smtClean="0"/>
              <a:t>AUTÓSBOLT {DÁT,ANÉV,AKÓD,EÁR,DB,ÖÉRT,BEFIZ</a:t>
            </a:r>
            <a:r>
              <a:rPr lang="hu-HU" dirty="0"/>
              <a:t>}</a:t>
            </a:r>
          </a:p>
          <a:p>
            <a:pPr marL="114300" indent="0">
              <a:spcBef>
                <a:spcPts val="0"/>
              </a:spcBef>
              <a:buNone/>
            </a:pPr>
            <a:endParaRPr lang="hu-HU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6497781" y="1275509"/>
            <a:ext cx="2262080" cy="2698391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8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1. lépés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72615" y="5361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hu-HU" dirty="0"/>
              <a:t>Írjuk fel az adatbázist </a:t>
            </a:r>
            <a:r>
              <a:rPr lang="hu-HU" dirty="0" smtClean="0"/>
              <a:t>1NF-ben:</a:t>
            </a:r>
          </a:p>
          <a:p>
            <a:pPr marL="114300" lvl="0" indent="0">
              <a:buNone/>
            </a:pPr>
            <a:endParaRPr lang="hu-HU" dirty="0"/>
          </a:p>
          <a:p>
            <a:pPr marL="114300" indent="0">
              <a:spcBef>
                <a:spcPts val="0"/>
              </a:spcBef>
              <a:buNone/>
            </a:pPr>
            <a:endParaRPr lang="hu-HU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45797"/>
              </p:ext>
            </p:extLst>
          </p:nvPr>
        </p:nvGraphicFramePr>
        <p:xfrm>
          <a:off x="436398" y="1177699"/>
          <a:ext cx="6512333" cy="3337560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921068">
                  <a:extLst>
                    <a:ext uri="{9D8B030D-6E8A-4147-A177-3AD203B41FA5}">
                      <a16:colId xmlns:a16="http://schemas.microsoft.com/office/drawing/2014/main" val="851178701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198463259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846609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293917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72060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0232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86347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DÁT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ANÉV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AKÓD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EÁR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DB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ÖÉRT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BEFIZ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1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Kuplung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TX-5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8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Elosztófej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XB-3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8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Kondenzátor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ET-2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Fékhenger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F-6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7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Fékhenger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F-6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Kuplung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TX-5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0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Elosztófej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XB-3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2600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0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Vízpumpa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P-12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2600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20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9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Anomáliák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72615" y="5361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hu-HU" dirty="0" smtClean="0"/>
              <a:t>Az autósboltban fennálló anomáliák:</a:t>
            </a:r>
          </a:p>
          <a:p>
            <a:pPr marL="114300" lvl="0" indent="0">
              <a:buNone/>
            </a:pPr>
            <a:endParaRPr lang="hu-HU" dirty="0"/>
          </a:p>
          <a:p>
            <a:pPr marL="114300" indent="0">
              <a:spcBef>
                <a:spcPts val="0"/>
              </a:spcBef>
              <a:buNone/>
            </a:pPr>
            <a:endParaRPr lang="hu-HU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Táblázat 2"/>
          <p:cNvGraphicFramePr>
            <a:graphicFrameLocks noGrp="1"/>
          </p:cNvGraphicFramePr>
          <p:nvPr/>
        </p:nvGraphicFramePr>
        <p:xfrm>
          <a:off x="436398" y="1177699"/>
          <a:ext cx="6512333" cy="3337560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921068">
                  <a:extLst>
                    <a:ext uri="{9D8B030D-6E8A-4147-A177-3AD203B41FA5}">
                      <a16:colId xmlns:a16="http://schemas.microsoft.com/office/drawing/2014/main" val="851178701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198463259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846609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293917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72060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0232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86347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DÁT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ANÉV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AKÓD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EÁR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DB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ÖÉRT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BEFIZ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1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Kuplung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TX-5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8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Elosztófej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XB-3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8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Kondenzátor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ET-2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Fékhenger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F-6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7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Fékhenger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F-6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Kuplung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TX-5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0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Elosztófej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XB-3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2600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0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Vízpumpa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P-12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2600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20815"/>
                  </a:ext>
                </a:extLst>
              </a:tr>
            </a:tbl>
          </a:graphicData>
        </a:graphic>
      </p:graphicFrame>
      <p:sp>
        <p:nvSpPr>
          <p:cNvPr id="4" name="Balra nyíl 3"/>
          <p:cNvSpPr/>
          <p:nvPr/>
        </p:nvSpPr>
        <p:spPr>
          <a:xfrm>
            <a:off x="5179820" y="3125717"/>
            <a:ext cx="1205345" cy="16902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Törlési</a:t>
            </a:r>
            <a:endParaRPr lang="hu-HU" dirty="0"/>
          </a:p>
        </p:txBody>
      </p:sp>
      <p:sp>
        <p:nvSpPr>
          <p:cNvPr id="6" name="Felfelé nyíl 5"/>
          <p:cNvSpPr/>
          <p:nvPr/>
        </p:nvSpPr>
        <p:spPr>
          <a:xfrm>
            <a:off x="2121323" y="1547662"/>
            <a:ext cx="1794164" cy="13397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Bővítési</a:t>
            </a:r>
            <a:endParaRPr lang="hu-HU" dirty="0"/>
          </a:p>
        </p:txBody>
      </p:sp>
      <p:sp>
        <p:nvSpPr>
          <p:cNvPr id="7" name="Felfelé nyíl 6"/>
          <p:cNvSpPr/>
          <p:nvPr/>
        </p:nvSpPr>
        <p:spPr>
          <a:xfrm>
            <a:off x="771491" y="3316841"/>
            <a:ext cx="2304218" cy="11984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módosítási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49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199" y="278350"/>
            <a:ext cx="9324753" cy="6076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smtClean="0"/>
              <a:t>Adatbázis objektumok szervezése</a:t>
            </a:r>
            <a:endParaRPr sz="44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886047"/>
            <a:ext cx="8435053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/>
              <a:t>Az adatbázis-objektum egy elem, például egy tábla az </a:t>
            </a:r>
            <a:r>
              <a:rPr lang="hu-HU" dirty="0" smtClean="0"/>
              <a:t>adatbázisban.</a:t>
            </a:r>
          </a:p>
          <a:p>
            <a:pPr lvl="0"/>
            <a:r>
              <a:rPr lang="hu-HU" dirty="0" smtClean="0"/>
              <a:t>Néhány adatbázis szervezés </a:t>
            </a:r>
            <a:r>
              <a:rPr lang="hu-HU" dirty="0"/>
              <a:t>a </a:t>
            </a:r>
            <a:r>
              <a:rPr lang="hu-HU" dirty="0" smtClean="0"/>
              <a:t>következőféleképpen néz ki: </a:t>
            </a:r>
          </a:p>
          <a:p>
            <a:pPr lvl="1"/>
            <a:r>
              <a:rPr lang="hu-HU" dirty="0" smtClean="0"/>
              <a:t>Egy </a:t>
            </a:r>
            <a:r>
              <a:rPr lang="hu-HU" dirty="0"/>
              <a:t>vagy több adatbázis-objektum, például táblák közvetlenül az adatbázisban. </a:t>
            </a:r>
            <a:endParaRPr lang="hu-HU" dirty="0" smtClean="0"/>
          </a:p>
          <a:p>
            <a:pPr lvl="1"/>
            <a:r>
              <a:rPr lang="hu-HU" dirty="0" smtClean="0"/>
              <a:t>Egy </a:t>
            </a:r>
            <a:r>
              <a:rPr lang="hu-HU" dirty="0"/>
              <a:t>vagy több séma, ahol minden séma adatbázis-objektumokat, például táblákat tartalmaz. </a:t>
            </a:r>
            <a:endParaRPr lang="hu-HU" dirty="0" smtClean="0"/>
          </a:p>
          <a:p>
            <a:pPr lvl="1"/>
            <a:r>
              <a:rPr lang="hu-HU" dirty="0" smtClean="0"/>
              <a:t>Egy </a:t>
            </a:r>
            <a:r>
              <a:rPr lang="hu-HU" dirty="0"/>
              <a:t>vagy több katalógus, ahol minden katalógus egy vagy több sémát tartalmaz. </a:t>
            </a:r>
            <a:endParaRPr lang="hu-HU" dirty="0" smtClean="0"/>
          </a:p>
          <a:p>
            <a:r>
              <a:rPr lang="hu-HU" dirty="0" smtClean="0"/>
              <a:t>Elképzelhető</a:t>
            </a:r>
            <a:r>
              <a:rPr lang="hu-HU" dirty="0"/>
              <a:t>, hogy egyes adatbázisok </a:t>
            </a:r>
            <a:r>
              <a:rPr lang="hu-HU" dirty="0" smtClean="0"/>
              <a:t>objektumai máshogyan vannak szervezve.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6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Kulcs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90071" y="517175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hu-HU" dirty="0"/>
              <a:t>Kulcs = {DÁT,AKÓD}</a:t>
            </a:r>
            <a:endParaRPr lang="hu-HU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Ellipszis 5"/>
          <p:cNvSpPr/>
          <p:nvPr/>
        </p:nvSpPr>
        <p:spPr>
          <a:xfrm>
            <a:off x="1557053" y="917508"/>
            <a:ext cx="4523509" cy="1949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2179284" y="1357658"/>
            <a:ext cx="1066800" cy="83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DÁT</a:t>
            </a:r>
            <a:endParaRPr lang="hu-HU" dirty="0"/>
          </a:p>
        </p:txBody>
      </p:sp>
      <p:sp>
        <p:nvSpPr>
          <p:cNvPr id="300" name="Ellipszis 299"/>
          <p:cNvSpPr/>
          <p:nvPr/>
        </p:nvSpPr>
        <p:spPr>
          <a:xfrm>
            <a:off x="4361375" y="1357658"/>
            <a:ext cx="1066800" cy="83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AKÓD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290071" y="3283527"/>
            <a:ext cx="2259165" cy="84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ŐÉRT </a:t>
            </a:r>
            <a:r>
              <a:rPr lang="hu-HU" dirty="0" smtClean="0">
                <a:sym typeface="Wingdings" panose="05000000000000000000" pitchFamily="2" charset="2"/>
              </a:rPr>
              <a:t> BEFIZ</a:t>
            </a:r>
            <a:endParaRPr lang="hu-HU" dirty="0"/>
          </a:p>
        </p:txBody>
      </p:sp>
      <p:sp>
        <p:nvSpPr>
          <p:cNvPr id="301" name="Téglalap 300"/>
          <p:cNvSpPr/>
          <p:nvPr/>
        </p:nvSpPr>
        <p:spPr>
          <a:xfrm>
            <a:off x="3169010" y="3307119"/>
            <a:ext cx="1375281" cy="84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DB</a:t>
            </a:r>
            <a:endParaRPr lang="hu-HU" dirty="0"/>
          </a:p>
        </p:txBody>
      </p:sp>
      <p:sp>
        <p:nvSpPr>
          <p:cNvPr id="302" name="Téglalap 301"/>
          <p:cNvSpPr/>
          <p:nvPr/>
        </p:nvSpPr>
        <p:spPr>
          <a:xfrm>
            <a:off x="5320785" y="3307119"/>
            <a:ext cx="2259165" cy="84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ANÉV EÁR</a:t>
            </a:r>
            <a:endParaRPr lang="hu-HU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759527" y="2334491"/>
            <a:ext cx="741218" cy="94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>
            <a:off x="3816218" y="2964873"/>
            <a:ext cx="0" cy="25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stCxn id="6" idx="5"/>
          </p:cNvCxnSpPr>
          <p:nvPr/>
        </p:nvCxnSpPr>
        <p:spPr>
          <a:xfrm>
            <a:off x="5418109" y="2581477"/>
            <a:ext cx="662453" cy="70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Következtetés: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hu-HU" dirty="0"/>
              <a:t>A másodlagos attribútumok nemcsak a kulcstól függnek, hanem annak részhalmazaitól is (részleges függőségek</a:t>
            </a:r>
            <a:r>
              <a:rPr lang="hu-HU" dirty="0" smtClean="0"/>
              <a:t>)</a:t>
            </a:r>
          </a:p>
          <a:p>
            <a:pPr>
              <a:spcBef>
                <a:spcPts val="0"/>
              </a:spcBef>
            </a:pPr>
            <a:r>
              <a:rPr lang="hu-HU" dirty="0"/>
              <a:t>Van benne tranzitív függőség</a:t>
            </a:r>
            <a:r>
              <a:rPr lang="hu-HU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pt-BR" dirty="0"/>
              <a:t>Az 1000 FT a </a:t>
            </a:r>
            <a:r>
              <a:rPr lang="pt-BR" dirty="0" smtClean="0"/>
              <a:t>függés</a:t>
            </a:r>
            <a:r>
              <a:rPr lang="hu-HU" dirty="0" smtClean="0"/>
              <a:t>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7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áromszög 5"/>
          <p:cNvSpPr/>
          <p:nvPr/>
        </p:nvSpPr>
        <p:spPr>
          <a:xfrm rot="10800000">
            <a:off x="1672264" y="677405"/>
            <a:ext cx="4613563" cy="33847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Felbontás sémája: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Lekerekített téglalap 1"/>
          <p:cNvSpPr/>
          <p:nvPr/>
        </p:nvSpPr>
        <p:spPr>
          <a:xfrm>
            <a:off x="2506337" y="699953"/>
            <a:ext cx="3048000" cy="968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Derékszögű háromszög 2"/>
          <p:cNvSpPr/>
          <p:nvPr/>
        </p:nvSpPr>
        <p:spPr>
          <a:xfrm>
            <a:off x="4557805" y="697761"/>
            <a:ext cx="2892655" cy="33411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0" name="Derékszögű háromszög 299"/>
          <p:cNvSpPr/>
          <p:nvPr/>
        </p:nvSpPr>
        <p:spPr>
          <a:xfrm flipH="1">
            <a:off x="578849" y="716589"/>
            <a:ext cx="2885611" cy="33411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llipszis 3"/>
          <p:cNvSpPr/>
          <p:nvPr/>
        </p:nvSpPr>
        <p:spPr>
          <a:xfrm>
            <a:off x="3558889" y="2387139"/>
            <a:ext cx="914670" cy="858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DB</a:t>
            </a:r>
            <a:endParaRPr lang="hu-HU" dirty="0"/>
          </a:p>
        </p:txBody>
      </p:sp>
      <p:sp>
        <p:nvSpPr>
          <p:cNvPr id="5" name="Ellipszis 4"/>
          <p:cNvSpPr/>
          <p:nvPr/>
        </p:nvSpPr>
        <p:spPr>
          <a:xfrm>
            <a:off x="1562781" y="2816629"/>
            <a:ext cx="1708074" cy="910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ÖÉRT</a:t>
            </a:r>
          </a:p>
          <a:p>
            <a:pPr algn="ctr"/>
            <a:r>
              <a:rPr lang="hu-HU" dirty="0" smtClean="0"/>
              <a:t>BEFIZ</a:t>
            </a:r>
            <a:endParaRPr lang="hu-HU" dirty="0"/>
          </a:p>
        </p:txBody>
      </p:sp>
      <p:sp>
        <p:nvSpPr>
          <p:cNvPr id="301" name="Ellipszis 300"/>
          <p:cNvSpPr/>
          <p:nvPr/>
        </p:nvSpPr>
        <p:spPr>
          <a:xfrm>
            <a:off x="4719455" y="2816629"/>
            <a:ext cx="1708074" cy="910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ENÉV</a:t>
            </a:r>
          </a:p>
          <a:p>
            <a:pPr algn="ctr"/>
            <a:r>
              <a:rPr lang="hu-HU" dirty="0" smtClean="0"/>
              <a:t>EÁR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2972110" y="1155802"/>
            <a:ext cx="566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DÁT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2" name="Szövegdoboz 301"/>
          <p:cNvSpPr txBox="1"/>
          <p:nvPr/>
        </p:nvSpPr>
        <p:spPr>
          <a:xfrm>
            <a:off x="4488739" y="1155802"/>
            <a:ext cx="71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AKÓD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Felbontás: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églalap 1"/>
          <p:cNvSpPr/>
          <p:nvPr/>
        </p:nvSpPr>
        <p:spPr>
          <a:xfrm>
            <a:off x="1392382" y="953742"/>
            <a:ext cx="1406236" cy="2295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DÁT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r>
              <a:rPr lang="hu-HU" dirty="0" smtClean="0"/>
              <a:t>ÖÉRT</a:t>
            </a:r>
          </a:p>
          <a:p>
            <a:pPr algn="ctr"/>
            <a:r>
              <a:rPr lang="hu-HU" dirty="0" smtClean="0"/>
              <a:t>BEFIZ</a:t>
            </a:r>
            <a:endParaRPr lang="hu-HU" dirty="0"/>
          </a:p>
        </p:txBody>
      </p:sp>
      <p:sp>
        <p:nvSpPr>
          <p:cNvPr id="300" name="Téglalap 299"/>
          <p:cNvSpPr/>
          <p:nvPr/>
        </p:nvSpPr>
        <p:spPr>
          <a:xfrm>
            <a:off x="3224604" y="953742"/>
            <a:ext cx="1406236" cy="2295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DÁT</a:t>
            </a:r>
          </a:p>
          <a:p>
            <a:pPr algn="ctr"/>
            <a:r>
              <a:rPr lang="hu-HU" dirty="0" smtClean="0"/>
              <a:t>AKÓD</a:t>
            </a: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r>
              <a:rPr lang="hu-HU" dirty="0" smtClean="0"/>
              <a:t>DB</a:t>
            </a:r>
            <a:endParaRPr lang="hu-HU" dirty="0"/>
          </a:p>
        </p:txBody>
      </p:sp>
      <p:sp>
        <p:nvSpPr>
          <p:cNvPr id="301" name="Téglalap 300"/>
          <p:cNvSpPr/>
          <p:nvPr/>
        </p:nvSpPr>
        <p:spPr>
          <a:xfrm>
            <a:off x="5005548" y="961000"/>
            <a:ext cx="1406236" cy="2295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AKÓD</a:t>
            </a: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r>
              <a:rPr lang="hu-HU" dirty="0" smtClean="0"/>
              <a:t>ANÉV</a:t>
            </a:r>
          </a:p>
          <a:p>
            <a:pPr algn="ctr"/>
            <a:r>
              <a:rPr lang="hu-HU" dirty="0" smtClean="0"/>
              <a:t>EÁR</a:t>
            </a:r>
            <a:endParaRPr lang="hu-HU" dirty="0"/>
          </a:p>
        </p:txBody>
      </p:sp>
      <p:sp>
        <p:nvSpPr>
          <p:cNvPr id="3" name="Ellipszis 2"/>
          <p:cNvSpPr/>
          <p:nvPr/>
        </p:nvSpPr>
        <p:spPr>
          <a:xfrm>
            <a:off x="1301584" y="3498205"/>
            <a:ext cx="1587832" cy="1295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NAPIFORG</a:t>
            </a:r>
            <a:endParaRPr lang="hu-HU" dirty="0"/>
          </a:p>
        </p:txBody>
      </p:sp>
      <p:sp>
        <p:nvSpPr>
          <p:cNvPr id="302" name="Ellipszis 301"/>
          <p:cNvSpPr/>
          <p:nvPr/>
        </p:nvSpPr>
        <p:spPr>
          <a:xfrm>
            <a:off x="3034324" y="3498204"/>
            <a:ext cx="1745493" cy="1295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ELADÁS</a:t>
            </a:r>
            <a:endParaRPr lang="hu-HU" dirty="0"/>
          </a:p>
        </p:txBody>
      </p:sp>
      <p:sp>
        <p:nvSpPr>
          <p:cNvPr id="303" name="Ellipszis 302"/>
          <p:cNvSpPr/>
          <p:nvPr/>
        </p:nvSpPr>
        <p:spPr>
          <a:xfrm>
            <a:off x="4860378" y="3512723"/>
            <a:ext cx="1817685" cy="1295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ALKATRÉSZ</a:t>
            </a:r>
            <a:endParaRPr lang="hu-HU" dirty="0"/>
          </a:p>
        </p:txBody>
      </p:sp>
      <p:cxnSp>
        <p:nvCxnSpPr>
          <p:cNvPr id="5" name="Egyenes összekötő nyíllal 4"/>
          <p:cNvCxnSpPr/>
          <p:nvPr/>
        </p:nvCxnSpPr>
        <p:spPr>
          <a:xfrm>
            <a:off x="2085109" y="1688646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gyenes összekötő nyíllal 303"/>
          <p:cNvCxnSpPr/>
          <p:nvPr/>
        </p:nvCxnSpPr>
        <p:spPr>
          <a:xfrm>
            <a:off x="3941618" y="1910318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gyenes összekötő nyíllal 304"/>
          <p:cNvCxnSpPr/>
          <p:nvPr/>
        </p:nvCxnSpPr>
        <p:spPr>
          <a:xfrm>
            <a:off x="5694218" y="1713057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Felbontás: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hu-HU" dirty="0" smtClean="0"/>
              <a:t>NAPIFORG{DÁT,ÖÉRT,BEFIZ}</a:t>
            </a:r>
          </a:p>
          <a:p>
            <a:pPr marL="114300" indent="0">
              <a:buNone/>
            </a:pPr>
            <a:r>
              <a:rPr lang="hu-HU" dirty="0" smtClean="0"/>
              <a:t>Ez a táblázat 2NF-ban van, viszont nincs 3NF-ban.</a:t>
            </a:r>
            <a:endParaRPr lang="hu-HU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" name="Egyenes összekötő nyíllal 4"/>
          <p:cNvCxnSpPr/>
          <p:nvPr/>
        </p:nvCxnSpPr>
        <p:spPr>
          <a:xfrm>
            <a:off x="2085109" y="1688646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gyenes összekötő nyíllal 303"/>
          <p:cNvCxnSpPr/>
          <p:nvPr/>
        </p:nvCxnSpPr>
        <p:spPr>
          <a:xfrm>
            <a:off x="3941618" y="1910318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48527"/>
              </p:ext>
            </p:extLst>
          </p:nvPr>
        </p:nvGraphicFramePr>
        <p:xfrm>
          <a:off x="368700" y="1678443"/>
          <a:ext cx="6096000" cy="2296160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874835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7218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39138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DÁT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ÖÉRT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BEFIZ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0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1988.02.04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3620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9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1988.02.05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3600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2600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5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1988.02.06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3620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4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2 táblára felbontás: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églalap 1"/>
          <p:cNvSpPr/>
          <p:nvPr/>
        </p:nvSpPr>
        <p:spPr>
          <a:xfrm>
            <a:off x="1392382" y="953742"/>
            <a:ext cx="1406236" cy="2295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DÁT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r>
              <a:rPr lang="hu-HU" dirty="0" smtClean="0"/>
              <a:t>ÖÉRT</a:t>
            </a:r>
            <a:endParaRPr lang="hu-HU" dirty="0"/>
          </a:p>
        </p:txBody>
      </p:sp>
      <p:sp>
        <p:nvSpPr>
          <p:cNvPr id="300" name="Téglalap 299"/>
          <p:cNvSpPr/>
          <p:nvPr/>
        </p:nvSpPr>
        <p:spPr>
          <a:xfrm>
            <a:off x="5067483" y="934952"/>
            <a:ext cx="1406236" cy="2295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ÖÉRT</a:t>
            </a: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r>
              <a:rPr lang="hu-HU" dirty="0" smtClean="0"/>
              <a:t>BEFIZ</a:t>
            </a:r>
            <a:endParaRPr lang="hu-HU" dirty="0"/>
          </a:p>
        </p:txBody>
      </p:sp>
      <p:sp>
        <p:nvSpPr>
          <p:cNvPr id="3" name="Ellipszis 2"/>
          <p:cNvSpPr/>
          <p:nvPr/>
        </p:nvSpPr>
        <p:spPr>
          <a:xfrm>
            <a:off x="1187655" y="3498207"/>
            <a:ext cx="1815689" cy="1295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ÁRBEVÉTEL</a:t>
            </a:r>
            <a:endParaRPr lang="hu-HU" dirty="0"/>
          </a:p>
        </p:txBody>
      </p:sp>
      <p:sp>
        <p:nvSpPr>
          <p:cNvPr id="302" name="Ellipszis 301"/>
          <p:cNvSpPr/>
          <p:nvPr/>
        </p:nvSpPr>
        <p:spPr>
          <a:xfrm>
            <a:off x="4808752" y="3460627"/>
            <a:ext cx="1923698" cy="1295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BEFIZETÉS</a:t>
            </a:r>
            <a:endParaRPr lang="hu-HU" dirty="0"/>
          </a:p>
        </p:txBody>
      </p:sp>
      <p:cxnSp>
        <p:nvCxnSpPr>
          <p:cNvPr id="5" name="Egyenes összekötő nyíllal 4"/>
          <p:cNvCxnSpPr/>
          <p:nvPr/>
        </p:nvCxnSpPr>
        <p:spPr>
          <a:xfrm>
            <a:off x="2085109" y="1747751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gyenes összekötő nyíllal 303"/>
          <p:cNvCxnSpPr/>
          <p:nvPr/>
        </p:nvCxnSpPr>
        <p:spPr>
          <a:xfrm>
            <a:off x="3948545" y="1747751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gyenes összekötő nyíllal 304"/>
          <p:cNvCxnSpPr/>
          <p:nvPr/>
        </p:nvCxnSpPr>
        <p:spPr>
          <a:xfrm>
            <a:off x="5694218" y="1713057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Felbontás: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hu-HU" dirty="0" smtClean="0"/>
              <a:t>ÁRBEVÉTEL{DÁT,ÖÉRT</a:t>
            </a:r>
            <a:r>
              <a:rPr lang="hu-HU" dirty="0"/>
              <a:t>}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" name="Egyenes összekötő nyíllal 4"/>
          <p:cNvCxnSpPr/>
          <p:nvPr/>
        </p:nvCxnSpPr>
        <p:spPr>
          <a:xfrm>
            <a:off x="2085109" y="1688646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gyenes összekötő nyíllal 303"/>
          <p:cNvCxnSpPr/>
          <p:nvPr/>
        </p:nvCxnSpPr>
        <p:spPr>
          <a:xfrm>
            <a:off x="3941618" y="1910318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73681"/>
              </p:ext>
            </p:extLst>
          </p:nvPr>
        </p:nvGraphicFramePr>
        <p:xfrm>
          <a:off x="365418" y="1634162"/>
          <a:ext cx="6096000" cy="1854200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691290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0954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DÁT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ÖÉRT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65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2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2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3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Felbontás: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hu-HU" dirty="0" smtClean="0"/>
              <a:t>BEFIZETES{ÖÉRT, BEFIZ}</a:t>
            </a:r>
            <a:endParaRPr lang="hu-HU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" name="Egyenes összekötő nyíllal 4"/>
          <p:cNvCxnSpPr/>
          <p:nvPr/>
        </p:nvCxnSpPr>
        <p:spPr>
          <a:xfrm>
            <a:off x="2085109" y="1688646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gyenes összekötő nyíllal 303"/>
          <p:cNvCxnSpPr/>
          <p:nvPr/>
        </p:nvCxnSpPr>
        <p:spPr>
          <a:xfrm>
            <a:off x="3941618" y="1910318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00403"/>
              </p:ext>
            </p:extLst>
          </p:nvPr>
        </p:nvGraphicFramePr>
        <p:xfrm>
          <a:off x="365418" y="1634162"/>
          <a:ext cx="6096000" cy="1854200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691290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0954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ÖÉRT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BEFIZ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65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3600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2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2600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2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Felbontás: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hu-HU" dirty="0" smtClean="0"/>
              <a:t>ALKATRESZ{AKÓD, ANÉV, EÁR}</a:t>
            </a:r>
            <a:endParaRPr lang="hu-HU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" name="Egyenes összekötő nyíllal 4"/>
          <p:cNvCxnSpPr/>
          <p:nvPr/>
        </p:nvCxnSpPr>
        <p:spPr>
          <a:xfrm>
            <a:off x="2085109" y="1688646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gyenes összekötő nyíllal 303"/>
          <p:cNvCxnSpPr/>
          <p:nvPr/>
        </p:nvCxnSpPr>
        <p:spPr>
          <a:xfrm>
            <a:off x="3941618" y="1910318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29881"/>
              </p:ext>
            </p:extLst>
          </p:nvPr>
        </p:nvGraphicFramePr>
        <p:xfrm>
          <a:off x="415636" y="1793787"/>
          <a:ext cx="6096000" cy="2225040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3551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29283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8927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AKÓD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ANÉV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EÁR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5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TX-5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KUPLUNG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2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XB-3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ELOSZÓFEJ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8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ET-2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KONDENZÁTOR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5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F-6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FÉKHENGER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1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P-12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VÍZPUMPA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01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Felbontás: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hu-HU" dirty="0" smtClean="0"/>
              <a:t>ELADÁS{DÁT, AKÓD, DB}</a:t>
            </a:r>
            <a:endParaRPr lang="hu-HU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" name="Egyenes összekötő nyíllal 4"/>
          <p:cNvCxnSpPr/>
          <p:nvPr/>
        </p:nvCxnSpPr>
        <p:spPr>
          <a:xfrm>
            <a:off x="2085109" y="1688646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gyenes összekötő nyíllal 303"/>
          <p:cNvCxnSpPr/>
          <p:nvPr/>
        </p:nvCxnSpPr>
        <p:spPr>
          <a:xfrm>
            <a:off x="3941618" y="1910318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58425"/>
              </p:ext>
            </p:extLst>
          </p:nvPr>
        </p:nvGraphicFramePr>
        <p:xfrm>
          <a:off x="365418" y="1363574"/>
          <a:ext cx="6096000" cy="3337560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3551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29283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8927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DÁT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AKÓD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DB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5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TX-5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2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XB-3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8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ET-2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5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F-6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1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F-6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TX-5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38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XB-3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5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P-12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9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1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91114" y="81796"/>
            <a:ext cx="8501606" cy="4626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sz="3200" dirty="0" smtClean="0"/>
              <a:t>Adatbázis objektumok direkt az adatbázisban</a:t>
            </a:r>
            <a:endParaRPr sz="3200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88308" y="567592"/>
            <a:ext cx="5640900" cy="4537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Adat</a:t>
            </a:r>
          </a:p>
          <a:p>
            <a:pPr lvl="1"/>
            <a:r>
              <a:rPr lang="hu-HU" dirty="0"/>
              <a:t>Sok</a:t>
            </a:r>
          </a:p>
          <a:p>
            <a:pPr lvl="1"/>
            <a:r>
              <a:rPr lang="hu-HU" dirty="0" smtClean="0"/>
              <a:t>Meglévő</a:t>
            </a:r>
            <a:endParaRPr lang="hu-HU" dirty="0"/>
          </a:p>
          <a:p>
            <a:pPr lvl="1"/>
            <a:r>
              <a:rPr lang="hu-HU" dirty="0" smtClean="0"/>
              <a:t>Folyamatosan </a:t>
            </a:r>
            <a:r>
              <a:rPr lang="hu-HU" dirty="0"/>
              <a:t>bővülő (mérések)</a:t>
            </a:r>
          </a:p>
          <a:p>
            <a:pPr lvl="1"/>
            <a:r>
              <a:rPr lang="hu-HU" dirty="0" smtClean="0"/>
              <a:t>Nagy </a:t>
            </a:r>
            <a:r>
              <a:rPr lang="hu-HU" dirty="0"/>
              <a:t>változatosság</a:t>
            </a:r>
          </a:p>
          <a:p>
            <a:pPr lvl="1"/>
            <a:r>
              <a:rPr lang="hu-HU" dirty="0" smtClean="0"/>
              <a:t>Kategóriába sorolhatók</a:t>
            </a:r>
          </a:p>
          <a:p>
            <a:r>
              <a:rPr lang="hu-HU" dirty="0" smtClean="0"/>
              <a:t>Elemzés</a:t>
            </a:r>
          </a:p>
          <a:p>
            <a:pPr lvl="1"/>
            <a:r>
              <a:rPr lang="hu-HU" dirty="0"/>
              <a:t>Statisztika</a:t>
            </a:r>
          </a:p>
          <a:p>
            <a:pPr lvl="1"/>
            <a:r>
              <a:rPr lang="hu-HU" dirty="0" smtClean="0"/>
              <a:t>Rendszeres </a:t>
            </a:r>
            <a:r>
              <a:rPr lang="hu-HU" dirty="0"/>
              <a:t>elemzés</a:t>
            </a:r>
          </a:p>
          <a:p>
            <a:pPr lvl="1"/>
            <a:r>
              <a:rPr lang="hu-HU" dirty="0" smtClean="0"/>
              <a:t>Nem </a:t>
            </a:r>
            <a:r>
              <a:rPr lang="hu-HU" dirty="0"/>
              <a:t>szakértők számára előkészített</a:t>
            </a:r>
          </a:p>
          <a:p>
            <a:pPr lvl="1"/>
            <a:r>
              <a:rPr lang="hu-HU" dirty="0" smtClean="0"/>
              <a:t>Sok </a:t>
            </a:r>
            <a:r>
              <a:rPr lang="hu-HU" dirty="0"/>
              <a:t>szempont alapján egyszerre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10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Végeredmény a négy táblázat mindegyike 3NF-ban van.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007;p21"/>
          <p:cNvSpPr txBox="1">
            <a:spLocks/>
          </p:cNvSpPr>
          <p:nvPr/>
        </p:nvSpPr>
        <p:spPr>
          <a:xfrm>
            <a:off x="426168" y="1698136"/>
            <a:ext cx="5834916" cy="9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Megmaradtak a funkcionális függőségek</a:t>
            </a:r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Megszüntettük a </a:t>
            </a:r>
            <a:r>
              <a:rPr lang="hu-HU" dirty="0" err="1">
                <a:solidFill>
                  <a:srgbClr val="FF0000"/>
                </a:solidFill>
              </a:rPr>
              <a:t>redundás</a:t>
            </a:r>
            <a:r>
              <a:rPr lang="hu-HU" dirty="0">
                <a:solidFill>
                  <a:srgbClr val="FF0000"/>
                </a:solidFill>
              </a:rPr>
              <a:t> adattárolást</a:t>
            </a:r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Eltüntettük a karbantartási anomáliákat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Adatok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3-5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Bevezetés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6-13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Alapfogalmak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14-23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Normálformák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25-29.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Normalizálási példa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30-44.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5979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github.com/laszlofeher/phpalapok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14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91114" y="81796"/>
            <a:ext cx="8501606" cy="4626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sz="3200" dirty="0" smtClean="0"/>
              <a:t>Adatbázis objektumok a sémában</a:t>
            </a:r>
            <a:endParaRPr sz="3200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88308" y="567592"/>
            <a:ext cx="5640900" cy="4537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Adat</a:t>
            </a:r>
          </a:p>
          <a:p>
            <a:pPr lvl="1"/>
            <a:r>
              <a:rPr lang="hu-HU" dirty="0"/>
              <a:t>Sok</a:t>
            </a:r>
          </a:p>
          <a:p>
            <a:pPr lvl="1"/>
            <a:r>
              <a:rPr lang="hu-HU" dirty="0" smtClean="0"/>
              <a:t>Meglévő</a:t>
            </a:r>
            <a:endParaRPr lang="hu-HU" dirty="0"/>
          </a:p>
          <a:p>
            <a:pPr lvl="1"/>
            <a:r>
              <a:rPr lang="hu-HU" dirty="0" smtClean="0"/>
              <a:t>Folyamatosan </a:t>
            </a:r>
            <a:r>
              <a:rPr lang="hu-HU" dirty="0"/>
              <a:t>bővülő (mérések)</a:t>
            </a:r>
          </a:p>
          <a:p>
            <a:pPr lvl="1"/>
            <a:r>
              <a:rPr lang="hu-HU" dirty="0" smtClean="0"/>
              <a:t>Nagy </a:t>
            </a:r>
            <a:r>
              <a:rPr lang="hu-HU" dirty="0"/>
              <a:t>változatosság</a:t>
            </a:r>
          </a:p>
          <a:p>
            <a:pPr lvl="1"/>
            <a:r>
              <a:rPr lang="hu-HU" dirty="0" smtClean="0"/>
              <a:t>Kategóriába sorolhatók</a:t>
            </a:r>
          </a:p>
          <a:p>
            <a:r>
              <a:rPr lang="hu-HU" dirty="0" smtClean="0"/>
              <a:t>Elemzés</a:t>
            </a:r>
          </a:p>
          <a:p>
            <a:pPr lvl="1"/>
            <a:r>
              <a:rPr lang="hu-HU" dirty="0"/>
              <a:t>Statisztika</a:t>
            </a:r>
          </a:p>
          <a:p>
            <a:pPr lvl="1"/>
            <a:r>
              <a:rPr lang="hu-HU" dirty="0" smtClean="0"/>
              <a:t>Rendszeres </a:t>
            </a:r>
            <a:r>
              <a:rPr lang="hu-HU" dirty="0"/>
              <a:t>elemzés</a:t>
            </a:r>
          </a:p>
          <a:p>
            <a:pPr lvl="1"/>
            <a:r>
              <a:rPr lang="hu-HU" dirty="0" smtClean="0"/>
              <a:t>Nem </a:t>
            </a:r>
            <a:r>
              <a:rPr lang="hu-HU" dirty="0"/>
              <a:t>szakértők számára előkészített</a:t>
            </a:r>
          </a:p>
          <a:p>
            <a:pPr lvl="1"/>
            <a:r>
              <a:rPr lang="hu-HU" dirty="0" smtClean="0"/>
              <a:t>Sok </a:t>
            </a:r>
            <a:r>
              <a:rPr lang="hu-HU" dirty="0"/>
              <a:t>szempont alapján egyszerre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46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91114" y="81796"/>
            <a:ext cx="8501606" cy="4626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sz="3200" dirty="0" smtClean="0"/>
              <a:t>Adatbázis objektumok a katalógus sémáiban</a:t>
            </a:r>
            <a:endParaRPr sz="3200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88308" y="567592"/>
            <a:ext cx="5640900" cy="4537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Adat</a:t>
            </a:r>
          </a:p>
          <a:p>
            <a:pPr lvl="1"/>
            <a:r>
              <a:rPr lang="hu-HU" dirty="0"/>
              <a:t>Sok</a:t>
            </a:r>
          </a:p>
          <a:p>
            <a:pPr lvl="1"/>
            <a:r>
              <a:rPr lang="hu-HU" dirty="0" smtClean="0"/>
              <a:t>Meglévő</a:t>
            </a:r>
            <a:endParaRPr lang="hu-HU" dirty="0"/>
          </a:p>
          <a:p>
            <a:pPr lvl="1"/>
            <a:r>
              <a:rPr lang="hu-HU" dirty="0" smtClean="0"/>
              <a:t>Folyamatosan </a:t>
            </a:r>
            <a:r>
              <a:rPr lang="hu-HU" dirty="0"/>
              <a:t>bővülő (mérések)</a:t>
            </a:r>
          </a:p>
          <a:p>
            <a:pPr lvl="1"/>
            <a:r>
              <a:rPr lang="hu-HU" dirty="0" smtClean="0"/>
              <a:t>Nagy </a:t>
            </a:r>
            <a:r>
              <a:rPr lang="hu-HU" dirty="0"/>
              <a:t>változatosság</a:t>
            </a:r>
          </a:p>
          <a:p>
            <a:pPr lvl="1"/>
            <a:r>
              <a:rPr lang="hu-HU" dirty="0" smtClean="0"/>
              <a:t>Kategóriába sorolhatók</a:t>
            </a:r>
          </a:p>
          <a:p>
            <a:r>
              <a:rPr lang="hu-HU" dirty="0" smtClean="0"/>
              <a:t>Elemzés</a:t>
            </a:r>
          </a:p>
          <a:p>
            <a:pPr lvl="1"/>
            <a:r>
              <a:rPr lang="hu-HU" dirty="0"/>
              <a:t>Statisztika</a:t>
            </a:r>
          </a:p>
          <a:p>
            <a:pPr lvl="1"/>
            <a:r>
              <a:rPr lang="hu-HU" dirty="0" smtClean="0"/>
              <a:t>Rendszeres </a:t>
            </a:r>
            <a:r>
              <a:rPr lang="hu-HU" dirty="0"/>
              <a:t>elemzés</a:t>
            </a:r>
          </a:p>
          <a:p>
            <a:pPr lvl="1"/>
            <a:r>
              <a:rPr lang="hu-HU" dirty="0" smtClean="0"/>
              <a:t>Nem </a:t>
            </a:r>
            <a:r>
              <a:rPr lang="hu-HU" dirty="0"/>
              <a:t>szakértők számára előkészített</a:t>
            </a:r>
          </a:p>
          <a:p>
            <a:pPr lvl="1"/>
            <a:r>
              <a:rPr lang="hu-HU" dirty="0" smtClean="0"/>
              <a:t>Sok </a:t>
            </a:r>
            <a:r>
              <a:rPr lang="hu-HU" dirty="0"/>
              <a:t>szempont alapján egyszerre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7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Objektumok hierarchiája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723838" cy="3889890"/>
          </a:xfrm>
        </p:spPr>
        <p:txBody>
          <a:bodyPr/>
          <a:lstStyle/>
          <a:p>
            <a:r>
              <a:rPr lang="hu-HU" b="1" dirty="0"/>
              <a:t>Kitölteni </a:t>
            </a:r>
            <a:endParaRPr lang="hu-HU" b="1" dirty="0" smtClean="0"/>
          </a:p>
          <a:p>
            <a:r>
              <a:rPr lang="hu-HU" b="1" dirty="0" smtClean="0"/>
              <a:t>Oszlopot </a:t>
            </a:r>
            <a:r>
              <a:rPr lang="hu-HU" b="1" dirty="0"/>
              <a:t>törölni, hozzáadni </a:t>
            </a:r>
            <a:endParaRPr lang="hu-HU" b="1" dirty="0" smtClean="0"/>
          </a:p>
          <a:p>
            <a:r>
              <a:rPr lang="hu-HU" b="1" dirty="0" smtClean="0"/>
              <a:t>Sort </a:t>
            </a:r>
            <a:r>
              <a:rPr lang="hu-HU" b="1" dirty="0"/>
              <a:t>törölni, hozzáadni </a:t>
            </a:r>
            <a:endParaRPr lang="hu-HU" b="1" dirty="0" smtClean="0"/>
          </a:p>
          <a:p>
            <a:r>
              <a:rPr lang="hu-HU" b="1" dirty="0" smtClean="0"/>
              <a:t>Származtatott </a:t>
            </a:r>
            <a:r>
              <a:rPr lang="hu-HU" b="1" dirty="0"/>
              <a:t>cellákat számítani </a:t>
            </a:r>
            <a:endParaRPr lang="hu-HU" b="1" dirty="0" smtClean="0"/>
          </a:p>
          <a:p>
            <a:r>
              <a:rPr lang="hu-HU" i="1" dirty="0" smtClean="0"/>
              <a:t>Keresni</a:t>
            </a:r>
            <a:r>
              <a:rPr lang="hu-HU" i="1" dirty="0"/>
              <a:t>, bonyolult számításokat végezni, speciális adatok levezetni? </a:t>
            </a:r>
            <a:endParaRPr lang="hu-HU" i="1" dirty="0" smtClean="0"/>
          </a:p>
          <a:p>
            <a:r>
              <a:rPr lang="hu-HU" i="1" dirty="0" smtClean="0"/>
              <a:t>Nagy </a:t>
            </a:r>
            <a:r>
              <a:rPr lang="hu-HU" i="1" dirty="0"/>
              <a:t>adathalmazokat kezelni?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b="1" dirty="0" smtClean="0"/>
              <a:t>(</a:t>
            </a:r>
            <a:r>
              <a:rPr lang="hu-HU" b="1" dirty="0" err="1"/>
              <a:t>Pivot</a:t>
            </a:r>
            <a:r>
              <a:rPr lang="hu-HU" b="1" dirty="0"/>
              <a:t> tábla, </a:t>
            </a:r>
            <a:r>
              <a:rPr lang="hu-HU" b="1" dirty="0" err="1"/>
              <a:t>Vlookup</a:t>
            </a:r>
            <a:r>
              <a:rPr lang="hu-HU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38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9271</TotalTime>
  <Words>2524</Words>
  <Application>Microsoft Office PowerPoint</Application>
  <PresentationFormat>Diavetítés a képernyőre (16:9 oldalarány)</PresentationFormat>
  <Paragraphs>816</Paragraphs>
  <Slides>62</Slides>
  <Notes>62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62</vt:i4>
      </vt:variant>
    </vt:vector>
  </HeadingPairs>
  <TitlesOfParts>
    <vt:vector size="70" baseType="lpstr">
      <vt:lpstr>Arial</vt:lpstr>
      <vt:lpstr>Barlow</vt:lpstr>
      <vt:lpstr>Barlow Light</vt:lpstr>
      <vt:lpstr>Calibri</vt:lpstr>
      <vt:lpstr>Raleway</vt:lpstr>
      <vt:lpstr>Raleway Thin</vt:lpstr>
      <vt:lpstr>Wingdings</vt:lpstr>
      <vt:lpstr>Gaoler template</vt:lpstr>
      <vt:lpstr>PowerPoint-bemutató</vt:lpstr>
      <vt:lpstr>MySQL szerkezete 5./13 alkalom</vt:lpstr>
      <vt:lpstr>PowerPoint-bemutató</vt:lpstr>
      <vt:lpstr>Relációs adatbázis szerkezete</vt:lpstr>
      <vt:lpstr>Adatbázis objektumok szervezése</vt:lpstr>
      <vt:lpstr>Adatbázis objektumok direkt az adatbázisban</vt:lpstr>
      <vt:lpstr>Adatbázis objektumok a sémában</vt:lpstr>
      <vt:lpstr>Adatbázis objektumok a katalógus sémáiban</vt:lpstr>
      <vt:lpstr>Objektumok hierarchiája</vt:lpstr>
      <vt:lpstr>Séma</vt:lpstr>
      <vt:lpstr>Katalógus</vt:lpstr>
      <vt:lpstr>PowerPoint-bemutató</vt:lpstr>
      <vt:lpstr>Lexikai elemek</vt:lpstr>
      <vt:lpstr>Lexikai elemek</vt:lpstr>
      <vt:lpstr>SQL karakterek</vt:lpstr>
      <vt:lpstr>Tokenek</vt:lpstr>
      <vt:lpstr>Kulcsszavak</vt:lpstr>
      <vt:lpstr>Literálok</vt:lpstr>
      <vt:lpstr>Megjegyzés</vt:lpstr>
      <vt:lpstr>Azonosítók</vt:lpstr>
      <vt:lpstr>PowerPoint-bemutató</vt:lpstr>
      <vt:lpstr>SQL adattípusok</vt:lpstr>
      <vt:lpstr>PowerPoint-bemutató</vt:lpstr>
      <vt:lpstr>PowerPoint-bemutató</vt:lpstr>
      <vt:lpstr>PowerPoint-bemutató</vt:lpstr>
      <vt:lpstr>PowerPoint-bemutató</vt:lpstr>
      <vt:lpstr>NULL</vt:lpstr>
      <vt:lpstr>Mi a nehézség a táblázat kezelővel ?</vt:lpstr>
      <vt:lpstr>Adatbázis</vt:lpstr>
      <vt:lpstr>Alapfogalmak</vt:lpstr>
      <vt:lpstr>Adatbáziskezelés célja</vt:lpstr>
      <vt:lpstr>Adatbázis fogalma</vt:lpstr>
      <vt:lpstr>Adatmodell és Logikai modell</vt:lpstr>
      <vt:lpstr>Adatbáziskezelő szoftverek</vt:lpstr>
      <vt:lpstr>Adatbázis szintjei</vt:lpstr>
      <vt:lpstr>PowerPoint-bemutató</vt:lpstr>
      <vt:lpstr>PowerPoint-bemutató</vt:lpstr>
      <vt:lpstr>Relációs adatmodell</vt:lpstr>
      <vt:lpstr>Relációs adatmodell alapfogalmak</vt:lpstr>
      <vt:lpstr>Normalizálás / Normálformák</vt:lpstr>
      <vt:lpstr>Normálforma</vt:lpstr>
      <vt:lpstr>0. Normálforma</vt:lpstr>
      <vt:lpstr>1. Normálforma</vt:lpstr>
      <vt:lpstr>2. Normálforma</vt:lpstr>
      <vt:lpstr>3. Normálforma</vt:lpstr>
      <vt:lpstr>Normalizálás</vt:lpstr>
      <vt:lpstr>0. lépés</vt:lpstr>
      <vt:lpstr>1. lépés</vt:lpstr>
      <vt:lpstr>Anomáliák</vt:lpstr>
      <vt:lpstr>Kulcs</vt:lpstr>
      <vt:lpstr>Következtetés:</vt:lpstr>
      <vt:lpstr>Felbontás sémája:</vt:lpstr>
      <vt:lpstr>Felbontás:</vt:lpstr>
      <vt:lpstr>Felbontás:</vt:lpstr>
      <vt:lpstr>2 táblára felbontás:</vt:lpstr>
      <vt:lpstr>Felbontás:</vt:lpstr>
      <vt:lpstr>Felbontás:</vt:lpstr>
      <vt:lpstr>Felbontás:</vt:lpstr>
      <vt:lpstr>Felbontás:</vt:lpstr>
      <vt:lpstr>Végeredmény a négy táblázat mindegyike 3NF-ban van.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451</cp:revision>
  <dcterms:modified xsi:type="dcterms:W3CDTF">2022-08-24T12:03:40Z</dcterms:modified>
</cp:coreProperties>
</file>