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49"/>
  </p:notesMasterIdLst>
  <p:sldIdLst>
    <p:sldId id="287" r:id="rId2"/>
    <p:sldId id="288" r:id="rId3"/>
    <p:sldId id="309" r:id="rId4"/>
    <p:sldId id="308" r:id="rId5"/>
    <p:sldId id="348" r:id="rId6"/>
    <p:sldId id="349" r:id="rId7"/>
    <p:sldId id="311" r:id="rId8"/>
    <p:sldId id="350" r:id="rId9"/>
    <p:sldId id="351" r:id="rId10"/>
    <p:sldId id="314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3" r:id="rId22"/>
    <p:sldId id="364" r:id="rId23"/>
    <p:sldId id="367" r:id="rId24"/>
    <p:sldId id="365" r:id="rId25"/>
    <p:sldId id="366" r:id="rId26"/>
    <p:sldId id="368" r:id="rId27"/>
    <p:sldId id="370" r:id="rId28"/>
    <p:sldId id="388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3" r:id="rId40"/>
    <p:sldId id="384" r:id="rId41"/>
    <p:sldId id="385" r:id="rId42"/>
    <p:sldId id="386" r:id="rId43"/>
    <p:sldId id="387" r:id="rId44"/>
    <p:sldId id="315" r:id="rId45"/>
    <p:sldId id="316" r:id="rId46"/>
    <p:sldId id="346" r:id="rId47"/>
    <p:sldId id="347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75AFA-248C-4787-85E1-A6F16C9509AC}">
  <a:tblStyle styleId="{CED75AFA-248C-4787-85E1-A6F16C950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200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95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526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521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621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17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320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300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888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047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796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5459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800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437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072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888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716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419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7366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6938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7882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806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3182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8585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3934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2864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8391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4354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3446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9203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1789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451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702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6180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6610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9613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4008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1325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01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9914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69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758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802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448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474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743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731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laszlofeher/phpalapo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8"/>
            <a:ext cx="4343700" cy="26156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Fehér </a:t>
            </a:r>
            <a:r>
              <a:rPr lang="hu-HU" sz="3600" b="1" u="sng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László</a:t>
            </a: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Péter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Php fejlesztő</a:t>
            </a:r>
            <a:r>
              <a:rPr lang="en" dirty="0" smtClean="0"/>
              <a:t>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Elérhető vagyok a </a:t>
            </a: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email címen.</a:t>
            </a:r>
            <a:endParaRPr sz="3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079" y="366069"/>
            <a:ext cx="1527577" cy="1527577"/>
          </a:xfrm>
          <a:prstGeom prst="rect">
            <a:avLst/>
          </a:prstGeom>
        </p:spPr>
      </p:pic>
      <p:grpSp>
        <p:nvGrpSpPr>
          <p:cNvPr id="24" name="Google Shape;1998;p32"/>
          <p:cNvGrpSpPr/>
          <p:nvPr/>
        </p:nvGrpSpPr>
        <p:grpSpPr>
          <a:xfrm>
            <a:off x="6866152" y="2080650"/>
            <a:ext cx="1042234" cy="2747998"/>
            <a:chOff x="2217389" y="2145281"/>
            <a:chExt cx="771968" cy="2035404"/>
          </a:xfrm>
        </p:grpSpPr>
        <p:sp>
          <p:nvSpPr>
            <p:cNvPr id="25" name="Google Shape;1999;p32"/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00;p32"/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01;p32"/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02;p32"/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03;p32"/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04;p32"/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05;p32"/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006;p32"/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007;p32"/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08;p32"/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09;p32"/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10;p32"/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11;p32"/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12;p32"/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013;p32"/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14;p32"/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379;p14"/>
          <p:cNvSpPr txBox="1">
            <a:spLocks/>
          </p:cNvSpPr>
          <p:nvPr/>
        </p:nvSpPr>
        <p:spPr>
          <a:xfrm>
            <a:off x="612913" y="313282"/>
            <a:ext cx="5317436" cy="81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hu-HU" sz="6600" dirty="0" smtClean="0"/>
              <a:t>ÜDVÖZLÖK MINDENKIT!</a:t>
            </a:r>
            <a:endParaRPr lang="hu-HU" sz="6600" dirty="0"/>
          </a:p>
        </p:txBody>
      </p:sp>
    </p:spTree>
    <p:extLst>
      <p:ext uri="{BB962C8B-B14F-4D97-AF65-F5344CB8AC3E}">
        <p14:creationId xmlns:p14="http://schemas.microsoft.com/office/powerpoint/2010/main" val="281571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10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94122" y="33737"/>
            <a:ext cx="2997000" cy="7562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Osztály diagram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2020;p33"/>
          <p:cNvGrpSpPr/>
          <p:nvPr/>
        </p:nvGrpSpPr>
        <p:grpSpPr>
          <a:xfrm>
            <a:off x="-232229" y="1428438"/>
            <a:ext cx="9006107" cy="3676912"/>
            <a:chOff x="1177450" y="241631"/>
            <a:chExt cx="6173152" cy="3616776"/>
          </a:xfrm>
        </p:grpSpPr>
        <p:sp>
          <p:nvSpPr>
            <p:cNvPr id="3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437219" y="325850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3" name="Google Shape;858;p19"/>
          <p:cNvSpPr txBox="1">
            <a:spLocks/>
          </p:cNvSpPr>
          <p:nvPr/>
        </p:nvSpPr>
        <p:spPr>
          <a:xfrm>
            <a:off x="94122" y="717391"/>
            <a:ext cx="8679757" cy="75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hu-HU" sz="2400" dirty="0" smtClean="0">
                <a:solidFill>
                  <a:schemeClr val="tx1"/>
                </a:solidFill>
              </a:rPr>
              <a:t>Osztálydiagramm (UML) az osztály szerkezetének leírására használják</a:t>
            </a:r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892629" y="1872343"/>
            <a:ext cx="1045028" cy="24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Private</a:t>
            </a:r>
            <a:endParaRPr lang="hu-HU" dirty="0"/>
          </a:p>
        </p:txBody>
      </p:sp>
      <p:sp>
        <p:nvSpPr>
          <p:cNvPr id="44" name="Téglalap 43"/>
          <p:cNvSpPr/>
          <p:nvPr/>
        </p:nvSpPr>
        <p:spPr>
          <a:xfrm>
            <a:off x="892629" y="2916129"/>
            <a:ext cx="1045028" cy="24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Public</a:t>
            </a:r>
            <a:endParaRPr lang="hu-HU" dirty="0"/>
          </a:p>
        </p:txBody>
      </p:sp>
      <p:sp>
        <p:nvSpPr>
          <p:cNvPr id="45" name="Téglalap 44"/>
          <p:cNvSpPr/>
          <p:nvPr/>
        </p:nvSpPr>
        <p:spPr>
          <a:xfrm>
            <a:off x="892629" y="3532603"/>
            <a:ext cx="1045028" cy="24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Protected</a:t>
            </a:r>
            <a:endParaRPr lang="hu-HU" dirty="0"/>
          </a:p>
        </p:txBody>
      </p:sp>
      <p:sp>
        <p:nvSpPr>
          <p:cNvPr id="50" name="Téglalap 49"/>
          <p:cNvSpPr/>
          <p:nvPr/>
        </p:nvSpPr>
        <p:spPr>
          <a:xfrm>
            <a:off x="4827394" y="1877180"/>
            <a:ext cx="1783862" cy="24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Osztály neve</a:t>
            </a:r>
            <a:endParaRPr lang="hu-HU" dirty="0"/>
          </a:p>
        </p:txBody>
      </p:sp>
      <p:sp>
        <p:nvSpPr>
          <p:cNvPr id="54" name="Téglalap 53"/>
          <p:cNvSpPr/>
          <p:nvPr/>
        </p:nvSpPr>
        <p:spPr>
          <a:xfrm>
            <a:off x="4827393" y="2397297"/>
            <a:ext cx="1783863" cy="518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Osztály </a:t>
            </a:r>
            <a:r>
              <a:rPr lang="hu-HU" dirty="0" err="1" smtClean="0"/>
              <a:t>attributuma</a:t>
            </a:r>
            <a:r>
              <a:rPr lang="hu-HU" dirty="0" smtClean="0"/>
              <a:t> / tulajdonsága</a:t>
            </a:r>
            <a:endParaRPr lang="hu-HU" dirty="0"/>
          </a:p>
        </p:txBody>
      </p:sp>
      <p:graphicFrame>
        <p:nvGraphicFramePr>
          <p:cNvPr id="61" name="Objektum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647839"/>
              </p:ext>
            </p:extLst>
          </p:nvPr>
        </p:nvGraphicFramePr>
        <p:xfrm>
          <a:off x="2363782" y="1631018"/>
          <a:ext cx="1981503" cy="3083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Bitmap Image" r:id="rId4" imgW="2026800" imgH="3154680" progId="PBrush">
                  <p:embed/>
                </p:oleObj>
              </mc:Choice>
              <mc:Fallback>
                <p:oleObj name="Bitmap Image" r:id="rId4" imgW="2026800" imgH="3154680" progId="PBrush">
                  <p:embed/>
                  <p:pic>
                    <p:nvPicPr>
                      <p:cNvPr id="6" name="Objektum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3782" y="1631018"/>
                        <a:ext cx="1981503" cy="3083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églalap 57"/>
          <p:cNvSpPr/>
          <p:nvPr/>
        </p:nvSpPr>
        <p:spPr>
          <a:xfrm>
            <a:off x="4816148" y="3231781"/>
            <a:ext cx="1783863" cy="518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Osztály metódusa</a:t>
            </a:r>
            <a:endParaRPr lang="hu-HU" dirty="0"/>
          </a:p>
        </p:txBody>
      </p:sp>
      <p:cxnSp>
        <p:nvCxnSpPr>
          <p:cNvPr id="59" name="Egyenes összekötő nyíllal 58"/>
          <p:cNvCxnSpPr/>
          <p:nvPr/>
        </p:nvCxnSpPr>
        <p:spPr>
          <a:xfrm flipH="1" flipV="1">
            <a:off x="3175999" y="3415012"/>
            <a:ext cx="1651394" cy="8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Egyenes összekötő nyíllal 6"/>
          <p:cNvCxnSpPr>
            <a:stCxn id="5" idx="3"/>
          </p:cNvCxnSpPr>
          <p:nvPr/>
        </p:nvCxnSpPr>
        <p:spPr>
          <a:xfrm>
            <a:off x="1937657" y="1995715"/>
            <a:ext cx="732972" cy="420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/>
          <p:nvPr/>
        </p:nvCxnSpPr>
        <p:spPr>
          <a:xfrm>
            <a:off x="1937657" y="3039500"/>
            <a:ext cx="732972" cy="200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gyenes összekötő nyíllal 47"/>
          <p:cNvCxnSpPr/>
          <p:nvPr/>
        </p:nvCxnSpPr>
        <p:spPr>
          <a:xfrm flipV="1">
            <a:off x="1915988" y="3605741"/>
            <a:ext cx="754641" cy="50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>
            <a:stCxn id="50" idx="1"/>
          </p:cNvCxnSpPr>
          <p:nvPr/>
        </p:nvCxnSpPr>
        <p:spPr>
          <a:xfrm flipH="1" flipV="1">
            <a:off x="3918858" y="1944916"/>
            <a:ext cx="908536" cy="5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/>
          <p:nvPr/>
        </p:nvCxnSpPr>
        <p:spPr>
          <a:xfrm flipH="1" flipV="1">
            <a:off x="3601588" y="2416629"/>
            <a:ext cx="1214560" cy="22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26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11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94122" y="33737"/>
            <a:ext cx="4920564" cy="7562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Osztály diagram folytatás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2020;p33"/>
          <p:cNvGrpSpPr/>
          <p:nvPr/>
        </p:nvGrpSpPr>
        <p:grpSpPr>
          <a:xfrm>
            <a:off x="0" y="859482"/>
            <a:ext cx="8890550" cy="3784318"/>
            <a:chOff x="1177450" y="241631"/>
            <a:chExt cx="6173152" cy="3616776"/>
          </a:xfrm>
        </p:grpSpPr>
        <p:sp>
          <p:nvSpPr>
            <p:cNvPr id="3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437219" y="325850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" name="Téglalap 4"/>
          <p:cNvSpPr/>
          <p:nvPr/>
        </p:nvSpPr>
        <p:spPr>
          <a:xfrm>
            <a:off x="3048657" y="1189274"/>
            <a:ext cx="4572000" cy="2937856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54400">
              <a:lnSpc>
                <a:spcPts val="1300"/>
              </a:lnSpc>
            </a:pPr>
            <a:r>
              <a:rPr lang="en-US" b="1" dirty="0">
                <a:solidFill>
                  <a:srgbClr val="00193A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48AB"/>
                </a:solidFill>
                <a:latin typeface="Courier New" panose="02070309020205020404" pitchFamily="49" charset="0"/>
              </a:rPr>
              <a:t>Person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>
              <a:lnSpc>
                <a:spcPts val="1300"/>
              </a:lnSpc>
            </a:pP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{ 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>
              <a:lnSpc>
                <a:spcPts val="1300"/>
              </a:lnSpc>
            </a:pPr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private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$name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;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>
              <a:lnSpc>
                <a:spcPts val="1300"/>
              </a:lnSpc>
            </a:pPr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</a:p>
          <a:p>
            <a:pPr defTabSz="554400">
              <a:lnSpc>
                <a:spcPts val="1300"/>
              </a:lnSpc>
            </a:pPr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public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48AB"/>
                </a:solidFill>
                <a:latin typeface="Courier New" panose="02070309020205020404" pitchFamily="49" charset="0"/>
              </a:rPr>
              <a:t>__construct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() 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{}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>
              <a:lnSpc>
                <a:spcPts val="1300"/>
              </a:lnSpc>
            </a:pPr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</a:p>
          <a:p>
            <a:pPr defTabSz="554400">
              <a:lnSpc>
                <a:spcPts val="1300"/>
              </a:lnSpc>
            </a:pPr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public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setName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( $name ) 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{ 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>
              <a:lnSpc>
                <a:spcPts val="1300"/>
              </a:lnSpc>
            </a:pPr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en-US" b="1" dirty="0">
                <a:solidFill>
                  <a:srgbClr val="00193A"/>
                </a:solidFill>
                <a:latin typeface="Courier New" panose="02070309020205020404" pitchFamily="49" charset="0"/>
              </a:rPr>
              <a:t>this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-&gt;__name = $name; 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>
              <a:lnSpc>
                <a:spcPts val="1300"/>
              </a:lnSpc>
            </a:pP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 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>
              <a:lnSpc>
                <a:spcPts val="1300"/>
              </a:lnSpc>
            </a:pPr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endParaRPr lang="hu-HU" b="1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>
              <a:lnSpc>
                <a:spcPts val="1300"/>
              </a:lnSpc>
            </a:pPr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public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getName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()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>
              <a:lnSpc>
                <a:spcPts val="1300"/>
              </a:lnSpc>
            </a:pP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{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>
              <a:lnSpc>
                <a:spcPts val="1300"/>
              </a:lnSpc>
            </a:pPr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	</a:t>
            </a:r>
            <a:r>
              <a:rPr lang="en-US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193A"/>
                </a:solidFill>
                <a:latin typeface="Courier New" panose="02070309020205020404" pitchFamily="49" charset="0"/>
              </a:rPr>
              <a:t>$this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-&gt;__name; 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>
              <a:lnSpc>
                <a:spcPts val="1300"/>
              </a:lnSpc>
            </a:pP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 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>
              <a:lnSpc>
                <a:spcPts val="1300"/>
              </a:lnSpc>
            </a:pPr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protected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48AB"/>
                </a:solidFill>
                <a:latin typeface="Courier New" panose="02070309020205020404" pitchFamily="49" charset="0"/>
              </a:rPr>
              <a:t>_talk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() { } 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>
              <a:lnSpc>
                <a:spcPts val="1300"/>
              </a:lnSpc>
            </a:pP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  <a:endParaRPr lang="hu-HU" dirty="0"/>
          </a:p>
        </p:txBody>
      </p:sp>
      <p:graphicFrame>
        <p:nvGraphicFramePr>
          <p:cNvPr id="6" name="Objektum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852546"/>
              </p:ext>
            </p:extLst>
          </p:nvPr>
        </p:nvGraphicFramePr>
        <p:xfrm>
          <a:off x="1067667" y="1122120"/>
          <a:ext cx="1981503" cy="3083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Bitmap Image" r:id="rId4" imgW="2026800" imgH="3154680" progId="PBrush">
                  <p:embed/>
                </p:oleObj>
              </mc:Choice>
              <mc:Fallback>
                <p:oleObj name="Bitmap Image" r:id="rId4" imgW="2026800" imgH="3154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7667" y="1122120"/>
                        <a:ext cx="1981503" cy="3083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Egyenes összekötő nyíllal 42"/>
          <p:cNvCxnSpPr/>
          <p:nvPr/>
        </p:nvCxnSpPr>
        <p:spPr>
          <a:xfrm flipV="1">
            <a:off x="2315685" y="1277257"/>
            <a:ext cx="848429" cy="7982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gyenes összekötő nyíllal 44"/>
          <p:cNvCxnSpPr/>
          <p:nvPr/>
        </p:nvCxnSpPr>
        <p:spPr>
          <a:xfrm flipV="1">
            <a:off x="2317659" y="1694499"/>
            <a:ext cx="2386316" cy="28632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gyenes összekötő nyíllal 46"/>
          <p:cNvCxnSpPr/>
          <p:nvPr/>
        </p:nvCxnSpPr>
        <p:spPr>
          <a:xfrm flipV="1">
            <a:off x="2327276" y="2413262"/>
            <a:ext cx="3130844" cy="49019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7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047;p24"/>
          <p:cNvGrpSpPr/>
          <p:nvPr/>
        </p:nvGrpSpPr>
        <p:grpSpPr>
          <a:xfrm>
            <a:off x="6989618" y="959157"/>
            <a:ext cx="1887857" cy="1811984"/>
            <a:chOff x="2012475" y="393272"/>
            <a:chExt cx="4440240" cy="4609126"/>
          </a:xfrm>
        </p:grpSpPr>
        <p:sp>
          <p:nvSpPr>
            <p:cNvPr id="146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104920"/>
            <a:ext cx="8502502" cy="6306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 smtClean="0"/>
              <a:t>Megjegyzések az osztályokhoz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1" y="962974"/>
            <a:ext cx="6318986" cy="32286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sz="1600" dirty="0"/>
              <a:t>Az osztálynevekre ugyanazok a szabályok vonatkoznak, mint a PHP változókra (karakterrel vagy aláhúzással kezdődnek, stb.).</a:t>
            </a:r>
          </a:p>
          <a:p>
            <a:pPr lvl="0"/>
            <a:r>
              <a:rPr lang="hu-HU" sz="1600" dirty="0"/>
              <a:t>	Javasolt a PSR-12 -es szabvány használata</a:t>
            </a:r>
          </a:p>
          <a:p>
            <a:pPr lvl="0"/>
            <a:r>
              <a:rPr lang="hu-HU" sz="1600" b="1" dirty="0"/>
              <a:t>$</a:t>
            </a:r>
            <a:r>
              <a:rPr lang="hu-HU" sz="1600" b="1" dirty="0" err="1"/>
              <a:t>this</a:t>
            </a:r>
            <a:r>
              <a:rPr lang="hu-HU" sz="1600" b="1" dirty="0"/>
              <a:t> </a:t>
            </a:r>
            <a:r>
              <a:rPr lang="hu-HU" sz="1600" dirty="0"/>
              <a:t>egy változó, amely az aktuális objektumra hivatkozik (lásd az előző példát). </a:t>
            </a:r>
          </a:p>
          <a:p>
            <a:pPr lvl="0"/>
            <a:r>
              <a:rPr lang="hu-HU" sz="1600" dirty="0"/>
              <a:t>Az osztályobjektumok mindig hivatkozással kerülnek átadásra.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47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13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94122" y="33737"/>
            <a:ext cx="4920564" cy="7562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Osztály példa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2020;p33"/>
          <p:cNvGrpSpPr/>
          <p:nvPr/>
        </p:nvGrpSpPr>
        <p:grpSpPr>
          <a:xfrm>
            <a:off x="0" y="859482"/>
            <a:ext cx="8890550" cy="3784318"/>
            <a:chOff x="1177450" y="241631"/>
            <a:chExt cx="6173152" cy="3616776"/>
          </a:xfrm>
        </p:grpSpPr>
        <p:sp>
          <p:nvSpPr>
            <p:cNvPr id="3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437219" y="325850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églalap 1"/>
          <p:cNvSpPr/>
          <p:nvPr/>
        </p:nvSpPr>
        <p:spPr>
          <a:xfrm>
            <a:off x="1135929" y="1139935"/>
            <a:ext cx="682880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54400"/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class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Point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{ 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private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$x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;</a:t>
            </a:r>
          </a:p>
          <a:p>
            <a:pPr defTabSz="554400"/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private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$y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;</a:t>
            </a:r>
          </a:p>
          <a:p>
            <a:pPr defTabSz="554400"/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public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setPoint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($x, $y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){</a:t>
            </a:r>
          </a:p>
          <a:p>
            <a:pPr defTabSz="554400"/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	$</a:t>
            </a:r>
            <a:r>
              <a:rPr lang="hu-HU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this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-&gt;x = $x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;</a:t>
            </a:r>
          </a:p>
          <a:p>
            <a:pPr defTabSz="554400"/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hu-HU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this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-&gt;y = $y; 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</a:p>
          <a:p>
            <a:pPr defTabSz="554400"/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public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>
                <a:solidFill>
                  <a:srgbClr val="0048AB"/>
                </a:solidFill>
                <a:latin typeface="Courier New" panose="02070309020205020404" pitchFamily="49" charset="0"/>
              </a:rPr>
              <a:t>show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(){</a:t>
            </a:r>
          </a:p>
          <a:p>
            <a:pPr defTabSz="554400"/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echo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“x = ” . </a:t>
            </a:r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hu-HU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this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-&gt;x . “, y = ”. </a:t>
            </a:r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hu-HU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this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- &gt;y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;</a:t>
            </a:r>
          </a:p>
          <a:p>
            <a:pPr defTabSz="554400"/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}</a:t>
            </a:r>
          </a:p>
          <a:p>
            <a:pPr defTabSz="554400"/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</a:p>
          <a:p>
            <a:pPr defTabSz="554400"/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p = </a:t>
            </a:r>
            <a:r>
              <a:rPr lang="hu-HU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new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dirty="0" err="1">
                <a:solidFill>
                  <a:srgbClr val="00193A"/>
                </a:solidFill>
                <a:latin typeface="Courier New" panose="02070309020205020404" pitchFamily="49" charset="0"/>
              </a:rPr>
              <a:t>Point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();</a:t>
            </a:r>
          </a:p>
          <a:p>
            <a:pPr defTabSz="554400"/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p-&gt;</a:t>
            </a:r>
            <a:r>
              <a:rPr lang="hu-HU" dirty="0" err="1">
                <a:solidFill>
                  <a:srgbClr val="00193A"/>
                </a:solidFill>
                <a:latin typeface="Courier New" panose="02070309020205020404" pitchFamily="49" charset="0"/>
              </a:rPr>
              <a:t>setPoint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(2,5); $p-&gt;show(); </a:t>
            </a:r>
            <a:r>
              <a:rPr lang="hu-HU" dirty="0">
                <a:solidFill>
                  <a:srgbClr val="738191"/>
                </a:solidFill>
                <a:latin typeface="Courier New" panose="02070309020205020404" pitchFamily="49" charset="0"/>
              </a:rPr>
              <a:t>// x = 2, y = 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681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14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94122" y="33737"/>
            <a:ext cx="4920564" cy="7562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Osztály konstruktor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2020;p33"/>
          <p:cNvGrpSpPr/>
          <p:nvPr/>
        </p:nvGrpSpPr>
        <p:grpSpPr>
          <a:xfrm>
            <a:off x="-13075" y="1263067"/>
            <a:ext cx="8890550" cy="3784318"/>
            <a:chOff x="1177450" y="241631"/>
            <a:chExt cx="6173152" cy="3616776"/>
          </a:xfrm>
        </p:grpSpPr>
        <p:sp>
          <p:nvSpPr>
            <p:cNvPr id="3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437219" y="325850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" name="Google Shape;858;p19"/>
          <p:cNvSpPr txBox="1">
            <a:spLocks/>
          </p:cNvSpPr>
          <p:nvPr/>
        </p:nvSpPr>
        <p:spPr>
          <a:xfrm>
            <a:off x="94122" y="717391"/>
            <a:ext cx="8679757" cy="75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hu-HU" sz="2400" dirty="0" smtClean="0">
                <a:solidFill>
                  <a:schemeClr val="tx1"/>
                </a:solidFill>
              </a:rPr>
              <a:t>Az osztály konstruktor az objektum készítéskor fut le.</a:t>
            </a:r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1192615" y="1711369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54400"/>
            <a:r>
              <a:rPr lang="en-US" b="1" dirty="0">
                <a:solidFill>
                  <a:srgbClr val="00193A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48AB"/>
                </a:solidFill>
                <a:latin typeface="Courier New" panose="02070309020205020404" pitchFamily="49" charset="0"/>
              </a:rPr>
              <a:t>Point</a:t>
            </a:r>
            <a:endParaRPr lang="hu-HU" b="1" dirty="0" smtClean="0">
              <a:solidFill>
                <a:srgbClr val="0048AB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{ 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48AB"/>
                </a:solidFill>
                <a:latin typeface="Courier New" panose="02070309020205020404" pitchFamily="49" charset="0"/>
              </a:rPr>
              <a:t>__construct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(){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echo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“Hello Classes”; 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p = </a:t>
            </a:r>
            <a:r>
              <a:rPr lang="en-US" b="1" dirty="0">
                <a:solidFill>
                  <a:srgbClr val="00193A"/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 Point(); </a:t>
            </a:r>
            <a:r>
              <a:rPr lang="en-US" dirty="0">
                <a:solidFill>
                  <a:srgbClr val="738191"/>
                </a:solidFill>
                <a:latin typeface="Courier New" panose="02070309020205020404" pitchFamily="49" charset="0"/>
              </a:rPr>
              <a:t>// Hello Classes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32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15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94122" y="33737"/>
            <a:ext cx="4920564" cy="7562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Osztály 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destruktor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2020;p33"/>
          <p:cNvGrpSpPr/>
          <p:nvPr/>
        </p:nvGrpSpPr>
        <p:grpSpPr>
          <a:xfrm>
            <a:off x="-13075" y="1256110"/>
            <a:ext cx="8890550" cy="3784318"/>
            <a:chOff x="1177450" y="241631"/>
            <a:chExt cx="6173152" cy="3616776"/>
          </a:xfrm>
        </p:grpSpPr>
        <p:sp>
          <p:nvSpPr>
            <p:cNvPr id="3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437219" y="325850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3" name="Google Shape;858;p19"/>
          <p:cNvSpPr txBox="1">
            <a:spLocks/>
          </p:cNvSpPr>
          <p:nvPr/>
        </p:nvSpPr>
        <p:spPr>
          <a:xfrm>
            <a:off x="94122" y="717391"/>
            <a:ext cx="8679757" cy="75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hu-HU" sz="2400" dirty="0" smtClean="0">
                <a:solidFill>
                  <a:schemeClr val="tx1"/>
                </a:solidFill>
              </a:rPr>
              <a:t>Az osztály </a:t>
            </a:r>
            <a:r>
              <a:rPr lang="hu-HU" sz="2400" dirty="0" err="1" smtClean="0">
                <a:solidFill>
                  <a:schemeClr val="tx1"/>
                </a:solidFill>
              </a:rPr>
              <a:t>destruktor</a:t>
            </a:r>
            <a:r>
              <a:rPr lang="hu-HU" sz="2400" dirty="0" smtClean="0">
                <a:solidFill>
                  <a:schemeClr val="tx1"/>
                </a:solidFill>
              </a:rPr>
              <a:t> az objektum megszűntetésekor fut le.</a:t>
            </a:r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1331593" y="174596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54400"/>
            <a:r>
              <a:rPr lang="en-US" b="1" dirty="0">
                <a:solidFill>
                  <a:srgbClr val="00193A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48AB"/>
                </a:solidFill>
                <a:latin typeface="Courier New" panose="02070309020205020404" pitchFamily="49" charset="0"/>
              </a:rPr>
              <a:t>Point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{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lvl="2" defTabSz="554400"/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48AB"/>
                </a:solidFill>
                <a:latin typeface="Courier New" panose="02070309020205020404" pitchFamily="49" charset="0"/>
              </a:rPr>
              <a:t>__destruct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(){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lvl="2" defTabSz="554400"/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echo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“Good bye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”;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lvl="2" defTabSz="554400"/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p = </a:t>
            </a:r>
            <a:r>
              <a:rPr lang="en-US" b="1" dirty="0">
                <a:solidFill>
                  <a:srgbClr val="00193A"/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 Point(); </a:t>
            </a:r>
            <a:r>
              <a:rPr lang="en-US" dirty="0">
                <a:solidFill>
                  <a:srgbClr val="738191"/>
                </a:solidFill>
                <a:latin typeface="Courier New" panose="02070309020205020404" pitchFamily="49" charset="0"/>
              </a:rPr>
              <a:t>// Good Bye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251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16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94122" y="33737"/>
            <a:ext cx="4920564" cy="7562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Statikus tagok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2020;p33"/>
          <p:cNvGrpSpPr/>
          <p:nvPr/>
        </p:nvGrpSpPr>
        <p:grpSpPr>
          <a:xfrm>
            <a:off x="0" y="1353879"/>
            <a:ext cx="8890550" cy="3289920"/>
            <a:chOff x="1177450" y="241631"/>
            <a:chExt cx="6173152" cy="3616776"/>
          </a:xfrm>
        </p:grpSpPr>
        <p:sp>
          <p:nvSpPr>
            <p:cNvPr id="3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437219" y="325850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églalap 1"/>
          <p:cNvSpPr/>
          <p:nvPr/>
        </p:nvSpPr>
        <p:spPr>
          <a:xfrm>
            <a:off x="1152306" y="1679271"/>
            <a:ext cx="65466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54400"/>
            <a:r>
              <a:rPr lang="en-US" b="1" dirty="0">
                <a:solidFill>
                  <a:srgbClr val="00193A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48AB"/>
                </a:solidFill>
                <a:latin typeface="Courier New" panose="02070309020205020404" pitchFamily="49" charset="0"/>
              </a:rPr>
              <a:t>Point</a:t>
            </a:r>
            <a:endParaRPr lang="hu-HU" b="1" dirty="0" smtClean="0">
              <a:solidFill>
                <a:srgbClr val="0048AB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{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public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193A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 $</a:t>
            </a:r>
            <a:r>
              <a:rPr lang="en-US" dirty="0" err="1">
                <a:solidFill>
                  <a:srgbClr val="00193A"/>
                </a:solidFill>
                <a:latin typeface="Courier New" panose="02070309020205020404" pitchFamily="49" charset="0"/>
              </a:rPr>
              <a:t>my_static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48AB"/>
                </a:solidFill>
                <a:latin typeface="Courier New" panose="02070309020205020404" pitchFamily="49" charset="0"/>
              </a:rPr>
              <a:t>'foo</a:t>
            </a:r>
            <a:r>
              <a:rPr lang="en-US" dirty="0" smtClean="0">
                <a:solidFill>
                  <a:srgbClr val="0048AB"/>
                </a:solidFill>
                <a:latin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;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en-US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echo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Point:: $</a:t>
            </a:r>
            <a:r>
              <a:rPr lang="en-US" dirty="0" err="1">
                <a:solidFill>
                  <a:srgbClr val="00193A"/>
                </a:solidFill>
                <a:latin typeface="Courier New" panose="02070309020205020404" pitchFamily="49" charset="0"/>
              </a:rPr>
              <a:t>my_static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738191"/>
                </a:solidFill>
                <a:latin typeface="Courier New" panose="02070309020205020404" pitchFamily="49" charset="0"/>
              </a:rPr>
              <a:t>// foo</a:t>
            </a:r>
            <a:endParaRPr lang="hu-HU" dirty="0"/>
          </a:p>
        </p:txBody>
      </p:sp>
      <p:sp>
        <p:nvSpPr>
          <p:cNvPr id="43" name="Google Shape;858;p19"/>
          <p:cNvSpPr txBox="1">
            <a:spLocks/>
          </p:cNvSpPr>
          <p:nvPr/>
        </p:nvSpPr>
        <p:spPr>
          <a:xfrm>
            <a:off x="94122" y="717391"/>
            <a:ext cx="8679757" cy="75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hu-HU" sz="2400" dirty="0" smtClean="0">
                <a:solidFill>
                  <a:schemeClr val="tx1"/>
                </a:solidFill>
              </a:rPr>
              <a:t>Az </a:t>
            </a:r>
            <a:r>
              <a:rPr lang="hu-HU" sz="2400" dirty="0">
                <a:solidFill>
                  <a:schemeClr val="tx1"/>
                </a:solidFill>
              </a:rPr>
              <a:t>osztálytulajdonságok vagy metódusok statikusnak nyilvánítása objektum nélkül is elérhetővé teszi őket.</a:t>
            </a:r>
            <a:endParaRPr lang="hu-H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8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17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94122" y="33737"/>
            <a:ext cx="4920564" cy="7562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Statikus tagok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2020;p33"/>
          <p:cNvGrpSpPr/>
          <p:nvPr/>
        </p:nvGrpSpPr>
        <p:grpSpPr>
          <a:xfrm>
            <a:off x="0" y="1033734"/>
            <a:ext cx="8890550" cy="3610066"/>
            <a:chOff x="1177450" y="241631"/>
            <a:chExt cx="6173152" cy="3616776"/>
          </a:xfrm>
        </p:grpSpPr>
        <p:sp>
          <p:nvSpPr>
            <p:cNvPr id="3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437219" y="325850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" name="Google Shape;858;p19"/>
          <p:cNvSpPr txBox="1">
            <a:spLocks/>
          </p:cNvSpPr>
          <p:nvPr/>
        </p:nvSpPr>
        <p:spPr>
          <a:xfrm>
            <a:off x="94122" y="717391"/>
            <a:ext cx="8679757" cy="316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hu-HU" sz="2400" dirty="0" smtClean="0">
                <a:solidFill>
                  <a:schemeClr val="tx1"/>
                </a:solidFill>
              </a:rPr>
              <a:t>Statikus metódusok</a:t>
            </a:r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1095152" y="1362843"/>
            <a:ext cx="68058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54400"/>
            <a:r>
              <a:rPr lang="en-US" b="1" dirty="0">
                <a:solidFill>
                  <a:srgbClr val="00193A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48AB"/>
                </a:solidFill>
                <a:latin typeface="Courier New" panose="02070309020205020404" pitchFamily="49" charset="0"/>
              </a:rPr>
              <a:t>Point</a:t>
            </a:r>
            <a:endParaRPr lang="hu-HU" b="1" dirty="0" smtClean="0">
              <a:solidFill>
                <a:srgbClr val="0048AB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{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public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193A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 $</a:t>
            </a:r>
            <a:r>
              <a:rPr lang="en-US" dirty="0" err="1">
                <a:solidFill>
                  <a:srgbClr val="00193A"/>
                </a:solidFill>
                <a:latin typeface="Courier New" panose="02070309020205020404" pitchFamily="49" charset="0"/>
              </a:rPr>
              <a:t>my_static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48AB"/>
                </a:solidFill>
                <a:latin typeface="Courier New" panose="02070309020205020404" pitchFamily="49" charset="0"/>
              </a:rPr>
              <a:t>'foo'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; 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public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193A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doSomthing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()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{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echo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Point::$</a:t>
            </a:r>
            <a:r>
              <a:rPr lang="en-US" dirty="0" err="1">
                <a:solidFill>
                  <a:srgbClr val="00193A"/>
                </a:solidFill>
                <a:latin typeface="Courier New" panose="02070309020205020404" pitchFamily="49" charset="0"/>
              </a:rPr>
              <a:t>my_static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;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738191"/>
                </a:solidFill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738191"/>
                </a:solidFill>
                <a:latin typeface="Courier New" panose="02070309020205020404" pitchFamily="49" charset="0"/>
              </a:rPr>
              <a:t>We can use self instead of Point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 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en-US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echo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Point::</a:t>
            </a:r>
            <a:r>
              <a:rPr lang="en-US" dirty="0" err="1">
                <a:solidFill>
                  <a:srgbClr val="00193A"/>
                </a:solidFill>
                <a:latin typeface="Courier New" panose="02070309020205020404" pitchFamily="49" charset="0"/>
              </a:rPr>
              <a:t>doSomthing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(); </a:t>
            </a:r>
            <a:r>
              <a:rPr lang="en-US" dirty="0">
                <a:solidFill>
                  <a:srgbClr val="738191"/>
                </a:solidFill>
                <a:latin typeface="Courier New" panose="02070309020205020404" pitchFamily="49" charset="0"/>
              </a:rPr>
              <a:t>// foo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39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18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94122" y="33737"/>
            <a:ext cx="4920564" cy="7562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Osztály konstansok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2020;p33"/>
          <p:cNvGrpSpPr/>
          <p:nvPr/>
        </p:nvGrpSpPr>
        <p:grpSpPr>
          <a:xfrm>
            <a:off x="0" y="1081633"/>
            <a:ext cx="8890550" cy="3562167"/>
            <a:chOff x="1177450" y="241631"/>
            <a:chExt cx="6173152" cy="3616776"/>
          </a:xfrm>
        </p:grpSpPr>
        <p:sp>
          <p:nvSpPr>
            <p:cNvPr id="3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437219" y="325850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" name="Google Shape;858;p19"/>
          <p:cNvSpPr txBox="1">
            <a:spLocks/>
          </p:cNvSpPr>
          <p:nvPr/>
        </p:nvSpPr>
        <p:spPr>
          <a:xfrm>
            <a:off x="94122" y="717391"/>
            <a:ext cx="8679757" cy="316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hu-HU" sz="2400" dirty="0">
                <a:solidFill>
                  <a:schemeClr val="tx1"/>
                </a:solidFill>
              </a:rPr>
              <a:t>Az osztályok </a:t>
            </a:r>
            <a:r>
              <a:rPr lang="hu-HU" sz="2400" dirty="0" smtClean="0">
                <a:solidFill>
                  <a:schemeClr val="tx1"/>
                </a:solidFill>
              </a:rPr>
              <a:t>tartalmazhatnak </a:t>
            </a:r>
            <a:r>
              <a:rPr lang="hu-HU" sz="2400" dirty="0">
                <a:solidFill>
                  <a:schemeClr val="tx1"/>
                </a:solidFill>
              </a:rPr>
              <a:t>konstansokat.</a:t>
            </a:r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1151861" y="1473687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54400"/>
            <a:r>
              <a:rPr lang="en-US" b="1" dirty="0">
                <a:solidFill>
                  <a:srgbClr val="00193A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48AB"/>
                </a:solidFill>
                <a:latin typeface="Courier New" panose="02070309020205020404" pitchFamily="49" charset="0"/>
              </a:rPr>
              <a:t>Point</a:t>
            </a:r>
            <a:endParaRPr lang="hu-HU" b="1" dirty="0" smtClean="0">
              <a:solidFill>
                <a:srgbClr val="0048AB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{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const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PI = 3.14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;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en-US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echo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Point::PI;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13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885541" y="43568"/>
            <a:ext cx="7960567" cy="65706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Öröklés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8557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r>
              <a:rPr lang="hu-HU" sz="2800" b="1" dirty="0" smtClean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9</a:t>
            </a:r>
            <a:endParaRPr sz="28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6365358" y="1635886"/>
            <a:ext cx="2309444" cy="2375277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1" name="Google Shape;858;p19"/>
          <p:cNvSpPr txBox="1">
            <a:spLocks/>
          </p:cNvSpPr>
          <p:nvPr/>
        </p:nvSpPr>
        <p:spPr>
          <a:xfrm>
            <a:off x="897514" y="681556"/>
            <a:ext cx="7884979" cy="316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hu-HU" sz="2400" dirty="0">
                <a:solidFill>
                  <a:schemeClr val="tx1"/>
                </a:solidFill>
              </a:rPr>
              <a:t>Az öröklődés egy osztály funkcionalitásának kiterjesztése.</a:t>
            </a:r>
            <a:endParaRPr lang="hu-HU" sz="2400" dirty="0">
              <a:solidFill>
                <a:schemeClr val="tx1"/>
              </a:solidFill>
            </a:endParaRPr>
          </a:p>
        </p:txBody>
      </p:sp>
      <p:graphicFrame>
        <p:nvGraphicFramePr>
          <p:cNvPr id="3" name="Objektum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398640"/>
              </p:ext>
            </p:extLst>
          </p:nvPr>
        </p:nvGraphicFramePr>
        <p:xfrm>
          <a:off x="881043" y="1528745"/>
          <a:ext cx="4587263" cy="282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Bitmap Image" r:id="rId4" imgW="5859720" imgH="3604320" progId="PBrush">
                  <p:embed/>
                </p:oleObj>
              </mc:Choice>
              <mc:Fallback>
                <p:oleObj name="Bitmap Image" r:id="rId4" imgW="5859720" imgH="3604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1043" y="1528745"/>
                        <a:ext cx="4587263" cy="2821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64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27245" y="990077"/>
            <a:ext cx="4962600" cy="24117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OOP PHP</a:t>
            </a:r>
            <a:br>
              <a:rPr lang="hu-HU" dirty="0" smtClean="0"/>
            </a:br>
            <a:r>
              <a:rPr lang="hu-HU" dirty="0" smtClean="0"/>
              <a:t>8./</a:t>
            </a:r>
            <a:r>
              <a:rPr lang="hu-HU" dirty="0" smtClean="0"/>
              <a:t>13 alkalom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59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20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94122" y="33737"/>
            <a:ext cx="4920564" cy="7562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Öröklés példa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2020;p33"/>
          <p:cNvGrpSpPr/>
          <p:nvPr/>
        </p:nvGrpSpPr>
        <p:grpSpPr>
          <a:xfrm>
            <a:off x="-255181" y="666307"/>
            <a:ext cx="9361106" cy="4386674"/>
            <a:chOff x="1177450" y="241631"/>
            <a:chExt cx="6173152" cy="3616776"/>
          </a:xfrm>
        </p:grpSpPr>
        <p:sp>
          <p:nvSpPr>
            <p:cNvPr id="3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437219" y="325850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" name="Téglalap 3"/>
          <p:cNvSpPr/>
          <p:nvPr/>
        </p:nvSpPr>
        <p:spPr>
          <a:xfrm>
            <a:off x="830896" y="907366"/>
            <a:ext cx="753987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54400"/>
            <a:r>
              <a:rPr lang="hu-HU" sz="1300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class</a:t>
            </a:r>
            <a:r>
              <a:rPr lang="hu-HU" sz="13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300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Employee</a:t>
            </a:r>
            <a:r>
              <a:rPr lang="hu-HU" sz="130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300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extends</a:t>
            </a:r>
            <a:r>
              <a:rPr lang="hu-HU" sz="130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300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Person</a:t>
            </a:r>
            <a:r>
              <a:rPr lang="hu-HU" sz="1300" dirty="0">
                <a:solidFill>
                  <a:srgbClr val="00193A"/>
                </a:solidFill>
                <a:latin typeface="Courier New" panose="02070309020205020404" pitchFamily="49" charset="0"/>
              </a:rPr>
              <a:t> { </a:t>
            </a:r>
            <a:endParaRPr lang="hu-HU" sz="1300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sz="1300" dirty="0" smtClean="0">
                <a:solidFill>
                  <a:srgbClr val="738191"/>
                </a:solidFill>
                <a:latin typeface="Courier New" panose="02070309020205020404" pitchFamily="49" charset="0"/>
              </a:rPr>
              <a:t>// </a:t>
            </a:r>
            <a:r>
              <a:rPr lang="hu-HU" sz="1300" dirty="0" err="1">
                <a:solidFill>
                  <a:srgbClr val="738191"/>
                </a:solidFill>
                <a:latin typeface="Courier New" panose="02070309020205020404" pitchFamily="49" charset="0"/>
              </a:rPr>
              <a:t>Check</a:t>
            </a:r>
            <a:r>
              <a:rPr lang="hu-HU" sz="1300" dirty="0">
                <a:solidFill>
                  <a:srgbClr val="738191"/>
                </a:solidFill>
                <a:latin typeface="Courier New" panose="02070309020205020404" pitchFamily="49" charset="0"/>
              </a:rPr>
              <a:t> </a:t>
            </a:r>
            <a:r>
              <a:rPr lang="hu-HU" sz="1300" dirty="0" err="1">
                <a:solidFill>
                  <a:srgbClr val="738191"/>
                </a:solidFill>
                <a:latin typeface="Courier New" panose="02070309020205020404" pitchFamily="49" charset="0"/>
              </a:rPr>
              <a:t>slide</a:t>
            </a:r>
            <a:r>
              <a:rPr lang="hu-HU" sz="1300" dirty="0">
                <a:solidFill>
                  <a:srgbClr val="738191"/>
                </a:solidFill>
                <a:latin typeface="Courier New" panose="02070309020205020404" pitchFamily="49" charset="0"/>
              </a:rPr>
              <a:t> #11 </a:t>
            </a:r>
            <a:endParaRPr lang="hu-HU" sz="1300" dirty="0" smtClean="0">
              <a:solidFill>
                <a:srgbClr val="738191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sz="1300" b="1" dirty="0">
                <a:solidFill>
                  <a:srgbClr val="738191"/>
                </a:solidFill>
                <a:latin typeface="Courier New" panose="02070309020205020404" pitchFamily="49" charset="0"/>
              </a:rPr>
              <a:t>	</a:t>
            </a:r>
            <a:r>
              <a:rPr lang="hu-HU" sz="1300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private</a:t>
            </a:r>
            <a:r>
              <a:rPr lang="hu-HU" sz="13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300" dirty="0">
                <a:solidFill>
                  <a:srgbClr val="00193A"/>
                </a:solidFill>
                <a:latin typeface="Courier New" panose="02070309020205020404" pitchFamily="49" charset="0"/>
              </a:rPr>
              <a:t>$__</a:t>
            </a:r>
            <a:r>
              <a:rPr lang="hu-HU" sz="1300" dirty="0" err="1">
                <a:solidFill>
                  <a:srgbClr val="00193A"/>
                </a:solidFill>
                <a:latin typeface="Courier New" panose="02070309020205020404" pitchFamily="49" charset="0"/>
              </a:rPr>
              <a:t>salary</a:t>
            </a:r>
            <a:r>
              <a:rPr lang="hu-HU" sz="1300" dirty="0">
                <a:solidFill>
                  <a:srgbClr val="00193A"/>
                </a:solidFill>
                <a:latin typeface="Courier New" panose="02070309020205020404" pitchFamily="49" charset="0"/>
              </a:rPr>
              <a:t> = 0</a:t>
            </a:r>
            <a:r>
              <a:rPr lang="hu-HU" sz="13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;</a:t>
            </a:r>
          </a:p>
          <a:p>
            <a:pPr defTabSz="554400"/>
            <a:r>
              <a:rPr lang="hu-HU" sz="1300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300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sz="13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300" b="1" dirty="0">
                <a:solidFill>
                  <a:srgbClr val="0048AB"/>
                </a:solidFill>
                <a:latin typeface="Courier New" panose="02070309020205020404" pitchFamily="49" charset="0"/>
              </a:rPr>
              <a:t>__</a:t>
            </a:r>
            <a:r>
              <a:rPr lang="hu-HU" sz="1300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construct</a:t>
            </a:r>
            <a:r>
              <a:rPr lang="hu-HU" sz="1300" dirty="0">
                <a:solidFill>
                  <a:srgbClr val="00193A"/>
                </a:solidFill>
                <a:latin typeface="Courier New" panose="02070309020205020404" pitchFamily="49" charset="0"/>
              </a:rPr>
              <a:t>($</a:t>
            </a:r>
            <a:r>
              <a:rPr lang="hu-HU" sz="1300" dirty="0" err="1">
                <a:solidFill>
                  <a:srgbClr val="00193A"/>
                </a:solidFill>
                <a:latin typeface="Courier New" panose="02070309020205020404" pitchFamily="49" charset="0"/>
              </a:rPr>
              <a:t>name</a:t>
            </a:r>
            <a:r>
              <a:rPr lang="hu-HU" sz="1300" dirty="0">
                <a:solidFill>
                  <a:srgbClr val="00193A"/>
                </a:solidFill>
                <a:latin typeface="Courier New" panose="02070309020205020404" pitchFamily="49" charset="0"/>
              </a:rPr>
              <a:t>, $</a:t>
            </a:r>
            <a:r>
              <a:rPr lang="hu-HU" sz="1300" dirty="0" err="1">
                <a:solidFill>
                  <a:srgbClr val="00193A"/>
                </a:solidFill>
                <a:latin typeface="Courier New" panose="02070309020205020404" pitchFamily="49" charset="0"/>
              </a:rPr>
              <a:t>salary</a:t>
            </a:r>
            <a:r>
              <a:rPr lang="hu-HU" sz="1300" dirty="0">
                <a:solidFill>
                  <a:srgbClr val="00193A"/>
                </a:solidFill>
                <a:latin typeface="Courier New" panose="02070309020205020404" pitchFamily="49" charset="0"/>
              </a:rPr>
              <a:t>) { </a:t>
            </a:r>
            <a:endParaRPr lang="hu-HU" sz="1300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sz="1300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300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$</a:t>
            </a:r>
            <a:r>
              <a:rPr lang="hu-HU" sz="1300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this</a:t>
            </a:r>
            <a:r>
              <a:rPr lang="hu-HU" sz="1300" dirty="0">
                <a:solidFill>
                  <a:srgbClr val="00193A"/>
                </a:solidFill>
                <a:latin typeface="Courier New" panose="02070309020205020404" pitchFamily="49" charset="0"/>
              </a:rPr>
              <a:t>-&gt;</a:t>
            </a:r>
            <a:r>
              <a:rPr lang="hu-HU" sz="1300" dirty="0" err="1">
                <a:solidFill>
                  <a:srgbClr val="00193A"/>
                </a:solidFill>
                <a:latin typeface="Courier New" panose="02070309020205020404" pitchFamily="49" charset="0"/>
              </a:rPr>
              <a:t>setName</a:t>
            </a:r>
            <a:r>
              <a:rPr lang="hu-HU" sz="1300" dirty="0">
                <a:solidFill>
                  <a:srgbClr val="00193A"/>
                </a:solidFill>
                <a:latin typeface="Courier New" panose="02070309020205020404" pitchFamily="49" charset="0"/>
              </a:rPr>
              <a:t>($</a:t>
            </a:r>
            <a:r>
              <a:rPr lang="hu-HU" sz="1300" dirty="0" err="1">
                <a:solidFill>
                  <a:srgbClr val="00193A"/>
                </a:solidFill>
                <a:latin typeface="Courier New" panose="02070309020205020404" pitchFamily="49" charset="0"/>
              </a:rPr>
              <a:t>name</a:t>
            </a:r>
            <a:r>
              <a:rPr lang="hu-HU" sz="13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);</a:t>
            </a:r>
          </a:p>
          <a:p>
            <a:pPr defTabSz="554400"/>
            <a:r>
              <a:rPr lang="hu-HU" sz="1300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3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300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hu-HU" sz="1300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this</a:t>
            </a:r>
            <a:r>
              <a:rPr lang="hu-HU" sz="1300" dirty="0">
                <a:solidFill>
                  <a:srgbClr val="00193A"/>
                </a:solidFill>
                <a:latin typeface="Courier New" panose="02070309020205020404" pitchFamily="49" charset="0"/>
              </a:rPr>
              <a:t>-&gt;</a:t>
            </a:r>
            <a:r>
              <a:rPr lang="hu-HU" sz="1300" dirty="0" err="1">
                <a:solidFill>
                  <a:srgbClr val="00193A"/>
                </a:solidFill>
                <a:latin typeface="Courier New" panose="02070309020205020404" pitchFamily="49" charset="0"/>
              </a:rPr>
              <a:t>setSalary</a:t>
            </a:r>
            <a:r>
              <a:rPr lang="hu-HU" sz="1300" dirty="0">
                <a:solidFill>
                  <a:srgbClr val="00193A"/>
                </a:solidFill>
                <a:latin typeface="Courier New" panose="02070309020205020404" pitchFamily="49" charset="0"/>
              </a:rPr>
              <a:t>($</a:t>
            </a:r>
            <a:r>
              <a:rPr lang="hu-HU" sz="1300" dirty="0" err="1">
                <a:solidFill>
                  <a:srgbClr val="00193A"/>
                </a:solidFill>
                <a:latin typeface="Courier New" panose="02070309020205020404" pitchFamily="49" charset="0"/>
              </a:rPr>
              <a:t>salary</a:t>
            </a:r>
            <a:r>
              <a:rPr lang="hu-HU" sz="13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);</a:t>
            </a:r>
          </a:p>
          <a:p>
            <a:pPr defTabSz="554400"/>
            <a:r>
              <a:rPr lang="hu-HU" sz="1300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3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 </a:t>
            </a:r>
          </a:p>
          <a:p>
            <a:pPr defTabSz="554400"/>
            <a:r>
              <a:rPr lang="hu-HU" sz="1300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300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sz="13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300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setSalary</a:t>
            </a:r>
            <a:r>
              <a:rPr lang="hu-HU" sz="1300" dirty="0">
                <a:solidFill>
                  <a:srgbClr val="00193A"/>
                </a:solidFill>
                <a:latin typeface="Courier New" panose="02070309020205020404" pitchFamily="49" charset="0"/>
              </a:rPr>
              <a:t>($</a:t>
            </a:r>
            <a:r>
              <a:rPr lang="hu-HU" sz="1300" dirty="0" err="1">
                <a:solidFill>
                  <a:srgbClr val="00193A"/>
                </a:solidFill>
                <a:latin typeface="Courier New" panose="02070309020205020404" pitchFamily="49" charset="0"/>
              </a:rPr>
              <a:t>salary</a:t>
            </a:r>
            <a:r>
              <a:rPr lang="hu-HU" sz="13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){</a:t>
            </a:r>
          </a:p>
          <a:p>
            <a:pPr defTabSz="554400"/>
            <a:r>
              <a:rPr lang="hu-HU" sz="1300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300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$</a:t>
            </a:r>
            <a:r>
              <a:rPr lang="hu-HU" sz="1300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this</a:t>
            </a:r>
            <a:r>
              <a:rPr lang="hu-HU" sz="1300" dirty="0">
                <a:solidFill>
                  <a:srgbClr val="00193A"/>
                </a:solidFill>
                <a:latin typeface="Courier New" panose="02070309020205020404" pitchFamily="49" charset="0"/>
              </a:rPr>
              <a:t>-&gt;__</a:t>
            </a:r>
            <a:r>
              <a:rPr lang="hu-HU" sz="1300" dirty="0" err="1">
                <a:solidFill>
                  <a:srgbClr val="00193A"/>
                </a:solidFill>
                <a:latin typeface="Courier New" panose="02070309020205020404" pitchFamily="49" charset="0"/>
              </a:rPr>
              <a:t>salary</a:t>
            </a:r>
            <a:r>
              <a:rPr lang="hu-HU" sz="1300" dirty="0">
                <a:solidFill>
                  <a:srgbClr val="00193A"/>
                </a:solidFill>
                <a:latin typeface="Courier New" panose="02070309020205020404" pitchFamily="49" charset="0"/>
              </a:rPr>
              <a:t> = $</a:t>
            </a:r>
            <a:r>
              <a:rPr lang="hu-HU" sz="1300" dirty="0" err="1">
                <a:solidFill>
                  <a:srgbClr val="00193A"/>
                </a:solidFill>
                <a:latin typeface="Courier New" panose="02070309020205020404" pitchFamily="49" charset="0"/>
              </a:rPr>
              <a:t>salary</a:t>
            </a:r>
            <a:r>
              <a:rPr lang="hu-HU" sz="13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;</a:t>
            </a:r>
          </a:p>
          <a:p>
            <a:pPr defTabSz="554400"/>
            <a:r>
              <a:rPr lang="hu-HU" sz="1300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3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 </a:t>
            </a:r>
          </a:p>
          <a:p>
            <a:pPr defTabSz="554400"/>
            <a:r>
              <a:rPr lang="hu-HU" sz="1300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300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sz="13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300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getSalary</a:t>
            </a:r>
            <a:r>
              <a:rPr lang="hu-HU" sz="1300" dirty="0">
                <a:solidFill>
                  <a:srgbClr val="00193A"/>
                </a:solidFill>
                <a:latin typeface="Courier New" panose="02070309020205020404" pitchFamily="49" charset="0"/>
              </a:rPr>
              <a:t>(){ </a:t>
            </a:r>
            <a:endParaRPr lang="hu-HU" sz="1300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sz="1300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300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300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return</a:t>
            </a:r>
            <a:r>
              <a:rPr lang="hu-HU" sz="13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300" b="1" dirty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hu-HU" sz="1300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this</a:t>
            </a:r>
            <a:r>
              <a:rPr lang="hu-HU" sz="1300" dirty="0">
                <a:solidFill>
                  <a:srgbClr val="00193A"/>
                </a:solidFill>
                <a:latin typeface="Courier New" panose="02070309020205020404" pitchFamily="49" charset="0"/>
              </a:rPr>
              <a:t>-&gt;__</a:t>
            </a:r>
            <a:r>
              <a:rPr lang="hu-HU" sz="1300" dirty="0" err="1">
                <a:solidFill>
                  <a:srgbClr val="00193A"/>
                </a:solidFill>
                <a:latin typeface="Courier New" panose="02070309020205020404" pitchFamily="49" charset="0"/>
              </a:rPr>
              <a:t>salary</a:t>
            </a:r>
            <a:r>
              <a:rPr lang="hu-HU" sz="13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;</a:t>
            </a:r>
          </a:p>
          <a:p>
            <a:pPr defTabSz="554400"/>
            <a:r>
              <a:rPr lang="hu-HU" sz="1300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3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 </a:t>
            </a:r>
          </a:p>
          <a:p>
            <a:pPr defTabSz="554400"/>
            <a:r>
              <a:rPr lang="hu-HU" sz="13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</a:p>
          <a:p>
            <a:pPr defTabSz="554400"/>
            <a:r>
              <a:rPr lang="hu-HU" sz="13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hu-HU" sz="1300" dirty="0" err="1">
                <a:solidFill>
                  <a:srgbClr val="00193A"/>
                </a:solidFill>
                <a:latin typeface="Courier New" panose="02070309020205020404" pitchFamily="49" charset="0"/>
              </a:rPr>
              <a:t>emp</a:t>
            </a:r>
            <a:r>
              <a:rPr lang="hu-HU" sz="1300" dirty="0">
                <a:solidFill>
                  <a:srgbClr val="00193A"/>
                </a:solidFill>
                <a:latin typeface="Courier New" panose="02070309020205020404" pitchFamily="49" charset="0"/>
              </a:rPr>
              <a:t> = </a:t>
            </a:r>
            <a:r>
              <a:rPr lang="hu-HU" sz="1300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new</a:t>
            </a:r>
            <a:r>
              <a:rPr lang="hu-HU" sz="130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300" dirty="0" err="1">
                <a:solidFill>
                  <a:srgbClr val="00193A"/>
                </a:solidFill>
                <a:latin typeface="Courier New" panose="02070309020205020404" pitchFamily="49" charset="0"/>
              </a:rPr>
              <a:t>Employee</a:t>
            </a:r>
            <a:r>
              <a:rPr lang="hu-HU" sz="1300" dirty="0">
                <a:solidFill>
                  <a:srgbClr val="00193A"/>
                </a:solidFill>
                <a:latin typeface="Courier New" panose="02070309020205020404" pitchFamily="49" charset="0"/>
              </a:rPr>
              <a:t>(‘Mohammed’, 250</a:t>
            </a:r>
            <a:r>
              <a:rPr lang="hu-HU" sz="13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);</a:t>
            </a:r>
          </a:p>
          <a:p>
            <a:pPr defTabSz="554400"/>
            <a:r>
              <a:rPr lang="hu-HU" sz="1300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echo</a:t>
            </a:r>
            <a:r>
              <a:rPr lang="hu-HU" sz="13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300" dirty="0">
                <a:solidFill>
                  <a:srgbClr val="00193A"/>
                </a:solidFill>
                <a:latin typeface="Courier New" panose="02070309020205020404" pitchFamily="49" charset="0"/>
              </a:rPr>
              <a:t>‘</a:t>
            </a:r>
            <a:r>
              <a:rPr lang="hu-HU" sz="1300" dirty="0" err="1">
                <a:solidFill>
                  <a:srgbClr val="00193A"/>
                </a:solidFill>
                <a:latin typeface="Courier New" panose="02070309020205020404" pitchFamily="49" charset="0"/>
              </a:rPr>
              <a:t>Name</a:t>
            </a:r>
            <a:r>
              <a:rPr lang="hu-HU" sz="1300" dirty="0">
                <a:solidFill>
                  <a:srgbClr val="00193A"/>
                </a:solidFill>
                <a:latin typeface="Courier New" panose="02070309020205020404" pitchFamily="49" charset="0"/>
              </a:rPr>
              <a:t> = ’, $</a:t>
            </a:r>
            <a:r>
              <a:rPr lang="hu-HU" sz="1300" dirty="0" err="1">
                <a:solidFill>
                  <a:srgbClr val="00193A"/>
                </a:solidFill>
                <a:latin typeface="Courier New" panose="02070309020205020404" pitchFamily="49" charset="0"/>
              </a:rPr>
              <a:t>emp</a:t>
            </a:r>
            <a:r>
              <a:rPr lang="hu-HU" sz="1300" dirty="0">
                <a:solidFill>
                  <a:srgbClr val="00193A"/>
                </a:solidFill>
                <a:latin typeface="Courier New" panose="02070309020205020404" pitchFamily="49" charset="0"/>
              </a:rPr>
              <a:t>-&gt;</a:t>
            </a:r>
            <a:r>
              <a:rPr lang="hu-HU" sz="1300" dirty="0" err="1">
                <a:solidFill>
                  <a:srgbClr val="00193A"/>
                </a:solidFill>
                <a:latin typeface="Courier New" panose="02070309020205020404" pitchFamily="49" charset="0"/>
              </a:rPr>
              <a:t>getName</a:t>
            </a:r>
            <a:r>
              <a:rPr lang="hu-HU" sz="1300" dirty="0">
                <a:solidFill>
                  <a:srgbClr val="00193A"/>
                </a:solidFill>
                <a:latin typeface="Courier New" panose="02070309020205020404" pitchFamily="49" charset="0"/>
              </a:rPr>
              <a:t>(), ‘, </a:t>
            </a:r>
            <a:r>
              <a:rPr lang="hu-HU" sz="1300" dirty="0" err="1">
                <a:solidFill>
                  <a:srgbClr val="00193A"/>
                </a:solidFill>
                <a:latin typeface="Courier New" panose="02070309020205020404" pitchFamily="49" charset="0"/>
              </a:rPr>
              <a:t>Salary</a:t>
            </a:r>
            <a:r>
              <a:rPr lang="hu-HU" sz="1300" dirty="0">
                <a:solidFill>
                  <a:srgbClr val="00193A"/>
                </a:solidFill>
                <a:latin typeface="Courier New" panose="02070309020205020404" pitchFamily="49" charset="0"/>
              </a:rPr>
              <a:t> = ’, $</a:t>
            </a:r>
            <a:r>
              <a:rPr lang="hu-HU" sz="1300" dirty="0" err="1">
                <a:solidFill>
                  <a:srgbClr val="00193A"/>
                </a:solidFill>
                <a:latin typeface="Courier New" panose="02070309020205020404" pitchFamily="49" charset="0"/>
              </a:rPr>
              <a:t>emp</a:t>
            </a:r>
            <a:r>
              <a:rPr lang="hu-HU" sz="1300" dirty="0">
                <a:solidFill>
                  <a:srgbClr val="00193A"/>
                </a:solidFill>
                <a:latin typeface="Courier New" panose="02070309020205020404" pitchFamily="49" charset="0"/>
              </a:rPr>
              <a:t>- &gt;</a:t>
            </a:r>
            <a:r>
              <a:rPr lang="hu-HU" sz="1300" dirty="0" err="1">
                <a:solidFill>
                  <a:srgbClr val="00193A"/>
                </a:solidFill>
                <a:latin typeface="Courier New" panose="02070309020205020404" pitchFamily="49" charset="0"/>
              </a:rPr>
              <a:t>getSalary</a:t>
            </a:r>
            <a:r>
              <a:rPr lang="hu-HU" sz="1300" dirty="0">
                <a:solidFill>
                  <a:srgbClr val="00193A"/>
                </a:solidFill>
                <a:latin typeface="Courier New" panose="02070309020205020404" pitchFamily="49" charset="0"/>
              </a:rPr>
              <a:t>();</a:t>
            </a:r>
            <a:endParaRPr lang="hu-HU" sz="1300" dirty="0"/>
          </a:p>
        </p:txBody>
      </p:sp>
    </p:spTree>
    <p:extLst>
      <p:ext uri="{BB962C8B-B14F-4D97-AF65-F5344CB8AC3E}">
        <p14:creationId xmlns:p14="http://schemas.microsoft.com/office/powerpoint/2010/main" val="14373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21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38" name="Google Shape;2020;p33"/>
          <p:cNvGrpSpPr/>
          <p:nvPr/>
        </p:nvGrpSpPr>
        <p:grpSpPr>
          <a:xfrm>
            <a:off x="-92149" y="545805"/>
            <a:ext cx="9198074" cy="4559544"/>
            <a:chOff x="1177450" y="241631"/>
            <a:chExt cx="6173152" cy="3616776"/>
          </a:xfrm>
        </p:grpSpPr>
        <p:sp>
          <p:nvSpPr>
            <p:cNvPr id="3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437219" y="325850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églalap 1"/>
          <p:cNvSpPr/>
          <p:nvPr/>
        </p:nvSpPr>
        <p:spPr>
          <a:xfrm>
            <a:off x="990329" y="853169"/>
            <a:ext cx="73219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54400"/>
            <a:r>
              <a:rPr lang="hu-HU" sz="1000" b="1" dirty="0">
                <a:solidFill>
                  <a:srgbClr val="00193A"/>
                </a:solidFill>
                <a:latin typeface="Courier New" panose="02070309020205020404" pitchFamily="49" charset="0"/>
              </a:rPr>
              <a:t>class</a:t>
            </a:r>
            <a:r>
              <a:rPr lang="hu-HU" sz="100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00" b="1" dirty="0">
                <a:solidFill>
                  <a:srgbClr val="0048AB"/>
                </a:solidFill>
                <a:latin typeface="Courier New" panose="02070309020205020404" pitchFamily="49" charset="0"/>
              </a:rPr>
              <a:t>a</a:t>
            </a:r>
            <a:r>
              <a:rPr lang="hu-HU" sz="100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{</a:t>
            </a:r>
          </a:p>
          <a:p>
            <a:pPr defTabSz="554400"/>
            <a:r>
              <a:rPr lang="hu-HU" sz="1000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00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sz="10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00" b="1" dirty="0">
                <a:solidFill>
                  <a:srgbClr val="0048AB"/>
                </a:solidFill>
                <a:latin typeface="Courier New" panose="02070309020205020404" pitchFamily="49" charset="0"/>
              </a:rPr>
              <a:t>test</a:t>
            </a:r>
            <a:r>
              <a:rPr lang="hu-HU" sz="1000" dirty="0">
                <a:solidFill>
                  <a:srgbClr val="00193A"/>
                </a:solidFill>
                <a:latin typeface="Courier New" panose="02070309020205020404" pitchFamily="49" charset="0"/>
              </a:rPr>
              <a:t>() { </a:t>
            </a:r>
            <a:endParaRPr lang="hu-HU" sz="1000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sz="1000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00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00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echo</a:t>
            </a:r>
            <a:r>
              <a:rPr lang="hu-HU" sz="10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00" dirty="0">
                <a:solidFill>
                  <a:srgbClr val="0048AB"/>
                </a:solidFill>
                <a:latin typeface="Courier New" panose="02070309020205020404" pitchFamily="49" charset="0"/>
              </a:rPr>
              <a:t>'a::test </a:t>
            </a:r>
            <a:r>
              <a:rPr lang="hu-HU" sz="1000" dirty="0" err="1">
                <a:solidFill>
                  <a:srgbClr val="0048AB"/>
                </a:solidFill>
                <a:latin typeface="Courier New" panose="02070309020205020404" pitchFamily="49" charset="0"/>
              </a:rPr>
              <a:t>called</a:t>
            </a:r>
            <a:r>
              <a:rPr lang="hu-HU" sz="1000" dirty="0" smtClean="0">
                <a:solidFill>
                  <a:srgbClr val="0048AB"/>
                </a:solidFill>
                <a:latin typeface="Courier New" panose="02070309020205020404" pitchFamily="49" charset="0"/>
              </a:rPr>
              <a:t>'</a:t>
            </a:r>
            <a:r>
              <a:rPr lang="hu-HU" sz="10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,PHP_EOL;</a:t>
            </a:r>
          </a:p>
          <a:p>
            <a:pPr defTabSz="554400"/>
            <a:r>
              <a:rPr lang="hu-HU" sz="10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}</a:t>
            </a:r>
          </a:p>
          <a:p>
            <a:pPr defTabSz="554400"/>
            <a:r>
              <a:rPr lang="hu-HU" sz="1000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00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sz="10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00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func</a:t>
            </a:r>
            <a:r>
              <a:rPr lang="hu-HU" sz="1000" dirty="0">
                <a:solidFill>
                  <a:srgbClr val="00193A"/>
                </a:solidFill>
                <a:latin typeface="Courier New" panose="02070309020205020404" pitchFamily="49" charset="0"/>
              </a:rPr>
              <a:t>() </a:t>
            </a:r>
            <a:r>
              <a:rPr lang="hu-HU" sz="10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{</a:t>
            </a:r>
          </a:p>
          <a:p>
            <a:pPr defTabSz="554400"/>
            <a:r>
              <a:rPr lang="hu-HU" sz="1000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00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00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echo</a:t>
            </a:r>
            <a:r>
              <a:rPr lang="hu-HU" sz="10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00" dirty="0">
                <a:solidFill>
                  <a:srgbClr val="0048AB"/>
                </a:solidFill>
                <a:latin typeface="Courier New" panose="02070309020205020404" pitchFamily="49" charset="0"/>
              </a:rPr>
              <a:t>'a::</a:t>
            </a:r>
            <a:r>
              <a:rPr lang="hu-HU" sz="1000" dirty="0" err="1">
                <a:solidFill>
                  <a:srgbClr val="0048AB"/>
                </a:solidFill>
                <a:latin typeface="Courier New" panose="02070309020205020404" pitchFamily="49" charset="0"/>
              </a:rPr>
              <a:t>func</a:t>
            </a:r>
            <a:r>
              <a:rPr lang="hu-HU" sz="1000" dirty="0">
                <a:solidFill>
                  <a:srgbClr val="0048AB"/>
                </a:solidFill>
                <a:latin typeface="Courier New" panose="02070309020205020404" pitchFamily="49" charset="0"/>
              </a:rPr>
              <a:t> </a:t>
            </a:r>
            <a:r>
              <a:rPr lang="hu-HU" sz="1000" dirty="0" err="1">
                <a:solidFill>
                  <a:srgbClr val="0048AB"/>
                </a:solidFill>
                <a:latin typeface="Courier New" panose="02070309020205020404" pitchFamily="49" charset="0"/>
              </a:rPr>
              <a:t>called</a:t>
            </a:r>
            <a:r>
              <a:rPr lang="hu-HU" sz="1000" dirty="0">
                <a:solidFill>
                  <a:srgbClr val="0048AB"/>
                </a:solidFill>
                <a:latin typeface="Courier New" panose="02070309020205020404" pitchFamily="49" charset="0"/>
              </a:rPr>
              <a:t>'</a:t>
            </a:r>
            <a:r>
              <a:rPr lang="hu-HU" sz="1000" dirty="0">
                <a:solidFill>
                  <a:srgbClr val="00193A"/>
                </a:solidFill>
                <a:latin typeface="Courier New" panose="02070309020205020404" pitchFamily="49" charset="0"/>
              </a:rPr>
              <a:t>, PHP_EOL</a:t>
            </a:r>
            <a:r>
              <a:rPr lang="hu-HU" sz="10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;</a:t>
            </a:r>
          </a:p>
          <a:p>
            <a:pPr defTabSz="554400"/>
            <a:r>
              <a:rPr lang="hu-HU" sz="1000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</a:p>
          <a:p>
            <a:pPr defTabSz="554400"/>
            <a:r>
              <a:rPr lang="hu-HU" sz="10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 </a:t>
            </a:r>
          </a:p>
          <a:p>
            <a:pPr defTabSz="554400"/>
            <a:r>
              <a:rPr lang="hu-HU" sz="1000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class</a:t>
            </a:r>
            <a:r>
              <a:rPr lang="hu-HU" sz="10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00" b="1" dirty="0">
                <a:solidFill>
                  <a:srgbClr val="0048AB"/>
                </a:solidFill>
                <a:latin typeface="Courier New" panose="02070309020205020404" pitchFamily="49" charset="0"/>
              </a:rPr>
              <a:t>b</a:t>
            </a:r>
            <a:r>
              <a:rPr lang="hu-HU" sz="100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00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extends</a:t>
            </a:r>
            <a:r>
              <a:rPr lang="hu-HU" sz="100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00" b="1" dirty="0">
                <a:solidFill>
                  <a:srgbClr val="0048AB"/>
                </a:solidFill>
                <a:latin typeface="Courier New" panose="02070309020205020404" pitchFamily="49" charset="0"/>
              </a:rPr>
              <a:t>a</a:t>
            </a:r>
            <a:r>
              <a:rPr lang="hu-HU" sz="1000" dirty="0">
                <a:solidFill>
                  <a:srgbClr val="00193A"/>
                </a:solidFill>
                <a:latin typeface="Courier New" panose="02070309020205020404" pitchFamily="49" charset="0"/>
              </a:rPr>
              <a:t> { </a:t>
            </a:r>
            <a:endParaRPr lang="hu-HU" sz="1000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sz="1000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00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sz="10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00" b="1" dirty="0">
                <a:solidFill>
                  <a:srgbClr val="0048AB"/>
                </a:solidFill>
                <a:latin typeface="Courier New" panose="02070309020205020404" pitchFamily="49" charset="0"/>
              </a:rPr>
              <a:t>test</a:t>
            </a:r>
            <a:r>
              <a:rPr lang="hu-HU" sz="1000" dirty="0">
                <a:solidFill>
                  <a:srgbClr val="00193A"/>
                </a:solidFill>
                <a:latin typeface="Courier New" panose="02070309020205020404" pitchFamily="49" charset="0"/>
              </a:rPr>
              <a:t>() { </a:t>
            </a:r>
            <a:endParaRPr lang="hu-HU" sz="1000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sz="1000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00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00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echo</a:t>
            </a:r>
            <a:r>
              <a:rPr lang="hu-HU" sz="10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00" dirty="0">
                <a:solidFill>
                  <a:srgbClr val="0048AB"/>
                </a:solidFill>
                <a:latin typeface="Courier New" panose="02070309020205020404" pitchFamily="49" charset="0"/>
              </a:rPr>
              <a:t>'b::test </a:t>
            </a:r>
            <a:r>
              <a:rPr lang="hu-HU" sz="1000" dirty="0" err="1">
                <a:solidFill>
                  <a:srgbClr val="0048AB"/>
                </a:solidFill>
                <a:latin typeface="Courier New" panose="02070309020205020404" pitchFamily="49" charset="0"/>
              </a:rPr>
              <a:t>called</a:t>
            </a:r>
            <a:r>
              <a:rPr lang="hu-HU" sz="1000" dirty="0">
                <a:solidFill>
                  <a:srgbClr val="0048AB"/>
                </a:solidFill>
                <a:latin typeface="Courier New" panose="02070309020205020404" pitchFamily="49" charset="0"/>
              </a:rPr>
              <a:t>'</a:t>
            </a:r>
            <a:r>
              <a:rPr lang="hu-HU" sz="1000" dirty="0">
                <a:solidFill>
                  <a:srgbClr val="00193A"/>
                </a:solidFill>
                <a:latin typeface="Courier New" panose="02070309020205020404" pitchFamily="49" charset="0"/>
              </a:rPr>
              <a:t>, PHP_EOL; </a:t>
            </a:r>
            <a:endParaRPr lang="hu-HU" sz="1000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sz="1000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</a:p>
          <a:p>
            <a:pPr defTabSz="554400"/>
            <a:r>
              <a:rPr lang="hu-HU" sz="10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</a:p>
          <a:p>
            <a:pPr defTabSz="554400"/>
            <a:r>
              <a:rPr lang="hu-HU" sz="1000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class</a:t>
            </a:r>
            <a:r>
              <a:rPr lang="hu-HU" sz="10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00" b="1" dirty="0">
                <a:solidFill>
                  <a:srgbClr val="0048AB"/>
                </a:solidFill>
                <a:latin typeface="Courier New" panose="02070309020205020404" pitchFamily="49" charset="0"/>
              </a:rPr>
              <a:t>c</a:t>
            </a:r>
            <a:r>
              <a:rPr lang="hu-HU" sz="100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00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extends</a:t>
            </a:r>
            <a:r>
              <a:rPr lang="hu-HU" sz="100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00" b="1" dirty="0">
                <a:solidFill>
                  <a:srgbClr val="0048AB"/>
                </a:solidFill>
                <a:latin typeface="Courier New" panose="02070309020205020404" pitchFamily="49" charset="0"/>
              </a:rPr>
              <a:t>b</a:t>
            </a:r>
            <a:r>
              <a:rPr lang="hu-HU" sz="1000" dirty="0">
                <a:solidFill>
                  <a:srgbClr val="00193A"/>
                </a:solidFill>
                <a:latin typeface="Courier New" panose="02070309020205020404" pitchFamily="49" charset="0"/>
              </a:rPr>
              <a:t> { </a:t>
            </a:r>
            <a:endParaRPr lang="hu-HU" sz="1000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sz="1000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00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sz="10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00" b="1" dirty="0">
                <a:solidFill>
                  <a:srgbClr val="0048AB"/>
                </a:solidFill>
                <a:latin typeface="Courier New" panose="02070309020205020404" pitchFamily="49" charset="0"/>
              </a:rPr>
              <a:t>test</a:t>
            </a:r>
            <a:r>
              <a:rPr lang="hu-HU" sz="1000" dirty="0">
                <a:solidFill>
                  <a:srgbClr val="00193A"/>
                </a:solidFill>
                <a:latin typeface="Courier New" panose="02070309020205020404" pitchFamily="49" charset="0"/>
              </a:rPr>
              <a:t>() { </a:t>
            </a:r>
            <a:endParaRPr lang="hu-HU" sz="1000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sz="1000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00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00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parent</a:t>
            </a:r>
            <a:r>
              <a:rPr lang="hu-HU" sz="1000" dirty="0">
                <a:solidFill>
                  <a:srgbClr val="00193A"/>
                </a:solidFill>
                <a:latin typeface="Courier New" panose="02070309020205020404" pitchFamily="49" charset="0"/>
              </a:rPr>
              <a:t>::test(); </a:t>
            </a:r>
            <a:endParaRPr lang="hu-HU" sz="1000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sz="1000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</a:p>
          <a:p>
            <a:pPr defTabSz="554400"/>
            <a:r>
              <a:rPr lang="hu-HU" sz="10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</a:p>
          <a:p>
            <a:pPr defTabSz="554400"/>
            <a:r>
              <a:rPr lang="hu-HU" sz="1000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class</a:t>
            </a:r>
            <a:r>
              <a:rPr lang="hu-HU" sz="10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00" b="1" dirty="0">
                <a:solidFill>
                  <a:srgbClr val="0048AB"/>
                </a:solidFill>
                <a:latin typeface="Courier New" panose="02070309020205020404" pitchFamily="49" charset="0"/>
              </a:rPr>
              <a:t>d</a:t>
            </a:r>
            <a:r>
              <a:rPr lang="hu-HU" sz="100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00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extends</a:t>
            </a:r>
            <a:r>
              <a:rPr lang="hu-HU" sz="100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00" b="1" dirty="0">
                <a:solidFill>
                  <a:srgbClr val="0048AB"/>
                </a:solidFill>
                <a:latin typeface="Courier New" panose="02070309020205020404" pitchFamily="49" charset="0"/>
              </a:rPr>
              <a:t>c</a:t>
            </a:r>
            <a:r>
              <a:rPr lang="hu-HU" sz="100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{</a:t>
            </a:r>
          </a:p>
          <a:p>
            <a:pPr defTabSz="554400"/>
            <a:r>
              <a:rPr lang="hu-HU" sz="1000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00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sz="10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00" b="1" dirty="0">
                <a:solidFill>
                  <a:srgbClr val="0048AB"/>
                </a:solidFill>
                <a:latin typeface="Courier New" panose="02070309020205020404" pitchFamily="49" charset="0"/>
              </a:rPr>
              <a:t>test</a:t>
            </a:r>
            <a:r>
              <a:rPr lang="hu-HU" sz="1000" dirty="0">
                <a:solidFill>
                  <a:srgbClr val="00193A"/>
                </a:solidFill>
                <a:latin typeface="Courier New" panose="02070309020205020404" pitchFamily="49" charset="0"/>
              </a:rPr>
              <a:t>() </a:t>
            </a:r>
            <a:r>
              <a:rPr lang="hu-HU" sz="10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{</a:t>
            </a:r>
          </a:p>
          <a:p>
            <a:pPr defTabSz="554400"/>
            <a:r>
              <a:rPr lang="hu-HU" sz="1000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00" dirty="0" smtClean="0">
                <a:solidFill>
                  <a:srgbClr val="738191"/>
                </a:solidFill>
                <a:latin typeface="Courier New" panose="02070309020205020404" pitchFamily="49" charset="0"/>
              </a:rPr>
              <a:t>//</a:t>
            </a:r>
            <a:r>
              <a:rPr lang="hu-HU" sz="1000" dirty="0" err="1">
                <a:solidFill>
                  <a:srgbClr val="738191"/>
                </a:solidFill>
                <a:latin typeface="Courier New" panose="02070309020205020404" pitchFamily="49" charset="0"/>
              </a:rPr>
              <a:t>Note</a:t>
            </a:r>
            <a:r>
              <a:rPr lang="hu-HU" sz="1000" dirty="0">
                <a:solidFill>
                  <a:srgbClr val="738191"/>
                </a:solidFill>
                <a:latin typeface="Courier New" panose="02070309020205020404" pitchFamily="49" charset="0"/>
              </a:rPr>
              <a:t> </a:t>
            </a:r>
            <a:r>
              <a:rPr lang="hu-HU" sz="1000" dirty="0" err="1">
                <a:solidFill>
                  <a:srgbClr val="738191"/>
                </a:solidFill>
                <a:latin typeface="Courier New" panose="02070309020205020404" pitchFamily="49" charset="0"/>
              </a:rPr>
              <a:t>the</a:t>
            </a:r>
            <a:r>
              <a:rPr lang="hu-HU" sz="1000" dirty="0">
                <a:solidFill>
                  <a:srgbClr val="738191"/>
                </a:solidFill>
                <a:latin typeface="Courier New" panose="02070309020205020404" pitchFamily="49" charset="0"/>
              </a:rPr>
              <a:t> </a:t>
            </a:r>
            <a:r>
              <a:rPr lang="hu-HU" sz="1000" dirty="0" err="1">
                <a:solidFill>
                  <a:srgbClr val="738191"/>
                </a:solidFill>
                <a:latin typeface="Courier New" panose="02070309020205020404" pitchFamily="49" charset="0"/>
              </a:rPr>
              <a:t>call</a:t>
            </a:r>
            <a:r>
              <a:rPr lang="hu-HU" sz="1000" dirty="0">
                <a:solidFill>
                  <a:srgbClr val="738191"/>
                </a:solidFill>
                <a:latin typeface="Courier New" panose="02070309020205020404" pitchFamily="49" charset="0"/>
              </a:rPr>
              <a:t> </a:t>
            </a:r>
            <a:r>
              <a:rPr lang="hu-HU" sz="1000" dirty="0" err="1">
                <a:solidFill>
                  <a:srgbClr val="738191"/>
                </a:solidFill>
                <a:latin typeface="Courier New" panose="02070309020205020404" pitchFamily="49" charset="0"/>
              </a:rPr>
              <a:t>to</a:t>
            </a:r>
            <a:r>
              <a:rPr lang="hu-HU" sz="1000" dirty="0">
                <a:solidFill>
                  <a:srgbClr val="738191"/>
                </a:solidFill>
                <a:latin typeface="Courier New" panose="02070309020205020404" pitchFamily="49" charset="0"/>
              </a:rPr>
              <a:t> b </a:t>
            </a:r>
            <a:r>
              <a:rPr lang="hu-HU" sz="1000" dirty="0" err="1">
                <a:solidFill>
                  <a:srgbClr val="738191"/>
                </a:solidFill>
                <a:latin typeface="Courier New" panose="02070309020205020404" pitchFamily="49" charset="0"/>
              </a:rPr>
              <a:t>as</a:t>
            </a:r>
            <a:r>
              <a:rPr lang="hu-HU" sz="1000" dirty="0">
                <a:solidFill>
                  <a:srgbClr val="738191"/>
                </a:solidFill>
                <a:latin typeface="Courier New" panose="02070309020205020404" pitchFamily="49" charset="0"/>
              </a:rPr>
              <a:t> it is </a:t>
            </a:r>
            <a:r>
              <a:rPr lang="hu-HU" sz="1000" dirty="0" err="1">
                <a:solidFill>
                  <a:srgbClr val="738191"/>
                </a:solidFill>
                <a:latin typeface="Courier New" panose="02070309020205020404" pitchFamily="49" charset="0"/>
              </a:rPr>
              <a:t>not</a:t>
            </a:r>
            <a:r>
              <a:rPr lang="hu-HU" sz="1000" dirty="0">
                <a:solidFill>
                  <a:srgbClr val="738191"/>
                </a:solidFill>
                <a:latin typeface="Courier New" panose="02070309020205020404" pitchFamily="49" charset="0"/>
              </a:rPr>
              <a:t> </a:t>
            </a:r>
            <a:r>
              <a:rPr lang="hu-HU" sz="1000" dirty="0" err="1">
                <a:solidFill>
                  <a:srgbClr val="738191"/>
                </a:solidFill>
                <a:latin typeface="Courier New" panose="02070309020205020404" pitchFamily="49" charset="0"/>
              </a:rPr>
              <a:t>the</a:t>
            </a:r>
            <a:r>
              <a:rPr lang="hu-HU" sz="1000" dirty="0">
                <a:solidFill>
                  <a:srgbClr val="738191"/>
                </a:solidFill>
                <a:latin typeface="Courier New" panose="02070309020205020404" pitchFamily="49" charset="0"/>
              </a:rPr>
              <a:t> </a:t>
            </a:r>
            <a:r>
              <a:rPr lang="hu-HU" sz="1000" dirty="0" err="1">
                <a:solidFill>
                  <a:srgbClr val="738191"/>
                </a:solidFill>
                <a:latin typeface="Courier New" panose="02070309020205020404" pitchFamily="49" charset="0"/>
              </a:rPr>
              <a:t>direct</a:t>
            </a:r>
            <a:r>
              <a:rPr lang="hu-HU" sz="1000" dirty="0">
                <a:solidFill>
                  <a:srgbClr val="738191"/>
                </a:solidFill>
                <a:latin typeface="Courier New" panose="02070309020205020404" pitchFamily="49" charset="0"/>
              </a:rPr>
              <a:t> </a:t>
            </a:r>
            <a:r>
              <a:rPr lang="hu-HU" sz="1000" dirty="0" err="1">
                <a:solidFill>
                  <a:srgbClr val="738191"/>
                </a:solidFill>
                <a:latin typeface="Courier New" panose="02070309020205020404" pitchFamily="49" charset="0"/>
              </a:rPr>
              <a:t>parent</a:t>
            </a:r>
            <a:r>
              <a:rPr lang="hu-HU" sz="1000" dirty="0">
                <a:solidFill>
                  <a:srgbClr val="738191"/>
                </a:solidFill>
                <a:latin typeface="Courier New" panose="02070309020205020404" pitchFamily="49" charset="0"/>
              </a:rPr>
              <a:t>. </a:t>
            </a:r>
            <a:endParaRPr lang="hu-HU" sz="1000" dirty="0" smtClean="0">
              <a:solidFill>
                <a:srgbClr val="738191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sz="1000" dirty="0">
                <a:solidFill>
                  <a:srgbClr val="738191"/>
                </a:solidFill>
                <a:latin typeface="Courier New" panose="02070309020205020404" pitchFamily="49" charset="0"/>
              </a:rPr>
              <a:t>	</a:t>
            </a:r>
            <a:r>
              <a:rPr lang="hu-HU" sz="1000" dirty="0" smtClean="0">
                <a:solidFill>
                  <a:srgbClr val="738191"/>
                </a:solidFill>
                <a:latin typeface="Courier New" panose="02070309020205020404" pitchFamily="49" charset="0"/>
              </a:rPr>
              <a:t>	</a:t>
            </a:r>
            <a:r>
              <a:rPr lang="hu-HU" sz="10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b</a:t>
            </a:r>
            <a:r>
              <a:rPr lang="hu-HU" sz="1000" dirty="0">
                <a:solidFill>
                  <a:srgbClr val="00193A"/>
                </a:solidFill>
                <a:latin typeface="Courier New" panose="02070309020205020404" pitchFamily="49" charset="0"/>
              </a:rPr>
              <a:t>::test(); </a:t>
            </a:r>
            <a:endParaRPr lang="hu-HU" sz="1000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sz="1000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</a:p>
          <a:p>
            <a:pPr defTabSz="554400"/>
            <a:r>
              <a:rPr lang="hu-HU" sz="10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  <a:endParaRPr lang="hu-HU" sz="1000" dirty="0"/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0" y="-70007"/>
            <a:ext cx="4920564" cy="7562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Több szintű 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öröklés példa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  <p:extLst>
      <p:ext uri="{BB962C8B-B14F-4D97-AF65-F5344CB8AC3E}">
        <p14:creationId xmlns:p14="http://schemas.microsoft.com/office/powerpoint/2010/main" val="58327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22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94122" y="33737"/>
            <a:ext cx="4920564" cy="7562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Több szintű 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öröklés példa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2020;p33"/>
          <p:cNvGrpSpPr/>
          <p:nvPr/>
        </p:nvGrpSpPr>
        <p:grpSpPr>
          <a:xfrm>
            <a:off x="0" y="859482"/>
            <a:ext cx="8890550" cy="3784318"/>
            <a:chOff x="1177450" y="241631"/>
            <a:chExt cx="6173152" cy="3616776"/>
          </a:xfrm>
        </p:grpSpPr>
        <p:sp>
          <p:nvSpPr>
            <p:cNvPr id="3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437219" y="325850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églalap 1"/>
          <p:cNvSpPr/>
          <p:nvPr/>
        </p:nvSpPr>
        <p:spPr>
          <a:xfrm>
            <a:off x="1167434" y="136693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$a = </a:t>
            </a:r>
            <a:r>
              <a:rPr lang="en-US" b="1" dirty="0">
                <a:solidFill>
                  <a:srgbClr val="00193A"/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 a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();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b = </a:t>
            </a:r>
            <a:r>
              <a:rPr lang="en-US" b="1" dirty="0">
                <a:solidFill>
                  <a:srgbClr val="00193A"/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 b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();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c = </a:t>
            </a:r>
            <a:r>
              <a:rPr lang="en-US" b="1" dirty="0">
                <a:solidFill>
                  <a:srgbClr val="00193A"/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 c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();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d = </a:t>
            </a:r>
            <a:r>
              <a:rPr lang="en-US" b="1" dirty="0">
                <a:solidFill>
                  <a:srgbClr val="00193A"/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 d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();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a-&gt;test(); </a:t>
            </a:r>
            <a:r>
              <a:rPr lang="en-US" dirty="0">
                <a:solidFill>
                  <a:srgbClr val="738191"/>
                </a:solidFill>
                <a:latin typeface="Courier New" panose="02070309020205020404" pitchFamily="49" charset="0"/>
              </a:rPr>
              <a:t>// Outputs "a::test called" 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$b-&gt;test(); </a:t>
            </a:r>
            <a:r>
              <a:rPr lang="en-US" dirty="0">
                <a:solidFill>
                  <a:srgbClr val="738191"/>
                </a:solidFill>
                <a:latin typeface="Courier New" panose="02070309020205020404" pitchFamily="49" charset="0"/>
              </a:rPr>
              <a:t>// Outputs "b::test called"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 $b-&gt;</a:t>
            </a:r>
            <a:r>
              <a:rPr lang="en-US" dirty="0" err="1">
                <a:solidFill>
                  <a:srgbClr val="00193A"/>
                </a:solidFill>
                <a:latin typeface="Courier New" panose="02070309020205020404" pitchFamily="49" charset="0"/>
              </a:rPr>
              <a:t>func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(); </a:t>
            </a:r>
            <a:r>
              <a:rPr lang="en-US" dirty="0">
                <a:solidFill>
                  <a:srgbClr val="738191"/>
                </a:solidFill>
                <a:latin typeface="Courier New" panose="02070309020205020404" pitchFamily="49" charset="0"/>
              </a:rPr>
              <a:t>// Outputs "a::func called" 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$c-&gt;test(); </a:t>
            </a:r>
            <a:r>
              <a:rPr lang="en-US" dirty="0">
                <a:solidFill>
                  <a:srgbClr val="738191"/>
                </a:solidFill>
                <a:latin typeface="Courier New" panose="02070309020205020404" pitchFamily="49" charset="0"/>
              </a:rPr>
              <a:t>// Outputs "b::test called" 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$d-&gt;test(); </a:t>
            </a:r>
            <a:r>
              <a:rPr lang="en-US" dirty="0">
                <a:solidFill>
                  <a:srgbClr val="738191"/>
                </a:solidFill>
                <a:latin typeface="Courier New" panose="02070309020205020404" pitchFamily="49" charset="0"/>
              </a:rPr>
              <a:t>// Outputs "b::test called"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45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67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Osztály példa</a:t>
            </a:r>
            <a:endParaRPr sz="36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86844" y="846667"/>
            <a:ext cx="5723838" cy="3889890"/>
          </a:xfrm>
        </p:spPr>
        <p:txBody>
          <a:bodyPr/>
          <a:lstStyle/>
          <a:p>
            <a:r>
              <a:rPr lang="hu-HU" b="1" dirty="0"/>
              <a:t>Készítsünk egy bankszámlát szimuláló PHP </a:t>
            </a:r>
            <a:r>
              <a:rPr lang="hu-HU" b="1" dirty="0" smtClean="0"/>
              <a:t>programot!</a:t>
            </a:r>
            <a:endParaRPr lang="hu-HU" b="1" dirty="0"/>
          </a:p>
          <a:p>
            <a:r>
              <a:rPr lang="hu-HU" b="1" dirty="0"/>
              <a:t>A programnak 2 osztályt kell tartalmaznia, az egyik egy „Személy”, a másik egy „Bankszámla” osztály.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28530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24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94122" y="33737"/>
            <a:ext cx="8265374" cy="7562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Osztály gyakorlás példa megoldása 1: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2020;p33"/>
          <p:cNvGrpSpPr/>
          <p:nvPr/>
        </p:nvGrpSpPr>
        <p:grpSpPr>
          <a:xfrm>
            <a:off x="0" y="859482"/>
            <a:ext cx="8890550" cy="3784318"/>
            <a:chOff x="1177450" y="241631"/>
            <a:chExt cx="6173152" cy="3616776"/>
          </a:xfrm>
        </p:grpSpPr>
        <p:sp>
          <p:nvSpPr>
            <p:cNvPr id="3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437219" y="325850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églalap 1"/>
          <p:cNvSpPr/>
          <p:nvPr/>
        </p:nvSpPr>
        <p:spPr>
          <a:xfrm>
            <a:off x="1154573" y="1517142"/>
            <a:ext cx="52631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54400"/>
            <a:r>
              <a:rPr lang="en-US" b="1" dirty="0">
                <a:solidFill>
                  <a:srgbClr val="00193A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48AB"/>
                </a:solidFill>
                <a:latin typeface="Courier New" panose="02070309020205020404" pitchFamily="49" charset="0"/>
              </a:rPr>
              <a:t>Person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{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private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$name = 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“”;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public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48AB"/>
                </a:solidFill>
                <a:latin typeface="Courier New" panose="02070309020205020404" pitchFamily="49" charset="0"/>
              </a:rPr>
              <a:t>__construct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($name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){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en-US" b="1" dirty="0">
                <a:solidFill>
                  <a:srgbClr val="00193A"/>
                </a:solidFill>
                <a:latin typeface="Courier New" panose="02070309020205020404" pitchFamily="49" charset="0"/>
              </a:rPr>
              <a:t>this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-&gt;name = $name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;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 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public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getName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(){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193A"/>
                </a:solidFill>
                <a:latin typeface="Courier New" panose="02070309020205020404" pitchFamily="49" charset="0"/>
              </a:rPr>
              <a:t>$this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-&gt;name; 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  <a:r>
              <a:rPr lang="hu-HU" dirty="0"/>
              <a:t> </a:t>
            </a:r>
            <a:endParaRPr lang="hu-HU" dirty="0" smtClean="0"/>
          </a:p>
          <a:p>
            <a:pPr defTabSz="554400"/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37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25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94121" y="33737"/>
            <a:ext cx="8554903" cy="7562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hu-HU" sz="3000" dirty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Osztály gyakorlás példa megoldása 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2: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2020;p33"/>
          <p:cNvGrpSpPr/>
          <p:nvPr/>
        </p:nvGrpSpPr>
        <p:grpSpPr>
          <a:xfrm>
            <a:off x="-1" y="859481"/>
            <a:ext cx="9314121" cy="4073473"/>
            <a:chOff x="1177450" y="241631"/>
            <a:chExt cx="6173152" cy="3616776"/>
          </a:xfrm>
        </p:grpSpPr>
        <p:sp>
          <p:nvSpPr>
            <p:cNvPr id="3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943176" y="3114378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églalap 1"/>
          <p:cNvSpPr/>
          <p:nvPr/>
        </p:nvSpPr>
        <p:spPr>
          <a:xfrm>
            <a:off x="1022875" y="1229646"/>
            <a:ext cx="7870637" cy="31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54400"/>
            <a:r>
              <a:rPr lang="hu-HU" sz="1050" b="1" dirty="0">
                <a:solidFill>
                  <a:srgbClr val="00193A"/>
                </a:solidFill>
                <a:latin typeface="Courier New" panose="02070309020205020404" pitchFamily="49" charset="0"/>
              </a:rPr>
              <a:t>class</a:t>
            </a:r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50" b="1" dirty="0" err="1" smtClean="0">
                <a:solidFill>
                  <a:srgbClr val="0048AB"/>
                </a:solidFill>
                <a:latin typeface="Courier New" panose="02070309020205020404" pitchFamily="49" charset="0"/>
              </a:rPr>
              <a:t>BankAccount</a:t>
            </a:r>
            <a:r>
              <a:rPr lang="hu-HU" sz="105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{</a:t>
            </a:r>
          </a:p>
          <a:p>
            <a:pPr defTabSz="554400"/>
            <a:r>
              <a:rPr lang="hu-HU" sz="1050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50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private</a:t>
            </a:r>
            <a:r>
              <a:rPr lang="hu-HU" sz="105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hu-HU" sz="1050" dirty="0" err="1">
                <a:solidFill>
                  <a:srgbClr val="00193A"/>
                </a:solidFill>
                <a:latin typeface="Courier New" panose="02070309020205020404" pitchFamily="49" charset="0"/>
              </a:rPr>
              <a:t>person</a:t>
            </a:r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 = </a:t>
            </a:r>
            <a:r>
              <a:rPr lang="hu-HU" sz="1050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null</a:t>
            </a:r>
            <a:r>
              <a:rPr lang="hu-HU" sz="105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;</a:t>
            </a:r>
          </a:p>
          <a:p>
            <a:pPr defTabSz="554400"/>
            <a:r>
              <a:rPr lang="hu-HU" sz="1050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50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private</a:t>
            </a:r>
            <a:r>
              <a:rPr lang="hu-HU" sz="105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hu-HU" sz="1050" dirty="0" err="1">
                <a:solidFill>
                  <a:srgbClr val="00193A"/>
                </a:solidFill>
                <a:latin typeface="Courier New" panose="02070309020205020404" pitchFamily="49" charset="0"/>
              </a:rPr>
              <a:t>amount</a:t>
            </a:r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 = </a:t>
            </a:r>
            <a:r>
              <a:rPr lang="hu-HU" sz="105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0;</a:t>
            </a:r>
          </a:p>
          <a:p>
            <a:pPr defTabSz="554400"/>
            <a:r>
              <a:rPr lang="hu-HU" sz="1050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50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public</a:t>
            </a:r>
            <a:r>
              <a:rPr lang="hu-HU" sz="105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50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50" b="1" dirty="0">
                <a:solidFill>
                  <a:srgbClr val="0048AB"/>
                </a:solidFill>
                <a:latin typeface="Courier New" panose="02070309020205020404" pitchFamily="49" charset="0"/>
              </a:rPr>
              <a:t>__</a:t>
            </a:r>
            <a:r>
              <a:rPr lang="hu-HU" sz="1050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construct</a:t>
            </a:r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($</a:t>
            </a:r>
            <a:r>
              <a:rPr lang="hu-HU" sz="1050" dirty="0" err="1">
                <a:solidFill>
                  <a:srgbClr val="00193A"/>
                </a:solidFill>
                <a:latin typeface="Courier New" panose="02070309020205020404" pitchFamily="49" charset="0"/>
              </a:rPr>
              <a:t>person</a:t>
            </a:r>
            <a:r>
              <a:rPr lang="hu-HU" sz="105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){</a:t>
            </a:r>
          </a:p>
          <a:p>
            <a:pPr defTabSz="554400"/>
            <a:r>
              <a:rPr lang="hu-HU" sz="1050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50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$</a:t>
            </a:r>
            <a:r>
              <a:rPr lang="hu-HU" sz="1050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this</a:t>
            </a:r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-&gt;</a:t>
            </a:r>
            <a:r>
              <a:rPr lang="hu-HU" sz="1050" dirty="0" err="1">
                <a:solidFill>
                  <a:srgbClr val="00193A"/>
                </a:solidFill>
                <a:latin typeface="Courier New" panose="02070309020205020404" pitchFamily="49" charset="0"/>
              </a:rPr>
              <a:t>person</a:t>
            </a:r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 = $</a:t>
            </a:r>
            <a:r>
              <a:rPr lang="hu-HU" sz="1050" dirty="0" err="1">
                <a:solidFill>
                  <a:srgbClr val="00193A"/>
                </a:solidFill>
                <a:latin typeface="Courier New" panose="02070309020205020404" pitchFamily="49" charset="0"/>
              </a:rPr>
              <a:t>person</a:t>
            </a:r>
            <a:r>
              <a:rPr lang="hu-HU" sz="105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;</a:t>
            </a:r>
          </a:p>
          <a:p>
            <a:pPr defTabSz="554400"/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5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</a:p>
          <a:p>
            <a:pPr defTabSz="554400"/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50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public</a:t>
            </a:r>
            <a:r>
              <a:rPr lang="hu-HU" sz="105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50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50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deposit</a:t>
            </a:r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( $</a:t>
            </a:r>
            <a:r>
              <a:rPr lang="hu-HU" sz="1050" dirty="0" err="1">
                <a:solidFill>
                  <a:srgbClr val="00193A"/>
                </a:solidFill>
                <a:latin typeface="Courier New" panose="02070309020205020404" pitchFamily="49" charset="0"/>
              </a:rPr>
              <a:t>num</a:t>
            </a:r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5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){</a:t>
            </a:r>
          </a:p>
          <a:p>
            <a:pPr defTabSz="554400"/>
            <a:r>
              <a:rPr lang="hu-HU" sz="1050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50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$</a:t>
            </a:r>
            <a:r>
              <a:rPr lang="hu-HU" sz="1050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this</a:t>
            </a:r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-&gt;</a:t>
            </a:r>
            <a:r>
              <a:rPr lang="hu-HU" sz="1050" dirty="0" err="1">
                <a:solidFill>
                  <a:srgbClr val="00193A"/>
                </a:solidFill>
                <a:latin typeface="Courier New" panose="02070309020205020404" pitchFamily="49" charset="0"/>
              </a:rPr>
              <a:t>amount</a:t>
            </a:r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 += $</a:t>
            </a:r>
            <a:r>
              <a:rPr lang="hu-HU" sz="1050" dirty="0" err="1">
                <a:solidFill>
                  <a:srgbClr val="00193A"/>
                </a:solidFill>
                <a:latin typeface="Courier New" panose="02070309020205020404" pitchFamily="49" charset="0"/>
              </a:rPr>
              <a:t>num</a:t>
            </a:r>
            <a:r>
              <a:rPr lang="hu-HU" sz="105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;</a:t>
            </a:r>
          </a:p>
          <a:p>
            <a:pPr defTabSz="554400"/>
            <a:r>
              <a:rPr lang="hu-HU" sz="105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}</a:t>
            </a:r>
          </a:p>
          <a:p>
            <a:pPr defTabSz="554400"/>
            <a:r>
              <a:rPr lang="hu-HU" sz="1050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50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public</a:t>
            </a:r>
            <a:r>
              <a:rPr lang="hu-HU" sz="105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50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50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withdraw</a:t>
            </a:r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( $</a:t>
            </a:r>
            <a:r>
              <a:rPr lang="hu-HU" sz="1050" dirty="0" err="1">
                <a:solidFill>
                  <a:srgbClr val="00193A"/>
                </a:solidFill>
                <a:latin typeface="Courier New" panose="02070309020205020404" pitchFamily="49" charset="0"/>
              </a:rPr>
              <a:t>num</a:t>
            </a:r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5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){</a:t>
            </a:r>
          </a:p>
          <a:p>
            <a:pPr defTabSz="554400"/>
            <a:r>
              <a:rPr lang="hu-HU" sz="1050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50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$</a:t>
            </a:r>
            <a:r>
              <a:rPr lang="hu-HU" sz="1050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this</a:t>
            </a:r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-&gt;</a:t>
            </a:r>
            <a:r>
              <a:rPr lang="hu-HU" sz="1050" dirty="0" err="1">
                <a:solidFill>
                  <a:srgbClr val="00193A"/>
                </a:solidFill>
                <a:latin typeface="Courier New" panose="02070309020205020404" pitchFamily="49" charset="0"/>
              </a:rPr>
              <a:t>amount</a:t>
            </a:r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 -= $</a:t>
            </a:r>
            <a:r>
              <a:rPr lang="hu-HU" sz="1050" dirty="0" err="1">
                <a:solidFill>
                  <a:srgbClr val="00193A"/>
                </a:solidFill>
                <a:latin typeface="Courier New" panose="02070309020205020404" pitchFamily="49" charset="0"/>
              </a:rPr>
              <a:t>num</a:t>
            </a:r>
            <a:r>
              <a:rPr lang="hu-HU" sz="105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;</a:t>
            </a:r>
          </a:p>
          <a:p>
            <a:pPr defTabSz="554400"/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5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</a:p>
          <a:p>
            <a:pPr defTabSz="554400"/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50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public</a:t>
            </a:r>
            <a:r>
              <a:rPr lang="hu-HU" sz="105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50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50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getAmount</a:t>
            </a:r>
            <a:r>
              <a:rPr lang="hu-HU" sz="105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(){</a:t>
            </a:r>
          </a:p>
          <a:p>
            <a:pPr defTabSz="554400"/>
            <a:r>
              <a:rPr lang="hu-HU" sz="1050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50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50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return</a:t>
            </a:r>
            <a:r>
              <a:rPr lang="hu-HU" sz="105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50" b="1" dirty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hu-HU" sz="1050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this</a:t>
            </a:r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- &gt;</a:t>
            </a:r>
            <a:r>
              <a:rPr lang="hu-HU" sz="1050" dirty="0" err="1">
                <a:solidFill>
                  <a:srgbClr val="00193A"/>
                </a:solidFill>
                <a:latin typeface="Courier New" panose="02070309020205020404" pitchFamily="49" charset="0"/>
              </a:rPr>
              <a:t>amount</a:t>
            </a:r>
            <a:r>
              <a:rPr lang="hu-HU" sz="105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;</a:t>
            </a:r>
          </a:p>
          <a:p>
            <a:pPr defTabSz="554400"/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5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</a:p>
          <a:p>
            <a:pPr defTabSz="554400"/>
            <a:r>
              <a:rPr lang="hu-HU" sz="1050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50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public</a:t>
            </a:r>
            <a:r>
              <a:rPr lang="hu-HU" sz="105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50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50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printStatement</a:t>
            </a:r>
            <a:r>
              <a:rPr lang="hu-HU" sz="105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(){</a:t>
            </a:r>
          </a:p>
          <a:p>
            <a:pPr defTabSz="554400"/>
            <a:r>
              <a:rPr lang="hu-HU" sz="1050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50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50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echo</a:t>
            </a:r>
            <a:r>
              <a:rPr lang="hu-HU" sz="105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‘</a:t>
            </a:r>
            <a:r>
              <a:rPr lang="hu-HU" sz="1050" dirty="0" err="1">
                <a:solidFill>
                  <a:srgbClr val="00193A"/>
                </a:solidFill>
                <a:latin typeface="Courier New" panose="02070309020205020404" pitchFamily="49" charset="0"/>
              </a:rPr>
              <a:t>Name</a:t>
            </a:r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 : ‘, </a:t>
            </a:r>
            <a:r>
              <a:rPr lang="hu-HU" sz="1050" b="1" dirty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hu-HU" sz="1050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this</a:t>
            </a:r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- &gt;</a:t>
            </a:r>
            <a:r>
              <a:rPr lang="hu-HU" sz="1050" dirty="0" err="1">
                <a:solidFill>
                  <a:srgbClr val="00193A"/>
                </a:solidFill>
                <a:latin typeface="Courier New" panose="02070309020205020404" pitchFamily="49" charset="0"/>
              </a:rPr>
              <a:t>person</a:t>
            </a:r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-&gt;</a:t>
            </a:r>
            <a:r>
              <a:rPr lang="hu-HU" sz="1050" dirty="0" err="1">
                <a:solidFill>
                  <a:srgbClr val="00193A"/>
                </a:solidFill>
                <a:latin typeface="Courier New" panose="02070309020205020404" pitchFamily="49" charset="0"/>
              </a:rPr>
              <a:t>getName</a:t>
            </a:r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() , “, </a:t>
            </a:r>
            <a:r>
              <a:rPr lang="hu-HU" sz="1050" dirty="0" err="1">
                <a:solidFill>
                  <a:srgbClr val="00193A"/>
                </a:solidFill>
                <a:latin typeface="Courier New" panose="02070309020205020404" pitchFamily="49" charset="0"/>
              </a:rPr>
              <a:t>amount</a:t>
            </a:r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 = ” , </a:t>
            </a:r>
            <a:r>
              <a:rPr lang="hu-HU" sz="1050" b="1" dirty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hu-HU" sz="1050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this</a:t>
            </a:r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- &gt;</a:t>
            </a:r>
            <a:r>
              <a:rPr lang="hu-HU" sz="1050" dirty="0" err="1">
                <a:solidFill>
                  <a:srgbClr val="00193A"/>
                </a:solidFill>
                <a:latin typeface="Courier New" panose="02070309020205020404" pitchFamily="49" charset="0"/>
              </a:rPr>
              <a:t>amount</a:t>
            </a:r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; </a:t>
            </a:r>
            <a:endParaRPr lang="hu-HU" sz="1050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sz="1050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05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</a:p>
          <a:p>
            <a:pPr defTabSz="554400"/>
            <a:r>
              <a:rPr lang="hu-HU" sz="105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  <a:endParaRPr lang="hu-HU" sz="1050" dirty="0"/>
          </a:p>
        </p:txBody>
      </p:sp>
    </p:spTree>
    <p:extLst>
      <p:ext uri="{BB962C8B-B14F-4D97-AF65-F5344CB8AC3E}">
        <p14:creationId xmlns:p14="http://schemas.microsoft.com/office/powerpoint/2010/main" val="94307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26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94122" y="33737"/>
            <a:ext cx="8224546" cy="7562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hu-HU" sz="3000" dirty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Osztály gyakorlás példa megoldása 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3: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2020;p33"/>
          <p:cNvGrpSpPr/>
          <p:nvPr/>
        </p:nvGrpSpPr>
        <p:grpSpPr>
          <a:xfrm>
            <a:off x="0" y="859482"/>
            <a:ext cx="8890550" cy="3784318"/>
            <a:chOff x="1177450" y="241631"/>
            <a:chExt cx="6173152" cy="3616776"/>
          </a:xfrm>
        </p:grpSpPr>
        <p:sp>
          <p:nvSpPr>
            <p:cNvPr id="3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437219" y="325850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églalap 1"/>
          <p:cNvSpPr/>
          <p:nvPr/>
        </p:nvSpPr>
        <p:spPr>
          <a:xfrm>
            <a:off x="1151860" y="115903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$p = </a:t>
            </a:r>
            <a:r>
              <a:rPr lang="en-US" b="1" dirty="0">
                <a:solidFill>
                  <a:srgbClr val="00193A"/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 Person(“Mohamed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”);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$b 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00193A"/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193A"/>
                </a:solidFill>
                <a:latin typeface="Courier New" panose="02070309020205020404" pitchFamily="49" charset="0"/>
              </a:rPr>
              <a:t>BankAccount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($p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);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b-&gt;deposit(500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);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b-&gt;withdraw(100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);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en-US" dirty="0">
                <a:solidFill>
                  <a:srgbClr val="00193A"/>
                </a:solidFill>
                <a:latin typeface="Courier New" panose="02070309020205020404" pitchFamily="49" charset="0"/>
              </a:rPr>
              <a:t>b-&gt;</a:t>
            </a:r>
            <a:r>
              <a:rPr lang="en-US" dirty="0" err="1">
                <a:solidFill>
                  <a:srgbClr val="00193A"/>
                </a:solidFill>
                <a:latin typeface="Courier New" panose="02070309020205020404" pitchFamily="49" charset="0"/>
              </a:rPr>
              <a:t>printStatement</a:t>
            </a:r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();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38191"/>
                </a:solidFill>
                <a:latin typeface="Courier New" panose="02070309020205020404" pitchFamily="49" charset="0"/>
              </a:rPr>
              <a:t>// Name : Mohamed, amount = 400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310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67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polimorfizmus</a:t>
            </a:r>
            <a:endParaRPr sz="36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86844" y="846667"/>
            <a:ext cx="5539529" cy="3889890"/>
          </a:xfrm>
        </p:spPr>
        <p:txBody>
          <a:bodyPr/>
          <a:lstStyle/>
          <a:p>
            <a:pPr algn="just"/>
            <a:r>
              <a:rPr lang="hu-HU" b="1" dirty="0"/>
              <a:t>A polimorfizmus egy olyan mintát ír le az objektum-orientált programozásban, amelyben az osztályok eltérő funkciókkal rendelkeznek, miközben közös interfészen osztoznak.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16467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28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94122" y="33737"/>
            <a:ext cx="8224546" cy="7562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Polimorfizmus példa :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2020;p33"/>
          <p:cNvGrpSpPr/>
          <p:nvPr/>
        </p:nvGrpSpPr>
        <p:grpSpPr>
          <a:xfrm>
            <a:off x="0" y="859482"/>
            <a:ext cx="8890550" cy="3784318"/>
            <a:chOff x="1177450" y="241631"/>
            <a:chExt cx="6173152" cy="3616776"/>
          </a:xfrm>
        </p:grpSpPr>
        <p:sp>
          <p:nvSpPr>
            <p:cNvPr id="3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437219" y="325850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" name="Téglalap 4"/>
          <p:cNvSpPr/>
          <p:nvPr/>
        </p:nvSpPr>
        <p:spPr>
          <a:xfrm>
            <a:off x="1088065" y="1066554"/>
            <a:ext cx="67279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54400"/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class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Person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{</a:t>
            </a:r>
          </a:p>
          <a:p>
            <a:pPr defTabSz="554400"/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whoAreYou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(){</a:t>
            </a:r>
          </a:p>
          <a:p>
            <a:pPr defTabSz="554400"/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echo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“I am </a:t>
            </a:r>
            <a:r>
              <a:rPr lang="hu-HU" dirty="0" err="1">
                <a:solidFill>
                  <a:srgbClr val="00193A"/>
                </a:solidFill>
                <a:latin typeface="Courier New" panose="02070309020205020404" pitchFamily="49" charset="0"/>
              </a:rPr>
              <a:t>Person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”;</a:t>
            </a:r>
          </a:p>
          <a:p>
            <a:pPr defTabSz="554400"/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</a:p>
          <a:p>
            <a:pPr defTabSz="554400"/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</a:p>
          <a:p>
            <a:pPr defTabSz="554400"/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class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Employee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extends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Person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{</a:t>
            </a:r>
          </a:p>
          <a:p>
            <a:pPr defTabSz="554400"/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whoAreYou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(){ 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echo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”I am an </a:t>
            </a:r>
            <a:r>
              <a:rPr lang="hu-HU" dirty="0" err="1">
                <a:solidFill>
                  <a:srgbClr val="00193A"/>
                </a:solidFill>
                <a:latin typeface="Courier New" panose="02070309020205020404" pitchFamily="49" charset="0"/>
              </a:rPr>
              <a:t>employee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”;</a:t>
            </a:r>
          </a:p>
          <a:p>
            <a:pPr defTabSz="554400"/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</a:p>
          <a:p>
            <a:pPr defTabSz="554400"/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</a:p>
          <a:p>
            <a:pPr defTabSz="554400"/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e = </a:t>
            </a:r>
            <a:r>
              <a:rPr lang="hu-HU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new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dirty="0" err="1">
                <a:solidFill>
                  <a:srgbClr val="00193A"/>
                </a:solidFill>
                <a:latin typeface="Courier New" panose="02070309020205020404" pitchFamily="49" charset="0"/>
              </a:rPr>
              <a:t>Employee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();</a:t>
            </a:r>
          </a:p>
          <a:p>
            <a:pPr defTabSz="554400"/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e-&gt;</a:t>
            </a:r>
            <a:r>
              <a:rPr lang="hu-HU" dirty="0" err="1">
                <a:solidFill>
                  <a:srgbClr val="00193A"/>
                </a:solidFill>
                <a:latin typeface="Courier New" panose="02070309020205020404" pitchFamily="49" charset="0"/>
              </a:rPr>
              <a:t>whoAreYou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(); </a:t>
            </a:r>
            <a:r>
              <a:rPr lang="hu-HU" dirty="0">
                <a:solidFill>
                  <a:srgbClr val="738191"/>
                </a:solidFill>
                <a:latin typeface="Courier New" panose="02070309020205020404" pitchFamily="49" charset="0"/>
              </a:rPr>
              <a:t>// I am an </a:t>
            </a:r>
            <a:r>
              <a:rPr lang="hu-HU" dirty="0" err="1">
                <a:solidFill>
                  <a:srgbClr val="738191"/>
                </a:solidFill>
                <a:latin typeface="Courier New" panose="02070309020205020404" pitchFamily="49" charset="0"/>
              </a:rPr>
              <a:t>employee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p = </a:t>
            </a:r>
            <a:r>
              <a:rPr lang="hu-HU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new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dirty="0" err="1">
                <a:solidFill>
                  <a:srgbClr val="00193A"/>
                </a:solidFill>
                <a:latin typeface="Courier New" panose="02070309020205020404" pitchFamily="49" charset="0"/>
              </a:rPr>
              <a:t>Person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();</a:t>
            </a:r>
          </a:p>
          <a:p>
            <a:pPr defTabSz="554400"/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p-&gt;</a:t>
            </a:r>
            <a:r>
              <a:rPr lang="hu-HU" dirty="0" err="1">
                <a:solidFill>
                  <a:srgbClr val="00193A"/>
                </a:solidFill>
                <a:latin typeface="Courier New" panose="02070309020205020404" pitchFamily="49" charset="0"/>
              </a:rPr>
              <a:t>whoAreYou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(); </a:t>
            </a:r>
            <a:r>
              <a:rPr lang="hu-HU" dirty="0">
                <a:solidFill>
                  <a:srgbClr val="738191"/>
                </a:solidFill>
                <a:latin typeface="Courier New" panose="02070309020205020404" pitchFamily="49" charset="0"/>
              </a:rPr>
              <a:t>// I am a </a:t>
            </a:r>
            <a:r>
              <a:rPr lang="hu-HU" dirty="0" err="1">
                <a:solidFill>
                  <a:srgbClr val="738191"/>
                </a:solidFill>
                <a:latin typeface="Courier New" panose="02070309020205020404" pitchFamily="49" charset="0"/>
              </a:rPr>
              <a:t>person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761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67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err="1" smtClean="0"/>
              <a:t>Garbage</a:t>
            </a:r>
            <a:r>
              <a:rPr lang="hu-HU" sz="3600" dirty="0" smtClean="0"/>
              <a:t> </a:t>
            </a:r>
            <a:r>
              <a:rPr lang="hu-HU" sz="3600" dirty="0" err="1" smtClean="0"/>
              <a:t>collector</a:t>
            </a:r>
            <a:endParaRPr sz="36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86844" y="846667"/>
            <a:ext cx="5169677" cy="3889890"/>
          </a:xfrm>
        </p:spPr>
        <p:txBody>
          <a:bodyPr/>
          <a:lstStyle/>
          <a:p>
            <a:r>
              <a:rPr lang="hu-HU" b="1" dirty="0" smtClean="0"/>
              <a:t>Szemétgyűjtő</a:t>
            </a:r>
          </a:p>
          <a:p>
            <a:pPr algn="just"/>
            <a:r>
              <a:rPr lang="hu-HU" b="1" dirty="0" smtClean="0"/>
              <a:t>A </a:t>
            </a:r>
            <a:r>
              <a:rPr lang="hu-HU" b="1" dirty="0"/>
              <a:t>Java-hoz, a C#-hoz hasonlóan a PHP is szemétgyűjtőt alkalmaz az erőforrások automatikus megtisztítására. Mert a programozó nem felelős a memória lefoglalásáért és felszabadításáért (mint például egy olyan nyelvben, mint a C++).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03547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4250"/>
            <a:ext cx="8686801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Előző programozási trendek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4304" y="605600"/>
            <a:ext cx="8435053" cy="39130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 smtClean="0"/>
              <a:t>Procedurális nyelvek</a:t>
            </a:r>
          </a:p>
          <a:p>
            <a:pPr lvl="1"/>
            <a:r>
              <a:rPr lang="hu-HU" dirty="0" smtClean="0"/>
              <a:t>Kisebb részekre bontja a program forráskódját. </a:t>
            </a:r>
          </a:p>
          <a:p>
            <a:r>
              <a:rPr lang="hu-HU" dirty="0" smtClean="0"/>
              <a:t>Strukturált nyelvek</a:t>
            </a:r>
          </a:p>
          <a:p>
            <a:pPr lvl="1"/>
            <a:r>
              <a:rPr lang="hu-HU" dirty="0" smtClean="0"/>
              <a:t>További megszorítások kellenek a program kód szervezésében, pl.: </a:t>
            </a:r>
            <a:r>
              <a:rPr lang="hu-HU" dirty="0" err="1" smtClean="0"/>
              <a:t>goto</a:t>
            </a:r>
            <a:r>
              <a:rPr lang="hu-HU" dirty="0"/>
              <a:t> </a:t>
            </a:r>
            <a:r>
              <a:rPr lang="hu-HU" dirty="0" smtClean="0"/>
              <a:t>teljesen kizárva a programon belül. </a:t>
            </a:r>
            <a:br>
              <a:rPr lang="hu-HU" dirty="0" smtClean="0"/>
            </a:br>
            <a:r>
              <a:rPr lang="hu-HU" dirty="0" smtClean="0"/>
              <a:t>Globális változók helyett </a:t>
            </a:r>
            <a:r>
              <a:rPr lang="hu-HU" dirty="0" err="1" smtClean="0"/>
              <a:t>subrutinokban</a:t>
            </a:r>
            <a:r>
              <a:rPr lang="hu-HU" dirty="0" smtClean="0"/>
              <a:t> lévő lokális változókat javasol. </a:t>
            </a:r>
          </a:p>
          <a:p>
            <a:r>
              <a:rPr lang="hu-HU" dirty="0" smtClean="0"/>
              <a:t>OOP …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0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67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Objektum üzenet</a:t>
            </a:r>
            <a:endParaRPr sz="36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86844" y="846667"/>
            <a:ext cx="5723838" cy="3889890"/>
          </a:xfrm>
        </p:spPr>
        <p:txBody>
          <a:bodyPr/>
          <a:lstStyle/>
          <a:p>
            <a:r>
              <a:rPr lang="hu-HU" b="1" dirty="0" smtClean="0"/>
              <a:t>Általánosítás (</a:t>
            </a:r>
            <a:r>
              <a:rPr lang="hu-HU" b="1" dirty="0" err="1" smtClean="0"/>
              <a:t>Generalization</a:t>
            </a:r>
            <a:r>
              <a:rPr lang="hu-HU" b="1" dirty="0" smtClean="0"/>
              <a:t>) </a:t>
            </a:r>
          </a:p>
          <a:p>
            <a:r>
              <a:rPr lang="hu-HU" b="1" dirty="0" smtClean="0"/>
              <a:t>AKA üzenet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77919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67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Objektum üzenet</a:t>
            </a:r>
            <a:endParaRPr sz="36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86844" y="846667"/>
            <a:ext cx="5723838" cy="3889890"/>
          </a:xfrm>
        </p:spPr>
        <p:txBody>
          <a:bodyPr/>
          <a:lstStyle/>
          <a:p>
            <a:r>
              <a:rPr lang="hu-HU" b="1" dirty="0" smtClean="0"/>
              <a:t>Asszociáció </a:t>
            </a:r>
            <a:endParaRPr lang="hu-HU" b="1" dirty="0" smtClean="0"/>
          </a:p>
          <a:p>
            <a:r>
              <a:rPr lang="hu-HU" b="1" dirty="0" smtClean="0"/>
              <a:t>Az objektum használ egy másik objektumot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25744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67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Objektum üzenet</a:t>
            </a:r>
            <a:endParaRPr sz="36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86844" y="846667"/>
            <a:ext cx="5723838" cy="3889890"/>
          </a:xfrm>
        </p:spPr>
        <p:txBody>
          <a:bodyPr/>
          <a:lstStyle/>
          <a:p>
            <a:r>
              <a:rPr lang="hu-HU" b="1" dirty="0" err="1" smtClean="0"/>
              <a:t>Kompozicíó</a:t>
            </a:r>
            <a:endParaRPr lang="hu-HU" b="1" dirty="0" smtClean="0"/>
          </a:p>
          <a:p>
            <a:r>
              <a:rPr lang="hu-HU" b="1" dirty="0" smtClean="0"/>
              <a:t>Van egy kapcsolat, az objektum nem létezik egy másik objektum nélkül.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09341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67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Objektum üzenet</a:t>
            </a:r>
            <a:endParaRPr sz="36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86844" y="846667"/>
            <a:ext cx="5723838" cy="3889890"/>
          </a:xfrm>
        </p:spPr>
        <p:txBody>
          <a:bodyPr/>
          <a:lstStyle/>
          <a:p>
            <a:r>
              <a:rPr lang="hu-HU" b="1" dirty="0" err="1" smtClean="0"/>
              <a:t>Aggregáció</a:t>
            </a:r>
            <a:r>
              <a:rPr lang="hu-HU" b="1" dirty="0" smtClean="0"/>
              <a:t>	 </a:t>
            </a:r>
            <a:endParaRPr lang="hu-HU" b="1" dirty="0" smtClean="0"/>
          </a:p>
          <a:p>
            <a:r>
              <a:rPr lang="hu-HU" b="1" dirty="0" smtClean="0"/>
              <a:t>Van kapcsolata az egyik objektumnak a másikkal, de nem függ a létezésétől.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9225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67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Abstract osztály</a:t>
            </a:r>
            <a:endParaRPr sz="36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86844" y="846667"/>
            <a:ext cx="5807159" cy="3889890"/>
          </a:xfrm>
        </p:spPr>
        <p:txBody>
          <a:bodyPr/>
          <a:lstStyle/>
          <a:p>
            <a:pPr algn="just"/>
            <a:r>
              <a:rPr lang="hu-HU" b="1" dirty="0" smtClean="0"/>
              <a:t>Az </a:t>
            </a:r>
            <a:r>
              <a:rPr lang="hu-HU" b="1" dirty="0"/>
              <a:t>absztraktként definiált metódusok egyszerűen deklarálják a </a:t>
            </a:r>
            <a:r>
              <a:rPr lang="hu-HU" b="1" dirty="0" err="1" smtClean="0"/>
              <a:t>metódut</a:t>
            </a:r>
            <a:r>
              <a:rPr lang="hu-HU" b="1" dirty="0" smtClean="0"/>
              <a:t>, </a:t>
            </a:r>
            <a:r>
              <a:rPr lang="hu-HU" b="1" dirty="0"/>
              <a:t>nem határozhatják meg a megvalósítást</a:t>
            </a:r>
            <a:r>
              <a:rPr lang="hu-HU" b="1" dirty="0" smtClean="0"/>
              <a:t>.</a:t>
            </a:r>
          </a:p>
          <a:p>
            <a:pPr algn="just"/>
            <a:r>
              <a:rPr lang="hu-HU" b="1" dirty="0" err="1" smtClean="0"/>
              <a:t>Előredefiniált</a:t>
            </a:r>
            <a:r>
              <a:rPr lang="hu-HU" b="1" dirty="0" smtClean="0"/>
              <a:t> művelet, amelyet az örökös osztályok fognak megvalósítani, előre láthatóan ugyanazon a néven, de más működéssel. </a:t>
            </a:r>
          </a:p>
          <a:p>
            <a:pPr algn="just"/>
            <a:r>
              <a:rPr lang="hu-HU" b="1" dirty="0"/>
              <a:t>Nem megengedett egy absztraktként meghatározott osztály példányának létrehozása. </a:t>
            </a:r>
          </a:p>
          <a:p>
            <a:pPr algn="just"/>
            <a:r>
              <a:rPr lang="hu-HU" b="1" dirty="0"/>
              <a:t>Minden olyan osztálynak, amely legalább egy absztrakt metódust tartalmaz, absztraktnak is kell lennie.</a:t>
            </a:r>
          </a:p>
          <a:p>
            <a:pPr algn="just"/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32686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35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0" y="-136399"/>
            <a:ext cx="4920564" cy="7562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Abstract osztály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2020;p33"/>
          <p:cNvGrpSpPr/>
          <p:nvPr/>
        </p:nvGrpSpPr>
        <p:grpSpPr>
          <a:xfrm>
            <a:off x="0" y="552893"/>
            <a:ext cx="8890550" cy="4409264"/>
            <a:chOff x="1177450" y="241631"/>
            <a:chExt cx="6173152" cy="3616776"/>
          </a:xfrm>
        </p:grpSpPr>
        <p:sp>
          <p:nvSpPr>
            <p:cNvPr id="3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437219" y="325850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" name="Téglalap 3"/>
          <p:cNvSpPr/>
          <p:nvPr/>
        </p:nvSpPr>
        <p:spPr>
          <a:xfrm>
            <a:off x="1015658" y="778623"/>
            <a:ext cx="65148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54400"/>
            <a:r>
              <a:rPr lang="hu-HU" sz="1200" b="1" dirty="0">
                <a:solidFill>
                  <a:srgbClr val="00193A"/>
                </a:solidFill>
                <a:latin typeface="Courier New" panose="02070309020205020404" pitchFamily="49" charset="0"/>
              </a:rPr>
              <a:t>abstract</a:t>
            </a:r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200" b="1" dirty="0">
                <a:solidFill>
                  <a:srgbClr val="00193A"/>
                </a:solidFill>
                <a:latin typeface="Courier New" panose="02070309020205020404" pitchFamily="49" charset="0"/>
              </a:rPr>
              <a:t>class</a:t>
            </a:r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200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AbstractClass</a:t>
            </a:r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{ </a:t>
            </a:r>
            <a:endParaRPr lang="hu-HU" sz="1200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200" dirty="0" smtClean="0">
                <a:solidFill>
                  <a:srgbClr val="738191"/>
                </a:solidFill>
                <a:latin typeface="Courier New" panose="02070309020205020404" pitchFamily="49" charset="0"/>
              </a:rPr>
              <a:t>// </a:t>
            </a:r>
            <a:r>
              <a:rPr lang="hu-HU" sz="1200" dirty="0" err="1">
                <a:solidFill>
                  <a:srgbClr val="738191"/>
                </a:solidFill>
                <a:latin typeface="Courier New" panose="02070309020205020404" pitchFamily="49" charset="0"/>
              </a:rPr>
              <a:t>Force</a:t>
            </a:r>
            <a:r>
              <a:rPr lang="hu-HU" sz="1200" dirty="0">
                <a:solidFill>
                  <a:srgbClr val="738191"/>
                </a:solidFill>
                <a:latin typeface="Courier New" panose="02070309020205020404" pitchFamily="49" charset="0"/>
              </a:rPr>
              <a:t> </a:t>
            </a:r>
            <a:r>
              <a:rPr lang="hu-HU" sz="1200" dirty="0" err="1">
                <a:solidFill>
                  <a:srgbClr val="738191"/>
                </a:solidFill>
                <a:latin typeface="Courier New" panose="02070309020205020404" pitchFamily="49" charset="0"/>
              </a:rPr>
              <a:t>Extending</a:t>
            </a:r>
            <a:r>
              <a:rPr lang="hu-HU" sz="1200" dirty="0">
                <a:solidFill>
                  <a:srgbClr val="738191"/>
                </a:solidFill>
                <a:latin typeface="Courier New" panose="02070309020205020404" pitchFamily="49" charset="0"/>
              </a:rPr>
              <a:t> class </a:t>
            </a:r>
            <a:r>
              <a:rPr lang="hu-HU" sz="1200" dirty="0" err="1">
                <a:solidFill>
                  <a:srgbClr val="738191"/>
                </a:solidFill>
                <a:latin typeface="Courier New" panose="02070309020205020404" pitchFamily="49" charset="0"/>
              </a:rPr>
              <a:t>to</a:t>
            </a:r>
            <a:r>
              <a:rPr lang="hu-HU" sz="1200" dirty="0">
                <a:solidFill>
                  <a:srgbClr val="738191"/>
                </a:solidFill>
                <a:latin typeface="Courier New" panose="02070309020205020404" pitchFamily="49" charset="0"/>
              </a:rPr>
              <a:t> </a:t>
            </a:r>
            <a:r>
              <a:rPr lang="hu-HU" sz="1200" dirty="0" err="1">
                <a:solidFill>
                  <a:srgbClr val="738191"/>
                </a:solidFill>
                <a:latin typeface="Courier New" panose="02070309020205020404" pitchFamily="49" charset="0"/>
              </a:rPr>
              <a:t>define</a:t>
            </a:r>
            <a:r>
              <a:rPr lang="hu-HU" sz="1200" dirty="0">
                <a:solidFill>
                  <a:srgbClr val="738191"/>
                </a:solidFill>
                <a:latin typeface="Courier New" panose="02070309020205020404" pitchFamily="49" charset="0"/>
              </a:rPr>
              <a:t> </a:t>
            </a:r>
            <a:r>
              <a:rPr lang="hu-HU" sz="1200" dirty="0" err="1">
                <a:solidFill>
                  <a:srgbClr val="738191"/>
                </a:solidFill>
                <a:latin typeface="Courier New" panose="02070309020205020404" pitchFamily="49" charset="0"/>
              </a:rPr>
              <a:t>this</a:t>
            </a:r>
            <a:r>
              <a:rPr lang="hu-HU" sz="1200" dirty="0">
                <a:solidFill>
                  <a:srgbClr val="738191"/>
                </a:solidFill>
                <a:latin typeface="Courier New" panose="02070309020205020404" pitchFamily="49" charset="0"/>
              </a:rPr>
              <a:t> </a:t>
            </a:r>
            <a:r>
              <a:rPr lang="hu-HU" sz="1200" dirty="0" err="1">
                <a:solidFill>
                  <a:srgbClr val="738191"/>
                </a:solidFill>
                <a:latin typeface="Courier New" panose="02070309020205020404" pitchFamily="49" charset="0"/>
              </a:rPr>
              <a:t>method</a:t>
            </a:r>
            <a:r>
              <a:rPr lang="hu-HU" sz="1200" dirty="0">
                <a:solidFill>
                  <a:srgbClr val="738191"/>
                </a:solidFill>
                <a:latin typeface="Courier New" panose="02070309020205020404" pitchFamily="49" charset="0"/>
              </a:rPr>
              <a:t> </a:t>
            </a:r>
            <a:r>
              <a:rPr lang="hu-HU" sz="1200" dirty="0" smtClean="0">
                <a:solidFill>
                  <a:srgbClr val="738191"/>
                </a:solidFill>
                <a:latin typeface="Courier New" panose="02070309020205020404" pitchFamily="49" charset="0"/>
              </a:rPr>
              <a:t>	</a:t>
            </a:r>
            <a:r>
              <a:rPr lang="hu-HU" sz="1200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abstract</a:t>
            </a:r>
            <a:r>
              <a:rPr lang="hu-HU" sz="12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200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protected</a:t>
            </a:r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200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200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getValue</a:t>
            </a:r>
            <a:r>
              <a:rPr lang="hu-HU" sz="12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();</a:t>
            </a:r>
          </a:p>
          <a:p>
            <a:pPr defTabSz="554400"/>
            <a:r>
              <a:rPr lang="hu-HU" sz="1200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abstract</a:t>
            </a:r>
            <a:r>
              <a:rPr lang="hu-HU" sz="12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200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protected</a:t>
            </a:r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200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200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myFoo</a:t>
            </a:r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($</a:t>
            </a:r>
            <a:r>
              <a:rPr lang="hu-HU" sz="1200" dirty="0" err="1">
                <a:solidFill>
                  <a:srgbClr val="00193A"/>
                </a:solidFill>
                <a:latin typeface="Courier New" panose="02070309020205020404" pitchFamily="49" charset="0"/>
              </a:rPr>
              <a:t>someParam</a:t>
            </a:r>
            <a:r>
              <a:rPr lang="hu-HU" sz="12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);</a:t>
            </a:r>
          </a:p>
          <a:p>
            <a:pPr defTabSz="554400"/>
            <a:r>
              <a:rPr lang="hu-HU" sz="1200" dirty="0" smtClean="0">
                <a:solidFill>
                  <a:srgbClr val="738191"/>
                </a:solidFill>
                <a:latin typeface="Courier New" panose="02070309020205020404" pitchFamily="49" charset="0"/>
              </a:rPr>
              <a:t>	// </a:t>
            </a:r>
            <a:r>
              <a:rPr lang="hu-HU" sz="1200" dirty="0" err="1">
                <a:solidFill>
                  <a:srgbClr val="738191"/>
                </a:solidFill>
                <a:latin typeface="Courier New" panose="02070309020205020404" pitchFamily="49" charset="0"/>
              </a:rPr>
              <a:t>Common</a:t>
            </a:r>
            <a:r>
              <a:rPr lang="hu-HU" sz="1200" dirty="0">
                <a:solidFill>
                  <a:srgbClr val="738191"/>
                </a:solidFill>
                <a:latin typeface="Courier New" panose="02070309020205020404" pitchFamily="49" charset="0"/>
              </a:rPr>
              <a:t> </a:t>
            </a:r>
            <a:r>
              <a:rPr lang="hu-HU" sz="1200" dirty="0" err="1">
                <a:solidFill>
                  <a:srgbClr val="738191"/>
                </a:solidFill>
                <a:latin typeface="Courier New" panose="02070309020205020404" pitchFamily="49" charset="0"/>
              </a:rPr>
              <a:t>method</a:t>
            </a:r>
            <a:r>
              <a:rPr lang="hu-HU" sz="1200" dirty="0">
                <a:solidFill>
                  <a:srgbClr val="738191"/>
                </a:solidFill>
                <a:latin typeface="Courier New" panose="02070309020205020404" pitchFamily="49" charset="0"/>
              </a:rPr>
              <a:t> </a:t>
            </a:r>
            <a:endParaRPr lang="hu-HU" sz="1200" dirty="0" smtClean="0">
              <a:solidFill>
                <a:srgbClr val="738191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sz="1200" b="1" dirty="0">
                <a:solidFill>
                  <a:srgbClr val="738191"/>
                </a:solidFill>
                <a:latin typeface="Courier New" panose="02070309020205020404" pitchFamily="49" charset="0"/>
              </a:rPr>
              <a:t>	</a:t>
            </a:r>
            <a:r>
              <a:rPr lang="hu-HU" sz="1200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public</a:t>
            </a:r>
            <a:r>
              <a:rPr lang="hu-HU" sz="12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200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200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printOut</a:t>
            </a:r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() { </a:t>
            </a:r>
            <a:endParaRPr lang="hu-HU" sz="1200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sz="1200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200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print</a:t>
            </a:r>
            <a:r>
              <a:rPr lang="hu-HU" sz="12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200" b="1" dirty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hu-HU" sz="1200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this</a:t>
            </a:r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-&gt;</a:t>
            </a:r>
            <a:r>
              <a:rPr lang="hu-HU" sz="1200" dirty="0" err="1">
                <a:solidFill>
                  <a:srgbClr val="00193A"/>
                </a:solidFill>
                <a:latin typeface="Courier New" panose="02070309020205020404" pitchFamily="49" charset="0"/>
              </a:rPr>
              <a:t>getValue</a:t>
            </a:r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() . </a:t>
            </a:r>
            <a:r>
              <a:rPr lang="hu-HU" sz="1200" dirty="0">
                <a:solidFill>
                  <a:srgbClr val="0048AB"/>
                </a:solidFill>
                <a:latin typeface="Courier New" panose="02070309020205020404" pitchFamily="49" charset="0"/>
              </a:rPr>
              <a:t>'&lt;</a:t>
            </a:r>
            <a:r>
              <a:rPr lang="hu-HU" sz="1200" dirty="0" err="1">
                <a:solidFill>
                  <a:srgbClr val="0048AB"/>
                </a:solidFill>
                <a:latin typeface="Courier New" panose="02070309020205020404" pitchFamily="49" charset="0"/>
              </a:rPr>
              <a:t>br</a:t>
            </a:r>
            <a:r>
              <a:rPr lang="hu-HU" sz="1200" dirty="0">
                <a:solidFill>
                  <a:srgbClr val="0048AB"/>
                </a:solidFill>
                <a:latin typeface="Courier New" panose="02070309020205020404" pitchFamily="49" charset="0"/>
              </a:rPr>
              <a:t>/&gt;'</a:t>
            </a:r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; </a:t>
            </a:r>
            <a:endParaRPr lang="hu-HU" sz="1200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2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</a:p>
          <a:p>
            <a:pPr defTabSz="554400"/>
            <a:r>
              <a:rPr lang="hu-HU" sz="12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 </a:t>
            </a:r>
          </a:p>
          <a:p>
            <a:pPr defTabSz="554400"/>
            <a:r>
              <a:rPr lang="hu-HU" sz="1200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class</a:t>
            </a:r>
            <a:r>
              <a:rPr lang="hu-HU" sz="12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200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MyClass</a:t>
            </a:r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200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extends</a:t>
            </a:r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200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AbstractClass</a:t>
            </a:r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2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{</a:t>
            </a:r>
          </a:p>
          <a:p>
            <a:pPr defTabSz="554400"/>
            <a:r>
              <a:rPr lang="hu-HU" sz="1200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200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protected</a:t>
            </a:r>
            <a:r>
              <a:rPr lang="hu-HU" sz="12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200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200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getValue</a:t>
            </a:r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() </a:t>
            </a:r>
            <a:r>
              <a:rPr lang="hu-HU" sz="12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{</a:t>
            </a:r>
          </a:p>
          <a:p>
            <a:pPr defTabSz="554400"/>
            <a:r>
              <a:rPr lang="hu-HU" sz="1200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200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200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return</a:t>
            </a:r>
            <a:r>
              <a:rPr lang="hu-HU" sz="12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200" dirty="0">
                <a:solidFill>
                  <a:srgbClr val="0048AB"/>
                </a:solidFill>
                <a:latin typeface="Courier New" panose="02070309020205020404" pitchFamily="49" charset="0"/>
              </a:rPr>
              <a:t>"</a:t>
            </a:r>
            <a:r>
              <a:rPr lang="hu-HU" sz="1200" dirty="0" err="1">
                <a:solidFill>
                  <a:srgbClr val="0048AB"/>
                </a:solidFill>
                <a:latin typeface="Courier New" panose="02070309020205020404" pitchFamily="49" charset="0"/>
              </a:rPr>
              <a:t>MyClass</a:t>
            </a:r>
            <a:r>
              <a:rPr lang="hu-HU" sz="1200" dirty="0" smtClean="0">
                <a:solidFill>
                  <a:srgbClr val="0048AB"/>
                </a:solidFill>
                <a:latin typeface="Courier New" panose="02070309020205020404" pitchFamily="49" charset="0"/>
              </a:rPr>
              <a:t>"</a:t>
            </a:r>
            <a:r>
              <a:rPr lang="hu-HU" sz="12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;</a:t>
            </a:r>
          </a:p>
          <a:p>
            <a:pPr defTabSz="554400"/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2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</a:p>
          <a:p>
            <a:pPr defTabSz="554400"/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200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public</a:t>
            </a:r>
            <a:r>
              <a:rPr lang="hu-HU" sz="12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200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200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myFoo</a:t>
            </a:r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($x</a:t>
            </a:r>
            <a:r>
              <a:rPr lang="hu-HU" sz="12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){</a:t>
            </a:r>
          </a:p>
          <a:p>
            <a:pPr defTabSz="554400"/>
            <a:r>
              <a:rPr lang="hu-HU" sz="1200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200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200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return</a:t>
            </a:r>
            <a:r>
              <a:rPr lang="hu-HU" sz="12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200" b="1" dirty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hu-HU" sz="1200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this</a:t>
            </a:r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-&gt;</a:t>
            </a:r>
            <a:r>
              <a:rPr lang="hu-HU" sz="1200" dirty="0" err="1">
                <a:solidFill>
                  <a:srgbClr val="00193A"/>
                </a:solidFill>
                <a:latin typeface="Courier New" panose="02070309020205020404" pitchFamily="49" charset="0"/>
              </a:rPr>
              <a:t>getValue</a:t>
            </a:r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(). </a:t>
            </a:r>
            <a:r>
              <a:rPr lang="hu-HU" sz="1200" dirty="0">
                <a:solidFill>
                  <a:srgbClr val="0048AB"/>
                </a:solidFill>
                <a:latin typeface="Courier New" panose="02070309020205020404" pitchFamily="49" charset="0"/>
              </a:rPr>
              <a:t>'-&gt;</a:t>
            </a:r>
            <a:r>
              <a:rPr lang="hu-HU" sz="1200" dirty="0" err="1">
                <a:solidFill>
                  <a:srgbClr val="0048AB"/>
                </a:solidFill>
                <a:latin typeface="Courier New" panose="02070309020205020404" pitchFamily="49" charset="0"/>
              </a:rPr>
              <a:t>my</a:t>
            </a:r>
            <a:r>
              <a:rPr lang="hu-HU" sz="1200" dirty="0">
                <a:solidFill>
                  <a:srgbClr val="0048AB"/>
                </a:solidFill>
                <a:latin typeface="Courier New" panose="02070309020205020404" pitchFamily="49" charset="0"/>
              </a:rPr>
              <a:t> </a:t>
            </a:r>
            <a:r>
              <a:rPr lang="hu-HU" sz="1200" dirty="0" err="1">
                <a:solidFill>
                  <a:srgbClr val="0048AB"/>
                </a:solidFill>
                <a:latin typeface="Courier New" panose="02070309020205020404" pitchFamily="49" charset="0"/>
              </a:rPr>
              <a:t>Foo</a:t>
            </a:r>
            <a:r>
              <a:rPr lang="hu-HU" sz="1200" dirty="0">
                <a:solidFill>
                  <a:srgbClr val="0048AB"/>
                </a:solidFill>
                <a:latin typeface="Courier New" panose="02070309020205020404" pitchFamily="49" charset="0"/>
              </a:rPr>
              <a:t>('</a:t>
            </a:r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.$x. </a:t>
            </a:r>
            <a:r>
              <a:rPr lang="hu-HU" sz="1200" dirty="0">
                <a:solidFill>
                  <a:srgbClr val="0048AB"/>
                </a:solidFill>
                <a:latin typeface="Courier New" panose="02070309020205020404" pitchFamily="49" charset="0"/>
              </a:rPr>
              <a:t>') </a:t>
            </a:r>
            <a:r>
              <a:rPr lang="hu-HU" sz="1200" dirty="0" err="1">
                <a:solidFill>
                  <a:srgbClr val="0048AB"/>
                </a:solidFill>
                <a:latin typeface="Courier New" panose="02070309020205020404" pitchFamily="49" charset="0"/>
              </a:rPr>
              <a:t>Called</a:t>
            </a:r>
            <a:r>
              <a:rPr lang="hu-HU" sz="1200" dirty="0">
                <a:solidFill>
                  <a:srgbClr val="0048AB"/>
                </a:solidFill>
                <a:latin typeface="Courier New" panose="02070309020205020404" pitchFamily="49" charset="0"/>
              </a:rPr>
              <a:t> &lt;</a:t>
            </a:r>
            <a:r>
              <a:rPr lang="hu-HU" sz="1200" dirty="0" err="1">
                <a:solidFill>
                  <a:srgbClr val="0048AB"/>
                </a:solidFill>
                <a:latin typeface="Courier New" panose="02070309020205020404" pitchFamily="49" charset="0"/>
              </a:rPr>
              <a:t>br</a:t>
            </a:r>
            <a:r>
              <a:rPr lang="hu-HU" sz="1200" dirty="0">
                <a:solidFill>
                  <a:srgbClr val="0048AB"/>
                </a:solidFill>
                <a:latin typeface="Courier New" panose="02070309020205020404" pitchFamily="49" charset="0"/>
              </a:rPr>
              <a:t>/&gt;'</a:t>
            </a:r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; </a:t>
            </a:r>
            <a:endParaRPr lang="hu-HU" sz="1200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sz="12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</a:p>
          <a:p>
            <a:pPr defTabSz="554400"/>
            <a:r>
              <a:rPr lang="hu-HU" sz="12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</a:p>
          <a:p>
            <a:pPr defTabSz="554400"/>
            <a:r>
              <a:rPr lang="hu-HU" sz="12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hu-HU" sz="1200" dirty="0" err="1">
                <a:solidFill>
                  <a:srgbClr val="00193A"/>
                </a:solidFill>
                <a:latin typeface="Courier New" panose="02070309020205020404" pitchFamily="49" charset="0"/>
              </a:rPr>
              <a:t>oMyObject</a:t>
            </a:r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 = </a:t>
            </a:r>
            <a:r>
              <a:rPr lang="hu-HU" sz="1200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new</a:t>
            </a:r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sz="1200" dirty="0" err="1">
                <a:solidFill>
                  <a:srgbClr val="00193A"/>
                </a:solidFill>
                <a:latin typeface="Courier New" panose="02070309020205020404" pitchFamily="49" charset="0"/>
              </a:rPr>
              <a:t>MyClass</a:t>
            </a:r>
            <a:r>
              <a:rPr lang="hu-HU" sz="12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;</a:t>
            </a:r>
          </a:p>
          <a:p>
            <a:pPr defTabSz="554400"/>
            <a:r>
              <a:rPr lang="hu-HU" sz="1200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hu-HU" sz="1200" dirty="0" err="1">
                <a:solidFill>
                  <a:srgbClr val="00193A"/>
                </a:solidFill>
                <a:latin typeface="Courier New" panose="02070309020205020404" pitchFamily="49" charset="0"/>
              </a:rPr>
              <a:t>oMyObject</a:t>
            </a:r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 -&gt;</a:t>
            </a:r>
            <a:r>
              <a:rPr lang="hu-HU" sz="1200" dirty="0" err="1">
                <a:solidFill>
                  <a:srgbClr val="00193A"/>
                </a:solidFill>
                <a:latin typeface="Courier New" panose="02070309020205020404" pitchFamily="49" charset="0"/>
              </a:rPr>
              <a:t>printOut</a:t>
            </a:r>
            <a:r>
              <a:rPr lang="hu-HU" sz="1200" dirty="0">
                <a:solidFill>
                  <a:srgbClr val="00193A"/>
                </a:solidFill>
                <a:latin typeface="Courier New" panose="02070309020205020404" pitchFamily="49" charset="0"/>
              </a:rPr>
              <a:t>();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19714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36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94122" y="33737"/>
            <a:ext cx="4920564" cy="7562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Abstract osztály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2020;p33"/>
          <p:cNvGrpSpPr/>
          <p:nvPr/>
        </p:nvGrpSpPr>
        <p:grpSpPr>
          <a:xfrm>
            <a:off x="0" y="859482"/>
            <a:ext cx="8890550" cy="3784318"/>
            <a:chOff x="1177450" y="241631"/>
            <a:chExt cx="6173152" cy="3616776"/>
          </a:xfrm>
        </p:grpSpPr>
        <p:sp>
          <p:nvSpPr>
            <p:cNvPr id="3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437219" y="325850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938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67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err="1" smtClean="0"/>
              <a:t>interface</a:t>
            </a:r>
            <a:endParaRPr sz="36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66667" y="703831"/>
            <a:ext cx="5685706" cy="4201321"/>
          </a:xfrm>
        </p:spPr>
        <p:txBody>
          <a:bodyPr/>
          <a:lstStyle/>
          <a:p>
            <a:pPr algn="just"/>
            <a:r>
              <a:rPr lang="hu-HU" b="1" dirty="0"/>
              <a:t>Az objektum interfészek lehetővé teszik olyan kód létrehozását, amely meghatározza, hogy egy osztálynak mely metódusokat kell megvalósítania, anélkül, hogy meg kellene határoznia, hogyan kell kezelni ezeket a </a:t>
            </a:r>
            <a:r>
              <a:rPr lang="hu-HU" b="1" dirty="0" smtClean="0"/>
              <a:t>metódusokat.</a:t>
            </a:r>
          </a:p>
          <a:p>
            <a:pPr algn="just"/>
            <a:r>
              <a:rPr lang="hu-HU" b="1" dirty="0" smtClean="0"/>
              <a:t>Minden </a:t>
            </a:r>
            <a:r>
              <a:rPr lang="hu-HU" b="1" dirty="0"/>
              <a:t>interfészben deklarált metódusnak nyilvánosnak kell lennie, ez az interfész </a:t>
            </a:r>
            <a:r>
              <a:rPr lang="hu-HU" b="1" dirty="0" smtClean="0"/>
              <a:t>természete.</a:t>
            </a:r>
          </a:p>
          <a:p>
            <a:pPr algn="just"/>
            <a:r>
              <a:rPr lang="hu-HU" b="1" dirty="0" smtClean="0"/>
              <a:t>Egy </a:t>
            </a:r>
            <a:r>
              <a:rPr lang="hu-HU" b="1" dirty="0"/>
              <a:t>osztály nem valósíthat meg két olyan interfészt, amelyek megosztják a függvényneveket, mivel ez kétértelműséget okozna.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0324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38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72857" y="-149737"/>
            <a:ext cx="4920564" cy="7562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Interface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2020;p33"/>
          <p:cNvGrpSpPr/>
          <p:nvPr/>
        </p:nvGrpSpPr>
        <p:grpSpPr>
          <a:xfrm>
            <a:off x="0" y="503274"/>
            <a:ext cx="8890550" cy="4478269"/>
            <a:chOff x="1177450" y="241631"/>
            <a:chExt cx="6173152" cy="3616776"/>
          </a:xfrm>
        </p:grpSpPr>
        <p:sp>
          <p:nvSpPr>
            <p:cNvPr id="3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437219" y="325850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églalap 1"/>
          <p:cNvSpPr/>
          <p:nvPr/>
        </p:nvSpPr>
        <p:spPr>
          <a:xfrm>
            <a:off x="1068327" y="878714"/>
            <a:ext cx="591524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interface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IActionable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{ 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public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insert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($</a:t>
            </a:r>
            <a:r>
              <a:rPr lang="hu-HU" dirty="0" err="1">
                <a:solidFill>
                  <a:srgbClr val="00193A"/>
                </a:solidFill>
                <a:latin typeface="Courier New" panose="02070309020205020404" pitchFamily="49" charset="0"/>
              </a:rPr>
              <a:t>data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public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>
                <a:solidFill>
                  <a:srgbClr val="0048AB"/>
                </a:solidFill>
                <a:latin typeface="Courier New" panose="02070309020205020404" pitchFamily="49" charset="0"/>
              </a:rPr>
              <a:t>update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($</a:t>
            </a:r>
            <a:r>
              <a:rPr lang="hu-HU" dirty="0" err="1">
                <a:solidFill>
                  <a:srgbClr val="00193A"/>
                </a:solidFill>
                <a:latin typeface="Courier New" panose="02070309020205020404" pitchFamily="49" charset="0"/>
              </a:rPr>
              <a:t>id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public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save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class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DataHandler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implements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 smtClean="0">
                <a:solidFill>
                  <a:srgbClr val="0048AB"/>
                </a:solidFill>
                <a:latin typeface="Courier New" panose="02070309020205020404" pitchFamily="49" charset="0"/>
              </a:rPr>
              <a:t>IActionable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public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insert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($d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echo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$d, ‘ is </a:t>
            </a:r>
            <a:r>
              <a:rPr lang="hu-HU" dirty="0" err="1">
                <a:solidFill>
                  <a:srgbClr val="00193A"/>
                </a:solidFill>
                <a:latin typeface="Courier New" panose="02070309020205020404" pitchFamily="49" charset="0"/>
              </a:rPr>
              <a:t>inserted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’;</a:t>
            </a:r>
          </a:p>
          <a:p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public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>
                <a:solidFill>
                  <a:srgbClr val="0048AB"/>
                </a:solidFill>
                <a:latin typeface="Courier New" panose="02070309020205020404" pitchFamily="49" charset="0"/>
              </a:rPr>
              <a:t>update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($y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dirty="0" smtClean="0">
                <a:solidFill>
                  <a:srgbClr val="738191"/>
                </a:solidFill>
                <a:latin typeface="Courier New" panose="02070309020205020404" pitchFamily="49" charset="0"/>
              </a:rPr>
              <a:t>/*</a:t>
            </a:r>
            <a:r>
              <a:rPr lang="hu-HU" dirty="0" err="1">
                <a:solidFill>
                  <a:srgbClr val="738191"/>
                </a:solidFill>
                <a:latin typeface="Courier New" panose="02070309020205020404" pitchFamily="49" charset="0"/>
              </a:rPr>
              <a:t>Apply</a:t>
            </a:r>
            <a:r>
              <a:rPr lang="hu-HU" dirty="0">
                <a:solidFill>
                  <a:srgbClr val="738191"/>
                </a:solidFill>
                <a:latin typeface="Courier New" panose="02070309020205020404" pitchFamily="49" charset="0"/>
              </a:rPr>
              <a:t> </a:t>
            </a:r>
            <a:r>
              <a:rPr lang="hu-HU" dirty="0" err="1">
                <a:solidFill>
                  <a:srgbClr val="738191"/>
                </a:solidFill>
                <a:latin typeface="Courier New" panose="02070309020205020404" pitchFamily="49" charset="0"/>
              </a:rPr>
              <a:t>any</a:t>
            </a:r>
            <a:r>
              <a:rPr lang="hu-HU" dirty="0">
                <a:solidFill>
                  <a:srgbClr val="738191"/>
                </a:solidFill>
                <a:latin typeface="Courier New" panose="02070309020205020404" pitchFamily="49" charset="0"/>
              </a:rPr>
              <a:t> </a:t>
            </a:r>
            <a:r>
              <a:rPr lang="hu-HU" dirty="0" err="1">
                <a:solidFill>
                  <a:srgbClr val="738191"/>
                </a:solidFill>
                <a:latin typeface="Courier New" panose="02070309020205020404" pitchFamily="49" charset="0"/>
              </a:rPr>
              <a:t>logic</a:t>
            </a:r>
            <a:r>
              <a:rPr lang="hu-HU" dirty="0">
                <a:solidFill>
                  <a:srgbClr val="738191"/>
                </a:solidFill>
                <a:latin typeface="Courier New" panose="02070309020205020404" pitchFamily="49" charset="0"/>
              </a:rPr>
              <a:t> in here</a:t>
            </a:r>
            <a:r>
              <a:rPr lang="hu-HU" dirty="0" smtClean="0">
                <a:solidFill>
                  <a:srgbClr val="738191"/>
                </a:solidFill>
                <a:latin typeface="Courier New" panose="02070309020205020404" pitchFamily="49" charset="0"/>
              </a:rPr>
              <a:t>*/</a:t>
            </a:r>
          </a:p>
          <a:p>
            <a:r>
              <a:rPr lang="hu-HU" dirty="0">
                <a:solidFill>
                  <a:srgbClr val="738191"/>
                </a:solidFill>
                <a:latin typeface="Courier New" panose="02070309020205020404" pitchFamily="49" charset="0"/>
              </a:rPr>
              <a:t>	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public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save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(){</a:t>
            </a:r>
          </a:p>
          <a:p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echo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‘Data is </a:t>
            </a:r>
            <a:r>
              <a:rPr lang="hu-HU" dirty="0" err="1">
                <a:solidFill>
                  <a:srgbClr val="00193A"/>
                </a:solidFill>
                <a:latin typeface="Courier New" panose="02070309020205020404" pitchFamily="49" charset="0"/>
              </a:rPr>
              <a:t>saved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’; 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55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67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Final metódus</a:t>
            </a:r>
            <a:endParaRPr sz="36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86844" y="846667"/>
            <a:ext cx="5723838" cy="3889890"/>
          </a:xfrm>
        </p:spPr>
        <p:txBody>
          <a:bodyPr/>
          <a:lstStyle/>
          <a:p>
            <a:pPr algn="just"/>
            <a:r>
              <a:rPr lang="hu-HU" b="1" dirty="0"/>
              <a:t>megakadályozza, hogy a gyermekosztályok felülírjanak egy metódust azáltal, hogy a definíció elé </a:t>
            </a:r>
            <a:r>
              <a:rPr lang="hu-HU" b="1" dirty="0" smtClean="0"/>
              <a:t>„final” kulcsszót </a:t>
            </a:r>
            <a:r>
              <a:rPr lang="hu-HU" b="1" dirty="0"/>
              <a:t>ír.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21530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594;p17"/>
          <p:cNvSpPr txBox="1">
            <a:spLocks/>
          </p:cNvSpPr>
          <p:nvPr/>
        </p:nvSpPr>
        <p:spPr>
          <a:xfrm>
            <a:off x="308344" y="107133"/>
            <a:ext cx="5310382" cy="1049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80000"/>
              </a:lnSpc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>
              <a:lnSpc>
                <a:spcPct val="80000"/>
              </a:lnSpc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>
              <a:lnSpc>
                <a:spcPct val="80000"/>
              </a:lnSpc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>
              <a:lnSpc>
                <a:spcPct val="80000"/>
              </a:lnSpc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>
              <a:lnSpc>
                <a:spcPct val="80000"/>
              </a:lnSpc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>
              <a:lnSpc>
                <a:spcPct val="80000"/>
              </a:lnSpc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>
              <a:lnSpc>
                <a:spcPct val="80000"/>
              </a:lnSpc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>
              <a:lnSpc>
                <a:spcPct val="80000"/>
              </a:lnSpc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>
              <a:lnSpc>
                <a:spcPct val="80000"/>
              </a:lnSpc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hu-HU" dirty="0" smtClean="0"/>
              <a:t>Rövid történet</a:t>
            </a:r>
            <a:endParaRPr lang="hu-HU" dirty="0"/>
          </a:p>
        </p:txBody>
      </p:sp>
      <p:sp>
        <p:nvSpPr>
          <p:cNvPr id="113" name="Google Shape;595;p17"/>
          <p:cNvSpPr txBox="1">
            <a:spLocks/>
          </p:cNvSpPr>
          <p:nvPr/>
        </p:nvSpPr>
        <p:spPr>
          <a:xfrm>
            <a:off x="318835" y="702842"/>
            <a:ext cx="4217813" cy="3913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hu-HU" dirty="0" smtClean="0"/>
              <a:t>"Objektum" </a:t>
            </a:r>
            <a:r>
              <a:rPr lang="hu-HU" dirty="0"/>
              <a:t>először az MIT-n jelent meg az 1950-es évek végén és az 1960-as évek elején. 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 err="1"/>
              <a:t>Simula</a:t>
            </a:r>
            <a:r>
              <a:rPr lang="hu-HU" dirty="0"/>
              <a:t> (1967</a:t>
            </a:r>
            <a:r>
              <a:rPr lang="hu-HU" dirty="0" smtClean="0"/>
              <a:t>) az első  </a:t>
            </a:r>
            <a:r>
              <a:rPr lang="hu-HU" dirty="0"/>
              <a:t>általánosan </a:t>
            </a:r>
            <a:r>
              <a:rPr lang="hu-HU" dirty="0" smtClean="0"/>
              <a:t>elfogadott nyelv, amely </a:t>
            </a:r>
            <a:r>
              <a:rPr lang="hu-HU" dirty="0"/>
              <a:t>rendelkezik az objektum-orientált nyelv elsődleges jellemzőivel.</a:t>
            </a:r>
          </a:p>
        </p:txBody>
      </p:sp>
    </p:spTree>
    <p:extLst>
      <p:ext uri="{BB962C8B-B14F-4D97-AF65-F5344CB8AC3E}">
        <p14:creationId xmlns:p14="http://schemas.microsoft.com/office/powerpoint/2010/main" val="69957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40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51592" y="-137395"/>
            <a:ext cx="4920564" cy="7562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Final metódus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2020;p33"/>
          <p:cNvGrpSpPr/>
          <p:nvPr/>
        </p:nvGrpSpPr>
        <p:grpSpPr>
          <a:xfrm>
            <a:off x="0" y="618901"/>
            <a:ext cx="8890550" cy="4024899"/>
            <a:chOff x="1177450" y="241631"/>
            <a:chExt cx="6173152" cy="3616776"/>
          </a:xfrm>
        </p:grpSpPr>
        <p:sp>
          <p:nvSpPr>
            <p:cNvPr id="3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437219" y="325850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églalap 1"/>
          <p:cNvSpPr/>
          <p:nvPr/>
        </p:nvSpPr>
        <p:spPr>
          <a:xfrm>
            <a:off x="1112875" y="899383"/>
            <a:ext cx="671089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54400"/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class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ParentClass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{ 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public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>
                <a:solidFill>
                  <a:srgbClr val="0048AB"/>
                </a:solidFill>
                <a:latin typeface="Courier New" panose="02070309020205020404" pitchFamily="49" charset="0"/>
              </a:rPr>
              <a:t>test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() { 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echo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dirty="0">
                <a:solidFill>
                  <a:srgbClr val="0048AB"/>
                </a:solidFill>
                <a:latin typeface="Courier New" panose="02070309020205020404" pitchFamily="49" charset="0"/>
              </a:rPr>
              <a:t>" </a:t>
            </a:r>
            <a:r>
              <a:rPr lang="hu-HU" dirty="0" err="1">
                <a:solidFill>
                  <a:srgbClr val="0048AB"/>
                </a:solidFill>
                <a:latin typeface="Courier New" panose="02070309020205020404" pitchFamily="49" charset="0"/>
              </a:rPr>
              <a:t>ParentClass</a:t>
            </a:r>
            <a:r>
              <a:rPr lang="hu-HU" dirty="0">
                <a:solidFill>
                  <a:srgbClr val="0048AB"/>
                </a:solidFill>
                <a:latin typeface="Courier New" panose="02070309020205020404" pitchFamily="49" charset="0"/>
              </a:rPr>
              <a:t>::test() </a:t>
            </a:r>
            <a:r>
              <a:rPr lang="hu-HU" dirty="0" err="1">
                <a:solidFill>
                  <a:srgbClr val="0048AB"/>
                </a:solidFill>
                <a:latin typeface="Courier New" panose="02070309020205020404" pitchFamily="49" charset="0"/>
              </a:rPr>
              <a:t>calledn</a:t>
            </a:r>
            <a:r>
              <a:rPr lang="hu-HU" dirty="0" smtClean="0">
                <a:solidFill>
                  <a:srgbClr val="0048AB"/>
                </a:solidFill>
                <a:latin typeface="Courier New" panose="02070309020205020404" pitchFamily="49" charset="0"/>
              </a:rPr>
              <a:t>"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;</a:t>
            </a:r>
          </a:p>
          <a:p>
            <a:pPr defTabSz="554400"/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}</a:t>
            </a:r>
          </a:p>
          <a:p>
            <a:pPr defTabSz="554400"/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final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public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moreTesting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() 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{</a:t>
            </a:r>
          </a:p>
          <a:p>
            <a:pPr defTabSz="554400"/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	</a:t>
            </a:r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echo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dirty="0">
                <a:solidFill>
                  <a:srgbClr val="0048AB"/>
                </a:solidFill>
                <a:latin typeface="Courier New" panose="02070309020205020404" pitchFamily="49" charset="0"/>
              </a:rPr>
              <a:t>"</a:t>
            </a:r>
            <a:r>
              <a:rPr lang="hu-HU" dirty="0" err="1">
                <a:solidFill>
                  <a:srgbClr val="0048AB"/>
                </a:solidFill>
                <a:latin typeface="Courier New" panose="02070309020205020404" pitchFamily="49" charset="0"/>
              </a:rPr>
              <a:t>ParentClass</a:t>
            </a:r>
            <a:r>
              <a:rPr lang="hu-HU" dirty="0">
                <a:solidFill>
                  <a:srgbClr val="0048AB"/>
                </a:solidFill>
                <a:latin typeface="Courier New" panose="02070309020205020404" pitchFamily="49" charset="0"/>
              </a:rPr>
              <a:t> ::</a:t>
            </a:r>
            <a:r>
              <a:rPr lang="hu-HU" dirty="0" err="1">
                <a:solidFill>
                  <a:srgbClr val="0048AB"/>
                </a:solidFill>
                <a:latin typeface="Courier New" panose="02070309020205020404" pitchFamily="49" charset="0"/>
              </a:rPr>
              <a:t>moreTesting</a:t>
            </a:r>
            <a:r>
              <a:rPr lang="hu-HU" dirty="0">
                <a:solidFill>
                  <a:srgbClr val="0048AB"/>
                </a:solidFill>
                <a:latin typeface="Courier New" panose="02070309020205020404" pitchFamily="49" charset="0"/>
              </a:rPr>
              <a:t>() </a:t>
            </a:r>
            <a:r>
              <a:rPr lang="hu-HU" dirty="0" err="1">
                <a:solidFill>
                  <a:srgbClr val="0048AB"/>
                </a:solidFill>
                <a:latin typeface="Courier New" panose="02070309020205020404" pitchFamily="49" charset="0"/>
              </a:rPr>
              <a:t>calledn</a:t>
            </a:r>
            <a:r>
              <a:rPr lang="hu-HU" dirty="0" smtClean="0">
                <a:solidFill>
                  <a:srgbClr val="0048AB"/>
                </a:solidFill>
                <a:latin typeface="Courier New" panose="02070309020205020404" pitchFamily="49" charset="0"/>
              </a:rPr>
              <a:t>"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;</a:t>
            </a:r>
          </a:p>
          <a:p>
            <a:pPr defTabSz="554400"/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}</a:t>
            </a:r>
          </a:p>
          <a:p>
            <a:pPr defTabSz="554400"/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 </a:t>
            </a:r>
          </a:p>
          <a:p>
            <a:pPr defTabSz="554400"/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class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ChildClass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extends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ParentClass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{ 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public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moreTesting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() { 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	</a:t>
            </a:r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echo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dirty="0">
                <a:solidFill>
                  <a:srgbClr val="0048AB"/>
                </a:solidFill>
                <a:latin typeface="Courier New" panose="02070309020205020404" pitchFamily="49" charset="0"/>
              </a:rPr>
              <a:t>"</a:t>
            </a:r>
            <a:r>
              <a:rPr lang="hu-HU" dirty="0" err="1">
                <a:solidFill>
                  <a:srgbClr val="0048AB"/>
                </a:solidFill>
                <a:latin typeface="Courier New" panose="02070309020205020404" pitchFamily="49" charset="0"/>
              </a:rPr>
              <a:t>ChildClass</a:t>
            </a:r>
            <a:r>
              <a:rPr lang="hu-HU" dirty="0">
                <a:solidFill>
                  <a:srgbClr val="0048AB"/>
                </a:solidFill>
                <a:latin typeface="Courier New" panose="02070309020205020404" pitchFamily="49" charset="0"/>
              </a:rPr>
              <a:t>::</a:t>
            </a:r>
            <a:r>
              <a:rPr lang="hu-HU" dirty="0" err="1">
                <a:solidFill>
                  <a:srgbClr val="0048AB"/>
                </a:solidFill>
                <a:latin typeface="Courier New" panose="02070309020205020404" pitchFamily="49" charset="0"/>
              </a:rPr>
              <a:t>moreTesting</a:t>
            </a:r>
            <a:r>
              <a:rPr lang="hu-HU" dirty="0">
                <a:solidFill>
                  <a:srgbClr val="0048AB"/>
                </a:solidFill>
                <a:latin typeface="Courier New" panose="02070309020205020404" pitchFamily="49" charset="0"/>
              </a:rPr>
              <a:t>() </a:t>
            </a:r>
            <a:r>
              <a:rPr lang="hu-HU" dirty="0" err="1">
                <a:solidFill>
                  <a:srgbClr val="0048AB"/>
                </a:solidFill>
                <a:latin typeface="Courier New" panose="02070309020205020404" pitchFamily="49" charset="0"/>
              </a:rPr>
              <a:t>calledn</a:t>
            </a:r>
            <a:r>
              <a:rPr lang="hu-HU" dirty="0" smtClean="0">
                <a:solidFill>
                  <a:srgbClr val="0048AB"/>
                </a:solidFill>
                <a:latin typeface="Courier New" panose="02070309020205020404" pitchFamily="49" charset="0"/>
              </a:rPr>
              <a:t>"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;</a:t>
            </a:r>
          </a:p>
          <a:p>
            <a:pPr defTabSz="554400"/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}</a:t>
            </a:r>
          </a:p>
          <a:p>
            <a:pPr defTabSz="554400"/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hu-HU" dirty="0" smtClean="0">
                <a:solidFill>
                  <a:srgbClr val="738191"/>
                </a:solidFill>
                <a:latin typeface="Courier New" panose="02070309020205020404" pitchFamily="49" charset="0"/>
              </a:rPr>
              <a:t>// </a:t>
            </a:r>
            <a:r>
              <a:rPr lang="hu-HU" dirty="0" err="1">
                <a:solidFill>
                  <a:srgbClr val="738191"/>
                </a:solidFill>
                <a:latin typeface="Courier New" panose="02070309020205020404" pitchFamily="49" charset="0"/>
              </a:rPr>
              <a:t>Results</a:t>
            </a:r>
            <a:r>
              <a:rPr lang="hu-HU" dirty="0">
                <a:solidFill>
                  <a:srgbClr val="738191"/>
                </a:solidFill>
                <a:latin typeface="Courier New" panose="02070309020205020404" pitchFamily="49" charset="0"/>
              </a:rPr>
              <a:t> in </a:t>
            </a:r>
            <a:r>
              <a:rPr lang="hu-HU" dirty="0" err="1">
                <a:solidFill>
                  <a:srgbClr val="738191"/>
                </a:solidFill>
                <a:latin typeface="Courier New" panose="02070309020205020404" pitchFamily="49" charset="0"/>
              </a:rPr>
              <a:t>Fatal</a:t>
            </a:r>
            <a:r>
              <a:rPr lang="hu-HU" dirty="0">
                <a:solidFill>
                  <a:srgbClr val="738191"/>
                </a:solidFill>
                <a:latin typeface="Courier New" panose="02070309020205020404" pitchFamily="49" charset="0"/>
              </a:rPr>
              <a:t> </a:t>
            </a:r>
            <a:r>
              <a:rPr lang="hu-HU" dirty="0" err="1">
                <a:solidFill>
                  <a:srgbClr val="738191"/>
                </a:solidFill>
                <a:latin typeface="Courier New" panose="02070309020205020404" pitchFamily="49" charset="0"/>
              </a:rPr>
              <a:t>error</a:t>
            </a:r>
            <a:r>
              <a:rPr lang="hu-HU" dirty="0">
                <a:solidFill>
                  <a:srgbClr val="738191"/>
                </a:solidFill>
                <a:latin typeface="Courier New" panose="02070309020205020404" pitchFamily="49" charset="0"/>
              </a:rPr>
              <a:t>: </a:t>
            </a:r>
            <a:r>
              <a:rPr lang="hu-HU" dirty="0" err="1">
                <a:solidFill>
                  <a:srgbClr val="738191"/>
                </a:solidFill>
                <a:latin typeface="Courier New" panose="02070309020205020404" pitchFamily="49" charset="0"/>
              </a:rPr>
              <a:t>Cannot</a:t>
            </a:r>
            <a:r>
              <a:rPr lang="hu-HU" dirty="0">
                <a:solidFill>
                  <a:srgbClr val="738191"/>
                </a:solidFill>
                <a:latin typeface="Courier New" panose="02070309020205020404" pitchFamily="49" charset="0"/>
              </a:rPr>
              <a:t> </a:t>
            </a:r>
            <a:r>
              <a:rPr lang="hu-HU" dirty="0" err="1">
                <a:solidFill>
                  <a:srgbClr val="738191"/>
                </a:solidFill>
                <a:latin typeface="Courier New" panose="02070309020205020404" pitchFamily="49" charset="0"/>
              </a:rPr>
              <a:t>override</a:t>
            </a:r>
            <a:r>
              <a:rPr lang="hu-HU" dirty="0">
                <a:solidFill>
                  <a:srgbClr val="738191"/>
                </a:solidFill>
                <a:latin typeface="Courier New" panose="02070309020205020404" pitchFamily="49" charset="0"/>
              </a:rPr>
              <a:t> final </a:t>
            </a:r>
            <a:r>
              <a:rPr lang="hu-HU" dirty="0" err="1">
                <a:solidFill>
                  <a:srgbClr val="738191"/>
                </a:solidFill>
                <a:latin typeface="Courier New" panose="02070309020205020404" pitchFamily="49" charset="0"/>
              </a:rPr>
              <a:t>method</a:t>
            </a:r>
            <a:r>
              <a:rPr lang="hu-HU" dirty="0">
                <a:solidFill>
                  <a:srgbClr val="738191"/>
                </a:solidFill>
                <a:latin typeface="Courier New" panose="02070309020205020404" pitchFamily="49" charset="0"/>
              </a:rPr>
              <a:t> </a:t>
            </a:r>
            <a:r>
              <a:rPr lang="hu-HU" dirty="0" err="1">
                <a:solidFill>
                  <a:srgbClr val="738191"/>
                </a:solidFill>
                <a:latin typeface="Courier New" panose="02070309020205020404" pitchFamily="49" charset="0"/>
              </a:rPr>
              <a:t>ParentClass</a:t>
            </a:r>
            <a:r>
              <a:rPr lang="hu-HU" dirty="0">
                <a:solidFill>
                  <a:srgbClr val="738191"/>
                </a:solidFill>
                <a:latin typeface="Courier New" panose="02070309020205020404" pitchFamily="49" charset="0"/>
              </a:rPr>
              <a:t> ::</a:t>
            </a:r>
            <a:r>
              <a:rPr lang="hu-HU" dirty="0" err="1">
                <a:solidFill>
                  <a:srgbClr val="738191"/>
                </a:solidFill>
                <a:latin typeface="Courier New" panose="02070309020205020404" pitchFamily="49" charset="0"/>
              </a:rPr>
              <a:t>moreTesting</a:t>
            </a:r>
            <a:r>
              <a:rPr lang="hu-HU" dirty="0">
                <a:solidFill>
                  <a:srgbClr val="738191"/>
                </a:solidFill>
                <a:latin typeface="Courier New" panose="02070309020205020404" pitchFamily="49" charset="0"/>
              </a:rPr>
              <a:t>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565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67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Final osztály</a:t>
            </a:r>
            <a:endParaRPr sz="36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86844" y="846667"/>
            <a:ext cx="5723838" cy="3889890"/>
          </a:xfrm>
        </p:spPr>
        <p:txBody>
          <a:bodyPr/>
          <a:lstStyle/>
          <a:p>
            <a:pPr algn="just"/>
            <a:r>
              <a:rPr lang="hu-HU" b="1" dirty="0"/>
              <a:t>Ha magát az osztályt véglegesen definiáljuk, akkor nem bővíthető.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017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42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108298" y="-103947"/>
            <a:ext cx="4920564" cy="7562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Final osztály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2020;p33"/>
          <p:cNvGrpSpPr/>
          <p:nvPr/>
        </p:nvGrpSpPr>
        <p:grpSpPr>
          <a:xfrm>
            <a:off x="0" y="652349"/>
            <a:ext cx="8890550" cy="3991451"/>
            <a:chOff x="1177450" y="241631"/>
            <a:chExt cx="6173152" cy="3616776"/>
          </a:xfrm>
        </p:grpSpPr>
        <p:sp>
          <p:nvSpPr>
            <p:cNvPr id="3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437219" y="325850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églalap 1"/>
          <p:cNvSpPr/>
          <p:nvPr/>
        </p:nvSpPr>
        <p:spPr>
          <a:xfrm>
            <a:off x="1116418" y="1152050"/>
            <a:ext cx="703849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54400"/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final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class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ParentClass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{ 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public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>
                <a:solidFill>
                  <a:srgbClr val="0048AB"/>
                </a:solidFill>
                <a:latin typeface="Courier New" panose="02070309020205020404" pitchFamily="49" charset="0"/>
              </a:rPr>
              <a:t>test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() { 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echo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dirty="0">
                <a:solidFill>
                  <a:srgbClr val="0048AB"/>
                </a:solidFill>
                <a:latin typeface="Courier New" panose="02070309020205020404" pitchFamily="49" charset="0"/>
              </a:rPr>
              <a:t>"</a:t>
            </a:r>
            <a:r>
              <a:rPr lang="hu-HU" dirty="0" err="1">
                <a:solidFill>
                  <a:srgbClr val="0048AB"/>
                </a:solidFill>
                <a:latin typeface="Courier New" panose="02070309020205020404" pitchFamily="49" charset="0"/>
              </a:rPr>
              <a:t>ParentClass</a:t>
            </a:r>
            <a:r>
              <a:rPr lang="hu-HU" dirty="0">
                <a:solidFill>
                  <a:srgbClr val="0048AB"/>
                </a:solidFill>
                <a:latin typeface="Courier New" panose="02070309020205020404" pitchFamily="49" charset="0"/>
              </a:rPr>
              <a:t>::test() </a:t>
            </a:r>
            <a:r>
              <a:rPr lang="hu-HU" dirty="0" err="1">
                <a:solidFill>
                  <a:srgbClr val="0048AB"/>
                </a:solidFill>
                <a:latin typeface="Courier New" panose="02070309020205020404" pitchFamily="49" charset="0"/>
              </a:rPr>
              <a:t>calledn</a:t>
            </a:r>
            <a:r>
              <a:rPr lang="hu-HU" dirty="0" smtClean="0">
                <a:solidFill>
                  <a:srgbClr val="0048AB"/>
                </a:solidFill>
                <a:latin typeface="Courier New" panose="02070309020205020404" pitchFamily="49" charset="0"/>
              </a:rPr>
              <a:t>"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;</a:t>
            </a:r>
          </a:p>
          <a:p>
            <a:pPr defTabSz="554400"/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</a:p>
          <a:p>
            <a:pPr defTabSz="554400"/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final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public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moreTesting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() 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{</a:t>
            </a:r>
          </a:p>
          <a:p>
            <a:pPr defTabSz="554400"/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echo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dirty="0">
                <a:solidFill>
                  <a:srgbClr val="0048AB"/>
                </a:solidFill>
                <a:latin typeface="Courier New" panose="02070309020205020404" pitchFamily="49" charset="0"/>
              </a:rPr>
              <a:t>"</a:t>
            </a:r>
            <a:r>
              <a:rPr lang="hu-HU" dirty="0" err="1">
                <a:solidFill>
                  <a:srgbClr val="0048AB"/>
                </a:solidFill>
                <a:latin typeface="Courier New" panose="02070309020205020404" pitchFamily="49" charset="0"/>
              </a:rPr>
              <a:t>ParentClass</a:t>
            </a:r>
            <a:r>
              <a:rPr lang="hu-HU" dirty="0">
                <a:solidFill>
                  <a:srgbClr val="0048AB"/>
                </a:solidFill>
                <a:latin typeface="Courier New" panose="02070309020205020404" pitchFamily="49" charset="0"/>
              </a:rPr>
              <a:t> ::</a:t>
            </a:r>
            <a:r>
              <a:rPr lang="hu-HU" dirty="0" err="1">
                <a:solidFill>
                  <a:srgbClr val="0048AB"/>
                </a:solidFill>
                <a:latin typeface="Courier New" panose="02070309020205020404" pitchFamily="49" charset="0"/>
              </a:rPr>
              <a:t>moreTesting</a:t>
            </a:r>
            <a:r>
              <a:rPr lang="hu-HU" dirty="0">
                <a:solidFill>
                  <a:srgbClr val="0048AB"/>
                </a:solidFill>
                <a:latin typeface="Courier New" panose="02070309020205020404" pitchFamily="49" charset="0"/>
              </a:rPr>
              <a:t>() </a:t>
            </a:r>
            <a:r>
              <a:rPr lang="hu-HU" dirty="0" err="1">
                <a:solidFill>
                  <a:srgbClr val="0048AB"/>
                </a:solidFill>
                <a:latin typeface="Courier New" panose="02070309020205020404" pitchFamily="49" charset="0"/>
              </a:rPr>
              <a:t>calledn</a:t>
            </a:r>
            <a:r>
              <a:rPr lang="hu-HU" dirty="0" smtClean="0">
                <a:solidFill>
                  <a:srgbClr val="0048AB"/>
                </a:solidFill>
                <a:latin typeface="Courier New" panose="02070309020205020404" pitchFamily="49" charset="0"/>
              </a:rPr>
              <a:t>"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;</a:t>
            </a:r>
          </a:p>
          <a:p>
            <a:pPr defTabSz="554400"/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</a:p>
          <a:p>
            <a:pPr defTabSz="554400"/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</a:p>
          <a:p>
            <a:pPr defTabSz="554400"/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class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ChildClass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extends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ParentClass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{ } 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dirty="0" smtClean="0">
                <a:solidFill>
                  <a:srgbClr val="738191"/>
                </a:solidFill>
                <a:latin typeface="Courier New" panose="02070309020205020404" pitchFamily="49" charset="0"/>
              </a:rPr>
              <a:t>// </a:t>
            </a:r>
            <a:r>
              <a:rPr lang="hu-HU" dirty="0" err="1">
                <a:solidFill>
                  <a:srgbClr val="738191"/>
                </a:solidFill>
                <a:latin typeface="Courier New" panose="02070309020205020404" pitchFamily="49" charset="0"/>
              </a:rPr>
              <a:t>Results</a:t>
            </a:r>
            <a:r>
              <a:rPr lang="hu-HU" dirty="0">
                <a:solidFill>
                  <a:srgbClr val="738191"/>
                </a:solidFill>
                <a:latin typeface="Courier New" panose="02070309020205020404" pitchFamily="49" charset="0"/>
              </a:rPr>
              <a:t> in </a:t>
            </a:r>
            <a:r>
              <a:rPr lang="hu-HU" dirty="0" err="1">
                <a:solidFill>
                  <a:srgbClr val="738191"/>
                </a:solidFill>
                <a:latin typeface="Courier New" panose="02070309020205020404" pitchFamily="49" charset="0"/>
              </a:rPr>
              <a:t>Fatal</a:t>
            </a:r>
            <a:r>
              <a:rPr lang="hu-HU" dirty="0">
                <a:solidFill>
                  <a:srgbClr val="738191"/>
                </a:solidFill>
                <a:latin typeface="Courier New" panose="02070309020205020404" pitchFamily="49" charset="0"/>
              </a:rPr>
              <a:t> </a:t>
            </a:r>
            <a:r>
              <a:rPr lang="hu-HU" dirty="0" err="1">
                <a:solidFill>
                  <a:srgbClr val="738191"/>
                </a:solidFill>
                <a:latin typeface="Courier New" panose="02070309020205020404" pitchFamily="49" charset="0"/>
              </a:rPr>
              <a:t>error</a:t>
            </a:r>
            <a:r>
              <a:rPr lang="hu-HU" dirty="0">
                <a:solidFill>
                  <a:srgbClr val="738191"/>
                </a:solidFill>
                <a:latin typeface="Courier New" panose="02070309020205020404" pitchFamily="49" charset="0"/>
              </a:rPr>
              <a:t>: Class </a:t>
            </a:r>
            <a:r>
              <a:rPr lang="hu-HU" dirty="0" err="1">
                <a:solidFill>
                  <a:srgbClr val="738191"/>
                </a:solidFill>
                <a:latin typeface="Courier New" panose="02070309020205020404" pitchFamily="49" charset="0"/>
              </a:rPr>
              <a:t>ChildClass</a:t>
            </a:r>
            <a:r>
              <a:rPr lang="hu-HU" dirty="0">
                <a:solidFill>
                  <a:srgbClr val="738191"/>
                </a:solidFill>
                <a:latin typeface="Courier New" panose="02070309020205020404" pitchFamily="49" charset="0"/>
              </a:rPr>
              <a:t> </a:t>
            </a:r>
            <a:r>
              <a:rPr lang="hu-HU" dirty="0" err="1">
                <a:solidFill>
                  <a:srgbClr val="738191"/>
                </a:solidFill>
                <a:latin typeface="Courier New" panose="02070309020205020404" pitchFamily="49" charset="0"/>
              </a:rPr>
              <a:t>may</a:t>
            </a:r>
            <a:r>
              <a:rPr lang="hu-HU" dirty="0">
                <a:solidFill>
                  <a:srgbClr val="738191"/>
                </a:solidFill>
                <a:latin typeface="Courier New" panose="02070309020205020404" pitchFamily="49" charset="0"/>
              </a:rPr>
              <a:t> </a:t>
            </a:r>
            <a:r>
              <a:rPr lang="hu-HU" dirty="0" err="1">
                <a:solidFill>
                  <a:srgbClr val="738191"/>
                </a:solidFill>
                <a:latin typeface="Courier New" panose="02070309020205020404" pitchFamily="49" charset="0"/>
              </a:rPr>
              <a:t>not</a:t>
            </a:r>
            <a:r>
              <a:rPr lang="hu-HU" dirty="0">
                <a:solidFill>
                  <a:srgbClr val="738191"/>
                </a:solidFill>
                <a:latin typeface="Courier New" panose="02070309020205020404" pitchFamily="49" charset="0"/>
              </a:rPr>
              <a:t> </a:t>
            </a:r>
            <a:r>
              <a:rPr lang="hu-HU" dirty="0" err="1" smtClean="0">
                <a:solidFill>
                  <a:srgbClr val="738191"/>
                </a:solidFill>
                <a:latin typeface="Courier New" panose="02070309020205020404" pitchFamily="49" charset="0"/>
              </a:rPr>
              <a:t>inherit</a:t>
            </a:r>
            <a:endParaRPr lang="hu-HU" dirty="0" smtClean="0">
              <a:solidFill>
                <a:srgbClr val="738191"/>
              </a:solidFill>
              <a:latin typeface="Courier New" panose="02070309020205020404" pitchFamily="49" charset="0"/>
            </a:endParaRPr>
          </a:p>
          <a:p>
            <a:pPr defTabSz="554400"/>
            <a:r>
              <a:rPr lang="hu-HU" dirty="0" err="1" smtClean="0">
                <a:solidFill>
                  <a:srgbClr val="738191"/>
                </a:solidFill>
                <a:latin typeface="Courier New" panose="02070309020205020404" pitchFamily="49" charset="0"/>
              </a:rPr>
              <a:t>from</a:t>
            </a:r>
            <a:r>
              <a:rPr lang="hu-HU" dirty="0" smtClean="0">
                <a:solidFill>
                  <a:srgbClr val="738191"/>
                </a:solidFill>
                <a:latin typeface="Courier New" panose="02070309020205020404" pitchFamily="49" charset="0"/>
              </a:rPr>
              <a:t> </a:t>
            </a:r>
            <a:r>
              <a:rPr lang="hu-HU" dirty="0">
                <a:solidFill>
                  <a:srgbClr val="738191"/>
                </a:solidFill>
                <a:latin typeface="Courier New" panose="02070309020205020404" pitchFamily="49" charset="0"/>
              </a:rPr>
              <a:t>final class (</a:t>
            </a:r>
            <a:r>
              <a:rPr lang="hu-HU" dirty="0" err="1">
                <a:solidFill>
                  <a:srgbClr val="738191"/>
                </a:solidFill>
                <a:latin typeface="Courier New" panose="02070309020205020404" pitchFamily="49" charset="0"/>
              </a:rPr>
              <a:t>ParentClass</a:t>
            </a:r>
            <a:r>
              <a:rPr lang="hu-HU" dirty="0">
                <a:solidFill>
                  <a:srgbClr val="738191"/>
                </a:solidFill>
                <a:latin typeface="Courier New" panose="02070309020205020404" pitchFamily="49" charset="0"/>
              </a:rPr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1555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67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Kivétel</a:t>
            </a:r>
            <a:endParaRPr sz="36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86844" y="846667"/>
            <a:ext cx="5723838" cy="3889890"/>
          </a:xfrm>
        </p:spPr>
        <p:txBody>
          <a:bodyPr/>
          <a:lstStyle/>
          <a:p>
            <a:pPr algn="just"/>
            <a:r>
              <a:rPr lang="hu-HU" b="1" dirty="0" smtClean="0"/>
              <a:t>A </a:t>
            </a:r>
            <a:r>
              <a:rPr lang="hu-HU" b="1" dirty="0"/>
              <a:t>kivételek a hibák kezelésének egyik módja. Kivétel = hiba. Ez egy olyan osztály létrehozásával valósul meg, amely meghatározza a hiba típusát, és ennek az osztálynak ki kell terjesztenie a szülő Kivétel osztályt a következő módon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91279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44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101211" y="-156036"/>
            <a:ext cx="2997000" cy="7562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Kivétel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2020;p33"/>
          <p:cNvGrpSpPr/>
          <p:nvPr/>
        </p:nvGrpSpPr>
        <p:grpSpPr>
          <a:xfrm>
            <a:off x="-396949" y="446567"/>
            <a:ext cx="9287499" cy="4593861"/>
            <a:chOff x="1177450" y="241631"/>
            <a:chExt cx="6173152" cy="3616776"/>
          </a:xfrm>
        </p:grpSpPr>
        <p:sp>
          <p:nvSpPr>
            <p:cNvPr id="3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437219" y="325850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églalap 1"/>
          <p:cNvSpPr/>
          <p:nvPr/>
        </p:nvSpPr>
        <p:spPr>
          <a:xfrm>
            <a:off x="692204" y="786334"/>
            <a:ext cx="718085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/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class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DivisionByZeroException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extends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Exception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{</a:t>
            </a:r>
          </a:p>
          <a:p>
            <a:pPr defTabSz="360000"/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public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function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>
                <a:solidFill>
                  <a:srgbClr val="0048AB"/>
                </a:solidFill>
                <a:latin typeface="Courier New" panose="02070309020205020404" pitchFamily="49" charset="0"/>
              </a:rPr>
              <a:t>__</a:t>
            </a:r>
            <a:r>
              <a:rPr lang="hu-HU" b="1" dirty="0" err="1">
                <a:solidFill>
                  <a:srgbClr val="0048AB"/>
                </a:solidFill>
                <a:latin typeface="Courier New" panose="02070309020205020404" pitchFamily="49" charset="0"/>
              </a:rPr>
              <a:t>construct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($</a:t>
            </a:r>
            <a:r>
              <a:rPr lang="hu-HU" dirty="0" err="1">
                <a:solidFill>
                  <a:srgbClr val="00193A"/>
                </a:solidFill>
                <a:latin typeface="Courier New" panose="02070309020205020404" pitchFamily="49" charset="0"/>
              </a:rPr>
              <a:t>message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, $</a:t>
            </a:r>
            <a:r>
              <a:rPr lang="hu-HU" dirty="0" err="1">
                <a:solidFill>
                  <a:srgbClr val="00193A"/>
                </a:solidFill>
                <a:latin typeface="Courier New" panose="02070309020205020404" pitchFamily="49" charset="0"/>
              </a:rPr>
              <a:t>code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){</a:t>
            </a:r>
          </a:p>
          <a:p>
            <a:pPr defTabSz="360000"/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parent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::__</a:t>
            </a:r>
            <a:r>
              <a:rPr lang="hu-HU" dirty="0" err="1">
                <a:solidFill>
                  <a:srgbClr val="00193A"/>
                </a:solidFill>
                <a:latin typeface="Courier New" panose="02070309020205020404" pitchFamily="49" charset="0"/>
              </a:rPr>
              <a:t>construct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($</a:t>
            </a:r>
            <a:r>
              <a:rPr lang="hu-HU" dirty="0" err="1">
                <a:solidFill>
                  <a:srgbClr val="00193A"/>
                </a:solidFill>
                <a:latin typeface="Courier New" panose="02070309020205020404" pitchFamily="49" charset="0"/>
              </a:rPr>
              <a:t>message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, $</a:t>
            </a:r>
            <a:r>
              <a:rPr lang="hu-HU" dirty="0" err="1">
                <a:solidFill>
                  <a:srgbClr val="00193A"/>
                </a:solidFill>
                <a:latin typeface="Courier New" panose="02070309020205020404" pitchFamily="49" charset="0"/>
              </a:rPr>
              <a:t>code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);</a:t>
            </a:r>
          </a:p>
          <a:p>
            <a:pPr defTabSz="360000"/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</a:p>
          <a:p>
            <a:pPr defTabSz="360000"/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</a:p>
          <a:p>
            <a:pPr defTabSz="360000"/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$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x = 0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;</a:t>
            </a:r>
          </a:p>
          <a:p>
            <a:pPr defTabSz="360000"/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try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{ </a:t>
            </a:r>
            <a:endParaRPr lang="hu-HU" dirty="0" smtClean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360000"/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if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( $x == 0 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){ </a:t>
            </a:r>
          </a:p>
          <a:p>
            <a:pPr defTabSz="360000"/>
            <a:r>
              <a:rPr lang="hu-HU" b="1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throw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new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dirty="0" err="1">
                <a:solidFill>
                  <a:srgbClr val="00193A"/>
                </a:solidFill>
                <a:latin typeface="Courier New" panose="02070309020205020404" pitchFamily="49" charset="0"/>
              </a:rPr>
              <a:t>DivisionByZeroException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(‘</a:t>
            </a:r>
            <a:r>
              <a:rPr lang="hu-HU" dirty="0" err="1">
                <a:solidFill>
                  <a:srgbClr val="00193A"/>
                </a:solidFill>
                <a:latin typeface="Courier New" panose="02070309020205020404" pitchFamily="49" charset="0"/>
              </a:rPr>
              <a:t>division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dirty="0" err="1">
                <a:solidFill>
                  <a:srgbClr val="00193A"/>
                </a:solidFill>
                <a:latin typeface="Courier New" panose="02070309020205020404" pitchFamily="49" charset="0"/>
              </a:rPr>
              <a:t>by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dirty="0" err="1">
                <a:solidFill>
                  <a:srgbClr val="00193A"/>
                </a:solidFill>
                <a:latin typeface="Courier New" panose="02070309020205020404" pitchFamily="49" charset="0"/>
              </a:rPr>
              <a:t>zero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’, 1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);</a:t>
            </a:r>
          </a:p>
          <a:p>
            <a:pPr defTabSz="360000"/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 </a:t>
            </a:r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else</a:t>
            </a:r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{</a:t>
            </a:r>
            <a:endParaRPr lang="hu-HU" dirty="0">
              <a:solidFill>
                <a:srgbClr val="00193A"/>
              </a:solidFill>
              <a:latin typeface="Courier New" panose="02070309020205020404" pitchFamily="49" charset="0"/>
            </a:endParaRPr>
          </a:p>
          <a:p>
            <a:pPr defTabSz="360000"/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	</a:t>
            </a:r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echo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1/$x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;</a:t>
            </a:r>
          </a:p>
          <a:p>
            <a:pPr defTabSz="360000"/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</a:p>
          <a:p>
            <a:pPr defTabSz="360000"/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 </a:t>
            </a:r>
            <a:r>
              <a:rPr lang="hu-HU" b="1" dirty="0" err="1">
                <a:solidFill>
                  <a:srgbClr val="00193A"/>
                </a:solidFill>
                <a:latin typeface="Courier New" panose="02070309020205020404" pitchFamily="49" charset="0"/>
              </a:rPr>
              <a:t>catch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(</a:t>
            </a:r>
            <a:r>
              <a:rPr lang="hu-HU" dirty="0" err="1">
                <a:solidFill>
                  <a:srgbClr val="00193A"/>
                </a:solidFill>
                <a:latin typeface="Courier New" panose="02070309020205020404" pitchFamily="49" charset="0"/>
              </a:rPr>
              <a:t>DivisionByZeroException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 $e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){</a:t>
            </a:r>
          </a:p>
          <a:p>
            <a:pPr defTabSz="360000"/>
            <a:r>
              <a:rPr lang="hu-HU" b="1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	</a:t>
            </a:r>
            <a:r>
              <a:rPr lang="hu-HU" b="1" dirty="0" err="1" smtClean="0">
                <a:solidFill>
                  <a:srgbClr val="00193A"/>
                </a:solidFill>
                <a:latin typeface="Courier New" panose="02070309020205020404" pitchFamily="49" charset="0"/>
              </a:rPr>
              <a:t>echo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 </a:t>
            </a:r>
            <a:r>
              <a:rPr lang="hu-HU" dirty="0">
                <a:solidFill>
                  <a:srgbClr val="00193A"/>
                </a:solidFill>
                <a:latin typeface="Courier New" panose="02070309020205020404" pitchFamily="49" charset="0"/>
              </a:rPr>
              <a:t>$e-&gt;</a:t>
            </a:r>
            <a:r>
              <a:rPr lang="hu-HU" dirty="0" err="1">
                <a:solidFill>
                  <a:srgbClr val="00193A"/>
                </a:solidFill>
                <a:latin typeface="Courier New" panose="02070309020205020404" pitchFamily="49" charset="0"/>
              </a:rPr>
              <a:t>getMessage</a:t>
            </a:r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();</a:t>
            </a:r>
          </a:p>
          <a:p>
            <a:pPr defTabSz="360000"/>
            <a:r>
              <a:rPr lang="hu-HU" dirty="0" smtClean="0">
                <a:solidFill>
                  <a:srgbClr val="00193A"/>
                </a:solidFill>
                <a:latin typeface="Courier New" panose="02070309020205020404" pitchFamily="49" charset="0"/>
              </a:rPr>
              <a:t>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87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263136" y="45485"/>
            <a:ext cx="8679757" cy="4589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Feladat</a:t>
            </a:r>
            <a:endParaRPr sz="36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839859" y="443397"/>
            <a:ext cx="2037616" cy="2304052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64114" y="432078"/>
            <a:ext cx="6366612" cy="4715799"/>
          </a:xfrm>
        </p:spPr>
        <p:txBody>
          <a:bodyPr/>
          <a:lstStyle/>
          <a:p>
            <a:r>
              <a:rPr lang="hu-HU" b="1" dirty="0" smtClean="0"/>
              <a:t>3 </a:t>
            </a:r>
            <a:r>
              <a:rPr lang="hu-HU" b="1" dirty="0"/>
              <a:t>típusú emberünk van; </a:t>
            </a:r>
            <a:endParaRPr lang="hu-HU" b="1" dirty="0" smtClean="0"/>
          </a:p>
          <a:p>
            <a:pPr lvl="1"/>
            <a:r>
              <a:rPr lang="hu-HU" b="1" dirty="0" smtClean="0"/>
              <a:t>személy,</a:t>
            </a:r>
          </a:p>
          <a:p>
            <a:pPr lvl="1"/>
            <a:r>
              <a:rPr lang="hu-HU" b="1" dirty="0" smtClean="0"/>
              <a:t>Diák</a:t>
            </a:r>
          </a:p>
          <a:p>
            <a:pPr lvl="1"/>
            <a:r>
              <a:rPr lang="hu-HU" b="1" dirty="0" smtClean="0"/>
              <a:t>Tanár</a:t>
            </a:r>
          </a:p>
          <a:p>
            <a:pPr algn="just"/>
            <a:r>
              <a:rPr lang="hu-HU" b="1" dirty="0" smtClean="0"/>
              <a:t> </a:t>
            </a:r>
            <a:r>
              <a:rPr lang="hu-HU" b="1" dirty="0"/>
              <a:t>A diákok és a tanárok személyek. Az embernek neve van. A tanulónak van osztály- és helyszáma. Egy tanárnak számos diákja van, akiket tanít. Leképezheti ezeket a kapcsolatokat egy PHP programba, amely tartalmazza mind ezt a 3 osztályt és az összes szükséges függvényt (név </a:t>
            </a:r>
            <a:r>
              <a:rPr lang="hu-HU" b="1" dirty="0" smtClean="0"/>
              <a:t>beállítása/lekérése, ülőhelyszám </a:t>
            </a:r>
            <a:r>
              <a:rPr lang="hu-HU" b="1" dirty="0"/>
              <a:t>beállítása/lekérése, osztályszám beállítása/lekérése, új tanuló felvétele egy tanári csoportba)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82459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Miről volt szó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OOP alapok </a:t>
            </a:r>
            <a:endParaRPr lang="hu-HU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1-9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Osztályok</a:t>
            </a:r>
            <a:endParaRPr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10</a:t>
            </a:r>
            <a:r>
              <a:rPr lang="hu-HU" sz="1200" dirty="0" smtClean="0"/>
              <a:t>-18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OOP elvek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19-28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Normálformák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29</a:t>
            </a:r>
            <a:r>
              <a:rPr lang="hu-HU" sz="1200" dirty="0" smtClean="0"/>
              <a:t>.</a:t>
            </a:r>
            <a:endParaRPr sz="1200" dirty="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Ojektumok</a:t>
            </a:r>
            <a:r>
              <a:rPr lang="hu-HU" b="1" dirty="0" smtClean="0"/>
              <a:t> kapcsolatai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30-42.</a:t>
            </a:r>
            <a:endParaRPr sz="1200" dirty="0"/>
          </a:p>
        </p:txBody>
      </p:sp>
      <p:sp>
        <p:nvSpPr>
          <p:cNvPr id="9" name="Google Shape;1740;p29"/>
          <p:cNvSpPr txBox="1">
            <a:spLocks/>
          </p:cNvSpPr>
          <p:nvPr/>
        </p:nvSpPr>
        <p:spPr>
          <a:xfrm>
            <a:off x="6123300" y="3367350"/>
            <a:ext cx="2563500" cy="1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hu-HU" b="1" dirty="0" smtClean="0"/>
              <a:t>Kivétel</a:t>
            </a:r>
          </a:p>
          <a:p>
            <a:pPr marL="0" indent="0">
              <a:buFont typeface="Barlow Light"/>
              <a:buNone/>
            </a:pPr>
            <a:r>
              <a:rPr lang="hu-HU" sz="1200" dirty="0" smtClean="0"/>
              <a:t>43-44.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359799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6414052" y="464898"/>
            <a:ext cx="2577660" cy="2675867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799" y="394055"/>
            <a:ext cx="550403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 smtClean="0"/>
              <a:t>Köszönöm a figyelmet 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42900" y="2273891"/>
            <a:ext cx="5784729" cy="26685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Kérdések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Levélben megkereshet</a:t>
            </a:r>
            <a:r>
              <a:rPr lang="en" dirty="0" smtClean="0"/>
              <a:t>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</a:t>
            </a:r>
            <a:endParaRPr dirty="0"/>
          </a:p>
          <a:p>
            <a:pPr lvl="0">
              <a:spcBef>
                <a:spcPts val="0"/>
              </a:spcBef>
            </a:pPr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github.com/laszlofeher/phpalapok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14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4250"/>
            <a:ext cx="8686801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OOP mi az és miért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4304" y="605600"/>
            <a:ext cx="4217813" cy="39130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hu-HU" dirty="0"/>
              <a:t>Az OOP az objektumorientált programozás rövidítése. A kódokat és az adatstruktúrákat objektumokba rendezi. </a:t>
            </a:r>
            <a:endParaRPr lang="hu-HU" dirty="0" smtClean="0"/>
          </a:p>
          <a:p>
            <a:r>
              <a:rPr lang="hu-HU" dirty="0" smtClean="0"/>
              <a:t>Egyszerűen </a:t>
            </a:r>
            <a:r>
              <a:rPr lang="hu-HU" dirty="0"/>
              <a:t>mezők (változók) és függvények gyűjteménye. </a:t>
            </a:r>
            <a:endParaRPr lang="hu-HU" dirty="0" smtClean="0"/>
          </a:p>
          <a:p>
            <a:r>
              <a:rPr lang="hu-HU" dirty="0" smtClean="0"/>
              <a:t>Az </a:t>
            </a:r>
            <a:r>
              <a:rPr lang="hu-HU" dirty="0"/>
              <a:t>OOP-t a számítógépes programozás történetének egyik legnagyobb találmányaként tartják számon.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6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05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" name="Google Shape;829;p18"/>
            <p:cNvGrpSpPr/>
            <p:nvPr/>
          </p:nvGrpSpPr>
          <p:grpSpPr>
            <a:xfrm flipH="1">
              <a:off x="3829267" y="2465054"/>
              <a:ext cx="683694" cy="744724"/>
              <a:chOff x="6621095" y="1452181"/>
              <a:chExt cx="330894" cy="360153"/>
            </a:xfrm>
          </p:grpSpPr>
          <p:sp>
            <p:nvSpPr>
              <p:cNvPr id="10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833;p18"/>
              <p:cNvSpPr/>
              <p:nvPr/>
            </p:nvSpPr>
            <p:spPr>
              <a:xfrm>
                <a:off x="6621095" y="1454086"/>
                <a:ext cx="174531" cy="358248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2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667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67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Miért az OOP a javasolt megoldás</a:t>
            </a:r>
            <a:endParaRPr sz="36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86844" y="846667"/>
            <a:ext cx="5723838" cy="3889890"/>
          </a:xfrm>
        </p:spPr>
        <p:txBody>
          <a:bodyPr/>
          <a:lstStyle/>
          <a:p>
            <a:r>
              <a:rPr lang="hu-HU" b="1" dirty="0"/>
              <a:t>Modularitás </a:t>
            </a:r>
          </a:p>
          <a:p>
            <a:r>
              <a:rPr lang="hu-HU" b="1" dirty="0"/>
              <a:t>Bővíthetőség (megosztási kód - polimorfizmus, általánosságok, interfészek) </a:t>
            </a:r>
          </a:p>
          <a:p>
            <a:r>
              <a:rPr lang="hu-HU" b="1" dirty="0" err="1"/>
              <a:t>Újrafelhasználhatóság</a:t>
            </a:r>
            <a:r>
              <a:rPr lang="hu-HU" b="1" dirty="0"/>
              <a:t> (öröklődés) </a:t>
            </a:r>
          </a:p>
          <a:p>
            <a:r>
              <a:rPr lang="hu-HU" b="1" dirty="0"/>
              <a:t>Megbízhatóság (a nagy problémákat kisebbre, jobban kezelhetőre redukálja) </a:t>
            </a:r>
          </a:p>
          <a:p>
            <a:r>
              <a:rPr lang="hu-HU" b="1" dirty="0"/>
              <a:t>Robusztusság (egy valós probléma könnyen leképezhető a megoldásra OO kódban ) </a:t>
            </a:r>
          </a:p>
          <a:p>
            <a:r>
              <a:rPr lang="hu-HU" b="1" dirty="0"/>
              <a:t>Skálázhatóság (többszintű alkalmazások.) </a:t>
            </a:r>
          </a:p>
          <a:p>
            <a:r>
              <a:rPr lang="hu-HU" b="1" dirty="0"/>
              <a:t>Karbantarthatóság</a:t>
            </a:r>
          </a:p>
        </p:txBody>
      </p:sp>
    </p:spTree>
    <p:extLst>
      <p:ext uri="{BB962C8B-B14F-4D97-AF65-F5344CB8AC3E}">
        <p14:creationId xmlns:p14="http://schemas.microsoft.com/office/powerpoint/2010/main" val="182458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191114" y="81796"/>
            <a:ext cx="8501606" cy="4626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sz="3200" dirty="0" smtClean="0"/>
              <a:t>OOP alap koncepció</a:t>
            </a:r>
            <a:endParaRPr sz="3200"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88308" y="567592"/>
            <a:ext cx="5640900" cy="45377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sz="1600" b="1" dirty="0"/>
              <a:t>Absztrakció</a:t>
            </a:r>
          </a:p>
          <a:p>
            <a:pPr lvl="1"/>
            <a:r>
              <a:rPr lang="hu-HU" sz="1600" dirty="0" smtClean="0"/>
              <a:t>több </a:t>
            </a:r>
            <a:r>
              <a:rPr lang="hu-HU" sz="1600" dirty="0"/>
              <a:t>kisebb művelet egyetlen egységbe történő egyesítése, amelyre név szerint hivatkozhatunk.</a:t>
            </a:r>
          </a:p>
          <a:p>
            <a:pPr lvl="0"/>
            <a:r>
              <a:rPr lang="hu-HU" sz="1600" b="1" dirty="0"/>
              <a:t>Egységbezárás</a:t>
            </a:r>
            <a:r>
              <a:rPr lang="hu-HU" sz="1600" dirty="0"/>
              <a:t> (információ elrejtése)</a:t>
            </a:r>
          </a:p>
          <a:p>
            <a:pPr lvl="1"/>
            <a:r>
              <a:rPr lang="hu-HU" sz="1600" dirty="0" smtClean="0"/>
              <a:t>a </a:t>
            </a:r>
            <a:r>
              <a:rPr lang="hu-HU" sz="1600" dirty="0"/>
              <a:t>megvalósítás elkülönítése az interfészektől.</a:t>
            </a:r>
          </a:p>
          <a:p>
            <a:pPr lvl="0"/>
            <a:r>
              <a:rPr lang="hu-HU" sz="1600" b="1" dirty="0"/>
              <a:t>Öröklés</a:t>
            </a:r>
          </a:p>
          <a:p>
            <a:pPr lvl="1"/>
            <a:r>
              <a:rPr lang="hu-HU" sz="1600" dirty="0" smtClean="0"/>
              <a:t>objektum </a:t>
            </a:r>
            <a:r>
              <a:rPr lang="hu-HU" sz="1600" dirty="0"/>
              <a:t>adattípusok meghatározása más objektum adattípusok kiterjesztéseként és/vagy korlátozásaként.</a:t>
            </a:r>
          </a:p>
          <a:p>
            <a:pPr lvl="0"/>
            <a:r>
              <a:rPr lang="hu-HU" sz="1600" b="1" dirty="0"/>
              <a:t>Polimorfizmus</a:t>
            </a:r>
          </a:p>
          <a:p>
            <a:pPr lvl="1"/>
            <a:r>
              <a:rPr lang="hu-HU" sz="1600" dirty="0" smtClean="0"/>
              <a:t>ugyanazt </a:t>
            </a:r>
            <a:r>
              <a:rPr lang="hu-HU" sz="1600" dirty="0"/>
              <a:t>a nevet használva különböző műveletek meghívására különböző adattípusú objektumokon.</a:t>
            </a:r>
            <a:endParaRPr sz="16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10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67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Kifejezések, amelyeket tudni kell!</a:t>
            </a:r>
            <a:endParaRPr sz="36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86844" y="687572"/>
            <a:ext cx="5918262" cy="4217581"/>
          </a:xfrm>
        </p:spPr>
        <p:txBody>
          <a:bodyPr/>
          <a:lstStyle/>
          <a:p>
            <a:r>
              <a:rPr lang="hu-HU" sz="1600" b="1" dirty="0"/>
              <a:t>Osztály</a:t>
            </a:r>
          </a:p>
          <a:p>
            <a:pPr lvl="1"/>
            <a:r>
              <a:rPr lang="hu-HU" sz="1600" dirty="0" smtClean="0"/>
              <a:t>az </a:t>
            </a:r>
            <a:r>
              <a:rPr lang="hu-HU" sz="1600" dirty="0"/>
              <a:t>osztály egy olyan konstrukció, amelyet sablonként használnak az osztály objektumainak létrehozásához. Ez a terv azt az állapotot és viselkedést írja le, amelyen az osztály objektumai osztoznak. </a:t>
            </a:r>
          </a:p>
          <a:p>
            <a:r>
              <a:rPr lang="hu-HU" sz="1600" b="1" dirty="0"/>
              <a:t>Példány</a:t>
            </a:r>
          </a:p>
          <a:p>
            <a:pPr lvl="1"/>
            <a:r>
              <a:rPr lang="hu-HU" sz="1600" dirty="0" smtClean="0"/>
              <a:t>lehet </a:t>
            </a:r>
            <a:r>
              <a:rPr lang="hu-HU" sz="1600" dirty="0"/>
              <a:t>egy osztály példánya; a példány a futás közben létrehozott tényleges objektum. </a:t>
            </a:r>
          </a:p>
          <a:p>
            <a:r>
              <a:rPr lang="hu-HU" sz="1600" b="1" dirty="0"/>
              <a:t>Attribútumok/Tulajdonságok</a:t>
            </a:r>
          </a:p>
          <a:p>
            <a:pPr lvl="1"/>
            <a:r>
              <a:rPr lang="hu-HU" sz="1600" dirty="0" smtClean="0"/>
              <a:t>amelyek </a:t>
            </a:r>
            <a:r>
              <a:rPr lang="hu-HU" sz="1600" dirty="0"/>
              <a:t>az állapotát reprezentálják </a:t>
            </a:r>
          </a:p>
          <a:p>
            <a:r>
              <a:rPr lang="hu-HU" sz="1600" b="1" dirty="0"/>
              <a:t>Műveletek/Módszerek</a:t>
            </a:r>
          </a:p>
          <a:p>
            <a:pPr lvl="1"/>
            <a:r>
              <a:rPr lang="hu-HU" sz="1600" dirty="0" smtClean="0"/>
              <a:t>amelyek </a:t>
            </a:r>
            <a:r>
              <a:rPr lang="hu-HU" sz="1600" dirty="0"/>
              <a:t>a viselkedését reprezentálják</a:t>
            </a:r>
          </a:p>
        </p:txBody>
      </p:sp>
      <p:graphicFrame>
        <p:nvGraphicFramePr>
          <p:cNvPr id="4" name="Objektum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93664"/>
              </p:ext>
            </p:extLst>
          </p:nvPr>
        </p:nvGraphicFramePr>
        <p:xfrm>
          <a:off x="5152877" y="3019647"/>
          <a:ext cx="3842290" cy="1617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Bitmap Image" r:id="rId4" imgW="4564440" imgH="1920240" progId="PBrush">
                  <p:embed/>
                </p:oleObj>
              </mc:Choice>
              <mc:Fallback>
                <p:oleObj name="Bitmap Image" r:id="rId4" imgW="4564440" imgH="1920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52877" y="3019647"/>
                        <a:ext cx="3842290" cy="1617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3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6" y="96234"/>
            <a:ext cx="867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Kifejezések, amelyeket tudni kell!</a:t>
            </a:r>
            <a:endParaRPr sz="36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7775944" y="1849734"/>
            <a:ext cx="1016891" cy="123370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37743" y="1282995"/>
            <a:ext cx="7147635" cy="3480041"/>
          </a:xfrm>
        </p:spPr>
        <p:txBody>
          <a:bodyPr/>
          <a:lstStyle/>
          <a:p>
            <a:r>
              <a:rPr lang="hu-HU" sz="1600" b="1" dirty="0" err="1"/>
              <a:t>public</a:t>
            </a:r>
            <a:r>
              <a:rPr lang="hu-HU" sz="1600" b="1" dirty="0"/>
              <a:t> </a:t>
            </a:r>
            <a:endParaRPr lang="hu-HU" sz="1600" b="1" dirty="0" smtClean="0"/>
          </a:p>
          <a:p>
            <a:pPr lvl="1"/>
            <a:r>
              <a:rPr lang="hu-HU" sz="1600" dirty="0" smtClean="0"/>
              <a:t>Az </a:t>
            </a:r>
            <a:r>
              <a:rPr lang="hu-HU" sz="1600" dirty="0"/>
              <a:t>erőforrás bármely hatókörből elérhető (alapértelmezett). </a:t>
            </a:r>
          </a:p>
          <a:p>
            <a:r>
              <a:rPr lang="hu-HU" sz="1600" b="1" dirty="0" err="1"/>
              <a:t>private</a:t>
            </a:r>
            <a:r>
              <a:rPr lang="hu-HU" sz="1600" b="1" dirty="0"/>
              <a:t> </a:t>
            </a:r>
            <a:endParaRPr lang="hu-HU" sz="1600" b="1" dirty="0" smtClean="0"/>
          </a:p>
          <a:p>
            <a:pPr lvl="1"/>
            <a:r>
              <a:rPr lang="hu-HU" sz="1600" dirty="0" smtClean="0"/>
              <a:t>Az </a:t>
            </a:r>
            <a:r>
              <a:rPr lang="hu-HU" sz="1600" dirty="0"/>
              <a:t>erőforrás csak abból az osztályból érhető el, ahol definiálva van.</a:t>
            </a:r>
            <a:r>
              <a:rPr lang="hu-HU" sz="1600" b="1" dirty="0"/>
              <a:t> </a:t>
            </a:r>
          </a:p>
          <a:p>
            <a:r>
              <a:rPr lang="hu-HU" sz="1600" b="1" dirty="0" err="1"/>
              <a:t>protected</a:t>
            </a:r>
            <a:r>
              <a:rPr lang="hu-HU" sz="1600" b="1" dirty="0"/>
              <a:t> </a:t>
            </a:r>
            <a:endParaRPr lang="hu-HU" sz="1600" b="1" dirty="0" smtClean="0"/>
          </a:p>
          <a:p>
            <a:pPr lvl="1"/>
            <a:r>
              <a:rPr lang="hu-HU" sz="1600" dirty="0" smtClean="0"/>
              <a:t>Az </a:t>
            </a:r>
            <a:r>
              <a:rPr lang="hu-HU" sz="1600" dirty="0"/>
              <a:t>erőforrás csak abból az osztályból érhető el, ahol definiálva van, és a </a:t>
            </a:r>
            <a:r>
              <a:rPr lang="hu-HU" sz="1600" dirty="0" err="1"/>
              <a:t>leszármazottaiból</a:t>
            </a:r>
            <a:r>
              <a:rPr lang="hu-HU" sz="1600" dirty="0"/>
              <a:t>. </a:t>
            </a:r>
          </a:p>
          <a:p>
            <a:r>
              <a:rPr lang="hu-HU" sz="1600" b="1" dirty="0"/>
              <a:t>final </a:t>
            </a:r>
            <a:endParaRPr lang="hu-HU" sz="1600" b="1" dirty="0" smtClean="0"/>
          </a:p>
          <a:p>
            <a:pPr lvl="1"/>
            <a:r>
              <a:rPr lang="hu-HU" sz="1600" dirty="0" smtClean="0"/>
              <a:t>Az </a:t>
            </a:r>
            <a:r>
              <a:rPr lang="hu-HU" sz="1600" dirty="0"/>
              <a:t>erőforrás bármely hatókörből elérhető, de a leszármazottaknál nem bírálható felül. Csak metódusokra és osztályokra vonatkozik. A véglegesnek nyilvánított osztályok nem hosszabbíthatók meg.</a:t>
            </a:r>
          </a:p>
        </p:txBody>
      </p:sp>
      <p:sp>
        <p:nvSpPr>
          <p:cNvPr id="137" name="Google Shape;858;p19"/>
          <p:cNvSpPr txBox="1">
            <a:spLocks/>
          </p:cNvSpPr>
          <p:nvPr/>
        </p:nvSpPr>
        <p:spPr>
          <a:xfrm>
            <a:off x="426167" y="646956"/>
            <a:ext cx="8679757" cy="75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hu-HU" sz="2400" dirty="0"/>
              <a:t>Az alábbi kifejezések „Hozzáférési </a:t>
            </a:r>
            <a:r>
              <a:rPr lang="hu-HU" sz="2400" dirty="0" smtClean="0"/>
              <a:t>módosítók/Access </a:t>
            </a:r>
            <a:r>
              <a:rPr lang="hu-HU" sz="2400" dirty="0" err="1" smtClean="0"/>
              <a:t>Modifiers</a:t>
            </a:r>
            <a:r>
              <a:rPr lang="hu-HU" sz="2400" dirty="0" smtClean="0"/>
              <a:t>” </a:t>
            </a:r>
            <a:r>
              <a:rPr lang="hu-HU" sz="2400" dirty="0"/>
              <a:t>néven ismertek:</a:t>
            </a:r>
          </a:p>
        </p:txBody>
      </p:sp>
    </p:spTree>
    <p:extLst>
      <p:ext uri="{BB962C8B-B14F-4D97-AF65-F5344CB8AC3E}">
        <p14:creationId xmlns:p14="http://schemas.microsoft.com/office/powerpoint/2010/main" val="283117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5949</TotalTime>
  <Words>2394</Words>
  <Application>Microsoft Office PowerPoint</Application>
  <PresentationFormat>Diavetítés a képernyőre (16:9 oldalarány)</PresentationFormat>
  <Paragraphs>427</Paragraphs>
  <Slides>47</Slides>
  <Notes>47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47</vt:i4>
      </vt:variant>
    </vt:vector>
  </HeadingPairs>
  <TitlesOfParts>
    <vt:vector size="55" baseType="lpstr">
      <vt:lpstr>Arial</vt:lpstr>
      <vt:lpstr>Barlow</vt:lpstr>
      <vt:lpstr>Barlow Light</vt:lpstr>
      <vt:lpstr>Calibri</vt:lpstr>
      <vt:lpstr>Courier New</vt:lpstr>
      <vt:lpstr>Raleway Thin</vt:lpstr>
      <vt:lpstr>Gaoler template</vt:lpstr>
      <vt:lpstr>Bitmap Image</vt:lpstr>
      <vt:lpstr>PowerPoint-bemutató</vt:lpstr>
      <vt:lpstr>OOP PHP 8./13 alkalom</vt:lpstr>
      <vt:lpstr>Előző programozási trendek</vt:lpstr>
      <vt:lpstr>PowerPoint-bemutató</vt:lpstr>
      <vt:lpstr>OOP mi az és miért</vt:lpstr>
      <vt:lpstr>Miért az OOP a javasolt megoldás</vt:lpstr>
      <vt:lpstr>OOP alap koncepció</vt:lpstr>
      <vt:lpstr>Kifejezések, amelyeket tudni kell!</vt:lpstr>
      <vt:lpstr>Kifejezések, amelyeket tudni kell!</vt:lpstr>
      <vt:lpstr>PowerPoint-bemutató</vt:lpstr>
      <vt:lpstr>PowerPoint-bemutató</vt:lpstr>
      <vt:lpstr>Megjegyzések az osztályokhoz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Öröklés</vt:lpstr>
      <vt:lpstr>PowerPoint-bemutató</vt:lpstr>
      <vt:lpstr>PowerPoint-bemutató</vt:lpstr>
      <vt:lpstr>PowerPoint-bemutató</vt:lpstr>
      <vt:lpstr>Osztály példa</vt:lpstr>
      <vt:lpstr>PowerPoint-bemutató</vt:lpstr>
      <vt:lpstr>PowerPoint-bemutató</vt:lpstr>
      <vt:lpstr>PowerPoint-bemutató</vt:lpstr>
      <vt:lpstr>polimorfizmus</vt:lpstr>
      <vt:lpstr>PowerPoint-bemutató</vt:lpstr>
      <vt:lpstr>Garbage collector</vt:lpstr>
      <vt:lpstr>Objektum üzenet</vt:lpstr>
      <vt:lpstr>Objektum üzenet</vt:lpstr>
      <vt:lpstr>Objektum üzenet</vt:lpstr>
      <vt:lpstr>Objektum üzenet</vt:lpstr>
      <vt:lpstr>Abstract osztály</vt:lpstr>
      <vt:lpstr>PowerPoint-bemutató</vt:lpstr>
      <vt:lpstr>PowerPoint-bemutató</vt:lpstr>
      <vt:lpstr>interface</vt:lpstr>
      <vt:lpstr>PowerPoint-bemutató</vt:lpstr>
      <vt:lpstr>Final metódus</vt:lpstr>
      <vt:lpstr>PowerPoint-bemutató</vt:lpstr>
      <vt:lpstr>Final osztály</vt:lpstr>
      <vt:lpstr>PowerPoint-bemutató</vt:lpstr>
      <vt:lpstr>Kivétel</vt:lpstr>
      <vt:lpstr>PowerPoint-bemutató</vt:lpstr>
      <vt:lpstr>Feladat</vt:lpstr>
      <vt:lpstr>Miről volt szó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Fehér László Péter</dc:creator>
  <cp:lastModifiedBy>Fehér László Péter</cp:lastModifiedBy>
  <cp:revision>508</cp:revision>
  <dcterms:modified xsi:type="dcterms:W3CDTF">2022-08-05T16:16:08Z</dcterms:modified>
</cp:coreProperties>
</file>