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18"/>
  </p:notesMasterIdLst>
  <p:sldIdLst>
    <p:sldId id="256" r:id="rId5"/>
    <p:sldId id="303" r:id="rId6"/>
    <p:sldId id="295" r:id="rId7"/>
    <p:sldId id="314" r:id="rId8"/>
    <p:sldId id="361" r:id="rId9"/>
    <p:sldId id="305" r:id="rId10"/>
    <p:sldId id="362" r:id="rId11"/>
    <p:sldId id="363" r:id="rId12"/>
    <p:sldId id="369" r:id="rId13"/>
    <p:sldId id="367" r:id="rId14"/>
    <p:sldId id="368" r:id="rId15"/>
    <p:sldId id="327" r:id="rId16"/>
    <p:sldId id="274" r:id="rId17"/>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B59A2-8032-42EC-9E81-84F158545751}" v="1" dt="2024-10-16T14:07:32.377"/>
  </p1510:revLst>
</p1510:revInfo>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46" autoAdjust="0"/>
    <p:restoredTop sz="66695" autoAdjust="0"/>
  </p:normalViewPr>
  <p:slideViewPr>
    <p:cSldViewPr snapToGrid="0">
      <p:cViewPr varScale="1">
        <p:scale>
          <a:sx n="106" d="100"/>
          <a:sy n="106" d="100"/>
        </p:scale>
        <p:origin x="3894" y="114"/>
      </p:cViewPr>
      <p:guideLst/>
    </p:cSldViewPr>
  </p:slideViewPr>
  <p:notesTextViewPr>
    <p:cViewPr>
      <p:scale>
        <a:sx n="1" d="1"/>
        <a:sy n="1" d="1"/>
      </p:scale>
      <p:origin x="0" y="0"/>
    </p:cViewPr>
  </p:notesTextViewPr>
  <p:notesViewPr>
    <p:cSldViewPr snapToGrid="0">
      <p:cViewPr varScale="1">
        <p:scale>
          <a:sx n="123" d="100"/>
          <a:sy n="123" d="100"/>
        </p:scale>
        <p:origin x="76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ászló Ferenczi" userId="715bb7a6-b939-4c70-8d9a-27e3b754fd4a" providerId="ADAL" clId="{9FAB59A2-8032-42EC-9E81-84F158545751}"/>
    <pc:docChg chg="undo custSel delSld modSld">
      <pc:chgData name="László Ferenczi" userId="715bb7a6-b939-4c70-8d9a-27e3b754fd4a" providerId="ADAL" clId="{9FAB59A2-8032-42EC-9E81-84F158545751}" dt="2024-10-16T14:07:32.377" v="801"/>
      <pc:docMkLst>
        <pc:docMk/>
      </pc:docMkLst>
      <pc:sldChg chg="modNotesTx">
        <pc:chgData name="László Ferenczi" userId="715bb7a6-b939-4c70-8d9a-27e3b754fd4a" providerId="ADAL" clId="{9FAB59A2-8032-42EC-9E81-84F158545751}" dt="2024-10-16T13:45:07.569" v="703" actId="6549"/>
        <pc:sldMkLst>
          <pc:docMk/>
          <pc:sldMk cId="797500013" sldId="256"/>
        </pc:sldMkLst>
      </pc:sldChg>
      <pc:sldChg chg="modNotesTx">
        <pc:chgData name="László Ferenczi" userId="715bb7a6-b939-4c70-8d9a-27e3b754fd4a" providerId="ADAL" clId="{9FAB59A2-8032-42EC-9E81-84F158545751}" dt="2024-10-16T13:47:13.489" v="800" actId="6549"/>
        <pc:sldMkLst>
          <pc:docMk/>
          <pc:sldMk cId="2376308806" sldId="274"/>
        </pc:sldMkLst>
      </pc:sldChg>
      <pc:sldChg chg="modNotesTx">
        <pc:chgData name="László Ferenczi" userId="715bb7a6-b939-4c70-8d9a-27e3b754fd4a" providerId="ADAL" clId="{9FAB59A2-8032-42EC-9E81-84F158545751}" dt="2024-10-16T13:45:26.050" v="719" actId="6549"/>
        <pc:sldMkLst>
          <pc:docMk/>
          <pc:sldMk cId="2753523672" sldId="295"/>
        </pc:sldMkLst>
      </pc:sldChg>
      <pc:sldChg chg="modNotesTx">
        <pc:chgData name="László Ferenczi" userId="715bb7a6-b939-4c70-8d9a-27e3b754fd4a" providerId="ADAL" clId="{9FAB59A2-8032-42EC-9E81-84F158545751}" dt="2024-10-16T13:45:18.506" v="711" actId="20577"/>
        <pc:sldMkLst>
          <pc:docMk/>
          <pc:sldMk cId="31087531" sldId="303"/>
        </pc:sldMkLst>
      </pc:sldChg>
      <pc:sldChg chg="modNotesTx">
        <pc:chgData name="László Ferenczi" userId="715bb7a6-b939-4c70-8d9a-27e3b754fd4a" providerId="ADAL" clId="{9FAB59A2-8032-42EC-9E81-84F158545751}" dt="2024-10-16T13:45:51.289" v="736" actId="6549"/>
        <pc:sldMkLst>
          <pc:docMk/>
          <pc:sldMk cId="4169145279" sldId="305"/>
        </pc:sldMkLst>
      </pc:sldChg>
      <pc:sldChg chg="modNotesTx">
        <pc:chgData name="László Ferenczi" userId="715bb7a6-b939-4c70-8d9a-27e3b754fd4a" providerId="ADAL" clId="{9FAB59A2-8032-42EC-9E81-84F158545751}" dt="2024-10-16T13:45:30.568" v="721" actId="6549"/>
        <pc:sldMkLst>
          <pc:docMk/>
          <pc:sldMk cId="3185197540" sldId="314"/>
        </pc:sldMkLst>
      </pc:sldChg>
      <pc:sldChg chg="modAnim modNotesTx">
        <pc:chgData name="László Ferenczi" userId="715bb7a6-b939-4c70-8d9a-27e3b754fd4a" providerId="ADAL" clId="{9FAB59A2-8032-42EC-9E81-84F158545751}" dt="2024-10-16T14:07:32.377" v="801"/>
        <pc:sldMkLst>
          <pc:docMk/>
          <pc:sldMk cId="2947886901" sldId="327"/>
        </pc:sldMkLst>
      </pc:sldChg>
      <pc:sldChg chg="modNotesTx">
        <pc:chgData name="László Ferenczi" userId="715bb7a6-b939-4c70-8d9a-27e3b754fd4a" providerId="ADAL" clId="{9FAB59A2-8032-42EC-9E81-84F158545751}" dt="2024-10-16T13:45:45.906" v="734" actId="20577"/>
        <pc:sldMkLst>
          <pc:docMk/>
          <pc:sldMk cId="660594043" sldId="361"/>
        </pc:sldMkLst>
      </pc:sldChg>
      <pc:sldChg chg="addSp delSp modSp mod modNotesTx">
        <pc:chgData name="László Ferenczi" userId="715bb7a6-b939-4c70-8d9a-27e3b754fd4a" providerId="ADAL" clId="{9FAB59A2-8032-42EC-9E81-84F158545751}" dt="2024-10-16T13:46:04.181" v="742" actId="6549"/>
        <pc:sldMkLst>
          <pc:docMk/>
          <pc:sldMk cId="2145072297" sldId="362"/>
        </pc:sldMkLst>
        <pc:spChg chg="add mod">
          <ac:chgData name="László Ferenczi" userId="715bb7a6-b939-4c70-8d9a-27e3b754fd4a" providerId="ADAL" clId="{9FAB59A2-8032-42EC-9E81-84F158545751}" dt="2024-10-14T13:13:38.771" v="223" actId="20577"/>
          <ac:spMkLst>
            <pc:docMk/>
            <pc:sldMk cId="2145072297" sldId="362"/>
            <ac:spMk id="3" creationId="{A97B196E-8CFE-9711-267A-147C4E0729DF}"/>
          </ac:spMkLst>
        </pc:spChg>
        <pc:spChg chg="mod">
          <ac:chgData name="László Ferenczi" userId="715bb7a6-b939-4c70-8d9a-27e3b754fd4a" providerId="ADAL" clId="{9FAB59A2-8032-42EC-9E81-84F158545751}" dt="2024-10-14T13:17:13.373" v="248" actId="115"/>
          <ac:spMkLst>
            <pc:docMk/>
            <pc:sldMk cId="2145072297" sldId="362"/>
            <ac:spMk id="4" creationId="{12B78636-5A2A-4F99-4E4D-3DDD69FACF3D}"/>
          </ac:spMkLst>
        </pc:spChg>
        <pc:spChg chg="add mod">
          <ac:chgData name="László Ferenczi" userId="715bb7a6-b939-4c70-8d9a-27e3b754fd4a" providerId="ADAL" clId="{9FAB59A2-8032-42EC-9E81-84F158545751}" dt="2024-10-14T13:13:07.338" v="207" actId="1037"/>
          <ac:spMkLst>
            <pc:docMk/>
            <pc:sldMk cId="2145072297" sldId="362"/>
            <ac:spMk id="5" creationId="{A97B196E-8CFE-9711-267A-147C4E0729DF}"/>
          </ac:spMkLst>
        </pc:spChg>
        <pc:spChg chg="add mod">
          <ac:chgData name="László Ferenczi" userId="715bb7a6-b939-4c70-8d9a-27e3b754fd4a" providerId="ADAL" clId="{9FAB59A2-8032-42EC-9E81-84F158545751}" dt="2024-10-14T13:11:20.088" v="72" actId="1076"/>
          <ac:spMkLst>
            <pc:docMk/>
            <pc:sldMk cId="2145072297" sldId="362"/>
            <ac:spMk id="6" creationId="{A7367475-F8A2-605B-332C-C44C307DD4C1}"/>
          </ac:spMkLst>
        </pc:spChg>
        <pc:spChg chg="add mod">
          <ac:chgData name="László Ferenczi" userId="715bb7a6-b939-4c70-8d9a-27e3b754fd4a" providerId="ADAL" clId="{9FAB59A2-8032-42EC-9E81-84F158545751}" dt="2024-10-14T13:13:12.704" v="215" actId="1037"/>
          <ac:spMkLst>
            <pc:docMk/>
            <pc:sldMk cId="2145072297" sldId="362"/>
            <ac:spMk id="7" creationId="{6A38145F-B178-B9D1-9D4D-53EDB125D6B1}"/>
          </ac:spMkLst>
        </pc:spChg>
        <pc:spChg chg="mod">
          <ac:chgData name="László Ferenczi" userId="715bb7a6-b939-4c70-8d9a-27e3b754fd4a" providerId="ADAL" clId="{9FAB59A2-8032-42EC-9E81-84F158545751}" dt="2024-10-14T13:12:43.346" v="190" actId="14100"/>
          <ac:spMkLst>
            <pc:docMk/>
            <pc:sldMk cId="2145072297" sldId="362"/>
            <ac:spMk id="9" creationId="{A97B196E-8CFE-9711-267A-147C4E0729DF}"/>
          </ac:spMkLst>
        </pc:spChg>
        <pc:spChg chg="add mod">
          <ac:chgData name="László Ferenczi" userId="715bb7a6-b939-4c70-8d9a-27e3b754fd4a" providerId="ADAL" clId="{9FAB59A2-8032-42EC-9E81-84F158545751}" dt="2024-10-14T13:13:07.338" v="207" actId="1037"/>
          <ac:spMkLst>
            <pc:docMk/>
            <pc:sldMk cId="2145072297" sldId="362"/>
            <ac:spMk id="10" creationId="{3C2D9CBE-94B8-8638-CA5F-486ADD31ACDC}"/>
          </ac:spMkLst>
        </pc:spChg>
        <pc:spChg chg="del">
          <ac:chgData name="László Ferenczi" userId="715bb7a6-b939-4c70-8d9a-27e3b754fd4a" providerId="ADAL" clId="{9FAB59A2-8032-42EC-9E81-84F158545751}" dt="2024-10-14T13:07:53.275" v="0" actId="478"/>
          <ac:spMkLst>
            <pc:docMk/>
            <pc:sldMk cId="2145072297" sldId="362"/>
            <ac:spMk id="12" creationId="{3EB1C790-6653-3EE5-FC03-A157AC9DAC36}"/>
          </ac:spMkLst>
        </pc:spChg>
        <pc:picChg chg="add mod">
          <ac:chgData name="László Ferenczi" userId="715bb7a6-b939-4c70-8d9a-27e3b754fd4a" providerId="ADAL" clId="{9FAB59A2-8032-42EC-9E81-84F158545751}" dt="2024-10-14T13:13:07.338" v="207" actId="1037"/>
          <ac:picMkLst>
            <pc:docMk/>
            <pc:sldMk cId="2145072297" sldId="362"/>
            <ac:picMk id="8" creationId="{5DFD03C4-4993-9A25-3CF9-DB4B35E0EC88}"/>
          </ac:picMkLst>
        </pc:picChg>
        <pc:picChg chg="mod">
          <ac:chgData name="László Ferenczi" userId="715bb7a6-b939-4c70-8d9a-27e3b754fd4a" providerId="ADAL" clId="{9FAB59A2-8032-42EC-9E81-84F158545751}" dt="2024-10-14T13:10:59.250" v="62" actId="1076"/>
          <ac:picMkLst>
            <pc:docMk/>
            <pc:sldMk cId="2145072297" sldId="362"/>
            <ac:picMk id="1032" creationId="{4E2C6B5A-8BD7-4143-6446-9F70AFE27FD9}"/>
          </ac:picMkLst>
        </pc:picChg>
        <pc:picChg chg="add mod">
          <ac:chgData name="László Ferenczi" userId="715bb7a6-b939-4c70-8d9a-27e3b754fd4a" providerId="ADAL" clId="{9FAB59A2-8032-42EC-9E81-84F158545751}" dt="2024-10-14T13:13:12.704" v="215" actId="1037"/>
          <ac:picMkLst>
            <pc:docMk/>
            <pc:sldMk cId="2145072297" sldId="362"/>
            <ac:picMk id="2050" creationId="{7EC3153D-3DD0-D2AC-D87B-9C9A10F1CC2D}"/>
          </ac:picMkLst>
        </pc:picChg>
      </pc:sldChg>
      <pc:sldChg chg="modNotesTx">
        <pc:chgData name="László Ferenczi" userId="715bb7a6-b939-4c70-8d9a-27e3b754fd4a" providerId="ADAL" clId="{9FAB59A2-8032-42EC-9E81-84F158545751}" dt="2024-10-16T13:46:20.096" v="748" actId="6549"/>
        <pc:sldMkLst>
          <pc:docMk/>
          <pc:sldMk cId="3338724725" sldId="363"/>
        </pc:sldMkLst>
      </pc:sldChg>
      <pc:sldChg chg="delSp del mod">
        <pc:chgData name="László Ferenczi" userId="715bb7a6-b939-4c70-8d9a-27e3b754fd4a" providerId="ADAL" clId="{9FAB59A2-8032-42EC-9E81-84F158545751}" dt="2024-10-14T13:14:35.851" v="246" actId="47"/>
        <pc:sldMkLst>
          <pc:docMk/>
          <pc:sldMk cId="3280147750" sldId="364"/>
        </pc:sldMkLst>
        <pc:spChg chg="del">
          <ac:chgData name="László Ferenczi" userId="715bb7a6-b939-4c70-8d9a-27e3b754fd4a" providerId="ADAL" clId="{9FAB59A2-8032-42EC-9E81-84F158545751}" dt="2024-10-14T13:09:19.961" v="30" actId="21"/>
          <ac:spMkLst>
            <pc:docMk/>
            <pc:sldMk cId="3280147750" sldId="364"/>
            <ac:spMk id="9" creationId="{A97B196E-8CFE-9711-267A-147C4E0729DF}"/>
          </ac:spMkLst>
        </pc:spChg>
        <pc:picChg chg="del">
          <ac:chgData name="László Ferenczi" userId="715bb7a6-b939-4c70-8d9a-27e3b754fd4a" providerId="ADAL" clId="{9FAB59A2-8032-42EC-9E81-84F158545751}" dt="2024-10-14T13:08:49.713" v="23" actId="21"/>
          <ac:picMkLst>
            <pc:docMk/>
            <pc:sldMk cId="3280147750" sldId="364"/>
            <ac:picMk id="2050" creationId="{7EC3153D-3DD0-D2AC-D87B-9C9A10F1CC2D}"/>
          </ac:picMkLst>
        </pc:picChg>
      </pc:sldChg>
      <pc:sldChg chg="delSp del mod">
        <pc:chgData name="László Ferenczi" userId="715bb7a6-b939-4c70-8d9a-27e3b754fd4a" providerId="ADAL" clId="{9FAB59A2-8032-42EC-9E81-84F158545751}" dt="2024-10-14T13:14:39.055" v="247" actId="47"/>
        <pc:sldMkLst>
          <pc:docMk/>
          <pc:sldMk cId="1954241599" sldId="365"/>
        </pc:sldMkLst>
        <pc:spChg chg="del">
          <ac:chgData name="László Ferenczi" userId="715bb7a6-b939-4c70-8d9a-27e3b754fd4a" providerId="ADAL" clId="{9FAB59A2-8032-42EC-9E81-84F158545751}" dt="2024-10-14T13:10:04.794" v="43" actId="21"/>
          <ac:spMkLst>
            <pc:docMk/>
            <pc:sldMk cId="1954241599" sldId="365"/>
            <ac:spMk id="9" creationId="{A97B196E-8CFE-9711-267A-147C4E0729DF}"/>
          </ac:spMkLst>
        </pc:spChg>
        <pc:picChg chg="del">
          <ac:chgData name="László Ferenczi" userId="715bb7a6-b939-4c70-8d9a-27e3b754fd4a" providerId="ADAL" clId="{9FAB59A2-8032-42EC-9E81-84F158545751}" dt="2024-10-14T13:09:46.651" v="38" actId="21"/>
          <ac:picMkLst>
            <pc:docMk/>
            <pc:sldMk cId="1954241599" sldId="365"/>
            <ac:picMk id="8" creationId="{5DFD03C4-4993-9A25-3CF9-DB4B35E0EC88}"/>
          </ac:picMkLst>
        </pc:picChg>
      </pc:sldChg>
      <pc:sldChg chg="modNotesTx">
        <pc:chgData name="László Ferenczi" userId="715bb7a6-b939-4c70-8d9a-27e3b754fd4a" providerId="ADAL" clId="{9FAB59A2-8032-42EC-9E81-84F158545751}" dt="2024-10-15T09:12:02.968" v="568" actId="113"/>
        <pc:sldMkLst>
          <pc:docMk/>
          <pc:sldMk cId="3381330359" sldId="366"/>
        </pc:sldMkLst>
      </pc:sldChg>
      <pc:sldChg chg="modNotesTx">
        <pc:chgData name="László Ferenczi" userId="715bb7a6-b939-4c70-8d9a-27e3b754fd4a" providerId="ADAL" clId="{9FAB59A2-8032-42EC-9E81-84F158545751}" dt="2024-10-16T13:46:40.147" v="767" actId="6549"/>
        <pc:sldMkLst>
          <pc:docMk/>
          <pc:sldMk cId="345238254" sldId="367"/>
        </pc:sldMkLst>
      </pc:sldChg>
      <pc:sldChg chg="modNotesTx">
        <pc:chgData name="László Ferenczi" userId="715bb7a6-b939-4c70-8d9a-27e3b754fd4a" providerId="ADAL" clId="{9FAB59A2-8032-42EC-9E81-84F158545751}" dt="2024-10-16T13:46:52.659" v="785" actId="6549"/>
        <pc:sldMkLst>
          <pc:docMk/>
          <pc:sldMk cId="959104207" sldId="368"/>
        </pc:sldMkLst>
      </pc:sldChg>
      <pc:sldChg chg="addSp delSp modSp modNotesTx">
        <pc:chgData name="László Ferenczi" userId="715bb7a6-b939-4c70-8d9a-27e3b754fd4a" providerId="ADAL" clId="{9FAB59A2-8032-42EC-9E81-84F158545751}" dt="2024-10-16T13:46:31.538" v="760" actId="6549"/>
        <pc:sldMkLst>
          <pc:docMk/>
          <pc:sldMk cId="106529876" sldId="369"/>
        </pc:sldMkLst>
        <pc:picChg chg="add del mod">
          <ac:chgData name="László Ferenczi" userId="715bb7a6-b939-4c70-8d9a-27e3b754fd4a" providerId="ADAL" clId="{9FAB59A2-8032-42EC-9E81-84F158545751}" dt="2024-10-14T14:14:17.657" v="253" actId="478"/>
          <ac:picMkLst>
            <pc:docMk/>
            <pc:sldMk cId="106529876" sldId="369"/>
            <ac:picMk id="1026" creationId="{56AE497F-64C4-00B6-DB48-811E92BD49E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EAF14-BF21-4089-882C-69D08C5F97CA}" type="datetimeFigureOut">
              <a:rPr lang="hu-HU" smtClean="0"/>
              <a:t>2024. 10. 16.</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4A839-C4B9-40A7-B727-5C09DFDAE556}" type="slidenum">
              <a:rPr lang="hu-HU" smtClean="0"/>
              <a:t>‹#›</a:t>
            </a:fld>
            <a:endParaRPr lang="hu-HU"/>
          </a:p>
        </p:txBody>
      </p:sp>
    </p:spTree>
    <p:extLst>
      <p:ext uri="{BB962C8B-B14F-4D97-AF65-F5344CB8AC3E}">
        <p14:creationId xmlns:p14="http://schemas.microsoft.com/office/powerpoint/2010/main" val="1724217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800" b="1" dirty="0" err="1">
                <a:effectLst/>
                <a:latin typeface="Aptos" panose="020B0004020202020204" pitchFamily="34" charset="0"/>
                <a:ea typeface="Aptos" panose="020B0004020202020204" pitchFamily="34" charset="0"/>
                <a:cs typeface="Times New Roman" panose="02020603050405020304" pitchFamily="18" charset="0"/>
              </a:rPr>
              <a:t>Slide</a:t>
            </a:r>
            <a:r>
              <a:rPr lang="hu-HU" sz="1800" b="1" dirty="0">
                <a:effectLst/>
                <a:latin typeface="Aptos" panose="020B0004020202020204" pitchFamily="34" charset="0"/>
                <a:ea typeface="Aptos" panose="020B0004020202020204" pitchFamily="34" charset="0"/>
                <a:cs typeface="Times New Roman" panose="02020603050405020304" pitchFamily="18" charset="0"/>
              </a:rPr>
              <a:t> 1:</a:t>
            </a:r>
          </a:p>
          <a:p>
            <a:r>
              <a:rPr lang="en-US" dirty="0"/>
              <a:t>Hello, everyone! </a:t>
            </a:r>
          </a:p>
          <a:p>
            <a:r>
              <a:rPr lang="en-US" dirty="0"/>
              <a:t>Good to see you here today. </a:t>
            </a:r>
          </a:p>
          <a:p>
            <a:r>
              <a:rPr lang="en-US" dirty="0"/>
              <a:t>I’m Ferenczi Laszlo, and I’m very excited to talk about AI and how it can make a big difference in manufacturing. </a:t>
            </a:r>
          </a:p>
          <a:p>
            <a:r>
              <a:rPr lang="en-US" dirty="0"/>
              <a:t>I think AI isn’t just a buzzword. </a:t>
            </a:r>
          </a:p>
          <a:p>
            <a:r>
              <a:rPr lang="en-US" dirty="0"/>
              <a:t>It’s a powerful tool that helps us make better decisions, faster. </a:t>
            </a:r>
          </a:p>
          <a:p>
            <a:r>
              <a:rPr lang="en-US" dirty="0"/>
              <a:t>But to make it work, we need to understand how it fits into our daily works. </a:t>
            </a:r>
          </a:p>
          <a:p>
            <a:r>
              <a:rPr lang="en-US" dirty="0"/>
              <a:t>So, today, we’ll go through how AI and data can be used to improve the way we work, making our jobs easier and more efficient.</a:t>
            </a:r>
          </a:p>
          <a:p>
            <a:r>
              <a:rPr lang="en-US" dirty="0"/>
              <a:t>When it comes to AI, there are three things that we absolutely need. </a:t>
            </a:r>
          </a:p>
          <a:p>
            <a:r>
              <a:rPr lang="en-US" dirty="0"/>
              <a:t>First, we need the right technology. </a:t>
            </a:r>
          </a:p>
          <a:p>
            <a:r>
              <a:rPr lang="en-US" dirty="0"/>
              <a:t>This includes the systems and tools that allow AI to do its job. </a:t>
            </a:r>
          </a:p>
          <a:p>
            <a:r>
              <a:rPr lang="en-US" dirty="0"/>
              <a:t>Second, we need good data. </a:t>
            </a:r>
          </a:p>
          <a:p>
            <a:r>
              <a:rPr lang="en-US" dirty="0"/>
              <a:t>Data that’s clean, accurate, and up to date. </a:t>
            </a:r>
          </a:p>
          <a:p>
            <a:r>
              <a:rPr lang="en-US" dirty="0"/>
              <a:t>AI is only as good as the data it uses, so if your data isn't reliable, the AI won't be. </a:t>
            </a:r>
          </a:p>
          <a:p>
            <a:r>
              <a:rPr lang="en-US" dirty="0"/>
              <a:t>Finally, and most importantly, we need a strong culture. </a:t>
            </a:r>
          </a:p>
          <a:p>
            <a:r>
              <a:rPr lang="en-US" dirty="0"/>
              <a:t>It's means all we need to be on the same page, when it speak about to using AI and data. </a:t>
            </a:r>
          </a:p>
          <a:p>
            <a:r>
              <a:rPr lang="en-US" dirty="0"/>
              <a:t>It’s not just the IT department’s responsibility. </a:t>
            </a:r>
          </a:p>
          <a:p>
            <a:r>
              <a:rPr lang="en-US" dirty="0"/>
              <a:t>Everyone in the company, from management to engineers to the people on the shop floor, needs to understand the value of data and how AI can help them in their day-to-day tasks.</a:t>
            </a:r>
          </a:p>
        </p:txBody>
      </p:sp>
      <p:sp>
        <p:nvSpPr>
          <p:cNvPr id="4" name="Dia számának helye 3"/>
          <p:cNvSpPr>
            <a:spLocks noGrp="1"/>
          </p:cNvSpPr>
          <p:nvPr>
            <p:ph type="sldNum" sz="quarter" idx="5"/>
          </p:nvPr>
        </p:nvSpPr>
        <p:spPr/>
        <p:txBody>
          <a:bodyPr/>
          <a:lstStyle/>
          <a:p>
            <a:fld id="{C584A839-C4B9-40A7-B727-5C09DFDAE556}" type="slidenum">
              <a:rPr lang="hu-HU" smtClean="0"/>
              <a:t>1</a:t>
            </a:fld>
            <a:endParaRPr lang="hu-HU"/>
          </a:p>
        </p:txBody>
      </p:sp>
    </p:spTree>
    <p:extLst>
      <p:ext uri="{BB962C8B-B14F-4D97-AF65-F5344CB8AC3E}">
        <p14:creationId xmlns:p14="http://schemas.microsoft.com/office/powerpoint/2010/main" val="2406826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b="1" dirty="0"/>
              <a:t>Slide</a:t>
            </a:r>
            <a:r>
              <a:rPr lang="hu-HU" b="1" dirty="0"/>
              <a:t> 10</a:t>
            </a:r>
            <a:r>
              <a:rPr lang="en-US" b="1" dirty="0"/>
              <a:t>:</a:t>
            </a:r>
            <a:endParaRPr lang="hu-HU" b="1" dirty="0"/>
          </a:p>
          <a:p>
            <a:r>
              <a:rPr lang="en-US" dirty="0"/>
              <a:t>On this slide, we explore the AI Data Infrastructure Value Chain, which outlines the essential components needed to effectively leverage AI. </a:t>
            </a:r>
          </a:p>
          <a:p>
            <a:r>
              <a:rPr lang="en-US" dirty="0"/>
              <a:t>This value chain illustrates how data flows through different stages and the critical roles each component plays in maximizing the value we get from AI.</a:t>
            </a:r>
          </a:p>
          <a:p>
            <a:r>
              <a:rPr lang="en-US" dirty="0"/>
              <a:t>This point of view shows what kind of software component we can use in practice. </a:t>
            </a:r>
          </a:p>
          <a:p>
            <a:r>
              <a:rPr lang="en-US" dirty="0"/>
              <a:t>The previous slide showed the theory of this practical approach.</a:t>
            </a:r>
          </a:p>
          <a:p>
            <a:r>
              <a:rPr lang="en-US" dirty="0"/>
              <a:t>All stage of </a:t>
            </a:r>
            <a:r>
              <a:rPr lang="en-US" dirty="0" err="1"/>
              <a:t>MLOps</a:t>
            </a:r>
            <a:r>
              <a:rPr lang="en-US" dirty="0"/>
              <a:t> in this slide can we identify.</a:t>
            </a:r>
          </a:p>
          <a:p>
            <a:r>
              <a:rPr lang="en-US" dirty="0"/>
              <a:t>Note that almost all components are Python-based solutions. Database source is not.</a:t>
            </a:r>
          </a:p>
          <a:p>
            <a:r>
              <a:rPr lang="en-US" dirty="0"/>
              <a:t>This is the reason why I highlighted the importance of Python.</a:t>
            </a:r>
            <a:endParaRPr lang="hu-HU" dirty="0"/>
          </a:p>
        </p:txBody>
      </p:sp>
      <p:sp>
        <p:nvSpPr>
          <p:cNvPr id="4" name="Dia számának helye 3"/>
          <p:cNvSpPr>
            <a:spLocks noGrp="1"/>
          </p:cNvSpPr>
          <p:nvPr>
            <p:ph type="sldNum" sz="quarter" idx="5"/>
          </p:nvPr>
        </p:nvSpPr>
        <p:spPr/>
        <p:txBody>
          <a:bodyPr/>
          <a:lstStyle/>
          <a:p>
            <a:fld id="{C584A839-C4B9-40A7-B727-5C09DFDAE556}" type="slidenum">
              <a:rPr lang="hu-HU" smtClean="0"/>
              <a:t>10</a:t>
            </a:fld>
            <a:endParaRPr lang="hu-HU"/>
          </a:p>
        </p:txBody>
      </p:sp>
    </p:spTree>
    <p:extLst>
      <p:ext uri="{BB962C8B-B14F-4D97-AF65-F5344CB8AC3E}">
        <p14:creationId xmlns:p14="http://schemas.microsoft.com/office/powerpoint/2010/main" val="3718890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b="1" dirty="0"/>
              <a:t>Slide</a:t>
            </a:r>
            <a:r>
              <a:rPr lang="hu-HU" b="1" dirty="0"/>
              <a:t> 12</a:t>
            </a:r>
            <a:r>
              <a:rPr lang="en-US" b="1" dirty="0"/>
              <a:t>:</a:t>
            </a:r>
            <a:endParaRPr lang="hu-HU" b="1" dirty="0"/>
          </a:p>
          <a:p>
            <a:r>
              <a:rPr lang="en-US" dirty="0"/>
              <a:t>Let’s take a closer look at the key differences between the two main types of AI: Traditional AI and Generative AI. </a:t>
            </a:r>
          </a:p>
          <a:p>
            <a:r>
              <a:rPr lang="en-US" dirty="0"/>
              <a:t>Understanding these differences will help us know when and how to use each in our manufacturing processes.</a:t>
            </a:r>
          </a:p>
          <a:p>
            <a:r>
              <a:rPr lang="en-US" dirty="0"/>
              <a:t>Traditional AI, sometimes called Narrow AI, is designed to perform specific tasks based on patterns in data. </a:t>
            </a:r>
          </a:p>
          <a:p>
            <a:r>
              <a:rPr lang="en-US" dirty="0"/>
              <a:t>It’s programmed with a set of rules or algorithms to solve problems in a structured way. </a:t>
            </a:r>
          </a:p>
          <a:p>
            <a:r>
              <a:rPr lang="en-US" dirty="0"/>
              <a:t>For example, in manufacturing, we use Traditional AI for tasks like fault detection, quality inspections, or predictive maintenance. </a:t>
            </a:r>
          </a:p>
          <a:p>
            <a:r>
              <a:rPr lang="en-US" dirty="0"/>
              <a:t>It better fit in areas where we have a lot of historical data and clear patterns to follow. </a:t>
            </a:r>
          </a:p>
          <a:p>
            <a:r>
              <a:rPr lang="en-US" dirty="0"/>
              <a:t>Traditional AI is efficient and reliable for tasks that are repetitive and predictable.</a:t>
            </a:r>
          </a:p>
          <a:p>
            <a:r>
              <a:rPr lang="en-US" dirty="0"/>
              <a:t>On the other hand, Generative AI is more flexible. </a:t>
            </a:r>
          </a:p>
          <a:p>
            <a:r>
              <a:rPr lang="en-US" dirty="0"/>
              <a:t>Instead of just following rules, it can create new data or solutions based on what it learns from existing information. </a:t>
            </a:r>
          </a:p>
          <a:p>
            <a:r>
              <a:rPr lang="en-US" dirty="0"/>
              <a:t>In manufacturing, Generative AI can help us optimize processes or even come up with new product designs by analyzing large datasets. </a:t>
            </a:r>
          </a:p>
          <a:p>
            <a:r>
              <a:rPr lang="en-US" dirty="0"/>
              <a:t>It’s like having a creative assistant that can suggest improvements or solutions that we might not have thought of ourselves.</a:t>
            </a:r>
          </a:p>
          <a:p>
            <a:r>
              <a:rPr lang="en-US" dirty="0"/>
              <a:t>One important </a:t>
            </a:r>
            <a:r>
              <a:rPr lang="en-US" dirty="0" err="1"/>
              <a:t>differennce</a:t>
            </a:r>
            <a:r>
              <a:rPr lang="en-US" dirty="0"/>
              <a:t> is transparency. </a:t>
            </a:r>
          </a:p>
          <a:p>
            <a:r>
              <a:rPr lang="en-US" dirty="0"/>
              <a:t>With Traditional AI, the decision-making process is often easier to understand because it follows predefined rules. </a:t>
            </a:r>
          </a:p>
          <a:p>
            <a:r>
              <a:rPr lang="en-US" dirty="0"/>
              <a:t>Generative AI, while powerful, can be more complex and less transparent. </a:t>
            </a:r>
          </a:p>
          <a:p>
            <a:r>
              <a:rPr lang="en-US" dirty="0"/>
              <a:t>It’s harder to know exactly how it arrives at a particular solution, which can sometimes make it difficult to fully trust its outputs.</a:t>
            </a:r>
          </a:p>
          <a:p>
            <a:r>
              <a:rPr lang="en-US" dirty="0"/>
              <a:t>Think about </a:t>
            </a:r>
            <a:r>
              <a:rPr lang="en-US" dirty="0" err="1"/>
              <a:t>halucinations</a:t>
            </a:r>
            <a:r>
              <a:rPr lang="en-US" dirty="0"/>
              <a:t> of Generative AI.</a:t>
            </a:r>
          </a:p>
          <a:p>
            <a:r>
              <a:rPr lang="en-US" dirty="0"/>
              <a:t>In summary, Traditional AI is great for automating specific tasks, while Generative AI is better for creating new solutions. </a:t>
            </a:r>
          </a:p>
          <a:p>
            <a:r>
              <a:rPr lang="en-US" dirty="0"/>
              <a:t>Both types have their place in manufacturing, and by using them together, we can maximize efficiency and innovation.</a:t>
            </a:r>
          </a:p>
          <a:p>
            <a:endParaRPr lang="hu-HU" dirty="0"/>
          </a:p>
        </p:txBody>
      </p:sp>
      <p:sp>
        <p:nvSpPr>
          <p:cNvPr id="4" name="Dia számának helye 3"/>
          <p:cNvSpPr>
            <a:spLocks noGrp="1"/>
          </p:cNvSpPr>
          <p:nvPr>
            <p:ph type="sldNum" sz="quarter" idx="5"/>
          </p:nvPr>
        </p:nvSpPr>
        <p:spPr/>
        <p:txBody>
          <a:bodyPr/>
          <a:lstStyle/>
          <a:p>
            <a:fld id="{C584A839-C4B9-40A7-B727-5C09DFDAE556}" type="slidenum">
              <a:rPr lang="hu-HU" smtClean="0"/>
              <a:t>11</a:t>
            </a:fld>
            <a:endParaRPr lang="hu-HU"/>
          </a:p>
        </p:txBody>
      </p:sp>
    </p:spTree>
    <p:extLst>
      <p:ext uri="{BB962C8B-B14F-4D97-AF65-F5344CB8AC3E}">
        <p14:creationId xmlns:p14="http://schemas.microsoft.com/office/powerpoint/2010/main" val="2297980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nSpc>
                <a:spcPct val="107000"/>
              </a:lnSpc>
              <a:spcAft>
                <a:spcPts val="800"/>
              </a:spcAft>
            </a:pP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Slide</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12: </a:t>
            </a:r>
          </a:p>
          <a:p>
            <a:pPr>
              <a:lnSpc>
                <a:spcPct val="107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Finally, let’s talk about culture. </a:t>
            </a:r>
          </a:p>
          <a:p>
            <a:r>
              <a:rPr lang="en-US" sz="1800" dirty="0">
                <a:effectLst/>
                <a:latin typeface="Aptos" panose="020B0004020202020204" pitchFamily="34" charset="0"/>
                <a:ea typeface="Aptos" panose="020B0004020202020204" pitchFamily="34" charset="0"/>
                <a:cs typeface="Times New Roman" panose="02020603050405020304" pitchFamily="18" charset="0"/>
              </a:rPr>
              <a:t>To really get the most out of AI, we need to build a culture that include data. </a:t>
            </a:r>
          </a:p>
          <a:p>
            <a:r>
              <a:rPr lang="en-US" sz="1800" dirty="0">
                <a:effectLst/>
                <a:latin typeface="Aptos" panose="020B0004020202020204" pitchFamily="34" charset="0"/>
                <a:ea typeface="Aptos" panose="020B0004020202020204" pitchFamily="34" charset="0"/>
                <a:cs typeface="Times New Roman" panose="02020603050405020304" pitchFamily="18" charset="0"/>
              </a:rPr>
              <a:t>This means that everyone in the company should feel comfortable using data in their daily work. </a:t>
            </a:r>
          </a:p>
          <a:p>
            <a:r>
              <a:rPr lang="en-US" sz="1800" dirty="0">
                <a:effectLst/>
                <a:latin typeface="Aptos" panose="020B0004020202020204" pitchFamily="34" charset="0"/>
                <a:ea typeface="Aptos" panose="020B0004020202020204" pitchFamily="34" charset="0"/>
                <a:cs typeface="Times New Roman" panose="02020603050405020304" pitchFamily="18" charset="0"/>
              </a:rPr>
              <a:t>Whether it’s the engineers, the production managers, or the people running the machines, everyone needs to understand how AI can help them do their jobs better. </a:t>
            </a:r>
          </a:p>
          <a:p>
            <a:r>
              <a:rPr lang="en-US" sz="1800" dirty="0">
                <a:effectLst/>
                <a:latin typeface="Aptos" panose="020B0004020202020204" pitchFamily="34" charset="0"/>
                <a:ea typeface="Aptos" panose="020B0004020202020204" pitchFamily="34" charset="0"/>
                <a:cs typeface="Times New Roman" panose="02020603050405020304" pitchFamily="18" charset="0"/>
              </a:rPr>
              <a:t>The biggest challenge in becoming a data-driven company isn’t the technology it’s getting everyone on board and comfortable with using data and AI. </a:t>
            </a:r>
          </a:p>
          <a:p>
            <a:r>
              <a:rPr lang="en-US" sz="1800" dirty="0">
                <a:effectLst/>
                <a:latin typeface="Aptos" panose="020B0004020202020204" pitchFamily="34" charset="0"/>
                <a:ea typeface="Aptos" panose="020B0004020202020204" pitchFamily="34" charset="0"/>
                <a:cs typeface="Times New Roman" panose="02020603050405020304" pitchFamily="18" charset="0"/>
              </a:rPr>
              <a:t>When we do that, we open up a lot of new opportunities for innovation and improvement.</a:t>
            </a:r>
            <a:endParaRPr lang="hu-HU" dirty="0"/>
          </a:p>
        </p:txBody>
      </p:sp>
      <p:sp>
        <p:nvSpPr>
          <p:cNvPr id="4" name="Dia számának helye 3"/>
          <p:cNvSpPr>
            <a:spLocks noGrp="1"/>
          </p:cNvSpPr>
          <p:nvPr>
            <p:ph type="sldNum" sz="quarter" idx="5"/>
          </p:nvPr>
        </p:nvSpPr>
        <p:spPr/>
        <p:txBody>
          <a:bodyPr/>
          <a:lstStyle/>
          <a:p>
            <a:fld id="{C584A839-C4B9-40A7-B727-5C09DFDAE556}" type="slidenum">
              <a:rPr lang="hu-HU" smtClean="0"/>
              <a:t>12</a:t>
            </a:fld>
            <a:endParaRPr lang="hu-HU"/>
          </a:p>
        </p:txBody>
      </p:sp>
    </p:spTree>
    <p:extLst>
      <p:ext uri="{BB962C8B-B14F-4D97-AF65-F5344CB8AC3E}">
        <p14:creationId xmlns:p14="http://schemas.microsoft.com/office/powerpoint/2010/main" val="1182171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nSpc>
                <a:spcPct val="107000"/>
              </a:lnSpc>
              <a:spcAft>
                <a:spcPts val="800"/>
              </a:spcAft>
            </a:pP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Slide</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14:</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wrap things up, AI and data-driven solutions offer a lot of exciting possibilities for manufacturing.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But it’s important to remember that AI is not a magic fix.</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 requires the right technology, good data, clear goals, and a supportive culture to work.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 we can bring all these elements together, we’ll be able to unlock new levels of efficiency, reduce waste, and improve the quality of our products.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 hope today’s presentation has given you some useful insights.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And if you have any questions</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 will answer them.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Thank you.</a:t>
            </a:r>
          </a:p>
          <a:p>
            <a:endParaRPr lang="hu-HU" dirty="0"/>
          </a:p>
        </p:txBody>
      </p:sp>
      <p:sp>
        <p:nvSpPr>
          <p:cNvPr id="4" name="Dia számának helye 3"/>
          <p:cNvSpPr>
            <a:spLocks noGrp="1"/>
          </p:cNvSpPr>
          <p:nvPr>
            <p:ph type="sldNum" sz="quarter" idx="5"/>
          </p:nvPr>
        </p:nvSpPr>
        <p:spPr/>
        <p:txBody>
          <a:bodyPr/>
          <a:lstStyle/>
          <a:p>
            <a:fld id="{C584A839-C4B9-40A7-B727-5C09DFDAE556}" type="slidenum">
              <a:rPr lang="hu-HU" smtClean="0"/>
              <a:t>13</a:t>
            </a:fld>
            <a:endParaRPr lang="hu-HU"/>
          </a:p>
        </p:txBody>
      </p:sp>
    </p:spTree>
    <p:extLst>
      <p:ext uri="{BB962C8B-B14F-4D97-AF65-F5344CB8AC3E}">
        <p14:creationId xmlns:p14="http://schemas.microsoft.com/office/powerpoint/2010/main" val="531439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nSpc>
                <a:spcPct val="107000"/>
              </a:lnSpc>
              <a:spcAft>
                <a:spcPts val="800"/>
              </a:spcAft>
            </a:pP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Slide</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2:</a:t>
            </a:r>
          </a:p>
          <a:p>
            <a:pPr>
              <a:lnSpc>
                <a:spcPct val="107000"/>
              </a:lnSpc>
              <a:spcAft>
                <a:spcPts val="800"/>
              </a:spcAft>
            </a:pPr>
            <a:r>
              <a:rPr lang="en-US" dirty="0"/>
              <a:t>Before we start working with AI, it’s important to set clear goals. </a:t>
            </a:r>
          </a:p>
          <a:p>
            <a:pPr>
              <a:lnSpc>
                <a:spcPct val="107000"/>
              </a:lnSpc>
              <a:spcAft>
                <a:spcPts val="800"/>
              </a:spcAft>
            </a:pPr>
            <a:r>
              <a:rPr lang="en-US" dirty="0"/>
              <a:t>What do we want AI to help us achieve? </a:t>
            </a:r>
          </a:p>
          <a:p>
            <a:pPr>
              <a:lnSpc>
                <a:spcPct val="107000"/>
              </a:lnSpc>
              <a:spcAft>
                <a:spcPts val="800"/>
              </a:spcAft>
            </a:pPr>
            <a:r>
              <a:rPr lang="en-US" dirty="0"/>
              <a:t>For example, do we want to cut down on machine downtime by 10%? </a:t>
            </a:r>
          </a:p>
          <a:p>
            <a:pPr>
              <a:lnSpc>
                <a:spcPct val="107000"/>
              </a:lnSpc>
              <a:spcAft>
                <a:spcPts val="800"/>
              </a:spcAft>
            </a:pPr>
            <a:r>
              <a:rPr lang="en-US" dirty="0"/>
              <a:t>Or maybe we want to improve product quality by reducing defects? </a:t>
            </a:r>
          </a:p>
          <a:p>
            <a:pPr>
              <a:lnSpc>
                <a:spcPct val="107000"/>
              </a:lnSpc>
              <a:spcAft>
                <a:spcPts val="800"/>
              </a:spcAft>
            </a:pPr>
            <a:r>
              <a:rPr lang="en-US" dirty="0"/>
              <a:t>Whatever the goal is, it needs to be specific and measurable.</a:t>
            </a:r>
          </a:p>
          <a:p>
            <a:pPr>
              <a:lnSpc>
                <a:spcPct val="107000"/>
              </a:lnSpc>
              <a:spcAft>
                <a:spcPts val="800"/>
              </a:spcAft>
            </a:pPr>
            <a:r>
              <a:rPr lang="en-US" dirty="0"/>
              <a:t>For example</a:t>
            </a:r>
            <a:r>
              <a:rPr lang="hu-HU" dirty="0"/>
              <a:t>,</a:t>
            </a:r>
            <a:r>
              <a:rPr lang="en-US" dirty="0"/>
              <a:t> use SMART framework for define goals!</a:t>
            </a:r>
          </a:p>
          <a:p>
            <a:pPr>
              <a:lnSpc>
                <a:spcPct val="107000"/>
              </a:lnSpc>
              <a:spcAft>
                <a:spcPts val="800"/>
              </a:spcAft>
            </a:pPr>
            <a:r>
              <a:rPr lang="en-US" dirty="0"/>
              <a:t>These clear goals will help us stay focused and ensure that our AI projects are actually delivering value. </a:t>
            </a:r>
          </a:p>
          <a:p>
            <a:pPr>
              <a:lnSpc>
                <a:spcPct val="107000"/>
              </a:lnSpc>
              <a:spcAft>
                <a:spcPts val="800"/>
              </a:spcAft>
            </a:pPr>
            <a:r>
              <a:rPr lang="en-US" dirty="0"/>
              <a:t>If we don’t set these goals from the start, we won’t know if the AI is helping or not.</a:t>
            </a:r>
            <a:endParaRPr lang="hu-HU" dirty="0"/>
          </a:p>
        </p:txBody>
      </p:sp>
      <p:sp>
        <p:nvSpPr>
          <p:cNvPr id="4" name="Dia számának helye 3"/>
          <p:cNvSpPr>
            <a:spLocks noGrp="1"/>
          </p:cNvSpPr>
          <p:nvPr>
            <p:ph type="sldNum" sz="quarter" idx="5"/>
          </p:nvPr>
        </p:nvSpPr>
        <p:spPr/>
        <p:txBody>
          <a:bodyPr/>
          <a:lstStyle/>
          <a:p>
            <a:fld id="{C584A839-C4B9-40A7-B727-5C09DFDAE556}" type="slidenum">
              <a:rPr lang="hu-HU" smtClean="0"/>
              <a:t>2</a:t>
            </a:fld>
            <a:endParaRPr lang="hu-HU"/>
          </a:p>
        </p:txBody>
      </p:sp>
    </p:spTree>
    <p:extLst>
      <p:ext uri="{BB962C8B-B14F-4D97-AF65-F5344CB8AC3E}">
        <p14:creationId xmlns:p14="http://schemas.microsoft.com/office/powerpoint/2010/main" val="273683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nSpc>
                <a:spcPct val="107000"/>
              </a:lnSpc>
              <a:spcAft>
                <a:spcPts val="800"/>
              </a:spcAft>
            </a:pP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Slide</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3: </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Next, let’s talk about data governance, which is all about how we manage our data.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data is the fuel, that powers AI.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 the data is bad, the AI will give us bad results.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So, we need to make sure that our data is accurate, organized, and secure.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manufacturing, data comes from many different sources like machines, sensors, production lines.</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Managing all that data can be a challenge.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But if we set up good practices around data governance, we can ensure that our AI is always working with the best information possible.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will lead to better decision making and fewer mistakes.</a:t>
            </a:r>
            <a:endParaRPr lang="hu-HU"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Dia számának helye 3"/>
          <p:cNvSpPr>
            <a:spLocks noGrp="1"/>
          </p:cNvSpPr>
          <p:nvPr>
            <p:ph type="sldNum" sz="quarter" idx="5"/>
          </p:nvPr>
        </p:nvSpPr>
        <p:spPr/>
        <p:txBody>
          <a:bodyPr/>
          <a:lstStyle/>
          <a:p>
            <a:fld id="{C584A839-C4B9-40A7-B727-5C09DFDAE556}" type="slidenum">
              <a:rPr lang="hu-HU" smtClean="0"/>
              <a:t>3</a:t>
            </a:fld>
            <a:endParaRPr lang="hu-HU"/>
          </a:p>
        </p:txBody>
      </p:sp>
    </p:spTree>
    <p:extLst>
      <p:ext uri="{BB962C8B-B14F-4D97-AF65-F5344CB8AC3E}">
        <p14:creationId xmlns:p14="http://schemas.microsoft.com/office/powerpoint/2010/main" val="3109132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b="1" dirty="0"/>
              <a:t>Slide</a:t>
            </a:r>
            <a:r>
              <a:rPr lang="hu-HU" b="1" dirty="0"/>
              <a:t> 4</a:t>
            </a:r>
            <a:r>
              <a:rPr lang="en-US" b="1" dirty="0"/>
              <a:t>:</a:t>
            </a:r>
            <a:endParaRPr lang="hu-HU" b="1" dirty="0"/>
          </a:p>
          <a:p>
            <a:r>
              <a:rPr lang="en-US" dirty="0"/>
              <a:t>In the left side picture show how to see your data before data governance and right side is after. </a:t>
            </a:r>
          </a:p>
          <a:p>
            <a:r>
              <a:rPr lang="en-US" dirty="0"/>
              <a:t>What do you like?</a:t>
            </a:r>
          </a:p>
          <a:p>
            <a:endParaRPr lang="hu-HU" dirty="0"/>
          </a:p>
        </p:txBody>
      </p:sp>
      <p:sp>
        <p:nvSpPr>
          <p:cNvPr id="4" name="Dia számának helye 3"/>
          <p:cNvSpPr>
            <a:spLocks noGrp="1"/>
          </p:cNvSpPr>
          <p:nvPr>
            <p:ph type="sldNum" sz="quarter" idx="5"/>
          </p:nvPr>
        </p:nvSpPr>
        <p:spPr/>
        <p:txBody>
          <a:bodyPr/>
          <a:lstStyle/>
          <a:p>
            <a:fld id="{C584A839-C4B9-40A7-B727-5C09DFDAE556}" type="slidenum">
              <a:rPr lang="hu-HU" smtClean="0"/>
              <a:t>4</a:t>
            </a:fld>
            <a:endParaRPr lang="hu-HU"/>
          </a:p>
        </p:txBody>
      </p:sp>
    </p:spTree>
    <p:extLst>
      <p:ext uri="{BB962C8B-B14F-4D97-AF65-F5344CB8AC3E}">
        <p14:creationId xmlns:p14="http://schemas.microsoft.com/office/powerpoint/2010/main" val="4168288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b="1" dirty="0"/>
              <a:t>Slide</a:t>
            </a:r>
            <a:r>
              <a:rPr lang="hu-HU" b="1" dirty="0"/>
              <a:t> 5:</a:t>
            </a:r>
            <a:r>
              <a:rPr lang="en-US" b="1" dirty="0"/>
              <a:t> </a:t>
            </a:r>
            <a:endParaRPr lang="hu-HU" b="1" dirty="0"/>
          </a:p>
          <a:p>
            <a:r>
              <a:rPr lang="en-US" dirty="0"/>
              <a:t>AI needs very good data to function effectively. </a:t>
            </a:r>
          </a:p>
          <a:p>
            <a:r>
              <a:rPr lang="en-US" dirty="0"/>
              <a:t>This is a fundamental truth in the world of AI. </a:t>
            </a:r>
          </a:p>
          <a:p>
            <a:r>
              <a:rPr lang="en-US" dirty="0"/>
              <a:t>Good data isn’t just a nice-to-have.</a:t>
            </a:r>
          </a:p>
          <a:p>
            <a:r>
              <a:rPr lang="en-US" dirty="0"/>
              <a:t>It’s essential for the success of any AI solutions.</a:t>
            </a:r>
          </a:p>
          <a:p>
            <a:r>
              <a:rPr lang="en-US" dirty="0"/>
              <a:t>When we talk about ‘good data,’ we’re referring to data that is accurate, complete, consistent, and timely. </a:t>
            </a:r>
          </a:p>
          <a:p>
            <a:r>
              <a:rPr lang="en-US" dirty="0"/>
              <a:t>If the data we feed into our AI models is flawed, the insights we gain from those models will also be flawed. </a:t>
            </a:r>
          </a:p>
          <a:p>
            <a:r>
              <a:rPr lang="en-US" dirty="0"/>
              <a:t>For instance, using inaccurate data for quality control can result in defective products reaching customers, leading to increased costs and damage to our brand reputation.</a:t>
            </a:r>
          </a:p>
          <a:p>
            <a:r>
              <a:rPr lang="en-US" dirty="0"/>
              <a:t>In addition, the type of data also matters. </a:t>
            </a:r>
          </a:p>
          <a:p>
            <a:r>
              <a:rPr lang="en-US" dirty="0"/>
              <a:t>In manufacturing, we collect various types of data, including numerical data from sensors, textual data from logs, and even image data from visual inspections. </a:t>
            </a:r>
          </a:p>
          <a:p>
            <a:r>
              <a:rPr lang="en-US" dirty="0"/>
              <a:t>Each type of data serves a different purpose and integrating them effectively is key to maximizing the capabilities of AI.</a:t>
            </a:r>
          </a:p>
          <a:p>
            <a:r>
              <a:rPr lang="en-US" dirty="0"/>
              <a:t>To ensure that our AI has the best possible data, we need to invest in strong data collection and management practices. </a:t>
            </a:r>
          </a:p>
          <a:p>
            <a:r>
              <a:rPr lang="en-US" dirty="0"/>
              <a:t>This might include implementing data validation processes, regularly auditing our data sources, and ensuring we have a robust data governance framework in place. </a:t>
            </a:r>
          </a:p>
          <a:p>
            <a:r>
              <a:rPr lang="en-US" dirty="0"/>
              <a:t>By doing this, we not only enhance the performance of our AI models but also support our business objectives and drive continuous improvement in our manufacturing processes.</a:t>
            </a:r>
          </a:p>
          <a:p>
            <a:endParaRPr lang="hu-HU" dirty="0"/>
          </a:p>
        </p:txBody>
      </p:sp>
      <p:sp>
        <p:nvSpPr>
          <p:cNvPr id="4" name="Dia számának helye 3"/>
          <p:cNvSpPr>
            <a:spLocks noGrp="1"/>
          </p:cNvSpPr>
          <p:nvPr>
            <p:ph type="sldNum" sz="quarter" idx="5"/>
          </p:nvPr>
        </p:nvSpPr>
        <p:spPr/>
        <p:txBody>
          <a:bodyPr/>
          <a:lstStyle/>
          <a:p>
            <a:fld id="{C584A839-C4B9-40A7-B727-5C09DFDAE556}" type="slidenum">
              <a:rPr lang="hu-HU" smtClean="0"/>
              <a:t>5</a:t>
            </a:fld>
            <a:endParaRPr lang="hu-HU"/>
          </a:p>
        </p:txBody>
      </p:sp>
    </p:spTree>
    <p:extLst>
      <p:ext uri="{BB962C8B-B14F-4D97-AF65-F5344CB8AC3E}">
        <p14:creationId xmlns:p14="http://schemas.microsoft.com/office/powerpoint/2010/main" val="2773324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b="1" dirty="0"/>
              <a:t>Slide </a:t>
            </a:r>
            <a:r>
              <a:rPr lang="hu-HU" b="1" dirty="0"/>
              <a:t>6</a:t>
            </a:r>
            <a:r>
              <a:rPr lang="en-US" b="1" dirty="0"/>
              <a:t>:</a:t>
            </a:r>
            <a:endParaRPr lang="hu-HU" b="1" dirty="0"/>
          </a:p>
          <a:p>
            <a:r>
              <a:rPr lang="en-US" dirty="0"/>
              <a:t>Using AI effectively also requires us to choose the right technologies. </a:t>
            </a:r>
          </a:p>
          <a:p>
            <a:r>
              <a:rPr lang="en-US" dirty="0"/>
              <a:t>In the next I </a:t>
            </a:r>
            <a:r>
              <a:rPr lang="en-US" dirty="0" err="1"/>
              <a:t>speek</a:t>
            </a:r>
            <a:r>
              <a:rPr lang="en-US" dirty="0"/>
              <a:t> about this technologies</a:t>
            </a:r>
            <a:r>
              <a:rPr lang="hu-HU" dirty="0"/>
              <a:t>.</a:t>
            </a:r>
            <a:r>
              <a:rPr lang="en-US" dirty="0"/>
              <a:t> </a:t>
            </a:r>
            <a:endParaRPr lang="hu-HU" dirty="0"/>
          </a:p>
        </p:txBody>
      </p:sp>
      <p:sp>
        <p:nvSpPr>
          <p:cNvPr id="4" name="Dia számának helye 3"/>
          <p:cNvSpPr>
            <a:spLocks noGrp="1"/>
          </p:cNvSpPr>
          <p:nvPr>
            <p:ph type="sldNum" sz="quarter" idx="5"/>
          </p:nvPr>
        </p:nvSpPr>
        <p:spPr/>
        <p:txBody>
          <a:bodyPr/>
          <a:lstStyle/>
          <a:p>
            <a:fld id="{C584A839-C4B9-40A7-B727-5C09DFDAE556}" type="slidenum">
              <a:rPr lang="hu-HU" smtClean="0"/>
              <a:t>6</a:t>
            </a:fld>
            <a:endParaRPr lang="hu-HU"/>
          </a:p>
        </p:txBody>
      </p:sp>
    </p:spTree>
    <p:extLst>
      <p:ext uri="{BB962C8B-B14F-4D97-AF65-F5344CB8AC3E}">
        <p14:creationId xmlns:p14="http://schemas.microsoft.com/office/powerpoint/2010/main" val="84954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nSpc>
                <a:spcPct val="107000"/>
              </a:lnSpc>
              <a:spcAft>
                <a:spcPts val="800"/>
              </a:spcAft>
            </a:pP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Slide</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7: </a:t>
            </a:r>
          </a:p>
          <a:p>
            <a:pPr>
              <a:lnSpc>
                <a:spcPct val="107000"/>
              </a:lnSpc>
              <a:spcAft>
                <a:spcPts val="800"/>
              </a:spcAft>
            </a:pPr>
            <a:r>
              <a:rPr lang="en-US" sz="1800" b="0" kern="100" dirty="0">
                <a:effectLst/>
                <a:latin typeface="Aptos" panose="020B0004020202020204" pitchFamily="34" charset="0"/>
                <a:ea typeface="Aptos" panose="020B0004020202020204" pitchFamily="34" charset="0"/>
                <a:cs typeface="Times New Roman" panose="02020603050405020304" pitchFamily="18" charset="0"/>
              </a:rPr>
              <a:t>To make AI work, we also need to have the right technology infrastructure in place. </a:t>
            </a:r>
          </a:p>
          <a:p>
            <a:pPr>
              <a:lnSpc>
                <a:spcPct val="107000"/>
              </a:lnSpc>
              <a:spcAft>
                <a:spcPts val="800"/>
              </a:spcAft>
            </a:pPr>
            <a:r>
              <a:rPr lang="en-US" sz="1800" b="0" kern="100" dirty="0">
                <a:effectLst/>
                <a:latin typeface="Aptos" panose="020B0004020202020204" pitchFamily="34" charset="0"/>
                <a:ea typeface="Aptos" panose="020B0004020202020204" pitchFamily="34" charset="0"/>
                <a:cs typeface="Times New Roman" panose="02020603050405020304" pitchFamily="18" charset="0"/>
              </a:rPr>
              <a:t>In manufacturing, we collect a lot of data every day, and we need to store and analyze that data effectively. </a:t>
            </a:r>
          </a:p>
          <a:p>
            <a:pPr>
              <a:lnSpc>
                <a:spcPct val="107000"/>
              </a:lnSpc>
              <a:spcAft>
                <a:spcPts val="800"/>
              </a:spcAft>
            </a:pPr>
            <a:r>
              <a:rPr lang="en-US" sz="1800" b="0" kern="100" dirty="0">
                <a:effectLst/>
                <a:latin typeface="Aptos" panose="020B0004020202020204" pitchFamily="34" charset="0"/>
                <a:ea typeface="Aptos" panose="020B0004020202020204" pitchFamily="34" charset="0"/>
                <a:cs typeface="Times New Roman" panose="02020603050405020304" pitchFamily="18" charset="0"/>
              </a:rPr>
              <a:t>This is where things like data warehouses, data lakes, data meshes or cloud-based platforms come into play. </a:t>
            </a:r>
          </a:p>
          <a:p>
            <a:pPr>
              <a:lnSpc>
                <a:spcPct val="107000"/>
              </a:lnSpc>
              <a:spcAft>
                <a:spcPts val="800"/>
              </a:spcAft>
            </a:pPr>
            <a:r>
              <a:rPr lang="en-US" sz="1800" b="0" kern="100" dirty="0">
                <a:effectLst/>
                <a:latin typeface="Aptos" panose="020B0004020202020204" pitchFamily="34" charset="0"/>
                <a:ea typeface="Aptos" panose="020B0004020202020204" pitchFamily="34" charset="0"/>
                <a:cs typeface="Times New Roman" panose="02020603050405020304" pitchFamily="18" charset="0"/>
              </a:rPr>
              <a:t>These technologies help us manage large amounts of data in real-time. </a:t>
            </a:r>
          </a:p>
          <a:p>
            <a:pPr>
              <a:lnSpc>
                <a:spcPct val="107000"/>
              </a:lnSpc>
              <a:spcAft>
                <a:spcPts val="800"/>
              </a:spcAft>
            </a:pPr>
            <a:r>
              <a:rPr lang="en-US" sz="1800" b="0" kern="100" dirty="0">
                <a:effectLst/>
                <a:latin typeface="Aptos" panose="020B0004020202020204" pitchFamily="34" charset="0"/>
                <a:ea typeface="Aptos" panose="020B0004020202020204" pitchFamily="34" charset="0"/>
                <a:cs typeface="Times New Roman" panose="02020603050405020304" pitchFamily="18" charset="0"/>
              </a:rPr>
              <a:t>If we choose the right solution, it becomes much easier to implement AI at scale across our entire production process. </a:t>
            </a:r>
          </a:p>
          <a:p>
            <a:pPr>
              <a:lnSpc>
                <a:spcPct val="107000"/>
              </a:lnSpc>
              <a:spcAft>
                <a:spcPts val="800"/>
              </a:spcAft>
            </a:pPr>
            <a:r>
              <a:rPr lang="en-US" sz="1800" b="0" kern="100" dirty="0">
                <a:effectLst/>
                <a:latin typeface="Aptos" panose="020B0004020202020204" pitchFamily="34" charset="0"/>
                <a:ea typeface="Aptos" panose="020B0004020202020204" pitchFamily="34" charset="0"/>
                <a:cs typeface="Times New Roman" panose="02020603050405020304" pitchFamily="18" charset="0"/>
              </a:rPr>
              <a:t>Without the right tech, even the best AI system won’t be able to deliver the results we’re hoping for.</a:t>
            </a:r>
            <a:endParaRPr lang="hu-HU" b="0" dirty="0"/>
          </a:p>
        </p:txBody>
      </p:sp>
      <p:sp>
        <p:nvSpPr>
          <p:cNvPr id="4" name="Dia számának helye 3"/>
          <p:cNvSpPr>
            <a:spLocks noGrp="1"/>
          </p:cNvSpPr>
          <p:nvPr>
            <p:ph type="sldNum" sz="quarter" idx="5"/>
          </p:nvPr>
        </p:nvSpPr>
        <p:spPr/>
        <p:txBody>
          <a:bodyPr/>
          <a:lstStyle/>
          <a:p>
            <a:fld id="{C584A839-C4B9-40A7-B727-5C09DFDAE556}" type="slidenum">
              <a:rPr lang="hu-HU" smtClean="0"/>
              <a:t>7</a:t>
            </a:fld>
            <a:endParaRPr lang="hu-HU"/>
          </a:p>
        </p:txBody>
      </p:sp>
    </p:spTree>
    <p:extLst>
      <p:ext uri="{BB962C8B-B14F-4D97-AF65-F5344CB8AC3E}">
        <p14:creationId xmlns:p14="http://schemas.microsoft.com/office/powerpoint/2010/main" val="260241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lnSpc>
                <a:spcPct val="107000"/>
              </a:lnSpc>
              <a:spcAft>
                <a:spcPts val="800"/>
              </a:spcAft>
            </a:pP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Slide</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8: </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One of the most popular tools for AI is Python.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Python is a programming language that has become a go-to for developing AI solutions.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It’s easy to use and incredibly powerful.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manufacturing, we can use Python to automate routine tasks, like data analysis or machine monitoring.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For example, if we want to predict when a machine is about to break down, we can use Python to create an AI model that analyzes past data and predicts future problems. </a:t>
            </a: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Python is flexible and can handle large amounts of data, making it perfect for our needs in manufacturing.</a:t>
            </a:r>
            <a:endParaRPr lang="hu-HU" dirty="0"/>
          </a:p>
        </p:txBody>
      </p:sp>
      <p:sp>
        <p:nvSpPr>
          <p:cNvPr id="4" name="Dia számának helye 3"/>
          <p:cNvSpPr>
            <a:spLocks noGrp="1"/>
          </p:cNvSpPr>
          <p:nvPr>
            <p:ph type="sldNum" sz="quarter" idx="5"/>
          </p:nvPr>
        </p:nvSpPr>
        <p:spPr/>
        <p:txBody>
          <a:bodyPr/>
          <a:lstStyle/>
          <a:p>
            <a:fld id="{C584A839-C4B9-40A7-B727-5C09DFDAE556}" type="slidenum">
              <a:rPr lang="hu-HU" smtClean="0"/>
              <a:t>8</a:t>
            </a:fld>
            <a:endParaRPr lang="hu-HU"/>
          </a:p>
        </p:txBody>
      </p:sp>
    </p:spTree>
    <p:extLst>
      <p:ext uri="{BB962C8B-B14F-4D97-AF65-F5344CB8AC3E}">
        <p14:creationId xmlns:p14="http://schemas.microsoft.com/office/powerpoint/2010/main" val="1873587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7BDA9-3056-D0E4-3F57-34953558C4F4}"/>
            </a:ext>
          </a:extLst>
        </p:cNvPr>
        <p:cNvGrpSpPr/>
        <p:nvPr/>
      </p:nvGrpSpPr>
      <p:grpSpPr>
        <a:xfrm>
          <a:off x="0" y="0"/>
          <a:ext cx="0" cy="0"/>
          <a:chOff x="0" y="0"/>
          <a:chExt cx="0" cy="0"/>
        </a:xfrm>
      </p:grpSpPr>
      <p:sp>
        <p:nvSpPr>
          <p:cNvPr id="2" name="Diakép helye 1">
            <a:extLst>
              <a:ext uri="{FF2B5EF4-FFF2-40B4-BE49-F238E27FC236}">
                <a16:creationId xmlns:a16="http://schemas.microsoft.com/office/drawing/2014/main" id="{5A0E19EA-DE93-B4A6-A9BF-1DB53D45BEE7}"/>
              </a:ext>
            </a:extLst>
          </p:cNvPr>
          <p:cNvSpPr>
            <a:spLocks noGrp="1" noRot="1" noChangeAspect="1"/>
          </p:cNvSpPr>
          <p:nvPr>
            <p:ph type="sldImg"/>
          </p:nvPr>
        </p:nvSpPr>
        <p:spPr/>
      </p:sp>
      <p:sp>
        <p:nvSpPr>
          <p:cNvPr id="3" name="Jegyzetek helye 2">
            <a:extLst>
              <a:ext uri="{FF2B5EF4-FFF2-40B4-BE49-F238E27FC236}">
                <a16:creationId xmlns:a16="http://schemas.microsoft.com/office/drawing/2014/main" id="{191102FC-9C26-4757-CA64-64735189F861}"/>
              </a:ext>
            </a:extLst>
          </p:cNvPr>
          <p:cNvSpPr>
            <a:spLocks noGrp="1"/>
          </p:cNvSpPr>
          <p:nvPr>
            <p:ph type="body" idx="1"/>
          </p:nvPr>
        </p:nvSpPr>
        <p:spPr/>
        <p:txBody>
          <a:bodyPr/>
          <a:lstStyle/>
          <a:p>
            <a:r>
              <a:rPr lang="en-US" b="1" dirty="0"/>
              <a:t>Slide</a:t>
            </a:r>
            <a:r>
              <a:rPr lang="hu-HU" b="1" dirty="0"/>
              <a:t> 9</a:t>
            </a:r>
            <a:r>
              <a:rPr lang="en-US" b="1" dirty="0"/>
              <a:t>:</a:t>
            </a:r>
            <a:endParaRPr lang="hu-HU" b="1" dirty="0"/>
          </a:p>
          <a:p>
            <a:r>
              <a:rPr lang="en-US" dirty="0"/>
              <a:t>Now let’s talk about how we actually develop and deploy AI solutions. </a:t>
            </a:r>
          </a:p>
          <a:p>
            <a:r>
              <a:rPr lang="en-US" dirty="0"/>
              <a:t>This process is often referred to as the AI development workflow or </a:t>
            </a:r>
            <a:r>
              <a:rPr lang="en-US" dirty="0" err="1"/>
              <a:t>MLOps</a:t>
            </a:r>
            <a:r>
              <a:rPr lang="en-US" dirty="0"/>
              <a:t>. </a:t>
            </a:r>
          </a:p>
          <a:p>
            <a:r>
              <a:rPr lang="en-US" dirty="0"/>
              <a:t>The idea behind this workflow is to streamline collaboration between data scientists, engineers, and operations teams.</a:t>
            </a:r>
          </a:p>
          <a:p>
            <a:r>
              <a:rPr lang="en-US" dirty="0"/>
              <a:t>Ensuring that the AI models we build are not only effective but also integrated smoothly into our daily production processes.</a:t>
            </a:r>
          </a:p>
          <a:p>
            <a:r>
              <a:rPr lang="en-US" dirty="0"/>
              <a:t>The first step is data collection and preparation. </a:t>
            </a:r>
          </a:p>
          <a:p>
            <a:r>
              <a:rPr lang="en-US" dirty="0"/>
              <a:t>This is where we gather data from machines, sensors, and production lines, and clean it to make sure it’s usable for AI. </a:t>
            </a:r>
          </a:p>
          <a:p>
            <a:r>
              <a:rPr lang="en-US" dirty="0"/>
              <a:t>The next step is model development, where data scientists build and test AI models using tools like Python. </a:t>
            </a:r>
          </a:p>
          <a:p>
            <a:r>
              <a:rPr lang="en-US" dirty="0"/>
              <a:t>Once the model is ready, we move to deployment, where the model is integrated into our production environment, allowing it to make real-time decisions. </a:t>
            </a:r>
          </a:p>
          <a:p>
            <a:r>
              <a:rPr lang="en-US" dirty="0"/>
              <a:t>After deployment, it’s critical to continuously monitor and update the model to ensure it performs well over time. </a:t>
            </a:r>
          </a:p>
          <a:p>
            <a:r>
              <a:rPr lang="en-US" dirty="0"/>
              <a:t>This is where </a:t>
            </a:r>
            <a:r>
              <a:rPr lang="en-US" dirty="0" err="1"/>
              <a:t>MLOps</a:t>
            </a:r>
            <a:r>
              <a:rPr lang="en-US" dirty="0"/>
              <a:t> practices come in. </a:t>
            </a:r>
          </a:p>
          <a:p>
            <a:r>
              <a:rPr lang="en-US" dirty="0"/>
              <a:t>By automating much of the monitoring and updating, we ensure that the AI models stay effective without requiring constant manual intervention.</a:t>
            </a:r>
          </a:p>
          <a:p>
            <a:r>
              <a:rPr lang="en-US" dirty="0"/>
              <a:t>This workflow allows us to use AI in a reliable and scalable way, enabling us to apply machine learning to various parts of the manufacturing process, from predictive maintenance to quality control.</a:t>
            </a:r>
            <a:endParaRPr lang="hu-HU" dirty="0"/>
          </a:p>
        </p:txBody>
      </p:sp>
      <p:sp>
        <p:nvSpPr>
          <p:cNvPr id="4" name="Dia számának helye 3">
            <a:extLst>
              <a:ext uri="{FF2B5EF4-FFF2-40B4-BE49-F238E27FC236}">
                <a16:creationId xmlns:a16="http://schemas.microsoft.com/office/drawing/2014/main" id="{57839A03-61EA-750E-961E-D256115D14F3}"/>
              </a:ext>
            </a:extLst>
          </p:cNvPr>
          <p:cNvSpPr>
            <a:spLocks noGrp="1"/>
          </p:cNvSpPr>
          <p:nvPr>
            <p:ph type="sldNum" sz="quarter" idx="5"/>
          </p:nvPr>
        </p:nvSpPr>
        <p:spPr/>
        <p:txBody>
          <a:bodyPr/>
          <a:lstStyle/>
          <a:p>
            <a:fld id="{C584A839-C4B9-40A7-B727-5C09DFDAE556}" type="slidenum">
              <a:rPr lang="hu-HU" smtClean="0"/>
              <a:t>9</a:t>
            </a:fld>
            <a:endParaRPr lang="hu-HU"/>
          </a:p>
        </p:txBody>
      </p:sp>
    </p:spTree>
    <p:extLst>
      <p:ext uri="{BB962C8B-B14F-4D97-AF65-F5344CB8AC3E}">
        <p14:creationId xmlns:p14="http://schemas.microsoft.com/office/powerpoint/2010/main" val="3289933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093FF24-B785-F5D0-1BFF-6F7ECE697205}"/>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0A56722F-CA5F-880A-38EF-505F0425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390F772A-1AA0-FF5A-6DBA-9B909857C7F7}"/>
              </a:ext>
            </a:extLst>
          </p:cNvPr>
          <p:cNvSpPr>
            <a:spLocks noGrp="1"/>
          </p:cNvSpPr>
          <p:nvPr>
            <p:ph type="dt" sz="half" idx="10"/>
          </p:nvPr>
        </p:nvSpPr>
        <p:spPr/>
        <p:txBody>
          <a:bodyPr/>
          <a:lstStyle/>
          <a:p>
            <a:fld id="{F00AE81D-E923-4D85-9589-42EC589F3782}" type="datetimeFigureOut">
              <a:rPr lang="hu-HU" smtClean="0"/>
              <a:t>2024. 10. 16.</a:t>
            </a:fld>
            <a:endParaRPr lang="hu-HU"/>
          </a:p>
        </p:txBody>
      </p:sp>
      <p:sp>
        <p:nvSpPr>
          <p:cNvPr id="5" name="Élőláb helye 4">
            <a:extLst>
              <a:ext uri="{FF2B5EF4-FFF2-40B4-BE49-F238E27FC236}">
                <a16:creationId xmlns:a16="http://schemas.microsoft.com/office/drawing/2014/main" id="{A85FC6FA-10BC-D120-1A4A-E33E7D2D1213}"/>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0A1A77F7-43B5-F8E1-FC22-7DD45E5EACF7}"/>
              </a:ext>
            </a:extLst>
          </p:cNvPr>
          <p:cNvSpPr>
            <a:spLocks noGrp="1"/>
          </p:cNvSpPr>
          <p:nvPr>
            <p:ph type="sldNum" sz="quarter" idx="12"/>
          </p:nvPr>
        </p:nvSpPr>
        <p:spPr/>
        <p:txBody>
          <a:bodyPr/>
          <a:lstStyle/>
          <a:p>
            <a:fld id="{F3DB8432-C39E-44F1-A24C-61E9D9902CBB}" type="slidenum">
              <a:rPr lang="hu-HU" smtClean="0"/>
              <a:t>‹#›</a:t>
            </a:fld>
            <a:endParaRPr lang="hu-HU"/>
          </a:p>
        </p:txBody>
      </p:sp>
    </p:spTree>
    <p:extLst>
      <p:ext uri="{BB962C8B-B14F-4D97-AF65-F5344CB8AC3E}">
        <p14:creationId xmlns:p14="http://schemas.microsoft.com/office/powerpoint/2010/main" val="162068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B6801E6-C345-AD56-2AE5-69DCA4770D19}"/>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F2C474A2-377C-CAC5-6AE1-D4BAAC36356F}"/>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C6610E4B-88DC-9FBE-29DE-FA12D975D357}"/>
              </a:ext>
            </a:extLst>
          </p:cNvPr>
          <p:cNvSpPr>
            <a:spLocks noGrp="1"/>
          </p:cNvSpPr>
          <p:nvPr>
            <p:ph type="dt" sz="half" idx="10"/>
          </p:nvPr>
        </p:nvSpPr>
        <p:spPr/>
        <p:txBody>
          <a:bodyPr/>
          <a:lstStyle/>
          <a:p>
            <a:fld id="{F00AE81D-E923-4D85-9589-42EC589F3782}" type="datetimeFigureOut">
              <a:rPr lang="hu-HU" smtClean="0"/>
              <a:t>2024. 10. 16.</a:t>
            </a:fld>
            <a:endParaRPr lang="hu-HU"/>
          </a:p>
        </p:txBody>
      </p:sp>
      <p:sp>
        <p:nvSpPr>
          <p:cNvPr id="5" name="Élőláb helye 4">
            <a:extLst>
              <a:ext uri="{FF2B5EF4-FFF2-40B4-BE49-F238E27FC236}">
                <a16:creationId xmlns:a16="http://schemas.microsoft.com/office/drawing/2014/main" id="{3E31E560-A6D6-B0EB-3F1C-9C81AB253D96}"/>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48767793-7E86-E0CC-5304-C45269C416A3}"/>
              </a:ext>
            </a:extLst>
          </p:cNvPr>
          <p:cNvSpPr>
            <a:spLocks noGrp="1"/>
          </p:cNvSpPr>
          <p:nvPr>
            <p:ph type="sldNum" sz="quarter" idx="12"/>
          </p:nvPr>
        </p:nvSpPr>
        <p:spPr/>
        <p:txBody>
          <a:bodyPr/>
          <a:lstStyle/>
          <a:p>
            <a:fld id="{F3DB8432-C39E-44F1-A24C-61E9D9902CBB}" type="slidenum">
              <a:rPr lang="hu-HU" smtClean="0"/>
              <a:t>‹#›</a:t>
            </a:fld>
            <a:endParaRPr lang="hu-HU"/>
          </a:p>
        </p:txBody>
      </p:sp>
    </p:spTree>
    <p:extLst>
      <p:ext uri="{BB962C8B-B14F-4D97-AF65-F5344CB8AC3E}">
        <p14:creationId xmlns:p14="http://schemas.microsoft.com/office/powerpoint/2010/main" val="1281388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43E25100-5830-6420-4E81-303A6573BD57}"/>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C5D14DD5-2951-AAA2-DC87-B6F8AB785DA2}"/>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0B7A0B04-0D6E-1A99-0F9A-75ED3013279B}"/>
              </a:ext>
            </a:extLst>
          </p:cNvPr>
          <p:cNvSpPr>
            <a:spLocks noGrp="1"/>
          </p:cNvSpPr>
          <p:nvPr>
            <p:ph type="dt" sz="half" idx="10"/>
          </p:nvPr>
        </p:nvSpPr>
        <p:spPr/>
        <p:txBody>
          <a:bodyPr/>
          <a:lstStyle/>
          <a:p>
            <a:fld id="{F00AE81D-E923-4D85-9589-42EC589F3782}" type="datetimeFigureOut">
              <a:rPr lang="hu-HU" smtClean="0"/>
              <a:t>2024. 10. 16.</a:t>
            </a:fld>
            <a:endParaRPr lang="hu-HU"/>
          </a:p>
        </p:txBody>
      </p:sp>
      <p:sp>
        <p:nvSpPr>
          <p:cNvPr id="5" name="Élőláb helye 4">
            <a:extLst>
              <a:ext uri="{FF2B5EF4-FFF2-40B4-BE49-F238E27FC236}">
                <a16:creationId xmlns:a16="http://schemas.microsoft.com/office/drawing/2014/main" id="{042A1625-EF33-F376-7B98-8017A996EF27}"/>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CC893C4C-F312-88DA-A335-9FAFF68BB3F4}"/>
              </a:ext>
            </a:extLst>
          </p:cNvPr>
          <p:cNvSpPr>
            <a:spLocks noGrp="1"/>
          </p:cNvSpPr>
          <p:nvPr>
            <p:ph type="sldNum" sz="quarter" idx="12"/>
          </p:nvPr>
        </p:nvSpPr>
        <p:spPr/>
        <p:txBody>
          <a:bodyPr/>
          <a:lstStyle/>
          <a:p>
            <a:fld id="{F3DB8432-C39E-44F1-A24C-61E9D9902CBB}" type="slidenum">
              <a:rPr lang="hu-HU" smtClean="0"/>
              <a:t>‹#›</a:t>
            </a:fld>
            <a:endParaRPr lang="hu-HU"/>
          </a:p>
        </p:txBody>
      </p:sp>
    </p:spTree>
    <p:extLst>
      <p:ext uri="{BB962C8B-B14F-4D97-AF65-F5344CB8AC3E}">
        <p14:creationId xmlns:p14="http://schemas.microsoft.com/office/powerpoint/2010/main" val="238562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243954E-BF5D-1F62-E6D6-380991F9DCA8}"/>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174A8C5D-A6A1-8808-F735-AE7D6DFC14BB}"/>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D7528584-E161-7ACD-C723-B63DB36CD991}"/>
              </a:ext>
            </a:extLst>
          </p:cNvPr>
          <p:cNvSpPr>
            <a:spLocks noGrp="1"/>
          </p:cNvSpPr>
          <p:nvPr>
            <p:ph type="dt" sz="half" idx="10"/>
          </p:nvPr>
        </p:nvSpPr>
        <p:spPr/>
        <p:txBody>
          <a:bodyPr/>
          <a:lstStyle/>
          <a:p>
            <a:fld id="{F00AE81D-E923-4D85-9589-42EC589F3782}" type="datetimeFigureOut">
              <a:rPr lang="hu-HU" smtClean="0"/>
              <a:t>2024. 10. 16.</a:t>
            </a:fld>
            <a:endParaRPr lang="hu-HU"/>
          </a:p>
        </p:txBody>
      </p:sp>
      <p:sp>
        <p:nvSpPr>
          <p:cNvPr id="5" name="Élőláb helye 4">
            <a:extLst>
              <a:ext uri="{FF2B5EF4-FFF2-40B4-BE49-F238E27FC236}">
                <a16:creationId xmlns:a16="http://schemas.microsoft.com/office/drawing/2014/main" id="{DCE10C60-2A66-EEA2-54B8-FEE28DC2AC08}"/>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D8DBF77B-E34C-4210-02F6-9DCF65EF1B0B}"/>
              </a:ext>
            </a:extLst>
          </p:cNvPr>
          <p:cNvSpPr>
            <a:spLocks noGrp="1"/>
          </p:cNvSpPr>
          <p:nvPr>
            <p:ph type="sldNum" sz="quarter" idx="12"/>
          </p:nvPr>
        </p:nvSpPr>
        <p:spPr/>
        <p:txBody>
          <a:bodyPr/>
          <a:lstStyle/>
          <a:p>
            <a:fld id="{F3DB8432-C39E-44F1-A24C-61E9D9902CBB}" type="slidenum">
              <a:rPr lang="hu-HU" smtClean="0"/>
              <a:t>‹#›</a:t>
            </a:fld>
            <a:endParaRPr lang="hu-HU"/>
          </a:p>
        </p:txBody>
      </p:sp>
    </p:spTree>
    <p:extLst>
      <p:ext uri="{BB962C8B-B14F-4D97-AF65-F5344CB8AC3E}">
        <p14:creationId xmlns:p14="http://schemas.microsoft.com/office/powerpoint/2010/main" val="3301113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1B735FD-A330-1EA0-1749-B0394910D34E}"/>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77C7081E-AF1C-0605-DB9B-0F9A5B993D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573DB8CD-ABF5-57CF-C098-04148ACBBDE6}"/>
              </a:ext>
            </a:extLst>
          </p:cNvPr>
          <p:cNvSpPr>
            <a:spLocks noGrp="1"/>
          </p:cNvSpPr>
          <p:nvPr>
            <p:ph type="dt" sz="half" idx="10"/>
          </p:nvPr>
        </p:nvSpPr>
        <p:spPr/>
        <p:txBody>
          <a:bodyPr/>
          <a:lstStyle/>
          <a:p>
            <a:fld id="{F00AE81D-E923-4D85-9589-42EC589F3782}" type="datetimeFigureOut">
              <a:rPr lang="hu-HU" smtClean="0"/>
              <a:t>2024. 10. 16.</a:t>
            </a:fld>
            <a:endParaRPr lang="hu-HU"/>
          </a:p>
        </p:txBody>
      </p:sp>
      <p:sp>
        <p:nvSpPr>
          <p:cNvPr id="5" name="Élőláb helye 4">
            <a:extLst>
              <a:ext uri="{FF2B5EF4-FFF2-40B4-BE49-F238E27FC236}">
                <a16:creationId xmlns:a16="http://schemas.microsoft.com/office/drawing/2014/main" id="{E17F63DF-7536-BDD6-ECCB-F312CBB3D2D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0ABDD38-D2DF-A407-7669-8DF0C8958C57}"/>
              </a:ext>
            </a:extLst>
          </p:cNvPr>
          <p:cNvSpPr>
            <a:spLocks noGrp="1"/>
          </p:cNvSpPr>
          <p:nvPr>
            <p:ph type="sldNum" sz="quarter" idx="12"/>
          </p:nvPr>
        </p:nvSpPr>
        <p:spPr/>
        <p:txBody>
          <a:bodyPr/>
          <a:lstStyle/>
          <a:p>
            <a:fld id="{F3DB8432-C39E-44F1-A24C-61E9D9902CBB}" type="slidenum">
              <a:rPr lang="hu-HU" smtClean="0"/>
              <a:t>‹#›</a:t>
            </a:fld>
            <a:endParaRPr lang="hu-HU"/>
          </a:p>
        </p:txBody>
      </p:sp>
    </p:spTree>
    <p:extLst>
      <p:ext uri="{BB962C8B-B14F-4D97-AF65-F5344CB8AC3E}">
        <p14:creationId xmlns:p14="http://schemas.microsoft.com/office/powerpoint/2010/main" val="798427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90B58ED-6920-DCF4-5BC9-B3E1316EA366}"/>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650B1FEA-87F3-F878-7149-4E2D2A8E41CE}"/>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C2FF702E-249C-F999-C944-73CC347BD645}"/>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BA25D529-65A7-A01E-DCC9-8CDAA8227C5C}"/>
              </a:ext>
            </a:extLst>
          </p:cNvPr>
          <p:cNvSpPr>
            <a:spLocks noGrp="1"/>
          </p:cNvSpPr>
          <p:nvPr>
            <p:ph type="dt" sz="half" idx="10"/>
          </p:nvPr>
        </p:nvSpPr>
        <p:spPr/>
        <p:txBody>
          <a:bodyPr/>
          <a:lstStyle/>
          <a:p>
            <a:fld id="{F00AE81D-E923-4D85-9589-42EC589F3782}" type="datetimeFigureOut">
              <a:rPr lang="hu-HU" smtClean="0"/>
              <a:t>2024. 10. 16.</a:t>
            </a:fld>
            <a:endParaRPr lang="hu-HU"/>
          </a:p>
        </p:txBody>
      </p:sp>
      <p:sp>
        <p:nvSpPr>
          <p:cNvPr id="6" name="Élőláb helye 5">
            <a:extLst>
              <a:ext uri="{FF2B5EF4-FFF2-40B4-BE49-F238E27FC236}">
                <a16:creationId xmlns:a16="http://schemas.microsoft.com/office/drawing/2014/main" id="{2C43CE6F-30C7-51DA-F9B0-DB2426E6E110}"/>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F2EF2247-2AA9-DEB4-1078-A33D8DF304F4}"/>
              </a:ext>
            </a:extLst>
          </p:cNvPr>
          <p:cNvSpPr>
            <a:spLocks noGrp="1"/>
          </p:cNvSpPr>
          <p:nvPr>
            <p:ph type="sldNum" sz="quarter" idx="12"/>
          </p:nvPr>
        </p:nvSpPr>
        <p:spPr/>
        <p:txBody>
          <a:bodyPr/>
          <a:lstStyle/>
          <a:p>
            <a:fld id="{F3DB8432-C39E-44F1-A24C-61E9D9902CBB}" type="slidenum">
              <a:rPr lang="hu-HU" smtClean="0"/>
              <a:t>‹#›</a:t>
            </a:fld>
            <a:endParaRPr lang="hu-HU"/>
          </a:p>
        </p:txBody>
      </p:sp>
    </p:spTree>
    <p:extLst>
      <p:ext uri="{BB962C8B-B14F-4D97-AF65-F5344CB8AC3E}">
        <p14:creationId xmlns:p14="http://schemas.microsoft.com/office/powerpoint/2010/main" val="125013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86B4C5-8C5C-DC19-7E67-668C1EFE3436}"/>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79FB84A4-0E49-3909-746E-B5DA3828CB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31B8B238-F320-AACC-D8EB-17483F2B4B0F}"/>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ED6ECEA4-8AC5-98B9-AA85-3CE3D619A6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0565B605-6B2F-A202-F1A6-BA04178E0483}"/>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D9B05BAB-A92F-F3A3-492E-B286B8301141}"/>
              </a:ext>
            </a:extLst>
          </p:cNvPr>
          <p:cNvSpPr>
            <a:spLocks noGrp="1"/>
          </p:cNvSpPr>
          <p:nvPr>
            <p:ph type="dt" sz="half" idx="10"/>
          </p:nvPr>
        </p:nvSpPr>
        <p:spPr/>
        <p:txBody>
          <a:bodyPr/>
          <a:lstStyle/>
          <a:p>
            <a:fld id="{F00AE81D-E923-4D85-9589-42EC589F3782}" type="datetimeFigureOut">
              <a:rPr lang="hu-HU" smtClean="0"/>
              <a:t>2024. 10. 16.</a:t>
            </a:fld>
            <a:endParaRPr lang="hu-HU"/>
          </a:p>
        </p:txBody>
      </p:sp>
      <p:sp>
        <p:nvSpPr>
          <p:cNvPr id="8" name="Élőláb helye 7">
            <a:extLst>
              <a:ext uri="{FF2B5EF4-FFF2-40B4-BE49-F238E27FC236}">
                <a16:creationId xmlns:a16="http://schemas.microsoft.com/office/drawing/2014/main" id="{88CF398F-52E9-3958-282F-28218879E6F0}"/>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5FF72643-DD4C-A4D6-ABD8-ACF13C6C4ED5}"/>
              </a:ext>
            </a:extLst>
          </p:cNvPr>
          <p:cNvSpPr>
            <a:spLocks noGrp="1"/>
          </p:cNvSpPr>
          <p:nvPr>
            <p:ph type="sldNum" sz="quarter" idx="12"/>
          </p:nvPr>
        </p:nvSpPr>
        <p:spPr/>
        <p:txBody>
          <a:bodyPr/>
          <a:lstStyle/>
          <a:p>
            <a:fld id="{F3DB8432-C39E-44F1-A24C-61E9D9902CBB}" type="slidenum">
              <a:rPr lang="hu-HU" smtClean="0"/>
              <a:t>‹#›</a:t>
            </a:fld>
            <a:endParaRPr lang="hu-HU"/>
          </a:p>
        </p:txBody>
      </p:sp>
    </p:spTree>
    <p:extLst>
      <p:ext uri="{BB962C8B-B14F-4D97-AF65-F5344CB8AC3E}">
        <p14:creationId xmlns:p14="http://schemas.microsoft.com/office/powerpoint/2010/main" val="1892243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8483776-7470-C33C-8CDE-708050283AD7}"/>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30F9BEB0-A2C4-7A26-8672-4D5847FA770A}"/>
              </a:ext>
            </a:extLst>
          </p:cNvPr>
          <p:cNvSpPr>
            <a:spLocks noGrp="1"/>
          </p:cNvSpPr>
          <p:nvPr>
            <p:ph type="dt" sz="half" idx="10"/>
          </p:nvPr>
        </p:nvSpPr>
        <p:spPr/>
        <p:txBody>
          <a:bodyPr/>
          <a:lstStyle/>
          <a:p>
            <a:fld id="{F00AE81D-E923-4D85-9589-42EC589F3782}" type="datetimeFigureOut">
              <a:rPr lang="hu-HU" smtClean="0"/>
              <a:t>2024. 10. 16.</a:t>
            </a:fld>
            <a:endParaRPr lang="hu-HU"/>
          </a:p>
        </p:txBody>
      </p:sp>
      <p:sp>
        <p:nvSpPr>
          <p:cNvPr id="4" name="Élőláb helye 3">
            <a:extLst>
              <a:ext uri="{FF2B5EF4-FFF2-40B4-BE49-F238E27FC236}">
                <a16:creationId xmlns:a16="http://schemas.microsoft.com/office/drawing/2014/main" id="{D7A968B7-2C9C-EA9A-07FC-DAB10F78680A}"/>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A79F3765-2C2B-FB6E-55B3-93E5F33C2A09}"/>
              </a:ext>
            </a:extLst>
          </p:cNvPr>
          <p:cNvSpPr>
            <a:spLocks noGrp="1"/>
          </p:cNvSpPr>
          <p:nvPr>
            <p:ph type="sldNum" sz="quarter" idx="12"/>
          </p:nvPr>
        </p:nvSpPr>
        <p:spPr/>
        <p:txBody>
          <a:bodyPr/>
          <a:lstStyle/>
          <a:p>
            <a:fld id="{F3DB8432-C39E-44F1-A24C-61E9D9902CBB}" type="slidenum">
              <a:rPr lang="hu-HU" smtClean="0"/>
              <a:t>‹#›</a:t>
            </a:fld>
            <a:endParaRPr lang="hu-HU"/>
          </a:p>
        </p:txBody>
      </p:sp>
    </p:spTree>
    <p:extLst>
      <p:ext uri="{BB962C8B-B14F-4D97-AF65-F5344CB8AC3E}">
        <p14:creationId xmlns:p14="http://schemas.microsoft.com/office/powerpoint/2010/main" val="258917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9CB3EF3C-9167-0504-C1A9-515E4BDC0D7E}"/>
              </a:ext>
            </a:extLst>
          </p:cNvPr>
          <p:cNvSpPr>
            <a:spLocks noGrp="1"/>
          </p:cNvSpPr>
          <p:nvPr>
            <p:ph type="dt" sz="half" idx="10"/>
          </p:nvPr>
        </p:nvSpPr>
        <p:spPr/>
        <p:txBody>
          <a:bodyPr/>
          <a:lstStyle/>
          <a:p>
            <a:fld id="{F00AE81D-E923-4D85-9589-42EC589F3782}" type="datetimeFigureOut">
              <a:rPr lang="hu-HU" smtClean="0"/>
              <a:t>2024. 10. 16.</a:t>
            </a:fld>
            <a:endParaRPr lang="hu-HU"/>
          </a:p>
        </p:txBody>
      </p:sp>
      <p:sp>
        <p:nvSpPr>
          <p:cNvPr id="3" name="Élőláb helye 2">
            <a:extLst>
              <a:ext uri="{FF2B5EF4-FFF2-40B4-BE49-F238E27FC236}">
                <a16:creationId xmlns:a16="http://schemas.microsoft.com/office/drawing/2014/main" id="{3B5D944E-D13A-87AA-CCE8-9BDB15175AF9}"/>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6E930516-5FBA-0EDE-8DDE-ED6A7595BB3A}"/>
              </a:ext>
            </a:extLst>
          </p:cNvPr>
          <p:cNvSpPr>
            <a:spLocks noGrp="1"/>
          </p:cNvSpPr>
          <p:nvPr>
            <p:ph type="sldNum" sz="quarter" idx="12"/>
          </p:nvPr>
        </p:nvSpPr>
        <p:spPr/>
        <p:txBody>
          <a:bodyPr/>
          <a:lstStyle/>
          <a:p>
            <a:fld id="{F3DB8432-C39E-44F1-A24C-61E9D9902CBB}" type="slidenum">
              <a:rPr lang="hu-HU" smtClean="0"/>
              <a:t>‹#›</a:t>
            </a:fld>
            <a:endParaRPr lang="hu-HU"/>
          </a:p>
        </p:txBody>
      </p:sp>
    </p:spTree>
    <p:extLst>
      <p:ext uri="{BB962C8B-B14F-4D97-AF65-F5344CB8AC3E}">
        <p14:creationId xmlns:p14="http://schemas.microsoft.com/office/powerpoint/2010/main" val="132134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C835E8D-C08E-33F1-B028-8F4AE7D89671}"/>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60242F66-7E2B-CE6D-0362-61C504FEC5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0887B207-B59A-68BB-4749-079389DC9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0C1ECC69-8F7C-96FA-5792-0F6588F8ECA1}"/>
              </a:ext>
            </a:extLst>
          </p:cNvPr>
          <p:cNvSpPr>
            <a:spLocks noGrp="1"/>
          </p:cNvSpPr>
          <p:nvPr>
            <p:ph type="dt" sz="half" idx="10"/>
          </p:nvPr>
        </p:nvSpPr>
        <p:spPr/>
        <p:txBody>
          <a:bodyPr/>
          <a:lstStyle/>
          <a:p>
            <a:fld id="{F00AE81D-E923-4D85-9589-42EC589F3782}" type="datetimeFigureOut">
              <a:rPr lang="hu-HU" smtClean="0"/>
              <a:t>2024. 10. 16.</a:t>
            </a:fld>
            <a:endParaRPr lang="hu-HU"/>
          </a:p>
        </p:txBody>
      </p:sp>
      <p:sp>
        <p:nvSpPr>
          <p:cNvPr id="6" name="Élőláb helye 5">
            <a:extLst>
              <a:ext uri="{FF2B5EF4-FFF2-40B4-BE49-F238E27FC236}">
                <a16:creationId xmlns:a16="http://schemas.microsoft.com/office/drawing/2014/main" id="{AFFE6929-DE87-E5FC-EED4-F729CDF865C3}"/>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8E1E8CBF-AA10-79D8-4F7D-42980C23A01F}"/>
              </a:ext>
            </a:extLst>
          </p:cNvPr>
          <p:cNvSpPr>
            <a:spLocks noGrp="1"/>
          </p:cNvSpPr>
          <p:nvPr>
            <p:ph type="sldNum" sz="quarter" idx="12"/>
          </p:nvPr>
        </p:nvSpPr>
        <p:spPr/>
        <p:txBody>
          <a:bodyPr/>
          <a:lstStyle/>
          <a:p>
            <a:fld id="{F3DB8432-C39E-44F1-A24C-61E9D9902CBB}" type="slidenum">
              <a:rPr lang="hu-HU" smtClean="0"/>
              <a:t>‹#›</a:t>
            </a:fld>
            <a:endParaRPr lang="hu-HU"/>
          </a:p>
        </p:txBody>
      </p:sp>
    </p:spTree>
    <p:extLst>
      <p:ext uri="{BB962C8B-B14F-4D97-AF65-F5344CB8AC3E}">
        <p14:creationId xmlns:p14="http://schemas.microsoft.com/office/powerpoint/2010/main" val="197129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22AC2D9-5995-5FB7-2446-12542D9ED2D6}"/>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D4407BBC-7398-8016-8E4D-10C828274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42B69C75-4C4A-0D55-1A69-46240F579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973565A7-7C0A-4F14-A451-C82872AFCEA2}"/>
              </a:ext>
            </a:extLst>
          </p:cNvPr>
          <p:cNvSpPr>
            <a:spLocks noGrp="1"/>
          </p:cNvSpPr>
          <p:nvPr>
            <p:ph type="dt" sz="half" idx="10"/>
          </p:nvPr>
        </p:nvSpPr>
        <p:spPr/>
        <p:txBody>
          <a:bodyPr/>
          <a:lstStyle/>
          <a:p>
            <a:fld id="{F00AE81D-E923-4D85-9589-42EC589F3782}" type="datetimeFigureOut">
              <a:rPr lang="hu-HU" smtClean="0"/>
              <a:t>2024. 10. 16.</a:t>
            </a:fld>
            <a:endParaRPr lang="hu-HU"/>
          </a:p>
        </p:txBody>
      </p:sp>
      <p:sp>
        <p:nvSpPr>
          <p:cNvPr id="6" name="Élőláb helye 5">
            <a:extLst>
              <a:ext uri="{FF2B5EF4-FFF2-40B4-BE49-F238E27FC236}">
                <a16:creationId xmlns:a16="http://schemas.microsoft.com/office/drawing/2014/main" id="{7520A455-738B-8146-0F0C-BC20972BA91B}"/>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27C439AC-126D-3F5B-2B1D-105B67763CB3}"/>
              </a:ext>
            </a:extLst>
          </p:cNvPr>
          <p:cNvSpPr>
            <a:spLocks noGrp="1"/>
          </p:cNvSpPr>
          <p:nvPr>
            <p:ph type="sldNum" sz="quarter" idx="12"/>
          </p:nvPr>
        </p:nvSpPr>
        <p:spPr/>
        <p:txBody>
          <a:bodyPr/>
          <a:lstStyle/>
          <a:p>
            <a:fld id="{F3DB8432-C39E-44F1-A24C-61E9D9902CBB}" type="slidenum">
              <a:rPr lang="hu-HU" smtClean="0"/>
              <a:t>‹#›</a:t>
            </a:fld>
            <a:endParaRPr lang="hu-HU"/>
          </a:p>
        </p:txBody>
      </p:sp>
    </p:spTree>
    <p:extLst>
      <p:ext uri="{BB962C8B-B14F-4D97-AF65-F5344CB8AC3E}">
        <p14:creationId xmlns:p14="http://schemas.microsoft.com/office/powerpoint/2010/main" val="340462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BA1D68EE-4C05-BF25-A58C-D45F0E341D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42B400F5-CAC5-F484-566C-BFA2127610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AE81D08E-6EAD-559B-656D-613D4BD2E2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AE81D-E923-4D85-9589-42EC589F3782}" type="datetimeFigureOut">
              <a:rPr lang="hu-HU" smtClean="0"/>
              <a:t>2024. 10. 16.</a:t>
            </a:fld>
            <a:endParaRPr lang="hu-HU"/>
          </a:p>
        </p:txBody>
      </p:sp>
      <p:sp>
        <p:nvSpPr>
          <p:cNvPr id="5" name="Élőláb helye 4">
            <a:extLst>
              <a:ext uri="{FF2B5EF4-FFF2-40B4-BE49-F238E27FC236}">
                <a16:creationId xmlns:a16="http://schemas.microsoft.com/office/drawing/2014/main" id="{35C5696C-88ED-D25D-08EF-7A5A99EFB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48385989-7E6B-996A-6A49-3783F7C91C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B8432-C39E-44F1-A24C-61E9D9902CBB}" type="slidenum">
              <a:rPr lang="hu-HU" smtClean="0"/>
              <a:t>‹#›</a:t>
            </a:fld>
            <a:endParaRPr lang="hu-HU"/>
          </a:p>
        </p:txBody>
      </p:sp>
      <p:pic>
        <p:nvPicPr>
          <p:cNvPr id="9" name="Kép 8" descr="A képen Grafika, képernyőkép, Grafikus tervezés, tervezés látható">
            <a:extLst>
              <a:ext uri="{FF2B5EF4-FFF2-40B4-BE49-F238E27FC236}">
                <a16:creationId xmlns:a16="http://schemas.microsoft.com/office/drawing/2014/main" id="{1279C6DB-245E-0A79-6434-76486511F7B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17438142"/>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laszlo.ferenczi@opentech.hu"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fi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EF27B29-9D32-F6F5-22EA-5CC25133573D}"/>
              </a:ext>
            </a:extLst>
          </p:cNvPr>
          <p:cNvSpPr>
            <a:spLocks noGrp="1"/>
          </p:cNvSpPr>
          <p:nvPr>
            <p:ph type="ctrTitle"/>
          </p:nvPr>
        </p:nvSpPr>
        <p:spPr>
          <a:xfrm>
            <a:off x="1524000" y="1122363"/>
            <a:ext cx="9144000" cy="2543626"/>
          </a:xfrm>
        </p:spPr>
        <p:txBody>
          <a:bodyPr>
            <a:noAutofit/>
          </a:bodyPr>
          <a:lstStyle/>
          <a:p>
            <a:r>
              <a:rPr lang="hu-HU" sz="2800" dirty="0" err="1">
                <a:solidFill>
                  <a:srgbClr val="0070C0"/>
                </a:solidFill>
                <a:latin typeface="Segoe UI Black" panose="020B0A02040204020203" pitchFamily="34" charset="0"/>
                <a:ea typeface="Segoe UI Black" panose="020B0A02040204020203" pitchFamily="34" charset="0"/>
              </a:rPr>
              <a:t>Requirements</a:t>
            </a:r>
            <a:r>
              <a:rPr lang="hu-HU" sz="2800" dirty="0">
                <a:solidFill>
                  <a:srgbClr val="0070C0"/>
                </a:solidFill>
                <a:latin typeface="Segoe UI Black" panose="020B0A02040204020203" pitchFamily="34" charset="0"/>
                <a:ea typeface="Segoe UI Black" panose="020B0A02040204020203" pitchFamily="34" charset="0"/>
              </a:rPr>
              <a:t> </a:t>
            </a:r>
            <a:r>
              <a:rPr lang="hu-HU" sz="2800" dirty="0" err="1">
                <a:solidFill>
                  <a:srgbClr val="0070C0"/>
                </a:solidFill>
                <a:latin typeface="Segoe UI Black" panose="020B0A02040204020203" pitchFamily="34" charset="0"/>
                <a:ea typeface="Segoe UI Black" panose="020B0A02040204020203" pitchFamily="34" charset="0"/>
              </a:rPr>
              <a:t>for</a:t>
            </a:r>
            <a:r>
              <a:rPr lang="hu-HU" sz="2800" dirty="0">
                <a:solidFill>
                  <a:srgbClr val="0070C0"/>
                </a:solidFill>
                <a:latin typeface="Segoe UI Black" panose="020B0A02040204020203" pitchFamily="34" charset="0"/>
                <a:ea typeface="Segoe UI Black" panose="020B0A02040204020203" pitchFamily="34" charset="0"/>
              </a:rPr>
              <a:t> </a:t>
            </a:r>
            <a:r>
              <a:rPr lang="hu-HU" sz="2800" dirty="0" err="1">
                <a:solidFill>
                  <a:srgbClr val="0070C0"/>
                </a:solidFill>
                <a:latin typeface="Segoe UI Black" panose="020B0A02040204020203" pitchFamily="34" charset="0"/>
                <a:ea typeface="Segoe UI Black" panose="020B0A02040204020203" pitchFamily="34" charset="0"/>
              </a:rPr>
              <a:t>using</a:t>
            </a:r>
            <a:r>
              <a:rPr lang="hu-HU" sz="2800" dirty="0">
                <a:solidFill>
                  <a:srgbClr val="0070C0"/>
                </a:solidFill>
                <a:latin typeface="Segoe UI Black" panose="020B0A02040204020203" pitchFamily="34" charset="0"/>
                <a:ea typeface="Segoe UI Black" panose="020B0A02040204020203" pitchFamily="34" charset="0"/>
              </a:rPr>
              <a:t> AI in a </a:t>
            </a:r>
            <a:r>
              <a:rPr lang="hu-HU" sz="2800" dirty="0" err="1">
                <a:solidFill>
                  <a:srgbClr val="0070C0"/>
                </a:solidFill>
                <a:latin typeface="Segoe UI Black" panose="020B0A02040204020203" pitchFamily="34" charset="0"/>
                <a:ea typeface="Segoe UI Black" panose="020B0A02040204020203" pitchFamily="34" charset="0"/>
              </a:rPr>
              <a:t>nutshell</a:t>
            </a:r>
            <a:r>
              <a:rPr lang="hu-HU" sz="2800" dirty="0">
                <a:solidFill>
                  <a:srgbClr val="0070C0"/>
                </a:solidFill>
                <a:latin typeface="Segoe UI Black" panose="020B0A02040204020203" pitchFamily="34" charset="0"/>
                <a:ea typeface="Segoe UI Black" panose="020B0A02040204020203" pitchFamily="34" charset="0"/>
              </a:rPr>
              <a:t>. </a:t>
            </a:r>
            <a:br>
              <a:rPr lang="hu-HU" sz="2800" dirty="0">
                <a:solidFill>
                  <a:srgbClr val="0070C0"/>
                </a:solidFill>
                <a:latin typeface="Segoe UI Black" panose="020B0A02040204020203" pitchFamily="34" charset="0"/>
                <a:ea typeface="Segoe UI Black" panose="020B0A02040204020203" pitchFamily="34" charset="0"/>
              </a:rPr>
            </a:br>
            <a:br>
              <a:rPr lang="hu-HU" sz="2000" dirty="0">
                <a:solidFill>
                  <a:srgbClr val="0070C0"/>
                </a:solidFill>
                <a:latin typeface="Segoe UI Black" panose="020B0A02040204020203" pitchFamily="34" charset="0"/>
                <a:ea typeface="Segoe UI Black" panose="020B0A02040204020203" pitchFamily="34" charset="0"/>
              </a:rPr>
            </a:br>
            <a:br>
              <a:rPr lang="hu-HU" sz="2000" dirty="0">
                <a:solidFill>
                  <a:srgbClr val="0070C0"/>
                </a:solidFill>
                <a:latin typeface="Segoe UI Black" panose="020B0A02040204020203" pitchFamily="34" charset="0"/>
                <a:ea typeface="Segoe UI Black" panose="020B0A02040204020203" pitchFamily="34" charset="0"/>
              </a:rPr>
            </a:br>
            <a:r>
              <a:rPr lang="hu-HU" sz="2000" dirty="0">
                <a:solidFill>
                  <a:srgbClr val="0070C0"/>
                </a:solidFill>
                <a:latin typeface="Segoe UI Black" panose="020B0A02040204020203" pitchFamily="34" charset="0"/>
                <a:ea typeface="Segoe UI Black" panose="020B0A02040204020203" pitchFamily="34" charset="0"/>
              </a:rPr>
              <a:t>Good </a:t>
            </a:r>
            <a:r>
              <a:rPr lang="hu-HU" sz="2000" dirty="0" err="1">
                <a:solidFill>
                  <a:srgbClr val="0070C0"/>
                </a:solidFill>
                <a:latin typeface="Segoe UI Black" panose="020B0A02040204020203" pitchFamily="34" charset="0"/>
                <a:ea typeface="Segoe UI Black" panose="020B0A02040204020203" pitchFamily="34" charset="0"/>
              </a:rPr>
              <a:t>technologies</a:t>
            </a:r>
            <a:r>
              <a:rPr lang="hu-HU" sz="2000" dirty="0">
                <a:solidFill>
                  <a:srgbClr val="0070C0"/>
                </a:solidFill>
                <a:latin typeface="Segoe UI Black" panose="020B0A02040204020203" pitchFamily="34" charset="0"/>
                <a:ea typeface="Segoe UI Black" panose="020B0A02040204020203" pitchFamily="34" charset="0"/>
              </a:rPr>
              <a:t>, </a:t>
            </a:r>
            <a:r>
              <a:rPr lang="hu-HU" sz="2000" dirty="0" err="1">
                <a:solidFill>
                  <a:srgbClr val="0070C0"/>
                </a:solidFill>
                <a:latin typeface="Segoe UI Black" panose="020B0A02040204020203" pitchFamily="34" charset="0"/>
                <a:ea typeface="Segoe UI Black" panose="020B0A02040204020203" pitchFamily="34" charset="0"/>
              </a:rPr>
              <a:t>good</a:t>
            </a:r>
            <a:r>
              <a:rPr lang="hu-HU" sz="2000" dirty="0">
                <a:solidFill>
                  <a:srgbClr val="0070C0"/>
                </a:solidFill>
                <a:latin typeface="Segoe UI Black" panose="020B0A02040204020203" pitchFamily="34" charset="0"/>
                <a:ea typeface="Segoe UI Black" panose="020B0A02040204020203" pitchFamily="34" charset="0"/>
              </a:rPr>
              <a:t> </a:t>
            </a:r>
            <a:r>
              <a:rPr lang="hu-HU" sz="2000" dirty="0" err="1">
                <a:solidFill>
                  <a:srgbClr val="0070C0"/>
                </a:solidFill>
                <a:latin typeface="Segoe UI Black" panose="020B0A02040204020203" pitchFamily="34" charset="0"/>
                <a:ea typeface="Segoe UI Black" panose="020B0A02040204020203" pitchFamily="34" charset="0"/>
              </a:rPr>
              <a:t>data</a:t>
            </a:r>
            <a:r>
              <a:rPr lang="hu-HU" sz="2000" dirty="0">
                <a:solidFill>
                  <a:srgbClr val="0070C0"/>
                </a:solidFill>
                <a:latin typeface="Segoe UI Black" panose="020B0A02040204020203" pitchFamily="34" charset="0"/>
                <a:ea typeface="Segoe UI Black" panose="020B0A02040204020203" pitchFamily="34" charset="0"/>
              </a:rPr>
              <a:t> and an </a:t>
            </a:r>
            <a:r>
              <a:rPr lang="hu-HU" sz="2000" dirty="0" err="1">
                <a:solidFill>
                  <a:srgbClr val="0070C0"/>
                </a:solidFill>
                <a:latin typeface="Segoe UI Black" panose="020B0A02040204020203" pitchFamily="34" charset="0"/>
                <a:ea typeface="Segoe UI Black" panose="020B0A02040204020203" pitchFamily="34" charset="0"/>
              </a:rPr>
              <a:t>even</a:t>
            </a:r>
            <a:r>
              <a:rPr lang="hu-HU" sz="2000" dirty="0">
                <a:solidFill>
                  <a:srgbClr val="0070C0"/>
                </a:solidFill>
                <a:latin typeface="Segoe UI Black" panose="020B0A02040204020203" pitchFamily="34" charset="0"/>
                <a:ea typeface="Segoe UI Black" panose="020B0A02040204020203" pitchFamily="34" charset="0"/>
              </a:rPr>
              <a:t> </a:t>
            </a:r>
            <a:r>
              <a:rPr lang="hu-HU" sz="2000" dirty="0" err="1">
                <a:solidFill>
                  <a:srgbClr val="0070C0"/>
                </a:solidFill>
                <a:latin typeface="Segoe UI Black" panose="020B0A02040204020203" pitchFamily="34" charset="0"/>
                <a:ea typeface="Segoe UI Black" panose="020B0A02040204020203" pitchFamily="34" charset="0"/>
              </a:rPr>
              <a:t>better</a:t>
            </a:r>
            <a:r>
              <a:rPr lang="hu-HU" sz="2000" dirty="0">
                <a:solidFill>
                  <a:srgbClr val="0070C0"/>
                </a:solidFill>
                <a:latin typeface="Segoe UI Black" panose="020B0A02040204020203" pitchFamily="34" charset="0"/>
                <a:ea typeface="Segoe UI Black" panose="020B0A02040204020203" pitchFamily="34" charset="0"/>
              </a:rPr>
              <a:t> </a:t>
            </a:r>
            <a:r>
              <a:rPr lang="hu-HU" sz="2000" dirty="0" err="1">
                <a:solidFill>
                  <a:srgbClr val="0070C0"/>
                </a:solidFill>
                <a:latin typeface="Segoe UI Black" panose="020B0A02040204020203" pitchFamily="34" charset="0"/>
                <a:ea typeface="Segoe UI Black" panose="020B0A02040204020203" pitchFamily="34" charset="0"/>
              </a:rPr>
              <a:t>culture</a:t>
            </a:r>
            <a:r>
              <a:rPr lang="hu-HU" sz="2000" dirty="0">
                <a:solidFill>
                  <a:srgbClr val="0070C0"/>
                </a:solidFill>
                <a:latin typeface="Segoe UI Black" panose="020B0A02040204020203" pitchFamily="34" charset="0"/>
                <a:ea typeface="Segoe UI Black" panose="020B0A02040204020203" pitchFamily="34" charset="0"/>
              </a:rPr>
              <a:t>. </a:t>
            </a:r>
            <a:br>
              <a:rPr lang="hu-HU" sz="2000" dirty="0">
                <a:solidFill>
                  <a:srgbClr val="0070C0"/>
                </a:solidFill>
                <a:latin typeface="Segoe UI Black" panose="020B0A02040204020203" pitchFamily="34" charset="0"/>
                <a:ea typeface="Segoe UI Black" panose="020B0A02040204020203" pitchFamily="34" charset="0"/>
              </a:rPr>
            </a:br>
            <a:r>
              <a:rPr lang="hu-HU" sz="2000" dirty="0" err="1">
                <a:solidFill>
                  <a:srgbClr val="0070C0"/>
                </a:solidFill>
                <a:latin typeface="Segoe UI Black" panose="020B0A02040204020203" pitchFamily="34" charset="0"/>
                <a:ea typeface="Segoe UI Black" panose="020B0A02040204020203" pitchFamily="34" charset="0"/>
              </a:rPr>
              <a:t>Use</a:t>
            </a:r>
            <a:r>
              <a:rPr lang="hu-HU" sz="2000" dirty="0">
                <a:solidFill>
                  <a:srgbClr val="0070C0"/>
                </a:solidFill>
                <a:latin typeface="Segoe UI Black" panose="020B0A02040204020203" pitchFamily="34" charset="0"/>
                <a:ea typeface="Segoe UI Black" panose="020B0A02040204020203" pitchFamily="34" charset="0"/>
              </a:rPr>
              <a:t> of </a:t>
            </a:r>
            <a:r>
              <a:rPr lang="hu-HU" sz="2000" dirty="0" err="1">
                <a:solidFill>
                  <a:srgbClr val="0070C0"/>
                </a:solidFill>
                <a:latin typeface="Segoe UI Black" panose="020B0A02040204020203" pitchFamily="34" charset="0"/>
                <a:ea typeface="Segoe UI Black" panose="020B0A02040204020203" pitchFamily="34" charset="0"/>
              </a:rPr>
              <a:t>data-driven</a:t>
            </a:r>
            <a:r>
              <a:rPr lang="hu-HU" sz="2000" dirty="0">
                <a:solidFill>
                  <a:srgbClr val="0070C0"/>
                </a:solidFill>
                <a:latin typeface="Segoe UI Black" panose="020B0A02040204020203" pitchFamily="34" charset="0"/>
                <a:ea typeface="Segoe UI Black" panose="020B0A02040204020203" pitchFamily="34" charset="0"/>
              </a:rPr>
              <a:t> </a:t>
            </a:r>
            <a:r>
              <a:rPr lang="hu-HU" sz="2000" dirty="0" err="1">
                <a:solidFill>
                  <a:srgbClr val="0070C0"/>
                </a:solidFill>
                <a:latin typeface="Segoe UI Black" panose="020B0A02040204020203" pitchFamily="34" charset="0"/>
                <a:ea typeface="Segoe UI Black" panose="020B0A02040204020203" pitchFamily="34" charset="0"/>
              </a:rPr>
              <a:t>technologies</a:t>
            </a:r>
            <a:r>
              <a:rPr lang="hu-HU" sz="2000" dirty="0">
                <a:solidFill>
                  <a:srgbClr val="0070C0"/>
                </a:solidFill>
                <a:latin typeface="Segoe UI Black" panose="020B0A02040204020203" pitchFamily="34" charset="0"/>
                <a:ea typeface="Segoe UI Black" panose="020B0A02040204020203" pitchFamily="34" charset="0"/>
              </a:rPr>
              <a:t> and </a:t>
            </a:r>
            <a:r>
              <a:rPr lang="hu-HU" sz="2000" dirty="0" err="1">
                <a:solidFill>
                  <a:srgbClr val="0070C0"/>
                </a:solidFill>
                <a:latin typeface="Segoe UI Black" panose="020B0A02040204020203" pitchFamily="34" charset="0"/>
                <a:ea typeface="Segoe UI Black" panose="020B0A02040204020203" pitchFamily="34" charset="0"/>
              </a:rPr>
              <a:t>data</a:t>
            </a:r>
            <a:r>
              <a:rPr lang="hu-HU" sz="2000" dirty="0">
                <a:solidFill>
                  <a:srgbClr val="0070C0"/>
                </a:solidFill>
                <a:latin typeface="Segoe UI Black" panose="020B0A02040204020203" pitchFamily="34" charset="0"/>
                <a:ea typeface="Segoe UI Black" panose="020B0A02040204020203" pitchFamily="34" charset="0"/>
              </a:rPr>
              <a:t> </a:t>
            </a:r>
            <a:r>
              <a:rPr lang="hu-HU" sz="2000" dirty="0" err="1">
                <a:solidFill>
                  <a:srgbClr val="0070C0"/>
                </a:solidFill>
                <a:latin typeface="Segoe UI Black" panose="020B0A02040204020203" pitchFamily="34" charset="0"/>
                <a:ea typeface="Segoe UI Black" panose="020B0A02040204020203" pitchFamily="34" charset="0"/>
              </a:rPr>
              <a:t>analysis</a:t>
            </a:r>
            <a:r>
              <a:rPr lang="hu-HU" sz="2000" dirty="0">
                <a:solidFill>
                  <a:srgbClr val="0070C0"/>
                </a:solidFill>
                <a:latin typeface="Segoe UI Black" panose="020B0A02040204020203" pitchFamily="34" charset="0"/>
                <a:ea typeface="Segoe UI Black" panose="020B0A02040204020203" pitchFamily="34" charset="0"/>
              </a:rPr>
              <a:t> </a:t>
            </a:r>
            <a:r>
              <a:rPr lang="hu-HU" sz="2000" dirty="0" err="1">
                <a:solidFill>
                  <a:srgbClr val="0070C0"/>
                </a:solidFill>
                <a:latin typeface="Segoe UI Black" panose="020B0A02040204020203" pitchFamily="34" charset="0"/>
                <a:ea typeface="Segoe UI Black" panose="020B0A02040204020203" pitchFamily="34" charset="0"/>
              </a:rPr>
              <a:t>using</a:t>
            </a:r>
            <a:r>
              <a:rPr lang="hu-HU" sz="2000" dirty="0">
                <a:solidFill>
                  <a:srgbClr val="0070C0"/>
                </a:solidFill>
                <a:latin typeface="Segoe UI Black" panose="020B0A02040204020203" pitchFamily="34" charset="0"/>
                <a:ea typeface="Segoe UI Black" panose="020B0A02040204020203" pitchFamily="34" charset="0"/>
              </a:rPr>
              <a:t> </a:t>
            </a:r>
            <a:r>
              <a:rPr lang="hu-HU" sz="2000" dirty="0" err="1">
                <a:solidFill>
                  <a:srgbClr val="0070C0"/>
                </a:solidFill>
                <a:latin typeface="Segoe UI Black" panose="020B0A02040204020203" pitchFamily="34" charset="0"/>
                <a:ea typeface="Segoe UI Black" panose="020B0A02040204020203" pitchFamily="34" charset="0"/>
              </a:rPr>
              <a:t>generative</a:t>
            </a:r>
            <a:r>
              <a:rPr lang="hu-HU" sz="2000" dirty="0">
                <a:solidFill>
                  <a:srgbClr val="0070C0"/>
                </a:solidFill>
                <a:latin typeface="Segoe UI Black" panose="020B0A02040204020203" pitchFamily="34" charset="0"/>
                <a:ea typeface="Segoe UI Black" panose="020B0A02040204020203" pitchFamily="34" charset="0"/>
              </a:rPr>
              <a:t> </a:t>
            </a:r>
            <a:r>
              <a:rPr lang="hu-HU" sz="2000" dirty="0" err="1">
                <a:solidFill>
                  <a:srgbClr val="0070C0"/>
                </a:solidFill>
                <a:latin typeface="Segoe UI Black" panose="020B0A02040204020203" pitchFamily="34" charset="0"/>
                <a:ea typeface="Segoe UI Black" panose="020B0A02040204020203" pitchFamily="34" charset="0"/>
              </a:rPr>
              <a:t>or</a:t>
            </a:r>
            <a:r>
              <a:rPr lang="hu-HU" sz="2000" dirty="0">
                <a:solidFill>
                  <a:srgbClr val="0070C0"/>
                </a:solidFill>
                <a:latin typeface="Segoe UI Black" panose="020B0A02040204020203" pitchFamily="34" charset="0"/>
                <a:ea typeface="Segoe UI Black" panose="020B0A02040204020203" pitchFamily="34" charset="0"/>
              </a:rPr>
              <a:t> </a:t>
            </a:r>
            <a:r>
              <a:rPr lang="hu-HU" sz="2000" dirty="0" err="1">
                <a:solidFill>
                  <a:srgbClr val="0070C0"/>
                </a:solidFill>
                <a:latin typeface="Segoe UI Black" panose="020B0A02040204020203" pitchFamily="34" charset="0"/>
                <a:ea typeface="Segoe UI Black" panose="020B0A02040204020203" pitchFamily="34" charset="0"/>
              </a:rPr>
              <a:t>classic</a:t>
            </a:r>
            <a:r>
              <a:rPr lang="hu-HU" sz="2000" dirty="0">
                <a:solidFill>
                  <a:srgbClr val="0070C0"/>
                </a:solidFill>
                <a:latin typeface="Segoe UI Black" panose="020B0A02040204020203" pitchFamily="34" charset="0"/>
                <a:ea typeface="Segoe UI Black" panose="020B0A02040204020203" pitchFamily="34" charset="0"/>
              </a:rPr>
              <a:t> AI. </a:t>
            </a:r>
            <a:br>
              <a:rPr lang="hu-HU" sz="2000" dirty="0">
                <a:solidFill>
                  <a:srgbClr val="0070C0"/>
                </a:solidFill>
                <a:latin typeface="Segoe UI Black" panose="020B0A02040204020203" pitchFamily="34" charset="0"/>
                <a:ea typeface="Segoe UI Black" panose="020B0A02040204020203" pitchFamily="34" charset="0"/>
              </a:rPr>
            </a:br>
            <a:r>
              <a:rPr lang="hu-HU" sz="2000" dirty="0" err="1">
                <a:solidFill>
                  <a:srgbClr val="0070C0"/>
                </a:solidFill>
                <a:latin typeface="Segoe UI Black" panose="020B0A02040204020203" pitchFamily="34" charset="0"/>
                <a:ea typeface="Segoe UI Black" panose="020B0A02040204020203" pitchFamily="34" charset="0"/>
              </a:rPr>
              <a:t>Architectures</a:t>
            </a:r>
            <a:r>
              <a:rPr lang="hu-HU" sz="2000" dirty="0">
                <a:solidFill>
                  <a:srgbClr val="0070C0"/>
                </a:solidFill>
                <a:latin typeface="Segoe UI Black" panose="020B0A02040204020203" pitchFamily="34" charset="0"/>
                <a:ea typeface="Segoe UI Black" panose="020B0A02040204020203" pitchFamily="34" charset="0"/>
              </a:rPr>
              <a:t> and </a:t>
            </a:r>
            <a:r>
              <a:rPr lang="hu-HU" sz="2000" dirty="0" err="1">
                <a:solidFill>
                  <a:srgbClr val="0070C0"/>
                </a:solidFill>
                <a:latin typeface="Segoe UI Black" panose="020B0A02040204020203" pitchFamily="34" charset="0"/>
                <a:ea typeface="Segoe UI Black" panose="020B0A02040204020203" pitchFamily="34" charset="0"/>
              </a:rPr>
              <a:t>solutions</a:t>
            </a:r>
            <a:r>
              <a:rPr lang="hu-HU" sz="2000" dirty="0">
                <a:solidFill>
                  <a:srgbClr val="0070C0"/>
                </a:solidFill>
                <a:latin typeface="Segoe UI Black" panose="020B0A02040204020203" pitchFamily="34" charset="0"/>
                <a:ea typeface="Segoe UI Black" panose="020B0A02040204020203" pitchFamily="34" charset="0"/>
              </a:rPr>
              <a:t>.</a:t>
            </a:r>
            <a:endParaRPr lang="hu-HU" sz="2800" dirty="0">
              <a:solidFill>
                <a:srgbClr val="0070C0"/>
              </a:solidFill>
              <a:latin typeface="Segoe UI Black" panose="020B0A02040204020203" pitchFamily="34" charset="0"/>
              <a:ea typeface="Segoe UI Black" panose="020B0A02040204020203" pitchFamily="34" charset="0"/>
            </a:endParaRPr>
          </a:p>
        </p:txBody>
      </p:sp>
      <p:sp>
        <p:nvSpPr>
          <p:cNvPr id="3" name="Alcím 2">
            <a:extLst>
              <a:ext uri="{FF2B5EF4-FFF2-40B4-BE49-F238E27FC236}">
                <a16:creationId xmlns:a16="http://schemas.microsoft.com/office/drawing/2014/main" id="{4E3F19F2-2416-2E42-4607-D25DE83910C5}"/>
              </a:ext>
            </a:extLst>
          </p:cNvPr>
          <p:cNvSpPr>
            <a:spLocks noGrp="1"/>
          </p:cNvSpPr>
          <p:nvPr>
            <p:ph type="subTitle" idx="1"/>
          </p:nvPr>
        </p:nvSpPr>
        <p:spPr/>
        <p:txBody>
          <a:bodyPr>
            <a:normAutofit/>
          </a:bodyPr>
          <a:lstStyle/>
          <a:p>
            <a:endParaRPr lang="hu-HU" dirty="0">
              <a:latin typeface="Segoe UI Semibold" panose="020B0702040204020203" pitchFamily="34" charset="0"/>
              <a:cs typeface="Segoe UI Semibold" panose="020B0702040204020203" pitchFamily="34" charset="0"/>
            </a:endParaRPr>
          </a:p>
          <a:p>
            <a:r>
              <a:rPr lang="hu-HU" dirty="0">
                <a:latin typeface="Segoe UI Semibold" panose="020B0702040204020203" pitchFamily="34" charset="0"/>
                <a:cs typeface="Segoe UI Semibold" panose="020B0702040204020203" pitchFamily="34" charset="0"/>
              </a:rPr>
              <a:t>Ferenczi László</a:t>
            </a:r>
          </a:p>
          <a:p>
            <a:r>
              <a:rPr lang="hu-HU" dirty="0">
                <a:latin typeface="Segoe UI Semibold" panose="020B0702040204020203" pitchFamily="34" charset="0"/>
                <a:cs typeface="Segoe UI Semibold" panose="020B0702040204020203" pitchFamily="34" charset="0"/>
              </a:rPr>
              <a:t>Data-</a:t>
            </a:r>
            <a:r>
              <a:rPr lang="hu-HU" dirty="0" err="1">
                <a:latin typeface="Segoe UI Semibold" panose="020B0702040204020203" pitchFamily="34" charset="0"/>
                <a:cs typeface="Segoe UI Semibold" panose="020B0702040204020203" pitchFamily="34" charset="0"/>
              </a:rPr>
              <a:t>Driven</a:t>
            </a:r>
            <a:r>
              <a:rPr lang="hu-HU" dirty="0">
                <a:latin typeface="Segoe UI Semibold" panose="020B0702040204020203" pitchFamily="34" charset="0"/>
                <a:cs typeface="Segoe UI Semibold" panose="020B0702040204020203" pitchFamily="34" charset="0"/>
              </a:rPr>
              <a:t> </a:t>
            </a:r>
            <a:r>
              <a:rPr lang="hu-HU" dirty="0" err="1">
                <a:latin typeface="Segoe UI Semibold" panose="020B0702040204020203" pitchFamily="34" charset="0"/>
                <a:cs typeface="Segoe UI Semibold" panose="020B0702040204020203" pitchFamily="34" charset="0"/>
              </a:rPr>
              <a:t>Solutions</a:t>
            </a:r>
            <a:r>
              <a:rPr lang="hu-HU" dirty="0">
                <a:latin typeface="Segoe UI Semibold" panose="020B0702040204020203" pitchFamily="34" charset="0"/>
                <a:cs typeface="Segoe UI Semibold" panose="020B0702040204020203" pitchFamily="34" charset="0"/>
              </a:rPr>
              <a:t> </a:t>
            </a:r>
            <a:r>
              <a:rPr lang="hu-HU" dirty="0" err="1">
                <a:latin typeface="Segoe UI Semibold" panose="020B0702040204020203" pitchFamily="34" charset="0"/>
                <a:cs typeface="Segoe UI Semibold" panose="020B0702040204020203" pitchFamily="34" charset="0"/>
              </a:rPr>
              <a:t>Expert</a:t>
            </a:r>
            <a:endParaRPr lang="hu-HU" dirty="0">
              <a:latin typeface="Segoe UI Semibold" panose="020B0702040204020203" pitchFamily="34" charset="0"/>
              <a:cs typeface="Segoe UI Semibold" panose="020B0702040204020203" pitchFamily="34" charset="0"/>
            </a:endParaRPr>
          </a:p>
          <a:p>
            <a:endParaRPr lang="hu-HU"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79750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3613A-2F19-9525-3F6F-528B3B9B3956}"/>
            </a:ext>
          </a:extLst>
        </p:cNvPr>
        <p:cNvGrpSpPr/>
        <p:nvPr/>
      </p:nvGrpSpPr>
      <p:grpSpPr>
        <a:xfrm>
          <a:off x="0" y="0"/>
          <a:ext cx="0" cy="0"/>
          <a:chOff x="0" y="0"/>
          <a:chExt cx="0" cy="0"/>
        </a:xfrm>
      </p:grpSpPr>
      <p:sp>
        <p:nvSpPr>
          <p:cNvPr id="4" name="Cím 1">
            <a:extLst>
              <a:ext uri="{FF2B5EF4-FFF2-40B4-BE49-F238E27FC236}">
                <a16:creationId xmlns:a16="http://schemas.microsoft.com/office/drawing/2014/main" id="{12B78636-5A2A-4F99-4E4D-3DDD69FACF3D}"/>
              </a:ext>
            </a:extLst>
          </p:cNvPr>
          <p:cNvSpPr>
            <a:spLocks noGrp="1"/>
          </p:cNvSpPr>
          <p:nvPr>
            <p:ph type="title"/>
          </p:nvPr>
        </p:nvSpPr>
        <p:spPr>
          <a:xfrm>
            <a:off x="838200" y="365125"/>
            <a:ext cx="9404984" cy="1325563"/>
          </a:xfrm>
        </p:spPr>
        <p:txBody>
          <a:bodyPr vert="horz" lIns="91440" tIns="45720" rIns="91440" bIns="45720" rtlCol="0" anchor="ctr">
            <a:normAutofit/>
          </a:bodyPr>
          <a:lstStyle/>
          <a:p>
            <a:pPr algn="ctr"/>
            <a:r>
              <a:rPr lang="hu-HU" dirty="0">
                <a:solidFill>
                  <a:srgbClr val="0070C0"/>
                </a:solidFill>
                <a:latin typeface="Segoe UI Black" panose="020B0A02040204020203" pitchFamily="34" charset="0"/>
                <a:ea typeface="Segoe UI Black" panose="020B0A02040204020203" pitchFamily="34" charset="0"/>
              </a:rPr>
              <a:t>AI Data </a:t>
            </a:r>
            <a:r>
              <a:rPr lang="hu-HU" dirty="0" err="1">
                <a:solidFill>
                  <a:srgbClr val="0070C0"/>
                </a:solidFill>
                <a:latin typeface="Segoe UI Black" panose="020B0A02040204020203" pitchFamily="34" charset="0"/>
                <a:ea typeface="Segoe UI Black" panose="020B0A02040204020203" pitchFamily="34" charset="0"/>
              </a:rPr>
              <a:t>Infrastructure</a:t>
            </a:r>
            <a:r>
              <a:rPr lang="hu-HU" dirty="0">
                <a:solidFill>
                  <a:srgbClr val="0070C0"/>
                </a:solidFill>
                <a:latin typeface="Segoe UI Black" panose="020B0A02040204020203" pitchFamily="34" charset="0"/>
                <a:ea typeface="Segoe UI Black" panose="020B0A02040204020203" pitchFamily="34" charset="0"/>
              </a:rPr>
              <a:t> </a:t>
            </a:r>
            <a:r>
              <a:rPr lang="hu-HU" dirty="0" err="1">
                <a:solidFill>
                  <a:srgbClr val="0070C0"/>
                </a:solidFill>
                <a:latin typeface="Segoe UI Black" panose="020B0A02040204020203" pitchFamily="34" charset="0"/>
                <a:ea typeface="Segoe UI Black" panose="020B0A02040204020203" pitchFamily="34" charset="0"/>
              </a:rPr>
              <a:t>Value</a:t>
            </a:r>
            <a:r>
              <a:rPr lang="hu-HU" dirty="0">
                <a:solidFill>
                  <a:srgbClr val="0070C0"/>
                </a:solidFill>
                <a:latin typeface="Segoe UI Black" panose="020B0A02040204020203" pitchFamily="34" charset="0"/>
                <a:ea typeface="Segoe UI Black" panose="020B0A02040204020203" pitchFamily="34" charset="0"/>
              </a:rPr>
              <a:t> </a:t>
            </a:r>
            <a:r>
              <a:rPr lang="hu-HU" dirty="0" err="1">
                <a:solidFill>
                  <a:srgbClr val="0070C0"/>
                </a:solidFill>
                <a:latin typeface="Segoe UI Black" panose="020B0A02040204020203" pitchFamily="34" charset="0"/>
                <a:ea typeface="Segoe UI Black" panose="020B0A02040204020203" pitchFamily="34" charset="0"/>
              </a:rPr>
              <a:t>Chain</a:t>
            </a:r>
            <a:endParaRPr lang="hu-HU" dirty="0">
              <a:solidFill>
                <a:srgbClr val="0070C0"/>
              </a:solidFill>
              <a:latin typeface="Segoe UI Black" panose="020B0A02040204020203" pitchFamily="34" charset="0"/>
              <a:ea typeface="Segoe UI Black" panose="020B0A02040204020203" pitchFamily="34" charset="0"/>
            </a:endParaRPr>
          </a:p>
        </p:txBody>
      </p:sp>
      <p:pic>
        <p:nvPicPr>
          <p:cNvPr id="2" name="Kép 1" descr="A képen Betűtípus, embléma, Grafika, szöveg látható&#10;&#10;Automatikusan generált leírás">
            <a:extLst>
              <a:ext uri="{FF2B5EF4-FFF2-40B4-BE49-F238E27FC236}">
                <a16:creationId xmlns:a16="http://schemas.microsoft.com/office/drawing/2014/main" id="{90DB4936-466F-06CA-5CDD-79EA3CA70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3" y="6013625"/>
            <a:ext cx="2131868" cy="596549"/>
          </a:xfrm>
          <a:prstGeom prst="rect">
            <a:avLst/>
          </a:prstGeom>
        </p:spPr>
      </p:pic>
      <p:sp>
        <p:nvSpPr>
          <p:cNvPr id="5" name="AutoShape 2" descr="Data Mesh Architecture">
            <a:extLst>
              <a:ext uri="{FF2B5EF4-FFF2-40B4-BE49-F238E27FC236}">
                <a16:creationId xmlns:a16="http://schemas.microsoft.com/office/drawing/2014/main" id="{B0BD0C5E-E331-DD3B-70DF-3F87634DC3A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6" name="AutoShape 4" descr="Data Mesh Architecture">
            <a:extLst>
              <a:ext uri="{FF2B5EF4-FFF2-40B4-BE49-F238E27FC236}">
                <a16:creationId xmlns:a16="http://schemas.microsoft.com/office/drawing/2014/main" id="{69BE6DA5-CAEC-8E36-A91A-3E8161DD313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10" name="Kép 9">
            <a:extLst>
              <a:ext uri="{FF2B5EF4-FFF2-40B4-BE49-F238E27FC236}">
                <a16:creationId xmlns:a16="http://schemas.microsoft.com/office/drawing/2014/main" id="{E1921AC0-95DB-43E6-C98A-ABA6D1A68050}"/>
              </a:ext>
            </a:extLst>
          </p:cNvPr>
          <p:cNvPicPr>
            <a:picLocks noChangeAspect="1"/>
          </p:cNvPicPr>
          <p:nvPr/>
        </p:nvPicPr>
        <p:blipFill>
          <a:blip r:embed="rId4"/>
          <a:stretch>
            <a:fillRect/>
          </a:stretch>
        </p:blipFill>
        <p:spPr>
          <a:xfrm>
            <a:off x="1241964" y="1690688"/>
            <a:ext cx="8827077" cy="4868686"/>
          </a:xfrm>
          <a:prstGeom prst="rect">
            <a:avLst/>
          </a:prstGeom>
        </p:spPr>
      </p:pic>
      <p:sp>
        <p:nvSpPr>
          <p:cNvPr id="11" name="Szövegdoboz 10">
            <a:extLst>
              <a:ext uri="{FF2B5EF4-FFF2-40B4-BE49-F238E27FC236}">
                <a16:creationId xmlns:a16="http://schemas.microsoft.com/office/drawing/2014/main" id="{32331396-5613-5AEF-E791-26A71BF76A9D}"/>
              </a:ext>
            </a:extLst>
          </p:cNvPr>
          <p:cNvSpPr txBox="1"/>
          <p:nvPr/>
        </p:nvSpPr>
        <p:spPr>
          <a:xfrm>
            <a:off x="0" y="6597474"/>
            <a:ext cx="4378037" cy="246221"/>
          </a:xfrm>
          <a:prstGeom prst="rect">
            <a:avLst/>
          </a:prstGeom>
          <a:noFill/>
        </p:spPr>
        <p:txBody>
          <a:bodyPr wrap="square">
            <a:spAutoFit/>
          </a:bodyPr>
          <a:lstStyle/>
          <a:p>
            <a:r>
              <a:rPr lang="hu-HU" sz="1000" b="1" dirty="0" err="1">
                <a:solidFill>
                  <a:srgbClr val="242424"/>
                </a:solidFill>
                <a:latin typeface="sohne"/>
              </a:rPr>
              <a:t>Source</a:t>
            </a:r>
            <a:r>
              <a:rPr lang="hu-HU" sz="1000" b="1" dirty="0">
                <a:solidFill>
                  <a:srgbClr val="242424"/>
                </a:solidFill>
                <a:latin typeface="sohne"/>
              </a:rPr>
              <a:t>: https://www.felicis.com/insight/ai-data-infrastructure</a:t>
            </a:r>
          </a:p>
        </p:txBody>
      </p:sp>
      <p:grpSp>
        <p:nvGrpSpPr>
          <p:cNvPr id="12" name="Csoportba foglalás 11">
            <a:extLst>
              <a:ext uri="{FF2B5EF4-FFF2-40B4-BE49-F238E27FC236}">
                <a16:creationId xmlns:a16="http://schemas.microsoft.com/office/drawing/2014/main" id="{55CCE54D-31BD-6213-643C-9A5AB5EB73F8}"/>
              </a:ext>
            </a:extLst>
          </p:cNvPr>
          <p:cNvGrpSpPr/>
          <p:nvPr/>
        </p:nvGrpSpPr>
        <p:grpSpPr>
          <a:xfrm>
            <a:off x="10243185" y="653449"/>
            <a:ext cx="1833086" cy="1735725"/>
            <a:chOff x="8551068" y="1812131"/>
            <a:chExt cx="3233738" cy="3233738"/>
          </a:xfrm>
        </p:grpSpPr>
        <p:sp>
          <p:nvSpPr>
            <p:cNvPr id="13" name="Rombusz 12">
              <a:extLst>
                <a:ext uri="{FF2B5EF4-FFF2-40B4-BE49-F238E27FC236}">
                  <a16:creationId xmlns:a16="http://schemas.microsoft.com/office/drawing/2014/main" id="{7274CC0F-3BBA-9327-428F-9E996C83CF64}"/>
                </a:ext>
              </a:extLst>
            </p:cNvPr>
            <p:cNvSpPr/>
            <p:nvPr/>
          </p:nvSpPr>
          <p:spPr>
            <a:xfrm>
              <a:off x="8551068" y="1812131"/>
              <a:ext cx="3233738" cy="3233738"/>
            </a:xfrm>
            <a:prstGeom prst="diamond">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hu-HU" sz="800"/>
            </a:p>
          </p:txBody>
        </p:sp>
        <p:sp>
          <p:nvSpPr>
            <p:cNvPr id="14" name="Szabadkézi sokszög: alakzat 13">
              <a:extLst>
                <a:ext uri="{FF2B5EF4-FFF2-40B4-BE49-F238E27FC236}">
                  <a16:creationId xmlns:a16="http://schemas.microsoft.com/office/drawing/2014/main" id="{8369E03C-C552-F24C-6180-5832262F41EB}"/>
                </a:ext>
              </a:extLst>
            </p:cNvPr>
            <p:cNvSpPr/>
            <p:nvPr/>
          </p:nvSpPr>
          <p:spPr>
            <a:xfrm>
              <a:off x="885827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Objectives</a:t>
              </a:r>
              <a:endParaRPr lang="hu-HU" sz="700" dirty="0"/>
            </a:p>
          </p:txBody>
        </p:sp>
        <p:sp>
          <p:nvSpPr>
            <p:cNvPr id="15" name="Szabadkézi sokszög: alakzat 14">
              <a:extLst>
                <a:ext uri="{FF2B5EF4-FFF2-40B4-BE49-F238E27FC236}">
                  <a16:creationId xmlns:a16="http://schemas.microsoft.com/office/drawing/2014/main" id="{B1AE650A-AE6F-2E3B-68EA-ABDBD477EEC3}"/>
                </a:ext>
              </a:extLst>
            </p:cNvPr>
            <p:cNvSpPr/>
            <p:nvPr/>
          </p:nvSpPr>
          <p:spPr>
            <a:xfrm>
              <a:off x="1021644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marL="0" lvl="0" indent="0" algn="ctr" defTabSz="711200">
                <a:lnSpc>
                  <a:spcPct val="90000"/>
                </a:lnSpc>
                <a:spcBef>
                  <a:spcPct val="0"/>
                </a:spcBef>
                <a:spcAft>
                  <a:spcPct val="35000"/>
                </a:spcAft>
                <a:buNone/>
              </a:pPr>
              <a:r>
                <a:rPr lang="hu-HU" sz="700" kern="1200" dirty="0"/>
                <a:t>Data</a:t>
              </a:r>
            </a:p>
            <a:p>
              <a:pPr marL="0" lvl="0" indent="0" algn="ctr" defTabSz="711200">
                <a:lnSpc>
                  <a:spcPct val="90000"/>
                </a:lnSpc>
                <a:spcBef>
                  <a:spcPct val="0"/>
                </a:spcBef>
                <a:spcAft>
                  <a:spcPct val="35000"/>
                </a:spcAft>
                <a:buNone/>
              </a:pPr>
              <a:r>
                <a:rPr lang="hu-HU" sz="700" kern="1200" dirty="0" err="1"/>
                <a:t>governance</a:t>
              </a:r>
              <a:endParaRPr lang="hu-HU" sz="700" kern="1200" dirty="0"/>
            </a:p>
          </p:txBody>
        </p:sp>
        <p:sp>
          <p:nvSpPr>
            <p:cNvPr id="16" name="Szabadkézi sokszög: alakzat 15">
              <a:extLst>
                <a:ext uri="{FF2B5EF4-FFF2-40B4-BE49-F238E27FC236}">
                  <a16:creationId xmlns:a16="http://schemas.microsoft.com/office/drawing/2014/main" id="{27E9E059-9521-0302-92EB-CDA6FB5D93CB}"/>
                </a:ext>
              </a:extLst>
            </p:cNvPr>
            <p:cNvSpPr/>
            <p:nvPr/>
          </p:nvSpPr>
          <p:spPr>
            <a:xfrm>
              <a:off x="885827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Technology</a:t>
              </a:r>
              <a:endParaRPr lang="hu-HU" sz="700" dirty="0"/>
            </a:p>
          </p:txBody>
        </p:sp>
        <p:sp>
          <p:nvSpPr>
            <p:cNvPr id="17" name="Szabadkézi sokszög: alakzat 16">
              <a:extLst>
                <a:ext uri="{FF2B5EF4-FFF2-40B4-BE49-F238E27FC236}">
                  <a16:creationId xmlns:a16="http://schemas.microsoft.com/office/drawing/2014/main" id="{220E7491-BEFA-5868-E33C-7C5E84F7617F}"/>
                </a:ext>
              </a:extLst>
            </p:cNvPr>
            <p:cNvSpPr/>
            <p:nvPr/>
          </p:nvSpPr>
          <p:spPr>
            <a:xfrm>
              <a:off x="1021644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Culture</a:t>
              </a:r>
              <a:endParaRPr lang="hu-HU" sz="700" dirty="0"/>
            </a:p>
          </p:txBody>
        </p:sp>
      </p:grpSp>
    </p:spTree>
    <p:extLst>
      <p:ext uri="{BB962C8B-B14F-4D97-AF65-F5344CB8AC3E}">
        <p14:creationId xmlns:p14="http://schemas.microsoft.com/office/powerpoint/2010/main" val="345238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3613A-2F19-9525-3F6F-528B3B9B3956}"/>
            </a:ext>
          </a:extLst>
        </p:cNvPr>
        <p:cNvGrpSpPr/>
        <p:nvPr/>
      </p:nvGrpSpPr>
      <p:grpSpPr>
        <a:xfrm>
          <a:off x="0" y="0"/>
          <a:ext cx="0" cy="0"/>
          <a:chOff x="0" y="0"/>
          <a:chExt cx="0" cy="0"/>
        </a:xfrm>
      </p:grpSpPr>
      <p:sp>
        <p:nvSpPr>
          <p:cNvPr id="4" name="Cím 1">
            <a:extLst>
              <a:ext uri="{FF2B5EF4-FFF2-40B4-BE49-F238E27FC236}">
                <a16:creationId xmlns:a16="http://schemas.microsoft.com/office/drawing/2014/main" id="{12B78636-5A2A-4F99-4E4D-3DDD69FACF3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hu-HU" dirty="0" err="1">
                <a:solidFill>
                  <a:srgbClr val="0070C0"/>
                </a:solidFill>
                <a:latin typeface="Segoe UI Black" panose="020B0A02040204020203" pitchFamily="34" charset="0"/>
                <a:ea typeface="Segoe UI Black" panose="020B0A02040204020203" pitchFamily="34" charset="0"/>
              </a:rPr>
              <a:t>Type</a:t>
            </a:r>
            <a:r>
              <a:rPr lang="hu-HU" dirty="0">
                <a:solidFill>
                  <a:srgbClr val="0070C0"/>
                </a:solidFill>
                <a:latin typeface="Segoe UI Black" panose="020B0A02040204020203" pitchFamily="34" charset="0"/>
                <a:ea typeface="Segoe UI Black" panose="020B0A02040204020203" pitchFamily="34" charset="0"/>
              </a:rPr>
              <a:t> of </a:t>
            </a:r>
            <a:r>
              <a:rPr lang="hu-HU">
                <a:solidFill>
                  <a:srgbClr val="0070C0"/>
                </a:solidFill>
                <a:latin typeface="Segoe UI Black" panose="020B0A02040204020203" pitchFamily="34" charset="0"/>
                <a:ea typeface="Segoe UI Black" panose="020B0A02040204020203" pitchFamily="34" charset="0"/>
              </a:rPr>
              <a:t>AI: The </a:t>
            </a:r>
            <a:r>
              <a:rPr lang="hu-HU" dirty="0">
                <a:solidFill>
                  <a:srgbClr val="0070C0"/>
                </a:solidFill>
                <a:latin typeface="Segoe UI Black" panose="020B0A02040204020203" pitchFamily="34" charset="0"/>
                <a:ea typeface="Segoe UI Black" panose="020B0A02040204020203" pitchFamily="34" charset="0"/>
              </a:rPr>
              <a:t>Key </a:t>
            </a:r>
            <a:r>
              <a:rPr lang="hu-HU" dirty="0" err="1">
                <a:solidFill>
                  <a:srgbClr val="0070C0"/>
                </a:solidFill>
                <a:latin typeface="Segoe UI Black" panose="020B0A02040204020203" pitchFamily="34" charset="0"/>
                <a:ea typeface="Segoe UI Black" panose="020B0A02040204020203" pitchFamily="34" charset="0"/>
              </a:rPr>
              <a:t>Differences</a:t>
            </a:r>
            <a:endParaRPr lang="hu-HU" dirty="0">
              <a:solidFill>
                <a:srgbClr val="0070C0"/>
              </a:solidFill>
              <a:latin typeface="Segoe UI Black" panose="020B0A02040204020203" pitchFamily="34" charset="0"/>
              <a:ea typeface="Segoe UI Black" panose="020B0A02040204020203" pitchFamily="34" charset="0"/>
            </a:endParaRPr>
          </a:p>
        </p:txBody>
      </p:sp>
      <p:pic>
        <p:nvPicPr>
          <p:cNvPr id="2" name="Kép 1" descr="A képen Betűtípus, embléma, Grafika, szöveg látható&#10;&#10;Automatikusan generált leírás">
            <a:extLst>
              <a:ext uri="{FF2B5EF4-FFF2-40B4-BE49-F238E27FC236}">
                <a16:creationId xmlns:a16="http://schemas.microsoft.com/office/drawing/2014/main" id="{90DB4936-466F-06CA-5CDD-79EA3CA70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3" y="6013625"/>
            <a:ext cx="2131868" cy="596549"/>
          </a:xfrm>
          <a:prstGeom prst="rect">
            <a:avLst/>
          </a:prstGeom>
        </p:spPr>
      </p:pic>
      <p:sp>
        <p:nvSpPr>
          <p:cNvPr id="5" name="Szövegdoboz 4">
            <a:extLst>
              <a:ext uri="{FF2B5EF4-FFF2-40B4-BE49-F238E27FC236}">
                <a16:creationId xmlns:a16="http://schemas.microsoft.com/office/drawing/2014/main" id="{E810E0BB-FCF4-BB36-8105-E8B2EE097453}"/>
              </a:ext>
            </a:extLst>
          </p:cNvPr>
          <p:cNvSpPr txBox="1"/>
          <p:nvPr/>
        </p:nvSpPr>
        <p:spPr>
          <a:xfrm>
            <a:off x="295057" y="1316417"/>
            <a:ext cx="9893135" cy="4555093"/>
          </a:xfrm>
          <a:prstGeom prst="rect">
            <a:avLst/>
          </a:prstGeom>
          <a:noFill/>
        </p:spPr>
        <p:txBody>
          <a:bodyPr wrap="square">
            <a:spAutoFit/>
          </a:bodyPr>
          <a:lstStyle/>
          <a:p>
            <a:pPr algn="ctr"/>
            <a:r>
              <a:rPr lang="en-US" sz="2400" b="1" dirty="0">
                <a:solidFill>
                  <a:srgbClr val="242424"/>
                </a:solidFill>
                <a:latin typeface="sohne"/>
              </a:rPr>
              <a:t>Focus and Output</a:t>
            </a:r>
          </a:p>
          <a:p>
            <a:pPr algn="l"/>
            <a:r>
              <a:rPr lang="en-US" sz="1600" b="1" dirty="0">
                <a:solidFill>
                  <a:srgbClr val="242424"/>
                </a:solidFill>
                <a:latin typeface="sohne"/>
              </a:rPr>
              <a:t>Traditional AI:</a:t>
            </a:r>
            <a:r>
              <a:rPr lang="en-US" sz="1600" dirty="0">
                <a:solidFill>
                  <a:srgbClr val="242424"/>
                </a:solidFill>
                <a:latin typeface="sohne"/>
              </a:rPr>
              <a:t> Its scope of operations is limited. The model uses data analysis to identify patterns, make predictions, and perform specific tasks. It's a highly efficient problem solver.</a:t>
            </a:r>
          </a:p>
          <a:p>
            <a:pPr algn="l"/>
            <a:r>
              <a:rPr lang="en-US" sz="1600" b="1" dirty="0">
                <a:solidFill>
                  <a:srgbClr val="242424"/>
                </a:solidFill>
                <a:latin typeface="sohne"/>
              </a:rPr>
              <a:t>Generative AI: </a:t>
            </a:r>
            <a:r>
              <a:rPr lang="en-US" sz="1600" dirty="0">
                <a:solidFill>
                  <a:srgbClr val="242424"/>
                </a:solidFill>
                <a:latin typeface="sohne"/>
              </a:rPr>
              <a:t>It creates original data based on human input and data analysis. This AI can be viewed as a creative assistant.</a:t>
            </a:r>
            <a:endParaRPr lang="hu-HU" sz="1600" dirty="0">
              <a:solidFill>
                <a:srgbClr val="242424"/>
              </a:solidFill>
              <a:latin typeface="sohne"/>
            </a:endParaRPr>
          </a:p>
          <a:p>
            <a:pPr algn="l"/>
            <a:endParaRPr lang="en-US" sz="1600" dirty="0">
              <a:solidFill>
                <a:srgbClr val="242424"/>
              </a:solidFill>
              <a:latin typeface="sohne"/>
            </a:endParaRPr>
          </a:p>
          <a:p>
            <a:pPr algn="ctr"/>
            <a:r>
              <a:rPr lang="en-US" sz="2800" b="1" dirty="0">
                <a:solidFill>
                  <a:srgbClr val="242424"/>
                </a:solidFill>
                <a:latin typeface="sohne"/>
              </a:rPr>
              <a:t>Applications</a:t>
            </a:r>
          </a:p>
          <a:p>
            <a:pPr algn="l"/>
            <a:r>
              <a:rPr lang="en-US" sz="1600" b="1" dirty="0">
                <a:solidFill>
                  <a:srgbClr val="242424"/>
                </a:solidFill>
                <a:latin typeface="sohne"/>
              </a:rPr>
              <a:t>Traditional AI:</a:t>
            </a:r>
            <a:r>
              <a:rPr lang="en-US" sz="1600" dirty="0">
                <a:solidFill>
                  <a:srgbClr val="242424"/>
                </a:solidFill>
                <a:latin typeface="sohne"/>
              </a:rPr>
              <a:t> Commonly used in tasks like spam filtering, fraud detection, and recommendation systems.</a:t>
            </a:r>
          </a:p>
          <a:p>
            <a:pPr algn="l"/>
            <a:r>
              <a:rPr lang="en-US" sz="1600" b="1" dirty="0">
                <a:solidFill>
                  <a:srgbClr val="242424"/>
                </a:solidFill>
                <a:latin typeface="sohne"/>
              </a:rPr>
              <a:t>Generative AI: </a:t>
            </a:r>
            <a:r>
              <a:rPr lang="en-US" sz="1600" dirty="0">
                <a:solidFill>
                  <a:srgbClr val="242424"/>
                </a:solidFill>
                <a:latin typeface="sohne"/>
              </a:rPr>
              <a:t>Employed in content creation like writing, music composition, and image generation. </a:t>
            </a:r>
            <a:endParaRPr lang="hu-HU" sz="1600" dirty="0">
              <a:solidFill>
                <a:srgbClr val="242424"/>
              </a:solidFill>
              <a:latin typeface="sohne"/>
            </a:endParaRPr>
          </a:p>
          <a:p>
            <a:pPr algn="l"/>
            <a:endParaRPr lang="en-US" sz="1600" dirty="0">
              <a:solidFill>
                <a:srgbClr val="242424"/>
              </a:solidFill>
              <a:latin typeface="sohne"/>
            </a:endParaRPr>
          </a:p>
          <a:p>
            <a:pPr algn="ctr"/>
            <a:r>
              <a:rPr lang="en-US" sz="2400" b="1" dirty="0">
                <a:solidFill>
                  <a:srgbClr val="242424"/>
                </a:solidFill>
                <a:latin typeface="sohne"/>
              </a:rPr>
              <a:t>Transparency</a:t>
            </a:r>
          </a:p>
          <a:p>
            <a:pPr algn="l"/>
            <a:r>
              <a:rPr lang="en-US" sz="1600" b="1" dirty="0">
                <a:solidFill>
                  <a:srgbClr val="242424"/>
                </a:solidFill>
                <a:latin typeface="sohne"/>
              </a:rPr>
              <a:t>Traditional AI: </a:t>
            </a:r>
            <a:r>
              <a:rPr lang="en-US" sz="1600" dirty="0">
                <a:solidFill>
                  <a:srgbClr val="242424"/>
                </a:solidFill>
                <a:latin typeface="sohne"/>
              </a:rPr>
              <a:t>Often operates on predefined rules, making its decision-making process more transparent and interpretable.</a:t>
            </a:r>
          </a:p>
          <a:p>
            <a:pPr algn="l"/>
            <a:r>
              <a:rPr lang="en-US" sz="1600" b="1" dirty="0">
                <a:solidFill>
                  <a:srgbClr val="242424"/>
                </a:solidFill>
                <a:latin typeface="sohne"/>
              </a:rPr>
              <a:t>Generative AI: </a:t>
            </a:r>
            <a:r>
              <a:rPr lang="en-US" sz="1600" dirty="0">
                <a:solidFill>
                  <a:srgbClr val="242424"/>
                </a:solidFill>
                <a:latin typeface="sohne"/>
              </a:rPr>
              <a:t>Can be less transparent due to the complex nature of its learning algorithms, making it challenging to understand how it arrives at specific outputs.</a:t>
            </a:r>
          </a:p>
          <a:p>
            <a:endParaRPr lang="hu-HU" b="1" i="0" dirty="0">
              <a:solidFill>
                <a:srgbClr val="242424"/>
              </a:solidFill>
              <a:effectLst/>
              <a:latin typeface="sohne"/>
            </a:endParaRPr>
          </a:p>
        </p:txBody>
      </p:sp>
      <p:sp>
        <p:nvSpPr>
          <p:cNvPr id="7" name="Szövegdoboz 6">
            <a:extLst>
              <a:ext uri="{FF2B5EF4-FFF2-40B4-BE49-F238E27FC236}">
                <a16:creationId xmlns:a16="http://schemas.microsoft.com/office/drawing/2014/main" id="{5198C49F-DD8C-B96A-0A8E-DAD82A7F38CB}"/>
              </a:ext>
            </a:extLst>
          </p:cNvPr>
          <p:cNvSpPr txBox="1"/>
          <p:nvPr/>
        </p:nvSpPr>
        <p:spPr>
          <a:xfrm>
            <a:off x="0" y="6587949"/>
            <a:ext cx="4378037" cy="246221"/>
          </a:xfrm>
          <a:prstGeom prst="rect">
            <a:avLst/>
          </a:prstGeom>
          <a:noFill/>
        </p:spPr>
        <p:txBody>
          <a:bodyPr wrap="square">
            <a:spAutoFit/>
          </a:bodyPr>
          <a:lstStyle/>
          <a:p>
            <a:r>
              <a:rPr lang="hu-HU" sz="1000" b="1" dirty="0" err="1">
                <a:solidFill>
                  <a:srgbClr val="242424"/>
                </a:solidFill>
                <a:latin typeface="sohne"/>
              </a:rPr>
              <a:t>Source</a:t>
            </a:r>
            <a:r>
              <a:rPr lang="hu-HU" sz="1000" b="1" dirty="0">
                <a:solidFill>
                  <a:srgbClr val="242424"/>
                </a:solidFill>
                <a:latin typeface="sohne"/>
              </a:rPr>
              <a:t>: https://www.ourcrowd.com/learn/generative-ai-vs-traditional-ai</a:t>
            </a:r>
          </a:p>
        </p:txBody>
      </p:sp>
      <p:grpSp>
        <p:nvGrpSpPr>
          <p:cNvPr id="8" name="Csoportba foglalás 7">
            <a:extLst>
              <a:ext uri="{FF2B5EF4-FFF2-40B4-BE49-F238E27FC236}">
                <a16:creationId xmlns:a16="http://schemas.microsoft.com/office/drawing/2014/main" id="{E007AEFC-10FE-8EDD-BA47-7644298863E5}"/>
              </a:ext>
            </a:extLst>
          </p:cNvPr>
          <p:cNvGrpSpPr/>
          <p:nvPr/>
        </p:nvGrpSpPr>
        <p:grpSpPr>
          <a:xfrm>
            <a:off x="10243185" y="653449"/>
            <a:ext cx="1833086" cy="1735725"/>
            <a:chOff x="8551068" y="1812131"/>
            <a:chExt cx="3233738" cy="3233738"/>
          </a:xfrm>
        </p:grpSpPr>
        <p:sp>
          <p:nvSpPr>
            <p:cNvPr id="9" name="Rombusz 8">
              <a:extLst>
                <a:ext uri="{FF2B5EF4-FFF2-40B4-BE49-F238E27FC236}">
                  <a16:creationId xmlns:a16="http://schemas.microsoft.com/office/drawing/2014/main" id="{48116165-D43F-53E2-8506-EC4AA8143D58}"/>
                </a:ext>
              </a:extLst>
            </p:cNvPr>
            <p:cNvSpPr/>
            <p:nvPr/>
          </p:nvSpPr>
          <p:spPr>
            <a:xfrm>
              <a:off x="8551068" y="1812131"/>
              <a:ext cx="3233738" cy="3233738"/>
            </a:xfrm>
            <a:prstGeom prst="diamond">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hu-HU" sz="800"/>
            </a:p>
          </p:txBody>
        </p:sp>
        <p:sp>
          <p:nvSpPr>
            <p:cNvPr id="10" name="Szabadkézi sokszög: alakzat 9">
              <a:extLst>
                <a:ext uri="{FF2B5EF4-FFF2-40B4-BE49-F238E27FC236}">
                  <a16:creationId xmlns:a16="http://schemas.microsoft.com/office/drawing/2014/main" id="{7E40FC82-28EB-A2C8-B187-81C0FCB8880E}"/>
                </a:ext>
              </a:extLst>
            </p:cNvPr>
            <p:cNvSpPr/>
            <p:nvPr/>
          </p:nvSpPr>
          <p:spPr>
            <a:xfrm>
              <a:off x="885827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Objectives</a:t>
              </a:r>
              <a:endParaRPr lang="hu-HU" sz="700" dirty="0"/>
            </a:p>
          </p:txBody>
        </p:sp>
        <p:sp>
          <p:nvSpPr>
            <p:cNvPr id="11" name="Szabadkézi sokszög: alakzat 10">
              <a:extLst>
                <a:ext uri="{FF2B5EF4-FFF2-40B4-BE49-F238E27FC236}">
                  <a16:creationId xmlns:a16="http://schemas.microsoft.com/office/drawing/2014/main" id="{89C679FD-CC4C-F307-567D-BBE43178BCBA}"/>
                </a:ext>
              </a:extLst>
            </p:cNvPr>
            <p:cNvSpPr/>
            <p:nvPr/>
          </p:nvSpPr>
          <p:spPr>
            <a:xfrm>
              <a:off x="1021644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marL="0" lvl="0" indent="0" algn="ctr" defTabSz="711200">
                <a:lnSpc>
                  <a:spcPct val="90000"/>
                </a:lnSpc>
                <a:spcBef>
                  <a:spcPct val="0"/>
                </a:spcBef>
                <a:spcAft>
                  <a:spcPct val="35000"/>
                </a:spcAft>
                <a:buNone/>
              </a:pPr>
              <a:r>
                <a:rPr lang="hu-HU" sz="700" kern="1200" dirty="0"/>
                <a:t>Data</a:t>
              </a:r>
            </a:p>
            <a:p>
              <a:pPr marL="0" lvl="0" indent="0" algn="ctr" defTabSz="711200">
                <a:lnSpc>
                  <a:spcPct val="90000"/>
                </a:lnSpc>
                <a:spcBef>
                  <a:spcPct val="0"/>
                </a:spcBef>
                <a:spcAft>
                  <a:spcPct val="35000"/>
                </a:spcAft>
                <a:buNone/>
              </a:pPr>
              <a:r>
                <a:rPr lang="hu-HU" sz="700" kern="1200" dirty="0" err="1"/>
                <a:t>governance</a:t>
              </a:r>
              <a:endParaRPr lang="hu-HU" sz="700" kern="1200" dirty="0"/>
            </a:p>
          </p:txBody>
        </p:sp>
        <p:sp>
          <p:nvSpPr>
            <p:cNvPr id="12" name="Szabadkézi sokszög: alakzat 11">
              <a:extLst>
                <a:ext uri="{FF2B5EF4-FFF2-40B4-BE49-F238E27FC236}">
                  <a16:creationId xmlns:a16="http://schemas.microsoft.com/office/drawing/2014/main" id="{8E7647CF-E260-492A-7877-37E08DC165C2}"/>
                </a:ext>
              </a:extLst>
            </p:cNvPr>
            <p:cNvSpPr/>
            <p:nvPr/>
          </p:nvSpPr>
          <p:spPr>
            <a:xfrm>
              <a:off x="885827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Technology</a:t>
              </a:r>
              <a:endParaRPr lang="hu-HU" sz="700" dirty="0"/>
            </a:p>
          </p:txBody>
        </p:sp>
        <p:sp>
          <p:nvSpPr>
            <p:cNvPr id="13" name="Szabadkézi sokszög: alakzat 12">
              <a:extLst>
                <a:ext uri="{FF2B5EF4-FFF2-40B4-BE49-F238E27FC236}">
                  <a16:creationId xmlns:a16="http://schemas.microsoft.com/office/drawing/2014/main" id="{463DDEEB-BF44-D0AE-AB61-AB5EFEF6812B}"/>
                </a:ext>
              </a:extLst>
            </p:cNvPr>
            <p:cNvSpPr/>
            <p:nvPr/>
          </p:nvSpPr>
          <p:spPr>
            <a:xfrm>
              <a:off x="1021644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Culture</a:t>
              </a:r>
              <a:endParaRPr lang="hu-HU" sz="700" dirty="0"/>
            </a:p>
          </p:txBody>
        </p:sp>
      </p:grpSp>
    </p:spTree>
    <p:extLst>
      <p:ext uri="{BB962C8B-B14F-4D97-AF65-F5344CB8AC3E}">
        <p14:creationId xmlns:p14="http://schemas.microsoft.com/office/powerpoint/2010/main" val="959104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45AB1-FB4C-3B76-0751-1FADBAD0CFC0}"/>
            </a:ext>
          </a:extLst>
        </p:cNvPr>
        <p:cNvGrpSpPr/>
        <p:nvPr/>
      </p:nvGrpSpPr>
      <p:grpSpPr>
        <a:xfrm>
          <a:off x="0" y="0"/>
          <a:ext cx="0" cy="0"/>
          <a:chOff x="0" y="0"/>
          <a:chExt cx="0" cy="0"/>
        </a:xfrm>
      </p:grpSpPr>
      <p:sp>
        <p:nvSpPr>
          <p:cNvPr id="3" name="Tartalom helye 2">
            <a:extLst>
              <a:ext uri="{FF2B5EF4-FFF2-40B4-BE49-F238E27FC236}">
                <a16:creationId xmlns:a16="http://schemas.microsoft.com/office/drawing/2014/main" id="{98051254-3D13-7E9D-81AF-57613410DCBC}"/>
              </a:ext>
            </a:extLst>
          </p:cNvPr>
          <p:cNvSpPr>
            <a:spLocks noGrp="1"/>
          </p:cNvSpPr>
          <p:nvPr>
            <p:ph idx="1"/>
          </p:nvPr>
        </p:nvSpPr>
        <p:spPr>
          <a:xfrm>
            <a:off x="552450" y="1825625"/>
            <a:ext cx="7924800" cy="4351338"/>
          </a:xfrm>
        </p:spPr>
        <p:txBody>
          <a:bodyPr>
            <a:normAutofit fontScale="92500"/>
          </a:bodyPr>
          <a:lstStyle/>
          <a:p>
            <a:pPr marL="0" indent="0">
              <a:lnSpc>
                <a:spcPct val="120000"/>
              </a:lnSpc>
              <a:buNone/>
            </a:pPr>
            <a:r>
              <a:rPr lang="en-US" dirty="0">
                <a:solidFill>
                  <a:srgbClr val="000000"/>
                </a:solidFill>
                <a:latin typeface="Segoe UI Regular"/>
              </a:rPr>
              <a:t>To have a data-driven business, all employees </a:t>
            </a:r>
            <a:r>
              <a:rPr lang="en-US" b="1" dirty="0">
                <a:solidFill>
                  <a:srgbClr val="000000"/>
                </a:solidFill>
                <a:latin typeface="Segoe UI Regular"/>
              </a:rPr>
              <a:t>must be encouraged to speak the same language</a:t>
            </a:r>
            <a:r>
              <a:rPr lang="en-US" dirty="0">
                <a:solidFill>
                  <a:srgbClr val="000000"/>
                </a:solidFill>
                <a:latin typeface="Segoe UI Regular"/>
              </a:rPr>
              <a:t>.</a:t>
            </a:r>
            <a:endParaRPr lang="hu-HU" b="0" i="0" dirty="0">
              <a:solidFill>
                <a:srgbClr val="000000"/>
              </a:solidFill>
              <a:effectLst/>
              <a:latin typeface="Segoe UI Regular"/>
            </a:endParaRPr>
          </a:p>
          <a:p>
            <a:pPr>
              <a:lnSpc>
                <a:spcPct val="120000"/>
              </a:lnSpc>
            </a:pPr>
            <a:r>
              <a:rPr lang="en-US" dirty="0">
                <a:solidFill>
                  <a:srgbClr val="000000"/>
                </a:solidFill>
                <a:latin typeface="Segoe UI Regular"/>
              </a:rPr>
              <a:t>This requires helping them understand the </a:t>
            </a:r>
            <a:r>
              <a:rPr lang="en-US" b="1" dirty="0">
                <a:solidFill>
                  <a:srgbClr val="000000"/>
                </a:solidFill>
                <a:latin typeface="Segoe UI Regular"/>
              </a:rPr>
              <a:t>importance of that data</a:t>
            </a:r>
            <a:r>
              <a:rPr lang="en-US" dirty="0">
                <a:solidFill>
                  <a:srgbClr val="000000"/>
                </a:solidFill>
                <a:latin typeface="Segoe UI Regular"/>
              </a:rPr>
              <a:t> and encouraging them to absorb the new culture.</a:t>
            </a:r>
            <a:endParaRPr lang="hu-HU" dirty="0">
              <a:solidFill>
                <a:srgbClr val="000000"/>
              </a:solidFill>
              <a:latin typeface="Segoe UI Regular"/>
            </a:endParaRPr>
          </a:p>
          <a:p>
            <a:pPr>
              <a:lnSpc>
                <a:spcPct val="120000"/>
              </a:lnSpc>
            </a:pPr>
            <a:r>
              <a:rPr lang="en-US" dirty="0">
                <a:solidFill>
                  <a:srgbClr val="000000"/>
                </a:solidFill>
                <a:latin typeface="Segoe UI Regular"/>
              </a:rPr>
              <a:t>The biggest obstacle to becoming a data-driven company is a </a:t>
            </a:r>
            <a:r>
              <a:rPr lang="en-US" b="1" dirty="0">
                <a:solidFill>
                  <a:srgbClr val="000000"/>
                </a:solidFill>
                <a:latin typeface="Segoe UI Regular"/>
              </a:rPr>
              <a:t>lack of culture, not technology</a:t>
            </a:r>
            <a:r>
              <a:rPr lang="en-US" dirty="0">
                <a:solidFill>
                  <a:srgbClr val="000000"/>
                </a:solidFill>
                <a:latin typeface="Segoe UI Regular"/>
              </a:rPr>
              <a:t>.</a:t>
            </a:r>
            <a:endParaRPr lang="hu-HU" dirty="0"/>
          </a:p>
        </p:txBody>
      </p:sp>
      <p:sp>
        <p:nvSpPr>
          <p:cNvPr id="4" name="Cím 1">
            <a:extLst>
              <a:ext uri="{FF2B5EF4-FFF2-40B4-BE49-F238E27FC236}">
                <a16:creationId xmlns:a16="http://schemas.microsoft.com/office/drawing/2014/main" id="{02EA2B4D-1E55-3D8A-FBC3-FF52BEF82D7F}"/>
              </a:ext>
            </a:extLst>
          </p:cNvPr>
          <p:cNvSpPr>
            <a:spLocks noGrp="1"/>
          </p:cNvSpPr>
          <p:nvPr>
            <p:ph type="title"/>
          </p:nvPr>
        </p:nvSpPr>
        <p:spPr>
          <a:xfrm>
            <a:off x="838200" y="365125"/>
            <a:ext cx="8515350" cy="1325563"/>
          </a:xfrm>
        </p:spPr>
        <p:txBody>
          <a:bodyPr vert="horz" lIns="91440" tIns="45720" rIns="91440" bIns="45720" rtlCol="0" anchor="ctr">
            <a:normAutofit/>
          </a:bodyPr>
          <a:lstStyle/>
          <a:p>
            <a:pPr algn="ctr"/>
            <a:r>
              <a:rPr lang="hu-HU" dirty="0" err="1">
                <a:solidFill>
                  <a:srgbClr val="0070C0"/>
                </a:solidFill>
                <a:latin typeface="Segoe UI Black" panose="020B0A02040204020203" pitchFamily="34" charset="0"/>
                <a:ea typeface="Segoe UI Black" panose="020B0A02040204020203" pitchFamily="34" charset="0"/>
              </a:rPr>
              <a:t>Introduce</a:t>
            </a:r>
            <a:r>
              <a:rPr lang="hu-HU" dirty="0">
                <a:solidFill>
                  <a:srgbClr val="0070C0"/>
                </a:solidFill>
                <a:latin typeface="Segoe UI Black" panose="020B0A02040204020203" pitchFamily="34" charset="0"/>
                <a:ea typeface="Segoe UI Black" panose="020B0A02040204020203" pitchFamily="34" charset="0"/>
              </a:rPr>
              <a:t> Data and AI </a:t>
            </a:r>
            <a:r>
              <a:rPr lang="hu-HU" dirty="0" err="1">
                <a:solidFill>
                  <a:srgbClr val="0070C0"/>
                </a:solidFill>
                <a:latin typeface="Segoe UI Black" panose="020B0A02040204020203" pitchFamily="34" charset="0"/>
                <a:ea typeface="Segoe UI Black" panose="020B0A02040204020203" pitchFamily="34" charset="0"/>
              </a:rPr>
              <a:t>Driven</a:t>
            </a:r>
            <a:r>
              <a:rPr lang="hu-HU" dirty="0">
                <a:solidFill>
                  <a:srgbClr val="0070C0"/>
                </a:solidFill>
                <a:latin typeface="Segoe UI Black" panose="020B0A02040204020203" pitchFamily="34" charset="0"/>
                <a:ea typeface="Segoe UI Black" panose="020B0A02040204020203" pitchFamily="34" charset="0"/>
              </a:rPr>
              <a:t> </a:t>
            </a:r>
            <a:r>
              <a:rPr lang="hu-HU" dirty="0" err="1">
                <a:solidFill>
                  <a:srgbClr val="0070C0"/>
                </a:solidFill>
                <a:latin typeface="Segoe UI Black" panose="020B0A02040204020203" pitchFamily="34" charset="0"/>
                <a:ea typeface="Segoe UI Black" panose="020B0A02040204020203" pitchFamily="34" charset="0"/>
              </a:rPr>
              <a:t>Culture</a:t>
            </a:r>
            <a:endParaRPr lang="hu-HU" dirty="0">
              <a:solidFill>
                <a:srgbClr val="0070C0"/>
              </a:solidFill>
              <a:latin typeface="Segoe UI Black" panose="020B0A02040204020203" pitchFamily="34" charset="0"/>
              <a:ea typeface="Segoe UI Black" panose="020B0A02040204020203" pitchFamily="34" charset="0"/>
            </a:endParaRPr>
          </a:p>
        </p:txBody>
      </p:sp>
      <p:pic>
        <p:nvPicPr>
          <p:cNvPr id="2" name="Kép 1" descr="A képen Betűtípus, embléma, Grafika, szöveg látható&#10;&#10;Automatikusan generált leírás">
            <a:extLst>
              <a:ext uri="{FF2B5EF4-FFF2-40B4-BE49-F238E27FC236}">
                <a16:creationId xmlns:a16="http://schemas.microsoft.com/office/drawing/2014/main" id="{835B4438-3A14-6AF2-1872-E3F73F84D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3" y="6013625"/>
            <a:ext cx="2131868" cy="596549"/>
          </a:xfrm>
          <a:prstGeom prst="rect">
            <a:avLst/>
          </a:prstGeom>
        </p:spPr>
      </p:pic>
      <p:grpSp>
        <p:nvGrpSpPr>
          <p:cNvPr id="17" name="Csoportba foglalás 16">
            <a:extLst>
              <a:ext uri="{FF2B5EF4-FFF2-40B4-BE49-F238E27FC236}">
                <a16:creationId xmlns:a16="http://schemas.microsoft.com/office/drawing/2014/main" id="{26BBF1D4-DEEF-B706-887E-E983813CC523}"/>
              </a:ext>
            </a:extLst>
          </p:cNvPr>
          <p:cNvGrpSpPr/>
          <p:nvPr/>
        </p:nvGrpSpPr>
        <p:grpSpPr>
          <a:xfrm>
            <a:off x="10243185" y="653449"/>
            <a:ext cx="1833086" cy="1735725"/>
            <a:chOff x="8551068" y="1812131"/>
            <a:chExt cx="3233738" cy="3233738"/>
          </a:xfrm>
        </p:grpSpPr>
        <p:sp>
          <p:nvSpPr>
            <p:cNvPr id="18" name="Rombusz 17">
              <a:extLst>
                <a:ext uri="{FF2B5EF4-FFF2-40B4-BE49-F238E27FC236}">
                  <a16:creationId xmlns:a16="http://schemas.microsoft.com/office/drawing/2014/main" id="{ADC9EBA9-55EC-75B8-373A-858F36FC1A7D}"/>
                </a:ext>
              </a:extLst>
            </p:cNvPr>
            <p:cNvSpPr/>
            <p:nvPr/>
          </p:nvSpPr>
          <p:spPr>
            <a:xfrm>
              <a:off x="8551068" y="1812131"/>
              <a:ext cx="3233738" cy="3233738"/>
            </a:xfrm>
            <a:prstGeom prst="diamond">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hu-HU" sz="800"/>
            </a:p>
          </p:txBody>
        </p:sp>
        <p:sp>
          <p:nvSpPr>
            <p:cNvPr id="19" name="Szabadkézi sokszög: alakzat 18">
              <a:extLst>
                <a:ext uri="{FF2B5EF4-FFF2-40B4-BE49-F238E27FC236}">
                  <a16:creationId xmlns:a16="http://schemas.microsoft.com/office/drawing/2014/main" id="{579CEFB0-AD38-6F39-6F2E-71AF1C816588}"/>
                </a:ext>
              </a:extLst>
            </p:cNvPr>
            <p:cNvSpPr/>
            <p:nvPr/>
          </p:nvSpPr>
          <p:spPr>
            <a:xfrm>
              <a:off x="885827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Objectives</a:t>
              </a:r>
              <a:endParaRPr lang="hu-HU" sz="700" dirty="0"/>
            </a:p>
          </p:txBody>
        </p:sp>
        <p:sp>
          <p:nvSpPr>
            <p:cNvPr id="20" name="Szabadkézi sokszög: alakzat 19">
              <a:extLst>
                <a:ext uri="{FF2B5EF4-FFF2-40B4-BE49-F238E27FC236}">
                  <a16:creationId xmlns:a16="http://schemas.microsoft.com/office/drawing/2014/main" id="{D5E94FBC-3C7C-FAE5-9951-2BCDF147ACAB}"/>
                </a:ext>
              </a:extLst>
            </p:cNvPr>
            <p:cNvSpPr/>
            <p:nvPr/>
          </p:nvSpPr>
          <p:spPr>
            <a:xfrm>
              <a:off x="1021644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marL="0" lvl="0" indent="0" algn="ctr" defTabSz="711200">
                <a:lnSpc>
                  <a:spcPct val="90000"/>
                </a:lnSpc>
                <a:spcBef>
                  <a:spcPct val="0"/>
                </a:spcBef>
                <a:spcAft>
                  <a:spcPct val="35000"/>
                </a:spcAft>
                <a:buNone/>
              </a:pPr>
              <a:r>
                <a:rPr lang="hu-HU" sz="700" kern="1200" dirty="0"/>
                <a:t>Data</a:t>
              </a:r>
            </a:p>
            <a:p>
              <a:pPr marL="0" lvl="0" indent="0" algn="ctr" defTabSz="711200">
                <a:lnSpc>
                  <a:spcPct val="90000"/>
                </a:lnSpc>
                <a:spcBef>
                  <a:spcPct val="0"/>
                </a:spcBef>
                <a:spcAft>
                  <a:spcPct val="35000"/>
                </a:spcAft>
                <a:buNone/>
              </a:pPr>
              <a:r>
                <a:rPr lang="hu-HU" sz="700" kern="1200" dirty="0" err="1"/>
                <a:t>governance</a:t>
              </a:r>
              <a:endParaRPr lang="hu-HU" sz="700" kern="1200" dirty="0"/>
            </a:p>
          </p:txBody>
        </p:sp>
        <p:sp>
          <p:nvSpPr>
            <p:cNvPr id="21" name="Szabadkézi sokszög: alakzat 20">
              <a:extLst>
                <a:ext uri="{FF2B5EF4-FFF2-40B4-BE49-F238E27FC236}">
                  <a16:creationId xmlns:a16="http://schemas.microsoft.com/office/drawing/2014/main" id="{94C85843-E5C4-EB6A-D0DA-EEC1F55F6BD6}"/>
                </a:ext>
              </a:extLst>
            </p:cNvPr>
            <p:cNvSpPr/>
            <p:nvPr/>
          </p:nvSpPr>
          <p:spPr>
            <a:xfrm>
              <a:off x="885827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Technology</a:t>
              </a:r>
              <a:endParaRPr lang="hu-HU" sz="700" dirty="0"/>
            </a:p>
          </p:txBody>
        </p:sp>
        <p:sp>
          <p:nvSpPr>
            <p:cNvPr id="22" name="Szabadkézi sokszög: alakzat 21">
              <a:extLst>
                <a:ext uri="{FF2B5EF4-FFF2-40B4-BE49-F238E27FC236}">
                  <a16:creationId xmlns:a16="http://schemas.microsoft.com/office/drawing/2014/main" id="{2665172F-54FA-0322-2AD7-08C6D18BBE22}"/>
                </a:ext>
              </a:extLst>
            </p:cNvPr>
            <p:cNvSpPr/>
            <p:nvPr/>
          </p:nvSpPr>
          <p:spPr>
            <a:xfrm>
              <a:off x="1021644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Culture</a:t>
              </a:r>
              <a:endParaRPr lang="hu-HU" sz="700" dirty="0"/>
            </a:p>
          </p:txBody>
        </p:sp>
      </p:grpSp>
    </p:spTree>
    <p:extLst>
      <p:ext uri="{BB962C8B-B14F-4D97-AF65-F5344CB8AC3E}">
        <p14:creationId xmlns:p14="http://schemas.microsoft.com/office/powerpoint/2010/main" val="2947886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AFBAC9A-4051-303A-F61E-F3E6FD6DC08B}"/>
              </a:ext>
            </a:extLst>
          </p:cNvPr>
          <p:cNvSpPr>
            <a:spLocks noGrp="1"/>
          </p:cNvSpPr>
          <p:nvPr>
            <p:ph type="title"/>
          </p:nvPr>
        </p:nvSpPr>
        <p:spPr/>
        <p:txBody>
          <a:bodyPr vert="horz" lIns="91440" tIns="45720" rIns="91440" bIns="45720" rtlCol="0" anchor="ctr">
            <a:normAutofit/>
          </a:bodyPr>
          <a:lstStyle/>
          <a:p>
            <a:pPr algn="ctr"/>
            <a:r>
              <a:rPr lang="hu-HU" dirty="0" err="1">
                <a:solidFill>
                  <a:srgbClr val="0070C0"/>
                </a:solidFill>
                <a:latin typeface="Segoe UI Black" panose="020B0A02040204020203" pitchFamily="34" charset="0"/>
                <a:ea typeface="Segoe UI Black" panose="020B0A02040204020203" pitchFamily="34" charset="0"/>
              </a:rPr>
              <a:t>Questions</a:t>
            </a:r>
            <a:endParaRPr lang="hu-HU" dirty="0">
              <a:solidFill>
                <a:srgbClr val="0070C0"/>
              </a:solidFill>
              <a:latin typeface="Segoe UI Black" panose="020B0A02040204020203" pitchFamily="34" charset="0"/>
              <a:ea typeface="Segoe UI Black" panose="020B0A02040204020203" pitchFamily="34" charset="0"/>
            </a:endParaRPr>
          </a:p>
        </p:txBody>
      </p:sp>
      <p:sp>
        <p:nvSpPr>
          <p:cNvPr id="4" name="Alcím 2">
            <a:extLst>
              <a:ext uri="{FF2B5EF4-FFF2-40B4-BE49-F238E27FC236}">
                <a16:creationId xmlns:a16="http://schemas.microsoft.com/office/drawing/2014/main" id="{451E8970-4E59-C726-BCA3-3DBE0AA6026C}"/>
              </a:ext>
            </a:extLst>
          </p:cNvPr>
          <p:cNvSpPr txBox="1">
            <a:spLocks/>
          </p:cNvSpPr>
          <p:nvPr/>
        </p:nvSpPr>
        <p:spPr>
          <a:xfrm>
            <a:off x="1524000" y="1746209"/>
            <a:ext cx="9144000" cy="35115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hu-HU" b="1" dirty="0">
              <a:latin typeface="Segoe UI Black" panose="020B0A02040204020203" pitchFamily="34" charset="0"/>
              <a:ea typeface="Segoe UI Black" panose="020B0A02040204020203" pitchFamily="34" charset="0"/>
              <a:cs typeface="Segoe UI Semibold" panose="020B0702040204020203" pitchFamily="34" charset="0"/>
            </a:endParaRPr>
          </a:p>
          <a:p>
            <a:pPr marL="0" indent="0" algn="ctr">
              <a:buNone/>
            </a:pPr>
            <a:endParaRPr lang="hu-HU" b="1" dirty="0">
              <a:latin typeface="Segoe UI Black" panose="020B0A02040204020203" pitchFamily="34" charset="0"/>
              <a:ea typeface="Segoe UI Black" panose="020B0A02040204020203" pitchFamily="34" charset="0"/>
              <a:cs typeface="Segoe UI Semibold" panose="020B0702040204020203" pitchFamily="34" charset="0"/>
            </a:endParaRPr>
          </a:p>
          <a:p>
            <a:pPr marL="0" indent="0" algn="ctr">
              <a:buNone/>
            </a:pPr>
            <a:r>
              <a:rPr lang="hu-HU" b="1" dirty="0">
                <a:latin typeface="Segoe UI Black" panose="020B0A02040204020203" pitchFamily="34" charset="0"/>
                <a:ea typeface="Segoe UI Black" panose="020B0A02040204020203" pitchFamily="34" charset="0"/>
                <a:cs typeface="Segoe UI Semibold" panose="020B0702040204020203" pitchFamily="34" charset="0"/>
              </a:rPr>
              <a:t>Ferenczi László</a:t>
            </a:r>
          </a:p>
          <a:p>
            <a:pPr marL="0" indent="0" algn="ctr">
              <a:buNone/>
            </a:pPr>
            <a:r>
              <a:rPr lang="hu-HU" dirty="0">
                <a:latin typeface="Segoe UI Semibold" panose="020B0702040204020203" pitchFamily="34" charset="0"/>
                <a:cs typeface="Segoe UI Semibold" panose="020B0702040204020203" pitchFamily="34" charset="0"/>
              </a:rPr>
              <a:t>Data-</a:t>
            </a:r>
            <a:r>
              <a:rPr lang="hu-HU" dirty="0" err="1">
                <a:latin typeface="Segoe UI Semibold" panose="020B0702040204020203" pitchFamily="34" charset="0"/>
                <a:cs typeface="Segoe UI Semibold" panose="020B0702040204020203" pitchFamily="34" charset="0"/>
              </a:rPr>
              <a:t>Driven</a:t>
            </a:r>
            <a:r>
              <a:rPr lang="hu-HU" dirty="0">
                <a:latin typeface="Segoe UI Semibold" panose="020B0702040204020203" pitchFamily="34" charset="0"/>
                <a:cs typeface="Segoe UI Semibold" panose="020B0702040204020203" pitchFamily="34" charset="0"/>
              </a:rPr>
              <a:t> </a:t>
            </a:r>
            <a:r>
              <a:rPr lang="hu-HU" dirty="0" err="1">
                <a:latin typeface="Segoe UI Semibold" panose="020B0702040204020203" pitchFamily="34" charset="0"/>
                <a:cs typeface="Segoe UI Semibold" panose="020B0702040204020203" pitchFamily="34" charset="0"/>
              </a:rPr>
              <a:t>Solutions</a:t>
            </a:r>
            <a:r>
              <a:rPr lang="hu-HU" dirty="0">
                <a:latin typeface="Segoe UI Semibold" panose="020B0702040204020203" pitchFamily="34" charset="0"/>
                <a:cs typeface="Segoe UI Semibold" panose="020B0702040204020203" pitchFamily="34" charset="0"/>
              </a:rPr>
              <a:t> </a:t>
            </a:r>
            <a:r>
              <a:rPr lang="hu-HU" dirty="0" err="1">
                <a:latin typeface="Segoe UI Semibold" panose="020B0702040204020203" pitchFamily="34" charset="0"/>
                <a:cs typeface="Segoe UI Semibold" panose="020B0702040204020203" pitchFamily="34" charset="0"/>
              </a:rPr>
              <a:t>Expert</a:t>
            </a:r>
            <a:endParaRPr lang="hu-HU" dirty="0">
              <a:latin typeface="Segoe UI Semibold" panose="020B0702040204020203" pitchFamily="34" charset="0"/>
              <a:cs typeface="Segoe UI Semibold" panose="020B0702040204020203" pitchFamily="34" charset="0"/>
            </a:endParaRPr>
          </a:p>
          <a:p>
            <a:pPr marL="0" indent="0" algn="ctr">
              <a:buNone/>
            </a:pPr>
            <a:r>
              <a:rPr lang="hu-HU" dirty="0">
                <a:latin typeface="Segoe UI Semibold" panose="020B0702040204020203" pitchFamily="34" charset="0"/>
                <a:cs typeface="Segoe UI Semibold" panose="020B0702040204020203" pitchFamily="34" charset="0"/>
              </a:rPr>
              <a:t>Open-</a:t>
            </a:r>
            <a:r>
              <a:rPr lang="hu-HU" dirty="0" err="1">
                <a:latin typeface="Segoe UI Semibold" panose="020B0702040204020203" pitchFamily="34" charset="0"/>
                <a:cs typeface="Segoe UI Semibold" panose="020B0702040204020203" pitchFamily="34" charset="0"/>
              </a:rPr>
              <a:t>Tech</a:t>
            </a:r>
            <a:r>
              <a:rPr lang="hu-HU" dirty="0">
                <a:latin typeface="Segoe UI Semibold" panose="020B0702040204020203" pitchFamily="34" charset="0"/>
                <a:cs typeface="Segoe UI Semibold" panose="020B0702040204020203" pitchFamily="34" charset="0"/>
              </a:rPr>
              <a:t> Informatika Kft.</a:t>
            </a:r>
          </a:p>
          <a:p>
            <a:pPr marL="0" indent="0" algn="ctr">
              <a:buNone/>
            </a:pPr>
            <a:r>
              <a:rPr lang="hu-HU" dirty="0">
                <a:latin typeface="Segoe UI Semibold" panose="020B0702040204020203" pitchFamily="34" charset="0"/>
                <a:cs typeface="Segoe UI Semibold" panose="020B0702040204020203" pitchFamily="34" charset="0"/>
              </a:rPr>
              <a:t>+36(20)947-48-84</a:t>
            </a:r>
          </a:p>
          <a:p>
            <a:pPr marL="0" indent="0" algn="ctr">
              <a:buNone/>
            </a:pPr>
            <a:r>
              <a:rPr lang="hu-HU" dirty="0">
                <a:latin typeface="Segoe UI Semibold" panose="020B0702040204020203" pitchFamily="34" charset="0"/>
                <a:cs typeface="Segoe UI Semibold" panose="020B0702040204020203" pitchFamily="34" charset="0"/>
                <a:hlinkClick r:id="rId3"/>
              </a:rPr>
              <a:t>laszlo.ferenczi@opentech.hu</a:t>
            </a:r>
            <a:endParaRPr lang="hu-HU" dirty="0">
              <a:latin typeface="Segoe UI Semibold" panose="020B0702040204020203" pitchFamily="34" charset="0"/>
              <a:cs typeface="Segoe UI Semibold" panose="020B0702040204020203" pitchFamily="34" charset="0"/>
            </a:endParaRPr>
          </a:p>
          <a:p>
            <a:pPr marL="0" indent="0" algn="ctr">
              <a:buNone/>
            </a:pPr>
            <a:endParaRPr lang="hu-HU" dirty="0">
              <a:latin typeface="Segoe UI Semibold" panose="020B0702040204020203" pitchFamily="34" charset="0"/>
              <a:cs typeface="Segoe UI Semibold" panose="020B0702040204020203" pitchFamily="34" charset="0"/>
            </a:endParaRPr>
          </a:p>
          <a:p>
            <a:pPr marL="0" indent="0" algn="ctr">
              <a:buNone/>
            </a:pPr>
            <a:endParaRPr lang="hu-HU" dirty="0">
              <a:latin typeface="Segoe UI Semibold" panose="020B0702040204020203" pitchFamily="34" charset="0"/>
              <a:cs typeface="Segoe UI Semibold" panose="020B0702040204020203" pitchFamily="34" charset="0"/>
            </a:endParaRPr>
          </a:p>
          <a:p>
            <a:pPr marL="0" indent="0">
              <a:buNone/>
            </a:pPr>
            <a:endParaRPr lang="hu-HU" dirty="0">
              <a:latin typeface="Segoe UI Semibold" panose="020B0702040204020203" pitchFamily="34" charset="0"/>
              <a:cs typeface="Segoe UI Semibold" panose="020B0702040204020203" pitchFamily="34" charset="0"/>
            </a:endParaRPr>
          </a:p>
          <a:p>
            <a:endParaRPr lang="hu-HU" dirty="0">
              <a:latin typeface="Segoe UI Semibold" panose="020B0702040204020203" pitchFamily="34" charset="0"/>
              <a:cs typeface="Segoe UI Semibold" panose="020B0702040204020203" pitchFamily="34" charset="0"/>
            </a:endParaRPr>
          </a:p>
        </p:txBody>
      </p:sp>
      <p:pic>
        <p:nvPicPr>
          <p:cNvPr id="3" name="Kép 2" descr="A képen Betűtípus, embléma, Grafika, szöveg látható&#10;&#10;Automatikusan generált leírás">
            <a:extLst>
              <a:ext uri="{FF2B5EF4-FFF2-40B4-BE49-F238E27FC236}">
                <a16:creationId xmlns:a16="http://schemas.microsoft.com/office/drawing/2014/main" id="{D85BB3B8-324B-4FFE-CF56-2EDC013A10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673" y="6013625"/>
            <a:ext cx="2131868" cy="596549"/>
          </a:xfrm>
          <a:prstGeom prst="rect">
            <a:avLst/>
          </a:prstGeom>
        </p:spPr>
      </p:pic>
    </p:spTree>
    <p:extLst>
      <p:ext uri="{BB962C8B-B14F-4D97-AF65-F5344CB8AC3E}">
        <p14:creationId xmlns:p14="http://schemas.microsoft.com/office/powerpoint/2010/main" val="237630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84BE47-327A-36E6-7EFE-AD38FA03E741}"/>
              </a:ext>
            </a:extLst>
          </p:cNvPr>
          <p:cNvSpPr>
            <a:spLocks noGrp="1"/>
          </p:cNvSpPr>
          <p:nvPr>
            <p:ph type="title"/>
          </p:nvPr>
        </p:nvSpPr>
        <p:spPr/>
        <p:txBody>
          <a:bodyPr/>
          <a:lstStyle/>
          <a:p>
            <a:pPr algn="ctr"/>
            <a:r>
              <a:rPr lang="hu-HU" dirty="0" err="1">
                <a:solidFill>
                  <a:srgbClr val="0070C0"/>
                </a:solidFill>
                <a:latin typeface="Segoe UI Black" panose="020B0A02040204020203" pitchFamily="34" charset="0"/>
                <a:ea typeface="Segoe UI Black" panose="020B0A02040204020203" pitchFamily="34" charset="0"/>
              </a:rPr>
              <a:t>Define</a:t>
            </a:r>
            <a:r>
              <a:rPr lang="hu-HU" dirty="0">
                <a:solidFill>
                  <a:srgbClr val="0070C0"/>
                </a:solidFill>
                <a:latin typeface="Segoe UI Black" panose="020B0A02040204020203" pitchFamily="34" charset="0"/>
                <a:ea typeface="Segoe UI Black" panose="020B0A02040204020203" pitchFamily="34" charset="0"/>
              </a:rPr>
              <a:t> </a:t>
            </a:r>
            <a:r>
              <a:rPr lang="hu-HU" dirty="0" err="1">
                <a:solidFill>
                  <a:srgbClr val="0070C0"/>
                </a:solidFill>
                <a:latin typeface="Segoe UI Black" panose="020B0A02040204020203" pitchFamily="34" charset="0"/>
                <a:ea typeface="Segoe UI Black" panose="020B0A02040204020203" pitchFamily="34" charset="0"/>
              </a:rPr>
              <a:t>good</a:t>
            </a:r>
            <a:r>
              <a:rPr lang="hu-HU" dirty="0">
                <a:solidFill>
                  <a:srgbClr val="0070C0"/>
                </a:solidFill>
                <a:latin typeface="Segoe UI Black" panose="020B0A02040204020203" pitchFamily="34" charset="0"/>
                <a:ea typeface="Segoe UI Black" panose="020B0A02040204020203" pitchFamily="34" charset="0"/>
              </a:rPr>
              <a:t> </a:t>
            </a:r>
            <a:r>
              <a:rPr lang="hu-HU" dirty="0" err="1">
                <a:solidFill>
                  <a:srgbClr val="0070C0"/>
                </a:solidFill>
                <a:latin typeface="Segoe UI Black" panose="020B0A02040204020203" pitchFamily="34" charset="0"/>
                <a:ea typeface="Segoe UI Black" panose="020B0A02040204020203" pitchFamily="34" charset="0"/>
              </a:rPr>
              <a:t>objectives</a:t>
            </a:r>
            <a:r>
              <a:rPr lang="hu-HU" dirty="0">
                <a:solidFill>
                  <a:srgbClr val="0070C0"/>
                </a:solidFill>
                <a:latin typeface="Segoe UI Black" panose="020B0A02040204020203" pitchFamily="34" charset="0"/>
                <a:ea typeface="Segoe UI Black" panose="020B0A02040204020203" pitchFamily="34" charset="0"/>
              </a:rPr>
              <a:t>!</a:t>
            </a:r>
            <a:endParaRPr lang="hu-HU" dirty="0"/>
          </a:p>
        </p:txBody>
      </p:sp>
      <p:pic>
        <p:nvPicPr>
          <p:cNvPr id="1026" name="Picture 2" descr="SMART célok és útmutató, hogyan valósítsd meg azokat">
            <a:extLst>
              <a:ext uri="{FF2B5EF4-FFF2-40B4-BE49-F238E27FC236}">
                <a16:creationId xmlns:a16="http://schemas.microsoft.com/office/drawing/2014/main" id="{25B40B75-D024-0EBC-8C67-5BF5A71042B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0" y="1991519"/>
            <a:ext cx="6096000" cy="4019550"/>
          </a:xfrm>
          <a:prstGeom prst="rect">
            <a:avLst/>
          </a:prstGeom>
          <a:noFill/>
          <a:extLst>
            <a:ext uri="{909E8E84-426E-40DD-AFC4-6F175D3DCCD1}">
              <a14:hiddenFill xmlns:a14="http://schemas.microsoft.com/office/drawing/2010/main">
                <a:solidFill>
                  <a:srgbClr val="FFFFFF"/>
                </a:solidFill>
              </a14:hiddenFill>
            </a:ext>
          </a:extLst>
        </p:spPr>
      </p:pic>
      <p:sp>
        <p:nvSpPr>
          <p:cNvPr id="5" name="Szövegdoboz 4">
            <a:extLst>
              <a:ext uri="{FF2B5EF4-FFF2-40B4-BE49-F238E27FC236}">
                <a16:creationId xmlns:a16="http://schemas.microsoft.com/office/drawing/2014/main" id="{7AE778E1-A1CC-1ADE-52CA-CD882451ECD9}"/>
              </a:ext>
            </a:extLst>
          </p:cNvPr>
          <p:cNvSpPr txBox="1"/>
          <p:nvPr/>
        </p:nvSpPr>
        <p:spPr>
          <a:xfrm>
            <a:off x="49763" y="6376633"/>
            <a:ext cx="11003902" cy="369332"/>
          </a:xfrm>
          <a:prstGeom prst="rect">
            <a:avLst/>
          </a:prstGeom>
          <a:noFill/>
        </p:spPr>
        <p:txBody>
          <a:bodyPr wrap="square">
            <a:spAutoFit/>
          </a:bodyPr>
          <a:lstStyle/>
          <a:p>
            <a:r>
              <a:rPr lang="hu-HU" b="1" dirty="0" err="1"/>
              <a:t>S</a:t>
            </a:r>
            <a:r>
              <a:rPr lang="hu-HU" dirty="0" err="1"/>
              <a:t>pecific</a:t>
            </a:r>
            <a:r>
              <a:rPr lang="hu-HU" dirty="0"/>
              <a:t>, </a:t>
            </a:r>
            <a:r>
              <a:rPr lang="hu-HU" b="1" dirty="0" err="1"/>
              <a:t>M</a:t>
            </a:r>
            <a:r>
              <a:rPr lang="hu-HU" dirty="0" err="1"/>
              <a:t>easurable</a:t>
            </a:r>
            <a:r>
              <a:rPr lang="hu-HU" dirty="0"/>
              <a:t>, </a:t>
            </a:r>
            <a:r>
              <a:rPr lang="hu-HU" b="1" dirty="0" err="1"/>
              <a:t>A</a:t>
            </a:r>
            <a:r>
              <a:rPr lang="hu-HU" dirty="0" err="1"/>
              <a:t>ccessable</a:t>
            </a:r>
            <a:r>
              <a:rPr lang="hu-HU" dirty="0"/>
              <a:t>, </a:t>
            </a:r>
            <a:r>
              <a:rPr lang="hu-HU" b="1" dirty="0" err="1"/>
              <a:t>R</a:t>
            </a:r>
            <a:r>
              <a:rPr lang="hu-HU" dirty="0" err="1"/>
              <a:t>elevant</a:t>
            </a:r>
            <a:r>
              <a:rPr lang="hu-HU" dirty="0"/>
              <a:t> and </a:t>
            </a:r>
            <a:r>
              <a:rPr lang="hu-HU" b="1" dirty="0"/>
              <a:t>T</a:t>
            </a:r>
            <a:r>
              <a:rPr lang="hu-HU" dirty="0"/>
              <a:t>ime </a:t>
            </a:r>
            <a:r>
              <a:rPr lang="hu-HU" dirty="0" err="1"/>
              <a:t>Specific</a:t>
            </a:r>
            <a:endParaRPr lang="hu-HU" dirty="0"/>
          </a:p>
        </p:txBody>
      </p:sp>
      <p:grpSp>
        <p:nvGrpSpPr>
          <p:cNvPr id="3" name="Csoportba foglalás 2">
            <a:extLst>
              <a:ext uri="{FF2B5EF4-FFF2-40B4-BE49-F238E27FC236}">
                <a16:creationId xmlns:a16="http://schemas.microsoft.com/office/drawing/2014/main" id="{68AFC2AB-0F1E-CA3A-8539-F6FC016E62E9}"/>
              </a:ext>
            </a:extLst>
          </p:cNvPr>
          <p:cNvGrpSpPr/>
          <p:nvPr/>
        </p:nvGrpSpPr>
        <p:grpSpPr>
          <a:xfrm>
            <a:off x="10274167" y="645524"/>
            <a:ext cx="1833086" cy="1735725"/>
            <a:chOff x="8551068" y="1812131"/>
            <a:chExt cx="3233738" cy="3233738"/>
          </a:xfrm>
        </p:grpSpPr>
        <p:sp>
          <p:nvSpPr>
            <p:cNvPr id="4" name="Rombusz 3">
              <a:extLst>
                <a:ext uri="{FF2B5EF4-FFF2-40B4-BE49-F238E27FC236}">
                  <a16:creationId xmlns:a16="http://schemas.microsoft.com/office/drawing/2014/main" id="{7EFE1ED4-313E-6196-B2FD-09D8E55FCFEB}"/>
                </a:ext>
              </a:extLst>
            </p:cNvPr>
            <p:cNvSpPr/>
            <p:nvPr/>
          </p:nvSpPr>
          <p:spPr>
            <a:xfrm>
              <a:off x="8551068" y="1812131"/>
              <a:ext cx="3233738" cy="3233738"/>
            </a:xfrm>
            <a:prstGeom prst="diamond">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hu-HU" sz="800"/>
            </a:p>
          </p:txBody>
        </p:sp>
        <p:sp>
          <p:nvSpPr>
            <p:cNvPr id="6" name="Szabadkézi sokszög: alakzat 5">
              <a:extLst>
                <a:ext uri="{FF2B5EF4-FFF2-40B4-BE49-F238E27FC236}">
                  <a16:creationId xmlns:a16="http://schemas.microsoft.com/office/drawing/2014/main" id="{5127A3AA-852E-555E-51E5-99DFA25F8FF2}"/>
                </a:ext>
              </a:extLst>
            </p:cNvPr>
            <p:cNvSpPr/>
            <p:nvPr/>
          </p:nvSpPr>
          <p:spPr>
            <a:xfrm>
              <a:off x="885827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marL="0" lvl="0" indent="0" algn="ctr" defTabSz="711200">
                <a:lnSpc>
                  <a:spcPct val="90000"/>
                </a:lnSpc>
                <a:spcBef>
                  <a:spcPct val="0"/>
                </a:spcBef>
                <a:spcAft>
                  <a:spcPct val="35000"/>
                </a:spcAft>
                <a:buNone/>
              </a:pPr>
              <a:r>
                <a:rPr lang="hu-HU" sz="700" kern="1200" dirty="0" err="1"/>
                <a:t>Objectives</a:t>
              </a:r>
              <a:endParaRPr lang="hu-HU" sz="700" kern="1200" dirty="0"/>
            </a:p>
          </p:txBody>
        </p:sp>
        <p:sp>
          <p:nvSpPr>
            <p:cNvPr id="7" name="Szabadkézi sokszög: alakzat 6">
              <a:extLst>
                <a:ext uri="{FF2B5EF4-FFF2-40B4-BE49-F238E27FC236}">
                  <a16:creationId xmlns:a16="http://schemas.microsoft.com/office/drawing/2014/main" id="{3453E3BF-E783-E0D0-724E-5E9100B22DF0}"/>
                </a:ext>
              </a:extLst>
            </p:cNvPr>
            <p:cNvSpPr/>
            <p:nvPr/>
          </p:nvSpPr>
          <p:spPr>
            <a:xfrm>
              <a:off x="1021644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marL="0" lvl="0" indent="0" algn="ctr" defTabSz="711200">
                <a:lnSpc>
                  <a:spcPct val="90000"/>
                </a:lnSpc>
                <a:spcBef>
                  <a:spcPct val="0"/>
                </a:spcBef>
                <a:spcAft>
                  <a:spcPct val="35000"/>
                </a:spcAft>
                <a:buNone/>
              </a:pPr>
              <a:r>
                <a:rPr lang="hu-HU" sz="700" kern="1200" dirty="0"/>
                <a:t>Data</a:t>
              </a:r>
            </a:p>
            <a:p>
              <a:pPr marL="0" lvl="0" indent="0" algn="ctr" defTabSz="711200">
                <a:lnSpc>
                  <a:spcPct val="90000"/>
                </a:lnSpc>
                <a:spcBef>
                  <a:spcPct val="0"/>
                </a:spcBef>
                <a:spcAft>
                  <a:spcPct val="35000"/>
                </a:spcAft>
                <a:buNone/>
              </a:pPr>
              <a:r>
                <a:rPr lang="hu-HU" sz="700" kern="1200" dirty="0" err="1"/>
                <a:t>governance</a:t>
              </a:r>
              <a:endParaRPr lang="hu-HU" sz="700" kern="1200" dirty="0"/>
            </a:p>
          </p:txBody>
        </p:sp>
        <p:sp>
          <p:nvSpPr>
            <p:cNvPr id="8" name="Szabadkézi sokszög: alakzat 7">
              <a:extLst>
                <a:ext uri="{FF2B5EF4-FFF2-40B4-BE49-F238E27FC236}">
                  <a16:creationId xmlns:a16="http://schemas.microsoft.com/office/drawing/2014/main" id="{570E4E25-E68C-EA6A-6D2D-12DD09CFA832}"/>
                </a:ext>
              </a:extLst>
            </p:cNvPr>
            <p:cNvSpPr/>
            <p:nvPr/>
          </p:nvSpPr>
          <p:spPr>
            <a:xfrm>
              <a:off x="885827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marL="0" lvl="0" indent="0" algn="ctr" defTabSz="711200">
                <a:lnSpc>
                  <a:spcPct val="90000"/>
                </a:lnSpc>
                <a:spcBef>
                  <a:spcPct val="0"/>
                </a:spcBef>
                <a:spcAft>
                  <a:spcPct val="35000"/>
                </a:spcAft>
                <a:buNone/>
              </a:pPr>
              <a:r>
                <a:rPr lang="hu-HU" sz="700" kern="1200" dirty="0" err="1"/>
                <a:t>Technology</a:t>
              </a:r>
              <a:endParaRPr lang="hu-HU" sz="700" kern="1200" dirty="0"/>
            </a:p>
          </p:txBody>
        </p:sp>
        <p:sp>
          <p:nvSpPr>
            <p:cNvPr id="9" name="Szabadkézi sokszög: alakzat 8">
              <a:extLst>
                <a:ext uri="{FF2B5EF4-FFF2-40B4-BE49-F238E27FC236}">
                  <a16:creationId xmlns:a16="http://schemas.microsoft.com/office/drawing/2014/main" id="{33C34E31-F4EB-0B96-54B0-0AA124E16742}"/>
                </a:ext>
              </a:extLst>
            </p:cNvPr>
            <p:cNvSpPr/>
            <p:nvPr/>
          </p:nvSpPr>
          <p:spPr>
            <a:xfrm>
              <a:off x="1021644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marL="0" lvl="0" indent="0" algn="ctr" defTabSz="711200">
                <a:lnSpc>
                  <a:spcPct val="90000"/>
                </a:lnSpc>
                <a:spcBef>
                  <a:spcPct val="0"/>
                </a:spcBef>
                <a:spcAft>
                  <a:spcPct val="35000"/>
                </a:spcAft>
                <a:buNone/>
              </a:pPr>
              <a:r>
                <a:rPr lang="hu-HU" sz="700" kern="1200" dirty="0" err="1"/>
                <a:t>Culture</a:t>
              </a:r>
              <a:endParaRPr lang="hu-HU" sz="700" kern="1200" dirty="0"/>
            </a:p>
          </p:txBody>
        </p:sp>
      </p:grpSp>
      <p:pic>
        <p:nvPicPr>
          <p:cNvPr id="10" name="Kép 9" descr="A képen Betűtípus, embléma, Grafika, szöveg látható&#10;&#10;Automatikusan generált leírás">
            <a:extLst>
              <a:ext uri="{FF2B5EF4-FFF2-40B4-BE49-F238E27FC236}">
                <a16:creationId xmlns:a16="http://schemas.microsoft.com/office/drawing/2014/main" id="{FD561E30-94C7-E072-5B9C-41FDBED28B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679" y="5712794"/>
            <a:ext cx="2131868" cy="596549"/>
          </a:xfrm>
          <a:prstGeom prst="rect">
            <a:avLst/>
          </a:prstGeom>
        </p:spPr>
      </p:pic>
    </p:spTree>
    <p:extLst>
      <p:ext uri="{BB962C8B-B14F-4D97-AF65-F5344CB8AC3E}">
        <p14:creationId xmlns:p14="http://schemas.microsoft.com/office/powerpoint/2010/main" val="31087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1">
            <a:extLst>
              <a:ext uri="{FF2B5EF4-FFF2-40B4-BE49-F238E27FC236}">
                <a16:creationId xmlns:a16="http://schemas.microsoft.com/office/drawing/2014/main" id="{97D8E6BC-5612-5431-3F21-E155F94E96F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hu-HU" dirty="0" err="1">
                <a:solidFill>
                  <a:srgbClr val="0070C0"/>
                </a:solidFill>
                <a:latin typeface="Segoe UI Black" panose="020B0A02040204020203" pitchFamily="34" charset="0"/>
                <a:ea typeface="Segoe UI Black" panose="020B0A02040204020203" pitchFamily="34" charset="0"/>
              </a:rPr>
              <a:t>Use</a:t>
            </a:r>
            <a:r>
              <a:rPr lang="hu-HU" dirty="0">
                <a:solidFill>
                  <a:srgbClr val="0070C0"/>
                </a:solidFill>
                <a:latin typeface="Segoe UI Black" panose="020B0A02040204020203" pitchFamily="34" charset="0"/>
                <a:ea typeface="Segoe UI Black" panose="020B0A02040204020203" pitchFamily="34" charset="0"/>
              </a:rPr>
              <a:t> </a:t>
            </a:r>
            <a:r>
              <a:rPr lang="hu-HU" dirty="0" err="1">
                <a:solidFill>
                  <a:srgbClr val="0070C0"/>
                </a:solidFill>
                <a:latin typeface="Segoe UI Black" panose="020B0A02040204020203" pitchFamily="34" charset="0"/>
                <a:ea typeface="Segoe UI Black" panose="020B0A02040204020203" pitchFamily="34" charset="0"/>
              </a:rPr>
              <a:t>data</a:t>
            </a:r>
            <a:r>
              <a:rPr lang="hu-HU" dirty="0">
                <a:solidFill>
                  <a:srgbClr val="0070C0"/>
                </a:solidFill>
                <a:latin typeface="Segoe UI Black" panose="020B0A02040204020203" pitchFamily="34" charset="0"/>
                <a:ea typeface="Segoe UI Black" panose="020B0A02040204020203" pitchFamily="34" charset="0"/>
              </a:rPr>
              <a:t> </a:t>
            </a:r>
            <a:r>
              <a:rPr lang="hu-HU" dirty="0" err="1">
                <a:solidFill>
                  <a:srgbClr val="0070C0"/>
                </a:solidFill>
                <a:latin typeface="Segoe UI Black" panose="020B0A02040204020203" pitchFamily="34" charset="0"/>
                <a:ea typeface="Segoe UI Black" panose="020B0A02040204020203" pitchFamily="34" charset="0"/>
              </a:rPr>
              <a:t>governace</a:t>
            </a:r>
            <a:r>
              <a:rPr lang="hu-HU" dirty="0">
                <a:solidFill>
                  <a:srgbClr val="0070C0"/>
                </a:solidFill>
                <a:latin typeface="Segoe UI Black" panose="020B0A02040204020203" pitchFamily="34" charset="0"/>
                <a:ea typeface="Segoe UI Black" panose="020B0A02040204020203" pitchFamily="34" charset="0"/>
              </a:rPr>
              <a:t>!</a:t>
            </a:r>
          </a:p>
        </p:txBody>
      </p:sp>
      <p:pic>
        <p:nvPicPr>
          <p:cNvPr id="2050" name="Picture 2" descr="Data Governance fundamentals in simple way">
            <a:extLst>
              <a:ext uri="{FF2B5EF4-FFF2-40B4-BE49-F238E27FC236}">
                <a16:creationId xmlns:a16="http://schemas.microsoft.com/office/drawing/2014/main" id="{B4C97072-85B6-3231-4F4C-8838FD225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806" y="1356566"/>
            <a:ext cx="5558379" cy="5501434"/>
          </a:xfrm>
          <a:prstGeom prst="rect">
            <a:avLst/>
          </a:prstGeom>
          <a:noFill/>
          <a:extLst>
            <a:ext uri="{909E8E84-426E-40DD-AFC4-6F175D3DCCD1}">
              <a14:hiddenFill xmlns:a14="http://schemas.microsoft.com/office/drawing/2010/main">
                <a:solidFill>
                  <a:srgbClr val="FFFFFF"/>
                </a:solidFill>
              </a14:hiddenFill>
            </a:ext>
          </a:extLst>
        </p:spPr>
      </p:pic>
      <p:pic>
        <p:nvPicPr>
          <p:cNvPr id="2" name="Kép 1" descr="A képen Betűtípus, embléma, Grafika, szöveg látható&#10;&#10;Automatikusan generált leírás">
            <a:extLst>
              <a:ext uri="{FF2B5EF4-FFF2-40B4-BE49-F238E27FC236}">
                <a16:creationId xmlns:a16="http://schemas.microsoft.com/office/drawing/2014/main" id="{7F319667-F0C8-5465-E297-4DA598A01E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673" y="6013625"/>
            <a:ext cx="2131868" cy="596549"/>
          </a:xfrm>
          <a:prstGeom prst="rect">
            <a:avLst/>
          </a:prstGeom>
        </p:spPr>
      </p:pic>
      <p:grpSp>
        <p:nvGrpSpPr>
          <p:cNvPr id="7" name="Csoportba foglalás 6">
            <a:extLst>
              <a:ext uri="{FF2B5EF4-FFF2-40B4-BE49-F238E27FC236}">
                <a16:creationId xmlns:a16="http://schemas.microsoft.com/office/drawing/2014/main" id="{666F83D5-60FD-94B9-3A7B-A3A8C53FF109}"/>
              </a:ext>
            </a:extLst>
          </p:cNvPr>
          <p:cNvGrpSpPr/>
          <p:nvPr/>
        </p:nvGrpSpPr>
        <p:grpSpPr>
          <a:xfrm>
            <a:off x="10273274" y="645524"/>
            <a:ext cx="1833086" cy="1735725"/>
            <a:chOff x="8551068" y="1812131"/>
            <a:chExt cx="3233738" cy="3233738"/>
          </a:xfrm>
        </p:grpSpPr>
        <p:sp>
          <p:nvSpPr>
            <p:cNvPr id="8" name="Rombusz 7">
              <a:extLst>
                <a:ext uri="{FF2B5EF4-FFF2-40B4-BE49-F238E27FC236}">
                  <a16:creationId xmlns:a16="http://schemas.microsoft.com/office/drawing/2014/main" id="{A443F10E-5306-5D10-AA11-3110FC4FBE06}"/>
                </a:ext>
              </a:extLst>
            </p:cNvPr>
            <p:cNvSpPr/>
            <p:nvPr/>
          </p:nvSpPr>
          <p:spPr>
            <a:xfrm>
              <a:off x="8551068" y="1812131"/>
              <a:ext cx="3233738" cy="3233738"/>
            </a:xfrm>
            <a:prstGeom prst="diamond">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hu-HU" sz="800"/>
            </a:p>
          </p:txBody>
        </p:sp>
        <p:sp>
          <p:nvSpPr>
            <p:cNvPr id="9" name="Szabadkézi sokszög: alakzat 8">
              <a:extLst>
                <a:ext uri="{FF2B5EF4-FFF2-40B4-BE49-F238E27FC236}">
                  <a16:creationId xmlns:a16="http://schemas.microsoft.com/office/drawing/2014/main" id="{EE5F39D9-764D-1A27-4758-4F3566E4C51B}"/>
                </a:ext>
              </a:extLst>
            </p:cNvPr>
            <p:cNvSpPr/>
            <p:nvPr/>
          </p:nvSpPr>
          <p:spPr>
            <a:xfrm>
              <a:off x="885827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Objectives</a:t>
              </a:r>
              <a:endParaRPr lang="hu-HU" sz="700" dirty="0"/>
            </a:p>
          </p:txBody>
        </p:sp>
        <p:sp>
          <p:nvSpPr>
            <p:cNvPr id="10" name="Szabadkézi sokszög: alakzat 9">
              <a:extLst>
                <a:ext uri="{FF2B5EF4-FFF2-40B4-BE49-F238E27FC236}">
                  <a16:creationId xmlns:a16="http://schemas.microsoft.com/office/drawing/2014/main" id="{97EDF4CC-E5F7-5AE8-B8C2-8E4300AF50A8}"/>
                </a:ext>
              </a:extLst>
            </p:cNvPr>
            <p:cNvSpPr/>
            <p:nvPr/>
          </p:nvSpPr>
          <p:spPr>
            <a:xfrm>
              <a:off x="1021644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a:t>Data</a:t>
              </a:r>
            </a:p>
            <a:p>
              <a:pPr algn="ctr" defTabSz="711200">
                <a:lnSpc>
                  <a:spcPct val="90000"/>
                </a:lnSpc>
                <a:spcBef>
                  <a:spcPct val="0"/>
                </a:spcBef>
                <a:spcAft>
                  <a:spcPct val="35000"/>
                </a:spcAft>
              </a:pPr>
              <a:r>
                <a:rPr lang="hu-HU" sz="700" dirty="0" err="1"/>
                <a:t>governance</a:t>
              </a:r>
              <a:endParaRPr lang="hu-HU" sz="700" dirty="0"/>
            </a:p>
          </p:txBody>
        </p:sp>
        <p:sp>
          <p:nvSpPr>
            <p:cNvPr id="11" name="Szabadkézi sokszög: alakzat 10">
              <a:extLst>
                <a:ext uri="{FF2B5EF4-FFF2-40B4-BE49-F238E27FC236}">
                  <a16:creationId xmlns:a16="http://schemas.microsoft.com/office/drawing/2014/main" id="{B49867F5-8A16-5DAC-CEEF-EA4924785DBC}"/>
                </a:ext>
              </a:extLst>
            </p:cNvPr>
            <p:cNvSpPr/>
            <p:nvPr/>
          </p:nvSpPr>
          <p:spPr>
            <a:xfrm>
              <a:off x="885827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marL="0" lvl="0" indent="0" algn="ctr" defTabSz="711200">
                <a:lnSpc>
                  <a:spcPct val="90000"/>
                </a:lnSpc>
                <a:spcBef>
                  <a:spcPct val="0"/>
                </a:spcBef>
                <a:spcAft>
                  <a:spcPct val="35000"/>
                </a:spcAft>
                <a:buNone/>
              </a:pPr>
              <a:r>
                <a:rPr lang="hu-HU" sz="700" kern="1200" dirty="0" err="1"/>
                <a:t>Technology</a:t>
              </a:r>
              <a:endParaRPr lang="hu-HU" sz="700" kern="1200" dirty="0"/>
            </a:p>
          </p:txBody>
        </p:sp>
        <p:sp>
          <p:nvSpPr>
            <p:cNvPr id="12" name="Szabadkézi sokszög: alakzat 11">
              <a:extLst>
                <a:ext uri="{FF2B5EF4-FFF2-40B4-BE49-F238E27FC236}">
                  <a16:creationId xmlns:a16="http://schemas.microsoft.com/office/drawing/2014/main" id="{31702820-3623-80E5-0EFD-294982AE7DF2}"/>
                </a:ext>
              </a:extLst>
            </p:cNvPr>
            <p:cNvSpPr/>
            <p:nvPr/>
          </p:nvSpPr>
          <p:spPr>
            <a:xfrm>
              <a:off x="1021644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marL="0" lvl="0" indent="0" algn="ctr" defTabSz="711200">
                <a:lnSpc>
                  <a:spcPct val="90000"/>
                </a:lnSpc>
                <a:spcBef>
                  <a:spcPct val="0"/>
                </a:spcBef>
                <a:spcAft>
                  <a:spcPct val="35000"/>
                </a:spcAft>
                <a:buNone/>
              </a:pPr>
              <a:r>
                <a:rPr lang="hu-HU" sz="700" kern="1200" dirty="0" err="1"/>
                <a:t>Culture</a:t>
              </a:r>
              <a:endParaRPr lang="hu-HU" sz="700" kern="1200" dirty="0"/>
            </a:p>
          </p:txBody>
        </p:sp>
      </p:grpSp>
    </p:spTree>
    <p:extLst>
      <p:ext uri="{BB962C8B-B14F-4D97-AF65-F5344CB8AC3E}">
        <p14:creationId xmlns:p14="http://schemas.microsoft.com/office/powerpoint/2010/main" val="2753523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4FF453B-0914-1B66-C2B0-490F8E437410}"/>
              </a:ext>
            </a:extLst>
          </p:cNvPr>
          <p:cNvSpPr>
            <a:spLocks noGrp="1"/>
          </p:cNvSpPr>
          <p:nvPr>
            <p:ph type="title"/>
          </p:nvPr>
        </p:nvSpPr>
        <p:spPr/>
        <p:txBody>
          <a:bodyPr vert="horz" lIns="91440" tIns="45720" rIns="91440" bIns="45720" rtlCol="0" anchor="ctr">
            <a:normAutofit/>
          </a:bodyPr>
          <a:lstStyle/>
          <a:p>
            <a:pPr algn="ctr"/>
            <a:r>
              <a:rPr lang="hu-HU" dirty="0">
                <a:solidFill>
                  <a:srgbClr val="0070C0"/>
                </a:solidFill>
                <a:latin typeface="Segoe UI Black" panose="020B0A02040204020203" pitchFamily="34" charset="0"/>
                <a:ea typeface="Segoe UI Black" panose="020B0A02040204020203" pitchFamily="34" charset="0"/>
              </a:rPr>
              <a:t>H</a:t>
            </a:r>
            <a:r>
              <a:rPr lang="en-US" dirty="0">
                <a:solidFill>
                  <a:srgbClr val="0070C0"/>
                </a:solidFill>
                <a:latin typeface="Segoe UI Black" panose="020B0A02040204020203" pitchFamily="34" charset="0"/>
                <a:ea typeface="Segoe UI Black" panose="020B0A02040204020203" pitchFamily="34" charset="0"/>
              </a:rPr>
              <a:t>ow is the health of your data</a:t>
            </a:r>
            <a:r>
              <a:rPr lang="hu-HU" dirty="0">
                <a:solidFill>
                  <a:srgbClr val="0070C0"/>
                </a:solidFill>
                <a:latin typeface="Segoe UI Black" panose="020B0A02040204020203" pitchFamily="34" charset="0"/>
                <a:ea typeface="Segoe UI Black" panose="020B0A02040204020203" pitchFamily="34" charset="0"/>
              </a:rPr>
              <a:t>?</a:t>
            </a:r>
          </a:p>
        </p:txBody>
      </p:sp>
      <p:pic>
        <p:nvPicPr>
          <p:cNvPr id="1026" name="Picture 2" descr="Hoarding: people with ADHD are more likely to have problems – new research">
            <a:extLst>
              <a:ext uri="{FF2B5EF4-FFF2-40B4-BE49-F238E27FC236}">
                <a16:creationId xmlns:a16="http://schemas.microsoft.com/office/drawing/2014/main" id="{74998782-D343-028B-9686-8E92CDD33CC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1673" y="2023110"/>
            <a:ext cx="5654772" cy="3463290"/>
          </a:xfrm>
          <a:prstGeom prst="rect">
            <a:avLst/>
          </a:prstGeom>
          <a:noFill/>
          <a:extLst>
            <a:ext uri="{909E8E84-426E-40DD-AFC4-6F175D3DCCD1}">
              <a14:hiddenFill xmlns:a14="http://schemas.microsoft.com/office/drawing/2010/main">
                <a:solidFill>
                  <a:srgbClr val="FFFFFF"/>
                </a:solidFill>
              </a14:hiddenFill>
            </a:ext>
          </a:extLst>
        </p:spPr>
      </p:pic>
      <p:pic>
        <p:nvPicPr>
          <p:cNvPr id="3" name="Kép 2" descr="A képen Betűtípus, embléma, Grafika, szöveg látható&#10;&#10;Automatikusan generált leírás">
            <a:extLst>
              <a:ext uri="{FF2B5EF4-FFF2-40B4-BE49-F238E27FC236}">
                <a16:creationId xmlns:a16="http://schemas.microsoft.com/office/drawing/2014/main" id="{BC5372B1-06D5-1EB3-F39F-85D90D800D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673" y="6013625"/>
            <a:ext cx="2131868" cy="596549"/>
          </a:xfrm>
          <a:prstGeom prst="rect">
            <a:avLst/>
          </a:prstGeom>
        </p:spPr>
      </p:pic>
      <p:pic>
        <p:nvPicPr>
          <p:cNvPr id="5" name="Picture 2">
            <a:extLst>
              <a:ext uri="{FF2B5EF4-FFF2-40B4-BE49-F238E27FC236}">
                <a16:creationId xmlns:a16="http://schemas.microsoft.com/office/drawing/2014/main" id="{3E2622FC-0E37-C610-D8E9-73B0A2D38E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5837" y="2023110"/>
            <a:ext cx="5194935" cy="346329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Csoportba foglalás 5">
            <a:extLst>
              <a:ext uri="{FF2B5EF4-FFF2-40B4-BE49-F238E27FC236}">
                <a16:creationId xmlns:a16="http://schemas.microsoft.com/office/drawing/2014/main" id="{F8AE3484-19F1-257E-62DB-82ED191131F5}"/>
              </a:ext>
            </a:extLst>
          </p:cNvPr>
          <p:cNvGrpSpPr/>
          <p:nvPr/>
        </p:nvGrpSpPr>
        <p:grpSpPr>
          <a:xfrm>
            <a:off x="10273274" y="645524"/>
            <a:ext cx="1833086" cy="1735725"/>
            <a:chOff x="8551068" y="1812131"/>
            <a:chExt cx="3233738" cy="3233738"/>
          </a:xfrm>
        </p:grpSpPr>
        <p:sp>
          <p:nvSpPr>
            <p:cNvPr id="7" name="Rombusz 6">
              <a:extLst>
                <a:ext uri="{FF2B5EF4-FFF2-40B4-BE49-F238E27FC236}">
                  <a16:creationId xmlns:a16="http://schemas.microsoft.com/office/drawing/2014/main" id="{770EBC55-B586-07B2-7C7A-66A6411A8CDE}"/>
                </a:ext>
              </a:extLst>
            </p:cNvPr>
            <p:cNvSpPr/>
            <p:nvPr/>
          </p:nvSpPr>
          <p:spPr>
            <a:xfrm>
              <a:off x="8551068" y="1812131"/>
              <a:ext cx="3233738" cy="3233738"/>
            </a:xfrm>
            <a:prstGeom prst="diamond">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hu-HU" sz="800"/>
            </a:p>
          </p:txBody>
        </p:sp>
        <p:sp>
          <p:nvSpPr>
            <p:cNvPr id="8" name="Szabadkézi sokszög: alakzat 7">
              <a:extLst>
                <a:ext uri="{FF2B5EF4-FFF2-40B4-BE49-F238E27FC236}">
                  <a16:creationId xmlns:a16="http://schemas.microsoft.com/office/drawing/2014/main" id="{00B2FAC2-149C-A255-6E71-D4F6610E93E2}"/>
                </a:ext>
              </a:extLst>
            </p:cNvPr>
            <p:cNvSpPr/>
            <p:nvPr/>
          </p:nvSpPr>
          <p:spPr>
            <a:xfrm>
              <a:off x="885827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Objectives</a:t>
              </a:r>
              <a:endParaRPr lang="hu-HU" sz="700" dirty="0"/>
            </a:p>
          </p:txBody>
        </p:sp>
        <p:sp>
          <p:nvSpPr>
            <p:cNvPr id="9" name="Szabadkézi sokszög: alakzat 8">
              <a:extLst>
                <a:ext uri="{FF2B5EF4-FFF2-40B4-BE49-F238E27FC236}">
                  <a16:creationId xmlns:a16="http://schemas.microsoft.com/office/drawing/2014/main" id="{E0528DAB-94E4-7D88-C5CA-92A3BA5FE57E}"/>
                </a:ext>
              </a:extLst>
            </p:cNvPr>
            <p:cNvSpPr/>
            <p:nvPr/>
          </p:nvSpPr>
          <p:spPr>
            <a:xfrm>
              <a:off x="1021644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a:t>Data</a:t>
              </a:r>
            </a:p>
            <a:p>
              <a:pPr algn="ctr" defTabSz="711200">
                <a:lnSpc>
                  <a:spcPct val="90000"/>
                </a:lnSpc>
                <a:spcBef>
                  <a:spcPct val="0"/>
                </a:spcBef>
                <a:spcAft>
                  <a:spcPct val="35000"/>
                </a:spcAft>
              </a:pPr>
              <a:r>
                <a:rPr lang="hu-HU" sz="700" dirty="0" err="1"/>
                <a:t>governance</a:t>
              </a:r>
              <a:endParaRPr lang="hu-HU" sz="700" dirty="0"/>
            </a:p>
          </p:txBody>
        </p:sp>
        <p:sp>
          <p:nvSpPr>
            <p:cNvPr id="10" name="Szabadkézi sokszög: alakzat 9">
              <a:extLst>
                <a:ext uri="{FF2B5EF4-FFF2-40B4-BE49-F238E27FC236}">
                  <a16:creationId xmlns:a16="http://schemas.microsoft.com/office/drawing/2014/main" id="{F91D379E-A8AA-3B95-C27A-9BC35290F34E}"/>
                </a:ext>
              </a:extLst>
            </p:cNvPr>
            <p:cNvSpPr/>
            <p:nvPr/>
          </p:nvSpPr>
          <p:spPr>
            <a:xfrm>
              <a:off x="885827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marL="0" lvl="0" indent="0" algn="ctr" defTabSz="711200">
                <a:lnSpc>
                  <a:spcPct val="90000"/>
                </a:lnSpc>
                <a:spcBef>
                  <a:spcPct val="0"/>
                </a:spcBef>
                <a:spcAft>
                  <a:spcPct val="35000"/>
                </a:spcAft>
                <a:buNone/>
              </a:pPr>
              <a:r>
                <a:rPr lang="hu-HU" sz="700" kern="1200" dirty="0" err="1"/>
                <a:t>Technology</a:t>
              </a:r>
              <a:endParaRPr lang="hu-HU" sz="700" kern="1200" dirty="0"/>
            </a:p>
          </p:txBody>
        </p:sp>
        <p:sp>
          <p:nvSpPr>
            <p:cNvPr id="11" name="Szabadkézi sokszög: alakzat 10">
              <a:extLst>
                <a:ext uri="{FF2B5EF4-FFF2-40B4-BE49-F238E27FC236}">
                  <a16:creationId xmlns:a16="http://schemas.microsoft.com/office/drawing/2014/main" id="{532ED95E-31A8-18BA-830D-D98CBAAA23DC}"/>
                </a:ext>
              </a:extLst>
            </p:cNvPr>
            <p:cNvSpPr/>
            <p:nvPr/>
          </p:nvSpPr>
          <p:spPr>
            <a:xfrm>
              <a:off x="1021644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marL="0" lvl="0" indent="0" algn="ctr" defTabSz="711200">
                <a:lnSpc>
                  <a:spcPct val="90000"/>
                </a:lnSpc>
                <a:spcBef>
                  <a:spcPct val="0"/>
                </a:spcBef>
                <a:spcAft>
                  <a:spcPct val="35000"/>
                </a:spcAft>
                <a:buNone/>
              </a:pPr>
              <a:r>
                <a:rPr lang="hu-HU" sz="700" kern="1200" dirty="0" err="1"/>
                <a:t>Culture</a:t>
              </a:r>
              <a:endParaRPr lang="hu-HU" sz="700" kern="1200" dirty="0"/>
            </a:p>
          </p:txBody>
        </p:sp>
      </p:grpSp>
    </p:spTree>
    <p:extLst>
      <p:ext uri="{BB962C8B-B14F-4D97-AF65-F5344CB8AC3E}">
        <p14:creationId xmlns:p14="http://schemas.microsoft.com/office/powerpoint/2010/main" val="3185197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1">
            <a:extLst>
              <a:ext uri="{FF2B5EF4-FFF2-40B4-BE49-F238E27FC236}">
                <a16:creationId xmlns:a16="http://schemas.microsoft.com/office/drawing/2014/main" id="{CE7370CD-4B87-069E-8F06-0DEC31C3BEC1}"/>
              </a:ext>
            </a:extLst>
          </p:cNvPr>
          <p:cNvSpPr>
            <a:spLocks noGrp="1"/>
          </p:cNvSpPr>
          <p:nvPr>
            <p:ph type="title"/>
          </p:nvPr>
        </p:nvSpPr>
        <p:spPr>
          <a:xfrm>
            <a:off x="838200" y="365125"/>
            <a:ext cx="9260930" cy="1325563"/>
          </a:xfrm>
        </p:spPr>
        <p:txBody>
          <a:bodyPr vert="horz" lIns="91440" tIns="45720" rIns="91440" bIns="45720" rtlCol="0" anchor="ctr">
            <a:normAutofit/>
          </a:bodyPr>
          <a:lstStyle/>
          <a:p>
            <a:pPr algn="ctr"/>
            <a:r>
              <a:rPr lang="hu-HU" dirty="0">
                <a:solidFill>
                  <a:srgbClr val="0070C0"/>
                </a:solidFill>
                <a:latin typeface="Segoe UI Black" panose="020B0A02040204020203" pitchFamily="34" charset="0"/>
                <a:ea typeface="Segoe UI Black" panose="020B0A02040204020203" pitchFamily="34" charset="0"/>
              </a:rPr>
              <a:t>AI </a:t>
            </a:r>
            <a:r>
              <a:rPr lang="hu-HU" dirty="0" err="1">
                <a:solidFill>
                  <a:srgbClr val="0070C0"/>
                </a:solidFill>
                <a:latin typeface="Segoe UI Black" panose="020B0A02040204020203" pitchFamily="34" charset="0"/>
                <a:ea typeface="Segoe UI Black" panose="020B0A02040204020203" pitchFamily="34" charset="0"/>
              </a:rPr>
              <a:t>needs</a:t>
            </a:r>
            <a:r>
              <a:rPr lang="hu-HU" dirty="0">
                <a:solidFill>
                  <a:srgbClr val="0070C0"/>
                </a:solidFill>
                <a:latin typeface="Segoe UI Black" panose="020B0A02040204020203" pitchFamily="34" charset="0"/>
                <a:ea typeface="Segoe UI Black" panose="020B0A02040204020203" pitchFamily="34" charset="0"/>
              </a:rPr>
              <a:t> (</a:t>
            </a:r>
            <a:r>
              <a:rPr lang="hu-HU" dirty="0" err="1">
                <a:solidFill>
                  <a:srgbClr val="0070C0"/>
                </a:solidFill>
                <a:latin typeface="Segoe UI Black" panose="020B0A02040204020203" pitchFamily="34" charset="0"/>
                <a:ea typeface="Segoe UI Black" panose="020B0A02040204020203" pitchFamily="34" charset="0"/>
              </a:rPr>
              <a:t>very</a:t>
            </a:r>
            <a:r>
              <a:rPr lang="hu-HU" dirty="0">
                <a:solidFill>
                  <a:srgbClr val="0070C0"/>
                </a:solidFill>
                <a:latin typeface="Segoe UI Black" panose="020B0A02040204020203" pitchFamily="34" charset="0"/>
                <a:ea typeface="Segoe UI Black" panose="020B0A02040204020203" pitchFamily="34" charset="0"/>
              </a:rPr>
              <a:t>) </a:t>
            </a:r>
            <a:r>
              <a:rPr lang="hu-HU" dirty="0" err="1">
                <a:solidFill>
                  <a:srgbClr val="0070C0"/>
                </a:solidFill>
                <a:latin typeface="Segoe UI Black" panose="020B0A02040204020203" pitchFamily="34" charset="0"/>
                <a:ea typeface="Segoe UI Black" panose="020B0A02040204020203" pitchFamily="34" charset="0"/>
              </a:rPr>
              <a:t>good</a:t>
            </a:r>
            <a:r>
              <a:rPr lang="hu-HU" dirty="0">
                <a:solidFill>
                  <a:srgbClr val="0070C0"/>
                </a:solidFill>
                <a:latin typeface="Segoe UI Black" panose="020B0A02040204020203" pitchFamily="34" charset="0"/>
                <a:ea typeface="Segoe UI Black" panose="020B0A02040204020203" pitchFamily="34" charset="0"/>
              </a:rPr>
              <a:t> </a:t>
            </a:r>
            <a:r>
              <a:rPr lang="hu-HU" dirty="0" err="1">
                <a:solidFill>
                  <a:srgbClr val="0070C0"/>
                </a:solidFill>
                <a:latin typeface="Segoe UI Black" panose="020B0A02040204020203" pitchFamily="34" charset="0"/>
                <a:ea typeface="Segoe UI Black" panose="020B0A02040204020203" pitchFamily="34" charset="0"/>
              </a:rPr>
              <a:t>data</a:t>
            </a:r>
            <a:r>
              <a:rPr lang="hu-HU" dirty="0">
                <a:solidFill>
                  <a:srgbClr val="0070C0"/>
                </a:solidFill>
                <a:latin typeface="Segoe UI Black" panose="020B0A02040204020203" pitchFamily="34" charset="0"/>
                <a:ea typeface="Segoe UI Black" panose="020B0A02040204020203" pitchFamily="34" charset="0"/>
              </a:rPr>
              <a:t>!</a:t>
            </a:r>
          </a:p>
        </p:txBody>
      </p:sp>
      <p:pic>
        <p:nvPicPr>
          <p:cNvPr id="2" name="Kép 1" descr="A képen Betűtípus, embléma, Grafika, szöveg látható&#10;&#10;Automatikusan generált leírás">
            <a:extLst>
              <a:ext uri="{FF2B5EF4-FFF2-40B4-BE49-F238E27FC236}">
                <a16:creationId xmlns:a16="http://schemas.microsoft.com/office/drawing/2014/main" id="{BBD9381C-E62A-CDB5-D22C-EFD02D53C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3" y="6013625"/>
            <a:ext cx="2131868" cy="596549"/>
          </a:xfrm>
          <a:prstGeom prst="rect">
            <a:avLst/>
          </a:prstGeom>
        </p:spPr>
      </p:pic>
      <p:pic>
        <p:nvPicPr>
          <p:cNvPr id="6" name="Kép 5" descr="A képen képernyőkép, művészet, kültéri, talaj látható&#10;&#10;Automatikusan generált leírás">
            <a:extLst>
              <a:ext uri="{FF2B5EF4-FFF2-40B4-BE49-F238E27FC236}">
                <a16:creationId xmlns:a16="http://schemas.microsoft.com/office/drawing/2014/main" id="{AAC7B190-473A-4B46-6707-B174A70DF3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3391" y="1400036"/>
            <a:ext cx="4986318" cy="4980085"/>
          </a:xfrm>
          <a:prstGeom prst="rect">
            <a:avLst/>
          </a:prstGeom>
        </p:spPr>
      </p:pic>
      <p:grpSp>
        <p:nvGrpSpPr>
          <p:cNvPr id="7" name="Csoportba foglalás 6">
            <a:extLst>
              <a:ext uri="{FF2B5EF4-FFF2-40B4-BE49-F238E27FC236}">
                <a16:creationId xmlns:a16="http://schemas.microsoft.com/office/drawing/2014/main" id="{3D745712-B3CB-14D6-0324-60EFA8F45654}"/>
              </a:ext>
            </a:extLst>
          </p:cNvPr>
          <p:cNvGrpSpPr/>
          <p:nvPr/>
        </p:nvGrpSpPr>
        <p:grpSpPr>
          <a:xfrm>
            <a:off x="10273274" y="645524"/>
            <a:ext cx="1833086" cy="1735725"/>
            <a:chOff x="8551068" y="1812131"/>
            <a:chExt cx="3233738" cy="3233738"/>
          </a:xfrm>
        </p:grpSpPr>
        <p:sp>
          <p:nvSpPr>
            <p:cNvPr id="8" name="Rombusz 7">
              <a:extLst>
                <a:ext uri="{FF2B5EF4-FFF2-40B4-BE49-F238E27FC236}">
                  <a16:creationId xmlns:a16="http://schemas.microsoft.com/office/drawing/2014/main" id="{13CDB6F7-6D11-7054-DEE0-D300FE7C3587}"/>
                </a:ext>
              </a:extLst>
            </p:cNvPr>
            <p:cNvSpPr/>
            <p:nvPr/>
          </p:nvSpPr>
          <p:spPr>
            <a:xfrm>
              <a:off x="8551068" y="1812131"/>
              <a:ext cx="3233738" cy="3233738"/>
            </a:xfrm>
            <a:prstGeom prst="diamond">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hu-HU" sz="800"/>
            </a:p>
          </p:txBody>
        </p:sp>
        <p:sp>
          <p:nvSpPr>
            <p:cNvPr id="9" name="Szabadkézi sokszög: alakzat 8">
              <a:extLst>
                <a:ext uri="{FF2B5EF4-FFF2-40B4-BE49-F238E27FC236}">
                  <a16:creationId xmlns:a16="http://schemas.microsoft.com/office/drawing/2014/main" id="{4193EDBC-B55D-58A4-E458-9869A85B89FE}"/>
                </a:ext>
              </a:extLst>
            </p:cNvPr>
            <p:cNvSpPr/>
            <p:nvPr/>
          </p:nvSpPr>
          <p:spPr>
            <a:xfrm>
              <a:off x="885827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Objectives</a:t>
              </a:r>
              <a:endParaRPr lang="hu-HU" sz="700" dirty="0"/>
            </a:p>
          </p:txBody>
        </p:sp>
        <p:sp>
          <p:nvSpPr>
            <p:cNvPr id="10" name="Szabadkézi sokszög: alakzat 9">
              <a:extLst>
                <a:ext uri="{FF2B5EF4-FFF2-40B4-BE49-F238E27FC236}">
                  <a16:creationId xmlns:a16="http://schemas.microsoft.com/office/drawing/2014/main" id="{871E45D4-AC1E-C9C6-E672-551FEFA44A98}"/>
                </a:ext>
              </a:extLst>
            </p:cNvPr>
            <p:cNvSpPr/>
            <p:nvPr/>
          </p:nvSpPr>
          <p:spPr>
            <a:xfrm>
              <a:off x="1021644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a:t>Data</a:t>
              </a:r>
            </a:p>
            <a:p>
              <a:pPr algn="ctr" defTabSz="711200">
                <a:lnSpc>
                  <a:spcPct val="90000"/>
                </a:lnSpc>
                <a:spcBef>
                  <a:spcPct val="0"/>
                </a:spcBef>
                <a:spcAft>
                  <a:spcPct val="35000"/>
                </a:spcAft>
              </a:pPr>
              <a:r>
                <a:rPr lang="hu-HU" sz="700" dirty="0" err="1"/>
                <a:t>governance</a:t>
              </a:r>
              <a:endParaRPr lang="hu-HU" sz="700" dirty="0"/>
            </a:p>
          </p:txBody>
        </p:sp>
        <p:sp>
          <p:nvSpPr>
            <p:cNvPr id="11" name="Szabadkézi sokszög: alakzat 10">
              <a:extLst>
                <a:ext uri="{FF2B5EF4-FFF2-40B4-BE49-F238E27FC236}">
                  <a16:creationId xmlns:a16="http://schemas.microsoft.com/office/drawing/2014/main" id="{2A35DBEF-4DC3-FDBC-D4AF-5B4083769F3B}"/>
                </a:ext>
              </a:extLst>
            </p:cNvPr>
            <p:cNvSpPr/>
            <p:nvPr/>
          </p:nvSpPr>
          <p:spPr>
            <a:xfrm>
              <a:off x="885827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marL="0" lvl="0" indent="0" algn="ctr" defTabSz="711200">
                <a:lnSpc>
                  <a:spcPct val="90000"/>
                </a:lnSpc>
                <a:spcBef>
                  <a:spcPct val="0"/>
                </a:spcBef>
                <a:spcAft>
                  <a:spcPct val="35000"/>
                </a:spcAft>
                <a:buNone/>
              </a:pPr>
              <a:r>
                <a:rPr lang="hu-HU" sz="700" kern="1200" dirty="0" err="1"/>
                <a:t>Technology</a:t>
              </a:r>
              <a:endParaRPr lang="hu-HU" sz="700" kern="1200" dirty="0"/>
            </a:p>
          </p:txBody>
        </p:sp>
        <p:sp>
          <p:nvSpPr>
            <p:cNvPr id="12" name="Szabadkézi sokszög: alakzat 11">
              <a:extLst>
                <a:ext uri="{FF2B5EF4-FFF2-40B4-BE49-F238E27FC236}">
                  <a16:creationId xmlns:a16="http://schemas.microsoft.com/office/drawing/2014/main" id="{E1C037B5-9566-5824-40BB-32AFE76F160C}"/>
                </a:ext>
              </a:extLst>
            </p:cNvPr>
            <p:cNvSpPr/>
            <p:nvPr/>
          </p:nvSpPr>
          <p:spPr>
            <a:xfrm>
              <a:off x="1021644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marL="0" lvl="0" indent="0" algn="ctr" defTabSz="711200">
                <a:lnSpc>
                  <a:spcPct val="90000"/>
                </a:lnSpc>
                <a:spcBef>
                  <a:spcPct val="0"/>
                </a:spcBef>
                <a:spcAft>
                  <a:spcPct val="35000"/>
                </a:spcAft>
                <a:buNone/>
              </a:pPr>
              <a:r>
                <a:rPr lang="hu-HU" sz="700" kern="1200" dirty="0" err="1"/>
                <a:t>Culture</a:t>
              </a:r>
              <a:endParaRPr lang="hu-HU" sz="700" kern="1200" dirty="0"/>
            </a:p>
          </p:txBody>
        </p:sp>
      </p:grpSp>
    </p:spTree>
    <p:extLst>
      <p:ext uri="{BB962C8B-B14F-4D97-AF65-F5344CB8AC3E}">
        <p14:creationId xmlns:p14="http://schemas.microsoft.com/office/powerpoint/2010/main" val="66059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3613A-2F19-9525-3F6F-528B3B9B3956}"/>
            </a:ext>
          </a:extLst>
        </p:cNvPr>
        <p:cNvGrpSpPr/>
        <p:nvPr/>
      </p:nvGrpSpPr>
      <p:grpSpPr>
        <a:xfrm>
          <a:off x="0" y="0"/>
          <a:ext cx="0" cy="0"/>
          <a:chOff x="0" y="0"/>
          <a:chExt cx="0" cy="0"/>
        </a:xfrm>
      </p:grpSpPr>
      <p:sp>
        <p:nvSpPr>
          <p:cNvPr id="4" name="Cím 1">
            <a:extLst>
              <a:ext uri="{FF2B5EF4-FFF2-40B4-BE49-F238E27FC236}">
                <a16:creationId xmlns:a16="http://schemas.microsoft.com/office/drawing/2014/main" id="{12B78636-5A2A-4F99-4E4D-3DDD69FACF3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hu-HU" dirty="0" err="1">
                <a:solidFill>
                  <a:srgbClr val="0070C0"/>
                </a:solidFill>
                <a:latin typeface="Segoe UI Black" panose="020B0A02040204020203" pitchFamily="34" charset="0"/>
                <a:ea typeface="Segoe UI Black" panose="020B0A02040204020203" pitchFamily="34" charset="0"/>
              </a:rPr>
              <a:t>Use</a:t>
            </a:r>
            <a:r>
              <a:rPr lang="hu-HU" dirty="0">
                <a:solidFill>
                  <a:srgbClr val="0070C0"/>
                </a:solidFill>
                <a:latin typeface="Segoe UI Black" panose="020B0A02040204020203" pitchFamily="34" charset="0"/>
                <a:ea typeface="Segoe UI Black" panose="020B0A02040204020203" pitchFamily="34" charset="0"/>
              </a:rPr>
              <a:t> </a:t>
            </a:r>
            <a:r>
              <a:rPr lang="hu-HU" dirty="0" err="1">
                <a:solidFill>
                  <a:srgbClr val="0070C0"/>
                </a:solidFill>
                <a:latin typeface="Segoe UI Black" panose="020B0A02040204020203" pitchFamily="34" charset="0"/>
                <a:ea typeface="Segoe UI Black" panose="020B0A02040204020203" pitchFamily="34" charset="0"/>
              </a:rPr>
              <a:t>good</a:t>
            </a:r>
            <a:r>
              <a:rPr lang="hu-HU" dirty="0">
                <a:solidFill>
                  <a:srgbClr val="0070C0"/>
                </a:solidFill>
                <a:latin typeface="Segoe UI Black" panose="020B0A02040204020203" pitchFamily="34" charset="0"/>
                <a:ea typeface="Segoe UI Black" panose="020B0A02040204020203" pitchFamily="34" charset="0"/>
              </a:rPr>
              <a:t> </a:t>
            </a:r>
            <a:r>
              <a:rPr lang="hu-HU" dirty="0" err="1">
                <a:solidFill>
                  <a:srgbClr val="0070C0"/>
                </a:solidFill>
                <a:latin typeface="Segoe UI Black" panose="020B0A02040204020203" pitchFamily="34" charset="0"/>
                <a:ea typeface="Segoe UI Black" panose="020B0A02040204020203" pitchFamily="34" charset="0"/>
              </a:rPr>
              <a:t>data</a:t>
            </a:r>
            <a:r>
              <a:rPr lang="hu-HU" dirty="0">
                <a:solidFill>
                  <a:srgbClr val="0070C0"/>
                </a:solidFill>
                <a:latin typeface="Segoe UI Black" panose="020B0A02040204020203" pitchFamily="34" charset="0"/>
                <a:ea typeface="Segoe UI Black" panose="020B0A02040204020203" pitchFamily="34" charset="0"/>
              </a:rPr>
              <a:t> </a:t>
            </a:r>
            <a:r>
              <a:rPr lang="hu-HU" dirty="0" err="1">
                <a:solidFill>
                  <a:srgbClr val="0070C0"/>
                </a:solidFill>
                <a:latin typeface="Segoe UI Black" panose="020B0A02040204020203" pitchFamily="34" charset="0"/>
                <a:ea typeface="Segoe UI Black" panose="020B0A02040204020203" pitchFamily="34" charset="0"/>
              </a:rPr>
              <a:t>technologies</a:t>
            </a:r>
            <a:r>
              <a:rPr lang="hu-HU" dirty="0">
                <a:solidFill>
                  <a:srgbClr val="0070C0"/>
                </a:solidFill>
                <a:latin typeface="Segoe UI Black" panose="020B0A02040204020203" pitchFamily="34" charset="0"/>
                <a:ea typeface="Segoe UI Black" panose="020B0A02040204020203" pitchFamily="34" charset="0"/>
              </a:rPr>
              <a:t>!</a:t>
            </a:r>
          </a:p>
        </p:txBody>
      </p:sp>
      <p:pic>
        <p:nvPicPr>
          <p:cNvPr id="4098" name="Picture 2" descr="Best BI / Monitoring / Logging Tools - Plutora.com">
            <a:extLst>
              <a:ext uri="{FF2B5EF4-FFF2-40B4-BE49-F238E27FC236}">
                <a16:creationId xmlns:a16="http://schemas.microsoft.com/office/drawing/2014/main" id="{9F09DA3B-1901-CC95-5F78-4CD81B237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6986" y="1521312"/>
            <a:ext cx="4870651" cy="4586529"/>
          </a:xfrm>
          <a:prstGeom prst="rect">
            <a:avLst/>
          </a:prstGeom>
          <a:noFill/>
          <a:extLst>
            <a:ext uri="{909E8E84-426E-40DD-AFC4-6F175D3DCCD1}">
              <a14:hiddenFill xmlns:a14="http://schemas.microsoft.com/office/drawing/2010/main">
                <a:solidFill>
                  <a:srgbClr val="FFFFFF"/>
                </a:solidFill>
              </a14:hiddenFill>
            </a:ext>
          </a:extLst>
        </p:spPr>
      </p:pic>
      <p:pic>
        <p:nvPicPr>
          <p:cNvPr id="2" name="Kép 1" descr="A képen Betűtípus, embléma, Grafika, szöveg látható&#10;&#10;Automatikusan generált leírás">
            <a:extLst>
              <a:ext uri="{FF2B5EF4-FFF2-40B4-BE49-F238E27FC236}">
                <a16:creationId xmlns:a16="http://schemas.microsoft.com/office/drawing/2014/main" id="{90DB4936-466F-06CA-5CDD-79EA3CA70D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673" y="6013625"/>
            <a:ext cx="2131868" cy="596549"/>
          </a:xfrm>
          <a:prstGeom prst="rect">
            <a:avLst/>
          </a:prstGeom>
        </p:spPr>
      </p:pic>
      <p:grpSp>
        <p:nvGrpSpPr>
          <p:cNvPr id="7" name="Csoportba foglalás 6">
            <a:extLst>
              <a:ext uri="{FF2B5EF4-FFF2-40B4-BE49-F238E27FC236}">
                <a16:creationId xmlns:a16="http://schemas.microsoft.com/office/drawing/2014/main" id="{930AB551-24C1-6156-925A-051D9996D5EF}"/>
              </a:ext>
            </a:extLst>
          </p:cNvPr>
          <p:cNvGrpSpPr/>
          <p:nvPr/>
        </p:nvGrpSpPr>
        <p:grpSpPr>
          <a:xfrm>
            <a:off x="10243185" y="653449"/>
            <a:ext cx="1833086" cy="1735725"/>
            <a:chOff x="8551068" y="1812131"/>
            <a:chExt cx="3233738" cy="3233738"/>
          </a:xfrm>
        </p:grpSpPr>
        <p:sp>
          <p:nvSpPr>
            <p:cNvPr id="8" name="Rombusz 7">
              <a:extLst>
                <a:ext uri="{FF2B5EF4-FFF2-40B4-BE49-F238E27FC236}">
                  <a16:creationId xmlns:a16="http://schemas.microsoft.com/office/drawing/2014/main" id="{4D9B17FF-AC1C-6092-5714-46865783FE0B}"/>
                </a:ext>
              </a:extLst>
            </p:cNvPr>
            <p:cNvSpPr/>
            <p:nvPr/>
          </p:nvSpPr>
          <p:spPr>
            <a:xfrm>
              <a:off x="8551068" y="1812131"/>
              <a:ext cx="3233738" cy="3233738"/>
            </a:xfrm>
            <a:prstGeom prst="diamond">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hu-HU" sz="800"/>
            </a:p>
          </p:txBody>
        </p:sp>
        <p:sp>
          <p:nvSpPr>
            <p:cNvPr id="9" name="Szabadkézi sokszög: alakzat 8">
              <a:extLst>
                <a:ext uri="{FF2B5EF4-FFF2-40B4-BE49-F238E27FC236}">
                  <a16:creationId xmlns:a16="http://schemas.microsoft.com/office/drawing/2014/main" id="{D2E3A7AF-ECF9-E503-FB55-44D9E26C507D}"/>
                </a:ext>
              </a:extLst>
            </p:cNvPr>
            <p:cNvSpPr/>
            <p:nvPr/>
          </p:nvSpPr>
          <p:spPr>
            <a:xfrm>
              <a:off x="885827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Objectives</a:t>
              </a:r>
              <a:endParaRPr lang="hu-HU" sz="700" dirty="0"/>
            </a:p>
          </p:txBody>
        </p:sp>
        <p:sp>
          <p:nvSpPr>
            <p:cNvPr id="10" name="Szabadkézi sokszög: alakzat 9">
              <a:extLst>
                <a:ext uri="{FF2B5EF4-FFF2-40B4-BE49-F238E27FC236}">
                  <a16:creationId xmlns:a16="http://schemas.microsoft.com/office/drawing/2014/main" id="{6B96A124-FC1B-6907-40B8-915C5A61B3A8}"/>
                </a:ext>
              </a:extLst>
            </p:cNvPr>
            <p:cNvSpPr/>
            <p:nvPr/>
          </p:nvSpPr>
          <p:spPr>
            <a:xfrm>
              <a:off x="1021644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marL="0" lvl="0" indent="0" algn="ctr" defTabSz="711200">
                <a:lnSpc>
                  <a:spcPct val="90000"/>
                </a:lnSpc>
                <a:spcBef>
                  <a:spcPct val="0"/>
                </a:spcBef>
                <a:spcAft>
                  <a:spcPct val="35000"/>
                </a:spcAft>
                <a:buNone/>
              </a:pPr>
              <a:r>
                <a:rPr lang="hu-HU" sz="700" kern="1200" dirty="0"/>
                <a:t>Data</a:t>
              </a:r>
            </a:p>
            <a:p>
              <a:pPr marL="0" lvl="0" indent="0" algn="ctr" defTabSz="711200">
                <a:lnSpc>
                  <a:spcPct val="90000"/>
                </a:lnSpc>
                <a:spcBef>
                  <a:spcPct val="0"/>
                </a:spcBef>
                <a:spcAft>
                  <a:spcPct val="35000"/>
                </a:spcAft>
                <a:buNone/>
              </a:pPr>
              <a:r>
                <a:rPr lang="hu-HU" sz="700" kern="1200" dirty="0" err="1"/>
                <a:t>governance</a:t>
              </a:r>
              <a:endParaRPr lang="hu-HU" sz="700" kern="1200" dirty="0"/>
            </a:p>
          </p:txBody>
        </p:sp>
        <p:sp>
          <p:nvSpPr>
            <p:cNvPr id="11" name="Szabadkézi sokszög: alakzat 10">
              <a:extLst>
                <a:ext uri="{FF2B5EF4-FFF2-40B4-BE49-F238E27FC236}">
                  <a16:creationId xmlns:a16="http://schemas.microsoft.com/office/drawing/2014/main" id="{670A1980-D557-73E2-A6FC-5CCD3901E6F3}"/>
                </a:ext>
              </a:extLst>
            </p:cNvPr>
            <p:cNvSpPr/>
            <p:nvPr/>
          </p:nvSpPr>
          <p:spPr>
            <a:xfrm>
              <a:off x="885827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Technology</a:t>
              </a:r>
              <a:endParaRPr lang="hu-HU" sz="700" dirty="0"/>
            </a:p>
          </p:txBody>
        </p:sp>
        <p:sp>
          <p:nvSpPr>
            <p:cNvPr id="12" name="Szabadkézi sokszög: alakzat 11">
              <a:extLst>
                <a:ext uri="{FF2B5EF4-FFF2-40B4-BE49-F238E27FC236}">
                  <a16:creationId xmlns:a16="http://schemas.microsoft.com/office/drawing/2014/main" id="{C40C4EED-8819-ED74-E2A2-5A43A63EC8D2}"/>
                </a:ext>
              </a:extLst>
            </p:cNvPr>
            <p:cNvSpPr/>
            <p:nvPr/>
          </p:nvSpPr>
          <p:spPr>
            <a:xfrm>
              <a:off x="1021644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Culture</a:t>
              </a:r>
              <a:endParaRPr lang="hu-HU" sz="700" dirty="0"/>
            </a:p>
          </p:txBody>
        </p:sp>
      </p:grpSp>
    </p:spTree>
    <p:extLst>
      <p:ext uri="{BB962C8B-B14F-4D97-AF65-F5344CB8AC3E}">
        <p14:creationId xmlns:p14="http://schemas.microsoft.com/office/powerpoint/2010/main" val="4169145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3613A-2F19-9525-3F6F-528B3B9B3956}"/>
            </a:ext>
          </a:extLst>
        </p:cNvPr>
        <p:cNvGrpSpPr/>
        <p:nvPr/>
      </p:nvGrpSpPr>
      <p:grpSpPr>
        <a:xfrm>
          <a:off x="0" y="0"/>
          <a:ext cx="0" cy="0"/>
          <a:chOff x="0" y="0"/>
          <a:chExt cx="0" cy="0"/>
        </a:xfrm>
      </p:grpSpPr>
      <p:sp>
        <p:nvSpPr>
          <p:cNvPr id="4" name="Cím 1">
            <a:extLst>
              <a:ext uri="{FF2B5EF4-FFF2-40B4-BE49-F238E27FC236}">
                <a16:creationId xmlns:a16="http://schemas.microsoft.com/office/drawing/2014/main" id="{12B78636-5A2A-4F99-4E4D-3DDD69FACF3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hu-HU" dirty="0">
                <a:solidFill>
                  <a:srgbClr val="0070C0"/>
                </a:solidFill>
                <a:latin typeface="Segoe UI Black" panose="020B0A02040204020203" pitchFamily="34" charset="0"/>
                <a:ea typeface="Segoe UI Black" panose="020B0A02040204020203" pitchFamily="34" charset="0"/>
              </a:rPr>
              <a:t>Data (</a:t>
            </a:r>
            <a:r>
              <a:rPr lang="hu-HU" dirty="0" err="1">
                <a:solidFill>
                  <a:srgbClr val="0070C0"/>
                </a:solidFill>
                <a:latin typeface="Segoe UI Black" panose="020B0A02040204020203" pitchFamily="34" charset="0"/>
                <a:ea typeface="Segoe UI Black" panose="020B0A02040204020203" pitchFamily="34" charset="0"/>
              </a:rPr>
              <a:t>any</a:t>
            </a:r>
            <a:r>
              <a:rPr lang="hu-HU" dirty="0">
                <a:solidFill>
                  <a:srgbClr val="0070C0"/>
                </a:solidFill>
                <a:latin typeface="Segoe UI Black" panose="020B0A02040204020203" pitchFamily="34" charset="0"/>
                <a:ea typeface="Segoe UI Black" panose="020B0A02040204020203" pitchFamily="34" charset="0"/>
              </a:rPr>
              <a:t> </a:t>
            </a:r>
            <a:r>
              <a:rPr lang="hu-HU" dirty="0" err="1">
                <a:solidFill>
                  <a:srgbClr val="0070C0"/>
                </a:solidFill>
                <a:latin typeface="Segoe UI Black" panose="020B0A02040204020203" pitchFamily="34" charset="0"/>
                <a:ea typeface="Segoe UI Black" panose="020B0A02040204020203" pitchFamily="34" charset="0"/>
              </a:rPr>
              <a:t>w</a:t>
            </a:r>
            <a:r>
              <a:rPr lang="hu-HU" strike="sngStrike" dirty="0" err="1">
                <a:solidFill>
                  <a:srgbClr val="0070C0"/>
                </a:solidFill>
                <a:latin typeface="Segoe UI Black" panose="020B0A02040204020203" pitchFamily="34" charset="0"/>
                <a:ea typeface="Segoe UI Black" panose="020B0A02040204020203" pitchFamily="34" charset="0"/>
              </a:rPr>
              <a:t>he</a:t>
            </a:r>
            <a:r>
              <a:rPr lang="hu-HU" u="sng" dirty="0" err="1">
                <a:solidFill>
                  <a:srgbClr val="0070C0"/>
                </a:solidFill>
                <a:latin typeface="Segoe UI Black" panose="020B0A02040204020203" pitchFamily="34" charset="0"/>
                <a:ea typeface="Segoe UI Black" panose="020B0A02040204020203" pitchFamily="34" charset="0"/>
              </a:rPr>
              <a:t>a</a:t>
            </a:r>
            <a:r>
              <a:rPr lang="hu-HU" dirty="0" err="1">
                <a:solidFill>
                  <a:srgbClr val="0070C0"/>
                </a:solidFill>
                <a:latin typeface="Segoe UI Black" panose="020B0A02040204020203" pitchFamily="34" charset="0"/>
                <a:ea typeface="Segoe UI Black" panose="020B0A02040204020203" pitchFamily="34" charset="0"/>
              </a:rPr>
              <a:t>re</a:t>
            </a:r>
            <a:r>
              <a:rPr lang="hu-HU" dirty="0">
                <a:solidFill>
                  <a:srgbClr val="0070C0"/>
                </a:solidFill>
                <a:latin typeface="Segoe UI Black" panose="020B0A02040204020203" pitchFamily="34" charset="0"/>
                <a:ea typeface="Segoe UI Black" panose="020B0A02040204020203" pitchFamily="34" charset="0"/>
              </a:rPr>
              <a:t>) house</a:t>
            </a:r>
          </a:p>
        </p:txBody>
      </p:sp>
      <p:pic>
        <p:nvPicPr>
          <p:cNvPr id="2" name="Kép 1" descr="A képen Betűtípus, embléma, Grafika, szöveg látható&#10;&#10;Automatikusan generált leírás">
            <a:extLst>
              <a:ext uri="{FF2B5EF4-FFF2-40B4-BE49-F238E27FC236}">
                <a16:creationId xmlns:a16="http://schemas.microsoft.com/office/drawing/2014/main" id="{90DB4936-466F-06CA-5CDD-79EA3CA70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3" y="6013625"/>
            <a:ext cx="2131868" cy="596549"/>
          </a:xfrm>
          <a:prstGeom prst="rect">
            <a:avLst/>
          </a:prstGeom>
        </p:spPr>
      </p:pic>
      <p:sp>
        <p:nvSpPr>
          <p:cNvPr id="9" name="Szövegdoboz 8">
            <a:extLst>
              <a:ext uri="{FF2B5EF4-FFF2-40B4-BE49-F238E27FC236}">
                <a16:creationId xmlns:a16="http://schemas.microsoft.com/office/drawing/2014/main" id="{A97B196E-8CFE-9711-267A-147C4E0729DF}"/>
              </a:ext>
            </a:extLst>
          </p:cNvPr>
          <p:cNvSpPr txBox="1"/>
          <p:nvPr/>
        </p:nvSpPr>
        <p:spPr>
          <a:xfrm>
            <a:off x="429549" y="4746299"/>
            <a:ext cx="2701519" cy="830997"/>
          </a:xfrm>
          <a:prstGeom prst="rect">
            <a:avLst/>
          </a:prstGeom>
          <a:noFill/>
        </p:spPr>
        <p:txBody>
          <a:bodyPr wrap="square">
            <a:spAutoFit/>
          </a:bodyPr>
          <a:lstStyle/>
          <a:p>
            <a:r>
              <a:rPr lang="en-US" sz="1200" b="0" i="0" dirty="0">
                <a:effectLst/>
                <a:latin typeface="Google Sans"/>
              </a:rPr>
              <a:t>A data warehouse is an enterprise system used for the analysis and reporting of structured and semi-structured data from multiple sources</a:t>
            </a:r>
            <a:r>
              <a:rPr lang="hu-HU" sz="1200" b="0" i="0" dirty="0">
                <a:effectLst/>
                <a:latin typeface="Google Sans"/>
              </a:rPr>
              <a:t>.</a:t>
            </a:r>
            <a:endParaRPr lang="hu-HU" sz="1200" b="1" dirty="0">
              <a:latin typeface="sohne"/>
            </a:endParaRPr>
          </a:p>
        </p:txBody>
      </p:sp>
      <p:sp>
        <p:nvSpPr>
          <p:cNvPr id="11" name="AutoShape 6">
            <a:extLst>
              <a:ext uri="{FF2B5EF4-FFF2-40B4-BE49-F238E27FC236}">
                <a16:creationId xmlns:a16="http://schemas.microsoft.com/office/drawing/2014/main" id="{97A7F039-9E04-18CB-32F5-3C87FD6E717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1032" name="Picture 8" descr="Data Warehouse">
            <a:extLst>
              <a:ext uri="{FF2B5EF4-FFF2-40B4-BE49-F238E27FC236}">
                <a16:creationId xmlns:a16="http://schemas.microsoft.com/office/drawing/2014/main" id="{4E2C6B5A-8BD7-4143-6446-9F70AFE27F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50" y="2561137"/>
            <a:ext cx="2701519" cy="1735726"/>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Csoportba foglalás 13">
            <a:extLst>
              <a:ext uri="{FF2B5EF4-FFF2-40B4-BE49-F238E27FC236}">
                <a16:creationId xmlns:a16="http://schemas.microsoft.com/office/drawing/2014/main" id="{B9DD7DBF-CAD4-72FF-11B6-B49F82FA0B4C}"/>
              </a:ext>
            </a:extLst>
          </p:cNvPr>
          <p:cNvGrpSpPr/>
          <p:nvPr/>
        </p:nvGrpSpPr>
        <p:grpSpPr>
          <a:xfrm>
            <a:off x="10243185" y="653449"/>
            <a:ext cx="1833086" cy="1735725"/>
            <a:chOff x="8551068" y="1812131"/>
            <a:chExt cx="3233738" cy="3233738"/>
          </a:xfrm>
        </p:grpSpPr>
        <p:sp>
          <p:nvSpPr>
            <p:cNvPr id="15" name="Rombusz 14">
              <a:extLst>
                <a:ext uri="{FF2B5EF4-FFF2-40B4-BE49-F238E27FC236}">
                  <a16:creationId xmlns:a16="http://schemas.microsoft.com/office/drawing/2014/main" id="{66919141-AF8D-EDC5-E2A7-76C7FE3F1CA6}"/>
                </a:ext>
              </a:extLst>
            </p:cNvPr>
            <p:cNvSpPr/>
            <p:nvPr/>
          </p:nvSpPr>
          <p:spPr>
            <a:xfrm>
              <a:off x="8551068" y="1812131"/>
              <a:ext cx="3233738" cy="3233738"/>
            </a:xfrm>
            <a:prstGeom prst="diamond">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hu-HU" sz="800"/>
            </a:p>
          </p:txBody>
        </p:sp>
        <p:sp>
          <p:nvSpPr>
            <p:cNvPr id="16" name="Szabadkézi sokszög: alakzat 15">
              <a:extLst>
                <a:ext uri="{FF2B5EF4-FFF2-40B4-BE49-F238E27FC236}">
                  <a16:creationId xmlns:a16="http://schemas.microsoft.com/office/drawing/2014/main" id="{3F090BAD-0E08-0D36-8400-7280183D9350}"/>
                </a:ext>
              </a:extLst>
            </p:cNvPr>
            <p:cNvSpPr/>
            <p:nvPr/>
          </p:nvSpPr>
          <p:spPr>
            <a:xfrm>
              <a:off x="885827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Objectives</a:t>
              </a:r>
              <a:endParaRPr lang="hu-HU" sz="700" dirty="0"/>
            </a:p>
          </p:txBody>
        </p:sp>
        <p:sp>
          <p:nvSpPr>
            <p:cNvPr id="17" name="Szabadkézi sokszög: alakzat 16">
              <a:extLst>
                <a:ext uri="{FF2B5EF4-FFF2-40B4-BE49-F238E27FC236}">
                  <a16:creationId xmlns:a16="http://schemas.microsoft.com/office/drawing/2014/main" id="{35ABD1C5-D0E3-7F2E-E5ED-583ECCA0A75B}"/>
                </a:ext>
              </a:extLst>
            </p:cNvPr>
            <p:cNvSpPr/>
            <p:nvPr/>
          </p:nvSpPr>
          <p:spPr>
            <a:xfrm>
              <a:off x="1021644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marL="0" lvl="0" indent="0" algn="ctr" defTabSz="711200">
                <a:lnSpc>
                  <a:spcPct val="90000"/>
                </a:lnSpc>
                <a:spcBef>
                  <a:spcPct val="0"/>
                </a:spcBef>
                <a:spcAft>
                  <a:spcPct val="35000"/>
                </a:spcAft>
                <a:buNone/>
              </a:pPr>
              <a:r>
                <a:rPr lang="hu-HU" sz="700" kern="1200" dirty="0"/>
                <a:t>Data</a:t>
              </a:r>
            </a:p>
            <a:p>
              <a:pPr marL="0" lvl="0" indent="0" algn="ctr" defTabSz="711200">
                <a:lnSpc>
                  <a:spcPct val="90000"/>
                </a:lnSpc>
                <a:spcBef>
                  <a:spcPct val="0"/>
                </a:spcBef>
                <a:spcAft>
                  <a:spcPct val="35000"/>
                </a:spcAft>
                <a:buNone/>
              </a:pPr>
              <a:r>
                <a:rPr lang="hu-HU" sz="700" kern="1200" dirty="0" err="1"/>
                <a:t>governance</a:t>
              </a:r>
              <a:endParaRPr lang="hu-HU" sz="700" kern="1200" dirty="0"/>
            </a:p>
          </p:txBody>
        </p:sp>
        <p:sp>
          <p:nvSpPr>
            <p:cNvPr id="18" name="Szabadkézi sokszög: alakzat 17">
              <a:extLst>
                <a:ext uri="{FF2B5EF4-FFF2-40B4-BE49-F238E27FC236}">
                  <a16:creationId xmlns:a16="http://schemas.microsoft.com/office/drawing/2014/main" id="{B7D27413-D75E-26F0-7B70-8987BAAACD47}"/>
                </a:ext>
              </a:extLst>
            </p:cNvPr>
            <p:cNvSpPr/>
            <p:nvPr/>
          </p:nvSpPr>
          <p:spPr>
            <a:xfrm>
              <a:off x="885827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Technology</a:t>
              </a:r>
              <a:endParaRPr lang="hu-HU" sz="700" dirty="0"/>
            </a:p>
          </p:txBody>
        </p:sp>
        <p:sp>
          <p:nvSpPr>
            <p:cNvPr id="19" name="Szabadkézi sokszög: alakzat 18">
              <a:extLst>
                <a:ext uri="{FF2B5EF4-FFF2-40B4-BE49-F238E27FC236}">
                  <a16:creationId xmlns:a16="http://schemas.microsoft.com/office/drawing/2014/main" id="{A08B301F-AE71-7BC5-53CD-66FC7F825927}"/>
                </a:ext>
              </a:extLst>
            </p:cNvPr>
            <p:cNvSpPr/>
            <p:nvPr/>
          </p:nvSpPr>
          <p:spPr>
            <a:xfrm>
              <a:off x="1021644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Culture</a:t>
              </a:r>
              <a:endParaRPr lang="hu-HU" sz="700" dirty="0"/>
            </a:p>
          </p:txBody>
        </p:sp>
      </p:grpSp>
      <p:pic>
        <p:nvPicPr>
          <p:cNvPr id="2050" name="Picture 2" descr="Evolution of data storage, from data warehouses to data lakes to lakehouses">
            <a:extLst>
              <a:ext uri="{FF2B5EF4-FFF2-40B4-BE49-F238E27FC236}">
                <a16:creationId xmlns:a16="http://schemas.microsoft.com/office/drawing/2014/main" id="{7EC3153D-3DD0-D2AC-D87B-9C9A10F1CC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7535" y="2524607"/>
            <a:ext cx="3735007" cy="1960879"/>
          </a:xfrm>
          <a:prstGeom prst="rect">
            <a:avLst/>
          </a:prstGeom>
          <a:noFill/>
          <a:extLst>
            <a:ext uri="{909E8E84-426E-40DD-AFC4-6F175D3DCCD1}">
              <a14:hiddenFill xmlns:a14="http://schemas.microsoft.com/office/drawing/2010/main">
                <a:solidFill>
                  <a:srgbClr val="FFFFFF"/>
                </a:solidFill>
              </a14:hiddenFill>
            </a:ext>
          </a:extLst>
        </p:spPr>
      </p:pic>
      <p:sp>
        <p:nvSpPr>
          <p:cNvPr id="3" name="Szövegdoboz 2">
            <a:extLst>
              <a:ext uri="{FF2B5EF4-FFF2-40B4-BE49-F238E27FC236}">
                <a16:creationId xmlns:a16="http://schemas.microsoft.com/office/drawing/2014/main" id="{A97B196E-8CFE-9711-267A-147C4E0729DF}"/>
              </a:ext>
            </a:extLst>
          </p:cNvPr>
          <p:cNvSpPr txBox="1"/>
          <p:nvPr/>
        </p:nvSpPr>
        <p:spPr>
          <a:xfrm>
            <a:off x="3437534" y="4746299"/>
            <a:ext cx="3735007" cy="769441"/>
          </a:xfrm>
          <a:prstGeom prst="rect">
            <a:avLst/>
          </a:prstGeom>
          <a:noFill/>
        </p:spPr>
        <p:txBody>
          <a:bodyPr wrap="square">
            <a:spAutoFit/>
          </a:bodyPr>
          <a:lstStyle/>
          <a:p>
            <a:r>
              <a:rPr lang="en-US" sz="1100" b="0" i="0" dirty="0">
                <a:effectLst/>
                <a:latin typeface="Google Sans"/>
              </a:rPr>
              <a:t>A data lake</a:t>
            </a:r>
            <a:r>
              <a:rPr lang="hu-HU" sz="1100" b="0" i="0" dirty="0">
                <a:effectLst/>
                <a:latin typeface="Google Sans"/>
              </a:rPr>
              <a:t>(house)</a:t>
            </a:r>
            <a:r>
              <a:rPr lang="en-US" sz="1100" b="0" i="0" dirty="0">
                <a:effectLst/>
                <a:latin typeface="Google Sans"/>
              </a:rPr>
              <a:t> is a centralized repository designed to store, process, and secure large amounts of structured, </a:t>
            </a:r>
            <a:r>
              <a:rPr lang="en-US" sz="1100" b="0" i="0" dirty="0" err="1">
                <a:effectLst/>
                <a:latin typeface="Google Sans"/>
              </a:rPr>
              <a:t>semistructured</a:t>
            </a:r>
            <a:r>
              <a:rPr lang="en-US" sz="1100" b="0" i="0" dirty="0">
                <a:effectLst/>
                <a:latin typeface="Google Sans"/>
              </a:rPr>
              <a:t>, and unstructured data. It can store data in its native format and process any variety of it, ignoring size limits.</a:t>
            </a:r>
            <a:endParaRPr lang="hu-HU" sz="1100" b="1" dirty="0">
              <a:latin typeface="sohne"/>
            </a:endParaRPr>
          </a:p>
        </p:txBody>
      </p:sp>
      <p:pic>
        <p:nvPicPr>
          <p:cNvPr id="8" name="Kép 7">
            <a:extLst>
              <a:ext uri="{FF2B5EF4-FFF2-40B4-BE49-F238E27FC236}">
                <a16:creationId xmlns:a16="http://schemas.microsoft.com/office/drawing/2014/main" id="{5DFD03C4-4993-9A25-3CF9-DB4B35E0EC88}"/>
              </a:ext>
            </a:extLst>
          </p:cNvPr>
          <p:cNvPicPr>
            <a:picLocks noChangeAspect="1"/>
          </p:cNvPicPr>
          <p:nvPr/>
        </p:nvPicPr>
        <p:blipFill>
          <a:blip r:embed="rId6"/>
          <a:stretch>
            <a:fillRect/>
          </a:stretch>
        </p:blipFill>
        <p:spPr>
          <a:xfrm>
            <a:off x="7427252" y="2459209"/>
            <a:ext cx="3415146" cy="2091677"/>
          </a:xfrm>
          <a:prstGeom prst="rect">
            <a:avLst/>
          </a:prstGeom>
        </p:spPr>
      </p:pic>
      <p:sp>
        <p:nvSpPr>
          <p:cNvPr id="5" name="Szövegdoboz 4">
            <a:extLst>
              <a:ext uri="{FF2B5EF4-FFF2-40B4-BE49-F238E27FC236}">
                <a16:creationId xmlns:a16="http://schemas.microsoft.com/office/drawing/2014/main" id="{A97B196E-8CFE-9711-267A-147C4E0729DF}"/>
              </a:ext>
            </a:extLst>
          </p:cNvPr>
          <p:cNvSpPr txBox="1"/>
          <p:nvPr/>
        </p:nvSpPr>
        <p:spPr>
          <a:xfrm>
            <a:off x="7427251" y="4746299"/>
            <a:ext cx="3415146" cy="1015663"/>
          </a:xfrm>
          <a:prstGeom prst="rect">
            <a:avLst/>
          </a:prstGeom>
          <a:noFill/>
        </p:spPr>
        <p:txBody>
          <a:bodyPr wrap="square">
            <a:spAutoFit/>
          </a:bodyPr>
          <a:lstStyle/>
          <a:p>
            <a:r>
              <a:rPr lang="en-US" sz="1200" b="0" i="0" dirty="0">
                <a:solidFill>
                  <a:srgbClr val="4A4A4A"/>
                </a:solidFill>
                <a:effectLst/>
                <a:latin typeface="BlinkMacSystemFont"/>
              </a:rPr>
              <a:t>A data mesh architecture is a decentralized approach that enables domain teams to perform cross-domain data analysis on their own. At its core is the domain with its responsible team and its operational and analytical data.</a:t>
            </a:r>
            <a:endParaRPr lang="hu-HU" sz="1200" b="1" dirty="0">
              <a:latin typeface="sohne"/>
            </a:endParaRPr>
          </a:p>
        </p:txBody>
      </p:sp>
      <p:sp>
        <p:nvSpPr>
          <p:cNvPr id="6" name="Szövegdoboz 5">
            <a:extLst>
              <a:ext uri="{FF2B5EF4-FFF2-40B4-BE49-F238E27FC236}">
                <a16:creationId xmlns:a16="http://schemas.microsoft.com/office/drawing/2014/main" id="{A7367475-F8A2-605B-332C-C44C307DD4C1}"/>
              </a:ext>
            </a:extLst>
          </p:cNvPr>
          <p:cNvSpPr txBox="1"/>
          <p:nvPr/>
        </p:nvSpPr>
        <p:spPr>
          <a:xfrm>
            <a:off x="1680633" y="1995071"/>
            <a:ext cx="672908" cy="369332"/>
          </a:xfrm>
          <a:prstGeom prst="rect">
            <a:avLst/>
          </a:prstGeom>
          <a:noFill/>
        </p:spPr>
        <p:txBody>
          <a:bodyPr wrap="square">
            <a:spAutoFit/>
          </a:bodyPr>
          <a:lstStyle/>
          <a:p>
            <a:r>
              <a:rPr lang="hu-HU" b="0" i="0" dirty="0">
                <a:solidFill>
                  <a:srgbClr val="4A4A4A"/>
                </a:solidFill>
                <a:effectLst/>
                <a:latin typeface="BlinkMacSystemFont"/>
              </a:rPr>
              <a:t>PAST</a:t>
            </a:r>
            <a:endParaRPr lang="hu-HU" b="1" dirty="0">
              <a:latin typeface="sohne"/>
            </a:endParaRPr>
          </a:p>
        </p:txBody>
      </p:sp>
      <p:sp>
        <p:nvSpPr>
          <p:cNvPr id="7" name="Szövegdoboz 6">
            <a:extLst>
              <a:ext uri="{FF2B5EF4-FFF2-40B4-BE49-F238E27FC236}">
                <a16:creationId xmlns:a16="http://schemas.microsoft.com/office/drawing/2014/main" id="{6A38145F-B178-B9D1-9D4D-53EDB125D6B1}"/>
              </a:ext>
            </a:extLst>
          </p:cNvPr>
          <p:cNvSpPr txBox="1"/>
          <p:nvPr/>
        </p:nvSpPr>
        <p:spPr>
          <a:xfrm>
            <a:off x="4791701" y="1995071"/>
            <a:ext cx="1098455" cy="369332"/>
          </a:xfrm>
          <a:prstGeom prst="rect">
            <a:avLst/>
          </a:prstGeom>
          <a:noFill/>
        </p:spPr>
        <p:txBody>
          <a:bodyPr wrap="square">
            <a:spAutoFit/>
          </a:bodyPr>
          <a:lstStyle/>
          <a:p>
            <a:r>
              <a:rPr lang="hu-HU" b="0" i="0" dirty="0">
                <a:solidFill>
                  <a:srgbClr val="4A4A4A"/>
                </a:solidFill>
                <a:effectLst/>
                <a:latin typeface="BlinkMacSystemFont"/>
              </a:rPr>
              <a:t>PRESENT</a:t>
            </a:r>
            <a:endParaRPr lang="hu-HU" b="1" dirty="0">
              <a:latin typeface="sohne"/>
            </a:endParaRPr>
          </a:p>
        </p:txBody>
      </p:sp>
      <p:sp>
        <p:nvSpPr>
          <p:cNvPr id="10" name="Szövegdoboz 9">
            <a:extLst>
              <a:ext uri="{FF2B5EF4-FFF2-40B4-BE49-F238E27FC236}">
                <a16:creationId xmlns:a16="http://schemas.microsoft.com/office/drawing/2014/main" id="{3C2D9CBE-94B8-8638-CA5F-486ADD31ACDC}"/>
              </a:ext>
            </a:extLst>
          </p:cNvPr>
          <p:cNvSpPr txBox="1"/>
          <p:nvPr/>
        </p:nvSpPr>
        <p:spPr>
          <a:xfrm>
            <a:off x="8648954" y="1995071"/>
            <a:ext cx="1098455" cy="369332"/>
          </a:xfrm>
          <a:prstGeom prst="rect">
            <a:avLst/>
          </a:prstGeom>
          <a:noFill/>
        </p:spPr>
        <p:txBody>
          <a:bodyPr wrap="square">
            <a:spAutoFit/>
          </a:bodyPr>
          <a:lstStyle/>
          <a:p>
            <a:r>
              <a:rPr lang="hu-HU" b="0" i="0" dirty="0">
                <a:solidFill>
                  <a:srgbClr val="4A4A4A"/>
                </a:solidFill>
                <a:effectLst/>
                <a:latin typeface="BlinkMacSystemFont"/>
              </a:rPr>
              <a:t>FUTURE</a:t>
            </a:r>
            <a:endParaRPr lang="hu-HU" b="1" dirty="0">
              <a:latin typeface="sohne"/>
            </a:endParaRPr>
          </a:p>
        </p:txBody>
      </p:sp>
    </p:spTree>
    <p:extLst>
      <p:ext uri="{BB962C8B-B14F-4D97-AF65-F5344CB8AC3E}">
        <p14:creationId xmlns:p14="http://schemas.microsoft.com/office/powerpoint/2010/main" val="2145072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3613A-2F19-9525-3F6F-528B3B9B3956}"/>
            </a:ext>
          </a:extLst>
        </p:cNvPr>
        <p:cNvGrpSpPr/>
        <p:nvPr/>
      </p:nvGrpSpPr>
      <p:grpSpPr>
        <a:xfrm>
          <a:off x="0" y="0"/>
          <a:ext cx="0" cy="0"/>
          <a:chOff x="0" y="0"/>
          <a:chExt cx="0" cy="0"/>
        </a:xfrm>
      </p:grpSpPr>
      <p:sp>
        <p:nvSpPr>
          <p:cNvPr id="4" name="Cím 1">
            <a:extLst>
              <a:ext uri="{FF2B5EF4-FFF2-40B4-BE49-F238E27FC236}">
                <a16:creationId xmlns:a16="http://schemas.microsoft.com/office/drawing/2014/main" id="{12B78636-5A2A-4F99-4E4D-3DDD69FACF3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hu-HU" dirty="0">
                <a:solidFill>
                  <a:srgbClr val="0070C0"/>
                </a:solidFill>
                <a:latin typeface="Segoe UI Black" panose="020B0A02040204020203" pitchFamily="34" charset="0"/>
                <a:ea typeface="Segoe UI Black" panose="020B0A02040204020203" pitchFamily="34" charset="0"/>
              </a:rPr>
              <a:t>PYTHON</a:t>
            </a:r>
          </a:p>
        </p:txBody>
      </p:sp>
      <p:pic>
        <p:nvPicPr>
          <p:cNvPr id="2" name="Kép 1" descr="A képen Betűtípus, embléma, Grafika, szöveg látható&#10;&#10;Automatikusan generált leírás">
            <a:extLst>
              <a:ext uri="{FF2B5EF4-FFF2-40B4-BE49-F238E27FC236}">
                <a16:creationId xmlns:a16="http://schemas.microsoft.com/office/drawing/2014/main" id="{90DB4936-466F-06CA-5CDD-79EA3CA70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3" y="6013625"/>
            <a:ext cx="2131868" cy="596549"/>
          </a:xfrm>
          <a:prstGeom prst="rect">
            <a:avLst/>
          </a:prstGeom>
        </p:spPr>
      </p:pic>
      <p:sp>
        <p:nvSpPr>
          <p:cNvPr id="5" name="Szövegdoboz 4">
            <a:extLst>
              <a:ext uri="{FF2B5EF4-FFF2-40B4-BE49-F238E27FC236}">
                <a16:creationId xmlns:a16="http://schemas.microsoft.com/office/drawing/2014/main" id="{E810E0BB-FCF4-BB36-8105-E8B2EE097453}"/>
              </a:ext>
            </a:extLst>
          </p:cNvPr>
          <p:cNvSpPr txBox="1"/>
          <p:nvPr/>
        </p:nvSpPr>
        <p:spPr>
          <a:xfrm>
            <a:off x="387927" y="1489310"/>
            <a:ext cx="5533930" cy="3416320"/>
          </a:xfrm>
          <a:prstGeom prst="rect">
            <a:avLst/>
          </a:prstGeom>
          <a:noFill/>
        </p:spPr>
        <p:txBody>
          <a:bodyPr wrap="square">
            <a:spAutoFit/>
          </a:bodyPr>
          <a:lstStyle/>
          <a:p>
            <a:r>
              <a:rPr lang="hu-HU" i="0" dirty="0">
                <a:solidFill>
                  <a:srgbClr val="242424"/>
                </a:solidFill>
                <a:effectLst/>
                <a:latin typeface="sohne"/>
              </a:rPr>
              <a:t>Most of AI and </a:t>
            </a:r>
            <a:r>
              <a:rPr lang="hu-HU" i="0" dirty="0" err="1">
                <a:solidFill>
                  <a:srgbClr val="242424"/>
                </a:solidFill>
                <a:effectLst/>
                <a:latin typeface="sohne"/>
              </a:rPr>
              <a:t>data</a:t>
            </a:r>
            <a:r>
              <a:rPr lang="hu-HU" i="0" dirty="0">
                <a:solidFill>
                  <a:srgbClr val="242424"/>
                </a:solidFill>
                <a:effectLst/>
                <a:latin typeface="sohne"/>
              </a:rPr>
              <a:t> </a:t>
            </a:r>
            <a:r>
              <a:rPr lang="hu-HU" i="0" dirty="0" err="1">
                <a:solidFill>
                  <a:srgbClr val="242424"/>
                </a:solidFill>
                <a:effectLst/>
                <a:latin typeface="sohne"/>
              </a:rPr>
              <a:t>solution</a:t>
            </a:r>
            <a:r>
              <a:rPr lang="hu-HU" i="0" dirty="0">
                <a:solidFill>
                  <a:srgbClr val="242424"/>
                </a:solidFill>
                <a:effectLst/>
                <a:latin typeface="sohne"/>
              </a:rPr>
              <a:t> in </a:t>
            </a:r>
            <a:r>
              <a:rPr lang="hu-HU" i="0" dirty="0" err="1">
                <a:solidFill>
                  <a:srgbClr val="242424"/>
                </a:solidFill>
                <a:effectLst/>
                <a:latin typeface="sohne"/>
              </a:rPr>
              <a:t>the</a:t>
            </a:r>
            <a:r>
              <a:rPr lang="hu-HU" i="0" dirty="0">
                <a:solidFill>
                  <a:srgbClr val="242424"/>
                </a:solidFill>
                <a:effectLst/>
                <a:latin typeface="sohne"/>
              </a:rPr>
              <a:t> last 10 </a:t>
            </a:r>
            <a:r>
              <a:rPr lang="hu-HU" i="0" dirty="0" err="1">
                <a:solidFill>
                  <a:srgbClr val="242424"/>
                </a:solidFill>
                <a:effectLst/>
                <a:latin typeface="sohne"/>
              </a:rPr>
              <a:t>year</a:t>
            </a:r>
            <a:r>
              <a:rPr lang="hu-HU" i="0" dirty="0">
                <a:solidFill>
                  <a:srgbClr val="242424"/>
                </a:solidFill>
                <a:effectLst/>
                <a:latin typeface="sohne"/>
              </a:rPr>
              <a:t> </a:t>
            </a:r>
            <a:r>
              <a:rPr lang="hu-HU" i="0" dirty="0" err="1">
                <a:solidFill>
                  <a:srgbClr val="242424"/>
                </a:solidFill>
                <a:effectLst/>
                <a:latin typeface="sohne"/>
              </a:rPr>
              <a:t>use</a:t>
            </a:r>
            <a:r>
              <a:rPr lang="hu-HU" i="0" dirty="0">
                <a:solidFill>
                  <a:srgbClr val="242424"/>
                </a:solidFill>
                <a:effectLst/>
                <a:latin typeface="sohne"/>
              </a:rPr>
              <a:t> PYTHON. PYTHON is a </a:t>
            </a:r>
            <a:r>
              <a:rPr lang="hu-HU" i="0" dirty="0" err="1">
                <a:solidFill>
                  <a:srgbClr val="242424"/>
                </a:solidFill>
                <a:effectLst/>
                <a:latin typeface="sohne"/>
              </a:rPr>
              <a:t>primary</a:t>
            </a:r>
            <a:r>
              <a:rPr lang="hu-HU" i="0" dirty="0">
                <a:solidFill>
                  <a:srgbClr val="242424"/>
                </a:solidFill>
                <a:effectLst/>
                <a:latin typeface="sohne"/>
              </a:rPr>
              <a:t> </a:t>
            </a:r>
            <a:r>
              <a:rPr lang="hu-HU" i="0" dirty="0" err="1">
                <a:solidFill>
                  <a:srgbClr val="242424"/>
                </a:solidFill>
                <a:effectLst/>
                <a:latin typeface="sohne"/>
              </a:rPr>
              <a:t>languange</a:t>
            </a:r>
            <a:r>
              <a:rPr lang="hu-HU" i="0" dirty="0">
                <a:solidFill>
                  <a:srgbClr val="242424"/>
                </a:solidFill>
                <a:effectLst/>
                <a:latin typeface="sohne"/>
              </a:rPr>
              <a:t> in </a:t>
            </a:r>
            <a:r>
              <a:rPr lang="hu-HU" i="0" dirty="0" err="1">
                <a:solidFill>
                  <a:srgbClr val="242424"/>
                </a:solidFill>
                <a:effectLst/>
                <a:latin typeface="sohne"/>
              </a:rPr>
              <a:t>data</a:t>
            </a:r>
            <a:r>
              <a:rPr lang="hu-HU" i="0" dirty="0">
                <a:solidFill>
                  <a:srgbClr val="242424"/>
                </a:solidFill>
                <a:effectLst/>
                <a:latin typeface="sohne"/>
              </a:rPr>
              <a:t> management and </a:t>
            </a:r>
            <a:r>
              <a:rPr lang="hu-HU" i="0" dirty="0" err="1">
                <a:solidFill>
                  <a:srgbClr val="242424"/>
                </a:solidFill>
                <a:effectLst/>
                <a:latin typeface="sohne"/>
              </a:rPr>
              <a:t>analysis</a:t>
            </a:r>
            <a:r>
              <a:rPr lang="hu-HU" i="0" dirty="0">
                <a:solidFill>
                  <a:srgbClr val="242424"/>
                </a:solidFill>
                <a:effectLst/>
                <a:latin typeface="sohne"/>
              </a:rPr>
              <a:t> </a:t>
            </a:r>
            <a:r>
              <a:rPr lang="hu-HU" i="0" dirty="0" err="1">
                <a:solidFill>
                  <a:srgbClr val="242424"/>
                </a:solidFill>
                <a:effectLst/>
                <a:latin typeface="sohne"/>
              </a:rPr>
              <a:t>field</a:t>
            </a:r>
            <a:r>
              <a:rPr lang="hu-HU" i="0" dirty="0">
                <a:solidFill>
                  <a:srgbClr val="242424"/>
                </a:solidFill>
                <a:effectLst/>
                <a:latin typeface="sohne"/>
              </a:rPr>
              <a:t>.</a:t>
            </a:r>
          </a:p>
          <a:p>
            <a:endParaRPr lang="hu-HU" dirty="0">
              <a:solidFill>
                <a:srgbClr val="242424"/>
              </a:solidFill>
              <a:latin typeface="sohne"/>
            </a:endParaRPr>
          </a:p>
          <a:p>
            <a:r>
              <a:rPr lang="hu-HU" i="0" dirty="0" err="1">
                <a:solidFill>
                  <a:srgbClr val="242424"/>
                </a:solidFill>
                <a:effectLst/>
                <a:latin typeface="sohne"/>
              </a:rPr>
              <a:t>Some</a:t>
            </a:r>
            <a:r>
              <a:rPr lang="hu-HU" i="0" dirty="0">
                <a:solidFill>
                  <a:srgbClr val="242424"/>
                </a:solidFill>
                <a:effectLst/>
                <a:latin typeface="sohne"/>
              </a:rPr>
              <a:t> </a:t>
            </a:r>
            <a:r>
              <a:rPr lang="hu-HU" i="0" dirty="0" err="1">
                <a:solidFill>
                  <a:srgbClr val="242424"/>
                </a:solidFill>
                <a:effectLst/>
                <a:latin typeface="sohne"/>
              </a:rPr>
              <a:t>fact</a:t>
            </a:r>
            <a:r>
              <a:rPr lang="hu-HU" i="0" dirty="0">
                <a:solidFill>
                  <a:srgbClr val="242424"/>
                </a:solidFill>
                <a:effectLst/>
                <a:latin typeface="sohne"/>
              </a:rPr>
              <a:t>:</a:t>
            </a:r>
          </a:p>
          <a:p>
            <a:pPr marL="285750" indent="-285750">
              <a:buFont typeface="Arial" panose="020B0604020202020204" pitchFamily="34" charset="0"/>
              <a:buChar char="•"/>
            </a:pPr>
            <a:r>
              <a:rPr lang="hu-HU" i="0" dirty="0">
                <a:solidFill>
                  <a:srgbClr val="242424"/>
                </a:solidFill>
                <a:effectLst/>
                <a:latin typeface="sohne"/>
              </a:rPr>
              <a:t>Python is </a:t>
            </a:r>
            <a:r>
              <a:rPr lang="hu-HU" i="0" dirty="0" err="1">
                <a:solidFill>
                  <a:srgbClr val="242424"/>
                </a:solidFill>
                <a:effectLst/>
                <a:latin typeface="sohne"/>
              </a:rPr>
              <a:t>on</a:t>
            </a:r>
            <a:r>
              <a:rPr lang="hu-HU" i="0" dirty="0">
                <a:solidFill>
                  <a:srgbClr val="242424"/>
                </a:solidFill>
                <a:effectLst/>
                <a:latin typeface="sohne"/>
              </a:rPr>
              <a:t> Mars</a:t>
            </a:r>
          </a:p>
          <a:p>
            <a:pPr marL="285750" indent="-285750">
              <a:buFont typeface="Arial" panose="020B0604020202020204" pitchFamily="34" charset="0"/>
              <a:buChar char="•"/>
            </a:pPr>
            <a:r>
              <a:rPr lang="en-US" i="0" dirty="0">
                <a:solidFill>
                  <a:srgbClr val="242424"/>
                </a:solidFill>
                <a:effectLst/>
                <a:latin typeface="sohne"/>
              </a:rPr>
              <a:t>Python is older than Java</a:t>
            </a:r>
          </a:p>
          <a:p>
            <a:pPr marL="285750" indent="-285750">
              <a:buFont typeface="Arial" panose="020B0604020202020204" pitchFamily="34" charset="0"/>
              <a:buChar char="•"/>
            </a:pPr>
            <a:r>
              <a:rPr lang="en-US" i="0" dirty="0">
                <a:solidFill>
                  <a:srgbClr val="242424"/>
                </a:solidFill>
                <a:effectLst/>
                <a:latin typeface="sohne"/>
              </a:rPr>
              <a:t>We can define infinite value in Python</a:t>
            </a:r>
          </a:p>
          <a:p>
            <a:pPr marL="285750" indent="-285750">
              <a:buFont typeface="Arial" panose="020B0604020202020204" pitchFamily="34" charset="0"/>
              <a:buChar char="•"/>
            </a:pPr>
            <a:r>
              <a:rPr lang="en-US" i="0" dirty="0">
                <a:solidFill>
                  <a:srgbClr val="242424"/>
                </a:solidFill>
                <a:effectLst/>
                <a:latin typeface="sohne"/>
              </a:rPr>
              <a:t>Python can return multiple values</a:t>
            </a:r>
          </a:p>
          <a:p>
            <a:pPr marL="285750" indent="-285750">
              <a:buFont typeface="Arial" panose="020B0604020202020204" pitchFamily="34" charset="0"/>
              <a:buChar char="•"/>
            </a:pPr>
            <a:r>
              <a:rPr lang="en-US" i="0" dirty="0">
                <a:solidFill>
                  <a:srgbClr val="242424"/>
                </a:solidFill>
                <a:effectLst/>
                <a:latin typeface="sohne"/>
              </a:rPr>
              <a:t>Python is named after a television show</a:t>
            </a:r>
            <a:r>
              <a:rPr lang="hu-HU" i="0" dirty="0">
                <a:solidFill>
                  <a:srgbClr val="242424"/>
                </a:solidFill>
                <a:effectLst/>
                <a:latin typeface="sohne"/>
              </a:rPr>
              <a:t> (Monty </a:t>
            </a:r>
            <a:r>
              <a:rPr lang="hu-HU" i="0" dirty="0" err="1">
                <a:solidFill>
                  <a:srgbClr val="242424"/>
                </a:solidFill>
                <a:effectLst/>
                <a:latin typeface="sohne"/>
              </a:rPr>
              <a:t>String</a:t>
            </a:r>
            <a:r>
              <a:rPr lang="hu-HU" i="0" dirty="0">
                <a:solidFill>
                  <a:srgbClr val="242424"/>
                </a:solidFill>
                <a:effectLst/>
                <a:latin typeface="sohne"/>
              </a:rPr>
              <a:t> </a:t>
            </a:r>
            <a:r>
              <a:rPr lang="hu-HU" i="0" dirty="0" err="1">
                <a:solidFill>
                  <a:srgbClr val="242424"/>
                </a:solidFill>
                <a:effectLst/>
                <a:latin typeface="sohne"/>
              </a:rPr>
              <a:t>Literal</a:t>
            </a:r>
            <a:r>
              <a:rPr lang="hu-HU" i="0" dirty="0">
                <a:solidFill>
                  <a:srgbClr val="242424"/>
                </a:solidFill>
                <a:effectLst/>
                <a:latin typeface="sohne"/>
              </a:rPr>
              <a:t> </a:t>
            </a:r>
            <a:r>
              <a:rPr lang="hu-HU" i="0" dirty="0" err="1">
                <a:solidFill>
                  <a:srgbClr val="242424"/>
                </a:solidFill>
                <a:effectLst/>
                <a:latin typeface="sohne"/>
              </a:rPr>
              <a:t>concatenation</a:t>
            </a:r>
            <a:endParaRPr lang="hu-HU" i="0" dirty="0">
              <a:solidFill>
                <a:srgbClr val="242424"/>
              </a:solidFill>
              <a:effectLst/>
              <a:latin typeface="sohne"/>
            </a:endParaRPr>
          </a:p>
          <a:p>
            <a:pPr marL="285750" indent="-285750">
              <a:buFont typeface="Arial" panose="020B0604020202020204" pitchFamily="34" charset="0"/>
              <a:buChar char="•"/>
            </a:pPr>
            <a:r>
              <a:rPr lang="hu-HU" dirty="0">
                <a:solidFill>
                  <a:srgbClr val="242424"/>
                </a:solidFill>
                <a:latin typeface="sohne"/>
              </a:rPr>
              <a:t>Etc.</a:t>
            </a:r>
            <a:endParaRPr lang="hu-HU" i="0" dirty="0">
              <a:solidFill>
                <a:srgbClr val="242424"/>
              </a:solidFill>
              <a:effectLst/>
              <a:latin typeface="sohne"/>
            </a:endParaRPr>
          </a:p>
        </p:txBody>
      </p:sp>
      <p:pic>
        <p:nvPicPr>
          <p:cNvPr id="1026" name="Picture 2">
            <a:extLst>
              <a:ext uri="{FF2B5EF4-FFF2-40B4-BE49-F238E27FC236}">
                <a16:creationId xmlns:a16="http://schemas.microsoft.com/office/drawing/2014/main" id="{CEA55DF2-D4D6-FF54-0196-7DDB1EB867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89174"/>
            <a:ext cx="4746914" cy="3227902"/>
          </a:xfrm>
          <a:prstGeom prst="rect">
            <a:avLst/>
          </a:prstGeom>
          <a:noFill/>
          <a:extLst>
            <a:ext uri="{909E8E84-426E-40DD-AFC4-6F175D3DCCD1}">
              <a14:hiddenFill xmlns:a14="http://schemas.microsoft.com/office/drawing/2010/main">
                <a:solidFill>
                  <a:srgbClr val="FFFFFF"/>
                </a:solidFill>
              </a14:hiddenFill>
            </a:ext>
          </a:extLst>
        </p:spPr>
      </p:pic>
      <p:sp>
        <p:nvSpPr>
          <p:cNvPr id="6" name="Szövegdoboz 5">
            <a:extLst>
              <a:ext uri="{FF2B5EF4-FFF2-40B4-BE49-F238E27FC236}">
                <a16:creationId xmlns:a16="http://schemas.microsoft.com/office/drawing/2014/main" id="{B837D909-9D0C-580A-D395-A94E9EED69BC}"/>
              </a:ext>
            </a:extLst>
          </p:cNvPr>
          <p:cNvSpPr txBox="1"/>
          <p:nvPr/>
        </p:nvSpPr>
        <p:spPr>
          <a:xfrm>
            <a:off x="0" y="6610174"/>
            <a:ext cx="4378037" cy="246221"/>
          </a:xfrm>
          <a:prstGeom prst="rect">
            <a:avLst/>
          </a:prstGeom>
          <a:noFill/>
        </p:spPr>
        <p:txBody>
          <a:bodyPr wrap="square">
            <a:spAutoFit/>
          </a:bodyPr>
          <a:lstStyle/>
          <a:p>
            <a:r>
              <a:rPr lang="hu-HU" sz="1000" b="1" dirty="0" err="1">
                <a:solidFill>
                  <a:srgbClr val="242424"/>
                </a:solidFill>
                <a:latin typeface="sohne"/>
              </a:rPr>
              <a:t>Source</a:t>
            </a:r>
            <a:r>
              <a:rPr lang="hu-HU" sz="1000" b="1" dirty="0">
                <a:solidFill>
                  <a:srgbClr val="242424"/>
                </a:solidFill>
                <a:latin typeface="sohne"/>
              </a:rPr>
              <a:t>: https://afsalms7.medium.com/python-interesting-facts-3b2b77958dd0</a:t>
            </a:r>
          </a:p>
        </p:txBody>
      </p:sp>
      <p:grpSp>
        <p:nvGrpSpPr>
          <p:cNvPr id="3" name="Csoportba foglalás 2">
            <a:extLst>
              <a:ext uri="{FF2B5EF4-FFF2-40B4-BE49-F238E27FC236}">
                <a16:creationId xmlns:a16="http://schemas.microsoft.com/office/drawing/2014/main" id="{7C4B3A6E-00AF-0020-EF29-BE84F127FA55}"/>
              </a:ext>
            </a:extLst>
          </p:cNvPr>
          <p:cNvGrpSpPr/>
          <p:nvPr/>
        </p:nvGrpSpPr>
        <p:grpSpPr>
          <a:xfrm>
            <a:off x="10243185" y="653449"/>
            <a:ext cx="1833086" cy="1735725"/>
            <a:chOff x="8551068" y="1812131"/>
            <a:chExt cx="3233738" cy="3233738"/>
          </a:xfrm>
        </p:grpSpPr>
        <p:sp>
          <p:nvSpPr>
            <p:cNvPr id="7" name="Rombusz 6">
              <a:extLst>
                <a:ext uri="{FF2B5EF4-FFF2-40B4-BE49-F238E27FC236}">
                  <a16:creationId xmlns:a16="http://schemas.microsoft.com/office/drawing/2014/main" id="{A6A1101B-C29F-3A37-A9FF-62AC83F79F0F}"/>
                </a:ext>
              </a:extLst>
            </p:cNvPr>
            <p:cNvSpPr/>
            <p:nvPr/>
          </p:nvSpPr>
          <p:spPr>
            <a:xfrm>
              <a:off x="8551068" y="1812131"/>
              <a:ext cx="3233738" cy="3233738"/>
            </a:xfrm>
            <a:prstGeom prst="diamond">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hu-HU" sz="800"/>
            </a:p>
          </p:txBody>
        </p:sp>
        <p:sp>
          <p:nvSpPr>
            <p:cNvPr id="8" name="Szabadkézi sokszög: alakzat 7">
              <a:extLst>
                <a:ext uri="{FF2B5EF4-FFF2-40B4-BE49-F238E27FC236}">
                  <a16:creationId xmlns:a16="http://schemas.microsoft.com/office/drawing/2014/main" id="{417A9259-CCD8-A275-72D7-A03B6712645F}"/>
                </a:ext>
              </a:extLst>
            </p:cNvPr>
            <p:cNvSpPr/>
            <p:nvPr/>
          </p:nvSpPr>
          <p:spPr>
            <a:xfrm>
              <a:off x="885827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Objectives</a:t>
              </a:r>
              <a:endParaRPr lang="hu-HU" sz="700" dirty="0"/>
            </a:p>
          </p:txBody>
        </p:sp>
        <p:sp>
          <p:nvSpPr>
            <p:cNvPr id="9" name="Szabadkézi sokszög: alakzat 8">
              <a:extLst>
                <a:ext uri="{FF2B5EF4-FFF2-40B4-BE49-F238E27FC236}">
                  <a16:creationId xmlns:a16="http://schemas.microsoft.com/office/drawing/2014/main" id="{4C12AFD8-AC92-3CA2-BC7C-F4EE17F5AF58}"/>
                </a:ext>
              </a:extLst>
            </p:cNvPr>
            <p:cNvSpPr/>
            <p:nvPr/>
          </p:nvSpPr>
          <p:spPr>
            <a:xfrm>
              <a:off x="1021644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marL="0" lvl="0" indent="0" algn="ctr" defTabSz="711200">
                <a:lnSpc>
                  <a:spcPct val="90000"/>
                </a:lnSpc>
                <a:spcBef>
                  <a:spcPct val="0"/>
                </a:spcBef>
                <a:spcAft>
                  <a:spcPct val="35000"/>
                </a:spcAft>
                <a:buNone/>
              </a:pPr>
              <a:r>
                <a:rPr lang="hu-HU" sz="700" kern="1200" dirty="0"/>
                <a:t>Data</a:t>
              </a:r>
            </a:p>
            <a:p>
              <a:pPr marL="0" lvl="0" indent="0" algn="ctr" defTabSz="711200">
                <a:lnSpc>
                  <a:spcPct val="90000"/>
                </a:lnSpc>
                <a:spcBef>
                  <a:spcPct val="0"/>
                </a:spcBef>
                <a:spcAft>
                  <a:spcPct val="35000"/>
                </a:spcAft>
                <a:buNone/>
              </a:pPr>
              <a:r>
                <a:rPr lang="hu-HU" sz="700" kern="1200" dirty="0" err="1"/>
                <a:t>governance</a:t>
              </a:r>
              <a:endParaRPr lang="hu-HU" sz="700" kern="1200" dirty="0"/>
            </a:p>
          </p:txBody>
        </p:sp>
        <p:sp>
          <p:nvSpPr>
            <p:cNvPr id="10" name="Szabadkézi sokszög: alakzat 9">
              <a:extLst>
                <a:ext uri="{FF2B5EF4-FFF2-40B4-BE49-F238E27FC236}">
                  <a16:creationId xmlns:a16="http://schemas.microsoft.com/office/drawing/2014/main" id="{7BCA4470-45EE-D746-DA4D-0C8FFC77E336}"/>
                </a:ext>
              </a:extLst>
            </p:cNvPr>
            <p:cNvSpPr/>
            <p:nvPr/>
          </p:nvSpPr>
          <p:spPr>
            <a:xfrm>
              <a:off x="885827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Technology</a:t>
              </a:r>
              <a:endParaRPr lang="hu-HU" sz="700" dirty="0"/>
            </a:p>
          </p:txBody>
        </p:sp>
        <p:sp>
          <p:nvSpPr>
            <p:cNvPr id="11" name="Szabadkézi sokszög: alakzat 10">
              <a:extLst>
                <a:ext uri="{FF2B5EF4-FFF2-40B4-BE49-F238E27FC236}">
                  <a16:creationId xmlns:a16="http://schemas.microsoft.com/office/drawing/2014/main" id="{52B0537D-5904-FD08-1A1A-4CB2ACECBD6F}"/>
                </a:ext>
              </a:extLst>
            </p:cNvPr>
            <p:cNvSpPr/>
            <p:nvPr/>
          </p:nvSpPr>
          <p:spPr>
            <a:xfrm>
              <a:off x="1021644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Culture</a:t>
              </a:r>
              <a:endParaRPr lang="hu-HU" sz="700" dirty="0"/>
            </a:p>
          </p:txBody>
        </p:sp>
      </p:grpSp>
    </p:spTree>
    <p:extLst>
      <p:ext uri="{BB962C8B-B14F-4D97-AF65-F5344CB8AC3E}">
        <p14:creationId xmlns:p14="http://schemas.microsoft.com/office/powerpoint/2010/main" val="333872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BD664-6B4C-B3C2-DEF2-87EA8D3A3491}"/>
            </a:ext>
          </a:extLst>
        </p:cNvPr>
        <p:cNvGrpSpPr/>
        <p:nvPr/>
      </p:nvGrpSpPr>
      <p:grpSpPr>
        <a:xfrm>
          <a:off x="0" y="0"/>
          <a:ext cx="0" cy="0"/>
          <a:chOff x="0" y="0"/>
          <a:chExt cx="0" cy="0"/>
        </a:xfrm>
      </p:grpSpPr>
      <p:sp>
        <p:nvSpPr>
          <p:cNvPr id="4" name="Cím 1">
            <a:extLst>
              <a:ext uri="{FF2B5EF4-FFF2-40B4-BE49-F238E27FC236}">
                <a16:creationId xmlns:a16="http://schemas.microsoft.com/office/drawing/2014/main" id="{4F754471-F823-E7AD-5642-8276DE5201B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hu-HU" dirty="0">
                <a:solidFill>
                  <a:srgbClr val="0070C0"/>
                </a:solidFill>
                <a:latin typeface="Segoe UI Black" panose="020B0A02040204020203" pitchFamily="34" charset="0"/>
                <a:ea typeface="Segoe UI Black" panose="020B0A02040204020203" pitchFamily="34" charset="0"/>
              </a:rPr>
              <a:t>AI </a:t>
            </a:r>
            <a:r>
              <a:rPr lang="hu-HU" dirty="0" err="1">
                <a:solidFill>
                  <a:srgbClr val="0070C0"/>
                </a:solidFill>
                <a:latin typeface="Segoe UI Black" panose="020B0A02040204020203" pitchFamily="34" charset="0"/>
                <a:ea typeface="Segoe UI Black" panose="020B0A02040204020203" pitchFamily="34" charset="0"/>
              </a:rPr>
              <a:t>Development</a:t>
            </a:r>
            <a:r>
              <a:rPr lang="hu-HU" dirty="0">
                <a:solidFill>
                  <a:srgbClr val="0070C0"/>
                </a:solidFill>
                <a:latin typeface="Segoe UI Black" panose="020B0A02040204020203" pitchFamily="34" charset="0"/>
                <a:ea typeface="Segoe UI Black" panose="020B0A02040204020203" pitchFamily="34" charset="0"/>
              </a:rPr>
              <a:t> </a:t>
            </a:r>
            <a:r>
              <a:rPr lang="hu-HU" dirty="0" err="1">
                <a:solidFill>
                  <a:srgbClr val="0070C0"/>
                </a:solidFill>
                <a:latin typeface="Segoe UI Black" panose="020B0A02040204020203" pitchFamily="34" charset="0"/>
                <a:ea typeface="Segoe UI Black" panose="020B0A02040204020203" pitchFamily="34" charset="0"/>
              </a:rPr>
              <a:t>Workflow</a:t>
            </a:r>
            <a:r>
              <a:rPr lang="hu-HU" dirty="0">
                <a:solidFill>
                  <a:srgbClr val="0070C0"/>
                </a:solidFill>
                <a:latin typeface="Segoe UI Black" panose="020B0A02040204020203" pitchFamily="34" charset="0"/>
                <a:ea typeface="Segoe UI Black" panose="020B0A02040204020203" pitchFamily="34" charset="0"/>
              </a:rPr>
              <a:t> </a:t>
            </a:r>
            <a:br>
              <a:rPr lang="hu-HU" dirty="0">
                <a:solidFill>
                  <a:srgbClr val="0070C0"/>
                </a:solidFill>
                <a:latin typeface="Segoe UI Black" panose="020B0A02040204020203" pitchFamily="34" charset="0"/>
                <a:ea typeface="Segoe UI Black" panose="020B0A02040204020203" pitchFamily="34" charset="0"/>
              </a:rPr>
            </a:br>
            <a:r>
              <a:rPr lang="hu-HU" dirty="0">
                <a:solidFill>
                  <a:srgbClr val="0070C0"/>
                </a:solidFill>
                <a:latin typeface="Segoe UI Black" panose="020B0A02040204020203" pitchFamily="34" charset="0"/>
                <a:ea typeface="Segoe UI Black" panose="020B0A02040204020203" pitchFamily="34" charset="0"/>
              </a:rPr>
              <a:t>(AI/</a:t>
            </a:r>
            <a:r>
              <a:rPr lang="hu-HU" dirty="0" err="1">
                <a:solidFill>
                  <a:srgbClr val="0070C0"/>
                </a:solidFill>
                <a:latin typeface="Segoe UI Black" panose="020B0A02040204020203" pitchFamily="34" charset="0"/>
                <a:ea typeface="Segoe UI Black" panose="020B0A02040204020203" pitchFamily="34" charset="0"/>
              </a:rPr>
              <a:t>MLOps</a:t>
            </a:r>
            <a:r>
              <a:rPr lang="hu-HU" dirty="0">
                <a:solidFill>
                  <a:srgbClr val="0070C0"/>
                </a:solidFill>
                <a:latin typeface="Segoe UI Black" panose="020B0A02040204020203" pitchFamily="34" charset="0"/>
                <a:ea typeface="Segoe UI Black" panose="020B0A02040204020203" pitchFamily="34" charset="0"/>
              </a:rPr>
              <a:t>)</a:t>
            </a:r>
          </a:p>
        </p:txBody>
      </p:sp>
      <p:pic>
        <p:nvPicPr>
          <p:cNvPr id="2" name="Kép 1" descr="A képen Betűtípus, embléma, Grafika, szöveg látható&#10;&#10;Automatikusan generált leírás">
            <a:extLst>
              <a:ext uri="{FF2B5EF4-FFF2-40B4-BE49-F238E27FC236}">
                <a16:creationId xmlns:a16="http://schemas.microsoft.com/office/drawing/2014/main" id="{5B79B787-DB56-0E5D-3A15-893137658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891" y="6013625"/>
            <a:ext cx="2131868" cy="596549"/>
          </a:xfrm>
          <a:prstGeom prst="rect">
            <a:avLst/>
          </a:prstGeom>
        </p:spPr>
      </p:pic>
      <p:grpSp>
        <p:nvGrpSpPr>
          <p:cNvPr id="3" name="Csoportba foglalás 2">
            <a:extLst>
              <a:ext uri="{FF2B5EF4-FFF2-40B4-BE49-F238E27FC236}">
                <a16:creationId xmlns:a16="http://schemas.microsoft.com/office/drawing/2014/main" id="{203ABBB5-BE0C-AB05-F11B-6ABC71D23831}"/>
              </a:ext>
            </a:extLst>
          </p:cNvPr>
          <p:cNvGrpSpPr/>
          <p:nvPr/>
        </p:nvGrpSpPr>
        <p:grpSpPr>
          <a:xfrm>
            <a:off x="10243185" y="653449"/>
            <a:ext cx="1833086" cy="1735725"/>
            <a:chOff x="8551068" y="1812131"/>
            <a:chExt cx="3233738" cy="3233738"/>
          </a:xfrm>
        </p:grpSpPr>
        <p:sp>
          <p:nvSpPr>
            <p:cNvPr id="7" name="Rombusz 6">
              <a:extLst>
                <a:ext uri="{FF2B5EF4-FFF2-40B4-BE49-F238E27FC236}">
                  <a16:creationId xmlns:a16="http://schemas.microsoft.com/office/drawing/2014/main" id="{A62B3768-92E5-FA46-0031-8FE71CBF8080}"/>
                </a:ext>
              </a:extLst>
            </p:cNvPr>
            <p:cNvSpPr/>
            <p:nvPr/>
          </p:nvSpPr>
          <p:spPr>
            <a:xfrm>
              <a:off x="8551068" y="1812131"/>
              <a:ext cx="3233738" cy="3233738"/>
            </a:xfrm>
            <a:prstGeom prst="diamond">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hu-HU" sz="800"/>
            </a:p>
          </p:txBody>
        </p:sp>
        <p:sp>
          <p:nvSpPr>
            <p:cNvPr id="8" name="Szabadkézi sokszög: alakzat 7">
              <a:extLst>
                <a:ext uri="{FF2B5EF4-FFF2-40B4-BE49-F238E27FC236}">
                  <a16:creationId xmlns:a16="http://schemas.microsoft.com/office/drawing/2014/main" id="{A9CB1872-81AF-E202-804F-58D7C1724C79}"/>
                </a:ext>
              </a:extLst>
            </p:cNvPr>
            <p:cNvSpPr/>
            <p:nvPr/>
          </p:nvSpPr>
          <p:spPr>
            <a:xfrm>
              <a:off x="885827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Objectives</a:t>
              </a:r>
              <a:endParaRPr lang="hu-HU" sz="700" dirty="0"/>
            </a:p>
          </p:txBody>
        </p:sp>
        <p:sp>
          <p:nvSpPr>
            <p:cNvPr id="9" name="Szabadkézi sokszög: alakzat 8">
              <a:extLst>
                <a:ext uri="{FF2B5EF4-FFF2-40B4-BE49-F238E27FC236}">
                  <a16:creationId xmlns:a16="http://schemas.microsoft.com/office/drawing/2014/main" id="{E06EA1E5-5184-D89A-8D78-0817350D0325}"/>
                </a:ext>
              </a:extLst>
            </p:cNvPr>
            <p:cNvSpPr/>
            <p:nvPr/>
          </p:nvSpPr>
          <p:spPr>
            <a:xfrm>
              <a:off x="10216443" y="211933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marL="0" lvl="0" indent="0" algn="ctr" defTabSz="711200">
                <a:lnSpc>
                  <a:spcPct val="90000"/>
                </a:lnSpc>
                <a:spcBef>
                  <a:spcPct val="0"/>
                </a:spcBef>
                <a:spcAft>
                  <a:spcPct val="35000"/>
                </a:spcAft>
                <a:buNone/>
              </a:pPr>
              <a:r>
                <a:rPr lang="hu-HU" sz="700" kern="1200" dirty="0"/>
                <a:t>Data</a:t>
              </a:r>
            </a:p>
            <a:p>
              <a:pPr marL="0" lvl="0" indent="0" algn="ctr" defTabSz="711200">
                <a:lnSpc>
                  <a:spcPct val="90000"/>
                </a:lnSpc>
                <a:spcBef>
                  <a:spcPct val="0"/>
                </a:spcBef>
                <a:spcAft>
                  <a:spcPct val="35000"/>
                </a:spcAft>
                <a:buNone/>
              </a:pPr>
              <a:r>
                <a:rPr lang="hu-HU" sz="700" kern="1200" dirty="0" err="1"/>
                <a:t>governance</a:t>
              </a:r>
              <a:endParaRPr lang="hu-HU" sz="700" kern="1200" dirty="0"/>
            </a:p>
          </p:txBody>
        </p:sp>
        <p:sp>
          <p:nvSpPr>
            <p:cNvPr id="10" name="Szabadkézi sokszög: alakzat 9">
              <a:extLst>
                <a:ext uri="{FF2B5EF4-FFF2-40B4-BE49-F238E27FC236}">
                  <a16:creationId xmlns:a16="http://schemas.microsoft.com/office/drawing/2014/main" id="{79B59788-17D1-8E0E-82D1-F79EFB72CA6F}"/>
                </a:ext>
              </a:extLst>
            </p:cNvPr>
            <p:cNvSpPr/>
            <p:nvPr/>
          </p:nvSpPr>
          <p:spPr>
            <a:xfrm>
              <a:off x="885827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Technology</a:t>
              </a:r>
              <a:endParaRPr lang="hu-HU" sz="700" dirty="0"/>
            </a:p>
          </p:txBody>
        </p:sp>
        <p:sp>
          <p:nvSpPr>
            <p:cNvPr id="11" name="Szabadkézi sokszög: alakzat 10">
              <a:extLst>
                <a:ext uri="{FF2B5EF4-FFF2-40B4-BE49-F238E27FC236}">
                  <a16:creationId xmlns:a16="http://schemas.microsoft.com/office/drawing/2014/main" id="{0272041A-1FCD-22CE-66A9-62CD7BD21ECF}"/>
                </a:ext>
              </a:extLst>
            </p:cNvPr>
            <p:cNvSpPr/>
            <p:nvPr/>
          </p:nvSpPr>
          <p:spPr>
            <a:xfrm>
              <a:off x="10216443" y="3477506"/>
              <a:ext cx="1261157" cy="1261157"/>
            </a:xfrm>
            <a:custGeom>
              <a:avLst/>
              <a:gdLst>
                <a:gd name="connsiteX0" fmla="*/ 0 w 1261157"/>
                <a:gd name="connsiteY0" fmla="*/ 210197 h 1261157"/>
                <a:gd name="connsiteX1" fmla="*/ 210197 w 1261157"/>
                <a:gd name="connsiteY1" fmla="*/ 0 h 1261157"/>
                <a:gd name="connsiteX2" fmla="*/ 1050960 w 1261157"/>
                <a:gd name="connsiteY2" fmla="*/ 0 h 1261157"/>
                <a:gd name="connsiteX3" fmla="*/ 1261157 w 1261157"/>
                <a:gd name="connsiteY3" fmla="*/ 210197 h 1261157"/>
                <a:gd name="connsiteX4" fmla="*/ 1261157 w 1261157"/>
                <a:gd name="connsiteY4" fmla="*/ 1050960 h 1261157"/>
                <a:gd name="connsiteX5" fmla="*/ 1050960 w 1261157"/>
                <a:gd name="connsiteY5" fmla="*/ 1261157 h 1261157"/>
                <a:gd name="connsiteX6" fmla="*/ 210197 w 1261157"/>
                <a:gd name="connsiteY6" fmla="*/ 1261157 h 1261157"/>
                <a:gd name="connsiteX7" fmla="*/ 0 w 1261157"/>
                <a:gd name="connsiteY7" fmla="*/ 1050960 h 1261157"/>
                <a:gd name="connsiteX8" fmla="*/ 0 w 1261157"/>
                <a:gd name="connsiteY8" fmla="*/ 210197 h 12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157" h="1261157">
                  <a:moveTo>
                    <a:pt x="0" y="210197"/>
                  </a:moveTo>
                  <a:cubicBezTo>
                    <a:pt x="0" y="94108"/>
                    <a:pt x="94108" y="0"/>
                    <a:pt x="210197" y="0"/>
                  </a:cubicBezTo>
                  <a:lnTo>
                    <a:pt x="1050960" y="0"/>
                  </a:lnTo>
                  <a:cubicBezTo>
                    <a:pt x="1167049" y="0"/>
                    <a:pt x="1261157" y="94108"/>
                    <a:pt x="1261157" y="210197"/>
                  </a:cubicBezTo>
                  <a:lnTo>
                    <a:pt x="1261157" y="1050960"/>
                  </a:lnTo>
                  <a:cubicBezTo>
                    <a:pt x="1261157" y="1167049"/>
                    <a:pt x="1167049" y="1261157"/>
                    <a:pt x="1050960" y="1261157"/>
                  </a:cubicBezTo>
                  <a:lnTo>
                    <a:pt x="210197" y="1261157"/>
                  </a:lnTo>
                  <a:cubicBezTo>
                    <a:pt x="94108" y="1261157"/>
                    <a:pt x="0" y="1167049"/>
                    <a:pt x="0" y="1050960"/>
                  </a:cubicBezTo>
                  <a:lnTo>
                    <a:pt x="0" y="210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525" tIns="122525" rIns="122525" bIns="122525" numCol="1" spcCol="1270" anchor="ctr" anchorCtr="0">
              <a:noAutofit/>
            </a:bodyPr>
            <a:lstStyle/>
            <a:p>
              <a:pPr algn="ctr" defTabSz="711200">
                <a:lnSpc>
                  <a:spcPct val="90000"/>
                </a:lnSpc>
                <a:spcBef>
                  <a:spcPct val="0"/>
                </a:spcBef>
                <a:spcAft>
                  <a:spcPct val="35000"/>
                </a:spcAft>
              </a:pPr>
              <a:r>
                <a:rPr lang="hu-HU" sz="700" dirty="0" err="1"/>
                <a:t>Culture</a:t>
              </a:r>
              <a:endParaRPr lang="hu-HU" sz="700" dirty="0"/>
            </a:p>
          </p:txBody>
        </p:sp>
      </p:grpSp>
      <p:pic>
        <p:nvPicPr>
          <p:cNvPr id="12" name="Picture 2" descr="MLOps cycle">
            <a:extLst>
              <a:ext uri="{FF2B5EF4-FFF2-40B4-BE49-F238E27FC236}">
                <a16:creationId xmlns:a16="http://schemas.microsoft.com/office/drawing/2014/main" id="{DCFDE97D-A885-BCDE-A36E-A8259E1680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7905" y="1636582"/>
            <a:ext cx="6645136" cy="3736158"/>
          </a:xfrm>
          <a:prstGeom prst="rect">
            <a:avLst/>
          </a:prstGeom>
          <a:noFill/>
          <a:extLst>
            <a:ext uri="{909E8E84-426E-40DD-AFC4-6F175D3DCCD1}">
              <a14:hiddenFill xmlns:a14="http://schemas.microsoft.com/office/drawing/2010/main">
                <a:solidFill>
                  <a:srgbClr val="FFFFFF"/>
                </a:solidFill>
              </a14:hiddenFill>
            </a:ext>
          </a:extLst>
        </p:spPr>
      </p:pic>
      <p:sp>
        <p:nvSpPr>
          <p:cNvPr id="13" name="Szövegdoboz 12">
            <a:extLst>
              <a:ext uri="{FF2B5EF4-FFF2-40B4-BE49-F238E27FC236}">
                <a16:creationId xmlns:a16="http://schemas.microsoft.com/office/drawing/2014/main" id="{388893CD-EF84-B158-613F-32C76B9768E8}"/>
              </a:ext>
            </a:extLst>
          </p:cNvPr>
          <p:cNvSpPr txBox="1"/>
          <p:nvPr/>
        </p:nvSpPr>
        <p:spPr>
          <a:xfrm>
            <a:off x="0" y="6610174"/>
            <a:ext cx="4378037" cy="246221"/>
          </a:xfrm>
          <a:prstGeom prst="rect">
            <a:avLst/>
          </a:prstGeom>
          <a:noFill/>
        </p:spPr>
        <p:txBody>
          <a:bodyPr wrap="square">
            <a:spAutoFit/>
          </a:bodyPr>
          <a:lstStyle/>
          <a:p>
            <a:r>
              <a:rPr lang="hu-HU" sz="1000" b="1" dirty="0" err="1">
                <a:solidFill>
                  <a:srgbClr val="242424"/>
                </a:solidFill>
                <a:latin typeface="sohne"/>
              </a:rPr>
              <a:t>Source</a:t>
            </a:r>
            <a:r>
              <a:rPr lang="hu-HU" sz="1000" b="1" dirty="0">
                <a:solidFill>
                  <a:srgbClr val="242424"/>
                </a:solidFill>
                <a:latin typeface="sohne"/>
              </a:rPr>
              <a:t>: </a:t>
            </a:r>
            <a:r>
              <a:rPr lang="hu-HU" sz="800" dirty="0"/>
              <a:t>https://neptune.ai/blog/mlops</a:t>
            </a:r>
          </a:p>
        </p:txBody>
      </p:sp>
      <p:sp>
        <p:nvSpPr>
          <p:cNvPr id="15" name="Szövegdoboz 14">
            <a:extLst>
              <a:ext uri="{FF2B5EF4-FFF2-40B4-BE49-F238E27FC236}">
                <a16:creationId xmlns:a16="http://schemas.microsoft.com/office/drawing/2014/main" id="{95BCAB5C-3C3E-7711-F84A-4CC453DB55B3}"/>
              </a:ext>
            </a:extLst>
          </p:cNvPr>
          <p:cNvSpPr txBox="1"/>
          <p:nvPr/>
        </p:nvSpPr>
        <p:spPr>
          <a:xfrm>
            <a:off x="2812473" y="5542849"/>
            <a:ext cx="6096000" cy="923330"/>
          </a:xfrm>
          <a:prstGeom prst="rect">
            <a:avLst/>
          </a:prstGeom>
          <a:noFill/>
        </p:spPr>
        <p:txBody>
          <a:bodyPr wrap="square">
            <a:spAutoFit/>
          </a:bodyPr>
          <a:lstStyle/>
          <a:p>
            <a:r>
              <a:rPr lang="en-US" b="1" i="0" dirty="0" err="1">
                <a:effectLst/>
                <a:latin typeface="IBM Plex Sans" panose="020B0503050203000203" pitchFamily="34" charset="0"/>
              </a:rPr>
              <a:t>MLOps</a:t>
            </a:r>
            <a:r>
              <a:rPr lang="en-US" b="0" i="0" dirty="0">
                <a:effectLst/>
                <a:latin typeface="IBM Plex Sans" panose="020B0503050203000203" pitchFamily="34" charset="0"/>
              </a:rPr>
              <a:t> (Machine Learning Operations) is a set of practices for collaboration and communication between data scientists and operations professionals. </a:t>
            </a:r>
            <a:endParaRPr lang="hu-HU" dirty="0"/>
          </a:p>
        </p:txBody>
      </p:sp>
    </p:spTree>
    <p:extLst>
      <p:ext uri="{BB962C8B-B14F-4D97-AF65-F5344CB8AC3E}">
        <p14:creationId xmlns:p14="http://schemas.microsoft.com/office/powerpoint/2010/main" val="106529876"/>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um" ma:contentTypeID="0x01010056833E57E71365408AD90A70C60FA416" ma:contentTypeVersion="12" ma:contentTypeDescription="Új dokumentum létrehozása." ma:contentTypeScope="" ma:versionID="5852fcd178cd4e21ab66bfc29179ccdc">
  <xsd:schema xmlns:xsd="http://www.w3.org/2001/XMLSchema" xmlns:xs="http://www.w3.org/2001/XMLSchema" xmlns:p="http://schemas.microsoft.com/office/2006/metadata/properties" xmlns:ns2="e88437da-c13a-49e7-a018-907d672e0238" xmlns:ns3="7b655ad4-86c9-4e6b-9d2d-4c92a466bf76" targetNamespace="http://schemas.microsoft.com/office/2006/metadata/properties" ma:root="true" ma:fieldsID="ec6771673e9e283090ede4cb24c3d622" ns2:_="" ns3:_="">
    <xsd:import namespace="e88437da-c13a-49e7-a018-907d672e0238"/>
    <xsd:import namespace="7b655ad4-86c9-4e6b-9d2d-4c92a466bf7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8437da-c13a-49e7-a018-907d672e02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Képcímkék" ma:readOnly="false" ma:fieldId="{5cf76f15-5ced-4ddc-b409-7134ff3c332f}" ma:taxonomyMulti="true" ma:sspId="83439373-0509-4365-b760-d25a57ee9326" ma:termSetId="09814cd3-568e-fe90-9814-8d621ff8fb84" ma:anchorId="fba54fb3-c3e1-fe81-a776-ca4b69148c4d" ma:open="true" ma:isKeyword="false">
      <xsd:complexType>
        <xsd:sequence>
          <xsd:element ref="pc:Terms" minOccurs="0" maxOccurs="1"/>
        </xsd:sequence>
      </xsd:complex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b655ad4-86c9-4e6b-9d2d-4c92a466bf76"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62d92d54-c676-487f-aa11-3696c71a6520}" ma:internalName="TaxCatchAll" ma:showField="CatchAllData" ma:web="7b655ad4-86c9-4e6b-9d2d-4c92a466bf7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88437da-c13a-49e7-a018-907d672e0238">
      <Terms xmlns="http://schemas.microsoft.com/office/infopath/2007/PartnerControls"/>
    </lcf76f155ced4ddcb4097134ff3c332f>
    <TaxCatchAll xmlns="7b655ad4-86c9-4e6b-9d2d-4c92a466bf76" xsi:nil="true"/>
    <MediaLengthInSeconds xmlns="e88437da-c13a-49e7-a018-907d672e0238" xsi:nil="true"/>
  </documentManagement>
</p:properties>
</file>

<file path=customXml/itemProps1.xml><?xml version="1.0" encoding="utf-8"?>
<ds:datastoreItem xmlns:ds="http://schemas.openxmlformats.org/officeDocument/2006/customXml" ds:itemID="{8AD988E9-B71D-4A28-A638-E567A34F1937}">
  <ds:schemaRefs>
    <ds:schemaRef ds:uri="http://schemas.microsoft.com/sharepoint/v3/contenttype/forms"/>
  </ds:schemaRefs>
</ds:datastoreItem>
</file>

<file path=customXml/itemProps2.xml><?xml version="1.0" encoding="utf-8"?>
<ds:datastoreItem xmlns:ds="http://schemas.openxmlformats.org/officeDocument/2006/customXml" ds:itemID="{5C76B29D-D489-451C-B9FE-ED38FD33D7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8437da-c13a-49e7-a018-907d672e0238"/>
    <ds:schemaRef ds:uri="7b655ad4-86c9-4e6b-9d2d-4c92a466bf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82D570-A3F7-4CE0-95C0-B1DC082360ED}">
  <ds:schemaRefs>
    <ds:schemaRef ds:uri="http://purl.org/dc/dcmitype/"/>
    <ds:schemaRef ds:uri="http://purl.org/dc/elements/1.1/"/>
    <ds:schemaRef ds:uri="http://schemas.microsoft.com/office/2006/documentManagement/types"/>
    <ds:schemaRef ds:uri="http://www.w3.org/XML/1998/namespace"/>
    <ds:schemaRef ds:uri="http://schemas.microsoft.com/office/2006/metadata/properties"/>
    <ds:schemaRef ds:uri="http://purl.org/dc/terms/"/>
    <ds:schemaRef ds:uri="http://schemas.microsoft.com/office/infopath/2007/PartnerControls"/>
    <ds:schemaRef ds:uri="http://schemas.openxmlformats.org/package/2006/metadata/core-properties"/>
    <ds:schemaRef ds:uri="0a4580e7-7dae-4b3d-be82-aa1919ef4766"/>
    <ds:schemaRef ds:uri="ecf067ee-ff3e-4e22-8b27-82bcffda3de7"/>
    <ds:schemaRef ds:uri="640abb66-c281-441e-bcbf-70f4e389f37c"/>
    <ds:schemaRef ds:uri="395ee06f-1275-4b30-b5e8-2150e002c6d1"/>
    <ds:schemaRef ds:uri="5025772c-80d8-4912-b365-d570cb313c42"/>
    <ds:schemaRef ds:uri="7d35bc19-0054-441c-bb57-78adc744af00"/>
    <ds:schemaRef ds:uri="d0db9480-486f-4ad1-8b7b-1c764bb1eb7b"/>
    <ds:schemaRef ds:uri="9266801b-252f-4417-8a0a-8b9c29a0660c"/>
    <ds:schemaRef ds:uri="e88437da-c13a-49e7-a018-907d672e0238"/>
    <ds:schemaRef ds:uri="7b655ad4-86c9-4e6b-9d2d-4c92a466bf76"/>
  </ds:schemaRefs>
</ds:datastoreItem>
</file>

<file path=docProps/app.xml><?xml version="1.0" encoding="utf-8"?>
<Properties xmlns="http://schemas.openxmlformats.org/officeDocument/2006/extended-properties" xmlns:vt="http://schemas.openxmlformats.org/officeDocument/2006/docPropsVTypes">
  <TotalTime>3323</TotalTime>
  <Words>2598</Words>
  <Application>Microsoft Office PowerPoint</Application>
  <PresentationFormat>Szélesvásznú</PresentationFormat>
  <Paragraphs>253</Paragraphs>
  <Slides>13</Slides>
  <Notes>13</Notes>
  <HiddenSlides>0</HiddenSlides>
  <MMClips>0</MMClips>
  <ScaleCrop>false</ScaleCrop>
  <HeadingPairs>
    <vt:vector size="6" baseType="variant">
      <vt:variant>
        <vt:lpstr>Használt betűtípusok</vt:lpstr>
      </vt:variant>
      <vt:variant>
        <vt:i4>11</vt:i4>
      </vt:variant>
      <vt:variant>
        <vt:lpstr>Téma</vt:lpstr>
      </vt:variant>
      <vt:variant>
        <vt:i4>1</vt:i4>
      </vt:variant>
      <vt:variant>
        <vt:lpstr>Diacímek</vt:lpstr>
      </vt:variant>
      <vt:variant>
        <vt:i4>13</vt:i4>
      </vt:variant>
    </vt:vector>
  </HeadingPairs>
  <TitlesOfParts>
    <vt:vector size="25" baseType="lpstr">
      <vt:lpstr>Aptos</vt:lpstr>
      <vt:lpstr>Arial</vt:lpstr>
      <vt:lpstr>BlinkMacSystemFont</vt:lpstr>
      <vt:lpstr>Calibri</vt:lpstr>
      <vt:lpstr>Calibri Light</vt:lpstr>
      <vt:lpstr>Google Sans</vt:lpstr>
      <vt:lpstr>IBM Plex Sans</vt:lpstr>
      <vt:lpstr>Segoe UI Black</vt:lpstr>
      <vt:lpstr>Segoe UI Regular</vt:lpstr>
      <vt:lpstr>Segoe UI Semibold</vt:lpstr>
      <vt:lpstr>sohne</vt:lpstr>
      <vt:lpstr>Office-téma</vt:lpstr>
      <vt:lpstr>Requirements for using AI in a nutshell.    Good technologies, good data and an even better culture.  Use of data-driven technologies and data analysis using generative or classic AI.  Architectures and solutions.</vt:lpstr>
      <vt:lpstr>Define good objectives!</vt:lpstr>
      <vt:lpstr>Use data governace!</vt:lpstr>
      <vt:lpstr>How is the health of your data?</vt:lpstr>
      <vt:lpstr>AI needs (very) good data!</vt:lpstr>
      <vt:lpstr>Use good data technologies!</vt:lpstr>
      <vt:lpstr>Data (any wheare) house</vt:lpstr>
      <vt:lpstr>PYTHON</vt:lpstr>
      <vt:lpstr>AI Development Workflow  (AI/MLOps)</vt:lpstr>
      <vt:lpstr>AI Data Infrastructure Value Chain</vt:lpstr>
      <vt:lpstr>Type of AI: The Key Differences</vt:lpstr>
      <vt:lpstr>Introduce Data and AI Driven Culture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László Ferenczi</dc:creator>
  <cp:lastModifiedBy>László Ferenczi</cp:lastModifiedBy>
  <cp:revision>9</cp:revision>
  <dcterms:created xsi:type="dcterms:W3CDTF">2023-01-03T18:46:19Z</dcterms:created>
  <dcterms:modified xsi:type="dcterms:W3CDTF">2024-10-16T14:07:41Z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0x01010056833E57E71365408AD90A70C60FA416</vt:lpwstr>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ies>
</file>