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18"/>
  </p:notesMasterIdLst>
  <p:sldIdLst>
    <p:sldId id="256" r:id="rId5"/>
    <p:sldId id="303" r:id="rId6"/>
    <p:sldId id="295" r:id="rId7"/>
    <p:sldId id="314" r:id="rId8"/>
    <p:sldId id="361" r:id="rId9"/>
    <p:sldId id="305" r:id="rId10"/>
    <p:sldId id="362" r:id="rId11"/>
    <p:sldId id="363" r:id="rId12"/>
    <p:sldId id="369" r:id="rId13"/>
    <p:sldId id="367" r:id="rId14"/>
    <p:sldId id="368" r:id="rId15"/>
    <p:sldId id="327" r:id="rId16"/>
    <p:sldId id="274" r:id="rId1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46" autoAdjust="0"/>
    <p:restoredTop sz="53717" autoAdjust="0"/>
  </p:normalViewPr>
  <p:slideViewPr>
    <p:cSldViewPr snapToGrid="0">
      <p:cViewPr varScale="1">
        <p:scale>
          <a:sx n="60" d="100"/>
          <a:sy n="60" d="100"/>
        </p:scale>
        <p:origin x="21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76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ászló Ferenczi" userId="715bb7a6-b939-4c70-8d9a-27e3b754fd4a" providerId="ADAL" clId="{FDCD4680-6239-495F-B190-C13936C84F18}"/>
    <pc:docChg chg="modSld">
      <pc:chgData name="László Ferenczi" userId="715bb7a6-b939-4c70-8d9a-27e3b754fd4a" providerId="ADAL" clId="{FDCD4680-6239-495F-B190-C13936C84F18}" dt="2024-10-17T07:49:08.958" v="133" actId="113"/>
      <pc:docMkLst>
        <pc:docMk/>
      </pc:docMkLst>
      <pc:sldChg chg="modNotesTx">
        <pc:chgData name="László Ferenczi" userId="715bb7a6-b939-4c70-8d9a-27e3b754fd4a" providerId="ADAL" clId="{FDCD4680-6239-495F-B190-C13936C84F18}" dt="2024-10-17T07:49:08.958" v="133" actId="113"/>
        <pc:sldMkLst>
          <pc:docMk/>
          <pc:sldMk cId="797500013" sldId="256"/>
        </pc:sldMkLst>
      </pc:sldChg>
      <pc:sldChg chg="modNotesTx">
        <pc:chgData name="László Ferenczi" userId="715bb7a6-b939-4c70-8d9a-27e3b754fd4a" providerId="ADAL" clId="{FDCD4680-6239-495F-B190-C13936C84F18}" dt="2024-10-17T07:13:19.843" v="28" actId="6549"/>
        <pc:sldMkLst>
          <pc:docMk/>
          <pc:sldMk cId="2376308806" sldId="274"/>
        </pc:sldMkLst>
      </pc:sldChg>
      <pc:sldChg chg="modNotesTx">
        <pc:chgData name="László Ferenczi" userId="715bb7a6-b939-4c70-8d9a-27e3b754fd4a" providerId="ADAL" clId="{FDCD4680-6239-495F-B190-C13936C84F18}" dt="2024-10-17T07:14:34.636" v="101" actId="6549"/>
        <pc:sldMkLst>
          <pc:docMk/>
          <pc:sldMk cId="2753523672" sldId="295"/>
        </pc:sldMkLst>
      </pc:sldChg>
      <pc:sldChg chg="modNotesTx">
        <pc:chgData name="László Ferenczi" userId="715bb7a6-b939-4c70-8d9a-27e3b754fd4a" providerId="ADAL" clId="{FDCD4680-6239-495F-B190-C13936C84F18}" dt="2024-10-17T07:14:41.040" v="108" actId="6549"/>
        <pc:sldMkLst>
          <pc:docMk/>
          <pc:sldMk cId="31087531" sldId="303"/>
        </pc:sldMkLst>
      </pc:sldChg>
      <pc:sldChg chg="modNotesTx">
        <pc:chgData name="László Ferenczi" userId="715bb7a6-b939-4c70-8d9a-27e3b754fd4a" providerId="ADAL" clId="{FDCD4680-6239-495F-B190-C13936C84F18}" dt="2024-10-17T07:14:12.909" v="79" actId="6549"/>
        <pc:sldMkLst>
          <pc:docMk/>
          <pc:sldMk cId="4169145279" sldId="305"/>
        </pc:sldMkLst>
      </pc:sldChg>
      <pc:sldChg chg="modNotesTx">
        <pc:chgData name="László Ferenczi" userId="715bb7a6-b939-4c70-8d9a-27e3b754fd4a" providerId="ADAL" clId="{FDCD4680-6239-495F-B190-C13936C84F18}" dt="2024-10-17T07:14:29.560" v="94" actId="6549"/>
        <pc:sldMkLst>
          <pc:docMk/>
          <pc:sldMk cId="3185197540" sldId="314"/>
        </pc:sldMkLst>
      </pc:sldChg>
      <pc:sldChg chg="modNotesTx">
        <pc:chgData name="László Ferenczi" userId="715bb7a6-b939-4c70-8d9a-27e3b754fd4a" providerId="ADAL" clId="{FDCD4680-6239-495F-B190-C13936C84F18}" dt="2024-10-17T07:13:25.954" v="33" actId="6549"/>
        <pc:sldMkLst>
          <pc:docMk/>
          <pc:sldMk cId="2947886901" sldId="327"/>
        </pc:sldMkLst>
      </pc:sldChg>
      <pc:sldChg chg="modNotesTx">
        <pc:chgData name="László Ferenczi" userId="715bb7a6-b939-4c70-8d9a-27e3b754fd4a" providerId="ADAL" clId="{FDCD4680-6239-495F-B190-C13936C84F18}" dt="2024-10-17T07:14:20.123" v="91" actId="6549"/>
        <pc:sldMkLst>
          <pc:docMk/>
          <pc:sldMk cId="660594043" sldId="361"/>
        </pc:sldMkLst>
      </pc:sldChg>
      <pc:sldChg chg="modNotesTx">
        <pc:chgData name="László Ferenczi" userId="715bb7a6-b939-4c70-8d9a-27e3b754fd4a" providerId="ADAL" clId="{FDCD4680-6239-495F-B190-C13936C84F18}" dt="2024-10-17T07:14:04.769" v="78" actId="6549"/>
        <pc:sldMkLst>
          <pc:docMk/>
          <pc:sldMk cId="2145072297" sldId="362"/>
        </pc:sldMkLst>
      </pc:sldChg>
      <pc:sldChg chg="modNotesTx">
        <pc:chgData name="László Ferenczi" userId="715bb7a6-b939-4c70-8d9a-27e3b754fd4a" providerId="ADAL" clId="{FDCD4680-6239-495F-B190-C13936C84F18}" dt="2024-10-17T07:13:58.838" v="73" actId="6549"/>
        <pc:sldMkLst>
          <pc:docMk/>
          <pc:sldMk cId="3338724725" sldId="363"/>
        </pc:sldMkLst>
      </pc:sldChg>
      <pc:sldChg chg="modNotesTx">
        <pc:chgData name="László Ferenczi" userId="715bb7a6-b939-4c70-8d9a-27e3b754fd4a" providerId="ADAL" clId="{FDCD4680-6239-495F-B190-C13936C84F18}" dt="2024-10-17T07:13:46.593" v="57" actId="20577"/>
        <pc:sldMkLst>
          <pc:docMk/>
          <pc:sldMk cId="345238254" sldId="367"/>
        </pc:sldMkLst>
      </pc:sldChg>
      <pc:sldChg chg="modNotesTx">
        <pc:chgData name="László Ferenczi" userId="715bb7a6-b939-4c70-8d9a-27e3b754fd4a" providerId="ADAL" clId="{FDCD4680-6239-495F-B190-C13936C84F18}" dt="2024-10-17T07:13:38.913" v="50" actId="6549"/>
        <pc:sldMkLst>
          <pc:docMk/>
          <pc:sldMk cId="959104207" sldId="368"/>
        </pc:sldMkLst>
      </pc:sldChg>
      <pc:sldChg chg="modNotesTx">
        <pc:chgData name="László Ferenczi" userId="715bb7a6-b939-4c70-8d9a-27e3b754fd4a" providerId="ADAL" clId="{FDCD4680-6239-495F-B190-C13936C84F18}" dt="2024-10-17T07:13:53.733" v="68" actId="6549"/>
        <pc:sldMkLst>
          <pc:docMk/>
          <pc:sldMk cId="106529876" sldId="3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EAF14-BF21-4089-882C-69D08C5F97CA}" type="datetimeFigureOut">
              <a:rPr lang="hu-HU" smtClean="0"/>
              <a:t>2024. 10. 17.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4A839-C4B9-40A7-B727-5C09DFDAE5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4217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Slide</a:t>
            </a:r>
            <a:r>
              <a:rPr lang="hu-HU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1:</a:t>
            </a:r>
          </a:p>
          <a:p>
            <a:r>
              <a:rPr lang="hu-HU" dirty="0"/>
              <a:t>Hello mindenkinek</a:t>
            </a:r>
          </a:p>
          <a:p>
            <a:r>
              <a:rPr lang="hu-HU" dirty="0"/>
              <a:t>Jó, hogy ma itt látlak.</a:t>
            </a:r>
          </a:p>
          <a:p>
            <a:r>
              <a:rPr lang="hu-HU" dirty="0"/>
              <a:t>Ferenczi László vagyok, és nagyon izgatott vagyok, hogy beszélhetek a mesterséges intelligenciáról, és arról, hogy ez nagy változást hozhat a gyártásban.</a:t>
            </a:r>
          </a:p>
          <a:p>
            <a:r>
              <a:rPr lang="hu-HU" b="1" dirty="0"/>
              <a:t>Szerintem az AI nem csak egy divatszó.</a:t>
            </a:r>
          </a:p>
          <a:p>
            <a:r>
              <a:rPr lang="hu-HU" dirty="0"/>
              <a:t>Ez egy </a:t>
            </a:r>
            <a:r>
              <a:rPr lang="hu-HU" b="1" dirty="0"/>
              <a:t>hatékony eszköz</a:t>
            </a:r>
            <a:r>
              <a:rPr lang="hu-HU" dirty="0"/>
              <a:t>, amely segít jobb döntéseket hozni, gyorsabban.</a:t>
            </a:r>
          </a:p>
          <a:p>
            <a:r>
              <a:rPr lang="hu-HU" dirty="0"/>
              <a:t>De ahhoz, hogy </a:t>
            </a:r>
            <a:r>
              <a:rPr lang="hu-HU" dirty="0" err="1"/>
              <a:t>működjön</a:t>
            </a:r>
            <a:r>
              <a:rPr lang="hu-HU" dirty="0"/>
              <a:t>, </a:t>
            </a:r>
            <a:r>
              <a:rPr lang="hu-HU" b="1" dirty="0"/>
              <a:t>meg kell értenünk, hogyan illeszkedik a mindennapi munkánkba</a:t>
            </a:r>
            <a:r>
              <a:rPr lang="hu-HU" dirty="0"/>
              <a:t>.</a:t>
            </a:r>
          </a:p>
          <a:p>
            <a:r>
              <a:rPr lang="hu-HU" dirty="0"/>
              <a:t>Tehát ma áttekintjük, </a:t>
            </a:r>
            <a:r>
              <a:rPr lang="hu-HU" b="1" dirty="0"/>
              <a:t>hogyan lehet az AI-t és az adatokat felhasználni munkamódszerünk javítására</a:t>
            </a:r>
            <a:r>
              <a:rPr lang="hu-HU" dirty="0"/>
              <a:t>, megkönnyítve és hatékonyabbá téve munkánkat.</a:t>
            </a:r>
          </a:p>
          <a:p>
            <a:r>
              <a:rPr lang="hu-HU" dirty="0"/>
              <a:t>Ami az AI-t illeti</a:t>
            </a:r>
            <a:r>
              <a:rPr lang="hu-HU" b="1" dirty="0"/>
              <a:t>, három dologra van feltétlenül szükségünk</a:t>
            </a:r>
            <a:r>
              <a:rPr lang="hu-HU" dirty="0"/>
              <a:t>.</a:t>
            </a:r>
          </a:p>
          <a:p>
            <a:r>
              <a:rPr lang="hu-HU" dirty="0"/>
              <a:t>Először is </a:t>
            </a:r>
            <a:r>
              <a:rPr lang="hu-HU" b="1" dirty="0"/>
              <a:t>megfelelő technológiára </a:t>
            </a:r>
            <a:r>
              <a:rPr lang="hu-HU" dirty="0"/>
              <a:t>van szükségünk.</a:t>
            </a:r>
          </a:p>
          <a:p>
            <a:r>
              <a:rPr lang="hu-HU" dirty="0"/>
              <a:t>Ez magában foglalja azokat a rendszereket és eszközöket, amelyek lehetővé teszik a mesterséges intelligencia elvégzését.</a:t>
            </a:r>
          </a:p>
          <a:p>
            <a:r>
              <a:rPr lang="hu-HU" dirty="0"/>
              <a:t>Másodszor, jó adatokra van szükségünk.</a:t>
            </a:r>
          </a:p>
          <a:p>
            <a:r>
              <a:rPr lang="hu-HU" dirty="0"/>
              <a:t>Tiszta, pontos és naprakész adatok.</a:t>
            </a:r>
          </a:p>
          <a:p>
            <a:r>
              <a:rPr lang="hu-HU" dirty="0"/>
              <a:t>A mesterséges intelligencia csak annyira jó, amennyire az általa használt adat, tehát ha az adatok nem megbízhatóak, az AI nem lesz az.</a:t>
            </a:r>
          </a:p>
          <a:p>
            <a:r>
              <a:rPr lang="hu-HU" dirty="0"/>
              <a:t>Végül, és ami a legfontosabb, erős kultúrára van szükségünk.</a:t>
            </a:r>
          </a:p>
          <a:p>
            <a:r>
              <a:rPr lang="hu-HU" dirty="0"/>
              <a:t>Ez annyit jelent, hogy ugyanazon az oldalon kell lennünk, amikor az AI és az adatok használatáról van szó.</a:t>
            </a:r>
          </a:p>
          <a:p>
            <a:r>
              <a:rPr lang="hu-HU" dirty="0"/>
              <a:t>Ez nem csak az informatikai részleg felelőssége.</a:t>
            </a:r>
          </a:p>
          <a:p>
            <a:r>
              <a:rPr lang="hu-HU" dirty="0"/>
              <a:t>A vállalat vezetőitől a mérnökökön át a műhelyben dolgozókig mindenkinek meg kell értenie az adatok értékét és azt, hogy a mesterséges intelligencia hogyan segítheti őket a mindennapi feladataik során.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4A839-C4B9-40A7-B727-5C09DFDAE556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6826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Slide</a:t>
            </a:r>
            <a:r>
              <a:rPr lang="hu-HU" b="1" dirty="0"/>
              <a:t> 10</a:t>
            </a:r>
            <a:r>
              <a:rPr lang="en-US" b="1" dirty="0"/>
              <a:t>:</a:t>
            </a:r>
            <a:endParaRPr lang="hu-HU" b="1" dirty="0"/>
          </a:p>
          <a:p>
            <a:r>
              <a:rPr lang="en-US" dirty="0" err="1"/>
              <a:t>Ezen</a:t>
            </a:r>
            <a:r>
              <a:rPr lang="en-US" dirty="0"/>
              <a:t> a </a:t>
            </a:r>
            <a:r>
              <a:rPr lang="en-US" dirty="0" err="1"/>
              <a:t>dián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AI Data Infrastructure Value Chain-t </a:t>
            </a:r>
            <a:r>
              <a:rPr lang="en-US" dirty="0" err="1"/>
              <a:t>vizsgáljuk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felvázolja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AI </a:t>
            </a:r>
            <a:r>
              <a:rPr lang="en-US" dirty="0" err="1"/>
              <a:t>hatékony</a:t>
            </a:r>
            <a:r>
              <a:rPr lang="en-US" dirty="0"/>
              <a:t> </a:t>
            </a:r>
            <a:r>
              <a:rPr lang="en-US" dirty="0" err="1"/>
              <a:t>kihasználásához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alapvető</a:t>
            </a:r>
            <a:r>
              <a:rPr lang="en-US" dirty="0"/>
              <a:t> </a:t>
            </a:r>
            <a:r>
              <a:rPr lang="en-US" dirty="0" err="1"/>
              <a:t>összetevőket</a:t>
            </a:r>
            <a:r>
              <a:rPr lang="en-US" dirty="0"/>
              <a:t>.</a:t>
            </a:r>
            <a:endParaRPr lang="hu-HU" dirty="0"/>
          </a:p>
          <a:p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értéklánc</a:t>
            </a:r>
            <a:r>
              <a:rPr lang="en-US" dirty="0"/>
              <a:t> </a:t>
            </a:r>
            <a:r>
              <a:rPr lang="en-US" dirty="0" err="1"/>
              <a:t>szemlélteti</a:t>
            </a:r>
            <a:r>
              <a:rPr lang="en-US" dirty="0"/>
              <a:t>, </a:t>
            </a:r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haladnak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adatok</a:t>
            </a:r>
            <a:r>
              <a:rPr lang="en-US" dirty="0"/>
              <a:t> a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szakaszokon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kritikus</a:t>
            </a:r>
            <a:r>
              <a:rPr lang="en-US" dirty="0"/>
              <a:t> </a:t>
            </a:r>
            <a:r>
              <a:rPr lang="en-US" dirty="0" err="1"/>
              <a:t>szerepet</a:t>
            </a:r>
            <a:r>
              <a:rPr lang="en-US" dirty="0"/>
              <a:t> </a:t>
            </a:r>
            <a:r>
              <a:rPr lang="en-US" dirty="0" err="1"/>
              <a:t>játszanak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egyes</a:t>
            </a:r>
            <a:r>
              <a:rPr lang="en-US" dirty="0"/>
              <a:t> </a:t>
            </a:r>
            <a:r>
              <a:rPr lang="en-US" dirty="0" err="1"/>
              <a:t>komponensek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AI-</a:t>
            </a:r>
            <a:r>
              <a:rPr lang="en-US" dirty="0" err="1"/>
              <a:t>tól</a:t>
            </a:r>
            <a:r>
              <a:rPr lang="en-US" dirty="0"/>
              <a:t> </a:t>
            </a:r>
            <a:r>
              <a:rPr lang="en-US" dirty="0" err="1"/>
              <a:t>kapott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en-US" dirty="0"/>
              <a:t> </a:t>
            </a:r>
            <a:r>
              <a:rPr lang="en-US" dirty="0" err="1"/>
              <a:t>maximalizálásában</a:t>
            </a:r>
            <a:r>
              <a:rPr lang="en-US" dirty="0"/>
              <a:t>.</a:t>
            </a:r>
            <a:endParaRPr lang="hu-HU" dirty="0"/>
          </a:p>
          <a:p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nézőpont</a:t>
            </a:r>
            <a:r>
              <a:rPr lang="en-US" dirty="0"/>
              <a:t> </a:t>
            </a:r>
            <a:r>
              <a:rPr lang="en-US" dirty="0" err="1"/>
              <a:t>megmutatja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gyakorlatban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szoftverkomponenst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.</a:t>
            </a:r>
            <a:endParaRPr lang="hu-HU" dirty="0"/>
          </a:p>
          <a:p>
            <a:r>
              <a:rPr lang="en-US" dirty="0"/>
              <a:t>Az </a:t>
            </a:r>
            <a:r>
              <a:rPr lang="en-US" dirty="0" err="1"/>
              <a:t>előző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ennek</a:t>
            </a:r>
            <a:r>
              <a:rPr lang="en-US" dirty="0"/>
              <a:t> a </a:t>
            </a:r>
            <a:r>
              <a:rPr lang="en-US" dirty="0" err="1"/>
              <a:t>gyakorlati</a:t>
            </a:r>
            <a:r>
              <a:rPr lang="en-US" dirty="0"/>
              <a:t> </a:t>
            </a:r>
            <a:r>
              <a:rPr lang="en-US" dirty="0" err="1"/>
              <a:t>megközelítésnek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elméletét</a:t>
            </a:r>
            <a:r>
              <a:rPr lang="en-US" dirty="0"/>
              <a:t> </a:t>
            </a:r>
            <a:r>
              <a:rPr lang="en-US" dirty="0" err="1"/>
              <a:t>mutatta</a:t>
            </a:r>
            <a:r>
              <a:rPr lang="en-US" dirty="0"/>
              <a:t> be.</a:t>
            </a:r>
            <a:endParaRPr lang="hu-HU" dirty="0"/>
          </a:p>
          <a:p>
            <a:r>
              <a:rPr lang="en-US" dirty="0" err="1"/>
              <a:t>Ezen</a:t>
            </a:r>
            <a:r>
              <a:rPr lang="en-US" dirty="0"/>
              <a:t> a </a:t>
            </a:r>
            <a:r>
              <a:rPr lang="en-US" dirty="0" err="1"/>
              <a:t>dián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MLOp</a:t>
            </a:r>
            <a:r>
              <a:rPr lang="en-US" dirty="0"/>
              <a:t>-k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szakasza</a:t>
            </a:r>
            <a:r>
              <a:rPr lang="en-US" dirty="0"/>
              <a:t> </a:t>
            </a:r>
            <a:r>
              <a:rPr lang="en-US" dirty="0" err="1"/>
              <a:t>azonosítható.Vegye</a:t>
            </a:r>
            <a:r>
              <a:rPr lang="en-US" dirty="0"/>
              <a:t> </a:t>
            </a:r>
            <a:r>
              <a:rPr lang="en-US" dirty="0" err="1"/>
              <a:t>figyelembe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szinte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összetevő</a:t>
            </a:r>
            <a:r>
              <a:rPr lang="en-US" dirty="0"/>
              <a:t> Python-</a:t>
            </a:r>
            <a:r>
              <a:rPr lang="en-US" dirty="0" err="1"/>
              <a:t>alapú</a:t>
            </a:r>
            <a:r>
              <a:rPr lang="en-US" dirty="0"/>
              <a:t> </a:t>
            </a:r>
            <a:r>
              <a:rPr lang="en-US" dirty="0" err="1"/>
              <a:t>megoldás</a:t>
            </a:r>
            <a:r>
              <a:rPr lang="en-US" dirty="0"/>
              <a:t>. </a:t>
            </a:r>
            <a:endParaRPr lang="hu-HU" dirty="0"/>
          </a:p>
          <a:p>
            <a:r>
              <a:rPr lang="hu-HU" dirty="0"/>
              <a:t>A</a:t>
            </a:r>
            <a:r>
              <a:rPr lang="en-US" dirty="0"/>
              <a:t>z </a:t>
            </a:r>
            <a:r>
              <a:rPr lang="en-US" dirty="0" err="1"/>
              <a:t>adatbázis</a:t>
            </a:r>
            <a:r>
              <a:rPr lang="en-US" dirty="0"/>
              <a:t> </a:t>
            </a:r>
            <a:r>
              <a:rPr lang="en-US" dirty="0" err="1"/>
              <a:t>forrása</a:t>
            </a:r>
            <a:r>
              <a:rPr lang="en-US" dirty="0"/>
              <a:t> </a:t>
            </a:r>
            <a:r>
              <a:rPr lang="en-US" dirty="0" err="1"/>
              <a:t>nem.Ez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oka</a:t>
            </a:r>
            <a:r>
              <a:rPr lang="en-US" dirty="0"/>
              <a:t> </a:t>
            </a:r>
            <a:r>
              <a:rPr lang="en-US" dirty="0" err="1"/>
              <a:t>annak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hangsúlyoztam</a:t>
            </a:r>
            <a:r>
              <a:rPr lang="en-US" dirty="0"/>
              <a:t> a Python </a:t>
            </a:r>
            <a:r>
              <a:rPr lang="en-US" dirty="0" err="1"/>
              <a:t>fontosságát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4A839-C4B9-40A7-B727-5C09DFDAE556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8890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Slide</a:t>
            </a:r>
            <a:r>
              <a:rPr lang="hu-HU" b="1" dirty="0"/>
              <a:t> 12</a:t>
            </a:r>
            <a:r>
              <a:rPr lang="en-US" b="1" dirty="0"/>
              <a:t>:</a:t>
            </a:r>
            <a:endParaRPr lang="hu-HU" b="1" dirty="0"/>
          </a:p>
          <a:p>
            <a:r>
              <a:rPr lang="hu-HU" dirty="0"/>
              <a:t>Nézzük meg közelebbről az AI két fő típusa közötti fő különbségeket: a hagyományos és a generatív AI között.</a:t>
            </a:r>
          </a:p>
          <a:p>
            <a:r>
              <a:rPr lang="hu-HU" dirty="0"/>
              <a:t>Ezeknek a különbségeknek a megértése segít nekünk tudni, hogy mikor és hogyan használjuk mindegyiket gyártási folyamatainkban.</a:t>
            </a:r>
          </a:p>
          <a:p>
            <a:r>
              <a:rPr lang="hu-HU" dirty="0"/>
              <a:t>A hagyományos mesterséges intelligencia, amelyet néha </a:t>
            </a:r>
            <a:r>
              <a:rPr lang="hu-HU" dirty="0" err="1"/>
              <a:t>Narrow</a:t>
            </a:r>
            <a:r>
              <a:rPr lang="hu-HU" dirty="0"/>
              <a:t> AI-</a:t>
            </a:r>
            <a:r>
              <a:rPr lang="hu-HU" dirty="0" err="1"/>
              <a:t>nek</a:t>
            </a:r>
            <a:r>
              <a:rPr lang="hu-HU" dirty="0"/>
              <a:t> is neveznek, úgy tervezték, hogy az adatok mintái alapján meghatározott feladatokat hajtson végre.</a:t>
            </a:r>
          </a:p>
          <a:p>
            <a:r>
              <a:rPr lang="hu-HU" dirty="0"/>
              <a:t>Szabályokkal vagy algoritmusokkal van programozva a problémák strukturált megoldására.</a:t>
            </a:r>
          </a:p>
          <a:p>
            <a:r>
              <a:rPr lang="hu-HU" dirty="0"/>
              <a:t>A gyártásban például a hagyományos AI-t használjuk olyan feladatokhoz, mint a hibaészlelés, a minőségellenőrzés vagy az </a:t>
            </a:r>
            <a:r>
              <a:rPr lang="hu-HU" dirty="0" err="1"/>
              <a:t>előrejelző</a:t>
            </a:r>
            <a:r>
              <a:rPr lang="hu-HU" dirty="0"/>
              <a:t> karbantartás.</a:t>
            </a:r>
          </a:p>
          <a:p>
            <a:r>
              <a:rPr lang="hu-HU" dirty="0"/>
              <a:t>Jobban illeszkedik azokhoz a területekhez, ahol sok történelmi adattal és egyértelmű követendő mintákkal rendelkezünk.</a:t>
            </a:r>
          </a:p>
          <a:p>
            <a:r>
              <a:rPr lang="hu-HU" dirty="0"/>
              <a:t>A hagyományos mesterséges intelligencia hatékony és megbízható az ismétlődő és kiszámítható feladatokhoz.</a:t>
            </a:r>
          </a:p>
          <a:p>
            <a:r>
              <a:rPr lang="hu-HU" dirty="0"/>
              <a:t>Másrészt a generatív AI rugalmasabb.</a:t>
            </a:r>
          </a:p>
          <a:p>
            <a:r>
              <a:rPr lang="hu-HU" dirty="0"/>
              <a:t>A szabályok betartása helyett új adatokat vagy megoldásokat hozhat létre a meglévő információkból tanultak alapján.</a:t>
            </a:r>
          </a:p>
          <a:p>
            <a:r>
              <a:rPr lang="hu-HU" dirty="0"/>
              <a:t>A gyártásban a </a:t>
            </a:r>
            <a:r>
              <a:rPr lang="hu-HU" dirty="0" err="1"/>
              <a:t>Generative</a:t>
            </a:r>
            <a:r>
              <a:rPr lang="hu-HU" dirty="0"/>
              <a:t> AI segíthet a folyamatok optimalizálásában, vagy akár új terméktervek kidolgozásában is nagy adatkészletek elemzésével.</a:t>
            </a:r>
          </a:p>
          <a:p>
            <a:r>
              <a:rPr lang="hu-HU" dirty="0"/>
              <a:t>Olyan ez, mintha egy kreatív asszisztensünk lenne, aki olyan fejlesztéseket vagy megoldásokat javasolhat, amelyekre talán magunk sem gondoltunk.</a:t>
            </a:r>
          </a:p>
          <a:p>
            <a:r>
              <a:rPr lang="hu-HU" dirty="0"/>
              <a:t>Az egyik fontos különbség az átláthatóság.</a:t>
            </a:r>
          </a:p>
          <a:p>
            <a:r>
              <a:rPr lang="hu-HU" dirty="0"/>
              <a:t>A hagyományos mesterséges intelligencia esetében a döntéshozatali folyamat gyakran könnyebben érthető, mivel előre meghatározott szabályokat követ.</a:t>
            </a:r>
          </a:p>
          <a:p>
            <a:r>
              <a:rPr lang="hu-HU" dirty="0"/>
              <a:t>A generatív mesterséges intelligencia, bár erőteljes, összetettebb és kevésbé átlátható lehet.</a:t>
            </a:r>
          </a:p>
          <a:p>
            <a:r>
              <a:rPr lang="hu-HU" dirty="0"/>
              <a:t>Nehezebb pontosan tudni, hogyan jut el egy adott megoldáshoz, ami néha megnehezítheti, hogy teljes mértékben megbízzon a kimeneteiben.</a:t>
            </a:r>
          </a:p>
          <a:p>
            <a:r>
              <a:rPr lang="hu-HU" dirty="0"/>
              <a:t>Gondoljon a generatív AI </a:t>
            </a:r>
            <a:r>
              <a:rPr lang="hu-HU" dirty="0" err="1"/>
              <a:t>halucinációira</a:t>
            </a:r>
            <a:r>
              <a:rPr lang="hu-HU" dirty="0"/>
              <a:t>.</a:t>
            </a:r>
          </a:p>
          <a:p>
            <a:r>
              <a:rPr lang="hu-HU" dirty="0"/>
              <a:t>Összefoglalva, a hagyományos mesterséges intelligencia kiválóan alkalmas bizonyos feladatok automatizálására, míg a Generatív AI jobb új megoldások létrehozására.</a:t>
            </a:r>
          </a:p>
          <a:p>
            <a:r>
              <a:rPr lang="hu-HU" dirty="0"/>
              <a:t>Mindkét típusnak megvan a maga helye a gyártásban, együttes felhasználásukkal maximalizálhatjuk a hatékonyságot és az innovációt.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4A839-C4B9-40A7-B727-5C09DFDAE556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7980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Slide</a:t>
            </a:r>
            <a:r>
              <a:rPr lang="hu-H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12: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Végül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beszéljünk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kultúráról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Ahhoz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hogy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valóban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legtöbbet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hozzuk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ki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AI-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ból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olyan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kultúrát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kell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kialakítanunk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amely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magában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foglalja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adatokat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Ez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azt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jelenti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hogy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vállalat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minden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tagja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kényelmesen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használja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adatokat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mindennapi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munkája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során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Legyen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szó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mérnökökről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termelési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vezetőkről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vagy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gépeket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kezelő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emberekről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mindenkinek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meg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kell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értenie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hogy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AI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hogyan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segítheti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őket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munkájuk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jobb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elvégzésében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 adatvezérelt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vállalattá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válás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legnagyobb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kihívása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nem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technológia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amely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mindenkit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megismertet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adatokkal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és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AI-val.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ezt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tesszük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sok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új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lehetőséget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nyitunk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meg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innováció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és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fejlesztés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terén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4A839-C4B9-40A7-B727-5C09DFDAE556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2171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Slide</a:t>
            </a:r>
            <a:r>
              <a:rPr lang="hu-H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14: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Összefoglalva, az AI és az adatvezérelt megoldások sok izgalmas gyártási lehetőséget kínálnak.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 nem szabad elfelejteni, hogy az AI nem varázslatos megoldás.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működéshez megfelelő technológia, jó adatok, világos célok és támogató kultúra szükséges.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 mindezeket az elemeket egyesítjük, akkor a hatékonyság új szintjeit nyithatjuk meg, csökkenthetjük a hulladékot, és javíthatjuk termékeink minőségét.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Remélem, a mai előadás hasznos ismeretekkel szolgált.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És ha van kérdésed válaszolok rá.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Köszönöm.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4A839-C4B9-40A7-B727-5C09DFDAE556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1439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Slide</a:t>
            </a:r>
            <a:r>
              <a:rPr lang="hu-H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2: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/>
              <a:t>Mielőtt </a:t>
            </a:r>
            <a:r>
              <a:rPr lang="hu-HU" dirty="0" err="1"/>
              <a:t>elkezdenénk</a:t>
            </a:r>
            <a:r>
              <a:rPr lang="hu-HU" dirty="0"/>
              <a:t> dolgozni az AI-</a:t>
            </a:r>
            <a:r>
              <a:rPr lang="hu-HU" dirty="0" err="1"/>
              <a:t>val</a:t>
            </a:r>
            <a:r>
              <a:rPr lang="hu-HU" dirty="0"/>
              <a:t>, fontos egyértelmű célokat kitűzni.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/>
              <a:t>Mit szeretnénk elérni, hogy az AI segítsen nekünk?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/>
              <a:t>Például 10%-kal le akarjuk csökkenteni a gépek </a:t>
            </a:r>
            <a:r>
              <a:rPr lang="hu-HU" dirty="0" err="1"/>
              <a:t>állásidejét</a:t>
            </a:r>
            <a:r>
              <a:rPr lang="hu-HU" dirty="0"/>
              <a:t>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/>
              <a:t>Vagy talán a hibák csökkentésével szeretnénk javítani a termék minőségén?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/>
              <a:t>Bármi legyen is a cél, annak konkrétnak és mérhetőnek kell lennie.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/>
              <a:t>Például használja a SMART keretrendszert a célok meghatározásához!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/>
              <a:t>Ezek az egyértelmű célok segítenek koncentrálni, és biztosítják, hogy AI-projektjeink valóban értéket képviseljenek.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/>
              <a:t>Ha nem tűzzük ki ezeket a célokat a kezdetektől fogva, nem fogjuk tudni, hogy az AI segít-e vagy sem.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4A839-C4B9-40A7-B727-5C09DFDAE556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683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Slide</a:t>
            </a:r>
            <a:r>
              <a:rPr lang="hu-H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3: 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Ezután beszéljünk az adatkezelésről, amely az adataink kezeléséről szól.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 adatok az üzemanyag, amely az AI-t működteti.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 az adatok rosszak, az AI rossz eredményeket ad nekünk.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Gondoskodnunk kell tehát arról, hogy adataink pontosak, rendszerezettek és biztonságosak legyenek.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gyártásban az adatok sok különböző forrásból származnak, mint például gépek, érzékelők, gyártósorok.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Mindezen adatok kezelése kihívást jelenthet.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 ha bevált gyakorlatokat dolgozunk ki az adatkezeléssel kapcsolatban, akkor biztosíthatjuk, hogy mesterséges intelligenciaink mindig a lehető legjobb információkkal dolgozzanak.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Ez jobb döntéshozatalhoz és kevesebb hibához vezet.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4A839-C4B9-40A7-B727-5C09DFDAE556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9132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Slide</a:t>
            </a:r>
            <a:r>
              <a:rPr lang="hu-HU" b="1" dirty="0"/>
              <a:t> 4</a:t>
            </a:r>
            <a:r>
              <a:rPr lang="en-US" b="1" dirty="0"/>
              <a:t>:</a:t>
            </a:r>
            <a:endParaRPr lang="hu-HU" b="1" dirty="0"/>
          </a:p>
          <a:p>
            <a:r>
              <a:rPr lang="en-US" dirty="0"/>
              <a:t>A </a:t>
            </a:r>
            <a:r>
              <a:rPr lang="en-US" dirty="0" err="1"/>
              <a:t>bal</a:t>
            </a:r>
            <a:r>
              <a:rPr lang="en-US" dirty="0"/>
              <a:t> </a:t>
            </a:r>
            <a:r>
              <a:rPr lang="en-US" dirty="0" err="1"/>
              <a:t>oldali</a:t>
            </a:r>
            <a:r>
              <a:rPr lang="en-US" dirty="0"/>
              <a:t> </a:t>
            </a:r>
            <a:r>
              <a:rPr lang="en-US" dirty="0" err="1"/>
              <a:t>képen</a:t>
            </a:r>
            <a:r>
              <a:rPr lang="en-US" dirty="0"/>
              <a:t> </a:t>
            </a:r>
            <a:r>
              <a:rPr lang="en-US" dirty="0" err="1"/>
              <a:t>látható</a:t>
            </a:r>
            <a:r>
              <a:rPr lang="en-US" dirty="0"/>
              <a:t>, </a:t>
            </a:r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tekintheti</a:t>
            </a:r>
            <a:r>
              <a:rPr lang="en-US" dirty="0"/>
              <a:t> meg </a:t>
            </a:r>
            <a:r>
              <a:rPr lang="en-US" dirty="0" err="1"/>
              <a:t>adatait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adatkezelés</a:t>
            </a:r>
            <a:r>
              <a:rPr lang="en-US" dirty="0"/>
              <a:t> </a:t>
            </a:r>
            <a:r>
              <a:rPr lang="en-US" dirty="0" err="1"/>
              <a:t>előtt</a:t>
            </a:r>
            <a:r>
              <a:rPr lang="en-US" dirty="0"/>
              <a:t>, a </a:t>
            </a:r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oldalon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azután</a:t>
            </a:r>
            <a:r>
              <a:rPr lang="en-US" dirty="0"/>
              <a:t>.</a:t>
            </a:r>
          </a:p>
          <a:p>
            <a:r>
              <a:rPr lang="hu-HU" dirty="0"/>
              <a:t>M</a:t>
            </a:r>
            <a:r>
              <a:rPr lang="en-US" dirty="0"/>
              <a:t>it </a:t>
            </a:r>
            <a:r>
              <a:rPr lang="en-US" dirty="0" err="1"/>
              <a:t>szeretsz</a:t>
            </a:r>
            <a:r>
              <a:rPr lang="en-US" dirty="0"/>
              <a:t>?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4A839-C4B9-40A7-B727-5C09DFDAE556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8288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Slide</a:t>
            </a:r>
            <a:r>
              <a:rPr lang="hu-HU" b="1" dirty="0"/>
              <a:t> 5:</a:t>
            </a:r>
            <a:r>
              <a:rPr lang="en-US" b="1" dirty="0"/>
              <a:t> </a:t>
            </a:r>
            <a:endParaRPr lang="hu-HU" b="1" dirty="0"/>
          </a:p>
          <a:p>
            <a:r>
              <a:rPr lang="hu-HU" dirty="0"/>
              <a:t>Az AI-</a:t>
            </a:r>
            <a:r>
              <a:rPr lang="hu-HU" dirty="0" err="1"/>
              <a:t>nak</a:t>
            </a:r>
            <a:r>
              <a:rPr lang="hu-HU" dirty="0"/>
              <a:t> nagyon jó adatokra van szüksége a hatékony működéshez.</a:t>
            </a:r>
          </a:p>
          <a:p>
            <a:r>
              <a:rPr lang="hu-HU" dirty="0"/>
              <a:t>Ez alapvető igazság az AI világában.</a:t>
            </a:r>
          </a:p>
          <a:p>
            <a:r>
              <a:rPr lang="hu-HU" dirty="0"/>
              <a:t>A jó adatok nem csak jót tesznek.</a:t>
            </a:r>
          </a:p>
          <a:p>
            <a:r>
              <a:rPr lang="hu-HU" dirty="0"/>
              <a:t>Minden mesterséges intelligencia-megoldás sikeréhez elengedhetetlen.</a:t>
            </a:r>
          </a:p>
          <a:p>
            <a:r>
              <a:rPr lang="hu-HU" dirty="0"/>
              <a:t>Amikor „jó adatokról” beszélünk, olyan adatokra gondolunk, amelyek pontosak, teljesek, következetesek és időszerűek.</a:t>
            </a:r>
          </a:p>
          <a:p>
            <a:r>
              <a:rPr lang="hu-HU" dirty="0"/>
              <a:t>Ha az AI modelljeinkbe betáplált adatok hibásak, az ezekből a modellekből nyert betekintések is hibásak lesznek.</a:t>
            </a:r>
          </a:p>
          <a:p>
            <a:r>
              <a:rPr lang="hu-HU" dirty="0"/>
              <a:t>Például a pontatlan adatok minőség-ellenőrzésre történő felhasználása azt eredményezheti, hogy hibás termékek jutnak el az ügyfelekhez, ami megnövekedett költségekhez és márkánk hírnevének károsodásához vezethet.</a:t>
            </a:r>
          </a:p>
          <a:p>
            <a:r>
              <a:rPr lang="hu-HU" dirty="0"/>
              <a:t>Emellett az adatok típusa is számít.</a:t>
            </a:r>
          </a:p>
          <a:p>
            <a:r>
              <a:rPr lang="hu-HU" dirty="0"/>
              <a:t>A gyártás során különféle típusú adatokat gyűjtünk, beleértve a szenzorokból származó numerikus adatokat, a naplók szöveges adatait, sőt a vizuális ellenőrzések képi adatait is.</a:t>
            </a:r>
          </a:p>
          <a:p>
            <a:r>
              <a:rPr lang="hu-HU" dirty="0"/>
              <a:t>Minden adattípus más-más célt szolgál, és ezek hatékony integrálása kulcsfontosságú az AI képességeinek maximalizálásához.</a:t>
            </a:r>
          </a:p>
          <a:p>
            <a:r>
              <a:rPr lang="hu-HU" dirty="0"/>
              <a:t>Annak érdekében, hogy mesterséges intelligenciánk a lehető legjobb adatokkal rendelkezzen, be kell fektetnünk az erős adatgyűjtési és -kezelési gyakorlatokba.</a:t>
            </a:r>
          </a:p>
          <a:p>
            <a:r>
              <a:rPr lang="hu-HU" dirty="0"/>
              <a:t>Ez magában foglalhatja az adatellenőrzési folyamatok végrehajtását, az adatforrásaink rendszeres auditálását, valamint annak biztosítását, hogy megbízható adatkezelési keretrendszerrel rendelkezzünk.</a:t>
            </a:r>
          </a:p>
          <a:p>
            <a:r>
              <a:rPr lang="hu-HU" dirty="0"/>
              <a:t>Ezzel nemcsak AI modelljeink teljesítményét javítjuk, hanem üzleti céljainkat is támogatjuk, és folyamatos fejlesztést hajtunk végre gyártási folyamatainkban.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4A839-C4B9-40A7-B727-5C09DFDAE556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3324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Slide </a:t>
            </a:r>
            <a:r>
              <a:rPr lang="hu-HU" b="1" dirty="0"/>
              <a:t>6</a:t>
            </a:r>
            <a:r>
              <a:rPr lang="en-US" b="1" dirty="0"/>
              <a:t>:</a:t>
            </a:r>
            <a:endParaRPr lang="hu-HU" b="1" dirty="0"/>
          </a:p>
          <a:p>
            <a:r>
              <a:rPr lang="en-US" dirty="0"/>
              <a:t>A </a:t>
            </a:r>
            <a:r>
              <a:rPr lang="en-US" dirty="0" err="1"/>
              <a:t>mesterséges</a:t>
            </a:r>
            <a:r>
              <a:rPr lang="en-US" dirty="0"/>
              <a:t> </a:t>
            </a:r>
            <a:r>
              <a:rPr lang="en-US" dirty="0" err="1"/>
              <a:t>intelligencia</a:t>
            </a:r>
            <a:r>
              <a:rPr lang="en-US" dirty="0"/>
              <a:t> </a:t>
            </a:r>
            <a:r>
              <a:rPr lang="en-US" dirty="0" err="1"/>
              <a:t>hatékony</a:t>
            </a:r>
            <a:r>
              <a:rPr lang="en-US" dirty="0"/>
              <a:t> </a:t>
            </a:r>
            <a:r>
              <a:rPr lang="en-US" dirty="0" err="1"/>
              <a:t>használata</a:t>
            </a:r>
            <a:r>
              <a:rPr lang="en-US" dirty="0"/>
              <a:t> </a:t>
            </a:r>
            <a:r>
              <a:rPr lang="en-US" dirty="0" err="1"/>
              <a:t>megköveteli</a:t>
            </a:r>
            <a:r>
              <a:rPr lang="en-US" dirty="0"/>
              <a:t> </a:t>
            </a:r>
            <a:r>
              <a:rPr lang="en-US" dirty="0" err="1"/>
              <a:t>tőlünk</a:t>
            </a:r>
            <a:r>
              <a:rPr lang="en-US" dirty="0"/>
              <a:t> a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technológiák</a:t>
            </a:r>
            <a:r>
              <a:rPr lang="en-US" dirty="0"/>
              <a:t> </a:t>
            </a:r>
            <a:r>
              <a:rPr lang="en-US" dirty="0" err="1"/>
              <a:t>kiválasztását</a:t>
            </a:r>
            <a:r>
              <a:rPr lang="en-US" dirty="0"/>
              <a:t> is.</a:t>
            </a:r>
          </a:p>
          <a:p>
            <a:r>
              <a:rPr lang="en-US" dirty="0"/>
              <a:t>A </a:t>
            </a:r>
            <a:r>
              <a:rPr lang="en-US" dirty="0" err="1"/>
              <a:t>következőkben</a:t>
            </a:r>
            <a:r>
              <a:rPr lang="en-US" dirty="0"/>
              <a:t> </a:t>
            </a:r>
            <a:r>
              <a:rPr lang="en-US" dirty="0" err="1"/>
              <a:t>erről</a:t>
            </a:r>
            <a:r>
              <a:rPr lang="en-US" dirty="0"/>
              <a:t> a </a:t>
            </a:r>
            <a:r>
              <a:rPr lang="en-US" dirty="0" err="1"/>
              <a:t>technológiáról</a:t>
            </a:r>
            <a:r>
              <a:rPr lang="en-US" dirty="0"/>
              <a:t> </a:t>
            </a:r>
            <a:r>
              <a:rPr lang="en-US" dirty="0" err="1"/>
              <a:t>fogok</a:t>
            </a:r>
            <a:r>
              <a:rPr lang="en-US" dirty="0"/>
              <a:t> </a:t>
            </a:r>
            <a:r>
              <a:rPr lang="en-US" dirty="0" err="1"/>
              <a:t>beszélni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4A839-C4B9-40A7-B727-5C09DFDAE556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954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Slide</a:t>
            </a:r>
            <a:r>
              <a:rPr lang="hu-H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7: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mesterséges intelligencia működéséhez a megfelelő technológiai infrastruktúrára is szükségünk van.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gyártás során sok adatot gyűjtünk minden nap, és ezeket az adatokat hatékonyan kell tárolnunk és elemeznünk.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Itt jönnek szóba az olyan dolgok, mint az adattárházak, az adattó-rendszerek, az adathálók vagy a felhőalapú platformok.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Ezek a technológiák segítenek nagy mennyiségű adat valós időben történő kezelésében.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 a megfelelő megoldást választjuk, sokkal könnyebbé válik a mesterséges intelligencia megvalósítása a teljes gyártási folyamatunkban.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megfelelő technológia nélkül még a legjobb mesterséges intelligencia-rendszer sem lesz képes elérni a várt eredményeket.</a:t>
            </a:r>
            <a:endParaRPr lang="hu-HU" b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4A839-C4B9-40A7-B727-5C09DFDAE556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241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Slide</a:t>
            </a:r>
            <a:r>
              <a:rPr lang="hu-H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8: 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 AI egyik legnépszerűbb eszköze a Python.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Python egy olyan programozási nyelv, amely az AI-megoldások fejlesztésének egyik legnépszerűbb eszközévé vált.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Könnyen használható és hihetetlenül erős.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gyártásban a Python segítségével automatizálhatjuk a rutinfeladatokat, például az adatelemzést vagy a gépfelügyeletet.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Például, ha meg akarjuk jósolni, hogy egy gép mikor fog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tönkremenni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 Python segítségével létrehozhatunk egy mesterséges intelligencia-modellt, amely elemzi a múltbeli adatokat és megjósolja a jövőbeli problémákat.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Python rugalmas és nagy mennyiségű adatot képes kezelni, így tökéletes a gyártási igényeinknek.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4A839-C4B9-40A7-B727-5C09DFDAE556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3587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7BDA9-3056-D0E4-3F57-34953558C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5A0E19EA-DE93-B4A6-A9BF-1DB53D45BE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191102FC-9C26-4757-CA64-64735189F8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Slide</a:t>
            </a:r>
            <a:r>
              <a:rPr lang="hu-HU" b="1" dirty="0"/>
              <a:t> 9</a:t>
            </a:r>
            <a:r>
              <a:rPr lang="en-US" b="1" dirty="0"/>
              <a:t>:</a:t>
            </a:r>
            <a:endParaRPr lang="hu-HU" b="1" dirty="0"/>
          </a:p>
          <a:p>
            <a:r>
              <a:rPr lang="hu-HU" dirty="0"/>
              <a:t>Most beszéljünk arról, hogyan fejlesztünk és telepítünk mesterséges intelligencia megoldásokat.</a:t>
            </a:r>
          </a:p>
          <a:p>
            <a:r>
              <a:rPr lang="hu-HU" dirty="0"/>
              <a:t>Ezt a folyamatot gyakran AI fejlesztési munkafolyamatnak vagy </a:t>
            </a:r>
            <a:r>
              <a:rPr lang="hu-HU" dirty="0" err="1"/>
              <a:t>MLOps-nak</a:t>
            </a:r>
            <a:r>
              <a:rPr lang="hu-HU" dirty="0"/>
              <a:t> nevezik.</a:t>
            </a:r>
          </a:p>
          <a:p>
            <a:r>
              <a:rPr lang="hu-HU" dirty="0"/>
              <a:t>A munkafolyamat mögött meghúzódó ötlet az adattudósok, mérnökök és üzemeltetési csapatok közötti együttműködés egyszerűsítése.</a:t>
            </a:r>
          </a:p>
          <a:p>
            <a:r>
              <a:rPr lang="hu-HU" dirty="0"/>
              <a:t>Gondoskodni arról, hogy az általunk készített mesterséges intelligencia modellek ne csak hatékonyak legyenek, hanem zökkenőmentesen integrálódjanak a napi gyártási folyamatainkba.</a:t>
            </a:r>
          </a:p>
          <a:p>
            <a:r>
              <a:rPr lang="hu-HU" dirty="0"/>
              <a:t>Az első lépés az adatgyűjtés és -előkészítés.</a:t>
            </a:r>
          </a:p>
          <a:p>
            <a:r>
              <a:rPr lang="hu-HU" dirty="0"/>
              <a:t>Itt gyűjtjük össze a gépekről, érzékelőkről és gyártósorokról származó adatokat, és megtisztítjuk azokat, hogy megbizonyosodjunk arról, hogy használhatók az AI számára.</a:t>
            </a:r>
          </a:p>
          <a:p>
            <a:r>
              <a:rPr lang="hu-HU" dirty="0"/>
              <a:t>A következő lépés a modellfejlesztés, ahol az adattudósok mesterséges intelligencia modelleket építenek és tesztelnek olyan eszközökkel, mint a Python.</a:t>
            </a:r>
          </a:p>
          <a:p>
            <a:r>
              <a:rPr lang="hu-HU" dirty="0"/>
              <a:t>Amint a modell elkészült, áttérünk az üzembe helyezésre, ahol a modell integrálva van az éles környezetünkbe, lehetővé téve valós idejű döntések meghozatalát.</a:t>
            </a:r>
          </a:p>
          <a:p>
            <a:r>
              <a:rPr lang="hu-HU" dirty="0"/>
              <a:t>Az üzembe helyezés után kritikus fontosságú a modell folyamatos figyelése és frissítése annak biztosítása érdekében, hogy az idővel megfelelően </a:t>
            </a:r>
            <a:r>
              <a:rPr lang="hu-HU" dirty="0" err="1"/>
              <a:t>működjön</a:t>
            </a:r>
            <a:r>
              <a:rPr lang="hu-HU" dirty="0"/>
              <a:t>.</a:t>
            </a:r>
          </a:p>
          <a:p>
            <a:r>
              <a:rPr lang="hu-HU" dirty="0"/>
              <a:t>Itt jönnek be az </a:t>
            </a:r>
            <a:r>
              <a:rPr lang="hu-HU" dirty="0" err="1"/>
              <a:t>MLOps</a:t>
            </a:r>
            <a:r>
              <a:rPr lang="hu-HU" dirty="0"/>
              <a:t> gyakorlatok.</a:t>
            </a:r>
          </a:p>
          <a:p>
            <a:r>
              <a:rPr lang="hu-HU" dirty="0"/>
              <a:t>A felügyelet és frissítés nagy részének automatizálásával biztosítjuk, hogy az AI modellek hatékonyak maradjanak anélkül, hogy folyamatos kézi beavatkozásra lenne szükségük.</a:t>
            </a:r>
          </a:p>
          <a:p>
            <a:r>
              <a:rPr lang="hu-HU" dirty="0"/>
              <a:t>Ez a munkafolyamat lehetővé teszi számunkra, hogy megbízható és méretezhető módon használjuk az AI-t, lehetővé téve számunkra, hogy a gépi tanulást a gyártási folyamat különböző részein alkalmazzuk, a prediktív karbantartástól a minőség-ellenőrzésig.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7839A03-61EA-750E-961E-D256115D14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4A839-C4B9-40A7-B727-5C09DFDAE556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993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93FF24-B785-F5D0-1BFF-6F7ECE697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A56722F-CA5F-880A-38EF-505F0425D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90F772A-1AA0-FF5A-6DBA-9B909857C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E81D-E923-4D85-9589-42EC589F3782}" type="datetimeFigureOut">
              <a:rPr lang="hu-HU" smtClean="0"/>
              <a:t>2024. 10. 17.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85FC6FA-10BC-D120-1A4A-E33E7D2D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A1A77F7-43B5-F8E1-FC22-7DD45E5E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8432-C39E-44F1-A24C-61E9D9902C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068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6801E6-C345-AD56-2AE5-69DCA4770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2C474A2-377C-CAC5-6AE1-D4BAAC363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610E4B-88DC-9FBE-29DE-FA12D975D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E81D-E923-4D85-9589-42EC589F3782}" type="datetimeFigureOut">
              <a:rPr lang="hu-HU" smtClean="0"/>
              <a:t>2024. 10. 17.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E31E560-A6D6-B0EB-3F1C-9C81AB253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8767793-7E86-E0CC-5304-C45269C4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8432-C39E-44F1-A24C-61E9D9902C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138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3E25100-5830-6420-4E81-303A6573B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5D14DD5-2951-AAA2-DC87-B6F8AB785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B7A0B04-0D6E-1A99-0F9A-75ED3013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E81D-E923-4D85-9589-42EC589F3782}" type="datetimeFigureOut">
              <a:rPr lang="hu-HU" smtClean="0"/>
              <a:t>2024. 10. 17.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42A1625-EF33-F376-7B98-8017A996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893C4C-F312-88DA-A335-9FAFF68B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8432-C39E-44F1-A24C-61E9D9902C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562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43954E-BF5D-1F62-E6D6-380991F9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4A8C5D-A6A1-8808-F735-AE7D6DFC1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7528584-E161-7ACD-C723-B63DB36C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E81D-E923-4D85-9589-42EC589F3782}" type="datetimeFigureOut">
              <a:rPr lang="hu-HU" smtClean="0"/>
              <a:t>2024. 10. 17.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CE10C60-2A66-EEA2-54B8-FEE28DC2A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DBF77B-E34C-4210-02F6-9DCF65EF1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8432-C39E-44F1-A24C-61E9D9902C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111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B735FD-A330-1EA0-1749-B0394910D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7C7081E-AF1C-0605-DB9B-0F9A5B993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73DB8CD-ABF5-57CF-C098-04148ACB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E81D-E923-4D85-9589-42EC589F3782}" type="datetimeFigureOut">
              <a:rPr lang="hu-HU" smtClean="0"/>
              <a:t>2024. 10. 17.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17F63DF-7536-BDD6-ECCB-F312CBB3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0ABDD38-D2DF-A407-7669-8DF0C895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8432-C39E-44F1-A24C-61E9D9902C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42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0B58ED-6920-DCF4-5BC9-B3E1316E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0B1FEA-87F3-F878-7149-4E2D2A8E4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2FF702E-249C-F999-C944-73CC347BD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A25D529-65A7-A01E-DCC9-8CDAA822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E81D-E923-4D85-9589-42EC589F3782}" type="datetimeFigureOut">
              <a:rPr lang="hu-HU" smtClean="0"/>
              <a:t>2024. 10. 17.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C43CE6F-30C7-51DA-F9B0-DB2426E6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2EF2247-2AA9-DEB4-1078-A33D8DF3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8432-C39E-44F1-A24C-61E9D9902C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013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86B4C5-8C5C-DC19-7E67-668C1EFE3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9FB84A4-0E49-3909-746E-B5DA3828C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1B8B238-F320-AACC-D8EB-17483F2B4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D6ECEA4-8AC5-98B9-AA85-3CE3D619A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565B605-6B2F-A202-F1A6-BA04178E0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D9B05BAB-A92F-F3A3-492E-B286B8301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E81D-E923-4D85-9589-42EC589F3782}" type="datetimeFigureOut">
              <a:rPr lang="hu-HU" smtClean="0"/>
              <a:t>2024. 10. 17.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8CF398F-52E9-3958-282F-28218879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FF72643-DD4C-A4D6-ABD8-ACF13C6C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8432-C39E-44F1-A24C-61E9D9902C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224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483776-7470-C33C-8CDE-708050283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0F9BEB0-A2C4-7A26-8672-4D5847FA7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E81D-E923-4D85-9589-42EC589F3782}" type="datetimeFigureOut">
              <a:rPr lang="hu-HU" smtClean="0"/>
              <a:t>2024. 10. 17.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7A968B7-2C9C-EA9A-07FC-DAB10F786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79F3765-2C2B-FB6E-55B3-93E5F33C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8432-C39E-44F1-A24C-61E9D9902C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917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CB3EF3C-9167-0504-C1A9-515E4BDC0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E81D-E923-4D85-9589-42EC589F3782}" type="datetimeFigureOut">
              <a:rPr lang="hu-HU" smtClean="0"/>
              <a:t>2024. 10. 17.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B5D944E-D13A-87AA-CCE8-9BDB1517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E930516-5FBA-0EDE-8DDE-ED6A7595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8432-C39E-44F1-A24C-61E9D9902C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134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835E8D-C08E-33F1-B028-8F4AE7D89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242F66-7E2B-CE6D-0362-61C504FEC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887B207-B59A-68BB-4749-079389DC9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C1ECC69-8F7C-96FA-5792-0F6588F8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E81D-E923-4D85-9589-42EC589F3782}" type="datetimeFigureOut">
              <a:rPr lang="hu-HU" smtClean="0"/>
              <a:t>2024. 10. 17.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FFE6929-DE87-E5FC-EED4-F729CDF8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E1E8CBF-AA10-79D8-4F7D-42980C23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8432-C39E-44F1-A24C-61E9D9902C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129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2AC2D9-5995-5FB7-2446-12542D9ED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4407BBC-7398-8016-8E4D-10C828274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2B69C75-4C4A-0D55-1A69-46240F579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73565A7-7C0A-4F14-A451-C82872AFC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E81D-E923-4D85-9589-42EC589F3782}" type="datetimeFigureOut">
              <a:rPr lang="hu-HU" smtClean="0"/>
              <a:t>2024. 10. 17.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520A455-738B-8146-0F0C-BC20972BA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7C439AC-126D-3F5B-2B1D-105B6776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8432-C39E-44F1-A24C-61E9D9902C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46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A1D68EE-4C05-BF25-A58C-D45F0E341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2B400F5-CAC5-F484-566C-BFA212761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E81D08E-6EAD-559B-656D-613D4BD2E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AE81D-E923-4D85-9589-42EC589F3782}" type="datetimeFigureOut">
              <a:rPr lang="hu-HU" smtClean="0"/>
              <a:t>2024. 10. 17.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5C5696C-88ED-D25D-08EF-7A5A99EFB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8385989-7E6B-996A-6A49-3783F7C91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B8432-C39E-44F1-A24C-61E9D9902CBB}" type="slidenum">
              <a:rPr lang="hu-HU" smtClean="0"/>
              <a:t>‹#›</a:t>
            </a:fld>
            <a:endParaRPr lang="hu-HU"/>
          </a:p>
        </p:txBody>
      </p:sp>
      <p:pic>
        <p:nvPicPr>
          <p:cNvPr id="9" name="Kép 8" descr="A képen Grafika, képernyőkép, Grafikus tervezés, tervezés látható">
            <a:extLst>
              <a:ext uri="{FF2B5EF4-FFF2-40B4-BE49-F238E27FC236}">
                <a16:creationId xmlns:a16="http://schemas.microsoft.com/office/drawing/2014/main" id="{1279C6DB-245E-0A79-6434-76486511F7B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3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laszlo.ferenczi@opentech.h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F27B29-9D32-F6F5-22EA-5CC251335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543626"/>
          </a:xfrm>
        </p:spPr>
        <p:txBody>
          <a:bodyPr>
            <a:noAutofit/>
          </a:bodyPr>
          <a:lstStyle/>
          <a:p>
            <a:r>
              <a:rPr lang="hu-HU" sz="2800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Requirements</a:t>
            </a:r>
            <a:r>
              <a:rPr lang="hu-HU" sz="2800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hu-HU" sz="2800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for</a:t>
            </a:r>
            <a:r>
              <a:rPr lang="hu-HU" sz="2800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hu-HU" sz="2800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using</a:t>
            </a:r>
            <a:r>
              <a:rPr lang="hu-HU" sz="2800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AI in a </a:t>
            </a:r>
            <a:r>
              <a:rPr lang="hu-HU" sz="2800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nutshell</a:t>
            </a:r>
            <a:r>
              <a:rPr lang="hu-HU" sz="2800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. </a:t>
            </a:r>
            <a:br>
              <a:rPr lang="hu-HU" sz="2800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br>
              <a:rPr lang="hu-HU" sz="2000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br>
              <a:rPr lang="hu-HU" sz="2000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hu-HU" sz="2000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Good </a:t>
            </a:r>
            <a:r>
              <a:rPr lang="hu-HU" sz="2000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technologies</a:t>
            </a:r>
            <a:r>
              <a:rPr lang="hu-HU" sz="2000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, </a:t>
            </a:r>
            <a:r>
              <a:rPr lang="hu-HU" sz="2000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good</a:t>
            </a:r>
            <a:r>
              <a:rPr lang="hu-HU" sz="2000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hu-HU" sz="2000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</a:t>
            </a:r>
            <a:r>
              <a:rPr lang="hu-HU" sz="2000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and an </a:t>
            </a:r>
            <a:r>
              <a:rPr lang="hu-HU" sz="2000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even</a:t>
            </a:r>
            <a:r>
              <a:rPr lang="hu-HU" sz="2000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hu-HU" sz="2000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better</a:t>
            </a:r>
            <a:r>
              <a:rPr lang="hu-HU" sz="2000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hu-HU" sz="2000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culture</a:t>
            </a:r>
            <a:r>
              <a:rPr lang="hu-HU" sz="2000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. </a:t>
            </a:r>
            <a:br>
              <a:rPr lang="hu-HU" sz="2000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hu-HU" sz="2000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Use</a:t>
            </a:r>
            <a:r>
              <a:rPr lang="hu-HU" sz="2000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of </a:t>
            </a:r>
            <a:r>
              <a:rPr lang="hu-HU" sz="2000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data-driven</a:t>
            </a:r>
            <a:r>
              <a:rPr lang="hu-HU" sz="2000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hu-HU" sz="2000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technologies</a:t>
            </a:r>
            <a:r>
              <a:rPr lang="hu-HU" sz="2000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and </a:t>
            </a:r>
            <a:r>
              <a:rPr lang="hu-HU" sz="2000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</a:t>
            </a:r>
            <a:r>
              <a:rPr lang="hu-HU" sz="2000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hu-HU" sz="2000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  <a:r>
              <a:rPr lang="hu-HU" sz="2000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hu-HU" sz="2000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using</a:t>
            </a:r>
            <a:r>
              <a:rPr lang="hu-HU" sz="2000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hu-HU" sz="2000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generative</a:t>
            </a:r>
            <a:r>
              <a:rPr lang="hu-HU" sz="2000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hu-HU" sz="2000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or</a:t>
            </a:r>
            <a:r>
              <a:rPr lang="hu-HU" sz="2000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hu-HU" sz="2000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classic</a:t>
            </a:r>
            <a:r>
              <a:rPr lang="hu-HU" sz="2000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AI. </a:t>
            </a:r>
            <a:br>
              <a:rPr lang="hu-HU" sz="2000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hu-HU" sz="2000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Architectures</a:t>
            </a:r>
            <a:r>
              <a:rPr lang="hu-HU" sz="2000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and </a:t>
            </a:r>
            <a:r>
              <a:rPr lang="hu-HU" sz="2000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solutions</a:t>
            </a:r>
            <a:r>
              <a:rPr lang="hu-HU" sz="2000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.</a:t>
            </a:r>
            <a:endParaRPr lang="hu-HU" sz="2800" dirty="0">
              <a:solidFill>
                <a:srgbClr val="0070C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E3F19F2-2416-2E42-4607-D25DE83910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hu-H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Ferenczi László</a:t>
            </a:r>
          </a:p>
          <a:p>
            <a:r>
              <a:rPr lang="hu-H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Data-</a:t>
            </a:r>
            <a:r>
              <a:rPr lang="hu-HU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Driven</a:t>
            </a:r>
            <a:r>
              <a:rPr lang="hu-H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hu-HU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</a:t>
            </a:r>
            <a:r>
              <a:rPr lang="hu-H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hu-HU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Expert</a:t>
            </a:r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50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3613A-2F19-9525-3F6F-528B3B9B3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12B78636-5A2A-4F99-4E4D-3DDD69FAC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0498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AI Data </a:t>
            </a:r>
            <a:r>
              <a:rPr lang="hu-HU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Infrastructure</a:t>
            </a:r>
            <a:r>
              <a:rPr lang="hu-HU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hu-HU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Value</a:t>
            </a:r>
            <a:r>
              <a:rPr lang="hu-HU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hu-HU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Chain</a:t>
            </a:r>
            <a:endParaRPr lang="hu-HU" dirty="0">
              <a:solidFill>
                <a:srgbClr val="0070C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" name="Kép 1" descr="A képen Betűtípus, embléma, Grafika, szöveg látható&#10;&#10;Automatikusan generált leírás">
            <a:extLst>
              <a:ext uri="{FF2B5EF4-FFF2-40B4-BE49-F238E27FC236}">
                <a16:creationId xmlns:a16="http://schemas.microsoft.com/office/drawing/2014/main" id="{90DB4936-466F-06CA-5CDD-79EA3CA70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3" y="6013625"/>
            <a:ext cx="2131868" cy="596549"/>
          </a:xfrm>
          <a:prstGeom prst="rect">
            <a:avLst/>
          </a:prstGeom>
        </p:spPr>
      </p:pic>
      <p:sp>
        <p:nvSpPr>
          <p:cNvPr id="5" name="AutoShape 2" descr="Data Mesh Architecture">
            <a:extLst>
              <a:ext uri="{FF2B5EF4-FFF2-40B4-BE49-F238E27FC236}">
                <a16:creationId xmlns:a16="http://schemas.microsoft.com/office/drawing/2014/main" id="{B0BD0C5E-E331-DD3B-70DF-3F87634DC3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6" name="AutoShape 4" descr="Data Mesh Architecture">
            <a:extLst>
              <a:ext uri="{FF2B5EF4-FFF2-40B4-BE49-F238E27FC236}">
                <a16:creationId xmlns:a16="http://schemas.microsoft.com/office/drawing/2014/main" id="{69BE6DA5-CAEC-8E36-A91A-3E8161DD31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E1921AC0-95DB-43E6-C98A-ABA6D1A68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964" y="1690688"/>
            <a:ext cx="8827077" cy="4868686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32331396-5613-5AEF-E791-26A71BF76A9D}"/>
              </a:ext>
            </a:extLst>
          </p:cNvPr>
          <p:cNvSpPr txBox="1"/>
          <p:nvPr/>
        </p:nvSpPr>
        <p:spPr>
          <a:xfrm>
            <a:off x="0" y="6597474"/>
            <a:ext cx="43780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000" b="1" dirty="0" err="1">
                <a:solidFill>
                  <a:srgbClr val="242424"/>
                </a:solidFill>
                <a:latin typeface="sohne"/>
              </a:rPr>
              <a:t>Source</a:t>
            </a:r>
            <a:r>
              <a:rPr lang="hu-HU" sz="1000" b="1" dirty="0">
                <a:solidFill>
                  <a:srgbClr val="242424"/>
                </a:solidFill>
                <a:latin typeface="sohne"/>
              </a:rPr>
              <a:t>: https://www.felicis.com/insight/ai-data-infrastructure</a:t>
            </a:r>
          </a:p>
        </p:txBody>
      </p: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55CCE54D-31BD-6213-643C-9A5AB5EB73F8}"/>
              </a:ext>
            </a:extLst>
          </p:cNvPr>
          <p:cNvGrpSpPr/>
          <p:nvPr/>
        </p:nvGrpSpPr>
        <p:grpSpPr>
          <a:xfrm>
            <a:off x="10243185" y="653449"/>
            <a:ext cx="1833086" cy="1735725"/>
            <a:chOff x="8551068" y="1812131"/>
            <a:chExt cx="3233738" cy="3233738"/>
          </a:xfrm>
        </p:grpSpPr>
        <p:sp>
          <p:nvSpPr>
            <p:cNvPr id="13" name="Rombusz 12">
              <a:extLst>
                <a:ext uri="{FF2B5EF4-FFF2-40B4-BE49-F238E27FC236}">
                  <a16:creationId xmlns:a16="http://schemas.microsoft.com/office/drawing/2014/main" id="{7274CC0F-3BBA-9327-428F-9E996C83CF64}"/>
                </a:ext>
              </a:extLst>
            </p:cNvPr>
            <p:cNvSpPr/>
            <p:nvPr/>
          </p:nvSpPr>
          <p:spPr>
            <a:xfrm>
              <a:off x="8551068" y="1812131"/>
              <a:ext cx="3233738" cy="3233738"/>
            </a:xfrm>
            <a:prstGeom prst="diamond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hu-HU" sz="800"/>
            </a:p>
          </p:txBody>
        </p:sp>
        <p:sp>
          <p:nvSpPr>
            <p:cNvPr id="14" name="Szabadkézi sokszög: alakzat 13">
              <a:extLst>
                <a:ext uri="{FF2B5EF4-FFF2-40B4-BE49-F238E27FC236}">
                  <a16:creationId xmlns:a16="http://schemas.microsoft.com/office/drawing/2014/main" id="{8369E03C-C552-F24C-6180-5832262F41EB}"/>
                </a:ext>
              </a:extLst>
            </p:cNvPr>
            <p:cNvSpPr/>
            <p:nvPr/>
          </p:nvSpPr>
          <p:spPr>
            <a:xfrm>
              <a:off x="8858273" y="2119336"/>
              <a:ext cx="1261157" cy="1261157"/>
            </a:xfrm>
            <a:custGeom>
              <a:avLst/>
              <a:gdLst>
                <a:gd name="connsiteX0" fmla="*/ 0 w 1261157"/>
                <a:gd name="connsiteY0" fmla="*/ 210197 h 1261157"/>
                <a:gd name="connsiteX1" fmla="*/ 210197 w 1261157"/>
                <a:gd name="connsiteY1" fmla="*/ 0 h 1261157"/>
                <a:gd name="connsiteX2" fmla="*/ 1050960 w 1261157"/>
                <a:gd name="connsiteY2" fmla="*/ 0 h 1261157"/>
                <a:gd name="connsiteX3" fmla="*/ 1261157 w 1261157"/>
                <a:gd name="connsiteY3" fmla="*/ 210197 h 1261157"/>
                <a:gd name="connsiteX4" fmla="*/ 1261157 w 1261157"/>
                <a:gd name="connsiteY4" fmla="*/ 1050960 h 1261157"/>
                <a:gd name="connsiteX5" fmla="*/ 1050960 w 1261157"/>
                <a:gd name="connsiteY5" fmla="*/ 1261157 h 1261157"/>
                <a:gd name="connsiteX6" fmla="*/ 210197 w 1261157"/>
                <a:gd name="connsiteY6" fmla="*/ 1261157 h 1261157"/>
                <a:gd name="connsiteX7" fmla="*/ 0 w 1261157"/>
                <a:gd name="connsiteY7" fmla="*/ 1050960 h 1261157"/>
                <a:gd name="connsiteX8" fmla="*/ 0 w 1261157"/>
                <a:gd name="connsiteY8" fmla="*/ 210197 h 12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1157" h="1261157">
                  <a:moveTo>
                    <a:pt x="0" y="210197"/>
                  </a:moveTo>
                  <a:cubicBezTo>
                    <a:pt x="0" y="94108"/>
                    <a:pt x="94108" y="0"/>
                    <a:pt x="210197" y="0"/>
                  </a:cubicBezTo>
                  <a:lnTo>
                    <a:pt x="1050960" y="0"/>
                  </a:lnTo>
                  <a:cubicBezTo>
                    <a:pt x="1167049" y="0"/>
                    <a:pt x="1261157" y="94108"/>
                    <a:pt x="1261157" y="210197"/>
                  </a:cubicBezTo>
                  <a:lnTo>
                    <a:pt x="1261157" y="1050960"/>
                  </a:lnTo>
                  <a:cubicBezTo>
                    <a:pt x="1261157" y="1167049"/>
                    <a:pt x="1167049" y="1261157"/>
                    <a:pt x="1050960" y="1261157"/>
                  </a:cubicBezTo>
                  <a:lnTo>
                    <a:pt x="210197" y="1261157"/>
                  </a:lnTo>
                  <a:cubicBezTo>
                    <a:pt x="94108" y="1261157"/>
                    <a:pt x="0" y="1167049"/>
                    <a:pt x="0" y="1050960"/>
                  </a:cubicBezTo>
                  <a:lnTo>
                    <a:pt x="0" y="21019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525" tIns="122525" rIns="122525" bIns="122525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700" dirty="0" err="1"/>
                <a:t>Objectives</a:t>
              </a:r>
              <a:endParaRPr lang="hu-HU" sz="700" dirty="0"/>
            </a:p>
          </p:txBody>
        </p:sp>
        <p:sp>
          <p:nvSpPr>
            <p:cNvPr id="15" name="Szabadkézi sokszög: alakzat 14">
              <a:extLst>
                <a:ext uri="{FF2B5EF4-FFF2-40B4-BE49-F238E27FC236}">
                  <a16:creationId xmlns:a16="http://schemas.microsoft.com/office/drawing/2014/main" id="{B1AE650A-AE6F-2E3B-68EA-ABDBD477EEC3}"/>
                </a:ext>
              </a:extLst>
            </p:cNvPr>
            <p:cNvSpPr/>
            <p:nvPr/>
          </p:nvSpPr>
          <p:spPr>
            <a:xfrm>
              <a:off x="10216443" y="2119336"/>
              <a:ext cx="1261157" cy="1261157"/>
            </a:xfrm>
            <a:custGeom>
              <a:avLst/>
              <a:gdLst>
                <a:gd name="connsiteX0" fmla="*/ 0 w 1261157"/>
                <a:gd name="connsiteY0" fmla="*/ 210197 h 1261157"/>
                <a:gd name="connsiteX1" fmla="*/ 210197 w 1261157"/>
                <a:gd name="connsiteY1" fmla="*/ 0 h 1261157"/>
                <a:gd name="connsiteX2" fmla="*/ 1050960 w 1261157"/>
                <a:gd name="connsiteY2" fmla="*/ 0 h 1261157"/>
                <a:gd name="connsiteX3" fmla="*/ 1261157 w 1261157"/>
                <a:gd name="connsiteY3" fmla="*/ 210197 h 1261157"/>
                <a:gd name="connsiteX4" fmla="*/ 1261157 w 1261157"/>
                <a:gd name="connsiteY4" fmla="*/ 1050960 h 1261157"/>
                <a:gd name="connsiteX5" fmla="*/ 1050960 w 1261157"/>
                <a:gd name="connsiteY5" fmla="*/ 1261157 h 1261157"/>
                <a:gd name="connsiteX6" fmla="*/ 210197 w 1261157"/>
                <a:gd name="connsiteY6" fmla="*/ 1261157 h 1261157"/>
                <a:gd name="connsiteX7" fmla="*/ 0 w 1261157"/>
                <a:gd name="connsiteY7" fmla="*/ 1050960 h 1261157"/>
                <a:gd name="connsiteX8" fmla="*/ 0 w 1261157"/>
                <a:gd name="connsiteY8" fmla="*/ 210197 h 12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1157" h="1261157">
                  <a:moveTo>
                    <a:pt x="0" y="210197"/>
                  </a:moveTo>
                  <a:cubicBezTo>
                    <a:pt x="0" y="94108"/>
                    <a:pt x="94108" y="0"/>
                    <a:pt x="210197" y="0"/>
                  </a:cubicBezTo>
                  <a:lnTo>
                    <a:pt x="1050960" y="0"/>
                  </a:lnTo>
                  <a:cubicBezTo>
                    <a:pt x="1167049" y="0"/>
                    <a:pt x="1261157" y="94108"/>
                    <a:pt x="1261157" y="210197"/>
                  </a:cubicBezTo>
                  <a:lnTo>
                    <a:pt x="1261157" y="1050960"/>
                  </a:lnTo>
                  <a:cubicBezTo>
                    <a:pt x="1261157" y="1167049"/>
                    <a:pt x="1167049" y="1261157"/>
                    <a:pt x="1050960" y="1261157"/>
                  </a:cubicBezTo>
                  <a:lnTo>
                    <a:pt x="210197" y="1261157"/>
                  </a:lnTo>
                  <a:cubicBezTo>
                    <a:pt x="94108" y="1261157"/>
                    <a:pt x="0" y="1167049"/>
                    <a:pt x="0" y="1050960"/>
                  </a:cubicBezTo>
                  <a:lnTo>
                    <a:pt x="0" y="21019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525" tIns="122525" rIns="122525" bIns="122525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700" kern="1200" dirty="0"/>
                <a:t>Data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700" kern="1200" dirty="0" err="1"/>
                <a:t>governance</a:t>
              </a:r>
              <a:endParaRPr lang="hu-HU" sz="700" kern="1200" dirty="0"/>
            </a:p>
          </p:txBody>
        </p:sp>
        <p:sp>
          <p:nvSpPr>
            <p:cNvPr id="16" name="Szabadkézi sokszög: alakzat 15">
              <a:extLst>
                <a:ext uri="{FF2B5EF4-FFF2-40B4-BE49-F238E27FC236}">
                  <a16:creationId xmlns:a16="http://schemas.microsoft.com/office/drawing/2014/main" id="{27E9E059-9521-0302-92EB-CDA6FB5D93CB}"/>
                </a:ext>
              </a:extLst>
            </p:cNvPr>
            <p:cNvSpPr/>
            <p:nvPr/>
          </p:nvSpPr>
          <p:spPr>
            <a:xfrm>
              <a:off x="8858273" y="3477506"/>
              <a:ext cx="1261157" cy="1261157"/>
            </a:xfrm>
            <a:custGeom>
              <a:avLst/>
              <a:gdLst>
                <a:gd name="connsiteX0" fmla="*/ 0 w 1261157"/>
                <a:gd name="connsiteY0" fmla="*/ 210197 h 1261157"/>
                <a:gd name="connsiteX1" fmla="*/ 210197 w 1261157"/>
                <a:gd name="connsiteY1" fmla="*/ 0 h 1261157"/>
                <a:gd name="connsiteX2" fmla="*/ 1050960 w 1261157"/>
                <a:gd name="connsiteY2" fmla="*/ 0 h 1261157"/>
                <a:gd name="connsiteX3" fmla="*/ 1261157 w 1261157"/>
                <a:gd name="connsiteY3" fmla="*/ 210197 h 1261157"/>
                <a:gd name="connsiteX4" fmla="*/ 1261157 w 1261157"/>
                <a:gd name="connsiteY4" fmla="*/ 1050960 h 1261157"/>
                <a:gd name="connsiteX5" fmla="*/ 1050960 w 1261157"/>
                <a:gd name="connsiteY5" fmla="*/ 1261157 h 1261157"/>
                <a:gd name="connsiteX6" fmla="*/ 210197 w 1261157"/>
                <a:gd name="connsiteY6" fmla="*/ 1261157 h 1261157"/>
                <a:gd name="connsiteX7" fmla="*/ 0 w 1261157"/>
                <a:gd name="connsiteY7" fmla="*/ 1050960 h 1261157"/>
                <a:gd name="connsiteX8" fmla="*/ 0 w 1261157"/>
                <a:gd name="connsiteY8" fmla="*/ 210197 h 12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1157" h="1261157">
                  <a:moveTo>
                    <a:pt x="0" y="210197"/>
                  </a:moveTo>
                  <a:cubicBezTo>
                    <a:pt x="0" y="94108"/>
                    <a:pt x="94108" y="0"/>
                    <a:pt x="210197" y="0"/>
                  </a:cubicBezTo>
                  <a:lnTo>
                    <a:pt x="1050960" y="0"/>
                  </a:lnTo>
                  <a:cubicBezTo>
                    <a:pt x="1167049" y="0"/>
                    <a:pt x="1261157" y="94108"/>
                    <a:pt x="1261157" y="210197"/>
                  </a:cubicBezTo>
                  <a:lnTo>
                    <a:pt x="1261157" y="1050960"/>
                  </a:lnTo>
                  <a:cubicBezTo>
                    <a:pt x="1261157" y="1167049"/>
                    <a:pt x="1167049" y="1261157"/>
                    <a:pt x="1050960" y="1261157"/>
                  </a:cubicBezTo>
                  <a:lnTo>
                    <a:pt x="210197" y="1261157"/>
                  </a:lnTo>
                  <a:cubicBezTo>
                    <a:pt x="94108" y="1261157"/>
                    <a:pt x="0" y="1167049"/>
                    <a:pt x="0" y="1050960"/>
                  </a:cubicBezTo>
                  <a:lnTo>
                    <a:pt x="0" y="210197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525" tIns="122525" rIns="122525" bIns="122525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700" dirty="0" err="1"/>
                <a:t>Technology</a:t>
              </a:r>
              <a:endParaRPr lang="hu-HU" sz="700" dirty="0"/>
            </a:p>
          </p:txBody>
        </p:sp>
        <p:sp>
          <p:nvSpPr>
            <p:cNvPr id="17" name="Szabadkézi sokszög: alakzat 16">
              <a:extLst>
                <a:ext uri="{FF2B5EF4-FFF2-40B4-BE49-F238E27FC236}">
                  <a16:creationId xmlns:a16="http://schemas.microsoft.com/office/drawing/2014/main" id="{220E7491-BEFA-5868-E33C-7C5E84F7617F}"/>
                </a:ext>
              </a:extLst>
            </p:cNvPr>
            <p:cNvSpPr/>
            <p:nvPr/>
          </p:nvSpPr>
          <p:spPr>
            <a:xfrm>
              <a:off x="10216443" y="3477506"/>
              <a:ext cx="1261157" cy="1261157"/>
            </a:xfrm>
            <a:custGeom>
              <a:avLst/>
              <a:gdLst>
                <a:gd name="connsiteX0" fmla="*/ 0 w 1261157"/>
                <a:gd name="connsiteY0" fmla="*/ 210197 h 1261157"/>
                <a:gd name="connsiteX1" fmla="*/ 210197 w 1261157"/>
                <a:gd name="connsiteY1" fmla="*/ 0 h 1261157"/>
                <a:gd name="connsiteX2" fmla="*/ 1050960 w 1261157"/>
                <a:gd name="connsiteY2" fmla="*/ 0 h 1261157"/>
                <a:gd name="connsiteX3" fmla="*/ 1261157 w 1261157"/>
                <a:gd name="connsiteY3" fmla="*/ 210197 h 1261157"/>
                <a:gd name="connsiteX4" fmla="*/ 1261157 w 1261157"/>
                <a:gd name="connsiteY4" fmla="*/ 1050960 h 1261157"/>
                <a:gd name="connsiteX5" fmla="*/ 1050960 w 1261157"/>
                <a:gd name="connsiteY5" fmla="*/ 1261157 h 1261157"/>
                <a:gd name="connsiteX6" fmla="*/ 210197 w 1261157"/>
                <a:gd name="connsiteY6" fmla="*/ 1261157 h 1261157"/>
                <a:gd name="connsiteX7" fmla="*/ 0 w 1261157"/>
                <a:gd name="connsiteY7" fmla="*/ 1050960 h 1261157"/>
                <a:gd name="connsiteX8" fmla="*/ 0 w 1261157"/>
                <a:gd name="connsiteY8" fmla="*/ 210197 h 12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1157" h="1261157">
                  <a:moveTo>
                    <a:pt x="0" y="210197"/>
                  </a:moveTo>
                  <a:cubicBezTo>
                    <a:pt x="0" y="94108"/>
                    <a:pt x="94108" y="0"/>
                    <a:pt x="210197" y="0"/>
                  </a:cubicBezTo>
                  <a:lnTo>
                    <a:pt x="1050960" y="0"/>
                  </a:lnTo>
                  <a:cubicBezTo>
                    <a:pt x="1167049" y="0"/>
                    <a:pt x="1261157" y="94108"/>
                    <a:pt x="1261157" y="210197"/>
                  </a:cubicBezTo>
                  <a:lnTo>
                    <a:pt x="1261157" y="1050960"/>
                  </a:lnTo>
                  <a:cubicBezTo>
                    <a:pt x="1261157" y="1167049"/>
                    <a:pt x="1167049" y="1261157"/>
                    <a:pt x="1050960" y="1261157"/>
                  </a:cubicBezTo>
                  <a:lnTo>
                    <a:pt x="210197" y="1261157"/>
                  </a:lnTo>
                  <a:cubicBezTo>
                    <a:pt x="94108" y="1261157"/>
                    <a:pt x="0" y="1167049"/>
                    <a:pt x="0" y="1050960"/>
                  </a:cubicBezTo>
                  <a:lnTo>
                    <a:pt x="0" y="21019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525" tIns="122525" rIns="122525" bIns="122525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700" dirty="0" err="1"/>
                <a:t>Culture</a:t>
              </a:r>
              <a:endParaRPr lang="hu-HU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5238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3613A-2F19-9525-3F6F-528B3B9B3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12B78636-5A2A-4F99-4E4D-3DDD69FAC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Type</a:t>
            </a:r>
            <a:r>
              <a:rPr lang="hu-HU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of </a:t>
            </a:r>
            <a:r>
              <a:rPr lang="hu-HU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AI: The </a:t>
            </a:r>
            <a:r>
              <a:rPr lang="hu-HU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Key </a:t>
            </a:r>
            <a:r>
              <a:rPr lang="hu-HU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Differences</a:t>
            </a:r>
            <a:endParaRPr lang="hu-HU" dirty="0">
              <a:solidFill>
                <a:srgbClr val="0070C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" name="Kép 1" descr="A képen Betűtípus, embléma, Grafika, szöveg látható&#10;&#10;Automatikusan generált leírás">
            <a:extLst>
              <a:ext uri="{FF2B5EF4-FFF2-40B4-BE49-F238E27FC236}">
                <a16:creationId xmlns:a16="http://schemas.microsoft.com/office/drawing/2014/main" id="{90DB4936-466F-06CA-5CDD-79EA3CA70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3" y="6013625"/>
            <a:ext cx="2131868" cy="596549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E810E0BB-FCF4-BB36-8105-E8B2EE097453}"/>
              </a:ext>
            </a:extLst>
          </p:cNvPr>
          <p:cNvSpPr txBox="1"/>
          <p:nvPr/>
        </p:nvSpPr>
        <p:spPr>
          <a:xfrm>
            <a:off x="295057" y="1316417"/>
            <a:ext cx="9893135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242424"/>
                </a:solidFill>
                <a:latin typeface="sohne"/>
              </a:rPr>
              <a:t>Focus and Output</a:t>
            </a:r>
          </a:p>
          <a:p>
            <a:pPr algn="l"/>
            <a:r>
              <a:rPr lang="en-US" sz="1600" b="1" dirty="0">
                <a:solidFill>
                  <a:srgbClr val="242424"/>
                </a:solidFill>
                <a:latin typeface="sohne"/>
              </a:rPr>
              <a:t>Traditional AI:</a:t>
            </a:r>
            <a:r>
              <a:rPr lang="en-US" sz="1600" dirty="0">
                <a:solidFill>
                  <a:srgbClr val="242424"/>
                </a:solidFill>
                <a:latin typeface="sohne"/>
              </a:rPr>
              <a:t> Its scope of operations is limited. The model uses data analysis to identify patterns, make predictions, and perform specific tasks. It's a highly efficient problem solver.</a:t>
            </a:r>
          </a:p>
          <a:p>
            <a:pPr algn="l"/>
            <a:r>
              <a:rPr lang="en-US" sz="1600" b="1" dirty="0">
                <a:solidFill>
                  <a:srgbClr val="242424"/>
                </a:solidFill>
                <a:latin typeface="sohne"/>
              </a:rPr>
              <a:t>Generative AI: </a:t>
            </a:r>
            <a:r>
              <a:rPr lang="en-US" sz="1600" dirty="0">
                <a:solidFill>
                  <a:srgbClr val="242424"/>
                </a:solidFill>
                <a:latin typeface="sohne"/>
              </a:rPr>
              <a:t>It creates original data based on human input and data analysis. This AI can be viewed as a creative assistant.</a:t>
            </a:r>
            <a:endParaRPr lang="hu-HU" sz="1600" dirty="0">
              <a:solidFill>
                <a:srgbClr val="242424"/>
              </a:solidFill>
              <a:latin typeface="sohne"/>
            </a:endParaRPr>
          </a:p>
          <a:p>
            <a:pPr algn="l"/>
            <a:endParaRPr lang="en-US" sz="1600" dirty="0">
              <a:solidFill>
                <a:srgbClr val="242424"/>
              </a:solidFill>
              <a:latin typeface="sohne"/>
            </a:endParaRPr>
          </a:p>
          <a:p>
            <a:pPr algn="ctr"/>
            <a:r>
              <a:rPr lang="en-US" sz="2800" b="1" dirty="0">
                <a:solidFill>
                  <a:srgbClr val="242424"/>
                </a:solidFill>
                <a:latin typeface="sohne"/>
              </a:rPr>
              <a:t>Applications</a:t>
            </a:r>
          </a:p>
          <a:p>
            <a:pPr algn="l"/>
            <a:r>
              <a:rPr lang="en-US" sz="1600" b="1" dirty="0">
                <a:solidFill>
                  <a:srgbClr val="242424"/>
                </a:solidFill>
                <a:latin typeface="sohne"/>
              </a:rPr>
              <a:t>Traditional AI:</a:t>
            </a:r>
            <a:r>
              <a:rPr lang="en-US" sz="1600" dirty="0">
                <a:solidFill>
                  <a:srgbClr val="242424"/>
                </a:solidFill>
                <a:latin typeface="sohne"/>
              </a:rPr>
              <a:t> Commonly used in tasks like spam filtering, fraud detection, and recommendation systems.</a:t>
            </a:r>
          </a:p>
          <a:p>
            <a:pPr algn="l"/>
            <a:r>
              <a:rPr lang="en-US" sz="1600" b="1" dirty="0">
                <a:solidFill>
                  <a:srgbClr val="242424"/>
                </a:solidFill>
                <a:latin typeface="sohne"/>
              </a:rPr>
              <a:t>Generative AI: </a:t>
            </a:r>
            <a:r>
              <a:rPr lang="en-US" sz="1600" dirty="0">
                <a:solidFill>
                  <a:srgbClr val="242424"/>
                </a:solidFill>
                <a:latin typeface="sohne"/>
              </a:rPr>
              <a:t>Employed in content creation like writing, music composition, and image generation. </a:t>
            </a:r>
            <a:endParaRPr lang="hu-HU" sz="1600" dirty="0">
              <a:solidFill>
                <a:srgbClr val="242424"/>
              </a:solidFill>
              <a:latin typeface="sohne"/>
            </a:endParaRPr>
          </a:p>
          <a:p>
            <a:pPr algn="l"/>
            <a:endParaRPr lang="en-US" sz="1600" dirty="0">
              <a:solidFill>
                <a:srgbClr val="242424"/>
              </a:solidFill>
              <a:latin typeface="sohne"/>
            </a:endParaRPr>
          </a:p>
          <a:p>
            <a:pPr algn="ctr"/>
            <a:r>
              <a:rPr lang="en-US" sz="2400" b="1" dirty="0">
                <a:solidFill>
                  <a:srgbClr val="242424"/>
                </a:solidFill>
                <a:latin typeface="sohne"/>
              </a:rPr>
              <a:t>Transparency</a:t>
            </a:r>
          </a:p>
          <a:p>
            <a:pPr algn="l"/>
            <a:r>
              <a:rPr lang="en-US" sz="1600" b="1" dirty="0">
                <a:solidFill>
                  <a:srgbClr val="242424"/>
                </a:solidFill>
                <a:latin typeface="sohne"/>
              </a:rPr>
              <a:t>Traditional AI: </a:t>
            </a:r>
            <a:r>
              <a:rPr lang="en-US" sz="1600" dirty="0">
                <a:solidFill>
                  <a:srgbClr val="242424"/>
                </a:solidFill>
                <a:latin typeface="sohne"/>
              </a:rPr>
              <a:t>Often operates on predefined rules, making its decision-making process more transparent and interpretable.</a:t>
            </a:r>
          </a:p>
          <a:p>
            <a:pPr algn="l"/>
            <a:r>
              <a:rPr lang="en-US" sz="1600" b="1" dirty="0">
                <a:solidFill>
                  <a:srgbClr val="242424"/>
                </a:solidFill>
                <a:latin typeface="sohne"/>
              </a:rPr>
              <a:t>Generative AI: </a:t>
            </a:r>
            <a:r>
              <a:rPr lang="en-US" sz="1600" dirty="0">
                <a:solidFill>
                  <a:srgbClr val="242424"/>
                </a:solidFill>
                <a:latin typeface="sohne"/>
              </a:rPr>
              <a:t>Can be less transparent due to the complex nature of its learning algorithms, making it challenging to understand how it arrives at specific outputs.</a:t>
            </a:r>
          </a:p>
          <a:p>
            <a:endParaRPr lang="hu-HU" b="1" i="0" dirty="0">
              <a:solidFill>
                <a:srgbClr val="242424"/>
              </a:solidFill>
              <a:effectLst/>
              <a:latin typeface="sohne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5198C49F-DD8C-B96A-0A8E-DAD82A7F38CB}"/>
              </a:ext>
            </a:extLst>
          </p:cNvPr>
          <p:cNvSpPr txBox="1"/>
          <p:nvPr/>
        </p:nvSpPr>
        <p:spPr>
          <a:xfrm>
            <a:off x="0" y="6587949"/>
            <a:ext cx="43780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000" b="1" dirty="0" err="1">
                <a:solidFill>
                  <a:srgbClr val="242424"/>
                </a:solidFill>
                <a:latin typeface="sohne"/>
              </a:rPr>
              <a:t>Source</a:t>
            </a:r>
            <a:r>
              <a:rPr lang="hu-HU" sz="1000" b="1" dirty="0">
                <a:solidFill>
                  <a:srgbClr val="242424"/>
                </a:solidFill>
                <a:latin typeface="sohne"/>
              </a:rPr>
              <a:t>: https://www.ourcrowd.com/learn/generative-ai-vs-traditional-ai</a:t>
            </a:r>
          </a:p>
        </p:txBody>
      </p: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E007AEFC-10FE-8EDD-BA47-7644298863E5}"/>
              </a:ext>
            </a:extLst>
          </p:cNvPr>
          <p:cNvGrpSpPr/>
          <p:nvPr/>
        </p:nvGrpSpPr>
        <p:grpSpPr>
          <a:xfrm>
            <a:off x="10243185" y="653449"/>
            <a:ext cx="1833086" cy="1735725"/>
            <a:chOff x="8551068" y="1812131"/>
            <a:chExt cx="3233738" cy="3233738"/>
          </a:xfrm>
        </p:grpSpPr>
        <p:sp>
          <p:nvSpPr>
            <p:cNvPr id="9" name="Rombusz 8">
              <a:extLst>
                <a:ext uri="{FF2B5EF4-FFF2-40B4-BE49-F238E27FC236}">
                  <a16:creationId xmlns:a16="http://schemas.microsoft.com/office/drawing/2014/main" id="{48116165-D43F-53E2-8506-EC4AA8143D58}"/>
                </a:ext>
              </a:extLst>
            </p:cNvPr>
            <p:cNvSpPr/>
            <p:nvPr/>
          </p:nvSpPr>
          <p:spPr>
            <a:xfrm>
              <a:off x="8551068" y="1812131"/>
              <a:ext cx="3233738" cy="3233738"/>
            </a:xfrm>
            <a:prstGeom prst="diamond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hu-HU" sz="800"/>
            </a:p>
          </p:txBody>
        </p:sp>
        <p:sp>
          <p:nvSpPr>
            <p:cNvPr id="10" name="Szabadkézi sokszög: alakzat 9">
              <a:extLst>
                <a:ext uri="{FF2B5EF4-FFF2-40B4-BE49-F238E27FC236}">
                  <a16:creationId xmlns:a16="http://schemas.microsoft.com/office/drawing/2014/main" id="{7E40FC82-28EB-A2C8-B187-81C0FCB8880E}"/>
                </a:ext>
              </a:extLst>
            </p:cNvPr>
            <p:cNvSpPr/>
            <p:nvPr/>
          </p:nvSpPr>
          <p:spPr>
            <a:xfrm>
              <a:off x="8858273" y="2119336"/>
              <a:ext cx="1261157" cy="1261157"/>
            </a:xfrm>
            <a:custGeom>
              <a:avLst/>
              <a:gdLst>
                <a:gd name="connsiteX0" fmla="*/ 0 w 1261157"/>
                <a:gd name="connsiteY0" fmla="*/ 210197 h 1261157"/>
                <a:gd name="connsiteX1" fmla="*/ 210197 w 1261157"/>
                <a:gd name="connsiteY1" fmla="*/ 0 h 1261157"/>
                <a:gd name="connsiteX2" fmla="*/ 1050960 w 1261157"/>
                <a:gd name="connsiteY2" fmla="*/ 0 h 1261157"/>
                <a:gd name="connsiteX3" fmla="*/ 1261157 w 1261157"/>
                <a:gd name="connsiteY3" fmla="*/ 210197 h 1261157"/>
                <a:gd name="connsiteX4" fmla="*/ 1261157 w 1261157"/>
                <a:gd name="connsiteY4" fmla="*/ 1050960 h 1261157"/>
                <a:gd name="connsiteX5" fmla="*/ 1050960 w 1261157"/>
                <a:gd name="connsiteY5" fmla="*/ 1261157 h 1261157"/>
                <a:gd name="connsiteX6" fmla="*/ 210197 w 1261157"/>
                <a:gd name="connsiteY6" fmla="*/ 1261157 h 1261157"/>
                <a:gd name="connsiteX7" fmla="*/ 0 w 1261157"/>
                <a:gd name="connsiteY7" fmla="*/ 1050960 h 1261157"/>
                <a:gd name="connsiteX8" fmla="*/ 0 w 1261157"/>
                <a:gd name="connsiteY8" fmla="*/ 210197 h 12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1157" h="1261157">
                  <a:moveTo>
                    <a:pt x="0" y="210197"/>
                  </a:moveTo>
                  <a:cubicBezTo>
                    <a:pt x="0" y="94108"/>
                    <a:pt x="94108" y="0"/>
                    <a:pt x="210197" y="0"/>
                  </a:cubicBezTo>
                  <a:lnTo>
                    <a:pt x="1050960" y="0"/>
                  </a:lnTo>
                  <a:cubicBezTo>
                    <a:pt x="1167049" y="0"/>
                    <a:pt x="1261157" y="94108"/>
                    <a:pt x="1261157" y="210197"/>
                  </a:cubicBezTo>
                  <a:lnTo>
                    <a:pt x="1261157" y="1050960"/>
                  </a:lnTo>
                  <a:cubicBezTo>
                    <a:pt x="1261157" y="1167049"/>
                    <a:pt x="1167049" y="1261157"/>
                    <a:pt x="1050960" y="1261157"/>
                  </a:cubicBezTo>
                  <a:lnTo>
                    <a:pt x="210197" y="1261157"/>
                  </a:lnTo>
                  <a:cubicBezTo>
                    <a:pt x="94108" y="1261157"/>
                    <a:pt x="0" y="1167049"/>
                    <a:pt x="0" y="1050960"/>
                  </a:cubicBezTo>
                  <a:lnTo>
                    <a:pt x="0" y="21019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525" tIns="122525" rIns="122525" bIns="122525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700" dirty="0" err="1"/>
                <a:t>Objectives</a:t>
              </a:r>
              <a:endParaRPr lang="hu-HU" sz="700" dirty="0"/>
            </a:p>
          </p:txBody>
        </p:sp>
        <p:sp>
          <p:nvSpPr>
            <p:cNvPr id="11" name="Szabadkézi sokszög: alakzat 10">
              <a:extLst>
                <a:ext uri="{FF2B5EF4-FFF2-40B4-BE49-F238E27FC236}">
                  <a16:creationId xmlns:a16="http://schemas.microsoft.com/office/drawing/2014/main" id="{89C679FD-CC4C-F307-567D-BBE43178BCBA}"/>
                </a:ext>
              </a:extLst>
            </p:cNvPr>
            <p:cNvSpPr/>
            <p:nvPr/>
          </p:nvSpPr>
          <p:spPr>
            <a:xfrm>
              <a:off x="10216443" y="2119336"/>
              <a:ext cx="1261157" cy="1261157"/>
            </a:xfrm>
            <a:custGeom>
              <a:avLst/>
              <a:gdLst>
                <a:gd name="connsiteX0" fmla="*/ 0 w 1261157"/>
                <a:gd name="connsiteY0" fmla="*/ 210197 h 1261157"/>
                <a:gd name="connsiteX1" fmla="*/ 210197 w 1261157"/>
                <a:gd name="connsiteY1" fmla="*/ 0 h 1261157"/>
                <a:gd name="connsiteX2" fmla="*/ 1050960 w 1261157"/>
                <a:gd name="connsiteY2" fmla="*/ 0 h 1261157"/>
                <a:gd name="connsiteX3" fmla="*/ 1261157 w 1261157"/>
                <a:gd name="connsiteY3" fmla="*/ 210197 h 1261157"/>
                <a:gd name="connsiteX4" fmla="*/ 1261157 w 1261157"/>
                <a:gd name="connsiteY4" fmla="*/ 1050960 h 1261157"/>
                <a:gd name="connsiteX5" fmla="*/ 1050960 w 1261157"/>
                <a:gd name="connsiteY5" fmla="*/ 1261157 h 1261157"/>
                <a:gd name="connsiteX6" fmla="*/ 210197 w 1261157"/>
                <a:gd name="connsiteY6" fmla="*/ 1261157 h 1261157"/>
                <a:gd name="connsiteX7" fmla="*/ 0 w 1261157"/>
                <a:gd name="connsiteY7" fmla="*/ 1050960 h 1261157"/>
                <a:gd name="connsiteX8" fmla="*/ 0 w 1261157"/>
                <a:gd name="connsiteY8" fmla="*/ 210197 h 12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1157" h="1261157">
                  <a:moveTo>
                    <a:pt x="0" y="210197"/>
                  </a:moveTo>
                  <a:cubicBezTo>
                    <a:pt x="0" y="94108"/>
                    <a:pt x="94108" y="0"/>
                    <a:pt x="210197" y="0"/>
                  </a:cubicBezTo>
                  <a:lnTo>
                    <a:pt x="1050960" y="0"/>
                  </a:lnTo>
                  <a:cubicBezTo>
                    <a:pt x="1167049" y="0"/>
                    <a:pt x="1261157" y="94108"/>
                    <a:pt x="1261157" y="210197"/>
                  </a:cubicBezTo>
                  <a:lnTo>
                    <a:pt x="1261157" y="1050960"/>
                  </a:lnTo>
                  <a:cubicBezTo>
                    <a:pt x="1261157" y="1167049"/>
                    <a:pt x="1167049" y="1261157"/>
                    <a:pt x="1050960" y="1261157"/>
                  </a:cubicBezTo>
                  <a:lnTo>
                    <a:pt x="210197" y="1261157"/>
                  </a:lnTo>
                  <a:cubicBezTo>
                    <a:pt x="94108" y="1261157"/>
                    <a:pt x="0" y="1167049"/>
                    <a:pt x="0" y="1050960"/>
                  </a:cubicBezTo>
                  <a:lnTo>
                    <a:pt x="0" y="21019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525" tIns="122525" rIns="122525" bIns="122525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700" kern="1200" dirty="0"/>
                <a:t>Data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700" kern="1200" dirty="0" err="1"/>
                <a:t>governance</a:t>
              </a:r>
              <a:endParaRPr lang="hu-HU" sz="700" kern="1200" dirty="0"/>
            </a:p>
          </p:txBody>
        </p:sp>
        <p:sp>
          <p:nvSpPr>
            <p:cNvPr id="12" name="Szabadkézi sokszög: alakzat 11">
              <a:extLst>
                <a:ext uri="{FF2B5EF4-FFF2-40B4-BE49-F238E27FC236}">
                  <a16:creationId xmlns:a16="http://schemas.microsoft.com/office/drawing/2014/main" id="{8E7647CF-E260-492A-7877-37E08DC165C2}"/>
                </a:ext>
              </a:extLst>
            </p:cNvPr>
            <p:cNvSpPr/>
            <p:nvPr/>
          </p:nvSpPr>
          <p:spPr>
            <a:xfrm>
              <a:off x="8858273" y="3477506"/>
              <a:ext cx="1261157" cy="1261157"/>
            </a:xfrm>
            <a:custGeom>
              <a:avLst/>
              <a:gdLst>
                <a:gd name="connsiteX0" fmla="*/ 0 w 1261157"/>
                <a:gd name="connsiteY0" fmla="*/ 210197 h 1261157"/>
                <a:gd name="connsiteX1" fmla="*/ 210197 w 1261157"/>
                <a:gd name="connsiteY1" fmla="*/ 0 h 1261157"/>
                <a:gd name="connsiteX2" fmla="*/ 1050960 w 1261157"/>
                <a:gd name="connsiteY2" fmla="*/ 0 h 1261157"/>
                <a:gd name="connsiteX3" fmla="*/ 1261157 w 1261157"/>
                <a:gd name="connsiteY3" fmla="*/ 210197 h 1261157"/>
                <a:gd name="connsiteX4" fmla="*/ 1261157 w 1261157"/>
                <a:gd name="connsiteY4" fmla="*/ 1050960 h 1261157"/>
                <a:gd name="connsiteX5" fmla="*/ 1050960 w 1261157"/>
                <a:gd name="connsiteY5" fmla="*/ 1261157 h 1261157"/>
                <a:gd name="connsiteX6" fmla="*/ 210197 w 1261157"/>
                <a:gd name="connsiteY6" fmla="*/ 1261157 h 1261157"/>
                <a:gd name="connsiteX7" fmla="*/ 0 w 1261157"/>
                <a:gd name="connsiteY7" fmla="*/ 1050960 h 1261157"/>
                <a:gd name="connsiteX8" fmla="*/ 0 w 1261157"/>
                <a:gd name="connsiteY8" fmla="*/ 210197 h 12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1157" h="1261157">
                  <a:moveTo>
                    <a:pt x="0" y="210197"/>
                  </a:moveTo>
                  <a:cubicBezTo>
                    <a:pt x="0" y="94108"/>
                    <a:pt x="94108" y="0"/>
                    <a:pt x="210197" y="0"/>
                  </a:cubicBezTo>
                  <a:lnTo>
                    <a:pt x="1050960" y="0"/>
                  </a:lnTo>
                  <a:cubicBezTo>
                    <a:pt x="1167049" y="0"/>
                    <a:pt x="1261157" y="94108"/>
                    <a:pt x="1261157" y="210197"/>
                  </a:cubicBezTo>
                  <a:lnTo>
                    <a:pt x="1261157" y="1050960"/>
                  </a:lnTo>
                  <a:cubicBezTo>
                    <a:pt x="1261157" y="1167049"/>
                    <a:pt x="1167049" y="1261157"/>
                    <a:pt x="1050960" y="1261157"/>
                  </a:cubicBezTo>
                  <a:lnTo>
                    <a:pt x="210197" y="1261157"/>
                  </a:lnTo>
                  <a:cubicBezTo>
                    <a:pt x="94108" y="1261157"/>
                    <a:pt x="0" y="1167049"/>
                    <a:pt x="0" y="1050960"/>
                  </a:cubicBezTo>
                  <a:lnTo>
                    <a:pt x="0" y="210197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525" tIns="122525" rIns="122525" bIns="122525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700" dirty="0" err="1"/>
                <a:t>Technology</a:t>
              </a:r>
              <a:endParaRPr lang="hu-HU" sz="700" dirty="0"/>
            </a:p>
          </p:txBody>
        </p:sp>
        <p:sp>
          <p:nvSpPr>
            <p:cNvPr id="13" name="Szabadkézi sokszög: alakzat 12">
              <a:extLst>
                <a:ext uri="{FF2B5EF4-FFF2-40B4-BE49-F238E27FC236}">
                  <a16:creationId xmlns:a16="http://schemas.microsoft.com/office/drawing/2014/main" id="{463DDEEB-BF44-D0AE-AB61-AB5EFEF6812B}"/>
                </a:ext>
              </a:extLst>
            </p:cNvPr>
            <p:cNvSpPr/>
            <p:nvPr/>
          </p:nvSpPr>
          <p:spPr>
            <a:xfrm>
              <a:off x="10216443" y="3477506"/>
              <a:ext cx="1261157" cy="1261157"/>
            </a:xfrm>
            <a:custGeom>
              <a:avLst/>
              <a:gdLst>
                <a:gd name="connsiteX0" fmla="*/ 0 w 1261157"/>
                <a:gd name="connsiteY0" fmla="*/ 210197 h 1261157"/>
                <a:gd name="connsiteX1" fmla="*/ 210197 w 1261157"/>
                <a:gd name="connsiteY1" fmla="*/ 0 h 1261157"/>
                <a:gd name="connsiteX2" fmla="*/ 1050960 w 1261157"/>
                <a:gd name="connsiteY2" fmla="*/ 0 h 1261157"/>
                <a:gd name="connsiteX3" fmla="*/ 1261157 w 1261157"/>
                <a:gd name="connsiteY3" fmla="*/ 210197 h 1261157"/>
                <a:gd name="connsiteX4" fmla="*/ 1261157 w 1261157"/>
                <a:gd name="connsiteY4" fmla="*/ 1050960 h 1261157"/>
                <a:gd name="connsiteX5" fmla="*/ 1050960 w 1261157"/>
                <a:gd name="connsiteY5" fmla="*/ 1261157 h 1261157"/>
                <a:gd name="connsiteX6" fmla="*/ 210197 w 1261157"/>
                <a:gd name="connsiteY6" fmla="*/ 1261157 h 1261157"/>
                <a:gd name="connsiteX7" fmla="*/ 0 w 1261157"/>
                <a:gd name="connsiteY7" fmla="*/ 1050960 h 1261157"/>
                <a:gd name="connsiteX8" fmla="*/ 0 w 1261157"/>
                <a:gd name="connsiteY8" fmla="*/ 210197 h 12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1157" h="1261157">
                  <a:moveTo>
                    <a:pt x="0" y="210197"/>
                  </a:moveTo>
                  <a:cubicBezTo>
                    <a:pt x="0" y="94108"/>
                    <a:pt x="94108" y="0"/>
                    <a:pt x="210197" y="0"/>
                  </a:cubicBezTo>
                  <a:lnTo>
                    <a:pt x="1050960" y="0"/>
                  </a:lnTo>
                  <a:cubicBezTo>
                    <a:pt x="1167049" y="0"/>
                    <a:pt x="1261157" y="94108"/>
                    <a:pt x="1261157" y="210197"/>
                  </a:cubicBezTo>
                  <a:lnTo>
                    <a:pt x="1261157" y="1050960"/>
                  </a:lnTo>
                  <a:cubicBezTo>
                    <a:pt x="1261157" y="1167049"/>
                    <a:pt x="1167049" y="1261157"/>
                    <a:pt x="1050960" y="1261157"/>
                  </a:cubicBezTo>
                  <a:lnTo>
                    <a:pt x="210197" y="1261157"/>
                  </a:lnTo>
                  <a:cubicBezTo>
                    <a:pt x="94108" y="1261157"/>
                    <a:pt x="0" y="1167049"/>
                    <a:pt x="0" y="1050960"/>
                  </a:cubicBezTo>
                  <a:lnTo>
                    <a:pt x="0" y="21019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525" tIns="122525" rIns="122525" bIns="122525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700" dirty="0" err="1"/>
                <a:t>Culture</a:t>
              </a:r>
              <a:endParaRPr lang="hu-HU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959104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45AB1-FB4C-3B76-0751-1FADBAD0C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051254-3D13-7E9D-81AF-57613410D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1825625"/>
            <a:ext cx="7924800" cy="435133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Segoe UI Regular"/>
              </a:rPr>
              <a:t>To have a data-driven business, all employees </a:t>
            </a:r>
            <a:r>
              <a:rPr lang="en-US" b="1" dirty="0">
                <a:solidFill>
                  <a:srgbClr val="000000"/>
                </a:solidFill>
                <a:latin typeface="Segoe UI Regular"/>
              </a:rPr>
              <a:t>must be encouraged to speak the same language</a:t>
            </a:r>
            <a:r>
              <a:rPr lang="en-US" dirty="0">
                <a:solidFill>
                  <a:srgbClr val="000000"/>
                </a:solidFill>
                <a:latin typeface="Segoe UI Regular"/>
              </a:rPr>
              <a:t>.</a:t>
            </a:r>
            <a:endParaRPr lang="hu-HU" b="0" i="0" dirty="0">
              <a:solidFill>
                <a:srgbClr val="000000"/>
              </a:solidFill>
              <a:effectLst/>
              <a:latin typeface="Segoe UI Regular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Segoe UI Regular"/>
              </a:rPr>
              <a:t>This requires helping them understand the </a:t>
            </a:r>
            <a:r>
              <a:rPr lang="en-US" b="1" dirty="0">
                <a:solidFill>
                  <a:srgbClr val="000000"/>
                </a:solidFill>
                <a:latin typeface="Segoe UI Regular"/>
              </a:rPr>
              <a:t>importance of that data</a:t>
            </a:r>
            <a:r>
              <a:rPr lang="en-US" dirty="0">
                <a:solidFill>
                  <a:srgbClr val="000000"/>
                </a:solidFill>
                <a:latin typeface="Segoe UI Regular"/>
              </a:rPr>
              <a:t> and encouraging them to absorb the new culture.</a:t>
            </a:r>
            <a:endParaRPr lang="hu-HU" dirty="0">
              <a:solidFill>
                <a:srgbClr val="000000"/>
              </a:solidFill>
              <a:latin typeface="Segoe UI Regular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Segoe UI Regular"/>
              </a:rPr>
              <a:t>The biggest obstacle to becoming a data-driven company is a </a:t>
            </a:r>
            <a:r>
              <a:rPr lang="en-US" b="1" dirty="0">
                <a:solidFill>
                  <a:srgbClr val="000000"/>
                </a:solidFill>
                <a:latin typeface="Segoe UI Regular"/>
              </a:rPr>
              <a:t>lack of culture, not technology</a:t>
            </a:r>
            <a:r>
              <a:rPr lang="en-US" dirty="0">
                <a:solidFill>
                  <a:srgbClr val="000000"/>
                </a:solidFill>
                <a:latin typeface="Segoe UI Regular"/>
              </a:rPr>
              <a:t>.</a:t>
            </a:r>
            <a:endParaRPr lang="hu-HU" dirty="0"/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02EA2B4D-1E55-3D8A-FBC3-FF52BEF82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1535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Introduce</a:t>
            </a:r>
            <a:r>
              <a:rPr lang="hu-HU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Data and AI </a:t>
            </a:r>
            <a:r>
              <a:rPr lang="hu-HU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Driven</a:t>
            </a:r>
            <a:r>
              <a:rPr lang="hu-HU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hu-HU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Culture</a:t>
            </a:r>
            <a:endParaRPr lang="hu-HU" dirty="0">
              <a:solidFill>
                <a:srgbClr val="0070C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" name="Kép 1" descr="A képen Betűtípus, embléma, Grafika, szöveg látható&#10;&#10;Automatikusan generált leírás">
            <a:extLst>
              <a:ext uri="{FF2B5EF4-FFF2-40B4-BE49-F238E27FC236}">
                <a16:creationId xmlns:a16="http://schemas.microsoft.com/office/drawing/2014/main" id="{835B4438-3A14-6AF2-1872-E3F73F84D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3" y="6013625"/>
            <a:ext cx="2131868" cy="596549"/>
          </a:xfrm>
          <a:prstGeom prst="rect">
            <a:avLst/>
          </a:prstGeom>
        </p:spPr>
      </p:pic>
      <p:grpSp>
        <p:nvGrpSpPr>
          <p:cNvPr id="17" name="Csoportba foglalás 16">
            <a:extLst>
              <a:ext uri="{FF2B5EF4-FFF2-40B4-BE49-F238E27FC236}">
                <a16:creationId xmlns:a16="http://schemas.microsoft.com/office/drawing/2014/main" id="{26BBF1D4-DEEF-B706-887E-E983813CC523}"/>
              </a:ext>
            </a:extLst>
          </p:cNvPr>
          <p:cNvGrpSpPr/>
          <p:nvPr/>
        </p:nvGrpSpPr>
        <p:grpSpPr>
          <a:xfrm>
            <a:off x="10243185" y="653449"/>
            <a:ext cx="1833086" cy="1735725"/>
            <a:chOff x="8551068" y="1812131"/>
            <a:chExt cx="3233738" cy="3233738"/>
          </a:xfrm>
        </p:grpSpPr>
        <p:sp>
          <p:nvSpPr>
            <p:cNvPr id="18" name="Rombusz 17">
              <a:extLst>
                <a:ext uri="{FF2B5EF4-FFF2-40B4-BE49-F238E27FC236}">
                  <a16:creationId xmlns:a16="http://schemas.microsoft.com/office/drawing/2014/main" id="{ADC9EBA9-55EC-75B8-373A-858F36FC1A7D}"/>
                </a:ext>
              </a:extLst>
            </p:cNvPr>
            <p:cNvSpPr/>
            <p:nvPr/>
          </p:nvSpPr>
          <p:spPr>
            <a:xfrm>
              <a:off x="8551068" y="1812131"/>
              <a:ext cx="3233738" cy="3233738"/>
            </a:xfrm>
            <a:prstGeom prst="diamond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hu-HU" sz="800"/>
            </a:p>
          </p:txBody>
        </p:sp>
        <p:sp>
          <p:nvSpPr>
            <p:cNvPr id="19" name="Szabadkézi sokszög: alakzat 18">
              <a:extLst>
                <a:ext uri="{FF2B5EF4-FFF2-40B4-BE49-F238E27FC236}">
                  <a16:creationId xmlns:a16="http://schemas.microsoft.com/office/drawing/2014/main" id="{579CEFB0-AD38-6F39-6F2E-71AF1C816588}"/>
                </a:ext>
              </a:extLst>
            </p:cNvPr>
            <p:cNvSpPr/>
            <p:nvPr/>
          </p:nvSpPr>
          <p:spPr>
            <a:xfrm>
              <a:off x="8858273" y="2119336"/>
              <a:ext cx="1261157" cy="1261157"/>
            </a:xfrm>
            <a:custGeom>
              <a:avLst/>
              <a:gdLst>
                <a:gd name="connsiteX0" fmla="*/ 0 w 1261157"/>
                <a:gd name="connsiteY0" fmla="*/ 210197 h 1261157"/>
                <a:gd name="connsiteX1" fmla="*/ 210197 w 1261157"/>
                <a:gd name="connsiteY1" fmla="*/ 0 h 1261157"/>
                <a:gd name="connsiteX2" fmla="*/ 1050960 w 1261157"/>
                <a:gd name="connsiteY2" fmla="*/ 0 h 1261157"/>
                <a:gd name="connsiteX3" fmla="*/ 1261157 w 1261157"/>
                <a:gd name="connsiteY3" fmla="*/ 210197 h 1261157"/>
                <a:gd name="connsiteX4" fmla="*/ 1261157 w 1261157"/>
                <a:gd name="connsiteY4" fmla="*/ 1050960 h 1261157"/>
                <a:gd name="connsiteX5" fmla="*/ 1050960 w 1261157"/>
                <a:gd name="connsiteY5" fmla="*/ 1261157 h 1261157"/>
                <a:gd name="connsiteX6" fmla="*/ 210197 w 1261157"/>
                <a:gd name="connsiteY6" fmla="*/ 1261157 h 1261157"/>
                <a:gd name="connsiteX7" fmla="*/ 0 w 1261157"/>
                <a:gd name="connsiteY7" fmla="*/ 1050960 h 1261157"/>
                <a:gd name="connsiteX8" fmla="*/ 0 w 1261157"/>
                <a:gd name="connsiteY8" fmla="*/ 210197 h 12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1157" h="1261157">
                  <a:moveTo>
                    <a:pt x="0" y="210197"/>
                  </a:moveTo>
                  <a:cubicBezTo>
                    <a:pt x="0" y="94108"/>
                    <a:pt x="94108" y="0"/>
                    <a:pt x="210197" y="0"/>
                  </a:cubicBezTo>
                  <a:lnTo>
                    <a:pt x="1050960" y="0"/>
                  </a:lnTo>
                  <a:cubicBezTo>
                    <a:pt x="1167049" y="0"/>
                    <a:pt x="1261157" y="94108"/>
                    <a:pt x="1261157" y="210197"/>
                  </a:cubicBezTo>
                  <a:lnTo>
                    <a:pt x="1261157" y="1050960"/>
                  </a:lnTo>
                  <a:cubicBezTo>
                    <a:pt x="1261157" y="1167049"/>
                    <a:pt x="1167049" y="1261157"/>
                    <a:pt x="1050960" y="1261157"/>
                  </a:cubicBezTo>
                  <a:lnTo>
                    <a:pt x="210197" y="1261157"/>
                  </a:lnTo>
                  <a:cubicBezTo>
                    <a:pt x="94108" y="1261157"/>
                    <a:pt x="0" y="1167049"/>
                    <a:pt x="0" y="1050960"/>
                  </a:cubicBezTo>
                  <a:lnTo>
                    <a:pt x="0" y="21019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525" tIns="122525" rIns="122525" bIns="122525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700" dirty="0" err="1"/>
                <a:t>Objectives</a:t>
              </a:r>
              <a:endParaRPr lang="hu-HU" sz="700" dirty="0"/>
            </a:p>
          </p:txBody>
        </p:sp>
        <p:sp>
          <p:nvSpPr>
            <p:cNvPr id="20" name="Szabadkézi sokszög: alakzat 19">
              <a:extLst>
                <a:ext uri="{FF2B5EF4-FFF2-40B4-BE49-F238E27FC236}">
                  <a16:creationId xmlns:a16="http://schemas.microsoft.com/office/drawing/2014/main" id="{D5E94FBC-3C7C-FAE5-9951-2BCDF147ACAB}"/>
                </a:ext>
              </a:extLst>
            </p:cNvPr>
            <p:cNvSpPr/>
            <p:nvPr/>
          </p:nvSpPr>
          <p:spPr>
            <a:xfrm>
              <a:off x="10216443" y="2119336"/>
              <a:ext cx="1261157" cy="1261157"/>
            </a:xfrm>
            <a:custGeom>
              <a:avLst/>
              <a:gdLst>
                <a:gd name="connsiteX0" fmla="*/ 0 w 1261157"/>
                <a:gd name="connsiteY0" fmla="*/ 210197 h 1261157"/>
                <a:gd name="connsiteX1" fmla="*/ 210197 w 1261157"/>
                <a:gd name="connsiteY1" fmla="*/ 0 h 1261157"/>
                <a:gd name="connsiteX2" fmla="*/ 1050960 w 1261157"/>
                <a:gd name="connsiteY2" fmla="*/ 0 h 1261157"/>
                <a:gd name="connsiteX3" fmla="*/ 1261157 w 1261157"/>
                <a:gd name="connsiteY3" fmla="*/ 210197 h 1261157"/>
                <a:gd name="connsiteX4" fmla="*/ 1261157 w 1261157"/>
                <a:gd name="connsiteY4" fmla="*/ 1050960 h 1261157"/>
                <a:gd name="connsiteX5" fmla="*/ 1050960 w 1261157"/>
                <a:gd name="connsiteY5" fmla="*/ 1261157 h 1261157"/>
                <a:gd name="connsiteX6" fmla="*/ 210197 w 1261157"/>
                <a:gd name="connsiteY6" fmla="*/ 1261157 h 1261157"/>
                <a:gd name="connsiteX7" fmla="*/ 0 w 1261157"/>
                <a:gd name="connsiteY7" fmla="*/ 1050960 h 1261157"/>
                <a:gd name="connsiteX8" fmla="*/ 0 w 1261157"/>
                <a:gd name="connsiteY8" fmla="*/ 210197 h 12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1157" h="1261157">
                  <a:moveTo>
                    <a:pt x="0" y="210197"/>
                  </a:moveTo>
                  <a:cubicBezTo>
                    <a:pt x="0" y="94108"/>
                    <a:pt x="94108" y="0"/>
                    <a:pt x="210197" y="0"/>
                  </a:cubicBezTo>
                  <a:lnTo>
                    <a:pt x="1050960" y="0"/>
                  </a:lnTo>
                  <a:cubicBezTo>
                    <a:pt x="1167049" y="0"/>
                    <a:pt x="1261157" y="94108"/>
                    <a:pt x="1261157" y="210197"/>
                  </a:cubicBezTo>
                  <a:lnTo>
                    <a:pt x="1261157" y="1050960"/>
                  </a:lnTo>
                  <a:cubicBezTo>
                    <a:pt x="1261157" y="1167049"/>
                    <a:pt x="1167049" y="1261157"/>
                    <a:pt x="1050960" y="1261157"/>
                  </a:cubicBezTo>
                  <a:lnTo>
                    <a:pt x="210197" y="1261157"/>
                  </a:lnTo>
                  <a:cubicBezTo>
                    <a:pt x="94108" y="1261157"/>
                    <a:pt x="0" y="1167049"/>
                    <a:pt x="0" y="1050960"/>
                  </a:cubicBezTo>
                  <a:lnTo>
                    <a:pt x="0" y="21019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525" tIns="122525" rIns="122525" bIns="122525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700" kern="1200" dirty="0"/>
                <a:t>Data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700" kern="1200" dirty="0" err="1"/>
                <a:t>governance</a:t>
              </a:r>
              <a:endParaRPr lang="hu-HU" sz="700" kern="1200" dirty="0"/>
            </a:p>
          </p:txBody>
        </p:sp>
        <p:sp>
          <p:nvSpPr>
            <p:cNvPr id="21" name="Szabadkézi sokszög: alakzat 20">
              <a:extLst>
                <a:ext uri="{FF2B5EF4-FFF2-40B4-BE49-F238E27FC236}">
                  <a16:creationId xmlns:a16="http://schemas.microsoft.com/office/drawing/2014/main" id="{94C85843-E5C4-EB6A-D0DA-EEC1F55F6BD6}"/>
                </a:ext>
              </a:extLst>
            </p:cNvPr>
            <p:cNvSpPr/>
            <p:nvPr/>
          </p:nvSpPr>
          <p:spPr>
            <a:xfrm>
              <a:off x="8858273" y="3477506"/>
              <a:ext cx="1261157" cy="1261157"/>
            </a:xfrm>
            <a:custGeom>
              <a:avLst/>
              <a:gdLst>
                <a:gd name="connsiteX0" fmla="*/ 0 w 1261157"/>
                <a:gd name="connsiteY0" fmla="*/ 210197 h 1261157"/>
                <a:gd name="connsiteX1" fmla="*/ 210197 w 1261157"/>
                <a:gd name="connsiteY1" fmla="*/ 0 h 1261157"/>
                <a:gd name="connsiteX2" fmla="*/ 1050960 w 1261157"/>
                <a:gd name="connsiteY2" fmla="*/ 0 h 1261157"/>
                <a:gd name="connsiteX3" fmla="*/ 1261157 w 1261157"/>
                <a:gd name="connsiteY3" fmla="*/ 210197 h 1261157"/>
                <a:gd name="connsiteX4" fmla="*/ 1261157 w 1261157"/>
                <a:gd name="connsiteY4" fmla="*/ 1050960 h 1261157"/>
                <a:gd name="connsiteX5" fmla="*/ 1050960 w 1261157"/>
                <a:gd name="connsiteY5" fmla="*/ 1261157 h 1261157"/>
                <a:gd name="connsiteX6" fmla="*/ 210197 w 1261157"/>
                <a:gd name="connsiteY6" fmla="*/ 1261157 h 1261157"/>
                <a:gd name="connsiteX7" fmla="*/ 0 w 1261157"/>
                <a:gd name="connsiteY7" fmla="*/ 1050960 h 1261157"/>
                <a:gd name="connsiteX8" fmla="*/ 0 w 1261157"/>
                <a:gd name="connsiteY8" fmla="*/ 210197 h 12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1157" h="1261157">
                  <a:moveTo>
                    <a:pt x="0" y="210197"/>
                  </a:moveTo>
                  <a:cubicBezTo>
                    <a:pt x="0" y="94108"/>
                    <a:pt x="94108" y="0"/>
                    <a:pt x="210197" y="0"/>
                  </a:cubicBezTo>
                  <a:lnTo>
                    <a:pt x="1050960" y="0"/>
                  </a:lnTo>
                  <a:cubicBezTo>
                    <a:pt x="1167049" y="0"/>
                    <a:pt x="1261157" y="94108"/>
                    <a:pt x="1261157" y="210197"/>
                  </a:cubicBezTo>
                  <a:lnTo>
                    <a:pt x="1261157" y="1050960"/>
                  </a:lnTo>
                  <a:cubicBezTo>
                    <a:pt x="1261157" y="1167049"/>
                    <a:pt x="1167049" y="1261157"/>
                    <a:pt x="1050960" y="1261157"/>
                  </a:cubicBezTo>
                  <a:lnTo>
                    <a:pt x="210197" y="1261157"/>
                  </a:lnTo>
                  <a:cubicBezTo>
                    <a:pt x="94108" y="1261157"/>
                    <a:pt x="0" y="1167049"/>
                    <a:pt x="0" y="1050960"/>
                  </a:cubicBezTo>
                  <a:lnTo>
                    <a:pt x="0" y="21019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525" tIns="122525" rIns="122525" bIns="122525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700" dirty="0" err="1"/>
                <a:t>Technology</a:t>
              </a:r>
              <a:endParaRPr lang="hu-HU" sz="700" dirty="0"/>
            </a:p>
          </p:txBody>
        </p:sp>
        <p:sp>
          <p:nvSpPr>
            <p:cNvPr id="22" name="Szabadkézi sokszög: alakzat 21">
              <a:extLst>
                <a:ext uri="{FF2B5EF4-FFF2-40B4-BE49-F238E27FC236}">
                  <a16:creationId xmlns:a16="http://schemas.microsoft.com/office/drawing/2014/main" id="{2665172F-54FA-0322-2AD7-08C6D18BBE22}"/>
                </a:ext>
              </a:extLst>
            </p:cNvPr>
            <p:cNvSpPr/>
            <p:nvPr/>
          </p:nvSpPr>
          <p:spPr>
            <a:xfrm>
              <a:off x="10216443" y="3477506"/>
              <a:ext cx="1261157" cy="1261157"/>
            </a:xfrm>
            <a:custGeom>
              <a:avLst/>
              <a:gdLst>
                <a:gd name="connsiteX0" fmla="*/ 0 w 1261157"/>
                <a:gd name="connsiteY0" fmla="*/ 210197 h 1261157"/>
                <a:gd name="connsiteX1" fmla="*/ 210197 w 1261157"/>
                <a:gd name="connsiteY1" fmla="*/ 0 h 1261157"/>
                <a:gd name="connsiteX2" fmla="*/ 1050960 w 1261157"/>
                <a:gd name="connsiteY2" fmla="*/ 0 h 1261157"/>
                <a:gd name="connsiteX3" fmla="*/ 1261157 w 1261157"/>
                <a:gd name="connsiteY3" fmla="*/ 210197 h 1261157"/>
                <a:gd name="connsiteX4" fmla="*/ 1261157 w 1261157"/>
                <a:gd name="connsiteY4" fmla="*/ 1050960 h 1261157"/>
                <a:gd name="connsiteX5" fmla="*/ 1050960 w 1261157"/>
                <a:gd name="connsiteY5" fmla="*/ 1261157 h 1261157"/>
                <a:gd name="connsiteX6" fmla="*/ 210197 w 1261157"/>
                <a:gd name="connsiteY6" fmla="*/ 1261157 h 1261157"/>
                <a:gd name="connsiteX7" fmla="*/ 0 w 1261157"/>
                <a:gd name="connsiteY7" fmla="*/ 1050960 h 1261157"/>
                <a:gd name="connsiteX8" fmla="*/ 0 w 1261157"/>
                <a:gd name="connsiteY8" fmla="*/ 210197 h 12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1157" h="1261157">
                  <a:moveTo>
                    <a:pt x="0" y="210197"/>
                  </a:moveTo>
                  <a:cubicBezTo>
                    <a:pt x="0" y="94108"/>
                    <a:pt x="94108" y="0"/>
                    <a:pt x="210197" y="0"/>
                  </a:cubicBezTo>
                  <a:lnTo>
                    <a:pt x="1050960" y="0"/>
                  </a:lnTo>
                  <a:cubicBezTo>
                    <a:pt x="1167049" y="0"/>
                    <a:pt x="1261157" y="94108"/>
                    <a:pt x="1261157" y="210197"/>
                  </a:cubicBezTo>
                  <a:lnTo>
                    <a:pt x="1261157" y="1050960"/>
                  </a:lnTo>
                  <a:cubicBezTo>
                    <a:pt x="1261157" y="1167049"/>
                    <a:pt x="1167049" y="1261157"/>
                    <a:pt x="1050960" y="1261157"/>
                  </a:cubicBezTo>
                  <a:lnTo>
                    <a:pt x="210197" y="1261157"/>
                  </a:lnTo>
                  <a:cubicBezTo>
                    <a:pt x="94108" y="1261157"/>
                    <a:pt x="0" y="1167049"/>
                    <a:pt x="0" y="1050960"/>
                  </a:cubicBezTo>
                  <a:lnTo>
                    <a:pt x="0" y="210197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525" tIns="122525" rIns="122525" bIns="122525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700" dirty="0" err="1"/>
                <a:t>Culture</a:t>
              </a:r>
              <a:endParaRPr lang="hu-HU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47886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FBAC9A-4051-303A-F61E-F3E6FD6D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Questions</a:t>
            </a:r>
            <a:endParaRPr lang="hu-HU" dirty="0">
              <a:solidFill>
                <a:srgbClr val="0070C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Alcím 2">
            <a:extLst>
              <a:ext uri="{FF2B5EF4-FFF2-40B4-BE49-F238E27FC236}">
                <a16:creationId xmlns:a16="http://schemas.microsoft.com/office/drawing/2014/main" id="{451E8970-4E59-C726-BCA3-3DBE0AA6026C}"/>
              </a:ext>
            </a:extLst>
          </p:cNvPr>
          <p:cNvSpPr txBox="1">
            <a:spLocks/>
          </p:cNvSpPr>
          <p:nvPr/>
        </p:nvSpPr>
        <p:spPr>
          <a:xfrm>
            <a:off x="1524000" y="1746209"/>
            <a:ext cx="9144000" cy="3511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hu-HU" b="1" dirty="0">
              <a:latin typeface="Segoe UI Black" panose="020B0A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pPr marL="0" indent="0" algn="ctr">
              <a:buNone/>
            </a:pPr>
            <a:endParaRPr lang="hu-HU" b="1" dirty="0">
              <a:latin typeface="Segoe UI Black" panose="020B0A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pPr marL="0" indent="0" algn="ctr">
              <a:buNone/>
            </a:pPr>
            <a:r>
              <a:rPr lang="hu-HU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Ferenczi László</a:t>
            </a:r>
          </a:p>
          <a:p>
            <a:pPr marL="0" indent="0" algn="ctr">
              <a:buNone/>
            </a:pPr>
            <a:r>
              <a:rPr lang="hu-H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Data-</a:t>
            </a:r>
            <a:r>
              <a:rPr lang="hu-HU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Driven</a:t>
            </a:r>
            <a:r>
              <a:rPr lang="hu-H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hu-HU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</a:t>
            </a:r>
            <a:r>
              <a:rPr lang="hu-H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hu-HU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Expert</a:t>
            </a:r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 algn="ctr">
              <a:buNone/>
            </a:pPr>
            <a:r>
              <a:rPr lang="hu-H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Open-</a:t>
            </a:r>
            <a:r>
              <a:rPr lang="hu-HU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Tech</a:t>
            </a:r>
            <a:r>
              <a:rPr lang="hu-H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Informatika Kft.</a:t>
            </a:r>
          </a:p>
          <a:p>
            <a:pPr marL="0" indent="0" algn="ctr">
              <a:buNone/>
            </a:pPr>
            <a:r>
              <a:rPr lang="hu-H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+36(20)947-48-84</a:t>
            </a:r>
          </a:p>
          <a:p>
            <a:pPr marL="0" indent="0" algn="ctr">
              <a:buNone/>
            </a:pPr>
            <a:r>
              <a:rPr lang="hu-HU" dirty="0"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laszlo.ferenczi@opentech.hu</a:t>
            </a:r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 algn="ctr">
              <a:buNone/>
            </a:pPr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 algn="ctr">
              <a:buNone/>
            </a:pPr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Kép 2" descr="A képen Betűtípus, embléma, Grafika, szöveg látható&#10;&#10;Automatikusan generált leírás">
            <a:extLst>
              <a:ext uri="{FF2B5EF4-FFF2-40B4-BE49-F238E27FC236}">
                <a16:creationId xmlns:a16="http://schemas.microsoft.com/office/drawing/2014/main" id="{D85BB3B8-324B-4FFE-CF56-2EDC013A1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3" y="6013625"/>
            <a:ext cx="2131868" cy="59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0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84BE47-327A-36E6-7EFE-AD38FA03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Define</a:t>
            </a:r>
            <a:r>
              <a:rPr lang="hu-HU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hu-HU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good</a:t>
            </a:r>
            <a:r>
              <a:rPr lang="hu-HU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hu-HU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objectives</a:t>
            </a:r>
            <a:r>
              <a:rPr lang="hu-HU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!</a:t>
            </a:r>
            <a:endParaRPr lang="hu-HU" dirty="0"/>
          </a:p>
        </p:txBody>
      </p:sp>
      <p:pic>
        <p:nvPicPr>
          <p:cNvPr id="1026" name="Picture 2" descr="SMART célok és útmutató, hogyan valósítsd meg azokat">
            <a:extLst>
              <a:ext uri="{FF2B5EF4-FFF2-40B4-BE49-F238E27FC236}">
                <a16:creationId xmlns:a16="http://schemas.microsoft.com/office/drawing/2014/main" id="{25B40B75-D024-0EBC-8C67-5BF5A71042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91519"/>
            <a:ext cx="60960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7AE778E1-A1CC-1ADE-52CA-CD882451ECD9}"/>
              </a:ext>
            </a:extLst>
          </p:cNvPr>
          <p:cNvSpPr txBox="1"/>
          <p:nvPr/>
        </p:nvSpPr>
        <p:spPr>
          <a:xfrm>
            <a:off x="49763" y="6376633"/>
            <a:ext cx="11003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/>
              <a:t>S</a:t>
            </a:r>
            <a:r>
              <a:rPr lang="hu-HU" dirty="0" err="1"/>
              <a:t>pecific</a:t>
            </a:r>
            <a:r>
              <a:rPr lang="hu-HU" dirty="0"/>
              <a:t>, </a:t>
            </a:r>
            <a:r>
              <a:rPr lang="hu-HU" b="1" dirty="0" err="1"/>
              <a:t>M</a:t>
            </a:r>
            <a:r>
              <a:rPr lang="hu-HU" dirty="0" err="1"/>
              <a:t>easurable</a:t>
            </a:r>
            <a:r>
              <a:rPr lang="hu-HU" dirty="0"/>
              <a:t>, </a:t>
            </a:r>
            <a:r>
              <a:rPr lang="hu-HU" b="1" dirty="0" err="1"/>
              <a:t>A</a:t>
            </a:r>
            <a:r>
              <a:rPr lang="hu-HU" dirty="0" err="1"/>
              <a:t>ccessable</a:t>
            </a:r>
            <a:r>
              <a:rPr lang="hu-HU" dirty="0"/>
              <a:t>, </a:t>
            </a:r>
            <a:r>
              <a:rPr lang="hu-HU" b="1" dirty="0" err="1"/>
              <a:t>R</a:t>
            </a:r>
            <a:r>
              <a:rPr lang="hu-HU" dirty="0" err="1"/>
              <a:t>elevant</a:t>
            </a:r>
            <a:r>
              <a:rPr lang="hu-HU" dirty="0"/>
              <a:t> and </a:t>
            </a:r>
            <a:r>
              <a:rPr lang="hu-HU" b="1" dirty="0"/>
              <a:t>T</a:t>
            </a:r>
            <a:r>
              <a:rPr lang="hu-HU" dirty="0"/>
              <a:t>ime </a:t>
            </a:r>
            <a:r>
              <a:rPr lang="hu-HU" dirty="0" err="1"/>
              <a:t>Specific</a:t>
            </a:r>
            <a:endParaRPr lang="hu-HU" dirty="0"/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68AFC2AB-0F1E-CA3A-8539-F6FC016E62E9}"/>
              </a:ext>
            </a:extLst>
          </p:cNvPr>
          <p:cNvGrpSpPr/>
          <p:nvPr/>
        </p:nvGrpSpPr>
        <p:grpSpPr>
          <a:xfrm>
            <a:off x="10274167" y="645524"/>
            <a:ext cx="1833086" cy="1735725"/>
            <a:chOff x="8551068" y="1812131"/>
            <a:chExt cx="3233738" cy="3233738"/>
          </a:xfrm>
        </p:grpSpPr>
        <p:sp>
          <p:nvSpPr>
            <p:cNvPr id="4" name="Rombusz 3">
              <a:extLst>
                <a:ext uri="{FF2B5EF4-FFF2-40B4-BE49-F238E27FC236}">
                  <a16:creationId xmlns:a16="http://schemas.microsoft.com/office/drawing/2014/main" id="{7EFE1ED4-313E-6196-B2FD-09D8E55FCFEB}"/>
                </a:ext>
              </a:extLst>
            </p:cNvPr>
            <p:cNvSpPr/>
            <p:nvPr/>
          </p:nvSpPr>
          <p:spPr>
            <a:xfrm>
              <a:off x="8551068" y="1812131"/>
              <a:ext cx="3233738" cy="3233738"/>
            </a:xfrm>
            <a:prstGeom prst="diamond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hu-HU" sz="800"/>
            </a:p>
          </p:txBody>
        </p:sp>
        <p:sp>
          <p:nvSpPr>
            <p:cNvPr id="6" name="Szabadkézi sokszög: alakzat 5">
              <a:extLst>
                <a:ext uri="{FF2B5EF4-FFF2-40B4-BE49-F238E27FC236}">
                  <a16:creationId xmlns:a16="http://schemas.microsoft.com/office/drawing/2014/main" id="{5127A3AA-852E-555E-51E5-99DFA25F8FF2}"/>
                </a:ext>
              </a:extLst>
            </p:cNvPr>
            <p:cNvSpPr/>
            <p:nvPr/>
          </p:nvSpPr>
          <p:spPr>
            <a:xfrm>
              <a:off x="8858273" y="2119336"/>
              <a:ext cx="1261157" cy="1261157"/>
            </a:xfrm>
            <a:custGeom>
              <a:avLst/>
              <a:gdLst>
                <a:gd name="connsiteX0" fmla="*/ 0 w 1261157"/>
                <a:gd name="connsiteY0" fmla="*/ 210197 h 1261157"/>
                <a:gd name="connsiteX1" fmla="*/ 210197 w 1261157"/>
                <a:gd name="connsiteY1" fmla="*/ 0 h 1261157"/>
                <a:gd name="connsiteX2" fmla="*/ 1050960 w 1261157"/>
                <a:gd name="connsiteY2" fmla="*/ 0 h 1261157"/>
                <a:gd name="connsiteX3" fmla="*/ 1261157 w 1261157"/>
                <a:gd name="connsiteY3" fmla="*/ 210197 h 1261157"/>
                <a:gd name="connsiteX4" fmla="*/ 1261157 w 1261157"/>
                <a:gd name="connsiteY4" fmla="*/ 1050960 h 1261157"/>
                <a:gd name="connsiteX5" fmla="*/ 1050960 w 1261157"/>
                <a:gd name="connsiteY5" fmla="*/ 1261157 h 1261157"/>
                <a:gd name="connsiteX6" fmla="*/ 210197 w 1261157"/>
                <a:gd name="connsiteY6" fmla="*/ 1261157 h 1261157"/>
                <a:gd name="connsiteX7" fmla="*/ 0 w 1261157"/>
                <a:gd name="connsiteY7" fmla="*/ 1050960 h 1261157"/>
                <a:gd name="connsiteX8" fmla="*/ 0 w 1261157"/>
                <a:gd name="connsiteY8" fmla="*/ 210197 h 12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1157" h="1261157">
                  <a:moveTo>
                    <a:pt x="0" y="210197"/>
                  </a:moveTo>
                  <a:cubicBezTo>
                    <a:pt x="0" y="94108"/>
                    <a:pt x="94108" y="0"/>
                    <a:pt x="210197" y="0"/>
                  </a:cubicBezTo>
                  <a:lnTo>
                    <a:pt x="1050960" y="0"/>
                  </a:lnTo>
                  <a:cubicBezTo>
                    <a:pt x="1167049" y="0"/>
                    <a:pt x="1261157" y="94108"/>
                    <a:pt x="1261157" y="210197"/>
                  </a:cubicBezTo>
                  <a:lnTo>
                    <a:pt x="1261157" y="1050960"/>
                  </a:lnTo>
                  <a:cubicBezTo>
                    <a:pt x="1261157" y="1167049"/>
                    <a:pt x="1167049" y="1261157"/>
                    <a:pt x="1050960" y="1261157"/>
                  </a:cubicBezTo>
                  <a:lnTo>
                    <a:pt x="210197" y="1261157"/>
                  </a:lnTo>
                  <a:cubicBezTo>
                    <a:pt x="94108" y="1261157"/>
                    <a:pt x="0" y="1167049"/>
                    <a:pt x="0" y="1050960"/>
                  </a:cubicBezTo>
                  <a:lnTo>
                    <a:pt x="0" y="210197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525" tIns="122525" rIns="122525" bIns="122525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700" kern="1200" dirty="0" err="1"/>
                <a:t>Objectives</a:t>
              </a:r>
              <a:endParaRPr lang="hu-HU" sz="700" kern="1200" dirty="0"/>
            </a:p>
          </p:txBody>
        </p:sp>
        <p:sp>
          <p:nvSpPr>
            <p:cNvPr id="7" name="Szabadkézi sokszög: alakzat 6">
              <a:extLst>
                <a:ext uri="{FF2B5EF4-FFF2-40B4-BE49-F238E27FC236}">
                  <a16:creationId xmlns:a16="http://schemas.microsoft.com/office/drawing/2014/main" id="{3453E3BF-E783-E0D0-724E-5E9100B22DF0}"/>
                </a:ext>
              </a:extLst>
            </p:cNvPr>
            <p:cNvSpPr/>
            <p:nvPr/>
          </p:nvSpPr>
          <p:spPr>
            <a:xfrm>
              <a:off x="10216443" y="2119336"/>
              <a:ext cx="1261157" cy="1261157"/>
            </a:xfrm>
            <a:custGeom>
              <a:avLst/>
              <a:gdLst>
                <a:gd name="connsiteX0" fmla="*/ 0 w 1261157"/>
                <a:gd name="connsiteY0" fmla="*/ 210197 h 1261157"/>
                <a:gd name="connsiteX1" fmla="*/ 210197 w 1261157"/>
                <a:gd name="connsiteY1" fmla="*/ 0 h 1261157"/>
                <a:gd name="connsiteX2" fmla="*/ 1050960 w 1261157"/>
                <a:gd name="connsiteY2" fmla="*/ 0 h 1261157"/>
                <a:gd name="connsiteX3" fmla="*/ 1261157 w 1261157"/>
                <a:gd name="connsiteY3" fmla="*/ 210197 h 1261157"/>
                <a:gd name="connsiteX4" fmla="*/ 1261157 w 1261157"/>
                <a:gd name="connsiteY4" fmla="*/ 1050960 h 1261157"/>
                <a:gd name="connsiteX5" fmla="*/ 1050960 w 1261157"/>
                <a:gd name="connsiteY5" fmla="*/ 1261157 h 1261157"/>
                <a:gd name="connsiteX6" fmla="*/ 210197 w 1261157"/>
                <a:gd name="connsiteY6" fmla="*/ 1261157 h 1261157"/>
                <a:gd name="connsiteX7" fmla="*/ 0 w 1261157"/>
                <a:gd name="connsiteY7" fmla="*/ 1050960 h 1261157"/>
                <a:gd name="connsiteX8" fmla="*/ 0 w 1261157"/>
                <a:gd name="connsiteY8" fmla="*/ 210197 h 12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1157" h="1261157">
                  <a:moveTo>
                    <a:pt x="0" y="210197"/>
                  </a:moveTo>
                  <a:cubicBezTo>
                    <a:pt x="0" y="94108"/>
                    <a:pt x="94108" y="0"/>
                    <a:pt x="210197" y="0"/>
                  </a:cubicBezTo>
                  <a:lnTo>
                    <a:pt x="1050960" y="0"/>
                  </a:lnTo>
                  <a:cubicBezTo>
                    <a:pt x="1167049" y="0"/>
                    <a:pt x="1261157" y="94108"/>
                    <a:pt x="1261157" y="210197"/>
                  </a:cubicBezTo>
                  <a:lnTo>
                    <a:pt x="1261157" y="1050960"/>
                  </a:lnTo>
                  <a:cubicBezTo>
                    <a:pt x="1261157" y="1167049"/>
                    <a:pt x="1167049" y="1261157"/>
                    <a:pt x="1050960" y="1261157"/>
                  </a:cubicBezTo>
                  <a:lnTo>
                    <a:pt x="210197" y="1261157"/>
                  </a:lnTo>
                  <a:cubicBezTo>
                    <a:pt x="94108" y="1261157"/>
                    <a:pt x="0" y="1167049"/>
                    <a:pt x="0" y="1050960"/>
                  </a:cubicBezTo>
                  <a:lnTo>
                    <a:pt x="0" y="21019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525" tIns="122525" rIns="122525" bIns="122525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700" kern="1200" dirty="0"/>
                <a:t>Data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700" kern="1200" dirty="0" err="1"/>
                <a:t>governance</a:t>
              </a:r>
              <a:endParaRPr lang="hu-HU" sz="700" kern="1200" dirty="0"/>
            </a:p>
          </p:txBody>
        </p:sp>
        <p:sp>
          <p:nvSpPr>
            <p:cNvPr id="8" name="Szabadkézi sokszög: alakzat 7">
              <a:extLst>
                <a:ext uri="{FF2B5EF4-FFF2-40B4-BE49-F238E27FC236}">
                  <a16:creationId xmlns:a16="http://schemas.microsoft.com/office/drawing/2014/main" id="{570E4E25-E68C-EA6A-6D2D-12DD09CFA832}"/>
                </a:ext>
              </a:extLst>
            </p:cNvPr>
            <p:cNvSpPr/>
            <p:nvPr/>
          </p:nvSpPr>
          <p:spPr>
            <a:xfrm>
              <a:off x="8858273" y="3477506"/>
              <a:ext cx="1261157" cy="1261157"/>
            </a:xfrm>
            <a:custGeom>
              <a:avLst/>
              <a:gdLst>
                <a:gd name="connsiteX0" fmla="*/ 0 w 1261157"/>
                <a:gd name="connsiteY0" fmla="*/ 210197 h 1261157"/>
                <a:gd name="connsiteX1" fmla="*/ 210197 w 1261157"/>
                <a:gd name="connsiteY1" fmla="*/ 0 h 1261157"/>
                <a:gd name="connsiteX2" fmla="*/ 1050960 w 1261157"/>
                <a:gd name="connsiteY2" fmla="*/ 0 h 1261157"/>
                <a:gd name="connsiteX3" fmla="*/ 1261157 w 1261157"/>
                <a:gd name="connsiteY3" fmla="*/ 210197 h 1261157"/>
                <a:gd name="connsiteX4" fmla="*/ 1261157 w 1261157"/>
                <a:gd name="connsiteY4" fmla="*/ 1050960 h 1261157"/>
                <a:gd name="connsiteX5" fmla="*/ 1050960 w 1261157"/>
                <a:gd name="connsiteY5" fmla="*/ 1261157 h 1261157"/>
                <a:gd name="connsiteX6" fmla="*/ 210197 w 1261157"/>
                <a:gd name="connsiteY6" fmla="*/ 1261157 h 1261157"/>
                <a:gd name="connsiteX7" fmla="*/ 0 w 1261157"/>
                <a:gd name="connsiteY7" fmla="*/ 1050960 h 1261157"/>
                <a:gd name="connsiteX8" fmla="*/ 0 w 1261157"/>
                <a:gd name="connsiteY8" fmla="*/ 210197 h 12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1157" h="1261157">
                  <a:moveTo>
                    <a:pt x="0" y="210197"/>
                  </a:moveTo>
                  <a:cubicBezTo>
                    <a:pt x="0" y="94108"/>
                    <a:pt x="94108" y="0"/>
                    <a:pt x="210197" y="0"/>
                  </a:cubicBezTo>
                  <a:lnTo>
                    <a:pt x="1050960" y="0"/>
                  </a:lnTo>
                  <a:cubicBezTo>
                    <a:pt x="1167049" y="0"/>
                    <a:pt x="1261157" y="94108"/>
                    <a:pt x="1261157" y="210197"/>
                  </a:cubicBezTo>
                  <a:lnTo>
                    <a:pt x="1261157" y="1050960"/>
                  </a:lnTo>
                  <a:cubicBezTo>
                    <a:pt x="1261157" y="1167049"/>
                    <a:pt x="1167049" y="1261157"/>
                    <a:pt x="1050960" y="1261157"/>
                  </a:cubicBezTo>
                  <a:lnTo>
                    <a:pt x="210197" y="1261157"/>
                  </a:lnTo>
                  <a:cubicBezTo>
                    <a:pt x="94108" y="1261157"/>
                    <a:pt x="0" y="1167049"/>
                    <a:pt x="0" y="1050960"/>
                  </a:cubicBezTo>
                  <a:lnTo>
                    <a:pt x="0" y="21019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525" tIns="122525" rIns="122525" bIns="122525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700" kern="1200" dirty="0" err="1"/>
                <a:t>Technology</a:t>
              </a:r>
              <a:endParaRPr lang="hu-HU" sz="700" kern="1200" dirty="0"/>
            </a:p>
          </p:txBody>
        </p:sp>
        <p:sp>
          <p:nvSpPr>
            <p:cNvPr id="9" name="Szabadkézi sokszög: alakzat 8">
              <a:extLst>
                <a:ext uri="{FF2B5EF4-FFF2-40B4-BE49-F238E27FC236}">
                  <a16:creationId xmlns:a16="http://schemas.microsoft.com/office/drawing/2014/main" id="{33C34E31-F4EB-0B96-54B0-0AA124E16742}"/>
                </a:ext>
              </a:extLst>
            </p:cNvPr>
            <p:cNvSpPr/>
            <p:nvPr/>
          </p:nvSpPr>
          <p:spPr>
            <a:xfrm>
              <a:off x="10216443" y="3477506"/>
              <a:ext cx="1261157" cy="1261157"/>
            </a:xfrm>
            <a:custGeom>
              <a:avLst/>
              <a:gdLst>
                <a:gd name="connsiteX0" fmla="*/ 0 w 1261157"/>
                <a:gd name="connsiteY0" fmla="*/ 210197 h 1261157"/>
                <a:gd name="connsiteX1" fmla="*/ 210197 w 1261157"/>
                <a:gd name="connsiteY1" fmla="*/ 0 h 1261157"/>
                <a:gd name="connsiteX2" fmla="*/ 1050960 w 1261157"/>
                <a:gd name="connsiteY2" fmla="*/ 0 h 1261157"/>
                <a:gd name="connsiteX3" fmla="*/ 1261157 w 1261157"/>
                <a:gd name="connsiteY3" fmla="*/ 210197 h 1261157"/>
                <a:gd name="connsiteX4" fmla="*/ 1261157 w 1261157"/>
                <a:gd name="connsiteY4" fmla="*/ 1050960 h 1261157"/>
                <a:gd name="connsiteX5" fmla="*/ 1050960 w 1261157"/>
                <a:gd name="connsiteY5" fmla="*/ 1261157 h 1261157"/>
                <a:gd name="connsiteX6" fmla="*/ 210197 w 1261157"/>
                <a:gd name="connsiteY6" fmla="*/ 1261157 h 1261157"/>
                <a:gd name="connsiteX7" fmla="*/ 0 w 1261157"/>
                <a:gd name="connsiteY7" fmla="*/ 1050960 h 1261157"/>
                <a:gd name="connsiteX8" fmla="*/ 0 w 1261157"/>
                <a:gd name="connsiteY8" fmla="*/ 210197 h 12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1157" h="1261157">
                  <a:moveTo>
                    <a:pt x="0" y="210197"/>
                  </a:moveTo>
                  <a:cubicBezTo>
                    <a:pt x="0" y="94108"/>
                    <a:pt x="94108" y="0"/>
                    <a:pt x="210197" y="0"/>
                  </a:cubicBezTo>
                  <a:lnTo>
                    <a:pt x="1050960" y="0"/>
                  </a:lnTo>
                  <a:cubicBezTo>
                    <a:pt x="1167049" y="0"/>
                    <a:pt x="1261157" y="94108"/>
                    <a:pt x="1261157" y="210197"/>
                  </a:cubicBezTo>
                  <a:lnTo>
                    <a:pt x="1261157" y="1050960"/>
                  </a:lnTo>
                  <a:cubicBezTo>
                    <a:pt x="1261157" y="1167049"/>
                    <a:pt x="1167049" y="1261157"/>
                    <a:pt x="1050960" y="1261157"/>
                  </a:cubicBezTo>
                  <a:lnTo>
                    <a:pt x="210197" y="1261157"/>
                  </a:lnTo>
                  <a:cubicBezTo>
                    <a:pt x="94108" y="1261157"/>
                    <a:pt x="0" y="1167049"/>
                    <a:pt x="0" y="1050960"/>
                  </a:cubicBezTo>
                  <a:lnTo>
                    <a:pt x="0" y="21019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525" tIns="122525" rIns="122525" bIns="122525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700" kern="1200" dirty="0" err="1"/>
                <a:t>Culture</a:t>
              </a:r>
              <a:endParaRPr lang="hu-HU" sz="700" kern="1200" dirty="0"/>
            </a:p>
          </p:txBody>
        </p:sp>
      </p:grpSp>
      <p:pic>
        <p:nvPicPr>
          <p:cNvPr id="10" name="Kép 9" descr="A képen Betűtípus, embléma, Grafika, szöveg látható&#10;&#10;Automatikusan generált leírás">
            <a:extLst>
              <a:ext uri="{FF2B5EF4-FFF2-40B4-BE49-F238E27FC236}">
                <a16:creationId xmlns:a16="http://schemas.microsoft.com/office/drawing/2014/main" id="{FD561E30-94C7-E072-5B9C-41FDBED28B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79" y="5712794"/>
            <a:ext cx="2131868" cy="59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97D8E6BC-5612-5431-3F21-E155F94E9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Use</a:t>
            </a:r>
            <a:r>
              <a:rPr lang="hu-HU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hu-HU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</a:t>
            </a:r>
            <a:r>
              <a:rPr lang="hu-HU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hu-HU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governace</a:t>
            </a:r>
            <a:r>
              <a:rPr lang="hu-HU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!</a:t>
            </a:r>
          </a:p>
        </p:txBody>
      </p:sp>
      <p:pic>
        <p:nvPicPr>
          <p:cNvPr id="2050" name="Picture 2" descr="Data Governance fundamentals in simple way">
            <a:extLst>
              <a:ext uri="{FF2B5EF4-FFF2-40B4-BE49-F238E27FC236}">
                <a16:creationId xmlns:a16="http://schemas.microsoft.com/office/drawing/2014/main" id="{B4C97072-85B6-3231-4F4C-8838FD225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806" y="1356566"/>
            <a:ext cx="5558379" cy="550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Kép 1" descr="A képen Betűtípus, embléma, Grafika, szöveg látható&#10;&#10;Automatikusan generált leírás">
            <a:extLst>
              <a:ext uri="{FF2B5EF4-FFF2-40B4-BE49-F238E27FC236}">
                <a16:creationId xmlns:a16="http://schemas.microsoft.com/office/drawing/2014/main" id="{7F319667-F0C8-5465-E297-4DA598A01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3" y="6013625"/>
            <a:ext cx="2131868" cy="596549"/>
          </a:xfrm>
          <a:prstGeom prst="rect">
            <a:avLst/>
          </a:prstGeom>
        </p:spPr>
      </p:pic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666F83D5-60FD-94B9-3A7B-A3A8C53FF109}"/>
              </a:ext>
            </a:extLst>
          </p:cNvPr>
          <p:cNvGrpSpPr/>
          <p:nvPr/>
        </p:nvGrpSpPr>
        <p:grpSpPr>
          <a:xfrm>
            <a:off x="10273274" y="645524"/>
            <a:ext cx="1833086" cy="1735725"/>
            <a:chOff x="8551068" y="1812131"/>
            <a:chExt cx="3233738" cy="3233738"/>
          </a:xfrm>
        </p:grpSpPr>
        <p:sp>
          <p:nvSpPr>
            <p:cNvPr id="8" name="Rombusz 7">
              <a:extLst>
                <a:ext uri="{FF2B5EF4-FFF2-40B4-BE49-F238E27FC236}">
                  <a16:creationId xmlns:a16="http://schemas.microsoft.com/office/drawing/2014/main" id="{A443F10E-5306-5D10-AA11-3110FC4FBE06}"/>
                </a:ext>
              </a:extLst>
            </p:cNvPr>
            <p:cNvSpPr/>
            <p:nvPr/>
          </p:nvSpPr>
          <p:spPr>
            <a:xfrm>
              <a:off x="8551068" y="1812131"/>
              <a:ext cx="3233738" cy="3233738"/>
            </a:xfrm>
            <a:prstGeom prst="diamond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hu-HU" sz="800"/>
            </a:p>
          </p:txBody>
        </p:sp>
        <p:sp>
          <p:nvSpPr>
            <p:cNvPr id="9" name="Szabadkézi sokszög: alakzat 8">
              <a:extLst>
                <a:ext uri="{FF2B5EF4-FFF2-40B4-BE49-F238E27FC236}">
                  <a16:creationId xmlns:a16="http://schemas.microsoft.com/office/drawing/2014/main" id="{EE5F39D9-764D-1A27-4758-4F3566E4C51B}"/>
                </a:ext>
              </a:extLst>
            </p:cNvPr>
            <p:cNvSpPr/>
            <p:nvPr/>
          </p:nvSpPr>
          <p:spPr>
            <a:xfrm>
              <a:off x="8858273" y="2119336"/>
              <a:ext cx="1261157" cy="1261157"/>
            </a:xfrm>
            <a:custGeom>
              <a:avLst/>
              <a:gdLst>
                <a:gd name="connsiteX0" fmla="*/ 0 w 1261157"/>
                <a:gd name="connsiteY0" fmla="*/ 210197 h 1261157"/>
                <a:gd name="connsiteX1" fmla="*/ 210197 w 1261157"/>
                <a:gd name="connsiteY1" fmla="*/ 0 h 1261157"/>
                <a:gd name="connsiteX2" fmla="*/ 1050960 w 1261157"/>
                <a:gd name="connsiteY2" fmla="*/ 0 h 1261157"/>
                <a:gd name="connsiteX3" fmla="*/ 1261157 w 1261157"/>
                <a:gd name="connsiteY3" fmla="*/ 210197 h 1261157"/>
                <a:gd name="connsiteX4" fmla="*/ 1261157 w 1261157"/>
                <a:gd name="connsiteY4" fmla="*/ 1050960 h 1261157"/>
                <a:gd name="connsiteX5" fmla="*/ 1050960 w 1261157"/>
                <a:gd name="connsiteY5" fmla="*/ 1261157 h 1261157"/>
                <a:gd name="connsiteX6" fmla="*/ 210197 w 1261157"/>
                <a:gd name="connsiteY6" fmla="*/ 1261157 h 1261157"/>
                <a:gd name="connsiteX7" fmla="*/ 0 w 1261157"/>
                <a:gd name="connsiteY7" fmla="*/ 1050960 h 1261157"/>
                <a:gd name="connsiteX8" fmla="*/ 0 w 1261157"/>
                <a:gd name="connsiteY8" fmla="*/ 210197 h 12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1157" h="1261157">
                  <a:moveTo>
                    <a:pt x="0" y="210197"/>
                  </a:moveTo>
                  <a:cubicBezTo>
                    <a:pt x="0" y="94108"/>
                    <a:pt x="94108" y="0"/>
                    <a:pt x="210197" y="0"/>
                  </a:cubicBezTo>
                  <a:lnTo>
                    <a:pt x="1050960" y="0"/>
                  </a:lnTo>
                  <a:cubicBezTo>
                    <a:pt x="1167049" y="0"/>
                    <a:pt x="1261157" y="94108"/>
                    <a:pt x="1261157" y="210197"/>
                  </a:cubicBezTo>
                  <a:lnTo>
                    <a:pt x="1261157" y="1050960"/>
                  </a:lnTo>
                  <a:cubicBezTo>
                    <a:pt x="1261157" y="1167049"/>
                    <a:pt x="1167049" y="1261157"/>
                    <a:pt x="1050960" y="1261157"/>
                  </a:cubicBezTo>
                  <a:lnTo>
                    <a:pt x="210197" y="1261157"/>
                  </a:lnTo>
                  <a:cubicBezTo>
                    <a:pt x="94108" y="1261157"/>
                    <a:pt x="0" y="1167049"/>
                    <a:pt x="0" y="1050960"/>
                  </a:cubicBezTo>
                  <a:lnTo>
                    <a:pt x="0" y="21019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525" tIns="122525" rIns="122525" bIns="122525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700" dirty="0" err="1"/>
                <a:t>Objectives</a:t>
              </a:r>
              <a:endParaRPr lang="hu-HU" sz="700" dirty="0"/>
            </a:p>
          </p:txBody>
        </p:sp>
        <p:sp>
          <p:nvSpPr>
            <p:cNvPr id="10" name="Szabadkézi sokszög: alakzat 9">
              <a:extLst>
                <a:ext uri="{FF2B5EF4-FFF2-40B4-BE49-F238E27FC236}">
                  <a16:creationId xmlns:a16="http://schemas.microsoft.com/office/drawing/2014/main" id="{97EDF4CC-E5F7-5AE8-B8C2-8E4300AF50A8}"/>
                </a:ext>
              </a:extLst>
            </p:cNvPr>
            <p:cNvSpPr/>
            <p:nvPr/>
          </p:nvSpPr>
          <p:spPr>
            <a:xfrm>
              <a:off x="10216443" y="2119336"/>
              <a:ext cx="1261157" cy="1261157"/>
            </a:xfrm>
            <a:custGeom>
              <a:avLst/>
              <a:gdLst>
                <a:gd name="connsiteX0" fmla="*/ 0 w 1261157"/>
                <a:gd name="connsiteY0" fmla="*/ 210197 h 1261157"/>
                <a:gd name="connsiteX1" fmla="*/ 210197 w 1261157"/>
                <a:gd name="connsiteY1" fmla="*/ 0 h 1261157"/>
                <a:gd name="connsiteX2" fmla="*/ 1050960 w 1261157"/>
                <a:gd name="connsiteY2" fmla="*/ 0 h 1261157"/>
                <a:gd name="connsiteX3" fmla="*/ 1261157 w 1261157"/>
                <a:gd name="connsiteY3" fmla="*/ 210197 h 1261157"/>
                <a:gd name="connsiteX4" fmla="*/ 1261157 w 1261157"/>
                <a:gd name="connsiteY4" fmla="*/ 1050960 h 1261157"/>
                <a:gd name="connsiteX5" fmla="*/ 1050960 w 1261157"/>
                <a:gd name="connsiteY5" fmla="*/ 1261157 h 1261157"/>
                <a:gd name="connsiteX6" fmla="*/ 210197 w 1261157"/>
                <a:gd name="connsiteY6" fmla="*/ 1261157 h 1261157"/>
                <a:gd name="connsiteX7" fmla="*/ 0 w 1261157"/>
                <a:gd name="connsiteY7" fmla="*/ 1050960 h 1261157"/>
                <a:gd name="connsiteX8" fmla="*/ 0 w 1261157"/>
                <a:gd name="connsiteY8" fmla="*/ 210197 h 12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1157" h="1261157">
                  <a:moveTo>
                    <a:pt x="0" y="210197"/>
                  </a:moveTo>
                  <a:cubicBezTo>
                    <a:pt x="0" y="94108"/>
                    <a:pt x="94108" y="0"/>
                    <a:pt x="210197" y="0"/>
                  </a:cubicBezTo>
                  <a:lnTo>
                    <a:pt x="1050960" y="0"/>
                  </a:lnTo>
                  <a:cubicBezTo>
                    <a:pt x="1167049" y="0"/>
                    <a:pt x="1261157" y="94108"/>
                    <a:pt x="1261157" y="210197"/>
                  </a:cubicBezTo>
                  <a:lnTo>
                    <a:pt x="1261157" y="1050960"/>
                  </a:lnTo>
                  <a:cubicBezTo>
                    <a:pt x="1261157" y="1167049"/>
                    <a:pt x="1167049" y="1261157"/>
                    <a:pt x="1050960" y="1261157"/>
                  </a:cubicBezTo>
                  <a:lnTo>
                    <a:pt x="210197" y="1261157"/>
                  </a:lnTo>
                  <a:cubicBezTo>
                    <a:pt x="94108" y="1261157"/>
                    <a:pt x="0" y="1167049"/>
                    <a:pt x="0" y="1050960"/>
                  </a:cubicBezTo>
                  <a:lnTo>
                    <a:pt x="0" y="210197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525" tIns="122525" rIns="122525" bIns="122525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700" dirty="0"/>
                <a:t>Data</a:t>
              </a:r>
            </a:p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700" dirty="0" err="1"/>
                <a:t>governance</a:t>
              </a:r>
              <a:endParaRPr lang="hu-HU" sz="700" dirty="0"/>
            </a:p>
          </p:txBody>
        </p:sp>
        <p:sp>
          <p:nvSpPr>
            <p:cNvPr id="11" name="Szabadkézi sokszög: alakzat 10">
              <a:extLst>
                <a:ext uri="{FF2B5EF4-FFF2-40B4-BE49-F238E27FC236}">
                  <a16:creationId xmlns:a16="http://schemas.microsoft.com/office/drawing/2014/main" id="{B49867F5-8A16-5DAC-CEEF-EA4924785DBC}"/>
                </a:ext>
              </a:extLst>
            </p:cNvPr>
            <p:cNvSpPr/>
            <p:nvPr/>
          </p:nvSpPr>
          <p:spPr>
            <a:xfrm>
              <a:off x="8858273" y="3477506"/>
              <a:ext cx="1261157" cy="1261157"/>
            </a:xfrm>
            <a:custGeom>
              <a:avLst/>
              <a:gdLst>
                <a:gd name="connsiteX0" fmla="*/ 0 w 1261157"/>
                <a:gd name="connsiteY0" fmla="*/ 210197 h 1261157"/>
                <a:gd name="connsiteX1" fmla="*/ 210197 w 1261157"/>
                <a:gd name="connsiteY1" fmla="*/ 0 h 1261157"/>
                <a:gd name="connsiteX2" fmla="*/ 1050960 w 1261157"/>
                <a:gd name="connsiteY2" fmla="*/ 0 h 1261157"/>
                <a:gd name="connsiteX3" fmla="*/ 1261157 w 1261157"/>
                <a:gd name="connsiteY3" fmla="*/ 210197 h 1261157"/>
                <a:gd name="connsiteX4" fmla="*/ 1261157 w 1261157"/>
                <a:gd name="connsiteY4" fmla="*/ 1050960 h 1261157"/>
                <a:gd name="connsiteX5" fmla="*/ 1050960 w 1261157"/>
                <a:gd name="connsiteY5" fmla="*/ 1261157 h 1261157"/>
                <a:gd name="connsiteX6" fmla="*/ 210197 w 1261157"/>
                <a:gd name="connsiteY6" fmla="*/ 1261157 h 1261157"/>
                <a:gd name="connsiteX7" fmla="*/ 0 w 1261157"/>
                <a:gd name="connsiteY7" fmla="*/ 1050960 h 1261157"/>
                <a:gd name="connsiteX8" fmla="*/ 0 w 1261157"/>
                <a:gd name="connsiteY8" fmla="*/ 210197 h 12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1157" h="1261157">
                  <a:moveTo>
                    <a:pt x="0" y="210197"/>
                  </a:moveTo>
                  <a:cubicBezTo>
                    <a:pt x="0" y="94108"/>
                    <a:pt x="94108" y="0"/>
                    <a:pt x="210197" y="0"/>
                  </a:cubicBezTo>
                  <a:lnTo>
                    <a:pt x="1050960" y="0"/>
                  </a:lnTo>
                  <a:cubicBezTo>
                    <a:pt x="1167049" y="0"/>
                    <a:pt x="1261157" y="94108"/>
                    <a:pt x="1261157" y="210197"/>
                  </a:cubicBezTo>
                  <a:lnTo>
                    <a:pt x="1261157" y="1050960"/>
                  </a:lnTo>
                  <a:cubicBezTo>
                    <a:pt x="1261157" y="1167049"/>
                    <a:pt x="1167049" y="1261157"/>
                    <a:pt x="1050960" y="1261157"/>
                  </a:cubicBezTo>
                  <a:lnTo>
                    <a:pt x="210197" y="1261157"/>
                  </a:lnTo>
                  <a:cubicBezTo>
                    <a:pt x="94108" y="1261157"/>
                    <a:pt x="0" y="1167049"/>
                    <a:pt x="0" y="1050960"/>
                  </a:cubicBezTo>
                  <a:lnTo>
                    <a:pt x="0" y="21019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525" tIns="122525" rIns="122525" bIns="122525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700" kern="1200" dirty="0" err="1"/>
                <a:t>Technology</a:t>
              </a:r>
              <a:endParaRPr lang="hu-HU" sz="700" kern="1200" dirty="0"/>
            </a:p>
          </p:txBody>
        </p:sp>
        <p:sp>
          <p:nvSpPr>
            <p:cNvPr id="12" name="Szabadkézi sokszög: alakzat 11">
              <a:extLst>
                <a:ext uri="{FF2B5EF4-FFF2-40B4-BE49-F238E27FC236}">
                  <a16:creationId xmlns:a16="http://schemas.microsoft.com/office/drawing/2014/main" id="{31702820-3623-80E5-0EFD-294982AE7DF2}"/>
                </a:ext>
              </a:extLst>
            </p:cNvPr>
            <p:cNvSpPr/>
            <p:nvPr/>
          </p:nvSpPr>
          <p:spPr>
            <a:xfrm>
              <a:off x="10216443" y="3477506"/>
              <a:ext cx="1261157" cy="1261157"/>
            </a:xfrm>
            <a:custGeom>
              <a:avLst/>
              <a:gdLst>
                <a:gd name="connsiteX0" fmla="*/ 0 w 1261157"/>
                <a:gd name="connsiteY0" fmla="*/ 210197 h 1261157"/>
                <a:gd name="connsiteX1" fmla="*/ 210197 w 1261157"/>
                <a:gd name="connsiteY1" fmla="*/ 0 h 1261157"/>
                <a:gd name="connsiteX2" fmla="*/ 1050960 w 1261157"/>
                <a:gd name="connsiteY2" fmla="*/ 0 h 1261157"/>
                <a:gd name="connsiteX3" fmla="*/ 1261157 w 1261157"/>
                <a:gd name="connsiteY3" fmla="*/ 210197 h 1261157"/>
                <a:gd name="connsiteX4" fmla="*/ 1261157 w 1261157"/>
                <a:gd name="connsiteY4" fmla="*/ 1050960 h 1261157"/>
                <a:gd name="connsiteX5" fmla="*/ 1050960 w 1261157"/>
                <a:gd name="connsiteY5" fmla="*/ 1261157 h 1261157"/>
                <a:gd name="connsiteX6" fmla="*/ 210197 w 1261157"/>
                <a:gd name="connsiteY6" fmla="*/ 1261157 h 1261157"/>
                <a:gd name="connsiteX7" fmla="*/ 0 w 1261157"/>
                <a:gd name="connsiteY7" fmla="*/ 1050960 h 1261157"/>
                <a:gd name="connsiteX8" fmla="*/ 0 w 1261157"/>
                <a:gd name="connsiteY8" fmla="*/ 210197 h 12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1157" h="1261157">
                  <a:moveTo>
                    <a:pt x="0" y="210197"/>
                  </a:moveTo>
                  <a:cubicBezTo>
                    <a:pt x="0" y="94108"/>
                    <a:pt x="94108" y="0"/>
                    <a:pt x="210197" y="0"/>
                  </a:cubicBezTo>
                  <a:lnTo>
                    <a:pt x="1050960" y="0"/>
                  </a:lnTo>
                  <a:cubicBezTo>
                    <a:pt x="1167049" y="0"/>
                    <a:pt x="1261157" y="94108"/>
                    <a:pt x="1261157" y="210197"/>
                  </a:cubicBezTo>
                  <a:lnTo>
                    <a:pt x="1261157" y="1050960"/>
                  </a:lnTo>
                  <a:cubicBezTo>
                    <a:pt x="1261157" y="1167049"/>
                    <a:pt x="1167049" y="1261157"/>
                    <a:pt x="1050960" y="1261157"/>
                  </a:cubicBezTo>
                  <a:lnTo>
                    <a:pt x="210197" y="1261157"/>
                  </a:lnTo>
                  <a:cubicBezTo>
                    <a:pt x="94108" y="1261157"/>
                    <a:pt x="0" y="1167049"/>
                    <a:pt x="0" y="1050960"/>
                  </a:cubicBezTo>
                  <a:lnTo>
                    <a:pt x="0" y="21019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525" tIns="122525" rIns="122525" bIns="122525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700" kern="1200" dirty="0" err="1"/>
                <a:t>Culture</a:t>
              </a:r>
              <a:endParaRPr lang="hu-HU" sz="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5352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FF453B-0914-1B66-C2B0-490F8E43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</a:t>
            </a:r>
            <a:r>
              <a:rPr lang="en-US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ow is the health of your data</a:t>
            </a:r>
            <a:r>
              <a:rPr lang="hu-HU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?</a:t>
            </a:r>
          </a:p>
        </p:txBody>
      </p:sp>
      <p:pic>
        <p:nvPicPr>
          <p:cNvPr id="1026" name="Picture 2" descr="Hoarding: people with ADHD are more likely to have problems – new research">
            <a:extLst>
              <a:ext uri="{FF2B5EF4-FFF2-40B4-BE49-F238E27FC236}">
                <a16:creationId xmlns:a16="http://schemas.microsoft.com/office/drawing/2014/main" id="{74998782-D343-028B-9686-8E92CDD33C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73" y="2023110"/>
            <a:ext cx="5654772" cy="346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Kép 2" descr="A képen Betűtípus, embléma, Grafika, szöveg látható&#10;&#10;Automatikusan generált leírás">
            <a:extLst>
              <a:ext uri="{FF2B5EF4-FFF2-40B4-BE49-F238E27FC236}">
                <a16:creationId xmlns:a16="http://schemas.microsoft.com/office/drawing/2014/main" id="{BC5372B1-06D5-1EB3-F39F-85D90D800D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3" y="6013625"/>
            <a:ext cx="2131868" cy="596549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E2622FC-0E37-C610-D8E9-73B0A2D38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837" y="2023110"/>
            <a:ext cx="5194935" cy="346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F8AE3484-19F1-257E-62DB-82ED191131F5}"/>
              </a:ext>
            </a:extLst>
          </p:cNvPr>
          <p:cNvGrpSpPr/>
          <p:nvPr/>
        </p:nvGrpSpPr>
        <p:grpSpPr>
          <a:xfrm>
            <a:off x="10273274" y="645524"/>
            <a:ext cx="1833086" cy="1735725"/>
            <a:chOff x="8551068" y="1812131"/>
            <a:chExt cx="3233738" cy="3233738"/>
          </a:xfrm>
        </p:grpSpPr>
        <p:sp>
          <p:nvSpPr>
            <p:cNvPr id="7" name="Rombusz 6">
              <a:extLst>
                <a:ext uri="{FF2B5EF4-FFF2-40B4-BE49-F238E27FC236}">
                  <a16:creationId xmlns:a16="http://schemas.microsoft.com/office/drawing/2014/main" id="{770EBC55-B586-07B2-7C7A-66A6411A8CDE}"/>
                </a:ext>
              </a:extLst>
            </p:cNvPr>
            <p:cNvSpPr/>
            <p:nvPr/>
          </p:nvSpPr>
          <p:spPr>
            <a:xfrm>
              <a:off x="8551068" y="1812131"/>
              <a:ext cx="3233738" cy="3233738"/>
            </a:xfrm>
            <a:prstGeom prst="diamond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hu-HU" sz="800"/>
            </a:p>
          </p:txBody>
        </p:sp>
        <p:sp>
          <p:nvSpPr>
            <p:cNvPr id="8" name="Szabadkézi sokszög: alakzat 7">
              <a:extLst>
                <a:ext uri="{FF2B5EF4-FFF2-40B4-BE49-F238E27FC236}">
                  <a16:creationId xmlns:a16="http://schemas.microsoft.com/office/drawing/2014/main" id="{00B2FAC2-149C-A255-6E71-D4F6610E93E2}"/>
                </a:ext>
              </a:extLst>
            </p:cNvPr>
            <p:cNvSpPr/>
            <p:nvPr/>
          </p:nvSpPr>
          <p:spPr>
            <a:xfrm>
              <a:off x="8858273" y="2119336"/>
              <a:ext cx="1261157" cy="1261157"/>
            </a:xfrm>
            <a:custGeom>
              <a:avLst/>
              <a:gdLst>
                <a:gd name="connsiteX0" fmla="*/ 0 w 1261157"/>
                <a:gd name="connsiteY0" fmla="*/ 210197 h 1261157"/>
                <a:gd name="connsiteX1" fmla="*/ 210197 w 1261157"/>
                <a:gd name="connsiteY1" fmla="*/ 0 h 1261157"/>
                <a:gd name="connsiteX2" fmla="*/ 1050960 w 1261157"/>
                <a:gd name="connsiteY2" fmla="*/ 0 h 1261157"/>
                <a:gd name="connsiteX3" fmla="*/ 1261157 w 1261157"/>
                <a:gd name="connsiteY3" fmla="*/ 210197 h 1261157"/>
                <a:gd name="connsiteX4" fmla="*/ 1261157 w 1261157"/>
                <a:gd name="connsiteY4" fmla="*/ 1050960 h 1261157"/>
                <a:gd name="connsiteX5" fmla="*/ 1050960 w 1261157"/>
                <a:gd name="connsiteY5" fmla="*/ 1261157 h 1261157"/>
                <a:gd name="connsiteX6" fmla="*/ 210197 w 1261157"/>
                <a:gd name="connsiteY6" fmla="*/ 1261157 h 1261157"/>
                <a:gd name="connsiteX7" fmla="*/ 0 w 1261157"/>
                <a:gd name="connsiteY7" fmla="*/ 1050960 h 1261157"/>
                <a:gd name="connsiteX8" fmla="*/ 0 w 1261157"/>
                <a:gd name="connsiteY8" fmla="*/ 210197 h 12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1157" h="1261157">
                  <a:moveTo>
                    <a:pt x="0" y="210197"/>
                  </a:moveTo>
                  <a:cubicBezTo>
                    <a:pt x="0" y="94108"/>
                    <a:pt x="94108" y="0"/>
                    <a:pt x="210197" y="0"/>
                  </a:cubicBezTo>
                  <a:lnTo>
                    <a:pt x="1050960" y="0"/>
                  </a:lnTo>
                  <a:cubicBezTo>
                    <a:pt x="1167049" y="0"/>
                    <a:pt x="1261157" y="94108"/>
                    <a:pt x="1261157" y="210197"/>
                  </a:cubicBezTo>
                  <a:lnTo>
                    <a:pt x="1261157" y="1050960"/>
                  </a:lnTo>
                  <a:cubicBezTo>
                    <a:pt x="1261157" y="1167049"/>
                    <a:pt x="1167049" y="1261157"/>
                    <a:pt x="1050960" y="1261157"/>
                  </a:cubicBezTo>
                  <a:lnTo>
                    <a:pt x="210197" y="1261157"/>
                  </a:lnTo>
                  <a:cubicBezTo>
                    <a:pt x="94108" y="1261157"/>
                    <a:pt x="0" y="1167049"/>
                    <a:pt x="0" y="1050960"/>
                  </a:cubicBezTo>
                  <a:lnTo>
                    <a:pt x="0" y="21019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525" tIns="122525" rIns="122525" bIns="122525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700" dirty="0" err="1"/>
                <a:t>Objectives</a:t>
              </a:r>
              <a:endParaRPr lang="hu-HU" sz="700" dirty="0"/>
            </a:p>
          </p:txBody>
        </p:sp>
        <p:sp>
          <p:nvSpPr>
            <p:cNvPr id="9" name="Szabadkézi sokszög: alakzat 8">
              <a:extLst>
                <a:ext uri="{FF2B5EF4-FFF2-40B4-BE49-F238E27FC236}">
                  <a16:creationId xmlns:a16="http://schemas.microsoft.com/office/drawing/2014/main" id="{E0528DAB-94E4-7D88-C5CA-92A3BA5FE57E}"/>
                </a:ext>
              </a:extLst>
            </p:cNvPr>
            <p:cNvSpPr/>
            <p:nvPr/>
          </p:nvSpPr>
          <p:spPr>
            <a:xfrm>
              <a:off x="10216443" y="2119336"/>
              <a:ext cx="1261157" cy="1261157"/>
            </a:xfrm>
            <a:custGeom>
              <a:avLst/>
              <a:gdLst>
                <a:gd name="connsiteX0" fmla="*/ 0 w 1261157"/>
                <a:gd name="connsiteY0" fmla="*/ 210197 h 1261157"/>
                <a:gd name="connsiteX1" fmla="*/ 210197 w 1261157"/>
                <a:gd name="connsiteY1" fmla="*/ 0 h 1261157"/>
                <a:gd name="connsiteX2" fmla="*/ 1050960 w 1261157"/>
                <a:gd name="connsiteY2" fmla="*/ 0 h 1261157"/>
                <a:gd name="connsiteX3" fmla="*/ 1261157 w 1261157"/>
                <a:gd name="connsiteY3" fmla="*/ 210197 h 1261157"/>
                <a:gd name="connsiteX4" fmla="*/ 1261157 w 1261157"/>
                <a:gd name="connsiteY4" fmla="*/ 1050960 h 1261157"/>
                <a:gd name="connsiteX5" fmla="*/ 1050960 w 1261157"/>
                <a:gd name="connsiteY5" fmla="*/ 1261157 h 1261157"/>
                <a:gd name="connsiteX6" fmla="*/ 210197 w 1261157"/>
                <a:gd name="connsiteY6" fmla="*/ 1261157 h 1261157"/>
                <a:gd name="connsiteX7" fmla="*/ 0 w 1261157"/>
                <a:gd name="connsiteY7" fmla="*/ 1050960 h 1261157"/>
                <a:gd name="connsiteX8" fmla="*/ 0 w 1261157"/>
                <a:gd name="connsiteY8" fmla="*/ 210197 h 12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1157" h="1261157">
                  <a:moveTo>
                    <a:pt x="0" y="210197"/>
                  </a:moveTo>
                  <a:cubicBezTo>
                    <a:pt x="0" y="94108"/>
                    <a:pt x="94108" y="0"/>
                    <a:pt x="210197" y="0"/>
                  </a:cubicBezTo>
                  <a:lnTo>
                    <a:pt x="1050960" y="0"/>
                  </a:lnTo>
                  <a:cubicBezTo>
                    <a:pt x="1167049" y="0"/>
                    <a:pt x="1261157" y="94108"/>
                    <a:pt x="1261157" y="210197"/>
                  </a:cubicBezTo>
                  <a:lnTo>
                    <a:pt x="1261157" y="1050960"/>
                  </a:lnTo>
                  <a:cubicBezTo>
                    <a:pt x="1261157" y="1167049"/>
                    <a:pt x="1167049" y="1261157"/>
                    <a:pt x="1050960" y="1261157"/>
                  </a:cubicBezTo>
                  <a:lnTo>
                    <a:pt x="210197" y="1261157"/>
                  </a:lnTo>
                  <a:cubicBezTo>
                    <a:pt x="94108" y="1261157"/>
                    <a:pt x="0" y="1167049"/>
                    <a:pt x="0" y="1050960"/>
                  </a:cubicBezTo>
                  <a:lnTo>
                    <a:pt x="0" y="210197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525" tIns="122525" rIns="122525" bIns="122525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700" dirty="0"/>
                <a:t>Data</a:t>
              </a:r>
            </a:p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700" dirty="0" err="1"/>
                <a:t>governance</a:t>
              </a:r>
              <a:endParaRPr lang="hu-HU" sz="700" dirty="0"/>
            </a:p>
          </p:txBody>
        </p:sp>
        <p:sp>
          <p:nvSpPr>
            <p:cNvPr id="10" name="Szabadkézi sokszög: alakzat 9">
              <a:extLst>
                <a:ext uri="{FF2B5EF4-FFF2-40B4-BE49-F238E27FC236}">
                  <a16:creationId xmlns:a16="http://schemas.microsoft.com/office/drawing/2014/main" id="{F91D379E-A8AA-3B95-C27A-9BC35290F34E}"/>
                </a:ext>
              </a:extLst>
            </p:cNvPr>
            <p:cNvSpPr/>
            <p:nvPr/>
          </p:nvSpPr>
          <p:spPr>
            <a:xfrm>
              <a:off x="8858273" y="3477506"/>
              <a:ext cx="1261157" cy="1261157"/>
            </a:xfrm>
            <a:custGeom>
              <a:avLst/>
              <a:gdLst>
                <a:gd name="connsiteX0" fmla="*/ 0 w 1261157"/>
                <a:gd name="connsiteY0" fmla="*/ 210197 h 1261157"/>
                <a:gd name="connsiteX1" fmla="*/ 210197 w 1261157"/>
                <a:gd name="connsiteY1" fmla="*/ 0 h 1261157"/>
                <a:gd name="connsiteX2" fmla="*/ 1050960 w 1261157"/>
                <a:gd name="connsiteY2" fmla="*/ 0 h 1261157"/>
                <a:gd name="connsiteX3" fmla="*/ 1261157 w 1261157"/>
                <a:gd name="connsiteY3" fmla="*/ 210197 h 1261157"/>
                <a:gd name="connsiteX4" fmla="*/ 1261157 w 1261157"/>
                <a:gd name="connsiteY4" fmla="*/ 1050960 h 1261157"/>
                <a:gd name="connsiteX5" fmla="*/ 1050960 w 1261157"/>
                <a:gd name="connsiteY5" fmla="*/ 1261157 h 1261157"/>
                <a:gd name="connsiteX6" fmla="*/ 210197 w 1261157"/>
                <a:gd name="connsiteY6" fmla="*/ 1261157 h 1261157"/>
                <a:gd name="connsiteX7" fmla="*/ 0 w 1261157"/>
                <a:gd name="connsiteY7" fmla="*/ 1050960 h 1261157"/>
                <a:gd name="connsiteX8" fmla="*/ 0 w 1261157"/>
                <a:gd name="connsiteY8" fmla="*/ 210197 h 12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1157" h="1261157">
                  <a:moveTo>
                    <a:pt x="0" y="210197"/>
                  </a:moveTo>
                  <a:cubicBezTo>
                    <a:pt x="0" y="94108"/>
                    <a:pt x="94108" y="0"/>
                    <a:pt x="210197" y="0"/>
                  </a:cubicBezTo>
                  <a:lnTo>
                    <a:pt x="1050960" y="0"/>
                  </a:lnTo>
                  <a:cubicBezTo>
                    <a:pt x="1167049" y="0"/>
                    <a:pt x="1261157" y="94108"/>
                    <a:pt x="1261157" y="210197"/>
                  </a:cubicBezTo>
                  <a:lnTo>
                    <a:pt x="1261157" y="1050960"/>
                  </a:lnTo>
                  <a:cubicBezTo>
                    <a:pt x="1261157" y="1167049"/>
                    <a:pt x="1167049" y="1261157"/>
                    <a:pt x="1050960" y="1261157"/>
                  </a:cubicBezTo>
                  <a:lnTo>
                    <a:pt x="210197" y="1261157"/>
                  </a:lnTo>
                  <a:cubicBezTo>
                    <a:pt x="94108" y="1261157"/>
                    <a:pt x="0" y="1167049"/>
                    <a:pt x="0" y="1050960"/>
                  </a:cubicBezTo>
                  <a:lnTo>
                    <a:pt x="0" y="21019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525" tIns="122525" rIns="122525" bIns="122525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700" kern="1200" dirty="0" err="1"/>
                <a:t>Technology</a:t>
              </a:r>
              <a:endParaRPr lang="hu-HU" sz="700" kern="1200" dirty="0"/>
            </a:p>
          </p:txBody>
        </p:sp>
        <p:sp>
          <p:nvSpPr>
            <p:cNvPr id="11" name="Szabadkézi sokszög: alakzat 10">
              <a:extLst>
                <a:ext uri="{FF2B5EF4-FFF2-40B4-BE49-F238E27FC236}">
                  <a16:creationId xmlns:a16="http://schemas.microsoft.com/office/drawing/2014/main" id="{532ED95E-31A8-18BA-830D-D98CBAAA23DC}"/>
                </a:ext>
              </a:extLst>
            </p:cNvPr>
            <p:cNvSpPr/>
            <p:nvPr/>
          </p:nvSpPr>
          <p:spPr>
            <a:xfrm>
              <a:off x="10216443" y="3477506"/>
              <a:ext cx="1261157" cy="1261157"/>
            </a:xfrm>
            <a:custGeom>
              <a:avLst/>
              <a:gdLst>
                <a:gd name="connsiteX0" fmla="*/ 0 w 1261157"/>
                <a:gd name="connsiteY0" fmla="*/ 210197 h 1261157"/>
                <a:gd name="connsiteX1" fmla="*/ 210197 w 1261157"/>
                <a:gd name="connsiteY1" fmla="*/ 0 h 1261157"/>
                <a:gd name="connsiteX2" fmla="*/ 1050960 w 1261157"/>
                <a:gd name="connsiteY2" fmla="*/ 0 h 1261157"/>
                <a:gd name="connsiteX3" fmla="*/ 1261157 w 1261157"/>
                <a:gd name="connsiteY3" fmla="*/ 210197 h 1261157"/>
                <a:gd name="connsiteX4" fmla="*/ 1261157 w 1261157"/>
                <a:gd name="connsiteY4" fmla="*/ 1050960 h 1261157"/>
                <a:gd name="connsiteX5" fmla="*/ 1050960 w 1261157"/>
                <a:gd name="connsiteY5" fmla="*/ 1261157 h 1261157"/>
                <a:gd name="connsiteX6" fmla="*/ 210197 w 1261157"/>
                <a:gd name="connsiteY6" fmla="*/ 1261157 h 1261157"/>
                <a:gd name="connsiteX7" fmla="*/ 0 w 1261157"/>
                <a:gd name="connsiteY7" fmla="*/ 1050960 h 1261157"/>
                <a:gd name="connsiteX8" fmla="*/ 0 w 1261157"/>
                <a:gd name="connsiteY8" fmla="*/ 210197 h 12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1157" h="1261157">
                  <a:moveTo>
                    <a:pt x="0" y="210197"/>
                  </a:moveTo>
                  <a:cubicBezTo>
                    <a:pt x="0" y="94108"/>
                    <a:pt x="94108" y="0"/>
                    <a:pt x="210197" y="0"/>
                  </a:cubicBezTo>
                  <a:lnTo>
                    <a:pt x="1050960" y="0"/>
                  </a:lnTo>
                  <a:cubicBezTo>
                    <a:pt x="1167049" y="0"/>
                    <a:pt x="1261157" y="94108"/>
                    <a:pt x="1261157" y="210197"/>
                  </a:cubicBezTo>
                  <a:lnTo>
                    <a:pt x="1261157" y="1050960"/>
                  </a:lnTo>
                  <a:cubicBezTo>
                    <a:pt x="1261157" y="1167049"/>
                    <a:pt x="1167049" y="1261157"/>
                    <a:pt x="1050960" y="1261157"/>
                  </a:cubicBezTo>
                  <a:lnTo>
                    <a:pt x="210197" y="1261157"/>
                  </a:lnTo>
                  <a:cubicBezTo>
                    <a:pt x="94108" y="1261157"/>
                    <a:pt x="0" y="1167049"/>
                    <a:pt x="0" y="1050960"/>
                  </a:cubicBezTo>
                  <a:lnTo>
                    <a:pt x="0" y="21019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525" tIns="122525" rIns="122525" bIns="122525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700" kern="1200" dirty="0" err="1"/>
                <a:t>Culture</a:t>
              </a:r>
              <a:endParaRPr lang="hu-HU" sz="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5197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CE7370CD-4B87-069E-8F06-0DEC31C3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6093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AI </a:t>
            </a:r>
            <a:r>
              <a:rPr lang="hu-HU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needs</a:t>
            </a:r>
            <a:r>
              <a:rPr lang="hu-HU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(</a:t>
            </a:r>
            <a:r>
              <a:rPr lang="hu-HU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very</a:t>
            </a:r>
            <a:r>
              <a:rPr lang="hu-HU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) </a:t>
            </a:r>
            <a:r>
              <a:rPr lang="hu-HU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good</a:t>
            </a:r>
            <a:r>
              <a:rPr lang="hu-HU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hu-HU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</a:t>
            </a:r>
            <a:r>
              <a:rPr lang="hu-HU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!</a:t>
            </a:r>
          </a:p>
        </p:txBody>
      </p:sp>
      <p:pic>
        <p:nvPicPr>
          <p:cNvPr id="2" name="Kép 1" descr="A képen Betűtípus, embléma, Grafika, szöveg látható&#10;&#10;Automatikusan generált leírás">
            <a:extLst>
              <a:ext uri="{FF2B5EF4-FFF2-40B4-BE49-F238E27FC236}">
                <a16:creationId xmlns:a16="http://schemas.microsoft.com/office/drawing/2014/main" id="{BBD9381C-E62A-CDB5-D22C-EFD02D53C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3" y="6013625"/>
            <a:ext cx="2131868" cy="596549"/>
          </a:xfrm>
          <a:prstGeom prst="rect">
            <a:avLst/>
          </a:prstGeom>
        </p:spPr>
      </p:pic>
      <p:pic>
        <p:nvPicPr>
          <p:cNvPr id="6" name="Kép 5" descr="A képen képernyőkép, művészet, kültéri, talaj látható&#10;&#10;Automatikusan generált leírás">
            <a:extLst>
              <a:ext uri="{FF2B5EF4-FFF2-40B4-BE49-F238E27FC236}">
                <a16:creationId xmlns:a16="http://schemas.microsoft.com/office/drawing/2014/main" id="{AAC7B190-473A-4B46-6707-B174A70DF3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391" y="1400036"/>
            <a:ext cx="4986318" cy="4980085"/>
          </a:xfrm>
          <a:prstGeom prst="rect">
            <a:avLst/>
          </a:prstGeom>
        </p:spPr>
      </p:pic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3D745712-B3CB-14D6-0324-60EFA8F45654}"/>
              </a:ext>
            </a:extLst>
          </p:cNvPr>
          <p:cNvGrpSpPr/>
          <p:nvPr/>
        </p:nvGrpSpPr>
        <p:grpSpPr>
          <a:xfrm>
            <a:off x="10273274" y="645524"/>
            <a:ext cx="1833086" cy="1735725"/>
            <a:chOff x="8551068" y="1812131"/>
            <a:chExt cx="3233738" cy="3233738"/>
          </a:xfrm>
        </p:grpSpPr>
        <p:sp>
          <p:nvSpPr>
            <p:cNvPr id="8" name="Rombusz 7">
              <a:extLst>
                <a:ext uri="{FF2B5EF4-FFF2-40B4-BE49-F238E27FC236}">
                  <a16:creationId xmlns:a16="http://schemas.microsoft.com/office/drawing/2014/main" id="{13CDB6F7-6D11-7054-DEE0-D300FE7C3587}"/>
                </a:ext>
              </a:extLst>
            </p:cNvPr>
            <p:cNvSpPr/>
            <p:nvPr/>
          </p:nvSpPr>
          <p:spPr>
            <a:xfrm>
              <a:off x="8551068" y="1812131"/>
              <a:ext cx="3233738" cy="3233738"/>
            </a:xfrm>
            <a:prstGeom prst="diamond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hu-HU" sz="800"/>
            </a:p>
          </p:txBody>
        </p:sp>
        <p:sp>
          <p:nvSpPr>
            <p:cNvPr id="9" name="Szabadkézi sokszög: alakzat 8">
              <a:extLst>
                <a:ext uri="{FF2B5EF4-FFF2-40B4-BE49-F238E27FC236}">
                  <a16:creationId xmlns:a16="http://schemas.microsoft.com/office/drawing/2014/main" id="{4193EDBC-B55D-58A4-E458-9869A85B89FE}"/>
                </a:ext>
              </a:extLst>
            </p:cNvPr>
            <p:cNvSpPr/>
            <p:nvPr/>
          </p:nvSpPr>
          <p:spPr>
            <a:xfrm>
              <a:off x="8858273" y="2119336"/>
              <a:ext cx="1261157" cy="1261157"/>
            </a:xfrm>
            <a:custGeom>
              <a:avLst/>
              <a:gdLst>
                <a:gd name="connsiteX0" fmla="*/ 0 w 1261157"/>
                <a:gd name="connsiteY0" fmla="*/ 210197 h 1261157"/>
                <a:gd name="connsiteX1" fmla="*/ 210197 w 1261157"/>
                <a:gd name="connsiteY1" fmla="*/ 0 h 1261157"/>
                <a:gd name="connsiteX2" fmla="*/ 1050960 w 1261157"/>
                <a:gd name="connsiteY2" fmla="*/ 0 h 1261157"/>
                <a:gd name="connsiteX3" fmla="*/ 1261157 w 1261157"/>
                <a:gd name="connsiteY3" fmla="*/ 210197 h 1261157"/>
                <a:gd name="connsiteX4" fmla="*/ 1261157 w 1261157"/>
                <a:gd name="connsiteY4" fmla="*/ 1050960 h 1261157"/>
                <a:gd name="connsiteX5" fmla="*/ 1050960 w 1261157"/>
                <a:gd name="connsiteY5" fmla="*/ 1261157 h 1261157"/>
                <a:gd name="connsiteX6" fmla="*/ 210197 w 1261157"/>
                <a:gd name="connsiteY6" fmla="*/ 1261157 h 1261157"/>
                <a:gd name="connsiteX7" fmla="*/ 0 w 1261157"/>
                <a:gd name="connsiteY7" fmla="*/ 1050960 h 1261157"/>
                <a:gd name="connsiteX8" fmla="*/ 0 w 1261157"/>
                <a:gd name="connsiteY8" fmla="*/ 210197 h 12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1157" h="1261157">
                  <a:moveTo>
                    <a:pt x="0" y="210197"/>
                  </a:moveTo>
                  <a:cubicBezTo>
                    <a:pt x="0" y="94108"/>
                    <a:pt x="94108" y="0"/>
                    <a:pt x="210197" y="0"/>
                  </a:cubicBezTo>
                  <a:lnTo>
                    <a:pt x="1050960" y="0"/>
                  </a:lnTo>
                  <a:cubicBezTo>
                    <a:pt x="1167049" y="0"/>
                    <a:pt x="1261157" y="94108"/>
                    <a:pt x="1261157" y="210197"/>
                  </a:cubicBezTo>
                  <a:lnTo>
                    <a:pt x="1261157" y="1050960"/>
                  </a:lnTo>
                  <a:cubicBezTo>
                    <a:pt x="1261157" y="1167049"/>
                    <a:pt x="1167049" y="1261157"/>
                    <a:pt x="1050960" y="1261157"/>
                  </a:cubicBezTo>
                  <a:lnTo>
                    <a:pt x="210197" y="1261157"/>
                  </a:lnTo>
                  <a:cubicBezTo>
                    <a:pt x="94108" y="1261157"/>
                    <a:pt x="0" y="1167049"/>
                    <a:pt x="0" y="1050960"/>
                  </a:cubicBezTo>
                  <a:lnTo>
                    <a:pt x="0" y="21019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525" tIns="122525" rIns="122525" bIns="122525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700" dirty="0" err="1"/>
                <a:t>Objectives</a:t>
              </a:r>
              <a:endParaRPr lang="hu-HU" sz="700" dirty="0"/>
            </a:p>
          </p:txBody>
        </p:sp>
        <p:sp>
          <p:nvSpPr>
            <p:cNvPr id="10" name="Szabadkézi sokszög: alakzat 9">
              <a:extLst>
                <a:ext uri="{FF2B5EF4-FFF2-40B4-BE49-F238E27FC236}">
                  <a16:creationId xmlns:a16="http://schemas.microsoft.com/office/drawing/2014/main" id="{871E45D4-AC1E-C9C6-E672-551FEFA44A98}"/>
                </a:ext>
              </a:extLst>
            </p:cNvPr>
            <p:cNvSpPr/>
            <p:nvPr/>
          </p:nvSpPr>
          <p:spPr>
            <a:xfrm>
              <a:off x="10216443" y="2119336"/>
              <a:ext cx="1261157" cy="1261157"/>
            </a:xfrm>
            <a:custGeom>
              <a:avLst/>
              <a:gdLst>
                <a:gd name="connsiteX0" fmla="*/ 0 w 1261157"/>
                <a:gd name="connsiteY0" fmla="*/ 210197 h 1261157"/>
                <a:gd name="connsiteX1" fmla="*/ 210197 w 1261157"/>
                <a:gd name="connsiteY1" fmla="*/ 0 h 1261157"/>
                <a:gd name="connsiteX2" fmla="*/ 1050960 w 1261157"/>
                <a:gd name="connsiteY2" fmla="*/ 0 h 1261157"/>
                <a:gd name="connsiteX3" fmla="*/ 1261157 w 1261157"/>
                <a:gd name="connsiteY3" fmla="*/ 210197 h 1261157"/>
                <a:gd name="connsiteX4" fmla="*/ 1261157 w 1261157"/>
                <a:gd name="connsiteY4" fmla="*/ 1050960 h 1261157"/>
                <a:gd name="connsiteX5" fmla="*/ 1050960 w 1261157"/>
                <a:gd name="connsiteY5" fmla="*/ 1261157 h 1261157"/>
                <a:gd name="connsiteX6" fmla="*/ 210197 w 1261157"/>
                <a:gd name="connsiteY6" fmla="*/ 1261157 h 1261157"/>
                <a:gd name="connsiteX7" fmla="*/ 0 w 1261157"/>
                <a:gd name="connsiteY7" fmla="*/ 1050960 h 1261157"/>
                <a:gd name="connsiteX8" fmla="*/ 0 w 1261157"/>
                <a:gd name="connsiteY8" fmla="*/ 210197 h 12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1157" h="1261157">
                  <a:moveTo>
                    <a:pt x="0" y="210197"/>
                  </a:moveTo>
                  <a:cubicBezTo>
                    <a:pt x="0" y="94108"/>
                    <a:pt x="94108" y="0"/>
                    <a:pt x="210197" y="0"/>
                  </a:cubicBezTo>
                  <a:lnTo>
                    <a:pt x="1050960" y="0"/>
                  </a:lnTo>
                  <a:cubicBezTo>
                    <a:pt x="1167049" y="0"/>
                    <a:pt x="1261157" y="94108"/>
                    <a:pt x="1261157" y="210197"/>
                  </a:cubicBezTo>
                  <a:lnTo>
                    <a:pt x="1261157" y="1050960"/>
                  </a:lnTo>
                  <a:cubicBezTo>
                    <a:pt x="1261157" y="1167049"/>
                    <a:pt x="1167049" y="1261157"/>
                    <a:pt x="1050960" y="1261157"/>
                  </a:cubicBezTo>
                  <a:lnTo>
                    <a:pt x="210197" y="1261157"/>
                  </a:lnTo>
                  <a:cubicBezTo>
                    <a:pt x="94108" y="1261157"/>
                    <a:pt x="0" y="1167049"/>
                    <a:pt x="0" y="1050960"/>
                  </a:cubicBezTo>
                  <a:lnTo>
                    <a:pt x="0" y="210197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525" tIns="122525" rIns="122525" bIns="122525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700" dirty="0"/>
                <a:t>Data</a:t>
              </a:r>
            </a:p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700" dirty="0" err="1"/>
                <a:t>governance</a:t>
              </a:r>
              <a:endParaRPr lang="hu-HU" sz="700" dirty="0"/>
            </a:p>
          </p:txBody>
        </p:sp>
        <p:sp>
          <p:nvSpPr>
            <p:cNvPr id="11" name="Szabadkézi sokszög: alakzat 10">
              <a:extLst>
                <a:ext uri="{FF2B5EF4-FFF2-40B4-BE49-F238E27FC236}">
                  <a16:creationId xmlns:a16="http://schemas.microsoft.com/office/drawing/2014/main" id="{2A35DBEF-4DC3-FDBC-D4AF-5B4083769F3B}"/>
                </a:ext>
              </a:extLst>
            </p:cNvPr>
            <p:cNvSpPr/>
            <p:nvPr/>
          </p:nvSpPr>
          <p:spPr>
            <a:xfrm>
              <a:off x="8858273" y="3477506"/>
              <a:ext cx="1261157" cy="1261157"/>
            </a:xfrm>
            <a:custGeom>
              <a:avLst/>
              <a:gdLst>
                <a:gd name="connsiteX0" fmla="*/ 0 w 1261157"/>
                <a:gd name="connsiteY0" fmla="*/ 210197 h 1261157"/>
                <a:gd name="connsiteX1" fmla="*/ 210197 w 1261157"/>
                <a:gd name="connsiteY1" fmla="*/ 0 h 1261157"/>
                <a:gd name="connsiteX2" fmla="*/ 1050960 w 1261157"/>
                <a:gd name="connsiteY2" fmla="*/ 0 h 1261157"/>
                <a:gd name="connsiteX3" fmla="*/ 1261157 w 1261157"/>
                <a:gd name="connsiteY3" fmla="*/ 210197 h 1261157"/>
                <a:gd name="connsiteX4" fmla="*/ 1261157 w 1261157"/>
                <a:gd name="connsiteY4" fmla="*/ 1050960 h 1261157"/>
                <a:gd name="connsiteX5" fmla="*/ 1050960 w 1261157"/>
                <a:gd name="connsiteY5" fmla="*/ 1261157 h 1261157"/>
                <a:gd name="connsiteX6" fmla="*/ 210197 w 1261157"/>
                <a:gd name="connsiteY6" fmla="*/ 1261157 h 1261157"/>
                <a:gd name="connsiteX7" fmla="*/ 0 w 1261157"/>
                <a:gd name="connsiteY7" fmla="*/ 1050960 h 1261157"/>
                <a:gd name="connsiteX8" fmla="*/ 0 w 1261157"/>
                <a:gd name="connsiteY8" fmla="*/ 210197 h 12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1157" h="1261157">
                  <a:moveTo>
                    <a:pt x="0" y="210197"/>
                  </a:moveTo>
                  <a:cubicBezTo>
                    <a:pt x="0" y="94108"/>
                    <a:pt x="94108" y="0"/>
                    <a:pt x="210197" y="0"/>
                  </a:cubicBezTo>
                  <a:lnTo>
                    <a:pt x="1050960" y="0"/>
                  </a:lnTo>
                  <a:cubicBezTo>
                    <a:pt x="1167049" y="0"/>
                    <a:pt x="1261157" y="94108"/>
                    <a:pt x="1261157" y="210197"/>
                  </a:cubicBezTo>
                  <a:lnTo>
                    <a:pt x="1261157" y="1050960"/>
                  </a:lnTo>
                  <a:cubicBezTo>
                    <a:pt x="1261157" y="1167049"/>
                    <a:pt x="1167049" y="1261157"/>
                    <a:pt x="1050960" y="1261157"/>
                  </a:cubicBezTo>
                  <a:lnTo>
                    <a:pt x="210197" y="1261157"/>
                  </a:lnTo>
                  <a:cubicBezTo>
                    <a:pt x="94108" y="1261157"/>
                    <a:pt x="0" y="1167049"/>
                    <a:pt x="0" y="1050960"/>
                  </a:cubicBezTo>
                  <a:lnTo>
                    <a:pt x="0" y="21019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525" tIns="122525" rIns="122525" bIns="122525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700" kern="1200" dirty="0" err="1"/>
                <a:t>Technology</a:t>
              </a:r>
              <a:endParaRPr lang="hu-HU" sz="700" kern="1200" dirty="0"/>
            </a:p>
          </p:txBody>
        </p:sp>
        <p:sp>
          <p:nvSpPr>
            <p:cNvPr id="12" name="Szabadkézi sokszög: alakzat 11">
              <a:extLst>
                <a:ext uri="{FF2B5EF4-FFF2-40B4-BE49-F238E27FC236}">
                  <a16:creationId xmlns:a16="http://schemas.microsoft.com/office/drawing/2014/main" id="{E1C037B5-9566-5824-40BB-32AFE76F160C}"/>
                </a:ext>
              </a:extLst>
            </p:cNvPr>
            <p:cNvSpPr/>
            <p:nvPr/>
          </p:nvSpPr>
          <p:spPr>
            <a:xfrm>
              <a:off x="10216443" y="3477506"/>
              <a:ext cx="1261157" cy="1261157"/>
            </a:xfrm>
            <a:custGeom>
              <a:avLst/>
              <a:gdLst>
                <a:gd name="connsiteX0" fmla="*/ 0 w 1261157"/>
                <a:gd name="connsiteY0" fmla="*/ 210197 h 1261157"/>
                <a:gd name="connsiteX1" fmla="*/ 210197 w 1261157"/>
                <a:gd name="connsiteY1" fmla="*/ 0 h 1261157"/>
                <a:gd name="connsiteX2" fmla="*/ 1050960 w 1261157"/>
                <a:gd name="connsiteY2" fmla="*/ 0 h 1261157"/>
                <a:gd name="connsiteX3" fmla="*/ 1261157 w 1261157"/>
                <a:gd name="connsiteY3" fmla="*/ 210197 h 1261157"/>
                <a:gd name="connsiteX4" fmla="*/ 1261157 w 1261157"/>
                <a:gd name="connsiteY4" fmla="*/ 1050960 h 1261157"/>
                <a:gd name="connsiteX5" fmla="*/ 1050960 w 1261157"/>
                <a:gd name="connsiteY5" fmla="*/ 1261157 h 1261157"/>
                <a:gd name="connsiteX6" fmla="*/ 210197 w 1261157"/>
                <a:gd name="connsiteY6" fmla="*/ 1261157 h 1261157"/>
                <a:gd name="connsiteX7" fmla="*/ 0 w 1261157"/>
                <a:gd name="connsiteY7" fmla="*/ 1050960 h 1261157"/>
                <a:gd name="connsiteX8" fmla="*/ 0 w 1261157"/>
                <a:gd name="connsiteY8" fmla="*/ 210197 h 12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1157" h="1261157">
                  <a:moveTo>
                    <a:pt x="0" y="210197"/>
                  </a:moveTo>
                  <a:cubicBezTo>
                    <a:pt x="0" y="94108"/>
                    <a:pt x="94108" y="0"/>
                    <a:pt x="210197" y="0"/>
                  </a:cubicBezTo>
                  <a:lnTo>
                    <a:pt x="1050960" y="0"/>
                  </a:lnTo>
                  <a:cubicBezTo>
                    <a:pt x="1167049" y="0"/>
                    <a:pt x="1261157" y="94108"/>
                    <a:pt x="1261157" y="210197"/>
                  </a:cubicBezTo>
                  <a:lnTo>
                    <a:pt x="1261157" y="1050960"/>
                  </a:lnTo>
                  <a:cubicBezTo>
                    <a:pt x="1261157" y="1167049"/>
                    <a:pt x="1167049" y="1261157"/>
                    <a:pt x="1050960" y="1261157"/>
                  </a:cubicBezTo>
                  <a:lnTo>
                    <a:pt x="210197" y="1261157"/>
                  </a:lnTo>
                  <a:cubicBezTo>
                    <a:pt x="94108" y="1261157"/>
                    <a:pt x="0" y="1167049"/>
                    <a:pt x="0" y="1050960"/>
                  </a:cubicBezTo>
                  <a:lnTo>
                    <a:pt x="0" y="21019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525" tIns="122525" rIns="122525" bIns="122525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700" kern="1200" dirty="0" err="1"/>
                <a:t>Culture</a:t>
              </a:r>
              <a:endParaRPr lang="hu-HU" sz="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059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3613A-2F19-9525-3F6F-528B3B9B3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12B78636-5A2A-4F99-4E4D-3DDD69FAC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Use</a:t>
            </a:r>
            <a:r>
              <a:rPr lang="hu-HU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hu-HU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good</a:t>
            </a:r>
            <a:r>
              <a:rPr lang="hu-HU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hu-HU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</a:t>
            </a:r>
            <a:r>
              <a:rPr lang="hu-HU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hu-HU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technologies</a:t>
            </a:r>
            <a:r>
              <a:rPr lang="hu-HU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!</a:t>
            </a:r>
          </a:p>
        </p:txBody>
      </p:sp>
      <p:pic>
        <p:nvPicPr>
          <p:cNvPr id="4098" name="Picture 2" descr="Best BI / Monitoring / Logging Tools - Plutora.com">
            <a:extLst>
              <a:ext uri="{FF2B5EF4-FFF2-40B4-BE49-F238E27FC236}">
                <a16:creationId xmlns:a16="http://schemas.microsoft.com/office/drawing/2014/main" id="{9F09DA3B-1901-CC95-5F78-4CD81B237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986" y="1521312"/>
            <a:ext cx="4870651" cy="458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Kép 1" descr="A képen Betűtípus, embléma, Grafika, szöveg látható&#10;&#10;Automatikusan generált leírás">
            <a:extLst>
              <a:ext uri="{FF2B5EF4-FFF2-40B4-BE49-F238E27FC236}">
                <a16:creationId xmlns:a16="http://schemas.microsoft.com/office/drawing/2014/main" id="{90DB4936-466F-06CA-5CDD-79EA3CA70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3" y="6013625"/>
            <a:ext cx="2131868" cy="596549"/>
          </a:xfrm>
          <a:prstGeom prst="rect">
            <a:avLst/>
          </a:prstGeom>
        </p:spPr>
      </p:pic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930AB551-24C1-6156-925A-051D9996D5EF}"/>
              </a:ext>
            </a:extLst>
          </p:cNvPr>
          <p:cNvGrpSpPr/>
          <p:nvPr/>
        </p:nvGrpSpPr>
        <p:grpSpPr>
          <a:xfrm>
            <a:off x="10243185" y="653449"/>
            <a:ext cx="1833086" cy="1735725"/>
            <a:chOff x="8551068" y="1812131"/>
            <a:chExt cx="3233738" cy="3233738"/>
          </a:xfrm>
        </p:grpSpPr>
        <p:sp>
          <p:nvSpPr>
            <p:cNvPr id="8" name="Rombusz 7">
              <a:extLst>
                <a:ext uri="{FF2B5EF4-FFF2-40B4-BE49-F238E27FC236}">
                  <a16:creationId xmlns:a16="http://schemas.microsoft.com/office/drawing/2014/main" id="{4D9B17FF-AC1C-6092-5714-46865783FE0B}"/>
                </a:ext>
              </a:extLst>
            </p:cNvPr>
            <p:cNvSpPr/>
            <p:nvPr/>
          </p:nvSpPr>
          <p:spPr>
            <a:xfrm>
              <a:off x="8551068" y="1812131"/>
              <a:ext cx="3233738" cy="3233738"/>
            </a:xfrm>
            <a:prstGeom prst="diamond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hu-HU" sz="800"/>
            </a:p>
          </p:txBody>
        </p:sp>
        <p:sp>
          <p:nvSpPr>
            <p:cNvPr id="9" name="Szabadkézi sokszög: alakzat 8">
              <a:extLst>
                <a:ext uri="{FF2B5EF4-FFF2-40B4-BE49-F238E27FC236}">
                  <a16:creationId xmlns:a16="http://schemas.microsoft.com/office/drawing/2014/main" id="{D2E3A7AF-ECF9-E503-FB55-44D9E26C507D}"/>
                </a:ext>
              </a:extLst>
            </p:cNvPr>
            <p:cNvSpPr/>
            <p:nvPr/>
          </p:nvSpPr>
          <p:spPr>
            <a:xfrm>
              <a:off x="8858273" y="2119336"/>
              <a:ext cx="1261157" cy="1261157"/>
            </a:xfrm>
            <a:custGeom>
              <a:avLst/>
              <a:gdLst>
                <a:gd name="connsiteX0" fmla="*/ 0 w 1261157"/>
                <a:gd name="connsiteY0" fmla="*/ 210197 h 1261157"/>
                <a:gd name="connsiteX1" fmla="*/ 210197 w 1261157"/>
                <a:gd name="connsiteY1" fmla="*/ 0 h 1261157"/>
                <a:gd name="connsiteX2" fmla="*/ 1050960 w 1261157"/>
                <a:gd name="connsiteY2" fmla="*/ 0 h 1261157"/>
                <a:gd name="connsiteX3" fmla="*/ 1261157 w 1261157"/>
                <a:gd name="connsiteY3" fmla="*/ 210197 h 1261157"/>
                <a:gd name="connsiteX4" fmla="*/ 1261157 w 1261157"/>
                <a:gd name="connsiteY4" fmla="*/ 1050960 h 1261157"/>
                <a:gd name="connsiteX5" fmla="*/ 1050960 w 1261157"/>
                <a:gd name="connsiteY5" fmla="*/ 1261157 h 1261157"/>
                <a:gd name="connsiteX6" fmla="*/ 210197 w 1261157"/>
                <a:gd name="connsiteY6" fmla="*/ 1261157 h 1261157"/>
                <a:gd name="connsiteX7" fmla="*/ 0 w 1261157"/>
                <a:gd name="connsiteY7" fmla="*/ 1050960 h 1261157"/>
                <a:gd name="connsiteX8" fmla="*/ 0 w 1261157"/>
                <a:gd name="connsiteY8" fmla="*/ 210197 h 12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1157" h="1261157">
                  <a:moveTo>
                    <a:pt x="0" y="210197"/>
                  </a:moveTo>
                  <a:cubicBezTo>
                    <a:pt x="0" y="94108"/>
                    <a:pt x="94108" y="0"/>
                    <a:pt x="210197" y="0"/>
                  </a:cubicBezTo>
                  <a:lnTo>
                    <a:pt x="1050960" y="0"/>
                  </a:lnTo>
                  <a:cubicBezTo>
                    <a:pt x="1167049" y="0"/>
                    <a:pt x="1261157" y="94108"/>
                    <a:pt x="1261157" y="210197"/>
                  </a:cubicBezTo>
                  <a:lnTo>
                    <a:pt x="1261157" y="1050960"/>
                  </a:lnTo>
                  <a:cubicBezTo>
                    <a:pt x="1261157" y="1167049"/>
                    <a:pt x="1167049" y="1261157"/>
                    <a:pt x="1050960" y="1261157"/>
                  </a:cubicBezTo>
                  <a:lnTo>
                    <a:pt x="210197" y="1261157"/>
                  </a:lnTo>
                  <a:cubicBezTo>
                    <a:pt x="94108" y="1261157"/>
                    <a:pt x="0" y="1167049"/>
                    <a:pt x="0" y="1050960"/>
                  </a:cubicBezTo>
                  <a:lnTo>
                    <a:pt x="0" y="21019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525" tIns="122525" rIns="122525" bIns="122525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700" dirty="0" err="1"/>
                <a:t>Objectives</a:t>
              </a:r>
              <a:endParaRPr lang="hu-HU" sz="700" dirty="0"/>
            </a:p>
          </p:txBody>
        </p:sp>
        <p:sp>
          <p:nvSpPr>
            <p:cNvPr id="10" name="Szabadkézi sokszög: alakzat 9">
              <a:extLst>
                <a:ext uri="{FF2B5EF4-FFF2-40B4-BE49-F238E27FC236}">
                  <a16:creationId xmlns:a16="http://schemas.microsoft.com/office/drawing/2014/main" id="{6B96A124-FC1B-6907-40B8-915C5A61B3A8}"/>
                </a:ext>
              </a:extLst>
            </p:cNvPr>
            <p:cNvSpPr/>
            <p:nvPr/>
          </p:nvSpPr>
          <p:spPr>
            <a:xfrm>
              <a:off x="10216443" y="2119336"/>
              <a:ext cx="1261157" cy="1261157"/>
            </a:xfrm>
            <a:custGeom>
              <a:avLst/>
              <a:gdLst>
                <a:gd name="connsiteX0" fmla="*/ 0 w 1261157"/>
                <a:gd name="connsiteY0" fmla="*/ 210197 h 1261157"/>
                <a:gd name="connsiteX1" fmla="*/ 210197 w 1261157"/>
                <a:gd name="connsiteY1" fmla="*/ 0 h 1261157"/>
                <a:gd name="connsiteX2" fmla="*/ 1050960 w 1261157"/>
                <a:gd name="connsiteY2" fmla="*/ 0 h 1261157"/>
                <a:gd name="connsiteX3" fmla="*/ 1261157 w 1261157"/>
                <a:gd name="connsiteY3" fmla="*/ 210197 h 1261157"/>
                <a:gd name="connsiteX4" fmla="*/ 1261157 w 1261157"/>
                <a:gd name="connsiteY4" fmla="*/ 1050960 h 1261157"/>
                <a:gd name="connsiteX5" fmla="*/ 1050960 w 1261157"/>
                <a:gd name="connsiteY5" fmla="*/ 1261157 h 1261157"/>
                <a:gd name="connsiteX6" fmla="*/ 210197 w 1261157"/>
                <a:gd name="connsiteY6" fmla="*/ 1261157 h 1261157"/>
                <a:gd name="connsiteX7" fmla="*/ 0 w 1261157"/>
                <a:gd name="connsiteY7" fmla="*/ 1050960 h 1261157"/>
                <a:gd name="connsiteX8" fmla="*/ 0 w 1261157"/>
                <a:gd name="connsiteY8" fmla="*/ 210197 h 12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1157" h="1261157">
                  <a:moveTo>
                    <a:pt x="0" y="210197"/>
                  </a:moveTo>
                  <a:cubicBezTo>
                    <a:pt x="0" y="94108"/>
                    <a:pt x="94108" y="0"/>
                    <a:pt x="210197" y="0"/>
                  </a:cubicBezTo>
                  <a:lnTo>
                    <a:pt x="1050960" y="0"/>
                  </a:lnTo>
                  <a:cubicBezTo>
                    <a:pt x="1167049" y="0"/>
                    <a:pt x="1261157" y="94108"/>
                    <a:pt x="1261157" y="210197"/>
                  </a:cubicBezTo>
                  <a:lnTo>
                    <a:pt x="1261157" y="1050960"/>
                  </a:lnTo>
                  <a:cubicBezTo>
                    <a:pt x="1261157" y="1167049"/>
                    <a:pt x="1167049" y="1261157"/>
                    <a:pt x="1050960" y="1261157"/>
                  </a:cubicBezTo>
                  <a:lnTo>
                    <a:pt x="210197" y="1261157"/>
                  </a:lnTo>
                  <a:cubicBezTo>
                    <a:pt x="94108" y="1261157"/>
                    <a:pt x="0" y="1167049"/>
                    <a:pt x="0" y="1050960"/>
                  </a:cubicBezTo>
                  <a:lnTo>
                    <a:pt x="0" y="21019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525" tIns="122525" rIns="122525" bIns="122525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700" kern="1200" dirty="0"/>
                <a:t>Data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700" kern="1200" dirty="0" err="1"/>
                <a:t>governance</a:t>
              </a:r>
              <a:endParaRPr lang="hu-HU" sz="700" kern="1200" dirty="0"/>
            </a:p>
          </p:txBody>
        </p:sp>
        <p:sp>
          <p:nvSpPr>
            <p:cNvPr id="11" name="Szabadkézi sokszög: alakzat 10">
              <a:extLst>
                <a:ext uri="{FF2B5EF4-FFF2-40B4-BE49-F238E27FC236}">
                  <a16:creationId xmlns:a16="http://schemas.microsoft.com/office/drawing/2014/main" id="{670A1980-D557-73E2-A6FC-5CCD3901E6F3}"/>
                </a:ext>
              </a:extLst>
            </p:cNvPr>
            <p:cNvSpPr/>
            <p:nvPr/>
          </p:nvSpPr>
          <p:spPr>
            <a:xfrm>
              <a:off x="8858273" y="3477506"/>
              <a:ext cx="1261157" cy="1261157"/>
            </a:xfrm>
            <a:custGeom>
              <a:avLst/>
              <a:gdLst>
                <a:gd name="connsiteX0" fmla="*/ 0 w 1261157"/>
                <a:gd name="connsiteY0" fmla="*/ 210197 h 1261157"/>
                <a:gd name="connsiteX1" fmla="*/ 210197 w 1261157"/>
                <a:gd name="connsiteY1" fmla="*/ 0 h 1261157"/>
                <a:gd name="connsiteX2" fmla="*/ 1050960 w 1261157"/>
                <a:gd name="connsiteY2" fmla="*/ 0 h 1261157"/>
                <a:gd name="connsiteX3" fmla="*/ 1261157 w 1261157"/>
                <a:gd name="connsiteY3" fmla="*/ 210197 h 1261157"/>
                <a:gd name="connsiteX4" fmla="*/ 1261157 w 1261157"/>
                <a:gd name="connsiteY4" fmla="*/ 1050960 h 1261157"/>
                <a:gd name="connsiteX5" fmla="*/ 1050960 w 1261157"/>
                <a:gd name="connsiteY5" fmla="*/ 1261157 h 1261157"/>
                <a:gd name="connsiteX6" fmla="*/ 210197 w 1261157"/>
                <a:gd name="connsiteY6" fmla="*/ 1261157 h 1261157"/>
                <a:gd name="connsiteX7" fmla="*/ 0 w 1261157"/>
                <a:gd name="connsiteY7" fmla="*/ 1050960 h 1261157"/>
                <a:gd name="connsiteX8" fmla="*/ 0 w 1261157"/>
                <a:gd name="connsiteY8" fmla="*/ 210197 h 12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1157" h="1261157">
                  <a:moveTo>
                    <a:pt x="0" y="210197"/>
                  </a:moveTo>
                  <a:cubicBezTo>
                    <a:pt x="0" y="94108"/>
                    <a:pt x="94108" y="0"/>
                    <a:pt x="210197" y="0"/>
                  </a:cubicBezTo>
                  <a:lnTo>
                    <a:pt x="1050960" y="0"/>
                  </a:lnTo>
                  <a:cubicBezTo>
                    <a:pt x="1167049" y="0"/>
                    <a:pt x="1261157" y="94108"/>
                    <a:pt x="1261157" y="210197"/>
                  </a:cubicBezTo>
                  <a:lnTo>
                    <a:pt x="1261157" y="1050960"/>
                  </a:lnTo>
                  <a:cubicBezTo>
                    <a:pt x="1261157" y="1167049"/>
                    <a:pt x="1167049" y="1261157"/>
                    <a:pt x="1050960" y="1261157"/>
                  </a:cubicBezTo>
                  <a:lnTo>
                    <a:pt x="210197" y="1261157"/>
                  </a:lnTo>
                  <a:cubicBezTo>
                    <a:pt x="94108" y="1261157"/>
                    <a:pt x="0" y="1167049"/>
                    <a:pt x="0" y="1050960"/>
                  </a:cubicBezTo>
                  <a:lnTo>
                    <a:pt x="0" y="210197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525" tIns="122525" rIns="122525" bIns="122525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700" dirty="0" err="1"/>
                <a:t>Technology</a:t>
              </a:r>
              <a:endParaRPr lang="hu-HU" sz="700" dirty="0"/>
            </a:p>
          </p:txBody>
        </p:sp>
        <p:sp>
          <p:nvSpPr>
            <p:cNvPr id="12" name="Szabadkézi sokszög: alakzat 11">
              <a:extLst>
                <a:ext uri="{FF2B5EF4-FFF2-40B4-BE49-F238E27FC236}">
                  <a16:creationId xmlns:a16="http://schemas.microsoft.com/office/drawing/2014/main" id="{C40C4EED-8819-ED74-E2A2-5A43A63EC8D2}"/>
                </a:ext>
              </a:extLst>
            </p:cNvPr>
            <p:cNvSpPr/>
            <p:nvPr/>
          </p:nvSpPr>
          <p:spPr>
            <a:xfrm>
              <a:off x="10216443" y="3477506"/>
              <a:ext cx="1261157" cy="1261157"/>
            </a:xfrm>
            <a:custGeom>
              <a:avLst/>
              <a:gdLst>
                <a:gd name="connsiteX0" fmla="*/ 0 w 1261157"/>
                <a:gd name="connsiteY0" fmla="*/ 210197 h 1261157"/>
                <a:gd name="connsiteX1" fmla="*/ 210197 w 1261157"/>
                <a:gd name="connsiteY1" fmla="*/ 0 h 1261157"/>
                <a:gd name="connsiteX2" fmla="*/ 1050960 w 1261157"/>
                <a:gd name="connsiteY2" fmla="*/ 0 h 1261157"/>
                <a:gd name="connsiteX3" fmla="*/ 1261157 w 1261157"/>
                <a:gd name="connsiteY3" fmla="*/ 210197 h 1261157"/>
                <a:gd name="connsiteX4" fmla="*/ 1261157 w 1261157"/>
                <a:gd name="connsiteY4" fmla="*/ 1050960 h 1261157"/>
                <a:gd name="connsiteX5" fmla="*/ 1050960 w 1261157"/>
                <a:gd name="connsiteY5" fmla="*/ 1261157 h 1261157"/>
                <a:gd name="connsiteX6" fmla="*/ 210197 w 1261157"/>
                <a:gd name="connsiteY6" fmla="*/ 1261157 h 1261157"/>
                <a:gd name="connsiteX7" fmla="*/ 0 w 1261157"/>
                <a:gd name="connsiteY7" fmla="*/ 1050960 h 1261157"/>
                <a:gd name="connsiteX8" fmla="*/ 0 w 1261157"/>
                <a:gd name="connsiteY8" fmla="*/ 210197 h 12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1157" h="1261157">
                  <a:moveTo>
                    <a:pt x="0" y="210197"/>
                  </a:moveTo>
                  <a:cubicBezTo>
                    <a:pt x="0" y="94108"/>
                    <a:pt x="94108" y="0"/>
                    <a:pt x="210197" y="0"/>
                  </a:cubicBezTo>
                  <a:lnTo>
                    <a:pt x="1050960" y="0"/>
                  </a:lnTo>
                  <a:cubicBezTo>
                    <a:pt x="1167049" y="0"/>
                    <a:pt x="1261157" y="94108"/>
                    <a:pt x="1261157" y="210197"/>
                  </a:cubicBezTo>
                  <a:lnTo>
                    <a:pt x="1261157" y="1050960"/>
                  </a:lnTo>
                  <a:cubicBezTo>
                    <a:pt x="1261157" y="1167049"/>
                    <a:pt x="1167049" y="1261157"/>
                    <a:pt x="1050960" y="1261157"/>
                  </a:cubicBezTo>
                  <a:lnTo>
                    <a:pt x="210197" y="1261157"/>
                  </a:lnTo>
                  <a:cubicBezTo>
                    <a:pt x="94108" y="1261157"/>
                    <a:pt x="0" y="1167049"/>
                    <a:pt x="0" y="1050960"/>
                  </a:cubicBezTo>
                  <a:lnTo>
                    <a:pt x="0" y="21019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525" tIns="122525" rIns="122525" bIns="122525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700" dirty="0" err="1"/>
                <a:t>Culture</a:t>
              </a:r>
              <a:endParaRPr lang="hu-HU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69145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3613A-2F19-9525-3F6F-528B3B9B3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12B78636-5A2A-4F99-4E4D-3DDD69FAC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 (</a:t>
            </a:r>
            <a:r>
              <a:rPr lang="hu-HU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any</a:t>
            </a:r>
            <a:r>
              <a:rPr lang="hu-HU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hu-HU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</a:t>
            </a:r>
            <a:r>
              <a:rPr lang="hu-HU" strike="sngStrike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he</a:t>
            </a:r>
            <a:r>
              <a:rPr lang="hu-HU" u="sng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</a:t>
            </a:r>
            <a:r>
              <a:rPr lang="hu-HU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</a:t>
            </a:r>
            <a:r>
              <a:rPr lang="hu-HU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) house</a:t>
            </a:r>
          </a:p>
        </p:txBody>
      </p:sp>
      <p:pic>
        <p:nvPicPr>
          <p:cNvPr id="2" name="Kép 1" descr="A képen Betűtípus, embléma, Grafika, szöveg látható&#10;&#10;Automatikusan generált leírás">
            <a:extLst>
              <a:ext uri="{FF2B5EF4-FFF2-40B4-BE49-F238E27FC236}">
                <a16:creationId xmlns:a16="http://schemas.microsoft.com/office/drawing/2014/main" id="{90DB4936-466F-06CA-5CDD-79EA3CA70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3" y="6013625"/>
            <a:ext cx="2131868" cy="596549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A97B196E-8CFE-9711-267A-147C4E0729DF}"/>
              </a:ext>
            </a:extLst>
          </p:cNvPr>
          <p:cNvSpPr txBox="1"/>
          <p:nvPr/>
        </p:nvSpPr>
        <p:spPr>
          <a:xfrm>
            <a:off x="429549" y="4746299"/>
            <a:ext cx="27015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Google Sans"/>
              </a:rPr>
              <a:t>A data warehouse is an enterprise system used for the analysis and reporting of structured and semi-structured data from multiple sources</a:t>
            </a:r>
            <a:r>
              <a:rPr lang="hu-HU" sz="1200" b="0" i="0" dirty="0">
                <a:effectLst/>
                <a:latin typeface="Google Sans"/>
              </a:rPr>
              <a:t>.</a:t>
            </a:r>
            <a:endParaRPr lang="hu-HU" sz="1200" b="1" dirty="0">
              <a:latin typeface="sohne"/>
            </a:endParaRP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97A7F039-9E04-18CB-32F5-3C87FD6E71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032" name="Picture 8" descr="Data Warehouse">
            <a:extLst>
              <a:ext uri="{FF2B5EF4-FFF2-40B4-BE49-F238E27FC236}">
                <a16:creationId xmlns:a16="http://schemas.microsoft.com/office/drawing/2014/main" id="{4E2C6B5A-8BD7-4143-6446-9F70AFE27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50" y="2561137"/>
            <a:ext cx="2701519" cy="173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B9DD7DBF-CAD4-72FF-11B6-B49F82FA0B4C}"/>
              </a:ext>
            </a:extLst>
          </p:cNvPr>
          <p:cNvGrpSpPr/>
          <p:nvPr/>
        </p:nvGrpSpPr>
        <p:grpSpPr>
          <a:xfrm>
            <a:off x="10243185" y="653449"/>
            <a:ext cx="1833086" cy="1735725"/>
            <a:chOff x="8551068" y="1812131"/>
            <a:chExt cx="3233738" cy="3233738"/>
          </a:xfrm>
        </p:grpSpPr>
        <p:sp>
          <p:nvSpPr>
            <p:cNvPr id="15" name="Rombusz 14">
              <a:extLst>
                <a:ext uri="{FF2B5EF4-FFF2-40B4-BE49-F238E27FC236}">
                  <a16:creationId xmlns:a16="http://schemas.microsoft.com/office/drawing/2014/main" id="{66919141-AF8D-EDC5-E2A7-76C7FE3F1CA6}"/>
                </a:ext>
              </a:extLst>
            </p:cNvPr>
            <p:cNvSpPr/>
            <p:nvPr/>
          </p:nvSpPr>
          <p:spPr>
            <a:xfrm>
              <a:off x="8551068" y="1812131"/>
              <a:ext cx="3233738" cy="3233738"/>
            </a:xfrm>
            <a:prstGeom prst="diamond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hu-HU" sz="800"/>
            </a:p>
          </p:txBody>
        </p:sp>
        <p:sp>
          <p:nvSpPr>
            <p:cNvPr id="16" name="Szabadkézi sokszög: alakzat 15">
              <a:extLst>
                <a:ext uri="{FF2B5EF4-FFF2-40B4-BE49-F238E27FC236}">
                  <a16:creationId xmlns:a16="http://schemas.microsoft.com/office/drawing/2014/main" id="{3F090BAD-0E08-0D36-8400-7280183D9350}"/>
                </a:ext>
              </a:extLst>
            </p:cNvPr>
            <p:cNvSpPr/>
            <p:nvPr/>
          </p:nvSpPr>
          <p:spPr>
            <a:xfrm>
              <a:off x="8858273" y="2119336"/>
              <a:ext cx="1261157" cy="1261157"/>
            </a:xfrm>
            <a:custGeom>
              <a:avLst/>
              <a:gdLst>
                <a:gd name="connsiteX0" fmla="*/ 0 w 1261157"/>
                <a:gd name="connsiteY0" fmla="*/ 210197 h 1261157"/>
                <a:gd name="connsiteX1" fmla="*/ 210197 w 1261157"/>
                <a:gd name="connsiteY1" fmla="*/ 0 h 1261157"/>
                <a:gd name="connsiteX2" fmla="*/ 1050960 w 1261157"/>
                <a:gd name="connsiteY2" fmla="*/ 0 h 1261157"/>
                <a:gd name="connsiteX3" fmla="*/ 1261157 w 1261157"/>
                <a:gd name="connsiteY3" fmla="*/ 210197 h 1261157"/>
                <a:gd name="connsiteX4" fmla="*/ 1261157 w 1261157"/>
                <a:gd name="connsiteY4" fmla="*/ 1050960 h 1261157"/>
                <a:gd name="connsiteX5" fmla="*/ 1050960 w 1261157"/>
                <a:gd name="connsiteY5" fmla="*/ 1261157 h 1261157"/>
                <a:gd name="connsiteX6" fmla="*/ 210197 w 1261157"/>
                <a:gd name="connsiteY6" fmla="*/ 1261157 h 1261157"/>
                <a:gd name="connsiteX7" fmla="*/ 0 w 1261157"/>
                <a:gd name="connsiteY7" fmla="*/ 1050960 h 1261157"/>
                <a:gd name="connsiteX8" fmla="*/ 0 w 1261157"/>
                <a:gd name="connsiteY8" fmla="*/ 210197 h 12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1157" h="1261157">
                  <a:moveTo>
                    <a:pt x="0" y="210197"/>
                  </a:moveTo>
                  <a:cubicBezTo>
                    <a:pt x="0" y="94108"/>
                    <a:pt x="94108" y="0"/>
                    <a:pt x="210197" y="0"/>
                  </a:cubicBezTo>
                  <a:lnTo>
                    <a:pt x="1050960" y="0"/>
                  </a:lnTo>
                  <a:cubicBezTo>
                    <a:pt x="1167049" y="0"/>
                    <a:pt x="1261157" y="94108"/>
                    <a:pt x="1261157" y="210197"/>
                  </a:cubicBezTo>
                  <a:lnTo>
                    <a:pt x="1261157" y="1050960"/>
                  </a:lnTo>
                  <a:cubicBezTo>
                    <a:pt x="1261157" y="1167049"/>
                    <a:pt x="1167049" y="1261157"/>
                    <a:pt x="1050960" y="1261157"/>
                  </a:cubicBezTo>
                  <a:lnTo>
                    <a:pt x="210197" y="1261157"/>
                  </a:lnTo>
                  <a:cubicBezTo>
                    <a:pt x="94108" y="1261157"/>
                    <a:pt x="0" y="1167049"/>
                    <a:pt x="0" y="1050960"/>
                  </a:cubicBezTo>
                  <a:lnTo>
                    <a:pt x="0" y="21019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525" tIns="122525" rIns="122525" bIns="122525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700" dirty="0" err="1"/>
                <a:t>Objectives</a:t>
              </a:r>
              <a:endParaRPr lang="hu-HU" sz="700" dirty="0"/>
            </a:p>
          </p:txBody>
        </p:sp>
        <p:sp>
          <p:nvSpPr>
            <p:cNvPr id="17" name="Szabadkézi sokszög: alakzat 16">
              <a:extLst>
                <a:ext uri="{FF2B5EF4-FFF2-40B4-BE49-F238E27FC236}">
                  <a16:creationId xmlns:a16="http://schemas.microsoft.com/office/drawing/2014/main" id="{35ABD1C5-D0E3-7F2E-E5ED-583ECCA0A75B}"/>
                </a:ext>
              </a:extLst>
            </p:cNvPr>
            <p:cNvSpPr/>
            <p:nvPr/>
          </p:nvSpPr>
          <p:spPr>
            <a:xfrm>
              <a:off x="10216443" y="2119336"/>
              <a:ext cx="1261157" cy="1261157"/>
            </a:xfrm>
            <a:custGeom>
              <a:avLst/>
              <a:gdLst>
                <a:gd name="connsiteX0" fmla="*/ 0 w 1261157"/>
                <a:gd name="connsiteY0" fmla="*/ 210197 h 1261157"/>
                <a:gd name="connsiteX1" fmla="*/ 210197 w 1261157"/>
                <a:gd name="connsiteY1" fmla="*/ 0 h 1261157"/>
                <a:gd name="connsiteX2" fmla="*/ 1050960 w 1261157"/>
                <a:gd name="connsiteY2" fmla="*/ 0 h 1261157"/>
                <a:gd name="connsiteX3" fmla="*/ 1261157 w 1261157"/>
                <a:gd name="connsiteY3" fmla="*/ 210197 h 1261157"/>
                <a:gd name="connsiteX4" fmla="*/ 1261157 w 1261157"/>
                <a:gd name="connsiteY4" fmla="*/ 1050960 h 1261157"/>
                <a:gd name="connsiteX5" fmla="*/ 1050960 w 1261157"/>
                <a:gd name="connsiteY5" fmla="*/ 1261157 h 1261157"/>
                <a:gd name="connsiteX6" fmla="*/ 210197 w 1261157"/>
                <a:gd name="connsiteY6" fmla="*/ 1261157 h 1261157"/>
                <a:gd name="connsiteX7" fmla="*/ 0 w 1261157"/>
                <a:gd name="connsiteY7" fmla="*/ 1050960 h 1261157"/>
                <a:gd name="connsiteX8" fmla="*/ 0 w 1261157"/>
                <a:gd name="connsiteY8" fmla="*/ 210197 h 12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1157" h="1261157">
                  <a:moveTo>
                    <a:pt x="0" y="210197"/>
                  </a:moveTo>
                  <a:cubicBezTo>
                    <a:pt x="0" y="94108"/>
                    <a:pt x="94108" y="0"/>
                    <a:pt x="210197" y="0"/>
                  </a:cubicBezTo>
                  <a:lnTo>
                    <a:pt x="1050960" y="0"/>
                  </a:lnTo>
                  <a:cubicBezTo>
                    <a:pt x="1167049" y="0"/>
                    <a:pt x="1261157" y="94108"/>
                    <a:pt x="1261157" y="210197"/>
                  </a:cubicBezTo>
                  <a:lnTo>
                    <a:pt x="1261157" y="1050960"/>
                  </a:lnTo>
                  <a:cubicBezTo>
                    <a:pt x="1261157" y="1167049"/>
                    <a:pt x="1167049" y="1261157"/>
                    <a:pt x="1050960" y="1261157"/>
                  </a:cubicBezTo>
                  <a:lnTo>
                    <a:pt x="210197" y="1261157"/>
                  </a:lnTo>
                  <a:cubicBezTo>
                    <a:pt x="94108" y="1261157"/>
                    <a:pt x="0" y="1167049"/>
                    <a:pt x="0" y="1050960"/>
                  </a:cubicBezTo>
                  <a:lnTo>
                    <a:pt x="0" y="21019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525" tIns="122525" rIns="122525" bIns="122525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700" kern="1200" dirty="0"/>
                <a:t>Data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700" kern="1200" dirty="0" err="1"/>
                <a:t>governance</a:t>
              </a:r>
              <a:endParaRPr lang="hu-HU" sz="700" kern="1200" dirty="0"/>
            </a:p>
          </p:txBody>
        </p:sp>
        <p:sp>
          <p:nvSpPr>
            <p:cNvPr id="18" name="Szabadkézi sokszög: alakzat 17">
              <a:extLst>
                <a:ext uri="{FF2B5EF4-FFF2-40B4-BE49-F238E27FC236}">
                  <a16:creationId xmlns:a16="http://schemas.microsoft.com/office/drawing/2014/main" id="{B7D27413-D75E-26F0-7B70-8987BAAACD47}"/>
                </a:ext>
              </a:extLst>
            </p:cNvPr>
            <p:cNvSpPr/>
            <p:nvPr/>
          </p:nvSpPr>
          <p:spPr>
            <a:xfrm>
              <a:off x="8858273" y="3477506"/>
              <a:ext cx="1261157" cy="1261157"/>
            </a:xfrm>
            <a:custGeom>
              <a:avLst/>
              <a:gdLst>
                <a:gd name="connsiteX0" fmla="*/ 0 w 1261157"/>
                <a:gd name="connsiteY0" fmla="*/ 210197 h 1261157"/>
                <a:gd name="connsiteX1" fmla="*/ 210197 w 1261157"/>
                <a:gd name="connsiteY1" fmla="*/ 0 h 1261157"/>
                <a:gd name="connsiteX2" fmla="*/ 1050960 w 1261157"/>
                <a:gd name="connsiteY2" fmla="*/ 0 h 1261157"/>
                <a:gd name="connsiteX3" fmla="*/ 1261157 w 1261157"/>
                <a:gd name="connsiteY3" fmla="*/ 210197 h 1261157"/>
                <a:gd name="connsiteX4" fmla="*/ 1261157 w 1261157"/>
                <a:gd name="connsiteY4" fmla="*/ 1050960 h 1261157"/>
                <a:gd name="connsiteX5" fmla="*/ 1050960 w 1261157"/>
                <a:gd name="connsiteY5" fmla="*/ 1261157 h 1261157"/>
                <a:gd name="connsiteX6" fmla="*/ 210197 w 1261157"/>
                <a:gd name="connsiteY6" fmla="*/ 1261157 h 1261157"/>
                <a:gd name="connsiteX7" fmla="*/ 0 w 1261157"/>
                <a:gd name="connsiteY7" fmla="*/ 1050960 h 1261157"/>
                <a:gd name="connsiteX8" fmla="*/ 0 w 1261157"/>
                <a:gd name="connsiteY8" fmla="*/ 210197 h 12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1157" h="1261157">
                  <a:moveTo>
                    <a:pt x="0" y="210197"/>
                  </a:moveTo>
                  <a:cubicBezTo>
                    <a:pt x="0" y="94108"/>
                    <a:pt x="94108" y="0"/>
                    <a:pt x="210197" y="0"/>
                  </a:cubicBezTo>
                  <a:lnTo>
                    <a:pt x="1050960" y="0"/>
                  </a:lnTo>
                  <a:cubicBezTo>
                    <a:pt x="1167049" y="0"/>
                    <a:pt x="1261157" y="94108"/>
                    <a:pt x="1261157" y="210197"/>
                  </a:cubicBezTo>
                  <a:lnTo>
                    <a:pt x="1261157" y="1050960"/>
                  </a:lnTo>
                  <a:cubicBezTo>
                    <a:pt x="1261157" y="1167049"/>
                    <a:pt x="1167049" y="1261157"/>
                    <a:pt x="1050960" y="1261157"/>
                  </a:cubicBezTo>
                  <a:lnTo>
                    <a:pt x="210197" y="1261157"/>
                  </a:lnTo>
                  <a:cubicBezTo>
                    <a:pt x="94108" y="1261157"/>
                    <a:pt x="0" y="1167049"/>
                    <a:pt x="0" y="1050960"/>
                  </a:cubicBezTo>
                  <a:lnTo>
                    <a:pt x="0" y="210197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525" tIns="122525" rIns="122525" bIns="122525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700" dirty="0" err="1"/>
                <a:t>Technology</a:t>
              </a:r>
              <a:endParaRPr lang="hu-HU" sz="700" dirty="0"/>
            </a:p>
          </p:txBody>
        </p:sp>
        <p:sp>
          <p:nvSpPr>
            <p:cNvPr id="19" name="Szabadkézi sokszög: alakzat 18">
              <a:extLst>
                <a:ext uri="{FF2B5EF4-FFF2-40B4-BE49-F238E27FC236}">
                  <a16:creationId xmlns:a16="http://schemas.microsoft.com/office/drawing/2014/main" id="{A08B301F-AE71-7BC5-53CD-66FC7F825927}"/>
                </a:ext>
              </a:extLst>
            </p:cNvPr>
            <p:cNvSpPr/>
            <p:nvPr/>
          </p:nvSpPr>
          <p:spPr>
            <a:xfrm>
              <a:off x="10216443" y="3477506"/>
              <a:ext cx="1261157" cy="1261157"/>
            </a:xfrm>
            <a:custGeom>
              <a:avLst/>
              <a:gdLst>
                <a:gd name="connsiteX0" fmla="*/ 0 w 1261157"/>
                <a:gd name="connsiteY0" fmla="*/ 210197 h 1261157"/>
                <a:gd name="connsiteX1" fmla="*/ 210197 w 1261157"/>
                <a:gd name="connsiteY1" fmla="*/ 0 h 1261157"/>
                <a:gd name="connsiteX2" fmla="*/ 1050960 w 1261157"/>
                <a:gd name="connsiteY2" fmla="*/ 0 h 1261157"/>
                <a:gd name="connsiteX3" fmla="*/ 1261157 w 1261157"/>
                <a:gd name="connsiteY3" fmla="*/ 210197 h 1261157"/>
                <a:gd name="connsiteX4" fmla="*/ 1261157 w 1261157"/>
                <a:gd name="connsiteY4" fmla="*/ 1050960 h 1261157"/>
                <a:gd name="connsiteX5" fmla="*/ 1050960 w 1261157"/>
                <a:gd name="connsiteY5" fmla="*/ 1261157 h 1261157"/>
                <a:gd name="connsiteX6" fmla="*/ 210197 w 1261157"/>
                <a:gd name="connsiteY6" fmla="*/ 1261157 h 1261157"/>
                <a:gd name="connsiteX7" fmla="*/ 0 w 1261157"/>
                <a:gd name="connsiteY7" fmla="*/ 1050960 h 1261157"/>
                <a:gd name="connsiteX8" fmla="*/ 0 w 1261157"/>
                <a:gd name="connsiteY8" fmla="*/ 210197 h 12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1157" h="1261157">
                  <a:moveTo>
                    <a:pt x="0" y="210197"/>
                  </a:moveTo>
                  <a:cubicBezTo>
                    <a:pt x="0" y="94108"/>
                    <a:pt x="94108" y="0"/>
                    <a:pt x="210197" y="0"/>
                  </a:cubicBezTo>
                  <a:lnTo>
                    <a:pt x="1050960" y="0"/>
                  </a:lnTo>
                  <a:cubicBezTo>
                    <a:pt x="1167049" y="0"/>
                    <a:pt x="1261157" y="94108"/>
                    <a:pt x="1261157" y="210197"/>
                  </a:cubicBezTo>
                  <a:lnTo>
                    <a:pt x="1261157" y="1050960"/>
                  </a:lnTo>
                  <a:cubicBezTo>
                    <a:pt x="1261157" y="1167049"/>
                    <a:pt x="1167049" y="1261157"/>
                    <a:pt x="1050960" y="1261157"/>
                  </a:cubicBezTo>
                  <a:lnTo>
                    <a:pt x="210197" y="1261157"/>
                  </a:lnTo>
                  <a:cubicBezTo>
                    <a:pt x="94108" y="1261157"/>
                    <a:pt x="0" y="1167049"/>
                    <a:pt x="0" y="1050960"/>
                  </a:cubicBezTo>
                  <a:lnTo>
                    <a:pt x="0" y="21019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525" tIns="122525" rIns="122525" bIns="122525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700" dirty="0" err="1"/>
                <a:t>Culture</a:t>
              </a:r>
              <a:endParaRPr lang="hu-HU" sz="700" dirty="0"/>
            </a:p>
          </p:txBody>
        </p:sp>
      </p:grpSp>
      <p:pic>
        <p:nvPicPr>
          <p:cNvPr id="2050" name="Picture 2" descr="Evolution of data storage, from data warehouses to data lakes to lakehouses">
            <a:extLst>
              <a:ext uri="{FF2B5EF4-FFF2-40B4-BE49-F238E27FC236}">
                <a16:creationId xmlns:a16="http://schemas.microsoft.com/office/drawing/2014/main" id="{7EC3153D-3DD0-D2AC-D87B-9C9A10F1C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535" y="2524607"/>
            <a:ext cx="3735007" cy="196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A97B196E-8CFE-9711-267A-147C4E0729DF}"/>
              </a:ext>
            </a:extLst>
          </p:cNvPr>
          <p:cNvSpPr txBox="1"/>
          <p:nvPr/>
        </p:nvSpPr>
        <p:spPr>
          <a:xfrm>
            <a:off x="3437534" y="4746299"/>
            <a:ext cx="37350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Google Sans"/>
              </a:rPr>
              <a:t>A data lake</a:t>
            </a:r>
            <a:r>
              <a:rPr lang="hu-HU" sz="1100" b="0" i="0" dirty="0">
                <a:effectLst/>
                <a:latin typeface="Google Sans"/>
              </a:rPr>
              <a:t>(house)</a:t>
            </a:r>
            <a:r>
              <a:rPr lang="en-US" sz="1100" b="0" i="0" dirty="0">
                <a:effectLst/>
                <a:latin typeface="Google Sans"/>
              </a:rPr>
              <a:t> is a centralized repository designed to store, process, and secure large amounts of structured, </a:t>
            </a:r>
            <a:r>
              <a:rPr lang="en-US" sz="1100" b="0" i="0" dirty="0" err="1">
                <a:effectLst/>
                <a:latin typeface="Google Sans"/>
              </a:rPr>
              <a:t>semistructured</a:t>
            </a:r>
            <a:r>
              <a:rPr lang="en-US" sz="1100" b="0" i="0" dirty="0">
                <a:effectLst/>
                <a:latin typeface="Google Sans"/>
              </a:rPr>
              <a:t>, and unstructured data. It can store data in its native format and process any variety of it, ignoring size limits.</a:t>
            </a:r>
            <a:endParaRPr lang="hu-HU" sz="1100" b="1" dirty="0">
              <a:latin typeface="sohne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5DFD03C4-4993-9A25-3CF9-DB4B35E0EC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7252" y="2459209"/>
            <a:ext cx="3415146" cy="2091677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A97B196E-8CFE-9711-267A-147C4E0729DF}"/>
              </a:ext>
            </a:extLst>
          </p:cNvPr>
          <p:cNvSpPr txBox="1"/>
          <p:nvPr/>
        </p:nvSpPr>
        <p:spPr>
          <a:xfrm>
            <a:off x="7427251" y="4746299"/>
            <a:ext cx="341514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4A4A4A"/>
                </a:solidFill>
                <a:effectLst/>
                <a:latin typeface="BlinkMacSystemFont"/>
              </a:rPr>
              <a:t>A data mesh architecture is a decentralized approach that enables domain teams to perform cross-domain data analysis on their own. At its core is the domain with its responsible team and its operational and analytical data.</a:t>
            </a:r>
            <a:endParaRPr lang="hu-HU" sz="1200" b="1" dirty="0">
              <a:latin typeface="sohne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7367475-F8A2-605B-332C-C44C307DD4C1}"/>
              </a:ext>
            </a:extLst>
          </p:cNvPr>
          <p:cNvSpPr txBox="1"/>
          <p:nvPr/>
        </p:nvSpPr>
        <p:spPr>
          <a:xfrm>
            <a:off x="1680633" y="1995071"/>
            <a:ext cx="672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0" i="0" dirty="0">
                <a:solidFill>
                  <a:srgbClr val="4A4A4A"/>
                </a:solidFill>
                <a:effectLst/>
                <a:latin typeface="BlinkMacSystemFont"/>
              </a:rPr>
              <a:t>PAST</a:t>
            </a:r>
            <a:endParaRPr lang="hu-HU" b="1" dirty="0">
              <a:latin typeface="sohne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6A38145F-B178-B9D1-9D4D-53EDB125D6B1}"/>
              </a:ext>
            </a:extLst>
          </p:cNvPr>
          <p:cNvSpPr txBox="1"/>
          <p:nvPr/>
        </p:nvSpPr>
        <p:spPr>
          <a:xfrm>
            <a:off x="4791701" y="1995071"/>
            <a:ext cx="1098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0" i="0" dirty="0">
                <a:solidFill>
                  <a:srgbClr val="4A4A4A"/>
                </a:solidFill>
                <a:effectLst/>
                <a:latin typeface="BlinkMacSystemFont"/>
              </a:rPr>
              <a:t>PRESENT</a:t>
            </a:r>
            <a:endParaRPr lang="hu-HU" b="1" dirty="0">
              <a:latin typeface="sohne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3C2D9CBE-94B8-8638-CA5F-486ADD31ACDC}"/>
              </a:ext>
            </a:extLst>
          </p:cNvPr>
          <p:cNvSpPr txBox="1"/>
          <p:nvPr/>
        </p:nvSpPr>
        <p:spPr>
          <a:xfrm>
            <a:off x="8648954" y="1995071"/>
            <a:ext cx="1098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0" i="0" dirty="0">
                <a:solidFill>
                  <a:srgbClr val="4A4A4A"/>
                </a:solidFill>
                <a:effectLst/>
                <a:latin typeface="BlinkMacSystemFont"/>
              </a:rPr>
              <a:t>FUTURE</a:t>
            </a:r>
            <a:endParaRPr lang="hu-HU" b="1" dirty="0"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214507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3613A-2F19-9525-3F6F-528B3B9B3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12B78636-5A2A-4F99-4E4D-3DDD69FAC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PYTHON</a:t>
            </a:r>
          </a:p>
        </p:txBody>
      </p:sp>
      <p:pic>
        <p:nvPicPr>
          <p:cNvPr id="2" name="Kép 1" descr="A képen Betűtípus, embléma, Grafika, szöveg látható&#10;&#10;Automatikusan generált leírás">
            <a:extLst>
              <a:ext uri="{FF2B5EF4-FFF2-40B4-BE49-F238E27FC236}">
                <a16:creationId xmlns:a16="http://schemas.microsoft.com/office/drawing/2014/main" id="{90DB4936-466F-06CA-5CDD-79EA3CA70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3" y="6013625"/>
            <a:ext cx="2131868" cy="596549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E810E0BB-FCF4-BB36-8105-E8B2EE097453}"/>
              </a:ext>
            </a:extLst>
          </p:cNvPr>
          <p:cNvSpPr txBox="1"/>
          <p:nvPr/>
        </p:nvSpPr>
        <p:spPr>
          <a:xfrm>
            <a:off x="387927" y="1489310"/>
            <a:ext cx="553393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i="0" dirty="0">
                <a:solidFill>
                  <a:srgbClr val="242424"/>
                </a:solidFill>
                <a:effectLst/>
                <a:latin typeface="sohne"/>
              </a:rPr>
              <a:t>Most of AI and </a:t>
            </a:r>
            <a:r>
              <a:rPr lang="hu-HU" i="0" dirty="0" err="1">
                <a:solidFill>
                  <a:srgbClr val="242424"/>
                </a:solidFill>
                <a:effectLst/>
                <a:latin typeface="sohne"/>
              </a:rPr>
              <a:t>data</a:t>
            </a:r>
            <a:r>
              <a:rPr lang="hu-HU" i="0" dirty="0">
                <a:solidFill>
                  <a:srgbClr val="242424"/>
                </a:solidFill>
                <a:effectLst/>
                <a:latin typeface="sohne"/>
              </a:rPr>
              <a:t> </a:t>
            </a:r>
            <a:r>
              <a:rPr lang="hu-HU" i="0" dirty="0" err="1">
                <a:solidFill>
                  <a:srgbClr val="242424"/>
                </a:solidFill>
                <a:effectLst/>
                <a:latin typeface="sohne"/>
              </a:rPr>
              <a:t>solution</a:t>
            </a:r>
            <a:r>
              <a:rPr lang="hu-HU" i="0" dirty="0">
                <a:solidFill>
                  <a:srgbClr val="242424"/>
                </a:solidFill>
                <a:effectLst/>
                <a:latin typeface="sohne"/>
              </a:rPr>
              <a:t> in </a:t>
            </a:r>
            <a:r>
              <a:rPr lang="hu-HU" i="0" dirty="0" err="1">
                <a:solidFill>
                  <a:srgbClr val="242424"/>
                </a:solidFill>
                <a:effectLst/>
                <a:latin typeface="sohne"/>
              </a:rPr>
              <a:t>the</a:t>
            </a:r>
            <a:r>
              <a:rPr lang="hu-HU" i="0" dirty="0">
                <a:solidFill>
                  <a:srgbClr val="242424"/>
                </a:solidFill>
                <a:effectLst/>
                <a:latin typeface="sohne"/>
              </a:rPr>
              <a:t> last 10 </a:t>
            </a:r>
            <a:r>
              <a:rPr lang="hu-HU" i="0" dirty="0" err="1">
                <a:solidFill>
                  <a:srgbClr val="242424"/>
                </a:solidFill>
                <a:effectLst/>
                <a:latin typeface="sohne"/>
              </a:rPr>
              <a:t>year</a:t>
            </a:r>
            <a:r>
              <a:rPr lang="hu-HU" i="0" dirty="0">
                <a:solidFill>
                  <a:srgbClr val="242424"/>
                </a:solidFill>
                <a:effectLst/>
                <a:latin typeface="sohne"/>
              </a:rPr>
              <a:t> </a:t>
            </a:r>
            <a:r>
              <a:rPr lang="hu-HU" i="0" dirty="0" err="1">
                <a:solidFill>
                  <a:srgbClr val="242424"/>
                </a:solidFill>
                <a:effectLst/>
                <a:latin typeface="sohne"/>
              </a:rPr>
              <a:t>use</a:t>
            </a:r>
            <a:r>
              <a:rPr lang="hu-HU" i="0" dirty="0">
                <a:solidFill>
                  <a:srgbClr val="242424"/>
                </a:solidFill>
                <a:effectLst/>
                <a:latin typeface="sohne"/>
              </a:rPr>
              <a:t> PYTHON. PYTHON is a </a:t>
            </a:r>
            <a:r>
              <a:rPr lang="hu-HU" i="0" dirty="0" err="1">
                <a:solidFill>
                  <a:srgbClr val="242424"/>
                </a:solidFill>
                <a:effectLst/>
                <a:latin typeface="sohne"/>
              </a:rPr>
              <a:t>primary</a:t>
            </a:r>
            <a:r>
              <a:rPr lang="hu-HU" i="0" dirty="0">
                <a:solidFill>
                  <a:srgbClr val="242424"/>
                </a:solidFill>
                <a:effectLst/>
                <a:latin typeface="sohne"/>
              </a:rPr>
              <a:t> </a:t>
            </a:r>
            <a:r>
              <a:rPr lang="hu-HU" i="0" dirty="0" err="1">
                <a:solidFill>
                  <a:srgbClr val="242424"/>
                </a:solidFill>
                <a:effectLst/>
                <a:latin typeface="sohne"/>
              </a:rPr>
              <a:t>languange</a:t>
            </a:r>
            <a:r>
              <a:rPr lang="hu-HU" i="0" dirty="0">
                <a:solidFill>
                  <a:srgbClr val="242424"/>
                </a:solidFill>
                <a:effectLst/>
                <a:latin typeface="sohne"/>
              </a:rPr>
              <a:t> in </a:t>
            </a:r>
            <a:r>
              <a:rPr lang="hu-HU" i="0" dirty="0" err="1">
                <a:solidFill>
                  <a:srgbClr val="242424"/>
                </a:solidFill>
                <a:effectLst/>
                <a:latin typeface="sohne"/>
              </a:rPr>
              <a:t>data</a:t>
            </a:r>
            <a:r>
              <a:rPr lang="hu-HU" i="0" dirty="0">
                <a:solidFill>
                  <a:srgbClr val="242424"/>
                </a:solidFill>
                <a:effectLst/>
                <a:latin typeface="sohne"/>
              </a:rPr>
              <a:t> management and </a:t>
            </a:r>
            <a:r>
              <a:rPr lang="hu-HU" i="0" dirty="0" err="1">
                <a:solidFill>
                  <a:srgbClr val="242424"/>
                </a:solidFill>
                <a:effectLst/>
                <a:latin typeface="sohne"/>
              </a:rPr>
              <a:t>analysis</a:t>
            </a:r>
            <a:r>
              <a:rPr lang="hu-HU" i="0" dirty="0">
                <a:solidFill>
                  <a:srgbClr val="242424"/>
                </a:solidFill>
                <a:effectLst/>
                <a:latin typeface="sohne"/>
              </a:rPr>
              <a:t> </a:t>
            </a:r>
            <a:r>
              <a:rPr lang="hu-HU" i="0" dirty="0" err="1">
                <a:solidFill>
                  <a:srgbClr val="242424"/>
                </a:solidFill>
                <a:effectLst/>
                <a:latin typeface="sohne"/>
              </a:rPr>
              <a:t>field</a:t>
            </a:r>
            <a:r>
              <a:rPr lang="hu-HU" i="0" dirty="0">
                <a:solidFill>
                  <a:srgbClr val="242424"/>
                </a:solidFill>
                <a:effectLst/>
                <a:latin typeface="sohne"/>
              </a:rPr>
              <a:t>.</a:t>
            </a:r>
          </a:p>
          <a:p>
            <a:endParaRPr lang="hu-HU" dirty="0">
              <a:solidFill>
                <a:srgbClr val="242424"/>
              </a:solidFill>
              <a:latin typeface="sohne"/>
            </a:endParaRPr>
          </a:p>
          <a:p>
            <a:r>
              <a:rPr lang="hu-HU" i="0" dirty="0" err="1">
                <a:solidFill>
                  <a:srgbClr val="242424"/>
                </a:solidFill>
                <a:effectLst/>
                <a:latin typeface="sohne"/>
              </a:rPr>
              <a:t>Some</a:t>
            </a:r>
            <a:r>
              <a:rPr lang="hu-HU" i="0" dirty="0">
                <a:solidFill>
                  <a:srgbClr val="242424"/>
                </a:solidFill>
                <a:effectLst/>
                <a:latin typeface="sohne"/>
              </a:rPr>
              <a:t> </a:t>
            </a:r>
            <a:r>
              <a:rPr lang="hu-HU" i="0" dirty="0" err="1">
                <a:solidFill>
                  <a:srgbClr val="242424"/>
                </a:solidFill>
                <a:effectLst/>
                <a:latin typeface="sohne"/>
              </a:rPr>
              <a:t>fact</a:t>
            </a:r>
            <a:r>
              <a:rPr lang="hu-HU" i="0" dirty="0">
                <a:solidFill>
                  <a:srgbClr val="242424"/>
                </a:solidFill>
                <a:effectLst/>
                <a:latin typeface="sohne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i="0" dirty="0">
                <a:solidFill>
                  <a:srgbClr val="242424"/>
                </a:solidFill>
                <a:effectLst/>
                <a:latin typeface="sohne"/>
              </a:rPr>
              <a:t>Python is </a:t>
            </a:r>
            <a:r>
              <a:rPr lang="hu-HU" i="0" dirty="0" err="1">
                <a:solidFill>
                  <a:srgbClr val="242424"/>
                </a:solidFill>
                <a:effectLst/>
                <a:latin typeface="sohne"/>
              </a:rPr>
              <a:t>on</a:t>
            </a:r>
            <a:r>
              <a:rPr lang="hu-HU" i="0" dirty="0">
                <a:solidFill>
                  <a:srgbClr val="242424"/>
                </a:solidFill>
                <a:effectLst/>
                <a:latin typeface="sohne"/>
              </a:rPr>
              <a:t> Mars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42424"/>
                </a:solidFill>
                <a:effectLst/>
                <a:latin typeface="sohne"/>
              </a:rPr>
              <a:t>Python is older than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42424"/>
                </a:solidFill>
                <a:effectLst/>
                <a:latin typeface="sohne"/>
              </a:rPr>
              <a:t>We can define infinite value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42424"/>
                </a:solidFill>
                <a:effectLst/>
                <a:latin typeface="sohne"/>
              </a:rPr>
              <a:t>Python can return multiple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42424"/>
                </a:solidFill>
                <a:effectLst/>
                <a:latin typeface="sohne"/>
              </a:rPr>
              <a:t>Python is named after a television show</a:t>
            </a:r>
            <a:r>
              <a:rPr lang="hu-HU" i="0" dirty="0">
                <a:solidFill>
                  <a:srgbClr val="242424"/>
                </a:solidFill>
                <a:effectLst/>
                <a:latin typeface="sohne"/>
              </a:rPr>
              <a:t> (Monty </a:t>
            </a:r>
            <a:r>
              <a:rPr lang="hu-HU" i="0" dirty="0" err="1">
                <a:solidFill>
                  <a:srgbClr val="242424"/>
                </a:solidFill>
                <a:effectLst/>
                <a:latin typeface="sohne"/>
              </a:rPr>
              <a:t>String</a:t>
            </a:r>
            <a:r>
              <a:rPr lang="hu-HU" i="0" dirty="0">
                <a:solidFill>
                  <a:srgbClr val="242424"/>
                </a:solidFill>
                <a:effectLst/>
                <a:latin typeface="sohne"/>
              </a:rPr>
              <a:t> </a:t>
            </a:r>
            <a:r>
              <a:rPr lang="hu-HU" i="0" dirty="0" err="1">
                <a:solidFill>
                  <a:srgbClr val="242424"/>
                </a:solidFill>
                <a:effectLst/>
                <a:latin typeface="sohne"/>
              </a:rPr>
              <a:t>Literal</a:t>
            </a:r>
            <a:r>
              <a:rPr lang="hu-HU" i="0" dirty="0">
                <a:solidFill>
                  <a:srgbClr val="242424"/>
                </a:solidFill>
                <a:effectLst/>
                <a:latin typeface="sohne"/>
              </a:rPr>
              <a:t> </a:t>
            </a:r>
            <a:r>
              <a:rPr lang="hu-HU" i="0" dirty="0" err="1">
                <a:solidFill>
                  <a:srgbClr val="242424"/>
                </a:solidFill>
                <a:effectLst/>
                <a:latin typeface="sohne"/>
              </a:rPr>
              <a:t>concatenation</a:t>
            </a:r>
            <a:endParaRPr lang="hu-HU" i="0" dirty="0">
              <a:solidFill>
                <a:srgbClr val="242424"/>
              </a:solidFill>
              <a:effectLst/>
              <a:latin typeface="so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242424"/>
                </a:solidFill>
                <a:latin typeface="sohne"/>
              </a:rPr>
              <a:t>Etc.</a:t>
            </a:r>
            <a:endParaRPr lang="hu-HU" i="0" dirty="0">
              <a:solidFill>
                <a:srgbClr val="242424"/>
              </a:solidFill>
              <a:effectLst/>
              <a:latin typeface="sohne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A55DF2-D4D6-FF54-0196-7DDB1EB86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89174"/>
            <a:ext cx="4746914" cy="322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B837D909-9D0C-580A-D395-A94E9EED69BC}"/>
              </a:ext>
            </a:extLst>
          </p:cNvPr>
          <p:cNvSpPr txBox="1"/>
          <p:nvPr/>
        </p:nvSpPr>
        <p:spPr>
          <a:xfrm>
            <a:off x="0" y="6610174"/>
            <a:ext cx="43780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000" b="1" dirty="0" err="1">
                <a:solidFill>
                  <a:srgbClr val="242424"/>
                </a:solidFill>
                <a:latin typeface="sohne"/>
              </a:rPr>
              <a:t>Source</a:t>
            </a:r>
            <a:r>
              <a:rPr lang="hu-HU" sz="1000" b="1" dirty="0">
                <a:solidFill>
                  <a:srgbClr val="242424"/>
                </a:solidFill>
                <a:latin typeface="sohne"/>
              </a:rPr>
              <a:t>: https://afsalms7.medium.com/python-interesting-facts-3b2b77958dd0</a:t>
            </a:r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7C4B3A6E-00AF-0020-EF29-BE84F127FA55}"/>
              </a:ext>
            </a:extLst>
          </p:cNvPr>
          <p:cNvGrpSpPr/>
          <p:nvPr/>
        </p:nvGrpSpPr>
        <p:grpSpPr>
          <a:xfrm>
            <a:off x="10243185" y="653449"/>
            <a:ext cx="1833086" cy="1735725"/>
            <a:chOff x="8551068" y="1812131"/>
            <a:chExt cx="3233738" cy="3233738"/>
          </a:xfrm>
        </p:grpSpPr>
        <p:sp>
          <p:nvSpPr>
            <p:cNvPr id="7" name="Rombusz 6">
              <a:extLst>
                <a:ext uri="{FF2B5EF4-FFF2-40B4-BE49-F238E27FC236}">
                  <a16:creationId xmlns:a16="http://schemas.microsoft.com/office/drawing/2014/main" id="{A6A1101B-C29F-3A37-A9FF-62AC83F79F0F}"/>
                </a:ext>
              </a:extLst>
            </p:cNvPr>
            <p:cNvSpPr/>
            <p:nvPr/>
          </p:nvSpPr>
          <p:spPr>
            <a:xfrm>
              <a:off x="8551068" y="1812131"/>
              <a:ext cx="3233738" cy="3233738"/>
            </a:xfrm>
            <a:prstGeom prst="diamond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hu-HU" sz="800"/>
            </a:p>
          </p:txBody>
        </p:sp>
        <p:sp>
          <p:nvSpPr>
            <p:cNvPr id="8" name="Szabadkézi sokszög: alakzat 7">
              <a:extLst>
                <a:ext uri="{FF2B5EF4-FFF2-40B4-BE49-F238E27FC236}">
                  <a16:creationId xmlns:a16="http://schemas.microsoft.com/office/drawing/2014/main" id="{417A9259-CCD8-A275-72D7-A03B6712645F}"/>
                </a:ext>
              </a:extLst>
            </p:cNvPr>
            <p:cNvSpPr/>
            <p:nvPr/>
          </p:nvSpPr>
          <p:spPr>
            <a:xfrm>
              <a:off x="8858273" y="2119336"/>
              <a:ext cx="1261157" cy="1261157"/>
            </a:xfrm>
            <a:custGeom>
              <a:avLst/>
              <a:gdLst>
                <a:gd name="connsiteX0" fmla="*/ 0 w 1261157"/>
                <a:gd name="connsiteY0" fmla="*/ 210197 h 1261157"/>
                <a:gd name="connsiteX1" fmla="*/ 210197 w 1261157"/>
                <a:gd name="connsiteY1" fmla="*/ 0 h 1261157"/>
                <a:gd name="connsiteX2" fmla="*/ 1050960 w 1261157"/>
                <a:gd name="connsiteY2" fmla="*/ 0 h 1261157"/>
                <a:gd name="connsiteX3" fmla="*/ 1261157 w 1261157"/>
                <a:gd name="connsiteY3" fmla="*/ 210197 h 1261157"/>
                <a:gd name="connsiteX4" fmla="*/ 1261157 w 1261157"/>
                <a:gd name="connsiteY4" fmla="*/ 1050960 h 1261157"/>
                <a:gd name="connsiteX5" fmla="*/ 1050960 w 1261157"/>
                <a:gd name="connsiteY5" fmla="*/ 1261157 h 1261157"/>
                <a:gd name="connsiteX6" fmla="*/ 210197 w 1261157"/>
                <a:gd name="connsiteY6" fmla="*/ 1261157 h 1261157"/>
                <a:gd name="connsiteX7" fmla="*/ 0 w 1261157"/>
                <a:gd name="connsiteY7" fmla="*/ 1050960 h 1261157"/>
                <a:gd name="connsiteX8" fmla="*/ 0 w 1261157"/>
                <a:gd name="connsiteY8" fmla="*/ 210197 h 12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1157" h="1261157">
                  <a:moveTo>
                    <a:pt x="0" y="210197"/>
                  </a:moveTo>
                  <a:cubicBezTo>
                    <a:pt x="0" y="94108"/>
                    <a:pt x="94108" y="0"/>
                    <a:pt x="210197" y="0"/>
                  </a:cubicBezTo>
                  <a:lnTo>
                    <a:pt x="1050960" y="0"/>
                  </a:lnTo>
                  <a:cubicBezTo>
                    <a:pt x="1167049" y="0"/>
                    <a:pt x="1261157" y="94108"/>
                    <a:pt x="1261157" y="210197"/>
                  </a:cubicBezTo>
                  <a:lnTo>
                    <a:pt x="1261157" y="1050960"/>
                  </a:lnTo>
                  <a:cubicBezTo>
                    <a:pt x="1261157" y="1167049"/>
                    <a:pt x="1167049" y="1261157"/>
                    <a:pt x="1050960" y="1261157"/>
                  </a:cubicBezTo>
                  <a:lnTo>
                    <a:pt x="210197" y="1261157"/>
                  </a:lnTo>
                  <a:cubicBezTo>
                    <a:pt x="94108" y="1261157"/>
                    <a:pt x="0" y="1167049"/>
                    <a:pt x="0" y="1050960"/>
                  </a:cubicBezTo>
                  <a:lnTo>
                    <a:pt x="0" y="21019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525" tIns="122525" rIns="122525" bIns="122525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700" dirty="0" err="1"/>
                <a:t>Objectives</a:t>
              </a:r>
              <a:endParaRPr lang="hu-HU" sz="700" dirty="0"/>
            </a:p>
          </p:txBody>
        </p:sp>
        <p:sp>
          <p:nvSpPr>
            <p:cNvPr id="9" name="Szabadkézi sokszög: alakzat 8">
              <a:extLst>
                <a:ext uri="{FF2B5EF4-FFF2-40B4-BE49-F238E27FC236}">
                  <a16:creationId xmlns:a16="http://schemas.microsoft.com/office/drawing/2014/main" id="{4C12AFD8-AC92-3CA2-BC7C-F4EE17F5AF58}"/>
                </a:ext>
              </a:extLst>
            </p:cNvPr>
            <p:cNvSpPr/>
            <p:nvPr/>
          </p:nvSpPr>
          <p:spPr>
            <a:xfrm>
              <a:off x="10216443" y="2119336"/>
              <a:ext cx="1261157" cy="1261157"/>
            </a:xfrm>
            <a:custGeom>
              <a:avLst/>
              <a:gdLst>
                <a:gd name="connsiteX0" fmla="*/ 0 w 1261157"/>
                <a:gd name="connsiteY0" fmla="*/ 210197 h 1261157"/>
                <a:gd name="connsiteX1" fmla="*/ 210197 w 1261157"/>
                <a:gd name="connsiteY1" fmla="*/ 0 h 1261157"/>
                <a:gd name="connsiteX2" fmla="*/ 1050960 w 1261157"/>
                <a:gd name="connsiteY2" fmla="*/ 0 h 1261157"/>
                <a:gd name="connsiteX3" fmla="*/ 1261157 w 1261157"/>
                <a:gd name="connsiteY3" fmla="*/ 210197 h 1261157"/>
                <a:gd name="connsiteX4" fmla="*/ 1261157 w 1261157"/>
                <a:gd name="connsiteY4" fmla="*/ 1050960 h 1261157"/>
                <a:gd name="connsiteX5" fmla="*/ 1050960 w 1261157"/>
                <a:gd name="connsiteY5" fmla="*/ 1261157 h 1261157"/>
                <a:gd name="connsiteX6" fmla="*/ 210197 w 1261157"/>
                <a:gd name="connsiteY6" fmla="*/ 1261157 h 1261157"/>
                <a:gd name="connsiteX7" fmla="*/ 0 w 1261157"/>
                <a:gd name="connsiteY7" fmla="*/ 1050960 h 1261157"/>
                <a:gd name="connsiteX8" fmla="*/ 0 w 1261157"/>
                <a:gd name="connsiteY8" fmla="*/ 210197 h 12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1157" h="1261157">
                  <a:moveTo>
                    <a:pt x="0" y="210197"/>
                  </a:moveTo>
                  <a:cubicBezTo>
                    <a:pt x="0" y="94108"/>
                    <a:pt x="94108" y="0"/>
                    <a:pt x="210197" y="0"/>
                  </a:cubicBezTo>
                  <a:lnTo>
                    <a:pt x="1050960" y="0"/>
                  </a:lnTo>
                  <a:cubicBezTo>
                    <a:pt x="1167049" y="0"/>
                    <a:pt x="1261157" y="94108"/>
                    <a:pt x="1261157" y="210197"/>
                  </a:cubicBezTo>
                  <a:lnTo>
                    <a:pt x="1261157" y="1050960"/>
                  </a:lnTo>
                  <a:cubicBezTo>
                    <a:pt x="1261157" y="1167049"/>
                    <a:pt x="1167049" y="1261157"/>
                    <a:pt x="1050960" y="1261157"/>
                  </a:cubicBezTo>
                  <a:lnTo>
                    <a:pt x="210197" y="1261157"/>
                  </a:lnTo>
                  <a:cubicBezTo>
                    <a:pt x="94108" y="1261157"/>
                    <a:pt x="0" y="1167049"/>
                    <a:pt x="0" y="1050960"/>
                  </a:cubicBezTo>
                  <a:lnTo>
                    <a:pt x="0" y="21019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525" tIns="122525" rIns="122525" bIns="122525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700" kern="1200" dirty="0"/>
                <a:t>Data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700" kern="1200" dirty="0" err="1"/>
                <a:t>governance</a:t>
              </a:r>
              <a:endParaRPr lang="hu-HU" sz="700" kern="1200" dirty="0"/>
            </a:p>
          </p:txBody>
        </p:sp>
        <p:sp>
          <p:nvSpPr>
            <p:cNvPr id="10" name="Szabadkézi sokszög: alakzat 9">
              <a:extLst>
                <a:ext uri="{FF2B5EF4-FFF2-40B4-BE49-F238E27FC236}">
                  <a16:creationId xmlns:a16="http://schemas.microsoft.com/office/drawing/2014/main" id="{7BCA4470-45EE-D746-DA4D-0C8FFC77E336}"/>
                </a:ext>
              </a:extLst>
            </p:cNvPr>
            <p:cNvSpPr/>
            <p:nvPr/>
          </p:nvSpPr>
          <p:spPr>
            <a:xfrm>
              <a:off x="8858273" y="3477506"/>
              <a:ext cx="1261157" cy="1261157"/>
            </a:xfrm>
            <a:custGeom>
              <a:avLst/>
              <a:gdLst>
                <a:gd name="connsiteX0" fmla="*/ 0 w 1261157"/>
                <a:gd name="connsiteY0" fmla="*/ 210197 h 1261157"/>
                <a:gd name="connsiteX1" fmla="*/ 210197 w 1261157"/>
                <a:gd name="connsiteY1" fmla="*/ 0 h 1261157"/>
                <a:gd name="connsiteX2" fmla="*/ 1050960 w 1261157"/>
                <a:gd name="connsiteY2" fmla="*/ 0 h 1261157"/>
                <a:gd name="connsiteX3" fmla="*/ 1261157 w 1261157"/>
                <a:gd name="connsiteY3" fmla="*/ 210197 h 1261157"/>
                <a:gd name="connsiteX4" fmla="*/ 1261157 w 1261157"/>
                <a:gd name="connsiteY4" fmla="*/ 1050960 h 1261157"/>
                <a:gd name="connsiteX5" fmla="*/ 1050960 w 1261157"/>
                <a:gd name="connsiteY5" fmla="*/ 1261157 h 1261157"/>
                <a:gd name="connsiteX6" fmla="*/ 210197 w 1261157"/>
                <a:gd name="connsiteY6" fmla="*/ 1261157 h 1261157"/>
                <a:gd name="connsiteX7" fmla="*/ 0 w 1261157"/>
                <a:gd name="connsiteY7" fmla="*/ 1050960 h 1261157"/>
                <a:gd name="connsiteX8" fmla="*/ 0 w 1261157"/>
                <a:gd name="connsiteY8" fmla="*/ 210197 h 12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1157" h="1261157">
                  <a:moveTo>
                    <a:pt x="0" y="210197"/>
                  </a:moveTo>
                  <a:cubicBezTo>
                    <a:pt x="0" y="94108"/>
                    <a:pt x="94108" y="0"/>
                    <a:pt x="210197" y="0"/>
                  </a:cubicBezTo>
                  <a:lnTo>
                    <a:pt x="1050960" y="0"/>
                  </a:lnTo>
                  <a:cubicBezTo>
                    <a:pt x="1167049" y="0"/>
                    <a:pt x="1261157" y="94108"/>
                    <a:pt x="1261157" y="210197"/>
                  </a:cubicBezTo>
                  <a:lnTo>
                    <a:pt x="1261157" y="1050960"/>
                  </a:lnTo>
                  <a:cubicBezTo>
                    <a:pt x="1261157" y="1167049"/>
                    <a:pt x="1167049" y="1261157"/>
                    <a:pt x="1050960" y="1261157"/>
                  </a:cubicBezTo>
                  <a:lnTo>
                    <a:pt x="210197" y="1261157"/>
                  </a:lnTo>
                  <a:cubicBezTo>
                    <a:pt x="94108" y="1261157"/>
                    <a:pt x="0" y="1167049"/>
                    <a:pt x="0" y="1050960"/>
                  </a:cubicBezTo>
                  <a:lnTo>
                    <a:pt x="0" y="210197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525" tIns="122525" rIns="122525" bIns="122525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700" dirty="0" err="1"/>
                <a:t>Technology</a:t>
              </a:r>
              <a:endParaRPr lang="hu-HU" sz="700" dirty="0"/>
            </a:p>
          </p:txBody>
        </p:sp>
        <p:sp>
          <p:nvSpPr>
            <p:cNvPr id="11" name="Szabadkézi sokszög: alakzat 10">
              <a:extLst>
                <a:ext uri="{FF2B5EF4-FFF2-40B4-BE49-F238E27FC236}">
                  <a16:creationId xmlns:a16="http://schemas.microsoft.com/office/drawing/2014/main" id="{52B0537D-5904-FD08-1A1A-4CB2ACECBD6F}"/>
                </a:ext>
              </a:extLst>
            </p:cNvPr>
            <p:cNvSpPr/>
            <p:nvPr/>
          </p:nvSpPr>
          <p:spPr>
            <a:xfrm>
              <a:off x="10216443" y="3477506"/>
              <a:ext cx="1261157" cy="1261157"/>
            </a:xfrm>
            <a:custGeom>
              <a:avLst/>
              <a:gdLst>
                <a:gd name="connsiteX0" fmla="*/ 0 w 1261157"/>
                <a:gd name="connsiteY0" fmla="*/ 210197 h 1261157"/>
                <a:gd name="connsiteX1" fmla="*/ 210197 w 1261157"/>
                <a:gd name="connsiteY1" fmla="*/ 0 h 1261157"/>
                <a:gd name="connsiteX2" fmla="*/ 1050960 w 1261157"/>
                <a:gd name="connsiteY2" fmla="*/ 0 h 1261157"/>
                <a:gd name="connsiteX3" fmla="*/ 1261157 w 1261157"/>
                <a:gd name="connsiteY3" fmla="*/ 210197 h 1261157"/>
                <a:gd name="connsiteX4" fmla="*/ 1261157 w 1261157"/>
                <a:gd name="connsiteY4" fmla="*/ 1050960 h 1261157"/>
                <a:gd name="connsiteX5" fmla="*/ 1050960 w 1261157"/>
                <a:gd name="connsiteY5" fmla="*/ 1261157 h 1261157"/>
                <a:gd name="connsiteX6" fmla="*/ 210197 w 1261157"/>
                <a:gd name="connsiteY6" fmla="*/ 1261157 h 1261157"/>
                <a:gd name="connsiteX7" fmla="*/ 0 w 1261157"/>
                <a:gd name="connsiteY7" fmla="*/ 1050960 h 1261157"/>
                <a:gd name="connsiteX8" fmla="*/ 0 w 1261157"/>
                <a:gd name="connsiteY8" fmla="*/ 210197 h 12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1157" h="1261157">
                  <a:moveTo>
                    <a:pt x="0" y="210197"/>
                  </a:moveTo>
                  <a:cubicBezTo>
                    <a:pt x="0" y="94108"/>
                    <a:pt x="94108" y="0"/>
                    <a:pt x="210197" y="0"/>
                  </a:cubicBezTo>
                  <a:lnTo>
                    <a:pt x="1050960" y="0"/>
                  </a:lnTo>
                  <a:cubicBezTo>
                    <a:pt x="1167049" y="0"/>
                    <a:pt x="1261157" y="94108"/>
                    <a:pt x="1261157" y="210197"/>
                  </a:cubicBezTo>
                  <a:lnTo>
                    <a:pt x="1261157" y="1050960"/>
                  </a:lnTo>
                  <a:cubicBezTo>
                    <a:pt x="1261157" y="1167049"/>
                    <a:pt x="1167049" y="1261157"/>
                    <a:pt x="1050960" y="1261157"/>
                  </a:cubicBezTo>
                  <a:lnTo>
                    <a:pt x="210197" y="1261157"/>
                  </a:lnTo>
                  <a:cubicBezTo>
                    <a:pt x="94108" y="1261157"/>
                    <a:pt x="0" y="1167049"/>
                    <a:pt x="0" y="1050960"/>
                  </a:cubicBezTo>
                  <a:lnTo>
                    <a:pt x="0" y="21019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525" tIns="122525" rIns="122525" bIns="122525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700" dirty="0" err="1"/>
                <a:t>Culture</a:t>
              </a:r>
              <a:endParaRPr lang="hu-HU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3872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BD664-6B4C-B3C2-DEF2-87EA8D3A3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4F754471-F823-E7AD-5642-8276DE52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AI </a:t>
            </a:r>
            <a:r>
              <a:rPr lang="hu-HU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Development</a:t>
            </a:r>
            <a:r>
              <a:rPr lang="hu-HU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hu-HU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Workflow</a:t>
            </a:r>
            <a:r>
              <a:rPr lang="hu-HU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br>
              <a:rPr lang="hu-HU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hu-HU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(AI/</a:t>
            </a:r>
            <a:r>
              <a:rPr lang="hu-HU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MLOps</a:t>
            </a:r>
            <a:r>
              <a:rPr lang="hu-HU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)</a:t>
            </a:r>
          </a:p>
        </p:txBody>
      </p:sp>
      <p:pic>
        <p:nvPicPr>
          <p:cNvPr id="2" name="Kép 1" descr="A képen Betűtípus, embléma, Grafika, szöveg látható&#10;&#10;Automatikusan generált leírás">
            <a:extLst>
              <a:ext uri="{FF2B5EF4-FFF2-40B4-BE49-F238E27FC236}">
                <a16:creationId xmlns:a16="http://schemas.microsoft.com/office/drawing/2014/main" id="{5B79B787-DB56-0E5D-3A15-893137658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1" y="6013625"/>
            <a:ext cx="2131868" cy="596549"/>
          </a:xfrm>
          <a:prstGeom prst="rect">
            <a:avLst/>
          </a:prstGeom>
        </p:spPr>
      </p:pic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203ABBB5-BE0C-AB05-F11B-6ABC71D23831}"/>
              </a:ext>
            </a:extLst>
          </p:cNvPr>
          <p:cNvGrpSpPr/>
          <p:nvPr/>
        </p:nvGrpSpPr>
        <p:grpSpPr>
          <a:xfrm>
            <a:off x="10243185" y="653449"/>
            <a:ext cx="1833086" cy="1735725"/>
            <a:chOff x="8551068" y="1812131"/>
            <a:chExt cx="3233738" cy="3233738"/>
          </a:xfrm>
        </p:grpSpPr>
        <p:sp>
          <p:nvSpPr>
            <p:cNvPr id="7" name="Rombusz 6">
              <a:extLst>
                <a:ext uri="{FF2B5EF4-FFF2-40B4-BE49-F238E27FC236}">
                  <a16:creationId xmlns:a16="http://schemas.microsoft.com/office/drawing/2014/main" id="{A62B3768-92E5-FA46-0031-8FE71CBF8080}"/>
                </a:ext>
              </a:extLst>
            </p:cNvPr>
            <p:cNvSpPr/>
            <p:nvPr/>
          </p:nvSpPr>
          <p:spPr>
            <a:xfrm>
              <a:off x="8551068" y="1812131"/>
              <a:ext cx="3233738" cy="3233738"/>
            </a:xfrm>
            <a:prstGeom prst="diamond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hu-HU" sz="800"/>
            </a:p>
          </p:txBody>
        </p:sp>
        <p:sp>
          <p:nvSpPr>
            <p:cNvPr id="8" name="Szabadkézi sokszög: alakzat 7">
              <a:extLst>
                <a:ext uri="{FF2B5EF4-FFF2-40B4-BE49-F238E27FC236}">
                  <a16:creationId xmlns:a16="http://schemas.microsoft.com/office/drawing/2014/main" id="{A9CB1872-81AF-E202-804F-58D7C1724C79}"/>
                </a:ext>
              </a:extLst>
            </p:cNvPr>
            <p:cNvSpPr/>
            <p:nvPr/>
          </p:nvSpPr>
          <p:spPr>
            <a:xfrm>
              <a:off x="8858273" y="2119336"/>
              <a:ext cx="1261157" cy="1261157"/>
            </a:xfrm>
            <a:custGeom>
              <a:avLst/>
              <a:gdLst>
                <a:gd name="connsiteX0" fmla="*/ 0 w 1261157"/>
                <a:gd name="connsiteY0" fmla="*/ 210197 h 1261157"/>
                <a:gd name="connsiteX1" fmla="*/ 210197 w 1261157"/>
                <a:gd name="connsiteY1" fmla="*/ 0 h 1261157"/>
                <a:gd name="connsiteX2" fmla="*/ 1050960 w 1261157"/>
                <a:gd name="connsiteY2" fmla="*/ 0 h 1261157"/>
                <a:gd name="connsiteX3" fmla="*/ 1261157 w 1261157"/>
                <a:gd name="connsiteY3" fmla="*/ 210197 h 1261157"/>
                <a:gd name="connsiteX4" fmla="*/ 1261157 w 1261157"/>
                <a:gd name="connsiteY4" fmla="*/ 1050960 h 1261157"/>
                <a:gd name="connsiteX5" fmla="*/ 1050960 w 1261157"/>
                <a:gd name="connsiteY5" fmla="*/ 1261157 h 1261157"/>
                <a:gd name="connsiteX6" fmla="*/ 210197 w 1261157"/>
                <a:gd name="connsiteY6" fmla="*/ 1261157 h 1261157"/>
                <a:gd name="connsiteX7" fmla="*/ 0 w 1261157"/>
                <a:gd name="connsiteY7" fmla="*/ 1050960 h 1261157"/>
                <a:gd name="connsiteX8" fmla="*/ 0 w 1261157"/>
                <a:gd name="connsiteY8" fmla="*/ 210197 h 12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1157" h="1261157">
                  <a:moveTo>
                    <a:pt x="0" y="210197"/>
                  </a:moveTo>
                  <a:cubicBezTo>
                    <a:pt x="0" y="94108"/>
                    <a:pt x="94108" y="0"/>
                    <a:pt x="210197" y="0"/>
                  </a:cubicBezTo>
                  <a:lnTo>
                    <a:pt x="1050960" y="0"/>
                  </a:lnTo>
                  <a:cubicBezTo>
                    <a:pt x="1167049" y="0"/>
                    <a:pt x="1261157" y="94108"/>
                    <a:pt x="1261157" y="210197"/>
                  </a:cubicBezTo>
                  <a:lnTo>
                    <a:pt x="1261157" y="1050960"/>
                  </a:lnTo>
                  <a:cubicBezTo>
                    <a:pt x="1261157" y="1167049"/>
                    <a:pt x="1167049" y="1261157"/>
                    <a:pt x="1050960" y="1261157"/>
                  </a:cubicBezTo>
                  <a:lnTo>
                    <a:pt x="210197" y="1261157"/>
                  </a:lnTo>
                  <a:cubicBezTo>
                    <a:pt x="94108" y="1261157"/>
                    <a:pt x="0" y="1167049"/>
                    <a:pt x="0" y="1050960"/>
                  </a:cubicBezTo>
                  <a:lnTo>
                    <a:pt x="0" y="21019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525" tIns="122525" rIns="122525" bIns="122525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700" dirty="0" err="1"/>
                <a:t>Objectives</a:t>
              </a:r>
              <a:endParaRPr lang="hu-HU" sz="700" dirty="0"/>
            </a:p>
          </p:txBody>
        </p:sp>
        <p:sp>
          <p:nvSpPr>
            <p:cNvPr id="9" name="Szabadkézi sokszög: alakzat 8">
              <a:extLst>
                <a:ext uri="{FF2B5EF4-FFF2-40B4-BE49-F238E27FC236}">
                  <a16:creationId xmlns:a16="http://schemas.microsoft.com/office/drawing/2014/main" id="{E06EA1E5-5184-D89A-8D78-0817350D0325}"/>
                </a:ext>
              </a:extLst>
            </p:cNvPr>
            <p:cNvSpPr/>
            <p:nvPr/>
          </p:nvSpPr>
          <p:spPr>
            <a:xfrm>
              <a:off x="10216443" y="2119336"/>
              <a:ext cx="1261157" cy="1261157"/>
            </a:xfrm>
            <a:custGeom>
              <a:avLst/>
              <a:gdLst>
                <a:gd name="connsiteX0" fmla="*/ 0 w 1261157"/>
                <a:gd name="connsiteY0" fmla="*/ 210197 h 1261157"/>
                <a:gd name="connsiteX1" fmla="*/ 210197 w 1261157"/>
                <a:gd name="connsiteY1" fmla="*/ 0 h 1261157"/>
                <a:gd name="connsiteX2" fmla="*/ 1050960 w 1261157"/>
                <a:gd name="connsiteY2" fmla="*/ 0 h 1261157"/>
                <a:gd name="connsiteX3" fmla="*/ 1261157 w 1261157"/>
                <a:gd name="connsiteY3" fmla="*/ 210197 h 1261157"/>
                <a:gd name="connsiteX4" fmla="*/ 1261157 w 1261157"/>
                <a:gd name="connsiteY4" fmla="*/ 1050960 h 1261157"/>
                <a:gd name="connsiteX5" fmla="*/ 1050960 w 1261157"/>
                <a:gd name="connsiteY5" fmla="*/ 1261157 h 1261157"/>
                <a:gd name="connsiteX6" fmla="*/ 210197 w 1261157"/>
                <a:gd name="connsiteY6" fmla="*/ 1261157 h 1261157"/>
                <a:gd name="connsiteX7" fmla="*/ 0 w 1261157"/>
                <a:gd name="connsiteY7" fmla="*/ 1050960 h 1261157"/>
                <a:gd name="connsiteX8" fmla="*/ 0 w 1261157"/>
                <a:gd name="connsiteY8" fmla="*/ 210197 h 12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1157" h="1261157">
                  <a:moveTo>
                    <a:pt x="0" y="210197"/>
                  </a:moveTo>
                  <a:cubicBezTo>
                    <a:pt x="0" y="94108"/>
                    <a:pt x="94108" y="0"/>
                    <a:pt x="210197" y="0"/>
                  </a:cubicBezTo>
                  <a:lnTo>
                    <a:pt x="1050960" y="0"/>
                  </a:lnTo>
                  <a:cubicBezTo>
                    <a:pt x="1167049" y="0"/>
                    <a:pt x="1261157" y="94108"/>
                    <a:pt x="1261157" y="210197"/>
                  </a:cubicBezTo>
                  <a:lnTo>
                    <a:pt x="1261157" y="1050960"/>
                  </a:lnTo>
                  <a:cubicBezTo>
                    <a:pt x="1261157" y="1167049"/>
                    <a:pt x="1167049" y="1261157"/>
                    <a:pt x="1050960" y="1261157"/>
                  </a:cubicBezTo>
                  <a:lnTo>
                    <a:pt x="210197" y="1261157"/>
                  </a:lnTo>
                  <a:cubicBezTo>
                    <a:pt x="94108" y="1261157"/>
                    <a:pt x="0" y="1167049"/>
                    <a:pt x="0" y="1050960"/>
                  </a:cubicBezTo>
                  <a:lnTo>
                    <a:pt x="0" y="21019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525" tIns="122525" rIns="122525" bIns="122525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700" kern="1200" dirty="0"/>
                <a:t>Data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700" kern="1200" dirty="0" err="1"/>
                <a:t>governance</a:t>
              </a:r>
              <a:endParaRPr lang="hu-HU" sz="700" kern="1200" dirty="0"/>
            </a:p>
          </p:txBody>
        </p:sp>
        <p:sp>
          <p:nvSpPr>
            <p:cNvPr id="10" name="Szabadkézi sokszög: alakzat 9">
              <a:extLst>
                <a:ext uri="{FF2B5EF4-FFF2-40B4-BE49-F238E27FC236}">
                  <a16:creationId xmlns:a16="http://schemas.microsoft.com/office/drawing/2014/main" id="{79B59788-17D1-8E0E-82D1-F79EFB72CA6F}"/>
                </a:ext>
              </a:extLst>
            </p:cNvPr>
            <p:cNvSpPr/>
            <p:nvPr/>
          </p:nvSpPr>
          <p:spPr>
            <a:xfrm>
              <a:off x="8858273" y="3477506"/>
              <a:ext cx="1261157" cy="1261157"/>
            </a:xfrm>
            <a:custGeom>
              <a:avLst/>
              <a:gdLst>
                <a:gd name="connsiteX0" fmla="*/ 0 w 1261157"/>
                <a:gd name="connsiteY0" fmla="*/ 210197 h 1261157"/>
                <a:gd name="connsiteX1" fmla="*/ 210197 w 1261157"/>
                <a:gd name="connsiteY1" fmla="*/ 0 h 1261157"/>
                <a:gd name="connsiteX2" fmla="*/ 1050960 w 1261157"/>
                <a:gd name="connsiteY2" fmla="*/ 0 h 1261157"/>
                <a:gd name="connsiteX3" fmla="*/ 1261157 w 1261157"/>
                <a:gd name="connsiteY3" fmla="*/ 210197 h 1261157"/>
                <a:gd name="connsiteX4" fmla="*/ 1261157 w 1261157"/>
                <a:gd name="connsiteY4" fmla="*/ 1050960 h 1261157"/>
                <a:gd name="connsiteX5" fmla="*/ 1050960 w 1261157"/>
                <a:gd name="connsiteY5" fmla="*/ 1261157 h 1261157"/>
                <a:gd name="connsiteX6" fmla="*/ 210197 w 1261157"/>
                <a:gd name="connsiteY6" fmla="*/ 1261157 h 1261157"/>
                <a:gd name="connsiteX7" fmla="*/ 0 w 1261157"/>
                <a:gd name="connsiteY7" fmla="*/ 1050960 h 1261157"/>
                <a:gd name="connsiteX8" fmla="*/ 0 w 1261157"/>
                <a:gd name="connsiteY8" fmla="*/ 210197 h 12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1157" h="1261157">
                  <a:moveTo>
                    <a:pt x="0" y="210197"/>
                  </a:moveTo>
                  <a:cubicBezTo>
                    <a:pt x="0" y="94108"/>
                    <a:pt x="94108" y="0"/>
                    <a:pt x="210197" y="0"/>
                  </a:cubicBezTo>
                  <a:lnTo>
                    <a:pt x="1050960" y="0"/>
                  </a:lnTo>
                  <a:cubicBezTo>
                    <a:pt x="1167049" y="0"/>
                    <a:pt x="1261157" y="94108"/>
                    <a:pt x="1261157" y="210197"/>
                  </a:cubicBezTo>
                  <a:lnTo>
                    <a:pt x="1261157" y="1050960"/>
                  </a:lnTo>
                  <a:cubicBezTo>
                    <a:pt x="1261157" y="1167049"/>
                    <a:pt x="1167049" y="1261157"/>
                    <a:pt x="1050960" y="1261157"/>
                  </a:cubicBezTo>
                  <a:lnTo>
                    <a:pt x="210197" y="1261157"/>
                  </a:lnTo>
                  <a:cubicBezTo>
                    <a:pt x="94108" y="1261157"/>
                    <a:pt x="0" y="1167049"/>
                    <a:pt x="0" y="1050960"/>
                  </a:cubicBezTo>
                  <a:lnTo>
                    <a:pt x="0" y="210197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525" tIns="122525" rIns="122525" bIns="122525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700" dirty="0" err="1"/>
                <a:t>Technology</a:t>
              </a:r>
              <a:endParaRPr lang="hu-HU" sz="700" dirty="0"/>
            </a:p>
          </p:txBody>
        </p:sp>
        <p:sp>
          <p:nvSpPr>
            <p:cNvPr id="11" name="Szabadkézi sokszög: alakzat 10">
              <a:extLst>
                <a:ext uri="{FF2B5EF4-FFF2-40B4-BE49-F238E27FC236}">
                  <a16:creationId xmlns:a16="http://schemas.microsoft.com/office/drawing/2014/main" id="{0272041A-1FCD-22CE-66A9-62CD7BD21ECF}"/>
                </a:ext>
              </a:extLst>
            </p:cNvPr>
            <p:cNvSpPr/>
            <p:nvPr/>
          </p:nvSpPr>
          <p:spPr>
            <a:xfrm>
              <a:off x="10216443" y="3477506"/>
              <a:ext cx="1261157" cy="1261157"/>
            </a:xfrm>
            <a:custGeom>
              <a:avLst/>
              <a:gdLst>
                <a:gd name="connsiteX0" fmla="*/ 0 w 1261157"/>
                <a:gd name="connsiteY0" fmla="*/ 210197 h 1261157"/>
                <a:gd name="connsiteX1" fmla="*/ 210197 w 1261157"/>
                <a:gd name="connsiteY1" fmla="*/ 0 h 1261157"/>
                <a:gd name="connsiteX2" fmla="*/ 1050960 w 1261157"/>
                <a:gd name="connsiteY2" fmla="*/ 0 h 1261157"/>
                <a:gd name="connsiteX3" fmla="*/ 1261157 w 1261157"/>
                <a:gd name="connsiteY3" fmla="*/ 210197 h 1261157"/>
                <a:gd name="connsiteX4" fmla="*/ 1261157 w 1261157"/>
                <a:gd name="connsiteY4" fmla="*/ 1050960 h 1261157"/>
                <a:gd name="connsiteX5" fmla="*/ 1050960 w 1261157"/>
                <a:gd name="connsiteY5" fmla="*/ 1261157 h 1261157"/>
                <a:gd name="connsiteX6" fmla="*/ 210197 w 1261157"/>
                <a:gd name="connsiteY6" fmla="*/ 1261157 h 1261157"/>
                <a:gd name="connsiteX7" fmla="*/ 0 w 1261157"/>
                <a:gd name="connsiteY7" fmla="*/ 1050960 h 1261157"/>
                <a:gd name="connsiteX8" fmla="*/ 0 w 1261157"/>
                <a:gd name="connsiteY8" fmla="*/ 210197 h 12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1157" h="1261157">
                  <a:moveTo>
                    <a:pt x="0" y="210197"/>
                  </a:moveTo>
                  <a:cubicBezTo>
                    <a:pt x="0" y="94108"/>
                    <a:pt x="94108" y="0"/>
                    <a:pt x="210197" y="0"/>
                  </a:cubicBezTo>
                  <a:lnTo>
                    <a:pt x="1050960" y="0"/>
                  </a:lnTo>
                  <a:cubicBezTo>
                    <a:pt x="1167049" y="0"/>
                    <a:pt x="1261157" y="94108"/>
                    <a:pt x="1261157" y="210197"/>
                  </a:cubicBezTo>
                  <a:lnTo>
                    <a:pt x="1261157" y="1050960"/>
                  </a:lnTo>
                  <a:cubicBezTo>
                    <a:pt x="1261157" y="1167049"/>
                    <a:pt x="1167049" y="1261157"/>
                    <a:pt x="1050960" y="1261157"/>
                  </a:cubicBezTo>
                  <a:lnTo>
                    <a:pt x="210197" y="1261157"/>
                  </a:lnTo>
                  <a:cubicBezTo>
                    <a:pt x="94108" y="1261157"/>
                    <a:pt x="0" y="1167049"/>
                    <a:pt x="0" y="1050960"/>
                  </a:cubicBezTo>
                  <a:lnTo>
                    <a:pt x="0" y="21019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525" tIns="122525" rIns="122525" bIns="122525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700" dirty="0" err="1"/>
                <a:t>Culture</a:t>
              </a:r>
              <a:endParaRPr lang="hu-HU" sz="700" dirty="0"/>
            </a:p>
          </p:txBody>
        </p:sp>
      </p:grpSp>
      <p:pic>
        <p:nvPicPr>
          <p:cNvPr id="12" name="Picture 2" descr="MLOps cycle">
            <a:extLst>
              <a:ext uri="{FF2B5EF4-FFF2-40B4-BE49-F238E27FC236}">
                <a16:creationId xmlns:a16="http://schemas.microsoft.com/office/drawing/2014/main" id="{DCFDE97D-A885-BCDE-A36E-A8259E168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905" y="1636582"/>
            <a:ext cx="6645136" cy="373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388893CD-EF84-B158-613F-32C76B9768E8}"/>
              </a:ext>
            </a:extLst>
          </p:cNvPr>
          <p:cNvSpPr txBox="1"/>
          <p:nvPr/>
        </p:nvSpPr>
        <p:spPr>
          <a:xfrm>
            <a:off x="0" y="6610174"/>
            <a:ext cx="43780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000" b="1" dirty="0" err="1">
                <a:solidFill>
                  <a:srgbClr val="242424"/>
                </a:solidFill>
                <a:latin typeface="sohne"/>
              </a:rPr>
              <a:t>Source</a:t>
            </a:r>
            <a:r>
              <a:rPr lang="hu-HU" sz="1000" b="1" dirty="0">
                <a:solidFill>
                  <a:srgbClr val="242424"/>
                </a:solidFill>
                <a:latin typeface="sohne"/>
              </a:rPr>
              <a:t>: </a:t>
            </a:r>
            <a:r>
              <a:rPr lang="hu-HU" sz="800" dirty="0"/>
              <a:t>https://neptune.ai/blog/mlops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95BCAB5C-3C3E-7711-F84A-4CC453DB55B3}"/>
              </a:ext>
            </a:extLst>
          </p:cNvPr>
          <p:cNvSpPr txBox="1"/>
          <p:nvPr/>
        </p:nvSpPr>
        <p:spPr>
          <a:xfrm>
            <a:off x="2812473" y="554284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effectLst/>
                <a:latin typeface="IBM Plex Sans" panose="020B0503050203000203" pitchFamily="34" charset="0"/>
              </a:rPr>
              <a:t>MLOps</a:t>
            </a:r>
            <a:r>
              <a:rPr lang="en-US" b="0" i="0" dirty="0">
                <a:effectLst/>
                <a:latin typeface="IBM Plex Sans" panose="020B0503050203000203" pitchFamily="34" charset="0"/>
              </a:rPr>
              <a:t> (Machine Learning Operations) is a set of practices for collaboration and communication between data scientists and operations professionals. 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529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88437da-c13a-49e7-a018-907d672e0238">
      <Terms xmlns="http://schemas.microsoft.com/office/infopath/2007/PartnerControls"/>
    </lcf76f155ced4ddcb4097134ff3c332f>
    <TaxCatchAll xmlns="7b655ad4-86c9-4e6b-9d2d-4c92a466bf76" xsi:nil="true"/>
    <MediaLengthInSeconds xmlns="e88437da-c13a-49e7-a018-907d672e023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56833E57E71365408AD90A70C60FA416" ma:contentTypeVersion="12" ma:contentTypeDescription="Új dokumentum létrehozása." ma:contentTypeScope="" ma:versionID="5852fcd178cd4e21ab66bfc29179ccdc">
  <xsd:schema xmlns:xsd="http://www.w3.org/2001/XMLSchema" xmlns:xs="http://www.w3.org/2001/XMLSchema" xmlns:p="http://schemas.microsoft.com/office/2006/metadata/properties" xmlns:ns2="e88437da-c13a-49e7-a018-907d672e0238" xmlns:ns3="7b655ad4-86c9-4e6b-9d2d-4c92a466bf76" targetNamespace="http://schemas.microsoft.com/office/2006/metadata/properties" ma:root="true" ma:fieldsID="ec6771673e9e283090ede4cb24c3d622" ns2:_="" ns3:_="">
    <xsd:import namespace="e88437da-c13a-49e7-a018-907d672e0238"/>
    <xsd:import namespace="7b655ad4-86c9-4e6b-9d2d-4c92a466bf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8437da-c13a-49e7-a018-907d672e02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Képcímkék" ma:readOnly="false" ma:fieldId="{5cf76f15-5ced-4ddc-b409-7134ff3c332f}" ma:taxonomyMulti="true" ma:sspId="83439373-0509-4365-b760-d25a57ee932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655ad4-86c9-4e6b-9d2d-4c92a466bf76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d92d54-c676-487f-aa11-3696c71a6520}" ma:internalName="TaxCatchAll" ma:showField="CatchAllData" ma:web="7b655ad4-86c9-4e6b-9d2d-4c92a466bf7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82D570-A3F7-4CE0-95C0-B1DC082360ED}">
  <ds:schemaRefs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0a4580e7-7dae-4b3d-be82-aa1919ef4766"/>
    <ds:schemaRef ds:uri="ecf067ee-ff3e-4e22-8b27-82bcffda3de7"/>
    <ds:schemaRef ds:uri="640abb66-c281-441e-bcbf-70f4e389f37c"/>
    <ds:schemaRef ds:uri="395ee06f-1275-4b30-b5e8-2150e002c6d1"/>
    <ds:schemaRef ds:uri="5025772c-80d8-4912-b365-d570cb313c42"/>
    <ds:schemaRef ds:uri="7d35bc19-0054-441c-bb57-78adc744af00"/>
    <ds:schemaRef ds:uri="d0db9480-486f-4ad1-8b7b-1c764bb1eb7b"/>
    <ds:schemaRef ds:uri="9266801b-252f-4417-8a0a-8b9c29a0660c"/>
    <ds:schemaRef ds:uri="e88437da-c13a-49e7-a018-907d672e0238"/>
    <ds:schemaRef ds:uri="7b655ad4-86c9-4e6b-9d2d-4c92a466bf76"/>
  </ds:schemaRefs>
</ds:datastoreItem>
</file>

<file path=customXml/itemProps2.xml><?xml version="1.0" encoding="utf-8"?>
<ds:datastoreItem xmlns:ds="http://schemas.openxmlformats.org/officeDocument/2006/customXml" ds:itemID="{5C76B29D-D489-451C-B9FE-ED38FD33D7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8437da-c13a-49e7-a018-907d672e0238"/>
    <ds:schemaRef ds:uri="7b655ad4-86c9-4e6b-9d2d-4c92a466bf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D988E9-B71D-4A28-A638-E567A34F19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3373</TotalTime>
  <Words>2418</Words>
  <Application>Microsoft Office PowerPoint</Application>
  <PresentationFormat>Szélesvásznú</PresentationFormat>
  <Paragraphs>252</Paragraphs>
  <Slides>13</Slides>
  <Notes>13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25" baseType="lpstr">
      <vt:lpstr>Aptos</vt:lpstr>
      <vt:lpstr>Arial</vt:lpstr>
      <vt:lpstr>BlinkMacSystemFont</vt:lpstr>
      <vt:lpstr>Calibri</vt:lpstr>
      <vt:lpstr>Calibri Light</vt:lpstr>
      <vt:lpstr>Google Sans</vt:lpstr>
      <vt:lpstr>IBM Plex Sans</vt:lpstr>
      <vt:lpstr>Segoe UI Black</vt:lpstr>
      <vt:lpstr>Segoe UI Regular</vt:lpstr>
      <vt:lpstr>Segoe UI Semibold</vt:lpstr>
      <vt:lpstr>sohne</vt:lpstr>
      <vt:lpstr>Office-téma</vt:lpstr>
      <vt:lpstr>Requirements for using AI in a nutshell.    Good technologies, good data and an even better culture.  Use of data-driven technologies and data analysis using generative or classic AI.  Architectures and solutions.</vt:lpstr>
      <vt:lpstr>Define good objectives!</vt:lpstr>
      <vt:lpstr>Use data governace!</vt:lpstr>
      <vt:lpstr>How is the health of your data?</vt:lpstr>
      <vt:lpstr>AI needs (very) good data!</vt:lpstr>
      <vt:lpstr>Use good data technologies!</vt:lpstr>
      <vt:lpstr>Data (any wheare) house</vt:lpstr>
      <vt:lpstr>PYTHON</vt:lpstr>
      <vt:lpstr>AI Development Workflow  (AI/MLOps)</vt:lpstr>
      <vt:lpstr>AI Data Infrastructure Value Chain</vt:lpstr>
      <vt:lpstr>Type of AI: The Key Differences</vt:lpstr>
      <vt:lpstr>Introduce Data and AI Driven Culture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László Ferenczi</dc:creator>
  <cp:lastModifiedBy>László Ferenczi</cp:lastModifiedBy>
  <cp:revision>10</cp:revision>
  <dcterms:created xsi:type="dcterms:W3CDTF">2023-01-03T18:46:19Z</dcterms:created>
  <dcterms:modified xsi:type="dcterms:W3CDTF">2024-10-17T07:49:14Z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0x01010056833E57E71365408AD90A70C60FA416</vt:lpwstr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xd_Signature">
    <vt:bool>false</vt:bool>
  </property>
</Properties>
</file>