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4" r:id="rId1"/>
    <p:sldMasterId id="2147483756" r:id="rId2"/>
  </p:sldMasterIdLst>
  <p:sldIdLst>
    <p:sldId id="256" r:id="rId3"/>
    <p:sldId id="258" r:id="rId4"/>
    <p:sldId id="257" r:id="rId5"/>
    <p:sldId id="267" r:id="rId6"/>
    <p:sldId id="265" r:id="rId7"/>
    <p:sldId id="266" r:id="rId8"/>
    <p:sldId id="259" r:id="rId9"/>
    <p:sldId id="260" r:id="rId10"/>
    <p:sldId id="261" r:id="rId11"/>
    <p:sldId id="268" r:id="rId12"/>
    <p:sldId id="269" r:id="rId13"/>
    <p:sldId id="262" r:id="rId14"/>
    <p:sldId id="263" r:id="rId15"/>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F458FDCE-CD74-45BF-91A2-50AF877C36DA}" type="datetimeFigureOut">
              <a:rPr lang="ro-RO" smtClean="0"/>
              <a:pPr/>
              <a:t>10.03.2017</a:t>
            </a:fld>
            <a:endParaRPr lang="ro-RO"/>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ADB9A1F-F4DE-43BB-A6EE-CA0E07E057A4}" type="slidenum">
              <a:rPr lang="ro-RO" smtClean="0"/>
              <a:pPr/>
              <a:t>‹#›</a:t>
            </a:fld>
            <a:endParaRPr lang="ro-RO"/>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ro-R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58FDCE-CD74-45BF-91A2-50AF877C36DA}" type="datetimeFigureOut">
              <a:rPr lang="ro-RO" smtClean="0"/>
              <a:pPr/>
              <a:t>10.03.2017</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1ADB9A1F-F4DE-43BB-A6EE-CA0E07E057A4}" type="slidenum">
              <a:rPr lang="ro-RO" smtClean="0"/>
              <a:pPr/>
              <a:t>‹#›</a:t>
            </a:fld>
            <a:endParaRPr lang="ro-R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F458FDCE-CD74-45BF-91A2-50AF877C36DA}" type="datetimeFigureOut">
              <a:rPr lang="ro-RO" smtClean="0"/>
              <a:pPr/>
              <a:t>10.03.2017</a:t>
            </a:fld>
            <a:endParaRPr lang="ro-RO"/>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ADB9A1F-F4DE-43BB-A6EE-CA0E07E057A4}" type="slidenum">
              <a:rPr lang="ro-RO" smtClean="0"/>
              <a:pPr/>
              <a:t>‹#›</a:t>
            </a:fld>
            <a:endParaRPr lang="ro-RO"/>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ro-RO"/>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58FDCE-CD74-45BF-91A2-50AF877C36DA}" type="datetimeFigureOut">
              <a:rPr lang="ro-RO" smtClean="0"/>
              <a:pPr/>
              <a:t>10.03.2017</a:t>
            </a:fld>
            <a:endParaRPr lang="ro-RO"/>
          </a:p>
        </p:txBody>
      </p:sp>
      <p:sp>
        <p:nvSpPr>
          <p:cNvPr id="6" name="Footer Placeholder 5"/>
          <p:cNvSpPr>
            <a:spLocks noGrp="1"/>
          </p:cNvSpPr>
          <p:nvPr>
            <p:ph type="ftr" sz="quarter" idx="11"/>
          </p:nvPr>
        </p:nvSpPr>
        <p:spPr/>
        <p:txBody>
          <a:bodyPr/>
          <a:lstStyle>
            <a:extLst/>
          </a:lstStyle>
          <a:p>
            <a:endParaRPr lang="ro-RO"/>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ADB9A1F-F4DE-43BB-A6EE-CA0E07E057A4}" type="slidenum">
              <a:rPr lang="ro-RO" smtClean="0"/>
              <a:pPr/>
              <a:t>‹#›</a:t>
            </a:fld>
            <a:endParaRPr lang="ro-RO"/>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58FDCE-CD74-45BF-91A2-50AF877C36DA}" type="datetimeFigureOut">
              <a:rPr lang="ro-RO" smtClean="0"/>
              <a:pPr/>
              <a:t>10.03.2017</a:t>
            </a:fld>
            <a:endParaRPr lang="ro-RO"/>
          </a:p>
        </p:txBody>
      </p:sp>
      <p:sp>
        <p:nvSpPr>
          <p:cNvPr id="8" name="Footer Placeholder 7"/>
          <p:cNvSpPr>
            <a:spLocks noGrp="1"/>
          </p:cNvSpPr>
          <p:nvPr>
            <p:ph type="ftr" sz="quarter" idx="11"/>
          </p:nvPr>
        </p:nvSpPr>
        <p:spPr/>
        <p:txBody>
          <a:bodyPr/>
          <a:lstStyle>
            <a:extLst/>
          </a:lstStyle>
          <a:p>
            <a:endParaRPr lang="ro-RO"/>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ADB9A1F-F4DE-43BB-A6EE-CA0E07E057A4}" type="slidenum">
              <a:rPr lang="ro-RO" smtClean="0"/>
              <a:pPr/>
              <a:t>‹#›</a:t>
            </a:fld>
            <a:endParaRPr lang="ro-RO"/>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458FDCE-CD74-45BF-91A2-50AF877C36DA}" type="datetimeFigureOut">
              <a:rPr lang="ro-RO" smtClean="0"/>
              <a:pPr/>
              <a:t>10.03.2017</a:t>
            </a:fld>
            <a:endParaRPr lang="ro-RO"/>
          </a:p>
        </p:txBody>
      </p:sp>
      <p:sp>
        <p:nvSpPr>
          <p:cNvPr id="4" name="Footer Placeholder 3"/>
          <p:cNvSpPr>
            <a:spLocks noGrp="1"/>
          </p:cNvSpPr>
          <p:nvPr>
            <p:ph type="ftr" sz="quarter" idx="11"/>
          </p:nvPr>
        </p:nvSpPr>
        <p:spPr/>
        <p:txBody>
          <a:bodyPr/>
          <a:lstStyle>
            <a:extLst/>
          </a:lstStyle>
          <a:p>
            <a:endParaRPr lang="ro-RO"/>
          </a:p>
        </p:txBody>
      </p:sp>
      <p:sp>
        <p:nvSpPr>
          <p:cNvPr id="5" name="Slide Number Placeholder 4"/>
          <p:cNvSpPr>
            <a:spLocks noGrp="1"/>
          </p:cNvSpPr>
          <p:nvPr>
            <p:ph type="sldNum" sz="quarter" idx="12"/>
          </p:nvPr>
        </p:nvSpPr>
        <p:spPr/>
        <p:txBody>
          <a:bodyPr/>
          <a:lstStyle>
            <a:extLst/>
          </a:lstStyle>
          <a:p>
            <a:fld id="{1ADB9A1F-F4DE-43BB-A6EE-CA0E07E057A4}" type="slidenum">
              <a:rPr lang="ro-RO" smtClean="0"/>
              <a:pPr/>
              <a:t>‹#›</a:t>
            </a:fld>
            <a:endParaRPr lang="ro-RO"/>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58FDCE-CD74-45BF-91A2-50AF877C36DA}" type="datetimeFigureOut">
              <a:rPr lang="ro-RO" smtClean="0"/>
              <a:pPr/>
              <a:t>10.03.2017</a:t>
            </a:fld>
            <a:endParaRPr lang="ro-RO"/>
          </a:p>
        </p:txBody>
      </p:sp>
      <p:sp>
        <p:nvSpPr>
          <p:cNvPr id="3" name="Footer Placeholder 2"/>
          <p:cNvSpPr>
            <a:spLocks noGrp="1"/>
          </p:cNvSpPr>
          <p:nvPr>
            <p:ph type="ftr" sz="quarter" idx="11"/>
          </p:nvPr>
        </p:nvSpPr>
        <p:spPr/>
        <p:txBody>
          <a:bodyPr/>
          <a:lstStyle>
            <a:extLst/>
          </a:lstStyle>
          <a:p>
            <a:endParaRPr lang="ro-RO"/>
          </a:p>
        </p:txBody>
      </p:sp>
      <p:sp>
        <p:nvSpPr>
          <p:cNvPr id="4" name="Slide Number Placeholder 3"/>
          <p:cNvSpPr>
            <a:spLocks noGrp="1"/>
          </p:cNvSpPr>
          <p:nvPr>
            <p:ph type="sldNum" sz="quarter" idx="12"/>
          </p:nvPr>
        </p:nvSpPr>
        <p:spPr/>
        <p:txBody>
          <a:bodyPr/>
          <a:lstStyle>
            <a:extLst/>
          </a:lstStyle>
          <a:p>
            <a:fld id="{1ADB9A1F-F4DE-43BB-A6EE-CA0E07E057A4}" type="slidenum">
              <a:rPr lang="ro-RO" smtClean="0"/>
              <a:pPr/>
              <a:t>‹#›</a:t>
            </a:fld>
            <a:endParaRPr lang="ro-RO"/>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F458FDCE-CD74-45BF-91A2-50AF877C36DA}" type="datetimeFigureOut">
              <a:rPr lang="ro-RO" smtClean="0"/>
              <a:pPr/>
              <a:t>10.03.2017</a:t>
            </a:fld>
            <a:endParaRPr lang="ro-RO"/>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ADB9A1F-F4DE-43BB-A6EE-CA0E07E057A4}" type="slidenum">
              <a:rPr lang="ro-RO" smtClean="0"/>
              <a:pPr/>
              <a:t>‹#›</a:t>
            </a:fld>
            <a:endParaRPr lang="ro-RO"/>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ro-RO"/>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F458FDCE-CD74-45BF-91A2-50AF877C36DA}" type="datetimeFigureOut">
              <a:rPr lang="ro-RO" smtClean="0"/>
              <a:pPr/>
              <a:t>10.03.2017</a:t>
            </a:fld>
            <a:endParaRPr lang="ro-RO"/>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ADB9A1F-F4DE-43BB-A6EE-CA0E07E057A4}" type="slidenum">
              <a:rPr lang="ro-RO" smtClean="0"/>
              <a:pPr/>
              <a:t>‹#›</a:t>
            </a:fld>
            <a:endParaRPr lang="ro-RO"/>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ro-RO"/>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58FDCE-CD74-45BF-91A2-50AF877C36DA}" type="datetimeFigureOut">
              <a:rPr lang="ro-RO" smtClean="0"/>
              <a:pPr/>
              <a:t>10.03.2017</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1ADB9A1F-F4DE-43BB-A6EE-CA0E07E057A4}" type="slidenum">
              <a:rPr lang="ro-RO" smtClean="0"/>
              <a:pPr/>
              <a:t>‹#›</a:t>
            </a:fld>
            <a:endParaRPr lang="ro-RO"/>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58FDCE-CD74-45BF-91A2-50AF877C36DA}" type="datetimeFigureOut">
              <a:rPr lang="ro-RO" smtClean="0"/>
              <a:pPr/>
              <a:t>10.03.2017</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1ADB9A1F-F4DE-43BB-A6EE-CA0E07E057A4}"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58FDCE-CD74-45BF-91A2-50AF877C36DA}" type="datetimeFigureOut">
              <a:rPr lang="ro-RO" smtClean="0"/>
              <a:pPr/>
              <a:t>10.03.2017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ADB9A1F-F4DE-43BB-A6EE-CA0E07E057A4}" type="slidenum">
              <a:rPr lang="ro-RO" smtClean="0"/>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8FDCE-CD74-45BF-91A2-50AF877C36DA}" type="datetimeFigureOut">
              <a:rPr lang="ro-RO" smtClean="0"/>
              <a:pPr/>
              <a:t>10.03.2017</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B9A1F-F4DE-43BB-A6EE-CA0E07E057A4}" type="slidenum">
              <a:rPr lang="ro-RO" smtClean="0"/>
              <a:pPr/>
              <a:t>‹#›</a:t>
            </a:fld>
            <a:endParaRPr lang="ro-RO"/>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ro-RO"/>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F458FDCE-CD74-45BF-91A2-50AF877C36DA}" type="datetimeFigureOut">
              <a:rPr lang="ro-RO" smtClean="0"/>
              <a:pPr/>
              <a:t>10.03.2017</a:t>
            </a:fld>
            <a:endParaRPr lang="ro-RO"/>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ADB9A1F-F4DE-43BB-A6EE-CA0E07E057A4}" type="slidenum">
              <a:rPr lang="ro-RO" smtClean="0"/>
              <a:pPr/>
              <a:t>‹#›</a:t>
            </a:fld>
            <a:endParaRPr lang="ro-RO"/>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www.guru99.com/mobile-testing.htm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Image result for whatsapp download"/>
          <p:cNvPicPr>
            <a:picLocks noChangeAspect="1" noChangeArrowheads="1"/>
          </p:cNvPicPr>
          <p:nvPr/>
        </p:nvPicPr>
        <p:blipFill>
          <a:blip r:embed="rId2" cstate="print"/>
          <a:srcRect/>
          <a:stretch>
            <a:fillRect/>
          </a:stretch>
        </p:blipFill>
        <p:spPr bwMode="auto">
          <a:xfrm>
            <a:off x="0" y="1052736"/>
            <a:ext cx="9144000" cy="480426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908720"/>
            <a:ext cx="820891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Interruption Testing of a mobile application deals with the behavior of an application in the cases where it is interrupted in the foreground, and resumes to a state prior to the interruption.</a:t>
            </a:r>
          </a:p>
          <a:p>
            <a:pPr algn="ctr"/>
            <a:endParaRPr lang="ro-RO" dirty="0"/>
          </a:p>
        </p:txBody>
      </p:sp>
      <p:sp>
        <p:nvSpPr>
          <p:cNvPr id="4" name="Oval 3"/>
          <p:cNvSpPr/>
          <p:nvPr/>
        </p:nvSpPr>
        <p:spPr>
          <a:xfrm>
            <a:off x="1619672" y="188640"/>
            <a:ext cx="61206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Interruption Testing </a:t>
            </a:r>
            <a:endParaRPr lang="ro-RO" dirty="0"/>
          </a:p>
        </p:txBody>
      </p:sp>
      <p:sp>
        <p:nvSpPr>
          <p:cNvPr id="10" name="Rectangle 9"/>
          <p:cNvSpPr/>
          <p:nvPr/>
        </p:nvSpPr>
        <p:spPr>
          <a:xfrm>
            <a:off x="251520" y="2492896"/>
            <a:ext cx="273630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Alarm or calendar reminders</a:t>
            </a:r>
            <a:endParaRPr lang="ro-RO" dirty="0"/>
          </a:p>
        </p:txBody>
      </p:sp>
      <p:sp>
        <p:nvSpPr>
          <p:cNvPr id="11" name="TextBox 10"/>
          <p:cNvSpPr txBox="1"/>
          <p:nvPr/>
        </p:nvSpPr>
        <p:spPr>
          <a:xfrm>
            <a:off x="3275856" y="2060848"/>
            <a:ext cx="5616624" cy="1477328"/>
          </a:xfrm>
          <a:prstGeom prst="rect">
            <a:avLst/>
          </a:prstGeom>
          <a:noFill/>
        </p:spPr>
        <p:txBody>
          <a:bodyPr wrap="square" rtlCol="0">
            <a:spAutoFit/>
          </a:bodyPr>
          <a:lstStyle/>
          <a:p>
            <a:pPr lvl="0"/>
            <a:r>
              <a:rPr lang="ro-RO" dirty="0" smtClean="0"/>
              <a:t>the application will be interrupted and the alarm or calendar reminder will pop-up and the notification/alarm will not disappear from the screen until is not canceled/dismissed/snoozed</a:t>
            </a:r>
          </a:p>
          <a:p>
            <a:endParaRPr lang="ro-RO" dirty="0"/>
          </a:p>
        </p:txBody>
      </p:sp>
      <p:sp>
        <p:nvSpPr>
          <p:cNvPr id="12" name="Rectangle 11"/>
          <p:cNvSpPr/>
          <p:nvPr/>
        </p:nvSpPr>
        <p:spPr>
          <a:xfrm>
            <a:off x="395536" y="3933056"/>
            <a:ext cx="273630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 Incoming SMS</a:t>
            </a:r>
            <a:endParaRPr lang="ro-RO" dirty="0"/>
          </a:p>
        </p:txBody>
      </p:sp>
      <p:sp>
        <p:nvSpPr>
          <p:cNvPr id="13" name="Rectangle 12"/>
          <p:cNvSpPr/>
          <p:nvPr/>
        </p:nvSpPr>
        <p:spPr>
          <a:xfrm>
            <a:off x="323528" y="5517232"/>
            <a:ext cx="273630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Incoming call</a:t>
            </a:r>
            <a:endParaRPr lang="ro-RO" dirty="0"/>
          </a:p>
        </p:txBody>
      </p:sp>
      <p:sp>
        <p:nvSpPr>
          <p:cNvPr id="16" name="TextBox 15"/>
          <p:cNvSpPr txBox="1"/>
          <p:nvPr/>
        </p:nvSpPr>
        <p:spPr>
          <a:xfrm>
            <a:off x="3203848" y="3573016"/>
            <a:ext cx="5760640" cy="1477328"/>
          </a:xfrm>
          <a:prstGeom prst="rect">
            <a:avLst/>
          </a:prstGeom>
          <a:noFill/>
        </p:spPr>
        <p:txBody>
          <a:bodyPr wrap="square" rtlCol="0">
            <a:spAutoFit/>
          </a:bodyPr>
          <a:lstStyle/>
          <a:p>
            <a:pPr lvl="0"/>
            <a:r>
              <a:rPr lang="ro-RO" dirty="0" smtClean="0"/>
              <a:t> the application will not be interrupted by an incoming SMS, but a small notification will appear on the upper bar menu of the phone and it's the user decision if will exit Wassup app. to view the SMS</a:t>
            </a:r>
          </a:p>
          <a:p>
            <a:endParaRPr lang="ro-RO" dirty="0"/>
          </a:p>
        </p:txBody>
      </p:sp>
      <p:sp>
        <p:nvSpPr>
          <p:cNvPr id="18" name="TextBox 17"/>
          <p:cNvSpPr txBox="1"/>
          <p:nvPr/>
        </p:nvSpPr>
        <p:spPr>
          <a:xfrm>
            <a:off x="3275856" y="5229200"/>
            <a:ext cx="5868144" cy="1200329"/>
          </a:xfrm>
          <a:prstGeom prst="rect">
            <a:avLst/>
          </a:prstGeom>
          <a:noFill/>
        </p:spPr>
        <p:txBody>
          <a:bodyPr wrap="square" rtlCol="0">
            <a:spAutoFit/>
          </a:bodyPr>
          <a:lstStyle/>
          <a:p>
            <a:r>
              <a:rPr lang="ro-RO" dirty="0" smtClean="0"/>
              <a:t>the application will be interrupted by the notification of an incoming call and will return to the previous state after the phone conversation ends or the call is rejected</a:t>
            </a:r>
            <a:endParaRPr lang="ro-R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980728"/>
            <a:ext cx="273630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Device shot off</a:t>
            </a:r>
            <a:endParaRPr lang="ro-RO" dirty="0"/>
          </a:p>
        </p:txBody>
      </p:sp>
      <p:sp>
        <p:nvSpPr>
          <p:cNvPr id="3" name="Rectangle 2"/>
          <p:cNvSpPr/>
          <p:nvPr/>
        </p:nvSpPr>
        <p:spPr>
          <a:xfrm>
            <a:off x="395536" y="4005064"/>
            <a:ext cx="273630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a:t>
            </a:r>
            <a:r>
              <a:rPr lang="ro-RO" dirty="0" smtClean="0"/>
              <a:t>connection loss</a:t>
            </a:r>
            <a:endParaRPr lang="ro-RO" dirty="0"/>
          </a:p>
        </p:txBody>
      </p:sp>
      <p:sp>
        <p:nvSpPr>
          <p:cNvPr id="4" name="TextBox 3"/>
          <p:cNvSpPr txBox="1"/>
          <p:nvPr/>
        </p:nvSpPr>
        <p:spPr>
          <a:xfrm>
            <a:off x="3635896" y="476672"/>
            <a:ext cx="5112568" cy="2308324"/>
          </a:xfrm>
          <a:prstGeom prst="rect">
            <a:avLst/>
          </a:prstGeom>
          <a:noFill/>
        </p:spPr>
        <p:txBody>
          <a:bodyPr wrap="square" rtlCol="0">
            <a:spAutoFit/>
          </a:bodyPr>
          <a:lstStyle/>
          <a:p>
            <a:pPr lvl="0"/>
            <a:r>
              <a:rPr lang="en-US" dirty="0" smtClean="0"/>
              <a:t>T</a:t>
            </a:r>
            <a:r>
              <a:rPr lang="ro-RO" dirty="0" smtClean="0"/>
              <a:t>he application will not change and will keep all the messages/ images/attachments send before  the shut off of the phone. If there is a written text for which the "send" button was not pressed before the shut off, the application will not be able to keep that writen and unsent text. </a:t>
            </a:r>
          </a:p>
          <a:p>
            <a:endParaRPr lang="ro-RO" dirty="0"/>
          </a:p>
        </p:txBody>
      </p:sp>
      <p:sp>
        <p:nvSpPr>
          <p:cNvPr id="5" name="TextBox 4"/>
          <p:cNvSpPr txBox="1"/>
          <p:nvPr/>
        </p:nvSpPr>
        <p:spPr>
          <a:xfrm>
            <a:off x="3635896" y="3789040"/>
            <a:ext cx="4752528" cy="2308324"/>
          </a:xfrm>
          <a:prstGeom prst="rect">
            <a:avLst/>
          </a:prstGeom>
          <a:noFill/>
        </p:spPr>
        <p:txBody>
          <a:bodyPr wrap="square" rtlCol="0">
            <a:spAutoFit/>
          </a:bodyPr>
          <a:lstStyle/>
          <a:p>
            <a:pPr lvl="0"/>
            <a:r>
              <a:rPr lang="en-US" dirty="0" smtClean="0"/>
              <a:t>I</a:t>
            </a:r>
            <a:r>
              <a:rPr lang="ro-RO" dirty="0" smtClean="0"/>
              <a:t>n case of network connection loss, the app. will keep the sent text or other attachments in a pending state until the connection is back again. When the application is again connected to the network, all the data sent while the connection was lost will be delivered to the recipient.</a:t>
            </a:r>
          </a:p>
          <a:p>
            <a:endParaRPr lang="ro-RO"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39752" y="188640"/>
            <a:ext cx="432048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USABILITY</a:t>
            </a:r>
            <a:endParaRPr lang="ro-RO" dirty="0"/>
          </a:p>
        </p:txBody>
      </p:sp>
      <p:sp>
        <p:nvSpPr>
          <p:cNvPr id="6" name="Oval 5"/>
          <p:cNvSpPr/>
          <p:nvPr/>
        </p:nvSpPr>
        <p:spPr>
          <a:xfrm>
            <a:off x="251520" y="1412776"/>
            <a:ext cx="3240360" cy="2952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I</a:t>
            </a:r>
            <a:r>
              <a:rPr lang="en-GB" dirty="0" smtClean="0"/>
              <a:t>s the application </a:t>
            </a:r>
            <a:r>
              <a:rPr lang="en-GB" b="1" dirty="0" smtClean="0"/>
              <a:t>efficient</a:t>
            </a:r>
            <a:r>
              <a:rPr lang="en-GB" dirty="0" smtClean="0"/>
              <a:t>, </a:t>
            </a:r>
            <a:r>
              <a:rPr lang="en-GB" b="1" dirty="0" smtClean="0"/>
              <a:t>effective</a:t>
            </a:r>
            <a:r>
              <a:rPr lang="en-GB" dirty="0" smtClean="0"/>
              <a:t>, </a:t>
            </a:r>
            <a:r>
              <a:rPr lang="en-GB" b="1" dirty="0" smtClean="0"/>
              <a:t>simple</a:t>
            </a:r>
            <a:r>
              <a:rPr lang="en-GB" dirty="0" smtClean="0"/>
              <a:t> and </a:t>
            </a:r>
            <a:r>
              <a:rPr lang="en-GB" b="1" dirty="0" smtClean="0"/>
              <a:t>appealing</a:t>
            </a:r>
            <a:r>
              <a:rPr lang="en-GB" dirty="0" smtClean="0"/>
              <a:t> to use? </a:t>
            </a:r>
            <a:endParaRPr lang="ro-RO" dirty="0" smtClean="0"/>
          </a:p>
          <a:p>
            <a:pPr algn="ctr"/>
            <a:endParaRPr lang="ro-RO" dirty="0"/>
          </a:p>
        </p:txBody>
      </p:sp>
      <p:sp>
        <p:nvSpPr>
          <p:cNvPr id="7" name="Oval 6"/>
          <p:cNvSpPr/>
          <p:nvPr/>
        </p:nvSpPr>
        <p:spPr>
          <a:xfrm>
            <a:off x="2915816" y="3645024"/>
            <a:ext cx="3240360" cy="2952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t>Usability testing</a:t>
            </a:r>
            <a:r>
              <a:rPr lang="en-GB" dirty="0" smtClean="0"/>
              <a:t> is a way to see how easy to use something is by </a:t>
            </a:r>
            <a:r>
              <a:rPr lang="en-GB" b="1" dirty="0" smtClean="0"/>
              <a:t>testing</a:t>
            </a:r>
            <a:r>
              <a:rPr lang="en-GB" dirty="0" smtClean="0"/>
              <a:t> it with real users.</a:t>
            </a:r>
            <a:endParaRPr lang="ro-RO" dirty="0"/>
          </a:p>
        </p:txBody>
      </p:sp>
      <p:sp>
        <p:nvSpPr>
          <p:cNvPr id="8" name="Oval 7"/>
          <p:cNvSpPr/>
          <p:nvPr/>
        </p:nvSpPr>
        <p:spPr>
          <a:xfrm>
            <a:off x="5652120" y="1556792"/>
            <a:ext cx="3240360" cy="2952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Usability testing </a:t>
            </a:r>
            <a:r>
              <a:rPr lang="en-GB" dirty="0" smtClean="0"/>
              <a:t>is all about determining if a web/mobile application is what the user would want to use and come back to it or not. </a:t>
            </a:r>
            <a:endParaRPr lang="ro-RO" dirty="0" smtClean="0"/>
          </a:p>
          <a:p>
            <a:pPr algn="ctr"/>
            <a:endParaRPr lang="ro-RO"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352928" cy="6463308"/>
          </a:xfrm>
          <a:prstGeom prst="rect">
            <a:avLst/>
          </a:prstGeom>
          <a:noFill/>
        </p:spPr>
        <p:txBody>
          <a:bodyPr wrap="square" rtlCol="0">
            <a:spAutoFit/>
          </a:bodyPr>
          <a:lstStyle/>
          <a:p>
            <a:r>
              <a:rPr lang="en-GB" b="1" u="sng" dirty="0" smtClean="0"/>
              <a:t>Test case:</a:t>
            </a:r>
            <a:endParaRPr lang="ro-RO" dirty="0" smtClean="0"/>
          </a:p>
          <a:p>
            <a:r>
              <a:rPr lang="en-GB" dirty="0" smtClean="0"/>
              <a:t> </a:t>
            </a:r>
            <a:endParaRPr lang="ro-RO" dirty="0" smtClean="0"/>
          </a:p>
          <a:p>
            <a:pPr lvl="0"/>
            <a:r>
              <a:rPr lang="en-GB" dirty="0" smtClean="0"/>
              <a:t>Verify how easy you can install application</a:t>
            </a:r>
            <a:endParaRPr lang="ro-RO" dirty="0" smtClean="0"/>
          </a:p>
          <a:p>
            <a:pPr lvl="0"/>
            <a:r>
              <a:rPr lang="en-GB" dirty="0" smtClean="0"/>
              <a:t>Verify how easy the user can send message to any individual selected from his contact list or how easy can send and receive images, audio, video, emoticons in chat to individuals.</a:t>
            </a:r>
            <a:endParaRPr lang="ro-RO" dirty="0" smtClean="0"/>
          </a:p>
          <a:p>
            <a:pPr lvl="0"/>
            <a:r>
              <a:rPr lang="en-GB" dirty="0" smtClean="0"/>
              <a:t>Verify that user can delete text, images, audio, video messages</a:t>
            </a:r>
            <a:endParaRPr lang="ro-RO" dirty="0" smtClean="0"/>
          </a:p>
          <a:p>
            <a:pPr lvl="0"/>
            <a:r>
              <a:rPr lang="en-GB" dirty="0" smtClean="0"/>
              <a:t>Verify that user make </a:t>
            </a:r>
            <a:r>
              <a:rPr lang="en-GB" dirty="0" err="1" smtClean="0"/>
              <a:t>WhatsApp</a:t>
            </a:r>
            <a:r>
              <a:rPr lang="en-GB" dirty="0" smtClean="0"/>
              <a:t> calls to the person in his contact list and that user can receive </a:t>
            </a:r>
            <a:r>
              <a:rPr lang="en-GB" dirty="0" err="1" smtClean="0"/>
              <a:t>WhatsApp</a:t>
            </a:r>
            <a:r>
              <a:rPr lang="en-GB" dirty="0" smtClean="0"/>
              <a:t> calls from person in his contact list.</a:t>
            </a:r>
            <a:endParaRPr lang="ro-RO" dirty="0" smtClean="0"/>
          </a:p>
          <a:p>
            <a:pPr lvl="0"/>
            <a:r>
              <a:rPr lang="en-GB" dirty="0" smtClean="0"/>
              <a:t>Verify that user can check the message delivered and read time for a message in the 'Message Info' section.</a:t>
            </a:r>
            <a:endParaRPr lang="ro-RO" dirty="0" smtClean="0"/>
          </a:p>
          <a:p>
            <a:pPr lvl="0"/>
            <a:r>
              <a:rPr lang="en-GB" dirty="0" smtClean="0"/>
              <a:t>Verify that user can set a chat wallpaper or profile picture.</a:t>
            </a:r>
            <a:endParaRPr lang="ro-RO" dirty="0" smtClean="0"/>
          </a:p>
          <a:p>
            <a:pPr lvl="0"/>
            <a:r>
              <a:rPr lang="en-GB" dirty="0" smtClean="0"/>
              <a:t>Verify that user can update notification settings like - notification sound, on/off, show preview for both group and individual chats.</a:t>
            </a:r>
            <a:endParaRPr lang="ro-RO" dirty="0" smtClean="0"/>
          </a:p>
          <a:p>
            <a:pPr lvl="0"/>
            <a:r>
              <a:rPr lang="en-GB" dirty="0" smtClean="0"/>
              <a:t>Verify that user can disable/delete his </a:t>
            </a:r>
            <a:r>
              <a:rPr lang="en-GB" dirty="0" err="1" smtClean="0"/>
              <a:t>WhatsApp</a:t>
            </a:r>
            <a:r>
              <a:rPr lang="en-GB" dirty="0" smtClean="0"/>
              <a:t> account.</a:t>
            </a:r>
            <a:endParaRPr lang="ro-RO" dirty="0" smtClean="0"/>
          </a:p>
          <a:p>
            <a:pPr lvl="0"/>
            <a:r>
              <a:rPr lang="en-GB" dirty="0" smtClean="0"/>
              <a:t>Verify that user update his phone number that is used by </a:t>
            </a:r>
            <a:r>
              <a:rPr lang="en-GB" dirty="0" err="1" smtClean="0"/>
              <a:t>WhatsApp</a:t>
            </a:r>
            <a:r>
              <a:rPr lang="en-GB" dirty="0" smtClean="0"/>
              <a:t> application.</a:t>
            </a:r>
            <a:endParaRPr lang="ro-RO" dirty="0" smtClean="0"/>
          </a:p>
          <a:p>
            <a:pPr lvl="0"/>
            <a:r>
              <a:rPr lang="en-GB" dirty="0" smtClean="0"/>
              <a:t>Verify that user set privacy settings like turning on/off last seen, online status, read receipts etc.</a:t>
            </a:r>
            <a:endParaRPr lang="ro-RO" dirty="0" smtClean="0"/>
          </a:p>
          <a:p>
            <a:pPr lvl="0"/>
            <a:r>
              <a:rPr lang="en-GB" dirty="0" smtClean="0"/>
              <a:t>Verify that user can block a user to prevent any message from getting received from the blocked contact.</a:t>
            </a:r>
            <a:endParaRPr lang="ro-RO" dirty="0" smtClean="0"/>
          </a:p>
          <a:p>
            <a:pPr lvl="0"/>
            <a:r>
              <a:rPr lang="en-GB" dirty="0" smtClean="0"/>
              <a:t>Verify voice calling quality</a:t>
            </a:r>
            <a:endParaRPr lang="ro-RO" dirty="0" smtClean="0"/>
          </a:p>
          <a:p>
            <a:endParaRPr lang="ro-RO" dirty="0" smtClean="0"/>
          </a:p>
          <a:p>
            <a:endParaRPr lang="ro-R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mage result for whatsapp"/>
          <p:cNvPicPr>
            <a:picLocks noChangeAspect="1" noChangeArrowheads="1"/>
          </p:cNvPicPr>
          <p:nvPr/>
        </p:nvPicPr>
        <p:blipFill>
          <a:blip r:embed="rId2" cstate="print"/>
          <a:srcRect/>
          <a:stretch>
            <a:fillRect/>
          </a:stretch>
        </p:blipFill>
        <p:spPr bwMode="auto">
          <a:xfrm>
            <a:off x="1835696" y="476672"/>
            <a:ext cx="5616624" cy="5771779"/>
          </a:xfrm>
          <a:prstGeom prst="rect">
            <a:avLst/>
          </a:prstGeom>
          <a:noFill/>
        </p:spPr>
      </p:pic>
      <p:sp>
        <p:nvSpPr>
          <p:cNvPr id="3" name="Content Placeholder 2"/>
          <p:cNvSpPr>
            <a:spLocks noGrp="1"/>
          </p:cNvSpPr>
          <p:nvPr>
            <p:ph idx="1"/>
          </p:nvPr>
        </p:nvSpPr>
        <p:spPr>
          <a:xfrm>
            <a:off x="611560" y="908720"/>
            <a:ext cx="7920880" cy="5400600"/>
          </a:xfrm>
        </p:spPr>
        <p:txBody>
          <a:bodyPr>
            <a:normAutofit/>
          </a:bodyPr>
          <a:lstStyle/>
          <a:p>
            <a:r>
              <a:rPr lang="ro-RO" dirty="0" smtClean="0"/>
              <a:t>WhatsApp Messenger is a cross-platform mobile messaging app which allows you to exchange messanges.</a:t>
            </a:r>
            <a:endParaRPr lang="en-US" dirty="0" smtClean="0"/>
          </a:p>
          <a:p>
            <a:pPr>
              <a:buNone/>
            </a:pPr>
            <a:endParaRPr lang="ro-RO" dirty="0" smtClean="0"/>
          </a:p>
          <a:p>
            <a:r>
              <a:rPr lang="ro-RO" dirty="0" smtClean="0"/>
              <a:t>WhatsApp Messenger uses the internet conection.</a:t>
            </a:r>
            <a:endParaRPr lang="en-US" dirty="0" smtClean="0"/>
          </a:p>
          <a:p>
            <a:pPr>
              <a:buNone/>
            </a:pPr>
            <a:endParaRPr lang="ro-RO" dirty="0" smtClean="0"/>
          </a:p>
          <a:p>
            <a:r>
              <a:rPr lang="ro-RO" dirty="0" smtClean="0"/>
              <a:t>WhatsApp users can create groups, send each other unlimited images, video, and audio messages. </a:t>
            </a:r>
          </a:p>
          <a:p>
            <a:pPr>
              <a:buNone/>
            </a:pPr>
            <a:endParaRPr lang="ro-R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576064"/>
          </a:xfrm>
        </p:spPr>
        <p:txBody>
          <a:bodyPr>
            <a:normAutofit fontScale="90000"/>
          </a:bodyPr>
          <a:lstStyle/>
          <a:p>
            <a:r>
              <a:rPr lang="en-US" dirty="0" smtClean="0"/>
              <a:t>Functional testing</a:t>
            </a:r>
            <a:endParaRPr lang="ro-RO" dirty="0"/>
          </a:p>
        </p:txBody>
      </p:sp>
      <p:sp>
        <p:nvSpPr>
          <p:cNvPr id="4" name="Rectangle 3"/>
          <p:cNvSpPr/>
          <p:nvPr/>
        </p:nvSpPr>
        <p:spPr>
          <a:xfrm>
            <a:off x="395536" y="908720"/>
            <a:ext cx="82809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Functionality testing</a:t>
            </a:r>
            <a:r>
              <a:rPr lang="en-US" dirty="0" smtClean="0"/>
              <a:t> is performed to verify that a software application performs and functions correctly according to design specifications. </a:t>
            </a:r>
            <a:endParaRPr lang="ro-RO" dirty="0"/>
          </a:p>
        </p:txBody>
      </p:sp>
      <p:sp>
        <p:nvSpPr>
          <p:cNvPr id="7" name="Rectangle 6"/>
          <p:cNvSpPr/>
          <p:nvPr/>
        </p:nvSpPr>
        <p:spPr>
          <a:xfrm>
            <a:off x="323528" y="5733256"/>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Account settings</a:t>
            </a:r>
            <a:endParaRPr lang="ro-RO" dirty="0"/>
          </a:p>
        </p:txBody>
      </p:sp>
      <p:sp>
        <p:nvSpPr>
          <p:cNvPr id="8" name="Rectangle 7"/>
          <p:cNvSpPr/>
          <p:nvPr/>
        </p:nvSpPr>
        <p:spPr>
          <a:xfrm>
            <a:off x="323528" y="3212976"/>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Text messages</a:t>
            </a:r>
            <a:endParaRPr lang="ro-RO" dirty="0"/>
          </a:p>
        </p:txBody>
      </p:sp>
      <p:sp>
        <p:nvSpPr>
          <p:cNvPr id="9" name="Rectangle 8"/>
          <p:cNvSpPr/>
          <p:nvPr/>
        </p:nvSpPr>
        <p:spPr>
          <a:xfrm>
            <a:off x="323528" y="2132856"/>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Makeing  Calls</a:t>
            </a:r>
            <a:endParaRPr lang="ro-RO" dirty="0"/>
          </a:p>
        </p:txBody>
      </p:sp>
      <p:sp>
        <p:nvSpPr>
          <p:cNvPr id="10" name="Rectangle 9"/>
          <p:cNvSpPr/>
          <p:nvPr/>
        </p:nvSpPr>
        <p:spPr>
          <a:xfrm>
            <a:off x="323528" y="4509120"/>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Data  transfer</a:t>
            </a:r>
            <a:endParaRPr lang="ro-RO" dirty="0"/>
          </a:p>
        </p:txBody>
      </p:sp>
      <p:sp>
        <p:nvSpPr>
          <p:cNvPr id="11" name="Rectangle 10"/>
          <p:cNvSpPr/>
          <p:nvPr/>
        </p:nvSpPr>
        <p:spPr>
          <a:xfrm>
            <a:off x="5508104" y="4077072"/>
            <a:ext cx="331236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Audio, Video, Pictures, Voice record, Location, Contacts, Documents</a:t>
            </a:r>
            <a:endParaRPr lang="ro-RO" dirty="0"/>
          </a:p>
        </p:txBody>
      </p:sp>
      <p:sp>
        <p:nvSpPr>
          <p:cNvPr id="12" name="Rectangle 11"/>
          <p:cNvSpPr/>
          <p:nvPr/>
        </p:nvSpPr>
        <p:spPr>
          <a:xfrm>
            <a:off x="5508104" y="2132856"/>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Video Call</a:t>
            </a:r>
          </a:p>
          <a:p>
            <a:pPr algn="ctr"/>
            <a:r>
              <a:rPr lang="ro-RO" dirty="0" smtClean="0"/>
              <a:t>Voice Call</a:t>
            </a:r>
            <a:endParaRPr lang="ro-RO" dirty="0"/>
          </a:p>
        </p:txBody>
      </p:sp>
      <p:sp>
        <p:nvSpPr>
          <p:cNvPr id="13" name="Rectangle 12"/>
          <p:cNvSpPr/>
          <p:nvPr/>
        </p:nvSpPr>
        <p:spPr>
          <a:xfrm>
            <a:off x="5508104" y="3140968"/>
            <a:ext cx="31683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No limits</a:t>
            </a:r>
            <a:endParaRPr lang="ro-RO" dirty="0"/>
          </a:p>
        </p:txBody>
      </p:sp>
      <p:sp>
        <p:nvSpPr>
          <p:cNvPr id="14" name="Rectangle 13"/>
          <p:cNvSpPr/>
          <p:nvPr/>
        </p:nvSpPr>
        <p:spPr>
          <a:xfrm>
            <a:off x="5508104" y="5517232"/>
            <a:ext cx="324036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 settings</a:t>
            </a:r>
            <a:endParaRPr lang="en-US" dirty="0"/>
          </a:p>
          <a:p>
            <a:pPr algn="ctr"/>
            <a:r>
              <a:rPr lang="en-US" dirty="0" smtClean="0"/>
              <a:t>Notification</a:t>
            </a:r>
          </a:p>
          <a:p>
            <a:pPr algn="ctr"/>
            <a:r>
              <a:rPr lang="en-US" dirty="0" smtClean="0"/>
              <a:t>Chats and Data usage</a:t>
            </a:r>
          </a:p>
          <a:p>
            <a:pPr algn="ctr"/>
            <a:r>
              <a:rPr lang="en-US" dirty="0" smtClean="0"/>
              <a:t> </a:t>
            </a:r>
            <a:endParaRPr lang="ro-RO" dirty="0"/>
          </a:p>
        </p:txBody>
      </p:sp>
      <p:pic>
        <p:nvPicPr>
          <p:cNvPr id="11265" name="Picture 1"/>
          <p:cNvPicPr>
            <a:picLocks noChangeAspect="1" noChangeArrowheads="1"/>
          </p:cNvPicPr>
          <p:nvPr/>
        </p:nvPicPr>
        <p:blipFill>
          <a:blip r:embed="rId2" cstate="print"/>
          <a:srcRect/>
          <a:stretch>
            <a:fillRect/>
          </a:stretch>
        </p:blipFill>
        <p:spPr bwMode="auto">
          <a:xfrm>
            <a:off x="3491880" y="2348880"/>
            <a:ext cx="1953530" cy="349193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919864"/>
          </a:xfrm>
        </p:spPr>
        <p:txBody>
          <a:bodyPr/>
          <a:lstStyle/>
          <a:p>
            <a:r>
              <a:rPr lang="en-US" dirty="0" smtClean="0"/>
              <a:t>Integration  Testing</a:t>
            </a:r>
            <a:endParaRPr lang="ro-RO" dirty="0"/>
          </a:p>
        </p:txBody>
      </p:sp>
      <p:sp>
        <p:nvSpPr>
          <p:cNvPr id="4" name="Rectangle 3"/>
          <p:cNvSpPr/>
          <p:nvPr/>
        </p:nvSpPr>
        <p:spPr>
          <a:xfrm>
            <a:off x="611560" y="1412776"/>
            <a:ext cx="813690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Integration testing</a:t>
            </a:r>
            <a:r>
              <a:rPr lang="en-US" dirty="0" smtClean="0"/>
              <a:t> tests integration or interfaces between components, interactions to different parts of the system such as an operating system, file system and hardware or interfaces between systems.</a:t>
            </a:r>
            <a:endParaRPr lang="ro-RO" b="1" dirty="0"/>
          </a:p>
        </p:txBody>
      </p:sp>
      <p:pic>
        <p:nvPicPr>
          <p:cNvPr id="24578" name="Picture 2" descr="http://cdn.ndtv.com/tech/whatsapp_web_screenshot_generic.jpg"/>
          <p:cNvPicPr>
            <a:picLocks noChangeAspect="1" noChangeArrowheads="1"/>
          </p:cNvPicPr>
          <p:nvPr/>
        </p:nvPicPr>
        <p:blipFill>
          <a:blip r:embed="rId2" cstate="print"/>
          <a:srcRect/>
          <a:stretch>
            <a:fillRect/>
          </a:stretch>
        </p:blipFill>
        <p:spPr bwMode="auto">
          <a:xfrm>
            <a:off x="0" y="2204864"/>
            <a:ext cx="9144000" cy="465313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88640"/>
            <a:ext cx="8229600" cy="936104"/>
          </a:xfrm>
        </p:spPr>
        <p:txBody>
          <a:bodyPr/>
          <a:lstStyle/>
          <a:p>
            <a:r>
              <a:rPr lang="ro-RO" dirty="0" smtClean="0"/>
              <a:t>Non – Functional Testing</a:t>
            </a:r>
            <a:endParaRPr lang="ro-RO" dirty="0"/>
          </a:p>
        </p:txBody>
      </p:sp>
      <p:sp>
        <p:nvSpPr>
          <p:cNvPr id="3" name="Content Placeholder 2"/>
          <p:cNvSpPr>
            <a:spLocks noGrp="1"/>
          </p:cNvSpPr>
          <p:nvPr>
            <p:ph idx="1"/>
          </p:nvPr>
        </p:nvSpPr>
        <p:spPr>
          <a:xfrm>
            <a:off x="467544" y="1268760"/>
            <a:ext cx="8424936" cy="1440160"/>
          </a:xfrm>
        </p:spPr>
        <p:txBody>
          <a:bodyPr>
            <a:normAutofit fontScale="85000" lnSpcReduction="20000"/>
          </a:bodyPr>
          <a:lstStyle/>
          <a:p>
            <a:r>
              <a:rPr lang="hu-HU" dirty="0" smtClean="0"/>
              <a:t> Possibility to download on phones and PCs</a:t>
            </a:r>
          </a:p>
          <a:p>
            <a:r>
              <a:rPr lang="hu-HU" dirty="0" smtClean="0"/>
              <a:t>When </a:t>
            </a:r>
            <a:r>
              <a:rPr lang="hu-HU" dirty="0"/>
              <a:t>unisnstalling – it deletes not just the icon but the whole app from my applications</a:t>
            </a:r>
            <a:endParaRPr lang="ro-RO" dirty="0"/>
          </a:p>
          <a:p>
            <a:r>
              <a:rPr lang="hu-HU" dirty="0"/>
              <a:t>I</a:t>
            </a:r>
            <a:r>
              <a:rPr lang="hu-HU" dirty="0" smtClean="0"/>
              <a:t>t </a:t>
            </a:r>
            <a:r>
              <a:rPr lang="hu-HU" dirty="0"/>
              <a:t>deletes all the conversations</a:t>
            </a:r>
            <a:endParaRPr lang="ro-RO" dirty="0"/>
          </a:p>
          <a:p>
            <a:endParaRPr lang="ro-RO" dirty="0"/>
          </a:p>
        </p:txBody>
      </p:sp>
      <p:pic>
        <p:nvPicPr>
          <p:cNvPr id="5" name="Kép 1"/>
          <p:cNvPicPr/>
          <p:nvPr/>
        </p:nvPicPr>
        <p:blipFill>
          <a:blip r:embed="rId2" cstate="print"/>
          <a:stretch>
            <a:fillRect/>
          </a:stretch>
        </p:blipFill>
        <p:spPr>
          <a:xfrm>
            <a:off x="683568" y="3041576"/>
            <a:ext cx="7848872" cy="38164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43216"/>
          </a:xfrm>
        </p:spPr>
        <p:txBody>
          <a:bodyPr/>
          <a:lstStyle/>
          <a:p>
            <a:r>
              <a:rPr lang="ro-RO" dirty="0" smtClean="0"/>
              <a:t>Localization</a:t>
            </a:r>
            <a:endParaRPr lang="ro-RO" dirty="0"/>
          </a:p>
        </p:txBody>
      </p:sp>
      <p:sp>
        <p:nvSpPr>
          <p:cNvPr id="4" name="Rounded Rectangle 3"/>
          <p:cNvSpPr/>
          <p:nvPr/>
        </p:nvSpPr>
        <p:spPr>
          <a:xfrm>
            <a:off x="683568" y="4005064"/>
            <a:ext cx="3672408"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dirty="0" smtClean="0"/>
              <a:t>When </a:t>
            </a:r>
            <a:r>
              <a:rPr lang="hu-HU" dirty="0"/>
              <a:t>installing it automatically gives me a country code as soon as I chose a country, and if I use a wrong country code I cannot validate my phone number</a:t>
            </a:r>
            <a:endParaRPr lang="ro-RO" dirty="0"/>
          </a:p>
          <a:p>
            <a:endParaRPr lang="ro-RO" dirty="0"/>
          </a:p>
        </p:txBody>
      </p:sp>
      <p:sp>
        <p:nvSpPr>
          <p:cNvPr id="5" name="Rounded Rectangle 4"/>
          <p:cNvSpPr/>
          <p:nvPr/>
        </p:nvSpPr>
        <p:spPr>
          <a:xfrm>
            <a:off x="1331640" y="1628800"/>
            <a:ext cx="6336704"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Localization is a type of non-functional testing designing a software application so that it can be adapted to various languages and regions without any changes</a:t>
            </a:r>
            <a:r>
              <a:rPr lang="en-US" dirty="0" smtClean="0"/>
              <a:t>.</a:t>
            </a:r>
            <a:endParaRPr lang="ro-RO" b="1" dirty="0">
              <a:solidFill>
                <a:srgbClr val="FF0000"/>
              </a:solidFill>
            </a:endParaRPr>
          </a:p>
        </p:txBody>
      </p:sp>
      <p:sp>
        <p:nvSpPr>
          <p:cNvPr id="6" name="Rounded Rectangle 5"/>
          <p:cNvSpPr/>
          <p:nvPr/>
        </p:nvSpPr>
        <p:spPr>
          <a:xfrm>
            <a:off x="4716016" y="4077072"/>
            <a:ext cx="3672408"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I</a:t>
            </a:r>
            <a:r>
              <a:rPr lang="hu-HU" dirty="0" smtClean="0"/>
              <a:t>f I want to delete my profile, and I introduce a wrong country code, it won’t delete my profile</a:t>
            </a:r>
            <a:endParaRPr lang="ro-RO" dirty="0" smtClean="0"/>
          </a:p>
          <a:p>
            <a:pPr algn="ctr"/>
            <a:endParaRPr lang="ro-R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864096"/>
          </a:xfrm>
        </p:spPr>
        <p:txBody>
          <a:bodyPr>
            <a:normAutofit fontScale="90000"/>
          </a:bodyPr>
          <a:lstStyle/>
          <a:p>
            <a:r>
              <a:rPr lang="en-US" b="1" dirty="0"/>
              <a:t/>
            </a:r>
            <a:br>
              <a:rPr lang="en-US" b="1" dirty="0"/>
            </a:br>
            <a:r>
              <a:rPr lang="en-US" b="1" i="1" dirty="0"/>
              <a:t>What is Compatibility Testing?</a:t>
            </a:r>
            <a:r>
              <a:rPr lang="en-US" dirty="0"/>
              <a:t/>
            </a:r>
            <a:br>
              <a:rPr lang="en-US" dirty="0"/>
            </a:br>
            <a:endParaRPr lang="en-US" dirty="0"/>
          </a:p>
        </p:txBody>
      </p:sp>
      <p:sp>
        <p:nvSpPr>
          <p:cNvPr id="3" name="Content Placeholder 2"/>
          <p:cNvSpPr>
            <a:spLocks noGrp="1"/>
          </p:cNvSpPr>
          <p:nvPr>
            <p:ph idx="1"/>
          </p:nvPr>
        </p:nvSpPr>
        <p:spPr>
          <a:xfrm>
            <a:off x="628650" y="2577352"/>
            <a:ext cx="7886700" cy="3155903"/>
          </a:xfrm>
        </p:spPr>
        <p:txBody>
          <a:bodyPr>
            <a:normAutofit fontScale="92500" lnSpcReduction="20000"/>
          </a:bodyPr>
          <a:lstStyle/>
          <a:p>
            <a:r>
              <a:rPr lang="en-US" dirty="0"/>
              <a:t>Compatibility Testing is a type of Software testing to check whether your software is capable of running on different hardware, operating systems, applications , network environments or</a:t>
            </a:r>
            <a:r>
              <a:rPr lang="en-US" i="1" dirty="0">
                <a:hlinkClick r:id="rId2"/>
              </a:rPr>
              <a:t> Mobile</a:t>
            </a:r>
            <a:r>
              <a:rPr lang="en-US" dirty="0">
                <a:hlinkClick r:id="rId2"/>
              </a:rPr>
              <a:t> </a:t>
            </a:r>
            <a:r>
              <a:rPr lang="en-US" dirty="0"/>
              <a:t>devices</a:t>
            </a:r>
            <a:r>
              <a:rPr lang="en-US" dirty="0" smtClean="0"/>
              <a:t>.</a:t>
            </a:r>
          </a:p>
          <a:p>
            <a:endParaRPr lang="en-US" dirty="0"/>
          </a:p>
          <a:p>
            <a:r>
              <a:rPr lang="en-US" dirty="0"/>
              <a:t>Compatibility Testing is a type of the Non-functional testing.</a:t>
            </a:r>
          </a:p>
          <a:p>
            <a:pPr marL="0" indent="0">
              <a:buNone/>
            </a:pPr>
            <a:endParaRPr lang="en-US" dirty="0"/>
          </a:p>
        </p:txBody>
      </p:sp>
    </p:spTree>
    <p:extLst>
      <p:ext uri="{BB962C8B-B14F-4D97-AF65-F5344CB8AC3E}">
        <p14:creationId xmlns:p14="http://schemas.microsoft.com/office/powerpoint/2010/main" xmlns="" val="156502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2048"/>
            <a:ext cx="3871342" cy="1098720"/>
          </a:xfrm>
        </p:spPr>
        <p:txBody>
          <a:bodyPr>
            <a:normAutofit fontScale="90000"/>
          </a:bodyPr>
          <a:lstStyle/>
          <a:p>
            <a:r>
              <a:rPr lang="en-US" sz="4000" b="1" i="1" dirty="0"/>
              <a:t>IOS 10.2.1    </a:t>
            </a:r>
            <a:r>
              <a:rPr lang="en-US" sz="4000" b="1" i="1" dirty="0">
                <a:solidFill>
                  <a:srgbClr val="FF0000"/>
                </a:solidFill>
              </a:rPr>
              <a:t>vs</a:t>
            </a:r>
            <a:r>
              <a:rPr lang="en-US" sz="4000" b="1" i="1" dirty="0"/>
              <a:t> Android 5.0.1</a:t>
            </a:r>
          </a:p>
        </p:txBody>
      </p:sp>
      <p:sp>
        <p:nvSpPr>
          <p:cNvPr id="3" name="Content Placeholder 2"/>
          <p:cNvSpPr>
            <a:spLocks noGrp="1"/>
          </p:cNvSpPr>
          <p:nvPr>
            <p:ph idx="1"/>
          </p:nvPr>
        </p:nvSpPr>
        <p:spPr>
          <a:xfrm>
            <a:off x="198344" y="1470211"/>
            <a:ext cx="4279527" cy="5244353"/>
          </a:xfrm>
        </p:spPr>
        <p:txBody>
          <a:bodyPr>
            <a:normAutofit/>
          </a:bodyPr>
          <a:lstStyle/>
          <a:p>
            <a:pPr marL="0" indent="0">
              <a:buNone/>
            </a:pPr>
            <a:r>
              <a:rPr lang="en-US" sz="1800" b="1" dirty="0"/>
              <a:t>Chat Overview-</a:t>
            </a:r>
            <a:r>
              <a:rPr lang="en-US" sz="1800" dirty="0"/>
              <a:t>the iOS version looks much more sterile due to the choice of color elements, options such as contacts and settings can be accessed right away from the lower navigation bar. With Android, these are hidden behind the menu in the action bar.</a:t>
            </a:r>
            <a:endParaRPr lang="en-US" sz="18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26" name="Picture 2" descr="Chats Android iO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7878" y="3684494"/>
            <a:ext cx="3492875" cy="2514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Einzel Chat Android iOS"/>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25284" y="741701"/>
            <a:ext cx="3566867" cy="260450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4572000" y="4030560"/>
            <a:ext cx="4572000" cy="1754326"/>
          </a:xfrm>
          <a:prstGeom prst="rect">
            <a:avLst/>
          </a:prstGeom>
        </p:spPr>
        <p:txBody>
          <a:bodyPr>
            <a:spAutoFit/>
          </a:bodyPr>
          <a:lstStyle/>
          <a:p>
            <a:pPr fontAlgn="base"/>
            <a:r>
              <a:rPr lang="en-US" b="1" dirty="0"/>
              <a:t>Chat Window-</a:t>
            </a:r>
            <a:r>
              <a:rPr lang="en-US" dirty="0"/>
              <a:t>the actual chat looks relatively identical and only the representation of icons and speech bubbles vary slightly. The button to attach files has been moved down to the text bar in iOS while that’s the area where the emoticon symbol is at for Android.</a:t>
            </a:r>
            <a:endParaRPr lang="en-US" b="1" dirty="0"/>
          </a:p>
        </p:txBody>
      </p:sp>
    </p:spTree>
    <p:extLst>
      <p:ext uri="{BB962C8B-B14F-4D97-AF65-F5344CB8AC3E}">
        <p14:creationId xmlns:p14="http://schemas.microsoft.com/office/powerpoint/2010/main" xmlns="" val="39168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654" y="236675"/>
            <a:ext cx="2904257" cy="369332"/>
          </a:xfrm>
          <a:prstGeom prst="rect">
            <a:avLst/>
          </a:prstGeom>
        </p:spPr>
        <p:txBody>
          <a:bodyPr wrap="none">
            <a:spAutoFit/>
          </a:bodyPr>
          <a:lstStyle/>
          <a:p>
            <a:r>
              <a:rPr lang="en-US" b="1" i="1" dirty="0"/>
              <a:t>IOS 10.2.1    </a:t>
            </a:r>
            <a:r>
              <a:rPr lang="en-US" b="1" i="1" dirty="0">
                <a:solidFill>
                  <a:srgbClr val="FF0000"/>
                </a:solidFill>
              </a:rPr>
              <a:t>vs</a:t>
            </a:r>
            <a:r>
              <a:rPr lang="en-US" b="1" i="1" dirty="0"/>
              <a:t> Android 5.0.1</a:t>
            </a:r>
            <a:endParaRPr lang="en-US" dirty="0"/>
          </a:p>
        </p:txBody>
      </p:sp>
      <p:sp>
        <p:nvSpPr>
          <p:cNvPr id="5" name="Rectangle 4"/>
          <p:cNvSpPr/>
          <p:nvPr/>
        </p:nvSpPr>
        <p:spPr>
          <a:xfrm>
            <a:off x="339653" y="1056945"/>
            <a:ext cx="3731444" cy="3139321"/>
          </a:xfrm>
          <a:prstGeom prst="rect">
            <a:avLst/>
          </a:prstGeom>
        </p:spPr>
        <p:txBody>
          <a:bodyPr wrap="square">
            <a:spAutoFit/>
          </a:bodyPr>
          <a:lstStyle/>
          <a:p>
            <a:pPr fontAlgn="base"/>
            <a:r>
              <a:rPr lang="en-US" b="1" i="0" dirty="0">
                <a:effectLst/>
                <a:latin typeface="Hind"/>
              </a:rPr>
              <a:t>Notifications- </a:t>
            </a:r>
            <a:r>
              <a:rPr lang="en-US" dirty="0"/>
              <a:t>Whether in Android or iOS, there is no interactive button that allows you to reply directly to messages outside the app. Taping on the notification itself merely results in the app firing up and being able to reply from within WhatsApp. Android does have a small advantage here though, as it provides a little bit more information provided when in the notification bar.</a:t>
            </a:r>
            <a:r>
              <a:rPr lang="en-US" b="1" i="0" dirty="0">
                <a:effectLst/>
                <a:latin typeface="Hind"/>
              </a:rPr>
              <a:t> </a:t>
            </a:r>
          </a:p>
        </p:txBody>
      </p:sp>
      <p:pic>
        <p:nvPicPr>
          <p:cNvPr id="2050" name="Picture 2" descr="Benachrichtigung Android iO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4725144"/>
            <a:ext cx="2735884" cy="1946029"/>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whatsapp"/>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08979" y="421340"/>
            <a:ext cx="4022231" cy="326763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4450977" y="3986087"/>
            <a:ext cx="4572000" cy="2031325"/>
          </a:xfrm>
          <a:prstGeom prst="rect">
            <a:avLst/>
          </a:prstGeom>
        </p:spPr>
        <p:txBody>
          <a:bodyPr>
            <a:spAutoFit/>
          </a:bodyPr>
          <a:lstStyle/>
          <a:p>
            <a:pPr fontAlgn="base"/>
            <a:r>
              <a:rPr lang="en-US" b="1" i="0" dirty="0">
                <a:effectLst/>
                <a:latin typeface="Hind"/>
              </a:rPr>
              <a:t>Settings-</a:t>
            </a:r>
            <a:r>
              <a:rPr lang="en-US" b="0" i="0" dirty="0">
                <a:solidFill>
                  <a:srgbClr val="272526"/>
                </a:solidFill>
                <a:effectLst/>
              </a:rPr>
              <a:t>The iOS version of WhatsApp has it’s setting grouped based on type and allows a little bit more intuitive navigation to the settings of your choice. However, the Android version has small icons to the left of the settings that allow a quick visual representation of what you’re looking for.</a:t>
            </a:r>
          </a:p>
        </p:txBody>
      </p:sp>
    </p:spTree>
    <p:extLst>
      <p:ext uri="{BB962C8B-B14F-4D97-AF65-F5344CB8AC3E}">
        <p14:creationId xmlns:p14="http://schemas.microsoft.com/office/powerpoint/2010/main" xmlns="" val="226467490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TotalTime>
  <Words>804</Words>
  <Application>Microsoft Office PowerPoint</Application>
  <PresentationFormat>On-screen Show (4:3)</PresentationFormat>
  <Paragraphs>72</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Foundry</vt:lpstr>
      <vt:lpstr>Slide 1</vt:lpstr>
      <vt:lpstr>Slide 2</vt:lpstr>
      <vt:lpstr>Functional testing</vt:lpstr>
      <vt:lpstr>Integration  Testing</vt:lpstr>
      <vt:lpstr>Non – Functional Testing</vt:lpstr>
      <vt:lpstr>Localization</vt:lpstr>
      <vt:lpstr> What is Compatibility Testing? </vt:lpstr>
      <vt:lpstr>IOS 10.2.1    vs Android 5.0.1</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dc:title>
  <dc:creator>Raluca</dc:creator>
  <cp:lastModifiedBy>Raluca</cp:lastModifiedBy>
  <cp:revision>38</cp:revision>
  <dcterms:created xsi:type="dcterms:W3CDTF">2017-03-09T17:13:41Z</dcterms:created>
  <dcterms:modified xsi:type="dcterms:W3CDTF">2017-03-10T16:37:06Z</dcterms:modified>
</cp:coreProperties>
</file>