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5" r:id="rId11"/>
    <p:sldId id="349" r:id="rId12"/>
    <p:sldId id="348" r:id="rId13"/>
    <p:sldId id="350" r:id="rId14"/>
    <p:sldId id="351" r:id="rId15"/>
    <p:sldId id="343" r:id="rId16"/>
    <p:sldId id="344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79" d="100"/>
          <a:sy n="79" d="100"/>
        </p:scale>
        <p:origin x="106" y="33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-solution.tistory.com/entry/LLM-%EA%B1%B0%EB%8C%80-%EC%96%B8%EC%96%B4-%EB%AA%A8%EB%8D%B8-Large-Language-Model%EC%9D%B4%EB%9E%80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-solution.tistory.com/entry/LLM-%EA%B1%B0%EB%8C%80-%EC%96%B8%EC%96%B4-%EB%AA%A8%EB%8D%B8-Large-Language-Model%EC%9D%B4%EB%9E%80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670" y="163166"/>
            <a:ext cx="6058864" cy="274781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Sentiment Analysis Using Large Language Models (LLMs)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09866-78F0-7563-DE7B-CD5E963E9610}"/>
              </a:ext>
            </a:extLst>
          </p:cNvPr>
          <p:cNvSpPr txBox="1"/>
          <p:nvPr/>
        </p:nvSpPr>
        <p:spPr>
          <a:xfrm>
            <a:off x="7969541" y="4186106"/>
            <a:ext cx="3976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Snehlata Kumari</a:t>
            </a:r>
          </a:p>
          <a:p>
            <a:r>
              <a:rPr lang="en-US" sz="2800" b="1" dirty="0"/>
              <a:t>23080692</a:t>
            </a:r>
          </a:p>
          <a:p>
            <a:r>
              <a:rPr lang="en-US" sz="2800" b="1" dirty="0"/>
              <a:t>MSc Data Science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8663-6171-48F4-F433-96343B6A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C2C1-79C6-2ED6-4A0A-5D050A5742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Hugging Face transformers pipeline</a:t>
            </a:r>
          </a:p>
          <a:p>
            <a:r>
              <a:rPr lang="en-US" dirty="0"/>
              <a:t>Predicted sentiment for each utterance or dialogue pair</a:t>
            </a:r>
          </a:p>
          <a:p>
            <a:r>
              <a:rPr lang="en-US" dirty="0"/>
              <a:t>Mapped model-specific labels to common sentiment categories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1CED-AD68-7BB1-CD27-6661F7E4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6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FC85-6A49-0499-7366-434C4F79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Sentiment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5855-0573-786A-4A18-C1A44E3EB4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difference between context-aware vs context-free sentiment prediction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subtle tones more accurately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Interpretation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7590499" cy="19546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Context improves accuracy in multi-turn dialogue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DistilBERT</a:t>
            </a:r>
            <a:r>
              <a:rPr lang="en-IN" dirty="0"/>
              <a:t> misses emotional nuance without prior utterances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Highlights need for dialogue-aware sentiment </a:t>
            </a:r>
            <a:r>
              <a:rPr lang="en-IN" dirty="0" err="1"/>
              <a:t>modeling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682" y="3163297"/>
            <a:ext cx="1730956" cy="7115086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Placeholder 7" descr="A light bulb with puzzle pieces&#10;&#10;AI-generated content may be incorrect.">
            <a:extLst>
              <a:ext uri="{FF2B5EF4-FFF2-40B4-BE49-F238E27FC236}">
                <a16:creationId xmlns:a16="http://schemas.microsoft.com/office/drawing/2014/main" id="{EE4C75E8-6640-0923-BA76-A408765FD8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7732" b="37732"/>
          <a:stretch>
            <a:fillRect/>
          </a:stretch>
        </p:blipFill>
        <p:spPr>
          <a:xfrm>
            <a:off x="-7620" y="4597167"/>
            <a:ext cx="12207239" cy="2017552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IN"/>
              <a:t>Conclusion &amp; Impact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LLMs significantly enhance context-based sentiment classification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Applicable in chatbots, mental health detection, customer support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err="1"/>
              <a:t>DailyDialog</a:t>
            </a:r>
            <a:r>
              <a:rPr lang="en-US"/>
              <a:t> proved suitable for context-rich scenarios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8" name="Picture Placeholder 7" descr="A light bulb with puzzle pieces&#10;&#10;AI-generated content may be incorrect.">
            <a:extLst>
              <a:ext uri="{FF2B5EF4-FFF2-40B4-BE49-F238E27FC236}">
                <a16:creationId xmlns:a16="http://schemas.microsoft.com/office/drawing/2014/main" id="{3325708B-7B98-325A-F4FF-6E586372CFD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372" r="-3" b="12552"/>
          <a:stretch>
            <a:fillRect/>
          </a:stretch>
        </p:blipFill>
        <p:spPr>
          <a:xfrm>
            <a:off x="6410644" y="1399033"/>
            <a:ext cx="4887594" cy="472939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4006024"/>
            <a:ext cx="6747560" cy="2346960"/>
          </a:xfrm>
        </p:spPr>
        <p:txBody>
          <a:bodyPr>
            <a:normAutofit/>
          </a:bodyPr>
          <a:lstStyle/>
          <a:p>
            <a:r>
              <a:rPr lang="en-US" sz="4000" b="1" dirty="0"/>
              <a:t>Q &amp; A…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Goal: Improve sentiment classification using dialogue context.</a:t>
            </a:r>
          </a:p>
          <a:p>
            <a:r>
              <a:rPr lang="en-US" dirty="0"/>
              <a:t>Why it matters: Traditional models misclassify context-sensitive or multi-turn sentiment.</a:t>
            </a:r>
          </a:p>
          <a:p>
            <a:r>
              <a:rPr lang="en-US" dirty="0"/>
              <a:t>Research Question: Can LLMs better understand sentiment by incorporating context?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4308110" cy="1412334"/>
          </a:xfrm>
        </p:spPr>
        <p:txBody>
          <a:bodyPr anchor="b">
            <a:normAutofit/>
          </a:bodyPr>
          <a:lstStyle/>
          <a:p>
            <a:r>
              <a:rPr lang="en-IN" dirty="0"/>
              <a:t>Literature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 descr="A group of people reading books&#10;&#10;AI-generated content may be incorrect.">
            <a:extLst>
              <a:ext uri="{FF2B5EF4-FFF2-40B4-BE49-F238E27FC236}">
                <a16:creationId xmlns:a16="http://schemas.microsoft.com/office/drawing/2014/main" id="{F03208A7-2E62-6FDB-8A24-21B988EA52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721813" y="457200"/>
            <a:ext cx="5470187" cy="5943599"/>
          </a:xfrm>
          <a:noFill/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7482F76-BEE4-FF30-85BA-3B6C08C9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08EE5-791E-B838-5207-213D62C30B04}"/>
              </a:ext>
            </a:extLst>
          </p:cNvPr>
          <p:cNvSpPr txBox="1"/>
          <p:nvPr/>
        </p:nvSpPr>
        <p:spPr>
          <a:xfrm>
            <a:off x="788565" y="2130804"/>
            <a:ext cx="441260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Traditional models (e.g., SVM, LSTM) struggle with multi-turn dialogues.</a:t>
            </a:r>
          </a:p>
          <a:p>
            <a:r>
              <a:rPr lang="en-IN" dirty="0"/>
              <a:t>Transformers like BERT and </a:t>
            </a:r>
            <a:r>
              <a:rPr lang="en-IN" dirty="0" err="1"/>
              <a:t>RoBERTa</a:t>
            </a:r>
            <a:r>
              <a:rPr lang="en-IN" dirty="0"/>
              <a:t> show better contextual understanding.</a:t>
            </a:r>
          </a:p>
          <a:p>
            <a:r>
              <a:rPr lang="en-IN" dirty="0"/>
              <a:t>Relevant studies:</a:t>
            </a:r>
          </a:p>
          <a:p>
            <a:endParaRPr lang="en-IN" dirty="0"/>
          </a:p>
          <a:p>
            <a:r>
              <a:rPr lang="en-IN" dirty="0"/>
              <a:t>- Devlin et al. (2019) - BERT for contextual NLP</a:t>
            </a:r>
          </a:p>
          <a:p>
            <a:r>
              <a:rPr lang="en-IN" dirty="0"/>
              <a:t>- Barbieri et al. (2020) - </a:t>
            </a:r>
            <a:r>
              <a:rPr lang="en-IN" dirty="0" err="1"/>
              <a:t>RoBERTa</a:t>
            </a:r>
            <a:r>
              <a:rPr lang="en-IN" dirty="0"/>
              <a:t> for Twitter Sentiment</a:t>
            </a:r>
          </a:p>
          <a:p>
            <a:r>
              <a:rPr lang="en-IN" dirty="0"/>
              <a:t>- Li et al. (2017) - </a:t>
            </a:r>
            <a:r>
              <a:rPr lang="en-IN" dirty="0" err="1"/>
              <a:t>DailyDialog</a:t>
            </a:r>
            <a:r>
              <a:rPr lang="en-IN" dirty="0"/>
              <a:t> dataset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18" y="-586829"/>
            <a:ext cx="5864352" cy="212179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Z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6465" y="2960195"/>
            <a:ext cx="5864225" cy="236283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Dataset: </a:t>
            </a:r>
            <a:r>
              <a:rPr lang="en-IN" dirty="0" err="1"/>
              <a:t>daily_dialog</a:t>
            </a:r>
            <a:r>
              <a:rPr lang="en-IN" dirty="0"/>
              <a:t> (</a:t>
            </a:r>
            <a:r>
              <a:rPr lang="en-IN" dirty="0" err="1"/>
              <a:t>Yanran</a:t>
            </a:r>
            <a:r>
              <a:rPr lang="en-IN" dirty="0"/>
              <a:t> Li et al., 2017)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/>
              <a:t>13,118 dialogues | Multi-turn utterances | Emotion and dialogue act labels</a:t>
            </a:r>
          </a:p>
          <a:p>
            <a:r>
              <a:rPr lang="en-IN" dirty="0"/>
              <a:t>Why suitable: Multi-turn structure + emotional and dialog act annotations</a:t>
            </a:r>
          </a:p>
          <a:p>
            <a:r>
              <a:rPr lang="en-IN" dirty="0"/>
              <a:t>Loaded via: </a:t>
            </a:r>
            <a:r>
              <a:rPr lang="en-IN" dirty="0" err="1"/>
              <a:t>load_dataset</a:t>
            </a:r>
            <a:r>
              <a:rPr lang="en-IN" dirty="0"/>
              <a:t>("</a:t>
            </a:r>
            <a:r>
              <a:rPr lang="en-IN" dirty="0" err="1"/>
              <a:t>daily_dialog</a:t>
            </a:r>
            <a:r>
              <a:rPr lang="en-IN" dirty="0"/>
              <a:t>")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Step 1: Load &amp; preprocess </a:t>
            </a:r>
            <a:r>
              <a:rPr lang="en-US" dirty="0" err="1"/>
              <a:t>DailyDialog</a:t>
            </a:r>
            <a:endParaRPr lang="en-US" dirty="0"/>
          </a:p>
          <a:p>
            <a:r>
              <a:rPr lang="en-US" dirty="0"/>
              <a:t>Step 2: Annotate using sentiment models</a:t>
            </a:r>
          </a:p>
          <a:p>
            <a:r>
              <a:rPr lang="en-US" dirty="0"/>
              <a:t>Step 3: Compare context-free vs context-aware input</a:t>
            </a:r>
          </a:p>
          <a:p>
            <a:r>
              <a:rPr lang="en-US" dirty="0"/>
              <a:t>Step 4: Analyze and visualize results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178112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Traditional Models</a:t>
            </a:r>
            <a:endParaRPr lang="en-Z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2818701"/>
            <a:ext cx="5580586" cy="344728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Sentence-level models ignore context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Fail to detect sarcasm, emotion buildup, or indirect cues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Real-world misclassification examples show model limitations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it-IT" dirty="0"/>
              <a:t>Model 1 – RoBERTa Twitter Sentiment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r>
              <a:rPr lang="en-IN" dirty="0"/>
              <a:t>Model: </a:t>
            </a:r>
            <a:r>
              <a:rPr lang="en-IN" dirty="0" err="1"/>
              <a:t>cardiffnlp</a:t>
            </a:r>
            <a:r>
              <a:rPr lang="en-IN" dirty="0"/>
              <a:t>/twitter-</a:t>
            </a:r>
            <a:r>
              <a:rPr lang="en-IN" dirty="0" err="1"/>
              <a:t>roberta</a:t>
            </a:r>
            <a:r>
              <a:rPr lang="en-IN" dirty="0"/>
              <a:t>-base-sentiment</a:t>
            </a:r>
          </a:p>
          <a:p>
            <a:r>
              <a:rPr lang="en-IN" dirty="0"/>
              <a:t>Pretrained on Twitter data</a:t>
            </a:r>
          </a:p>
          <a:p>
            <a:r>
              <a:rPr lang="en-IN" dirty="0"/>
              <a:t>Outputs: Positive, Neutral, Negative</a:t>
            </a:r>
          </a:p>
          <a:p>
            <a:r>
              <a:rPr lang="en-IN" dirty="0"/>
              <a:t>Strength: Good with informal, social-language data</a:t>
            </a:r>
          </a:p>
          <a:p>
            <a:endParaRPr lang="en-US" dirty="0"/>
          </a:p>
        </p:txBody>
      </p:sp>
      <p:pic>
        <p:nvPicPr>
          <p:cNvPr id="6" name="Content Placeholder 5" descr="A blue bird toy with wings and a blue circle with white text&#10;&#10;AI-generated content may be incorrect.">
            <a:extLst>
              <a:ext uri="{FF2B5EF4-FFF2-40B4-BE49-F238E27FC236}">
                <a16:creationId xmlns:a16="http://schemas.microsoft.com/office/drawing/2014/main" id="{5FEB2110-04B1-C1F3-3A39-03E552C0B1E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010559" y="2073275"/>
            <a:ext cx="3687763" cy="3687763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7902-4BA8-6540-FDA1-3372CBBF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IN"/>
              <a:t>Model 2 – </a:t>
            </a:r>
            <a:r>
              <a:rPr lang="en-IN" err="1"/>
              <a:t>DistilBERT</a:t>
            </a:r>
            <a:r>
              <a:rPr lang="en-IN"/>
              <a:t> SST-2</a:t>
            </a:r>
          </a:p>
        </p:txBody>
      </p:sp>
      <p:pic>
        <p:nvPicPr>
          <p:cNvPr id="6" name="Content Placeholder 5" descr="A blue bird toy with wings and a blue circle with white text&#10;&#10;AI-generated content may be incorrect.">
            <a:extLst>
              <a:ext uri="{FF2B5EF4-FFF2-40B4-BE49-F238E27FC236}">
                <a16:creationId xmlns:a16="http://schemas.microsoft.com/office/drawing/2014/main" id="{07BEB288-9331-83A5-E82A-A2295416F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3678" y="2073275"/>
            <a:ext cx="3687763" cy="3687763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1770-3155-3AD4-5EEA-ECC71450A1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/>
          <a:p>
            <a:r>
              <a:rPr lang="en-IN"/>
              <a:t>Model: distilbert-base-uncased-finetuned-sst-2-english</a:t>
            </a:r>
          </a:p>
          <a:p>
            <a:r>
              <a:rPr lang="en-IN"/>
              <a:t>Pretrained on Stanford SST-2 movie review data</a:t>
            </a:r>
          </a:p>
          <a:p>
            <a:r>
              <a:rPr lang="en-IN"/>
              <a:t>Binary sentiment classification: Positive or Negative</a:t>
            </a:r>
          </a:p>
          <a:p>
            <a:r>
              <a:rPr lang="en-IN"/>
              <a:t>Lightweight &amp; fast inference</a:t>
            </a:r>
          </a:p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3927E-E71C-171F-2B70-7CD9A488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76EE-BA98-4C16-9B47-9D001C1400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Input format: context + [SEP] + response</a:t>
            </a:r>
          </a:p>
          <a:p>
            <a:r>
              <a:rPr lang="en-US" dirty="0"/>
              <a:t>Tokenization using respective model tokenizer</a:t>
            </a:r>
          </a:p>
          <a:p>
            <a:r>
              <a:rPr lang="en-US" dirty="0"/>
              <a:t>Zero-shot inference only – no fine-tuning due to resource constraints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71CE7-009B-C4EA-A716-E90A052E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79E4F53-0A6D-DABB-9989-24C2E82C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73025"/>
            <a:ext cx="10404475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Design &amp;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929095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411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 Light</vt:lpstr>
      <vt:lpstr>Calibri</vt:lpstr>
      <vt:lpstr>Posterama</vt:lpstr>
      <vt:lpstr>Times New Roman</vt:lpstr>
      <vt:lpstr>Wingdings</vt:lpstr>
      <vt:lpstr>Custom</vt:lpstr>
      <vt:lpstr>Context-Aware Sentiment Analysis Using Large Language Models (LLMs)</vt:lpstr>
      <vt:lpstr>Agenda </vt:lpstr>
      <vt:lpstr>Literature Review</vt:lpstr>
      <vt:lpstr>Dataset Description</vt:lpstr>
      <vt:lpstr>Overview</vt:lpstr>
      <vt:lpstr>Problem with Traditional Models</vt:lpstr>
      <vt:lpstr>Model 1 – RoBERTa Twitter Sentiment</vt:lpstr>
      <vt:lpstr>Model 2 – DistilBERT SST-2</vt:lpstr>
      <vt:lpstr>Input Design &amp; Preprocessing</vt:lpstr>
      <vt:lpstr>Training &amp; Labeling Strategy</vt:lpstr>
      <vt:lpstr>Results – Sentiment Distribution</vt:lpstr>
      <vt:lpstr>Analysis &amp; Interpretation</vt:lpstr>
      <vt:lpstr>Conclusion &amp; Impact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Snehlata Kumari</cp:lastModifiedBy>
  <cp:revision>4</cp:revision>
  <dcterms:created xsi:type="dcterms:W3CDTF">2023-12-19T17:34:13Z</dcterms:created>
  <dcterms:modified xsi:type="dcterms:W3CDTF">2025-07-09T21:24:47Z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