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61" r:id="rId3"/>
    <p:sldId id="295" r:id="rId4"/>
    <p:sldId id="282" r:id="rId5"/>
    <p:sldId id="269" r:id="rId6"/>
    <p:sldId id="281" r:id="rId7"/>
    <p:sldId id="283" r:id="rId8"/>
    <p:sldId id="284" r:id="rId9"/>
    <p:sldId id="293" r:id="rId10"/>
    <p:sldId id="285" r:id="rId11"/>
    <p:sldId id="286" r:id="rId12"/>
    <p:sldId id="289" r:id="rId13"/>
    <p:sldId id="294" r:id="rId14"/>
    <p:sldId id="287" r:id="rId15"/>
    <p:sldId id="303" r:id="rId16"/>
    <p:sldId id="288" r:id="rId17"/>
    <p:sldId id="305" r:id="rId18"/>
    <p:sldId id="304" r:id="rId19"/>
    <p:sldId id="291" r:id="rId20"/>
    <p:sldId id="296" r:id="rId21"/>
    <p:sldId id="297" r:id="rId22"/>
    <p:sldId id="298" r:id="rId23"/>
    <p:sldId id="299" r:id="rId24"/>
    <p:sldId id="300" r:id="rId25"/>
    <p:sldId id="301" r:id="rId26"/>
    <p:sldId id="290" r:id="rId27"/>
    <p:sldId id="307" r:id="rId28"/>
    <p:sldId id="302" r:id="rId29"/>
    <p:sldId id="306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10191869\Desktop\toolchainCompar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-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Level none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Sheet2!$A$2</c:f>
              <c:numCache>
                <c:formatCode>General</c:formatCode>
                <c:ptCount val="1"/>
                <c:pt idx="0">
                  <c:v>40296</c:v>
                </c:pt>
              </c:numCache>
            </c:numRef>
          </c:val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Level 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38812</c:v>
                </c:pt>
              </c:numCache>
            </c:numRef>
          </c:val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Level 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33449</c:v>
                </c:pt>
              </c:numCache>
            </c:numRef>
          </c:val>
        </c:ser>
        <c:ser>
          <c:idx val="3"/>
          <c:order val="3"/>
          <c:tx>
            <c:strRef>
              <c:f>Sheet2!$D$1</c:f>
              <c:strCache>
                <c:ptCount val="1"/>
                <c:pt idx="0">
                  <c:v>Level high (size)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Sheet2!$D$2</c:f>
              <c:numCache>
                <c:formatCode>General</c:formatCode>
                <c:ptCount val="1"/>
                <c:pt idx="0">
                  <c:v>30421</c:v>
                </c:pt>
              </c:numCache>
            </c:numRef>
          </c:val>
        </c:ser>
        <c:ser>
          <c:idx val="4"/>
          <c:order val="4"/>
          <c:tx>
            <c:strRef>
              <c:f>Sheet2!$E$1</c:f>
              <c:strCache>
                <c:ptCount val="1"/>
                <c:pt idx="0">
                  <c:v>Level high (speed)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Sheet2!$E$2</c:f>
              <c:numCache>
                <c:formatCode>General</c:formatCode>
                <c:ptCount val="1"/>
                <c:pt idx="0">
                  <c:v>34593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362872"/>
        <c:axId val="196363264"/>
      </c:barChart>
      <c:catAx>
        <c:axId val="19636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63264"/>
        <c:crosses val="autoZero"/>
        <c:auto val="1"/>
        <c:lblAlgn val="ctr"/>
        <c:lblOffset val="100"/>
        <c:noMultiLvlLbl val="0"/>
      </c:catAx>
      <c:valAx>
        <c:axId val="19636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628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ARMCC vs EWARM vs GNU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EWARMvsARMCCvsGNU!$A$4</c:f>
              <c:strCache>
                <c:ptCount val="1"/>
                <c:pt idx="0">
                  <c:v>ARMCC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3.3293670270325378E-2"/>
                  <c:y val="-5.6864657637291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4797186786811347E-2"/>
                  <c:y val="-2.693589045976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4045428528568329E-2"/>
                  <c:y val="-3.59145206130259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EWARMvsARMCCvsGNU!$B$3:$D$3</c:f>
              <c:strCache>
                <c:ptCount val="3"/>
                <c:pt idx="0">
                  <c:v>Best Code Size</c:v>
                </c:pt>
                <c:pt idx="1">
                  <c:v>Best Data Memory</c:v>
                </c:pt>
                <c:pt idx="2">
                  <c:v>Best Total Memory</c:v>
                </c:pt>
              </c:strCache>
            </c:strRef>
          </c:cat>
          <c:val>
            <c:numRef>
              <c:f>EWARMvsARMCCvsGNU!$B$4:$D$4</c:f>
              <c:numCache>
                <c:formatCode>General</c:formatCode>
                <c:ptCount val="3"/>
                <c:pt idx="0">
                  <c:v>18988</c:v>
                </c:pt>
                <c:pt idx="1">
                  <c:v>3172</c:v>
                </c:pt>
                <c:pt idx="2">
                  <c:v>22160</c:v>
                </c:pt>
              </c:numCache>
            </c:numRef>
          </c:val>
        </c:ser>
        <c:ser>
          <c:idx val="1"/>
          <c:order val="1"/>
          <c:tx>
            <c:strRef>
              <c:f>EWARMvsARMCCvsGNU!$A$5</c:f>
              <c:strCache>
                <c:ptCount val="1"/>
                <c:pt idx="0">
                  <c:v>EWARM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-5.3871780919539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109789009010846E-2"/>
                  <c:y val="-7.78147946615563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947538438459734E-2"/>
                  <c:y val="-6.5843287790547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EWARMvsARMCCvsGNU!$B$3:$D$3</c:f>
              <c:strCache>
                <c:ptCount val="3"/>
                <c:pt idx="0">
                  <c:v>Best Code Size</c:v>
                </c:pt>
                <c:pt idx="1">
                  <c:v>Best Data Memory</c:v>
                </c:pt>
                <c:pt idx="2">
                  <c:v>Best Total Memory</c:v>
                </c:pt>
              </c:strCache>
            </c:strRef>
          </c:cat>
          <c:val>
            <c:numRef>
              <c:f>EWARMvsARMCCvsGNU!$B$5:$D$5</c:f>
              <c:numCache>
                <c:formatCode>General</c:formatCode>
                <c:ptCount val="3"/>
                <c:pt idx="0">
                  <c:v>20698</c:v>
                </c:pt>
                <c:pt idx="1">
                  <c:v>1502</c:v>
                </c:pt>
                <c:pt idx="2">
                  <c:v>22200</c:v>
                </c:pt>
              </c:numCache>
            </c:numRef>
          </c:val>
        </c:ser>
        <c:ser>
          <c:idx val="2"/>
          <c:order val="2"/>
          <c:tx>
            <c:strRef>
              <c:f>EWARMvsARMCCvsGNU!$A$6</c:f>
              <c:strCache>
                <c:ptCount val="1"/>
                <c:pt idx="0">
                  <c:v>GNU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4.8090857057136657E-2"/>
                  <c:y val="-3.8907397330778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9940505405488E-2"/>
                  <c:y val="-6.2850411072795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4391560360433839E-2"/>
                  <c:y val="-3.5914520613026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EWARMvsARMCCvsGNU!$B$3:$D$3</c:f>
              <c:strCache>
                <c:ptCount val="3"/>
                <c:pt idx="0">
                  <c:v>Best Code Size</c:v>
                </c:pt>
                <c:pt idx="1">
                  <c:v>Best Data Memory</c:v>
                </c:pt>
                <c:pt idx="2">
                  <c:v>Best Total Memory</c:v>
                </c:pt>
              </c:strCache>
            </c:strRef>
          </c:cat>
          <c:val>
            <c:numRef>
              <c:f>EWARMvsARMCCvsGNU!$B$6:$D$6</c:f>
              <c:numCache>
                <c:formatCode>General</c:formatCode>
                <c:ptCount val="3"/>
                <c:pt idx="0">
                  <c:v>22108</c:v>
                </c:pt>
                <c:pt idx="1">
                  <c:v>1460</c:v>
                </c:pt>
                <c:pt idx="2">
                  <c:v>23568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6364048"/>
        <c:axId val="196364440"/>
        <c:axId val="0"/>
      </c:bar3DChart>
      <c:catAx>
        <c:axId val="19636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64440"/>
        <c:crosses val="autoZero"/>
        <c:auto val="1"/>
        <c:lblAlgn val="ctr"/>
        <c:lblOffset val="100"/>
        <c:noMultiLvlLbl val="0"/>
      </c:catAx>
      <c:valAx>
        <c:axId val="19636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6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6-29T09:34:04.05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6/29/2015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3845" y="1579342"/>
            <a:ext cx="9604310" cy="3383280"/>
          </a:xfrm>
        </p:spPr>
        <p:txBody>
          <a:bodyPr/>
          <a:lstStyle/>
          <a:p>
            <a:pPr algn="ctr"/>
            <a:r>
              <a:rPr lang="en-US" dirty="0" smtClean="0"/>
              <a:t>ARM Cortex M0+</a:t>
            </a:r>
            <a:br>
              <a:rPr lang="en-US" dirty="0" smtClean="0"/>
            </a:br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110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Author: Lyubomir Atanasov</a:t>
            </a:r>
            <a:endParaRPr lang="en-US" dirty="0"/>
          </a:p>
        </p:txBody>
      </p:sp>
      <p:pic>
        <p:nvPicPr>
          <p:cNvPr id="9228" name="Picture 12" descr="http://www.lighting.philips.com/pwc_li/main/shared/assets/images/oem/xitanium/Xitanium_drivers_v7_960x3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30" y="5119269"/>
            <a:ext cx="6222569" cy="1738731"/>
          </a:xfrm>
          <a:prstGeom prst="rect">
            <a:avLst/>
          </a:prstGeom>
          <a:noFill/>
          <a:effectLst>
            <a:softEdge rad="419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://www.newscenter.philips.com/pwc_nc/main/shared/assets/newscenter/2009_pressreleases/Lightfair/Philips_MASTER_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9990">
            <a:off x="6063135" y="-431348"/>
            <a:ext cx="1286381" cy="2017188"/>
          </a:xfrm>
          <a:prstGeom prst="rect">
            <a:avLst/>
          </a:prstGeom>
          <a:noFill/>
          <a:effectLst>
            <a:glow>
              <a:srgbClr val="FFFF00">
                <a:alpha val="60000"/>
              </a:srgbClr>
            </a:glow>
            <a:softEdge rad="431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fontys.nl/static/fontyspresentation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581" y="0"/>
            <a:ext cx="10382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5" y="6199745"/>
            <a:ext cx="1181100" cy="714375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29000" decel="2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3021 0.01042 C 0.03659 0.01273 0.04609 0.01435 0.05599 0.01435 C 0.06745 0.01435 0.07643 0.01273 0.08281 0.01042 L 0.11328 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666974" y="4854015"/>
            <a:ext cx="2136402" cy="1223842"/>
            <a:chOff x="3872358" y="823134"/>
            <a:chExt cx="2475309" cy="2163731"/>
          </a:xfrm>
        </p:grpSpPr>
        <p:sp>
          <p:nvSpPr>
            <p:cNvPr id="12" name="Right Arrow 11"/>
            <p:cNvSpPr/>
            <p:nvPr/>
          </p:nvSpPr>
          <p:spPr>
            <a:xfrm>
              <a:off x="3872358" y="823134"/>
              <a:ext cx="2475309" cy="216373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4017163" y="1147693"/>
              <a:ext cx="1680737" cy="1514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11430" rIns="2286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Switch to</a:t>
              </a:r>
              <a:endParaRPr lang="en-US" sz="1800" b="1" kern="1200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Using 32bit microcontrollers for LED drivers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Code is optimal for a 8bit microcontroller</a:t>
            </a:r>
            <a:endParaRPr lang="en-US" sz="2400" dirty="0"/>
          </a:p>
        </p:txBody>
      </p:sp>
      <p:pic>
        <p:nvPicPr>
          <p:cNvPr id="4098" name="Picture 2" descr="http://www.mondoarc.com/siteimage/scale/800/600/3496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04" y="231575"/>
            <a:ext cx="5715000" cy="4286250"/>
          </a:xfrm>
          <a:prstGeom prst="rect">
            <a:avLst/>
          </a:prstGeom>
          <a:noFill/>
          <a:effectLst>
            <a:softEdge rad="419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ouser.com/images/microsites/weblQFP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2" y="4251209"/>
            <a:ext cx="2857500" cy="2390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40" y="4218581"/>
            <a:ext cx="2505075" cy="2438400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pPr algn="ctr"/>
            <a:r>
              <a:rPr lang="en-US" dirty="0" smtClean="0"/>
              <a:t>Switching to 32bit microcontrollers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502236" y="742271"/>
            <a:ext cx="4769428" cy="8819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ARM Cortex M0+ </a:t>
            </a:r>
            <a:br>
              <a:rPr lang="en-US" dirty="0" smtClean="0"/>
            </a:br>
            <a:r>
              <a:rPr lang="en-US" dirty="0" smtClean="0"/>
              <a:t>Code Optimization Assignment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6025"/>
              </p:ext>
            </p:extLst>
          </p:nvPr>
        </p:nvGraphicFramePr>
        <p:xfrm>
          <a:off x="239037" y="647835"/>
          <a:ext cx="6930690" cy="561788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627077"/>
                <a:gridCol w="3303613"/>
              </a:tblGrid>
              <a:tr h="8944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r>
                        <a:rPr lang="en-US" sz="1600" kern="10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– Code Density(size) Optimization</a:t>
                      </a:r>
                      <a:endParaRPr lang="en-US" sz="16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</a:t>
                      </a:r>
                      <a:r>
                        <a:rPr lang="en-US" sz="1600" kern="10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– DMA &amp; Atmel EVSYS</a:t>
                      </a:r>
                      <a:endParaRPr lang="en-US" sz="16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23409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kern="100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Investigate the</a:t>
                      </a:r>
                      <a:r>
                        <a:rPr lang="en-US" sz="1800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factors which affect code density.</a:t>
                      </a: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endParaRPr lang="en-US" sz="1800" kern="1000" baseline="0" dirty="0" smtClean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Research the possible code density optimization techniques.</a:t>
                      </a: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endParaRPr lang="en-US" sz="1800" kern="1000" baseline="0" dirty="0" smtClean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Determine the applicability and impact of the techniques on the RSA</a:t>
                      </a:r>
                      <a:r>
                        <a:rPr lang="en-US" sz="2000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00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r>
                        <a:rPr lang="en-US" sz="1800" b="1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DMAC.</a:t>
                      </a:r>
                      <a:endParaRPr lang="en-US" sz="1800" b="1" kern="1000" baseline="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Study Atmel EVSYS.</a:t>
                      </a: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Determine an applicable case where DMA and EVSYS can be used.</a:t>
                      </a:r>
                    </a:p>
                    <a:p>
                      <a:pPr marL="285750" marR="0" indent="-28575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kern="1000" baseline="0" dirty="0" smtClean="0">
                          <a:solidFill>
                            <a:srgbClr val="595959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Create a Proof Of Concept (demo).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8099" y="2999232"/>
            <a:ext cx="4281055" cy="290280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What is code density ?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Is code density important ?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What affects code density ?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4140303" cy="881927"/>
          </a:xfrm>
        </p:spPr>
        <p:txBody>
          <a:bodyPr/>
          <a:lstStyle/>
          <a:p>
            <a:pPr algn="ctr"/>
            <a:r>
              <a:rPr lang="en-US" dirty="0" smtClean="0"/>
              <a:t>Code Density Introduction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320800"/>
            <a:ext cx="4830618" cy="439854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Rectangle 5"/>
          <p:cNvSpPr/>
          <p:nvPr/>
        </p:nvSpPr>
        <p:spPr>
          <a:xfrm>
            <a:off x="14577" y="6026010"/>
            <a:ext cx="7443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“the amount of space that an executable program takes up in memory” </a:t>
            </a:r>
          </a:p>
        </p:txBody>
      </p:sp>
    </p:spTree>
    <p:extLst>
      <p:ext uri="{BB962C8B-B14F-4D97-AF65-F5344CB8AC3E}">
        <p14:creationId xmlns:p14="http://schemas.microsoft.com/office/powerpoint/2010/main" val="36088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1227" y="2999232"/>
            <a:ext cx="3825933" cy="2788504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Maintains common for LED drivers functionalities.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Foundation of multiple projects.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Initially optimized and developed for a 8bit microcontroller.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pPr algn="ctr"/>
            <a:r>
              <a:rPr lang="en-US" dirty="0" smtClean="0"/>
              <a:t>Reusable Software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81" y="1183234"/>
            <a:ext cx="5456716" cy="46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pPr algn="ctr"/>
            <a:r>
              <a:rPr lang="en-US" dirty="0" smtClean="0"/>
              <a:t>The Optimizing Compiler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717999"/>
              </p:ext>
            </p:extLst>
          </p:nvPr>
        </p:nvGraphicFramePr>
        <p:xfrm>
          <a:off x="0" y="1490597"/>
          <a:ext cx="7246371" cy="431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21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Compilers Battle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35719"/>
              </p:ext>
            </p:extLst>
          </p:nvPr>
        </p:nvGraphicFramePr>
        <p:xfrm>
          <a:off x="422031" y="5146430"/>
          <a:ext cx="6459416" cy="12548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31788"/>
                <a:gridCol w="1450479"/>
                <a:gridCol w="1714594"/>
                <a:gridCol w="2262555"/>
              </a:tblGrid>
              <a:tr h="486742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 Compiler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Best Code Size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Best Data Memory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Best Total Memory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ARMCC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18988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3172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22160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EWARM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20698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1502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22200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GNU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22108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1460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23568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8939155"/>
              </p:ext>
            </p:extLst>
          </p:nvPr>
        </p:nvGraphicFramePr>
        <p:xfrm>
          <a:off x="187569" y="633391"/>
          <a:ext cx="6866170" cy="4243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61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Architecture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Registers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Memory Model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Instruction Set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ARM Cortex M0+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http://www.element14.com/community/servlet/JiveServlet/showImage/102-46527-4-82055/cortexM0Sidebar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6" y="779137"/>
            <a:ext cx="3594028" cy="276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70" y="779137"/>
            <a:ext cx="1816273" cy="38265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" y="4286481"/>
            <a:ext cx="4676775" cy="23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pPr algn="ctr"/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1109522" y="1390013"/>
            <a:ext cx="384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padding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1095697" y="2667374"/>
            <a:ext cx="475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Unaligned memory access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1095697" y="3399922"/>
            <a:ext cx="384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Registers allocation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1109522" y="5726792"/>
            <a:ext cx="34456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Data Types 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orbe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109522" y="2015241"/>
            <a:ext cx="384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Spatial locality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1095697" y="4410427"/>
            <a:ext cx="34456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Global Variables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109522" y="5023622"/>
            <a:ext cx="34456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rbel" pitchFamily="34" charset="0"/>
              </a:rPr>
              <a:t>Bit fields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33" grpId="0"/>
      <p:bldP spid="3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Structure Padding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51404"/>
              </p:ext>
            </p:extLst>
          </p:nvPr>
        </p:nvGraphicFramePr>
        <p:xfrm>
          <a:off x="239037" y="647835"/>
          <a:ext cx="6778452" cy="317473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47405"/>
                <a:gridCol w="3231047"/>
              </a:tblGrid>
              <a:tr h="2265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</a:t>
                      </a:r>
                      <a:r>
                        <a:rPr lang="en-US" sz="1100" kern="10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 smtClean="0">
                          <a:effectLst/>
                        </a:rPr>
                        <a:t>Actual Layout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481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foo1 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kern="1000" dirty="0" err="1" smtClean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kern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/*takes 4 bytes</a:t>
                      </a:r>
                      <a:r>
                        <a:rPr lang="en-US" sz="1400" kern="10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endParaRPr lang="en-US" sz="1400" kern="1000" dirty="0" smtClean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kern="1000" dirty="0" smtClean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400" kern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 err="1" smtClean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m1</a:t>
                      </a:r>
                      <a:r>
                        <a:rPr lang="en-US" sz="1400" b="1" kern="1000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0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/*takes 2 bytes*/</a:t>
                      </a:r>
                      <a:endParaRPr lang="en-US" sz="1400" kern="1000" dirty="0" smtClean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kern="10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m3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/*takes 2 bytes*/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foo1Struct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foo1 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kern="10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m2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kern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/*takes 4 bytes*/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kern="10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m1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/*takes 2 bytes*/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kern="10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m3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/*takes 2 bytes*/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45720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400" b="1" kern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foo1Struct</a:t>
                      </a:r>
                      <a:r>
                        <a:rPr lang="en-US" sz="1400" b="1" kern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38850"/>
              </p:ext>
            </p:extLst>
          </p:nvPr>
        </p:nvGraphicFramePr>
        <p:xfrm>
          <a:off x="1375188" y="5076566"/>
          <a:ext cx="4919286" cy="12801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59643"/>
                <a:gridCol w="2459643"/>
              </a:tblGrid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Structure: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Potential reduction (bytes):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TS_TIMER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4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TS_QUEUE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2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TS_AUTO_BACKUP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8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TS_DALIVARS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 ?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3846457" cy="881927"/>
          </a:xfrm>
        </p:spPr>
        <p:txBody>
          <a:bodyPr/>
          <a:lstStyle/>
          <a:p>
            <a:r>
              <a:rPr lang="en-US" dirty="0" smtClean="0"/>
              <a:t>Unaligned Data Access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47042"/>
              </p:ext>
            </p:extLst>
          </p:nvPr>
        </p:nvGraphicFramePr>
        <p:xfrm>
          <a:off x="1034327" y="5655123"/>
          <a:ext cx="5030956" cy="105232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15478"/>
                <a:gridCol w="2515478"/>
              </a:tblGrid>
              <a:tr h="24026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Structures in module: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Potential reduction (bytes):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543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err="1">
                          <a:effectLst/>
                        </a:rPr>
                        <a:t>dalislave_dc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544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543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err="1">
                          <a:effectLst/>
                        </a:rPr>
                        <a:t>dalimb_dc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smtClean="0">
                          <a:effectLst/>
                        </a:rPr>
                        <a:t>0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543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err="1">
                          <a:effectLst/>
                        </a:rPr>
                        <a:t>submb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156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11724"/>
              </p:ext>
            </p:extLst>
          </p:nvPr>
        </p:nvGraphicFramePr>
        <p:xfrm>
          <a:off x="544946" y="167449"/>
          <a:ext cx="6427354" cy="51531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15301"/>
                <a:gridCol w="3212053"/>
              </a:tblGrid>
              <a:tr h="1727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>
                          <a:effectLst/>
                        </a:rPr>
                        <a:t>Unaligned structure access C code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>
                          <a:effectLst/>
                        </a:rPr>
                        <a:t>Unaligned structure access </a:t>
                      </a:r>
                      <a:r>
                        <a:rPr lang="en-US" sz="1200" kern="1000" dirty="0" smtClean="0">
                          <a:effectLst/>
                        </a:rPr>
                        <a:t>assembly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17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804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#pragma pack(push,1)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foo1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num1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num3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num2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804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#pragma pack(pop)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foo1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alignedStrucutre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={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alignedStrucutre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alignedStrucutre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alignedStrucutre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num3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sum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{LR}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R0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ADR.N    R1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?&lt;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{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__aeabi_memcpy4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LDR      R0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,[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R2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LDRSH    R1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,[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LSLS     R1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ADDS     R0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R0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,[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{PC}         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5645" y="-279918"/>
            <a:ext cx="9601200" cy="1142385"/>
          </a:xfrm>
        </p:spPr>
        <p:txBody>
          <a:bodyPr/>
          <a:lstStyle/>
          <a:p>
            <a:r>
              <a:rPr lang="en-US" dirty="0" smtClean="0"/>
              <a:t>Presentation Structure: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2932" y="1326129"/>
            <a:ext cx="5957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Project Introduction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Lighting Technology evolution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LED drivers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Microcontroller</a:t>
            </a:r>
            <a:r>
              <a:rPr lang="en-US" dirty="0" smtClean="0"/>
              <a:t>(the brain of a led driver)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Semiconductor Industry evolution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2932" y="3473573"/>
            <a:ext cx="86212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Project Execution &amp; Results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Code Density Introduction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Optimization Techniques &amp; RSA applicability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DMA &amp; Atmel EVSYS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52932" y="5241584"/>
            <a:ext cx="8621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Conclusion(s) &amp; Recommendation(s)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546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3846457" cy="881927"/>
          </a:xfrm>
        </p:spPr>
        <p:txBody>
          <a:bodyPr/>
          <a:lstStyle/>
          <a:p>
            <a:r>
              <a:rPr lang="en-US" dirty="0" smtClean="0"/>
              <a:t>Data Type Optimization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66827"/>
              </p:ext>
            </p:extLst>
          </p:nvPr>
        </p:nvGraphicFramePr>
        <p:xfrm>
          <a:off x="544946" y="167449"/>
          <a:ext cx="6283325" cy="36941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654914"/>
                <a:gridCol w="2628411"/>
              </a:tblGrid>
              <a:tr h="1727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 smtClean="0">
                          <a:effectLst/>
                        </a:rPr>
                        <a:t>16bit variables c code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 smtClean="0">
                          <a:effectLst/>
                        </a:rPr>
                        <a:t>16 bit variables assembly code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17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 </a:t>
                      </a: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foo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b="1" kern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b="1" kern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main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res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res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UXTH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R0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UXTH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R1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ADDS     R0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LR          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{R7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LR}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R1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R0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808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foo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15221"/>
              </p:ext>
            </p:extLst>
          </p:nvPr>
        </p:nvGraphicFramePr>
        <p:xfrm>
          <a:off x="544946" y="4728845"/>
          <a:ext cx="5968998" cy="76809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726440"/>
                <a:gridCol w="727458"/>
                <a:gridCol w="2515100"/>
              </a:tblGrid>
              <a:tr h="1917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Instruction: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Count: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Potential reduction (bytes):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UXTH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47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94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UXTB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109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218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3846457" cy="881927"/>
          </a:xfrm>
        </p:spPr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2014"/>
              </p:ext>
            </p:extLst>
          </p:nvPr>
        </p:nvGraphicFramePr>
        <p:xfrm>
          <a:off x="544946" y="922361"/>
          <a:ext cx="6610766" cy="283692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70394"/>
                <a:gridCol w="4040372"/>
              </a:tblGrid>
              <a:tr h="1727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 smtClean="0">
                          <a:effectLst/>
                        </a:rPr>
                        <a:t>Accessing global variables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0" dirty="0" smtClean="0">
                          <a:effectLst/>
                        </a:rPr>
                        <a:t>Accessing</a:t>
                      </a:r>
                      <a:r>
                        <a:rPr lang="en-US" sz="1200" kern="1000" baseline="0" dirty="0" smtClean="0">
                          <a:effectLst/>
                        </a:rPr>
                        <a:t> global variables</a:t>
                      </a:r>
                      <a:endParaRPr lang="en-US" sz="12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17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main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a </a:t>
                      </a:r>
                      <a:r>
                        <a:rPr lang="en-US" sz="1400" b="1" kern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kern="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="1" kern="0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     R0,#+5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LDR      R1,??main_0 </a:t>
                      </a:r>
                      <a:endParaRPr lang="en-US" sz="1400" kern="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     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R0,[R1, #+0]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MOVS     R0,#+0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23720"/>
              </p:ext>
            </p:extLst>
          </p:nvPr>
        </p:nvGraphicFramePr>
        <p:xfrm>
          <a:off x="1066842" y="4773168"/>
          <a:ext cx="4929920" cy="512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64960"/>
                <a:gridCol w="2464960"/>
              </a:tblGrid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Module: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Potential reduction (bytes):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 err="1">
                          <a:effectLst/>
                        </a:rPr>
                        <a:t>swdalidrv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28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3846457" cy="881927"/>
          </a:xfrm>
        </p:spPr>
        <p:txBody>
          <a:bodyPr/>
          <a:lstStyle/>
          <a:p>
            <a:r>
              <a:rPr lang="en-US" dirty="0" smtClean="0"/>
              <a:t>Cache Locality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67077"/>
              </p:ext>
            </p:extLst>
          </p:nvPr>
        </p:nvGraphicFramePr>
        <p:xfrm>
          <a:off x="914400" y="5285232"/>
          <a:ext cx="5730948" cy="512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65474"/>
                <a:gridCol w="2865474"/>
              </a:tblGrid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Structure: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Potential reduction (bytes):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TS_DALIVARS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68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http://mcqsets.com/wp-content/uploads/2014/01/cache-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6" y="1143067"/>
            <a:ext cx="6705162" cy="34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3846457" cy="881927"/>
          </a:xfrm>
        </p:spPr>
        <p:txBody>
          <a:bodyPr/>
          <a:lstStyle/>
          <a:p>
            <a:r>
              <a:rPr lang="en-US" dirty="0" err="1" smtClean="0"/>
              <a:t>Bitfields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92577"/>
              </p:ext>
            </p:extLst>
          </p:nvPr>
        </p:nvGraphicFramePr>
        <p:xfrm>
          <a:off x="1422590" y="5119179"/>
          <a:ext cx="4797456" cy="76809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8728"/>
                <a:gridCol w="2398728"/>
              </a:tblGrid>
              <a:tr h="132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Structure: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Potential reduction (bytes):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2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</a:rPr>
                        <a:t>TS_CONFIG_INFO</a:t>
                      </a:r>
                      <a:endParaRPr lang="en-US" sz="1400" kern="100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</a:rPr>
                        <a:t>52</a:t>
                      </a:r>
                      <a:endParaRPr lang="en-US" sz="14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170" name="Picture 2" descr="http://opencores.org/wiki/images/8/84/C-struct-bitfield-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9457" y="1992300"/>
            <a:ext cx="85725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3846457" cy="881927"/>
          </a:xfrm>
        </p:spPr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63558"/>
              </p:ext>
            </p:extLst>
          </p:nvPr>
        </p:nvGraphicFramePr>
        <p:xfrm>
          <a:off x="1493677" y="2692400"/>
          <a:ext cx="5417486" cy="10972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206453"/>
                <a:gridCol w="3211033"/>
              </a:tblGrid>
              <a:tr h="261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Total </a:t>
                      </a:r>
                      <a:r>
                        <a:rPr lang="en-US" sz="2000" kern="1000" dirty="0" smtClean="0">
                          <a:effectLst/>
                        </a:rPr>
                        <a:t>reduction </a:t>
                      </a:r>
                      <a:r>
                        <a:rPr lang="en-US" sz="2000" kern="1000" dirty="0">
                          <a:effectLst/>
                        </a:rPr>
                        <a:t>(bytes):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Total </a:t>
                      </a:r>
                      <a:r>
                        <a:rPr lang="en-US" sz="2000" kern="1000" dirty="0" smtClean="0">
                          <a:effectLst/>
                        </a:rPr>
                        <a:t>reduction </a:t>
                      </a:r>
                      <a:r>
                        <a:rPr lang="en-US" sz="2000" kern="1000" dirty="0">
                          <a:effectLst/>
                        </a:rPr>
                        <a:t>(%)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1056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5.6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53975" y="1850065"/>
            <a:ext cx="1360967" cy="2509284"/>
          </a:xfrm>
          <a:prstGeom prst="down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895578" cy="22860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Data transfer between memory and peripherals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No CPU utilization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Can be triggered by Atmel EVSYS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4074256" cy="881927"/>
          </a:xfrm>
        </p:spPr>
        <p:txBody>
          <a:bodyPr/>
          <a:lstStyle/>
          <a:p>
            <a:r>
              <a:rPr lang="en-US" dirty="0" smtClean="0"/>
              <a:t>Director Memory Access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5" name="Picture 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35" y="2309697"/>
            <a:ext cx="5087954" cy="19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4077848" cy="2874030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Peripherals can generate event signals</a:t>
            </a:r>
            <a:endParaRPr lang="en-US" sz="24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Atmel EVSYS can route signals between peripherals</a:t>
            </a:r>
            <a:endParaRPr lang="en-US" sz="24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Can be triggered by Atmel EVSYS</a:t>
            </a:r>
          </a:p>
          <a:p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4074256" cy="881927"/>
          </a:xfrm>
        </p:spPr>
        <p:txBody>
          <a:bodyPr/>
          <a:lstStyle/>
          <a:p>
            <a:r>
              <a:rPr lang="en-US" dirty="0" smtClean="0"/>
              <a:t>Atmel EVSYS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77" y="2309697"/>
            <a:ext cx="5064562" cy="23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ADC Sampling without CPU utilization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Using DMA &amp; EVSYS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86218" y="825398"/>
          <a:ext cx="6592804" cy="525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3" imgW="6911623" imgH="5505012" progId="Visio.Drawing.11">
                  <p:embed/>
                </p:oleObj>
              </mc:Choice>
              <mc:Fallback>
                <p:oleObj name="Visio" r:id="rId3" imgW="6911623" imgH="55050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18" y="825398"/>
                        <a:ext cx="6592804" cy="5252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4149412" cy="881927"/>
          </a:xfrm>
        </p:spPr>
        <p:txBody>
          <a:bodyPr/>
          <a:lstStyle/>
          <a:p>
            <a:pPr algn="ctr"/>
            <a:r>
              <a:rPr lang="en-US" dirty="0" smtClean="0"/>
              <a:t>Conclusion(s) &amp;</a:t>
            </a:r>
            <a:br>
              <a:rPr lang="en-US" dirty="0" smtClean="0"/>
            </a:br>
            <a:r>
              <a:rPr lang="en-US" dirty="0" smtClean="0"/>
              <a:t>Recommendation(s)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4946" y="223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366627" y="1941595"/>
            <a:ext cx="15489401" cy="5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2" descr="https://lh4.googleusercontent.com/iyvmiSijnrpHPawMVc9SAhzYGP-9FQU1KaHUGDjH7tBj4O4uUyIYTE37oaQWLBSFT8gUqylFMtraaY2YoeUlgCS3H7OY5N-MhZDNNDLol4INSNK0iMlWcoTEWAtBBf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92" y="1624198"/>
            <a:ext cx="3664863" cy="36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722" y="1758460"/>
            <a:ext cx="3604846" cy="1603727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you, for your attention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nground-pool-lights.com/wp-content/uploads/2014/09/LED-Light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3" y="1624198"/>
            <a:ext cx="7660943" cy="4043927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1445637"/>
            <a:ext cx="3657600" cy="8819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Lighting Sources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4278848" cy="338140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Candles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Incandescent </a:t>
            </a:r>
            <a:r>
              <a:rPr lang="en-US" sz="2400" dirty="0" smtClean="0"/>
              <a:t>Luminaires</a:t>
            </a:r>
            <a:endParaRPr lang="en-US" sz="2400" dirty="0" smtClean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Fluorescent  </a:t>
            </a:r>
            <a:r>
              <a:rPr lang="en-US" sz="2400" dirty="0" smtClean="0"/>
              <a:t>Luminaries</a:t>
            </a:r>
            <a:endParaRPr lang="en-US" sz="2400" dirty="0" smtClean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LED </a:t>
            </a:r>
            <a:r>
              <a:rPr lang="en-US" sz="2400" dirty="0" smtClean="0"/>
              <a:t>Luminaries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8194" name="Picture 2" descr="http://ak.picdn.net/shutterstock/videos/1289353/preview/stock-footage-sun-rays-breaking-through-the-clou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33" y="0"/>
            <a:ext cx="7542189" cy="2327564"/>
          </a:xfrm>
          <a:prstGeom prst="rect">
            <a:avLst/>
          </a:prstGeom>
          <a:noFill/>
          <a:effectLst>
            <a:softEdge rad="292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5.favim.com/610/51/Favim.com-grass-green-summer-sunset-water-drops-sun-light-yellow-4797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19" y="4653023"/>
            <a:ext cx="7891980" cy="2416028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://icdn7.digitaltrends.com/image/philips-hue-light-recipe-relax-1500x99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564"/>
            <a:ext cx="7496091" cy="4952417"/>
          </a:xfrm>
          <a:prstGeom prst="rect">
            <a:avLst/>
          </a:prstGeom>
          <a:noFill/>
          <a:effectLst>
            <a:softEdge rad="165100"/>
          </a:effectLst>
          <a:scene3d>
            <a:camera prst="perspectiveRight">
              <a:rot lat="0" lon="2129998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13152" y="1445637"/>
            <a:ext cx="3657600" cy="88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Intelligent Lighting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noypigeeks.com/wp-content/uploads/2013/10/lifi-logo-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33" y="2089291"/>
            <a:ext cx="2445798" cy="1500089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32" y="3351106"/>
            <a:ext cx="6319898" cy="3675811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7641" y="3351106"/>
            <a:ext cx="5058888" cy="291906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667" y="-120488"/>
            <a:ext cx="2778126" cy="244805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338"/>
            <a:ext cx="4928260" cy="3478338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The evolution of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Regulates the power to a LED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Can implement software capabilities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" y="1246644"/>
            <a:ext cx="6996327" cy="552645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5124" name="Picture 4" descr="http://www.svetozone.ru/netcat_files/u/h_489514f3c8412b157bd4e529dbf52a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22" y="66484"/>
            <a:ext cx="2266950" cy="1019176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LED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Small computer with limited capabilities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Typically has a  processor, memory and peripherals</a:t>
            </a:r>
            <a:endParaRPr lang="en-US" sz="2400" dirty="0"/>
          </a:p>
        </p:txBody>
      </p:sp>
      <p:pic>
        <p:nvPicPr>
          <p:cNvPr id="1026" name="Picture 2" descr="http://www.mikroe.com/img/publication/pic-books/pic-microcontrollers/chapter/00/fig0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" y="823820"/>
            <a:ext cx="7048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r>
              <a:rPr lang="en-US" dirty="0" smtClean="0"/>
              <a:t>Microcontrollers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Categorize based on registers size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13151" y="742271"/>
            <a:ext cx="4057175" cy="881927"/>
          </a:xfrm>
        </p:spPr>
        <p:txBody>
          <a:bodyPr/>
          <a:lstStyle/>
          <a:p>
            <a:pPr algn="ctr"/>
            <a:r>
              <a:rPr lang="en-US" dirty="0" smtClean="0"/>
              <a:t>Microcontrollers Diversity</a:t>
            </a:r>
            <a:endParaRPr lang="en-US" dirty="0"/>
          </a:p>
        </p:txBody>
      </p:sp>
      <p:pic>
        <p:nvPicPr>
          <p:cNvPr id="5122" name="Picture 2" descr="http://www.microchip.com/_images/picmicrocontrollers/PIC-MCU-Ch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02" y="3413634"/>
            <a:ext cx="1322243" cy="13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d3i5bpxkxvwmz.cloudfront.net/resized/images/remote/http_s.eeweb.com/articles/2013/10/16/ARM-Cortex-M4-Based-Flash-MCUs-1381906341_309_2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26" y="1450120"/>
            <a:ext cx="1794370" cy="11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tersnews.com/wp-content/uploads/2014/01/NXP-LPC11U6x-611x49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987637"/>
            <a:ext cx="1644617" cy="13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encrypted-tbn2.gstatic.com/images?q=tbn:ANd9GcToaDHc5n22wSBiRFzu0IYZIEPzESRgB8fRYtY517-h7DY85ml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76" y="3671543"/>
            <a:ext cx="1293035" cy="10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quadros.com/wp-content/uploads/2014/04/stm32f105_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" y="1274616"/>
            <a:ext cx="1246686" cy="11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quadros.com/wp-content/uploads/2014/04/Kineti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26" y="2894732"/>
            <a:ext cx="1395566" cy="12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348" y="5285232"/>
            <a:ext cx="1414606" cy="1376955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12" name="Picture 4" descr="http://www.mouser.com/images/microsites/weblQFP3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62" y="1861125"/>
            <a:ext cx="1423815" cy="11912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www.xmos.com/sites/all/themes/newxmos/images/home/img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8" y="5901748"/>
            <a:ext cx="23622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www.infineon.com/export/sites/default/media/products/Microcontrollers/XMC4500_LQFP-100_vA_plain_lowre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5" y="3320114"/>
            <a:ext cx="1219667" cy="8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://www.infineon.com/export/sites/default/media/products/Microcontrollers/8bit/XC800_Family-plain_lowre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08" y="438928"/>
            <a:ext cx="1670454" cy="146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://dangerousprototypes.com/wp-content/media/2011/10/LPC1100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9" y="515313"/>
            <a:ext cx="1741518" cy="11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://mashintop.ru/userfiles/image/online_39843_fig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72" y="2267045"/>
            <a:ext cx="1724179" cy="11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http://www.infineon.com/export/sites/default/media/products/Microcontrollers/32bit/Chip_Tricore_highres_lowres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3" y="4553046"/>
            <a:ext cx="1109807" cy="10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9"/>
            <a:ext cx="7192794" cy="45244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13152" y="742271"/>
            <a:ext cx="3657600" cy="881927"/>
          </a:xfrm>
        </p:spPr>
        <p:txBody>
          <a:bodyPr/>
          <a:lstStyle/>
          <a:p>
            <a:pPr algn="ctr"/>
            <a:r>
              <a:rPr lang="en-US" dirty="0" smtClean="0"/>
              <a:t>Rise of 32bit microcontrollers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794</Words>
  <Application>Microsoft Office PowerPoint</Application>
  <PresentationFormat>Widescreen</PresentationFormat>
  <Paragraphs>241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</vt:lpstr>
      <vt:lpstr>Corbel</vt:lpstr>
      <vt:lpstr>Courier New</vt:lpstr>
      <vt:lpstr>Times New Roman</vt:lpstr>
      <vt:lpstr>Wingdings</vt:lpstr>
      <vt:lpstr>Diamond Grid 16x9</vt:lpstr>
      <vt:lpstr>Visio</vt:lpstr>
      <vt:lpstr>ARM Cortex M0+ Code Optimization</vt:lpstr>
      <vt:lpstr>Presentation Structure:</vt:lpstr>
      <vt:lpstr>Lighting Sources</vt:lpstr>
      <vt:lpstr>PowerPoint Presentation</vt:lpstr>
      <vt:lpstr>The evolution of Light</vt:lpstr>
      <vt:lpstr>LED drivers</vt:lpstr>
      <vt:lpstr>Microcontrollers</vt:lpstr>
      <vt:lpstr>Microcontrollers Diversity</vt:lpstr>
      <vt:lpstr>Rise of 32bit microcontrollers</vt:lpstr>
      <vt:lpstr>Switching to 32bit microcontrollers</vt:lpstr>
      <vt:lpstr>ARM Cortex M0+  Code Optimization Assignment</vt:lpstr>
      <vt:lpstr>Code Density Introduction</vt:lpstr>
      <vt:lpstr>Reusable Software Architecture</vt:lpstr>
      <vt:lpstr>The Optimizing Compiler</vt:lpstr>
      <vt:lpstr>Compilers Battle</vt:lpstr>
      <vt:lpstr>ARM Cortex M0+</vt:lpstr>
      <vt:lpstr>Optimization Techniques</vt:lpstr>
      <vt:lpstr>Structure Padding</vt:lpstr>
      <vt:lpstr>Unaligned Data Access</vt:lpstr>
      <vt:lpstr>Data Type Optimization</vt:lpstr>
      <vt:lpstr>Global Variables</vt:lpstr>
      <vt:lpstr>Cache Locality</vt:lpstr>
      <vt:lpstr>Bitfields</vt:lpstr>
      <vt:lpstr>Final Results</vt:lpstr>
      <vt:lpstr>Director Memory Access</vt:lpstr>
      <vt:lpstr>Atmel EVSYS</vt:lpstr>
      <vt:lpstr>Using DMA &amp; EVSYS</vt:lpstr>
      <vt:lpstr>Conclusion(s) &amp; Recommendation(s)</vt:lpstr>
      <vt:lpstr>The End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2015-06-23T07:01:00Z</dcterms:created>
  <dcterms:modified xsi:type="dcterms:W3CDTF">2015-06-29T08:01:54Z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