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 varScale="1">
        <p:scale>
          <a:sx n="66" d="100"/>
          <a:sy n="66" d="100"/>
        </p:scale>
        <p:origin x="5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7E91E-CF6D-80E0-A9E5-6F8EFE926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38E60E-CE5F-58CA-8EF5-9174DD7E3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D4D16-CA54-CBE9-38D7-628361308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5CBFC-0107-485A-A673-9AE4BB2DBFF5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7AB4D-C9CD-3B28-72D2-5D7D730A1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D201E-FBDA-BC02-A4F3-C7E6D2818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4DBF-0ED7-4A5B-B6A2-DCB9EA234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249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B875-D79D-950C-64F6-564BBF40F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29CC3B-F4D0-45FD-8434-B24AC0BCD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3131B-B093-277D-C915-1F76F8AB9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5CBFC-0107-485A-A673-9AE4BB2DBFF5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2E387-0D0C-E4A3-C792-092D4FF06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B7E73-5294-0625-51F3-ABD88EDCB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4DBF-0ED7-4A5B-B6A2-DCB9EA234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410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5DD4E1-6A8C-D02F-B19C-E851753D2F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A0C228-6A29-365F-7BC9-947C25239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03F21-33FE-E10B-6DDD-A36BD7B9E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5CBFC-0107-485A-A673-9AE4BB2DBFF5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E69EB-1806-2545-BAE5-A6965E848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37340-13CE-14DF-2D64-5146DFADE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4DBF-0ED7-4A5B-B6A2-DCB9EA234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061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8D30E-BCF3-2227-EBE9-1DB7DA0B0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3283B-6EEE-C139-3F25-3A42E5887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6284B-B154-BDF5-F62D-7BDFAE1BD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5CBFC-0107-485A-A673-9AE4BB2DBFF5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0775A-E283-3753-677B-2B60C7901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4EB78-2B80-A1BD-DF94-D03A3A2F5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4DBF-0ED7-4A5B-B6A2-DCB9EA234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612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3470F-4542-EF90-7858-D61DAB04B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0510F-317E-9D9B-2AD1-9011D7570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F5E45-C003-2B48-598A-FD0A0FF70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5CBFC-0107-485A-A673-9AE4BB2DBFF5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F1E0D-B1C6-2493-3FED-6377A2C46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5E2EB-7F90-6C8B-CCB8-1F0832CC5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4DBF-0ED7-4A5B-B6A2-DCB9EA234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27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98BE5-C6B0-0750-B80E-3C4D8A79E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64B63-74F2-2905-D6AD-C4789A4181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B871F-C5D2-8965-D1F4-D7751BA76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FFE95-67E6-7E69-9F50-92E40AED3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5CBFC-0107-485A-A673-9AE4BB2DBFF5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DE189-790B-95B2-EE41-F55A6BBA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6CC46-0B4F-B2A2-9A01-99DD45F1D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4DBF-0ED7-4A5B-B6A2-DCB9EA234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596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082F6-9249-3356-4FD2-C168C9E1F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29980-7068-DB53-5381-780BDD3AE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5F51D-A94B-CD69-B509-F1D1FF075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C5B126-D6D1-6418-9EAB-33363C4539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CD64A6-AA5F-15C7-324A-E6CA5E23AF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1B0685-7DC6-8D07-58DF-B8979D85B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5CBFC-0107-485A-A673-9AE4BB2DBFF5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D90832-5792-3AD5-781B-A34B5E20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ACC05D-E498-3484-8F23-7FB9A5A01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4DBF-0ED7-4A5B-B6A2-DCB9EA234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348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1124C-A736-529A-F50A-304D03E0F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1F00AA-6589-83DF-2037-E38F44087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5CBFC-0107-485A-A673-9AE4BB2DBFF5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F402EA-69B7-A59E-7CD2-9E501CAF8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1B2EF-BDDF-536F-EC43-87B601856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4DBF-0ED7-4A5B-B6A2-DCB9EA234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221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A39CD5-8E93-7651-F79E-016CB86B0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5CBFC-0107-485A-A673-9AE4BB2DBFF5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3963E1-1186-B589-22F9-330DD747E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A8211-BC99-8407-D10C-47D457969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4DBF-0ED7-4A5B-B6A2-DCB9EA234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435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B7425-904B-EDB8-BFE4-CCA672E0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6C70D-985F-370C-B3F2-555AF27EE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2B59C-87A7-5220-744F-23FD13C0C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3280FD-C743-0A36-03B5-F20BF1107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5CBFC-0107-485A-A673-9AE4BB2DBFF5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B0F06-092F-4436-DFDA-871C5523C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6BDCE-607B-DC38-3F07-683EBFCA7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4DBF-0ED7-4A5B-B6A2-DCB9EA234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749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2F181-BFCE-50E5-B011-15122A847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4F52D4-174D-B6FF-FA98-045BB62435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7F333-B1D7-9702-BE0C-CF178D2BE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C0B21-9034-E55B-5CCB-B1F28559C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5CBFC-0107-485A-A673-9AE4BB2DBFF5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D5CCC-E9E5-64D2-B191-7994506D2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FEA15-83D6-2A07-0372-ECE910C1E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4DBF-0ED7-4A5B-B6A2-DCB9EA234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213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984729-5AB6-B9B3-EB6C-350B6FE46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951A5-7878-A5DE-9A40-977FDB788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B050C-8C50-217E-591A-3A0764B653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5CBFC-0107-485A-A673-9AE4BB2DBFF5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6442A-6DF2-4AC2-799A-9FABE0EA1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07A8C-F792-5683-9BD7-64CD179F62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E4DBF-0ED7-4A5B-B6A2-DCB9EA234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1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0A963-BE8E-36CD-40C8-47C5296075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2D77D6-BCE7-41E2-3BE2-1C8F785F37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089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87CB-F02F-6956-C880-6F258BE63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6C1E7-415E-A361-3D94-9D3FA900E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250"/>
            <a:ext cx="10515600" cy="4351338"/>
          </a:xfrm>
        </p:spPr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lang="en-IN" b="1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beans</a:t>
            </a:r>
            <a:r>
              <a:rPr lang="en-IN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profile=</a:t>
            </a:r>
            <a:r>
              <a:rPr lang="en-IN" b="0" i="0" dirty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"dev"</a:t>
            </a:r>
            <a:r>
              <a:rPr lang="en-IN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 &lt;</a:t>
            </a:r>
            <a:r>
              <a:rPr lang="en-IN" b="1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bean</a:t>
            </a:r>
            <a:r>
              <a:rPr lang="en-IN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id=</a:t>
            </a:r>
            <a:r>
              <a:rPr lang="en-IN" b="0" i="0" dirty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IN" b="0" i="0" dirty="0" err="1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devDatasourceConfig</a:t>
            </a:r>
            <a:r>
              <a:rPr lang="en-IN" b="0" i="0" dirty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IN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class=</a:t>
            </a:r>
            <a:r>
              <a:rPr lang="en-IN" b="0" i="0" dirty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IN" b="0" i="0" dirty="0" err="1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org.baeldung.profiles.DevDatasourceConfig</a:t>
            </a:r>
            <a:r>
              <a:rPr lang="en-IN" b="0" i="0" dirty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IN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/&gt; &lt;/</a:t>
            </a:r>
            <a:r>
              <a:rPr lang="en-IN" b="1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beans</a:t>
            </a:r>
            <a:r>
              <a:rPr lang="en-IN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</a:p>
          <a:p>
            <a:endParaRPr lang="en-IN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6E51DC0-2125-F649-F0D0-A63087370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027" y="3955594"/>
            <a:ext cx="7911967" cy="246221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F7199"/>
                </a:solidFill>
                <a:effectLst/>
                <a:latin typeface="Source Code Pro" panose="020B0509030403020204" pitchFamily="49" charset="0"/>
                <a:cs typeface="Courier New" panose="02070309020205020404" pitchFamily="49" charset="0"/>
              </a:rPr>
              <a:t>@Component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F7199"/>
                </a:solidFill>
                <a:effectLst/>
                <a:latin typeface="Source Code Pro" panose="020B0509030403020204" pitchFamily="49" charset="0"/>
                <a:cs typeface="Courier New" panose="02070309020205020404" pitchFamily="49" charset="0"/>
              </a:rPr>
              <a:t>@Profile("dev")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Source Code Pro" panose="020B05090304030202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63B175"/>
                </a:solidFill>
                <a:effectLst/>
                <a:latin typeface="Source Code Pro" panose="020B05090304030202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267438"/>
                </a:solidFill>
                <a:effectLst/>
                <a:latin typeface="Source Code Pro" panose="020B0509030403020204" pitchFamily="49" charset="0"/>
                <a:cs typeface="Courier New" panose="02070309020205020404" pitchFamily="49" charset="0"/>
              </a:rPr>
              <a:t>DevDatasourceConfig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149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6EC90-0277-39B7-8CB2-F22003208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CAB86-BA1A-37CB-C85B-3543F2EC1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logging.level.com.example.LoggingDebuggingDemo.controllers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TRACE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logging.pattern.console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%d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[%level]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%c{3.}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[%t]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%</a:t>
            </a:r>
            <a:r>
              <a:rPr lang="en-IN" sz="1800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m%n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logging.file.path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logs/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logging.file.name=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logs/appLog.log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logging.pattern.file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%d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[%level]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%c{3.}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[%t]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%</a:t>
            </a:r>
            <a:r>
              <a:rPr lang="en-IN" sz="1800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m%n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9678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7EEC7-584E-B8D5-D019-92716A4CD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Customizing Banner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F3F7B-AB4A-DA18-769C-E406BDC41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Banner.txt</a:t>
            </a:r>
          </a:p>
          <a:p>
            <a:r>
              <a:rPr lang="en-IN" dirty="0" err="1"/>
              <a:t>Spring.banner.location</a:t>
            </a:r>
            <a:r>
              <a:rPr lang="en-IN" dirty="0"/>
              <a:t>=</a:t>
            </a:r>
            <a:r>
              <a:rPr lang="en-IN" dirty="0" err="1"/>
              <a:t>classpath:banner.txt</a:t>
            </a:r>
            <a:endParaRPr lang="en-IN" dirty="0"/>
          </a:p>
          <a:p>
            <a:endParaRPr lang="en-IN" dirty="0"/>
          </a:p>
          <a:p>
            <a:r>
              <a:rPr lang="en-IN" dirty="0" err="1"/>
              <a:t>Spring.banner.image.location</a:t>
            </a:r>
            <a:r>
              <a:rPr lang="en-IN" dirty="0"/>
              <a:t>=</a:t>
            </a:r>
            <a:r>
              <a:rPr lang="en-IN" dirty="0" err="1"/>
              <a:t>classpath:</a:t>
            </a:r>
            <a:r>
              <a:rPr lang="en-IN" err="1"/>
              <a:t>banner</a:t>
            </a:r>
            <a:r>
              <a:rPr lang="en-IN"/>
              <a:t>.jpg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1908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0B907-EAD5-D5EE-2526-7824DB7E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490B2-E525-43EF-3DE6-60CA4218A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220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D80E2-280A-02C5-C85A-565ED8EC7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5DC7D-0495-5450-F197-0C2B3D22D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>
              <a:lnSpc>
                <a:spcPct val="150000"/>
              </a:lnSpc>
            </a:pPr>
            <a:r>
              <a:rPr lang="en-US" sz="2800" dirty="0"/>
              <a:t>&lt;?xml version="1.0" encoding="UTF-8"?&gt;</a:t>
            </a:r>
          </a:p>
          <a:p>
            <a:pPr lvl="1" eaLnBrk="0" hangingPunct="0">
              <a:lnSpc>
                <a:spcPct val="150000"/>
              </a:lnSpc>
              <a:spcBef>
                <a:spcPct val="20000"/>
              </a:spcBef>
            </a:pPr>
            <a:r>
              <a:rPr lang="en-US" sz="2800" dirty="0"/>
              <a:t>&lt;beans </a:t>
            </a:r>
            <a:r>
              <a:rPr lang="en-US" sz="2800" dirty="0" err="1"/>
              <a:t>xmlns</a:t>
            </a:r>
            <a:r>
              <a:rPr lang="en-US" sz="2800" dirty="0"/>
              <a:t>="http://www.springframework.org/schema/beans"</a:t>
            </a:r>
          </a:p>
          <a:p>
            <a:pPr lvl="1" eaLnBrk="0" hangingPunct="0">
              <a:lnSpc>
                <a:spcPct val="150000"/>
              </a:lnSpc>
              <a:spcBef>
                <a:spcPct val="20000"/>
              </a:spcBef>
            </a:pPr>
            <a:r>
              <a:rPr lang="en-US" sz="2800" dirty="0" err="1"/>
              <a:t>xmlns:xsi</a:t>
            </a:r>
            <a:r>
              <a:rPr lang="en-US" sz="2800" dirty="0"/>
              <a:t>="http://www.w3.org/2001/XMLSchema-instance"</a:t>
            </a:r>
          </a:p>
          <a:p>
            <a:pPr lvl="1" eaLnBrk="0" hangingPunct="0">
              <a:lnSpc>
                <a:spcPct val="150000"/>
              </a:lnSpc>
              <a:spcBef>
                <a:spcPct val="20000"/>
              </a:spcBef>
            </a:pPr>
            <a:r>
              <a:rPr lang="en-US" sz="2800" dirty="0" err="1"/>
              <a:t>xsi:schemaLocation</a:t>
            </a:r>
            <a:r>
              <a:rPr lang="en-US" sz="2800" dirty="0"/>
              <a:t>="http://www.springframework.org/schema/beans</a:t>
            </a:r>
          </a:p>
          <a:p>
            <a:pPr lvl="1" eaLnBrk="0" hangingPunct="0">
              <a:lnSpc>
                <a:spcPct val="150000"/>
              </a:lnSpc>
              <a:spcBef>
                <a:spcPct val="20000"/>
              </a:spcBef>
            </a:pPr>
            <a:r>
              <a:rPr lang="en-US" sz="2800" dirty="0"/>
              <a:t>http://www.springframework.org/schema/beans/spring-beans.xsd”&gt;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9617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33E28-E1C5-7FB1-D360-0B509CA77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bean lifecycle">
            <a:extLst>
              <a:ext uri="{FF2B5EF4-FFF2-40B4-BE49-F238E27FC236}">
                <a16:creationId xmlns:a16="http://schemas.microsoft.com/office/drawing/2014/main" id="{99D850F9-14C5-4D13-09EE-A5C3075194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8582" y="1973178"/>
            <a:ext cx="7383062" cy="4048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2988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9084-351D-79C8-79B6-33B09BC0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CCCCF-6DFB-BC88-92A5-D871D7612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ABB2BF"/>
                </a:solidFill>
                <a:effectLst/>
                <a:latin typeface="SFMono-Regular"/>
              </a:rPr>
              <a:t>&lt;</a:t>
            </a:r>
            <a:r>
              <a:rPr lang="en-US" b="0" i="0" dirty="0">
                <a:solidFill>
                  <a:srgbClr val="E06C75"/>
                </a:solidFill>
                <a:effectLst/>
                <a:latin typeface="SFMono-Regular"/>
              </a:rPr>
              <a:t>beans</a:t>
            </a:r>
            <a:r>
              <a:rPr lang="en-US" b="0" i="0" dirty="0">
                <a:solidFill>
                  <a:srgbClr val="ABB2BF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D19A66"/>
                </a:solidFill>
                <a:effectLst/>
                <a:latin typeface="SFMono-Regular"/>
              </a:rPr>
              <a:t>xmlns</a:t>
            </a:r>
            <a:r>
              <a:rPr lang="en-US" b="0" i="0" dirty="0">
                <a:solidFill>
                  <a:srgbClr val="ABB2BF"/>
                </a:solidFill>
                <a:effectLst/>
                <a:latin typeface="SFMono-Regular"/>
              </a:rPr>
              <a:t>=</a:t>
            </a:r>
            <a:r>
              <a:rPr lang="en-US" b="0" i="0" dirty="0">
                <a:solidFill>
                  <a:srgbClr val="98C379"/>
                </a:solidFill>
                <a:effectLst/>
                <a:latin typeface="SFMono-Regular"/>
              </a:rPr>
              <a:t>"http://www.springframework.org/schema/beans"</a:t>
            </a:r>
            <a:r>
              <a:rPr lang="en-US" b="0" i="0" dirty="0">
                <a:solidFill>
                  <a:srgbClr val="ABB2BF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D19A66"/>
                </a:solidFill>
                <a:effectLst/>
                <a:latin typeface="SFMono-Regular"/>
              </a:rPr>
              <a:t>xmlns:xsi</a:t>
            </a:r>
            <a:r>
              <a:rPr lang="en-US" b="0" i="0" dirty="0">
                <a:solidFill>
                  <a:srgbClr val="ABB2BF"/>
                </a:solidFill>
                <a:effectLst/>
                <a:latin typeface="SFMono-Regular"/>
              </a:rPr>
              <a:t>=</a:t>
            </a:r>
            <a:r>
              <a:rPr lang="en-US" b="0" i="0" dirty="0">
                <a:solidFill>
                  <a:srgbClr val="98C379"/>
                </a:solidFill>
                <a:effectLst/>
                <a:latin typeface="SFMono-Regular"/>
              </a:rPr>
              <a:t>"http://www.w3.org/2001/XMLSchema-instance"</a:t>
            </a:r>
            <a:r>
              <a:rPr lang="en-US" b="0" i="0" dirty="0">
                <a:solidFill>
                  <a:srgbClr val="ABB2BF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D19A66"/>
                </a:solidFill>
                <a:effectLst/>
                <a:latin typeface="SFMono-Regular"/>
              </a:rPr>
              <a:t>xsi:schemaLocation</a:t>
            </a:r>
            <a:r>
              <a:rPr lang="en-US" b="0" i="0" dirty="0">
                <a:solidFill>
                  <a:srgbClr val="ABB2BF"/>
                </a:solidFill>
                <a:effectLst/>
                <a:latin typeface="SFMono-Regular"/>
              </a:rPr>
              <a:t>=</a:t>
            </a:r>
            <a:r>
              <a:rPr lang="en-US" b="0" i="0" dirty="0">
                <a:solidFill>
                  <a:srgbClr val="98C379"/>
                </a:solidFill>
                <a:effectLst/>
                <a:latin typeface="SFMono-Regular"/>
              </a:rPr>
              <a:t>"http://www.springframework.org/schema/beans http://www.springframework.org/schema/beans/spring-beans-2.5.xsd"</a:t>
            </a:r>
            <a:r>
              <a:rPr lang="en-US" b="0" i="0" dirty="0">
                <a:solidFill>
                  <a:srgbClr val="ABB2BF"/>
                </a:solidFill>
                <a:effectLst/>
                <a:latin typeface="SFMono-Regular"/>
              </a:rPr>
              <a:t>&gt; </a:t>
            </a:r>
          </a:p>
          <a:p>
            <a:r>
              <a:rPr lang="en-US" b="0" i="0" dirty="0">
                <a:solidFill>
                  <a:srgbClr val="ABB2BF"/>
                </a:solidFill>
                <a:effectLst/>
                <a:latin typeface="SFMono-Regular"/>
              </a:rPr>
              <a:t>&lt;</a:t>
            </a:r>
            <a:r>
              <a:rPr lang="en-US" b="0" i="0" dirty="0">
                <a:solidFill>
                  <a:srgbClr val="E06C75"/>
                </a:solidFill>
                <a:effectLst/>
                <a:latin typeface="SFMono-Regular"/>
              </a:rPr>
              <a:t>import</a:t>
            </a:r>
            <a:r>
              <a:rPr lang="en-US" b="0" i="0" dirty="0">
                <a:solidFill>
                  <a:srgbClr val="ABB2BF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D19A66"/>
                </a:solidFill>
                <a:effectLst/>
                <a:latin typeface="SFMono-Regular"/>
              </a:rPr>
              <a:t>resource</a:t>
            </a:r>
            <a:r>
              <a:rPr lang="en-US" b="0" i="0" dirty="0">
                <a:solidFill>
                  <a:srgbClr val="ABB2BF"/>
                </a:solidFill>
                <a:effectLst/>
                <a:latin typeface="SFMono-Regular"/>
              </a:rPr>
              <a:t>=</a:t>
            </a:r>
            <a:r>
              <a:rPr lang="en-US" b="0" i="0" dirty="0">
                <a:solidFill>
                  <a:srgbClr val="98C379"/>
                </a:solidFill>
                <a:effectLst/>
                <a:latin typeface="SFMono-Regular"/>
              </a:rPr>
              <a:t>"common/Spring-Common.xml"</a:t>
            </a:r>
            <a:r>
              <a:rPr lang="en-US" b="0" i="0" dirty="0">
                <a:solidFill>
                  <a:srgbClr val="ABB2BF"/>
                </a:solidFill>
                <a:effectLst/>
                <a:latin typeface="SFMono-Regular"/>
              </a:rPr>
              <a:t>/&gt;</a:t>
            </a:r>
          </a:p>
          <a:p>
            <a:r>
              <a:rPr lang="en-US" b="0" i="0" dirty="0">
                <a:solidFill>
                  <a:srgbClr val="ABB2BF"/>
                </a:solidFill>
                <a:effectLst/>
                <a:latin typeface="SFMono-Regular"/>
              </a:rPr>
              <a:t>&lt;</a:t>
            </a:r>
            <a:r>
              <a:rPr lang="en-US" b="0" i="0" dirty="0">
                <a:solidFill>
                  <a:srgbClr val="E06C75"/>
                </a:solidFill>
                <a:effectLst/>
                <a:latin typeface="SFMono-Regular"/>
              </a:rPr>
              <a:t>import</a:t>
            </a:r>
            <a:r>
              <a:rPr lang="en-US" b="0" i="0" dirty="0">
                <a:solidFill>
                  <a:srgbClr val="ABB2BF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D19A66"/>
                </a:solidFill>
                <a:effectLst/>
                <a:latin typeface="SFMono-Regular"/>
              </a:rPr>
              <a:t>resource</a:t>
            </a:r>
            <a:r>
              <a:rPr lang="en-US" b="0" i="0" dirty="0">
                <a:solidFill>
                  <a:srgbClr val="ABB2BF"/>
                </a:solidFill>
                <a:effectLst/>
                <a:latin typeface="SFMono-Regular"/>
              </a:rPr>
              <a:t>=</a:t>
            </a:r>
            <a:r>
              <a:rPr lang="en-US" b="0" i="0" dirty="0">
                <a:solidFill>
                  <a:srgbClr val="98C379"/>
                </a:solidFill>
                <a:effectLst/>
                <a:latin typeface="SFMono-Regular"/>
              </a:rPr>
              <a:t>"connection/Spring-Connection.xml"</a:t>
            </a:r>
            <a:r>
              <a:rPr lang="en-US" b="0" i="0" dirty="0">
                <a:solidFill>
                  <a:srgbClr val="ABB2BF"/>
                </a:solidFill>
                <a:effectLst/>
                <a:latin typeface="SFMono-Regular"/>
              </a:rPr>
              <a:t>/&gt; </a:t>
            </a:r>
          </a:p>
          <a:p>
            <a:r>
              <a:rPr lang="en-US" b="0" i="0" dirty="0">
                <a:solidFill>
                  <a:srgbClr val="ABB2BF"/>
                </a:solidFill>
                <a:effectLst/>
                <a:latin typeface="SFMono-Regular"/>
              </a:rPr>
              <a:t>&lt;</a:t>
            </a:r>
            <a:r>
              <a:rPr lang="en-US" b="0" i="0" dirty="0">
                <a:solidFill>
                  <a:srgbClr val="E06C75"/>
                </a:solidFill>
                <a:effectLst/>
                <a:latin typeface="SFMono-Regular"/>
              </a:rPr>
              <a:t>import</a:t>
            </a:r>
            <a:r>
              <a:rPr lang="en-US" b="0" i="0" dirty="0">
                <a:solidFill>
                  <a:srgbClr val="ABB2BF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D19A66"/>
                </a:solidFill>
                <a:effectLst/>
                <a:latin typeface="SFMono-Regular"/>
              </a:rPr>
              <a:t>resource</a:t>
            </a:r>
            <a:r>
              <a:rPr lang="en-US" b="0" i="0" dirty="0">
                <a:solidFill>
                  <a:srgbClr val="ABB2BF"/>
                </a:solidFill>
                <a:effectLst/>
                <a:latin typeface="SFMono-Regular"/>
              </a:rPr>
              <a:t>=</a:t>
            </a:r>
            <a:r>
              <a:rPr lang="en-US" b="0" i="0" dirty="0">
                <a:solidFill>
                  <a:srgbClr val="98C379"/>
                </a:solidFill>
                <a:effectLst/>
                <a:latin typeface="SFMono-Regular"/>
              </a:rPr>
              <a:t>"</a:t>
            </a:r>
            <a:r>
              <a:rPr lang="en-US" b="0" i="0" dirty="0" err="1">
                <a:solidFill>
                  <a:srgbClr val="98C379"/>
                </a:solidFill>
                <a:effectLst/>
                <a:latin typeface="SFMono-Regular"/>
              </a:rPr>
              <a:t>moduleA</a:t>
            </a:r>
            <a:r>
              <a:rPr lang="en-US" b="0" i="0" dirty="0">
                <a:solidFill>
                  <a:srgbClr val="98C379"/>
                </a:solidFill>
                <a:effectLst/>
                <a:latin typeface="SFMono-Regular"/>
              </a:rPr>
              <a:t>/Spring-ModuleA.xml"</a:t>
            </a:r>
            <a:r>
              <a:rPr lang="en-US" b="0" i="0" dirty="0">
                <a:solidFill>
                  <a:srgbClr val="ABB2BF"/>
                </a:solidFill>
                <a:effectLst/>
                <a:latin typeface="SFMono-Regular"/>
              </a:rPr>
              <a:t>/&gt; </a:t>
            </a:r>
          </a:p>
          <a:p>
            <a:endParaRPr lang="en-US" dirty="0">
              <a:solidFill>
                <a:srgbClr val="ABB2BF"/>
              </a:solidFill>
              <a:latin typeface="SFMono-Regular"/>
            </a:endParaRPr>
          </a:p>
          <a:p>
            <a:r>
              <a:rPr lang="en-US" b="0" i="0" dirty="0">
                <a:solidFill>
                  <a:srgbClr val="ABB2BF"/>
                </a:solidFill>
                <a:effectLst/>
                <a:latin typeface="SFMono-Regular"/>
              </a:rPr>
              <a:t>&lt;/</a:t>
            </a:r>
            <a:r>
              <a:rPr lang="en-US" b="0" i="0" dirty="0">
                <a:solidFill>
                  <a:srgbClr val="E06C75"/>
                </a:solidFill>
                <a:effectLst/>
                <a:latin typeface="SFMono-Regular"/>
              </a:rPr>
              <a:t>beans</a:t>
            </a:r>
            <a:r>
              <a:rPr lang="en-US" b="0" i="0" dirty="0">
                <a:solidFill>
                  <a:srgbClr val="ABB2BF"/>
                </a:solidFill>
                <a:effectLst/>
                <a:latin typeface="SFMono-Regular"/>
              </a:rPr>
              <a:t>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848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F5128-D4D6-AD79-0EF3-EB852F5A0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0CC9C1C-D08A-BF1B-A151-2598CE1705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862795"/>
            <a:ext cx="9136988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charset="-128"/>
              </a:rPr>
              <a:t>AnnotationConfigApplicationContext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8"/>
              </a:rPr>
              <a:t> context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charset="-128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8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charset="-128"/>
              </a:rPr>
              <a:t>new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8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charset="-128"/>
              </a:rPr>
              <a:t>AnnotationConfigApplicationContext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charset="-128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charset="-128"/>
              </a:rPr>
              <a:t>AppConfig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charset="-128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charset="-128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charset="-128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8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charset="-128"/>
              </a:rPr>
              <a:t>DataSourceConfig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charset="-128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charset="-128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charset="-128"/>
              </a:rPr>
              <a:t>);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60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4CC9-F9AA-3C75-080C-5CC47ECFD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0B971-6143-07B5-3AD3-9740D0B42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sz="2800" dirty="0"/>
              <a:t>&lt;bean id="</a:t>
            </a:r>
            <a:r>
              <a:rPr lang="en-US" sz="2800" dirty="0" err="1"/>
              <a:t>placeHolderConfig</a:t>
            </a:r>
            <a:r>
              <a:rPr lang="en-US" sz="2800" dirty="0"/>
              <a:t>" class=“</a:t>
            </a:r>
            <a:r>
              <a:rPr lang="en-US" sz="2800" dirty="0" err="1"/>
              <a:t>org.springframework.beans</a:t>
            </a:r>
            <a:r>
              <a:rPr lang="en-US" sz="2800" dirty="0"/>
              <a:t>. 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                                  factory. </a:t>
            </a:r>
            <a:r>
              <a:rPr lang="en-US" sz="2800" dirty="0" err="1"/>
              <a:t>config.PropertyPlaceholderConfigurer</a:t>
            </a:r>
            <a:r>
              <a:rPr lang="en-US" sz="2800" dirty="0"/>
              <a:t>"&gt;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   &lt;property name="location“  value=“</a:t>
            </a:r>
            <a:r>
              <a:rPr lang="en-US" sz="2800" dirty="0" err="1"/>
              <a:t>data.properties</a:t>
            </a:r>
            <a:r>
              <a:rPr lang="en-US" sz="2800" dirty="0"/>
              <a:t>” /&gt;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&lt;/bean&gt;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&lt;bean id="</a:t>
            </a:r>
            <a:r>
              <a:rPr lang="en-US" sz="2800" dirty="0" err="1"/>
              <a:t>dataSource</a:t>
            </a:r>
            <a:r>
              <a:rPr lang="en-US" sz="2800" dirty="0"/>
              <a:t>"  class="</a:t>
            </a:r>
            <a:r>
              <a:rPr lang="en-US" sz="2800" dirty="0" err="1"/>
              <a:t>org.apache.commons.dbcp.BasicDataSource</a:t>
            </a:r>
            <a:r>
              <a:rPr lang="en-US" sz="2800" dirty="0"/>
              <a:t>"&gt;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     &lt;property name="</a:t>
            </a:r>
            <a:r>
              <a:rPr lang="en-US" sz="2800" dirty="0" err="1"/>
              <a:t>driverClassName</a:t>
            </a:r>
            <a:r>
              <a:rPr lang="en-US" sz="2800" dirty="0"/>
              <a:t>" value="${</a:t>
            </a:r>
            <a:r>
              <a:rPr lang="en-US" sz="2800" dirty="0" err="1"/>
              <a:t>jdbc.driverClassName</a:t>
            </a:r>
            <a:r>
              <a:rPr lang="en-US" sz="2800" dirty="0"/>
              <a:t>}"/&gt;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     &lt;property name="</a:t>
            </a:r>
            <a:r>
              <a:rPr lang="en-US" sz="2800" dirty="0" err="1"/>
              <a:t>url</a:t>
            </a:r>
            <a:r>
              <a:rPr lang="en-US" sz="2800" dirty="0"/>
              <a:t>" value="${jdbc.url}"/&gt;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     &lt;property name="username" value="${</a:t>
            </a:r>
            <a:r>
              <a:rPr lang="en-US" sz="2800" dirty="0" err="1"/>
              <a:t>jdbc.username</a:t>
            </a:r>
            <a:r>
              <a:rPr lang="en-US" sz="2800" dirty="0"/>
              <a:t>}"/&gt;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     &lt;property name="password" value="${</a:t>
            </a:r>
            <a:r>
              <a:rPr lang="en-US" sz="2800" dirty="0" err="1"/>
              <a:t>jdbc.password</a:t>
            </a:r>
            <a:r>
              <a:rPr lang="en-US" sz="2800" dirty="0"/>
              <a:t>}"/&gt;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&lt;/bean&gt;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8576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9F846-55D7-B699-9406-7AB808808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0733B-666C-670B-D27F-48923FFCA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MS Word Doc</a:t>
            </a:r>
          </a:p>
        </p:txBody>
      </p:sp>
    </p:spTree>
    <p:extLst>
      <p:ext uri="{BB962C8B-B14F-4D97-AF65-F5344CB8AC3E}">
        <p14:creationId xmlns:p14="http://schemas.microsoft.com/office/powerpoint/2010/main" val="723665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543CA-0507-E6BC-97BB-2B9765F6F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 Main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57AC0-8986-D0EE-9237-DB90FD0E4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1" dirty="0" err="1">
                <a:solidFill>
                  <a:srgbClr val="60A0B0"/>
                </a:solidFill>
                <a:effectLst/>
                <a:latin typeface="Menlo"/>
              </a:rPr>
              <a:t>applicationContext.getEnvironment</a:t>
            </a:r>
            <a:r>
              <a:rPr lang="en-IN" b="0" i="1" dirty="0">
                <a:solidFill>
                  <a:srgbClr val="60A0B0"/>
                </a:solidFill>
                <a:effectLst/>
                <a:latin typeface="Menlo"/>
              </a:rPr>
              <a:t>().</a:t>
            </a:r>
            <a:r>
              <a:rPr lang="en-IN" b="0" i="1" dirty="0" err="1">
                <a:solidFill>
                  <a:srgbClr val="60A0B0"/>
                </a:solidFill>
                <a:effectLst/>
                <a:latin typeface="Menlo"/>
              </a:rPr>
              <a:t>setActiveProfiles</a:t>
            </a:r>
            <a:r>
              <a:rPr lang="en-IN" b="0" i="1" dirty="0">
                <a:solidFill>
                  <a:srgbClr val="60A0B0"/>
                </a:solidFill>
                <a:effectLst/>
                <a:latin typeface="Menlo"/>
              </a:rPr>
              <a:t>("prod");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6872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25EB8-E19B-FF90-1FE4-996472697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6FC866-5403-E051-F529-1669AE6C4F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0291" y="2620098"/>
            <a:ext cx="7131417" cy="2762392"/>
          </a:xfrm>
        </p:spPr>
      </p:pic>
    </p:spTree>
    <p:extLst>
      <p:ext uri="{BB962C8B-B14F-4D97-AF65-F5344CB8AC3E}">
        <p14:creationId xmlns:p14="http://schemas.microsoft.com/office/powerpoint/2010/main" val="3053876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</TotalTime>
  <Words>455</Words>
  <Application>Microsoft Office PowerPoint</Application>
  <PresentationFormat>Widescreen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Arial Unicode MS</vt:lpstr>
      <vt:lpstr>Calibri</vt:lpstr>
      <vt:lpstr>Calibri Light</vt:lpstr>
      <vt:lpstr>Courier New</vt:lpstr>
      <vt:lpstr>Menlo</vt:lpstr>
      <vt:lpstr>SFMono-Regular</vt:lpstr>
      <vt:lpstr>Source Code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SPEL</vt:lpstr>
      <vt:lpstr>In Main Class</vt:lpstr>
      <vt:lpstr>PowerPoint Presentation</vt:lpstr>
      <vt:lpstr>PowerPoint Presentation</vt:lpstr>
      <vt:lpstr>Logging</vt:lpstr>
      <vt:lpstr>Customizing Banner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lata.verma18@outlook.com</dc:creator>
  <cp:lastModifiedBy>lata.verma18@outlook.com</cp:lastModifiedBy>
  <cp:revision>2</cp:revision>
  <dcterms:created xsi:type="dcterms:W3CDTF">2023-08-02T17:55:42Z</dcterms:created>
  <dcterms:modified xsi:type="dcterms:W3CDTF">2023-08-03T20:11:50Z</dcterms:modified>
</cp:coreProperties>
</file>