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slides/slide142.xml" ContentType="application/vnd.openxmlformats-officedocument.presentationml.slide+xml"/>
  <Override PartName="/ppt/notesSlides/notesSlide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notesSlides/notesSlide85.xml" ContentType="application/vnd.openxmlformats-officedocument.presentationml.notes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74.xml" ContentType="application/vnd.openxmlformats-officedocument.presentationml.notesSlide+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63.xml" ContentType="application/vnd.openxmlformats-officedocument.presentationml.notesSlide+xml"/>
  <Override PartName="/ppt/tableStyles.xml" ContentType="application/vnd.openxmlformats-officedocument.presentationml.tableStyles+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slides/slide147.xml" ContentType="application/vnd.openxmlformats-officedocument.presentationml.slide+xml"/>
  <Override PartName="/ppt/slides/slide158.xml" ContentType="application/vnd.openxmlformats-officedocument.presentationml.slide+xml"/>
  <Override PartName="/ppt/notesSlides/notesSlide30.xml" ContentType="application/vnd.openxmlformats-officedocument.presentationml.notesSlide+xml"/>
  <Override PartName="/ppt/slides/slide99.xml" ContentType="application/vnd.openxmlformats-officedocument.presentationml.slide+xml"/>
  <Override PartName="/ppt/slides/slide136.xml" ContentType="application/vnd.openxmlformats-officedocument.presentationml.slide+xml"/>
  <Override PartName="/ppt/notesSlides/notesSlide7.xml" ContentType="application/vnd.openxmlformats-officedocument.presentationml.notesSlide+xml"/>
  <Override PartName="/ppt/slides/slide77.xml" ContentType="application/vnd.openxmlformats-officedocument.presentationml.slide+xml"/>
  <Override PartName="/ppt/slides/slide88.xml" ContentType="application/vnd.openxmlformats-officedocument.presentationml.slide+xml"/>
  <Override PartName="/ppt/slides/slide125.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6.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50.xml" ContentType="application/vnd.openxmlformats-officedocument.presentationml.slide+xml"/>
  <Override PartName="/ppt/slides/slide161.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68.xml" ContentType="application/vnd.openxmlformats-officedocument.presentationml.notesSlide+xml"/>
  <Override PartName="/ppt/notesSlides/notesSlide79.xml" ContentType="application/vnd.openxmlformats-officedocument.presentationml.notesSlide+xml"/>
  <Override PartName="/ppt/slides/slide55.xml" ContentType="application/vnd.openxmlformats-officedocument.presentationml.slide+xml"/>
  <Override PartName="/ppt/theme/theme2.xml" ContentType="application/vnd.openxmlformats-officedocument.theme+xml"/>
  <Override PartName="/ppt/notesSlides/notesSlide57.xml" ContentType="application/vnd.openxmlformats-officedocument.presentationml.notesSlide+xml"/>
  <Override PartName="/ppt/slides/slide33.xml" ContentType="application/vnd.openxmlformats-officedocument.presentationml.slide+xml"/>
  <Override PartName="/ppt/slides/slide44.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71.xml" ContentType="application/vnd.openxmlformats-officedocument.presentationml.notesSlide+xml"/>
  <Override PartName="/ppt/notesSlides/notesSlide82.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notesSlides/notesSlide13.xml" ContentType="application/vnd.openxmlformats-officedocument.presentationml.notesSlide+xml"/>
  <Override PartName="/ppt/notesSlides/notesSlide60.xml" ContentType="application/vnd.openxmlformats-officedocument.presentationml.notesSlide+xml"/>
  <Override PartName="/ppt/slides/slide119.xml" ContentType="application/vnd.openxmlformats-officedocument.presentationml.slide+xml"/>
  <Override PartName="/ppt/slideLayouts/slideLayout10.xml" ContentType="application/vnd.openxmlformats-officedocument.presentationml.slideLayout+xml"/>
  <Override PartName="/ppt/slides/slide108.xml" ContentType="application/vnd.openxmlformats-officedocument.presentationml.slide+xml"/>
  <Override PartName="/ppt/slides/slide155.xml" ContentType="application/vnd.openxmlformats-officedocument.presentationml.slide+xml"/>
  <Override PartName="/ppt/slides/slide49.xml" ContentType="application/vnd.openxmlformats-officedocument.presentationml.slide+xml"/>
  <Override PartName="/ppt/slides/slide96.xml" ContentType="application/vnd.openxmlformats-officedocument.presentationml.slide+xml"/>
  <Override PartName="/ppt/slides/slide144.xml" ContentType="application/vnd.openxmlformats-officedocument.presentationml.slide+xml"/>
  <Override PartName="/ppt/notesSlides/notesSlide4.xml" ContentType="application/vnd.openxmlformats-officedocument.presentationml.notesSlide+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s/slide151.xml" ContentType="application/vnd.openxmlformats-officedocument.presentationml.slide+xml"/>
  <Override PartName="/ppt/slideLayouts/slideLayout8.xml" ContentType="application/vnd.openxmlformats-officedocument.presentationml.slideLayout+xml"/>
  <Override PartName="/ppt/notesSlides/notesSlide69.xml" ContentType="application/vnd.openxmlformats-officedocument.presentationml.notesSlide+xml"/>
  <Override PartName="/ppt/notesSlides/notesSlide87.xml" ContentType="application/vnd.openxmlformats-officedocument.presentationml.notes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s/slide140.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notesSlides/notesSlide76.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Override PartName="/ppt/notesSlides/notesSlide83.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notesSlides/notesSlide72.xml" ContentType="application/vnd.openxmlformats-officedocument.presentationml.notesSlide+xml"/>
  <Override PartName="/ppt/notesSlides/notesSlide90.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s/slide149.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slides/slide138.xml" ContentType="application/vnd.openxmlformats-officedocument.presentationml.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145.xml" ContentType="application/vnd.openxmlformats-officedocument.presentationml.slide+xml"/>
  <Override PartName="/ppt/slides/slide156.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s/slide163.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141.xml" ContentType="application/vnd.openxmlformats-officedocument.presentationml.slide+xml"/>
  <Override PartName="/ppt/slides/slide152.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notesSlides/notesSlide88.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notesSlides/notesSlide77.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notesSlides/notesSlide37.xml" ContentType="application/vnd.openxmlformats-officedocument.presentationml.notesSlide+xml"/>
  <Override PartName="/ppt/notesSlides/notesSlide55.xml" ContentType="application/vnd.openxmlformats-officedocument.presentationml.notesSlide+xml"/>
  <Override PartName="/ppt/notesSlides/notesSlide84.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notesSlides/notesSlide73.xml" ContentType="application/vnd.openxmlformats-officedocument.presentationml.notesSlide+xml"/>
  <Override PartName="/ppt/notesSlides/notesSlide91.xml" ContentType="application/vnd.openxmlformats-officedocument.presentationml.notesSlide+xml"/>
  <Override PartName="/ppt/slides/slide20.xml" ContentType="application/vnd.openxmlformats-officedocument.presentationml.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80.xml" ContentType="application/vnd.openxmlformats-officedocument.presentationml.notesSlide+xml"/>
  <Override PartName="/ppt/slides/slide139.xml" ContentType="application/vnd.openxmlformats-officedocument.presentationml.slide+xml"/>
  <Override PartName="/ppt/slides/slide157.xml" ContentType="application/vnd.openxmlformats-officedocument.presentationml.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slides/slide146.xml" ContentType="application/vnd.openxmlformats-officedocument.presentationml.slide+xml"/>
  <Override PartName="/ppt/slides/slide164.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153.xml" ContentType="application/vnd.openxmlformats-officedocument.presentationml.slide+xml"/>
  <Override PartName="/ppt/notesSlides/notesSlide89.xml" ContentType="application/vnd.openxmlformats-officedocument.presentationml.notes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slides/slide160.xml" ContentType="application/vnd.openxmlformats-officedocument.presentationml.slide+xml"/>
  <Override PartName="/ppt/notesSlides/notesSlide78.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notesSlides/notesSlide67.xml" ContentType="application/vnd.openxmlformats-officedocument.presentationml.notesSlide+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slides/slide32.xml" ContentType="application/vnd.openxmlformats-officedocument.presentationml.slide+xml"/>
  <Override PartName="/ppt/notesSlides/notesSlide34.xml" ContentType="application/vnd.openxmlformats-officedocument.presentationml.notesSlide+xml"/>
  <Override PartName="/ppt/notesSlides/notesSlide81.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notesSlides/notesSlide23.xml" ContentType="application/vnd.openxmlformats-officedocument.presentationml.notesSlide+xml"/>
  <Override PartName="/ppt/notesSlides/notesSlide70.xml" ContentType="application/vnd.openxmlformats-officedocument.presentationml.notesSlide+xml"/>
  <Override PartName="/ppt/slides/slide129.xml" ContentType="application/vnd.openxmlformats-officedocument.presentationml.slide+xml"/>
  <Override PartName="/ppt/notesSlides/notesSlide12.xml" ContentType="application/vnd.openxmlformats-officedocument.presentationml.notesSlide+xml"/>
  <Override PartName="/ppt/slides/slide118.xml" ContentType="application/vnd.openxmlformats-officedocument.presentationml.slide+xml"/>
  <Override PartName="/ppt/slides/slide165.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107.xml" ContentType="application/vnd.openxmlformats-officedocument.presentationml.slide+xml"/>
  <Override PartName="/ppt/slides/slide143.xml" ContentType="application/vnd.openxmlformats-officedocument.presentationml.slide+xml"/>
  <Override PartName="/ppt/slides/slide154.xml" ContentType="application/vnd.openxmlformats-officedocument.presentationml.slide+xml"/>
  <Override PartName="/ppt/viewProps.xml" ContentType="application/vnd.openxmlformats-officedocument.presentationml.viewProps+xml"/>
  <Override PartName="/ppt/slides/slide48.xml" ContentType="application/vnd.openxmlformats-officedocument.presentationml.slide+xml"/>
  <Override PartName="/ppt/slides/slide95.xml" ContentType="application/vnd.openxmlformats-officedocument.presentationml.slide+xml"/>
  <Override PartName="/ppt/slides/slide132.xml" ContentType="application/vnd.openxmlformats-officedocument.presentationml.slide+xml"/>
  <Override PartName="/ppt/notesSlides/notesSlide3.xml" ContentType="application/vnd.openxmlformats-officedocument.presentationml.notesSlide+xml"/>
  <Default Extension="bin" ContentType="application/vnd.openxmlformats-officedocument.oleObject"/>
  <Override PartName="/ppt/slides/slide26.xml" ContentType="application/vnd.openxmlformats-officedocument.presentationml.slide+xml"/>
  <Override PartName="/ppt/slides/slide37.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notesSlides/notesSlide39.xml" ContentType="application/vnd.openxmlformats-officedocument.presentationml.notesSlide+xml"/>
  <Override PartName="/ppt/notesSlides/notesSlide86.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62.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64.xml" ContentType="application/vnd.openxmlformats-officedocument.presentationml.notesSlide+xml"/>
  <Override PartName="/ppt/notesSlides/notesSlide75.xml" ContentType="application/vnd.openxmlformats-officedocument.presentationml.notesSlide+xml"/>
  <Override PartName="/ppt/slides/slide51.xml" ContentType="application/vnd.openxmlformats-officedocument.presentationml.slide+xml"/>
  <Override PartName="/ppt/notesSlides/notesSlide53.xml" ContentType="application/vnd.openxmlformats-officedocument.presentationml.notesSlide+xml"/>
  <Override PartName="/ppt/slides/slide40.xml" ContentType="application/vnd.openxmlformats-officedocument.presentationml.slide+xml"/>
  <Override PartName="/ppt/slides/slide159.xml" ContentType="application/vnd.openxmlformats-officedocument.presentationml.slide+xml"/>
  <Override PartName="/ppt/notesSlides/notesSlide42.xml" ContentType="application/vnd.openxmlformats-officedocument.presentationml.notesSlide+xml"/>
  <Override PartName="/ppt/slides/slide148.xml" ContentType="application/vnd.openxmlformats-officedocument.presentationml.slide+xml"/>
  <Override PartName="/ppt/notesSlides/notesSlide8.xml" ContentType="application/vnd.openxmlformats-officedocument.presentationml.notesSlide+xml"/>
  <Override PartName="/ppt/notesSlides/notesSlide20.xml" ContentType="application/vnd.openxmlformats-officedocument.presentationml.notesSlide+xml"/>
  <Default Extension="vml" ContentType="application/vnd.openxmlformats-officedocument.vmlDrawing"/>
  <Override PartName="/ppt/notesSlides/notesSlide31.xml" ContentType="application/vnd.openxmlformats-officedocument.presentationml.notesSlide+xml"/>
  <Override PartName="/ppt/slides/slide89.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slides/slide78.xml" ContentType="application/vnd.openxmlformats-officedocument.presentationml.slide+xml"/>
  <Override PartName="/ppt/slides/slide115.xml" ContentType="application/vnd.openxmlformats-officedocument.presentationml.slide+xml"/>
  <Override PartName="/ppt/slides/slide162.xml" ContentType="application/vnd.openxmlformats-officedocument.presentationml.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67"/>
  </p:notesMasterIdLst>
  <p:sldIdLst>
    <p:sldId id="256" r:id="rId2"/>
    <p:sldId id="263" r:id="rId3"/>
    <p:sldId id="264" r:id="rId4"/>
    <p:sldId id="265" r:id="rId5"/>
    <p:sldId id="266" r:id="rId6"/>
    <p:sldId id="267" r:id="rId7"/>
    <p:sldId id="268" r:id="rId8"/>
    <p:sldId id="258" r:id="rId9"/>
    <p:sldId id="259" r:id="rId10"/>
    <p:sldId id="260" r:id="rId11"/>
    <p:sldId id="458" r:id="rId12"/>
    <p:sldId id="459" r:id="rId13"/>
    <p:sldId id="460" r:id="rId14"/>
    <p:sldId id="488" r:id="rId15"/>
    <p:sldId id="489" r:id="rId16"/>
    <p:sldId id="490" r:id="rId17"/>
    <p:sldId id="491" r:id="rId18"/>
    <p:sldId id="492" r:id="rId19"/>
    <p:sldId id="493" r:id="rId20"/>
    <p:sldId id="494" r:id="rId21"/>
    <p:sldId id="496" r:id="rId22"/>
    <p:sldId id="497" r:id="rId23"/>
    <p:sldId id="498" r:id="rId24"/>
    <p:sldId id="506" r:id="rId25"/>
    <p:sldId id="269" r:id="rId26"/>
    <p:sldId id="452" r:id="rId27"/>
    <p:sldId id="453" r:id="rId28"/>
    <p:sldId id="456" r:id="rId29"/>
    <p:sldId id="454" r:id="rId30"/>
    <p:sldId id="455" r:id="rId31"/>
    <p:sldId id="457" r:id="rId32"/>
    <p:sldId id="270" r:id="rId33"/>
    <p:sldId id="271" r:id="rId34"/>
    <p:sldId id="278" r:id="rId35"/>
    <p:sldId id="279" r:id="rId36"/>
    <p:sldId id="273" r:id="rId37"/>
    <p:sldId id="274" r:id="rId38"/>
    <p:sldId id="281" r:id="rId39"/>
    <p:sldId id="280" r:id="rId40"/>
    <p:sldId id="282" r:id="rId41"/>
    <p:sldId id="283" r:id="rId42"/>
    <p:sldId id="284" r:id="rId43"/>
    <p:sldId id="285" r:id="rId44"/>
    <p:sldId id="286" r:id="rId45"/>
    <p:sldId id="287" r:id="rId46"/>
    <p:sldId id="288" r:id="rId47"/>
    <p:sldId id="289" r:id="rId48"/>
    <p:sldId id="290" r:id="rId49"/>
    <p:sldId id="291" r:id="rId50"/>
    <p:sldId id="499" r:id="rId51"/>
    <p:sldId id="292" r:id="rId52"/>
    <p:sldId id="461" r:id="rId53"/>
    <p:sldId id="462" r:id="rId54"/>
    <p:sldId id="477" r:id="rId55"/>
    <p:sldId id="478" r:id="rId56"/>
    <p:sldId id="479" r:id="rId57"/>
    <p:sldId id="480" r:id="rId58"/>
    <p:sldId id="481" r:id="rId59"/>
    <p:sldId id="482" r:id="rId60"/>
    <p:sldId id="507" r:id="rId61"/>
    <p:sldId id="484" r:id="rId62"/>
    <p:sldId id="485" r:id="rId63"/>
    <p:sldId id="483" r:id="rId64"/>
    <p:sldId id="500" r:id="rId65"/>
    <p:sldId id="465" r:id="rId66"/>
    <p:sldId id="466" r:id="rId67"/>
    <p:sldId id="467" r:id="rId68"/>
    <p:sldId id="468" r:id="rId69"/>
    <p:sldId id="469" r:id="rId70"/>
    <p:sldId id="470" r:id="rId71"/>
    <p:sldId id="471" r:id="rId72"/>
    <p:sldId id="472" r:id="rId73"/>
    <p:sldId id="473" r:id="rId74"/>
    <p:sldId id="474" r:id="rId75"/>
    <p:sldId id="475" r:id="rId76"/>
    <p:sldId id="501" r:id="rId77"/>
    <p:sldId id="440" r:id="rId78"/>
    <p:sldId id="441" r:id="rId79"/>
    <p:sldId id="442" r:id="rId80"/>
    <p:sldId id="443" r:id="rId81"/>
    <p:sldId id="444" r:id="rId82"/>
    <p:sldId id="445" r:id="rId83"/>
    <p:sldId id="446" r:id="rId84"/>
    <p:sldId id="447" r:id="rId85"/>
    <p:sldId id="448" r:id="rId86"/>
    <p:sldId id="449" r:id="rId87"/>
    <p:sldId id="450" r:id="rId88"/>
    <p:sldId id="451" r:id="rId89"/>
    <p:sldId id="293" r:id="rId90"/>
    <p:sldId id="294" r:id="rId91"/>
    <p:sldId id="295" r:id="rId92"/>
    <p:sldId id="296" r:id="rId93"/>
    <p:sldId id="297" r:id="rId94"/>
    <p:sldId id="298" r:id="rId95"/>
    <p:sldId id="301" r:id="rId96"/>
    <p:sldId id="302" r:id="rId97"/>
    <p:sldId id="303" r:id="rId98"/>
    <p:sldId id="304" r:id="rId99"/>
    <p:sldId id="305" r:id="rId100"/>
    <p:sldId id="307" r:id="rId101"/>
    <p:sldId id="308" r:id="rId102"/>
    <p:sldId id="309" r:id="rId103"/>
    <p:sldId id="310" r:id="rId104"/>
    <p:sldId id="311" r:id="rId105"/>
    <p:sldId id="312" r:id="rId106"/>
    <p:sldId id="313" r:id="rId107"/>
    <p:sldId id="315" r:id="rId108"/>
    <p:sldId id="316" r:id="rId109"/>
    <p:sldId id="319" r:id="rId110"/>
    <p:sldId id="320" r:id="rId111"/>
    <p:sldId id="327" r:id="rId112"/>
    <p:sldId id="328" r:id="rId113"/>
    <p:sldId id="329" r:id="rId114"/>
    <p:sldId id="330" r:id="rId115"/>
    <p:sldId id="331" r:id="rId116"/>
    <p:sldId id="332" r:id="rId117"/>
    <p:sldId id="333" r:id="rId118"/>
    <p:sldId id="335" r:id="rId119"/>
    <p:sldId id="336" r:id="rId120"/>
    <p:sldId id="436" r:id="rId121"/>
    <p:sldId id="437" r:id="rId122"/>
    <p:sldId id="438" r:id="rId123"/>
    <p:sldId id="439" r:id="rId124"/>
    <p:sldId id="338" r:id="rId125"/>
    <p:sldId id="339" r:id="rId126"/>
    <p:sldId id="340" r:id="rId127"/>
    <p:sldId id="341" r:id="rId128"/>
    <p:sldId id="342" r:id="rId129"/>
    <p:sldId id="343" r:id="rId130"/>
    <p:sldId id="349" r:id="rId131"/>
    <p:sldId id="350" r:id="rId132"/>
    <p:sldId id="351" r:id="rId133"/>
    <p:sldId id="352" r:id="rId134"/>
    <p:sldId id="353" r:id="rId135"/>
    <p:sldId id="354" r:id="rId136"/>
    <p:sldId id="355" r:id="rId137"/>
    <p:sldId id="356" r:id="rId138"/>
    <p:sldId id="357" r:id="rId139"/>
    <p:sldId id="359" r:id="rId140"/>
    <p:sldId id="360" r:id="rId141"/>
    <p:sldId id="361" r:id="rId142"/>
    <p:sldId id="362" r:id="rId143"/>
    <p:sldId id="363" r:id="rId144"/>
    <p:sldId id="463" r:id="rId145"/>
    <p:sldId id="521" r:id="rId146"/>
    <p:sldId id="522" r:id="rId147"/>
    <p:sldId id="486" r:id="rId148"/>
    <p:sldId id="503" r:id="rId149"/>
    <p:sldId id="504" r:id="rId150"/>
    <p:sldId id="502" r:id="rId151"/>
    <p:sldId id="487" r:id="rId152"/>
    <p:sldId id="505" r:id="rId153"/>
    <p:sldId id="508" r:id="rId154"/>
    <p:sldId id="517" r:id="rId155"/>
    <p:sldId id="509" r:id="rId156"/>
    <p:sldId id="510" r:id="rId157"/>
    <p:sldId id="511" r:id="rId158"/>
    <p:sldId id="512" r:id="rId159"/>
    <p:sldId id="513" r:id="rId160"/>
    <p:sldId id="514" r:id="rId161"/>
    <p:sldId id="515" r:id="rId162"/>
    <p:sldId id="516" r:id="rId163"/>
    <p:sldId id="518" r:id="rId164"/>
    <p:sldId id="519" r:id="rId165"/>
    <p:sldId id="520" r:id="rId16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34" y="15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0" Type="http://schemas.openxmlformats.org/officeDocument/2006/relationships/theme" Target="theme/theme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tableStyles" Target="tableStyle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slide" Target="slides/slide155.xml"/><Relationship Id="rId164" Type="http://schemas.openxmlformats.org/officeDocument/2006/relationships/slide" Target="slides/slide163.xml"/><Relationship Id="rId16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E9E9B4B-AED9-4EFF-9772-6AD8B75E5CA7}" type="datetimeFigureOut">
              <a:rPr lang="en-US" smtClean="0"/>
              <a:pPr/>
              <a:t>11/30/2018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99D37D2-2F9B-470D-9132-C513AB735C1F}"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Arial" pitchFamily="34" charset="0"/>
                <a:ea typeface="+mn-ea"/>
                <a:cs typeface="+mn-cs"/>
              </a:rPr>
              <a:t>A group of engineers from Sun Microsystems, now acquired by Oracle Corporation, led by James Gosling created Java. It was released in 1995. The Language was originally called Oak (in 1991) after the Oak tree that could be seen in Gosling's office. They later found that Oak was a name already taken. So,  popular story goes that after many hours of trying to come up with a new name, the development team went out for coffee and the name Java was born!</a:t>
            </a:r>
          </a:p>
          <a:p>
            <a:pPr>
              <a:defRPr/>
            </a:pPr>
            <a:endParaRPr lang="en-US" sz="1200" dirty="0" smtClean="0"/>
          </a:p>
          <a:p>
            <a:pPr>
              <a:defRPr/>
            </a:pPr>
            <a:r>
              <a:rPr lang="en-US" sz="1200" dirty="0" smtClean="0"/>
              <a:t>FOSS (GPL): </a:t>
            </a:r>
          </a:p>
          <a:p>
            <a:pPr lvl="1">
              <a:defRPr/>
            </a:pPr>
            <a:r>
              <a:rPr lang="en-US" sz="1200" dirty="0" smtClean="0">
                <a:ea typeface="+mn-ea"/>
                <a:cs typeface="+mn-cs"/>
              </a:rPr>
              <a:t>FOSS is a free and open source software and GNU General Public License</a:t>
            </a:r>
          </a:p>
          <a:p>
            <a:pPr lvl="1">
              <a:defRPr/>
            </a:pPr>
            <a:r>
              <a:rPr lang="en-US" sz="1200" dirty="0" smtClean="0"/>
              <a:t>The GNU General Public License is a free, copy-left license for software and other kinds of works</a:t>
            </a:r>
            <a:endParaRPr lang="en-US" sz="1200" dirty="0" smtClean="0">
              <a:ea typeface="+mn-ea"/>
              <a:cs typeface="+mn-cs"/>
            </a:endParaRPr>
          </a:p>
          <a:p>
            <a:endParaRPr lang="en-US" sz="1200" dirty="0" smtClean="0">
              <a:latin typeface="Arial" charset="0"/>
            </a:endParaRPr>
          </a:p>
          <a:p>
            <a:r>
              <a:rPr lang="en-US" sz="1200" dirty="0" err="1" smtClean="0">
                <a:latin typeface="Arial" charset="0"/>
              </a:rPr>
              <a:t>Copyleft</a:t>
            </a:r>
            <a:r>
              <a:rPr lang="en-US" sz="1200" dirty="0" smtClean="0">
                <a:latin typeface="Arial" charset="0"/>
              </a:rPr>
              <a:t>  is used to describe the practice of using copyright law to offer the right to distribute copies and modified versions of a work and requiring that the same rights be preserved in modified versions of the work</a:t>
            </a:r>
          </a:p>
        </p:txBody>
      </p:sp>
      <p:sp>
        <p:nvSpPr>
          <p:cNvPr id="65540" name="Slide Number Placeholder 3"/>
          <p:cNvSpPr>
            <a:spLocks noGrp="1"/>
          </p:cNvSpPr>
          <p:nvPr>
            <p:ph type="sldNum" sz="quarter" idx="5"/>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9FE6B765-50E0-4D94-B80E-1C1198BE12DE}" type="slidenum">
              <a:rPr lang="en-US" smtClean="0"/>
              <a:pPr eaLnBrk="1" hangingPunct="1">
                <a:defRPr/>
              </a:pPr>
              <a:t>2</a:t>
            </a:fld>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smtClean="0"/>
              <a:t>We didn’t have to use full name for String because </a:t>
            </a:r>
            <a:r>
              <a:rPr lang="en-US" dirty="0" err="1" smtClean="0"/>
              <a:t>java.lang</a:t>
            </a:r>
            <a:r>
              <a:rPr lang="en-US" dirty="0" smtClean="0"/>
              <a:t> is implicitly imported by java compiler.</a:t>
            </a:r>
          </a:p>
          <a:p>
            <a:r>
              <a:rPr lang="en-US" dirty="0" smtClean="0"/>
              <a:t>Classes inside the same package need not use the full qualified name to refer to each other. </a:t>
            </a:r>
          </a:p>
          <a:p>
            <a:r>
              <a:rPr lang="en-US" dirty="0" smtClean="0"/>
              <a:t>You can draw a parallel to home. People in your house need not use your full name to call you. But when you are outside your home, say at</a:t>
            </a:r>
            <a:r>
              <a:rPr lang="en-US" baseline="0" dirty="0" smtClean="0"/>
              <a:t> the</a:t>
            </a:r>
            <a:r>
              <a:rPr lang="en-US" dirty="0" smtClean="0"/>
              <a:t> office, it is better if people identify you using your full name. </a:t>
            </a:r>
          </a:p>
        </p:txBody>
      </p:sp>
      <p:sp>
        <p:nvSpPr>
          <p:cNvPr id="4" name="Slide Number Placeholder 3"/>
          <p:cNvSpPr>
            <a:spLocks noGrp="1"/>
          </p:cNvSpPr>
          <p:nvPr>
            <p:ph type="sldNum" sz="quarter" idx="5"/>
          </p:nvPr>
        </p:nvSpPr>
        <p:spPr/>
        <p:txBody>
          <a:bodyPr/>
          <a:lstStyle/>
          <a:p>
            <a:pPr>
              <a:defRPr/>
            </a:pPr>
            <a:fld id="{F6878E8C-1ED0-4B4C-808C-96AFC590C0D5}" type="slidenum">
              <a:rPr lang="en-US" smtClean="0"/>
              <a:pPr>
                <a:defRPr/>
              </a:pPr>
              <a:t>14</a:t>
            </a:fld>
            <a:endParaRPr lang="en-US"/>
          </a:p>
        </p:txBody>
      </p:sp>
    </p:spTree>
    <p:extLst>
      <p:ext uri="{BB962C8B-B14F-4D97-AF65-F5344CB8AC3E}">
        <p14:creationId xmlns="" xmlns:p14="http://schemas.microsoft.com/office/powerpoint/2010/main" val="25709687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pPr marL="228600" indent="-228600" eaLnBrk="1" hangingPunct="1">
              <a:lnSpc>
                <a:spcPct val="90000"/>
              </a:lnSpc>
              <a:spcBef>
                <a:spcPts val="600"/>
              </a:spcBef>
              <a:defRPr/>
            </a:pPr>
            <a:r>
              <a:rPr lang="en-US" dirty="0" smtClean="0"/>
              <a:t>A college application will consist of automating several aspects. For example features related to</a:t>
            </a:r>
          </a:p>
          <a:p>
            <a:pPr marL="628650" lvl="1" indent="-228600" eaLnBrk="1" hangingPunct="1">
              <a:lnSpc>
                <a:spcPct val="80000"/>
              </a:lnSpc>
              <a:spcBef>
                <a:spcPts val="600"/>
              </a:spcBef>
              <a:defRPr/>
            </a:pPr>
            <a:r>
              <a:rPr lang="en-US" dirty="0" smtClean="0"/>
              <a:t>	Student management</a:t>
            </a:r>
          </a:p>
          <a:p>
            <a:pPr marL="628650" lvl="1" indent="-228600" eaLnBrk="1" hangingPunct="1">
              <a:lnSpc>
                <a:spcPct val="80000"/>
              </a:lnSpc>
              <a:spcBef>
                <a:spcPts val="600"/>
              </a:spcBef>
              <a:defRPr/>
            </a:pPr>
            <a:r>
              <a:rPr lang="en-US" dirty="0" smtClean="0"/>
              <a:t>	Faculty management</a:t>
            </a:r>
          </a:p>
          <a:p>
            <a:pPr marL="628650" lvl="1" indent="-228600" eaLnBrk="1" hangingPunct="1">
              <a:lnSpc>
                <a:spcPct val="80000"/>
              </a:lnSpc>
              <a:spcBef>
                <a:spcPts val="600"/>
              </a:spcBef>
              <a:defRPr/>
            </a:pPr>
            <a:r>
              <a:rPr lang="en-US" dirty="0" smtClean="0"/>
              <a:t>	Hostel management</a:t>
            </a:r>
          </a:p>
          <a:p>
            <a:pPr marL="628650" lvl="1" indent="-228600" eaLnBrk="1" hangingPunct="1">
              <a:lnSpc>
                <a:spcPct val="80000"/>
              </a:lnSpc>
              <a:spcBef>
                <a:spcPts val="600"/>
              </a:spcBef>
              <a:defRPr/>
            </a:pPr>
            <a:r>
              <a:rPr lang="en-US" dirty="0" smtClean="0"/>
              <a:t>	Payroll </a:t>
            </a:r>
          </a:p>
          <a:p>
            <a:pPr marL="228600" indent="-228600" eaLnBrk="1" hangingPunct="1">
              <a:lnSpc>
                <a:spcPct val="80000"/>
              </a:lnSpc>
              <a:spcBef>
                <a:spcPts val="600"/>
              </a:spcBef>
              <a:defRPr/>
            </a:pPr>
            <a:r>
              <a:rPr lang="en-US" dirty="0" smtClean="0"/>
              <a:t>It is easier to work with a set of classes that are grouped in accordance to shared / similar responsibilities. In other words, if we had a package called student, all the classes related to student, like Enrollment, Fee etc. can be placed in it.</a:t>
            </a:r>
          </a:p>
          <a:p>
            <a:pPr marL="228600" indent="-228600" eaLnBrk="1" hangingPunct="1">
              <a:lnSpc>
                <a:spcPct val="80000"/>
              </a:lnSpc>
              <a:spcBef>
                <a:spcPts val="600"/>
              </a:spcBef>
              <a:defRPr/>
            </a:pPr>
            <a:r>
              <a:rPr lang="en-US" dirty="0" smtClean="0"/>
              <a:t>Using packages also assists in organization of the code. Rather than have dozens of classes all around, a higher level view of a smaller number of packages would be simpler. </a:t>
            </a:r>
          </a:p>
          <a:p>
            <a:pPr marL="228600" indent="-228600" eaLnBrk="1" hangingPunct="1">
              <a:lnSpc>
                <a:spcPct val="80000"/>
              </a:lnSpc>
              <a:spcBef>
                <a:spcPts val="600"/>
              </a:spcBef>
              <a:defRPr/>
            </a:pPr>
            <a:r>
              <a:rPr lang="en-US" dirty="0" smtClean="0"/>
              <a:t>Work allocation could also be done in accordance with packages.</a:t>
            </a:r>
          </a:p>
          <a:p>
            <a:pPr marL="228600" indent="-228600" eaLnBrk="1" hangingPunct="1">
              <a:lnSpc>
                <a:spcPct val="80000"/>
              </a:lnSpc>
              <a:spcBef>
                <a:spcPts val="600"/>
              </a:spcBef>
              <a:defRPr/>
            </a:pPr>
            <a:r>
              <a:rPr lang="en-US" dirty="0" smtClean="0"/>
              <a:t>As we develop our application to include all the above features we will find that we have lots of classes, and sometimes we may find that we have difficulty finding unique names and therefore we end up with the class names becoming too big and complicated.</a:t>
            </a:r>
            <a:endParaRPr lang="en-IN" dirty="0" smtClean="0"/>
          </a:p>
          <a:p>
            <a:pPr>
              <a:defRPr/>
            </a:pPr>
            <a:endParaRPr lang="en-US" dirty="0"/>
          </a:p>
        </p:txBody>
      </p:sp>
      <p:sp>
        <p:nvSpPr>
          <p:cNvPr id="4" name="Slide Number Placeholder 3"/>
          <p:cNvSpPr>
            <a:spLocks noGrp="1"/>
          </p:cNvSpPr>
          <p:nvPr>
            <p:ph type="sldNum" sz="quarter" idx="5"/>
          </p:nvPr>
        </p:nvSpPr>
        <p:spPr/>
        <p:txBody>
          <a:bodyPr/>
          <a:lstStyle/>
          <a:p>
            <a:pPr>
              <a:defRPr/>
            </a:pPr>
            <a:fld id="{283558E9-FC45-4371-ACCF-2A1D8784805A}" type="slidenum">
              <a:rPr lang="en-US" smtClean="0"/>
              <a:pPr>
                <a:defRPr/>
              </a:pPr>
              <a:t>15</a:t>
            </a:fld>
            <a:endParaRPr lang="en-US"/>
          </a:p>
        </p:txBody>
      </p:sp>
    </p:spTree>
    <p:extLst>
      <p:ext uri="{BB962C8B-B14F-4D97-AF65-F5344CB8AC3E}">
        <p14:creationId xmlns="" xmlns:p14="http://schemas.microsoft.com/office/powerpoint/2010/main" val="30571285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pPr>
              <a:defRPr/>
            </a:pPr>
            <a:endParaRPr lang="en-IN" dirty="0"/>
          </a:p>
        </p:txBody>
      </p:sp>
      <p:sp>
        <p:nvSpPr>
          <p:cNvPr id="43012"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D00E9C71-6F73-4957-AED0-E53A52A3DDB1}" type="slidenum">
              <a:rPr lang="en-US" smtClean="0">
                <a:latin typeface="Arial (Body)"/>
              </a:rPr>
              <a:pPr eaLnBrk="1" hangingPunct="1"/>
              <a:t>16</a:t>
            </a:fld>
            <a:endParaRPr lang="en-US" dirty="0" smtClean="0">
              <a:latin typeface="Arial (Body)"/>
            </a:endParaRPr>
          </a:p>
        </p:txBody>
      </p:sp>
    </p:spTree>
    <p:extLst>
      <p:ext uri="{BB962C8B-B14F-4D97-AF65-F5344CB8AC3E}">
        <p14:creationId xmlns="" xmlns:p14="http://schemas.microsoft.com/office/powerpoint/2010/main" val="18105600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87F6D5FF-A197-4786-AE85-AE192616269C}" type="slidenum">
              <a:rPr lang="en-US" smtClean="0">
                <a:latin typeface="Arial (Body)"/>
              </a:rPr>
              <a:pPr eaLnBrk="1" hangingPunct="1"/>
              <a:t>17</a:t>
            </a:fld>
            <a:endParaRPr lang="en-US" dirty="0" smtClean="0">
              <a:latin typeface="Arial (Body)"/>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sz="1200" dirty="0" smtClean="0">
                <a:cs typeface="Arial" charset="0"/>
              </a:rPr>
              <a:t>We will create 2 packages with 2 classes each</a:t>
            </a:r>
          </a:p>
          <a:p>
            <a:pPr lvl="1"/>
            <a:r>
              <a:rPr lang="en-US" sz="1200" b="1" dirty="0" smtClean="0">
                <a:cs typeface="Arial" charset="0"/>
              </a:rPr>
              <a:t>student</a:t>
            </a:r>
          </a:p>
          <a:p>
            <a:pPr lvl="2"/>
            <a:r>
              <a:rPr lang="en-US" sz="1200" b="1" dirty="0" smtClean="0">
                <a:cs typeface="Arial" charset="0"/>
              </a:rPr>
              <a:t>Student</a:t>
            </a:r>
          </a:p>
          <a:p>
            <a:pPr lvl="2"/>
            <a:r>
              <a:rPr lang="en-US" sz="1200" b="1" dirty="0" smtClean="0">
                <a:cs typeface="Arial" charset="0"/>
              </a:rPr>
              <a:t>Grade</a:t>
            </a:r>
          </a:p>
          <a:p>
            <a:pPr lvl="1"/>
            <a:r>
              <a:rPr lang="en-US" sz="1200" b="1" dirty="0" smtClean="0">
                <a:cs typeface="Arial" charset="0"/>
              </a:rPr>
              <a:t>teacher</a:t>
            </a:r>
          </a:p>
          <a:p>
            <a:pPr lvl="2"/>
            <a:r>
              <a:rPr lang="en-US" sz="1200" b="1" dirty="0" smtClean="0">
                <a:cs typeface="Arial" charset="0"/>
              </a:rPr>
              <a:t>Teacher</a:t>
            </a:r>
          </a:p>
          <a:p>
            <a:pPr lvl="2"/>
            <a:r>
              <a:rPr lang="en-US" sz="1200" b="1" dirty="0" smtClean="0">
                <a:cs typeface="Arial" charset="0"/>
              </a:rPr>
              <a:t>Grade</a:t>
            </a:r>
          </a:p>
          <a:p>
            <a:r>
              <a:rPr lang="en-US" sz="1200" dirty="0" smtClean="0">
                <a:cs typeface="Arial" charset="0"/>
              </a:rPr>
              <a:t>Teacher can access Student using its fully qualified name </a:t>
            </a:r>
            <a:r>
              <a:rPr lang="en-US" sz="1200" dirty="0" err="1" smtClean="0">
                <a:cs typeface="Arial" charset="0"/>
              </a:rPr>
              <a:t>student.Student</a:t>
            </a:r>
            <a:r>
              <a:rPr lang="en-US" sz="1200" dirty="0" smtClean="0">
                <a:cs typeface="Arial" charset="0"/>
              </a:rPr>
              <a:t>.</a:t>
            </a:r>
          </a:p>
          <a:p>
            <a:r>
              <a:rPr lang="en-US" sz="1200" dirty="0" smtClean="0">
                <a:cs typeface="Arial" charset="0"/>
              </a:rPr>
              <a:t>Grade defined inside student package can access Student  without using full qualified name.</a:t>
            </a:r>
          </a:p>
          <a:p>
            <a:pPr eaLnBrk="1" hangingPunct="1">
              <a:lnSpc>
                <a:spcPct val="80000"/>
              </a:lnSpc>
              <a:spcBef>
                <a:spcPct val="20000"/>
              </a:spcBef>
              <a:buClr>
                <a:schemeClr val="accent2"/>
              </a:buClr>
              <a:buFont typeface="Wingdings" pitchFamily="2" charset="2"/>
              <a:buNone/>
            </a:pPr>
            <a:endParaRPr lang="en-US" sz="1200" dirty="0" smtClean="0">
              <a:cs typeface="Arial" charset="0"/>
            </a:endParaRPr>
          </a:p>
        </p:txBody>
      </p:sp>
    </p:spTree>
    <p:extLst>
      <p:ext uri="{BB962C8B-B14F-4D97-AF65-F5344CB8AC3E}">
        <p14:creationId xmlns="" xmlns:p14="http://schemas.microsoft.com/office/powerpoint/2010/main" val="23435275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285A6D2-2292-49F0-ABAD-B3B250A0E198}" type="slidenum">
              <a:rPr lang="en-US" smtClean="0"/>
              <a:pPr/>
              <a:t>18</a:t>
            </a:fld>
            <a:endParaRPr lang="en-US"/>
          </a:p>
        </p:txBody>
      </p:sp>
    </p:spTree>
    <p:extLst>
      <p:ext uri="{BB962C8B-B14F-4D97-AF65-F5344CB8AC3E}">
        <p14:creationId xmlns="" xmlns:p14="http://schemas.microsoft.com/office/powerpoint/2010/main" val="34336230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8C9E4704-47C9-4FCB-A5E0-BE754C0DBA23}" type="slidenum">
              <a:rPr lang="en-US" smtClean="0">
                <a:latin typeface="Arial (Body)"/>
              </a:rPr>
              <a:pPr eaLnBrk="1" hangingPunct="1"/>
              <a:t>19</a:t>
            </a:fld>
            <a:endParaRPr lang="en-US" dirty="0" smtClean="0">
              <a:latin typeface="Arial (Body)"/>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228600" indent="-228600" eaLnBrk="1" hangingPunct="1"/>
            <a:endParaRPr lang="en-US" dirty="0" smtClean="0"/>
          </a:p>
        </p:txBody>
      </p:sp>
    </p:spTree>
    <p:extLst>
      <p:ext uri="{BB962C8B-B14F-4D97-AF65-F5344CB8AC3E}">
        <p14:creationId xmlns="" xmlns:p14="http://schemas.microsoft.com/office/powerpoint/2010/main" val="25156696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05E58BC-4289-4555-94FB-2EA9B6213179}" type="slidenum">
              <a:rPr lang="en-US" smtClean="0">
                <a:latin typeface="Arial (Body)"/>
              </a:rPr>
              <a:pPr eaLnBrk="1" hangingPunct="1"/>
              <a:t>21</a:t>
            </a:fld>
            <a:endParaRPr lang="en-US" dirty="0" smtClean="0">
              <a:latin typeface="Arial (Body)"/>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228600" indent="-228600" eaLnBrk="1" hangingPunct="1"/>
            <a:r>
              <a:rPr lang="en-US" dirty="0" smtClean="0"/>
              <a:t>Added in Java 1.5</a:t>
            </a:r>
          </a:p>
        </p:txBody>
      </p:sp>
    </p:spTree>
    <p:extLst>
      <p:ext uri="{BB962C8B-B14F-4D97-AF65-F5344CB8AC3E}">
        <p14:creationId xmlns="" xmlns:p14="http://schemas.microsoft.com/office/powerpoint/2010/main" val="2923868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p:txBody>
          <a:bodyPr/>
          <a:lstStyle/>
          <a:p>
            <a:pPr>
              <a:defRPr/>
            </a:pPr>
            <a:fld id="{41094DED-F7D5-4FD4-A134-5755F5BFE9F4}" type="slidenum">
              <a:rPr lang="en-US" smtClean="0">
                <a:latin typeface="Arial" charset="0"/>
              </a:rPr>
              <a:pPr>
                <a:defRPr/>
              </a:pPr>
              <a:t>25</a:t>
            </a:fld>
            <a:endParaRPr lang="en-US" smtClean="0">
              <a:latin typeface="Arial" charset="0"/>
            </a:endParaRPr>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spcBef>
                <a:spcPts val="500"/>
              </a:spcBef>
              <a:buClr>
                <a:srgbClr val="002060"/>
              </a:buClr>
              <a:buFont typeface="Wingdings" pitchFamily="2" charset="2"/>
              <a:buNone/>
            </a:pPr>
            <a:r>
              <a:rPr lang="en-US" sz="1000" b="1" dirty="0" smtClean="0">
                <a:solidFill>
                  <a:srgbClr val="000000"/>
                </a:solidFill>
                <a:latin typeface="Arial" pitchFamily="34" charset="0"/>
                <a:cs typeface="Arial" pitchFamily="34" charset="0"/>
              </a:rPr>
              <a:t>if</a:t>
            </a:r>
            <a:r>
              <a:rPr lang="en-US" sz="1000" b="1" baseline="0" dirty="0" smtClean="0">
                <a:solidFill>
                  <a:srgbClr val="000000"/>
                </a:solidFill>
                <a:latin typeface="Arial" pitchFamily="34" charset="0"/>
                <a:cs typeface="Arial" pitchFamily="34" charset="0"/>
              </a:rPr>
              <a:t> statement syntax:</a:t>
            </a:r>
            <a:endParaRPr lang="en-US" sz="1000" b="1" dirty="0" smtClean="0">
              <a:solidFill>
                <a:srgbClr val="000000"/>
              </a:solidFill>
              <a:latin typeface="Arial" pitchFamily="34" charset="0"/>
              <a:cs typeface="Arial" pitchFamily="34" charset="0"/>
            </a:endParaRPr>
          </a:p>
          <a:p>
            <a:pPr>
              <a:spcBef>
                <a:spcPts val="500"/>
              </a:spcBef>
              <a:buClr>
                <a:srgbClr val="002060"/>
              </a:buClr>
              <a:buFont typeface="Wingdings" pitchFamily="2" charset="2"/>
              <a:buNone/>
            </a:pPr>
            <a:r>
              <a:rPr lang="en-US" sz="1000" b="0" dirty="0" smtClean="0">
                <a:solidFill>
                  <a:srgbClr val="000000"/>
                </a:solidFill>
                <a:latin typeface="Arial" pitchFamily="34" charset="0"/>
                <a:cs typeface="Arial" pitchFamily="34" charset="0"/>
              </a:rPr>
              <a:t>if (</a:t>
            </a:r>
            <a:r>
              <a:rPr lang="en-US" sz="1000" b="0" i="1" dirty="0" smtClean="0">
                <a:solidFill>
                  <a:srgbClr val="000000"/>
                </a:solidFill>
                <a:latin typeface="Arial" pitchFamily="34" charset="0"/>
                <a:cs typeface="Arial" pitchFamily="34" charset="0"/>
              </a:rPr>
              <a:t>condition</a:t>
            </a:r>
            <a:r>
              <a:rPr lang="en-US" sz="1000" b="0" dirty="0" smtClean="0">
                <a:solidFill>
                  <a:srgbClr val="000000"/>
                </a:solidFill>
                <a:latin typeface="Arial" pitchFamily="34" charset="0"/>
                <a:cs typeface="Arial" pitchFamily="34" charset="0"/>
              </a:rPr>
              <a:t>) </a:t>
            </a:r>
            <a:r>
              <a:rPr lang="en-US" sz="1000" b="0" i="1" dirty="0" smtClean="0">
                <a:solidFill>
                  <a:srgbClr val="000000"/>
                </a:solidFill>
                <a:latin typeface="Arial" pitchFamily="34" charset="0"/>
                <a:cs typeface="Arial" pitchFamily="34" charset="0"/>
              </a:rPr>
              <a:t>statement(s)</a:t>
            </a:r>
            <a:r>
              <a:rPr lang="en-US" sz="1000" b="0" dirty="0" smtClean="0">
                <a:solidFill>
                  <a:srgbClr val="000000"/>
                </a:solidFill>
                <a:latin typeface="Arial" pitchFamily="34" charset="0"/>
                <a:cs typeface="Arial" pitchFamily="34" charset="0"/>
              </a:rPr>
              <a:t> </a:t>
            </a:r>
          </a:p>
          <a:p>
            <a:pPr>
              <a:spcBef>
                <a:spcPts val="500"/>
              </a:spcBef>
              <a:buClr>
                <a:srgbClr val="002060"/>
              </a:buClr>
              <a:buFont typeface="Wingdings" pitchFamily="2" charset="2"/>
              <a:buNone/>
            </a:pPr>
            <a:r>
              <a:rPr lang="en-US" sz="1000" b="0" dirty="0" smtClean="0">
                <a:solidFill>
                  <a:srgbClr val="000000"/>
                </a:solidFill>
                <a:latin typeface="Arial" pitchFamily="34" charset="0"/>
                <a:cs typeface="Arial" pitchFamily="34" charset="0"/>
              </a:rPr>
              <a:t>[else </a:t>
            </a:r>
            <a:r>
              <a:rPr lang="en-US" sz="1000" b="0" i="1" dirty="0" smtClean="0">
                <a:solidFill>
                  <a:srgbClr val="000000"/>
                </a:solidFill>
                <a:latin typeface="Arial" pitchFamily="34" charset="0"/>
                <a:cs typeface="Arial" pitchFamily="34" charset="0"/>
              </a:rPr>
              <a:t>statement(s)</a:t>
            </a:r>
            <a:r>
              <a:rPr lang="en-US" sz="1000" b="0" dirty="0" smtClean="0">
                <a:solidFill>
                  <a:srgbClr val="000000"/>
                </a:solidFill>
                <a:latin typeface="Arial" pitchFamily="34" charset="0"/>
                <a:cs typeface="Arial" pitchFamily="34" charset="0"/>
              </a:rPr>
              <a:t>] ;</a:t>
            </a:r>
          </a:p>
          <a:p>
            <a:pPr>
              <a:spcBef>
                <a:spcPts val="500"/>
              </a:spcBef>
              <a:buClr>
                <a:srgbClr val="002060"/>
              </a:buClr>
            </a:pPr>
            <a:r>
              <a:rPr lang="en-US" sz="1000" b="0" dirty="0" smtClean="0">
                <a:solidFill>
                  <a:srgbClr val="000000"/>
                </a:solidFill>
                <a:latin typeface="Arial" pitchFamily="34" charset="0"/>
                <a:cs typeface="Arial" pitchFamily="34" charset="0"/>
              </a:rPr>
              <a:t>if </a:t>
            </a:r>
            <a:r>
              <a:rPr lang="en-US" sz="1000" b="0" dirty="0" smtClean="0">
                <a:latin typeface="Arial" pitchFamily="34" charset="0"/>
                <a:cs typeface="Arial" pitchFamily="34" charset="0"/>
              </a:rPr>
              <a:t>statement is same as that in C except that the condition must always evaluate to a </a:t>
            </a:r>
            <a:r>
              <a:rPr lang="en-US" sz="1000" b="0" dirty="0" err="1" smtClean="0">
                <a:solidFill>
                  <a:srgbClr val="000000"/>
                </a:solidFill>
                <a:latin typeface="Arial" pitchFamily="34" charset="0"/>
                <a:cs typeface="Arial" pitchFamily="34" charset="0"/>
              </a:rPr>
              <a:t>boolean</a:t>
            </a:r>
            <a:r>
              <a:rPr lang="en-US" sz="1000" b="0" dirty="0" smtClean="0">
                <a:latin typeface="Arial" pitchFamily="34" charset="0"/>
                <a:cs typeface="Arial" pitchFamily="34" charset="0"/>
              </a:rPr>
              <a:t> value.</a:t>
            </a:r>
          </a:p>
          <a:p>
            <a:pPr>
              <a:defRPr/>
            </a:pPr>
            <a:r>
              <a:rPr lang="en-US" sz="1000" b="0" dirty="0" smtClean="0">
                <a:latin typeface="Arial" pitchFamily="34" charset="0"/>
                <a:cs typeface="Arial" pitchFamily="34" charset="0"/>
              </a:rPr>
              <a:t>Examples:</a:t>
            </a:r>
          </a:p>
          <a:p>
            <a:pPr>
              <a:defRPr/>
            </a:pPr>
            <a:r>
              <a:rPr lang="en-US" sz="1000" b="0" dirty="0" smtClean="0">
                <a:solidFill>
                  <a:schemeClr val="tx1"/>
                </a:solidFill>
                <a:latin typeface="Arial" pitchFamily="34" charset="0"/>
                <a:cs typeface="Arial" pitchFamily="34" charset="0"/>
              </a:rPr>
              <a:t>if(x==y) x++;</a:t>
            </a:r>
          </a:p>
          <a:p>
            <a:pPr>
              <a:defRPr/>
            </a:pPr>
            <a:r>
              <a:rPr lang="en-US" sz="1000" b="0" dirty="0" smtClean="0">
                <a:solidFill>
                  <a:schemeClr val="tx1"/>
                </a:solidFill>
                <a:latin typeface="Arial" pitchFamily="34" charset="0"/>
                <a:cs typeface="Arial" pitchFamily="34" charset="0"/>
              </a:rPr>
              <a:t>if (x&gt;y) y++;</a:t>
            </a:r>
          </a:p>
          <a:p>
            <a:pPr>
              <a:buFont typeface="Wingdings" pitchFamily="2" charset="2"/>
              <a:buNone/>
              <a:defRPr/>
            </a:pPr>
            <a:r>
              <a:rPr lang="en-US" sz="1000" b="0" dirty="0" smtClean="0">
                <a:solidFill>
                  <a:schemeClr val="tx1"/>
                </a:solidFill>
                <a:latin typeface="Arial" pitchFamily="34" charset="0"/>
                <a:cs typeface="Arial" pitchFamily="34" charset="0"/>
              </a:rPr>
              <a:t>  else x++;</a:t>
            </a:r>
          </a:p>
          <a:p>
            <a:pPr>
              <a:defRPr/>
            </a:pPr>
            <a:r>
              <a:rPr lang="en-US" sz="1000" b="0" dirty="0" smtClean="0">
                <a:solidFill>
                  <a:schemeClr val="tx1"/>
                </a:solidFill>
                <a:latin typeface="Arial" pitchFamily="34" charset="0"/>
                <a:cs typeface="Arial" pitchFamily="34" charset="0"/>
              </a:rPr>
              <a:t>if(true) {	y++;</a:t>
            </a:r>
          </a:p>
          <a:p>
            <a:pPr>
              <a:buFont typeface="Wingdings" pitchFamily="2" charset="2"/>
              <a:buNone/>
              <a:defRPr/>
            </a:pPr>
            <a:r>
              <a:rPr lang="en-US" sz="1000" b="0" baseline="0" dirty="0" smtClean="0">
                <a:solidFill>
                  <a:schemeClr val="tx1"/>
                </a:solidFill>
                <a:latin typeface="Arial" pitchFamily="34" charset="0"/>
                <a:cs typeface="Arial" pitchFamily="34" charset="0"/>
              </a:rPr>
              <a:t>	</a:t>
            </a:r>
            <a:r>
              <a:rPr lang="en-US" sz="1000" b="0" dirty="0" err="1" smtClean="0">
                <a:solidFill>
                  <a:schemeClr val="tx1"/>
                </a:solidFill>
                <a:latin typeface="Arial" pitchFamily="34" charset="0"/>
                <a:cs typeface="Arial" pitchFamily="34" charset="0"/>
              </a:rPr>
              <a:t>System.out.println</a:t>
            </a:r>
            <a:r>
              <a:rPr lang="en-US" sz="1000" b="0" dirty="0" smtClean="0">
                <a:solidFill>
                  <a:schemeClr val="tx1"/>
                </a:solidFill>
                <a:latin typeface="Arial" pitchFamily="34" charset="0"/>
                <a:cs typeface="Arial" pitchFamily="34" charset="0"/>
              </a:rPr>
              <a:t>(“OK”);</a:t>
            </a:r>
          </a:p>
          <a:p>
            <a:pPr>
              <a:buFont typeface="Wingdings" pitchFamily="2" charset="2"/>
              <a:buNone/>
              <a:defRPr/>
            </a:pPr>
            <a:r>
              <a:rPr lang="en-US" sz="1000" b="0" baseline="0" dirty="0" smtClean="0">
                <a:solidFill>
                  <a:schemeClr val="tx1"/>
                </a:solidFill>
                <a:latin typeface="Arial" pitchFamily="34" charset="0"/>
                <a:cs typeface="Arial" pitchFamily="34" charset="0"/>
              </a:rPr>
              <a:t>   </a:t>
            </a:r>
            <a:r>
              <a:rPr lang="en-US" sz="1000" b="0" dirty="0" smtClean="0">
                <a:solidFill>
                  <a:schemeClr val="tx1"/>
                </a:solidFill>
                <a:latin typeface="Arial" pitchFamily="34" charset="0"/>
                <a:cs typeface="Arial" pitchFamily="34" charset="0"/>
              </a:rPr>
              <a:t>}</a:t>
            </a:r>
          </a:p>
          <a:p>
            <a:pPr>
              <a:spcBef>
                <a:spcPts val="500"/>
              </a:spcBef>
              <a:buClr>
                <a:srgbClr val="002060"/>
              </a:buClr>
            </a:pPr>
            <a:endParaRPr lang="en-US" sz="1000" b="0" dirty="0" smtClean="0">
              <a:latin typeface="Arial" pitchFamily="34" charset="0"/>
              <a:cs typeface="Arial" pitchFamily="34" charset="0"/>
            </a:endParaRPr>
          </a:p>
          <a:p>
            <a:pPr>
              <a:spcBef>
                <a:spcPts val="500"/>
              </a:spcBef>
              <a:buClr>
                <a:srgbClr val="002060"/>
              </a:buClr>
            </a:pPr>
            <a:r>
              <a:rPr lang="en-US" sz="1000" b="1" dirty="0" smtClean="0">
                <a:latin typeface="Arial" pitchFamily="34" charset="0"/>
                <a:cs typeface="Arial" pitchFamily="34" charset="0"/>
              </a:rPr>
              <a:t>Switch statement:</a:t>
            </a:r>
          </a:p>
          <a:p>
            <a:pPr>
              <a:lnSpc>
                <a:spcPct val="100000"/>
              </a:lnSpc>
              <a:spcBef>
                <a:spcPts val="500"/>
              </a:spcBef>
              <a:buClr>
                <a:srgbClr val="002060"/>
              </a:buClr>
            </a:pPr>
            <a:r>
              <a:rPr lang="en-US" sz="1000" b="0" dirty="0" smtClean="0">
                <a:solidFill>
                  <a:srgbClr val="000000"/>
                </a:solidFill>
                <a:latin typeface="Arial" pitchFamily="34" charset="0"/>
                <a:cs typeface="Arial" pitchFamily="34" charset="0"/>
              </a:rPr>
              <a:t>Syntax:</a:t>
            </a:r>
          </a:p>
          <a:p>
            <a:pPr>
              <a:lnSpc>
                <a:spcPct val="100000"/>
              </a:lnSpc>
              <a:spcBef>
                <a:spcPts val="500"/>
              </a:spcBef>
              <a:buClr>
                <a:srgbClr val="002060"/>
              </a:buClr>
              <a:buFont typeface="Wingdings" pitchFamily="2" charset="2"/>
              <a:buNone/>
            </a:pPr>
            <a:r>
              <a:rPr lang="en-US" sz="1000" b="0" dirty="0" smtClean="0">
                <a:solidFill>
                  <a:srgbClr val="000000"/>
                </a:solidFill>
                <a:latin typeface="Arial" pitchFamily="34" charset="0"/>
                <a:cs typeface="Arial" pitchFamily="34" charset="0"/>
              </a:rPr>
              <a:t>switch (</a:t>
            </a:r>
            <a:r>
              <a:rPr lang="en-US" sz="1000" b="0" i="1" dirty="0" smtClean="0">
                <a:solidFill>
                  <a:srgbClr val="000000"/>
                </a:solidFill>
                <a:latin typeface="Arial" pitchFamily="34" charset="0"/>
                <a:cs typeface="Arial" pitchFamily="34" charset="0"/>
              </a:rPr>
              <a:t>expression</a:t>
            </a:r>
            <a:r>
              <a:rPr lang="en-US" sz="1000" b="0" dirty="0" smtClean="0">
                <a:solidFill>
                  <a:srgbClr val="000000"/>
                </a:solidFill>
                <a:latin typeface="Arial" pitchFamily="34" charset="0"/>
                <a:cs typeface="Arial" pitchFamily="34" charset="0"/>
              </a:rPr>
              <a:t>){</a:t>
            </a:r>
          </a:p>
          <a:p>
            <a:pPr>
              <a:lnSpc>
                <a:spcPct val="100000"/>
              </a:lnSpc>
              <a:spcBef>
                <a:spcPts val="500"/>
              </a:spcBef>
              <a:buClr>
                <a:srgbClr val="002060"/>
              </a:buClr>
              <a:buFont typeface="Wingdings" pitchFamily="2" charset="2"/>
              <a:buNone/>
            </a:pPr>
            <a:r>
              <a:rPr lang="en-US" sz="1000" b="0" dirty="0" smtClean="0">
                <a:solidFill>
                  <a:srgbClr val="000000"/>
                </a:solidFill>
                <a:latin typeface="Arial" pitchFamily="34" charset="0"/>
                <a:cs typeface="Arial" pitchFamily="34" charset="0"/>
              </a:rPr>
              <a:t>	[case </a:t>
            </a:r>
            <a:r>
              <a:rPr lang="en-US" sz="1000" b="0" i="1" dirty="0" smtClean="0">
                <a:solidFill>
                  <a:srgbClr val="000000"/>
                </a:solidFill>
                <a:latin typeface="Arial" pitchFamily="34" charset="0"/>
                <a:cs typeface="Arial" pitchFamily="34" charset="0"/>
              </a:rPr>
              <a:t>expression</a:t>
            </a:r>
            <a:r>
              <a:rPr lang="en-US" sz="1000" b="0" dirty="0" smtClean="0">
                <a:solidFill>
                  <a:srgbClr val="000000"/>
                </a:solidFill>
                <a:latin typeface="Arial" pitchFamily="34" charset="0"/>
                <a:cs typeface="Arial" pitchFamily="34" charset="0"/>
              </a:rPr>
              <a:t>: </a:t>
            </a:r>
            <a:r>
              <a:rPr lang="en-US" sz="1000" b="0" i="1" dirty="0" smtClean="0">
                <a:solidFill>
                  <a:srgbClr val="000000"/>
                </a:solidFill>
                <a:latin typeface="Arial" pitchFamily="34" charset="0"/>
                <a:cs typeface="Arial" pitchFamily="34" charset="0"/>
              </a:rPr>
              <a:t>statement(s)</a:t>
            </a:r>
            <a:r>
              <a:rPr lang="en-US" sz="1000" b="0" dirty="0" smtClean="0">
                <a:solidFill>
                  <a:srgbClr val="000000"/>
                </a:solidFill>
                <a:latin typeface="Arial" pitchFamily="34" charset="0"/>
                <a:cs typeface="Arial" pitchFamily="34" charset="0"/>
              </a:rPr>
              <a:t>]</a:t>
            </a:r>
          </a:p>
          <a:p>
            <a:pPr>
              <a:lnSpc>
                <a:spcPct val="100000"/>
              </a:lnSpc>
              <a:spcBef>
                <a:spcPts val="500"/>
              </a:spcBef>
              <a:buClr>
                <a:srgbClr val="002060"/>
              </a:buClr>
              <a:buFont typeface="Wingdings" pitchFamily="2" charset="2"/>
              <a:buNone/>
            </a:pPr>
            <a:r>
              <a:rPr lang="en-US" sz="1000" b="0" dirty="0" smtClean="0">
                <a:solidFill>
                  <a:srgbClr val="000000"/>
                </a:solidFill>
                <a:latin typeface="Arial" pitchFamily="34" charset="0"/>
                <a:cs typeface="Arial" pitchFamily="34" charset="0"/>
              </a:rPr>
              <a:t>	…</a:t>
            </a:r>
          </a:p>
          <a:p>
            <a:pPr>
              <a:lnSpc>
                <a:spcPct val="100000"/>
              </a:lnSpc>
              <a:spcBef>
                <a:spcPts val="500"/>
              </a:spcBef>
              <a:buClr>
                <a:srgbClr val="002060"/>
              </a:buClr>
              <a:buFont typeface="Wingdings" pitchFamily="2" charset="2"/>
              <a:buNone/>
            </a:pPr>
            <a:r>
              <a:rPr lang="en-US" sz="1000" b="0" dirty="0" smtClean="0">
                <a:solidFill>
                  <a:srgbClr val="000000"/>
                </a:solidFill>
                <a:latin typeface="Arial" pitchFamily="34" charset="0"/>
                <a:cs typeface="Arial" pitchFamily="34" charset="0"/>
              </a:rPr>
              <a:t>  [default: </a:t>
            </a:r>
            <a:r>
              <a:rPr lang="en-US" sz="1000" b="0" i="1" dirty="0" smtClean="0">
                <a:solidFill>
                  <a:srgbClr val="000000"/>
                </a:solidFill>
                <a:latin typeface="Arial" pitchFamily="34" charset="0"/>
                <a:cs typeface="Arial" pitchFamily="34" charset="0"/>
              </a:rPr>
              <a:t>statement(s)</a:t>
            </a:r>
            <a:r>
              <a:rPr lang="en-US" sz="1000" b="0" dirty="0" smtClean="0">
                <a:solidFill>
                  <a:srgbClr val="000000"/>
                </a:solidFill>
                <a:latin typeface="Arial" pitchFamily="34" charset="0"/>
                <a:cs typeface="Arial" pitchFamily="34" charset="0"/>
              </a:rPr>
              <a:t>] </a:t>
            </a:r>
          </a:p>
          <a:p>
            <a:pPr>
              <a:lnSpc>
                <a:spcPct val="100000"/>
              </a:lnSpc>
              <a:spcBef>
                <a:spcPts val="500"/>
              </a:spcBef>
              <a:buClr>
                <a:srgbClr val="002060"/>
              </a:buClr>
              <a:buFont typeface="Wingdings" pitchFamily="2" charset="2"/>
              <a:buNone/>
            </a:pPr>
            <a:r>
              <a:rPr lang="en-US" sz="1000" b="0" dirty="0" smtClean="0">
                <a:solidFill>
                  <a:srgbClr val="000000"/>
                </a:solidFill>
                <a:latin typeface="Arial" pitchFamily="34" charset="0"/>
                <a:cs typeface="Arial" pitchFamily="34" charset="0"/>
              </a:rPr>
              <a:t>}</a:t>
            </a:r>
          </a:p>
          <a:p>
            <a:pPr>
              <a:spcBef>
                <a:spcPts val="500"/>
              </a:spcBef>
              <a:buClr>
                <a:srgbClr val="002060"/>
              </a:buClr>
            </a:pPr>
            <a:r>
              <a:rPr lang="en-US" sz="1000" b="0" dirty="0" smtClean="0">
                <a:solidFill>
                  <a:srgbClr val="000000"/>
                </a:solidFill>
                <a:latin typeface="Arial" pitchFamily="34" charset="0"/>
                <a:cs typeface="Arial" pitchFamily="34" charset="0"/>
              </a:rPr>
              <a:t>switch </a:t>
            </a:r>
            <a:r>
              <a:rPr lang="en-US" sz="1000" b="0" dirty="0" smtClean="0">
                <a:latin typeface="Arial" pitchFamily="34" charset="0"/>
                <a:cs typeface="Arial" pitchFamily="34" charset="0"/>
              </a:rPr>
              <a:t>statement is also very similar to the one in C</a:t>
            </a:r>
          </a:p>
          <a:p>
            <a:pPr>
              <a:spcBef>
                <a:spcPts val="500"/>
              </a:spcBef>
              <a:buClr>
                <a:srgbClr val="002060"/>
              </a:buClr>
            </a:pPr>
            <a:r>
              <a:rPr lang="en-US" sz="1000" b="0" dirty="0" smtClean="0">
                <a:solidFill>
                  <a:srgbClr val="000000"/>
                </a:solidFill>
                <a:latin typeface="Arial" pitchFamily="34" charset="0"/>
                <a:cs typeface="Arial" pitchFamily="34" charset="0"/>
              </a:rPr>
              <a:t>switch</a:t>
            </a:r>
            <a:r>
              <a:rPr lang="en-US" sz="1000" b="0" dirty="0" smtClean="0">
                <a:latin typeface="Arial" pitchFamily="34" charset="0"/>
                <a:cs typeface="Arial" pitchFamily="34" charset="0"/>
              </a:rPr>
              <a:t> expression must be either integer value (not long) or char. In Java SE  and later, </a:t>
            </a:r>
            <a:r>
              <a:rPr lang="en-US" sz="1000" b="0" dirty="0" smtClean="0">
                <a:solidFill>
                  <a:srgbClr val="000000"/>
                </a:solidFill>
                <a:latin typeface="Arial" pitchFamily="34" charset="0"/>
                <a:cs typeface="Arial" pitchFamily="34" charset="0"/>
              </a:rPr>
              <a:t>String </a:t>
            </a:r>
            <a:r>
              <a:rPr lang="en-US" sz="1000" b="0" dirty="0" smtClean="0">
                <a:latin typeface="Arial" pitchFamily="34" charset="0"/>
                <a:cs typeface="Arial" pitchFamily="34" charset="0"/>
              </a:rPr>
              <a:t>can also be  used in </a:t>
            </a:r>
            <a:r>
              <a:rPr lang="en-US" sz="1000" b="0" dirty="0" smtClean="0">
                <a:solidFill>
                  <a:srgbClr val="000000"/>
                </a:solidFill>
                <a:latin typeface="Arial" pitchFamily="34" charset="0"/>
                <a:cs typeface="Arial" pitchFamily="34" charset="0"/>
              </a:rPr>
              <a:t>switch</a:t>
            </a:r>
            <a:r>
              <a:rPr lang="en-US" sz="1000" b="0" dirty="0" smtClean="0">
                <a:latin typeface="Arial" pitchFamily="34" charset="0"/>
                <a:cs typeface="Arial" pitchFamily="34" charset="0"/>
              </a:rPr>
              <a:t> statement's expression</a:t>
            </a:r>
          </a:p>
          <a:p>
            <a:pPr>
              <a:spcBef>
                <a:spcPts val="500"/>
              </a:spcBef>
              <a:buClr>
                <a:srgbClr val="002060"/>
              </a:buClr>
            </a:pPr>
            <a:r>
              <a:rPr lang="en-US" sz="1000" b="0" dirty="0" smtClean="0">
                <a:solidFill>
                  <a:srgbClr val="000000"/>
                </a:solidFill>
                <a:latin typeface="Arial" pitchFamily="34" charset="0"/>
                <a:cs typeface="Arial" pitchFamily="34" charset="0"/>
              </a:rPr>
              <a:t>case</a:t>
            </a:r>
            <a:r>
              <a:rPr lang="en-US" sz="1000" b="0" dirty="0" smtClean="0">
                <a:latin typeface="Arial" pitchFamily="34" charset="0"/>
                <a:cs typeface="Arial" pitchFamily="34" charset="0"/>
              </a:rPr>
              <a:t> expression must evaluate to a  constant/final value.</a:t>
            </a:r>
          </a:p>
          <a:p>
            <a:pPr>
              <a:spcBef>
                <a:spcPts val="500"/>
              </a:spcBef>
              <a:buClr>
                <a:srgbClr val="002060"/>
              </a:buClr>
            </a:pPr>
            <a:r>
              <a:rPr lang="en-US" sz="1000" b="0" dirty="0" smtClean="0">
                <a:solidFill>
                  <a:srgbClr val="000000"/>
                </a:solidFill>
                <a:latin typeface="Arial" pitchFamily="34" charset="0"/>
                <a:cs typeface="Arial" pitchFamily="34" charset="0"/>
              </a:rPr>
              <a:t>break</a:t>
            </a:r>
            <a:r>
              <a:rPr lang="en-US" sz="1000" b="0" dirty="0" smtClean="0">
                <a:latin typeface="Arial" pitchFamily="34" charset="0"/>
                <a:cs typeface="Arial" pitchFamily="34" charset="0"/>
              </a:rPr>
              <a:t> statement after every set of case statements will prevent fall-through.</a:t>
            </a:r>
          </a:p>
          <a:p>
            <a:pPr>
              <a:spcBef>
                <a:spcPts val="500"/>
              </a:spcBef>
              <a:buClr>
                <a:srgbClr val="002060"/>
              </a:buClr>
            </a:pPr>
            <a:endParaRPr lang="en-US" sz="1000" b="0" dirty="0" smtClean="0">
              <a:latin typeface="Arial" pitchFamily="34" charset="0"/>
              <a:cs typeface="Arial" pitchFamily="34" charset="0"/>
            </a:endParaRPr>
          </a:p>
          <a:p>
            <a:pPr>
              <a:spcBef>
                <a:spcPts val="500"/>
              </a:spcBef>
              <a:buClr>
                <a:srgbClr val="002060"/>
              </a:buClr>
            </a:pPr>
            <a:r>
              <a:rPr lang="en-US" sz="1000" b="0" dirty="0" smtClean="0">
                <a:latin typeface="Arial" pitchFamily="34" charset="0"/>
                <a:cs typeface="Arial" pitchFamily="34" charset="0"/>
              </a:rPr>
              <a:t>for</a:t>
            </a:r>
            <a:r>
              <a:rPr lang="en-US" sz="1000" b="0" baseline="0" dirty="0" smtClean="0">
                <a:latin typeface="Arial" pitchFamily="34" charset="0"/>
                <a:cs typeface="Arial" pitchFamily="34" charset="0"/>
              </a:rPr>
              <a:t> loop:</a:t>
            </a:r>
          </a:p>
          <a:p>
            <a:pPr>
              <a:defRPr/>
            </a:pPr>
            <a:r>
              <a:rPr lang="en-US" sz="1000" b="0" dirty="0" smtClean="0">
                <a:latin typeface="Arial" pitchFamily="34" charset="0"/>
                <a:cs typeface="Arial" pitchFamily="34" charset="0"/>
              </a:rPr>
              <a:t>Syntax</a:t>
            </a:r>
          </a:p>
          <a:p>
            <a:pPr lvl="1">
              <a:buFont typeface="Wingdings" pitchFamily="2" charset="2"/>
              <a:buNone/>
              <a:defRPr/>
            </a:pPr>
            <a:r>
              <a:rPr lang="en-US" sz="1000" b="0" dirty="0" smtClean="0">
                <a:solidFill>
                  <a:srgbClr val="000000"/>
                </a:solidFill>
                <a:latin typeface="Arial" pitchFamily="34" charset="0"/>
                <a:cs typeface="Arial" pitchFamily="34" charset="0"/>
              </a:rPr>
              <a:t>for(</a:t>
            </a:r>
            <a:r>
              <a:rPr lang="en-US" sz="1000" b="0" i="1" dirty="0" err="1" smtClean="0">
                <a:solidFill>
                  <a:srgbClr val="000000"/>
                </a:solidFill>
                <a:latin typeface="Arial" pitchFamily="34" charset="0"/>
                <a:cs typeface="Arial" pitchFamily="34" charset="0"/>
              </a:rPr>
              <a:t>initialization</a:t>
            </a:r>
            <a:r>
              <a:rPr lang="en-US" sz="1000" b="0" dirty="0" err="1" smtClean="0">
                <a:solidFill>
                  <a:srgbClr val="000000"/>
                </a:solidFill>
                <a:latin typeface="Arial" pitchFamily="34" charset="0"/>
                <a:cs typeface="Arial" pitchFamily="34" charset="0"/>
              </a:rPr>
              <a:t>;</a:t>
            </a:r>
            <a:r>
              <a:rPr lang="en-US" sz="1000" b="0" i="1" dirty="0" err="1" smtClean="0">
                <a:solidFill>
                  <a:srgbClr val="000000"/>
                </a:solidFill>
                <a:latin typeface="Arial" pitchFamily="34" charset="0"/>
                <a:cs typeface="Arial" pitchFamily="34" charset="0"/>
              </a:rPr>
              <a:t>condition</a:t>
            </a:r>
            <a:r>
              <a:rPr lang="en-US" sz="1000" b="0" dirty="0" err="1" smtClean="0">
                <a:solidFill>
                  <a:srgbClr val="000000"/>
                </a:solidFill>
                <a:latin typeface="Arial" pitchFamily="34" charset="0"/>
                <a:cs typeface="Arial" pitchFamily="34" charset="0"/>
              </a:rPr>
              <a:t>;</a:t>
            </a:r>
            <a:r>
              <a:rPr lang="en-US" sz="1000" b="0" i="1" dirty="0" err="1" smtClean="0">
                <a:solidFill>
                  <a:srgbClr val="000000"/>
                </a:solidFill>
                <a:latin typeface="Arial" pitchFamily="34" charset="0"/>
                <a:cs typeface="Arial" pitchFamily="34" charset="0"/>
              </a:rPr>
              <a:t>iteration</a:t>
            </a:r>
            <a:r>
              <a:rPr lang="en-US" sz="1000" b="0" dirty="0" smtClean="0">
                <a:solidFill>
                  <a:srgbClr val="000000"/>
                </a:solidFill>
                <a:latin typeface="Arial" pitchFamily="34" charset="0"/>
                <a:cs typeface="Arial" pitchFamily="34" charset="0"/>
              </a:rPr>
              <a:t>)		</a:t>
            </a:r>
            <a:r>
              <a:rPr lang="en-US" sz="1000" b="0" i="1" dirty="0" smtClean="0">
                <a:solidFill>
                  <a:srgbClr val="000000"/>
                </a:solidFill>
                <a:latin typeface="Arial" pitchFamily="34" charset="0"/>
                <a:cs typeface="Arial" pitchFamily="34" charset="0"/>
              </a:rPr>
              <a:t>statement(s)</a:t>
            </a:r>
            <a:r>
              <a:rPr lang="en-US" sz="1000" b="0" dirty="0" smtClean="0">
                <a:solidFill>
                  <a:srgbClr val="000000"/>
                </a:solidFill>
                <a:latin typeface="Arial" pitchFamily="34" charset="0"/>
                <a:cs typeface="Arial" pitchFamily="34" charset="0"/>
              </a:rPr>
              <a:t>;</a:t>
            </a:r>
          </a:p>
          <a:p>
            <a:pPr>
              <a:defRPr/>
            </a:pPr>
            <a:r>
              <a:rPr lang="en-US" sz="1000" b="0" dirty="0" smtClean="0">
                <a:solidFill>
                  <a:srgbClr val="000000"/>
                </a:solidFill>
                <a:latin typeface="Arial" pitchFamily="34" charset="0"/>
                <a:cs typeface="Arial" pitchFamily="34" charset="0"/>
              </a:rPr>
              <a:t>for</a:t>
            </a:r>
            <a:r>
              <a:rPr lang="en-US" sz="1000" b="0" dirty="0" smtClean="0">
                <a:latin typeface="Arial" pitchFamily="34" charset="0"/>
                <a:cs typeface="Arial" pitchFamily="34" charset="0"/>
              </a:rPr>
              <a:t> statement (like in C) is used to iterate through a set of statements over a range of values specified and computed by the </a:t>
            </a:r>
            <a:r>
              <a:rPr lang="en-US" sz="1000" b="0" dirty="0" smtClean="0">
                <a:solidFill>
                  <a:srgbClr val="000000"/>
                </a:solidFill>
                <a:latin typeface="Arial" pitchFamily="34" charset="0"/>
                <a:cs typeface="Arial" pitchFamily="34" charset="0"/>
              </a:rPr>
              <a:t>for</a:t>
            </a:r>
            <a:r>
              <a:rPr lang="en-US" sz="1000" b="0" dirty="0" smtClean="0">
                <a:latin typeface="Arial" pitchFamily="34" charset="0"/>
                <a:cs typeface="Arial" pitchFamily="34" charset="0"/>
              </a:rPr>
              <a:t> loop itself.</a:t>
            </a:r>
          </a:p>
          <a:p>
            <a:pPr>
              <a:defRPr/>
            </a:pPr>
            <a:r>
              <a:rPr lang="en-US" sz="1000" b="0" dirty="0" smtClean="0">
                <a:latin typeface="Arial" pitchFamily="34" charset="0"/>
                <a:cs typeface="Arial" pitchFamily="34" charset="0"/>
              </a:rPr>
              <a:t>The </a:t>
            </a:r>
            <a:r>
              <a:rPr lang="en-US" sz="1000" b="0" i="1" dirty="0" smtClean="0">
                <a:solidFill>
                  <a:srgbClr val="000000"/>
                </a:solidFill>
                <a:latin typeface="Arial" pitchFamily="34" charset="0"/>
                <a:cs typeface="Arial" pitchFamily="34" charset="0"/>
              </a:rPr>
              <a:t>initialization</a:t>
            </a:r>
            <a:r>
              <a:rPr lang="en-US" sz="1000" b="0" dirty="0" smtClean="0">
                <a:latin typeface="Arial" pitchFamily="34" charset="0"/>
                <a:cs typeface="Arial" pitchFamily="34" charset="0"/>
              </a:rPr>
              <a:t> expression is</a:t>
            </a:r>
          </a:p>
          <a:p>
            <a:pPr lvl="1">
              <a:defRPr/>
            </a:pPr>
            <a:r>
              <a:rPr lang="en-US" sz="1000" b="0" dirty="0" smtClean="0">
                <a:latin typeface="Arial" pitchFamily="34" charset="0"/>
                <a:cs typeface="Arial" pitchFamily="34" charset="0"/>
              </a:rPr>
              <a:t> used to </a:t>
            </a:r>
            <a:r>
              <a:rPr lang="en-US" sz="1000" b="0" dirty="0" smtClean="0">
                <a:latin typeface="Arial" pitchFamily="34" charset="0"/>
                <a:ea typeface="+mn-ea"/>
                <a:cs typeface="Arial" pitchFamily="34" charset="0"/>
              </a:rPr>
              <a:t>initialize variable(s) </a:t>
            </a:r>
          </a:p>
          <a:p>
            <a:pPr lvl="2">
              <a:defRPr/>
            </a:pPr>
            <a:r>
              <a:rPr lang="en-US" sz="1000" b="0" dirty="0" smtClean="0">
                <a:latin typeface="Arial" pitchFamily="34" charset="0"/>
                <a:ea typeface="+mn-ea"/>
                <a:cs typeface="Arial" pitchFamily="34" charset="0"/>
              </a:rPr>
              <a:t>more than one variable initialization is separated by commas)</a:t>
            </a:r>
          </a:p>
          <a:p>
            <a:pPr lvl="2">
              <a:defRPr/>
            </a:pPr>
            <a:r>
              <a:rPr lang="en-US" sz="1000" b="0" dirty="0" smtClean="0">
                <a:latin typeface="Arial" pitchFamily="34" charset="0"/>
                <a:ea typeface="+mn-ea"/>
                <a:cs typeface="Arial" pitchFamily="34" charset="0"/>
              </a:rPr>
              <a:t>can also include initialization with declaration</a:t>
            </a:r>
          </a:p>
          <a:p>
            <a:pPr lvl="1">
              <a:defRPr/>
            </a:pPr>
            <a:r>
              <a:rPr lang="en-US" sz="1000" b="0" dirty="0" smtClean="0">
                <a:latin typeface="Arial" pitchFamily="34" charset="0"/>
                <a:ea typeface="+mn-ea"/>
                <a:cs typeface="Arial" pitchFamily="34" charset="0"/>
              </a:rPr>
              <a:t> executed only once when the loop begins.</a:t>
            </a:r>
          </a:p>
          <a:p>
            <a:r>
              <a:rPr lang="en-US" sz="1000" b="0" dirty="0" smtClean="0">
                <a:latin typeface="Arial" pitchFamily="34" charset="0"/>
                <a:cs typeface="Arial" pitchFamily="34" charset="0"/>
              </a:rPr>
              <a:t>The </a:t>
            </a:r>
            <a:r>
              <a:rPr lang="en-US" sz="1000" b="0" i="1" dirty="0" smtClean="0">
                <a:solidFill>
                  <a:srgbClr val="000000"/>
                </a:solidFill>
                <a:latin typeface="Arial" pitchFamily="34" charset="0"/>
                <a:cs typeface="Arial" pitchFamily="34" charset="0"/>
              </a:rPr>
              <a:t>condition </a:t>
            </a:r>
            <a:r>
              <a:rPr lang="en-US" sz="1000" b="0" dirty="0" smtClean="0">
                <a:latin typeface="Arial" pitchFamily="34" charset="0"/>
                <a:cs typeface="Arial" pitchFamily="34" charset="0"/>
              </a:rPr>
              <a:t>expression</a:t>
            </a:r>
          </a:p>
          <a:p>
            <a:pPr lvl="1"/>
            <a:r>
              <a:rPr lang="en-US" sz="1000" b="0" dirty="0" smtClean="0">
                <a:latin typeface="Arial" pitchFamily="34" charset="0"/>
                <a:cs typeface="Arial" pitchFamily="34" charset="0"/>
              </a:rPr>
              <a:t>Must evaluate to a </a:t>
            </a:r>
            <a:r>
              <a:rPr lang="en-US" sz="1000" b="0" dirty="0" err="1" smtClean="0">
                <a:solidFill>
                  <a:schemeClr val="tx1"/>
                </a:solidFill>
                <a:latin typeface="Arial" pitchFamily="34" charset="0"/>
                <a:cs typeface="Arial" pitchFamily="34" charset="0"/>
              </a:rPr>
              <a:t>boolean</a:t>
            </a:r>
            <a:r>
              <a:rPr lang="en-US" sz="1000" b="0" dirty="0" smtClean="0">
                <a:latin typeface="Arial" pitchFamily="34" charset="0"/>
                <a:cs typeface="Arial" pitchFamily="34" charset="0"/>
              </a:rPr>
              <a:t> value</a:t>
            </a:r>
          </a:p>
          <a:p>
            <a:pPr lvl="1"/>
            <a:r>
              <a:rPr lang="en-US" sz="1000" b="0" dirty="0" smtClean="0">
                <a:latin typeface="Arial" pitchFamily="34" charset="0"/>
                <a:cs typeface="Arial" pitchFamily="34" charset="0"/>
              </a:rPr>
              <a:t>Loop iterates till the condition is </a:t>
            </a:r>
            <a:r>
              <a:rPr lang="en-US" sz="1000" b="0" dirty="0" smtClean="0">
                <a:solidFill>
                  <a:schemeClr val="tx1"/>
                </a:solidFill>
                <a:latin typeface="Arial" pitchFamily="34" charset="0"/>
                <a:cs typeface="Arial" pitchFamily="34" charset="0"/>
              </a:rPr>
              <a:t>true </a:t>
            </a:r>
          </a:p>
          <a:p>
            <a:pPr lvl="1"/>
            <a:r>
              <a:rPr lang="en-US" sz="1000" b="0" dirty="0" smtClean="0">
                <a:latin typeface="Arial" pitchFamily="34" charset="0"/>
                <a:cs typeface="Arial" pitchFamily="34" charset="0"/>
              </a:rPr>
              <a:t> Only one condition can be specified; multiple conditions can be combined using logical operators</a:t>
            </a:r>
          </a:p>
          <a:p>
            <a:pPr lvl="1"/>
            <a:r>
              <a:rPr lang="en-US" sz="1000" b="0" dirty="0" smtClean="0">
                <a:latin typeface="Arial" pitchFamily="34" charset="0"/>
                <a:cs typeface="Arial" pitchFamily="34" charset="0"/>
              </a:rPr>
              <a:t>is evaluated at the beginning of each loop</a:t>
            </a:r>
          </a:p>
          <a:p>
            <a:r>
              <a:rPr lang="en-US" sz="1000" b="0" dirty="0" smtClean="0">
                <a:latin typeface="Arial" pitchFamily="34" charset="0"/>
                <a:cs typeface="Arial" pitchFamily="34" charset="0"/>
              </a:rPr>
              <a:t>The </a:t>
            </a:r>
            <a:r>
              <a:rPr lang="en-US" sz="1000" b="0" i="1" dirty="0" smtClean="0">
                <a:solidFill>
                  <a:srgbClr val="000000"/>
                </a:solidFill>
                <a:latin typeface="Arial" pitchFamily="34" charset="0"/>
                <a:cs typeface="Arial" pitchFamily="34" charset="0"/>
              </a:rPr>
              <a:t>iteration</a:t>
            </a:r>
            <a:r>
              <a:rPr lang="en-US" sz="1000" b="0" i="1" dirty="0" smtClean="0">
                <a:latin typeface="Arial" pitchFamily="34" charset="0"/>
                <a:cs typeface="Arial" pitchFamily="34" charset="0"/>
              </a:rPr>
              <a:t> </a:t>
            </a:r>
            <a:r>
              <a:rPr lang="en-US" sz="1000" b="0" dirty="0" smtClean="0">
                <a:latin typeface="Arial" pitchFamily="34" charset="0"/>
                <a:cs typeface="Arial" pitchFamily="34" charset="0"/>
              </a:rPr>
              <a:t>expression </a:t>
            </a:r>
          </a:p>
          <a:p>
            <a:pPr lvl="1"/>
            <a:r>
              <a:rPr lang="en-US" sz="1000" b="0" dirty="0" smtClean="0">
                <a:latin typeface="Arial" pitchFamily="34" charset="0"/>
                <a:cs typeface="Arial" pitchFamily="34" charset="0"/>
              </a:rPr>
              <a:t>is usually an increment or decrement expression of the variable initialized in the initialization expression</a:t>
            </a:r>
          </a:p>
          <a:p>
            <a:pPr lvl="1"/>
            <a:r>
              <a:rPr lang="en-US" sz="1000" b="0" dirty="0" smtClean="0">
                <a:latin typeface="Arial" pitchFamily="34" charset="0"/>
                <a:cs typeface="Arial" pitchFamily="34" charset="0"/>
              </a:rPr>
              <a:t>is evaluated at the beginning of each loop</a:t>
            </a:r>
          </a:p>
          <a:p>
            <a:pPr>
              <a:spcBef>
                <a:spcPts val="500"/>
              </a:spcBef>
              <a:buClr>
                <a:srgbClr val="002060"/>
              </a:buClr>
            </a:pPr>
            <a:endParaRPr lang="en-US" sz="1000" b="0" dirty="0" smtClean="0">
              <a:latin typeface="Arial" pitchFamily="34" charset="0"/>
              <a:cs typeface="Arial" pitchFamily="34" charset="0"/>
            </a:endParaRPr>
          </a:p>
          <a:p>
            <a:pPr>
              <a:spcBef>
                <a:spcPts val="500"/>
              </a:spcBef>
              <a:buClr>
                <a:srgbClr val="002060"/>
              </a:buClr>
            </a:pPr>
            <a:r>
              <a:rPr lang="en-US" sz="1000" b="1" dirty="0" smtClean="0">
                <a:latin typeface="Arial" pitchFamily="34" charset="0"/>
                <a:cs typeface="Arial" pitchFamily="34" charset="0"/>
              </a:rPr>
              <a:t>while and do-while:</a:t>
            </a:r>
          </a:p>
          <a:p>
            <a:pPr>
              <a:spcBef>
                <a:spcPct val="50000"/>
              </a:spcBef>
              <a:buClr>
                <a:srgbClr val="002060"/>
              </a:buClr>
              <a:buFontTx/>
              <a:buNone/>
            </a:pPr>
            <a:r>
              <a:rPr lang="en-US" sz="1000" b="0" dirty="0" smtClean="0">
                <a:solidFill>
                  <a:srgbClr val="000000"/>
                </a:solidFill>
                <a:latin typeface="Arial" pitchFamily="34" charset="0"/>
                <a:cs typeface="Arial" pitchFamily="34" charset="0"/>
              </a:rPr>
              <a:t>while(</a:t>
            </a:r>
            <a:r>
              <a:rPr lang="en-US" sz="1000" b="0" i="1" dirty="0" smtClean="0">
                <a:solidFill>
                  <a:srgbClr val="000000"/>
                </a:solidFill>
                <a:latin typeface="Arial" pitchFamily="34" charset="0"/>
                <a:cs typeface="Arial" pitchFamily="34" charset="0"/>
              </a:rPr>
              <a:t>condition</a:t>
            </a:r>
            <a:r>
              <a:rPr lang="en-US" sz="1000" b="0" dirty="0" smtClean="0">
                <a:solidFill>
                  <a:srgbClr val="000000"/>
                </a:solidFill>
                <a:latin typeface="Arial" pitchFamily="34" charset="0"/>
                <a:cs typeface="Arial" pitchFamily="34" charset="0"/>
              </a:rPr>
              <a:t>) </a:t>
            </a:r>
            <a:r>
              <a:rPr lang="en-US" sz="1000" b="0" i="1" dirty="0" smtClean="0">
                <a:solidFill>
                  <a:srgbClr val="000000"/>
                </a:solidFill>
                <a:latin typeface="Arial" pitchFamily="34" charset="0"/>
                <a:cs typeface="Arial" pitchFamily="34" charset="0"/>
              </a:rPr>
              <a:t>statement(s)</a:t>
            </a:r>
            <a:r>
              <a:rPr lang="en-US" sz="1000" b="0" dirty="0" smtClean="0">
                <a:solidFill>
                  <a:srgbClr val="000000"/>
                </a:solidFill>
                <a:latin typeface="Arial" pitchFamily="34" charset="0"/>
                <a:cs typeface="Arial" pitchFamily="34" charset="0"/>
              </a:rPr>
              <a:t>;</a:t>
            </a:r>
          </a:p>
          <a:p>
            <a:pPr>
              <a:spcBef>
                <a:spcPct val="50000"/>
              </a:spcBef>
              <a:buClr>
                <a:srgbClr val="002060"/>
              </a:buClr>
              <a:buFontTx/>
              <a:buNone/>
            </a:pPr>
            <a:r>
              <a:rPr lang="en-US" sz="1000" b="0" dirty="0" smtClean="0">
                <a:solidFill>
                  <a:srgbClr val="000000"/>
                </a:solidFill>
                <a:latin typeface="Arial" pitchFamily="34" charset="0"/>
                <a:cs typeface="Arial" pitchFamily="34" charset="0"/>
              </a:rPr>
              <a:t>do </a:t>
            </a:r>
            <a:r>
              <a:rPr lang="en-US" sz="1000" b="0" i="1" dirty="0" smtClean="0">
                <a:solidFill>
                  <a:srgbClr val="000000"/>
                </a:solidFill>
                <a:latin typeface="Arial" pitchFamily="34" charset="0"/>
                <a:cs typeface="Arial" pitchFamily="34" charset="0"/>
              </a:rPr>
              <a:t>statement(s)</a:t>
            </a:r>
            <a:r>
              <a:rPr lang="en-US" sz="1000" b="0" dirty="0" smtClean="0">
                <a:solidFill>
                  <a:srgbClr val="000000"/>
                </a:solidFill>
                <a:latin typeface="Arial" pitchFamily="34" charset="0"/>
                <a:cs typeface="Arial" pitchFamily="34" charset="0"/>
              </a:rPr>
              <a:t> while(</a:t>
            </a:r>
            <a:r>
              <a:rPr lang="en-US" sz="1000" b="0" i="1" dirty="0" smtClean="0">
                <a:solidFill>
                  <a:srgbClr val="000000"/>
                </a:solidFill>
                <a:latin typeface="Arial" pitchFamily="34" charset="0"/>
                <a:cs typeface="Arial" pitchFamily="34" charset="0"/>
              </a:rPr>
              <a:t>condition</a:t>
            </a:r>
            <a:r>
              <a:rPr lang="en-US" sz="1000" b="0" dirty="0" smtClean="0">
                <a:solidFill>
                  <a:srgbClr val="000000"/>
                </a:solidFill>
                <a:latin typeface="Arial" pitchFamily="34" charset="0"/>
                <a:cs typeface="Arial" pitchFamily="34" charset="0"/>
              </a:rPr>
              <a:t>);</a:t>
            </a:r>
          </a:p>
          <a:p>
            <a:pPr>
              <a:defRPr/>
            </a:pPr>
            <a:r>
              <a:rPr lang="en-US" sz="1000" b="0" dirty="0" smtClean="0">
                <a:latin typeface="Arial" pitchFamily="34" charset="0"/>
                <a:cs typeface="Arial" pitchFamily="34" charset="0"/>
              </a:rPr>
              <a:t>Like in C, </a:t>
            </a:r>
            <a:r>
              <a:rPr lang="en-US" sz="1000" b="0" kern="1200" dirty="0" smtClean="0">
                <a:solidFill>
                  <a:srgbClr val="000000"/>
                </a:solidFill>
                <a:latin typeface="Arial" pitchFamily="34" charset="0"/>
                <a:cs typeface="Arial" pitchFamily="34" charset="0"/>
              </a:rPr>
              <a:t>while</a:t>
            </a:r>
            <a:r>
              <a:rPr lang="en-US" sz="1000" b="0" dirty="0" smtClean="0">
                <a:latin typeface="Arial" pitchFamily="34" charset="0"/>
                <a:cs typeface="Arial" pitchFamily="34" charset="0"/>
              </a:rPr>
              <a:t> and </a:t>
            </a:r>
            <a:r>
              <a:rPr lang="en-US" sz="1000" b="0" kern="1200" dirty="0" smtClean="0">
                <a:solidFill>
                  <a:srgbClr val="000000"/>
                </a:solidFill>
                <a:latin typeface="Arial" pitchFamily="34" charset="0"/>
                <a:cs typeface="Arial" pitchFamily="34" charset="0"/>
              </a:rPr>
              <a:t>do-while</a:t>
            </a:r>
            <a:r>
              <a:rPr lang="en-US" sz="1000" b="0" dirty="0" smtClean="0">
                <a:latin typeface="Arial" pitchFamily="34" charset="0"/>
                <a:cs typeface="Arial" pitchFamily="34" charset="0"/>
              </a:rPr>
              <a:t> statement are used to iterate through a set of statements till the condition remains true.</a:t>
            </a:r>
          </a:p>
          <a:p>
            <a:pPr>
              <a:defRPr/>
            </a:pPr>
            <a:r>
              <a:rPr lang="en-US" sz="1000" b="0" kern="1200" dirty="0" smtClean="0">
                <a:solidFill>
                  <a:srgbClr val="000000"/>
                </a:solidFill>
                <a:latin typeface="Arial" pitchFamily="34" charset="0"/>
                <a:cs typeface="Arial" pitchFamily="34" charset="0"/>
              </a:rPr>
              <a:t>while</a:t>
            </a:r>
            <a:r>
              <a:rPr lang="en-US" sz="1000" b="0" dirty="0" smtClean="0">
                <a:latin typeface="Arial" pitchFamily="34" charset="0"/>
                <a:cs typeface="Arial" pitchFamily="34" charset="0"/>
              </a:rPr>
              <a:t> evaluates the condition before at the beginning of each iteration whereas </a:t>
            </a:r>
            <a:r>
              <a:rPr lang="en-US" sz="1000" b="0" kern="1200" dirty="0" smtClean="0">
                <a:solidFill>
                  <a:srgbClr val="000000"/>
                </a:solidFill>
                <a:latin typeface="Arial" pitchFamily="34" charset="0"/>
                <a:cs typeface="Arial" pitchFamily="34" charset="0"/>
              </a:rPr>
              <a:t>do-while</a:t>
            </a:r>
            <a:r>
              <a:rPr lang="en-US" sz="1000" b="0" dirty="0" smtClean="0">
                <a:latin typeface="Arial" pitchFamily="34" charset="0"/>
                <a:cs typeface="Arial" pitchFamily="34" charset="0"/>
              </a:rPr>
              <a:t> evaluates condition only at the end of each iteration.</a:t>
            </a:r>
          </a:p>
          <a:p>
            <a:pPr>
              <a:defRPr/>
            </a:pPr>
            <a:r>
              <a:rPr lang="en-US" sz="1000" b="0" dirty="0" smtClean="0">
                <a:latin typeface="Arial" pitchFamily="34" charset="0"/>
                <a:cs typeface="Arial" pitchFamily="34" charset="0"/>
              </a:rPr>
              <a:t>Therefore, </a:t>
            </a:r>
            <a:r>
              <a:rPr lang="en-US" sz="1000" b="0" kern="1200" dirty="0" smtClean="0">
                <a:solidFill>
                  <a:srgbClr val="000000"/>
                </a:solidFill>
                <a:latin typeface="Arial" pitchFamily="34" charset="0"/>
                <a:cs typeface="Arial" pitchFamily="34" charset="0"/>
              </a:rPr>
              <a:t>do-while</a:t>
            </a:r>
            <a:r>
              <a:rPr lang="en-US" sz="1000" b="0" dirty="0" smtClean="0">
                <a:latin typeface="Arial" pitchFamily="34" charset="0"/>
                <a:cs typeface="Arial" pitchFamily="34" charset="0"/>
              </a:rPr>
              <a:t> guarantees that the loop statements are executed at least once.</a:t>
            </a:r>
          </a:p>
          <a:p>
            <a:pPr>
              <a:buFont typeface="Wingdings" pitchFamily="2" charset="2"/>
              <a:buNone/>
              <a:defRPr/>
            </a:pPr>
            <a:r>
              <a:rPr lang="en-US" sz="1000" b="0" i="1" dirty="0" smtClean="0">
                <a:solidFill>
                  <a:schemeClr val="tx1"/>
                </a:solidFill>
                <a:latin typeface="Arial" pitchFamily="34" charset="0"/>
                <a:cs typeface="Arial" pitchFamily="34" charset="0"/>
              </a:rPr>
              <a:t>Condition expression must result in ___________</a:t>
            </a:r>
          </a:p>
          <a:p>
            <a:pPr>
              <a:buFont typeface="Wingdings" pitchFamily="2" charset="2"/>
              <a:buNone/>
              <a:defRPr/>
            </a:pPr>
            <a:r>
              <a:rPr lang="en-US" sz="1000" b="0" i="1" dirty="0" smtClean="0">
                <a:solidFill>
                  <a:schemeClr val="tx1"/>
                </a:solidFill>
                <a:latin typeface="Arial" pitchFamily="34" charset="0"/>
                <a:cs typeface="Arial" pitchFamily="34" charset="0"/>
              </a:rPr>
              <a:t>Can you think of a situation where you would prefer </a:t>
            </a:r>
            <a:r>
              <a:rPr lang="en-US" sz="1000" b="0" kern="1200" dirty="0" smtClean="0">
                <a:solidFill>
                  <a:srgbClr val="000000"/>
                </a:solidFill>
                <a:latin typeface="Arial" pitchFamily="34" charset="0"/>
                <a:cs typeface="Arial" pitchFamily="34" charset="0"/>
              </a:rPr>
              <a:t>do-while</a:t>
            </a:r>
            <a:r>
              <a:rPr lang="en-US" sz="1000" b="0" i="1" dirty="0" smtClean="0">
                <a:solidFill>
                  <a:schemeClr val="tx1"/>
                </a:solidFill>
                <a:latin typeface="Arial" pitchFamily="34" charset="0"/>
                <a:cs typeface="Arial" pitchFamily="34" charset="0"/>
              </a:rPr>
              <a:t> instead of </a:t>
            </a:r>
            <a:r>
              <a:rPr lang="en-US" sz="1000" b="0" kern="1200" dirty="0" smtClean="0">
                <a:solidFill>
                  <a:srgbClr val="000000"/>
                </a:solidFill>
                <a:latin typeface="Arial" pitchFamily="34" charset="0"/>
                <a:cs typeface="Arial" pitchFamily="34" charset="0"/>
              </a:rPr>
              <a:t>while</a:t>
            </a:r>
            <a:r>
              <a:rPr lang="en-US" sz="1000" b="0" i="1" dirty="0" smtClean="0">
                <a:solidFill>
                  <a:schemeClr val="tx1"/>
                </a:solidFill>
                <a:latin typeface="Arial" pitchFamily="34" charset="0"/>
                <a:cs typeface="Arial" pitchFamily="34" charset="0"/>
              </a:rPr>
              <a:t>?</a:t>
            </a:r>
          </a:p>
          <a:p>
            <a:pPr>
              <a:spcBef>
                <a:spcPct val="50000"/>
              </a:spcBef>
              <a:buClr>
                <a:srgbClr val="002060"/>
              </a:buClr>
              <a:buFontTx/>
              <a:buNone/>
            </a:pPr>
            <a:endParaRPr lang="en-US" sz="1000" b="0" dirty="0" smtClean="0">
              <a:latin typeface="Arial" pitchFamily="34" charset="0"/>
              <a:cs typeface="Arial" pitchFamily="34" charset="0"/>
              <a:sym typeface="Wingdings" pitchFamily="2" charset="2"/>
            </a:endParaRPr>
          </a:p>
          <a:p>
            <a:pPr>
              <a:spcBef>
                <a:spcPts val="500"/>
              </a:spcBef>
              <a:buClr>
                <a:srgbClr val="002060"/>
              </a:buClr>
            </a:pPr>
            <a:endParaRPr lang="en-US" sz="1000" b="0" dirty="0" smtClean="0">
              <a:latin typeface="Arial" pitchFamily="34" charset="0"/>
              <a:cs typeface="Arial"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dirty="0" smtClean="0"/>
              <a:t>The code above prints out: You're playing volleyball</a:t>
            </a:r>
          </a:p>
          <a:p>
            <a:r>
              <a:rPr lang="en-US" sz="1200" dirty="0" smtClean="0"/>
              <a:t>It is interesting that you can’t switch on a long. Attempting a piece of code such as this:</a:t>
            </a:r>
          </a:p>
          <a:p>
            <a:r>
              <a:rPr lang="en-US" sz="1200" dirty="0" smtClean="0"/>
              <a:t>long sport = 0; switch (sport) {} Would generate a compile time error such as this: Cannot switch on a value of type long. Only convertible </a:t>
            </a:r>
            <a:r>
              <a:rPr lang="en-US" sz="1200" dirty="0" err="1" smtClean="0"/>
              <a:t>int</a:t>
            </a:r>
            <a:r>
              <a:rPr lang="en-US" sz="1200" dirty="0" smtClean="0"/>
              <a:t> values, strings or </a:t>
            </a:r>
            <a:r>
              <a:rPr lang="en-US" sz="1200" dirty="0" err="1" smtClean="0"/>
              <a:t>enum</a:t>
            </a:r>
            <a:r>
              <a:rPr lang="en-US" sz="1200" dirty="0" smtClean="0"/>
              <a:t> constants are permitted</a:t>
            </a:r>
          </a:p>
          <a:p>
            <a:endParaRPr lang="en-US" dirty="0"/>
          </a:p>
        </p:txBody>
      </p:sp>
      <p:sp>
        <p:nvSpPr>
          <p:cNvPr id="4" name="Slide Number Placeholder 3"/>
          <p:cNvSpPr>
            <a:spLocks noGrp="1"/>
          </p:cNvSpPr>
          <p:nvPr>
            <p:ph type="sldNum" sz="quarter" idx="10"/>
          </p:nvPr>
        </p:nvSpPr>
        <p:spPr/>
        <p:txBody>
          <a:bodyPr/>
          <a:lstStyle/>
          <a:p>
            <a:fld id="{A99D37D2-2F9B-470D-9132-C513AB735C1F}" type="slidenum">
              <a:rPr lang="en-US" smtClean="0"/>
              <a:pPr/>
              <a:t>26</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this case, the code switches on the name of the sport, which is of type String, and initializes the </a:t>
            </a:r>
            <a:r>
              <a:rPr lang="en-US" dirty="0" err="1" smtClean="0"/>
              <a:t>int</a:t>
            </a:r>
            <a:r>
              <a:rPr lang="en-US" dirty="0" smtClean="0"/>
              <a:t> variable named </a:t>
            </a:r>
            <a:r>
              <a:rPr lang="en-US" dirty="0" err="1" smtClean="0"/>
              <a:t>numberOfPlayers</a:t>
            </a:r>
            <a:r>
              <a:rPr lang="en-US" dirty="0" smtClean="0"/>
              <a:t> depending upon which conditional case in the switch statement is met. When compiled and executed, the code above prints out: 6 players are needed.</a:t>
            </a:r>
          </a:p>
          <a:p>
            <a:endParaRPr lang="en-US" dirty="0"/>
          </a:p>
        </p:txBody>
      </p:sp>
      <p:sp>
        <p:nvSpPr>
          <p:cNvPr id="4" name="Slide Number Placeholder 3"/>
          <p:cNvSpPr>
            <a:spLocks noGrp="1"/>
          </p:cNvSpPr>
          <p:nvPr>
            <p:ph type="sldNum" sz="quarter" idx="10"/>
          </p:nvPr>
        </p:nvSpPr>
        <p:spPr/>
        <p:txBody>
          <a:bodyPr/>
          <a:lstStyle/>
          <a:p>
            <a:fld id="{A99D37D2-2F9B-470D-9132-C513AB735C1F}" type="slidenum">
              <a:rPr lang="en-US" smtClean="0"/>
              <a:pPr/>
              <a:t>27</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ln/>
        </p:spPr>
      </p:sp>
      <p:sp>
        <p:nvSpPr>
          <p:cNvPr id="76803"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IN" dirty="0" smtClean="0">
                <a:latin typeface="Arial" charset="0"/>
              </a:rPr>
              <a:t>Java also comes in several versions:</a:t>
            </a:r>
          </a:p>
          <a:p>
            <a:r>
              <a:rPr lang="en-US" dirty="0" smtClean="0"/>
              <a:t>JDK 1.0 (1995) </a:t>
            </a:r>
          </a:p>
          <a:p>
            <a:r>
              <a:rPr lang="en-US" dirty="0" smtClean="0"/>
              <a:t>JDK 1.1 (1997)</a:t>
            </a:r>
          </a:p>
          <a:p>
            <a:endParaRPr lang="en-US" dirty="0" smtClean="0"/>
          </a:p>
          <a:p>
            <a:r>
              <a:rPr lang="en-US" dirty="0" smtClean="0"/>
              <a:t>J2SE 1.2 (1998) ) </a:t>
            </a:r>
            <a:r>
              <a:rPr lang="en-US" dirty="0" smtClean="0">
                <a:sym typeface="Wingdings" pitchFamily="2" charset="2"/>
              </a:rPr>
              <a:t>Playground</a:t>
            </a:r>
            <a:endParaRPr lang="en-US" dirty="0" smtClean="0"/>
          </a:p>
          <a:p>
            <a:r>
              <a:rPr lang="en-US" dirty="0" smtClean="0"/>
              <a:t>J2SE 1.3 (2000) </a:t>
            </a:r>
            <a:r>
              <a:rPr lang="en-US" dirty="0" smtClean="0">
                <a:sym typeface="Wingdings" pitchFamily="2" charset="2"/>
              </a:rPr>
              <a:t> Kestrel</a:t>
            </a:r>
            <a:endParaRPr lang="en-US" dirty="0" smtClean="0"/>
          </a:p>
          <a:p>
            <a:r>
              <a:rPr lang="en-US" dirty="0" smtClean="0"/>
              <a:t>J2SE 1.4 (2002) </a:t>
            </a:r>
            <a:r>
              <a:rPr lang="en-US" dirty="0" smtClean="0">
                <a:sym typeface="Wingdings" pitchFamily="2" charset="2"/>
              </a:rPr>
              <a:t> Merlin</a:t>
            </a:r>
            <a:endParaRPr lang="en-US" dirty="0" smtClean="0"/>
          </a:p>
          <a:p>
            <a:r>
              <a:rPr lang="en-US" dirty="0" smtClean="0"/>
              <a:t>The above 3 was called Java 2</a:t>
            </a:r>
          </a:p>
          <a:p>
            <a:endParaRPr lang="en-US" dirty="0" smtClean="0"/>
          </a:p>
          <a:p>
            <a:r>
              <a:rPr lang="en-US" dirty="0" smtClean="0"/>
              <a:t>J2SE 5.0 (2004) </a:t>
            </a:r>
            <a:r>
              <a:rPr lang="en-US" dirty="0" smtClean="0">
                <a:sym typeface="Wingdings" pitchFamily="2" charset="2"/>
              </a:rPr>
              <a:t> Tiger</a:t>
            </a:r>
            <a:endParaRPr lang="en-US" dirty="0" smtClean="0"/>
          </a:p>
          <a:p>
            <a:r>
              <a:rPr lang="en-US" dirty="0" smtClean="0">
                <a:solidFill>
                  <a:srgbClr val="C00000"/>
                </a:solidFill>
              </a:rPr>
              <a:t>Java SE 6 ( 2006) </a:t>
            </a:r>
            <a:r>
              <a:rPr lang="en-US" dirty="0" smtClean="0">
                <a:solidFill>
                  <a:srgbClr val="C00000"/>
                </a:solidFill>
                <a:sym typeface="Wingdings" pitchFamily="2" charset="2"/>
              </a:rPr>
              <a:t> Mustang</a:t>
            </a:r>
            <a:endParaRPr lang="en-US" dirty="0" smtClean="0">
              <a:solidFill>
                <a:srgbClr val="C00000"/>
              </a:solidFill>
            </a:endParaRPr>
          </a:p>
          <a:p>
            <a:r>
              <a:rPr lang="en-US" dirty="0" smtClean="0"/>
              <a:t>Java SE 7 (2011) </a:t>
            </a:r>
            <a:r>
              <a:rPr lang="en-US" dirty="0" smtClean="0">
                <a:sym typeface="Wingdings" pitchFamily="2" charset="2"/>
              </a:rPr>
              <a:t>Dolphin</a:t>
            </a:r>
            <a:endParaRPr lang="en-US" dirty="0" smtClean="0"/>
          </a:p>
          <a:p>
            <a:pPr eaLnBrk="1" hangingPunct="1"/>
            <a:endParaRPr lang="en-IN" dirty="0" smtClean="0">
              <a:latin typeface="Arial" charset="0"/>
            </a:endParaRPr>
          </a:p>
        </p:txBody>
      </p:sp>
      <p:sp>
        <p:nvSpPr>
          <p:cNvPr id="76804" name="Slide Number Placeholder 3"/>
          <p:cNvSpPr>
            <a:spLocks noGrp="1"/>
          </p:cNvSpPr>
          <p:nvPr>
            <p:ph type="sldNum" sz="quarter" idx="5"/>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1EB983A4-2277-4CC0-B8F2-C4AF27A215BF}" type="slidenum">
              <a:rPr lang="en-US" smtClean="0"/>
              <a:pPr eaLnBrk="1" hangingPunct="1">
                <a:defRPr/>
              </a:pPr>
              <a:t>3</a:t>
            </a:fld>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this switch statement, the </a:t>
            </a:r>
            <a:r>
              <a:rPr lang="en-US" dirty="0" err="1" smtClean="0"/>
              <a:t>numberOfPlayers</a:t>
            </a:r>
            <a:r>
              <a:rPr lang="en-US" dirty="0" smtClean="0"/>
              <a:t> variables gets initialized to the number 6, and the following is printed out to the console: 6 player(s) are needed.</a:t>
            </a:r>
          </a:p>
          <a:p>
            <a:endParaRPr lang="en-US" dirty="0"/>
          </a:p>
        </p:txBody>
      </p:sp>
      <p:sp>
        <p:nvSpPr>
          <p:cNvPr id="4" name="Slide Number Placeholder 3"/>
          <p:cNvSpPr>
            <a:spLocks noGrp="1"/>
          </p:cNvSpPr>
          <p:nvPr>
            <p:ph type="sldNum" sz="quarter" idx="10"/>
          </p:nvPr>
        </p:nvSpPr>
        <p:spPr/>
        <p:txBody>
          <a:bodyPr/>
          <a:lstStyle/>
          <a:p>
            <a:fld id="{A99D37D2-2F9B-470D-9132-C513AB735C1F}" type="slidenum">
              <a:rPr lang="en-US" smtClean="0"/>
              <a:pPr/>
              <a:t>28</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this case, the code fails with the following error: </a:t>
            </a:r>
            <a:br>
              <a:rPr lang="en-US" dirty="0" smtClean="0"/>
            </a:br>
            <a:r>
              <a:rPr lang="en-US" b="1" dirty="0" smtClean="0"/>
              <a:t>Cannot switch on a value of type Object. Only convertible </a:t>
            </a:r>
            <a:r>
              <a:rPr lang="en-US" b="1" dirty="0" err="1" smtClean="0"/>
              <a:t>int</a:t>
            </a:r>
            <a:r>
              <a:rPr lang="en-US" b="1" dirty="0" smtClean="0"/>
              <a:t> values, strings or </a:t>
            </a:r>
            <a:r>
              <a:rPr lang="en-US" b="1" dirty="0" err="1" smtClean="0"/>
              <a:t>enum</a:t>
            </a:r>
            <a:r>
              <a:rPr lang="en-US" b="1" dirty="0" smtClean="0"/>
              <a:t> constants are permitted</a:t>
            </a:r>
            <a:endParaRPr lang="en-US" dirty="0" smtClean="0"/>
          </a:p>
          <a:p>
            <a:endParaRPr lang="en-US" dirty="0"/>
          </a:p>
        </p:txBody>
      </p:sp>
      <p:sp>
        <p:nvSpPr>
          <p:cNvPr id="4" name="Slide Number Placeholder 3"/>
          <p:cNvSpPr>
            <a:spLocks noGrp="1"/>
          </p:cNvSpPr>
          <p:nvPr>
            <p:ph type="sldNum" sz="quarter" idx="10"/>
          </p:nvPr>
        </p:nvSpPr>
        <p:spPr/>
        <p:txBody>
          <a:bodyPr/>
          <a:lstStyle/>
          <a:p>
            <a:fld id="{A99D37D2-2F9B-470D-9132-C513AB735C1F}" type="slidenum">
              <a:rPr lang="en-US" smtClean="0"/>
              <a:pPr/>
              <a:t>29</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code will fail to compile due to the null case, and even if that was removed, the fact that the code switches on a null String would trigger a </a:t>
            </a:r>
            <a:r>
              <a:rPr lang="en-US" dirty="0" err="1" smtClean="0"/>
              <a:t>NullPointerException</a:t>
            </a:r>
            <a:r>
              <a:rPr lang="en-US" dirty="0" smtClean="0"/>
              <a:t> at runtime. So let that be a lesson to you: avoid null values, especially when you’re working with switch statements.</a:t>
            </a:r>
            <a:endParaRPr lang="en-US" dirty="0"/>
          </a:p>
        </p:txBody>
      </p:sp>
      <p:sp>
        <p:nvSpPr>
          <p:cNvPr id="4" name="Slide Number Placeholder 3"/>
          <p:cNvSpPr>
            <a:spLocks noGrp="1"/>
          </p:cNvSpPr>
          <p:nvPr>
            <p:ph type="sldNum" sz="quarter" idx="10"/>
          </p:nvPr>
        </p:nvSpPr>
        <p:spPr/>
        <p:txBody>
          <a:bodyPr/>
          <a:lstStyle/>
          <a:p>
            <a:fld id="{A99D37D2-2F9B-470D-9132-C513AB735C1F}" type="slidenum">
              <a:rPr lang="en-US" smtClean="0"/>
              <a:pPr/>
              <a:t>31</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p:txBody>
          <a:bodyPr/>
          <a:lstStyle/>
          <a:p>
            <a:pPr>
              <a:defRPr/>
            </a:pPr>
            <a:fld id="{6C4EE28E-337D-4A50-A604-D0FDAE1328F2}" type="slidenum">
              <a:rPr lang="en-US" smtClean="0">
                <a:latin typeface="Arial" charset="0"/>
              </a:rPr>
              <a:pPr>
                <a:defRPr/>
              </a:pPr>
              <a:t>35</a:t>
            </a:fld>
            <a:endParaRPr lang="en-US" smtClean="0">
              <a:latin typeface="Arial" charset="0"/>
            </a:endParaRPr>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spcBef>
                <a:spcPct val="50000"/>
              </a:spcBef>
              <a:buClr>
                <a:schemeClr val="accent2"/>
              </a:buClr>
              <a:buFont typeface="Wingdings" pitchFamily="2" charset="2"/>
              <a:buNone/>
            </a:pPr>
            <a:endParaRPr lang="en-US" sz="2400" smtClean="0">
              <a:latin typeface="Arial"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p:txBody>
          <a:bodyPr/>
          <a:lstStyle/>
          <a:p>
            <a:pPr>
              <a:defRPr/>
            </a:pPr>
            <a:fld id="{0CDEA1EA-5223-4999-B18F-5AAF5E799D72}" type="slidenum">
              <a:rPr lang="en-US" smtClean="0">
                <a:latin typeface="Arial" charset="0"/>
              </a:rPr>
              <a:pPr>
                <a:defRPr/>
              </a:pPr>
              <a:t>38</a:t>
            </a:fld>
            <a:endParaRPr lang="en-US" smtClean="0">
              <a:latin typeface="Arial" charset="0"/>
            </a:endParaRPr>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IN" dirty="0" smtClean="0">
              <a:latin typeface="Arial" charset="0"/>
            </a:endParaRPr>
          </a:p>
        </p:txBody>
      </p:sp>
    </p:spTree>
    <p:extLst>
      <p:ext uri="{BB962C8B-B14F-4D97-AF65-F5344CB8AC3E}">
        <p14:creationId xmlns="" xmlns:p14="http://schemas.microsoft.com/office/powerpoint/2010/main" val="6957995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p:txBody>
          <a:bodyPr/>
          <a:lstStyle/>
          <a:p>
            <a:pPr>
              <a:defRPr/>
            </a:pPr>
            <a:fld id="{95FD1F6B-273A-4DF8-8BC0-CA434E6B97C0}" type="slidenum">
              <a:rPr lang="en-US" smtClean="0">
                <a:latin typeface="Arial" charset="0"/>
              </a:rPr>
              <a:pPr>
                <a:defRPr/>
              </a:pPr>
              <a:t>39</a:t>
            </a:fld>
            <a:endParaRPr lang="en-US" smtClean="0">
              <a:latin typeface="Arial" charset="0"/>
            </a:endParaRPr>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0" indent="0">
              <a:spcBef>
                <a:spcPts val="1000"/>
              </a:spcBef>
              <a:buClr>
                <a:srgbClr val="002060"/>
              </a:buClr>
              <a:buFont typeface="Wingdings" pitchFamily="2" charset="2"/>
              <a:buNone/>
            </a:pPr>
            <a:r>
              <a:rPr lang="en-US" sz="1000" b="0" dirty="0" smtClean="0">
                <a:solidFill>
                  <a:srgbClr val="5F5F5F"/>
                </a:solidFill>
              </a:rPr>
              <a:t>Local declarations</a:t>
            </a:r>
          </a:p>
          <a:p>
            <a:pPr lvl="1">
              <a:spcBef>
                <a:spcPts val="1000"/>
              </a:spcBef>
              <a:buClr>
                <a:srgbClr val="002060"/>
              </a:buClr>
              <a:buFont typeface="Wingdings" pitchFamily="2" charset="2"/>
              <a:buChar char="§"/>
            </a:pPr>
            <a:r>
              <a:rPr lang="en-US" sz="1000" b="0" dirty="0" smtClean="0">
                <a:solidFill>
                  <a:srgbClr val="5F5F5F"/>
                </a:solidFill>
              </a:rPr>
              <a:t>Declarations made inside a method </a:t>
            </a:r>
          </a:p>
          <a:p>
            <a:pPr lvl="1">
              <a:spcBef>
                <a:spcPts val="1000"/>
              </a:spcBef>
              <a:buClr>
                <a:srgbClr val="002060"/>
              </a:buClr>
              <a:buFont typeface="Wingdings" pitchFamily="2" charset="2"/>
              <a:buChar char="§"/>
            </a:pPr>
            <a:r>
              <a:rPr lang="en-US" sz="1000" b="0" dirty="0" smtClean="0">
                <a:solidFill>
                  <a:srgbClr val="5F5F5F"/>
                </a:solidFill>
              </a:rPr>
              <a:t>A local variable must always be initialized to a value before it can be used in calculations or display. </a:t>
            </a:r>
          </a:p>
          <a:p>
            <a:pPr lvl="1">
              <a:spcBef>
                <a:spcPts val="1000"/>
              </a:spcBef>
              <a:buClr>
                <a:srgbClr val="002060"/>
              </a:buClr>
              <a:buFont typeface="Wingdings" pitchFamily="2" charset="2"/>
              <a:buChar char="§"/>
            </a:pPr>
            <a:r>
              <a:rPr lang="en-US" sz="1000" b="0" dirty="0" smtClean="0">
                <a:solidFill>
                  <a:srgbClr val="5F5F5F"/>
                </a:solidFill>
              </a:rPr>
              <a:t>If a variable is used without initialization, compiler will flag an error.</a:t>
            </a:r>
          </a:p>
          <a:p>
            <a:pPr marL="0" indent="0">
              <a:spcBef>
                <a:spcPts val="1000"/>
              </a:spcBef>
              <a:buClr>
                <a:srgbClr val="002060"/>
              </a:buClr>
              <a:buFont typeface="Wingdings" pitchFamily="2" charset="2"/>
              <a:buNone/>
            </a:pPr>
            <a:r>
              <a:rPr lang="en-US" sz="1000" b="0" dirty="0" smtClean="0">
                <a:solidFill>
                  <a:srgbClr val="5F5F5F"/>
                </a:solidFill>
              </a:rPr>
              <a:t>Class declarations</a:t>
            </a:r>
          </a:p>
          <a:p>
            <a:pPr lvl="1">
              <a:spcBef>
                <a:spcPts val="1000"/>
              </a:spcBef>
              <a:buClr>
                <a:srgbClr val="002060"/>
              </a:buClr>
              <a:buFont typeface="Wingdings" pitchFamily="2" charset="2"/>
              <a:buChar char="§"/>
            </a:pPr>
            <a:r>
              <a:rPr lang="en-US" sz="1000" b="0" dirty="0" smtClean="0">
                <a:solidFill>
                  <a:srgbClr val="5F5F5F"/>
                </a:solidFill>
              </a:rPr>
              <a:t>Declarations made outside a method and inside class</a:t>
            </a:r>
          </a:p>
          <a:p>
            <a:pPr lvl="1">
              <a:spcBef>
                <a:spcPts val="1000"/>
              </a:spcBef>
              <a:buClr>
                <a:srgbClr val="002060"/>
              </a:buClr>
              <a:buFont typeface="Wingdings" pitchFamily="2" charset="2"/>
              <a:buChar char="§"/>
            </a:pPr>
            <a:r>
              <a:rPr lang="en-US" sz="1000" b="0" dirty="0" smtClean="0">
                <a:solidFill>
                  <a:srgbClr val="5F5F5F"/>
                </a:solidFill>
              </a:rPr>
              <a:t>A class variable is automatically assigned a default value if it is not initialized.</a:t>
            </a:r>
          </a:p>
          <a:p>
            <a:pPr lvl="1">
              <a:spcBef>
                <a:spcPts val="1000"/>
              </a:spcBef>
              <a:buClr>
                <a:srgbClr val="002060"/>
              </a:buClr>
              <a:buFont typeface="Wingdings" pitchFamily="2" charset="2"/>
              <a:buChar char="§"/>
            </a:pPr>
            <a:r>
              <a:rPr lang="en-US" sz="1000" b="0" dirty="0" smtClean="0">
                <a:solidFill>
                  <a:srgbClr val="5F5F5F"/>
                </a:solidFill>
              </a:rPr>
              <a:t>There are two types of class declarations</a:t>
            </a:r>
          </a:p>
          <a:p>
            <a:pPr lvl="2">
              <a:spcBef>
                <a:spcPts val="1000"/>
              </a:spcBef>
              <a:buClr>
                <a:srgbClr val="002060"/>
              </a:buClr>
              <a:buFont typeface="Wingdings" pitchFamily="2" charset="2"/>
              <a:buChar char="§"/>
            </a:pPr>
            <a:r>
              <a:rPr lang="en-US" sz="1000" b="0" dirty="0" smtClean="0">
                <a:solidFill>
                  <a:srgbClr val="5F5F5F"/>
                </a:solidFill>
              </a:rPr>
              <a:t>Instance declaration</a:t>
            </a:r>
          </a:p>
          <a:p>
            <a:pPr lvl="2">
              <a:spcBef>
                <a:spcPts val="1000"/>
              </a:spcBef>
              <a:buClr>
                <a:srgbClr val="002060"/>
              </a:buClr>
              <a:buFont typeface="Wingdings" pitchFamily="2" charset="2"/>
              <a:buChar char="§"/>
            </a:pPr>
            <a:r>
              <a:rPr lang="en-US" sz="1000" b="0" dirty="0" smtClean="0">
                <a:solidFill>
                  <a:srgbClr val="5F5F5F"/>
                </a:solidFill>
              </a:rPr>
              <a:t>Static declaration</a:t>
            </a:r>
          </a:p>
          <a:p>
            <a:pPr eaLnBrk="1" hangingPunct="1"/>
            <a:endParaRPr lang="en-US" sz="1000" b="0" dirty="0" smtClean="0">
              <a:latin typeface="Arial" charset="0"/>
            </a:endParaRPr>
          </a:p>
        </p:txBody>
      </p:sp>
    </p:spTree>
    <p:extLst>
      <p:ext uri="{BB962C8B-B14F-4D97-AF65-F5344CB8AC3E}">
        <p14:creationId xmlns="" xmlns:p14="http://schemas.microsoft.com/office/powerpoint/2010/main" val="232058687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p:txBody>
          <a:bodyPr/>
          <a:lstStyle/>
          <a:p>
            <a:pPr>
              <a:defRPr/>
            </a:pPr>
            <a:fld id="{9710AC20-BB2D-431E-9807-1B87581DFB11}" type="slidenum">
              <a:rPr lang="en-US" smtClean="0">
                <a:latin typeface="Arial" charset="0"/>
              </a:rPr>
              <a:pPr>
                <a:defRPr/>
              </a:pPr>
              <a:t>40</a:t>
            </a:fld>
            <a:endParaRPr lang="en-US" smtClean="0">
              <a:latin typeface="Arial" charset="0"/>
            </a:endParaRPr>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228600" marR="0" lvl="0" indent="-228600" algn="l" defTabSz="914400" rtl="0" eaLnBrk="1" fontAlgn="base" latinLnBrk="0" hangingPunct="1">
              <a:lnSpc>
                <a:spcPct val="100000"/>
              </a:lnSpc>
              <a:spcBef>
                <a:spcPct val="50000"/>
              </a:spcBef>
              <a:spcAft>
                <a:spcPct val="0"/>
              </a:spcAft>
              <a:buClrTx/>
              <a:buSzTx/>
              <a:buFontTx/>
              <a:buNone/>
              <a:tabLst/>
              <a:defRPr/>
            </a:pPr>
            <a:r>
              <a:rPr lang="en-US" sz="1000" dirty="0" smtClean="0">
                <a:latin typeface="Arial" charset="0"/>
              </a:rPr>
              <a:t>Let us take an example of a Student object. This object represents a student in a college. </a:t>
            </a:r>
          </a:p>
          <a:p>
            <a:pPr marL="0" indent="0" eaLnBrk="1" hangingPunct="1">
              <a:lnSpc>
                <a:spcPct val="100000"/>
              </a:lnSpc>
              <a:buNone/>
            </a:pPr>
            <a:r>
              <a:rPr lang="en-US" sz="1000" dirty="0" smtClean="0">
                <a:latin typeface="Arial" charset="0"/>
              </a:rPr>
              <a:t>Now, it is the responsibility of Student class to make sure that</a:t>
            </a:r>
          </a:p>
          <a:p>
            <a:pPr marL="685800" lvl="1" indent="-228600" eaLnBrk="1" hangingPunct="1">
              <a:lnSpc>
                <a:spcPct val="100000"/>
              </a:lnSpc>
              <a:spcBef>
                <a:spcPct val="50000"/>
              </a:spcBef>
              <a:buFontTx/>
              <a:buAutoNum type="arabicPeriod"/>
            </a:pPr>
            <a:r>
              <a:rPr lang="en-US" sz="1000" dirty="0" smtClean="0">
                <a:latin typeface="Arial" charset="0"/>
              </a:rPr>
              <a:t>Name should not be null.</a:t>
            </a:r>
          </a:p>
          <a:p>
            <a:pPr marL="685800" lvl="1" indent="-228600" eaLnBrk="1" hangingPunct="1">
              <a:lnSpc>
                <a:spcPct val="100000"/>
              </a:lnSpc>
              <a:spcBef>
                <a:spcPct val="50000"/>
              </a:spcBef>
              <a:buFontTx/>
              <a:buAutoNum type="arabicPeriod"/>
            </a:pPr>
            <a:r>
              <a:rPr lang="en-US" sz="1000" dirty="0" smtClean="0">
                <a:latin typeface="Arial" charset="0"/>
              </a:rPr>
              <a:t>Registration number is automatically generated. Every new student gets a new registration number that is unique.</a:t>
            </a:r>
          </a:p>
          <a:p>
            <a:pPr marL="685800" lvl="1" indent="-228600" eaLnBrk="1" hangingPunct="1">
              <a:lnSpc>
                <a:spcPct val="100000"/>
              </a:lnSpc>
              <a:spcBef>
                <a:spcPct val="50000"/>
              </a:spcBef>
              <a:buFontTx/>
              <a:buAutoNum type="arabicPeriod"/>
            </a:pPr>
            <a:r>
              <a:rPr lang="en-US" sz="1000" dirty="0" smtClean="0">
                <a:latin typeface="Arial" charset="0"/>
              </a:rPr>
              <a:t>Name of the degree and current semester should always have proper values.</a:t>
            </a:r>
          </a:p>
          <a:p>
            <a:pPr marL="0" indent="0" eaLnBrk="1" hangingPunct="1">
              <a:lnSpc>
                <a:spcPct val="100000"/>
              </a:lnSpc>
              <a:buNone/>
            </a:pPr>
            <a:r>
              <a:rPr lang="en-US" sz="1000" dirty="0" smtClean="0">
                <a:latin typeface="Arial" charset="0"/>
              </a:rPr>
              <a:t>In other words, it is the student object’s responsibility to ensure that the data associated with it is valid.</a:t>
            </a:r>
          </a:p>
          <a:p>
            <a:pPr marL="228600" marR="0" lvl="0" indent="-228600" algn="l" defTabSz="914400" rtl="0" eaLnBrk="1" fontAlgn="base" latinLnBrk="0" hangingPunct="1">
              <a:lnSpc>
                <a:spcPct val="100000"/>
              </a:lnSpc>
              <a:spcBef>
                <a:spcPct val="50000"/>
              </a:spcBef>
              <a:spcAft>
                <a:spcPct val="0"/>
              </a:spcAft>
              <a:buClrTx/>
              <a:buSzTx/>
              <a:buFontTx/>
              <a:buNone/>
              <a:tabLst/>
              <a:defRPr/>
            </a:pPr>
            <a:endParaRPr lang="en-US" sz="1000" dirty="0" smtClean="0">
              <a:latin typeface="Arial" charset="0"/>
            </a:endParaRPr>
          </a:p>
        </p:txBody>
      </p:sp>
    </p:spTree>
    <p:extLst>
      <p:ext uri="{BB962C8B-B14F-4D97-AF65-F5344CB8AC3E}">
        <p14:creationId xmlns="" xmlns:p14="http://schemas.microsoft.com/office/powerpoint/2010/main" val="26114306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p:txBody>
          <a:bodyPr/>
          <a:lstStyle/>
          <a:p>
            <a:pPr>
              <a:defRPr/>
            </a:pPr>
            <a:fld id="{0009C56F-0101-4766-9D5D-6383C7D3835C}" type="slidenum">
              <a:rPr lang="en-US" smtClean="0">
                <a:latin typeface="Arial" charset="0"/>
              </a:rPr>
              <a:pPr>
                <a:defRPr/>
              </a:pPr>
              <a:t>41</a:t>
            </a:fld>
            <a:endParaRPr lang="en-US" smtClean="0">
              <a:latin typeface="Arial" charset="0"/>
            </a:endParaRPr>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err="1" smtClean="0"/>
              <a:t>Accessor</a:t>
            </a:r>
            <a:endParaRPr lang="en-US" dirty="0" smtClean="0"/>
          </a:p>
          <a:p>
            <a:pPr lvl="1"/>
            <a:r>
              <a:rPr lang="en-US" sz="1000" dirty="0" smtClean="0"/>
              <a:t>Getter method</a:t>
            </a:r>
          </a:p>
          <a:p>
            <a:pPr lvl="1"/>
            <a:r>
              <a:rPr lang="en-US" sz="1000" dirty="0" smtClean="0"/>
              <a:t>Used to return the value of the attribute</a:t>
            </a:r>
          </a:p>
          <a:p>
            <a:pPr lvl="1"/>
            <a:r>
              <a:rPr lang="en-US" sz="1000" dirty="0" smtClean="0"/>
              <a:t>Sometimes values may be same as the value of attribute, sometimes logic could be written to return the value expected by other classes.  (Example coming up) </a:t>
            </a:r>
          </a:p>
          <a:p>
            <a:pPr lvl="1">
              <a:lnSpc>
                <a:spcPct val="120000"/>
              </a:lnSpc>
            </a:pPr>
            <a:r>
              <a:rPr lang="en-US" sz="1000" dirty="0" smtClean="0"/>
              <a:t>They are named beginning with “get” followed by the name of the variable beginning with upper case</a:t>
            </a:r>
          </a:p>
          <a:p>
            <a:pPr lvl="1">
              <a:lnSpc>
                <a:spcPct val="120000"/>
              </a:lnSpc>
            </a:pPr>
            <a:r>
              <a:rPr lang="en-US" sz="1000" dirty="0" smtClean="0"/>
              <a:t>They have no arguments</a:t>
            </a:r>
          </a:p>
          <a:p>
            <a:pPr lvl="1">
              <a:lnSpc>
                <a:spcPct val="120000"/>
              </a:lnSpc>
            </a:pPr>
            <a:r>
              <a:rPr lang="en-US" sz="1000" dirty="0" smtClean="0"/>
              <a:t>They return the value of type which usually is same as that of the variable</a:t>
            </a:r>
          </a:p>
          <a:p>
            <a:pPr lvl="1"/>
            <a:endParaRPr lang="en-US" sz="1000" dirty="0" smtClean="0"/>
          </a:p>
          <a:p>
            <a:r>
              <a:rPr lang="en-US" sz="1000" dirty="0" err="1" smtClean="0"/>
              <a:t>Mutator</a:t>
            </a:r>
            <a:endParaRPr lang="en-US" sz="1000" dirty="0" smtClean="0"/>
          </a:p>
          <a:p>
            <a:pPr lvl="1"/>
            <a:r>
              <a:rPr lang="en-US" sz="1000" dirty="0" smtClean="0"/>
              <a:t>Setter method</a:t>
            </a:r>
          </a:p>
          <a:p>
            <a:pPr lvl="1"/>
            <a:r>
              <a:rPr lang="en-US" sz="1000" dirty="0" smtClean="0"/>
              <a:t>Used to assign a value of the attribute</a:t>
            </a:r>
          </a:p>
          <a:p>
            <a:pPr lvl="1"/>
            <a:r>
              <a:rPr lang="en-US" sz="1000" dirty="0" smtClean="0"/>
              <a:t>Logic to check the sanity of the value assigned to the attribute is written in the method</a:t>
            </a:r>
          </a:p>
          <a:p>
            <a:pPr lvl="1">
              <a:lnSpc>
                <a:spcPct val="120000"/>
              </a:lnSpc>
            </a:pPr>
            <a:r>
              <a:rPr lang="en-US" sz="1000" dirty="0" smtClean="0"/>
              <a:t>They are named beginning with “set” followed by the name of the variable beginning with upper case</a:t>
            </a:r>
          </a:p>
          <a:p>
            <a:pPr lvl="1">
              <a:lnSpc>
                <a:spcPct val="120000"/>
              </a:lnSpc>
            </a:pPr>
            <a:r>
              <a:rPr lang="en-US" sz="1000" dirty="0" smtClean="0"/>
              <a:t>They have no return value (void)</a:t>
            </a:r>
          </a:p>
          <a:p>
            <a:pPr lvl="1">
              <a:lnSpc>
                <a:spcPct val="120000"/>
              </a:lnSpc>
            </a:pPr>
            <a:r>
              <a:rPr lang="en-US" sz="1000" kern="1200" dirty="0" smtClean="0">
                <a:solidFill>
                  <a:schemeClr val="tx1"/>
                </a:solidFill>
              </a:rPr>
              <a:t>They take an argument, usually of the same type as that of the attribute.</a:t>
            </a:r>
          </a:p>
        </p:txBody>
      </p:sp>
    </p:spTree>
    <p:extLst>
      <p:ext uri="{BB962C8B-B14F-4D97-AF65-F5344CB8AC3E}">
        <p14:creationId xmlns="" xmlns:p14="http://schemas.microsoft.com/office/powerpoint/2010/main" val="384520945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0DC7F3C-68DC-48C5-A125-986DCE3CB798}" type="slidenum">
              <a:rPr lang="en-US" smtClean="0"/>
              <a:pPr>
                <a:defRPr/>
              </a:pPr>
              <a:t>42</a:t>
            </a:fld>
            <a:endParaRPr lang="en-US"/>
          </a:p>
        </p:txBody>
      </p:sp>
    </p:spTree>
    <p:extLst>
      <p:ext uri="{BB962C8B-B14F-4D97-AF65-F5344CB8AC3E}">
        <p14:creationId xmlns="" xmlns:p14="http://schemas.microsoft.com/office/powerpoint/2010/main" val="338271299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60DC7F3C-68DC-48C5-A125-986DCE3CB798}" type="slidenum">
              <a:rPr lang="en-US" smtClean="0"/>
              <a:pPr>
                <a:defRPr/>
              </a:pPr>
              <a:t>43</a:t>
            </a:fld>
            <a:endParaRPr lang="en-US"/>
          </a:p>
        </p:txBody>
      </p:sp>
    </p:spTree>
    <p:extLst>
      <p:ext uri="{BB962C8B-B14F-4D97-AF65-F5344CB8AC3E}">
        <p14:creationId xmlns="" xmlns:p14="http://schemas.microsoft.com/office/powerpoint/2010/main" val="37100603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sz="1000" b="0" dirty="0" err="1" smtClean="0">
                <a:solidFill>
                  <a:srgbClr val="000000"/>
                </a:solidFill>
                <a:latin typeface="Courier New" pitchFamily="49" charset="0"/>
              </a:rPr>
              <a:t>System.out.print</a:t>
            </a:r>
            <a:r>
              <a:rPr lang="en-US" sz="1000" b="0" baseline="0" dirty="0" smtClean="0">
                <a:solidFill>
                  <a:srgbClr val="000000"/>
                </a:solidFill>
                <a:latin typeface="Courier New" pitchFamily="49" charset="0"/>
              </a:rPr>
              <a:t> prints in the same line.</a:t>
            </a:r>
            <a:endParaRPr lang="en-IN" sz="1000" b="0" dirty="0" smtClean="0">
              <a:latin typeface="Arial" charset="0"/>
            </a:endParaRPr>
          </a:p>
        </p:txBody>
      </p:sp>
      <p:sp>
        <p:nvSpPr>
          <p:cNvPr id="68612" name="Slide Number Placeholder 3"/>
          <p:cNvSpPr>
            <a:spLocks noGrp="1"/>
          </p:cNvSpPr>
          <p:nvPr>
            <p:ph type="sldNum" sz="quarter" idx="5"/>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A2719838-E052-4C41-9AD2-DA9A22471524}" type="slidenum">
              <a:rPr lang="en-US" smtClean="0"/>
              <a:pPr eaLnBrk="1" hangingPunct="1">
                <a:defRPr/>
              </a:pPr>
              <a:t>4</a:t>
            </a:fld>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p:txBody>
          <a:bodyPr/>
          <a:lstStyle/>
          <a:p>
            <a:pPr>
              <a:defRPr/>
            </a:pPr>
            <a:fld id="{D4E9819C-D736-43EA-A8EA-82A032A70F65}" type="slidenum">
              <a:rPr lang="en-US" smtClean="0">
                <a:latin typeface="Arial" charset="0"/>
              </a:rPr>
              <a:pPr>
                <a:defRPr/>
              </a:pPr>
              <a:t>44</a:t>
            </a:fld>
            <a:endParaRPr lang="en-US" smtClean="0">
              <a:latin typeface="Arial" charset="0"/>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228600" indent="-228600" eaLnBrk="1" hangingPunct="1">
              <a:buFontTx/>
              <a:buAutoNum type="arabicParenR"/>
            </a:pPr>
            <a:endParaRPr lang="en-US" dirty="0" smtClean="0">
              <a:latin typeface="Arial" charset="0"/>
            </a:endParaRPr>
          </a:p>
          <a:p>
            <a:pPr marL="228600" indent="-228600" eaLnBrk="1" hangingPunct="1">
              <a:buFontTx/>
              <a:buAutoNum type="arabicParenR"/>
            </a:pPr>
            <a:endParaRPr lang="en-US" sz="2400" dirty="0" smtClean="0">
              <a:latin typeface="Arial" charset="0"/>
            </a:endParaRPr>
          </a:p>
          <a:p>
            <a:pPr>
              <a:spcBef>
                <a:spcPct val="50000"/>
              </a:spcBef>
              <a:defRPr/>
            </a:pPr>
            <a:r>
              <a:rPr lang="en-US" sz="1000" b="1" dirty="0" smtClean="0">
                <a:solidFill>
                  <a:srgbClr val="000000"/>
                </a:solidFill>
                <a:latin typeface="Courier New" pitchFamily="49" charset="0"/>
                <a:cs typeface="+mn-cs"/>
              </a:rPr>
              <a:t>public class Student{</a:t>
            </a:r>
          </a:p>
          <a:p>
            <a:pPr>
              <a:spcBef>
                <a:spcPct val="50000"/>
              </a:spcBef>
              <a:defRPr/>
            </a:pPr>
            <a:r>
              <a:rPr lang="en-US" sz="1000" b="1" dirty="0" smtClean="0">
                <a:solidFill>
                  <a:srgbClr val="000000"/>
                </a:solidFill>
                <a:latin typeface="Courier New" pitchFamily="49" charset="0"/>
                <a:cs typeface="+mn-cs"/>
              </a:rPr>
              <a:t>private String name;</a:t>
            </a:r>
          </a:p>
          <a:p>
            <a:pPr>
              <a:spcBef>
                <a:spcPct val="50000"/>
              </a:spcBef>
              <a:defRPr/>
            </a:pPr>
            <a:r>
              <a:rPr lang="en-US" sz="1000" b="1" dirty="0" smtClean="0">
                <a:solidFill>
                  <a:srgbClr val="000000"/>
                </a:solidFill>
                <a:latin typeface="Courier New" pitchFamily="49" charset="0"/>
                <a:cs typeface="+mn-cs"/>
              </a:rPr>
              <a:t>private </a:t>
            </a:r>
            <a:r>
              <a:rPr lang="en-US" sz="1000" b="1" dirty="0" err="1" smtClean="0">
                <a:solidFill>
                  <a:srgbClr val="000000"/>
                </a:solidFill>
                <a:latin typeface="Courier New" pitchFamily="49" charset="0"/>
                <a:cs typeface="+mn-cs"/>
              </a:rPr>
              <a:t>int</a:t>
            </a:r>
            <a:r>
              <a:rPr lang="en-US" sz="1000" b="1" dirty="0" smtClean="0">
                <a:solidFill>
                  <a:srgbClr val="000000"/>
                </a:solidFill>
                <a:latin typeface="Courier New" pitchFamily="49" charset="0"/>
                <a:cs typeface="+mn-cs"/>
              </a:rPr>
              <a:t> </a:t>
            </a:r>
            <a:r>
              <a:rPr lang="en-US" sz="1000" b="1" dirty="0" err="1" smtClean="0">
                <a:solidFill>
                  <a:srgbClr val="000000"/>
                </a:solidFill>
                <a:latin typeface="Courier New" pitchFamily="49" charset="0"/>
                <a:cs typeface="+mn-cs"/>
              </a:rPr>
              <a:t>regNo</a:t>
            </a:r>
            <a:r>
              <a:rPr lang="en-US" sz="1000" b="1" dirty="0" smtClean="0">
                <a:solidFill>
                  <a:srgbClr val="000000"/>
                </a:solidFill>
                <a:latin typeface="Courier New" pitchFamily="49" charset="0"/>
                <a:cs typeface="+mn-cs"/>
              </a:rPr>
              <a:t>;</a:t>
            </a:r>
          </a:p>
          <a:p>
            <a:pPr>
              <a:spcBef>
                <a:spcPct val="50000"/>
              </a:spcBef>
              <a:defRPr/>
            </a:pPr>
            <a:r>
              <a:rPr lang="en-US" sz="1000" b="1" dirty="0" smtClean="0">
                <a:solidFill>
                  <a:srgbClr val="000000"/>
                </a:solidFill>
                <a:latin typeface="Courier New" pitchFamily="49" charset="0"/>
                <a:cs typeface="+mn-cs"/>
              </a:rPr>
              <a:t>private String </a:t>
            </a:r>
            <a:r>
              <a:rPr lang="en-US" sz="1000" b="1" dirty="0" err="1" smtClean="0">
                <a:solidFill>
                  <a:srgbClr val="000000"/>
                </a:solidFill>
                <a:latin typeface="Courier New" pitchFamily="49" charset="0"/>
                <a:cs typeface="+mn-cs"/>
              </a:rPr>
              <a:t>degreeName</a:t>
            </a:r>
            <a:r>
              <a:rPr lang="en-US" sz="1000" b="1" dirty="0" smtClean="0">
                <a:solidFill>
                  <a:srgbClr val="000000"/>
                </a:solidFill>
                <a:latin typeface="Courier New" pitchFamily="49" charset="0"/>
                <a:cs typeface="+mn-cs"/>
              </a:rPr>
              <a:t>;</a:t>
            </a:r>
          </a:p>
          <a:p>
            <a:pPr>
              <a:spcBef>
                <a:spcPct val="50000"/>
              </a:spcBef>
              <a:defRPr/>
            </a:pPr>
            <a:r>
              <a:rPr lang="en-US" sz="1000" b="1" dirty="0" smtClean="0">
                <a:solidFill>
                  <a:srgbClr val="000000"/>
                </a:solidFill>
                <a:latin typeface="Courier New" pitchFamily="49" charset="0"/>
                <a:cs typeface="+mn-cs"/>
              </a:rPr>
              <a:t>private </a:t>
            </a:r>
            <a:r>
              <a:rPr lang="en-US" sz="1000" b="1" dirty="0" err="1" smtClean="0">
                <a:solidFill>
                  <a:srgbClr val="000000"/>
                </a:solidFill>
                <a:latin typeface="Courier New" pitchFamily="49" charset="0"/>
                <a:cs typeface="+mn-cs"/>
              </a:rPr>
              <a:t>int</a:t>
            </a:r>
            <a:r>
              <a:rPr lang="en-US" sz="1000" b="1" dirty="0" smtClean="0">
                <a:solidFill>
                  <a:srgbClr val="000000"/>
                </a:solidFill>
                <a:latin typeface="Courier New" pitchFamily="49" charset="0"/>
                <a:cs typeface="+mn-cs"/>
              </a:rPr>
              <a:t> </a:t>
            </a:r>
            <a:r>
              <a:rPr lang="en-US" sz="1000" b="1" dirty="0" err="1" smtClean="0">
                <a:solidFill>
                  <a:srgbClr val="000000"/>
                </a:solidFill>
                <a:latin typeface="Courier New" pitchFamily="49" charset="0"/>
                <a:cs typeface="+mn-cs"/>
              </a:rPr>
              <a:t>currentSemester</a:t>
            </a:r>
            <a:r>
              <a:rPr lang="en-US" sz="1000" b="1" dirty="0" smtClean="0">
                <a:solidFill>
                  <a:srgbClr val="000000"/>
                </a:solidFill>
                <a:latin typeface="Courier New" pitchFamily="49" charset="0"/>
                <a:cs typeface="+mn-cs"/>
              </a:rPr>
              <a:t>;</a:t>
            </a:r>
          </a:p>
          <a:p>
            <a:pPr>
              <a:spcBef>
                <a:spcPct val="50000"/>
              </a:spcBef>
              <a:defRPr/>
            </a:pPr>
            <a:r>
              <a:rPr lang="en-US" sz="1000" b="1" dirty="0" smtClean="0">
                <a:solidFill>
                  <a:srgbClr val="7030A0"/>
                </a:solidFill>
                <a:latin typeface="Courier New" pitchFamily="49" charset="0"/>
                <a:cs typeface="+mn-cs"/>
              </a:rPr>
              <a:t>/*Constructor 1 for student who has decided the degree he/she is going to enroll into */</a:t>
            </a:r>
          </a:p>
          <a:p>
            <a:pPr>
              <a:spcBef>
                <a:spcPct val="50000"/>
              </a:spcBef>
              <a:defRPr/>
            </a:pPr>
            <a:r>
              <a:rPr lang="en-US" sz="1000" b="1" dirty="0" smtClean="0">
                <a:solidFill>
                  <a:schemeClr val="accent1">
                    <a:lumMod val="25000"/>
                  </a:schemeClr>
                </a:solidFill>
                <a:latin typeface="Courier New" pitchFamily="49" charset="0"/>
                <a:cs typeface="+mn-cs"/>
              </a:rPr>
              <a:t>public Student(String nm, String d){</a:t>
            </a:r>
          </a:p>
          <a:p>
            <a:pPr>
              <a:spcBef>
                <a:spcPct val="50000"/>
              </a:spcBef>
              <a:defRPr/>
            </a:pPr>
            <a:r>
              <a:rPr lang="en-US" sz="1000" b="1" dirty="0" err="1" smtClean="0">
                <a:solidFill>
                  <a:srgbClr val="000000"/>
                </a:solidFill>
                <a:latin typeface="Courier New" pitchFamily="49" charset="0"/>
                <a:cs typeface="+mn-cs"/>
              </a:rPr>
              <a:t>setName</a:t>
            </a:r>
            <a:r>
              <a:rPr lang="en-US" sz="1000" b="1" dirty="0" smtClean="0">
                <a:solidFill>
                  <a:srgbClr val="000000"/>
                </a:solidFill>
                <a:latin typeface="Courier New" pitchFamily="49" charset="0"/>
                <a:cs typeface="+mn-cs"/>
              </a:rPr>
              <a:t>(nm);</a:t>
            </a:r>
          </a:p>
          <a:p>
            <a:pPr>
              <a:spcBef>
                <a:spcPct val="50000"/>
              </a:spcBef>
              <a:defRPr/>
            </a:pPr>
            <a:r>
              <a:rPr lang="en-US" sz="1000" b="1" dirty="0" err="1" smtClean="0">
                <a:solidFill>
                  <a:srgbClr val="000000"/>
                </a:solidFill>
                <a:latin typeface="Courier New" pitchFamily="49" charset="0"/>
                <a:cs typeface="+mn-cs"/>
              </a:rPr>
              <a:t>regNo</a:t>
            </a:r>
            <a:r>
              <a:rPr lang="en-US" sz="1000" b="1" dirty="0" smtClean="0">
                <a:solidFill>
                  <a:srgbClr val="000000"/>
                </a:solidFill>
                <a:latin typeface="Courier New" pitchFamily="49" charset="0"/>
                <a:cs typeface="+mn-cs"/>
              </a:rPr>
              <a:t>=</a:t>
            </a:r>
            <a:r>
              <a:rPr lang="en-US" sz="1000" b="1" dirty="0" err="1" smtClean="0">
                <a:solidFill>
                  <a:srgbClr val="000000"/>
                </a:solidFill>
                <a:latin typeface="Courier New" pitchFamily="49" charset="0"/>
                <a:cs typeface="+mn-cs"/>
              </a:rPr>
              <a:t>generateRegno</a:t>
            </a:r>
            <a:r>
              <a:rPr lang="en-US" sz="1000" b="1" dirty="0" smtClean="0">
                <a:solidFill>
                  <a:srgbClr val="000000"/>
                </a:solidFill>
                <a:latin typeface="Courier New" pitchFamily="49" charset="0"/>
                <a:cs typeface="+mn-cs"/>
              </a:rPr>
              <a:t>();</a:t>
            </a:r>
          </a:p>
          <a:p>
            <a:pPr>
              <a:spcBef>
                <a:spcPct val="50000"/>
              </a:spcBef>
              <a:defRPr/>
            </a:pPr>
            <a:r>
              <a:rPr lang="en-US" sz="1000" b="1" dirty="0" err="1" smtClean="0">
                <a:solidFill>
                  <a:srgbClr val="000000"/>
                </a:solidFill>
                <a:latin typeface="Courier New" pitchFamily="49" charset="0"/>
                <a:cs typeface="+mn-cs"/>
              </a:rPr>
              <a:t>setDegreeName</a:t>
            </a:r>
            <a:r>
              <a:rPr lang="en-US" sz="1000" b="1" dirty="0" smtClean="0">
                <a:solidFill>
                  <a:srgbClr val="000000"/>
                </a:solidFill>
                <a:latin typeface="Courier New" pitchFamily="49" charset="0"/>
                <a:cs typeface="+mn-cs"/>
              </a:rPr>
              <a:t>(d);</a:t>
            </a:r>
          </a:p>
          <a:p>
            <a:pPr>
              <a:spcBef>
                <a:spcPct val="50000"/>
              </a:spcBef>
              <a:defRPr/>
            </a:pPr>
            <a:r>
              <a:rPr lang="en-US" sz="1000" b="1" dirty="0" err="1" smtClean="0">
                <a:solidFill>
                  <a:srgbClr val="000000"/>
                </a:solidFill>
                <a:latin typeface="Courier New" pitchFamily="49" charset="0"/>
                <a:cs typeface="+mn-cs"/>
              </a:rPr>
              <a:t>setCurrentSemester</a:t>
            </a:r>
            <a:r>
              <a:rPr lang="en-US" sz="1000" b="1" dirty="0" smtClean="0">
                <a:solidFill>
                  <a:srgbClr val="000000"/>
                </a:solidFill>
                <a:latin typeface="Courier New" pitchFamily="49" charset="0"/>
                <a:cs typeface="+mn-cs"/>
              </a:rPr>
              <a:t>(1);}</a:t>
            </a:r>
          </a:p>
          <a:p>
            <a:pPr>
              <a:spcBef>
                <a:spcPct val="50000"/>
              </a:spcBef>
              <a:defRPr/>
            </a:pPr>
            <a:r>
              <a:rPr lang="en-US" sz="1000" b="1" dirty="0" smtClean="0">
                <a:solidFill>
                  <a:srgbClr val="7030A0"/>
                </a:solidFill>
                <a:latin typeface="Courier New" pitchFamily="49" charset="0"/>
                <a:cs typeface="+mn-cs"/>
              </a:rPr>
              <a:t>/*Constructor 2 for student who has not decided the degree he/she is going to enroll into */</a:t>
            </a:r>
          </a:p>
          <a:p>
            <a:pPr>
              <a:spcBef>
                <a:spcPct val="50000"/>
              </a:spcBef>
              <a:defRPr/>
            </a:pPr>
            <a:r>
              <a:rPr lang="en-US" sz="1000" b="1" dirty="0" smtClean="0">
                <a:solidFill>
                  <a:schemeClr val="accent1">
                    <a:lumMod val="25000"/>
                  </a:schemeClr>
                </a:solidFill>
                <a:latin typeface="Courier New" pitchFamily="49" charset="0"/>
                <a:cs typeface="+mn-cs"/>
              </a:rPr>
              <a:t>public Student(String nm){</a:t>
            </a:r>
          </a:p>
          <a:p>
            <a:pPr>
              <a:spcBef>
                <a:spcPct val="50000"/>
              </a:spcBef>
              <a:defRPr/>
            </a:pPr>
            <a:r>
              <a:rPr lang="en-US" sz="1000" b="1" dirty="0" err="1" smtClean="0">
                <a:solidFill>
                  <a:srgbClr val="000000"/>
                </a:solidFill>
                <a:latin typeface="Courier New" pitchFamily="49" charset="0"/>
                <a:cs typeface="+mn-cs"/>
              </a:rPr>
              <a:t>setName</a:t>
            </a:r>
            <a:r>
              <a:rPr lang="en-US" sz="1000" b="1" dirty="0" smtClean="0">
                <a:solidFill>
                  <a:srgbClr val="000000"/>
                </a:solidFill>
                <a:latin typeface="Courier New" pitchFamily="49" charset="0"/>
                <a:cs typeface="+mn-cs"/>
              </a:rPr>
              <a:t>(nm);</a:t>
            </a:r>
          </a:p>
          <a:p>
            <a:pPr>
              <a:spcBef>
                <a:spcPct val="50000"/>
              </a:spcBef>
              <a:defRPr/>
            </a:pPr>
            <a:r>
              <a:rPr lang="en-US" sz="1000" b="1" dirty="0" err="1" smtClean="0">
                <a:solidFill>
                  <a:srgbClr val="000000"/>
                </a:solidFill>
                <a:latin typeface="Courier New" pitchFamily="49" charset="0"/>
                <a:cs typeface="+mn-cs"/>
              </a:rPr>
              <a:t>regNo</a:t>
            </a:r>
            <a:r>
              <a:rPr lang="en-US" sz="1000" b="1" dirty="0" smtClean="0">
                <a:solidFill>
                  <a:srgbClr val="000000"/>
                </a:solidFill>
                <a:latin typeface="Courier New" pitchFamily="49" charset="0"/>
                <a:cs typeface="+mn-cs"/>
              </a:rPr>
              <a:t>=</a:t>
            </a:r>
            <a:r>
              <a:rPr lang="en-US" sz="1000" b="1" dirty="0" err="1" smtClean="0">
                <a:solidFill>
                  <a:srgbClr val="000000"/>
                </a:solidFill>
                <a:latin typeface="Courier New" pitchFamily="49" charset="0"/>
                <a:cs typeface="+mn-cs"/>
              </a:rPr>
              <a:t>generateRegno</a:t>
            </a:r>
            <a:r>
              <a:rPr lang="en-US" sz="1000" b="1" dirty="0" smtClean="0">
                <a:solidFill>
                  <a:srgbClr val="000000"/>
                </a:solidFill>
                <a:latin typeface="Courier New" pitchFamily="49" charset="0"/>
                <a:cs typeface="+mn-cs"/>
              </a:rPr>
              <a:t>();</a:t>
            </a:r>
          </a:p>
          <a:p>
            <a:pPr>
              <a:spcBef>
                <a:spcPct val="50000"/>
              </a:spcBef>
              <a:defRPr/>
            </a:pPr>
            <a:r>
              <a:rPr lang="en-US" sz="1000" b="1" dirty="0" err="1" smtClean="0">
                <a:solidFill>
                  <a:srgbClr val="000000"/>
                </a:solidFill>
                <a:latin typeface="Courier New" pitchFamily="49" charset="0"/>
                <a:cs typeface="+mn-cs"/>
              </a:rPr>
              <a:t>setCurrentSemester</a:t>
            </a:r>
            <a:r>
              <a:rPr lang="en-US" sz="1000" b="1" dirty="0" smtClean="0">
                <a:solidFill>
                  <a:srgbClr val="000000"/>
                </a:solidFill>
                <a:latin typeface="Courier New" pitchFamily="49" charset="0"/>
                <a:cs typeface="+mn-cs"/>
              </a:rPr>
              <a:t>(1);} </a:t>
            </a:r>
          </a:p>
          <a:p>
            <a:pPr>
              <a:spcBef>
                <a:spcPct val="50000"/>
              </a:spcBef>
              <a:defRPr/>
            </a:pPr>
            <a:r>
              <a:rPr lang="en-US" sz="1000" b="1" dirty="0" smtClean="0">
                <a:solidFill>
                  <a:srgbClr val="000000"/>
                </a:solidFill>
                <a:latin typeface="Courier New" pitchFamily="49" charset="0"/>
                <a:cs typeface="+mn-cs"/>
              </a:rPr>
              <a:t>private </a:t>
            </a:r>
            <a:r>
              <a:rPr lang="en-US" sz="1000" b="1" dirty="0" err="1" smtClean="0">
                <a:solidFill>
                  <a:srgbClr val="000000"/>
                </a:solidFill>
                <a:latin typeface="Courier New" pitchFamily="49" charset="0"/>
                <a:cs typeface="+mn-cs"/>
              </a:rPr>
              <a:t>int</a:t>
            </a:r>
            <a:r>
              <a:rPr lang="en-US" sz="1000" b="1" dirty="0" smtClean="0">
                <a:solidFill>
                  <a:srgbClr val="000000"/>
                </a:solidFill>
                <a:latin typeface="Courier New" pitchFamily="49" charset="0"/>
                <a:cs typeface="+mn-cs"/>
              </a:rPr>
              <a:t> </a:t>
            </a:r>
            <a:r>
              <a:rPr lang="en-US" sz="1000" b="1" dirty="0" err="1" smtClean="0">
                <a:solidFill>
                  <a:srgbClr val="000000"/>
                </a:solidFill>
                <a:latin typeface="Courier New" pitchFamily="49" charset="0"/>
                <a:cs typeface="+mn-cs"/>
              </a:rPr>
              <a:t>generateRegno</a:t>
            </a:r>
            <a:r>
              <a:rPr lang="en-US" sz="1000" b="1" dirty="0" smtClean="0">
                <a:solidFill>
                  <a:srgbClr val="000000"/>
                </a:solidFill>
                <a:latin typeface="Courier New" pitchFamily="49" charset="0"/>
                <a:cs typeface="+mn-cs"/>
              </a:rPr>
              <a:t>(){ </a:t>
            </a:r>
          </a:p>
          <a:p>
            <a:pPr>
              <a:spcBef>
                <a:spcPct val="50000"/>
              </a:spcBef>
              <a:defRPr/>
            </a:pPr>
            <a:r>
              <a:rPr lang="en-US" sz="1000" b="1" dirty="0" err="1" smtClean="0">
                <a:solidFill>
                  <a:srgbClr val="000000"/>
                </a:solidFill>
                <a:latin typeface="Courier New" pitchFamily="49" charset="0"/>
                <a:cs typeface="+mn-cs"/>
              </a:rPr>
              <a:t>int</a:t>
            </a:r>
            <a:r>
              <a:rPr lang="en-US" sz="1000" b="1" dirty="0" smtClean="0">
                <a:solidFill>
                  <a:srgbClr val="000000"/>
                </a:solidFill>
                <a:latin typeface="Courier New" pitchFamily="49" charset="0"/>
                <a:cs typeface="+mn-cs"/>
              </a:rPr>
              <a:t> </a:t>
            </a:r>
            <a:r>
              <a:rPr lang="en-US" sz="1000" b="1" dirty="0" err="1" smtClean="0">
                <a:solidFill>
                  <a:srgbClr val="000000"/>
                </a:solidFill>
                <a:latin typeface="Courier New" pitchFamily="49" charset="0"/>
                <a:cs typeface="+mn-cs"/>
              </a:rPr>
              <a:t>nextNo</a:t>
            </a:r>
            <a:r>
              <a:rPr lang="en-US" sz="1000" b="1" dirty="0" smtClean="0">
                <a:solidFill>
                  <a:srgbClr val="000000"/>
                </a:solidFill>
                <a:latin typeface="Courier New" pitchFamily="49" charset="0"/>
                <a:cs typeface="+mn-cs"/>
              </a:rPr>
              <a:t>=1;</a:t>
            </a:r>
          </a:p>
          <a:p>
            <a:pPr>
              <a:spcBef>
                <a:spcPct val="50000"/>
              </a:spcBef>
              <a:defRPr/>
            </a:pPr>
            <a:r>
              <a:rPr lang="en-US" sz="1000" b="1" dirty="0" smtClean="0">
                <a:solidFill>
                  <a:srgbClr val="990099"/>
                </a:solidFill>
                <a:latin typeface="Courier New" pitchFamily="49" charset="0"/>
                <a:cs typeface="+mn-cs"/>
              </a:rPr>
              <a:t>//logic to generate </a:t>
            </a:r>
            <a:r>
              <a:rPr lang="en-US" sz="1000" b="1" dirty="0" err="1" smtClean="0">
                <a:solidFill>
                  <a:srgbClr val="990099"/>
                </a:solidFill>
                <a:latin typeface="Courier New" pitchFamily="49" charset="0"/>
                <a:cs typeface="+mn-cs"/>
              </a:rPr>
              <a:t>regNo</a:t>
            </a:r>
            <a:r>
              <a:rPr lang="en-US" sz="1000" b="1" dirty="0" smtClean="0">
                <a:solidFill>
                  <a:srgbClr val="990099"/>
                </a:solidFill>
                <a:latin typeface="Courier New" pitchFamily="49" charset="0"/>
                <a:cs typeface="+mn-cs"/>
              </a:rPr>
              <a:t> will be written later</a:t>
            </a:r>
          </a:p>
          <a:p>
            <a:pPr>
              <a:spcBef>
                <a:spcPct val="50000"/>
              </a:spcBef>
              <a:defRPr/>
            </a:pPr>
            <a:r>
              <a:rPr lang="en-US" sz="1000" b="1" dirty="0" smtClean="0">
                <a:solidFill>
                  <a:srgbClr val="000000"/>
                </a:solidFill>
                <a:latin typeface="Courier New" pitchFamily="49" charset="0"/>
                <a:cs typeface="+mn-cs"/>
              </a:rPr>
              <a:t>return </a:t>
            </a:r>
            <a:r>
              <a:rPr lang="en-US" sz="1000" b="1" dirty="0" err="1" smtClean="0">
                <a:solidFill>
                  <a:srgbClr val="000000"/>
                </a:solidFill>
                <a:latin typeface="Courier New" pitchFamily="49" charset="0"/>
                <a:cs typeface="+mn-cs"/>
              </a:rPr>
              <a:t>nextNo</a:t>
            </a:r>
            <a:r>
              <a:rPr lang="en-US" sz="1000" b="1" dirty="0" smtClean="0">
                <a:solidFill>
                  <a:srgbClr val="000000"/>
                </a:solidFill>
                <a:latin typeface="Courier New" pitchFamily="49" charset="0"/>
                <a:cs typeface="+mn-cs"/>
              </a:rPr>
              <a:t>;}</a:t>
            </a:r>
          </a:p>
          <a:p>
            <a:pPr>
              <a:spcBef>
                <a:spcPct val="50000"/>
              </a:spcBef>
              <a:defRPr/>
            </a:pPr>
            <a:r>
              <a:rPr lang="en-US" sz="1000" b="1" dirty="0" smtClean="0">
                <a:solidFill>
                  <a:srgbClr val="990099"/>
                </a:solidFill>
                <a:latin typeface="Courier New" pitchFamily="49" charset="0"/>
                <a:cs typeface="+mn-cs"/>
              </a:rPr>
              <a:t>// add setter and getters</a:t>
            </a:r>
          </a:p>
          <a:p>
            <a:pPr>
              <a:spcBef>
                <a:spcPct val="50000"/>
              </a:spcBef>
              <a:defRPr/>
            </a:pPr>
            <a:r>
              <a:rPr lang="en-US" sz="1000" b="1" dirty="0" smtClean="0">
                <a:solidFill>
                  <a:srgbClr val="000000"/>
                </a:solidFill>
                <a:latin typeface="Courier New" pitchFamily="49" charset="0"/>
                <a:cs typeface="+mn-cs"/>
              </a:rPr>
              <a:t>}</a:t>
            </a:r>
          </a:p>
          <a:p>
            <a:pPr>
              <a:spcBef>
                <a:spcPct val="50000"/>
              </a:spcBef>
              <a:defRPr/>
            </a:pPr>
            <a:r>
              <a:rPr lang="en-US" sz="1000" b="1" dirty="0" smtClean="0">
                <a:solidFill>
                  <a:srgbClr val="000000"/>
                </a:solidFill>
                <a:latin typeface="Courier New" pitchFamily="49" charset="0"/>
                <a:cs typeface="+mn-cs"/>
              </a:rPr>
              <a:t>public class </a:t>
            </a:r>
            <a:r>
              <a:rPr lang="en-US" sz="1000" b="1" dirty="0" err="1" smtClean="0">
                <a:solidFill>
                  <a:srgbClr val="000000"/>
                </a:solidFill>
                <a:latin typeface="Courier New" pitchFamily="49" charset="0"/>
                <a:cs typeface="+mn-cs"/>
              </a:rPr>
              <a:t>StudentTest</a:t>
            </a:r>
            <a:r>
              <a:rPr lang="en-US" sz="1000" b="1" dirty="0" smtClean="0">
                <a:solidFill>
                  <a:srgbClr val="000000"/>
                </a:solidFill>
                <a:latin typeface="Courier New" pitchFamily="49" charset="0"/>
                <a:cs typeface="+mn-cs"/>
              </a:rPr>
              <a:t>{</a:t>
            </a:r>
          </a:p>
          <a:p>
            <a:pPr>
              <a:spcBef>
                <a:spcPct val="50000"/>
              </a:spcBef>
              <a:defRPr/>
            </a:pPr>
            <a:r>
              <a:rPr lang="en-US" sz="1000" b="1" dirty="0" smtClean="0">
                <a:solidFill>
                  <a:srgbClr val="000000"/>
                </a:solidFill>
                <a:latin typeface="Courier New" pitchFamily="49" charset="0"/>
                <a:cs typeface="+mn-cs"/>
              </a:rPr>
              <a:t>public static void main(String </a:t>
            </a:r>
            <a:r>
              <a:rPr lang="en-US" sz="1000" b="1" dirty="0" err="1" smtClean="0">
                <a:solidFill>
                  <a:srgbClr val="000000"/>
                </a:solidFill>
                <a:latin typeface="Courier New" pitchFamily="49" charset="0"/>
                <a:cs typeface="+mn-cs"/>
              </a:rPr>
              <a:t>args</a:t>
            </a:r>
            <a:r>
              <a:rPr lang="en-US" sz="1000" b="1" dirty="0" smtClean="0">
                <a:solidFill>
                  <a:srgbClr val="000000"/>
                </a:solidFill>
                <a:latin typeface="Courier New" pitchFamily="49" charset="0"/>
                <a:cs typeface="+mn-cs"/>
              </a:rPr>
              <a:t>[]){</a:t>
            </a:r>
          </a:p>
          <a:p>
            <a:pPr>
              <a:spcBef>
                <a:spcPct val="50000"/>
              </a:spcBef>
              <a:defRPr/>
            </a:pPr>
            <a:r>
              <a:rPr lang="en-US" sz="1000" b="1" dirty="0" smtClean="0">
                <a:solidFill>
                  <a:srgbClr val="990099"/>
                </a:solidFill>
                <a:latin typeface="Courier New" pitchFamily="49" charset="0"/>
                <a:cs typeface="+mn-cs"/>
              </a:rPr>
              <a:t>//Creating object using constructor 1</a:t>
            </a:r>
          </a:p>
          <a:p>
            <a:pPr>
              <a:spcBef>
                <a:spcPct val="50000"/>
              </a:spcBef>
              <a:defRPr/>
            </a:pPr>
            <a:r>
              <a:rPr lang="en-US" sz="1000" b="1" dirty="0" smtClean="0">
                <a:solidFill>
                  <a:srgbClr val="000000"/>
                </a:solidFill>
                <a:latin typeface="Courier New" pitchFamily="49" charset="0"/>
                <a:cs typeface="+mn-cs"/>
              </a:rPr>
              <a:t>Student student1=</a:t>
            </a:r>
          </a:p>
          <a:p>
            <a:pPr>
              <a:spcBef>
                <a:spcPct val="50000"/>
              </a:spcBef>
              <a:defRPr/>
            </a:pPr>
            <a:r>
              <a:rPr lang="en-US" sz="1000" b="1" dirty="0" smtClean="0">
                <a:latin typeface="Courier New" pitchFamily="49" charset="0"/>
                <a:cs typeface="+mn-cs"/>
              </a:rPr>
              <a:t>		</a:t>
            </a:r>
            <a:r>
              <a:rPr lang="en-US" sz="1000" b="1" dirty="0" smtClean="0">
                <a:solidFill>
                  <a:schemeClr val="accent1">
                    <a:lumMod val="50000"/>
                  </a:schemeClr>
                </a:solidFill>
                <a:latin typeface="Courier New" pitchFamily="49" charset="0"/>
                <a:cs typeface="+mn-cs"/>
              </a:rPr>
              <a:t> new Student(“John”, “M.C.A.”);</a:t>
            </a:r>
          </a:p>
          <a:p>
            <a:pPr>
              <a:spcBef>
                <a:spcPct val="50000"/>
              </a:spcBef>
              <a:defRPr/>
            </a:pPr>
            <a:r>
              <a:rPr lang="en-US" sz="1000" b="1" dirty="0" smtClean="0">
                <a:latin typeface="Courier New" pitchFamily="49" charset="0"/>
                <a:cs typeface="+mn-cs"/>
              </a:rPr>
              <a:t> </a:t>
            </a:r>
            <a:r>
              <a:rPr lang="en-US" sz="1000" b="1" dirty="0" smtClean="0">
                <a:solidFill>
                  <a:srgbClr val="990099"/>
                </a:solidFill>
                <a:latin typeface="Courier New" pitchFamily="49" charset="0"/>
                <a:cs typeface="+mn-cs"/>
              </a:rPr>
              <a:t>//Creating object using constructor 2</a:t>
            </a:r>
          </a:p>
          <a:p>
            <a:pPr>
              <a:spcBef>
                <a:spcPct val="50000"/>
              </a:spcBef>
              <a:defRPr/>
            </a:pPr>
            <a:r>
              <a:rPr lang="en-US" sz="1000" b="1" dirty="0" smtClean="0">
                <a:solidFill>
                  <a:srgbClr val="000000"/>
                </a:solidFill>
                <a:latin typeface="Courier New" pitchFamily="49" charset="0"/>
                <a:cs typeface="+mn-cs"/>
              </a:rPr>
              <a:t>Student student2=</a:t>
            </a:r>
            <a:r>
              <a:rPr lang="en-US" sz="1000" b="1" dirty="0" smtClean="0">
                <a:latin typeface="Courier New" pitchFamily="49" charset="0"/>
                <a:cs typeface="+mn-cs"/>
              </a:rPr>
              <a:t> </a:t>
            </a:r>
            <a:r>
              <a:rPr lang="en-US" sz="1000" b="1" dirty="0" smtClean="0">
                <a:solidFill>
                  <a:schemeClr val="accent1">
                    <a:lumMod val="50000"/>
                  </a:schemeClr>
                </a:solidFill>
                <a:latin typeface="Courier New" pitchFamily="49" charset="0"/>
                <a:cs typeface="+mn-cs"/>
              </a:rPr>
              <a:t>new Student(“Mary”);</a:t>
            </a:r>
          </a:p>
          <a:p>
            <a:pPr>
              <a:spcBef>
                <a:spcPct val="50000"/>
              </a:spcBef>
              <a:defRPr/>
            </a:pPr>
            <a:r>
              <a:rPr lang="en-US" sz="1000" b="1" dirty="0" smtClean="0">
                <a:solidFill>
                  <a:srgbClr val="000000"/>
                </a:solidFill>
                <a:latin typeface="Courier New" pitchFamily="49" charset="0"/>
                <a:cs typeface="+mn-cs"/>
              </a:rPr>
              <a:t>}}</a:t>
            </a:r>
          </a:p>
          <a:p>
            <a:pPr>
              <a:spcBef>
                <a:spcPct val="50000"/>
              </a:spcBef>
              <a:defRPr/>
            </a:pPr>
            <a:endParaRPr lang="en-US" sz="1000" b="1" dirty="0" smtClean="0">
              <a:solidFill>
                <a:srgbClr val="000000"/>
              </a:solidFill>
              <a:latin typeface="Courier New" pitchFamily="49" charset="0"/>
              <a:cs typeface="+mn-cs"/>
            </a:endParaRPr>
          </a:p>
          <a:p>
            <a:pPr>
              <a:spcBef>
                <a:spcPct val="50000"/>
              </a:spcBef>
              <a:defRPr/>
            </a:pPr>
            <a:endParaRPr lang="en-US" sz="1000" b="1" dirty="0" smtClean="0">
              <a:solidFill>
                <a:srgbClr val="000000"/>
              </a:solidFill>
              <a:latin typeface="Courier New" pitchFamily="49" charset="0"/>
              <a:cs typeface="+mn-cs"/>
            </a:endParaRPr>
          </a:p>
          <a:p>
            <a:pPr marL="228600" indent="-228600" eaLnBrk="1" hangingPunct="1"/>
            <a:endParaRPr lang="en-US" dirty="0" smtClean="0">
              <a:latin typeface="Arial" charset="0"/>
            </a:endParaRPr>
          </a:p>
        </p:txBody>
      </p:sp>
    </p:spTree>
    <p:extLst>
      <p:ext uri="{BB962C8B-B14F-4D97-AF65-F5344CB8AC3E}">
        <p14:creationId xmlns="" xmlns:p14="http://schemas.microsoft.com/office/powerpoint/2010/main" val="20265468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i="0" dirty="0" smtClean="0">
                <a:solidFill>
                  <a:schemeClr val="tx1"/>
                </a:solidFill>
              </a:rPr>
              <a:t>If we want Student objects to be created using </a:t>
            </a:r>
            <a:r>
              <a:rPr lang="en-US" b="1" i="0" dirty="0" smtClean="0">
                <a:solidFill>
                  <a:schemeClr val="tx1"/>
                </a:solidFill>
                <a:latin typeface="Courier New" pitchFamily="49" charset="0"/>
              </a:rPr>
              <a:t>new Student(), </a:t>
            </a:r>
            <a:r>
              <a:rPr lang="en-US" i="0" dirty="0" smtClean="0">
                <a:solidFill>
                  <a:schemeClr val="tx1"/>
                </a:solidFill>
              </a:rPr>
              <a:t>then we must provide a constructor.  In</a:t>
            </a:r>
            <a:r>
              <a:rPr lang="en-US" i="0" baseline="0" dirty="0" smtClean="0">
                <a:solidFill>
                  <a:schemeClr val="tx1"/>
                </a:solidFill>
              </a:rPr>
              <a:t> reality, can we have a student without name and registration number? No. The application must be build close to the real life. Hence we have not provided a default constructor, because, then we may end up having students with no name or registration number.</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i="0" baseline="0" dirty="0" smtClean="0">
              <a:solidFill>
                <a:srgbClr val="FF0000"/>
              </a:solidFill>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i="0" baseline="0" dirty="0" smtClean="0">
                <a:solidFill>
                  <a:schemeClr val="tx1"/>
                </a:solidFill>
              </a:rPr>
              <a:t>Note that constructors can be private as well. We will see that this is useful for creating classes for which we need only one object- popular design pattern called Singleton uses this approach.</a:t>
            </a:r>
            <a:endParaRPr lang="en-US" i="0" dirty="0" smtClean="0">
              <a:solidFill>
                <a:schemeClr val="tx1"/>
              </a:solidFill>
            </a:endParaRPr>
          </a:p>
          <a:p>
            <a:endParaRPr lang="en-US" dirty="0"/>
          </a:p>
        </p:txBody>
      </p:sp>
      <p:sp>
        <p:nvSpPr>
          <p:cNvPr id="4" name="Slide Number Placeholder 3"/>
          <p:cNvSpPr>
            <a:spLocks noGrp="1"/>
          </p:cNvSpPr>
          <p:nvPr>
            <p:ph type="sldNum" sz="quarter" idx="10"/>
          </p:nvPr>
        </p:nvSpPr>
        <p:spPr/>
        <p:txBody>
          <a:bodyPr/>
          <a:lstStyle/>
          <a:p>
            <a:pPr>
              <a:defRPr/>
            </a:pPr>
            <a:fld id="{60DC7F3C-68DC-48C5-A125-986DCE3CB798}" type="slidenum">
              <a:rPr lang="en-US" smtClean="0"/>
              <a:pPr>
                <a:defRPr/>
              </a:pPr>
              <a:t>45</a:t>
            </a:fld>
            <a:endParaRPr lang="en-US"/>
          </a:p>
        </p:txBody>
      </p:sp>
    </p:spTree>
    <p:extLst>
      <p:ext uri="{BB962C8B-B14F-4D97-AF65-F5344CB8AC3E}">
        <p14:creationId xmlns="" xmlns:p14="http://schemas.microsoft.com/office/powerpoint/2010/main" val="402584512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Local variables are created in </a:t>
            </a:r>
            <a:r>
              <a:rPr lang="en-US" b="1" dirty="0" smtClean="0"/>
              <a:t>Stack.</a:t>
            </a:r>
          </a:p>
          <a:p>
            <a:r>
              <a:rPr lang="en-US" dirty="0" smtClean="0"/>
              <a:t>Objects are created in </a:t>
            </a:r>
            <a:r>
              <a:rPr lang="en-US" b="1" dirty="0" smtClean="0"/>
              <a:t>Heap</a:t>
            </a:r>
            <a:r>
              <a:rPr lang="en-US" dirty="0" smtClean="0"/>
              <a:t>. It is like allocating memory using </a:t>
            </a:r>
            <a:r>
              <a:rPr lang="en-US" b="1" dirty="0" err="1" smtClean="0">
                <a:solidFill>
                  <a:schemeClr val="tx1"/>
                </a:solidFill>
                <a:latin typeface="Courier New" pitchFamily="49" charset="0"/>
                <a:cs typeface="Courier New" pitchFamily="49" charset="0"/>
              </a:rPr>
              <a:t>malloc</a:t>
            </a:r>
            <a:r>
              <a:rPr lang="en-US" b="1" dirty="0" smtClean="0">
                <a:solidFill>
                  <a:schemeClr val="tx1"/>
                </a:solidFill>
                <a:latin typeface="Courier New" pitchFamily="49" charset="0"/>
                <a:cs typeface="Courier New" pitchFamily="49" charset="0"/>
              </a:rPr>
              <a:t>.</a:t>
            </a:r>
          </a:p>
          <a:p>
            <a:r>
              <a:rPr lang="en-US" dirty="0" smtClean="0"/>
              <a:t>What is returned back to the program on invoking </a:t>
            </a:r>
            <a:r>
              <a:rPr lang="en-US" b="1" dirty="0" smtClean="0">
                <a:solidFill>
                  <a:schemeClr val="tx1"/>
                </a:solidFill>
                <a:latin typeface="Courier New" pitchFamily="49" charset="0"/>
                <a:cs typeface="Courier New" pitchFamily="49" charset="0"/>
              </a:rPr>
              <a:t>new</a:t>
            </a:r>
            <a:r>
              <a:rPr lang="en-US" dirty="0" smtClean="0"/>
              <a:t> is a </a:t>
            </a:r>
            <a:r>
              <a:rPr lang="en-US" b="1" dirty="0" smtClean="0"/>
              <a:t>reference</a:t>
            </a:r>
            <a:r>
              <a:rPr lang="en-US" dirty="0" smtClean="0"/>
              <a:t> that is again in </a:t>
            </a:r>
            <a:r>
              <a:rPr lang="en-US" b="1" dirty="0" smtClean="0"/>
              <a:t>Stack.</a:t>
            </a:r>
          </a:p>
          <a:p>
            <a:r>
              <a:rPr lang="en-US" dirty="0" smtClean="0"/>
              <a:t>C++ programmers can compare this with the reference in C++. Sort of alias name for an variable.</a:t>
            </a:r>
          </a:p>
          <a:p>
            <a:r>
              <a:rPr lang="en-US" dirty="0" smtClean="0"/>
              <a:t>For C programmers, reference is like constant pointer to a </a:t>
            </a:r>
            <a:r>
              <a:rPr lang="en-US" sz="1200" kern="1200" dirty="0" smtClean="0">
                <a:solidFill>
                  <a:schemeClr val="tx1"/>
                </a:solidFill>
                <a:latin typeface="Arial" pitchFamily="34" charset="0"/>
                <a:ea typeface="+mn-ea"/>
                <a:cs typeface="+mn-cs"/>
              </a:rPr>
              <a:t>that is, using a pointer the value of the variable can be changed but </a:t>
            </a:r>
            <a:r>
              <a:rPr lang="en-US" dirty="0" smtClean="0"/>
              <a:t>pointer itself cannot be changed to point to some other variable. The variable here is an object.</a:t>
            </a:r>
          </a:p>
          <a:p>
            <a:r>
              <a:rPr lang="en-US" dirty="0" smtClean="0"/>
              <a:t>In Java, all variables that are created for objects are references.</a:t>
            </a:r>
          </a:p>
        </p:txBody>
      </p:sp>
      <p:sp>
        <p:nvSpPr>
          <p:cNvPr id="4" name="Slide Number Placeholder 3"/>
          <p:cNvSpPr>
            <a:spLocks noGrp="1"/>
          </p:cNvSpPr>
          <p:nvPr>
            <p:ph type="sldNum" sz="quarter" idx="10"/>
          </p:nvPr>
        </p:nvSpPr>
        <p:spPr/>
        <p:txBody>
          <a:bodyPr/>
          <a:lstStyle/>
          <a:p>
            <a:pPr>
              <a:defRPr/>
            </a:pPr>
            <a:fld id="{60DC7F3C-68DC-48C5-A125-986DCE3CB798}" type="slidenum">
              <a:rPr lang="en-US" smtClean="0"/>
              <a:pPr>
                <a:defRPr/>
              </a:pPr>
              <a:t>46</a:t>
            </a:fld>
            <a:endParaRPr lang="en-US"/>
          </a:p>
        </p:txBody>
      </p:sp>
    </p:spTree>
    <p:extLst>
      <p:ext uri="{BB962C8B-B14F-4D97-AF65-F5344CB8AC3E}">
        <p14:creationId xmlns="" xmlns:p14="http://schemas.microsoft.com/office/powerpoint/2010/main" val="307358524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p:txBody>
          <a:bodyPr/>
          <a:lstStyle/>
          <a:p>
            <a:pPr>
              <a:defRPr/>
            </a:pPr>
            <a:fld id="{691FFA1F-7391-4E60-AA10-95D088CA1991}" type="slidenum">
              <a:rPr lang="en-US" smtClean="0">
                <a:latin typeface="Arial" charset="0"/>
              </a:rPr>
              <a:pPr>
                <a:defRPr/>
              </a:pPr>
              <a:t>47</a:t>
            </a:fld>
            <a:endParaRPr lang="en-US" smtClean="0">
              <a:latin typeface="Arial" charset="0"/>
            </a:endParaRPr>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IN" dirty="0" smtClean="0">
              <a:latin typeface="Arial" charset="0"/>
            </a:endParaRPr>
          </a:p>
        </p:txBody>
      </p:sp>
    </p:spTree>
    <p:extLst>
      <p:ext uri="{BB962C8B-B14F-4D97-AF65-F5344CB8AC3E}">
        <p14:creationId xmlns="" xmlns:p14="http://schemas.microsoft.com/office/powerpoint/2010/main" val="292506385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eaLnBrk="0" hangingPunct="0">
              <a:lnSpc>
                <a:spcPct val="120000"/>
              </a:lnSpc>
              <a:spcBef>
                <a:spcPct val="20000"/>
              </a:spcBef>
              <a:buClr>
                <a:schemeClr val="accent2"/>
              </a:buClr>
              <a:buFontTx/>
              <a:buNone/>
              <a:defRPr/>
            </a:pPr>
            <a:r>
              <a:rPr lang="en-US" sz="1200" kern="1200" dirty="0" smtClean="0">
                <a:solidFill>
                  <a:srgbClr val="5F5F5F"/>
                </a:solidFill>
                <a:latin typeface="Arial" pitchFamily="34" charset="0"/>
                <a:ea typeface="+mn-ea"/>
                <a:cs typeface="+mn-cs"/>
              </a:rPr>
              <a:t>Based on the scope of the declaration (local or class) either  compile-time or run-time error is generated on invoking a method on a reference which is </a:t>
            </a:r>
            <a:r>
              <a:rPr lang="en-US" sz="1200" b="1" dirty="0" smtClean="0">
                <a:latin typeface="Courier New" pitchFamily="49" charset="0"/>
                <a:cs typeface="Courier New" pitchFamily="49" charset="0"/>
              </a:rPr>
              <a:t>null</a:t>
            </a:r>
            <a:r>
              <a:rPr lang="en-US" sz="1200" kern="1200" dirty="0" smtClean="0">
                <a:solidFill>
                  <a:srgbClr val="5F5F5F"/>
                </a:solidFill>
                <a:latin typeface="Arial" pitchFamily="34" charset="0"/>
                <a:ea typeface="+mn-ea"/>
                <a:cs typeface="+mn-cs"/>
              </a:rPr>
              <a:t> .</a:t>
            </a:r>
          </a:p>
          <a:p>
            <a:pPr marL="0" indent="0" eaLnBrk="0" hangingPunct="0">
              <a:lnSpc>
                <a:spcPct val="120000"/>
              </a:lnSpc>
              <a:spcBef>
                <a:spcPct val="20000"/>
              </a:spcBef>
              <a:buClr>
                <a:schemeClr val="accent2"/>
              </a:buClr>
              <a:buFontTx/>
              <a:buNone/>
              <a:defRPr/>
            </a:pPr>
            <a:r>
              <a:rPr lang="en-US" sz="1200" kern="1200" dirty="0" smtClean="0">
                <a:solidFill>
                  <a:srgbClr val="5F5F5F"/>
                </a:solidFill>
                <a:latin typeface="Arial" pitchFamily="34" charset="0"/>
                <a:ea typeface="+mn-ea"/>
                <a:cs typeface="+mn-cs"/>
              </a:rPr>
              <a:t>Calling an instance method on a </a:t>
            </a:r>
            <a:r>
              <a:rPr lang="en-US" sz="1200" b="1" dirty="0" smtClean="0">
                <a:latin typeface="Courier New" pitchFamily="49" charset="0"/>
                <a:cs typeface="Courier New" pitchFamily="49" charset="0"/>
              </a:rPr>
              <a:t>null</a:t>
            </a:r>
            <a:r>
              <a:rPr lang="en-US" sz="1200" kern="1200" dirty="0" smtClean="0">
                <a:solidFill>
                  <a:srgbClr val="5F5F5F"/>
                </a:solidFill>
                <a:latin typeface="Arial" pitchFamily="34" charset="0"/>
                <a:ea typeface="+mn-ea"/>
                <a:cs typeface="+mn-cs"/>
              </a:rPr>
              <a:t> object gives runtime error called </a:t>
            </a:r>
            <a:r>
              <a:rPr lang="en-IN" sz="1200" b="1" dirty="0" err="1" smtClean="0">
                <a:latin typeface="Courier New" pitchFamily="49" charset="0"/>
                <a:cs typeface="Courier New" pitchFamily="49" charset="0"/>
              </a:rPr>
              <a:t>NullPointerException</a:t>
            </a:r>
            <a:r>
              <a:rPr lang="en-US" sz="1200" kern="1200" dirty="0" smtClean="0">
                <a:solidFill>
                  <a:srgbClr val="5F5F5F"/>
                </a:solidFill>
                <a:latin typeface="Arial" pitchFamily="34" charset="0"/>
                <a:ea typeface="+mn-ea"/>
                <a:cs typeface="+mn-cs"/>
              </a:rPr>
              <a:t> </a:t>
            </a:r>
          </a:p>
          <a:p>
            <a:pPr>
              <a:buFontTx/>
              <a:buNone/>
            </a:pPr>
            <a:endParaRPr lang="en-US" dirty="0"/>
          </a:p>
        </p:txBody>
      </p:sp>
      <p:sp>
        <p:nvSpPr>
          <p:cNvPr id="4" name="Slide Number Placeholder 3"/>
          <p:cNvSpPr>
            <a:spLocks noGrp="1"/>
          </p:cNvSpPr>
          <p:nvPr>
            <p:ph type="sldNum" sz="quarter" idx="10"/>
          </p:nvPr>
        </p:nvSpPr>
        <p:spPr/>
        <p:txBody>
          <a:bodyPr/>
          <a:lstStyle/>
          <a:p>
            <a:pPr>
              <a:defRPr/>
            </a:pPr>
            <a:fld id="{60DC7F3C-68DC-48C5-A125-986DCE3CB798}" type="slidenum">
              <a:rPr lang="en-US" smtClean="0"/>
              <a:pPr>
                <a:defRPr/>
              </a:pPr>
              <a:t>48</a:t>
            </a:fld>
            <a:endParaRPr lang="en-US"/>
          </a:p>
        </p:txBody>
      </p:sp>
    </p:spTree>
    <p:extLst>
      <p:ext uri="{BB962C8B-B14F-4D97-AF65-F5344CB8AC3E}">
        <p14:creationId xmlns="" xmlns:p14="http://schemas.microsoft.com/office/powerpoint/2010/main" val="337642172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60DC7F3C-68DC-48C5-A125-986DCE3CB798}" type="slidenum">
              <a:rPr lang="en-US" smtClean="0"/>
              <a:pPr>
                <a:defRPr/>
              </a:pPr>
              <a:t>49</a:t>
            </a:fld>
            <a:endParaRPr lang="en-US"/>
          </a:p>
        </p:txBody>
      </p:sp>
    </p:spTree>
    <p:extLst>
      <p:ext uri="{BB962C8B-B14F-4D97-AF65-F5344CB8AC3E}">
        <p14:creationId xmlns="" xmlns:p14="http://schemas.microsoft.com/office/powerpoint/2010/main" val="363869808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5D5C7A8A-8F07-4335-B5EF-AAB445B49C78}" type="slidenum">
              <a:rPr lang="en-US" smtClean="0"/>
              <a:pPr eaLnBrk="1" hangingPunct="1">
                <a:defRPr/>
              </a:pPr>
              <a:t>50</a:t>
            </a:fld>
            <a:endParaRPr lang="en-US" smtClean="0"/>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609600" indent="-609600" eaLnBrk="1" hangingPunct="1">
              <a:lnSpc>
                <a:spcPct val="100000"/>
              </a:lnSpc>
              <a:buFont typeface="Wingdings" pitchFamily="2" charset="2"/>
              <a:buAutoNum type="arabicPeriod"/>
            </a:pPr>
            <a:r>
              <a:rPr lang="en-US" dirty="0" smtClean="0"/>
              <a:t>Static initializations of super class: Static variables are initialized and static blocks are executed in the order of their appearance in the code.</a:t>
            </a:r>
          </a:p>
          <a:p>
            <a:pPr marL="609600" indent="-609600" eaLnBrk="1" hangingPunct="1">
              <a:lnSpc>
                <a:spcPct val="100000"/>
              </a:lnSpc>
              <a:spcBef>
                <a:spcPct val="50000"/>
              </a:spcBef>
              <a:buFont typeface="Wingdings" pitchFamily="2" charset="2"/>
              <a:buAutoNum type="arabicPeriod"/>
            </a:pPr>
            <a:r>
              <a:rPr lang="en-US" dirty="0" smtClean="0"/>
              <a:t>Static initializations of subclass class  : Static variables are initialized and static blocks are executed in the order of their appearance in the code.</a:t>
            </a:r>
          </a:p>
          <a:p>
            <a:pPr marL="609600" indent="-609600" eaLnBrk="1" hangingPunct="1">
              <a:lnSpc>
                <a:spcPct val="100000"/>
              </a:lnSpc>
              <a:buFont typeface="Wingdings" pitchFamily="2" charset="2"/>
              <a:buAutoNum type="arabicPeriod"/>
            </a:pPr>
            <a:r>
              <a:rPr lang="en-US" dirty="0" smtClean="0"/>
              <a:t>Instance initializations of super class : Instance variables are initialized and instance blocks are executed in the order of their appearance in the code.</a:t>
            </a:r>
          </a:p>
          <a:p>
            <a:pPr marL="609600" indent="-609600" eaLnBrk="1" hangingPunct="1">
              <a:lnSpc>
                <a:spcPct val="100000"/>
              </a:lnSpc>
              <a:buFontTx/>
              <a:buAutoNum type="arabicPeriod" startAt="4"/>
            </a:pPr>
            <a:r>
              <a:rPr lang="en-US" dirty="0" smtClean="0"/>
              <a:t>Super class constructor is executed.</a:t>
            </a:r>
          </a:p>
          <a:p>
            <a:pPr marL="609600" indent="-609600" eaLnBrk="1" hangingPunct="1">
              <a:lnSpc>
                <a:spcPct val="100000"/>
              </a:lnSpc>
              <a:buFontTx/>
              <a:buAutoNum type="arabicPeriod" startAt="4"/>
            </a:pPr>
            <a:r>
              <a:rPr lang="en-US" dirty="0" smtClean="0"/>
              <a:t>Instance initializations of subclass class : Instance variables are initialized and instance blocks are executed in the order of their appearance in the code.</a:t>
            </a:r>
          </a:p>
          <a:p>
            <a:pPr marL="609600" indent="-609600" eaLnBrk="1" hangingPunct="1">
              <a:lnSpc>
                <a:spcPct val="100000"/>
              </a:lnSpc>
              <a:spcBef>
                <a:spcPct val="50000"/>
              </a:spcBef>
              <a:buFontTx/>
              <a:buAutoNum type="arabicPeriod" startAt="4"/>
            </a:pPr>
            <a:r>
              <a:rPr lang="en-US" dirty="0" smtClean="0"/>
              <a:t>Subclass class constructor is executed.</a:t>
            </a:r>
          </a:p>
          <a:p>
            <a:pPr marL="609600" indent="-609600" eaLnBrk="1" hangingPunct="1">
              <a:lnSpc>
                <a:spcPct val="100000"/>
              </a:lnSpc>
              <a:spcBef>
                <a:spcPct val="50000"/>
              </a:spcBef>
              <a:buFont typeface="Wingdings" pitchFamily="2" charset="2"/>
              <a:buNone/>
            </a:pPr>
            <a:r>
              <a:rPr lang="en-US" i="1" dirty="0" smtClean="0"/>
              <a:t>	Only after the super class part, sub class part happens.</a:t>
            </a:r>
          </a:p>
          <a:p>
            <a:pPr marL="609600" indent="-609600" eaLnBrk="1" hangingPunct="1">
              <a:lnSpc>
                <a:spcPct val="90000"/>
              </a:lnSpc>
              <a:buClr>
                <a:schemeClr val="tx2"/>
              </a:buClr>
              <a:buFont typeface="Wingdings" pitchFamily="2" charset="2"/>
              <a:buNone/>
            </a:pPr>
            <a:endParaRPr lang="en-IN" dirty="0" smtClean="0">
              <a:latin typeface="Arial" charset="0"/>
            </a:endParaRPr>
          </a:p>
        </p:txBody>
      </p:sp>
    </p:spTree>
    <p:extLst>
      <p:ext uri="{BB962C8B-B14F-4D97-AF65-F5344CB8AC3E}">
        <p14:creationId xmlns="" xmlns:p14="http://schemas.microsoft.com/office/powerpoint/2010/main" val="361088157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60DC7F3C-68DC-48C5-A125-986DCE3CB798}" type="slidenum">
              <a:rPr lang="en-US" smtClean="0"/>
              <a:pPr>
                <a:defRPr/>
              </a:pPr>
              <a:t>51</a:t>
            </a:fld>
            <a:endParaRPr lang="en-US"/>
          </a:p>
        </p:txBody>
      </p:sp>
    </p:spTree>
    <p:extLst>
      <p:ext uri="{BB962C8B-B14F-4D97-AF65-F5344CB8AC3E}">
        <p14:creationId xmlns="" xmlns:p14="http://schemas.microsoft.com/office/powerpoint/2010/main" val="346923816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1D7BDA7-861D-4BCA-8635-3B013974B17F}" type="slidenum">
              <a:rPr lang="en-US"/>
              <a:pPr/>
              <a:t>77</a:t>
            </a:fld>
            <a:endParaRPr lang="en-US"/>
          </a:p>
        </p:txBody>
      </p:sp>
      <p:sp>
        <p:nvSpPr>
          <p:cNvPr id="489474" name="Rectangle 2"/>
          <p:cNvSpPr>
            <a:spLocks noGrp="1" noRot="1" noChangeAspect="1" noChangeArrowheads="1" noTextEdit="1"/>
          </p:cNvSpPr>
          <p:nvPr>
            <p:ph type="sldImg"/>
          </p:nvPr>
        </p:nvSpPr>
        <p:spPr>
          <a:ln/>
        </p:spPr>
      </p:sp>
      <p:sp>
        <p:nvSpPr>
          <p:cNvPr id="4894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90D3D37-94C4-494E-BBFA-90A2D10C18F2}" type="slidenum">
              <a:rPr lang="en-US"/>
              <a:pPr/>
              <a:t>78</a:t>
            </a:fld>
            <a:endParaRPr lang="en-US"/>
          </a:p>
        </p:txBody>
      </p:sp>
      <p:sp>
        <p:nvSpPr>
          <p:cNvPr id="490498" name="Rectangle 2"/>
          <p:cNvSpPr>
            <a:spLocks noGrp="1" noRot="1" noChangeAspect="1" noChangeArrowheads="1" noTextEdit="1"/>
          </p:cNvSpPr>
          <p:nvPr>
            <p:ph type="sldImg"/>
          </p:nvPr>
        </p:nvSpPr>
        <p:spPr>
          <a:ln/>
        </p:spPr>
      </p:sp>
      <p:sp>
        <p:nvSpPr>
          <p:cNvPr id="4904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5CFD684-38F2-4B68-B219-200DB4B8C73F}" type="slidenum">
              <a:rPr lang="en-US" smtClean="0"/>
              <a:pPr>
                <a:defRPr/>
              </a:pPr>
              <a:t>5</a:t>
            </a:fld>
            <a:endParaRPr lang="en-US"/>
          </a:p>
        </p:txBody>
      </p:sp>
    </p:spTree>
    <p:extLst>
      <p:ext uri="{BB962C8B-B14F-4D97-AF65-F5344CB8AC3E}">
        <p14:creationId xmlns:p14="http://schemas.microsoft.com/office/powerpoint/2010/main" xmlns="" val="66625949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4751B11-C10F-4FF1-A963-40FFE5F432DB}" type="slidenum">
              <a:rPr lang="en-US"/>
              <a:pPr/>
              <a:t>79</a:t>
            </a:fld>
            <a:endParaRPr lang="en-US"/>
          </a:p>
        </p:txBody>
      </p:sp>
      <p:sp>
        <p:nvSpPr>
          <p:cNvPr id="491522" name="Rectangle 2"/>
          <p:cNvSpPr>
            <a:spLocks noGrp="1" noRot="1" noChangeAspect="1" noChangeArrowheads="1" noTextEdit="1"/>
          </p:cNvSpPr>
          <p:nvPr>
            <p:ph type="sldImg"/>
          </p:nvPr>
        </p:nvSpPr>
        <p:spPr>
          <a:ln/>
        </p:spPr>
      </p:sp>
      <p:sp>
        <p:nvSpPr>
          <p:cNvPr id="4915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F12BFAF-1CCA-4D71-AA4A-CC9CB5A86E38}" type="slidenum">
              <a:rPr lang="en-US"/>
              <a:pPr/>
              <a:t>80</a:t>
            </a:fld>
            <a:endParaRPr lang="en-US"/>
          </a:p>
        </p:txBody>
      </p:sp>
      <p:sp>
        <p:nvSpPr>
          <p:cNvPr id="492546" name="Rectangle 2"/>
          <p:cNvSpPr>
            <a:spLocks noGrp="1" noRot="1" noChangeAspect="1" noChangeArrowheads="1" noTextEdit="1"/>
          </p:cNvSpPr>
          <p:nvPr>
            <p:ph type="sldImg"/>
          </p:nvPr>
        </p:nvSpPr>
        <p:spPr>
          <a:ln/>
        </p:spPr>
      </p:sp>
      <p:sp>
        <p:nvSpPr>
          <p:cNvPr id="4925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649391-53B2-40DA-82F4-9F293F4D8EEF}" type="slidenum">
              <a:rPr lang="en-US"/>
              <a:pPr/>
              <a:t>81</a:t>
            </a:fld>
            <a:endParaRPr lang="en-US"/>
          </a:p>
        </p:txBody>
      </p:sp>
      <p:sp>
        <p:nvSpPr>
          <p:cNvPr id="493570" name="Rectangle 2"/>
          <p:cNvSpPr>
            <a:spLocks noGrp="1" noRot="1" noChangeAspect="1" noChangeArrowheads="1" noTextEdit="1"/>
          </p:cNvSpPr>
          <p:nvPr>
            <p:ph type="sldImg"/>
          </p:nvPr>
        </p:nvSpPr>
        <p:spPr>
          <a:ln/>
        </p:spPr>
      </p:sp>
      <p:sp>
        <p:nvSpPr>
          <p:cNvPr id="4935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9AA5E00-9782-4A94-9A26-0BDEE6B66CE9}" type="slidenum">
              <a:rPr lang="en-US"/>
              <a:pPr/>
              <a:t>82</a:t>
            </a:fld>
            <a:endParaRPr lang="en-US"/>
          </a:p>
        </p:txBody>
      </p:sp>
      <p:sp>
        <p:nvSpPr>
          <p:cNvPr id="494594" name="Rectangle 2"/>
          <p:cNvSpPr>
            <a:spLocks noGrp="1" noRot="1" noChangeAspect="1" noChangeArrowheads="1" noTextEdit="1"/>
          </p:cNvSpPr>
          <p:nvPr>
            <p:ph type="sldImg"/>
          </p:nvPr>
        </p:nvSpPr>
        <p:spPr>
          <a:ln/>
        </p:spPr>
      </p:sp>
      <p:sp>
        <p:nvSpPr>
          <p:cNvPr id="4945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F46D09D-A66C-4B92-A928-B86217A038CD}" type="slidenum">
              <a:rPr lang="en-US"/>
              <a:pPr/>
              <a:t>83</a:t>
            </a:fld>
            <a:endParaRPr lang="en-US"/>
          </a:p>
        </p:txBody>
      </p:sp>
      <p:sp>
        <p:nvSpPr>
          <p:cNvPr id="495618" name="Rectangle 2"/>
          <p:cNvSpPr>
            <a:spLocks noGrp="1" noRot="1" noChangeAspect="1" noChangeArrowheads="1" noTextEdit="1"/>
          </p:cNvSpPr>
          <p:nvPr>
            <p:ph type="sldImg"/>
          </p:nvPr>
        </p:nvSpPr>
        <p:spPr>
          <a:ln/>
        </p:spPr>
      </p:sp>
      <p:sp>
        <p:nvSpPr>
          <p:cNvPr id="4956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D4B079A-83AC-417A-9169-5C9F3562BB52}" type="slidenum">
              <a:rPr lang="en-US"/>
              <a:pPr/>
              <a:t>84</a:t>
            </a:fld>
            <a:endParaRPr lang="en-US"/>
          </a:p>
        </p:txBody>
      </p:sp>
      <p:sp>
        <p:nvSpPr>
          <p:cNvPr id="496642" name="Rectangle 2"/>
          <p:cNvSpPr>
            <a:spLocks noGrp="1" noRot="1" noChangeAspect="1" noChangeArrowheads="1" noTextEdit="1"/>
          </p:cNvSpPr>
          <p:nvPr>
            <p:ph type="sldImg"/>
          </p:nvPr>
        </p:nvSpPr>
        <p:spPr>
          <a:ln/>
        </p:spPr>
      </p:sp>
      <p:sp>
        <p:nvSpPr>
          <p:cNvPr id="4966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EDE18BA-6F01-449D-83D5-7A1C1702957E}" type="slidenum">
              <a:rPr lang="en-US"/>
              <a:pPr/>
              <a:t>85</a:t>
            </a:fld>
            <a:endParaRPr lang="en-US"/>
          </a:p>
        </p:txBody>
      </p:sp>
      <p:sp>
        <p:nvSpPr>
          <p:cNvPr id="497666" name="Rectangle 2"/>
          <p:cNvSpPr>
            <a:spLocks noGrp="1" noRot="1" noChangeAspect="1" noChangeArrowheads="1" noTextEdit="1"/>
          </p:cNvSpPr>
          <p:nvPr>
            <p:ph type="sldImg"/>
          </p:nvPr>
        </p:nvSpPr>
        <p:spPr>
          <a:ln/>
        </p:spPr>
      </p:sp>
      <p:sp>
        <p:nvSpPr>
          <p:cNvPr id="4976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3B9968D-2BA4-4A06-A595-643AF766B5EB}" type="slidenum">
              <a:rPr lang="en-US"/>
              <a:pPr/>
              <a:t>86</a:t>
            </a:fld>
            <a:endParaRPr lang="en-US"/>
          </a:p>
        </p:txBody>
      </p:sp>
      <p:sp>
        <p:nvSpPr>
          <p:cNvPr id="498690" name="Rectangle 2"/>
          <p:cNvSpPr>
            <a:spLocks noGrp="1" noRot="1" noChangeAspect="1" noChangeArrowheads="1" noTextEdit="1"/>
          </p:cNvSpPr>
          <p:nvPr>
            <p:ph type="sldImg"/>
          </p:nvPr>
        </p:nvSpPr>
        <p:spPr>
          <a:ln/>
        </p:spPr>
      </p:sp>
      <p:sp>
        <p:nvSpPr>
          <p:cNvPr id="4986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3DC72FE-0598-408C-B3D7-CBB50D1D1625}" type="slidenum">
              <a:rPr lang="en-US"/>
              <a:pPr/>
              <a:t>87</a:t>
            </a:fld>
            <a:endParaRPr lang="en-US"/>
          </a:p>
        </p:txBody>
      </p:sp>
      <p:sp>
        <p:nvSpPr>
          <p:cNvPr id="499714" name="Rectangle 2"/>
          <p:cNvSpPr>
            <a:spLocks noGrp="1" noRot="1" noChangeAspect="1" noChangeArrowheads="1" noTextEdit="1"/>
          </p:cNvSpPr>
          <p:nvPr>
            <p:ph type="sldImg"/>
          </p:nvPr>
        </p:nvSpPr>
        <p:spPr>
          <a:ln/>
        </p:spPr>
      </p:sp>
      <p:sp>
        <p:nvSpPr>
          <p:cNvPr id="4997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A0300F4-1978-4DBB-9A73-E58F7DEECD6D}" type="slidenum">
              <a:rPr lang="en-US"/>
              <a:pPr/>
              <a:t>88</a:t>
            </a:fld>
            <a:endParaRPr lang="en-US"/>
          </a:p>
        </p:txBody>
      </p:sp>
      <p:sp>
        <p:nvSpPr>
          <p:cNvPr id="500738" name="Rectangle 2"/>
          <p:cNvSpPr>
            <a:spLocks noGrp="1" noRot="1" noChangeAspect="1" noChangeArrowheads="1" noTextEdit="1"/>
          </p:cNvSpPr>
          <p:nvPr>
            <p:ph type="sldImg"/>
          </p:nvPr>
        </p:nvSpPr>
        <p:spPr>
          <a:ln/>
        </p:spPr>
      </p:sp>
      <p:sp>
        <p:nvSpPr>
          <p:cNvPr id="5007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8A7A1942-3E39-47EB-938F-03EC785E729D}" type="slidenum">
              <a:rPr lang="en-US" smtClean="0"/>
              <a:pPr eaLnBrk="1" hangingPunct="1">
                <a:defRPr/>
              </a:pPr>
              <a:t>6</a:t>
            </a:fld>
            <a:endParaRPr lang="en-US" smtClean="0"/>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120000"/>
              </a:lnSpc>
              <a:defRPr/>
            </a:pPr>
            <a:r>
              <a:rPr lang="en-US" sz="1200" b="0" dirty="0" err="1" smtClean="0">
                <a:latin typeface="Arial" pitchFamily="34" charset="0"/>
                <a:cs typeface="Arial" pitchFamily="34" charset="0"/>
              </a:rPr>
              <a:t>javac</a:t>
            </a:r>
            <a:r>
              <a:rPr lang="en-US" sz="1200" b="0" dirty="0" smtClean="0">
                <a:latin typeface="Arial" pitchFamily="34" charset="0"/>
                <a:cs typeface="Arial" pitchFamily="34" charset="0"/>
              </a:rPr>
              <a:t> [ options ] [ </a:t>
            </a:r>
            <a:r>
              <a:rPr lang="en-US" sz="1200" b="0" dirty="0" err="1" smtClean="0">
                <a:latin typeface="Arial" pitchFamily="34" charset="0"/>
                <a:cs typeface="Arial" pitchFamily="34" charset="0"/>
              </a:rPr>
              <a:t>sourcefiles</a:t>
            </a:r>
            <a:r>
              <a:rPr lang="en-US" sz="1200" b="0" dirty="0" smtClean="0">
                <a:latin typeface="Arial" pitchFamily="34" charset="0"/>
                <a:cs typeface="Arial" pitchFamily="34" charset="0"/>
              </a:rPr>
              <a:t> ] </a:t>
            </a:r>
          </a:p>
          <a:p>
            <a:pPr>
              <a:lnSpc>
                <a:spcPct val="120000"/>
              </a:lnSpc>
              <a:defRPr/>
            </a:pPr>
            <a:r>
              <a:rPr lang="en-US" sz="1200" b="0" dirty="0" smtClean="0">
                <a:latin typeface="Arial" pitchFamily="34" charset="0"/>
                <a:cs typeface="Arial" pitchFamily="34" charset="0"/>
              </a:rPr>
              <a:t> </a:t>
            </a:r>
            <a:r>
              <a:rPr lang="en-US" sz="1200" b="0" dirty="0" err="1" smtClean="0">
                <a:latin typeface="Arial" pitchFamily="34" charset="0"/>
                <a:cs typeface="Arial" pitchFamily="34" charset="0"/>
              </a:rPr>
              <a:t>sourcefiles</a:t>
            </a:r>
            <a:r>
              <a:rPr lang="en-US" sz="1200" b="0" dirty="0" smtClean="0">
                <a:latin typeface="Arial" pitchFamily="34" charset="0"/>
                <a:cs typeface="Arial" pitchFamily="34" charset="0"/>
              </a:rPr>
              <a:t> can also include relative or absolute path components</a:t>
            </a:r>
          </a:p>
          <a:p>
            <a:pPr>
              <a:lnSpc>
                <a:spcPct val="120000"/>
              </a:lnSpc>
              <a:defRPr/>
            </a:pPr>
            <a:r>
              <a:rPr lang="en-US" sz="1200" b="0" dirty="0" smtClean="0">
                <a:latin typeface="Arial" pitchFamily="34" charset="0"/>
                <a:cs typeface="Arial" pitchFamily="34" charset="0"/>
              </a:rPr>
              <a:t>–d directory </a:t>
            </a:r>
          </a:p>
          <a:p>
            <a:pPr lvl="1">
              <a:lnSpc>
                <a:spcPct val="120000"/>
              </a:lnSpc>
              <a:defRPr/>
            </a:pPr>
            <a:r>
              <a:rPr lang="en-US" sz="1200" b="0" dirty="0" smtClean="0">
                <a:latin typeface="Arial" pitchFamily="34" charset="0"/>
                <a:ea typeface="+mn-ea"/>
                <a:cs typeface="Arial" pitchFamily="34" charset="0"/>
              </a:rPr>
              <a:t>Set the destination directory for class files.</a:t>
            </a:r>
          </a:p>
          <a:p>
            <a:pPr lvl="1">
              <a:lnSpc>
                <a:spcPct val="120000"/>
              </a:lnSpc>
              <a:defRPr/>
            </a:pPr>
            <a:r>
              <a:rPr lang="en-US" sz="1200" b="0" dirty="0" smtClean="0">
                <a:solidFill>
                  <a:schemeClr val="tx1"/>
                </a:solidFill>
                <a:latin typeface="Arial" pitchFamily="34" charset="0"/>
                <a:ea typeface="+mn-ea"/>
                <a:cs typeface="Arial" pitchFamily="34" charset="0"/>
              </a:rPr>
              <a:t>D:\ </a:t>
            </a:r>
            <a:r>
              <a:rPr lang="en-US" sz="1200" b="0" dirty="0" err="1" smtClean="0">
                <a:solidFill>
                  <a:schemeClr val="tx1"/>
                </a:solidFill>
                <a:latin typeface="Arial" pitchFamily="34" charset="0"/>
                <a:ea typeface="+mn-ea"/>
                <a:cs typeface="Arial" pitchFamily="34" charset="0"/>
              </a:rPr>
              <a:t>javac</a:t>
            </a:r>
            <a:r>
              <a:rPr lang="en-US" sz="1200" b="0" dirty="0" smtClean="0">
                <a:solidFill>
                  <a:schemeClr val="tx1"/>
                </a:solidFill>
                <a:latin typeface="Arial" pitchFamily="34" charset="0"/>
                <a:ea typeface="+mn-ea"/>
                <a:cs typeface="Arial" pitchFamily="34" charset="0"/>
              </a:rPr>
              <a:t> –d bin Test.java </a:t>
            </a:r>
            <a:r>
              <a:rPr lang="en-US" sz="1200" b="0" dirty="0" smtClean="0">
                <a:latin typeface="Arial" pitchFamily="34" charset="0"/>
                <a:ea typeface="+mn-ea"/>
                <a:cs typeface="Arial" pitchFamily="34" charset="0"/>
              </a:rPr>
              <a:t>places </a:t>
            </a:r>
            <a:r>
              <a:rPr lang="en-US" sz="1200" b="0" dirty="0" err="1" smtClean="0">
                <a:solidFill>
                  <a:schemeClr val="tx1"/>
                </a:solidFill>
                <a:latin typeface="Arial" pitchFamily="34" charset="0"/>
                <a:ea typeface="+mn-ea"/>
                <a:cs typeface="Arial" pitchFamily="34" charset="0"/>
              </a:rPr>
              <a:t>Test.class</a:t>
            </a:r>
            <a:r>
              <a:rPr lang="en-US" sz="1200" b="0" dirty="0" smtClean="0">
                <a:latin typeface="Arial" pitchFamily="34" charset="0"/>
                <a:ea typeface="+mn-ea"/>
                <a:cs typeface="Arial" pitchFamily="34" charset="0"/>
              </a:rPr>
              <a:t> in </a:t>
            </a:r>
            <a:r>
              <a:rPr lang="en-US" sz="1200" b="0" dirty="0" smtClean="0">
                <a:solidFill>
                  <a:schemeClr val="tx1"/>
                </a:solidFill>
                <a:latin typeface="Arial" pitchFamily="34" charset="0"/>
                <a:ea typeface="+mn-ea"/>
                <a:cs typeface="Arial" pitchFamily="34" charset="0"/>
              </a:rPr>
              <a:t>D:\bin </a:t>
            </a:r>
            <a:r>
              <a:rPr lang="en-US" sz="1200" b="0" dirty="0" smtClean="0">
                <a:latin typeface="Arial" pitchFamily="34" charset="0"/>
                <a:ea typeface="+mn-ea"/>
                <a:cs typeface="Arial" pitchFamily="34" charset="0"/>
              </a:rPr>
              <a:t>folder. Please note that the bin folder exist before giving this command</a:t>
            </a:r>
            <a:endParaRPr lang="en-US" sz="1200" b="0" dirty="0" smtClean="0">
              <a:solidFill>
                <a:schemeClr val="tx1"/>
              </a:solidFill>
              <a:latin typeface="Arial" pitchFamily="34" charset="0"/>
              <a:ea typeface="+mn-ea"/>
              <a:cs typeface="Arial" pitchFamily="34" charset="0"/>
            </a:endParaRPr>
          </a:p>
          <a:p>
            <a:pPr>
              <a:lnSpc>
                <a:spcPct val="120000"/>
              </a:lnSpc>
              <a:defRPr/>
            </a:pPr>
            <a:r>
              <a:rPr lang="en-US" sz="1200" b="0" dirty="0" smtClean="0">
                <a:latin typeface="Arial" pitchFamily="34" charset="0"/>
                <a:cs typeface="Arial" pitchFamily="34" charset="0"/>
              </a:rPr>
              <a:t>-</a:t>
            </a:r>
            <a:r>
              <a:rPr lang="en-US" sz="1200" b="0" dirty="0" err="1" smtClean="0">
                <a:latin typeface="Arial" pitchFamily="34" charset="0"/>
                <a:cs typeface="Arial" pitchFamily="34" charset="0"/>
              </a:rPr>
              <a:t>nowarn</a:t>
            </a:r>
            <a:r>
              <a:rPr lang="en-US" sz="1200" b="0" dirty="0" smtClean="0">
                <a:latin typeface="Arial" pitchFamily="34" charset="0"/>
                <a:cs typeface="Arial" pitchFamily="34" charset="0"/>
              </a:rPr>
              <a:t> </a:t>
            </a:r>
          </a:p>
          <a:p>
            <a:pPr lvl="1">
              <a:lnSpc>
                <a:spcPct val="120000"/>
              </a:lnSpc>
              <a:defRPr/>
            </a:pPr>
            <a:r>
              <a:rPr lang="en-US" sz="1200" b="0" dirty="0" smtClean="0">
                <a:latin typeface="Arial" pitchFamily="34" charset="0"/>
                <a:cs typeface="Arial" pitchFamily="34" charset="0"/>
              </a:rPr>
              <a:t>Disable warning messages.</a:t>
            </a:r>
          </a:p>
          <a:p>
            <a:pPr>
              <a:lnSpc>
                <a:spcPct val="120000"/>
              </a:lnSpc>
              <a:defRPr/>
            </a:pPr>
            <a:r>
              <a:rPr lang="en-US" sz="1200" b="0" dirty="0" smtClean="0">
                <a:latin typeface="Arial" pitchFamily="34" charset="0"/>
                <a:cs typeface="Arial" pitchFamily="34" charset="0"/>
              </a:rPr>
              <a:t>-version</a:t>
            </a:r>
          </a:p>
          <a:p>
            <a:pPr lvl="1">
              <a:lnSpc>
                <a:spcPct val="120000"/>
              </a:lnSpc>
              <a:defRPr/>
            </a:pPr>
            <a:r>
              <a:rPr lang="en-US" sz="1200" b="0" dirty="0" smtClean="0">
                <a:latin typeface="Arial" pitchFamily="34" charset="0"/>
                <a:ea typeface="+mn-ea"/>
                <a:cs typeface="Arial" pitchFamily="34" charset="0"/>
              </a:rPr>
              <a:t>Displays the version used for compilation</a:t>
            </a:r>
          </a:p>
          <a:p>
            <a:pPr>
              <a:lnSpc>
                <a:spcPct val="120000"/>
              </a:lnSpc>
              <a:defRPr/>
            </a:pPr>
            <a:r>
              <a:rPr lang="en-US" sz="1200" b="0" dirty="0" smtClean="0">
                <a:latin typeface="Arial" pitchFamily="34" charset="0"/>
                <a:cs typeface="Arial" pitchFamily="34" charset="0"/>
              </a:rPr>
              <a:t>-target</a:t>
            </a:r>
          </a:p>
          <a:p>
            <a:pPr lvl="1">
              <a:lnSpc>
                <a:spcPct val="120000"/>
              </a:lnSpc>
              <a:defRPr/>
            </a:pPr>
            <a:r>
              <a:rPr lang="en-US" sz="1200" b="0" dirty="0" smtClean="0">
                <a:latin typeface="Arial" pitchFamily="34" charset="0"/>
                <a:ea typeface="+mn-ea"/>
                <a:cs typeface="Arial" pitchFamily="34" charset="0"/>
              </a:rPr>
              <a:t>Generate class files for specific VM version</a:t>
            </a:r>
          </a:p>
          <a:p>
            <a:pPr eaLnBrk="1" hangingPunct="1">
              <a:buClr>
                <a:schemeClr val="tx2"/>
              </a:buClr>
            </a:pPr>
            <a:endParaRPr lang="en-US" sz="1200" b="0" dirty="0" smtClean="0">
              <a:latin typeface="Arial" pitchFamily="34" charset="0"/>
              <a:cs typeface="Arial" pitchFamily="34"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514E3AD9-F60E-436F-98C3-DAD2D4D2B74A}" type="slidenum">
              <a:rPr lang="en-US" smtClean="0"/>
              <a:pPr eaLnBrk="1" hangingPunct="1">
                <a:defRPr/>
              </a:pPr>
              <a:t>89</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a:lnSpc>
                <a:spcPct val="90000"/>
              </a:lnSpc>
            </a:pPr>
            <a:r>
              <a:rPr lang="en-US" dirty="0" smtClean="0"/>
              <a:t>Other names of super class – parent class, base class</a:t>
            </a:r>
          </a:p>
          <a:p>
            <a:pPr>
              <a:lnSpc>
                <a:spcPct val="90000"/>
              </a:lnSpc>
            </a:pPr>
            <a:r>
              <a:rPr lang="en-US" dirty="0" smtClean="0"/>
              <a:t>Other names of subclass – child class, derived class</a:t>
            </a:r>
          </a:p>
          <a:p>
            <a:pPr marL="0" indent="0" eaLnBrk="1" hangingPunct="1">
              <a:buFontTx/>
              <a:buNone/>
            </a:pPr>
            <a:endParaRPr lang="en-US" dirty="0" smtClean="0">
              <a:latin typeface="Arial" charset="0"/>
            </a:endParaRPr>
          </a:p>
        </p:txBody>
      </p:sp>
    </p:spTree>
    <p:extLst>
      <p:ext uri="{BB962C8B-B14F-4D97-AF65-F5344CB8AC3E}">
        <p14:creationId xmlns="" xmlns:p14="http://schemas.microsoft.com/office/powerpoint/2010/main" val="160528527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F906A717-0DC1-4EDB-8031-EE0E6B45A71C}" type="slidenum">
              <a:rPr lang="en-US" smtClean="0"/>
              <a:pPr eaLnBrk="1" hangingPunct="1">
                <a:defRPr/>
              </a:pPr>
              <a:t>90</a:t>
            </a:fld>
            <a:endParaRPr lang="en-US" smtClean="0"/>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228600" indent="-228600" eaLnBrk="1" hangingPunct="1"/>
            <a:endParaRPr lang="en-US" smtClean="0">
              <a:latin typeface="Arial" charset="0"/>
            </a:endParaRPr>
          </a:p>
        </p:txBody>
      </p:sp>
    </p:spTree>
    <p:extLst>
      <p:ext uri="{BB962C8B-B14F-4D97-AF65-F5344CB8AC3E}">
        <p14:creationId xmlns="" xmlns:p14="http://schemas.microsoft.com/office/powerpoint/2010/main" val="64938453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69905F39-8AB8-49CE-BE8B-E50865A6AD1F}" type="slidenum">
              <a:rPr lang="en-US" smtClean="0"/>
              <a:pPr eaLnBrk="1" hangingPunct="1">
                <a:defRPr/>
              </a:pPr>
              <a:t>91</a:t>
            </a:fld>
            <a:endParaRPr lang="en-US" smtClean="0"/>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0" indent="0" eaLnBrk="1" hangingPunct="1">
              <a:buFontTx/>
              <a:buNone/>
            </a:pPr>
            <a:endParaRPr lang="en-US" dirty="0" smtClean="0">
              <a:latin typeface="Arial" charset="0"/>
            </a:endParaRPr>
          </a:p>
        </p:txBody>
      </p:sp>
    </p:spTree>
    <p:extLst>
      <p:ext uri="{BB962C8B-B14F-4D97-AF65-F5344CB8AC3E}">
        <p14:creationId xmlns="" xmlns:p14="http://schemas.microsoft.com/office/powerpoint/2010/main" val="173001887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456691E2-D8A7-478D-ADE8-24B3FEB1C1E6}" type="slidenum">
              <a:rPr lang="en-US" smtClean="0"/>
              <a:pPr eaLnBrk="1" hangingPunct="1">
                <a:defRPr/>
              </a:pPr>
              <a:t>92</a:t>
            </a:fld>
            <a:endParaRPr lang="en-US" smtClean="0"/>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228600" marR="0" indent="-228600" algn="l" defTabSz="914400" rtl="0" eaLnBrk="1" fontAlgn="base" latinLnBrk="0" hangingPunct="1">
              <a:lnSpc>
                <a:spcPct val="100000"/>
              </a:lnSpc>
              <a:spcBef>
                <a:spcPct val="30000"/>
              </a:spcBef>
              <a:spcAft>
                <a:spcPct val="0"/>
              </a:spcAft>
              <a:buClrTx/>
              <a:buSzTx/>
              <a:buFontTx/>
              <a:buNone/>
              <a:tabLst/>
              <a:defRPr/>
            </a:pPr>
            <a:r>
              <a:rPr lang="en-US" sz="1000" dirty="0" smtClean="0"/>
              <a:t>All the features that are there in super class are there in subclass as well. But there are some restrictions with respect to </a:t>
            </a:r>
            <a:r>
              <a:rPr lang="en-US" sz="1000" kern="1200" dirty="0" smtClean="0">
                <a:solidFill>
                  <a:schemeClr val="tx1"/>
                </a:solidFill>
                <a:latin typeface="Arial" pitchFamily="34" charset="0"/>
                <a:ea typeface="+mn-ea"/>
                <a:cs typeface="+mn-cs"/>
              </a:rPr>
              <a:t>which of the </a:t>
            </a:r>
            <a:r>
              <a:rPr lang="en-US" sz="1000" dirty="0" smtClean="0"/>
              <a:t>super class features (members) can be accessed from subclass.</a:t>
            </a:r>
          </a:p>
          <a:p>
            <a:pPr marL="228600" marR="0" indent="-228600" algn="l" defTabSz="914400" rtl="0" eaLnBrk="1" fontAlgn="base" latinLnBrk="0" hangingPunct="1">
              <a:lnSpc>
                <a:spcPct val="100000"/>
              </a:lnSpc>
              <a:spcBef>
                <a:spcPct val="30000"/>
              </a:spcBef>
              <a:spcAft>
                <a:spcPct val="0"/>
              </a:spcAft>
              <a:buClrTx/>
              <a:buSzTx/>
              <a:buFontTx/>
              <a:buNone/>
              <a:tabLst/>
              <a:defRPr/>
            </a:pPr>
            <a:r>
              <a:rPr lang="en-US" sz="2800" dirty="0" smtClean="0">
                <a:solidFill>
                  <a:srgbClr val="5F5F5F"/>
                </a:solidFill>
              </a:rPr>
              <a:t>HOD has </a:t>
            </a:r>
            <a:r>
              <a:rPr lang="en-US" sz="2800" dirty="0" err="1" smtClean="0">
                <a:solidFill>
                  <a:srgbClr val="5F5F5F"/>
                </a:solidFill>
              </a:rPr>
              <a:t>dateofAppointment</a:t>
            </a:r>
            <a:r>
              <a:rPr lang="en-US" sz="2800" dirty="0" smtClean="0">
                <a:solidFill>
                  <a:srgbClr val="5F5F5F"/>
                </a:solidFill>
              </a:rPr>
              <a:t> and </a:t>
            </a:r>
            <a:r>
              <a:rPr lang="en-US" sz="2800" dirty="0" err="1" smtClean="0">
                <a:solidFill>
                  <a:srgbClr val="5F5F5F"/>
                </a:solidFill>
              </a:rPr>
              <a:t>viewGrade</a:t>
            </a:r>
            <a:r>
              <a:rPr lang="en-US" sz="2800" dirty="0" smtClean="0">
                <a:solidFill>
                  <a:srgbClr val="5F5F5F"/>
                </a:solidFill>
              </a:rPr>
              <a:t> as additional features.</a:t>
            </a:r>
          </a:p>
          <a:p>
            <a:pPr>
              <a:spcBef>
                <a:spcPct val="50000"/>
              </a:spcBef>
            </a:pPr>
            <a:r>
              <a:rPr lang="en-US" sz="2800" b="1" dirty="0" smtClean="0">
                <a:solidFill>
                  <a:srgbClr val="000000"/>
                </a:solidFill>
                <a:latin typeface="Courier New" pitchFamily="49" charset="0"/>
                <a:cs typeface="Courier New" pitchFamily="49" charset="0"/>
              </a:rPr>
              <a:t>package teacher;</a:t>
            </a:r>
          </a:p>
          <a:p>
            <a:pPr>
              <a:spcBef>
                <a:spcPct val="50000"/>
              </a:spcBef>
            </a:pPr>
            <a:r>
              <a:rPr lang="en-US" sz="2800" b="1" dirty="0" smtClean="0">
                <a:solidFill>
                  <a:schemeClr val="tx2"/>
                </a:solidFill>
                <a:latin typeface="Courier New" pitchFamily="49" charset="0"/>
                <a:cs typeface="Courier New" pitchFamily="49" charset="0"/>
              </a:rPr>
              <a:t>public class HOD extends Teacher</a:t>
            </a:r>
            <a:r>
              <a:rPr lang="en-US" sz="2800" b="1" dirty="0" smtClean="0">
                <a:solidFill>
                  <a:srgbClr val="000000"/>
                </a:solidFill>
                <a:latin typeface="Courier New" pitchFamily="49" charset="0"/>
                <a:cs typeface="Courier New" pitchFamily="49" charset="0"/>
              </a:rPr>
              <a:t>{</a:t>
            </a:r>
            <a:r>
              <a:rPr lang="en-US" sz="2800" b="1" dirty="0" smtClean="0">
                <a:latin typeface="Courier New" pitchFamily="49" charset="0"/>
                <a:cs typeface="Courier New" pitchFamily="49" charset="0"/>
              </a:rPr>
              <a:t>		</a:t>
            </a:r>
          </a:p>
          <a:p>
            <a:pPr>
              <a:spcBef>
                <a:spcPct val="50000"/>
              </a:spcBef>
            </a:pPr>
            <a:r>
              <a:rPr lang="en-US" sz="2800" b="1" dirty="0" smtClean="0">
                <a:solidFill>
                  <a:srgbClr val="000000"/>
                </a:solidFill>
                <a:latin typeface="Courier New" pitchFamily="49" charset="0"/>
                <a:cs typeface="Courier New" pitchFamily="49" charset="0"/>
              </a:rPr>
              <a:t>private String </a:t>
            </a:r>
            <a:r>
              <a:rPr lang="en-US" sz="2800" b="1" dirty="0" err="1" smtClean="0">
                <a:solidFill>
                  <a:srgbClr val="000000"/>
                </a:solidFill>
                <a:latin typeface="Courier New" pitchFamily="49" charset="0"/>
                <a:cs typeface="Courier New" pitchFamily="49" charset="0"/>
              </a:rPr>
              <a:t>dateOfAppointment</a:t>
            </a:r>
            <a:r>
              <a:rPr lang="en-US" sz="2800" b="1" dirty="0" smtClean="0">
                <a:solidFill>
                  <a:srgbClr val="000000"/>
                </a:solidFill>
                <a:latin typeface="Courier New" pitchFamily="49" charset="0"/>
                <a:cs typeface="Courier New" pitchFamily="49" charset="0"/>
              </a:rPr>
              <a:t>;</a:t>
            </a:r>
          </a:p>
          <a:p>
            <a:pPr>
              <a:spcBef>
                <a:spcPct val="50000"/>
              </a:spcBef>
            </a:pPr>
            <a:r>
              <a:rPr lang="en-US" sz="2800" b="1" dirty="0" smtClean="0">
                <a:solidFill>
                  <a:srgbClr val="000000"/>
                </a:solidFill>
                <a:latin typeface="Courier New" pitchFamily="49" charset="0"/>
                <a:cs typeface="Courier New" pitchFamily="49" charset="0"/>
              </a:rPr>
              <a:t>public HOD(String nm, String </a:t>
            </a:r>
            <a:r>
              <a:rPr lang="en-US" sz="2800" b="1" dirty="0" err="1" smtClean="0">
                <a:solidFill>
                  <a:srgbClr val="000000"/>
                </a:solidFill>
                <a:latin typeface="Courier New" pitchFamily="49" charset="0"/>
                <a:cs typeface="Courier New" pitchFamily="49" charset="0"/>
              </a:rPr>
              <a:t>dt</a:t>
            </a:r>
            <a:r>
              <a:rPr lang="en-US" sz="2800" b="1" dirty="0" smtClean="0">
                <a:solidFill>
                  <a:srgbClr val="000000"/>
                </a:solidFill>
                <a:latin typeface="Courier New" pitchFamily="49" charset="0"/>
                <a:cs typeface="Courier New" pitchFamily="49" charset="0"/>
              </a:rPr>
              <a:t>){</a:t>
            </a:r>
          </a:p>
          <a:p>
            <a:pPr>
              <a:spcBef>
                <a:spcPct val="50000"/>
              </a:spcBef>
            </a:pPr>
            <a:r>
              <a:rPr lang="en-US" sz="2800" b="1" dirty="0" smtClean="0">
                <a:latin typeface="Courier New" pitchFamily="49" charset="0"/>
                <a:cs typeface="Courier New" pitchFamily="49" charset="0"/>
              </a:rPr>
              <a:t>		</a:t>
            </a:r>
            <a:r>
              <a:rPr lang="en-US" sz="2800" b="1" dirty="0" smtClean="0">
                <a:solidFill>
                  <a:schemeClr val="tx2"/>
                </a:solidFill>
                <a:latin typeface="Courier New" pitchFamily="49" charset="0"/>
                <a:cs typeface="Courier New" pitchFamily="49" charset="0"/>
              </a:rPr>
              <a:t>super(nm);</a:t>
            </a:r>
          </a:p>
          <a:p>
            <a:pPr>
              <a:spcBef>
                <a:spcPct val="50000"/>
              </a:spcBef>
            </a:pPr>
            <a:r>
              <a:rPr lang="en-US" sz="2800" b="1" dirty="0" smtClean="0">
                <a:latin typeface="Courier New" pitchFamily="49" charset="0"/>
                <a:cs typeface="Courier New" pitchFamily="49" charset="0"/>
              </a:rPr>
              <a:t>		</a:t>
            </a:r>
            <a:r>
              <a:rPr lang="en-US" sz="2800" b="1" dirty="0" err="1" smtClean="0">
                <a:solidFill>
                  <a:srgbClr val="000000"/>
                </a:solidFill>
                <a:latin typeface="Courier New" pitchFamily="49" charset="0"/>
                <a:cs typeface="Courier New" pitchFamily="49" charset="0"/>
              </a:rPr>
              <a:t>dateOfAppointment</a:t>
            </a:r>
            <a:r>
              <a:rPr lang="en-US" sz="2800" b="1" dirty="0" smtClean="0">
                <a:solidFill>
                  <a:srgbClr val="000000"/>
                </a:solidFill>
                <a:latin typeface="Courier New" pitchFamily="49" charset="0"/>
                <a:cs typeface="Courier New" pitchFamily="49" charset="0"/>
              </a:rPr>
              <a:t>=</a:t>
            </a:r>
            <a:r>
              <a:rPr lang="en-US" sz="2800" b="1" dirty="0" err="1" smtClean="0">
                <a:solidFill>
                  <a:srgbClr val="000000"/>
                </a:solidFill>
                <a:latin typeface="Courier New" pitchFamily="49" charset="0"/>
                <a:cs typeface="Courier New" pitchFamily="49" charset="0"/>
              </a:rPr>
              <a:t>dt</a:t>
            </a:r>
            <a:r>
              <a:rPr lang="en-US" sz="2800" b="1" dirty="0" smtClean="0">
                <a:solidFill>
                  <a:srgbClr val="000000"/>
                </a:solidFill>
                <a:latin typeface="Courier New" pitchFamily="49" charset="0"/>
                <a:cs typeface="Courier New" pitchFamily="49" charset="0"/>
              </a:rPr>
              <a:t>;	}        </a:t>
            </a:r>
          </a:p>
          <a:p>
            <a:pPr>
              <a:spcBef>
                <a:spcPct val="50000"/>
              </a:spcBef>
            </a:pPr>
            <a:r>
              <a:rPr lang="en-US" sz="2800" b="1" dirty="0" smtClean="0">
                <a:solidFill>
                  <a:srgbClr val="000000"/>
                </a:solidFill>
                <a:latin typeface="Courier New" pitchFamily="49" charset="0"/>
                <a:cs typeface="Courier New" pitchFamily="49" charset="0"/>
              </a:rPr>
              <a:t>public void </a:t>
            </a:r>
            <a:r>
              <a:rPr lang="en-US" sz="2800" b="1" dirty="0" err="1" smtClean="0">
                <a:solidFill>
                  <a:srgbClr val="000000"/>
                </a:solidFill>
                <a:latin typeface="Courier New" pitchFamily="49" charset="0"/>
                <a:cs typeface="Courier New" pitchFamily="49" charset="0"/>
              </a:rPr>
              <a:t>viewGrade</a:t>
            </a:r>
            <a:r>
              <a:rPr lang="en-US" sz="2800" b="1" dirty="0" smtClean="0">
                <a:solidFill>
                  <a:srgbClr val="000000"/>
                </a:solidFill>
                <a:latin typeface="Courier New" pitchFamily="49" charset="0"/>
                <a:cs typeface="Courier New" pitchFamily="49" charset="0"/>
              </a:rPr>
              <a:t>(Grade[] grades){</a:t>
            </a:r>
          </a:p>
          <a:p>
            <a:pPr>
              <a:spcBef>
                <a:spcPct val="50000"/>
              </a:spcBef>
            </a:pPr>
            <a:r>
              <a:rPr lang="en-US" sz="2800" b="1" dirty="0" err="1" smtClean="0">
                <a:solidFill>
                  <a:srgbClr val="000000"/>
                </a:solidFill>
                <a:latin typeface="Courier New" pitchFamily="49" charset="0"/>
                <a:cs typeface="Courier New" pitchFamily="49" charset="0"/>
              </a:rPr>
              <a:t>System.out.println</a:t>
            </a:r>
            <a:r>
              <a:rPr lang="en-US" sz="2800" b="1" dirty="0" smtClean="0">
                <a:solidFill>
                  <a:srgbClr val="000000"/>
                </a:solidFill>
                <a:latin typeface="Courier New" pitchFamily="49" charset="0"/>
                <a:cs typeface="Courier New" pitchFamily="49" charset="0"/>
              </a:rPr>
              <a:t>(</a:t>
            </a:r>
            <a:r>
              <a:rPr lang="en-US" sz="2800" b="1" dirty="0" err="1" smtClean="0">
                <a:solidFill>
                  <a:schemeClr val="tx2"/>
                </a:solidFill>
                <a:latin typeface="Courier New" pitchFamily="49" charset="0"/>
                <a:cs typeface="Courier New" pitchFamily="49" charset="0"/>
              </a:rPr>
              <a:t>getName</a:t>
            </a:r>
            <a:r>
              <a:rPr lang="en-US" sz="2800" b="1" dirty="0" smtClean="0">
                <a:solidFill>
                  <a:schemeClr val="tx2"/>
                </a:solidFill>
                <a:latin typeface="Courier New" pitchFamily="49" charset="0"/>
                <a:cs typeface="Courier New" pitchFamily="49" charset="0"/>
              </a:rPr>
              <a:t>()+ </a:t>
            </a:r>
            <a:r>
              <a:rPr lang="en-US" sz="2800" b="1" dirty="0" smtClean="0">
                <a:solidFill>
                  <a:srgbClr val="000000"/>
                </a:solidFill>
                <a:latin typeface="Courier New" pitchFamily="49" charset="0"/>
                <a:cs typeface="Courier New" pitchFamily="49" charset="0"/>
              </a:rPr>
              <a:t>" HOD viewing appraisal ");</a:t>
            </a:r>
          </a:p>
          <a:p>
            <a:pPr>
              <a:spcBef>
                <a:spcPct val="50000"/>
              </a:spcBef>
            </a:pPr>
            <a:r>
              <a:rPr lang="en-US" sz="2800" b="1" dirty="0" smtClean="0">
                <a:solidFill>
                  <a:srgbClr val="000000"/>
                </a:solidFill>
                <a:latin typeface="Courier New" pitchFamily="49" charset="0"/>
                <a:cs typeface="Courier New" pitchFamily="49" charset="0"/>
              </a:rPr>
              <a:t>for(Grade g:grades){</a:t>
            </a:r>
          </a:p>
          <a:p>
            <a:pPr>
              <a:spcBef>
                <a:spcPct val="50000"/>
              </a:spcBef>
            </a:pPr>
            <a:r>
              <a:rPr lang="en-US" sz="2800" b="1" dirty="0" err="1" smtClean="0">
                <a:solidFill>
                  <a:srgbClr val="000000"/>
                </a:solidFill>
                <a:latin typeface="Courier New" pitchFamily="49" charset="0"/>
                <a:cs typeface="Courier New" pitchFamily="49" charset="0"/>
              </a:rPr>
              <a:t>System.out.println</a:t>
            </a:r>
            <a:r>
              <a:rPr lang="en-US" sz="2800" b="1" dirty="0" smtClean="0">
                <a:solidFill>
                  <a:srgbClr val="000000"/>
                </a:solidFill>
                <a:latin typeface="Courier New" pitchFamily="49" charset="0"/>
                <a:cs typeface="Courier New" pitchFamily="49" charset="0"/>
              </a:rPr>
              <a:t>("Faculty :"+ </a:t>
            </a:r>
            <a:r>
              <a:rPr lang="en-US" sz="2800" b="1" dirty="0" err="1" smtClean="0">
                <a:solidFill>
                  <a:srgbClr val="000000"/>
                </a:solidFill>
                <a:latin typeface="Courier New" pitchFamily="49" charset="0"/>
                <a:cs typeface="Courier New" pitchFamily="49" charset="0"/>
              </a:rPr>
              <a:t>g.getFaculty</a:t>
            </a:r>
            <a:r>
              <a:rPr lang="en-US" sz="2800" b="1" dirty="0" smtClean="0">
                <a:solidFill>
                  <a:srgbClr val="000000"/>
                </a:solidFill>
                <a:latin typeface="Courier New" pitchFamily="49" charset="0"/>
                <a:cs typeface="Courier New" pitchFamily="49" charset="0"/>
              </a:rPr>
              <a:t>().</a:t>
            </a:r>
            <a:r>
              <a:rPr lang="en-US" sz="2800" b="1" dirty="0" err="1" smtClean="0">
                <a:solidFill>
                  <a:srgbClr val="000000"/>
                </a:solidFill>
                <a:latin typeface="Courier New" pitchFamily="49" charset="0"/>
                <a:cs typeface="Courier New" pitchFamily="49" charset="0"/>
              </a:rPr>
              <a:t>getName</a:t>
            </a:r>
            <a:r>
              <a:rPr lang="en-US" sz="2800" b="1" dirty="0" smtClean="0">
                <a:solidFill>
                  <a:srgbClr val="000000"/>
                </a:solidFill>
                <a:latin typeface="Courier New" pitchFamily="49" charset="0"/>
                <a:cs typeface="Courier New" pitchFamily="49" charset="0"/>
              </a:rPr>
              <a:t>());</a:t>
            </a:r>
          </a:p>
          <a:p>
            <a:pPr>
              <a:spcBef>
                <a:spcPct val="50000"/>
              </a:spcBef>
            </a:pPr>
            <a:r>
              <a:rPr lang="en-US" sz="2800" b="1" dirty="0" err="1" smtClean="0">
                <a:solidFill>
                  <a:srgbClr val="000000"/>
                </a:solidFill>
                <a:latin typeface="Courier New" pitchFamily="49" charset="0"/>
                <a:cs typeface="Courier New" pitchFamily="49" charset="0"/>
              </a:rPr>
              <a:t>System.out.println</a:t>
            </a:r>
            <a:r>
              <a:rPr lang="en-US" sz="2800" b="1" dirty="0" smtClean="0">
                <a:solidFill>
                  <a:srgbClr val="000000"/>
                </a:solidFill>
                <a:latin typeface="Courier New" pitchFamily="49" charset="0"/>
                <a:cs typeface="Courier New" pitchFamily="49" charset="0"/>
              </a:rPr>
              <a:t>("Student ID : "+ </a:t>
            </a:r>
            <a:r>
              <a:rPr lang="en-US" sz="2800" b="1" dirty="0" err="1" smtClean="0">
                <a:solidFill>
                  <a:srgbClr val="000000"/>
                </a:solidFill>
                <a:latin typeface="Courier New" pitchFamily="49" charset="0"/>
                <a:cs typeface="Courier New" pitchFamily="49" charset="0"/>
              </a:rPr>
              <a:t>g.getStudent</a:t>
            </a:r>
            <a:r>
              <a:rPr lang="en-US" sz="2800" b="1" dirty="0" smtClean="0">
                <a:solidFill>
                  <a:srgbClr val="000000"/>
                </a:solidFill>
                <a:latin typeface="Courier New" pitchFamily="49" charset="0"/>
                <a:cs typeface="Courier New" pitchFamily="49" charset="0"/>
              </a:rPr>
              <a:t>().</a:t>
            </a:r>
            <a:r>
              <a:rPr lang="en-US" sz="2800" b="1" dirty="0" err="1" smtClean="0">
                <a:solidFill>
                  <a:srgbClr val="000000"/>
                </a:solidFill>
                <a:latin typeface="Courier New" pitchFamily="49" charset="0"/>
                <a:cs typeface="Courier New" pitchFamily="49" charset="0"/>
              </a:rPr>
              <a:t>getRegNo</a:t>
            </a:r>
            <a:r>
              <a:rPr lang="en-US" sz="2800" b="1" dirty="0" smtClean="0">
                <a:solidFill>
                  <a:srgbClr val="000000"/>
                </a:solidFill>
                <a:latin typeface="Courier New" pitchFamily="49" charset="0"/>
                <a:cs typeface="Courier New" pitchFamily="49" charset="0"/>
              </a:rPr>
              <a:t>());</a:t>
            </a:r>
          </a:p>
          <a:p>
            <a:pPr>
              <a:spcBef>
                <a:spcPct val="50000"/>
              </a:spcBef>
            </a:pPr>
            <a:r>
              <a:rPr lang="en-US" sz="2800" b="1" dirty="0" err="1" smtClean="0">
                <a:solidFill>
                  <a:srgbClr val="000000"/>
                </a:solidFill>
                <a:latin typeface="Courier New" pitchFamily="49" charset="0"/>
                <a:cs typeface="Courier New" pitchFamily="49" charset="0"/>
              </a:rPr>
              <a:t>System.out.println</a:t>
            </a:r>
            <a:r>
              <a:rPr lang="en-US" sz="2800" b="1" dirty="0" smtClean="0">
                <a:solidFill>
                  <a:srgbClr val="000000"/>
                </a:solidFill>
                <a:latin typeface="Courier New" pitchFamily="49" charset="0"/>
                <a:cs typeface="Courier New" pitchFamily="49" charset="0"/>
              </a:rPr>
              <a:t>("Grade: "+ </a:t>
            </a:r>
            <a:r>
              <a:rPr lang="en-US" sz="2800" b="1" dirty="0" err="1" smtClean="0">
                <a:solidFill>
                  <a:srgbClr val="000000"/>
                </a:solidFill>
                <a:latin typeface="Courier New" pitchFamily="49" charset="0"/>
                <a:cs typeface="Courier New" pitchFamily="49" charset="0"/>
              </a:rPr>
              <a:t>g.getGrade</a:t>
            </a:r>
            <a:r>
              <a:rPr lang="en-US" sz="2800" b="1" dirty="0" smtClean="0">
                <a:solidFill>
                  <a:srgbClr val="000000"/>
                </a:solidFill>
                <a:latin typeface="Courier New" pitchFamily="49" charset="0"/>
                <a:cs typeface="Courier New" pitchFamily="49" charset="0"/>
              </a:rPr>
              <a:t>());</a:t>
            </a:r>
          </a:p>
          <a:p>
            <a:pPr>
              <a:spcBef>
                <a:spcPct val="50000"/>
              </a:spcBef>
            </a:pPr>
            <a:r>
              <a:rPr lang="en-US" sz="2800" b="1" dirty="0" smtClean="0">
                <a:solidFill>
                  <a:srgbClr val="000000"/>
                </a:solidFill>
                <a:latin typeface="Courier New" pitchFamily="49" charset="0"/>
                <a:cs typeface="Courier New" pitchFamily="49" charset="0"/>
              </a:rPr>
              <a:t>}</a:t>
            </a:r>
          </a:p>
          <a:p>
            <a:pPr>
              <a:spcBef>
                <a:spcPct val="50000"/>
              </a:spcBef>
            </a:pPr>
            <a:r>
              <a:rPr lang="en-US" sz="2800" b="1" dirty="0" smtClean="0">
                <a:solidFill>
                  <a:srgbClr val="000000"/>
                </a:solidFill>
                <a:latin typeface="Courier New" pitchFamily="49" charset="0"/>
                <a:cs typeface="Courier New" pitchFamily="49" charset="0"/>
              </a:rPr>
              <a:t>}</a:t>
            </a:r>
          </a:p>
          <a:p>
            <a:pPr>
              <a:spcBef>
                <a:spcPct val="50000"/>
              </a:spcBef>
            </a:pPr>
            <a:endParaRPr lang="en-US" sz="2800" b="1" dirty="0" smtClean="0">
              <a:solidFill>
                <a:srgbClr val="000000"/>
              </a:solidFill>
              <a:latin typeface="Courier New" pitchFamily="49" charset="0"/>
              <a:cs typeface="Courier New" pitchFamily="49" charset="0"/>
            </a:endParaRPr>
          </a:p>
          <a:p>
            <a:pPr>
              <a:spcBef>
                <a:spcPct val="50000"/>
              </a:spcBef>
            </a:pPr>
            <a:r>
              <a:rPr lang="en-US" sz="2800" b="1" dirty="0" smtClean="0">
                <a:solidFill>
                  <a:srgbClr val="000000"/>
                </a:solidFill>
                <a:latin typeface="Courier New" pitchFamily="49" charset="0"/>
                <a:cs typeface="Courier New" pitchFamily="49" charset="0"/>
              </a:rPr>
              <a:t>public static void main(String </a:t>
            </a:r>
            <a:r>
              <a:rPr lang="en-US" sz="2800" b="1" dirty="0" err="1" smtClean="0">
                <a:solidFill>
                  <a:srgbClr val="000000"/>
                </a:solidFill>
                <a:latin typeface="Courier New" pitchFamily="49" charset="0"/>
                <a:cs typeface="Courier New" pitchFamily="49" charset="0"/>
              </a:rPr>
              <a:t>str</a:t>
            </a:r>
            <a:r>
              <a:rPr lang="en-US" sz="2800" b="1" dirty="0" smtClean="0">
                <a:solidFill>
                  <a:srgbClr val="000000"/>
                </a:solidFill>
                <a:latin typeface="Courier New" pitchFamily="49" charset="0"/>
                <a:cs typeface="Courier New" pitchFamily="49" charset="0"/>
              </a:rPr>
              <a:t>[]){</a:t>
            </a:r>
          </a:p>
          <a:p>
            <a:pPr>
              <a:spcBef>
                <a:spcPct val="50000"/>
              </a:spcBef>
            </a:pPr>
            <a:r>
              <a:rPr lang="en-US" sz="2800" b="1" dirty="0" err="1" smtClean="0">
                <a:solidFill>
                  <a:srgbClr val="000000"/>
                </a:solidFill>
                <a:latin typeface="Courier New" pitchFamily="49" charset="0"/>
                <a:cs typeface="Courier New" pitchFamily="49" charset="0"/>
              </a:rPr>
              <a:t>student.Student</a:t>
            </a:r>
            <a:r>
              <a:rPr lang="en-US" sz="2800" b="1" dirty="0" smtClean="0">
                <a:solidFill>
                  <a:srgbClr val="000000"/>
                </a:solidFill>
                <a:latin typeface="Courier New" pitchFamily="49" charset="0"/>
                <a:cs typeface="Courier New" pitchFamily="49" charset="0"/>
              </a:rPr>
              <a:t> s1= new </a:t>
            </a:r>
            <a:r>
              <a:rPr lang="en-US" sz="2800" b="1" dirty="0" err="1" smtClean="0">
                <a:solidFill>
                  <a:srgbClr val="000000"/>
                </a:solidFill>
                <a:latin typeface="Courier New" pitchFamily="49" charset="0"/>
                <a:cs typeface="Courier New" pitchFamily="49" charset="0"/>
              </a:rPr>
              <a:t>student.Student</a:t>
            </a:r>
            <a:r>
              <a:rPr lang="en-US" sz="2800" b="1" dirty="0" smtClean="0">
                <a:solidFill>
                  <a:srgbClr val="000000"/>
                </a:solidFill>
                <a:latin typeface="Courier New" pitchFamily="49" charset="0"/>
                <a:cs typeface="Courier New" pitchFamily="49" charset="0"/>
              </a:rPr>
              <a:t>("Ravi");</a:t>
            </a:r>
          </a:p>
          <a:p>
            <a:pPr>
              <a:spcBef>
                <a:spcPct val="50000"/>
              </a:spcBef>
            </a:pPr>
            <a:r>
              <a:rPr lang="en-US" sz="2800" b="1" dirty="0" err="1" smtClean="0">
                <a:solidFill>
                  <a:srgbClr val="000000"/>
                </a:solidFill>
                <a:latin typeface="Courier New" pitchFamily="49" charset="0"/>
                <a:cs typeface="Courier New" pitchFamily="49" charset="0"/>
              </a:rPr>
              <a:t>student.Student</a:t>
            </a:r>
            <a:r>
              <a:rPr lang="en-US" sz="2800" b="1" dirty="0" smtClean="0">
                <a:solidFill>
                  <a:srgbClr val="000000"/>
                </a:solidFill>
                <a:latin typeface="Courier New" pitchFamily="49" charset="0"/>
                <a:cs typeface="Courier New" pitchFamily="49" charset="0"/>
              </a:rPr>
              <a:t> s2= new </a:t>
            </a:r>
            <a:r>
              <a:rPr lang="en-US" sz="2800" b="1" dirty="0" err="1" smtClean="0">
                <a:solidFill>
                  <a:srgbClr val="000000"/>
                </a:solidFill>
                <a:latin typeface="Courier New" pitchFamily="49" charset="0"/>
                <a:cs typeface="Courier New" pitchFamily="49" charset="0"/>
              </a:rPr>
              <a:t>student.Student</a:t>
            </a:r>
            <a:r>
              <a:rPr lang="en-US" sz="2800" b="1" dirty="0" smtClean="0">
                <a:solidFill>
                  <a:srgbClr val="000000"/>
                </a:solidFill>
                <a:latin typeface="Courier New" pitchFamily="49" charset="0"/>
                <a:cs typeface="Courier New" pitchFamily="49" charset="0"/>
              </a:rPr>
              <a:t>(“Kumar");</a:t>
            </a:r>
          </a:p>
          <a:p>
            <a:pPr>
              <a:spcBef>
                <a:spcPct val="50000"/>
              </a:spcBef>
            </a:pPr>
            <a:r>
              <a:rPr lang="en-US" sz="2800" b="1" dirty="0" smtClean="0">
                <a:solidFill>
                  <a:srgbClr val="000000"/>
                </a:solidFill>
                <a:latin typeface="Courier New" pitchFamily="49" charset="0"/>
                <a:cs typeface="Courier New" pitchFamily="49" charset="0"/>
              </a:rPr>
              <a:t>HOD h=new HOD("Maverick","1.1.2006");</a:t>
            </a:r>
          </a:p>
          <a:p>
            <a:pPr>
              <a:spcBef>
                <a:spcPct val="50000"/>
              </a:spcBef>
            </a:pPr>
            <a:r>
              <a:rPr lang="en-US" sz="2800" b="1" dirty="0" smtClean="0">
                <a:solidFill>
                  <a:srgbClr val="000000"/>
                </a:solidFill>
                <a:latin typeface="Courier New" pitchFamily="49" charset="0"/>
                <a:cs typeface="Courier New" pitchFamily="49" charset="0"/>
              </a:rPr>
              <a:t>Teacher f= new Teacher("Sam");</a:t>
            </a:r>
          </a:p>
          <a:p>
            <a:pPr>
              <a:spcBef>
                <a:spcPct val="50000"/>
              </a:spcBef>
            </a:pPr>
            <a:r>
              <a:rPr lang="en-US" sz="2800" b="1" dirty="0" err="1" smtClean="0">
                <a:solidFill>
                  <a:srgbClr val="000000"/>
                </a:solidFill>
                <a:latin typeface="Courier New" pitchFamily="49" charset="0"/>
                <a:cs typeface="Courier New" pitchFamily="49" charset="0"/>
              </a:rPr>
              <a:t>System.out.println</a:t>
            </a:r>
            <a:r>
              <a:rPr lang="en-US" sz="2800" b="1" dirty="0" smtClean="0">
                <a:solidFill>
                  <a:srgbClr val="000000"/>
                </a:solidFill>
                <a:latin typeface="Courier New" pitchFamily="49" charset="0"/>
                <a:cs typeface="Courier New" pitchFamily="49" charset="0"/>
              </a:rPr>
              <a:t>(“HOD Name "+ </a:t>
            </a:r>
            <a:r>
              <a:rPr lang="en-US" sz="2800" b="1" dirty="0" err="1" smtClean="0">
                <a:solidFill>
                  <a:srgbClr val="000000"/>
                </a:solidFill>
                <a:latin typeface="Courier New" pitchFamily="49" charset="0"/>
                <a:cs typeface="Courier New" pitchFamily="49" charset="0"/>
              </a:rPr>
              <a:t>h.getName</a:t>
            </a:r>
            <a:r>
              <a:rPr lang="en-US" sz="2800" b="1" dirty="0" smtClean="0">
                <a:solidFill>
                  <a:srgbClr val="000000"/>
                </a:solidFill>
                <a:latin typeface="Courier New" pitchFamily="49" charset="0"/>
                <a:cs typeface="Courier New" pitchFamily="49" charset="0"/>
              </a:rPr>
              <a:t>());</a:t>
            </a:r>
          </a:p>
          <a:p>
            <a:pPr>
              <a:spcBef>
                <a:spcPct val="50000"/>
              </a:spcBef>
            </a:pPr>
            <a:r>
              <a:rPr lang="en-US" sz="2800" b="1" dirty="0" smtClean="0">
                <a:solidFill>
                  <a:srgbClr val="000000"/>
                </a:solidFill>
                <a:latin typeface="Courier New" pitchFamily="49" charset="0"/>
                <a:cs typeface="Courier New" pitchFamily="49" charset="0"/>
              </a:rPr>
              <a:t>Grade g[]=new Grade[2];</a:t>
            </a:r>
          </a:p>
          <a:p>
            <a:pPr>
              <a:spcBef>
                <a:spcPct val="50000"/>
              </a:spcBef>
            </a:pPr>
            <a:r>
              <a:rPr lang="en-US" sz="2800" b="1" dirty="0" smtClean="0">
                <a:solidFill>
                  <a:srgbClr val="000000"/>
                </a:solidFill>
                <a:latin typeface="Courier New" pitchFamily="49" charset="0"/>
                <a:cs typeface="Courier New" pitchFamily="49" charset="0"/>
              </a:rPr>
              <a:t>g[0]=new Grade(f,s1,"CS-001", </a:t>
            </a:r>
            <a:r>
              <a:rPr lang="en-US" sz="2800" b="1" dirty="0" err="1" smtClean="0">
                <a:solidFill>
                  <a:srgbClr val="000000"/>
                </a:solidFill>
                <a:latin typeface="Courier New" pitchFamily="49" charset="0"/>
                <a:cs typeface="Courier New" pitchFamily="49" charset="0"/>
              </a:rPr>
              <a:t>Grade.A</a:t>
            </a:r>
            <a:r>
              <a:rPr lang="en-US" sz="2800" b="1" dirty="0" smtClean="0">
                <a:solidFill>
                  <a:srgbClr val="000000"/>
                </a:solidFill>
                <a:latin typeface="Courier New" pitchFamily="49" charset="0"/>
                <a:cs typeface="Courier New" pitchFamily="49" charset="0"/>
              </a:rPr>
              <a:t>);</a:t>
            </a:r>
          </a:p>
          <a:p>
            <a:pPr>
              <a:spcBef>
                <a:spcPct val="50000"/>
              </a:spcBef>
            </a:pPr>
            <a:r>
              <a:rPr lang="en-US" sz="2800" b="1" dirty="0" smtClean="0">
                <a:solidFill>
                  <a:srgbClr val="000000"/>
                </a:solidFill>
                <a:latin typeface="Courier New" pitchFamily="49" charset="0"/>
                <a:cs typeface="Courier New" pitchFamily="49" charset="0"/>
              </a:rPr>
              <a:t>g[1]=new Grade(f,s2,"CS-001", </a:t>
            </a:r>
            <a:r>
              <a:rPr lang="en-US" sz="2800" b="1" dirty="0" err="1" smtClean="0">
                <a:solidFill>
                  <a:srgbClr val="000000"/>
                </a:solidFill>
                <a:latin typeface="Courier New" pitchFamily="49" charset="0"/>
                <a:cs typeface="Courier New" pitchFamily="49" charset="0"/>
              </a:rPr>
              <a:t>Grade.B</a:t>
            </a:r>
            <a:r>
              <a:rPr lang="en-US" sz="2800" b="1" dirty="0" smtClean="0">
                <a:solidFill>
                  <a:srgbClr val="000000"/>
                </a:solidFill>
                <a:latin typeface="Courier New" pitchFamily="49" charset="0"/>
                <a:cs typeface="Courier New" pitchFamily="49" charset="0"/>
              </a:rPr>
              <a:t>);</a:t>
            </a:r>
          </a:p>
          <a:p>
            <a:pPr>
              <a:spcBef>
                <a:spcPct val="50000"/>
              </a:spcBef>
            </a:pPr>
            <a:r>
              <a:rPr lang="en-US" sz="2800" b="1" dirty="0" err="1" smtClean="0">
                <a:solidFill>
                  <a:srgbClr val="000000"/>
                </a:solidFill>
                <a:latin typeface="Courier New" pitchFamily="49" charset="0"/>
                <a:cs typeface="Courier New" pitchFamily="49" charset="0"/>
              </a:rPr>
              <a:t>h.viewGrade</a:t>
            </a:r>
            <a:r>
              <a:rPr lang="en-US" sz="2800" b="1" dirty="0" smtClean="0">
                <a:solidFill>
                  <a:srgbClr val="000000"/>
                </a:solidFill>
                <a:latin typeface="Courier New" pitchFamily="49" charset="0"/>
                <a:cs typeface="Courier New" pitchFamily="49" charset="0"/>
              </a:rPr>
              <a:t>(g);</a:t>
            </a:r>
          </a:p>
          <a:p>
            <a:pPr>
              <a:spcBef>
                <a:spcPct val="50000"/>
              </a:spcBef>
            </a:pPr>
            <a:r>
              <a:rPr lang="en-US" sz="2800" b="1" dirty="0" smtClean="0">
                <a:solidFill>
                  <a:srgbClr val="000000"/>
                </a:solidFill>
                <a:latin typeface="Courier New" pitchFamily="49" charset="0"/>
                <a:cs typeface="Courier New" pitchFamily="49" charset="0"/>
              </a:rPr>
              <a:t> }</a:t>
            </a:r>
          </a:p>
          <a:p>
            <a:pPr>
              <a:spcBef>
                <a:spcPct val="50000"/>
              </a:spcBef>
            </a:pPr>
            <a:r>
              <a:rPr lang="en-US" sz="2800" b="1" dirty="0" smtClean="0">
                <a:solidFill>
                  <a:srgbClr val="000000"/>
                </a:solidFill>
                <a:latin typeface="Courier New" pitchFamily="49" charset="0"/>
                <a:cs typeface="Courier New" pitchFamily="49" charset="0"/>
              </a:rPr>
              <a:t>}</a:t>
            </a:r>
          </a:p>
          <a:p>
            <a:pPr marL="228600" indent="-228600" eaLnBrk="1" hangingPunct="1"/>
            <a:endParaRPr lang="en-US" sz="2800" dirty="0" smtClean="0">
              <a:latin typeface="Arial" charset="0"/>
            </a:endParaRPr>
          </a:p>
        </p:txBody>
      </p:sp>
    </p:spTree>
    <p:extLst>
      <p:ext uri="{BB962C8B-B14F-4D97-AF65-F5344CB8AC3E}">
        <p14:creationId xmlns="" xmlns:p14="http://schemas.microsoft.com/office/powerpoint/2010/main" val="417859899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BD1C9FCE-512D-443B-A3E0-A29B7ACD42FF}" type="slidenum">
              <a:rPr lang="en-US" smtClean="0"/>
              <a:pPr eaLnBrk="1" hangingPunct="1">
                <a:defRPr/>
              </a:pPr>
              <a:t>93</a:t>
            </a:fld>
            <a:endParaRPr lang="en-US" smtClean="0"/>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228600" marR="0" indent="-228600" algn="l" defTabSz="914400" rtl="0" eaLnBrk="1" fontAlgn="base" latinLnBrk="0" hangingPunct="1">
              <a:lnSpc>
                <a:spcPct val="100000"/>
              </a:lnSpc>
              <a:spcBef>
                <a:spcPct val="30000"/>
              </a:spcBef>
              <a:spcAft>
                <a:spcPct val="0"/>
              </a:spcAft>
              <a:buClrTx/>
              <a:buSzTx/>
              <a:buFontTx/>
              <a:buNone/>
              <a:tabLst/>
              <a:defRPr/>
            </a:pPr>
            <a:r>
              <a:rPr lang="en-US" b="1" dirty="0" smtClean="0">
                <a:solidFill>
                  <a:srgbClr val="000000"/>
                </a:solidFill>
                <a:latin typeface="Courier New" pitchFamily="49" charset="0"/>
              </a:rPr>
              <a:t>super() </a:t>
            </a:r>
            <a:r>
              <a:rPr lang="en-US" dirty="0" smtClean="0"/>
              <a:t>like </a:t>
            </a:r>
            <a:r>
              <a:rPr lang="en-US" b="1" dirty="0" smtClean="0">
                <a:solidFill>
                  <a:srgbClr val="000000"/>
                </a:solidFill>
                <a:latin typeface="Courier New" pitchFamily="49" charset="0"/>
              </a:rPr>
              <a:t>this() </a:t>
            </a:r>
            <a:r>
              <a:rPr lang="en-US" dirty="0" smtClean="0"/>
              <a:t>can be called only from the constructor. Therefore,</a:t>
            </a:r>
            <a:r>
              <a:rPr lang="en-US" baseline="0" dirty="0" smtClean="0"/>
              <a:t> </a:t>
            </a:r>
            <a:r>
              <a:rPr lang="en-US" b="1" dirty="0" smtClean="0">
                <a:solidFill>
                  <a:srgbClr val="000000"/>
                </a:solidFill>
                <a:latin typeface="Courier New" pitchFamily="49" charset="0"/>
              </a:rPr>
              <a:t>super() </a:t>
            </a:r>
            <a:r>
              <a:rPr lang="en-US" dirty="0" smtClean="0"/>
              <a:t>and</a:t>
            </a:r>
            <a:r>
              <a:rPr lang="en-US" b="1" dirty="0" smtClean="0">
                <a:solidFill>
                  <a:srgbClr val="000000"/>
                </a:solidFill>
                <a:latin typeface="Courier New" pitchFamily="49" charset="0"/>
              </a:rPr>
              <a:t> this()</a:t>
            </a:r>
            <a:r>
              <a:rPr lang="en-US" dirty="0" smtClean="0"/>
              <a:t>  cannot be used together.</a:t>
            </a:r>
          </a:p>
          <a:p>
            <a:pPr>
              <a:lnSpc>
                <a:spcPct val="140000"/>
              </a:lnSpc>
              <a:buClr>
                <a:schemeClr val="accent2"/>
              </a:buClr>
              <a:buFont typeface="Wingdings" pitchFamily="2" charset="2"/>
              <a:buNone/>
            </a:pPr>
            <a:r>
              <a:rPr lang="en-US" sz="1000" dirty="0" smtClean="0"/>
              <a:t>If the super class does not have a no-argument constructor, a compile-time error occurs.</a:t>
            </a:r>
          </a:p>
          <a:p>
            <a:pPr>
              <a:lnSpc>
                <a:spcPct val="140000"/>
              </a:lnSpc>
              <a:buClr>
                <a:schemeClr val="accent2"/>
              </a:buClr>
              <a:buFont typeface="Wingdings" pitchFamily="2" charset="2"/>
              <a:buNone/>
            </a:pPr>
            <a:r>
              <a:rPr lang="en-US" sz="1000" dirty="0" smtClean="0"/>
              <a:t>Therefore, for classes where super class does not have no-argument constructor, all subclass constructors must explicitly call appropriate super class constructor </a:t>
            </a:r>
            <a:endParaRPr lang="en-US" dirty="0" smtClean="0">
              <a:latin typeface="Arial" charset="0"/>
            </a:endParaRPr>
          </a:p>
        </p:txBody>
      </p:sp>
    </p:spTree>
    <p:extLst>
      <p:ext uri="{BB962C8B-B14F-4D97-AF65-F5344CB8AC3E}">
        <p14:creationId xmlns="" xmlns:p14="http://schemas.microsoft.com/office/powerpoint/2010/main" val="54238026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6FBC556A-0DCD-4573-811E-CAE54ADC4EFC}" type="slidenum">
              <a:rPr lang="en-US" smtClean="0"/>
              <a:pPr>
                <a:defRPr/>
              </a:pPr>
              <a:t>94</a:t>
            </a:fld>
            <a:endParaRPr lang="en-US"/>
          </a:p>
        </p:txBody>
      </p:sp>
    </p:spTree>
    <p:extLst>
      <p:ext uri="{BB962C8B-B14F-4D97-AF65-F5344CB8AC3E}">
        <p14:creationId xmlns="" xmlns:p14="http://schemas.microsoft.com/office/powerpoint/2010/main" val="166795759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E3E2387F-9422-4B55-BA64-1432E90E7FAB}" type="slidenum">
              <a:rPr lang="en-US" smtClean="0"/>
              <a:pPr eaLnBrk="1" hangingPunct="1">
                <a:defRPr/>
              </a:pPr>
              <a:t>95</a:t>
            </a:fld>
            <a:endParaRPr lang="en-US" smtClean="0"/>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IN" smtClean="0">
              <a:latin typeface="Arial" charset="0"/>
            </a:endParaRPr>
          </a:p>
        </p:txBody>
      </p:sp>
    </p:spTree>
    <p:extLst>
      <p:ext uri="{BB962C8B-B14F-4D97-AF65-F5344CB8AC3E}">
        <p14:creationId xmlns="" xmlns:p14="http://schemas.microsoft.com/office/powerpoint/2010/main" val="42962186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A4159772-440E-4D32-B858-11A535913317}" type="slidenum">
              <a:rPr lang="en-US" smtClean="0"/>
              <a:pPr eaLnBrk="1" hangingPunct="1">
                <a:defRPr/>
              </a:pPr>
              <a:t>96</a:t>
            </a:fld>
            <a:endParaRPr lang="en-US" smtClean="0"/>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IN" smtClean="0">
              <a:latin typeface="Arial" charset="0"/>
            </a:endParaRPr>
          </a:p>
        </p:txBody>
      </p:sp>
    </p:spTree>
    <p:extLst>
      <p:ext uri="{BB962C8B-B14F-4D97-AF65-F5344CB8AC3E}">
        <p14:creationId xmlns="" xmlns:p14="http://schemas.microsoft.com/office/powerpoint/2010/main" val="57950538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E6DC08C7-5AAB-4060-B54E-ACB8310C5C52}" type="slidenum">
              <a:rPr lang="en-US" smtClean="0"/>
              <a:pPr eaLnBrk="1" hangingPunct="1">
                <a:defRPr/>
              </a:pPr>
              <a:t>97</a:t>
            </a:fld>
            <a:endParaRPr lang="en-US" smtClean="0"/>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IN" dirty="0" smtClean="0">
                <a:latin typeface="Arial" charset="0"/>
              </a:rPr>
              <a:t>But why do we need to convert</a:t>
            </a:r>
            <a:r>
              <a:rPr lang="en-IN" baseline="0" dirty="0" smtClean="0">
                <a:latin typeface="Arial" charset="0"/>
              </a:rPr>
              <a:t> ? This will be clear when we do </a:t>
            </a:r>
            <a:r>
              <a:rPr lang="en-US" sz="800" kern="1200" dirty="0" smtClean="0">
                <a:solidFill>
                  <a:schemeClr val="tx1"/>
                </a:solidFill>
                <a:latin typeface="Arial" pitchFamily="34" charset="0"/>
                <a:ea typeface="+mn-ea"/>
                <a:cs typeface="+mn-cs"/>
              </a:rPr>
              <a:t>polymorphism.</a:t>
            </a:r>
          </a:p>
          <a:p>
            <a:pPr eaLnBrk="1" hangingPunct="1"/>
            <a:endParaRPr lang="en-IN" dirty="0" smtClean="0">
              <a:latin typeface="Arial" charset="0"/>
            </a:endParaRPr>
          </a:p>
        </p:txBody>
      </p:sp>
    </p:spTree>
    <p:extLst>
      <p:ext uri="{BB962C8B-B14F-4D97-AF65-F5344CB8AC3E}">
        <p14:creationId xmlns="" xmlns:p14="http://schemas.microsoft.com/office/powerpoint/2010/main" val="171779311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64FA3E43-0A94-4773-B9C3-1321C7D4AA91}" type="slidenum">
              <a:rPr lang="en-US" smtClean="0"/>
              <a:pPr eaLnBrk="1" hangingPunct="1">
                <a:defRPr/>
              </a:pPr>
              <a:t>98</a:t>
            </a:fld>
            <a:endParaRPr lang="en-US" smtClean="0"/>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609600" indent="-609600" eaLnBrk="1" hangingPunct="1">
              <a:defRPr/>
            </a:pPr>
            <a:r>
              <a:rPr lang="en-US" kern="1200" dirty="0" smtClean="0"/>
              <a:t>Therefore for classes inside the same package, </a:t>
            </a:r>
            <a:r>
              <a:rPr lang="en-US" b="1" kern="1200" dirty="0" smtClean="0">
                <a:solidFill>
                  <a:schemeClr val="tx1"/>
                </a:solidFill>
                <a:latin typeface="Courier New" pitchFamily="49" charset="0"/>
              </a:rPr>
              <a:t>protected</a:t>
            </a:r>
            <a:r>
              <a:rPr lang="en-US" kern="1200" dirty="0" smtClean="0"/>
              <a:t> access </a:t>
            </a:r>
            <a:r>
              <a:rPr lang="en-US" kern="1200" dirty="0" err="1" smtClean="0"/>
              <a:t>specifier</a:t>
            </a:r>
            <a:r>
              <a:rPr lang="en-US" kern="1200" dirty="0" smtClean="0"/>
              <a:t> is same as that of default access </a:t>
            </a:r>
            <a:r>
              <a:rPr lang="en-US" kern="1200" dirty="0" err="1" smtClean="0"/>
              <a:t>specifier</a:t>
            </a:r>
            <a:r>
              <a:rPr lang="en-US" kern="1200" dirty="0" smtClean="0"/>
              <a:t>.</a:t>
            </a:r>
          </a:p>
          <a:p>
            <a:pPr marL="609600" indent="-609600" eaLnBrk="1" hangingPunct="1">
              <a:defRPr/>
            </a:pPr>
            <a:r>
              <a:rPr lang="en-US" b="1" kern="1200" dirty="0" smtClean="0">
                <a:solidFill>
                  <a:schemeClr val="tx1"/>
                </a:solidFill>
                <a:latin typeface="Courier New" pitchFamily="49" charset="0"/>
              </a:rPr>
              <a:t>protected</a:t>
            </a:r>
            <a:r>
              <a:rPr lang="en-US" kern="1200" dirty="0" smtClean="0"/>
              <a:t> access </a:t>
            </a:r>
            <a:r>
              <a:rPr lang="en-US" kern="1200" dirty="0" err="1" smtClean="0"/>
              <a:t>specifier</a:t>
            </a:r>
            <a:r>
              <a:rPr lang="en-US" kern="1200" dirty="0" smtClean="0"/>
              <a:t> makes sense only for subclasses which are in</a:t>
            </a:r>
            <a:r>
              <a:rPr lang="en-US" kern="1200" baseline="0" dirty="0" smtClean="0"/>
              <a:t> a package different </a:t>
            </a:r>
            <a:r>
              <a:rPr lang="en-US" kern="1200" dirty="0" smtClean="0"/>
              <a:t>from that of the super class.</a:t>
            </a:r>
          </a:p>
          <a:p>
            <a:pPr marL="228600" indent="-228600" eaLnBrk="1" hangingPunct="1">
              <a:lnSpc>
                <a:spcPct val="90000"/>
              </a:lnSpc>
            </a:pPr>
            <a:endParaRPr lang="en-US" dirty="0" smtClean="0">
              <a:latin typeface="Arial" charset="0"/>
            </a:endParaRPr>
          </a:p>
        </p:txBody>
      </p:sp>
    </p:spTree>
    <p:extLst>
      <p:ext uri="{BB962C8B-B14F-4D97-AF65-F5344CB8AC3E}">
        <p14:creationId xmlns="" xmlns:p14="http://schemas.microsoft.com/office/powerpoint/2010/main" val="14904266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5CFD684-38F2-4B68-B219-200DB4B8C73F}" type="slidenum">
              <a:rPr lang="en-US" smtClean="0"/>
              <a:pPr>
                <a:defRPr/>
              </a:pPr>
              <a:t>7</a:t>
            </a:fld>
            <a:endParaRPr lang="en-US"/>
          </a:p>
        </p:txBody>
      </p:sp>
    </p:spTree>
    <p:extLst>
      <p:ext uri="{BB962C8B-B14F-4D97-AF65-F5344CB8AC3E}">
        <p14:creationId xmlns:p14="http://schemas.microsoft.com/office/powerpoint/2010/main" xmlns="" val="290917000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p:cNvSpPr>
            <a:spLocks noGrp="1" noRot="1" noChangeAspect="1" noTextEdit="1"/>
          </p:cNvSpPr>
          <p:nvPr>
            <p:ph type="sldImg"/>
          </p:nvPr>
        </p:nvSpPr>
        <p:spPr>
          <a:ln/>
        </p:spPr>
      </p:sp>
      <p:sp>
        <p:nvSpPr>
          <p:cNvPr id="101379"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a:lnSpc>
                <a:spcPct val="100000"/>
              </a:lnSpc>
              <a:spcBef>
                <a:spcPts val="300"/>
              </a:spcBef>
              <a:defRPr/>
            </a:pPr>
            <a:r>
              <a:rPr lang="en-IN" dirty="0" smtClean="0"/>
              <a:t>Let us move the HOD class to a new package called </a:t>
            </a:r>
            <a:r>
              <a:rPr lang="en-IN" b="1" kern="1200" dirty="0" smtClean="0">
                <a:solidFill>
                  <a:schemeClr val="tx1"/>
                </a:solidFill>
                <a:latin typeface="Courier New" pitchFamily="49" charset="0"/>
              </a:rPr>
              <a:t>admin</a:t>
            </a:r>
            <a:r>
              <a:rPr lang="en-IN" dirty="0" smtClean="0"/>
              <a:t>.</a:t>
            </a:r>
          </a:p>
          <a:p>
            <a:pPr>
              <a:lnSpc>
                <a:spcPct val="100000"/>
              </a:lnSpc>
              <a:spcBef>
                <a:spcPts val="300"/>
              </a:spcBef>
              <a:defRPr/>
            </a:pPr>
            <a:r>
              <a:rPr lang="en-IN" dirty="0" smtClean="0"/>
              <a:t>If an existing teacher is made HOD, then our </a:t>
            </a:r>
            <a:r>
              <a:rPr lang="en-IN" b="1" kern="1200" dirty="0" smtClean="0">
                <a:solidFill>
                  <a:schemeClr val="tx1"/>
                </a:solidFill>
                <a:latin typeface="Courier New" pitchFamily="49" charset="0"/>
              </a:rPr>
              <a:t>HOD</a:t>
            </a:r>
            <a:r>
              <a:rPr lang="en-IN" dirty="0" smtClean="0"/>
              <a:t> class misfires. Why?</a:t>
            </a:r>
          </a:p>
          <a:p>
            <a:pPr>
              <a:lnSpc>
                <a:spcPct val="100000"/>
              </a:lnSpc>
              <a:spcBef>
                <a:spcPts val="300"/>
              </a:spcBef>
              <a:defRPr/>
            </a:pPr>
            <a:r>
              <a:rPr lang="en-IN" dirty="0" smtClean="0"/>
              <a:t>Because </a:t>
            </a:r>
            <a:r>
              <a:rPr lang="en-IN" b="1" kern="1200" dirty="0" smtClean="0">
                <a:solidFill>
                  <a:schemeClr val="tx1"/>
                </a:solidFill>
                <a:latin typeface="Courier New" pitchFamily="49" charset="0"/>
              </a:rPr>
              <a:t>HOD</a:t>
            </a:r>
            <a:r>
              <a:rPr lang="en-IN" dirty="0" smtClean="0"/>
              <a:t> constructor creates a new </a:t>
            </a:r>
            <a:r>
              <a:rPr lang="en-IN" b="1" kern="1200" dirty="0" err="1" smtClean="0">
                <a:solidFill>
                  <a:schemeClr val="tx1"/>
                </a:solidFill>
                <a:latin typeface="Courier New" pitchFamily="49" charset="0"/>
              </a:rPr>
              <a:t>factId</a:t>
            </a:r>
            <a:r>
              <a:rPr lang="en-IN" dirty="0" smtClean="0"/>
              <a:t>  every time  we call </a:t>
            </a:r>
            <a:r>
              <a:rPr lang="en-IN" b="1" kern="1200" dirty="0" smtClean="0">
                <a:solidFill>
                  <a:schemeClr val="tx1"/>
                </a:solidFill>
                <a:latin typeface="Courier New" pitchFamily="49" charset="0"/>
              </a:rPr>
              <a:t>HOD</a:t>
            </a:r>
            <a:r>
              <a:rPr lang="en-IN" dirty="0" smtClean="0"/>
              <a:t> constructor , but for  our scenario </a:t>
            </a:r>
            <a:r>
              <a:rPr lang="en-IN" b="1" kern="1200" dirty="0" err="1" smtClean="0">
                <a:solidFill>
                  <a:schemeClr val="tx1"/>
                </a:solidFill>
                <a:latin typeface="Courier New" pitchFamily="49" charset="0"/>
              </a:rPr>
              <a:t>factId</a:t>
            </a:r>
            <a:r>
              <a:rPr lang="en-IN" dirty="0" smtClean="0"/>
              <a:t> for existing teacher must be assigned.</a:t>
            </a:r>
          </a:p>
          <a:p>
            <a:pPr>
              <a:lnSpc>
                <a:spcPct val="100000"/>
              </a:lnSpc>
              <a:spcBef>
                <a:spcPts val="300"/>
              </a:spcBef>
              <a:defRPr/>
            </a:pPr>
            <a:r>
              <a:rPr lang="en-IN" dirty="0" smtClean="0"/>
              <a:t>To get around it, we create another constructor in </a:t>
            </a:r>
            <a:r>
              <a:rPr lang="en-IN" b="1" kern="1200" dirty="0" smtClean="0">
                <a:solidFill>
                  <a:schemeClr val="tx1"/>
                </a:solidFill>
                <a:latin typeface="Courier New" pitchFamily="49" charset="0"/>
              </a:rPr>
              <a:t>HOD</a:t>
            </a:r>
            <a:r>
              <a:rPr lang="en-IN" dirty="0" smtClean="0"/>
              <a:t> that takes </a:t>
            </a:r>
            <a:r>
              <a:rPr lang="en-IN" b="1" kern="1200" dirty="0" err="1" smtClean="0">
                <a:solidFill>
                  <a:schemeClr val="tx1"/>
                </a:solidFill>
                <a:latin typeface="Courier New" pitchFamily="49" charset="0"/>
              </a:rPr>
              <a:t>factId</a:t>
            </a:r>
            <a:r>
              <a:rPr lang="en-IN" dirty="0" smtClean="0"/>
              <a:t> and </a:t>
            </a:r>
            <a:r>
              <a:rPr lang="en-IN" b="1" kern="1200" dirty="0" err="1" smtClean="0">
                <a:solidFill>
                  <a:schemeClr val="tx1"/>
                </a:solidFill>
                <a:latin typeface="Courier New" pitchFamily="49" charset="0"/>
              </a:rPr>
              <a:t>dateOfAppointment</a:t>
            </a:r>
            <a:r>
              <a:rPr lang="en-IN" dirty="0" smtClean="0"/>
              <a:t>.</a:t>
            </a:r>
          </a:p>
          <a:p>
            <a:pPr>
              <a:lnSpc>
                <a:spcPct val="100000"/>
              </a:lnSpc>
              <a:spcBef>
                <a:spcPts val="300"/>
              </a:spcBef>
              <a:defRPr/>
            </a:pPr>
            <a:r>
              <a:rPr lang="en-IN" dirty="0" smtClean="0"/>
              <a:t>We need to set </a:t>
            </a:r>
            <a:r>
              <a:rPr lang="en-IN" b="1" kern="1200" dirty="0" err="1" smtClean="0">
                <a:solidFill>
                  <a:schemeClr val="tx1"/>
                </a:solidFill>
                <a:latin typeface="Courier New" pitchFamily="49" charset="0"/>
              </a:rPr>
              <a:t>factId</a:t>
            </a:r>
            <a:r>
              <a:rPr lang="en-IN" dirty="0" smtClean="0"/>
              <a:t>. Since </a:t>
            </a:r>
            <a:r>
              <a:rPr lang="en-IN" b="1" kern="1200" dirty="0" err="1" smtClean="0">
                <a:solidFill>
                  <a:schemeClr val="tx1"/>
                </a:solidFill>
                <a:latin typeface="Courier New" pitchFamily="49" charset="0"/>
              </a:rPr>
              <a:t>factId</a:t>
            </a:r>
            <a:r>
              <a:rPr lang="en-IN" dirty="0" smtClean="0"/>
              <a:t>  is </a:t>
            </a:r>
            <a:r>
              <a:rPr lang="en-IN" b="1" kern="1200" dirty="0" smtClean="0">
                <a:solidFill>
                  <a:schemeClr val="tx1"/>
                </a:solidFill>
                <a:latin typeface="Courier New" pitchFamily="49" charset="0"/>
              </a:rPr>
              <a:t>private</a:t>
            </a:r>
            <a:r>
              <a:rPr lang="en-IN" dirty="0" smtClean="0"/>
              <a:t> we cannot access it from </a:t>
            </a:r>
            <a:r>
              <a:rPr lang="en-IN" b="1" kern="1200" dirty="0" smtClean="0">
                <a:solidFill>
                  <a:schemeClr val="tx1"/>
                </a:solidFill>
                <a:latin typeface="Courier New" pitchFamily="49" charset="0"/>
              </a:rPr>
              <a:t>HOD</a:t>
            </a:r>
            <a:r>
              <a:rPr lang="en-IN" dirty="0" smtClean="0"/>
              <a:t>.</a:t>
            </a:r>
          </a:p>
          <a:p>
            <a:pPr>
              <a:lnSpc>
                <a:spcPct val="100000"/>
              </a:lnSpc>
              <a:spcBef>
                <a:spcPts val="300"/>
              </a:spcBef>
              <a:defRPr/>
            </a:pPr>
            <a:r>
              <a:rPr lang="en-IN" dirty="0" smtClean="0"/>
              <a:t>None of the </a:t>
            </a:r>
            <a:r>
              <a:rPr lang="en-IN" b="1" kern="1200" dirty="0" smtClean="0">
                <a:solidFill>
                  <a:schemeClr val="tx1"/>
                </a:solidFill>
                <a:latin typeface="Courier New" pitchFamily="49" charset="0"/>
              </a:rPr>
              <a:t>public</a:t>
            </a:r>
            <a:r>
              <a:rPr lang="en-IN" dirty="0" smtClean="0"/>
              <a:t>, </a:t>
            </a:r>
            <a:r>
              <a:rPr lang="en-IN" b="1" kern="1200" dirty="0" smtClean="0">
                <a:solidFill>
                  <a:schemeClr val="tx1"/>
                </a:solidFill>
                <a:latin typeface="Courier New" pitchFamily="49" charset="0"/>
              </a:rPr>
              <a:t>private</a:t>
            </a:r>
            <a:r>
              <a:rPr lang="en-IN" dirty="0" smtClean="0"/>
              <a:t> and </a:t>
            </a:r>
            <a:r>
              <a:rPr lang="en-IN" b="1" kern="1200" dirty="0" smtClean="0">
                <a:solidFill>
                  <a:schemeClr val="tx1"/>
                </a:solidFill>
                <a:latin typeface="Courier New" pitchFamily="49" charset="0"/>
              </a:rPr>
              <a:t>default</a:t>
            </a:r>
            <a:r>
              <a:rPr lang="en-IN" dirty="0" smtClean="0"/>
              <a:t> access </a:t>
            </a:r>
            <a:r>
              <a:rPr lang="en-IN" dirty="0" err="1" smtClean="0"/>
              <a:t>specifiers</a:t>
            </a:r>
            <a:r>
              <a:rPr lang="en-IN" dirty="0" smtClean="0"/>
              <a:t> will be appropriate here. But </a:t>
            </a:r>
            <a:r>
              <a:rPr lang="en-IN" b="1" kern="1200" dirty="0" smtClean="0">
                <a:solidFill>
                  <a:schemeClr val="tx1"/>
                </a:solidFill>
                <a:latin typeface="Courier New" pitchFamily="49" charset="0"/>
              </a:rPr>
              <a:t>protected</a:t>
            </a:r>
            <a:r>
              <a:rPr lang="en-IN" dirty="0" smtClean="0"/>
              <a:t> access </a:t>
            </a:r>
            <a:r>
              <a:rPr lang="en-IN" dirty="0" err="1" smtClean="0"/>
              <a:t>specifier</a:t>
            </a:r>
            <a:r>
              <a:rPr lang="en-IN" dirty="0" smtClean="0"/>
              <a:t> for </a:t>
            </a:r>
            <a:r>
              <a:rPr lang="en-IN" b="1" kern="1200" dirty="0" err="1" smtClean="0">
                <a:solidFill>
                  <a:schemeClr val="tx1"/>
                </a:solidFill>
                <a:latin typeface="Courier New" pitchFamily="49" charset="0"/>
              </a:rPr>
              <a:t>factId</a:t>
            </a:r>
            <a:r>
              <a:rPr lang="en-IN" dirty="0" smtClean="0"/>
              <a:t> is appropriate here. </a:t>
            </a:r>
            <a:r>
              <a:rPr lang="en-US" sz="1000" kern="1200" dirty="0" smtClean="0">
                <a:solidFill>
                  <a:schemeClr val="tx1"/>
                </a:solidFill>
                <a:latin typeface="Arial" pitchFamily="34" charset="0"/>
                <a:ea typeface="+mn-ea"/>
                <a:cs typeface="+mn-cs"/>
              </a:rPr>
              <a:t>We need the variable "Name" also be set to access </a:t>
            </a:r>
            <a:r>
              <a:rPr lang="en-US" sz="1000" kern="1200" dirty="0" err="1" smtClean="0">
                <a:solidFill>
                  <a:schemeClr val="tx1"/>
                </a:solidFill>
                <a:latin typeface="Arial" pitchFamily="34" charset="0"/>
                <a:ea typeface="+mn-ea"/>
                <a:cs typeface="+mn-cs"/>
              </a:rPr>
              <a:t>specifier</a:t>
            </a:r>
            <a:r>
              <a:rPr lang="en-US" sz="1000" kern="1200" dirty="0" smtClean="0">
                <a:solidFill>
                  <a:schemeClr val="tx1"/>
                </a:solidFill>
                <a:latin typeface="Arial" pitchFamily="34" charset="0"/>
                <a:ea typeface="+mn-ea"/>
                <a:cs typeface="+mn-cs"/>
              </a:rPr>
              <a:t> </a:t>
            </a:r>
            <a:r>
              <a:rPr lang="en-IN" b="1" kern="1200" dirty="0" smtClean="0">
                <a:solidFill>
                  <a:schemeClr val="tx1"/>
                </a:solidFill>
                <a:latin typeface="Courier New" pitchFamily="49" charset="0"/>
              </a:rPr>
              <a:t>protected</a:t>
            </a:r>
            <a:r>
              <a:rPr lang="en-IN" dirty="0" smtClean="0"/>
              <a:t> .</a:t>
            </a:r>
          </a:p>
          <a:p>
            <a:pPr>
              <a:lnSpc>
                <a:spcPct val="100000"/>
              </a:lnSpc>
              <a:spcBef>
                <a:spcPts val="300"/>
              </a:spcBef>
              <a:defRPr/>
            </a:pPr>
            <a:r>
              <a:rPr lang="en-IN" dirty="0" smtClean="0"/>
              <a:t> We will also add a</a:t>
            </a:r>
            <a:r>
              <a:rPr lang="en-IN" baseline="0" dirty="0" smtClean="0"/>
              <a:t> </a:t>
            </a:r>
            <a:r>
              <a:rPr lang="en-IN" dirty="0" smtClean="0"/>
              <a:t>no argument constructor in </a:t>
            </a:r>
            <a:r>
              <a:rPr lang="en-IN" b="1" kern="1200" dirty="0" smtClean="0">
                <a:solidFill>
                  <a:schemeClr val="tx1"/>
                </a:solidFill>
                <a:latin typeface="Courier New" pitchFamily="49" charset="0"/>
              </a:rPr>
              <a:t>Teacher</a:t>
            </a:r>
            <a:r>
              <a:rPr lang="en-IN" dirty="0" smtClean="0"/>
              <a:t> class which has </a:t>
            </a:r>
            <a:r>
              <a:rPr lang="en-IN" b="1" kern="1200" dirty="0" smtClean="0">
                <a:solidFill>
                  <a:schemeClr val="tx1"/>
                </a:solidFill>
                <a:latin typeface="Courier New" pitchFamily="49" charset="0"/>
              </a:rPr>
              <a:t>protected</a:t>
            </a:r>
            <a:r>
              <a:rPr lang="en-IN" dirty="0" smtClean="0"/>
              <a:t> access.</a:t>
            </a:r>
            <a:endParaRPr lang="en-US" dirty="0" smtClean="0"/>
          </a:p>
          <a:p>
            <a:endParaRPr lang="en-US" dirty="0" smtClean="0">
              <a:latin typeface="Arial" charset="0"/>
            </a:endParaRPr>
          </a:p>
        </p:txBody>
      </p:sp>
      <p:sp>
        <p:nvSpPr>
          <p:cNvPr id="101380" name="Slide Number Placeholder 3"/>
          <p:cNvSpPr>
            <a:spLocks noGrp="1"/>
          </p:cNvSpPr>
          <p:nvPr>
            <p:ph type="sldNum" sz="quarter" idx="5"/>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1AED8363-D218-4594-93D6-FE8C500B36CA}" type="slidenum">
              <a:rPr lang="en-US" smtClean="0"/>
              <a:pPr eaLnBrk="1" hangingPunct="1">
                <a:defRPr/>
              </a:pPr>
              <a:t>99</a:t>
            </a:fld>
            <a:endParaRPr lang="en-US" smtClean="0"/>
          </a:p>
        </p:txBody>
      </p:sp>
    </p:spTree>
    <p:extLst>
      <p:ext uri="{BB962C8B-B14F-4D97-AF65-F5344CB8AC3E}">
        <p14:creationId xmlns="" xmlns:p14="http://schemas.microsoft.com/office/powerpoint/2010/main" val="8144707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EB9B2A46-8948-45B5-AEA2-A2CB3FC5BE38}" type="slidenum">
              <a:rPr lang="en-US" smtClean="0"/>
              <a:pPr eaLnBrk="1" hangingPunct="1">
                <a:defRPr/>
              </a:pPr>
              <a:t>100</a:t>
            </a:fld>
            <a:endParaRPr lang="en-US" smtClean="0"/>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609600" indent="-609600" eaLnBrk="1" hangingPunct="1">
              <a:lnSpc>
                <a:spcPct val="100000"/>
              </a:lnSpc>
            </a:pPr>
            <a:r>
              <a:rPr lang="en-US" dirty="0" smtClean="0"/>
              <a:t>Many times we may have to redefine some of the existing features of a class in a subclass.</a:t>
            </a:r>
          </a:p>
          <a:p>
            <a:pPr marL="609600" indent="-609600" eaLnBrk="1" hangingPunct="1">
              <a:lnSpc>
                <a:spcPct val="100000"/>
              </a:lnSpc>
            </a:pPr>
            <a:r>
              <a:rPr lang="en-US" dirty="0" smtClean="0"/>
              <a:t>For example, a big car inheriting from a small car may retain its features like steering wheel but needs to have interiors like seats, seat cover </a:t>
            </a:r>
            <a:r>
              <a:rPr lang="en-US" dirty="0" err="1" smtClean="0"/>
              <a:t>etc</a:t>
            </a:r>
            <a:r>
              <a:rPr lang="en-US" dirty="0" smtClean="0"/>
              <a:t> of bigger size.</a:t>
            </a:r>
          </a:p>
          <a:p>
            <a:pPr marL="609600" indent="-609600" eaLnBrk="1" hangingPunct="1">
              <a:lnSpc>
                <a:spcPct val="100000"/>
              </a:lnSpc>
            </a:pPr>
            <a:endParaRPr lang="en-US" dirty="0" smtClean="0"/>
          </a:p>
          <a:p>
            <a:pPr marL="609600" indent="-609600" eaLnBrk="1" hangingPunct="1">
              <a:lnSpc>
                <a:spcPct val="100000"/>
              </a:lnSpc>
            </a:pPr>
            <a:r>
              <a:rPr lang="en-US" dirty="0" smtClean="0"/>
              <a:t>When a method is redefined there is some flexibility in terms of not having exactly same method declaration as the super class method.</a:t>
            </a:r>
          </a:p>
          <a:p>
            <a:pPr marL="609600" indent="-609600" eaLnBrk="1" hangingPunct="1">
              <a:lnSpc>
                <a:spcPct val="100000"/>
              </a:lnSpc>
            </a:pPr>
            <a:r>
              <a:rPr lang="en-US" dirty="0" smtClean="0"/>
              <a:t>They are defined by a set of 5 rules.</a:t>
            </a:r>
          </a:p>
          <a:p>
            <a:pPr marL="609600" indent="-609600" eaLnBrk="1" hangingPunct="1">
              <a:lnSpc>
                <a:spcPct val="100000"/>
              </a:lnSpc>
            </a:pPr>
            <a:r>
              <a:rPr lang="en-US" dirty="0" smtClean="0"/>
              <a:t>For now let us ignore the 5</a:t>
            </a:r>
            <a:r>
              <a:rPr lang="en-US" baseline="30000" dirty="0" smtClean="0"/>
              <a:t>th</a:t>
            </a:r>
            <a:r>
              <a:rPr lang="en-US" dirty="0" smtClean="0"/>
              <a:t> rule.</a:t>
            </a:r>
          </a:p>
          <a:p>
            <a:pPr eaLnBrk="1" hangingPunct="1"/>
            <a:endParaRPr lang="en-US" dirty="0" smtClean="0">
              <a:latin typeface="Arial" charset="0"/>
            </a:endParaRPr>
          </a:p>
          <a:p>
            <a:pPr marL="228600" indent="-228600" eaLnBrk="1" hangingPunct="1"/>
            <a:endParaRPr lang="en-US" dirty="0" smtClean="0">
              <a:latin typeface="Arial" charset="0"/>
            </a:endParaRPr>
          </a:p>
        </p:txBody>
      </p:sp>
    </p:spTree>
    <p:extLst>
      <p:ext uri="{BB962C8B-B14F-4D97-AF65-F5344CB8AC3E}">
        <p14:creationId xmlns="" xmlns:p14="http://schemas.microsoft.com/office/powerpoint/2010/main" val="250418351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58CA1A01-4D72-492A-BE6E-EA46079E4454}" type="slidenum">
              <a:rPr lang="en-US" smtClean="0"/>
              <a:pPr eaLnBrk="1" hangingPunct="1">
                <a:defRPr/>
              </a:pPr>
              <a:t>101</a:t>
            </a:fld>
            <a:endParaRPr lang="en-US" smtClean="0"/>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smtClean="0">
              <a:latin typeface="Arial" charset="0"/>
            </a:endParaRPr>
          </a:p>
        </p:txBody>
      </p:sp>
    </p:spTree>
    <p:extLst>
      <p:ext uri="{BB962C8B-B14F-4D97-AF65-F5344CB8AC3E}">
        <p14:creationId xmlns="" xmlns:p14="http://schemas.microsoft.com/office/powerpoint/2010/main" val="197237985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9A945529-4F1D-498E-B8DC-4F435CCADB8E}" type="slidenum">
              <a:rPr lang="en-US" smtClean="0"/>
              <a:pPr eaLnBrk="1" hangingPunct="1">
                <a:defRPr/>
              </a:pPr>
              <a:t>102</a:t>
            </a:fld>
            <a:endParaRPr lang="en-US" smtClean="0"/>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609600" indent="-609600" eaLnBrk="1" hangingPunct="1">
              <a:lnSpc>
                <a:spcPct val="80000"/>
              </a:lnSpc>
              <a:buClr>
                <a:schemeClr val="tx2"/>
              </a:buClr>
              <a:buFont typeface="Wingdings" pitchFamily="2" charset="2"/>
              <a:buNone/>
            </a:pPr>
            <a:endParaRPr lang="en-IN" smtClean="0">
              <a:latin typeface="Arial" charset="0"/>
            </a:endParaRPr>
          </a:p>
        </p:txBody>
      </p:sp>
    </p:spTree>
    <p:extLst>
      <p:ext uri="{BB962C8B-B14F-4D97-AF65-F5344CB8AC3E}">
        <p14:creationId xmlns="" xmlns:p14="http://schemas.microsoft.com/office/powerpoint/2010/main" val="393120219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D8EB9D22-4565-4CD5-9E54-05A98247D757}" type="slidenum">
              <a:rPr lang="en-US" smtClean="0"/>
              <a:pPr eaLnBrk="1" hangingPunct="1">
                <a:defRPr/>
              </a:pPr>
              <a:t>103</a:t>
            </a:fld>
            <a:endParaRPr lang="en-US" smtClean="0"/>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IN" smtClean="0">
              <a:latin typeface="Arial" charset="0"/>
            </a:endParaRPr>
          </a:p>
        </p:txBody>
      </p:sp>
    </p:spTree>
    <p:extLst>
      <p:ext uri="{BB962C8B-B14F-4D97-AF65-F5344CB8AC3E}">
        <p14:creationId xmlns="" xmlns:p14="http://schemas.microsoft.com/office/powerpoint/2010/main" val="309014010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301B01A7-4210-4DC3-B296-CB00BB650694}" type="slidenum">
              <a:rPr lang="en-US" smtClean="0"/>
              <a:pPr eaLnBrk="1" hangingPunct="1">
                <a:defRPr/>
              </a:pPr>
              <a:t>104</a:t>
            </a:fld>
            <a:endParaRPr lang="en-US" smtClean="0"/>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609600" indent="-609600" eaLnBrk="1" hangingPunct="1">
              <a:lnSpc>
                <a:spcPct val="120000"/>
              </a:lnSpc>
              <a:spcBef>
                <a:spcPts val="500"/>
              </a:spcBef>
              <a:defRPr/>
            </a:pPr>
            <a:r>
              <a:rPr lang="en-US" dirty="0" smtClean="0"/>
              <a:t>Polymorphism is an object-oriented language feature.</a:t>
            </a:r>
          </a:p>
          <a:p>
            <a:pPr marL="609600" indent="-609600" eaLnBrk="1" hangingPunct="1">
              <a:lnSpc>
                <a:spcPct val="120000"/>
              </a:lnSpc>
              <a:spcBef>
                <a:spcPts val="500"/>
              </a:spcBef>
              <a:defRPr/>
            </a:pPr>
            <a:r>
              <a:rPr lang="en-US" dirty="0" smtClean="0"/>
              <a:t>Polymorphism refers to an object’s ability to use a single method name to invoke one of different methods at run time – depending on where it is in the inheritance hierarchy.</a:t>
            </a:r>
          </a:p>
          <a:p>
            <a:pPr marL="609600" indent="-609600" eaLnBrk="1" hangingPunct="1">
              <a:lnSpc>
                <a:spcPct val="120000"/>
              </a:lnSpc>
              <a:spcBef>
                <a:spcPts val="500"/>
              </a:spcBef>
              <a:defRPr/>
            </a:pPr>
            <a:r>
              <a:rPr lang="en-US" dirty="0" smtClean="0"/>
              <a:t>It exists only when there is inheritance and the compiler uses dynamic binding to implement it.</a:t>
            </a:r>
          </a:p>
          <a:p>
            <a:pPr eaLnBrk="1" hangingPunct="1"/>
            <a:endParaRPr lang="en-US" dirty="0" smtClean="0">
              <a:latin typeface="Arial" charset="0"/>
            </a:endParaRPr>
          </a:p>
        </p:txBody>
      </p:sp>
    </p:spTree>
    <p:extLst>
      <p:ext uri="{BB962C8B-B14F-4D97-AF65-F5344CB8AC3E}">
        <p14:creationId xmlns="" xmlns:p14="http://schemas.microsoft.com/office/powerpoint/2010/main" val="198290888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6FBC556A-0DCD-4573-811E-CAE54ADC4EFC}" type="slidenum">
              <a:rPr lang="en-US" smtClean="0"/>
              <a:pPr>
                <a:defRPr/>
              </a:pPr>
              <a:t>105</a:t>
            </a:fld>
            <a:endParaRPr lang="en-US"/>
          </a:p>
        </p:txBody>
      </p:sp>
    </p:spTree>
    <p:extLst>
      <p:ext uri="{BB962C8B-B14F-4D97-AF65-F5344CB8AC3E}">
        <p14:creationId xmlns="" xmlns:p14="http://schemas.microsoft.com/office/powerpoint/2010/main" val="266521810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Since the HOD  type of object is known at compile time,  compiler knows which method to call and so can statically bind the method.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Example of Polymorphism</a:t>
            </a:r>
          </a:p>
          <a:p>
            <a:pPr>
              <a:lnSpc>
                <a:spcPct val="100000"/>
              </a:lnSpc>
              <a:spcBef>
                <a:spcPts val="200"/>
              </a:spcBef>
              <a:buFont typeface="Wingdings" pitchFamily="2" charset="2"/>
              <a:buNone/>
            </a:pPr>
            <a:r>
              <a:rPr lang="en-US" b="1" dirty="0" smtClean="0">
                <a:solidFill>
                  <a:srgbClr val="000000"/>
                </a:solidFill>
                <a:latin typeface="Courier New" pitchFamily="49" charset="0"/>
              </a:rPr>
              <a:t>package teacher;</a:t>
            </a:r>
          </a:p>
          <a:p>
            <a:pPr>
              <a:lnSpc>
                <a:spcPct val="100000"/>
              </a:lnSpc>
              <a:spcBef>
                <a:spcPts val="200"/>
              </a:spcBef>
              <a:buFont typeface="Wingdings" pitchFamily="2" charset="2"/>
              <a:buNone/>
            </a:pPr>
            <a:r>
              <a:rPr lang="en-US" b="1" dirty="0" smtClean="0">
                <a:solidFill>
                  <a:srgbClr val="000000"/>
                </a:solidFill>
                <a:latin typeface="Courier New" pitchFamily="49" charset="0"/>
              </a:rPr>
              <a:t>public class Teacher{</a:t>
            </a:r>
          </a:p>
          <a:p>
            <a:pPr>
              <a:lnSpc>
                <a:spcPct val="100000"/>
              </a:lnSpc>
              <a:spcBef>
                <a:spcPts val="200"/>
              </a:spcBef>
              <a:buFont typeface="Wingdings" pitchFamily="2" charset="2"/>
              <a:buNone/>
            </a:pPr>
            <a:r>
              <a:rPr lang="en-US" b="1" dirty="0" smtClean="0">
                <a:solidFill>
                  <a:srgbClr val="000000"/>
                </a:solidFill>
                <a:latin typeface="Courier New" pitchFamily="49" charset="0"/>
              </a:rPr>
              <a:t>..</a:t>
            </a:r>
          </a:p>
          <a:p>
            <a:pPr>
              <a:lnSpc>
                <a:spcPct val="100000"/>
              </a:lnSpc>
              <a:spcBef>
                <a:spcPts val="200"/>
              </a:spcBef>
              <a:buFont typeface="Wingdings" pitchFamily="2" charset="2"/>
              <a:buNone/>
            </a:pPr>
            <a:r>
              <a:rPr lang="en-US" b="1" dirty="0" smtClean="0">
                <a:solidFill>
                  <a:srgbClr val="000000"/>
                </a:solidFill>
                <a:latin typeface="Courier New" pitchFamily="49" charset="0"/>
              </a:rPr>
              <a:t>public void display(){</a:t>
            </a:r>
          </a:p>
          <a:p>
            <a:pPr>
              <a:lnSpc>
                <a:spcPct val="100000"/>
              </a:lnSpc>
              <a:spcBef>
                <a:spcPts val="200"/>
              </a:spcBef>
              <a:buFont typeface="Wingdings" pitchFamily="2" charset="2"/>
              <a:buNone/>
            </a:pPr>
            <a:r>
              <a:rPr lang="en-US" b="1" dirty="0" err="1" smtClean="0">
                <a:solidFill>
                  <a:srgbClr val="000000"/>
                </a:solidFill>
                <a:latin typeface="Courier New" pitchFamily="49" charset="0"/>
              </a:rPr>
              <a:t>System.out.println</a:t>
            </a:r>
            <a:r>
              <a:rPr lang="en-US" b="1" dirty="0" smtClean="0">
                <a:solidFill>
                  <a:srgbClr val="000000"/>
                </a:solidFill>
                <a:latin typeface="Courier New" pitchFamily="49" charset="0"/>
              </a:rPr>
              <a:t>("Name "+</a:t>
            </a:r>
            <a:r>
              <a:rPr lang="en-US" b="1" dirty="0" err="1" smtClean="0">
                <a:solidFill>
                  <a:srgbClr val="000000"/>
                </a:solidFill>
                <a:latin typeface="Courier New" pitchFamily="49" charset="0"/>
              </a:rPr>
              <a:t>getName</a:t>
            </a:r>
            <a:r>
              <a:rPr lang="en-US" b="1" dirty="0" smtClean="0">
                <a:solidFill>
                  <a:srgbClr val="000000"/>
                </a:solidFill>
                <a:latin typeface="Courier New" pitchFamily="49" charset="0"/>
              </a:rPr>
              <a:t>())	;</a:t>
            </a:r>
          </a:p>
          <a:p>
            <a:pPr>
              <a:lnSpc>
                <a:spcPct val="100000"/>
              </a:lnSpc>
              <a:spcBef>
                <a:spcPts val="200"/>
              </a:spcBef>
              <a:buFont typeface="Wingdings" pitchFamily="2" charset="2"/>
              <a:buNone/>
            </a:pPr>
            <a:r>
              <a:rPr lang="en-US" b="1" dirty="0" err="1" smtClean="0">
                <a:solidFill>
                  <a:srgbClr val="000000"/>
                </a:solidFill>
                <a:latin typeface="Courier New" pitchFamily="49" charset="0"/>
              </a:rPr>
              <a:t>System.out.println</a:t>
            </a:r>
            <a:r>
              <a:rPr lang="en-US" b="1" dirty="0" smtClean="0">
                <a:solidFill>
                  <a:srgbClr val="000000"/>
                </a:solidFill>
                <a:latin typeface="Courier New" pitchFamily="49" charset="0"/>
              </a:rPr>
              <a:t>("ID :"+</a:t>
            </a:r>
            <a:r>
              <a:rPr lang="en-US" b="1" dirty="0" err="1" smtClean="0">
                <a:solidFill>
                  <a:srgbClr val="000000"/>
                </a:solidFill>
                <a:latin typeface="Courier New" pitchFamily="49" charset="0"/>
              </a:rPr>
              <a:t>factId</a:t>
            </a:r>
            <a:r>
              <a:rPr lang="en-US" b="1" dirty="0" smtClean="0">
                <a:solidFill>
                  <a:srgbClr val="000000"/>
                </a:solidFill>
                <a:latin typeface="Courier New" pitchFamily="49" charset="0"/>
              </a:rPr>
              <a:t>)	;}	}</a:t>
            </a:r>
          </a:p>
          <a:p>
            <a:pPr>
              <a:lnSpc>
                <a:spcPct val="100000"/>
              </a:lnSpc>
              <a:spcBef>
                <a:spcPts val="200"/>
              </a:spcBef>
              <a:buFont typeface="Wingdings" pitchFamily="2" charset="2"/>
              <a:buNone/>
            </a:pPr>
            <a:endParaRPr lang="en-US" b="1" dirty="0" smtClean="0">
              <a:solidFill>
                <a:srgbClr val="000000"/>
              </a:solidFill>
              <a:latin typeface="Courier New" pitchFamily="49" charset="0"/>
            </a:endParaRPr>
          </a:p>
          <a:p>
            <a:pPr>
              <a:lnSpc>
                <a:spcPct val="100000"/>
              </a:lnSpc>
              <a:spcBef>
                <a:spcPts val="200"/>
              </a:spcBef>
              <a:buFont typeface="Wingdings" pitchFamily="2" charset="2"/>
              <a:buNone/>
            </a:pPr>
            <a:r>
              <a:rPr lang="en-US" b="1" dirty="0" smtClean="0">
                <a:solidFill>
                  <a:srgbClr val="000000"/>
                </a:solidFill>
                <a:latin typeface="Courier New" pitchFamily="49" charset="0"/>
              </a:rPr>
              <a:t>package admin;</a:t>
            </a:r>
          </a:p>
          <a:p>
            <a:pPr>
              <a:lnSpc>
                <a:spcPct val="100000"/>
              </a:lnSpc>
              <a:spcBef>
                <a:spcPts val="200"/>
              </a:spcBef>
              <a:buFont typeface="Wingdings" pitchFamily="2" charset="2"/>
              <a:buNone/>
            </a:pPr>
            <a:r>
              <a:rPr lang="en-US" b="1" dirty="0" smtClean="0">
                <a:solidFill>
                  <a:srgbClr val="000000"/>
                </a:solidFill>
                <a:latin typeface="Courier New" pitchFamily="49" charset="0"/>
              </a:rPr>
              <a:t>public class HOD extends Teacher{</a:t>
            </a:r>
          </a:p>
          <a:p>
            <a:pPr>
              <a:lnSpc>
                <a:spcPct val="100000"/>
              </a:lnSpc>
              <a:spcBef>
                <a:spcPts val="200"/>
              </a:spcBef>
              <a:buFont typeface="Wingdings" pitchFamily="2" charset="2"/>
              <a:buNone/>
            </a:pPr>
            <a:r>
              <a:rPr lang="en-US" b="1" dirty="0" smtClean="0">
                <a:solidFill>
                  <a:srgbClr val="000000"/>
                </a:solidFill>
                <a:latin typeface="Courier New" pitchFamily="49" charset="0"/>
              </a:rPr>
              <a:t>@Override</a:t>
            </a:r>
          </a:p>
          <a:p>
            <a:pPr>
              <a:lnSpc>
                <a:spcPct val="100000"/>
              </a:lnSpc>
              <a:spcBef>
                <a:spcPts val="200"/>
              </a:spcBef>
              <a:buFont typeface="Wingdings" pitchFamily="2" charset="2"/>
              <a:buNone/>
            </a:pPr>
            <a:r>
              <a:rPr lang="en-US" b="1" dirty="0" smtClean="0">
                <a:solidFill>
                  <a:srgbClr val="000000"/>
                </a:solidFill>
                <a:latin typeface="Courier New" pitchFamily="49" charset="0"/>
              </a:rPr>
              <a:t>public void display(){</a:t>
            </a:r>
          </a:p>
          <a:p>
            <a:pPr>
              <a:lnSpc>
                <a:spcPct val="100000"/>
              </a:lnSpc>
              <a:spcBef>
                <a:spcPts val="200"/>
              </a:spcBef>
              <a:buFont typeface="Wingdings" pitchFamily="2" charset="2"/>
              <a:buNone/>
            </a:pPr>
            <a:r>
              <a:rPr lang="en-US" b="1" dirty="0" err="1" smtClean="0">
                <a:solidFill>
                  <a:srgbClr val="000000"/>
                </a:solidFill>
                <a:latin typeface="Courier New" pitchFamily="49" charset="0"/>
              </a:rPr>
              <a:t>System.out.println</a:t>
            </a:r>
            <a:r>
              <a:rPr lang="en-US" b="1" dirty="0" smtClean="0">
                <a:solidFill>
                  <a:srgbClr val="000000"/>
                </a:solidFill>
                <a:latin typeface="Courier New" pitchFamily="49" charset="0"/>
              </a:rPr>
              <a:t>(</a:t>
            </a:r>
          </a:p>
          <a:p>
            <a:pPr>
              <a:lnSpc>
                <a:spcPct val="100000"/>
              </a:lnSpc>
              <a:spcBef>
                <a:spcPts val="200"/>
              </a:spcBef>
              <a:buFont typeface="Wingdings" pitchFamily="2" charset="2"/>
              <a:buNone/>
            </a:pPr>
            <a:r>
              <a:rPr lang="en-US" b="1" dirty="0" smtClean="0">
                <a:solidFill>
                  <a:srgbClr val="000000"/>
                </a:solidFill>
                <a:latin typeface="Courier New" pitchFamily="49" charset="0"/>
              </a:rPr>
              <a:t>"Name "+</a:t>
            </a:r>
            <a:r>
              <a:rPr lang="en-US" b="1" dirty="0" err="1" smtClean="0">
                <a:solidFill>
                  <a:srgbClr val="000000"/>
                </a:solidFill>
                <a:latin typeface="Courier New" pitchFamily="49" charset="0"/>
              </a:rPr>
              <a:t>getName</a:t>
            </a:r>
            <a:r>
              <a:rPr lang="en-US" b="1" dirty="0" smtClean="0">
                <a:solidFill>
                  <a:srgbClr val="000000"/>
                </a:solidFill>
                <a:latin typeface="Courier New" pitchFamily="49" charset="0"/>
              </a:rPr>
              <a:t>()); </a:t>
            </a:r>
          </a:p>
          <a:p>
            <a:pPr>
              <a:lnSpc>
                <a:spcPct val="100000"/>
              </a:lnSpc>
              <a:spcBef>
                <a:spcPts val="200"/>
              </a:spcBef>
              <a:buFont typeface="Wingdings" pitchFamily="2" charset="2"/>
              <a:buNone/>
            </a:pPr>
            <a:r>
              <a:rPr lang="en-US" b="1" dirty="0" err="1" smtClean="0">
                <a:solidFill>
                  <a:srgbClr val="000000"/>
                </a:solidFill>
                <a:latin typeface="Courier New" pitchFamily="49" charset="0"/>
              </a:rPr>
              <a:t>System.out.println</a:t>
            </a:r>
            <a:r>
              <a:rPr lang="en-US" b="1" dirty="0" smtClean="0">
                <a:solidFill>
                  <a:srgbClr val="000000"/>
                </a:solidFill>
                <a:latin typeface="Courier New" pitchFamily="49" charset="0"/>
              </a:rPr>
              <a:t>("Date of appointment "+</a:t>
            </a:r>
            <a:r>
              <a:rPr lang="en-US" b="1" dirty="0" err="1" smtClean="0">
                <a:solidFill>
                  <a:srgbClr val="000000"/>
                </a:solidFill>
                <a:latin typeface="Courier New" pitchFamily="49" charset="0"/>
              </a:rPr>
              <a:t>dateOfAppointment</a:t>
            </a:r>
            <a:r>
              <a:rPr lang="en-US" b="1" dirty="0" smtClean="0">
                <a:solidFill>
                  <a:srgbClr val="000000"/>
                </a:solidFill>
                <a:latin typeface="Courier New" pitchFamily="49" charset="0"/>
              </a:rPr>
              <a:t>);}</a:t>
            </a:r>
          </a:p>
          <a:p>
            <a:pPr>
              <a:lnSpc>
                <a:spcPct val="100000"/>
              </a:lnSpc>
              <a:spcBef>
                <a:spcPts val="200"/>
              </a:spcBef>
              <a:buFont typeface="Wingdings" pitchFamily="2" charset="2"/>
              <a:buNone/>
            </a:pPr>
            <a:r>
              <a:rPr lang="en-US" b="1" dirty="0" smtClean="0">
                <a:solidFill>
                  <a:srgbClr val="000000"/>
                </a:solidFill>
                <a:latin typeface="Courier New" pitchFamily="49" charset="0"/>
              </a:rPr>
              <a:t>}</a:t>
            </a:r>
          </a:p>
          <a:p>
            <a:pPr marL="0" indent="0" eaLnBrk="1" hangingPunct="1">
              <a:lnSpc>
                <a:spcPct val="90000"/>
              </a:lnSpc>
              <a:buFont typeface="Wingdings" pitchFamily="2" charset="2"/>
              <a:buNone/>
            </a:pPr>
            <a:r>
              <a:rPr lang="en-US" b="1" dirty="0" smtClean="0">
                <a:solidFill>
                  <a:srgbClr val="000000"/>
                </a:solidFill>
                <a:latin typeface="Courier New" pitchFamily="49" charset="0"/>
              </a:rPr>
              <a:t>package teacher;</a:t>
            </a:r>
          </a:p>
          <a:p>
            <a:pPr marL="0" indent="0" eaLnBrk="1" hangingPunct="1">
              <a:lnSpc>
                <a:spcPct val="90000"/>
              </a:lnSpc>
              <a:buFont typeface="Wingdings" pitchFamily="2" charset="2"/>
              <a:buNone/>
            </a:pPr>
            <a:r>
              <a:rPr lang="en-US" b="1" dirty="0" smtClean="0">
                <a:solidFill>
                  <a:srgbClr val="000000"/>
                </a:solidFill>
                <a:latin typeface="Courier New" pitchFamily="49" charset="0"/>
              </a:rPr>
              <a:t>public class Test{</a:t>
            </a:r>
          </a:p>
          <a:p>
            <a:pPr marL="0" indent="0" eaLnBrk="1" hangingPunct="1">
              <a:lnSpc>
                <a:spcPct val="90000"/>
              </a:lnSpc>
              <a:buFontTx/>
              <a:buNone/>
            </a:pPr>
            <a:r>
              <a:rPr lang="en-US" b="1" dirty="0" smtClean="0">
                <a:solidFill>
                  <a:srgbClr val="000000"/>
                </a:solidFill>
                <a:latin typeface="Courier New" pitchFamily="49" charset="0"/>
              </a:rPr>
              <a:t>public static void print(Teacher f){</a:t>
            </a:r>
          </a:p>
          <a:p>
            <a:pPr marL="0" indent="0" eaLnBrk="1" hangingPunct="1">
              <a:lnSpc>
                <a:spcPct val="90000"/>
              </a:lnSpc>
              <a:buFontTx/>
              <a:buNone/>
            </a:pPr>
            <a:r>
              <a:rPr lang="en-US" b="1" dirty="0" smtClean="0">
                <a:solidFill>
                  <a:srgbClr val="000000"/>
                </a:solidFill>
                <a:latin typeface="Courier New" pitchFamily="49" charset="0"/>
              </a:rPr>
              <a:t>for(</a:t>
            </a:r>
            <a:r>
              <a:rPr lang="en-US" b="1" dirty="0" err="1" smtClean="0">
                <a:solidFill>
                  <a:srgbClr val="000000"/>
                </a:solidFill>
                <a:latin typeface="Courier New" pitchFamily="49" charset="0"/>
              </a:rPr>
              <a:t>int</a:t>
            </a:r>
            <a:r>
              <a:rPr lang="en-US" b="1" dirty="0" smtClean="0">
                <a:solidFill>
                  <a:srgbClr val="000000"/>
                </a:solidFill>
                <a:latin typeface="Courier New" pitchFamily="49" charset="0"/>
              </a:rPr>
              <a:t> j=0;j&lt;</a:t>
            </a:r>
            <a:r>
              <a:rPr lang="en-US" b="1" dirty="0" err="1" smtClean="0">
                <a:solidFill>
                  <a:srgbClr val="000000"/>
                </a:solidFill>
                <a:latin typeface="Courier New" pitchFamily="49" charset="0"/>
              </a:rPr>
              <a:t>f.length;j</a:t>
            </a:r>
            <a:r>
              <a:rPr lang="en-US" b="1" dirty="0" smtClean="0">
                <a:solidFill>
                  <a:srgbClr val="000000"/>
                </a:solidFill>
                <a:latin typeface="Courier New" pitchFamily="49" charset="0"/>
              </a:rPr>
              <a:t>++)</a:t>
            </a:r>
          </a:p>
          <a:p>
            <a:pPr marL="0" indent="0" eaLnBrk="1" hangingPunct="1">
              <a:lnSpc>
                <a:spcPct val="90000"/>
              </a:lnSpc>
              <a:buFontTx/>
              <a:buNone/>
            </a:pPr>
            <a:r>
              <a:rPr lang="en-US" b="1" dirty="0" err="1" smtClean="0">
                <a:solidFill>
                  <a:srgbClr val="C00000"/>
                </a:solidFill>
                <a:latin typeface="Courier New" pitchFamily="49" charset="0"/>
              </a:rPr>
              <a:t>f.display</a:t>
            </a:r>
            <a:r>
              <a:rPr lang="en-US" b="1" dirty="0" smtClean="0">
                <a:solidFill>
                  <a:srgbClr val="C00000"/>
                </a:solidFill>
                <a:latin typeface="Courier New" pitchFamily="49" charset="0"/>
              </a:rPr>
              <a:t>();</a:t>
            </a:r>
            <a:r>
              <a:rPr lang="en-US" b="1" dirty="0" smtClean="0">
                <a:solidFill>
                  <a:srgbClr val="000000"/>
                </a:solidFill>
                <a:latin typeface="Courier New" pitchFamily="49" charset="0"/>
              </a:rPr>
              <a:t>}</a:t>
            </a:r>
          </a:p>
          <a:p>
            <a:pPr marL="0" indent="0" eaLnBrk="1" hangingPunct="1">
              <a:lnSpc>
                <a:spcPct val="90000"/>
              </a:lnSpc>
              <a:buFontTx/>
              <a:buNone/>
            </a:pPr>
            <a:endParaRPr lang="en-US" b="1" dirty="0" smtClean="0">
              <a:solidFill>
                <a:srgbClr val="000000"/>
              </a:solidFill>
              <a:latin typeface="Courier New" pitchFamily="49" charset="0"/>
            </a:endParaRPr>
          </a:p>
          <a:p>
            <a:pPr marL="0" indent="0">
              <a:lnSpc>
                <a:spcPct val="90000"/>
              </a:lnSpc>
              <a:buNone/>
            </a:pPr>
            <a:r>
              <a:rPr lang="en-US" b="1" dirty="0" smtClean="0">
                <a:solidFill>
                  <a:srgbClr val="000000"/>
                </a:solidFill>
                <a:latin typeface="Courier New" pitchFamily="49" charset="0"/>
              </a:rPr>
              <a:t>public static void main(String </a:t>
            </a:r>
            <a:r>
              <a:rPr lang="en-US" b="1" dirty="0" err="1" smtClean="0">
                <a:solidFill>
                  <a:srgbClr val="000000"/>
                </a:solidFill>
                <a:latin typeface="Courier New" pitchFamily="49" charset="0"/>
              </a:rPr>
              <a:t>str</a:t>
            </a:r>
            <a:r>
              <a:rPr lang="en-US" b="1" dirty="0" smtClean="0">
                <a:solidFill>
                  <a:srgbClr val="000000"/>
                </a:solidFill>
                <a:latin typeface="Courier New" pitchFamily="49" charset="0"/>
              </a:rPr>
              <a:t>[]){</a:t>
            </a:r>
          </a:p>
          <a:p>
            <a:pPr marL="0" indent="0">
              <a:lnSpc>
                <a:spcPct val="90000"/>
              </a:lnSpc>
              <a:buNone/>
            </a:pPr>
            <a:r>
              <a:rPr lang="en-US" b="1" dirty="0" err="1" smtClean="0">
                <a:solidFill>
                  <a:srgbClr val="000000"/>
                </a:solidFill>
                <a:latin typeface="Courier New" pitchFamily="49" charset="0"/>
              </a:rPr>
              <a:t>admin.HOD</a:t>
            </a:r>
            <a:r>
              <a:rPr lang="en-US" b="1" dirty="0" smtClean="0">
                <a:solidFill>
                  <a:srgbClr val="000000"/>
                </a:solidFill>
                <a:latin typeface="Courier New" pitchFamily="49" charset="0"/>
              </a:rPr>
              <a:t> h =new </a:t>
            </a:r>
            <a:r>
              <a:rPr lang="en-US" b="1" dirty="0" err="1" smtClean="0">
                <a:solidFill>
                  <a:srgbClr val="000000"/>
                </a:solidFill>
                <a:latin typeface="Courier New" pitchFamily="49" charset="0"/>
              </a:rPr>
              <a:t>admin.HOD</a:t>
            </a:r>
            <a:r>
              <a:rPr lang="en-US" b="1" dirty="0" smtClean="0">
                <a:solidFill>
                  <a:srgbClr val="000000"/>
                </a:solidFill>
                <a:latin typeface="Courier New" pitchFamily="49" charset="0"/>
              </a:rPr>
              <a:t>(“Ned”,”1.1.2006”);</a:t>
            </a:r>
          </a:p>
          <a:p>
            <a:pPr marL="0" indent="0">
              <a:lnSpc>
                <a:spcPct val="90000"/>
              </a:lnSpc>
              <a:buNone/>
            </a:pPr>
            <a:r>
              <a:rPr lang="en-US" b="1" dirty="0" smtClean="0">
                <a:solidFill>
                  <a:srgbClr val="000000"/>
                </a:solidFill>
                <a:latin typeface="Courier New" pitchFamily="49" charset="0"/>
              </a:rPr>
              <a:t>print(h);</a:t>
            </a:r>
          </a:p>
          <a:p>
            <a:pPr marL="0" indent="0">
              <a:lnSpc>
                <a:spcPct val="90000"/>
              </a:lnSpc>
              <a:buNone/>
            </a:pPr>
            <a:r>
              <a:rPr lang="en-US" b="1" dirty="0" smtClean="0">
                <a:solidFill>
                  <a:srgbClr val="000000"/>
                </a:solidFill>
                <a:latin typeface="Courier New" pitchFamily="49" charset="0"/>
              </a:rPr>
              <a:t>Teacher f= new Teacher(“Sam”);</a:t>
            </a:r>
          </a:p>
          <a:p>
            <a:pPr marL="0" indent="0">
              <a:lnSpc>
                <a:spcPct val="90000"/>
              </a:lnSpc>
              <a:buNone/>
            </a:pPr>
            <a:r>
              <a:rPr lang="en-US" b="1" dirty="0" smtClean="0">
                <a:solidFill>
                  <a:srgbClr val="000000"/>
                </a:solidFill>
                <a:latin typeface="Courier New" pitchFamily="49" charset="0"/>
              </a:rPr>
              <a:t>print(f);</a:t>
            </a:r>
          </a:p>
          <a:p>
            <a:pPr marL="0" indent="0">
              <a:lnSpc>
                <a:spcPct val="90000"/>
              </a:lnSpc>
              <a:buNone/>
            </a:pPr>
            <a:r>
              <a:rPr lang="en-US" b="1" dirty="0" smtClean="0">
                <a:solidFill>
                  <a:srgbClr val="000000"/>
                </a:solidFill>
                <a:latin typeface="Courier New" pitchFamily="49" charset="0"/>
              </a:rPr>
              <a:t>}} </a:t>
            </a:r>
          </a:p>
          <a:p>
            <a:pPr eaLnBrk="1" hangingPunct="1">
              <a:buFont typeface="Wingdings" pitchFamily="2" charset="2"/>
              <a:buNone/>
            </a:pPr>
            <a:r>
              <a:rPr lang="en-US" dirty="0" smtClean="0"/>
              <a:t>Output</a:t>
            </a:r>
            <a:r>
              <a:rPr lang="en-US" b="1" dirty="0" smtClean="0">
                <a:latin typeface="Courier New" pitchFamily="49" charset="0"/>
              </a:rPr>
              <a:t>:</a:t>
            </a:r>
          </a:p>
          <a:p>
            <a:pPr eaLnBrk="1" hangingPunct="1">
              <a:lnSpc>
                <a:spcPct val="100000"/>
              </a:lnSpc>
              <a:buFont typeface="Wingdings" pitchFamily="2" charset="2"/>
              <a:buNone/>
            </a:pPr>
            <a:r>
              <a:rPr lang="en-US" b="1" dirty="0" smtClean="0">
                <a:latin typeface="Courier New" pitchFamily="49" charset="0"/>
              </a:rPr>
              <a:t>Name :Ned</a:t>
            </a:r>
          </a:p>
          <a:p>
            <a:pPr eaLnBrk="1" hangingPunct="1">
              <a:lnSpc>
                <a:spcPct val="100000"/>
              </a:lnSpc>
              <a:buFont typeface="Wingdings" pitchFamily="2" charset="2"/>
              <a:buNone/>
            </a:pPr>
            <a:r>
              <a:rPr lang="en-US" b="1" dirty="0" smtClean="0">
                <a:latin typeface="Courier New" pitchFamily="49" charset="0"/>
              </a:rPr>
              <a:t>ID :1</a:t>
            </a:r>
          </a:p>
          <a:p>
            <a:pPr eaLnBrk="1" hangingPunct="1">
              <a:lnSpc>
                <a:spcPct val="100000"/>
              </a:lnSpc>
              <a:buFont typeface="Wingdings" pitchFamily="2" charset="2"/>
              <a:buNone/>
            </a:pPr>
            <a:r>
              <a:rPr lang="en-US" b="1" dirty="0" smtClean="0">
                <a:latin typeface="Courier New" pitchFamily="49" charset="0"/>
              </a:rPr>
              <a:t>Date of appointment 1.1.2006</a:t>
            </a:r>
          </a:p>
          <a:p>
            <a:pPr eaLnBrk="1" hangingPunct="1">
              <a:lnSpc>
                <a:spcPct val="100000"/>
              </a:lnSpc>
              <a:buFont typeface="Wingdings" pitchFamily="2" charset="2"/>
              <a:buNone/>
            </a:pPr>
            <a:r>
              <a:rPr lang="en-US" b="1" dirty="0" smtClean="0">
                <a:latin typeface="Courier New" pitchFamily="49" charset="0"/>
              </a:rPr>
              <a:t>Name :Sam</a:t>
            </a:r>
          </a:p>
          <a:p>
            <a:pPr eaLnBrk="1" hangingPunct="1">
              <a:lnSpc>
                <a:spcPct val="100000"/>
              </a:lnSpc>
              <a:buFont typeface="Wingdings" pitchFamily="2" charset="2"/>
              <a:buNone/>
            </a:pPr>
            <a:r>
              <a:rPr lang="en-US" b="1" dirty="0" smtClean="0">
                <a:latin typeface="Courier New" pitchFamily="49" charset="0"/>
              </a:rPr>
              <a:t>ID :2</a:t>
            </a:r>
          </a:p>
          <a:p>
            <a:pPr marL="0" indent="0">
              <a:lnSpc>
                <a:spcPct val="90000"/>
              </a:lnSpc>
              <a:buNone/>
            </a:pPr>
            <a:endParaRPr lang="en-US" b="1" dirty="0" smtClean="0">
              <a:solidFill>
                <a:srgbClr val="000000"/>
              </a:solidFill>
              <a:latin typeface="Courier New" pitchFamily="49" charset="0"/>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a:defRPr/>
            </a:pPr>
            <a:fld id="{6FBC556A-0DCD-4573-811E-CAE54ADC4EFC}" type="slidenum">
              <a:rPr lang="en-US" smtClean="0"/>
              <a:pPr>
                <a:defRPr/>
              </a:pPr>
              <a:t>106</a:t>
            </a:fld>
            <a:endParaRPr lang="en-US"/>
          </a:p>
        </p:txBody>
      </p:sp>
    </p:spTree>
    <p:extLst>
      <p:ext uri="{BB962C8B-B14F-4D97-AF65-F5344CB8AC3E}">
        <p14:creationId xmlns="" xmlns:p14="http://schemas.microsoft.com/office/powerpoint/2010/main" val="288406443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5A7912B4-5841-41E6-A042-CD608E7E3967}" type="slidenum">
              <a:rPr lang="en-US" smtClean="0"/>
              <a:pPr eaLnBrk="1" hangingPunct="1">
                <a:defRPr/>
              </a:pPr>
              <a:t>107</a:t>
            </a:fld>
            <a:endParaRPr lang="en-US" smtClean="0"/>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342900" indent="-342900" eaLnBrk="0" hangingPunct="0">
              <a:lnSpc>
                <a:spcPct val="140000"/>
              </a:lnSpc>
              <a:spcBef>
                <a:spcPct val="20000"/>
              </a:spcBef>
              <a:buClr>
                <a:schemeClr val="accent2"/>
              </a:buClr>
              <a:buFont typeface="Wingdings" pitchFamily="2" charset="2"/>
              <a:buChar char="§"/>
              <a:defRPr/>
            </a:pPr>
            <a:r>
              <a:rPr lang="en-US" sz="1000" kern="1200" dirty="0" smtClean="0">
                <a:solidFill>
                  <a:srgbClr val="5F5F5F"/>
                </a:solidFill>
                <a:latin typeface="Arial" pitchFamily="34" charset="0"/>
                <a:ea typeface="+mn-ea"/>
                <a:cs typeface="+mn-cs"/>
              </a:rPr>
              <a:t>Since the private and static  methods are not inherited, they are not overridden.</a:t>
            </a:r>
          </a:p>
          <a:p>
            <a:pPr marL="342900" indent="-342900" eaLnBrk="0" hangingPunct="0">
              <a:lnSpc>
                <a:spcPct val="140000"/>
              </a:lnSpc>
              <a:spcBef>
                <a:spcPct val="20000"/>
              </a:spcBef>
              <a:buClr>
                <a:schemeClr val="accent2"/>
              </a:buClr>
              <a:buFont typeface="Wingdings" pitchFamily="2" charset="2"/>
              <a:buChar char="§"/>
              <a:defRPr/>
            </a:pPr>
            <a:r>
              <a:rPr lang="en-US" sz="1000" kern="1200" dirty="0" smtClean="0">
                <a:solidFill>
                  <a:srgbClr val="5F5F5F"/>
                </a:solidFill>
                <a:latin typeface="Arial" pitchFamily="34" charset="0"/>
                <a:ea typeface="+mn-ea"/>
                <a:cs typeface="+mn-cs"/>
              </a:rPr>
              <a:t>As they are not overridden, there is no polymorphic behavior.</a:t>
            </a:r>
          </a:p>
          <a:p>
            <a:pPr eaLnBrk="1" hangingPunct="1"/>
            <a:endParaRPr lang="en-IN" dirty="0" smtClean="0">
              <a:latin typeface="Arial" charset="0"/>
            </a:endParaRPr>
          </a:p>
        </p:txBody>
      </p:sp>
    </p:spTree>
    <p:extLst>
      <p:ext uri="{BB962C8B-B14F-4D97-AF65-F5344CB8AC3E}">
        <p14:creationId xmlns="" xmlns:p14="http://schemas.microsoft.com/office/powerpoint/2010/main" val="99849144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000" kern="1200" dirty="0" smtClean="0">
                <a:solidFill>
                  <a:schemeClr val="tx1"/>
                </a:solidFill>
                <a:latin typeface="Arial" pitchFamily="34" charset="0"/>
                <a:ea typeface="+mn-ea"/>
                <a:cs typeface="+mn-cs"/>
              </a:rPr>
              <a:t>While instance methods are overridden, class methods are only hidden.</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000" kern="1200" dirty="0" smtClean="0">
                <a:solidFill>
                  <a:schemeClr val="tx1"/>
                </a:solidFill>
                <a:latin typeface="Arial" pitchFamily="34" charset="0"/>
                <a:ea typeface="+mn-ea"/>
                <a:cs typeface="+mn-cs"/>
              </a:rPr>
              <a:t>Also, instance method cannot be overridden to be a class method and vice versa.</a:t>
            </a:r>
            <a:endParaRPr lang="en-US" sz="1000"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sz="800" kern="1200" dirty="0" smtClean="0">
              <a:solidFill>
                <a:schemeClr val="tx1"/>
              </a:solidFill>
              <a:latin typeface="Arial" pitchFamily="34" charset="0"/>
              <a:ea typeface="+mn-ea"/>
              <a:cs typeface="+mn-cs"/>
            </a:endParaRPr>
          </a:p>
          <a:p>
            <a:pPr>
              <a:spcBef>
                <a:spcPts val="500"/>
              </a:spcBef>
            </a:pPr>
            <a:r>
              <a:rPr lang="en-US" sz="1000" b="1" dirty="0" smtClean="0">
                <a:solidFill>
                  <a:srgbClr val="000000"/>
                </a:solidFill>
                <a:latin typeface="Courier New" pitchFamily="49" charset="0"/>
              </a:rPr>
              <a:t>class </a:t>
            </a:r>
            <a:r>
              <a:rPr lang="en-US" sz="1000" b="1" dirty="0" err="1" smtClean="0">
                <a:solidFill>
                  <a:srgbClr val="000000"/>
                </a:solidFill>
                <a:latin typeface="Courier New" pitchFamily="49" charset="0"/>
              </a:rPr>
              <a:t>ClassRoom</a:t>
            </a:r>
            <a:r>
              <a:rPr lang="en-US" sz="1000" b="1" dirty="0" smtClean="0">
                <a:solidFill>
                  <a:srgbClr val="000000"/>
                </a:solidFill>
                <a:latin typeface="Courier New" pitchFamily="49" charset="0"/>
              </a:rPr>
              <a:t>{</a:t>
            </a:r>
          </a:p>
          <a:p>
            <a:pPr>
              <a:spcBef>
                <a:spcPts val="500"/>
              </a:spcBef>
            </a:pPr>
            <a:r>
              <a:rPr lang="en-US" sz="1000" b="1" dirty="0" smtClean="0">
                <a:solidFill>
                  <a:srgbClr val="000000"/>
                </a:solidFill>
                <a:latin typeface="Courier New" pitchFamily="49" charset="0"/>
              </a:rPr>
              <a:t>static </a:t>
            </a:r>
            <a:r>
              <a:rPr lang="en-US" sz="1000" b="1" dirty="0" err="1" smtClean="0">
                <a:solidFill>
                  <a:srgbClr val="000000"/>
                </a:solidFill>
                <a:latin typeface="Courier New" pitchFamily="49" charset="0"/>
              </a:rPr>
              <a:t>int</a:t>
            </a:r>
            <a:r>
              <a:rPr lang="en-US" sz="1000" b="1" dirty="0" smtClean="0">
                <a:solidFill>
                  <a:srgbClr val="000000"/>
                </a:solidFill>
                <a:latin typeface="Courier New" pitchFamily="49" charset="0"/>
              </a:rPr>
              <a:t> capacity=50;</a:t>
            </a:r>
          </a:p>
          <a:p>
            <a:pPr>
              <a:spcBef>
                <a:spcPts val="500"/>
              </a:spcBef>
            </a:pPr>
            <a:r>
              <a:rPr lang="en-US" sz="1000" b="1" dirty="0" smtClean="0">
                <a:solidFill>
                  <a:schemeClr val="tx2"/>
                </a:solidFill>
                <a:latin typeface="Courier New" pitchFamily="49" charset="0"/>
              </a:rPr>
              <a:t>public static void </a:t>
            </a:r>
            <a:r>
              <a:rPr lang="en-US" sz="1000" b="1" dirty="0" err="1" smtClean="0">
                <a:solidFill>
                  <a:schemeClr val="tx2"/>
                </a:solidFill>
                <a:latin typeface="Courier New" pitchFamily="49" charset="0"/>
              </a:rPr>
              <a:t>printCapacity</a:t>
            </a:r>
            <a:r>
              <a:rPr lang="en-US" sz="1000" b="1" dirty="0" smtClean="0">
                <a:solidFill>
                  <a:schemeClr val="tx2"/>
                </a:solidFill>
                <a:latin typeface="Courier New" pitchFamily="49" charset="0"/>
              </a:rPr>
              <a:t>(){</a:t>
            </a:r>
          </a:p>
          <a:p>
            <a:pPr>
              <a:spcBef>
                <a:spcPts val="500"/>
              </a:spcBef>
            </a:pPr>
            <a:r>
              <a:rPr lang="en-US" sz="1000" b="1" dirty="0" err="1" smtClean="0">
                <a:solidFill>
                  <a:srgbClr val="000000"/>
                </a:solidFill>
                <a:latin typeface="Courier New" pitchFamily="49" charset="0"/>
              </a:rPr>
              <a:t>System.out.println</a:t>
            </a:r>
            <a:r>
              <a:rPr lang="en-US" sz="1000" b="1" dirty="0" smtClean="0">
                <a:solidFill>
                  <a:srgbClr val="000000"/>
                </a:solidFill>
                <a:latin typeface="Courier New" pitchFamily="49" charset="0"/>
              </a:rPr>
              <a:t>("Class Room seating capacity "+ capacity); }</a:t>
            </a:r>
          </a:p>
          <a:p>
            <a:pPr>
              <a:spcBef>
                <a:spcPts val="500"/>
              </a:spcBef>
            </a:pPr>
            <a:r>
              <a:rPr lang="en-US" sz="1000" b="1" dirty="0" smtClean="0">
                <a:solidFill>
                  <a:srgbClr val="000000"/>
                </a:solidFill>
                <a:latin typeface="Courier New" pitchFamily="49" charset="0"/>
              </a:rPr>
              <a:t>}</a:t>
            </a:r>
          </a:p>
          <a:p>
            <a:pPr>
              <a:spcBef>
                <a:spcPts val="500"/>
              </a:spcBef>
            </a:pPr>
            <a:r>
              <a:rPr lang="en-US" sz="1000" b="1" dirty="0" smtClean="0">
                <a:solidFill>
                  <a:srgbClr val="000000"/>
                </a:solidFill>
                <a:latin typeface="Courier New" pitchFamily="49" charset="0"/>
              </a:rPr>
              <a:t>class </a:t>
            </a:r>
            <a:r>
              <a:rPr lang="en-US" sz="1000" b="1" dirty="0" err="1" smtClean="0">
                <a:solidFill>
                  <a:srgbClr val="000000"/>
                </a:solidFill>
                <a:latin typeface="Courier New" pitchFamily="49" charset="0"/>
              </a:rPr>
              <a:t>SeminarHall</a:t>
            </a:r>
            <a:r>
              <a:rPr lang="en-US" sz="1000" b="1" dirty="0" smtClean="0">
                <a:solidFill>
                  <a:srgbClr val="000000"/>
                </a:solidFill>
                <a:latin typeface="Courier New" pitchFamily="49" charset="0"/>
              </a:rPr>
              <a:t> extends </a:t>
            </a:r>
            <a:r>
              <a:rPr lang="en-US" sz="1000" b="1" dirty="0" err="1" smtClean="0">
                <a:solidFill>
                  <a:srgbClr val="000000"/>
                </a:solidFill>
                <a:latin typeface="Courier New" pitchFamily="49" charset="0"/>
              </a:rPr>
              <a:t>ClassRoom</a:t>
            </a:r>
            <a:r>
              <a:rPr lang="en-US" sz="1000" b="1" dirty="0" smtClean="0">
                <a:solidFill>
                  <a:srgbClr val="000000"/>
                </a:solidFill>
                <a:latin typeface="Courier New" pitchFamily="49" charset="0"/>
              </a:rPr>
              <a:t>{</a:t>
            </a:r>
          </a:p>
          <a:p>
            <a:pPr>
              <a:spcBef>
                <a:spcPts val="500"/>
              </a:spcBef>
            </a:pPr>
            <a:r>
              <a:rPr lang="en-US" sz="1000" b="1" dirty="0" smtClean="0">
                <a:solidFill>
                  <a:srgbClr val="000000"/>
                </a:solidFill>
                <a:latin typeface="Courier New" pitchFamily="49" charset="0"/>
              </a:rPr>
              <a:t>static </a:t>
            </a:r>
            <a:r>
              <a:rPr lang="en-US" sz="1000" b="1" dirty="0" err="1" smtClean="0">
                <a:solidFill>
                  <a:srgbClr val="000000"/>
                </a:solidFill>
                <a:latin typeface="Courier New" pitchFamily="49" charset="0"/>
              </a:rPr>
              <a:t>int</a:t>
            </a:r>
            <a:r>
              <a:rPr lang="en-US" sz="1000" b="1" dirty="0" smtClean="0">
                <a:solidFill>
                  <a:srgbClr val="000000"/>
                </a:solidFill>
                <a:latin typeface="Courier New" pitchFamily="49" charset="0"/>
              </a:rPr>
              <a:t> capacity =500;</a:t>
            </a:r>
          </a:p>
          <a:p>
            <a:pPr>
              <a:spcBef>
                <a:spcPts val="500"/>
              </a:spcBef>
            </a:pPr>
            <a:r>
              <a:rPr lang="en-US" sz="1000" b="1" dirty="0" smtClean="0">
                <a:solidFill>
                  <a:schemeClr val="tx2"/>
                </a:solidFill>
                <a:latin typeface="Courier New" pitchFamily="49" charset="0"/>
              </a:rPr>
              <a:t>public static void </a:t>
            </a:r>
            <a:r>
              <a:rPr lang="en-US" sz="1000" b="1" dirty="0" err="1" smtClean="0">
                <a:solidFill>
                  <a:schemeClr val="tx2"/>
                </a:solidFill>
                <a:latin typeface="Courier New" pitchFamily="49" charset="0"/>
              </a:rPr>
              <a:t>printCapacity</a:t>
            </a:r>
            <a:r>
              <a:rPr lang="en-US" sz="1000" b="1" dirty="0" smtClean="0">
                <a:solidFill>
                  <a:schemeClr val="tx2"/>
                </a:solidFill>
                <a:latin typeface="Courier New" pitchFamily="49" charset="0"/>
              </a:rPr>
              <a:t>(){</a:t>
            </a:r>
          </a:p>
          <a:p>
            <a:pPr>
              <a:spcBef>
                <a:spcPts val="500"/>
              </a:spcBef>
            </a:pPr>
            <a:r>
              <a:rPr lang="en-US" sz="1000" b="1" dirty="0" err="1" smtClean="0">
                <a:solidFill>
                  <a:srgbClr val="000000"/>
                </a:solidFill>
                <a:latin typeface="Courier New" pitchFamily="49" charset="0"/>
              </a:rPr>
              <a:t>System.out.println</a:t>
            </a:r>
            <a:r>
              <a:rPr lang="en-US" sz="1000" b="1" dirty="0" smtClean="0">
                <a:solidFill>
                  <a:srgbClr val="000000"/>
                </a:solidFill>
                <a:latin typeface="Courier New" pitchFamily="49" charset="0"/>
              </a:rPr>
              <a:t>("Seminar Hall seating capacity "+ capacity); }</a:t>
            </a:r>
          </a:p>
          <a:p>
            <a:pPr>
              <a:spcBef>
                <a:spcPts val="500"/>
              </a:spcBef>
            </a:pPr>
            <a:endParaRPr lang="en-US" sz="1000" b="1" dirty="0" smtClean="0">
              <a:solidFill>
                <a:srgbClr val="000000"/>
              </a:solidFill>
              <a:latin typeface="Courier New" pitchFamily="49" charset="0"/>
            </a:endParaRPr>
          </a:p>
          <a:p>
            <a:pPr>
              <a:spcBef>
                <a:spcPts val="500"/>
              </a:spcBef>
            </a:pPr>
            <a:r>
              <a:rPr lang="en-US" sz="1000" b="1" dirty="0" smtClean="0">
                <a:solidFill>
                  <a:srgbClr val="000000"/>
                </a:solidFill>
                <a:latin typeface="Courier New" pitchFamily="49" charset="0"/>
              </a:rPr>
              <a:t>public static void main(String </a:t>
            </a:r>
            <a:r>
              <a:rPr lang="en-US" sz="1000" b="1" dirty="0" err="1" smtClean="0">
                <a:solidFill>
                  <a:srgbClr val="000000"/>
                </a:solidFill>
                <a:latin typeface="Courier New" pitchFamily="49" charset="0"/>
              </a:rPr>
              <a:t>str</a:t>
            </a:r>
            <a:r>
              <a:rPr lang="en-US" sz="1000" b="1" dirty="0" smtClean="0">
                <a:solidFill>
                  <a:srgbClr val="000000"/>
                </a:solidFill>
                <a:latin typeface="Courier New" pitchFamily="49" charset="0"/>
              </a:rPr>
              <a:t>[]){	</a:t>
            </a:r>
          </a:p>
          <a:p>
            <a:pPr>
              <a:spcBef>
                <a:spcPts val="500"/>
              </a:spcBef>
            </a:pPr>
            <a:r>
              <a:rPr lang="en-US" sz="1000" b="1" dirty="0" err="1" smtClean="0">
                <a:solidFill>
                  <a:srgbClr val="339933"/>
                </a:solidFill>
                <a:latin typeface="Courier New" pitchFamily="49" charset="0"/>
              </a:rPr>
              <a:t>ClassRoom</a:t>
            </a:r>
            <a:r>
              <a:rPr lang="en-US" sz="1000" b="1" dirty="0" smtClean="0">
                <a:solidFill>
                  <a:srgbClr val="339933"/>
                </a:solidFill>
                <a:latin typeface="Courier New" pitchFamily="49" charset="0"/>
              </a:rPr>
              <a:t> </a:t>
            </a:r>
            <a:r>
              <a:rPr lang="en-US" sz="1000" b="1" dirty="0" err="1" smtClean="0">
                <a:solidFill>
                  <a:srgbClr val="000000"/>
                </a:solidFill>
                <a:latin typeface="Courier New" pitchFamily="49" charset="0"/>
              </a:rPr>
              <a:t>examHall</a:t>
            </a:r>
            <a:r>
              <a:rPr lang="en-US" sz="1000" b="1" dirty="0" smtClean="0">
                <a:solidFill>
                  <a:srgbClr val="000000"/>
                </a:solidFill>
                <a:latin typeface="Courier New" pitchFamily="49" charset="0"/>
              </a:rPr>
              <a:t>= new </a:t>
            </a:r>
            <a:r>
              <a:rPr lang="en-US" sz="1000" b="1" dirty="0" err="1" smtClean="0">
                <a:solidFill>
                  <a:srgbClr val="339933"/>
                </a:solidFill>
                <a:latin typeface="Courier New" pitchFamily="49" charset="0"/>
              </a:rPr>
              <a:t>SeminarHall</a:t>
            </a:r>
            <a:r>
              <a:rPr lang="en-US" sz="1000" b="1" dirty="0" smtClean="0">
                <a:solidFill>
                  <a:srgbClr val="000000"/>
                </a:solidFill>
                <a:latin typeface="Courier New" pitchFamily="49" charset="0"/>
              </a:rPr>
              <a:t>	();</a:t>
            </a:r>
          </a:p>
          <a:p>
            <a:pPr>
              <a:spcBef>
                <a:spcPts val="500"/>
              </a:spcBef>
            </a:pPr>
            <a:r>
              <a:rPr lang="en-US" sz="1000" b="1" dirty="0" err="1" smtClean="0">
                <a:solidFill>
                  <a:srgbClr val="000000"/>
                </a:solidFill>
                <a:latin typeface="Courier New" pitchFamily="49" charset="0"/>
              </a:rPr>
              <a:t>examHall.printCapacity</a:t>
            </a:r>
            <a:r>
              <a:rPr lang="en-US" sz="1000" b="1" dirty="0" smtClean="0">
                <a:solidFill>
                  <a:srgbClr val="000000"/>
                </a:solidFill>
                <a:latin typeface="Courier New" pitchFamily="49" charset="0"/>
              </a:rPr>
              <a:t>();</a:t>
            </a:r>
          </a:p>
          <a:p>
            <a:pPr>
              <a:spcBef>
                <a:spcPts val="500"/>
              </a:spcBef>
            </a:pPr>
            <a:r>
              <a:rPr lang="en-US" sz="1000" b="1" dirty="0" smtClean="0">
                <a:solidFill>
                  <a:srgbClr val="000000"/>
                </a:solidFill>
                <a:latin typeface="Courier New" pitchFamily="49" charset="0"/>
              </a:rPr>
              <a:t>}</a:t>
            </a:r>
          </a:p>
          <a:p>
            <a:pPr>
              <a:spcBef>
                <a:spcPts val="500"/>
              </a:spcBef>
            </a:pPr>
            <a:r>
              <a:rPr lang="en-US" sz="1000" b="1" dirty="0" smtClean="0">
                <a:solidFill>
                  <a:srgbClr val="000000"/>
                </a:solidFill>
                <a:latin typeface="Courier New" pitchFamily="49" charset="0"/>
              </a:rPr>
              <a:t>}</a:t>
            </a:r>
          </a:p>
          <a:p>
            <a:pPr>
              <a:spcBef>
                <a:spcPts val="500"/>
              </a:spcBef>
            </a:pPr>
            <a:endParaRPr lang="en-US" sz="1000" b="1" dirty="0" smtClean="0">
              <a:solidFill>
                <a:srgbClr val="000000"/>
              </a:solidFill>
              <a:latin typeface="Courier New" pitchFamily="49" charset="0"/>
            </a:endParaRPr>
          </a:p>
          <a:p>
            <a:pPr>
              <a:spcBef>
                <a:spcPts val="500"/>
              </a:spcBef>
            </a:pPr>
            <a:r>
              <a:rPr lang="en-US" sz="1000" b="1" dirty="0" smtClean="0">
                <a:solidFill>
                  <a:srgbClr val="002060"/>
                </a:solidFill>
                <a:latin typeface="Courier New" pitchFamily="49" charset="0"/>
              </a:rPr>
              <a:t>//Prints :Class Room seating capacity 50.</a:t>
            </a:r>
          </a:p>
          <a:p>
            <a:endParaRPr lang="en-US" dirty="0"/>
          </a:p>
        </p:txBody>
      </p:sp>
      <p:sp>
        <p:nvSpPr>
          <p:cNvPr id="4" name="Slide Number Placeholder 3"/>
          <p:cNvSpPr>
            <a:spLocks noGrp="1"/>
          </p:cNvSpPr>
          <p:nvPr>
            <p:ph type="sldNum" sz="quarter" idx="10"/>
          </p:nvPr>
        </p:nvSpPr>
        <p:spPr/>
        <p:txBody>
          <a:bodyPr/>
          <a:lstStyle/>
          <a:p>
            <a:pPr>
              <a:defRPr/>
            </a:pPr>
            <a:fld id="{6FBC556A-0DCD-4573-811E-CAE54ADC4EFC}" type="slidenum">
              <a:rPr lang="en-US" smtClean="0"/>
              <a:pPr>
                <a:defRPr/>
              </a:pPr>
              <a:t>108</a:t>
            </a:fld>
            <a:endParaRPr lang="en-US"/>
          </a:p>
        </p:txBody>
      </p:sp>
    </p:spTree>
    <p:extLst>
      <p:ext uri="{BB962C8B-B14F-4D97-AF65-F5344CB8AC3E}">
        <p14:creationId xmlns="" xmlns:p14="http://schemas.microsoft.com/office/powerpoint/2010/main" val="23017925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p:txBody>
          <a:bodyPr/>
          <a:lstStyle/>
          <a:p>
            <a:pPr>
              <a:defRPr/>
            </a:pPr>
            <a:fld id="{7FEA0488-DCD0-4424-B5BF-9FBA98B7B563}" type="slidenum">
              <a:rPr lang="en-US" smtClean="0">
                <a:latin typeface="Arial" charset="0"/>
              </a:rPr>
              <a:pPr>
                <a:defRPr/>
              </a:pPr>
              <a:t>8</a:t>
            </a:fld>
            <a:endParaRPr lang="en-US" smtClean="0">
              <a:latin typeface="Arial" charset="0"/>
            </a:endParaRPr>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IN" smtClean="0">
              <a:latin typeface="Arial" charset="0"/>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7B27F405-20BC-40D1-A850-801F50FB7218}" type="slidenum">
              <a:rPr lang="en-US" smtClean="0"/>
              <a:pPr eaLnBrk="1" hangingPunct="1">
                <a:defRPr/>
              </a:pPr>
              <a:t>109</a:t>
            </a:fld>
            <a:endParaRPr lang="en-US" smtClean="0"/>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228600" indent="-228600" eaLnBrk="1" hangingPunct="1"/>
            <a:endParaRPr lang="en-US" sz="2800" smtClean="0">
              <a:latin typeface="Arial" charset="0"/>
            </a:endParaRPr>
          </a:p>
        </p:txBody>
      </p:sp>
    </p:spTree>
    <p:extLst>
      <p:ext uri="{BB962C8B-B14F-4D97-AF65-F5344CB8AC3E}">
        <p14:creationId xmlns="" xmlns:p14="http://schemas.microsoft.com/office/powerpoint/2010/main" val="183413050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6FBC556A-0DCD-4573-811E-CAE54ADC4EFC}" type="slidenum">
              <a:rPr lang="en-US" smtClean="0"/>
              <a:pPr>
                <a:defRPr/>
              </a:pPr>
              <a:t>110</a:t>
            </a:fld>
            <a:endParaRPr lang="en-US"/>
          </a:p>
        </p:txBody>
      </p:sp>
    </p:spTree>
    <p:extLst>
      <p:ext uri="{BB962C8B-B14F-4D97-AF65-F5344CB8AC3E}">
        <p14:creationId xmlns="" xmlns:p14="http://schemas.microsoft.com/office/powerpoint/2010/main" val="779934395"/>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000" dirty="0" smtClean="0"/>
              <a:t>All classes, including arrays, directly or indirectly  inherit the methods of this class. </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000" dirty="0" smtClean="0"/>
              <a:t>Even if we do not explicitly write code to inherit from </a:t>
            </a:r>
            <a:r>
              <a:rPr lang="en-US" sz="1000" b="1" kern="1200" dirty="0" smtClean="0">
                <a:solidFill>
                  <a:srgbClr val="000000"/>
                </a:solidFill>
                <a:latin typeface="Courier New" pitchFamily="49" charset="0"/>
              </a:rPr>
              <a:t>Object</a:t>
            </a:r>
            <a:r>
              <a:rPr lang="en-US" sz="1000" dirty="0" smtClean="0"/>
              <a:t>, the compiler inserts </a:t>
            </a:r>
            <a:r>
              <a:rPr lang="en-US" sz="1000" b="1" kern="1200" dirty="0" smtClean="0">
                <a:solidFill>
                  <a:srgbClr val="000000"/>
                </a:solidFill>
                <a:latin typeface="Courier New" pitchFamily="49" charset="0"/>
              </a:rPr>
              <a:t>extends</a:t>
            </a:r>
            <a:r>
              <a:rPr lang="en-US" sz="1000" dirty="0" smtClean="0"/>
              <a:t> </a:t>
            </a:r>
            <a:r>
              <a:rPr lang="en-US" sz="1000" b="1" kern="1200" dirty="0" smtClean="0">
                <a:solidFill>
                  <a:srgbClr val="000000"/>
                </a:solidFill>
                <a:latin typeface="Courier New" pitchFamily="49" charset="0"/>
              </a:rPr>
              <a:t>Object</a:t>
            </a:r>
            <a:r>
              <a:rPr lang="en-US" sz="1000" dirty="0" smtClean="0"/>
              <a:t> to our class if it finds no </a:t>
            </a:r>
            <a:r>
              <a:rPr lang="en-US" sz="1000" b="1" kern="1200" dirty="0" smtClean="0">
                <a:solidFill>
                  <a:srgbClr val="000000"/>
                </a:solidFill>
                <a:latin typeface="Courier New" pitchFamily="49" charset="0"/>
              </a:rPr>
              <a:t>extends</a:t>
            </a:r>
            <a:r>
              <a:rPr lang="en-US" sz="1000" dirty="0" smtClean="0"/>
              <a:t> clause specified in our class definition.</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000" dirty="0" smtClean="0"/>
          </a:p>
          <a:p>
            <a:endParaRPr lang="en-US" sz="1000" dirty="0"/>
          </a:p>
        </p:txBody>
      </p:sp>
      <p:sp>
        <p:nvSpPr>
          <p:cNvPr id="4" name="Slide Number Placeholder 3"/>
          <p:cNvSpPr>
            <a:spLocks noGrp="1"/>
          </p:cNvSpPr>
          <p:nvPr>
            <p:ph type="sldNum" sz="quarter" idx="10"/>
          </p:nvPr>
        </p:nvSpPr>
        <p:spPr/>
        <p:txBody>
          <a:bodyPr/>
          <a:lstStyle/>
          <a:p>
            <a:pPr>
              <a:defRPr/>
            </a:pPr>
            <a:fld id="{6FBC556A-0DCD-4573-811E-CAE54ADC4EFC}" type="slidenum">
              <a:rPr lang="en-US" smtClean="0"/>
              <a:pPr>
                <a:defRPr/>
              </a:pPr>
              <a:t>111</a:t>
            </a:fld>
            <a:endParaRPr lang="en-US"/>
          </a:p>
        </p:txBody>
      </p:sp>
    </p:spTree>
    <p:extLst>
      <p:ext uri="{BB962C8B-B14F-4D97-AF65-F5344CB8AC3E}">
        <p14:creationId xmlns="" xmlns:p14="http://schemas.microsoft.com/office/powerpoint/2010/main" val="939149861"/>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8E4A8513-150F-4587-ACB9-127BC6E211A5}" type="slidenum">
              <a:rPr lang="en-US" smtClean="0"/>
              <a:pPr eaLnBrk="1" hangingPunct="1">
                <a:defRPr/>
              </a:pPr>
              <a:t>112</a:t>
            </a:fld>
            <a:endParaRPr lang="en-US" smtClean="0"/>
          </a:p>
        </p:txBody>
      </p:sp>
      <p:sp>
        <p:nvSpPr>
          <p:cNvPr id="132099" name="Rectangle 2"/>
          <p:cNvSpPr>
            <a:spLocks noGrp="1" noRot="1" noChangeAspect="1" noChangeArrowheads="1" noTextEdit="1"/>
          </p:cNvSpPr>
          <p:nvPr>
            <p:ph type="sldImg"/>
          </p:nvPr>
        </p:nvSpPr>
        <p:spPr>
          <a:ln/>
        </p:spPr>
      </p:sp>
      <p:sp>
        <p:nvSpPr>
          <p:cNvPr id="132100"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smtClean="0">
              <a:latin typeface="Arial" charset="0"/>
            </a:endParaRPr>
          </a:p>
        </p:txBody>
      </p:sp>
    </p:spTree>
    <p:extLst>
      <p:ext uri="{BB962C8B-B14F-4D97-AF65-F5344CB8AC3E}">
        <p14:creationId xmlns="" xmlns:p14="http://schemas.microsoft.com/office/powerpoint/2010/main" val="1499258858"/>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Slide Image Placeholder 1"/>
          <p:cNvSpPr>
            <a:spLocks noGrp="1" noRot="1" noChangeAspect="1" noTextEdit="1"/>
          </p:cNvSpPr>
          <p:nvPr>
            <p:ph type="sldImg"/>
          </p:nvPr>
        </p:nvSpPr>
        <p:spPr>
          <a:ln/>
        </p:spPr>
      </p:sp>
      <p:sp>
        <p:nvSpPr>
          <p:cNvPr id="133123"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a:lnSpc>
                <a:spcPct val="140000"/>
              </a:lnSpc>
              <a:spcBef>
                <a:spcPts val="500"/>
              </a:spcBef>
              <a:buClr>
                <a:schemeClr val="accent2"/>
              </a:buClr>
              <a:buFont typeface="Wingdings" pitchFamily="2" charset="2"/>
              <a:buNone/>
              <a:defRPr/>
            </a:pPr>
            <a:r>
              <a:rPr lang="en-US" sz="2000" kern="1200" dirty="0" smtClean="0">
                <a:solidFill>
                  <a:srgbClr val="5F5F5F"/>
                </a:solidFill>
                <a:latin typeface="Arial" pitchFamily="34" charset="0"/>
                <a:ea typeface="+mn-ea"/>
                <a:cs typeface="Arial" pitchFamily="34" charset="0"/>
              </a:rPr>
              <a:t>What will happen when we try to print objects like primitives?</a:t>
            </a:r>
          </a:p>
          <a:p>
            <a:pPr>
              <a:lnSpc>
                <a:spcPct val="140000"/>
              </a:lnSpc>
              <a:spcBef>
                <a:spcPts val="500"/>
              </a:spcBef>
              <a:defRPr/>
            </a:pPr>
            <a:r>
              <a:rPr lang="en-US" sz="2000" b="1" dirty="0" smtClean="0">
                <a:solidFill>
                  <a:srgbClr val="000000"/>
                </a:solidFill>
                <a:latin typeface="Arial" pitchFamily="34" charset="0"/>
                <a:cs typeface="Arial" pitchFamily="34" charset="0"/>
              </a:rPr>
              <a:t>	Teacher f=new Teacher ("Tom");</a:t>
            </a:r>
          </a:p>
          <a:p>
            <a:pPr>
              <a:lnSpc>
                <a:spcPct val="140000"/>
              </a:lnSpc>
              <a:spcBef>
                <a:spcPts val="500"/>
              </a:spcBef>
              <a:defRPr/>
            </a:pPr>
            <a:r>
              <a:rPr lang="en-US" sz="2000" b="1" dirty="0" smtClean="0">
                <a:solidFill>
                  <a:srgbClr val="000000"/>
                </a:solidFill>
                <a:latin typeface="Arial" pitchFamily="34" charset="0"/>
                <a:cs typeface="Arial" pitchFamily="34" charset="0"/>
              </a:rPr>
              <a:t>	</a:t>
            </a:r>
            <a:r>
              <a:rPr lang="en-US" sz="2000" b="1" dirty="0" err="1" smtClean="0">
                <a:solidFill>
                  <a:srgbClr val="000000"/>
                </a:solidFill>
                <a:latin typeface="Arial" pitchFamily="34" charset="0"/>
                <a:cs typeface="Arial" pitchFamily="34" charset="0"/>
              </a:rPr>
              <a:t>System.out.println</a:t>
            </a:r>
            <a:r>
              <a:rPr lang="en-US" sz="2000" b="1" dirty="0" smtClean="0">
                <a:solidFill>
                  <a:srgbClr val="000000"/>
                </a:solidFill>
                <a:latin typeface="Arial" pitchFamily="34" charset="0"/>
                <a:cs typeface="Arial" pitchFamily="34" charset="0"/>
              </a:rPr>
              <a:t>(f);</a:t>
            </a:r>
          </a:p>
          <a:p>
            <a:pPr marL="0" marR="0" lvl="1" indent="0" algn="l" defTabSz="914400" rtl="0" eaLnBrk="0" fontAlgn="base" latinLnBrk="0" hangingPunct="0">
              <a:lnSpc>
                <a:spcPct val="140000"/>
              </a:lnSpc>
              <a:spcBef>
                <a:spcPts val="500"/>
              </a:spcBef>
              <a:spcAft>
                <a:spcPct val="0"/>
              </a:spcAft>
              <a:buClrTx/>
              <a:buSzTx/>
              <a:buFontTx/>
              <a:buNone/>
              <a:tabLst/>
              <a:defRPr/>
            </a:pPr>
            <a:r>
              <a:rPr lang="en-US" sz="2000" kern="1200" dirty="0" smtClean="0">
                <a:solidFill>
                  <a:srgbClr val="5F5F5F"/>
                </a:solidFill>
                <a:latin typeface="Arial" pitchFamily="34" charset="0"/>
                <a:ea typeface="+mn-ea"/>
                <a:cs typeface="Arial" pitchFamily="34" charset="0"/>
              </a:rPr>
              <a:t>	It prints</a:t>
            </a:r>
            <a:r>
              <a:rPr lang="en-US" sz="2000" dirty="0" smtClean="0">
                <a:latin typeface="Arial" pitchFamily="34" charset="0"/>
                <a:cs typeface="Arial" pitchFamily="34" charset="0"/>
              </a:rPr>
              <a:t>: </a:t>
            </a:r>
            <a:r>
              <a:rPr lang="en-US" sz="2000" b="1" dirty="0" smtClean="0">
                <a:latin typeface="Arial" pitchFamily="34" charset="0"/>
                <a:cs typeface="Arial" pitchFamily="34" charset="0"/>
              </a:rPr>
              <a:t>teacher.Teacher@f4a24a</a:t>
            </a:r>
          </a:p>
          <a:p>
            <a:pPr marL="0" marR="0" lvl="1" indent="0" algn="l" defTabSz="914400" rtl="0" eaLnBrk="0" fontAlgn="base" latinLnBrk="0" hangingPunct="0">
              <a:lnSpc>
                <a:spcPct val="140000"/>
              </a:lnSpc>
              <a:spcBef>
                <a:spcPts val="500"/>
              </a:spcBef>
              <a:spcAft>
                <a:spcPct val="0"/>
              </a:spcAft>
              <a:buClrTx/>
              <a:buSzTx/>
              <a:buFontTx/>
              <a:buNone/>
              <a:tabLst/>
              <a:defRPr/>
            </a:pPr>
            <a:r>
              <a:rPr lang="en-US" sz="2000" dirty="0" smtClean="0">
                <a:latin typeface="Arial" pitchFamily="34" charset="0"/>
                <a:cs typeface="Arial" pitchFamily="34" charset="0"/>
              </a:rPr>
              <a:t> </a:t>
            </a:r>
            <a:r>
              <a:rPr lang="en-US" sz="2000" kern="1200" dirty="0" smtClean="0">
                <a:solidFill>
                  <a:srgbClr val="5F5F5F"/>
                </a:solidFill>
                <a:latin typeface="Arial" pitchFamily="34" charset="0"/>
                <a:ea typeface="+mn-ea"/>
                <a:cs typeface="Arial" pitchFamily="34" charset="0"/>
              </a:rPr>
              <a:t>This is because </a:t>
            </a:r>
            <a:r>
              <a:rPr lang="en-US" sz="2000" b="1" dirty="0" smtClean="0">
                <a:solidFill>
                  <a:srgbClr val="000000"/>
                </a:solidFill>
                <a:latin typeface="Arial" pitchFamily="34" charset="0"/>
                <a:cs typeface="Arial" pitchFamily="34" charset="0"/>
              </a:rPr>
              <a:t>print</a:t>
            </a:r>
            <a:r>
              <a:rPr lang="en-US" sz="2000" kern="1200" dirty="0" smtClean="0">
                <a:solidFill>
                  <a:srgbClr val="5F5F5F"/>
                </a:solidFill>
                <a:latin typeface="Arial" pitchFamily="34" charset="0"/>
                <a:ea typeface="+mn-ea"/>
                <a:cs typeface="Arial" pitchFamily="34" charset="0"/>
              </a:rPr>
              <a:t> methods (and many more methods) call </a:t>
            </a:r>
            <a:r>
              <a:rPr lang="en-US" sz="2000" b="1" dirty="0" smtClean="0">
                <a:solidFill>
                  <a:srgbClr val="000000"/>
                </a:solidFill>
                <a:latin typeface="Arial" pitchFamily="34" charset="0"/>
                <a:cs typeface="Arial" pitchFamily="34" charset="0"/>
              </a:rPr>
              <a:t>toString() </a:t>
            </a:r>
            <a:r>
              <a:rPr lang="en-US" sz="2000" kern="1200" dirty="0" smtClean="0">
                <a:solidFill>
                  <a:srgbClr val="5F5F5F"/>
                </a:solidFill>
                <a:latin typeface="Arial" pitchFamily="34" charset="0"/>
                <a:ea typeface="+mn-ea"/>
                <a:cs typeface="Arial" pitchFamily="34" charset="0"/>
              </a:rPr>
              <a:t>method on the </a:t>
            </a:r>
            <a:r>
              <a:rPr lang="en-US" sz="2000" b="1" dirty="0" smtClean="0">
                <a:solidFill>
                  <a:srgbClr val="000000"/>
                </a:solidFill>
                <a:latin typeface="Arial" pitchFamily="34" charset="0"/>
                <a:cs typeface="Arial" pitchFamily="34" charset="0"/>
              </a:rPr>
              <a:t>Object</a:t>
            </a:r>
            <a:r>
              <a:rPr lang="en-US" sz="2000" kern="1200" dirty="0" smtClean="0">
                <a:solidFill>
                  <a:srgbClr val="5F5F5F"/>
                </a:solidFill>
                <a:latin typeface="Arial" pitchFamily="34" charset="0"/>
                <a:ea typeface="+mn-ea"/>
                <a:cs typeface="Arial" pitchFamily="34" charset="0"/>
              </a:rPr>
              <a:t> to get the string representation of the object. It displays whatever the </a:t>
            </a:r>
            <a:r>
              <a:rPr lang="en-US" sz="2000" b="1" dirty="0" smtClean="0">
                <a:solidFill>
                  <a:srgbClr val="000000"/>
                </a:solidFill>
                <a:latin typeface="Arial" pitchFamily="34" charset="0"/>
                <a:cs typeface="Arial" pitchFamily="34" charset="0"/>
              </a:rPr>
              <a:t>toString() </a:t>
            </a:r>
            <a:r>
              <a:rPr lang="en-US" sz="2000" kern="1200" dirty="0" smtClean="0">
                <a:solidFill>
                  <a:srgbClr val="5F5F5F"/>
                </a:solidFill>
                <a:latin typeface="Arial" pitchFamily="34" charset="0"/>
                <a:ea typeface="+mn-ea"/>
                <a:cs typeface="Arial" pitchFamily="34" charset="0"/>
              </a:rPr>
              <a:t>method returns.</a:t>
            </a:r>
          </a:p>
          <a:p>
            <a:pPr>
              <a:lnSpc>
                <a:spcPct val="140000"/>
              </a:lnSpc>
              <a:spcBef>
                <a:spcPts val="500"/>
              </a:spcBef>
              <a:buClr>
                <a:schemeClr val="accent2"/>
              </a:buClr>
              <a:buFont typeface="Wingdings" pitchFamily="2" charset="2"/>
              <a:buNone/>
              <a:defRPr/>
            </a:pPr>
            <a:r>
              <a:rPr lang="en-US" sz="2000" u="sng" kern="1200" dirty="0" smtClean="0">
                <a:solidFill>
                  <a:srgbClr val="5F5F5F"/>
                </a:solidFill>
                <a:latin typeface="Arial" pitchFamily="34" charset="0"/>
                <a:ea typeface="+mn-ea"/>
                <a:cs typeface="Arial" pitchFamily="34" charset="0"/>
              </a:rPr>
              <a:t>Object class </a:t>
            </a:r>
            <a:r>
              <a:rPr lang="en-US" sz="2000" u="sng" dirty="0" smtClean="0">
                <a:latin typeface="Arial" pitchFamily="34" charset="0"/>
                <a:cs typeface="Arial" pitchFamily="34" charset="0"/>
              </a:rPr>
              <a:t>toString() implementation</a:t>
            </a:r>
            <a:endParaRPr lang="en-US" sz="2000" u="sng" kern="1200" dirty="0" smtClean="0">
              <a:solidFill>
                <a:srgbClr val="5F5F5F"/>
              </a:solidFill>
              <a:latin typeface="Arial" pitchFamily="34" charset="0"/>
              <a:ea typeface="+mn-ea"/>
              <a:cs typeface="Arial" pitchFamily="34" charset="0"/>
            </a:endParaRPr>
          </a:p>
          <a:p>
            <a:pPr lvl="1" eaLnBrk="1" hangingPunct="1"/>
            <a:r>
              <a:rPr lang="en-US" sz="2000" dirty="0" smtClean="0">
                <a:latin typeface="Arial" pitchFamily="34" charset="0"/>
                <a:cs typeface="Arial" pitchFamily="34" charset="0"/>
              </a:rPr>
              <a:t>public String toString() {</a:t>
            </a:r>
          </a:p>
          <a:p>
            <a:pPr lvl="1" eaLnBrk="1" hangingPunct="1"/>
            <a:r>
              <a:rPr lang="en-US" sz="2000" dirty="0" smtClean="0">
                <a:latin typeface="Arial" pitchFamily="34" charset="0"/>
                <a:cs typeface="Arial" pitchFamily="34" charset="0"/>
              </a:rPr>
              <a:t>return </a:t>
            </a:r>
            <a:r>
              <a:rPr lang="en-US" sz="2000" dirty="0" err="1" smtClean="0">
                <a:latin typeface="Arial" pitchFamily="34" charset="0"/>
                <a:cs typeface="Arial" pitchFamily="34" charset="0"/>
              </a:rPr>
              <a:t>getClass</a:t>
            </a:r>
            <a:r>
              <a:rPr lang="en-US" sz="2000" dirty="0" smtClean="0">
                <a:latin typeface="Arial" pitchFamily="34" charset="0"/>
                <a:cs typeface="Arial" pitchFamily="34" charset="0"/>
              </a:rPr>
              <a:t>().</a:t>
            </a:r>
            <a:r>
              <a:rPr lang="en-US" sz="2000" dirty="0" err="1" smtClean="0">
                <a:latin typeface="Arial" pitchFamily="34" charset="0"/>
                <a:cs typeface="Arial" pitchFamily="34" charset="0"/>
              </a:rPr>
              <a:t>getName</a:t>
            </a:r>
            <a:r>
              <a:rPr lang="en-US" sz="2000" dirty="0" smtClean="0">
                <a:latin typeface="Arial" pitchFamily="34" charset="0"/>
                <a:cs typeface="Arial" pitchFamily="34" charset="0"/>
              </a:rPr>
              <a:t>() + '@' + </a:t>
            </a:r>
            <a:r>
              <a:rPr lang="en-US" sz="2000" dirty="0" err="1" smtClean="0">
                <a:latin typeface="Arial" pitchFamily="34" charset="0"/>
                <a:cs typeface="Arial" pitchFamily="34" charset="0"/>
              </a:rPr>
              <a:t>Integer.toHexString</a:t>
            </a:r>
            <a:r>
              <a:rPr lang="en-US" sz="2000" dirty="0" smtClean="0">
                <a:latin typeface="Arial" pitchFamily="34" charset="0"/>
                <a:cs typeface="Arial" pitchFamily="34" charset="0"/>
              </a:rPr>
              <a:t>(</a:t>
            </a:r>
            <a:r>
              <a:rPr lang="en-US" sz="2000" dirty="0" err="1" smtClean="0">
                <a:latin typeface="Arial" pitchFamily="34" charset="0"/>
                <a:cs typeface="Arial" pitchFamily="34" charset="0"/>
              </a:rPr>
              <a:t>hashCode</a:t>
            </a:r>
            <a:r>
              <a:rPr lang="en-US" sz="2000" dirty="0" smtClean="0">
                <a:latin typeface="Arial" pitchFamily="34" charset="0"/>
                <a:cs typeface="Arial" pitchFamily="34" charset="0"/>
              </a:rPr>
              <a:t>()) ;</a:t>
            </a:r>
          </a:p>
          <a:p>
            <a:pPr lvl="1" eaLnBrk="1" hangingPunct="1"/>
            <a:r>
              <a:rPr lang="en-US" sz="2000" dirty="0" smtClean="0">
                <a:latin typeface="Arial" pitchFamily="34" charset="0"/>
                <a:cs typeface="Arial" pitchFamily="34" charset="0"/>
              </a:rPr>
              <a:t>}</a:t>
            </a:r>
          </a:p>
          <a:p>
            <a:pPr lvl="1" eaLnBrk="1" hangingPunct="1"/>
            <a:endParaRPr lang="en-US" dirty="0" smtClean="0">
              <a:latin typeface="Arial" charset="0"/>
            </a:endParaRPr>
          </a:p>
        </p:txBody>
      </p:sp>
      <p:sp>
        <p:nvSpPr>
          <p:cNvPr id="133124" name="Slide Number Placeholder 3"/>
          <p:cNvSpPr>
            <a:spLocks noGrp="1"/>
          </p:cNvSpPr>
          <p:nvPr>
            <p:ph type="sldNum" sz="quarter" idx="5"/>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4D24B1C4-3E98-4278-8542-A525232FBE44}" type="slidenum">
              <a:rPr lang="en-US" smtClean="0"/>
              <a:pPr eaLnBrk="1" hangingPunct="1">
                <a:defRPr/>
              </a:pPr>
              <a:t>113</a:t>
            </a:fld>
            <a:endParaRPr lang="en-US" smtClean="0"/>
          </a:p>
        </p:txBody>
      </p:sp>
    </p:spTree>
    <p:extLst>
      <p:ext uri="{BB962C8B-B14F-4D97-AF65-F5344CB8AC3E}">
        <p14:creationId xmlns="" xmlns:p14="http://schemas.microsoft.com/office/powerpoint/2010/main" val="2032681420"/>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61B6F821-B76C-4530-8C88-E44D7BCA0952}" type="slidenum">
              <a:rPr lang="en-US" smtClean="0"/>
              <a:pPr eaLnBrk="1" hangingPunct="1">
                <a:defRPr/>
              </a:pPr>
              <a:t>114</a:t>
            </a:fld>
            <a:endParaRPr lang="en-US" smtClean="0"/>
          </a:p>
        </p:txBody>
      </p:sp>
      <p:sp>
        <p:nvSpPr>
          <p:cNvPr id="135171" name="Rectangle 2"/>
          <p:cNvSpPr>
            <a:spLocks noGrp="1" noRot="1" noChangeAspect="1" noChangeArrowheads="1" noTextEdit="1"/>
          </p:cNvSpPr>
          <p:nvPr>
            <p:ph type="sldImg"/>
          </p:nvPr>
        </p:nvSpPr>
        <p:spPr>
          <a:ln/>
        </p:spPr>
      </p:sp>
      <p:sp>
        <p:nvSpPr>
          <p:cNvPr id="135172"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228600" marR="0" indent="-228600" algn="l" defTabSz="914400" rtl="0" eaLnBrk="1" fontAlgn="base" latinLnBrk="0" hangingPunct="1">
              <a:lnSpc>
                <a:spcPct val="100000"/>
              </a:lnSpc>
              <a:spcBef>
                <a:spcPct val="30000"/>
              </a:spcBef>
              <a:spcAft>
                <a:spcPct val="0"/>
              </a:spcAft>
              <a:buClrTx/>
              <a:buSzTx/>
              <a:buFontTx/>
              <a:buNone/>
              <a:tabLst/>
              <a:defRPr/>
            </a:pPr>
            <a:r>
              <a:rPr lang="en-US" dirty="0" smtClean="0"/>
              <a:t>When will you say that two objects are same? When they point to the same location or if some or all of the data members have same values?</a:t>
            </a:r>
          </a:p>
          <a:p>
            <a:pPr marL="228600" marR="0" indent="-228600" algn="l" defTabSz="914400" rtl="0" eaLnBrk="1" fontAlgn="base" latinLnBrk="0" hangingPunct="1">
              <a:lnSpc>
                <a:spcPct val="100000"/>
              </a:lnSpc>
              <a:spcBef>
                <a:spcPct val="30000"/>
              </a:spcBef>
              <a:spcAft>
                <a:spcPct val="0"/>
              </a:spcAft>
              <a:buClrTx/>
              <a:buSzTx/>
              <a:buFontTx/>
              <a:buNone/>
              <a:tabLst/>
              <a:defRPr/>
            </a:pPr>
            <a:r>
              <a:rPr lang="en-US" dirty="0" smtClean="0"/>
              <a:t>The answer depends on the kind of object and business logic of our application. So let us take </a:t>
            </a:r>
            <a:r>
              <a:rPr lang="en-US" b="1" dirty="0" smtClean="0">
                <a:solidFill>
                  <a:srgbClr val="000000"/>
                </a:solidFill>
                <a:latin typeface="Courier New" pitchFamily="49" charset="0"/>
                <a:cs typeface="Courier New" pitchFamily="49" charset="0"/>
              </a:rPr>
              <a:t>Grade</a:t>
            </a:r>
            <a:r>
              <a:rPr lang="en-US" dirty="0" smtClean="0"/>
              <a:t> object. We will call two </a:t>
            </a:r>
            <a:r>
              <a:rPr lang="en-US" b="1" dirty="0" smtClean="0">
                <a:solidFill>
                  <a:srgbClr val="000000"/>
                </a:solidFill>
                <a:latin typeface="Courier New" pitchFamily="49" charset="0"/>
                <a:cs typeface="Courier New" pitchFamily="49" charset="0"/>
              </a:rPr>
              <a:t>Grade</a:t>
            </a:r>
            <a:r>
              <a:rPr lang="en-US" dirty="0" smtClean="0"/>
              <a:t> objects same if their </a:t>
            </a:r>
            <a:r>
              <a:rPr lang="en-US" b="1" dirty="0" smtClean="0">
                <a:solidFill>
                  <a:srgbClr val="000000"/>
                </a:solidFill>
                <a:latin typeface="Courier New" pitchFamily="49" charset="0"/>
                <a:cs typeface="Courier New" pitchFamily="49" charset="0"/>
              </a:rPr>
              <a:t>grade</a:t>
            </a:r>
            <a:r>
              <a:rPr lang="en-US" dirty="0" smtClean="0"/>
              <a:t> attributes match.</a:t>
            </a:r>
          </a:p>
          <a:p>
            <a:pPr marL="228600" marR="0" indent="-228600" algn="l" defTabSz="914400" rtl="0" eaLnBrk="1" fontAlgn="base" latinLnBrk="0" hangingPunct="1">
              <a:lnSpc>
                <a:spcPct val="100000"/>
              </a:lnSpc>
              <a:spcBef>
                <a:spcPct val="30000"/>
              </a:spcBef>
              <a:spcAft>
                <a:spcPct val="0"/>
              </a:spcAft>
              <a:buClrTx/>
              <a:buSzTx/>
              <a:buFontTx/>
              <a:buNone/>
              <a:tabLst/>
              <a:defRPr/>
            </a:pPr>
            <a:endParaRPr lang="en-US" dirty="0" smtClean="0"/>
          </a:p>
          <a:p>
            <a:pPr marL="228600" indent="-228600" eaLnBrk="1" hangingPunct="1"/>
            <a:endParaRPr lang="en-US" sz="1000" dirty="0" smtClean="0">
              <a:latin typeface="Arial" charset="0"/>
            </a:endParaRPr>
          </a:p>
          <a:p>
            <a:pPr marL="228600" indent="-228600" eaLnBrk="1" hangingPunct="1">
              <a:buFontTx/>
              <a:buAutoNum type="arabicParenR"/>
            </a:pPr>
            <a:endParaRPr lang="en-US" sz="1000" dirty="0" smtClean="0">
              <a:latin typeface="Arial" charset="0"/>
            </a:endParaRPr>
          </a:p>
          <a:p>
            <a:pPr marL="228600" indent="-228600" eaLnBrk="1" hangingPunct="1"/>
            <a:endParaRPr lang="en-US" dirty="0" smtClean="0">
              <a:latin typeface="Arial" charset="0"/>
            </a:endParaRPr>
          </a:p>
        </p:txBody>
      </p:sp>
    </p:spTree>
    <p:extLst>
      <p:ext uri="{BB962C8B-B14F-4D97-AF65-F5344CB8AC3E}">
        <p14:creationId xmlns="" xmlns:p14="http://schemas.microsoft.com/office/powerpoint/2010/main" val="1402259523"/>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4BFD6A29-2B3E-4E6B-88DC-35DDFACC8DB1}" type="slidenum">
              <a:rPr lang="en-US" smtClean="0"/>
              <a:pPr eaLnBrk="1" hangingPunct="1">
                <a:defRPr/>
              </a:pPr>
              <a:t>115</a:t>
            </a:fld>
            <a:endParaRPr lang="en-US" smtClean="0"/>
          </a:p>
        </p:txBody>
      </p:sp>
      <p:sp>
        <p:nvSpPr>
          <p:cNvPr id="136195" name="Rectangle 2"/>
          <p:cNvSpPr>
            <a:spLocks noGrp="1" noRot="1" noChangeAspect="1" noChangeArrowheads="1" noTextEdit="1"/>
          </p:cNvSpPr>
          <p:nvPr>
            <p:ph type="sldImg"/>
          </p:nvPr>
        </p:nvSpPr>
        <p:spPr>
          <a:ln/>
        </p:spPr>
      </p:sp>
      <p:sp>
        <p:nvSpPr>
          <p:cNvPr id="136196"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a:lnSpc>
                <a:spcPct val="140000"/>
              </a:lnSpc>
            </a:pPr>
            <a:r>
              <a:rPr lang="en-US" sz="2000" b="1" dirty="0" smtClean="0">
                <a:solidFill>
                  <a:srgbClr val="000000"/>
                </a:solidFill>
                <a:latin typeface="Courier New" pitchFamily="49" charset="0"/>
              </a:rPr>
              <a:t>import student.*;</a:t>
            </a:r>
          </a:p>
          <a:p>
            <a:pPr>
              <a:lnSpc>
                <a:spcPct val="140000"/>
              </a:lnSpc>
            </a:pPr>
            <a:r>
              <a:rPr lang="en-US" sz="2000" b="1" dirty="0" smtClean="0">
                <a:solidFill>
                  <a:srgbClr val="000000"/>
                </a:solidFill>
                <a:latin typeface="Courier New" pitchFamily="49" charset="0"/>
              </a:rPr>
              <a:t>class Test{</a:t>
            </a:r>
          </a:p>
          <a:p>
            <a:pPr>
              <a:lnSpc>
                <a:spcPct val="140000"/>
              </a:lnSpc>
            </a:pPr>
            <a:r>
              <a:rPr lang="en-US" sz="2000" b="1" dirty="0" smtClean="0">
                <a:solidFill>
                  <a:srgbClr val="000000"/>
                </a:solidFill>
                <a:latin typeface="Courier New" pitchFamily="49" charset="0"/>
              </a:rPr>
              <a:t>public static void main(String </a:t>
            </a:r>
            <a:r>
              <a:rPr lang="en-US" sz="2000" b="1" dirty="0" err="1" smtClean="0">
                <a:solidFill>
                  <a:srgbClr val="000000"/>
                </a:solidFill>
                <a:latin typeface="Courier New" pitchFamily="49" charset="0"/>
              </a:rPr>
              <a:t>str</a:t>
            </a:r>
            <a:r>
              <a:rPr lang="en-US" sz="2000" b="1" dirty="0" smtClean="0">
                <a:solidFill>
                  <a:srgbClr val="000000"/>
                </a:solidFill>
                <a:latin typeface="Courier New" pitchFamily="49" charset="0"/>
              </a:rPr>
              <a:t>[]){</a:t>
            </a:r>
          </a:p>
          <a:p>
            <a:pPr lvl="1">
              <a:lnSpc>
                <a:spcPct val="140000"/>
              </a:lnSpc>
            </a:pPr>
            <a:r>
              <a:rPr lang="en-US" sz="2000" b="1" dirty="0" smtClean="0">
                <a:solidFill>
                  <a:srgbClr val="000000"/>
                </a:solidFill>
                <a:latin typeface="Courier New" pitchFamily="49" charset="0"/>
              </a:rPr>
              <a:t>Grade g=new Grade(new Student("Raja"),new </a:t>
            </a:r>
            <a:r>
              <a:rPr lang="en-US" sz="2000" b="1" dirty="0" err="1" smtClean="0">
                <a:solidFill>
                  <a:srgbClr val="000000"/>
                </a:solidFill>
                <a:latin typeface="Courier New" pitchFamily="49" charset="0"/>
              </a:rPr>
              <a:t>int</a:t>
            </a:r>
            <a:r>
              <a:rPr lang="en-US" sz="2000" b="1" dirty="0" smtClean="0">
                <a:solidFill>
                  <a:srgbClr val="000000"/>
                </a:solidFill>
                <a:latin typeface="Courier New" pitchFamily="49" charset="0"/>
              </a:rPr>
              <a:t>[]{ 80,85, 91,86, 82});</a:t>
            </a:r>
          </a:p>
          <a:p>
            <a:pPr lvl="1">
              <a:lnSpc>
                <a:spcPct val="140000"/>
              </a:lnSpc>
            </a:pPr>
            <a:endParaRPr lang="en-US" sz="2000" b="1" dirty="0" smtClean="0">
              <a:solidFill>
                <a:srgbClr val="000000"/>
              </a:solidFill>
              <a:latin typeface="Courier New" pitchFamily="49" charset="0"/>
            </a:endParaRPr>
          </a:p>
          <a:p>
            <a:pPr lvl="1">
              <a:lnSpc>
                <a:spcPct val="140000"/>
              </a:lnSpc>
            </a:pPr>
            <a:r>
              <a:rPr lang="en-US" sz="2000" b="1" dirty="0" smtClean="0">
                <a:solidFill>
                  <a:srgbClr val="000000"/>
                </a:solidFill>
                <a:latin typeface="Courier New" pitchFamily="49" charset="0"/>
              </a:rPr>
              <a:t>Grade g1=new Grade(new Student("Rani"),new </a:t>
            </a:r>
            <a:r>
              <a:rPr lang="en-US" sz="2000" b="1" dirty="0" err="1" smtClean="0">
                <a:solidFill>
                  <a:srgbClr val="000000"/>
                </a:solidFill>
                <a:latin typeface="Courier New" pitchFamily="49" charset="0"/>
              </a:rPr>
              <a:t>int</a:t>
            </a:r>
            <a:r>
              <a:rPr lang="en-US" sz="2000" b="1" dirty="0" smtClean="0">
                <a:solidFill>
                  <a:srgbClr val="000000"/>
                </a:solidFill>
                <a:latin typeface="Courier New" pitchFamily="49" charset="0"/>
              </a:rPr>
              <a:t>[]{ 90,70, 89,78, 92});</a:t>
            </a:r>
          </a:p>
          <a:p>
            <a:pPr lvl="1">
              <a:lnSpc>
                <a:spcPct val="140000"/>
              </a:lnSpc>
            </a:pPr>
            <a:r>
              <a:rPr lang="en-US" sz="2000" b="1" dirty="0" smtClean="0">
                <a:solidFill>
                  <a:srgbClr val="C00000"/>
                </a:solidFill>
                <a:latin typeface="Courier New" pitchFamily="49" charset="0"/>
              </a:rPr>
              <a:t>if(</a:t>
            </a:r>
            <a:r>
              <a:rPr lang="en-US" sz="2000" b="1" dirty="0" err="1" smtClean="0">
                <a:solidFill>
                  <a:srgbClr val="C00000"/>
                </a:solidFill>
                <a:latin typeface="Courier New" pitchFamily="49" charset="0"/>
              </a:rPr>
              <a:t>g.equals</a:t>
            </a:r>
            <a:r>
              <a:rPr lang="en-US" sz="2000" b="1" dirty="0" smtClean="0">
                <a:solidFill>
                  <a:srgbClr val="C00000"/>
                </a:solidFill>
                <a:latin typeface="Courier New" pitchFamily="49" charset="0"/>
              </a:rPr>
              <a:t>(g1))</a:t>
            </a:r>
          </a:p>
          <a:p>
            <a:pPr lvl="1">
              <a:lnSpc>
                <a:spcPct val="140000"/>
              </a:lnSpc>
            </a:pPr>
            <a:r>
              <a:rPr lang="en-US" sz="2000" b="1" dirty="0" smtClean="0">
                <a:solidFill>
                  <a:srgbClr val="000000"/>
                </a:solidFill>
                <a:latin typeface="Courier New" pitchFamily="49" charset="0"/>
              </a:rPr>
              <a:t>     </a:t>
            </a:r>
            <a:r>
              <a:rPr lang="en-US" sz="2000" b="1" dirty="0" err="1" smtClean="0">
                <a:solidFill>
                  <a:srgbClr val="000000"/>
                </a:solidFill>
                <a:latin typeface="Courier New" pitchFamily="49" charset="0"/>
              </a:rPr>
              <a:t>System.out.println</a:t>
            </a:r>
            <a:r>
              <a:rPr lang="en-US" sz="2000" b="1" dirty="0" smtClean="0">
                <a:solidFill>
                  <a:srgbClr val="000000"/>
                </a:solidFill>
                <a:latin typeface="Courier New" pitchFamily="49" charset="0"/>
              </a:rPr>
              <a:t>("Same"); </a:t>
            </a:r>
          </a:p>
          <a:p>
            <a:pPr lvl="1">
              <a:lnSpc>
                <a:spcPct val="140000"/>
              </a:lnSpc>
            </a:pPr>
            <a:r>
              <a:rPr lang="en-US" sz="2000" b="1" dirty="0" smtClean="0">
                <a:solidFill>
                  <a:srgbClr val="000000"/>
                </a:solidFill>
                <a:latin typeface="Courier New" pitchFamily="49" charset="0"/>
              </a:rPr>
              <a:t> else</a:t>
            </a:r>
          </a:p>
          <a:p>
            <a:pPr lvl="1">
              <a:lnSpc>
                <a:spcPct val="140000"/>
              </a:lnSpc>
            </a:pPr>
            <a:r>
              <a:rPr lang="en-US" sz="2000" b="1" dirty="0" smtClean="0">
                <a:solidFill>
                  <a:srgbClr val="000000"/>
                </a:solidFill>
                <a:latin typeface="Courier New" pitchFamily="49" charset="0"/>
              </a:rPr>
              <a:t>   </a:t>
            </a:r>
            <a:r>
              <a:rPr lang="en-US" sz="2000" b="1" dirty="0" err="1" smtClean="0">
                <a:solidFill>
                  <a:srgbClr val="000000"/>
                </a:solidFill>
                <a:latin typeface="Courier New" pitchFamily="49" charset="0"/>
              </a:rPr>
              <a:t>System.out.println</a:t>
            </a:r>
            <a:r>
              <a:rPr lang="en-US" sz="2000" b="1" dirty="0" smtClean="0">
                <a:solidFill>
                  <a:srgbClr val="000000"/>
                </a:solidFill>
                <a:latin typeface="Courier New" pitchFamily="49" charset="0"/>
              </a:rPr>
              <a:t>("</a:t>
            </a:r>
            <a:r>
              <a:rPr lang="en-US" sz="2000" b="1" dirty="0" err="1" smtClean="0">
                <a:solidFill>
                  <a:srgbClr val="000000"/>
                </a:solidFill>
                <a:latin typeface="Courier New" pitchFamily="49" charset="0"/>
              </a:rPr>
              <a:t>Differnt</a:t>
            </a:r>
            <a:r>
              <a:rPr lang="en-US" sz="2000" b="1" dirty="0" smtClean="0">
                <a:solidFill>
                  <a:srgbClr val="000000"/>
                </a:solidFill>
                <a:latin typeface="Courier New" pitchFamily="49" charset="0"/>
              </a:rPr>
              <a:t>"); </a:t>
            </a:r>
          </a:p>
          <a:p>
            <a:pPr>
              <a:lnSpc>
                <a:spcPct val="140000"/>
              </a:lnSpc>
            </a:pPr>
            <a:r>
              <a:rPr lang="en-US" sz="2000" b="1" dirty="0" smtClean="0">
                <a:solidFill>
                  <a:srgbClr val="000000"/>
                </a:solidFill>
                <a:latin typeface="Courier New" pitchFamily="49" charset="0"/>
              </a:rPr>
              <a:t>	}</a:t>
            </a:r>
          </a:p>
          <a:p>
            <a:pPr>
              <a:lnSpc>
                <a:spcPct val="140000"/>
              </a:lnSpc>
            </a:pPr>
            <a:r>
              <a:rPr lang="en-US" sz="2000" b="1" dirty="0" smtClean="0">
                <a:solidFill>
                  <a:srgbClr val="000000"/>
                </a:solidFill>
                <a:latin typeface="Courier New" pitchFamily="49" charset="0"/>
              </a:rPr>
              <a:t>} }}</a:t>
            </a:r>
            <a:endParaRPr lang="en-US" dirty="0" smtClean="0">
              <a:latin typeface="Arial" charset="0"/>
            </a:endParaRPr>
          </a:p>
        </p:txBody>
      </p:sp>
    </p:spTree>
    <p:extLst>
      <p:ext uri="{BB962C8B-B14F-4D97-AF65-F5344CB8AC3E}">
        <p14:creationId xmlns="" xmlns:p14="http://schemas.microsoft.com/office/powerpoint/2010/main" val="3700949800"/>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u="sng" dirty="0" err="1" smtClean="0">
                <a:latin typeface="Courier New" pitchFamily="49" charset="0"/>
              </a:rPr>
              <a:t>hashCode</a:t>
            </a:r>
            <a:r>
              <a:rPr lang="en-US" u="sng" dirty="0" smtClean="0">
                <a:latin typeface="Courier New" pitchFamily="49" charset="0"/>
              </a:rPr>
              <a:t>() </a:t>
            </a:r>
            <a:r>
              <a:rPr lang="en-US" u="sng" dirty="0" smtClean="0"/>
              <a:t>contract by </a:t>
            </a:r>
            <a:r>
              <a:rPr lang="en-US" u="sng" dirty="0" err="1" smtClean="0"/>
              <a:t>javadoc</a:t>
            </a:r>
            <a:endParaRPr lang="en-US" u="sng" dirty="0" smtClean="0"/>
          </a:p>
          <a:p>
            <a:pPr>
              <a:lnSpc>
                <a:spcPct val="120000"/>
              </a:lnSpc>
            </a:pPr>
            <a:r>
              <a:rPr lang="en-US" dirty="0" smtClean="0"/>
              <a:t>Whenever it is invoked on the same object more than once during an execution of a Java application, the </a:t>
            </a:r>
            <a:r>
              <a:rPr lang="en-US" b="1" dirty="0" err="1" smtClean="0">
                <a:latin typeface="Courier New" pitchFamily="49" charset="0"/>
              </a:rPr>
              <a:t>hashCode</a:t>
            </a:r>
            <a:r>
              <a:rPr lang="en-US" dirty="0" smtClean="0"/>
              <a:t> method must consistently return the same integer, provided no information used in equals comparisons on the object is modified. This integer need not remain consistent from one execution of an application to another execution of the same application. </a:t>
            </a:r>
          </a:p>
          <a:p>
            <a:pPr>
              <a:lnSpc>
                <a:spcPct val="120000"/>
              </a:lnSpc>
            </a:pPr>
            <a:r>
              <a:rPr lang="en-US" dirty="0" smtClean="0"/>
              <a:t>If two objects are </a:t>
            </a:r>
            <a:r>
              <a:rPr lang="en-US" b="1" dirty="0" smtClean="0">
                <a:latin typeface="Courier New" pitchFamily="49" charset="0"/>
              </a:rPr>
              <a:t>equal</a:t>
            </a:r>
            <a:r>
              <a:rPr lang="en-US" dirty="0" smtClean="0"/>
              <a:t> according to the </a:t>
            </a:r>
            <a:r>
              <a:rPr lang="en-US" b="1" dirty="0" smtClean="0">
                <a:latin typeface="Courier New" pitchFamily="49" charset="0"/>
              </a:rPr>
              <a:t>equals(Object</a:t>
            </a:r>
            <a:r>
              <a:rPr lang="en-US" dirty="0" smtClean="0"/>
              <a:t>) method, then calling the </a:t>
            </a:r>
            <a:r>
              <a:rPr lang="en-US" b="1" dirty="0" err="1" smtClean="0">
                <a:latin typeface="Courier New" pitchFamily="49" charset="0"/>
              </a:rPr>
              <a:t>hashCode</a:t>
            </a:r>
            <a:r>
              <a:rPr lang="en-US" dirty="0" smtClean="0"/>
              <a:t> method on each of the two objects must produce the same integer result. </a:t>
            </a:r>
          </a:p>
          <a:p>
            <a:pPr>
              <a:lnSpc>
                <a:spcPct val="120000"/>
              </a:lnSpc>
            </a:pPr>
            <a:r>
              <a:rPr lang="en-US" dirty="0" smtClean="0"/>
              <a:t>It is </a:t>
            </a:r>
            <a:r>
              <a:rPr lang="en-US" i="1" dirty="0" smtClean="0"/>
              <a:t>not</a:t>
            </a:r>
            <a:r>
              <a:rPr lang="en-US" dirty="0" smtClean="0"/>
              <a:t> required that if two objects are unequal according to the equals(</a:t>
            </a:r>
            <a:r>
              <a:rPr lang="en-US" b="1" dirty="0" smtClean="0">
                <a:latin typeface="Courier New" pitchFamily="49" charset="0"/>
              </a:rPr>
              <a:t>Object</a:t>
            </a:r>
            <a:r>
              <a:rPr lang="en-US" dirty="0" smtClean="0"/>
              <a:t>) method, then calling the </a:t>
            </a:r>
            <a:r>
              <a:rPr lang="en-US" b="1" dirty="0" err="1" smtClean="0">
                <a:latin typeface="Courier New" pitchFamily="49" charset="0"/>
              </a:rPr>
              <a:t>hashCode</a:t>
            </a:r>
            <a:r>
              <a:rPr lang="en-US" dirty="0" smtClean="0"/>
              <a:t> method on each of the two objects must produce distinct integer results. However, the programmer should be aware that producing distinct integer results for unequal objects may improve the performance of </a:t>
            </a:r>
            <a:r>
              <a:rPr lang="en-US" dirty="0" err="1" smtClean="0"/>
              <a:t>hashtables</a:t>
            </a:r>
            <a:r>
              <a:rPr lang="en-US" dirty="0" smtClean="0"/>
              <a:t>. </a:t>
            </a:r>
          </a:p>
          <a:p>
            <a:pPr eaLnBrk="1" hangingPunct="1">
              <a:spcBef>
                <a:spcPct val="50000"/>
              </a:spcBef>
            </a:pPr>
            <a:r>
              <a:rPr lang="en-US" sz="1000" b="1" dirty="0" smtClean="0">
                <a:solidFill>
                  <a:srgbClr val="000000"/>
                </a:solidFill>
                <a:latin typeface="Courier New" pitchFamily="49" charset="0"/>
              </a:rPr>
              <a:t>package student;</a:t>
            </a:r>
          </a:p>
          <a:p>
            <a:pPr eaLnBrk="1" hangingPunct="1">
              <a:spcBef>
                <a:spcPct val="50000"/>
              </a:spcBef>
            </a:pPr>
            <a:r>
              <a:rPr lang="en-US" sz="1000" b="1" dirty="0" smtClean="0">
                <a:solidFill>
                  <a:srgbClr val="000000"/>
                </a:solidFill>
                <a:latin typeface="Courier New" pitchFamily="49" charset="0"/>
              </a:rPr>
              <a:t>public class Grade{</a:t>
            </a:r>
          </a:p>
          <a:p>
            <a:pPr eaLnBrk="1" hangingPunct="1">
              <a:spcBef>
                <a:spcPct val="50000"/>
              </a:spcBef>
            </a:pPr>
            <a:r>
              <a:rPr lang="en-US" sz="1000" b="1" dirty="0" smtClean="0">
                <a:solidFill>
                  <a:srgbClr val="000000"/>
                </a:solidFill>
                <a:latin typeface="Courier New" pitchFamily="49" charset="0"/>
              </a:rPr>
              <a:t>@Override</a:t>
            </a:r>
          </a:p>
          <a:p>
            <a:pPr eaLnBrk="1" hangingPunct="1">
              <a:spcBef>
                <a:spcPct val="50000"/>
              </a:spcBef>
            </a:pPr>
            <a:r>
              <a:rPr lang="en-US" sz="1000" b="1" dirty="0" smtClean="0">
                <a:solidFill>
                  <a:srgbClr val="000000"/>
                </a:solidFill>
                <a:latin typeface="Courier New" pitchFamily="49" charset="0"/>
              </a:rPr>
              <a:t>public </a:t>
            </a:r>
            <a:r>
              <a:rPr lang="en-US" sz="1000" b="1" dirty="0" err="1" smtClean="0">
                <a:solidFill>
                  <a:srgbClr val="000000"/>
                </a:solidFill>
                <a:latin typeface="Courier New" pitchFamily="49" charset="0"/>
              </a:rPr>
              <a:t>boolean</a:t>
            </a:r>
            <a:r>
              <a:rPr lang="en-US" sz="1000" b="1" dirty="0" smtClean="0">
                <a:solidFill>
                  <a:srgbClr val="000000"/>
                </a:solidFill>
                <a:latin typeface="Courier New" pitchFamily="49" charset="0"/>
              </a:rPr>
              <a:t> equals(Object o){..}</a:t>
            </a:r>
          </a:p>
          <a:p>
            <a:pPr eaLnBrk="1" hangingPunct="1">
              <a:spcBef>
                <a:spcPct val="50000"/>
              </a:spcBef>
            </a:pPr>
            <a:r>
              <a:rPr lang="en-US" sz="1000" b="1" dirty="0" smtClean="0">
                <a:solidFill>
                  <a:srgbClr val="000000"/>
                </a:solidFill>
                <a:latin typeface="Courier New" pitchFamily="49" charset="0"/>
              </a:rPr>
              <a:t>@Override</a:t>
            </a:r>
          </a:p>
          <a:p>
            <a:pPr eaLnBrk="1" hangingPunct="1">
              <a:spcBef>
                <a:spcPct val="50000"/>
              </a:spcBef>
            </a:pPr>
            <a:r>
              <a:rPr lang="en-US" sz="1000" b="1" dirty="0" smtClean="0">
                <a:solidFill>
                  <a:srgbClr val="000000"/>
                </a:solidFill>
                <a:latin typeface="Courier New" pitchFamily="49" charset="0"/>
              </a:rPr>
              <a:t> </a:t>
            </a:r>
            <a:r>
              <a:rPr lang="en-US" sz="1000" b="1" dirty="0" smtClean="0">
                <a:solidFill>
                  <a:srgbClr val="339933"/>
                </a:solidFill>
                <a:latin typeface="Courier New" pitchFamily="49" charset="0"/>
              </a:rPr>
              <a:t>public </a:t>
            </a:r>
            <a:r>
              <a:rPr lang="en-US" sz="1000" b="1" dirty="0" err="1" smtClean="0">
                <a:solidFill>
                  <a:srgbClr val="339933"/>
                </a:solidFill>
                <a:latin typeface="Courier New" pitchFamily="49" charset="0"/>
              </a:rPr>
              <a:t>int</a:t>
            </a:r>
            <a:r>
              <a:rPr lang="en-US" sz="1000" b="1" dirty="0" smtClean="0">
                <a:solidFill>
                  <a:srgbClr val="339933"/>
                </a:solidFill>
                <a:latin typeface="Courier New" pitchFamily="49" charset="0"/>
              </a:rPr>
              <a:t> </a:t>
            </a:r>
            <a:r>
              <a:rPr lang="en-US" sz="1000" b="1" dirty="0" err="1" smtClean="0">
                <a:solidFill>
                  <a:srgbClr val="339933"/>
                </a:solidFill>
                <a:latin typeface="Courier New" pitchFamily="49" charset="0"/>
              </a:rPr>
              <a:t>hashCode</a:t>
            </a:r>
            <a:r>
              <a:rPr lang="en-US" sz="1000" b="1" dirty="0" smtClean="0">
                <a:solidFill>
                  <a:srgbClr val="339933"/>
                </a:solidFill>
                <a:latin typeface="Courier New" pitchFamily="49" charset="0"/>
              </a:rPr>
              <a:t>(){</a:t>
            </a:r>
          </a:p>
          <a:p>
            <a:pPr eaLnBrk="1" hangingPunct="1">
              <a:spcBef>
                <a:spcPct val="50000"/>
              </a:spcBef>
            </a:pPr>
            <a:r>
              <a:rPr lang="en-US" sz="1000" b="1" dirty="0" smtClean="0">
                <a:solidFill>
                  <a:srgbClr val="339933"/>
                </a:solidFill>
                <a:latin typeface="Courier New" pitchFamily="49" charset="0"/>
              </a:rPr>
              <a:t> 	return </a:t>
            </a:r>
            <a:r>
              <a:rPr lang="en-US" sz="1000" b="1" dirty="0" err="1" smtClean="0">
                <a:solidFill>
                  <a:srgbClr val="339933"/>
                </a:solidFill>
                <a:latin typeface="Courier New" pitchFamily="49" charset="0"/>
              </a:rPr>
              <a:t>g.getGrade</a:t>
            </a:r>
            <a:r>
              <a:rPr lang="en-US" sz="1000" b="1" dirty="0" smtClean="0">
                <a:solidFill>
                  <a:srgbClr val="339933"/>
                </a:solidFill>
                <a:latin typeface="Courier New" pitchFamily="49" charset="0"/>
              </a:rPr>
              <a:t>().</a:t>
            </a:r>
            <a:r>
              <a:rPr lang="en-US" sz="1000" b="1" dirty="0" err="1" smtClean="0">
                <a:solidFill>
                  <a:srgbClr val="339933"/>
                </a:solidFill>
                <a:latin typeface="Courier New" pitchFamily="49" charset="0"/>
              </a:rPr>
              <a:t>hashCode</a:t>
            </a:r>
            <a:r>
              <a:rPr lang="en-US" sz="1000" b="1" dirty="0" smtClean="0">
                <a:solidFill>
                  <a:srgbClr val="339933"/>
                </a:solidFill>
                <a:latin typeface="Courier New" pitchFamily="49" charset="0"/>
              </a:rPr>
              <a:t>();</a:t>
            </a:r>
          </a:p>
          <a:p>
            <a:pPr eaLnBrk="1" hangingPunct="1">
              <a:spcBef>
                <a:spcPct val="50000"/>
              </a:spcBef>
            </a:pPr>
            <a:r>
              <a:rPr lang="en-US" sz="1000" b="1" dirty="0" smtClean="0">
                <a:solidFill>
                  <a:srgbClr val="339933"/>
                </a:solidFill>
                <a:latin typeface="Courier New" pitchFamily="49" charset="0"/>
              </a:rPr>
              <a:t>	}</a:t>
            </a:r>
          </a:p>
          <a:p>
            <a:pPr eaLnBrk="1" hangingPunct="1">
              <a:spcBef>
                <a:spcPct val="50000"/>
              </a:spcBef>
            </a:pPr>
            <a:r>
              <a:rPr lang="en-US" sz="1000" b="1" dirty="0" smtClean="0">
                <a:solidFill>
                  <a:srgbClr val="000000"/>
                </a:solidFill>
                <a:latin typeface="Courier New" pitchFamily="49" charset="0"/>
              </a:rPr>
              <a:t>}</a:t>
            </a:r>
          </a:p>
          <a:p>
            <a:endParaRPr lang="en-US" dirty="0"/>
          </a:p>
        </p:txBody>
      </p:sp>
      <p:sp>
        <p:nvSpPr>
          <p:cNvPr id="4" name="Slide Number Placeholder 3"/>
          <p:cNvSpPr>
            <a:spLocks noGrp="1"/>
          </p:cNvSpPr>
          <p:nvPr>
            <p:ph type="sldNum" sz="quarter" idx="10"/>
          </p:nvPr>
        </p:nvSpPr>
        <p:spPr/>
        <p:txBody>
          <a:bodyPr/>
          <a:lstStyle/>
          <a:p>
            <a:pPr>
              <a:defRPr/>
            </a:pPr>
            <a:fld id="{6FBC556A-0DCD-4573-811E-CAE54ADC4EFC}" type="slidenum">
              <a:rPr lang="en-US" smtClean="0"/>
              <a:pPr>
                <a:defRPr/>
              </a:pPr>
              <a:t>116</a:t>
            </a:fld>
            <a:endParaRPr lang="en-US"/>
          </a:p>
        </p:txBody>
      </p:sp>
    </p:spTree>
    <p:extLst>
      <p:ext uri="{BB962C8B-B14F-4D97-AF65-F5344CB8AC3E}">
        <p14:creationId xmlns="" xmlns:p14="http://schemas.microsoft.com/office/powerpoint/2010/main" val="954454974"/>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6FBC556A-0DCD-4573-811E-CAE54ADC4EFC}" type="slidenum">
              <a:rPr lang="en-US" smtClean="0"/>
              <a:pPr>
                <a:defRPr/>
              </a:pPr>
              <a:t>117</a:t>
            </a:fld>
            <a:endParaRPr lang="en-US"/>
          </a:p>
        </p:txBody>
      </p:sp>
    </p:spTree>
    <p:extLst>
      <p:ext uri="{BB962C8B-B14F-4D97-AF65-F5344CB8AC3E}">
        <p14:creationId xmlns="" xmlns:p14="http://schemas.microsoft.com/office/powerpoint/2010/main" val="3510088112"/>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6FBC556A-0DCD-4573-811E-CAE54ADC4EFC}" type="slidenum">
              <a:rPr lang="en-US" smtClean="0"/>
              <a:pPr>
                <a:defRPr/>
              </a:pPr>
              <a:t>118</a:t>
            </a:fld>
            <a:endParaRPr lang="en-US"/>
          </a:p>
        </p:txBody>
      </p:sp>
    </p:spTree>
    <p:extLst>
      <p:ext uri="{BB962C8B-B14F-4D97-AF65-F5344CB8AC3E}">
        <p14:creationId xmlns="" xmlns:p14="http://schemas.microsoft.com/office/powerpoint/2010/main" val="14837088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smtClean="0"/>
              <a:t>Note</a:t>
            </a:r>
            <a:r>
              <a:rPr lang="en-US" sz="1000" baseline="0" dirty="0" smtClean="0"/>
              <a:t> that char is </a:t>
            </a:r>
            <a:r>
              <a:rPr lang="en-US" sz="1000" dirty="0" smtClean="0"/>
              <a:t>16 bit Unicode</a:t>
            </a:r>
            <a:r>
              <a:rPr lang="en-US" sz="1000" baseline="0" dirty="0" smtClean="0"/>
              <a:t> character. Also, there no unsigned char in java.</a:t>
            </a:r>
            <a:endParaRPr lang="en-US" sz="1000" dirty="0"/>
          </a:p>
        </p:txBody>
      </p:sp>
      <p:sp>
        <p:nvSpPr>
          <p:cNvPr id="4" name="Slide Number Placeholder 3"/>
          <p:cNvSpPr>
            <a:spLocks noGrp="1"/>
          </p:cNvSpPr>
          <p:nvPr>
            <p:ph type="sldNum" sz="quarter" idx="10"/>
          </p:nvPr>
        </p:nvSpPr>
        <p:spPr/>
        <p:txBody>
          <a:bodyPr/>
          <a:lstStyle/>
          <a:p>
            <a:pPr>
              <a:defRPr/>
            </a:pPr>
            <a:fld id="{10D2A231-E1AA-49B4-AFFC-19748CAEBBFC}" type="slidenum">
              <a:rPr lang="en-US" smtClean="0"/>
              <a:pPr>
                <a:defRPr/>
              </a:pPr>
              <a:t>9</a:t>
            </a:fld>
            <a:endParaRPr lang="en-US"/>
          </a:p>
        </p:txBody>
      </p:sp>
    </p:spTree>
    <p:extLst>
      <p:ext uri="{BB962C8B-B14F-4D97-AF65-F5344CB8AC3E}">
        <p14:creationId xmlns:p14="http://schemas.microsoft.com/office/powerpoint/2010/main" xmlns="" val="1009359566"/>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D6A30F07-AFBA-401F-BC20-51C6BC579D4A}" type="slidenum">
              <a:rPr lang="en-US" smtClean="0"/>
              <a:pPr eaLnBrk="1" hangingPunct="1">
                <a:defRPr/>
              </a:pPr>
              <a:t>120</a:t>
            </a:fld>
            <a:endParaRPr lang="en-US" smtClean="0"/>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228600" marR="0" indent="-228600" algn="l" defTabSz="914400" rtl="0" eaLnBrk="1" fontAlgn="base" latinLnBrk="0" hangingPunct="1">
              <a:lnSpc>
                <a:spcPct val="100000"/>
              </a:lnSpc>
              <a:spcBef>
                <a:spcPct val="30000"/>
              </a:spcBef>
              <a:spcAft>
                <a:spcPct val="0"/>
              </a:spcAft>
              <a:buClr>
                <a:schemeClr val="accent2"/>
              </a:buClr>
              <a:buSzTx/>
              <a:buFont typeface="Wingdings" pitchFamily="2" charset="2"/>
              <a:buNone/>
              <a:tabLst/>
              <a:defRPr/>
            </a:pPr>
            <a:r>
              <a:rPr lang="en-US" sz="1000" kern="1200" dirty="0" smtClean="0"/>
              <a:t>Please note that the classes that we have created so far are called concrete classes (classes from which we can create instances).</a:t>
            </a:r>
          </a:p>
          <a:p>
            <a:pPr eaLnBrk="1" hangingPunct="1">
              <a:defRPr/>
            </a:pPr>
            <a:r>
              <a:rPr lang="en-US" sz="1000" kern="1200" dirty="0" smtClean="0"/>
              <a:t>A class can inherit from abstract class in two ways</a:t>
            </a:r>
          </a:p>
          <a:p>
            <a:pPr lvl="1" eaLnBrk="1" hangingPunct="1">
              <a:defRPr/>
            </a:pPr>
            <a:r>
              <a:rPr lang="en-US" sz="1000" kern="1200" dirty="0" smtClean="0"/>
              <a:t>By Complete Implementation</a:t>
            </a:r>
          </a:p>
          <a:p>
            <a:pPr lvl="2" eaLnBrk="1" hangingPunct="1">
              <a:defRPr/>
            </a:pPr>
            <a:r>
              <a:rPr lang="en-US" sz="1000" kern="1200" dirty="0" smtClean="0">
                <a:ea typeface="+mn-ea"/>
                <a:cs typeface="+mn-cs"/>
              </a:rPr>
              <a:t>A class that inherits from the </a:t>
            </a:r>
            <a:r>
              <a:rPr lang="en-US" sz="1000" b="1" kern="1200" dirty="0" smtClean="0">
                <a:latin typeface="Courier New" pitchFamily="49" charset="0"/>
                <a:ea typeface="+mn-ea"/>
                <a:cs typeface="+mn-cs"/>
              </a:rPr>
              <a:t>abstract</a:t>
            </a:r>
            <a:r>
              <a:rPr lang="en-US" sz="1000" kern="1200" dirty="0" smtClean="0">
                <a:ea typeface="+mn-ea"/>
                <a:cs typeface="+mn-cs"/>
              </a:rPr>
              <a:t> class and override all the abstract methods by providing implementations specific to that class. </a:t>
            </a:r>
          </a:p>
          <a:p>
            <a:pPr lvl="2" eaLnBrk="1" hangingPunct="1">
              <a:defRPr/>
            </a:pPr>
            <a:r>
              <a:rPr lang="en-US" sz="1000" kern="1200" dirty="0" smtClean="0">
                <a:ea typeface="+mn-ea"/>
                <a:cs typeface="+mn-cs"/>
              </a:rPr>
              <a:t>This results in a concrete class</a:t>
            </a:r>
          </a:p>
          <a:p>
            <a:pPr lvl="1" eaLnBrk="1" hangingPunct="1">
              <a:defRPr/>
            </a:pPr>
            <a:r>
              <a:rPr lang="en-US" sz="1000" kern="1200" dirty="0" smtClean="0"/>
              <a:t>By Partial Implementation</a:t>
            </a:r>
          </a:p>
          <a:p>
            <a:pPr lvl="2" eaLnBrk="1" hangingPunct="1">
              <a:defRPr/>
            </a:pPr>
            <a:r>
              <a:rPr lang="en-US" sz="1000" kern="1200" dirty="0" smtClean="0"/>
              <a:t>A class that inherits from the abstract class and  does NOT override one or more </a:t>
            </a:r>
            <a:r>
              <a:rPr lang="en-US" sz="1000" b="1" kern="1200" dirty="0" smtClean="0">
                <a:latin typeface="Courier New" pitchFamily="49" charset="0"/>
                <a:ea typeface="+mn-ea"/>
                <a:cs typeface="+mn-cs"/>
              </a:rPr>
              <a:t>abstract</a:t>
            </a:r>
            <a:r>
              <a:rPr lang="en-US" sz="1000" kern="1200" dirty="0" smtClean="0"/>
              <a:t> methods.</a:t>
            </a:r>
          </a:p>
          <a:p>
            <a:pPr lvl="2" eaLnBrk="1" hangingPunct="1">
              <a:defRPr/>
            </a:pPr>
            <a:r>
              <a:rPr lang="en-US" sz="1000" kern="1200" dirty="0" smtClean="0"/>
              <a:t>Such class must be marked as an </a:t>
            </a:r>
            <a:r>
              <a:rPr lang="en-US" sz="1000" b="1" kern="1200" dirty="0" smtClean="0">
                <a:latin typeface="Courier New" pitchFamily="49" charset="0"/>
                <a:ea typeface="+mn-ea"/>
                <a:cs typeface="+mn-cs"/>
              </a:rPr>
              <a:t>abstract</a:t>
            </a:r>
            <a:r>
              <a:rPr lang="en-US" sz="1000" kern="1200" dirty="0" smtClean="0"/>
              <a:t> class.</a:t>
            </a:r>
          </a:p>
          <a:p>
            <a:pPr marL="228600" indent="-228600" eaLnBrk="1" hangingPunct="1">
              <a:buClr>
                <a:schemeClr val="accent2"/>
              </a:buClr>
              <a:buFont typeface="Wingdings" pitchFamily="2" charset="2"/>
              <a:buNone/>
            </a:pPr>
            <a:endParaRPr lang="en-US" sz="1000" dirty="0" smtClean="0">
              <a:latin typeface="Arial" charset="0"/>
            </a:endParaRPr>
          </a:p>
          <a:p>
            <a:pPr marL="228600" indent="-228600" eaLnBrk="1" hangingPunct="1">
              <a:buClr>
                <a:schemeClr val="accent2"/>
              </a:buClr>
              <a:buFont typeface="Wingdings" pitchFamily="2" charset="2"/>
              <a:buAutoNum type="arabicPeriod"/>
            </a:pPr>
            <a:endParaRPr lang="en-US" sz="1000" dirty="0" smtClean="0">
              <a:latin typeface="Arial" charset="0"/>
            </a:endParaRPr>
          </a:p>
          <a:p>
            <a:pPr marL="228600" indent="-228600" eaLnBrk="1" hangingPunct="1">
              <a:buClr>
                <a:schemeClr val="accent2"/>
              </a:buClr>
              <a:buFont typeface="Wingdings" pitchFamily="2" charset="2"/>
              <a:buAutoNum type="arabicPeriod"/>
            </a:pPr>
            <a:endParaRPr lang="en-US" sz="1000" dirty="0" smtClean="0">
              <a:latin typeface="Arial" charset="0"/>
            </a:endParaRPr>
          </a:p>
          <a:p>
            <a:pPr marL="228600" indent="-228600" eaLnBrk="1" hangingPunct="1"/>
            <a:endParaRPr lang="en-US" sz="1000" dirty="0" smtClean="0">
              <a:latin typeface="Arial" charset="0"/>
            </a:endParaRPr>
          </a:p>
        </p:txBody>
      </p:sp>
    </p:spTree>
    <p:extLst>
      <p:ext uri="{BB962C8B-B14F-4D97-AF65-F5344CB8AC3E}">
        <p14:creationId xmlns="" xmlns:p14="http://schemas.microsoft.com/office/powerpoint/2010/main" val="1212551210"/>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spcBef>
                <a:spcPct val="0"/>
              </a:spcBef>
            </a:pPr>
            <a:r>
              <a:rPr lang="en-US" dirty="0" smtClean="0"/>
              <a:t>College needs to maintain information a student or a faculty or a principal or a HOD.</a:t>
            </a:r>
          </a:p>
          <a:p>
            <a:pPr marL="228600" indent="-228600">
              <a:spcBef>
                <a:spcPct val="0"/>
              </a:spcBef>
            </a:pPr>
            <a:r>
              <a:rPr lang="en-US" dirty="0" smtClean="0"/>
              <a:t> If we notice carefully, most of the common information about all these entities are name, address, date of birth, unique id.</a:t>
            </a:r>
          </a:p>
          <a:p>
            <a:pPr marL="228600" indent="-228600">
              <a:spcBef>
                <a:spcPct val="0"/>
              </a:spcBef>
            </a:pPr>
            <a:r>
              <a:rPr lang="en-US" dirty="0" smtClean="0"/>
              <a:t> Imagine writing getters and setter for all these in all the classes (even if it were copy paste, it is not easy !)</a:t>
            </a:r>
          </a:p>
          <a:p>
            <a:pPr marL="228600" indent="-228600">
              <a:spcBef>
                <a:spcPct val="0"/>
              </a:spcBef>
            </a:pPr>
            <a:r>
              <a:rPr lang="en-US" dirty="0" smtClean="0"/>
              <a:t>Instead a generic class called Person with all common attributes can be created and have Teacher class, Student class and others inherit from Person.</a:t>
            </a:r>
          </a:p>
          <a:p>
            <a:pPr marL="228600" indent="-228600">
              <a:spcBef>
                <a:spcPct val="0"/>
              </a:spcBef>
            </a:pPr>
            <a:r>
              <a:rPr lang="en-US" dirty="0" smtClean="0"/>
              <a:t>But we don’t want anybody to create Person objects. In other words, a college needs not just a person but Teachers, Students etc.</a:t>
            </a:r>
          </a:p>
          <a:p>
            <a:pPr marL="228600" indent="-228600">
              <a:spcBef>
                <a:spcPct val="0"/>
              </a:spcBef>
            </a:pPr>
            <a:r>
              <a:rPr lang="en-US" dirty="0" smtClean="0"/>
              <a:t>To prevent instance creation we can mark Person as abstract.</a:t>
            </a:r>
          </a:p>
          <a:p>
            <a:pPr marL="228600" indent="-228600">
              <a:buClr>
                <a:srgbClr val="C00000"/>
              </a:buClr>
              <a:buFontTx/>
              <a:buChar char="•"/>
            </a:pPr>
            <a:endParaRPr lang="en-US" dirty="0" smtClean="0">
              <a:latin typeface="Arial" charset="0"/>
            </a:endParaRPr>
          </a:p>
          <a:p>
            <a:endParaRPr lang="en-US" dirty="0"/>
          </a:p>
        </p:txBody>
      </p:sp>
      <p:sp>
        <p:nvSpPr>
          <p:cNvPr id="4" name="Slide Number Placeholder 3"/>
          <p:cNvSpPr>
            <a:spLocks noGrp="1"/>
          </p:cNvSpPr>
          <p:nvPr>
            <p:ph type="sldNum" sz="quarter" idx="10"/>
          </p:nvPr>
        </p:nvSpPr>
        <p:spPr/>
        <p:txBody>
          <a:bodyPr/>
          <a:lstStyle/>
          <a:p>
            <a:pPr>
              <a:defRPr/>
            </a:pPr>
            <a:fld id="{6FBC556A-0DCD-4573-811E-CAE54ADC4EFC}" type="slidenum">
              <a:rPr lang="en-US" smtClean="0"/>
              <a:pPr>
                <a:defRPr/>
              </a:pPr>
              <a:t>121</a:t>
            </a:fld>
            <a:endParaRPr lang="en-US"/>
          </a:p>
        </p:txBody>
      </p:sp>
    </p:spTree>
    <p:extLst>
      <p:ext uri="{BB962C8B-B14F-4D97-AF65-F5344CB8AC3E}">
        <p14:creationId xmlns="" xmlns:p14="http://schemas.microsoft.com/office/powerpoint/2010/main" val="3447929246"/>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b="0" dirty="0" smtClean="0">
                <a:solidFill>
                  <a:srgbClr val="000000"/>
                </a:solidFill>
                <a:latin typeface="Courier New" pitchFamily="49" charset="0"/>
              </a:rPr>
              <a:t>package general;</a:t>
            </a:r>
          </a:p>
          <a:p>
            <a:r>
              <a:rPr lang="en-US" sz="1000" b="0" dirty="0" smtClean="0">
                <a:solidFill>
                  <a:srgbClr val="000000"/>
                </a:solidFill>
                <a:latin typeface="Courier New" pitchFamily="49" charset="0"/>
              </a:rPr>
              <a:t>public </a:t>
            </a:r>
            <a:r>
              <a:rPr lang="en-US" sz="1000" b="0" dirty="0" smtClean="0">
                <a:solidFill>
                  <a:srgbClr val="C00000"/>
                </a:solidFill>
                <a:latin typeface="Courier New" pitchFamily="49" charset="0"/>
              </a:rPr>
              <a:t>abstract</a:t>
            </a:r>
            <a:r>
              <a:rPr lang="en-US" sz="1000" b="0" dirty="0" smtClean="0">
                <a:solidFill>
                  <a:srgbClr val="000000"/>
                </a:solidFill>
                <a:latin typeface="Courier New" pitchFamily="49" charset="0"/>
              </a:rPr>
              <a:t> class Person{	</a:t>
            </a:r>
          </a:p>
          <a:p>
            <a:r>
              <a:rPr lang="en-US" sz="1000" b="0" dirty="0" smtClean="0">
                <a:solidFill>
                  <a:srgbClr val="000000"/>
                </a:solidFill>
                <a:latin typeface="Courier New" pitchFamily="49" charset="0"/>
              </a:rPr>
              <a:t>private String name;</a:t>
            </a:r>
          </a:p>
          <a:p>
            <a:r>
              <a:rPr lang="en-US" sz="1000" b="0" dirty="0" smtClean="0">
                <a:solidFill>
                  <a:srgbClr val="000000"/>
                </a:solidFill>
                <a:latin typeface="Courier New" pitchFamily="49" charset="0"/>
              </a:rPr>
              <a:t>private String address;</a:t>
            </a:r>
          </a:p>
          <a:p>
            <a:r>
              <a:rPr lang="en-US" sz="1000" b="0" dirty="0" smtClean="0">
                <a:solidFill>
                  <a:srgbClr val="000000"/>
                </a:solidFill>
                <a:latin typeface="Courier New" pitchFamily="49" charset="0"/>
              </a:rPr>
              <a:t>protected Person(){}</a:t>
            </a:r>
          </a:p>
          <a:p>
            <a:r>
              <a:rPr lang="en-US" sz="1000" b="0" dirty="0" smtClean="0">
                <a:solidFill>
                  <a:srgbClr val="000000"/>
                </a:solidFill>
                <a:latin typeface="Courier New" pitchFamily="49" charset="0"/>
              </a:rPr>
              <a:t>public void </a:t>
            </a:r>
            <a:r>
              <a:rPr lang="en-US" sz="1000" b="0" dirty="0" err="1" smtClean="0">
                <a:solidFill>
                  <a:srgbClr val="000000"/>
                </a:solidFill>
                <a:latin typeface="Courier New" pitchFamily="49" charset="0"/>
              </a:rPr>
              <a:t>setName</a:t>
            </a:r>
            <a:r>
              <a:rPr lang="en-US" sz="1000" b="0" dirty="0" smtClean="0">
                <a:solidFill>
                  <a:srgbClr val="000000"/>
                </a:solidFill>
                <a:latin typeface="Courier New" pitchFamily="49" charset="0"/>
              </a:rPr>
              <a:t>(String name){</a:t>
            </a:r>
          </a:p>
          <a:p>
            <a:r>
              <a:rPr lang="en-US" sz="1000" b="0" dirty="0" smtClean="0">
                <a:solidFill>
                  <a:srgbClr val="000000"/>
                </a:solidFill>
                <a:latin typeface="Courier New" pitchFamily="49" charset="0"/>
              </a:rPr>
              <a:t>	if(name==null)</a:t>
            </a:r>
          </a:p>
          <a:p>
            <a:r>
              <a:rPr lang="en-US" sz="1000" b="0" dirty="0" smtClean="0">
                <a:solidFill>
                  <a:srgbClr val="000000"/>
                </a:solidFill>
                <a:latin typeface="Courier New" pitchFamily="49" charset="0"/>
              </a:rPr>
              <a:t>	</a:t>
            </a:r>
            <a:r>
              <a:rPr lang="en-US" sz="1000" b="0" dirty="0" err="1" smtClean="0">
                <a:solidFill>
                  <a:srgbClr val="000000"/>
                </a:solidFill>
                <a:latin typeface="Courier New" pitchFamily="49" charset="0"/>
              </a:rPr>
              <a:t>System.out.println</a:t>
            </a:r>
            <a:r>
              <a:rPr lang="en-US" sz="1000" b="0" dirty="0" smtClean="0">
                <a:solidFill>
                  <a:srgbClr val="000000"/>
                </a:solidFill>
                <a:latin typeface="Courier New" pitchFamily="49" charset="0"/>
              </a:rPr>
              <a:t>("Invalid name");</a:t>
            </a:r>
          </a:p>
          <a:p>
            <a:r>
              <a:rPr lang="en-US" sz="1000" b="0" dirty="0" smtClean="0">
                <a:solidFill>
                  <a:srgbClr val="000000"/>
                </a:solidFill>
                <a:latin typeface="Courier New" pitchFamily="49" charset="0"/>
              </a:rPr>
              <a:t>	else</a:t>
            </a:r>
          </a:p>
          <a:p>
            <a:r>
              <a:rPr lang="en-US" sz="1000" b="0" dirty="0" smtClean="0">
                <a:solidFill>
                  <a:srgbClr val="000000"/>
                </a:solidFill>
                <a:latin typeface="Courier New" pitchFamily="49" charset="0"/>
              </a:rPr>
              <a:t>	this.name=name;}</a:t>
            </a:r>
          </a:p>
          <a:p>
            <a:endParaRPr lang="en-US" sz="1000" b="0" dirty="0" smtClean="0">
              <a:solidFill>
                <a:srgbClr val="000000"/>
              </a:solidFill>
              <a:latin typeface="Courier New" pitchFamily="49" charset="0"/>
            </a:endParaRPr>
          </a:p>
          <a:p>
            <a:r>
              <a:rPr lang="en-US" sz="1000" b="0" dirty="0" smtClean="0">
                <a:solidFill>
                  <a:srgbClr val="000000"/>
                </a:solidFill>
                <a:latin typeface="Courier New" pitchFamily="49" charset="0"/>
              </a:rPr>
              <a:t>public String </a:t>
            </a:r>
            <a:r>
              <a:rPr lang="en-US" sz="1000" b="0" dirty="0" err="1" smtClean="0">
                <a:solidFill>
                  <a:srgbClr val="000000"/>
                </a:solidFill>
                <a:latin typeface="Courier New" pitchFamily="49" charset="0"/>
              </a:rPr>
              <a:t>getName</a:t>
            </a:r>
            <a:r>
              <a:rPr lang="en-US" sz="1000" b="0" dirty="0" smtClean="0">
                <a:solidFill>
                  <a:srgbClr val="000000"/>
                </a:solidFill>
                <a:latin typeface="Courier New" pitchFamily="49" charset="0"/>
              </a:rPr>
              <a:t>(){</a:t>
            </a:r>
          </a:p>
          <a:p>
            <a:r>
              <a:rPr lang="en-US" sz="1000" b="0" dirty="0" smtClean="0">
                <a:solidFill>
                  <a:srgbClr val="000000"/>
                </a:solidFill>
                <a:latin typeface="Courier New" pitchFamily="49" charset="0"/>
              </a:rPr>
              <a:t>return name;}</a:t>
            </a:r>
          </a:p>
          <a:p>
            <a:r>
              <a:rPr lang="en-US" sz="1000" b="0" dirty="0" smtClean="0">
                <a:solidFill>
                  <a:srgbClr val="000000"/>
                </a:solidFill>
                <a:latin typeface="Courier New" pitchFamily="49" charset="0"/>
              </a:rPr>
              <a:t>public void </a:t>
            </a:r>
            <a:r>
              <a:rPr lang="en-US" sz="1000" b="0" dirty="0" err="1" smtClean="0">
                <a:solidFill>
                  <a:srgbClr val="000000"/>
                </a:solidFill>
                <a:latin typeface="Courier New" pitchFamily="49" charset="0"/>
              </a:rPr>
              <a:t>setAddress</a:t>
            </a:r>
            <a:r>
              <a:rPr lang="en-US" sz="1000" b="0" dirty="0" smtClean="0">
                <a:solidFill>
                  <a:srgbClr val="000000"/>
                </a:solidFill>
                <a:latin typeface="Courier New" pitchFamily="49" charset="0"/>
              </a:rPr>
              <a:t>(String address){</a:t>
            </a:r>
          </a:p>
          <a:p>
            <a:r>
              <a:rPr lang="en-US" sz="1000" b="0" dirty="0" smtClean="0">
                <a:solidFill>
                  <a:srgbClr val="000000"/>
                </a:solidFill>
                <a:latin typeface="Courier New" pitchFamily="49" charset="0"/>
              </a:rPr>
              <a:t>	if(address==null)</a:t>
            </a:r>
          </a:p>
          <a:p>
            <a:r>
              <a:rPr lang="en-US" sz="1000" b="0" dirty="0" smtClean="0">
                <a:solidFill>
                  <a:srgbClr val="000000"/>
                </a:solidFill>
                <a:latin typeface="Courier New" pitchFamily="49" charset="0"/>
              </a:rPr>
              <a:t>	</a:t>
            </a:r>
            <a:r>
              <a:rPr lang="en-US" sz="1000" b="0" dirty="0" err="1" smtClean="0">
                <a:solidFill>
                  <a:srgbClr val="000000"/>
                </a:solidFill>
                <a:latin typeface="Courier New" pitchFamily="49" charset="0"/>
              </a:rPr>
              <a:t>System.out.println</a:t>
            </a:r>
            <a:r>
              <a:rPr lang="en-US" sz="1000" b="0" dirty="0" smtClean="0">
                <a:solidFill>
                  <a:srgbClr val="000000"/>
                </a:solidFill>
                <a:latin typeface="Courier New" pitchFamily="49" charset="0"/>
              </a:rPr>
              <a:t>("Invalid name");</a:t>
            </a:r>
          </a:p>
          <a:p>
            <a:r>
              <a:rPr lang="en-US" sz="1000" b="0" dirty="0" smtClean="0">
                <a:solidFill>
                  <a:srgbClr val="000000"/>
                </a:solidFill>
                <a:latin typeface="Courier New" pitchFamily="49" charset="0"/>
              </a:rPr>
              <a:t>	else</a:t>
            </a:r>
          </a:p>
          <a:p>
            <a:r>
              <a:rPr lang="en-US" sz="1000" b="0" dirty="0" smtClean="0">
                <a:solidFill>
                  <a:srgbClr val="000000"/>
                </a:solidFill>
                <a:latin typeface="Courier New" pitchFamily="49" charset="0"/>
              </a:rPr>
              <a:t>	</a:t>
            </a:r>
            <a:r>
              <a:rPr lang="en-US" sz="1000" b="0" dirty="0" err="1" smtClean="0">
                <a:solidFill>
                  <a:srgbClr val="000000"/>
                </a:solidFill>
                <a:latin typeface="Courier New" pitchFamily="49" charset="0"/>
              </a:rPr>
              <a:t>this.address</a:t>
            </a:r>
            <a:r>
              <a:rPr lang="en-US" sz="1000" b="0" dirty="0" smtClean="0">
                <a:solidFill>
                  <a:srgbClr val="000000"/>
                </a:solidFill>
                <a:latin typeface="Courier New" pitchFamily="49" charset="0"/>
              </a:rPr>
              <a:t>=address;}</a:t>
            </a:r>
          </a:p>
          <a:p>
            <a:endParaRPr lang="en-US" sz="1000" b="0" dirty="0" smtClean="0">
              <a:solidFill>
                <a:srgbClr val="000000"/>
              </a:solidFill>
              <a:latin typeface="Courier New" pitchFamily="49" charset="0"/>
            </a:endParaRPr>
          </a:p>
          <a:p>
            <a:r>
              <a:rPr lang="en-US" sz="1000" b="0" dirty="0" smtClean="0">
                <a:solidFill>
                  <a:srgbClr val="000000"/>
                </a:solidFill>
                <a:latin typeface="Courier New" pitchFamily="49" charset="0"/>
              </a:rPr>
              <a:t>public String </a:t>
            </a:r>
            <a:r>
              <a:rPr lang="en-US" sz="1000" b="0" dirty="0" err="1" smtClean="0">
                <a:solidFill>
                  <a:srgbClr val="000000"/>
                </a:solidFill>
                <a:latin typeface="Courier New" pitchFamily="49" charset="0"/>
              </a:rPr>
              <a:t>getAddress</a:t>
            </a:r>
            <a:r>
              <a:rPr lang="en-US" sz="1000" b="0" dirty="0" smtClean="0">
                <a:solidFill>
                  <a:srgbClr val="000000"/>
                </a:solidFill>
                <a:latin typeface="Courier New" pitchFamily="49" charset="0"/>
              </a:rPr>
              <a:t>(){return address;}</a:t>
            </a:r>
          </a:p>
          <a:p>
            <a:r>
              <a:rPr lang="en-US" sz="1000" b="0" dirty="0" smtClean="0">
                <a:solidFill>
                  <a:srgbClr val="C00000"/>
                </a:solidFill>
                <a:latin typeface="Courier New" pitchFamily="49" charset="0"/>
              </a:rPr>
              <a:t>public abstract </a:t>
            </a:r>
            <a:r>
              <a:rPr lang="en-US" sz="1000" b="0" dirty="0" err="1" smtClean="0">
                <a:solidFill>
                  <a:srgbClr val="C00000"/>
                </a:solidFill>
                <a:latin typeface="Courier New" pitchFamily="49" charset="0"/>
              </a:rPr>
              <a:t>int</a:t>
            </a:r>
            <a:r>
              <a:rPr lang="en-US" sz="1000" b="0" dirty="0" smtClean="0">
                <a:solidFill>
                  <a:srgbClr val="C00000"/>
                </a:solidFill>
                <a:latin typeface="Courier New" pitchFamily="49" charset="0"/>
              </a:rPr>
              <a:t> </a:t>
            </a:r>
            <a:r>
              <a:rPr lang="en-US" sz="1000" b="0" dirty="0" err="1" smtClean="0">
                <a:solidFill>
                  <a:srgbClr val="C00000"/>
                </a:solidFill>
                <a:latin typeface="Courier New" pitchFamily="49" charset="0"/>
              </a:rPr>
              <a:t>getUID</a:t>
            </a:r>
            <a:r>
              <a:rPr lang="en-US" sz="1000" b="0" dirty="0" smtClean="0">
                <a:solidFill>
                  <a:srgbClr val="C00000"/>
                </a:solidFill>
                <a:latin typeface="Courier New" pitchFamily="49" charset="0"/>
              </a:rPr>
              <a:t>();</a:t>
            </a:r>
            <a:endParaRPr lang="en-US" sz="1000" b="0" dirty="0" smtClean="0">
              <a:solidFill>
                <a:srgbClr val="000000"/>
              </a:solidFill>
              <a:latin typeface="Courier New" pitchFamily="49" charset="0"/>
            </a:endParaRPr>
          </a:p>
          <a:p>
            <a:r>
              <a:rPr lang="en-US" sz="1000" b="0" dirty="0" smtClean="0">
                <a:solidFill>
                  <a:srgbClr val="000000"/>
                </a:solidFill>
                <a:latin typeface="Courier New" pitchFamily="49" charset="0"/>
              </a:rPr>
              <a:t>public Person(String name, String address){</a:t>
            </a:r>
          </a:p>
          <a:p>
            <a:r>
              <a:rPr lang="en-US" sz="1000" b="0" dirty="0" err="1" smtClean="0">
                <a:solidFill>
                  <a:srgbClr val="000000"/>
                </a:solidFill>
                <a:latin typeface="Courier New" pitchFamily="49" charset="0"/>
              </a:rPr>
              <a:t>setName</a:t>
            </a:r>
            <a:r>
              <a:rPr lang="en-US" sz="1000" b="0" dirty="0" smtClean="0">
                <a:solidFill>
                  <a:srgbClr val="000000"/>
                </a:solidFill>
                <a:latin typeface="Courier New" pitchFamily="49" charset="0"/>
              </a:rPr>
              <a:t>(name); </a:t>
            </a:r>
            <a:r>
              <a:rPr lang="en-US" sz="1000" b="0" dirty="0" err="1" smtClean="0">
                <a:solidFill>
                  <a:srgbClr val="000000"/>
                </a:solidFill>
                <a:latin typeface="Courier New" pitchFamily="49" charset="0"/>
              </a:rPr>
              <a:t>setAddress</a:t>
            </a:r>
            <a:r>
              <a:rPr lang="en-US" sz="1000" b="0" dirty="0" smtClean="0">
                <a:solidFill>
                  <a:srgbClr val="000000"/>
                </a:solidFill>
                <a:latin typeface="Courier New" pitchFamily="49" charset="0"/>
              </a:rPr>
              <a:t>(address);}</a:t>
            </a:r>
          </a:p>
          <a:p>
            <a:endParaRPr lang="en-US" sz="1000" b="0" dirty="0" smtClean="0">
              <a:solidFill>
                <a:srgbClr val="000000"/>
              </a:solidFill>
              <a:latin typeface="Courier New" pitchFamily="49" charset="0"/>
            </a:endParaRPr>
          </a:p>
          <a:p>
            <a:r>
              <a:rPr lang="en-US" sz="1000" b="0" dirty="0" smtClean="0">
                <a:solidFill>
                  <a:srgbClr val="000000"/>
                </a:solidFill>
                <a:latin typeface="Courier New" pitchFamily="49" charset="0"/>
              </a:rPr>
              <a:t>public Person(String name){</a:t>
            </a:r>
          </a:p>
          <a:p>
            <a:r>
              <a:rPr lang="en-US" sz="1000" b="0" dirty="0" err="1" smtClean="0">
                <a:solidFill>
                  <a:srgbClr val="000000"/>
                </a:solidFill>
                <a:latin typeface="Courier New" pitchFamily="49" charset="0"/>
              </a:rPr>
              <a:t>setName</a:t>
            </a:r>
            <a:r>
              <a:rPr lang="en-US" sz="1000" b="0" dirty="0" smtClean="0">
                <a:solidFill>
                  <a:srgbClr val="000000"/>
                </a:solidFill>
                <a:latin typeface="Courier New" pitchFamily="49" charset="0"/>
              </a:rPr>
              <a:t>(name); </a:t>
            </a:r>
          </a:p>
          <a:p>
            <a:r>
              <a:rPr lang="en-US" sz="1000" b="0" dirty="0" smtClean="0">
                <a:solidFill>
                  <a:srgbClr val="000000"/>
                </a:solidFill>
                <a:latin typeface="Courier New" pitchFamily="49" charset="0"/>
              </a:rPr>
              <a:t>} }</a:t>
            </a:r>
          </a:p>
          <a:p>
            <a:pPr>
              <a:spcBef>
                <a:spcPct val="50000"/>
              </a:spcBef>
            </a:pPr>
            <a:r>
              <a:rPr lang="en-US" sz="1000" b="0" dirty="0" smtClean="0">
                <a:solidFill>
                  <a:srgbClr val="000000"/>
                </a:solidFill>
                <a:latin typeface="Courier New" pitchFamily="49" charset="0"/>
              </a:rPr>
              <a:t>package student;</a:t>
            </a:r>
          </a:p>
          <a:p>
            <a:pPr>
              <a:spcBef>
                <a:spcPct val="50000"/>
              </a:spcBef>
            </a:pPr>
            <a:r>
              <a:rPr lang="en-US" sz="1000" b="0" dirty="0" smtClean="0">
                <a:solidFill>
                  <a:srgbClr val="000000"/>
                </a:solidFill>
                <a:latin typeface="Courier New" pitchFamily="49" charset="0"/>
              </a:rPr>
              <a:t>public class Student extends </a:t>
            </a:r>
            <a:r>
              <a:rPr lang="en-US" sz="1000" b="0" dirty="0" err="1" smtClean="0">
                <a:solidFill>
                  <a:srgbClr val="000000"/>
                </a:solidFill>
                <a:latin typeface="Courier New" pitchFamily="49" charset="0"/>
              </a:rPr>
              <a:t>general.Person</a:t>
            </a:r>
            <a:r>
              <a:rPr lang="en-US" sz="1000" b="0" dirty="0" smtClean="0">
                <a:solidFill>
                  <a:srgbClr val="000000"/>
                </a:solidFill>
                <a:latin typeface="Courier New" pitchFamily="49" charset="0"/>
              </a:rPr>
              <a:t>{</a:t>
            </a:r>
          </a:p>
          <a:p>
            <a:pPr>
              <a:spcBef>
                <a:spcPct val="50000"/>
              </a:spcBef>
            </a:pPr>
            <a:r>
              <a:rPr lang="en-US" sz="1000" b="0" dirty="0" smtClean="0">
                <a:solidFill>
                  <a:srgbClr val="000000"/>
                </a:solidFill>
                <a:latin typeface="Courier New" pitchFamily="49" charset="0"/>
              </a:rPr>
              <a:t>//remove getters and setter for name attribute</a:t>
            </a:r>
          </a:p>
          <a:p>
            <a:pPr>
              <a:spcBef>
                <a:spcPct val="50000"/>
              </a:spcBef>
            </a:pPr>
            <a:r>
              <a:rPr lang="en-US" sz="1000" b="0" dirty="0" smtClean="0">
                <a:solidFill>
                  <a:srgbClr val="C00000"/>
                </a:solidFill>
                <a:latin typeface="Courier New" pitchFamily="49" charset="0"/>
              </a:rPr>
              <a:t>public </a:t>
            </a:r>
            <a:r>
              <a:rPr lang="en-US" sz="1000" b="0" dirty="0" err="1" smtClean="0">
                <a:solidFill>
                  <a:srgbClr val="C00000"/>
                </a:solidFill>
                <a:latin typeface="Courier New" pitchFamily="49" charset="0"/>
              </a:rPr>
              <a:t>int</a:t>
            </a:r>
            <a:r>
              <a:rPr lang="en-US" sz="1000" b="0" dirty="0" smtClean="0">
                <a:solidFill>
                  <a:srgbClr val="C00000"/>
                </a:solidFill>
                <a:latin typeface="Courier New" pitchFamily="49" charset="0"/>
              </a:rPr>
              <a:t> </a:t>
            </a:r>
            <a:r>
              <a:rPr lang="en-US" sz="1000" b="0" dirty="0" err="1" smtClean="0">
                <a:solidFill>
                  <a:srgbClr val="C00000"/>
                </a:solidFill>
                <a:latin typeface="Courier New" pitchFamily="49" charset="0"/>
              </a:rPr>
              <a:t>getUID</a:t>
            </a:r>
            <a:r>
              <a:rPr lang="en-US" sz="1000" b="0" dirty="0" smtClean="0">
                <a:solidFill>
                  <a:srgbClr val="C00000"/>
                </a:solidFill>
                <a:latin typeface="Courier New" pitchFamily="49" charset="0"/>
              </a:rPr>
              <a:t>(){return </a:t>
            </a:r>
            <a:r>
              <a:rPr lang="en-US" sz="1000" b="0" dirty="0" err="1" smtClean="0">
                <a:solidFill>
                  <a:srgbClr val="C00000"/>
                </a:solidFill>
                <a:latin typeface="Courier New" pitchFamily="49" charset="0"/>
              </a:rPr>
              <a:t>regNo</a:t>
            </a:r>
            <a:r>
              <a:rPr lang="en-US" sz="1000" b="0" dirty="0" smtClean="0">
                <a:solidFill>
                  <a:srgbClr val="C00000"/>
                </a:solidFill>
                <a:latin typeface="Courier New" pitchFamily="49" charset="0"/>
              </a:rPr>
              <a:t>;}</a:t>
            </a:r>
          </a:p>
          <a:p>
            <a:pPr>
              <a:spcBef>
                <a:spcPct val="50000"/>
              </a:spcBef>
            </a:pPr>
            <a:r>
              <a:rPr lang="en-US" sz="1000" b="0" dirty="0" smtClean="0">
                <a:solidFill>
                  <a:srgbClr val="000000"/>
                </a:solidFill>
                <a:latin typeface="Courier New" pitchFamily="49" charset="0"/>
              </a:rPr>
              <a:t>public Student(String nm, String d){ </a:t>
            </a:r>
          </a:p>
          <a:p>
            <a:pPr>
              <a:spcBef>
                <a:spcPct val="50000"/>
              </a:spcBef>
            </a:pPr>
            <a:r>
              <a:rPr lang="en-US" sz="1000" b="0" dirty="0" smtClean="0">
                <a:solidFill>
                  <a:srgbClr val="000000"/>
                </a:solidFill>
                <a:latin typeface="Courier New" pitchFamily="49" charset="0"/>
              </a:rPr>
              <a:t>super(nm);</a:t>
            </a:r>
          </a:p>
          <a:p>
            <a:pPr>
              <a:spcBef>
                <a:spcPct val="50000"/>
              </a:spcBef>
            </a:pPr>
            <a:r>
              <a:rPr lang="en-US" sz="1000" b="0" dirty="0" smtClean="0">
                <a:solidFill>
                  <a:srgbClr val="000000"/>
                </a:solidFill>
                <a:latin typeface="Courier New" pitchFamily="49" charset="0"/>
              </a:rPr>
              <a:t>…}}</a:t>
            </a:r>
          </a:p>
          <a:p>
            <a:pPr>
              <a:spcBef>
                <a:spcPct val="50000"/>
              </a:spcBef>
            </a:pPr>
            <a:r>
              <a:rPr lang="en-US" sz="1000" b="0" dirty="0" smtClean="0">
                <a:solidFill>
                  <a:srgbClr val="000000"/>
                </a:solidFill>
                <a:latin typeface="Courier New" pitchFamily="49" charset="0"/>
              </a:rPr>
              <a:t>package teacher;</a:t>
            </a:r>
          </a:p>
          <a:p>
            <a:pPr>
              <a:spcBef>
                <a:spcPct val="50000"/>
              </a:spcBef>
            </a:pPr>
            <a:r>
              <a:rPr lang="en-US" sz="1000" b="0" dirty="0" smtClean="0">
                <a:solidFill>
                  <a:srgbClr val="000000"/>
                </a:solidFill>
                <a:latin typeface="Courier New" pitchFamily="49" charset="0"/>
              </a:rPr>
              <a:t>public class Teacher extends </a:t>
            </a:r>
            <a:r>
              <a:rPr lang="en-US" sz="1000" b="0" dirty="0" err="1" smtClean="0">
                <a:solidFill>
                  <a:srgbClr val="000000"/>
                </a:solidFill>
                <a:latin typeface="Courier New" pitchFamily="49" charset="0"/>
              </a:rPr>
              <a:t>general.Person</a:t>
            </a:r>
            <a:r>
              <a:rPr lang="en-US" sz="1000" b="0" dirty="0" smtClean="0">
                <a:solidFill>
                  <a:srgbClr val="000000"/>
                </a:solidFill>
                <a:latin typeface="Courier New" pitchFamily="49" charset="0"/>
              </a:rPr>
              <a:t>{</a:t>
            </a:r>
          </a:p>
          <a:p>
            <a:pPr>
              <a:spcBef>
                <a:spcPct val="50000"/>
              </a:spcBef>
            </a:pPr>
            <a:r>
              <a:rPr lang="en-US" sz="1000" b="0" dirty="0" smtClean="0">
                <a:solidFill>
                  <a:srgbClr val="000000"/>
                </a:solidFill>
                <a:latin typeface="Courier New" pitchFamily="49" charset="0"/>
              </a:rPr>
              <a:t>//remove getters and setter for name attribute</a:t>
            </a:r>
          </a:p>
          <a:p>
            <a:pPr>
              <a:spcBef>
                <a:spcPct val="50000"/>
              </a:spcBef>
            </a:pPr>
            <a:r>
              <a:rPr lang="en-US" sz="1000" b="0" dirty="0" smtClean="0">
                <a:solidFill>
                  <a:srgbClr val="C00000"/>
                </a:solidFill>
                <a:latin typeface="Courier New" pitchFamily="49" charset="0"/>
              </a:rPr>
              <a:t>public </a:t>
            </a:r>
            <a:r>
              <a:rPr lang="en-US" sz="1000" b="0" dirty="0" err="1" smtClean="0">
                <a:solidFill>
                  <a:srgbClr val="C00000"/>
                </a:solidFill>
                <a:latin typeface="Courier New" pitchFamily="49" charset="0"/>
              </a:rPr>
              <a:t>int</a:t>
            </a:r>
            <a:r>
              <a:rPr lang="en-US" sz="1000" b="0" dirty="0" smtClean="0">
                <a:solidFill>
                  <a:srgbClr val="C00000"/>
                </a:solidFill>
                <a:latin typeface="Courier New" pitchFamily="49" charset="0"/>
              </a:rPr>
              <a:t> </a:t>
            </a:r>
            <a:r>
              <a:rPr lang="en-US" sz="1000" b="0" dirty="0" err="1" smtClean="0">
                <a:solidFill>
                  <a:srgbClr val="C00000"/>
                </a:solidFill>
                <a:latin typeface="Courier New" pitchFamily="49" charset="0"/>
              </a:rPr>
              <a:t>getUID</a:t>
            </a:r>
            <a:r>
              <a:rPr lang="en-US" sz="1000" b="0" dirty="0" smtClean="0">
                <a:solidFill>
                  <a:srgbClr val="C00000"/>
                </a:solidFill>
                <a:latin typeface="Courier New" pitchFamily="49" charset="0"/>
              </a:rPr>
              <a:t>(){return </a:t>
            </a:r>
            <a:r>
              <a:rPr lang="en-US" sz="1000" b="0" dirty="0" err="1" smtClean="0">
                <a:solidFill>
                  <a:srgbClr val="C00000"/>
                </a:solidFill>
                <a:latin typeface="Courier New" pitchFamily="49" charset="0"/>
              </a:rPr>
              <a:t>factId</a:t>
            </a:r>
            <a:r>
              <a:rPr lang="en-US" sz="1000" b="0" dirty="0" smtClean="0">
                <a:solidFill>
                  <a:srgbClr val="C00000"/>
                </a:solidFill>
                <a:latin typeface="Courier New" pitchFamily="49" charset="0"/>
              </a:rPr>
              <a:t>;}</a:t>
            </a:r>
          </a:p>
          <a:p>
            <a:pPr>
              <a:spcBef>
                <a:spcPct val="50000"/>
              </a:spcBef>
            </a:pPr>
            <a:r>
              <a:rPr lang="en-US" sz="1000" b="0" dirty="0" smtClean="0">
                <a:solidFill>
                  <a:srgbClr val="000000"/>
                </a:solidFill>
                <a:latin typeface="Courier New" pitchFamily="49" charset="0"/>
              </a:rPr>
              <a:t>etc…}</a:t>
            </a:r>
          </a:p>
          <a:p>
            <a:pPr>
              <a:spcBef>
                <a:spcPct val="50000"/>
              </a:spcBef>
            </a:pPr>
            <a:endParaRPr lang="en-US" sz="1000" b="0" dirty="0" smtClean="0">
              <a:solidFill>
                <a:srgbClr val="000000"/>
              </a:solidFill>
              <a:latin typeface="Courier New" pitchFamily="49" charset="0"/>
            </a:endParaRPr>
          </a:p>
          <a:p>
            <a:endParaRPr lang="en-US" sz="1000" b="0" dirty="0" smtClean="0">
              <a:solidFill>
                <a:srgbClr val="000000"/>
              </a:solidFill>
              <a:latin typeface="Courier New" pitchFamily="49" charset="0"/>
            </a:endParaRPr>
          </a:p>
          <a:p>
            <a:endParaRPr lang="en-US" sz="1000" b="0" dirty="0"/>
          </a:p>
        </p:txBody>
      </p:sp>
      <p:sp>
        <p:nvSpPr>
          <p:cNvPr id="4" name="Slide Number Placeholder 3"/>
          <p:cNvSpPr>
            <a:spLocks noGrp="1"/>
          </p:cNvSpPr>
          <p:nvPr>
            <p:ph type="sldNum" sz="quarter" idx="10"/>
          </p:nvPr>
        </p:nvSpPr>
        <p:spPr/>
        <p:txBody>
          <a:bodyPr/>
          <a:lstStyle/>
          <a:p>
            <a:pPr>
              <a:defRPr/>
            </a:pPr>
            <a:fld id="{6FBC556A-0DCD-4573-811E-CAE54ADC4EFC}" type="slidenum">
              <a:rPr lang="en-US" smtClean="0"/>
              <a:pPr>
                <a:defRPr/>
              </a:pPr>
              <a:t>122</a:t>
            </a:fld>
            <a:endParaRPr lang="en-US"/>
          </a:p>
        </p:txBody>
      </p:sp>
    </p:spTree>
    <p:extLst>
      <p:ext uri="{BB962C8B-B14F-4D97-AF65-F5344CB8AC3E}">
        <p14:creationId xmlns="" xmlns:p14="http://schemas.microsoft.com/office/powerpoint/2010/main" val="1205882087"/>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6FBC556A-0DCD-4573-811E-CAE54ADC4EFC}" type="slidenum">
              <a:rPr lang="en-US" smtClean="0"/>
              <a:pPr>
                <a:defRPr/>
              </a:pPr>
              <a:t>123</a:t>
            </a:fld>
            <a:endParaRPr lang="en-US"/>
          </a:p>
        </p:txBody>
      </p:sp>
    </p:spTree>
    <p:extLst>
      <p:ext uri="{BB962C8B-B14F-4D97-AF65-F5344CB8AC3E}">
        <p14:creationId xmlns="" xmlns:p14="http://schemas.microsoft.com/office/powerpoint/2010/main" val="4072169187"/>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DF966225-6F87-42A1-ADAF-3C7D1F358173}" type="slidenum">
              <a:rPr lang="en-US" smtClean="0"/>
              <a:pPr eaLnBrk="1" hangingPunct="1"/>
              <a:t>131</a:t>
            </a:fld>
            <a:endParaRPr lang="en-US" smtClean="0"/>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smtClean="0"/>
              <a:t>A class inheriting from an interface is of interface type.</a:t>
            </a:r>
          </a:p>
          <a:p>
            <a:r>
              <a:rPr lang="en-US" dirty="0" smtClean="0"/>
              <a:t>Any class that inherits from  an interface must provide implementation for all the methods of the interface if it has to be a concrete class.</a:t>
            </a:r>
          </a:p>
          <a:p>
            <a:r>
              <a:rPr lang="en-US" dirty="0" smtClean="0"/>
              <a:t>Hence,</a:t>
            </a:r>
            <a:r>
              <a:rPr lang="en-US" baseline="0" dirty="0" smtClean="0"/>
              <a:t> </a:t>
            </a:r>
            <a:r>
              <a:rPr lang="en-US" dirty="0" smtClean="0"/>
              <a:t>interface serves as a mechanism to bind a class contractually to implement methods specified in the interface.</a:t>
            </a:r>
          </a:p>
          <a:p>
            <a:r>
              <a:rPr lang="en-US" dirty="0" smtClean="0"/>
              <a:t>Usually project design at a very high level define interfaces to create a framework. </a:t>
            </a:r>
          </a:p>
          <a:p>
            <a:pPr marL="228600" indent="-228600" eaLnBrk="1" hangingPunct="1">
              <a:buClr>
                <a:schemeClr val="accent2"/>
              </a:buClr>
              <a:buFont typeface="Wingdings" pitchFamily="2" charset="2"/>
              <a:buNone/>
            </a:pPr>
            <a:endParaRPr lang="en-US" dirty="0" smtClean="0">
              <a:latin typeface="Arial" charset="0"/>
            </a:endParaRPr>
          </a:p>
        </p:txBody>
      </p:sp>
    </p:spTree>
    <p:extLst>
      <p:ext uri="{BB962C8B-B14F-4D97-AF65-F5344CB8AC3E}">
        <p14:creationId xmlns="" xmlns:p14="http://schemas.microsoft.com/office/powerpoint/2010/main" val="1639662157"/>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7ECA3ED-2731-434E-9C27-F88042F3746D}" type="slidenum">
              <a:rPr lang="en-US" smtClean="0"/>
              <a:pPr>
                <a:defRPr/>
              </a:pPr>
              <a:t>132</a:t>
            </a:fld>
            <a:endParaRPr lang="en-US"/>
          </a:p>
        </p:txBody>
      </p:sp>
    </p:spTree>
    <p:extLst>
      <p:ext uri="{BB962C8B-B14F-4D97-AF65-F5344CB8AC3E}">
        <p14:creationId xmlns="" xmlns:p14="http://schemas.microsoft.com/office/powerpoint/2010/main" val="4056003891"/>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IN" dirty="0" smtClean="0">
              <a:latin typeface="Arial" charset="0"/>
            </a:endParaRPr>
          </a:p>
        </p:txBody>
      </p:sp>
      <p:sp>
        <p:nvSpPr>
          <p:cNvPr id="53252"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385EA484-45D7-401A-A721-44DB4AF6D068}" type="slidenum">
              <a:rPr lang="en-US" smtClean="0"/>
              <a:pPr eaLnBrk="1" hangingPunct="1"/>
              <a:t>133</a:t>
            </a:fld>
            <a:endParaRPr lang="en-US" smtClean="0"/>
          </a:p>
        </p:txBody>
      </p:sp>
    </p:spTree>
    <p:extLst>
      <p:ext uri="{BB962C8B-B14F-4D97-AF65-F5344CB8AC3E}">
        <p14:creationId xmlns="" xmlns:p14="http://schemas.microsoft.com/office/powerpoint/2010/main" val="481482672"/>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20000"/>
              </a:lnSpc>
            </a:pPr>
            <a:r>
              <a:rPr lang="en-US" b="0" dirty="0" smtClean="0"/>
              <a:t>Interfaces themselves can inherit from one another using extends  clause.</a:t>
            </a:r>
          </a:p>
          <a:p>
            <a:pPr>
              <a:lnSpc>
                <a:spcPct val="120000"/>
              </a:lnSpc>
            </a:pPr>
            <a:r>
              <a:rPr lang="en-US" b="0" dirty="0" smtClean="0"/>
              <a:t>In such cases, the implementing class must implement all the methods of the interface including those from the inherited interface.</a:t>
            </a:r>
          </a:p>
          <a:p>
            <a:pPr>
              <a:lnSpc>
                <a:spcPct val="120000"/>
              </a:lnSpc>
            </a:pPr>
            <a:r>
              <a:rPr lang="en-US" b="0" dirty="0" smtClean="0">
                <a:sym typeface="Wingdings" pitchFamily="2" charset="2"/>
              </a:rPr>
              <a:t>For example, when we come to collection framework we will find that root of the framework has </a:t>
            </a:r>
            <a:r>
              <a:rPr lang="en-US" b="0" dirty="0" smtClean="0">
                <a:latin typeface="Courier New" pitchFamily="49" charset="0"/>
                <a:sym typeface="Wingdings" pitchFamily="2" charset="2"/>
              </a:rPr>
              <a:t>Collection</a:t>
            </a:r>
            <a:r>
              <a:rPr lang="en-US" b="0" dirty="0" smtClean="0">
                <a:sym typeface="Wingdings" pitchFamily="2" charset="2"/>
              </a:rPr>
              <a:t> interface and then we have a list of  interfaces that inherit from </a:t>
            </a:r>
            <a:r>
              <a:rPr lang="en-US" b="0" dirty="0" smtClean="0">
                <a:latin typeface="Courier New" pitchFamily="49" charset="0"/>
                <a:sym typeface="Wingdings" pitchFamily="2" charset="2"/>
              </a:rPr>
              <a:t>Collection</a:t>
            </a:r>
            <a:r>
              <a:rPr lang="en-US" b="0" dirty="0" smtClean="0">
                <a:sym typeface="Wingdings" pitchFamily="2" charset="2"/>
              </a:rPr>
              <a:t> like  </a:t>
            </a:r>
            <a:r>
              <a:rPr lang="en-US" b="0" dirty="0" smtClean="0">
                <a:latin typeface="Courier New" pitchFamily="49" charset="0"/>
                <a:sym typeface="Wingdings" pitchFamily="2" charset="2"/>
              </a:rPr>
              <a:t>List, Set </a:t>
            </a:r>
            <a:r>
              <a:rPr lang="en-US" b="0" dirty="0" smtClean="0">
                <a:sym typeface="Wingdings" pitchFamily="2" charset="2"/>
              </a:rPr>
              <a:t>etc.</a:t>
            </a:r>
          </a:p>
          <a:p>
            <a:pPr>
              <a:lnSpc>
                <a:spcPct val="120000"/>
              </a:lnSpc>
            </a:pPr>
            <a:r>
              <a:rPr lang="en-US" b="0" dirty="0" smtClean="0">
                <a:sym typeface="Wingdings" pitchFamily="2" charset="2"/>
              </a:rPr>
              <a:t>These type of scenarios are common in framework implementation where top of the hierarchy consists significantly of interfaces. This will be</a:t>
            </a:r>
            <a:r>
              <a:rPr lang="en-US" b="0" baseline="0" dirty="0" smtClean="0">
                <a:sym typeface="Wingdings" pitchFamily="2" charset="2"/>
              </a:rPr>
              <a:t> </a:t>
            </a:r>
            <a:r>
              <a:rPr lang="en-US" b="0" dirty="0" smtClean="0">
                <a:sym typeface="Wingdings" pitchFamily="2" charset="2"/>
              </a:rPr>
              <a:t>clearer once we understand the use of interface.</a:t>
            </a:r>
          </a:p>
          <a:p>
            <a:pPr>
              <a:lnSpc>
                <a:spcPct val="120000"/>
              </a:lnSpc>
            </a:pPr>
            <a:endParaRPr lang="en-US" b="0" dirty="0" smtClean="0">
              <a:sym typeface="Wingdings" pitchFamily="2" charset="2"/>
            </a:endParaRPr>
          </a:p>
          <a:p>
            <a:r>
              <a:rPr lang="en-US" dirty="0" smtClean="0"/>
              <a:t>Difference between abstract class and interface</a:t>
            </a:r>
          </a:p>
          <a:p>
            <a:pPr marL="342900" indent="-342900" eaLnBrk="0" hangingPunct="0">
              <a:lnSpc>
                <a:spcPct val="140000"/>
              </a:lnSpc>
              <a:spcBef>
                <a:spcPct val="20000"/>
              </a:spcBef>
              <a:buClr>
                <a:schemeClr val="accent2"/>
              </a:buClr>
              <a:buFont typeface="Wingdings" pitchFamily="2" charset="2"/>
              <a:buChar char="§"/>
              <a:defRPr/>
            </a:pPr>
            <a:r>
              <a:rPr lang="en-US" sz="1200" kern="0" dirty="0" smtClean="0">
                <a:solidFill>
                  <a:srgbClr val="5F5F5F"/>
                </a:solidFill>
                <a:latin typeface="Arial" pitchFamily="34" charset="0"/>
                <a:ea typeface="+mn-ea"/>
                <a:cs typeface="+mn-cs"/>
              </a:rPr>
              <a:t>Abstract class can have any type of member variables </a:t>
            </a:r>
          </a:p>
          <a:p>
            <a:pPr marL="342900" indent="-342900" eaLnBrk="0" hangingPunct="0">
              <a:lnSpc>
                <a:spcPct val="140000"/>
              </a:lnSpc>
              <a:spcBef>
                <a:spcPct val="20000"/>
              </a:spcBef>
              <a:buClr>
                <a:schemeClr val="accent2"/>
              </a:buClr>
              <a:buFont typeface="Wingdings" pitchFamily="2" charset="2"/>
              <a:buChar char="§"/>
              <a:defRPr/>
            </a:pPr>
            <a:r>
              <a:rPr lang="en-US" sz="1200" kern="0" dirty="0" smtClean="0">
                <a:solidFill>
                  <a:srgbClr val="5F5F5F"/>
                </a:solidFill>
                <a:cs typeface="+mn-cs"/>
              </a:rPr>
              <a:t>Abstract </a:t>
            </a:r>
            <a:r>
              <a:rPr lang="en-US" sz="1200" kern="0" dirty="0" smtClean="0">
                <a:solidFill>
                  <a:srgbClr val="5F5F5F"/>
                </a:solidFill>
                <a:latin typeface="Arial" pitchFamily="34" charset="0"/>
                <a:ea typeface="+mn-ea"/>
                <a:cs typeface="+mn-cs"/>
              </a:rPr>
              <a:t>class can even have all methods implemented or can have partial implementation or no implementation at all.</a:t>
            </a:r>
          </a:p>
          <a:p>
            <a:pPr marL="342900" indent="-342900" eaLnBrk="0" hangingPunct="0">
              <a:lnSpc>
                <a:spcPct val="140000"/>
              </a:lnSpc>
              <a:spcBef>
                <a:spcPct val="20000"/>
              </a:spcBef>
              <a:buClr>
                <a:schemeClr val="accent2"/>
              </a:buClr>
              <a:buFont typeface="Wingdings" pitchFamily="2" charset="2"/>
              <a:buChar char="§"/>
              <a:defRPr/>
            </a:pPr>
            <a:r>
              <a:rPr lang="en-US" sz="1200" kern="0" dirty="0" smtClean="0">
                <a:solidFill>
                  <a:srgbClr val="5F5F5F"/>
                </a:solidFill>
                <a:latin typeface="Arial" pitchFamily="34" charset="0"/>
                <a:ea typeface="+mn-ea"/>
                <a:cs typeface="+mn-cs"/>
              </a:rPr>
              <a:t>Interface does not fall into Object hierarchy.</a:t>
            </a:r>
          </a:p>
          <a:p>
            <a:pPr marL="342900" indent="-342900" eaLnBrk="0" hangingPunct="0">
              <a:lnSpc>
                <a:spcPct val="140000"/>
              </a:lnSpc>
              <a:spcBef>
                <a:spcPct val="20000"/>
              </a:spcBef>
              <a:buClr>
                <a:schemeClr val="accent2"/>
              </a:buClr>
              <a:buFont typeface="Wingdings" pitchFamily="2" charset="2"/>
              <a:buChar char="§"/>
              <a:defRPr/>
            </a:pPr>
            <a:r>
              <a:rPr lang="en-US" sz="1200" kern="0" dirty="0" smtClean="0">
                <a:solidFill>
                  <a:srgbClr val="5F5F5F"/>
                </a:solidFill>
                <a:latin typeface="Arial" pitchFamily="34" charset="0"/>
                <a:ea typeface="+mn-ea"/>
                <a:cs typeface="+mn-cs"/>
              </a:rPr>
              <a:t>Class can inherit only from one abstract class but from many interfaces</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A7ECA3ED-2731-434E-9C27-F88042F3746D}" type="slidenum">
              <a:rPr lang="en-US" smtClean="0"/>
              <a:pPr>
                <a:defRPr/>
              </a:pPr>
              <a:t>135</a:t>
            </a:fld>
            <a:endParaRPr lang="en-US"/>
          </a:p>
        </p:txBody>
      </p:sp>
    </p:spTree>
    <p:extLst>
      <p:ext uri="{BB962C8B-B14F-4D97-AF65-F5344CB8AC3E}">
        <p14:creationId xmlns="" xmlns:p14="http://schemas.microsoft.com/office/powerpoint/2010/main" val="1740365682"/>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1922729F-8E69-45FC-8D5E-36F2EFB91AED}" type="slidenum">
              <a:rPr lang="en-US" smtClean="0"/>
              <a:pPr eaLnBrk="1" hangingPunct="1"/>
              <a:t>137</a:t>
            </a:fld>
            <a:endParaRPr lang="en-US" smtClean="0"/>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228600" indent="-228600" eaLnBrk="1" hangingPunct="1"/>
            <a:endParaRPr lang="en-US" dirty="0" smtClean="0">
              <a:latin typeface="Arial" charset="0"/>
            </a:endParaRPr>
          </a:p>
        </p:txBody>
      </p:sp>
    </p:spTree>
    <p:extLst>
      <p:ext uri="{BB962C8B-B14F-4D97-AF65-F5344CB8AC3E}">
        <p14:creationId xmlns="" xmlns:p14="http://schemas.microsoft.com/office/powerpoint/2010/main" val="929173092"/>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95A596EC-979F-4AFD-9E04-07BE215B4AD8}" type="slidenum">
              <a:rPr lang="en-US" smtClean="0"/>
              <a:pPr eaLnBrk="1" hangingPunct="1"/>
              <a:t>138</a:t>
            </a:fld>
            <a:endParaRPr lang="en-US" smtClean="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228600" marR="0" indent="-228600" algn="l" defTabSz="914400" rtl="0" eaLnBrk="1" fontAlgn="base" latinLnBrk="0" hangingPunct="1">
              <a:lnSpc>
                <a:spcPct val="100000"/>
              </a:lnSpc>
              <a:spcBef>
                <a:spcPct val="30000"/>
              </a:spcBef>
              <a:spcAft>
                <a:spcPct val="0"/>
              </a:spcAft>
              <a:buClrTx/>
              <a:buSzTx/>
              <a:buFontTx/>
              <a:buNone/>
              <a:tabLst/>
              <a:defRPr/>
            </a:pPr>
            <a:r>
              <a:rPr lang="en-US" dirty="0" smtClean="0"/>
              <a:t>A large application may have lot of constants that will be used by many or all parts of the application. Java does not provide a specific</a:t>
            </a:r>
            <a:r>
              <a:rPr lang="en-US" baseline="0" dirty="0" smtClean="0"/>
              <a:t> feature </a:t>
            </a:r>
            <a:r>
              <a:rPr lang="en-US" dirty="0" smtClean="0"/>
              <a:t>to have global variables. But this disadvantage can be overcome by using  interface that serves as a convenient place to put all the shared constants.</a:t>
            </a:r>
            <a:endParaRPr lang="en-US" sz="1600" dirty="0" smtClean="0">
              <a:latin typeface="Times New Roman" pitchFamily="18" charset="0"/>
            </a:endParaRPr>
          </a:p>
          <a:p>
            <a:pPr marL="228600" indent="-228600" eaLnBrk="1" hangingPunct="1"/>
            <a:endParaRPr lang="en-US" dirty="0" smtClean="0">
              <a:latin typeface="Arial" charset="0"/>
            </a:endParaRPr>
          </a:p>
        </p:txBody>
      </p:sp>
    </p:spTree>
    <p:extLst>
      <p:ext uri="{BB962C8B-B14F-4D97-AF65-F5344CB8AC3E}">
        <p14:creationId xmlns="" xmlns:p14="http://schemas.microsoft.com/office/powerpoint/2010/main" val="41527625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p:txBody>
          <a:bodyPr/>
          <a:lstStyle/>
          <a:p>
            <a:pPr>
              <a:defRPr/>
            </a:pPr>
            <a:fld id="{56FA3E56-E8B8-4366-9562-B7006BEEDF7F}" type="slidenum">
              <a:rPr lang="en-US" smtClean="0">
                <a:latin typeface="Arial" charset="0"/>
              </a:rPr>
              <a:pPr>
                <a:defRPr/>
              </a:pPr>
              <a:t>10</a:t>
            </a:fld>
            <a:endParaRPr lang="en-US" smtClean="0">
              <a:latin typeface="Arial" charset="0"/>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228600" indent="-228600" eaLnBrk="1" hangingPunct="1">
              <a:spcBef>
                <a:spcPct val="50000"/>
              </a:spcBef>
              <a:buClr>
                <a:schemeClr val="accent2"/>
              </a:buClr>
              <a:buFont typeface="Wingdings" pitchFamily="2" charset="2"/>
              <a:buNone/>
            </a:pPr>
            <a:r>
              <a:rPr lang="en-US" sz="1000" dirty="0" smtClean="0">
                <a:latin typeface="Arial" charset="0"/>
              </a:rPr>
              <a:t>Why Unicode? </a:t>
            </a:r>
            <a:r>
              <a:rPr lang="en-US" sz="1000" b="0" i="0" dirty="0" smtClean="0"/>
              <a:t>Unicode is used</a:t>
            </a:r>
            <a:r>
              <a:rPr lang="en-US" sz="1000" b="0" i="0" baseline="0" dirty="0" smtClean="0"/>
              <a:t> to </a:t>
            </a:r>
            <a:r>
              <a:rPr lang="en-US" sz="1000" b="0" i="0" dirty="0" smtClean="0"/>
              <a:t>overcome the limitation of ASCII/Extended ASCII</a:t>
            </a:r>
            <a:r>
              <a:rPr lang="en-US" sz="1000" b="0" i="0" baseline="0" dirty="0" smtClean="0"/>
              <a:t> as ASCII has l</a:t>
            </a:r>
            <a:r>
              <a:rPr lang="en-US" sz="1000" b="0" i="0" dirty="0" smtClean="0"/>
              <a:t>imited number of bits therefore does not have capability to represent</a:t>
            </a:r>
            <a:r>
              <a:rPr lang="en-US" sz="1000" b="0" i="0" baseline="0" dirty="0" smtClean="0"/>
              <a:t> </a:t>
            </a:r>
            <a:r>
              <a:rPr lang="en-US" sz="1000" b="0" i="0" dirty="0" smtClean="0"/>
              <a:t>multi-lingual characters. </a:t>
            </a:r>
            <a:r>
              <a:rPr lang="en-US" sz="1000" dirty="0" smtClean="0"/>
              <a:t>Unicode has 16 bits</a:t>
            </a:r>
            <a:r>
              <a:rPr lang="en-US" sz="1000" baseline="0" dirty="0" smtClean="0"/>
              <a:t> and therefore, </a:t>
            </a:r>
            <a:r>
              <a:rPr lang="en-US" sz="1000" dirty="0" smtClean="0"/>
              <a:t>has ability to represent  multi-lingual characters.</a:t>
            </a:r>
            <a:r>
              <a:rPr lang="en-US" sz="1000" baseline="0" dirty="0" smtClean="0"/>
              <a:t> It has become an i</a:t>
            </a:r>
            <a:r>
              <a:rPr lang="en-US" sz="1000" dirty="0" smtClean="0"/>
              <a:t>ndustry standard and is used for Internationalization. </a:t>
            </a:r>
            <a:r>
              <a:rPr lang="en-US" sz="1000" i="1" dirty="0" smtClean="0"/>
              <a:t>Unicode transformation format </a:t>
            </a:r>
            <a:r>
              <a:rPr lang="en-US" sz="1000" dirty="0" smtClean="0"/>
              <a:t> is character encoding form that assigns each Unicode scalar value to a unique code unit sequence. The Unicode Standard defines three Unicode encoding forms: UTF 8, UTF 16,UTF 32 . Java 6  char supports UTF 16.</a:t>
            </a:r>
          </a:p>
          <a:p>
            <a:endParaRPr lang="en-US" sz="1000" dirty="0" smtClean="0"/>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B58BD30-C604-41CF-A4BD-A24EC95192F5}" type="slidenum">
              <a:rPr lang="en-US" smtClean="0"/>
              <a:pPr eaLnBrk="1" hangingPunct="1"/>
              <a:t>139</a:t>
            </a:fld>
            <a:endParaRPr lang="en-US" smtClean="0"/>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228600" marR="0" lvl="1" indent="-228600" algn="l" defTabSz="914400" rtl="0" eaLnBrk="1" fontAlgn="base" latinLnBrk="0" hangingPunct="1">
              <a:lnSpc>
                <a:spcPct val="100000"/>
              </a:lnSpc>
              <a:spcBef>
                <a:spcPct val="30000"/>
              </a:spcBef>
              <a:spcAft>
                <a:spcPct val="0"/>
              </a:spcAft>
              <a:buClrTx/>
              <a:buSzTx/>
              <a:buFontTx/>
              <a:buNone/>
              <a:tabLst/>
              <a:defRPr/>
            </a:pPr>
            <a:r>
              <a:rPr lang="en-US" sz="2000" b="1" i="0" dirty="0" smtClean="0">
                <a:solidFill>
                  <a:srgbClr val="000000"/>
                </a:solidFill>
                <a:latin typeface="Courier New" pitchFamily="49" charset="0"/>
                <a:cs typeface="Courier New" pitchFamily="49" charset="0"/>
              </a:rPr>
              <a:t>Serializable</a:t>
            </a:r>
            <a:r>
              <a:rPr lang="en-US" sz="2000" i="0" kern="1200" dirty="0" smtClean="0">
                <a:solidFill>
                  <a:schemeClr val="tx1"/>
                </a:solidFill>
                <a:latin typeface="Arial" pitchFamily="34" charset="0"/>
                <a:ea typeface="+mn-ea"/>
                <a:cs typeface="Courier New" pitchFamily="49" charset="0"/>
              </a:rPr>
              <a:t> will be done in IO. </a:t>
            </a:r>
          </a:p>
          <a:p>
            <a:pPr marL="228600" lvl="1" indent="-228600" eaLnBrk="1" hangingPunct="1"/>
            <a:r>
              <a:rPr lang="en-US" sz="3200" u="sng" dirty="0" smtClean="0">
                <a:latin typeface="Courier New" pitchFamily="49" charset="0"/>
                <a:cs typeface="Courier New" pitchFamily="49" charset="0"/>
              </a:rPr>
              <a:t>clone() </a:t>
            </a:r>
            <a:r>
              <a:rPr lang="en-US" sz="3200" u="sng" dirty="0" smtClean="0"/>
              <a:t>method of </a:t>
            </a:r>
            <a:r>
              <a:rPr lang="en-US" sz="3200" u="sng" dirty="0" smtClean="0">
                <a:latin typeface="Courier New" pitchFamily="49" charset="0"/>
                <a:cs typeface="Courier New" pitchFamily="49" charset="0"/>
              </a:rPr>
              <a:t>Object</a:t>
            </a:r>
            <a:r>
              <a:rPr lang="en-US" sz="3200" u="sng" dirty="0" smtClean="0"/>
              <a:t> class</a:t>
            </a:r>
          </a:p>
          <a:p>
            <a:pPr marL="171450" indent="-171450">
              <a:buFont typeface="Wingdings" pitchFamily="2" charset="2"/>
              <a:buChar char="§"/>
            </a:pPr>
            <a:r>
              <a:rPr lang="en-US" b="1" dirty="0" smtClean="0">
                <a:solidFill>
                  <a:srgbClr val="000000"/>
                </a:solidFill>
                <a:latin typeface="Courier New" pitchFamily="49" charset="0"/>
                <a:cs typeface="Courier New" pitchFamily="49" charset="0"/>
              </a:rPr>
              <a:t>protected Object clone() throws </a:t>
            </a:r>
            <a:r>
              <a:rPr lang="en-US" b="1" dirty="0" err="1" smtClean="0">
                <a:solidFill>
                  <a:srgbClr val="000000"/>
                </a:solidFill>
                <a:latin typeface="Courier New" pitchFamily="49" charset="0"/>
                <a:cs typeface="Courier New" pitchFamily="49" charset="0"/>
              </a:rPr>
              <a:t>CloneNotSupportedException</a:t>
            </a:r>
            <a:r>
              <a:rPr lang="en-US" b="1" dirty="0" smtClean="0">
                <a:solidFill>
                  <a:srgbClr val="000000"/>
                </a:solidFill>
                <a:latin typeface="Courier New" pitchFamily="49" charset="0"/>
                <a:cs typeface="Courier New" pitchFamily="49" charset="0"/>
              </a:rPr>
              <a:t>{}</a:t>
            </a:r>
            <a:endParaRPr lang="en-US" b="1" dirty="0" smtClean="0">
              <a:solidFill>
                <a:srgbClr val="000000"/>
              </a:solidFill>
              <a:latin typeface="Courier New" pitchFamily="49" charset="0"/>
            </a:endParaRPr>
          </a:p>
          <a:p>
            <a:pPr marL="171450" indent="-171450">
              <a:buFont typeface="Wingdings" pitchFamily="2" charset="2"/>
              <a:buChar char="§"/>
            </a:pPr>
            <a:r>
              <a:rPr lang="en-US" b="1" dirty="0" smtClean="0">
                <a:solidFill>
                  <a:srgbClr val="000000"/>
                </a:solidFill>
                <a:latin typeface="Courier New" pitchFamily="49" charset="0"/>
              </a:rPr>
              <a:t>clone() </a:t>
            </a:r>
            <a:r>
              <a:rPr lang="en-US" dirty="0" smtClean="0">
                <a:cs typeface="Arial" charset="0"/>
              </a:rPr>
              <a:t>method in the </a:t>
            </a:r>
            <a:r>
              <a:rPr lang="en-US" b="1" dirty="0" smtClean="0">
                <a:solidFill>
                  <a:srgbClr val="000000"/>
                </a:solidFill>
                <a:latin typeface="Courier New" pitchFamily="49" charset="0"/>
              </a:rPr>
              <a:t>Object</a:t>
            </a:r>
            <a:r>
              <a:rPr lang="en-US" dirty="0" smtClean="0">
                <a:cs typeface="Arial" charset="0"/>
              </a:rPr>
              <a:t> class is intended to create copies of an object.</a:t>
            </a:r>
            <a:endParaRPr lang="en-US" b="1" dirty="0" smtClean="0">
              <a:solidFill>
                <a:srgbClr val="000000"/>
              </a:solidFill>
              <a:latin typeface="Courier New" pitchFamily="49" charset="0"/>
            </a:endParaRPr>
          </a:p>
          <a:p>
            <a:pPr marL="171450" indent="-171450">
              <a:buFont typeface="Wingdings" pitchFamily="2" charset="2"/>
              <a:buChar char="§"/>
            </a:pPr>
            <a:r>
              <a:rPr lang="en-US" b="1" dirty="0" smtClean="0">
                <a:solidFill>
                  <a:srgbClr val="000000"/>
                </a:solidFill>
                <a:latin typeface="Courier New" pitchFamily="49" charset="0"/>
              </a:rPr>
              <a:t>clone() </a:t>
            </a:r>
            <a:r>
              <a:rPr lang="en-US" dirty="0" smtClean="0">
                <a:cs typeface="Arial" charset="0"/>
              </a:rPr>
              <a:t>method works appropriately for other classes that do not contain any object references as their attributes because the </a:t>
            </a:r>
            <a:r>
              <a:rPr lang="en-US" b="1" dirty="0" smtClean="0">
                <a:solidFill>
                  <a:srgbClr val="000000"/>
                </a:solidFill>
                <a:latin typeface="Courier New" pitchFamily="49" charset="0"/>
              </a:rPr>
              <a:t>Object</a:t>
            </a:r>
            <a:r>
              <a:rPr lang="en-US" dirty="0" smtClean="0">
                <a:cs typeface="Arial" charset="0"/>
              </a:rPr>
              <a:t> class implementation is just a bit-wise-copy . </a:t>
            </a:r>
          </a:p>
          <a:p>
            <a:pPr marL="171450" indent="-171450">
              <a:buFont typeface="Wingdings" pitchFamily="2" charset="2"/>
              <a:buChar char="§"/>
            </a:pPr>
            <a:r>
              <a:rPr lang="en-US" dirty="0" smtClean="0">
                <a:cs typeface="Arial" charset="0"/>
              </a:rPr>
              <a:t>If classes contain references then </a:t>
            </a:r>
            <a:r>
              <a:rPr lang="en-US" b="1" dirty="0" smtClean="0">
                <a:solidFill>
                  <a:srgbClr val="000000"/>
                </a:solidFill>
                <a:latin typeface="Courier New" pitchFamily="49" charset="0"/>
              </a:rPr>
              <a:t>clone() </a:t>
            </a:r>
            <a:r>
              <a:rPr lang="en-US" dirty="0" smtClean="0">
                <a:cs typeface="Arial" charset="0"/>
              </a:rPr>
              <a:t>method must be overridden.</a:t>
            </a:r>
            <a:endParaRPr lang="en-IN" dirty="0" smtClean="0">
              <a:cs typeface="Arial" charset="0"/>
            </a:endParaRPr>
          </a:p>
          <a:p>
            <a:pPr marL="171450" indent="-171450">
              <a:buFont typeface="Wingdings" pitchFamily="2" charset="2"/>
              <a:buChar char="§"/>
            </a:pPr>
            <a:r>
              <a:rPr lang="en-US" dirty="0" smtClean="0"/>
              <a:t>For example , the </a:t>
            </a:r>
            <a:r>
              <a:rPr lang="en-US" b="1" dirty="0" smtClean="0">
                <a:solidFill>
                  <a:srgbClr val="000000"/>
                </a:solidFill>
                <a:latin typeface="Courier New" pitchFamily="49" charset="0"/>
              </a:rPr>
              <a:t>clone()</a:t>
            </a:r>
            <a:r>
              <a:rPr lang="en-US" dirty="0" smtClean="0"/>
              <a:t> method works fine for </a:t>
            </a:r>
            <a:r>
              <a:rPr lang="en-US" b="1" dirty="0" smtClean="0">
                <a:solidFill>
                  <a:srgbClr val="000000"/>
                </a:solidFill>
                <a:latin typeface="Courier New" pitchFamily="49" charset="0"/>
              </a:rPr>
              <a:t>Student</a:t>
            </a:r>
            <a:r>
              <a:rPr lang="en-US" dirty="0" smtClean="0"/>
              <a:t> and </a:t>
            </a:r>
            <a:r>
              <a:rPr lang="en-US" b="1" dirty="0" smtClean="0">
                <a:solidFill>
                  <a:srgbClr val="000000"/>
                </a:solidFill>
                <a:latin typeface="Courier New" pitchFamily="49" charset="0"/>
              </a:rPr>
              <a:t>Teacher</a:t>
            </a:r>
            <a:r>
              <a:rPr lang="en-US" dirty="0" smtClean="0"/>
              <a:t> object but is not logically correct for the </a:t>
            </a:r>
            <a:r>
              <a:rPr lang="en-US" b="1" dirty="0" smtClean="0">
                <a:solidFill>
                  <a:srgbClr val="000000"/>
                </a:solidFill>
                <a:latin typeface="Courier New" pitchFamily="49" charset="0"/>
              </a:rPr>
              <a:t>Grade</a:t>
            </a:r>
            <a:r>
              <a:rPr lang="en-US" dirty="0" smtClean="0"/>
              <a:t> class.</a:t>
            </a:r>
          </a:p>
          <a:p>
            <a:pPr marL="228600" lvl="1" indent="-228600" eaLnBrk="1" hangingPunct="1"/>
            <a:r>
              <a:rPr lang="en-US" sz="3200" u="sng" dirty="0" smtClean="0">
                <a:latin typeface="Arial" charset="0"/>
              </a:rPr>
              <a:t>Diagrams</a:t>
            </a:r>
          </a:p>
          <a:p>
            <a:pPr marL="228600" lvl="1" indent="-228600" eaLnBrk="1" hangingPunct="1"/>
            <a:r>
              <a:rPr lang="en-US" sz="3200" u="sng" dirty="0" smtClean="0">
                <a:latin typeface="Courier New" pitchFamily="49" charset="0"/>
                <a:cs typeface="Courier New" pitchFamily="49" charset="0"/>
              </a:rPr>
              <a:t>clone()- protected method</a:t>
            </a:r>
          </a:p>
          <a:p>
            <a:pPr marL="171450" indent="-171450">
              <a:buFont typeface="Wingdings" pitchFamily="2" charset="2"/>
              <a:buChar char="§"/>
              <a:defRPr/>
            </a:pPr>
            <a:r>
              <a:rPr lang="en-US" dirty="0" smtClean="0"/>
              <a:t>What we observe is that the implementation of </a:t>
            </a:r>
            <a:r>
              <a:rPr lang="en-US" b="1" kern="1200" dirty="0" smtClean="0">
                <a:solidFill>
                  <a:srgbClr val="000000"/>
                </a:solidFill>
                <a:latin typeface="Courier New" pitchFamily="49" charset="0"/>
                <a:cs typeface="Courier New" pitchFamily="49" charset="0"/>
              </a:rPr>
              <a:t>clone() </a:t>
            </a:r>
            <a:r>
              <a:rPr lang="en-US" b="0" kern="1200" dirty="0" smtClean="0">
                <a:solidFill>
                  <a:srgbClr val="000000"/>
                </a:solidFill>
                <a:latin typeface="Courier New" pitchFamily="49" charset="0"/>
                <a:cs typeface="Courier New" pitchFamily="49" charset="0"/>
              </a:rPr>
              <a:t>in Object class </a:t>
            </a:r>
            <a:r>
              <a:rPr lang="en-US" dirty="0" smtClean="0"/>
              <a:t>works for the class that contains only primitive fields or references to immutable objects. If the class has other types</a:t>
            </a:r>
            <a:r>
              <a:rPr lang="en-US" baseline="0" dirty="0" smtClean="0"/>
              <a:t> than these then it</a:t>
            </a:r>
            <a:r>
              <a:rPr lang="en-US" dirty="0" smtClean="0"/>
              <a:t> needs to be override</a:t>
            </a:r>
            <a:r>
              <a:rPr lang="en-US" baseline="0" dirty="0" smtClean="0"/>
              <a:t> the </a:t>
            </a:r>
            <a:r>
              <a:rPr lang="en-US" b="1" baseline="0" dirty="0" smtClean="0"/>
              <a:t>clone()</a:t>
            </a:r>
            <a:r>
              <a:rPr lang="en-US" baseline="0" dirty="0" smtClean="0"/>
              <a:t> method.</a:t>
            </a:r>
            <a:endParaRPr lang="en-US" dirty="0" smtClean="0"/>
          </a:p>
          <a:p>
            <a:pPr marL="171450" indent="-171450">
              <a:buFont typeface="Wingdings" pitchFamily="2" charset="2"/>
              <a:buChar char="§"/>
              <a:defRPr/>
            </a:pPr>
            <a:r>
              <a:rPr lang="en-US" dirty="0" smtClean="0"/>
              <a:t>That is the reason why </a:t>
            </a:r>
            <a:r>
              <a:rPr lang="en-US" b="1" kern="1200" dirty="0" smtClean="0">
                <a:solidFill>
                  <a:srgbClr val="000000"/>
                </a:solidFill>
                <a:latin typeface="Courier New" pitchFamily="49" charset="0"/>
                <a:cs typeface="Courier New" pitchFamily="49" charset="0"/>
              </a:rPr>
              <a:t>Object</a:t>
            </a:r>
            <a:r>
              <a:rPr lang="en-US" dirty="0" smtClean="0"/>
              <a:t> class has made </a:t>
            </a:r>
            <a:r>
              <a:rPr lang="en-US" b="1" kern="1200" dirty="0" smtClean="0">
                <a:solidFill>
                  <a:srgbClr val="000000"/>
                </a:solidFill>
                <a:latin typeface="Courier New" pitchFamily="49" charset="0"/>
                <a:cs typeface="Courier New" pitchFamily="49" charset="0"/>
              </a:rPr>
              <a:t>clone() protected</a:t>
            </a:r>
            <a:r>
              <a:rPr lang="en-US" dirty="0" smtClean="0"/>
              <a:t>. All classes that want to expose </a:t>
            </a:r>
            <a:r>
              <a:rPr lang="en-US" b="1" kern="1200" dirty="0" smtClean="0">
                <a:solidFill>
                  <a:srgbClr val="000000"/>
                </a:solidFill>
                <a:latin typeface="Courier New" pitchFamily="49" charset="0"/>
                <a:cs typeface="Courier New" pitchFamily="49" charset="0"/>
              </a:rPr>
              <a:t>clone()</a:t>
            </a:r>
            <a:r>
              <a:rPr lang="en-US" dirty="0" smtClean="0"/>
              <a:t>must override the method to be </a:t>
            </a:r>
            <a:r>
              <a:rPr lang="en-US" b="1" kern="1200" dirty="0" smtClean="0">
                <a:solidFill>
                  <a:srgbClr val="000000"/>
                </a:solidFill>
                <a:latin typeface="Courier New" pitchFamily="49" charset="0"/>
                <a:cs typeface="Courier New" pitchFamily="49" charset="0"/>
              </a:rPr>
              <a:t>public</a:t>
            </a:r>
            <a:r>
              <a:rPr lang="en-US" dirty="0" smtClean="0"/>
              <a:t>. This is true even for the classes for which the implementation of </a:t>
            </a:r>
            <a:r>
              <a:rPr lang="en-US" b="1" kern="1200" dirty="0" smtClean="0">
                <a:solidFill>
                  <a:srgbClr val="000000"/>
                </a:solidFill>
                <a:latin typeface="Courier New" pitchFamily="49" charset="0"/>
                <a:cs typeface="Courier New" pitchFamily="49" charset="0"/>
              </a:rPr>
              <a:t>clone()</a:t>
            </a:r>
            <a:r>
              <a:rPr lang="en-US" dirty="0" smtClean="0"/>
              <a:t>by </a:t>
            </a:r>
            <a:r>
              <a:rPr lang="en-US" b="1" kern="1200" dirty="0" smtClean="0">
                <a:solidFill>
                  <a:srgbClr val="000000"/>
                </a:solidFill>
                <a:latin typeface="Courier New" pitchFamily="49" charset="0"/>
                <a:cs typeface="Courier New" pitchFamily="49" charset="0"/>
              </a:rPr>
              <a:t>Object</a:t>
            </a:r>
            <a:r>
              <a:rPr lang="en-US" dirty="0" smtClean="0"/>
              <a:t> class is fine.</a:t>
            </a:r>
          </a:p>
          <a:p>
            <a:pPr marL="228600" lvl="1" indent="-228600" eaLnBrk="1" hangingPunct="1"/>
            <a:r>
              <a:rPr lang="en-US" sz="3200" u="sng" dirty="0" err="1" smtClean="0">
                <a:latin typeface="Courier New" pitchFamily="49" charset="0"/>
                <a:cs typeface="Courier New" pitchFamily="49" charset="0"/>
              </a:rPr>
              <a:t>Cloneable</a:t>
            </a:r>
            <a:r>
              <a:rPr lang="en-US" sz="3200" u="sng" dirty="0" smtClean="0"/>
              <a:t> interface</a:t>
            </a:r>
          </a:p>
          <a:p>
            <a:pPr marL="171450" indent="-171450">
              <a:lnSpc>
                <a:spcPct val="120000"/>
              </a:lnSpc>
              <a:spcBef>
                <a:spcPts val="1000"/>
              </a:spcBef>
              <a:buFont typeface="Wingdings" pitchFamily="2" charset="2"/>
              <a:buChar char="§"/>
              <a:defRPr/>
            </a:pPr>
            <a:r>
              <a:rPr lang="en-US" b="1" kern="1200" dirty="0" smtClean="0">
                <a:solidFill>
                  <a:srgbClr val="000000"/>
                </a:solidFill>
                <a:latin typeface="Courier New" pitchFamily="49" charset="0"/>
                <a:cs typeface="Courier New" pitchFamily="49" charset="0"/>
              </a:rPr>
              <a:t>clone() </a:t>
            </a:r>
            <a:r>
              <a:rPr lang="en-US" dirty="0" smtClean="0"/>
              <a:t>method throws </a:t>
            </a:r>
            <a:r>
              <a:rPr lang="en-US" b="1" kern="1200" dirty="0" err="1" smtClean="0">
                <a:solidFill>
                  <a:srgbClr val="000000"/>
                </a:solidFill>
                <a:latin typeface="Courier New" pitchFamily="49" charset="0"/>
                <a:cs typeface="Courier New" pitchFamily="49" charset="0"/>
              </a:rPr>
              <a:t>CloneNotSupportedException</a:t>
            </a:r>
            <a:r>
              <a:rPr lang="en-US" dirty="0" smtClean="0"/>
              <a:t> if a class that implements </a:t>
            </a:r>
            <a:r>
              <a:rPr lang="en-US" b="1" kern="1200" dirty="0" smtClean="0">
                <a:solidFill>
                  <a:srgbClr val="000000"/>
                </a:solidFill>
                <a:latin typeface="Courier New" pitchFamily="49" charset="0"/>
                <a:cs typeface="Courier New" pitchFamily="49" charset="0"/>
              </a:rPr>
              <a:t>clone() </a:t>
            </a:r>
            <a:r>
              <a:rPr lang="en-US" dirty="0" smtClean="0"/>
              <a:t>method is not of type </a:t>
            </a:r>
            <a:r>
              <a:rPr lang="en-US" b="1" kern="1200" dirty="0" err="1" smtClean="0">
                <a:solidFill>
                  <a:srgbClr val="000000"/>
                </a:solidFill>
                <a:latin typeface="Courier New" pitchFamily="49" charset="0"/>
                <a:cs typeface="Courier New" pitchFamily="49" charset="0"/>
              </a:rPr>
              <a:t>Cloneable</a:t>
            </a:r>
            <a:endParaRPr lang="en-US" b="1" kern="1200" dirty="0" smtClean="0">
              <a:solidFill>
                <a:srgbClr val="000000"/>
              </a:solidFill>
              <a:latin typeface="Courier New" pitchFamily="49" charset="0"/>
              <a:cs typeface="Courier New" pitchFamily="49" charset="0"/>
            </a:endParaRPr>
          </a:p>
          <a:p>
            <a:pPr marL="171450" indent="-171450">
              <a:lnSpc>
                <a:spcPct val="120000"/>
              </a:lnSpc>
              <a:spcBef>
                <a:spcPts val="1000"/>
              </a:spcBef>
              <a:buFont typeface="Wingdings" pitchFamily="2" charset="2"/>
              <a:buChar char="§"/>
              <a:defRPr/>
            </a:pPr>
            <a:r>
              <a:rPr lang="en-US" dirty="0" smtClean="0"/>
              <a:t>Classes overriding this method can choose to ignore this exception by removing it from declaration. However this is not recommended. By convention, classes overriding </a:t>
            </a:r>
            <a:r>
              <a:rPr lang="en-US" b="1" kern="1200" dirty="0" smtClean="0">
                <a:solidFill>
                  <a:srgbClr val="000000"/>
                </a:solidFill>
                <a:latin typeface="Courier New" pitchFamily="49" charset="0"/>
                <a:cs typeface="Courier New" pitchFamily="49" charset="0"/>
              </a:rPr>
              <a:t>clone() </a:t>
            </a:r>
            <a:r>
              <a:rPr lang="en-US" dirty="0" smtClean="0"/>
              <a:t>must return object that is returned by calling </a:t>
            </a:r>
            <a:r>
              <a:rPr lang="en-US" b="1" kern="1200" dirty="0" err="1" smtClean="0">
                <a:solidFill>
                  <a:srgbClr val="000000"/>
                </a:solidFill>
                <a:latin typeface="Courier New" pitchFamily="49" charset="0"/>
                <a:cs typeface="Courier New" pitchFamily="49" charset="0"/>
              </a:rPr>
              <a:t>super.clone</a:t>
            </a:r>
            <a:r>
              <a:rPr lang="en-US" dirty="0" smtClean="0"/>
              <a:t>. If this is done then  </a:t>
            </a:r>
            <a:r>
              <a:rPr lang="en-US" b="1" kern="1200" dirty="0" err="1" smtClean="0">
                <a:solidFill>
                  <a:srgbClr val="000000"/>
                </a:solidFill>
                <a:latin typeface="Courier New" pitchFamily="49" charset="0"/>
                <a:cs typeface="Courier New" pitchFamily="49" charset="0"/>
              </a:rPr>
              <a:t>x.clone</a:t>
            </a:r>
            <a:r>
              <a:rPr lang="en-US" b="1" kern="1200" dirty="0" smtClean="0">
                <a:solidFill>
                  <a:srgbClr val="000000"/>
                </a:solidFill>
                <a:latin typeface="Courier New" pitchFamily="49" charset="0"/>
                <a:cs typeface="Courier New" pitchFamily="49" charset="0"/>
              </a:rPr>
              <a:t>().</a:t>
            </a:r>
            <a:r>
              <a:rPr lang="en-US" b="1" kern="1200" dirty="0" err="1" smtClean="0">
                <a:solidFill>
                  <a:srgbClr val="000000"/>
                </a:solidFill>
                <a:latin typeface="Courier New" pitchFamily="49" charset="0"/>
                <a:cs typeface="Courier New" pitchFamily="49" charset="0"/>
              </a:rPr>
              <a:t>getClass</a:t>
            </a:r>
            <a:r>
              <a:rPr lang="en-US" b="1" kern="1200" dirty="0" smtClean="0">
                <a:solidFill>
                  <a:srgbClr val="000000"/>
                </a:solidFill>
                <a:latin typeface="Courier New" pitchFamily="49" charset="0"/>
                <a:cs typeface="Courier New" pitchFamily="49" charset="0"/>
              </a:rPr>
              <a:t>() == </a:t>
            </a:r>
            <a:r>
              <a:rPr lang="en-US" b="1" kern="1200" dirty="0" err="1" smtClean="0">
                <a:solidFill>
                  <a:srgbClr val="000000"/>
                </a:solidFill>
                <a:latin typeface="Courier New" pitchFamily="49" charset="0"/>
                <a:cs typeface="Courier New" pitchFamily="49" charset="0"/>
              </a:rPr>
              <a:t>x.getClass</a:t>
            </a:r>
            <a:r>
              <a:rPr lang="en-US" b="1" kern="1200" dirty="0" smtClean="0">
                <a:solidFill>
                  <a:srgbClr val="000000"/>
                </a:solidFill>
                <a:latin typeface="Courier New" pitchFamily="49" charset="0"/>
                <a:cs typeface="Courier New" pitchFamily="49" charset="0"/>
              </a:rPr>
              <a:t>() </a:t>
            </a:r>
            <a:r>
              <a:rPr lang="en-US" dirty="0" smtClean="0"/>
              <a:t>will be true. If </a:t>
            </a:r>
            <a:r>
              <a:rPr lang="en-US" b="1" kern="1200" dirty="0" err="1" smtClean="0">
                <a:solidFill>
                  <a:srgbClr val="000000"/>
                </a:solidFill>
                <a:latin typeface="Courier New" pitchFamily="49" charset="0"/>
                <a:cs typeface="Courier New" pitchFamily="49" charset="0"/>
              </a:rPr>
              <a:t>super.clone</a:t>
            </a:r>
            <a:r>
              <a:rPr lang="en-US" b="1" kern="1200" dirty="0" smtClean="0">
                <a:solidFill>
                  <a:srgbClr val="000000"/>
                </a:solidFill>
                <a:latin typeface="Courier New" pitchFamily="49" charset="0"/>
                <a:cs typeface="Courier New" pitchFamily="49" charset="0"/>
              </a:rPr>
              <a:t>() </a:t>
            </a:r>
            <a:r>
              <a:rPr lang="en-US" dirty="0" smtClean="0"/>
              <a:t>is called then the method must either catch exception explicitly or  must have this exception list </a:t>
            </a:r>
            <a:r>
              <a:rPr lang="en-US" sz="1800" i="1" dirty="0" smtClean="0">
                <a:solidFill>
                  <a:schemeClr val="tx1"/>
                </a:solidFill>
              </a:rPr>
              <a:t>. (We will understand this in exception class)</a:t>
            </a:r>
          </a:p>
          <a:p>
            <a:pPr marL="171450" indent="-171450">
              <a:lnSpc>
                <a:spcPct val="120000"/>
              </a:lnSpc>
              <a:spcBef>
                <a:spcPts val="1000"/>
              </a:spcBef>
              <a:buFont typeface="Wingdings" pitchFamily="2" charset="2"/>
              <a:buChar char="§"/>
              <a:defRPr/>
            </a:pPr>
            <a:r>
              <a:rPr lang="en-US" dirty="0" smtClean="0"/>
              <a:t>Classes that are interested in calling </a:t>
            </a:r>
            <a:r>
              <a:rPr lang="en-US" b="1" kern="1200" dirty="0" smtClean="0">
                <a:solidFill>
                  <a:srgbClr val="000000"/>
                </a:solidFill>
                <a:latin typeface="Courier New" pitchFamily="49" charset="0"/>
                <a:cs typeface="Courier New" pitchFamily="49" charset="0"/>
              </a:rPr>
              <a:t>clone() </a:t>
            </a:r>
            <a:r>
              <a:rPr lang="en-US" dirty="0" smtClean="0"/>
              <a:t>method can check if the object is </a:t>
            </a:r>
            <a:r>
              <a:rPr lang="en-US" b="1" kern="1200" dirty="0" err="1" smtClean="0">
                <a:solidFill>
                  <a:srgbClr val="000000"/>
                </a:solidFill>
                <a:latin typeface="Courier New" pitchFamily="49" charset="0"/>
                <a:cs typeface="Courier New" pitchFamily="49" charset="0"/>
              </a:rPr>
              <a:t>Cloneable</a:t>
            </a:r>
            <a:r>
              <a:rPr lang="en-US" b="1" kern="1200" dirty="0" smtClean="0">
                <a:solidFill>
                  <a:srgbClr val="000000"/>
                </a:solidFill>
                <a:latin typeface="Courier New" pitchFamily="49" charset="0"/>
                <a:cs typeface="Courier New" pitchFamily="49" charset="0"/>
              </a:rPr>
              <a:t>. </a:t>
            </a:r>
            <a:r>
              <a:rPr lang="en-US" dirty="0" smtClean="0"/>
              <a:t>If so , it is sure that the object has implemented the </a:t>
            </a:r>
            <a:r>
              <a:rPr lang="en-US" b="1" kern="1200" dirty="0" smtClean="0">
                <a:solidFill>
                  <a:srgbClr val="000000"/>
                </a:solidFill>
                <a:latin typeface="Courier New" pitchFamily="49" charset="0"/>
                <a:cs typeface="Courier New" pitchFamily="49" charset="0"/>
              </a:rPr>
              <a:t>clone() </a:t>
            </a:r>
            <a:r>
              <a:rPr lang="en-US" dirty="0" smtClean="0"/>
              <a:t>method appropriately. </a:t>
            </a:r>
          </a:p>
          <a:p>
            <a:pPr marL="228600" lvl="1" indent="-228600" eaLnBrk="1" hangingPunct="1"/>
            <a:endParaRPr lang="en-US" sz="3200" u="sng" dirty="0" smtClean="0">
              <a:latin typeface="Courier New" pitchFamily="49" charset="0"/>
              <a:cs typeface="Courier New" pitchFamily="49" charset="0"/>
            </a:endParaRPr>
          </a:p>
          <a:p>
            <a:pPr>
              <a:defRPr/>
            </a:pPr>
            <a:r>
              <a:rPr lang="en-US" sz="2000" b="1" dirty="0" smtClean="0">
                <a:solidFill>
                  <a:srgbClr val="000000"/>
                </a:solidFill>
                <a:latin typeface="Courier New" pitchFamily="49" charset="0"/>
              </a:rPr>
              <a:t>public class</a:t>
            </a:r>
            <a:r>
              <a:rPr lang="en-US" sz="2000" dirty="0" smtClean="0"/>
              <a:t>  </a:t>
            </a:r>
            <a:r>
              <a:rPr lang="en-US" sz="2000" b="1" dirty="0" smtClean="0">
                <a:solidFill>
                  <a:srgbClr val="000000"/>
                </a:solidFill>
                <a:latin typeface="Courier New" pitchFamily="49" charset="0"/>
              </a:rPr>
              <a:t>Student extends </a:t>
            </a:r>
            <a:r>
              <a:rPr lang="en-US" sz="2000" b="1" dirty="0" err="1" smtClean="0">
                <a:solidFill>
                  <a:srgbClr val="000000"/>
                </a:solidFill>
                <a:latin typeface="Courier New" pitchFamily="49" charset="0"/>
              </a:rPr>
              <a:t>general.Person</a:t>
            </a:r>
            <a:r>
              <a:rPr lang="en-US" sz="2000" b="1" dirty="0" smtClean="0">
                <a:solidFill>
                  <a:srgbClr val="000000"/>
                </a:solidFill>
                <a:latin typeface="Courier New" pitchFamily="49" charset="0"/>
              </a:rPr>
              <a:t> implements </a:t>
            </a:r>
            <a:r>
              <a:rPr lang="en-US" sz="2000" b="1" dirty="0" err="1" smtClean="0">
                <a:solidFill>
                  <a:srgbClr val="000000"/>
                </a:solidFill>
                <a:latin typeface="Courier New" pitchFamily="49" charset="0"/>
              </a:rPr>
              <a:t>Cloneable</a:t>
            </a:r>
            <a:r>
              <a:rPr lang="en-US" sz="2000" b="1" dirty="0" smtClean="0">
                <a:solidFill>
                  <a:srgbClr val="000000"/>
                </a:solidFill>
                <a:latin typeface="Courier New" pitchFamily="49" charset="0"/>
              </a:rPr>
              <a:t>{</a:t>
            </a:r>
          </a:p>
          <a:p>
            <a:pPr>
              <a:defRPr/>
            </a:pPr>
            <a:r>
              <a:rPr lang="en-US" sz="2000" b="1" dirty="0" smtClean="0">
                <a:solidFill>
                  <a:srgbClr val="000000"/>
                </a:solidFill>
                <a:latin typeface="Courier New" pitchFamily="49" charset="0"/>
              </a:rPr>
              <a:t>public Object clone()throws </a:t>
            </a:r>
            <a:r>
              <a:rPr lang="en-US" sz="2000" b="1" dirty="0" err="1" smtClean="0">
                <a:solidFill>
                  <a:srgbClr val="000000"/>
                </a:solidFill>
                <a:latin typeface="Courier New" pitchFamily="49" charset="0"/>
              </a:rPr>
              <a:t>CloneNotSupportedException</a:t>
            </a:r>
            <a:r>
              <a:rPr lang="en-US" sz="2000" b="1" dirty="0" smtClean="0">
                <a:solidFill>
                  <a:srgbClr val="000000"/>
                </a:solidFill>
                <a:latin typeface="Courier New" pitchFamily="49" charset="0"/>
              </a:rPr>
              <a:t>{</a:t>
            </a:r>
          </a:p>
          <a:p>
            <a:pPr>
              <a:defRPr/>
            </a:pPr>
            <a:r>
              <a:rPr lang="en-US" sz="2000" b="1" dirty="0" smtClean="0">
                <a:solidFill>
                  <a:srgbClr val="000000"/>
                </a:solidFill>
                <a:latin typeface="Courier New" pitchFamily="49" charset="0"/>
              </a:rPr>
              <a:t>return </a:t>
            </a:r>
            <a:r>
              <a:rPr lang="en-US" sz="2000" b="1" dirty="0" err="1" smtClean="0">
                <a:solidFill>
                  <a:srgbClr val="000000"/>
                </a:solidFill>
                <a:latin typeface="Courier New" pitchFamily="49" charset="0"/>
              </a:rPr>
              <a:t>super.clone</a:t>
            </a:r>
            <a:r>
              <a:rPr lang="en-US" sz="2000" b="1" dirty="0" smtClean="0">
                <a:solidFill>
                  <a:srgbClr val="000000"/>
                </a:solidFill>
                <a:latin typeface="Courier New" pitchFamily="49" charset="0"/>
              </a:rPr>
              <a:t>();}</a:t>
            </a:r>
          </a:p>
          <a:p>
            <a:pPr>
              <a:defRPr/>
            </a:pPr>
            <a:r>
              <a:rPr lang="en-US" sz="2000" b="1" dirty="0" smtClean="0">
                <a:solidFill>
                  <a:srgbClr val="000000"/>
                </a:solidFill>
                <a:latin typeface="Courier New" pitchFamily="49" charset="0"/>
              </a:rPr>
              <a:t>…</a:t>
            </a:r>
          </a:p>
          <a:p>
            <a:pPr>
              <a:defRPr/>
            </a:pPr>
            <a:r>
              <a:rPr lang="en-US" sz="2000" b="1" dirty="0" smtClean="0">
                <a:solidFill>
                  <a:srgbClr val="000000"/>
                </a:solidFill>
                <a:latin typeface="Courier New" pitchFamily="49" charset="0"/>
              </a:rPr>
              <a:t>}</a:t>
            </a:r>
          </a:p>
          <a:p>
            <a:pPr>
              <a:defRPr/>
            </a:pPr>
            <a:r>
              <a:rPr lang="en-US" sz="2000" b="1" dirty="0" smtClean="0">
                <a:solidFill>
                  <a:srgbClr val="000000"/>
                </a:solidFill>
                <a:latin typeface="Courier New" pitchFamily="49" charset="0"/>
              </a:rPr>
              <a:t>public class</a:t>
            </a:r>
            <a:r>
              <a:rPr lang="en-US" sz="2000" dirty="0" smtClean="0"/>
              <a:t>  </a:t>
            </a:r>
            <a:r>
              <a:rPr lang="en-US" sz="2000" b="1" dirty="0" smtClean="0">
                <a:solidFill>
                  <a:srgbClr val="000000"/>
                </a:solidFill>
                <a:latin typeface="Courier New" pitchFamily="49" charset="0"/>
              </a:rPr>
              <a:t>Teacher extends </a:t>
            </a:r>
            <a:r>
              <a:rPr lang="en-US" sz="2000" b="1" dirty="0" err="1" smtClean="0">
                <a:solidFill>
                  <a:srgbClr val="000000"/>
                </a:solidFill>
                <a:latin typeface="Courier New" pitchFamily="49" charset="0"/>
              </a:rPr>
              <a:t>general.Person</a:t>
            </a:r>
            <a:r>
              <a:rPr lang="en-US" sz="2000" b="1" dirty="0" smtClean="0">
                <a:solidFill>
                  <a:srgbClr val="000000"/>
                </a:solidFill>
                <a:latin typeface="Courier New" pitchFamily="49" charset="0"/>
              </a:rPr>
              <a:t> implements </a:t>
            </a:r>
            <a:r>
              <a:rPr lang="en-US" sz="2000" b="1" dirty="0" err="1" smtClean="0">
                <a:solidFill>
                  <a:srgbClr val="000000"/>
                </a:solidFill>
                <a:latin typeface="Courier New" pitchFamily="49" charset="0"/>
              </a:rPr>
              <a:t>Cloneable</a:t>
            </a:r>
            <a:r>
              <a:rPr lang="en-US" sz="2000" b="1" dirty="0" smtClean="0">
                <a:solidFill>
                  <a:srgbClr val="000000"/>
                </a:solidFill>
                <a:latin typeface="Courier New" pitchFamily="49" charset="0"/>
              </a:rPr>
              <a:t>{</a:t>
            </a:r>
          </a:p>
          <a:p>
            <a:pPr>
              <a:defRPr/>
            </a:pPr>
            <a:r>
              <a:rPr lang="en-US" sz="2000" b="1" dirty="0" smtClean="0">
                <a:solidFill>
                  <a:srgbClr val="000000"/>
                </a:solidFill>
                <a:latin typeface="Courier New" pitchFamily="49" charset="0"/>
              </a:rPr>
              <a:t>public Object clone()throws </a:t>
            </a:r>
            <a:r>
              <a:rPr lang="en-US" sz="2000" b="1" dirty="0" err="1" smtClean="0">
                <a:solidFill>
                  <a:srgbClr val="000000"/>
                </a:solidFill>
                <a:latin typeface="Courier New" pitchFamily="49" charset="0"/>
              </a:rPr>
              <a:t>CloneNotSupportedException</a:t>
            </a:r>
            <a:r>
              <a:rPr lang="en-US" sz="2000" b="1" dirty="0" smtClean="0">
                <a:solidFill>
                  <a:srgbClr val="000000"/>
                </a:solidFill>
                <a:latin typeface="Courier New" pitchFamily="49" charset="0"/>
              </a:rPr>
              <a:t>{</a:t>
            </a:r>
          </a:p>
          <a:p>
            <a:pPr>
              <a:defRPr/>
            </a:pPr>
            <a:r>
              <a:rPr lang="en-US" sz="2000" b="1" dirty="0" smtClean="0">
                <a:solidFill>
                  <a:srgbClr val="000000"/>
                </a:solidFill>
                <a:latin typeface="Courier New" pitchFamily="49" charset="0"/>
              </a:rPr>
              <a:t>return </a:t>
            </a:r>
            <a:r>
              <a:rPr lang="en-US" sz="2000" b="1" dirty="0" err="1" smtClean="0">
                <a:solidFill>
                  <a:srgbClr val="000000"/>
                </a:solidFill>
                <a:latin typeface="Courier New" pitchFamily="49" charset="0"/>
              </a:rPr>
              <a:t>super.clone</a:t>
            </a:r>
            <a:r>
              <a:rPr lang="en-US" sz="2000" b="1" dirty="0" smtClean="0">
                <a:solidFill>
                  <a:srgbClr val="000000"/>
                </a:solidFill>
                <a:latin typeface="Courier New" pitchFamily="49" charset="0"/>
              </a:rPr>
              <a:t>();}</a:t>
            </a:r>
          </a:p>
          <a:p>
            <a:pPr>
              <a:defRPr/>
            </a:pPr>
            <a:r>
              <a:rPr lang="en-US" sz="2000" b="1" dirty="0" smtClean="0">
                <a:solidFill>
                  <a:srgbClr val="000000"/>
                </a:solidFill>
                <a:latin typeface="Courier New" pitchFamily="49" charset="0"/>
              </a:rPr>
              <a:t>…</a:t>
            </a:r>
          </a:p>
          <a:p>
            <a:pPr>
              <a:defRPr/>
            </a:pPr>
            <a:r>
              <a:rPr lang="en-US" sz="2000" b="1" dirty="0" smtClean="0">
                <a:solidFill>
                  <a:srgbClr val="000000"/>
                </a:solidFill>
                <a:latin typeface="Courier New" pitchFamily="49" charset="0"/>
              </a:rPr>
              <a:t>}</a:t>
            </a:r>
          </a:p>
          <a:p>
            <a:r>
              <a:rPr lang="en-US" sz="2000" b="1" dirty="0" smtClean="0">
                <a:solidFill>
                  <a:srgbClr val="000000"/>
                </a:solidFill>
                <a:latin typeface="Courier New" pitchFamily="49" charset="0"/>
              </a:rPr>
              <a:t>public class Grade implements </a:t>
            </a:r>
            <a:r>
              <a:rPr lang="en-US" sz="2000" b="1" dirty="0" err="1" smtClean="0">
                <a:solidFill>
                  <a:schemeClr val="tx2"/>
                </a:solidFill>
                <a:latin typeface="Courier New" pitchFamily="49" charset="0"/>
              </a:rPr>
              <a:t>Cloneable</a:t>
            </a:r>
            <a:r>
              <a:rPr lang="en-US" sz="2000" b="1" dirty="0" smtClean="0">
                <a:solidFill>
                  <a:srgbClr val="000000"/>
                </a:solidFill>
                <a:latin typeface="Courier New" pitchFamily="49" charset="0"/>
              </a:rPr>
              <a:t>{ {</a:t>
            </a:r>
          </a:p>
          <a:p>
            <a:pPr lvl="1"/>
            <a:r>
              <a:rPr lang="en-US" sz="2000" b="1" dirty="0" smtClean="0">
                <a:solidFill>
                  <a:srgbClr val="000000"/>
                </a:solidFill>
                <a:latin typeface="Courier New" pitchFamily="49" charset="0"/>
              </a:rPr>
              <a:t>private Teacher faculty;</a:t>
            </a:r>
          </a:p>
          <a:p>
            <a:pPr lvl="1"/>
            <a:r>
              <a:rPr lang="en-US" sz="2000" b="1" dirty="0" smtClean="0">
                <a:solidFill>
                  <a:srgbClr val="000000"/>
                </a:solidFill>
                <a:latin typeface="Courier New" pitchFamily="49" charset="0"/>
              </a:rPr>
              <a:t>private Student </a:t>
            </a:r>
            <a:r>
              <a:rPr lang="en-US" sz="2000" b="1" dirty="0" err="1" smtClean="0">
                <a:solidFill>
                  <a:srgbClr val="000000"/>
                </a:solidFill>
                <a:latin typeface="Courier New" pitchFamily="49" charset="0"/>
              </a:rPr>
              <a:t>student</a:t>
            </a:r>
            <a:r>
              <a:rPr lang="en-US" sz="2000" b="1" dirty="0" smtClean="0">
                <a:solidFill>
                  <a:srgbClr val="000000"/>
                </a:solidFill>
                <a:latin typeface="Courier New" pitchFamily="49" charset="0"/>
              </a:rPr>
              <a:t>;</a:t>
            </a:r>
          </a:p>
          <a:p>
            <a:pPr lvl="1"/>
            <a:r>
              <a:rPr lang="en-US" sz="2000" b="1" dirty="0" smtClean="0">
                <a:solidFill>
                  <a:srgbClr val="000000"/>
                </a:solidFill>
                <a:latin typeface="Courier New" pitchFamily="49" charset="0"/>
              </a:rPr>
              <a:t>private String </a:t>
            </a:r>
            <a:r>
              <a:rPr lang="en-US" sz="2000" b="1" dirty="0" err="1" smtClean="0">
                <a:solidFill>
                  <a:srgbClr val="000000"/>
                </a:solidFill>
                <a:latin typeface="Courier New" pitchFamily="49" charset="0"/>
              </a:rPr>
              <a:t>subjectCode</a:t>
            </a:r>
            <a:r>
              <a:rPr lang="en-US" sz="2000" b="1" dirty="0" smtClean="0">
                <a:solidFill>
                  <a:srgbClr val="000000"/>
                </a:solidFill>
                <a:latin typeface="Courier New" pitchFamily="49" charset="0"/>
              </a:rPr>
              <a:t>;</a:t>
            </a:r>
          </a:p>
          <a:p>
            <a:pPr lvl="1"/>
            <a:r>
              <a:rPr lang="en-US" sz="2000" b="1" dirty="0" smtClean="0">
                <a:solidFill>
                  <a:srgbClr val="000000"/>
                </a:solidFill>
                <a:latin typeface="Courier New" pitchFamily="49" charset="0"/>
              </a:rPr>
              <a:t>private String grade;</a:t>
            </a:r>
          </a:p>
          <a:p>
            <a:endParaRPr lang="en-US" sz="2000" b="1" dirty="0" smtClean="0">
              <a:solidFill>
                <a:srgbClr val="000000"/>
              </a:solidFill>
              <a:latin typeface="Courier New" pitchFamily="49" charset="0"/>
            </a:endParaRPr>
          </a:p>
          <a:p>
            <a:r>
              <a:rPr lang="en-US" sz="2000" b="1" dirty="0" smtClean="0">
                <a:solidFill>
                  <a:srgbClr val="000000"/>
                </a:solidFill>
                <a:latin typeface="Courier New" pitchFamily="49" charset="0"/>
              </a:rPr>
              <a:t>public Object clone()throws </a:t>
            </a:r>
            <a:r>
              <a:rPr lang="en-US" sz="2000" b="1" dirty="0" err="1" smtClean="0">
                <a:solidFill>
                  <a:srgbClr val="000000"/>
                </a:solidFill>
                <a:latin typeface="Courier New" pitchFamily="49" charset="0"/>
              </a:rPr>
              <a:t>CloneNotSupportedException</a:t>
            </a:r>
            <a:r>
              <a:rPr lang="en-US" sz="2000" b="1" dirty="0" smtClean="0">
                <a:solidFill>
                  <a:srgbClr val="000000"/>
                </a:solidFill>
                <a:latin typeface="Courier New" pitchFamily="49" charset="0"/>
              </a:rPr>
              <a:t>{</a:t>
            </a:r>
          </a:p>
          <a:p>
            <a:r>
              <a:rPr lang="en-US" sz="2000" b="1" dirty="0" smtClean="0">
                <a:solidFill>
                  <a:srgbClr val="000000"/>
                </a:solidFill>
                <a:latin typeface="Courier New" pitchFamily="49" charset="0"/>
              </a:rPr>
              <a:t>Grade  g=(Grade)</a:t>
            </a:r>
            <a:r>
              <a:rPr lang="en-US" sz="2000" b="1" dirty="0" err="1" smtClean="0">
                <a:solidFill>
                  <a:srgbClr val="000000"/>
                </a:solidFill>
                <a:latin typeface="Courier New" pitchFamily="49" charset="0"/>
              </a:rPr>
              <a:t>super.clone</a:t>
            </a:r>
            <a:r>
              <a:rPr lang="en-US" sz="2000" b="1" dirty="0" smtClean="0">
                <a:solidFill>
                  <a:srgbClr val="000000"/>
                </a:solidFill>
                <a:latin typeface="Courier New" pitchFamily="49" charset="0"/>
              </a:rPr>
              <a:t>();	</a:t>
            </a:r>
          </a:p>
          <a:p>
            <a:endParaRPr lang="en-IN" sz="2000" b="1" dirty="0" smtClean="0">
              <a:latin typeface="Courier New" pitchFamily="49" charset="0"/>
              <a:cs typeface="Courier New" pitchFamily="49" charset="0"/>
            </a:endParaRPr>
          </a:p>
          <a:p>
            <a:r>
              <a:rPr lang="en-IN" sz="2000" b="1" dirty="0" smtClean="0">
                <a:latin typeface="Courier New" pitchFamily="49" charset="0"/>
                <a:cs typeface="Courier New" pitchFamily="49" charset="0"/>
              </a:rPr>
              <a:t>// explicitly deep copy </a:t>
            </a:r>
          </a:p>
          <a:p>
            <a:r>
              <a:rPr lang="en-US" sz="2000" b="1" dirty="0" err="1" smtClean="0">
                <a:solidFill>
                  <a:srgbClr val="000000"/>
                </a:solidFill>
                <a:latin typeface="Courier New" pitchFamily="49" charset="0"/>
              </a:rPr>
              <a:t>g.</a:t>
            </a:r>
            <a:r>
              <a:rPr lang="en-US" sz="2000" b="1" dirty="0" err="1" smtClean="0">
                <a:solidFill>
                  <a:srgbClr val="C00000"/>
                </a:solidFill>
                <a:latin typeface="Courier New" pitchFamily="49" charset="0"/>
              </a:rPr>
              <a:t>faculty</a:t>
            </a:r>
            <a:r>
              <a:rPr lang="en-US" sz="2000" b="1" dirty="0" smtClean="0">
                <a:solidFill>
                  <a:srgbClr val="C00000"/>
                </a:solidFill>
                <a:latin typeface="Courier New" pitchFamily="49" charset="0"/>
              </a:rPr>
              <a:t>= (Teacher)</a:t>
            </a:r>
            <a:r>
              <a:rPr lang="en-US" sz="2000" b="1" dirty="0" err="1" smtClean="0">
                <a:solidFill>
                  <a:srgbClr val="C00000"/>
                </a:solidFill>
                <a:latin typeface="Courier New" pitchFamily="49" charset="0"/>
              </a:rPr>
              <a:t>faculty.clone</a:t>
            </a:r>
            <a:r>
              <a:rPr lang="en-US" sz="2000" b="1" dirty="0" smtClean="0">
                <a:solidFill>
                  <a:srgbClr val="C00000"/>
                </a:solidFill>
                <a:latin typeface="Courier New" pitchFamily="49" charset="0"/>
              </a:rPr>
              <a:t>();</a:t>
            </a:r>
          </a:p>
          <a:p>
            <a:r>
              <a:rPr lang="en-US" sz="2000" b="1" dirty="0" err="1" smtClean="0">
                <a:solidFill>
                  <a:srgbClr val="000000"/>
                </a:solidFill>
                <a:latin typeface="Courier New" pitchFamily="49" charset="0"/>
              </a:rPr>
              <a:t>g.</a:t>
            </a:r>
            <a:r>
              <a:rPr lang="en-US" sz="2000" b="1" dirty="0" err="1" smtClean="0">
                <a:solidFill>
                  <a:srgbClr val="C00000"/>
                </a:solidFill>
                <a:latin typeface="Courier New" pitchFamily="49" charset="0"/>
              </a:rPr>
              <a:t>student</a:t>
            </a:r>
            <a:r>
              <a:rPr lang="en-US" sz="2000" b="1" dirty="0" smtClean="0">
                <a:solidFill>
                  <a:srgbClr val="C00000"/>
                </a:solidFill>
                <a:latin typeface="Courier New" pitchFamily="49" charset="0"/>
              </a:rPr>
              <a:t> = (Student ) </a:t>
            </a:r>
            <a:r>
              <a:rPr lang="en-US" sz="2000" b="1" dirty="0" err="1" smtClean="0">
                <a:solidFill>
                  <a:srgbClr val="C00000"/>
                </a:solidFill>
                <a:latin typeface="Courier New" pitchFamily="49" charset="0"/>
              </a:rPr>
              <a:t>student.clone</a:t>
            </a:r>
            <a:r>
              <a:rPr lang="en-US" sz="2000" b="1" dirty="0" smtClean="0">
                <a:solidFill>
                  <a:srgbClr val="C00000"/>
                </a:solidFill>
                <a:latin typeface="Courier New" pitchFamily="49" charset="0"/>
              </a:rPr>
              <a:t>();</a:t>
            </a:r>
          </a:p>
          <a:p>
            <a:r>
              <a:rPr lang="en-US" sz="2000" b="1" dirty="0" smtClean="0">
                <a:solidFill>
                  <a:srgbClr val="000000"/>
                </a:solidFill>
                <a:latin typeface="Courier New" pitchFamily="49" charset="0"/>
              </a:rPr>
              <a:t>return g;</a:t>
            </a:r>
          </a:p>
          <a:p>
            <a:r>
              <a:rPr lang="en-US" sz="2000" b="1" dirty="0" smtClean="0">
                <a:solidFill>
                  <a:srgbClr val="000000"/>
                </a:solidFill>
                <a:latin typeface="Courier New" pitchFamily="49" charset="0"/>
              </a:rPr>
              <a:t>}</a:t>
            </a:r>
          </a:p>
          <a:p>
            <a:r>
              <a:rPr lang="en-US" sz="2000" b="1" dirty="0" smtClean="0">
                <a:solidFill>
                  <a:srgbClr val="000000"/>
                </a:solidFill>
                <a:latin typeface="Courier New" pitchFamily="49" charset="0"/>
              </a:rPr>
              <a:t>}</a:t>
            </a:r>
          </a:p>
          <a:p>
            <a:pPr marL="228600" lvl="1" indent="-228600" eaLnBrk="1" hangingPunct="1"/>
            <a:endParaRPr lang="en-US" sz="3200" u="sng" dirty="0" smtClean="0">
              <a:latin typeface="Arial" charset="0"/>
            </a:endParaRPr>
          </a:p>
        </p:txBody>
      </p:sp>
    </p:spTree>
    <p:extLst>
      <p:ext uri="{BB962C8B-B14F-4D97-AF65-F5344CB8AC3E}">
        <p14:creationId xmlns="" xmlns:p14="http://schemas.microsoft.com/office/powerpoint/2010/main" val="3172039424"/>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58A43BB6-D41D-442F-82D9-8FD50C9B7DB1}" type="slidenum">
              <a:rPr lang="en-US" smtClean="0"/>
              <a:pPr eaLnBrk="1" hangingPunct="1"/>
              <a:t>140</a:t>
            </a:fld>
            <a:endParaRPr lang="en-US" smtClean="0"/>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228600" marR="0" indent="-228600" algn="l" defTabSz="914400" rtl="0" eaLnBrk="1" fontAlgn="base" latinLnBrk="0" hangingPunct="1">
              <a:lnSpc>
                <a:spcPct val="100000"/>
              </a:lnSpc>
              <a:spcBef>
                <a:spcPct val="30000"/>
              </a:spcBef>
              <a:spcAft>
                <a:spcPct val="0"/>
              </a:spcAft>
              <a:buClrTx/>
              <a:buSzTx/>
              <a:buFontTx/>
              <a:buNone/>
              <a:tabLst/>
              <a:defRPr/>
            </a:pPr>
            <a:r>
              <a:rPr lang="en-US" dirty="0" smtClean="0"/>
              <a:t>How can we represent a teacher who is also a student? Many universities offer programs that allow </a:t>
            </a:r>
            <a:r>
              <a:rPr lang="en-US" dirty="0" err="1" smtClean="0"/>
              <a:t>Ph.D</a:t>
            </a:r>
            <a:r>
              <a:rPr lang="en-US" dirty="0" smtClean="0"/>
              <a:t> students to teach while they pursue their doctoral programs. Java does not have multiple inheritance. So, we need a way around it.</a:t>
            </a:r>
          </a:p>
          <a:p>
            <a:pPr marL="342900" indent="-342900" eaLnBrk="0" hangingPunct="0">
              <a:lnSpc>
                <a:spcPct val="140000"/>
              </a:lnSpc>
              <a:spcBef>
                <a:spcPct val="20000"/>
              </a:spcBef>
              <a:buClr>
                <a:schemeClr val="accent2"/>
              </a:buClr>
              <a:buFont typeface="Wingdings" pitchFamily="2" charset="2"/>
              <a:buChar char="§"/>
              <a:defRPr/>
            </a:pPr>
            <a:r>
              <a:rPr lang="en-US" sz="2000" kern="0" dirty="0" smtClean="0">
                <a:solidFill>
                  <a:srgbClr val="5F5F5F"/>
                </a:solidFill>
                <a:latin typeface="Arial" pitchFamily="34" charset="0"/>
                <a:ea typeface="+mn-ea"/>
                <a:cs typeface="+mn-cs"/>
              </a:rPr>
              <a:t>Though  java does not support </a:t>
            </a:r>
            <a:r>
              <a:rPr lang="en-US" sz="2000" kern="1200" dirty="0" smtClean="0">
                <a:solidFill>
                  <a:srgbClr val="5F5F5F"/>
                </a:solidFill>
                <a:latin typeface="Arial" pitchFamily="34" charset="0"/>
                <a:ea typeface="+mn-ea"/>
                <a:cs typeface="+mn-cs"/>
              </a:rPr>
              <a:t>multiple inheritance using classes, it allows multiple inheritance using interfaces.</a:t>
            </a:r>
          </a:p>
          <a:p>
            <a:pPr marL="342900" indent="-342900" eaLnBrk="0" hangingPunct="0">
              <a:lnSpc>
                <a:spcPct val="140000"/>
              </a:lnSpc>
              <a:spcBef>
                <a:spcPct val="20000"/>
              </a:spcBef>
              <a:buClr>
                <a:schemeClr val="accent2"/>
              </a:buClr>
              <a:buFont typeface="Wingdings" pitchFamily="2" charset="2"/>
              <a:buChar char="§"/>
              <a:defRPr/>
            </a:pPr>
            <a:r>
              <a:rPr lang="en-US" sz="2000" kern="1200" dirty="0" smtClean="0">
                <a:solidFill>
                  <a:srgbClr val="5F5F5F"/>
                </a:solidFill>
                <a:latin typeface="Arial" pitchFamily="34" charset="0"/>
                <a:ea typeface="+mn-ea"/>
                <a:cs typeface="+mn-cs"/>
              </a:rPr>
              <a:t> Idea here is to </a:t>
            </a:r>
          </a:p>
          <a:p>
            <a:pPr marL="800100" lvl="1" indent="-342900" eaLnBrk="0" hangingPunct="0">
              <a:lnSpc>
                <a:spcPct val="140000"/>
              </a:lnSpc>
              <a:spcBef>
                <a:spcPct val="20000"/>
              </a:spcBef>
              <a:buClr>
                <a:schemeClr val="accent2"/>
              </a:buClr>
              <a:buFont typeface="Wingdings" pitchFamily="2" charset="2"/>
              <a:buChar char="§"/>
              <a:defRPr/>
            </a:pPr>
            <a:r>
              <a:rPr lang="en-US" sz="2000" kern="1200" dirty="0" smtClean="0">
                <a:solidFill>
                  <a:srgbClr val="5F5F5F"/>
                </a:solidFill>
                <a:latin typeface="Arial" pitchFamily="34" charset="0"/>
                <a:ea typeface="+mn-ea"/>
                <a:cs typeface="+mn-cs"/>
              </a:rPr>
              <a:t>reuse the methods written in Student class and Teacher class</a:t>
            </a:r>
          </a:p>
          <a:p>
            <a:pPr marL="800100" lvl="1" indent="-342900" eaLnBrk="0" hangingPunct="0">
              <a:lnSpc>
                <a:spcPct val="140000"/>
              </a:lnSpc>
              <a:spcBef>
                <a:spcPct val="20000"/>
              </a:spcBef>
              <a:buClr>
                <a:schemeClr val="accent2"/>
              </a:buClr>
              <a:buFont typeface="Wingdings" pitchFamily="2" charset="2"/>
              <a:buChar char="§"/>
              <a:defRPr/>
            </a:pPr>
            <a:r>
              <a:rPr lang="en-US" sz="2000" kern="1200" dirty="0" smtClean="0">
                <a:solidFill>
                  <a:srgbClr val="5F5F5F"/>
                </a:solidFill>
                <a:latin typeface="Arial" pitchFamily="34" charset="0"/>
                <a:ea typeface="+mn-ea"/>
                <a:cs typeface="+mn-cs"/>
              </a:rPr>
              <a:t>Also represent the object as instance of both Student and Teacher when need be.</a:t>
            </a:r>
          </a:p>
          <a:p>
            <a:pPr marL="342900" indent="-342900" eaLnBrk="0" hangingPunct="0">
              <a:lnSpc>
                <a:spcPct val="140000"/>
              </a:lnSpc>
              <a:spcBef>
                <a:spcPct val="20000"/>
              </a:spcBef>
              <a:buClr>
                <a:schemeClr val="accent2"/>
              </a:buClr>
              <a:buFont typeface="Wingdings" pitchFamily="2" charset="2"/>
              <a:buChar char="§"/>
              <a:defRPr/>
            </a:pPr>
            <a:r>
              <a:rPr lang="en-US" sz="2000" kern="1200" dirty="0" smtClean="0">
                <a:solidFill>
                  <a:srgbClr val="5F5F5F"/>
                </a:solidFill>
                <a:latin typeface="Arial" pitchFamily="34" charset="0"/>
                <a:ea typeface="+mn-ea"/>
                <a:cs typeface="+mn-cs"/>
              </a:rPr>
              <a:t>Interface and composition could be used together to achieve this.</a:t>
            </a:r>
            <a:endParaRPr lang="en-US" sz="2000" kern="0" dirty="0" smtClean="0">
              <a:solidFill>
                <a:srgbClr val="5F5F5F"/>
              </a:solidFill>
              <a:latin typeface="Arial" pitchFamily="34" charset="0"/>
              <a:ea typeface="+mn-ea"/>
              <a:cs typeface="+mn-cs"/>
            </a:endParaRPr>
          </a:p>
          <a:p>
            <a:pPr marL="457200" indent="-457200">
              <a:lnSpc>
                <a:spcPct val="100000"/>
              </a:lnSpc>
              <a:defRPr/>
            </a:pPr>
            <a:r>
              <a:rPr lang="en-US" dirty="0" smtClean="0"/>
              <a:t>The problem that  we have to represent a </a:t>
            </a:r>
            <a:r>
              <a:rPr lang="en-US" b="1" kern="1200" dirty="0" smtClean="0">
                <a:solidFill>
                  <a:srgbClr val="000000"/>
                </a:solidFill>
                <a:latin typeface="Courier New" pitchFamily="49" charset="0"/>
              </a:rPr>
              <a:t>Teacher</a:t>
            </a:r>
            <a:r>
              <a:rPr lang="en-US" dirty="0" smtClean="0"/>
              <a:t> who is also a </a:t>
            </a:r>
            <a:r>
              <a:rPr lang="en-US" b="1" kern="1200" dirty="0" smtClean="0">
                <a:solidFill>
                  <a:srgbClr val="000000"/>
                </a:solidFill>
                <a:latin typeface="Courier New" pitchFamily="49" charset="0"/>
              </a:rPr>
              <a:t>Student</a:t>
            </a:r>
            <a:r>
              <a:rPr lang="en-US" dirty="0" smtClean="0"/>
              <a:t> can be solved in the following way:</a:t>
            </a:r>
          </a:p>
          <a:p>
            <a:pPr marL="914400" lvl="1" indent="-457200">
              <a:lnSpc>
                <a:spcPct val="100000"/>
              </a:lnSpc>
              <a:buFont typeface="+mj-lt"/>
              <a:buAutoNum type="arabicPeriod"/>
              <a:defRPr/>
            </a:pPr>
            <a:r>
              <a:rPr lang="en-US" sz="2000" b="1" kern="1200" dirty="0" err="1" smtClean="0">
                <a:solidFill>
                  <a:srgbClr val="000000"/>
                </a:solidFill>
                <a:latin typeface="Courier New" pitchFamily="49" charset="0"/>
                <a:ea typeface="+mn-ea"/>
                <a:cs typeface="+mn-cs"/>
              </a:rPr>
              <a:t>StudentTeacher</a:t>
            </a:r>
            <a:r>
              <a:rPr lang="en-US" sz="2000" dirty="0" smtClean="0"/>
              <a:t> class will </a:t>
            </a:r>
            <a:r>
              <a:rPr lang="en-US" sz="2000" b="1" kern="1200" dirty="0" smtClean="0">
                <a:solidFill>
                  <a:srgbClr val="000000"/>
                </a:solidFill>
                <a:latin typeface="Courier New" pitchFamily="49" charset="0"/>
                <a:ea typeface="+mn-ea"/>
                <a:cs typeface="+mn-cs"/>
              </a:rPr>
              <a:t>extend</a:t>
            </a:r>
            <a:r>
              <a:rPr lang="en-US" sz="2000" dirty="0" smtClean="0"/>
              <a:t> from </a:t>
            </a:r>
            <a:r>
              <a:rPr lang="en-US" sz="2000" b="1" kern="1200" dirty="0" smtClean="0">
                <a:solidFill>
                  <a:srgbClr val="000000"/>
                </a:solidFill>
                <a:latin typeface="Courier New" pitchFamily="49" charset="0"/>
                <a:ea typeface="+mn-ea"/>
                <a:cs typeface="+mn-cs"/>
              </a:rPr>
              <a:t>Student</a:t>
            </a:r>
            <a:r>
              <a:rPr lang="en-US" sz="2000" dirty="0" smtClean="0"/>
              <a:t> class</a:t>
            </a:r>
            <a:r>
              <a:rPr lang="en-US" sz="2000" dirty="0" smtClean="0">
                <a:sym typeface="Wingdings" pitchFamily="2" charset="2"/>
              </a:rPr>
              <a:t></a:t>
            </a:r>
            <a:r>
              <a:rPr lang="en-US" sz="2000" dirty="0" smtClean="0"/>
              <a:t> no problem.</a:t>
            </a:r>
          </a:p>
          <a:p>
            <a:pPr marL="914400" lvl="1" indent="-457200">
              <a:lnSpc>
                <a:spcPct val="100000"/>
              </a:lnSpc>
              <a:buFont typeface="+mj-lt"/>
              <a:buAutoNum type="arabicPeriod"/>
              <a:defRPr/>
            </a:pPr>
            <a:r>
              <a:rPr lang="en-US" sz="2000" dirty="0" smtClean="0"/>
              <a:t>Since we cannot extend </a:t>
            </a:r>
            <a:r>
              <a:rPr lang="en-US" sz="2000" b="1" kern="1200" dirty="0" smtClean="0">
                <a:solidFill>
                  <a:srgbClr val="000000"/>
                </a:solidFill>
                <a:latin typeface="Courier New" pitchFamily="49" charset="0"/>
                <a:ea typeface="+mn-ea"/>
                <a:cs typeface="+mn-cs"/>
              </a:rPr>
              <a:t>Teacher</a:t>
            </a:r>
            <a:r>
              <a:rPr lang="en-US" sz="2000" dirty="0" smtClean="0"/>
              <a:t> class, we will create an interface which will act as intermediary between </a:t>
            </a:r>
            <a:r>
              <a:rPr lang="en-US" sz="2000" b="1" kern="1200" dirty="0" err="1" smtClean="0">
                <a:solidFill>
                  <a:srgbClr val="000000"/>
                </a:solidFill>
                <a:latin typeface="Courier New" pitchFamily="49" charset="0"/>
                <a:ea typeface="+mn-ea"/>
                <a:cs typeface="+mn-cs"/>
              </a:rPr>
              <a:t>StudentTeacher</a:t>
            </a:r>
            <a:r>
              <a:rPr lang="en-US" sz="2000" dirty="0" smtClean="0"/>
              <a:t> and </a:t>
            </a:r>
            <a:r>
              <a:rPr lang="en-US" sz="2000" b="1" kern="1200" dirty="0" smtClean="0">
                <a:solidFill>
                  <a:srgbClr val="000000"/>
                </a:solidFill>
                <a:latin typeface="Courier New" pitchFamily="49" charset="0"/>
                <a:ea typeface="+mn-ea"/>
                <a:cs typeface="+mn-cs"/>
              </a:rPr>
              <a:t>Teacher</a:t>
            </a:r>
            <a:r>
              <a:rPr lang="en-US" sz="2000" dirty="0" smtClean="0"/>
              <a:t> class. We shall call this a </a:t>
            </a:r>
            <a:r>
              <a:rPr lang="en-US" sz="2000" b="1" kern="1200" dirty="0" err="1" smtClean="0">
                <a:solidFill>
                  <a:srgbClr val="000000"/>
                </a:solidFill>
                <a:latin typeface="Courier New" pitchFamily="49" charset="0"/>
                <a:ea typeface="+mn-ea"/>
                <a:cs typeface="+mn-cs"/>
              </a:rPr>
              <a:t>TeachingStaff</a:t>
            </a:r>
            <a:r>
              <a:rPr lang="en-US" sz="2000" dirty="0" smtClean="0"/>
              <a:t> . This interface will have all the methods that are in </a:t>
            </a:r>
            <a:r>
              <a:rPr lang="en-US" sz="2000" b="1" kern="1200" dirty="0" smtClean="0">
                <a:solidFill>
                  <a:srgbClr val="000000"/>
                </a:solidFill>
                <a:latin typeface="Courier New" pitchFamily="49" charset="0"/>
                <a:ea typeface="+mn-ea"/>
                <a:cs typeface="+mn-cs"/>
              </a:rPr>
              <a:t>Teacher</a:t>
            </a:r>
            <a:r>
              <a:rPr lang="en-US" sz="2000" dirty="0" smtClean="0"/>
              <a:t> class.</a:t>
            </a:r>
          </a:p>
          <a:p>
            <a:pPr marL="914400" lvl="1" indent="-457200">
              <a:lnSpc>
                <a:spcPct val="100000"/>
              </a:lnSpc>
              <a:buFont typeface="+mj-lt"/>
              <a:buAutoNum type="arabicPeriod"/>
              <a:defRPr/>
            </a:pPr>
            <a:r>
              <a:rPr lang="en-US" sz="2000" dirty="0" smtClean="0"/>
              <a:t>We shall have both </a:t>
            </a:r>
            <a:r>
              <a:rPr lang="en-US" sz="2000" b="1" kern="1200" dirty="0" err="1" smtClean="0">
                <a:solidFill>
                  <a:srgbClr val="000000"/>
                </a:solidFill>
                <a:latin typeface="Courier New" pitchFamily="49" charset="0"/>
                <a:ea typeface="+mn-ea"/>
                <a:cs typeface="+mn-cs"/>
              </a:rPr>
              <a:t>StudentTeacher</a:t>
            </a:r>
            <a:r>
              <a:rPr lang="en-US" sz="2000" dirty="0" smtClean="0"/>
              <a:t> and </a:t>
            </a:r>
            <a:r>
              <a:rPr lang="en-US" sz="2000" b="1" kern="1200" dirty="0" smtClean="0">
                <a:solidFill>
                  <a:srgbClr val="000000"/>
                </a:solidFill>
                <a:latin typeface="Courier New" pitchFamily="49" charset="0"/>
                <a:ea typeface="+mn-ea"/>
                <a:cs typeface="+mn-cs"/>
              </a:rPr>
              <a:t>Teacher</a:t>
            </a:r>
            <a:r>
              <a:rPr lang="en-US" sz="2000" dirty="0" smtClean="0"/>
              <a:t> implement this interface. So any object that is of type </a:t>
            </a:r>
            <a:r>
              <a:rPr lang="en-US" sz="2000" b="1" kern="1200" dirty="0" err="1" smtClean="0">
                <a:solidFill>
                  <a:srgbClr val="000000"/>
                </a:solidFill>
                <a:latin typeface="Courier New" pitchFamily="49" charset="0"/>
                <a:ea typeface="+mn-ea"/>
                <a:cs typeface="+mn-cs"/>
              </a:rPr>
              <a:t>TeachingStaff</a:t>
            </a:r>
            <a:r>
              <a:rPr lang="en-US" sz="2000" dirty="0" smtClean="0"/>
              <a:t> represents is a teacher and will have to provide implementation for all the methods.</a:t>
            </a:r>
          </a:p>
          <a:p>
            <a:pPr marL="914400" lvl="1" indent="-457200">
              <a:lnSpc>
                <a:spcPct val="100000"/>
              </a:lnSpc>
              <a:buFont typeface="+mj-lt"/>
              <a:buAutoNum type="arabicPeriod"/>
              <a:defRPr/>
            </a:pPr>
            <a:r>
              <a:rPr lang="en-US" sz="2000" dirty="0" smtClean="0"/>
              <a:t>To make sure that we reuse the code written in the </a:t>
            </a:r>
            <a:r>
              <a:rPr lang="en-US" sz="2000" b="1" kern="1200" dirty="0" smtClean="0">
                <a:solidFill>
                  <a:srgbClr val="000000"/>
                </a:solidFill>
                <a:latin typeface="Courier New" pitchFamily="49" charset="0"/>
                <a:ea typeface="+mn-ea"/>
                <a:cs typeface="+mn-cs"/>
              </a:rPr>
              <a:t>Teacher</a:t>
            </a:r>
            <a:r>
              <a:rPr lang="en-US" sz="2000" dirty="0" smtClean="0"/>
              <a:t> class in </a:t>
            </a:r>
            <a:r>
              <a:rPr lang="en-US" sz="2000" b="1" kern="1200" dirty="0" err="1" smtClean="0">
                <a:solidFill>
                  <a:srgbClr val="000000"/>
                </a:solidFill>
                <a:latin typeface="Courier New" pitchFamily="49" charset="0"/>
              </a:rPr>
              <a:t>StudentTeacher</a:t>
            </a:r>
            <a:r>
              <a:rPr lang="en-US" sz="2000" dirty="0" smtClean="0"/>
              <a:t> also, we create a private </a:t>
            </a:r>
            <a:r>
              <a:rPr lang="en-US" sz="2000" b="1" kern="1200" dirty="0" smtClean="0">
                <a:solidFill>
                  <a:srgbClr val="000000"/>
                </a:solidFill>
                <a:latin typeface="Courier New" pitchFamily="49" charset="0"/>
              </a:rPr>
              <a:t>Teacher</a:t>
            </a:r>
            <a:r>
              <a:rPr lang="en-US" sz="2000" dirty="0" smtClean="0"/>
              <a:t> object inside </a:t>
            </a:r>
            <a:r>
              <a:rPr lang="en-US" sz="2000" b="1" kern="1200" dirty="0" err="1" smtClean="0">
                <a:solidFill>
                  <a:srgbClr val="000000"/>
                </a:solidFill>
                <a:latin typeface="Courier New" pitchFamily="49" charset="0"/>
              </a:rPr>
              <a:t>StudentTeacher</a:t>
            </a:r>
            <a:r>
              <a:rPr lang="en-US" sz="2000" b="1" kern="1200" dirty="0" smtClean="0">
                <a:solidFill>
                  <a:srgbClr val="000000"/>
                </a:solidFill>
                <a:latin typeface="Courier New" pitchFamily="49" charset="0"/>
              </a:rPr>
              <a:t> class. </a:t>
            </a:r>
            <a:r>
              <a:rPr lang="en-US" sz="2000" dirty="0" smtClean="0"/>
              <a:t>The</a:t>
            </a:r>
            <a:r>
              <a:rPr lang="en-US" sz="2000" b="1" kern="1200" dirty="0" smtClean="0">
                <a:solidFill>
                  <a:srgbClr val="000000"/>
                </a:solidFill>
                <a:latin typeface="Courier New" pitchFamily="49" charset="0"/>
              </a:rPr>
              <a:t> </a:t>
            </a:r>
            <a:r>
              <a:rPr lang="en-US" sz="2000" dirty="0" smtClean="0"/>
              <a:t>interface methods will indirectly call the methods on this teacher object.</a:t>
            </a:r>
          </a:p>
          <a:p>
            <a:pPr marL="228600" indent="-228600" eaLnBrk="1" hangingPunct="1"/>
            <a:r>
              <a:rPr lang="en-US" dirty="0" smtClean="0">
                <a:latin typeface="Arial" charset="0"/>
              </a:rPr>
              <a:t>Example</a:t>
            </a:r>
          </a:p>
          <a:p>
            <a:pPr eaLnBrk="1" hangingPunct="1">
              <a:lnSpc>
                <a:spcPct val="90000"/>
              </a:lnSpc>
              <a:buFontTx/>
              <a:buNone/>
            </a:pPr>
            <a:r>
              <a:rPr lang="en-US" b="1" dirty="0" smtClean="0">
                <a:solidFill>
                  <a:srgbClr val="000000"/>
                </a:solidFill>
                <a:latin typeface="Courier New" pitchFamily="49" charset="0"/>
              </a:rPr>
              <a:t>package teacher;</a:t>
            </a:r>
          </a:p>
          <a:p>
            <a:pPr eaLnBrk="1" hangingPunct="1">
              <a:lnSpc>
                <a:spcPct val="90000"/>
              </a:lnSpc>
              <a:buFontTx/>
              <a:buNone/>
            </a:pPr>
            <a:r>
              <a:rPr lang="en-US" b="1" dirty="0" smtClean="0">
                <a:solidFill>
                  <a:srgbClr val="000000"/>
                </a:solidFill>
                <a:latin typeface="Courier New" pitchFamily="49" charset="0"/>
              </a:rPr>
              <a:t>public interface </a:t>
            </a:r>
            <a:r>
              <a:rPr lang="en-US" b="1" dirty="0" err="1" smtClean="0">
                <a:solidFill>
                  <a:srgbClr val="000000"/>
                </a:solidFill>
                <a:latin typeface="Courier New" pitchFamily="49" charset="0"/>
              </a:rPr>
              <a:t>TeachingStaff</a:t>
            </a:r>
            <a:r>
              <a:rPr lang="en-US" b="1" dirty="0" smtClean="0">
                <a:solidFill>
                  <a:srgbClr val="000000"/>
                </a:solidFill>
                <a:latin typeface="Courier New" pitchFamily="49" charset="0"/>
              </a:rPr>
              <a:t>{</a:t>
            </a:r>
          </a:p>
          <a:p>
            <a:pPr eaLnBrk="1" hangingPunct="1">
              <a:lnSpc>
                <a:spcPct val="90000"/>
              </a:lnSpc>
              <a:buFontTx/>
              <a:buNone/>
            </a:pPr>
            <a:r>
              <a:rPr lang="en-US" b="1" dirty="0" smtClean="0">
                <a:latin typeface="Courier New" pitchFamily="49" charset="0"/>
              </a:rPr>
              <a:t>	</a:t>
            </a:r>
            <a:r>
              <a:rPr lang="en-US" b="1" dirty="0" smtClean="0">
                <a:solidFill>
                  <a:schemeClr val="tx2"/>
                </a:solidFill>
                <a:latin typeface="Courier New" pitchFamily="49" charset="0"/>
              </a:rPr>
              <a:t>// important methods of Teacher class}</a:t>
            </a:r>
          </a:p>
          <a:p>
            <a:pPr eaLnBrk="1" hangingPunct="1">
              <a:lnSpc>
                <a:spcPct val="90000"/>
              </a:lnSpc>
              <a:buFontTx/>
              <a:buNone/>
            </a:pPr>
            <a:endParaRPr lang="en-US" b="1" dirty="0" smtClean="0">
              <a:solidFill>
                <a:schemeClr val="tx2"/>
              </a:solidFill>
              <a:latin typeface="Courier New" pitchFamily="49" charset="0"/>
            </a:endParaRPr>
          </a:p>
          <a:p>
            <a:pPr eaLnBrk="1" hangingPunct="1">
              <a:lnSpc>
                <a:spcPct val="90000"/>
              </a:lnSpc>
              <a:buFontTx/>
              <a:buNone/>
            </a:pPr>
            <a:r>
              <a:rPr lang="en-US" b="1" dirty="0" smtClean="0">
                <a:solidFill>
                  <a:srgbClr val="000000"/>
                </a:solidFill>
                <a:latin typeface="Courier New" pitchFamily="49" charset="0"/>
              </a:rPr>
              <a:t>package teacher;</a:t>
            </a:r>
          </a:p>
          <a:p>
            <a:pPr eaLnBrk="1" hangingPunct="1">
              <a:lnSpc>
                <a:spcPct val="90000"/>
              </a:lnSpc>
              <a:buFontTx/>
              <a:buNone/>
            </a:pPr>
            <a:r>
              <a:rPr lang="en-US" b="1" dirty="0" smtClean="0">
                <a:solidFill>
                  <a:srgbClr val="000000"/>
                </a:solidFill>
                <a:latin typeface="Courier New" pitchFamily="49" charset="0"/>
              </a:rPr>
              <a:t>public class Teacher implements </a:t>
            </a:r>
            <a:r>
              <a:rPr lang="en-US" b="1" dirty="0" err="1" smtClean="0">
                <a:solidFill>
                  <a:srgbClr val="000000"/>
                </a:solidFill>
                <a:latin typeface="Courier New" pitchFamily="49" charset="0"/>
              </a:rPr>
              <a:t>TeachingStaff</a:t>
            </a:r>
            <a:r>
              <a:rPr lang="en-US" b="1" dirty="0" smtClean="0">
                <a:solidFill>
                  <a:srgbClr val="000000"/>
                </a:solidFill>
                <a:latin typeface="Courier New" pitchFamily="49" charset="0"/>
              </a:rPr>
              <a:t>{</a:t>
            </a:r>
          </a:p>
          <a:p>
            <a:pPr eaLnBrk="1" hangingPunct="1">
              <a:lnSpc>
                <a:spcPct val="90000"/>
              </a:lnSpc>
              <a:buFontTx/>
              <a:buNone/>
            </a:pPr>
            <a:r>
              <a:rPr lang="en-US" b="1" dirty="0" smtClean="0">
                <a:solidFill>
                  <a:schemeClr val="tx2"/>
                </a:solidFill>
                <a:latin typeface="Courier New" pitchFamily="49" charset="0"/>
              </a:rPr>
              <a:t>/* implement all the methods of </a:t>
            </a:r>
            <a:r>
              <a:rPr lang="en-US" b="1" dirty="0" err="1" smtClean="0">
                <a:solidFill>
                  <a:schemeClr val="tx2"/>
                </a:solidFill>
                <a:latin typeface="Courier New" pitchFamily="49" charset="0"/>
              </a:rPr>
              <a:t>TeachingStaff</a:t>
            </a:r>
            <a:r>
              <a:rPr lang="en-US" b="1" dirty="0" smtClean="0">
                <a:solidFill>
                  <a:schemeClr val="tx2"/>
                </a:solidFill>
                <a:latin typeface="Courier New" pitchFamily="49" charset="0"/>
              </a:rPr>
              <a:t>	*/			}</a:t>
            </a:r>
          </a:p>
          <a:p>
            <a:pPr eaLnBrk="1" hangingPunct="1">
              <a:lnSpc>
                <a:spcPct val="90000"/>
              </a:lnSpc>
              <a:spcBef>
                <a:spcPct val="50000"/>
              </a:spcBef>
              <a:buFontTx/>
              <a:buNone/>
            </a:pPr>
            <a:r>
              <a:rPr lang="en-US" b="1" dirty="0" smtClean="0">
                <a:solidFill>
                  <a:srgbClr val="000000"/>
                </a:solidFill>
                <a:latin typeface="Courier New" pitchFamily="49" charset="0"/>
              </a:rPr>
              <a:t>package student;</a:t>
            </a:r>
          </a:p>
          <a:p>
            <a:pPr eaLnBrk="1" hangingPunct="1">
              <a:lnSpc>
                <a:spcPct val="90000"/>
              </a:lnSpc>
              <a:spcBef>
                <a:spcPct val="50000"/>
              </a:spcBef>
              <a:buFontTx/>
              <a:buNone/>
            </a:pPr>
            <a:r>
              <a:rPr lang="en-US" b="1" dirty="0" smtClean="0">
                <a:solidFill>
                  <a:srgbClr val="000000"/>
                </a:solidFill>
                <a:latin typeface="Courier New" pitchFamily="49" charset="0"/>
              </a:rPr>
              <a:t>import teacher.*;</a:t>
            </a:r>
          </a:p>
          <a:p>
            <a:pPr eaLnBrk="1" hangingPunct="1">
              <a:lnSpc>
                <a:spcPct val="90000"/>
              </a:lnSpc>
              <a:spcBef>
                <a:spcPct val="50000"/>
              </a:spcBef>
              <a:buFontTx/>
              <a:buNone/>
            </a:pPr>
            <a:r>
              <a:rPr lang="en-US" b="1" dirty="0" smtClean="0">
                <a:solidFill>
                  <a:srgbClr val="000000"/>
                </a:solidFill>
                <a:latin typeface="Courier New" pitchFamily="49" charset="0"/>
              </a:rPr>
              <a:t>public class </a:t>
            </a:r>
            <a:r>
              <a:rPr lang="en-US" b="1" dirty="0" err="1" smtClean="0">
                <a:solidFill>
                  <a:srgbClr val="000000"/>
                </a:solidFill>
                <a:latin typeface="Courier New" pitchFamily="49" charset="0"/>
              </a:rPr>
              <a:t>StudentTeacher</a:t>
            </a:r>
            <a:r>
              <a:rPr lang="en-US" b="1" dirty="0" smtClean="0">
                <a:solidFill>
                  <a:srgbClr val="000000"/>
                </a:solidFill>
                <a:latin typeface="Courier New" pitchFamily="49" charset="0"/>
              </a:rPr>
              <a:t> extends Student implements </a:t>
            </a:r>
            <a:r>
              <a:rPr lang="en-US" b="1" dirty="0" err="1" smtClean="0">
                <a:solidFill>
                  <a:srgbClr val="000000"/>
                </a:solidFill>
                <a:latin typeface="Courier New" pitchFamily="49" charset="0"/>
              </a:rPr>
              <a:t>TeachingStaff</a:t>
            </a:r>
            <a:r>
              <a:rPr lang="en-US" b="1" dirty="0" smtClean="0">
                <a:solidFill>
                  <a:srgbClr val="000000"/>
                </a:solidFill>
                <a:latin typeface="Courier New" pitchFamily="49" charset="0"/>
              </a:rPr>
              <a:t>{</a:t>
            </a:r>
          </a:p>
          <a:p>
            <a:pPr>
              <a:lnSpc>
                <a:spcPct val="90000"/>
              </a:lnSpc>
              <a:spcBef>
                <a:spcPct val="0"/>
              </a:spcBef>
              <a:buFontTx/>
              <a:buNone/>
            </a:pPr>
            <a:r>
              <a:rPr lang="en-US" b="1" dirty="0" smtClean="0">
                <a:solidFill>
                  <a:schemeClr val="tx2"/>
                </a:solidFill>
                <a:latin typeface="Courier New" pitchFamily="49" charset="0"/>
              </a:rPr>
              <a:t>/*implement all the methods of </a:t>
            </a:r>
            <a:r>
              <a:rPr lang="en-US" b="1" dirty="0" err="1" smtClean="0">
                <a:solidFill>
                  <a:schemeClr val="tx2"/>
                </a:solidFill>
                <a:latin typeface="Courier New" pitchFamily="49" charset="0"/>
              </a:rPr>
              <a:t>TeachingStaff</a:t>
            </a:r>
            <a:r>
              <a:rPr lang="en-US" b="1" dirty="0" smtClean="0">
                <a:solidFill>
                  <a:schemeClr val="tx2"/>
                </a:solidFill>
                <a:latin typeface="Courier New" pitchFamily="49" charset="0"/>
              </a:rPr>
              <a:t>*/</a:t>
            </a:r>
          </a:p>
          <a:p>
            <a:pPr>
              <a:lnSpc>
                <a:spcPct val="90000"/>
              </a:lnSpc>
              <a:spcBef>
                <a:spcPct val="0"/>
              </a:spcBef>
              <a:buFontTx/>
              <a:buNone/>
            </a:pPr>
            <a:r>
              <a:rPr lang="en-US" b="1" dirty="0" smtClean="0">
                <a:solidFill>
                  <a:schemeClr val="tx2"/>
                </a:solidFill>
                <a:latin typeface="Courier New" pitchFamily="49" charset="0"/>
              </a:rPr>
              <a:t>}</a:t>
            </a:r>
          </a:p>
          <a:p>
            <a:pPr marL="342900" indent="-342900">
              <a:lnSpc>
                <a:spcPct val="90000"/>
              </a:lnSpc>
              <a:spcBef>
                <a:spcPct val="20000"/>
              </a:spcBef>
            </a:pPr>
            <a:r>
              <a:rPr lang="en-US" sz="1200" b="1" dirty="0" smtClean="0">
                <a:latin typeface="Courier New" pitchFamily="49" charset="0"/>
              </a:rPr>
              <a:t>package teacher;</a:t>
            </a:r>
          </a:p>
          <a:p>
            <a:pPr marL="342900" indent="-342900">
              <a:lnSpc>
                <a:spcPct val="90000"/>
              </a:lnSpc>
              <a:spcBef>
                <a:spcPct val="20000"/>
              </a:spcBef>
            </a:pPr>
            <a:r>
              <a:rPr lang="en-US" sz="1200" b="1" dirty="0" smtClean="0">
                <a:latin typeface="Courier New" pitchFamily="49" charset="0"/>
              </a:rPr>
              <a:t>public interface </a:t>
            </a:r>
            <a:r>
              <a:rPr lang="en-US" sz="1200" b="1" dirty="0" err="1" smtClean="0">
                <a:latin typeface="Courier New" pitchFamily="49" charset="0"/>
              </a:rPr>
              <a:t>TeachingStaff</a:t>
            </a:r>
            <a:r>
              <a:rPr lang="en-US" sz="1200" b="1" dirty="0" smtClean="0">
                <a:latin typeface="Courier New" pitchFamily="49" charset="0"/>
              </a:rPr>
              <a:t>{</a:t>
            </a:r>
          </a:p>
          <a:p>
            <a:pPr marL="342900" indent="-342900">
              <a:lnSpc>
                <a:spcPct val="90000"/>
              </a:lnSpc>
              <a:spcBef>
                <a:spcPct val="20000"/>
              </a:spcBef>
            </a:pPr>
            <a:r>
              <a:rPr lang="en-US" sz="1200" b="1" dirty="0" err="1" smtClean="0">
                <a:latin typeface="Courier New" pitchFamily="49" charset="0"/>
              </a:rPr>
              <a:t>int</a:t>
            </a:r>
            <a:r>
              <a:rPr lang="en-US" sz="1200" b="1" dirty="0" smtClean="0">
                <a:latin typeface="Courier New" pitchFamily="49" charset="0"/>
              </a:rPr>
              <a:t> </a:t>
            </a:r>
            <a:r>
              <a:rPr lang="en-US" sz="1200" b="1" dirty="0" err="1" smtClean="0">
                <a:latin typeface="Courier New" pitchFamily="49" charset="0"/>
              </a:rPr>
              <a:t>getFactId</a:t>
            </a:r>
            <a:r>
              <a:rPr lang="en-US" sz="1200" b="1" dirty="0" smtClean="0">
                <a:latin typeface="Courier New" pitchFamily="49" charset="0"/>
              </a:rPr>
              <a:t>();</a:t>
            </a:r>
          </a:p>
          <a:p>
            <a:pPr marL="342900" indent="-342900">
              <a:lnSpc>
                <a:spcPct val="90000"/>
              </a:lnSpc>
              <a:spcBef>
                <a:spcPct val="20000"/>
              </a:spcBef>
            </a:pPr>
            <a:r>
              <a:rPr lang="en-US" sz="1200" b="1" dirty="0" smtClean="0">
                <a:latin typeface="Courier New" pitchFamily="49" charset="0"/>
              </a:rPr>
              <a:t>String </a:t>
            </a:r>
            <a:r>
              <a:rPr lang="en-US" sz="1200" b="1" dirty="0" err="1" smtClean="0">
                <a:latin typeface="Courier New" pitchFamily="49" charset="0"/>
              </a:rPr>
              <a:t>getName</a:t>
            </a:r>
            <a:r>
              <a:rPr lang="en-US" sz="1200" b="1" dirty="0" smtClean="0">
                <a:latin typeface="Courier New" pitchFamily="49" charset="0"/>
              </a:rPr>
              <a:t>(); </a:t>
            </a:r>
          </a:p>
          <a:p>
            <a:pPr marL="342900" indent="-342900">
              <a:lnSpc>
                <a:spcPct val="90000"/>
              </a:lnSpc>
              <a:spcBef>
                <a:spcPct val="20000"/>
              </a:spcBef>
            </a:pPr>
            <a:r>
              <a:rPr lang="en-US" sz="1200" b="1" dirty="0" smtClean="0">
                <a:latin typeface="Courier New" pitchFamily="49" charset="0"/>
              </a:rPr>
              <a:t>// and other methods of teacher class</a:t>
            </a:r>
          </a:p>
          <a:p>
            <a:pPr marL="342900" indent="-342900">
              <a:lnSpc>
                <a:spcPct val="90000"/>
              </a:lnSpc>
              <a:spcBef>
                <a:spcPct val="20000"/>
              </a:spcBef>
            </a:pPr>
            <a:r>
              <a:rPr lang="en-US" sz="1200" b="1" dirty="0" smtClean="0">
                <a:latin typeface="Courier New" pitchFamily="49" charset="0"/>
              </a:rPr>
              <a:t>}</a:t>
            </a:r>
          </a:p>
          <a:p>
            <a:pPr marL="342900" indent="-342900">
              <a:lnSpc>
                <a:spcPct val="90000"/>
              </a:lnSpc>
              <a:spcBef>
                <a:spcPct val="20000"/>
              </a:spcBef>
            </a:pPr>
            <a:r>
              <a:rPr lang="en-US" sz="1200" b="1" dirty="0" smtClean="0">
                <a:latin typeface="Courier New" pitchFamily="49" charset="0"/>
              </a:rPr>
              <a:t>------------------------------------------</a:t>
            </a:r>
          </a:p>
          <a:p>
            <a:pPr marL="342900" indent="-342900">
              <a:lnSpc>
                <a:spcPct val="90000"/>
              </a:lnSpc>
              <a:spcBef>
                <a:spcPct val="20000"/>
              </a:spcBef>
            </a:pPr>
            <a:r>
              <a:rPr lang="en-US" sz="1200" b="1" dirty="0" smtClean="0">
                <a:latin typeface="Courier New" pitchFamily="49" charset="0"/>
              </a:rPr>
              <a:t>package teacher;</a:t>
            </a:r>
          </a:p>
          <a:p>
            <a:pPr marL="342900" indent="-342900">
              <a:lnSpc>
                <a:spcPct val="90000"/>
              </a:lnSpc>
              <a:spcBef>
                <a:spcPct val="20000"/>
              </a:spcBef>
            </a:pPr>
            <a:r>
              <a:rPr lang="en-US" sz="1200" b="1" dirty="0" smtClean="0">
                <a:latin typeface="Courier New" pitchFamily="49" charset="0"/>
              </a:rPr>
              <a:t>public class Teacher extends </a:t>
            </a:r>
            <a:r>
              <a:rPr lang="en-US" sz="1200" b="1" dirty="0" err="1" smtClean="0">
                <a:latin typeface="Courier New" pitchFamily="49" charset="0"/>
              </a:rPr>
              <a:t>general.Person</a:t>
            </a:r>
            <a:r>
              <a:rPr lang="en-US" sz="1200" b="1" dirty="0" smtClean="0">
                <a:latin typeface="Courier New" pitchFamily="49" charset="0"/>
              </a:rPr>
              <a:t> </a:t>
            </a:r>
            <a:r>
              <a:rPr lang="en-US" sz="1200" b="1" dirty="0" smtClean="0">
                <a:solidFill>
                  <a:srgbClr val="C00000"/>
                </a:solidFill>
                <a:latin typeface="Courier New" pitchFamily="49" charset="0"/>
              </a:rPr>
              <a:t>implements </a:t>
            </a:r>
            <a:r>
              <a:rPr lang="en-US" sz="1200" b="1" dirty="0" err="1" smtClean="0">
                <a:solidFill>
                  <a:srgbClr val="C00000"/>
                </a:solidFill>
                <a:latin typeface="Courier New" pitchFamily="49" charset="0"/>
              </a:rPr>
              <a:t>TeachingStaff</a:t>
            </a:r>
            <a:r>
              <a:rPr lang="en-US" sz="1200" b="1" dirty="0" smtClean="0">
                <a:latin typeface="Courier New" pitchFamily="49" charset="0"/>
              </a:rPr>
              <a:t>{</a:t>
            </a:r>
          </a:p>
          <a:p>
            <a:pPr marL="342900" indent="-342900">
              <a:lnSpc>
                <a:spcPct val="90000"/>
              </a:lnSpc>
              <a:spcBef>
                <a:spcPct val="20000"/>
              </a:spcBef>
            </a:pPr>
            <a:r>
              <a:rPr lang="en-US" sz="1200" b="1" dirty="0" smtClean="0">
                <a:latin typeface="Courier New" pitchFamily="49" charset="0"/>
              </a:rPr>
              <a:t> public </a:t>
            </a:r>
            <a:r>
              <a:rPr lang="en-US" sz="1200" b="1" dirty="0" err="1" smtClean="0">
                <a:latin typeface="Courier New" pitchFamily="49" charset="0"/>
              </a:rPr>
              <a:t>int</a:t>
            </a:r>
            <a:r>
              <a:rPr lang="en-US" sz="1200" b="1" dirty="0" smtClean="0">
                <a:latin typeface="Courier New" pitchFamily="49" charset="0"/>
              </a:rPr>
              <a:t> </a:t>
            </a:r>
            <a:r>
              <a:rPr lang="en-US" sz="1200" b="1" dirty="0" err="1" smtClean="0">
                <a:latin typeface="Courier New" pitchFamily="49" charset="0"/>
              </a:rPr>
              <a:t>getFactId</a:t>
            </a:r>
            <a:r>
              <a:rPr lang="en-US" sz="1200" b="1" dirty="0" smtClean="0">
                <a:latin typeface="Courier New" pitchFamily="49" charset="0"/>
              </a:rPr>
              <a:t>(){return </a:t>
            </a:r>
            <a:r>
              <a:rPr lang="en-US" sz="1200" b="1" dirty="0" err="1" smtClean="0">
                <a:latin typeface="Courier New" pitchFamily="49" charset="0"/>
              </a:rPr>
              <a:t>factId</a:t>
            </a:r>
            <a:r>
              <a:rPr lang="en-US" sz="1200" b="1" dirty="0" smtClean="0">
                <a:latin typeface="Courier New" pitchFamily="49" charset="0"/>
              </a:rPr>
              <a:t>;}</a:t>
            </a:r>
          </a:p>
          <a:p>
            <a:pPr marL="342900" indent="-342900">
              <a:lnSpc>
                <a:spcPct val="90000"/>
              </a:lnSpc>
              <a:spcBef>
                <a:spcPct val="20000"/>
              </a:spcBef>
            </a:pPr>
            <a:endParaRPr lang="en-US" sz="1200" b="1" dirty="0" smtClean="0">
              <a:latin typeface="Courier New" pitchFamily="49" charset="0"/>
            </a:endParaRPr>
          </a:p>
          <a:p>
            <a:pPr marL="342900" indent="-342900">
              <a:lnSpc>
                <a:spcPct val="90000"/>
              </a:lnSpc>
              <a:spcBef>
                <a:spcPct val="20000"/>
              </a:spcBef>
            </a:pPr>
            <a:r>
              <a:rPr lang="en-US" sz="1200" b="1" dirty="0" smtClean="0">
                <a:latin typeface="Courier New" pitchFamily="49" charset="0"/>
              </a:rPr>
              <a:t>…</a:t>
            </a:r>
          </a:p>
          <a:p>
            <a:pPr marL="342900" indent="-342900">
              <a:lnSpc>
                <a:spcPct val="90000"/>
              </a:lnSpc>
              <a:spcBef>
                <a:spcPct val="20000"/>
              </a:spcBef>
            </a:pPr>
            <a:r>
              <a:rPr lang="en-US" sz="1200" b="1" dirty="0" smtClean="0">
                <a:latin typeface="Courier New" pitchFamily="49" charset="0"/>
              </a:rPr>
              <a:t>}</a:t>
            </a:r>
          </a:p>
          <a:p>
            <a:pPr eaLnBrk="1" hangingPunct="1">
              <a:spcBef>
                <a:spcPct val="50000"/>
              </a:spcBef>
            </a:pPr>
            <a:r>
              <a:rPr lang="en-US" sz="1200" b="1" dirty="0" smtClean="0">
                <a:solidFill>
                  <a:srgbClr val="000000"/>
                </a:solidFill>
                <a:latin typeface="Courier New" pitchFamily="49" charset="0"/>
              </a:rPr>
              <a:t>package student;</a:t>
            </a:r>
          </a:p>
          <a:p>
            <a:pPr eaLnBrk="1" hangingPunct="1">
              <a:spcBef>
                <a:spcPct val="50000"/>
              </a:spcBef>
            </a:pPr>
            <a:r>
              <a:rPr lang="en-US" sz="1200" b="1" dirty="0" smtClean="0">
                <a:solidFill>
                  <a:srgbClr val="000000"/>
                </a:solidFill>
                <a:latin typeface="Courier New" pitchFamily="49" charset="0"/>
              </a:rPr>
              <a:t>import teacher.*;</a:t>
            </a:r>
          </a:p>
          <a:p>
            <a:pPr eaLnBrk="1" hangingPunct="1">
              <a:spcBef>
                <a:spcPct val="50000"/>
              </a:spcBef>
            </a:pPr>
            <a:r>
              <a:rPr lang="en-US" sz="1200" b="1" dirty="0" smtClean="0">
                <a:solidFill>
                  <a:srgbClr val="000000"/>
                </a:solidFill>
                <a:latin typeface="Courier New" pitchFamily="49" charset="0"/>
              </a:rPr>
              <a:t>public class </a:t>
            </a:r>
            <a:r>
              <a:rPr lang="en-US" sz="1200" b="1" dirty="0" err="1" smtClean="0">
                <a:solidFill>
                  <a:srgbClr val="000000"/>
                </a:solidFill>
                <a:latin typeface="Courier New" pitchFamily="49" charset="0"/>
              </a:rPr>
              <a:t>StudentTeacher</a:t>
            </a:r>
            <a:r>
              <a:rPr lang="en-US" sz="1200" b="1" dirty="0" smtClean="0">
                <a:latin typeface="Courier New" pitchFamily="49" charset="0"/>
              </a:rPr>
              <a:t> </a:t>
            </a:r>
            <a:r>
              <a:rPr lang="en-US" sz="1200" b="1" dirty="0" smtClean="0">
                <a:solidFill>
                  <a:srgbClr val="C00000"/>
                </a:solidFill>
                <a:latin typeface="Courier New" pitchFamily="49" charset="0"/>
              </a:rPr>
              <a:t>extends Student implements </a:t>
            </a:r>
            <a:r>
              <a:rPr lang="en-US" sz="1200" b="1" dirty="0" err="1" smtClean="0">
                <a:solidFill>
                  <a:srgbClr val="C00000"/>
                </a:solidFill>
                <a:latin typeface="Courier New" pitchFamily="49" charset="0"/>
              </a:rPr>
              <a:t>TeachingStaff</a:t>
            </a:r>
            <a:r>
              <a:rPr lang="en-US" sz="1200" b="1" dirty="0" smtClean="0">
                <a:solidFill>
                  <a:srgbClr val="000000"/>
                </a:solidFill>
                <a:latin typeface="Courier New" pitchFamily="49" charset="0"/>
              </a:rPr>
              <a:t>{</a:t>
            </a:r>
          </a:p>
          <a:p>
            <a:pPr eaLnBrk="1" hangingPunct="1">
              <a:spcBef>
                <a:spcPct val="50000"/>
              </a:spcBef>
            </a:pPr>
            <a:r>
              <a:rPr lang="en-US" sz="1200" b="1" dirty="0" smtClean="0">
                <a:solidFill>
                  <a:srgbClr val="C00000"/>
                </a:solidFill>
                <a:latin typeface="Courier New" pitchFamily="49" charset="0"/>
              </a:rPr>
              <a:t> private Teacher t;</a:t>
            </a:r>
          </a:p>
          <a:p>
            <a:pPr eaLnBrk="1" hangingPunct="1">
              <a:spcBef>
                <a:spcPct val="50000"/>
              </a:spcBef>
            </a:pPr>
            <a:r>
              <a:rPr lang="en-US" sz="1200" b="1" dirty="0" smtClean="0">
                <a:solidFill>
                  <a:srgbClr val="000000"/>
                </a:solidFill>
                <a:latin typeface="Courier New" pitchFamily="49" charset="0"/>
              </a:rPr>
              <a:t> public </a:t>
            </a:r>
            <a:r>
              <a:rPr lang="en-US" sz="1200" b="1" dirty="0" err="1" smtClean="0">
                <a:solidFill>
                  <a:srgbClr val="000000"/>
                </a:solidFill>
                <a:latin typeface="Courier New" pitchFamily="49" charset="0"/>
              </a:rPr>
              <a:t>StudentTeacher</a:t>
            </a:r>
            <a:r>
              <a:rPr lang="en-US" sz="1200" b="1" dirty="0" smtClean="0">
                <a:solidFill>
                  <a:srgbClr val="000000"/>
                </a:solidFill>
                <a:latin typeface="Courier New" pitchFamily="49" charset="0"/>
              </a:rPr>
              <a:t>(String name) {</a:t>
            </a:r>
          </a:p>
          <a:p>
            <a:pPr eaLnBrk="1" hangingPunct="1">
              <a:spcBef>
                <a:spcPct val="50000"/>
              </a:spcBef>
            </a:pPr>
            <a:r>
              <a:rPr lang="en-US" sz="1200" b="1" dirty="0" smtClean="0">
                <a:solidFill>
                  <a:srgbClr val="000000"/>
                </a:solidFill>
                <a:latin typeface="Courier New" pitchFamily="49" charset="0"/>
              </a:rPr>
              <a:t>  super(name);  t= new Teacher(name); 	}</a:t>
            </a:r>
          </a:p>
          <a:p>
            <a:pPr eaLnBrk="1" hangingPunct="1">
              <a:spcBef>
                <a:spcPct val="50000"/>
              </a:spcBef>
            </a:pPr>
            <a:r>
              <a:rPr lang="en-US" sz="1200" b="1" dirty="0" smtClean="0">
                <a:solidFill>
                  <a:srgbClr val="000000"/>
                </a:solidFill>
                <a:latin typeface="Courier New" pitchFamily="49" charset="0"/>
              </a:rPr>
              <a:t> public </a:t>
            </a:r>
            <a:r>
              <a:rPr lang="en-US" sz="1200" b="1" dirty="0" err="1" smtClean="0">
                <a:solidFill>
                  <a:srgbClr val="000000"/>
                </a:solidFill>
                <a:latin typeface="Courier New" pitchFamily="49" charset="0"/>
              </a:rPr>
              <a:t>int</a:t>
            </a:r>
            <a:r>
              <a:rPr lang="en-US" sz="1200" b="1" dirty="0" smtClean="0">
                <a:solidFill>
                  <a:srgbClr val="000000"/>
                </a:solidFill>
                <a:latin typeface="Courier New" pitchFamily="49" charset="0"/>
              </a:rPr>
              <a:t> </a:t>
            </a:r>
            <a:r>
              <a:rPr lang="en-US" sz="1200" b="1" dirty="0" err="1" smtClean="0">
                <a:solidFill>
                  <a:srgbClr val="000000"/>
                </a:solidFill>
                <a:latin typeface="Courier New" pitchFamily="49" charset="0"/>
              </a:rPr>
              <a:t>getFactId</a:t>
            </a:r>
            <a:r>
              <a:rPr lang="en-US" sz="1200" b="1" dirty="0" smtClean="0">
                <a:solidFill>
                  <a:srgbClr val="000000"/>
                </a:solidFill>
                <a:latin typeface="Courier New" pitchFamily="49" charset="0"/>
              </a:rPr>
              <a:t>()</a:t>
            </a:r>
          </a:p>
          <a:p>
            <a:pPr eaLnBrk="1" hangingPunct="1">
              <a:spcBef>
                <a:spcPct val="50000"/>
              </a:spcBef>
            </a:pPr>
            <a:r>
              <a:rPr lang="en-US" sz="1200" b="1" dirty="0" smtClean="0">
                <a:solidFill>
                  <a:srgbClr val="000000"/>
                </a:solidFill>
                <a:latin typeface="Courier New" pitchFamily="49" charset="0"/>
              </a:rPr>
              <a:t>  {return </a:t>
            </a:r>
            <a:r>
              <a:rPr lang="en-US" sz="1200" b="1" dirty="0" err="1" smtClean="0">
                <a:solidFill>
                  <a:srgbClr val="C00000"/>
                </a:solidFill>
                <a:latin typeface="Courier New" pitchFamily="49" charset="0"/>
              </a:rPr>
              <a:t>t.getFactId</a:t>
            </a:r>
            <a:r>
              <a:rPr lang="en-US" sz="1200" b="1" dirty="0" smtClean="0">
                <a:solidFill>
                  <a:srgbClr val="C00000"/>
                </a:solidFill>
                <a:latin typeface="Courier New" pitchFamily="49" charset="0"/>
              </a:rPr>
              <a:t>()</a:t>
            </a:r>
            <a:r>
              <a:rPr lang="en-US" sz="1200" b="1" dirty="0" smtClean="0">
                <a:solidFill>
                  <a:srgbClr val="000000"/>
                </a:solidFill>
                <a:latin typeface="Courier New" pitchFamily="49" charset="0"/>
              </a:rPr>
              <a:t>;}</a:t>
            </a:r>
          </a:p>
          <a:p>
            <a:pPr eaLnBrk="1" hangingPunct="1">
              <a:spcBef>
                <a:spcPct val="50000"/>
              </a:spcBef>
            </a:pPr>
            <a:r>
              <a:rPr lang="en-US" sz="1200" b="1" dirty="0" smtClean="0">
                <a:solidFill>
                  <a:srgbClr val="000000"/>
                </a:solidFill>
                <a:latin typeface="Courier New" pitchFamily="49" charset="0"/>
              </a:rPr>
              <a:t> public String </a:t>
            </a:r>
            <a:r>
              <a:rPr lang="en-US" sz="1200" b="1" dirty="0" err="1" smtClean="0">
                <a:solidFill>
                  <a:srgbClr val="000000"/>
                </a:solidFill>
                <a:latin typeface="Courier New" pitchFamily="49" charset="0"/>
              </a:rPr>
              <a:t>getName</a:t>
            </a:r>
            <a:r>
              <a:rPr lang="en-US" sz="1200" b="1" dirty="0" smtClean="0">
                <a:solidFill>
                  <a:srgbClr val="000000"/>
                </a:solidFill>
                <a:latin typeface="Courier New" pitchFamily="49" charset="0"/>
              </a:rPr>
              <a:t>(){</a:t>
            </a:r>
          </a:p>
          <a:p>
            <a:pPr eaLnBrk="1" hangingPunct="1">
              <a:spcBef>
                <a:spcPct val="50000"/>
              </a:spcBef>
            </a:pPr>
            <a:r>
              <a:rPr lang="en-US" sz="1200" b="1" dirty="0" smtClean="0">
                <a:solidFill>
                  <a:srgbClr val="000000"/>
                </a:solidFill>
                <a:latin typeface="Courier New" pitchFamily="49" charset="0"/>
              </a:rPr>
              <a:t>  return </a:t>
            </a:r>
            <a:r>
              <a:rPr lang="en-US" sz="1200" b="1" dirty="0" err="1" smtClean="0">
                <a:solidFill>
                  <a:srgbClr val="C00000"/>
                </a:solidFill>
                <a:latin typeface="Courier New" pitchFamily="49" charset="0"/>
              </a:rPr>
              <a:t>t.getName</a:t>
            </a:r>
            <a:r>
              <a:rPr lang="en-US" sz="1200" b="1" dirty="0" smtClean="0">
                <a:solidFill>
                  <a:srgbClr val="C00000"/>
                </a:solidFill>
                <a:latin typeface="Courier New" pitchFamily="49" charset="0"/>
              </a:rPr>
              <a:t>(); </a:t>
            </a:r>
            <a:r>
              <a:rPr lang="en-US" sz="1200" b="1" dirty="0" smtClean="0">
                <a:solidFill>
                  <a:srgbClr val="000000"/>
                </a:solidFill>
                <a:latin typeface="Courier New" pitchFamily="49" charset="0"/>
              </a:rPr>
              <a:t>}</a:t>
            </a:r>
          </a:p>
          <a:p>
            <a:pPr eaLnBrk="1" hangingPunct="1">
              <a:spcBef>
                <a:spcPct val="50000"/>
              </a:spcBef>
            </a:pPr>
            <a:r>
              <a:rPr lang="en-US" sz="1200" b="1" dirty="0" smtClean="0">
                <a:solidFill>
                  <a:srgbClr val="000000"/>
                </a:solidFill>
                <a:latin typeface="Courier New" pitchFamily="49" charset="0"/>
              </a:rPr>
              <a:t>  // and other methods</a:t>
            </a:r>
          </a:p>
          <a:p>
            <a:pPr eaLnBrk="1" hangingPunct="1">
              <a:spcBef>
                <a:spcPct val="50000"/>
              </a:spcBef>
            </a:pPr>
            <a:r>
              <a:rPr lang="en-US" sz="1200" b="1" dirty="0" smtClean="0">
                <a:solidFill>
                  <a:srgbClr val="000000"/>
                </a:solidFill>
                <a:latin typeface="Courier New" pitchFamily="49" charset="0"/>
              </a:rPr>
              <a:t>}</a:t>
            </a:r>
          </a:p>
          <a:p>
            <a:r>
              <a:rPr lang="en-US" sz="2000" b="1" dirty="0" smtClean="0">
                <a:solidFill>
                  <a:srgbClr val="000000"/>
                </a:solidFill>
                <a:latin typeface="Courier New" pitchFamily="49" charset="0"/>
              </a:rPr>
              <a:t>import teacher.*;</a:t>
            </a:r>
          </a:p>
          <a:p>
            <a:r>
              <a:rPr lang="en-US" sz="2000" b="1" dirty="0" smtClean="0">
                <a:solidFill>
                  <a:srgbClr val="000000"/>
                </a:solidFill>
                <a:latin typeface="Courier New" pitchFamily="49" charset="0"/>
              </a:rPr>
              <a:t>import student.*;</a:t>
            </a:r>
          </a:p>
          <a:p>
            <a:r>
              <a:rPr lang="en-US" sz="2000" b="1" dirty="0" smtClean="0">
                <a:solidFill>
                  <a:srgbClr val="000000"/>
                </a:solidFill>
                <a:latin typeface="Courier New" pitchFamily="49" charset="0"/>
              </a:rPr>
              <a:t>import admin.*;</a:t>
            </a:r>
          </a:p>
          <a:p>
            <a:endParaRPr lang="en-US" sz="2000" b="1" dirty="0" smtClean="0">
              <a:solidFill>
                <a:srgbClr val="000000"/>
              </a:solidFill>
              <a:latin typeface="Courier New" pitchFamily="49" charset="0"/>
            </a:endParaRPr>
          </a:p>
          <a:p>
            <a:r>
              <a:rPr lang="en-US" sz="2000" b="1" dirty="0" smtClean="0">
                <a:solidFill>
                  <a:srgbClr val="000000"/>
                </a:solidFill>
                <a:latin typeface="Courier New" pitchFamily="49" charset="0"/>
              </a:rPr>
              <a:t>class Test{</a:t>
            </a:r>
          </a:p>
          <a:p>
            <a:r>
              <a:rPr lang="en-US" sz="2000" b="1" dirty="0" smtClean="0">
                <a:solidFill>
                  <a:srgbClr val="000000"/>
                </a:solidFill>
                <a:latin typeface="Courier New" pitchFamily="49" charset="0"/>
              </a:rPr>
              <a:t>static void </a:t>
            </a:r>
            <a:r>
              <a:rPr lang="en-US" sz="2000" b="1" dirty="0" err="1" smtClean="0">
                <a:solidFill>
                  <a:srgbClr val="000000"/>
                </a:solidFill>
                <a:latin typeface="Courier New" pitchFamily="49" charset="0"/>
              </a:rPr>
              <a:t>listInvigilators</a:t>
            </a:r>
            <a:r>
              <a:rPr lang="en-US" sz="2000" b="1" dirty="0" smtClean="0">
                <a:solidFill>
                  <a:srgbClr val="000000"/>
                </a:solidFill>
                <a:latin typeface="Courier New" pitchFamily="49" charset="0"/>
              </a:rPr>
              <a:t>(</a:t>
            </a:r>
            <a:r>
              <a:rPr lang="en-US" sz="2000" b="1" dirty="0" err="1" smtClean="0">
                <a:solidFill>
                  <a:srgbClr val="000000"/>
                </a:solidFill>
                <a:latin typeface="Courier New" pitchFamily="49" charset="0"/>
              </a:rPr>
              <a:t>TeachingStaff</a:t>
            </a:r>
            <a:r>
              <a:rPr lang="en-US" sz="2000" b="1" dirty="0" smtClean="0">
                <a:solidFill>
                  <a:srgbClr val="000000"/>
                </a:solidFill>
                <a:latin typeface="Courier New" pitchFamily="49" charset="0"/>
              </a:rPr>
              <a:t> s[]){</a:t>
            </a:r>
          </a:p>
          <a:p>
            <a:pPr lvl="1"/>
            <a:r>
              <a:rPr lang="en-US" sz="2000" b="1" dirty="0" smtClean="0">
                <a:solidFill>
                  <a:srgbClr val="000000"/>
                </a:solidFill>
                <a:latin typeface="Courier New" pitchFamily="49" charset="0"/>
              </a:rPr>
              <a:t>for(</a:t>
            </a:r>
            <a:r>
              <a:rPr lang="en-US" sz="2000" b="1" dirty="0" err="1" smtClean="0">
                <a:solidFill>
                  <a:srgbClr val="000000"/>
                </a:solidFill>
                <a:latin typeface="Courier New" pitchFamily="49" charset="0"/>
              </a:rPr>
              <a:t>int</a:t>
            </a:r>
            <a:r>
              <a:rPr lang="en-US" sz="2000" b="1" dirty="0" smtClean="0">
                <a:solidFill>
                  <a:srgbClr val="000000"/>
                </a:solidFill>
                <a:latin typeface="Courier New" pitchFamily="49" charset="0"/>
              </a:rPr>
              <a:t> </a:t>
            </a:r>
            <a:r>
              <a:rPr lang="en-US" sz="2000" b="1" dirty="0" err="1" smtClean="0">
                <a:solidFill>
                  <a:srgbClr val="000000"/>
                </a:solidFill>
                <a:latin typeface="Courier New" pitchFamily="49" charset="0"/>
              </a:rPr>
              <a:t>i</a:t>
            </a:r>
            <a:r>
              <a:rPr lang="en-US" sz="2000" b="1" dirty="0" smtClean="0">
                <a:solidFill>
                  <a:srgbClr val="000000"/>
                </a:solidFill>
                <a:latin typeface="Courier New" pitchFamily="49" charset="0"/>
              </a:rPr>
              <a:t>=0;i&lt;</a:t>
            </a:r>
            <a:r>
              <a:rPr lang="en-US" sz="2000" b="1" dirty="0" err="1" smtClean="0">
                <a:solidFill>
                  <a:srgbClr val="000000"/>
                </a:solidFill>
                <a:latin typeface="Courier New" pitchFamily="49" charset="0"/>
              </a:rPr>
              <a:t>s.length;i</a:t>
            </a:r>
            <a:r>
              <a:rPr lang="en-US" sz="2000" b="1" dirty="0" smtClean="0">
                <a:solidFill>
                  <a:srgbClr val="000000"/>
                </a:solidFill>
                <a:latin typeface="Courier New" pitchFamily="49" charset="0"/>
              </a:rPr>
              <a:t>++){</a:t>
            </a:r>
          </a:p>
          <a:p>
            <a:pPr lvl="1"/>
            <a:r>
              <a:rPr lang="en-US" sz="2000" b="1" dirty="0" smtClean="0">
                <a:solidFill>
                  <a:schemeClr val="tx2"/>
                </a:solidFill>
                <a:latin typeface="Courier New" pitchFamily="49" charset="0"/>
              </a:rPr>
              <a:t>if(!(s[</a:t>
            </a:r>
            <a:r>
              <a:rPr lang="en-US" sz="2000" b="1" dirty="0" err="1" smtClean="0">
                <a:solidFill>
                  <a:schemeClr val="tx2"/>
                </a:solidFill>
                <a:latin typeface="Courier New" pitchFamily="49" charset="0"/>
              </a:rPr>
              <a:t>i</a:t>
            </a:r>
            <a:r>
              <a:rPr lang="en-US" sz="2000" b="1" dirty="0" smtClean="0">
                <a:solidFill>
                  <a:schemeClr val="tx2"/>
                </a:solidFill>
                <a:latin typeface="Courier New" pitchFamily="49" charset="0"/>
              </a:rPr>
              <a:t>] </a:t>
            </a:r>
            <a:r>
              <a:rPr lang="en-US" sz="2000" b="1" dirty="0" err="1" smtClean="0">
                <a:solidFill>
                  <a:schemeClr val="tx2"/>
                </a:solidFill>
                <a:latin typeface="Courier New" pitchFamily="49" charset="0"/>
              </a:rPr>
              <a:t>instanceof</a:t>
            </a:r>
            <a:r>
              <a:rPr lang="en-US" sz="2000" b="1" dirty="0" smtClean="0">
                <a:solidFill>
                  <a:schemeClr val="tx2"/>
                </a:solidFill>
                <a:latin typeface="Courier New" pitchFamily="49" charset="0"/>
              </a:rPr>
              <a:t> </a:t>
            </a:r>
            <a:r>
              <a:rPr lang="en-US" sz="2000" b="1" dirty="0" err="1" smtClean="0">
                <a:solidFill>
                  <a:schemeClr val="tx2"/>
                </a:solidFill>
                <a:latin typeface="Courier New" pitchFamily="49" charset="0"/>
              </a:rPr>
              <a:t>StudentTeacher</a:t>
            </a:r>
            <a:r>
              <a:rPr lang="en-US" sz="2000" b="1" dirty="0" smtClean="0">
                <a:solidFill>
                  <a:schemeClr val="tx2"/>
                </a:solidFill>
                <a:latin typeface="Courier New" pitchFamily="49" charset="0"/>
              </a:rPr>
              <a:t>))</a:t>
            </a:r>
          </a:p>
          <a:p>
            <a:pPr lvl="1"/>
            <a:r>
              <a:rPr lang="en-US" sz="2000" b="1" dirty="0" err="1" smtClean="0">
                <a:solidFill>
                  <a:srgbClr val="000000"/>
                </a:solidFill>
                <a:latin typeface="Courier New" pitchFamily="49" charset="0"/>
              </a:rPr>
              <a:t>System.out.println</a:t>
            </a:r>
            <a:r>
              <a:rPr lang="en-US" sz="2000" b="1" dirty="0" smtClean="0">
                <a:solidFill>
                  <a:srgbClr val="000000"/>
                </a:solidFill>
                <a:latin typeface="Courier New" pitchFamily="49" charset="0"/>
              </a:rPr>
              <a:t>(s[</a:t>
            </a:r>
            <a:r>
              <a:rPr lang="en-US" sz="2000" b="1" dirty="0" err="1" smtClean="0">
                <a:solidFill>
                  <a:srgbClr val="000000"/>
                </a:solidFill>
                <a:latin typeface="Courier New" pitchFamily="49" charset="0"/>
              </a:rPr>
              <a:t>i</a:t>
            </a:r>
            <a:r>
              <a:rPr lang="en-US" sz="2000" b="1" dirty="0" smtClean="0">
                <a:solidFill>
                  <a:srgbClr val="000000"/>
                </a:solidFill>
                <a:latin typeface="Courier New" pitchFamily="49" charset="0"/>
              </a:rPr>
              <a:t>].</a:t>
            </a:r>
            <a:r>
              <a:rPr lang="en-US" sz="2000" b="1" dirty="0" err="1" smtClean="0">
                <a:solidFill>
                  <a:srgbClr val="000000"/>
                </a:solidFill>
                <a:latin typeface="Courier New" pitchFamily="49" charset="0"/>
              </a:rPr>
              <a:t>getName</a:t>
            </a:r>
            <a:r>
              <a:rPr lang="en-US" sz="2000" b="1" dirty="0" smtClean="0">
                <a:solidFill>
                  <a:srgbClr val="000000"/>
                </a:solidFill>
                <a:latin typeface="Courier New" pitchFamily="49" charset="0"/>
              </a:rPr>
              <a:t>());</a:t>
            </a:r>
          </a:p>
          <a:p>
            <a:pPr lvl="1"/>
            <a:r>
              <a:rPr lang="en-US" sz="2000" b="1" dirty="0" smtClean="0">
                <a:solidFill>
                  <a:srgbClr val="000000"/>
                </a:solidFill>
                <a:latin typeface="Courier New" pitchFamily="49" charset="0"/>
              </a:rPr>
              <a:t>else</a:t>
            </a:r>
          </a:p>
          <a:p>
            <a:pPr lvl="1"/>
            <a:r>
              <a:rPr lang="en-US" sz="2000" b="1" dirty="0" err="1" smtClean="0">
                <a:solidFill>
                  <a:srgbClr val="000000"/>
                </a:solidFill>
                <a:latin typeface="Courier New" pitchFamily="49" charset="0"/>
              </a:rPr>
              <a:t>System.out.println</a:t>
            </a:r>
            <a:r>
              <a:rPr lang="en-US" sz="2000" b="1" dirty="0" smtClean="0">
                <a:solidFill>
                  <a:srgbClr val="000000"/>
                </a:solidFill>
                <a:latin typeface="Courier New" pitchFamily="49" charset="0"/>
              </a:rPr>
              <a:t>(“*”+s[</a:t>
            </a:r>
            <a:r>
              <a:rPr lang="en-US" sz="2000" b="1" dirty="0" err="1" smtClean="0">
                <a:solidFill>
                  <a:srgbClr val="000000"/>
                </a:solidFill>
                <a:latin typeface="Courier New" pitchFamily="49" charset="0"/>
              </a:rPr>
              <a:t>i</a:t>
            </a:r>
            <a:r>
              <a:rPr lang="en-US" sz="2000" b="1" dirty="0" smtClean="0">
                <a:solidFill>
                  <a:srgbClr val="000000"/>
                </a:solidFill>
                <a:latin typeface="Courier New" pitchFamily="49" charset="0"/>
              </a:rPr>
              <a:t>].</a:t>
            </a:r>
            <a:r>
              <a:rPr lang="en-US" sz="2000" b="1" dirty="0" err="1" smtClean="0">
                <a:solidFill>
                  <a:srgbClr val="000000"/>
                </a:solidFill>
                <a:latin typeface="Courier New" pitchFamily="49" charset="0"/>
              </a:rPr>
              <a:t>getName</a:t>
            </a:r>
            <a:r>
              <a:rPr lang="en-US" sz="2000" b="1" dirty="0" smtClean="0">
                <a:solidFill>
                  <a:srgbClr val="000000"/>
                </a:solidFill>
                <a:latin typeface="Courier New" pitchFamily="49" charset="0"/>
              </a:rPr>
              <a:t>());</a:t>
            </a:r>
          </a:p>
          <a:p>
            <a:r>
              <a:rPr lang="en-US" sz="2000" b="1" dirty="0" smtClean="0">
                <a:solidFill>
                  <a:srgbClr val="000000"/>
                </a:solidFill>
                <a:latin typeface="Courier New" pitchFamily="49" charset="0"/>
              </a:rPr>
              <a:t>}}</a:t>
            </a:r>
          </a:p>
          <a:p>
            <a:r>
              <a:rPr lang="en-US" sz="2000" b="1" dirty="0" smtClean="0">
                <a:solidFill>
                  <a:srgbClr val="000000"/>
                </a:solidFill>
                <a:latin typeface="Courier New" pitchFamily="49" charset="0"/>
              </a:rPr>
              <a:t>public static void main(String </a:t>
            </a:r>
            <a:r>
              <a:rPr lang="en-US" sz="2000" b="1" dirty="0" err="1" smtClean="0">
                <a:solidFill>
                  <a:srgbClr val="000000"/>
                </a:solidFill>
                <a:latin typeface="Courier New" pitchFamily="49" charset="0"/>
              </a:rPr>
              <a:t>str</a:t>
            </a:r>
            <a:r>
              <a:rPr lang="en-US" sz="2000" b="1" dirty="0" smtClean="0">
                <a:solidFill>
                  <a:srgbClr val="000000"/>
                </a:solidFill>
                <a:latin typeface="Courier New" pitchFamily="49" charset="0"/>
              </a:rPr>
              <a:t>[]){</a:t>
            </a:r>
          </a:p>
          <a:p>
            <a:pPr lvl="1"/>
            <a:r>
              <a:rPr lang="en-US" sz="2000" b="1" dirty="0" err="1" smtClean="0">
                <a:solidFill>
                  <a:srgbClr val="000000"/>
                </a:solidFill>
                <a:latin typeface="Courier New" pitchFamily="49" charset="0"/>
              </a:rPr>
              <a:t>TeachingStaff</a:t>
            </a:r>
            <a:r>
              <a:rPr lang="en-US" sz="2000" b="1" dirty="0" smtClean="0">
                <a:solidFill>
                  <a:srgbClr val="000000"/>
                </a:solidFill>
                <a:latin typeface="Courier New" pitchFamily="49" charset="0"/>
              </a:rPr>
              <a:t> f[]=new </a:t>
            </a:r>
            <a:r>
              <a:rPr lang="en-US" sz="2000" b="1" dirty="0" err="1" smtClean="0">
                <a:solidFill>
                  <a:srgbClr val="000000"/>
                </a:solidFill>
                <a:latin typeface="Courier New" pitchFamily="49" charset="0"/>
              </a:rPr>
              <a:t>TeachingStaff</a:t>
            </a:r>
            <a:r>
              <a:rPr lang="en-US" sz="2000" b="1" dirty="0" smtClean="0">
                <a:solidFill>
                  <a:srgbClr val="000000"/>
                </a:solidFill>
                <a:latin typeface="Courier New" pitchFamily="49" charset="0"/>
              </a:rPr>
              <a:t>[3];</a:t>
            </a:r>
          </a:p>
          <a:p>
            <a:pPr lvl="1"/>
            <a:r>
              <a:rPr lang="en-US" sz="2000" b="1" dirty="0" smtClean="0">
                <a:solidFill>
                  <a:srgbClr val="000000"/>
                </a:solidFill>
                <a:latin typeface="Courier New" pitchFamily="49" charset="0"/>
              </a:rPr>
              <a:t>f[0]=new HOD("Ned","1.3.2006");</a:t>
            </a:r>
          </a:p>
          <a:p>
            <a:pPr lvl="1"/>
            <a:r>
              <a:rPr lang="en-US" sz="2000" b="1" dirty="0" smtClean="0">
                <a:solidFill>
                  <a:srgbClr val="000000"/>
                </a:solidFill>
                <a:latin typeface="Courier New" pitchFamily="49" charset="0"/>
              </a:rPr>
              <a:t>f[1]=new Teacher("Sam");</a:t>
            </a:r>
          </a:p>
          <a:p>
            <a:pPr lvl="1"/>
            <a:r>
              <a:rPr lang="en-US" sz="2000" b="1" dirty="0" smtClean="0">
                <a:solidFill>
                  <a:schemeClr val="tx2"/>
                </a:solidFill>
                <a:latin typeface="Courier New" pitchFamily="49" charset="0"/>
              </a:rPr>
              <a:t>f[2]= new </a:t>
            </a:r>
            <a:r>
              <a:rPr lang="en-US" sz="2000" b="1" dirty="0" err="1" smtClean="0">
                <a:solidFill>
                  <a:schemeClr val="tx2"/>
                </a:solidFill>
                <a:latin typeface="Courier New" pitchFamily="49" charset="0"/>
              </a:rPr>
              <a:t>StudentTeacher</a:t>
            </a:r>
            <a:r>
              <a:rPr lang="en-US" sz="2000" b="1" dirty="0" smtClean="0">
                <a:solidFill>
                  <a:schemeClr val="tx2"/>
                </a:solidFill>
                <a:latin typeface="Courier New" pitchFamily="49" charset="0"/>
              </a:rPr>
              <a:t>("</a:t>
            </a:r>
            <a:r>
              <a:rPr lang="en-US" sz="2000" b="1" dirty="0" err="1" smtClean="0">
                <a:solidFill>
                  <a:schemeClr val="tx2"/>
                </a:solidFill>
                <a:latin typeface="Courier New" pitchFamily="49" charset="0"/>
              </a:rPr>
              <a:t>Rohit</a:t>
            </a:r>
            <a:r>
              <a:rPr lang="en-US" sz="2000" b="1" dirty="0" smtClean="0">
                <a:solidFill>
                  <a:schemeClr val="tx2"/>
                </a:solidFill>
                <a:latin typeface="Courier New" pitchFamily="49" charset="0"/>
              </a:rPr>
              <a:t>");</a:t>
            </a:r>
          </a:p>
          <a:p>
            <a:pPr lvl="1"/>
            <a:r>
              <a:rPr lang="en-US" sz="2000" b="1" dirty="0" err="1" smtClean="0">
                <a:solidFill>
                  <a:srgbClr val="000000"/>
                </a:solidFill>
                <a:latin typeface="Courier New" pitchFamily="49" charset="0"/>
              </a:rPr>
              <a:t>listInvigilators</a:t>
            </a:r>
            <a:r>
              <a:rPr lang="en-US" sz="2000" b="1" dirty="0" smtClean="0">
                <a:solidFill>
                  <a:srgbClr val="000000"/>
                </a:solidFill>
                <a:latin typeface="Courier New" pitchFamily="49" charset="0"/>
              </a:rPr>
              <a:t>(f);</a:t>
            </a:r>
          </a:p>
          <a:p>
            <a:r>
              <a:rPr lang="en-US" sz="2000" b="1" dirty="0" smtClean="0">
                <a:solidFill>
                  <a:srgbClr val="000000"/>
                </a:solidFill>
                <a:latin typeface="Courier New" pitchFamily="49" charset="0"/>
              </a:rPr>
              <a:t>}}</a:t>
            </a:r>
          </a:p>
          <a:p>
            <a:pPr marL="228600" indent="-228600" eaLnBrk="1" hangingPunct="1"/>
            <a:endParaRPr lang="en-US" dirty="0" smtClean="0">
              <a:latin typeface="Arial" charset="0"/>
            </a:endParaRPr>
          </a:p>
        </p:txBody>
      </p:sp>
    </p:spTree>
    <p:extLst>
      <p:ext uri="{BB962C8B-B14F-4D97-AF65-F5344CB8AC3E}">
        <p14:creationId xmlns="" xmlns:p14="http://schemas.microsoft.com/office/powerpoint/2010/main" val="20347281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618989E3-D5E6-4E0B-AA33-2A6E0123D87D}" type="datetimeFigureOut">
              <a:rPr lang="en-US" smtClean="0"/>
              <a:pPr/>
              <a:t>11/30/2018</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AD237FEF-3EBA-481B-8163-78722F8905A8}"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18989E3-D5E6-4E0B-AA33-2A6E0123D87D}" type="datetimeFigureOut">
              <a:rPr lang="en-US" smtClean="0"/>
              <a:pPr/>
              <a:t>11/30/2018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237FEF-3EBA-481B-8163-78722F8905A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18989E3-D5E6-4E0B-AA33-2A6E0123D87D}" type="datetimeFigureOut">
              <a:rPr lang="en-US" smtClean="0"/>
              <a:pPr/>
              <a:t>11/30/2018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237FEF-3EBA-481B-8163-78722F8905A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618989E3-D5E6-4E0B-AA33-2A6E0123D87D}" type="datetimeFigureOut">
              <a:rPr lang="en-US" smtClean="0"/>
              <a:pPr/>
              <a:t>11/30/2018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237FEF-3EBA-481B-8163-78722F8905A8}"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618989E3-D5E6-4E0B-AA33-2A6E0123D87D}" type="datetimeFigureOut">
              <a:rPr lang="en-US" smtClean="0"/>
              <a:pPr/>
              <a:t>11/30/2018</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AD237FEF-3EBA-481B-8163-78722F8905A8}"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618989E3-D5E6-4E0B-AA33-2A6E0123D87D}" type="datetimeFigureOut">
              <a:rPr lang="en-US" smtClean="0"/>
              <a:pPr/>
              <a:t>11/30/2018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237FEF-3EBA-481B-8163-78722F8905A8}"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618989E3-D5E6-4E0B-AA33-2A6E0123D87D}" type="datetimeFigureOut">
              <a:rPr lang="en-US" smtClean="0"/>
              <a:pPr/>
              <a:t>11/30/2018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D237FEF-3EBA-481B-8163-78722F8905A8}"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228600"/>
            <a:ext cx="7772400" cy="1143000"/>
          </a:xfrm>
        </p:spPr>
        <p:txBody>
          <a:bodyPr/>
          <a:lstStyle/>
          <a:p>
            <a:r>
              <a:rPr kumimoji="0" lang="en-US" dirty="0" smtClean="0"/>
              <a:t>Click to edit Master title style</a:t>
            </a:r>
            <a:endParaRPr kumimoji="0" lang="en-US" dirty="0"/>
          </a:p>
        </p:txBody>
      </p:sp>
      <p:sp>
        <p:nvSpPr>
          <p:cNvPr id="3" name="Date Placeholder 2"/>
          <p:cNvSpPr>
            <a:spLocks noGrp="1"/>
          </p:cNvSpPr>
          <p:nvPr>
            <p:ph type="dt" sz="half" idx="10"/>
          </p:nvPr>
        </p:nvSpPr>
        <p:spPr/>
        <p:txBody>
          <a:bodyPr/>
          <a:lstStyle/>
          <a:p>
            <a:fld id="{618989E3-D5E6-4E0B-AA33-2A6E0123D87D}" type="datetimeFigureOut">
              <a:rPr lang="en-US" smtClean="0"/>
              <a:pPr/>
              <a:t>11/30/2018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D237FEF-3EBA-481B-8163-78722F8905A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8989E3-D5E6-4E0B-AA33-2A6E0123D87D}" type="datetimeFigureOut">
              <a:rPr lang="en-US" smtClean="0"/>
              <a:pPr/>
              <a:t>11/30/2018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D237FEF-3EBA-481B-8163-78722F8905A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618989E3-D5E6-4E0B-AA33-2A6E0123D87D}" type="datetimeFigureOut">
              <a:rPr lang="en-US" smtClean="0"/>
              <a:pPr/>
              <a:t>11/30/2018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237FEF-3EBA-481B-8163-78722F8905A8}"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618989E3-D5E6-4E0B-AA33-2A6E0123D87D}" type="datetimeFigureOut">
              <a:rPr lang="en-US" smtClean="0"/>
              <a:pPr/>
              <a:t>11/30/2018</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AD237FEF-3EBA-481B-8163-78722F8905A8}"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618989E3-D5E6-4E0B-AA33-2A6E0123D87D}" type="datetimeFigureOut">
              <a:rPr lang="en-US" smtClean="0"/>
              <a:pPr/>
              <a:t>11/30/2018</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AD237FEF-3EBA-481B-8163-78722F8905A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6.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14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png"/><Relationship Id="rId4" Type="http://schemas.openxmlformats.org/officeDocument/2006/relationships/oleObject" Target="../embeddings/oleObject1.bin"/></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hyperlink" Target="https://docs.oracle.com/javase/7/docs/api/java/util/List.html" TargetMode="External"/><Relationship Id="rId2" Type="http://schemas.openxmlformats.org/officeDocument/2006/relationships/hyperlink" Target="https://docs.oracle.com/javase/7/docs/api/java/util/Arrays.html" TargetMode="External"/><Relationship Id="rId1" Type="http://schemas.openxmlformats.org/officeDocument/2006/relationships/slideLayout" Target="../slideLayouts/slideLayout2.xml"/><Relationship Id="rId4" Type="http://schemas.openxmlformats.org/officeDocument/2006/relationships/hyperlink" Target="https://docs.oracle.com/javase/7/docs/api/java/lang/String.html" TargetMode="Externa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3" Type="http://schemas.openxmlformats.org/officeDocument/2006/relationships/hyperlink" Target="../Java/mod_Instructor_slides/Order%20class%20static%20block%20%0d%0aSubOrder%20class%20static%20block%0d%0aOrder%20class%2010%0d%0aSubOrder%20class%2015%0d" TargetMode="External"/><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By </a:t>
            </a:r>
            <a:r>
              <a:rPr lang="en-US" dirty="0" err="1" smtClean="0"/>
              <a:t>Lata</a:t>
            </a:r>
            <a:r>
              <a:rPr lang="en-US" dirty="0" smtClean="0"/>
              <a:t> Verma</a:t>
            </a:r>
            <a:endParaRPr lang="en-US" dirty="0"/>
          </a:p>
        </p:txBody>
      </p:sp>
      <p:sp>
        <p:nvSpPr>
          <p:cNvPr id="2" name="Title 1"/>
          <p:cNvSpPr>
            <a:spLocks noGrp="1"/>
          </p:cNvSpPr>
          <p:nvPr>
            <p:ph type="ctrTitle"/>
          </p:nvPr>
        </p:nvSpPr>
        <p:spPr/>
        <p:txBody>
          <a:bodyPr/>
          <a:lstStyle/>
          <a:p>
            <a:r>
              <a:rPr lang="en-US" dirty="0" smtClean="0"/>
              <a:t>Java Basics</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ChangeArrowheads="1"/>
          </p:cNvSpPr>
          <p:nvPr/>
        </p:nvSpPr>
        <p:spPr bwMode="auto">
          <a:xfrm>
            <a:off x="304800" y="152400"/>
            <a:ext cx="5943600" cy="584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en-US" sz="3200" b="1" dirty="0">
                <a:solidFill>
                  <a:schemeClr val="bg1"/>
                </a:solidFill>
              </a:rPr>
              <a:t>Unicode Character</a:t>
            </a:r>
          </a:p>
        </p:txBody>
      </p:sp>
      <p:sp>
        <p:nvSpPr>
          <p:cNvPr id="228356" name="Rectangle 4"/>
          <p:cNvSpPr>
            <a:spLocks noChangeArrowheads="1"/>
          </p:cNvSpPr>
          <p:nvPr/>
        </p:nvSpPr>
        <p:spPr bwMode="auto">
          <a:xfrm>
            <a:off x="152400" y="1059542"/>
            <a:ext cx="8763000" cy="3376309"/>
          </a:xfrm>
          <a:prstGeom prst="rect">
            <a:avLst/>
          </a:prstGeom>
          <a:noFill/>
          <a:ln w="9525">
            <a:noFill/>
            <a:miter lim="800000"/>
            <a:headEnd/>
            <a:tailEnd/>
          </a:ln>
          <a:effectLst/>
        </p:spPr>
        <p:txBody>
          <a:bodyPr wrap="square">
            <a:spAutoFit/>
          </a:bodyPr>
          <a:lstStyle/>
          <a:p>
            <a:pPr marL="342900" indent="-342900" algn="just" eaLnBrk="0" hangingPunct="0">
              <a:lnSpc>
                <a:spcPct val="140000"/>
              </a:lnSpc>
              <a:spcBef>
                <a:spcPct val="20000"/>
              </a:spcBef>
              <a:buClr>
                <a:schemeClr val="accent2"/>
              </a:buClr>
              <a:buFont typeface="Wingdings" pitchFamily="2" charset="2"/>
              <a:buChar char="§"/>
              <a:defRPr/>
            </a:pPr>
            <a:r>
              <a:rPr lang="en-US" sz="2000" dirty="0">
                <a:solidFill>
                  <a:srgbClr val="5F5F5F"/>
                </a:solidFill>
                <a:latin typeface="+mn-lt"/>
                <a:cs typeface="+mn-cs"/>
              </a:rPr>
              <a:t>UNICODE is a 16 bit character.</a:t>
            </a:r>
          </a:p>
          <a:p>
            <a:pPr marL="342900" indent="-342900" algn="just" eaLnBrk="0" hangingPunct="0">
              <a:lnSpc>
                <a:spcPct val="140000"/>
              </a:lnSpc>
              <a:spcBef>
                <a:spcPct val="20000"/>
              </a:spcBef>
              <a:buClr>
                <a:schemeClr val="accent2"/>
              </a:buClr>
              <a:buFont typeface="Wingdings" pitchFamily="2" charset="2"/>
              <a:buChar char="§"/>
              <a:defRPr/>
            </a:pPr>
            <a:r>
              <a:rPr lang="en-US" sz="2000" dirty="0">
                <a:solidFill>
                  <a:srgbClr val="5F5F5F"/>
                </a:solidFill>
                <a:latin typeface="+mn-lt"/>
                <a:cs typeface="+mn-cs"/>
              </a:rPr>
              <a:t>They are generally represented in hexadecimal </a:t>
            </a:r>
            <a:r>
              <a:rPr lang="en-US" sz="2000" dirty="0" smtClean="0">
                <a:solidFill>
                  <a:srgbClr val="5F5F5F"/>
                </a:solidFill>
                <a:latin typeface="+mn-lt"/>
                <a:cs typeface="+mn-cs"/>
              </a:rPr>
              <a:t>format.</a:t>
            </a:r>
            <a:endParaRPr lang="en-US" sz="2000" dirty="0">
              <a:solidFill>
                <a:srgbClr val="5F5F5F"/>
              </a:solidFill>
              <a:latin typeface="+mn-lt"/>
              <a:cs typeface="+mn-cs"/>
            </a:endParaRPr>
          </a:p>
          <a:p>
            <a:pPr marL="342900" indent="-342900" algn="just" eaLnBrk="0" hangingPunct="0">
              <a:lnSpc>
                <a:spcPct val="140000"/>
              </a:lnSpc>
              <a:spcBef>
                <a:spcPct val="20000"/>
              </a:spcBef>
              <a:buClr>
                <a:schemeClr val="accent2"/>
              </a:buClr>
              <a:buFont typeface="Wingdings" pitchFamily="2" charset="2"/>
              <a:buChar char="§"/>
              <a:defRPr/>
            </a:pPr>
            <a:r>
              <a:rPr lang="en-US" sz="2000" dirty="0">
                <a:solidFill>
                  <a:srgbClr val="5F5F5F"/>
                </a:solidFill>
                <a:latin typeface="+mn-lt"/>
                <a:cs typeface="+mn-cs"/>
              </a:rPr>
              <a:t>‘\u’ in beginning of the character is used to represent hexadecimal character.</a:t>
            </a:r>
          </a:p>
          <a:p>
            <a:pPr marL="342900" indent="-342900" algn="just" eaLnBrk="0" hangingPunct="0">
              <a:lnSpc>
                <a:spcPct val="140000"/>
              </a:lnSpc>
              <a:spcBef>
                <a:spcPct val="20000"/>
              </a:spcBef>
              <a:buClr>
                <a:schemeClr val="accent2"/>
              </a:buClr>
              <a:buFont typeface="Wingdings" pitchFamily="2" charset="2"/>
              <a:buChar char="§"/>
              <a:defRPr/>
            </a:pPr>
            <a:r>
              <a:rPr lang="en-US" sz="2000" dirty="0">
                <a:solidFill>
                  <a:srgbClr val="5F5F5F"/>
                </a:solidFill>
                <a:latin typeface="+mn-lt"/>
                <a:cs typeface="+mn-cs"/>
              </a:rPr>
              <a:t> The characters represented include all basic English letters, numbers, special characters and characters from other languages also !</a:t>
            </a:r>
          </a:p>
          <a:p>
            <a:pPr marL="342900" indent="-342900" algn="just" eaLnBrk="0" hangingPunct="0">
              <a:lnSpc>
                <a:spcPct val="140000"/>
              </a:lnSpc>
              <a:spcBef>
                <a:spcPct val="20000"/>
              </a:spcBef>
              <a:buClr>
                <a:schemeClr val="accent2"/>
              </a:buClr>
              <a:buFont typeface="Wingdings" pitchFamily="2" charset="2"/>
              <a:buChar char="§"/>
              <a:defRPr/>
            </a:pPr>
            <a:r>
              <a:rPr lang="en-US" sz="2000" dirty="0">
                <a:solidFill>
                  <a:srgbClr val="5F5F5F"/>
                </a:solidFill>
                <a:latin typeface="+mn-lt"/>
                <a:cs typeface="+mn-cs"/>
              </a:rPr>
              <a:t>‘A’ </a:t>
            </a:r>
            <a:r>
              <a:rPr lang="en-US" sz="2000" dirty="0" smtClean="0">
                <a:solidFill>
                  <a:srgbClr val="5F5F5F"/>
                </a:solidFill>
                <a:latin typeface="+mn-lt"/>
                <a:cs typeface="+mn-cs"/>
                <a:sym typeface="Wingdings" pitchFamily="2" charset="2"/>
              </a:rPr>
              <a:t></a:t>
            </a:r>
            <a:r>
              <a:rPr lang="en-US" sz="2000" dirty="0" smtClean="0">
                <a:solidFill>
                  <a:srgbClr val="5F5F5F"/>
                </a:solidFill>
                <a:latin typeface="+mn-lt"/>
                <a:cs typeface="+mn-cs"/>
              </a:rPr>
              <a:t>  ‘\</a:t>
            </a:r>
            <a:r>
              <a:rPr lang="en-US" sz="2000" dirty="0">
                <a:solidFill>
                  <a:srgbClr val="5F5F5F"/>
                </a:solidFill>
                <a:latin typeface="+mn-lt"/>
                <a:cs typeface="+mn-cs"/>
              </a:rPr>
              <a:t>u0041’ </a:t>
            </a:r>
            <a:endParaRPr lang="en-US" sz="2000" dirty="0" smtClean="0">
              <a:solidFill>
                <a:srgbClr val="5F5F5F"/>
              </a:solidFill>
              <a:latin typeface="+mn-lt"/>
              <a:cs typeface="+mn-cs"/>
            </a:endParaRPr>
          </a:p>
          <a:p>
            <a:pPr marL="342900" indent="-342900" algn="just" eaLnBrk="0" hangingPunct="0">
              <a:lnSpc>
                <a:spcPct val="140000"/>
              </a:lnSpc>
              <a:spcBef>
                <a:spcPct val="20000"/>
              </a:spcBef>
              <a:buClr>
                <a:schemeClr val="accent2"/>
              </a:buClr>
              <a:buFont typeface="Wingdings" pitchFamily="2" charset="2"/>
              <a:buChar char="§"/>
              <a:defRPr/>
            </a:pPr>
            <a:r>
              <a:rPr lang="en-US" sz="2000" dirty="0" smtClean="0">
                <a:solidFill>
                  <a:srgbClr val="5F5F5F"/>
                </a:solidFill>
                <a:latin typeface="+mn-lt"/>
                <a:cs typeface="+mn-cs"/>
              </a:rPr>
              <a:t>The </a:t>
            </a:r>
            <a:r>
              <a:rPr lang="en-US" sz="2000" dirty="0">
                <a:solidFill>
                  <a:srgbClr val="5F5F5F"/>
                </a:solidFill>
                <a:latin typeface="+mn-lt"/>
                <a:cs typeface="+mn-cs"/>
              </a:rPr>
              <a:t>Unicode Standard encodes characters in the range U+0000..U+10FFFF</a:t>
            </a:r>
          </a:p>
        </p:txBody>
      </p:sp>
      <p:sp>
        <p:nvSpPr>
          <p:cNvPr id="228357" name="Text Box 5"/>
          <p:cNvSpPr txBox="1">
            <a:spLocks noChangeArrowheads="1"/>
          </p:cNvSpPr>
          <p:nvPr/>
        </p:nvSpPr>
        <p:spPr bwMode="auto">
          <a:xfrm>
            <a:off x="3595577" y="5044418"/>
            <a:ext cx="4267200" cy="1631216"/>
          </a:xfrm>
          <a:prstGeom prst="rect">
            <a:avLst/>
          </a:prstGeom>
          <a:noFill/>
          <a:ln w="9525">
            <a:noFill/>
            <a:miter lim="800000"/>
            <a:headEnd/>
            <a:tailEnd/>
          </a:ln>
          <a:effectLst/>
        </p:spPr>
        <p:txBody>
          <a:bodyPr wrap="square">
            <a:spAutoFit/>
          </a:bodyPr>
          <a:lstStyle/>
          <a:p>
            <a:pPr>
              <a:defRPr/>
            </a:pPr>
            <a:r>
              <a:rPr lang="en-US" sz="2000" dirty="0">
                <a:latin typeface="+mj-lt"/>
                <a:cs typeface="+mn-cs"/>
              </a:rPr>
              <a:t>You could write the entire java code as</a:t>
            </a:r>
          </a:p>
          <a:p>
            <a:pPr>
              <a:defRPr/>
            </a:pPr>
            <a:r>
              <a:rPr lang="en-US" sz="2000" b="1" dirty="0">
                <a:latin typeface="Courier New" pitchFamily="49" charset="0"/>
                <a:cs typeface="Courier New" pitchFamily="49" charset="0"/>
              </a:rPr>
              <a:t> \u0069\u006e\u0074 \u0061</a:t>
            </a:r>
            <a:r>
              <a:rPr lang="en-US" sz="2000" dirty="0">
                <a:latin typeface="+mj-lt"/>
                <a:cs typeface="+mn-cs"/>
              </a:rPr>
              <a:t>;</a:t>
            </a:r>
          </a:p>
          <a:p>
            <a:pPr>
              <a:defRPr/>
            </a:pPr>
            <a:r>
              <a:rPr lang="en-US" sz="2000" dirty="0">
                <a:latin typeface="+mj-lt"/>
                <a:cs typeface="+mn-cs"/>
              </a:rPr>
              <a:t>This above code represents </a:t>
            </a:r>
          </a:p>
          <a:p>
            <a:pPr>
              <a:defRPr/>
            </a:pPr>
            <a:r>
              <a:rPr lang="en-US" sz="2000" b="1" dirty="0">
                <a:latin typeface="Courier New" pitchFamily="49" charset="0"/>
                <a:cs typeface="Courier New" pitchFamily="49" charset="0"/>
              </a:rPr>
              <a:t>int a;</a:t>
            </a:r>
          </a:p>
        </p:txBody>
      </p:sp>
      <p:pic>
        <p:nvPicPr>
          <p:cNvPr id="15365" name="Picture 7"/>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7862777" y="5058795"/>
            <a:ext cx="1052623" cy="12430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5061" name="Picture 5"/>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152400" y="5607331"/>
            <a:ext cx="575582" cy="50538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 name="TextBox 1"/>
          <p:cNvSpPr txBox="1"/>
          <p:nvPr/>
        </p:nvSpPr>
        <p:spPr>
          <a:xfrm>
            <a:off x="609600" y="5675359"/>
            <a:ext cx="2514600" cy="369332"/>
          </a:xfrm>
          <a:prstGeom prst="rect">
            <a:avLst/>
          </a:prstGeom>
          <a:noFill/>
          <a:ln>
            <a:noFill/>
          </a:ln>
        </p:spPr>
        <p:txBody>
          <a:bodyPr wrap="square" rtlCol="0">
            <a:spAutoFit/>
          </a:bodyPr>
          <a:lstStyle/>
          <a:p>
            <a:r>
              <a:rPr lang="en-US" i="1" dirty="0" smtClean="0">
                <a:solidFill>
                  <a:srgbClr val="993366"/>
                </a:solidFill>
              </a:rPr>
              <a:t>What is Unicode for F?</a:t>
            </a:r>
            <a:endParaRPr lang="en-US" i="1" dirty="0">
              <a:solidFill>
                <a:srgbClr val="993366"/>
              </a:solidFill>
            </a:endParaRPr>
          </a:p>
        </p:txBody>
      </p:sp>
      <p:sp>
        <p:nvSpPr>
          <p:cNvPr id="10" name="Rectangle 11"/>
          <p:cNvSpPr txBox="1">
            <a:spLocks noChangeArrowheads="1"/>
          </p:cNvSpPr>
          <p:nvPr/>
        </p:nvSpPr>
        <p:spPr>
          <a:xfrm>
            <a:off x="4495800" y="6550572"/>
            <a:ext cx="838200" cy="30480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fld id="{B6F421CD-DDEB-4826-B9C0-A3EB1123A6EE}" type="slidenum">
              <a:rPr lang="en-US" sz="1200" smtClean="0">
                <a:solidFill>
                  <a:schemeClr val="bg1">
                    <a:lumMod val="50000"/>
                  </a:schemeClr>
                </a:solidFill>
              </a:rPr>
              <a:pPr>
                <a:defRPr/>
              </a:pPr>
              <a:t>10</a:t>
            </a:fld>
            <a:endParaRPr lang="en-US" sz="1200" dirty="0">
              <a:solidFill>
                <a:schemeClr val="bg1">
                  <a:lumMod val="50000"/>
                </a:schemeClr>
              </a:solidFill>
            </a:endParaRPr>
          </a:p>
        </p:txBody>
      </p:sp>
      <p:sp>
        <p:nvSpPr>
          <p:cNvPr id="9" name="Title 8"/>
          <p:cNvSpPr>
            <a:spLocks noGrp="1"/>
          </p:cNvSpPr>
          <p:nvPr>
            <p:ph type="title"/>
          </p:nvPr>
        </p:nvSpPr>
        <p:spPr/>
        <p:txBody>
          <a:bodyPr/>
          <a:lstStyle/>
          <a:p>
            <a:r>
              <a:rPr lang="en-US" dirty="0" smtClean="0"/>
              <a:t>Unicode Characters</a:t>
            </a:r>
            <a:endParaRPr lang="en-US" dirty="0"/>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457200" y="152400"/>
            <a:ext cx="7772400" cy="609600"/>
          </a:xfrm>
        </p:spPr>
        <p:txBody>
          <a:bodyPr>
            <a:normAutofit fontScale="90000"/>
          </a:bodyPr>
          <a:lstStyle/>
          <a:p>
            <a:pPr eaLnBrk="1" hangingPunct="1"/>
            <a:r>
              <a:rPr lang="en-US" dirty="0" smtClean="0"/>
              <a:t>Overriding</a:t>
            </a:r>
          </a:p>
        </p:txBody>
      </p:sp>
      <p:sp>
        <p:nvSpPr>
          <p:cNvPr id="36868" name="Slide Number Placeholder 4"/>
          <p:cNvSpPr>
            <a:spLocks noGrp="1"/>
          </p:cNvSpPr>
          <p:nvPr>
            <p:ph type="sldNum" sz="quarter" idx="12"/>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5B633D4A-FBA5-4DCB-9178-42CEFF24B472}" type="slidenum">
              <a:rPr lang="en-US" smtClean="0">
                <a:solidFill>
                  <a:schemeClr val="bg2"/>
                </a:solidFill>
              </a:rPr>
              <a:pPr eaLnBrk="1" hangingPunct="1">
                <a:defRPr/>
              </a:pPr>
              <a:t>100</a:t>
            </a:fld>
            <a:endParaRPr lang="en-US" smtClean="0">
              <a:solidFill>
                <a:schemeClr val="bg2"/>
              </a:solidFill>
            </a:endParaRPr>
          </a:p>
        </p:txBody>
      </p:sp>
      <p:sp>
        <p:nvSpPr>
          <p:cNvPr id="36867" name="Rectangle 3"/>
          <p:cNvSpPr>
            <a:spLocks noGrp="1" noChangeArrowheads="1"/>
          </p:cNvSpPr>
          <p:nvPr>
            <p:ph sz="quarter" idx="1"/>
          </p:nvPr>
        </p:nvSpPr>
        <p:spPr>
          <a:xfrm>
            <a:off x="0" y="990600"/>
            <a:ext cx="9144000" cy="5867400"/>
          </a:xfrm>
        </p:spPr>
        <p:txBody>
          <a:bodyPr>
            <a:normAutofit/>
          </a:bodyPr>
          <a:lstStyle/>
          <a:p>
            <a:pPr marL="609600" indent="-609600" eaLnBrk="1" hangingPunct="1">
              <a:lnSpc>
                <a:spcPct val="110000"/>
              </a:lnSpc>
            </a:pPr>
            <a:r>
              <a:rPr lang="en-US" dirty="0"/>
              <a:t>Redefinition of an inherited method declared in the super class by the subclass is called Overriding.</a:t>
            </a:r>
          </a:p>
          <a:p>
            <a:pPr marL="609600" indent="-609600" eaLnBrk="1" hangingPunct="1">
              <a:lnSpc>
                <a:spcPct val="110000"/>
              </a:lnSpc>
            </a:pPr>
            <a:r>
              <a:rPr lang="en-US" dirty="0" smtClean="0"/>
              <a:t>Rules</a:t>
            </a:r>
          </a:p>
          <a:p>
            <a:pPr marL="1009650" lvl="1" indent="-609600" eaLnBrk="1" hangingPunct="1">
              <a:lnSpc>
                <a:spcPct val="110000"/>
              </a:lnSpc>
              <a:spcBef>
                <a:spcPts val="800"/>
              </a:spcBef>
              <a:buFont typeface="+mj-lt"/>
              <a:buAutoNum type="arabicPeriod"/>
            </a:pPr>
            <a:r>
              <a:rPr lang="en-US" sz="2000" dirty="0"/>
              <a:t>The signature of the method( method name + argument list) must exactly match.</a:t>
            </a:r>
          </a:p>
          <a:p>
            <a:pPr marL="1009650" lvl="1" indent="-609600" eaLnBrk="1" hangingPunct="1">
              <a:lnSpc>
                <a:spcPct val="110000"/>
              </a:lnSpc>
              <a:spcBef>
                <a:spcPts val="800"/>
              </a:spcBef>
              <a:buFont typeface="+mj-lt"/>
              <a:buAutoNum type="arabicPeriod"/>
            </a:pPr>
            <a:r>
              <a:rPr lang="en-US" sz="2000" dirty="0"/>
              <a:t>The return type must be same or a subtype of the return type of super class method (covariant returns)</a:t>
            </a:r>
          </a:p>
          <a:p>
            <a:pPr marL="1009650" lvl="1" indent="-609600" eaLnBrk="1" hangingPunct="1">
              <a:lnSpc>
                <a:spcPct val="110000"/>
              </a:lnSpc>
              <a:spcBef>
                <a:spcPts val="800"/>
              </a:spcBef>
              <a:buFont typeface="+mj-lt"/>
              <a:buAutoNum type="arabicPeriod"/>
            </a:pPr>
            <a:r>
              <a:rPr lang="en-US" sz="2000" dirty="0"/>
              <a:t>The access can be same or be increased. </a:t>
            </a:r>
          </a:p>
          <a:p>
            <a:pPr marL="1009650" lvl="1" indent="-609600" eaLnBrk="1" hangingPunct="1">
              <a:lnSpc>
                <a:spcPct val="110000"/>
              </a:lnSpc>
              <a:spcBef>
                <a:spcPts val="800"/>
              </a:spcBef>
              <a:buFont typeface="+mj-lt"/>
              <a:buAutoNum type="arabicPeriod"/>
            </a:pPr>
            <a:r>
              <a:rPr lang="en-US" sz="2000" dirty="0"/>
              <a:t>	(List of access </a:t>
            </a:r>
            <a:r>
              <a:rPr lang="en-US" sz="2000" dirty="0" err="1"/>
              <a:t>specifiers</a:t>
            </a:r>
            <a:r>
              <a:rPr lang="en-US" sz="2000" dirty="0"/>
              <a:t> in order of their increasing accessibility: </a:t>
            </a:r>
            <a:r>
              <a:rPr lang="en-US" sz="2000" b="1" dirty="0" err="1">
                <a:solidFill>
                  <a:srgbClr val="000000"/>
                </a:solidFill>
                <a:latin typeface="Courier New" pitchFamily="49" charset="0"/>
                <a:cs typeface="Courier New" pitchFamily="49" charset="0"/>
              </a:rPr>
              <a:t>private</a:t>
            </a:r>
            <a:r>
              <a:rPr lang="en-US" sz="2000" b="1" dirty="0" err="1">
                <a:solidFill>
                  <a:srgbClr val="000000"/>
                </a:solidFill>
                <a:latin typeface="Courier New" pitchFamily="49" charset="0"/>
                <a:cs typeface="Courier New" pitchFamily="49" charset="0"/>
                <a:sym typeface="Wingdings" pitchFamily="2" charset="2"/>
              </a:rPr>
              <a:t>defaultprotectedpublic</a:t>
            </a:r>
            <a:r>
              <a:rPr lang="en-US" sz="2000" dirty="0">
                <a:sym typeface="Wingdings" pitchFamily="2" charset="2"/>
              </a:rPr>
              <a:t>)</a:t>
            </a:r>
          </a:p>
          <a:p>
            <a:pPr marL="1009650" lvl="1" indent="-609600" eaLnBrk="1" hangingPunct="1">
              <a:lnSpc>
                <a:spcPct val="110000"/>
              </a:lnSpc>
              <a:spcBef>
                <a:spcPts val="800"/>
              </a:spcBef>
              <a:buFont typeface="+mj-lt"/>
              <a:buAutoNum type="arabicPeriod"/>
            </a:pPr>
            <a:r>
              <a:rPr lang="en-US" sz="2000" dirty="0"/>
              <a:t>Instance methods can be overridden only if they are inherited/visible by the subclass. </a:t>
            </a:r>
            <a:endParaRPr lang="en-US" sz="2000" dirty="0">
              <a:sym typeface="Wingdings" pitchFamily="2" charset="2"/>
            </a:endParaRPr>
          </a:p>
          <a:p>
            <a:pPr marL="1009650" lvl="1" indent="-609600" eaLnBrk="1" hangingPunct="1">
              <a:lnSpc>
                <a:spcPct val="110000"/>
              </a:lnSpc>
              <a:spcBef>
                <a:spcPts val="800"/>
              </a:spcBef>
              <a:buFont typeface="+mj-lt"/>
              <a:buAutoNum type="arabicPeriod"/>
            </a:pPr>
            <a:r>
              <a:rPr lang="en-US" sz="2000" dirty="0"/>
              <a:t>Exception thrown cannot be new exceptions or parent class exception</a:t>
            </a:r>
            <a:r>
              <a:rPr lang="en-US" sz="2000" dirty="0">
                <a:solidFill>
                  <a:srgbClr val="990099"/>
                </a:solidFill>
              </a:rPr>
              <a:t>.</a:t>
            </a:r>
          </a:p>
          <a:p>
            <a:pPr marL="1009650" lvl="1" indent="-609600" eaLnBrk="1" hangingPunct="1">
              <a:lnSpc>
                <a:spcPct val="100000"/>
              </a:lnSpc>
            </a:pPr>
            <a:endParaRPr lang="en-US" dirty="0" smtClean="0"/>
          </a:p>
          <a:p>
            <a:pPr marL="609600" indent="-609600" eaLnBrk="1" hangingPunct="1">
              <a:lnSpc>
                <a:spcPct val="100000"/>
              </a:lnSpc>
            </a:pPr>
            <a:endParaRPr lang="en-US" dirty="0" smtClean="0"/>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533400" y="-152400"/>
            <a:ext cx="7772400" cy="1143000"/>
          </a:xfrm>
        </p:spPr>
        <p:txBody>
          <a:bodyPr/>
          <a:lstStyle/>
          <a:p>
            <a:pPr eaLnBrk="1" hangingPunct="1"/>
            <a:r>
              <a:rPr lang="en-US" dirty="0" smtClean="0"/>
              <a:t>Covariant Returns</a:t>
            </a:r>
          </a:p>
        </p:txBody>
      </p:sp>
      <p:sp>
        <p:nvSpPr>
          <p:cNvPr id="38918" name="Slide Number Placeholder 6"/>
          <p:cNvSpPr>
            <a:spLocks noGrp="1"/>
          </p:cNvSpPr>
          <p:nvPr>
            <p:ph type="sldNum" sz="quarter" idx="12"/>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20FD185E-E8FD-4C4F-92C7-DEF743E974CD}" type="slidenum">
              <a:rPr lang="en-US" smtClean="0">
                <a:solidFill>
                  <a:schemeClr val="bg2"/>
                </a:solidFill>
              </a:rPr>
              <a:pPr eaLnBrk="1" hangingPunct="1">
                <a:defRPr/>
              </a:pPr>
              <a:t>101</a:t>
            </a:fld>
            <a:endParaRPr lang="en-US" smtClean="0">
              <a:solidFill>
                <a:schemeClr val="bg2"/>
              </a:solidFill>
            </a:endParaRPr>
          </a:p>
        </p:txBody>
      </p:sp>
      <p:sp>
        <p:nvSpPr>
          <p:cNvPr id="742403" name="Rectangle 3"/>
          <p:cNvSpPr>
            <a:spLocks noGrp="1" noChangeArrowheads="1"/>
          </p:cNvSpPr>
          <p:nvPr>
            <p:ph sz="quarter" idx="1"/>
          </p:nvPr>
        </p:nvSpPr>
        <p:spPr>
          <a:xfrm>
            <a:off x="381000" y="1143000"/>
            <a:ext cx="7315200" cy="4953000"/>
          </a:xfrm>
        </p:spPr>
        <p:txBody>
          <a:bodyPr>
            <a:normAutofit/>
          </a:bodyPr>
          <a:lstStyle/>
          <a:p>
            <a:pPr eaLnBrk="1" hangingPunct="1">
              <a:lnSpc>
                <a:spcPct val="90000"/>
              </a:lnSpc>
              <a:defRPr/>
            </a:pPr>
            <a:r>
              <a:rPr lang="en-US" dirty="0" smtClean="0"/>
              <a:t>The overridden method’s return type can also be a subtype of the original method return class’ subtype.</a:t>
            </a:r>
          </a:p>
          <a:p>
            <a:pPr eaLnBrk="1" hangingPunct="1">
              <a:lnSpc>
                <a:spcPct val="90000"/>
              </a:lnSpc>
              <a:defRPr/>
            </a:pPr>
            <a:endParaRPr lang="en-US" sz="2800" dirty="0" smtClean="0">
              <a:solidFill>
                <a:srgbClr val="000000"/>
              </a:solidFill>
              <a:latin typeface="+mj-lt"/>
            </a:endParaRPr>
          </a:p>
          <a:p>
            <a:pPr marL="514350" indent="-514350" eaLnBrk="1" hangingPunct="1">
              <a:lnSpc>
                <a:spcPct val="90000"/>
              </a:lnSpc>
              <a:defRPr/>
            </a:pPr>
            <a:r>
              <a:rPr lang="en-US" dirty="0" smtClean="0"/>
              <a:t>For example1:</a:t>
            </a:r>
          </a:p>
          <a:p>
            <a:pPr lvl="1" eaLnBrk="1" hangingPunct="1">
              <a:lnSpc>
                <a:spcPct val="90000"/>
              </a:lnSpc>
              <a:buFont typeface="Wingdings" pitchFamily="2" charset="2"/>
              <a:buNone/>
              <a:defRPr/>
            </a:pPr>
            <a:r>
              <a:rPr lang="en-US" sz="2000" b="1" dirty="0" smtClean="0">
                <a:solidFill>
                  <a:srgbClr val="000000"/>
                </a:solidFill>
                <a:latin typeface="Courier New" pitchFamily="49" charset="0"/>
              </a:rPr>
              <a:t>public class Teacher{</a:t>
            </a:r>
          </a:p>
          <a:p>
            <a:pPr lvl="1" eaLnBrk="1" hangingPunct="1">
              <a:lnSpc>
                <a:spcPct val="90000"/>
              </a:lnSpc>
              <a:buFont typeface="Wingdings" pitchFamily="2" charset="2"/>
              <a:buNone/>
              <a:defRPr/>
            </a:pPr>
            <a:r>
              <a:rPr lang="en-US" sz="2000" b="1" dirty="0" smtClean="0">
                <a:solidFill>
                  <a:srgbClr val="000000"/>
                </a:solidFill>
                <a:latin typeface="Courier New" pitchFamily="49" charset="0"/>
              </a:rPr>
              <a:t>public Teacher </a:t>
            </a:r>
            <a:r>
              <a:rPr lang="en-US" sz="2000" b="1" dirty="0" err="1" smtClean="0">
                <a:solidFill>
                  <a:srgbClr val="000000"/>
                </a:solidFill>
                <a:latin typeface="Courier New" pitchFamily="49" charset="0"/>
              </a:rPr>
              <a:t>getInstance</a:t>
            </a:r>
            <a:r>
              <a:rPr lang="en-US" sz="2000" b="1" dirty="0" smtClean="0">
                <a:solidFill>
                  <a:srgbClr val="000000"/>
                </a:solidFill>
                <a:latin typeface="Courier New" pitchFamily="49" charset="0"/>
              </a:rPr>
              <a:t>()</a:t>
            </a:r>
          </a:p>
          <a:p>
            <a:pPr lvl="1" eaLnBrk="1" hangingPunct="1">
              <a:lnSpc>
                <a:spcPct val="90000"/>
              </a:lnSpc>
              <a:buFont typeface="Wingdings" pitchFamily="2" charset="2"/>
              <a:buNone/>
              <a:defRPr/>
            </a:pPr>
            <a:r>
              <a:rPr lang="en-US" sz="2000" b="1" dirty="0" smtClean="0">
                <a:solidFill>
                  <a:srgbClr val="000000"/>
                </a:solidFill>
                <a:latin typeface="Courier New" pitchFamily="49" charset="0"/>
              </a:rPr>
              <a:t>{ </a:t>
            </a:r>
          </a:p>
          <a:p>
            <a:pPr lvl="1" eaLnBrk="1" hangingPunct="1">
              <a:lnSpc>
                <a:spcPct val="90000"/>
              </a:lnSpc>
              <a:buFont typeface="Wingdings" pitchFamily="2" charset="2"/>
              <a:buNone/>
              <a:defRPr/>
            </a:pPr>
            <a:r>
              <a:rPr lang="en-US" sz="2000" b="1" dirty="0" smtClean="0">
                <a:solidFill>
                  <a:srgbClr val="000000"/>
                </a:solidFill>
                <a:latin typeface="Courier New" pitchFamily="49" charset="0"/>
              </a:rPr>
              <a:t>return new Teacher();}</a:t>
            </a:r>
          </a:p>
          <a:p>
            <a:pPr lvl="1" eaLnBrk="1" hangingPunct="1">
              <a:lnSpc>
                <a:spcPct val="90000"/>
              </a:lnSpc>
              <a:buFont typeface="Wingdings" pitchFamily="2" charset="2"/>
              <a:buNone/>
              <a:defRPr/>
            </a:pPr>
            <a:r>
              <a:rPr lang="en-US" sz="2000" b="1" dirty="0" smtClean="0">
                <a:solidFill>
                  <a:srgbClr val="000000"/>
                </a:solidFill>
                <a:latin typeface="Courier New" pitchFamily="49" charset="0"/>
              </a:rPr>
              <a:t>}</a:t>
            </a:r>
          </a:p>
          <a:p>
            <a:pPr lvl="1" eaLnBrk="1" hangingPunct="1">
              <a:lnSpc>
                <a:spcPct val="90000"/>
              </a:lnSpc>
              <a:buFont typeface="Wingdings" pitchFamily="2" charset="2"/>
              <a:buNone/>
              <a:defRPr/>
            </a:pPr>
            <a:r>
              <a:rPr lang="en-US" sz="2000" b="1" dirty="0" smtClean="0">
                <a:solidFill>
                  <a:srgbClr val="000000"/>
                </a:solidFill>
                <a:latin typeface="Courier New" pitchFamily="49" charset="0"/>
              </a:rPr>
              <a:t>public class HOD extends Teacher{</a:t>
            </a:r>
          </a:p>
          <a:p>
            <a:pPr lvl="1" eaLnBrk="1" hangingPunct="1">
              <a:lnSpc>
                <a:spcPct val="90000"/>
              </a:lnSpc>
              <a:buFont typeface="Wingdings" pitchFamily="2" charset="2"/>
              <a:buNone/>
              <a:defRPr/>
            </a:pPr>
            <a:r>
              <a:rPr lang="en-US" sz="2000" b="1" dirty="0" smtClean="0">
                <a:solidFill>
                  <a:srgbClr val="000000"/>
                </a:solidFill>
                <a:latin typeface="Courier New" pitchFamily="49" charset="0"/>
              </a:rPr>
              <a:t>public HOD </a:t>
            </a:r>
            <a:r>
              <a:rPr lang="en-US" sz="2000" b="1" dirty="0" err="1" smtClean="0">
                <a:solidFill>
                  <a:srgbClr val="000000"/>
                </a:solidFill>
                <a:latin typeface="Courier New" pitchFamily="49" charset="0"/>
              </a:rPr>
              <a:t>getInstance</a:t>
            </a:r>
            <a:r>
              <a:rPr lang="en-US" sz="2000" b="1" dirty="0" smtClean="0">
                <a:solidFill>
                  <a:srgbClr val="000000"/>
                </a:solidFill>
                <a:latin typeface="Courier New" pitchFamily="49" charset="0"/>
              </a:rPr>
              <a:t>()</a:t>
            </a:r>
          </a:p>
          <a:p>
            <a:pPr lvl="1" eaLnBrk="1" hangingPunct="1">
              <a:lnSpc>
                <a:spcPct val="90000"/>
              </a:lnSpc>
              <a:buFont typeface="Wingdings" pitchFamily="2" charset="2"/>
              <a:buNone/>
              <a:defRPr/>
            </a:pPr>
            <a:r>
              <a:rPr lang="en-US" sz="2000" b="1" dirty="0" smtClean="0">
                <a:solidFill>
                  <a:srgbClr val="000000"/>
                </a:solidFill>
                <a:latin typeface="Courier New" pitchFamily="49" charset="0"/>
              </a:rPr>
              <a:t>{</a:t>
            </a:r>
          </a:p>
          <a:p>
            <a:pPr lvl="1" eaLnBrk="1" hangingPunct="1">
              <a:lnSpc>
                <a:spcPct val="90000"/>
              </a:lnSpc>
              <a:buFont typeface="Wingdings" pitchFamily="2" charset="2"/>
              <a:buNone/>
              <a:defRPr/>
            </a:pPr>
            <a:r>
              <a:rPr lang="en-US" sz="2000" b="1" dirty="0" smtClean="0">
                <a:solidFill>
                  <a:srgbClr val="000000"/>
                </a:solidFill>
                <a:latin typeface="Courier New" pitchFamily="49" charset="0"/>
              </a:rPr>
              <a:t>return new HOD();</a:t>
            </a:r>
          </a:p>
          <a:p>
            <a:pPr lvl="1" eaLnBrk="1" hangingPunct="1">
              <a:lnSpc>
                <a:spcPct val="90000"/>
              </a:lnSpc>
              <a:buFont typeface="Wingdings" pitchFamily="2" charset="2"/>
              <a:buNone/>
              <a:defRPr/>
            </a:pPr>
            <a:r>
              <a:rPr lang="en-US" sz="2000" b="1" dirty="0" smtClean="0">
                <a:solidFill>
                  <a:srgbClr val="000000"/>
                </a:solidFill>
                <a:latin typeface="Courier New" pitchFamily="49" charset="0"/>
              </a:rPr>
              <a:t>}}</a:t>
            </a:r>
          </a:p>
        </p:txBody>
      </p:sp>
      <p:sp>
        <p:nvSpPr>
          <p:cNvPr id="38916" name="Oval 4"/>
          <p:cNvSpPr>
            <a:spLocks noChangeArrowheads="1"/>
          </p:cNvSpPr>
          <p:nvPr/>
        </p:nvSpPr>
        <p:spPr bwMode="auto">
          <a:xfrm>
            <a:off x="1905000" y="2819400"/>
            <a:ext cx="1219200" cy="533400"/>
          </a:xfrm>
          <a:prstGeom prst="ellipse">
            <a:avLst/>
          </a:prstGeom>
          <a:noFill/>
          <a:ln w="25400">
            <a:solidFill>
              <a:srgbClr val="CC0000"/>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IN"/>
          </a:p>
        </p:txBody>
      </p:sp>
      <p:sp>
        <p:nvSpPr>
          <p:cNvPr id="38917" name="Oval 5"/>
          <p:cNvSpPr>
            <a:spLocks noChangeArrowheads="1"/>
          </p:cNvSpPr>
          <p:nvPr/>
        </p:nvSpPr>
        <p:spPr bwMode="auto">
          <a:xfrm>
            <a:off x="1905000" y="4572000"/>
            <a:ext cx="609600" cy="381000"/>
          </a:xfrm>
          <a:prstGeom prst="ellipse">
            <a:avLst/>
          </a:prstGeom>
          <a:noFill/>
          <a:ln w="25400">
            <a:solidFill>
              <a:srgbClr val="CC0000"/>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IN"/>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ChangeArrowheads="1"/>
          </p:cNvSpPr>
          <p:nvPr/>
        </p:nvSpPr>
        <p:spPr bwMode="auto">
          <a:xfrm>
            <a:off x="152400" y="1466850"/>
            <a:ext cx="4038600" cy="4400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a:spcBef>
                <a:spcPct val="50000"/>
              </a:spcBef>
            </a:pPr>
            <a:r>
              <a:rPr lang="en-US" sz="2000" b="1">
                <a:solidFill>
                  <a:srgbClr val="000000"/>
                </a:solidFill>
                <a:latin typeface="Courier New" pitchFamily="49" charset="0"/>
              </a:rPr>
              <a:t>package teacher;</a:t>
            </a:r>
          </a:p>
          <a:p>
            <a:pPr>
              <a:spcBef>
                <a:spcPct val="50000"/>
              </a:spcBef>
            </a:pPr>
            <a:r>
              <a:rPr lang="en-US" sz="2000" b="1">
                <a:solidFill>
                  <a:srgbClr val="000000"/>
                </a:solidFill>
                <a:latin typeface="Courier New" pitchFamily="49" charset="0"/>
              </a:rPr>
              <a:t>public class Teacher{</a:t>
            </a:r>
          </a:p>
          <a:p>
            <a:pPr>
              <a:spcBef>
                <a:spcPct val="50000"/>
              </a:spcBef>
            </a:pPr>
            <a:r>
              <a:rPr lang="en-US" sz="2000" b="1">
                <a:solidFill>
                  <a:srgbClr val="000000"/>
                </a:solidFill>
                <a:latin typeface="Courier New" pitchFamily="49" charset="0"/>
              </a:rPr>
              <a:t>..</a:t>
            </a:r>
          </a:p>
          <a:p>
            <a:pPr>
              <a:spcBef>
                <a:spcPct val="50000"/>
              </a:spcBef>
            </a:pPr>
            <a:r>
              <a:rPr lang="en-US" sz="2000" b="1">
                <a:solidFill>
                  <a:schemeClr val="tx2"/>
                </a:solidFill>
                <a:latin typeface="Courier New" pitchFamily="49" charset="0"/>
              </a:rPr>
              <a:t>protected</a:t>
            </a:r>
            <a:r>
              <a:rPr lang="en-US" sz="2000" b="1">
                <a:solidFill>
                  <a:srgbClr val="000000"/>
                </a:solidFill>
                <a:latin typeface="Courier New" pitchFamily="49" charset="0"/>
              </a:rPr>
              <a:t> void display(){</a:t>
            </a:r>
          </a:p>
          <a:p>
            <a:pPr>
              <a:spcBef>
                <a:spcPct val="50000"/>
              </a:spcBef>
            </a:pPr>
            <a:r>
              <a:rPr lang="en-US" sz="2000" b="1">
                <a:solidFill>
                  <a:srgbClr val="000000"/>
                </a:solidFill>
                <a:latin typeface="Courier New" pitchFamily="49" charset="0"/>
              </a:rPr>
              <a:t>System.out.println(</a:t>
            </a:r>
          </a:p>
          <a:p>
            <a:pPr>
              <a:spcBef>
                <a:spcPct val="50000"/>
              </a:spcBef>
            </a:pPr>
            <a:r>
              <a:rPr lang="en-US" sz="2000" b="1">
                <a:solidFill>
                  <a:srgbClr val="000000"/>
                </a:solidFill>
                <a:latin typeface="Courier New" pitchFamily="49" charset="0"/>
              </a:rPr>
              <a:t>"Name "+getName());	</a:t>
            </a:r>
          </a:p>
          <a:p>
            <a:pPr>
              <a:spcBef>
                <a:spcPct val="50000"/>
              </a:spcBef>
            </a:pPr>
            <a:r>
              <a:rPr lang="en-US" sz="2000" b="1">
                <a:solidFill>
                  <a:srgbClr val="000000"/>
                </a:solidFill>
                <a:latin typeface="Courier New" pitchFamily="49" charset="0"/>
              </a:rPr>
              <a:t>System.out.println("ID :"+factId)	;</a:t>
            </a:r>
          </a:p>
          <a:p>
            <a:pPr>
              <a:spcBef>
                <a:spcPct val="50000"/>
              </a:spcBef>
            </a:pPr>
            <a:r>
              <a:rPr lang="en-US" sz="2000" b="1">
                <a:solidFill>
                  <a:srgbClr val="000000"/>
                </a:solidFill>
                <a:latin typeface="Courier New" pitchFamily="49" charset="0"/>
              </a:rPr>
              <a:t>	}	</a:t>
            </a:r>
          </a:p>
          <a:p>
            <a:pPr>
              <a:spcBef>
                <a:spcPct val="50000"/>
              </a:spcBef>
            </a:pPr>
            <a:r>
              <a:rPr lang="en-US" sz="2000" b="1">
                <a:solidFill>
                  <a:srgbClr val="000000"/>
                </a:solidFill>
                <a:latin typeface="Courier New" pitchFamily="49" charset="0"/>
              </a:rPr>
              <a:t>}</a:t>
            </a:r>
          </a:p>
        </p:txBody>
      </p:sp>
      <p:sp>
        <p:nvSpPr>
          <p:cNvPr id="39939" name="Rectangle 3"/>
          <p:cNvSpPr>
            <a:spLocks noChangeArrowheads="1"/>
          </p:cNvSpPr>
          <p:nvPr/>
        </p:nvSpPr>
        <p:spPr bwMode="auto">
          <a:xfrm>
            <a:off x="4343400" y="1066800"/>
            <a:ext cx="4800600" cy="4800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a:spcBef>
                <a:spcPct val="50000"/>
              </a:spcBef>
            </a:pPr>
            <a:r>
              <a:rPr lang="en-US" sz="2000" b="1">
                <a:solidFill>
                  <a:srgbClr val="000000"/>
                </a:solidFill>
                <a:latin typeface="Courier New" pitchFamily="49" charset="0"/>
              </a:rPr>
              <a:t>package admin;</a:t>
            </a:r>
          </a:p>
          <a:p>
            <a:pPr>
              <a:spcBef>
                <a:spcPct val="50000"/>
              </a:spcBef>
            </a:pPr>
            <a:r>
              <a:rPr lang="en-US" sz="2000" b="1">
                <a:solidFill>
                  <a:srgbClr val="000000"/>
                </a:solidFill>
                <a:latin typeface="Courier New" pitchFamily="49" charset="0"/>
              </a:rPr>
              <a:t>public class HOD extends Teacher{</a:t>
            </a:r>
          </a:p>
          <a:p>
            <a:pPr>
              <a:spcBef>
                <a:spcPct val="50000"/>
              </a:spcBef>
            </a:pPr>
            <a:r>
              <a:rPr lang="en-US" sz="2000" b="1">
                <a:solidFill>
                  <a:srgbClr val="000000"/>
                </a:solidFill>
                <a:latin typeface="Courier New" pitchFamily="49" charset="0"/>
              </a:rPr>
              <a:t>..</a:t>
            </a:r>
          </a:p>
          <a:p>
            <a:pPr>
              <a:spcBef>
                <a:spcPct val="50000"/>
              </a:spcBef>
            </a:pPr>
            <a:r>
              <a:rPr lang="en-US" sz="2000" b="1">
                <a:solidFill>
                  <a:srgbClr val="000000"/>
                </a:solidFill>
                <a:latin typeface="Courier New" pitchFamily="49" charset="0"/>
              </a:rPr>
              <a:t>public void display(){</a:t>
            </a:r>
          </a:p>
          <a:p>
            <a:pPr>
              <a:spcBef>
                <a:spcPct val="50000"/>
              </a:spcBef>
            </a:pPr>
            <a:r>
              <a:rPr lang="en-US" sz="2000" b="1">
                <a:solidFill>
                  <a:srgbClr val="000000"/>
                </a:solidFill>
                <a:latin typeface="Courier New" pitchFamily="49" charset="0"/>
              </a:rPr>
              <a:t>super.display();</a:t>
            </a:r>
          </a:p>
          <a:p>
            <a:pPr>
              <a:spcBef>
                <a:spcPct val="50000"/>
              </a:spcBef>
            </a:pPr>
            <a:r>
              <a:rPr lang="en-US" sz="2000" b="1">
                <a:solidFill>
                  <a:srgbClr val="000000"/>
                </a:solidFill>
                <a:latin typeface="Courier New" pitchFamily="49" charset="0"/>
              </a:rPr>
              <a:t>System.out.println(</a:t>
            </a:r>
          </a:p>
          <a:p>
            <a:pPr>
              <a:spcBef>
                <a:spcPct val="50000"/>
              </a:spcBef>
            </a:pPr>
            <a:r>
              <a:rPr lang="en-US" sz="2000" b="1">
                <a:solidFill>
                  <a:srgbClr val="000000"/>
                </a:solidFill>
                <a:latin typeface="Courier New" pitchFamily="49" charset="0"/>
              </a:rPr>
              <a:t>"Date of appointment "+dateOfAppointment);</a:t>
            </a:r>
          </a:p>
          <a:p>
            <a:pPr>
              <a:spcBef>
                <a:spcPct val="50000"/>
              </a:spcBef>
            </a:pPr>
            <a:r>
              <a:rPr lang="en-US" sz="2000" b="1">
                <a:solidFill>
                  <a:srgbClr val="000000"/>
                </a:solidFill>
                <a:latin typeface="Courier New" pitchFamily="49" charset="0"/>
              </a:rPr>
              <a:t>}</a:t>
            </a:r>
          </a:p>
          <a:p>
            <a:pPr>
              <a:spcBef>
                <a:spcPct val="50000"/>
              </a:spcBef>
            </a:pPr>
            <a:r>
              <a:rPr lang="en-US" sz="2000" b="1">
                <a:solidFill>
                  <a:srgbClr val="000000"/>
                </a:solidFill>
                <a:latin typeface="Courier New" pitchFamily="49" charset="0"/>
              </a:rPr>
              <a:t>}</a:t>
            </a:r>
          </a:p>
        </p:txBody>
      </p:sp>
      <p:sp>
        <p:nvSpPr>
          <p:cNvPr id="39940" name="Line 4"/>
          <p:cNvSpPr>
            <a:spLocks noChangeShapeType="1"/>
          </p:cNvSpPr>
          <p:nvPr/>
        </p:nvSpPr>
        <p:spPr bwMode="auto">
          <a:xfrm>
            <a:off x="4343400" y="685800"/>
            <a:ext cx="0" cy="58674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4583" name="Rectangle 6"/>
          <p:cNvSpPr>
            <a:spLocks noChangeArrowheads="1"/>
          </p:cNvSpPr>
          <p:nvPr/>
        </p:nvSpPr>
        <p:spPr bwMode="auto">
          <a:xfrm>
            <a:off x="4876800" y="5334000"/>
            <a:ext cx="3657600" cy="1016000"/>
          </a:xfrm>
          <a:prstGeom prst="rect">
            <a:avLst/>
          </a:prstGeom>
          <a:noFill/>
          <a:ln w="9525">
            <a:noFill/>
            <a:miter lim="800000"/>
            <a:headEnd/>
            <a:tailEnd/>
          </a:ln>
        </p:spPr>
        <p:txBody>
          <a:bodyPr>
            <a:spAutoFit/>
          </a:bodyPr>
          <a:lstStyle/>
          <a:p>
            <a:pPr>
              <a:spcBef>
                <a:spcPct val="50000"/>
              </a:spcBef>
              <a:defRPr/>
            </a:pPr>
            <a:r>
              <a:rPr lang="en-US" sz="2000" dirty="0">
                <a:solidFill>
                  <a:srgbClr val="5F5F5F"/>
                </a:solidFill>
                <a:latin typeface="+mn-lt"/>
                <a:cs typeface="+mn-cs"/>
              </a:rPr>
              <a:t>Cannot have </a:t>
            </a:r>
            <a:r>
              <a:rPr lang="en-US" sz="2000" b="1" dirty="0">
                <a:solidFill>
                  <a:srgbClr val="000000"/>
                </a:solidFill>
                <a:latin typeface="Courier New" pitchFamily="49" charset="0"/>
                <a:cs typeface="+mn-cs"/>
              </a:rPr>
              <a:t>private</a:t>
            </a:r>
            <a:r>
              <a:rPr lang="en-US" sz="2000" dirty="0">
                <a:solidFill>
                  <a:srgbClr val="5F5F5F"/>
                </a:solidFill>
                <a:latin typeface="+mn-lt"/>
                <a:cs typeface="+mn-cs"/>
              </a:rPr>
              <a:t> or default access </a:t>
            </a:r>
            <a:r>
              <a:rPr lang="en-US" sz="2000" dirty="0" err="1">
                <a:solidFill>
                  <a:srgbClr val="5F5F5F"/>
                </a:solidFill>
                <a:latin typeface="+mn-lt"/>
                <a:cs typeface="+mn-cs"/>
              </a:rPr>
              <a:t>specifier</a:t>
            </a:r>
            <a:r>
              <a:rPr lang="en-US" sz="2000" dirty="0">
                <a:solidFill>
                  <a:srgbClr val="5F5F5F"/>
                </a:solidFill>
                <a:latin typeface="+mn-lt"/>
                <a:cs typeface="+mn-cs"/>
              </a:rPr>
              <a:t> for </a:t>
            </a:r>
            <a:r>
              <a:rPr lang="en-US" sz="2000" b="1" dirty="0">
                <a:solidFill>
                  <a:srgbClr val="000000"/>
                </a:solidFill>
                <a:latin typeface="Courier New" pitchFamily="49" charset="0"/>
                <a:cs typeface="+mn-cs"/>
              </a:rPr>
              <a:t>display()</a:t>
            </a:r>
          </a:p>
        </p:txBody>
      </p:sp>
      <p:sp>
        <p:nvSpPr>
          <p:cNvPr id="24585" name="Text Box 9"/>
          <p:cNvSpPr txBox="1">
            <a:spLocks noChangeArrowheads="1"/>
          </p:cNvSpPr>
          <p:nvPr/>
        </p:nvSpPr>
        <p:spPr bwMode="auto">
          <a:xfrm>
            <a:off x="407518" y="120075"/>
            <a:ext cx="4283545" cy="584775"/>
          </a:xfrm>
          <a:prstGeom prst="rect">
            <a:avLst/>
          </a:prstGeom>
          <a:noFill/>
          <a:ln w="9525">
            <a:noFill/>
            <a:miter lim="800000"/>
            <a:headEnd/>
            <a:tailEnd/>
          </a:ln>
        </p:spPr>
        <p:txBody>
          <a:bodyPr wrap="none">
            <a:spAutoFit/>
          </a:bodyPr>
          <a:lstStyle/>
          <a:p>
            <a:pPr>
              <a:defRPr/>
            </a:pPr>
            <a:r>
              <a:rPr lang="en-US" sz="3200" b="1" dirty="0">
                <a:solidFill>
                  <a:schemeClr val="bg1"/>
                </a:solidFill>
                <a:latin typeface="+mj-lt"/>
                <a:ea typeface="+mj-ea"/>
                <a:cs typeface="+mj-cs"/>
              </a:rPr>
              <a:t>Access </a:t>
            </a:r>
            <a:r>
              <a:rPr lang="en-US" sz="3200" b="1" dirty="0" err="1">
                <a:solidFill>
                  <a:schemeClr val="bg1"/>
                </a:solidFill>
                <a:latin typeface="+mj-lt"/>
                <a:ea typeface="+mj-ea"/>
                <a:cs typeface="+mj-cs"/>
              </a:rPr>
              <a:t>specifier</a:t>
            </a:r>
            <a:r>
              <a:rPr lang="en-US" sz="3200" b="1" dirty="0">
                <a:solidFill>
                  <a:schemeClr val="bg1"/>
                </a:solidFill>
                <a:latin typeface="+mj-lt"/>
                <a:ea typeface="+mj-ea"/>
                <a:cs typeface="+mj-cs"/>
              </a:rPr>
              <a:t> rule</a:t>
            </a:r>
          </a:p>
        </p:txBody>
      </p:sp>
      <p:sp>
        <p:nvSpPr>
          <p:cNvPr id="13" name="Freeform 12"/>
          <p:cNvSpPr/>
          <p:nvPr/>
        </p:nvSpPr>
        <p:spPr>
          <a:xfrm>
            <a:off x="1246188" y="2574925"/>
            <a:ext cx="3425825" cy="350838"/>
          </a:xfrm>
          <a:custGeom>
            <a:avLst/>
            <a:gdLst>
              <a:gd name="connsiteX0" fmla="*/ 0 w 3424844"/>
              <a:gd name="connsiteY0" fmla="*/ 351906 h 351906"/>
              <a:gd name="connsiteX1" fmla="*/ 315884 w 3424844"/>
              <a:gd name="connsiteY1" fmla="*/ 119150 h 351906"/>
              <a:gd name="connsiteX2" fmla="*/ 1180407 w 3424844"/>
              <a:gd name="connsiteY2" fmla="*/ 19397 h 351906"/>
              <a:gd name="connsiteX3" fmla="*/ 2028306 w 3424844"/>
              <a:gd name="connsiteY3" fmla="*/ 36022 h 351906"/>
              <a:gd name="connsiteX4" fmla="*/ 2660073 w 3424844"/>
              <a:gd name="connsiteY4" fmla="*/ 2771 h 351906"/>
              <a:gd name="connsiteX5" fmla="*/ 3225338 w 3424844"/>
              <a:gd name="connsiteY5" fmla="*/ 52648 h 351906"/>
              <a:gd name="connsiteX6" fmla="*/ 3424844 w 3424844"/>
              <a:gd name="connsiteY6" fmla="*/ 268779 h 351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24844" h="351906">
                <a:moveTo>
                  <a:pt x="0" y="351906"/>
                </a:moveTo>
                <a:cubicBezTo>
                  <a:pt x="59575" y="263237"/>
                  <a:pt x="119150" y="174568"/>
                  <a:pt x="315884" y="119150"/>
                </a:cubicBezTo>
                <a:cubicBezTo>
                  <a:pt x="512618" y="63732"/>
                  <a:pt x="895003" y="33252"/>
                  <a:pt x="1180407" y="19397"/>
                </a:cubicBezTo>
                <a:cubicBezTo>
                  <a:pt x="1465811" y="5542"/>
                  <a:pt x="1781695" y="38793"/>
                  <a:pt x="2028306" y="36022"/>
                </a:cubicBezTo>
                <a:cubicBezTo>
                  <a:pt x="2274917" y="33251"/>
                  <a:pt x="2460568" y="0"/>
                  <a:pt x="2660073" y="2771"/>
                </a:cubicBezTo>
                <a:cubicBezTo>
                  <a:pt x="2859578" y="5542"/>
                  <a:pt x="3097876" y="8313"/>
                  <a:pt x="3225338" y="52648"/>
                </a:cubicBezTo>
                <a:cubicBezTo>
                  <a:pt x="3352800" y="96983"/>
                  <a:pt x="3388822" y="182881"/>
                  <a:pt x="3424844" y="268779"/>
                </a:cubicBezTo>
              </a:path>
            </a:pathLst>
          </a:custGeom>
          <a:ln>
            <a:solidFill>
              <a:schemeClr val="accent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39944" name="Slide Number Placeholder 8"/>
          <p:cNvSpPr>
            <a:spLocks noGrp="1"/>
          </p:cNvSpPr>
          <p:nvPr>
            <p:ph type="sldNum" sz="quarter" idx="12"/>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3C21B6A4-AB1E-4ECF-83DA-7994895254EE}" type="slidenum">
              <a:rPr lang="en-US" smtClean="0">
                <a:solidFill>
                  <a:schemeClr val="bg2"/>
                </a:solidFill>
              </a:rPr>
              <a:pPr eaLnBrk="1" hangingPunct="1">
                <a:defRPr/>
              </a:pPr>
              <a:t>102</a:t>
            </a:fld>
            <a:endParaRPr lang="en-US" smtClean="0">
              <a:solidFill>
                <a:schemeClr val="bg2"/>
              </a:solidFill>
            </a:endParaRPr>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ChangeArrowheads="1"/>
          </p:cNvSpPr>
          <p:nvPr/>
        </p:nvSpPr>
        <p:spPr bwMode="auto">
          <a:xfrm>
            <a:off x="76200" y="977900"/>
            <a:ext cx="4191000" cy="4400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a:spcBef>
                <a:spcPct val="50000"/>
              </a:spcBef>
            </a:pPr>
            <a:r>
              <a:rPr lang="en-US" sz="2000" b="1">
                <a:solidFill>
                  <a:srgbClr val="000000"/>
                </a:solidFill>
                <a:latin typeface="Courier New" pitchFamily="49" charset="0"/>
              </a:rPr>
              <a:t>package teacher;</a:t>
            </a:r>
          </a:p>
          <a:p>
            <a:pPr>
              <a:spcBef>
                <a:spcPct val="50000"/>
              </a:spcBef>
            </a:pPr>
            <a:r>
              <a:rPr lang="en-US" sz="2000" b="1">
                <a:solidFill>
                  <a:srgbClr val="000000"/>
                </a:solidFill>
                <a:latin typeface="Courier New" pitchFamily="49" charset="0"/>
              </a:rPr>
              <a:t>public class Teacher{</a:t>
            </a:r>
          </a:p>
          <a:p>
            <a:pPr>
              <a:spcBef>
                <a:spcPct val="50000"/>
              </a:spcBef>
            </a:pPr>
            <a:r>
              <a:rPr lang="en-US" sz="2000" b="1">
                <a:solidFill>
                  <a:srgbClr val="000000"/>
                </a:solidFill>
                <a:latin typeface="Courier New" pitchFamily="49" charset="0"/>
              </a:rPr>
              <a:t>..</a:t>
            </a:r>
          </a:p>
          <a:p>
            <a:pPr>
              <a:spcBef>
                <a:spcPct val="50000"/>
              </a:spcBef>
            </a:pPr>
            <a:r>
              <a:rPr lang="en-US" sz="2000" b="1">
                <a:solidFill>
                  <a:srgbClr val="000000"/>
                </a:solidFill>
                <a:latin typeface="Courier New" pitchFamily="49" charset="0"/>
              </a:rPr>
              <a:t>void display(){</a:t>
            </a:r>
          </a:p>
          <a:p>
            <a:pPr>
              <a:spcBef>
                <a:spcPct val="50000"/>
              </a:spcBef>
            </a:pPr>
            <a:r>
              <a:rPr lang="en-US" sz="2000" b="1">
                <a:solidFill>
                  <a:srgbClr val="000000"/>
                </a:solidFill>
                <a:latin typeface="Courier New" pitchFamily="49" charset="0"/>
              </a:rPr>
              <a:t>System.out.println(</a:t>
            </a:r>
          </a:p>
          <a:p>
            <a:pPr>
              <a:spcBef>
                <a:spcPct val="50000"/>
              </a:spcBef>
            </a:pPr>
            <a:r>
              <a:rPr lang="en-US" sz="2000" b="1">
                <a:solidFill>
                  <a:srgbClr val="000000"/>
                </a:solidFill>
                <a:latin typeface="Courier New" pitchFamily="49" charset="0"/>
              </a:rPr>
              <a:t>"Name "+getName());	</a:t>
            </a:r>
          </a:p>
          <a:p>
            <a:pPr>
              <a:spcBef>
                <a:spcPct val="50000"/>
              </a:spcBef>
            </a:pPr>
            <a:r>
              <a:rPr lang="en-US" sz="2000" b="1">
                <a:solidFill>
                  <a:srgbClr val="000000"/>
                </a:solidFill>
                <a:latin typeface="Courier New" pitchFamily="49" charset="0"/>
              </a:rPr>
              <a:t>System.out.println("ID :"+factId)	;</a:t>
            </a:r>
          </a:p>
          <a:p>
            <a:pPr>
              <a:spcBef>
                <a:spcPct val="50000"/>
              </a:spcBef>
            </a:pPr>
            <a:r>
              <a:rPr lang="en-US" sz="2000" b="1">
                <a:solidFill>
                  <a:srgbClr val="000000"/>
                </a:solidFill>
                <a:latin typeface="Courier New" pitchFamily="49" charset="0"/>
              </a:rPr>
              <a:t>	}	</a:t>
            </a:r>
          </a:p>
          <a:p>
            <a:pPr>
              <a:spcBef>
                <a:spcPct val="50000"/>
              </a:spcBef>
            </a:pPr>
            <a:r>
              <a:rPr lang="en-US" sz="2000" b="1">
                <a:solidFill>
                  <a:srgbClr val="000000"/>
                </a:solidFill>
                <a:latin typeface="Courier New" pitchFamily="49" charset="0"/>
              </a:rPr>
              <a:t>}</a:t>
            </a:r>
          </a:p>
        </p:txBody>
      </p:sp>
      <p:sp>
        <p:nvSpPr>
          <p:cNvPr id="40963" name="Rectangle 3"/>
          <p:cNvSpPr>
            <a:spLocks noChangeArrowheads="1"/>
          </p:cNvSpPr>
          <p:nvPr/>
        </p:nvSpPr>
        <p:spPr bwMode="auto">
          <a:xfrm>
            <a:off x="4419600" y="990600"/>
            <a:ext cx="4800600" cy="4708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a:spcBef>
                <a:spcPct val="50000"/>
              </a:spcBef>
            </a:pPr>
            <a:r>
              <a:rPr lang="en-US" sz="2000" b="1">
                <a:solidFill>
                  <a:srgbClr val="000000"/>
                </a:solidFill>
                <a:latin typeface="Courier New" pitchFamily="49" charset="0"/>
              </a:rPr>
              <a:t>package admin;</a:t>
            </a:r>
          </a:p>
          <a:p>
            <a:pPr>
              <a:spcBef>
                <a:spcPct val="50000"/>
              </a:spcBef>
            </a:pPr>
            <a:r>
              <a:rPr lang="en-US" sz="2000" b="1">
                <a:solidFill>
                  <a:srgbClr val="000000"/>
                </a:solidFill>
                <a:latin typeface="Courier New" pitchFamily="49" charset="0"/>
              </a:rPr>
              <a:t>public class HOD extends Teacher{</a:t>
            </a:r>
          </a:p>
          <a:p>
            <a:pPr>
              <a:spcBef>
                <a:spcPct val="50000"/>
              </a:spcBef>
            </a:pPr>
            <a:r>
              <a:rPr lang="en-US" sz="2000" b="1">
                <a:solidFill>
                  <a:srgbClr val="000000"/>
                </a:solidFill>
                <a:latin typeface="Courier New" pitchFamily="49" charset="0"/>
              </a:rPr>
              <a:t>..</a:t>
            </a:r>
          </a:p>
          <a:p>
            <a:pPr>
              <a:spcBef>
                <a:spcPct val="50000"/>
              </a:spcBef>
            </a:pPr>
            <a:r>
              <a:rPr lang="en-US" sz="2000" b="1">
                <a:solidFill>
                  <a:schemeClr val="tx2"/>
                </a:solidFill>
                <a:latin typeface="Courier New" pitchFamily="49" charset="0"/>
              </a:rPr>
              <a:t>private</a:t>
            </a:r>
            <a:r>
              <a:rPr lang="en-US" sz="2000" b="1">
                <a:latin typeface="Courier New" pitchFamily="49" charset="0"/>
              </a:rPr>
              <a:t> </a:t>
            </a:r>
            <a:r>
              <a:rPr lang="en-US" sz="2000" b="1">
                <a:solidFill>
                  <a:srgbClr val="000000"/>
                </a:solidFill>
                <a:latin typeface="Courier New" pitchFamily="49" charset="0"/>
              </a:rPr>
              <a:t>void display(){</a:t>
            </a:r>
          </a:p>
          <a:p>
            <a:r>
              <a:rPr lang="en-US" sz="2000" b="1">
                <a:solidFill>
                  <a:srgbClr val="000000"/>
                </a:solidFill>
                <a:latin typeface="Courier New" pitchFamily="49" charset="0"/>
              </a:rPr>
              <a:t>System.out.println(</a:t>
            </a:r>
          </a:p>
          <a:p>
            <a:r>
              <a:rPr lang="en-US" sz="2000" b="1">
                <a:solidFill>
                  <a:srgbClr val="000000"/>
                </a:solidFill>
                <a:latin typeface="Courier New" pitchFamily="49" charset="0"/>
              </a:rPr>
              <a:t>"Name "+getName()); System.out.println(</a:t>
            </a:r>
          </a:p>
          <a:p>
            <a:pPr>
              <a:spcBef>
                <a:spcPct val="50000"/>
              </a:spcBef>
            </a:pPr>
            <a:r>
              <a:rPr lang="en-US" sz="2000" b="1">
                <a:solidFill>
                  <a:srgbClr val="000000"/>
                </a:solidFill>
                <a:latin typeface="Courier New" pitchFamily="49" charset="0"/>
              </a:rPr>
              <a:t>"Date of appointment "+dateOfAppointment);</a:t>
            </a:r>
          </a:p>
          <a:p>
            <a:pPr>
              <a:spcBef>
                <a:spcPct val="50000"/>
              </a:spcBef>
            </a:pPr>
            <a:r>
              <a:rPr lang="en-US" sz="2000" b="1">
                <a:solidFill>
                  <a:srgbClr val="000000"/>
                </a:solidFill>
                <a:latin typeface="Courier New" pitchFamily="49" charset="0"/>
              </a:rPr>
              <a:t>}</a:t>
            </a:r>
          </a:p>
          <a:p>
            <a:pPr>
              <a:spcBef>
                <a:spcPct val="50000"/>
              </a:spcBef>
            </a:pPr>
            <a:r>
              <a:rPr lang="en-US" sz="2000" b="1">
                <a:solidFill>
                  <a:srgbClr val="000000"/>
                </a:solidFill>
                <a:latin typeface="Courier New" pitchFamily="49" charset="0"/>
              </a:rPr>
              <a:t>}</a:t>
            </a:r>
          </a:p>
        </p:txBody>
      </p:sp>
      <p:sp>
        <p:nvSpPr>
          <p:cNvPr id="40964" name="Line 4"/>
          <p:cNvSpPr>
            <a:spLocks noChangeShapeType="1"/>
          </p:cNvSpPr>
          <p:nvPr/>
        </p:nvSpPr>
        <p:spPr bwMode="auto">
          <a:xfrm>
            <a:off x="4343400" y="914400"/>
            <a:ext cx="0" cy="51054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0965" name="Freeform 5"/>
          <p:cNvSpPr>
            <a:spLocks/>
          </p:cNvSpPr>
          <p:nvPr/>
        </p:nvSpPr>
        <p:spPr bwMode="auto">
          <a:xfrm>
            <a:off x="76200" y="2209800"/>
            <a:ext cx="4648200" cy="533400"/>
          </a:xfrm>
          <a:custGeom>
            <a:avLst/>
            <a:gdLst>
              <a:gd name="T0" fmla="*/ 0 w 2352"/>
              <a:gd name="T1" fmla="*/ 2147483647 h 624"/>
              <a:gd name="T2" fmla="*/ 2147483647 w 2352"/>
              <a:gd name="T3" fmla="*/ 2147483647 h 624"/>
              <a:gd name="T4" fmla="*/ 2147483647 w 2352"/>
              <a:gd name="T5" fmla="*/ 2147483647 h 624"/>
              <a:gd name="T6" fmla="*/ 0 60000 65536"/>
              <a:gd name="T7" fmla="*/ 0 60000 65536"/>
              <a:gd name="T8" fmla="*/ 0 60000 65536"/>
              <a:gd name="T9" fmla="*/ 0 w 2352"/>
              <a:gd name="T10" fmla="*/ 0 h 624"/>
              <a:gd name="T11" fmla="*/ 2352 w 2352"/>
              <a:gd name="T12" fmla="*/ 624 h 624"/>
            </a:gdLst>
            <a:ahLst/>
            <a:cxnLst>
              <a:cxn ang="T6">
                <a:pos x="T0" y="T1"/>
              </a:cxn>
              <a:cxn ang="T7">
                <a:pos x="T2" y="T3"/>
              </a:cxn>
              <a:cxn ang="T8">
                <a:pos x="T4" y="T5"/>
              </a:cxn>
            </a:cxnLst>
            <a:rect l="T9" t="T10" r="T11" b="T12"/>
            <a:pathLst>
              <a:path w="2352" h="624">
                <a:moveTo>
                  <a:pt x="0" y="336"/>
                </a:moveTo>
                <a:cubicBezTo>
                  <a:pt x="620" y="168"/>
                  <a:pt x="1240" y="0"/>
                  <a:pt x="1632" y="48"/>
                </a:cubicBezTo>
                <a:cubicBezTo>
                  <a:pt x="2024" y="96"/>
                  <a:pt x="2232" y="528"/>
                  <a:pt x="2352" y="624"/>
                </a:cubicBezTo>
              </a:path>
            </a:pathLst>
          </a:custGeom>
          <a:noFill/>
          <a:ln w="9525">
            <a:solidFill>
              <a:schemeClr val="accent2"/>
            </a:solidFill>
            <a:round/>
            <a:headEnd/>
            <a:tailEnd type="triangle" w="med" len="me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25607" name="Rectangle 6"/>
          <p:cNvSpPr>
            <a:spLocks noChangeArrowheads="1"/>
          </p:cNvSpPr>
          <p:nvPr/>
        </p:nvSpPr>
        <p:spPr bwMode="auto">
          <a:xfrm>
            <a:off x="4572000" y="5334000"/>
            <a:ext cx="4343400" cy="1016000"/>
          </a:xfrm>
          <a:prstGeom prst="rect">
            <a:avLst/>
          </a:prstGeom>
          <a:noFill/>
          <a:ln w="9525">
            <a:noFill/>
            <a:miter lim="800000"/>
            <a:headEnd/>
            <a:tailEnd/>
          </a:ln>
        </p:spPr>
        <p:txBody>
          <a:bodyPr>
            <a:spAutoFit/>
          </a:bodyPr>
          <a:lstStyle/>
          <a:p>
            <a:pPr>
              <a:defRPr/>
            </a:pPr>
            <a:r>
              <a:rPr lang="en-US" sz="2000" dirty="0">
                <a:solidFill>
                  <a:srgbClr val="5F5F5F"/>
                </a:solidFill>
                <a:latin typeface="+mn-lt"/>
                <a:cs typeface="+mn-cs"/>
              </a:rPr>
              <a:t>Can have any access </a:t>
            </a:r>
            <a:r>
              <a:rPr lang="en-US" sz="2000" dirty="0" err="1">
                <a:solidFill>
                  <a:srgbClr val="5F5F5F"/>
                </a:solidFill>
                <a:latin typeface="+mn-lt"/>
                <a:cs typeface="+mn-cs"/>
              </a:rPr>
              <a:t>specifier</a:t>
            </a:r>
            <a:r>
              <a:rPr lang="en-US" sz="2000" dirty="0">
                <a:solidFill>
                  <a:srgbClr val="5F5F5F"/>
                </a:solidFill>
                <a:latin typeface="+mn-lt"/>
                <a:cs typeface="+mn-cs"/>
              </a:rPr>
              <a:t> here. Since </a:t>
            </a:r>
            <a:r>
              <a:rPr lang="en-US" sz="2000" b="1" dirty="0">
                <a:solidFill>
                  <a:srgbClr val="000000"/>
                </a:solidFill>
                <a:latin typeface="Courier New" pitchFamily="49" charset="0"/>
                <a:cs typeface="+mn-cs"/>
              </a:rPr>
              <a:t>private and default </a:t>
            </a:r>
            <a:r>
              <a:rPr lang="en-US" sz="2000" dirty="0">
                <a:solidFill>
                  <a:srgbClr val="5F5F5F"/>
                </a:solidFill>
                <a:latin typeface="+mn-lt"/>
                <a:cs typeface="+mn-cs"/>
              </a:rPr>
              <a:t> methods are not inherited/visible !</a:t>
            </a:r>
          </a:p>
        </p:txBody>
      </p:sp>
      <p:sp>
        <p:nvSpPr>
          <p:cNvPr id="29705" name="Text Box 9"/>
          <p:cNvSpPr txBox="1">
            <a:spLocks noChangeArrowheads="1"/>
          </p:cNvSpPr>
          <p:nvPr/>
        </p:nvSpPr>
        <p:spPr bwMode="auto">
          <a:xfrm>
            <a:off x="115888" y="152400"/>
            <a:ext cx="2727606" cy="584775"/>
          </a:xfrm>
          <a:prstGeom prst="rect">
            <a:avLst/>
          </a:prstGeom>
          <a:noFill/>
          <a:ln w="9525">
            <a:noFill/>
            <a:miter lim="800000"/>
            <a:headEnd/>
            <a:tailEnd/>
          </a:ln>
        </p:spPr>
        <p:txBody>
          <a:bodyPr wrap="none">
            <a:spAutoFit/>
          </a:bodyPr>
          <a:lstStyle/>
          <a:p>
            <a:pPr>
              <a:defRPr/>
            </a:pPr>
            <a:r>
              <a:rPr lang="en-US" sz="3200" b="1" dirty="0">
                <a:solidFill>
                  <a:schemeClr val="bg1"/>
                </a:solidFill>
                <a:latin typeface="+mj-lt"/>
                <a:ea typeface="+mj-ea"/>
                <a:cs typeface="+mj-cs"/>
              </a:rPr>
              <a:t>Visibility rule</a:t>
            </a:r>
          </a:p>
        </p:txBody>
      </p:sp>
      <p:sp>
        <p:nvSpPr>
          <p:cNvPr id="40968" name="Slide Number Placeholder 8"/>
          <p:cNvSpPr>
            <a:spLocks noGrp="1"/>
          </p:cNvSpPr>
          <p:nvPr>
            <p:ph type="sldNum" sz="quarter" idx="12"/>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6E370597-2BA4-4271-BCD9-C11F764FA4DC}" type="slidenum">
              <a:rPr lang="en-US" smtClean="0">
                <a:solidFill>
                  <a:schemeClr val="bg2"/>
                </a:solidFill>
              </a:rPr>
              <a:pPr eaLnBrk="1" hangingPunct="1">
                <a:defRPr/>
              </a:pPr>
              <a:t>103</a:t>
            </a:fld>
            <a:endParaRPr lang="en-US" smtClean="0">
              <a:solidFill>
                <a:schemeClr val="bg2"/>
              </a:solidFill>
            </a:endParaRPr>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152400" y="-152400"/>
            <a:ext cx="7772400" cy="1143000"/>
          </a:xfrm>
        </p:spPr>
        <p:txBody>
          <a:bodyPr/>
          <a:lstStyle/>
          <a:p>
            <a:pPr eaLnBrk="1" hangingPunct="1"/>
            <a:r>
              <a:rPr lang="en-US" dirty="0" smtClean="0"/>
              <a:t>Polymorphism</a:t>
            </a:r>
          </a:p>
        </p:txBody>
      </p:sp>
      <p:sp>
        <p:nvSpPr>
          <p:cNvPr id="43012" name="Slide Number Placeholder 4"/>
          <p:cNvSpPr>
            <a:spLocks noGrp="1"/>
          </p:cNvSpPr>
          <p:nvPr>
            <p:ph type="sldNum" sz="quarter" idx="12"/>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B030CC4C-5AF5-454A-A470-C57D526A7B48}" type="slidenum">
              <a:rPr lang="en-US" smtClean="0">
                <a:solidFill>
                  <a:schemeClr val="bg2"/>
                </a:solidFill>
              </a:rPr>
              <a:pPr eaLnBrk="1" hangingPunct="1">
                <a:defRPr/>
              </a:pPr>
              <a:t>104</a:t>
            </a:fld>
            <a:endParaRPr lang="en-US" smtClean="0">
              <a:solidFill>
                <a:schemeClr val="bg2"/>
              </a:solidFill>
            </a:endParaRPr>
          </a:p>
        </p:txBody>
      </p:sp>
      <p:pic>
        <p:nvPicPr>
          <p:cNvPr id="5" name="Picture 5"/>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605518" y="1637638"/>
            <a:ext cx="575582" cy="50538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1181100" y="1755268"/>
            <a:ext cx="7010400" cy="424732"/>
          </a:xfrm>
          <a:prstGeom prst="rect">
            <a:avLst/>
          </a:prstGeom>
        </p:spPr>
        <p:txBody>
          <a:bodyPr wrap="square">
            <a:spAutoFit/>
          </a:bodyPr>
          <a:lstStyle/>
          <a:p>
            <a:pPr marL="0" indent="0" eaLnBrk="1" hangingPunct="1">
              <a:lnSpc>
                <a:spcPct val="120000"/>
              </a:lnSpc>
              <a:spcBef>
                <a:spcPts val="500"/>
              </a:spcBef>
              <a:buNone/>
              <a:defRPr/>
            </a:pPr>
            <a:r>
              <a:rPr lang="en-US" i="1" dirty="0">
                <a:solidFill>
                  <a:srgbClr val="993366"/>
                </a:solidFill>
              </a:rPr>
              <a:t>Recall what is  Polymorphism with an </a:t>
            </a:r>
            <a:r>
              <a:rPr lang="en-US" i="1" dirty="0" smtClean="0">
                <a:solidFill>
                  <a:srgbClr val="993366"/>
                </a:solidFill>
              </a:rPr>
              <a:t>example.</a:t>
            </a:r>
            <a:endParaRPr lang="en-US" i="1" dirty="0">
              <a:solidFill>
                <a:srgbClr val="993366"/>
              </a:solidFill>
            </a:endParaRPr>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a:t>
            </a:r>
            <a:endParaRPr lang="en-US" dirty="0"/>
          </a:p>
        </p:txBody>
      </p:sp>
      <p:sp>
        <p:nvSpPr>
          <p:cNvPr id="4" name="Slide Number Placeholder 3"/>
          <p:cNvSpPr>
            <a:spLocks noGrp="1"/>
          </p:cNvSpPr>
          <p:nvPr>
            <p:ph type="sldNum" sz="quarter" idx="12"/>
          </p:nvPr>
        </p:nvSpPr>
        <p:spPr/>
        <p:txBody>
          <a:bodyPr/>
          <a:lstStyle/>
          <a:p>
            <a:pPr>
              <a:defRPr/>
            </a:pPr>
            <a:fld id="{C6B93D65-CB18-4216-BF55-F3E730377CBD}" type="slidenum">
              <a:rPr lang="en-US" smtClean="0"/>
              <a:pPr>
                <a:defRPr/>
              </a:pPr>
              <a:t>105</a:t>
            </a:fld>
            <a:endParaRPr lang="en-US"/>
          </a:p>
        </p:txBody>
      </p:sp>
      <p:grpSp>
        <p:nvGrpSpPr>
          <p:cNvPr id="3" name="Group 5"/>
          <p:cNvGrpSpPr/>
          <p:nvPr/>
        </p:nvGrpSpPr>
        <p:grpSpPr>
          <a:xfrm>
            <a:off x="838200" y="1250766"/>
            <a:ext cx="7162800" cy="4007033"/>
            <a:chOff x="4368013" y="1165761"/>
            <a:chExt cx="5105400" cy="3534728"/>
          </a:xfrm>
        </p:grpSpPr>
        <p:sp>
          <p:nvSpPr>
            <p:cNvPr id="7" name="TextBox 6"/>
            <p:cNvSpPr txBox="1"/>
            <p:nvPr/>
          </p:nvSpPr>
          <p:spPr>
            <a:xfrm>
              <a:off x="5618843" y="1165761"/>
              <a:ext cx="2209800" cy="1058847"/>
            </a:xfrm>
            <a:prstGeom prst="rect">
              <a:avLst/>
            </a:prstGeom>
            <a:ln>
              <a:solidFill>
                <a:srgbClr val="002060"/>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t>Flower</a:t>
              </a:r>
            </a:p>
            <a:p>
              <a:endParaRPr lang="en-US" dirty="0"/>
            </a:p>
            <a:p>
              <a:endParaRPr lang="en-US" dirty="0" smtClean="0"/>
            </a:p>
            <a:p>
              <a:r>
                <a:rPr lang="en-US" dirty="0" smtClean="0"/>
                <a:t>protected Flower fragrance()</a:t>
              </a:r>
              <a:endParaRPr lang="en-US" dirty="0"/>
            </a:p>
          </p:txBody>
        </p:sp>
        <p:cxnSp>
          <p:nvCxnSpPr>
            <p:cNvPr id="8" name="Straight Connector 7"/>
            <p:cNvCxnSpPr/>
            <p:nvPr/>
          </p:nvCxnSpPr>
          <p:spPr>
            <a:xfrm>
              <a:off x="5618843" y="1622961"/>
              <a:ext cx="22098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5618843" y="1775361"/>
              <a:ext cx="22098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368013" y="3223161"/>
              <a:ext cx="2209800" cy="1477328"/>
            </a:xfrm>
            <a:prstGeom prst="rect">
              <a:avLst/>
            </a:prstGeom>
            <a:ln>
              <a:solidFill>
                <a:srgbClr val="002060"/>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t>Rose</a:t>
              </a:r>
            </a:p>
            <a:p>
              <a:endParaRPr lang="en-US" dirty="0"/>
            </a:p>
            <a:p>
              <a:endParaRPr lang="en-US" dirty="0" smtClean="0"/>
            </a:p>
            <a:p>
              <a:r>
                <a:rPr lang="en-US" dirty="0" smtClean="0"/>
                <a:t>______  _______fragrance</a:t>
              </a:r>
              <a:r>
                <a:rPr lang="en-US" dirty="0"/>
                <a:t>()</a:t>
              </a:r>
            </a:p>
          </p:txBody>
        </p:sp>
        <p:cxnSp>
          <p:nvCxnSpPr>
            <p:cNvPr id="11" name="Straight Connector 10"/>
            <p:cNvCxnSpPr/>
            <p:nvPr/>
          </p:nvCxnSpPr>
          <p:spPr>
            <a:xfrm>
              <a:off x="4368013" y="3680361"/>
              <a:ext cx="22098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4368013" y="3832761"/>
              <a:ext cx="22098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7263613" y="3213097"/>
              <a:ext cx="2209800" cy="1303197"/>
            </a:xfrm>
            <a:prstGeom prst="rect">
              <a:avLst/>
            </a:prstGeom>
            <a:ln>
              <a:solidFill>
                <a:srgbClr val="002060"/>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t>Sunflower</a:t>
              </a:r>
            </a:p>
            <a:p>
              <a:endParaRPr lang="en-US" dirty="0"/>
            </a:p>
            <a:p>
              <a:endParaRPr lang="en-US" dirty="0" smtClean="0"/>
            </a:p>
            <a:p>
              <a:r>
                <a:rPr lang="en-US" dirty="0" smtClean="0"/>
                <a:t>______  </a:t>
              </a:r>
              <a:r>
                <a:rPr lang="en-US" dirty="0"/>
                <a:t>_______fragrance()</a:t>
              </a:r>
            </a:p>
            <a:p>
              <a:endParaRPr lang="en-US" dirty="0" smtClean="0"/>
            </a:p>
          </p:txBody>
        </p:sp>
        <p:cxnSp>
          <p:nvCxnSpPr>
            <p:cNvPr id="14" name="Straight Connector 13"/>
            <p:cNvCxnSpPr/>
            <p:nvPr/>
          </p:nvCxnSpPr>
          <p:spPr>
            <a:xfrm>
              <a:off x="7263613" y="3670297"/>
              <a:ext cx="22098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7263613" y="3822697"/>
              <a:ext cx="22098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Isosceles Triangle 15"/>
            <p:cNvSpPr/>
            <p:nvPr/>
          </p:nvSpPr>
          <p:spPr>
            <a:xfrm>
              <a:off x="6623820" y="2366090"/>
              <a:ext cx="457200" cy="304800"/>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7" name="Straight Connector 16"/>
            <p:cNvCxnSpPr>
              <a:stCxn id="16" idx="3"/>
            </p:cNvCxnSpPr>
            <p:nvPr/>
          </p:nvCxnSpPr>
          <p:spPr>
            <a:xfrm>
              <a:off x="6852420" y="2670890"/>
              <a:ext cx="0" cy="171271"/>
            </a:xfrm>
            <a:prstGeom prst="lin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cxnSp>
        <p:cxnSp>
          <p:nvCxnSpPr>
            <p:cNvPr id="18" name="Straight Connector 17"/>
            <p:cNvCxnSpPr/>
            <p:nvPr/>
          </p:nvCxnSpPr>
          <p:spPr>
            <a:xfrm>
              <a:off x="5472913" y="2832097"/>
              <a:ext cx="2895600" cy="0"/>
            </a:xfrm>
            <a:prstGeom prst="lin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a:endCxn id="10" idx="0"/>
            </p:cNvCxnSpPr>
            <p:nvPr/>
          </p:nvCxnSpPr>
          <p:spPr>
            <a:xfrm>
              <a:off x="5472913" y="2842161"/>
              <a:ext cx="0" cy="381000"/>
            </a:xfrm>
            <a:prstGeom prst="lin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cxnSp>
        <p:cxnSp>
          <p:nvCxnSpPr>
            <p:cNvPr id="20" name="Straight Connector 19"/>
            <p:cNvCxnSpPr>
              <a:endCxn id="13" idx="0"/>
            </p:cNvCxnSpPr>
            <p:nvPr/>
          </p:nvCxnSpPr>
          <p:spPr>
            <a:xfrm>
              <a:off x="8368513" y="2842161"/>
              <a:ext cx="0" cy="370936"/>
            </a:xfrm>
            <a:prstGeom prst="lin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cxnSp>
      </p:grpSp>
      <p:sp>
        <p:nvSpPr>
          <p:cNvPr id="22" name="TextBox 21"/>
          <p:cNvSpPr txBox="1"/>
          <p:nvPr/>
        </p:nvSpPr>
        <p:spPr>
          <a:xfrm>
            <a:off x="1143000" y="5715000"/>
            <a:ext cx="7162800" cy="369332"/>
          </a:xfrm>
          <a:prstGeom prst="rect">
            <a:avLst/>
          </a:prstGeom>
          <a:noFill/>
        </p:spPr>
        <p:txBody>
          <a:bodyPr wrap="square" rtlCol="0">
            <a:spAutoFit/>
          </a:bodyPr>
          <a:lstStyle/>
          <a:p>
            <a:r>
              <a:rPr lang="en-US" dirty="0" smtClean="0"/>
              <a:t>Fill the possible valid access specifies and the return types. </a:t>
            </a:r>
            <a:endParaRPr lang="en-US" dirty="0"/>
          </a:p>
        </p:txBody>
      </p:sp>
    </p:spTree>
    <p:extLst>
      <p:ext uri="{BB962C8B-B14F-4D97-AF65-F5344CB8AC3E}">
        <p14:creationId xmlns="" xmlns:p14="http://schemas.microsoft.com/office/powerpoint/2010/main" val="9513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and dynamic binding</a:t>
            </a:r>
            <a:endParaRPr lang="en-US" dirty="0"/>
          </a:p>
        </p:txBody>
      </p:sp>
      <p:sp>
        <p:nvSpPr>
          <p:cNvPr id="4" name="Slide Number Placeholder 3"/>
          <p:cNvSpPr>
            <a:spLocks noGrp="1"/>
          </p:cNvSpPr>
          <p:nvPr>
            <p:ph type="sldNum" sz="quarter" idx="12"/>
          </p:nvPr>
        </p:nvSpPr>
        <p:spPr/>
        <p:txBody>
          <a:bodyPr/>
          <a:lstStyle/>
          <a:p>
            <a:pPr>
              <a:defRPr/>
            </a:pPr>
            <a:fld id="{C6B93D65-CB18-4216-BF55-F3E730377CBD}" type="slidenum">
              <a:rPr lang="en-US" smtClean="0"/>
              <a:pPr>
                <a:defRPr/>
              </a:pPr>
              <a:t>106</a:t>
            </a:fld>
            <a:endParaRPr lang="en-US"/>
          </a:p>
        </p:txBody>
      </p:sp>
      <p:sp>
        <p:nvSpPr>
          <p:cNvPr id="5" name="Rectangle 3"/>
          <p:cNvSpPr>
            <a:spLocks noGrp="1" noChangeArrowheads="1"/>
          </p:cNvSpPr>
          <p:nvPr>
            <p:ph sz="quarter" idx="1"/>
          </p:nvPr>
        </p:nvSpPr>
        <p:spPr>
          <a:xfrm>
            <a:off x="228600" y="1219200"/>
            <a:ext cx="8610600" cy="5334000"/>
          </a:xfrm>
        </p:spPr>
        <p:txBody>
          <a:bodyPr/>
          <a:lstStyle/>
          <a:p>
            <a:pPr eaLnBrk="1" hangingPunct="1">
              <a:spcBef>
                <a:spcPts val="500"/>
              </a:spcBef>
              <a:defRPr/>
            </a:pPr>
            <a:r>
              <a:rPr lang="en-US" dirty="0" smtClean="0"/>
              <a:t>Compiler resolves methods called on an object using</a:t>
            </a:r>
          </a:p>
          <a:p>
            <a:pPr marL="1009650" lvl="1" indent="-609600" eaLnBrk="1" hangingPunct="1">
              <a:spcBef>
                <a:spcPts val="500"/>
              </a:spcBef>
              <a:defRPr/>
            </a:pPr>
            <a:r>
              <a:rPr lang="en-US" sz="2000" dirty="0" smtClean="0">
                <a:ea typeface="+mn-ea"/>
                <a:cs typeface="+mn-cs"/>
              </a:rPr>
              <a:t>Static binding/Early binding: Compiler resolves the call at the compile time</a:t>
            </a:r>
          </a:p>
          <a:p>
            <a:pPr marL="1009650" lvl="1" indent="-609600" eaLnBrk="1" hangingPunct="1">
              <a:lnSpc>
                <a:spcPct val="100000"/>
              </a:lnSpc>
              <a:spcBef>
                <a:spcPts val="500"/>
              </a:spcBef>
              <a:defRPr/>
            </a:pPr>
            <a:r>
              <a:rPr lang="en-US" sz="2000" b="1" kern="1200" dirty="0">
                <a:solidFill>
                  <a:srgbClr val="000000"/>
                </a:solidFill>
                <a:latin typeface="Courier New" pitchFamily="49" charset="0"/>
                <a:ea typeface="+mn-ea"/>
                <a:cs typeface="+mn-cs"/>
              </a:rPr>
              <a:t>HOD h = new HOD();</a:t>
            </a:r>
          </a:p>
          <a:p>
            <a:pPr>
              <a:lnSpc>
                <a:spcPct val="100000"/>
              </a:lnSpc>
              <a:buNone/>
              <a:defRPr/>
            </a:pPr>
            <a:r>
              <a:rPr lang="en-US" b="1" kern="1200" dirty="0">
                <a:solidFill>
                  <a:srgbClr val="000000"/>
                </a:solidFill>
                <a:latin typeface="Courier New" pitchFamily="49" charset="0"/>
              </a:rPr>
              <a:t>  		</a:t>
            </a:r>
            <a:r>
              <a:rPr lang="en-US" b="1" kern="1200" dirty="0" smtClean="0">
                <a:solidFill>
                  <a:srgbClr val="000000"/>
                </a:solidFill>
                <a:latin typeface="Courier New" pitchFamily="49" charset="0"/>
              </a:rPr>
              <a:t> </a:t>
            </a:r>
            <a:r>
              <a:rPr lang="en-US" b="1" kern="1200" dirty="0" err="1" smtClean="0">
                <a:solidFill>
                  <a:srgbClr val="000000"/>
                </a:solidFill>
                <a:latin typeface="Courier New" pitchFamily="49" charset="0"/>
              </a:rPr>
              <a:t>h.viewGrade</a:t>
            </a:r>
            <a:r>
              <a:rPr lang="en-US" b="1" kern="1200" dirty="0">
                <a:solidFill>
                  <a:srgbClr val="000000"/>
                </a:solidFill>
                <a:latin typeface="Courier New" pitchFamily="49" charset="0"/>
              </a:rPr>
              <a:t>();</a:t>
            </a:r>
          </a:p>
          <a:p>
            <a:pPr>
              <a:buNone/>
              <a:defRPr/>
            </a:pPr>
            <a:r>
              <a:rPr lang="en-US" b="1" kern="1200" dirty="0">
                <a:solidFill>
                  <a:srgbClr val="000000"/>
                </a:solidFill>
                <a:latin typeface="Courier New" pitchFamily="49" charset="0"/>
              </a:rPr>
              <a:t>  		</a:t>
            </a:r>
            <a:r>
              <a:rPr lang="en-US" b="1" kern="1200" dirty="0" smtClean="0">
                <a:solidFill>
                  <a:srgbClr val="000000"/>
                </a:solidFill>
                <a:latin typeface="Courier New" pitchFamily="49" charset="0"/>
              </a:rPr>
              <a:t> h.getName();</a:t>
            </a:r>
          </a:p>
          <a:p>
            <a:pPr lvl="1">
              <a:defRPr/>
            </a:pPr>
            <a:r>
              <a:rPr lang="en-US" sz="2000" dirty="0">
                <a:ea typeface="+mn-ea"/>
                <a:cs typeface="+mn-cs"/>
              </a:rPr>
              <a:t>Overloading is resolved at compile-time. Sometimes this is also referred to as compile-time polymorphism</a:t>
            </a:r>
            <a:r>
              <a:rPr lang="en-US" sz="2000" dirty="0" smtClean="0">
                <a:ea typeface="+mn-ea"/>
                <a:cs typeface="+mn-cs"/>
              </a:rPr>
              <a:t>.</a:t>
            </a:r>
            <a:endParaRPr lang="en-US" b="1" kern="1200" dirty="0">
              <a:solidFill>
                <a:srgbClr val="000000"/>
              </a:solidFill>
              <a:latin typeface="Courier New" pitchFamily="49" charset="0"/>
            </a:endParaRPr>
          </a:p>
          <a:p>
            <a:pPr marL="1009650" lvl="1" indent="-609600" eaLnBrk="1" hangingPunct="1">
              <a:spcBef>
                <a:spcPts val="500"/>
              </a:spcBef>
              <a:defRPr/>
            </a:pPr>
            <a:r>
              <a:rPr lang="en-US" sz="2000" dirty="0" smtClean="0">
                <a:ea typeface="+mn-ea"/>
                <a:cs typeface="+mn-cs"/>
              </a:rPr>
              <a:t>Dynamic binding: Compiler resolves the call at the runtime.</a:t>
            </a:r>
          </a:p>
          <a:p>
            <a:pPr marL="1009650" lvl="1" indent="-609600" eaLnBrk="1" hangingPunct="1">
              <a:spcBef>
                <a:spcPts val="500"/>
              </a:spcBef>
              <a:defRPr/>
            </a:pPr>
            <a:r>
              <a:rPr lang="en-US" sz="2000" dirty="0" smtClean="0">
                <a:ea typeface="+mn-ea"/>
                <a:cs typeface="+mn-cs"/>
              </a:rPr>
              <a:t>Overriding </a:t>
            </a:r>
            <a:r>
              <a:rPr lang="en-US" sz="2000" dirty="0">
                <a:ea typeface="+mn-ea"/>
                <a:cs typeface="+mn-cs"/>
              </a:rPr>
              <a:t>uses run-time polymorphism or simply polymorphism</a:t>
            </a:r>
            <a:r>
              <a:rPr lang="en-US" sz="2000" dirty="0" smtClean="0">
                <a:ea typeface="+mn-ea"/>
                <a:cs typeface="+mn-cs"/>
              </a:rPr>
              <a:t>.</a:t>
            </a:r>
          </a:p>
        </p:txBody>
      </p:sp>
    </p:spTree>
    <p:extLst>
      <p:ext uri="{BB962C8B-B14F-4D97-AF65-F5344CB8AC3E}">
        <p14:creationId xmlns="" xmlns:p14="http://schemas.microsoft.com/office/powerpoint/2010/main" val="3286265303"/>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Rectangle 4"/>
          <p:cNvSpPr>
            <a:spLocks noChangeArrowheads="1"/>
          </p:cNvSpPr>
          <p:nvPr/>
        </p:nvSpPr>
        <p:spPr bwMode="auto">
          <a:xfrm>
            <a:off x="228600" y="0"/>
            <a:ext cx="8229600" cy="914400"/>
          </a:xfrm>
          <a:prstGeom prst="rect">
            <a:avLst/>
          </a:prstGeom>
          <a:noFill/>
          <a:ln w="9525">
            <a:noFill/>
            <a:miter lim="800000"/>
            <a:headEnd/>
            <a:tailEnd/>
          </a:ln>
        </p:spPr>
        <p:txBody>
          <a:bodyPr anchor="ctr"/>
          <a:lstStyle/>
          <a:p>
            <a:pPr>
              <a:defRPr/>
            </a:pPr>
            <a:endParaRPr lang="en-US" sz="3200" b="1" dirty="0">
              <a:solidFill>
                <a:schemeClr val="bg1"/>
              </a:solidFill>
              <a:latin typeface="+mj-lt"/>
              <a:cs typeface="+mn-cs"/>
            </a:endParaRPr>
          </a:p>
        </p:txBody>
      </p:sp>
      <p:sp>
        <p:nvSpPr>
          <p:cNvPr id="7" name="Rectangle 6"/>
          <p:cNvSpPr/>
          <p:nvPr/>
        </p:nvSpPr>
        <p:spPr>
          <a:xfrm>
            <a:off x="285750" y="1676400"/>
            <a:ext cx="8534400" cy="1446550"/>
          </a:xfrm>
          <a:prstGeom prst="rect">
            <a:avLst/>
          </a:prstGeom>
        </p:spPr>
        <p:txBody>
          <a:bodyPr>
            <a:spAutoFit/>
          </a:bodyPr>
          <a:lstStyle/>
          <a:p>
            <a:pPr marL="342900" indent="-342900" eaLnBrk="0" hangingPunct="0">
              <a:lnSpc>
                <a:spcPct val="140000"/>
              </a:lnSpc>
              <a:spcBef>
                <a:spcPct val="20000"/>
              </a:spcBef>
              <a:buClr>
                <a:schemeClr val="accent2"/>
              </a:buClr>
              <a:buFont typeface="Wingdings" pitchFamily="2" charset="2"/>
              <a:buChar char="§"/>
              <a:defRPr/>
            </a:pPr>
            <a:r>
              <a:rPr lang="en-US" sz="2000" dirty="0">
                <a:solidFill>
                  <a:srgbClr val="5F5F5F"/>
                </a:solidFill>
                <a:latin typeface="+mn-lt"/>
                <a:cs typeface="+mn-cs"/>
              </a:rPr>
              <a:t>What happens if you re-declare a private method </a:t>
            </a:r>
            <a:r>
              <a:rPr lang="en-US" sz="2000" dirty="0" smtClean="0">
                <a:solidFill>
                  <a:srgbClr val="5F5F5F"/>
                </a:solidFill>
                <a:latin typeface="+mn-lt"/>
                <a:cs typeface="+mn-cs"/>
              </a:rPr>
              <a:t>in </a:t>
            </a:r>
            <a:r>
              <a:rPr lang="en-US" sz="2000" dirty="0">
                <a:solidFill>
                  <a:srgbClr val="5F5F5F"/>
                </a:solidFill>
                <a:latin typeface="+mn-lt"/>
                <a:cs typeface="+mn-cs"/>
              </a:rPr>
              <a:t>your subclass and call it using super class reference? </a:t>
            </a:r>
          </a:p>
          <a:p>
            <a:pPr marL="342900" indent="-342900" eaLnBrk="0" hangingPunct="0">
              <a:lnSpc>
                <a:spcPct val="140000"/>
              </a:lnSpc>
              <a:spcBef>
                <a:spcPct val="20000"/>
              </a:spcBef>
              <a:buClr>
                <a:schemeClr val="accent2"/>
              </a:buClr>
              <a:buFont typeface="Wingdings" pitchFamily="2" charset="2"/>
              <a:buChar char="§"/>
              <a:defRPr/>
            </a:pPr>
            <a:r>
              <a:rPr lang="en-US" sz="2000" dirty="0">
                <a:solidFill>
                  <a:srgbClr val="5F5F5F"/>
                </a:solidFill>
                <a:latin typeface="+mn-lt"/>
                <a:cs typeface="+mn-cs"/>
              </a:rPr>
              <a:t>Can we still  expect </a:t>
            </a:r>
            <a:r>
              <a:rPr lang="en-US" sz="2000" dirty="0" smtClean="0">
                <a:solidFill>
                  <a:srgbClr val="5F5F5F"/>
                </a:solidFill>
                <a:latin typeface="+mn-lt"/>
                <a:cs typeface="+mn-cs"/>
              </a:rPr>
              <a:t> </a:t>
            </a:r>
            <a:r>
              <a:rPr lang="en-US" sz="2000" dirty="0">
                <a:solidFill>
                  <a:srgbClr val="5F5F5F"/>
                </a:solidFill>
                <a:latin typeface="+mn-lt"/>
                <a:cs typeface="+mn-cs"/>
              </a:rPr>
              <a:t>polymorphic behavior</a:t>
            </a:r>
            <a:r>
              <a:rPr lang="en-US" sz="2000" dirty="0" smtClean="0">
                <a:solidFill>
                  <a:srgbClr val="5F5F5F"/>
                </a:solidFill>
                <a:latin typeface="+mn-lt"/>
                <a:cs typeface="+mn-cs"/>
              </a:rPr>
              <a:t>?</a:t>
            </a:r>
            <a:endParaRPr lang="en-US" sz="2000" dirty="0">
              <a:solidFill>
                <a:srgbClr val="5F5F5F"/>
              </a:solidFill>
              <a:latin typeface="+mn-lt"/>
              <a:cs typeface="+mn-cs"/>
            </a:endParaRPr>
          </a:p>
        </p:txBody>
      </p:sp>
      <p:sp>
        <p:nvSpPr>
          <p:cNvPr id="3" name="Title 2"/>
          <p:cNvSpPr>
            <a:spLocks noGrp="1"/>
          </p:cNvSpPr>
          <p:nvPr>
            <p:ph type="title"/>
          </p:nvPr>
        </p:nvSpPr>
        <p:spPr/>
        <p:txBody>
          <a:bodyPr/>
          <a:lstStyle/>
          <a:p>
            <a:r>
              <a:rPr lang="en-US" dirty="0" smtClean="0"/>
              <a:t>Activity</a:t>
            </a:r>
            <a:endParaRPr lang="en-US" dirty="0"/>
          </a:p>
        </p:txBody>
      </p:sp>
      <p:sp>
        <p:nvSpPr>
          <p:cNvPr id="52229" name="Slide Number Placeholder 5"/>
          <p:cNvSpPr>
            <a:spLocks noGrp="1"/>
          </p:cNvSpPr>
          <p:nvPr>
            <p:ph type="sldNum" sz="quarter" idx="12"/>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03D77437-FD57-4D29-82E0-2166A9C9EB4E}" type="slidenum">
              <a:rPr lang="en-US" smtClean="0">
                <a:solidFill>
                  <a:schemeClr val="bg2"/>
                </a:solidFill>
              </a:rPr>
              <a:pPr eaLnBrk="1" hangingPunct="1">
                <a:defRPr/>
              </a:pPr>
              <a:t>107</a:t>
            </a:fld>
            <a:endParaRPr lang="en-US" smtClean="0">
              <a:solidFill>
                <a:schemeClr val="bg2"/>
              </a:solidFill>
            </a:endParaRPr>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en-US" dirty="0" smtClean="0"/>
              <a:t>Hiding .Vs. Overriding</a:t>
            </a:r>
          </a:p>
        </p:txBody>
      </p:sp>
      <p:sp>
        <p:nvSpPr>
          <p:cNvPr id="54276" name="Slide Number Placeholder 4"/>
          <p:cNvSpPr>
            <a:spLocks noGrp="1"/>
          </p:cNvSpPr>
          <p:nvPr>
            <p:ph type="sldNum" sz="quarter" idx="12"/>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835DB20B-D548-49E3-AF6A-0C315D678245}" type="slidenum">
              <a:rPr lang="en-US" smtClean="0">
                <a:solidFill>
                  <a:schemeClr val="bg2"/>
                </a:solidFill>
              </a:rPr>
              <a:pPr eaLnBrk="1" hangingPunct="1">
                <a:defRPr/>
              </a:pPr>
              <a:t>108</a:t>
            </a:fld>
            <a:endParaRPr lang="en-US" smtClean="0">
              <a:solidFill>
                <a:schemeClr val="bg2"/>
              </a:solidFill>
            </a:endParaRPr>
          </a:p>
        </p:txBody>
      </p:sp>
      <p:sp>
        <p:nvSpPr>
          <p:cNvPr id="764931" name="Rectangle 3"/>
          <p:cNvSpPr>
            <a:spLocks noGrp="1" noChangeArrowheads="1"/>
          </p:cNvSpPr>
          <p:nvPr>
            <p:ph sz="quarter" idx="1"/>
          </p:nvPr>
        </p:nvSpPr>
        <p:spPr>
          <a:xfrm>
            <a:off x="381000" y="1676400"/>
            <a:ext cx="8610600" cy="3276600"/>
          </a:xfrm>
        </p:spPr>
        <p:txBody>
          <a:bodyPr>
            <a:normAutofit/>
          </a:bodyPr>
          <a:lstStyle/>
          <a:p>
            <a:pPr eaLnBrk="1" hangingPunct="1">
              <a:defRPr/>
            </a:pPr>
            <a:r>
              <a:rPr lang="en-US" kern="1200" dirty="0" smtClean="0">
                <a:latin typeface="+mj-lt"/>
              </a:rPr>
              <a:t>A method is said to be overridden only if it can take the advantage of runtime polymorphism!.</a:t>
            </a:r>
          </a:p>
          <a:p>
            <a:pPr eaLnBrk="1" hangingPunct="1">
              <a:defRPr/>
            </a:pPr>
            <a:r>
              <a:rPr lang="en-US" kern="1200" dirty="0" smtClean="0">
                <a:latin typeface="+mj-lt"/>
              </a:rPr>
              <a:t>Otherwise it is only hidden.</a:t>
            </a:r>
          </a:p>
          <a:p>
            <a:pPr eaLnBrk="1" hangingPunct="1">
              <a:defRPr/>
            </a:pPr>
            <a:r>
              <a:rPr lang="en-US" kern="1200" dirty="0" smtClean="0">
                <a:latin typeface="+mj-lt"/>
              </a:rPr>
              <a:t>The static methods of the super class are hidden when they are redefined in the sub class.</a:t>
            </a:r>
          </a:p>
          <a:p>
            <a:pPr eaLnBrk="1" hangingPunct="1">
              <a:defRPr/>
            </a:pPr>
            <a:r>
              <a:rPr lang="en-US" kern="1200" dirty="0" smtClean="0">
                <a:latin typeface="+mj-lt"/>
              </a:rPr>
              <a:t>The static methods of the super class cannot be redefined as non-static method in subclass or vice-versa.</a:t>
            </a:r>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ChangeArrowheads="1"/>
          </p:cNvSpPr>
          <p:nvPr/>
        </p:nvSpPr>
        <p:spPr bwMode="auto">
          <a:xfrm>
            <a:off x="228600" y="228600"/>
            <a:ext cx="6172200" cy="571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p>
            <a:r>
              <a:rPr lang="en-US" sz="3200" b="1" dirty="0" smtClean="0">
                <a:solidFill>
                  <a:schemeClr val="bg1"/>
                </a:solidFill>
                <a:latin typeface="Courier New" pitchFamily="49" charset="0"/>
                <a:cs typeface="Courier New" pitchFamily="49" charset="0"/>
              </a:rPr>
              <a:t>final </a:t>
            </a:r>
            <a:r>
              <a:rPr lang="en-US" sz="3200" b="1" dirty="0">
                <a:solidFill>
                  <a:schemeClr val="bg1"/>
                </a:solidFill>
              </a:rPr>
              <a:t>method</a:t>
            </a:r>
          </a:p>
        </p:txBody>
      </p:sp>
      <p:sp>
        <p:nvSpPr>
          <p:cNvPr id="774147" name="Rectangle 3"/>
          <p:cNvSpPr>
            <a:spLocks noChangeArrowheads="1"/>
          </p:cNvSpPr>
          <p:nvPr/>
        </p:nvSpPr>
        <p:spPr bwMode="auto">
          <a:xfrm>
            <a:off x="152400" y="1066800"/>
            <a:ext cx="8991600" cy="1257300"/>
          </a:xfrm>
          <a:prstGeom prst="rect">
            <a:avLst/>
          </a:prstGeom>
          <a:noFill/>
          <a:ln w="9525">
            <a:noFill/>
            <a:miter lim="800000"/>
            <a:headEnd/>
            <a:tailEnd/>
          </a:ln>
          <a:effectLst/>
        </p:spPr>
        <p:txBody>
          <a:bodyPr/>
          <a:lstStyle/>
          <a:p>
            <a:pPr marL="342900" indent="-342900">
              <a:lnSpc>
                <a:spcPct val="120000"/>
              </a:lnSpc>
              <a:spcBef>
                <a:spcPct val="20000"/>
              </a:spcBef>
              <a:buClr>
                <a:schemeClr val="accent2"/>
              </a:buClr>
              <a:buFont typeface="Wingdings" pitchFamily="2" charset="2"/>
              <a:buChar char="§"/>
              <a:defRPr/>
            </a:pPr>
            <a:r>
              <a:rPr lang="en-US" sz="2000" dirty="0">
                <a:solidFill>
                  <a:srgbClr val="5F5F5F"/>
                </a:solidFill>
                <a:latin typeface="+mj-lt"/>
                <a:cs typeface="+mn-cs"/>
              </a:rPr>
              <a:t>A method that is declared as </a:t>
            </a:r>
            <a:r>
              <a:rPr lang="en-US" sz="2000" b="1" dirty="0">
                <a:solidFill>
                  <a:srgbClr val="000000"/>
                </a:solidFill>
                <a:latin typeface="Courier New" pitchFamily="49" charset="0"/>
                <a:cs typeface="Courier New" pitchFamily="49" charset="0"/>
              </a:rPr>
              <a:t>final</a:t>
            </a:r>
            <a:r>
              <a:rPr lang="en-US" sz="2000" dirty="0">
                <a:solidFill>
                  <a:srgbClr val="5F5F5F"/>
                </a:solidFill>
                <a:latin typeface="+mj-lt"/>
                <a:cs typeface="+mn-cs"/>
              </a:rPr>
              <a:t> prevents an inheriting class from overriding that method</a:t>
            </a:r>
            <a:r>
              <a:rPr lang="en-US" sz="2000" dirty="0" smtClean="0">
                <a:solidFill>
                  <a:srgbClr val="5F5F5F"/>
                </a:solidFill>
                <a:latin typeface="+mj-lt"/>
                <a:cs typeface="+mn-cs"/>
              </a:rPr>
              <a:t>.</a:t>
            </a:r>
            <a:endParaRPr lang="en-US" sz="2000" dirty="0">
              <a:solidFill>
                <a:srgbClr val="5F5F5F"/>
              </a:solidFill>
              <a:latin typeface="+mj-lt"/>
              <a:cs typeface="+mn-cs"/>
            </a:endParaRPr>
          </a:p>
        </p:txBody>
      </p:sp>
      <p:sp>
        <p:nvSpPr>
          <p:cNvPr id="6" name="Title 5"/>
          <p:cNvSpPr>
            <a:spLocks noGrp="1"/>
          </p:cNvSpPr>
          <p:nvPr>
            <p:ph type="title"/>
          </p:nvPr>
        </p:nvSpPr>
        <p:spPr>
          <a:xfrm>
            <a:off x="457200" y="76200"/>
            <a:ext cx="8229600" cy="1143000"/>
          </a:xfrm>
        </p:spPr>
        <p:txBody>
          <a:bodyPr/>
          <a:lstStyle/>
          <a:p>
            <a:r>
              <a:rPr lang="en-US" dirty="0" smtClean="0"/>
              <a:t>Final Keyword</a:t>
            </a:r>
            <a:endParaRPr lang="en-US" dirty="0"/>
          </a:p>
        </p:txBody>
      </p:sp>
      <p:sp>
        <p:nvSpPr>
          <p:cNvPr id="58372" name="Slide Number Placeholder 4"/>
          <p:cNvSpPr>
            <a:spLocks noGrp="1"/>
          </p:cNvSpPr>
          <p:nvPr>
            <p:ph type="sldNum" sz="quarter" idx="12"/>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DE40ABBF-5A7E-421C-B348-1225DC548F20}" type="slidenum">
              <a:rPr lang="en-US" smtClean="0">
                <a:solidFill>
                  <a:schemeClr val="bg2"/>
                </a:solidFill>
              </a:rPr>
              <a:pPr eaLnBrk="1" hangingPunct="1">
                <a:defRPr/>
              </a:pPr>
              <a:t>109</a:t>
            </a:fld>
            <a:endParaRPr lang="en-US" smtClean="0">
              <a:solidFill>
                <a:schemeClr val="bg2"/>
              </a:solidFill>
            </a:endParaRPr>
          </a:p>
        </p:txBody>
      </p:sp>
      <p:sp>
        <p:nvSpPr>
          <p:cNvPr id="5" name="Rectangle 2"/>
          <p:cNvSpPr>
            <a:spLocks noChangeArrowheads="1"/>
          </p:cNvSpPr>
          <p:nvPr/>
        </p:nvSpPr>
        <p:spPr bwMode="auto">
          <a:xfrm>
            <a:off x="381000" y="2324100"/>
            <a:ext cx="8229600" cy="3542508"/>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square">
            <a:spAutoFit/>
          </a:bodyPr>
          <a:lstStyle/>
          <a:p>
            <a:pPr>
              <a:lnSpc>
                <a:spcPct val="140000"/>
              </a:lnSpc>
              <a:spcBef>
                <a:spcPts val="500"/>
              </a:spcBef>
            </a:pPr>
            <a:r>
              <a:rPr lang="en-US" sz="2000" b="1" dirty="0">
                <a:solidFill>
                  <a:srgbClr val="000000"/>
                </a:solidFill>
                <a:latin typeface="Courier New" pitchFamily="49" charset="0"/>
              </a:rPr>
              <a:t>package student;</a:t>
            </a:r>
          </a:p>
          <a:p>
            <a:pPr>
              <a:lnSpc>
                <a:spcPct val="140000"/>
              </a:lnSpc>
              <a:spcBef>
                <a:spcPts val="500"/>
              </a:spcBef>
            </a:pPr>
            <a:r>
              <a:rPr lang="en-US" sz="2000" b="1" dirty="0">
                <a:solidFill>
                  <a:srgbClr val="000000"/>
                </a:solidFill>
                <a:latin typeface="Courier New" pitchFamily="49" charset="0"/>
              </a:rPr>
              <a:t>public class Grade{</a:t>
            </a:r>
          </a:p>
          <a:p>
            <a:pPr>
              <a:lnSpc>
                <a:spcPct val="140000"/>
              </a:lnSpc>
              <a:spcBef>
                <a:spcPts val="500"/>
              </a:spcBef>
            </a:pPr>
            <a:r>
              <a:rPr lang="en-US" sz="2000" b="1" dirty="0">
                <a:solidFill>
                  <a:srgbClr val="000000"/>
                </a:solidFill>
                <a:latin typeface="Courier New" pitchFamily="49" charset="0"/>
              </a:rPr>
              <a:t>public final String </a:t>
            </a:r>
            <a:r>
              <a:rPr lang="en-US" sz="2000" b="1" dirty="0" err="1">
                <a:solidFill>
                  <a:srgbClr val="000000"/>
                </a:solidFill>
                <a:latin typeface="Courier New" pitchFamily="49" charset="0"/>
              </a:rPr>
              <a:t>getGrade</a:t>
            </a:r>
            <a:r>
              <a:rPr lang="en-US" sz="2000" b="1" dirty="0" smtClean="0">
                <a:solidFill>
                  <a:srgbClr val="000000"/>
                </a:solidFill>
                <a:latin typeface="Courier New" pitchFamily="49" charset="0"/>
              </a:rPr>
              <a:t>(){…}</a:t>
            </a:r>
          </a:p>
          <a:p>
            <a:pPr>
              <a:lnSpc>
                <a:spcPct val="140000"/>
              </a:lnSpc>
              <a:spcBef>
                <a:spcPts val="500"/>
              </a:spcBef>
            </a:pPr>
            <a:r>
              <a:rPr lang="en-US" sz="2000" b="1" dirty="0" smtClean="0">
                <a:solidFill>
                  <a:srgbClr val="000000"/>
                </a:solidFill>
                <a:latin typeface="Courier New" pitchFamily="49" charset="0"/>
              </a:rPr>
              <a:t>}</a:t>
            </a:r>
            <a:r>
              <a:rPr lang="en-US" sz="2000" b="1" dirty="0">
                <a:solidFill>
                  <a:srgbClr val="000000"/>
                </a:solidFill>
                <a:latin typeface="Courier New" pitchFamily="49" charset="0"/>
              </a:rPr>
              <a:t>	</a:t>
            </a:r>
            <a:endParaRPr lang="en-US" sz="2000" b="1" dirty="0" smtClean="0">
              <a:solidFill>
                <a:srgbClr val="000000"/>
              </a:solidFill>
              <a:latin typeface="Courier New" pitchFamily="49" charset="0"/>
            </a:endParaRPr>
          </a:p>
          <a:p>
            <a:pPr>
              <a:lnSpc>
                <a:spcPct val="140000"/>
              </a:lnSpc>
              <a:spcBef>
                <a:spcPts val="500"/>
              </a:spcBef>
            </a:pPr>
            <a:r>
              <a:rPr lang="en-US" sz="2000" b="1" dirty="0">
                <a:solidFill>
                  <a:srgbClr val="000000"/>
                </a:solidFill>
                <a:latin typeface="Courier New" pitchFamily="49" charset="0"/>
              </a:rPr>
              <a:t>public class </a:t>
            </a:r>
            <a:r>
              <a:rPr lang="en-US" sz="2000" b="1" dirty="0" err="1">
                <a:solidFill>
                  <a:srgbClr val="000000"/>
                </a:solidFill>
                <a:latin typeface="Courier New" pitchFamily="49" charset="0"/>
              </a:rPr>
              <a:t>MyGrade</a:t>
            </a:r>
            <a:r>
              <a:rPr lang="en-US" sz="2000" b="1" dirty="0">
                <a:solidFill>
                  <a:srgbClr val="000000"/>
                </a:solidFill>
                <a:latin typeface="Courier New" pitchFamily="49" charset="0"/>
              </a:rPr>
              <a:t> extends Grade{</a:t>
            </a:r>
          </a:p>
          <a:p>
            <a:pPr>
              <a:lnSpc>
                <a:spcPct val="140000"/>
              </a:lnSpc>
              <a:spcBef>
                <a:spcPts val="500"/>
              </a:spcBef>
            </a:pPr>
            <a:r>
              <a:rPr lang="en-US" sz="2000" b="1" strike="sngStrike" dirty="0">
                <a:solidFill>
                  <a:srgbClr val="339933"/>
                </a:solidFill>
                <a:latin typeface="Courier New" pitchFamily="49" charset="0"/>
              </a:rPr>
              <a:t>public final String </a:t>
            </a:r>
            <a:r>
              <a:rPr lang="en-US" sz="2000" b="1" strike="sngStrike" dirty="0" err="1">
                <a:solidFill>
                  <a:srgbClr val="339933"/>
                </a:solidFill>
                <a:latin typeface="Courier New" pitchFamily="49" charset="0"/>
              </a:rPr>
              <a:t>getGrade</a:t>
            </a:r>
            <a:r>
              <a:rPr lang="en-US" sz="2000" b="1" strike="sngStrike" dirty="0" smtClean="0">
                <a:solidFill>
                  <a:srgbClr val="339933"/>
                </a:solidFill>
                <a:latin typeface="Courier New" pitchFamily="49" charset="0"/>
              </a:rPr>
              <a:t>(){…} </a:t>
            </a:r>
            <a:r>
              <a:rPr lang="en-US" sz="2000" b="1" dirty="0" smtClean="0">
                <a:solidFill>
                  <a:srgbClr val="339933"/>
                </a:solidFill>
                <a:latin typeface="Courier New" pitchFamily="49" charset="0"/>
              </a:rPr>
              <a:t>  // error</a:t>
            </a:r>
          </a:p>
          <a:p>
            <a:pPr>
              <a:lnSpc>
                <a:spcPct val="140000"/>
              </a:lnSpc>
              <a:spcBef>
                <a:spcPts val="500"/>
              </a:spcBef>
            </a:pPr>
            <a:r>
              <a:rPr lang="en-US" sz="2000" b="1" dirty="0" smtClean="0">
                <a:solidFill>
                  <a:srgbClr val="000000"/>
                </a:solidFill>
                <a:latin typeface="Courier New" pitchFamily="49" charset="0"/>
              </a:rPr>
              <a:t>} </a:t>
            </a:r>
            <a:r>
              <a:rPr lang="en-US" sz="2400" b="1" dirty="0">
                <a:solidFill>
                  <a:srgbClr val="000000"/>
                </a:solidFill>
                <a:latin typeface="Courier New" pitchFamily="49" charset="0"/>
              </a:rPr>
              <a:t>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Scanner Class</a:t>
            </a:r>
            <a:endParaRPr lang="en-US" dirty="0"/>
          </a:p>
        </p:txBody>
      </p:sp>
      <p:sp>
        <p:nvSpPr>
          <p:cNvPr id="3" name="Content Placeholder 2"/>
          <p:cNvSpPr>
            <a:spLocks noGrp="1"/>
          </p:cNvSpPr>
          <p:nvPr>
            <p:ph sz="quarter" idx="1"/>
          </p:nvPr>
        </p:nvSpPr>
        <p:spPr/>
        <p:txBody>
          <a:bodyPr/>
          <a:lstStyle/>
          <a:p>
            <a:r>
              <a:rPr lang="en-US" dirty="0" err="1" smtClean="0"/>
              <a:t>Java.util.Scanner</a:t>
            </a:r>
            <a:endParaRPr lang="en-US" dirty="0" smtClean="0"/>
          </a:p>
          <a:p>
            <a:r>
              <a:rPr lang="en-US" dirty="0" err="1" smtClean="0"/>
              <a:t>nextXXX</a:t>
            </a:r>
            <a:r>
              <a:rPr lang="en-US" dirty="0" smtClean="0"/>
              <a:t>() method</a:t>
            </a:r>
            <a:endParaRPr lang="en-US" dirty="0"/>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latin typeface="Courier New" pitchFamily="49" charset="0"/>
                <a:cs typeface="Courier New" pitchFamily="49" charset="0"/>
              </a:rPr>
              <a:t>final </a:t>
            </a:r>
            <a:r>
              <a:rPr lang="en-US" dirty="0" smtClean="0"/>
              <a:t>class</a:t>
            </a:r>
            <a:endParaRPr lang="en-US" dirty="0"/>
          </a:p>
        </p:txBody>
      </p:sp>
      <p:sp>
        <p:nvSpPr>
          <p:cNvPr id="2" name="Slide Number Placeholder 1"/>
          <p:cNvSpPr>
            <a:spLocks noGrp="1"/>
          </p:cNvSpPr>
          <p:nvPr>
            <p:ph type="sldNum" sz="quarter" idx="12"/>
          </p:nvPr>
        </p:nvSpPr>
        <p:spPr/>
        <p:txBody>
          <a:bodyPr/>
          <a:lstStyle/>
          <a:p>
            <a:pPr>
              <a:defRPr/>
            </a:pPr>
            <a:fld id="{179FE75D-5521-4892-AA70-349CA73BB931}" type="slidenum">
              <a:rPr lang="en-US" smtClean="0"/>
              <a:pPr>
                <a:defRPr/>
              </a:pPr>
              <a:t>110</a:t>
            </a:fld>
            <a:endParaRPr lang="en-US"/>
          </a:p>
        </p:txBody>
      </p:sp>
      <p:sp>
        <p:nvSpPr>
          <p:cNvPr id="4" name="Content Placeholder 3"/>
          <p:cNvSpPr>
            <a:spLocks noGrp="1"/>
          </p:cNvSpPr>
          <p:nvPr>
            <p:ph sz="quarter" idx="1"/>
          </p:nvPr>
        </p:nvSpPr>
        <p:spPr>
          <a:xfrm>
            <a:off x="304800" y="1371601"/>
            <a:ext cx="8229600" cy="1752600"/>
          </a:xfrm>
        </p:spPr>
        <p:txBody>
          <a:bodyPr>
            <a:normAutofit fontScale="92500" lnSpcReduction="20000"/>
          </a:bodyPr>
          <a:lstStyle/>
          <a:p>
            <a:pPr>
              <a:lnSpc>
                <a:spcPct val="120000"/>
              </a:lnSpc>
              <a:defRPr/>
            </a:pPr>
            <a:r>
              <a:rPr lang="en-US" dirty="0"/>
              <a:t>A class that is declared  as </a:t>
            </a:r>
            <a:r>
              <a:rPr lang="en-US" b="1" dirty="0">
                <a:solidFill>
                  <a:srgbClr val="000000"/>
                </a:solidFill>
                <a:latin typeface="Courier New" pitchFamily="49" charset="0"/>
                <a:cs typeface="Courier New" pitchFamily="49" charset="0"/>
              </a:rPr>
              <a:t>final</a:t>
            </a:r>
            <a:r>
              <a:rPr lang="en-US" dirty="0"/>
              <a:t> prevents other classes from inheriting from it.</a:t>
            </a:r>
          </a:p>
          <a:p>
            <a:pPr>
              <a:lnSpc>
                <a:spcPct val="120000"/>
              </a:lnSpc>
              <a:defRPr/>
            </a:pPr>
            <a:r>
              <a:rPr lang="en-US" b="1" dirty="0">
                <a:solidFill>
                  <a:srgbClr val="000000"/>
                </a:solidFill>
                <a:latin typeface="Courier New" pitchFamily="49" charset="0"/>
                <a:cs typeface="Courier New" pitchFamily="49" charset="0"/>
              </a:rPr>
              <a:t>System</a:t>
            </a:r>
            <a:r>
              <a:rPr lang="en-US" b="1" dirty="0" smtClean="0">
                <a:solidFill>
                  <a:srgbClr val="000000"/>
                </a:solidFill>
                <a:latin typeface="Courier New" pitchFamily="49" charset="0"/>
                <a:cs typeface="Courier New" pitchFamily="49" charset="0"/>
              </a:rPr>
              <a:t>, Scanner, </a:t>
            </a:r>
            <a:r>
              <a:rPr lang="en-US" b="1" dirty="0">
                <a:solidFill>
                  <a:srgbClr val="000000"/>
                </a:solidFill>
                <a:latin typeface="Courier New" pitchFamily="49" charset="0"/>
                <a:cs typeface="Courier New" pitchFamily="49" charset="0"/>
              </a:rPr>
              <a:t>String</a:t>
            </a:r>
            <a:r>
              <a:rPr lang="en-US" dirty="0"/>
              <a:t> class and all the wrapper classes (</a:t>
            </a:r>
            <a:r>
              <a:rPr lang="en-US" b="1" dirty="0">
                <a:solidFill>
                  <a:srgbClr val="000000"/>
                </a:solidFill>
                <a:latin typeface="Courier New" pitchFamily="49" charset="0"/>
                <a:cs typeface="Courier New" pitchFamily="49" charset="0"/>
              </a:rPr>
              <a:t>Boolean, Double, Integer </a:t>
            </a:r>
            <a:r>
              <a:rPr lang="en-US" dirty="0" smtClean="0"/>
              <a:t>etc.) </a:t>
            </a:r>
            <a:r>
              <a:rPr lang="en-US" dirty="0"/>
              <a:t>are </a:t>
            </a:r>
            <a:r>
              <a:rPr lang="en-US" b="1" dirty="0">
                <a:solidFill>
                  <a:srgbClr val="000000"/>
                </a:solidFill>
                <a:latin typeface="Courier New" pitchFamily="49" charset="0"/>
                <a:cs typeface="Courier New" pitchFamily="49" charset="0"/>
              </a:rPr>
              <a:t>final</a:t>
            </a:r>
            <a:r>
              <a:rPr lang="en-US" dirty="0"/>
              <a:t>.</a:t>
            </a:r>
          </a:p>
          <a:p>
            <a:endParaRPr lang="en-US" dirty="0"/>
          </a:p>
        </p:txBody>
      </p:sp>
      <p:sp>
        <p:nvSpPr>
          <p:cNvPr id="5" name="Rectangle 4"/>
          <p:cNvSpPr/>
          <p:nvPr/>
        </p:nvSpPr>
        <p:spPr>
          <a:xfrm>
            <a:off x="476250" y="3200400"/>
            <a:ext cx="8382000" cy="3226524"/>
          </a:xfrm>
          <a:prstGeom prst="rect">
            <a:avLst/>
          </a:prstGeom>
        </p:spPr>
        <p:txBody>
          <a:bodyPr wrap="square">
            <a:spAutoFit/>
          </a:bodyPr>
          <a:lstStyle/>
          <a:p>
            <a:pPr>
              <a:lnSpc>
                <a:spcPct val="120000"/>
              </a:lnSpc>
              <a:spcBef>
                <a:spcPts val="200"/>
              </a:spcBef>
            </a:pPr>
            <a:r>
              <a:rPr lang="en-US" sz="2000" b="1" dirty="0">
                <a:solidFill>
                  <a:srgbClr val="000000"/>
                </a:solidFill>
                <a:latin typeface="Courier New" pitchFamily="49" charset="0"/>
                <a:cs typeface="Courier New" pitchFamily="49" charset="0"/>
              </a:rPr>
              <a:t>package student;</a:t>
            </a:r>
          </a:p>
          <a:p>
            <a:pPr>
              <a:lnSpc>
                <a:spcPct val="120000"/>
              </a:lnSpc>
              <a:spcBef>
                <a:spcPts val="200"/>
              </a:spcBef>
            </a:pPr>
            <a:r>
              <a:rPr lang="en-US" sz="2000" b="1" dirty="0">
                <a:solidFill>
                  <a:srgbClr val="000000"/>
                </a:solidFill>
                <a:latin typeface="Courier New" pitchFamily="49" charset="0"/>
                <a:cs typeface="Courier New" pitchFamily="49" charset="0"/>
              </a:rPr>
              <a:t>public final class Grade{</a:t>
            </a:r>
          </a:p>
          <a:p>
            <a:pPr>
              <a:lnSpc>
                <a:spcPct val="120000"/>
              </a:lnSpc>
              <a:spcBef>
                <a:spcPts val="200"/>
              </a:spcBef>
            </a:pPr>
            <a:r>
              <a:rPr lang="en-US" sz="2000" b="1" dirty="0">
                <a:solidFill>
                  <a:srgbClr val="000000"/>
                </a:solidFill>
                <a:latin typeface="Courier New" pitchFamily="49" charset="0"/>
                <a:cs typeface="Courier New" pitchFamily="49" charset="0"/>
              </a:rPr>
              <a:t>…</a:t>
            </a:r>
          </a:p>
          <a:p>
            <a:pPr>
              <a:lnSpc>
                <a:spcPct val="120000"/>
              </a:lnSpc>
              <a:spcBef>
                <a:spcPts val="200"/>
              </a:spcBef>
            </a:pPr>
            <a:r>
              <a:rPr lang="en-US" sz="2000" b="1" dirty="0" smtClean="0">
                <a:solidFill>
                  <a:srgbClr val="000000"/>
                </a:solidFill>
                <a:latin typeface="Courier New" pitchFamily="49" charset="0"/>
                <a:cs typeface="Courier New" pitchFamily="49" charset="0"/>
              </a:rPr>
              <a:t>}}</a:t>
            </a:r>
          </a:p>
          <a:p>
            <a:pPr>
              <a:lnSpc>
                <a:spcPct val="120000"/>
              </a:lnSpc>
              <a:spcBef>
                <a:spcPts val="200"/>
              </a:spcBef>
            </a:pPr>
            <a:endParaRPr lang="en-US" sz="2000" b="1" dirty="0">
              <a:solidFill>
                <a:srgbClr val="000000"/>
              </a:solidFill>
              <a:latin typeface="Courier New" pitchFamily="49" charset="0"/>
              <a:cs typeface="Courier New" pitchFamily="49" charset="0"/>
            </a:endParaRPr>
          </a:p>
          <a:p>
            <a:pPr>
              <a:lnSpc>
                <a:spcPct val="120000"/>
              </a:lnSpc>
              <a:spcBef>
                <a:spcPts val="200"/>
              </a:spcBef>
            </a:pPr>
            <a:r>
              <a:rPr lang="en-US" sz="2000" b="1" strike="sngStrike" dirty="0" smtClean="0">
                <a:solidFill>
                  <a:srgbClr val="339933"/>
                </a:solidFill>
                <a:latin typeface="Courier New" pitchFamily="49" charset="0"/>
                <a:cs typeface="Courier New" pitchFamily="49" charset="0"/>
              </a:rPr>
              <a:t>public </a:t>
            </a:r>
            <a:r>
              <a:rPr lang="en-US" sz="2000" b="1" strike="sngStrike" dirty="0">
                <a:solidFill>
                  <a:srgbClr val="339933"/>
                </a:solidFill>
                <a:latin typeface="Courier New" pitchFamily="49" charset="0"/>
                <a:cs typeface="Courier New" pitchFamily="49" charset="0"/>
              </a:rPr>
              <a:t>class </a:t>
            </a:r>
            <a:r>
              <a:rPr lang="en-US" sz="2000" b="1" strike="sngStrike" dirty="0" err="1">
                <a:solidFill>
                  <a:srgbClr val="339933"/>
                </a:solidFill>
                <a:latin typeface="Courier New" pitchFamily="49" charset="0"/>
                <a:cs typeface="Courier New" pitchFamily="49" charset="0"/>
              </a:rPr>
              <a:t>MyGrade</a:t>
            </a:r>
            <a:r>
              <a:rPr lang="en-US" sz="2000" b="1" strike="sngStrike" dirty="0">
                <a:solidFill>
                  <a:srgbClr val="339933"/>
                </a:solidFill>
                <a:latin typeface="Courier New" pitchFamily="49" charset="0"/>
                <a:cs typeface="Courier New" pitchFamily="49" charset="0"/>
              </a:rPr>
              <a:t> extends Grade{</a:t>
            </a:r>
          </a:p>
          <a:p>
            <a:pPr>
              <a:lnSpc>
                <a:spcPct val="120000"/>
              </a:lnSpc>
              <a:spcBef>
                <a:spcPts val="200"/>
              </a:spcBef>
            </a:pPr>
            <a:r>
              <a:rPr lang="en-US" sz="2000" b="1" strike="sngStrike" dirty="0">
                <a:solidFill>
                  <a:srgbClr val="339933"/>
                </a:solidFill>
                <a:latin typeface="Courier New" pitchFamily="49" charset="0"/>
                <a:cs typeface="Courier New" pitchFamily="49" charset="0"/>
              </a:rPr>
              <a:t>…</a:t>
            </a:r>
          </a:p>
          <a:p>
            <a:pPr>
              <a:lnSpc>
                <a:spcPct val="120000"/>
              </a:lnSpc>
              <a:spcBef>
                <a:spcPts val="200"/>
              </a:spcBef>
            </a:pPr>
            <a:r>
              <a:rPr lang="en-US" sz="2000" b="1" strike="sngStrike" dirty="0">
                <a:solidFill>
                  <a:srgbClr val="339933"/>
                </a:solidFill>
                <a:latin typeface="Courier New" pitchFamily="49" charset="0"/>
                <a:cs typeface="Courier New" pitchFamily="49" charset="0"/>
              </a:rPr>
              <a:t>}}</a:t>
            </a:r>
          </a:p>
        </p:txBody>
      </p:sp>
      <p:sp>
        <p:nvSpPr>
          <p:cNvPr id="6" name="Right Brace 5"/>
          <p:cNvSpPr/>
          <p:nvPr/>
        </p:nvSpPr>
        <p:spPr>
          <a:xfrm>
            <a:off x="6324600" y="5181600"/>
            <a:ext cx="228600" cy="1066800"/>
          </a:xfrm>
          <a:prstGeom prst="rightBrace">
            <a:avLst/>
          </a:prstGeom>
          <a:ln>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Rectangle 6"/>
          <p:cNvSpPr/>
          <p:nvPr/>
        </p:nvSpPr>
        <p:spPr>
          <a:xfrm>
            <a:off x="6705600" y="5474934"/>
            <a:ext cx="873957" cy="480131"/>
          </a:xfrm>
          <a:prstGeom prst="rect">
            <a:avLst/>
          </a:prstGeom>
        </p:spPr>
        <p:txBody>
          <a:bodyPr wrap="none">
            <a:spAutoFit/>
          </a:bodyPr>
          <a:lstStyle/>
          <a:p>
            <a:pPr>
              <a:lnSpc>
                <a:spcPct val="140000"/>
              </a:lnSpc>
              <a:spcBef>
                <a:spcPts val="500"/>
              </a:spcBef>
            </a:pPr>
            <a:r>
              <a:rPr lang="en-US" b="1" dirty="0">
                <a:solidFill>
                  <a:srgbClr val="339933"/>
                </a:solidFill>
                <a:latin typeface="Courier New" pitchFamily="49" charset="0"/>
              </a:rPr>
              <a:t>error</a:t>
            </a:r>
          </a:p>
        </p:txBody>
      </p:sp>
    </p:spTree>
    <p:extLst>
      <p:ext uri="{BB962C8B-B14F-4D97-AF65-F5344CB8AC3E}">
        <p14:creationId xmlns="" xmlns:p14="http://schemas.microsoft.com/office/powerpoint/2010/main" val="2122179425"/>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2"/>
          <p:cNvSpPr>
            <a:spLocks noGrp="1"/>
          </p:cNvSpPr>
          <p:nvPr>
            <p:ph type="title"/>
          </p:nvPr>
        </p:nvSpPr>
        <p:spPr/>
        <p:txBody>
          <a:bodyPr/>
          <a:lstStyle/>
          <a:p>
            <a:r>
              <a:rPr lang="en-US" dirty="0" smtClean="0">
                <a:latin typeface="Courier New" pitchFamily="49" charset="0"/>
                <a:cs typeface="Courier New" pitchFamily="49" charset="0"/>
              </a:rPr>
              <a:t>Object</a:t>
            </a:r>
            <a:endParaRPr lang="en-US" dirty="0" smtClean="0"/>
          </a:p>
        </p:txBody>
      </p:sp>
      <p:sp>
        <p:nvSpPr>
          <p:cNvPr id="70660" name="Slide Number Placeholder 4"/>
          <p:cNvSpPr>
            <a:spLocks noGrp="1"/>
          </p:cNvSpPr>
          <p:nvPr>
            <p:ph type="sldNum" sz="quarter" idx="12"/>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545FF6FC-A3CC-440E-B797-5CF683E63CFD}" type="slidenum">
              <a:rPr lang="en-US" smtClean="0">
                <a:solidFill>
                  <a:schemeClr val="bg2"/>
                </a:solidFill>
              </a:rPr>
              <a:pPr eaLnBrk="1" hangingPunct="1">
                <a:defRPr/>
              </a:pPr>
              <a:t>111</a:t>
            </a:fld>
            <a:endParaRPr lang="en-US" smtClean="0">
              <a:solidFill>
                <a:schemeClr val="bg2"/>
              </a:solidFill>
            </a:endParaRPr>
          </a:p>
        </p:txBody>
      </p:sp>
      <p:sp>
        <p:nvSpPr>
          <p:cNvPr id="4" name="Content Placeholder 3"/>
          <p:cNvSpPr>
            <a:spLocks noGrp="1"/>
          </p:cNvSpPr>
          <p:nvPr>
            <p:ph sz="quarter" idx="1"/>
          </p:nvPr>
        </p:nvSpPr>
        <p:spPr>
          <a:xfrm>
            <a:off x="152400" y="1066800"/>
            <a:ext cx="8839200" cy="2133600"/>
          </a:xfrm>
        </p:spPr>
        <p:txBody>
          <a:bodyPr>
            <a:normAutofit fontScale="85000" lnSpcReduction="10000"/>
          </a:bodyPr>
          <a:lstStyle/>
          <a:p>
            <a:pPr eaLnBrk="1" hangingPunct="1">
              <a:lnSpc>
                <a:spcPct val="120000"/>
              </a:lnSpc>
              <a:defRPr/>
            </a:pPr>
            <a:r>
              <a:rPr lang="en-US" dirty="0" smtClean="0"/>
              <a:t>All classes in java, by default, inherit from a predefined java class called </a:t>
            </a:r>
            <a:r>
              <a:rPr lang="en-US" b="1" kern="1200" dirty="0" smtClean="0">
                <a:solidFill>
                  <a:srgbClr val="000000"/>
                </a:solidFill>
                <a:latin typeface="Courier New" pitchFamily="49" charset="0"/>
              </a:rPr>
              <a:t>Object</a:t>
            </a:r>
            <a:r>
              <a:rPr lang="en-US" dirty="0" smtClean="0"/>
              <a:t>.</a:t>
            </a:r>
          </a:p>
          <a:p>
            <a:pPr eaLnBrk="1" hangingPunct="1">
              <a:lnSpc>
                <a:spcPct val="120000"/>
              </a:lnSpc>
              <a:defRPr/>
            </a:pPr>
            <a:r>
              <a:rPr lang="en-US" b="1" kern="1200" dirty="0" smtClean="0">
                <a:solidFill>
                  <a:srgbClr val="000000"/>
                </a:solidFill>
                <a:latin typeface="Courier New" pitchFamily="49" charset="0"/>
              </a:rPr>
              <a:t>Object</a:t>
            </a:r>
            <a:r>
              <a:rPr lang="en-US" dirty="0" smtClean="0"/>
              <a:t> class is defined  in </a:t>
            </a:r>
            <a:r>
              <a:rPr lang="en-US" b="1" kern="1200" dirty="0" err="1" smtClean="0">
                <a:solidFill>
                  <a:srgbClr val="000000"/>
                </a:solidFill>
                <a:latin typeface="Courier New" pitchFamily="49" charset="0"/>
              </a:rPr>
              <a:t>java.lang</a:t>
            </a:r>
            <a:r>
              <a:rPr lang="en-US" dirty="0" smtClean="0"/>
              <a:t> package.</a:t>
            </a:r>
          </a:p>
          <a:p>
            <a:pPr eaLnBrk="1" hangingPunct="1">
              <a:lnSpc>
                <a:spcPct val="120000"/>
              </a:lnSpc>
              <a:defRPr/>
            </a:pPr>
            <a:r>
              <a:rPr lang="en-US" dirty="0" smtClean="0"/>
              <a:t>This class is the root of the class hierarchy. </a:t>
            </a:r>
          </a:p>
          <a:p>
            <a:pPr eaLnBrk="1" hangingPunct="1">
              <a:lnSpc>
                <a:spcPct val="120000"/>
              </a:lnSpc>
              <a:defRPr/>
            </a:pPr>
            <a:r>
              <a:rPr lang="en-US" b="1" kern="1200" dirty="0" smtClean="0">
                <a:solidFill>
                  <a:srgbClr val="000000"/>
                </a:solidFill>
                <a:latin typeface="Courier New" pitchFamily="49" charset="0"/>
              </a:rPr>
              <a:t>Object</a:t>
            </a:r>
            <a:r>
              <a:rPr lang="en-US" dirty="0" smtClean="0"/>
              <a:t> class is a concrete class and has a no-argument constructor.</a:t>
            </a:r>
          </a:p>
        </p:txBody>
      </p:sp>
      <p:grpSp>
        <p:nvGrpSpPr>
          <p:cNvPr id="2" name="Group 1"/>
          <p:cNvGrpSpPr/>
          <p:nvPr/>
        </p:nvGrpSpPr>
        <p:grpSpPr>
          <a:xfrm>
            <a:off x="271463" y="3147902"/>
            <a:ext cx="6861174" cy="3600450"/>
            <a:chOff x="-668337" y="3204368"/>
            <a:chExt cx="6861174" cy="3600450"/>
          </a:xfrm>
        </p:grpSpPr>
        <p:sp>
          <p:nvSpPr>
            <p:cNvPr id="5" name="Text Box 4"/>
            <p:cNvSpPr txBox="1">
              <a:spLocks noChangeArrowheads="1"/>
            </p:cNvSpPr>
            <p:nvPr/>
          </p:nvSpPr>
          <p:spPr bwMode="auto">
            <a:xfrm>
              <a:off x="2001837" y="4204493"/>
              <a:ext cx="3124200" cy="40005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000" b="1" i="1">
                  <a:solidFill>
                    <a:srgbClr val="000000"/>
                  </a:solidFill>
                  <a:latin typeface="Courier New" pitchFamily="49" charset="0"/>
                </a:rPr>
                <a:t>general.Person</a:t>
              </a:r>
            </a:p>
          </p:txBody>
        </p:sp>
        <p:sp>
          <p:nvSpPr>
            <p:cNvPr id="6" name="Text Box 5"/>
            <p:cNvSpPr txBox="1">
              <a:spLocks noChangeArrowheads="1"/>
            </p:cNvSpPr>
            <p:nvPr/>
          </p:nvSpPr>
          <p:spPr bwMode="auto">
            <a:xfrm>
              <a:off x="501650" y="5499893"/>
              <a:ext cx="2492375" cy="40005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000" b="1">
                  <a:solidFill>
                    <a:srgbClr val="000000"/>
                  </a:solidFill>
                  <a:latin typeface="Courier New" pitchFamily="49" charset="0"/>
                </a:rPr>
                <a:t>teacher.Teacher</a:t>
              </a:r>
            </a:p>
          </p:txBody>
        </p:sp>
        <p:sp>
          <p:nvSpPr>
            <p:cNvPr id="7" name="Text Box 6"/>
            <p:cNvSpPr txBox="1">
              <a:spLocks noChangeArrowheads="1"/>
            </p:cNvSpPr>
            <p:nvPr/>
          </p:nvSpPr>
          <p:spPr bwMode="auto">
            <a:xfrm>
              <a:off x="3321050" y="5499893"/>
              <a:ext cx="2871787" cy="40005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000" b="1">
                  <a:solidFill>
                    <a:srgbClr val="000000"/>
                  </a:solidFill>
                  <a:latin typeface="Courier New" pitchFamily="49" charset="0"/>
                </a:rPr>
                <a:t>student.Student</a:t>
              </a:r>
            </a:p>
          </p:txBody>
        </p:sp>
        <p:sp>
          <p:nvSpPr>
            <p:cNvPr id="8" name="Text Box 7"/>
            <p:cNvSpPr txBox="1">
              <a:spLocks noChangeArrowheads="1"/>
            </p:cNvSpPr>
            <p:nvPr/>
          </p:nvSpPr>
          <p:spPr bwMode="auto">
            <a:xfrm>
              <a:off x="630237" y="6404768"/>
              <a:ext cx="1878013" cy="40005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000" b="1">
                  <a:solidFill>
                    <a:srgbClr val="000000"/>
                  </a:solidFill>
                  <a:latin typeface="Courier New" pitchFamily="49" charset="0"/>
                </a:rPr>
                <a:t>teacher.HOD</a:t>
              </a:r>
            </a:p>
          </p:txBody>
        </p:sp>
        <p:sp>
          <p:nvSpPr>
            <p:cNvPr id="9" name="AutoShape 8"/>
            <p:cNvSpPr>
              <a:spLocks noChangeArrowheads="1"/>
            </p:cNvSpPr>
            <p:nvPr/>
          </p:nvSpPr>
          <p:spPr bwMode="auto">
            <a:xfrm>
              <a:off x="2992437" y="4575968"/>
              <a:ext cx="304800" cy="304800"/>
            </a:xfrm>
            <a:prstGeom prst="flowChartExtra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IN"/>
            </a:p>
          </p:txBody>
        </p:sp>
        <p:sp>
          <p:nvSpPr>
            <p:cNvPr id="10" name="Line 9"/>
            <p:cNvSpPr>
              <a:spLocks noChangeShapeType="1"/>
            </p:cNvSpPr>
            <p:nvPr/>
          </p:nvSpPr>
          <p:spPr bwMode="auto">
            <a:xfrm>
              <a:off x="3144837" y="4880768"/>
              <a:ext cx="0" cy="381000"/>
            </a:xfrm>
            <a:prstGeom prst="line">
              <a:avLst/>
            </a:prstGeom>
            <a:noFill/>
            <a:ln w="9525">
              <a:solidFill>
                <a:schemeClr val="tx1"/>
              </a:solidFill>
              <a:prstDash val="sysDot"/>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1" name="Line 10"/>
            <p:cNvSpPr>
              <a:spLocks noChangeShapeType="1"/>
            </p:cNvSpPr>
            <p:nvPr/>
          </p:nvSpPr>
          <p:spPr bwMode="auto">
            <a:xfrm>
              <a:off x="1620837" y="5271293"/>
              <a:ext cx="2590800"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2" name="AutoShape 11"/>
            <p:cNvSpPr>
              <a:spLocks noChangeArrowheads="1"/>
            </p:cNvSpPr>
            <p:nvPr/>
          </p:nvSpPr>
          <p:spPr bwMode="auto">
            <a:xfrm>
              <a:off x="1163637" y="5871368"/>
              <a:ext cx="328613" cy="304800"/>
            </a:xfrm>
            <a:prstGeom prst="flowChartExtra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IN"/>
            </a:p>
          </p:txBody>
        </p:sp>
        <p:sp>
          <p:nvSpPr>
            <p:cNvPr id="13" name="AutoShape 12"/>
            <p:cNvSpPr>
              <a:spLocks noChangeArrowheads="1"/>
            </p:cNvSpPr>
            <p:nvPr/>
          </p:nvSpPr>
          <p:spPr bwMode="auto">
            <a:xfrm>
              <a:off x="3016250" y="3671093"/>
              <a:ext cx="304800" cy="304800"/>
            </a:xfrm>
            <a:prstGeom prst="flowChartExtra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IN"/>
            </a:p>
          </p:txBody>
        </p:sp>
        <p:sp>
          <p:nvSpPr>
            <p:cNvPr id="14" name="Line 13"/>
            <p:cNvSpPr>
              <a:spLocks noChangeShapeType="1"/>
            </p:cNvSpPr>
            <p:nvPr/>
          </p:nvSpPr>
          <p:spPr bwMode="auto">
            <a:xfrm>
              <a:off x="3168650" y="3975893"/>
              <a:ext cx="0" cy="2286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5" name="Text Box 14"/>
            <p:cNvSpPr txBox="1">
              <a:spLocks noChangeArrowheads="1"/>
            </p:cNvSpPr>
            <p:nvPr/>
          </p:nvSpPr>
          <p:spPr bwMode="auto">
            <a:xfrm>
              <a:off x="2101850" y="3204368"/>
              <a:ext cx="2578100" cy="461963"/>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000" b="1">
                  <a:solidFill>
                    <a:srgbClr val="000000"/>
                  </a:solidFill>
                  <a:latin typeface="Courier New" pitchFamily="49" charset="0"/>
                </a:rPr>
                <a:t>java.lang.Objec</a:t>
              </a:r>
              <a:r>
                <a:rPr lang="en-US" sz="2400">
                  <a:latin typeface="Times New Roman" pitchFamily="18" charset="0"/>
                </a:rPr>
                <a:t>t</a:t>
              </a:r>
            </a:p>
          </p:txBody>
        </p:sp>
        <p:sp>
          <p:nvSpPr>
            <p:cNvPr id="16" name="Line 17"/>
            <p:cNvSpPr>
              <a:spLocks noChangeShapeType="1"/>
            </p:cNvSpPr>
            <p:nvPr/>
          </p:nvSpPr>
          <p:spPr bwMode="auto">
            <a:xfrm>
              <a:off x="1316037" y="6176168"/>
              <a:ext cx="0" cy="2286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7" name="Line 18"/>
            <p:cNvSpPr>
              <a:spLocks noChangeShapeType="1"/>
            </p:cNvSpPr>
            <p:nvPr/>
          </p:nvSpPr>
          <p:spPr bwMode="auto">
            <a:xfrm>
              <a:off x="1620837" y="5261768"/>
              <a:ext cx="0" cy="2286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8" name="Line 19"/>
            <p:cNvSpPr>
              <a:spLocks noChangeShapeType="1"/>
            </p:cNvSpPr>
            <p:nvPr/>
          </p:nvSpPr>
          <p:spPr bwMode="auto">
            <a:xfrm>
              <a:off x="4211637" y="5271293"/>
              <a:ext cx="0" cy="2286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9" name="Rectangle 23"/>
            <p:cNvSpPr>
              <a:spLocks noChangeArrowheads="1"/>
            </p:cNvSpPr>
            <p:nvPr/>
          </p:nvSpPr>
          <p:spPr bwMode="auto">
            <a:xfrm>
              <a:off x="-668337" y="3758187"/>
              <a:ext cx="3176587"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r>
                <a:rPr lang="en-US" dirty="0" smtClean="0"/>
                <a:t>Multi-level </a:t>
              </a:r>
              <a:r>
                <a:rPr lang="en-US" dirty="0"/>
                <a:t>inheritance</a:t>
              </a:r>
            </a:p>
          </p:txBody>
        </p:sp>
      </p:grpSp>
    </p:spTree>
    <p:extLst>
      <p:ext uri="{BB962C8B-B14F-4D97-AF65-F5344CB8AC3E}">
        <p14:creationId xmlns="" xmlns:p14="http://schemas.microsoft.com/office/powerpoint/2010/main" val="589730799"/>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457200" y="76200"/>
            <a:ext cx="8686800" cy="838200"/>
          </a:xfrm>
        </p:spPr>
        <p:txBody>
          <a:bodyPr/>
          <a:lstStyle/>
          <a:p>
            <a:pPr eaLnBrk="1" hangingPunct="1"/>
            <a:r>
              <a:rPr lang="en-US" dirty="0" smtClean="0">
                <a:latin typeface="Courier New" pitchFamily="49" charset="0"/>
                <a:cs typeface="Courier New" pitchFamily="49" charset="0"/>
              </a:rPr>
              <a:t>Object </a:t>
            </a:r>
            <a:r>
              <a:rPr lang="en-US" dirty="0" smtClean="0">
                <a:cs typeface="Courier New" pitchFamily="49" charset="0"/>
              </a:rPr>
              <a:t>class - important methods</a:t>
            </a:r>
          </a:p>
        </p:txBody>
      </p:sp>
      <p:sp>
        <p:nvSpPr>
          <p:cNvPr id="73732" name="Slide Number Placeholder 4"/>
          <p:cNvSpPr>
            <a:spLocks noGrp="1"/>
          </p:cNvSpPr>
          <p:nvPr>
            <p:ph type="sldNum" sz="quarter" idx="12"/>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45583AB8-3574-4CEE-BC9C-D2F6B20E50D6}" type="slidenum">
              <a:rPr lang="en-US" smtClean="0">
                <a:solidFill>
                  <a:schemeClr val="bg2"/>
                </a:solidFill>
              </a:rPr>
              <a:pPr eaLnBrk="1" hangingPunct="1">
                <a:defRPr/>
              </a:pPr>
              <a:t>112</a:t>
            </a:fld>
            <a:endParaRPr lang="en-US" smtClean="0">
              <a:solidFill>
                <a:schemeClr val="bg2"/>
              </a:solidFill>
            </a:endParaRPr>
          </a:p>
        </p:txBody>
      </p:sp>
      <p:sp>
        <p:nvSpPr>
          <p:cNvPr id="794627" name="Rectangle 3"/>
          <p:cNvSpPr>
            <a:spLocks noGrp="1" noChangeArrowheads="1"/>
          </p:cNvSpPr>
          <p:nvPr>
            <p:ph sz="quarter" idx="1"/>
          </p:nvPr>
        </p:nvSpPr>
        <p:spPr>
          <a:xfrm>
            <a:off x="533400" y="1143000"/>
            <a:ext cx="7924800" cy="3886200"/>
          </a:xfrm>
        </p:spPr>
        <p:txBody>
          <a:bodyPr>
            <a:normAutofit/>
          </a:bodyPr>
          <a:lstStyle/>
          <a:p>
            <a:pPr eaLnBrk="1" hangingPunct="1">
              <a:defRPr/>
            </a:pPr>
            <a:r>
              <a:rPr lang="en-US" b="1" dirty="0" smtClean="0">
                <a:solidFill>
                  <a:srgbClr val="000000"/>
                </a:solidFill>
                <a:latin typeface="Courier New" pitchFamily="49" charset="0"/>
              </a:rPr>
              <a:t>public String toString()</a:t>
            </a:r>
          </a:p>
          <a:p>
            <a:pPr eaLnBrk="1" hangingPunct="1">
              <a:defRPr/>
            </a:pPr>
            <a:r>
              <a:rPr lang="en-US" b="1" dirty="0" smtClean="0">
                <a:solidFill>
                  <a:srgbClr val="000000"/>
                </a:solidFill>
                <a:latin typeface="Courier New" pitchFamily="49" charset="0"/>
              </a:rPr>
              <a:t>public </a:t>
            </a:r>
            <a:r>
              <a:rPr lang="en-US" b="1" dirty="0" err="1" smtClean="0">
                <a:solidFill>
                  <a:srgbClr val="000000"/>
                </a:solidFill>
                <a:latin typeface="Courier New" pitchFamily="49" charset="0"/>
              </a:rPr>
              <a:t>boolean</a:t>
            </a:r>
            <a:r>
              <a:rPr lang="en-US" b="1" dirty="0" smtClean="0">
                <a:solidFill>
                  <a:srgbClr val="000000"/>
                </a:solidFill>
                <a:latin typeface="Courier New" pitchFamily="49" charset="0"/>
              </a:rPr>
              <a:t> equals(Object </a:t>
            </a:r>
            <a:r>
              <a:rPr lang="en-US" b="1" dirty="0" err="1" smtClean="0">
                <a:solidFill>
                  <a:srgbClr val="000000"/>
                </a:solidFill>
                <a:latin typeface="Courier New" pitchFamily="49" charset="0"/>
              </a:rPr>
              <a:t>obj</a:t>
            </a:r>
            <a:r>
              <a:rPr lang="en-US" b="1" dirty="0" smtClean="0">
                <a:solidFill>
                  <a:srgbClr val="000000"/>
                </a:solidFill>
                <a:latin typeface="Courier New" pitchFamily="49" charset="0"/>
              </a:rPr>
              <a:t>)</a:t>
            </a:r>
          </a:p>
          <a:p>
            <a:pPr eaLnBrk="1" hangingPunct="1">
              <a:defRPr/>
            </a:pPr>
            <a:r>
              <a:rPr lang="en-US" b="1" dirty="0" smtClean="0">
                <a:solidFill>
                  <a:srgbClr val="000000"/>
                </a:solidFill>
                <a:latin typeface="Courier New" pitchFamily="49" charset="0"/>
              </a:rPr>
              <a:t>public </a:t>
            </a:r>
            <a:r>
              <a:rPr lang="en-US" b="1" dirty="0" err="1" smtClean="0">
                <a:solidFill>
                  <a:srgbClr val="000000"/>
                </a:solidFill>
                <a:latin typeface="Courier New" pitchFamily="49" charset="0"/>
              </a:rPr>
              <a:t>int</a:t>
            </a:r>
            <a:r>
              <a:rPr lang="en-US" b="1" dirty="0" smtClean="0">
                <a:solidFill>
                  <a:srgbClr val="000000"/>
                </a:solidFill>
                <a:latin typeface="Courier New" pitchFamily="49" charset="0"/>
              </a:rPr>
              <a:t> </a:t>
            </a:r>
            <a:r>
              <a:rPr lang="en-US" b="1" dirty="0" err="1" smtClean="0">
                <a:solidFill>
                  <a:srgbClr val="000000"/>
                </a:solidFill>
                <a:latin typeface="Courier New" pitchFamily="49" charset="0"/>
              </a:rPr>
              <a:t>hashCode</a:t>
            </a:r>
            <a:r>
              <a:rPr lang="en-US" b="1" dirty="0" smtClean="0">
                <a:solidFill>
                  <a:srgbClr val="000000"/>
                </a:solidFill>
                <a:latin typeface="Courier New" pitchFamily="49" charset="0"/>
              </a:rPr>
              <a:t>()</a:t>
            </a:r>
          </a:p>
          <a:p>
            <a:pPr eaLnBrk="1" hangingPunct="1">
              <a:defRPr/>
            </a:pPr>
            <a:r>
              <a:rPr lang="en-US" b="1" dirty="0" smtClean="0">
                <a:solidFill>
                  <a:srgbClr val="000000"/>
                </a:solidFill>
                <a:latin typeface="Courier New" pitchFamily="49" charset="0"/>
              </a:rPr>
              <a:t>protected void finalize() throws Throwable</a:t>
            </a:r>
          </a:p>
          <a:p>
            <a:pPr eaLnBrk="1" hangingPunct="1">
              <a:buFont typeface="Wingdings" pitchFamily="2" charset="2"/>
              <a:buNone/>
              <a:defRPr/>
            </a:pPr>
            <a:r>
              <a:rPr lang="en-US" b="1" dirty="0" smtClean="0">
                <a:solidFill>
                  <a:srgbClr val="000000"/>
                </a:solidFill>
                <a:latin typeface="Courier New" pitchFamily="49" charset="0"/>
              </a:rPr>
              <a:t>// </a:t>
            </a:r>
            <a:r>
              <a:rPr lang="en-US" dirty="0" smtClean="0">
                <a:latin typeface="+mj-lt"/>
              </a:rPr>
              <a:t>ignore</a:t>
            </a:r>
            <a:r>
              <a:rPr lang="en-US" b="1" dirty="0" smtClean="0">
                <a:solidFill>
                  <a:srgbClr val="000000"/>
                </a:solidFill>
                <a:latin typeface="Courier New" pitchFamily="49" charset="0"/>
              </a:rPr>
              <a:t> throws Throwable </a:t>
            </a:r>
            <a:r>
              <a:rPr lang="en-US" dirty="0">
                <a:latin typeface="+mj-lt"/>
              </a:rPr>
              <a:t>for now</a:t>
            </a:r>
          </a:p>
          <a:p>
            <a:pPr eaLnBrk="1" hangingPunct="1">
              <a:defRPr/>
            </a:pPr>
            <a:endParaRPr lang="en-US" b="1" dirty="0" smtClean="0">
              <a:solidFill>
                <a:srgbClr val="000000"/>
              </a:solidFill>
              <a:latin typeface="Courier New" pitchFamily="49" charset="0"/>
            </a:endParaRPr>
          </a:p>
          <a:p>
            <a:pPr eaLnBrk="1" hangingPunct="1">
              <a:buFontTx/>
              <a:buNone/>
              <a:defRPr/>
            </a:pPr>
            <a:endParaRPr lang="en-US" sz="2800" dirty="0" smtClean="0"/>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p:cNvSpPr>
            <a:spLocks noGrp="1"/>
          </p:cNvSpPr>
          <p:nvPr>
            <p:ph type="title"/>
          </p:nvPr>
        </p:nvSpPr>
        <p:spPr/>
        <p:txBody>
          <a:bodyPr/>
          <a:lstStyle/>
          <a:p>
            <a:r>
              <a:rPr lang="en-US" dirty="0" smtClean="0">
                <a:latin typeface="Courier New" pitchFamily="49" charset="0"/>
              </a:rPr>
              <a:t>toString()</a:t>
            </a:r>
            <a:endParaRPr lang="en-US" dirty="0" smtClean="0"/>
          </a:p>
        </p:txBody>
      </p:sp>
      <p:sp>
        <p:nvSpPr>
          <p:cNvPr id="74756" name="Slide Number Placeholder 5"/>
          <p:cNvSpPr>
            <a:spLocks noGrp="1"/>
          </p:cNvSpPr>
          <p:nvPr>
            <p:ph type="sldNum" sz="quarter" idx="12"/>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734D7F8F-6A76-4A7E-9125-43A4FC6A1774}" type="slidenum">
              <a:rPr lang="en-US" smtClean="0">
                <a:solidFill>
                  <a:schemeClr val="bg2"/>
                </a:solidFill>
              </a:rPr>
              <a:pPr eaLnBrk="1" hangingPunct="1">
                <a:defRPr/>
              </a:pPr>
              <a:t>113</a:t>
            </a:fld>
            <a:endParaRPr lang="en-US" smtClean="0">
              <a:solidFill>
                <a:schemeClr val="bg2"/>
              </a:solidFill>
            </a:endParaRPr>
          </a:p>
        </p:txBody>
      </p:sp>
      <p:sp>
        <p:nvSpPr>
          <p:cNvPr id="5" name="Rectangle 4"/>
          <p:cNvSpPr/>
          <p:nvPr/>
        </p:nvSpPr>
        <p:spPr>
          <a:xfrm>
            <a:off x="76200" y="990600"/>
            <a:ext cx="8991600" cy="1877437"/>
          </a:xfrm>
          <a:prstGeom prst="rect">
            <a:avLst/>
          </a:prstGeom>
        </p:spPr>
        <p:txBody>
          <a:bodyPr wrap="square">
            <a:spAutoFit/>
          </a:bodyPr>
          <a:lstStyle/>
          <a:p>
            <a:pPr marL="342900" indent="-342900">
              <a:lnSpc>
                <a:spcPct val="140000"/>
              </a:lnSpc>
              <a:spcBef>
                <a:spcPct val="20000"/>
              </a:spcBef>
              <a:buClr>
                <a:schemeClr val="accent2"/>
              </a:buClr>
              <a:buFont typeface="Wingdings" pitchFamily="2" charset="2"/>
              <a:buChar char="§"/>
              <a:defRPr/>
            </a:pPr>
            <a:r>
              <a:rPr lang="en-US" sz="2000" dirty="0">
                <a:solidFill>
                  <a:srgbClr val="5F5F5F"/>
                </a:solidFill>
                <a:latin typeface="Courier New" pitchFamily="49" charset="0"/>
                <a:cs typeface="Courier New" pitchFamily="49" charset="0"/>
              </a:rPr>
              <a:t>toString() </a:t>
            </a:r>
            <a:r>
              <a:rPr lang="en-US" sz="2000" dirty="0">
                <a:solidFill>
                  <a:srgbClr val="5F5F5F"/>
                </a:solidFill>
                <a:latin typeface="+mj-lt"/>
                <a:cs typeface="+mn-cs"/>
              </a:rPr>
              <a:t>method of the </a:t>
            </a:r>
            <a:r>
              <a:rPr lang="en-US" sz="2000" dirty="0">
                <a:solidFill>
                  <a:srgbClr val="5F5F5F"/>
                </a:solidFill>
                <a:latin typeface="Courier New" pitchFamily="49" charset="0"/>
                <a:cs typeface="Courier New" pitchFamily="49" charset="0"/>
              </a:rPr>
              <a:t>Object</a:t>
            </a:r>
            <a:r>
              <a:rPr lang="en-US" sz="2000" dirty="0">
                <a:solidFill>
                  <a:srgbClr val="5F5F5F"/>
                </a:solidFill>
                <a:latin typeface="+mj-lt"/>
                <a:cs typeface="+mn-cs"/>
              </a:rPr>
              <a:t> class prints class name and the unique </a:t>
            </a:r>
            <a:r>
              <a:rPr lang="en-US" sz="2000" dirty="0" err="1">
                <a:solidFill>
                  <a:srgbClr val="5F5F5F"/>
                </a:solidFill>
                <a:latin typeface="+mj-lt"/>
                <a:cs typeface="+mn-cs"/>
              </a:rPr>
              <a:t>hashcode</a:t>
            </a:r>
            <a:r>
              <a:rPr lang="en-US" sz="2000" dirty="0">
                <a:solidFill>
                  <a:srgbClr val="5F5F5F"/>
                </a:solidFill>
                <a:latin typeface="+mj-lt"/>
                <a:cs typeface="+mn-cs"/>
              </a:rPr>
              <a:t> of the object. (</a:t>
            </a:r>
            <a:r>
              <a:rPr lang="en-US" sz="2000" dirty="0" err="1">
                <a:solidFill>
                  <a:srgbClr val="5F5F5F"/>
                </a:solidFill>
                <a:latin typeface="+mj-lt"/>
                <a:cs typeface="+mn-cs"/>
              </a:rPr>
              <a:t>Hashcode</a:t>
            </a:r>
            <a:r>
              <a:rPr lang="en-US" sz="2000" dirty="0">
                <a:solidFill>
                  <a:srgbClr val="5F5F5F"/>
                </a:solidFill>
                <a:latin typeface="+mj-lt"/>
                <a:cs typeface="+mn-cs"/>
              </a:rPr>
              <a:t> is an integer value that is associated with an object. )</a:t>
            </a:r>
          </a:p>
          <a:p>
            <a:pPr marL="342900" lvl="1" indent="-342900">
              <a:lnSpc>
                <a:spcPct val="140000"/>
              </a:lnSpc>
              <a:spcBef>
                <a:spcPct val="20000"/>
              </a:spcBef>
              <a:buClr>
                <a:schemeClr val="accent2"/>
              </a:buClr>
              <a:buFont typeface="Wingdings" pitchFamily="2" charset="2"/>
              <a:buChar char="§"/>
              <a:defRPr/>
            </a:pPr>
            <a:r>
              <a:rPr lang="en-US" sz="2000" dirty="0">
                <a:solidFill>
                  <a:srgbClr val="5F5F5F"/>
                </a:solidFill>
                <a:latin typeface="+mj-lt"/>
                <a:cs typeface="+mn-cs"/>
              </a:rPr>
              <a:t>If </a:t>
            </a:r>
            <a:r>
              <a:rPr lang="en-US" sz="2000" dirty="0" smtClean="0">
                <a:solidFill>
                  <a:srgbClr val="5F5F5F"/>
                </a:solidFill>
                <a:latin typeface="+mj-lt"/>
                <a:cs typeface="+mn-cs"/>
              </a:rPr>
              <a:t>this is not desirable, </a:t>
            </a:r>
            <a:r>
              <a:rPr lang="en-US" sz="2000" dirty="0">
                <a:solidFill>
                  <a:srgbClr val="5F5F5F"/>
                </a:solidFill>
                <a:latin typeface="+mj-lt"/>
                <a:cs typeface="+mn-cs"/>
              </a:rPr>
              <a:t>then we should override </a:t>
            </a:r>
            <a:r>
              <a:rPr lang="en-US" sz="2000" dirty="0">
                <a:solidFill>
                  <a:srgbClr val="5F5F5F"/>
                </a:solidFill>
                <a:latin typeface="Courier New" pitchFamily="49" charset="0"/>
                <a:cs typeface="Courier New" pitchFamily="49" charset="0"/>
              </a:rPr>
              <a:t>toString() </a:t>
            </a:r>
            <a:r>
              <a:rPr lang="en-US" sz="2000" dirty="0">
                <a:solidFill>
                  <a:srgbClr val="5F5F5F"/>
                </a:solidFill>
                <a:latin typeface="+mj-lt"/>
                <a:cs typeface="+mn-cs"/>
              </a:rPr>
              <a:t>method</a:t>
            </a:r>
            <a:r>
              <a:rPr lang="en-US" sz="2000" dirty="0" smtClean="0">
                <a:solidFill>
                  <a:srgbClr val="5F5F5F"/>
                </a:solidFill>
                <a:latin typeface="+mj-lt"/>
                <a:cs typeface="+mn-cs"/>
              </a:rPr>
              <a:t>.</a:t>
            </a:r>
          </a:p>
        </p:txBody>
      </p:sp>
      <p:sp>
        <p:nvSpPr>
          <p:cNvPr id="6" name="Rectangle 2"/>
          <p:cNvSpPr txBox="1">
            <a:spLocks noChangeArrowheads="1"/>
          </p:cNvSpPr>
          <p:nvPr/>
        </p:nvSpPr>
        <p:spPr bwMode="auto">
          <a:xfrm>
            <a:off x="152400" y="2895600"/>
            <a:ext cx="8686800" cy="3657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140000"/>
              </a:lnSpc>
              <a:spcBef>
                <a:spcPct val="20000"/>
              </a:spcBef>
              <a:spcAft>
                <a:spcPct val="0"/>
              </a:spcAft>
              <a:buClr>
                <a:schemeClr val="accent2"/>
              </a:buClr>
              <a:buFont typeface="Wingdings" pitchFamily="2" charset="2"/>
              <a:buChar char="§"/>
              <a:defRPr sz="2000">
                <a:solidFill>
                  <a:srgbClr val="5F5F5F"/>
                </a:solidFill>
                <a:latin typeface="+mn-lt"/>
                <a:ea typeface="+mn-ea"/>
                <a:cs typeface="+mn-cs"/>
              </a:defRPr>
            </a:lvl1pPr>
            <a:lvl2pPr marL="742950" indent="-285750" algn="l" rtl="0" eaLnBrk="0" fontAlgn="base" hangingPunct="0">
              <a:lnSpc>
                <a:spcPct val="140000"/>
              </a:lnSpc>
              <a:spcBef>
                <a:spcPct val="20000"/>
              </a:spcBef>
              <a:spcAft>
                <a:spcPct val="0"/>
              </a:spcAft>
              <a:buClr>
                <a:schemeClr val="accent2"/>
              </a:buClr>
              <a:buFont typeface="Wingdings" pitchFamily="2" charset="2"/>
              <a:buChar char="§"/>
              <a:defRPr sz="2800">
                <a:solidFill>
                  <a:srgbClr val="5F5F5F"/>
                </a:solidFill>
                <a:latin typeface="+mn-lt"/>
              </a:defRPr>
            </a:lvl2pPr>
            <a:lvl3pPr marL="1143000" indent="-228600" algn="l" rtl="0" eaLnBrk="0" fontAlgn="base" hangingPunct="0">
              <a:lnSpc>
                <a:spcPct val="140000"/>
              </a:lnSpc>
              <a:spcBef>
                <a:spcPct val="20000"/>
              </a:spcBef>
              <a:spcAft>
                <a:spcPct val="0"/>
              </a:spcAft>
              <a:buClr>
                <a:schemeClr val="accent2"/>
              </a:buClr>
              <a:buFont typeface="Wingdings" pitchFamily="2" charset="2"/>
              <a:buChar char="§"/>
              <a:defRPr sz="1600">
                <a:solidFill>
                  <a:srgbClr val="5F5F5F"/>
                </a:solidFill>
                <a:latin typeface="+mn-lt"/>
              </a:defRPr>
            </a:lvl3pPr>
            <a:lvl4pPr marL="1600200" indent="-228600" algn="l" rtl="0" eaLnBrk="0" fontAlgn="base" hangingPunct="0">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4pPr>
            <a:lvl5pPr marL="2057400" indent="-228600" algn="l" rtl="0" eaLnBrk="0" fontAlgn="base" hangingPunct="0">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5pPr>
            <a:lvl6pPr marL="2514600" indent="-228600" algn="l" rtl="0" fontAlgn="base">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6pPr>
            <a:lvl7pPr marL="2971800" indent="-228600" algn="l" rtl="0" fontAlgn="base">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7pPr>
            <a:lvl8pPr marL="3429000" indent="-228600" algn="l" rtl="0" fontAlgn="base">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8pPr>
            <a:lvl9pPr marL="3886200" indent="-228600" algn="l" rtl="0" fontAlgn="base">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9pPr>
          </a:lstStyle>
          <a:p>
            <a:pPr eaLnBrk="1" hangingPunct="1">
              <a:lnSpc>
                <a:spcPct val="100000"/>
              </a:lnSpc>
              <a:buFontTx/>
              <a:buNone/>
              <a:defRPr/>
            </a:pPr>
            <a:r>
              <a:rPr lang="en-US" b="1" dirty="0" smtClean="0">
                <a:solidFill>
                  <a:srgbClr val="000000"/>
                </a:solidFill>
                <a:latin typeface="Courier New" pitchFamily="49" charset="0"/>
              </a:rPr>
              <a:t>package teacher;</a:t>
            </a:r>
          </a:p>
          <a:p>
            <a:pPr eaLnBrk="1" hangingPunct="1">
              <a:lnSpc>
                <a:spcPct val="100000"/>
              </a:lnSpc>
              <a:buFontTx/>
              <a:buNone/>
              <a:defRPr/>
            </a:pPr>
            <a:r>
              <a:rPr lang="en-US" b="1" dirty="0" smtClean="0">
                <a:solidFill>
                  <a:srgbClr val="000000"/>
                </a:solidFill>
                <a:latin typeface="Courier New" pitchFamily="49" charset="0"/>
              </a:rPr>
              <a:t>public class Teacher{</a:t>
            </a:r>
          </a:p>
          <a:p>
            <a:pPr eaLnBrk="1" hangingPunct="1">
              <a:lnSpc>
                <a:spcPct val="100000"/>
              </a:lnSpc>
              <a:buFontTx/>
              <a:buNone/>
              <a:defRPr/>
            </a:pPr>
            <a:r>
              <a:rPr lang="en-US" b="1" dirty="0" smtClean="0">
                <a:solidFill>
                  <a:srgbClr val="000000"/>
                </a:solidFill>
                <a:latin typeface="Courier New" pitchFamily="49" charset="0"/>
              </a:rPr>
              <a:t>…</a:t>
            </a:r>
          </a:p>
          <a:p>
            <a:pPr eaLnBrk="1" hangingPunct="1">
              <a:lnSpc>
                <a:spcPct val="100000"/>
              </a:lnSpc>
              <a:buFont typeface="Wingdings" pitchFamily="2" charset="2"/>
              <a:buNone/>
              <a:defRPr/>
            </a:pPr>
            <a:r>
              <a:rPr lang="en-US" b="1" kern="1200" dirty="0" smtClean="0">
                <a:solidFill>
                  <a:srgbClr val="000000"/>
                </a:solidFill>
                <a:latin typeface="Courier New" pitchFamily="49" charset="0"/>
              </a:rPr>
              <a:t>@Override</a:t>
            </a:r>
          </a:p>
          <a:p>
            <a:pPr eaLnBrk="1" hangingPunct="1">
              <a:lnSpc>
                <a:spcPct val="100000"/>
              </a:lnSpc>
              <a:buFontTx/>
              <a:buNone/>
              <a:defRPr/>
            </a:pPr>
            <a:r>
              <a:rPr lang="en-US" b="1" dirty="0" smtClean="0">
                <a:solidFill>
                  <a:srgbClr val="C00000"/>
                </a:solidFill>
                <a:latin typeface="Courier New" pitchFamily="49" charset="0"/>
              </a:rPr>
              <a:t>public String toString(){</a:t>
            </a:r>
          </a:p>
          <a:p>
            <a:pPr eaLnBrk="1" hangingPunct="1">
              <a:lnSpc>
                <a:spcPct val="100000"/>
              </a:lnSpc>
              <a:buFontTx/>
              <a:buNone/>
              <a:defRPr/>
            </a:pPr>
            <a:r>
              <a:rPr lang="en-US" b="1" dirty="0" smtClean="0">
                <a:solidFill>
                  <a:srgbClr val="000000"/>
                </a:solidFill>
                <a:latin typeface="Courier New" pitchFamily="49" charset="0"/>
              </a:rPr>
              <a:t>return </a:t>
            </a:r>
            <a:r>
              <a:rPr lang="en-US" b="1" dirty="0" err="1" smtClean="0">
                <a:solidFill>
                  <a:srgbClr val="000000"/>
                </a:solidFill>
                <a:latin typeface="Courier New" pitchFamily="49" charset="0"/>
              </a:rPr>
              <a:t>getName</a:t>
            </a:r>
            <a:r>
              <a:rPr lang="en-US" b="1" dirty="0" smtClean="0">
                <a:solidFill>
                  <a:srgbClr val="000000"/>
                </a:solidFill>
                <a:latin typeface="Courier New" pitchFamily="49" charset="0"/>
              </a:rPr>
              <a:t>()+" (" +</a:t>
            </a:r>
            <a:r>
              <a:rPr lang="en-US" b="1" dirty="0" err="1" smtClean="0">
                <a:solidFill>
                  <a:srgbClr val="000000"/>
                </a:solidFill>
                <a:latin typeface="Courier New" pitchFamily="49" charset="0"/>
              </a:rPr>
              <a:t>factId</a:t>
            </a:r>
            <a:r>
              <a:rPr lang="en-US" b="1" dirty="0" smtClean="0">
                <a:solidFill>
                  <a:srgbClr val="000000"/>
                </a:solidFill>
                <a:latin typeface="Courier New" pitchFamily="49" charset="0"/>
              </a:rPr>
              <a:t>+ ")“;	}}</a:t>
            </a:r>
          </a:p>
          <a:p>
            <a:pPr eaLnBrk="1" hangingPunct="1">
              <a:lnSpc>
                <a:spcPct val="100000"/>
              </a:lnSpc>
              <a:buFontTx/>
              <a:buNone/>
              <a:defRPr/>
            </a:pPr>
            <a:r>
              <a:rPr lang="en-US" b="1" dirty="0" smtClean="0">
                <a:solidFill>
                  <a:srgbClr val="000000"/>
                </a:solidFill>
                <a:latin typeface="Courier New" pitchFamily="49" charset="0"/>
              </a:rPr>
              <a:t>public static void main(String </a:t>
            </a:r>
            <a:r>
              <a:rPr lang="en-US" b="1" dirty="0" err="1" smtClean="0">
                <a:solidFill>
                  <a:srgbClr val="000000"/>
                </a:solidFill>
                <a:latin typeface="Courier New" pitchFamily="49" charset="0"/>
              </a:rPr>
              <a:t>str</a:t>
            </a:r>
            <a:r>
              <a:rPr lang="en-US" b="1" dirty="0" smtClean="0">
                <a:solidFill>
                  <a:srgbClr val="000000"/>
                </a:solidFill>
                <a:latin typeface="Courier New" pitchFamily="49" charset="0"/>
              </a:rPr>
              <a:t>[]){</a:t>
            </a:r>
          </a:p>
          <a:p>
            <a:pPr eaLnBrk="1" hangingPunct="1">
              <a:lnSpc>
                <a:spcPct val="100000"/>
              </a:lnSpc>
              <a:buFontTx/>
              <a:buNone/>
              <a:defRPr/>
            </a:pPr>
            <a:r>
              <a:rPr lang="en-US" b="1" dirty="0" smtClean="0">
                <a:solidFill>
                  <a:srgbClr val="000000"/>
                </a:solidFill>
                <a:latin typeface="Courier New" pitchFamily="49" charset="0"/>
              </a:rPr>
              <a:t>Teacher f=new Teacher ("Tom");</a:t>
            </a:r>
          </a:p>
          <a:p>
            <a:pPr eaLnBrk="1" hangingPunct="1">
              <a:lnSpc>
                <a:spcPct val="100000"/>
              </a:lnSpc>
              <a:buFontTx/>
              <a:buNone/>
              <a:defRPr/>
            </a:pPr>
            <a:r>
              <a:rPr lang="en-US" b="1" dirty="0" smtClean="0">
                <a:solidFill>
                  <a:srgbClr val="000000"/>
                </a:solidFill>
                <a:latin typeface="Courier New" pitchFamily="49" charset="0"/>
              </a:rPr>
              <a:t>	</a:t>
            </a:r>
            <a:r>
              <a:rPr lang="en-US" b="1" dirty="0" err="1" smtClean="0">
                <a:solidFill>
                  <a:srgbClr val="000000"/>
                </a:solidFill>
                <a:latin typeface="Courier New" pitchFamily="49" charset="0"/>
              </a:rPr>
              <a:t>System.out.println</a:t>
            </a:r>
            <a:r>
              <a:rPr lang="en-US" b="1" dirty="0" smtClean="0">
                <a:solidFill>
                  <a:srgbClr val="000000"/>
                </a:solidFill>
                <a:latin typeface="Courier New" pitchFamily="49" charset="0"/>
              </a:rPr>
              <a:t>(f);</a:t>
            </a:r>
          </a:p>
          <a:p>
            <a:pPr eaLnBrk="1" hangingPunct="1">
              <a:lnSpc>
                <a:spcPct val="100000"/>
              </a:lnSpc>
              <a:buFontTx/>
              <a:buNone/>
              <a:defRPr/>
            </a:pPr>
            <a:r>
              <a:rPr lang="en-US" b="1" dirty="0" smtClean="0">
                <a:solidFill>
                  <a:srgbClr val="000000"/>
                </a:solidFill>
                <a:latin typeface="Courier New" pitchFamily="49" charset="0"/>
              </a:rPr>
              <a:t>}}</a:t>
            </a:r>
            <a:endParaRPr lang="en-US" sz="1800" b="1" dirty="0" smtClean="0">
              <a:solidFill>
                <a:srgbClr val="000000"/>
              </a:solidFill>
              <a:latin typeface="Courier New" pitchFamily="49" charset="0"/>
            </a:endParaRPr>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Rectangle 3"/>
          <p:cNvSpPr>
            <a:spLocks noGrp="1" noChangeArrowheads="1"/>
          </p:cNvSpPr>
          <p:nvPr>
            <p:ph type="title"/>
          </p:nvPr>
        </p:nvSpPr>
        <p:spPr/>
        <p:txBody>
          <a:bodyPr/>
          <a:lstStyle/>
          <a:p>
            <a:pPr eaLnBrk="1" hangingPunct="1"/>
            <a:r>
              <a:rPr lang="en-US" dirty="0" smtClean="0">
                <a:latin typeface="Courier New" pitchFamily="49" charset="0"/>
                <a:cs typeface="Courier New" pitchFamily="49" charset="0"/>
              </a:rPr>
              <a:t>equals()</a:t>
            </a:r>
          </a:p>
        </p:txBody>
      </p:sp>
      <p:sp>
        <p:nvSpPr>
          <p:cNvPr id="76804" name="Slide Number Placeholder 4"/>
          <p:cNvSpPr>
            <a:spLocks noGrp="1"/>
          </p:cNvSpPr>
          <p:nvPr>
            <p:ph type="sldNum" sz="quarter" idx="12"/>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7CC4DBBF-A334-411A-90A3-E6B0D9D2CCEA}" type="slidenum">
              <a:rPr lang="en-US" smtClean="0">
                <a:solidFill>
                  <a:schemeClr val="bg2"/>
                </a:solidFill>
              </a:rPr>
              <a:pPr eaLnBrk="1" hangingPunct="1">
                <a:defRPr/>
              </a:pPr>
              <a:t>114</a:t>
            </a:fld>
            <a:endParaRPr lang="en-US" smtClean="0">
              <a:solidFill>
                <a:schemeClr val="bg2"/>
              </a:solidFill>
            </a:endParaRPr>
          </a:p>
        </p:txBody>
      </p:sp>
      <p:sp>
        <p:nvSpPr>
          <p:cNvPr id="76802" name="Rectangle 2"/>
          <p:cNvSpPr>
            <a:spLocks noGrp="1" noChangeArrowheads="1"/>
          </p:cNvSpPr>
          <p:nvPr>
            <p:ph sz="quarter" idx="1"/>
          </p:nvPr>
        </p:nvSpPr>
        <p:spPr>
          <a:xfrm>
            <a:off x="228600" y="1066800"/>
            <a:ext cx="8763000" cy="5410200"/>
          </a:xfrm>
        </p:spPr>
        <p:txBody>
          <a:bodyPr>
            <a:normAutofit/>
          </a:bodyPr>
          <a:lstStyle/>
          <a:p>
            <a:pPr algn="just" eaLnBrk="1" hangingPunct="1">
              <a:spcBef>
                <a:spcPts val="200"/>
              </a:spcBef>
            </a:pPr>
            <a:r>
              <a:rPr lang="en-US" b="1" dirty="0" smtClean="0">
                <a:solidFill>
                  <a:srgbClr val="000000"/>
                </a:solidFill>
                <a:latin typeface="Courier New" pitchFamily="49" charset="0"/>
                <a:cs typeface="Courier New" pitchFamily="49" charset="0"/>
              </a:rPr>
              <a:t>==</a:t>
            </a:r>
            <a:r>
              <a:rPr lang="en-US" dirty="0" smtClean="0"/>
              <a:t> compares the addresses</a:t>
            </a:r>
          </a:p>
          <a:p>
            <a:pPr algn="just" eaLnBrk="1" hangingPunct="1">
              <a:spcBef>
                <a:spcPts val="200"/>
              </a:spcBef>
            </a:pPr>
            <a:r>
              <a:rPr lang="en-US" b="1" dirty="0" smtClean="0">
                <a:solidFill>
                  <a:srgbClr val="000000"/>
                </a:solidFill>
                <a:latin typeface="Courier New" pitchFamily="49" charset="0"/>
                <a:cs typeface="Courier New" pitchFamily="49" charset="0"/>
              </a:rPr>
              <a:t>equals() </a:t>
            </a:r>
            <a:r>
              <a:rPr lang="en-US" dirty="0"/>
              <a:t>method was added to compare if two objects are equal based on some or all of their attribute values.</a:t>
            </a:r>
          </a:p>
          <a:p>
            <a:pPr algn="just" eaLnBrk="1" hangingPunct="1">
              <a:spcBef>
                <a:spcPts val="200"/>
              </a:spcBef>
            </a:pPr>
            <a:r>
              <a:rPr lang="en-US" dirty="0" smtClean="0"/>
              <a:t>Object class defines an </a:t>
            </a:r>
            <a:r>
              <a:rPr lang="en-US" b="1" dirty="0" smtClean="0">
                <a:solidFill>
                  <a:srgbClr val="000000"/>
                </a:solidFill>
                <a:latin typeface="Courier New" pitchFamily="49" charset="0"/>
                <a:cs typeface="Courier New" pitchFamily="49" charset="0"/>
              </a:rPr>
              <a:t>equals() </a:t>
            </a:r>
            <a:r>
              <a:rPr lang="en-US" dirty="0" smtClean="0"/>
              <a:t>method but the implementation compares two references using </a:t>
            </a:r>
            <a:r>
              <a:rPr lang="en-US" b="1" dirty="0" smtClean="0">
                <a:solidFill>
                  <a:srgbClr val="000000"/>
                </a:solidFill>
                <a:latin typeface="Courier New" pitchFamily="49" charset="0"/>
                <a:cs typeface="Courier New" pitchFamily="49" charset="0"/>
              </a:rPr>
              <a:t>== </a:t>
            </a:r>
            <a:r>
              <a:rPr lang="en-US" dirty="0" smtClean="0"/>
              <a:t>operator.</a:t>
            </a:r>
          </a:p>
          <a:p>
            <a:pPr algn="just" eaLnBrk="1" hangingPunct="1">
              <a:spcBef>
                <a:spcPts val="200"/>
              </a:spcBef>
            </a:pPr>
            <a:r>
              <a:rPr lang="en-US" dirty="0" smtClean="0"/>
              <a:t>Therefore, invariably, this is overridden by the classes that are interested in providing correct implementation of equals.</a:t>
            </a:r>
          </a:p>
          <a:p>
            <a:pPr algn="just" eaLnBrk="1" hangingPunct="1">
              <a:spcBef>
                <a:spcPts val="200"/>
              </a:spcBef>
            </a:pPr>
            <a:r>
              <a:rPr lang="en-US" dirty="0" smtClean="0"/>
              <a:t>Usually </a:t>
            </a:r>
            <a:r>
              <a:rPr lang="en-US" b="1" dirty="0" smtClean="0">
                <a:solidFill>
                  <a:srgbClr val="000000"/>
                </a:solidFill>
                <a:latin typeface="Courier New" pitchFamily="49" charset="0"/>
                <a:cs typeface="Courier New" pitchFamily="49" charset="0"/>
              </a:rPr>
              <a:t>equals() </a:t>
            </a:r>
            <a:r>
              <a:rPr lang="en-US" dirty="0" smtClean="0"/>
              <a:t>implementation should not throw any exception in case classes being compared are not of same type. In such case </a:t>
            </a:r>
            <a:r>
              <a:rPr lang="en-US" b="1" dirty="0" smtClean="0">
                <a:solidFill>
                  <a:srgbClr val="000000"/>
                </a:solidFill>
                <a:latin typeface="Courier New" pitchFamily="49" charset="0"/>
                <a:cs typeface="Courier New" pitchFamily="49" charset="0"/>
              </a:rPr>
              <a:t>false</a:t>
            </a:r>
            <a:r>
              <a:rPr lang="en-US" dirty="0" smtClean="0"/>
              <a:t> is returned.</a:t>
            </a:r>
          </a:p>
          <a:p>
            <a:pPr algn="just" eaLnBrk="1" hangingPunct="1">
              <a:spcBef>
                <a:spcPts val="200"/>
              </a:spcBef>
            </a:pPr>
            <a:r>
              <a:rPr lang="en-US" dirty="0" smtClean="0"/>
              <a:t>Also note that syntactically  </a:t>
            </a:r>
            <a:r>
              <a:rPr lang="en-US" b="1" dirty="0" smtClean="0">
                <a:solidFill>
                  <a:srgbClr val="000000"/>
                </a:solidFill>
                <a:latin typeface="Courier New" pitchFamily="49" charset="0"/>
                <a:cs typeface="Courier New" pitchFamily="49" charset="0"/>
              </a:rPr>
              <a:t>== </a:t>
            </a:r>
            <a:r>
              <a:rPr lang="en-US" dirty="0" smtClean="0"/>
              <a:t>requires the objects of same type to be compared while </a:t>
            </a:r>
            <a:r>
              <a:rPr lang="en-US" b="1" dirty="0" smtClean="0">
                <a:solidFill>
                  <a:srgbClr val="000000"/>
                </a:solidFill>
                <a:latin typeface="Courier New" pitchFamily="49" charset="0"/>
                <a:cs typeface="Courier New" pitchFamily="49" charset="0"/>
              </a:rPr>
              <a:t>equals()</a:t>
            </a:r>
            <a:r>
              <a:rPr lang="en-US" dirty="0" smtClean="0"/>
              <a:t> can be used to compare any two objects.</a:t>
            </a:r>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ext Box 2"/>
          <p:cNvSpPr txBox="1">
            <a:spLocks noChangeArrowheads="1"/>
          </p:cNvSpPr>
          <p:nvPr/>
        </p:nvSpPr>
        <p:spPr bwMode="auto">
          <a:xfrm>
            <a:off x="152400" y="1003300"/>
            <a:ext cx="8458200" cy="5016500"/>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000" b="1" dirty="0">
                <a:solidFill>
                  <a:srgbClr val="000000"/>
                </a:solidFill>
                <a:latin typeface="Courier New" pitchFamily="49" charset="0"/>
              </a:rPr>
              <a:t>package student;</a:t>
            </a:r>
          </a:p>
          <a:p>
            <a:pPr eaLnBrk="1" hangingPunct="1">
              <a:spcBef>
                <a:spcPct val="50000"/>
              </a:spcBef>
            </a:pPr>
            <a:r>
              <a:rPr lang="en-US" sz="2000" b="1" dirty="0">
                <a:solidFill>
                  <a:srgbClr val="000000"/>
                </a:solidFill>
                <a:latin typeface="Courier New" pitchFamily="49" charset="0"/>
              </a:rPr>
              <a:t>public class Grade{</a:t>
            </a:r>
          </a:p>
          <a:p>
            <a:pPr eaLnBrk="1" hangingPunct="1">
              <a:spcBef>
                <a:spcPct val="50000"/>
              </a:spcBef>
            </a:pPr>
            <a:r>
              <a:rPr lang="en-US" sz="2000" b="1" dirty="0">
                <a:solidFill>
                  <a:srgbClr val="000000"/>
                </a:solidFill>
                <a:latin typeface="Courier New" pitchFamily="49" charset="0"/>
              </a:rPr>
              <a:t>@Override</a:t>
            </a:r>
          </a:p>
          <a:p>
            <a:pPr eaLnBrk="1" hangingPunct="1">
              <a:spcBef>
                <a:spcPct val="50000"/>
              </a:spcBef>
            </a:pPr>
            <a:r>
              <a:rPr lang="en-US" sz="2000" b="1" dirty="0">
                <a:solidFill>
                  <a:srgbClr val="C00000"/>
                </a:solidFill>
                <a:latin typeface="Courier New" pitchFamily="49" charset="0"/>
              </a:rPr>
              <a:t>public </a:t>
            </a:r>
            <a:r>
              <a:rPr lang="en-US" sz="2000" b="1" dirty="0" err="1">
                <a:solidFill>
                  <a:srgbClr val="C00000"/>
                </a:solidFill>
                <a:latin typeface="Courier New" pitchFamily="49" charset="0"/>
              </a:rPr>
              <a:t>boolean</a:t>
            </a:r>
            <a:r>
              <a:rPr lang="en-US" sz="2000" b="1" dirty="0">
                <a:solidFill>
                  <a:srgbClr val="C00000"/>
                </a:solidFill>
                <a:latin typeface="Courier New" pitchFamily="49" charset="0"/>
              </a:rPr>
              <a:t> equals(Object o)</a:t>
            </a:r>
            <a:r>
              <a:rPr lang="en-US" sz="2000" b="1" dirty="0">
                <a:solidFill>
                  <a:srgbClr val="000000"/>
                </a:solidFill>
                <a:latin typeface="Courier New" pitchFamily="49" charset="0"/>
              </a:rPr>
              <a:t>{</a:t>
            </a:r>
          </a:p>
          <a:p>
            <a:pPr eaLnBrk="1" hangingPunct="1">
              <a:spcBef>
                <a:spcPct val="50000"/>
              </a:spcBef>
            </a:pPr>
            <a:r>
              <a:rPr lang="en-US" sz="2000" b="1" dirty="0">
                <a:solidFill>
                  <a:srgbClr val="000000"/>
                </a:solidFill>
                <a:latin typeface="Courier New" pitchFamily="49" charset="0"/>
              </a:rPr>
              <a:t>if(o </a:t>
            </a:r>
            <a:r>
              <a:rPr lang="en-US" sz="2000" b="1" dirty="0" err="1">
                <a:solidFill>
                  <a:srgbClr val="000000"/>
                </a:solidFill>
                <a:latin typeface="Courier New" pitchFamily="49" charset="0"/>
              </a:rPr>
              <a:t>instanceof</a:t>
            </a:r>
            <a:r>
              <a:rPr lang="en-US" sz="2000" b="1" dirty="0">
                <a:solidFill>
                  <a:srgbClr val="000000"/>
                </a:solidFill>
                <a:latin typeface="Courier New" pitchFamily="49" charset="0"/>
              </a:rPr>
              <a:t> Grade){</a:t>
            </a:r>
          </a:p>
          <a:p>
            <a:pPr eaLnBrk="1" hangingPunct="1">
              <a:spcBef>
                <a:spcPct val="50000"/>
              </a:spcBef>
            </a:pPr>
            <a:r>
              <a:rPr lang="en-US" sz="2000" b="1" dirty="0">
                <a:solidFill>
                  <a:srgbClr val="000000"/>
                </a:solidFill>
                <a:latin typeface="Courier New" pitchFamily="49" charset="0"/>
              </a:rPr>
              <a:t>	Grade g=(Grade)o;</a:t>
            </a:r>
          </a:p>
          <a:p>
            <a:pPr eaLnBrk="1" hangingPunct="1">
              <a:spcBef>
                <a:spcPct val="50000"/>
              </a:spcBef>
            </a:pPr>
            <a:r>
              <a:rPr lang="en-US" sz="2000" b="1" dirty="0">
                <a:solidFill>
                  <a:srgbClr val="000000"/>
                </a:solidFill>
                <a:latin typeface="Courier New" pitchFamily="49" charset="0"/>
              </a:rPr>
              <a:t>	return </a:t>
            </a:r>
            <a:r>
              <a:rPr lang="en-US" sz="2000" b="1" dirty="0" err="1">
                <a:solidFill>
                  <a:srgbClr val="000000"/>
                </a:solidFill>
                <a:latin typeface="Courier New" pitchFamily="49" charset="0"/>
              </a:rPr>
              <a:t>g.getGrade</a:t>
            </a:r>
            <a:r>
              <a:rPr lang="en-US" sz="2000" b="1" dirty="0">
                <a:solidFill>
                  <a:srgbClr val="000000"/>
                </a:solidFill>
                <a:latin typeface="Courier New" pitchFamily="49" charset="0"/>
              </a:rPr>
              <a:t>().equals(</a:t>
            </a:r>
            <a:r>
              <a:rPr lang="en-US" sz="2000" b="1" dirty="0" err="1">
                <a:solidFill>
                  <a:srgbClr val="000000"/>
                </a:solidFill>
                <a:latin typeface="Courier New" pitchFamily="49" charset="0"/>
              </a:rPr>
              <a:t>getGrade</a:t>
            </a:r>
            <a:r>
              <a:rPr lang="en-US" sz="2000" b="1" dirty="0">
                <a:solidFill>
                  <a:srgbClr val="000000"/>
                </a:solidFill>
                <a:latin typeface="Courier New" pitchFamily="49" charset="0"/>
              </a:rPr>
              <a:t>())</a:t>
            </a:r>
          </a:p>
          <a:p>
            <a:pPr eaLnBrk="1" hangingPunct="1">
              <a:spcBef>
                <a:spcPct val="50000"/>
              </a:spcBef>
            </a:pPr>
            <a:r>
              <a:rPr lang="en-US" sz="2000" b="1" dirty="0">
                <a:solidFill>
                  <a:srgbClr val="000000"/>
                </a:solidFill>
                <a:latin typeface="Courier New" pitchFamily="49" charset="0"/>
              </a:rPr>
              <a:t>	}</a:t>
            </a:r>
          </a:p>
          <a:p>
            <a:pPr eaLnBrk="1" hangingPunct="1">
              <a:spcBef>
                <a:spcPct val="50000"/>
              </a:spcBef>
            </a:pPr>
            <a:r>
              <a:rPr lang="en-US" sz="2000" b="1" dirty="0">
                <a:solidFill>
                  <a:srgbClr val="000000"/>
                </a:solidFill>
                <a:latin typeface="Courier New" pitchFamily="49" charset="0"/>
              </a:rPr>
              <a:t>else return false;</a:t>
            </a:r>
          </a:p>
          <a:p>
            <a:pPr eaLnBrk="1" hangingPunct="1">
              <a:spcBef>
                <a:spcPct val="50000"/>
              </a:spcBef>
            </a:pPr>
            <a:r>
              <a:rPr lang="en-US" sz="2000" b="1" dirty="0">
                <a:solidFill>
                  <a:srgbClr val="000000"/>
                </a:solidFill>
                <a:latin typeface="Courier New" pitchFamily="49" charset="0"/>
              </a:rPr>
              <a:t>}</a:t>
            </a:r>
          </a:p>
          <a:p>
            <a:pPr eaLnBrk="1" hangingPunct="1">
              <a:spcBef>
                <a:spcPct val="50000"/>
              </a:spcBef>
            </a:pPr>
            <a:r>
              <a:rPr lang="en-US" sz="2000" b="1" dirty="0">
                <a:solidFill>
                  <a:srgbClr val="000000"/>
                </a:solidFill>
                <a:latin typeface="Courier New" pitchFamily="49" charset="0"/>
              </a:rPr>
              <a:t>…}</a:t>
            </a:r>
          </a:p>
        </p:txBody>
      </p:sp>
      <p:sp>
        <p:nvSpPr>
          <p:cNvPr id="806915" name="Rectangle 3"/>
          <p:cNvSpPr>
            <a:spLocks noChangeArrowheads="1"/>
          </p:cNvSpPr>
          <p:nvPr/>
        </p:nvSpPr>
        <p:spPr bwMode="auto">
          <a:xfrm>
            <a:off x="152400" y="135909"/>
            <a:ext cx="6172200" cy="571500"/>
          </a:xfrm>
          <a:prstGeom prst="rect">
            <a:avLst/>
          </a:prstGeom>
          <a:noFill/>
          <a:ln w="9525">
            <a:noFill/>
            <a:miter lim="800000"/>
            <a:headEnd/>
            <a:tailEnd/>
          </a:ln>
          <a:effectLst/>
        </p:spPr>
        <p:txBody>
          <a:bodyPr anchor="ctr"/>
          <a:lstStyle/>
          <a:p>
            <a:pPr>
              <a:defRPr/>
            </a:pPr>
            <a:r>
              <a:rPr lang="en-US" sz="3200" b="1" dirty="0">
                <a:solidFill>
                  <a:schemeClr val="bg1"/>
                </a:solidFill>
                <a:latin typeface="Arial" pitchFamily="34" charset="0"/>
                <a:ea typeface="+mj-ea"/>
                <a:cs typeface="Arial" pitchFamily="34" charset="0"/>
              </a:rPr>
              <a:t>Overriding</a:t>
            </a:r>
            <a:r>
              <a:rPr lang="en-US" sz="3200" b="1" dirty="0">
                <a:solidFill>
                  <a:schemeClr val="bg1"/>
                </a:solidFill>
                <a:latin typeface="Courier New" pitchFamily="49" charset="0"/>
                <a:ea typeface="+mj-ea"/>
                <a:cs typeface="+mj-cs"/>
              </a:rPr>
              <a:t> equals()</a:t>
            </a:r>
          </a:p>
        </p:txBody>
      </p:sp>
      <p:sp>
        <p:nvSpPr>
          <p:cNvPr id="77828" name="Rectangle 4"/>
          <p:cNvSpPr>
            <a:spLocks noChangeArrowheads="1"/>
          </p:cNvSpPr>
          <p:nvPr/>
        </p:nvSpPr>
        <p:spPr bwMode="auto">
          <a:xfrm>
            <a:off x="3886200" y="4876800"/>
            <a:ext cx="4876800" cy="1016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en-US" sz="2000"/>
              <a:t>getGrade() returns string and since String class has overridden the equals method so we get the desired result here</a:t>
            </a:r>
            <a:endParaRPr lang="en-IN" sz="2000"/>
          </a:p>
        </p:txBody>
      </p:sp>
      <p:cxnSp>
        <p:nvCxnSpPr>
          <p:cNvPr id="77829" name="Straight Arrow Connector 6"/>
          <p:cNvCxnSpPr>
            <a:cxnSpLocks noChangeShapeType="1"/>
          </p:cNvCxnSpPr>
          <p:nvPr/>
        </p:nvCxnSpPr>
        <p:spPr bwMode="auto">
          <a:xfrm>
            <a:off x="5029200" y="4038600"/>
            <a:ext cx="1219200" cy="762000"/>
          </a:xfrm>
          <a:prstGeom prst="straightConnector1">
            <a:avLst/>
          </a:prstGeom>
          <a:noFill/>
          <a:ln w="9525" algn="ctr">
            <a:solidFill>
              <a:srgbClr val="C00000"/>
            </a:solidFill>
            <a:round/>
            <a:headEnd/>
            <a:tailEnd type="arrow" w="med" len="med"/>
          </a:ln>
          <a:extLst>
            <a:ext uri="{909E8E84-426E-40DD-AFC4-6F175D3DCCD1}">
              <a14:hiddenFill xmlns="" xmlns:a14="http://schemas.microsoft.com/office/drawing/2010/main">
                <a:noFill/>
              </a14:hiddenFill>
            </a:ext>
          </a:extLst>
        </p:spPr>
      </p:cxnSp>
      <p:sp>
        <p:nvSpPr>
          <p:cNvPr id="77830" name="Slide Number Placeholder 6"/>
          <p:cNvSpPr>
            <a:spLocks noGrp="1"/>
          </p:cNvSpPr>
          <p:nvPr>
            <p:ph type="sldNum" sz="quarter" idx="12"/>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2CC7FF4F-472A-4112-A09C-92CA4D49F70C}" type="slidenum">
              <a:rPr lang="en-US" smtClean="0">
                <a:solidFill>
                  <a:schemeClr val="bg2"/>
                </a:solidFill>
              </a:rPr>
              <a:pPr eaLnBrk="1" hangingPunct="1">
                <a:defRPr/>
              </a:pPr>
              <a:t>115</a:t>
            </a:fld>
            <a:endParaRPr lang="en-US" smtClean="0">
              <a:solidFill>
                <a:schemeClr val="bg2"/>
              </a:solidFill>
            </a:endParaRPr>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p:txBody>
          <a:bodyPr/>
          <a:lstStyle/>
          <a:p>
            <a:r>
              <a:rPr lang="en-US" dirty="0" err="1" smtClean="0">
                <a:latin typeface="Courier New" pitchFamily="49" charset="0"/>
              </a:rPr>
              <a:t>hashCode</a:t>
            </a:r>
            <a:r>
              <a:rPr lang="en-US" dirty="0" smtClean="0">
                <a:latin typeface="Courier New" pitchFamily="49" charset="0"/>
              </a:rPr>
              <a:t>()</a:t>
            </a:r>
            <a:endParaRPr lang="en-US" dirty="0" smtClean="0"/>
          </a:p>
        </p:txBody>
      </p:sp>
      <p:sp>
        <p:nvSpPr>
          <p:cNvPr id="80900" name="Slide Number Placeholder 4"/>
          <p:cNvSpPr>
            <a:spLocks noGrp="1"/>
          </p:cNvSpPr>
          <p:nvPr>
            <p:ph type="sldNum" sz="quarter" idx="12"/>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8D5CA6D5-9A23-4773-8A3D-984CE654A317}" type="slidenum">
              <a:rPr lang="en-US" smtClean="0">
                <a:solidFill>
                  <a:schemeClr val="bg2"/>
                </a:solidFill>
              </a:rPr>
              <a:pPr eaLnBrk="1" hangingPunct="1">
                <a:defRPr/>
              </a:pPr>
              <a:t>116</a:t>
            </a:fld>
            <a:endParaRPr lang="en-US" smtClean="0">
              <a:solidFill>
                <a:schemeClr val="bg2"/>
              </a:solidFill>
            </a:endParaRPr>
          </a:p>
        </p:txBody>
      </p:sp>
      <p:sp>
        <p:nvSpPr>
          <p:cNvPr id="3" name="Content Placeholder 2"/>
          <p:cNvSpPr>
            <a:spLocks noGrp="1"/>
          </p:cNvSpPr>
          <p:nvPr>
            <p:ph sz="quarter" idx="1"/>
          </p:nvPr>
        </p:nvSpPr>
        <p:spPr>
          <a:xfrm>
            <a:off x="381000" y="1219200"/>
            <a:ext cx="8229600" cy="3733800"/>
          </a:xfrm>
        </p:spPr>
        <p:txBody>
          <a:bodyPr>
            <a:normAutofit/>
          </a:bodyPr>
          <a:lstStyle/>
          <a:p>
            <a:pPr algn="just">
              <a:defRPr/>
            </a:pPr>
            <a:r>
              <a:rPr lang="en-US" dirty="0" smtClean="0"/>
              <a:t>This method returns a hash code value for the object. The implementation in Object class returns unique identifier for each object.</a:t>
            </a:r>
          </a:p>
          <a:p>
            <a:pPr algn="just">
              <a:defRPr/>
            </a:pPr>
            <a:r>
              <a:rPr lang="en-US" dirty="0" smtClean="0"/>
              <a:t>If you override </a:t>
            </a:r>
            <a:r>
              <a:rPr lang="en-US" b="1" kern="1200" dirty="0" smtClean="0">
                <a:solidFill>
                  <a:srgbClr val="000000"/>
                </a:solidFill>
                <a:latin typeface="Courier New" pitchFamily="49" charset="0"/>
              </a:rPr>
              <a:t>equals</a:t>
            </a:r>
            <a:r>
              <a:rPr lang="en-US" dirty="0" smtClean="0"/>
              <a:t>, you must override </a:t>
            </a:r>
            <a:r>
              <a:rPr lang="en-US" b="1" kern="1200" dirty="0" err="1" smtClean="0">
                <a:solidFill>
                  <a:srgbClr val="000000"/>
                </a:solidFill>
                <a:latin typeface="Courier New" pitchFamily="49" charset="0"/>
              </a:rPr>
              <a:t>hashCode</a:t>
            </a:r>
            <a:r>
              <a:rPr lang="en-US" dirty="0" smtClean="0"/>
              <a:t>.</a:t>
            </a:r>
          </a:p>
          <a:p>
            <a:pPr algn="just">
              <a:defRPr/>
            </a:pPr>
            <a:r>
              <a:rPr lang="en-US" dirty="0" err="1" smtClean="0"/>
              <a:t>HashCode</a:t>
            </a:r>
            <a:r>
              <a:rPr lang="en-US" dirty="0" smtClean="0"/>
              <a:t> values for equal objects must be same.</a:t>
            </a:r>
          </a:p>
          <a:p>
            <a:pPr algn="just">
              <a:defRPr/>
            </a:pPr>
            <a:r>
              <a:rPr lang="en-US" b="1" kern="1200" dirty="0" smtClean="0">
                <a:solidFill>
                  <a:srgbClr val="000000"/>
                </a:solidFill>
                <a:latin typeface="Courier New" pitchFamily="49" charset="0"/>
              </a:rPr>
              <a:t>equals</a:t>
            </a:r>
            <a:r>
              <a:rPr lang="en-US" dirty="0" smtClean="0"/>
              <a:t> and </a:t>
            </a:r>
            <a:r>
              <a:rPr lang="en-US" b="1" kern="1200" dirty="0" err="1" smtClean="0">
                <a:solidFill>
                  <a:srgbClr val="000000"/>
                </a:solidFill>
                <a:latin typeface="Courier New" pitchFamily="49" charset="0"/>
              </a:rPr>
              <a:t>hashCode</a:t>
            </a:r>
            <a:r>
              <a:rPr lang="en-US" dirty="0" smtClean="0"/>
              <a:t> must use the same set of  fields.</a:t>
            </a:r>
          </a:p>
          <a:p>
            <a:pPr algn="just">
              <a:defRPr/>
            </a:pPr>
            <a:r>
              <a:rPr lang="en-US" dirty="0" smtClean="0"/>
              <a:t>Collection classes like </a:t>
            </a:r>
            <a:r>
              <a:rPr lang="en-US" b="1" kern="1200" dirty="0" err="1" smtClean="0">
                <a:solidFill>
                  <a:srgbClr val="000000"/>
                </a:solidFill>
                <a:latin typeface="Courier New" pitchFamily="49" charset="0"/>
              </a:rPr>
              <a:t>Hashtable</a:t>
            </a:r>
            <a:r>
              <a:rPr lang="en-US" b="1" kern="1200" dirty="0" smtClean="0">
                <a:solidFill>
                  <a:srgbClr val="000000"/>
                </a:solidFill>
                <a:latin typeface="Courier New" pitchFamily="49" charset="0"/>
              </a:rPr>
              <a:t>. </a:t>
            </a:r>
            <a:r>
              <a:rPr lang="en-US" b="1" kern="1200" dirty="0" err="1" smtClean="0">
                <a:solidFill>
                  <a:srgbClr val="000000"/>
                </a:solidFill>
                <a:latin typeface="Courier New" pitchFamily="49" charset="0"/>
              </a:rPr>
              <a:t>HashSet</a:t>
            </a:r>
            <a:r>
              <a:rPr lang="en-US" b="1" kern="1200" dirty="0" smtClean="0">
                <a:solidFill>
                  <a:srgbClr val="000000"/>
                </a:solidFill>
                <a:latin typeface="Courier New" pitchFamily="49" charset="0"/>
              </a:rPr>
              <a:t> </a:t>
            </a:r>
            <a:r>
              <a:rPr lang="en-US" dirty="0" err="1" smtClean="0"/>
              <a:t>etc</a:t>
            </a:r>
            <a:r>
              <a:rPr lang="en-US" dirty="0" smtClean="0"/>
              <a:t> depend on this method heavily.</a:t>
            </a:r>
            <a:endParaRPr lang="en-US" dirty="0"/>
          </a:p>
        </p:txBody>
      </p:sp>
      <p:pic>
        <p:nvPicPr>
          <p:cNvPr id="7" name="Picture 2"/>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933450" y="5154266"/>
            <a:ext cx="609600" cy="51683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828800" y="5249517"/>
            <a:ext cx="6400800" cy="984885"/>
          </a:xfrm>
          <a:prstGeom prst="rect">
            <a:avLst/>
          </a:prstGeom>
          <a:noFill/>
        </p:spPr>
        <p:txBody>
          <a:bodyPr wrap="square" rtlCol="0">
            <a:spAutoFit/>
          </a:bodyPr>
          <a:lstStyle/>
          <a:p>
            <a:r>
              <a:rPr lang="en-US" sz="2000" i="1" dirty="0" smtClean="0">
                <a:solidFill>
                  <a:srgbClr val="990099"/>
                </a:solidFill>
              </a:rPr>
              <a:t>Look for Object class in Java API. Locate </a:t>
            </a:r>
            <a:r>
              <a:rPr lang="en-US" sz="2000" i="1" dirty="0" err="1" smtClean="0">
                <a:solidFill>
                  <a:srgbClr val="990099"/>
                </a:solidFill>
              </a:rPr>
              <a:t>hashCode</a:t>
            </a:r>
            <a:r>
              <a:rPr lang="en-US" sz="2000" i="1" dirty="0" smtClean="0">
                <a:solidFill>
                  <a:srgbClr val="990099"/>
                </a:solidFill>
              </a:rPr>
              <a:t>() methods and read  </a:t>
            </a:r>
            <a:r>
              <a:rPr lang="en-US" sz="2000" b="1" i="1" dirty="0" err="1">
                <a:solidFill>
                  <a:srgbClr val="990099"/>
                </a:solidFill>
                <a:latin typeface="Courier New" pitchFamily="49" charset="0"/>
              </a:rPr>
              <a:t>hashCode</a:t>
            </a:r>
            <a:r>
              <a:rPr lang="en-US" sz="2000" b="1" i="1" dirty="0" smtClean="0">
                <a:solidFill>
                  <a:srgbClr val="990099"/>
                </a:solidFill>
                <a:latin typeface="Courier New" pitchFamily="49" charset="0"/>
              </a:rPr>
              <a:t>()</a:t>
            </a:r>
            <a:r>
              <a:rPr lang="en-US" sz="2000" i="1" dirty="0" smtClean="0">
                <a:solidFill>
                  <a:srgbClr val="990099"/>
                </a:solidFill>
              </a:rPr>
              <a:t>contract </a:t>
            </a:r>
            <a:endParaRPr lang="en-US" sz="2000" i="1" dirty="0">
              <a:solidFill>
                <a:srgbClr val="990099"/>
              </a:solidFill>
            </a:endParaRPr>
          </a:p>
          <a:p>
            <a:endParaRPr lang="en-US" dirty="0"/>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1"/>
          <p:cNvSpPr>
            <a:spLocks noGrp="1"/>
          </p:cNvSpPr>
          <p:nvPr>
            <p:ph type="title"/>
          </p:nvPr>
        </p:nvSpPr>
        <p:spPr/>
        <p:txBody>
          <a:bodyPr/>
          <a:lstStyle/>
          <a:p>
            <a:r>
              <a:rPr lang="en-US" dirty="0" err="1" smtClean="0">
                <a:latin typeface="Courier New" pitchFamily="49" charset="0"/>
                <a:cs typeface="Courier New" pitchFamily="49" charset="0"/>
              </a:rPr>
              <a:t>finilize</a:t>
            </a:r>
            <a:r>
              <a:rPr lang="en-US" dirty="0" smtClean="0">
                <a:latin typeface="Courier New" pitchFamily="49" charset="0"/>
                <a:cs typeface="Courier New" pitchFamily="49" charset="0"/>
              </a:rPr>
              <a:t>()</a:t>
            </a:r>
            <a:endParaRPr lang="en-US" dirty="0" smtClean="0"/>
          </a:p>
        </p:txBody>
      </p:sp>
      <p:sp>
        <p:nvSpPr>
          <p:cNvPr id="83972" name="Slide Number Placeholder 4"/>
          <p:cNvSpPr>
            <a:spLocks noGrp="1"/>
          </p:cNvSpPr>
          <p:nvPr>
            <p:ph type="sldNum" sz="quarter" idx="12"/>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C2BBC664-5EA2-4F8A-A505-6B4DE611161B}" type="slidenum">
              <a:rPr lang="en-US" smtClean="0">
                <a:solidFill>
                  <a:schemeClr val="bg2"/>
                </a:solidFill>
              </a:rPr>
              <a:pPr eaLnBrk="1" hangingPunct="1">
                <a:defRPr/>
              </a:pPr>
              <a:t>117</a:t>
            </a:fld>
            <a:endParaRPr lang="en-US" smtClean="0">
              <a:solidFill>
                <a:schemeClr val="bg2"/>
              </a:solidFill>
            </a:endParaRPr>
          </a:p>
        </p:txBody>
      </p:sp>
      <p:sp>
        <p:nvSpPr>
          <p:cNvPr id="83971" name="Content Placeholder 2"/>
          <p:cNvSpPr>
            <a:spLocks noGrp="1"/>
          </p:cNvSpPr>
          <p:nvPr>
            <p:ph sz="quarter" idx="1"/>
          </p:nvPr>
        </p:nvSpPr>
        <p:spPr>
          <a:xfrm>
            <a:off x="381000" y="1219200"/>
            <a:ext cx="8229600" cy="5029200"/>
          </a:xfrm>
        </p:spPr>
        <p:txBody>
          <a:bodyPr>
            <a:normAutofit/>
          </a:bodyPr>
          <a:lstStyle/>
          <a:p>
            <a:pPr algn="just"/>
            <a:r>
              <a:rPr lang="en-US" dirty="0" smtClean="0"/>
              <a:t>This methods is called just before the object is going to get garbage collector.</a:t>
            </a:r>
          </a:p>
          <a:p>
            <a:pPr algn="just"/>
            <a:r>
              <a:rPr lang="en-US" dirty="0" smtClean="0"/>
              <a:t>A subclass will have to overrides the finalize method to dispose of system resources or to perform other cleanup.</a:t>
            </a:r>
          </a:p>
          <a:p>
            <a:pPr algn="just"/>
            <a:r>
              <a:rPr lang="en-US" dirty="0" smtClean="0"/>
              <a:t>The finalize method is never invoked more than once by a Java virtual machine for any given object.</a:t>
            </a:r>
          </a:p>
          <a:p>
            <a:pPr lvl="1" algn="just">
              <a:spcBef>
                <a:spcPct val="50000"/>
              </a:spcBef>
              <a:buFont typeface="Wingdings" pitchFamily="2" charset="2"/>
              <a:buNone/>
            </a:pPr>
            <a:r>
              <a:rPr lang="en-US" sz="2000" b="1" dirty="0" smtClean="0">
                <a:solidFill>
                  <a:srgbClr val="000000"/>
                </a:solidFill>
                <a:latin typeface="Courier New" pitchFamily="49" charset="0"/>
              </a:rPr>
              <a:t>public class Test{</a:t>
            </a:r>
          </a:p>
          <a:p>
            <a:pPr lvl="1" algn="just">
              <a:spcBef>
                <a:spcPct val="50000"/>
              </a:spcBef>
              <a:buFont typeface="Wingdings" pitchFamily="2" charset="2"/>
              <a:buNone/>
            </a:pPr>
            <a:r>
              <a:rPr lang="en-US" sz="2000" b="1" dirty="0" smtClean="0">
                <a:solidFill>
                  <a:srgbClr val="C00000"/>
                </a:solidFill>
                <a:latin typeface="Courier New" pitchFamily="49" charset="0"/>
              </a:rPr>
              <a:t>public void finalize() throws </a:t>
            </a:r>
            <a:r>
              <a:rPr lang="en-US" sz="2000" b="1" dirty="0" err="1" smtClean="0">
                <a:solidFill>
                  <a:srgbClr val="C00000"/>
                </a:solidFill>
                <a:latin typeface="Courier New" pitchFamily="49" charset="0"/>
              </a:rPr>
              <a:t>Throwable</a:t>
            </a:r>
            <a:r>
              <a:rPr lang="en-US" sz="2000" b="1" dirty="0" smtClean="0">
                <a:solidFill>
                  <a:srgbClr val="C00000"/>
                </a:solidFill>
                <a:latin typeface="Courier New" pitchFamily="49" charset="0"/>
              </a:rPr>
              <a:t>{</a:t>
            </a:r>
          </a:p>
          <a:p>
            <a:pPr lvl="1" algn="just">
              <a:spcBef>
                <a:spcPct val="50000"/>
              </a:spcBef>
              <a:buFont typeface="Wingdings" pitchFamily="2" charset="2"/>
              <a:buNone/>
            </a:pPr>
            <a:r>
              <a:rPr lang="en-US" sz="2000" b="1" dirty="0" smtClean="0">
                <a:solidFill>
                  <a:srgbClr val="C00000"/>
                </a:solidFill>
                <a:latin typeface="Courier New" pitchFamily="49" charset="0"/>
              </a:rPr>
              <a:t>}</a:t>
            </a:r>
          </a:p>
          <a:p>
            <a:pPr lvl="1" algn="just">
              <a:spcBef>
                <a:spcPct val="50000"/>
              </a:spcBef>
              <a:buFont typeface="Wingdings" pitchFamily="2" charset="2"/>
              <a:buNone/>
            </a:pPr>
            <a:r>
              <a:rPr lang="en-US" sz="2000" b="1" dirty="0" smtClean="0">
                <a:solidFill>
                  <a:srgbClr val="C00000"/>
                </a:solidFill>
                <a:latin typeface="Courier New" pitchFamily="49" charset="0"/>
              </a:rPr>
              <a:t>}</a:t>
            </a:r>
          </a:p>
          <a:p>
            <a:pPr algn="just">
              <a:buFont typeface="Wingdings" pitchFamily="2" charset="2"/>
              <a:buNone/>
            </a:pPr>
            <a:endParaRPr lang="en-US" dirty="0" smtClean="0"/>
          </a:p>
          <a:p>
            <a:pPr algn="just">
              <a:buFont typeface="Wingdings" pitchFamily="2" charset="2"/>
              <a:buNone/>
            </a:pPr>
            <a:endParaRPr lang="en-US" dirty="0" smtClean="0"/>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a:t>
            </a:r>
          </a:p>
        </p:txBody>
      </p:sp>
      <p:sp>
        <p:nvSpPr>
          <p:cNvPr id="4" name="Slide Number Placeholder 3"/>
          <p:cNvSpPr>
            <a:spLocks noGrp="1"/>
          </p:cNvSpPr>
          <p:nvPr>
            <p:ph type="sldNum" sz="quarter" idx="12"/>
          </p:nvPr>
        </p:nvSpPr>
        <p:spPr/>
        <p:txBody>
          <a:bodyPr/>
          <a:lstStyle/>
          <a:p>
            <a:pPr>
              <a:defRPr/>
            </a:pPr>
            <a:fld id="{C6B93D65-CB18-4216-BF55-F3E730377CBD}" type="slidenum">
              <a:rPr lang="en-US" smtClean="0"/>
              <a:pPr>
                <a:defRPr/>
              </a:pPr>
              <a:t>118</a:t>
            </a:fld>
            <a:endParaRPr lang="en-US"/>
          </a:p>
        </p:txBody>
      </p:sp>
      <p:sp>
        <p:nvSpPr>
          <p:cNvPr id="3" name="Content Placeholder 2"/>
          <p:cNvSpPr>
            <a:spLocks noGrp="1"/>
          </p:cNvSpPr>
          <p:nvPr>
            <p:ph sz="quarter" idx="1"/>
          </p:nvPr>
        </p:nvSpPr>
        <p:spPr/>
        <p:txBody>
          <a:bodyPr>
            <a:normAutofit/>
          </a:bodyPr>
          <a:lstStyle/>
          <a:p>
            <a:r>
              <a:rPr lang="en-US" i="1" dirty="0" smtClean="0"/>
              <a:t>Overriding </a:t>
            </a:r>
            <a:r>
              <a:rPr lang="en-US" i="1" dirty="0" err="1" smtClean="0"/>
              <a:t>hashcode</a:t>
            </a:r>
            <a:r>
              <a:rPr lang="en-US" i="1" dirty="0" smtClean="0"/>
              <a:t>() and equals() method for Student such that all the ids that are prime and even are goes in one bucket, all the ids that are prime and odd are in another and rest in yet another.</a:t>
            </a:r>
          </a:p>
          <a:p>
            <a:r>
              <a:rPr lang="en-US" i="1" dirty="0" smtClean="0"/>
              <a:t>Make sure </a:t>
            </a:r>
            <a:r>
              <a:rPr lang="en-US" i="1" dirty="0"/>
              <a:t>that </a:t>
            </a:r>
            <a:r>
              <a:rPr lang="en-US" i="1" dirty="0" err="1"/>
              <a:t>hashcode</a:t>
            </a:r>
            <a:r>
              <a:rPr lang="en-US" i="1" dirty="0"/>
              <a:t>() and equals() method </a:t>
            </a:r>
            <a:r>
              <a:rPr lang="en-US" i="1" dirty="0" smtClean="0"/>
              <a:t>follow the contract specified in the documentation</a:t>
            </a:r>
          </a:p>
          <a:p>
            <a:pPr marL="0" indent="0" algn="r">
              <a:buNone/>
            </a:pPr>
            <a:r>
              <a:rPr lang="en-US" i="1" dirty="0" smtClean="0"/>
              <a:t>(30 </a:t>
            </a:r>
            <a:r>
              <a:rPr lang="en-US" i="1" dirty="0" err="1" smtClean="0"/>
              <a:t>mins</a:t>
            </a:r>
            <a:r>
              <a:rPr lang="en-US" i="1" dirty="0" smtClean="0"/>
              <a:t>)</a:t>
            </a:r>
            <a:endParaRPr lang="en-US" i="1" dirty="0"/>
          </a:p>
        </p:txBody>
      </p:sp>
    </p:spTree>
    <p:extLst>
      <p:ext uri="{BB962C8B-B14F-4D97-AF65-F5344CB8AC3E}">
        <p14:creationId xmlns="" xmlns:p14="http://schemas.microsoft.com/office/powerpoint/2010/main" val="3832726724"/>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p:cNvSpPr>
            <a:spLocks noGrp="1"/>
          </p:cNvSpPr>
          <p:nvPr>
            <p:ph type="subTitle" idx="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8D0B4B08-5E55-46E3-9C7E-B6FABD6D5D43}" type="slidenum">
              <a:rPr lang="en-US" smtClean="0"/>
              <a:pPr>
                <a:defRPr/>
              </a:pPr>
              <a:t>119</a:t>
            </a:fld>
            <a:endParaRPr lang="en-US"/>
          </a:p>
        </p:txBody>
      </p:sp>
      <p:sp>
        <p:nvSpPr>
          <p:cNvPr id="6" name="Title 5"/>
          <p:cNvSpPr>
            <a:spLocks noGrp="1"/>
          </p:cNvSpPr>
          <p:nvPr>
            <p:ph type="ctrTitle"/>
          </p:nvPr>
        </p:nvSpPr>
        <p:spPr/>
        <p:txBody>
          <a:bodyPr/>
          <a:lstStyle/>
          <a:p>
            <a:r>
              <a:rPr smtClean="0"/>
              <a:t>Abstract Class</a:t>
            </a:r>
            <a:endParaRPr lang="en-US" dirty="0"/>
          </a:p>
        </p:txBody>
      </p:sp>
    </p:spTree>
    <p:extLst>
      <p:ext uri="{BB962C8B-B14F-4D97-AF65-F5344CB8AC3E}">
        <p14:creationId xmlns="" xmlns:p14="http://schemas.microsoft.com/office/powerpoint/2010/main" val="3673248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Java IDEs</a:t>
            </a:r>
            <a:endParaRPr lang="en-US" dirty="0"/>
          </a:p>
        </p:txBody>
      </p:sp>
      <p:sp>
        <p:nvSpPr>
          <p:cNvPr id="3" name="Content Placeholder 2"/>
          <p:cNvSpPr>
            <a:spLocks noGrp="1"/>
          </p:cNvSpPr>
          <p:nvPr>
            <p:ph sz="quarter" idx="1"/>
          </p:nvPr>
        </p:nvSpPr>
        <p:spPr/>
        <p:txBody>
          <a:bodyPr/>
          <a:lstStyle/>
          <a:p>
            <a:r>
              <a:rPr lang="en-US" dirty="0" smtClean="0"/>
              <a:t>Eclipse, </a:t>
            </a:r>
            <a:r>
              <a:rPr lang="en-US" dirty="0" err="1" smtClean="0"/>
              <a:t>Netbeans</a:t>
            </a:r>
            <a:r>
              <a:rPr lang="en-US" dirty="0" smtClean="0"/>
              <a:t>, </a:t>
            </a:r>
            <a:r>
              <a:rPr lang="en-US" dirty="0" err="1" smtClean="0"/>
              <a:t>IntelliJ</a:t>
            </a:r>
            <a:r>
              <a:rPr lang="en-US" dirty="0" smtClean="0"/>
              <a:t>, </a:t>
            </a:r>
            <a:r>
              <a:rPr lang="en-US" dirty="0" err="1" smtClean="0"/>
              <a:t>BlueJ</a:t>
            </a:r>
            <a:r>
              <a:rPr lang="en-US" dirty="0" smtClean="0"/>
              <a:t>, Oracle </a:t>
            </a:r>
            <a:r>
              <a:rPr lang="en-US" dirty="0" err="1" smtClean="0"/>
              <a:t>JDeveloper</a:t>
            </a:r>
            <a:r>
              <a:rPr lang="en-US" dirty="0" smtClean="0"/>
              <a:t>…</a:t>
            </a:r>
          </a:p>
          <a:p>
            <a:r>
              <a:rPr lang="en-US" b="1" dirty="0" smtClean="0"/>
              <a:t>Version</a:t>
            </a:r>
            <a:r>
              <a:rPr lang="en-US" dirty="0" smtClean="0"/>
              <a:t> </a:t>
            </a:r>
          </a:p>
          <a:p>
            <a:r>
              <a:rPr lang="en-US" dirty="0" smtClean="0"/>
              <a:t>Name	Date			Platform Version</a:t>
            </a:r>
          </a:p>
          <a:p>
            <a:r>
              <a:rPr lang="en-US" dirty="0" smtClean="0"/>
              <a:t>Luna		25 June 2014		4.4</a:t>
            </a:r>
          </a:p>
          <a:p>
            <a:r>
              <a:rPr lang="en-US" dirty="0" smtClean="0"/>
              <a:t>Mars		24 June 2015		4.5</a:t>
            </a:r>
          </a:p>
          <a:p>
            <a:r>
              <a:rPr lang="en-US" dirty="0" smtClean="0"/>
              <a:t>Neon	22 June 2016		4.6</a:t>
            </a:r>
          </a:p>
          <a:p>
            <a:r>
              <a:rPr lang="en-US" dirty="0" smtClean="0"/>
              <a:t>Oxygen	28 June 2017		4.7</a:t>
            </a:r>
          </a:p>
          <a:p>
            <a:r>
              <a:rPr lang="en-US" dirty="0" smtClean="0"/>
              <a:t>Photon	27 June 2018		4.8</a:t>
            </a:r>
            <a:endParaRPr lang="en-US" dirty="0"/>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533400" y="228600"/>
            <a:ext cx="7772400" cy="762000"/>
          </a:xfrm>
        </p:spPr>
        <p:txBody>
          <a:bodyPr/>
          <a:lstStyle/>
          <a:p>
            <a:pPr eaLnBrk="1" hangingPunct="1"/>
            <a:r>
              <a:rPr lang="en-US" dirty="0"/>
              <a:t>Abstract </a:t>
            </a:r>
            <a:r>
              <a:rPr lang="en-US" dirty="0" smtClean="0"/>
              <a:t>class and methods</a:t>
            </a:r>
            <a:endParaRPr lang="en-US" dirty="0"/>
          </a:p>
        </p:txBody>
      </p:sp>
      <p:sp>
        <p:nvSpPr>
          <p:cNvPr id="61444" name="Slide Number Placeholder 4"/>
          <p:cNvSpPr>
            <a:spLocks noGrp="1"/>
          </p:cNvSpPr>
          <p:nvPr>
            <p:ph type="sldNum" sz="quarter" idx="12"/>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4FCD3166-7BF0-45BF-92BC-EB8626F27C1E}" type="slidenum">
              <a:rPr lang="en-US" smtClean="0">
                <a:solidFill>
                  <a:schemeClr val="bg2"/>
                </a:solidFill>
              </a:rPr>
              <a:pPr eaLnBrk="1" hangingPunct="1">
                <a:defRPr/>
              </a:pPr>
              <a:t>120</a:t>
            </a:fld>
            <a:endParaRPr lang="en-US" smtClean="0">
              <a:solidFill>
                <a:schemeClr val="bg2"/>
              </a:solidFill>
            </a:endParaRPr>
          </a:p>
        </p:txBody>
      </p:sp>
      <p:sp>
        <p:nvSpPr>
          <p:cNvPr id="780291" name="Rectangle 3"/>
          <p:cNvSpPr>
            <a:spLocks noGrp="1" noChangeArrowheads="1"/>
          </p:cNvSpPr>
          <p:nvPr>
            <p:ph sz="quarter" idx="1"/>
          </p:nvPr>
        </p:nvSpPr>
        <p:spPr>
          <a:xfrm>
            <a:off x="228600" y="1066800"/>
            <a:ext cx="8686800" cy="5334000"/>
          </a:xfrm>
        </p:spPr>
        <p:txBody>
          <a:bodyPr>
            <a:normAutofit/>
          </a:bodyPr>
          <a:lstStyle/>
          <a:p>
            <a:pPr algn="just" eaLnBrk="1" hangingPunct="1">
              <a:defRPr/>
            </a:pPr>
            <a:r>
              <a:rPr lang="en-US" kern="1200" dirty="0" smtClean="0">
                <a:latin typeface="+mj-lt"/>
              </a:rPr>
              <a:t>Declaring a class as an </a:t>
            </a:r>
            <a:r>
              <a:rPr lang="en-US" b="1" kern="1200" dirty="0" smtClean="0">
                <a:latin typeface="Courier New" pitchFamily="49" charset="0"/>
              </a:rPr>
              <a:t>abstract</a:t>
            </a:r>
            <a:r>
              <a:rPr lang="en-US" kern="1200" dirty="0" smtClean="0">
                <a:latin typeface="+mj-lt"/>
              </a:rPr>
              <a:t> class prevents you from creating instances of that class.</a:t>
            </a:r>
          </a:p>
          <a:p>
            <a:pPr algn="just" eaLnBrk="1" hangingPunct="1">
              <a:defRPr/>
            </a:pPr>
            <a:r>
              <a:rPr lang="en-US" kern="1200" dirty="0" smtClean="0"/>
              <a:t>Abstract methods are the methods that don’t have the method body. They are just declarations </a:t>
            </a:r>
          </a:p>
          <a:p>
            <a:pPr algn="just" eaLnBrk="1" hangingPunct="1">
              <a:defRPr/>
            </a:pPr>
            <a:r>
              <a:rPr lang="en-US" kern="1200" dirty="0" smtClean="0">
                <a:latin typeface="+mj-lt"/>
              </a:rPr>
              <a:t>While an </a:t>
            </a:r>
            <a:r>
              <a:rPr lang="en-US" b="1" kern="1200" dirty="0" smtClean="0">
                <a:latin typeface="Courier New" pitchFamily="49" charset="0"/>
              </a:rPr>
              <a:t>abstract</a:t>
            </a:r>
            <a:r>
              <a:rPr lang="en-US" kern="1200" dirty="0" smtClean="0">
                <a:latin typeface="+mj-lt"/>
              </a:rPr>
              <a:t> class can have abstract methods, it could also NOT have a</a:t>
            </a:r>
            <a:r>
              <a:rPr lang="en-US" kern="1200" dirty="0" smtClean="0"/>
              <a:t>ny </a:t>
            </a:r>
            <a:r>
              <a:rPr lang="en-US" b="1" kern="1200" dirty="0" smtClean="0">
                <a:latin typeface="Courier New" pitchFamily="49" charset="0"/>
              </a:rPr>
              <a:t>abstract</a:t>
            </a:r>
            <a:r>
              <a:rPr lang="en-US" kern="1200" dirty="0" smtClean="0"/>
              <a:t> methods. </a:t>
            </a:r>
          </a:p>
          <a:p>
            <a:pPr algn="just" eaLnBrk="1" hangingPunct="1">
              <a:defRPr/>
            </a:pPr>
            <a:r>
              <a:rPr lang="en-US" dirty="0"/>
              <a:t>The whole class must be declared </a:t>
            </a:r>
            <a:r>
              <a:rPr lang="en-US" b="1" kern="1200" dirty="0">
                <a:latin typeface="Courier New" pitchFamily="49" charset="0"/>
              </a:rPr>
              <a:t>abstract</a:t>
            </a:r>
            <a:r>
              <a:rPr lang="en-US" dirty="0"/>
              <a:t>, even if a single method is </a:t>
            </a:r>
            <a:r>
              <a:rPr lang="en-US" b="1" kern="1200" dirty="0" smtClean="0">
                <a:latin typeface="Courier New" pitchFamily="49" charset="0"/>
              </a:rPr>
              <a:t>abstract.</a:t>
            </a:r>
            <a:endParaRPr lang="en-US" b="1" kern="1200" dirty="0">
              <a:latin typeface="Courier New" pitchFamily="49" charset="0"/>
            </a:endParaRPr>
          </a:p>
          <a:p>
            <a:pPr algn="just" eaLnBrk="1" hangingPunct="1">
              <a:defRPr/>
            </a:pPr>
            <a:r>
              <a:rPr lang="en-US" kern="1200" dirty="0" smtClean="0"/>
              <a:t>An </a:t>
            </a:r>
            <a:r>
              <a:rPr lang="en-US" b="1" kern="1200" dirty="0" smtClean="0">
                <a:latin typeface="Courier New" pitchFamily="49" charset="0"/>
              </a:rPr>
              <a:t>abstract</a:t>
            </a:r>
            <a:r>
              <a:rPr lang="en-US" kern="1200" dirty="0" smtClean="0"/>
              <a:t> method must not be </a:t>
            </a:r>
            <a:r>
              <a:rPr lang="en-US" b="1" kern="1200" dirty="0" smtClean="0">
                <a:latin typeface="Courier New" pitchFamily="49" charset="0"/>
              </a:rPr>
              <a:t>static</a:t>
            </a:r>
            <a:r>
              <a:rPr lang="en-US" kern="1200" dirty="0" smtClean="0"/>
              <a:t>.</a:t>
            </a:r>
          </a:p>
          <a:p>
            <a:pPr marL="342900" lvl="1" indent="-342900" algn="just" eaLnBrk="1" hangingPunct="1">
              <a:defRPr/>
            </a:pPr>
            <a:r>
              <a:rPr lang="en-US" sz="2000" kern="1200" dirty="0" smtClean="0">
                <a:ea typeface="+mn-ea"/>
                <a:cs typeface="+mn-cs"/>
              </a:rPr>
              <a:t>A </a:t>
            </a:r>
            <a:r>
              <a:rPr lang="en-US" sz="2000" kern="1200" dirty="0">
                <a:ea typeface="+mn-ea"/>
                <a:cs typeface="+mn-cs"/>
              </a:rPr>
              <a:t>class can inherit from abstract class either by </a:t>
            </a:r>
            <a:r>
              <a:rPr lang="en-US" sz="2000" kern="1200" dirty="0" smtClean="0">
                <a:ea typeface="+mn-ea"/>
                <a:cs typeface="+mn-cs"/>
              </a:rPr>
              <a:t>complete or partial Implementation. In the case of partial implementation, the class should be marked </a:t>
            </a:r>
            <a:r>
              <a:rPr lang="en-US" sz="2000" b="1" kern="1200" dirty="0">
                <a:latin typeface="Courier New" pitchFamily="49" charset="0"/>
                <a:ea typeface="+mn-ea"/>
                <a:cs typeface="+mn-cs"/>
              </a:rPr>
              <a:t>abstract</a:t>
            </a:r>
            <a:r>
              <a:rPr lang="en-US" sz="2000" kern="1200" dirty="0" smtClean="0">
                <a:ea typeface="+mn-ea"/>
                <a:cs typeface="+mn-cs"/>
              </a:rPr>
              <a:t>.</a:t>
            </a:r>
            <a:endParaRPr lang="en-US" sz="2000" kern="1200" dirty="0">
              <a:ea typeface="+mn-ea"/>
              <a:cs typeface="+mn-cs"/>
            </a:endParaRPr>
          </a:p>
          <a:p>
            <a:pPr marL="342900" lvl="1" indent="-342900" algn="just" eaLnBrk="1" hangingPunct="1">
              <a:defRPr/>
            </a:pPr>
            <a:endParaRPr lang="en-US" sz="2000" kern="1200" dirty="0"/>
          </a:p>
          <a:p>
            <a:pPr algn="just" eaLnBrk="1" hangingPunct="1">
              <a:defRPr/>
            </a:pPr>
            <a:endParaRPr lang="en-US" kern="1200" dirty="0"/>
          </a:p>
          <a:p>
            <a:pPr algn="just" eaLnBrk="1" hangingPunct="1">
              <a:buFont typeface="Wingdings" pitchFamily="2" charset="2"/>
              <a:buNone/>
              <a:defRPr/>
            </a:pPr>
            <a:endParaRPr lang="en-US" kern="1200" dirty="0" smtClean="0">
              <a:latin typeface="+mj-lt"/>
            </a:endParaRPr>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p:nvPr>
        </p:nvSpPr>
        <p:spPr>
          <a:xfrm>
            <a:off x="228600" y="0"/>
            <a:ext cx="8229600" cy="838200"/>
          </a:xfrm>
        </p:spPr>
        <p:txBody>
          <a:bodyPr/>
          <a:lstStyle/>
          <a:p>
            <a:r>
              <a:rPr lang="en-US" dirty="0" smtClean="0"/>
              <a:t>Example scenario for abstract class</a:t>
            </a:r>
          </a:p>
        </p:txBody>
      </p:sp>
      <p:sp>
        <p:nvSpPr>
          <p:cNvPr id="63492" name="Slide Number Placeholder 4"/>
          <p:cNvSpPr>
            <a:spLocks noGrp="1"/>
          </p:cNvSpPr>
          <p:nvPr>
            <p:ph type="sldNum" sz="quarter" idx="12"/>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CD99AB81-133F-43B2-B13F-48BA89096669}" type="slidenum">
              <a:rPr lang="en-US" smtClean="0">
                <a:solidFill>
                  <a:schemeClr val="bg2"/>
                </a:solidFill>
              </a:rPr>
              <a:pPr eaLnBrk="1" hangingPunct="1">
                <a:defRPr/>
              </a:pPr>
              <a:t>121</a:t>
            </a:fld>
            <a:endParaRPr lang="en-US" smtClean="0">
              <a:solidFill>
                <a:schemeClr val="bg2"/>
              </a:solidFill>
            </a:endParaRPr>
          </a:p>
        </p:txBody>
      </p:sp>
      <p:sp>
        <p:nvSpPr>
          <p:cNvPr id="5" name="Text Box 2"/>
          <p:cNvSpPr txBox="1">
            <a:spLocks noChangeArrowheads="1"/>
          </p:cNvSpPr>
          <p:nvPr/>
        </p:nvSpPr>
        <p:spPr bwMode="auto">
          <a:xfrm>
            <a:off x="762000" y="1066800"/>
            <a:ext cx="2286000" cy="862013"/>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000" b="1">
                <a:latin typeface="Courier New" pitchFamily="49" charset="0"/>
                <a:cs typeface="Courier New" pitchFamily="49" charset="0"/>
              </a:rPr>
              <a:t>Person</a:t>
            </a:r>
          </a:p>
          <a:p>
            <a:pPr algn="ctr" eaLnBrk="1" hangingPunct="1">
              <a:spcBef>
                <a:spcPct val="50000"/>
              </a:spcBef>
            </a:pPr>
            <a:r>
              <a:rPr lang="en-US" sz="2000" b="1">
                <a:latin typeface="Courier New" pitchFamily="49" charset="0"/>
                <a:cs typeface="Courier New" pitchFamily="49" charset="0"/>
              </a:rPr>
              <a:t>&lt;&lt;abstract&gt;&gt;</a:t>
            </a:r>
          </a:p>
        </p:txBody>
      </p:sp>
      <p:sp>
        <p:nvSpPr>
          <p:cNvPr id="6" name="Text Box 3"/>
          <p:cNvSpPr txBox="1">
            <a:spLocks noChangeArrowheads="1"/>
          </p:cNvSpPr>
          <p:nvPr/>
        </p:nvSpPr>
        <p:spPr bwMode="auto">
          <a:xfrm>
            <a:off x="762000" y="1957388"/>
            <a:ext cx="2286000" cy="1323975"/>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000" b="1">
                <a:latin typeface="Courier New" pitchFamily="49" charset="0"/>
                <a:cs typeface="Courier New" pitchFamily="49" charset="0"/>
              </a:rPr>
              <a:t>getName()</a:t>
            </a:r>
          </a:p>
          <a:p>
            <a:pPr eaLnBrk="1" hangingPunct="1">
              <a:spcBef>
                <a:spcPct val="50000"/>
              </a:spcBef>
            </a:pPr>
            <a:r>
              <a:rPr lang="en-US" sz="2000" b="1">
                <a:latin typeface="Courier New" pitchFamily="49" charset="0"/>
                <a:cs typeface="Courier New" pitchFamily="49" charset="0"/>
              </a:rPr>
              <a:t>getAddress()</a:t>
            </a:r>
          </a:p>
          <a:p>
            <a:pPr eaLnBrk="1" hangingPunct="1">
              <a:spcBef>
                <a:spcPct val="50000"/>
              </a:spcBef>
            </a:pPr>
            <a:r>
              <a:rPr lang="en-US" sz="2000" b="1">
                <a:latin typeface="Courier New" pitchFamily="49" charset="0"/>
                <a:cs typeface="Courier New" pitchFamily="49" charset="0"/>
              </a:rPr>
              <a:t>…</a:t>
            </a:r>
          </a:p>
        </p:txBody>
      </p:sp>
      <p:sp>
        <p:nvSpPr>
          <p:cNvPr id="7" name="Text Box 5"/>
          <p:cNvSpPr txBox="1">
            <a:spLocks noChangeArrowheads="1"/>
          </p:cNvSpPr>
          <p:nvPr/>
        </p:nvSpPr>
        <p:spPr bwMode="auto">
          <a:xfrm>
            <a:off x="5867400" y="2667000"/>
            <a:ext cx="2209800" cy="40005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000" b="1">
                <a:latin typeface="Courier New" pitchFamily="49" charset="0"/>
                <a:cs typeface="Courier New" pitchFamily="49" charset="0"/>
              </a:rPr>
              <a:t>Student</a:t>
            </a:r>
          </a:p>
        </p:txBody>
      </p:sp>
      <p:sp>
        <p:nvSpPr>
          <p:cNvPr id="8" name="Text Box 6"/>
          <p:cNvSpPr txBox="1">
            <a:spLocks noChangeArrowheads="1"/>
          </p:cNvSpPr>
          <p:nvPr/>
        </p:nvSpPr>
        <p:spPr bwMode="auto">
          <a:xfrm>
            <a:off x="5638800" y="1062038"/>
            <a:ext cx="1905000" cy="40005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000" b="1">
                <a:latin typeface="Courier New" pitchFamily="49" charset="0"/>
                <a:cs typeface="Courier New" pitchFamily="49" charset="0"/>
              </a:rPr>
              <a:t>Teacher</a:t>
            </a:r>
          </a:p>
        </p:txBody>
      </p:sp>
      <p:sp>
        <p:nvSpPr>
          <p:cNvPr id="9" name="Text Box 7"/>
          <p:cNvSpPr txBox="1">
            <a:spLocks noChangeArrowheads="1"/>
          </p:cNvSpPr>
          <p:nvPr/>
        </p:nvSpPr>
        <p:spPr bwMode="auto">
          <a:xfrm>
            <a:off x="5867400" y="3048000"/>
            <a:ext cx="2209800" cy="461963"/>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400">
                <a:latin typeface="Times New Roman" pitchFamily="18" charset="0"/>
              </a:rPr>
              <a:t>…</a:t>
            </a:r>
          </a:p>
        </p:txBody>
      </p:sp>
      <p:sp>
        <p:nvSpPr>
          <p:cNvPr id="10" name="Text Box 8"/>
          <p:cNvSpPr txBox="1">
            <a:spLocks noChangeArrowheads="1"/>
          </p:cNvSpPr>
          <p:nvPr/>
        </p:nvSpPr>
        <p:spPr bwMode="auto">
          <a:xfrm>
            <a:off x="5638800" y="1447800"/>
            <a:ext cx="1905000" cy="461963"/>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400">
                <a:latin typeface="Times New Roman" pitchFamily="18" charset="0"/>
              </a:rPr>
              <a:t>…</a:t>
            </a:r>
          </a:p>
        </p:txBody>
      </p:sp>
      <p:sp>
        <p:nvSpPr>
          <p:cNvPr id="11" name="Isosceles Triangle 20"/>
          <p:cNvSpPr>
            <a:spLocks noChangeArrowheads="1"/>
          </p:cNvSpPr>
          <p:nvPr/>
        </p:nvSpPr>
        <p:spPr bwMode="auto">
          <a:xfrm rot="-5400000">
            <a:off x="2971800" y="2057400"/>
            <a:ext cx="609600" cy="457200"/>
          </a:xfrm>
          <a:prstGeom prst="triangle">
            <a:avLst>
              <a:gd name="adj" fmla="val 50000"/>
            </a:avLst>
          </a:prstGeom>
          <a:noFill/>
          <a:ln w="9525" algn="ctr">
            <a:solidFill>
              <a:schemeClr val="tx1"/>
            </a:solidFill>
            <a:round/>
            <a:headEnd/>
            <a:tailEnd type="triangle" w="med" len="med"/>
          </a:ln>
          <a:extLst>
            <a:ext uri="{909E8E84-426E-40DD-AFC4-6F175D3DCCD1}">
              <a14:hiddenFill xmlns="" xmlns:a14="http://schemas.microsoft.com/office/drawing/2010/main">
                <a:solidFill>
                  <a:srgbClr val="FFFFFF"/>
                </a:solidFill>
              </a14:hiddenFill>
            </a:ext>
          </a:extLst>
        </p:spPr>
        <p:txBody>
          <a:bodyPr/>
          <a:lstStyle/>
          <a:p>
            <a:endParaRPr lang="en-IN"/>
          </a:p>
        </p:txBody>
      </p:sp>
      <p:sp>
        <p:nvSpPr>
          <p:cNvPr id="12" name="Rectangle 20"/>
          <p:cNvSpPr>
            <a:spLocks noChangeArrowheads="1"/>
          </p:cNvSpPr>
          <p:nvPr/>
        </p:nvSpPr>
        <p:spPr bwMode="auto">
          <a:xfrm>
            <a:off x="838200" y="3276600"/>
            <a:ext cx="2031325" cy="400110"/>
          </a:xfrm>
          <a:prstGeom prst="rect">
            <a:avLst/>
          </a:prstGeom>
          <a:noFill/>
          <a:ln w="9525">
            <a:noFill/>
            <a:miter lim="800000"/>
            <a:headEnd/>
            <a:tailEnd/>
          </a:ln>
        </p:spPr>
        <p:txBody>
          <a:bodyPr>
            <a:spAutoFit/>
          </a:bodyPr>
          <a:lstStyle/>
          <a:p>
            <a:pPr>
              <a:defRPr/>
            </a:pPr>
            <a:r>
              <a:rPr lang="en-US" sz="2000" b="1" strike="sngStrike" dirty="0">
                <a:solidFill>
                  <a:srgbClr val="000000"/>
                </a:solidFill>
                <a:latin typeface="Courier New" pitchFamily="49" charset="0"/>
                <a:cs typeface="Courier New" pitchFamily="49" charset="0"/>
              </a:rPr>
              <a:t>new Person()</a:t>
            </a:r>
            <a:endParaRPr lang="en-IN" sz="2000" b="1" strike="sngStrike" dirty="0">
              <a:solidFill>
                <a:srgbClr val="000000"/>
              </a:solidFill>
              <a:latin typeface="Courier New" pitchFamily="49" charset="0"/>
              <a:cs typeface="Courier New" pitchFamily="49" charset="0"/>
            </a:endParaRPr>
          </a:p>
        </p:txBody>
      </p:sp>
      <p:sp>
        <p:nvSpPr>
          <p:cNvPr id="13" name="Rectangle 22"/>
          <p:cNvSpPr>
            <a:spLocks noChangeArrowheads="1"/>
          </p:cNvSpPr>
          <p:nvPr/>
        </p:nvSpPr>
        <p:spPr bwMode="auto">
          <a:xfrm>
            <a:off x="381000" y="3657600"/>
            <a:ext cx="5867400" cy="3016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en-US" sz="2000" b="1">
                <a:solidFill>
                  <a:srgbClr val="000000"/>
                </a:solidFill>
                <a:latin typeface="Courier New" pitchFamily="49" charset="0"/>
              </a:rPr>
              <a:t>package general;</a:t>
            </a:r>
          </a:p>
          <a:p>
            <a:r>
              <a:rPr lang="en-US" sz="2000" b="1">
                <a:solidFill>
                  <a:srgbClr val="000000"/>
                </a:solidFill>
                <a:latin typeface="Courier New" pitchFamily="49" charset="0"/>
              </a:rPr>
              <a:t>public </a:t>
            </a:r>
            <a:r>
              <a:rPr lang="en-US" sz="2000" b="1">
                <a:solidFill>
                  <a:srgbClr val="C00000"/>
                </a:solidFill>
                <a:latin typeface="Courier New" pitchFamily="49" charset="0"/>
              </a:rPr>
              <a:t>abstract</a:t>
            </a:r>
            <a:r>
              <a:rPr lang="en-US" sz="2000" b="1">
                <a:solidFill>
                  <a:srgbClr val="000000"/>
                </a:solidFill>
                <a:latin typeface="Courier New" pitchFamily="49" charset="0"/>
              </a:rPr>
              <a:t> class Person{</a:t>
            </a:r>
          </a:p>
          <a:p>
            <a:r>
              <a:rPr lang="en-US" sz="2000" b="1">
                <a:solidFill>
                  <a:srgbClr val="000000"/>
                </a:solidFill>
                <a:latin typeface="Courier New" pitchFamily="49" charset="0"/>
              </a:rPr>
              <a:t>//getters and setters</a:t>
            </a:r>
          </a:p>
          <a:p>
            <a:r>
              <a:rPr lang="en-US" sz="2000" b="1">
                <a:solidFill>
                  <a:srgbClr val="000000"/>
                </a:solidFill>
                <a:latin typeface="Courier New" pitchFamily="49" charset="0"/>
              </a:rPr>
              <a:t>}</a:t>
            </a:r>
          </a:p>
          <a:p>
            <a:pPr>
              <a:spcBef>
                <a:spcPct val="50000"/>
              </a:spcBef>
            </a:pPr>
            <a:r>
              <a:rPr lang="en-US" sz="2000" b="1">
                <a:solidFill>
                  <a:srgbClr val="000000"/>
                </a:solidFill>
                <a:latin typeface="Courier New" pitchFamily="49" charset="0"/>
              </a:rPr>
              <a:t>package student;</a:t>
            </a:r>
          </a:p>
          <a:p>
            <a:pPr>
              <a:spcBef>
                <a:spcPct val="50000"/>
              </a:spcBef>
            </a:pPr>
            <a:r>
              <a:rPr lang="en-US" sz="2000" b="1">
                <a:solidFill>
                  <a:srgbClr val="000000"/>
                </a:solidFill>
                <a:latin typeface="Courier New" pitchFamily="49" charset="0"/>
              </a:rPr>
              <a:t>public class Student extends general.Person{</a:t>
            </a:r>
          </a:p>
          <a:p>
            <a:pPr>
              <a:spcBef>
                <a:spcPct val="50000"/>
              </a:spcBef>
            </a:pPr>
            <a:r>
              <a:rPr lang="en-US" sz="2000" b="1">
                <a:solidFill>
                  <a:srgbClr val="000000"/>
                </a:solidFill>
                <a:latin typeface="Courier New" pitchFamily="49" charset="0"/>
              </a:rPr>
              <a:t>…}</a:t>
            </a:r>
            <a:endParaRPr lang="en-US"/>
          </a:p>
        </p:txBody>
      </p:sp>
      <p:cxnSp>
        <p:nvCxnSpPr>
          <p:cNvPr id="14" name="Straight Connector 13"/>
          <p:cNvCxnSpPr>
            <a:stCxn id="11" idx="3"/>
          </p:cNvCxnSpPr>
          <p:nvPr/>
        </p:nvCxnSpPr>
        <p:spPr>
          <a:xfrm>
            <a:off x="3505200" y="2286000"/>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4038600" y="1447800"/>
            <a:ext cx="1600200" cy="838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038600" y="2286000"/>
            <a:ext cx="1828800" cy="838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2"/>
          <p:cNvSpPr>
            <a:spLocks noGrp="1"/>
          </p:cNvSpPr>
          <p:nvPr>
            <p:ph type="title"/>
          </p:nvPr>
        </p:nvSpPr>
        <p:spPr>
          <a:xfrm>
            <a:off x="457200" y="0"/>
            <a:ext cx="8686800" cy="838200"/>
          </a:xfrm>
        </p:spPr>
        <p:txBody>
          <a:bodyPr>
            <a:normAutofit/>
          </a:bodyPr>
          <a:lstStyle/>
          <a:p>
            <a:r>
              <a:rPr lang="en-US" dirty="0" smtClean="0"/>
              <a:t>Example scenario for abstract method</a:t>
            </a:r>
          </a:p>
        </p:txBody>
      </p:sp>
      <p:sp>
        <p:nvSpPr>
          <p:cNvPr id="65540" name="Slide Number Placeholder 5"/>
          <p:cNvSpPr>
            <a:spLocks noGrp="1"/>
          </p:cNvSpPr>
          <p:nvPr>
            <p:ph type="sldNum" sz="quarter" idx="12"/>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E8239197-F0A2-4F1D-86F2-0C379D4163DB}" type="slidenum">
              <a:rPr lang="en-US" smtClean="0">
                <a:solidFill>
                  <a:schemeClr val="bg2"/>
                </a:solidFill>
              </a:rPr>
              <a:pPr eaLnBrk="1" hangingPunct="1">
                <a:defRPr/>
              </a:pPr>
              <a:t>122</a:t>
            </a:fld>
            <a:endParaRPr lang="en-US" smtClean="0">
              <a:solidFill>
                <a:schemeClr val="bg2"/>
              </a:solidFill>
            </a:endParaRPr>
          </a:p>
        </p:txBody>
      </p:sp>
      <p:sp>
        <p:nvSpPr>
          <p:cNvPr id="6" name="Text Box 2"/>
          <p:cNvSpPr txBox="1">
            <a:spLocks noChangeArrowheads="1"/>
          </p:cNvSpPr>
          <p:nvPr/>
        </p:nvSpPr>
        <p:spPr bwMode="auto">
          <a:xfrm>
            <a:off x="685800" y="2033588"/>
            <a:ext cx="2209800" cy="862012"/>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000" b="1">
                <a:latin typeface="Courier New" pitchFamily="49" charset="0"/>
                <a:cs typeface="Courier New" pitchFamily="49" charset="0"/>
              </a:rPr>
              <a:t>Person</a:t>
            </a:r>
          </a:p>
          <a:p>
            <a:pPr algn="ctr" eaLnBrk="1" hangingPunct="1">
              <a:spcBef>
                <a:spcPct val="50000"/>
              </a:spcBef>
            </a:pPr>
            <a:r>
              <a:rPr lang="en-US" sz="2000" b="1">
                <a:latin typeface="Courier New" pitchFamily="49" charset="0"/>
                <a:cs typeface="Courier New" pitchFamily="49" charset="0"/>
              </a:rPr>
              <a:t>&lt;&lt;abstract&gt;&gt;</a:t>
            </a:r>
          </a:p>
        </p:txBody>
      </p:sp>
      <p:sp>
        <p:nvSpPr>
          <p:cNvPr id="7" name="Text Box 3"/>
          <p:cNvSpPr txBox="1">
            <a:spLocks noChangeArrowheads="1"/>
          </p:cNvSpPr>
          <p:nvPr/>
        </p:nvSpPr>
        <p:spPr bwMode="auto">
          <a:xfrm>
            <a:off x="685800" y="2895600"/>
            <a:ext cx="2209800" cy="2041525"/>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000" b="1">
                <a:latin typeface="Courier New" pitchFamily="49" charset="0"/>
                <a:cs typeface="Courier New" pitchFamily="49" charset="0"/>
              </a:rPr>
              <a:t>getName()</a:t>
            </a:r>
          </a:p>
          <a:p>
            <a:pPr algn="ctr" eaLnBrk="1" hangingPunct="1">
              <a:spcBef>
                <a:spcPts val="1000"/>
              </a:spcBef>
            </a:pPr>
            <a:r>
              <a:rPr lang="en-US" sz="2000" b="1">
                <a:latin typeface="Courier New" pitchFamily="49" charset="0"/>
                <a:cs typeface="Courier New" pitchFamily="49" charset="0"/>
              </a:rPr>
              <a:t>getAddress()</a:t>
            </a:r>
          </a:p>
          <a:p>
            <a:pPr algn="ctr" eaLnBrk="1" hangingPunct="1">
              <a:spcBef>
                <a:spcPts val="1000"/>
              </a:spcBef>
            </a:pPr>
            <a:r>
              <a:rPr lang="en-US" sz="2000" b="1">
                <a:latin typeface="Courier New" pitchFamily="49" charset="0"/>
                <a:cs typeface="Courier New" pitchFamily="49" charset="0"/>
              </a:rPr>
              <a:t>&lt;&lt;abstract &gt;&gt;</a:t>
            </a:r>
          </a:p>
          <a:p>
            <a:pPr algn="ctr" eaLnBrk="1" hangingPunct="1"/>
            <a:r>
              <a:rPr lang="en-US" sz="2000" b="1">
                <a:latin typeface="Courier New" pitchFamily="49" charset="0"/>
                <a:cs typeface="Courier New" pitchFamily="49" charset="0"/>
              </a:rPr>
              <a:t>getUID()</a:t>
            </a:r>
          </a:p>
          <a:p>
            <a:pPr algn="ctr" eaLnBrk="1" hangingPunct="1">
              <a:spcBef>
                <a:spcPct val="50000"/>
              </a:spcBef>
            </a:pPr>
            <a:r>
              <a:rPr lang="en-US" sz="2000" b="1">
                <a:latin typeface="Courier New" pitchFamily="49" charset="0"/>
                <a:cs typeface="Courier New" pitchFamily="49" charset="0"/>
              </a:rPr>
              <a:t>…</a:t>
            </a:r>
          </a:p>
        </p:txBody>
      </p:sp>
      <p:sp>
        <p:nvSpPr>
          <p:cNvPr id="8" name="Text Box 4"/>
          <p:cNvSpPr txBox="1">
            <a:spLocks noChangeArrowheads="1"/>
          </p:cNvSpPr>
          <p:nvPr/>
        </p:nvSpPr>
        <p:spPr bwMode="auto">
          <a:xfrm>
            <a:off x="228600" y="1066800"/>
            <a:ext cx="54864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400" b="1">
                <a:solidFill>
                  <a:schemeClr val="accent2"/>
                </a:solidFill>
                <a:latin typeface="Times New Roman" pitchFamily="18" charset="0"/>
              </a:rPr>
              <a:t>Each person must have a unique id. </a:t>
            </a:r>
          </a:p>
        </p:txBody>
      </p:sp>
      <p:sp>
        <p:nvSpPr>
          <p:cNvPr id="9" name="Text Box 5"/>
          <p:cNvSpPr txBox="1">
            <a:spLocks noChangeArrowheads="1"/>
          </p:cNvSpPr>
          <p:nvPr/>
        </p:nvSpPr>
        <p:spPr bwMode="auto">
          <a:xfrm>
            <a:off x="5562600" y="3962400"/>
            <a:ext cx="2209800" cy="40005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000" b="1">
                <a:latin typeface="Courier New" pitchFamily="49" charset="0"/>
                <a:cs typeface="Courier New" pitchFamily="49" charset="0"/>
              </a:rPr>
              <a:t>Student</a:t>
            </a:r>
          </a:p>
        </p:txBody>
      </p:sp>
      <p:sp>
        <p:nvSpPr>
          <p:cNvPr id="10" name="Text Box 6"/>
          <p:cNvSpPr txBox="1">
            <a:spLocks noChangeArrowheads="1"/>
          </p:cNvSpPr>
          <p:nvPr/>
        </p:nvSpPr>
        <p:spPr bwMode="auto">
          <a:xfrm>
            <a:off x="5562600" y="1600200"/>
            <a:ext cx="1905000" cy="40005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000" b="1">
                <a:latin typeface="Courier New" pitchFamily="49" charset="0"/>
                <a:cs typeface="Courier New" pitchFamily="49" charset="0"/>
              </a:rPr>
              <a:t>Teacher</a:t>
            </a:r>
          </a:p>
        </p:txBody>
      </p:sp>
      <p:sp>
        <p:nvSpPr>
          <p:cNvPr id="11" name="Text Box 7"/>
          <p:cNvSpPr txBox="1">
            <a:spLocks noChangeArrowheads="1"/>
          </p:cNvSpPr>
          <p:nvPr/>
        </p:nvSpPr>
        <p:spPr bwMode="auto">
          <a:xfrm>
            <a:off x="5562600" y="4343400"/>
            <a:ext cx="2209800" cy="862013"/>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000" b="1">
                <a:latin typeface="Courier New" pitchFamily="49" charset="0"/>
                <a:cs typeface="Courier New" pitchFamily="49" charset="0"/>
              </a:rPr>
              <a:t>getUID()</a:t>
            </a:r>
            <a:endParaRPr lang="en-US" sz="2000">
              <a:solidFill>
                <a:srgbClr val="FF0000"/>
              </a:solidFill>
              <a:latin typeface="Times New Roman" pitchFamily="18" charset="0"/>
            </a:endParaRPr>
          </a:p>
          <a:p>
            <a:pPr eaLnBrk="1" hangingPunct="1">
              <a:spcBef>
                <a:spcPct val="50000"/>
              </a:spcBef>
            </a:pPr>
            <a:r>
              <a:rPr lang="en-US" sz="2000">
                <a:latin typeface="Times New Roman" pitchFamily="18" charset="0"/>
              </a:rPr>
              <a:t>…</a:t>
            </a:r>
          </a:p>
        </p:txBody>
      </p:sp>
      <p:sp>
        <p:nvSpPr>
          <p:cNvPr id="12" name="Text Box 8"/>
          <p:cNvSpPr txBox="1">
            <a:spLocks noChangeArrowheads="1"/>
          </p:cNvSpPr>
          <p:nvPr/>
        </p:nvSpPr>
        <p:spPr bwMode="auto">
          <a:xfrm>
            <a:off x="5562600" y="1981200"/>
            <a:ext cx="1905000" cy="862013"/>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000" b="1">
                <a:latin typeface="Courier New" pitchFamily="49" charset="0"/>
                <a:cs typeface="Courier New" pitchFamily="49" charset="0"/>
              </a:rPr>
              <a:t>getUID()</a:t>
            </a:r>
            <a:endParaRPr lang="en-US" sz="2000">
              <a:solidFill>
                <a:srgbClr val="FF0000"/>
              </a:solidFill>
              <a:latin typeface="Times New Roman" pitchFamily="18" charset="0"/>
            </a:endParaRPr>
          </a:p>
          <a:p>
            <a:pPr eaLnBrk="1" hangingPunct="1">
              <a:spcBef>
                <a:spcPct val="50000"/>
              </a:spcBef>
            </a:pPr>
            <a:r>
              <a:rPr lang="en-US" sz="2000">
                <a:latin typeface="Times New Roman" pitchFamily="18" charset="0"/>
              </a:rPr>
              <a:t>…</a:t>
            </a:r>
          </a:p>
        </p:txBody>
      </p:sp>
      <p:sp>
        <p:nvSpPr>
          <p:cNvPr id="13" name="Line 9"/>
          <p:cNvSpPr>
            <a:spLocks noChangeShapeType="1"/>
          </p:cNvSpPr>
          <p:nvPr/>
        </p:nvSpPr>
        <p:spPr bwMode="auto">
          <a:xfrm flipV="1">
            <a:off x="4267200" y="2338388"/>
            <a:ext cx="1295400" cy="1219200"/>
          </a:xfrm>
          <a:prstGeom prst="line">
            <a:avLst/>
          </a:prstGeom>
          <a:noFill/>
          <a:ln w="9525">
            <a:solidFill>
              <a:schemeClr val="accent2"/>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4" name="Line 10"/>
          <p:cNvSpPr>
            <a:spLocks noChangeShapeType="1"/>
          </p:cNvSpPr>
          <p:nvPr/>
        </p:nvSpPr>
        <p:spPr bwMode="auto">
          <a:xfrm>
            <a:off x="4267200" y="3557588"/>
            <a:ext cx="1295400" cy="1014412"/>
          </a:xfrm>
          <a:prstGeom prst="line">
            <a:avLst/>
          </a:prstGeom>
          <a:noFill/>
          <a:ln w="9525">
            <a:solidFill>
              <a:schemeClr val="accent2"/>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5" name="Rectangle 12"/>
          <p:cNvSpPr>
            <a:spLocks noChangeArrowheads="1"/>
          </p:cNvSpPr>
          <p:nvPr/>
        </p:nvSpPr>
        <p:spPr bwMode="auto">
          <a:xfrm>
            <a:off x="304800" y="5208587"/>
            <a:ext cx="8382000" cy="708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en-US" sz="2000" i="1" dirty="0"/>
              <a:t>Since the implementation of id is dependent on the individual classes, we make the </a:t>
            </a:r>
            <a:r>
              <a:rPr lang="en-US" sz="2000" i="1" dirty="0" err="1"/>
              <a:t>getUID</a:t>
            </a:r>
            <a:r>
              <a:rPr lang="en-US" sz="2000" i="1" dirty="0"/>
              <a:t>() method abstract.</a:t>
            </a:r>
            <a:endParaRPr lang="en-IN" sz="2000" i="1" dirty="0"/>
          </a:p>
        </p:txBody>
      </p:sp>
      <p:sp>
        <p:nvSpPr>
          <p:cNvPr id="16" name="Isosceles Triangle 20"/>
          <p:cNvSpPr>
            <a:spLocks noChangeArrowheads="1"/>
          </p:cNvSpPr>
          <p:nvPr/>
        </p:nvSpPr>
        <p:spPr bwMode="auto">
          <a:xfrm rot="-5400000">
            <a:off x="2895600" y="3024188"/>
            <a:ext cx="609600" cy="457200"/>
          </a:xfrm>
          <a:prstGeom prst="triangle">
            <a:avLst>
              <a:gd name="adj" fmla="val 50000"/>
            </a:avLst>
          </a:prstGeom>
          <a:noFill/>
          <a:ln w="9525" algn="ctr">
            <a:solidFill>
              <a:schemeClr val="tx1"/>
            </a:solidFill>
            <a:round/>
            <a:headEnd/>
            <a:tailEnd type="triangle" w="med" len="med"/>
          </a:ln>
          <a:extLst>
            <a:ext uri="{909E8E84-426E-40DD-AFC4-6F175D3DCCD1}">
              <a14:hiddenFill xmlns="" xmlns:a14="http://schemas.microsoft.com/office/drawing/2010/main">
                <a:solidFill>
                  <a:srgbClr val="FFFFFF"/>
                </a:solidFill>
              </a14:hiddenFill>
            </a:ext>
          </a:extLst>
        </p:spPr>
        <p:txBody>
          <a:bodyPr/>
          <a:lstStyle/>
          <a:p>
            <a:endParaRPr lang="en-IN"/>
          </a:p>
        </p:txBody>
      </p:sp>
      <p:cxnSp>
        <p:nvCxnSpPr>
          <p:cNvPr id="17" name="Straight Connector 22"/>
          <p:cNvCxnSpPr>
            <a:cxnSpLocks noChangeShapeType="1"/>
            <a:stCxn id="16" idx="3"/>
            <a:endCxn id="14" idx="0"/>
          </p:cNvCxnSpPr>
          <p:nvPr/>
        </p:nvCxnSpPr>
        <p:spPr bwMode="auto">
          <a:xfrm>
            <a:off x="3429000" y="3252788"/>
            <a:ext cx="838200" cy="304800"/>
          </a:xfrm>
          <a:prstGeom prst="line">
            <a:avLst/>
          </a:prstGeom>
          <a:noFill/>
          <a:ln w="9525" algn="ctr">
            <a:solidFill>
              <a:schemeClr val="tx1"/>
            </a:solidFill>
            <a:round/>
            <a:headEnd/>
            <a:tailEnd/>
          </a:ln>
          <a:extLst>
            <a:ext uri="{909E8E84-426E-40DD-AFC4-6F175D3DCCD1}">
              <a14:hiddenFill xmlns="" xmlns:a14="http://schemas.microsoft.com/office/drawing/2010/main">
                <a:noFill/>
              </a14:hiddenFill>
            </a:ext>
          </a:extLst>
        </p:spPr>
      </p:cxn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p:cNvSpPr>
            <a:spLocks noGrp="1"/>
          </p:cNvSpPr>
          <p:nvPr>
            <p:ph type="title"/>
          </p:nvPr>
        </p:nvSpPr>
        <p:spPr/>
        <p:txBody>
          <a:bodyPr/>
          <a:lstStyle/>
          <a:p>
            <a:r>
              <a:rPr lang="en-US" dirty="0" smtClean="0"/>
              <a:t>Test your understanding</a:t>
            </a:r>
          </a:p>
        </p:txBody>
      </p:sp>
      <p:sp>
        <p:nvSpPr>
          <p:cNvPr id="72709" name="Slide Number Placeholder 5"/>
          <p:cNvSpPr>
            <a:spLocks noGrp="1"/>
          </p:cNvSpPr>
          <p:nvPr>
            <p:ph type="sldNum" sz="quarter" idx="12"/>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60920329-A86D-4894-A355-D5B492C4E4C8}" type="slidenum">
              <a:rPr lang="en-US" smtClean="0">
                <a:solidFill>
                  <a:schemeClr val="bg2"/>
                </a:solidFill>
              </a:rPr>
              <a:pPr eaLnBrk="1" hangingPunct="1">
                <a:defRPr/>
              </a:pPr>
              <a:t>123</a:t>
            </a:fld>
            <a:endParaRPr lang="en-US" smtClean="0">
              <a:solidFill>
                <a:schemeClr val="bg2"/>
              </a:solidFill>
            </a:endParaRPr>
          </a:p>
        </p:txBody>
      </p:sp>
      <p:sp>
        <p:nvSpPr>
          <p:cNvPr id="72707" name="Content Placeholder 2"/>
          <p:cNvSpPr>
            <a:spLocks noGrp="1"/>
          </p:cNvSpPr>
          <p:nvPr>
            <p:ph sz="quarter" idx="1"/>
          </p:nvPr>
        </p:nvSpPr>
        <p:spPr>
          <a:xfrm>
            <a:off x="457200" y="1524000"/>
            <a:ext cx="8229600" cy="1066800"/>
          </a:xfrm>
        </p:spPr>
        <p:txBody>
          <a:bodyPr/>
          <a:lstStyle/>
          <a:p>
            <a:r>
              <a:rPr lang="en-US" smtClean="0"/>
              <a:t>What will this code print?</a:t>
            </a:r>
          </a:p>
        </p:txBody>
      </p:sp>
      <p:sp>
        <p:nvSpPr>
          <p:cNvPr id="5" name="Rectangle 4"/>
          <p:cNvSpPr/>
          <p:nvPr/>
        </p:nvSpPr>
        <p:spPr>
          <a:xfrm>
            <a:off x="762000" y="2514600"/>
            <a:ext cx="6934200" cy="769938"/>
          </a:xfrm>
          <a:prstGeom prst="rect">
            <a:avLst/>
          </a:prstGeom>
        </p:spPr>
        <p:txBody>
          <a:bodyPr>
            <a:spAutoFit/>
          </a:bodyPr>
          <a:lstStyle/>
          <a:p>
            <a:pPr marL="342900" indent="-342900" eaLnBrk="0" hangingPunct="0">
              <a:spcBef>
                <a:spcPct val="20000"/>
              </a:spcBef>
              <a:buClr>
                <a:srgbClr val="C81E1E"/>
              </a:buClr>
              <a:defRPr/>
            </a:pPr>
            <a:r>
              <a:rPr lang="en-US" sz="2000" b="1" kern="0" dirty="0">
                <a:solidFill>
                  <a:srgbClr val="000000"/>
                </a:solidFill>
                <a:latin typeface="Courier New" pitchFamily="49" charset="0"/>
                <a:cs typeface="+mn-cs"/>
              </a:rPr>
              <a:t>Person s1= new Student(“Mary”);</a:t>
            </a:r>
          </a:p>
          <a:p>
            <a:pPr marL="342900" indent="-342900" eaLnBrk="0" hangingPunct="0">
              <a:spcBef>
                <a:spcPct val="20000"/>
              </a:spcBef>
              <a:buClr>
                <a:srgbClr val="C81E1E"/>
              </a:buClr>
              <a:defRPr/>
            </a:pPr>
            <a:r>
              <a:rPr lang="en-US" sz="2000" b="1" kern="0" dirty="0" err="1">
                <a:solidFill>
                  <a:srgbClr val="000000"/>
                </a:solidFill>
                <a:latin typeface="Courier New" pitchFamily="49" charset="0"/>
                <a:cs typeface="+mn-cs"/>
              </a:rPr>
              <a:t>System.out.println</a:t>
            </a:r>
            <a:r>
              <a:rPr lang="en-US" sz="2000" b="1" kern="0" dirty="0">
                <a:solidFill>
                  <a:srgbClr val="000000"/>
                </a:solidFill>
                <a:latin typeface="Courier New" pitchFamily="49" charset="0"/>
                <a:cs typeface="+mn-cs"/>
              </a:rPr>
              <a:t>(s1 </a:t>
            </a:r>
            <a:r>
              <a:rPr lang="en-US" sz="2000" b="1" kern="0" dirty="0" err="1">
                <a:solidFill>
                  <a:srgbClr val="000000"/>
                </a:solidFill>
                <a:latin typeface="Courier New" pitchFamily="49" charset="0"/>
                <a:cs typeface="+mn-cs"/>
              </a:rPr>
              <a:t>instanceof</a:t>
            </a:r>
            <a:r>
              <a:rPr lang="en-US" sz="2000" b="1" kern="0" dirty="0">
                <a:solidFill>
                  <a:srgbClr val="000000"/>
                </a:solidFill>
                <a:latin typeface="Courier New" pitchFamily="49" charset="0"/>
                <a:cs typeface="+mn-cs"/>
              </a:rPr>
              <a:t> Teacher ); </a:t>
            </a:r>
          </a:p>
        </p:txBody>
      </p:sp>
    </p:spTree>
    <p:extLst>
      <p:ext uri="{BB962C8B-B14F-4D97-AF65-F5344CB8AC3E}">
        <p14:creationId xmlns="" xmlns:p14="http://schemas.microsoft.com/office/powerpoint/2010/main" val="335185622"/>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2"/>
          <p:cNvSpPr>
            <a:spLocks noGrp="1"/>
          </p:cNvSpPr>
          <p:nvPr>
            <p:ph type="sldNum" sz="quarter" idx="12"/>
          </p:nvPr>
        </p:nvSpPr>
        <p:spPr>
          <a:xfrm>
            <a:off x="6553200" y="6399213"/>
            <a:ext cx="1905000" cy="457200"/>
          </a:xfrm>
          <a:prstGeom prst="rect">
            <a:avLst/>
          </a:prstGeom>
        </p:spPr>
        <p:txBody>
          <a:bodyPr/>
          <a:lstStyle/>
          <a:p>
            <a:fld id="{1D1A58B3-4720-4729-860E-74E52787424B}" type="slidenum">
              <a:rPr lang="en-US" altLang="en-US"/>
              <a:pPr/>
              <a:t>124</a:t>
            </a:fld>
            <a:endParaRPr lang="en-US" altLang="en-US"/>
          </a:p>
        </p:txBody>
      </p:sp>
      <p:sp>
        <p:nvSpPr>
          <p:cNvPr id="300035" name="Rectangle 2"/>
          <p:cNvSpPr>
            <a:spLocks noGrp="1" noChangeArrowheads="1"/>
          </p:cNvSpPr>
          <p:nvPr>
            <p:ph type="title" idx="4294967295"/>
          </p:nvPr>
        </p:nvSpPr>
        <p:spPr>
          <a:xfrm>
            <a:off x="381000" y="228600"/>
            <a:ext cx="7772400" cy="685800"/>
          </a:xfrm>
          <a:noFill/>
        </p:spPr>
        <p:txBody>
          <a:bodyPr>
            <a:normAutofit fontScale="90000"/>
          </a:bodyPr>
          <a:lstStyle/>
          <a:p>
            <a:r>
              <a:rPr lang="en-US" altLang="en-US" dirty="0" smtClean="0"/>
              <a:t>Abstract </a:t>
            </a:r>
            <a:r>
              <a:rPr lang="en-US" altLang="en-US" dirty="0"/>
              <a:t>method in </a:t>
            </a:r>
            <a:r>
              <a:rPr lang="en-US" altLang="en-US" dirty="0" smtClean="0"/>
              <a:t>Abstract </a:t>
            </a:r>
            <a:r>
              <a:rPr lang="en-US" altLang="en-US" dirty="0"/>
              <a:t>class </a:t>
            </a:r>
          </a:p>
        </p:txBody>
      </p:sp>
      <p:sp>
        <p:nvSpPr>
          <p:cNvPr id="300034" name="Slide Number Placeholder 4"/>
          <p:cNvSpPr txBox="1">
            <a:spLocks noGrp="1"/>
          </p:cNvSpPr>
          <p:nvPr/>
        </p:nvSpPr>
        <p:spPr bwMode="auto">
          <a:xfrm>
            <a:off x="6553200" y="6399213"/>
            <a:ext cx="19050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endParaRPr lang="en-US" altLang="en-US" sz="1400" dirty="0"/>
          </a:p>
        </p:txBody>
      </p:sp>
      <p:sp>
        <p:nvSpPr>
          <p:cNvPr id="300036" name="Text Box 3"/>
          <p:cNvSpPr txBox="1">
            <a:spLocks noChangeArrowheads="1"/>
          </p:cNvSpPr>
          <p:nvPr/>
        </p:nvSpPr>
        <p:spPr bwMode="auto">
          <a:xfrm>
            <a:off x="304800" y="1219200"/>
            <a:ext cx="8305800" cy="3749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sz="3000">
                <a:cs typeface="Times New Roman" pitchFamily="18" charset="0"/>
              </a:rPr>
              <a:t>An abstract method cannot be contained in a nonabstract class. If a subclass of an abstract superclass does not implement all the abstract methods, the subclass must be defined abstract. In other words, in a nonabstract subclass extended from an abstract class, all the abstract methods must be implemented, even if they are not used in the subclass. </a:t>
            </a:r>
          </a:p>
        </p:txBody>
      </p:sp>
    </p:spTree>
    <p:extLst>
      <p:ext uri="{BB962C8B-B14F-4D97-AF65-F5344CB8AC3E}">
        <p14:creationId xmlns="" xmlns:p14="http://schemas.microsoft.com/office/powerpoint/2010/main" val="2762558538"/>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2"/>
          <p:cNvSpPr>
            <a:spLocks noGrp="1"/>
          </p:cNvSpPr>
          <p:nvPr>
            <p:ph type="sldNum" sz="quarter" idx="12"/>
          </p:nvPr>
        </p:nvSpPr>
        <p:spPr>
          <a:xfrm>
            <a:off x="6553200" y="6399213"/>
            <a:ext cx="1905000" cy="457200"/>
          </a:xfrm>
          <a:prstGeom prst="rect">
            <a:avLst/>
          </a:prstGeom>
        </p:spPr>
        <p:txBody>
          <a:bodyPr/>
          <a:lstStyle/>
          <a:p>
            <a:fld id="{4D572749-1DD6-4BEE-85C1-5BC45C1E62C7}" type="slidenum">
              <a:rPr lang="en-US" altLang="en-US"/>
              <a:pPr/>
              <a:t>125</a:t>
            </a:fld>
            <a:endParaRPr lang="en-US" altLang="en-US"/>
          </a:p>
        </p:txBody>
      </p:sp>
      <p:sp>
        <p:nvSpPr>
          <p:cNvPr id="301059" name="Rectangle 2"/>
          <p:cNvSpPr>
            <a:spLocks noGrp="1" noChangeArrowheads="1"/>
          </p:cNvSpPr>
          <p:nvPr>
            <p:ph type="title" idx="4294967295"/>
          </p:nvPr>
        </p:nvSpPr>
        <p:spPr>
          <a:xfrm>
            <a:off x="533400" y="228600"/>
            <a:ext cx="8610600" cy="914400"/>
          </a:xfrm>
          <a:noFill/>
        </p:spPr>
        <p:txBody>
          <a:bodyPr/>
          <a:lstStyle/>
          <a:p>
            <a:r>
              <a:rPr lang="en-US" altLang="en-US" sz="2800" dirty="0"/>
              <a:t>object cannot be created from abstract class </a:t>
            </a:r>
          </a:p>
        </p:txBody>
      </p:sp>
      <p:sp>
        <p:nvSpPr>
          <p:cNvPr id="301058" name="Slide Number Placeholder 4"/>
          <p:cNvSpPr txBox="1">
            <a:spLocks noGrp="1"/>
          </p:cNvSpPr>
          <p:nvPr/>
        </p:nvSpPr>
        <p:spPr bwMode="auto">
          <a:xfrm>
            <a:off x="6553200" y="6399213"/>
            <a:ext cx="19050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endParaRPr lang="en-US" altLang="en-US" sz="1400" dirty="0"/>
          </a:p>
        </p:txBody>
      </p:sp>
      <p:sp>
        <p:nvSpPr>
          <p:cNvPr id="301060" name="Text Box 3"/>
          <p:cNvSpPr txBox="1">
            <a:spLocks noChangeArrowheads="1"/>
          </p:cNvSpPr>
          <p:nvPr/>
        </p:nvSpPr>
        <p:spPr bwMode="auto">
          <a:xfrm>
            <a:off x="304800" y="1600200"/>
            <a:ext cx="8534400" cy="3937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sz="3600">
                <a:cs typeface="Times New Roman" pitchFamily="18" charset="0"/>
              </a:rPr>
              <a:t>An abstract class cannot be instantiated using the </a:t>
            </a:r>
            <a:r>
              <a:rPr lang="en-US" altLang="en-US" sz="3600" u="sng">
                <a:cs typeface="Times New Roman" pitchFamily="18" charset="0"/>
              </a:rPr>
              <a:t>new</a:t>
            </a:r>
            <a:r>
              <a:rPr lang="en-US" altLang="en-US" sz="3600">
                <a:cs typeface="Times New Roman" pitchFamily="18" charset="0"/>
              </a:rPr>
              <a:t> operator, but you can still define its constructors, which are invoked in the constructors of its subclasses. For instance, the constructors of </a:t>
            </a:r>
            <a:r>
              <a:rPr lang="en-US" altLang="en-US" sz="3600" u="sng">
                <a:cs typeface="Times New Roman" pitchFamily="18" charset="0"/>
              </a:rPr>
              <a:t>GeometricObject</a:t>
            </a:r>
            <a:r>
              <a:rPr lang="en-US" altLang="en-US" sz="3600">
                <a:cs typeface="Times New Roman" pitchFamily="18" charset="0"/>
              </a:rPr>
              <a:t> are invoked in the </a:t>
            </a:r>
            <a:r>
              <a:rPr lang="en-US" altLang="en-US" sz="3600" u="sng">
                <a:cs typeface="Times New Roman" pitchFamily="18" charset="0"/>
              </a:rPr>
              <a:t>Circle</a:t>
            </a:r>
            <a:r>
              <a:rPr lang="en-US" altLang="en-US" sz="3600">
                <a:cs typeface="Times New Roman" pitchFamily="18" charset="0"/>
              </a:rPr>
              <a:t> class and the </a:t>
            </a:r>
            <a:r>
              <a:rPr lang="en-US" altLang="en-US" sz="3600" u="sng">
                <a:cs typeface="Times New Roman" pitchFamily="18" charset="0"/>
              </a:rPr>
              <a:t>Rectangle</a:t>
            </a:r>
            <a:r>
              <a:rPr lang="en-US" altLang="en-US" sz="3600">
                <a:cs typeface="Times New Roman" pitchFamily="18" charset="0"/>
              </a:rPr>
              <a:t> class. </a:t>
            </a:r>
          </a:p>
        </p:txBody>
      </p:sp>
    </p:spTree>
    <p:extLst>
      <p:ext uri="{BB962C8B-B14F-4D97-AF65-F5344CB8AC3E}">
        <p14:creationId xmlns="" xmlns:p14="http://schemas.microsoft.com/office/powerpoint/2010/main" val="3033095727"/>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2"/>
          <p:cNvSpPr>
            <a:spLocks noGrp="1"/>
          </p:cNvSpPr>
          <p:nvPr>
            <p:ph type="sldNum" sz="quarter" idx="12"/>
          </p:nvPr>
        </p:nvSpPr>
        <p:spPr>
          <a:xfrm>
            <a:off x="6553200" y="6399213"/>
            <a:ext cx="1905000" cy="457200"/>
          </a:xfrm>
          <a:prstGeom prst="rect">
            <a:avLst/>
          </a:prstGeom>
        </p:spPr>
        <p:txBody>
          <a:bodyPr/>
          <a:lstStyle/>
          <a:p>
            <a:fld id="{AC13336E-E315-4583-928D-066520EEDA6D}" type="slidenum">
              <a:rPr lang="en-US" altLang="en-US"/>
              <a:pPr/>
              <a:t>126</a:t>
            </a:fld>
            <a:endParaRPr lang="en-US" altLang="en-US"/>
          </a:p>
        </p:txBody>
      </p:sp>
      <p:sp>
        <p:nvSpPr>
          <p:cNvPr id="302083" name="Rectangle 2"/>
          <p:cNvSpPr>
            <a:spLocks noGrp="1" noChangeArrowheads="1"/>
          </p:cNvSpPr>
          <p:nvPr>
            <p:ph type="title" idx="4294967295"/>
          </p:nvPr>
        </p:nvSpPr>
        <p:spPr>
          <a:xfrm>
            <a:off x="304800" y="0"/>
            <a:ext cx="8610600" cy="1143000"/>
          </a:xfrm>
          <a:noFill/>
        </p:spPr>
        <p:txBody>
          <a:bodyPr>
            <a:normAutofit/>
          </a:bodyPr>
          <a:lstStyle/>
          <a:p>
            <a:r>
              <a:rPr lang="en-US" altLang="en-US" dirty="0"/>
              <a:t>A</a:t>
            </a:r>
            <a:r>
              <a:rPr lang="en-US" altLang="en-US" dirty="0" smtClean="0"/>
              <a:t>bstract </a:t>
            </a:r>
            <a:r>
              <a:rPr lang="en-US" altLang="en-US" dirty="0"/>
              <a:t>class without </a:t>
            </a:r>
            <a:r>
              <a:rPr lang="en-US" altLang="en-US" dirty="0" smtClean="0"/>
              <a:t>Abstract </a:t>
            </a:r>
            <a:r>
              <a:rPr lang="en-US" altLang="en-US" dirty="0"/>
              <a:t>method </a:t>
            </a:r>
          </a:p>
        </p:txBody>
      </p:sp>
      <p:sp>
        <p:nvSpPr>
          <p:cNvPr id="302082" name="Slide Number Placeholder 4"/>
          <p:cNvSpPr txBox="1">
            <a:spLocks noGrp="1"/>
          </p:cNvSpPr>
          <p:nvPr/>
        </p:nvSpPr>
        <p:spPr bwMode="auto">
          <a:xfrm>
            <a:off x="6553200" y="6399213"/>
            <a:ext cx="19050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endParaRPr lang="en-US" altLang="en-US" sz="1400" dirty="0"/>
          </a:p>
        </p:txBody>
      </p:sp>
      <p:sp>
        <p:nvSpPr>
          <p:cNvPr id="302084" name="Text Box 3"/>
          <p:cNvSpPr txBox="1">
            <a:spLocks noChangeArrowheads="1"/>
          </p:cNvSpPr>
          <p:nvPr/>
        </p:nvSpPr>
        <p:spPr bwMode="auto">
          <a:xfrm>
            <a:off x="304800" y="1828800"/>
            <a:ext cx="8534400" cy="3937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sz="3600">
                <a:cs typeface="Times New Roman" pitchFamily="18" charset="0"/>
              </a:rPr>
              <a:t>A class that contains abstract methods must be abstract. However, it is possible to define an abstract class that contains no abstract methods. In this case, you cannot create instances of the class using the </a:t>
            </a:r>
            <a:r>
              <a:rPr lang="en-US" altLang="en-US" sz="3600" u="sng">
                <a:cs typeface="Times New Roman" pitchFamily="18" charset="0"/>
              </a:rPr>
              <a:t>new</a:t>
            </a:r>
            <a:r>
              <a:rPr lang="en-US" altLang="en-US" sz="3600">
                <a:cs typeface="Times New Roman" pitchFamily="18" charset="0"/>
              </a:rPr>
              <a:t> operator. This class is used as a base class for defining a new subclass. </a:t>
            </a:r>
          </a:p>
        </p:txBody>
      </p:sp>
    </p:spTree>
    <p:extLst>
      <p:ext uri="{BB962C8B-B14F-4D97-AF65-F5344CB8AC3E}">
        <p14:creationId xmlns="" xmlns:p14="http://schemas.microsoft.com/office/powerpoint/2010/main" val="2450984984"/>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2"/>
          <p:cNvSpPr>
            <a:spLocks noGrp="1"/>
          </p:cNvSpPr>
          <p:nvPr>
            <p:ph type="sldNum" sz="quarter" idx="12"/>
          </p:nvPr>
        </p:nvSpPr>
        <p:spPr>
          <a:xfrm>
            <a:off x="6553200" y="6399213"/>
            <a:ext cx="1905000" cy="457200"/>
          </a:xfrm>
          <a:prstGeom prst="rect">
            <a:avLst/>
          </a:prstGeom>
        </p:spPr>
        <p:txBody>
          <a:bodyPr/>
          <a:lstStyle/>
          <a:p>
            <a:fld id="{17B6213B-C01E-40EA-A797-A4C61C37FE7F}" type="slidenum">
              <a:rPr lang="en-US" altLang="en-US"/>
              <a:pPr/>
              <a:t>127</a:t>
            </a:fld>
            <a:endParaRPr lang="en-US" altLang="en-US"/>
          </a:p>
        </p:txBody>
      </p:sp>
      <p:sp>
        <p:nvSpPr>
          <p:cNvPr id="303107" name="Rectangle 2"/>
          <p:cNvSpPr>
            <a:spLocks noGrp="1" noChangeArrowheads="1"/>
          </p:cNvSpPr>
          <p:nvPr>
            <p:ph type="title" idx="4294967295"/>
          </p:nvPr>
        </p:nvSpPr>
        <p:spPr>
          <a:xfrm>
            <a:off x="457200" y="457200"/>
            <a:ext cx="8686800" cy="1143000"/>
          </a:xfrm>
          <a:noFill/>
        </p:spPr>
        <p:txBody>
          <a:bodyPr>
            <a:normAutofit fontScale="90000"/>
          </a:bodyPr>
          <a:lstStyle/>
          <a:p>
            <a:r>
              <a:rPr lang="en-US" altLang="en-US" dirty="0"/>
              <a:t>superclass of abstract class may be concrete </a:t>
            </a:r>
          </a:p>
        </p:txBody>
      </p:sp>
      <p:sp>
        <p:nvSpPr>
          <p:cNvPr id="303106" name="Slide Number Placeholder 4"/>
          <p:cNvSpPr txBox="1">
            <a:spLocks noGrp="1"/>
          </p:cNvSpPr>
          <p:nvPr/>
        </p:nvSpPr>
        <p:spPr bwMode="auto">
          <a:xfrm>
            <a:off x="6553200" y="6399213"/>
            <a:ext cx="19050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fld id="{06F11E82-FD15-40FA-B3F1-9EC46FB366A6}" type="slidenum">
              <a:rPr lang="en-US" altLang="en-US" sz="1400"/>
              <a:pPr algn="r"/>
              <a:t>127</a:t>
            </a:fld>
            <a:endParaRPr lang="en-US" altLang="en-US" sz="1400"/>
          </a:p>
        </p:txBody>
      </p:sp>
      <p:sp>
        <p:nvSpPr>
          <p:cNvPr id="303108" name="Text Box 3"/>
          <p:cNvSpPr txBox="1">
            <a:spLocks noChangeArrowheads="1"/>
          </p:cNvSpPr>
          <p:nvPr/>
        </p:nvSpPr>
        <p:spPr bwMode="auto">
          <a:xfrm>
            <a:off x="304800" y="1828800"/>
            <a:ext cx="8534400" cy="2289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sz="3600">
                <a:cs typeface="Times New Roman" pitchFamily="18" charset="0"/>
              </a:rPr>
              <a:t>A subclass can be abstract even if its superclass is concrete. For example, the </a:t>
            </a:r>
            <a:r>
              <a:rPr lang="en-US" altLang="en-US" sz="3600" u="sng">
                <a:cs typeface="Times New Roman" pitchFamily="18" charset="0"/>
              </a:rPr>
              <a:t>Object</a:t>
            </a:r>
            <a:r>
              <a:rPr lang="en-US" altLang="en-US" sz="3600">
                <a:cs typeface="Times New Roman" pitchFamily="18" charset="0"/>
              </a:rPr>
              <a:t> class is concrete, but its subclasses, such as </a:t>
            </a:r>
            <a:r>
              <a:rPr lang="en-US" altLang="en-US" sz="3600" u="sng">
                <a:cs typeface="Times New Roman" pitchFamily="18" charset="0"/>
              </a:rPr>
              <a:t>GeometricObject</a:t>
            </a:r>
            <a:r>
              <a:rPr lang="en-US" altLang="en-US" sz="3600">
                <a:cs typeface="Times New Roman" pitchFamily="18" charset="0"/>
              </a:rPr>
              <a:t>, may be abstract.</a:t>
            </a:r>
          </a:p>
        </p:txBody>
      </p:sp>
    </p:spTree>
    <p:extLst>
      <p:ext uri="{BB962C8B-B14F-4D97-AF65-F5344CB8AC3E}">
        <p14:creationId xmlns="" xmlns:p14="http://schemas.microsoft.com/office/powerpoint/2010/main" val="886083284"/>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2"/>
          <p:cNvSpPr>
            <a:spLocks noGrp="1"/>
          </p:cNvSpPr>
          <p:nvPr>
            <p:ph type="sldNum" sz="quarter" idx="12"/>
          </p:nvPr>
        </p:nvSpPr>
        <p:spPr>
          <a:xfrm>
            <a:off x="6553200" y="6399213"/>
            <a:ext cx="1905000" cy="457200"/>
          </a:xfrm>
          <a:prstGeom prst="rect">
            <a:avLst/>
          </a:prstGeom>
        </p:spPr>
        <p:txBody>
          <a:bodyPr/>
          <a:lstStyle/>
          <a:p>
            <a:fld id="{9138B36D-3205-48E6-B28E-7F2255B07535}" type="slidenum">
              <a:rPr lang="en-US" altLang="en-US"/>
              <a:pPr/>
              <a:t>128</a:t>
            </a:fld>
            <a:endParaRPr lang="en-US" altLang="en-US"/>
          </a:p>
        </p:txBody>
      </p:sp>
      <p:sp>
        <p:nvSpPr>
          <p:cNvPr id="304131" name="Rectangle 2"/>
          <p:cNvSpPr>
            <a:spLocks noGrp="1" noChangeArrowheads="1"/>
          </p:cNvSpPr>
          <p:nvPr>
            <p:ph type="title" idx="4294967295"/>
          </p:nvPr>
        </p:nvSpPr>
        <p:spPr>
          <a:xfrm>
            <a:off x="0" y="-23813"/>
            <a:ext cx="8763000" cy="1143001"/>
          </a:xfrm>
          <a:noFill/>
        </p:spPr>
        <p:txBody>
          <a:bodyPr>
            <a:normAutofit fontScale="90000"/>
          </a:bodyPr>
          <a:lstStyle/>
          <a:p>
            <a:r>
              <a:rPr lang="en-US" altLang="en-US" dirty="0"/>
              <a:t>concrete method overridden to be abstract </a:t>
            </a:r>
          </a:p>
        </p:txBody>
      </p:sp>
      <p:sp>
        <p:nvSpPr>
          <p:cNvPr id="304130" name="Slide Number Placeholder 4"/>
          <p:cNvSpPr txBox="1">
            <a:spLocks noGrp="1"/>
          </p:cNvSpPr>
          <p:nvPr/>
        </p:nvSpPr>
        <p:spPr bwMode="auto">
          <a:xfrm>
            <a:off x="6553200" y="6399213"/>
            <a:ext cx="19050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endParaRPr lang="en-US" altLang="en-US" sz="1400" dirty="0"/>
          </a:p>
        </p:txBody>
      </p:sp>
      <p:sp>
        <p:nvSpPr>
          <p:cNvPr id="304132" name="Text Box 3"/>
          <p:cNvSpPr txBox="1">
            <a:spLocks noChangeArrowheads="1"/>
          </p:cNvSpPr>
          <p:nvPr/>
        </p:nvSpPr>
        <p:spPr bwMode="auto">
          <a:xfrm>
            <a:off x="228600" y="1676400"/>
            <a:ext cx="8686800" cy="33877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sz="3600">
                <a:cs typeface="Times New Roman" pitchFamily="18" charset="0"/>
              </a:rPr>
              <a:t>A subclass can override a method from its superclass to define it </a:t>
            </a:r>
            <a:r>
              <a:rPr lang="en-US" altLang="en-US" sz="3600" u="sng">
                <a:cs typeface="Times New Roman" pitchFamily="18" charset="0"/>
              </a:rPr>
              <a:t>abstract</a:t>
            </a:r>
            <a:r>
              <a:rPr lang="en-US" altLang="en-US" sz="3600">
                <a:cs typeface="Times New Roman" pitchFamily="18" charset="0"/>
              </a:rPr>
              <a:t>. This is rare, but useful when the implementation of the method in the superclass becomes invalid in the subclass. In this case, the subclass must be defined abstract. </a:t>
            </a:r>
          </a:p>
        </p:txBody>
      </p:sp>
    </p:spTree>
    <p:extLst>
      <p:ext uri="{BB962C8B-B14F-4D97-AF65-F5344CB8AC3E}">
        <p14:creationId xmlns="" xmlns:p14="http://schemas.microsoft.com/office/powerpoint/2010/main" val="991110132"/>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2"/>
          <p:cNvSpPr>
            <a:spLocks noGrp="1"/>
          </p:cNvSpPr>
          <p:nvPr>
            <p:ph type="sldNum" sz="quarter" idx="12"/>
          </p:nvPr>
        </p:nvSpPr>
        <p:spPr>
          <a:xfrm>
            <a:off x="6553200" y="6399213"/>
            <a:ext cx="1905000" cy="457200"/>
          </a:xfrm>
          <a:prstGeom prst="rect">
            <a:avLst/>
          </a:prstGeom>
        </p:spPr>
        <p:txBody>
          <a:bodyPr/>
          <a:lstStyle/>
          <a:p>
            <a:fld id="{97227503-EAD4-44D0-8B85-0EC19164767F}" type="slidenum">
              <a:rPr lang="en-US" altLang="en-US"/>
              <a:pPr/>
              <a:t>129</a:t>
            </a:fld>
            <a:endParaRPr lang="en-US" altLang="en-US"/>
          </a:p>
        </p:txBody>
      </p:sp>
      <p:sp>
        <p:nvSpPr>
          <p:cNvPr id="305155" name="Rectangle 2"/>
          <p:cNvSpPr>
            <a:spLocks noGrp="1" noChangeArrowheads="1"/>
          </p:cNvSpPr>
          <p:nvPr>
            <p:ph type="title" idx="4294967295"/>
          </p:nvPr>
        </p:nvSpPr>
        <p:spPr>
          <a:xfrm>
            <a:off x="381000" y="304800"/>
            <a:ext cx="7772400" cy="685800"/>
          </a:xfrm>
          <a:noFill/>
        </p:spPr>
        <p:txBody>
          <a:bodyPr>
            <a:normAutofit fontScale="90000"/>
          </a:bodyPr>
          <a:lstStyle/>
          <a:p>
            <a:r>
              <a:rPr lang="en-US" altLang="en-US" dirty="0"/>
              <a:t>A</a:t>
            </a:r>
            <a:r>
              <a:rPr lang="en-US" altLang="en-US" dirty="0" smtClean="0"/>
              <a:t>bstract </a:t>
            </a:r>
            <a:r>
              <a:rPr lang="en-US" altLang="en-US" dirty="0"/>
              <a:t>class as type </a:t>
            </a:r>
          </a:p>
        </p:txBody>
      </p:sp>
      <p:sp>
        <p:nvSpPr>
          <p:cNvPr id="305154" name="Slide Number Placeholder 4"/>
          <p:cNvSpPr txBox="1">
            <a:spLocks noGrp="1"/>
          </p:cNvSpPr>
          <p:nvPr/>
        </p:nvSpPr>
        <p:spPr bwMode="auto">
          <a:xfrm>
            <a:off x="6553200" y="6399213"/>
            <a:ext cx="19050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fld id="{11F3372F-D2C8-43A5-8271-6E9DBF7F4695}" type="slidenum">
              <a:rPr lang="en-US" altLang="en-US" sz="1400"/>
              <a:pPr algn="r"/>
              <a:t>129</a:t>
            </a:fld>
            <a:endParaRPr lang="en-US" altLang="en-US" sz="1400"/>
          </a:p>
        </p:txBody>
      </p:sp>
      <p:sp>
        <p:nvSpPr>
          <p:cNvPr id="305156" name="Text Box 3"/>
          <p:cNvSpPr txBox="1">
            <a:spLocks noChangeArrowheads="1"/>
          </p:cNvSpPr>
          <p:nvPr/>
        </p:nvSpPr>
        <p:spPr bwMode="auto">
          <a:xfrm>
            <a:off x="228600" y="1295400"/>
            <a:ext cx="8686800" cy="40290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sz="3600">
                <a:cs typeface="Times New Roman" pitchFamily="18" charset="0"/>
              </a:rPr>
              <a:t>You cannot create an instance from an abstract class using the </a:t>
            </a:r>
            <a:r>
              <a:rPr lang="en-US" altLang="en-US" sz="3600" u="sng">
                <a:cs typeface="Times New Roman" pitchFamily="18" charset="0"/>
              </a:rPr>
              <a:t>new</a:t>
            </a:r>
            <a:r>
              <a:rPr lang="en-US" altLang="en-US" sz="3600">
                <a:cs typeface="Times New Roman" pitchFamily="18" charset="0"/>
              </a:rPr>
              <a:t> operator, but an abstract class can be used as a data type. Therefore, the following statement, which creates an array whose elements are of </a:t>
            </a:r>
            <a:r>
              <a:rPr lang="en-US" altLang="en-US" sz="3600" u="sng">
                <a:cs typeface="Times New Roman" pitchFamily="18" charset="0"/>
              </a:rPr>
              <a:t>GeometricObject</a:t>
            </a:r>
            <a:r>
              <a:rPr lang="en-US" altLang="en-US" sz="3600">
                <a:cs typeface="Times New Roman" pitchFamily="18" charset="0"/>
              </a:rPr>
              <a:t> type, is correct. </a:t>
            </a:r>
          </a:p>
          <a:p>
            <a:pPr>
              <a:spcBef>
                <a:spcPct val="50000"/>
              </a:spcBef>
            </a:pPr>
            <a:r>
              <a:rPr lang="en-US" altLang="en-US" sz="2800" u="sng">
                <a:cs typeface="Times New Roman" pitchFamily="18" charset="0"/>
              </a:rPr>
              <a:t>GeometricObject[] geo = new    GeometricObject[10];</a:t>
            </a:r>
          </a:p>
        </p:txBody>
      </p:sp>
    </p:spTree>
    <p:extLst>
      <p:ext uri="{BB962C8B-B14F-4D97-AF65-F5344CB8AC3E}">
        <p14:creationId xmlns="" xmlns:p14="http://schemas.microsoft.com/office/powerpoint/2010/main" val="34152614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Packages</a:t>
            </a:r>
            <a:endParaRPr lang="en-US" dirty="0"/>
          </a:p>
        </p:txBody>
      </p:sp>
      <p:sp>
        <p:nvSpPr>
          <p:cNvPr id="3" name="Content Placeholder 2"/>
          <p:cNvSpPr>
            <a:spLocks noGrp="1"/>
          </p:cNvSpPr>
          <p:nvPr>
            <p:ph sz="quarter" idx="1"/>
          </p:nvPr>
        </p:nvSpPr>
        <p:spPr/>
        <p:txBody>
          <a:bodyPr>
            <a:normAutofit fontScale="92500" lnSpcReduction="10000"/>
          </a:bodyPr>
          <a:lstStyle/>
          <a:p>
            <a:pPr>
              <a:defRPr/>
            </a:pPr>
            <a:r>
              <a:rPr lang="en-US" sz="2800" dirty="0" smtClean="0"/>
              <a:t>Package is a grouping mechanism that holds a set of classes (or interfaces)</a:t>
            </a:r>
          </a:p>
          <a:p>
            <a:pPr>
              <a:defRPr/>
            </a:pPr>
            <a:r>
              <a:rPr lang="en-US" sz="2800" dirty="0" smtClean="0"/>
              <a:t>Packages are implemented using file system directories. </a:t>
            </a:r>
          </a:p>
          <a:p>
            <a:pPr>
              <a:defRPr/>
            </a:pPr>
            <a:r>
              <a:rPr lang="en-US" sz="2800" dirty="0" smtClean="0"/>
              <a:t>Package must be the first statement in the java source file.</a:t>
            </a:r>
          </a:p>
          <a:p>
            <a:pPr>
              <a:defRPr/>
            </a:pPr>
            <a:r>
              <a:rPr lang="en-US" sz="2800" dirty="0" smtClean="0"/>
              <a:t>Concept of packages also allows us to specify visibility of classes across packages.</a:t>
            </a:r>
          </a:p>
          <a:p>
            <a:pPr>
              <a:defRPr/>
            </a:pPr>
            <a:r>
              <a:rPr lang="en-US" sz="2800" dirty="0" smtClean="0"/>
              <a:t>Syntax for creating packages:</a:t>
            </a:r>
            <a:endParaRPr lang="en-US" sz="2800" b="1" dirty="0" smtClean="0"/>
          </a:p>
          <a:p>
            <a:pPr>
              <a:buClr>
                <a:srgbClr val="002060"/>
              </a:buClr>
              <a:buNone/>
              <a:defRPr/>
            </a:pPr>
            <a:r>
              <a:rPr lang="en-US" sz="2800" b="1" dirty="0" smtClean="0">
                <a:latin typeface="Courier New" pitchFamily="49" charset="0"/>
              </a:rPr>
              <a:t>		</a:t>
            </a:r>
            <a:r>
              <a:rPr lang="en-US" sz="2800" b="1" dirty="0" smtClean="0">
                <a:solidFill>
                  <a:srgbClr val="000000"/>
                </a:solidFill>
                <a:latin typeface="Courier New" pitchFamily="49" charset="0"/>
              </a:rPr>
              <a:t>package </a:t>
            </a:r>
            <a:r>
              <a:rPr lang="en-US" sz="2800" b="1" dirty="0" err="1" smtClean="0">
                <a:solidFill>
                  <a:srgbClr val="000000"/>
                </a:solidFill>
                <a:latin typeface="Courier New" pitchFamily="49" charset="0"/>
              </a:rPr>
              <a:t>package_name</a:t>
            </a:r>
            <a:r>
              <a:rPr lang="en-US" sz="2800" b="1" dirty="0" smtClean="0">
                <a:solidFill>
                  <a:srgbClr val="000000"/>
                </a:solidFill>
                <a:latin typeface="Courier New" pitchFamily="49" charset="0"/>
              </a:rPr>
              <a:t>[.</a:t>
            </a:r>
            <a:r>
              <a:rPr lang="en-US" sz="2800" b="1" dirty="0" err="1" smtClean="0">
                <a:solidFill>
                  <a:srgbClr val="000000"/>
                </a:solidFill>
                <a:latin typeface="Courier New" pitchFamily="49" charset="0"/>
              </a:rPr>
              <a:t>package_name</a:t>
            </a:r>
            <a:r>
              <a:rPr lang="en-US" sz="2800" b="1" dirty="0" smtClean="0">
                <a:solidFill>
                  <a:srgbClr val="000000"/>
                </a:solidFill>
                <a:latin typeface="Courier New" pitchFamily="49" charset="0"/>
              </a:rPr>
              <a:t>];</a:t>
            </a:r>
          </a:p>
          <a:p>
            <a:pPr>
              <a:buClr>
                <a:srgbClr val="002060"/>
              </a:buClr>
              <a:defRPr/>
            </a:pPr>
            <a:r>
              <a:rPr lang="en-US" sz="2800" dirty="0" smtClean="0"/>
              <a:t>Packages are named like variables except that they are all in lower case and can contain dots (</a:t>
            </a:r>
            <a:r>
              <a:rPr lang="en-US" sz="2800" b="1" dirty="0" smtClean="0">
                <a:latin typeface="Courier New" pitchFamily="49" charset="0"/>
                <a:cs typeface="Courier New" pitchFamily="49" charset="0"/>
              </a:rPr>
              <a:t>.</a:t>
            </a:r>
            <a:r>
              <a:rPr lang="en-US" sz="2800" dirty="0" smtClean="0"/>
              <a:t>)</a:t>
            </a:r>
          </a:p>
          <a:p>
            <a:endParaRPr lang="en-US" dirty="0"/>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p:txBody>
          <a:bodyPr/>
          <a:lstStyle/>
          <a:p>
            <a:endParaRPr lang="en-US"/>
          </a:p>
        </p:txBody>
      </p:sp>
      <p:sp>
        <p:nvSpPr>
          <p:cNvPr id="7" name="Slide Number Placeholder 2"/>
          <p:cNvSpPr>
            <a:spLocks noGrp="1"/>
          </p:cNvSpPr>
          <p:nvPr>
            <p:ph type="sldNum" sz="quarter" idx="12"/>
          </p:nvPr>
        </p:nvSpPr>
        <p:spPr>
          <a:prstGeom prst="rect">
            <a:avLst/>
          </a:prstGeom>
        </p:spPr>
        <p:txBody>
          <a:bodyPr/>
          <a:lstStyle/>
          <a:p>
            <a:fld id="{4E08E00F-C97F-4F33-A069-A6B6010A899F}" type="slidenum">
              <a:rPr lang="en-US" altLang="en-US"/>
              <a:pPr/>
              <a:t>130</a:t>
            </a:fld>
            <a:endParaRPr lang="en-US" altLang="en-US"/>
          </a:p>
        </p:txBody>
      </p:sp>
      <p:sp>
        <p:nvSpPr>
          <p:cNvPr id="310275" name="Rectangle 2"/>
          <p:cNvSpPr>
            <a:spLocks noGrp="1" noChangeArrowheads="1"/>
          </p:cNvSpPr>
          <p:nvPr>
            <p:ph type="ctrTitle"/>
          </p:nvPr>
        </p:nvSpPr>
        <p:spPr>
          <a:noFill/>
        </p:spPr>
        <p:txBody>
          <a:bodyPr/>
          <a:lstStyle/>
          <a:p>
            <a:pPr algn="ctr"/>
            <a:r>
              <a:rPr lang="en-US" altLang="en-US" sz="4000" dirty="0" smtClean="0">
                <a:solidFill>
                  <a:schemeClr val="tx1"/>
                </a:solidFill>
              </a:rPr>
              <a:t>INTERFACE</a:t>
            </a:r>
            <a:endParaRPr lang="en-US" altLang="en-US" sz="4000" dirty="0">
              <a:solidFill>
                <a:schemeClr val="tx1"/>
              </a:solidFill>
            </a:endParaRPr>
          </a:p>
        </p:txBody>
      </p:sp>
      <p:sp>
        <p:nvSpPr>
          <p:cNvPr id="310274" name="Slide Number Placeholder 4"/>
          <p:cNvSpPr txBox="1">
            <a:spLocks noGrp="1"/>
          </p:cNvSpPr>
          <p:nvPr/>
        </p:nvSpPr>
        <p:spPr bwMode="auto">
          <a:xfrm>
            <a:off x="6553200" y="6399213"/>
            <a:ext cx="19050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endParaRPr lang="en-US" altLang="en-US" sz="1400" dirty="0"/>
          </a:p>
        </p:txBody>
      </p:sp>
      <p:sp>
        <p:nvSpPr>
          <p:cNvPr id="310276" name="Rectangle 4"/>
          <p:cNvSpPr>
            <a:spLocks noChangeArrowheads="1"/>
          </p:cNvSpPr>
          <p:nvPr/>
        </p:nvSpPr>
        <p:spPr bwMode="auto">
          <a:xfrm>
            <a:off x="0" y="2046288"/>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Tree>
    <p:extLst>
      <p:ext uri="{BB962C8B-B14F-4D97-AF65-F5344CB8AC3E}">
        <p14:creationId xmlns="" xmlns:p14="http://schemas.microsoft.com/office/powerpoint/2010/main" val="3272004180"/>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304800" y="-152400"/>
            <a:ext cx="8229600" cy="1143000"/>
          </a:xfrm>
        </p:spPr>
        <p:txBody>
          <a:bodyPr/>
          <a:lstStyle/>
          <a:p>
            <a:pPr eaLnBrk="1" hangingPunct="1"/>
            <a:r>
              <a:rPr lang="en-US" dirty="0" smtClean="0"/>
              <a:t>Definition</a:t>
            </a:r>
          </a:p>
        </p:txBody>
      </p:sp>
      <p:sp>
        <p:nvSpPr>
          <p:cNvPr id="4101" name="Slide Number Placeholder 5"/>
          <p:cNvSpPr>
            <a:spLocks noGrp="1"/>
          </p:cNvSpPr>
          <p:nvPr>
            <p:ph type="sldNum" sz="quarter" idx="12"/>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D74F7697-979C-4393-B749-2E31F820FA84}" type="slidenum">
              <a:rPr lang="en-US" smtClean="0">
                <a:solidFill>
                  <a:schemeClr val="bg2"/>
                </a:solidFill>
              </a:rPr>
              <a:pPr eaLnBrk="1" hangingPunct="1">
                <a:defRPr/>
              </a:pPr>
              <a:t>131</a:t>
            </a:fld>
            <a:endParaRPr lang="en-US" smtClean="0">
              <a:solidFill>
                <a:schemeClr val="bg2"/>
              </a:solidFill>
            </a:endParaRPr>
          </a:p>
        </p:txBody>
      </p:sp>
      <p:sp>
        <p:nvSpPr>
          <p:cNvPr id="816131" name="Rectangle 3"/>
          <p:cNvSpPr>
            <a:spLocks noGrp="1" noChangeArrowheads="1"/>
          </p:cNvSpPr>
          <p:nvPr>
            <p:ph sz="quarter" idx="1"/>
          </p:nvPr>
        </p:nvSpPr>
        <p:spPr>
          <a:xfrm>
            <a:off x="228600" y="1066800"/>
            <a:ext cx="8686800" cy="5410200"/>
          </a:xfrm>
        </p:spPr>
        <p:txBody>
          <a:bodyPr>
            <a:normAutofit/>
          </a:bodyPr>
          <a:lstStyle/>
          <a:p>
            <a:pPr marL="609600" indent="-609600" eaLnBrk="1" hangingPunct="1">
              <a:defRPr/>
            </a:pPr>
            <a:r>
              <a:rPr lang="en-US" dirty="0"/>
              <a:t>Like class, interface is also used to define a new type.</a:t>
            </a:r>
          </a:p>
          <a:p>
            <a:pPr marL="609600" indent="-609600" eaLnBrk="1" hangingPunct="1">
              <a:defRPr/>
            </a:pPr>
            <a:r>
              <a:rPr lang="en-US" dirty="0" smtClean="0">
                <a:latin typeface="+mj-lt"/>
              </a:rPr>
              <a:t>An interface is a special type of construct that may have </a:t>
            </a:r>
          </a:p>
          <a:p>
            <a:pPr marL="1009650" lvl="1" indent="-609600" eaLnBrk="1" hangingPunct="1">
              <a:defRPr/>
            </a:pPr>
            <a:r>
              <a:rPr lang="en-US" sz="2000" dirty="0" smtClean="0">
                <a:latin typeface="+mj-lt"/>
              </a:rPr>
              <a:t>some constants : </a:t>
            </a:r>
            <a:r>
              <a:rPr lang="en-US" sz="2000" b="1" dirty="0" smtClean="0">
                <a:solidFill>
                  <a:schemeClr val="tx1"/>
                </a:solidFill>
                <a:latin typeface="Courier New" pitchFamily="49" charset="0"/>
                <a:cs typeface="Courier New" pitchFamily="49" charset="0"/>
              </a:rPr>
              <a:t>static and final</a:t>
            </a:r>
          </a:p>
          <a:p>
            <a:pPr marL="1009650" lvl="1" indent="-609600" eaLnBrk="1" hangingPunct="1">
              <a:defRPr/>
            </a:pPr>
            <a:r>
              <a:rPr lang="en-US" sz="2000" dirty="0" smtClean="0">
                <a:latin typeface="+mj-lt"/>
                <a:ea typeface="+mn-ea"/>
                <a:cs typeface="+mn-cs"/>
              </a:rPr>
              <a:t>some methods listed but with no implementations: </a:t>
            </a:r>
            <a:r>
              <a:rPr lang="en-US" sz="2000" b="1" dirty="0" smtClean="0">
                <a:solidFill>
                  <a:schemeClr val="tx1"/>
                </a:solidFill>
                <a:latin typeface="Courier New" pitchFamily="49" charset="0"/>
                <a:cs typeface="Courier New" pitchFamily="49" charset="0"/>
              </a:rPr>
              <a:t>abstract</a:t>
            </a:r>
            <a:r>
              <a:rPr lang="en-US" sz="800" dirty="0" smtClean="0">
                <a:latin typeface="+mj-lt"/>
                <a:ea typeface="+mn-ea"/>
                <a:cs typeface="+mn-cs"/>
              </a:rPr>
              <a:t> </a:t>
            </a:r>
          </a:p>
          <a:p>
            <a:pPr marL="609600" indent="-609600" eaLnBrk="1" hangingPunct="1">
              <a:defRPr/>
            </a:pPr>
            <a:r>
              <a:rPr lang="en-US" dirty="0" smtClean="0">
                <a:latin typeface="+mj-lt"/>
              </a:rPr>
              <a:t>All the members of interface are </a:t>
            </a:r>
            <a:r>
              <a:rPr lang="en-US" b="1" dirty="0" smtClean="0">
                <a:solidFill>
                  <a:schemeClr val="tx1"/>
                </a:solidFill>
                <a:latin typeface="Courier New" pitchFamily="49" charset="0"/>
                <a:cs typeface="Courier New" pitchFamily="49" charset="0"/>
              </a:rPr>
              <a:t>public</a:t>
            </a:r>
          </a:p>
          <a:p>
            <a:pPr marL="609600" indent="-609600" eaLnBrk="1" hangingPunct="1">
              <a:defRPr/>
            </a:pPr>
            <a:r>
              <a:rPr lang="en-US" dirty="0" smtClean="0">
                <a:latin typeface="+mj-lt"/>
              </a:rPr>
              <a:t>The modifiers (</a:t>
            </a:r>
            <a:r>
              <a:rPr lang="en-US" b="1" dirty="0" smtClean="0">
                <a:solidFill>
                  <a:schemeClr val="tx1"/>
                </a:solidFill>
                <a:latin typeface="Courier New" pitchFamily="49" charset="0"/>
                <a:cs typeface="Courier New" pitchFamily="49" charset="0"/>
              </a:rPr>
              <a:t>public, abstract static and final) </a:t>
            </a:r>
            <a:r>
              <a:rPr lang="en-US" dirty="0" smtClean="0">
                <a:latin typeface="+mj-lt"/>
              </a:rPr>
              <a:t>need not be explicitly specified. </a:t>
            </a:r>
          </a:p>
          <a:p>
            <a:pPr marL="609600" indent="-609600" eaLnBrk="1" hangingPunct="1">
              <a:defRPr/>
            </a:pPr>
            <a:r>
              <a:rPr lang="en-US" dirty="0" smtClean="0">
                <a:latin typeface="+mj-lt"/>
              </a:rPr>
              <a:t>Interface cannot be instantiated.</a:t>
            </a:r>
          </a:p>
          <a:p>
            <a:pPr marL="609600" indent="-609600" eaLnBrk="1" hangingPunct="1">
              <a:defRPr/>
            </a:pPr>
            <a:r>
              <a:rPr lang="en-US" dirty="0" smtClean="0">
                <a:latin typeface="+mj-lt"/>
              </a:rPr>
              <a:t>They don’t automatically inherit from </a:t>
            </a:r>
            <a:r>
              <a:rPr lang="en-US" b="1" dirty="0" smtClean="0">
                <a:solidFill>
                  <a:schemeClr val="tx1"/>
                </a:solidFill>
                <a:latin typeface="Courier New" pitchFamily="49" charset="0"/>
                <a:cs typeface="Courier New" pitchFamily="49" charset="0"/>
              </a:rPr>
              <a:t>Object</a:t>
            </a:r>
            <a:r>
              <a:rPr lang="en-US" dirty="0" smtClean="0">
                <a:latin typeface="+mj-lt"/>
              </a:rPr>
              <a:t> class.</a:t>
            </a:r>
          </a:p>
          <a:p>
            <a:pPr marL="609600" indent="-609600" eaLnBrk="1" hangingPunct="1">
              <a:defRPr/>
            </a:pPr>
            <a:r>
              <a:rPr lang="en-US" dirty="0" smtClean="0">
                <a:latin typeface="+mj-lt"/>
              </a:rPr>
              <a:t>They cannot have any java statements except declarations.</a:t>
            </a:r>
          </a:p>
          <a:p>
            <a:pPr marL="609600" indent="-609600" eaLnBrk="1" hangingPunct="1">
              <a:defRPr/>
            </a:pPr>
            <a:r>
              <a:rPr lang="en-US" dirty="0" smtClean="0">
                <a:latin typeface="+mj-lt"/>
              </a:rPr>
              <a:t>A class can inherit from more than one interface.</a:t>
            </a:r>
          </a:p>
        </p:txBody>
      </p:sp>
      <p:sp>
        <p:nvSpPr>
          <p:cNvPr id="816136" name="Rectangle 8"/>
          <p:cNvSpPr>
            <a:spLocks noChangeArrowheads="1"/>
          </p:cNvSpPr>
          <p:nvPr/>
        </p:nvSpPr>
        <p:spPr bwMode="auto">
          <a:xfrm>
            <a:off x="609600" y="4267200"/>
            <a:ext cx="8305800" cy="1524000"/>
          </a:xfrm>
          <a:prstGeom prst="rect">
            <a:avLst/>
          </a:prstGeom>
          <a:noFill/>
          <a:ln w="9525">
            <a:noFill/>
            <a:miter lim="800000"/>
            <a:headEnd/>
            <a:tailEnd/>
          </a:ln>
          <a:effectLst/>
        </p:spPr>
        <p:txBody>
          <a:bodyPr/>
          <a:lstStyle/>
          <a:p>
            <a:pPr marL="609600" indent="-609600">
              <a:spcBef>
                <a:spcPct val="20000"/>
              </a:spcBef>
              <a:buClr>
                <a:schemeClr val="tx2"/>
              </a:buClr>
              <a:buFont typeface="Arial" pitchFamily="34" charset="0"/>
              <a:buChar char="•"/>
              <a:defRPr/>
            </a:pPr>
            <a:endParaRPr lang="en-US" sz="2800" dirty="0">
              <a:latin typeface="+mj-lt"/>
            </a:endParaRPr>
          </a:p>
        </p:txBody>
      </p:sp>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381000" y="0"/>
            <a:ext cx="7772400" cy="990600"/>
          </a:xfrm>
        </p:spPr>
        <p:txBody>
          <a:bodyPr/>
          <a:lstStyle/>
          <a:p>
            <a:r>
              <a:rPr lang="en-US" dirty="0" smtClean="0"/>
              <a:t>Syntax</a:t>
            </a:r>
          </a:p>
        </p:txBody>
      </p:sp>
      <p:sp>
        <p:nvSpPr>
          <p:cNvPr id="6148" name="Slide Number Placeholder 4"/>
          <p:cNvSpPr>
            <a:spLocks noGrp="1"/>
          </p:cNvSpPr>
          <p:nvPr>
            <p:ph type="sldNum" sz="quarter" idx="12"/>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D3DD311B-5040-4FDE-8D27-005468A84EB0}" type="slidenum">
              <a:rPr lang="en-US" smtClean="0">
                <a:solidFill>
                  <a:schemeClr val="bg2"/>
                </a:solidFill>
              </a:rPr>
              <a:pPr eaLnBrk="1" hangingPunct="1">
                <a:defRPr/>
              </a:pPr>
              <a:t>132</a:t>
            </a:fld>
            <a:endParaRPr lang="en-US" smtClean="0">
              <a:solidFill>
                <a:schemeClr val="bg2"/>
              </a:solidFill>
            </a:endParaRPr>
          </a:p>
        </p:txBody>
      </p:sp>
      <p:sp>
        <p:nvSpPr>
          <p:cNvPr id="6147" name="Content Placeholder 2"/>
          <p:cNvSpPr>
            <a:spLocks noGrp="1"/>
          </p:cNvSpPr>
          <p:nvPr>
            <p:ph sz="quarter" idx="1"/>
          </p:nvPr>
        </p:nvSpPr>
        <p:spPr>
          <a:xfrm>
            <a:off x="304800" y="1066800"/>
            <a:ext cx="8534400" cy="5257800"/>
          </a:xfrm>
        </p:spPr>
        <p:txBody>
          <a:bodyPr>
            <a:normAutofit fontScale="85000" lnSpcReduction="20000"/>
          </a:bodyPr>
          <a:lstStyle/>
          <a:p>
            <a:pPr eaLnBrk="1" hangingPunct="1">
              <a:lnSpc>
                <a:spcPct val="90000"/>
              </a:lnSpc>
              <a:buFontTx/>
              <a:buNone/>
            </a:pPr>
            <a:r>
              <a:rPr lang="en-US" dirty="0" smtClean="0"/>
              <a:t>Interface definition:</a:t>
            </a:r>
            <a:endParaRPr lang="en-US" b="1" dirty="0" smtClean="0">
              <a:solidFill>
                <a:srgbClr val="7030A0"/>
              </a:solidFill>
              <a:latin typeface="Courier New" pitchFamily="49" charset="0"/>
            </a:endParaRPr>
          </a:p>
          <a:p>
            <a:pPr eaLnBrk="1" hangingPunct="1">
              <a:lnSpc>
                <a:spcPct val="90000"/>
              </a:lnSpc>
              <a:buFontTx/>
              <a:buNone/>
            </a:pPr>
            <a:r>
              <a:rPr lang="en-US" b="1" dirty="0" smtClean="0">
                <a:solidFill>
                  <a:schemeClr val="tx1"/>
                </a:solidFill>
                <a:latin typeface="Courier New" pitchFamily="49" charset="0"/>
              </a:rPr>
              <a:t>interface </a:t>
            </a:r>
            <a:r>
              <a:rPr lang="en-US" b="1" i="1" dirty="0" err="1" smtClean="0">
                <a:solidFill>
                  <a:schemeClr val="tx1"/>
                </a:solidFill>
                <a:latin typeface="Courier New" pitchFamily="49" charset="0"/>
              </a:rPr>
              <a:t>interface_name</a:t>
            </a:r>
            <a:endParaRPr lang="en-US" b="1" i="1" dirty="0" smtClean="0">
              <a:solidFill>
                <a:schemeClr val="tx1"/>
              </a:solidFill>
              <a:latin typeface="Courier New" pitchFamily="49" charset="0"/>
            </a:endParaRPr>
          </a:p>
          <a:p>
            <a:pPr eaLnBrk="1" hangingPunct="1">
              <a:lnSpc>
                <a:spcPct val="90000"/>
              </a:lnSpc>
              <a:buFontTx/>
              <a:buNone/>
            </a:pPr>
            <a:r>
              <a:rPr lang="en-US" b="1" dirty="0" smtClean="0">
                <a:solidFill>
                  <a:schemeClr val="tx1"/>
                </a:solidFill>
                <a:latin typeface="Courier New" pitchFamily="49" charset="0"/>
              </a:rPr>
              <a:t>{</a:t>
            </a:r>
          </a:p>
          <a:p>
            <a:pPr eaLnBrk="1" hangingPunct="1">
              <a:lnSpc>
                <a:spcPct val="90000"/>
              </a:lnSpc>
              <a:buFontTx/>
              <a:buNone/>
            </a:pPr>
            <a:r>
              <a:rPr lang="en-US" b="1" dirty="0" smtClean="0">
                <a:solidFill>
                  <a:schemeClr val="tx1"/>
                </a:solidFill>
                <a:latin typeface="Courier New" pitchFamily="49" charset="0"/>
              </a:rPr>
              <a:t>[</a:t>
            </a:r>
            <a:r>
              <a:rPr lang="en-US" b="1" dirty="0" err="1" smtClean="0">
                <a:solidFill>
                  <a:schemeClr val="tx1"/>
                </a:solidFill>
                <a:latin typeface="Courier New" pitchFamily="49" charset="0"/>
              </a:rPr>
              <a:t>datatype</a:t>
            </a:r>
            <a:r>
              <a:rPr lang="en-US" b="1" dirty="0" smtClean="0">
                <a:solidFill>
                  <a:schemeClr val="tx1"/>
                </a:solidFill>
                <a:latin typeface="Courier New" pitchFamily="49" charset="0"/>
              </a:rPr>
              <a:t> </a:t>
            </a:r>
            <a:r>
              <a:rPr lang="en-US" b="1" dirty="0" err="1" smtClean="0">
                <a:solidFill>
                  <a:schemeClr val="tx1"/>
                </a:solidFill>
                <a:latin typeface="Courier New" pitchFamily="49" charset="0"/>
              </a:rPr>
              <a:t>variable_name</a:t>
            </a:r>
            <a:r>
              <a:rPr lang="en-US" b="1" dirty="0" smtClean="0">
                <a:solidFill>
                  <a:schemeClr val="tx1"/>
                </a:solidFill>
                <a:latin typeface="Courier New" pitchFamily="49" charset="0"/>
              </a:rPr>
              <a:t>=value; ]</a:t>
            </a:r>
          </a:p>
          <a:p>
            <a:pPr eaLnBrk="1" hangingPunct="1">
              <a:lnSpc>
                <a:spcPct val="90000"/>
              </a:lnSpc>
              <a:buFontTx/>
              <a:buNone/>
            </a:pPr>
            <a:r>
              <a:rPr lang="en-US" b="1" dirty="0" smtClean="0">
                <a:solidFill>
                  <a:schemeClr val="tx1"/>
                </a:solidFill>
                <a:latin typeface="Courier New" pitchFamily="49" charset="0"/>
              </a:rPr>
              <a:t>[</a:t>
            </a:r>
            <a:r>
              <a:rPr lang="en-US" b="1" dirty="0" err="1" smtClean="0">
                <a:solidFill>
                  <a:schemeClr val="tx1"/>
                </a:solidFill>
                <a:latin typeface="Courier New" pitchFamily="49" charset="0"/>
              </a:rPr>
              <a:t>returntype</a:t>
            </a:r>
            <a:r>
              <a:rPr lang="en-US" b="1" dirty="0" smtClean="0">
                <a:solidFill>
                  <a:schemeClr val="tx1"/>
                </a:solidFill>
                <a:latin typeface="Courier New" pitchFamily="49" charset="0"/>
              </a:rPr>
              <a:t> </a:t>
            </a:r>
            <a:r>
              <a:rPr lang="en-US" b="1" dirty="0" err="1" smtClean="0">
                <a:solidFill>
                  <a:schemeClr val="tx1"/>
                </a:solidFill>
                <a:latin typeface="Courier New" pitchFamily="49" charset="0"/>
              </a:rPr>
              <a:t>method_name</a:t>
            </a:r>
            <a:r>
              <a:rPr lang="en-US" b="1" dirty="0" smtClean="0">
                <a:solidFill>
                  <a:schemeClr val="tx1"/>
                </a:solidFill>
                <a:latin typeface="Courier New" pitchFamily="49" charset="0"/>
              </a:rPr>
              <a:t>();]</a:t>
            </a:r>
          </a:p>
          <a:p>
            <a:pPr eaLnBrk="1" hangingPunct="1">
              <a:lnSpc>
                <a:spcPct val="90000"/>
              </a:lnSpc>
              <a:buFontTx/>
              <a:buNone/>
            </a:pPr>
            <a:r>
              <a:rPr lang="en-US" b="1" dirty="0" smtClean="0">
                <a:solidFill>
                  <a:schemeClr val="tx1"/>
                </a:solidFill>
                <a:latin typeface="Courier New" pitchFamily="49" charset="0"/>
              </a:rPr>
              <a:t>}</a:t>
            </a:r>
          </a:p>
          <a:p>
            <a:pPr eaLnBrk="1" hangingPunct="1">
              <a:lnSpc>
                <a:spcPct val="90000"/>
              </a:lnSpc>
              <a:buFontTx/>
              <a:buNone/>
            </a:pPr>
            <a:endParaRPr lang="en-US" b="1" dirty="0" smtClean="0">
              <a:solidFill>
                <a:srgbClr val="000000"/>
              </a:solidFill>
              <a:latin typeface="Courier New" pitchFamily="49" charset="0"/>
            </a:endParaRPr>
          </a:p>
          <a:p>
            <a:pPr eaLnBrk="1" hangingPunct="1">
              <a:lnSpc>
                <a:spcPct val="90000"/>
              </a:lnSpc>
              <a:buFont typeface="Wingdings" pitchFamily="2" charset="2"/>
              <a:buNone/>
            </a:pPr>
            <a:r>
              <a:rPr lang="en-US" dirty="0" smtClean="0"/>
              <a:t>Class implementing interface: </a:t>
            </a:r>
          </a:p>
          <a:p>
            <a:pPr eaLnBrk="1" hangingPunct="1">
              <a:lnSpc>
                <a:spcPct val="90000"/>
              </a:lnSpc>
              <a:buFontTx/>
              <a:buNone/>
            </a:pPr>
            <a:r>
              <a:rPr lang="en-US" b="1" dirty="0" smtClean="0">
                <a:solidFill>
                  <a:srgbClr val="000000"/>
                </a:solidFill>
                <a:latin typeface="Courier New" pitchFamily="49" charset="0"/>
              </a:rPr>
              <a:t>class </a:t>
            </a:r>
            <a:r>
              <a:rPr lang="en-US" b="1" i="1" dirty="0" err="1" smtClean="0">
                <a:solidFill>
                  <a:srgbClr val="000000"/>
                </a:solidFill>
                <a:latin typeface="Courier New" pitchFamily="49" charset="0"/>
              </a:rPr>
              <a:t>class_name</a:t>
            </a:r>
            <a:r>
              <a:rPr lang="en-US" b="1" dirty="0" smtClean="0">
                <a:solidFill>
                  <a:srgbClr val="000000"/>
                </a:solidFill>
                <a:latin typeface="Courier New" pitchFamily="49" charset="0"/>
              </a:rPr>
              <a:t> [extends class] </a:t>
            </a:r>
            <a:r>
              <a:rPr lang="en-US" b="1" dirty="0" smtClean="0">
                <a:solidFill>
                  <a:srgbClr val="7030A0"/>
                </a:solidFill>
                <a:latin typeface="Courier New" pitchFamily="49" charset="0"/>
              </a:rPr>
              <a:t>implements</a:t>
            </a:r>
            <a:r>
              <a:rPr lang="en-US" b="1" dirty="0" smtClean="0">
                <a:solidFill>
                  <a:srgbClr val="000000"/>
                </a:solidFill>
                <a:latin typeface="Courier New" pitchFamily="49" charset="0"/>
              </a:rPr>
              <a:t> </a:t>
            </a:r>
            <a:r>
              <a:rPr lang="en-US" b="1" i="1" dirty="0" smtClean="0">
                <a:solidFill>
                  <a:srgbClr val="000000"/>
                </a:solidFill>
                <a:latin typeface="Courier New" pitchFamily="49" charset="0"/>
              </a:rPr>
              <a:t>interface_name_1 [, interface_name_2 … </a:t>
            </a:r>
            <a:r>
              <a:rPr lang="en-US" b="1" i="1" dirty="0" err="1" smtClean="0">
                <a:solidFill>
                  <a:srgbClr val="000000"/>
                </a:solidFill>
                <a:latin typeface="Courier New" pitchFamily="49" charset="0"/>
              </a:rPr>
              <a:t>interface_name_n</a:t>
            </a:r>
            <a:r>
              <a:rPr lang="en-US" b="1" i="1" dirty="0" smtClean="0">
                <a:solidFill>
                  <a:srgbClr val="000000"/>
                </a:solidFill>
                <a:latin typeface="Courier New" pitchFamily="49" charset="0"/>
              </a:rPr>
              <a:t>]</a:t>
            </a:r>
          </a:p>
          <a:p>
            <a:pPr eaLnBrk="1" hangingPunct="1">
              <a:lnSpc>
                <a:spcPct val="90000"/>
              </a:lnSpc>
              <a:buFontTx/>
              <a:buNone/>
            </a:pPr>
            <a:r>
              <a:rPr lang="en-US" b="1" i="1" dirty="0" smtClean="0">
                <a:solidFill>
                  <a:srgbClr val="000000"/>
                </a:solidFill>
                <a:latin typeface="Courier New" pitchFamily="49" charset="0"/>
              </a:rPr>
              <a:t>{</a:t>
            </a:r>
          </a:p>
          <a:p>
            <a:pPr eaLnBrk="1" hangingPunct="1">
              <a:lnSpc>
                <a:spcPct val="90000"/>
              </a:lnSpc>
              <a:buFontTx/>
              <a:buNone/>
            </a:pPr>
            <a:r>
              <a:rPr lang="en-US" b="1" dirty="0" smtClean="0">
                <a:solidFill>
                  <a:srgbClr val="000000"/>
                </a:solidFill>
                <a:latin typeface="Courier New" pitchFamily="49" charset="0"/>
              </a:rPr>
              <a:t>// implements methods in the </a:t>
            </a:r>
            <a:r>
              <a:rPr lang="en-US" b="1" i="1" dirty="0" err="1" smtClean="0">
                <a:solidFill>
                  <a:srgbClr val="000000"/>
                </a:solidFill>
                <a:latin typeface="Courier New" pitchFamily="49" charset="0"/>
              </a:rPr>
              <a:t>interface_name</a:t>
            </a:r>
            <a:endParaRPr lang="en-US" b="1" dirty="0" smtClean="0">
              <a:solidFill>
                <a:srgbClr val="000000"/>
              </a:solidFill>
              <a:latin typeface="Courier New" pitchFamily="49" charset="0"/>
            </a:endParaRPr>
          </a:p>
          <a:p>
            <a:pPr eaLnBrk="1" hangingPunct="1">
              <a:lnSpc>
                <a:spcPct val="90000"/>
              </a:lnSpc>
              <a:buFontTx/>
              <a:buNone/>
            </a:pPr>
            <a:r>
              <a:rPr lang="en-US" b="1" dirty="0" smtClean="0">
                <a:solidFill>
                  <a:srgbClr val="000000"/>
                </a:solidFill>
                <a:latin typeface="Courier New" pitchFamily="49" charset="0"/>
              </a:rPr>
              <a:t>}</a:t>
            </a:r>
          </a:p>
          <a:p>
            <a:pPr eaLnBrk="1" hangingPunct="1">
              <a:lnSpc>
                <a:spcPct val="90000"/>
              </a:lnSpc>
              <a:buFontTx/>
              <a:buNone/>
            </a:pPr>
            <a:r>
              <a:rPr lang="en-US" dirty="0" smtClean="0"/>
              <a:t>Like classes, interfaces can also be defined inside packages.</a:t>
            </a:r>
          </a:p>
          <a:p>
            <a:pPr eaLnBrk="1" hangingPunct="1">
              <a:lnSpc>
                <a:spcPct val="90000"/>
              </a:lnSpc>
              <a:buFontTx/>
              <a:buNone/>
            </a:pPr>
            <a:r>
              <a:rPr lang="en-US" dirty="0" smtClean="0"/>
              <a:t>Therefore, they have public or package access.</a:t>
            </a:r>
          </a:p>
        </p:txBody>
      </p:sp>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Title 1"/>
          <p:cNvSpPr>
            <a:spLocks noGrp="1"/>
          </p:cNvSpPr>
          <p:nvPr>
            <p:ph type="title"/>
          </p:nvPr>
        </p:nvSpPr>
        <p:spPr>
          <a:xfrm>
            <a:off x="304800" y="0"/>
            <a:ext cx="7772400" cy="990600"/>
          </a:xfrm>
        </p:spPr>
        <p:txBody>
          <a:bodyPr/>
          <a:lstStyle/>
          <a:p>
            <a:r>
              <a:rPr lang="en-US" dirty="0" smtClean="0"/>
              <a:t>Interface Example</a:t>
            </a:r>
            <a:endParaRPr lang="en-IN" dirty="0" smtClean="0"/>
          </a:p>
        </p:txBody>
      </p:sp>
      <p:sp>
        <p:nvSpPr>
          <p:cNvPr id="7172" name="Slide Number Placeholder 4"/>
          <p:cNvSpPr>
            <a:spLocks noGrp="1"/>
          </p:cNvSpPr>
          <p:nvPr>
            <p:ph type="sldNum" sz="quarter" idx="12"/>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C36E5ACF-9E99-4017-836D-D0BD9D49F59E}" type="slidenum">
              <a:rPr lang="en-US" smtClean="0">
                <a:solidFill>
                  <a:schemeClr val="bg2"/>
                </a:solidFill>
              </a:rPr>
              <a:pPr eaLnBrk="1" hangingPunct="1">
                <a:defRPr/>
              </a:pPr>
              <a:t>133</a:t>
            </a:fld>
            <a:endParaRPr lang="en-US" smtClean="0">
              <a:solidFill>
                <a:schemeClr val="bg2"/>
              </a:solidFill>
            </a:endParaRPr>
          </a:p>
        </p:txBody>
      </p:sp>
      <p:sp>
        <p:nvSpPr>
          <p:cNvPr id="7171" name="Rectangle 4"/>
          <p:cNvSpPr>
            <a:spLocks noChangeArrowheads="1"/>
          </p:cNvSpPr>
          <p:nvPr/>
        </p:nvSpPr>
        <p:spPr bwMode="auto">
          <a:xfrm>
            <a:off x="76200" y="990600"/>
            <a:ext cx="9067800" cy="597856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a:spcBef>
                <a:spcPts val="500"/>
              </a:spcBef>
            </a:pPr>
            <a:r>
              <a:rPr lang="en-US" sz="2000" b="1" dirty="0">
                <a:solidFill>
                  <a:srgbClr val="000000"/>
                </a:solidFill>
                <a:latin typeface="Courier New" pitchFamily="49" charset="0"/>
              </a:rPr>
              <a:t>public interface Shape {</a:t>
            </a:r>
          </a:p>
          <a:p>
            <a:pPr lvl="1">
              <a:spcBef>
                <a:spcPts val="500"/>
              </a:spcBef>
            </a:pPr>
            <a:r>
              <a:rPr lang="en-US" sz="2000" b="1" dirty="0">
                <a:latin typeface="Courier New" pitchFamily="49" charset="0"/>
              </a:rPr>
              <a:t>double PI=3.14;</a:t>
            </a:r>
          </a:p>
          <a:p>
            <a:pPr lvl="1">
              <a:spcBef>
                <a:spcPts val="500"/>
              </a:spcBef>
            </a:pPr>
            <a:r>
              <a:rPr lang="en-US" sz="2000" b="1" dirty="0">
                <a:solidFill>
                  <a:srgbClr val="C00000"/>
                </a:solidFill>
                <a:latin typeface="Courier New" pitchFamily="49" charset="0"/>
              </a:rPr>
              <a:t>void area(); </a:t>
            </a:r>
          </a:p>
          <a:p>
            <a:pPr>
              <a:spcBef>
                <a:spcPts val="500"/>
              </a:spcBef>
            </a:pPr>
            <a:r>
              <a:rPr lang="en-US" sz="2000" b="1" dirty="0">
                <a:solidFill>
                  <a:srgbClr val="000000"/>
                </a:solidFill>
                <a:latin typeface="Courier New" pitchFamily="49" charset="0"/>
              </a:rPr>
              <a:t>}</a:t>
            </a:r>
          </a:p>
          <a:p>
            <a:pPr>
              <a:spcBef>
                <a:spcPts val="500"/>
              </a:spcBef>
            </a:pPr>
            <a:r>
              <a:rPr lang="en-US" sz="2000" b="1" dirty="0">
                <a:solidFill>
                  <a:srgbClr val="000000"/>
                </a:solidFill>
                <a:latin typeface="Courier New" pitchFamily="49" charset="0"/>
              </a:rPr>
              <a:t>class  Circle implements Shape {</a:t>
            </a:r>
          </a:p>
          <a:p>
            <a:pPr lvl="1">
              <a:spcBef>
                <a:spcPts val="500"/>
              </a:spcBef>
            </a:pPr>
            <a:r>
              <a:rPr lang="en-US" sz="2000" b="1" dirty="0">
                <a:solidFill>
                  <a:srgbClr val="000000"/>
                </a:solidFill>
                <a:latin typeface="Courier New" pitchFamily="49" charset="0"/>
              </a:rPr>
              <a:t>private double radius;</a:t>
            </a:r>
          </a:p>
          <a:p>
            <a:pPr lvl="1">
              <a:spcBef>
                <a:spcPts val="500"/>
              </a:spcBef>
            </a:pPr>
            <a:r>
              <a:rPr lang="en-US" sz="2000" b="1" dirty="0">
                <a:solidFill>
                  <a:srgbClr val="000000"/>
                </a:solidFill>
                <a:latin typeface="Courier New" pitchFamily="49" charset="0"/>
              </a:rPr>
              <a:t>Circle(double r){radius=r</a:t>
            </a:r>
            <a:r>
              <a:rPr lang="en-US" sz="2000" b="1" dirty="0" smtClean="0">
                <a:solidFill>
                  <a:srgbClr val="000000"/>
                </a:solidFill>
                <a:latin typeface="Courier New" pitchFamily="49" charset="0"/>
              </a:rPr>
              <a:t>;}</a:t>
            </a:r>
            <a:endParaRPr lang="en-US" sz="2000" b="1" dirty="0">
              <a:solidFill>
                <a:srgbClr val="000000"/>
              </a:solidFill>
              <a:latin typeface="Courier New" pitchFamily="49" charset="0"/>
            </a:endParaRPr>
          </a:p>
          <a:p>
            <a:pPr>
              <a:spcBef>
                <a:spcPts val="500"/>
              </a:spcBef>
            </a:pPr>
            <a:r>
              <a:rPr lang="en-US" sz="2000" b="1" dirty="0" smtClean="0">
                <a:solidFill>
                  <a:srgbClr val="C00000"/>
                </a:solidFill>
                <a:latin typeface="Courier New" pitchFamily="49" charset="0"/>
              </a:rPr>
              <a:t>@Override</a:t>
            </a:r>
          </a:p>
          <a:p>
            <a:pPr>
              <a:spcBef>
                <a:spcPts val="500"/>
              </a:spcBef>
            </a:pPr>
            <a:r>
              <a:rPr lang="en-US" sz="2000" b="1" dirty="0" smtClean="0">
                <a:solidFill>
                  <a:srgbClr val="C00000"/>
                </a:solidFill>
                <a:latin typeface="Courier New" pitchFamily="49" charset="0"/>
              </a:rPr>
              <a:t>public </a:t>
            </a:r>
            <a:r>
              <a:rPr lang="en-US" sz="2000" b="1" dirty="0">
                <a:solidFill>
                  <a:srgbClr val="C00000"/>
                </a:solidFill>
                <a:latin typeface="Courier New" pitchFamily="49" charset="0"/>
              </a:rPr>
              <a:t>void area()</a:t>
            </a:r>
            <a:r>
              <a:rPr lang="en-US" sz="2000" b="1" dirty="0">
                <a:solidFill>
                  <a:srgbClr val="000000"/>
                </a:solidFill>
                <a:latin typeface="Courier New" pitchFamily="49" charset="0"/>
              </a:rPr>
              <a:t>{</a:t>
            </a:r>
          </a:p>
          <a:p>
            <a:pPr>
              <a:spcBef>
                <a:spcPts val="500"/>
              </a:spcBef>
            </a:pPr>
            <a:r>
              <a:rPr lang="en-US" sz="2000" b="1" dirty="0">
                <a:solidFill>
                  <a:srgbClr val="000000"/>
                </a:solidFill>
                <a:latin typeface="Courier New" pitchFamily="49" charset="0"/>
              </a:rPr>
              <a:t>	</a:t>
            </a:r>
            <a:r>
              <a:rPr lang="en-US" sz="2000" b="1" dirty="0" err="1">
                <a:solidFill>
                  <a:srgbClr val="000000"/>
                </a:solidFill>
                <a:latin typeface="Courier New" pitchFamily="49" charset="0"/>
              </a:rPr>
              <a:t>System.out.println</a:t>
            </a:r>
            <a:r>
              <a:rPr lang="en-US" sz="2000" b="1" dirty="0">
                <a:solidFill>
                  <a:srgbClr val="000000"/>
                </a:solidFill>
                <a:latin typeface="Courier New" pitchFamily="49" charset="0"/>
              </a:rPr>
              <a:t>(PI* radius* radius);</a:t>
            </a:r>
          </a:p>
          <a:p>
            <a:pPr>
              <a:spcBef>
                <a:spcPts val="500"/>
              </a:spcBef>
            </a:pPr>
            <a:r>
              <a:rPr lang="en-US" sz="2000" b="1" dirty="0">
                <a:solidFill>
                  <a:srgbClr val="000000"/>
                </a:solidFill>
                <a:latin typeface="Courier New" pitchFamily="49" charset="0"/>
              </a:rPr>
              <a:t>}</a:t>
            </a:r>
          </a:p>
          <a:p>
            <a:pPr>
              <a:spcBef>
                <a:spcPts val="500"/>
              </a:spcBef>
            </a:pPr>
            <a:r>
              <a:rPr lang="en-US" sz="2000" b="1" dirty="0">
                <a:solidFill>
                  <a:srgbClr val="000000"/>
                </a:solidFill>
                <a:latin typeface="Courier New" pitchFamily="49" charset="0"/>
              </a:rPr>
              <a:t>public static void main(String a[]){</a:t>
            </a:r>
          </a:p>
          <a:p>
            <a:pPr lvl="1">
              <a:spcBef>
                <a:spcPts val="500"/>
              </a:spcBef>
            </a:pPr>
            <a:r>
              <a:rPr lang="en-US" sz="2000" b="1" dirty="0">
                <a:solidFill>
                  <a:srgbClr val="000000"/>
                </a:solidFill>
                <a:latin typeface="Courier New" pitchFamily="49" charset="0"/>
              </a:rPr>
              <a:t>Shape s= new Circle(10);//or Circle c= new Circle (10);</a:t>
            </a:r>
          </a:p>
          <a:p>
            <a:pPr lvl="1">
              <a:spcBef>
                <a:spcPts val="500"/>
              </a:spcBef>
            </a:pPr>
            <a:r>
              <a:rPr lang="en-US" sz="2000" b="1" dirty="0" err="1">
                <a:solidFill>
                  <a:srgbClr val="000000"/>
                </a:solidFill>
                <a:latin typeface="Courier New" pitchFamily="49" charset="0"/>
              </a:rPr>
              <a:t>s.area</a:t>
            </a:r>
            <a:r>
              <a:rPr lang="en-US" sz="2000" b="1" dirty="0" smtClean="0">
                <a:solidFill>
                  <a:srgbClr val="000000"/>
                </a:solidFill>
                <a:latin typeface="Courier New" pitchFamily="49" charset="0"/>
              </a:rPr>
              <a:t>();</a:t>
            </a:r>
          </a:p>
          <a:p>
            <a:pPr lvl="1">
              <a:spcBef>
                <a:spcPts val="500"/>
              </a:spcBef>
            </a:pPr>
            <a:r>
              <a:rPr lang="en-US" sz="2000" b="1" dirty="0" err="1">
                <a:solidFill>
                  <a:srgbClr val="000000"/>
                </a:solidFill>
                <a:latin typeface="Courier New" pitchFamily="49" charset="0"/>
              </a:rPr>
              <a:t>System.out.println</a:t>
            </a:r>
            <a:r>
              <a:rPr lang="en-US" sz="2000" b="1" dirty="0">
                <a:solidFill>
                  <a:srgbClr val="000000"/>
                </a:solidFill>
                <a:latin typeface="Courier New" pitchFamily="49" charset="0"/>
              </a:rPr>
              <a:t>(</a:t>
            </a:r>
            <a:r>
              <a:rPr lang="en-US" sz="2000" b="1" dirty="0" err="1">
                <a:solidFill>
                  <a:srgbClr val="000000"/>
                </a:solidFill>
                <a:latin typeface="Courier New" pitchFamily="49" charset="0"/>
              </a:rPr>
              <a:t>Shape.PI</a:t>
            </a:r>
            <a:r>
              <a:rPr lang="en-US" sz="2000" b="1" dirty="0">
                <a:solidFill>
                  <a:srgbClr val="000000"/>
                </a:solidFill>
                <a:latin typeface="Courier New" pitchFamily="49" charset="0"/>
              </a:rPr>
              <a:t>+ </a:t>
            </a:r>
            <a:r>
              <a:rPr lang="en-US" sz="2000" b="1" dirty="0" smtClean="0">
                <a:solidFill>
                  <a:srgbClr val="000000"/>
                </a:solidFill>
                <a:latin typeface="Courier New" pitchFamily="49" charset="0"/>
              </a:rPr>
              <a:t>“ “+ </a:t>
            </a:r>
            <a:r>
              <a:rPr lang="en-US" sz="2000" b="1" dirty="0" err="1">
                <a:solidFill>
                  <a:srgbClr val="000000"/>
                </a:solidFill>
                <a:latin typeface="Courier New" pitchFamily="49" charset="0"/>
              </a:rPr>
              <a:t>Circle.PI</a:t>
            </a:r>
            <a:r>
              <a:rPr lang="en-US" sz="2000" b="1" dirty="0" smtClean="0">
                <a:solidFill>
                  <a:srgbClr val="000000"/>
                </a:solidFill>
                <a:latin typeface="Courier New" pitchFamily="49" charset="0"/>
              </a:rPr>
              <a:t>);</a:t>
            </a:r>
          </a:p>
          <a:p>
            <a:pPr>
              <a:spcBef>
                <a:spcPts val="500"/>
              </a:spcBef>
            </a:pPr>
            <a:r>
              <a:rPr lang="en-US" sz="2000" b="1" dirty="0" smtClean="0">
                <a:solidFill>
                  <a:srgbClr val="000000"/>
                </a:solidFill>
                <a:latin typeface="Courier New" pitchFamily="49" charset="0"/>
              </a:rPr>
              <a:t>}}</a:t>
            </a:r>
            <a:endParaRPr lang="en-US" sz="2000" b="1" dirty="0">
              <a:solidFill>
                <a:srgbClr val="000000"/>
              </a:solidFill>
              <a:latin typeface="Courier New" pitchFamily="49" charset="0"/>
            </a:endParaRPr>
          </a:p>
        </p:txBody>
      </p:sp>
      <p:sp>
        <p:nvSpPr>
          <p:cNvPr id="4" name="Rectangle 3"/>
          <p:cNvSpPr/>
          <p:nvPr/>
        </p:nvSpPr>
        <p:spPr>
          <a:xfrm>
            <a:off x="5062774" y="1065420"/>
            <a:ext cx="4051852" cy="707886"/>
          </a:xfrm>
          <a:prstGeom prst="rect">
            <a:avLst/>
          </a:prstGeom>
        </p:spPr>
        <p:txBody>
          <a:bodyPr wrap="square">
            <a:spAutoFit/>
          </a:bodyPr>
          <a:lstStyle/>
          <a:p>
            <a:r>
              <a:rPr lang="en-US" sz="2000" dirty="0">
                <a:solidFill>
                  <a:srgbClr val="5F5F5F"/>
                </a:solidFill>
                <a:latin typeface="+mn-lt"/>
                <a:cs typeface="+mn-cs"/>
              </a:rPr>
              <a:t>Compiler automatically inserts </a:t>
            </a:r>
            <a:r>
              <a:rPr lang="en-US" sz="2000" b="1" dirty="0">
                <a:solidFill>
                  <a:srgbClr val="002060"/>
                </a:solidFill>
                <a:latin typeface="Courier New" pitchFamily="49" charset="0"/>
              </a:rPr>
              <a:t>public, static and final</a:t>
            </a:r>
            <a:endParaRPr lang="en-US" sz="2000" dirty="0">
              <a:solidFill>
                <a:srgbClr val="002060"/>
              </a:solidFill>
            </a:endParaRPr>
          </a:p>
        </p:txBody>
      </p:sp>
      <p:sp>
        <p:nvSpPr>
          <p:cNvPr id="9" name="Freeform 8"/>
          <p:cNvSpPr/>
          <p:nvPr/>
        </p:nvSpPr>
        <p:spPr>
          <a:xfrm>
            <a:off x="954157" y="3466824"/>
            <a:ext cx="4412973" cy="556591"/>
          </a:xfrm>
          <a:custGeom>
            <a:avLst/>
            <a:gdLst>
              <a:gd name="connsiteX0" fmla="*/ 0 w 4412973"/>
              <a:gd name="connsiteY0" fmla="*/ 556591 h 556591"/>
              <a:gd name="connsiteX1" fmla="*/ 238539 w 4412973"/>
              <a:gd name="connsiteY1" fmla="*/ 496956 h 556591"/>
              <a:gd name="connsiteX2" fmla="*/ 1212573 w 4412973"/>
              <a:gd name="connsiteY2" fmla="*/ 437322 h 556591"/>
              <a:gd name="connsiteX3" fmla="*/ 2584173 w 4412973"/>
              <a:gd name="connsiteY3" fmla="*/ 437322 h 556591"/>
              <a:gd name="connsiteX4" fmla="*/ 3319669 w 4412973"/>
              <a:gd name="connsiteY4" fmla="*/ 357809 h 556591"/>
              <a:gd name="connsiteX5" fmla="*/ 4412973 w 4412973"/>
              <a:gd name="connsiteY5" fmla="*/ 0 h 556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12973" h="556591">
                <a:moveTo>
                  <a:pt x="0" y="556591"/>
                </a:moveTo>
                <a:cubicBezTo>
                  <a:pt x="18222" y="536712"/>
                  <a:pt x="36444" y="516834"/>
                  <a:pt x="238539" y="496956"/>
                </a:cubicBezTo>
                <a:cubicBezTo>
                  <a:pt x="440634" y="477078"/>
                  <a:pt x="821634" y="447261"/>
                  <a:pt x="1212573" y="437322"/>
                </a:cubicBezTo>
                <a:cubicBezTo>
                  <a:pt x="1603512" y="427383"/>
                  <a:pt x="2232990" y="450574"/>
                  <a:pt x="2584173" y="437322"/>
                </a:cubicBezTo>
                <a:cubicBezTo>
                  <a:pt x="2935356" y="424070"/>
                  <a:pt x="3014869" y="430696"/>
                  <a:pt x="3319669" y="357809"/>
                </a:cubicBezTo>
                <a:cubicBezTo>
                  <a:pt x="3624469" y="284922"/>
                  <a:pt x="4018721" y="142461"/>
                  <a:pt x="4412973" y="0"/>
                </a:cubicBezTo>
              </a:path>
            </a:pathLst>
          </a:custGeom>
          <a:noFill/>
          <a:ln>
            <a:solidFill>
              <a:srgbClr val="993366"/>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5"/>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5079339" y="2952532"/>
            <a:ext cx="575582" cy="50538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5426765" y="3205227"/>
            <a:ext cx="3717235" cy="1079783"/>
          </a:xfrm>
          <a:prstGeom prst="rect">
            <a:avLst/>
          </a:prstGeom>
        </p:spPr>
        <p:txBody>
          <a:bodyPr wrap="square">
            <a:spAutoFit/>
          </a:bodyPr>
          <a:lstStyle/>
          <a:p>
            <a:pPr>
              <a:spcBef>
                <a:spcPts val="500"/>
              </a:spcBef>
              <a:defRPr/>
            </a:pPr>
            <a:r>
              <a:rPr lang="en-US" sz="2000" i="1" dirty="0">
                <a:solidFill>
                  <a:srgbClr val="993366"/>
                </a:solidFill>
              </a:rPr>
              <a:t>If </a:t>
            </a:r>
            <a:r>
              <a:rPr lang="en-US" sz="2000" b="1" i="1" dirty="0">
                <a:solidFill>
                  <a:srgbClr val="993366"/>
                </a:solidFill>
                <a:latin typeface="Courier New" pitchFamily="49" charset="0"/>
              </a:rPr>
              <a:t>public</a:t>
            </a:r>
            <a:r>
              <a:rPr lang="en-US" sz="2000" i="1" dirty="0">
                <a:solidFill>
                  <a:srgbClr val="993366"/>
                </a:solidFill>
              </a:rPr>
              <a:t> is </a:t>
            </a:r>
            <a:r>
              <a:rPr lang="en-US" sz="2000" i="1" dirty="0" smtClean="0">
                <a:solidFill>
                  <a:srgbClr val="993366"/>
                </a:solidFill>
              </a:rPr>
              <a:t>omitted, </a:t>
            </a:r>
            <a:r>
              <a:rPr lang="en-US" sz="2000" i="1" dirty="0">
                <a:solidFill>
                  <a:srgbClr val="993366"/>
                </a:solidFill>
              </a:rPr>
              <a:t>a compilation error occurs.</a:t>
            </a:r>
          </a:p>
          <a:p>
            <a:pPr>
              <a:spcBef>
                <a:spcPts val="500"/>
              </a:spcBef>
              <a:defRPr/>
            </a:pPr>
            <a:r>
              <a:rPr lang="en-US" sz="2000" i="1" dirty="0">
                <a:solidFill>
                  <a:srgbClr val="993366"/>
                </a:solidFill>
              </a:rPr>
              <a:t>Why? </a:t>
            </a:r>
          </a:p>
        </p:txBody>
      </p:sp>
      <p:sp>
        <p:nvSpPr>
          <p:cNvPr id="10" name="Rectangle 9"/>
          <p:cNvSpPr/>
          <p:nvPr/>
        </p:nvSpPr>
        <p:spPr>
          <a:xfrm>
            <a:off x="4572000" y="1953170"/>
            <a:ext cx="4572000" cy="707886"/>
          </a:xfrm>
          <a:prstGeom prst="rect">
            <a:avLst/>
          </a:prstGeom>
        </p:spPr>
        <p:txBody>
          <a:bodyPr>
            <a:spAutoFit/>
          </a:bodyPr>
          <a:lstStyle/>
          <a:p>
            <a:pPr>
              <a:spcBef>
                <a:spcPts val="500"/>
              </a:spcBef>
              <a:defRPr/>
            </a:pPr>
            <a:r>
              <a:rPr lang="en-US" sz="2000" dirty="0">
                <a:solidFill>
                  <a:srgbClr val="5F5F5F"/>
                </a:solidFill>
                <a:latin typeface="+mn-lt"/>
                <a:cs typeface="+mn-cs"/>
              </a:rPr>
              <a:t>Compiler automatically inserts </a:t>
            </a:r>
            <a:r>
              <a:rPr lang="en-US" sz="2000" b="1" dirty="0">
                <a:solidFill>
                  <a:srgbClr val="002060"/>
                </a:solidFill>
                <a:latin typeface="Courier New" pitchFamily="49" charset="0"/>
              </a:rPr>
              <a:t>public and abstract</a:t>
            </a:r>
          </a:p>
        </p:txBody>
      </p:sp>
      <p:sp>
        <p:nvSpPr>
          <p:cNvPr id="12" name="Freeform 11"/>
          <p:cNvSpPr/>
          <p:nvPr/>
        </p:nvSpPr>
        <p:spPr>
          <a:xfrm>
            <a:off x="381000" y="1936198"/>
            <a:ext cx="4295220" cy="477146"/>
          </a:xfrm>
          <a:custGeom>
            <a:avLst/>
            <a:gdLst>
              <a:gd name="connsiteX0" fmla="*/ 1515 w 4295220"/>
              <a:gd name="connsiteY0" fmla="*/ 0 h 477146"/>
              <a:gd name="connsiteX1" fmla="*/ 200298 w 4295220"/>
              <a:gd name="connsiteY1" fmla="*/ 159026 h 477146"/>
              <a:gd name="connsiteX2" fmla="*/ 1253846 w 4295220"/>
              <a:gd name="connsiteY2" fmla="*/ 457200 h 477146"/>
              <a:gd name="connsiteX3" fmla="*/ 2188124 w 4295220"/>
              <a:gd name="connsiteY3" fmla="*/ 437322 h 477146"/>
              <a:gd name="connsiteX4" fmla="*/ 3341063 w 4295220"/>
              <a:gd name="connsiteY4" fmla="*/ 337930 h 477146"/>
              <a:gd name="connsiteX5" fmla="*/ 4295220 w 4295220"/>
              <a:gd name="connsiteY5" fmla="*/ 238539 h 477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95220" h="477146">
                <a:moveTo>
                  <a:pt x="1515" y="0"/>
                </a:moveTo>
                <a:cubicBezTo>
                  <a:pt x="-3455" y="41413"/>
                  <a:pt x="-8424" y="82826"/>
                  <a:pt x="200298" y="159026"/>
                </a:cubicBezTo>
                <a:cubicBezTo>
                  <a:pt x="409020" y="235226"/>
                  <a:pt x="922542" y="410817"/>
                  <a:pt x="1253846" y="457200"/>
                </a:cubicBezTo>
                <a:cubicBezTo>
                  <a:pt x="1585150" y="503583"/>
                  <a:pt x="1840255" y="457200"/>
                  <a:pt x="2188124" y="437322"/>
                </a:cubicBezTo>
                <a:cubicBezTo>
                  <a:pt x="2535993" y="417444"/>
                  <a:pt x="3341063" y="337930"/>
                  <a:pt x="3341063" y="337930"/>
                </a:cubicBezTo>
                <a:lnTo>
                  <a:pt x="4295220" y="238539"/>
                </a:lnTo>
              </a:path>
            </a:pathLst>
          </a:custGeom>
          <a:noFill/>
          <a:ln>
            <a:headEnd type="oval"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p:cNvSpPr/>
          <p:nvPr/>
        </p:nvSpPr>
        <p:spPr>
          <a:xfrm>
            <a:off x="462035" y="1280215"/>
            <a:ext cx="4626800" cy="477106"/>
          </a:xfrm>
          <a:custGeom>
            <a:avLst/>
            <a:gdLst>
              <a:gd name="connsiteX0" fmla="*/ 34922 w 4626800"/>
              <a:gd name="connsiteY0" fmla="*/ 318052 h 477106"/>
              <a:gd name="connsiteX1" fmla="*/ 54800 w 4626800"/>
              <a:gd name="connsiteY1" fmla="*/ 159026 h 477106"/>
              <a:gd name="connsiteX2" fmla="*/ 551756 w 4626800"/>
              <a:gd name="connsiteY2" fmla="*/ 139148 h 477106"/>
              <a:gd name="connsiteX3" fmla="*/ 1704695 w 4626800"/>
              <a:gd name="connsiteY3" fmla="*/ 119270 h 477106"/>
              <a:gd name="connsiteX4" fmla="*/ 2976904 w 4626800"/>
              <a:gd name="connsiteY4" fmla="*/ 139148 h 477106"/>
              <a:gd name="connsiteX5" fmla="*/ 3752156 w 4626800"/>
              <a:gd name="connsiteY5" fmla="*/ 477078 h 477106"/>
              <a:gd name="connsiteX6" fmla="*/ 4249113 w 4626800"/>
              <a:gd name="connsiteY6" fmla="*/ 119270 h 477106"/>
              <a:gd name="connsiteX7" fmla="*/ 4626800 w 4626800"/>
              <a:gd name="connsiteY7" fmla="*/ 0 h 477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26800" h="477106">
                <a:moveTo>
                  <a:pt x="34922" y="318052"/>
                </a:moveTo>
                <a:cubicBezTo>
                  <a:pt x="1791" y="253447"/>
                  <a:pt x="-31339" y="188843"/>
                  <a:pt x="54800" y="159026"/>
                </a:cubicBezTo>
                <a:cubicBezTo>
                  <a:pt x="140939" y="129209"/>
                  <a:pt x="551756" y="139148"/>
                  <a:pt x="551756" y="139148"/>
                </a:cubicBezTo>
                <a:lnTo>
                  <a:pt x="1704695" y="119270"/>
                </a:lnTo>
                <a:cubicBezTo>
                  <a:pt x="2108886" y="119270"/>
                  <a:pt x="2635661" y="79513"/>
                  <a:pt x="2976904" y="139148"/>
                </a:cubicBezTo>
                <a:cubicBezTo>
                  <a:pt x="3318148" y="198783"/>
                  <a:pt x="3540121" y="480391"/>
                  <a:pt x="3752156" y="477078"/>
                </a:cubicBezTo>
                <a:cubicBezTo>
                  <a:pt x="3964191" y="473765"/>
                  <a:pt x="4103339" y="198783"/>
                  <a:pt x="4249113" y="119270"/>
                </a:cubicBezTo>
                <a:cubicBezTo>
                  <a:pt x="4394887" y="39757"/>
                  <a:pt x="4510843" y="19878"/>
                  <a:pt x="4626800" y="0"/>
                </a:cubicBezTo>
              </a:path>
            </a:pathLst>
          </a:custGeom>
          <a:noFill/>
          <a:ln>
            <a:headEnd type="oval"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533400" y="0"/>
            <a:ext cx="7772400" cy="990600"/>
          </a:xfrm>
        </p:spPr>
        <p:txBody>
          <a:bodyPr/>
          <a:lstStyle/>
          <a:p>
            <a:r>
              <a:rPr lang="en-US" dirty="0" smtClean="0"/>
              <a:t>Interface and casting</a:t>
            </a:r>
          </a:p>
        </p:txBody>
      </p:sp>
      <p:sp>
        <p:nvSpPr>
          <p:cNvPr id="10244" name="Slide Number Placeholder 4"/>
          <p:cNvSpPr>
            <a:spLocks noGrp="1"/>
          </p:cNvSpPr>
          <p:nvPr>
            <p:ph type="sldNum" sz="quarter" idx="12"/>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D5625B00-D58B-4AB6-B049-EF00044170F9}" type="slidenum">
              <a:rPr lang="en-US" smtClean="0">
                <a:solidFill>
                  <a:schemeClr val="bg2"/>
                </a:solidFill>
              </a:rPr>
              <a:pPr eaLnBrk="1" hangingPunct="1">
                <a:defRPr/>
              </a:pPr>
              <a:t>134</a:t>
            </a:fld>
            <a:endParaRPr lang="en-US" smtClean="0">
              <a:solidFill>
                <a:schemeClr val="bg2"/>
              </a:solidFill>
            </a:endParaRPr>
          </a:p>
        </p:txBody>
      </p:sp>
      <p:sp>
        <p:nvSpPr>
          <p:cNvPr id="10243" name="Content Placeholder 2"/>
          <p:cNvSpPr>
            <a:spLocks noGrp="1"/>
          </p:cNvSpPr>
          <p:nvPr>
            <p:ph sz="quarter" idx="1"/>
          </p:nvPr>
        </p:nvSpPr>
        <p:spPr>
          <a:xfrm>
            <a:off x="304800" y="1066800"/>
            <a:ext cx="8534400" cy="4800600"/>
          </a:xfrm>
        </p:spPr>
        <p:txBody>
          <a:bodyPr>
            <a:normAutofit/>
          </a:bodyPr>
          <a:lstStyle/>
          <a:p>
            <a:r>
              <a:rPr lang="en-US" dirty="0" smtClean="0"/>
              <a:t>A class implementing an interface is automatically converted to the interface type. </a:t>
            </a:r>
          </a:p>
          <a:p>
            <a:pPr>
              <a:buFont typeface="Wingdings" pitchFamily="2" charset="2"/>
              <a:buNone/>
            </a:pPr>
            <a:r>
              <a:rPr lang="en-US" b="1" dirty="0" smtClean="0">
                <a:solidFill>
                  <a:srgbClr val="000000"/>
                </a:solidFill>
                <a:latin typeface="Courier New" pitchFamily="49" charset="0"/>
              </a:rPr>
              <a:t>	Shape s= new Circle(10);//</a:t>
            </a:r>
          </a:p>
          <a:p>
            <a:r>
              <a:rPr lang="en-US" dirty="0" smtClean="0"/>
              <a:t>To convert an interface reference back to the original class type requires explicit casting</a:t>
            </a:r>
          </a:p>
          <a:p>
            <a:r>
              <a:rPr lang="en-US" b="1" dirty="0" smtClean="0">
                <a:solidFill>
                  <a:srgbClr val="000000"/>
                </a:solidFill>
                <a:latin typeface="Courier New" pitchFamily="49" charset="0"/>
              </a:rPr>
              <a:t>Circle c =(Circle)s;</a:t>
            </a:r>
          </a:p>
          <a:p>
            <a:r>
              <a:rPr lang="en-US" dirty="0" smtClean="0"/>
              <a:t>Any reference can be converted to interface type by explicit casting.</a:t>
            </a:r>
          </a:p>
          <a:p>
            <a:pPr lvl="1">
              <a:buFont typeface="Wingdings" pitchFamily="2" charset="2"/>
              <a:buNone/>
            </a:pPr>
            <a:r>
              <a:rPr lang="en-US" sz="2000" b="1" dirty="0" smtClean="0">
                <a:solidFill>
                  <a:srgbClr val="000000"/>
                </a:solidFill>
                <a:latin typeface="Courier New" pitchFamily="49" charset="0"/>
              </a:rPr>
              <a:t>Student s= new Student(“</a:t>
            </a:r>
            <a:r>
              <a:rPr lang="en-US" sz="2000" b="1" dirty="0" err="1" smtClean="0">
                <a:solidFill>
                  <a:srgbClr val="000000"/>
                </a:solidFill>
                <a:latin typeface="Courier New" pitchFamily="49" charset="0"/>
              </a:rPr>
              <a:t>Meera</a:t>
            </a:r>
            <a:r>
              <a:rPr lang="en-US" sz="2000" b="1" dirty="0" smtClean="0">
                <a:solidFill>
                  <a:srgbClr val="000000"/>
                </a:solidFill>
                <a:latin typeface="Courier New" pitchFamily="49" charset="0"/>
              </a:rPr>
              <a:t>”);</a:t>
            </a:r>
          </a:p>
          <a:p>
            <a:pPr lvl="1">
              <a:buFont typeface="Wingdings" pitchFamily="2" charset="2"/>
              <a:buNone/>
            </a:pPr>
            <a:r>
              <a:rPr lang="en-US" sz="2000" b="1" dirty="0" smtClean="0">
                <a:solidFill>
                  <a:srgbClr val="000000"/>
                </a:solidFill>
                <a:latin typeface="Courier New" pitchFamily="49" charset="0"/>
              </a:rPr>
              <a:t>Shape s1=(Shape) s; //no error</a:t>
            </a:r>
          </a:p>
          <a:p>
            <a:pPr lvl="1">
              <a:buFont typeface="Wingdings" pitchFamily="2" charset="2"/>
              <a:buNone/>
            </a:pPr>
            <a:r>
              <a:rPr lang="en-US" sz="2000" dirty="0" smtClean="0">
                <a:ea typeface="+mn-ea"/>
                <a:cs typeface="+mn-cs"/>
              </a:rPr>
              <a:t>But </a:t>
            </a:r>
            <a:r>
              <a:rPr lang="en-US" sz="2000" b="1" dirty="0" smtClean="0">
                <a:solidFill>
                  <a:srgbClr val="000000"/>
                </a:solidFill>
                <a:latin typeface="Courier New" pitchFamily="49" charset="0"/>
              </a:rPr>
              <a:t>Circle c=(Circle)s; // error</a:t>
            </a:r>
          </a:p>
        </p:txBody>
      </p:sp>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685800" y="0"/>
            <a:ext cx="7772400" cy="1143000"/>
          </a:xfrm>
        </p:spPr>
        <p:txBody>
          <a:bodyPr/>
          <a:lstStyle/>
          <a:p>
            <a:r>
              <a:rPr lang="en-US" dirty="0"/>
              <a:t>E</a:t>
            </a:r>
            <a:r>
              <a:rPr lang="en-US" dirty="0" smtClean="0"/>
              <a:t>xtending </a:t>
            </a:r>
            <a:r>
              <a:rPr lang="en-US" dirty="0"/>
              <a:t>interface</a:t>
            </a:r>
          </a:p>
        </p:txBody>
      </p:sp>
      <p:sp>
        <p:nvSpPr>
          <p:cNvPr id="11268" name="Slide Number Placeholder 4"/>
          <p:cNvSpPr>
            <a:spLocks noGrp="1"/>
          </p:cNvSpPr>
          <p:nvPr>
            <p:ph type="sldNum" sz="quarter" idx="12"/>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4D0B248C-B57D-468E-A929-F0B24C516DF0}" type="slidenum">
              <a:rPr lang="en-US" smtClean="0">
                <a:solidFill>
                  <a:schemeClr val="bg2"/>
                </a:solidFill>
              </a:rPr>
              <a:pPr eaLnBrk="1" hangingPunct="1">
                <a:defRPr/>
              </a:pPr>
              <a:t>135</a:t>
            </a:fld>
            <a:endParaRPr lang="en-US" smtClean="0">
              <a:solidFill>
                <a:schemeClr val="bg2"/>
              </a:solidFill>
            </a:endParaRPr>
          </a:p>
        </p:txBody>
      </p:sp>
      <p:sp>
        <p:nvSpPr>
          <p:cNvPr id="11267" name="Content Placeholder 2"/>
          <p:cNvSpPr>
            <a:spLocks noGrp="1"/>
          </p:cNvSpPr>
          <p:nvPr>
            <p:ph sz="quarter" idx="1"/>
          </p:nvPr>
        </p:nvSpPr>
        <p:spPr>
          <a:xfrm>
            <a:off x="304800" y="1295400"/>
            <a:ext cx="8382000" cy="4724400"/>
          </a:xfrm>
        </p:spPr>
        <p:txBody>
          <a:bodyPr/>
          <a:lstStyle/>
          <a:p>
            <a:pPr lvl="1">
              <a:buFont typeface="Wingdings" pitchFamily="2" charset="2"/>
              <a:buNone/>
            </a:pPr>
            <a:r>
              <a:rPr lang="en-US" sz="2000" b="1" dirty="0" smtClean="0">
                <a:solidFill>
                  <a:srgbClr val="000000"/>
                </a:solidFill>
                <a:latin typeface="Courier New" pitchFamily="49" charset="0"/>
                <a:sym typeface="Wingdings" pitchFamily="2" charset="2"/>
              </a:rPr>
              <a:t>interface X {void x();}</a:t>
            </a:r>
          </a:p>
          <a:p>
            <a:pPr lvl="1">
              <a:buFont typeface="Wingdings" pitchFamily="2" charset="2"/>
              <a:buNone/>
            </a:pPr>
            <a:r>
              <a:rPr lang="en-US" sz="2000" b="1" dirty="0" smtClean="0">
                <a:solidFill>
                  <a:srgbClr val="000000"/>
                </a:solidFill>
                <a:latin typeface="Courier New" pitchFamily="49" charset="0"/>
                <a:sym typeface="Wingdings" pitchFamily="2" charset="2"/>
              </a:rPr>
              <a:t>interface Y extends X{void y();}</a:t>
            </a:r>
          </a:p>
          <a:p>
            <a:pPr lvl="1">
              <a:buFont typeface="Wingdings" pitchFamily="2" charset="2"/>
              <a:buNone/>
            </a:pPr>
            <a:r>
              <a:rPr lang="en-US" sz="2000" b="1" dirty="0" smtClean="0">
                <a:solidFill>
                  <a:srgbClr val="000000"/>
                </a:solidFill>
                <a:latin typeface="Courier New" pitchFamily="49" charset="0"/>
                <a:sym typeface="Wingdings" pitchFamily="2" charset="2"/>
              </a:rPr>
              <a:t>class Z implements Y{</a:t>
            </a:r>
          </a:p>
          <a:p>
            <a:pPr lvl="2">
              <a:buFont typeface="Wingdings" pitchFamily="2" charset="2"/>
              <a:buNone/>
            </a:pPr>
            <a:r>
              <a:rPr lang="en-US" sz="2000" b="1" dirty="0" smtClean="0">
                <a:solidFill>
                  <a:srgbClr val="000000"/>
                </a:solidFill>
                <a:latin typeface="Courier New" pitchFamily="49" charset="0"/>
                <a:sym typeface="Wingdings" pitchFamily="2" charset="2"/>
              </a:rPr>
              <a:t>public void x(){}</a:t>
            </a:r>
          </a:p>
          <a:p>
            <a:pPr lvl="2">
              <a:buFont typeface="Wingdings" pitchFamily="2" charset="2"/>
              <a:buNone/>
            </a:pPr>
            <a:r>
              <a:rPr lang="en-US" sz="2000" b="1" dirty="0" smtClean="0">
                <a:solidFill>
                  <a:srgbClr val="000000"/>
                </a:solidFill>
                <a:latin typeface="Courier New" pitchFamily="49" charset="0"/>
                <a:sym typeface="Wingdings" pitchFamily="2" charset="2"/>
              </a:rPr>
              <a:t>public void y(){} </a:t>
            </a:r>
          </a:p>
          <a:p>
            <a:pPr lvl="1">
              <a:buFont typeface="Wingdings" pitchFamily="2" charset="2"/>
              <a:buNone/>
            </a:pPr>
            <a:r>
              <a:rPr lang="en-US" sz="2000" b="1" dirty="0" smtClean="0">
                <a:solidFill>
                  <a:srgbClr val="000000"/>
                </a:solidFill>
                <a:latin typeface="Courier New" pitchFamily="49" charset="0"/>
                <a:sym typeface="Wingdings" pitchFamily="2" charset="2"/>
              </a:rPr>
              <a:t>}</a:t>
            </a:r>
          </a:p>
        </p:txBody>
      </p:sp>
      <p:sp>
        <p:nvSpPr>
          <p:cNvPr id="5" name="Content Placeholder 2"/>
          <p:cNvSpPr txBox="1">
            <a:spLocks/>
          </p:cNvSpPr>
          <p:nvPr/>
        </p:nvSpPr>
        <p:spPr bwMode="auto">
          <a:xfrm>
            <a:off x="685800" y="5053294"/>
            <a:ext cx="8229600" cy="609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140000"/>
              </a:lnSpc>
              <a:spcBef>
                <a:spcPct val="20000"/>
              </a:spcBef>
              <a:spcAft>
                <a:spcPct val="0"/>
              </a:spcAft>
              <a:buClr>
                <a:schemeClr val="accent2"/>
              </a:buClr>
              <a:buFont typeface="Wingdings" pitchFamily="2" charset="2"/>
              <a:buChar char="§"/>
              <a:defRPr sz="2000">
                <a:solidFill>
                  <a:srgbClr val="5F5F5F"/>
                </a:solidFill>
                <a:latin typeface="+mn-lt"/>
                <a:ea typeface="+mn-ea"/>
                <a:cs typeface="+mn-cs"/>
              </a:defRPr>
            </a:lvl1pPr>
            <a:lvl2pPr marL="742950" indent="-285750" algn="l" rtl="0" eaLnBrk="0" fontAlgn="base" hangingPunct="0">
              <a:lnSpc>
                <a:spcPct val="140000"/>
              </a:lnSpc>
              <a:spcBef>
                <a:spcPct val="20000"/>
              </a:spcBef>
              <a:spcAft>
                <a:spcPct val="0"/>
              </a:spcAft>
              <a:buClr>
                <a:schemeClr val="accent2"/>
              </a:buClr>
              <a:buFont typeface="Wingdings" pitchFamily="2" charset="2"/>
              <a:buChar char="§"/>
              <a:defRPr sz="2800">
                <a:solidFill>
                  <a:srgbClr val="5F5F5F"/>
                </a:solidFill>
                <a:latin typeface="+mn-lt"/>
              </a:defRPr>
            </a:lvl2pPr>
            <a:lvl3pPr marL="1143000" indent="-228600" algn="l" rtl="0" eaLnBrk="0" fontAlgn="base" hangingPunct="0">
              <a:lnSpc>
                <a:spcPct val="140000"/>
              </a:lnSpc>
              <a:spcBef>
                <a:spcPct val="20000"/>
              </a:spcBef>
              <a:spcAft>
                <a:spcPct val="0"/>
              </a:spcAft>
              <a:buClr>
                <a:schemeClr val="accent2"/>
              </a:buClr>
              <a:buFont typeface="Wingdings" pitchFamily="2" charset="2"/>
              <a:buChar char="§"/>
              <a:defRPr sz="1600">
                <a:solidFill>
                  <a:srgbClr val="5F5F5F"/>
                </a:solidFill>
                <a:latin typeface="+mn-lt"/>
              </a:defRPr>
            </a:lvl3pPr>
            <a:lvl4pPr marL="1600200" indent="-228600" algn="l" rtl="0" eaLnBrk="0" fontAlgn="base" hangingPunct="0">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4pPr>
            <a:lvl5pPr marL="2057400" indent="-228600" algn="l" rtl="0" eaLnBrk="0" fontAlgn="base" hangingPunct="0">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5pPr>
            <a:lvl6pPr marL="2514600" indent="-228600" algn="l" rtl="0" fontAlgn="base">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6pPr>
            <a:lvl7pPr marL="2971800" indent="-228600" algn="l" rtl="0" fontAlgn="base">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7pPr>
            <a:lvl8pPr marL="3429000" indent="-228600" algn="l" rtl="0" fontAlgn="base">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8pPr>
            <a:lvl9pPr marL="3886200" indent="-228600" algn="l" rtl="0" fontAlgn="base">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9pPr>
          </a:lstStyle>
          <a:p>
            <a:pPr marL="0" indent="0">
              <a:buNone/>
            </a:pPr>
            <a:r>
              <a:rPr lang="en-US" dirty="0" smtClean="0"/>
              <a:t>What is the difference between abstract class and interface?</a:t>
            </a:r>
          </a:p>
          <a:p>
            <a:pPr marL="0" indent="0">
              <a:buNone/>
            </a:pPr>
            <a:endParaRPr lang="en-US" dirty="0" smtClean="0"/>
          </a:p>
        </p:txBody>
      </p:sp>
      <p:pic>
        <p:nvPicPr>
          <p:cNvPr id="6" name="Picture 5"/>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355827" y="4547905"/>
            <a:ext cx="575582" cy="50538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228600" y="0"/>
            <a:ext cx="7772400" cy="990600"/>
          </a:xfrm>
        </p:spPr>
        <p:txBody>
          <a:bodyPr/>
          <a:lstStyle/>
          <a:p>
            <a:r>
              <a:rPr lang="en-US" dirty="0" smtClean="0"/>
              <a:t>Tell me why?</a:t>
            </a:r>
          </a:p>
        </p:txBody>
      </p:sp>
      <p:sp>
        <p:nvSpPr>
          <p:cNvPr id="13318" name="Slide Number Placeholder 7"/>
          <p:cNvSpPr>
            <a:spLocks noGrp="1"/>
          </p:cNvSpPr>
          <p:nvPr>
            <p:ph type="sldNum" sz="quarter" idx="12"/>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E6EA6CD5-6698-48CD-9FA6-E1C35AFBF773}" type="slidenum">
              <a:rPr lang="en-US" smtClean="0">
                <a:solidFill>
                  <a:schemeClr val="bg2"/>
                </a:solidFill>
              </a:rPr>
              <a:pPr eaLnBrk="1" hangingPunct="1">
                <a:defRPr/>
              </a:pPr>
              <a:t>136</a:t>
            </a:fld>
            <a:endParaRPr lang="en-US" smtClean="0">
              <a:solidFill>
                <a:schemeClr val="bg2"/>
              </a:solidFill>
            </a:endParaRPr>
          </a:p>
        </p:txBody>
      </p:sp>
      <p:sp>
        <p:nvSpPr>
          <p:cNvPr id="13315" name="Content Placeholder 2"/>
          <p:cNvSpPr>
            <a:spLocks noGrp="1"/>
          </p:cNvSpPr>
          <p:nvPr>
            <p:ph sz="quarter" idx="1"/>
          </p:nvPr>
        </p:nvSpPr>
        <p:spPr>
          <a:xfrm>
            <a:off x="152400" y="990600"/>
            <a:ext cx="8534400" cy="2133600"/>
          </a:xfrm>
        </p:spPr>
        <p:txBody>
          <a:bodyPr>
            <a:normAutofit fontScale="92500" lnSpcReduction="10000"/>
          </a:bodyPr>
          <a:lstStyle/>
          <a:p>
            <a:pPr>
              <a:spcBef>
                <a:spcPts val="500"/>
              </a:spcBef>
              <a:buFont typeface="Wingdings" pitchFamily="2" charset="2"/>
              <a:buNone/>
            </a:pPr>
            <a:r>
              <a:rPr lang="en-US" dirty="0" smtClean="0"/>
              <a:t>We can incorporate the same logic using abstract class</a:t>
            </a:r>
            <a:r>
              <a:rPr lang="en-US" b="1" dirty="0" smtClean="0">
                <a:solidFill>
                  <a:schemeClr val="tx1"/>
                </a:solidFill>
                <a:latin typeface="Courier New" pitchFamily="49" charset="0"/>
                <a:cs typeface="Courier New" pitchFamily="49" charset="0"/>
              </a:rPr>
              <a:t>.</a:t>
            </a:r>
          </a:p>
          <a:p>
            <a:pPr>
              <a:lnSpc>
                <a:spcPct val="100000"/>
              </a:lnSpc>
              <a:spcBef>
                <a:spcPts val="500"/>
              </a:spcBef>
              <a:buFont typeface="Wingdings" pitchFamily="2" charset="2"/>
              <a:buNone/>
            </a:pPr>
            <a:r>
              <a:rPr lang="en-US" b="1" dirty="0" smtClean="0">
                <a:solidFill>
                  <a:schemeClr val="tx1"/>
                </a:solidFill>
                <a:latin typeface="Courier New" pitchFamily="49" charset="0"/>
                <a:cs typeface="Courier New" pitchFamily="49" charset="0"/>
              </a:rPr>
              <a:t>public abstract class Shape {</a:t>
            </a:r>
          </a:p>
          <a:p>
            <a:pPr>
              <a:lnSpc>
                <a:spcPct val="100000"/>
              </a:lnSpc>
              <a:spcBef>
                <a:spcPts val="500"/>
              </a:spcBef>
              <a:buFont typeface="Wingdings" pitchFamily="2" charset="2"/>
              <a:buNone/>
            </a:pPr>
            <a:r>
              <a:rPr lang="en-US" b="1" dirty="0" smtClean="0">
                <a:solidFill>
                  <a:schemeClr val="tx1"/>
                </a:solidFill>
                <a:latin typeface="Courier New" pitchFamily="49" charset="0"/>
                <a:cs typeface="Courier New" pitchFamily="49" charset="0"/>
              </a:rPr>
              <a:t>double PI=3.14;</a:t>
            </a:r>
          </a:p>
          <a:p>
            <a:pPr>
              <a:lnSpc>
                <a:spcPct val="100000"/>
              </a:lnSpc>
              <a:spcBef>
                <a:spcPts val="500"/>
              </a:spcBef>
              <a:buFont typeface="Wingdings" pitchFamily="2" charset="2"/>
              <a:buNone/>
            </a:pPr>
            <a:r>
              <a:rPr lang="en-US" b="1" dirty="0" smtClean="0">
                <a:solidFill>
                  <a:schemeClr val="tx1"/>
                </a:solidFill>
                <a:latin typeface="Courier New" pitchFamily="49" charset="0"/>
                <a:cs typeface="Courier New" pitchFamily="49" charset="0"/>
              </a:rPr>
              <a:t>void area();}</a:t>
            </a:r>
          </a:p>
          <a:p>
            <a:pPr>
              <a:lnSpc>
                <a:spcPct val="100000"/>
              </a:lnSpc>
              <a:spcBef>
                <a:spcPts val="500"/>
              </a:spcBef>
              <a:buFont typeface="Wingdings" pitchFamily="2" charset="2"/>
              <a:buNone/>
            </a:pPr>
            <a:r>
              <a:rPr lang="en-US" dirty="0" smtClean="0">
                <a:solidFill>
                  <a:schemeClr val="tx1"/>
                </a:solidFill>
              </a:rPr>
              <a:t>Then why do we need interfaces?</a:t>
            </a:r>
            <a:endParaRPr lang="en-IN" dirty="0" smtClean="0">
              <a:solidFill>
                <a:schemeClr val="tx1"/>
              </a:solidFill>
            </a:endParaRPr>
          </a:p>
          <a:p>
            <a:endParaRPr lang="en-US" dirty="0" smtClean="0"/>
          </a:p>
        </p:txBody>
      </p:sp>
      <p:sp>
        <p:nvSpPr>
          <p:cNvPr id="5" name="Content Placeholder 2"/>
          <p:cNvSpPr txBox="1">
            <a:spLocks/>
          </p:cNvSpPr>
          <p:nvPr/>
        </p:nvSpPr>
        <p:spPr bwMode="auto">
          <a:xfrm>
            <a:off x="152400" y="2971800"/>
            <a:ext cx="8839200" cy="3124200"/>
          </a:xfrm>
          <a:prstGeom prst="rect">
            <a:avLst/>
          </a:prstGeom>
          <a:noFill/>
          <a:ln w="9525">
            <a:noFill/>
            <a:miter lim="800000"/>
            <a:headEnd/>
            <a:tailEnd/>
          </a:ln>
        </p:spPr>
        <p:txBody>
          <a:bodyPr/>
          <a:lstStyle/>
          <a:p>
            <a:pPr marL="342900" indent="-342900" eaLnBrk="0" hangingPunct="0">
              <a:lnSpc>
                <a:spcPct val="140000"/>
              </a:lnSpc>
              <a:spcBef>
                <a:spcPts val="500"/>
              </a:spcBef>
              <a:buClr>
                <a:schemeClr val="accent2"/>
              </a:buClr>
              <a:buFont typeface="Wingdings" pitchFamily="2" charset="2"/>
              <a:buNone/>
              <a:defRPr/>
            </a:pPr>
            <a:r>
              <a:rPr lang="en-US" sz="2000" kern="0" dirty="0">
                <a:solidFill>
                  <a:srgbClr val="5F5F5F"/>
                </a:solidFill>
                <a:latin typeface="+mn-lt"/>
                <a:cs typeface="+mn-cs"/>
              </a:rPr>
              <a:t>Yes </a:t>
            </a:r>
            <a:r>
              <a:rPr lang="en-US" sz="2000" kern="0" dirty="0">
                <a:solidFill>
                  <a:srgbClr val="5F5F5F"/>
                </a:solidFill>
              </a:rPr>
              <a:t>abstract classes </a:t>
            </a:r>
            <a:r>
              <a:rPr lang="en-US" sz="2000" kern="0" dirty="0" smtClean="0">
                <a:solidFill>
                  <a:srgbClr val="5F5F5F"/>
                </a:solidFill>
                <a:latin typeface="+mn-lt"/>
                <a:cs typeface="+mn-cs"/>
              </a:rPr>
              <a:t>can </a:t>
            </a:r>
            <a:r>
              <a:rPr lang="en-US" sz="2000" kern="0" dirty="0">
                <a:solidFill>
                  <a:srgbClr val="5F5F5F"/>
                </a:solidFill>
                <a:latin typeface="+mn-lt"/>
                <a:cs typeface="+mn-cs"/>
              </a:rPr>
              <a:t>be used instead </a:t>
            </a:r>
            <a:r>
              <a:rPr lang="en-US" sz="2000" kern="0" dirty="0" smtClean="0">
                <a:solidFill>
                  <a:srgbClr val="5F5F5F"/>
                </a:solidFill>
                <a:latin typeface="+mn-lt"/>
                <a:cs typeface="+mn-cs"/>
              </a:rPr>
              <a:t>of interfaces. </a:t>
            </a:r>
            <a:r>
              <a:rPr lang="en-US" sz="2000" kern="0" dirty="0">
                <a:solidFill>
                  <a:srgbClr val="5F5F5F"/>
                </a:solidFill>
                <a:latin typeface="+mn-lt"/>
                <a:cs typeface="+mn-cs"/>
              </a:rPr>
              <a:t>But one drawback of abstract class is once a class extends abstract class, it cannot extend from any other class since Java does not support multiple inheritance.</a:t>
            </a:r>
          </a:p>
          <a:p>
            <a:pPr marL="342900" indent="-342900" eaLnBrk="0" hangingPunct="0">
              <a:lnSpc>
                <a:spcPct val="140000"/>
              </a:lnSpc>
              <a:spcBef>
                <a:spcPts val="500"/>
              </a:spcBef>
              <a:buClr>
                <a:schemeClr val="accent2"/>
              </a:buClr>
              <a:defRPr/>
            </a:pPr>
            <a:r>
              <a:rPr lang="en-US" sz="2000" kern="0" dirty="0">
                <a:solidFill>
                  <a:srgbClr val="5F5F5F"/>
                </a:solidFill>
                <a:latin typeface="+mn-lt"/>
                <a:cs typeface="+mn-cs"/>
              </a:rPr>
              <a:t>That is, if you replace Shape interface with the above class, then Circle class cannot inherit from any other class. </a:t>
            </a:r>
          </a:p>
          <a:p>
            <a:pPr marL="342900" indent="-342900" eaLnBrk="0" hangingPunct="0">
              <a:lnSpc>
                <a:spcPct val="140000"/>
              </a:lnSpc>
              <a:spcBef>
                <a:spcPts val="500"/>
              </a:spcBef>
              <a:buClr>
                <a:schemeClr val="accent2"/>
              </a:buClr>
              <a:defRPr/>
            </a:pPr>
            <a:r>
              <a:rPr lang="en-US" sz="2000" kern="0" dirty="0">
                <a:solidFill>
                  <a:srgbClr val="5F5F5F"/>
                </a:solidFill>
                <a:latin typeface="+mn-lt"/>
                <a:cs typeface="+mn-cs"/>
              </a:rPr>
              <a:t>If you have to reuse some implementation, then use inheritance via class. </a:t>
            </a:r>
          </a:p>
          <a:p>
            <a:pPr marL="342900" indent="-342900" eaLnBrk="0" hangingPunct="0">
              <a:lnSpc>
                <a:spcPct val="140000"/>
              </a:lnSpc>
              <a:spcBef>
                <a:spcPts val="500"/>
              </a:spcBef>
              <a:buClr>
                <a:schemeClr val="accent2"/>
              </a:buClr>
              <a:defRPr/>
            </a:pPr>
            <a:r>
              <a:rPr lang="en-US" sz="2000" i="1" kern="0" dirty="0">
                <a:solidFill>
                  <a:srgbClr val="993366"/>
                </a:solidFill>
                <a:latin typeface="+mn-lt"/>
                <a:cs typeface="+mn-cs"/>
              </a:rPr>
              <a:t>But what other use does inheritance have? </a:t>
            </a:r>
          </a:p>
          <a:p>
            <a:pPr marL="342900" indent="-342900" eaLnBrk="0" hangingPunct="0">
              <a:lnSpc>
                <a:spcPct val="140000"/>
              </a:lnSpc>
              <a:spcBef>
                <a:spcPts val="500"/>
              </a:spcBef>
              <a:buClr>
                <a:schemeClr val="accent2"/>
              </a:buClr>
              <a:defRPr/>
            </a:pPr>
            <a:endParaRPr lang="en-US" sz="2000" kern="0" dirty="0">
              <a:solidFill>
                <a:srgbClr val="5F5F5F"/>
              </a:solidFill>
              <a:latin typeface="+mn-lt"/>
              <a:cs typeface="+mn-cs"/>
            </a:endParaRPr>
          </a:p>
        </p:txBody>
      </p:sp>
      <p:sp>
        <p:nvSpPr>
          <p:cNvPr id="7" name="TextBox 6"/>
          <p:cNvSpPr txBox="1"/>
          <p:nvPr/>
        </p:nvSpPr>
        <p:spPr>
          <a:xfrm>
            <a:off x="304800" y="6324600"/>
            <a:ext cx="5257800" cy="400050"/>
          </a:xfrm>
          <a:prstGeom prst="rect">
            <a:avLst/>
          </a:prstGeom>
          <a:noFill/>
        </p:spPr>
        <p:txBody>
          <a:bodyPr>
            <a:spAutoFit/>
          </a:bodyPr>
          <a:lstStyle/>
          <a:p>
            <a:pPr>
              <a:defRPr/>
            </a:pPr>
            <a:r>
              <a:rPr lang="en-US" sz="2000" kern="0" dirty="0">
                <a:solidFill>
                  <a:srgbClr val="5F5F5F"/>
                </a:solidFill>
                <a:latin typeface="+mn-lt"/>
                <a:cs typeface="+mn-cs"/>
              </a:rPr>
              <a:t>Hint: What does polymorphism offer?</a:t>
            </a:r>
          </a:p>
        </p:txBody>
      </p:sp>
      <p:pic>
        <p:nvPicPr>
          <p:cNvPr id="8" name="Picture 5"/>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5101318" y="5688134"/>
            <a:ext cx="575582" cy="50538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228600" y="76200"/>
            <a:ext cx="7772400" cy="762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p>
            <a:pPr>
              <a:spcBef>
                <a:spcPct val="20000"/>
              </a:spcBef>
            </a:pPr>
            <a:r>
              <a:rPr lang="en-US" sz="3200" b="1" dirty="0">
                <a:solidFill>
                  <a:schemeClr val="bg1"/>
                </a:solidFill>
              </a:rPr>
              <a:t>Uses</a:t>
            </a:r>
          </a:p>
        </p:txBody>
      </p:sp>
      <p:sp>
        <p:nvSpPr>
          <p:cNvPr id="842755" name="Rectangle 3"/>
          <p:cNvSpPr>
            <a:spLocks noChangeArrowheads="1"/>
          </p:cNvSpPr>
          <p:nvPr/>
        </p:nvSpPr>
        <p:spPr bwMode="auto">
          <a:xfrm>
            <a:off x="685800" y="1295400"/>
            <a:ext cx="7543800" cy="5181600"/>
          </a:xfrm>
          <a:prstGeom prst="rect">
            <a:avLst/>
          </a:prstGeom>
          <a:noFill/>
          <a:ln w="9525">
            <a:noFill/>
            <a:miter lim="800000"/>
            <a:headEnd/>
            <a:tailEnd/>
          </a:ln>
          <a:effectLst/>
        </p:spPr>
        <p:txBody>
          <a:bodyPr/>
          <a:lstStyle/>
          <a:p>
            <a:pPr marL="342900" indent="-342900" algn="just">
              <a:lnSpc>
                <a:spcPct val="140000"/>
              </a:lnSpc>
              <a:spcBef>
                <a:spcPct val="20000"/>
              </a:spcBef>
              <a:buClr>
                <a:schemeClr val="accent2"/>
              </a:buClr>
              <a:buSzPct val="70000"/>
              <a:buFont typeface="Wingdings" pitchFamily="2" charset="2"/>
              <a:buChar char="§"/>
              <a:defRPr/>
            </a:pPr>
            <a:r>
              <a:rPr lang="en-US" sz="2000" kern="0" dirty="0">
                <a:solidFill>
                  <a:srgbClr val="5F5F5F"/>
                </a:solidFill>
                <a:latin typeface="+mn-lt"/>
                <a:cs typeface="+mn-cs"/>
              </a:rPr>
              <a:t>Interfaces are used to </a:t>
            </a:r>
          </a:p>
          <a:p>
            <a:pPr marL="1066800" lvl="1" indent="-609600" algn="just">
              <a:lnSpc>
                <a:spcPct val="140000"/>
              </a:lnSpc>
              <a:spcBef>
                <a:spcPct val="20000"/>
              </a:spcBef>
              <a:buClr>
                <a:schemeClr val="accent2"/>
              </a:buClr>
              <a:buSzPct val="70000"/>
              <a:buFont typeface="+mj-lt"/>
              <a:buAutoNum type="arabicPeriod"/>
              <a:defRPr/>
            </a:pPr>
            <a:r>
              <a:rPr lang="en-US" sz="2000" kern="0" dirty="0" smtClean="0">
                <a:solidFill>
                  <a:srgbClr val="5F5F5F"/>
                </a:solidFill>
                <a:latin typeface="+mn-lt"/>
                <a:cs typeface="+mn-cs"/>
              </a:rPr>
              <a:t>share </a:t>
            </a:r>
            <a:r>
              <a:rPr lang="en-US" sz="2000" kern="0" dirty="0">
                <a:solidFill>
                  <a:srgbClr val="5F5F5F"/>
                </a:solidFill>
                <a:latin typeface="+mn-lt"/>
                <a:cs typeface="+mn-cs"/>
              </a:rPr>
              <a:t>constants</a:t>
            </a:r>
          </a:p>
          <a:p>
            <a:pPr marL="1066800" lvl="1" indent="-609600" algn="just">
              <a:lnSpc>
                <a:spcPct val="140000"/>
              </a:lnSpc>
              <a:spcBef>
                <a:spcPct val="20000"/>
              </a:spcBef>
              <a:buClr>
                <a:schemeClr val="accent2"/>
              </a:buClr>
              <a:buSzPct val="70000"/>
              <a:buFont typeface="+mj-lt"/>
              <a:buAutoNum type="arabicPeriod"/>
              <a:defRPr/>
            </a:pPr>
            <a:r>
              <a:rPr lang="en-US" sz="2000" kern="0" dirty="0" smtClean="0">
                <a:solidFill>
                  <a:srgbClr val="5F5F5F"/>
                </a:solidFill>
                <a:latin typeface="+mn-lt"/>
                <a:cs typeface="+mn-cs"/>
              </a:rPr>
              <a:t>set </a:t>
            </a:r>
            <a:r>
              <a:rPr lang="en-US" sz="2000" kern="0" dirty="0">
                <a:solidFill>
                  <a:srgbClr val="5F5F5F"/>
                </a:solidFill>
                <a:latin typeface="+mn-lt"/>
                <a:cs typeface="+mn-cs"/>
              </a:rPr>
              <a:t>standards/define contracts</a:t>
            </a:r>
          </a:p>
          <a:p>
            <a:pPr marL="1066800" lvl="1" indent="-609600" algn="just">
              <a:lnSpc>
                <a:spcPct val="140000"/>
              </a:lnSpc>
              <a:spcBef>
                <a:spcPct val="20000"/>
              </a:spcBef>
              <a:buClr>
                <a:schemeClr val="accent2"/>
              </a:buClr>
              <a:buSzPct val="70000"/>
              <a:buFont typeface="+mj-lt"/>
              <a:buAutoNum type="arabicPeriod"/>
              <a:defRPr/>
            </a:pPr>
            <a:r>
              <a:rPr lang="en-US" sz="2000" kern="0" dirty="0" smtClean="0">
                <a:solidFill>
                  <a:srgbClr val="5F5F5F"/>
                </a:solidFill>
                <a:latin typeface="+mn-lt"/>
                <a:cs typeface="+mn-cs"/>
              </a:rPr>
              <a:t>tag </a:t>
            </a:r>
            <a:r>
              <a:rPr lang="en-US" sz="2000" kern="0" dirty="0">
                <a:solidFill>
                  <a:srgbClr val="5F5F5F"/>
                </a:solidFill>
                <a:latin typeface="+mn-lt"/>
                <a:cs typeface="+mn-cs"/>
              </a:rPr>
              <a:t>a class, so objects of its class can represent another type</a:t>
            </a:r>
          </a:p>
          <a:p>
            <a:pPr marL="1066800" lvl="1" indent="-609600" algn="just">
              <a:lnSpc>
                <a:spcPct val="140000"/>
              </a:lnSpc>
              <a:spcBef>
                <a:spcPct val="20000"/>
              </a:spcBef>
              <a:buClr>
                <a:schemeClr val="accent2"/>
              </a:buClr>
              <a:buSzPct val="70000"/>
              <a:buFont typeface="+mj-lt"/>
              <a:buAutoNum type="arabicPeriod"/>
              <a:defRPr/>
            </a:pPr>
            <a:r>
              <a:rPr lang="en-US" sz="2000" kern="0" dirty="0">
                <a:solidFill>
                  <a:srgbClr val="5F5F5F"/>
                </a:solidFill>
                <a:latin typeface="+mn-lt"/>
                <a:cs typeface="+mn-cs"/>
              </a:rPr>
              <a:t>overcome the issues that arise because Java does not support multiple inheritance. </a:t>
            </a:r>
          </a:p>
        </p:txBody>
      </p:sp>
      <p:sp>
        <p:nvSpPr>
          <p:cNvPr id="14340" name="Slide Number Placeholder 4"/>
          <p:cNvSpPr>
            <a:spLocks noGrp="1"/>
          </p:cNvSpPr>
          <p:nvPr>
            <p:ph type="sldNum" sz="quarter" idx="12"/>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B1B8B47C-F2FC-45FB-802B-ED09B58C5348}" type="slidenum">
              <a:rPr lang="en-US" smtClean="0">
                <a:solidFill>
                  <a:schemeClr val="bg2"/>
                </a:solidFill>
              </a:rPr>
              <a:pPr eaLnBrk="1" hangingPunct="1">
                <a:defRPr/>
              </a:pPr>
              <a:t>137</a:t>
            </a:fld>
            <a:endParaRPr lang="en-US" smtClean="0">
              <a:solidFill>
                <a:schemeClr val="bg2"/>
              </a:solidFill>
            </a:endParaRPr>
          </a:p>
        </p:txBody>
      </p:sp>
    </p:spTree>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228600" y="59635"/>
            <a:ext cx="8229600" cy="838200"/>
          </a:xfrm>
        </p:spPr>
        <p:txBody>
          <a:bodyPr/>
          <a:lstStyle/>
          <a:p>
            <a:pPr eaLnBrk="1" hangingPunct="1"/>
            <a:r>
              <a:rPr lang="en-US" kern="1200" dirty="0">
                <a:latin typeface="Arial" charset="0"/>
                <a:ea typeface="+mn-ea"/>
                <a:cs typeface="Arial" charset="0"/>
              </a:rPr>
              <a:t>Shared constants</a:t>
            </a:r>
          </a:p>
        </p:txBody>
      </p:sp>
      <p:sp>
        <p:nvSpPr>
          <p:cNvPr id="15365" name="Slide Number Placeholder 5"/>
          <p:cNvSpPr>
            <a:spLocks noGrp="1"/>
          </p:cNvSpPr>
          <p:nvPr>
            <p:ph type="sldNum" sz="quarter" idx="12"/>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F7B26CE7-B0D0-49A9-8241-265DAFB2BF19}" type="slidenum">
              <a:rPr lang="en-US" smtClean="0">
                <a:solidFill>
                  <a:schemeClr val="bg2"/>
                </a:solidFill>
              </a:rPr>
              <a:pPr eaLnBrk="1" hangingPunct="1">
                <a:defRPr/>
              </a:pPr>
              <a:t>138</a:t>
            </a:fld>
            <a:endParaRPr lang="en-US" smtClean="0">
              <a:solidFill>
                <a:schemeClr val="bg2"/>
              </a:solidFill>
            </a:endParaRPr>
          </a:p>
        </p:txBody>
      </p:sp>
      <p:sp>
        <p:nvSpPr>
          <p:cNvPr id="6" name="Rectangle 5"/>
          <p:cNvSpPr>
            <a:spLocks noChangeArrowheads="1"/>
          </p:cNvSpPr>
          <p:nvPr/>
        </p:nvSpPr>
        <p:spPr bwMode="auto">
          <a:xfrm>
            <a:off x="183874" y="1447800"/>
            <a:ext cx="8686800" cy="4914166"/>
          </a:xfrm>
          <a:prstGeom prst="rect">
            <a:avLst/>
          </a:prstGeom>
          <a:noFill/>
          <a:ln w="9525">
            <a:noFill/>
            <a:miter lim="800000"/>
            <a:headEnd/>
            <a:tailEnd/>
          </a:ln>
        </p:spPr>
        <p:txBody>
          <a:bodyPr>
            <a:spAutoFit/>
          </a:bodyPr>
          <a:lstStyle/>
          <a:p>
            <a:pPr>
              <a:lnSpc>
                <a:spcPct val="140000"/>
              </a:lnSpc>
              <a:spcBef>
                <a:spcPts val="500"/>
              </a:spcBef>
              <a:defRPr/>
            </a:pPr>
            <a:r>
              <a:rPr lang="en-US" sz="2000" b="1" dirty="0">
                <a:solidFill>
                  <a:srgbClr val="000000"/>
                </a:solidFill>
                <a:latin typeface="Courier New" pitchFamily="49" charset="0"/>
                <a:cs typeface="+mn-cs"/>
              </a:rPr>
              <a:t>public interface </a:t>
            </a:r>
            <a:r>
              <a:rPr lang="en-US" sz="2000" b="1" dirty="0" err="1">
                <a:solidFill>
                  <a:srgbClr val="000000"/>
                </a:solidFill>
                <a:latin typeface="Courier New" pitchFamily="49" charset="0"/>
                <a:cs typeface="+mn-cs"/>
              </a:rPr>
              <a:t>TeachingStaff</a:t>
            </a:r>
            <a:r>
              <a:rPr lang="en-US" sz="2000" b="1" dirty="0">
                <a:solidFill>
                  <a:srgbClr val="000000"/>
                </a:solidFill>
                <a:latin typeface="Courier New" pitchFamily="49" charset="0"/>
                <a:cs typeface="+mn-cs"/>
              </a:rPr>
              <a:t> {</a:t>
            </a:r>
          </a:p>
          <a:p>
            <a:pPr>
              <a:lnSpc>
                <a:spcPct val="140000"/>
              </a:lnSpc>
              <a:spcBef>
                <a:spcPts val="500"/>
              </a:spcBef>
              <a:defRPr/>
            </a:pPr>
            <a:r>
              <a:rPr lang="en-US" sz="2000" b="1" dirty="0">
                <a:solidFill>
                  <a:srgbClr val="000000"/>
                </a:solidFill>
                <a:latin typeface="Courier New" pitchFamily="49" charset="0"/>
                <a:cs typeface="+mn-cs"/>
              </a:rPr>
              <a:t>    </a:t>
            </a:r>
            <a:r>
              <a:rPr lang="en-US" sz="2000" b="1" dirty="0" err="1">
                <a:solidFill>
                  <a:srgbClr val="000000"/>
                </a:solidFill>
                <a:latin typeface="Courier New" pitchFamily="49" charset="0"/>
                <a:cs typeface="+mn-cs"/>
              </a:rPr>
              <a:t>int RETIREMENT_AGE=60;</a:t>
            </a:r>
          </a:p>
          <a:p>
            <a:pPr>
              <a:lnSpc>
                <a:spcPct val="140000"/>
              </a:lnSpc>
              <a:spcBef>
                <a:spcPts val="500"/>
              </a:spcBef>
              <a:defRPr/>
            </a:pPr>
            <a:r>
              <a:rPr lang="en-US" sz="2000" b="1" dirty="0">
                <a:solidFill>
                  <a:srgbClr val="000000"/>
                </a:solidFill>
                <a:latin typeface="Courier New" pitchFamily="49" charset="0"/>
                <a:cs typeface="+mn-cs"/>
              </a:rPr>
              <a:t>    </a:t>
            </a:r>
            <a:r>
              <a:rPr lang="en-US" sz="2000" b="1" dirty="0" err="1">
                <a:solidFill>
                  <a:srgbClr val="000000"/>
                </a:solidFill>
                <a:latin typeface="Courier New" pitchFamily="49" charset="0"/>
                <a:cs typeface="+mn-cs"/>
              </a:rPr>
              <a:t>int</a:t>
            </a:r>
            <a:r>
              <a:rPr lang="en-US" sz="2000" b="1" dirty="0">
                <a:solidFill>
                  <a:srgbClr val="000000"/>
                </a:solidFill>
                <a:latin typeface="Courier New" pitchFamily="49" charset="0"/>
                <a:cs typeface="+mn-cs"/>
              </a:rPr>
              <a:t> MAX_SUBJECTS=2</a:t>
            </a:r>
            <a:r>
              <a:rPr lang="en-US" sz="2000" b="1" dirty="0" smtClean="0">
                <a:solidFill>
                  <a:srgbClr val="000000"/>
                </a:solidFill>
                <a:latin typeface="Courier New" pitchFamily="49" charset="0"/>
                <a:cs typeface="+mn-cs"/>
              </a:rPr>
              <a:t>;</a:t>
            </a:r>
          </a:p>
          <a:p>
            <a:pPr>
              <a:lnSpc>
                <a:spcPct val="140000"/>
              </a:lnSpc>
              <a:spcBef>
                <a:spcPts val="500"/>
              </a:spcBef>
              <a:defRPr/>
            </a:pPr>
            <a:r>
              <a:rPr lang="en-US" sz="2000" b="1" dirty="0" smtClean="0">
                <a:solidFill>
                  <a:srgbClr val="000000"/>
                </a:solidFill>
                <a:latin typeface="Courier New" pitchFamily="49" charset="0"/>
                <a:cs typeface="+mn-cs"/>
              </a:rPr>
              <a:t> }</a:t>
            </a:r>
            <a:endParaRPr lang="en-US" sz="2000" b="1" dirty="0">
              <a:solidFill>
                <a:srgbClr val="000000"/>
              </a:solidFill>
              <a:latin typeface="Courier New" pitchFamily="49" charset="0"/>
              <a:cs typeface="+mn-cs"/>
            </a:endParaRPr>
          </a:p>
          <a:p>
            <a:pPr>
              <a:lnSpc>
                <a:spcPct val="140000"/>
              </a:lnSpc>
              <a:spcBef>
                <a:spcPts val="500"/>
              </a:spcBef>
              <a:defRPr/>
            </a:pPr>
            <a:r>
              <a:rPr lang="en-US" sz="2000" b="1" dirty="0" smtClean="0">
                <a:solidFill>
                  <a:srgbClr val="000000"/>
                </a:solidFill>
                <a:latin typeface="Courier New" pitchFamily="49" charset="0"/>
                <a:cs typeface="+mn-cs"/>
              </a:rPr>
              <a:t> </a:t>
            </a:r>
            <a:endParaRPr lang="en-US" sz="2000" b="1" dirty="0">
              <a:solidFill>
                <a:srgbClr val="000000"/>
              </a:solidFill>
              <a:latin typeface="Courier New" pitchFamily="49" charset="0"/>
              <a:cs typeface="+mn-cs"/>
            </a:endParaRPr>
          </a:p>
          <a:p>
            <a:pPr>
              <a:lnSpc>
                <a:spcPct val="140000"/>
              </a:lnSpc>
              <a:spcBef>
                <a:spcPts val="500"/>
              </a:spcBef>
              <a:defRPr/>
            </a:pPr>
            <a:r>
              <a:rPr lang="en-US" sz="2000" b="1" dirty="0" smtClean="0">
                <a:solidFill>
                  <a:srgbClr val="000000"/>
                </a:solidFill>
                <a:latin typeface="Courier New" pitchFamily="49" charset="0"/>
              </a:rPr>
              <a:t>class </a:t>
            </a:r>
            <a:r>
              <a:rPr lang="en-US" sz="2000" b="1" dirty="0" err="1">
                <a:solidFill>
                  <a:srgbClr val="000000"/>
                </a:solidFill>
                <a:latin typeface="Courier New" pitchFamily="49" charset="0"/>
              </a:rPr>
              <a:t>AnyClass</a:t>
            </a:r>
            <a:r>
              <a:rPr lang="en-US" sz="2000" b="1" dirty="0">
                <a:solidFill>
                  <a:srgbClr val="000000"/>
                </a:solidFill>
                <a:latin typeface="Courier New" pitchFamily="49" charset="0"/>
              </a:rPr>
              <a:t>{</a:t>
            </a:r>
          </a:p>
          <a:p>
            <a:pPr>
              <a:lnSpc>
                <a:spcPct val="140000"/>
              </a:lnSpc>
              <a:spcBef>
                <a:spcPts val="500"/>
              </a:spcBef>
              <a:defRPr/>
            </a:pPr>
            <a:r>
              <a:rPr lang="en-US" sz="2000" b="1" dirty="0" smtClean="0">
                <a:solidFill>
                  <a:srgbClr val="000000"/>
                </a:solidFill>
                <a:latin typeface="Courier New" pitchFamily="49" charset="0"/>
              </a:rPr>
              <a:t>	void </a:t>
            </a:r>
            <a:r>
              <a:rPr lang="en-US" sz="2000" b="1" dirty="0">
                <a:solidFill>
                  <a:srgbClr val="000000"/>
                </a:solidFill>
                <a:latin typeface="Courier New" pitchFamily="49" charset="0"/>
              </a:rPr>
              <a:t>f(){</a:t>
            </a:r>
          </a:p>
          <a:p>
            <a:pPr>
              <a:lnSpc>
                <a:spcPct val="140000"/>
              </a:lnSpc>
              <a:spcBef>
                <a:spcPts val="500"/>
              </a:spcBef>
              <a:defRPr/>
            </a:pPr>
            <a:r>
              <a:rPr lang="en-US" sz="2000" b="1" dirty="0" smtClean="0">
                <a:solidFill>
                  <a:srgbClr val="000000"/>
                </a:solidFill>
                <a:latin typeface="Courier New" pitchFamily="49" charset="0"/>
              </a:rPr>
              <a:t>	</a:t>
            </a:r>
            <a:r>
              <a:rPr lang="en-US" sz="2000" b="1" dirty="0" err="1" smtClean="0">
                <a:solidFill>
                  <a:srgbClr val="000000"/>
                </a:solidFill>
                <a:latin typeface="Courier New" pitchFamily="49" charset="0"/>
              </a:rPr>
              <a:t>System.out.println</a:t>
            </a:r>
            <a:r>
              <a:rPr lang="en-US" sz="2000" b="1" dirty="0" smtClean="0">
                <a:solidFill>
                  <a:srgbClr val="000000"/>
                </a:solidFill>
                <a:latin typeface="Courier New" pitchFamily="49" charset="0"/>
              </a:rPr>
              <a:t>(</a:t>
            </a:r>
            <a:r>
              <a:rPr lang="en-US" sz="2000" b="1" dirty="0" err="1" smtClean="0">
                <a:solidFill>
                  <a:srgbClr val="000000"/>
                </a:solidFill>
                <a:latin typeface="Courier New" pitchFamily="49" charset="0"/>
              </a:rPr>
              <a:t>TeachingStaff.RETIREMENT_AGE</a:t>
            </a:r>
            <a:r>
              <a:rPr lang="en-US" sz="2000" b="1" dirty="0">
                <a:solidFill>
                  <a:srgbClr val="000000"/>
                </a:solidFill>
                <a:latin typeface="Courier New" pitchFamily="49" charset="0"/>
              </a:rPr>
              <a:t>); </a:t>
            </a:r>
            <a:r>
              <a:rPr lang="en-US" sz="2000" b="1" dirty="0" smtClean="0">
                <a:solidFill>
                  <a:srgbClr val="000000"/>
                </a:solidFill>
                <a:latin typeface="Courier New" pitchFamily="49" charset="0"/>
              </a:rPr>
              <a:t>	}</a:t>
            </a:r>
          </a:p>
          <a:p>
            <a:pPr>
              <a:lnSpc>
                <a:spcPct val="140000"/>
              </a:lnSpc>
              <a:spcBef>
                <a:spcPts val="500"/>
              </a:spcBef>
              <a:defRPr/>
            </a:pPr>
            <a:r>
              <a:rPr lang="en-US" sz="2000" b="1" dirty="0" smtClean="0">
                <a:solidFill>
                  <a:srgbClr val="000000"/>
                </a:solidFill>
                <a:latin typeface="Courier New" pitchFamily="49" charset="0"/>
              </a:rPr>
              <a:t>}</a:t>
            </a:r>
            <a:endParaRPr lang="en-US" sz="2000" b="1" dirty="0">
              <a:solidFill>
                <a:srgbClr val="000000"/>
              </a:solidFill>
              <a:latin typeface="Courier New" pitchFamily="49" charset="0"/>
            </a:endParaRPr>
          </a:p>
        </p:txBody>
      </p:sp>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dirty="0" smtClean="0"/>
              <a:t>Marker class</a:t>
            </a:r>
          </a:p>
        </p:txBody>
      </p:sp>
      <p:sp>
        <p:nvSpPr>
          <p:cNvPr id="34820" name="Slide Number Placeholder 4"/>
          <p:cNvSpPr>
            <a:spLocks noGrp="1"/>
          </p:cNvSpPr>
          <p:nvPr>
            <p:ph type="sldNum" sz="quarter" idx="12"/>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D63AE9A1-D571-4AEB-9279-7EE81882CC9D}" type="slidenum">
              <a:rPr lang="en-US" smtClean="0">
                <a:solidFill>
                  <a:schemeClr val="bg2"/>
                </a:solidFill>
              </a:rPr>
              <a:pPr eaLnBrk="1" hangingPunct="1">
                <a:defRPr/>
              </a:pPr>
              <a:t>139</a:t>
            </a:fld>
            <a:endParaRPr lang="en-US" smtClean="0">
              <a:solidFill>
                <a:schemeClr val="bg2"/>
              </a:solidFill>
            </a:endParaRPr>
          </a:p>
        </p:txBody>
      </p:sp>
      <p:sp>
        <p:nvSpPr>
          <p:cNvPr id="35844" name="Rectangle 3"/>
          <p:cNvSpPr>
            <a:spLocks noGrp="1" noChangeArrowheads="1"/>
          </p:cNvSpPr>
          <p:nvPr>
            <p:ph sz="quarter" idx="1"/>
          </p:nvPr>
        </p:nvSpPr>
        <p:spPr>
          <a:xfrm>
            <a:off x="457200" y="1447800"/>
            <a:ext cx="8077200" cy="4800600"/>
          </a:xfrm>
        </p:spPr>
        <p:txBody>
          <a:bodyPr/>
          <a:lstStyle/>
          <a:p>
            <a:pPr marL="609600" indent="-609600" algn="just" eaLnBrk="1" hangingPunct="1">
              <a:defRPr/>
            </a:pPr>
            <a:r>
              <a:rPr lang="en-US" kern="1200" dirty="0" smtClean="0"/>
              <a:t>Interfaces that do not have any methods or constants are called Marker interfaces.</a:t>
            </a:r>
          </a:p>
          <a:p>
            <a:pPr marL="609600" indent="-609600" algn="just" eaLnBrk="1" hangingPunct="1">
              <a:defRPr/>
            </a:pPr>
            <a:r>
              <a:rPr lang="en-US" kern="1200" dirty="0" smtClean="0"/>
              <a:t>Marker interfaces are used to tag a class so that the class is of the interface type.</a:t>
            </a:r>
          </a:p>
          <a:p>
            <a:pPr marL="609600" indent="-609600" algn="just" eaLnBrk="1" hangingPunct="1">
              <a:defRPr/>
            </a:pPr>
            <a:r>
              <a:rPr lang="en-US" kern="1200" dirty="0" smtClean="0"/>
              <a:t>Some examples of marker interface in JSE are:</a:t>
            </a:r>
          </a:p>
          <a:p>
            <a:pPr marL="1009650" lvl="1" indent="-609600" algn="just" eaLnBrk="1" hangingPunct="1">
              <a:buFont typeface="Wingdings" pitchFamily="2" charset="2"/>
              <a:buAutoNum type="alphaLcParenR"/>
              <a:defRPr/>
            </a:pPr>
            <a:r>
              <a:rPr lang="en-US" sz="2000" b="1" dirty="0" err="1" smtClean="0">
                <a:solidFill>
                  <a:srgbClr val="000000"/>
                </a:solidFill>
                <a:latin typeface="Courier New" pitchFamily="49" charset="0"/>
                <a:ea typeface="+mn-ea"/>
                <a:cs typeface="Courier New" pitchFamily="49" charset="0"/>
              </a:rPr>
              <a:t>Cloneable</a:t>
            </a:r>
            <a:endParaRPr lang="en-US" sz="2000" b="1" dirty="0" smtClean="0">
              <a:solidFill>
                <a:srgbClr val="000000"/>
              </a:solidFill>
              <a:latin typeface="Courier New" pitchFamily="49" charset="0"/>
              <a:ea typeface="+mn-ea"/>
              <a:cs typeface="Courier New" pitchFamily="49" charset="0"/>
            </a:endParaRPr>
          </a:p>
          <a:p>
            <a:pPr marL="1009650" lvl="1" indent="-609600" algn="just" eaLnBrk="1" hangingPunct="1">
              <a:buFont typeface="Wingdings" pitchFamily="2" charset="2"/>
              <a:buAutoNum type="alphaLcParenR"/>
              <a:defRPr/>
            </a:pPr>
            <a:r>
              <a:rPr lang="en-US" sz="2000" b="1" dirty="0" err="1" smtClean="0">
                <a:solidFill>
                  <a:srgbClr val="000000"/>
                </a:solidFill>
                <a:latin typeface="Courier New" pitchFamily="49" charset="0"/>
                <a:ea typeface="+mn-ea"/>
                <a:cs typeface="Courier New" pitchFamily="49" charset="0"/>
              </a:rPr>
              <a:t>Serializable</a:t>
            </a:r>
            <a:endParaRPr lang="en-US" sz="2000" b="1" dirty="0" smtClean="0">
              <a:solidFill>
                <a:srgbClr val="000000"/>
              </a:solidFill>
              <a:latin typeface="Courier New" pitchFamily="49" charset="0"/>
              <a:ea typeface="+mn-ea"/>
              <a:cs typeface="Courier New" pitchFamily="49" charset="0"/>
            </a:endParaRPr>
          </a:p>
          <a:p>
            <a:pPr marL="1009650" lvl="1" indent="-609600" algn="just" eaLnBrk="1" hangingPunct="1">
              <a:buFont typeface="Wingdings" pitchFamily="2" charset="2"/>
              <a:buAutoNum type="alphaLcParenR"/>
              <a:defRPr/>
            </a:pPr>
            <a:r>
              <a:rPr lang="en-US" sz="2000" b="1" dirty="0" smtClean="0">
                <a:solidFill>
                  <a:srgbClr val="000000"/>
                </a:solidFill>
                <a:latin typeface="Courier New" pitchFamily="49" charset="0"/>
                <a:ea typeface="+mn-ea"/>
                <a:cs typeface="Courier New" pitchFamily="49" charset="0"/>
              </a:rPr>
              <a:t>Remote</a:t>
            </a:r>
          </a:p>
        </p:txBody>
      </p:sp>
      <p:sp>
        <p:nvSpPr>
          <p:cNvPr id="5" name="Content Placeholder 2"/>
          <p:cNvSpPr txBox="1">
            <a:spLocks/>
          </p:cNvSpPr>
          <p:nvPr/>
        </p:nvSpPr>
        <p:spPr bwMode="auto">
          <a:xfrm>
            <a:off x="914400" y="5504315"/>
            <a:ext cx="8229600" cy="685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140000"/>
              </a:lnSpc>
              <a:spcBef>
                <a:spcPct val="20000"/>
              </a:spcBef>
              <a:spcAft>
                <a:spcPct val="0"/>
              </a:spcAft>
              <a:buClr>
                <a:schemeClr val="accent2"/>
              </a:buClr>
              <a:buFont typeface="Wingdings" pitchFamily="2" charset="2"/>
              <a:buChar char="§"/>
              <a:defRPr sz="2000">
                <a:solidFill>
                  <a:srgbClr val="5F5F5F"/>
                </a:solidFill>
                <a:latin typeface="+mn-lt"/>
                <a:ea typeface="+mn-ea"/>
                <a:cs typeface="+mn-cs"/>
              </a:defRPr>
            </a:lvl1pPr>
            <a:lvl2pPr marL="742950" indent="-285750" algn="l" rtl="0" eaLnBrk="0" fontAlgn="base" hangingPunct="0">
              <a:lnSpc>
                <a:spcPct val="140000"/>
              </a:lnSpc>
              <a:spcBef>
                <a:spcPct val="20000"/>
              </a:spcBef>
              <a:spcAft>
                <a:spcPct val="0"/>
              </a:spcAft>
              <a:buClr>
                <a:schemeClr val="accent2"/>
              </a:buClr>
              <a:buFont typeface="Wingdings" pitchFamily="2" charset="2"/>
              <a:buChar char="§"/>
              <a:defRPr sz="2800">
                <a:solidFill>
                  <a:srgbClr val="5F5F5F"/>
                </a:solidFill>
                <a:latin typeface="+mn-lt"/>
              </a:defRPr>
            </a:lvl2pPr>
            <a:lvl3pPr marL="1143000" indent="-228600" algn="l" rtl="0" eaLnBrk="0" fontAlgn="base" hangingPunct="0">
              <a:lnSpc>
                <a:spcPct val="140000"/>
              </a:lnSpc>
              <a:spcBef>
                <a:spcPct val="20000"/>
              </a:spcBef>
              <a:spcAft>
                <a:spcPct val="0"/>
              </a:spcAft>
              <a:buClr>
                <a:schemeClr val="accent2"/>
              </a:buClr>
              <a:buFont typeface="Wingdings" pitchFamily="2" charset="2"/>
              <a:buChar char="§"/>
              <a:defRPr sz="1600">
                <a:solidFill>
                  <a:srgbClr val="5F5F5F"/>
                </a:solidFill>
                <a:latin typeface="+mn-lt"/>
              </a:defRPr>
            </a:lvl3pPr>
            <a:lvl4pPr marL="1600200" indent="-228600" algn="l" rtl="0" eaLnBrk="0" fontAlgn="base" hangingPunct="0">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4pPr>
            <a:lvl5pPr marL="2057400" indent="-228600" algn="l" rtl="0" eaLnBrk="0" fontAlgn="base" hangingPunct="0">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5pPr>
            <a:lvl6pPr marL="2514600" indent="-228600" algn="l" rtl="0" fontAlgn="base">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6pPr>
            <a:lvl7pPr marL="2971800" indent="-228600" algn="l" rtl="0" fontAlgn="base">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7pPr>
            <a:lvl8pPr marL="3429000" indent="-228600" algn="l" rtl="0" fontAlgn="base">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8pPr>
            <a:lvl9pPr marL="3886200" indent="-228600" algn="l" rtl="0" fontAlgn="base">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9pPr>
          </a:lstStyle>
          <a:p>
            <a:pPr marL="0" indent="0">
              <a:buFont typeface="Wingdings" pitchFamily="2" charset="2"/>
              <a:buNone/>
            </a:pPr>
            <a:r>
              <a:rPr lang="en-US" i="1" dirty="0" smtClean="0">
                <a:solidFill>
                  <a:srgbClr val="993366"/>
                </a:solidFill>
              </a:rPr>
              <a:t>Read and understand the need of </a:t>
            </a:r>
            <a:r>
              <a:rPr lang="en-US" b="1" i="1" dirty="0" err="1" smtClean="0">
                <a:solidFill>
                  <a:srgbClr val="993366"/>
                </a:solidFill>
                <a:latin typeface="Courier New" pitchFamily="49" charset="0"/>
                <a:cs typeface="Courier New" pitchFamily="49" charset="0"/>
              </a:rPr>
              <a:t>Cloneable</a:t>
            </a:r>
            <a:r>
              <a:rPr lang="en-US" b="1" i="1" dirty="0" smtClean="0">
                <a:solidFill>
                  <a:srgbClr val="993366"/>
                </a:solidFill>
                <a:latin typeface="Courier New" pitchFamily="49" charset="0"/>
                <a:cs typeface="Courier New" pitchFamily="49" charset="0"/>
              </a:rPr>
              <a:t> </a:t>
            </a:r>
            <a:r>
              <a:rPr lang="en-US" i="1" dirty="0" smtClean="0">
                <a:solidFill>
                  <a:srgbClr val="993366"/>
                </a:solidFill>
              </a:rPr>
              <a:t>interface.</a:t>
            </a:r>
            <a:endParaRPr lang="en-US" i="1" dirty="0">
              <a:solidFill>
                <a:srgbClr val="993366"/>
              </a:solidFill>
            </a:endParaRPr>
          </a:p>
        </p:txBody>
      </p:sp>
      <p:pic>
        <p:nvPicPr>
          <p:cNvPr id="6" name="Picture 2"/>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381000" y="5330380"/>
            <a:ext cx="609600" cy="51683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sz="4000" dirty="0" smtClean="0"/>
              <a:t>Some Packages in the Java API</a:t>
            </a:r>
          </a:p>
        </p:txBody>
      </p:sp>
      <p:sp>
        <p:nvSpPr>
          <p:cNvPr id="3" name="Content Placeholder 2"/>
          <p:cNvSpPr>
            <a:spLocks noGrp="1"/>
          </p:cNvSpPr>
          <p:nvPr>
            <p:ph idx="1"/>
          </p:nvPr>
        </p:nvSpPr>
        <p:spPr>
          <a:xfrm>
            <a:off x="381000" y="1612900"/>
            <a:ext cx="8229600" cy="4525963"/>
          </a:xfrm>
        </p:spPr>
        <p:txBody>
          <a:bodyPr/>
          <a:lstStyle/>
          <a:p>
            <a:pPr>
              <a:defRPr/>
            </a:pPr>
            <a:r>
              <a:rPr lang="en-US" b="1" dirty="0" err="1" smtClean="0">
                <a:latin typeface="Courier New" pitchFamily="49" charset="0"/>
                <a:cs typeface="Courier New" pitchFamily="49" charset="0"/>
              </a:rPr>
              <a:t>java.util.ArrayList</a:t>
            </a:r>
            <a:r>
              <a:rPr lang="en-US" b="1" dirty="0" smtClean="0">
                <a:latin typeface="Courier New" pitchFamily="49" charset="0"/>
                <a:cs typeface="Courier New" pitchFamily="49" charset="0"/>
              </a:rPr>
              <a:t>: </a:t>
            </a:r>
          </a:p>
          <a:p>
            <a:pPr lvl="1">
              <a:defRPr/>
            </a:pPr>
            <a:r>
              <a:rPr lang="en-US" sz="2000" dirty="0" err="1" smtClean="0">
                <a:solidFill>
                  <a:srgbClr val="0070C0"/>
                </a:solidFill>
              </a:rPr>
              <a:t>java.util</a:t>
            </a:r>
            <a:r>
              <a:rPr lang="en-US" sz="2000" dirty="0" smtClean="0">
                <a:solidFill>
                  <a:srgbClr val="0070C0"/>
                </a:solidFill>
              </a:rPr>
              <a:t> is package and </a:t>
            </a:r>
            <a:r>
              <a:rPr lang="en-US" sz="2000" b="1" dirty="0" err="1">
                <a:solidFill>
                  <a:srgbClr val="0070C0"/>
                </a:solidFill>
                <a:latin typeface="Courier New" pitchFamily="49" charset="0"/>
                <a:ea typeface="+mn-ea"/>
                <a:cs typeface="Courier New" pitchFamily="49" charset="0"/>
              </a:rPr>
              <a:t>ArrayList</a:t>
            </a:r>
            <a:r>
              <a:rPr lang="en-US" sz="2000" dirty="0" smtClean="0">
                <a:solidFill>
                  <a:srgbClr val="0070C0"/>
                </a:solidFill>
              </a:rPr>
              <a:t> is class inside the      package</a:t>
            </a:r>
          </a:p>
          <a:p>
            <a:pPr>
              <a:defRPr/>
            </a:pPr>
            <a:r>
              <a:rPr lang="en-US" b="1" dirty="0" err="1">
                <a:latin typeface="Courier New" pitchFamily="49" charset="0"/>
                <a:cs typeface="Courier New" pitchFamily="49" charset="0"/>
              </a:rPr>
              <a:t>java.util.Scanner</a:t>
            </a:r>
            <a:r>
              <a:rPr lang="en-US" dirty="0" smtClean="0"/>
              <a:t>: </a:t>
            </a:r>
          </a:p>
          <a:p>
            <a:pPr marL="0" lvl="2" indent="0">
              <a:buClr>
                <a:schemeClr val="hlink"/>
              </a:buClr>
              <a:buNone/>
              <a:defRPr/>
            </a:pPr>
            <a:r>
              <a:rPr lang="en-US" sz="2000" b="1" dirty="0">
                <a:solidFill>
                  <a:srgbClr val="0070C0"/>
                </a:solidFill>
                <a:latin typeface="Courier New" pitchFamily="49" charset="0"/>
                <a:cs typeface="Courier New" pitchFamily="49" charset="0"/>
              </a:rPr>
              <a:t> </a:t>
            </a:r>
            <a:r>
              <a:rPr lang="en-US" sz="2000" b="1" dirty="0" smtClean="0">
                <a:solidFill>
                  <a:srgbClr val="0070C0"/>
                </a:solidFill>
                <a:latin typeface="Courier New" pitchFamily="49" charset="0"/>
                <a:cs typeface="Courier New" pitchFamily="49" charset="0"/>
              </a:rPr>
              <a:t>  -</a:t>
            </a:r>
            <a:r>
              <a:rPr lang="en-US" sz="2000" b="1" dirty="0" err="1" smtClean="0">
                <a:solidFill>
                  <a:srgbClr val="0070C0"/>
                </a:solidFill>
                <a:latin typeface="Courier New" pitchFamily="49" charset="0"/>
                <a:cs typeface="Courier New" pitchFamily="49" charset="0"/>
              </a:rPr>
              <a:t>java.util</a:t>
            </a:r>
            <a:r>
              <a:rPr lang="en-US" sz="2000" dirty="0" smtClean="0">
                <a:solidFill>
                  <a:srgbClr val="0070C0"/>
                </a:solidFill>
              </a:rPr>
              <a:t> </a:t>
            </a:r>
            <a:r>
              <a:rPr lang="en-US" sz="2000" dirty="0">
                <a:solidFill>
                  <a:srgbClr val="0070C0"/>
                </a:solidFill>
              </a:rPr>
              <a:t>is package and </a:t>
            </a:r>
            <a:r>
              <a:rPr lang="en-US" sz="2000" b="1" dirty="0" smtClean="0">
                <a:solidFill>
                  <a:srgbClr val="0070C0"/>
                </a:solidFill>
                <a:latin typeface="Courier New" pitchFamily="49" charset="0"/>
                <a:cs typeface="Courier New" pitchFamily="49" charset="0"/>
              </a:rPr>
              <a:t>Scanner </a:t>
            </a:r>
            <a:r>
              <a:rPr lang="en-US" sz="2000" dirty="0" smtClean="0">
                <a:solidFill>
                  <a:srgbClr val="0070C0"/>
                </a:solidFill>
              </a:rPr>
              <a:t>is </a:t>
            </a:r>
            <a:r>
              <a:rPr lang="en-US" sz="2000" dirty="0">
                <a:solidFill>
                  <a:srgbClr val="0070C0"/>
                </a:solidFill>
              </a:rPr>
              <a:t>class inside the </a:t>
            </a:r>
            <a:r>
              <a:rPr lang="en-US" sz="2000" dirty="0" smtClean="0">
                <a:solidFill>
                  <a:srgbClr val="0070C0"/>
                </a:solidFill>
              </a:rPr>
              <a:t>     	package</a:t>
            </a:r>
            <a:endParaRPr lang="en-US" sz="2000" dirty="0">
              <a:solidFill>
                <a:srgbClr val="0070C0"/>
              </a:solidFill>
            </a:endParaRPr>
          </a:p>
          <a:p>
            <a:pPr>
              <a:defRPr/>
            </a:pPr>
            <a:r>
              <a:rPr lang="en-US" dirty="0" smtClean="0"/>
              <a:t> </a:t>
            </a:r>
            <a:r>
              <a:rPr lang="en-US" sz="3200" b="1" dirty="0" err="1" smtClean="0">
                <a:latin typeface="Courier New" pitchFamily="49" charset="0"/>
                <a:ea typeface="+mn-ea"/>
                <a:cs typeface="Courier New" pitchFamily="49" charset="0"/>
              </a:rPr>
              <a:t>java.lang.String</a:t>
            </a:r>
            <a:endParaRPr lang="en-US" sz="3200" b="1" dirty="0">
              <a:latin typeface="Courier New" pitchFamily="49" charset="0"/>
              <a:ea typeface="+mn-ea"/>
              <a:cs typeface="Courier New" pitchFamily="49" charset="0"/>
            </a:endParaRPr>
          </a:p>
          <a:p>
            <a:pPr lvl="1">
              <a:defRPr/>
            </a:pPr>
            <a:r>
              <a:rPr lang="en-US" sz="2000" b="1" dirty="0" err="1">
                <a:solidFill>
                  <a:srgbClr val="0070C0"/>
                </a:solidFill>
                <a:latin typeface="Courier New" pitchFamily="49" charset="0"/>
                <a:ea typeface="+mn-ea"/>
                <a:cs typeface="Courier New" pitchFamily="49" charset="0"/>
              </a:rPr>
              <a:t>java.lang</a:t>
            </a:r>
            <a:r>
              <a:rPr lang="en-US" sz="2000" dirty="0" smtClean="0">
                <a:solidFill>
                  <a:srgbClr val="0070C0"/>
                </a:solidFill>
              </a:rPr>
              <a:t> is package and </a:t>
            </a:r>
            <a:r>
              <a:rPr lang="en-US" sz="2000" b="1" dirty="0" smtClean="0">
                <a:solidFill>
                  <a:srgbClr val="0070C0"/>
                </a:solidFill>
                <a:latin typeface="Courier New" pitchFamily="49" charset="0"/>
                <a:cs typeface="Courier New" pitchFamily="49" charset="0"/>
              </a:rPr>
              <a:t>String </a:t>
            </a:r>
            <a:r>
              <a:rPr lang="en-US" sz="2000" dirty="0" smtClean="0">
                <a:solidFill>
                  <a:srgbClr val="0070C0"/>
                </a:solidFill>
              </a:rPr>
              <a:t>is class inside the package</a:t>
            </a:r>
          </a:p>
          <a:p>
            <a:pPr lvl="1">
              <a:defRPr/>
            </a:pPr>
            <a:endParaRPr lang="en-US" dirty="0" smtClean="0"/>
          </a:p>
          <a:p>
            <a:pPr>
              <a:defRPr/>
            </a:pPr>
            <a:endParaRPr lang="en-US" dirty="0" smtClean="0"/>
          </a:p>
          <a:p>
            <a:pPr>
              <a:defRPr/>
            </a:pPr>
            <a:endParaRPr lang="en-US" dirty="0"/>
          </a:p>
        </p:txBody>
      </p:sp>
    </p:spTree>
    <p:extLst>
      <p:ext uri="{BB962C8B-B14F-4D97-AF65-F5344CB8AC3E}">
        <p14:creationId xmlns="" xmlns:p14="http://schemas.microsoft.com/office/powerpoint/2010/main" val="2549508428"/>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2"/>
          <p:cNvSpPr txBox="1">
            <a:spLocks noChangeArrowheads="1"/>
          </p:cNvSpPr>
          <p:nvPr/>
        </p:nvSpPr>
        <p:spPr bwMode="auto">
          <a:xfrm>
            <a:off x="2133600" y="2997200"/>
            <a:ext cx="2133600" cy="707886"/>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000" b="1">
                <a:latin typeface="+mj-lt"/>
              </a:rPr>
              <a:t>&lt;&lt;interface&gt;&gt;</a:t>
            </a:r>
            <a:r>
              <a:rPr lang="en-US" sz="2000" b="1" i="1">
                <a:latin typeface="+mj-lt"/>
              </a:rPr>
              <a:t> TeachingStaff</a:t>
            </a:r>
            <a:endParaRPr lang="en-US" sz="2000" b="1">
              <a:latin typeface="+mj-lt"/>
            </a:endParaRPr>
          </a:p>
        </p:txBody>
      </p:sp>
      <p:sp>
        <p:nvSpPr>
          <p:cNvPr id="45059" name="Rectangle 3"/>
          <p:cNvSpPr>
            <a:spLocks noChangeArrowheads="1"/>
          </p:cNvSpPr>
          <p:nvPr/>
        </p:nvSpPr>
        <p:spPr bwMode="auto">
          <a:xfrm>
            <a:off x="2133600" y="3840163"/>
            <a:ext cx="2133600" cy="800219"/>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p>
            <a:pPr>
              <a:lnSpc>
                <a:spcPct val="90000"/>
              </a:lnSpc>
              <a:spcBef>
                <a:spcPct val="50000"/>
              </a:spcBef>
            </a:pPr>
            <a:r>
              <a:rPr lang="en-US" sz="2000" b="1">
                <a:latin typeface="+mj-lt"/>
              </a:rPr>
              <a:t>int getFactId()</a:t>
            </a:r>
          </a:p>
          <a:p>
            <a:pPr>
              <a:lnSpc>
                <a:spcPct val="90000"/>
              </a:lnSpc>
              <a:spcBef>
                <a:spcPct val="50000"/>
              </a:spcBef>
            </a:pPr>
            <a:r>
              <a:rPr lang="en-US" sz="2000" b="1">
                <a:latin typeface="+mj-lt"/>
              </a:rPr>
              <a:t>void display()</a:t>
            </a:r>
          </a:p>
        </p:txBody>
      </p:sp>
      <p:sp>
        <p:nvSpPr>
          <p:cNvPr id="45060" name="Text Box 4"/>
          <p:cNvSpPr txBox="1">
            <a:spLocks noChangeArrowheads="1"/>
          </p:cNvSpPr>
          <p:nvPr/>
        </p:nvSpPr>
        <p:spPr bwMode="auto">
          <a:xfrm>
            <a:off x="6019800" y="3073400"/>
            <a:ext cx="2133600" cy="40011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000" b="1">
                <a:latin typeface="+mj-lt"/>
              </a:rPr>
              <a:t>Teacher</a:t>
            </a:r>
          </a:p>
        </p:txBody>
      </p:sp>
      <p:sp>
        <p:nvSpPr>
          <p:cNvPr id="45061" name="Rectangle 5"/>
          <p:cNvSpPr>
            <a:spLocks noChangeArrowheads="1"/>
          </p:cNvSpPr>
          <p:nvPr/>
        </p:nvSpPr>
        <p:spPr bwMode="auto">
          <a:xfrm>
            <a:off x="6019800" y="3530600"/>
            <a:ext cx="2133600" cy="1231106"/>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p>
            <a:pPr>
              <a:lnSpc>
                <a:spcPct val="90000"/>
              </a:lnSpc>
              <a:spcBef>
                <a:spcPct val="50000"/>
              </a:spcBef>
            </a:pPr>
            <a:r>
              <a:rPr lang="en-US" sz="2000" b="1">
                <a:latin typeface="+mj-lt"/>
              </a:rPr>
              <a:t>int getFactId()</a:t>
            </a:r>
          </a:p>
          <a:p>
            <a:pPr>
              <a:lnSpc>
                <a:spcPct val="90000"/>
              </a:lnSpc>
              <a:spcBef>
                <a:spcPct val="50000"/>
              </a:spcBef>
            </a:pPr>
            <a:r>
              <a:rPr lang="en-US" sz="2000" b="1">
                <a:latin typeface="+mj-lt"/>
              </a:rPr>
              <a:t>void display()</a:t>
            </a:r>
          </a:p>
          <a:p>
            <a:pPr>
              <a:lnSpc>
                <a:spcPct val="90000"/>
              </a:lnSpc>
              <a:spcBef>
                <a:spcPct val="50000"/>
              </a:spcBef>
            </a:pPr>
            <a:r>
              <a:rPr lang="en-US" sz="2000" b="1">
                <a:latin typeface="+mj-lt"/>
              </a:rPr>
              <a:t>…</a:t>
            </a:r>
          </a:p>
        </p:txBody>
      </p:sp>
      <p:sp>
        <p:nvSpPr>
          <p:cNvPr id="45062" name="AutoShape 6"/>
          <p:cNvSpPr>
            <a:spLocks/>
          </p:cNvSpPr>
          <p:nvPr/>
        </p:nvSpPr>
        <p:spPr bwMode="auto">
          <a:xfrm>
            <a:off x="5867400" y="3606800"/>
            <a:ext cx="76200" cy="838200"/>
          </a:xfrm>
          <a:prstGeom prst="leftBracket">
            <a:avLst>
              <a:gd name="adj" fmla="val 91667"/>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IN" sz="2000">
              <a:latin typeface="+mj-lt"/>
            </a:endParaRPr>
          </a:p>
        </p:txBody>
      </p:sp>
      <p:sp>
        <p:nvSpPr>
          <p:cNvPr id="45063" name="Line 7"/>
          <p:cNvSpPr>
            <a:spLocks noChangeShapeType="1"/>
          </p:cNvSpPr>
          <p:nvPr/>
        </p:nvSpPr>
        <p:spPr bwMode="auto">
          <a:xfrm flipH="1">
            <a:off x="4191000" y="4064000"/>
            <a:ext cx="1676400" cy="5334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sz="2000">
              <a:latin typeface="+mj-lt"/>
            </a:endParaRPr>
          </a:p>
        </p:txBody>
      </p:sp>
      <p:sp>
        <p:nvSpPr>
          <p:cNvPr id="45064" name="Text Box 8"/>
          <p:cNvSpPr txBox="1">
            <a:spLocks noChangeArrowheads="1"/>
          </p:cNvSpPr>
          <p:nvPr/>
        </p:nvSpPr>
        <p:spPr bwMode="auto">
          <a:xfrm>
            <a:off x="2286000" y="1682750"/>
            <a:ext cx="2286000" cy="40011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000" b="1">
                <a:latin typeface="+mj-lt"/>
              </a:rPr>
              <a:t>StudentTeacher</a:t>
            </a:r>
          </a:p>
        </p:txBody>
      </p:sp>
      <p:sp>
        <p:nvSpPr>
          <p:cNvPr id="45065" name="Text Box 9"/>
          <p:cNvSpPr txBox="1">
            <a:spLocks noChangeArrowheads="1"/>
          </p:cNvSpPr>
          <p:nvPr/>
        </p:nvSpPr>
        <p:spPr bwMode="auto">
          <a:xfrm>
            <a:off x="6019800" y="1454150"/>
            <a:ext cx="2133600" cy="466725"/>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400" b="1">
                <a:latin typeface="Times New Roman" pitchFamily="18" charset="0"/>
              </a:rPr>
              <a:t>Student</a:t>
            </a:r>
          </a:p>
        </p:txBody>
      </p:sp>
      <p:sp>
        <p:nvSpPr>
          <p:cNvPr id="45066" name="Rectangle 10"/>
          <p:cNvSpPr>
            <a:spLocks noChangeArrowheads="1"/>
          </p:cNvSpPr>
          <p:nvPr/>
        </p:nvSpPr>
        <p:spPr bwMode="auto">
          <a:xfrm>
            <a:off x="6019800" y="1911350"/>
            <a:ext cx="2133600" cy="369332"/>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p>
            <a:pPr>
              <a:lnSpc>
                <a:spcPct val="90000"/>
              </a:lnSpc>
              <a:spcBef>
                <a:spcPct val="50000"/>
              </a:spcBef>
            </a:pPr>
            <a:r>
              <a:rPr lang="en-US" sz="2000" b="1">
                <a:latin typeface="+mj-lt"/>
              </a:rPr>
              <a:t>…</a:t>
            </a:r>
          </a:p>
        </p:txBody>
      </p:sp>
      <p:sp>
        <p:nvSpPr>
          <p:cNvPr id="45067" name="Text Box 11"/>
          <p:cNvSpPr txBox="1">
            <a:spLocks noChangeArrowheads="1"/>
          </p:cNvSpPr>
          <p:nvPr/>
        </p:nvSpPr>
        <p:spPr bwMode="auto">
          <a:xfrm>
            <a:off x="228600" y="1606550"/>
            <a:ext cx="11430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400" b="1" i="1" u="sng">
                <a:solidFill>
                  <a:schemeClr val="accent2"/>
                </a:solidFill>
                <a:latin typeface="Times New Roman" pitchFamily="18" charset="0"/>
              </a:rPr>
              <a:t>Step 1</a:t>
            </a:r>
          </a:p>
        </p:txBody>
      </p:sp>
      <p:sp>
        <p:nvSpPr>
          <p:cNvPr id="45068" name="Line 12"/>
          <p:cNvSpPr>
            <a:spLocks noChangeShapeType="1"/>
          </p:cNvSpPr>
          <p:nvPr/>
        </p:nvSpPr>
        <p:spPr bwMode="auto">
          <a:xfrm>
            <a:off x="4572000" y="1935163"/>
            <a:ext cx="1219200"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sz="2000">
              <a:latin typeface="+mj-lt"/>
            </a:endParaRPr>
          </a:p>
        </p:txBody>
      </p:sp>
      <p:sp>
        <p:nvSpPr>
          <p:cNvPr id="45069" name="Text Box 13"/>
          <p:cNvSpPr txBox="1">
            <a:spLocks noChangeArrowheads="1"/>
          </p:cNvSpPr>
          <p:nvPr/>
        </p:nvSpPr>
        <p:spPr bwMode="auto">
          <a:xfrm>
            <a:off x="228600" y="2997200"/>
            <a:ext cx="1143000"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000" b="1" i="1" u="sng">
                <a:solidFill>
                  <a:schemeClr val="accent2"/>
                </a:solidFill>
                <a:latin typeface="+mj-lt"/>
              </a:rPr>
              <a:t>Step 2</a:t>
            </a:r>
          </a:p>
        </p:txBody>
      </p:sp>
      <p:sp>
        <p:nvSpPr>
          <p:cNvPr id="45070" name="Text Box 14"/>
          <p:cNvSpPr txBox="1">
            <a:spLocks noChangeArrowheads="1"/>
          </p:cNvSpPr>
          <p:nvPr/>
        </p:nvSpPr>
        <p:spPr bwMode="auto">
          <a:xfrm>
            <a:off x="228600" y="5416550"/>
            <a:ext cx="1143000"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000" b="1" i="1" u="sng">
                <a:solidFill>
                  <a:schemeClr val="accent2"/>
                </a:solidFill>
                <a:latin typeface="+mj-lt"/>
              </a:rPr>
              <a:t>Step 3</a:t>
            </a:r>
          </a:p>
        </p:txBody>
      </p:sp>
      <p:sp>
        <p:nvSpPr>
          <p:cNvPr id="45071" name="Text Box 15"/>
          <p:cNvSpPr txBox="1">
            <a:spLocks noChangeArrowheads="1"/>
          </p:cNvSpPr>
          <p:nvPr/>
        </p:nvSpPr>
        <p:spPr bwMode="auto">
          <a:xfrm>
            <a:off x="2057400" y="5568950"/>
            <a:ext cx="2286000" cy="40011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000" b="1" dirty="0" err="1">
                <a:latin typeface="+mj-lt"/>
              </a:rPr>
              <a:t>StudentTeacher</a:t>
            </a:r>
            <a:endParaRPr lang="en-US" sz="2000" b="1" dirty="0">
              <a:latin typeface="+mj-lt"/>
            </a:endParaRPr>
          </a:p>
        </p:txBody>
      </p:sp>
      <p:sp>
        <p:nvSpPr>
          <p:cNvPr id="45072" name="Text Box 16"/>
          <p:cNvSpPr txBox="1">
            <a:spLocks noChangeArrowheads="1"/>
          </p:cNvSpPr>
          <p:nvPr/>
        </p:nvSpPr>
        <p:spPr bwMode="auto">
          <a:xfrm>
            <a:off x="5791200" y="5264150"/>
            <a:ext cx="2133600" cy="707886"/>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000" b="1">
                <a:latin typeface="+mj-lt"/>
              </a:rPr>
              <a:t>&lt;&lt;interface&gt;&gt;</a:t>
            </a:r>
            <a:r>
              <a:rPr lang="en-US" sz="2000" b="1" i="1">
                <a:latin typeface="+mj-lt"/>
              </a:rPr>
              <a:t> TeachingStaff</a:t>
            </a:r>
            <a:endParaRPr lang="en-US" sz="2000" b="1">
              <a:latin typeface="+mj-lt"/>
            </a:endParaRPr>
          </a:p>
        </p:txBody>
      </p:sp>
      <p:sp>
        <p:nvSpPr>
          <p:cNvPr id="45073" name="Line 17"/>
          <p:cNvSpPr>
            <a:spLocks noChangeShapeType="1"/>
          </p:cNvSpPr>
          <p:nvPr/>
        </p:nvSpPr>
        <p:spPr bwMode="auto">
          <a:xfrm>
            <a:off x="4343400" y="5797550"/>
            <a:ext cx="1143000" cy="0"/>
          </a:xfrm>
          <a:prstGeom prst="line">
            <a:avLst/>
          </a:prstGeom>
          <a:noFill/>
          <a:ln w="9525">
            <a:solidFill>
              <a:schemeClr val="tx1"/>
            </a:solidFill>
            <a:prstDash val="dash"/>
            <a:round/>
            <a:headEnd/>
            <a:tailEnd/>
          </a:ln>
          <a:extLst>
            <a:ext uri="{909E8E84-426E-40DD-AFC4-6F175D3DCCD1}">
              <a14:hiddenFill xmlns="" xmlns:a14="http://schemas.microsoft.com/office/drawing/2010/main">
                <a:noFill/>
              </a14:hiddenFill>
            </a:ext>
          </a:extLst>
        </p:spPr>
        <p:txBody>
          <a:bodyPr/>
          <a:lstStyle/>
          <a:p>
            <a:endParaRPr lang="en-US" sz="2000">
              <a:latin typeface="+mj-lt"/>
            </a:endParaRPr>
          </a:p>
        </p:txBody>
      </p:sp>
      <p:sp>
        <p:nvSpPr>
          <p:cNvPr id="45074" name="Line 18"/>
          <p:cNvSpPr>
            <a:spLocks noChangeShapeType="1"/>
          </p:cNvSpPr>
          <p:nvPr/>
        </p:nvSpPr>
        <p:spPr bwMode="auto">
          <a:xfrm flipH="1">
            <a:off x="4572000" y="3302000"/>
            <a:ext cx="1447800" cy="4763"/>
          </a:xfrm>
          <a:prstGeom prst="line">
            <a:avLst/>
          </a:prstGeom>
          <a:noFill/>
          <a:ln w="9525">
            <a:solidFill>
              <a:schemeClr val="tx1"/>
            </a:solidFill>
            <a:prstDash val="dash"/>
            <a:round/>
            <a:headEnd/>
            <a:tailEnd/>
          </a:ln>
          <a:extLst>
            <a:ext uri="{909E8E84-426E-40DD-AFC4-6F175D3DCCD1}">
              <a14:hiddenFill xmlns="" xmlns:a14="http://schemas.microsoft.com/office/drawing/2010/main">
                <a:noFill/>
              </a14:hiddenFill>
            </a:ext>
          </a:extLst>
        </p:spPr>
        <p:txBody>
          <a:bodyPr/>
          <a:lstStyle/>
          <a:p>
            <a:endParaRPr lang="en-US" sz="2000">
              <a:latin typeface="+mj-lt"/>
            </a:endParaRPr>
          </a:p>
        </p:txBody>
      </p:sp>
      <p:sp>
        <p:nvSpPr>
          <p:cNvPr id="45075" name="Line 20"/>
          <p:cNvSpPr>
            <a:spLocks noChangeShapeType="1"/>
          </p:cNvSpPr>
          <p:nvPr/>
        </p:nvSpPr>
        <p:spPr bwMode="auto">
          <a:xfrm>
            <a:off x="4191000" y="2163763"/>
            <a:ext cx="2971800" cy="914400"/>
          </a:xfrm>
          <a:prstGeom prst="line">
            <a:avLst/>
          </a:prstGeom>
          <a:noFill/>
          <a:ln w="9525">
            <a:solidFill>
              <a:srgbClr val="0000FF"/>
            </a:solidFill>
            <a:prstDash val="dash"/>
            <a:round/>
            <a:headEnd/>
            <a:tailEnd/>
          </a:ln>
          <a:extLst>
            <a:ext uri="{909E8E84-426E-40DD-AFC4-6F175D3DCCD1}">
              <a14:hiddenFill xmlns="" xmlns:a14="http://schemas.microsoft.com/office/drawing/2010/main">
                <a:noFill/>
              </a14:hiddenFill>
            </a:ext>
          </a:extLst>
        </p:spPr>
        <p:txBody>
          <a:bodyPr/>
          <a:lstStyle/>
          <a:p>
            <a:endParaRPr lang="en-US" sz="2000">
              <a:latin typeface="+mj-lt"/>
            </a:endParaRPr>
          </a:p>
        </p:txBody>
      </p:sp>
      <p:sp>
        <p:nvSpPr>
          <p:cNvPr id="45076" name="Text Box 21"/>
          <p:cNvSpPr txBox="1">
            <a:spLocks noChangeArrowheads="1"/>
          </p:cNvSpPr>
          <p:nvPr/>
        </p:nvSpPr>
        <p:spPr bwMode="auto">
          <a:xfrm>
            <a:off x="838200" y="2392363"/>
            <a:ext cx="5867400"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000" b="1" i="1">
                <a:solidFill>
                  <a:schemeClr val="accent2"/>
                </a:solidFill>
                <a:latin typeface="+mj-lt"/>
              </a:rPr>
              <a:t>Indirect relationship through the interface</a:t>
            </a:r>
          </a:p>
        </p:txBody>
      </p:sp>
      <p:sp>
        <p:nvSpPr>
          <p:cNvPr id="45077" name="Line 22"/>
          <p:cNvSpPr>
            <a:spLocks noChangeShapeType="1"/>
          </p:cNvSpPr>
          <p:nvPr/>
        </p:nvSpPr>
        <p:spPr bwMode="auto">
          <a:xfrm flipH="1">
            <a:off x="4267200" y="3078163"/>
            <a:ext cx="304800" cy="2286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sz="2000">
              <a:latin typeface="+mj-lt"/>
            </a:endParaRPr>
          </a:p>
        </p:txBody>
      </p:sp>
      <p:sp>
        <p:nvSpPr>
          <p:cNvPr id="45078" name="Line 23"/>
          <p:cNvSpPr>
            <a:spLocks noChangeShapeType="1"/>
          </p:cNvSpPr>
          <p:nvPr/>
        </p:nvSpPr>
        <p:spPr bwMode="auto">
          <a:xfrm>
            <a:off x="4572000" y="3054350"/>
            <a:ext cx="0" cy="4572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sz="2000">
              <a:latin typeface="+mj-lt"/>
            </a:endParaRPr>
          </a:p>
        </p:txBody>
      </p:sp>
      <p:sp>
        <p:nvSpPr>
          <p:cNvPr id="45079" name="Line 24"/>
          <p:cNvSpPr>
            <a:spLocks noChangeShapeType="1"/>
          </p:cNvSpPr>
          <p:nvPr/>
        </p:nvSpPr>
        <p:spPr bwMode="auto">
          <a:xfrm>
            <a:off x="4267200" y="3306763"/>
            <a:ext cx="304800" cy="2286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sz="2000">
              <a:latin typeface="+mj-lt"/>
            </a:endParaRPr>
          </a:p>
        </p:txBody>
      </p:sp>
      <p:sp>
        <p:nvSpPr>
          <p:cNvPr id="45080" name="Line 25"/>
          <p:cNvSpPr>
            <a:spLocks noChangeShapeType="1"/>
          </p:cNvSpPr>
          <p:nvPr/>
        </p:nvSpPr>
        <p:spPr bwMode="auto">
          <a:xfrm>
            <a:off x="5486400" y="5592763"/>
            <a:ext cx="0" cy="4572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sz="2000">
              <a:latin typeface="+mj-lt"/>
            </a:endParaRPr>
          </a:p>
        </p:txBody>
      </p:sp>
      <p:sp>
        <p:nvSpPr>
          <p:cNvPr id="45081" name="Line 26"/>
          <p:cNvSpPr>
            <a:spLocks noChangeShapeType="1"/>
          </p:cNvSpPr>
          <p:nvPr/>
        </p:nvSpPr>
        <p:spPr bwMode="auto">
          <a:xfrm>
            <a:off x="5486400" y="5592763"/>
            <a:ext cx="304800" cy="2286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sz="2000">
              <a:latin typeface="+mj-lt"/>
            </a:endParaRPr>
          </a:p>
        </p:txBody>
      </p:sp>
      <p:sp>
        <p:nvSpPr>
          <p:cNvPr id="45082" name="Line 27"/>
          <p:cNvSpPr>
            <a:spLocks noChangeShapeType="1"/>
          </p:cNvSpPr>
          <p:nvPr/>
        </p:nvSpPr>
        <p:spPr bwMode="auto">
          <a:xfrm flipV="1">
            <a:off x="5486400" y="5821363"/>
            <a:ext cx="304800" cy="2286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sz="2000">
              <a:latin typeface="+mj-lt"/>
            </a:endParaRPr>
          </a:p>
        </p:txBody>
      </p:sp>
      <p:sp>
        <p:nvSpPr>
          <p:cNvPr id="45083" name="Line 28"/>
          <p:cNvSpPr>
            <a:spLocks noChangeShapeType="1"/>
          </p:cNvSpPr>
          <p:nvPr/>
        </p:nvSpPr>
        <p:spPr bwMode="auto">
          <a:xfrm>
            <a:off x="5791200" y="1682750"/>
            <a:ext cx="228600" cy="2286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sz="2000">
              <a:latin typeface="+mj-lt"/>
            </a:endParaRPr>
          </a:p>
        </p:txBody>
      </p:sp>
      <p:sp>
        <p:nvSpPr>
          <p:cNvPr id="45084" name="Line 29"/>
          <p:cNvSpPr>
            <a:spLocks noChangeShapeType="1"/>
          </p:cNvSpPr>
          <p:nvPr/>
        </p:nvSpPr>
        <p:spPr bwMode="auto">
          <a:xfrm flipH="1">
            <a:off x="5791200" y="1911350"/>
            <a:ext cx="228600" cy="2286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sz="2000">
              <a:latin typeface="+mj-lt"/>
            </a:endParaRPr>
          </a:p>
        </p:txBody>
      </p:sp>
      <p:sp>
        <p:nvSpPr>
          <p:cNvPr id="45085" name="Line 30"/>
          <p:cNvSpPr>
            <a:spLocks noChangeShapeType="1"/>
          </p:cNvSpPr>
          <p:nvPr/>
        </p:nvSpPr>
        <p:spPr bwMode="auto">
          <a:xfrm>
            <a:off x="5791200" y="1706563"/>
            <a:ext cx="0" cy="4572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sz="2000">
              <a:latin typeface="+mj-lt"/>
            </a:endParaRPr>
          </a:p>
        </p:txBody>
      </p:sp>
      <p:sp>
        <p:nvSpPr>
          <p:cNvPr id="4" name="Title 3"/>
          <p:cNvSpPr>
            <a:spLocks noGrp="1"/>
          </p:cNvSpPr>
          <p:nvPr>
            <p:ph type="title"/>
          </p:nvPr>
        </p:nvSpPr>
        <p:spPr/>
        <p:txBody>
          <a:bodyPr/>
          <a:lstStyle/>
          <a:p>
            <a:r>
              <a:rPr lang="en-US" dirty="0" smtClean="0"/>
              <a:t>Implementing multiple inheritance </a:t>
            </a:r>
            <a:endParaRPr lang="en-US" dirty="0"/>
          </a:p>
        </p:txBody>
      </p:sp>
      <p:sp>
        <p:nvSpPr>
          <p:cNvPr id="45086" name="Slide Number Placeholder 30"/>
          <p:cNvSpPr>
            <a:spLocks noGrp="1"/>
          </p:cNvSpPr>
          <p:nvPr>
            <p:ph type="sldNum" sz="quarter" idx="12"/>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20BE4343-B7AE-4FA9-B7CF-A6D90181D65F}" type="slidenum">
              <a:rPr lang="en-US" smtClean="0">
                <a:solidFill>
                  <a:schemeClr val="bg2"/>
                </a:solidFill>
              </a:rPr>
              <a:pPr eaLnBrk="1" hangingPunct="1">
                <a:defRPr/>
              </a:pPr>
              <a:t>140</a:t>
            </a:fld>
            <a:endParaRPr lang="en-US" smtClean="0">
              <a:solidFill>
                <a:schemeClr val="bg2"/>
              </a:solidFill>
            </a:endParaRPr>
          </a:p>
        </p:txBody>
      </p:sp>
      <p:sp>
        <p:nvSpPr>
          <p:cNvPr id="2" name="Rectangle 1"/>
          <p:cNvSpPr/>
          <p:nvPr/>
        </p:nvSpPr>
        <p:spPr>
          <a:xfrm>
            <a:off x="234462" y="1084818"/>
            <a:ext cx="3730765" cy="400110"/>
          </a:xfrm>
          <a:prstGeom prst="rect">
            <a:avLst/>
          </a:prstGeom>
        </p:spPr>
        <p:txBody>
          <a:bodyPr wrap="none">
            <a:spAutoFit/>
          </a:bodyPr>
          <a:lstStyle/>
          <a:p>
            <a:r>
              <a:rPr lang="en-US" sz="2000" dirty="0">
                <a:solidFill>
                  <a:srgbClr val="5F5F5F"/>
                </a:solidFill>
                <a:latin typeface="+mn-lt"/>
                <a:cs typeface="+mn-cs"/>
              </a:rPr>
              <a:t>A teacher who is also a student</a:t>
            </a:r>
          </a:p>
        </p:txBody>
      </p:sp>
    </p:spTree>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Exercise</a:t>
            </a:r>
            <a:endParaRPr lang="en-US" dirty="0"/>
          </a:p>
        </p:txBody>
      </p:sp>
      <p:sp>
        <p:nvSpPr>
          <p:cNvPr id="4" name="Slide Number Placeholder 3"/>
          <p:cNvSpPr>
            <a:spLocks noGrp="1"/>
          </p:cNvSpPr>
          <p:nvPr>
            <p:ph type="sldNum" sz="quarter" idx="12"/>
          </p:nvPr>
        </p:nvSpPr>
        <p:spPr/>
        <p:txBody>
          <a:bodyPr/>
          <a:lstStyle/>
          <a:p>
            <a:pPr>
              <a:defRPr/>
            </a:pPr>
            <a:fld id="{8D0B4B08-5E55-46E3-9C7E-B6FABD6D5D43}" type="slidenum">
              <a:rPr lang="en-US" smtClean="0"/>
              <a:pPr>
                <a:defRPr/>
              </a:pPr>
              <a:t>141</a:t>
            </a:fld>
            <a:endParaRPr lang="en-US"/>
          </a:p>
        </p:txBody>
      </p:sp>
      <p:sp>
        <p:nvSpPr>
          <p:cNvPr id="3" name="Content Placeholder 2"/>
          <p:cNvSpPr>
            <a:spLocks noGrp="1"/>
          </p:cNvSpPr>
          <p:nvPr>
            <p:ph sz="quarter" idx="1"/>
          </p:nvPr>
        </p:nvSpPr>
        <p:spPr>
          <a:xfrm>
            <a:off x="533400" y="990600"/>
            <a:ext cx="8610600" cy="5562600"/>
          </a:xfrm>
        </p:spPr>
        <p:txBody>
          <a:bodyPr>
            <a:normAutofit/>
          </a:bodyPr>
          <a:lstStyle/>
          <a:p>
            <a:pPr>
              <a:lnSpc>
                <a:spcPct val="100000"/>
              </a:lnSpc>
              <a:spcBef>
                <a:spcPts val="0"/>
              </a:spcBef>
              <a:buNone/>
            </a:pPr>
            <a:r>
              <a:rPr lang="en-US" sz="1600" i="1" dirty="0" smtClean="0"/>
              <a:t>Create a package called bank with the following Interfaces.</a:t>
            </a:r>
          </a:p>
          <a:p>
            <a:pPr>
              <a:lnSpc>
                <a:spcPct val="100000"/>
              </a:lnSpc>
              <a:spcBef>
                <a:spcPts val="0"/>
              </a:spcBef>
              <a:buNone/>
            </a:pPr>
            <a:endParaRPr lang="en-US" sz="1600" dirty="0" smtClean="0"/>
          </a:p>
          <a:p>
            <a:pPr>
              <a:lnSpc>
                <a:spcPct val="100000"/>
              </a:lnSpc>
              <a:spcBef>
                <a:spcPts val="0"/>
              </a:spcBef>
              <a:buNone/>
            </a:pPr>
            <a:r>
              <a:rPr lang="en-US" sz="1600" i="1" dirty="0" smtClean="0"/>
              <a:t>		      &lt;Interface&gt; Account</a:t>
            </a:r>
          </a:p>
          <a:p>
            <a:pPr>
              <a:lnSpc>
                <a:spcPct val="100000"/>
              </a:lnSpc>
              <a:spcBef>
                <a:spcPts val="0"/>
              </a:spcBef>
              <a:buNone/>
            </a:pPr>
            <a:endParaRPr lang="en-US" sz="1600" dirty="0" smtClean="0"/>
          </a:p>
          <a:p>
            <a:pPr>
              <a:lnSpc>
                <a:spcPct val="100000"/>
              </a:lnSpc>
              <a:spcBef>
                <a:spcPts val="0"/>
              </a:spcBef>
              <a:buNone/>
            </a:pPr>
            <a:endParaRPr lang="en-US" sz="1600" dirty="0" smtClean="0"/>
          </a:p>
          <a:p>
            <a:pPr>
              <a:lnSpc>
                <a:spcPct val="100000"/>
              </a:lnSpc>
              <a:spcBef>
                <a:spcPts val="0"/>
              </a:spcBef>
              <a:buNone/>
            </a:pPr>
            <a:endParaRPr lang="en-US" sz="1600" dirty="0" smtClean="0"/>
          </a:p>
          <a:p>
            <a:pPr>
              <a:lnSpc>
                <a:spcPct val="100000"/>
              </a:lnSpc>
              <a:spcBef>
                <a:spcPts val="0"/>
              </a:spcBef>
              <a:buNone/>
            </a:pPr>
            <a:r>
              <a:rPr lang="en-US" sz="1600" i="1" dirty="0" smtClean="0"/>
              <a:t> </a:t>
            </a:r>
          </a:p>
          <a:p>
            <a:pPr>
              <a:lnSpc>
                <a:spcPct val="100000"/>
              </a:lnSpc>
              <a:spcBef>
                <a:spcPts val="0"/>
              </a:spcBef>
              <a:buNone/>
            </a:pPr>
            <a:r>
              <a:rPr lang="en-US" sz="1600" i="1" dirty="0" smtClean="0"/>
              <a:t>&lt;Interface&gt;</a:t>
            </a:r>
            <a:r>
              <a:rPr lang="en-US" sz="1600" i="1" dirty="0" err="1" smtClean="0"/>
              <a:t>DepositAcc</a:t>
            </a:r>
            <a:r>
              <a:rPr lang="en-US" sz="1600" i="1" dirty="0" smtClean="0"/>
              <a:t>	&lt;Interface&gt;</a:t>
            </a:r>
            <a:r>
              <a:rPr lang="en-US" sz="1600" i="1" dirty="0" err="1" smtClean="0"/>
              <a:t>LoanAcc</a:t>
            </a:r>
            <a:endParaRPr lang="en-US" sz="1600" dirty="0" smtClean="0"/>
          </a:p>
          <a:p>
            <a:pPr>
              <a:lnSpc>
                <a:spcPct val="100000"/>
              </a:lnSpc>
              <a:spcBef>
                <a:spcPts val="0"/>
              </a:spcBef>
              <a:buNone/>
            </a:pPr>
            <a:r>
              <a:rPr lang="en-US" sz="1600" i="1" dirty="0" smtClean="0"/>
              <a:t> 				</a:t>
            </a:r>
          </a:p>
          <a:p>
            <a:pPr>
              <a:lnSpc>
                <a:spcPct val="100000"/>
              </a:lnSpc>
              <a:spcBef>
                <a:spcPts val="0"/>
              </a:spcBef>
              <a:buNone/>
            </a:pPr>
            <a:endParaRPr lang="en-US" sz="1600" i="1" dirty="0" smtClean="0"/>
          </a:p>
          <a:p>
            <a:pPr>
              <a:lnSpc>
                <a:spcPct val="100000"/>
              </a:lnSpc>
              <a:spcBef>
                <a:spcPts val="0"/>
              </a:spcBef>
              <a:buNone/>
            </a:pPr>
            <a:r>
              <a:rPr lang="en-US" sz="1600" i="1" dirty="0" smtClean="0"/>
              <a:t>		       &lt;Interface&gt; Interest</a:t>
            </a:r>
            <a:endParaRPr lang="en-US" sz="1600" dirty="0" smtClean="0"/>
          </a:p>
          <a:p>
            <a:pPr>
              <a:lnSpc>
                <a:spcPct val="100000"/>
              </a:lnSpc>
              <a:spcBef>
                <a:spcPts val="0"/>
              </a:spcBef>
              <a:buNone/>
            </a:pPr>
            <a:r>
              <a:rPr lang="en-US" sz="1600" i="1" dirty="0" smtClean="0"/>
              <a:t> </a:t>
            </a:r>
            <a:endParaRPr lang="en-US" sz="1600" dirty="0" smtClean="0"/>
          </a:p>
          <a:p>
            <a:pPr>
              <a:lnSpc>
                <a:spcPct val="100000"/>
              </a:lnSpc>
              <a:spcBef>
                <a:spcPts val="0"/>
              </a:spcBef>
              <a:buNone/>
            </a:pPr>
            <a:endParaRPr lang="en-US" sz="1600" i="1" dirty="0" smtClean="0"/>
          </a:p>
          <a:p>
            <a:pPr>
              <a:lnSpc>
                <a:spcPct val="100000"/>
              </a:lnSpc>
              <a:spcBef>
                <a:spcPts val="0"/>
              </a:spcBef>
              <a:buNone/>
            </a:pPr>
            <a:endParaRPr lang="en-US" sz="1600" i="1" dirty="0" smtClean="0"/>
          </a:p>
          <a:p>
            <a:pPr>
              <a:lnSpc>
                <a:spcPct val="100000"/>
              </a:lnSpc>
              <a:spcBef>
                <a:spcPts val="0"/>
              </a:spcBef>
              <a:buNone/>
            </a:pPr>
            <a:endParaRPr lang="en-US" sz="1600" i="1" dirty="0" smtClean="0"/>
          </a:p>
          <a:p>
            <a:pPr>
              <a:lnSpc>
                <a:spcPct val="100000"/>
              </a:lnSpc>
              <a:spcBef>
                <a:spcPts val="0"/>
              </a:spcBef>
              <a:buNone/>
            </a:pPr>
            <a:r>
              <a:rPr lang="en-US" sz="1600" i="1" dirty="0" smtClean="0"/>
              <a:t> &lt;Interface&gt;</a:t>
            </a:r>
            <a:r>
              <a:rPr lang="en-US" sz="1600" i="1" dirty="0" err="1" smtClean="0"/>
              <a:t>CreditInterest</a:t>
            </a:r>
            <a:r>
              <a:rPr lang="en-US" sz="1600" i="1" dirty="0" smtClean="0"/>
              <a:t>                  &lt;Interface&gt;</a:t>
            </a:r>
            <a:r>
              <a:rPr lang="en-US" sz="1600" i="1" dirty="0" err="1" smtClean="0"/>
              <a:t>DebitInterest</a:t>
            </a:r>
            <a:endParaRPr lang="en-US" sz="1600" dirty="0" smtClean="0"/>
          </a:p>
          <a:p>
            <a:pPr>
              <a:lnSpc>
                <a:spcPct val="100000"/>
              </a:lnSpc>
              <a:spcBef>
                <a:spcPts val="0"/>
              </a:spcBef>
              <a:buNone/>
            </a:pPr>
            <a:r>
              <a:rPr lang="en-US" sz="1600" i="1" dirty="0" smtClean="0"/>
              <a:t> </a:t>
            </a:r>
          </a:p>
          <a:p>
            <a:pPr>
              <a:lnSpc>
                <a:spcPct val="100000"/>
              </a:lnSpc>
              <a:spcBef>
                <a:spcPts val="0"/>
              </a:spcBef>
              <a:buNone/>
            </a:pPr>
            <a:endParaRPr lang="en-US" sz="1600" i="1" dirty="0" smtClean="0"/>
          </a:p>
          <a:p>
            <a:pPr>
              <a:lnSpc>
                <a:spcPct val="100000"/>
              </a:lnSpc>
              <a:spcBef>
                <a:spcPts val="0"/>
              </a:spcBef>
              <a:buNone/>
            </a:pPr>
            <a:endParaRPr lang="en-US" sz="1600" i="1" dirty="0" smtClean="0"/>
          </a:p>
          <a:p>
            <a:pPr>
              <a:lnSpc>
                <a:spcPct val="100000"/>
              </a:lnSpc>
              <a:spcBef>
                <a:spcPts val="0"/>
              </a:spcBef>
              <a:buNone/>
            </a:pPr>
            <a:endParaRPr lang="en-US" sz="1600" i="1" dirty="0" smtClean="0"/>
          </a:p>
          <a:p>
            <a:pPr>
              <a:lnSpc>
                <a:spcPct val="100000"/>
              </a:lnSpc>
              <a:spcBef>
                <a:spcPts val="0"/>
              </a:spcBef>
              <a:buNone/>
            </a:pPr>
            <a:r>
              <a:rPr lang="en-US" sz="1600" i="1" dirty="0" smtClean="0"/>
              <a:t>								</a:t>
            </a:r>
            <a:r>
              <a:rPr lang="en-US" sz="1600" b="1" i="1" dirty="0" smtClean="0"/>
              <a:t>(…</a:t>
            </a:r>
            <a:r>
              <a:rPr lang="en-US" sz="1600" b="1" i="1" dirty="0" err="1" smtClean="0"/>
              <a:t>Contd</a:t>
            </a:r>
            <a:r>
              <a:rPr lang="en-US" sz="1600" b="1" i="1" dirty="0" smtClean="0"/>
              <a:t>)</a:t>
            </a:r>
          </a:p>
        </p:txBody>
      </p:sp>
      <p:grpSp>
        <p:nvGrpSpPr>
          <p:cNvPr id="8" name="Group 7"/>
          <p:cNvGrpSpPr/>
          <p:nvPr/>
        </p:nvGrpSpPr>
        <p:grpSpPr>
          <a:xfrm>
            <a:off x="419100" y="1524000"/>
            <a:ext cx="5943600" cy="3581400"/>
            <a:chOff x="76200" y="1524000"/>
            <a:chExt cx="5943600" cy="3581400"/>
          </a:xfrm>
        </p:grpSpPr>
        <p:sp>
          <p:nvSpPr>
            <p:cNvPr id="5" name="Rectangle 4"/>
            <p:cNvSpPr/>
            <p:nvPr/>
          </p:nvSpPr>
          <p:spPr>
            <a:xfrm>
              <a:off x="1143000" y="1524000"/>
              <a:ext cx="2514600" cy="381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76200" y="2743200"/>
              <a:ext cx="2362200" cy="381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819400" y="2743200"/>
              <a:ext cx="2209800" cy="381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p:nvPr/>
          </p:nvCxnSpPr>
          <p:spPr>
            <a:xfrm rot="5400000">
              <a:off x="1638300" y="2247900"/>
              <a:ext cx="609600" cy="38100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981200" y="2057400"/>
              <a:ext cx="304800" cy="1524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endCxn id="5" idx="2"/>
            </p:cNvCxnSpPr>
            <p:nvPr/>
          </p:nvCxnSpPr>
          <p:spPr>
            <a:xfrm flipV="1">
              <a:off x="1981200" y="1905000"/>
              <a:ext cx="419100" cy="1524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5" idx="2"/>
            </p:cNvCxnSpPr>
            <p:nvPr/>
          </p:nvCxnSpPr>
          <p:spPr>
            <a:xfrm rot="5400000">
              <a:off x="2190750" y="2000250"/>
              <a:ext cx="304800" cy="1143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6200000" flipH="1">
              <a:off x="2705100" y="2019300"/>
              <a:ext cx="381000" cy="1524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2819400" y="1905000"/>
              <a:ext cx="381000" cy="762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5400000">
              <a:off x="2933700" y="2019300"/>
              <a:ext cx="304800" cy="2286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endCxn id="7" idx="0"/>
            </p:cNvCxnSpPr>
            <p:nvPr/>
          </p:nvCxnSpPr>
          <p:spPr>
            <a:xfrm>
              <a:off x="3048000" y="2133600"/>
              <a:ext cx="876300" cy="60960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1143000" y="3505200"/>
              <a:ext cx="2514600" cy="381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152400" y="4724400"/>
              <a:ext cx="2362200" cy="381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276600" y="4724400"/>
              <a:ext cx="2743200" cy="381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Straight Connector 44"/>
            <p:cNvCxnSpPr/>
            <p:nvPr/>
          </p:nvCxnSpPr>
          <p:spPr>
            <a:xfrm rot="5400000">
              <a:off x="1714500" y="4229100"/>
              <a:ext cx="609600" cy="38100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2057400" y="4038600"/>
              <a:ext cx="304800" cy="1524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V="1">
              <a:off x="2057400" y="3886200"/>
              <a:ext cx="419100" cy="1524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5400000">
              <a:off x="2266950" y="3981450"/>
              <a:ext cx="304800" cy="1143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16200000" flipH="1">
              <a:off x="2895600" y="4000500"/>
              <a:ext cx="381000" cy="1524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3009900" y="3886200"/>
              <a:ext cx="381000" cy="762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rot="5400000">
              <a:off x="3124200" y="4000500"/>
              <a:ext cx="304800" cy="2286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3238500" y="4114800"/>
              <a:ext cx="876300" cy="60960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 xmlns:p14="http://schemas.microsoft.com/office/powerpoint/2010/main" val="1807358078"/>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8D0B4B08-5E55-46E3-9C7E-B6FABD6D5D43}" type="slidenum">
              <a:rPr lang="en-US" smtClean="0"/>
              <a:pPr>
                <a:defRPr/>
              </a:pPr>
              <a:t>142</a:t>
            </a:fld>
            <a:endParaRPr lang="en-US" dirty="0"/>
          </a:p>
        </p:txBody>
      </p:sp>
      <p:sp>
        <p:nvSpPr>
          <p:cNvPr id="3" name="Content Placeholder 2"/>
          <p:cNvSpPr>
            <a:spLocks noGrp="1"/>
          </p:cNvSpPr>
          <p:nvPr>
            <p:ph sz="quarter" idx="1"/>
          </p:nvPr>
        </p:nvSpPr>
        <p:spPr>
          <a:xfrm>
            <a:off x="0" y="0"/>
            <a:ext cx="9144000" cy="6400800"/>
          </a:xfrm>
        </p:spPr>
        <p:txBody>
          <a:bodyPr>
            <a:noAutofit/>
          </a:bodyPr>
          <a:lstStyle/>
          <a:p>
            <a:pPr>
              <a:lnSpc>
                <a:spcPct val="100000"/>
              </a:lnSpc>
              <a:spcBef>
                <a:spcPts val="0"/>
              </a:spcBef>
              <a:buNone/>
            </a:pPr>
            <a:r>
              <a:rPr lang="en-US" sz="2400" i="1" dirty="0" smtClean="0"/>
              <a:t>&lt;Interface&gt; Account</a:t>
            </a:r>
            <a:endParaRPr lang="en-US" sz="2400" dirty="0" smtClean="0"/>
          </a:p>
          <a:p>
            <a:pPr>
              <a:lnSpc>
                <a:spcPct val="100000"/>
              </a:lnSpc>
              <a:spcBef>
                <a:spcPts val="0"/>
              </a:spcBef>
              <a:buNone/>
            </a:pPr>
            <a:r>
              <a:rPr lang="en-US" sz="2400" i="1" dirty="0" smtClean="0"/>
              <a:t>Data members: Four String variables to hold the account type “Savings, Fixed,  </a:t>
            </a:r>
          </a:p>
          <a:p>
            <a:pPr>
              <a:lnSpc>
                <a:spcPct val="100000"/>
              </a:lnSpc>
              <a:spcBef>
                <a:spcPts val="0"/>
              </a:spcBef>
              <a:buNone/>
            </a:pPr>
            <a:r>
              <a:rPr lang="en-US" sz="2400" i="1" dirty="0" smtClean="0"/>
              <a:t>                          </a:t>
            </a:r>
            <a:r>
              <a:rPr lang="en-US" sz="2400" i="1" dirty="0" err="1" smtClean="0"/>
              <a:t>PersonalLoan,HousingLoan</a:t>
            </a:r>
            <a:r>
              <a:rPr lang="en-US" sz="2400" i="1" dirty="0" smtClean="0"/>
              <a:t>”</a:t>
            </a:r>
            <a:endParaRPr lang="en-US" sz="2400" dirty="0" smtClean="0"/>
          </a:p>
          <a:p>
            <a:pPr>
              <a:lnSpc>
                <a:spcPct val="100000"/>
              </a:lnSpc>
              <a:spcBef>
                <a:spcPts val="0"/>
              </a:spcBef>
              <a:buNone/>
            </a:pPr>
            <a:r>
              <a:rPr lang="en-US" sz="2400" i="1" dirty="0" smtClean="0"/>
              <a:t>Methods:  </a:t>
            </a:r>
            <a:r>
              <a:rPr lang="en-US" sz="2400" i="1" dirty="0" err="1" smtClean="0"/>
              <a:t>createAcc</a:t>
            </a:r>
            <a:r>
              <a:rPr lang="en-US" sz="2400" i="1" dirty="0" smtClean="0"/>
              <a:t>()</a:t>
            </a:r>
            <a:endParaRPr lang="en-US" sz="2400" dirty="0" smtClean="0"/>
          </a:p>
          <a:p>
            <a:pPr lvl="0">
              <a:lnSpc>
                <a:spcPct val="100000"/>
              </a:lnSpc>
              <a:spcBef>
                <a:spcPts val="0"/>
              </a:spcBef>
              <a:buNone/>
            </a:pPr>
            <a:r>
              <a:rPr lang="en-US" sz="2400" i="1" dirty="0" smtClean="0"/>
              <a:t> &lt;Interface&gt;</a:t>
            </a:r>
            <a:r>
              <a:rPr lang="en-US" sz="2400" i="1" dirty="0" err="1" smtClean="0"/>
              <a:t>DepositAcc</a:t>
            </a:r>
            <a:endParaRPr lang="en-US" sz="2400" dirty="0" smtClean="0"/>
          </a:p>
          <a:p>
            <a:pPr>
              <a:lnSpc>
                <a:spcPct val="100000"/>
              </a:lnSpc>
              <a:spcBef>
                <a:spcPts val="0"/>
              </a:spcBef>
              <a:buNone/>
            </a:pPr>
            <a:r>
              <a:rPr lang="en-US" sz="2400" i="1" dirty="0" smtClean="0"/>
              <a:t>Methods:  withdraw (), deposit (),</a:t>
            </a:r>
            <a:r>
              <a:rPr lang="en-US" sz="2400" i="1" dirty="0" err="1" smtClean="0"/>
              <a:t>getBalance</a:t>
            </a:r>
            <a:r>
              <a:rPr lang="en-US" sz="2400" i="1" dirty="0" smtClean="0"/>
              <a:t>()</a:t>
            </a:r>
            <a:endParaRPr lang="en-US" sz="2400" i="1" dirty="0" smtClean="0"/>
          </a:p>
          <a:p>
            <a:pPr>
              <a:lnSpc>
                <a:spcPct val="100000"/>
              </a:lnSpc>
              <a:spcBef>
                <a:spcPts val="0"/>
              </a:spcBef>
              <a:buNone/>
            </a:pPr>
            <a:r>
              <a:rPr lang="en-US" sz="2400" i="1" dirty="0" smtClean="0"/>
              <a:t> &lt;Interface&gt;</a:t>
            </a:r>
            <a:r>
              <a:rPr lang="en-US" sz="2400" i="1" dirty="0" err="1" smtClean="0"/>
              <a:t>LoanAcc</a:t>
            </a:r>
            <a:endParaRPr lang="en-US" sz="2400" dirty="0" smtClean="0"/>
          </a:p>
          <a:p>
            <a:pPr>
              <a:lnSpc>
                <a:spcPct val="100000"/>
              </a:lnSpc>
              <a:spcBef>
                <a:spcPts val="0"/>
              </a:spcBef>
              <a:buNone/>
            </a:pPr>
            <a:r>
              <a:rPr lang="en-US" sz="2400" i="1" dirty="0" smtClean="0"/>
              <a:t>Methods:  </a:t>
            </a:r>
            <a:r>
              <a:rPr lang="en-US" sz="2400" i="1" dirty="0" err="1" smtClean="0"/>
              <a:t>repayPrincipal</a:t>
            </a:r>
            <a:r>
              <a:rPr lang="en-US" sz="2400" i="1" dirty="0" smtClean="0"/>
              <a:t> (),</a:t>
            </a:r>
            <a:r>
              <a:rPr lang="en-US" sz="2400" i="1" dirty="0" err="1" smtClean="0"/>
              <a:t>payInterest</a:t>
            </a:r>
            <a:r>
              <a:rPr lang="en-US" sz="2400" i="1" dirty="0" smtClean="0"/>
              <a:t> (),</a:t>
            </a:r>
            <a:r>
              <a:rPr lang="en-US" sz="2400" i="1" dirty="0" err="1" smtClean="0"/>
              <a:t>payPartialPrincipal</a:t>
            </a:r>
            <a:r>
              <a:rPr lang="en-US" sz="2400" i="1" dirty="0" smtClean="0"/>
              <a:t> () </a:t>
            </a:r>
          </a:p>
          <a:p>
            <a:pPr>
              <a:lnSpc>
                <a:spcPct val="100000"/>
              </a:lnSpc>
              <a:spcBef>
                <a:spcPts val="0"/>
              </a:spcBef>
              <a:buNone/>
            </a:pPr>
            <a:r>
              <a:rPr lang="en-US" sz="2400" i="1" dirty="0" smtClean="0"/>
              <a:t>&lt;Interface&gt;Interest</a:t>
            </a:r>
            <a:endParaRPr lang="en-US" sz="2400" dirty="0" smtClean="0"/>
          </a:p>
          <a:p>
            <a:pPr>
              <a:lnSpc>
                <a:spcPct val="100000"/>
              </a:lnSpc>
              <a:spcBef>
                <a:spcPts val="0"/>
              </a:spcBef>
              <a:buNone/>
            </a:pPr>
            <a:r>
              <a:rPr lang="en-US" sz="2400" i="1" dirty="0" smtClean="0"/>
              <a:t>Data members:  Four double variables to hold the interest percentage of Savings </a:t>
            </a:r>
          </a:p>
          <a:p>
            <a:pPr>
              <a:lnSpc>
                <a:spcPct val="100000"/>
              </a:lnSpc>
              <a:spcBef>
                <a:spcPts val="0"/>
              </a:spcBef>
              <a:buNone/>
            </a:pPr>
            <a:r>
              <a:rPr lang="en-US" sz="2400" i="1" dirty="0" smtClean="0"/>
              <a:t>                          account, Fixed deposit account, </a:t>
            </a:r>
            <a:r>
              <a:rPr lang="en-US" sz="2400" i="1" dirty="0" err="1" smtClean="0"/>
              <a:t>PersonalLoan</a:t>
            </a:r>
            <a:r>
              <a:rPr lang="en-US" sz="2400" i="1" dirty="0" smtClean="0"/>
              <a:t> account and         </a:t>
            </a:r>
          </a:p>
          <a:p>
            <a:pPr>
              <a:lnSpc>
                <a:spcPct val="100000"/>
              </a:lnSpc>
              <a:spcBef>
                <a:spcPts val="0"/>
              </a:spcBef>
              <a:buNone/>
            </a:pPr>
            <a:r>
              <a:rPr lang="en-US" sz="2400" i="1" dirty="0" smtClean="0"/>
              <a:t>                           </a:t>
            </a:r>
            <a:r>
              <a:rPr lang="en-US" sz="2400" i="1" dirty="0" err="1" smtClean="0"/>
              <a:t>HousingLoan</a:t>
            </a:r>
            <a:r>
              <a:rPr lang="en-US" sz="2400" i="1" dirty="0" smtClean="0"/>
              <a:t> account.</a:t>
            </a:r>
            <a:endParaRPr lang="en-US" sz="2400" dirty="0" smtClean="0"/>
          </a:p>
          <a:p>
            <a:pPr>
              <a:lnSpc>
                <a:spcPct val="100000"/>
              </a:lnSpc>
              <a:spcBef>
                <a:spcPts val="0"/>
              </a:spcBef>
              <a:buNone/>
            </a:pPr>
            <a:r>
              <a:rPr lang="en-US" sz="2400" i="1" dirty="0" smtClean="0"/>
              <a:t>Methods:  </a:t>
            </a:r>
            <a:r>
              <a:rPr lang="en-US" sz="2400" i="1" dirty="0" err="1" smtClean="0"/>
              <a:t>calcInt</a:t>
            </a:r>
            <a:r>
              <a:rPr lang="en-US" sz="2400" i="1" dirty="0" smtClean="0"/>
              <a:t>()</a:t>
            </a:r>
            <a:endParaRPr lang="en-US" sz="2400" i="1" dirty="0" smtClean="0"/>
          </a:p>
          <a:p>
            <a:pPr>
              <a:lnSpc>
                <a:spcPct val="100000"/>
              </a:lnSpc>
              <a:spcBef>
                <a:spcPts val="0"/>
              </a:spcBef>
              <a:buNone/>
            </a:pPr>
            <a:r>
              <a:rPr lang="en-US" sz="2400" i="1" dirty="0" smtClean="0"/>
              <a:t>&lt;Interface&gt;</a:t>
            </a:r>
            <a:r>
              <a:rPr lang="en-US" sz="2400" i="1" dirty="0" err="1" smtClean="0"/>
              <a:t>CreditInterest</a:t>
            </a:r>
            <a:endParaRPr lang="en-US" sz="2400" dirty="0" smtClean="0"/>
          </a:p>
          <a:p>
            <a:pPr>
              <a:lnSpc>
                <a:spcPct val="100000"/>
              </a:lnSpc>
              <a:spcBef>
                <a:spcPts val="0"/>
              </a:spcBef>
              <a:buNone/>
            </a:pPr>
            <a:r>
              <a:rPr lang="en-US" sz="2400" i="1" dirty="0" smtClean="0"/>
              <a:t>Methods:  </a:t>
            </a:r>
            <a:r>
              <a:rPr lang="en-US" sz="2400" i="1" dirty="0" err="1" smtClean="0"/>
              <a:t>addMonthlyInt</a:t>
            </a:r>
            <a:r>
              <a:rPr lang="en-US" sz="2400" i="1" dirty="0" smtClean="0"/>
              <a:t>(),</a:t>
            </a:r>
            <a:r>
              <a:rPr lang="en-US" sz="2400" i="1" dirty="0" err="1" smtClean="0"/>
              <a:t>addHalfYrlyInt</a:t>
            </a:r>
            <a:r>
              <a:rPr lang="en-US" sz="2400" i="1" dirty="0" smtClean="0"/>
              <a:t>(),</a:t>
            </a:r>
            <a:r>
              <a:rPr lang="en-US" sz="2400" i="1" dirty="0" err="1" smtClean="0"/>
              <a:t>addAnnualInt</a:t>
            </a:r>
            <a:r>
              <a:rPr lang="en-US" sz="2400" i="1" dirty="0" smtClean="0"/>
              <a:t>()</a:t>
            </a:r>
            <a:endParaRPr lang="en-US" sz="2400" dirty="0" smtClean="0"/>
          </a:p>
          <a:p>
            <a:pPr>
              <a:lnSpc>
                <a:spcPct val="100000"/>
              </a:lnSpc>
              <a:spcBef>
                <a:spcPts val="0"/>
              </a:spcBef>
              <a:buNone/>
            </a:pPr>
            <a:endParaRPr lang="en-US" sz="2400" i="1" dirty="0" smtClean="0"/>
          </a:p>
          <a:p>
            <a:pPr>
              <a:lnSpc>
                <a:spcPct val="100000"/>
              </a:lnSpc>
              <a:spcBef>
                <a:spcPts val="0"/>
              </a:spcBef>
              <a:buNone/>
            </a:pPr>
            <a:r>
              <a:rPr lang="en-US" sz="2400" i="1" dirty="0" smtClean="0"/>
              <a:t> &lt;Interface&gt;</a:t>
            </a:r>
            <a:r>
              <a:rPr lang="en-US" sz="2400" i="1" dirty="0" err="1" smtClean="0"/>
              <a:t>DebitInterest</a:t>
            </a:r>
            <a:endParaRPr lang="en-US" sz="2400" dirty="0" smtClean="0"/>
          </a:p>
          <a:p>
            <a:pPr>
              <a:lnSpc>
                <a:spcPct val="100000"/>
              </a:lnSpc>
              <a:spcBef>
                <a:spcPts val="0"/>
              </a:spcBef>
              <a:buNone/>
            </a:pPr>
            <a:r>
              <a:rPr lang="en-US" sz="2400" i="1" dirty="0" smtClean="0"/>
              <a:t>Methods:  </a:t>
            </a:r>
            <a:r>
              <a:rPr lang="en-US" sz="2400" i="1" dirty="0" err="1" smtClean="0"/>
              <a:t>deductMonthlyInt</a:t>
            </a:r>
            <a:r>
              <a:rPr lang="en-US" sz="2400" i="1" dirty="0" smtClean="0"/>
              <a:t>(),</a:t>
            </a:r>
            <a:r>
              <a:rPr lang="en-US" sz="2400" i="1" dirty="0" err="1" smtClean="0"/>
              <a:t>deductHalfYrlyInt</a:t>
            </a:r>
            <a:r>
              <a:rPr lang="en-US" sz="2400" i="1" dirty="0" smtClean="0"/>
              <a:t>(),</a:t>
            </a:r>
            <a:r>
              <a:rPr lang="en-US" sz="2400" i="1" dirty="0" err="1" smtClean="0"/>
              <a:t>deductAnnualInt</a:t>
            </a:r>
            <a:r>
              <a:rPr lang="en-US" sz="2400" i="1" dirty="0" smtClean="0"/>
              <a:t>()</a:t>
            </a:r>
          </a:p>
          <a:p>
            <a:pPr>
              <a:lnSpc>
                <a:spcPct val="100000"/>
              </a:lnSpc>
              <a:spcBef>
                <a:spcPts val="0"/>
              </a:spcBef>
              <a:buNone/>
            </a:pPr>
            <a:r>
              <a:rPr lang="en-US" sz="2000" i="1" dirty="0" smtClean="0"/>
              <a:t>									</a:t>
            </a:r>
            <a:r>
              <a:rPr lang="en-US" sz="2000" b="1" i="1" dirty="0" smtClean="0"/>
              <a:t> (…</a:t>
            </a:r>
            <a:r>
              <a:rPr lang="en-US" sz="2000" b="1" i="1" dirty="0" err="1" smtClean="0"/>
              <a:t>Contd</a:t>
            </a:r>
            <a:r>
              <a:rPr lang="en-US" sz="2000" b="1" i="1" dirty="0" smtClean="0"/>
              <a:t>)</a:t>
            </a:r>
            <a:endParaRPr lang="en-US" sz="2000" i="1" dirty="0" smtClean="0"/>
          </a:p>
        </p:txBody>
      </p:sp>
    </p:spTree>
    <p:extLst>
      <p:ext uri="{BB962C8B-B14F-4D97-AF65-F5344CB8AC3E}">
        <p14:creationId xmlns="" xmlns:p14="http://schemas.microsoft.com/office/powerpoint/2010/main" val="3586909875"/>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8D0B4B08-5E55-46E3-9C7E-B6FABD6D5D43}" type="slidenum">
              <a:rPr lang="en-US" smtClean="0"/>
              <a:pPr>
                <a:defRPr/>
              </a:pPr>
              <a:t>143</a:t>
            </a:fld>
            <a:endParaRPr lang="en-US"/>
          </a:p>
        </p:txBody>
      </p:sp>
      <p:sp>
        <p:nvSpPr>
          <p:cNvPr id="3" name="Content Placeholder 2"/>
          <p:cNvSpPr>
            <a:spLocks noGrp="1"/>
          </p:cNvSpPr>
          <p:nvPr>
            <p:ph sz="quarter" idx="1"/>
          </p:nvPr>
        </p:nvSpPr>
        <p:spPr>
          <a:xfrm>
            <a:off x="304800" y="152400"/>
            <a:ext cx="8610600" cy="6324600"/>
          </a:xfrm>
        </p:spPr>
        <p:txBody>
          <a:bodyPr>
            <a:normAutofit/>
          </a:bodyPr>
          <a:lstStyle/>
          <a:p>
            <a:pPr>
              <a:lnSpc>
                <a:spcPct val="100000"/>
              </a:lnSpc>
              <a:spcBef>
                <a:spcPts val="0"/>
              </a:spcBef>
              <a:buNone/>
            </a:pPr>
            <a:r>
              <a:rPr lang="en-US" sz="2800" i="1" dirty="0"/>
              <a:t>Create a package called </a:t>
            </a:r>
            <a:r>
              <a:rPr lang="en-US" sz="2800" i="1" dirty="0" err="1"/>
              <a:t>BankImpl</a:t>
            </a:r>
            <a:r>
              <a:rPr lang="en-US" sz="2800" i="1" dirty="0"/>
              <a:t> and create the following classes in it.</a:t>
            </a:r>
          </a:p>
          <a:p>
            <a:pPr>
              <a:lnSpc>
                <a:spcPct val="100000"/>
              </a:lnSpc>
              <a:spcBef>
                <a:spcPts val="0"/>
              </a:spcBef>
              <a:buNone/>
            </a:pPr>
            <a:r>
              <a:rPr lang="en-US" sz="2800" i="1" dirty="0"/>
              <a:t> </a:t>
            </a:r>
          </a:p>
          <a:p>
            <a:pPr lvl="0">
              <a:lnSpc>
                <a:spcPct val="100000"/>
              </a:lnSpc>
              <a:spcBef>
                <a:spcPts val="0"/>
              </a:spcBef>
              <a:buFont typeface="+mj-lt"/>
              <a:buAutoNum type="arabicPeriod"/>
            </a:pPr>
            <a:r>
              <a:rPr lang="en-US" sz="2800" i="1" dirty="0" err="1"/>
              <a:t>SavingsAcc</a:t>
            </a:r>
            <a:r>
              <a:rPr lang="en-US" sz="2800" i="1" dirty="0"/>
              <a:t> which implements </a:t>
            </a:r>
            <a:r>
              <a:rPr lang="en-US" sz="2800" i="1" dirty="0" err="1"/>
              <a:t>DepositAcc</a:t>
            </a:r>
            <a:r>
              <a:rPr lang="en-US" sz="2800" i="1" dirty="0"/>
              <a:t>  and </a:t>
            </a:r>
            <a:r>
              <a:rPr lang="en-US" sz="2800" i="1" dirty="0" err="1"/>
              <a:t>CreditInterest</a:t>
            </a:r>
            <a:endParaRPr lang="en-US" sz="2800" i="1" dirty="0"/>
          </a:p>
          <a:p>
            <a:pPr lvl="0">
              <a:lnSpc>
                <a:spcPct val="100000"/>
              </a:lnSpc>
              <a:spcBef>
                <a:spcPts val="0"/>
              </a:spcBef>
              <a:buFont typeface="+mj-lt"/>
              <a:buAutoNum type="arabicPeriod"/>
            </a:pPr>
            <a:r>
              <a:rPr lang="en-US" sz="2800" i="1" dirty="0" err="1"/>
              <a:t>FDAcc</a:t>
            </a:r>
            <a:r>
              <a:rPr lang="en-US" sz="2800" i="1" dirty="0"/>
              <a:t> which implements </a:t>
            </a:r>
            <a:r>
              <a:rPr lang="en-US" sz="2800" i="1" dirty="0" err="1"/>
              <a:t>DepositAcc</a:t>
            </a:r>
            <a:r>
              <a:rPr lang="en-US" sz="2800" i="1" dirty="0"/>
              <a:t>  and </a:t>
            </a:r>
            <a:r>
              <a:rPr lang="en-US" sz="2800" i="1" dirty="0" err="1"/>
              <a:t>CreditInterest</a:t>
            </a:r>
            <a:endParaRPr lang="en-US" sz="2800" i="1" dirty="0"/>
          </a:p>
          <a:p>
            <a:pPr lvl="0">
              <a:lnSpc>
                <a:spcPct val="100000"/>
              </a:lnSpc>
              <a:spcBef>
                <a:spcPts val="0"/>
              </a:spcBef>
              <a:buFont typeface="+mj-lt"/>
              <a:buAutoNum type="arabicPeriod"/>
            </a:pPr>
            <a:r>
              <a:rPr lang="en-US" sz="2800" i="1" dirty="0" err="1"/>
              <a:t>PersonalLoanAcc</a:t>
            </a:r>
            <a:r>
              <a:rPr lang="en-US" sz="2800" i="1" dirty="0"/>
              <a:t> which implements </a:t>
            </a:r>
            <a:r>
              <a:rPr lang="en-US" sz="2800" i="1" dirty="0" err="1"/>
              <a:t>LoanAcc</a:t>
            </a:r>
            <a:r>
              <a:rPr lang="en-US" sz="2800" i="1" dirty="0"/>
              <a:t> and </a:t>
            </a:r>
            <a:r>
              <a:rPr lang="en-US" sz="2800" i="1" dirty="0" err="1"/>
              <a:t>DebitInterest</a:t>
            </a:r>
            <a:endParaRPr lang="en-US" sz="2800" i="1" dirty="0"/>
          </a:p>
          <a:p>
            <a:pPr lvl="0">
              <a:lnSpc>
                <a:spcPct val="100000"/>
              </a:lnSpc>
              <a:spcBef>
                <a:spcPts val="0"/>
              </a:spcBef>
              <a:buFont typeface="+mj-lt"/>
              <a:buAutoNum type="arabicPeriod"/>
            </a:pPr>
            <a:r>
              <a:rPr lang="en-US" sz="2800" i="1" dirty="0" err="1"/>
              <a:t>HousingLoanAcc</a:t>
            </a:r>
            <a:r>
              <a:rPr lang="en-US" sz="2800" i="1" dirty="0"/>
              <a:t> which implements </a:t>
            </a:r>
            <a:r>
              <a:rPr lang="en-US" sz="2800" i="1" dirty="0" err="1"/>
              <a:t>LoanAcc</a:t>
            </a:r>
            <a:r>
              <a:rPr lang="en-US" sz="2800" i="1" dirty="0"/>
              <a:t> and </a:t>
            </a:r>
            <a:r>
              <a:rPr lang="en-US" sz="2800" i="1" dirty="0" err="1"/>
              <a:t>DebitInterest</a:t>
            </a:r>
            <a:endParaRPr lang="en-US" sz="2800" i="1" dirty="0"/>
          </a:p>
          <a:p>
            <a:pPr>
              <a:lnSpc>
                <a:spcPct val="100000"/>
              </a:lnSpc>
              <a:spcBef>
                <a:spcPts val="0"/>
              </a:spcBef>
              <a:buNone/>
            </a:pPr>
            <a:r>
              <a:rPr lang="en-US" sz="2800" i="1" dirty="0"/>
              <a:t> </a:t>
            </a:r>
          </a:p>
          <a:p>
            <a:pPr>
              <a:lnSpc>
                <a:spcPct val="100000"/>
              </a:lnSpc>
              <a:spcBef>
                <a:spcPts val="0"/>
              </a:spcBef>
              <a:buNone/>
            </a:pPr>
            <a:endParaRPr lang="en-US" sz="2800" i="1" dirty="0"/>
          </a:p>
          <a:p>
            <a:pPr>
              <a:lnSpc>
                <a:spcPct val="100000"/>
              </a:lnSpc>
              <a:spcBef>
                <a:spcPts val="0"/>
              </a:spcBef>
              <a:buNone/>
            </a:pPr>
            <a:r>
              <a:rPr lang="en-US" sz="2800" i="1" dirty="0"/>
              <a:t>Now create a class called </a:t>
            </a:r>
            <a:r>
              <a:rPr lang="en-US" sz="2800" i="1" dirty="0" err="1"/>
              <a:t>MyAccount</a:t>
            </a:r>
            <a:r>
              <a:rPr lang="en-US" sz="2800" i="1" dirty="0"/>
              <a:t> and create instances of all the accounts </a:t>
            </a:r>
          </a:p>
          <a:p>
            <a:pPr>
              <a:lnSpc>
                <a:spcPct val="100000"/>
              </a:lnSpc>
              <a:spcBef>
                <a:spcPts val="0"/>
              </a:spcBef>
              <a:buNone/>
            </a:pPr>
            <a:r>
              <a:rPr lang="en-US" sz="2800" i="1" dirty="0"/>
              <a:t>and generate appropriate output</a:t>
            </a:r>
            <a:r>
              <a:rPr lang="en-US" sz="2800" i="1" dirty="0" smtClean="0"/>
              <a:t>.</a:t>
            </a:r>
          </a:p>
          <a:p>
            <a:pPr algn="r">
              <a:lnSpc>
                <a:spcPct val="100000"/>
              </a:lnSpc>
              <a:spcBef>
                <a:spcPts val="0"/>
              </a:spcBef>
              <a:buNone/>
            </a:pPr>
            <a:r>
              <a:rPr lang="en-US" sz="2800" i="1" dirty="0" smtClean="0"/>
              <a:t>( 1 hour)</a:t>
            </a:r>
            <a:endParaRPr lang="en-US" sz="2800" i="1" dirty="0"/>
          </a:p>
          <a:p>
            <a:pPr>
              <a:lnSpc>
                <a:spcPct val="100000"/>
              </a:lnSpc>
              <a:spcBef>
                <a:spcPts val="0"/>
              </a:spcBef>
              <a:buNone/>
            </a:pPr>
            <a:endParaRPr lang="en-US" sz="3600" dirty="0" smtClean="0"/>
          </a:p>
          <a:p>
            <a:pPr>
              <a:lnSpc>
                <a:spcPct val="100000"/>
              </a:lnSpc>
              <a:spcBef>
                <a:spcPts val="0"/>
              </a:spcBef>
              <a:buNone/>
            </a:pPr>
            <a:endParaRPr lang="en-US" sz="3600" dirty="0" smtClean="0"/>
          </a:p>
          <a:p>
            <a:endParaRPr lang="en-US" sz="3600" dirty="0"/>
          </a:p>
        </p:txBody>
      </p:sp>
    </p:spTree>
    <p:extLst>
      <p:ext uri="{BB962C8B-B14F-4D97-AF65-F5344CB8AC3E}">
        <p14:creationId xmlns="" xmlns:p14="http://schemas.microsoft.com/office/powerpoint/2010/main" val="61185657"/>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a:t>
            </a:r>
            <a:endParaRPr lang="en-US" dirty="0"/>
          </a:p>
        </p:txBody>
      </p:sp>
      <p:pic>
        <p:nvPicPr>
          <p:cNvPr id="4" name="Content Placeholder 3" descr="http://www.ntu.edu.sg/home/ehchua/programming/java/images/OOP_PersonStudnetTeacher.png"/>
          <p:cNvPicPr>
            <a:picLocks noGrp="1"/>
          </p:cNvPicPr>
          <p:nvPr>
            <p:ph sz="quarter" idx="1"/>
          </p:nvPr>
        </p:nvPicPr>
        <p:blipFill>
          <a:blip r:embed="rId2">
            <a:extLst>
              <a:ext uri="{28A0092B-C50C-407E-A947-70E740481C1C}">
                <a14:useLocalDpi xmlns="" xmlns:wpc="http://schemas.microsoft.com/office/word/2010/wordprocessingCanvas" xmlns:mc="http://schemas.openxmlformats.org/markup-compatibility/2006"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tretch>
            <a:fillRect/>
          </a:stretch>
        </p:blipFill>
        <p:spPr bwMode="auto">
          <a:xfrm>
            <a:off x="1975002" y="1447800"/>
            <a:ext cx="5651196" cy="4572000"/>
          </a:xfrm>
          <a:prstGeom prst="rect">
            <a:avLst/>
          </a:prstGeom>
          <a:noFill/>
          <a:ln>
            <a:noFill/>
          </a:ln>
        </p:spPr>
      </p:pic>
    </p:spTree>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
          </p:nvPr>
        </p:nvSpPr>
        <p:spPr/>
        <p:txBody>
          <a:bodyPr/>
          <a:lstStyle/>
          <a:p>
            <a:pPr algn="just"/>
            <a:r>
              <a:rPr lang="en-IN" sz="2800" dirty="0" smtClean="0"/>
              <a:t>Problem Statement:</a:t>
            </a:r>
          </a:p>
          <a:p>
            <a:pPr algn="just">
              <a:buFont typeface="Wingdings" pitchFamily="2" charset="2"/>
              <a:buNone/>
            </a:pPr>
            <a:r>
              <a:rPr lang="en-IN" sz="2800" dirty="0" smtClean="0"/>
              <a:t>	A gaming application is planning to use car, boat and bike for water sport. The player should be able to move left, right, forward, reverse and set the speed of the vehicle.  The application should also demonstrate the manoeuvring of these vehicles with the help of a demo.</a:t>
            </a:r>
          </a:p>
          <a:p>
            <a:endParaRPr lang="en-US" dirty="0"/>
          </a:p>
        </p:txBody>
      </p:sp>
      <p:pic>
        <p:nvPicPr>
          <p:cNvPr id="4" name="Picture 5" descr="waterbike"/>
          <p:cNvPicPr>
            <a:picLocks noChangeAspect="1" noChangeArrowheads="1"/>
          </p:cNvPicPr>
          <p:nvPr/>
        </p:nvPicPr>
        <p:blipFill>
          <a:blip r:embed="rId2"/>
          <a:srcRect/>
          <a:stretch>
            <a:fillRect/>
          </a:stretch>
        </p:blipFill>
        <p:spPr bwMode="auto">
          <a:xfrm>
            <a:off x="6391275" y="4392613"/>
            <a:ext cx="2455863" cy="1793875"/>
          </a:xfrm>
          <a:prstGeom prst="rect">
            <a:avLst/>
          </a:prstGeom>
          <a:noFill/>
          <a:ln w="9525">
            <a:noFill/>
            <a:miter lim="800000"/>
            <a:headEnd/>
            <a:tailEnd/>
          </a:ln>
        </p:spPr>
      </p:pic>
      <p:pic>
        <p:nvPicPr>
          <p:cNvPr id="5" name="Picture 6" descr="water%20car1062682712"/>
          <p:cNvPicPr>
            <a:picLocks noChangeAspect="1" noChangeArrowheads="1"/>
          </p:cNvPicPr>
          <p:nvPr/>
        </p:nvPicPr>
        <p:blipFill>
          <a:blip r:embed="rId3"/>
          <a:srcRect/>
          <a:stretch>
            <a:fillRect/>
          </a:stretch>
        </p:blipFill>
        <p:spPr bwMode="auto">
          <a:xfrm>
            <a:off x="239713" y="4391025"/>
            <a:ext cx="2706687" cy="1879600"/>
          </a:xfrm>
          <a:prstGeom prst="rect">
            <a:avLst/>
          </a:prstGeom>
          <a:noFill/>
          <a:ln w="9525">
            <a:noFill/>
            <a:miter lim="800000"/>
            <a:headEnd/>
            <a:tailEnd/>
          </a:ln>
        </p:spPr>
      </p:pic>
      <p:pic>
        <p:nvPicPr>
          <p:cNvPr id="6" name="Picture 7" descr="waterboat"/>
          <p:cNvPicPr>
            <a:picLocks noChangeAspect="1" noChangeArrowheads="1"/>
          </p:cNvPicPr>
          <p:nvPr/>
        </p:nvPicPr>
        <p:blipFill>
          <a:blip r:embed="rId4"/>
          <a:srcRect/>
          <a:stretch>
            <a:fillRect/>
          </a:stretch>
        </p:blipFill>
        <p:spPr bwMode="auto">
          <a:xfrm>
            <a:off x="3165475" y="4303713"/>
            <a:ext cx="3008313" cy="19907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 to an interface (PTI)</a:t>
            </a:r>
            <a:endParaRPr lang="en-US" dirty="0"/>
          </a:p>
        </p:txBody>
      </p:sp>
      <p:sp>
        <p:nvSpPr>
          <p:cNvPr id="3" name="Content Placeholder 2"/>
          <p:cNvSpPr>
            <a:spLocks noGrp="1"/>
          </p:cNvSpPr>
          <p:nvPr>
            <p:ph sz="quarter" idx="1"/>
          </p:nvPr>
        </p:nvSpPr>
        <p:spPr/>
        <p:txBody>
          <a:bodyPr/>
          <a:lstStyle/>
          <a:p>
            <a:r>
              <a:rPr lang="en-IN" sz="2800" dirty="0" smtClean="0"/>
              <a:t>Do not tie the relationship to classes but tie them to interfaces.</a:t>
            </a:r>
          </a:p>
          <a:p>
            <a:endParaRPr lang="en-US" dirty="0"/>
          </a:p>
        </p:txBody>
      </p:sp>
      <p:pic>
        <p:nvPicPr>
          <p:cNvPr id="4" name="Picture 3"/>
          <p:cNvPicPr>
            <a:picLocks noChangeAspect="1" noChangeArrowheads="1"/>
          </p:cNvPicPr>
          <p:nvPr/>
        </p:nvPicPr>
        <p:blipFill>
          <a:blip r:embed="rId2"/>
          <a:srcRect/>
          <a:stretch>
            <a:fillRect/>
          </a:stretch>
        </p:blipFill>
        <p:spPr bwMode="auto">
          <a:xfrm>
            <a:off x="1295400" y="2514600"/>
            <a:ext cx="6430962" cy="3563938"/>
          </a:xfrm>
          <a:prstGeom prst="rect">
            <a:avLst/>
          </a:prstGeom>
          <a:noFill/>
          <a:ln w="9525" cap="flat" cmpd="sng">
            <a:solidFill>
              <a:schemeClr val="accent1"/>
            </a:solidFill>
            <a:prstDash val="solid"/>
            <a:miter lim="800000"/>
            <a:headEnd type="none" w="med" len="med"/>
            <a:tailEnd type="none" w="med" len="med"/>
          </a:ln>
          <a:effectLst>
            <a:outerShdw blurRad="50800" dist="38100" dir="2700000" algn="tl" rotWithShape="0">
              <a:prstClr val="black">
                <a:alpha val="40000"/>
              </a:prstClr>
            </a:outerShdw>
          </a:effectLst>
        </p:spPr>
      </p:pic>
    </p:spTree>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a:t>
            </a:r>
            <a:r>
              <a:rPr lang="en-US" smtClean="0"/>
              <a:t>8 Features</a:t>
            </a:r>
            <a:endParaRPr lang="en-US"/>
          </a:p>
        </p:txBody>
      </p:sp>
      <p:sp>
        <p:nvSpPr>
          <p:cNvPr id="3" name="Content Placeholder 2"/>
          <p:cNvSpPr>
            <a:spLocks noGrp="1"/>
          </p:cNvSpPr>
          <p:nvPr>
            <p:ph sz="quarter" idx="1"/>
          </p:nvPr>
        </p:nvSpPr>
        <p:spPr/>
        <p:txBody>
          <a:bodyPr/>
          <a:lstStyle/>
          <a:p>
            <a:r>
              <a:rPr lang="en-US" b="1" dirty="0" smtClean="0"/>
              <a:t>Java 8 Interface</a:t>
            </a:r>
            <a:r>
              <a:rPr lang="en-US" dirty="0" smtClean="0"/>
              <a:t> Changes – default method and static method. </a:t>
            </a:r>
          </a:p>
          <a:p>
            <a:r>
              <a:rPr lang="en-US" b="1" dirty="0" smtClean="0"/>
              <a:t>Java 8</a:t>
            </a:r>
            <a:r>
              <a:rPr lang="en-US" dirty="0" smtClean="0"/>
              <a:t> allows the interfaces to have default and static methods. </a:t>
            </a:r>
          </a:p>
          <a:p>
            <a:r>
              <a:rPr lang="en-US" dirty="0" smtClean="0"/>
              <a:t>The reason we have default methods in interfaces is to allow the developers to add new methods to the interfaces without affecting the classes that implements these interfaces.</a:t>
            </a:r>
          </a:p>
        </p:txBody>
      </p:sp>
    </p:spTree>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Default Methods</a:t>
            </a:r>
            <a:endParaRPr lang="en-US" dirty="0"/>
          </a:p>
        </p:txBody>
      </p:sp>
      <p:sp>
        <p:nvSpPr>
          <p:cNvPr id="3" name="Content Placeholder 2"/>
          <p:cNvSpPr>
            <a:spLocks noGrp="1"/>
          </p:cNvSpPr>
          <p:nvPr>
            <p:ph sz="quarter" idx="1"/>
          </p:nvPr>
        </p:nvSpPr>
        <p:spPr>
          <a:xfrm>
            <a:off x="914400" y="1447800"/>
            <a:ext cx="7772400" cy="5029200"/>
          </a:xfrm>
        </p:spPr>
        <p:txBody>
          <a:bodyPr>
            <a:normAutofit lnSpcReduction="10000"/>
          </a:bodyPr>
          <a:lstStyle/>
          <a:p>
            <a:r>
              <a:rPr lang="en-US" dirty="0" smtClean="0"/>
              <a:t>Java interface default methods will help us in extending interfaces without having the fear of breaking implementation classes.</a:t>
            </a:r>
          </a:p>
          <a:p>
            <a:r>
              <a:rPr lang="en-US" dirty="0" smtClean="0"/>
              <a:t>Java interface default methods has bridge down the differences between interfaces and abstract classes.</a:t>
            </a:r>
          </a:p>
          <a:p>
            <a:r>
              <a:rPr lang="en-US" dirty="0" smtClean="0"/>
              <a:t>Java 8 interface default methods will help us in avoiding utility classes, such as all the Collections class method can be provided in the interfaces itself.</a:t>
            </a:r>
          </a:p>
          <a:p>
            <a:r>
              <a:rPr lang="en-US" dirty="0" smtClean="0"/>
              <a:t>Java interface default methods will help us in removing base implementation classes, we can provide default implementation and the implementation classes can chose which one to override.</a:t>
            </a:r>
          </a:p>
          <a:p>
            <a:endParaRPr lang="en-US" dirty="0"/>
          </a:p>
        </p:txBody>
      </p:sp>
    </p:spTree>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457200"/>
            <a:ext cx="7772400" cy="6096000"/>
          </a:xfrm>
        </p:spPr>
        <p:txBody>
          <a:bodyPr>
            <a:normAutofit lnSpcReduction="10000"/>
          </a:bodyPr>
          <a:lstStyle/>
          <a:p>
            <a:r>
              <a:rPr lang="en-US" dirty="0" smtClean="0"/>
              <a:t>One of the major reason for introducing default methods in interfaces is to enhance the Collections API in Java 8 to support lambda expressions.</a:t>
            </a:r>
          </a:p>
          <a:p>
            <a:r>
              <a:rPr lang="en-US" dirty="0" smtClean="0"/>
              <a:t>If any class in the hierarchy has a method with same signature, then default methods become irrelevant. A default method cannot override a method from </a:t>
            </a:r>
            <a:r>
              <a:rPr lang="en-US" dirty="0" err="1" smtClean="0"/>
              <a:t>java.lang.Object</a:t>
            </a:r>
            <a:r>
              <a:rPr lang="en-US" dirty="0" smtClean="0"/>
              <a:t>. The reasoning is very simple, it’s because Object is the base class for all the java classes. So even if we have Object class methods defined as default methods in interfaces, it will be useless because Object class method will always be used. That’s why to avoid confusion, we can’t have default methods that are overriding Object class methods.</a:t>
            </a:r>
          </a:p>
          <a:p>
            <a:r>
              <a:rPr lang="en-US" dirty="0" smtClean="0"/>
              <a:t>Java interface default methods are also referred to as Defender Methods or Virtual extension methods.</a:t>
            </a:r>
          </a:p>
          <a:p>
            <a:r>
              <a:rPr lang="en-US" b="1" dirty="0" smtClean="0"/>
              <a:t>Diamond Problem!!!</a:t>
            </a:r>
          </a:p>
          <a:p>
            <a:endParaRPr lang="en-US" dirty="0" smtClean="0"/>
          </a:p>
          <a:p>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 y="1371600"/>
            <a:ext cx="4724400" cy="228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latin typeface="Arial (Body)"/>
            </a:endParaRPr>
          </a:p>
        </p:txBody>
      </p:sp>
      <p:sp>
        <p:nvSpPr>
          <p:cNvPr id="6147" name="TextBox 9"/>
          <p:cNvSpPr txBox="1">
            <a:spLocks noChangeArrowheads="1"/>
          </p:cNvSpPr>
          <p:nvPr/>
        </p:nvSpPr>
        <p:spPr bwMode="auto">
          <a:xfrm>
            <a:off x="91902" y="936227"/>
            <a:ext cx="2895600" cy="6778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0" lvl="1" eaLnBrk="1" hangingPunct="1"/>
            <a:r>
              <a:rPr lang="en-US" sz="2000" dirty="0" err="1">
                <a:latin typeface="Arial (Body)"/>
              </a:rPr>
              <a:t>studentManagement</a:t>
            </a:r>
            <a:endParaRPr lang="en-US" sz="2000" dirty="0">
              <a:latin typeface="Arial (Body)"/>
            </a:endParaRPr>
          </a:p>
          <a:p>
            <a:pPr eaLnBrk="1" hangingPunct="1"/>
            <a:endParaRPr lang="en-US" dirty="0">
              <a:latin typeface="Arial (Body)"/>
            </a:endParaRPr>
          </a:p>
        </p:txBody>
      </p:sp>
      <p:sp>
        <p:nvSpPr>
          <p:cNvPr id="11" name="Oval 10"/>
          <p:cNvSpPr/>
          <p:nvPr/>
        </p:nvSpPr>
        <p:spPr>
          <a:xfrm>
            <a:off x="762000" y="1676400"/>
            <a:ext cx="14478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solidFill>
                  <a:schemeClr val="tx1"/>
                </a:solidFill>
                <a:latin typeface="Arial (Body)"/>
              </a:rPr>
              <a:t>Student </a:t>
            </a:r>
          </a:p>
        </p:txBody>
      </p:sp>
      <p:sp>
        <p:nvSpPr>
          <p:cNvPr id="12" name="Oval 11"/>
          <p:cNvSpPr/>
          <p:nvPr/>
        </p:nvSpPr>
        <p:spPr>
          <a:xfrm>
            <a:off x="533400" y="2743200"/>
            <a:ext cx="19050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solidFill>
                  <a:schemeClr val="tx1"/>
                </a:solidFill>
                <a:latin typeface="Arial (Body)"/>
              </a:rPr>
              <a:t>Enrollment</a:t>
            </a:r>
          </a:p>
        </p:txBody>
      </p:sp>
      <p:sp>
        <p:nvSpPr>
          <p:cNvPr id="13" name="Oval 12"/>
          <p:cNvSpPr/>
          <p:nvPr/>
        </p:nvSpPr>
        <p:spPr>
          <a:xfrm>
            <a:off x="2514600" y="1905000"/>
            <a:ext cx="12954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latin typeface="Arial (Body)"/>
              </a:rPr>
              <a:t>Fee</a:t>
            </a:r>
          </a:p>
        </p:txBody>
      </p:sp>
      <p:sp>
        <p:nvSpPr>
          <p:cNvPr id="14" name="Rectangle 13"/>
          <p:cNvSpPr/>
          <p:nvPr/>
        </p:nvSpPr>
        <p:spPr>
          <a:xfrm>
            <a:off x="457200" y="4114800"/>
            <a:ext cx="4724400" cy="228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latin typeface="Arial (Body)"/>
            </a:endParaRPr>
          </a:p>
        </p:txBody>
      </p:sp>
      <p:sp>
        <p:nvSpPr>
          <p:cNvPr id="6152" name="TextBox 14"/>
          <p:cNvSpPr txBox="1">
            <a:spLocks noChangeArrowheads="1"/>
          </p:cNvSpPr>
          <p:nvPr/>
        </p:nvSpPr>
        <p:spPr bwMode="auto">
          <a:xfrm>
            <a:off x="304800" y="3733800"/>
            <a:ext cx="2895600" cy="6778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0" lvl="1" eaLnBrk="1" hangingPunct="1"/>
            <a:r>
              <a:rPr lang="en-US" sz="2000" dirty="0" err="1">
                <a:latin typeface="Arial (Body)"/>
              </a:rPr>
              <a:t>facultyManagement</a:t>
            </a:r>
            <a:endParaRPr lang="en-US" sz="2000" dirty="0">
              <a:latin typeface="Arial (Body)"/>
            </a:endParaRPr>
          </a:p>
          <a:p>
            <a:pPr eaLnBrk="1" hangingPunct="1"/>
            <a:endParaRPr lang="en-US" dirty="0">
              <a:latin typeface="Arial (Body)"/>
            </a:endParaRPr>
          </a:p>
        </p:txBody>
      </p:sp>
      <p:sp>
        <p:nvSpPr>
          <p:cNvPr id="16" name="Oval 15"/>
          <p:cNvSpPr/>
          <p:nvPr/>
        </p:nvSpPr>
        <p:spPr>
          <a:xfrm>
            <a:off x="1066800" y="4419600"/>
            <a:ext cx="14478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solidFill>
                  <a:schemeClr val="tx1"/>
                </a:solidFill>
                <a:latin typeface="Arial (Body)"/>
              </a:rPr>
              <a:t>Teacher</a:t>
            </a:r>
          </a:p>
        </p:txBody>
      </p:sp>
      <p:sp>
        <p:nvSpPr>
          <p:cNvPr id="17" name="Oval 16"/>
          <p:cNvSpPr/>
          <p:nvPr/>
        </p:nvSpPr>
        <p:spPr>
          <a:xfrm>
            <a:off x="838200" y="5486400"/>
            <a:ext cx="19050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latin typeface="Arial (Body)"/>
              </a:rPr>
              <a:t>Professor</a:t>
            </a:r>
          </a:p>
        </p:txBody>
      </p:sp>
      <p:sp>
        <p:nvSpPr>
          <p:cNvPr id="18" name="Oval 17"/>
          <p:cNvSpPr/>
          <p:nvPr/>
        </p:nvSpPr>
        <p:spPr>
          <a:xfrm>
            <a:off x="2819400" y="4648200"/>
            <a:ext cx="17526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err="1">
                <a:solidFill>
                  <a:schemeClr val="tx1"/>
                </a:solidFill>
                <a:latin typeface="Arial (Body)"/>
              </a:rPr>
              <a:t>LabStaff</a:t>
            </a:r>
            <a:endParaRPr lang="en-US" dirty="0">
              <a:solidFill>
                <a:schemeClr val="tx1"/>
              </a:solidFill>
              <a:latin typeface="Arial (Body)"/>
            </a:endParaRPr>
          </a:p>
        </p:txBody>
      </p:sp>
      <p:sp>
        <p:nvSpPr>
          <p:cNvPr id="19" name="Rectangle 18"/>
          <p:cNvSpPr/>
          <p:nvPr/>
        </p:nvSpPr>
        <p:spPr>
          <a:xfrm>
            <a:off x="5334000" y="2362200"/>
            <a:ext cx="3581400" cy="3200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latin typeface="Arial (Body)"/>
            </a:endParaRPr>
          </a:p>
        </p:txBody>
      </p:sp>
      <p:sp>
        <p:nvSpPr>
          <p:cNvPr id="6157" name="TextBox 19"/>
          <p:cNvSpPr txBox="1">
            <a:spLocks noChangeArrowheads="1"/>
          </p:cNvSpPr>
          <p:nvPr/>
        </p:nvSpPr>
        <p:spPr bwMode="auto">
          <a:xfrm>
            <a:off x="5257800" y="1981200"/>
            <a:ext cx="2895600" cy="6778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0" lvl="1" eaLnBrk="1" hangingPunct="1"/>
            <a:r>
              <a:rPr lang="en-US" sz="2000" dirty="0" err="1">
                <a:latin typeface="Arial (Body)"/>
              </a:rPr>
              <a:t>hostelManagement</a:t>
            </a:r>
            <a:endParaRPr lang="en-US" sz="2000" dirty="0">
              <a:latin typeface="Arial (Body)"/>
            </a:endParaRPr>
          </a:p>
          <a:p>
            <a:pPr eaLnBrk="1" hangingPunct="1"/>
            <a:endParaRPr lang="en-US" dirty="0">
              <a:latin typeface="Arial (Body)"/>
            </a:endParaRPr>
          </a:p>
        </p:txBody>
      </p:sp>
      <p:sp>
        <p:nvSpPr>
          <p:cNvPr id="24" name="Rectangle 23"/>
          <p:cNvSpPr/>
          <p:nvPr/>
        </p:nvSpPr>
        <p:spPr>
          <a:xfrm>
            <a:off x="5638800" y="2743200"/>
            <a:ext cx="1828800" cy="1447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latin typeface="Arial (Body)"/>
            </a:endParaRPr>
          </a:p>
        </p:txBody>
      </p:sp>
      <p:sp>
        <p:nvSpPr>
          <p:cNvPr id="23" name="Oval 22"/>
          <p:cNvSpPr/>
          <p:nvPr/>
        </p:nvSpPr>
        <p:spPr>
          <a:xfrm>
            <a:off x="5562600" y="4495800"/>
            <a:ext cx="31242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err="1">
                <a:solidFill>
                  <a:schemeClr val="tx1"/>
                </a:solidFill>
                <a:latin typeface="Arial (Body)"/>
              </a:rPr>
              <a:t>FoodCalendar</a:t>
            </a:r>
            <a:endParaRPr lang="en-US" dirty="0">
              <a:solidFill>
                <a:schemeClr val="tx1"/>
              </a:solidFill>
              <a:latin typeface="Arial (Body)"/>
            </a:endParaRPr>
          </a:p>
        </p:txBody>
      </p:sp>
      <p:sp>
        <p:nvSpPr>
          <p:cNvPr id="22" name="Oval 21"/>
          <p:cNvSpPr/>
          <p:nvPr/>
        </p:nvSpPr>
        <p:spPr>
          <a:xfrm>
            <a:off x="5791200" y="2819400"/>
            <a:ext cx="15240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latin typeface="Arial (Body)"/>
              </a:rPr>
              <a:t>Staff</a:t>
            </a:r>
          </a:p>
        </p:txBody>
      </p:sp>
      <p:sp>
        <p:nvSpPr>
          <p:cNvPr id="6161" name="Rectangle 24"/>
          <p:cNvSpPr>
            <a:spLocks noChangeArrowheads="1"/>
          </p:cNvSpPr>
          <p:nvPr/>
        </p:nvSpPr>
        <p:spPr bwMode="auto">
          <a:xfrm>
            <a:off x="5486400" y="2362200"/>
            <a:ext cx="1979613"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r>
              <a:rPr lang="en-US" dirty="0" err="1">
                <a:latin typeface="Arial (Body)"/>
              </a:rPr>
              <a:t>infraManagement</a:t>
            </a:r>
            <a:endParaRPr lang="en-US" dirty="0">
              <a:latin typeface="Arial (Body)"/>
            </a:endParaRPr>
          </a:p>
        </p:txBody>
      </p:sp>
      <p:sp>
        <p:nvSpPr>
          <p:cNvPr id="26" name="Oval 25"/>
          <p:cNvSpPr/>
          <p:nvPr/>
        </p:nvSpPr>
        <p:spPr>
          <a:xfrm>
            <a:off x="5867400" y="3505200"/>
            <a:ext cx="15240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latin typeface="Arial (Body)"/>
              </a:rPr>
              <a:t>Room</a:t>
            </a:r>
          </a:p>
        </p:txBody>
      </p:sp>
      <p:sp>
        <p:nvSpPr>
          <p:cNvPr id="27" name="Rectangle 26"/>
          <p:cNvSpPr/>
          <p:nvPr/>
        </p:nvSpPr>
        <p:spPr>
          <a:xfrm>
            <a:off x="2600325" y="662782"/>
            <a:ext cx="3943708" cy="584775"/>
          </a:xfrm>
          <a:prstGeom prst="rect">
            <a:avLst/>
          </a:prstGeom>
        </p:spPr>
        <p:txBody>
          <a:bodyPr wrap="none">
            <a:spAutoFit/>
          </a:bodyPr>
          <a:lstStyle/>
          <a:p>
            <a:pPr>
              <a:defRPr/>
            </a:pPr>
            <a:r>
              <a:rPr lang="en-US" sz="3200" b="1" dirty="0">
                <a:solidFill>
                  <a:srgbClr val="0094E0"/>
                </a:solidFill>
                <a:latin typeface="Arial (Body)"/>
                <a:ea typeface="+mj-ea"/>
                <a:cs typeface="+mj-cs"/>
              </a:rPr>
              <a:t>Example</a:t>
            </a:r>
            <a:r>
              <a:rPr lang="en-US" sz="3200" b="1" dirty="0">
                <a:latin typeface="Arial (Body)"/>
                <a:ea typeface="+mj-ea"/>
                <a:cs typeface="+mj-cs"/>
              </a:rPr>
              <a:t> </a:t>
            </a:r>
            <a:r>
              <a:rPr lang="en-US" sz="3200" b="1" dirty="0">
                <a:solidFill>
                  <a:srgbClr val="0094E0"/>
                </a:solidFill>
                <a:latin typeface="Arial (Body)"/>
                <a:ea typeface="+mj-ea"/>
                <a:cs typeface="+mj-cs"/>
              </a:rPr>
              <a:t>Scenarios</a:t>
            </a:r>
          </a:p>
        </p:txBody>
      </p:sp>
      <p:cxnSp>
        <p:nvCxnSpPr>
          <p:cNvPr id="30" name="Straight Arrow Connector 29"/>
          <p:cNvCxnSpPr/>
          <p:nvPr/>
        </p:nvCxnSpPr>
        <p:spPr>
          <a:xfrm flipV="1">
            <a:off x="4876800" y="1371600"/>
            <a:ext cx="1371600" cy="762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V="1">
            <a:off x="5791200" y="1447800"/>
            <a:ext cx="533400" cy="12954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H="1" flipV="1">
            <a:off x="6477000" y="1447800"/>
            <a:ext cx="1371600" cy="9144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8" name="Freeform 37"/>
          <p:cNvSpPr/>
          <p:nvPr/>
        </p:nvSpPr>
        <p:spPr>
          <a:xfrm>
            <a:off x="4826000" y="1519238"/>
            <a:ext cx="1377950" cy="2589212"/>
          </a:xfrm>
          <a:custGeom>
            <a:avLst/>
            <a:gdLst>
              <a:gd name="connsiteX0" fmla="*/ 0 w 1378634"/>
              <a:gd name="connsiteY0" fmla="*/ 2588455 h 2588455"/>
              <a:gd name="connsiteX1" fmla="*/ 253219 w 1378634"/>
              <a:gd name="connsiteY1" fmla="*/ 2264898 h 2588455"/>
              <a:gd name="connsiteX2" fmla="*/ 267287 w 1378634"/>
              <a:gd name="connsiteY2" fmla="*/ 1533378 h 2588455"/>
              <a:gd name="connsiteX3" fmla="*/ 379828 w 1378634"/>
              <a:gd name="connsiteY3" fmla="*/ 478301 h 2588455"/>
              <a:gd name="connsiteX4" fmla="*/ 1378634 w 1378634"/>
              <a:gd name="connsiteY4" fmla="*/ 0 h 25884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634" h="2588455">
                <a:moveTo>
                  <a:pt x="0" y="2588455"/>
                </a:moveTo>
                <a:cubicBezTo>
                  <a:pt x="104335" y="2514599"/>
                  <a:pt x="208671" y="2440744"/>
                  <a:pt x="253219" y="2264898"/>
                </a:cubicBezTo>
                <a:cubicBezTo>
                  <a:pt x="297767" y="2089052"/>
                  <a:pt x="246186" y="1831144"/>
                  <a:pt x="267287" y="1533378"/>
                </a:cubicBezTo>
                <a:cubicBezTo>
                  <a:pt x="288388" y="1235612"/>
                  <a:pt x="194604" y="733864"/>
                  <a:pt x="379828" y="478301"/>
                </a:cubicBezTo>
                <a:cubicBezTo>
                  <a:pt x="565053" y="222738"/>
                  <a:pt x="971843" y="111369"/>
                  <a:pt x="1378634" y="0"/>
                </a:cubicBezTo>
              </a:path>
            </a:pathLst>
          </a:custGeom>
          <a:ln>
            <a:solidFill>
              <a:srgbClr val="C0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latin typeface="Arial (Body)"/>
            </a:endParaRPr>
          </a:p>
        </p:txBody>
      </p:sp>
      <p:sp>
        <p:nvSpPr>
          <p:cNvPr id="6168" name="TextBox 38"/>
          <p:cNvSpPr txBox="1">
            <a:spLocks noChangeArrowheads="1"/>
          </p:cNvSpPr>
          <p:nvPr/>
        </p:nvSpPr>
        <p:spPr bwMode="auto">
          <a:xfrm>
            <a:off x="6400800" y="1066800"/>
            <a:ext cx="1171575"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dirty="0">
                <a:latin typeface="Arial (Body)"/>
              </a:rPr>
              <a:t>packages</a:t>
            </a:r>
          </a:p>
        </p:txBody>
      </p:sp>
      <p:cxnSp>
        <p:nvCxnSpPr>
          <p:cNvPr id="41" name="Straight Arrow Connector 40"/>
          <p:cNvCxnSpPr/>
          <p:nvPr/>
        </p:nvCxnSpPr>
        <p:spPr>
          <a:xfrm flipH="1">
            <a:off x="5867400" y="5105400"/>
            <a:ext cx="609600" cy="9906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4114800" y="5257800"/>
            <a:ext cx="1752600" cy="8382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6171" name="TextBox 43"/>
          <p:cNvSpPr txBox="1">
            <a:spLocks noChangeArrowheads="1"/>
          </p:cNvSpPr>
          <p:nvPr/>
        </p:nvSpPr>
        <p:spPr bwMode="auto">
          <a:xfrm>
            <a:off x="5486400" y="6019800"/>
            <a:ext cx="2198688"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dirty="0">
                <a:latin typeface="Arial (Body)"/>
              </a:rPr>
              <a:t>Classes / interfaces</a:t>
            </a:r>
          </a:p>
        </p:txBody>
      </p:sp>
      <p:sp>
        <p:nvSpPr>
          <p:cNvPr id="5149" name="Slide Number Placeholder 30"/>
          <p:cNvSpPr>
            <a:spLocks noGrp="1"/>
          </p:cNvSpPr>
          <p:nvPr>
            <p:ph type="sldNum" sz="quarter" idx="12"/>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7D065A9B-7258-41A1-ADEF-82F2F75E2F49}" type="slidenum">
              <a:rPr lang="en-US" smtClean="0">
                <a:solidFill>
                  <a:schemeClr val="bg2"/>
                </a:solidFill>
                <a:latin typeface="Arial (Body)"/>
              </a:rPr>
              <a:pPr eaLnBrk="1" hangingPunct="1">
                <a:defRPr/>
              </a:pPr>
              <a:t>15</a:t>
            </a:fld>
            <a:endParaRPr lang="en-US" dirty="0" smtClean="0">
              <a:solidFill>
                <a:schemeClr val="bg2"/>
              </a:solidFill>
              <a:latin typeface="Arial (Body)"/>
            </a:endParaRPr>
          </a:p>
        </p:txBody>
      </p:sp>
    </p:spTree>
    <p:extLst>
      <p:ext uri="{BB962C8B-B14F-4D97-AF65-F5344CB8AC3E}">
        <p14:creationId xmlns="" xmlns:p14="http://schemas.microsoft.com/office/powerpoint/2010/main" val="2022600187"/>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 Static Method</a:t>
            </a:r>
            <a:endParaRPr lang="en-US" dirty="0"/>
          </a:p>
        </p:txBody>
      </p:sp>
      <p:sp>
        <p:nvSpPr>
          <p:cNvPr id="3" name="Content Placeholder 2"/>
          <p:cNvSpPr>
            <a:spLocks noGrp="1"/>
          </p:cNvSpPr>
          <p:nvPr>
            <p:ph sz="quarter" idx="1"/>
          </p:nvPr>
        </p:nvSpPr>
        <p:spPr>
          <a:xfrm>
            <a:off x="914400" y="1447800"/>
            <a:ext cx="7772400" cy="5029200"/>
          </a:xfrm>
        </p:spPr>
        <p:txBody>
          <a:bodyPr>
            <a:normAutofit fontScale="92500" lnSpcReduction="20000"/>
          </a:bodyPr>
          <a:lstStyle/>
          <a:p>
            <a:r>
              <a:rPr lang="en-US" dirty="0" smtClean="0"/>
              <a:t>Java interface static method is part of interface, we can’t use it for implementation class objects.</a:t>
            </a:r>
          </a:p>
          <a:p>
            <a:r>
              <a:rPr lang="en-US" dirty="0" smtClean="0"/>
              <a:t>Java interface static methods are good for providing utility methods, for example null check, collection sorting etc.</a:t>
            </a:r>
          </a:p>
          <a:p>
            <a:r>
              <a:rPr lang="en-US" dirty="0" smtClean="0"/>
              <a:t>Java interface static method helps us in providing security by not allowing implementation classes to override them.</a:t>
            </a:r>
          </a:p>
          <a:p>
            <a:r>
              <a:rPr lang="en-US" dirty="0" smtClean="0"/>
              <a:t>We can’t define interface static method for Object class methods, we will get compiler error as “This static method cannot hide the instance method from Object”. This is because it’s not allowed in java, since Object is the base class for all the classes and we can’t have one class level static method and another instance method with same signature.</a:t>
            </a:r>
          </a:p>
          <a:p>
            <a:r>
              <a:rPr lang="en-US" dirty="0" smtClean="0"/>
              <a:t>We can use java interface static methods to remove utility classes such as Collections and move all of it’s static methods to the corresponding interface, that would be easy to find and use.</a:t>
            </a:r>
          </a:p>
          <a:p>
            <a:endParaRPr lang="en-US" dirty="0"/>
          </a:p>
        </p:txBody>
      </p:sp>
    </p:spTree>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Functional Interfaces</a:t>
            </a:r>
            <a:endParaRPr lang="en-US" dirty="0"/>
          </a:p>
        </p:txBody>
      </p:sp>
      <p:sp>
        <p:nvSpPr>
          <p:cNvPr id="3" name="Content Placeholder 2"/>
          <p:cNvSpPr>
            <a:spLocks noGrp="1"/>
          </p:cNvSpPr>
          <p:nvPr>
            <p:ph sz="quarter" idx="1"/>
          </p:nvPr>
        </p:nvSpPr>
        <p:spPr/>
        <p:txBody>
          <a:bodyPr/>
          <a:lstStyle/>
          <a:p>
            <a:r>
              <a:rPr lang="en-US" dirty="0" smtClean="0"/>
              <a:t>An interface with exactly one abstract method is known as Functional Interface.</a:t>
            </a:r>
          </a:p>
          <a:p>
            <a:r>
              <a:rPr lang="en-US" dirty="0" smtClean="0"/>
              <a:t>A new annotation @</a:t>
            </a:r>
            <a:r>
              <a:rPr lang="en-US" dirty="0" err="1" smtClean="0"/>
              <a:t>FunctionalInterface</a:t>
            </a:r>
            <a:r>
              <a:rPr lang="en-US" dirty="0" smtClean="0"/>
              <a:t> has been introduced to mark an interface as Functional Interface.</a:t>
            </a:r>
          </a:p>
          <a:p>
            <a:r>
              <a:rPr lang="en-US" dirty="0" smtClean="0"/>
              <a:t>@</a:t>
            </a:r>
            <a:r>
              <a:rPr lang="en-US" dirty="0" err="1" smtClean="0"/>
              <a:t>FunctionalInterface</a:t>
            </a:r>
            <a:r>
              <a:rPr lang="en-US" dirty="0" smtClean="0"/>
              <a:t> annotation is a facility to avoid accidental addition of abstract methods in the functional interfaces. It’s optional but good practice to use it.</a:t>
            </a:r>
            <a:endParaRPr lang="en-US" dirty="0"/>
          </a:p>
        </p:txBody>
      </p:sp>
    </p:spTree>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endParaRPr lang="en-US"/>
          </a:p>
        </p:txBody>
      </p:sp>
      <p:sp>
        <p:nvSpPr>
          <p:cNvPr id="2" name="Title 1"/>
          <p:cNvSpPr>
            <a:spLocks noGrp="1"/>
          </p:cNvSpPr>
          <p:nvPr>
            <p:ph type="ctrTitle"/>
          </p:nvPr>
        </p:nvSpPr>
        <p:spPr/>
        <p:txBody>
          <a:bodyPr/>
          <a:lstStyle/>
          <a:p>
            <a:r>
              <a:rPr lang="en-US" dirty="0" smtClean="0"/>
              <a:t>Questions Time</a:t>
            </a:r>
            <a:endParaRPr lang="en-US" dirty="0"/>
          </a:p>
        </p:txBody>
      </p:sp>
    </p:spTree>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Q-1</a:t>
            </a:r>
            <a:endParaRPr lang="en-US" dirty="0"/>
          </a:p>
        </p:txBody>
      </p:sp>
      <p:sp>
        <p:nvSpPr>
          <p:cNvPr id="3" name="Content Placeholder 2"/>
          <p:cNvSpPr>
            <a:spLocks noGrp="1"/>
          </p:cNvSpPr>
          <p:nvPr>
            <p:ph sz="quarter" idx="1"/>
          </p:nvPr>
        </p:nvSpPr>
        <p:spPr/>
        <p:txBody>
          <a:bodyPr/>
          <a:lstStyle/>
          <a:p>
            <a:r>
              <a:rPr lang="en-US" b="1" dirty="0" smtClean="0"/>
              <a:t>Which statement is true regarding an object?</a:t>
            </a:r>
            <a:endParaRPr lang="en-US" dirty="0" smtClean="0"/>
          </a:p>
          <a:p>
            <a:r>
              <a:rPr lang="en-US" dirty="0" smtClean="0"/>
              <a:t>(a) An object is what classes instantiated are from</a:t>
            </a:r>
            <a:br>
              <a:rPr lang="en-US" dirty="0" smtClean="0"/>
            </a:br>
            <a:r>
              <a:rPr lang="en-US" dirty="0" smtClean="0"/>
              <a:t>(b) An object is an instance of a class</a:t>
            </a:r>
            <a:br>
              <a:rPr lang="en-US" dirty="0" smtClean="0"/>
            </a:br>
            <a:r>
              <a:rPr lang="en-US" dirty="0" smtClean="0"/>
              <a:t>(c) An object is a variable</a:t>
            </a:r>
            <a:br>
              <a:rPr lang="en-US" dirty="0" smtClean="0"/>
            </a:br>
            <a:r>
              <a:rPr lang="en-US" dirty="0" smtClean="0"/>
              <a:t>(d) An object is a reference to an attribute</a:t>
            </a:r>
            <a:br>
              <a:rPr lang="en-US" dirty="0" smtClean="0"/>
            </a:br>
            <a:r>
              <a:rPr lang="en-US" dirty="0" smtClean="0"/>
              <a:t>(e) An object is not an instance of a class.</a:t>
            </a:r>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Q-2</a:t>
            </a:r>
            <a:endParaRPr lang="en-US" dirty="0"/>
          </a:p>
        </p:txBody>
      </p:sp>
      <p:sp>
        <p:nvSpPr>
          <p:cNvPr id="3" name="Content Placeholder 2"/>
          <p:cNvSpPr>
            <a:spLocks noGrp="1"/>
          </p:cNvSpPr>
          <p:nvPr>
            <p:ph sz="quarter" idx="1"/>
          </p:nvPr>
        </p:nvSpPr>
        <p:spPr/>
        <p:txBody>
          <a:bodyPr/>
          <a:lstStyle/>
          <a:p>
            <a:r>
              <a:rPr lang="en-US" dirty="0" smtClean="0"/>
              <a:t>Which component is used to compile, debug and execute java program?</a:t>
            </a:r>
            <a:br>
              <a:rPr lang="en-US" dirty="0" smtClean="0"/>
            </a:br>
            <a:r>
              <a:rPr lang="en-US" dirty="0" smtClean="0"/>
              <a:t>a) JVM</a:t>
            </a:r>
            <a:br>
              <a:rPr lang="en-US" dirty="0" smtClean="0"/>
            </a:br>
            <a:r>
              <a:rPr lang="en-US" dirty="0" smtClean="0"/>
              <a:t>b) JDK</a:t>
            </a:r>
            <a:br>
              <a:rPr lang="en-US" dirty="0" smtClean="0"/>
            </a:br>
            <a:r>
              <a:rPr lang="en-US" dirty="0" smtClean="0"/>
              <a:t>c) JIT</a:t>
            </a:r>
            <a:br>
              <a:rPr lang="en-US" dirty="0" smtClean="0"/>
            </a:br>
            <a:r>
              <a:rPr lang="en-US" dirty="0" smtClean="0"/>
              <a:t>d) JRE</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Q-3</a:t>
            </a:r>
            <a:endParaRPr lang="en-US" dirty="0"/>
          </a:p>
        </p:txBody>
      </p:sp>
      <p:sp>
        <p:nvSpPr>
          <p:cNvPr id="3" name="Content Placeholder 2"/>
          <p:cNvSpPr>
            <a:spLocks noGrp="1"/>
          </p:cNvSpPr>
          <p:nvPr>
            <p:ph sz="quarter" idx="1"/>
          </p:nvPr>
        </p:nvSpPr>
        <p:spPr>
          <a:xfrm>
            <a:off x="914400" y="1447800"/>
            <a:ext cx="7772400" cy="5105400"/>
          </a:xfrm>
        </p:spPr>
        <p:txBody>
          <a:bodyPr/>
          <a:lstStyle/>
          <a:p>
            <a:r>
              <a:rPr lang="en-US" b="1" dirty="0" smtClean="0"/>
              <a:t>The concept of multiple inheritances is implemented in Java by</a:t>
            </a:r>
            <a:endParaRPr lang="en-US" dirty="0" smtClean="0"/>
          </a:p>
          <a:p>
            <a:r>
              <a:rPr lang="en-US" dirty="0" smtClean="0"/>
              <a:t>I. Extending two or more classes.</a:t>
            </a:r>
            <a:br>
              <a:rPr lang="en-US" dirty="0" smtClean="0"/>
            </a:br>
            <a:r>
              <a:rPr lang="en-US" dirty="0" smtClean="0"/>
              <a:t>II. Extending one class and implementing one or more interfaces.</a:t>
            </a:r>
            <a:br>
              <a:rPr lang="en-US" dirty="0" smtClean="0"/>
            </a:br>
            <a:r>
              <a:rPr lang="en-US" dirty="0" smtClean="0"/>
              <a:t>III. Implementing two or more interfaces.</a:t>
            </a:r>
          </a:p>
          <a:p>
            <a:r>
              <a:rPr lang="en-US" dirty="0" smtClean="0"/>
              <a:t>(a) Only (II) </a:t>
            </a:r>
          </a:p>
          <a:p>
            <a:r>
              <a:rPr lang="en-US" dirty="0" smtClean="0"/>
              <a:t>(b) (I) and (II) </a:t>
            </a:r>
          </a:p>
          <a:p>
            <a:r>
              <a:rPr lang="en-US" dirty="0" smtClean="0"/>
              <a:t>(c) (II) and (III)</a:t>
            </a:r>
          </a:p>
          <a:p>
            <a:r>
              <a:rPr lang="en-US" dirty="0" smtClean="0"/>
              <a:t>(d) Only (I) </a:t>
            </a:r>
          </a:p>
          <a:p>
            <a:r>
              <a:rPr lang="en-US" dirty="0" smtClean="0"/>
              <a:t>(e) Only (III).</a:t>
            </a:r>
          </a:p>
          <a:p>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Q-4</a:t>
            </a:r>
            <a:endParaRPr lang="en-US" dirty="0"/>
          </a:p>
        </p:txBody>
      </p:sp>
      <p:sp>
        <p:nvSpPr>
          <p:cNvPr id="3" name="Content Placeholder 2"/>
          <p:cNvSpPr>
            <a:spLocks noGrp="1"/>
          </p:cNvSpPr>
          <p:nvPr>
            <p:ph sz="quarter" idx="1"/>
          </p:nvPr>
        </p:nvSpPr>
        <p:spPr/>
        <p:txBody>
          <a:bodyPr>
            <a:normAutofit/>
          </a:bodyPr>
          <a:lstStyle/>
          <a:p>
            <a:r>
              <a:rPr lang="en-US" dirty="0" smtClean="0"/>
              <a:t>What is the error in the following class definitions?</a:t>
            </a:r>
          </a:p>
          <a:p>
            <a:r>
              <a:rPr lang="en-US" dirty="0" smtClean="0"/>
              <a:t>Abstract class </a:t>
            </a:r>
            <a:r>
              <a:rPr lang="en-US" dirty="0" err="1" smtClean="0"/>
              <a:t>xy</a:t>
            </a:r>
            <a:r>
              <a:rPr lang="en-US" dirty="0" smtClean="0"/>
              <a:t/>
            </a:r>
            <a:br>
              <a:rPr lang="en-US" dirty="0" smtClean="0"/>
            </a:br>
            <a:r>
              <a:rPr lang="en-US" dirty="0" smtClean="0"/>
              <a:t>{</a:t>
            </a:r>
            <a:br>
              <a:rPr lang="en-US" dirty="0" smtClean="0"/>
            </a:br>
            <a:r>
              <a:rPr lang="en-US" dirty="0" smtClean="0"/>
              <a:t>abstract sum (</a:t>
            </a:r>
            <a:r>
              <a:rPr lang="en-US" dirty="0" err="1" smtClean="0"/>
              <a:t>int</a:t>
            </a:r>
            <a:r>
              <a:rPr lang="en-US" dirty="0" smtClean="0"/>
              <a:t> x, </a:t>
            </a:r>
            <a:r>
              <a:rPr lang="en-US" dirty="0" err="1" smtClean="0"/>
              <a:t>int</a:t>
            </a:r>
            <a:r>
              <a:rPr lang="en-US" dirty="0" smtClean="0"/>
              <a:t> y) { }</a:t>
            </a:r>
            <a:br>
              <a:rPr lang="en-US" dirty="0" smtClean="0"/>
            </a:br>
            <a:r>
              <a:rPr lang="en-US" dirty="0" smtClean="0"/>
              <a:t>}</a:t>
            </a:r>
          </a:p>
          <a:p>
            <a:r>
              <a:rPr lang="en-US" dirty="0" smtClean="0"/>
              <a:t>(a) Class header is not defined properly.</a:t>
            </a:r>
            <a:br>
              <a:rPr lang="en-US" dirty="0" smtClean="0"/>
            </a:br>
            <a:r>
              <a:rPr lang="en-US" dirty="0" smtClean="0"/>
              <a:t>(b) Constructor is not defined.</a:t>
            </a:r>
            <a:br>
              <a:rPr lang="en-US" dirty="0" smtClean="0"/>
            </a:br>
            <a:r>
              <a:rPr lang="en-US" dirty="0" smtClean="0"/>
              <a:t>(c) Method is not defined properly</a:t>
            </a:r>
            <a:br>
              <a:rPr lang="en-US" dirty="0" smtClean="0"/>
            </a:br>
            <a:r>
              <a:rPr lang="en-US" dirty="0" smtClean="0"/>
              <a:t>(d) Method is defined properly</a:t>
            </a:r>
            <a:br>
              <a:rPr lang="en-US" dirty="0" smtClean="0"/>
            </a:br>
            <a:r>
              <a:rPr lang="en-US" dirty="0" smtClean="0"/>
              <a:t>(e) No error.</a:t>
            </a:r>
          </a:p>
          <a:p>
            <a:endParaRPr lang="en-US" dirty="0" smtClean="0"/>
          </a:p>
          <a:p>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Q-5</a:t>
            </a:r>
            <a:endParaRPr lang="en-US" dirty="0"/>
          </a:p>
        </p:txBody>
      </p:sp>
      <p:sp>
        <p:nvSpPr>
          <p:cNvPr id="3" name="Content Placeholder 2"/>
          <p:cNvSpPr>
            <a:spLocks noGrp="1"/>
          </p:cNvSpPr>
          <p:nvPr>
            <p:ph sz="quarter" idx="1"/>
          </p:nvPr>
        </p:nvSpPr>
        <p:spPr/>
        <p:txBody>
          <a:bodyPr/>
          <a:lstStyle/>
          <a:p>
            <a:r>
              <a:rPr lang="en-US" dirty="0" smtClean="0"/>
              <a:t>Can we have constructor in abstract class</a:t>
            </a:r>
          </a:p>
          <a:p>
            <a:r>
              <a:rPr lang="en-US" dirty="0" smtClean="0"/>
              <a:t>A) 	Yes</a:t>
            </a:r>
          </a:p>
          <a:p>
            <a:r>
              <a:rPr lang="en-US" dirty="0" smtClean="0"/>
              <a:t>B)	No</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Q-6</a:t>
            </a:r>
            <a:endParaRPr lang="en-US" dirty="0"/>
          </a:p>
        </p:txBody>
      </p:sp>
      <p:sp>
        <p:nvSpPr>
          <p:cNvPr id="3" name="Content Placeholder 2"/>
          <p:cNvSpPr>
            <a:spLocks noGrp="1"/>
          </p:cNvSpPr>
          <p:nvPr>
            <p:ph sz="quarter" idx="1"/>
          </p:nvPr>
        </p:nvSpPr>
        <p:spPr/>
        <p:txBody>
          <a:bodyPr/>
          <a:lstStyle/>
          <a:p>
            <a:r>
              <a:rPr lang="en-US" dirty="0" smtClean="0"/>
              <a:t>Which of these field declarations are legal within the body of an interface?</a:t>
            </a:r>
          </a:p>
          <a:p>
            <a:r>
              <a:rPr lang="en-US" dirty="0" smtClean="0"/>
              <a:t>(a) Private final static </a:t>
            </a:r>
            <a:r>
              <a:rPr lang="en-US" dirty="0" err="1" smtClean="0"/>
              <a:t>int</a:t>
            </a:r>
            <a:r>
              <a:rPr lang="en-US" dirty="0" smtClean="0"/>
              <a:t> answer = 42 </a:t>
            </a:r>
          </a:p>
          <a:p>
            <a:r>
              <a:rPr lang="en-US" dirty="0" smtClean="0"/>
              <a:t>(b) public static </a:t>
            </a:r>
            <a:r>
              <a:rPr lang="en-US" dirty="0" err="1" smtClean="0"/>
              <a:t>int</a:t>
            </a:r>
            <a:r>
              <a:rPr lang="en-US" dirty="0" smtClean="0"/>
              <a:t> answer=42</a:t>
            </a:r>
            <a:br>
              <a:rPr lang="en-US" dirty="0" smtClean="0"/>
            </a:br>
            <a:r>
              <a:rPr lang="en-US" dirty="0" smtClean="0"/>
              <a:t>(c) final static answer =42 (d) </a:t>
            </a:r>
            <a:r>
              <a:rPr lang="en-US" dirty="0" err="1" smtClean="0"/>
              <a:t>int</a:t>
            </a:r>
            <a:r>
              <a:rPr lang="en-US" dirty="0" smtClean="0"/>
              <a:t> answer</a:t>
            </a:r>
            <a:br>
              <a:rPr lang="en-US" dirty="0" smtClean="0"/>
            </a:br>
            <a:r>
              <a:rPr lang="en-US" dirty="0" smtClean="0"/>
              <a:t>(e) No error.</a:t>
            </a:r>
          </a:p>
          <a:p>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Q-7</a:t>
            </a:r>
            <a:endParaRPr lang="en-US" dirty="0"/>
          </a:p>
        </p:txBody>
      </p:sp>
      <p:sp>
        <p:nvSpPr>
          <p:cNvPr id="3" name="Content Placeholder 2"/>
          <p:cNvSpPr>
            <a:spLocks noGrp="1"/>
          </p:cNvSpPr>
          <p:nvPr>
            <p:ph sz="quarter" idx="1"/>
          </p:nvPr>
        </p:nvSpPr>
        <p:spPr/>
        <p:txBody>
          <a:bodyPr>
            <a:normAutofit/>
          </a:bodyPr>
          <a:lstStyle/>
          <a:p>
            <a:r>
              <a:rPr lang="en-US" dirty="0" smtClean="0"/>
              <a:t> A method within a class is only accessible by classes that are defined within the same package as the class of the method. Which one of the following is used to enforce such restriction?</a:t>
            </a:r>
          </a:p>
          <a:p>
            <a:r>
              <a:rPr lang="en-US" dirty="0" smtClean="0"/>
              <a:t>(a) Declare the method with the keyword public</a:t>
            </a:r>
            <a:br>
              <a:rPr lang="en-US" dirty="0" smtClean="0"/>
            </a:br>
            <a:r>
              <a:rPr lang="en-US" dirty="0" smtClean="0"/>
              <a:t>(b) Declare the method with the keyword private</a:t>
            </a:r>
            <a:br>
              <a:rPr lang="en-US" dirty="0" smtClean="0"/>
            </a:br>
            <a:r>
              <a:rPr lang="en-US" dirty="0" smtClean="0"/>
              <a:t>(c) Declare the method with the keyword protected</a:t>
            </a:r>
            <a:br>
              <a:rPr lang="en-US" dirty="0" smtClean="0"/>
            </a:br>
            <a:r>
              <a:rPr lang="en-US" dirty="0" smtClean="0"/>
              <a:t>(d) Do not declare the method with any accessibility modifiers</a:t>
            </a:r>
            <a:br>
              <a:rPr lang="en-US" dirty="0" smtClean="0"/>
            </a:br>
            <a:r>
              <a:rPr lang="en-US" dirty="0" smtClean="0"/>
              <a:t>(e) Declare the method with the keyword public and private.</a:t>
            </a:r>
          </a:p>
          <a:p>
            <a:endParaRPr lang="en-US" dirty="0" smtClean="0"/>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sz="4000" dirty="0" smtClean="0"/>
              <a:t>Benefits</a:t>
            </a:r>
            <a:endParaRPr lang="en-IN" sz="4000" dirty="0" smtClean="0"/>
          </a:p>
        </p:txBody>
      </p:sp>
      <p:sp>
        <p:nvSpPr>
          <p:cNvPr id="7171" name="Content Placeholder 2"/>
          <p:cNvSpPr>
            <a:spLocks noGrp="1"/>
          </p:cNvSpPr>
          <p:nvPr>
            <p:ph idx="1"/>
          </p:nvPr>
        </p:nvSpPr>
        <p:spPr>
          <a:xfrm>
            <a:off x="495300" y="1684111"/>
            <a:ext cx="8229600" cy="4525963"/>
          </a:xfrm>
        </p:spPr>
        <p:txBody>
          <a:bodyPr/>
          <a:lstStyle/>
          <a:p>
            <a:pPr algn="just"/>
            <a:r>
              <a:rPr lang="en-US" dirty="0" smtClean="0"/>
              <a:t>It is easier to work with a set of classes that are grouped in accordance with shared / similar responsibilities.</a:t>
            </a:r>
          </a:p>
          <a:p>
            <a:pPr algn="just"/>
            <a:r>
              <a:rPr lang="en-US" dirty="0" smtClean="0"/>
              <a:t>Easy to locate the classes.</a:t>
            </a:r>
          </a:p>
          <a:p>
            <a:pPr algn="just"/>
            <a:r>
              <a:rPr lang="en-US" dirty="0" smtClean="0"/>
              <a:t>Eliminates name collision</a:t>
            </a:r>
          </a:p>
          <a:p>
            <a:pPr algn="just"/>
            <a:r>
              <a:rPr lang="en-IN" dirty="0" smtClean="0"/>
              <a:t>You can restrict the access to your classes.</a:t>
            </a:r>
            <a:endParaRPr lang="en-US" dirty="0" smtClean="0"/>
          </a:p>
          <a:p>
            <a:pPr algn="just"/>
            <a:r>
              <a:rPr lang="en-US" dirty="0" smtClean="0"/>
              <a:t>Work allocation could also be done in accordance with packages.</a:t>
            </a:r>
            <a:endParaRPr lang="en-IN" dirty="0" smtClean="0"/>
          </a:p>
        </p:txBody>
      </p:sp>
      <p:sp>
        <p:nvSpPr>
          <p:cNvPr id="7172" name="Slide Number Placeholder 4"/>
          <p:cNvSpPr>
            <a:spLocks noGrp="1"/>
          </p:cNvSpPr>
          <p:nvPr>
            <p:ph type="sldNum" sz="quarter" idx="12"/>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C9E31013-58BA-463C-8EE8-46A7087BED03}" type="slidenum">
              <a:rPr lang="en-US" smtClean="0">
                <a:solidFill>
                  <a:schemeClr val="bg2"/>
                </a:solidFill>
                <a:latin typeface="Arial (Body)"/>
              </a:rPr>
              <a:pPr eaLnBrk="1" hangingPunct="1">
                <a:defRPr/>
              </a:pPr>
              <a:t>16</a:t>
            </a:fld>
            <a:endParaRPr lang="en-US" dirty="0" smtClean="0">
              <a:solidFill>
                <a:schemeClr val="bg2"/>
              </a:solidFill>
              <a:latin typeface="Arial (Body)"/>
            </a:endParaRPr>
          </a:p>
        </p:txBody>
      </p:sp>
    </p:spTree>
    <p:extLst>
      <p:ext uri="{BB962C8B-B14F-4D97-AF65-F5344CB8AC3E}">
        <p14:creationId xmlns="" xmlns:p14="http://schemas.microsoft.com/office/powerpoint/2010/main" val="3098091830"/>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Q-8</a:t>
            </a:r>
            <a:endParaRPr lang="en-US" dirty="0"/>
          </a:p>
        </p:txBody>
      </p:sp>
      <p:sp>
        <p:nvSpPr>
          <p:cNvPr id="3" name="Content Placeholder 2"/>
          <p:cNvSpPr>
            <a:spLocks noGrp="1"/>
          </p:cNvSpPr>
          <p:nvPr>
            <p:ph sz="quarter" idx="1"/>
          </p:nvPr>
        </p:nvSpPr>
        <p:spPr>
          <a:xfrm>
            <a:off x="914400" y="1447800"/>
            <a:ext cx="7772400" cy="4953000"/>
          </a:xfrm>
        </p:spPr>
        <p:txBody>
          <a:bodyPr>
            <a:normAutofit/>
          </a:bodyPr>
          <a:lstStyle/>
          <a:p>
            <a:r>
              <a:rPr lang="en-US" dirty="0" smtClean="0"/>
              <a:t>Given the code</a:t>
            </a:r>
          </a:p>
          <a:p>
            <a:r>
              <a:rPr lang="en-US" dirty="0" smtClean="0"/>
              <a:t>String s1 = ” yes” ;</a:t>
            </a:r>
            <a:br>
              <a:rPr lang="en-US" dirty="0" smtClean="0"/>
            </a:br>
            <a:r>
              <a:rPr lang="en-US" dirty="0" smtClean="0"/>
              <a:t>String s2 = ” yes ” ;</a:t>
            </a:r>
            <a:br>
              <a:rPr lang="en-US" dirty="0" smtClean="0"/>
            </a:br>
            <a:r>
              <a:rPr lang="en-US" dirty="0" smtClean="0"/>
              <a:t>String s3 = new String ( s1);</a:t>
            </a:r>
          </a:p>
          <a:p>
            <a:r>
              <a:rPr lang="en-US" dirty="0" smtClean="0"/>
              <a:t>Which of the following would equate to true?</a:t>
            </a:r>
          </a:p>
          <a:p>
            <a:r>
              <a:rPr lang="en-US" dirty="0" smtClean="0"/>
              <a:t>(a) s1 == s2 </a:t>
            </a:r>
          </a:p>
          <a:p>
            <a:r>
              <a:rPr lang="en-US" dirty="0" smtClean="0"/>
              <a:t>(b) s1 = s2 </a:t>
            </a:r>
          </a:p>
          <a:p>
            <a:r>
              <a:rPr lang="en-US" dirty="0" smtClean="0"/>
              <a:t>(c) s3 == s1 </a:t>
            </a:r>
          </a:p>
          <a:p>
            <a:r>
              <a:rPr lang="en-US" dirty="0" smtClean="0"/>
              <a:t>(d) s3=s1 </a:t>
            </a:r>
          </a:p>
          <a:p>
            <a:r>
              <a:rPr lang="en-US" dirty="0" smtClean="0"/>
              <a:t>(e) s1!=s2.</a:t>
            </a:r>
          </a:p>
          <a:p>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Q-9</a:t>
            </a:r>
            <a:endParaRPr lang="en-US" dirty="0"/>
          </a:p>
        </p:txBody>
      </p:sp>
      <p:sp>
        <p:nvSpPr>
          <p:cNvPr id="3" name="Content Placeholder 2"/>
          <p:cNvSpPr>
            <a:spLocks noGrp="1"/>
          </p:cNvSpPr>
          <p:nvPr>
            <p:ph sz="quarter" idx="1"/>
          </p:nvPr>
        </p:nvSpPr>
        <p:spPr/>
        <p:txBody>
          <a:bodyPr/>
          <a:lstStyle/>
          <a:p>
            <a:r>
              <a:rPr lang="en-US" dirty="0" smtClean="0"/>
              <a:t>Which access </a:t>
            </a:r>
            <a:r>
              <a:rPr lang="en-US" dirty="0" err="1" smtClean="0"/>
              <a:t>specifier</a:t>
            </a:r>
            <a:r>
              <a:rPr lang="en-US" dirty="0" smtClean="0"/>
              <a:t> makes the member private in its child class outside the package</a:t>
            </a:r>
          </a:p>
          <a:p>
            <a:r>
              <a:rPr lang="en-US" dirty="0" smtClean="0"/>
              <a:t>A) private</a:t>
            </a:r>
          </a:p>
          <a:p>
            <a:r>
              <a:rPr lang="en-US" dirty="0" smtClean="0"/>
              <a:t>B) No Access </a:t>
            </a:r>
            <a:r>
              <a:rPr lang="en-US" dirty="0" err="1" smtClean="0"/>
              <a:t>Specifier</a:t>
            </a:r>
            <a:endParaRPr lang="en-US" dirty="0" smtClean="0"/>
          </a:p>
          <a:p>
            <a:r>
              <a:rPr lang="en-US" dirty="0" smtClean="0"/>
              <a:t>C) protected</a:t>
            </a:r>
          </a:p>
          <a:p>
            <a:r>
              <a:rPr lang="en-US" dirty="0" smtClean="0"/>
              <a:t>D) public</a:t>
            </a:r>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Q-10</a:t>
            </a:r>
            <a:endParaRPr lang="en-US" dirty="0"/>
          </a:p>
        </p:txBody>
      </p:sp>
      <p:sp>
        <p:nvSpPr>
          <p:cNvPr id="3" name="Content Placeholder 2"/>
          <p:cNvSpPr>
            <a:spLocks noGrp="1"/>
          </p:cNvSpPr>
          <p:nvPr>
            <p:ph sz="quarter" idx="1"/>
          </p:nvPr>
        </p:nvSpPr>
        <p:spPr/>
        <p:txBody>
          <a:bodyPr>
            <a:normAutofit fontScale="77500" lnSpcReduction="20000"/>
          </a:bodyPr>
          <a:lstStyle/>
          <a:p>
            <a:r>
              <a:rPr lang="en-US" dirty="0" smtClean="0"/>
              <a:t>What is the output of this program?</a:t>
            </a:r>
          </a:p>
          <a:p>
            <a:pPr fontAlgn="t"/>
            <a:r>
              <a:rPr lang="en-US" b="1" dirty="0" smtClean="0"/>
              <a:t>class</a:t>
            </a:r>
            <a:r>
              <a:rPr lang="en-US" dirty="0" smtClean="0"/>
              <a:t> A </a:t>
            </a:r>
          </a:p>
          <a:p>
            <a:pPr fontAlgn="t"/>
            <a:r>
              <a:rPr lang="en-US" dirty="0" smtClean="0"/>
              <a:t>{</a:t>
            </a:r>
            <a:r>
              <a:rPr lang="en-US" b="1" dirty="0" err="1" smtClean="0"/>
              <a:t>int</a:t>
            </a:r>
            <a:r>
              <a:rPr lang="en-US" dirty="0" smtClean="0"/>
              <a:t> </a:t>
            </a:r>
            <a:r>
              <a:rPr lang="en-US" dirty="0" err="1" smtClean="0"/>
              <a:t>i</a:t>
            </a:r>
            <a:r>
              <a:rPr lang="en-US" dirty="0" smtClean="0"/>
              <a:t>;</a:t>
            </a:r>
          </a:p>
          <a:p>
            <a:pPr fontAlgn="t"/>
            <a:r>
              <a:rPr lang="en-US" b="1" dirty="0" smtClean="0"/>
              <a:t>public</a:t>
            </a:r>
            <a:r>
              <a:rPr lang="en-US" dirty="0" smtClean="0"/>
              <a:t> </a:t>
            </a:r>
            <a:r>
              <a:rPr lang="en-US" b="1" dirty="0" smtClean="0"/>
              <a:t>void</a:t>
            </a:r>
            <a:r>
              <a:rPr lang="en-US" dirty="0" smtClean="0"/>
              <a:t> display() </a:t>
            </a:r>
          </a:p>
          <a:p>
            <a:pPr fontAlgn="t"/>
            <a:r>
              <a:rPr lang="en-US" dirty="0" smtClean="0"/>
              <a:t>{</a:t>
            </a:r>
            <a:r>
              <a:rPr lang="en-US" dirty="0" err="1" smtClean="0"/>
              <a:t>System.out.println</a:t>
            </a:r>
            <a:r>
              <a:rPr lang="en-US" dirty="0" smtClean="0"/>
              <a:t>(</a:t>
            </a:r>
            <a:r>
              <a:rPr lang="en-US" dirty="0" err="1" smtClean="0"/>
              <a:t>i</a:t>
            </a:r>
            <a:r>
              <a:rPr lang="en-US" dirty="0" smtClean="0"/>
              <a:t>);} </a:t>
            </a:r>
          </a:p>
          <a:p>
            <a:pPr fontAlgn="t"/>
            <a:r>
              <a:rPr lang="en-US" dirty="0" smtClean="0"/>
              <a:t>} </a:t>
            </a:r>
          </a:p>
          <a:p>
            <a:pPr fontAlgn="t"/>
            <a:r>
              <a:rPr lang="en-US" b="1" dirty="0" smtClean="0"/>
              <a:t>class</a:t>
            </a:r>
            <a:r>
              <a:rPr lang="en-US" dirty="0" smtClean="0"/>
              <a:t> B </a:t>
            </a:r>
            <a:r>
              <a:rPr lang="en-US" b="1" dirty="0" smtClean="0"/>
              <a:t>extends</a:t>
            </a:r>
            <a:r>
              <a:rPr lang="en-US" dirty="0" smtClean="0"/>
              <a:t> A </a:t>
            </a:r>
          </a:p>
          <a:p>
            <a:pPr fontAlgn="t"/>
            <a:r>
              <a:rPr lang="en-US" dirty="0" smtClean="0"/>
              <a:t>{</a:t>
            </a:r>
          </a:p>
          <a:p>
            <a:pPr fontAlgn="t"/>
            <a:r>
              <a:rPr lang="en-US" b="1" dirty="0" err="1" smtClean="0"/>
              <a:t>int</a:t>
            </a:r>
            <a:r>
              <a:rPr lang="en-US" dirty="0" smtClean="0"/>
              <a:t> j;</a:t>
            </a:r>
          </a:p>
          <a:p>
            <a:pPr fontAlgn="t"/>
            <a:r>
              <a:rPr lang="en-US" b="1" dirty="0" smtClean="0"/>
              <a:t>public</a:t>
            </a:r>
            <a:r>
              <a:rPr lang="en-US" dirty="0" smtClean="0"/>
              <a:t> </a:t>
            </a:r>
            <a:r>
              <a:rPr lang="en-US" b="1" dirty="0" smtClean="0"/>
              <a:t>void</a:t>
            </a:r>
            <a:r>
              <a:rPr lang="en-US" dirty="0" smtClean="0"/>
              <a:t> display() </a:t>
            </a:r>
          </a:p>
          <a:p>
            <a:pPr fontAlgn="t"/>
            <a:r>
              <a:rPr lang="en-US" dirty="0" smtClean="0"/>
              <a:t>{</a:t>
            </a:r>
          </a:p>
          <a:p>
            <a:pPr fontAlgn="t"/>
            <a:r>
              <a:rPr lang="en-US" dirty="0" err="1" smtClean="0"/>
              <a:t>System.out.println</a:t>
            </a:r>
            <a:r>
              <a:rPr lang="en-US" dirty="0" smtClean="0"/>
              <a:t>(j);</a:t>
            </a:r>
          </a:p>
          <a:p>
            <a:pPr fontAlgn="t"/>
            <a:r>
              <a:rPr lang="en-US" dirty="0" smtClean="0"/>
              <a:t>} </a:t>
            </a:r>
          </a:p>
          <a:p>
            <a:pPr fontAlgn="t"/>
            <a:r>
              <a:rPr lang="en-US" dirty="0" smtClean="0"/>
              <a:t>} </a:t>
            </a:r>
          </a:p>
          <a:p>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990600"/>
            <a:ext cx="7772400" cy="5562600"/>
          </a:xfrm>
        </p:spPr>
        <p:txBody>
          <a:bodyPr>
            <a:normAutofit fontScale="85000" lnSpcReduction="20000"/>
          </a:bodyPr>
          <a:lstStyle/>
          <a:p>
            <a:pPr fontAlgn="t"/>
            <a:r>
              <a:rPr lang="en-US" b="1" dirty="0" smtClean="0"/>
              <a:t>class</a:t>
            </a:r>
            <a:r>
              <a:rPr lang="en-US" dirty="0" smtClean="0"/>
              <a:t> </a:t>
            </a:r>
            <a:r>
              <a:rPr lang="en-US" dirty="0" err="1" smtClean="0"/>
              <a:t>Dynamic_dispatch</a:t>
            </a:r>
            <a:r>
              <a:rPr lang="en-US" dirty="0" smtClean="0"/>
              <a:t> </a:t>
            </a:r>
          </a:p>
          <a:p>
            <a:pPr fontAlgn="t"/>
            <a:r>
              <a:rPr lang="en-US" dirty="0" smtClean="0"/>
              <a:t>{</a:t>
            </a:r>
          </a:p>
          <a:p>
            <a:pPr fontAlgn="t"/>
            <a:r>
              <a:rPr lang="en-US" b="1" dirty="0" smtClean="0"/>
              <a:t>public</a:t>
            </a:r>
            <a:r>
              <a:rPr lang="en-US" dirty="0" smtClean="0"/>
              <a:t> </a:t>
            </a:r>
            <a:r>
              <a:rPr lang="en-US" b="1" dirty="0" smtClean="0"/>
              <a:t>static</a:t>
            </a:r>
            <a:r>
              <a:rPr lang="en-US" dirty="0" smtClean="0"/>
              <a:t> </a:t>
            </a:r>
            <a:r>
              <a:rPr lang="en-US" b="1" dirty="0" smtClean="0"/>
              <a:t>void</a:t>
            </a:r>
            <a:r>
              <a:rPr lang="en-US" dirty="0" smtClean="0"/>
              <a:t> main(String </a:t>
            </a:r>
            <a:r>
              <a:rPr lang="en-US" dirty="0" err="1" smtClean="0"/>
              <a:t>args</a:t>
            </a:r>
            <a:r>
              <a:rPr lang="en-US" dirty="0" smtClean="0"/>
              <a:t>[])</a:t>
            </a:r>
          </a:p>
          <a:p>
            <a:pPr fontAlgn="t"/>
            <a:r>
              <a:rPr lang="en-US" dirty="0" smtClean="0"/>
              <a:t>{</a:t>
            </a:r>
          </a:p>
          <a:p>
            <a:pPr fontAlgn="t"/>
            <a:r>
              <a:rPr lang="en-US" dirty="0" smtClean="0"/>
              <a:t>B obj2 = </a:t>
            </a:r>
            <a:r>
              <a:rPr lang="en-US" b="1" dirty="0" smtClean="0"/>
              <a:t>new</a:t>
            </a:r>
            <a:r>
              <a:rPr lang="en-US" dirty="0" smtClean="0"/>
              <a:t> B();</a:t>
            </a:r>
          </a:p>
          <a:p>
            <a:pPr fontAlgn="t"/>
            <a:r>
              <a:rPr lang="en-US" dirty="0" smtClean="0"/>
              <a:t>obj2.i = 1;</a:t>
            </a:r>
          </a:p>
          <a:p>
            <a:pPr fontAlgn="t"/>
            <a:r>
              <a:rPr lang="en-US" dirty="0" smtClean="0"/>
              <a:t>obj2.j = 2;</a:t>
            </a:r>
          </a:p>
          <a:p>
            <a:pPr fontAlgn="t"/>
            <a:r>
              <a:rPr lang="en-US" dirty="0" smtClean="0"/>
              <a:t>A r;</a:t>
            </a:r>
          </a:p>
          <a:p>
            <a:pPr fontAlgn="t"/>
            <a:r>
              <a:rPr lang="en-US" dirty="0" smtClean="0"/>
              <a:t>r = obj2;</a:t>
            </a:r>
          </a:p>
          <a:p>
            <a:pPr fontAlgn="t"/>
            <a:r>
              <a:rPr lang="en-US" dirty="0" err="1" smtClean="0"/>
              <a:t>r.display</a:t>
            </a:r>
            <a:r>
              <a:rPr lang="en-US" dirty="0" smtClean="0"/>
              <a:t>(); </a:t>
            </a:r>
          </a:p>
          <a:p>
            <a:pPr fontAlgn="t"/>
            <a:r>
              <a:rPr lang="en-US" dirty="0" smtClean="0"/>
              <a:t>}</a:t>
            </a:r>
          </a:p>
          <a:p>
            <a:pPr fontAlgn="t"/>
            <a:r>
              <a:rPr lang="en-US" dirty="0" smtClean="0"/>
              <a:t>}</a:t>
            </a:r>
          </a:p>
          <a:p>
            <a:r>
              <a:rPr lang="en-US" dirty="0" smtClean="0"/>
              <a:t>a) 1 </a:t>
            </a:r>
          </a:p>
          <a:p>
            <a:r>
              <a:rPr lang="en-US" dirty="0" smtClean="0"/>
              <a:t>b) 2 </a:t>
            </a:r>
          </a:p>
          <a:p>
            <a:r>
              <a:rPr lang="en-US" dirty="0" smtClean="0"/>
              <a:t>c) 3 </a:t>
            </a:r>
          </a:p>
          <a:p>
            <a:r>
              <a:rPr lang="en-US" dirty="0" smtClean="0"/>
              <a:t>d) 4</a:t>
            </a:r>
          </a:p>
          <a:p>
            <a:endParaRPr lang="en-US" dirty="0" smtClean="0"/>
          </a:p>
          <a:p>
            <a:endParaRPr lang="en-US" dirty="0" smtClean="0"/>
          </a:p>
          <a:p>
            <a:endParaRPr lang="en-US" dirty="0" smtClean="0"/>
          </a:p>
          <a:p>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Q-11</a:t>
            </a:r>
            <a:endParaRPr lang="en-US" dirty="0"/>
          </a:p>
        </p:txBody>
      </p:sp>
      <p:sp>
        <p:nvSpPr>
          <p:cNvPr id="3" name="Content Placeholder 2"/>
          <p:cNvSpPr>
            <a:spLocks noGrp="1"/>
          </p:cNvSpPr>
          <p:nvPr>
            <p:ph sz="quarter" idx="1"/>
          </p:nvPr>
        </p:nvSpPr>
        <p:spPr/>
        <p:txBody>
          <a:bodyPr/>
          <a:lstStyle/>
          <a:p>
            <a:r>
              <a:rPr lang="en-US" dirty="0" smtClean="0"/>
              <a:t>Can we make an abstract method as private?</a:t>
            </a:r>
          </a:p>
          <a:p>
            <a:r>
              <a:rPr lang="en-US" dirty="0" smtClean="0"/>
              <a:t>A)	Yes</a:t>
            </a:r>
          </a:p>
          <a:p>
            <a:r>
              <a:rPr lang="en-US" dirty="0" smtClean="0"/>
              <a:t>B)	No</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endParaRPr lang="en-US"/>
          </a:p>
        </p:txBody>
      </p:sp>
      <p:sp>
        <p:nvSpPr>
          <p:cNvPr id="4" name="Title 3"/>
          <p:cNvSpPr>
            <a:spLocks noGrp="1"/>
          </p:cNvSpPr>
          <p:nvPr>
            <p:ph type="ctrTitle"/>
          </p:nvPr>
        </p:nvSpPr>
        <p:spPr/>
        <p:txBody>
          <a:bodyPr/>
          <a:lstStyle/>
          <a:p>
            <a:r>
              <a:rPr smtClean="0"/>
              <a:t>Thank You</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27"/>
          <p:cNvSpPr>
            <a:spLocks noGrp="1"/>
          </p:cNvSpPr>
          <p:nvPr>
            <p:ph type="title"/>
          </p:nvPr>
        </p:nvSpPr>
        <p:spPr>
          <a:xfrm>
            <a:off x="381000" y="152400"/>
            <a:ext cx="8229600" cy="873124"/>
          </a:xfrm>
        </p:spPr>
        <p:txBody>
          <a:bodyPr>
            <a:normAutofit/>
          </a:bodyPr>
          <a:lstStyle/>
          <a:p>
            <a:r>
              <a:rPr lang="en-US" sz="4000" dirty="0" smtClean="0"/>
              <a:t>Access</a:t>
            </a:r>
            <a:endParaRPr lang="en-IN" sz="4000" dirty="0" smtClean="0"/>
          </a:p>
        </p:txBody>
      </p:sp>
      <p:sp>
        <p:nvSpPr>
          <p:cNvPr id="9241" name="Slide Number Placeholder 25"/>
          <p:cNvSpPr>
            <a:spLocks noGrp="1"/>
          </p:cNvSpPr>
          <p:nvPr>
            <p:ph type="sldNum" sz="quarter" idx="12"/>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02EF4927-EE50-48A7-83E0-14020B7185CE}" type="slidenum">
              <a:rPr lang="en-US" smtClean="0">
                <a:solidFill>
                  <a:schemeClr val="bg2"/>
                </a:solidFill>
                <a:latin typeface="Arial (Body)"/>
              </a:rPr>
              <a:pPr eaLnBrk="1" hangingPunct="1">
                <a:defRPr/>
              </a:pPr>
              <a:t>17</a:t>
            </a:fld>
            <a:endParaRPr lang="en-US" dirty="0" smtClean="0">
              <a:solidFill>
                <a:schemeClr val="bg2"/>
              </a:solidFill>
              <a:latin typeface="Arial (Body)"/>
            </a:endParaRPr>
          </a:p>
        </p:txBody>
      </p:sp>
      <p:sp>
        <p:nvSpPr>
          <p:cNvPr id="8195" name="Rectangle 2"/>
          <p:cNvSpPr>
            <a:spLocks noChangeArrowheads="1"/>
          </p:cNvSpPr>
          <p:nvPr/>
        </p:nvSpPr>
        <p:spPr bwMode="auto">
          <a:xfrm>
            <a:off x="304800" y="1600200"/>
            <a:ext cx="3962400" cy="29718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endParaRPr lang="en-IN" sz="2400">
              <a:latin typeface="Times New Roman" pitchFamily="18" charset="0"/>
            </a:endParaRPr>
          </a:p>
        </p:txBody>
      </p:sp>
      <p:sp>
        <p:nvSpPr>
          <p:cNvPr id="8196" name="Rectangle 3"/>
          <p:cNvSpPr>
            <a:spLocks noChangeArrowheads="1"/>
          </p:cNvSpPr>
          <p:nvPr/>
        </p:nvSpPr>
        <p:spPr bwMode="auto">
          <a:xfrm>
            <a:off x="4724400" y="1524000"/>
            <a:ext cx="3276600" cy="28194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IN" dirty="0">
              <a:latin typeface="Arial (Body)"/>
            </a:endParaRPr>
          </a:p>
        </p:txBody>
      </p:sp>
      <p:sp>
        <p:nvSpPr>
          <p:cNvPr id="8197" name="Text Box 4"/>
          <p:cNvSpPr txBox="1">
            <a:spLocks noChangeArrowheads="1"/>
          </p:cNvSpPr>
          <p:nvPr/>
        </p:nvSpPr>
        <p:spPr bwMode="auto">
          <a:xfrm>
            <a:off x="304800" y="1219200"/>
            <a:ext cx="1063625"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400" dirty="0">
                <a:latin typeface="Times New Roman" pitchFamily="18" charset="0"/>
              </a:rPr>
              <a:t>student</a:t>
            </a:r>
          </a:p>
        </p:txBody>
      </p:sp>
      <p:sp>
        <p:nvSpPr>
          <p:cNvPr id="8198" name="Text Box 5"/>
          <p:cNvSpPr txBox="1">
            <a:spLocks noChangeArrowheads="1"/>
          </p:cNvSpPr>
          <p:nvPr/>
        </p:nvSpPr>
        <p:spPr bwMode="auto">
          <a:xfrm>
            <a:off x="4800600" y="1143000"/>
            <a:ext cx="1062038"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400" dirty="0">
                <a:latin typeface="Times New Roman" pitchFamily="18" charset="0"/>
              </a:rPr>
              <a:t>teacher</a:t>
            </a:r>
          </a:p>
        </p:txBody>
      </p:sp>
      <p:sp>
        <p:nvSpPr>
          <p:cNvPr id="8199" name="Text Box 6"/>
          <p:cNvSpPr txBox="1">
            <a:spLocks noChangeArrowheads="1"/>
          </p:cNvSpPr>
          <p:nvPr/>
        </p:nvSpPr>
        <p:spPr bwMode="auto">
          <a:xfrm>
            <a:off x="685800" y="1981200"/>
            <a:ext cx="1114425"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400" dirty="0">
                <a:latin typeface="Times New Roman" pitchFamily="18" charset="0"/>
              </a:rPr>
              <a:t>Student</a:t>
            </a:r>
          </a:p>
        </p:txBody>
      </p:sp>
      <p:sp>
        <p:nvSpPr>
          <p:cNvPr id="8200" name="AutoShape 7"/>
          <p:cNvSpPr>
            <a:spLocks noChangeArrowheads="1"/>
          </p:cNvSpPr>
          <p:nvPr/>
        </p:nvSpPr>
        <p:spPr bwMode="auto">
          <a:xfrm>
            <a:off x="762000" y="1981200"/>
            <a:ext cx="2286000" cy="990600"/>
          </a:xfrm>
          <a:prstGeom prst="flowChartAlternateProcess">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IN" dirty="0">
              <a:latin typeface="Arial (Body)"/>
            </a:endParaRPr>
          </a:p>
        </p:txBody>
      </p:sp>
      <p:sp>
        <p:nvSpPr>
          <p:cNvPr id="8201" name="AutoShape 8"/>
          <p:cNvSpPr>
            <a:spLocks noChangeArrowheads="1"/>
          </p:cNvSpPr>
          <p:nvPr/>
        </p:nvSpPr>
        <p:spPr bwMode="auto">
          <a:xfrm>
            <a:off x="685800" y="3200400"/>
            <a:ext cx="2133600" cy="685800"/>
          </a:xfrm>
          <a:prstGeom prst="flowChartAlternateProcess">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IN" dirty="0">
              <a:latin typeface="Arial (Body)"/>
            </a:endParaRPr>
          </a:p>
        </p:txBody>
      </p:sp>
      <p:sp>
        <p:nvSpPr>
          <p:cNvPr id="8202" name="Text Box 9"/>
          <p:cNvSpPr txBox="1">
            <a:spLocks noChangeArrowheads="1"/>
          </p:cNvSpPr>
          <p:nvPr/>
        </p:nvSpPr>
        <p:spPr bwMode="auto">
          <a:xfrm>
            <a:off x="685800" y="3200400"/>
            <a:ext cx="928688"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400" dirty="0">
                <a:latin typeface="Times New Roman" pitchFamily="18" charset="0"/>
              </a:rPr>
              <a:t>Grade</a:t>
            </a:r>
          </a:p>
        </p:txBody>
      </p:sp>
      <p:sp>
        <p:nvSpPr>
          <p:cNvPr id="8203" name="Text Box 10"/>
          <p:cNvSpPr txBox="1">
            <a:spLocks noChangeArrowheads="1"/>
          </p:cNvSpPr>
          <p:nvPr/>
        </p:nvSpPr>
        <p:spPr bwMode="auto">
          <a:xfrm>
            <a:off x="5181600" y="1676400"/>
            <a:ext cx="21336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400" dirty="0">
                <a:latin typeface="Times New Roman" pitchFamily="18" charset="0"/>
              </a:rPr>
              <a:t>Teacher</a:t>
            </a:r>
          </a:p>
        </p:txBody>
      </p:sp>
      <p:sp>
        <p:nvSpPr>
          <p:cNvPr id="8204" name="AutoShape 11"/>
          <p:cNvSpPr>
            <a:spLocks noChangeArrowheads="1"/>
          </p:cNvSpPr>
          <p:nvPr/>
        </p:nvSpPr>
        <p:spPr bwMode="auto">
          <a:xfrm>
            <a:off x="4876800" y="1676400"/>
            <a:ext cx="3032125" cy="796925"/>
          </a:xfrm>
          <a:prstGeom prst="flowChartAlternateProcess">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IN" dirty="0">
              <a:latin typeface="Arial (Body)"/>
            </a:endParaRPr>
          </a:p>
        </p:txBody>
      </p:sp>
      <p:sp>
        <p:nvSpPr>
          <p:cNvPr id="8205" name="AutoShape 12"/>
          <p:cNvSpPr>
            <a:spLocks noChangeArrowheads="1"/>
          </p:cNvSpPr>
          <p:nvPr/>
        </p:nvSpPr>
        <p:spPr bwMode="auto">
          <a:xfrm>
            <a:off x="5334000" y="3200400"/>
            <a:ext cx="2606675" cy="685800"/>
          </a:xfrm>
          <a:prstGeom prst="flowChartAlternateProcess">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IN" dirty="0">
              <a:latin typeface="Arial (Body)"/>
            </a:endParaRPr>
          </a:p>
        </p:txBody>
      </p:sp>
      <p:sp>
        <p:nvSpPr>
          <p:cNvPr id="8206" name="Text Box 13"/>
          <p:cNvSpPr txBox="1">
            <a:spLocks noChangeArrowheads="1"/>
          </p:cNvSpPr>
          <p:nvPr/>
        </p:nvSpPr>
        <p:spPr bwMode="auto">
          <a:xfrm>
            <a:off x="5410200" y="3200400"/>
            <a:ext cx="928688"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400" dirty="0">
                <a:latin typeface="Times New Roman" pitchFamily="18" charset="0"/>
              </a:rPr>
              <a:t>Grade</a:t>
            </a:r>
          </a:p>
        </p:txBody>
      </p:sp>
      <p:sp>
        <p:nvSpPr>
          <p:cNvPr id="8207" name="Text Box 14"/>
          <p:cNvSpPr txBox="1">
            <a:spLocks noChangeArrowheads="1"/>
          </p:cNvSpPr>
          <p:nvPr/>
        </p:nvSpPr>
        <p:spPr bwMode="auto">
          <a:xfrm>
            <a:off x="5867400" y="2057400"/>
            <a:ext cx="22860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400" i="1" dirty="0" err="1">
                <a:latin typeface="Times New Roman" pitchFamily="18" charset="0"/>
              </a:rPr>
              <a:t>student.Student</a:t>
            </a:r>
            <a:endParaRPr lang="en-US" sz="2400" i="1" dirty="0">
              <a:latin typeface="Times New Roman" pitchFamily="18" charset="0"/>
            </a:endParaRPr>
          </a:p>
        </p:txBody>
      </p:sp>
      <p:sp>
        <p:nvSpPr>
          <p:cNvPr id="8208" name="Text Box 15"/>
          <p:cNvSpPr txBox="1">
            <a:spLocks noChangeArrowheads="1"/>
          </p:cNvSpPr>
          <p:nvPr/>
        </p:nvSpPr>
        <p:spPr bwMode="auto">
          <a:xfrm>
            <a:off x="3200400" y="1905000"/>
            <a:ext cx="18923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400" dirty="0">
                <a:solidFill>
                  <a:srgbClr val="FF0000"/>
                </a:solidFill>
                <a:latin typeface="Times New Roman" pitchFamily="18" charset="0"/>
              </a:rPr>
              <a:t>Referred</a:t>
            </a:r>
            <a:r>
              <a:rPr lang="en-US" sz="2400" dirty="0">
                <a:solidFill>
                  <a:schemeClr val="accent2"/>
                </a:solidFill>
                <a:latin typeface="Times New Roman" pitchFamily="18" charset="0"/>
              </a:rPr>
              <a:t> </a:t>
            </a:r>
            <a:r>
              <a:rPr lang="en-US" sz="2400" dirty="0">
                <a:solidFill>
                  <a:srgbClr val="FF0000"/>
                </a:solidFill>
                <a:latin typeface="Times New Roman" pitchFamily="18" charset="0"/>
              </a:rPr>
              <a:t>to as</a:t>
            </a:r>
          </a:p>
        </p:txBody>
      </p:sp>
      <p:sp>
        <p:nvSpPr>
          <p:cNvPr id="8209" name="Line 16"/>
          <p:cNvSpPr>
            <a:spLocks noChangeShapeType="1"/>
          </p:cNvSpPr>
          <p:nvPr/>
        </p:nvSpPr>
        <p:spPr bwMode="auto">
          <a:xfrm>
            <a:off x="1828800" y="2286000"/>
            <a:ext cx="4038600" cy="0"/>
          </a:xfrm>
          <a:prstGeom prst="line">
            <a:avLst/>
          </a:prstGeom>
          <a:noFill/>
          <a:ln w="9525">
            <a:solidFill>
              <a:schemeClr val="accent2"/>
            </a:solidFill>
            <a:round/>
            <a:headEnd/>
            <a:tailEnd type="triangle" w="med" len="med"/>
          </a:ln>
          <a:extLst>
            <a:ext uri="{909E8E84-426E-40DD-AFC4-6F175D3DCCD1}">
              <a14:hiddenFill xmlns="" xmlns:a14="http://schemas.microsoft.com/office/drawing/2010/main">
                <a:noFill/>
              </a14:hiddenFill>
            </a:ext>
          </a:extLst>
        </p:spPr>
        <p:txBody>
          <a:bodyPr/>
          <a:lstStyle/>
          <a:p>
            <a:endParaRPr lang="en-US" dirty="0">
              <a:latin typeface="Arial (Body)"/>
            </a:endParaRPr>
          </a:p>
        </p:txBody>
      </p:sp>
      <p:sp>
        <p:nvSpPr>
          <p:cNvPr id="8210" name="Line 17"/>
          <p:cNvSpPr>
            <a:spLocks noChangeShapeType="1"/>
          </p:cNvSpPr>
          <p:nvPr/>
        </p:nvSpPr>
        <p:spPr bwMode="auto">
          <a:xfrm>
            <a:off x="990600" y="2362200"/>
            <a:ext cx="914400" cy="1219200"/>
          </a:xfrm>
          <a:prstGeom prst="line">
            <a:avLst/>
          </a:prstGeom>
          <a:noFill/>
          <a:ln w="9525">
            <a:solidFill>
              <a:schemeClr val="accent2"/>
            </a:solidFill>
            <a:round/>
            <a:headEnd/>
            <a:tailEnd type="triangle" w="med" len="med"/>
          </a:ln>
          <a:extLst>
            <a:ext uri="{909E8E84-426E-40DD-AFC4-6F175D3DCCD1}">
              <a14:hiddenFill xmlns="" xmlns:a14="http://schemas.microsoft.com/office/drawing/2010/main">
                <a:noFill/>
              </a14:hiddenFill>
            </a:ext>
          </a:extLst>
        </p:spPr>
        <p:txBody>
          <a:bodyPr/>
          <a:lstStyle/>
          <a:p>
            <a:endParaRPr lang="en-US" dirty="0">
              <a:latin typeface="Arial (Body)"/>
            </a:endParaRPr>
          </a:p>
        </p:txBody>
      </p:sp>
      <p:sp>
        <p:nvSpPr>
          <p:cNvPr id="8211" name="Rectangle 18"/>
          <p:cNvSpPr>
            <a:spLocks noChangeArrowheads="1"/>
          </p:cNvSpPr>
          <p:nvPr/>
        </p:nvSpPr>
        <p:spPr bwMode="auto">
          <a:xfrm>
            <a:off x="1752600" y="3429000"/>
            <a:ext cx="1096963"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r>
              <a:rPr lang="en-US" sz="2400" i="1">
                <a:latin typeface="Times New Roman" pitchFamily="18" charset="0"/>
              </a:rPr>
              <a:t>Student</a:t>
            </a:r>
          </a:p>
        </p:txBody>
      </p:sp>
      <p:sp>
        <p:nvSpPr>
          <p:cNvPr id="8212" name="Line 20"/>
          <p:cNvSpPr>
            <a:spLocks noChangeShapeType="1"/>
          </p:cNvSpPr>
          <p:nvPr/>
        </p:nvSpPr>
        <p:spPr bwMode="auto">
          <a:xfrm>
            <a:off x="5562600" y="2057400"/>
            <a:ext cx="1295400" cy="1524000"/>
          </a:xfrm>
          <a:prstGeom prst="line">
            <a:avLst/>
          </a:prstGeom>
          <a:noFill/>
          <a:ln w="9525">
            <a:solidFill>
              <a:srgbClr val="C00000"/>
            </a:solidFill>
            <a:round/>
            <a:headEnd/>
            <a:tailEnd type="triangle" w="med" len="med"/>
          </a:ln>
          <a:extLst>
            <a:ext uri="{909E8E84-426E-40DD-AFC4-6F175D3DCCD1}">
              <a14:hiddenFill xmlns="" xmlns:a14="http://schemas.microsoft.com/office/drawing/2010/main">
                <a:noFill/>
              </a14:hiddenFill>
            </a:ext>
          </a:extLst>
        </p:spPr>
        <p:txBody>
          <a:bodyPr/>
          <a:lstStyle/>
          <a:p>
            <a:endParaRPr lang="en-US" dirty="0">
              <a:latin typeface="Arial (Body)"/>
            </a:endParaRPr>
          </a:p>
        </p:txBody>
      </p:sp>
      <p:sp>
        <p:nvSpPr>
          <p:cNvPr id="8213" name="Rectangle 21"/>
          <p:cNvSpPr>
            <a:spLocks noChangeArrowheads="1"/>
          </p:cNvSpPr>
          <p:nvPr/>
        </p:nvSpPr>
        <p:spPr bwMode="auto">
          <a:xfrm>
            <a:off x="6781800" y="3429000"/>
            <a:ext cx="1182688"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r>
              <a:rPr lang="en-US" sz="2400" i="1">
                <a:latin typeface="Times New Roman" pitchFamily="18" charset="0"/>
              </a:rPr>
              <a:t>Teacher</a:t>
            </a:r>
          </a:p>
        </p:txBody>
      </p:sp>
      <p:sp>
        <p:nvSpPr>
          <p:cNvPr id="8214" name="Line 23"/>
          <p:cNvSpPr>
            <a:spLocks noChangeShapeType="1"/>
          </p:cNvSpPr>
          <p:nvPr/>
        </p:nvSpPr>
        <p:spPr bwMode="auto">
          <a:xfrm flipH="1">
            <a:off x="2819400" y="2057400"/>
            <a:ext cx="2743200" cy="533400"/>
          </a:xfrm>
          <a:prstGeom prst="line">
            <a:avLst/>
          </a:prstGeom>
          <a:noFill/>
          <a:ln w="9525">
            <a:solidFill>
              <a:srgbClr val="C00000"/>
            </a:solidFill>
            <a:round/>
            <a:headEnd/>
            <a:tailEnd type="triangle" w="med" len="med"/>
          </a:ln>
          <a:extLst>
            <a:ext uri="{909E8E84-426E-40DD-AFC4-6F175D3DCCD1}">
              <a14:hiddenFill xmlns="" xmlns:a14="http://schemas.microsoft.com/office/drawing/2010/main">
                <a:noFill/>
              </a14:hiddenFill>
            </a:ext>
          </a:extLst>
        </p:spPr>
        <p:txBody>
          <a:bodyPr/>
          <a:lstStyle/>
          <a:p>
            <a:endParaRPr lang="en-US" dirty="0">
              <a:latin typeface="Arial (Body)"/>
            </a:endParaRPr>
          </a:p>
        </p:txBody>
      </p:sp>
      <p:sp>
        <p:nvSpPr>
          <p:cNvPr id="8215" name="Text Box 24"/>
          <p:cNvSpPr txBox="1">
            <a:spLocks noChangeArrowheads="1"/>
          </p:cNvSpPr>
          <p:nvPr/>
        </p:nvSpPr>
        <p:spPr bwMode="auto">
          <a:xfrm>
            <a:off x="1295400" y="2438400"/>
            <a:ext cx="22860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400" i="1" dirty="0">
                <a:latin typeface="Times New Roman" pitchFamily="18" charset="0"/>
              </a:rPr>
              <a:t>teacher</a:t>
            </a:r>
            <a:r>
              <a:rPr lang="en-US" sz="2400" b="1" i="1" dirty="0">
                <a:latin typeface="Times New Roman" pitchFamily="18" charset="0"/>
              </a:rPr>
              <a:t>. </a:t>
            </a:r>
            <a:r>
              <a:rPr lang="en-US" sz="2400" i="1" dirty="0">
                <a:latin typeface="Times New Roman" pitchFamily="18" charset="0"/>
              </a:rPr>
              <a:t>Teacher</a:t>
            </a:r>
          </a:p>
        </p:txBody>
      </p:sp>
      <p:sp>
        <p:nvSpPr>
          <p:cNvPr id="8216" name="TextBox 26"/>
          <p:cNvSpPr txBox="1">
            <a:spLocks noChangeArrowheads="1"/>
          </p:cNvSpPr>
          <p:nvPr/>
        </p:nvSpPr>
        <p:spPr bwMode="auto">
          <a:xfrm>
            <a:off x="457200" y="4953000"/>
            <a:ext cx="7543800" cy="708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000" dirty="0">
                <a:latin typeface="Arial (Body)"/>
              </a:rPr>
              <a:t>Outside the student package, the </a:t>
            </a:r>
            <a:r>
              <a:rPr lang="en-US" sz="2000" dirty="0">
                <a:latin typeface="Courier New" pitchFamily="49" charset="0"/>
                <a:cs typeface="Courier New" pitchFamily="49" charset="0"/>
              </a:rPr>
              <a:t>Student</a:t>
            </a:r>
            <a:r>
              <a:rPr lang="en-US" sz="2000" dirty="0">
                <a:latin typeface="Arial (Body)"/>
              </a:rPr>
              <a:t> class is now to be referred to as </a:t>
            </a:r>
            <a:r>
              <a:rPr lang="en-US" sz="2000" dirty="0" err="1">
                <a:latin typeface="Courier New" pitchFamily="49" charset="0"/>
                <a:cs typeface="Courier New" pitchFamily="49" charset="0"/>
              </a:rPr>
              <a:t>student.Student</a:t>
            </a:r>
            <a:r>
              <a:rPr lang="en-US" sz="2000" dirty="0">
                <a:latin typeface="Courier New" pitchFamily="49" charset="0"/>
                <a:cs typeface="Courier New" pitchFamily="49" charset="0"/>
              </a:rPr>
              <a:t>.</a:t>
            </a:r>
            <a:endParaRPr lang="en-IN" sz="2000" dirty="0">
              <a:latin typeface="Courier New" pitchFamily="49" charset="0"/>
              <a:cs typeface="Courier New" pitchFamily="49" charset="0"/>
            </a:endParaRPr>
          </a:p>
        </p:txBody>
      </p:sp>
    </p:spTree>
    <p:extLst>
      <p:ext uri="{BB962C8B-B14F-4D97-AF65-F5344CB8AC3E}">
        <p14:creationId xmlns="" xmlns:p14="http://schemas.microsoft.com/office/powerpoint/2010/main" val="40475930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0" y="152401"/>
            <a:ext cx="8801100" cy="838200"/>
          </a:xfrm>
        </p:spPr>
        <p:txBody>
          <a:bodyPr/>
          <a:lstStyle/>
          <a:p>
            <a:r>
              <a:rPr lang="en-US" sz="3200" dirty="0" smtClean="0"/>
              <a:t>   Create a Package in Eclipse</a:t>
            </a:r>
          </a:p>
        </p:txBody>
      </p:sp>
      <p:sp>
        <p:nvSpPr>
          <p:cNvPr id="14339" name="Content Placeholder 2"/>
          <p:cNvSpPr>
            <a:spLocks noGrp="1"/>
          </p:cNvSpPr>
          <p:nvPr>
            <p:ph idx="1"/>
          </p:nvPr>
        </p:nvSpPr>
        <p:spPr>
          <a:xfrm>
            <a:off x="0" y="1713706"/>
            <a:ext cx="7772400" cy="1524000"/>
          </a:xfrm>
        </p:spPr>
        <p:txBody>
          <a:bodyPr>
            <a:normAutofit fontScale="92500" lnSpcReduction="20000"/>
          </a:bodyPr>
          <a:lstStyle/>
          <a:p>
            <a:pPr>
              <a:lnSpc>
                <a:spcPct val="100000"/>
              </a:lnSpc>
            </a:pPr>
            <a:r>
              <a:rPr lang="en-US" dirty="0" smtClean="0"/>
              <a:t>Create a package </a:t>
            </a:r>
          </a:p>
          <a:p>
            <a:pPr lvl="1">
              <a:lnSpc>
                <a:spcPct val="100000"/>
              </a:lnSpc>
            </a:pPr>
            <a:r>
              <a:rPr lang="en-US" sz="2000" b="1" dirty="0" smtClean="0">
                <a:solidFill>
                  <a:srgbClr val="FF0000"/>
                </a:solidFill>
              </a:rPr>
              <a:t>Right click on the “</a:t>
            </a:r>
            <a:r>
              <a:rPr lang="en-US" sz="2000" b="1" dirty="0" err="1" smtClean="0">
                <a:solidFill>
                  <a:srgbClr val="FF0000"/>
                </a:solidFill>
              </a:rPr>
              <a:t>src</a:t>
            </a:r>
            <a:r>
              <a:rPr lang="en-US" sz="2000" b="1" dirty="0" smtClean="0">
                <a:solidFill>
                  <a:srgbClr val="FF0000"/>
                </a:solidFill>
              </a:rPr>
              <a:t>” </a:t>
            </a:r>
          </a:p>
          <a:p>
            <a:pPr marL="457200" lvl="1" indent="0">
              <a:lnSpc>
                <a:spcPct val="100000"/>
              </a:lnSpc>
              <a:buNone/>
            </a:pPr>
            <a:r>
              <a:rPr lang="en-US" sz="2000" b="1" dirty="0" smtClean="0">
                <a:solidFill>
                  <a:srgbClr val="FF0000"/>
                </a:solidFill>
              </a:rPr>
              <a:t>and click on </a:t>
            </a:r>
            <a:r>
              <a:rPr lang="en-US" sz="2000" b="1" dirty="0" err="1" smtClean="0">
                <a:solidFill>
                  <a:srgbClr val="FF0000"/>
                </a:solidFill>
              </a:rPr>
              <a:t>New</a:t>
            </a:r>
            <a:r>
              <a:rPr lang="en-US" sz="2000" b="1" dirty="0" err="1" smtClean="0">
                <a:solidFill>
                  <a:srgbClr val="FF0000"/>
                </a:solidFill>
                <a:sym typeface="Wingdings" pitchFamily="2" charset="2"/>
              </a:rPr>
              <a:t>P</a:t>
            </a:r>
            <a:r>
              <a:rPr lang="en-US" sz="2000" b="1" dirty="0" err="1" smtClean="0">
                <a:solidFill>
                  <a:srgbClr val="FF0000"/>
                </a:solidFill>
              </a:rPr>
              <a:t>ackage</a:t>
            </a:r>
            <a:r>
              <a:rPr lang="en-US" sz="2000" b="1" dirty="0" smtClean="0">
                <a:solidFill>
                  <a:srgbClr val="FF0000"/>
                </a:solidFill>
              </a:rPr>
              <a:t>.</a:t>
            </a:r>
          </a:p>
          <a:p>
            <a:pPr lvl="1">
              <a:lnSpc>
                <a:spcPct val="100000"/>
              </a:lnSpc>
            </a:pPr>
            <a:r>
              <a:rPr lang="en-US" sz="2000" b="1" dirty="0" smtClean="0">
                <a:solidFill>
                  <a:srgbClr val="FF0000"/>
                </a:solidFill>
              </a:rPr>
              <a:t>Enter the package name </a:t>
            </a:r>
          </a:p>
          <a:p>
            <a:pPr marL="457200" lvl="1" indent="0">
              <a:lnSpc>
                <a:spcPct val="100000"/>
              </a:lnSpc>
              <a:buNone/>
            </a:pPr>
            <a:r>
              <a:rPr lang="en-US" sz="2000" b="1" dirty="0" smtClean="0">
                <a:solidFill>
                  <a:srgbClr val="FF0000"/>
                </a:solidFill>
              </a:rPr>
              <a:t>and click finish</a:t>
            </a:r>
          </a:p>
          <a:p>
            <a:endParaRPr lang="en-US" b="1" dirty="0" smtClean="0">
              <a:solidFill>
                <a:srgbClr val="FF0000"/>
              </a:solidFill>
            </a:endParaRPr>
          </a:p>
          <a:p>
            <a:pPr lvl="1"/>
            <a:endParaRPr lang="en-US" dirty="0" smtClean="0"/>
          </a:p>
        </p:txBody>
      </p:sp>
      <p:sp>
        <p:nvSpPr>
          <p:cNvPr id="16391" name="Slide Number Placeholder 7"/>
          <p:cNvSpPr>
            <a:spLocks noGrp="1"/>
          </p:cNvSpPr>
          <p:nvPr>
            <p:ph type="sldNum" sz="quarter" idx="12"/>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43B131F8-90E1-42F7-B7CB-CC05C2C89F06}" type="slidenum">
              <a:rPr lang="en-US" smtClean="0">
                <a:solidFill>
                  <a:schemeClr val="bg2"/>
                </a:solidFill>
                <a:latin typeface="Arial (Body)"/>
              </a:rPr>
              <a:pPr eaLnBrk="1" hangingPunct="1">
                <a:defRPr/>
              </a:pPr>
              <a:t>18</a:t>
            </a:fld>
            <a:endParaRPr lang="en-US" dirty="0" smtClean="0">
              <a:solidFill>
                <a:schemeClr val="bg2"/>
              </a:solidFill>
              <a:latin typeface="Arial (Body)"/>
            </a:endParaRPr>
          </a:p>
        </p:txBody>
      </p:sp>
      <p:pic>
        <p:nvPicPr>
          <p:cNvPr id="14340"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539155" y="1840296"/>
            <a:ext cx="4566745" cy="194972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 name="Content Placeholder 2"/>
          <p:cNvSpPr txBox="1">
            <a:spLocks/>
          </p:cNvSpPr>
          <p:nvPr/>
        </p:nvSpPr>
        <p:spPr bwMode="auto">
          <a:xfrm>
            <a:off x="457200" y="4114800"/>
            <a:ext cx="8001000" cy="2438400"/>
          </a:xfrm>
          <a:prstGeom prst="rect">
            <a:avLst/>
          </a:prstGeom>
          <a:noFill/>
          <a:ln w="9525">
            <a:noFill/>
            <a:miter lim="800000"/>
            <a:headEnd/>
            <a:tailEnd/>
          </a:ln>
        </p:spPr>
        <p:txBody>
          <a:bodyPr/>
          <a:lstStyle/>
          <a:p>
            <a:pPr marL="342900" indent="-342900" eaLnBrk="0" hangingPunct="0">
              <a:spcBef>
                <a:spcPct val="20000"/>
              </a:spcBef>
              <a:buClr>
                <a:schemeClr val="accent2"/>
              </a:buClr>
              <a:buFont typeface="Wingdings" pitchFamily="2" charset="2"/>
              <a:buChar char="§"/>
              <a:defRPr/>
            </a:pPr>
            <a:r>
              <a:rPr lang="en-US" sz="2000" dirty="0">
                <a:latin typeface="Arial (Body)"/>
                <a:cs typeface="+mn-cs"/>
              </a:rPr>
              <a:t>Create a class inside the package</a:t>
            </a:r>
          </a:p>
          <a:p>
            <a:pPr marL="742950" lvl="1" indent="-285750" eaLnBrk="0" hangingPunct="0">
              <a:spcBef>
                <a:spcPct val="20000"/>
              </a:spcBef>
              <a:buClr>
                <a:schemeClr val="accent2"/>
              </a:buClr>
              <a:buFont typeface="Wingdings" pitchFamily="2" charset="2"/>
              <a:buChar char="§"/>
              <a:defRPr/>
            </a:pPr>
            <a:r>
              <a:rPr lang="en-US" sz="2000" dirty="0">
                <a:latin typeface="Arial (Body)"/>
                <a:cs typeface="+mn-cs"/>
              </a:rPr>
              <a:t>Right click on the newly created package and  click on </a:t>
            </a:r>
            <a:r>
              <a:rPr lang="en-US" sz="2000" dirty="0" err="1">
                <a:latin typeface="Arial (Body)"/>
                <a:cs typeface="+mn-cs"/>
              </a:rPr>
              <a:t>New</a:t>
            </a:r>
            <a:r>
              <a:rPr lang="en-US" sz="2000" dirty="0" err="1">
                <a:latin typeface="Arial (Body)"/>
                <a:cs typeface="+mn-cs"/>
                <a:sym typeface="Wingdings" pitchFamily="2" charset="2"/>
              </a:rPr>
              <a:t>Class</a:t>
            </a:r>
            <a:r>
              <a:rPr lang="en-US" sz="2000" dirty="0">
                <a:latin typeface="Arial (Body)"/>
                <a:cs typeface="+mn-cs"/>
              </a:rPr>
              <a:t>.</a:t>
            </a:r>
          </a:p>
          <a:p>
            <a:pPr marL="742950" lvl="1" indent="-285750" eaLnBrk="0" hangingPunct="0">
              <a:spcBef>
                <a:spcPct val="20000"/>
              </a:spcBef>
              <a:buClr>
                <a:schemeClr val="accent2"/>
              </a:buClr>
              <a:buFont typeface="Wingdings" pitchFamily="2" charset="2"/>
              <a:buChar char="§"/>
              <a:defRPr/>
            </a:pPr>
            <a:r>
              <a:rPr lang="en-US" sz="2000" dirty="0">
                <a:latin typeface="Arial (Body)"/>
                <a:cs typeface="+mn-cs"/>
              </a:rPr>
              <a:t>Rest is the same</a:t>
            </a:r>
            <a:r>
              <a:rPr lang="en-US" sz="2000" kern="0" dirty="0">
                <a:latin typeface="Arial (Body)"/>
                <a:cs typeface="+mn-cs"/>
              </a:rPr>
              <a:t>.</a:t>
            </a:r>
          </a:p>
          <a:p>
            <a:pPr marL="742950" lvl="1" indent="-285750" eaLnBrk="0" hangingPunct="0">
              <a:spcBef>
                <a:spcPct val="20000"/>
              </a:spcBef>
              <a:buClr>
                <a:schemeClr val="accent2"/>
              </a:buClr>
              <a:buFont typeface="Wingdings" pitchFamily="2" charset="2"/>
              <a:buChar char="§"/>
              <a:defRPr/>
            </a:pPr>
            <a:endParaRPr lang="en-US" sz="2000" kern="0" dirty="0">
              <a:latin typeface="Arial (Body)"/>
              <a:cs typeface="+mn-cs"/>
            </a:endParaRPr>
          </a:p>
          <a:p>
            <a:pPr marL="285750" indent="-285750" eaLnBrk="0" hangingPunct="0">
              <a:spcBef>
                <a:spcPct val="20000"/>
              </a:spcBef>
              <a:buClr>
                <a:schemeClr val="accent2"/>
              </a:buClr>
              <a:buFont typeface="Wingdings" pitchFamily="2" charset="2"/>
              <a:buChar char="§"/>
              <a:defRPr/>
            </a:pPr>
            <a:r>
              <a:rPr lang="en-US" sz="2000" kern="0" dirty="0">
                <a:latin typeface="Arial (Body)"/>
                <a:cs typeface="+mn-cs"/>
              </a:rPr>
              <a:t>The IDE will automatically find the packages in the same project. Compilation and execution is simple and straight forward from IDE.</a:t>
            </a:r>
          </a:p>
        </p:txBody>
      </p:sp>
      <p:pic>
        <p:nvPicPr>
          <p:cNvPr id="14342" name="Picture 4"/>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3314700" y="4833937"/>
            <a:ext cx="5486400" cy="1000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19145990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sz="4000" dirty="0" smtClean="0"/>
              <a:t>Imports</a:t>
            </a:r>
            <a:r>
              <a:rPr lang="en-US" sz="4000" dirty="0" smtClean="0">
                <a:solidFill>
                  <a:srgbClr val="CC0000"/>
                </a:solidFill>
              </a:rPr>
              <a:t> </a:t>
            </a:r>
          </a:p>
        </p:txBody>
      </p:sp>
      <p:sp>
        <p:nvSpPr>
          <p:cNvPr id="32772" name="Rectangle 3"/>
          <p:cNvSpPr>
            <a:spLocks noGrp="1" noChangeArrowheads="1"/>
          </p:cNvSpPr>
          <p:nvPr>
            <p:ph idx="1"/>
          </p:nvPr>
        </p:nvSpPr>
        <p:spPr>
          <a:xfrm>
            <a:off x="228600" y="1524000"/>
            <a:ext cx="8610600" cy="5334000"/>
          </a:xfrm>
        </p:spPr>
        <p:txBody>
          <a:bodyPr/>
          <a:lstStyle/>
          <a:p>
            <a:pPr marL="609600" indent="-609600" algn="just" eaLnBrk="1" hangingPunct="1">
              <a:spcBef>
                <a:spcPct val="50000"/>
              </a:spcBef>
              <a:defRPr/>
            </a:pPr>
            <a:r>
              <a:rPr lang="en-US" sz="2400" dirty="0" smtClean="0"/>
              <a:t>Java provides an easy way to access classes in other packages instead of using long names. This is done by using </a:t>
            </a:r>
            <a:r>
              <a:rPr lang="en-US" sz="2400" b="1" dirty="0" smtClean="0">
                <a:solidFill>
                  <a:srgbClr val="000000"/>
                </a:solidFill>
                <a:latin typeface="Courier New" pitchFamily="49" charset="0"/>
              </a:rPr>
              <a:t>import</a:t>
            </a:r>
            <a:r>
              <a:rPr lang="en-US" sz="2400" dirty="0" smtClean="0"/>
              <a:t> statement.</a:t>
            </a:r>
          </a:p>
          <a:p>
            <a:pPr marL="609600" indent="-609600" algn="just" eaLnBrk="1" hangingPunct="1">
              <a:spcBef>
                <a:spcPct val="50000"/>
              </a:spcBef>
              <a:defRPr/>
            </a:pPr>
            <a:r>
              <a:rPr lang="en-US" sz="2400" dirty="0" smtClean="0"/>
              <a:t>The same is the case with static members of a class too. Static members of  a class are accessed using </a:t>
            </a:r>
            <a:r>
              <a:rPr lang="en-US" sz="2400" i="1" dirty="0" err="1" smtClean="0"/>
              <a:t>ClassName.staticMemberName</a:t>
            </a:r>
            <a:r>
              <a:rPr lang="en-US" sz="2400" i="1" dirty="0" smtClean="0"/>
              <a:t>. </a:t>
            </a:r>
            <a:r>
              <a:rPr lang="en-US" sz="2400" dirty="0" smtClean="0"/>
              <a:t>This name also sometimes could be very long. Instead imports could be used such that only static member name can be used.</a:t>
            </a:r>
          </a:p>
          <a:p>
            <a:pPr marL="609600" indent="-609600" algn="just" eaLnBrk="1" hangingPunct="1">
              <a:spcBef>
                <a:spcPct val="50000"/>
              </a:spcBef>
              <a:defRPr/>
            </a:pPr>
            <a:r>
              <a:rPr lang="en-US" sz="2400" dirty="0" smtClean="0"/>
              <a:t>Two forms of imports:</a:t>
            </a:r>
          </a:p>
          <a:p>
            <a:pPr marL="1009650" lvl="1" indent="-609600" algn="just" eaLnBrk="1" hangingPunct="1">
              <a:spcBef>
                <a:spcPct val="50000"/>
              </a:spcBef>
              <a:defRPr/>
            </a:pPr>
            <a:r>
              <a:rPr lang="en-US" sz="2400" dirty="0" smtClean="0">
                <a:solidFill>
                  <a:srgbClr val="FF0000"/>
                </a:solidFill>
                <a:ea typeface="+mn-ea"/>
                <a:cs typeface="+mn-cs"/>
              </a:rPr>
              <a:t>Class imports</a:t>
            </a:r>
          </a:p>
          <a:p>
            <a:pPr marL="1009650" lvl="1" indent="-609600" algn="just" eaLnBrk="1" hangingPunct="1">
              <a:spcBef>
                <a:spcPct val="50000"/>
              </a:spcBef>
              <a:defRPr/>
            </a:pPr>
            <a:r>
              <a:rPr lang="en-US" sz="2400" dirty="0" smtClean="0">
                <a:solidFill>
                  <a:srgbClr val="FF0000"/>
                </a:solidFill>
                <a:ea typeface="+mn-ea"/>
                <a:cs typeface="+mn-cs"/>
              </a:rPr>
              <a:t>Static imports</a:t>
            </a:r>
          </a:p>
        </p:txBody>
      </p:sp>
      <p:sp>
        <p:nvSpPr>
          <p:cNvPr id="2" name="Slide Number Placeholder 4"/>
          <p:cNvSpPr>
            <a:spLocks noGrp="1"/>
          </p:cNvSpPr>
          <p:nvPr>
            <p:ph type="sldNum" sz="quarter" idx="12"/>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15CE21AC-380A-489A-B30C-31CC092E7340}" type="slidenum">
              <a:rPr lang="en-US" smtClean="0">
                <a:solidFill>
                  <a:schemeClr val="bg2"/>
                </a:solidFill>
                <a:latin typeface="Arial (Body)"/>
              </a:rPr>
              <a:pPr eaLnBrk="1" hangingPunct="1">
                <a:defRPr/>
              </a:pPr>
              <a:t>19</a:t>
            </a:fld>
            <a:endParaRPr lang="en-US" dirty="0" smtClean="0">
              <a:solidFill>
                <a:schemeClr val="bg2"/>
              </a:solidFill>
              <a:latin typeface="Arial (Body)"/>
            </a:endParaRPr>
          </a:p>
        </p:txBody>
      </p:sp>
    </p:spTree>
    <p:extLst>
      <p:ext uri="{BB962C8B-B14F-4D97-AF65-F5344CB8AC3E}">
        <p14:creationId xmlns="" xmlns:p14="http://schemas.microsoft.com/office/powerpoint/2010/main" val="9075971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smtClean="0"/>
              <a:t>Java Language</a:t>
            </a:r>
          </a:p>
        </p:txBody>
      </p:sp>
      <p:sp>
        <p:nvSpPr>
          <p:cNvPr id="4100" name="Slide Number Placeholder 5"/>
          <p:cNvSpPr>
            <a:spLocks noGrp="1"/>
          </p:cNvSpPr>
          <p:nvPr>
            <p:ph type="sldNum" sz="quarter" idx="12"/>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C10D8162-5BCB-44DF-8F40-7C186EDDE78E}" type="slidenum">
              <a:rPr lang="en-US" smtClean="0">
                <a:solidFill>
                  <a:schemeClr val="bg2"/>
                </a:solidFill>
              </a:rPr>
              <a:pPr eaLnBrk="1" hangingPunct="1">
                <a:defRPr/>
              </a:pPr>
              <a:t>2</a:t>
            </a:fld>
            <a:endParaRPr lang="en-US" smtClean="0">
              <a:solidFill>
                <a:schemeClr val="bg2"/>
              </a:solidFill>
            </a:endParaRPr>
          </a:p>
        </p:txBody>
      </p:sp>
      <p:sp>
        <p:nvSpPr>
          <p:cNvPr id="7" name="Content Placeholder 6"/>
          <p:cNvSpPr>
            <a:spLocks noGrp="1"/>
          </p:cNvSpPr>
          <p:nvPr>
            <p:ph sz="quarter" idx="1"/>
          </p:nvPr>
        </p:nvSpPr>
        <p:spPr>
          <a:xfrm>
            <a:off x="304800" y="1219200"/>
            <a:ext cx="8458200" cy="5257800"/>
          </a:xfrm>
        </p:spPr>
        <p:txBody>
          <a:bodyPr>
            <a:normAutofit/>
          </a:bodyPr>
          <a:lstStyle/>
          <a:p>
            <a:pPr algn="just">
              <a:defRPr/>
            </a:pPr>
            <a:r>
              <a:rPr lang="en-US" dirty="0"/>
              <a:t>Java was created by a team of members called "Green" led by James Arthur Gosling</a:t>
            </a:r>
            <a:r>
              <a:rPr lang="en-US" dirty="0" smtClean="0"/>
              <a:t>.</a:t>
            </a:r>
          </a:p>
          <a:p>
            <a:pPr algn="just"/>
            <a:r>
              <a:rPr lang="en-US" dirty="0"/>
              <a:t>When Java was created in 1991, it was originally called Oak.</a:t>
            </a:r>
          </a:p>
          <a:p>
            <a:pPr algn="just">
              <a:defRPr/>
            </a:pPr>
            <a:r>
              <a:rPr lang="en-US" dirty="0" smtClean="0"/>
              <a:t>It </a:t>
            </a:r>
            <a:r>
              <a:rPr lang="en-US" dirty="0"/>
              <a:t>is a free and open source software (FOSS) under GNU General Public License(GPL) </a:t>
            </a:r>
          </a:p>
          <a:p>
            <a:pPr algn="just"/>
            <a:r>
              <a:rPr lang="en-US" dirty="0"/>
              <a:t>First version of Java was released in 1995.</a:t>
            </a:r>
          </a:p>
          <a:p>
            <a:pPr algn="just"/>
            <a:r>
              <a:rPr lang="en-US" dirty="0"/>
              <a:t>Java is an Object oriented language, simple, portable, platform independent, robust and secure.</a:t>
            </a:r>
          </a:p>
          <a:p>
            <a:pPr algn="just">
              <a:defRPr/>
            </a:pPr>
            <a:r>
              <a:rPr lang="en-US" dirty="0" smtClean="0"/>
              <a:t>We will be focusing on Java 1.6.</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381000" y="567559"/>
            <a:ext cx="8229600" cy="833523"/>
          </a:xfrm>
        </p:spPr>
        <p:txBody>
          <a:bodyPr/>
          <a:lstStyle/>
          <a:p>
            <a:r>
              <a:rPr lang="en-US" sz="4000" dirty="0" smtClean="0"/>
              <a:t>Class Imports</a:t>
            </a:r>
          </a:p>
        </p:txBody>
      </p:sp>
      <p:sp>
        <p:nvSpPr>
          <p:cNvPr id="3" name="Content Placeholder 2"/>
          <p:cNvSpPr>
            <a:spLocks noGrp="1"/>
          </p:cNvSpPr>
          <p:nvPr>
            <p:ph idx="1"/>
          </p:nvPr>
        </p:nvSpPr>
        <p:spPr>
          <a:xfrm>
            <a:off x="266700" y="1193460"/>
            <a:ext cx="8458200" cy="5257800"/>
          </a:xfrm>
        </p:spPr>
        <p:txBody>
          <a:bodyPr>
            <a:normAutofit lnSpcReduction="10000"/>
          </a:bodyPr>
          <a:lstStyle/>
          <a:p>
            <a:pPr marL="609600" indent="-609600" eaLnBrk="1" hangingPunct="1">
              <a:lnSpc>
                <a:spcPct val="100000"/>
              </a:lnSpc>
              <a:spcBef>
                <a:spcPts val="300"/>
              </a:spcBef>
              <a:buFont typeface="Wingdings" pitchFamily="2" charset="2"/>
              <a:buAutoNum type="alphaLcParenR"/>
              <a:defRPr/>
            </a:pPr>
            <a:r>
              <a:rPr lang="en-US" sz="2000" dirty="0" smtClean="0"/>
              <a:t>Importing only a particular class. </a:t>
            </a:r>
          </a:p>
          <a:p>
            <a:pPr marL="609600" indent="-609600" eaLnBrk="1" hangingPunct="1">
              <a:lnSpc>
                <a:spcPct val="100000"/>
              </a:lnSpc>
              <a:spcBef>
                <a:spcPts val="300"/>
              </a:spcBef>
              <a:buFont typeface="Wingdings" pitchFamily="2" charset="2"/>
              <a:buNone/>
              <a:defRPr/>
            </a:pPr>
            <a:r>
              <a:rPr lang="en-US" sz="2000" dirty="0" smtClean="0"/>
              <a:t>	Example: 	</a:t>
            </a:r>
          </a:p>
          <a:p>
            <a:pPr marL="609600" indent="-609600" eaLnBrk="1" hangingPunct="1">
              <a:lnSpc>
                <a:spcPct val="100000"/>
              </a:lnSpc>
              <a:spcBef>
                <a:spcPts val="300"/>
              </a:spcBef>
              <a:buFont typeface="Wingdings" pitchFamily="2" charset="2"/>
              <a:buNone/>
              <a:defRPr/>
            </a:pPr>
            <a:r>
              <a:rPr lang="en-US" sz="2000" dirty="0" smtClean="0">
                <a:latin typeface="Times New Roman" pitchFamily="18" charset="0"/>
              </a:rPr>
              <a:t>	</a:t>
            </a:r>
            <a:r>
              <a:rPr lang="en-US" sz="2000" b="1" dirty="0" smtClean="0">
                <a:latin typeface="Courier New" pitchFamily="49" charset="0"/>
              </a:rPr>
              <a:t>	</a:t>
            </a:r>
            <a:r>
              <a:rPr lang="en-US" sz="2000" b="1" dirty="0" smtClean="0">
                <a:solidFill>
                  <a:srgbClr val="000000"/>
                </a:solidFill>
                <a:latin typeface="Courier New" pitchFamily="49" charset="0"/>
              </a:rPr>
              <a:t>import </a:t>
            </a:r>
            <a:r>
              <a:rPr lang="en-US" sz="2000" b="1" dirty="0" err="1" smtClean="0">
                <a:solidFill>
                  <a:srgbClr val="000000"/>
                </a:solidFill>
                <a:latin typeface="Courier New" pitchFamily="49" charset="0"/>
              </a:rPr>
              <a:t>student.Student</a:t>
            </a:r>
            <a:r>
              <a:rPr lang="en-US" sz="2000" b="1" dirty="0" smtClean="0">
                <a:solidFill>
                  <a:srgbClr val="000000"/>
                </a:solidFill>
                <a:latin typeface="Courier New" pitchFamily="49" charset="0"/>
              </a:rPr>
              <a:t>;</a:t>
            </a:r>
          </a:p>
          <a:p>
            <a:pPr marL="609600" indent="-609600" eaLnBrk="1" hangingPunct="1">
              <a:lnSpc>
                <a:spcPct val="100000"/>
              </a:lnSpc>
              <a:spcBef>
                <a:spcPts val="300"/>
              </a:spcBef>
              <a:buFont typeface="Wingdings" pitchFamily="2" charset="2"/>
              <a:buNone/>
              <a:defRPr/>
            </a:pPr>
            <a:r>
              <a:rPr lang="en-US" sz="2000" b="1" dirty="0" smtClean="0">
                <a:solidFill>
                  <a:srgbClr val="000000"/>
                </a:solidFill>
                <a:latin typeface="Courier New" pitchFamily="49" charset="0"/>
              </a:rPr>
              <a:t>		public class Tester{</a:t>
            </a:r>
          </a:p>
          <a:p>
            <a:pPr marL="609600" indent="-609600" eaLnBrk="1" hangingPunct="1">
              <a:lnSpc>
                <a:spcPct val="100000"/>
              </a:lnSpc>
              <a:spcBef>
                <a:spcPts val="300"/>
              </a:spcBef>
              <a:buFont typeface="Wingdings" pitchFamily="2" charset="2"/>
              <a:buNone/>
              <a:defRPr/>
            </a:pPr>
            <a:r>
              <a:rPr lang="en-US" sz="2000" b="1" dirty="0" smtClean="0">
                <a:solidFill>
                  <a:srgbClr val="000000"/>
                </a:solidFill>
                <a:latin typeface="Courier New" pitchFamily="49" charset="0"/>
              </a:rPr>
              <a:t>		…</a:t>
            </a:r>
          </a:p>
          <a:p>
            <a:pPr marL="609600" indent="-609600" eaLnBrk="1" hangingPunct="1">
              <a:lnSpc>
                <a:spcPct val="100000"/>
              </a:lnSpc>
              <a:spcBef>
                <a:spcPts val="300"/>
              </a:spcBef>
              <a:buFont typeface="Wingdings" pitchFamily="2" charset="2"/>
              <a:buNone/>
              <a:defRPr/>
            </a:pPr>
            <a:r>
              <a:rPr lang="en-US" sz="2000" b="1" dirty="0" smtClean="0">
                <a:solidFill>
                  <a:srgbClr val="000000"/>
                </a:solidFill>
                <a:latin typeface="Courier New" pitchFamily="49" charset="0"/>
              </a:rPr>
              <a:t>		Student s= new 			Student("</a:t>
            </a:r>
            <a:r>
              <a:rPr lang="en-US" sz="2000" b="1" dirty="0" err="1" smtClean="0">
                <a:solidFill>
                  <a:srgbClr val="000000"/>
                </a:solidFill>
                <a:latin typeface="Courier New" pitchFamily="49" charset="0"/>
              </a:rPr>
              <a:t>John","M.C.A</a:t>
            </a:r>
            <a:r>
              <a:rPr lang="en-US" sz="2000" b="1" dirty="0" smtClean="0">
                <a:solidFill>
                  <a:srgbClr val="000000"/>
                </a:solidFill>
                <a:latin typeface="Courier New" pitchFamily="49" charset="0"/>
              </a:rPr>
              <a:t>.");		</a:t>
            </a:r>
          </a:p>
          <a:p>
            <a:pPr marL="609600" indent="-609600" eaLnBrk="1" hangingPunct="1">
              <a:lnSpc>
                <a:spcPct val="100000"/>
              </a:lnSpc>
              <a:spcBef>
                <a:spcPts val="300"/>
              </a:spcBef>
              <a:buFont typeface="Wingdings" pitchFamily="2" charset="2"/>
              <a:buNone/>
              <a:defRPr/>
            </a:pPr>
            <a:r>
              <a:rPr lang="en-US" sz="2000" b="1" dirty="0" smtClean="0">
                <a:solidFill>
                  <a:srgbClr val="000000"/>
                </a:solidFill>
                <a:latin typeface="Courier New" pitchFamily="49" charset="0"/>
              </a:rPr>
              <a:t>	}</a:t>
            </a:r>
          </a:p>
          <a:p>
            <a:pPr marL="609600" indent="-609600" eaLnBrk="1" hangingPunct="1">
              <a:lnSpc>
                <a:spcPct val="100000"/>
              </a:lnSpc>
              <a:spcBef>
                <a:spcPts val="300"/>
              </a:spcBef>
              <a:buClr>
                <a:schemeClr val="accent6"/>
              </a:buClr>
              <a:buFont typeface="+mj-lt"/>
              <a:buAutoNum type="alphaLcParenR" startAt="2"/>
              <a:defRPr/>
            </a:pPr>
            <a:r>
              <a:rPr lang="en-US" sz="2000" dirty="0" smtClean="0"/>
              <a:t>Importing all the classes in a package.</a:t>
            </a:r>
          </a:p>
          <a:p>
            <a:pPr marL="609600" indent="-609600" eaLnBrk="1" hangingPunct="1">
              <a:lnSpc>
                <a:spcPct val="100000"/>
              </a:lnSpc>
              <a:spcBef>
                <a:spcPts val="300"/>
              </a:spcBef>
              <a:buFont typeface="Wingdings" pitchFamily="2" charset="2"/>
              <a:buNone/>
              <a:defRPr/>
            </a:pPr>
            <a:r>
              <a:rPr lang="en-US" sz="2000" dirty="0" smtClean="0"/>
              <a:t>Example:</a:t>
            </a:r>
          </a:p>
          <a:p>
            <a:pPr marL="609600" indent="-609600" eaLnBrk="1" hangingPunct="1">
              <a:lnSpc>
                <a:spcPct val="100000"/>
              </a:lnSpc>
              <a:spcBef>
                <a:spcPts val="300"/>
              </a:spcBef>
              <a:buFont typeface="Wingdings" pitchFamily="2" charset="2"/>
              <a:buNone/>
              <a:defRPr/>
            </a:pPr>
            <a:r>
              <a:rPr lang="en-US" sz="2000" b="1" dirty="0" smtClean="0">
                <a:latin typeface="Courier New" pitchFamily="49" charset="0"/>
              </a:rPr>
              <a:t>	</a:t>
            </a:r>
            <a:r>
              <a:rPr lang="en-US" sz="2000" b="1" dirty="0" smtClean="0">
                <a:solidFill>
                  <a:srgbClr val="000000"/>
                </a:solidFill>
                <a:latin typeface="Courier New" pitchFamily="49" charset="0"/>
              </a:rPr>
              <a:t>import student.*;</a:t>
            </a:r>
          </a:p>
          <a:p>
            <a:pPr marL="609600" indent="-609600" eaLnBrk="1" hangingPunct="1">
              <a:lnSpc>
                <a:spcPct val="100000"/>
              </a:lnSpc>
              <a:spcBef>
                <a:spcPts val="300"/>
              </a:spcBef>
              <a:buFont typeface="Wingdings" pitchFamily="2" charset="2"/>
              <a:buNone/>
              <a:defRPr/>
            </a:pPr>
            <a:r>
              <a:rPr lang="en-US" sz="2000" b="1" dirty="0" smtClean="0">
                <a:solidFill>
                  <a:srgbClr val="000000"/>
                </a:solidFill>
                <a:latin typeface="Courier New" pitchFamily="49" charset="0"/>
              </a:rPr>
              <a:t>	public class Tester{</a:t>
            </a:r>
          </a:p>
          <a:p>
            <a:pPr marL="609600" indent="-609600" eaLnBrk="1" hangingPunct="1">
              <a:lnSpc>
                <a:spcPct val="100000"/>
              </a:lnSpc>
              <a:spcBef>
                <a:spcPts val="300"/>
              </a:spcBef>
              <a:buFont typeface="Wingdings" pitchFamily="2" charset="2"/>
              <a:buNone/>
              <a:defRPr/>
            </a:pPr>
            <a:r>
              <a:rPr lang="en-US" sz="2000" b="1" dirty="0" smtClean="0">
                <a:solidFill>
                  <a:srgbClr val="000000"/>
                </a:solidFill>
                <a:latin typeface="Courier New" pitchFamily="49" charset="0"/>
              </a:rPr>
              <a:t>		…</a:t>
            </a:r>
          </a:p>
          <a:p>
            <a:pPr marL="609600" indent="-609600" eaLnBrk="1" hangingPunct="1">
              <a:lnSpc>
                <a:spcPct val="100000"/>
              </a:lnSpc>
              <a:spcBef>
                <a:spcPts val="300"/>
              </a:spcBef>
              <a:buFont typeface="Wingdings" pitchFamily="2" charset="2"/>
              <a:buNone/>
              <a:defRPr/>
            </a:pPr>
            <a:r>
              <a:rPr lang="en-US" sz="2000" b="1" dirty="0" smtClean="0">
                <a:solidFill>
                  <a:srgbClr val="000000"/>
                </a:solidFill>
                <a:latin typeface="Courier New" pitchFamily="49" charset="0"/>
              </a:rPr>
              <a:t>		Student s= new 		 		Student("</a:t>
            </a:r>
            <a:r>
              <a:rPr lang="en-US" sz="2000" b="1" dirty="0" err="1" smtClean="0">
                <a:solidFill>
                  <a:srgbClr val="000000"/>
                </a:solidFill>
                <a:latin typeface="Courier New" pitchFamily="49" charset="0"/>
              </a:rPr>
              <a:t>John","M.C.A</a:t>
            </a:r>
            <a:r>
              <a:rPr lang="en-US" sz="2000" b="1" dirty="0" smtClean="0">
                <a:solidFill>
                  <a:srgbClr val="000000"/>
                </a:solidFill>
                <a:latin typeface="Courier New" pitchFamily="49" charset="0"/>
              </a:rPr>
              <a:t>.");</a:t>
            </a:r>
          </a:p>
          <a:p>
            <a:pPr marL="609600" indent="-609600" eaLnBrk="1" hangingPunct="1">
              <a:lnSpc>
                <a:spcPct val="100000"/>
              </a:lnSpc>
              <a:spcBef>
                <a:spcPts val="300"/>
              </a:spcBef>
              <a:buFont typeface="Wingdings" pitchFamily="2" charset="2"/>
              <a:buNone/>
              <a:defRPr/>
            </a:pPr>
            <a:r>
              <a:rPr lang="en-US" sz="2000" b="1" dirty="0" smtClean="0">
                <a:solidFill>
                  <a:srgbClr val="000000"/>
                </a:solidFill>
                <a:latin typeface="Courier New" pitchFamily="49" charset="0"/>
              </a:rPr>
              <a:t>		}</a:t>
            </a:r>
          </a:p>
        </p:txBody>
      </p:sp>
      <p:sp>
        <p:nvSpPr>
          <p:cNvPr id="33796" name="Slide Number Placeholder 4"/>
          <p:cNvSpPr>
            <a:spLocks noGrp="1"/>
          </p:cNvSpPr>
          <p:nvPr>
            <p:ph type="sldNum" sz="quarter" idx="12"/>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41B9AD3C-51BF-4B81-8320-219B1CD0A1BE}" type="slidenum">
              <a:rPr lang="en-US" smtClean="0">
                <a:solidFill>
                  <a:schemeClr val="bg2"/>
                </a:solidFill>
                <a:latin typeface="Arial (Body)"/>
              </a:rPr>
              <a:pPr eaLnBrk="1" hangingPunct="1">
                <a:defRPr/>
              </a:pPr>
              <a:t>20</a:t>
            </a:fld>
            <a:endParaRPr lang="en-US" dirty="0" smtClean="0">
              <a:solidFill>
                <a:schemeClr val="bg2"/>
              </a:solidFill>
              <a:latin typeface="Arial (Body)"/>
            </a:endParaRPr>
          </a:p>
        </p:txBody>
      </p:sp>
    </p:spTree>
    <p:extLst>
      <p:ext uri="{BB962C8B-B14F-4D97-AF65-F5344CB8AC3E}">
        <p14:creationId xmlns="" xmlns:p14="http://schemas.microsoft.com/office/powerpoint/2010/main" val="43176989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304800" y="304800"/>
            <a:ext cx="7772400" cy="838200"/>
          </a:xfrm>
        </p:spPr>
        <p:txBody>
          <a:bodyPr/>
          <a:lstStyle/>
          <a:p>
            <a:pPr eaLnBrk="1" hangingPunct="1"/>
            <a:r>
              <a:rPr lang="en-US" sz="4000" dirty="0" smtClean="0"/>
              <a:t>Static Imports</a:t>
            </a:r>
          </a:p>
        </p:txBody>
      </p:sp>
      <p:sp>
        <p:nvSpPr>
          <p:cNvPr id="38916" name="Rectangle 3"/>
          <p:cNvSpPr>
            <a:spLocks noGrp="1" noChangeArrowheads="1"/>
          </p:cNvSpPr>
          <p:nvPr>
            <p:ph idx="1"/>
          </p:nvPr>
        </p:nvSpPr>
        <p:spPr>
          <a:xfrm>
            <a:off x="381000" y="1439410"/>
            <a:ext cx="8382000" cy="5257800"/>
          </a:xfrm>
        </p:spPr>
        <p:txBody>
          <a:bodyPr/>
          <a:lstStyle/>
          <a:p>
            <a:pPr algn="just" eaLnBrk="1" hangingPunct="1">
              <a:defRPr/>
            </a:pPr>
            <a:r>
              <a:rPr lang="en-US" kern="1200" dirty="0" smtClean="0"/>
              <a:t>Makes the static members of a class available to code directly without explicitly specifying the class name.</a:t>
            </a:r>
          </a:p>
          <a:p>
            <a:pPr algn="just" eaLnBrk="1" hangingPunct="1">
              <a:defRPr/>
            </a:pPr>
            <a:endParaRPr lang="en-US" kern="1200" dirty="0" smtClean="0"/>
          </a:p>
          <a:p>
            <a:pPr algn="just" eaLnBrk="1" hangingPunct="1">
              <a:defRPr/>
            </a:pPr>
            <a:r>
              <a:rPr lang="en-US" kern="1200" dirty="0" smtClean="0"/>
              <a:t>Syntax:</a:t>
            </a:r>
          </a:p>
          <a:p>
            <a:pPr lvl="1" algn="just" eaLnBrk="1" hangingPunct="1">
              <a:buFont typeface="Wingdings" pitchFamily="2" charset="2"/>
              <a:buNone/>
              <a:defRPr/>
            </a:pPr>
            <a:r>
              <a:rPr lang="en-US" sz="2000" b="1" dirty="0" smtClean="0">
                <a:solidFill>
                  <a:schemeClr val="tx1"/>
                </a:solidFill>
                <a:latin typeface="Courier New" pitchFamily="49" charset="0"/>
              </a:rPr>
              <a:t>import static </a:t>
            </a:r>
            <a:r>
              <a:rPr lang="en-US" sz="2000" b="1" dirty="0" err="1" smtClean="0">
                <a:solidFill>
                  <a:schemeClr val="tx1"/>
                </a:solidFill>
                <a:latin typeface="Courier New" pitchFamily="49" charset="0"/>
              </a:rPr>
              <a:t>packageName.ClassName</a:t>
            </a:r>
            <a:r>
              <a:rPr lang="en-US" sz="2000" b="1" dirty="0" smtClean="0">
                <a:solidFill>
                  <a:schemeClr val="tx1"/>
                </a:solidFill>
                <a:latin typeface="Courier New" pitchFamily="49" charset="0"/>
              </a:rPr>
              <a:t>.*;</a:t>
            </a:r>
          </a:p>
          <a:p>
            <a:pPr lvl="1" algn="just" eaLnBrk="1" hangingPunct="1">
              <a:buFont typeface="Wingdings" pitchFamily="2" charset="2"/>
              <a:buNone/>
              <a:defRPr/>
            </a:pPr>
            <a:r>
              <a:rPr lang="en-US" sz="2000" kern="1200" dirty="0" smtClean="0">
                <a:solidFill>
                  <a:srgbClr val="FF0000"/>
                </a:solidFill>
              </a:rPr>
              <a:t>(imports all the static members)</a:t>
            </a:r>
            <a:endParaRPr lang="en-US" sz="2000" b="1" dirty="0" smtClean="0">
              <a:solidFill>
                <a:srgbClr val="FF0000"/>
              </a:solidFill>
              <a:latin typeface="Courier New" pitchFamily="49" charset="0"/>
            </a:endParaRPr>
          </a:p>
          <a:p>
            <a:pPr lvl="1" algn="just" eaLnBrk="1" hangingPunct="1">
              <a:buFont typeface="Wingdings" pitchFamily="2" charset="2"/>
              <a:buNone/>
              <a:defRPr/>
            </a:pPr>
            <a:r>
              <a:rPr lang="en-US" sz="2000" b="1" dirty="0" smtClean="0">
                <a:solidFill>
                  <a:schemeClr val="tx1"/>
                </a:solidFill>
                <a:latin typeface="Courier New" pitchFamily="49" charset="0"/>
              </a:rPr>
              <a:t>Or</a:t>
            </a:r>
          </a:p>
          <a:p>
            <a:pPr lvl="1" algn="just" eaLnBrk="1" hangingPunct="1">
              <a:buFont typeface="Wingdings" pitchFamily="2" charset="2"/>
              <a:buNone/>
              <a:defRPr/>
            </a:pPr>
            <a:r>
              <a:rPr lang="en-US" sz="2000" b="1" dirty="0" smtClean="0">
                <a:solidFill>
                  <a:schemeClr val="tx1"/>
                </a:solidFill>
                <a:latin typeface="Courier New" pitchFamily="49" charset="0"/>
              </a:rPr>
              <a:t>import static </a:t>
            </a:r>
            <a:r>
              <a:rPr lang="en-US" sz="2000" b="1" dirty="0" err="1" smtClean="0">
                <a:solidFill>
                  <a:schemeClr val="tx1"/>
                </a:solidFill>
                <a:latin typeface="Courier New" pitchFamily="49" charset="0"/>
              </a:rPr>
              <a:t>packageName.ClassName.staticMember</a:t>
            </a:r>
            <a:r>
              <a:rPr lang="en-US" sz="2000" b="1" dirty="0" smtClean="0">
                <a:solidFill>
                  <a:schemeClr val="tx1"/>
                </a:solidFill>
                <a:latin typeface="Courier New" pitchFamily="49" charset="0"/>
              </a:rPr>
              <a:t>;</a:t>
            </a:r>
          </a:p>
          <a:p>
            <a:pPr lvl="1" algn="just" eaLnBrk="1" hangingPunct="1">
              <a:buFontTx/>
              <a:buNone/>
              <a:defRPr/>
            </a:pPr>
            <a:r>
              <a:rPr lang="en-US" sz="2000" kern="1200" dirty="0" smtClean="0">
                <a:solidFill>
                  <a:srgbClr val="FF0000"/>
                </a:solidFill>
              </a:rPr>
              <a:t>(imports only the particular ‘</a:t>
            </a:r>
            <a:r>
              <a:rPr lang="en-US" sz="2000" kern="1200" dirty="0" err="1" smtClean="0">
                <a:solidFill>
                  <a:srgbClr val="FF0000"/>
                </a:solidFill>
              </a:rPr>
              <a:t>staticMember</a:t>
            </a:r>
            <a:r>
              <a:rPr lang="en-US" sz="2000" kern="1200" dirty="0" smtClean="0">
                <a:solidFill>
                  <a:srgbClr val="FF0000"/>
                </a:solidFill>
              </a:rPr>
              <a:t>’)</a:t>
            </a:r>
          </a:p>
        </p:txBody>
      </p:sp>
      <p:sp>
        <p:nvSpPr>
          <p:cNvPr id="36868" name="Slide Number Placeholder 4"/>
          <p:cNvSpPr>
            <a:spLocks noGrp="1"/>
          </p:cNvSpPr>
          <p:nvPr>
            <p:ph type="sldNum" sz="quarter" idx="12"/>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201F39A1-56B1-4D57-A924-A9A581930B2B}" type="slidenum">
              <a:rPr lang="en-US" smtClean="0">
                <a:solidFill>
                  <a:schemeClr val="bg2"/>
                </a:solidFill>
                <a:latin typeface="Arial (Body)"/>
              </a:rPr>
              <a:pPr eaLnBrk="1" hangingPunct="1">
                <a:defRPr/>
              </a:pPr>
              <a:t>21</a:t>
            </a:fld>
            <a:endParaRPr lang="en-US" dirty="0" smtClean="0">
              <a:solidFill>
                <a:schemeClr val="bg2"/>
              </a:solidFill>
              <a:latin typeface="Arial (Body)"/>
            </a:endParaRPr>
          </a:p>
        </p:txBody>
      </p:sp>
    </p:spTree>
    <p:extLst>
      <p:ext uri="{BB962C8B-B14F-4D97-AF65-F5344CB8AC3E}">
        <p14:creationId xmlns="" xmlns:p14="http://schemas.microsoft.com/office/powerpoint/2010/main" val="361177308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304800" y="783431"/>
            <a:ext cx="8458200" cy="593725"/>
          </a:xfrm>
        </p:spPr>
        <p:txBody>
          <a:bodyPr>
            <a:normAutofit fontScale="90000"/>
          </a:bodyPr>
          <a:lstStyle/>
          <a:p>
            <a:r>
              <a:rPr lang="en-US" sz="4000" dirty="0" smtClean="0"/>
              <a:t>Example: Static Imports</a:t>
            </a:r>
          </a:p>
        </p:txBody>
      </p:sp>
      <p:sp>
        <p:nvSpPr>
          <p:cNvPr id="37898" name="Slide Number Placeholder 11"/>
          <p:cNvSpPr>
            <a:spLocks noGrp="1"/>
          </p:cNvSpPr>
          <p:nvPr>
            <p:ph type="sldNum" sz="quarter" idx="12"/>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F79761EF-A9A9-49A9-AD9F-A91D693B0B43}" type="slidenum">
              <a:rPr lang="en-US" smtClean="0">
                <a:solidFill>
                  <a:schemeClr val="bg2"/>
                </a:solidFill>
                <a:latin typeface="Arial (Body)"/>
              </a:rPr>
              <a:pPr eaLnBrk="1" hangingPunct="1">
                <a:defRPr/>
              </a:pPr>
              <a:t>22</a:t>
            </a:fld>
            <a:endParaRPr lang="en-US" dirty="0" smtClean="0">
              <a:solidFill>
                <a:schemeClr val="bg2"/>
              </a:solidFill>
              <a:latin typeface="Arial (Body)"/>
            </a:endParaRPr>
          </a:p>
        </p:txBody>
      </p:sp>
      <p:sp>
        <p:nvSpPr>
          <p:cNvPr id="29699" name="Rectangle 2"/>
          <p:cNvSpPr>
            <a:spLocks noChangeArrowheads="1"/>
          </p:cNvSpPr>
          <p:nvPr/>
        </p:nvSpPr>
        <p:spPr bwMode="auto">
          <a:xfrm>
            <a:off x="533400" y="1828800"/>
            <a:ext cx="7772400" cy="34782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en-US" sz="2000" b="1" dirty="0">
                <a:solidFill>
                  <a:srgbClr val="C00000"/>
                </a:solidFill>
                <a:latin typeface="Courier New" pitchFamily="49" charset="0"/>
              </a:rPr>
              <a:t>import static </a:t>
            </a:r>
            <a:r>
              <a:rPr lang="en-US" sz="2000" b="1" dirty="0" err="1">
                <a:solidFill>
                  <a:srgbClr val="C00000"/>
                </a:solidFill>
                <a:latin typeface="Courier New" pitchFamily="49" charset="0"/>
              </a:rPr>
              <a:t>java.lang.System.out</a:t>
            </a:r>
            <a:r>
              <a:rPr lang="en-US" sz="2000" b="1" dirty="0">
                <a:solidFill>
                  <a:srgbClr val="C00000"/>
                </a:solidFill>
                <a:latin typeface="Courier New" pitchFamily="49" charset="0"/>
              </a:rPr>
              <a:t>;</a:t>
            </a:r>
          </a:p>
          <a:p>
            <a:r>
              <a:rPr lang="en-US" sz="2000" b="1" dirty="0">
                <a:solidFill>
                  <a:srgbClr val="C00000"/>
                </a:solidFill>
                <a:latin typeface="Courier New" pitchFamily="49" charset="0"/>
              </a:rPr>
              <a:t>import static </a:t>
            </a:r>
            <a:r>
              <a:rPr lang="en-US" sz="2000" b="1" dirty="0" err="1">
                <a:solidFill>
                  <a:srgbClr val="C00000"/>
                </a:solidFill>
                <a:latin typeface="Courier New" pitchFamily="49" charset="0"/>
              </a:rPr>
              <a:t>teacher.Grade</a:t>
            </a:r>
            <a:r>
              <a:rPr lang="en-US" sz="2000" b="1" dirty="0">
                <a:solidFill>
                  <a:srgbClr val="C00000"/>
                </a:solidFill>
                <a:latin typeface="Courier New" pitchFamily="49" charset="0"/>
              </a:rPr>
              <a:t>.*;</a:t>
            </a:r>
          </a:p>
          <a:p>
            <a:r>
              <a:rPr lang="en-US" sz="2000" b="1" dirty="0">
                <a:solidFill>
                  <a:srgbClr val="000000"/>
                </a:solidFill>
                <a:latin typeface="Courier New" pitchFamily="49" charset="0"/>
              </a:rPr>
              <a:t>import teacher.*;</a:t>
            </a:r>
          </a:p>
          <a:p>
            <a:endParaRPr lang="en-US" sz="2000" b="1" dirty="0">
              <a:solidFill>
                <a:srgbClr val="000000"/>
              </a:solidFill>
              <a:latin typeface="Courier New" pitchFamily="49" charset="0"/>
            </a:endParaRPr>
          </a:p>
          <a:p>
            <a:r>
              <a:rPr lang="en-US" sz="2000" b="1" dirty="0">
                <a:solidFill>
                  <a:srgbClr val="000000"/>
                </a:solidFill>
                <a:latin typeface="Courier New" pitchFamily="49" charset="0"/>
              </a:rPr>
              <a:t>class </a:t>
            </a:r>
            <a:r>
              <a:rPr lang="en-US" sz="2000" b="1" dirty="0" err="1">
                <a:solidFill>
                  <a:srgbClr val="000000"/>
                </a:solidFill>
                <a:latin typeface="Courier New" pitchFamily="49" charset="0"/>
              </a:rPr>
              <a:t>GradeTest</a:t>
            </a:r>
            <a:r>
              <a:rPr lang="en-US" sz="2000" b="1" dirty="0">
                <a:solidFill>
                  <a:srgbClr val="000000"/>
                </a:solidFill>
                <a:latin typeface="Courier New" pitchFamily="49" charset="0"/>
              </a:rPr>
              <a:t>{</a:t>
            </a:r>
          </a:p>
          <a:p>
            <a:r>
              <a:rPr lang="en-US" sz="2000" b="1" dirty="0">
                <a:solidFill>
                  <a:srgbClr val="000000"/>
                </a:solidFill>
                <a:latin typeface="Courier New" pitchFamily="49" charset="0"/>
              </a:rPr>
              <a:t>public static void main(String </a:t>
            </a:r>
            <a:r>
              <a:rPr lang="en-US" sz="2000" b="1" dirty="0" err="1">
                <a:solidFill>
                  <a:srgbClr val="000000"/>
                </a:solidFill>
                <a:latin typeface="Courier New" pitchFamily="49" charset="0"/>
              </a:rPr>
              <a:t>str</a:t>
            </a:r>
            <a:r>
              <a:rPr lang="en-US" sz="2000" b="1" dirty="0">
                <a:solidFill>
                  <a:srgbClr val="000000"/>
                </a:solidFill>
                <a:latin typeface="Courier New" pitchFamily="49" charset="0"/>
              </a:rPr>
              <a:t>[]){</a:t>
            </a:r>
          </a:p>
          <a:p>
            <a:r>
              <a:rPr lang="en-US" sz="2000" b="1" dirty="0">
                <a:solidFill>
                  <a:srgbClr val="000000"/>
                </a:solidFill>
                <a:latin typeface="Courier New" pitchFamily="49" charset="0"/>
              </a:rPr>
              <a:t>Teacher f=new </a:t>
            </a:r>
            <a:r>
              <a:rPr lang="en-US" sz="2000" b="1" dirty="0" err="1">
                <a:solidFill>
                  <a:srgbClr val="000000"/>
                </a:solidFill>
                <a:latin typeface="Courier New" pitchFamily="49" charset="0"/>
              </a:rPr>
              <a:t>teacher.Teacher</a:t>
            </a:r>
            <a:r>
              <a:rPr lang="en-US" sz="2000" b="1" dirty="0">
                <a:solidFill>
                  <a:srgbClr val="000000"/>
                </a:solidFill>
                <a:latin typeface="Courier New" pitchFamily="49" charset="0"/>
              </a:rPr>
              <a:t>("Tom");</a:t>
            </a:r>
          </a:p>
          <a:p>
            <a:r>
              <a:rPr lang="en-US" sz="2000" b="1" dirty="0">
                <a:solidFill>
                  <a:srgbClr val="000000"/>
                </a:solidFill>
                <a:latin typeface="Courier New" pitchFamily="49" charset="0"/>
              </a:rPr>
              <a:t>Grade </a:t>
            </a:r>
            <a:r>
              <a:rPr lang="en-US" sz="2000" b="1" dirty="0" err="1">
                <a:solidFill>
                  <a:srgbClr val="000000"/>
                </a:solidFill>
                <a:latin typeface="Courier New" pitchFamily="49" charset="0"/>
              </a:rPr>
              <a:t>gf</a:t>
            </a:r>
            <a:r>
              <a:rPr lang="en-US" sz="2000" b="1" dirty="0">
                <a:solidFill>
                  <a:srgbClr val="000000"/>
                </a:solidFill>
                <a:latin typeface="Courier New" pitchFamily="49" charset="0"/>
              </a:rPr>
              <a:t>= new Grade(</a:t>
            </a:r>
            <a:r>
              <a:rPr lang="en-US" sz="2000" b="1" dirty="0" err="1">
                <a:solidFill>
                  <a:srgbClr val="000000"/>
                </a:solidFill>
                <a:latin typeface="Courier New" pitchFamily="49" charset="0"/>
              </a:rPr>
              <a:t>f,new</a:t>
            </a:r>
            <a:r>
              <a:rPr lang="en-US" sz="2000" b="1" dirty="0">
                <a:solidFill>
                  <a:srgbClr val="000000"/>
                </a:solidFill>
                <a:latin typeface="Courier New" pitchFamily="49" charset="0"/>
              </a:rPr>
              <a:t> </a:t>
            </a:r>
            <a:r>
              <a:rPr lang="en-US" sz="2000" b="1" dirty="0" err="1">
                <a:solidFill>
                  <a:srgbClr val="000000"/>
                </a:solidFill>
                <a:latin typeface="Courier New" pitchFamily="49" charset="0"/>
              </a:rPr>
              <a:t>student.Student</a:t>
            </a:r>
            <a:r>
              <a:rPr lang="en-US" sz="2000" b="1" dirty="0">
                <a:solidFill>
                  <a:srgbClr val="000000"/>
                </a:solidFill>
                <a:latin typeface="Courier New" pitchFamily="49" charset="0"/>
              </a:rPr>
              <a:t>("</a:t>
            </a:r>
            <a:r>
              <a:rPr lang="en-US" sz="2000" b="1" dirty="0" err="1">
                <a:solidFill>
                  <a:srgbClr val="000000"/>
                </a:solidFill>
                <a:latin typeface="Courier New" pitchFamily="49" charset="0"/>
              </a:rPr>
              <a:t>Malini</a:t>
            </a:r>
            <a:r>
              <a:rPr lang="en-US" sz="2000" b="1" dirty="0">
                <a:solidFill>
                  <a:srgbClr val="000000"/>
                </a:solidFill>
                <a:latin typeface="Courier New" pitchFamily="49" charset="0"/>
              </a:rPr>
              <a:t>"),"001",</a:t>
            </a:r>
            <a:r>
              <a:rPr lang="en-US" sz="2000" b="1" dirty="0">
                <a:solidFill>
                  <a:srgbClr val="C00000"/>
                </a:solidFill>
                <a:latin typeface="Courier New" pitchFamily="49" charset="0"/>
              </a:rPr>
              <a:t>B</a:t>
            </a:r>
            <a:r>
              <a:rPr lang="en-US" sz="2000" b="1" dirty="0">
                <a:solidFill>
                  <a:srgbClr val="000000"/>
                </a:solidFill>
                <a:latin typeface="Courier New" pitchFamily="49" charset="0"/>
              </a:rPr>
              <a:t>);</a:t>
            </a:r>
          </a:p>
          <a:p>
            <a:r>
              <a:rPr lang="en-US" sz="2000" b="1" dirty="0" err="1">
                <a:solidFill>
                  <a:srgbClr val="C00000"/>
                </a:solidFill>
                <a:latin typeface="Courier New" pitchFamily="49" charset="0"/>
              </a:rPr>
              <a:t>out</a:t>
            </a:r>
            <a:r>
              <a:rPr lang="en-US" sz="2000" b="1" dirty="0" err="1">
                <a:solidFill>
                  <a:srgbClr val="000000"/>
                </a:solidFill>
                <a:latin typeface="Courier New" pitchFamily="49" charset="0"/>
              </a:rPr>
              <a:t>.println</a:t>
            </a:r>
            <a:r>
              <a:rPr lang="en-US" sz="2000" b="1" dirty="0">
                <a:solidFill>
                  <a:srgbClr val="000000"/>
                </a:solidFill>
                <a:latin typeface="Courier New" pitchFamily="49" charset="0"/>
              </a:rPr>
              <a:t>("Grade "+ </a:t>
            </a:r>
            <a:r>
              <a:rPr lang="en-US" sz="2000" b="1" dirty="0" err="1">
                <a:solidFill>
                  <a:srgbClr val="000000"/>
                </a:solidFill>
                <a:latin typeface="Courier New" pitchFamily="49" charset="0"/>
              </a:rPr>
              <a:t>gf.getGrade</a:t>
            </a:r>
            <a:r>
              <a:rPr lang="en-US" sz="2000" b="1" dirty="0">
                <a:solidFill>
                  <a:srgbClr val="000000"/>
                </a:solidFill>
                <a:latin typeface="Courier New" pitchFamily="49" charset="0"/>
              </a:rPr>
              <a:t>());}</a:t>
            </a:r>
          </a:p>
          <a:p>
            <a:r>
              <a:rPr lang="en-US" sz="2000" b="1" dirty="0">
                <a:solidFill>
                  <a:srgbClr val="000000"/>
                </a:solidFill>
                <a:latin typeface="Courier New" pitchFamily="49" charset="0"/>
              </a:rPr>
              <a:t>}</a:t>
            </a:r>
          </a:p>
        </p:txBody>
      </p:sp>
      <p:sp>
        <p:nvSpPr>
          <p:cNvPr id="29700" name="Rectangle 3"/>
          <p:cNvSpPr>
            <a:spLocks noChangeArrowheads="1"/>
          </p:cNvSpPr>
          <p:nvPr/>
        </p:nvSpPr>
        <p:spPr bwMode="auto">
          <a:xfrm>
            <a:off x="5766621" y="4866591"/>
            <a:ext cx="2954338"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r>
              <a:rPr lang="en-US" sz="2000" b="1" dirty="0">
                <a:solidFill>
                  <a:schemeClr val="accent2"/>
                </a:solidFill>
                <a:latin typeface="Courier New" pitchFamily="49" charset="0"/>
              </a:rPr>
              <a:t>Instead of </a:t>
            </a:r>
            <a:r>
              <a:rPr lang="en-US" sz="2000" b="1" dirty="0" err="1">
                <a:solidFill>
                  <a:schemeClr val="accent2"/>
                </a:solidFill>
                <a:latin typeface="Courier New" pitchFamily="49" charset="0"/>
              </a:rPr>
              <a:t>Grade.B</a:t>
            </a:r>
            <a:endParaRPr lang="en-US" sz="2000" b="1" dirty="0">
              <a:solidFill>
                <a:schemeClr val="accent2"/>
              </a:solidFill>
              <a:latin typeface="Courier New" pitchFamily="49" charset="0"/>
            </a:endParaRPr>
          </a:p>
        </p:txBody>
      </p:sp>
      <p:sp>
        <p:nvSpPr>
          <p:cNvPr id="29701" name="Rectangle 6"/>
          <p:cNvSpPr>
            <a:spLocks noChangeArrowheads="1"/>
          </p:cNvSpPr>
          <p:nvPr/>
        </p:nvSpPr>
        <p:spPr bwMode="auto">
          <a:xfrm>
            <a:off x="304800" y="5410200"/>
            <a:ext cx="4648200"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r>
              <a:rPr lang="en-US" sz="2000" b="1" dirty="0">
                <a:solidFill>
                  <a:schemeClr val="accent2"/>
                </a:solidFill>
                <a:latin typeface="Courier New" pitchFamily="49" charset="0"/>
              </a:rPr>
              <a:t>Instead of </a:t>
            </a:r>
            <a:r>
              <a:rPr lang="en-US" sz="2000" b="1" dirty="0" err="1">
                <a:solidFill>
                  <a:schemeClr val="accent2"/>
                </a:solidFill>
                <a:latin typeface="Courier New" pitchFamily="49" charset="0"/>
              </a:rPr>
              <a:t>System.out.println</a:t>
            </a:r>
            <a:endParaRPr lang="en-US" sz="2000" b="1" dirty="0">
              <a:solidFill>
                <a:schemeClr val="accent2"/>
              </a:solidFill>
              <a:latin typeface="Courier New" pitchFamily="49" charset="0"/>
            </a:endParaRPr>
          </a:p>
        </p:txBody>
      </p:sp>
      <p:sp>
        <p:nvSpPr>
          <p:cNvPr id="29702" name="Line 7"/>
          <p:cNvSpPr>
            <a:spLocks noChangeShapeType="1"/>
          </p:cNvSpPr>
          <p:nvPr/>
        </p:nvSpPr>
        <p:spPr bwMode="auto">
          <a:xfrm flipH="1" flipV="1">
            <a:off x="4953000" y="1371600"/>
            <a:ext cx="152400" cy="457200"/>
          </a:xfrm>
          <a:prstGeom prst="line">
            <a:avLst/>
          </a:prstGeom>
          <a:noFill/>
          <a:ln w="9525">
            <a:solidFill>
              <a:schemeClr val="accent2"/>
            </a:solidFill>
            <a:round/>
            <a:headEnd/>
            <a:tailEnd type="triangle" w="med" len="med"/>
          </a:ln>
          <a:extLst>
            <a:ext uri="{909E8E84-426E-40DD-AFC4-6F175D3DCCD1}">
              <a14:hiddenFill xmlns="" xmlns:a14="http://schemas.microsoft.com/office/drawing/2010/main">
                <a:noFill/>
              </a14:hiddenFill>
            </a:ext>
          </a:extLst>
        </p:spPr>
        <p:txBody>
          <a:bodyPr/>
          <a:lstStyle/>
          <a:p>
            <a:endParaRPr lang="en-US" dirty="0">
              <a:latin typeface="Arial (Body)"/>
            </a:endParaRPr>
          </a:p>
        </p:txBody>
      </p:sp>
      <p:sp>
        <p:nvSpPr>
          <p:cNvPr id="29703" name="Text Box 8"/>
          <p:cNvSpPr txBox="1">
            <a:spLocks noChangeArrowheads="1"/>
          </p:cNvSpPr>
          <p:nvPr/>
        </p:nvSpPr>
        <p:spPr bwMode="auto">
          <a:xfrm>
            <a:off x="2143125" y="1428750"/>
            <a:ext cx="5752646"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000" b="1" dirty="0">
                <a:solidFill>
                  <a:srgbClr val="FF0000"/>
                </a:solidFill>
                <a:latin typeface="Courier New" pitchFamily="49" charset="0"/>
              </a:rPr>
              <a:t>Static member of System</a:t>
            </a:r>
          </a:p>
        </p:txBody>
      </p:sp>
      <p:sp>
        <p:nvSpPr>
          <p:cNvPr id="29704" name="Line 9"/>
          <p:cNvSpPr>
            <a:spLocks noChangeShapeType="1"/>
          </p:cNvSpPr>
          <p:nvPr/>
        </p:nvSpPr>
        <p:spPr bwMode="auto">
          <a:xfrm>
            <a:off x="990600" y="4876800"/>
            <a:ext cx="0" cy="533400"/>
          </a:xfrm>
          <a:prstGeom prst="line">
            <a:avLst/>
          </a:prstGeom>
          <a:noFill/>
          <a:ln w="9525">
            <a:solidFill>
              <a:schemeClr val="bg2"/>
            </a:solidFill>
            <a:round/>
            <a:headEnd/>
            <a:tailEnd type="triangle" w="med" len="med"/>
          </a:ln>
          <a:extLst>
            <a:ext uri="{909E8E84-426E-40DD-AFC4-6F175D3DCCD1}">
              <a14:hiddenFill xmlns="" xmlns:a14="http://schemas.microsoft.com/office/drawing/2010/main">
                <a:noFill/>
              </a14:hiddenFill>
            </a:ext>
          </a:extLst>
        </p:spPr>
        <p:txBody>
          <a:bodyPr/>
          <a:lstStyle/>
          <a:p>
            <a:endParaRPr lang="en-US" dirty="0">
              <a:latin typeface="Arial (Body)"/>
            </a:endParaRPr>
          </a:p>
        </p:txBody>
      </p:sp>
      <p:sp>
        <p:nvSpPr>
          <p:cNvPr id="29705" name="Freeform 10"/>
          <p:cNvSpPr>
            <a:spLocks/>
          </p:cNvSpPr>
          <p:nvPr/>
        </p:nvSpPr>
        <p:spPr bwMode="auto">
          <a:xfrm>
            <a:off x="5867400" y="4114800"/>
            <a:ext cx="1524000" cy="1358900"/>
          </a:xfrm>
          <a:custGeom>
            <a:avLst/>
            <a:gdLst>
              <a:gd name="T0" fmla="*/ 0 w 960"/>
              <a:gd name="T1" fmla="*/ 2147483647 h 856"/>
              <a:gd name="T2" fmla="*/ 2147483647 w 960"/>
              <a:gd name="T3" fmla="*/ 2147483647 h 856"/>
              <a:gd name="T4" fmla="*/ 2147483647 w 960"/>
              <a:gd name="T5" fmla="*/ 2147483647 h 856"/>
              <a:gd name="T6" fmla="*/ 0 60000 65536"/>
              <a:gd name="T7" fmla="*/ 0 60000 65536"/>
              <a:gd name="T8" fmla="*/ 0 60000 65536"/>
              <a:gd name="T9" fmla="*/ 0 w 960"/>
              <a:gd name="T10" fmla="*/ 0 h 856"/>
              <a:gd name="T11" fmla="*/ 960 w 960"/>
              <a:gd name="T12" fmla="*/ 856 h 856"/>
            </a:gdLst>
            <a:ahLst/>
            <a:cxnLst>
              <a:cxn ang="T6">
                <a:pos x="T0" y="T1"/>
              </a:cxn>
              <a:cxn ang="T7">
                <a:pos x="T2" y="T3"/>
              </a:cxn>
              <a:cxn ang="T8">
                <a:pos x="T4" y="T5"/>
              </a:cxn>
            </a:cxnLst>
            <a:rect l="T9" t="T10" r="T11" b="T12"/>
            <a:pathLst>
              <a:path w="960" h="856">
                <a:moveTo>
                  <a:pt x="0" y="328"/>
                </a:moveTo>
                <a:cubicBezTo>
                  <a:pt x="208" y="164"/>
                  <a:pt x="416" y="0"/>
                  <a:pt x="576" y="88"/>
                </a:cubicBezTo>
                <a:cubicBezTo>
                  <a:pt x="736" y="176"/>
                  <a:pt x="848" y="516"/>
                  <a:pt x="960" y="856"/>
                </a:cubicBezTo>
              </a:path>
            </a:pathLst>
          </a:custGeom>
          <a:noFill/>
          <a:ln w="9525">
            <a:solidFill>
              <a:schemeClr val="bg2"/>
            </a:solidFill>
            <a:round/>
            <a:headEnd/>
            <a:tailEnd type="triangle" w="med" len="med"/>
          </a:ln>
          <a:extLst>
            <a:ext uri="{909E8E84-426E-40DD-AFC4-6F175D3DCCD1}">
              <a14:hiddenFill xmlns="" xmlns:a14="http://schemas.microsoft.com/office/drawing/2010/main">
                <a:solidFill>
                  <a:srgbClr val="FFFFFF"/>
                </a:solidFill>
              </a14:hiddenFill>
            </a:ext>
          </a:extLst>
        </p:spPr>
        <p:txBody>
          <a:bodyPr/>
          <a:lstStyle/>
          <a:p>
            <a:endParaRPr lang="en-US" dirty="0">
              <a:latin typeface="Arial (Body)"/>
            </a:endParaRPr>
          </a:p>
        </p:txBody>
      </p:sp>
    </p:spTree>
    <p:extLst>
      <p:ext uri="{BB962C8B-B14F-4D97-AF65-F5344CB8AC3E}">
        <p14:creationId xmlns="" xmlns:p14="http://schemas.microsoft.com/office/powerpoint/2010/main" val="154007905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315913" y="701675"/>
            <a:ext cx="8458200" cy="593725"/>
          </a:xfrm>
        </p:spPr>
        <p:txBody>
          <a:bodyPr>
            <a:normAutofit fontScale="90000"/>
          </a:bodyPr>
          <a:lstStyle/>
          <a:p>
            <a:r>
              <a:rPr lang="en-US" sz="4000" dirty="0" smtClean="0"/>
              <a:t>Tell me how?</a:t>
            </a:r>
          </a:p>
        </p:txBody>
      </p:sp>
      <p:sp>
        <p:nvSpPr>
          <p:cNvPr id="30723" name="Content Placeholder 2"/>
          <p:cNvSpPr>
            <a:spLocks noGrp="1"/>
          </p:cNvSpPr>
          <p:nvPr>
            <p:ph idx="1"/>
          </p:nvPr>
        </p:nvSpPr>
        <p:spPr>
          <a:xfrm>
            <a:off x="430213" y="1295400"/>
            <a:ext cx="8229600" cy="1066800"/>
          </a:xfrm>
        </p:spPr>
        <p:txBody>
          <a:bodyPr/>
          <a:lstStyle/>
          <a:p>
            <a:r>
              <a:rPr lang="en-US" dirty="0" smtClean="0"/>
              <a:t>If importing using * means all classes are imported, is it not better to import the required class to avoid loading of all classes? </a:t>
            </a:r>
          </a:p>
        </p:txBody>
      </p:sp>
      <p:sp>
        <p:nvSpPr>
          <p:cNvPr id="38917" name="Slide Number Placeholder 5"/>
          <p:cNvSpPr>
            <a:spLocks noGrp="1"/>
          </p:cNvSpPr>
          <p:nvPr>
            <p:ph type="sldNum" sz="quarter" idx="12"/>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87978B45-2961-484A-9288-771CE588C7A4}" type="slidenum">
              <a:rPr lang="en-US" smtClean="0">
                <a:solidFill>
                  <a:schemeClr val="bg2"/>
                </a:solidFill>
                <a:latin typeface="Arial (Body)"/>
              </a:rPr>
              <a:pPr eaLnBrk="1" hangingPunct="1">
                <a:defRPr/>
              </a:pPr>
              <a:t>23</a:t>
            </a:fld>
            <a:endParaRPr lang="en-US" dirty="0" smtClean="0">
              <a:solidFill>
                <a:schemeClr val="bg2"/>
              </a:solidFill>
              <a:latin typeface="Arial (Body)"/>
            </a:endParaRPr>
          </a:p>
        </p:txBody>
      </p:sp>
      <p:sp>
        <p:nvSpPr>
          <p:cNvPr id="5" name="Content Placeholder 2"/>
          <p:cNvSpPr txBox="1">
            <a:spLocks/>
          </p:cNvSpPr>
          <p:nvPr/>
        </p:nvSpPr>
        <p:spPr bwMode="auto">
          <a:xfrm>
            <a:off x="277813" y="2771095"/>
            <a:ext cx="8382000" cy="3581400"/>
          </a:xfrm>
          <a:prstGeom prst="rect">
            <a:avLst/>
          </a:prstGeom>
          <a:noFill/>
          <a:ln w="9525">
            <a:noFill/>
            <a:miter lim="800000"/>
            <a:headEnd/>
            <a:tailEnd/>
          </a:ln>
        </p:spPr>
        <p:txBody>
          <a:bodyPr/>
          <a:lstStyle/>
          <a:p>
            <a:pPr marL="342900" indent="-342900" algn="just" eaLnBrk="0" hangingPunct="0">
              <a:lnSpc>
                <a:spcPct val="140000"/>
              </a:lnSpc>
              <a:spcBef>
                <a:spcPct val="20000"/>
              </a:spcBef>
              <a:buClr>
                <a:schemeClr val="accent2"/>
              </a:buClr>
              <a:buFont typeface="Wingdings" pitchFamily="2" charset="2"/>
              <a:buChar char="§"/>
              <a:defRPr/>
            </a:pPr>
            <a:r>
              <a:rPr lang="en-US" sz="2000" kern="0" dirty="0">
                <a:latin typeface="Arial (Body)"/>
                <a:cs typeface="+mn-cs"/>
              </a:rPr>
              <a:t>Java loads the classes on demand. This is feature </a:t>
            </a:r>
            <a:r>
              <a:rPr lang="en-US" sz="2000" kern="0" dirty="0" smtClean="0">
                <a:latin typeface="Arial (Body)"/>
                <a:cs typeface="+mn-cs"/>
              </a:rPr>
              <a:t>called </a:t>
            </a:r>
            <a:r>
              <a:rPr lang="en-US" sz="2000" kern="0" dirty="0">
                <a:latin typeface="Arial (Body)"/>
                <a:cs typeface="+mn-cs"/>
              </a:rPr>
              <a:t>Dynamic Linking.</a:t>
            </a:r>
          </a:p>
          <a:p>
            <a:pPr marL="342900" indent="-342900" algn="just" eaLnBrk="0" hangingPunct="0">
              <a:lnSpc>
                <a:spcPct val="140000"/>
              </a:lnSpc>
              <a:spcBef>
                <a:spcPct val="20000"/>
              </a:spcBef>
              <a:buClr>
                <a:schemeClr val="accent2"/>
              </a:buClr>
              <a:buFont typeface="Wingdings" pitchFamily="2" charset="2"/>
              <a:buChar char="§"/>
              <a:defRPr/>
            </a:pPr>
            <a:r>
              <a:rPr lang="en-US" sz="2000" kern="0" dirty="0" smtClean="0">
                <a:latin typeface="Arial (Body)"/>
                <a:cs typeface="+mn-cs"/>
              </a:rPr>
              <a:t>Only </a:t>
            </a:r>
            <a:r>
              <a:rPr lang="en-US" sz="2000" kern="0" dirty="0">
                <a:latin typeface="Arial (Body)"/>
                <a:cs typeface="+mn-cs"/>
              </a:rPr>
              <a:t>the classes whose members are invoked in some </a:t>
            </a:r>
            <a:r>
              <a:rPr lang="en-US" sz="2000" kern="0" dirty="0" smtClean="0">
                <a:latin typeface="Arial (Body)"/>
                <a:cs typeface="+mn-cs"/>
              </a:rPr>
              <a:t>are loaded</a:t>
            </a:r>
            <a:r>
              <a:rPr lang="en-US" sz="2000" kern="0" dirty="0">
                <a:latin typeface="Arial (Body)"/>
                <a:cs typeface="+mn-cs"/>
              </a:rPr>
              <a:t>.</a:t>
            </a:r>
          </a:p>
          <a:p>
            <a:pPr marL="342900" indent="-342900" algn="just" eaLnBrk="0" hangingPunct="0">
              <a:lnSpc>
                <a:spcPct val="140000"/>
              </a:lnSpc>
              <a:spcBef>
                <a:spcPct val="20000"/>
              </a:spcBef>
              <a:buClr>
                <a:schemeClr val="accent2"/>
              </a:buClr>
              <a:buFont typeface="Wingdings" pitchFamily="2" charset="2"/>
              <a:buChar char="§"/>
              <a:defRPr/>
            </a:pPr>
            <a:r>
              <a:rPr lang="en-US" sz="2000" kern="0" dirty="0">
                <a:latin typeface="Arial (Body)"/>
                <a:cs typeface="+mn-cs"/>
              </a:rPr>
              <a:t>Hence both using * or explicitly specifying class, will not impact class loading. </a:t>
            </a:r>
          </a:p>
          <a:p>
            <a:pPr marL="342900" indent="-342900" algn="just" eaLnBrk="0" hangingPunct="0">
              <a:lnSpc>
                <a:spcPct val="140000"/>
              </a:lnSpc>
              <a:spcBef>
                <a:spcPct val="20000"/>
              </a:spcBef>
              <a:buClr>
                <a:schemeClr val="accent2"/>
              </a:buClr>
              <a:buFont typeface="Wingdings" pitchFamily="2" charset="2"/>
              <a:buChar char="§"/>
              <a:defRPr/>
            </a:pPr>
            <a:r>
              <a:rPr lang="en-US" sz="2000" kern="0" dirty="0">
                <a:latin typeface="Arial (Body)"/>
                <a:cs typeface="+mn-cs"/>
              </a:rPr>
              <a:t>One advantage of </a:t>
            </a:r>
            <a:r>
              <a:rPr lang="en-US" sz="2000" kern="0" dirty="0" smtClean="0">
                <a:latin typeface="Arial (Body)"/>
                <a:cs typeface="+mn-cs"/>
              </a:rPr>
              <a:t>using an explicitly specified class name is for better code comprehension.</a:t>
            </a:r>
            <a:endParaRPr lang="en-US" sz="2000" kern="0" dirty="0">
              <a:latin typeface="Arial (Body)"/>
              <a:cs typeface="+mn-cs"/>
            </a:endParaRPr>
          </a:p>
        </p:txBody>
      </p:sp>
    </p:spTree>
    <p:extLst>
      <p:ext uri="{BB962C8B-B14F-4D97-AF65-F5344CB8AC3E}">
        <p14:creationId xmlns="" xmlns:p14="http://schemas.microsoft.com/office/powerpoint/2010/main" val="15829164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 Modifiers</a:t>
            </a:r>
            <a:endParaRPr lang="en-US" dirty="0"/>
          </a:p>
        </p:txBody>
      </p:sp>
      <p:sp>
        <p:nvSpPr>
          <p:cNvPr id="3" name="Content Placeholder 2"/>
          <p:cNvSpPr>
            <a:spLocks noGrp="1"/>
          </p:cNvSpPr>
          <p:nvPr>
            <p:ph sz="quarter" idx="1"/>
          </p:nvPr>
        </p:nvSpPr>
        <p:spPr/>
        <p:txBody>
          <a:bodyPr/>
          <a:lstStyle/>
          <a:p>
            <a:r>
              <a:rPr lang="en-US" dirty="0" smtClean="0"/>
              <a:t>Private</a:t>
            </a:r>
          </a:p>
          <a:p>
            <a:r>
              <a:rPr lang="en-US" dirty="0" smtClean="0"/>
              <a:t>Default</a:t>
            </a:r>
          </a:p>
          <a:p>
            <a:r>
              <a:rPr lang="en-US" dirty="0" smtClean="0"/>
              <a:t>Protected</a:t>
            </a:r>
          </a:p>
          <a:p>
            <a:r>
              <a:rPr lang="en-US" dirty="0" smtClean="0"/>
              <a:t>Public</a:t>
            </a:r>
          </a:p>
          <a:p>
            <a:pPr>
              <a:buNone/>
            </a:pPr>
            <a:endParaRPr lang="en-US" dirty="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3"/>
          <p:cNvSpPr>
            <a:spLocks noChangeArrowheads="1"/>
          </p:cNvSpPr>
          <p:nvPr/>
        </p:nvSpPr>
        <p:spPr bwMode="auto">
          <a:xfrm>
            <a:off x="76200" y="990600"/>
            <a:ext cx="8915400" cy="5317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algn="just">
              <a:spcBef>
                <a:spcPts val="500"/>
              </a:spcBef>
              <a:buClr>
                <a:srgbClr val="002060"/>
              </a:buClr>
              <a:buFont typeface="Wingdings" pitchFamily="2" charset="2"/>
              <a:buChar char="§"/>
            </a:pPr>
            <a:r>
              <a:rPr lang="en-US" sz="2000" dirty="0">
                <a:solidFill>
                  <a:srgbClr val="5F5F5F"/>
                </a:solidFill>
              </a:rPr>
              <a:t>Conditional Statements</a:t>
            </a:r>
          </a:p>
          <a:p>
            <a:pPr marL="800100" lvl="1" indent="-342900" algn="just">
              <a:spcBef>
                <a:spcPts val="500"/>
              </a:spcBef>
              <a:buClr>
                <a:srgbClr val="002060"/>
              </a:buClr>
              <a:buFont typeface="Wingdings" pitchFamily="2" charset="2"/>
              <a:buChar char="§"/>
            </a:pPr>
            <a:r>
              <a:rPr lang="en-US" sz="2000" b="1" dirty="0">
                <a:solidFill>
                  <a:srgbClr val="000000"/>
                </a:solidFill>
                <a:latin typeface="Courier New" pitchFamily="49" charset="0"/>
              </a:rPr>
              <a:t>if </a:t>
            </a:r>
            <a:r>
              <a:rPr lang="en-US" sz="2000" dirty="0">
                <a:solidFill>
                  <a:srgbClr val="5F5F5F"/>
                </a:solidFill>
              </a:rPr>
              <a:t>statement</a:t>
            </a:r>
          </a:p>
          <a:p>
            <a:pPr marL="800100" lvl="1" indent="-342900" algn="just">
              <a:spcBef>
                <a:spcPts val="500"/>
              </a:spcBef>
              <a:buClr>
                <a:srgbClr val="002060"/>
              </a:buClr>
              <a:buFont typeface="Wingdings" pitchFamily="2" charset="2"/>
              <a:buChar char="§"/>
            </a:pPr>
            <a:r>
              <a:rPr lang="en-US" sz="2000" b="1" dirty="0">
                <a:solidFill>
                  <a:srgbClr val="000000"/>
                </a:solidFill>
                <a:latin typeface="Courier New" pitchFamily="49" charset="0"/>
              </a:rPr>
              <a:t>switch </a:t>
            </a:r>
            <a:r>
              <a:rPr lang="en-US" sz="2000" dirty="0">
                <a:solidFill>
                  <a:srgbClr val="5F5F5F"/>
                </a:solidFill>
              </a:rPr>
              <a:t>statement</a:t>
            </a:r>
          </a:p>
          <a:p>
            <a:pPr marL="342900" indent="-342900" algn="just">
              <a:spcBef>
                <a:spcPts val="500"/>
              </a:spcBef>
              <a:buClr>
                <a:srgbClr val="002060"/>
              </a:buClr>
              <a:buFont typeface="Wingdings" pitchFamily="2" charset="2"/>
              <a:buChar char="§"/>
            </a:pPr>
            <a:r>
              <a:rPr lang="en-US" sz="2000" dirty="0">
                <a:solidFill>
                  <a:srgbClr val="5F5F5F"/>
                </a:solidFill>
              </a:rPr>
              <a:t>Loops</a:t>
            </a:r>
          </a:p>
          <a:p>
            <a:pPr marL="800100" lvl="1" indent="-342900" algn="just">
              <a:spcBef>
                <a:spcPts val="500"/>
              </a:spcBef>
              <a:buClr>
                <a:srgbClr val="002060"/>
              </a:buClr>
              <a:buFont typeface="Wingdings" pitchFamily="2" charset="2"/>
              <a:buChar char="§"/>
            </a:pPr>
            <a:r>
              <a:rPr lang="en-US" sz="2000" b="1" dirty="0">
                <a:solidFill>
                  <a:srgbClr val="000000"/>
                </a:solidFill>
                <a:latin typeface="Courier New" pitchFamily="49" charset="0"/>
              </a:rPr>
              <a:t>for </a:t>
            </a:r>
            <a:r>
              <a:rPr lang="en-US" sz="2000" dirty="0">
                <a:solidFill>
                  <a:srgbClr val="5F5F5F"/>
                </a:solidFill>
              </a:rPr>
              <a:t>statement</a:t>
            </a:r>
          </a:p>
          <a:p>
            <a:pPr marL="800100" lvl="1" indent="-342900" algn="just">
              <a:spcBef>
                <a:spcPts val="500"/>
              </a:spcBef>
              <a:buClr>
                <a:srgbClr val="002060"/>
              </a:buClr>
              <a:buFont typeface="Wingdings" pitchFamily="2" charset="2"/>
              <a:buChar char="§"/>
            </a:pPr>
            <a:r>
              <a:rPr lang="en-US" sz="2000" dirty="0">
                <a:solidFill>
                  <a:srgbClr val="5F5F5F"/>
                </a:solidFill>
              </a:rPr>
              <a:t>enhanced</a:t>
            </a:r>
            <a:r>
              <a:rPr lang="en-US" sz="2000" dirty="0"/>
              <a:t> </a:t>
            </a:r>
            <a:r>
              <a:rPr lang="en-US" sz="2000" b="1" dirty="0">
                <a:solidFill>
                  <a:srgbClr val="000000"/>
                </a:solidFill>
                <a:latin typeface="Courier New" pitchFamily="49" charset="0"/>
              </a:rPr>
              <a:t>for</a:t>
            </a:r>
            <a:r>
              <a:rPr lang="en-US" sz="2000" dirty="0"/>
              <a:t> </a:t>
            </a:r>
            <a:r>
              <a:rPr lang="en-US" sz="2000" dirty="0">
                <a:solidFill>
                  <a:srgbClr val="5F5F5F"/>
                </a:solidFill>
              </a:rPr>
              <a:t>statement</a:t>
            </a:r>
          </a:p>
          <a:p>
            <a:pPr marL="800100" lvl="1" indent="-342900" algn="just">
              <a:spcBef>
                <a:spcPts val="500"/>
              </a:spcBef>
              <a:buClr>
                <a:srgbClr val="002060"/>
              </a:buClr>
              <a:buFont typeface="Wingdings" pitchFamily="2" charset="2"/>
              <a:buChar char="§"/>
            </a:pPr>
            <a:r>
              <a:rPr lang="en-US" sz="2000" b="1" dirty="0">
                <a:solidFill>
                  <a:srgbClr val="000000"/>
                </a:solidFill>
                <a:latin typeface="Courier New" pitchFamily="49" charset="0"/>
              </a:rPr>
              <a:t>while </a:t>
            </a:r>
            <a:r>
              <a:rPr lang="en-US" sz="2000" dirty="0">
                <a:solidFill>
                  <a:srgbClr val="5F5F5F"/>
                </a:solidFill>
              </a:rPr>
              <a:t>statement</a:t>
            </a:r>
          </a:p>
          <a:p>
            <a:pPr marL="800100" lvl="1" indent="-342900" algn="just">
              <a:spcBef>
                <a:spcPts val="500"/>
              </a:spcBef>
              <a:buClr>
                <a:srgbClr val="002060"/>
              </a:buClr>
              <a:buFont typeface="Wingdings" pitchFamily="2" charset="2"/>
              <a:buChar char="§"/>
            </a:pPr>
            <a:r>
              <a:rPr lang="en-US" sz="2000" b="1" dirty="0">
                <a:solidFill>
                  <a:srgbClr val="000000"/>
                </a:solidFill>
                <a:latin typeface="Courier New" pitchFamily="49" charset="0"/>
              </a:rPr>
              <a:t>do-while </a:t>
            </a:r>
            <a:r>
              <a:rPr lang="en-US" sz="2000" dirty="0">
                <a:solidFill>
                  <a:srgbClr val="5F5F5F"/>
                </a:solidFill>
              </a:rPr>
              <a:t>statement</a:t>
            </a:r>
          </a:p>
          <a:p>
            <a:pPr marL="342900" indent="-342900" algn="just">
              <a:spcBef>
                <a:spcPts val="1000"/>
              </a:spcBef>
              <a:buClr>
                <a:srgbClr val="002060"/>
              </a:buClr>
              <a:buFont typeface="Wingdings" pitchFamily="2" charset="2"/>
              <a:buChar char="§"/>
            </a:pPr>
            <a:r>
              <a:rPr lang="en-US" sz="2000" dirty="0">
                <a:solidFill>
                  <a:srgbClr val="5F5F5F"/>
                </a:solidFill>
              </a:rPr>
              <a:t>Loops can have </a:t>
            </a:r>
            <a:r>
              <a:rPr lang="en-US" sz="2000" b="1" dirty="0">
                <a:solidFill>
                  <a:srgbClr val="000000"/>
                </a:solidFill>
                <a:latin typeface="Courier New" pitchFamily="49" charset="0"/>
              </a:rPr>
              <a:t>break or </a:t>
            </a:r>
            <a:r>
              <a:rPr lang="en-US" sz="2000" b="1" dirty="0" smtClean="0">
                <a:solidFill>
                  <a:srgbClr val="000000"/>
                </a:solidFill>
                <a:latin typeface="Courier New" pitchFamily="49" charset="0"/>
              </a:rPr>
              <a:t>continue.</a:t>
            </a:r>
          </a:p>
          <a:p>
            <a:pPr marL="342900" indent="-342900" algn="just">
              <a:spcBef>
                <a:spcPts val="1000"/>
              </a:spcBef>
              <a:buClr>
                <a:srgbClr val="002060"/>
              </a:buClr>
              <a:buFont typeface="Wingdings" pitchFamily="2" charset="2"/>
              <a:buChar char="§"/>
            </a:pPr>
            <a:r>
              <a:rPr lang="en-US" sz="2000" dirty="0" smtClean="0">
                <a:solidFill>
                  <a:srgbClr val="5F5F5F"/>
                </a:solidFill>
              </a:rPr>
              <a:t>All </a:t>
            </a:r>
            <a:r>
              <a:rPr lang="en-US" sz="2000" dirty="0">
                <a:solidFill>
                  <a:srgbClr val="5F5F5F"/>
                </a:solidFill>
              </a:rPr>
              <a:t>of these </a:t>
            </a:r>
            <a:r>
              <a:rPr lang="en-US" sz="2000" dirty="0" smtClean="0">
                <a:solidFill>
                  <a:srgbClr val="5F5F5F"/>
                </a:solidFill>
              </a:rPr>
              <a:t>statements </a:t>
            </a:r>
            <a:r>
              <a:rPr lang="en-US" sz="2000" dirty="0">
                <a:solidFill>
                  <a:srgbClr val="5F5F5F"/>
                </a:solidFill>
              </a:rPr>
              <a:t>except (enhanced for statement) are same </a:t>
            </a:r>
            <a:r>
              <a:rPr lang="en-US" sz="2000" dirty="0" smtClean="0">
                <a:solidFill>
                  <a:srgbClr val="5F5F5F"/>
                </a:solidFill>
              </a:rPr>
              <a:t>as that </a:t>
            </a:r>
            <a:r>
              <a:rPr lang="en-US" sz="2000" dirty="0">
                <a:solidFill>
                  <a:srgbClr val="5F5F5F"/>
                </a:solidFill>
              </a:rPr>
              <a:t>in </a:t>
            </a:r>
            <a:r>
              <a:rPr lang="en-US" sz="2000" dirty="0" smtClean="0">
                <a:solidFill>
                  <a:srgbClr val="5F5F5F"/>
                </a:solidFill>
              </a:rPr>
              <a:t>C  (in </a:t>
            </a:r>
            <a:r>
              <a:rPr lang="en-US" sz="2000" dirty="0">
                <a:solidFill>
                  <a:srgbClr val="5F5F5F"/>
                </a:solidFill>
              </a:rPr>
              <a:t>terms of the syntax and way </a:t>
            </a:r>
            <a:r>
              <a:rPr lang="en-US" sz="2000" dirty="0" smtClean="0">
                <a:solidFill>
                  <a:srgbClr val="5F5F5F"/>
                </a:solidFill>
              </a:rPr>
              <a:t>they work).</a:t>
            </a:r>
          </a:p>
          <a:p>
            <a:pPr marL="342900" indent="-342900" algn="just">
              <a:spcBef>
                <a:spcPts val="1000"/>
              </a:spcBef>
              <a:buClr>
                <a:srgbClr val="002060"/>
              </a:buClr>
              <a:buFont typeface="Wingdings" pitchFamily="2" charset="2"/>
              <a:buChar char="§"/>
            </a:pPr>
            <a:r>
              <a:rPr lang="en-US" sz="2000" dirty="0" smtClean="0">
                <a:solidFill>
                  <a:srgbClr val="5F5F5F"/>
                </a:solidFill>
              </a:rPr>
              <a:t>But note that for Java conditions must </a:t>
            </a:r>
            <a:r>
              <a:rPr lang="en-US" sz="2000" dirty="0">
                <a:solidFill>
                  <a:srgbClr val="5F5F5F"/>
                </a:solidFill>
              </a:rPr>
              <a:t>always evaluate to </a:t>
            </a:r>
            <a:r>
              <a:rPr lang="en-US" sz="2000" b="1" dirty="0" err="1">
                <a:solidFill>
                  <a:srgbClr val="000000"/>
                </a:solidFill>
                <a:latin typeface="Courier New" pitchFamily="49" charset="0"/>
              </a:rPr>
              <a:t>boolean</a:t>
            </a:r>
            <a:r>
              <a:rPr lang="en-US" sz="2000" dirty="0">
                <a:solidFill>
                  <a:srgbClr val="5F5F5F"/>
                </a:solidFill>
              </a:rPr>
              <a:t> value</a:t>
            </a:r>
            <a:r>
              <a:rPr lang="en-US" sz="2000" dirty="0" smtClean="0">
                <a:solidFill>
                  <a:srgbClr val="5F5F5F"/>
                </a:solidFill>
              </a:rPr>
              <a:t>.</a:t>
            </a:r>
          </a:p>
          <a:p>
            <a:pPr marL="342900" indent="-342900" algn="just">
              <a:spcBef>
                <a:spcPts val="1000"/>
              </a:spcBef>
              <a:buClr>
                <a:srgbClr val="002060"/>
              </a:buClr>
              <a:buFont typeface="Wingdings" pitchFamily="2" charset="2"/>
              <a:buChar char="§"/>
            </a:pPr>
            <a:r>
              <a:rPr lang="en-US" sz="2000" dirty="0">
                <a:solidFill>
                  <a:srgbClr val="5F5F5F"/>
                </a:solidFill>
              </a:rPr>
              <a:t>The </a:t>
            </a:r>
            <a:r>
              <a:rPr lang="en-US" sz="2000" b="1" dirty="0">
                <a:solidFill>
                  <a:srgbClr val="000000"/>
                </a:solidFill>
                <a:latin typeface="Courier New" pitchFamily="49" charset="0"/>
              </a:rPr>
              <a:t>switch</a:t>
            </a:r>
            <a:r>
              <a:rPr lang="en-US" sz="2000" dirty="0">
                <a:solidFill>
                  <a:srgbClr val="5F5F5F"/>
                </a:solidFill>
              </a:rPr>
              <a:t> expression should be integer value (not long) or char and case expression must evaluate to a  constant/final value</a:t>
            </a:r>
          </a:p>
          <a:p>
            <a:pPr algn="just">
              <a:spcBef>
                <a:spcPts val="1000"/>
              </a:spcBef>
              <a:buClr>
                <a:srgbClr val="002060"/>
              </a:buClr>
            </a:pPr>
            <a:r>
              <a:rPr lang="en-US" sz="2000" b="1" dirty="0" smtClean="0">
                <a:solidFill>
                  <a:srgbClr val="000000"/>
                </a:solidFill>
                <a:latin typeface="Courier New" pitchFamily="49" charset="0"/>
              </a:rPr>
              <a:t> </a:t>
            </a:r>
            <a:endParaRPr lang="en-US" sz="2000" b="1" dirty="0">
              <a:solidFill>
                <a:srgbClr val="000000"/>
              </a:solidFill>
              <a:latin typeface="Courier New" pitchFamily="49" charset="0"/>
            </a:endParaRPr>
          </a:p>
        </p:txBody>
      </p:sp>
      <p:sp>
        <p:nvSpPr>
          <p:cNvPr id="58372" name="TextBox 4"/>
          <p:cNvSpPr txBox="1">
            <a:spLocks noChangeArrowheads="1"/>
          </p:cNvSpPr>
          <p:nvPr/>
        </p:nvSpPr>
        <p:spPr bwMode="auto">
          <a:xfrm>
            <a:off x="4976648" y="2894806"/>
            <a:ext cx="243840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i="1" dirty="0">
                <a:solidFill>
                  <a:srgbClr val="002060"/>
                </a:solidFill>
              </a:rPr>
              <a:t>Coming up later</a:t>
            </a:r>
          </a:p>
        </p:txBody>
      </p:sp>
      <p:cxnSp>
        <p:nvCxnSpPr>
          <p:cNvPr id="7" name="Straight Arrow Connector 6"/>
          <p:cNvCxnSpPr/>
          <p:nvPr/>
        </p:nvCxnSpPr>
        <p:spPr>
          <a:xfrm>
            <a:off x="3986048" y="3048000"/>
            <a:ext cx="990600" cy="3175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9" name="Rectangle 11"/>
          <p:cNvSpPr txBox="1">
            <a:spLocks noChangeArrowheads="1"/>
          </p:cNvSpPr>
          <p:nvPr/>
        </p:nvSpPr>
        <p:spPr>
          <a:xfrm>
            <a:off x="4495800" y="6550572"/>
            <a:ext cx="838200" cy="30480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fld id="{B6F421CD-DDEB-4826-B9C0-A3EB1123A6EE}" type="slidenum">
              <a:rPr lang="en-US" sz="1200" smtClean="0">
                <a:solidFill>
                  <a:schemeClr val="bg1">
                    <a:lumMod val="50000"/>
                  </a:schemeClr>
                </a:solidFill>
              </a:rPr>
              <a:pPr>
                <a:defRPr/>
              </a:pPr>
              <a:t>25</a:t>
            </a:fld>
            <a:endParaRPr lang="en-US" sz="1200" dirty="0">
              <a:solidFill>
                <a:schemeClr val="bg1">
                  <a:lumMod val="50000"/>
                </a:schemeClr>
              </a:solidFill>
            </a:endParaRPr>
          </a:p>
        </p:txBody>
      </p:sp>
      <p:sp>
        <p:nvSpPr>
          <p:cNvPr id="8" name="Title 7"/>
          <p:cNvSpPr>
            <a:spLocks noGrp="1"/>
          </p:cNvSpPr>
          <p:nvPr>
            <p:ph type="title"/>
          </p:nvPr>
        </p:nvSpPr>
        <p:spPr>
          <a:xfrm>
            <a:off x="457200" y="0"/>
            <a:ext cx="8229600" cy="1143000"/>
          </a:xfrm>
        </p:spPr>
        <p:txBody>
          <a:bodyPr>
            <a:normAutofit/>
          </a:bodyPr>
          <a:lstStyle/>
          <a:p>
            <a:r>
              <a:rPr lang="en-US" dirty="0" smtClean="0"/>
              <a:t>Conditional And Looping Constructs</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Switch in </a:t>
            </a:r>
            <a:r>
              <a:rPr lang="en-US" dirty="0" err="1" smtClean="0"/>
              <a:t>Jdk</a:t>
            </a:r>
            <a:r>
              <a:rPr lang="en-US" dirty="0" smtClean="0"/>
              <a:t> 1.7</a:t>
            </a:r>
            <a:endParaRPr lang="en-US" dirty="0"/>
          </a:p>
        </p:txBody>
      </p:sp>
      <p:sp>
        <p:nvSpPr>
          <p:cNvPr id="3" name="Content Placeholder 2"/>
          <p:cNvSpPr>
            <a:spLocks noGrp="1"/>
          </p:cNvSpPr>
          <p:nvPr>
            <p:ph sz="quarter" idx="1"/>
          </p:nvPr>
        </p:nvSpPr>
        <p:spPr>
          <a:xfrm>
            <a:off x="457200" y="990600"/>
            <a:ext cx="8229600" cy="5638800"/>
          </a:xfrm>
        </p:spPr>
        <p:txBody>
          <a:bodyPr>
            <a:normAutofit fontScale="25000" lnSpcReduction="20000"/>
          </a:bodyPr>
          <a:lstStyle/>
          <a:p>
            <a:pPr algn="just"/>
            <a:r>
              <a:rPr lang="en-US" sz="5600" b="1" dirty="0" smtClean="0"/>
              <a:t>Java 7 and the Switch Statement</a:t>
            </a:r>
            <a:endParaRPr lang="en-US" sz="5600" dirty="0" smtClean="0"/>
          </a:p>
          <a:p>
            <a:pPr algn="just"/>
            <a:r>
              <a:rPr lang="en-US" sz="5600" dirty="0" smtClean="0"/>
              <a:t>Prior to Java 7, the condition of the switch had to be either a non-long integer type (byte/Byte, short/Short, char/Character and </a:t>
            </a:r>
            <a:r>
              <a:rPr lang="en-US" sz="5600" dirty="0" err="1" smtClean="0"/>
              <a:t>int</a:t>
            </a:r>
            <a:r>
              <a:rPr lang="en-US" sz="5600" dirty="0" smtClean="0"/>
              <a:t>/Integer), or an enumerated type. So, a basic switch statement might look like this:</a:t>
            </a:r>
          </a:p>
          <a:p>
            <a:pPr algn="just"/>
            <a:r>
              <a:rPr lang="en-US" sz="5600" dirty="0" smtClean="0"/>
              <a:t>public class </a:t>
            </a:r>
            <a:r>
              <a:rPr lang="en-US" sz="5600" dirty="0" err="1" smtClean="0"/>
              <a:t>IntSwitch</a:t>
            </a:r>
            <a:r>
              <a:rPr lang="en-US" sz="5600" dirty="0" smtClean="0"/>
              <a:t> </a:t>
            </a:r>
          </a:p>
          <a:p>
            <a:pPr algn="just"/>
            <a:r>
              <a:rPr lang="en-US" sz="5600" dirty="0" smtClean="0"/>
              <a:t>{ </a:t>
            </a:r>
          </a:p>
          <a:p>
            <a:pPr algn="just"/>
            <a:r>
              <a:rPr lang="en-US" sz="5600" dirty="0" smtClean="0"/>
              <a:t>public static void main(String[] </a:t>
            </a:r>
            <a:r>
              <a:rPr lang="en-US" sz="5600" dirty="0" err="1" smtClean="0"/>
              <a:t>args</a:t>
            </a:r>
            <a:r>
              <a:rPr lang="en-US" sz="5600" dirty="0" smtClean="0"/>
              <a:t>) </a:t>
            </a:r>
          </a:p>
          <a:p>
            <a:pPr algn="just"/>
            <a:r>
              <a:rPr lang="en-US" sz="5600" dirty="0" smtClean="0"/>
              <a:t>{ </a:t>
            </a:r>
          </a:p>
          <a:p>
            <a:pPr algn="just"/>
            <a:r>
              <a:rPr lang="en-US" sz="5600" dirty="0" err="1" smtClean="0"/>
              <a:t>int</a:t>
            </a:r>
            <a:r>
              <a:rPr lang="en-US" sz="5600" dirty="0" smtClean="0"/>
              <a:t> </a:t>
            </a:r>
            <a:r>
              <a:rPr lang="en-US" sz="5600" dirty="0" err="1" smtClean="0"/>
              <a:t>numberOfPlayers</a:t>
            </a:r>
            <a:r>
              <a:rPr lang="en-US" sz="5600" dirty="0" smtClean="0"/>
              <a:t> = 6; </a:t>
            </a:r>
          </a:p>
          <a:p>
            <a:pPr algn="just"/>
            <a:r>
              <a:rPr lang="en-US" sz="5600" dirty="0" smtClean="0"/>
              <a:t>String sport = null; </a:t>
            </a:r>
          </a:p>
          <a:p>
            <a:pPr algn="just"/>
            <a:r>
              <a:rPr lang="en-US" sz="5600" dirty="0" smtClean="0"/>
              <a:t>switch (</a:t>
            </a:r>
            <a:r>
              <a:rPr lang="en-US" sz="5600" dirty="0" err="1" smtClean="0"/>
              <a:t>numberOfPlayers</a:t>
            </a:r>
            <a:r>
              <a:rPr lang="en-US" sz="5600" dirty="0" smtClean="0"/>
              <a:t>) </a:t>
            </a:r>
          </a:p>
          <a:p>
            <a:pPr algn="just"/>
            <a:r>
              <a:rPr lang="en-US" sz="5600" dirty="0" smtClean="0"/>
              <a:t>{ </a:t>
            </a:r>
          </a:p>
          <a:p>
            <a:pPr algn="just"/>
            <a:r>
              <a:rPr lang="en-US" sz="5600" dirty="0" smtClean="0"/>
              <a:t>case 1: </a:t>
            </a:r>
          </a:p>
          <a:p>
            <a:pPr algn="just"/>
            <a:r>
              <a:rPr lang="en-US" sz="5600" dirty="0" smtClean="0"/>
              <a:t>sport = "tennis"; </a:t>
            </a:r>
          </a:p>
          <a:p>
            <a:pPr algn="just"/>
            <a:r>
              <a:rPr lang="en-US" sz="5600" dirty="0" smtClean="0"/>
              <a:t>break; </a:t>
            </a:r>
          </a:p>
          <a:p>
            <a:pPr algn="just"/>
            <a:r>
              <a:rPr lang="en-US" sz="5600" dirty="0" smtClean="0"/>
              <a:t>case 6: </a:t>
            </a:r>
          </a:p>
          <a:p>
            <a:pPr algn="just"/>
            <a:r>
              <a:rPr lang="en-US" sz="5600" dirty="0" smtClean="0"/>
              <a:t>sport = "volleyball"; </a:t>
            </a:r>
          </a:p>
          <a:p>
            <a:pPr algn="just"/>
            <a:r>
              <a:rPr lang="en-US" sz="5600" dirty="0" smtClean="0"/>
              <a:t>break; </a:t>
            </a:r>
          </a:p>
          <a:p>
            <a:pPr algn="just"/>
            <a:r>
              <a:rPr lang="en-US" sz="5600" dirty="0" smtClean="0"/>
              <a:t>case 9: </a:t>
            </a:r>
          </a:p>
          <a:p>
            <a:pPr algn="just"/>
            <a:r>
              <a:rPr lang="en-US" sz="5600" dirty="0" smtClean="0"/>
              <a:t>sport = "baseball"; </a:t>
            </a:r>
          </a:p>
          <a:p>
            <a:pPr algn="just"/>
            <a:r>
              <a:rPr lang="en-US" sz="5600" dirty="0" smtClean="0"/>
              <a:t>break; </a:t>
            </a:r>
          </a:p>
          <a:p>
            <a:pPr algn="just"/>
            <a:r>
              <a:rPr lang="en-US" sz="5600" dirty="0" smtClean="0"/>
              <a:t>default: </a:t>
            </a:r>
          </a:p>
          <a:p>
            <a:pPr algn="just"/>
            <a:r>
              <a:rPr lang="en-US" sz="5600" dirty="0" smtClean="0"/>
              <a:t>sport = "</a:t>
            </a:r>
            <a:r>
              <a:rPr lang="en-US" sz="5600" dirty="0" err="1" smtClean="0"/>
              <a:t>redrover</a:t>
            </a:r>
            <a:r>
              <a:rPr lang="en-US" sz="5600" dirty="0" smtClean="0"/>
              <a:t>"; </a:t>
            </a:r>
          </a:p>
          <a:p>
            <a:pPr algn="just"/>
            <a:r>
              <a:rPr lang="en-US" sz="5600" dirty="0" smtClean="0"/>
              <a:t>break; </a:t>
            </a:r>
          </a:p>
          <a:p>
            <a:pPr algn="just"/>
            <a:r>
              <a:rPr lang="en-US" sz="5600" dirty="0" smtClean="0"/>
              <a:t>} </a:t>
            </a:r>
          </a:p>
          <a:p>
            <a:pPr algn="just"/>
            <a:r>
              <a:rPr lang="en-US" sz="5600" dirty="0" err="1" smtClean="0"/>
              <a:t>System.out.println</a:t>
            </a:r>
            <a:r>
              <a:rPr lang="en-US" sz="5600" dirty="0" smtClean="0"/>
              <a:t>("You're playing " + sport); </a:t>
            </a:r>
          </a:p>
          <a:p>
            <a:pPr algn="just"/>
            <a:r>
              <a:rPr lang="en-US" sz="5600" dirty="0" smtClean="0"/>
              <a:t>} } </a:t>
            </a:r>
          </a:p>
          <a:p>
            <a:pPr algn="just"/>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228600"/>
            <a:ext cx="8229600" cy="6400800"/>
          </a:xfrm>
        </p:spPr>
        <p:txBody>
          <a:bodyPr>
            <a:normAutofit fontScale="62500" lnSpcReduction="20000"/>
          </a:bodyPr>
          <a:lstStyle/>
          <a:p>
            <a:pPr algn="just"/>
            <a:r>
              <a:rPr lang="en-US" b="1" dirty="0" smtClean="0"/>
              <a:t>Switching on a String</a:t>
            </a:r>
            <a:endParaRPr lang="en-US" dirty="0" smtClean="0"/>
          </a:p>
          <a:p>
            <a:pPr algn="just"/>
            <a:r>
              <a:rPr lang="en-US" dirty="0" smtClean="0"/>
              <a:t>New in Java 7 is the ability for your programs to switch on a String:</a:t>
            </a:r>
          </a:p>
          <a:p>
            <a:pPr algn="just"/>
            <a:r>
              <a:rPr lang="en-US" dirty="0" smtClean="0"/>
              <a:t>public class </a:t>
            </a:r>
            <a:r>
              <a:rPr lang="en-US" dirty="0" err="1" smtClean="0"/>
              <a:t>StringSwitch</a:t>
            </a:r>
            <a:r>
              <a:rPr lang="en-US" dirty="0" smtClean="0"/>
              <a:t> </a:t>
            </a:r>
          </a:p>
          <a:p>
            <a:pPr algn="just"/>
            <a:r>
              <a:rPr lang="en-US" dirty="0" smtClean="0"/>
              <a:t>{ </a:t>
            </a:r>
          </a:p>
          <a:p>
            <a:pPr algn="just"/>
            <a:r>
              <a:rPr lang="en-US" dirty="0" smtClean="0"/>
              <a:t>public static void main(String[] </a:t>
            </a:r>
            <a:r>
              <a:rPr lang="en-US" dirty="0" err="1" smtClean="0"/>
              <a:t>args</a:t>
            </a:r>
            <a:r>
              <a:rPr lang="en-US" dirty="0" smtClean="0"/>
              <a:t>) </a:t>
            </a:r>
          </a:p>
          <a:p>
            <a:pPr algn="just"/>
            <a:r>
              <a:rPr lang="en-US" dirty="0" smtClean="0"/>
              <a:t>{ </a:t>
            </a:r>
          </a:p>
          <a:p>
            <a:pPr algn="just"/>
            <a:r>
              <a:rPr lang="en-US" dirty="0" err="1" smtClean="0"/>
              <a:t>int</a:t>
            </a:r>
            <a:r>
              <a:rPr lang="en-US" dirty="0" smtClean="0"/>
              <a:t> </a:t>
            </a:r>
            <a:r>
              <a:rPr lang="en-US" dirty="0" err="1" smtClean="0"/>
              <a:t>numberOfPlayers</a:t>
            </a:r>
            <a:r>
              <a:rPr lang="en-US" dirty="0" smtClean="0"/>
              <a:t> = 0; </a:t>
            </a:r>
          </a:p>
          <a:p>
            <a:pPr algn="just"/>
            <a:r>
              <a:rPr lang="en-US" b="1" dirty="0" smtClean="0"/>
              <a:t>String sport = "volleyball";</a:t>
            </a:r>
            <a:r>
              <a:rPr lang="en-US" dirty="0" smtClean="0"/>
              <a:t> </a:t>
            </a:r>
          </a:p>
          <a:p>
            <a:pPr algn="just"/>
            <a:r>
              <a:rPr lang="en-US" dirty="0" smtClean="0"/>
              <a:t>switch (sport) </a:t>
            </a:r>
          </a:p>
          <a:p>
            <a:pPr algn="just"/>
            <a:r>
              <a:rPr lang="en-US" dirty="0" smtClean="0"/>
              <a:t>{ </a:t>
            </a:r>
          </a:p>
          <a:p>
            <a:pPr algn="just"/>
            <a:r>
              <a:rPr lang="en-US" dirty="0" smtClean="0"/>
              <a:t>case "tennis": </a:t>
            </a:r>
          </a:p>
          <a:p>
            <a:pPr algn="just"/>
            <a:r>
              <a:rPr lang="en-US" dirty="0" err="1" smtClean="0"/>
              <a:t>numberOfPlayers</a:t>
            </a:r>
            <a:r>
              <a:rPr lang="en-US" dirty="0" smtClean="0"/>
              <a:t> = 1; </a:t>
            </a:r>
          </a:p>
          <a:p>
            <a:pPr algn="just"/>
            <a:r>
              <a:rPr lang="en-US" dirty="0" smtClean="0"/>
              <a:t>break; </a:t>
            </a:r>
          </a:p>
          <a:p>
            <a:pPr algn="just"/>
            <a:r>
              <a:rPr lang="en-US" dirty="0" smtClean="0"/>
              <a:t>case "volleyball": </a:t>
            </a:r>
          </a:p>
          <a:p>
            <a:pPr algn="just"/>
            <a:r>
              <a:rPr lang="en-US" dirty="0" err="1" smtClean="0"/>
              <a:t>numberOfPlayers</a:t>
            </a:r>
            <a:r>
              <a:rPr lang="en-US" dirty="0" smtClean="0"/>
              <a:t> = 6; </a:t>
            </a:r>
          </a:p>
          <a:p>
            <a:pPr algn="just"/>
            <a:r>
              <a:rPr lang="en-US" dirty="0" smtClean="0"/>
              <a:t>break; </a:t>
            </a:r>
          </a:p>
          <a:p>
            <a:pPr algn="just"/>
            <a:r>
              <a:rPr lang="en-US" dirty="0" smtClean="0"/>
              <a:t>case "baseball": </a:t>
            </a:r>
          </a:p>
          <a:p>
            <a:pPr algn="just"/>
            <a:r>
              <a:rPr lang="en-US" dirty="0" err="1" smtClean="0"/>
              <a:t>numberOfPlayers</a:t>
            </a:r>
            <a:r>
              <a:rPr lang="en-US" dirty="0" smtClean="0"/>
              <a:t> = 9; </a:t>
            </a:r>
          </a:p>
          <a:p>
            <a:pPr algn="just"/>
            <a:r>
              <a:rPr lang="en-US" dirty="0" smtClean="0"/>
              <a:t>break; </a:t>
            </a:r>
          </a:p>
          <a:p>
            <a:pPr algn="just"/>
            <a:r>
              <a:rPr lang="en-US" dirty="0" smtClean="0"/>
              <a:t>} </a:t>
            </a:r>
          </a:p>
          <a:p>
            <a:pPr algn="just"/>
            <a:r>
              <a:rPr lang="en-US" dirty="0" err="1" smtClean="0"/>
              <a:t>System.out.println</a:t>
            </a:r>
            <a:r>
              <a:rPr lang="en-US" dirty="0" smtClean="0"/>
              <a:t>(</a:t>
            </a:r>
            <a:r>
              <a:rPr lang="en-US" dirty="0" err="1" smtClean="0"/>
              <a:t>numberOfPlayers</a:t>
            </a:r>
            <a:r>
              <a:rPr lang="en-US" dirty="0" smtClean="0"/>
              <a:t> + " players are needed."); </a:t>
            </a:r>
          </a:p>
          <a:p>
            <a:pPr algn="just"/>
            <a:r>
              <a:rPr lang="en-US" dirty="0" smtClean="0"/>
              <a:t>} }</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04800"/>
            <a:ext cx="8229600" cy="6172200"/>
          </a:xfrm>
        </p:spPr>
        <p:txBody>
          <a:bodyPr>
            <a:noAutofit/>
          </a:bodyPr>
          <a:lstStyle/>
          <a:p>
            <a:pPr algn="just"/>
            <a:r>
              <a:rPr lang="en-US" sz="1600" dirty="0" smtClean="0"/>
              <a:t>You can group cases together to allow for an initialization to occur under multiple conditions. Take a look at the following example, where the String </a:t>
            </a:r>
            <a:r>
              <a:rPr lang="en-US" sz="1600" i="1" dirty="0" smtClean="0"/>
              <a:t>sport</a:t>
            </a:r>
            <a:r>
              <a:rPr lang="en-US" sz="1600" dirty="0" smtClean="0"/>
              <a:t> is initialized to "</a:t>
            </a:r>
            <a:r>
              <a:rPr lang="en-US" sz="1600" i="1" dirty="0" smtClean="0"/>
              <a:t>hockey</a:t>
            </a:r>
            <a:r>
              <a:rPr lang="en-US" sz="1600" dirty="0" smtClean="0"/>
              <a:t>":</a:t>
            </a:r>
          </a:p>
          <a:p>
            <a:pPr algn="just"/>
            <a:r>
              <a:rPr lang="en-US" sz="1600" dirty="0" smtClean="0"/>
              <a:t>public class </a:t>
            </a:r>
            <a:r>
              <a:rPr lang="en-US" sz="1600" dirty="0" err="1" smtClean="0"/>
              <a:t>StringSwitch</a:t>
            </a:r>
            <a:r>
              <a:rPr lang="en-US" sz="1600" dirty="0" smtClean="0"/>
              <a:t> </a:t>
            </a:r>
          </a:p>
          <a:p>
            <a:pPr algn="just"/>
            <a:r>
              <a:rPr lang="en-US" sz="1600" dirty="0" smtClean="0"/>
              <a:t>{ </a:t>
            </a:r>
          </a:p>
          <a:p>
            <a:pPr algn="just"/>
            <a:r>
              <a:rPr lang="en-US" sz="1600" dirty="0" smtClean="0"/>
              <a:t>public static void main(String[] </a:t>
            </a:r>
            <a:r>
              <a:rPr lang="en-US" sz="1600" dirty="0" err="1" smtClean="0"/>
              <a:t>args</a:t>
            </a:r>
            <a:r>
              <a:rPr lang="en-US" sz="1600" dirty="0" smtClean="0"/>
              <a:t>) </a:t>
            </a:r>
          </a:p>
          <a:p>
            <a:pPr algn="just"/>
            <a:r>
              <a:rPr lang="en-US" sz="1600" dirty="0" smtClean="0"/>
              <a:t>{ </a:t>
            </a:r>
          </a:p>
          <a:p>
            <a:pPr algn="just"/>
            <a:r>
              <a:rPr lang="en-US" sz="1600" dirty="0" err="1" smtClean="0"/>
              <a:t>int</a:t>
            </a:r>
            <a:r>
              <a:rPr lang="en-US" sz="1600" dirty="0" smtClean="0"/>
              <a:t> </a:t>
            </a:r>
            <a:r>
              <a:rPr lang="en-US" sz="1600" dirty="0" err="1" smtClean="0"/>
              <a:t>numberOfPlayers</a:t>
            </a:r>
            <a:r>
              <a:rPr lang="en-US" sz="1600" dirty="0" smtClean="0"/>
              <a:t> = 0; </a:t>
            </a:r>
          </a:p>
          <a:p>
            <a:pPr algn="just"/>
            <a:r>
              <a:rPr lang="en-US" sz="1600" b="1" dirty="0" smtClean="0"/>
              <a:t>String sport = "hockey";</a:t>
            </a:r>
            <a:r>
              <a:rPr lang="en-US" sz="1600" dirty="0" smtClean="0"/>
              <a:t> </a:t>
            </a:r>
          </a:p>
          <a:p>
            <a:pPr algn="just"/>
            <a:r>
              <a:rPr lang="en-US" sz="1600" dirty="0" smtClean="0"/>
              <a:t>switch (sport) </a:t>
            </a:r>
          </a:p>
          <a:p>
            <a:pPr algn="just"/>
            <a:r>
              <a:rPr lang="en-US" sz="1600" dirty="0" smtClean="0"/>
              <a:t>{ </a:t>
            </a:r>
          </a:p>
          <a:p>
            <a:pPr algn="just"/>
            <a:r>
              <a:rPr lang="en-US" sz="1600" dirty="0" smtClean="0"/>
              <a:t>case "tennis": case "</a:t>
            </a:r>
            <a:r>
              <a:rPr lang="en-US" sz="1600" dirty="0" err="1" smtClean="0"/>
              <a:t>pingpong</a:t>
            </a:r>
            <a:r>
              <a:rPr lang="en-US" sz="1600" dirty="0" smtClean="0"/>
              <a:t>": case "badminton": </a:t>
            </a:r>
          </a:p>
          <a:p>
            <a:pPr algn="just"/>
            <a:r>
              <a:rPr lang="en-US" sz="1600" dirty="0" err="1" smtClean="0"/>
              <a:t>numberOfPlayers</a:t>
            </a:r>
            <a:r>
              <a:rPr lang="en-US" sz="1600" dirty="0" smtClean="0"/>
              <a:t> = 1; </a:t>
            </a:r>
          </a:p>
          <a:p>
            <a:pPr algn="just"/>
            <a:r>
              <a:rPr lang="en-US" sz="1600" dirty="0" smtClean="0"/>
              <a:t>break; </a:t>
            </a:r>
          </a:p>
          <a:p>
            <a:pPr algn="just"/>
            <a:r>
              <a:rPr lang="en-US" sz="1600" dirty="0" smtClean="0"/>
              <a:t>case "volleyball": </a:t>
            </a:r>
            <a:r>
              <a:rPr lang="en-US" sz="1600" b="1" dirty="0" smtClean="0"/>
              <a:t>case "hockey":</a:t>
            </a:r>
            <a:r>
              <a:rPr lang="en-US" sz="1600" dirty="0" smtClean="0"/>
              <a:t> </a:t>
            </a:r>
          </a:p>
          <a:p>
            <a:pPr algn="just"/>
            <a:r>
              <a:rPr lang="en-US" sz="1600" dirty="0" err="1" smtClean="0"/>
              <a:t>numberOfPlayers</a:t>
            </a:r>
            <a:r>
              <a:rPr lang="en-US" sz="1600" dirty="0" smtClean="0"/>
              <a:t> = 6; </a:t>
            </a:r>
          </a:p>
          <a:p>
            <a:pPr algn="just"/>
            <a:r>
              <a:rPr lang="en-US" sz="1600" dirty="0" smtClean="0"/>
              <a:t>break; </a:t>
            </a:r>
          </a:p>
          <a:p>
            <a:pPr algn="just"/>
            <a:r>
              <a:rPr lang="en-US" sz="1600" dirty="0" smtClean="0"/>
              <a:t>case "baseball": case "softball": </a:t>
            </a:r>
          </a:p>
          <a:p>
            <a:pPr algn="just"/>
            <a:r>
              <a:rPr lang="en-US" sz="1600" dirty="0" err="1" smtClean="0"/>
              <a:t>numberOfPlayers</a:t>
            </a:r>
            <a:r>
              <a:rPr lang="en-US" sz="1600" dirty="0" smtClean="0"/>
              <a:t> = 9; </a:t>
            </a:r>
          </a:p>
          <a:p>
            <a:pPr algn="just"/>
            <a:r>
              <a:rPr lang="en-US" sz="1600" dirty="0" smtClean="0"/>
              <a:t>break; </a:t>
            </a:r>
          </a:p>
          <a:p>
            <a:pPr algn="just"/>
            <a:r>
              <a:rPr lang="en-US" sz="1600" dirty="0" smtClean="0"/>
              <a:t>} </a:t>
            </a:r>
          </a:p>
          <a:p>
            <a:pPr algn="just"/>
            <a:r>
              <a:rPr lang="en-US" sz="1600" dirty="0" err="1" smtClean="0"/>
              <a:t>System.out.println</a:t>
            </a:r>
            <a:r>
              <a:rPr lang="en-US" sz="1600" dirty="0" smtClean="0"/>
              <a:t>(</a:t>
            </a:r>
            <a:r>
              <a:rPr lang="en-US" sz="1600" dirty="0" err="1" smtClean="0"/>
              <a:t>numberOfPlayers</a:t>
            </a:r>
            <a:r>
              <a:rPr lang="en-US" sz="1600" dirty="0" smtClean="0"/>
              <a:t> + " player(s) are needed."); </a:t>
            </a:r>
          </a:p>
          <a:p>
            <a:pPr algn="just"/>
            <a:r>
              <a:rPr lang="en-US" sz="1600" dirty="0" smtClean="0"/>
              <a:t>} }</a:t>
            </a:r>
            <a:endParaRPr lang="en-US" sz="16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04800"/>
            <a:ext cx="8229600" cy="6248400"/>
          </a:xfrm>
        </p:spPr>
        <p:txBody>
          <a:bodyPr>
            <a:normAutofit fontScale="62500" lnSpcReduction="20000"/>
          </a:bodyPr>
          <a:lstStyle/>
          <a:p>
            <a:pPr algn="just"/>
            <a:r>
              <a:rPr lang="en-US" b="1" dirty="0" smtClean="0"/>
              <a:t>String and only Strings</a:t>
            </a:r>
            <a:endParaRPr lang="en-US" dirty="0" smtClean="0"/>
          </a:p>
          <a:p>
            <a:pPr algn="just"/>
            <a:r>
              <a:rPr lang="en-US" dirty="0" smtClean="0"/>
              <a:t>And one other thing to note is that the in Java 7 you can switch on a variable of type String, but the variable must be referenced as a String, and not simply initialized as a String, so the following code would fail:</a:t>
            </a:r>
          </a:p>
          <a:p>
            <a:pPr algn="just"/>
            <a:r>
              <a:rPr lang="en-US" dirty="0" smtClean="0"/>
              <a:t>public class </a:t>
            </a:r>
            <a:r>
              <a:rPr lang="en-US" dirty="0" err="1" smtClean="0"/>
              <a:t>StringSwitch</a:t>
            </a:r>
            <a:r>
              <a:rPr lang="en-US" dirty="0" smtClean="0"/>
              <a:t> </a:t>
            </a:r>
          </a:p>
          <a:p>
            <a:pPr algn="just"/>
            <a:r>
              <a:rPr lang="en-US" dirty="0" smtClean="0"/>
              <a:t>{ </a:t>
            </a:r>
          </a:p>
          <a:p>
            <a:pPr algn="just"/>
            <a:r>
              <a:rPr lang="en-US" dirty="0" smtClean="0"/>
              <a:t>public static void main(String[] </a:t>
            </a:r>
            <a:r>
              <a:rPr lang="en-US" dirty="0" err="1" smtClean="0"/>
              <a:t>args</a:t>
            </a:r>
            <a:r>
              <a:rPr lang="en-US" dirty="0" smtClean="0"/>
              <a:t>) </a:t>
            </a:r>
          </a:p>
          <a:p>
            <a:pPr algn="just"/>
            <a:r>
              <a:rPr lang="en-US" dirty="0" smtClean="0"/>
              <a:t>{ </a:t>
            </a:r>
          </a:p>
          <a:p>
            <a:pPr algn="just"/>
            <a:r>
              <a:rPr lang="en-US" dirty="0" err="1" smtClean="0"/>
              <a:t>int</a:t>
            </a:r>
            <a:r>
              <a:rPr lang="en-US" dirty="0" smtClean="0"/>
              <a:t> </a:t>
            </a:r>
            <a:r>
              <a:rPr lang="en-US" dirty="0" err="1" smtClean="0"/>
              <a:t>numberOfPlayers</a:t>
            </a:r>
            <a:r>
              <a:rPr lang="en-US" dirty="0" smtClean="0"/>
              <a:t> = 0; </a:t>
            </a:r>
          </a:p>
          <a:p>
            <a:pPr algn="just"/>
            <a:r>
              <a:rPr lang="en-US" dirty="0" smtClean="0"/>
              <a:t>Object sport = "hockey"; </a:t>
            </a:r>
          </a:p>
          <a:p>
            <a:pPr algn="just"/>
            <a:r>
              <a:rPr lang="en-US" dirty="0" smtClean="0"/>
              <a:t>switch (sport) </a:t>
            </a:r>
          </a:p>
          <a:p>
            <a:pPr algn="just"/>
            <a:r>
              <a:rPr lang="en-US" dirty="0" smtClean="0"/>
              <a:t>{ </a:t>
            </a:r>
          </a:p>
          <a:p>
            <a:pPr algn="just"/>
            <a:r>
              <a:rPr lang="en-US" dirty="0" smtClean="0"/>
              <a:t>case "tennis": case "</a:t>
            </a:r>
            <a:r>
              <a:rPr lang="en-US" dirty="0" err="1" smtClean="0"/>
              <a:t>pingpong</a:t>
            </a:r>
            <a:r>
              <a:rPr lang="en-US" dirty="0" smtClean="0"/>
              <a:t>": case "badminton": </a:t>
            </a:r>
            <a:r>
              <a:rPr lang="en-US" dirty="0" err="1" smtClean="0"/>
              <a:t>numberOfPlayers</a:t>
            </a:r>
            <a:r>
              <a:rPr lang="en-US" dirty="0" smtClean="0"/>
              <a:t> = 1; </a:t>
            </a:r>
          </a:p>
          <a:p>
            <a:pPr algn="just"/>
            <a:r>
              <a:rPr lang="en-US" dirty="0" smtClean="0"/>
              <a:t>break; </a:t>
            </a:r>
          </a:p>
          <a:p>
            <a:pPr algn="just"/>
            <a:r>
              <a:rPr lang="en-US" dirty="0" smtClean="0"/>
              <a:t>case "volleyball": case "hockey": </a:t>
            </a:r>
          </a:p>
          <a:p>
            <a:pPr algn="just"/>
            <a:r>
              <a:rPr lang="en-US" dirty="0" err="1" smtClean="0"/>
              <a:t>numberOfPlayers</a:t>
            </a:r>
            <a:r>
              <a:rPr lang="en-US" dirty="0" smtClean="0"/>
              <a:t> = 6; </a:t>
            </a:r>
          </a:p>
          <a:p>
            <a:pPr algn="just"/>
            <a:r>
              <a:rPr lang="en-US" dirty="0" smtClean="0"/>
              <a:t>break; </a:t>
            </a:r>
          </a:p>
          <a:p>
            <a:pPr algn="just"/>
            <a:r>
              <a:rPr lang="en-US" dirty="0" smtClean="0"/>
              <a:t>case "baseball": case "softball": </a:t>
            </a:r>
          </a:p>
          <a:p>
            <a:pPr algn="just"/>
            <a:r>
              <a:rPr lang="en-US" dirty="0" err="1" smtClean="0"/>
              <a:t>numberOfPlayers</a:t>
            </a:r>
            <a:r>
              <a:rPr lang="en-US" dirty="0" smtClean="0"/>
              <a:t> = 9; </a:t>
            </a:r>
          </a:p>
          <a:p>
            <a:pPr algn="just"/>
            <a:r>
              <a:rPr lang="en-US" dirty="0" smtClean="0"/>
              <a:t>break; </a:t>
            </a:r>
          </a:p>
          <a:p>
            <a:pPr algn="just"/>
            <a:r>
              <a:rPr lang="en-US" dirty="0" smtClean="0"/>
              <a:t>} </a:t>
            </a:r>
          </a:p>
          <a:p>
            <a:pPr algn="just"/>
            <a:r>
              <a:rPr lang="en-US" dirty="0" err="1" smtClean="0"/>
              <a:t>System.out.println</a:t>
            </a:r>
            <a:r>
              <a:rPr lang="en-US" dirty="0" smtClean="0"/>
              <a:t>(</a:t>
            </a:r>
            <a:r>
              <a:rPr lang="en-US" dirty="0" err="1" smtClean="0"/>
              <a:t>numberOfPlayers</a:t>
            </a:r>
            <a:r>
              <a:rPr lang="en-US" dirty="0" smtClean="0"/>
              <a:t> + " player(s) are needed."); </a:t>
            </a:r>
          </a:p>
          <a:p>
            <a:pPr algn="just"/>
            <a:r>
              <a:rPr lang="en-US" dirty="0" smtClean="0"/>
              <a:t>} }</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a:xfrm>
            <a:off x="457200" y="0"/>
            <a:ext cx="8229600" cy="762000"/>
          </a:xfrm>
        </p:spPr>
        <p:txBody>
          <a:bodyPr/>
          <a:lstStyle/>
          <a:p>
            <a:pPr eaLnBrk="1" hangingPunct="1"/>
            <a:r>
              <a:rPr lang="en-US" dirty="0" smtClean="0"/>
              <a:t>Flavors Of Java</a:t>
            </a:r>
            <a:endParaRPr lang="en-IN" dirty="0" smtClean="0"/>
          </a:p>
        </p:txBody>
      </p:sp>
      <p:sp>
        <p:nvSpPr>
          <p:cNvPr id="52230" name="Slide Number Placeholder 6"/>
          <p:cNvSpPr>
            <a:spLocks noGrp="1"/>
          </p:cNvSpPr>
          <p:nvPr>
            <p:ph type="sldNum" sz="quarter" idx="12"/>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22094A0B-8EB3-4524-AB6C-022BEA11F5F7}" type="slidenum">
              <a:rPr lang="en-US" smtClean="0">
                <a:solidFill>
                  <a:schemeClr val="bg2"/>
                </a:solidFill>
              </a:rPr>
              <a:pPr eaLnBrk="1" hangingPunct="1">
                <a:defRPr/>
              </a:pPr>
              <a:t>3</a:t>
            </a:fld>
            <a:endParaRPr lang="en-US" smtClean="0">
              <a:solidFill>
                <a:schemeClr val="bg2"/>
              </a:solidFill>
            </a:endParaRPr>
          </a:p>
        </p:txBody>
      </p:sp>
      <p:sp>
        <p:nvSpPr>
          <p:cNvPr id="52227" name="Content Placeholder 2"/>
          <p:cNvSpPr>
            <a:spLocks noGrp="1"/>
          </p:cNvSpPr>
          <p:nvPr>
            <p:ph sz="quarter" idx="1"/>
          </p:nvPr>
        </p:nvSpPr>
        <p:spPr>
          <a:xfrm>
            <a:off x="381000" y="838200"/>
            <a:ext cx="8534400" cy="5638800"/>
          </a:xfrm>
        </p:spPr>
        <p:txBody>
          <a:bodyPr>
            <a:normAutofit/>
          </a:bodyPr>
          <a:lstStyle/>
          <a:p>
            <a:pPr algn="just" eaLnBrk="1" hangingPunct="1"/>
            <a:r>
              <a:rPr lang="en-US" dirty="0" smtClean="0"/>
              <a:t>JSE</a:t>
            </a:r>
          </a:p>
          <a:p>
            <a:pPr lvl="1" algn="just" eaLnBrk="1" hangingPunct="1"/>
            <a:r>
              <a:rPr lang="en-US" sz="2000" dirty="0" smtClean="0"/>
              <a:t>Java  Standard Edition formerly known as J2SE.</a:t>
            </a:r>
          </a:p>
          <a:p>
            <a:pPr lvl="1" algn="just" eaLnBrk="1" hangingPunct="1"/>
            <a:r>
              <a:rPr lang="en-US" sz="2000" dirty="0" smtClean="0"/>
              <a:t>This forms the core part of Java language.</a:t>
            </a:r>
          </a:p>
          <a:p>
            <a:pPr algn="just" eaLnBrk="1" hangingPunct="1"/>
            <a:r>
              <a:rPr lang="en-US" dirty="0" smtClean="0"/>
              <a:t>JEE</a:t>
            </a:r>
          </a:p>
          <a:p>
            <a:pPr lvl="1" algn="just" eaLnBrk="1" hangingPunct="1"/>
            <a:r>
              <a:rPr lang="en-US" sz="2000" dirty="0" smtClean="0"/>
              <a:t>Java Enterprise Edition formerly known as J2EE.</a:t>
            </a:r>
          </a:p>
          <a:p>
            <a:pPr lvl="1" algn="just" eaLnBrk="1" hangingPunct="1"/>
            <a:r>
              <a:rPr lang="en-US" sz="2000" dirty="0" smtClean="0"/>
              <a:t>These are the set of packages that are used to develop distributed enterprise-scale applications.</a:t>
            </a:r>
          </a:p>
          <a:p>
            <a:pPr lvl="1" algn="just" eaLnBrk="1" hangingPunct="1"/>
            <a:r>
              <a:rPr lang="en-US" sz="2000" dirty="0" smtClean="0"/>
              <a:t>These applications are deployed on JEE application servers.</a:t>
            </a:r>
          </a:p>
          <a:p>
            <a:pPr algn="just" eaLnBrk="1" hangingPunct="1"/>
            <a:r>
              <a:rPr lang="en-US" dirty="0" smtClean="0"/>
              <a:t>JME</a:t>
            </a:r>
          </a:p>
          <a:p>
            <a:pPr lvl="1" algn="just" eaLnBrk="1" hangingPunct="1"/>
            <a:r>
              <a:rPr lang="en-US" sz="2000" dirty="0" smtClean="0"/>
              <a:t>Java Micro Edition formerly known as J2ME.</a:t>
            </a:r>
          </a:p>
          <a:p>
            <a:pPr algn="just"/>
            <a:r>
              <a:rPr lang="en-US" dirty="0"/>
              <a:t>These are the set of packages used to develop application for mobile devices and embedded systems. </a:t>
            </a:r>
            <a:endParaRPr lang="en-US" sz="1400" dirty="0"/>
          </a:p>
        </p:txBody>
      </p:sp>
      <p:sp>
        <p:nvSpPr>
          <p:cNvPr id="5" name="Rectangle 4"/>
          <p:cNvSpPr/>
          <p:nvPr/>
        </p:nvSpPr>
        <p:spPr>
          <a:xfrm>
            <a:off x="304800" y="914400"/>
            <a:ext cx="8458200" cy="37338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endParaRPr lang="en-US" dirty="0"/>
          </a:p>
        </p:txBody>
      </p:sp>
      <p:sp>
        <p:nvSpPr>
          <p:cNvPr id="6" name="TextBox 5"/>
          <p:cNvSpPr txBox="1"/>
          <p:nvPr/>
        </p:nvSpPr>
        <p:spPr>
          <a:xfrm>
            <a:off x="7467600" y="4648200"/>
            <a:ext cx="1184275" cy="369888"/>
          </a:xfrm>
          <a:prstGeom prst="rect">
            <a:avLst/>
          </a:prstGeom>
          <a:noFill/>
        </p:spPr>
        <p:txBody>
          <a:bodyPr wrap="none">
            <a:spAutoFit/>
          </a:bodyPr>
          <a:lstStyle/>
          <a:p>
            <a:pPr>
              <a:defRPr/>
            </a:pPr>
            <a:r>
              <a:rPr lang="en-US" dirty="0">
                <a:solidFill>
                  <a:schemeClr val="accent2">
                    <a:lumMod val="40000"/>
                    <a:lumOff val="60000"/>
                  </a:schemeClr>
                </a:solidFill>
                <a:cs typeface="+mn-cs"/>
              </a:rPr>
              <a:t>Our focus</a:t>
            </a:r>
          </a:p>
        </p:txBody>
      </p:sp>
    </p:spTree>
    <p:extLst>
      <p:ext uri="{BB962C8B-B14F-4D97-AF65-F5344CB8AC3E}">
        <p14:creationId xmlns:p14="http://schemas.microsoft.com/office/powerpoint/2010/main" xmlns="" val="141128379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228600"/>
            <a:ext cx="8229600" cy="6248400"/>
          </a:xfrm>
        </p:spPr>
        <p:txBody>
          <a:bodyPr>
            <a:normAutofit/>
          </a:bodyPr>
          <a:lstStyle/>
          <a:p>
            <a:pPr algn="just"/>
            <a:r>
              <a:rPr lang="en-US" b="1" dirty="0" smtClean="0"/>
              <a:t>Passing null references to a switch statement</a:t>
            </a:r>
            <a:endParaRPr lang="en-US" dirty="0" smtClean="0"/>
          </a:p>
          <a:p>
            <a:pPr algn="just"/>
            <a:r>
              <a:rPr lang="en-US" dirty="0" smtClean="0"/>
              <a:t>By the way, one thing you need to be careful of is passing a null to a switch statement. It wasn’t a problem when switch statements just worked with basic primitive types, but when you’re working with wrapper classes, there’s always the possibility that a null object has found it’s way into the mix.</a:t>
            </a:r>
          </a:p>
          <a:p>
            <a:pPr algn="just"/>
            <a:r>
              <a:rPr lang="en-US" dirty="0" smtClean="0"/>
              <a:t>There are two key things you need to know about nulls and switch statements. </a:t>
            </a:r>
          </a:p>
          <a:p>
            <a:pPr algn="just"/>
            <a:r>
              <a:rPr lang="en-US" dirty="0" smtClean="0"/>
              <a:t>First, if you pass a null to a switch statement, you’ll get a </a:t>
            </a:r>
            <a:r>
              <a:rPr lang="en-US" dirty="0" err="1" smtClean="0"/>
              <a:t>NullPointerException</a:t>
            </a:r>
            <a:r>
              <a:rPr lang="en-US" dirty="0" smtClean="0"/>
              <a:t> at runtime. </a:t>
            </a:r>
          </a:p>
          <a:p>
            <a:pPr algn="just"/>
            <a:r>
              <a:rPr lang="en-US" dirty="0" smtClean="0"/>
              <a:t>Secondly, there is no way to test  a null </a:t>
            </a:r>
            <a:r>
              <a:rPr lang="en-US" b="1" dirty="0" smtClean="0"/>
              <a:t>case</a:t>
            </a:r>
            <a:r>
              <a:rPr lang="en-US" dirty="0" smtClean="0"/>
              <a:t> condition in the body of the switch. Trying to add a </a:t>
            </a:r>
            <a:r>
              <a:rPr lang="en-US" b="1" dirty="0" smtClean="0"/>
              <a:t>case null:</a:t>
            </a:r>
            <a:r>
              <a:rPr lang="en-US" dirty="0" smtClean="0"/>
              <a:t> will generate the following compile time exception: </a:t>
            </a:r>
            <a:r>
              <a:rPr lang="en-US" b="1" dirty="0" smtClean="0"/>
              <a:t>case expressions must be constant expressions</a:t>
            </a:r>
          </a:p>
          <a:p>
            <a:pPr algn="just"/>
            <a:endParaRPr lang="en-US" dirty="0" smtClean="0"/>
          </a:p>
          <a:p>
            <a:pPr algn="just"/>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228600"/>
            <a:ext cx="8229600" cy="6248400"/>
          </a:xfrm>
        </p:spPr>
        <p:txBody>
          <a:bodyPr>
            <a:normAutofit fontScale="47500" lnSpcReduction="20000"/>
          </a:bodyPr>
          <a:lstStyle/>
          <a:p>
            <a:pPr algn="just"/>
            <a:r>
              <a:rPr lang="en-US" sz="4200" dirty="0" smtClean="0"/>
              <a:t>So, the following code is a complete and total fail in several different ways:</a:t>
            </a:r>
          </a:p>
          <a:p>
            <a:pPr algn="just"/>
            <a:r>
              <a:rPr lang="en-US" sz="4200" dirty="0" err="1" smtClean="0"/>
              <a:t>int</a:t>
            </a:r>
            <a:r>
              <a:rPr lang="en-US" sz="4200" dirty="0" smtClean="0"/>
              <a:t> </a:t>
            </a:r>
            <a:r>
              <a:rPr lang="en-US" sz="4200" dirty="0" err="1" smtClean="0"/>
              <a:t>numberOfPlayers</a:t>
            </a:r>
            <a:r>
              <a:rPr lang="en-US" sz="4200" dirty="0" smtClean="0"/>
              <a:t> = 0; </a:t>
            </a:r>
          </a:p>
          <a:p>
            <a:pPr algn="just"/>
            <a:r>
              <a:rPr lang="en-US" sz="4200" dirty="0" smtClean="0"/>
              <a:t>String sport = null; </a:t>
            </a:r>
          </a:p>
          <a:p>
            <a:pPr algn="just"/>
            <a:r>
              <a:rPr lang="en-US" sz="4200" dirty="0" smtClean="0"/>
              <a:t>switch (sport) </a:t>
            </a:r>
          </a:p>
          <a:p>
            <a:pPr algn="just"/>
            <a:r>
              <a:rPr lang="en-US" sz="4200" dirty="0" smtClean="0"/>
              <a:t>{ </a:t>
            </a:r>
          </a:p>
          <a:p>
            <a:pPr algn="just"/>
            <a:r>
              <a:rPr lang="en-US" sz="4200" dirty="0" smtClean="0"/>
              <a:t>case null: </a:t>
            </a:r>
          </a:p>
          <a:p>
            <a:pPr algn="just"/>
            <a:r>
              <a:rPr lang="en-US" sz="4200" dirty="0" err="1" smtClean="0"/>
              <a:t>numberOfPlayers</a:t>
            </a:r>
            <a:r>
              <a:rPr lang="en-US" sz="4200" dirty="0" smtClean="0"/>
              <a:t> = -1; </a:t>
            </a:r>
          </a:p>
          <a:p>
            <a:pPr algn="just"/>
            <a:r>
              <a:rPr lang="en-US" sz="4200" dirty="0" smtClean="0"/>
              <a:t>break; </a:t>
            </a:r>
          </a:p>
          <a:p>
            <a:pPr algn="just"/>
            <a:r>
              <a:rPr lang="en-US" sz="4200" dirty="0" smtClean="0"/>
              <a:t>case "tennis": case "</a:t>
            </a:r>
            <a:r>
              <a:rPr lang="en-US" sz="4200" dirty="0" err="1" smtClean="0"/>
              <a:t>pingpong</a:t>
            </a:r>
            <a:r>
              <a:rPr lang="en-US" sz="4200" dirty="0" smtClean="0"/>
              <a:t>": case "badminton": </a:t>
            </a:r>
            <a:r>
              <a:rPr lang="en-US" sz="4200" dirty="0" err="1" smtClean="0"/>
              <a:t>numberOfPlayers</a:t>
            </a:r>
            <a:r>
              <a:rPr lang="en-US" sz="4200" dirty="0" smtClean="0"/>
              <a:t> = 1; </a:t>
            </a:r>
          </a:p>
          <a:p>
            <a:pPr algn="just"/>
            <a:r>
              <a:rPr lang="en-US" sz="4200" dirty="0" smtClean="0"/>
              <a:t>break; </a:t>
            </a:r>
          </a:p>
          <a:p>
            <a:pPr algn="just"/>
            <a:r>
              <a:rPr lang="en-US" sz="4200" dirty="0" smtClean="0"/>
              <a:t>case "volleyball": case "hockey": </a:t>
            </a:r>
          </a:p>
          <a:p>
            <a:pPr algn="just"/>
            <a:r>
              <a:rPr lang="en-US" sz="4200" dirty="0" err="1" smtClean="0"/>
              <a:t>numberOfPlayers</a:t>
            </a:r>
            <a:r>
              <a:rPr lang="en-US" sz="4200" dirty="0" smtClean="0"/>
              <a:t> = 6; </a:t>
            </a:r>
          </a:p>
          <a:p>
            <a:pPr algn="just"/>
            <a:r>
              <a:rPr lang="en-US" sz="4200" dirty="0" smtClean="0"/>
              <a:t>break; </a:t>
            </a:r>
          </a:p>
          <a:p>
            <a:pPr algn="just"/>
            <a:r>
              <a:rPr lang="en-US" sz="4200" dirty="0" smtClean="0"/>
              <a:t>case "baseball": case "softball": </a:t>
            </a:r>
          </a:p>
          <a:p>
            <a:pPr algn="just"/>
            <a:r>
              <a:rPr lang="en-US" sz="4200" dirty="0" err="1" smtClean="0"/>
              <a:t>numberOfPlayers</a:t>
            </a:r>
            <a:r>
              <a:rPr lang="en-US" sz="4200" dirty="0" smtClean="0"/>
              <a:t> = 9; </a:t>
            </a:r>
          </a:p>
          <a:p>
            <a:pPr algn="just"/>
            <a:r>
              <a:rPr lang="en-US" sz="4200" dirty="0" smtClean="0"/>
              <a:t>break; </a:t>
            </a:r>
          </a:p>
          <a:p>
            <a:pPr algn="just"/>
            <a:r>
              <a:rPr lang="en-US" sz="4200" dirty="0" smtClean="0"/>
              <a:t>} </a:t>
            </a:r>
          </a:p>
          <a:p>
            <a:pPr algn="just"/>
            <a:r>
              <a:rPr lang="en-US" sz="4200" dirty="0" err="1" smtClean="0"/>
              <a:t>System.out.println</a:t>
            </a:r>
            <a:r>
              <a:rPr lang="en-US" sz="4200" dirty="0" smtClean="0"/>
              <a:t>(</a:t>
            </a:r>
            <a:r>
              <a:rPr lang="en-US" sz="4200" dirty="0" err="1" smtClean="0"/>
              <a:t>numberOfPlayers</a:t>
            </a:r>
            <a:r>
              <a:rPr lang="en-US" sz="4200" dirty="0" smtClean="0"/>
              <a:t> + " player(s) are needed."); </a:t>
            </a:r>
          </a:p>
          <a:p>
            <a:pPr algn="just"/>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a:xfrm>
            <a:off x="381000" y="0"/>
            <a:ext cx="8229600" cy="1143000"/>
          </a:xfrm>
        </p:spPr>
        <p:txBody>
          <a:bodyPr/>
          <a:lstStyle/>
          <a:p>
            <a:r>
              <a:rPr lang="en-US" kern="1200" dirty="0"/>
              <a:t>Common Errors</a:t>
            </a:r>
          </a:p>
        </p:txBody>
      </p:sp>
      <p:sp>
        <p:nvSpPr>
          <p:cNvPr id="3" name="Content Placeholder 2"/>
          <p:cNvSpPr>
            <a:spLocks noGrp="1"/>
          </p:cNvSpPr>
          <p:nvPr>
            <p:ph sz="quarter" idx="1"/>
          </p:nvPr>
        </p:nvSpPr>
        <p:spPr>
          <a:xfrm>
            <a:off x="533400" y="1173687"/>
            <a:ext cx="8458200" cy="5303313"/>
          </a:xfrm>
        </p:spPr>
        <p:txBody>
          <a:bodyPr>
            <a:normAutofit fontScale="85000" lnSpcReduction="10000"/>
          </a:bodyPr>
          <a:lstStyle/>
          <a:p>
            <a:pPr algn="just">
              <a:buFont typeface="Wingdings" pitchFamily="2" charset="2"/>
              <a:buNone/>
              <a:defRPr/>
            </a:pPr>
            <a:r>
              <a:rPr lang="en-US" kern="1200" dirty="0">
                <a:latin typeface="Arial" charset="0"/>
                <a:cs typeface="Arial" charset="0"/>
              </a:rPr>
              <a:t>Can you figure out why the following statements are </a:t>
            </a:r>
            <a:r>
              <a:rPr lang="en-US" kern="1200" dirty="0" smtClean="0">
                <a:latin typeface="Arial" charset="0"/>
                <a:cs typeface="Arial" charset="0"/>
              </a:rPr>
              <a:t>erroneous?</a:t>
            </a:r>
            <a:endParaRPr lang="en-US" b="1" dirty="0" smtClean="0">
              <a:solidFill>
                <a:schemeClr val="tx1"/>
              </a:solidFill>
              <a:latin typeface="Courier New" pitchFamily="49" charset="0"/>
              <a:cs typeface="Courier New" pitchFamily="49" charset="0"/>
            </a:endParaRPr>
          </a:p>
          <a:p>
            <a:pPr algn="just">
              <a:defRPr/>
            </a:pPr>
            <a:r>
              <a:rPr lang="en-US" b="1" dirty="0" smtClean="0">
                <a:solidFill>
                  <a:schemeClr val="tx1"/>
                </a:solidFill>
                <a:latin typeface="Courier New" pitchFamily="49" charset="0"/>
                <a:cs typeface="Courier New" pitchFamily="49" charset="0"/>
              </a:rPr>
              <a:t>	if(1) </a:t>
            </a:r>
            <a:r>
              <a:rPr lang="en-US" b="1" dirty="0" err="1" smtClean="0">
                <a:solidFill>
                  <a:schemeClr val="tx1"/>
                </a:solidFill>
                <a:latin typeface="Courier New" pitchFamily="49" charset="0"/>
                <a:cs typeface="Courier New" pitchFamily="49" charset="0"/>
              </a:rPr>
              <a:t>System.out.println</a:t>
            </a:r>
            <a:r>
              <a:rPr lang="en-US" b="1" dirty="0" smtClean="0">
                <a:solidFill>
                  <a:schemeClr val="tx1"/>
                </a:solidFill>
                <a:latin typeface="Courier New" pitchFamily="49" charset="0"/>
                <a:cs typeface="Courier New" pitchFamily="49" charset="0"/>
              </a:rPr>
              <a:t>(“OK”);</a:t>
            </a:r>
          </a:p>
          <a:p>
            <a:pPr algn="just">
              <a:defRPr/>
            </a:pPr>
            <a:r>
              <a:rPr lang="en-US" b="1" dirty="0">
                <a:solidFill>
                  <a:schemeClr val="tx1"/>
                </a:solidFill>
                <a:latin typeface="Courier New" pitchFamily="49" charset="0"/>
                <a:cs typeface="Courier New" pitchFamily="49" charset="0"/>
              </a:rPr>
              <a:t>	</a:t>
            </a:r>
            <a:r>
              <a:rPr lang="en-US" b="1" dirty="0" smtClean="0">
                <a:solidFill>
                  <a:schemeClr val="tx1"/>
                </a:solidFill>
                <a:latin typeface="Courier New" pitchFamily="49" charset="0"/>
                <a:cs typeface="Courier New" pitchFamily="49" charset="0"/>
              </a:rPr>
              <a:t>while(1.1) {// some statements; </a:t>
            </a:r>
          </a:p>
          <a:p>
            <a:pPr marL="0" indent="0" algn="just">
              <a:buNone/>
              <a:defRPr/>
            </a:pPr>
            <a:r>
              <a:rPr lang="en-US" b="1" dirty="0">
                <a:solidFill>
                  <a:schemeClr val="tx1"/>
                </a:solidFill>
                <a:latin typeface="Courier New" pitchFamily="49" charset="0"/>
                <a:cs typeface="Courier New" pitchFamily="49" charset="0"/>
              </a:rPr>
              <a:t>	</a:t>
            </a:r>
            <a:r>
              <a:rPr lang="en-US" b="1" dirty="0" smtClean="0">
                <a:solidFill>
                  <a:schemeClr val="tx1"/>
                </a:solidFill>
                <a:latin typeface="Courier New" pitchFamily="49" charset="0"/>
                <a:cs typeface="Courier New" pitchFamily="49" charset="0"/>
              </a:rPr>
              <a:t>}</a:t>
            </a:r>
          </a:p>
          <a:p>
            <a:pPr algn="just">
              <a:lnSpc>
                <a:spcPct val="100000"/>
              </a:lnSpc>
              <a:defRPr/>
            </a:pPr>
            <a:r>
              <a:rPr lang="en-US" b="1" dirty="0" smtClean="0">
                <a:solidFill>
                  <a:schemeClr val="tx1"/>
                </a:solidFill>
                <a:latin typeface="Courier New" pitchFamily="49" charset="0"/>
                <a:cs typeface="Courier New" pitchFamily="49" charset="0"/>
              </a:rPr>
              <a:t>    switch(</a:t>
            </a:r>
            <a:r>
              <a:rPr lang="en-US" b="1" dirty="0" err="1" smtClean="0">
                <a:solidFill>
                  <a:schemeClr val="tx1"/>
                </a:solidFill>
                <a:latin typeface="Courier New" pitchFamily="49" charset="0"/>
                <a:cs typeface="Courier New" pitchFamily="49" charset="0"/>
              </a:rPr>
              <a:t>myString</a:t>
            </a:r>
            <a:r>
              <a:rPr lang="en-US" b="1" dirty="0" smtClean="0">
                <a:solidFill>
                  <a:schemeClr val="tx1"/>
                </a:solidFill>
                <a:latin typeface="Courier New" pitchFamily="49" charset="0"/>
                <a:cs typeface="Courier New" pitchFamily="49" charset="0"/>
              </a:rPr>
              <a:t>){</a:t>
            </a:r>
          </a:p>
          <a:p>
            <a:pPr marL="0" indent="0" algn="just">
              <a:lnSpc>
                <a:spcPct val="100000"/>
              </a:lnSpc>
              <a:buNone/>
              <a:defRPr/>
            </a:pPr>
            <a:r>
              <a:rPr lang="en-US" b="1" dirty="0">
                <a:solidFill>
                  <a:schemeClr val="tx1"/>
                </a:solidFill>
                <a:latin typeface="Courier New" pitchFamily="49" charset="0"/>
                <a:cs typeface="Courier New" pitchFamily="49" charset="0"/>
              </a:rPr>
              <a:t>	</a:t>
            </a:r>
            <a:r>
              <a:rPr lang="en-US" b="1" dirty="0" smtClean="0">
                <a:solidFill>
                  <a:schemeClr val="tx1"/>
                </a:solidFill>
                <a:latin typeface="Courier New" pitchFamily="49" charset="0"/>
                <a:cs typeface="Courier New" pitchFamily="49" charset="0"/>
              </a:rPr>
              <a:t>case “Sun” :</a:t>
            </a:r>
          </a:p>
          <a:p>
            <a:pPr marL="0" indent="0" algn="just">
              <a:lnSpc>
                <a:spcPct val="100000"/>
              </a:lnSpc>
              <a:buNone/>
              <a:defRPr/>
            </a:pPr>
            <a:r>
              <a:rPr lang="en-US" b="1" dirty="0">
                <a:solidFill>
                  <a:schemeClr val="tx1"/>
                </a:solidFill>
                <a:latin typeface="Courier New" pitchFamily="49" charset="0"/>
                <a:cs typeface="Courier New" pitchFamily="49" charset="0"/>
              </a:rPr>
              <a:t>	</a:t>
            </a:r>
            <a:r>
              <a:rPr lang="en-US" b="1" dirty="0" smtClean="0">
                <a:solidFill>
                  <a:schemeClr val="tx1"/>
                </a:solidFill>
                <a:latin typeface="Courier New" pitchFamily="49" charset="0"/>
                <a:cs typeface="Courier New" pitchFamily="49" charset="0"/>
              </a:rPr>
              <a:t>case “Sat”: </a:t>
            </a:r>
            <a:r>
              <a:rPr lang="en-US" b="1" dirty="0" err="1">
                <a:solidFill>
                  <a:schemeClr val="tx1"/>
                </a:solidFill>
                <a:latin typeface="Courier New" pitchFamily="49" charset="0"/>
                <a:cs typeface="Courier New" pitchFamily="49" charset="0"/>
              </a:rPr>
              <a:t>System.out.println</a:t>
            </a:r>
            <a:r>
              <a:rPr lang="en-US" b="1" dirty="0" smtClean="0">
                <a:solidFill>
                  <a:schemeClr val="tx1"/>
                </a:solidFill>
                <a:latin typeface="Courier New" pitchFamily="49" charset="0"/>
                <a:cs typeface="Courier New" pitchFamily="49" charset="0"/>
              </a:rPr>
              <a:t>(“Holiday”);</a:t>
            </a:r>
          </a:p>
          <a:p>
            <a:pPr marL="0" indent="0" algn="just">
              <a:lnSpc>
                <a:spcPct val="100000"/>
              </a:lnSpc>
              <a:buNone/>
              <a:defRPr/>
            </a:pPr>
            <a:r>
              <a:rPr lang="en-US" b="1" dirty="0">
                <a:solidFill>
                  <a:schemeClr val="tx1"/>
                </a:solidFill>
                <a:latin typeface="Courier New" pitchFamily="49" charset="0"/>
                <a:cs typeface="Courier New" pitchFamily="49" charset="0"/>
              </a:rPr>
              <a:t>	</a:t>
            </a:r>
            <a:r>
              <a:rPr lang="en-US" b="1" dirty="0" smtClean="0">
                <a:solidFill>
                  <a:schemeClr val="tx1"/>
                </a:solidFill>
                <a:latin typeface="Courier New" pitchFamily="49" charset="0"/>
                <a:cs typeface="Courier New" pitchFamily="49" charset="0"/>
              </a:rPr>
              <a:t>		break;</a:t>
            </a:r>
          </a:p>
          <a:p>
            <a:pPr marL="0" indent="0" algn="just">
              <a:lnSpc>
                <a:spcPct val="100000"/>
              </a:lnSpc>
              <a:buNone/>
              <a:defRPr/>
            </a:pPr>
            <a:r>
              <a:rPr lang="en-US" b="1" dirty="0">
                <a:solidFill>
                  <a:schemeClr val="tx1"/>
                </a:solidFill>
                <a:latin typeface="Courier New" pitchFamily="49" charset="0"/>
                <a:cs typeface="Courier New" pitchFamily="49" charset="0"/>
              </a:rPr>
              <a:t>	</a:t>
            </a:r>
            <a:r>
              <a:rPr lang="en-US" b="1" dirty="0" smtClean="0">
                <a:solidFill>
                  <a:schemeClr val="tx1"/>
                </a:solidFill>
                <a:latin typeface="Courier New" pitchFamily="49" charset="0"/>
                <a:cs typeface="Courier New" pitchFamily="49" charset="0"/>
              </a:rPr>
              <a:t>default: </a:t>
            </a:r>
            <a:r>
              <a:rPr lang="en-US" b="1" dirty="0" err="1">
                <a:solidFill>
                  <a:schemeClr val="tx1"/>
                </a:solidFill>
                <a:latin typeface="Courier New" pitchFamily="49" charset="0"/>
                <a:cs typeface="Courier New" pitchFamily="49" charset="0"/>
              </a:rPr>
              <a:t>System.out.println</a:t>
            </a:r>
            <a:r>
              <a:rPr lang="en-US" b="1" dirty="0">
                <a:solidFill>
                  <a:schemeClr val="tx1"/>
                </a:solidFill>
                <a:latin typeface="Courier New" pitchFamily="49" charset="0"/>
                <a:cs typeface="Courier New" pitchFamily="49" charset="0"/>
              </a:rPr>
              <a:t>(“Holiday</a:t>
            </a:r>
            <a:r>
              <a:rPr lang="en-US" b="1" dirty="0" smtClean="0">
                <a:solidFill>
                  <a:schemeClr val="tx1"/>
                </a:solidFill>
                <a:latin typeface="Courier New" pitchFamily="49" charset="0"/>
                <a:cs typeface="Courier New" pitchFamily="49" charset="0"/>
              </a:rPr>
              <a:t>”);</a:t>
            </a:r>
          </a:p>
          <a:p>
            <a:pPr marL="0" indent="0" algn="just">
              <a:lnSpc>
                <a:spcPct val="100000"/>
              </a:lnSpc>
              <a:buNone/>
              <a:defRPr/>
            </a:pPr>
            <a:r>
              <a:rPr lang="en-US" b="1" dirty="0">
                <a:solidFill>
                  <a:schemeClr val="tx1"/>
                </a:solidFill>
                <a:latin typeface="Courier New" pitchFamily="49" charset="0"/>
                <a:cs typeface="Courier New" pitchFamily="49" charset="0"/>
              </a:rPr>
              <a:t>	</a:t>
            </a:r>
            <a:r>
              <a:rPr lang="en-US" b="1" dirty="0" smtClean="0">
                <a:solidFill>
                  <a:schemeClr val="tx1"/>
                </a:solidFill>
                <a:latin typeface="Courier New" pitchFamily="49" charset="0"/>
                <a:cs typeface="Courier New" pitchFamily="49" charset="0"/>
              </a:rPr>
              <a:t>}</a:t>
            </a:r>
          </a:p>
          <a:p>
            <a:pPr algn="just">
              <a:defRPr/>
            </a:pPr>
            <a:r>
              <a:rPr lang="nn-NO" b="1" dirty="0">
                <a:solidFill>
                  <a:schemeClr val="tx1"/>
                </a:solidFill>
                <a:latin typeface="Courier New" pitchFamily="49" charset="0"/>
                <a:cs typeface="Courier New" pitchFamily="49" charset="0"/>
              </a:rPr>
              <a:t>for(int </a:t>
            </a:r>
            <a:r>
              <a:rPr lang="nn-NO" b="1" dirty="0" smtClean="0">
                <a:solidFill>
                  <a:schemeClr val="tx1"/>
                </a:solidFill>
                <a:latin typeface="Courier New" pitchFamily="49" charset="0"/>
                <a:cs typeface="Courier New" pitchFamily="49" charset="0"/>
              </a:rPr>
              <a:t>i=1;(</a:t>
            </a:r>
            <a:r>
              <a:rPr lang="nn-NO" b="1" dirty="0">
                <a:solidFill>
                  <a:schemeClr val="tx1"/>
                </a:solidFill>
                <a:latin typeface="Courier New" pitchFamily="49" charset="0"/>
                <a:cs typeface="Courier New" pitchFamily="49" charset="0"/>
              </a:rPr>
              <a:t>i&lt;5</a:t>
            </a:r>
            <a:r>
              <a:rPr lang="nn-NO" b="1" dirty="0" smtClean="0">
                <a:solidFill>
                  <a:schemeClr val="tx1"/>
                </a:solidFill>
                <a:latin typeface="Courier New" pitchFamily="49" charset="0"/>
                <a:cs typeface="Courier New" pitchFamily="49" charset="0"/>
              </a:rPr>
              <a:t>); </a:t>
            </a:r>
            <a:r>
              <a:rPr lang="nn-NO" b="1" dirty="0">
                <a:solidFill>
                  <a:schemeClr val="tx1"/>
                </a:solidFill>
                <a:latin typeface="Courier New" pitchFamily="49" charset="0"/>
                <a:cs typeface="Courier New" pitchFamily="49" charset="0"/>
              </a:rPr>
              <a:t>i</a:t>
            </a:r>
            <a:r>
              <a:rPr lang="nn-NO" b="1" dirty="0" smtClean="0">
                <a:solidFill>
                  <a:schemeClr val="tx1"/>
                </a:solidFill>
                <a:latin typeface="Courier New" pitchFamily="49" charset="0"/>
                <a:cs typeface="Courier New" pitchFamily="49" charset="0"/>
              </a:rPr>
              <a:t>++) {</a:t>
            </a:r>
            <a:r>
              <a:rPr lang="en-US" b="1" dirty="0" err="1" smtClean="0">
                <a:solidFill>
                  <a:schemeClr val="tx1"/>
                </a:solidFill>
                <a:latin typeface="Courier New" pitchFamily="49" charset="0"/>
                <a:cs typeface="Courier New" pitchFamily="49" charset="0"/>
              </a:rPr>
              <a:t>System.</a:t>
            </a:r>
            <a:r>
              <a:rPr lang="en-US" b="1" i="1" dirty="0" err="1" smtClean="0">
                <a:solidFill>
                  <a:schemeClr val="tx1"/>
                </a:solidFill>
                <a:latin typeface="Courier New" pitchFamily="49" charset="0"/>
                <a:cs typeface="Courier New" pitchFamily="49" charset="0"/>
              </a:rPr>
              <a:t>out.println</a:t>
            </a:r>
            <a:r>
              <a:rPr lang="en-US" b="1" i="1" dirty="0" smtClean="0">
                <a:solidFill>
                  <a:schemeClr val="tx1"/>
                </a:solidFill>
                <a:latin typeface="Courier New" pitchFamily="49" charset="0"/>
                <a:cs typeface="Courier New" pitchFamily="49" charset="0"/>
              </a:rPr>
              <a:t>(</a:t>
            </a:r>
            <a:r>
              <a:rPr lang="en-US" b="1" i="1" dirty="0" err="1" smtClean="0">
                <a:solidFill>
                  <a:schemeClr val="tx1"/>
                </a:solidFill>
                <a:latin typeface="Courier New" pitchFamily="49" charset="0"/>
                <a:cs typeface="Courier New" pitchFamily="49" charset="0"/>
              </a:rPr>
              <a:t>i+j</a:t>
            </a:r>
            <a:r>
              <a:rPr lang="en-US" b="1" i="1" dirty="0" smtClean="0">
                <a:solidFill>
                  <a:schemeClr val="tx1"/>
                </a:solidFill>
                <a:latin typeface="Courier New" pitchFamily="49" charset="0"/>
                <a:cs typeface="Courier New" pitchFamily="49" charset="0"/>
              </a:rPr>
              <a:t>);</a:t>
            </a:r>
            <a:r>
              <a:rPr lang="en-US" b="1" dirty="0" smtClean="0">
                <a:solidFill>
                  <a:schemeClr val="tx1"/>
                </a:solidFill>
                <a:latin typeface="Courier New" pitchFamily="49" charset="0"/>
                <a:cs typeface="Courier New" pitchFamily="49" charset="0"/>
              </a:rPr>
              <a:t>}</a:t>
            </a:r>
          </a:p>
          <a:p>
            <a:pPr marL="0" indent="0" algn="just">
              <a:buNone/>
              <a:defRPr/>
            </a:pPr>
            <a:r>
              <a:rPr lang="en-US" b="1" dirty="0">
                <a:solidFill>
                  <a:schemeClr val="tx1"/>
                </a:solidFill>
                <a:latin typeface="Courier New" pitchFamily="49" charset="0"/>
                <a:cs typeface="Courier New" pitchFamily="49" charset="0"/>
              </a:rPr>
              <a:t>	</a:t>
            </a:r>
            <a:r>
              <a:rPr lang="en-US" b="1" dirty="0" smtClean="0">
                <a:solidFill>
                  <a:schemeClr val="tx1"/>
                </a:solidFill>
                <a:latin typeface="Courier New" pitchFamily="49" charset="0"/>
                <a:cs typeface="Courier New" pitchFamily="49" charset="0"/>
              </a:rPr>
              <a:t>i=12</a:t>
            </a:r>
            <a:r>
              <a:rPr lang="en-US" b="1" dirty="0">
                <a:solidFill>
                  <a:schemeClr val="tx1"/>
                </a:solidFill>
                <a:latin typeface="Courier New" pitchFamily="49" charset="0"/>
                <a:cs typeface="Courier New" pitchFamily="49" charset="0"/>
              </a:rPr>
              <a:t>;</a:t>
            </a:r>
            <a:endParaRPr lang="en-US" b="1" dirty="0" smtClean="0">
              <a:solidFill>
                <a:schemeClr val="tx1"/>
              </a:solidFill>
              <a:latin typeface="Courier New" pitchFamily="49" charset="0"/>
              <a:cs typeface="Courier New" pitchFamily="49" charset="0"/>
            </a:endParaRPr>
          </a:p>
          <a:p>
            <a:pPr marL="0" indent="0" algn="just">
              <a:lnSpc>
                <a:spcPct val="100000"/>
              </a:lnSpc>
              <a:buNone/>
              <a:defRPr/>
            </a:pPr>
            <a:endParaRPr lang="en-US" b="1" dirty="0">
              <a:solidFill>
                <a:schemeClr val="tx1"/>
              </a:solidFill>
              <a:latin typeface="Courier New" pitchFamily="49" charset="0"/>
              <a:cs typeface="Courier New" pitchFamily="49" charset="0"/>
            </a:endParaRPr>
          </a:p>
          <a:p>
            <a:pPr marL="0" indent="0" algn="just">
              <a:buNone/>
              <a:defRPr/>
            </a:pPr>
            <a:endParaRPr lang="en-US" b="1" dirty="0">
              <a:solidFill>
                <a:schemeClr val="tx1"/>
              </a:solidFill>
              <a:latin typeface="Courier New" pitchFamily="49" charset="0"/>
              <a:cs typeface="Courier New" pitchFamily="49" charset="0"/>
            </a:endParaRPr>
          </a:p>
          <a:p>
            <a:pPr marL="0" indent="0" algn="just">
              <a:buNone/>
              <a:defRPr/>
            </a:pPr>
            <a:endParaRPr lang="en-US" b="1" dirty="0">
              <a:solidFill>
                <a:schemeClr val="tx1"/>
              </a:solidFill>
              <a:latin typeface="Courier New" pitchFamily="49" charset="0"/>
              <a:cs typeface="Courier New" pitchFamily="49" charset="0"/>
            </a:endParaRPr>
          </a:p>
          <a:p>
            <a:pPr marL="0" indent="0" algn="just">
              <a:buNone/>
              <a:defRPr/>
            </a:pPr>
            <a:endParaRPr lang="en-US" b="1" dirty="0" smtClean="0">
              <a:solidFill>
                <a:schemeClr val="tx1"/>
              </a:solidFill>
              <a:latin typeface="Courier New" pitchFamily="49" charset="0"/>
              <a:cs typeface="Courier New" pitchFamily="49" charset="0"/>
            </a:endParaRPr>
          </a:p>
          <a:p>
            <a:pPr algn="just">
              <a:buFont typeface="Wingdings" pitchFamily="2" charset="2"/>
              <a:buNone/>
              <a:defRPr/>
            </a:pPr>
            <a:endParaRPr lang="en-US" b="1" dirty="0" smtClean="0">
              <a:solidFill>
                <a:schemeClr val="tx1"/>
              </a:solidFill>
              <a:latin typeface="Courier New" pitchFamily="49" charset="0"/>
              <a:cs typeface="Courier New" pitchFamily="49" charset="0"/>
            </a:endParaRPr>
          </a:p>
          <a:p>
            <a:pPr algn="just">
              <a:buFont typeface="Wingdings" pitchFamily="2" charset="2"/>
              <a:buNone/>
              <a:defRPr/>
            </a:pPr>
            <a:endParaRPr lang="en-US" b="1" dirty="0" smtClean="0">
              <a:solidFill>
                <a:schemeClr val="tx1"/>
              </a:solidFill>
              <a:latin typeface="Courier New" pitchFamily="49" charset="0"/>
              <a:cs typeface="Courier New" pitchFamily="49" charset="0"/>
            </a:endParaRPr>
          </a:p>
          <a:p>
            <a:pPr algn="just">
              <a:buFont typeface="Wingdings" pitchFamily="2" charset="2"/>
              <a:buNone/>
              <a:defRPr/>
            </a:pPr>
            <a:endParaRPr lang="en-US" b="1" dirty="0" smtClean="0">
              <a:solidFill>
                <a:schemeClr val="tx1"/>
              </a:solidFill>
              <a:latin typeface="Courier New" pitchFamily="49" charset="0"/>
              <a:cs typeface="Courier New" pitchFamily="49" charset="0"/>
            </a:endParaRPr>
          </a:p>
          <a:p>
            <a:pPr algn="just">
              <a:buFont typeface="Wingdings" pitchFamily="2" charset="2"/>
              <a:buNone/>
              <a:defRPr/>
            </a:pPr>
            <a:endParaRPr lang="en-US" b="1" dirty="0">
              <a:solidFill>
                <a:schemeClr val="tx1"/>
              </a:solidFill>
              <a:latin typeface="Courier New" pitchFamily="49" charset="0"/>
              <a:cs typeface="Courier New" pitchFamily="49" charset="0"/>
            </a:endParaRPr>
          </a:p>
        </p:txBody>
      </p:sp>
      <p:pic>
        <p:nvPicPr>
          <p:cNvPr id="6" name="Picture 5"/>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77584" y="972653"/>
            <a:ext cx="575582" cy="50538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7" name="Rectangle 11"/>
          <p:cNvSpPr txBox="1">
            <a:spLocks noChangeArrowheads="1"/>
          </p:cNvSpPr>
          <p:nvPr/>
        </p:nvSpPr>
        <p:spPr>
          <a:xfrm>
            <a:off x="4495800" y="6550572"/>
            <a:ext cx="838200" cy="30480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fld id="{B6F421CD-DDEB-4826-B9C0-A3EB1123A6EE}" type="slidenum">
              <a:rPr lang="en-US" sz="1200" smtClean="0">
                <a:solidFill>
                  <a:schemeClr val="bg1">
                    <a:lumMod val="50000"/>
                  </a:schemeClr>
                </a:solidFill>
              </a:rPr>
              <a:pPr>
                <a:defRPr/>
              </a:pPr>
              <a:t>32</a:t>
            </a:fld>
            <a:endParaRPr lang="en-US" sz="1200" dirty="0">
              <a:solidFill>
                <a:schemeClr val="bg1">
                  <a:lumMod val="50000"/>
                </a:schemeClr>
              </a:solidFill>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p:cNvSpPr>
            <a:spLocks noGrp="1"/>
          </p:cNvSpPr>
          <p:nvPr>
            <p:ph type="title"/>
          </p:nvPr>
        </p:nvSpPr>
        <p:spPr>
          <a:xfrm>
            <a:off x="457200" y="0"/>
            <a:ext cx="8229600" cy="1143000"/>
          </a:xfrm>
        </p:spPr>
        <p:txBody>
          <a:bodyPr/>
          <a:lstStyle/>
          <a:p>
            <a:r>
              <a:rPr lang="en-US" dirty="0" smtClean="0">
                <a:latin typeface="Courier New" pitchFamily="49" charset="0"/>
                <a:cs typeface="Courier New" pitchFamily="49" charset="0"/>
              </a:rPr>
              <a:t>for</a:t>
            </a:r>
            <a:r>
              <a:rPr lang="en-US" dirty="0" smtClean="0"/>
              <a:t> loop omitting options</a:t>
            </a:r>
          </a:p>
        </p:txBody>
      </p:sp>
      <p:sp>
        <p:nvSpPr>
          <p:cNvPr id="5" name="Slide Number Placeholder 4"/>
          <p:cNvSpPr>
            <a:spLocks noGrp="1"/>
          </p:cNvSpPr>
          <p:nvPr>
            <p:ph type="sldNum" sz="quarter" idx="12"/>
          </p:nvPr>
        </p:nvSpPr>
        <p:spPr/>
        <p:txBody>
          <a:bodyPr/>
          <a:lstStyle/>
          <a:p>
            <a:pPr>
              <a:defRPr/>
            </a:pPr>
            <a:r>
              <a:rPr lang="en-US" smtClean="0"/>
              <a:t>57</a:t>
            </a:r>
            <a:endParaRPr lang="en-US"/>
          </a:p>
        </p:txBody>
      </p:sp>
      <p:sp>
        <p:nvSpPr>
          <p:cNvPr id="3" name="Content Placeholder 2"/>
          <p:cNvSpPr>
            <a:spLocks noGrp="1"/>
          </p:cNvSpPr>
          <p:nvPr>
            <p:ph sz="quarter" idx="1"/>
          </p:nvPr>
        </p:nvSpPr>
        <p:spPr>
          <a:xfrm>
            <a:off x="381000" y="1219200"/>
            <a:ext cx="8534400" cy="5410200"/>
          </a:xfrm>
        </p:spPr>
        <p:txBody>
          <a:bodyPr>
            <a:normAutofit/>
          </a:bodyPr>
          <a:lstStyle/>
          <a:p>
            <a:pPr>
              <a:defRPr/>
            </a:pPr>
            <a:r>
              <a:rPr lang="en-US" b="1" dirty="0" err="1" smtClean="0">
                <a:solidFill>
                  <a:schemeClr val="tx1"/>
                </a:solidFill>
                <a:latin typeface="Courier New" pitchFamily="49" charset="0"/>
                <a:cs typeface="Courier New" pitchFamily="49" charset="0"/>
              </a:rPr>
              <a:t>int</a:t>
            </a:r>
            <a:r>
              <a:rPr lang="en-US" b="1" dirty="0" smtClean="0">
                <a:solidFill>
                  <a:schemeClr val="tx1"/>
                </a:solidFill>
                <a:latin typeface="Courier New" pitchFamily="49" charset="0"/>
                <a:cs typeface="Courier New" pitchFamily="49" charset="0"/>
              </a:rPr>
              <a:t> j=10;</a:t>
            </a:r>
          </a:p>
          <a:p>
            <a:pPr>
              <a:buFont typeface="Wingdings" pitchFamily="2" charset="2"/>
              <a:buNone/>
              <a:defRPr/>
            </a:pPr>
            <a:r>
              <a:rPr lang="en-US" b="1" dirty="0" smtClean="0">
                <a:solidFill>
                  <a:schemeClr val="tx1"/>
                </a:solidFill>
                <a:latin typeface="Courier New" pitchFamily="49" charset="0"/>
                <a:cs typeface="Courier New" pitchFamily="49" charset="0"/>
              </a:rPr>
              <a:t>	for(; j&gt;0 ;j--) {</a:t>
            </a:r>
          </a:p>
          <a:p>
            <a:pPr>
              <a:buFont typeface="Wingdings" pitchFamily="2" charset="2"/>
              <a:buNone/>
              <a:defRPr/>
            </a:pPr>
            <a:r>
              <a:rPr lang="en-US" b="1" dirty="0" smtClean="0">
                <a:solidFill>
                  <a:schemeClr val="tx1"/>
                </a:solidFill>
                <a:latin typeface="Courier New" pitchFamily="49" charset="0"/>
                <a:cs typeface="Courier New" pitchFamily="49" charset="0"/>
              </a:rPr>
              <a:t>	</a:t>
            </a:r>
            <a:r>
              <a:rPr lang="en-US" b="1" dirty="0" err="1" smtClean="0">
                <a:solidFill>
                  <a:schemeClr val="tx1"/>
                </a:solidFill>
                <a:latin typeface="Courier New" pitchFamily="49" charset="0"/>
                <a:cs typeface="Courier New" pitchFamily="49" charset="0"/>
              </a:rPr>
              <a:t>System.out.println</a:t>
            </a:r>
            <a:r>
              <a:rPr lang="en-US" b="1" dirty="0" smtClean="0">
                <a:solidFill>
                  <a:schemeClr val="tx1"/>
                </a:solidFill>
                <a:latin typeface="Courier New" pitchFamily="49" charset="0"/>
                <a:cs typeface="Courier New" pitchFamily="49" charset="0"/>
              </a:rPr>
              <a:t>(j);}</a:t>
            </a:r>
          </a:p>
          <a:p>
            <a:pPr>
              <a:defRPr/>
            </a:pPr>
            <a:r>
              <a:rPr lang="en-US" b="1" dirty="0" err="1" smtClean="0">
                <a:solidFill>
                  <a:schemeClr val="tx1"/>
                </a:solidFill>
                <a:latin typeface="Courier New" pitchFamily="49" charset="0"/>
                <a:cs typeface="Courier New" pitchFamily="49" charset="0"/>
              </a:rPr>
              <a:t>int</a:t>
            </a:r>
            <a:r>
              <a:rPr lang="en-US" b="1" dirty="0" smtClean="0">
                <a:solidFill>
                  <a:schemeClr val="tx1"/>
                </a:solidFill>
                <a:latin typeface="Courier New" pitchFamily="49" charset="0"/>
                <a:cs typeface="Courier New" pitchFamily="49" charset="0"/>
              </a:rPr>
              <a:t> j=10;</a:t>
            </a:r>
          </a:p>
          <a:p>
            <a:pPr>
              <a:buFont typeface="Wingdings" pitchFamily="2" charset="2"/>
              <a:buNone/>
              <a:defRPr/>
            </a:pPr>
            <a:r>
              <a:rPr lang="en-US" b="1" dirty="0" smtClean="0">
                <a:solidFill>
                  <a:schemeClr val="tx1"/>
                </a:solidFill>
                <a:latin typeface="Courier New" pitchFamily="49" charset="0"/>
                <a:cs typeface="Courier New" pitchFamily="49" charset="0"/>
              </a:rPr>
              <a:t>	for(;j&gt;0;) {j--; </a:t>
            </a:r>
            <a:r>
              <a:rPr lang="en-US" b="1" dirty="0" err="1" smtClean="0">
                <a:solidFill>
                  <a:schemeClr val="tx1"/>
                </a:solidFill>
                <a:latin typeface="Courier New" pitchFamily="49" charset="0"/>
                <a:cs typeface="Courier New" pitchFamily="49" charset="0"/>
              </a:rPr>
              <a:t>System.out.println</a:t>
            </a:r>
            <a:r>
              <a:rPr lang="en-US" b="1" dirty="0" smtClean="0">
                <a:solidFill>
                  <a:schemeClr val="tx1"/>
                </a:solidFill>
                <a:latin typeface="Courier New" pitchFamily="49" charset="0"/>
                <a:cs typeface="Courier New" pitchFamily="49" charset="0"/>
              </a:rPr>
              <a:t>(j);}</a:t>
            </a:r>
          </a:p>
          <a:p>
            <a:pPr>
              <a:defRPr/>
            </a:pPr>
            <a:r>
              <a:rPr lang="en-US" b="1" dirty="0" err="1" smtClean="0">
                <a:solidFill>
                  <a:schemeClr val="tx1"/>
                </a:solidFill>
                <a:latin typeface="Courier New" pitchFamily="49" charset="0"/>
                <a:cs typeface="Courier New" pitchFamily="49" charset="0"/>
              </a:rPr>
              <a:t>int</a:t>
            </a:r>
            <a:r>
              <a:rPr lang="en-US" b="1" dirty="0" smtClean="0">
                <a:solidFill>
                  <a:schemeClr val="tx1"/>
                </a:solidFill>
                <a:latin typeface="Courier New" pitchFamily="49" charset="0"/>
                <a:cs typeface="Courier New" pitchFamily="49" charset="0"/>
              </a:rPr>
              <a:t> j=10;</a:t>
            </a:r>
          </a:p>
          <a:p>
            <a:pPr>
              <a:buFont typeface="Wingdings" pitchFamily="2" charset="2"/>
              <a:buNone/>
              <a:defRPr/>
            </a:pPr>
            <a:r>
              <a:rPr lang="en-US" b="1" dirty="0" smtClean="0">
                <a:solidFill>
                  <a:schemeClr val="tx1"/>
                </a:solidFill>
                <a:latin typeface="Courier New" pitchFamily="49" charset="0"/>
                <a:cs typeface="Courier New" pitchFamily="49" charset="0"/>
              </a:rPr>
              <a:t>	for(;;j--) {</a:t>
            </a:r>
          </a:p>
          <a:p>
            <a:pPr>
              <a:buFont typeface="Wingdings" pitchFamily="2" charset="2"/>
              <a:buNone/>
              <a:defRPr/>
            </a:pPr>
            <a:r>
              <a:rPr lang="en-US" b="1" dirty="0" smtClean="0">
                <a:solidFill>
                  <a:schemeClr val="tx1"/>
                </a:solidFill>
                <a:latin typeface="Courier New" pitchFamily="49" charset="0"/>
                <a:cs typeface="Courier New" pitchFamily="49" charset="0"/>
              </a:rPr>
              <a:t>	if(j&lt;0) break;</a:t>
            </a:r>
          </a:p>
          <a:p>
            <a:pPr>
              <a:buFont typeface="Wingdings" pitchFamily="2" charset="2"/>
              <a:buNone/>
              <a:defRPr/>
            </a:pPr>
            <a:r>
              <a:rPr lang="en-US" b="1" dirty="0" smtClean="0">
                <a:solidFill>
                  <a:schemeClr val="tx1"/>
                </a:solidFill>
                <a:latin typeface="Courier New" pitchFamily="49" charset="0"/>
                <a:cs typeface="Courier New" pitchFamily="49" charset="0"/>
              </a:rPr>
              <a:t>	</a:t>
            </a:r>
            <a:r>
              <a:rPr lang="en-US" b="1" dirty="0" err="1" smtClean="0">
                <a:solidFill>
                  <a:schemeClr val="tx1"/>
                </a:solidFill>
                <a:latin typeface="Courier New" pitchFamily="49" charset="0"/>
                <a:cs typeface="Courier New" pitchFamily="49" charset="0"/>
              </a:rPr>
              <a:t>System.out.println</a:t>
            </a:r>
            <a:r>
              <a:rPr lang="en-US" b="1" dirty="0" smtClean="0">
                <a:solidFill>
                  <a:schemeClr val="tx1"/>
                </a:solidFill>
                <a:latin typeface="Courier New" pitchFamily="49" charset="0"/>
                <a:cs typeface="Courier New" pitchFamily="49" charset="0"/>
              </a:rPr>
              <a:t>(j);}</a:t>
            </a:r>
            <a:endParaRPr lang="en-US" b="1" dirty="0" smtClean="0">
              <a:latin typeface="Courier New" pitchFamily="49" charset="0"/>
              <a:cs typeface="Courier New" pitchFamily="49" charset="0"/>
            </a:endParaRPr>
          </a:p>
          <a:p>
            <a:pPr>
              <a:defRPr/>
            </a:pPr>
            <a:r>
              <a:rPr lang="en-US" b="1" dirty="0" smtClean="0">
                <a:solidFill>
                  <a:schemeClr val="tx1"/>
                </a:solidFill>
                <a:latin typeface="Courier New" pitchFamily="49" charset="0"/>
                <a:cs typeface="Courier New" pitchFamily="49" charset="0"/>
              </a:rPr>
              <a:t>for(;;){…} </a:t>
            </a:r>
          </a:p>
          <a:p>
            <a:pPr>
              <a:buFont typeface="Wingdings" pitchFamily="2" charset="2"/>
              <a:buNone/>
              <a:defRPr/>
            </a:pPr>
            <a:r>
              <a:rPr lang="en-US" kern="1200" dirty="0" smtClean="0">
                <a:solidFill>
                  <a:srgbClr val="002060"/>
                </a:solidFill>
              </a:rPr>
              <a:t>What is the purpose of the statement above?</a:t>
            </a:r>
            <a:endParaRPr lang="en-US" b="1" dirty="0" smtClean="0">
              <a:solidFill>
                <a:schemeClr val="tx1"/>
              </a:solidFill>
              <a:latin typeface="Courier New" pitchFamily="49" charset="0"/>
              <a:cs typeface="Courier New" pitchFamily="49" charset="0"/>
            </a:endParaRPr>
          </a:p>
        </p:txBody>
      </p:sp>
    </p:spTree>
    <p:extLst>
      <p:ext uri="{BB962C8B-B14F-4D97-AF65-F5344CB8AC3E}">
        <p14:creationId xmlns:p14="http://schemas.microsoft.com/office/powerpoint/2010/main" xmlns="" val="11770193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p:cNvSpPr>
            <a:spLocks noGrp="1"/>
          </p:cNvSpPr>
          <p:nvPr>
            <p:ph type="title"/>
          </p:nvPr>
        </p:nvSpPr>
        <p:spPr>
          <a:xfrm>
            <a:off x="533400" y="457200"/>
            <a:ext cx="8077200" cy="838200"/>
          </a:xfrm>
        </p:spPr>
        <p:txBody>
          <a:bodyPr>
            <a:normAutofit fontScale="90000"/>
          </a:bodyPr>
          <a:lstStyle/>
          <a:p>
            <a:r>
              <a:rPr lang="en-US" dirty="0" smtClean="0"/>
              <a:t>Labeled </a:t>
            </a:r>
            <a:r>
              <a:rPr lang="en-US" dirty="0" smtClean="0">
                <a:latin typeface="Courier New" pitchFamily="49" charset="0"/>
                <a:cs typeface="Courier New" pitchFamily="49" charset="0"/>
              </a:rPr>
              <a:t>continue/break</a:t>
            </a:r>
            <a:r>
              <a:rPr lang="en-US" dirty="0" smtClean="0"/>
              <a:t> statements</a:t>
            </a:r>
          </a:p>
        </p:txBody>
      </p:sp>
      <p:sp>
        <p:nvSpPr>
          <p:cNvPr id="77827" name="Content Placeholder 2"/>
          <p:cNvSpPr>
            <a:spLocks noGrp="1"/>
          </p:cNvSpPr>
          <p:nvPr>
            <p:ph sz="quarter" idx="1"/>
          </p:nvPr>
        </p:nvSpPr>
        <p:spPr>
          <a:xfrm>
            <a:off x="381000" y="1524000"/>
            <a:ext cx="8229600" cy="4525963"/>
          </a:xfrm>
        </p:spPr>
        <p:txBody>
          <a:bodyPr>
            <a:normAutofit fontScale="92500" lnSpcReduction="10000"/>
          </a:bodyPr>
          <a:lstStyle/>
          <a:p>
            <a:pPr algn="just"/>
            <a:r>
              <a:rPr lang="en-US" dirty="0" smtClean="0"/>
              <a:t>The normal </a:t>
            </a:r>
            <a:r>
              <a:rPr lang="en-US" b="1" dirty="0">
                <a:solidFill>
                  <a:srgbClr val="000000"/>
                </a:solidFill>
                <a:latin typeface="Courier New" pitchFamily="49" charset="0"/>
              </a:rPr>
              <a:t>break</a:t>
            </a:r>
            <a:r>
              <a:rPr lang="en-US" dirty="0" smtClean="0"/>
              <a:t> (without labels) is </a:t>
            </a:r>
            <a:r>
              <a:rPr lang="en-US" dirty="0"/>
              <a:t>used to </a:t>
            </a:r>
            <a:r>
              <a:rPr lang="en-US" b="1" dirty="0">
                <a:solidFill>
                  <a:srgbClr val="000000"/>
                </a:solidFill>
                <a:latin typeface="Courier New" pitchFamily="49" charset="0"/>
              </a:rPr>
              <a:t>break</a:t>
            </a:r>
            <a:r>
              <a:rPr lang="en-US" dirty="0"/>
              <a:t> out of the </a:t>
            </a:r>
            <a:r>
              <a:rPr lang="en-US" dirty="0" smtClean="0"/>
              <a:t>loop (used in switch statement also) and  </a:t>
            </a:r>
            <a:r>
              <a:rPr lang="en-US" b="1" dirty="0">
                <a:solidFill>
                  <a:srgbClr val="000000"/>
                </a:solidFill>
                <a:latin typeface="Courier New" pitchFamily="49" charset="0"/>
              </a:rPr>
              <a:t>continue</a:t>
            </a:r>
            <a:r>
              <a:rPr lang="en-US" dirty="0"/>
              <a:t> </a:t>
            </a:r>
            <a:r>
              <a:rPr lang="en-US" dirty="0" smtClean="0"/>
              <a:t>is </a:t>
            </a:r>
            <a:r>
              <a:rPr lang="en-US" dirty="0"/>
              <a:t>used to skip the rest of the statements in the loop and start with a new </a:t>
            </a:r>
            <a:r>
              <a:rPr lang="en-US" dirty="0" smtClean="0"/>
              <a:t>iteration.</a:t>
            </a:r>
            <a:endParaRPr lang="en-US" dirty="0"/>
          </a:p>
          <a:p>
            <a:pPr algn="just"/>
            <a:r>
              <a:rPr lang="en-US" dirty="0" smtClean="0"/>
              <a:t>In cases where there are multiple loops, when we </a:t>
            </a:r>
            <a:r>
              <a:rPr lang="en-US" b="1" dirty="0" smtClean="0">
                <a:solidFill>
                  <a:schemeClr val="tx1"/>
                </a:solidFill>
                <a:latin typeface="Courier New" pitchFamily="49" charset="0"/>
                <a:cs typeface="Courier New" pitchFamily="49" charset="0"/>
              </a:rPr>
              <a:t>break</a:t>
            </a:r>
            <a:r>
              <a:rPr lang="en-US" dirty="0" smtClean="0"/>
              <a:t> out or </a:t>
            </a:r>
            <a:r>
              <a:rPr lang="en-US" b="1" dirty="0" smtClean="0">
                <a:solidFill>
                  <a:schemeClr val="tx1"/>
                </a:solidFill>
                <a:latin typeface="Courier New" pitchFamily="49" charset="0"/>
                <a:cs typeface="Courier New" pitchFamily="49" charset="0"/>
              </a:rPr>
              <a:t>continue</a:t>
            </a:r>
            <a:r>
              <a:rPr lang="en-US" dirty="0" smtClean="0"/>
              <a:t> the loop, the immediate loop breaks or continues.</a:t>
            </a:r>
          </a:p>
          <a:p>
            <a:pPr algn="just"/>
            <a:r>
              <a:rPr lang="en-US" b="1" dirty="0" smtClean="0">
                <a:solidFill>
                  <a:schemeClr val="tx1"/>
                </a:solidFill>
                <a:latin typeface="Courier New" pitchFamily="49" charset="0"/>
                <a:cs typeface="Courier New" pitchFamily="49" charset="0"/>
              </a:rPr>
              <a:t>break</a:t>
            </a:r>
            <a:r>
              <a:rPr lang="en-US" dirty="0" smtClean="0"/>
              <a:t> and </a:t>
            </a:r>
            <a:r>
              <a:rPr lang="en-US" b="1" dirty="0" smtClean="0">
                <a:solidFill>
                  <a:schemeClr val="tx1"/>
                </a:solidFill>
                <a:latin typeface="Courier New" pitchFamily="49" charset="0"/>
                <a:cs typeface="Courier New" pitchFamily="49" charset="0"/>
              </a:rPr>
              <a:t>continue</a:t>
            </a:r>
            <a:r>
              <a:rPr lang="en-US" dirty="0" smtClean="0"/>
              <a:t> statement can also be used with labels to indicate from which outer loops should it </a:t>
            </a:r>
            <a:r>
              <a:rPr lang="en-US" b="1" dirty="0" smtClean="0">
                <a:solidFill>
                  <a:schemeClr val="tx1"/>
                </a:solidFill>
                <a:latin typeface="Courier New" pitchFamily="49" charset="0"/>
                <a:cs typeface="Courier New" pitchFamily="49" charset="0"/>
              </a:rPr>
              <a:t>break</a:t>
            </a:r>
            <a:r>
              <a:rPr lang="en-US" dirty="0" smtClean="0"/>
              <a:t>  out or </a:t>
            </a:r>
            <a:r>
              <a:rPr lang="en-US" b="1" dirty="0" smtClean="0">
                <a:solidFill>
                  <a:schemeClr val="tx1"/>
                </a:solidFill>
                <a:latin typeface="Courier New" pitchFamily="49" charset="0"/>
                <a:cs typeface="Courier New" pitchFamily="49" charset="0"/>
              </a:rPr>
              <a:t>continue</a:t>
            </a:r>
            <a:r>
              <a:rPr lang="en-US" dirty="0" smtClean="0"/>
              <a:t>.</a:t>
            </a:r>
            <a:endParaRPr lang="en-IN" dirty="0" smtClean="0"/>
          </a:p>
          <a:p>
            <a:pPr algn="just"/>
            <a:r>
              <a:rPr lang="en-US" dirty="0" smtClean="0"/>
              <a:t>The outer loop where the </a:t>
            </a:r>
            <a:r>
              <a:rPr lang="en-US" b="1" dirty="0" smtClean="0">
                <a:solidFill>
                  <a:schemeClr val="tx1"/>
                </a:solidFill>
                <a:latin typeface="Courier New" pitchFamily="49" charset="0"/>
                <a:cs typeface="Courier New" pitchFamily="49" charset="0"/>
              </a:rPr>
              <a:t>break</a:t>
            </a:r>
            <a:r>
              <a:rPr lang="en-US" dirty="0" smtClean="0"/>
              <a:t> or </a:t>
            </a:r>
            <a:r>
              <a:rPr lang="en-US" b="1" dirty="0" smtClean="0">
                <a:solidFill>
                  <a:schemeClr val="tx1"/>
                </a:solidFill>
                <a:latin typeface="Courier New" pitchFamily="49" charset="0"/>
                <a:cs typeface="Courier New" pitchFamily="49" charset="0"/>
              </a:rPr>
              <a:t>continue</a:t>
            </a:r>
            <a:r>
              <a:rPr lang="en-US" dirty="0" smtClean="0"/>
              <a:t> must happen is labeled.</a:t>
            </a:r>
          </a:p>
          <a:p>
            <a:pPr algn="just"/>
            <a:r>
              <a:rPr lang="en-US" dirty="0" smtClean="0"/>
              <a:t>Note that labeled break/ continue will work only if the labels are provided for the loops in which they are enclosed.</a:t>
            </a:r>
          </a:p>
        </p:txBody>
      </p:sp>
      <p:sp>
        <p:nvSpPr>
          <p:cNvPr id="6" name="Rectangle 11"/>
          <p:cNvSpPr txBox="1">
            <a:spLocks noChangeArrowheads="1"/>
          </p:cNvSpPr>
          <p:nvPr/>
        </p:nvSpPr>
        <p:spPr>
          <a:xfrm>
            <a:off x="4495800" y="6550572"/>
            <a:ext cx="838200" cy="30480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fld id="{B6F421CD-DDEB-4826-B9C0-A3EB1123A6EE}" type="slidenum">
              <a:rPr lang="en-US" sz="1200" smtClean="0">
                <a:solidFill>
                  <a:schemeClr val="bg1">
                    <a:lumMod val="50000"/>
                  </a:schemeClr>
                </a:solidFill>
              </a:rPr>
              <a:pPr>
                <a:defRPr/>
              </a:pPr>
              <a:t>34</a:t>
            </a:fld>
            <a:endParaRPr lang="en-US" sz="1200" dirty="0">
              <a:solidFill>
                <a:schemeClr val="bg1">
                  <a:lumMod val="50000"/>
                </a:schemeClr>
              </a:solidFill>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ChangeArrowheads="1"/>
          </p:cNvSpPr>
          <p:nvPr/>
        </p:nvSpPr>
        <p:spPr bwMode="auto">
          <a:xfrm>
            <a:off x="304800" y="1066800"/>
            <a:ext cx="8610600" cy="3632200"/>
          </a:xfrm>
          <a:prstGeom prst="rect">
            <a:avLst/>
          </a:prstGeom>
          <a:noFill/>
          <a:ln w="9525">
            <a:noFill/>
            <a:miter lim="800000"/>
            <a:headEnd/>
            <a:tailEnd/>
          </a:ln>
        </p:spPr>
        <p:txBody>
          <a:bodyPr>
            <a:spAutoFit/>
          </a:bodyPr>
          <a:lstStyle/>
          <a:p>
            <a:pPr>
              <a:spcBef>
                <a:spcPct val="50000"/>
              </a:spcBef>
              <a:buClr>
                <a:schemeClr val="accent2"/>
              </a:buClr>
              <a:buFont typeface="Wingdings" pitchFamily="2" charset="2"/>
              <a:buNone/>
              <a:defRPr/>
            </a:pPr>
            <a:r>
              <a:rPr lang="en-US" sz="2000" dirty="0">
                <a:solidFill>
                  <a:srgbClr val="5F5F5F"/>
                </a:solidFill>
                <a:latin typeface="+mn-lt"/>
                <a:cs typeface="+mn-cs"/>
              </a:rPr>
              <a:t>Example</a:t>
            </a:r>
            <a:r>
              <a:rPr lang="en-US" sz="2000" dirty="0">
                <a:cs typeface="+mn-cs"/>
              </a:rPr>
              <a:t>:</a:t>
            </a:r>
          </a:p>
          <a:p>
            <a:pPr>
              <a:spcBef>
                <a:spcPct val="50000"/>
              </a:spcBef>
              <a:buClr>
                <a:schemeClr val="accent2"/>
              </a:buClr>
              <a:buFont typeface="Wingdings" pitchFamily="2" charset="2"/>
              <a:buNone/>
              <a:defRPr/>
            </a:pPr>
            <a:r>
              <a:rPr lang="en-US" sz="2000" b="1" dirty="0">
                <a:solidFill>
                  <a:srgbClr val="000000"/>
                </a:solidFill>
                <a:latin typeface="Courier New" pitchFamily="49" charset="0"/>
                <a:cs typeface="+mn-cs"/>
              </a:rPr>
              <a:t>first: for(int </a:t>
            </a:r>
            <a:r>
              <a:rPr lang="en-US" sz="2000" b="1" dirty="0" err="1">
                <a:solidFill>
                  <a:srgbClr val="000000"/>
                </a:solidFill>
                <a:latin typeface="Courier New" pitchFamily="49" charset="0"/>
                <a:cs typeface="+mn-cs"/>
              </a:rPr>
              <a:t>i</a:t>
            </a:r>
            <a:r>
              <a:rPr lang="en-US" sz="2000" b="1" dirty="0">
                <a:solidFill>
                  <a:srgbClr val="000000"/>
                </a:solidFill>
                <a:latin typeface="Courier New" pitchFamily="49" charset="0"/>
                <a:cs typeface="+mn-cs"/>
              </a:rPr>
              <a:t>=0;i&lt;2;i++)</a:t>
            </a:r>
          </a:p>
          <a:p>
            <a:pPr>
              <a:spcBef>
                <a:spcPct val="50000"/>
              </a:spcBef>
              <a:buClr>
                <a:schemeClr val="accent2"/>
              </a:buClr>
              <a:buFont typeface="Wingdings" pitchFamily="2" charset="2"/>
              <a:buNone/>
              <a:defRPr/>
            </a:pPr>
            <a:r>
              <a:rPr lang="en-US" sz="2000" b="1" dirty="0">
                <a:solidFill>
                  <a:srgbClr val="000000"/>
                </a:solidFill>
                <a:latin typeface="Courier New" pitchFamily="49" charset="0"/>
                <a:cs typeface="+mn-cs"/>
              </a:rPr>
              <a:t>   		for(int j=1;j&gt;0;j--)</a:t>
            </a:r>
          </a:p>
          <a:p>
            <a:pPr>
              <a:spcBef>
                <a:spcPct val="50000"/>
              </a:spcBef>
              <a:buClr>
                <a:schemeClr val="accent2"/>
              </a:buClr>
              <a:buFont typeface="Wingdings" pitchFamily="2" charset="2"/>
              <a:buNone/>
              <a:defRPr/>
            </a:pPr>
            <a:r>
              <a:rPr lang="en-US" sz="2000" b="1" dirty="0">
                <a:solidFill>
                  <a:srgbClr val="000000"/>
                </a:solidFill>
                <a:latin typeface="Courier New" pitchFamily="49" charset="0"/>
                <a:cs typeface="+mn-cs"/>
              </a:rPr>
              <a:t>   		if(</a:t>
            </a:r>
            <a:r>
              <a:rPr lang="en-US" sz="2000" b="1" dirty="0" err="1">
                <a:solidFill>
                  <a:srgbClr val="000000"/>
                </a:solidFill>
                <a:latin typeface="Courier New" pitchFamily="49" charset="0"/>
                <a:cs typeface="+mn-cs"/>
              </a:rPr>
              <a:t>i</a:t>
            </a:r>
            <a:r>
              <a:rPr lang="en-US" sz="2000" b="1" dirty="0">
                <a:solidFill>
                  <a:srgbClr val="000000"/>
                </a:solidFill>
                <a:latin typeface="Courier New" pitchFamily="49" charset="0"/>
                <a:cs typeface="+mn-cs"/>
              </a:rPr>
              <a:t>!=j)</a:t>
            </a:r>
          </a:p>
          <a:p>
            <a:pPr>
              <a:spcBef>
                <a:spcPct val="50000"/>
              </a:spcBef>
              <a:buClr>
                <a:schemeClr val="accent2"/>
              </a:buClr>
              <a:buFont typeface="Wingdings" pitchFamily="2" charset="2"/>
              <a:buNone/>
              <a:defRPr/>
            </a:pPr>
            <a:r>
              <a:rPr lang="en-US" sz="2000" b="1" dirty="0">
                <a:solidFill>
                  <a:srgbClr val="000000"/>
                </a:solidFill>
                <a:latin typeface="Courier New" pitchFamily="49" charset="0"/>
                <a:cs typeface="+mn-cs"/>
              </a:rPr>
              <a:t>   			continue first;</a:t>
            </a:r>
          </a:p>
          <a:p>
            <a:pPr>
              <a:spcBef>
                <a:spcPct val="50000"/>
              </a:spcBef>
              <a:buClr>
                <a:schemeClr val="accent2"/>
              </a:buClr>
              <a:buFont typeface="Wingdings" pitchFamily="2" charset="2"/>
              <a:buNone/>
              <a:defRPr/>
            </a:pPr>
            <a:r>
              <a:rPr lang="en-US" sz="2000" b="1" dirty="0">
                <a:solidFill>
                  <a:srgbClr val="000000"/>
                </a:solidFill>
                <a:latin typeface="Courier New" pitchFamily="49" charset="0"/>
                <a:cs typeface="+mn-cs"/>
              </a:rPr>
              <a:t>   		else</a:t>
            </a:r>
          </a:p>
          <a:p>
            <a:pPr>
              <a:spcBef>
                <a:spcPct val="50000"/>
              </a:spcBef>
              <a:buClr>
                <a:schemeClr val="accent2"/>
              </a:buClr>
              <a:buFont typeface="Wingdings" pitchFamily="2" charset="2"/>
              <a:buNone/>
              <a:defRPr/>
            </a:pPr>
            <a:r>
              <a:rPr lang="en-US" sz="2000" b="1" dirty="0">
                <a:solidFill>
                  <a:srgbClr val="000000"/>
                </a:solidFill>
                <a:latin typeface="Courier New" pitchFamily="49" charset="0"/>
                <a:cs typeface="+mn-cs"/>
              </a:rPr>
              <a:t>   		 	</a:t>
            </a:r>
            <a:r>
              <a:rPr lang="en-US" sz="2000" b="1" dirty="0" err="1">
                <a:solidFill>
                  <a:srgbClr val="000000"/>
                </a:solidFill>
                <a:latin typeface="Courier New" pitchFamily="49" charset="0"/>
                <a:cs typeface="+mn-cs"/>
              </a:rPr>
              <a:t>System.out.println</a:t>
            </a:r>
            <a:r>
              <a:rPr lang="en-US" sz="2000" b="1" dirty="0">
                <a:solidFill>
                  <a:srgbClr val="000000"/>
                </a:solidFill>
                <a:latin typeface="Courier New" pitchFamily="49" charset="0"/>
                <a:cs typeface="+mn-cs"/>
              </a:rPr>
              <a:t>(</a:t>
            </a:r>
            <a:r>
              <a:rPr lang="en-US" sz="2000" b="1" dirty="0" err="1">
                <a:solidFill>
                  <a:srgbClr val="000000"/>
                </a:solidFill>
                <a:latin typeface="Courier New" pitchFamily="49" charset="0"/>
                <a:cs typeface="+mn-cs"/>
              </a:rPr>
              <a:t>i+j</a:t>
            </a:r>
            <a:r>
              <a:rPr lang="en-US" sz="2000" b="1" dirty="0">
                <a:solidFill>
                  <a:srgbClr val="000000"/>
                </a:solidFill>
                <a:latin typeface="Courier New" pitchFamily="49" charset="0"/>
                <a:cs typeface="+mn-cs"/>
              </a:rPr>
              <a:t>);</a:t>
            </a:r>
          </a:p>
          <a:p>
            <a:pPr>
              <a:spcBef>
                <a:spcPct val="50000"/>
              </a:spcBef>
              <a:buClr>
                <a:schemeClr val="accent2"/>
              </a:buClr>
              <a:buFont typeface="Wingdings" pitchFamily="2" charset="2"/>
              <a:buNone/>
              <a:defRPr/>
            </a:pPr>
            <a:r>
              <a:rPr lang="en-US" sz="2000" b="1" dirty="0">
                <a:solidFill>
                  <a:srgbClr val="000000"/>
                </a:solidFill>
                <a:latin typeface="Courier New" pitchFamily="49" charset="0"/>
                <a:cs typeface="+mn-cs"/>
              </a:rPr>
              <a:t>//prints 2</a:t>
            </a:r>
          </a:p>
        </p:txBody>
      </p:sp>
      <p:sp>
        <p:nvSpPr>
          <p:cNvPr id="78851" name="Line 3"/>
          <p:cNvSpPr>
            <a:spLocks noChangeShapeType="1"/>
          </p:cNvSpPr>
          <p:nvPr/>
        </p:nvSpPr>
        <p:spPr bwMode="auto">
          <a:xfrm>
            <a:off x="5562600" y="3124200"/>
            <a:ext cx="762000" cy="0"/>
          </a:xfrm>
          <a:prstGeom prst="line">
            <a:avLst/>
          </a:prstGeom>
          <a:noFill/>
          <a:ln w="9525">
            <a:solidFill>
              <a:srgbClr val="C81E1E"/>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78852" name="Line 5"/>
          <p:cNvSpPr>
            <a:spLocks noChangeShapeType="1"/>
          </p:cNvSpPr>
          <p:nvPr/>
        </p:nvSpPr>
        <p:spPr bwMode="auto">
          <a:xfrm flipH="1">
            <a:off x="5334000" y="1676400"/>
            <a:ext cx="990600" cy="0"/>
          </a:xfrm>
          <a:prstGeom prst="line">
            <a:avLst/>
          </a:prstGeom>
          <a:noFill/>
          <a:ln w="9525">
            <a:solidFill>
              <a:srgbClr val="C81E1E"/>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78853" name="Text Box 6"/>
          <p:cNvSpPr txBox="1">
            <a:spLocks noChangeArrowheads="1"/>
          </p:cNvSpPr>
          <p:nvPr/>
        </p:nvSpPr>
        <p:spPr bwMode="auto">
          <a:xfrm>
            <a:off x="6292850" y="2514600"/>
            <a:ext cx="262255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000" b="1">
                <a:latin typeface="Courier New" pitchFamily="49" charset="0"/>
              </a:rPr>
              <a:t>When i=0 and j=1</a:t>
            </a:r>
          </a:p>
        </p:txBody>
      </p:sp>
      <p:sp>
        <p:nvSpPr>
          <p:cNvPr id="78854" name="Rectangle 7"/>
          <p:cNvSpPr>
            <a:spLocks noChangeArrowheads="1"/>
          </p:cNvSpPr>
          <p:nvPr/>
        </p:nvSpPr>
        <p:spPr bwMode="auto">
          <a:xfrm>
            <a:off x="0" y="152400"/>
            <a:ext cx="9144000" cy="584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en-US" sz="3200" dirty="0">
                <a:solidFill>
                  <a:schemeClr val="bg1"/>
                </a:solidFill>
              </a:rPr>
              <a:t>Labeled </a:t>
            </a:r>
            <a:r>
              <a:rPr lang="en-US" sz="3200" b="1" dirty="0">
                <a:solidFill>
                  <a:schemeClr val="bg1"/>
                </a:solidFill>
                <a:latin typeface="Courier New" pitchFamily="49" charset="0"/>
                <a:cs typeface="Courier New" pitchFamily="49" charset="0"/>
              </a:rPr>
              <a:t>continue/break</a:t>
            </a:r>
            <a:r>
              <a:rPr lang="en-US" sz="3200" dirty="0">
                <a:solidFill>
                  <a:schemeClr val="bg1"/>
                </a:solidFill>
              </a:rPr>
              <a:t> statements</a:t>
            </a:r>
          </a:p>
        </p:txBody>
      </p:sp>
      <p:cxnSp>
        <p:nvCxnSpPr>
          <p:cNvPr id="78855" name="Straight Connector 10"/>
          <p:cNvCxnSpPr>
            <a:cxnSpLocks noChangeShapeType="1"/>
            <a:stCxn id="78852" idx="0"/>
            <a:endCxn id="78851" idx="1"/>
          </p:cNvCxnSpPr>
          <p:nvPr/>
        </p:nvCxnSpPr>
        <p:spPr bwMode="auto">
          <a:xfrm>
            <a:off x="6324600" y="1676400"/>
            <a:ext cx="0" cy="1447800"/>
          </a:xfrm>
          <a:prstGeom prst="line">
            <a:avLst/>
          </a:prstGeom>
          <a:noFill/>
          <a:ln w="9525" algn="ctr">
            <a:solidFill>
              <a:srgbClr val="C00000"/>
            </a:solidFill>
            <a:round/>
            <a:headEnd/>
            <a:tailEnd/>
          </a:ln>
          <a:extLst>
            <a:ext uri="{909E8E84-426E-40DD-AFC4-6F175D3DCCD1}">
              <a14:hiddenFill xmlns:a14="http://schemas.microsoft.com/office/drawing/2010/main" xmlns="">
                <a:noFill/>
              </a14:hiddenFill>
            </a:ext>
          </a:extLst>
        </p:spPr>
      </p:cxnSp>
      <p:sp>
        <p:nvSpPr>
          <p:cNvPr id="10" name="Rectangle 11"/>
          <p:cNvSpPr txBox="1">
            <a:spLocks noChangeArrowheads="1"/>
          </p:cNvSpPr>
          <p:nvPr/>
        </p:nvSpPr>
        <p:spPr>
          <a:xfrm>
            <a:off x="4495800" y="6550572"/>
            <a:ext cx="838200" cy="30480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fld id="{B6F421CD-DDEB-4826-B9C0-A3EB1123A6EE}" type="slidenum">
              <a:rPr lang="en-US" sz="1200" smtClean="0">
                <a:solidFill>
                  <a:schemeClr val="bg1">
                    <a:lumMod val="50000"/>
                  </a:schemeClr>
                </a:solidFill>
              </a:rPr>
              <a:pPr>
                <a:defRPr/>
              </a:pPr>
              <a:t>35</a:t>
            </a:fld>
            <a:endParaRPr lang="en-US" sz="1200" dirty="0">
              <a:solidFill>
                <a:schemeClr val="bg1">
                  <a:lumMod val="50000"/>
                </a:schemeClr>
              </a:solidFill>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p:txBody>
          <a:bodyPr/>
          <a:lstStyle/>
          <a:p>
            <a:r>
              <a:rPr lang="en-US" kern="1200" dirty="0"/>
              <a:t>Exercise</a:t>
            </a:r>
          </a:p>
        </p:txBody>
      </p:sp>
      <p:sp>
        <p:nvSpPr>
          <p:cNvPr id="7" name="Content Placeholder 6"/>
          <p:cNvSpPr>
            <a:spLocks noGrp="1"/>
          </p:cNvSpPr>
          <p:nvPr>
            <p:ph sz="quarter" idx="1"/>
          </p:nvPr>
        </p:nvSpPr>
        <p:spPr>
          <a:xfrm>
            <a:off x="533400" y="1066800"/>
            <a:ext cx="8610600" cy="5334000"/>
          </a:xfrm>
        </p:spPr>
        <p:txBody>
          <a:bodyPr>
            <a:normAutofit/>
          </a:bodyPr>
          <a:lstStyle/>
          <a:p>
            <a:pPr>
              <a:buNone/>
            </a:pPr>
            <a:r>
              <a:rPr lang="en-US" i="1" dirty="0" smtClean="0"/>
              <a:t>A shopkeeper sells three products whose retail prices are as follows: </a:t>
            </a:r>
            <a:endParaRPr lang="en-US" dirty="0" smtClean="0"/>
          </a:p>
          <a:p>
            <a:pPr>
              <a:buNone/>
            </a:pPr>
            <a:endParaRPr lang="en-US" i="1" dirty="0" smtClean="0"/>
          </a:p>
          <a:p>
            <a:pPr>
              <a:buNone/>
            </a:pPr>
            <a:endParaRPr lang="en-US" i="1" dirty="0" smtClean="0"/>
          </a:p>
          <a:p>
            <a:pPr>
              <a:buNone/>
            </a:pPr>
            <a:endParaRPr lang="en-US" i="1" dirty="0" smtClean="0"/>
          </a:p>
          <a:p>
            <a:pPr>
              <a:buNone/>
            </a:pPr>
            <a:endParaRPr lang="en-US" i="1" dirty="0" smtClean="0"/>
          </a:p>
          <a:p>
            <a:pPr>
              <a:buNone/>
            </a:pPr>
            <a:r>
              <a:rPr lang="en-US" i="1" dirty="0" smtClean="0"/>
              <a:t>Write an application that reads a series of pairs of numbers as follows:</a:t>
            </a:r>
            <a:endParaRPr lang="en-US" dirty="0" smtClean="0"/>
          </a:p>
          <a:p>
            <a:pPr>
              <a:buNone/>
            </a:pPr>
            <a:r>
              <a:rPr lang="en-US" i="1" dirty="0" smtClean="0"/>
              <a:t>             a) Product number  or code (Code is not case sensitive)</a:t>
            </a:r>
            <a:endParaRPr lang="en-US" dirty="0" smtClean="0"/>
          </a:p>
          <a:p>
            <a:pPr>
              <a:buNone/>
            </a:pPr>
            <a:r>
              <a:rPr lang="en-US" i="1" dirty="0" smtClean="0"/>
              <a:t>             b) Quantity sold</a:t>
            </a:r>
            <a:endParaRPr lang="en-US" dirty="0" smtClean="0"/>
          </a:p>
          <a:p>
            <a:pPr>
              <a:buNone/>
            </a:pPr>
            <a:r>
              <a:rPr lang="en-US" i="1" dirty="0" smtClean="0"/>
              <a:t>     The application should use a switch statement to determine the retail price for each product. It  should calculate and display the total retail value of all products sold. (20 Mins)</a:t>
            </a:r>
          </a:p>
          <a:p>
            <a:endParaRPr lang="en-US" dirty="0"/>
          </a:p>
        </p:txBody>
      </p:sp>
      <p:sp>
        <p:nvSpPr>
          <p:cNvPr id="6" name="Rectangle 11"/>
          <p:cNvSpPr txBox="1">
            <a:spLocks noChangeArrowheads="1"/>
          </p:cNvSpPr>
          <p:nvPr/>
        </p:nvSpPr>
        <p:spPr>
          <a:xfrm>
            <a:off x="4495800" y="6550572"/>
            <a:ext cx="838200" cy="30480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fld id="{B6F421CD-DDEB-4826-B9C0-A3EB1123A6EE}" type="slidenum">
              <a:rPr lang="en-US" sz="1200" smtClean="0">
                <a:solidFill>
                  <a:schemeClr val="bg1">
                    <a:lumMod val="50000"/>
                  </a:schemeClr>
                </a:solidFill>
              </a:rPr>
              <a:pPr>
                <a:defRPr/>
              </a:pPr>
              <a:t>36</a:t>
            </a:fld>
            <a:endParaRPr lang="en-US" sz="1200" dirty="0">
              <a:solidFill>
                <a:schemeClr val="bg1">
                  <a:lumMod val="50000"/>
                </a:schemeClr>
              </a:solidFill>
            </a:endParaRPr>
          </a:p>
        </p:txBody>
      </p:sp>
      <p:graphicFrame>
        <p:nvGraphicFramePr>
          <p:cNvPr id="8" name="Table 7"/>
          <p:cNvGraphicFramePr>
            <a:graphicFrameLocks noGrp="1"/>
          </p:cNvGraphicFramePr>
          <p:nvPr/>
        </p:nvGraphicFramePr>
        <p:xfrm>
          <a:off x="1524000" y="1828800"/>
          <a:ext cx="6096000" cy="1483360"/>
        </p:xfrm>
        <a:graphic>
          <a:graphicData uri="http://schemas.openxmlformats.org/drawingml/2006/table">
            <a:tbl>
              <a:tblPr firstRow="1" bandRow="1">
                <a:tableStyleId>{5C22544A-7EE6-4342-B048-85BDC9FD1C3A}</a:tableStyleId>
              </a:tblPr>
              <a:tblGrid>
                <a:gridCol w="2032000"/>
                <a:gridCol w="2032000"/>
                <a:gridCol w="2032000"/>
              </a:tblGrid>
              <a:tr h="370840">
                <a:tc>
                  <a:txBody>
                    <a:bodyPr/>
                    <a:lstStyle/>
                    <a:p>
                      <a:r>
                        <a:rPr lang="en-US" dirty="0" smtClean="0"/>
                        <a:t>Product</a:t>
                      </a:r>
                      <a:r>
                        <a:rPr lang="en-US" baseline="0" dirty="0" smtClean="0"/>
                        <a:t> No</a:t>
                      </a:r>
                      <a:endParaRPr lang="en-US" dirty="0"/>
                    </a:p>
                  </a:txBody>
                  <a:tcPr/>
                </a:tc>
                <a:tc>
                  <a:txBody>
                    <a:bodyPr/>
                    <a:lstStyle/>
                    <a:p>
                      <a:r>
                        <a:rPr lang="en-US" dirty="0" smtClean="0"/>
                        <a:t>Product Code</a:t>
                      </a:r>
                      <a:endParaRPr lang="en-US" dirty="0"/>
                    </a:p>
                  </a:txBody>
                  <a:tcPr/>
                </a:tc>
                <a:tc>
                  <a:txBody>
                    <a:bodyPr/>
                    <a:lstStyle/>
                    <a:p>
                      <a:r>
                        <a:rPr lang="en-US" dirty="0" smtClean="0"/>
                        <a:t>Retail Price</a:t>
                      </a:r>
                      <a:endParaRPr lang="en-US" dirty="0"/>
                    </a:p>
                  </a:txBody>
                  <a:tcPr/>
                </a:tc>
              </a:tr>
              <a:tr h="370840">
                <a:tc>
                  <a:txBody>
                    <a:bodyPr/>
                    <a:lstStyle/>
                    <a:p>
                      <a:r>
                        <a:rPr lang="en-US" dirty="0" smtClean="0"/>
                        <a:t>1</a:t>
                      </a:r>
                      <a:endParaRPr lang="en-US" dirty="0"/>
                    </a:p>
                  </a:txBody>
                  <a:tcPr/>
                </a:tc>
                <a:tc>
                  <a:txBody>
                    <a:bodyPr/>
                    <a:lstStyle/>
                    <a:p>
                      <a:r>
                        <a:rPr lang="en-US" dirty="0" smtClean="0"/>
                        <a:t>A</a:t>
                      </a:r>
                      <a:endParaRPr lang="en-US" dirty="0"/>
                    </a:p>
                  </a:txBody>
                  <a:tcPr/>
                </a:tc>
                <a:tc>
                  <a:txBody>
                    <a:bodyPr/>
                    <a:lstStyle/>
                    <a:p>
                      <a:r>
                        <a:rPr lang="en-US" dirty="0" smtClean="0"/>
                        <a:t>22.50</a:t>
                      </a:r>
                      <a:endParaRPr lang="en-US" dirty="0"/>
                    </a:p>
                  </a:txBody>
                  <a:tcPr/>
                </a:tc>
              </a:tr>
              <a:tr h="370840">
                <a:tc>
                  <a:txBody>
                    <a:bodyPr/>
                    <a:lstStyle/>
                    <a:p>
                      <a:r>
                        <a:rPr lang="en-US" dirty="0" smtClean="0"/>
                        <a:t>2</a:t>
                      </a:r>
                      <a:endParaRPr lang="en-US" dirty="0"/>
                    </a:p>
                  </a:txBody>
                  <a:tcPr/>
                </a:tc>
                <a:tc>
                  <a:txBody>
                    <a:bodyPr/>
                    <a:lstStyle/>
                    <a:p>
                      <a:r>
                        <a:rPr lang="en-US" dirty="0" smtClean="0"/>
                        <a:t>B</a:t>
                      </a:r>
                      <a:endParaRPr lang="en-US" dirty="0"/>
                    </a:p>
                  </a:txBody>
                  <a:tcPr/>
                </a:tc>
                <a:tc>
                  <a:txBody>
                    <a:bodyPr/>
                    <a:lstStyle/>
                    <a:p>
                      <a:r>
                        <a:rPr lang="en-US" dirty="0" smtClean="0"/>
                        <a:t>44.50</a:t>
                      </a:r>
                      <a:endParaRPr lang="en-US" dirty="0"/>
                    </a:p>
                  </a:txBody>
                  <a:tcPr/>
                </a:tc>
              </a:tr>
              <a:tr h="370840">
                <a:tc>
                  <a:txBody>
                    <a:bodyPr/>
                    <a:lstStyle/>
                    <a:p>
                      <a:r>
                        <a:rPr lang="en-US" dirty="0" smtClean="0"/>
                        <a:t>3</a:t>
                      </a:r>
                      <a:endParaRPr lang="en-US" dirty="0"/>
                    </a:p>
                  </a:txBody>
                  <a:tcPr/>
                </a:tc>
                <a:tc>
                  <a:txBody>
                    <a:bodyPr/>
                    <a:lstStyle/>
                    <a:p>
                      <a:r>
                        <a:rPr lang="en-US" dirty="0" smtClean="0"/>
                        <a:t>C</a:t>
                      </a:r>
                      <a:endParaRPr lang="en-US" dirty="0"/>
                    </a:p>
                  </a:txBody>
                  <a:tcPr/>
                </a:tc>
                <a:tc>
                  <a:txBody>
                    <a:bodyPr/>
                    <a:lstStyle/>
                    <a:p>
                      <a:r>
                        <a:rPr lang="en-US" dirty="0" smtClean="0"/>
                        <a:t>9.98</a:t>
                      </a:r>
                      <a:endParaRPr lang="en-US" dirty="0"/>
                    </a:p>
                  </a:txBody>
                  <a:tcPr/>
                </a:tc>
              </a:tr>
            </a:tbl>
          </a:graphicData>
        </a:graphic>
      </p:graphicFrame>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381000" y="381000"/>
            <a:ext cx="8229600" cy="838200"/>
          </a:xfrm>
        </p:spPr>
        <p:txBody>
          <a:bodyPr/>
          <a:lstStyle/>
          <a:p>
            <a:r>
              <a:rPr lang="en-US" kern="1200" dirty="0"/>
              <a:t>Exercise</a:t>
            </a:r>
          </a:p>
        </p:txBody>
      </p:sp>
      <p:sp>
        <p:nvSpPr>
          <p:cNvPr id="4" name="Slide Number Placeholder 3"/>
          <p:cNvSpPr>
            <a:spLocks noGrp="1"/>
          </p:cNvSpPr>
          <p:nvPr>
            <p:ph type="sldNum" sz="quarter" idx="12"/>
          </p:nvPr>
        </p:nvSpPr>
        <p:spPr/>
        <p:txBody>
          <a:bodyPr/>
          <a:lstStyle/>
          <a:p>
            <a:pPr>
              <a:defRPr/>
            </a:pPr>
            <a:fld id="{B6F421CD-DDEB-4826-B9C0-A3EB1123A6EE}" type="slidenum">
              <a:rPr lang="en-US" smtClean="0"/>
              <a:pPr>
                <a:defRPr/>
              </a:pPr>
              <a:t>37</a:t>
            </a:fld>
            <a:endParaRPr lang="en-US" dirty="0"/>
          </a:p>
        </p:txBody>
      </p:sp>
      <p:sp>
        <p:nvSpPr>
          <p:cNvPr id="3" name="Content Placeholder 2"/>
          <p:cNvSpPr>
            <a:spLocks noGrp="1"/>
          </p:cNvSpPr>
          <p:nvPr>
            <p:ph sz="quarter" idx="1"/>
          </p:nvPr>
        </p:nvSpPr>
        <p:spPr>
          <a:xfrm>
            <a:off x="304800" y="1295400"/>
            <a:ext cx="8610600" cy="5029200"/>
          </a:xfrm>
        </p:spPr>
        <p:txBody>
          <a:bodyPr>
            <a:normAutofit/>
          </a:bodyPr>
          <a:lstStyle/>
          <a:p>
            <a:pPr algn="just">
              <a:buNone/>
            </a:pPr>
            <a:endParaRPr lang="en-US" i="1" dirty="0" smtClean="0"/>
          </a:p>
          <a:p>
            <a:pPr algn="just">
              <a:buNone/>
            </a:pPr>
            <a:r>
              <a:rPr lang="en-US" i="1" dirty="0" smtClean="0"/>
              <a:t>Consider user has N eggs. Then display the no of eggs in gross (144 eggs</a:t>
            </a:r>
          </a:p>
          <a:p>
            <a:pPr algn="just">
              <a:buNone/>
            </a:pPr>
            <a:r>
              <a:rPr lang="en-US" i="1" dirty="0" smtClean="0"/>
              <a:t> make one gross) and no of eggs in dozen (12 eggs make one dozen) and </a:t>
            </a:r>
          </a:p>
          <a:p>
            <a:pPr algn="just">
              <a:buNone/>
            </a:pPr>
            <a:r>
              <a:rPr lang="en-US" i="1" dirty="0" smtClean="0"/>
              <a:t>the no of eggs that is left out remaining. The total no of eggs can be got as </a:t>
            </a:r>
          </a:p>
          <a:p>
            <a:pPr algn="just">
              <a:buNone/>
            </a:pPr>
            <a:r>
              <a:rPr lang="en-US" i="1" dirty="0" smtClean="0"/>
              <a:t>input through console. The program should display how many gross, </a:t>
            </a:r>
          </a:p>
          <a:p>
            <a:pPr algn="just">
              <a:buNone/>
            </a:pPr>
            <a:r>
              <a:rPr lang="en-US" i="1" dirty="0" smtClean="0"/>
              <a:t>how many dozen, and how many left over eggs the user has. (20 Mins)</a:t>
            </a:r>
          </a:p>
          <a:p>
            <a:pPr algn="just">
              <a:buNone/>
            </a:pPr>
            <a:r>
              <a:rPr lang="en-US" i="1" dirty="0" smtClean="0"/>
              <a:t>For example, if the input is 1342 eggs, then the program should respond </a:t>
            </a:r>
          </a:p>
          <a:p>
            <a:pPr algn="just">
              <a:buNone/>
            </a:pPr>
            <a:r>
              <a:rPr lang="en-US" i="1" dirty="0" smtClean="0"/>
              <a:t>with </a:t>
            </a:r>
            <a:endParaRPr lang="en-US" dirty="0" smtClean="0"/>
          </a:p>
          <a:p>
            <a:pPr lvl="3" algn="just">
              <a:buFont typeface="Wingdings" pitchFamily="2" charset="2"/>
              <a:buChar char="Ø"/>
            </a:pPr>
            <a:r>
              <a:rPr lang="en-US" sz="2200" i="1" dirty="0" smtClean="0"/>
              <a:t>  Your number of eggs is 9 gross, 3 dozen, and 10 </a:t>
            </a:r>
          </a:p>
          <a:p>
            <a:pPr marL="1371600" lvl="3" indent="0" algn="just">
              <a:buNone/>
            </a:pPr>
            <a:r>
              <a:rPr lang="en-US" sz="2200" i="1" dirty="0" smtClean="0"/>
              <a:t>(20 </a:t>
            </a:r>
            <a:r>
              <a:rPr lang="en-US" sz="2200" i="1" dirty="0" err="1" smtClean="0"/>
              <a:t>mins</a:t>
            </a:r>
            <a:r>
              <a:rPr lang="en-US" sz="2200" i="1" dirty="0" smtClean="0"/>
              <a:t>)</a:t>
            </a:r>
            <a:endParaRPr lang="en-US" sz="2200" dirty="0" smtClean="0"/>
          </a:p>
          <a:p>
            <a:pPr algn="just"/>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3"/>
          <p:cNvSpPr>
            <a:spLocks noGrp="1"/>
          </p:cNvSpPr>
          <p:nvPr>
            <p:ph type="title"/>
          </p:nvPr>
        </p:nvSpPr>
        <p:spPr>
          <a:xfrm>
            <a:off x="1374767" y="971550"/>
            <a:ext cx="6172200" cy="514350"/>
          </a:xfrm>
        </p:spPr>
        <p:txBody>
          <a:bodyPr>
            <a:normAutofit fontScale="90000"/>
          </a:bodyPr>
          <a:lstStyle/>
          <a:p>
            <a:r>
              <a:rPr lang="en-US" kern="1200" dirty="0">
                <a:latin typeface="Arial" charset="0"/>
                <a:ea typeface="+mn-ea"/>
                <a:cs typeface="Arial" charset="0"/>
              </a:rPr>
              <a:t>Example: Variable Declarations</a:t>
            </a:r>
          </a:p>
        </p:txBody>
      </p:sp>
      <p:sp>
        <p:nvSpPr>
          <p:cNvPr id="31747" name="Rectangle 2"/>
          <p:cNvSpPr>
            <a:spLocks noChangeArrowheads="1"/>
          </p:cNvSpPr>
          <p:nvPr/>
        </p:nvSpPr>
        <p:spPr bwMode="auto">
          <a:xfrm>
            <a:off x="1371600" y="1857278"/>
            <a:ext cx="4848821" cy="37856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pPr>
              <a:spcBef>
                <a:spcPct val="50000"/>
              </a:spcBef>
              <a:buClr>
                <a:schemeClr val="accent2"/>
              </a:buClr>
              <a:buFont typeface="Wingdings" pitchFamily="2" charset="2"/>
              <a:buNone/>
            </a:pPr>
            <a:r>
              <a:rPr lang="en-US" sz="1500" b="1" dirty="0">
                <a:solidFill>
                  <a:srgbClr val="000000"/>
                </a:solidFill>
                <a:latin typeface="Courier New" pitchFamily="49" charset="0"/>
              </a:rPr>
              <a:t>public class Student {</a:t>
            </a:r>
          </a:p>
          <a:p>
            <a:pPr lvl="1">
              <a:spcBef>
                <a:spcPct val="50000"/>
              </a:spcBef>
              <a:buClr>
                <a:schemeClr val="accent2"/>
              </a:buClr>
              <a:buFont typeface="Wingdings" pitchFamily="2" charset="2"/>
              <a:buNone/>
            </a:pPr>
            <a:r>
              <a:rPr lang="en-US" sz="1500" b="1" dirty="0">
                <a:solidFill>
                  <a:srgbClr val="000000"/>
                </a:solidFill>
                <a:latin typeface="Courier New" pitchFamily="49" charset="0"/>
              </a:rPr>
              <a:t>public String name;</a:t>
            </a:r>
          </a:p>
          <a:p>
            <a:pPr lvl="1">
              <a:spcBef>
                <a:spcPct val="50000"/>
              </a:spcBef>
              <a:buClr>
                <a:schemeClr val="accent2"/>
              </a:buClr>
              <a:buFont typeface="Wingdings" pitchFamily="2" charset="2"/>
              <a:buNone/>
            </a:pPr>
            <a:r>
              <a:rPr lang="en-US" sz="1500" b="1" dirty="0">
                <a:solidFill>
                  <a:srgbClr val="000000"/>
                </a:solidFill>
                <a:latin typeface="Courier New" pitchFamily="49" charset="0"/>
              </a:rPr>
              <a:t>public int </a:t>
            </a:r>
            <a:r>
              <a:rPr lang="en-US" sz="1500" b="1" dirty="0" err="1">
                <a:solidFill>
                  <a:srgbClr val="000000"/>
                </a:solidFill>
                <a:latin typeface="Courier New" pitchFamily="49" charset="0"/>
              </a:rPr>
              <a:t>rollno</a:t>
            </a:r>
            <a:r>
              <a:rPr lang="en-US" sz="1500" b="1" dirty="0">
                <a:solidFill>
                  <a:srgbClr val="000000"/>
                </a:solidFill>
                <a:latin typeface="Courier New" pitchFamily="49" charset="0"/>
              </a:rPr>
              <a:t>;</a:t>
            </a:r>
          </a:p>
          <a:p>
            <a:pPr lvl="1">
              <a:spcBef>
                <a:spcPct val="50000"/>
              </a:spcBef>
              <a:buClr>
                <a:schemeClr val="accent2"/>
              </a:buClr>
              <a:buFont typeface="Wingdings" pitchFamily="2" charset="2"/>
              <a:buNone/>
            </a:pPr>
            <a:r>
              <a:rPr lang="en-US" sz="1500" b="1" dirty="0">
                <a:solidFill>
                  <a:srgbClr val="000000"/>
                </a:solidFill>
                <a:latin typeface="Courier New" pitchFamily="49" charset="0"/>
              </a:rPr>
              <a:t>public void display(){</a:t>
            </a:r>
          </a:p>
          <a:p>
            <a:pPr lvl="2">
              <a:spcBef>
                <a:spcPct val="50000"/>
              </a:spcBef>
              <a:buClr>
                <a:schemeClr val="accent2"/>
              </a:buClr>
              <a:buFont typeface="Wingdings" pitchFamily="2" charset="2"/>
              <a:buNone/>
            </a:pPr>
            <a:r>
              <a:rPr lang="en-US" sz="1500" b="1" dirty="0">
                <a:solidFill>
                  <a:srgbClr val="000000"/>
                </a:solidFill>
                <a:latin typeface="Courier New" pitchFamily="49" charset="0"/>
              </a:rPr>
              <a:t>String title=“ABC” ;</a:t>
            </a:r>
          </a:p>
          <a:p>
            <a:pPr lvl="2">
              <a:spcBef>
                <a:spcPct val="50000"/>
              </a:spcBef>
              <a:buClr>
                <a:schemeClr val="accent2"/>
              </a:buClr>
              <a:buFont typeface="Wingdings" pitchFamily="2" charset="2"/>
              <a:buNone/>
            </a:pPr>
            <a:r>
              <a:rPr lang="en-US" sz="1500" b="1" dirty="0" err="1">
                <a:solidFill>
                  <a:srgbClr val="000000"/>
                </a:solidFill>
                <a:latin typeface="Courier New" pitchFamily="49" charset="0"/>
              </a:rPr>
              <a:t>System.out.print</a:t>
            </a:r>
            <a:r>
              <a:rPr lang="en-US" sz="1500" b="1" dirty="0">
                <a:solidFill>
                  <a:srgbClr val="000000"/>
                </a:solidFill>
                <a:latin typeface="Courier New" pitchFamily="49" charset="0"/>
              </a:rPr>
              <a:t>(title); </a:t>
            </a:r>
          </a:p>
          <a:p>
            <a:pPr lvl="2">
              <a:spcBef>
                <a:spcPct val="50000"/>
              </a:spcBef>
              <a:buClr>
                <a:schemeClr val="accent2"/>
              </a:buClr>
              <a:buFont typeface="Wingdings" pitchFamily="2" charset="2"/>
              <a:buNone/>
            </a:pPr>
            <a:r>
              <a:rPr lang="en-US" sz="1500" b="1" dirty="0" err="1">
                <a:solidFill>
                  <a:srgbClr val="000000"/>
                </a:solidFill>
                <a:latin typeface="Courier New" pitchFamily="49" charset="0"/>
              </a:rPr>
              <a:t>System.out.println</a:t>
            </a:r>
            <a:r>
              <a:rPr lang="en-US" sz="1500" b="1" dirty="0">
                <a:solidFill>
                  <a:srgbClr val="000000"/>
                </a:solidFill>
                <a:latin typeface="Courier New" pitchFamily="49" charset="0"/>
              </a:rPr>
              <a:t>(name);</a:t>
            </a:r>
          </a:p>
          <a:p>
            <a:pPr lvl="2">
              <a:spcBef>
                <a:spcPct val="50000"/>
              </a:spcBef>
              <a:buClr>
                <a:schemeClr val="accent2"/>
              </a:buClr>
              <a:buFont typeface="Wingdings" pitchFamily="2" charset="2"/>
              <a:buNone/>
            </a:pPr>
            <a:r>
              <a:rPr lang="en-US" sz="1500" b="1" dirty="0">
                <a:solidFill>
                  <a:srgbClr val="000000"/>
                </a:solidFill>
                <a:latin typeface="Courier New" pitchFamily="49" charset="0"/>
              </a:rPr>
              <a:t>title=“Roll No.:”;</a:t>
            </a:r>
          </a:p>
          <a:p>
            <a:pPr lvl="2">
              <a:spcBef>
                <a:spcPct val="50000"/>
              </a:spcBef>
              <a:buClr>
                <a:schemeClr val="accent2"/>
              </a:buClr>
              <a:buFont typeface="Wingdings" pitchFamily="2" charset="2"/>
              <a:buNone/>
            </a:pPr>
            <a:r>
              <a:rPr lang="en-US" sz="1500" b="1" dirty="0" err="1">
                <a:solidFill>
                  <a:srgbClr val="000000"/>
                </a:solidFill>
                <a:latin typeface="Courier New" pitchFamily="49" charset="0"/>
              </a:rPr>
              <a:t>System.out.print</a:t>
            </a:r>
            <a:r>
              <a:rPr lang="en-US" sz="1500" b="1" dirty="0">
                <a:solidFill>
                  <a:srgbClr val="000000"/>
                </a:solidFill>
                <a:latin typeface="Courier New" pitchFamily="49" charset="0"/>
              </a:rPr>
              <a:t>(title); </a:t>
            </a:r>
          </a:p>
          <a:p>
            <a:pPr lvl="2">
              <a:spcBef>
                <a:spcPct val="50000"/>
              </a:spcBef>
              <a:buClr>
                <a:schemeClr val="accent2"/>
              </a:buClr>
              <a:buFont typeface="Wingdings" pitchFamily="2" charset="2"/>
              <a:buNone/>
            </a:pPr>
            <a:r>
              <a:rPr lang="en-US" sz="1500" b="1" dirty="0" err="1">
                <a:solidFill>
                  <a:srgbClr val="000000"/>
                </a:solidFill>
                <a:latin typeface="Courier New" pitchFamily="49" charset="0"/>
              </a:rPr>
              <a:t>System.out.println</a:t>
            </a:r>
            <a:r>
              <a:rPr lang="en-US" sz="1500" b="1" dirty="0">
                <a:solidFill>
                  <a:srgbClr val="000000"/>
                </a:solidFill>
                <a:latin typeface="Courier New" pitchFamily="49" charset="0"/>
              </a:rPr>
              <a:t>(</a:t>
            </a:r>
            <a:r>
              <a:rPr lang="en-US" sz="1500" b="1" dirty="0" err="1">
                <a:solidFill>
                  <a:srgbClr val="000000"/>
                </a:solidFill>
                <a:latin typeface="Courier New" pitchFamily="49" charset="0"/>
              </a:rPr>
              <a:t>rollno</a:t>
            </a:r>
            <a:r>
              <a:rPr lang="en-US" sz="1500" b="1" dirty="0">
                <a:solidFill>
                  <a:srgbClr val="000000"/>
                </a:solidFill>
                <a:latin typeface="Courier New" pitchFamily="49" charset="0"/>
              </a:rPr>
              <a:t>);</a:t>
            </a:r>
          </a:p>
          <a:p>
            <a:pPr>
              <a:spcBef>
                <a:spcPct val="50000"/>
              </a:spcBef>
              <a:buClr>
                <a:schemeClr val="accent2"/>
              </a:buClr>
              <a:buFont typeface="Wingdings" pitchFamily="2" charset="2"/>
              <a:buNone/>
            </a:pPr>
            <a:r>
              <a:rPr lang="en-US" sz="1500" b="1" dirty="0">
                <a:solidFill>
                  <a:srgbClr val="000000"/>
                </a:solidFill>
                <a:latin typeface="Courier New" pitchFamily="49" charset="0"/>
              </a:rPr>
              <a:t>}}}</a:t>
            </a:r>
          </a:p>
        </p:txBody>
      </p:sp>
      <p:sp>
        <p:nvSpPr>
          <p:cNvPr id="20486" name="Text Box 5"/>
          <p:cNvSpPr txBox="1">
            <a:spLocks noChangeArrowheads="1"/>
          </p:cNvSpPr>
          <p:nvPr/>
        </p:nvSpPr>
        <p:spPr bwMode="auto">
          <a:xfrm>
            <a:off x="4460868" y="2355514"/>
            <a:ext cx="2188009" cy="323165"/>
          </a:xfrm>
          <a:prstGeom prst="rect">
            <a:avLst/>
          </a:prstGeom>
          <a:noFill/>
          <a:ln w="9525">
            <a:noFill/>
            <a:miter lim="800000"/>
            <a:headEnd/>
            <a:tailEnd/>
          </a:ln>
        </p:spPr>
        <p:txBody>
          <a:bodyPr wrap="square">
            <a:spAutoFit/>
          </a:bodyPr>
          <a:lstStyle/>
          <a:p>
            <a:pPr>
              <a:defRPr/>
            </a:pPr>
            <a:r>
              <a:rPr lang="en-US" sz="1500" dirty="0">
                <a:solidFill>
                  <a:srgbClr val="0070C0"/>
                </a:solidFill>
                <a:latin typeface="+mj-lt"/>
              </a:rPr>
              <a:t>Class declarations</a:t>
            </a:r>
          </a:p>
        </p:txBody>
      </p:sp>
      <p:sp>
        <p:nvSpPr>
          <p:cNvPr id="20488" name="Text Box 7"/>
          <p:cNvSpPr txBox="1">
            <a:spLocks noChangeArrowheads="1"/>
          </p:cNvSpPr>
          <p:nvPr/>
        </p:nvSpPr>
        <p:spPr bwMode="auto">
          <a:xfrm>
            <a:off x="4998206" y="3239181"/>
            <a:ext cx="3002795" cy="784830"/>
          </a:xfrm>
          <a:prstGeom prst="rect">
            <a:avLst/>
          </a:prstGeom>
          <a:noFill/>
          <a:ln w="9525">
            <a:noFill/>
            <a:miter lim="800000"/>
            <a:headEnd/>
            <a:tailEnd/>
          </a:ln>
        </p:spPr>
        <p:txBody>
          <a:bodyPr wrap="square">
            <a:spAutoFit/>
          </a:bodyPr>
          <a:lstStyle/>
          <a:p>
            <a:pPr>
              <a:defRPr/>
            </a:pPr>
            <a:r>
              <a:rPr lang="en-US" sz="1500" dirty="0">
                <a:solidFill>
                  <a:srgbClr val="0070C0"/>
                </a:solidFill>
                <a:latin typeface="+mj-lt"/>
              </a:rPr>
              <a:t>Local declaration</a:t>
            </a:r>
          </a:p>
          <a:p>
            <a:pPr>
              <a:defRPr/>
            </a:pPr>
            <a:r>
              <a:rPr lang="en-US" sz="1500" dirty="0"/>
              <a:t>Must be initialized otherwise you get a compilation error !</a:t>
            </a:r>
          </a:p>
        </p:txBody>
      </p:sp>
      <p:sp>
        <p:nvSpPr>
          <p:cNvPr id="31756" name="Rectangle 11"/>
          <p:cNvSpPr>
            <a:spLocks noChangeArrowheads="1"/>
          </p:cNvSpPr>
          <p:nvPr/>
        </p:nvSpPr>
        <p:spPr bwMode="auto">
          <a:xfrm>
            <a:off x="4137782" y="1949061"/>
            <a:ext cx="2475358" cy="3231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r>
              <a:rPr lang="en-US" sz="1500" dirty="0">
                <a:solidFill>
                  <a:srgbClr val="5F5F5F"/>
                </a:solidFill>
              </a:rPr>
              <a:t>Or</a:t>
            </a:r>
            <a:r>
              <a:rPr lang="en-US" sz="1500" b="1" dirty="0">
                <a:solidFill>
                  <a:srgbClr val="000000"/>
                </a:solidFill>
                <a:latin typeface="Courier New" pitchFamily="49" charset="0"/>
              </a:rPr>
              <a:t> String name=“</a:t>
            </a:r>
            <a:r>
              <a:rPr lang="en-US" sz="1500" b="1" dirty="0" err="1">
                <a:solidFill>
                  <a:srgbClr val="000000"/>
                </a:solidFill>
                <a:latin typeface="Courier New" pitchFamily="49" charset="0"/>
              </a:rPr>
              <a:t>ab</a:t>
            </a:r>
            <a:r>
              <a:rPr lang="en-US" sz="1500" b="1" dirty="0">
                <a:solidFill>
                  <a:srgbClr val="000000"/>
                </a:solidFill>
                <a:latin typeface="Courier New" pitchFamily="49" charset="0"/>
              </a:rPr>
              <a:t>”;</a:t>
            </a:r>
            <a:endParaRPr lang="en-IN" sz="1500" b="1" dirty="0">
              <a:solidFill>
                <a:srgbClr val="000000"/>
              </a:solidFill>
              <a:latin typeface="Courier New" pitchFamily="49" charset="0"/>
            </a:endParaRPr>
          </a:p>
        </p:txBody>
      </p:sp>
      <p:cxnSp>
        <p:nvCxnSpPr>
          <p:cNvPr id="3" name="Straight Arrow Connector 2"/>
          <p:cNvCxnSpPr>
            <a:endCxn id="31756" idx="1"/>
          </p:cNvCxnSpPr>
          <p:nvPr/>
        </p:nvCxnSpPr>
        <p:spPr>
          <a:xfrm flipV="1">
            <a:off x="3943351" y="2110644"/>
            <a:ext cx="194431" cy="268249"/>
          </a:xfrm>
          <a:prstGeom prst="straightConnector1">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5" name="Right Brace 4"/>
          <p:cNvSpPr/>
          <p:nvPr/>
        </p:nvSpPr>
        <p:spPr>
          <a:xfrm>
            <a:off x="4137782" y="2266252"/>
            <a:ext cx="285750" cy="478609"/>
          </a:xfrm>
          <a:prstGeom prst="rightBrace">
            <a:avLst/>
          </a:prstGeom>
          <a:ln>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7" name="Straight Arrow Connector 6"/>
          <p:cNvCxnSpPr/>
          <p:nvPr/>
        </p:nvCxnSpPr>
        <p:spPr>
          <a:xfrm>
            <a:off x="4410748" y="3389199"/>
            <a:ext cx="587458" cy="0"/>
          </a:xfrm>
          <a:prstGeom prst="straightConnector1">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txBox="1">
            <a:spLocks noChangeArrowheads="1"/>
          </p:cNvSpPr>
          <p:nvPr/>
        </p:nvSpPr>
        <p:spPr>
          <a:xfrm>
            <a:off x="4514850" y="5770179"/>
            <a:ext cx="628650" cy="22860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fld id="{B6F421CD-DDEB-4826-B9C0-A3EB1123A6EE}" type="slidenum">
              <a:rPr lang="en-US" sz="900">
                <a:solidFill>
                  <a:schemeClr val="bg1">
                    <a:lumMod val="50000"/>
                  </a:schemeClr>
                </a:solidFill>
              </a:rPr>
              <a:pPr>
                <a:defRPr/>
              </a:pPr>
              <a:t>38</a:t>
            </a:fld>
            <a:endParaRPr lang="en-US" sz="900" dirty="0">
              <a:solidFill>
                <a:schemeClr val="bg1">
                  <a:lumMod val="50000"/>
                </a:schemeClr>
              </a:solidFill>
            </a:endParaRPr>
          </a:p>
        </p:txBody>
      </p:sp>
    </p:spTree>
    <p:extLst>
      <p:ext uri="{BB962C8B-B14F-4D97-AF65-F5344CB8AC3E}">
        <p14:creationId xmlns="" xmlns:p14="http://schemas.microsoft.com/office/powerpoint/2010/main" val="61382056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ChangeArrowheads="1"/>
          </p:cNvSpPr>
          <p:nvPr/>
        </p:nvSpPr>
        <p:spPr bwMode="auto">
          <a:xfrm>
            <a:off x="1314450" y="993322"/>
            <a:ext cx="5534025" cy="400050"/>
          </a:xfrm>
          <a:prstGeom prst="rect">
            <a:avLst/>
          </a:prstGeom>
          <a:noFill/>
          <a:ln w="9525">
            <a:noFill/>
            <a:miter lim="800000"/>
            <a:headEnd/>
            <a:tailEnd/>
          </a:ln>
        </p:spPr>
        <p:txBody>
          <a:bodyPr anchor="ctr"/>
          <a:lstStyle/>
          <a:p>
            <a:pPr>
              <a:lnSpc>
                <a:spcPct val="85000"/>
              </a:lnSpc>
              <a:defRPr/>
            </a:pPr>
            <a:r>
              <a:rPr lang="en-US" sz="2400" b="1" dirty="0">
                <a:solidFill>
                  <a:schemeClr val="bg1"/>
                </a:solidFill>
              </a:rPr>
              <a:t>Variable Declarations</a:t>
            </a:r>
          </a:p>
        </p:txBody>
      </p:sp>
      <p:sp>
        <p:nvSpPr>
          <p:cNvPr id="30723" name="Rectangle 3"/>
          <p:cNvSpPr>
            <a:spLocks noChangeArrowheads="1"/>
          </p:cNvSpPr>
          <p:nvPr/>
        </p:nvSpPr>
        <p:spPr bwMode="auto">
          <a:xfrm>
            <a:off x="1314450" y="1771651"/>
            <a:ext cx="6515100" cy="169277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pPr marL="342900" indent="-342900">
              <a:lnSpc>
                <a:spcPct val="140000"/>
              </a:lnSpc>
              <a:spcBef>
                <a:spcPts val="750"/>
              </a:spcBef>
              <a:buClr>
                <a:srgbClr val="002060"/>
              </a:buClr>
              <a:buFont typeface="Wingdings" pitchFamily="2" charset="2"/>
              <a:buChar char="§"/>
            </a:pPr>
            <a:r>
              <a:rPr lang="en-US" sz="1500" dirty="0">
                <a:solidFill>
                  <a:srgbClr val="5F5F5F"/>
                </a:solidFill>
              </a:rPr>
              <a:t>Local declarations</a:t>
            </a:r>
          </a:p>
          <a:p>
            <a:pPr marL="342900" indent="-342900">
              <a:lnSpc>
                <a:spcPct val="140000"/>
              </a:lnSpc>
              <a:spcBef>
                <a:spcPts val="750"/>
              </a:spcBef>
              <a:buClr>
                <a:srgbClr val="002060"/>
              </a:buClr>
              <a:buFont typeface="Wingdings" pitchFamily="2" charset="2"/>
              <a:buChar char="§"/>
            </a:pPr>
            <a:r>
              <a:rPr lang="en-US" sz="1500" dirty="0">
                <a:solidFill>
                  <a:srgbClr val="5F5F5F"/>
                </a:solidFill>
              </a:rPr>
              <a:t>Class declarations</a:t>
            </a:r>
          </a:p>
          <a:p>
            <a:pPr lvl="2">
              <a:lnSpc>
                <a:spcPct val="140000"/>
              </a:lnSpc>
              <a:spcBef>
                <a:spcPts val="750"/>
              </a:spcBef>
              <a:buClr>
                <a:srgbClr val="002060"/>
              </a:buClr>
              <a:buFont typeface="Wingdings" pitchFamily="2" charset="2"/>
              <a:buChar char="§"/>
            </a:pPr>
            <a:r>
              <a:rPr lang="en-US" sz="1500" dirty="0">
                <a:solidFill>
                  <a:srgbClr val="5F5F5F"/>
                </a:solidFill>
              </a:rPr>
              <a:t>Instance declaration</a:t>
            </a:r>
          </a:p>
          <a:p>
            <a:pPr lvl="2">
              <a:lnSpc>
                <a:spcPct val="140000"/>
              </a:lnSpc>
              <a:spcBef>
                <a:spcPts val="750"/>
              </a:spcBef>
              <a:buClr>
                <a:srgbClr val="002060"/>
              </a:buClr>
              <a:buFont typeface="Wingdings" pitchFamily="2" charset="2"/>
              <a:buChar char="§"/>
            </a:pPr>
            <a:r>
              <a:rPr lang="en-US" sz="1500" dirty="0">
                <a:solidFill>
                  <a:srgbClr val="5F5F5F"/>
                </a:solidFill>
              </a:rPr>
              <a:t>Static declaration</a:t>
            </a:r>
          </a:p>
        </p:txBody>
      </p:sp>
      <p:sp>
        <p:nvSpPr>
          <p:cNvPr id="6" name="TextBox 5"/>
          <p:cNvSpPr txBox="1"/>
          <p:nvPr/>
        </p:nvSpPr>
        <p:spPr>
          <a:xfrm>
            <a:off x="3314700" y="3943350"/>
            <a:ext cx="2628900" cy="646331"/>
          </a:xfrm>
          <a:prstGeom prst="rect">
            <a:avLst/>
          </a:prstGeom>
          <a:noFill/>
        </p:spPr>
        <p:txBody>
          <a:bodyPr wrap="square">
            <a:spAutoFit/>
          </a:bodyPr>
          <a:lstStyle/>
          <a:p>
            <a:pPr>
              <a:defRPr/>
            </a:pPr>
            <a:r>
              <a:rPr lang="en-US" dirty="0">
                <a:solidFill>
                  <a:srgbClr val="002060"/>
                </a:solidFill>
              </a:rPr>
              <a:t>More on this in classes session</a:t>
            </a:r>
          </a:p>
        </p:txBody>
      </p:sp>
      <p:cxnSp>
        <p:nvCxnSpPr>
          <p:cNvPr id="5" name="Straight Arrow Connector 4"/>
          <p:cNvCxnSpPr/>
          <p:nvPr/>
        </p:nvCxnSpPr>
        <p:spPr>
          <a:xfrm>
            <a:off x="3543300" y="3385122"/>
            <a:ext cx="538163" cy="510265"/>
          </a:xfrm>
          <a:prstGeom prst="straightConnector1">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8" name="Rectangle 11"/>
          <p:cNvSpPr txBox="1">
            <a:spLocks noChangeArrowheads="1"/>
          </p:cNvSpPr>
          <p:nvPr/>
        </p:nvSpPr>
        <p:spPr>
          <a:xfrm>
            <a:off x="4514850" y="5770179"/>
            <a:ext cx="628650" cy="22860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fld id="{B6F421CD-DDEB-4826-B9C0-A3EB1123A6EE}" type="slidenum">
              <a:rPr lang="en-US" sz="900">
                <a:solidFill>
                  <a:schemeClr val="bg1">
                    <a:lumMod val="50000"/>
                  </a:schemeClr>
                </a:solidFill>
              </a:rPr>
              <a:pPr>
                <a:defRPr/>
              </a:pPr>
              <a:t>39</a:t>
            </a:fld>
            <a:endParaRPr lang="en-US" sz="900" dirty="0">
              <a:solidFill>
                <a:schemeClr val="bg1">
                  <a:lumMod val="50000"/>
                </a:schemeClr>
              </a:solidFill>
            </a:endParaRPr>
          </a:p>
        </p:txBody>
      </p:sp>
      <p:sp>
        <p:nvSpPr>
          <p:cNvPr id="7" name="Title 6"/>
          <p:cNvSpPr>
            <a:spLocks noGrp="1"/>
          </p:cNvSpPr>
          <p:nvPr>
            <p:ph type="title"/>
          </p:nvPr>
        </p:nvSpPr>
        <p:spPr/>
        <p:txBody>
          <a:bodyPr/>
          <a:lstStyle/>
          <a:p>
            <a:r>
              <a:rPr lang="en-US" dirty="0" smtClean="0"/>
              <a:t>Types of Variables</a:t>
            </a:r>
            <a:endParaRPr lang="en-US" dirty="0"/>
          </a:p>
        </p:txBody>
      </p:sp>
      <p:sp>
        <p:nvSpPr>
          <p:cNvPr id="9" name="Content Placeholder 8"/>
          <p:cNvSpPr>
            <a:spLocks noGrp="1"/>
          </p:cNvSpPr>
          <p:nvPr>
            <p:ph sz="quarter" idx="1"/>
          </p:nvPr>
        </p:nvSpPr>
        <p:spPr/>
        <p:txBody>
          <a:bodyPr/>
          <a:lstStyle/>
          <a:p>
            <a:endParaRPr lang="en-US"/>
          </a:p>
        </p:txBody>
      </p:sp>
    </p:spTree>
    <p:extLst>
      <p:ext uri="{BB962C8B-B14F-4D97-AF65-F5344CB8AC3E}">
        <p14:creationId xmlns="" xmlns:p14="http://schemas.microsoft.com/office/powerpoint/2010/main" val="22618727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4"/>
          <p:cNvSpPr>
            <a:spLocks noGrp="1"/>
          </p:cNvSpPr>
          <p:nvPr>
            <p:ph type="title"/>
          </p:nvPr>
        </p:nvSpPr>
        <p:spPr/>
        <p:txBody>
          <a:bodyPr/>
          <a:lstStyle/>
          <a:p>
            <a:pPr eaLnBrk="1" hangingPunct="1"/>
            <a:r>
              <a:rPr lang="en-US" smtClean="0"/>
              <a:t>Simple Hello World in Java</a:t>
            </a:r>
            <a:endParaRPr lang="en-IN" smtClean="0"/>
          </a:p>
        </p:txBody>
      </p:sp>
      <p:sp>
        <p:nvSpPr>
          <p:cNvPr id="21515" name="Slide Number Placeholder 11"/>
          <p:cNvSpPr>
            <a:spLocks noGrp="1"/>
          </p:cNvSpPr>
          <p:nvPr>
            <p:ph type="sldNum" sz="quarter" idx="12"/>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44B44DE9-886A-4CFA-BD74-340354F70C81}" type="slidenum">
              <a:rPr lang="en-US" smtClean="0">
                <a:solidFill>
                  <a:schemeClr val="bg2"/>
                </a:solidFill>
              </a:rPr>
              <a:pPr eaLnBrk="1" hangingPunct="1">
                <a:defRPr/>
              </a:pPr>
              <a:t>4</a:t>
            </a:fld>
            <a:endParaRPr lang="en-US" smtClean="0">
              <a:solidFill>
                <a:schemeClr val="bg2"/>
              </a:solidFill>
            </a:endParaRPr>
          </a:p>
        </p:txBody>
      </p:sp>
      <p:sp>
        <p:nvSpPr>
          <p:cNvPr id="21507" name="Text Box 31"/>
          <p:cNvSpPr txBox="1">
            <a:spLocks noChangeArrowheads="1"/>
          </p:cNvSpPr>
          <p:nvPr/>
        </p:nvSpPr>
        <p:spPr bwMode="auto">
          <a:xfrm>
            <a:off x="304800" y="1680693"/>
            <a:ext cx="8610600" cy="2246769"/>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000" b="1" dirty="0">
                <a:latin typeface="Courier New" pitchFamily="49" charset="0"/>
              </a:rPr>
              <a:t>public</a:t>
            </a:r>
            <a:r>
              <a:rPr lang="en-US" sz="2000" b="1" dirty="0">
                <a:solidFill>
                  <a:srgbClr val="000000"/>
                </a:solidFill>
                <a:latin typeface="Courier New" pitchFamily="49" charset="0"/>
              </a:rPr>
              <a:t> </a:t>
            </a:r>
            <a:r>
              <a:rPr lang="en-US" sz="2000" b="1" dirty="0">
                <a:latin typeface="Courier New" pitchFamily="49" charset="0"/>
              </a:rPr>
              <a:t>class</a:t>
            </a:r>
            <a:r>
              <a:rPr lang="en-US" sz="2000" b="1" dirty="0">
                <a:solidFill>
                  <a:srgbClr val="000000"/>
                </a:solidFill>
                <a:latin typeface="Courier New" pitchFamily="49" charset="0"/>
              </a:rPr>
              <a:t> </a:t>
            </a:r>
            <a:r>
              <a:rPr lang="en-US" sz="2000" b="1" i="1" dirty="0">
                <a:solidFill>
                  <a:srgbClr val="000000"/>
                </a:solidFill>
                <a:latin typeface="Courier New" pitchFamily="49" charset="0"/>
              </a:rPr>
              <a:t>Hello</a:t>
            </a:r>
            <a:r>
              <a:rPr lang="en-US" sz="2000" b="1" dirty="0">
                <a:solidFill>
                  <a:srgbClr val="000000"/>
                </a:solidFill>
                <a:latin typeface="Courier New" pitchFamily="49" charset="0"/>
              </a:rPr>
              <a:t>{</a:t>
            </a:r>
          </a:p>
          <a:p>
            <a:pPr eaLnBrk="1" hangingPunct="1">
              <a:spcBef>
                <a:spcPct val="50000"/>
              </a:spcBef>
            </a:pPr>
            <a:r>
              <a:rPr lang="en-US" sz="2000" b="1" dirty="0">
                <a:latin typeface="Courier New" pitchFamily="49" charset="0"/>
              </a:rPr>
              <a:t>public static void </a:t>
            </a:r>
            <a:r>
              <a:rPr lang="en-US" sz="2000" b="1" dirty="0" smtClean="0">
                <a:solidFill>
                  <a:srgbClr val="000000"/>
                </a:solidFill>
                <a:latin typeface="Courier New" pitchFamily="49" charset="0"/>
              </a:rPr>
              <a:t>main(</a:t>
            </a:r>
            <a:r>
              <a:rPr lang="en-US" sz="2000" b="1" dirty="0" smtClean="0">
                <a:latin typeface="Courier New" pitchFamily="49" charset="0"/>
              </a:rPr>
              <a:t>String</a:t>
            </a:r>
            <a:r>
              <a:rPr lang="en-US" sz="2000" b="1" dirty="0" smtClean="0">
                <a:solidFill>
                  <a:srgbClr val="000000"/>
                </a:solidFill>
                <a:latin typeface="Courier New" pitchFamily="49" charset="0"/>
              </a:rPr>
              <a:t> </a:t>
            </a:r>
            <a:r>
              <a:rPr lang="en-US" sz="2000" b="1" i="1" dirty="0" err="1">
                <a:solidFill>
                  <a:srgbClr val="000000"/>
                </a:solidFill>
                <a:latin typeface="Courier New" pitchFamily="49" charset="0"/>
              </a:rPr>
              <a:t>args</a:t>
            </a:r>
            <a:r>
              <a:rPr lang="en-US" sz="2000" b="1" dirty="0" smtClean="0">
                <a:solidFill>
                  <a:srgbClr val="000000"/>
                </a:solidFill>
                <a:latin typeface="Courier New" pitchFamily="49" charset="0"/>
              </a:rPr>
              <a:t>[])</a:t>
            </a:r>
          </a:p>
          <a:p>
            <a:pPr eaLnBrk="1" hangingPunct="1">
              <a:spcBef>
                <a:spcPct val="50000"/>
              </a:spcBef>
            </a:pPr>
            <a:r>
              <a:rPr lang="en-US" sz="2000" b="1" dirty="0" smtClean="0">
                <a:solidFill>
                  <a:srgbClr val="000000"/>
                </a:solidFill>
                <a:latin typeface="Courier New" pitchFamily="49" charset="0"/>
              </a:rPr>
              <a:t>{</a:t>
            </a:r>
            <a:endParaRPr lang="en-US" sz="2000" b="1" dirty="0">
              <a:solidFill>
                <a:srgbClr val="000000"/>
              </a:solidFill>
              <a:latin typeface="Courier New" pitchFamily="49" charset="0"/>
            </a:endParaRPr>
          </a:p>
          <a:p>
            <a:pPr eaLnBrk="1" hangingPunct="1">
              <a:spcBef>
                <a:spcPct val="50000"/>
              </a:spcBef>
            </a:pPr>
            <a:r>
              <a:rPr lang="en-US" sz="2000" b="1" dirty="0" err="1">
                <a:solidFill>
                  <a:srgbClr val="000000"/>
                </a:solidFill>
                <a:latin typeface="Courier New" pitchFamily="49" charset="0"/>
              </a:rPr>
              <a:t>System.out.println</a:t>
            </a:r>
            <a:r>
              <a:rPr lang="en-US" sz="2000" b="1" dirty="0">
                <a:solidFill>
                  <a:srgbClr val="000000"/>
                </a:solidFill>
                <a:latin typeface="Courier New" pitchFamily="49" charset="0"/>
              </a:rPr>
              <a:t>(“Hello World!”);</a:t>
            </a:r>
          </a:p>
          <a:p>
            <a:pPr eaLnBrk="1" hangingPunct="1">
              <a:spcBef>
                <a:spcPct val="50000"/>
              </a:spcBef>
            </a:pPr>
            <a:r>
              <a:rPr lang="en-US" sz="2000" b="1" dirty="0">
                <a:latin typeface="Courier New" pitchFamily="49" charset="0"/>
              </a:rPr>
              <a:t>}}</a:t>
            </a:r>
          </a:p>
        </p:txBody>
      </p:sp>
      <p:sp>
        <p:nvSpPr>
          <p:cNvPr id="21508" name="Rectangle 6"/>
          <p:cNvSpPr>
            <a:spLocks noChangeArrowheads="1"/>
          </p:cNvSpPr>
          <p:nvPr/>
        </p:nvSpPr>
        <p:spPr bwMode="auto">
          <a:xfrm>
            <a:off x="304800" y="1103223"/>
            <a:ext cx="1723549"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sz="2000" b="1" i="1" u="sng" dirty="0">
                <a:solidFill>
                  <a:srgbClr val="7030A0"/>
                </a:solidFill>
                <a:latin typeface="Courier New" pitchFamily="49" charset="0"/>
              </a:rPr>
              <a:t>Hello</a:t>
            </a:r>
            <a:r>
              <a:rPr lang="en-US" sz="2000" b="1" u="sng" dirty="0">
                <a:solidFill>
                  <a:srgbClr val="7030A0"/>
                </a:solidFill>
                <a:latin typeface="Courier New" pitchFamily="49" charset="0"/>
              </a:rPr>
              <a:t>.java</a:t>
            </a:r>
            <a:endParaRPr lang="en-IN" sz="2000" b="1" u="sng" dirty="0">
              <a:solidFill>
                <a:srgbClr val="7030A0"/>
              </a:solidFill>
              <a:latin typeface="Courier New" pitchFamily="49" charset="0"/>
            </a:endParaRPr>
          </a:p>
        </p:txBody>
      </p:sp>
      <p:sp>
        <p:nvSpPr>
          <p:cNvPr id="8" name="Text Box 53"/>
          <p:cNvSpPr txBox="1">
            <a:spLocks noChangeArrowheads="1"/>
          </p:cNvSpPr>
          <p:nvPr/>
        </p:nvSpPr>
        <p:spPr bwMode="auto">
          <a:xfrm>
            <a:off x="5386589" y="4457700"/>
            <a:ext cx="3733800" cy="708025"/>
          </a:xfrm>
          <a:prstGeom prst="rect">
            <a:avLst/>
          </a:prstGeom>
          <a:noFill/>
          <a:ln w="9525">
            <a:noFill/>
            <a:miter lim="800000"/>
            <a:headEnd/>
            <a:tailEnd/>
          </a:ln>
        </p:spPr>
        <p:txBody>
          <a:bodyPr>
            <a:spAutoFit/>
          </a:bodyPr>
          <a:lstStyle/>
          <a:p>
            <a:pPr>
              <a:defRPr/>
            </a:pPr>
            <a:r>
              <a:rPr lang="en-US" sz="2000" dirty="0">
                <a:solidFill>
                  <a:schemeClr val="accent2"/>
                </a:solidFill>
                <a:latin typeface="+mj-lt"/>
                <a:cs typeface="+mn-cs"/>
              </a:rPr>
              <a:t>main() is a method from where program execution begins.</a:t>
            </a:r>
          </a:p>
        </p:txBody>
      </p:sp>
      <p:sp>
        <p:nvSpPr>
          <p:cNvPr id="9" name="Text Box 40"/>
          <p:cNvSpPr txBox="1">
            <a:spLocks noChangeArrowheads="1"/>
          </p:cNvSpPr>
          <p:nvPr/>
        </p:nvSpPr>
        <p:spPr bwMode="auto">
          <a:xfrm>
            <a:off x="152400" y="4241979"/>
            <a:ext cx="4800600" cy="1016000"/>
          </a:xfrm>
          <a:prstGeom prst="rect">
            <a:avLst/>
          </a:prstGeom>
          <a:noFill/>
          <a:ln w="9525">
            <a:noFill/>
            <a:miter lim="800000"/>
            <a:headEnd/>
            <a:tailEnd/>
          </a:ln>
        </p:spPr>
        <p:txBody>
          <a:bodyPr>
            <a:spAutoFit/>
          </a:bodyPr>
          <a:lstStyle/>
          <a:p>
            <a:pPr>
              <a:defRPr/>
            </a:pPr>
            <a:r>
              <a:rPr lang="en-US" sz="2000" dirty="0">
                <a:solidFill>
                  <a:schemeClr val="accent2"/>
                </a:solidFill>
                <a:latin typeface="+mj-lt"/>
                <a:cs typeface="+mn-cs"/>
              </a:rPr>
              <a:t>Special  statement used to display data on console. ‘println’ causes the next print statement to be printed in the next line.</a:t>
            </a:r>
          </a:p>
        </p:txBody>
      </p:sp>
      <p:sp>
        <p:nvSpPr>
          <p:cNvPr id="21511" name="Freeform 9"/>
          <p:cNvSpPr>
            <a:spLocks noChangeArrowheads="1"/>
          </p:cNvSpPr>
          <p:nvPr/>
        </p:nvSpPr>
        <p:spPr bwMode="auto">
          <a:xfrm>
            <a:off x="6324600" y="2324100"/>
            <a:ext cx="1905000" cy="2133600"/>
          </a:xfrm>
          <a:custGeom>
            <a:avLst/>
            <a:gdLst>
              <a:gd name="T0" fmla="*/ 0 w 3657600"/>
              <a:gd name="T1" fmla="*/ 0 h 2514600"/>
              <a:gd name="T2" fmla="*/ 2009156 w 3657600"/>
              <a:gd name="T3" fmla="*/ 484582 h 2514600"/>
              <a:gd name="T4" fmla="*/ 2822619 w 3657600"/>
              <a:gd name="T5" fmla="*/ 1810327 h 2514600"/>
              <a:gd name="T6" fmla="*/ 0 60000 65536"/>
              <a:gd name="T7" fmla="*/ 0 60000 65536"/>
              <a:gd name="T8" fmla="*/ 0 60000 65536"/>
              <a:gd name="T9" fmla="*/ 0 w 3657600"/>
              <a:gd name="T10" fmla="*/ 0 h 2514600"/>
              <a:gd name="T11" fmla="*/ 3657600 w 3657600"/>
              <a:gd name="T12" fmla="*/ 2514600 h 2514600"/>
            </a:gdLst>
            <a:ahLst/>
            <a:cxnLst>
              <a:cxn ang="T6">
                <a:pos x="T0" y="T1"/>
              </a:cxn>
              <a:cxn ang="T7">
                <a:pos x="T2" y="T3"/>
              </a:cxn>
              <a:cxn ang="T8">
                <a:pos x="T4" y="T5"/>
              </a:cxn>
            </a:cxnLst>
            <a:rect l="T9" t="T10" r="T11" b="T12"/>
            <a:pathLst>
              <a:path w="3657600" h="2514600">
                <a:moveTo>
                  <a:pt x="0" y="0"/>
                </a:moveTo>
                <a:cubicBezTo>
                  <a:pt x="996950" y="127000"/>
                  <a:pt x="1993900" y="254000"/>
                  <a:pt x="2603500" y="673100"/>
                </a:cubicBezTo>
                <a:cubicBezTo>
                  <a:pt x="3213100" y="1092200"/>
                  <a:pt x="3657600" y="2514600"/>
                  <a:pt x="3657600" y="2514600"/>
                </a:cubicBezTo>
              </a:path>
            </a:pathLst>
          </a:custGeom>
          <a:noFill/>
          <a:ln w="9525" algn="ctr">
            <a:solidFill>
              <a:srgbClr val="C00000"/>
            </a:solidFill>
            <a:round/>
            <a:headEnd/>
            <a:tailEnd type="arrow" w="med" len="me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cxnSp>
        <p:nvCxnSpPr>
          <p:cNvPr id="21512" name="Straight Arrow Connector 11"/>
          <p:cNvCxnSpPr>
            <a:cxnSpLocks noChangeShapeType="1"/>
          </p:cNvCxnSpPr>
          <p:nvPr/>
        </p:nvCxnSpPr>
        <p:spPr bwMode="auto">
          <a:xfrm rot="16200000" flipH="1">
            <a:off x="1467581" y="3708579"/>
            <a:ext cx="838200" cy="228600"/>
          </a:xfrm>
          <a:prstGeom prst="straightConnector1">
            <a:avLst/>
          </a:prstGeom>
          <a:noFill/>
          <a:ln w="9525" algn="ctr">
            <a:solidFill>
              <a:srgbClr val="C00000"/>
            </a:solidFill>
            <a:round/>
            <a:headEnd/>
            <a:tailEnd type="arrow" w="med" len="med"/>
          </a:ln>
          <a:extLst>
            <a:ext uri="{909E8E84-426E-40DD-AFC4-6F175D3DCCD1}">
              <a14:hiddenFill xmlns:a14="http://schemas.microsoft.com/office/drawing/2010/main" xmlns="">
                <a:noFill/>
              </a14:hiddenFill>
            </a:ext>
          </a:extLst>
        </p:spPr>
      </p:cxn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31845" y="0"/>
            <a:ext cx="8807355" cy="838200"/>
          </a:xfrm>
        </p:spPr>
        <p:txBody>
          <a:bodyPr>
            <a:normAutofit fontScale="90000"/>
          </a:bodyPr>
          <a:lstStyle/>
          <a:p>
            <a:pPr eaLnBrk="1" hangingPunct="1"/>
            <a:r>
              <a:rPr lang="en-US" dirty="0" smtClean="0"/>
              <a:t>Encapsulation through access </a:t>
            </a:r>
            <a:r>
              <a:rPr lang="en-US" dirty="0" err="1" smtClean="0"/>
              <a:t>Specifiers</a:t>
            </a:r>
            <a:endParaRPr lang="en-US" dirty="0"/>
          </a:p>
        </p:txBody>
      </p:sp>
      <p:sp>
        <p:nvSpPr>
          <p:cNvPr id="1034" name="Slide Number Placeholder 10"/>
          <p:cNvSpPr>
            <a:spLocks noGrp="1"/>
          </p:cNvSpPr>
          <p:nvPr>
            <p:ph type="sldNum" sz="quarter" idx="12"/>
          </p:nvPr>
        </p:nvSpPr>
        <p:spPr/>
        <p:txBody>
          <a:bodyPr/>
          <a:lstStyle/>
          <a:p>
            <a:pPr>
              <a:defRPr/>
            </a:pPr>
            <a:fld id="{2492CDD4-0381-428D-B03F-7C12E5F2AF3B}" type="slidenum">
              <a:rPr lang="en-US" smtClean="0">
                <a:latin typeface="Arial" charset="0"/>
              </a:rPr>
              <a:pPr>
                <a:defRPr/>
              </a:pPr>
              <a:t>40</a:t>
            </a:fld>
            <a:endParaRPr lang="en-US" smtClean="0">
              <a:latin typeface="Arial" charset="0"/>
            </a:endParaRPr>
          </a:p>
        </p:txBody>
      </p:sp>
      <p:sp>
        <p:nvSpPr>
          <p:cNvPr id="5123" name="Content Placeholder 9"/>
          <p:cNvSpPr>
            <a:spLocks noGrp="1"/>
          </p:cNvSpPr>
          <p:nvPr>
            <p:ph sz="quarter" idx="1"/>
          </p:nvPr>
        </p:nvSpPr>
        <p:spPr>
          <a:xfrm>
            <a:off x="152400" y="990600"/>
            <a:ext cx="8915400" cy="1752600"/>
          </a:xfrm>
        </p:spPr>
        <p:txBody>
          <a:bodyPr>
            <a:normAutofit fontScale="92500" lnSpcReduction="20000"/>
          </a:bodyPr>
          <a:lstStyle/>
          <a:p>
            <a:pPr algn="just">
              <a:lnSpc>
                <a:spcPct val="120000"/>
              </a:lnSpc>
            </a:pPr>
            <a:r>
              <a:rPr lang="en-US" b="1" dirty="0" smtClean="0">
                <a:solidFill>
                  <a:schemeClr val="tx1"/>
                </a:solidFill>
                <a:latin typeface="Courier New" pitchFamily="49" charset="0"/>
                <a:cs typeface="Courier New" pitchFamily="49" charset="0"/>
              </a:rPr>
              <a:t>public</a:t>
            </a:r>
            <a:r>
              <a:rPr lang="en-US" dirty="0" smtClean="0"/>
              <a:t> access modifier can be used with class declarations and member declaration.</a:t>
            </a:r>
          </a:p>
          <a:p>
            <a:pPr algn="just">
              <a:lnSpc>
                <a:spcPct val="120000"/>
              </a:lnSpc>
            </a:pPr>
            <a:r>
              <a:rPr lang="en-US" b="1" dirty="0" smtClean="0">
                <a:solidFill>
                  <a:schemeClr val="tx1"/>
                </a:solidFill>
                <a:latin typeface="Courier New" pitchFamily="49" charset="0"/>
                <a:cs typeface="Courier New" pitchFamily="49" charset="0"/>
              </a:rPr>
              <a:t>private</a:t>
            </a:r>
            <a:r>
              <a:rPr lang="en-US" dirty="0" smtClean="0"/>
              <a:t> access modifier can be used only with inner class declarations and  all member declarations ( variable and methods).</a:t>
            </a:r>
          </a:p>
          <a:p>
            <a:pPr algn="just"/>
            <a:endParaRPr lang="en-US" dirty="0" smtClean="0"/>
          </a:p>
          <a:p>
            <a:pPr algn="just"/>
            <a:endParaRPr lang="en-US" dirty="0" smtClean="0"/>
          </a:p>
        </p:txBody>
      </p:sp>
      <p:sp>
        <p:nvSpPr>
          <p:cNvPr id="5124" name="Text Box 3"/>
          <p:cNvSpPr txBox="1">
            <a:spLocks noChangeArrowheads="1"/>
          </p:cNvSpPr>
          <p:nvPr/>
        </p:nvSpPr>
        <p:spPr bwMode="auto">
          <a:xfrm>
            <a:off x="1600200" y="2743200"/>
            <a:ext cx="2514600" cy="16160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a:t>Name</a:t>
            </a:r>
          </a:p>
          <a:p>
            <a:pPr eaLnBrk="1" hangingPunct="1">
              <a:spcBef>
                <a:spcPct val="50000"/>
              </a:spcBef>
            </a:pPr>
            <a:r>
              <a:rPr lang="en-US"/>
              <a:t>Registration number</a:t>
            </a:r>
          </a:p>
          <a:p>
            <a:pPr eaLnBrk="1" hangingPunct="1">
              <a:spcBef>
                <a:spcPct val="50000"/>
              </a:spcBef>
            </a:pPr>
            <a:r>
              <a:rPr lang="en-US"/>
              <a:t>Name of the degree</a:t>
            </a:r>
          </a:p>
          <a:p>
            <a:pPr eaLnBrk="1" hangingPunct="1">
              <a:spcBef>
                <a:spcPct val="50000"/>
              </a:spcBef>
            </a:pPr>
            <a:r>
              <a:rPr lang="en-US"/>
              <a:t>Current Semester</a:t>
            </a:r>
          </a:p>
        </p:txBody>
      </p:sp>
      <p:sp>
        <p:nvSpPr>
          <p:cNvPr id="5125" name="Line 4"/>
          <p:cNvSpPr>
            <a:spLocks noChangeShapeType="1"/>
          </p:cNvSpPr>
          <p:nvPr/>
        </p:nvSpPr>
        <p:spPr bwMode="auto">
          <a:xfrm flipH="1">
            <a:off x="4114800" y="3429000"/>
            <a:ext cx="2970213" cy="0"/>
          </a:xfrm>
          <a:prstGeom prst="line">
            <a:avLst/>
          </a:prstGeom>
          <a:noFill/>
          <a:ln w="9525">
            <a:solidFill>
              <a:srgbClr val="CC0000"/>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graphicFrame>
        <p:nvGraphicFramePr>
          <p:cNvPr id="5126" name="Object 5"/>
          <p:cNvGraphicFramePr>
            <a:graphicFrameLocks noChangeAspect="1"/>
          </p:cNvGraphicFramePr>
          <p:nvPr>
            <p:extLst>
              <p:ext uri="{D42A27DB-BD31-4B8C-83A1-F6EECF244321}">
                <p14:modId xmlns="" xmlns:p14="http://schemas.microsoft.com/office/powerpoint/2010/main" val="3094526732"/>
              </p:ext>
            </p:extLst>
          </p:nvPr>
        </p:nvGraphicFramePr>
        <p:xfrm>
          <a:off x="6705600" y="2620198"/>
          <a:ext cx="1303143" cy="2112963"/>
        </p:xfrm>
        <a:graphic>
          <a:graphicData uri="http://schemas.openxmlformats.org/presentationml/2006/ole">
            <p:oleObj spid="_x0000_s1026" name="Bitmap Image" r:id="rId4" imgW="1438095" imgH="2333333" progId="PBrush">
              <p:embed/>
            </p:oleObj>
          </a:graphicData>
        </a:graphic>
      </p:graphicFrame>
      <p:sp>
        <p:nvSpPr>
          <p:cNvPr id="5127" name="Text Box 6"/>
          <p:cNvSpPr txBox="1">
            <a:spLocks noChangeArrowheads="1"/>
          </p:cNvSpPr>
          <p:nvPr/>
        </p:nvSpPr>
        <p:spPr bwMode="auto">
          <a:xfrm>
            <a:off x="4267200" y="3476625"/>
            <a:ext cx="966931"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000" dirty="0">
                <a:solidFill>
                  <a:schemeClr val="accent2"/>
                </a:solidFill>
                <a:latin typeface="Times New Roman" pitchFamily="18" charset="0"/>
              </a:rPr>
              <a:t>Student</a:t>
            </a:r>
          </a:p>
        </p:txBody>
      </p:sp>
      <p:sp>
        <p:nvSpPr>
          <p:cNvPr id="9" name="TextBox 8"/>
          <p:cNvSpPr txBox="1">
            <a:spLocks noChangeArrowheads="1"/>
          </p:cNvSpPr>
          <p:nvPr/>
        </p:nvSpPr>
        <p:spPr bwMode="auto">
          <a:xfrm>
            <a:off x="493882" y="5125760"/>
            <a:ext cx="8153400" cy="132343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just" eaLnBrk="1" hangingPunct="1"/>
            <a:r>
              <a:rPr lang="en-US" sz="2000" dirty="0">
                <a:solidFill>
                  <a:srgbClr val="5F5F5F"/>
                </a:solidFill>
                <a:latin typeface="+mn-lt"/>
                <a:cs typeface="+mn-cs"/>
              </a:rPr>
              <a:t>Generally a class is responsible for the integrity of its data. Therefore exposing the data within the class may prove to be dangerous. </a:t>
            </a:r>
            <a:endParaRPr lang="en-US" sz="2000" dirty="0" smtClean="0">
              <a:solidFill>
                <a:srgbClr val="5F5F5F"/>
              </a:solidFill>
              <a:latin typeface="+mn-lt"/>
              <a:cs typeface="+mn-cs"/>
            </a:endParaRPr>
          </a:p>
          <a:p>
            <a:pPr algn="just" eaLnBrk="1" hangingPunct="1"/>
            <a:endParaRPr lang="en-US" sz="2000" dirty="0">
              <a:solidFill>
                <a:srgbClr val="5F5F5F"/>
              </a:solidFill>
            </a:endParaRPr>
          </a:p>
          <a:p>
            <a:pPr algn="just" eaLnBrk="1" hangingPunct="1"/>
            <a:r>
              <a:rPr lang="en-US" sz="2000" dirty="0">
                <a:solidFill>
                  <a:srgbClr val="5F5F5F"/>
                </a:solidFill>
              </a:rPr>
              <a:t>But if you make all data private, how can other classes use them</a:t>
            </a:r>
            <a:r>
              <a:rPr lang="en-US" sz="2000" dirty="0" smtClean="0">
                <a:solidFill>
                  <a:srgbClr val="5F5F5F"/>
                </a:solidFill>
              </a:rPr>
              <a:t>?</a:t>
            </a:r>
            <a:endParaRPr lang="en-US" sz="2000" dirty="0">
              <a:solidFill>
                <a:srgbClr val="5F5F5F"/>
              </a:solidFill>
            </a:endParaRPr>
          </a:p>
        </p:txBody>
      </p:sp>
      <p:pic>
        <p:nvPicPr>
          <p:cNvPr id="11" name="Picture 5"/>
          <p:cNvPicPr>
            <a:picLocks noChangeAspect="1" noChangeArrowheads="1"/>
          </p:cNvPicPr>
          <p:nvPr/>
        </p:nvPicPr>
        <p:blipFill>
          <a:blip r:embed="rId5">
            <a:extLst>
              <a:ext uri="{28A0092B-C50C-407E-A947-70E740481C1C}">
                <a14:useLocalDpi xmlns="" xmlns:a14="http://schemas.microsoft.com/office/drawing/2010/main" val="0"/>
              </a:ext>
            </a:extLst>
          </a:blip>
          <a:srcRect/>
          <a:stretch>
            <a:fillRect/>
          </a:stretch>
        </p:blipFill>
        <p:spPr bwMode="auto">
          <a:xfrm>
            <a:off x="493882" y="4256420"/>
            <a:ext cx="575582" cy="50538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5128" name="TextBox 7"/>
          <p:cNvSpPr txBox="1">
            <a:spLocks noChangeArrowheads="1"/>
          </p:cNvSpPr>
          <p:nvPr/>
        </p:nvSpPr>
        <p:spPr bwMode="auto">
          <a:xfrm>
            <a:off x="975367" y="4407796"/>
            <a:ext cx="6248400" cy="708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000" i="1" dirty="0">
                <a:solidFill>
                  <a:srgbClr val="993366"/>
                </a:solidFill>
              </a:rPr>
              <a:t>What will you declare as private among the above attributes?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5"/>
          <p:cNvSpPr>
            <a:spLocks noGrp="1"/>
          </p:cNvSpPr>
          <p:nvPr>
            <p:ph type="title"/>
          </p:nvPr>
        </p:nvSpPr>
        <p:spPr>
          <a:xfrm>
            <a:off x="152400" y="0"/>
            <a:ext cx="8229600" cy="838200"/>
          </a:xfrm>
        </p:spPr>
        <p:txBody>
          <a:bodyPr>
            <a:normAutofit fontScale="90000"/>
          </a:bodyPr>
          <a:lstStyle/>
          <a:p>
            <a:r>
              <a:rPr lang="en-US" dirty="0" smtClean="0"/>
              <a:t>Getter(</a:t>
            </a:r>
            <a:r>
              <a:rPr lang="en-US" dirty="0" err="1" smtClean="0"/>
              <a:t>Accessor</a:t>
            </a:r>
            <a:r>
              <a:rPr lang="en-US" dirty="0" smtClean="0"/>
              <a:t>) and Setter </a:t>
            </a:r>
            <a:r>
              <a:rPr lang="en-US" dirty="0"/>
              <a:t>(</a:t>
            </a:r>
            <a:r>
              <a:rPr lang="en-US" dirty="0" err="1" smtClean="0"/>
              <a:t>Mutators</a:t>
            </a:r>
            <a:r>
              <a:rPr lang="en-US" dirty="0" smtClean="0"/>
              <a:t>)</a:t>
            </a:r>
          </a:p>
        </p:txBody>
      </p:sp>
      <p:sp>
        <p:nvSpPr>
          <p:cNvPr id="8210" name="Slide Number Placeholder 18"/>
          <p:cNvSpPr>
            <a:spLocks noGrp="1"/>
          </p:cNvSpPr>
          <p:nvPr>
            <p:ph type="sldNum" sz="quarter" idx="12"/>
          </p:nvPr>
        </p:nvSpPr>
        <p:spPr/>
        <p:txBody>
          <a:bodyPr/>
          <a:lstStyle/>
          <a:p>
            <a:pPr>
              <a:defRPr/>
            </a:pPr>
            <a:fld id="{398C45C0-E1A8-4FCF-A7D2-0439AE1060BA}" type="slidenum">
              <a:rPr lang="en-US" smtClean="0">
                <a:latin typeface="Arial" charset="0"/>
              </a:rPr>
              <a:pPr>
                <a:defRPr/>
              </a:pPr>
              <a:t>41</a:t>
            </a:fld>
            <a:endParaRPr lang="en-US" smtClean="0">
              <a:latin typeface="Arial" charset="0"/>
            </a:endParaRPr>
          </a:p>
        </p:txBody>
      </p:sp>
      <p:sp>
        <p:nvSpPr>
          <p:cNvPr id="8195" name="Text Box 2"/>
          <p:cNvSpPr txBox="1">
            <a:spLocks noChangeArrowheads="1"/>
          </p:cNvSpPr>
          <p:nvPr/>
        </p:nvSpPr>
        <p:spPr bwMode="auto">
          <a:xfrm>
            <a:off x="76200" y="1279525"/>
            <a:ext cx="4724400" cy="31702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000" b="1">
                <a:solidFill>
                  <a:srgbClr val="000000"/>
                </a:solidFill>
                <a:latin typeface="Courier New" pitchFamily="49" charset="0"/>
              </a:rPr>
              <a:t>public class Student{</a:t>
            </a:r>
          </a:p>
          <a:p>
            <a:pPr eaLnBrk="1" hangingPunct="1">
              <a:spcBef>
                <a:spcPct val="50000"/>
              </a:spcBef>
            </a:pPr>
            <a:r>
              <a:rPr lang="en-US" sz="2000" b="1">
                <a:solidFill>
                  <a:srgbClr val="000000"/>
                </a:solidFill>
                <a:latin typeface="Courier New" pitchFamily="49" charset="0"/>
              </a:rPr>
              <a:t>private String name;</a:t>
            </a:r>
          </a:p>
          <a:p>
            <a:pPr eaLnBrk="1" hangingPunct="1">
              <a:spcBef>
                <a:spcPct val="50000"/>
              </a:spcBef>
            </a:pPr>
            <a:r>
              <a:rPr lang="en-US" sz="2000" b="1">
                <a:solidFill>
                  <a:srgbClr val="000000"/>
                </a:solidFill>
                <a:latin typeface="Courier New" pitchFamily="49" charset="0"/>
              </a:rPr>
              <a:t>private int regNo;</a:t>
            </a:r>
          </a:p>
          <a:p>
            <a:pPr eaLnBrk="1" hangingPunct="1">
              <a:spcBef>
                <a:spcPct val="50000"/>
              </a:spcBef>
            </a:pPr>
            <a:endParaRPr lang="en-US" sz="2000" b="1">
              <a:solidFill>
                <a:srgbClr val="000000"/>
              </a:solidFill>
              <a:latin typeface="Courier New" pitchFamily="49" charset="0"/>
            </a:endParaRPr>
          </a:p>
          <a:p>
            <a:pPr eaLnBrk="1" hangingPunct="1">
              <a:spcBef>
                <a:spcPct val="50000"/>
              </a:spcBef>
            </a:pPr>
            <a:r>
              <a:rPr lang="en-US" sz="2000" b="1">
                <a:solidFill>
                  <a:srgbClr val="000000"/>
                </a:solidFill>
                <a:latin typeface="Courier New" pitchFamily="49" charset="0"/>
              </a:rPr>
              <a:t>private String degreeName;</a:t>
            </a:r>
          </a:p>
          <a:p>
            <a:pPr eaLnBrk="1" hangingPunct="1">
              <a:spcBef>
                <a:spcPct val="50000"/>
              </a:spcBef>
            </a:pPr>
            <a:endParaRPr lang="en-US" sz="2000" b="1">
              <a:solidFill>
                <a:srgbClr val="000000"/>
              </a:solidFill>
              <a:latin typeface="Courier New" pitchFamily="49" charset="0"/>
            </a:endParaRPr>
          </a:p>
          <a:p>
            <a:pPr eaLnBrk="1" hangingPunct="1">
              <a:spcBef>
                <a:spcPct val="50000"/>
              </a:spcBef>
            </a:pPr>
            <a:r>
              <a:rPr lang="en-US" sz="2000" b="1">
                <a:solidFill>
                  <a:srgbClr val="000000"/>
                </a:solidFill>
                <a:latin typeface="Courier New" pitchFamily="49" charset="0"/>
              </a:rPr>
              <a:t>private int currentSemester;</a:t>
            </a:r>
          </a:p>
        </p:txBody>
      </p:sp>
      <p:sp>
        <p:nvSpPr>
          <p:cNvPr id="8196" name="Rectangle 3"/>
          <p:cNvSpPr>
            <a:spLocks noChangeArrowheads="1"/>
          </p:cNvSpPr>
          <p:nvPr/>
        </p:nvSpPr>
        <p:spPr bwMode="auto">
          <a:xfrm>
            <a:off x="4411663" y="1203325"/>
            <a:ext cx="4800600" cy="8620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a:spcBef>
                <a:spcPct val="50000"/>
              </a:spcBef>
            </a:pPr>
            <a:r>
              <a:rPr lang="en-US" sz="2000" b="1">
                <a:solidFill>
                  <a:srgbClr val="003399"/>
                </a:solidFill>
                <a:latin typeface="Courier New" pitchFamily="49" charset="0"/>
              </a:rPr>
              <a:t>public String getName()</a:t>
            </a:r>
          </a:p>
          <a:p>
            <a:pPr>
              <a:spcBef>
                <a:spcPct val="50000"/>
              </a:spcBef>
            </a:pPr>
            <a:r>
              <a:rPr lang="en-US" sz="2000" b="1">
                <a:solidFill>
                  <a:srgbClr val="003399"/>
                </a:solidFill>
                <a:latin typeface="Courier New" pitchFamily="49" charset="0"/>
              </a:rPr>
              <a:t>public void setName(String nm)</a:t>
            </a:r>
          </a:p>
        </p:txBody>
      </p:sp>
      <p:sp>
        <p:nvSpPr>
          <p:cNvPr id="8197" name="Line 4"/>
          <p:cNvSpPr>
            <a:spLocks noChangeShapeType="1"/>
          </p:cNvSpPr>
          <p:nvPr/>
        </p:nvSpPr>
        <p:spPr bwMode="auto">
          <a:xfrm flipV="1">
            <a:off x="3200400" y="1427163"/>
            <a:ext cx="1204913" cy="554037"/>
          </a:xfrm>
          <a:prstGeom prst="line">
            <a:avLst/>
          </a:prstGeom>
          <a:noFill/>
          <a:ln w="9525">
            <a:solidFill>
              <a:srgbClr val="CC0000"/>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8198" name="Line 5"/>
          <p:cNvSpPr>
            <a:spLocks noChangeShapeType="1"/>
          </p:cNvSpPr>
          <p:nvPr/>
        </p:nvSpPr>
        <p:spPr bwMode="auto">
          <a:xfrm>
            <a:off x="3200400" y="1981200"/>
            <a:ext cx="1296988" cy="58738"/>
          </a:xfrm>
          <a:prstGeom prst="line">
            <a:avLst/>
          </a:prstGeom>
          <a:noFill/>
          <a:ln w="9525">
            <a:solidFill>
              <a:srgbClr val="CC0000"/>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8199" name="Rectangle 6"/>
          <p:cNvSpPr>
            <a:spLocks noChangeArrowheads="1"/>
          </p:cNvSpPr>
          <p:nvPr/>
        </p:nvSpPr>
        <p:spPr bwMode="auto">
          <a:xfrm>
            <a:off x="4419600" y="2209800"/>
            <a:ext cx="3416300"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r>
              <a:rPr lang="en-US" sz="2000" b="1">
                <a:solidFill>
                  <a:srgbClr val="003399"/>
                </a:solidFill>
                <a:latin typeface="Courier New" pitchFamily="49" charset="0"/>
              </a:rPr>
              <a:t>public int getRegNo()</a:t>
            </a:r>
          </a:p>
        </p:txBody>
      </p:sp>
      <p:sp>
        <p:nvSpPr>
          <p:cNvPr id="8200" name="Line 7"/>
          <p:cNvSpPr>
            <a:spLocks noChangeShapeType="1"/>
          </p:cNvSpPr>
          <p:nvPr/>
        </p:nvSpPr>
        <p:spPr bwMode="auto">
          <a:xfrm>
            <a:off x="2895600" y="2362200"/>
            <a:ext cx="1524000" cy="0"/>
          </a:xfrm>
          <a:prstGeom prst="line">
            <a:avLst/>
          </a:prstGeom>
          <a:noFill/>
          <a:ln w="9525">
            <a:solidFill>
              <a:srgbClr val="CC0000"/>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8201" name="Rectangle 8"/>
          <p:cNvSpPr>
            <a:spLocks noChangeArrowheads="1"/>
          </p:cNvSpPr>
          <p:nvPr/>
        </p:nvSpPr>
        <p:spPr bwMode="auto">
          <a:xfrm>
            <a:off x="4876800" y="2971800"/>
            <a:ext cx="4267200" cy="13239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en-US" sz="2000" b="1">
                <a:solidFill>
                  <a:srgbClr val="003399"/>
                </a:solidFill>
                <a:latin typeface="Courier New" pitchFamily="49" charset="0"/>
              </a:rPr>
              <a:t>public String getDegreeName()</a:t>
            </a:r>
          </a:p>
          <a:p>
            <a:r>
              <a:rPr lang="en-US" sz="2000" b="1">
                <a:solidFill>
                  <a:srgbClr val="003399"/>
                </a:solidFill>
                <a:latin typeface="Courier New" pitchFamily="49" charset="0"/>
              </a:rPr>
              <a:t>public void setDegreeName(String dnm)</a:t>
            </a:r>
          </a:p>
        </p:txBody>
      </p:sp>
      <p:sp>
        <p:nvSpPr>
          <p:cNvPr id="8202" name="Line 9"/>
          <p:cNvSpPr>
            <a:spLocks noChangeShapeType="1"/>
          </p:cNvSpPr>
          <p:nvPr/>
        </p:nvSpPr>
        <p:spPr bwMode="auto">
          <a:xfrm flipV="1">
            <a:off x="4114800" y="3200400"/>
            <a:ext cx="762000" cy="79375"/>
          </a:xfrm>
          <a:prstGeom prst="line">
            <a:avLst/>
          </a:prstGeom>
          <a:noFill/>
          <a:ln w="9525">
            <a:solidFill>
              <a:srgbClr val="CC0000"/>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8203" name="Line 10"/>
          <p:cNvSpPr>
            <a:spLocks noChangeShapeType="1"/>
          </p:cNvSpPr>
          <p:nvPr/>
        </p:nvSpPr>
        <p:spPr bwMode="auto">
          <a:xfrm>
            <a:off x="4114800" y="3276600"/>
            <a:ext cx="838200" cy="533400"/>
          </a:xfrm>
          <a:prstGeom prst="line">
            <a:avLst/>
          </a:prstGeom>
          <a:noFill/>
          <a:ln w="9525">
            <a:solidFill>
              <a:srgbClr val="CC0000"/>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8204" name="Rectangle 11"/>
          <p:cNvSpPr>
            <a:spLocks noChangeArrowheads="1"/>
          </p:cNvSpPr>
          <p:nvPr/>
        </p:nvSpPr>
        <p:spPr bwMode="auto">
          <a:xfrm>
            <a:off x="4419600" y="4267200"/>
            <a:ext cx="4267200" cy="13239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en-US" sz="2000" b="1">
                <a:solidFill>
                  <a:srgbClr val="003399"/>
                </a:solidFill>
                <a:latin typeface="Courier New" pitchFamily="49" charset="0"/>
              </a:rPr>
              <a:t>public int getCurrentSemester()</a:t>
            </a:r>
          </a:p>
          <a:p>
            <a:r>
              <a:rPr lang="en-US" sz="2000" b="1">
                <a:solidFill>
                  <a:srgbClr val="003399"/>
                </a:solidFill>
                <a:latin typeface="Courier New" pitchFamily="49" charset="0"/>
              </a:rPr>
              <a:t>public void setCurrentSemester(int i)</a:t>
            </a:r>
          </a:p>
        </p:txBody>
      </p:sp>
      <p:sp>
        <p:nvSpPr>
          <p:cNvPr id="8205" name="Line 12"/>
          <p:cNvSpPr>
            <a:spLocks noChangeShapeType="1"/>
          </p:cNvSpPr>
          <p:nvPr/>
        </p:nvSpPr>
        <p:spPr bwMode="auto">
          <a:xfrm>
            <a:off x="3733800" y="4419600"/>
            <a:ext cx="838200" cy="228600"/>
          </a:xfrm>
          <a:prstGeom prst="line">
            <a:avLst/>
          </a:prstGeom>
          <a:noFill/>
          <a:ln w="9525">
            <a:solidFill>
              <a:srgbClr val="CC0000"/>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8206" name="Line 13"/>
          <p:cNvSpPr>
            <a:spLocks noChangeShapeType="1"/>
          </p:cNvSpPr>
          <p:nvPr/>
        </p:nvSpPr>
        <p:spPr bwMode="auto">
          <a:xfrm>
            <a:off x="3733800" y="4419600"/>
            <a:ext cx="685800" cy="685800"/>
          </a:xfrm>
          <a:prstGeom prst="line">
            <a:avLst/>
          </a:prstGeom>
          <a:noFill/>
          <a:ln w="9525">
            <a:solidFill>
              <a:srgbClr val="CC0000"/>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17" name="TextBox 16"/>
          <p:cNvSpPr txBox="1"/>
          <p:nvPr/>
        </p:nvSpPr>
        <p:spPr>
          <a:xfrm>
            <a:off x="381000" y="4648200"/>
            <a:ext cx="3124200" cy="708025"/>
          </a:xfrm>
          <a:prstGeom prst="rect">
            <a:avLst/>
          </a:prstGeom>
          <a:ln>
            <a:solidFill>
              <a:srgbClr val="C00000"/>
            </a:solidFill>
          </a:ln>
        </p:spPr>
        <p:style>
          <a:lnRef idx="2">
            <a:schemeClr val="accent2"/>
          </a:lnRef>
          <a:fillRef idx="1">
            <a:schemeClr val="lt1"/>
          </a:fillRef>
          <a:effectRef idx="0">
            <a:schemeClr val="accent2"/>
          </a:effectRef>
          <a:fontRef idx="minor">
            <a:schemeClr val="dk1"/>
          </a:fontRef>
        </p:style>
        <p:txBody>
          <a:bodyPr>
            <a:spAutoFit/>
          </a:bodyPr>
          <a:lstStyle/>
          <a:p>
            <a:pPr>
              <a:defRPr/>
            </a:pPr>
            <a:r>
              <a:rPr lang="en-US" sz="2000" dirty="0"/>
              <a:t>Instance variables of Student class</a:t>
            </a:r>
          </a:p>
        </p:txBody>
      </p:sp>
      <p:sp>
        <p:nvSpPr>
          <p:cNvPr id="18" name="TextBox 17"/>
          <p:cNvSpPr txBox="1"/>
          <p:nvPr/>
        </p:nvSpPr>
        <p:spPr>
          <a:xfrm>
            <a:off x="4572000" y="5638800"/>
            <a:ext cx="4343400" cy="400050"/>
          </a:xfrm>
          <a:prstGeom prst="rect">
            <a:avLst/>
          </a:prstGeom>
          <a:ln>
            <a:solidFill>
              <a:srgbClr val="C00000"/>
            </a:solidFill>
          </a:ln>
        </p:spPr>
        <p:style>
          <a:lnRef idx="2">
            <a:schemeClr val="accent2"/>
          </a:lnRef>
          <a:fillRef idx="1">
            <a:schemeClr val="lt1"/>
          </a:fillRef>
          <a:effectRef idx="0">
            <a:schemeClr val="accent2"/>
          </a:effectRef>
          <a:fontRef idx="minor">
            <a:schemeClr val="dk1"/>
          </a:fontRef>
        </p:style>
        <p:txBody>
          <a:bodyPr>
            <a:spAutoFit/>
          </a:bodyPr>
          <a:lstStyle/>
          <a:p>
            <a:pPr>
              <a:defRPr/>
            </a:pPr>
            <a:r>
              <a:rPr lang="en-US" sz="2000" dirty="0"/>
              <a:t>Instance methods of Student class</a:t>
            </a:r>
          </a:p>
        </p:txBody>
      </p:sp>
      <p:sp>
        <p:nvSpPr>
          <p:cNvPr id="8209" name="TextBox 19"/>
          <p:cNvSpPr txBox="1">
            <a:spLocks noChangeArrowheads="1"/>
          </p:cNvSpPr>
          <p:nvPr/>
        </p:nvSpPr>
        <p:spPr bwMode="auto">
          <a:xfrm>
            <a:off x="4191000" y="2514600"/>
            <a:ext cx="4648200"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000">
                <a:solidFill>
                  <a:srgbClr val="7030A0"/>
                </a:solidFill>
              </a:rPr>
              <a:t>regNo cannot be set by any other class</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229600" cy="838200"/>
          </a:xfrm>
        </p:spPr>
        <p:txBody>
          <a:bodyPr/>
          <a:lstStyle/>
          <a:p>
            <a:r>
              <a:rPr lang="en-US" dirty="0" smtClean="0"/>
              <a:t>Activity</a:t>
            </a:r>
            <a:endParaRPr lang="en-US" dirty="0"/>
          </a:p>
        </p:txBody>
      </p:sp>
      <p:sp>
        <p:nvSpPr>
          <p:cNvPr id="3" name="Slide Number Placeholder 2"/>
          <p:cNvSpPr>
            <a:spLocks noGrp="1"/>
          </p:cNvSpPr>
          <p:nvPr>
            <p:ph type="sldNum" sz="quarter" idx="12"/>
          </p:nvPr>
        </p:nvSpPr>
        <p:spPr/>
        <p:txBody>
          <a:bodyPr/>
          <a:lstStyle/>
          <a:p>
            <a:pPr>
              <a:defRPr/>
            </a:pPr>
            <a:fld id="{4654883A-2FFD-4E3F-AFE5-1C9EF5F7F86C}" type="slidenum">
              <a:rPr lang="en-US" smtClean="0"/>
              <a:pPr>
                <a:defRPr/>
              </a:pPr>
              <a:t>42</a:t>
            </a:fld>
            <a:endParaRPr lang="en-US"/>
          </a:p>
        </p:txBody>
      </p:sp>
      <p:sp>
        <p:nvSpPr>
          <p:cNvPr id="4" name="Content Placeholder 3"/>
          <p:cNvSpPr>
            <a:spLocks noGrp="1"/>
          </p:cNvSpPr>
          <p:nvPr>
            <p:ph sz="quarter" idx="1"/>
          </p:nvPr>
        </p:nvSpPr>
        <p:spPr>
          <a:xfrm>
            <a:off x="381000" y="1295400"/>
            <a:ext cx="8229600" cy="4525963"/>
          </a:xfrm>
        </p:spPr>
        <p:txBody>
          <a:bodyPr/>
          <a:lstStyle/>
          <a:p>
            <a:pPr algn="just"/>
            <a:r>
              <a:rPr lang="en-US" dirty="0" smtClean="0"/>
              <a:t>Complete the Student code in the previous slide</a:t>
            </a:r>
            <a:r>
              <a:rPr lang="en-US" dirty="0"/>
              <a:t>. Add Logic to check the sanity of the </a:t>
            </a:r>
            <a:r>
              <a:rPr lang="en-US" dirty="0" smtClean="0"/>
              <a:t>values before assigning </a:t>
            </a:r>
            <a:r>
              <a:rPr lang="en-US" dirty="0"/>
              <a:t>to the </a:t>
            </a:r>
            <a:r>
              <a:rPr lang="en-US" dirty="0" smtClean="0"/>
              <a:t>attribute.</a:t>
            </a:r>
          </a:p>
          <a:p>
            <a:pPr algn="just"/>
            <a:r>
              <a:rPr lang="en-US" dirty="0" smtClean="0"/>
              <a:t>Did you notice the way the methods are named?</a:t>
            </a:r>
          </a:p>
          <a:p>
            <a:pPr algn="just"/>
            <a:r>
              <a:rPr lang="en-US" dirty="0" smtClean="0"/>
              <a:t>Java’s recommendation is to use these naming conventions.</a:t>
            </a:r>
            <a:endParaRPr lang="en-US" dirty="0"/>
          </a:p>
        </p:txBody>
      </p:sp>
    </p:spTree>
    <p:extLst>
      <p:ext uri="{BB962C8B-B14F-4D97-AF65-F5344CB8AC3E}">
        <p14:creationId xmlns="" xmlns:p14="http://schemas.microsoft.com/office/powerpoint/2010/main" val="44488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381000" y="304800"/>
            <a:ext cx="8229600" cy="838200"/>
          </a:xfrm>
        </p:spPr>
        <p:txBody>
          <a:bodyPr>
            <a:normAutofit fontScale="90000"/>
          </a:bodyPr>
          <a:lstStyle/>
          <a:p>
            <a:r>
              <a:rPr lang="en-US" dirty="0" smtClean="0"/>
              <a:t>Creating and accessing </a:t>
            </a:r>
            <a:r>
              <a:rPr lang="en-US" dirty="0"/>
              <a:t>attributes using .</a:t>
            </a:r>
          </a:p>
        </p:txBody>
      </p:sp>
      <p:sp>
        <p:nvSpPr>
          <p:cNvPr id="13319" name="Slide Number Placeholder 8"/>
          <p:cNvSpPr>
            <a:spLocks noGrp="1"/>
          </p:cNvSpPr>
          <p:nvPr>
            <p:ph type="sldNum" sz="quarter" idx="12"/>
          </p:nvPr>
        </p:nvSpPr>
        <p:spPr/>
        <p:txBody>
          <a:bodyPr/>
          <a:lstStyle/>
          <a:p>
            <a:pPr>
              <a:defRPr/>
            </a:pPr>
            <a:fld id="{8F104A9C-7920-4729-81FD-35455486E289}" type="slidenum">
              <a:rPr lang="en-US" smtClean="0">
                <a:latin typeface="Arial" charset="0"/>
              </a:rPr>
              <a:pPr>
                <a:defRPr/>
              </a:pPr>
              <a:t>43</a:t>
            </a:fld>
            <a:endParaRPr lang="en-US" smtClean="0">
              <a:latin typeface="Arial" charset="0"/>
            </a:endParaRPr>
          </a:p>
        </p:txBody>
      </p:sp>
      <p:sp>
        <p:nvSpPr>
          <p:cNvPr id="5" name="Rectangle 3"/>
          <p:cNvSpPr txBox="1">
            <a:spLocks noChangeArrowheads="1"/>
          </p:cNvSpPr>
          <p:nvPr/>
        </p:nvSpPr>
        <p:spPr bwMode="auto">
          <a:xfrm>
            <a:off x="579339" y="1066800"/>
            <a:ext cx="7848600" cy="457200"/>
          </a:xfrm>
          <a:prstGeom prst="rect">
            <a:avLst/>
          </a:prstGeom>
          <a:noFill/>
          <a:ln w="9525">
            <a:noFill/>
            <a:miter lim="800000"/>
            <a:headEnd/>
            <a:tailEnd/>
          </a:ln>
        </p:spPr>
        <p:txBody>
          <a:bodyPr/>
          <a:lstStyle/>
          <a:p>
            <a:pPr marL="342900" indent="-342900">
              <a:lnSpc>
                <a:spcPct val="140000"/>
              </a:lnSpc>
              <a:buClr>
                <a:srgbClr val="002060"/>
              </a:buClr>
              <a:buFont typeface="Wingdings" pitchFamily="2" charset="2"/>
              <a:buNone/>
              <a:defRPr/>
            </a:pPr>
            <a:r>
              <a:rPr lang="en-US" sz="2000" dirty="0">
                <a:solidFill>
                  <a:srgbClr val="5F5F5F"/>
                </a:solidFill>
              </a:rPr>
              <a:t>The</a:t>
            </a:r>
            <a:r>
              <a:rPr lang="en-US" sz="2000" kern="0" dirty="0"/>
              <a:t> </a:t>
            </a:r>
            <a:r>
              <a:rPr lang="en-US" sz="2000" b="1" kern="0" dirty="0">
                <a:latin typeface="Courier New" pitchFamily="49" charset="0"/>
                <a:cs typeface="Courier New" pitchFamily="49" charset="0"/>
              </a:rPr>
              <a:t>new</a:t>
            </a:r>
            <a:r>
              <a:rPr lang="en-US" sz="2000" kern="0" dirty="0"/>
              <a:t> </a:t>
            </a:r>
            <a:r>
              <a:rPr lang="en-US" sz="2000" dirty="0">
                <a:solidFill>
                  <a:srgbClr val="5F5F5F"/>
                </a:solidFill>
              </a:rPr>
              <a:t>keyword is used to create objects.  </a:t>
            </a:r>
          </a:p>
        </p:txBody>
      </p:sp>
      <p:sp>
        <p:nvSpPr>
          <p:cNvPr id="6" name="Rectangle 3"/>
          <p:cNvSpPr txBox="1">
            <a:spLocks noChangeArrowheads="1"/>
          </p:cNvSpPr>
          <p:nvPr/>
        </p:nvSpPr>
        <p:spPr bwMode="auto">
          <a:xfrm>
            <a:off x="609600" y="1527313"/>
            <a:ext cx="8166652" cy="1444488"/>
          </a:xfrm>
          <a:prstGeom prst="rect">
            <a:avLst/>
          </a:prstGeom>
          <a:noFill/>
          <a:ln w="9525">
            <a:noFill/>
            <a:miter lim="800000"/>
            <a:headEnd/>
            <a:tailEnd/>
          </a:ln>
        </p:spPr>
        <p:txBody>
          <a:bodyPr/>
          <a:lstStyle/>
          <a:p>
            <a:pPr marL="342900" indent="-342900">
              <a:lnSpc>
                <a:spcPct val="140000"/>
              </a:lnSpc>
              <a:buClr>
                <a:srgbClr val="002060"/>
              </a:buClr>
              <a:buFont typeface="Wingdings" pitchFamily="2" charset="2"/>
              <a:buNone/>
              <a:defRPr/>
            </a:pPr>
            <a:r>
              <a:rPr lang="en-US" sz="2000" b="1" kern="0" dirty="0">
                <a:latin typeface="Courier New" pitchFamily="49" charset="0"/>
                <a:cs typeface="Courier New" pitchFamily="49" charset="0"/>
              </a:rPr>
              <a:t>Student s= new Student();</a:t>
            </a:r>
          </a:p>
          <a:p>
            <a:pPr marL="342900" indent="-342900">
              <a:lnSpc>
                <a:spcPct val="140000"/>
              </a:lnSpc>
              <a:buClr>
                <a:srgbClr val="002060"/>
              </a:buClr>
              <a:buFont typeface="Wingdings" pitchFamily="2" charset="2"/>
              <a:buNone/>
              <a:defRPr/>
            </a:pPr>
            <a:r>
              <a:rPr lang="en-US" sz="2000" dirty="0">
                <a:solidFill>
                  <a:srgbClr val="5F5F5F"/>
                </a:solidFill>
                <a:latin typeface="+mn-lt"/>
                <a:cs typeface="+mn-cs"/>
              </a:rPr>
              <a:t>Access any member of a class, use </a:t>
            </a:r>
            <a:r>
              <a:rPr lang="en-US" sz="2000" b="1" kern="0" dirty="0">
                <a:latin typeface="Courier New" pitchFamily="49" charset="0"/>
                <a:cs typeface="Courier New" pitchFamily="49" charset="0"/>
              </a:rPr>
              <a:t>. </a:t>
            </a:r>
            <a:r>
              <a:rPr lang="en-US" sz="2000" dirty="0">
                <a:solidFill>
                  <a:srgbClr val="5F5F5F"/>
                </a:solidFill>
                <a:latin typeface="+mn-lt"/>
                <a:cs typeface="+mn-cs"/>
              </a:rPr>
              <a:t>operator</a:t>
            </a:r>
            <a:endParaRPr lang="en-US" sz="2000" b="1" kern="0" dirty="0">
              <a:latin typeface="Courier New" pitchFamily="49" charset="0"/>
              <a:cs typeface="Courier New" pitchFamily="49" charset="0"/>
            </a:endParaRPr>
          </a:p>
          <a:p>
            <a:pPr marL="342900" indent="-342900">
              <a:lnSpc>
                <a:spcPct val="140000"/>
              </a:lnSpc>
              <a:buClr>
                <a:srgbClr val="002060"/>
              </a:buClr>
              <a:buFont typeface="Wingdings" pitchFamily="2" charset="2"/>
              <a:buNone/>
              <a:defRPr/>
            </a:pPr>
            <a:r>
              <a:rPr lang="en-US" sz="2000" b="1" kern="0" dirty="0">
                <a:latin typeface="Courier New" pitchFamily="49" charset="0"/>
                <a:cs typeface="Courier New" pitchFamily="49" charset="0"/>
              </a:rPr>
              <a:t>s.name or </a:t>
            </a:r>
            <a:r>
              <a:rPr lang="en-US" sz="2000" b="1" kern="0" dirty="0" err="1">
                <a:latin typeface="Courier New" pitchFamily="49" charset="0"/>
                <a:cs typeface="Courier New" pitchFamily="49" charset="0"/>
              </a:rPr>
              <a:t>s.getCurrentSemester</a:t>
            </a:r>
            <a:r>
              <a:rPr lang="en-US" sz="2000" b="1" kern="0" dirty="0" smtClean="0">
                <a:latin typeface="Courier New" pitchFamily="49" charset="0"/>
                <a:cs typeface="Courier New" pitchFamily="49" charset="0"/>
              </a:rPr>
              <a:t>();</a:t>
            </a:r>
            <a:endParaRPr lang="en-US" sz="2000" b="1" kern="0" dirty="0">
              <a:latin typeface="Courier New" pitchFamily="49" charset="0"/>
              <a:cs typeface="Courier New" pitchFamily="49" charset="0"/>
            </a:endParaRPr>
          </a:p>
          <a:p>
            <a:pPr marL="342900" indent="-342900">
              <a:lnSpc>
                <a:spcPct val="140000"/>
              </a:lnSpc>
              <a:buClr>
                <a:srgbClr val="002060"/>
              </a:buClr>
              <a:buFont typeface="Wingdings" pitchFamily="2" charset="2"/>
              <a:buNone/>
              <a:defRPr/>
            </a:pPr>
            <a:endParaRPr lang="en-US" sz="2000" b="1" kern="0" dirty="0">
              <a:latin typeface="Courier New" pitchFamily="49" charset="0"/>
              <a:cs typeface="Courier New" pitchFamily="49" charset="0"/>
            </a:endParaRPr>
          </a:p>
          <a:p>
            <a:pPr marL="342900" indent="-342900">
              <a:lnSpc>
                <a:spcPct val="140000"/>
              </a:lnSpc>
              <a:buClr>
                <a:srgbClr val="002060"/>
              </a:buClr>
              <a:buFont typeface="Wingdings" pitchFamily="2" charset="2"/>
              <a:buNone/>
              <a:defRPr/>
            </a:pPr>
            <a:endParaRPr lang="en-US" sz="2000" b="1" kern="0" dirty="0">
              <a:latin typeface="Courier New" pitchFamily="49" charset="0"/>
              <a:cs typeface="Courier New" pitchFamily="49" charset="0"/>
            </a:endParaRPr>
          </a:p>
        </p:txBody>
      </p:sp>
      <p:sp>
        <p:nvSpPr>
          <p:cNvPr id="7" name="Rectangle 3"/>
          <p:cNvSpPr txBox="1">
            <a:spLocks noChangeArrowheads="1"/>
          </p:cNvSpPr>
          <p:nvPr/>
        </p:nvSpPr>
        <p:spPr bwMode="auto">
          <a:xfrm>
            <a:off x="867130" y="3243470"/>
            <a:ext cx="6718852" cy="2819400"/>
          </a:xfrm>
          <a:prstGeom prst="rect">
            <a:avLst/>
          </a:prstGeom>
          <a:noFill/>
          <a:ln w="9525">
            <a:noFill/>
            <a:miter lim="800000"/>
            <a:headEnd/>
            <a:tailEnd/>
          </a:ln>
        </p:spPr>
        <p:txBody>
          <a:bodyPr/>
          <a:lstStyle/>
          <a:p>
            <a:pPr marL="342900" indent="-342900">
              <a:lnSpc>
                <a:spcPct val="140000"/>
              </a:lnSpc>
              <a:buClr>
                <a:srgbClr val="002060"/>
              </a:buClr>
              <a:buFont typeface="Wingdings" pitchFamily="2" charset="2"/>
              <a:buNone/>
              <a:defRPr/>
            </a:pPr>
            <a:r>
              <a:rPr lang="en-US" sz="2000" i="1" dirty="0">
                <a:solidFill>
                  <a:srgbClr val="993366"/>
                </a:solidFill>
              </a:rPr>
              <a:t>The code </a:t>
            </a:r>
            <a:r>
              <a:rPr lang="en-US" sz="2000" i="1" dirty="0" smtClean="0">
                <a:solidFill>
                  <a:srgbClr val="993366"/>
                </a:solidFill>
              </a:rPr>
              <a:t>listed below prints</a:t>
            </a:r>
            <a:r>
              <a:rPr lang="en-US" sz="2000" i="1" kern="0" dirty="0" smtClean="0">
                <a:solidFill>
                  <a:srgbClr val="993366"/>
                </a:solidFill>
                <a:latin typeface="+mn-lt"/>
                <a:cs typeface="+mn-cs"/>
              </a:rPr>
              <a:t> </a:t>
            </a:r>
            <a:r>
              <a:rPr lang="en-US" sz="2000" b="1" i="1" kern="0" dirty="0">
                <a:solidFill>
                  <a:srgbClr val="993366"/>
                </a:solidFill>
                <a:latin typeface="Courier New" pitchFamily="49" charset="0"/>
                <a:cs typeface="Courier New" pitchFamily="49" charset="0"/>
              </a:rPr>
              <a:t>null</a:t>
            </a:r>
            <a:r>
              <a:rPr lang="en-US" sz="2000" i="1" kern="0" dirty="0" smtClean="0">
                <a:solidFill>
                  <a:srgbClr val="993366"/>
                </a:solidFill>
                <a:latin typeface="+mn-lt"/>
                <a:cs typeface="+mn-cs"/>
              </a:rPr>
              <a:t>, </a:t>
            </a:r>
            <a:r>
              <a:rPr lang="en-US" sz="2000" i="1" dirty="0">
                <a:solidFill>
                  <a:srgbClr val="993366"/>
                </a:solidFill>
              </a:rPr>
              <a:t>why?</a:t>
            </a:r>
          </a:p>
          <a:p>
            <a:pPr marL="342900" indent="-342900">
              <a:lnSpc>
                <a:spcPct val="140000"/>
              </a:lnSpc>
              <a:buClr>
                <a:srgbClr val="002060"/>
              </a:buClr>
              <a:defRPr/>
            </a:pPr>
            <a:r>
              <a:rPr lang="en-US" sz="2000" b="1" kern="0" dirty="0">
                <a:solidFill>
                  <a:srgbClr val="993366"/>
                </a:solidFill>
                <a:latin typeface="Courier New" pitchFamily="49" charset="0"/>
                <a:cs typeface="Courier New" pitchFamily="49" charset="0"/>
              </a:rPr>
              <a:t>public class Test{</a:t>
            </a:r>
          </a:p>
          <a:p>
            <a:pPr marL="342900" indent="-342900">
              <a:lnSpc>
                <a:spcPct val="140000"/>
              </a:lnSpc>
              <a:buClr>
                <a:srgbClr val="002060"/>
              </a:buClr>
              <a:defRPr/>
            </a:pPr>
            <a:r>
              <a:rPr lang="en-US" sz="2000" b="1" kern="0" dirty="0">
                <a:solidFill>
                  <a:srgbClr val="993366"/>
                </a:solidFill>
                <a:latin typeface="Courier New" pitchFamily="49" charset="0"/>
                <a:cs typeface="Courier New" pitchFamily="49" charset="0"/>
              </a:rPr>
              <a:t>public static void main(String </a:t>
            </a:r>
            <a:r>
              <a:rPr lang="en-US" sz="2000" b="1" kern="0" dirty="0" err="1">
                <a:solidFill>
                  <a:srgbClr val="993366"/>
                </a:solidFill>
                <a:latin typeface="Courier New" pitchFamily="49" charset="0"/>
                <a:cs typeface="Courier New" pitchFamily="49" charset="0"/>
              </a:rPr>
              <a:t>str</a:t>
            </a:r>
            <a:r>
              <a:rPr lang="en-US" sz="2000" b="1" kern="0" dirty="0">
                <a:solidFill>
                  <a:srgbClr val="993366"/>
                </a:solidFill>
                <a:latin typeface="Courier New" pitchFamily="49" charset="0"/>
                <a:cs typeface="Courier New" pitchFamily="49" charset="0"/>
              </a:rPr>
              <a:t>[]){</a:t>
            </a:r>
          </a:p>
          <a:p>
            <a:pPr marL="342900" indent="-342900">
              <a:lnSpc>
                <a:spcPct val="140000"/>
              </a:lnSpc>
              <a:buClr>
                <a:srgbClr val="002060"/>
              </a:buClr>
              <a:defRPr/>
            </a:pPr>
            <a:r>
              <a:rPr lang="en-US" sz="2000" b="1" kern="0" dirty="0">
                <a:solidFill>
                  <a:srgbClr val="993366"/>
                </a:solidFill>
                <a:latin typeface="Courier New" pitchFamily="49" charset="0"/>
                <a:cs typeface="Courier New" pitchFamily="49" charset="0"/>
              </a:rPr>
              <a:t>Student s= new Student();</a:t>
            </a:r>
          </a:p>
          <a:p>
            <a:pPr marL="342900" indent="-342900">
              <a:lnSpc>
                <a:spcPct val="140000"/>
              </a:lnSpc>
              <a:buClr>
                <a:srgbClr val="002060"/>
              </a:buClr>
              <a:defRPr/>
            </a:pPr>
            <a:r>
              <a:rPr lang="en-US" sz="2000" b="1" kern="0" dirty="0" err="1">
                <a:solidFill>
                  <a:srgbClr val="993366"/>
                </a:solidFill>
                <a:latin typeface="Courier New" pitchFamily="49" charset="0"/>
                <a:cs typeface="Courier New" pitchFamily="49" charset="0"/>
              </a:rPr>
              <a:t>System.out.println</a:t>
            </a:r>
            <a:r>
              <a:rPr lang="en-US" sz="2000" b="1" kern="0" dirty="0">
                <a:solidFill>
                  <a:srgbClr val="993366"/>
                </a:solidFill>
                <a:latin typeface="Courier New" pitchFamily="49" charset="0"/>
                <a:cs typeface="Courier New" pitchFamily="49" charset="0"/>
              </a:rPr>
              <a:t>(</a:t>
            </a:r>
            <a:r>
              <a:rPr lang="en-US" sz="2000" b="1" kern="0" dirty="0" err="1">
                <a:solidFill>
                  <a:srgbClr val="993366"/>
                </a:solidFill>
                <a:latin typeface="Courier New" pitchFamily="49" charset="0"/>
                <a:cs typeface="Courier New" pitchFamily="49" charset="0"/>
              </a:rPr>
              <a:t>s.getName</a:t>
            </a:r>
            <a:r>
              <a:rPr lang="en-US" sz="2000" b="1" kern="0" dirty="0" smtClean="0">
                <a:solidFill>
                  <a:srgbClr val="993366"/>
                </a:solidFill>
                <a:latin typeface="Courier New" pitchFamily="49" charset="0"/>
                <a:cs typeface="Courier New" pitchFamily="49" charset="0"/>
              </a:rPr>
              <a:t>());</a:t>
            </a:r>
          </a:p>
          <a:p>
            <a:pPr marL="342900" indent="-342900">
              <a:lnSpc>
                <a:spcPct val="140000"/>
              </a:lnSpc>
              <a:buClr>
                <a:srgbClr val="002060"/>
              </a:buClr>
              <a:defRPr/>
            </a:pPr>
            <a:r>
              <a:rPr lang="en-US" sz="2000" b="1" kern="0" dirty="0" smtClean="0">
                <a:solidFill>
                  <a:srgbClr val="993366"/>
                </a:solidFill>
                <a:latin typeface="Courier New" pitchFamily="49" charset="0"/>
                <a:cs typeface="Courier New" pitchFamily="49" charset="0"/>
              </a:rPr>
              <a:t>}</a:t>
            </a:r>
            <a:endParaRPr lang="en-US" sz="2000" b="1" kern="0" dirty="0">
              <a:solidFill>
                <a:srgbClr val="993366"/>
              </a:solidFill>
              <a:latin typeface="Courier New" pitchFamily="49" charset="0"/>
              <a:cs typeface="Courier New" pitchFamily="49" charset="0"/>
            </a:endParaRPr>
          </a:p>
          <a:p>
            <a:pPr marL="342900" indent="-342900">
              <a:lnSpc>
                <a:spcPct val="140000"/>
              </a:lnSpc>
              <a:buClr>
                <a:srgbClr val="002060"/>
              </a:buClr>
              <a:defRPr/>
            </a:pPr>
            <a:endParaRPr lang="en-US" sz="2000" b="1" kern="0" dirty="0">
              <a:latin typeface="Courier New" pitchFamily="49" charset="0"/>
              <a:cs typeface="Courier New" pitchFamily="49" charset="0"/>
            </a:endParaRPr>
          </a:p>
          <a:p>
            <a:pPr marL="342900" indent="-342900">
              <a:lnSpc>
                <a:spcPct val="140000"/>
              </a:lnSpc>
              <a:buClr>
                <a:srgbClr val="002060"/>
              </a:buClr>
              <a:defRPr/>
            </a:pPr>
            <a:endParaRPr lang="en-US" sz="2000" b="1" kern="0" dirty="0">
              <a:latin typeface="Courier New" pitchFamily="49" charset="0"/>
              <a:cs typeface="Courier New" pitchFamily="49" charset="0"/>
            </a:endParaRPr>
          </a:p>
          <a:p>
            <a:pPr marL="342900" indent="-342900">
              <a:lnSpc>
                <a:spcPct val="140000"/>
              </a:lnSpc>
              <a:buClr>
                <a:srgbClr val="002060"/>
              </a:buClr>
              <a:buFont typeface="Wingdings" pitchFamily="2" charset="2"/>
              <a:buNone/>
              <a:defRPr/>
            </a:pPr>
            <a:endParaRPr lang="en-US" sz="2000" b="1" kern="0" dirty="0">
              <a:latin typeface="Courier New" pitchFamily="49" charset="0"/>
              <a:cs typeface="Courier New" pitchFamily="49" charset="0"/>
            </a:endParaRPr>
          </a:p>
          <a:p>
            <a:pPr marL="342900" indent="-342900">
              <a:lnSpc>
                <a:spcPct val="140000"/>
              </a:lnSpc>
              <a:buClr>
                <a:srgbClr val="002060"/>
              </a:buClr>
              <a:buFont typeface="Wingdings" pitchFamily="2" charset="2"/>
              <a:buNone/>
              <a:defRPr/>
            </a:pPr>
            <a:endParaRPr lang="en-US" sz="2000" b="1" kern="0" dirty="0">
              <a:latin typeface="Courier New" pitchFamily="49" charset="0"/>
              <a:cs typeface="Courier New" pitchFamily="49" charset="0"/>
            </a:endParaRPr>
          </a:p>
          <a:p>
            <a:pPr marL="342900" indent="-342900">
              <a:lnSpc>
                <a:spcPct val="140000"/>
              </a:lnSpc>
              <a:buClr>
                <a:srgbClr val="002060"/>
              </a:buClr>
              <a:buFont typeface="Wingdings" pitchFamily="2" charset="2"/>
              <a:buNone/>
              <a:defRPr/>
            </a:pPr>
            <a:endParaRPr lang="en-US" sz="2000" b="1" kern="0" dirty="0">
              <a:latin typeface="Courier New" pitchFamily="49" charset="0"/>
              <a:cs typeface="Courier New" pitchFamily="49" charset="0"/>
            </a:endParaRPr>
          </a:p>
          <a:p>
            <a:pPr marL="342900" indent="-342900">
              <a:lnSpc>
                <a:spcPct val="140000"/>
              </a:lnSpc>
              <a:buClr>
                <a:srgbClr val="002060"/>
              </a:buClr>
              <a:buFont typeface="Wingdings" pitchFamily="2" charset="2"/>
              <a:buNone/>
              <a:defRPr/>
            </a:pPr>
            <a:endParaRPr lang="en-US" sz="2000" b="1" kern="0" dirty="0">
              <a:latin typeface="Courier New" pitchFamily="49" charset="0"/>
              <a:cs typeface="Courier New" pitchFamily="49" charset="0"/>
            </a:endParaRPr>
          </a:p>
        </p:txBody>
      </p:sp>
      <p:pic>
        <p:nvPicPr>
          <p:cNvPr id="9" name="Picture 5"/>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291548" y="3243470"/>
            <a:ext cx="575582" cy="50538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dirty="0"/>
              <a:t>Constructor</a:t>
            </a:r>
          </a:p>
        </p:txBody>
      </p:sp>
      <p:sp>
        <p:nvSpPr>
          <p:cNvPr id="14341" name="Slide Number Placeholder 5"/>
          <p:cNvSpPr>
            <a:spLocks noGrp="1"/>
          </p:cNvSpPr>
          <p:nvPr>
            <p:ph type="sldNum" sz="quarter" idx="12"/>
          </p:nvPr>
        </p:nvSpPr>
        <p:spPr/>
        <p:txBody>
          <a:bodyPr/>
          <a:lstStyle/>
          <a:p>
            <a:pPr>
              <a:defRPr/>
            </a:pPr>
            <a:fld id="{E58F3CF1-88AF-4F68-8127-779978655E33}" type="slidenum">
              <a:rPr lang="en-US" smtClean="0">
                <a:latin typeface="Arial" charset="0"/>
              </a:rPr>
              <a:pPr>
                <a:defRPr/>
              </a:pPr>
              <a:t>44</a:t>
            </a:fld>
            <a:endParaRPr lang="en-US" smtClean="0">
              <a:latin typeface="Arial" charset="0"/>
            </a:endParaRPr>
          </a:p>
        </p:txBody>
      </p:sp>
      <p:sp>
        <p:nvSpPr>
          <p:cNvPr id="354307" name="Rectangle 3"/>
          <p:cNvSpPr>
            <a:spLocks noGrp="1" noChangeArrowheads="1"/>
          </p:cNvSpPr>
          <p:nvPr>
            <p:ph sz="quarter" idx="1"/>
          </p:nvPr>
        </p:nvSpPr>
        <p:spPr>
          <a:xfrm>
            <a:off x="228600" y="1371600"/>
            <a:ext cx="8458200" cy="4419600"/>
          </a:xfrm>
        </p:spPr>
        <p:txBody>
          <a:bodyPr>
            <a:normAutofit/>
          </a:bodyPr>
          <a:lstStyle/>
          <a:p>
            <a:pPr algn="just" eaLnBrk="1" hangingPunct="1">
              <a:spcBef>
                <a:spcPct val="0"/>
              </a:spcBef>
              <a:buClr>
                <a:srgbClr val="002060"/>
              </a:buClr>
              <a:defRPr/>
            </a:pPr>
            <a:r>
              <a:rPr lang="en-US" dirty="0" smtClean="0"/>
              <a:t>The constructor is a special method for every class that helps  initialize the object members at the time of creation. </a:t>
            </a:r>
          </a:p>
          <a:p>
            <a:pPr algn="just" eaLnBrk="1" hangingPunct="1">
              <a:spcBef>
                <a:spcPct val="0"/>
              </a:spcBef>
              <a:buClr>
                <a:srgbClr val="002060"/>
              </a:buClr>
              <a:defRPr/>
            </a:pPr>
            <a:r>
              <a:rPr lang="en-US" dirty="0" smtClean="0"/>
              <a:t>It is a special method because</a:t>
            </a:r>
          </a:p>
          <a:p>
            <a:pPr lvl="1" algn="just" eaLnBrk="1" hangingPunct="1">
              <a:spcBef>
                <a:spcPct val="0"/>
              </a:spcBef>
              <a:buClr>
                <a:srgbClr val="002060"/>
              </a:buClr>
              <a:defRPr/>
            </a:pPr>
            <a:r>
              <a:rPr lang="en-US" sz="2000" dirty="0" smtClean="0"/>
              <a:t> it has the same name as the class name</a:t>
            </a:r>
          </a:p>
          <a:p>
            <a:pPr lvl="1" algn="just" eaLnBrk="1" hangingPunct="1">
              <a:spcBef>
                <a:spcPct val="0"/>
              </a:spcBef>
              <a:buClr>
                <a:srgbClr val="002060"/>
              </a:buClr>
              <a:defRPr/>
            </a:pPr>
            <a:r>
              <a:rPr lang="en-US" sz="2000" dirty="0" smtClean="0"/>
              <a:t>does not have a return type.</a:t>
            </a:r>
          </a:p>
          <a:p>
            <a:pPr lvl="1" algn="just" eaLnBrk="1" hangingPunct="1">
              <a:spcBef>
                <a:spcPct val="0"/>
              </a:spcBef>
              <a:buClr>
                <a:srgbClr val="002060"/>
              </a:buClr>
              <a:defRPr/>
            </a:pPr>
            <a:r>
              <a:rPr lang="en-US" sz="2000" dirty="0" smtClean="0"/>
              <a:t>Can be called only using </a:t>
            </a:r>
            <a:r>
              <a:rPr lang="en-US" sz="2000" dirty="0" smtClean="0">
                <a:solidFill>
                  <a:srgbClr val="000000"/>
                </a:solidFill>
              </a:rPr>
              <a:t>‘</a:t>
            </a:r>
            <a:r>
              <a:rPr lang="en-US" sz="2000" b="1" kern="1200" dirty="0" smtClean="0">
                <a:solidFill>
                  <a:srgbClr val="000000"/>
                </a:solidFill>
                <a:latin typeface="Courier New" pitchFamily="49" charset="0"/>
              </a:rPr>
              <a:t>new</a:t>
            </a:r>
            <a:r>
              <a:rPr lang="en-US" sz="2000" dirty="0" smtClean="0">
                <a:solidFill>
                  <a:srgbClr val="000000"/>
                </a:solidFill>
              </a:rPr>
              <a:t>’ </a:t>
            </a:r>
            <a:r>
              <a:rPr lang="en-US" sz="2000" dirty="0" smtClean="0"/>
              <a:t>keyword when object gets created.</a:t>
            </a:r>
          </a:p>
          <a:p>
            <a:pPr algn="just" eaLnBrk="1" hangingPunct="1">
              <a:spcBef>
                <a:spcPct val="0"/>
              </a:spcBef>
              <a:buClr>
                <a:srgbClr val="002060"/>
              </a:buClr>
              <a:defRPr/>
            </a:pPr>
            <a:r>
              <a:rPr lang="en-US" dirty="0"/>
              <a:t>There can be more than one constructor for a class. </a:t>
            </a:r>
          </a:p>
          <a:p>
            <a:pPr algn="just" eaLnBrk="1" hangingPunct="1">
              <a:spcBef>
                <a:spcPct val="0"/>
              </a:spcBef>
              <a:buClr>
                <a:srgbClr val="002060"/>
              </a:buClr>
              <a:defRPr/>
            </a:pPr>
            <a:r>
              <a:rPr lang="en-US" dirty="0"/>
              <a:t>Space is allocated for an object only when </a:t>
            </a:r>
            <a:r>
              <a:rPr lang="en-US" dirty="0" smtClean="0"/>
              <a:t>the constructor </a:t>
            </a:r>
            <a:r>
              <a:rPr lang="en-US" dirty="0"/>
              <a:t>is called. Declaring </a:t>
            </a:r>
            <a:r>
              <a:rPr lang="en-US" dirty="0" smtClean="0"/>
              <a:t>a </a:t>
            </a:r>
            <a:r>
              <a:rPr lang="en-US" dirty="0"/>
              <a:t>variable of class  and not calling new does not consume any memory!</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381000" y="381000"/>
            <a:ext cx="8229600" cy="838200"/>
          </a:xfrm>
        </p:spPr>
        <p:txBody>
          <a:bodyPr/>
          <a:lstStyle/>
          <a:p>
            <a:r>
              <a:rPr lang="en-US" dirty="0"/>
              <a:t>No argument constructor</a:t>
            </a:r>
          </a:p>
        </p:txBody>
      </p:sp>
      <p:sp>
        <p:nvSpPr>
          <p:cNvPr id="18436" name="Slide Number Placeholder 5"/>
          <p:cNvSpPr>
            <a:spLocks noGrp="1"/>
          </p:cNvSpPr>
          <p:nvPr>
            <p:ph type="sldNum" sz="quarter" idx="12"/>
          </p:nvPr>
        </p:nvSpPr>
        <p:spPr/>
        <p:txBody>
          <a:bodyPr/>
          <a:lstStyle/>
          <a:p>
            <a:pPr>
              <a:defRPr/>
            </a:pPr>
            <a:fld id="{A7241E00-1E31-492E-A63C-BD53F05D4243}" type="slidenum">
              <a:rPr lang="en-US" smtClean="0">
                <a:latin typeface="Arial" charset="0"/>
              </a:rPr>
              <a:pPr>
                <a:defRPr/>
              </a:pPr>
              <a:t>45</a:t>
            </a:fld>
            <a:endParaRPr lang="en-US" smtClean="0">
              <a:latin typeface="Arial" charset="0"/>
            </a:endParaRPr>
          </a:p>
        </p:txBody>
      </p:sp>
      <p:sp>
        <p:nvSpPr>
          <p:cNvPr id="18435" name="Content Placeholder 4"/>
          <p:cNvSpPr>
            <a:spLocks noGrp="1"/>
          </p:cNvSpPr>
          <p:nvPr>
            <p:ph sz="quarter" idx="1"/>
          </p:nvPr>
        </p:nvSpPr>
        <p:spPr>
          <a:xfrm>
            <a:off x="304800" y="1524000"/>
            <a:ext cx="8229600" cy="2514600"/>
          </a:xfrm>
        </p:spPr>
        <p:txBody>
          <a:bodyPr>
            <a:normAutofit fontScale="77500" lnSpcReduction="20000"/>
          </a:bodyPr>
          <a:lstStyle/>
          <a:p>
            <a:pPr algn="just"/>
            <a:r>
              <a:rPr lang="en-US" b="1" dirty="0" smtClean="0">
                <a:solidFill>
                  <a:schemeClr val="tx1"/>
                </a:solidFill>
                <a:latin typeface="Courier New" pitchFamily="49" charset="0"/>
              </a:rPr>
              <a:t>new Student() </a:t>
            </a:r>
            <a:r>
              <a:rPr lang="en-US" dirty="0" smtClean="0"/>
              <a:t>will try to invoke a constructor similar to the one below</a:t>
            </a:r>
          </a:p>
          <a:p>
            <a:pPr algn="just">
              <a:lnSpc>
                <a:spcPct val="100000"/>
              </a:lnSpc>
              <a:buFont typeface="Wingdings" pitchFamily="2" charset="2"/>
              <a:buNone/>
            </a:pPr>
            <a:r>
              <a:rPr lang="en-US" b="1" dirty="0" smtClean="0">
                <a:solidFill>
                  <a:schemeClr val="tx1"/>
                </a:solidFill>
                <a:latin typeface="Courier New" pitchFamily="49" charset="0"/>
              </a:rPr>
              <a:t>class Student{</a:t>
            </a:r>
          </a:p>
          <a:p>
            <a:pPr algn="just">
              <a:lnSpc>
                <a:spcPct val="100000"/>
              </a:lnSpc>
              <a:buFont typeface="Wingdings" pitchFamily="2" charset="2"/>
              <a:buNone/>
            </a:pPr>
            <a:r>
              <a:rPr lang="en-US" b="1" dirty="0" smtClean="0">
                <a:solidFill>
                  <a:srgbClr val="C00000"/>
                </a:solidFill>
                <a:latin typeface="Courier New" pitchFamily="49" charset="0"/>
              </a:rPr>
              <a:t>public Student(){..}</a:t>
            </a:r>
            <a:r>
              <a:rPr lang="en-US" b="1" dirty="0" smtClean="0">
                <a:solidFill>
                  <a:schemeClr val="tx1"/>
                </a:solidFill>
                <a:latin typeface="Courier New" pitchFamily="49" charset="0"/>
              </a:rPr>
              <a:t> }</a:t>
            </a:r>
          </a:p>
          <a:p>
            <a:pPr algn="just"/>
            <a:r>
              <a:rPr lang="en-US" dirty="0"/>
              <a:t>An error will be generated because a no-argument constructor is not defined.</a:t>
            </a:r>
          </a:p>
          <a:p>
            <a:pPr algn="just"/>
            <a:r>
              <a:rPr lang="en-US" dirty="0" smtClean="0"/>
              <a:t>When </a:t>
            </a:r>
            <a:r>
              <a:rPr lang="en-US" dirty="0"/>
              <a:t>no constructors are defined for a class, compiler automatically inserts a constructor that takes no argument</a:t>
            </a:r>
            <a:endParaRPr lang="en-US" i="1" dirty="0" smtClean="0">
              <a:solidFill>
                <a:schemeClr val="tx1"/>
              </a:solidFill>
            </a:endParaRPr>
          </a:p>
        </p:txBody>
      </p:sp>
      <p:sp>
        <p:nvSpPr>
          <p:cNvPr id="7" name="Rectangle 4"/>
          <p:cNvSpPr>
            <a:spLocks noChangeArrowheads="1"/>
          </p:cNvSpPr>
          <p:nvPr/>
        </p:nvSpPr>
        <p:spPr bwMode="auto">
          <a:xfrm>
            <a:off x="190500" y="4486869"/>
            <a:ext cx="6705600" cy="182614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a:spcBef>
                <a:spcPts val="1000"/>
              </a:spcBef>
            </a:pPr>
            <a:r>
              <a:rPr lang="en-US" sz="2000" b="1" dirty="0">
                <a:latin typeface="Courier New" pitchFamily="49" charset="0"/>
                <a:cs typeface="Courier New" pitchFamily="49" charset="0"/>
              </a:rPr>
              <a:t>public  class </a:t>
            </a:r>
            <a:r>
              <a:rPr lang="en-US" sz="2000" b="1" dirty="0" smtClean="0">
                <a:latin typeface="Courier New" pitchFamily="49" charset="0"/>
                <a:cs typeface="Courier New" pitchFamily="49" charset="0"/>
              </a:rPr>
              <a:t>Teacher{</a:t>
            </a:r>
            <a:endParaRPr lang="en-US" sz="2000" b="1" dirty="0">
              <a:latin typeface="Courier New" pitchFamily="49" charset="0"/>
              <a:cs typeface="Courier New" pitchFamily="49" charset="0"/>
            </a:endParaRPr>
          </a:p>
          <a:p>
            <a:pPr>
              <a:spcBef>
                <a:spcPts val="1000"/>
              </a:spcBef>
            </a:pPr>
            <a:r>
              <a:rPr lang="en-US" sz="2000" b="1" dirty="0" smtClean="0">
                <a:latin typeface="Courier New" pitchFamily="49" charset="0"/>
                <a:cs typeface="Courier New" pitchFamily="49" charset="0"/>
              </a:rPr>
              <a:t>public </a:t>
            </a:r>
            <a:r>
              <a:rPr lang="en-US" sz="2000" b="1" dirty="0">
                <a:latin typeface="Courier New" pitchFamily="49" charset="0"/>
                <a:cs typeface="Courier New" pitchFamily="49" charset="0"/>
              </a:rPr>
              <a:t>String name; </a:t>
            </a:r>
          </a:p>
          <a:p>
            <a:pPr>
              <a:spcBef>
                <a:spcPts val="1000"/>
              </a:spcBef>
            </a:pPr>
            <a:r>
              <a:rPr lang="en-US" sz="2000" b="1" dirty="0" smtClean="0">
                <a:latin typeface="Courier New" pitchFamily="49" charset="0"/>
                <a:cs typeface="Courier New" pitchFamily="49" charset="0"/>
              </a:rPr>
              <a:t>}</a:t>
            </a:r>
            <a:endParaRPr lang="en-US" sz="2000" b="1" dirty="0">
              <a:latin typeface="Courier New" pitchFamily="49" charset="0"/>
              <a:cs typeface="Courier New" pitchFamily="49" charset="0"/>
            </a:endParaRPr>
          </a:p>
          <a:p>
            <a:endParaRPr lang="en-US" b="1" dirty="0">
              <a:latin typeface="Courier New" pitchFamily="49" charset="0"/>
              <a:cs typeface="Courier New" pitchFamily="49" charset="0"/>
            </a:endParaRPr>
          </a:p>
          <a:p>
            <a:r>
              <a:rPr lang="en-US" b="1" dirty="0">
                <a:latin typeface="Courier New" pitchFamily="49" charset="0"/>
                <a:cs typeface="Courier New" pitchFamily="49" charset="0"/>
              </a:rPr>
              <a:t>           </a:t>
            </a:r>
          </a:p>
        </p:txBody>
      </p:sp>
      <p:sp>
        <p:nvSpPr>
          <p:cNvPr id="8" name="Text Box 4"/>
          <p:cNvSpPr txBox="1">
            <a:spLocks noChangeArrowheads="1"/>
          </p:cNvSpPr>
          <p:nvPr/>
        </p:nvSpPr>
        <p:spPr bwMode="auto">
          <a:xfrm>
            <a:off x="5123656" y="4737951"/>
            <a:ext cx="3048000" cy="1323975"/>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000" b="1" dirty="0">
                <a:latin typeface="Courier New" pitchFamily="49" charset="0"/>
              </a:rPr>
              <a:t>public </a:t>
            </a:r>
            <a:r>
              <a:rPr lang="en-US" sz="2000" b="1" dirty="0">
                <a:latin typeface="Courier New" pitchFamily="49" charset="0"/>
                <a:cs typeface="Courier New" pitchFamily="49" charset="0"/>
              </a:rPr>
              <a:t>Teacher</a:t>
            </a:r>
            <a:r>
              <a:rPr lang="en-US" sz="2000" b="1" dirty="0" smtClean="0">
                <a:latin typeface="Courier New" pitchFamily="49" charset="0"/>
              </a:rPr>
              <a:t>()</a:t>
            </a:r>
            <a:endParaRPr lang="en-US" sz="2000" b="1" dirty="0">
              <a:latin typeface="Courier New" pitchFamily="49" charset="0"/>
            </a:endParaRPr>
          </a:p>
          <a:p>
            <a:pPr eaLnBrk="1" hangingPunct="1"/>
            <a:r>
              <a:rPr lang="en-US" sz="2000" b="1" dirty="0">
                <a:latin typeface="Courier New" pitchFamily="49" charset="0"/>
              </a:rPr>
              <a:t>{</a:t>
            </a:r>
          </a:p>
          <a:p>
            <a:pPr eaLnBrk="1" hangingPunct="1"/>
            <a:r>
              <a:rPr lang="en-US" sz="2000" b="1" dirty="0">
                <a:solidFill>
                  <a:srgbClr val="C00000"/>
                </a:solidFill>
                <a:latin typeface="Courier New" pitchFamily="49" charset="0"/>
              </a:rPr>
              <a:t>super();</a:t>
            </a:r>
          </a:p>
          <a:p>
            <a:pPr eaLnBrk="1" hangingPunct="1"/>
            <a:r>
              <a:rPr lang="en-US" sz="2000" b="1" dirty="0">
                <a:latin typeface="Courier New" pitchFamily="49" charset="0"/>
              </a:rPr>
              <a:t>}</a:t>
            </a:r>
          </a:p>
        </p:txBody>
      </p:sp>
      <p:sp>
        <p:nvSpPr>
          <p:cNvPr id="9" name="Text Box 5"/>
          <p:cNvSpPr txBox="1">
            <a:spLocks noChangeArrowheads="1"/>
          </p:cNvSpPr>
          <p:nvPr/>
        </p:nvSpPr>
        <p:spPr bwMode="auto">
          <a:xfrm>
            <a:off x="3115469" y="4907338"/>
            <a:ext cx="2005677"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b="1" dirty="0">
                <a:solidFill>
                  <a:schemeClr val="accent2"/>
                </a:solidFill>
                <a:latin typeface="+mj-lt"/>
              </a:rPr>
              <a:t>Compiler inserts</a:t>
            </a:r>
          </a:p>
        </p:txBody>
      </p:sp>
      <p:cxnSp>
        <p:nvCxnSpPr>
          <p:cNvPr id="10" name="Straight Arrow Connector 9"/>
          <p:cNvCxnSpPr/>
          <p:nvPr/>
        </p:nvCxnSpPr>
        <p:spPr>
          <a:xfrm flipH="1">
            <a:off x="2385426" y="4907338"/>
            <a:ext cx="2718386" cy="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1" name="TextBox 12"/>
          <p:cNvSpPr txBox="1">
            <a:spLocks noChangeArrowheads="1"/>
          </p:cNvSpPr>
          <p:nvPr/>
        </p:nvSpPr>
        <p:spPr bwMode="auto">
          <a:xfrm>
            <a:off x="1394756" y="5839837"/>
            <a:ext cx="3275256"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i="1" dirty="0"/>
              <a:t>Learn about this in inheritance</a:t>
            </a:r>
          </a:p>
        </p:txBody>
      </p:sp>
      <p:cxnSp>
        <p:nvCxnSpPr>
          <p:cNvPr id="12" name="Straight Arrow Connector 11"/>
          <p:cNvCxnSpPr/>
          <p:nvPr/>
        </p:nvCxnSpPr>
        <p:spPr>
          <a:xfrm flipH="1">
            <a:off x="4303712" y="5602217"/>
            <a:ext cx="800100" cy="273265"/>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4953000" y="4419600"/>
            <a:ext cx="3416320" cy="369332"/>
          </a:xfrm>
          <a:prstGeom prst="rect">
            <a:avLst/>
          </a:prstGeom>
        </p:spPr>
        <p:txBody>
          <a:bodyPr wrap="none">
            <a:spAutoFit/>
          </a:bodyPr>
          <a:lstStyle/>
          <a:p>
            <a:r>
              <a:rPr lang="en-US" dirty="0"/>
              <a:t>Compiler generated constructor</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457200" y="0"/>
            <a:ext cx="8229600" cy="1143000"/>
          </a:xfrm>
        </p:spPr>
        <p:txBody>
          <a:bodyPr/>
          <a:lstStyle/>
          <a:p>
            <a:r>
              <a:rPr lang="en-US" dirty="0" smtClean="0"/>
              <a:t>Memory allocations</a:t>
            </a:r>
          </a:p>
        </p:txBody>
      </p:sp>
      <p:sp>
        <p:nvSpPr>
          <p:cNvPr id="20484" name="Slide Number Placeholder 4"/>
          <p:cNvSpPr>
            <a:spLocks noGrp="1"/>
          </p:cNvSpPr>
          <p:nvPr>
            <p:ph type="sldNum" sz="quarter" idx="12"/>
          </p:nvPr>
        </p:nvSpPr>
        <p:spPr/>
        <p:txBody>
          <a:bodyPr/>
          <a:lstStyle/>
          <a:p>
            <a:pPr>
              <a:defRPr/>
            </a:pPr>
            <a:fld id="{24066C01-E4C6-435A-B9E9-FB88723D74AE}" type="slidenum">
              <a:rPr lang="en-US" smtClean="0">
                <a:latin typeface="Arial" charset="0"/>
              </a:rPr>
              <a:pPr>
                <a:defRPr/>
              </a:pPr>
              <a:t>46</a:t>
            </a:fld>
            <a:endParaRPr lang="en-US" smtClean="0">
              <a:latin typeface="Arial" charset="0"/>
            </a:endParaRPr>
          </a:p>
        </p:txBody>
      </p:sp>
      <p:sp>
        <p:nvSpPr>
          <p:cNvPr id="20483" name="Content Placeholder 2"/>
          <p:cNvSpPr>
            <a:spLocks noGrp="1"/>
          </p:cNvSpPr>
          <p:nvPr>
            <p:ph sz="quarter" idx="1"/>
          </p:nvPr>
        </p:nvSpPr>
        <p:spPr>
          <a:xfrm>
            <a:off x="304800" y="1066800"/>
            <a:ext cx="8458200" cy="4953000"/>
          </a:xfrm>
        </p:spPr>
        <p:txBody>
          <a:bodyPr/>
          <a:lstStyle/>
          <a:p>
            <a:r>
              <a:rPr lang="en-US" dirty="0" smtClean="0"/>
              <a:t>Stack</a:t>
            </a:r>
            <a:r>
              <a:rPr lang="en-US" dirty="0"/>
              <a:t> </a:t>
            </a:r>
            <a:r>
              <a:rPr lang="en-US" dirty="0" smtClean="0"/>
              <a:t>– for </a:t>
            </a:r>
            <a:r>
              <a:rPr lang="en-US" dirty="0"/>
              <a:t>Local variables </a:t>
            </a:r>
            <a:endParaRPr lang="en-US" dirty="0" smtClean="0"/>
          </a:p>
          <a:p>
            <a:r>
              <a:rPr lang="en-US" dirty="0"/>
              <a:t>Heap – for </a:t>
            </a:r>
            <a:r>
              <a:rPr lang="en-US" dirty="0" smtClean="0"/>
              <a:t>references</a:t>
            </a:r>
          </a:p>
          <a:p>
            <a:pPr>
              <a:buFont typeface="Wingdings" pitchFamily="2" charset="2"/>
              <a:buNone/>
            </a:pPr>
            <a:endParaRPr lang="en-US" b="1" dirty="0" smtClean="0"/>
          </a:p>
        </p:txBody>
      </p:sp>
      <p:sp>
        <p:nvSpPr>
          <p:cNvPr id="5" name="Rectangle 4"/>
          <p:cNvSpPr>
            <a:spLocks noChangeArrowheads="1"/>
          </p:cNvSpPr>
          <p:nvPr/>
        </p:nvSpPr>
        <p:spPr bwMode="auto">
          <a:xfrm>
            <a:off x="129209" y="2126974"/>
            <a:ext cx="5943600" cy="1990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lvl="1">
              <a:spcBef>
                <a:spcPts val="1000"/>
              </a:spcBef>
            </a:pPr>
            <a:r>
              <a:rPr lang="en-US" b="1" dirty="0">
                <a:latin typeface="Courier New" pitchFamily="49" charset="0"/>
                <a:cs typeface="Courier New" pitchFamily="49" charset="0"/>
              </a:rPr>
              <a:t>public void test(){</a:t>
            </a:r>
          </a:p>
          <a:p>
            <a:pPr lvl="1">
              <a:spcBef>
                <a:spcPts val="1000"/>
              </a:spcBef>
            </a:pPr>
            <a:r>
              <a:rPr lang="en-US" b="1" dirty="0" err="1">
                <a:latin typeface="Courier New" pitchFamily="49" charset="0"/>
                <a:cs typeface="Courier New" pitchFamily="49" charset="0"/>
              </a:rPr>
              <a:t>int</a:t>
            </a:r>
            <a:r>
              <a:rPr lang="en-US" b="1" dirty="0">
                <a:latin typeface="Courier New" pitchFamily="49" charset="0"/>
                <a:cs typeface="Courier New" pitchFamily="49" charset="0"/>
              </a:rPr>
              <a:t> i;</a:t>
            </a:r>
          </a:p>
          <a:p>
            <a:pPr lvl="1">
              <a:spcBef>
                <a:spcPts val="1000"/>
              </a:spcBef>
            </a:pPr>
            <a:r>
              <a:rPr lang="en-US" b="1" dirty="0">
                <a:latin typeface="Courier New" pitchFamily="49" charset="0"/>
                <a:cs typeface="Courier New" pitchFamily="49" charset="0"/>
              </a:rPr>
              <a:t>Student s=new Student(“Mary”);</a:t>
            </a:r>
          </a:p>
          <a:p>
            <a:pPr lvl="1">
              <a:spcBef>
                <a:spcPts val="1000"/>
              </a:spcBef>
            </a:pPr>
            <a:r>
              <a:rPr lang="en-US" b="1" dirty="0" err="1">
                <a:latin typeface="Courier New" pitchFamily="49" charset="0"/>
                <a:cs typeface="Courier New" pitchFamily="49" charset="0"/>
              </a:rPr>
              <a:t>s.setCurrentSemester</a:t>
            </a:r>
            <a:r>
              <a:rPr lang="en-US" b="1" dirty="0">
                <a:latin typeface="Courier New" pitchFamily="49" charset="0"/>
                <a:cs typeface="Courier New" pitchFamily="49" charset="0"/>
              </a:rPr>
              <a:t>(2);</a:t>
            </a:r>
          </a:p>
          <a:p>
            <a:pPr lvl="1">
              <a:spcBef>
                <a:spcPts val="1000"/>
              </a:spcBef>
            </a:pPr>
            <a:r>
              <a:rPr lang="en-US" b="1" dirty="0">
                <a:latin typeface="Courier New" pitchFamily="49" charset="0"/>
                <a:cs typeface="Courier New" pitchFamily="49" charset="0"/>
              </a:rPr>
              <a:t>}           </a:t>
            </a:r>
          </a:p>
        </p:txBody>
      </p:sp>
      <p:sp>
        <p:nvSpPr>
          <p:cNvPr id="6" name="Rectangle 12"/>
          <p:cNvSpPr>
            <a:spLocks noChangeArrowheads="1"/>
          </p:cNvSpPr>
          <p:nvPr/>
        </p:nvSpPr>
        <p:spPr bwMode="auto">
          <a:xfrm>
            <a:off x="756271" y="4565374"/>
            <a:ext cx="1066800" cy="12192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IN"/>
          </a:p>
        </p:txBody>
      </p:sp>
      <p:sp>
        <p:nvSpPr>
          <p:cNvPr id="7" name="Line 13"/>
          <p:cNvSpPr>
            <a:spLocks noChangeShapeType="1"/>
          </p:cNvSpPr>
          <p:nvPr/>
        </p:nvSpPr>
        <p:spPr bwMode="auto">
          <a:xfrm>
            <a:off x="756271" y="5141636"/>
            <a:ext cx="1066800"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8" name="Text Box 14"/>
          <p:cNvSpPr txBox="1">
            <a:spLocks noChangeArrowheads="1"/>
          </p:cNvSpPr>
          <p:nvPr/>
        </p:nvSpPr>
        <p:spPr bwMode="auto">
          <a:xfrm>
            <a:off x="680071" y="4184374"/>
            <a:ext cx="1184275"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400" dirty="0">
                <a:latin typeface="Times New Roman" pitchFamily="18" charset="0"/>
              </a:rPr>
              <a:t>STACK</a:t>
            </a:r>
          </a:p>
        </p:txBody>
      </p:sp>
      <p:sp>
        <p:nvSpPr>
          <p:cNvPr id="9" name="Rectangle 8"/>
          <p:cNvSpPr>
            <a:spLocks noChangeArrowheads="1"/>
          </p:cNvSpPr>
          <p:nvPr/>
        </p:nvSpPr>
        <p:spPr bwMode="auto">
          <a:xfrm>
            <a:off x="1111077" y="4685230"/>
            <a:ext cx="322262"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r>
              <a:rPr lang="en-US" b="1" dirty="0">
                <a:latin typeface="Courier New" pitchFamily="49" charset="0"/>
                <a:cs typeface="Courier New" pitchFamily="49" charset="0"/>
              </a:rPr>
              <a:t>i</a:t>
            </a:r>
            <a:endParaRPr lang="en-US" dirty="0"/>
          </a:p>
        </p:txBody>
      </p:sp>
      <p:sp>
        <p:nvSpPr>
          <p:cNvPr id="10" name="Rectangle 9"/>
          <p:cNvSpPr>
            <a:spLocks noChangeArrowheads="1"/>
          </p:cNvSpPr>
          <p:nvPr/>
        </p:nvSpPr>
        <p:spPr bwMode="auto">
          <a:xfrm>
            <a:off x="1043609" y="5305149"/>
            <a:ext cx="322262" cy="369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r>
              <a:rPr lang="en-US" b="1">
                <a:latin typeface="Courier New" pitchFamily="49" charset="0"/>
                <a:cs typeface="Courier New" pitchFamily="49" charset="0"/>
              </a:rPr>
              <a:t>s</a:t>
            </a:r>
            <a:endParaRPr lang="en-US"/>
          </a:p>
        </p:txBody>
      </p:sp>
      <p:sp>
        <p:nvSpPr>
          <p:cNvPr id="11" name="Text Box 14"/>
          <p:cNvSpPr txBox="1">
            <a:spLocks noChangeArrowheads="1"/>
          </p:cNvSpPr>
          <p:nvPr/>
        </p:nvSpPr>
        <p:spPr bwMode="auto">
          <a:xfrm>
            <a:off x="7139609" y="2084112"/>
            <a:ext cx="989013" cy="460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400">
                <a:latin typeface="Times New Roman" pitchFamily="18" charset="0"/>
              </a:rPr>
              <a:t>HEAP</a:t>
            </a:r>
          </a:p>
        </p:txBody>
      </p:sp>
      <p:sp>
        <p:nvSpPr>
          <p:cNvPr id="12" name="Oval 11"/>
          <p:cNvSpPr/>
          <p:nvPr/>
        </p:nvSpPr>
        <p:spPr>
          <a:xfrm>
            <a:off x="5615609" y="3684312"/>
            <a:ext cx="2133600" cy="1828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b="1" dirty="0" err="1">
                <a:solidFill>
                  <a:schemeClr val="tx1"/>
                </a:solidFill>
                <a:latin typeface="Courier New" pitchFamily="49" charset="0"/>
              </a:rPr>
              <a:t>name:Mary</a:t>
            </a:r>
            <a:endParaRPr lang="en-US" sz="1600" b="1" dirty="0">
              <a:solidFill>
                <a:schemeClr val="tx1"/>
              </a:solidFill>
              <a:latin typeface="Courier New" pitchFamily="49" charset="0"/>
            </a:endParaRPr>
          </a:p>
          <a:p>
            <a:pPr algn="ctr">
              <a:defRPr/>
            </a:pPr>
            <a:r>
              <a:rPr lang="en-US" sz="1600" b="1" dirty="0">
                <a:solidFill>
                  <a:schemeClr val="tx1"/>
                </a:solidFill>
                <a:latin typeface="Courier New" pitchFamily="49" charset="0"/>
              </a:rPr>
              <a:t>regNo:1</a:t>
            </a:r>
          </a:p>
          <a:p>
            <a:pPr algn="ctr">
              <a:defRPr/>
            </a:pPr>
            <a:r>
              <a:rPr lang="en-US" sz="1600" b="1" dirty="0">
                <a:solidFill>
                  <a:schemeClr val="tx1"/>
                </a:solidFill>
                <a:latin typeface="Courier New" pitchFamily="49" charset="0"/>
              </a:rPr>
              <a:t>currentSemester:2</a:t>
            </a:r>
          </a:p>
          <a:p>
            <a:pPr algn="ctr">
              <a:defRPr/>
            </a:pPr>
            <a:r>
              <a:rPr lang="en-US" sz="1600" b="1" dirty="0" err="1">
                <a:solidFill>
                  <a:schemeClr val="tx1"/>
                </a:solidFill>
                <a:latin typeface="Courier New" pitchFamily="49" charset="0"/>
              </a:rPr>
              <a:t>degreeName:null</a:t>
            </a:r>
            <a:endParaRPr lang="en-US" sz="1600" b="1" dirty="0">
              <a:solidFill>
                <a:schemeClr val="tx1"/>
              </a:solidFill>
              <a:latin typeface="Courier New" pitchFamily="49" charset="0"/>
            </a:endParaRPr>
          </a:p>
          <a:p>
            <a:pPr algn="ctr">
              <a:defRPr/>
            </a:pPr>
            <a:endParaRPr lang="en-US" dirty="0"/>
          </a:p>
        </p:txBody>
      </p:sp>
      <p:cxnSp>
        <p:nvCxnSpPr>
          <p:cNvPr id="13" name="Straight Arrow Connector 12"/>
          <p:cNvCxnSpPr/>
          <p:nvPr/>
        </p:nvCxnSpPr>
        <p:spPr>
          <a:xfrm flipV="1">
            <a:off x="1365871" y="4870174"/>
            <a:ext cx="4343400" cy="652462"/>
          </a:xfrm>
          <a:prstGeom prst="straightConnector1">
            <a:avLst/>
          </a:prstGeom>
          <a:ln>
            <a:solidFill>
              <a:srgbClr val="002060"/>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4" name="Freeform 13"/>
          <p:cNvSpPr/>
          <p:nvPr/>
        </p:nvSpPr>
        <p:spPr>
          <a:xfrm>
            <a:off x="4648200" y="2627831"/>
            <a:ext cx="3987110" cy="3696769"/>
          </a:xfrm>
          <a:custGeom>
            <a:avLst/>
            <a:gdLst>
              <a:gd name="connsiteX0" fmla="*/ 755863 w 4469497"/>
              <a:gd name="connsiteY0" fmla="*/ 1854926 h 4310743"/>
              <a:gd name="connsiteX1" fmla="*/ 755863 w 4469497"/>
              <a:gd name="connsiteY1" fmla="*/ 1854926 h 4310743"/>
              <a:gd name="connsiteX2" fmla="*/ 625234 w 4469497"/>
              <a:gd name="connsiteY2" fmla="*/ 1959428 h 4310743"/>
              <a:gd name="connsiteX3" fmla="*/ 507669 w 4469497"/>
              <a:gd name="connsiteY3" fmla="*/ 2090057 h 4310743"/>
              <a:gd name="connsiteX4" fmla="*/ 481543 w 4469497"/>
              <a:gd name="connsiteY4" fmla="*/ 2142308 h 4310743"/>
              <a:gd name="connsiteX5" fmla="*/ 416229 w 4469497"/>
              <a:gd name="connsiteY5" fmla="*/ 2233748 h 4310743"/>
              <a:gd name="connsiteX6" fmla="*/ 363977 w 4469497"/>
              <a:gd name="connsiteY6" fmla="*/ 2351314 h 4310743"/>
              <a:gd name="connsiteX7" fmla="*/ 298663 w 4469497"/>
              <a:gd name="connsiteY7" fmla="*/ 2455817 h 4310743"/>
              <a:gd name="connsiteX8" fmla="*/ 259474 w 4469497"/>
              <a:gd name="connsiteY8" fmla="*/ 2573383 h 4310743"/>
              <a:gd name="connsiteX9" fmla="*/ 246412 w 4469497"/>
              <a:gd name="connsiteY9" fmla="*/ 2625634 h 4310743"/>
              <a:gd name="connsiteX10" fmla="*/ 233349 w 4469497"/>
              <a:gd name="connsiteY10" fmla="*/ 2690948 h 4310743"/>
              <a:gd name="connsiteX11" fmla="*/ 220286 w 4469497"/>
              <a:gd name="connsiteY11" fmla="*/ 2730137 h 4310743"/>
              <a:gd name="connsiteX12" fmla="*/ 233349 w 4469497"/>
              <a:gd name="connsiteY12" fmla="*/ 2899954 h 4310743"/>
              <a:gd name="connsiteX13" fmla="*/ 259474 w 4469497"/>
              <a:gd name="connsiteY13" fmla="*/ 2978331 h 4310743"/>
              <a:gd name="connsiteX14" fmla="*/ 298663 w 4469497"/>
              <a:gd name="connsiteY14" fmla="*/ 3004457 h 4310743"/>
              <a:gd name="connsiteX15" fmla="*/ 337852 w 4469497"/>
              <a:gd name="connsiteY15" fmla="*/ 3069771 h 4310743"/>
              <a:gd name="connsiteX16" fmla="*/ 403166 w 4469497"/>
              <a:gd name="connsiteY16" fmla="*/ 3122023 h 4310743"/>
              <a:gd name="connsiteX17" fmla="*/ 481543 w 4469497"/>
              <a:gd name="connsiteY17" fmla="*/ 3174274 h 4310743"/>
              <a:gd name="connsiteX18" fmla="*/ 572983 w 4469497"/>
              <a:gd name="connsiteY18" fmla="*/ 3200400 h 4310743"/>
              <a:gd name="connsiteX19" fmla="*/ 612172 w 4469497"/>
              <a:gd name="connsiteY19" fmla="*/ 3213463 h 4310743"/>
              <a:gd name="connsiteX20" fmla="*/ 729737 w 4469497"/>
              <a:gd name="connsiteY20" fmla="*/ 3187337 h 4310743"/>
              <a:gd name="connsiteX21" fmla="*/ 873429 w 4469497"/>
              <a:gd name="connsiteY21" fmla="*/ 3095897 h 4310743"/>
              <a:gd name="connsiteX22" fmla="*/ 925680 w 4469497"/>
              <a:gd name="connsiteY22" fmla="*/ 3069771 h 4310743"/>
              <a:gd name="connsiteX23" fmla="*/ 977932 w 4469497"/>
              <a:gd name="connsiteY23" fmla="*/ 3030583 h 4310743"/>
              <a:gd name="connsiteX24" fmla="*/ 1030183 w 4469497"/>
              <a:gd name="connsiteY24" fmla="*/ 2991394 h 4310743"/>
              <a:gd name="connsiteX25" fmla="*/ 1030183 w 4469497"/>
              <a:gd name="connsiteY25" fmla="*/ 2991394 h 4310743"/>
              <a:gd name="connsiteX26" fmla="*/ 1043246 w 4469497"/>
              <a:gd name="connsiteY26" fmla="*/ 3618411 h 4310743"/>
              <a:gd name="connsiteX27" fmla="*/ 1069372 w 4469497"/>
              <a:gd name="connsiteY27" fmla="*/ 3709851 h 4310743"/>
              <a:gd name="connsiteX28" fmla="*/ 1108560 w 4469497"/>
              <a:gd name="connsiteY28" fmla="*/ 3749040 h 4310743"/>
              <a:gd name="connsiteX29" fmla="*/ 1121623 w 4469497"/>
              <a:gd name="connsiteY29" fmla="*/ 3788228 h 4310743"/>
              <a:gd name="connsiteX30" fmla="*/ 1108560 w 4469497"/>
              <a:gd name="connsiteY30" fmla="*/ 3827417 h 4310743"/>
              <a:gd name="connsiteX31" fmla="*/ 1134686 w 4469497"/>
              <a:gd name="connsiteY31" fmla="*/ 3866606 h 4310743"/>
              <a:gd name="connsiteX32" fmla="*/ 1160812 w 4469497"/>
              <a:gd name="connsiteY32" fmla="*/ 3918857 h 4310743"/>
              <a:gd name="connsiteX33" fmla="*/ 1200000 w 4469497"/>
              <a:gd name="connsiteY33" fmla="*/ 3984171 h 4310743"/>
              <a:gd name="connsiteX34" fmla="*/ 1226126 w 4469497"/>
              <a:gd name="connsiteY34" fmla="*/ 4023360 h 4310743"/>
              <a:gd name="connsiteX35" fmla="*/ 1265314 w 4469497"/>
              <a:gd name="connsiteY35" fmla="*/ 4049486 h 4310743"/>
              <a:gd name="connsiteX36" fmla="*/ 1317566 w 4469497"/>
              <a:gd name="connsiteY36" fmla="*/ 4101737 h 4310743"/>
              <a:gd name="connsiteX37" fmla="*/ 1461257 w 4469497"/>
              <a:gd name="connsiteY37" fmla="*/ 4140926 h 4310743"/>
              <a:gd name="connsiteX38" fmla="*/ 1500446 w 4469497"/>
              <a:gd name="connsiteY38" fmla="*/ 4153988 h 4310743"/>
              <a:gd name="connsiteX39" fmla="*/ 1644137 w 4469497"/>
              <a:gd name="connsiteY39" fmla="*/ 4167051 h 4310743"/>
              <a:gd name="connsiteX40" fmla="*/ 1827017 w 4469497"/>
              <a:gd name="connsiteY40" fmla="*/ 4140926 h 4310743"/>
              <a:gd name="connsiteX41" fmla="*/ 1905394 w 4469497"/>
              <a:gd name="connsiteY41" fmla="*/ 4062548 h 4310743"/>
              <a:gd name="connsiteX42" fmla="*/ 2062149 w 4469497"/>
              <a:gd name="connsiteY42" fmla="*/ 3853543 h 4310743"/>
              <a:gd name="connsiteX43" fmla="*/ 2088274 w 4469497"/>
              <a:gd name="connsiteY43" fmla="*/ 3814354 h 4310743"/>
              <a:gd name="connsiteX44" fmla="*/ 2127463 w 4469497"/>
              <a:gd name="connsiteY44" fmla="*/ 3683726 h 4310743"/>
              <a:gd name="connsiteX45" fmla="*/ 2140526 w 4469497"/>
              <a:gd name="connsiteY45" fmla="*/ 3592286 h 4310743"/>
              <a:gd name="connsiteX46" fmla="*/ 2153589 w 4469497"/>
              <a:gd name="connsiteY46" fmla="*/ 3540034 h 4310743"/>
              <a:gd name="connsiteX47" fmla="*/ 2166652 w 4469497"/>
              <a:gd name="connsiteY47" fmla="*/ 3370217 h 4310743"/>
              <a:gd name="connsiteX48" fmla="*/ 2192777 w 4469497"/>
              <a:gd name="connsiteY48" fmla="*/ 3448594 h 4310743"/>
              <a:gd name="connsiteX49" fmla="*/ 2218903 w 4469497"/>
              <a:gd name="connsiteY49" fmla="*/ 3500846 h 4310743"/>
              <a:gd name="connsiteX50" fmla="*/ 2245029 w 4469497"/>
              <a:gd name="connsiteY50" fmla="*/ 3579223 h 4310743"/>
              <a:gd name="connsiteX51" fmla="*/ 2284217 w 4469497"/>
              <a:gd name="connsiteY51" fmla="*/ 3605348 h 4310743"/>
              <a:gd name="connsiteX52" fmla="*/ 2336469 w 4469497"/>
              <a:gd name="connsiteY52" fmla="*/ 3696788 h 4310743"/>
              <a:gd name="connsiteX53" fmla="*/ 2427909 w 4469497"/>
              <a:gd name="connsiteY53" fmla="*/ 3840480 h 4310743"/>
              <a:gd name="connsiteX54" fmla="*/ 2597726 w 4469497"/>
              <a:gd name="connsiteY54" fmla="*/ 4180114 h 4310743"/>
              <a:gd name="connsiteX55" fmla="*/ 2702229 w 4469497"/>
              <a:gd name="connsiteY55" fmla="*/ 4271554 h 4310743"/>
              <a:gd name="connsiteX56" fmla="*/ 2924297 w 4469497"/>
              <a:gd name="connsiteY56" fmla="*/ 4310743 h 4310743"/>
              <a:gd name="connsiteX57" fmla="*/ 3067989 w 4469497"/>
              <a:gd name="connsiteY57" fmla="*/ 4167051 h 4310743"/>
              <a:gd name="connsiteX58" fmla="*/ 3133303 w 4469497"/>
              <a:gd name="connsiteY58" fmla="*/ 4101737 h 4310743"/>
              <a:gd name="connsiteX59" fmla="*/ 3198617 w 4469497"/>
              <a:gd name="connsiteY59" fmla="*/ 4049486 h 4310743"/>
              <a:gd name="connsiteX60" fmla="*/ 3250869 w 4469497"/>
              <a:gd name="connsiteY60" fmla="*/ 3971108 h 4310743"/>
              <a:gd name="connsiteX61" fmla="*/ 3303120 w 4469497"/>
              <a:gd name="connsiteY61" fmla="*/ 3918857 h 4310743"/>
              <a:gd name="connsiteX62" fmla="*/ 3355372 w 4469497"/>
              <a:gd name="connsiteY62" fmla="*/ 3840480 h 4310743"/>
              <a:gd name="connsiteX63" fmla="*/ 3381497 w 4469497"/>
              <a:gd name="connsiteY63" fmla="*/ 3775166 h 4310743"/>
              <a:gd name="connsiteX64" fmla="*/ 3420686 w 4469497"/>
              <a:gd name="connsiteY64" fmla="*/ 3696788 h 4310743"/>
              <a:gd name="connsiteX65" fmla="*/ 3446812 w 4469497"/>
              <a:gd name="connsiteY65" fmla="*/ 3579223 h 4310743"/>
              <a:gd name="connsiteX66" fmla="*/ 3420686 w 4469497"/>
              <a:gd name="connsiteY66" fmla="*/ 3448594 h 4310743"/>
              <a:gd name="connsiteX67" fmla="*/ 3381497 w 4469497"/>
              <a:gd name="connsiteY67" fmla="*/ 3383280 h 4310743"/>
              <a:gd name="connsiteX68" fmla="*/ 3368434 w 4469497"/>
              <a:gd name="connsiteY68" fmla="*/ 3344091 h 4310743"/>
              <a:gd name="connsiteX69" fmla="*/ 3276994 w 4469497"/>
              <a:gd name="connsiteY69" fmla="*/ 3239588 h 4310743"/>
              <a:gd name="connsiteX70" fmla="*/ 3668880 w 4469497"/>
              <a:gd name="connsiteY70" fmla="*/ 3239588 h 4310743"/>
              <a:gd name="connsiteX71" fmla="*/ 3721132 w 4469497"/>
              <a:gd name="connsiteY71" fmla="*/ 3252651 h 4310743"/>
              <a:gd name="connsiteX72" fmla="*/ 3786446 w 4469497"/>
              <a:gd name="connsiteY72" fmla="*/ 3265714 h 4310743"/>
              <a:gd name="connsiteX73" fmla="*/ 3943200 w 4469497"/>
              <a:gd name="connsiteY73" fmla="*/ 3252651 h 4310743"/>
              <a:gd name="connsiteX74" fmla="*/ 3982389 w 4469497"/>
              <a:gd name="connsiteY74" fmla="*/ 3239588 h 4310743"/>
              <a:gd name="connsiteX75" fmla="*/ 4047703 w 4469497"/>
              <a:gd name="connsiteY75" fmla="*/ 3148148 h 4310743"/>
              <a:gd name="connsiteX76" fmla="*/ 4086892 w 4469497"/>
              <a:gd name="connsiteY76" fmla="*/ 3082834 h 4310743"/>
              <a:gd name="connsiteX77" fmla="*/ 4217520 w 4469497"/>
              <a:gd name="connsiteY77" fmla="*/ 2886891 h 4310743"/>
              <a:gd name="connsiteX78" fmla="*/ 4243646 w 4469497"/>
              <a:gd name="connsiteY78" fmla="*/ 2834640 h 4310743"/>
              <a:gd name="connsiteX79" fmla="*/ 4282834 w 4469497"/>
              <a:gd name="connsiteY79" fmla="*/ 2782388 h 4310743"/>
              <a:gd name="connsiteX80" fmla="*/ 4374274 w 4469497"/>
              <a:gd name="connsiteY80" fmla="*/ 2599508 h 4310743"/>
              <a:gd name="connsiteX81" fmla="*/ 4439589 w 4469497"/>
              <a:gd name="connsiteY81" fmla="*/ 2481943 h 4310743"/>
              <a:gd name="connsiteX82" fmla="*/ 4452652 w 4469497"/>
              <a:gd name="connsiteY82" fmla="*/ 2429691 h 4310743"/>
              <a:gd name="connsiteX83" fmla="*/ 4465714 w 4469497"/>
              <a:gd name="connsiteY83" fmla="*/ 2390503 h 4310743"/>
              <a:gd name="connsiteX84" fmla="*/ 4426526 w 4469497"/>
              <a:gd name="connsiteY84" fmla="*/ 2338251 h 4310743"/>
              <a:gd name="connsiteX85" fmla="*/ 4256709 w 4469497"/>
              <a:gd name="connsiteY85" fmla="*/ 2246811 h 4310743"/>
              <a:gd name="connsiteX86" fmla="*/ 4217520 w 4469497"/>
              <a:gd name="connsiteY86" fmla="*/ 2233748 h 4310743"/>
              <a:gd name="connsiteX87" fmla="*/ 4139143 w 4469497"/>
              <a:gd name="connsiteY87" fmla="*/ 2220686 h 4310743"/>
              <a:gd name="connsiteX88" fmla="*/ 3969326 w 4469497"/>
              <a:gd name="connsiteY88" fmla="*/ 2207623 h 4310743"/>
              <a:gd name="connsiteX89" fmla="*/ 3982389 w 4469497"/>
              <a:gd name="connsiteY89" fmla="*/ 2168434 h 4310743"/>
              <a:gd name="connsiteX90" fmla="*/ 4047703 w 4469497"/>
              <a:gd name="connsiteY90" fmla="*/ 2090057 h 4310743"/>
              <a:gd name="connsiteX91" fmla="*/ 4060766 w 4469497"/>
              <a:gd name="connsiteY91" fmla="*/ 2011680 h 4310743"/>
              <a:gd name="connsiteX92" fmla="*/ 4113017 w 4469497"/>
              <a:gd name="connsiteY92" fmla="*/ 1881051 h 4310743"/>
              <a:gd name="connsiteX93" fmla="*/ 4139143 w 4469497"/>
              <a:gd name="connsiteY93" fmla="*/ 1841863 h 4310743"/>
              <a:gd name="connsiteX94" fmla="*/ 4178332 w 4469497"/>
              <a:gd name="connsiteY94" fmla="*/ 1724297 h 4310743"/>
              <a:gd name="connsiteX95" fmla="*/ 4204457 w 4469497"/>
              <a:gd name="connsiteY95" fmla="*/ 1672046 h 4310743"/>
              <a:gd name="connsiteX96" fmla="*/ 4230583 w 4469497"/>
              <a:gd name="connsiteY96" fmla="*/ 1580606 h 4310743"/>
              <a:gd name="connsiteX97" fmla="*/ 4243646 w 4469497"/>
              <a:gd name="connsiteY97" fmla="*/ 1541417 h 4310743"/>
              <a:gd name="connsiteX98" fmla="*/ 4269772 w 4469497"/>
              <a:gd name="connsiteY98" fmla="*/ 1410788 h 4310743"/>
              <a:gd name="connsiteX99" fmla="*/ 4243646 w 4469497"/>
              <a:gd name="connsiteY99" fmla="*/ 1227908 h 4310743"/>
              <a:gd name="connsiteX100" fmla="*/ 4204457 w 4469497"/>
              <a:gd name="connsiteY100" fmla="*/ 1188720 h 4310743"/>
              <a:gd name="connsiteX101" fmla="*/ 4139143 w 4469497"/>
              <a:gd name="connsiteY101" fmla="*/ 1097280 h 4310743"/>
              <a:gd name="connsiteX102" fmla="*/ 4086892 w 4469497"/>
              <a:gd name="connsiteY102" fmla="*/ 1084217 h 4310743"/>
              <a:gd name="connsiteX103" fmla="*/ 3838697 w 4469497"/>
              <a:gd name="connsiteY103" fmla="*/ 1097280 h 4310743"/>
              <a:gd name="connsiteX104" fmla="*/ 3812572 w 4469497"/>
              <a:gd name="connsiteY104" fmla="*/ 1175657 h 4310743"/>
              <a:gd name="connsiteX105" fmla="*/ 3799509 w 4469497"/>
              <a:gd name="connsiteY105" fmla="*/ 1280160 h 4310743"/>
              <a:gd name="connsiteX106" fmla="*/ 3786446 w 4469497"/>
              <a:gd name="connsiteY106" fmla="*/ 1319348 h 4310743"/>
              <a:gd name="connsiteX107" fmla="*/ 3773383 w 4469497"/>
              <a:gd name="connsiteY107" fmla="*/ 1240971 h 4310743"/>
              <a:gd name="connsiteX108" fmla="*/ 3760320 w 4469497"/>
              <a:gd name="connsiteY108" fmla="*/ 1110343 h 4310743"/>
              <a:gd name="connsiteX109" fmla="*/ 3734194 w 4469497"/>
              <a:gd name="connsiteY109" fmla="*/ 901337 h 4310743"/>
              <a:gd name="connsiteX110" fmla="*/ 3721132 w 4469497"/>
              <a:gd name="connsiteY110" fmla="*/ 783771 h 4310743"/>
              <a:gd name="connsiteX111" fmla="*/ 3681943 w 4469497"/>
              <a:gd name="connsiteY111" fmla="*/ 679268 h 4310743"/>
              <a:gd name="connsiteX112" fmla="*/ 3668880 w 4469497"/>
              <a:gd name="connsiteY112" fmla="*/ 561703 h 4310743"/>
              <a:gd name="connsiteX113" fmla="*/ 3642754 w 4469497"/>
              <a:gd name="connsiteY113" fmla="*/ 457200 h 4310743"/>
              <a:gd name="connsiteX114" fmla="*/ 3459874 w 4469497"/>
              <a:gd name="connsiteY114" fmla="*/ 143691 h 4310743"/>
              <a:gd name="connsiteX115" fmla="*/ 3407623 w 4469497"/>
              <a:gd name="connsiteY115" fmla="*/ 104503 h 4310743"/>
              <a:gd name="connsiteX116" fmla="*/ 3355372 w 4469497"/>
              <a:gd name="connsiteY116" fmla="*/ 78377 h 4310743"/>
              <a:gd name="connsiteX117" fmla="*/ 3303120 w 4469497"/>
              <a:gd name="connsiteY117" fmla="*/ 65314 h 4310743"/>
              <a:gd name="connsiteX118" fmla="*/ 3263932 w 4469497"/>
              <a:gd name="connsiteY118" fmla="*/ 39188 h 4310743"/>
              <a:gd name="connsiteX119" fmla="*/ 3002674 w 4469497"/>
              <a:gd name="connsiteY119" fmla="*/ 52251 h 4310743"/>
              <a:gd name="connsiteX120" fmla="*/ 2963486 w 4469497"/>
              <a:gd name="connsiteY120" fmla="*/ 65314 h 4310743"/>
              <a:gd name="connsiteX121" fmla="*/ 2924297 w 4469497"/>
              <a:gd name="connsiteY121" fmla="*/ 91440 h 4310743"/>
              <a:gd name="connsiteX122" fmla="*/ 2741417 w 4469497"/>
              <a:gd name="connsiteY122" fmla="*/ 313508 h 4310743"/>
              <a:gd name="connsiteX123" fmla="*/ 2689166 w 4469497"/>
              <a:gd name="connsiteY123" fmla="*/ 391886 h 4310743"/>
              <a:gd name="connsiteX124" fmla="*/ 2663040 w 4469497"/>
              <a:gd name="connsiteY124" fmla="*/ 457200 h 4310743"/>
              <a:gd name="connsiteX125" fmla="*/ 2636914 w 4469497"/>
              <a:gd name="connsiteY125" fmla="*/ 535577 h 4310743"/>
              <a:gd name="connsiteX126" fmla="*/ 2623852 w 4469497"/>
              <a:gd name="connsiteY126" fmla="*/ 613954 h 4310743"/>
              <a:gd name="connsiteX127" fmla="*/ 2610789 w 4469497"/>
              <a:gd name="connsiteY127" fmla="*/ 679268 h 4310743"/>
              <a:gd name="connsiteX128" fmla="*/ 2558537 w 4469497"/>
              <a:gd name="connsiteY128" fmla="*/ 666206 h 4310743"/>
              <a:gd name="connsiteX129" fmla="*/ 2493223 w 4469497"/>
              <a:gd name="connsiteY129" fmla="*/ 574766 h 4310743"/>
              <a:gd name="connsiteX130" fmla="*/ 2401783 w 4469497"/>
              <a:gd name="connsiteY130" fmla="*/ 457200 h 4310743"/>
              <a:gd name="connsiteX131" fmla="*/ 2362594 w 4469497"/>
              <a:gd name="connsiteY131" fmla="*/ 391886 h 4310743"/>
              <a:gd name="connsiteX132" fmla="*/ 2258092 w 4469497"/>
              <a:gd name="connsiteY132" fmla="*/ 261257 h 4310743"/>
              <a:gd name="connsiteX133" fmla="*/ 2218903 w 4469497"/>
              <a:gd name="connsiteY133" fmla="*/ 235131 h 4310743"/>
              <a:gd name="connsiteX134" fmla="*/ 2127463 w 4469497"/>
              <a:gd name="connsiteY134" fmla="*/ 143691 h 4310743"/>
              <a:gd name="connsiteX135" fmla="*/ 2022960 w 4469497"/>
              <a:gd name="connsiteY135" fmla="*/ 91440 h 4310743"/>
              <a:gd name="connsiteX136" fmla="*/ 1944583 w 4469497"/>
              <a:gd name="connsiteY136" fmla="*/ 65314 h 4310743"/>
              <a:gd name="connsiteX137" fmla="*/ 1905394 w 4469497"/>
              <a:gd name="connsiteY137" fmla="*/ 39188 h 4310743"/>
              <a:gd name="connsiteX138" fmla="*/ 1827017 w 4469497"/>
              <a:gd name="connsiteY138" fmla="*/ 13063 h 4310743"/>
              <a:gd name="connsiteX139" fmla="*/ 1787829 w 4469497"/>
              <a:gd name="connsiteY139" fmla="*/ 0 h 4310743"/>
              <a:gd name="connsiteX140" fmla="*/ 1722514 w 4469497"/>
              <a:gd name="connsiteY140" fmla="*/ 26126 h 4310743"/>
              <a:gd name="connsiteX141" fmla="*/ 1761703 w 4469497"/>
              <a:gd name="connsiteY141" fmla="*/ 261257 h 4310743"/>
              <a:gd name="connsiteX142" fmla="*/ 1800892 w 4469497"/>
              <a:gd name="connsiteY142" fmla="*/ 391886 h 4310743"/>
              <a:gd name="connsiteX143" fmla="*/ 1840080 w 4469497"/>
              <a:gd name="connsiteY143" fmla="*/ 444137 h 4310743"/>
              <a:gd name="connsiteX144" fmla="*/ 1853143 w 4469497"/>
              <a:gd name="connsiteY144" fmla="*/ 483326 h 4310743"/>
              <a:gd name="connsiteX145" fmla="*/ 1683326 w 4469497"/>
              <a:gd name="connsiteY145" fmla="*/ 496388 h 4310743"/>
              <a:gd name="connsiteX146" fmla="*/ 1565760 w 4469497"/>
              <a:gd name="connsiteY146" fmla="*/ 470263 h 4310743"/>
              <a:gd name="connsiteX147" fmla="*/ 1500446 w 4469497"/>
              <a:gd name="connsiteY147" fmla="*/ 444137 h 4310743"/>
              <a:gd name="connsiteX148" fmla="*/ 1448194 w 4469497"/>
              <a:gd name="connsiteY148" fmla="*/ 418011 h 4310743"/>
              <a:gd name="connsiteX149" fmla="*/ 1356754 w 4469497"/>
              <a:gd name="connsiteY149" fmla="*/ 404948 h 4310743"/>
              <a:gd name="connsiteX150" fmla="*/ 1304503 w 4469497"/>
              <a:gd name="connsiteY150" fmla="*/ 391886 h 4310743"/>
              <a:gd name="connsiteX151" fmla="*/ 990994 w 4469497"/>
              <a:gd name="connsiteY151" fmla="*/ 404948 h 4310743"/>
              <a:gd name="connsiteX152" fmla="*/ 951806 w 4469497"/>
              <a:gd name="connsiteY152" fmla="*/ 431074 h 4310743"/>
              <a:gd name="connsiteX153" fmla="*/ 899554 w 4469497"/>
              <a:gd name="connsiteY153" fmla="*/ 470263 h 4310743"/>
              <a:gd name="connsiteX154" fmla="*/ 834240 w 4469497"/>
              <a:gd name="connsiteY154" fmla="*/ 561703 h 4310743"/>
              <a:gd name="connsiteX155" fmla="*/ 847303 w 4469497"/>
              <a:gd name="connsiteY155" fmla="*/ 1136468 h 4310743"/>
              <a:gd name="connsiteX156" fmla="*/ 860366 w 4469497"/>
              <a:gd name="connsiteY156" fmla="*/ 1188720 h 4310743"/>
              <a:gd name="connsiteX157" fmla="*/ 899554 w 4469497"/>
              <a:gd name="connsiteY157" fmla="*/ 1240971 h 4310743"/>
              <a:gd name="connsiteX158" fmla="*/ 1017120 w 4469497"/>
              <a:gd name="connsiteY158" fmla="*/ 1345474 h 4310743"/>
              <a:gd name="connsiteX159" fmla="*/ 1056309 w 4469497"/>
              <a:gd name="connsiteY159" fmla="*/ 1371600 h 4310743"/>
              <a:gd name="connsiteX160" fmla="*/ 1147749 w 4469497"/>
              <a:gd name="connsiteY160" fmla="*/ 1397726 h 4310743"/>
              <a:gd name="connsiteX161" fmla="*/ 912617 w 4469497"/>
              <a:gd name="connsiteY161" fmla="*/ 1410788 h 4310743"/>
              <a:gd name="connsiteX162" fmla="*/ 847303 w 4469497"/>
              <a:gd name="connsiteY162" fmla="*/ 1423851 h 4310743"/>
              <a:gd name="connsiteX163" fmla="*/ 768926 w 4469497"/>
              <a:gd name="connsiteY163" fmla="*/ 1436914 h 4310743"/>
              <a:gd name="connsiteX164" fmla="*/ 677486 w 4469497"/>
              <a:gd name="connsiteY164" fmla="*/ 1463040 h 4310743"/>
              <a:gd name="connsiteX165" fmla="*/ 481543 w 4469497"/>
              <a:gd name="connsiteY165" fmla="*/ 1476103 h 4310743"/>
              <a:gd name="connsiteX166" fmla="*/ 324789 w 4469497"/>
              <a:gd name="connsiteY166" fmla="*/ 1502228 h 4310743"/>
              <a:gd name="connsiteX167" fmla="*/ 207223 w 4469497"/>
              <a:gd name="connsiteY167" fmla="*/ 1528354 h 4310743"/>
              <a:gd name="connsiteX168" fmla="*/ 168034 w 4469497"/>
              <a:gd name="connsiteY168" fmla="*/ 1541417 h 4310743"/>
              <a:gd name="connsiteX169" fmla="*/ 128846 w 4469497"/>
              <a:gd name="connsiteY169" fmla="*/ 1567543 h 4310743"/>
              <a:gd name="connsiteX170" fmla="*/ 63532 w 4469497"/>
              <a:gd name="connsiteY170" fmla="*/ 1658983 h 4310743"/>
              <a:gd name="connsiteX171" fmla="*/ 37406 w 4469497"/>
              <a:gd name="connsiteY171" fmla="*/ 1737360 h 4310743"/>
              <a:gd name="connsiteX172" fmla="*/ 24343 w 4469497"/>
              <a:gd name="connsiteY172" fmla="*/ 1776548 h 4310743"/>
              <a:gd name="connsiteX173" fmla="*/ 63532 w 4469497"/>
              <a:gd name="connsiteY173" fmla="*/ 2024743 h 4310743"/>
              <a:gd name="connsiteX174" fmla="*/ 102720 w 4469497"/>
              <a:gd name="connsiteY174" fmla="*/ 2063931 h 4310743"/>
              <a:gd name="connsiteX175" fmla="*/ 181097 w 4469497"/>
              <a:gd name="connsiteY175" fmla="*/ 2090057 h 4310743"/>
              <a:gd name="connsiteX176" fmla="*/ 337852 w 4469497"/>
              <a:gd name="connsiteY176" fmla="*/ 2076994 h 4310743"/>
              <a:gd name="connsiteX177" fmla="*/ 390103 w 4469497"/>
              <a:gd name="connsiteY177" fmla="*/ 2037806 h 4310743"/>
              <a:gd name="connsiteX178" fmla="*/ 481543 w 4469497"/>
              <a:gd name="connsiteY178" fmla="*/ 1946366 h 4310743"/>
              <a:gd name="connsiteX179" fmla="*/ 599109 w 4469497"/>
              <a:gd name="connsiteY179" fmla="*/ 1854926 h 4310743"/>
              <a:gd name="connsiteX180" fmla="*/ 651360 w 4469497"/>
              <a:gd name="connsiteY180" fmla="*/ 1841863 h 4310743"/>
              <a:gd name="connsiteX181" fmla="*/ 755863 w 4469497"/>
              <a:gd name="connsiteY181" fmla="*/ 1854926 h 4310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Lst>
            <a:rect l="l" t="t" r="r" b="b"/>
            <a:pathLst>
              <a:path w="4469497" h="4310743">
                <a:moveTo>
                  <a:pt x="755863" y="1854926"/>
                </a:moveTo>
                <a:lnTo>
                  <a:pt x="755863" y="1854926"/>
                </a:lnTo>
                <a:cubicBezTo>
                  <a:pt x="712320" y="1889760"/>
                  <a:pt x="667802" y="1923409"/>
                  <a:pt x="625234" y="1959428"/>
                </a:cubicBezTo>
                <a:cubicBezTo>
                  <a:pt x="593709" y="1986103"/>
                  <a:pt x="519732" y="2073471"/>
                  <a:pt x="507669" y="2090057"/>
                </a:cubicBezTo>
                <a:cubicBezTo>
                  <a:pt x="496216" y="2105805"/>
                  <a:pt x="491998" y="2125880"/>
                  <a:pt x="481543" y="2142308"/>
                </a:cubicBezTo>
                <a:cubicBezTo>
                  <a:pt x="461433" y="2173909"/>
                  <a:pt x="438000" y="2203268"/>
                  <a:pt x="416229" y="2233748"/>
                </a:cubicBezTo>
                <a:cubicBezTo>
                  <a:pt x="391301" y="2333462"/>
                  <a:pt x="420475" y="2238319"/>
                  <a:pt x="363977" y="2351314"/>
                </a:cubicBezTo>
                <a:cubicBezTo>
                  <a:pt x="314496" y="2450275"/>
                  <a:pt x="367428" y="2387052"/>
                  <a:pt x="298663" y="2455817"/>
                </a:cubicBezTo>
                <a:cubicBezTo>
                  <a:pt x="285600" y="2495006"/>
                  <a:pt x="269492" y="2533308"/>
                  <a:pt x="259474" y="2573383"/>
                </a:cubicBezTo>
                <a:cubicBezTo>
                  <a:pt x="255120" y="2590800"/>
                  <a:pt x="250306" y="2608109"/>
                  <a:pt x="246412" y="2625634"/>
                </a:cubicBezTo>
                <a:cubicBezTo>
                  <a:pt x="241596" y="2647308"/>
                  <a:pt x="238734" y="2669408"/>
                  <a:pt x="233349" y="2690948"/>
                </a:cubicBezTo>
                <a:cubicBezTo>
                  <a:pt x="230009" y="2704306"/>
                  <a:pt x="224640" y="2717074"/>
                  <a:pt x="220286" y="2730137"/>
                </a:cubicBezTo>
                <a:cubicBezTo>
                  <a:pt x="224640" y="2786743"/>
                  <a:pt x="224495" y="2843876"/>
                  <a:pt x="233349" y="2899954"/>
                </a:cubicBezTo>
                <a:cubicBezTo>
                  <a:pt x="237644" y="2927156"/>
                  <a:pt x="236560" y="2963055"/>
                  <a:pt x="259474" y="2978331"/>
                </a:cubicBezTo>
                <a:lnTo>
                  <a:pt x="298663" y="3004457"/>
                </a:lnTo>
                <a:cubicBezTo>
                  <a:pt x="311726" y="3026228"/>
                  <a:pt x="320984" y="3050795"/>
                  <a:pt x="337852" y="3069771"/>
                </a:cubicBezTo>
                <a:cubicBezTo>
                  <a:pt x="356375" y="3090610"/>
                  <a:pt x="380618" y="3105624"/>
                  <a:pt x="403166" y="3122023"/>
                </a:cubicBezTo>
                <a:cubicBezTo>
                  <a:pt x="428560" y="3140491"/>
                  <a:pt x="451755" y="3164345"/>
                  <a:pt x="481543" y="3174274"/>
                </a:cubicBezTo>
                <a:cubicBezTo>
                  <a:pt x="575505" y="3205595"/>
                  <a:pt x="458165" y="3167595"/>
                  <a:pt x="572983" y="3200400"/>
                </a:cubicBezTo>
                <a:cubicBezTo>
                  <a:pt x="586223" y="3204183"/>
                  <a:pt x="599109" y="3209109"/>
                  <a:pt x="612172" y="3213463"/>
                </a:cubicBezTo>
                <a:cubicBezTo>
                  <a:pt x="651360" y="3204754"/>
                  <a:pt x="692149" y="3201433"/>
                  <a:pt x="729737" y="3187337"/>
                </a:cubicBezTo>
                <a:cubicBezTo>
                  <a:pt x="818150" y="3154182"/>
                  <a:pt x="806693" y="3137607"/>
                  <a:pt x="873429" y="3095897"/>
                </a:cubicBezTo>
                <a:cubicBezTo>
                  <a:pt x="889942" y="3085576"/>
                  <a:pt x="909167" y="3080092"/>
                  <a:pt x="925680" y="3069771"/>
                </a:cubicBezTo>
                <a:cubicBezTo>
                  <a:pt x="944142" y="3058232"/>
                  <a:pt x="960216" y="3043237"/>
                  <a:pt x="977932" y="3030583"/>
                </a:cubicBezTo>
                <a:cubicBezTo>
                  <a:pt x="1029626" y="2993659"/>
                  <a:pt x="1003123" y="3018454"/>
                  <a:pt x="1030183" y="2991394"/>
                </a:cubicBezTo>
                <a:lnTo>
                  <a:pt x="1030183" y="2991394"/>
                </a:lnTo>
                <a:cubicBezTo>
                  <a:pt x="1034537" y="3200400"/>
                  <a:pt x="1031860" y="3409670"/>
                  <a:pt x="1043246" y="3618411"/>
                </a:cubicBezTo>
                <a:cubicBezTo>
                  <a:pt x="1044973" y="3650064"/>
                  <a:pt x="1055196" y="3681498"/>
                  <a:pt x="1069372" y="3709851"/>
                </a:cubicBezTo>
                <a:cubicBezTo>
                  <a:pt x="1077634" y="3726374"/>
                  <a:pt x="1095497" y="3735977"/>
                  <a:pt x="1108560" y="3749040"/>
                </a:cubicBezTo>
                <a:cubicBezTo>
                  <a:pt x="1112914" y="3762103"/>
                  <a:pt x="1121623" y="3774459"/>
                  <a:pt x="1121623" y="3788228"/>
                </a:cubicBezTo>
                <a:cubicBezTo>
                  <a:pt x="1121623" y="3801998"/>
                  <a:pt x="1106296" y="3813835"/>
                  <a:pt x="1108560" y="3827417"/>
                </a:cubicBezTo>
                <a:cubicBezTo>
                  <a:pt x="1111141" y="3842903"/>
                  <a:pt x="1126897" y="3852975"/>
                  <a:pt x="1134686" y="3866606"/>
                </a:cubicBezTo>
                <a:cubicBezTo>
                  <a:pt x="1144347" y="3883513"/>
                  <a:pt x="1151355" y="3901835"/>
                  <a:pt x="1160812" y="3918857"/>
                </a:cubicBezTo>
                <a:cubicBezTo>
                  <a:pt x="1173142" y="3941051"/>
                  <a:pt x="1186544" y="3962641"/>
                  <a:pt x="1200000" y="3984171"/>
                </a:cubicBezTo>
                <a:cubicBezTo>
                  <a:pt x="1208321" y="3997484"/>
                  <a:pt x="1215025" y="4012258"/>
                  <a:pt x="1226126" y="4023360"/>
                </a:cubicBezTo>
                <a:cubicBezTo>
                  <a:pt x="1237227" y="4034461"/>
                  <a:pt x="1253394" y="4039269"/>
                  <a:pt x="1265314" y="4049486"/>
                </a:cubicBezTo>
                <a:cubicBezTo>
                  <a:pt x="1284016" y="4065516"/>
                  <a:pt x="1297071" y="4088074"/>
                  <a:pt x="1317566" y="4101737"/>
                </a:cubicBezTo>
                <a:cubicBezTo>
                  <a:pt x="1364762" y="4133201"/>
                  <a:pt x="1407993" y="4129090"/>
                  <a:pt x="1461257" y="4140926"/>
                </a:cubicBezTo>
                <a:cubicBezTo>
                  <a:pt x="1474699" y="4143913"/>
                  <a:pt x="1486815" y="4152041"/>
                  <a:pt x="1500446" y="4153988"/>
                </a:cubicBezTo>
                <a:cubicBezTo>
                  <a:pt x="1548057" y="4160789"/>
                  <a:pt x="1596240" y="4162697"/>
                  <a:pt x="1644137" y="4167051"/>
                </a:cubicBezTo>
                <a:cubicBezTo>
                  <a:pt x="1705097" y="4158343"/>
                  <a:pt x="1769842" y="4163796"/>
                  <a:pt x="1827017" y="4140926"/>
                </a:cubicBezTo>
                <a:cubicBezTo>
                  <a:pt x="1861322" y="4127204"/>
                  <a:pt x="1881064" y="4090354"/>
                  <a:pt x="1905394" y="4062548"/>
                </a:cubicBezTo>
                <a:cubicBezTo>
                  <a:pt x="1992270" y="3963261"/>
                  <a:pt x="1999937" y="3946862"/>
                  <a:pt x="2062149" y="3853543"/>
                </a:cubicBezTo>
                <a:cubicBezTo>
                  <a:pt x="2070858" y="3840480"/>
                  <a:pt x="2083309" y="3829248"/>
                  <a:pt x="2088274" y="3814354"/>
                </a:cubicBezTo>
                <a:cubicBezTo>
                  <a:pt x="2102268" y="3772374"/>
                  <a:pt x="2118490" y="3725600"/>
                  <a:pt x="2127463" y="3683726"/>
                </a:cubicBezTo>
                <a:cubicBezTo>
                  <a:pt x="2133914" y="3653620"/>
                  <a:pt x="2135018" y="3622579"/>
                  <a:pt x="2140526" y="3592286"/>
                </a:cubicBezTo>
                <a:cubicBezTo>
                  <a:pt x="2143738" y="3574622"/>
                  <a:pt x="2149235" y="3557451"/>
                  <a:pt x="2153589" y="3540034"/>
                </a:cubicBezTo>
                <a:cubicBezTo>
                  <a:pt x="2157943" y="3483428"/>
                  <a:pt x="2144288" y="3422400"/>
                  <a:pt x="2166652" y="3370217"/>
                </a:cubicBezTo>
                <a:cubicBezTo>
                  <a:pt x="2177500" y="3344905"/>
                  <a:pt x="2180461" y="3423963"/>
                  <a:pt x="2192777" y="3448594"/>
                </a:cubicBezTo>
                <a:cubicBezTo>
                  <a:pt x="2201486" y="3466011"/>
                  <a:pt x="2211671" y="3482766"/>
                  <a:pt x="2218903" y="3500846"/>
                </a:cubicBezTo>
                <a:cubicBezTo>
                  <a:pt x="2229131" y="3526415"/>
                  <a:pt x="2230433" y="3555870"/>
                  <a:pt x="2245029" y="3579223"/>
                </a:cubicBezTo>
                <a:cubicBezTo>
                  <a:pt x="2253350" y="3592536"/>
                  <a:pt x="2271154" y="3596640"/>
                  <a:pt x="2284217" y="3605348"/>
                </a:cubicBezTo>
                <a:cubicBezTo>
                  <a:pt x="2305916" y="3648746"/>
                  <a:pt x="2308771" y="3659857"/>
                  <a:pt x="2336469" y="3696788"/>
                </a:cubicBezTo>
                <a:cubicBezTo>
                  <a:pt x="2393982" y="3773472"/>
                  <a:pt x="2389855" y="3749151"/>
                  <a:pt x="2427909" y="3840480"/>
                </a:cubicBezTo>
                <a:cubicBezTo>
                  <a:pt x="2544302" y="4119821"/>
                  <a:pt x="2464144" y="4006456"/>
                  <a:pt x="2597726" y="4180114"/>
                </a:cubicBezTo>
                <a:cubicBezTo>
                  <a:pt x="2642608" y="4238461"/>
                  <a:pt x="2638683" y="4248446"/>
                  <a:pt x="2702229" y="4271554"/>
                </a:cubicBezTo>
                <a:cubicBezTo>
                  <a:pt x="2796283" y="4305756"/>
                  <a:pt x="2816603" y="4299973"/>
                  <a:pt x="2924297" y="4310743"/>
                </a:cubicBezTo>
                <a:cubicBezTo>
                  <a:pt x="3041165" y="4240622"/>
                  <a:pt x="2950000" y="4306493"/>
                  <a:pt x="3067989" y="4167051"/>
                </a:cubicBezTo>
                <a:cubicBezTo>
                  <a:pt x="3087877" y="4143547"/>
                  <a:pt x="3110417" y="4122334"/>
                  <a:pt x="3133303" y="4101737"/>
                </a:cubicBezTo>
                <a:cubicBezTo>
                  <a:pt x="3154027" y="4083086"/>
                  <a:pt x="3179966" y="4070210"/>
                  <a:pt x="3198617" y="4049486"/>
                </a:cubicBezTo>
                <a:cubicBezTo>
                  <a:pt x="3219622" y="4026147"/>
                  <a:pt x="3228666" y="3993311"/>
                  <a:pt x="3250869" y="3971108"/>
                </a:cubicBezTo>
                <a:lnTo>
                  <a:pt x="3303120" y="3918857"/>
                </a:lnTo>
                <a:cubicBezTo>
                  <a:pt x="3337654" y="3815254"/>
                  <a:pt x="3285478" y="3952311"/>
                  <a:pt x="3355372" y="3840480"/>
                </a:cubicBezTo>
                <a:cubicBezTo>
                  <a:pt x="3367800" y="3820596"/>
                  <a:pt x="3371794" y="3796513"/>
                  <a:pt x="3381497" y="3775166"/>
                </a:cubicBezTo>
                <a:cubicBezTo>
                  <a:pt x="3393584" y="3748574"/>
                  <a:pt x="3409838" y="3723909"/>
                  <a:pt x="3420686" y="3696788"/>
                </a:cubicBezTo>
                <a:cubicBezTo>
                  <a:pt x="3428065" y="3678340"/>
                  <a:pt x="3443917" y="3593700"/>
                  <a:pt x="3446812" y="3579223"/>
                </a:cubicBezTo>
                <a:cubicBezTo>
                  <a:pt x="3438103" y="3535680"/>
                  <a:pt x="3434728" y="3490721"/>
                  <a:pt x="3420686" y="3448594"/>
                </a:cubicBezTo>
                <a:cubicBezTo>
                  <a:pt x="3412657" y="3424507"/>
                  <a:pt x="3392852" y="3405989"/>
                  <a:pt x="3381497" y="3383280"/>
                </a:cubicBezTo>
                <a:cubicBezTo>
                  <a:pt x="3375339" y="3370964"/>
                  <a:pt x="3375732" y="3355768"/>
                  <a:pt x="3368434" y="3344091"/>
                </a:cubicBezTo>
                <a:cubicBezTo>
                  <a:pt x="3341854" y="3301563"/>
                  <a:pt x="3311241" y="3273835"/>
                  <a:pt x="3276994" y="3239588"/>
                </a:cubicBezTo>
                <a:cubicBezTo>
                  <a:pt x="3434111" y="3200312"/>
                  <a:pt x="3343157" y="3217874"/>
                  <a:pt x="3668880" y="3239588"/>
                </a:cubicBezTo>
                <a:cubicBezTo>
                  <a:pt x="3686794" y="3240782"/>
                  <a:pt x="3703606" y="3248756"/>
                  <a:pt x="3721132" y="3252651"/>
                </a:cubicBezTo>
                <a:cubicBezTo>
                  <a:pt x="3742806" y="3257467"/>
                  <a:pt x="3764675" y="3261360"/>
                  <a:pt x="3786446" y="3265714"/>
                </a:cubicBezTo>
                <a:cubicBezTo>
                  <a:pt x="3838697" y="3261360"/>
                  <a:pt x="3891227" y="3259581"/>
                  <a:pt x="3943200" y="3252651"/>
                </a:cubicBezTo>
                <a:cubicBezTo>
                  <a:pt x="3956849" y="3250831"/>
                  <a:pt x="3970932" y="3247226"/>
                  <a:pt x="3982389" y="3239588"/>
                </a:cubicBezTo>
                <a:cubicBezTo>
                  <a:pt x="4025528" y="3210829"/>
                  <a:pt x="4023666" y="3191415"/>
                  <a:pt x="4047703" y="3148148"/>
                </a:cubicBezTo>
                <a:cubicBezTo>
                  <a:pt x="4060033" y="3125954"/>
                  <a:pt x="4072808" y="3103959"/>
                  <a:pt x="4086892" y="3082834"/>
                </a:cubicBezTo>
                <a:cubicBezTo>
                  <a:pt x="4150664" y="2987177"/>
                  <a:pt x="4139112" y="3043704"/>
                  <a:pt x="4217520" y="2886891"/>
                </a:cubicBezTo>
                <a:cubicBezTo>
                  <a:pt x="4226229" y="2869474"/>
                  <a:pt x="4233325" y="2851153"/>
                  <a:pt x="4243646" y="2834640"/>
                </a:cubicBezTo>
                <a:cubicBezTo>
                  <a:pt x="4255185" y="2816178"/>
                  <a:pt x="4272261" y="2801420"/>
                  <a:pt x="4282834" y="2782388"/>
                </a:cubicBezTo>
                <a:cubicBezTo>
                  <a:pt x="4315933" y="2722809"/>
                  <a:pt x="4339208" y="2657950"/>
                  <a:pt x="4374274" y="2599508"/>
                </a:cubicBezTo>
                <a:cubicBezTo>
                  <a:pt x="4423482" y="2517496"/>
                  <a:pt x="4402108" y="2556903"/>
                  <a:pt x="4439589" y="2481943"/>
                </a:cubicBezTo>
                <a:cubicBezTo>
                  <a:pt x="4443943" y="2464526"/>
                  <a:pt x="4447720" y="2446954"/>
                  <a:pt x="4452652" y="2429691"/>
                </a:cubicBezTo>
                <a:cubicBezTo>
                  <a:pt x="4456435" y="2416452"/>
                  <a:pt x="4469497" y="2403742"/>
                  <a:pt x="4465714" y="2390503"/>
                </a:cubicBezTo>
                <a:cubicBezTo>
                  <a:pt x="4459733" y="2369569"/>
                  <a:pt x="4443376" y="2352038"/>
                  <a:pt x="4426526" y="2338251"/>
                </a:cubicBezTo>
                <a:cubicBezTo>
                  <a:pt x="4366586" y="2289209"/>
                  <a:pt x="4323375" y="2271811"/>
                  <a:pt x="4256709" y="2246811"/>
                </a:cubicBezTo>
                <a:cubicBezTo>
                  <a:pt x="4243816" y="2241976"/>
                  <a:pt x="4230962" y="2236735"/>
                  <a:pt x="4217520" y="2233748"/>
                </a:cubicBezTo>
                <a:cubicBezTo>
                  <a:pt x="4191665" y="2228003"/>
                  <a:pt x="4165483" y="2223459"/>
                  <a:pt x="4139143" y="2220686"/>
                </a:cubicBezTo>
                <a:cubicBezTo>
                  <a:pt x="4082682" y="2214743"/>
                  <a:pt x="4025932" y="2211977"/>
                  <a:pt x="3969326" y="2207623"/>
                </a:cubicBezTo>
                <a:cubicBezTo>
                  <a:pt x="3973680" y="2194560"/>
                  <a:pt x="3976231" y="2180750"/>
                  <a:pt x="3982389" y="2168434"/>
                </a:cubicBezTo>
                <a:cubicBezTo>
                  <a:pt x="4000575" y="2132061"/>
                  <a:pt x="4018813" y="2118947"/>
                  <a:pt x="4047703" y="2090057"/>
                </a:cubicBezTo>
                <a:cubicBezTo>
                  <a:pt x="4052057" y="2063931"/>
                  <a:pt x="4054342" y="2037375"/>
                  <a:pt x="4060766" y="2011680"/>
                </a:cubicBezTo>
                <a:cubicBezTo>
                  <a:pt x="4072659" y="1964107"/>
                  <a:pt x="4088995" y="1923090"/>
                  <a:pt x="4113017" y="1881051"/>
                </a:cubicBezTo>
                <a:cubicBezTo>
                  <a:pt x="4120806" y="1867420"/>
                  <a:pt x="4130434" y="1854926"/>
                  <a:pt x="4139143" y="1841863"/>
                </a:cubicBezTo>
                <a:cubicBezTo>
                  <a:pt x="4154307" y="1781208"/>
                  <a:pt x="4150222" y="1787544"/>
                  <a:pt x="4178332" y="1724297"/>
                </a:cubicBezTo>
                <a:cubicBezTo>
                  <a:pt x="4186241" y="1706503"/>
                  <a:pt x="4196786" y="1689944"/>
                  <a:pt x="4204457" y="1672046"/>
                </a:cubicBezTo>
                <a:cubicBezTo>
                  <a:pt x="4217880" y="1640725"/>
                  <a:pt x="4221113" y="1613750"/>
                  <a:pt x="4230583" y="1580606"/>
                </a:cubicBezTo>
                <a:cubicBezTo>
                  <a:pt x="4234366" y="1567366"/>
                  <a:pt x="4240550" y="1554834"/>
                  <a:pt x="4243646" y="1541417"/>
                </a:cubicBezTo>
                <a:cubicBezTo>
                  <a:pt x="4253631" y="1498149"/>
                  <a:pt x="4269772" y="1410788"/>
                  <a:pt x="4269772" y="1410788"/>
                </a:cubicBezTo>
                <a:cubicBezTo>
                  <a:pt x="4261063" y="1349828"/>
                  <a:pt x="4261022" y="1286985"/>
                  <a:pt x="4243646" y="1227908"/>
                </a:cubicBezTo>
                <a:cubicBezTo>
                  <a:pt x="4238433" y="1210185"/>
                  <a:pt x="4215195" y="1203753"/>
                  <a:pt x="4204457" y="1188720"/>
                </a:cubicBezTo>
                <a:cubicBezTo>
                  <a:pt x="4174040" y="1146136"/>
                  <a:pt x="4188336" y="1125390"/>
                  <a:pt x="4139143" y="1097280"/>
                </a:cubicBezTo>
                <a:cubicBezTo>
                  <a:pt x="4123555" y="1088373"/>
                  <a:pt x="4104309" y="1088571"/>
                  <a:pt x="4086892" y="1084217"/>
                </a:cubicBezTo>
                <a:cubicBezTo>
                  <a:pt x="4004160" y="1088571"/>
                  <a:pt x="3917292" y="1071082"/>
                  <a:pt x="3838697" y="1097280"/>
                </a:cubicBezTo>
                <a:cubicBezTo>
                  <a:pt x="3812571" y="1105989"/>
                  <a:pt x="3812572" y="1175657"/>
                  <a:pt x="3812572" y="1175657"/>
                </a:cubicBezTo>
                <a:cubicBezTo>
                  <a:pt x="3808218" y="1210491"/>
                  <a:pt x="3805789" y="1245621"/>
                  <a:pt x="3799509" y="1280160"/>
                </a:cubicBezTo>
                <a:cubicBezTo>
                  <a:pt x="3797046" y="1293707"/>
                  <a:pt x="3794084" y="1330805"/>
                  <a:pt x="3786446" y="1319348"/>
                </a:cubicBezTo>
                <a:cubicBezTo>
                  <a:pt x="3771754" y="1297310"/>
                  <a:pt x="3776668" y="1267253"/>
                  <a:pt x="3773383" y="1240971"/>
                </a:cubicBezTo>
                <a:cubicBezTo>
                  <a:pt x="3767955" y="1197549"/>
                  <a:pt x="3765336" y="1153814"/>
                  <a:pt x="3760320" y="1110343"/>
                </a:cubicBezTo>
                <a:cubicBezTo>
                  <a:pt x="3752272" y="1040595"/>
                  <a:pt x="3741947" y="971118"/>
                  <a:pt x="3734194" y="901337"/>
                </a:cubicBezTo>
                <a:cubicBezTo>
                  <a:pt x="3729840" y="862148"/>
                  <a:pt x="3730163" y="822153"/>
                  <a:pt x="3721132" y="783771"/>
                </a:cubicBezTo>
                <a:cubicBezTo>
                  <a:pt x="3712611" y="747557"/>
                  <a:pt x="3695006" y="714102"/>
                  <a:pt x="3681943" y="679268"/>
                </a:cubicBezTo>
                <a:cubicBezTo>
                  <a:pt x="3677589" y="640080"/>
                  <a:pt x="3675732" y="600533"/>
                  <a:pt x="3668880" y="561703"/>
                </a:cubicBezTo>
                <a:cubicBezTo>
                  <a:pt x="3662640" y="526343"/>
                  <a:pt x="3656301" y="490453"/>
                  <a:pt x="3642754" y="457200"/>
                </a:cubicBezTo>
                <a:cubicBezTo>
                  <a:pt x="3568127" y="274025"/>
                  <a:pt x="3571045" y="242509"/>
                  <a:pt x="3459874" y="143691"/>
                </a:cubicBezTo>
                <a:cubicBezTo>
                  <a:pt x="3443602" y="129227"/>
                  <a:pt x="3426085" y="116042"/>
                  <a:pt x="3407623" y="104503"/>
                </a:cubicBezTo>
                <a:cubicBezTo>
                  <a:pt x="3391110" y="94182"/>
                  <a:pt x="3373605" y="85214"/>
                  <a:pt x="3355372" y="78377"/>
                </a:cubicBezTo>
                <a:cubicBezTo>
                  <a:pt x="3338562" y="72073"/>
                  <a:pt x="3320537" y="69668"/>
                  <a:pt x="3303120" y="65314"/>
                </a:cubicBezTo>
                <a:cubicBezTo>
                  <a:pt x="3290057" y="56605"/>
                  <a:pt x="3278632" y="44700"/>
                  <a:pt x="3263932" y="39188"/>
                </a:cubicBezTo>
                <a:cubicBezTo>
                  <a:pt x="3178737" y="7240"/>
                  <a:pt x="3087870" y="40892"/>
                  <a:pt x="3002674" y="52251"/>
                </a:cubicBezTo>
                <a:cubicBezTo>
                  <a:pt x="2989611" y="56605"/>
                  <a:pt x="2975802" y="59156"/>
                  <a:pt x="2963486" y="65314"/>
                </a:cubicBezTo>
                <a:cubicBezTo>
                  <a:pt x="2949444" y="72335"/>
                  <a:pt x="2936031" y="81010"/>
                  <a:pt x="2924297" y="91440"/>
                </a:cubicBezTo>
                <a:cubicBezTo>
                  <a:pt x="2842017" y="164577"/>
                  <a:pt x="2806778" y="215464"/>
                  <a:pt x="2741417" y="313508"/>
                </a:cubicBezTo>
                <a:cubicBezTo>
                  <a:pt x="2724000" y="339634"/>
                  <a:pt x="2700828" y="362732"/>
                  <a:pt x="2689166" y="391886"/>
                </a:cubicBezTo>
                <a:cubicBezTo>
                  <a:pt x="2680457" y="413657"/>
                  <a:pt x="2671053" y="435163"/>
                  <a:pt x="2663040" y="457200"/>
                </a:cubicBezTo>
                <a:cubicBezTo>
                  <a:pt x="2653629" y="483081"/>
                  <a:pt x="2636914" y="535577"/>
                  <a:pt x="2636914" y="535577"/>
                </a:cubicBezTo>
                <a:cubicBezTo>
                  <a:pt x="2632560" y="561703"/>
                  <a:pt x="2628590" y="587895"/>
                  <a:pt x="2623852" y="613954"/>
                </a:cubicBezTo>
                <a:cubicBezTo>
                  <a:pt x="2619880" y="635798"/>
                  <a:pt x="2628126" y="665398"/>
                  <a:pt x="2610789" y="679268"/>
                </a:cubicBezTo>
                <a:cubicBezTo>
                  <a:pt x="2596770" y="690483"/>
                  <a:pt x="2575954" y="670560"/>
                  <a:pt x="2558537" y="666206"/>
                </a:cubicBezTo>
                <a:cubicBezTo>
                  <a:pt x="2536766" y="635726"/>
                  <a:pt x="2515697" y="604732"/>
                  <a:pt x="2493223" y="574766"/>
                </a:cubicBezTo>
                <a:cubicBezTo>
                  <a:pt x="2463435" y="535049"/>
                  <a:pt x="2427326" y="499771"/>
                  <a:pt x="2401783" y="457200"/>
                </a:cubicBezTo>
                <a:cubicBezTo>
                  <a:pt x="2388720" y="435429"/>
                  <a:pt x="2376678" y="413011"/>
                  <a:pt x="2362594" y="391886"/>
                </a:cubicBezTo>
                <a:cubicBezTo>
                  <a:pt x="2343157" y="362730"/>
                  <a:pt x="2274620" y="277785"/>
                  <a:pt x="2258092" y="261257"/>
                </a:cubicBezTo>
                <a:cubicBezTo>
                  <a:pt x="2246991" y="250156"/>
                  <a:pt x="2230573" y="245634"/>
                  <a:pt x="2218903" y="235131"/>
                </a:cubicBezTo>
                <a:cubicBezTo>
                  <a:pt x="2186863" y="206295"/>
                  <a:pt x="2166018" y="162968"/>
                  <a:pt x="2127463" y="143691"/>
                </a:cubicBezTo>
                <a:cubicBezTo>
                  <a:pt x="2092629" y="126274"/>
                  <a:pt x="2058757" y="106782"/>
                  <a:pt x="2022960" y="91440"/>
                </a:cubicBezTo>
                <a:cubicBezTo>
                  <a:pt x="1997648" y="80592"/>
                  <a:pt x="1969748" y="76499"/>
                  <a:pt x="1944583" y="65314"/>
                </a:cubicBezTo>
                <a:cubicBezTo>
                  <a:pt x="1930236" y="58938"/>
                  <a:pt x="1919741" y="45564"/>
                  <a:pt x="1905394" y="39188"/>
                </a:cubicBezTo>
                <a:cubicBezTo>
                  <a:pt x="1880229" y="28004"/>
                  <a:pt x="1853143" y="21771"/>
                  <a:pt x="1827017" y="13063"/>
                </a:cubicBezTo>
                <a:lnTo>
                  <a:pt x="1787829" y="0"/>
                </a:lnTo>
                <a:cubicBezTo>
                  <a:pt x="1766057" y="8709"/>
                  <a:pt x="1727885" y="3301"/>
                  <a:pt x="1722514" y="26126"/>
                </a:cubicBezTo>
                <a:cubicBezTo>
                  <a:pt x="1689393" y="166890"/>
                  <a:pt x="1710594" y="184594"/>
                  <a:pt x="1761703" y="261257"/>
                </a:cubicBezTo>
                <a:cubicBezTo>
                  <a:pt x="1772245" y="313969"/>
                  <a:pt x="1774039" y="343550"/>
                  <a:pt x="1800892" y="391886"/>
                </a:cubicBezTo>
                <a:cubicBezTo>
                  <a:pt x="1811465" y="410917"/>
                  <a:pt x="1827017" y="426720"/>
                  <a:pt x="1840080" y="444137"/>
                </a:cubicBezTo>
                <a:cubicBezTo>
                  <a:pt x="1844434" y="457200"/>
                  <a:pt x="1860227" y="471519"/>
                  <a:pt x="1853143" y="483326"/>
                </a:cubicBezTo>
                <a:cubicBezTo>
                  <a:pt x="1823238" y="533168"/>
                  <a:pt x="1703586" y="499282"/>
                  <a:pt x="1683326" y="496388"/>
                </a:cubicBezTo>
                <a:cubicBezTo>
                  <a:pt x="1665203" y="493799"/>
                  <a:pt x="1587156" y="477395"/>
                  <a:pt x="1565760" y="470263"/>
                </a:cubicBezTo>
                <a:cubicBezTo>
                  <a:pt x="1543515" y="462848"/>
                  <a:pt x="1521873" y="453660"/>
                  <a:pt x="1500446" y="444137"/>
                </a:cubicBezTo>
                <a:cubicBezTo>
                  <a:pt x="1482651" y="436228"/>
                  <a:pt x="1466981" y="423135"/>
                  <a:pt x="1448194" y="418011"/>
                </a:cubicBezTo>
                <a:cubicBezTo>
                  <a:pt x="1418489" y="409910"/>
                  <a:pt x="1387047" y="410456"/>
                  <a:pt x="1356754" y="404948"/>
                </a:cubicBezTo>
                <a:cubicBezTo>
                  <a:pt x="1339091" y="401737"/>
                  <a:pt x="1321920" y="396240"/>
                  <a:pt x="1304503" y="391886"/>
                </a:cubicBezTo>
                <a:cubicBezTo>
                  <a:pt x="1200000" y="396240"/>
                  <a:pt x="1094948" y="393398"/>
                  <a:pt x="990994" y="404948"/>
                </a:cubicBezTo>
                <a:cubicBezTo>
                  <a:pt x="975391" y="406682"/>
                  <a:pt x="964581" y="421949"/>
                  <a:pt x="951806" y="431074"/>
                </a:cubicBezTo>
                <a:cubicBezTo>
                  <a:pt x="934090" y="443729"/>
                  <a:pt x="914949" y="454868"/>
                  <a:pt x="899554" y="470263"/>
                </a:cubicBezTo>
                <a:cubicBezTo>
                  <a:pt x="883352" y="486465"/>
                  <a:pt x="849074" y="539453"/>
                  <a:pt x="834240" y="561703"/>
                </a:cubicBezTo>
                <a:cubicBezTo>
                  <a:pt x="795037" y="796919"/>
                  <a:pt x="812905" y="654907"/>
                  <a:pt x="847303" y="1136468"/>
                </a:cubicBezTo>
                <a:cubicBezTo>
                  <a:pt x="848582" y="1154376"/>
                  <a:pt x="852337" y="1172662"/>
                  <a:pt x="860366" y="1188720"/>
                </a:cubicBezTo>
                <a:cubicBezTo>
                  <a:pt x="870102" y="1208193"/>
                  <a:pt x="885090" y="1224699"/>
                  <a:pt x="899554" y="1240971"/>
                </a:cubicBezTo>
                <a:cubicBezTo>
                  <a:pt x="946245" y="1293499"/>
                  <a:pt x="964291" y="1307739"/>
                  <a:pt x="1017120" y="1345474"/>
                </a:cubicBezTo>
                <a:cubicBezTo>
                  <a:pt x="1029895" y="1354599"/>
                  <a:pt x="1042267" y="1364579"/>
                  <a:pt x="1056309" y="1371600"/>
                </a:cubicBezTo>
                <a:cubicBezTo>
                  <a:pt x="1075050" y="1380971"/>
                  <a:pt x="1131006" y="1393540"/>
                  <a:pt x="1147749" y="1397726"/>
                </a:cubicBezTo>
                <a:cubicBezTo>
                  <a:pt x="1069372" y="1402080"/>
                  <a:pt x="990820" y="1403988"/>
                  <a:pt x="912617" y="1410788"/>
                </a:cubicBezTo>
                <a:cubicBezTo>
                  <a:pt x="890498" y="1412711"/>
                  <a:pt x="869147" y="1419879"/>
                  <a:pt x="847303" y="1423851"/>
                </a:cubicBezTo>
                <a:cubicBezTo>
                  <a:pt x="821244" y="1428589"/>
                  <a:pt x="794781" y="1431168"/>
                  <a:pt x="768926" y="1436914"/>
                </a:cubicBezTo>
                <a:cubicBezTo>
                  <a:pt x="721570" y="1447438"/>
                  <a:pt x="731537" y="1457350"/>
                  <a:pt x="677486" y="1463040"/>
                </a:cubicBezTo>
                <a:cubicBezTo>
                  <a:pt x="612386" y="1469893"/>
                  <a:pt x="546857" y="1471749"/>
                  <a:pt x="481543" y="1476103"/>
                </a:cubicBezTo>
                <a:cubicBezTo>
                  <a:pt x="376468" y="1502372"/>
                  <a:pt x="483802" y="1477765"/>
                  <a:pt x="324789" y="1502228"/>
                </a:cubicBezTo>
                <a:cubicBezTo>
                  <a:pt x="295606" y="1506718"/>
                  <a:pt x="237563" y="1519685"/>
                  <a:pt x="207223" y="1528354"/>
                </a:cubicBezTo>
                <a:cubicBezTo>
                  <a:pt x="193983" y="1532137"/>
                  <a:pt x="181097" y="1537063"/>
                  <a:pt x="168034" y="1541417"/>
                </a:cubicBezTo>
                <a:cubicBezTo>
                  <a:pt x="154971" y="1550126"/>
                  <a:pt x="139947" y="1556442"/>
                  <a:pt x="128846" y="1567543"/>
                </a:cubicBezTo>
                <a:cubicBezTo>
                  <a:pt x="124982" y="1571407"/>
                  <a:pt x="69468" y="1645628"/>
                  <a:pt x="63532" y="1658983"/>
                </a:cubicBezTo>
                <a:cubicBezTo>
                  <a:pt x="52347" y="1684148"/>
                  <a:pt x="46115" y="1711234"/>
                  <a:pt x="37406" y="1737360"/>
                </a:cubicBezTo>
                <a:lnTo>
                  <a:pt x="24343" y="1776548"/>
                </a:lnTo>
                <a:cubicBezTo>
                  <a:pt x="32541" y="1907714"/>
                  <a:pt x="0" y="1948504"/>
                  <a:pt x="63532" y="2024743"/>
                </a:cubicBezTo>
                <a:cubicBezTo>
                  <a:pt x="75358" y="2038935"/>
                  <a:pt x="86571" y="2054960"/>
                  <a:pt x="102720" y="2063931"/>
                </a:cubicBezTo>
                <a:cubicBezTo>
                  <a:pt x="126793" y="2077305"/>
                  <a:pt x="181097" y="2090057"/>
                  <a:pt x="181097" y="2090057"/>
                </a:cubicBezTo>
                <a:cubicBezTo>
                  <a:pt x="233349" y="2085703"/>
                  <a:pt x="286985" y="2089711"/>
                  <a:pt x="337852" y="2076994"/>
                </a:cubicBezTo>
                <a:cubicBezTo>
                  <a:pt x="358973" y="2071714"/>
                  <a:pt x="373994" y="2052451"/>
                  <a:pt x="390103" y="2037806"/>
                </a:cubicBezTo>
                <a:cubicBezTo>
                  <a:pt x="421998" y="2008810"/>
                  <a:pt x="451063" y="1976846"/>
                  <a:pt x="481543" y="1946366"/>
                </a:cubicBezTo>
                <a:cubicBezTo>
                  <a:pt x="512292" y="1915617"/>
                  <a:pt x="557442" y="1865343"/>
                  <a:pt x="599109" y="1854926"/>
                </a:cubicBezTo>
                <a:lnTo>
                  <a:pt x="651360" y="1841863"/>
                </a:lnTo>
                <a:cubicBezTo>
                  <a:pt x="720944" y="1855780"/>
                  <a:pt x="738446" y="1852749"/>
                  <a:pt x="755863" y="1854926"/>
                </a:cubicBezTo>
                <a:close/>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5"/>
          <p:cNvSpPr>
            <a:spLocks noGrp="1"/>
          </p:cNvSpPr>
          <p:nvPr>
            <p:ph type="title"/>
          </p:nvPr>
        </p:nvSpPr>
        <p:spPr>
          <a:xfrm>
            <a:off x="457200" y="76200"/>
            <a:ext cx="8229600" cy="1143000"/>
          </a:xfrm>
        </p:spPr>
        <p:txBody>
          <a:bodyPr>
            <a:normAutofit fontScale="90000"/>
          </a:bodyPr>
          <a:lstStyle/>
          <a:p>
            <a:r>
              <a:rPr lang="en-US" dirty="0" smtClean="0"/>
              <a:t>Activity: Multiple references to an object</a:t>
            </a:r>
          </a:p>
        </p:txBody>
      </p:sp>
      <p:sp>
        <p:nvSpPr>
          <p:cNvPr id="22543" name="Slide Number Placeholder 16"/>
          <p:cNvSpPr>
            <a:spLocks noGrp="1"/>
          </p:cNvSpPr>
          <p:nvPr>
            <p:ph type="sldNum" sz="quarter" idx="12"/>
          </p:nvPr>
        </p:nvSpPr>
        <p:spPr/>
        <p:txBody>
          <a:bodyPr/>
          <a:lstStyle/>
          <a:p>
            <a:pPr>
              <a:defRPr/>
            </a:pPr>
            <a:fld id="{383FC8E8-7378-4698-83D1-0CBE4BC2335D}" type="slidenum">
              <a:rPr lang="en-US" smtClean="0">
                <a:latin typeface="Arial" charset="0"/>
              </a:rPr>
              <a:pPr>
                <a:defRPr/>
              </a:pPr>
              <a:t>47</a:t>
            </a:fld>
            <a:endParaRPr lang="en-US" smtClean="0">
              <a:latin typeface="Arial" charset="0"/>
            </a:endParaRPr>
          </a:p>
        </p:txBody>
      </p:sp>
      <p:sp>
        <p:nvSpPr>
          <p:cNvPr id="22531" name="Content Placeholder 6"/>
          <p:cNvSpPr>
            <a:spLocks noGrp="1"/>
          </p:cNvSpPr>
          <p:nvPr>
            <p:ph sz="quarter" idx="1"/>
          </p:nvPr>
        </p:nvSpPr>
        <p:spPr>
          <a:xfrm>
            <a:off x="685800" y="3043238"/>
            <a:ext cx="5715000" cy="533400"/>
          </a:xfrm>
        </p:spPr>
        <p:txBody>
          <a:bodyPr>
            <a:normAutofit fontScale="92500"/>
          </a:bodyPr>
          <a:lstStyle/>
          <a:p>
            <a:pPr marL="0" indent="0">
              <a:buNone/>
            </a:pPr>
            <a:r>
              <a:rPr lang="en-US" i="1" dirty="0" smtClean="0">
                <a:solidFill>
                  <a:srgbClr val="660033"/>
                </a:solidFill>
              </a:rPr>
              <a:t>Complete the diagram. What will the code snippet print?</a:t>
            </a:r>
          </a:p>
        </p:txBody>
      </p:sp>
      <p:sp>
        <p:nvSpPr>
          <p:cNvPr id="22532" name="Rectangle 2"/>
          <p:cNvSpPr>
            <a:spLocks noChangeArrowheads="1"/>
          </p:cNvSpPr>
          <p:nvPr/>
        </p:nvSpPr>
        <p:spPr bwMode="auto">
          <a:xfrm>
            <a:off x="304800" y="1143000"/>
            <a:ext cx="7848600" cy="1784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a:spcBef>
                <a:spcPct val="50000"/>
              </a:spcBef>
            </a:pPr>
            <a:r>
              <a:rPr lang="en-US" sz="2000" b="1" dirty="0">
                <a:latin typeface="Courier New" pitchFamily="49" charset="0"/>
              </a:rPr>
              <a:t>Student student1= new Student(“Mary”);</a:t>
            </a:r>
          </a:p>
          <a:p>
            <a:pPr>
              <a:spcBef>
                <a:spcPct val="50000"/>
              </a:spcBef>
            </a:pPr>
            <a:r>
              <a:rPr lang="en-US" sz="2000" b="1" dirty="0">
                <a:latin typeface="Courier New" pitchFamily="49" charset="0"/>
              </a:rPr>
              <a:t>Student student2=student1;</a:t>
            </a:r>
          </a:p>
          <a:p>
            <a:pPr>
              <a:spcBef>
                <a:spcPct val="50000"/>
              </a:spcBef>
            </a:pPr>
            <a:r>
              <a:rPr lang="en-US" sz="2000" b="1" dirty="0">
                <a:latin typeface="Courier New" pitchFamily="49" charset="0"/>
              </a:rPr>
              <a:t>student1.setName(“Merry Mary”);</a:t>
            </a:r>
          </a:p>
          <a:p>
            <a:pPr>
              <a:spcBef>
                <a:spcPct val="50000"/>
              </a:spcBef>
            </a:pPr>
            <a:r>
              <a:rPr lang="en-US" sz="2000" b="1" dirty="0" err="1">
                <a:latin typeface="Courier New" pitchFamily="49" charset="0"/>
              </a:rPr>
              <a:t>System.out.println</a:t>
            </a:r>
            <a:r>
              <a:rPr lang="en-US" sz="2000" b="1" dirty="0">
                <a:latin typeface="Courier New" pitchFamily="49" charset="0"/>
              </a:rPr>
              <a:t>(student2.getName());</a:t>
            </a:r>
          </a:p>
        </p:txBody>
      </p:sp>
      <p:sp>
        <p:nvSpPr>
          <p:cNvPr id="22533" name="Rectangle 12"/>
          <p:cNvSpPr>
            <a:spLocks noChangeArrowheads="1"/>
          </p:cNvSpPr>
          <p:nvPr/>
        </p:nvSpPr>
        <p:spPr bwMode="auto">
          <a:xfrm>
            <a:off x="762000" y="4757738"/>
            <a:ext cx="1524000" cy="12192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IN"/>
          </a:p>
        </p:txBody>
      </p:sp>
      <p:sp>
        <p:nvSpPr>
          <p:cNvPr id="22534" name="Line 13"/>
          <p:cNvSpPr>
            <a:spLocks noChangeShapeType="1"/>
          </p:cNvSpPr>
          <p:nvPr/>
        </p:nvSpPr>
        <p:spPr bwMode="auto">
          <a:xfrm>
            <a:off x="762000" y="5334000"/>
            <a:ext cx="1524000"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2535" name="Text Box 14"/>
          <p:cNvSpPr txBox="1">
            <a:spLocks noChangeArrowheads="1"/>
          </p:cNvSpPr>
          <p:nvPr/>
        </p:nvSpPr>
        <p:spPr bwMode="auto">
          <a:xfrm>
            <a:off x="685800" y="4376738"/>
            <a:ext cx="1184275"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400">
                <a:latin typeface="Times New Roman" pitchFamily="18" charset="0"/>
              </a:rPr>
              <a:t>STACK</a:t>
            </a:r>
          </a:p>
        </p:txBody>
      </p:sp>
      <p:sp>
        <p:nvSpPr>
          <p:cNvPr id="22536" name="Text Box 14"/>
          <p:cNvSpPr txBox="1">
            <a:spLocks noChangeArrowheads="1"/>
          </p:cNvSpPr>
          <p:nvPr/>
        </p:nvSpPr>
        <p:spPr bwMode="auto">
          <a:xfrm>
            <a:off x="7162800" y="2547938"/>
            <a:ext cx="989013" cy="460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400">
                <a:latin typeface="Times New Roman" pitchFamily="18" charset="0"/>
              </a:rPr>
              <a:t>HEAP</a:t>
            </a:r>
          </a:p>
        </p:txBody>
      </p:sp>
      <p:sp>
        <p:nvSpPr>
          <p:cNvPr id="14" name="Freeform 13"/>
          <p:cNvSpPr/>
          <p:nvPr/>
        </p:nvSpPr>
        <p:spPr>
          <a:xfrm>
            <a:off x="4800600" y="3309938"/>
            <a:ext cx="3851275" cy="3395662"/>
          </a:xfrm>
          <a:custGeom>
            <a:avLst/>
            <a:gdLst>
              <a:gd name="connsiteX0" fmla="*/ 755863 w 4469497"/>
              <a:gd name="connsiteY0" fmla="*/ 1854926 h 4310743"/>
              <a:gd name="connsiteX1" fmla="*/ 755863 w 4469497"/>
              <a:gd name="connsiteY1" fmla="*/ 1854926 h 4310743"/>
              <a:gd name="connsiteX2" fmla="*/ 625234 w 4469497"/>
              <a:gd name="connsiteY2" fmla="*/ 1959428 h 4310743"/>
              <a:gd name="connsiteX3" fmla="*/ 507669 w 4469497"/>
              <a:gd name="connsiteY3" fmla="*/ 2090057 h 4310743"/>
              <a:gd name="connsiteX4" fmla="*/ 481543 w 4469497"/>
              <a:gd name="connsiteY4" fmla="*/ 2142308 h 4310743"/>
              <a:gd name="connsiteX5" fmla="*/ 416229 w 4469497"/>
              <a:gd name="connsiteY5" fmla="*/ 2233748 h 4310743"/>
              <a:gd name="connsiteX6" fmla="*/ 363977 w 4469497"/>
              <a:gd name="connsiteY6" fmla="*/ 2351314 h 4310743"/>
              <a:gd name="connsiteX7" fmla="*/ 298663 w 4469497"/>
              <a:gd name="connsiteY7" fmla="*/ 2455817 h 4310743"/>
              <a:gd name="connsiteX8" fmla="*/ 259474 w 4469497"/>
              <a:gd name="connsiteY8" fmla="*/ 2573383 h 4310743"/>
              <a:gd name="connsiteX9" fmla="*/ 246412 w 4469497"/>
              <a:gd name="connsiteY9" fmla="*/ 2625634 h 4310743"/>
              <a:gd name="connsiteX10" fmla="*/ 233349 w 4469497"/>
              <a:gd name="connsiteY10" fmla="*/ 2690948 h 4310743"/>
              <a:gd name="connsiteX11" fmla="*/ 220286 w 4469497"/>
              <a:gd name="connsiteY11" fmla="*/ 2730137 h 4310743"/>
              <a:gd name="connsiteX12" fmla="*/ 233349 w 4469497"/>
              <a:gd name="connsiteY12" fmla="*/ 2899954 h 4310743"/>
              <a:gd name="connsiteX13" fmla="*/ 259474 w 4469497"/>
              <a:gd name="connsiteY13" fmla="*/ 2978331 h 4310743"/>
              <a:gd name="connsiteX14" fmla="*/ 298663 w 4469497"/>
              <a:gd name="connsiteY14" fmla="*/ 3004457 h 4310743"/>
              <a:gd name="connsiteX15" fmla="*/ 337852 w 4469497"/>
              <a:gd name="connsiteY15" fmla="*/ 3069771 h 4310743"/>
              <a:gd name="connsiteX16" fmla="*/ 403166 w 4469497"/>
              <a:gd name="connsiteY16" fmla="*/ 3122023 h 4310743"/>
              <a:gd name="connsiteX17" fmla="*/ 481543 w 4469497"/>
              <a:gd name="connsiteY17" fmla="*/ 3174274 h 4310743"/>
              <a:gd name="connsiteX18" fmla="*/ 572983 w 4469497"/>
              <a:gd name="connsiteY18" fmla="*/ 3200400 h 4310743"/>
              <a:gd name="connsiteX19" fmla="*/ 612172 w 4469497"/>
              <a:gd name="connsiteY19" fmla="*/ 3213463 h 4310743"/>
              <a:gd name="connsiteX20" fmla="*/ 729737 w 4469497"/>
              <a:gd name="connsiteY20" fmla="*/ 3187337 h 4310743"/>
              <a:gd name="connsiteX21" fmla="*/ 873429 w 4469497"/>
              <a:gd name="connsiteY21" fmla="*/ 3095897 h 4310743"/>
              <a:gd name="connsiteX22" fmla="*/ 925680 w 4469497"/>
              <a:gd name="connsiteY22" fmla="*/ 3069771 h 4310743"/>
              <a:gd name="connsiteX23" fmla="*/ 977932 w 4469497"/>
              <a:gd name="connsiteY23" fmla="*/ 3030583 h 4310743"/>
              <a:gd name="connsiteX24" fmla="*/ 1030183 w 4469497"/>
              <a:gd name="connsiteY24" fmla="*/ 2991394 h 4310743"/>
              <a:gd name="connsiteX25" fmla="*/ 1030183 w 4469497"/>
              <a:gd name="connsiteY25" fmla="*/ 2991394 h 4310743"/>
              <a:gd name="connsiteX26" fmla="*/ 1043246 w 4469497"/>
              <a:gd name="connsiteY26" fmla="*/ 3618411 h 4310743"/>
              <a:gd name="connsiteX27" fmla="*/ 1069372 w 4469497"/>
              <a:gd name="connsiteY27" fmla="*/ 3709851 h 4310743"/>
              <a:gd name="connsiteX28" fmla="*/ 1108560 w 4469497"/>
              <a:gd name="connsiteY28" fmla="*/ 3749040 h 4310743"/>
              <a:gd name="connsiteX29" fmla="*/ 1121623 w 4469497"/>
              <a:gd name="connsiteY29" fmla="*/ 3788228 h 4310743"/>
              <a:gd name="connsiteX30" fmla="*/ 1108560 w 4469497"/>
              <a:gd name="connsiteY30" fmla="*/ 3827417 h 4310743"/>
              <a:gd name="connsiteX31" fmla="*/ 1134686 w 4469497"/>
              <a:gd name="connsiteY31" fmla="*/ 3866606 h 4310743"/>
              <a:gd name="connsiteX32" fmla="*/ 1160812 w 4469497"/>
              <a:gd name="connsiteY32" fmla="*/ 3918857 h 4310743"/>
              <a:gd name="connsiteX33" fmla="*/ 1200000 w 4469497"/>
              <a:gd name="connsiteY33" fmla="*/ 3984171 h 4310743"/>
              <a:gd name="connsiteX34" fmla="*/ 1226126 w 4469497"/>
              <a:gd name="connsiteY34" fmla="*/ 4023360 h 4310743"/>
              <a:gd name="connsiteX35" fmla="*/ 1265314 w 4469497"/>
              <a:gd name="connsiteY35" fmla="*/ 4049486 h 4310743"/>
              <a:gd name="connsiteX36" fmla="*/ 1317566 w 4469497"/>
              <a:gd name="connsiteY36" fmla="*/ 4101737 h 4310743"/>
              <a:gd name="connsiteX37" fmla="*/ 1461257 w 4469497"/>
              <a:gd name="connsiteY37" fmla="*/ 4140926 h 4310743"/>
              <a:gd name="connsiteX38" fmla="*/ 1500446 w 4469497"/>
              <a:gd name="connsiteY38" fmla="*/ 4153988 h 4310743"/>
              <a:gd name="connsiteX39" fmla="*/ 1644137 w 4469497"/>
              <a:gd name="connsiteY39" fmla="*/ 4167051 h 4310743"/>
              <a:gd name="connsiteX40" fmla="*/ 1827017 w 4469497"/>
              <a:gd name="connsiteY40" fmla="*/ 4140926 h 4310743"/>
              <a:gd name="connsiteX41" fmla="*/ 1905394 w 4469497"/>
              <a:gd name="connsiteY41" fmla="*/ 4062548 h 4310743"/>
              <a:gd name="connsiteX42" fmla="*/ 2062149 w 4469497"/>
              <a:gd name="connsiteY42" fmla="*/ 3853543 h 4310743"/>
              <a:gd name="connsiteX43" fmla="*/ 2088274 w 4469497"/>
              <a:gd name="connsiteY43" fmla="*/ 3814354 h 4310743"/>
              <a:gd name="connsiteX44" fmla="*/ 2127463 w 4469497"/>
              <a:gd name="connsiteY44" fmla="*/ 3683726 h 4310743"/>
              <a:gd name="connsiteX45" fmla="*/ 2140526 w 4469497"/>
              <a:gd name="connsiteY45" fmla="*/ 3592286 h 4310743"/>
              <a:gd name="connsiteX46" fmla="*/ 2153589 w 4469497"/>
              <a:gd name="connsiteY46" fmla="*/ 3540034 h 4310743"/>
              <a:gd name="connsiteX47" fmla="*/ 2166652 w 4469497"/>
              <a:gd name="connsiteY47" fmla="*/ 3370217 h 4310743"/>
              <a:gd name="connsiteX48" fmla="*/ 2192777 w 4469497"/>
              <a:gd name="connsiteY48" fmla="*/ 3448594 h 4310743"/>
              <a:gd name="connsiteX49" fmla="*/ 2218903 w 4469497"/>
              <a:gd name="connsiteY49" fmla="*/ 3500846 h 4310743"/>
              <a:gd name="connsiteX50" fmla="*/ 2245029 w 4469497"/>
              <a:gd name="connsiteY50" fmla="*/ 3579223 h 4310743"/>
              <a:gd name="connsiteX51" fmla="*/ 2284217 w 4469497"/>
              <a:gd name="connsiteY51" fmla="*/ 3605348 h 4310743"/>
              <a:gd name="connsiteX52" fmla="*/ 2336469 w 4469497"/>
              <a:gd name="connsiteY52" fmla="*/ 3696788 h 4310743"/>
              <a:gd name="connsiteX53" fmla="*/ 2427909 w 4469497"/>
              <a:gd name="connsiteY53" fmla="*/ 3840480 h 4310743"/>
              <a:gd name="connsiteX54" fmla="*/ 2597726 w 4469497"/>
              <a:gd name="connsiteY54" fmla="*/ 4180114 h 4310743"/>
              <a:gd name="connsiteX55" fmla="*/ 2702229 w 4469497"/>
              <a:gd name="connsiteY55" fmla="*/ 4271554 h 4310743"/>
              <a:gd name="connsiteX56" fmla="*/ 2924297 w 4469497"/>
              <a:gd name="connsiteY56" fmla="*/ 4310743 h 4310743"/>
              <a:gd name="connsiteX57" fmla="*/ 3067989 w 4469497"/>
              <a:gd name="connsiteY57" fmla="*/ 4167051 h 4310743"/>
              <a:gd name="connsiteX58" fmla="*/ 3133303 w 4469497"/>
              <a:gd name="connsiteY58" fmla="*/ 4101737 h 4310743"/>
              <a:gd name="connsiteX59" fmla="*/ 3198617 w 4469497"/>
              <a:gd name="connsiteY59" fmla="*/ 4049486 h 4310743"/>
              <a:gd name="connsiteX60" fmla="*/ 3250869 w 4469497"/>
              <a:gd name="connsiteY60" fmla="*/ 3971108 h 4310743"/>
              <a:gd name="connsiteX61" fmla="*/ 3303120 w 4469497"/>
              <a:gd name="connsiteY61" fmla="*/ 3918857 h 4310743"/>
              <a:gd name="connsiteX62" fmla="*/ 3355372 w 4469497"/>
              <a:gd name="connsiteY62" fmla="*/ 3840480 h 4310743"/>
              <a:gd name="connsiteX63" fmla="*/ 3381497 w 4469497"/>
              <a:gd name="connsiteY63" fmla="*/ 3775166 h 4310743"/>
              <a:gd name="connsiteX64" fmla="*/ 3420686 w 4469497"/>
              <a:gd name="connsiteY64" fmla="*/ 3696788 h 4310743"/>
              <a:gd name="connsiteX65" fmla="*/ 3446812 w 4469497"/>
              <a:gd name="connsiteY65" fmla="*/ 3579223 h 4310743"/>
              <a:gd name="connsiteX66" fmla="*/ 3420686 w 4469497"/>
              <a:gd name="connsiteY66" fmla="*/ 3448594 h 4310743"/>
              <a:gd name="connsiteX67" fmla="*/ 3381497 w 4469497"/>
              <a:gd name="connsiteY67" fmla="*/ 3383280 h 4310743"/>
              <a:gd name="connsiteX68" fmla="*/ 3368434 w 4469497"/>
              <a:gd name="connsiteY68" fmla="*/ 3344091 h 4310743"/>
              <a:gd name="connsiteX69" fmla="*/ 3276994 w 4469497"/>
              <a:gd name="connsiteY69" fmla="*/ 3239588 h 4310743"/>
              <a:gd name="connsiteX70" fmla="*/ 3668880 w 4469497"/>
              <a:gd name="connsiteY70" fmla="*/ 3239588 h 4310743"/>
              <a:gd name="connsiteX71" fmla="*/ 3721132 w 4469497"/>
              <a:gd name="connsiteY71" fmla="*/ 3252651 h 4310743"/>
              <a:gd name="connsiteX72" fmla="*/ 3786446 w 4469497"/>
              <a:gd name="connsiteY72" fmla="*/ 3265714 h 4310743"/>
              <a:gd name="connsiteX73" fmla="*/ 3943200 w 4469497"/>
              <a:gd name="connsiteY73" fmla="*/ 3252651 h 4310743"/>
              <a:gd name="connsiteX74" fmla="*/ 3982389 w 4469497"/>
              <a:gd name="connsiteY74" fmla="*/ 3239588 h 4310743"/>
              <a:gd name="connsiteX75" fmla="*/ 4047703 w 4469497"/>
              <a:gd name="connsiteY75" fmla="*/ 3148148 h 4310743"/>
              <a:gd name="connsiteX76" fmla="*/ 4086892 w 4469497"/>
              <a:gd name="connsiteY76" fmla="*/ 3082834 h 4310743"/>
              <a:gd name="connsiteX77" fmla="*/ 4217520 w 4469497"/>
              <a:gd name="connsiteY77" fmla="*/ 2886891 h 4310743"/>
              <a:gd name="connsiteX78" fmla="*/ 4243646 w 4469497"/>
              <a:gd name="connsiteY78" fmla="*/ 2834640 h 4310743"/>
              <a:gd name="connsiteX79" fmla="*/ 4282834 w 4469497"/>
              <a:gd name="connsiteY79" fmla="*/ 2782388 h 4310743"/>
              <a:gd name="connsiteX80" fmla="*/ 4374274 w 4469497"/>
              <a:gd name="connsiteY80" fmla="*/ 2599508 h 4310743"/>
              <a:gd name="connsiteX81" fmla="*/ 4439589 w 4469497"/>
              <a:gd name="connsiteY81" fmla="*/ 2481943 h 4310743"/>
              <a:gd name="connsiteX82" fmla="*/ 4452652 w 4469497"/>
              <a:gd name="connsiteY82" fmla="*/ 2429691 h 4310743"/>
              <a:gd name="connsiteX83" fmla="*/ 4465714 w 4469497"/>
              <a:gd name="connsiteY83" fmla="*/ 2390503 h 4310743"/>
              <a:gd name="connsiteX84" fmla="*/ 4426526 w 4469497"/>
              <a:gd name="connsiteY84" fmla="*/ 2338251 h 4310743"/>
              <a:gd name="connsiteX85" fmla="*/ 4256709 w 4469497"/>
              <a:gd name="connsiteY85" fmla="*/ 2246811 h 4310743"/>
              <a:gd name="connsiteX86" fmla="*/ 4217520 w 4469497"/>
              <a:gd name="connsiteY86" fmla="*/ 2233748 h 4310743"/>
              <a:gd name="connsiteX87" fmla="*/ 4139143 w 4469497"/>
              <a:gd name="connsiteY87" fmla="*/ 2220686 h 4310743"/>
              <a:gd name="connsiteX88" fmla="*/ 3969326 w 4469497"/>
              <a:gd name="connsiteY88" fmla="*/ 2207623 h 4310743"/>
              <a:gd name="connsiteX89" fmla="*/ 3982389 w 4469497"/>
              <a:gd name="connsiteY89" fmla="*/ 2168434 h 4310743"/>
              <a:gd name="connsiteX90" fmla="*/ 4047703 w 4469497"/>
              <a:gd name="connsiteY90" fmla="*/ 2090057 h 4310743"/>
              <a:gd name="connsiteX91" fmla="*/ 4060766 w 4469497"/>
              <a:gd name="connsiteY91" fmla="*/ 2011680 h 4310743"/>
              <a:gd name="connsiteX92" fmla="*/ 4113017 w 4469497"/>
              <a:gd name="connsiteY92" fmla="*/ 1881051 h 4310743"/>
              <a:gd name="connsiteX93" fmla="*/ 4139143 w 4469497"/>
              <a:gd name="connsiteY93" fmla="*/ 1841863 h 4310743"/>
              <a:gd name="connsiteX94" fmla="*/ 4178332 w 4469497"/>
              <a:gd name="connsiteY94" fmla="*/ 1724297 h 4310743"/>
              <a:gd name="connsiteX95" fmla="*/ 4204457 w 4469497"/>
              <a:gd name="connsiteY95" fmla="*/ 1672046 h 4310743"/>
              <a:gd name="connsiteX96" fmla="*/ 4230583 w 4469497"/>
              <a:gd name="connsiteY96" fmla="*/ 1580606 h 4310743"/>
              <a:gd name="connsiteX97" fmla="*/ 4243646 w 4469497"/>
              <a:gd name="connsiteY97" fmla="*/ 1541417 h 4310743"/>
              <a:gd name="connsiteX98" fmla="*/ 4269772 w 4469497"/>
              <a:gd name="connsiteY98" fmla="*/ 1410788 h 4310743"/>
              <a:gd name="connsiteX99" fmla="*/ 4243646 w 4469497"/>
              <a:gd name="connsiteY99" fmla="*/ 1227908 h 4310743"/>
              <a:gd name="connsiteX100" fmla="*/ 4204457 w 4469497"/>
              <a:gd name="connsiteY100" fmla="*/ 1188720 h 4310743"/>
              <a:gd name="connsiteX101" fmla="*/ 4139143 w 4469497"/>
              <a:gd name="connsiteY101" fmla="*/ 1097280 h 4310743"/>
              <a:gd name="connsiteX102" fmla="*/ 4086892 w 4469497"/>
              <a:gd name="connsiteY102" fmla="*/ 1084217 h 4310743"/>
              <a:gd name="connsiteX103" fmla="*/ 3838697 w 4469497"/>
              <a:gd name="connsiteY103" fmla="*/ 1097280 h 4310743"/>
              <a:gd name="connsiteX104" fmla="*/ 3812572 w 4469497"/>
              <a:gd name="connsiteY104" fmla="*/ 1175657 h 4310743"/>
              <a:gd name="connsiteX105" fmla="*/ 3799509 w 4469497"/>
              <a:gd name="connsiteY105" fmla="*/ 1280160 h 4310743"/>
              <a:gd name="connsiteX106" fmla="*/ 3786446 w 4469497"/>
              <a:gd name="connsiteY106" fmla="*/ 1319348 h 4310743"/>
              <a:gd name="connsiteX107" fmla="*/ 3773383 w 4469497"/>
              <a:gd name="connsiteY107" fmla="*/ 1240971 h 4310743"/>
              <a:gd name="connsiteX108" fmla="*/ 3760320 w 4469497"/>
              <a:gd name="connsiteY108" fmla="*/ 1110343 h 4310743"/>
              <a:gd name="connsiteX109" fmla="*/ 3734194 w 4469497"/>
              <a:gd name="connsiteY109" fmla="*/ 901337 h 4310743"/>
              <a:gd name="connsiteX110" fmla="*/ 3721132 w 4469497"/>
              <a:gd name="connsiteY110" fmla="*/ 783771 h 4310743"/>
              <a:gd name="connsiteX111" fmla="*/ 3681943 w 4469497"/>
              <a:gd name="connsiteY111" fmla="*/ 679268 h 4310743"/>
              <a:gd name="connsiteX112" fmla="*/ 3668880 w 4469497"/>
              <a:gd name="connsiteY112" fmla="*/ 561703 h 4310743"/>
              <a:gd name="connsiteX113" fmla="*/ 3642754 w 4469497"/>
              <a:gd name="connsiteY113" fmla="*/ 457200 h 4310743"/>
              <a:gd name="connsiteX114" fmla="*/ 3459874 w 4469497"/>
              <a:gd name="connsiteY114" fmla="*/ 143691 h 4310743"/>
              <a:gd name="connsiteX115" fmla="*/ 3407623 w 4469497"/>
              <a:gd name="connsiteY115" fmla="*/ 104503 h 4310743"/>
              <a:gd name="connsiteX116" fmla="*/ 3355372 w 4469497"/>
              <a:gd name="connsiteY116" fmla="*/ 78377 h 4310743"/>
              <a:gd name="connsiteX117" fmla="*/ 3303120 w 4469497"/>
              <a:gd name="connsiteY117" fmla="*/ 65314 h 4310743"/>
              <a:gd name="connsiteX118" fmla="*/ 3263932 w 4469497"/>
              <a:gd name="connsiteY118" fmla="*/ 39188 h 4310743"/>
              <a:gd name="connsiteX119" fmla="*/ 3002674 w 4469497"/>
              <a:gd name="connsiteY119" fmla="*/ 52251 h 4310743"/>
              <a:gd name="connsiteX120" fmla="*/ 2963486 w 4469497"/>
              <a:gd name="connsiteY120" fmla="*/ 65314 h 4310743"/>
              <a:gd name="connsiteX121" fmla="*/ 2924297 w 4469497"/>
              <a:gd name="connsiteY121" fmla="*/ 91440 h 4310743"/>
              <a:gd name="connsiteX122" fmla="*/ 2741417 w 4469497"/>
              <a:gd name="connsiteY122" fmla="*/ 313508 h 4310743"/>
              <a:gd name="connsiteX123" fmla="*/ 2689166 w 4469497"/>
              <a:gd name="connsiteY123" fmla="*/ 391886 h 4310743"/>
              <a:gd name="connsiteX124" fmla="*/ 2663040 w 4469497"/>
              <a:gd name="connsiteY124" fmla="*/ 457200 h 4310743"/>
              <a:gd name="connsiteX125" fmla="*/ 2636914 w 4469497"/>
              <a:gd name="connsiteY125" fmla="*/ 535577 h 4310743"/>
              <a:gd name="connsiteX126" fmla="*/ 2623852 w 4469497"/>
              <a:gd name="connsiteY126" fmla="*/ 613954 h 4310743"/>
              <a:gd name="connsiteX127" fmla="*/ 2610789 w 4469497"/>
              <a:gd name="connsiteY127" fmla="*/ 679268 h 4310743"/>
              <a:gd name="connsiteX128" fmla="*/ 2558537 w 4469497"/>
              <a:gd name="connsiteY128" fmla="*/ 666206 h 4310743"/>
              <a:gd name="connsiteX129" fmla="*/ 2493223 w 4469497"/>
              <a:gd name="connsiteY129" fmla="*/ 574766 h 4310743"/>
              <a:gd name="connsiteX130" fmla="*/ 2401783 w 4469497"/>
              <a:gd name="connsiteY130" fmla="*/ 457200 h 4310743"/>
              <a:gd name="connsiteX131" fmla="*/ 2362594 w 4469497"/>
              <a:gd name="connsiteY131" fmla="*/ 391886 h 4310743"/>
              <a:gd name="connsiteX132" fmla="*/ 2258092 w 4469497"/>
              <a:gd name="connsiteY132" fmla="*/ 261257 h 4310743"/>
              <a:gd name="connsiteX133" fmla="*/ 2218903 w 4469497"/>
              <a:gd name="connsiteY133" fmla="*/ 235131 h 4310743"/>
              <a:gd name="connsiteX134" fmla="*/ 2127463 w 4469497"/>
              <a:gd name="connsiteY134" fmla="*/ 143691 h 4310743"/>
              <a:gd name="connsiteX135" fmla="*/ 2022960 w 4469497"/>
              <a:gd name="connsiteY135" fmla="*/ 91440 h 4310743"/>
              <a:gd name="connsiteX136" fmla="*/ 1944583 w 4469497"/>
              <a:gd name="connsiteY136" fmla="*/ 65314 h 4310743"/>
              <a:gd name="connsiteX137" fmla="*/ 1905394 w 4469497"/>
              <a:gd name="connsiteY137" fmla="*/ 39188 h 4310743"/>
              <a:gd name="connsiteX138" fmla="*/ 1827017 w 4469497"/>
              <a:gd name="connsiteY138" fmla="*/ 13063 h 4310743"/>
              <a:gd name="connsiteX139" fmla="*/ 1787829 w 4469497"/>
              <a:gd name="connsiteY139" fmla="*/ 0 h 4310743"/>
              <a:gd name="connsiteX140" fmla="*/ 1722514 w 4469497"/>
              <a:gd name="connsiteY140" fmla="*/ 26126 h 4310743"/>
              <a:gd name="connsiteX141" fmla="*/ 1761703 w 4469497"/>
              <a:gd name="connsiteY141" fmla="*/ 261257 h 4310743"/>
              <a:gd name="connsiteX142" fmla="*/ 1800892 w 4469497"/>
              <a:gd name="connsiteY142" fmla="*/ 391886 h 4310743"/>
              <a:gd name="connsiteX143" fmla="*/ 1840080 w 4469497"/>
              <a:gd name="connsiteY143" fmla="*/ 444137 h 4310743"/>
              <a:gd name="connsiteX144" fmla="*/ 1853143 w 4469497"/>
              <a:gd name="connsiteY144" fmla="*/ 483326 h 4310743"/>
              <a:gd name="connsiteX145" fmla="*/ 1683326 w 4469497"/>
              <a:gd name="connsiteY145" fmla="*/ 496388 h 4310743"/>
              <a:gd name="connsiteX146" fmla="*/ 1565760 w 4469497"/>
              <a:gd name="connsiteY146" fmla="*/ 470263 h 4310743"/>
              <a:gd name="connsiteX147" fmla="*/ 1500446 w 4469497"/>
              <a:gd name="connsiteY147" fmla="*/ 444137 h 4310743"/>
              <a:gd name="connsiteX148" fmla="*/ 1448194 w 4469497"/>
              <a:gd name="connsiteY148" fmla="*/ 418011 h 4310743"/>
              <a:gd name="connsiteX149" fmla="*/ 1356754 w 4469497"/>
              <a:gd name="connsiteY149" fmla="*/ 404948 h 4310743"/>
              <a:gd name="connsiteX150" fmla="*/ 1304503 w 4469497"/>
              <a:gd name="connsiteY150" fmla="*/ 391886 h 4310743"/>
              <a:gd name="connsiteX151" fmla="*/ 990994 w 4469497"/>
              <a:gd name="connsiteY151" fmla="*/ 404948 h 4310743"/>
              <a:gd name="connsiteX152" fmla="*/ 951806 w 4469497"/>
              <a:gd name="connsiteY152" fmla="*/ 431074 h 4310743"/>
              <a:gd name="connsiteX153" fmla="*/ 899554 w 4469497"/>
              <a:gd name="connsiteY153" fmla="*/ 470263 h 4310743"/>
              <a:gd name="connsiteX154" fmla="*/ 834240 w 4469497"/>
              <a:gd name="connsiteY154" fmla="*/ 561703 h 4310743"/>
              <a:gd name="connsiteX155" fmla="*/ 847303 w 4469497"/>
              <a:gd name="connsiteY155" fmla="*/ 1136468 h 4310743"/>
              <a:gd name="connsiteX156" fmla="*/ 860366 w 4469497"/>
              <a:gd name="connsiteY156" fmla="*/ 1188720 h 4310743"/>
              <a:gd name="connsiteX157" fmla="*/ 899554 w 4469497"/>
              <a:gd name="connsiteY157" fmla="*/ 1240971 h 4310743"/>
              <a:gd name="connsiteX158" fmla="*/ 1017120 w 4469497"/>
              <a:gd name="connsiteY158" fmla="*/ 1345474 h 4310743"/>
              <a:gd name="connsiteX159" fmla="*/ 1056309 w 4469497"/>
              <a:gd name="connsiteY159" fmla="*/ 1371600 h 4310743"/>
              <a:gd name="connsiteX160" fmla="*/ 1147749 w 4469497"/>
              <a:gd name="connsiteY160" fmla="*/ 1397726 h 4310743"/>
              <a:gd name="connsiteX161" fmla="*/ 912617 w 4469497"/>
              <a:gd name="connsiteY161" fmla="*/ 1410788 h 4310743"/>
              <a:gd name="connsiteX162" fmla="*/ 847303 w 4469497"/>
              <a:gd name="connsiteY162" fmla="*/ 1423851 h 4310743"/>
              <a:gd name="connsiteX163" fmla="*/ 768926 w 4469497"/>
              <a:gd name="connsiteY163" fmla="*/ 1436914 h 4310743"/>
              <a:gd name="connsiteX164" fmla="*/ 677486 w 4469497"/>
              <a:gd name="connsiteY164" fmla="*/ 1463040 h 4310743"/>
              <a:gd name="connsiteX165" fmla="*/ 481543 w 4469497"/>
              <a:gd name="connsiteY165" fmla="*/ 1476103 h 4310743"/>
              <a:gd name="connsiteX166" fmla="*/ 324789 w 4469497"/>
              <a:gd name="connsiteY166" fmla="*/ 1502228 h 4310743"/>
              <a:gd name="connsiteX167" fmla="*/ 207223 w 4469497"/>
              <a:gd name="connsiteY167" fmla="*/ 1528354 h 4310743"/>
              <a:gd name="connsiteX168" fmla="*/ 168034 w 4469497"/>
              <a:gd name="connsiteY168" fmla="*/ 1541417 h 4310743"/>
              <a:gd name="connsiteX169" fmla="*/ 128846 w 4469497"/>
              <a:gd name="connsiteY169" fmla="*/ 1567543 h 4310743"/>
              <a:gd name="connsiteX170" fmla="*/ 63532 w 4469497"/>
              <a:gd name="connsiteY170" fmla="*/ 1658983 h 4310743"/>
              <a:gd name="connsiteX171" fmla="*/ 37406 w 4469497"/>
              <a:gd name="connsiteY171" fmla="*/ 1737360 h 4310743"/>
              <a:gd name="connsiteX172" fmla="*/ 24343 w 4469497"/>
              <a:gd name="connsiteY172" fmla="*/ 1776548 h 4310743"/>
              <a:gd name="connsiteX173" fmla="*/ 63532 w 4469497"/>
              <a:gd name="connsiteY173" fmla="*/ 2024743 h 4310743"/>
              <a:gd name="connsiteX174" fmla="*/ 102720 w 4469497"/>
              <a:gd name="connsiteY174" fmla="*/ 2063931 h 4310743"/>
              <a:gd name="connsiteX175" fmla="*/ 181097 w 4469497"/>
              <a:gd name="connsiteY175" fmla="*/ 2090057 h 4310743"/>
              <a:gd name="connsiteX176" fmla="*/ 337852 w 4469497"/>
              <a:gd name="connsiteY176" fmla="*/ 2076994 h 4310743"/>
              <a:gd name="connsiteX177" fmla="*/ 390103 w 4469497"/>
              <a:gd name="connsiteY177" fmla="*/ 2037806 h 4310743"/>
              <a:gd name="connsiteX178" fmla="*/ 481543 w 4469497"/>
              <a:gd name="connsiteY178" fmla="*/ 1946366 h 4310743"/>
              <a:gd name="connsiteX179" fmla="*/ 599109 w 4469497"/>
              <a:gd name="connsiteY179" fmla="*/ 1854926 h 4310743"/>
              <a:gd name="connsiteX180" fmla="*/ 651360 w 4469497"/>
              <a:gd name="connsiteY180" fmla="*/ 1841863 h 4310743"/>
              <a:gd name="connsiteX181" fmla="*/ 755863 w 4469497"/>
              <a:gd name="connsiteY181" fmla="*/ 1854926 h 4310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Lst>
            <a:rect l="l" t="t" r="r" b="b"/>
            <a:pathLst>
              <a:path w="4469497" h="4310743">
                <a:moveTo>
                  <a:pt x="755863" y="1854926"/>
                </a:moveTo>
                <a:lnTo>
                  <a:pt x="755863" y="1854926"/>
                </a:lnTo>
                <a:cubicBezTo>
                  <a:pt x="712320" y="1889760"/>
                  <a:pt x="667802" y="1923409"/>
                  <a:pt x="625234" y="1959428"/>
                </a:cubicBezTo>
                <a:cubicBezTo>
                  <a:pt x="593709" y="1986103"/>
                  <a:pt x="519732" y="2073471"/>
                  <a:pt x="507669" y="2090057"/>
                </a:cubicBezTo>
                <a:cubicBezTo>
                  <a:pt x="496216" y="2105805"/>
                  <a:pt x="491998" y="2125880"/>
                  <a:pt x="481543" y="2142308"/>
                </a:cubicBezTo>
                <a:cubicBezTo>
                  <a:pt x="461433" y="2173909"/>
                  <a:pt x="438000" y="2203268"/>
                  <a:pt x="416229" y="2233748"/>
                </a:cubicBezTo>
                <a:cubicBezTo>
                  <a:pt x="391301" y="2333462"/>
                  <a:pt x="420475" y="2238319"/>
                  <a:pt x="363977" y="2351314"/>
                </a:cubicBezTo>
                <a:cubicBezTo>
                  <a:pt x="314496" y="2450275"/>
                  <a:pt x="367428" y="2387052"/>
                  <a:pt x="298663" y="2455817"/>
                </a:cubicBezTo>
                <a:cubicBezTo>
                  <a:pt x="285600" y="2495006"/>
                  <a:pt x="269492" y="2533308"/>
                  <a:pt x="259474" y="2573383"/>
                </a:cubicBezTo>
                <a:cubicBezTo>
                  <a:pt x="255120" y="2590800"/>
                  <a:pt x="250306" y="2608109"/>
                  <a:pt x="246412" y="2625634"/>
                </a:cubicBezTo>
                <a:cubicBezTo>
                  <a:pt x="241596" y="2647308"/>
                  <a:pt x="238734" y="2669408"/>
                  <a:pt x="233349" y="2690948"/>
                </a:cubicBezTo>
                <a:cubicBezTo>
                  <a:pt x="230009" y="2704306"/>
                  <a:pt x="224640" y="2717074"/>
                  <a:pt x="220286" y="2730137"/>
                </a:cubicBezTo>
                <a:cubicBezTo>
                  <a:pt x="224640" y="2786743"/>
                  <a:pt x="224495" y="2843876"/>
                  <a:pt x="233349" y="2899954"/>
                </a:cubicBezTo>
                <a:cubicBezTo>
                  <a:pt x="237644" y="2927156"/>
                  <a:pt x="236560" y="2963055"/>
                  <a:pt x="259474" y="2978331"/>
                </a:cubicBezTo>
                <a:lnTo>
                  <a:pt x="298663" y="3004457"/>
                </a:lnTo>
                <a:cubicBezTo>
                  <a:pt x="311726" y="3026228"/>
                  <a:pt x="320984" y="3050795"/>
                  <a:pt x="337852" y="3069771"/>
                </a:cubicBezTo>
                <a:cubicBezTo>
                  <a:pt x="356375" y="3090610"/>
                  <a:pt x="380618" y="3105624"/>
                  <a:pt x="403166" y="3122023"/>
                </a:cubicBezTo>
                <a:cubicBezTo>
                  <a:pt x="428560" y="3140491"/>
                  <a:pt x="451755" y="3164345"/>
                  <a:pt x="481543" y="3174274"/>
                </a:cubicBezTo>
                <a:cubicBezTo>
                  <a:pt x="575505" y="3205595"/>
                  <a:pt x="458165" y="3167595"/>
                  <a:pt x="572983" y="3200400"/>
                </a:cubicBezTo>
                <a:cubicBezTo>
                  <a:pt x="586223" y="3204183"/>
                  <a:pt x="599109" y="3209109"/>
                  <a:pt x="612172" y="3213463"/>
                </a:cubicBezTo>
                <a:cubicBezTo>
                  <a:pt x="651360" y="3204754"/>
                  <a:pt x="692149" y="3201433"/>
                  <a:pt x="729737" y="3187337"/>
                </a:cubicBezTo>
                <a:cubicBezTo>
                  <a:pt x="818150" y="3154182"/>
                  <a:pt x="806693" y="3137607"/>
                  <a:pt x="873429" y="3095897"/>
                </a:cubicBezTo>
                <a:cubicBezTo>
                  <a:pt x="889942" y="3085576"/>
                  <a:pt x="909167" y="3080092"/>
                  <a:pt x="925680" y="3069771"/>
                </a:cubicBezTo>
                <a:cubicBezTo>
                  <a:pt x="944142" y="3058232"/>
                  <a:pt x="960216" y="3043237"/>
                  <a:pt x="977932" y="3030583"/>
                </a:cubicBezTo>
                <a:cubicBezTo>
                  <a:pt x="1029626" y="2993659"/>
                  <a:pt x="1003123" y="3018454"/>
                  <a:pt x="1030183" y="2991394"/>
                </a:cubicBezTo>
                <a:lnTo>
                  <a:pt x="1030183" y="2991394"/>
                </a:lnTo>
                <a:cubicBezTo>
                  <a:pt x="1034537" y="3200400"/>
                  <a:pt x="1031860" y="3409670"/>
                  <a:pt x="1043246" y="3618411"/>
                </a:cubicBezTo>
                <a:cubicBezTo>
                  <a:pt x="1044973" y="3650064"/>
                  <a:pt x="1055196" y="3681498"/>
                  <a:pt x="1069372" y="3709851"/>
                </a:cubicBezTo>
                <a:cubicBezTo>
                  <a:pt x="1077634" y="3726374"/>
                  <a:pt x="1095497" y="3735977"/>
                  <a:pt x="1108560" y="3749040"/>
                </a:cubicBezTo>
                <a:cubicBezTo>
                  <a:pt x="1112914" y="3762103"/>
                  <a:pt x="1121623" y="3774459"/>
                  <a:pt x="1121623" y="3788228"/>
                </a:cubicBezTo>
                <a:cubicBezTo>
                  <a:pt x="1121623" y="3801998"/>
                  <a:pt x="1106296" y="3813835"/>
                  <a:pt x="1108560" y="3827417"/>
                </a:cubicBezTo>
                <a:cubicBezTo>
                  <a:pt x="1111141" y="3842903"/>
                  <a:pt x="1126897" y="3852975"/>
                  <a:pt x="1134686" y="3866606"/>
                </a:cubicBezTo>
                <a:cubicBezTo>
                  <a:pt x="1144347" y="3883513"/>
                  <a:pt x="1151355" y="3901835"/>
                  <a:pt x="1160812" y="3918857"/>
                </a:cubicBezTo>
                <a:cubicBezTo>
                  <a:pt x="1173142" y="3941051"/>
                  <a:pt x="1186544" y="3962641"/>
                  <a:pt x="1200000" y="3984171"/>
                </a:cubicBezTo>
                <a:cubicBezTo>
                  <a:pt x="1208321" y="3997484"/>
                  <a:pt x="1215025" y="4012258"/>
                  <a:pt x="1226126" y="4023360"/>
                </a:cubicBezTo>
                <a:cubicBezTo>
                  <a:pt x="1237227" y="4034461"/>
                  <a:pt x="1253394" y="4039269"/>
                  <a:pt x="1265314" y="4049486"/>
                </a:cubicBezTo>
                <a:cubicBezTo>
                  <a:pt x="1284016" y="4065516"/>
                  <a:pt x="1297071" y="4088074"/>
                  <a:pt x="1317566" y="4101737"/>
                </a:cubicBezTo>
                <a:cubicBezTo>
                  <a:pt x="1364762" y="4133201"/>
                  <a:pt x="1407993" y="4129090"/>
                  <a:pt x="1461257" y="4140926"/>
                </a:cubicBezTo>
                <a:cubicBezTo>
                  <a:pt x="1474699" y="4143913"/>
                  <a:pt x="1486815" y="4152041"/>
                  <a:pt x="1500446" y="4153988"/>
                </a:cubicBezTo>
                <a:cubicBezTo>
                  <a:pt x="1548057" y="4160789"/>
                  <a:pt x="1596240" y="4162697"/>
                  <a:pt x="1644137" y="4167051"/>
                </a:cubicBezTo>
                <a:cubicBezTo>
                  <a:pt x="1705097" y="4158343"/>
                  <a:pt x="1769842" y="4163796"/>
                  <a:pt x="1827017" y="4140926"/>
                </a:cubicBezTo>
                <a:cubicBezTo>
                  <a:pt x="1861322" y="4127204"/>
                  <a:pt x="1881064" y="4090354"/>
                  <a:pt x="1905394" y="4062548"/>
                </a:cubicBezTo>
                <a:cubicBezTo>
                  <a:pt x="1992270" y="3963261"/>
                  <a:pt x="1999937" y="3946862"/>
                  <a:pt x="2062149" y="3853543"/>
                </a:cubicBezTo>
                <a:cubicBezTo>
                  <a:pt x="2070858" y="3840480"/>
                  <a:pt x="2083309" y="3829248"/>
                  <a:pt x="2088274" y="3814354"/>
                </a:cubicBezTo>
                <a:cubicBezTo>
                  <a:pt x="2102268" y="3772374"/>
                  <a:pt x="2118490" y="3725600"/>
                  <a:pt x="2127463" y="3683726"/>
                </a:cubicBezTo>
                <a:cubicBezTo>
                  <a:pt x="2133914" y="3653620"/>
                  <a:pt x="2135018" y="3622579"/>
                  <a:pt x="2140526" y="3592286"/>
                </a:cubicBezTo>
                <a:cubicBezTo>
                  <a:pt x="2143738" y="3574622"/>
                  <a:pt x="2149235" y="3557451"/>
                  <a:pt x="2153589" y="3540034"/>
                </a:cubicBezTo>
                <a:cubicBezTo>
                  <a:pt x="2157943" y="3483428"/>
                  <a:pt x="2144288" y="3422400"/>
                  <a:pt x="2166652" y="3370217"/>
                </a:cubicBezTo>
                <a:cubicBezTo>
                  <a:pt x="2177500" y="3344905"/>
                  <a:pt x="2180461" y="3423963"/>
                  <a:pt x="2192777" y="3448594"/>
                </a:cubicBezTo>
                <a:cubicBezTo>
                  <a:pt x="2201486" y="3466011"/>
                  <a:pt x="2211671" y="3482766"/>
                  <a:pt x="2218903" y="3500846"/>
                </a:cubicBezTo>
                <a:cubicBezTo>
                  <a:pt x="2229131" y="3526415"/>
                  <a:pt x="2230433" y="3555870"/>
                  <a:pt x="2245029" y="3579223"/>
                </a:cubicBezTo>
                <a:cubicBezTo>
                  <a:pt x="2253350" y="3592536"/>
                  <a:pt x="2271154" y="3596640"/>
                  <a:pt x="2284217" y="3605348"/>
                </a:cubicBezTo>
                <a:cubicBezTo>
                  <a:pt x="2305916" y="3648746"/>
                  <a:pt x="2308771" y="3659857"/>
                  <a:pt x="2336469" y="3696788"/>
                </a:cubicBezTo>
                <a:cubicBezTo>
                  <a:pt x="2393982" y="3773472"/>
                  <a:pt x="2389855" y="3749151"/>
                  <a:pt x="2427909" y="3840480"/>
                </a:cubicBezTo>
                <a:cubicBezTo>
                  <a:pt x="2544302" y="4119821"/>
                  <a:pt x="2464144" y="4006456"/>
                  <a:pt x="2597726" y="4180114"/>
                </a:cubicBezTo>
                <a:cubicBezTo>
                  <a:pt x="2642608" y="4238461"/>
                  <a:pt x="2638683" y="4248446"/>
                  <a:pt x="2702229" y="4271554"/>
                </a:cubicBezTo>
                <a:cubicBezTo>
                  <a:pt x="2796283" y="4305756"/>
                  <a:pt x="2816603" y="4299973"/>
                  <a:pt x="2924297" y="4310743"/>
                </a:cubicBezTo>
                <a:cubicBezTo>
                  <a:pt x="3041165" y="4240622"/>
                  <a:pt x="2950000" y="4306493"/>
                  <a:pt x="3067989" y="4167051"/>
                </a:cubicBezTo>
                <a:cubicBezTo>
                  <a:pt x="3087877" y="4143547"/>
                  <a:pt x="3110417" y="4122334"/>
                  <a:pt x="3133303" y="4101737"/>
                </a:cubicBezTo>
                <a:cubicBezTo>
                  <a:pt x="3154027" y="4083086"/>
                  <a:pt x="3179966" y="4070210"/>
                  <a:pt x="3198617" y="4049486"/>
                </a:cubicBezTo>
                <a:cubicBezTo>
                  <a:pt x="3219622" y="4026147"/>
                  <a:pt x="3228666" y="3993311"/>
                  <a:pt x="3250869" y="3971108"/>
                </a:cubicBezTo>
                <a:lnTo>
                  <a:pt x="3303120" y="3918857"/>
                </a:lnTo>
                <a:cubicBezTo>
                  <a:pt x="3337654" y="3815254"/>
                  <a:pt x="3285478" y="3952311"/>
                  <a:pt x="3355372" y="3840480"/>
                </a:cubicBezTo>
                <a:cubicBezTo>
                  <a:pt x="3367800" y="3820596"/>
                  <a:pt x="3371794" y="3796513"/>
                  <a:pt x="3381497" y="3775166"/>
                </a:cubicBezTo>
                <a:cubicBezTo>
                  <a:pt x="3393584" y="3748574"/>
                  <a:pt x="3409838" y="3723909"/>
                  <a:pt x="3420686" y="3696788"/>
                </a:cubicBezTo>
                <a:cubicBezTo>
                  <a:pt x="3428065" y="3678340"/>
                  <a:pt x="3443917" y="3593700"/>
                  <a:pt x="3446812" y="3579223"/>
                </a:cubicBezTo>
                <a:cubicBezTo>
                  <a:pt x="3438103" y="3535680"/>
                  <a:pt x="3434728" y="3490721"/>
                  <a:pt x="3420686" y="3448594"/>
                </a:cubicBezTo>
                <a:cubicBezTo>
                  <a:pt x="3412657" y="3424507"/>
                  <a:pt x="3392852" y="3405989"/>
                  <a:pt x="3381497" y="3383280"/>
                </a:cubicBezTo>
                <a:cubicBezTo>
                  <a:pt x="3375339" y="3370964"/>
                  <a:pt x="3375732" y="3355768"/>
                  <a:pt x="3368434" y="3344091"/>
                </a:cubicBezTo>
                <a:cubicBezTo>
                  <a:pt x="3341854" y="3301563"/>
                  <a:pt x="3311241" y="3273835"/>
                  <a:pt x="3276994" y="3239588"/>
                </a:cubicBezTo>
                <a:cubicBezTo>
                  <a:pt x="3434111" y="3200312"/>
                  <a:pt x="3343157" y="3217874"/>
                  <a:pt x="3668880" y="3239588"/>
                </a:cubicBezTo>
                <a:cubicBezTo>
                  <a:pt x="3686794" y="3240782"/>
                  <a:pt x="3703606" y="3248756"/>
                  <a:pt x="3721132" y="3252651"/>
                </a:cubicBezTo>
                <a:cubicBezTo>
                  <a:pt x="3742806" y="3257467"/>
                  <a:pt x="3764675" y="3261360"/>
                  <a:pt x="3786446" y="3265714"/>
                </a:cubicBezTo>
                <a:cubicBezTo>
                  <a:pt x="3838697" y="3261360"/>
                  <a:pt x="3891227" y="3259581"/>
                  <a:pt x="3943200" y="3252651"/>
                </a:cubicBezTo>
                <a:cubicBezTo>
                  <a:pt x="3956849" y="3250831"/>
                  <a:pt x="3970932" y="3247226"/>
                  <a:pt x="3982389" y="3239588"/>
                </a:cubicBezTo>
                <a:cubicBezTo>
                  <a:pt x="4025528" y="3210829"/>
                  <a:pt x="4023666" y="3191415"/>
                  <a:pt x="4047703" y="3148148"/>
                </a:cubicBezTo>
                <a:cubicBezTo>
                  <a:pt x="4060033" y="3125954"/>
                  <a:pt x="4072808" y="3103959"/>
                  <a:pt x="4086892" y="3082834"/>
                </a:cubicBezTo>
                <a:cubicBezTo>
                  <a:pt x="4150664" y="2987177"/>
                  <a:pt x="4139112" y="3043704"/>
                  <a:pt x="4217520" y="2886891"/>
                </a:cubicBezTo>
                <a:cubicBezTo>
                  <a:pt x="4226229" y="2869474"/>
                  <a:pt x="4233325" y="2851153"/>
                  <a:pt x="4243646" y="2834640"/>
                </a:cubicBezTo>
                <a:cubicBezTo>
                  <a:pt x="4255185" y="2816178"/>
                  <a:pt x="4272261" y="2801420"/>
                  <a:pt x="4282834" y="2782388"/>
                </a:cubicBezTo>
                <a:cubicBezTo>
                  <a:pt x="4315933" y="2722809"/>
                  <a:pt x="4339208" y="2657950"/>
                  <a:pt x="4374274" y="2599508"/>
                </a:cubicBezTo>
                <a:cubicBezTo>
                  <a:pt x="4423482" y="2517496"/>
                  <a:pt x="4402108" y="2556903"/>
                  <a:pt x="4439589" y="2481943"/>
                </a:cubicBezTo>
                <a:cubicBezTo>
                  <a:pt x="4443943" y="2464526"/>
                  <a:pt x="4447720" y="2446954"/>
                  <a:pt x="4452652" y="2429691"/>
                </a:cubicBezTo>
                <a:cubicBezTo>
                  <a:pt x="4456435" y="2416452"/>
                  <a:pt x="4469497" y="2403742"/>
                  <a:pt x="4465714" y="2390503"/>
                </a:cubicBezTo>
                <a:cubicBezTo>
                  <a:pt x="4459733" y="2369569"/>
                  <a:pt x="4443376" y="2352038"/>
                  <a:pt x="4426526" y="2338251"/>
                </a:cubicBezTo>
                <a:cubicBezTo>
                  <a:pt x="4366586" y="2289209"/>
                  <a:pt x="4323375" y="2271811"/>
                  <a:pt x="4256709" y="2246811"/>
                </a:cubicBezTo>
                <a:cubicBezTo>
                  <a:pt x="4243816" y="2241976"/>
                  <a:pt x="4230962" y="2236735"/>
                  <a:pt x="4217520" y="2233748"/>
                </a:cubicBezTo>
                <a:cubicBezTo>
                  <a:pt x="4191665" y="2228003"/>
                  <a:pt x="4165483" y="2223459"/>
                  <a:pt x="4139143" y="2220686"/>
                </a:cubicBezTo>
                <a:cubicBezTo>
                  <a:pt x="4082682" y="2214743"/>
                  <a:pt x="4025932" y="2211977"/>
                  <a:pt x="3969326" y="2207623"/>
                </a:cubicBezTo>
                <a:cubicBezTo>
                  <a:pt x="3973680" y="2194560"/>
                  <a:pt x="3976231" y="2180750"/>
                  <a:pt x="3982389" y="2168434"/>
                </a:cubicBezTo>
                <a:cubicBezTo>
                  <a:pt x="4000575" y="2132061"/>
                  <a:pt x="4018813" y="2118947"/>
                  <a:pt x="4047703" y="2090057"/>
                </a:cubicBezTo>
                <a:cubicBezTo>
                  <a:pt x="4052057" y="2063931"/>
                  <a:pt x="4054342" y="2037375"/>
                  <a:pt x="4060766" y="2011680"/>
                </a:cubicBezTo>
                <a:cubicBezTo>
                  <a:pt x="4072659" y="1964107"/>
                  <a:pt x="4088995" y="1923090"/>
                  <a:pt x="4113017" y="1881051"/>
                </a:cubicBezTo>
                <a:cubicBezTo>
                  <a:pt x="4120806" y="1867420"/>
                  <a:pt x="4130434" y="1854926"/>
                  <a:pt x="4139143" y="1841863"/>
                </a:cubicBezTo>
                <a:cubicBezTo>
                  <a:pt x="4154307" y="1781208"/>
                  <a:pt x="4150222" y="1787544"/>
                  <a:pt x="4178332" y="1724297"/>
                </a:cubicBezTo>
                <a:cubicBezTo>
                  <a:pt x="4186241" y="1706503"/>
                  <a:pt x="4196786" y="1689944"/>
                  <a:pt x="4204457" y="1672046"/>
                </a:cubicBezTo>
                <a:cubicBezTo>
                  <a:pt x="4217880" y="1640725"/>
                  <a:pt x="4221113" y="1613750"/>
                  <a:pt x="4230583" y="1580606"/>
                </a:cubicBezTo>
                <a:cubicBezTo>
                  <a:pt x="4234366" y="1567366"/>
                  <a:pt x="4240550" y="1554834"/>
                  <a:pt x="4243646" y="1541417"/>
                </a:cubicBezTo>
                <a:cubicBezTo>
                  <a:pt x="4253631" y="1498149"/>
                  <a:pt x="4269772" y="1410788"/>
                  <a:pt x="4269772" y="1410788"/>
                </a:cubicBezTo>
                <a:cubicBezTo>
                  <a:pt x="4261063" y="1349828"/>
                  <a:pt x="4261022" y="1286985"/>
                  <a:pt x="4243646" y="1227908"/>
                </a:cubicBezTo>
                <a:cubicBezTo>
                  <a:pt x="4238433" y="1210185"/>
                  <a:pt x="4215195" y="1203753"/>
                  <a:pt x="4204457" y="1188720"/>
                </a:cubicBezTo>
                <a:cubicBezTo>
                  <a:pt x="4174040" y="1146136"/>
                  <a:pt x="4188336" y="1125390"/>
                  <a:pt x="4139143" y="1097280"/>
                </a:cubicBezTo>
                <a:cubicBezTo>
                  <a:pt x="4123555" y="1088373"/>
                  <a:pt x="4104309" y="1088571"/>
                  <a:pt x="4086892" y="1084217"/>
                </a:cubicBezTo>
                <a:cubicBezTo>
                  <a:pt x="4004160" y="1088571"/>
                  <a:pt x="3917292" y="1071082"/>
                  <a:pt x="3838697" y="1097280"/>
                </a:cubicBezTo>
                <a:cubicBezTo>
                  <a:pt x="3812571" y="1105989"/>
                  <a:pt x="3812572" y="1175657"/>
                  <a:pt x="3812572" y="1175657"/>
                </a:cubicBezTo>
                <a:cubicBezTo>
                  <a:pt x="3808218" y="1210491"/>
                  <a:pt x="3805789" y="1245621"/>
                  <a:pt x="3799509" y="1280160"/>
                </a:cubicBezTo>
                <a:cubicBezTo>
                  <a:pt x="3797046" y="1293707"/>
                  <a:pt x="3794084" y="1330805"/>
                  <a:pt x="3786446" y="1319348"/>
                </a:cubicBezTo>
                <a:cubicBezTo>
                  <a:pt x="3771754" y="1297310"/>
                  <a:pt x="3776668" y="1267253"/>
                  <a:pt x="3773383" y="1240971"/>
                </a:cubicBezTo>
                <a:cubicBezTo>
                  <a:pt x="3767955" y="1197549"/>
                  <a:pt x="3765336" y="1153814"/>
                  <a:pt x="3760320" y="1110343"/>
                </a:cubicBezTo>
                <a:cubicBezTo>
                  <a:pt x="3752272" y="1040595"/>
                  <a:pt x="3741947" y="971118"/>
                  <a:pt x="3734194" y="901337"/>
                </a:cubicBezTo>
                <a:cubicBezTo>
                  <a:pt x="3729840" y="862148"/>
                  <a:pt x="3730163" y="822153"/>
                  <a:pt x="3721132" y="783771"/>
                </a:cubicBezTo>
                <a:cubicBezTo>
                  <a:pt x="3712611" y="747557"/>
                  <a:pt x="3695006" y="714102"/>
                  <a:pt x="3681943" y="679268"/>
                </a:cubicBezTo>
                <a:cubicBezTo>
                  <a:pt x="3677589" y="640080"/>
                  <a:pt x="3675732" y="600533"/>
                  <a:pt x="3668880" y="561703"/>
                </a:cubicBezTo>
                <a:cubicBezTo>
                  <a:pt x="3662640" y="526343"/>
                  <a:pt x="3656301" y="490453"/>
                  <a:pt x="3642754" y="457200"/>
                </a:cubicBezTo>
                <a:cubicBezTo>
                  <a:pt x="3568127" y="274025"/>
                  <a:pt x="3571045" y="242509"/>
                  <a:pt x="3459874" y="143691"/>
                </a:cubicBezTo>
                <a:cubicBezTo>
                  <a:pt x="3443602" y="129227"/>
                  <a:pt x="3426085" y="116042"/>
                  <a:pt x="3407623" y="104503"/>
                </a:cubicBezTo>
                <a:cubicBezTo>
                  <a:pt x="3391110" y="94182"/>
                  <a:pt x="3373605" y="85214"/>
                  <a:pt x="3355372" y="78377"/>
                </a:cubicBezTo>
                <a:cubicBezTo>
                  <a:pt x="3338562" y="72073"/>
                  <a:pt x="3320537" y="69668"/>
                  <a:pt x="3303120" y="65314"/>
                </a:cubicBezTo>
                <a:cubicBezTo>
                  <a:pt x="3290057" y="56605"/>
                  <a:pt x="3278632" y="44700"/>
                  <a:pt x="3263932" y="39188"/>
                </a:cubicBezTo>
                <a:cubicBezTo>
                  <a:pt x="3178737" y="7240"/>
                  <a:pt x="3087870" y="40892"/>
                  <a:pt x="3002674" y="52251"/>
                </a:cubicBezTo>
                <a:cubicBezTo>
                  <a:pt x="2989611" y="56605"/>
                  <a:pt x="2975802" y="59156"/>
                  <a:pt x="2963486" y="65314"/>
                </a:cubicBezTo>
                <a:cubicBezTo>
                  <a:pt x="2949444" y="72335"/>
                  <a:pt x="2936031" y="81010"/>
                  <a:pt x="2924297" y="91440"/>
                </a:cubicBezTo>
                <a:cubicBezTo>
                  <a:pt x="2842017" y="164577"/>
                  <a:pt x="2806778" y="215464"/>
                  <a:pt x="2741417" y="313508"/>
                </a:cubicBezTo>
                <a:cubicBezTo>
                  <a:pt x="2724000" y="339634"/>
                  <a:pt x="2700828" y="362732"/>
                  <a:pt x="2689166" y="391886"/>
                </a:cubicBezTo>
                <a:cubicBezTo>
                  <a:pt x="2680457" y="413657"/>
                  <a:pt x="2671053" y="435163"/>
                  <a:pt x="2663040" y="457200"/>
                </a:cubicBezTo>
                <a:cubicBezTo>
                  <a:pt x="2653629" y="483081"/>
                  <a:pt x="2636914" y="535577"/>
                  <a:pt x="2636914" y="535577"/>
                </a:cubicBezTo>
                <a:cubicBezTo>
                  <a:pt x="2632560" y="561703"/>
                  <a:pt x="2628590" y="587895"/>
                  <a:pt x="2623852" y="613954"/>
                </a:cubicBezTo>
                <a:cubicBezTo>
                  <a:pt x="2619880" y="635798"/>
                  <a:pt x="2628126" y="665398"/>
                  <a:pt x="2610789" y="679268"/>
                </a:cubicBezTo>
                <a:cubicBezTo>
                  <a:pt x="2596770" y="690483"/>
                  <a:pt x="2575954" y="670560"/>
                  <a:pt x="2558537" y="666206"/>
                </a:cubicBezTo>
                <a:cubicBezTo>
                  <a:pt x="2536766" y="635726"/>
                  <a:pt x="2515697" y="604732"/>
                  <a:pt x="2493223" y="574766"/>
                </a:cubicBezTo>
                <a:cubicBezTo>
                  <a:pt x="2463435" y="535049"/>
                  <a:pt x="2427326" y="499771"/>
                  <a:pt x="2401783" y="457200"/>
                </a:cubicBezTo>
                <a:cubicBezTo>
                  <a:pt x="2388720" y="435429"/>
                  <a:pt x="2376678" y="413011"/>
                  <a:pt x="2362594" y="391886"/>
                </a:cubicBezTo>
                <a:cubicBezTo>
                  <a:pt x="2343157" y="362730"/>
                  <a:pt x="2274620" y="277785"/>
                  <a:pt x="2258092" y="261257"/>
                </a:cubicBezTo>
                <a:cubicBezTo>
                  <a:pt x="2246991" y="250156"/>
                  <a:pt x="2230573" y="245634"/>
                  <a:pt x="2218903" y="235131"/>
                </a:cubicBezTo>
                <a:cubicBezTo>
                  <a:pt x="2186863" y="206295"/>
                  <a:pt x="2166018" y="162968"/>
                  <a:pt x="2127463" y="143691"/>
                </a:cubicBezTo>
                <a:cubicBezTo>
                  <a:pt x="2092629" y="126274"/>
                  <a:pt x="2058757" y="106782"/>
                  <a:pt x="2022960" y="91440"/>
                </a:cubicBezTo>
                <a:cubicBezTo>
                  <a:pt x="1997648" y="80592"/>
                  <a:pt x="1969748" y="76499"/>
                  <a:pt x="1944583" y="65314"/>
                </a:cubicBezTo>
                <a:cubicBezTo>
                  <a:pt x="1930236" y="58938"/>
                  <a:pt x="1919741" y="45564"/>
                  <a:pt x="1905394" y="39188"/>
                </a:cubicBezTo>
                <a:cubicBezTo>
                  <a:pt x="1880229" y="28004"/>
                  <a:pt x="1853143" y="21771"/>
                  <a:pt x="1827017" y="13063"/>
                </a:cubicBezTo>
                <a:lnTo>
                  <a:pt x="1787829" y="0"/>
                </a:lnTo>
                <a:cubicBezTo>
                  <a:pt x="1766057" y="8709"/>
                  <a:pt x="1727885" y="3301"/>
                  <a:pt x="1722514" y="26126"/>
                </a:cubicBezTo>
                <a:cubicBezTo>
                  <a:pt x="1689393" y="166890"/>
                  <a:pt x="1710594" y="184594"/>
                  <a:pt x="1761703" y="261257"/>
                </a:cubicBezTo>
                <a:cubicBezTo>
                  <a:pt x="1772245" y="313969"/>
                  <a:pt x="1774039" y="343550"/>
                  <a:pt x="1800892" y="391886"/>
                </a:cubicBezTo>
                <a:cubicBezTo>
                  <a:pt x="1811465" y="410917"/>
                  <a:pt x="1827017" y="426720"/>
                  <a:pt x="1840080" y="444137"/>
                </a:cubicBezTo>
                <a:cubicBezTo>
                  <a:pt x="1844434" y="457200"/>
                  <a:pt x="1860227" y="471519"/>
                  <a:pt x="1853143" y="483326"/>
                </a:cubicBezTo>
                <a:cubicBezTo>
                  <a:pt x="1823238" y="533168"/>
                  <a:pt x="1703586" y="499282"/>
                  <a:pt x="1683326" y="496388"/>
                </a:cubicBezTo>
                <a:cubicBezTo>
                  <a:pt x="1665203" y="493799"/>
                  <a:pt x="1587156" y="477395"/>
                  <a:pt x="1565760" y="470263"/>
                </a:cubicBezTo>
                <a:cubicBezTo>
                  <a:pt x="1543515" y="462848"/>
                  <a:pt x="1521873" y="453660"/>
                  <a:pt x="1500446" y="444137"/>
                </a:cubicBezTo>
                <a:cubicBezTo>
                  <a:pt x="1482651" y="436228"/>
                  <a:pt x="1466981" y="423135"/>
                  <a:pt x="1448194" y="418011"/>
                </a:cubicBezTo>
                <a:cubicBezTo>
                  <a:pt x="1418489" y="409910"/>
                  <a:pt x="1387047" y="410456"/>
                  <a:pt x="1356754" y="404948"/>
                </a:cubicBezTo>
                <a:cubicBezTo>
                  <a:pt x="1339091" y="401737"/>
                  <a:pt x="1321920" y="396240"/>
                  <a:pt x="1304503" y="391886"/>
                </a:cubicBezTo>
                <a:cubicBezTo>
                  <a:pt x="1200000" y="396240"/>
                  <a:pt x="1094948" y="393398"/>
                  <a:pt x="990994" y="404948"/>
                </a:cubicBezTo>
                <a:cubicBezTo>
                  <a:pt x="975391" y="406682"/>
                  <a:pt x="964581" y="421949"/>
                  <a:pt x="951806" y="431074"/>
                </a:cubicBezTo>
                <a:cubicBezTo>
                  <a:pt x="934090" y="443729"/>
                  <a:pt x="914949" y="454868"/>
                  <a:pt x="899554" y="470263"/>
                </a:cubicBezTo>
                <a:cubicBezTo>
                  <a:pt x="883352" y="486465"/>
                  <a:pt x="849074" y="539453"/>
                  <a:pt x="834240" y="561703"/>
                </a:cubicBezTo>
                <a:cubicBezTo>
                  <a:pt x="795037" y="796919"/>
                  <a:pt x="812905" y="654907"/>
                  <a:pt x="847303" y="1136468"/>
                </a:cubicBezTo>
                <a:cubicBezTo>
                  <a:pt x="848582" y="1154376"/>
                  <a:pt x="852337" y="1172662"/>
                  <a:pt x="860366" y="1188720"/>
                </a:cubicBezTo>
                <a:cubicBezTo>
                  <a:pt x="870102" y="1208193"/>
                  <a:pt x="885090" y="1224699"/>
                  <a:pt x="899554" y="1240971"/>
                </a:cubicBezTo>
                <a:cubicBezTo>
                  <a:pt x="946245" y="1293499"/>
                  <a:pt x="964291" y="1307739"/>
                  <a:pt x="1017120" y="1345474"/>
                </a:cubicBezTo>
                <a:cubicBezTo>
                  <a:pt x="1029895" y="1354599"/>
                  <a:pt x="1042267" y="1364579"/>
                  <a:pt x="1056309" y="1371600"/>
                </a:cubicBezTo>
                <a:cubicBezTo>
                  <a:pt x="1075050" y="1380971"/>
                  <a:pt x="1131006" y="1393540"/>
                  <a:pt x="1147749" y="1397726"/>
                </a:cubicBezTo>
                <a:cubicBezTo>
                  <a:pt x="1069372" y="1402080"/>
                  <a:pt x="990820" y="1403988"/>
                  <a:pt x="912617" y="1410788"/>
                </a:cubicBezTo>
                <a:cubicBezTo>
                  <a:pt x="890498" y="1412711"/>
                  <a:pt x="869147" y="1419879"/>
                  <a:pt x="847303" y="1423851"/>
                </a:cubicBezTo>
                <a:cubicBezTo>
                  <a:pt x="821244" y="1428589"/>
                  <a:pt x="794781" y="1431168"/>
                  <a:pt x="768926" y="1436914"/>
                </a:cubicBezTo>
                <a:cubicBezTo>
                  <a:pt x="721570" y="1447438"/>
                  <a:pt x="731537" y="1457350"/>
                  <a:pt x="677486" y="1463040"/>
                </a:cubicBezTo>
                <a:cubicBezTo>
                  <a:pt x="612386" y="1469893"/>
                  <a:pt x="546857" y="1471749"/>
                  <a:pt x="481543" y="1476103"/>
                </a:cubicBezTo>
                <a:cubicBezTo>
                  <a:pt x="376468" y="1502372"/>
                  <a:pt x="483802" y="1477765"/>
                  <a:pt x="324789" y="1502228"/>
                </a:cubicBezTo>
                <a:cubicBezTo>
                  <a:pt x="295606" y="1506718"/>
                  <a:pt x="237563" y="1519685"/>
                  <a:pt x="207223" y="1528354"/>
                </a:cubicBezTo>
                <a:cubicBezTo>
                  <a:pt x="193983" y="1532137"/>
                  <a:pt x="181097" y="1537063"/>
                  <a:pt x="168034" y="1541417"/>
                </a:cubicBezTo>
                <a:cubicBezTo>
                  <a:pt x="154971" y="1550126"/>
                  <a:pt x="139947" y="1556442"/>
                  <a:pt x="128846" y="1567543"/>
                </a:cubicBezTo>
                <a:cubicBezTo>
                  <a:pt x="124982" y="1571407"/>
                  <a:pt x="69468" y="1645628"/>
                  <a:pt x="63532" y="1658983"/>
                </a:cubicBezTo>
                <a:cubicBezTo>
                  <a:pt x="52347" y="1684148"/>
                  <a:pt x="46115" y="1711234"/>
                  <a:pt x="37406" y="1737360"/>
                </a:cubicBezTo>
                <a:lnTo>
                  <a:pt x="24343" y="1776548"/>
                </a:lnTo>
                <a:cubicBezTo>
                  <a:pt x="32541" y="1907714"/>
                  <a:pt x="0" y="1948504"/>
                  <a:pt x="63532" y="2024743"/>
                </a:cubicBezTo>
                <a:cubicBezTo>
                  <a:pt x="75358" y="2038935"/>
                  <a:pt x="86571" y="2054960"/>
                  <a:pt x="102720" y="2063931"/>
                </a:cubicBezTo>
                <a:cubicBezTo>
                  <a:pt x="126793" y="2077305"/>
                  <a:pt x="181097" y="2090057"/>
                  <a:pt x="181097" y="2090057"/>
                </a:cubicBezTo>
                <a:cubicBezTo>
                  <a:pt x="233349" y="2085703"/>
                  <a:pt x="286985" y="2089711"/>
                  <a:pt x="337852" y="2076994"/>
                </a:cubicBezTo>
                <a:cubicBezTo>
                  <a:pt x="358973" y="2071714"/>
                  <a:pt x="373994" y="2052451"/>
                  <a:pt x="390103" y="2037806"/>
                </a:cubicBezTo>
                <a:cubicBezTo>
                  <a:pt x="421998" y="2008810"/>
                  <a:pt x="451063" y="1976846"/>
                  <a:pt x="481543" y="1946366"/>
                </a:cubicBezTo>
                <a:cubicBezTo>
                  <a:pt x="512292" y="1915617"/>
                  <a:pt x="557442" y="1865343"/>
                  <a:pt x="599109" y="1854926"/>
                </a:cubicBezTo>
                <a:lnTo>
                  <a:pt x="651360" y="1841863"/>
                </a:lnTo>
                <a:cubicBezTo>
                  <a:pt x="720944" y="1855780"/>
                  <a:pt x="738446" y="1852749"/>
                  <a:pt x="755863" y="1854926"/>
                </a:cubicBezTo>
                <a:close/>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16" name="Picture 5"/>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116844" y="3305929"/>
            <a:ext cx="575582" cy="50538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457200" y="76200"/>
            <a:ext cx="8229600" cy="1143000"/>
          </a:xfrm>
        </p:spPr>
        <p:txBody>
          <a:bodyPr/>
          <a:lstStyle/>
          <a:p>
            <a:r>
              <a:rPr lang="en-US" dirty="0" smtClean="0">
                <a:latin typeface="Courier New" pitchFamily="49" charset="0"/>
              </a:rPr>
              <a:t>null</a:t>
            </a:r>
            <a:endParaRPr lang="en-US" dirty="0" smtClean="0"/>
          </a:p>
        </p:txBody>
      </p:sp>
      <p:sp>
        <p:nvSpPr>
          <p:cNvPr id="23562" name="Slide Number Placeholder 11"/>
          <p:cNvSpPr>
            <a:spLocks noGrp="1"/>
          </p:cNvSpPr>
          <p:nvPr>
            <p:ph type="sldNum" sz="quarter" idx="12"/>
          </p:nvPr>
        </p:nvSpPr>
        <p:spPr/>
        <p:txBody>
          <a:bodyPr/>
          <a:lstStyle/>
          <a:p>
            <a:pPr>
              <a:defRPr/>
            </a:pPr>
            <a:fld id="{8AD8F27E-7A60-4398-8897-C40A19ACAB1C}" type="slidenum">
              <a:rPr lang="en-US" smtClean="0">
                <a:latin typeface="Arial" charset="0"/>
              </a:rPr>
              <a:pPr>
                <a:defRPr/>
              </a:pPr>
              <a:t>48</a:t>
            </a:fld>
            <a:endParaRPr lang="en-US" smtClean="0">
              <a:latin typeface="Arial" charset="0"/>
            </a:endParaRPr>
          </a:p>
        </p:txBody>
      </p:sp>
      <p:sp>
        <p:nvSpPr>
          <p:cNvPr id="3" name="Content Placeholder 2"/>
          <p:cNvSpPr>
            <a:spLocks noGrp="1"/>
          </p:cNvSpPr>
          <p:nvPr>
            <p:ph sz="quarter" idx="1"/>
          </p:nvPr>
        </p:nvSpPr>
        <p:spPr>
          <a:xfrm>
            <a:off x="304800" y="990600"/>
            <a:ext cx="8229600" cy="1752600"/>
          </a:xfrm>
        </p:spPr>
        <p:txBody>
          <a:bodyPr/>
          <a:lstStyle/>
          <a:p>
            <a:pPr>
              <a:defRPr/>
            </a:pPr>
            <a:r>
              <a:rPr lang="en-US" dirty="0" smtClean="0">
                <a:latin typeface="+mj-lt"/>
              </a:rPr>
              <a:t>Just declaration of a variable for a class does not create an object.</a:t>
            </a:r>
          </a:p>
          <a:p>
            <a:pPr>
              <a:defRPr/>
            </a:pPr>
            <a:r>
              <a:rPr lang="en-US" b="1" dirty="0" smtClean="0">
                <a:solidFill>
                  <a:schemeClr val="tx1"/>
                </a:solidFill>
                <a:latin typeface="Courier New" pitchFamily="49" charset="0"/>
                <a:cs typeface="Courier New" pitchFamily="49" charset="0"/>
              </a:rPr>
              <a:t>Student s;</a:t>
            </a:r>
            <a:endParaRPr lang="en-US" b="1" dirty="0">
              <a:solidFill>
                <a:schemeClr val="tx1"/>
              </a:solidFill>
              <a:latin typeface="Courier New" pitchFamily="49" charset="0"/>
              <a:cs typeface="Courier New" pitchFamily="49" charset="0"/>
            </a:endParaRPr>
          </a:p>
        </p:txBody>
      </p:sp>
      <p:sp>
        <p:nvSpPr>
          <p:cNvPr id="23556" name="Rectangle 12"/>
          <p:cNvSpPr>
            <a:spLocks noChangeArrowheads="1"/>
          </p:cNvSpPr>
          <p:nvPr/>
        </p:nvSpPr>
        <p:spPr bwMode="auto">
          <a:xfrm>
            <a:off x="1025524" y="3243263"/>
            <a:ext cx="1447800" cy="12192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IN"/>
          </a:p>
        </p:txBody>
      </p:sp>
      <p:sp>
        <p:nvSpPr>
          <p:cNvPr id="23557" name="Line 13"/>
          <p:cNvSpPr>
            <a:spLocks noChangeShapeType="1"/>
          </p:cNvSpPr>
          <p:nvPr/>
        </p:nvSpPr>
        <p:spPr bwMode="auto">
          <a:xfrm>
            <a:off x="1025524" y="3819526"/>
            <a:ext cx="1447800"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3558" name="Text Box 14"/>
          <p:cNvSpPr txBox="1">
            <a:spLocks noChangeArrowheads="1"/>
          </p:cNvSpPr>
          <p:nvPr/>
        </p:nvSpPr>
        <p:spPr bwMode="auto">
          <a:xfrm>
            <a:off x="949324" y="2862263"/>
            <a:ext cx="1184275"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400">
                <a:latin typeface="Times New Roman" pitchFamily="18" charset="0"/>
              </a:rPr>
              <a:t>STACK</a:t>
            </a:r>
          </a:p>
        </p:txBody>
      </p:sp>
      <p:sp>
        <p:nvSpPr>
          <p:cNvPr id="8" name="Freeform 7"/>
          <p:cNvSpPr/>
          <p:nvPr/>
        </p:nvSpPr>
        <p:spPr>
          <a:xfrm>
            <a:off x="3903662" y="2633663"/>
            <a:ext cx="2479675" cy="2438400"/>
          </a:xfrm>
          <a:custGeom>
            <a:avLst/>
            <a:gdLst>
              <a:gd name="connsiteX0" fmla="*/ 755863 w 4469497"/>
              <a:gd name="connsiteY0" fmla="*/ 1854926 h 4310743"/>
              <a:gd name="connsiteX1" fmla="*/ 755863 w 4469497"/>
              <a:gd name="connsiteY1" fmla="*/ 1854926 h 4310743"/>
              <a:gd name="connsiteX2" fmla="*/ 625234 w 4469497"/>
              <a:gd name="connsiteY2" fmla="*/ 1959428 h 4310743"/>
              <a:gd name="connsiteX3" fmla="*/ 507669 w 4469497"/>
              <a:gd name="connsiteY3" fmla="*/ 2090057 h 4310743"/>
              <a:gd name="connsiteX4" fmla="*/ 481543 w 4469497"/>
              <a:gd name="connsiteY4" fmla="*/ 2142308 h 4310743"/>
              <a:gd name="connsiteX5" fmla="*/ 416229 w 4469497"/>
              <a:gd name="connsiteY5" fmla="*/ 2233748 h 4310743"/>
              <a:gd name="connsiteX6" fmla="*/ 363977 w 4469497"/>
              <a:gd name="connsiteY6" fmla="*/ 2351314 h 4310743"/>
              <a:gd name="connsiteX7" fmla="*/ 298663 w 4469497"/>
              <a:gd name="connsiteY7" fmla="*/ 2455817 h 4310743"/>
              <a:gd name="connsiteX8" fmla="*/ 259474 w 4469497"/>
              <a:gd name="connsiteY8" fmla="*/ 2573383 h 4310743"/>
              <a:gd name="connsiteX9" fmla="*/ 246412 w 4469497"/>
              <a:gd name="connsiteY9" fmla="*/ 2625634 h 4310743"/>
              <a:gd name="connsiteX10" fmla="*/ 233349 w 4469497"/>
              <a:gd name="connsiteY10" fmla="*/ 2690948 h 4310743"/>
              <a:gd name="connsiteX11" fmla="*/ 220286 w 4469497"/>
              <a:gd name="connsiteY11" fmla="*/ 2730137 h 4310743"/>
              <a:gd name="connsiteX12" fmla="*/ 233349 w 4469497"/>
              <a:gd name="connsiteY12" fmla="*/ 2899954 h 4310743"/>
              <a:gd name="connsiteX13" fmla="*/ 259474 w 4469497"/>
              <a:gd name="connsiteY13" fmla="*/ 2978331 h 4310743"/>
              <a:gd name="connsiteX14" fmla="*/ 298663 w 4469497"/>
              <a:gd name="connsiteY14" fmla="*/ 3004457 h 4310743"/>
              <a:gd name="connsiteX15" fmla="*/ 337852 w 4469497"/>
              <a:gd name="connsiteY15" fmla="*/ 3069771 h 4310743"/>
              <a:gd name="connsiteX16" fmla="*/ 403166 w 4469497"/>
              <a:gd name="connsiteY16" fmla="*/ 3122023 h 4310743"/>
              <a:gd name="connsiteX17" fmla="*/ 481543 w 4469497"/>
              <a:gd name="connsiteY17" fmla="*/ 3174274 h 4310743"/>
              <a:gd name="connsiteX18" fmla="*/ 572983 w 4469497"/>
              <a:gd name="connsiteY18" fmla="*/ 3200400 h 4310743"/>
              <a:gd name="connsiteX19" fmla="*/ 612172 w 4469497"/>
              <a:gd name="connsiteY19" fmla="*/ 3213463 h 4310743"/>
              <a:gd name="connsiteX20" fmla="*/ 729737 w 4469497"/>
              <a:gd name="connsiteY20" fmla="*/ 3187337 h 4310743"/>
              <a:gd name="connsiteX21" fmla="*/ 873429 w 4469497"/>
              <a:gd name="connsiteY21" fmla="*/ 3095897 h 4310743"/>
              <a:gd name="connsiteX22" fmla="*/ 925680 w 4469497"/>
              <a:gd name="connsiteY22" fmla="*/ 3069771 h 4310743"/>
              <a:gd name="connsiteX23" fmla="*/ 977932 w 4469497"/>
              <a:gd name="connsiteY23" fmla="*/ 3030583 h 4310743"/>
              <a:gd name="connsiteX24" fmla="*/ 1030183 w 4469497"/>
              <a:gd name="connsiteY24" fmla="*/ 2991394 h 4310743"/>
              <a:gd name="connsiteX25" fmla="*/ 1030183 w 4469497"/>
              <a:gd name="connsiteY25" fmla="*/ 2991394 h 4310743"/>
              <a:gd name="connsiteX26" fmla="*/ 1043246 w 4469497"/>
              <a:gd name="connsiteY26" fmla="*/ 3618411 h 4310743"/>
              <a:gd name="connsiteX27" fmla="*/ 1069372 w 4469497"/>
              <a:gd name="connsiteY27" fmla="*/ 3709851 h 4310743"/>
              <a:gd name="connsiteX28" fmla="*/ 1108560 w 4469497"/>
              <a:gd name="connsiteY28" fmla="*/ 3749040 h 4310743"/>
              <a:gd name="connsiteX29" fmla="*/ 1121623 w 4469497"/>
              <a:gd name="connsiteY29" fmla="*/ 3788228 h 4310743"/>
              <a:gd name="connsiteX30" fmla="*/ 1108560 w 4469497"/>
              <a:gd name="connsiteY30" fmla="*/ 3827417 h 4310743"/>
              <a:gd name="connsiteX31" fmla="*/ 1134686 w 4469497"/>
              <a:gd name="connsiteY31" fmla="*/ 3866606 h 4310743"/>
              <a:gd name="connsiteX32" fmla="*/ 1160812 w 4469497"/>
              <a:gd name="connsiteY32" fmla="*/ 3918857 h 4310743"/>
              <a:gd name="connsiteX33" fmla="*/ 1200000 w 4469497"/>
              <a:gd name="connsiteY33" fmla="*/ 3984171 h 4310743"/>
              <a:gd name="connsiteX34" fmla="*/ 1226126 w 4469497"/>
              <a:gd name="connsiteY34" fmla="*/ 4023360 h 4310743"/>
              <a:gd name="connsiteX35" fmla="*/ 1265314 w 4469497"/>
              <a:gd name="connsiteY35" fmla="*/ 4049486 h 4310743"/>
              <a:gd name="connsiteX36" fmla="*/ 1317566 w 4469497"/>
              <a:gd name="connsiteY36" fmla="*/ 4101737 h 4310743"/>
              <a:gd name="connsiteX37" fmla="*/ 1461257 w 4469497"/>
              <a:gd name="connsiteY37" fmla="*/ 4140926 h 4310743"/>
              <a:gd name="connsiteX38" fmla="*/ 1500446 w 4469497"/>
              <a:gd name="connsiteY38" fmla="*/ 4153988 h 4310743"/>
              <a:gd name="connsiteX39" fmla="*/ 1644137 w 4469497"/>
              <a:gd name="connsiteY39" fmla="*/ 4167051 h 4310743"/>
              <a:gd name="connsiteX40" fmla="*/ 1827017 w 4469497"/>
              <a:gd name="connsiteY40" fmla="*/ 4140926 h 4310743"/>
              <a:gd name="connsiteX41" fmla="*/ 1905394 w 4469497"/>
              <a:gd name="connsiteY41" fmla="*/ 4062548 h 4310743"/>
              <a:gd name="connsiteX42" fmla="*/ 2062149 w 4469497"/>
              <a:gd name="connsiteY42" fmla="*/ 3853543 h 4310743"/>
              <a:gd name="connsiteX43" fmla="*/ 2088274 w 4469497"/>
              <a:gd name="connsiteY43" fmla="*/ 3814354 h 4310743"/>
              <a:gd name="connsiteX44" fmla="*/ 2127463 w 4469497"/>
              <a:gd name="connsiteY44" fmla="*/ 3683726 h 4310743"/>
              <a:gd name="connsiteX45" fmla="*/ 2140526 w 4469497"/>
              <a:gd name="connsiteY45" fmla="*/ 3592286 h 4310743"/>
              <a:gd name="connsiteX46" fmla="*/ 2153589 w 4469497"/>
              <a:gd name="connsiteY46" fmla="*/ 3540034 h 4310743"/>
              <a:gd name="connsiteX47" fmla="*/ 2166652 w 4469497"/>
              <a:gd name="connsiteY47" fmla="*/ 3370217 h 4310743"/>
              <a:gd name="connsiteX48" fmla="*/ 2192777 w 4469497"/>
              <a:gd name="connsiteY48" fmla="*/ 3448594 h 4310743"/>
              <a:gd name="connsiteX49" fmla="*/ 2218903 w 4469497"/>
              <a:gd name="connsiteY49" fmla="*/ 3500846 h 4310743"/>
              <a:gd name="connsiteX50" fmla="*/ 2245029 w 4469497"/>
              <a:gd name="connsiteY50" fmla="*/ 3579223 h 4310743"/>
              <a:gd name="connsiteX51" fmla="*/ 2284217 w 4469497"/>
              <a:gd name="connsiteY51" fmla="*/ 3605348 h 4310743"/>
              <a:gd name="connsiteX52" fmla="*/ 2336469 w 4469497"/>
              <a:gd name="connsiteY52" fmla="*/ 3696788 h 4310743"/>
              <a:gd name="connsiteX53" fmla="*/ 2427909 w 4469497"/>
              <a:gd name="connsiteY53" fmla="*/ 3840480 h 4310743"/>
              <a:gd name="connsiteX54" fmla="*/ 2597726 w 4469497"/>
              <a:gd name="connsiteY54" fmla="*/ 4180114 h 4310743"/>
              <a:gd name="connsiteX55" fmla="*/ 2702229 w 4469497"/>
              <a:gd name="connsiteY55" fmla="*/ 4271554 h 4310743"/>
              <a:gd name="connsiteX56" fmla="*/ 2924297 w 4469497"/>
              <a:gd name="connsiteY56" fmla="*/ 4310743 h 4310743"/>
              <a:gd name="connsiteX57" fmla="*/ 3067989 w 4469497"/>
              <a:gd name="connsiteY57" fmla="*/ 4167051 h 4310743"/>
              <a:gd name="connsiteX58" fmla="*/ 3133303 w 4469497"/>
              <a:gd name="connsiteY58" fmla="*/ 4101737 h 4310743"/>
              <a:gd name="connsiteX59" fmla="*/ 3198617 w 4469497"/>
              <a:gd name="connsiteY59" fmla="*/ 4049486 h 4310743"/>
              <a:gd name="connsiteX60" fmla="*/ 3250869 w 4469497"/>
              <a:gd name="connsiteY60" fmla="*/ 3971108 h 4310743"/>
              <a:gd name="connsiteX61" fmla="*/ 3303120 w 4469497"/>
              <a:gd name="connsiteY61" fmla="*/ 3918857 h 4310743"/>
              <a:gd name="connsiteX62" fmla="*/ 3355372 w 4469497"/>
              <a:gd name="connsiteY62" fmla="*/ 3840480 h 4310743"/>
              <a:gd name="connsiteX63" fmla="*/ 3381497 w 4469497"/>
              <a:gd name="connsiteY63" fmla="*/ 3775166 h 4310743"/>
              <a:gd name="connsiteX64" fmla="*/ 3420686 w 4469497"/>
              <a:gd name="connsiteY64" fmla="*/ 3696788 h 4310743"/>
              <a:gd name="connsiteX65" fmla="*/ 3446812 w 4469497"/>
              <a:gd name="connsiteY65" fmla="*/ 3579223 h 4310743"/>
              <a:gd name="connsiteX66" fmla="*/ 3420686 w 4469497"/>
              <a:gd name="connsiteY66" fmla="*/ 3448594 h 4310743"/>
              <a:gd name="connsiteX67" fmla="*/ 3381497 w 4469497"/>
              <a:gd name="connsiteY67" fmla="*/ 3383280 h 4310743"/>
              <a:gd name="connsiteX68" fmla="*/ 3368434 w 4469497"/>
              <a:gd name="connsiteY68" fmla="*/ 3344091 h 4310743"/>
              <a:gd name="connsiteX69" fmla="*/ 3276994 w 4469497"/>
              <a:gd name="connsiteY69" fmla="*/ 3239588 h 4310743"/>
              <a:gd name="connsiteX70" fmla="*/ 3668880 w 4469497"/>
              <a:gd name="connsiteY70" fmla="*/ 3239588 h 4310743"/>
              <a:gd name="connsiteX71" fmla="*/ 3721132 w 4469497"/>
              <a:gd name="connsiteY71" fmla="*/ 3252651 h 4310743"/>
              <a:gd name="connsiteX72" fmla="*/ 3786446 w 4469497"/>
              <a:gd name="connsiteY72" fmla="*/ 3265714 h 4310743"/>
              <a:gd name="connsiteX73" fmla="*/ 3943200 w 4469497"/>
              <a:gd name="connsiteY73" fmla="*/ 3252651 h 4310743"/>
              <a:gd name="connsiteX74" fmla="*/ 3982389 w 4469497"/>
              <a:gd name="connsiteY74" fmla="*/ 3239588 h 4310743"/>
              <a:gd name="connsiteX75" fmla="*/ 4047703 w 4469497"/>
              <a:gd name="connsiteY75" fmla="*/ 3148148 h 4310743"/>
              <a:gd name="connsiteX76" fmla="*/ 4086892 w 4469497"/>
              <a:gd name="connsiteY76" fmla="*/ 3082834 h 4310743"/>
              <a:gd name="connsiteX77" fmla="*/ 4217520 w 4469497"/>
              <a:gd name="connsiteY77" fmla="*/ 2886891 h 4310743"/>
              <a:gd name="connsiteX78" fmla="*/ 4243646 w 4469497"/>
              <a:gd name="connsiteY78" fmla="*/ 2834640 h 4310743"/>
              <a:gd name="connsiteX79" fmla="*/ 4282834 w 4469497"/>
              <a:gd name="connsiteY79" fmla="*/ 2782388 h 4310743"/>
              <a:gd name="connsiteX80" fmla="*/ 4374274 w 4469497"/>
              <a:gd name="connsiteY80" fmla="*/ 2599508 h 4310743"/>
              <a:gd name="connsiteX81" fmla="*/ 4439589 w 4469497"/>
              <a:gd name="connsiteY81" fmla="*/ 2481943 h 4310743"/>
              <a:gd name="connsiteX82" fmla="*/ 4452652 w 4469497"/>
              <a:gd name="connsiteY82" fmla="*/ 2429691 h 4310743"/>
              <a:gd name="connsiteX83" fmla="*/ 4465714 w 4469497"/>
              <a:gd name="connsiteY83" fmla="*/ 2390503 h 4310743"/>
              <a:gd name="connsiteX84" fmla="*/ 4426526 w 4469497"/>
              <a:gd name="connsiteY84" fmla="*/ 2338251 h 4310743"/>
              <a:gd name="connsiteX85" fmla="*/ 4256709 w 4469497"/>
              <a:gd name="connsiteY85" fmla="*/ 2246811 h 4310743"/>
              <a:gd name="connsiteX86" fmla="*/ 4217520 w 4469497"/>
              <a:gd name="connsiteY86" fmla="*/ 2233748 h 4310743"/>
              <a:gd name="connsiteX87" fmla="*/ 4139143 w 4469497"/>
              <a:gd name="connsiteY87" fmla="*/ 2220686 h 4310743"/>
              <a:gd name="connsiteX88" fmla="*/ 3969326 w 4469497"/>
              <a:gd name="connsiteY88" fmla="*/ 2207623 h 4310743"/>
              <a:gd name="connsiteX89" fmla="*/ 3982389 w 4469497"/>
              <a:gd name="connsiteY89" fmla="*/ 2168434 h 4310743"/>
              <a:gd name="connsiteX90" fmla="*/ 4047703 w 4469497"/>
              <a:gd name="connsiteY90" fmla="*/ 2090057 h 4310743"/>
              <a:gd name="connsiteX91" fmla="*/ 4060766 w 4469497"/>
              <a:gd name="connsiteY91" fmla="*/ 2011680 h 4310743"/>
              <a:gd name="connsiteX92" fmla="*/ 4113017 w 4469497"/>
              <a:gd name="connsiteY92" fmla="*/ 1881051 h 4310743"/>
              <a:gd name="connsiteX93" fmla="*/ 4139143 w 4469497"/>
              <a:gd name="connsiteY93" fmla="*/ 1841863 h 4310743"/>
              <a:gd name="connsiteX94" fmla="*/ 4178332 w 4469497"/>
              <a:gd name="connsiteY94" fmla="*/ 1724297 h 4310743"/>
              <a:gd name="connsiteX95" fmla="*/ 4204457 w 4469497"/>
              <a:gd name="connsiteY95" fmla="*/ 1672046 h 4310743"/>
              <a:gd name="connsiteX96" fmla="*/ 4230583 w 4469497"/>
              <a:gd name="connsiteY96" fmla="*/ 1580606 h 4310743"/>
              <a:gd name="connsiteX97" fmla="*/ 4243646 w 4469497"/>
              <a:gd name="connsiteY97" fmla="*/ 1541417 h 4310743"/>
              <a:gd name="connsiteX98" fmla="*/ 4269772 w 4469497"/>
              <a:gd name="connsiteY98" fmla="*/ 1410788 h 4310743"/>
              <a:gd name="connsiteX99" fmla="*/ 4243646 w 4469497"/>
              <a:gd name="connsiteY99" fmla="*/ 1227908 h 4310743"/>
              <a:gd name="connsiteX100" fmla="*/ 4204457 w 4469497"/>
              <a:gd name="connsiteY100" fmla="*/ 1188720 h 4310743"/>
              <a:gd name="connsiteX101" fmla="*/ 4139143 w 4469497"/>
              <a:gd name="connsiteY101" fmla="*/ 1097280 h 4310743"/>
              <a:gd name="connsiteX102" fmla="*/ 4086892 w 4469497"/>
              <a:gd name="connsiteY102" fmla="*/ 1084217 h 4310743"/>
              <a:gd name="connsiteX103" fmla="*/ 3838697 w 4469497"/>
              <a:gd name="connsiteY103" fmla="*/ 1097280 h 4310743"/>
              <a:gd name="connsiteX104" fmla="*/ 3812572 w 4469497"/>
              <a:gd name="connsiteY104" fmla="*/ 1175657 h 4310743"/>
              <a:gd name="connsiteX105" fmla="*/ 3799509 w 4469497"/>
              <a:gd name="connsiteY105" fmla="*/ 1280160 h 4310743"/>
              <a:gd name="connsiteX106" fmla="*/ 3786446 w 4469497"/>
              <a:gd name="connsiteY106" fmla="*/ 1319348 h 4310743"/>
              <a:gd name="connsiteX107" fmla="*/ 3773383 w 4469497"/>
              <a:gd name="connsiteY107" fmla="*/ 1240971 h 4310743"/>
              <a:gd name="connsiteX108" fmla="*/ 3760320 w 4469497"/>
              <a:gd name="connsiteY108" fmla="*/ 1110343 h 4310743"/>
              <a:gd name="connsiteX109" fmla="*/ 3734194 w 4469497"/>
              <a:gd name="connsiteY109" fmla="*/ 901337 h 4310743"/>
              <a:gd name="connsiteX110" fmla="*/ 3721132 w 4469497"/>
              <a:gd name="connsiteY110" fmla="*/ 783771 h 4310743"/>
              <a:gd name="connsiteX111" fmla="*/ 3681943 w 4469497"/>
              <a:gd name="connsiteY111" fmla="*/ 679268 h 4310743"/>
              <a:gd name="connsiteX112" fmla="*/ 3668880 w 4469497"/>
              <a:gd name="connsiteY112" fmla="*/ 561703 h 4310743"/>
              <a:gd name="connsiteX113" fmla="*/ 3642754 w 4469497"/>
              <a:gd name="connsiteY113" fmla="*/ 457200 h 4310743"/>
              <a:gd name="connsiteX114" fmla="*/ 3459874 w 4469497"/>
              <a:gd name="connsiteY114" fmla="*/ 143691 h 4310743"/>
              <a:gd name="connsiteX115" fmla="*/ 3407623 w 4469497"/>
              <a:gd name="connsiteY115" fmla="*/ 104503 h 4310743"/>
              <a:gd name="connsiteX116" fmla="*/ 3355372 w 4469497"/>
              <a:gd name="connsiteY116" fmla="*/ 78377 h 4310743"/>
              <a:gd name="connsiteX117" fmla="*/ 3303120 w 4469497"/>
              <a:gd name="connsiteY117" fmla="*/ 65314 h 4310743"/>
              <a:gd name="connsiteX118" fmla="*/ 3263932 w 4469497"/>
              <a:gd name="connsiteY118" fmla="*/ 39188 h 4310743"/>
              <a:gd name="connsiteX119" fmla="*/ 3002674 w 4469497"/>
              <a:gd name="connsiteY119" fmla="*/ 52251 h 4310743"/>
              <a:gd name="connsiteX120" fmla="*/ 2963486 w 4469497"/>
              <a:gd name="connsiteY120" fmla="*/ 65314 h 4310743"/>
              <a:gd name="connsiteX121" fmla="*/ 2924297 w 4469497"/>
              <a:gd name="connsiteY121" fmla="*/ 91440 h 4310743"/>
              <a:gd name="connsiteX122" fmla="*/ 2741417 w 4469497"/>
              <a:gd name="connsiteY122" fmla="*/ 313508 h 4310743"/>
              <a:gd name="connsiteX123" fmla="*/ 2689166 w 4469497"/>
              <a:gd name="connsiteY123" fmla="*/ 391886 h 4310743"/>
              <a:gd name="connsiteX124" fmla="*/ 2663040 w 4469497"/>
              <a:gd name="connsiteY124" fmla="*/ 457200 h 4310743"/>
              <a:gd name="connsiteX125" fmla="*/ 2636914 w 4469497"/>
              <a:gd name="connsiteY125" fmla="*/ 535577 h 4310743"/>
              <a:gd name="connsiteX126" fmla="*/ 2623852 w 4469497"/>
              <a:gd name="connsiteY126" fmla="*/ 613954 h 4310743"/>
              <a:gd name="connsiteX127" fmla="*/ 2610789 w 4469497"/>
              <a:gd name="connsiteY127" fmla="*/ 679268 h 4310743"/>
              <a:gd name="connsiteX128" fmla="*/ 2558537 w 4469497"/>
              <a:gd name="connsiteY128" fmla="*/ 666206 h 4310743"/>
              <a:gd name="connsiteX129" fmla="*/ 2493223 w 4469497"/>
              <a:gd name="connsiteY129" fmla="*/ 574766 h 4310743"/>
              <a:gd name="connsiteX130" fmla="*/ 2401783 w 4469497"/>
              <a:gd name="connsiteY130" fmla="*/ 457200 h 4310743"/>
              <a:gd name="connsiteX131" fmla="*/ 2362594 w 4469497"/>
              <a:gd name="connsiteY131" fmla="*/ 391886 h 4310743"/>
              <a:gd name="connsiteX132" fmla="*/ 2258092 w 4469497"/>
              <a:gd name="connsiteY132" fmla="*/ 261257 h 4310743"/>
              <a:gd name="connsiteX133" fmla="*/ 2218903 w 4469497"/>
              <a:gd name="connsiteY133" fmla="*/ 235131 h 4310743"/>
              <a:gd name="connsiteX134" fmla="*/ 2127463 w 4469497"/>
              <a:gd name="connsiteY134" fmla="*/ 143691 h 4310743"/>
              <a:gd name="connsiteX135" fmla="*/ 2022960 w 4469497"/>
              <a:gd name="connsiteY135" fmla="*/ 91440 h 4310743"/>
              <a:gd name="connsiteX136" fmla="*/ 1944583 w 4469497"/>
              <a:gd name="connsiteY136" fmla="*/ 65314 h 4310743"/>
              <a:gd name="connsiteX137" fmla="*/ 1905394 w 4469497"/>
              <a:gd name="connsiteY137" fmla="*/ 39188 h 4310743"/>
              <a:gd name="connsiteX138" fmla="*/ 1827017 w 4469497"/>
              <a:gd name="connsiteY138" fmla="*/ 13063 h 4310743"/>
              <a:gd name="connsiteX139" fmla="*/ 1787829 w 4469497"/>
              <a:gd name="connsiteY139" fmla="*/ 0 h 4310743"/>
              <a:gd name="connsiteX140" fmla="*/ 1722514 w 4469497"/>
              <a:gd name="connsiteY140" fmla="*/ 26126 h 4310743"/>
              <a:gd name="connsiteX141" fmla="*/ 1761703 w 4469497"/>
              <a:gd name="connsiteY141" fmla="*/ 261257 h 4310743"/>
              <a:gd name="connsiteX142" fmla="*/ 1800892 w 4469497"/>
              <a:gd name="connsiteY142" fmla="*/ 391886 h 4310743"/>
              <a:gd name="connsiteX143" fmla="*/ 1840080 w 4469497"/>
              <a:gd name="connsiteY143" fmla="*/ 444137 h 4310743"/>
              <a:gd name="connsiteX144" fmla="*/ 1853143 w 4469497"/>
              <a:gd name="connsiteY144" fmla="*/ 483326 h 4310743"/>
              <a:gd name="connsiteX145" fmla="*/ 1683326 w 4469497"/>
              <a:gd name="connsiteY145" fmla="*/ 496388 h 4310743"/>
              <a:gd name="connsiteX146" fmla="*/ 1565760 w 4469497"/>
              <a:gd name="connsiteY146" fmla="*/ 470263 h 4310743"/>
              <a:gd name="connsiteX147" fmla="*/ 1500446 w 4469497"/>
              <a:gd name="connsiteY147" fmla="*/ 444137 h 4310743"/>
              <a:gd name="connsiteX148" fmla="*/ 1448194 w 4469497"/>
              <a:gd name="connsiteY148" fmla="*/ 418011 h 4310743"/>
              <a:gd name="connsiteX149" fmla="*/ 1356754 w 4469497"/>
              <a:gd name="connsiteY149" fmla="*/ 404948 h 4310743"/>
              <a:gd name="connsiteX150" fmla="*/ 1304503 w 4469497"/>
              <a:gd name="connsiteY150" fmla="*/ 391886 h 4310743"/>
              <a:gd name="connsiteX151" fmla="*/ 990994 w 4469497"/>
              <a:gd name="connsiteY151" fmla="*/ 404948 h 4310743"/>
              <a:gd name="connsiteX152" fmla="*/ 951806 w 4469497"/>
              <a:gd name="connsiteY152" fmla="*/ 431074 h 4310743"/>
              <a:gd name="connsiteX153" fmla="*/ 899554 w 4469497"/>
              <a:gd name="connsiteY153" fmla="*/ 470263 h 4310743"/>
              <a:gd name="connsiteX154" fmla="*/ 834240 w 4469497"/>
              <a:gd name="connsiteY154" fmla="*/ 561703 h 4310743"/>
              <a:gd name="connsiteX155" fmla="*/ 847303 w 4469497"/>
              <a:gd name="connsiteY155" fmla="*/ 1136468 h 4310743"/>
              <a:gd name="connsiteX156" fmla="*/ 860366 w 4469497"/>
              <a:gd name="connsiteY156" fmla="*/ 1188720 h 4310743"/>
              <a:gd name="connsiteX157" fmla="*/ 899554 w 4469497"/>
              <a:gd name="connsiteY157" fmla="*/ 1240971 h 4310743"/>
              <a:gd name="connsiteX158" fmla="*/ 1017120 w 4469497"/>
              <a:gd name="connsiteY158" fmla="*/ 1345474 h 4310743"/>
              <a:gd name="connsiteX159" fmla="*/ 1056309 w 4469497"/>
              <a:gd name="connsiteY159" fmla="*/ 1371600 h 4310743"/>
              <a:gd name="connsiteX160" fmla="*/ 1147749 w 4469497"/>
              <a:gd name="connsiteY160" fmla="*/ 1397726 h 4310743"/>
              <a:gd name="connsiteX161" fmla="*/ 912617 w 4469497"/>
              <a:gd name="connsiteY161" fmla="*/ 1410788 h 4310743"/>
              <a:gd name="connsiteX162" fmla="*/ 847303 w 4469497"/>
              <a:gd name="connsiteY162" fmla="*/ 1423851 h 4310743"/>
              <a:gd name="connsiteX163" fmla="*/ 768926 w 4469497"/>
              <a:gd name="connsiteY163" fmla="*/ 1436914 h 4310743"/>
              <a:gd name="connsiteX164" fmla="*/ 677486 w 4469497"/>
              <a:gd name="connsiteY164" fmla="*/ 1463040 h 4310743"/>
              <a:gd name="connsiteX165" fmla="*/ 481543 w 4469497"/>
              <a:gd name="connsiteY165" fmla="*/ 1476103 h 4310743"/>
              <a:gd name="connsiteX166" fmla="*/ 324789 w 4469497"/>
              <a:gd name="connsiteY166" fmla="*/ 1502228 h 4310743"/>
              <a:gd name="connsiteX167" fmla="*/ 207223 w 4469497"/>
              <a:gd name="connsiteY167" fmla="*/ 1528354 h 4310743"/>
              <a:gd name="connsiteX168" fmla="*/ 168034 w 4469497"/>
              <a:gd name="connsiteY168" fmla="*/ 1541417 h 4310743"/>
              <a:gd name="connsiteX169" fmla="*/ 128846 w 4469497"/>
              <a:gd name="connsiteY169" fmla="*/ 1567543 h 4310743"/>
              <a:gd name="connsiteX170" fmla="*/ 63532 w 4469497"/>
              <a:gd name="connsiteY170" fmla="*/ 1658983 h 4310743"/>
              <a:gd name="connsiteX171" fmla="*/ 37406 w 4469497"/>
              <a:gd name="connsiteY171" fmla="*/ 1737360 h 4310743"/>
              <a:gd name="connsiteX172" fmla="*/ 24343 w 4469497"/>
              <a:gd name="connsiteY172" fmla="*/ 1776548 h 4310743"/>
              <a:gd name="connsiteX173" fmla="*/ 63532 w 4469497"/>
              <a:gd name="connsiteY173" fmla="*/ 2024743 h 4310743"/>
              <a:gd name="connsiteX174" fmla="*/ 102720 w 4469497"/>
              <a:gd name="connsiteY174" fmla="*/ 2063931 h 4310743"/>
              <a:gd name="connsiteX175" fmla="*/ 181097 w 4469497"/>
              <a:gd name="connsiteY175" fmla="*/ 2090057 h 4310743"/>
              <a:gd name="connsiteX176" fmla="*/ 337852 w 4469497"/>
              <a:gd name="connsiteY176" fmla="*/ 2076994 h 4310743"/>
              <a:gd name="connsiteX177" fmla="*/ 390103 w 4469497"/>
              <a:gd name="connsiteY177" fmla="*/ 2037806 h 4310743"/>
              <a:gd name="connsiteX178" fmla="*/ 481543 w 4469497"/>
              <a:gd name="connsiteY178" fmla="*/ 1946366 h 4310743"/>
              <a:gd name="connsiteX179" fmla="*/ 599109 w 4469497"/>
              <a:gd name="connsiteY179" fmla="*/ 1854926 h 4310743"/>
              <a:gd name="connsiteX180" fmla="*/ 651360 w 4469497"/>
              <a:gd name="connsiteY180" fmla="*/ 1841863 h 4310743"/>
              <a:gd name="connsiteX181" fmla="*/ 755863 w 4469497"/>
              <a:gd name="connsiteY181" fmla="*/ 1854926 h 4310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Lst>
            <a:rect l="l" t="t" r="r" b="b"/>
            <a:pathLst>
              <a:path w="4469497" h="4310743">
                <a:moveTo>
                  <a:pt x="755863" y="1854926"/>
                </a:moveTo>
                <a:lnTo>
                  <a:pt x="755863" y="1854926"/>
                </a:lnTo>
                <a:cubicBezTo>
                  <a:pt x="712320" y="1889760"/>
                  <a:pt x="667802" y="1923409"/>
                  <a:pt x="625234" y="1959428"/>
                </a:cubicBezTo>
                <a:cubicBezTo>
                  <a:pt x="593709" y="1986103"/>
                  <a:pt x="519732" y="2073471"/>
                  <a:pt x="507669" y="2090057"/>
                </a:cubicBezTo>
                <a:cubicBezTo>
                  <a:pt x="496216" y="2105805"/>
                  <a:pt x="491998" y="2125880"/>
                  <a:pt x="481543" y="2142308"/>
                </a:cubicBezTo>
                <a:cubicBezTo>
                  <a:pt x="461433" y="2173909"/>
                  <a:pt x="438000" y="2203268"/>
                  <a:pt x="416229" y="2233748"/>
                </a:cubicBezTo>
                <a:cubicBezTo>
                  <a:pt x="391301" y="2333462"/>
                  <a:pt x="420475" y="2238319"/>
                  <a:pt x="363977" y="2351314"/>
                </a:cubicBezTo>
                <a:cubicBezTo>
                  <a:pt x="314496" y="2450275"/>
                  <a:pt x="367428" y="2387052"/>
                  <a:pt x="298663" y="2455817"/>
                </a:cubicBezTo>
                <a:cubicBezTo>
                  <a:pt x="285600" y="2495006"/>
                  <a:pt x="269492" y="2533308"/>
                  <a:pt x="259474" y="2573383"/>
                </a:cubicBezTo>
                <a:cubicBezTo>
                  <a:pt x="255120" y="2590800"/>
                  <a:pt x="250306" y="2608109"/>
                  <a:pt x="246412" y="2625634"/>
                </a:cubicBezTo>
                <a:cubicBezTo>
                  <a:pt x="241596" y="2647308"/>
                  <a:pt x="238734" y="2669408"/>
                  <a:pt x="233349" y="2690948"/>
                </a:cubicBezTo>
                <a:cubicBezTo>
                  <a:pt x="230009" y="2704306"/>
                  <a:pt x="224640" y="2717074"/>
                  <a:pt x="220286" y="2730137"/>
                </a:cubicBezTo>
                <a:cubicBezTo>
                  <a:pt x="224640" y="2786743"/>
                  <a:pt x="224495" y="2843876"/>
                  <a:pt x="233349" y="2899954"/>
                </a:cubicBezTo>
                <a:cubicBezTo>
                  <a:pt x="237644" y="2927156"/>
                  <a:pt x="236560" y="2963055"/>
                  <a:pt x="259474" y="2978331"/>
                </a:cubicBezTo>
                <a:lnTo>
                  <a:pt x="298663" y="3004457"/>
                </a:lnTo>
                <a:cubicBezTo>
                  <a:pt x="311726" y="3026228"/>
                  <a:pt x="320984" y="3050795"/>
                  <a:pt x="337852" y="3069771"/>
                </a:cubicBezTo>
                <a:cubicBezTo>
                  <a:pt x="356375" y="3090610"/>
                  <a:pt x="380618" y="3105624"/>
                  <a:pt x="403166" y="3122023"/>
                </a:cubicBezTo>
                <a:cubicBezTo>
                  <a:pt x="428560" y="3140491"/>
                  <a:pt x="451755" y="3164345"/>
                  <a:pt x="481543" y="3174274"/>
                </a:cubicBezTo>
                <a:cubicBezTo>
                  <a:pt x="575505" y="3205595"/>
                  <a:pt x="458165" y="3167595"/>
                  <a:pt x="572983" y="3200400"/>
                </a:cubicBezTo>
                <a:cubicBezTo>
                  <a:pt x="586223" y="3204183"/>
                  <a:pt x="599109" y="3209109"/>
                  <a:pt x="612172" y="3213463"/>
                </a:cubicBezTo>
                <a:cubicBezTo>
                  <a:pt x="651360" y="3204754"/>
                  <a:pt x="692149" y="3201433"/>
                  <a:pt x="729737" y="3187337"/>
                </a:cubicBezTo>
                <a:cubicBezTo>
                  <a:pt x="818150" y="3154182"/>
                  <a:pt x="806693" y="3137607"/>
                  <a:pt x="873429" y="3095897"/>
                </a:cubicBezTo>
                <a:cubicBezTo>
                  <a:pt x="889942" y="3085576"/>
                  <a:pt x="909167" y="3080092"/>
                  <a:pt x="925680" y="3069771"/>
                </a:cubicBezTo>
                <a:cubicBezTo>
                  <a:pt x="944142" y="3058232"/>
                  <a:pt x="960216" y="3043237"/>
                  <a:pt x="977932" y="3030583"/>
                </a:cubicBezTo>
                <a:cubicBezTo>
                  <a:pt x="1029626" y="2993659"/>
                  <a:pt x="1003123" y="3018454"/>
                  <a:pt x="1030183" y="2991394"/>
                </a:cubicBezTo>
                <a:lnTo>
                  <a:pt x="1030183" y="2991394"/>
                </a:lnTo>
                <a:cubicBezTo>
                  <a:pt x="1034537" y="3200400"/>
                  <a:pt x="1031860" y="3409670"/>
                  <a:pt x="1043246" y="3618411"/>
                </a:cubicBezTo>
                <a:cubicBezTo>
                  <a:pt x="1044973" y="3650064"/>
                  <a:pt x="1055196" y="3681498"/>
                  <a:pt x="1069372" y="3709851"/>
                </a:cubicBezTo>
                <a:cubicBezTo>
                  <a:pt x="1077634" y="3726374"/>
                  <a:pt x="1095497" y="3735977"/>
                  <a:pt x="1108560" y="3749040"/>
                </a:cubicBezTo>
                <a:cubicBezTo>
                  <a:pt x="1112914" y="3762103"/>
                  <a:pt x="1121623" y="3774459"/>
                  <a:pt x="1121623" y="3788228"/>
                </a:cubicBezTo>
                <a:cubicBezTo>
                  <a:pt x="1121623" y="3801998"/>
                  <a:pt x="1106296" y="3813835"/>
                  <a:pt x="1108560" y="3827417"/>
                </a:cubicBezTo>
                <a:cubicBezTo>
                  <a:pt x="1111141" y="3842903"/>
                  <a:pt x="1126897" y="3852975"/>
                  <a:pt x="1134686" y="3866606"/>
                </a:cubicBezTo>
                <a:cubicBezTo>
                  <a:pt x="1144347" y="3883513"/>
                  <a:pt x="1151355" y="3901835"/>
                  <a:pt x="1160812" y="3918857"/>
                </a:cubicBezTo>
                <a:cubicBezTo>
                  <a:pt x="1173142" y="3941051"/>
                  <a:pt x="1186544" y="3962641"/>
                  <a:pt x="1200000" y="3984171"/>
                </a:cubicBezTo>
                <a:cubicBezTo>
                  <a:pt x="1208321" y="3997484"/>
                  <a:pt x="1215025" y="4012258"/>
                  <a:pt x="1226126" y="4023360"/>
                </a:cubicBezTo>
                <a:cubicBezTo>
                  <a:pt x="1237227" y="4034461"/>
                  <a:pt x="1253394" y="4039269"/>
                  <a:pt x="1265314" y="4049486"/>
                </a:cubicBezTo>
                <a:cubicBezTo>
                  <a:pt x="1284016" y="4065516"/>
                  <a:pt x="1297071" y="4088074"/>
                  <a:pt x="1317566" y="4101737"/>
                </a:cubicBezTo>
                <a:cubicBezTo>
                  <a:pt x="1364762" y="4133201"/>
                  <a:pt x="1407993" y="4129090"/>
                  <a:pt x="1461257" y="4140926"/>
                </a:cubicBezTo>
                <a:cubicBezTo>
                  <a:pt x="1474699" y="4143913"/>
                  <a:pt x="1486815" y="4152041"/>
                  <a:pt x="1500446" y="4153988"/>
                </a:cubicBezTo>
                <a:cubicBezTo>
                  <a:pt x="1548057" y="4160789"/>
                  <a:pt x="1596240" y="4162697"/>
                  <a:pt x="1644137" y="4167051"/>
                </a:cubicBezTo>
                <a:cubicBezTo>
                  <a:pt x="1705097" y="4158343"/>
                  <a:pt x="1769842" y="4163796"/>
                  <a:pt x="1827017" y="4140926"/>
                </a:cubicBezTo>
                <a:cubicBezTo>
                  <a:pt x="1861322" y="4127204"/>
                  <a:pt x="1881064" y="4090354"/>
                  <a:pt x="1905394" y="4062548"/>
                </a:cubicBezTo>
                <a:cubicBezTo>
                  <a:pt x="1992270" y="3963261"/>
                  <a:pt x="1999937" y="3946862"/>
                  <a:pt x="2062149" y="3853543"/>
                </a:cubicBezTo>
                <a:cubicBezTo>
                  <a:pt x="2070858" y="3840480"/>
                  <a:pt x="2083309" y="3829248"/>
                  <a:pt x="2088274" y="3814354"/>
                </a:cubicBezTo>
                <a:cubicBezTo>
                  <a:pt x="2102268" y="3772374"/>
                  <a:pt x="2118490" y="3725600"/>
                  <a:pt x="2127463" y="3683726"/>
                </a:cubicBezTo>
                <a:cubicBezTo>
                  <a:pt x="2133914" y="3653620"/>
                  <a:pt x="2135018" y="3622579"/>
                  <a:pt x="2140526" y="3592286"/>
                </a:cubicBezTo>
                <a:cubicBezTo>
                  <a:pt x="2143738" y="3574622"/>
                  <a:pt x="2149235" y="3557451"/>
                  <a:pt x="2153589" y="3540034"/>
                </a:cubicBezTo>
                <a:cubicBezTo>
                  <a:pt x="2157943" y="3483428"/>
                  <a:pt x="2144288" y="3422400"/>
                  <a:pt x="2166652" y="3370217"/>
                </a:cubicBezTo>
                <a:cubicBezTo>
                  <a:pt x="2177500" y="3344905"/>
                  <a:pt x="2180461" y="3423963"/>
                  <a:pt x="2192777" y="3448594"/>
                </a:cubicBezTo>
                <a:cubicBezTo>
                  <a:pt x="2201486" y="3466011"/>
                  <a:pt x="2211671" y="3482766"/>
                  <a:pt x="2218903" y="3500846"/>
                </a:cubicBezTo>
                <a:cubicBezTo>
                  <a:pt x="2229131" y="3526415"/>
                  <a:pt x="2230433" y="3555870"/>
                  <a:pt x="2245029" y="3579223"/>
                </a:cubicBezTo>
                <a:cubicBezTo>
                  <a:pt x="2253350" y="3592536"/>
                  <a:pt x="2271154" y="3596640"/>
                  <a:pt x="2284217" y="3605348"/>
                </a:cubicBezTo>
                <a:cubicBezTo>
                  <a:pt x="2305916" y="3648746"/>
                  <a:pt x="2308771" y="3659857"/>
                  <a:pt x="2336469" y="3696788"/>
                </a:cubicBezTo>
                <a:cubicBezTo>
                  <a:pt x="2393982" y="3773472"/>
                  <a:pt x="2389855" y="3749151"/>
                  <a:pt x="2427909" y="3840480"/>
                </a:cubicBezTo>
                <a:cubicBezTo>
                  <a:pt x="2544302" y="4119821"/>
                  <a:pt x="2464144" y="4006456"/>
                  <a:pt x="2597726" y="4180114"/>
                </a:cubicBezTo>
                <a:cubicBezTo>
                  <a:pt x="2642608" y="4238461"/>
                  <a:pt x="2638683" y="4248446"/>
                  <a:pt x="2702229" y="4271554"/>
                </a:cubicBezTo>
                <a:cubicBezTo>
                  <a:pt x="2796283" y="4305756"/>
                  <a:pt x="2816603" y="4299973"/>
                  <a:pt x="2924297" y="4310743"/>
                </a:cubicBezTo>
                <a:cubicBezTo>
                  <a:pt x="3041165" y="4240622"/>
                  <a:pt x="2950000" y="4306493"/>
                  <a:pt x="3067989" y="4167051"/>
                </a:cubicBezTo>
                <a:cubicBezTo>
                  <a:pt x="3087877" y="4143547"/>
                  <a:pt x="3110417" y="4122334"/>
                  <a:pt x="3133303" y="4101737"/>
                </a:cubicBezTo>
                <a:cubicBezTo>
                  <a:pt x="3154027" y="4083086"/>
                  <a:pt x="3179966" y="4070210"/>
                  <a:pt x="3198617" y="4049486"/>
                </a:cubicBezTo>
                <a:cubicBezTo>
                  <a:pt x="3219622" y="4026147"/>
                  <a:pt x="3228666" y="3993311"/>
                  <a:pt x="3250869" y="3971108"/>
                </a:cubicBezTo>
                <a:lnTo>
                  <a:pt x="3303120" y="3918857"/>
                </a:lnTo>
                <a:cubicBezTo>
                  <a:pt x="3337654" y="3815254"/>
                  <a:pt x="3285478" y="3952311"/>
                  <a:pt x="3355372" y="3840480"/>
                </a:cubicBezTo>
                <a:cubicBezTo>
                  <a:pt x="3367800" y="3820596"/>
                  <a:pt x="3371794" y="3796513"/>
                  <a:pt x="3381497" y="3775166"/>
                </a:cubicBezTo>
                <a:cubicBezTo>
                  <a:pt x="3393584" y="3748574"/>
                  <a:pt x="3409838" y="3723909"/>
                  <a:pt x="3420686" y="3696788"/>
                </a:cubicBezTo>
                <a:cubicBezTo>
                  <a:pt x="3428065" y="3678340"/>
                  <a:pt x="3443917" y="3593700"/>
                  <a:pt x="3446812" y="3579223"/>
                </a:cubicBezTo>
                <a:cubicBezTo>
                  <a:pt x="3438103" y="3535680"/>
                  <a:pt x="3434728" y="3490721"/>
                  <a:pt x="3420686" y="3448594"/>
                </a:cubicBezTo>
                <a:cubicBezTo>
                  <a:pt x="3412657" y="3424507"/>
                  <a:pt x="3392852" y="3405989"/>
                  <a:pt x="3381497" y="3383280"/>
                </a:cubicBezTo>
                <a:cubicBezTo>
                  <a:pt x="3375339" y="3370964"/>
                  <a:pt x="3375732" y="3355768"/>
                  <a:pt x="3368434" y="3344091"/>
                </a:cubicBezTo>
                <a:cubicBezTo>
                  <a:pt x="3341854" y="3301563"/>
                  <a:pt x="3311241" y="3273835"/>
                  <a:pt x="3276994" y="3239588"/>
                </a:cubicBezTo>
                <a:cubicBezTo>
                  <a:pt x="3434111" y="3200312"/>
                  <a:pt x="3343157" y="3217874"/>
                  <a:pt x="3668880" y="3239588"/>
                </a:cubicBezTo>
                <a:cubicBezTo>
                  <a:pt x="3686794" y="3240782"/>
                  <a:pt x="3703606" y="3248756"/>
                  <a:pt x="3721132" y="3252651"/>
                </a:cubicBezTo>
                <a:cubicBezTo>
                  <a:pt x="3742806" y="3257467"/>
                  <a:pt x="3764675" y="3261360"/>
                  <a:pt x="3786446" y="3265714"/>
                </a:cubicBezTo>
                <a:cubicBezTo>
                  <a:pt x="3838697" y="3261360"/>
                  <a:pt x="3891227" y="3259581"/>
                  <a:pt x="3943200" y="3252651"/>
                </a:cubicBezTo>
                <a:cubicBezTo>
                  <a:pt x="3956849" y="3250831"/>
                  <a:pt x="3970932" y="3247226"/>
                  <a:pt x="3982389" y="3239588"/>
                </a:cubicBezTo>
                <a:cubicBezTo>
                  <a:pt x="4025528" y="3210829"/>
                  <a:pt x="4023666" y="3191415"/>
                  <a:pt x="4047703" y="3148148"/>
                </a:cubicBezTo>
                <a:cubicBezTo>
                  <a:pt x="4060033" y="3125954"/>
                  <a:pt x="4072808" y="3103959"/>
                  <a:pt x="4086892" y="3082834"/>
                </a:cubicBezTo>
                <a:cubicBezTo>
                  <a:pt x="4150664" y="2987177"/>
                  <a:pt x="4139112" y="3043704"/>
                  <a:pt x="4217520" y="2886891"/>
                </a:cubicBezTo>
                <a:cubicBezTo>
                  <a:pt x="4226229" y="2869474"/>
                  <a:pt x="4233325" y="2851153"/>
                  <a:pt x="4243646" y="2834640"/>
                </a:cubicBezTo>
                <a:cubicBezTo>
                  <a:pt x="4255185" y="2816178"/>
                  <a:pt x="4272261" y="2801420"/>
                  <a:pt x="4282834" y="2782388"/>
                </a:cubicBezTo>
                <a:cubicBezTo>
                  <a:pt x="4315933" y="2722809"/>
                  <a:pt x="4339208" y="2657950"/>
                  <a:pt x="4374274" y="2599508"/>
                </a:cubicBezTo>
                <a:cubicBezTo>
                  <a:pt x="4423482" y="2517496"/>
                  <a:pt x="4402108" y="2556903"/>
                  <a:pt x="4439589" y="2481943"/>
                </a:cubicBezTo>
                <a:cubicBezTo>
                  <a:pt x="4443943" y="2464526"/>
                  <a:pt x="4447720" y="2446954"/>
                  <a:pt x="4452652" y="2429691"/>
                </a:cubicBezTo>
                <a:cubicBezTo>
                  <a:pt x="4456435" y="2416452"/>
                  <a:pt x="4469497" y="2403742"/>
                  <a:pt x="4465714" y="2390503"/>
                </a:cubicBezTo>
                <a:cubicBezTo>
                  <a:pt x="4459733" y="2369569"/>
                  <a:pt x="4443376" y="2352038"/>
                  <a:pt x="4426526" y="2338251"/>
                </a:cubicBezTo>
                <a:cubicBezTo>
                  <a:pt x="4366586" y="2289209"/>
                  <a:pt x="4323375" y="2271811"/>
                  <a:pt x="4256709" y="2246811"/>
                </a:cubicBezTo>
                <a:cubicBezTo>
                  <a:pt x="4243816" y="2241976"/>
                  <a:pt x="4230962" y="2236735"/>
                  <a:pt x="4217520" y="2233748"/>
                </a:cubicBezTo>
                <a:cubicBezTo>
                  <a:pt x="4191665" y="2228003"/>
                  <a:pt x="4165483" y="2223459"/>
                  <a:pt x="4139143" y="2220686"/>
                </a:cubicBezTo>
                <a:cubicBezTo>
                  <a:pt x="4082682" y="2214743"/>
                  <a:pt x="4025932" y="2211977"/>
                  <a:pt x="3969326" y="2207623"/>
                </a:cubicBezTo>
                <a:cubicBezTo>
                  <a:pt x="3973680" y="2194560"/>
                  <a:pt x="3976231" y="2180750"/>
                  <a:pt x="3982389" y="2168434"/>
                </a:cubicBezTo>
                <a:cubicBezTo>
                  <a:pt x="4000575" y="2132061"/>
                  <a:pt x="4018813" y="2118947"/>
                  <a:pt x="4047703" y="2090057"/>
                </a:cubicBezTo>
                <a:cubicBezTo>
                  <a:pt x="4052057" y="2063931"/>
                  <a:pt x="4054342" y="2037375"/>
                  <a:pt x="4060766" y="2011680"/>
                </a:cubicBezTo>
                <a:cubicBezTo>
                  <a:pt x="4072659" y="1964107"/>
                  <a:pt x="4088995" y="1923090"/>
                  <a:pt x="4113017" y="1881051"/>
                </a:cubicBezTo>
                <a:cubicBezTo>
                  <a:pt x="4120806" y="1867420"/>
                  <a:pt x="4130434" y="1854926"/>
                  <a:pt x="4139143" y="1841863"/>
                </a:cubicBezTo>
                <a:cubicBezTo>
                  <a:pt x="4154307" y="1781208"/>
                  <a:pt x="4150222" y="1787544"/>
                  <a:pt x="4178332" y="1724297"/>
                </a:cubicBezTo>
                <a:cubicBezTo>
                  <a:pt x="4186241" y="1706503"/>
                  <a:pt x="4196786" y="1689944"/>
                  <a:pt x="4204457" y="1672046"/>
                </a:cubicBezTo>
                <a:cubicBezTo>
                  <a:pt x="4217880" y="1640725"/>
                  <a:pt x="4221113" y="1613750"/>
                  <a:pt x="4230583" y="1580606"/>
                </a:cubicBezTo>
                <a:cubicBezTo>
                  <a:pt x="4234366" y="1567366"/>
                  <a:pt x="4240550" y="1554834"/>
                  <a:pt x="4243646" y="1541417"/>
                </a:cubicBezTo>
                <a:cubicBezTo>
                  <a:pt x="4253631" y="1498149"/>
                  <a:pt x="4269772" y="1410788"/>
                  <a:pt x="4269772" y="1410788"/>
                </a:cubicBezTo>
                <a:cubicBezTo>
                  <a:pt x="4261063" y="1349828"/>
                  <a:pt x="4261022" y="1286985"/>
                  <a:pt x="4243646" y="1227908"/>
                </a:cubicBezTo>
                <a:cubicBezTo>
                  <a:pt x="4238433" y="1210185"/>
                  <a:pt x="4215195" y="1203753"/>
                  <a:pt x="4204457" y="1188720"/>
                </a:cubicBezTo>
                <a:cubicBezTo>
                  <a:pt x="4174040" y="1146136"/>
                  <a:pt x="4188336" y="1125390"/>
                  <a:pt x="4139143" y="1097280"/>
                </a:cubicBezTo>
                <a:cubicBezTo>
                  <a:pt x="4123555" y="1088373"/>
                  <a:pt x="4104309" y="1088571"/>
                  <a:pt x="4086892" y="1084217"/>
                </a:cubicBezTo>
                <a:cubicBezTo>
                  <a:pt x="4004160" y="1088571"/>
                  <a:pt x="3917292" y="1071082"/>
                  <a:pt x="3838697" y="1097280"/>
                </a:cubicBezTo>
                <a:cubicBezTo>
                  <a:pt x="3812571" y="1105989"/>
                  <a:pt x="3812572" y="1175657"/>
                  <a:pt x="3812572" y="1175657"/>
                </a:cubicBezTo>
                <a:cubicBezTo>
                  <a:pt x="3808218" y="1210491"/>
                  <a:pt x="3805789" y="1245621"/>
                  <a:pt x="3799509" y="1280160"/>
                </a:cubicBezTo>
                <a:cubicBezTo>
                  <a:pt x="3797046" y="1293707"/>
                  <a:pt x="3794084" y="1330805"/>
                  <a:pt x="3786446" y="1319348"/>
                </a:cubicBezTo>
                <a:cubicBezTo>
                  <a:pt x="3771754" y="1297310"/>
                  <a:pt x="3776668" y="1267253"/>
                  <a:pt x="3773383" y="1240971"/>
                </a:cubicBezTo>
                <a:cubicBezTo>
                  <a:pt x="3767955" y="1197549"/>
                  <a:pt x="3765336" y="1153814"/>
                  <a:pt x="3760320" y="1110343"/>
                </a:cubicBezTo>
                <a:cubicBezTo>
                  <a:pt x="3752272" y="1040595"/>
                  <a:pt x="3741947" y="971118"/>
                  <a:pt x="3734194" y="901337"/>
                </a:cubicBezTo>
                <a:cubicBezTo>
                  <a:pt x="3729840" y="862148"/>
                  <a:pt x="3730163" y="822153"/>
                  <a:pt x="3721132" y="783771"/>
                </a:cubicBezTo>
                <a:cubicBezTo>
                  <a:pt x="3712611" y="747557"/>
                  <a:pt x="3695006" y="714102"/>
                  <a:pt x="3681943" y="679268"/>
                </a:cubicBezTo>
                <a:cubicBezTo>
                  <a:pt x="3677589" y="640080"/>
                  <a:pt x="3675732" y="600533"/>
                  <a:pt x="3668880" y="561703"/>
                </a:cubicBezTo>
                <a:cubicBezTo>
                  <a:pt x="3662640" y="526343"/>
                  <a:pt x="3656301" y="490453"/>
                  <a:pt x="3642754" y="457200"/>
                </a:cubicBezTo>
                <a:cubicBezTo>
                  <a:pt x="3568127" y="274025"/>
                  <a:pt x="3571045" y="242509"/>
                  <a:pt x="3459874" y="143691"/>
                </a:cubicBezTo>
                <a:cubicBezTo>
                  <a:pt x="3443602" y="129227"/>
                  <a:pt x="3426085" y="116042"/>
                  <a:pt x="3407623" y="104503"/>
                </a:cubicBezTo>
                <a:cubicBezTo>
                  <a:pt x="3391110" y="94182"/>
                  <a:pt x="3373605" y="85214"/>
                  <a:pt x="3355372" y="78377"/>
                </a:cubicBezTo>
                <a:cubicBezTo>
                  <a:pt x="3338562" y="72073"/>
                  <a:pt x="3320537" y="69668"/>
                  <a:pt x="3303120" y="65314"/>
                </a:cubicBezTo>
                <a:cubicBezTo>
                  <a:pt x="3290057" y="56605"/>
                  <a:pt x="3278632" y="44700"/>
                  <a:pt x="3263932" y="39188"/>
                </a:cubicBezTo>
                <a:cubicBezTo>
                  <a:pt x="3178737" y="7240"/>
                  <a:pt x="3087870" y="40892"/>
                  <a:pt x="3002674" y="52251"/>
                </a:cubicBezTo>
                <a:cubicBezTo>
                  <a:pt x="2989611" y="56605"/>
                  <a:pt x="2975802" y="59156"/>
                  <a:pt x="2963486" y="65314"/>
                </a:cubicBezTo>
                <a:cubicBezTo>
                  <a:pt x="2949444" y="72335"/>
                  <a:pt x="2936031" y="81010"/>
                  <a:pt x="2924297" y="91440"/>
                </a:cubicBezTo>
                <a:cubicBezTo>
                  <a:pt x="2842017" y="164577"/>
                  <a:pt x="2806778" y="215464"/>
                  <a:pt x="2741417" y="313508"/>
                </a:cubicBezTo>
                <a:cubicBezTo>
                  <a:pt x="2724000" y="339634"/>
                  <a:pt x="2700828" y="362732"/>
                  <a:pt x="2689166" y="391886"/>
                </a:cubicBezTo>
                <a:cubicBezTo>
                  <a:pt x="2680457" y="413657"/>
                  <a:pt x="2671053" y="435163"/>
                  <a:pt x="2663040" y="457200"/>
                </a:cubicBezTo>
                <a:cubicBezTo>
                  <a:pt x="2653629" y="483081"/>
                  <a:pt x="2636914" y="535577"/>
                  <a:pt x="2636914" y="535577"/>
                </a:cubicBezTo>
                <a:cubicBezTo>
                  <a:pt x="2632560" y="561703"/>
                  <a:pt x="2628590" y="587895"/>
                  <a:pt x="2623852" y="613954"/>
                </a:cubicBezTo>
                <a:cubicBezTo>
                  <a:pt x="2619880" y="635798"/>
                  <a:pt x="2628126" y="665398"/>
                  <a:pt x="2610789" y="679268"/>
                </a:cubicBezTo>
                <a:cubicBezTo>
                  <a:pt x="2596770" y="690483"/>
                  <a:pt x="2575954" y="670560"/>
                  <a:pt x="2558537" y="666206"/>
                </a:cubicBezTo>
                <a:cubicBezTo>
                  <a:pt x="2536766" y="635726"/>
                  <a:pt x="2515697" y="604732"/>
                  <a:pt x="2493223" y="574766"/>
                </a:cubicBezTo>
                <a:cubicBezTo>
                  <a:pt x="2463435" y="535049"/>
                  <a:pt x="2427326" y="499771"/>
                  <a:pt x="2401783" y="457200"/>
                </a:cubicBezTo>
                <a:cubicBezTo>
                  <a:pt x="2388720" y="435429"/>
                  <a:pt x="2376678" y="413011"/>
                  <a:pt x="2362594" y="391886"/>
                </a:cubicBezTo>
                <a:cubicBezTo>
                  <a:pt x="2343157" y="362730"/>
                  <a:pt x="2274620" y="277785"/>
                  <a:pt x="2258092" y="261257"/>
                </a:cubicBezTo>
                <a:cubicBezTo>
                  <a:pt x="2246991" y="250156"/>
                  <a:pt x="2230573" y="245634"/>
                  <a:pt x="2218903" y="235131"/>
                </a:cubicBezTo>
                <a:cubicBezTo>
                  <a:pt x="2186863" y="206295"/>
                  <a:pt x="2166018" y="162968"/>
                  <a:pt x="2127463" y="143691"/>
                </a:cubicBezTo>
                <a:cubicBezTo>
                  <a:pt x="2092629" y="126274"/>
                  <a:pt x="2058757" y="106782"/>
                  <a:pt x="2022960" y="91440"/>
                </a:cubicBezTo>
                <a:cubicBezTo>
                  <a:pt x="1997648" y="80592"/>
                  <a:pt x="1969748" y="76499"/>
                  <a:pt x="1944583" y="65314"/>
                </a:cubicBezTo>
                <a:cubicBezTo>
                  <a:pt x="1930236" y="58938"/>
                  <a:pt x="1919741" y="45564"/>
                  <a:pt x="1905394" y="39188"/>
                </a:cubicBezTo>
                <a:cubicBezTo>
                  <a:pt x="1880229" y="28004"/>
                  <a:pt x="1853143" y="21771"/>
                  <a:pt x="1827017" y="13063"/>
                </a:cubicBezTo>
                <a:lnTo>
                  <a:pt x="1787829" y="0"/>
                </a:lnTo>
                <a:cubicBezTo>
                  <a:pt x="1766057" y="8709"/>
                  <a:pt x="1727885" y="3301"/>
                  <a:pt x="1722514" y="26126"/>
                </a:cubicBezTo>
                <a:cubicBezTo>
                  <a:pt x="1689393" y="166890"/>
                  <a:pt x="1710594" y="184594"/>
                  <a:pt x="1761703" y="261257"/>
                </a:cubicBezTo>
                <a:cubicBezTo>
                  <a:pt x="1772245" y="313969"/>
                  <a:pt x="1774039" y="343550"/>
                  <a:pt x="1800892" y="391886"/>
                </a:cubicBezTo>
                <a:cubicBezTo>
                  <a:pt x="1811465" y="410917"/>
                  <a:pt x="1827017" y="426720"/>
                  <a:pt x="1840080" y="444137"/>
                </a:cubicBezTo>
                <a:cubicBezTo>
                  <a:pt x="1844434" y="457200"/>
                  <a:pt x="1860227" y="471519"/>
                  <a:pt x="1853143" y="483326"/>
                </a:cubicBezTo>
                <a:cubicBezTo>
                  <a:pt x="1823238" y="533168"/>
                  <a:pt x="1703586" y="499282"/>
                  <a:pt x="1683326" y="496388"/>
                </a:cubicBezTo>
                <a:cubicBezTo>
                  <a:pt x="1665203" y="493799"/>
                  <a:pt x="1587156" y="477395"/>
                  <a:pt x="1565760" y="470263"/>
                </a:cubicBezTo>
                <a:cubicBezTo>
                  <a:pt x="1543515" y="462848"/>
                  <a:pt x="1521873" y="453660"/>
                  <a:pt x="1500446" y="444137"/>
                </a:cubicBezTo>
                <a:cubicBezTo>
                  <a:pt x="1482651" y="436228"/>
                  <a:pt x="1466981" y="423135"/>
                  <a:pt x="1448194" y="418011"/>
                </a:cubicBezTo>
                <a:cubicBezTo>
                  <a:pt x="1418489" y="409910"/>
                  <a:pt x="1387047" y="410456"/>
                  <a:pt x="1356754" y="404948"/>
                </a:cubicBezTo>
                <a:cubicBezTo>
                  <a:pt x="1339091" y="401737"/>
                  <a:pt x="1321920" y="396240"/>
                  <a:pt x="1304503" y="391886"/>
                </a:cubicBezTo>
                <a:cubicBezTo>
                  <a:pt x="1200000" y="396240"/>
                  <a:pt x="1094948" y="393398"/>
                  <a:pt x="990994" y="404948"/>
                </a:cubicBezTo>
                <a:cubicBezTo>
                  <a:pt x="975391" y="406682"/>
                  <a:pt x="964581" y="421949"/>
                  <a:pt x="951806" y="431074"/>
                </a:cubicBezTo>
                <a:cubicBezTo>
                  <a:pt x="934090" y="443729"/>
                  <a:pt x="914949" y="454868"/>
                  <a:pt x="899554" y="470263"/>
                </a:cubicBezTo>
                <a:cubicBezTo>
                  <a:pt x="883352" y="486465"/>
                  <a:pt x="849074" y="539453"/>
                  <a:pt x="834240" y="561703"/>
                </a:cubicBezTo>
                <a:cubicBezTo>
                  <a:pt x="795037" y="796919"/>
                  <a:pt x="812905" y="654907"/>
                  <a:pt x="847303" y="1136468"/>
                </a:cubicBezTo>
                <a:cubicBezTo>
                  <a:pt x="848582" y="1154376"/>
                  <a:pt x="852337" y="1172662"/>
                  <a:pt x="860366" y="1188720"/>
                </a:cubicBezTo>
                <a:cubicBezTo>
                  <a:pt x="870102" y="1208193"/>
                  <a:pt x="885090" y="1224699"/>
                  <a:pt x="899554" y="1240971"/>
                </a:cubicBezTo>
                <a:cubicBezTo>
                  <a:pt x="946245" y="1293499"/>
                  <a:pt x="964291" y="1307739"/>
                  <a:pt x="1017120" y="1345474"/>
                </a:cubicBezTo>
                <a:cubicBezTo>
                  <a:pt x="1029895" y="1354599"/>
                  <a:pt x="1042267" y="1364579"/>
                  <a:pt x="1056309" y="1371600"/>
                </a:cubicBezTo>
                <a:cubicBezTo>
                  <a:pt x="1075050" y="1380971"/>
                  <a:pt x="1131006" y="1393540"/>
                  <a:pt x="1147749" y="1397726"/>
                </a:cubicBezTo>
                <a:cubicBezTo>
                  <a:pt x="1069372" y="1402080"/>
                  <a:pt x="990820" y="1403988"/>
                  <a:pt x="912617" y="1410788"/>
                </a:cubicBezTo>
                <a:cubicBezTo>
                  <a:pt x="890498" y="1412711"/>
                  <a:pt x="869147" y="1419879"/>
                  <a:pt x="847303" y="1423851"/>
                </a:cubicBezTo>
                <a:cubicBezTo>
                  <a:pt x="821244" y="1428589"/>
                  <a:pt x="794781" y="1431168"/>
                  <a:pt x="768926" y="1436914"/>
                </a:cubicBezTo>
                <a:cubicBezTo>
                  <a:pt x="721570" y="1447438"/>
                  <a:pt x="731537" y="1457350"/>
                  <a:pt x="677486" y="1463040"/>
                </a:cubicBezTo>
                <a:cubicBezTo>
                  <a:pt x="612386" y="1469893"/>
                  <a:pt x="546857" y="1471749"/>
                  <a:pt x="481543" y="1476103"/>
                </a:cubicBezTo>
                <a:cubicBezTo>
                  <a:pt x="376468" y="1502372"/>
                  <a:pt x="483802" y="1477765"/>
                  <a:pt x="324789" y="1502228"/>
                </a:cubicBezTo>
                <a:cubicBezTo>
                  <a:pt x="295606" y="1506718"/>
                  <a:pt x="237563" y="1519685"/>
                  <a:pt x="207223" y="1528354"/>
                </a:cubicBezTo>
                <a:cubicBezTo>
                  <a:pt x="193983" y="1532137"/>
                  <a:pt x="181097" y="1537063"/>
                  <a:pt x="168034" y="1541417"/>
                </a:cubicBezTo>
                <a:cubicBezTo>
                  <a:pt x="154971" y="1550126"/>
                  <a:pt x="139947" y="1556442"/>
                  <a:pt x="128846" y="1567543"/>
                </a:cubicBezTo>
                <a:cubicBezTo>
                  <a:pt x="124982" y="1571407"/>
                  <a:pt x="69468" y="1645628"/>
                  <a:pt x="63532" y="1658983"/>
                </a:cubicBezTo>
                <a:cubicBezTo>
                  <a:pt x="52347" y="1684148"/>
                  <a:pt x="46115" y="1711234"/>
                  <a:pt x="37406" y="1737360"/>
                </a:cubicBezTo>
                <a:lnTo>
                  <a:pt x="24343" y="1776548"/>
                </a:lnTo>
                <a:cubicBezTo>
                  <a:pt x="32541" y="1907714"/>
                  <a:pt x="0" y="1948504"/>
                  <a:pt x="63532" y="2024743"/>
                </a:cubicBezTo>
                <a:cubicBezTo>
                  <a:pt x="75358" y="2038935"/>
                  <a:pt x="86571" y="2054960"/>
                  <a:pt x="102720" y="2063931"/>
                </a:cubicBezTo>
                <a:cubicBezTo>
                  <a:pt x="126793" y="2077305"/>
                  <a:pt x="181097" y="2090057"/>
                  <a:pt x="181097" y="2090057"/>
                </a:cubicBezTo>
                <a:cubicBezTo>
                  <a:pt x="233349" y="2085703"/>
                  <a:pt x="286985" y="2089711"/>
                  <a:pt x="337852" y="2076994"/>
                </a:cubicBezTo>
                <a:cubicBezTo>
                  <a:pt x="358973" y="2071714"/>
                  <a:pt x="373994" y="2052451"/>
                  <a:pt x="390103" y="2037806"/>
                </a:cubicBezTo>
                <a:cubicBezTo>
                  <a:pt x="421998" y="2008810"/>
                  <a:pt x="451063" y="1976846"/>
                  <a:pt x="481543" y="1946366"/>
                </a:cubicBezTo>
                <a:cubicBezTo>
                  <a:pt x="512292" y="1915617"/>
                  <a:pt x="557442" y="1865343"/>
                  <a:pt x="599109" y="1854926"/>
                </a:cubicBezTo>
                <a:lnTo>
                  <a:pt x="651360" y="1841863"/>
                </a:lnTo>
                <a:cubicBezTo>
                  <a:pt x="720944" y="1855780"/>
                  <a:pt x="738446" y="1852749"/>
                  <a:pt x="755863" y="1854926"/>
                </a:cubicBezTo>
                <a:close/>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560" name="Rectangle 8"/>
          <p:cNvSpPr>
            <a:spLocks noChangeArrowheads="1"/>
          </p:cNvSpPr>
          <p:nvPr/>
        </p:nvSpPr>
        <p:spPr bwMode="auto">
          <a:xfrm>
            <a:off x="1483931" y="3859283"/>
            <a:ext cx="322263"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r>
              <a:rPr lang="en-US" b="1" dirty="0">
                <a:latin typeface="Courier New" pitchFamily="49" charset="0"/>
              </a:rPr>
              <a:t>s</a:t>
            </a:r>
            <a:endParaRPr lang="en-US" dirty="0"/>
          </a:p>
        </p:txBody>
      </p:sp>
      <p:sp>
        <p:nvSpPr>
          <p:cNvPr id="11" name="Content Placeholder 2"/>
          <p:cNvSpPr txBox="1">
            <a:spLocks/>
          </p:cNvSpPr>
          <p:nvPr/>
        </p:nvSpPr>
        <p:spPr bwMode="auto">
          <a:xfrm>
            <a:off x="341243" y="5072063"/>
            <a:ext cx="8534400" cy="1137547"/>
          </a:xfrm>
          <a:prstGeom prst="rect">
            <a:avLst/>
          </a:prstGeom>
          <a:noFill/>
          <a:ln w="9525">
            <a:noFill/>
            <a:miter lim="800000"/>
            <a:headEnd/>
            <a:tailEnd/>
          </a:ln>
        </p:spPr>
        <p:txBody>
          <a:bodyPr/>
          <a:lstStyle/>
          <a:p>
            <a:pPr marL="342900" indent="-342900" eaLnBrk="0" hangingPunct="0">
              <a:lnSpc>
                <a:spcPct val="120000"/>
              </a:lnSpc>
              <a:spcBef>
                <a:spcPct val="20000"/>
              </a:spcBef>
              <a:buClr>
                <a:schemeClr val="accent2"/>
              </a:buClr>
              <a:buFont typeface="Wingdings" pitchFamily="2" charset="2"/>
              <a:buChar char="§"/>
              <a:defRPr/>
            </a:pPr>
            <a:r>
              <a:rPr lang="en-US" sz="2000" b="1" kern="0" dirty="0">
                <a:latin typeface="Courier New" pitchFamily="49" charset="0"/>
                <a:cs typeface="Courier New" pitchFamily="49" charset="0"/>
              </a:rPr>
              <a:t>s </a:t>
            </a:r>
            <a:r>
              <a:rPr lang="en-US" sz="2000" dirty="0">
                <a:solidFill>
                  <a:srgbClr val="5F5F5F"/>
                </a:solidFill>
                <a:latin typeface="+mj-lt"/>
                <a:cs typeface="+mn-cs"/>
              </a:rPr>
              <a:t>reference points to nothing or </a:t>
            </a:r>
            <a:r>
              <a:rPr lang="en-US" sz="2000" b="1" dirty="0">
                <a:latin typeface="Courier New" pitchFamily="49" charset="0"/>
                <a:cs typeface="Courier New" pitchFamily="49" charset="0"/>
              </a:rPr>
              <a:t>null</a:t>
            </a:r>
            <a:r>
              <a:rPr lang="en-US" sz="2000" b="1" dirty="0">
                <a:solidFill>
                  <a:srgbClr val="5F5F5F"/>
                </a:solidFill>
                <a:latin typeface="Courier New" pitchFamily="49" charset="0"/>
                <a:cs typeface="+mn-cs"/>
              </a:rPr>
              <a:t>.</a:t>
            </a:r>
          </a:p>
          <a:p>
            <a:pPr marL="342900" indent="-342900" eaLnBrk="0" hangingPunct="0">
              <a:lnSpc>
                <a:spcPct val="120000"/>
              </a:lnSpc>
              <a:spcBef>
                <a:spcPct val="20000"/>
              </a:spcBef>
              <a:buClr>
                <a:schemeClr val="accent2"/>
              </a:buClr>
              <a:buFont typeface="Wingdings" pitchFamily="2" charset="2"/>
              <a:buChar char="§"/>
              <a:defRPr/>
            </a:pPr>
            <a:r>
              <a:rPr lang="en-US" sz="2000" dirty="0">
                <a:solidFill>
                  <a:srgbClr val="5F5F5F"/>
                </a:solidFill>
                <a:latin typeface="+mj-lt"/>
                <a:cs typeface="+mn-cs"/>
              </a:rPr>
              <a:t>Default value of an object reference is </a:t>
            </a:r>
            <a:r>
              <a:rPr lang="en-US" sz="2000" b="1" dirty="0">
                <a:latin typeface="Courier New" pitchFamily="49" charset="0"/>
                <a:cs typeface="Courier New" pitchFamily="49" charset="0"/>
              </a:rPr>
              <a:t>null</a:t>
            </a:r>
            <a:r>
              <a:rPr lang="en-US" sz="2000" b="1" dirty="0" smtClean="0">
                <a:solidFill>
                  <a:srgbClr val="5F5F5F"/>
                </a:solidFill>
                <a:latin typeface="Courier New" pitchFamily="49" charset="0"/>
                <a:cs typeface="+mn-cs"/>
              </a:rPr>
              <a:t>.</a:t>
            </a:r>
            <a:endParaRPr lang="en-US" sz="2000" b="1" dirty="0">
              <a:solidFill>
                <a:srgbClr val="5F5F5F"/>
              </a:solidFill>
              <a:latin typeface="Courier New" pitchFamily="49" charset="0"/>
              <a:cs typeface="+mn-cs"/>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2"/>
          <p:cNvSpPr>
            <a:spLocks noGrp="1"/>
          </p:cNvSpPr>
          <p:nvPr>
            <p:ph type="title"/>
          </p:nvPr>
        </p:nvSpPr>
        <p:spPr>
          <a:xfrm>
            <a:off x="152400" y="228600"/>
            <a:ext cx="8763000" cy="838200"/>
          </a:xfrm>
        </p:spPr>
        <p:txBody>
          <a:bodyPr>
            <a:normAutofit fontScale="90000"/>
          </a:bodyPr>
          <a:lstStyle/>
          <a:p>
            <a:r>
              <a:rPr lang="en-US" dirty="0" smtClean="0"/>
              <a:t>Local </a:t>
            </a:r>
            <a:r>
              <a:rPr lang="en-US" dirty="0" err="1" smtClean="0"/>
              <a:t>vs</a:t>
            </a:r>
            <a:r>
              <a:rPr lang="en-US" dirty="0" smtClean="0"/>
              <a:t> Class declarations for an reference</a:t>
            </a:r>
          </a:p>
        </p:txBody>
      </p:sp>
      <p:sp>
        <p:nvSpPr>
          <p:cNvPr id="24585" name="Slide Number Placeholder 14"/>
          <p:cNvSpPr>
            <a:spLocks noGrp="1"/>
          </p:cNvSpPr>
          <p:nvPr>
            <p:ph type="sldNum" sz="quarter" idx="12"/>
          </p:nvPr>
        </p:nvSpPr>
        <p:spPr/>
        <p:txBody>
          <a:bodyPr/>
          <a:lstStyle/>
          <a:p>
            <a:pPr>
              <a:defRPr/>
            </a:pPr>
            <a:fld id="{5263D7FB-556C-4FD8-A53C-E624C3B9D0D5}" type="slidenum">
              <a:rPr lang="en-US" smtClean="0">
                <a:latin typeface="Arial" charset="0"/>
              </a:rPr>
              <a:pPr>
                <a:defRPr/>
              </a:pPr>
              <a:t>49</a:t>
            </a:fld>
            <a:endParaRPr lang="en-US" smtClean="0">
              <a:latin typeface="Arial" charset="0"/>
            </a:endParaRPr>
          </a:p>
        </p:txBody>
      </p:sp>
      <p:sp>
        <p:nvSpPr>
          <p:cNvPr id="24579" name="Text Box 4"/>
          <p:cNvSpPr txBox="1">
            <a:spLocks noChangeArrowheads="1"/>
          </p:cNvSpPr>
          <p:nvPr/>
        </p:nvSpPr>
        <p:spPr bwMode="auto">
          <a:xfrm>
            <a:off x="457200" y="1143000"/>
            <a:ext cx="3470275" cy="16319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000" b="1" dirty="0">
                <a:solidFill>
                  <a:srgbClr val="000000"/>
                </a:solidFill>
                <a:latin typeface="Courier New" pitchFamily="49" charset="0"/>
              </a:rPr>
              <a:t>public class Test{</a:t>
            </a:r>
          </a:p>
          <a:p>
            <a:pPr eaLnBrk="1" hangingPunct="1"/>
            <a:r>
              <a:rPr lang="en-US" sz="2000" b="1" dirty="0">
                <a:solidFill>
                  <a:srgbClr val="000000"/>
                </a:solidFill>
                <a:latin typeface="Courier New" pitchFamily="49" charset="0"/>
              </a:rPr>
              <a:t>Student </a:t>
            </a:r>
            <a:r>
              <a:rPr lang="en-US" sz="2000" b="1" dirty="0" err="1">
                <a:solidFill>
                  <a:srgbClr val="000000"/>
                </a:solidFill>
                <a:latin typeface="Courier New" pitchFamily="49" charset="0"/>
              </a:rPr>
              <a:t>student</a:t>
            </a:r>
            <a:r>
              <a:rPr lang="en-US" sz="2000" b="1" dirty="0">
                <a:solidFill>
                  <a:srgbClr val="000000"/>
                </a:solidFill>
                <a:latin typeface="Courier New" pitchFamily="49" charset="0"/>
              </a:rPr>
              <a:t>;</a:t>
            </a:r>
          </a:p>
          <a:p>
            <a:pPr eaLnBrk="1" hangingPunct="1"/>
            <a:r>
              <a:rPr lang="en-US" sz="2000" b="1" dirty="0">
                <a:solidFill>
                  <a:srgbClr val="000000"/>
                </a:solidFill>
                <a:latin typeface="Courier New" pitchFamily="49" charset="0"/>
              </a:rPr>
              <a:t>public void test(){</a:t>
            </a:r>
          </a:p>
          <a:p>
            <a:pPr eaLnBrk="1" hangingPunct="1"/>
            <a:r>
              <a:rPr lang="en-US" sz="2000" b="1" dirty="0" err="1">
                <a:solidFill>
                  <a:srgbClr val="000000"/>
                </a:solidFill>
                <a:latin typeface="Courier New" pitchFamily="49" charset="0"/>
              </a:rPr>
              <a:t>student.display</a:t>
            </a:r>
            <a:r>
              <a:rPr lang="en-US" sz="2000" b="1" dirty="0">
                <a:solidFill>
                  <a:srgbClr val="000000"/>
                </a:solidFill>
                <a:latin typeface="Courier New" pitchFamily="49" charset="0"/>
              </a:rPr>
              <a:t>();</a:t>
            </a:r>
          </a:p>
          <a:p>
            <a:pPr eaLnBrk="1" hangingPunct="1"/>
            <a:r>
              <a:rPr lang="en-US" sz="2000" b="1" dirty="0">
                <a:solidFill>
                  <a:srgbClr val="000000"/>
                </a:solidFill>
                <a:latin typeface="Courier New" pitchFamily="49" charset="0"/>
              </a:rPr>
              <a:t>}</a:t>
            </a:r>
          </a:p>
        </p:txBody>
      </p:sp>
      <p:sp>
        <p:nvSpPr>
          <p:cNvPr id="24580" name="Text Box 8"/>
          <p:cNvSpPr txBox="1">
            <a:spLocks noChangeArrowheads="1"/>
          </p:cNvSpPr>
          <p:nvPr/>
        </p:nvSpPr>
        <p:spPr bwMode="auto">
          <a:xfrm>
            <a:off x="381000" y="3581400"/>
            <a:ext cx="3470275" cy="16319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000" b="1" dirty="0">
                <a:solidFill>
                  <a:srgbClr val="000000"/>
                </a:solidFill>
                <a:latin typeface="Courier New" pitchFamily="49" charset="0"/>
              </a:rPr>
              <a:t>public class Test{</a:t>
            </a:r>
          </a:p>
          <a:p>
            <a:pPr eaLnBrk="1" hangingPunct="1"/>
            <a:r>
              <a:rPr lang="en-US" sz="2000" b="1" dirty="0">
                <a:solidFill>
                  <a:srgbClr val="000000"/>
                </a:solidFill>
                <a:latin typeface="Courier New" pitchFamily="49" charset="0"/>
              </a:rPr>
              <a:t>public void test(){</a:t>
            </a:r>
          </a:p>
          <a:p>
            <a:pPr eaLnBrk="1" hangingPunct="1"/>
            <a:r>
              <a:rPr lang="en-US" sz="2000" b="1" dirty="0">
                <a:solidFill>
                  <a:srgbClr val="000000"/>
                </a:solidFill>
                <a:latin typeface="Courier New" pitchFamily="49" charset="0"/>
              </a:rPr>
              <a:t>Student </a:t>
            </a:r>
            <a:r>
              <a:rPr lang="en-US" sz="2000" b="1" dirty="0" err="1">
                <a:solidFill>
                  <a:srgbClr val="000000"/>
                </a:solidFill>
                <a:latin typeface="Courier New" pitchFamily="49" charset="0"/>
              </a:rPr>
              <a:t>student</a:t>
            </a:r>
            <a:r>
              <a:rPr lang="en-US" sz="2000" b="1" dirty="0">
                <a:solidFill>
                  <a:srgbClr val="000000"/>
                </a:solidFill>
                <a:latin typeface="Courier New" pitchFamily="49" charset="0"/>
              </a:rPr>
              <a:t>;</a:t>
            </a:r>
          </a:p>
          <a:p>
            <a:pPr eaLnBrk="1" hangingPunct="1"/>
            <a:r>
              <a:rPr lang="en-US" sz="2000" b="1" dirty="0" err="1">
                <a:solidFill>
                  <a:srgbClr val="000000"/>
                </a:solidFill>
                <a:latin typeface="Courier New" pitchFamily="49" charset="0"/>
              </a:rPr>
              <a:t>student.display</a:t>
            </a:r>
            <a:r>
              <a:rPr lang="en-US" sz="2000" b="1" dirty="0">
                <a:solidFill>
                  <a:srgbClr val="000000"/>
                </a:solidFill>
                <a:latin typeface="Courier New" pitchFamily="49" charset="0"/>
              </a:rPr>
              <a:t>();</a:t>
            </a:r>
          </a:p>
          <a:p>
            <a:pPr eaLnBrk="1" hangingPunct="1"/>
            <a:r>
              <a:rPr lang="en-US" sz="2000" b="1" dirty="0">
                <a:solidFill>
                  <a:srgbClr val="000000"/>
                </a:solidFill>
                <a:latin typeface="Courier New" pitchFamily="49" charset="0"/>
              </a:rPr>
              <a:t>}</a:t>
            </a:r>
          </a:p>
        </p:txBody>
      </p:sp>
      <p:sp>
        <p:nvSpPr>
          <p:cNvPr id="24581" name="Text Box 10"/>
          <p:cNvSpPr txBox="1">
            <a:spLocks noChangeArrowheads="1"/>
          </p:cNvSpPr>
          <p:nvPr/>
        </p:nvSpPr>
        <p:spPr bwMode="auto">
          <a:xfrm>
            <a:off x="381000" y="5194300"/>
            <a:ext cx="7543800"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000" dirty="0">
                <a:solidFill>
                  <a:srgbClr val="002060"/>
                </a:solidFill>
                <a:latin typeface="+mj-lt"/>
              </a:rPr>
              <a:t>On executing the code above , a compile time error occurs.</a:t>
            </a:r>
          </a:p>
        </p:txBody>
      </p:sp>
      <p:sp>
        <p:nvSpPr>
          <p:cNvPr id="24582" name="Rectangle 13"/>
          <p:cNvSpPr>
            <a:spLocks noChangeArrowheads="1"/>
          </p:cNvSpPr>
          <p:nvPr/>
        </p:nvSpPr>
        <p:spPr bwMode="auto">
          <a:xfrm>
            <a:off x="381000" y="2679700"/>
            <a:ext cx="8229600" cy="708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en-US" sz="2000" dirty="0">
                <a:solidFill>
                  <a:srgbClr val="002060"/>
                </a:solidFill>
                <a:latin typeface="+mj-lt"/>
              </a:rPr>
              <a:t>On executing the code above, an error occurs at runtime </a:t>
            </a:r>
            <a:r>
              <a:rPr lang="en-IN" sz="2000" b="1" dirty="0" err="1">
                <a:solidFill>
                  <a:srgbClr val="002060"/>
                </a:solidFill>
                <a:latin typeface="Courier New" pitchFamily="49" charset="0"/>
                <a:cs typeface="Courier New" pitchFamily="49" charset="0"/>
              </a:rPr>
              <a:t>java.lang.NullPointerException</a:t>
            </a:r>
            <a:endParaRPr lang="en-IN" sz="2000" b="1" dirty="0">
              <a:solidFill>
                <a:srgbClr val="002060"/>
              </a:solidFill>
              <a:latin typeface="Courier New" pitchFamily="49" charset="0"/>
              <a:cs typeface="Courier New" pitchFamily="49" charset="0"/>
            </a:endParaRPr>
          </a:p>
        </p:txBody>
      </p:sp>
      <p:sp>
        <p:nvSpPr>
          <p:cNvPr id="24583" name="TextBox 13"/>
          <p:cNvSpPr txBox="1">
            <a:spLocks noChangeArrowheads="1"/>
          </p:cNvSpPr>
          <p:nvPr/>
        </p:nvSpPr>
        <p:spPr bwMode="auto">
          <a:xfrm>
            <a:off x="732183" y="5809482"/>
            <a:ext cx="7010400"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000" i="1" dirty="0" smtClean="0">
                <a:solidFill>
                  <a:srgbClr val="660033"/>
                </a:solidFill>
              </a:rPr>
              <a:t>Can </a:t>
            </a:r>
            <a:r>
              <a:rPr lang="en-US" sz="2000" i="1" dirty="0">
                <a:solidFill>
                  <a:srgbClr val="660033"/>
                </a:solidFill>
              </a:rPr>
              <a:t>you figure out why </a:t>
            </a:r>
            <a:r>
              <a:rPr lang="en-US" sz="2000" i="1" dirty="0" smtClean="0">
                <a:solidFill>
                  <a:srgbClr val="660033"/>
                </a:solidFill>
              </a:rPr>
              <a:t>we get compile time error?</a:t>
            </a:r>
            <a:endParaRPr lang="en-US" sz="2000" i="1" dirty="0">
              <a:solidFill>
                <a:srgbClr val="660033"/>
              </a:solidFill>
            </a:endParaRPr>
          </a:p>
        </p:txBody>
      </p:sp>
      <p:pic>
        <p:nvPicPr>
          <p:cNvPr id="10" name="Picture 5"/>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139148" y="5774206"/>
            <a:ext cx="575582" cy="50538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457200" y="304800"/>
            <a:ext cx="8229600" cy="838200"/>
          </a:xfrm>
        </p:spPr>
        <p:txBody>
          <a:bodyPr>
            <a:normAutofit/>
          </a:bodyPr>
          <a:lstStyle/>
          <a:p>
            <a:r>
              <a:rPr lang="en-US" dirty="0" smtClean="0"/>
              <a:t>Environment to compile and execute</a:t>
            </a:r>
          </a:p>
        </p:txBody>
      </p:sp>
      <p:sp>
        <p:nvSpPr>
          <p:cNvPr id="23556" name="Slide Number Placeholder 4"/>
          <p:cNvSpPr>
            <a:spLocks noGrp="1"/>
          </p:cNvSpPr>
          <p:nvPr>
            <p:ph type="sldNum" sz="quarter" idx="12"/>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79E08635-B498-425F-961F-EDBF8CFD85B5}" type="slidenum">
              <a:rPr lang="en-US" smtClean="0">
                <a:solidFill>
                  <a:schemeClr val="bg2"/>
                </a:solidFill>
              </a:rPr>
              <a:pPr eaLnBrk="1" hangingPunct="1">
                <a:defRPr/>
              </a:pPr>
              <a:t>5</a:t>
            </a:fld>
            <a:endParaRPr lang="en-US" smtClean="0">
              <a:solidFill>
                <a:schemeClr val="bg2"/>
              </a:solidFill>
            </a:endParaRPr>
          </a:p>
        </p:txBody>
      </p:sp>
      <p:sp>
        <p:nvSpPr>
          <p:cNvPr id="23555" name="Content Placeholder 2"/>
          <p:cNvSpPr>
            <a:spLocks noGrp="1"/>
          </p:cNvSpPr>
          <p:nvPr>
            <p:ph sz="quarter" idx="1"/>
          </p:nvPr>
        </p:nvSpPr>
        <p:spPr>
          <a:xfrm>
            <a:off x="565597" y="1219200"/>
            <a:ext cx="8091152" cy="3657600"/>
          </a:xfrm>
        </p:spPr>
        <p:txBody>
          <a:bodyPr/>
          <a:lstStyle/>
          <a:p>
            <a:r>
              <a:rPr lang="en-US" dirty="0" smtClean="0"/>
              <a:t>Compile java programs</a:t>
            </a:r>
          </a:p>
          <a:p>
            <a:pPr lvl="1"/>
            <a:r>
              <a:rPr lang="en-US" sz="2000" dirty="0" smtClean="0">
                <a:solidFill>
                  <a:srgbClr val="C00000"/>
                </a:solidFill>
              </a:rPr>
              <a:t>From command prompt</a:t>
            </a:r>
          </a:p>
          <a:p>
            <a:pPr lvl="1"/>
            <a:r>
              <a:rPr lang="en-US" sz="2000" dirty="0" smtClean="0"/>
              <a:t>Through an IDE  (Integrated development environment)</a:t>
            </a:r>
          </a:p>
          <a:p>
            <a:pPr lvl="2"/>
            <a:r>
              <a:rPr lang="en-US" sz="2000" dirty="0" smtClean="0">
                <a:solidFill>
                  <a:srgbClr val="C00000"/>
                </a:solidFill>
              </a:rPr>
              <a:t>Eclipse </a:t>
            </a:r>
            <a:r>
              <a:rPr lang="en-US" sz="2000" dirty="0" smtClean="0">
                <a:solidFill>
                  <a:srgbClr val="C00000"/>
                </a:solidFill>
                <a:sym typeface="Wingdings" pitchFamily="2" charset="2"/>
              </a:rPr>
              <a:t></a:t>
            </a:r>
            <a:r>
              <a:rPr lang="en-US" sz="2000" dirty="0" smtClean="0">
                <a:solidFill>
                  <a:srgbClr val="C00000"/>
                </a:solidFill>
              </a:rPr>
              <a:t>Apache</a:t>
            </a:r>
          </a:p>
          <a:p>
            <a:pPr lvl="2"/>
            <a:r>
              <a:rPr lang="en-US" sz="2000" dirty="0" err="1" smtClean="0"/>
              <a:t>NetBeans</a:t>
            </a:r>
            <a:r>
              <a:rPr lang="en-US" sz="2000" dirty="0" smtClean="0"/>
              <a:t> </a:t>
            </a:r>
            <a:r>
              <a:rPr lang="en-US" sz="2000" dirty="0" smtClean="0">
                <a:sym typeface="Wingdings" pitchFamily="2" charset="2"/>
              </a:rPr>
              <a:t></a:t>
            </a:r>
            <a:r>
              <a:rPr lang="en-US" sz="2000" dirty="0" smtClean="0"/>
              <a:t>Oracle SDN</a:t>
            </a:r>
          </a:p>
          <a:p>
            <a:pPr lvl="2"/>
            <a:r>
              <a:rPr lang="en-US" sz="2000" dirty="0" err="1" smtClean="0"/>
              <a:t>JBuilder</a:t>
            </a:r>
            <a:r>
              <a:rPr lang="en-US" sz="2000" dirty="0" smtClean="0"/>
              <a:t> </a:t>
            </a:r>
            <a:r>
              <a:rPr lang="en-US" sz="2000" dirty="0" smtClean="0">
                <a:sym typeface="Wingdings" pitchFamily="2" charset="2"/>
              </a:rPr>
              <a:t> Borland</a:t>
            </a:r>
            <a:endParaRPr lang="en-US" sz="2000" dirty="0" smtClean="0"/>
          </a:p>
          <a:p>
            <a:pPr lvl="2"/>
            <a:r>
              <a:rPr lang="en-US" sz="2000" dirty="0" smtClean="0"/>
              <a:t>Integrated Development Environment </a:t>
            </a:r>
            <a:r>
              <a:rPr lang="en-US" sz="2000" dirty="0" smtClean="0">
                <a:sym typeface="Wingdings" pitchFamily="2" charset="2"/>
              </a:rPr>
              <a:t> IBM</a:t>
            </a:r>
          </a:p>
        </p:txBody>
      </p:sp>
      <p:sp>
        <p:nvSpPr>
          <p:cNvPr id="2" name="Rectangle 1"/>
          <p:cNvSpPr/>
          <p:nvPr/>
        </p:nvSpPr>
        <p:spPr>
          <a:xfrm>
            <a:off x="595648" y="5408816"/>
            <a:ext cx="2528552" cy="400110"/>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r>
              <a:rPr lang="en-US" sz="2000" i="1" dirty="0" smtClean="0">
                <a:solidFill>
                  <a:srgbClr val="0070C0"/>
                </a:solidFill>
                <a:sym typeface="Wingdings" pitchFamily="2" charset="2"/>
              </a:rPr>
              <a:t>  </a:t>
            </a:r>
            <a:r>
              <a:rPr lang="en-US" sz="2000" i="1" dirty="0" smtClean="0">
                <a:solidFill>
                  <a:srgbClr val="990099"/>
                </a:solidFill>
                <a:sym typeface="Wingdings" pitchFamily="2" charset="2"/>
              </a:rPr>
              <a:t>What </a:t>
            </a:r>
            <a:r>
              <a:rPr lang="en-US" sz="2000" i="1" dirty="0">
                <a:solidFill>
                  <a:srgbClr val="990099"/>
                </a:solidFill>
                <a:sym typeface="Wingdings" pitchFamily="2" charset="2"/>
              </a:rPr>
              <a:t>is an IDE?</a:t>
            </a:r>
          </a:p>
        </p:txBody>
      </p:sp>
      <p:pic>
        <p:nvPicPr>
          <p:cNvPr id="6" name="Picture 5"/>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28600" y="5356176"/>
            <a:ext cx="575582" cy="50538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419941658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76200" y="1219200"/>
            <a:ext cx="8229600" cy="4708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000" b="1" dirty="0">
                <a:solidFill>
                  <a:srgbClr val="000000"/>
                </a:solidFill>
                <a:latin typeface="Courier New" pitchFamily="49" charset="0"/>
              </a:rPr>
              <a:t>class Order {</a:t>
            </a:r>
          </a:p>
          <a:p>
            <a:pPr lvl="1" eaLnBrk="1" hangingPunct="1"/>
            <a:r>
              <a:rPr lang="en-US" sz="2000" b="1" dirty="0">
                <a:solidFill>
                  <a:srgbClr val="000000"/>
                </a:solidFill>
                <a:latin typeface="Courier New" pitchFamily="49" charset="0"/>
              </a:rPr>
              <a:t>  </a:t>
            </a:r>
            <a:r>
              <a:rPr lang="en-US" sz="2000" b="1" dirty="0" err="1">
                <a:solidFill>
                  <a:srgbClr val="000000"/>
                </a:solidFill>
                <a:latin typeface="Courier New" pitchFamily="49" charset="0"/>
              </a:rPr>
              <a:t>int</a:t>
            </a:r>
            <a:r>
              <a:rPr lang="en-US" sz="2000" b="1" dirty="0">
                <a:solidFill>
                  <a:srgbClr val="000000"/>
                </a:solidFill>
                <a:latin typeface="Courier New" pitchFamily="49" charset="0"/>
              </a:rPr>
              <a:t> </a:t>
            </a:r>
            <a:r>
              <a:rPr lang="en-US" sz="2000" b="1" dirty="0" err="1">
                <a:solidFill>
                  <a:srgbClr val="000000"/>
                </a:solidFill>
                <a:latin typeface="Courier New" pitchFamily="49" charset="0"/>
              </a:rPr>
              <a:t>i</a:t>
            </a:r>
            <a:r>
              <a:rPr lang="en-US" sz="2000" b="1" dirty="0">
                <a:solidFill>
                  <a:srgbClr val="000000"/>
                </a:solidFill>
                <a:latin typeface="Courier New" pitchFamily="49" charset="0"/>
              </a:rPr>
              <a:t>;</a:t>
            </a:r>
          </a:p>
          <a:p>
            <a:pPr lvl="1" eaLnBrk="1" hangingPunct="1"/>
            <a:r>
              <a:rPr lang="en-US" sz="2000" b="1" dirty="0">
                <a:solidFill>
                  <a:srgbClr val="7030A0"/>
                </a:solidFill>
                <a:latin typeface="Courier New" pitchFamily="49" charset="0"/>
              </a:rPr>
              <a:t>static {</a:t>
            </a:r>
          </a:p>
          <a:p>
            <a:pPr lvl="1" eaLnBrk="1" hangingPunct="1"/>
            <a:r>
              <a:rPr lang="en-US" sz="2000" b="1" dirty="0" err="1">
                <a:solidFill>
                  <a:srgbClr val="7030A0"/>
                </a:solidFill>
                <a:latin typeface="Courier New" pitchFamily="49" charset="0"/>
              </a:rPr>
              <a:t>System.out.println</a:t>
            </a:r>
            <a:r>
              <a:rPr lang="en-US" sz="2000" b="1" dirty="0">
                <a:solidFill>
                  <a:srgbClr val="7030A0"/>
                </a:solidFill>
                <a:latin typeface="Courier New" pitchFamily="49" charset="0"/>
              </a:rPr>
              <a:t>("Order class static block ");</a:t>
            </a:r>
          </a:p>
          <a:p>
            <a:pPr lvl="1" eaLnBrk="1" hangingPunct="1"/>
            <a:r>
              <a:rPr lang="en-US" sz="2000" b="1" dirty="0">
                <a:solidFill>
                  <a:srgbClr val="7030A0"/>
                </a:solidFill>
                <a:latin typeface="Courier New" pitchFamily="49" charset="0"/>
              </a:rPr>
              <a:t>  }</a:t>
            </a:r>
          </a:p>
          <a:p>
            <a:pPr lvl="1" eaLnBrk="1" hangingPunct="1"/>
            <a:r>
              <a:rPr lang="en-US" sz="2000" b="1" dirty="0">
                <a:solidFill>
                  <a:srgbClr val="000000"/>
                </a:solidFill>
                <a:latin typeface="Courier New" pitchFamily="49" charset="0"/>
              </a:rPr>
              <a:t>Order(){</a:t>
            </a:r>
          </a:p>
          <a:p>
            <a:pPr lvl="1" eaLnBrk="1" hangingPunct="1"/>
            <a:r>
              <a:rPr lang="en-US" sz="2000" b="1" dirty="0">
                <a:solidFill>
                  <a:srgbClr val="000000"/>
                </a:solidFill>
                <a:latin typeface="Courier New" pitchFamily="49" charset="0"/>
              </a:rPr>
              <a:t>   </a:t>
            </a:r>
            <a:r>
              <a:rPr lang="en-US" sz="2000" b="1" dirty="0" err="1">
                <a:solidFill>
                  <a:srgbClr val="000000"/>
                </a:solidFill>
                <a:latin typeface="Courier New" pitchFamily="49" charset="0"/>
              </a:rPr>
              <a:t>i</a:t>
            </a:r>
            <a:r>
              <a:rPr lang="en-US" sz="2000" b="1" dirty="0">
                <a:solidFill>
                  <a:srgbClr val="000000"/>
                </a:solidFill>
                <a:latin typeface="Courier New" pitchFamily="49" charset="0"/>
              </a:rPr>
              <a:t>=10;</a:t>
            </a:r>
          </a:p>
          <a:p>
            <a:pPr lvl="1" eaLnBrk="1" hangingPunct="1"/>
            <a:r>
              <a:rPr lang="en-US" sz="2000" b="1" dirty="0">
                <a:solidFill>
                  <a:srgbClr val="000000"/>
                </a:solidFill>
                <a:latin typeface="Courier New" pitchFamily="49" charset="0"/>
              </a:rPr>
              <a:t>   </a:t>
            </a:r>
            <a:r>
              <a:rPr lang="en-US" sz="2000" b="1" dirty="0" err="1">
                <a:solidFill>
                  <a:srgbClr val="000000"/>
                </a:solidFill>
                <a:latin typeface="Courier New" pitchFamily="49" charset="0"/>
              </a:rPr>
              <a:t>System.out.println</a:t>
            </a:r>
            <a:r>
              <a:rPr lang="en-US" sz="2000" b="1" dirty="0">
                <a:solidFill>
                  <a:srgbClr val="000000"/>
                </a:solidFill>
                <a:latin typeface="Courier New" pitchFamily="49" charset="0"/>
              </a:rPr>
              <a:t>("Order class </a:t>
            </a:r>
            <a:r>
              <a:rPr lang="en-US" sz="2000" b="1" dirty="0" err="1">
                <a:solidFill>
                  <a:srgbClr val="000000"/>
                </a:solidFill>
                <a:latin typeface="Courier New" pitchFamily="49" charset="0"/>
              </a:rPr>
              <a:t>constructor,i</a:t>
            </a:r>
            <a:r>
              <a:rPr lang="en-US" sz="2000" b="1" dirty="0">
                <a:solidFill>
                  <a:srgbClr val="000000"/>
                </a:solidFill>
                <a:latin typeface="Courier New" pitchFamily="49" charset="0"/>
              </a:rPr>
              <a:t>= " + </a:t>
            </a:r>
            <a:r>
              <a:rPr lang="en-US" sz="2000" b="1" dirty="0" err="1">
                <a:solidFill>
                  <a:srgbClr val="000000"/>
                </a:solidFill>
                <a:latin typeface="Courier New" pitchFamily="49" charset="0"/>
              </a:rPr>
              <a:t>i</a:t>
            </a:r>
            <a:r>
              <a:rPr lang="en-US" sz="2000" b="1" dirty="0">
                <a:solidFill>
                  <a:srgbClr val="000000"/>
                </a:solidFill>
                <a:latin typeface="Courier New" pitchFamily="49" charset="0"/>
              </a:rPr>
              <a:t>);</a:t>
            </a:r>
          </a:p>
          <a:p>
            <a:pPr lvl="1" eaLnBrk="1" hangingPunct="1"/>
            <a:r>
              <a:rPr lang="en-US" sz="2000" b="1" dirty="0">
                <a:solidFill>
                  <a:srgbClr val="000000"/>
                </a:solidFill>
                <a:latin typeface="Courier New" pitchFamily="49" charset="0"/>
              </a:rPr>
              <a:t>  }</a:t>
            </a:r>
          </a:p>
          <a:p>
            <a:pPr lvl="1" eaLnBrk="1" hangingPunct="1"/>
            <a:r>
              <a:rPr lang="en-US" sz="2000" b="1" dirty="0">
                <a:solidFill>
                  <a:srgbClr val="7030A0"/>
                </a:solidFill>
                <a:latin typeface="Courier New" pitchFamily="49" charset="0"/>
              </a:rPr>
              <a:t>{</a:t>
            </a:r>
          </a:p>
          <a:p>
            <a:pPr lvl="1" eaLnBrk="1" hangingPunct="1"/>
            <a:r>
              <a:rPr lang="en-US" sz="2000" b="1" dirty="0">
                <a:solidFill>
                  <a:srgbClr val="7030A0"/>
                </a:solidFill>
                <a:latin typeface="Courier New" pitchFamily="49" charset="0"/>
              </a:rPr>
              <a:t> </a:t>
            </a:r>
            <a:r>
              <a:rPr lang="en-US" sz="2000" b="1" dirty="0" err="1">
                <a:solidFill>
                  <a:srgbClr val="7030A0"/>
                </a:solidFill>
                <a:latin typeface="Courier New" pitchFamily="49" charset="0"/>
              </a:rPr>
              <a:t>System.out.println</a:t>
            </a:r>
            <a:r>
              <a:rPr lang="en-US" sz="2000" b="1" dirty="0">
                <a:solidFill>
                  <a:srgbClr val="7030A0"/>
                </a:solidFill>
                <a:latin typeface="Courier New" pitchFamily="49" charset="0"/>
              </a:rPr>
              <a:t>("Order class instance </a:t>
            </a:r>
            <a:r>
              <a:rPr lang="en-US" sz="2000" b="1" dirty="0" err="1">
                <a:solidFill>
                  <a:srgbClr val="7030A0"/>
                </a:solidFill>
                <a:latin typeface="Courier New" pitchFamily="49" charset="0"/>
              </a:rPr>
              <a:t>block,i</a:t>
            </a:r>
            <a:r>
              <a:rPr lang="en-US" sz="2000" b="1" dirty="0">
                <a:solidFill>
                  <a:srgbClr val="7030A0"/>
                </a:solidFill>
                <a:latin typeface="Courier New" pitchFamily="49" charset="0"/>
              </a:rPr>
              <a:t>= " + </a:t>
            </a:r>
            <a:r>
              <a:rPr lang="en-US" sz="2000" b="1" dirty="0" err="1">
                <a:solidFill>
                  <a:srgbClr val="7030A0"/>
                </a:solidFill>
                <a:latin typeface="Courier New" pitchFamily="49" charset="0"/>
              </a:rPr>
              <a:t>i</a:t>
            </a:r>
            <a:r>
              <a:rPr lang="en-US" sz="2000" b="1" dirty="0">
                <a:solidFill>
                  <a:srgbClr val="7030A0"/>
                </a:solidFill>
                <a:latin typeface="Courier New" pitchFamily="49" charset="0"/>
              </a:rPr>
              <a:t>);</a:t>
            </a:r>
          </a:p>
          <a:p>
            <a:pPr lvl="1" eaLnBrk="1" hangingPunct="1"/>
            <a:r>
              <a:rPr lang="en-US" sz="2000" b="1" dirty="0">
                <a:solidFill>
                  <a:srgbClr val="7030A0"/>
                </a:solidFill>
                <a:latin typeface="Courier New" pitchFamily="49" charset="0"/>
              </a:rPr>
              <a:t>}</a:t>
            </a:r>
          </a:p>
          <a:p>
            <a:pPr eaLnBrk="1" hangingPunct="1"/>
            <a:r>
              <a:rPr lang="en-US" sz="2000" b="1" dirty="0">
                <a:solidFill>
                  <a:srgbClr val="000000"/>
                </a:solidFill>
                <a:latin typeface="Courier New" pitchFamily="49" charset="0"/>
              </a:rPr>
              <a:t>}</a:t>
            </a:r>
          </a:p>
        </p:txBody>
      </p:sp>
      <p:sp>
        <p:nvSpPr>
          <p:cNvPr id="4" name="Rectangle 2"/>
          <p:cNvSpPr txBox="1">
            <a:spLocks noChangeArrowheads="1"/>
          </p:cNvSpPr>
          <p:nvPr/>
        </p:nvSpPr>
        <p:spPr>
          <a:xfrm>
            <a:off x="228600" y="152400"/>
            <a:ext cx="8229600" cy="609600"/>
          </a:xfrm>
          <a:prstGeom prst="rect">
            <a:avLst/>
          </a:prstGeom>
        </p:spPr>
        <p:txBody>
          <a:bodyPr/>
          <a:lstStyle/>
          <a:p>
            <a:pPr>
              <a:defRPr/>
            </a:pPr>
            <a:r>
              <a:rPr lang="en-US" sz="3200" b="1" dirty="0" smtClean="0">
                <a:solidFill>
                  <a:schemeClr val="bg1"/>
                </a:solidFill>
                <a:latin typeface="+mj-lt"/>
                <a:ea typeface="+mj-ea"/>
                <a:cs typeface="+mj-cs"/>
              </a:rPr>
              <a:t>Order </a:t>
            </a:r>
            <a:r>
              <a:rPr lang="en-US" sz="3200" b="1" dirty="0">
                <a:solidFill>
                  <a:schemeClr val="bg1"/>
                </a:solidFill>
                <a:latin typeface="+mj-lt"/>
                <a:ea typeface="+mj-ea"/>
                <a:cs typeface="+mj-cs"/>
              </a:rPr>
              <a:t>of initializations </a:t>
            </a:r>
          </a:p>
        </p:txBody>
      </p:sp>
      <p:sp>
        <p:nvSpPr>
          <p:cNvPr id="5" name="Title 4"/>
          <p:cNvSpPr>
            <a:spLocks noGrp="1"/>
          </p:cNvSpPr>
          <p:nvPr>
            <p:ph type="title"/>
          </p:nvPr>
        </p:nvSpPr>
        <p:spPr>
          <a:xfrm>
            <a:off x="381000" y="76200"/>
            <a:ext cx="7772400" cy="914400"/>
          </a:xfrm>
        </p:spPr>
        <p:txBody>
          <a:bodyPr/>
          <a:lstStyle/>
          <a:p>
            <a:r>
              <a:rPr lang="en-US" dirty="0" smtClean="0"/>
              <a:t>Static </a:t>
            </a:r>
            <a:r>
              <a:rPr lang="en-US" dirty="0" err="1" smtClean="0"/>
              <a:t>Initializer</a:t>
            </a:r>
            <a:endParaRPr lang="en-US" dirty="0"/>
          </a:p>
        </p:txBody>
      </p:sp>
      <p:sp>
        <p:nvSpPr>
          <p:cNvPr id="21508" name="Slide Number Placeholder 4"/>
          <p:cNvSpPr>
            <a:spLocks noGrp="1"/>
          </p:cNvSpPr>
          <p:nvPr>
            <p:ph type="sldNum" sz="quarter" idx="12"/>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A3E3DEFC-17BE-4285-8E07-CBED0EE97C0B}" type="slidenum">
              <a:rPr lang="en-US" smtClean="0">
                <a:solidFill>
                  <a:schemeClr val="bg2"/>
                </a:solidFill>
              </a:rPr>
              <a:pPr eaLnBrk="1" hangingPunct="1">
                <a:defRPr/>
              </a:pPr>
              <a:t>50</a:t>
            </a:fld>
            <a:endParaRPr lang="en-US" smtClean="0">
              <a:solidFill>
                <a:schemeClr val="bg2"/>
              </a:solidFill>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381000" y="0"/>
            <a:ext cx="7772400" cy="1143000"/>
          </a:xfrm>
        </p:spPr>
        <p:txBody>
          <a:bodyPr/>
          <a:lstStyle/>
          <a:p>
            <a:r>
              <a:rPr lang="en-US" dirty="0" smtClean="0">
                <a:latin typeface="Courier New" pitchFamily="49" charset="0"/>
                <a:cs typeface="Courier New" pitchFamily="49" charset="0"/>
              </a:rPr>
              <a:t>this</a:t>
            </a:r>
          </a:p>
        </p:txBody>
      </p:sp>
      <p:sp>
        <p:nvSpPr>
          <p:cNvPr id="27652" name="Slide Number Placeholder 5"/>
          <p:cNvSpPr>
            <a:spLocks noGrp="1"/>
          </p:cNvSpPr>
          <p:nvPr>
            <p:ph type="sldNum" sz="quarter" idx="12"/>
          </p:nvPr>
        </p:nvSpPr>
        <p:spPr/>
        <p:txBody>
          <a:bodyPr/>
          <a:lstStyle/>
          <a:p>
            <a:pPr>
              <a:defRPr/>
            </a:pPr>
            <a:fld id="{A49CD033-905E-48BB-A28C-C953989BD39B}" type="slidenum">
              <a:rPr lang="en-US" smtClean="0">
                <a:latin typeface="Arial" charset="0"/>
              </a:rPr>
              <a:pPr>
                <a:defRPr/>
              </a:pPr>
              <a:t>51</a:t>
            </a:fld>
            <a:endParaRPr lang="en-US" smtClean="0">
              <a:latin typeface="Arial" charset="0"/>
            </a:endParaRPr>
          </a:p>
        </p:txBody>
      </p:sp>
      <p:sp>
        <p:nvSpPr>
          <p:cNvPr id="5" name="Content Placeholder 3"/>
          <p:cNvSpPr>
            <a:spLocks noGrp="1"/>
          </p:cNvSpPr>
          <p:nvPr>
            <p:ph sz="quarter" idx="1"/>
          </p:nvPr>
        </p:nvSpPr>
        <p:spPr>
          <a:xfrm>
            <a:off x="76200" y="1219200"/>
            <a:ext cx="9067800" cy="2590799"/>
          </a:xfrm>
        </p:spPr>
        <p:txBody>
          <a:bodyPr>
            <a:normAutofit fontScale="92500" lnSpcReduction="20000"/>
          </a:bodyPr>
          <a:lstStyle/>
          <a:p>
            <a:pPr algn="just">
              <a:lnSpc>
                <a:spcPct val="120000"/>
              </a:lnSpc>
              <a:defRPr/>
            </a:pPr>
            <a:r>
              <a:rPr lang="en-US" b="1" dirty="0" smtClean="0">
                <a:solidFill>
                  <a:schemeClr val="tx1"/>
                </a:solidFill>
                <a:latin typeface="Courier New" pitchFamily="49" charset="0"/>
                <a:cs typeface="Courier New" pitchFamily="49" charset="0"/>
              </a:rPr>
              <a:t>this </a:t>
            </a:r>
            <a:r>
              <a:rPr lang="en-US" dirty="0" smtClean="0"/>
              <a:t>is a keyword used only inside a constructor or instance method and is used to refer to the current object.</a:t>
            </a:r>
          </a:p>
          <a:p>
            <a:pPr algn="just">
              <a:lnSpc>
                <a:spcPct val="120000"/>
              </a:lnSpc>
              <a:defRPr/>
            </a:pPr>
            <a:r>
              <a:rPr lang="en-US" b="1" dirty="0" smtClean="0">
                <a:solidFill>
                  <a:schemeClr val="tx1"/>
                </a:solidFill>
                <a:latin typeface="Courier New" pitchFamily="49" charset="0"/>
                <a:cs typeface="Courier New" pitchFamily="49" charset="0"/>
              </a:rPr>
              <a:t>this</a:t>
            </a:r>
            <a:r>
              <a:rPr lang="en-US" dirty="0" smtClean="0"/>
              <a:t> is like a hidden reference that compiler provides to refer to current object.</a:t>
            </a:r>
          </a:p>
          <a:p>
            <a:pPr algn="just">
              <a:lnSpc>
                <a:spcPct val="120000"/>
              </a:lnSpc>
              <a:defRPr/>
            </a:pPr>
            <a:r>
              <a:rPr lang="en-US" dirty="0" smtClean="0"/>
              <a:t>From the programmer’s point of view </a:t>
            </a:r>
            <a:r>
              <a:rPr lang="en-US" b="1" dirty="0" smtClean="0">
                <a:solidFill>
                  <a:schemeClr val="tx1"/>
                </a:solidFill>
                <a:latin typeface="Courier New" pitchFamily="49" charset="0"/>
                <a:cs typeface="Courier New" pitchFamily="49" charset="0"/>
              </a:rPr>
              <a:t>this</a:t>
            </a:r>
            <a:r>
              <a:rPr lang="en-US" dirty="0" smtClean="0"/>
              <a:t> comes handy in two places</a:t>
            </a:r>
          </a:p>
          <a:p>
            <a:pPr algn="just"/>
            <a:r>
              <a:rPr lang="en-US" sz="2000" dirty="0" smtClean="0">
                <a:ea typeface="+mn-ea"/>
                <a:cs typeface="+mn-cs"/>
              </a:rPr>
              <a:t>To distinguish between local and class variables </a:t>
            </a:r>
            <a:r>
              <a:rPr lang="en-US" dirty="0"/>
              <a:t>when they are the same</a:t>
            </a:r>
            <a:r>
              <a:rPr lang="en-US" dirty="0" smtClean="0"/>
              <a:t>.</a:t>
            </a:r>
            <a:endParaRPr lang="en-US" dirty="0"/>
          </a:p>
        </p:txBody>
      </p:sp>
      <p:grpSp>
        <p:nvGrpSpPr>
          <p:cNvPr id="2" name="Group 5"/>
          <p:cNvGrpSpPr/>
          <p:nvPr/>
        </p:nvGrpSpPr>
        <p:grpSpPr>
          <a:xfrm>
            <a:off x="402303" y="3962400"/>
            <a:ext cx="8102600" cy="2400657"/>
            <a:chOff x="431800" y="2895600"/>
            <a:chExt cx="8102600" cy="2400657"/>
          </a:xfrm>
        </p:grpSpPr>
        <p:sp>
          <p:nvSpPr>
            <p:cNvPr id="7" name="Text Box 3"/>
            <p:cNvSpPr txBox="1">
              <a:spLocks noChangeArrowheads="1"/>
            </p:cNvSpPr>
            <p:nvPr/>
          </p:nvSpPr>
          <p:spPr bwMode="auto">
            <a:xfrm>
              <a:off x="685800" y="2895600"/>
              <a:ext cx="7848600" cy="240065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ts val="200"/>
                </a:spcBef>
              </a:pPr>
              <a:r>
                <a:rPr lang="en-US" sz="2000" b="1" dirty="0">
                  <a:solidFill>
                    <a:srgbClr val="000000"/>
                  </a:solidFill>
                  <a:latin typeface="Courier New" pitchFamily="49" charset="0"/>
                </a:rPr>
                <a:t>public class Student{</a:t>
              </a:r>
            </a:p>
            <a:p>
              <a:pPr eaLnBrk="1" hangingPunct="1">
                <a:spcBef>
                  <a:spcPts val="200"/>
                </a:spcBef>
              </a:pPr>
              <a:r>
                <a:rPr lang="en-US" sz="2000" b="1" dirty="0">
                  <a:solidFill>
                    <a:srgbClr val="000000"/>
                  </a:solidFill>
                  <a:latin typeface="Courier New" pitchFamily="49" charset="0"/>
                </a:rPr>
                <a:t>String name;</a:t>
              </a:r>
            </a:p>
            <a:p>
              <a:pPr eaLnBrk="1" hangingPunct="1">
                <a:spcBef>
                  <a:spcPts val="200"/>
                </a:spcBef>
              </a:pPr>
              <a:r>
                <a:rPr lang="en-US" sz="2000" b="1" dirty="0">
                  <a:solidFill>
                    <a:srgbClr val="000000"/>
                  </a:solidFill>
                  <a:latin typeface="Courier New" pitchFamily="49" charset="0"/>
                </a:rPr>
                <a:t>…</a:t>
              </a:r>
            </a:p>
            <a:p>
              <a:pPr eaLnBrk="1" hangingPunct="1">
                <a:spcBef>
                  <a:spcPts val="200"/>
                </a:spcBef>
              </a:pPr>
              <a:r>
                <a:rPr lang="en-US" sz="2000" b="1" dirty="0">
                  <a:solidFill>
                    <a:srgbClr val="000000"/>
                  </a:solidFill>
                  <a:latin typeface="Courier New" pitchFamily="49" charset="0"/>
                </a:rPr>
                <a:t>Student(String name){</a:t>
              </a:r>
            </a:p>
            <a:p>
              <a:pPr eaLnBrk="1" hangingPunct="1">
                <a:spcBef>
                  <a:spcPts val="200"/>
                </a:spcBef>
              </a:pPr>
              <a:r>
                <a:rPr lang="en-US" sz="2000" b="1" dirty="0">
                  <a:solidFill>
                    <a:srgbClr val="002060"/>
                  </a:solidFill>
                  <a:latin typeface="Courier New" pitchFamily="49" charset="0"/>
                </a:rPr>
                <a:t>this.name=name;</a:t>
              </a:r>
              <a:endParaRPr lang="en-US" sz="2000" b="1" dirty="0">
                <a:solidFill>
                  <a:srgbClr val="000000"/>
                </a:solidFill>
                <a:latin typeface="Courier New" pitchFamily="49" charset="0"/>
              </a:endParaRPr>
            </a:p>
            <a:p>
              <a:pPr eaLnBrk="1" hangingPunct="1">
                <a:spcBef>
                  <a:spcPts val="200"/>
                </a:spcBef>
              </a:pPr>
              <a:r>
                <a:rPr lang="en-US" sz="2000" b="1" dirty="0" smtClean="0">
                  <a:solidFill>
                    <a:srgbClr val="000000"/>
                  </a:solidFill>
                  <a:latin typeface="Courier New" pitchFamily="49" charset="0"/>
                </a:rPr>
                <a:t>…</a:t>
              </a:r>
            </a:p>
            <a:p>
              <a:pPr eaLnBrk="1" hangingPunct="1">
                <a:spcBef>
                  <a:spcPts val="200"/>
                </a:spcBef>
              </a:pPr>
              <a:r>
                <a:rPr lang="en-US" sz="2000" b="1" dirty="0" smtClean="0">
                  <a:solidFill>
                    <a:srgbClr val="000000"/>
                  </a:solidFill>
                  <a:latin typeface="Courier New" pitchFamily="49" charset="0"/>
                </a:rPr>
                <a:t>}}</a:t>
              </a:r>
              <a:endParaRPr lang="en-US" sz="2000" b="1" dirty="0">
                <a:solidFill>
                  <a:srgbClr val="000000"/>
                </a:solidFill>
                <a:latin typeface="Courier New" pitchFamily="49" charset="0"/>
              </a:endParaRPr>
            </a:p>
          </p:txBody>
        </p:sp>
        <p:sp>
          <p:nvSpPr>
            <p:cNvPr id="8" name="Freeform 7"/>
            <p:cNvSpPr/>
            <p:nvPr/>
          </p:nvSpPr>
          <p:spPr>
            <a:xfrm>
              <a:off x="431800" y="3579813"/>
              <a:ext cx="377825" cy="839787"/>
            </a:xfrm>
            <a:custGeom>
              <a:avLst/>
              <a:gdLst>
                <a:gd name="connsiteX0" fmla="*/ 378823 w 378823"/>
                <a:gd name="connsiteY0" fmla="*/ 1345474 h 1345474"/>
                <a:gd name="connsiteX1" fmla="*/ 13063 w 378823"/>
                <a:gd name="connsiteY1" fmla="*/ 574766 h 1345474"/>
                <a:gd name="connsiteX2" fmla="*/ 300446 w 378823"/>
                <a:gd name="connsiteY2" fmla="*/ 0 h 1345474"/>
                <a:gd name="connsiteX3" fmla="*/ 300446 w 378823"/>
                <a:gd name="connsiteY3" fmla="*/ 0 h 1345474"/>
              </a:gdLst>
              <a:ahLst/>
              <a:cxnLst>
                <a:cxn ang="0">
                  <a:pos x="connsiteX0" y="connsiteY0"/>
                </a:cxn>
                <a:cxn ang="0">
                  <a:pos x="connsiteX1" y="connsiteY1"/>
                </a:cxn>
                <a:cxn ang="0">
                  <a:pos x="connsiteX2" y="connsiteY2"/>
                </a:cxn>
                <a:cxn ang="0">
                  <a:pos x="connsiteX3" y="connsiteY3"/>
                </a:cxn>
              </a:cxnLst>
              <a:rect l="l" t="t" r="r" b="b"/>
              <a:pathLst>
                <a:path w="378823" h="1345474">
                  <a:moveTo>
                    <a:pt x="378823" y="1345474"/>
                  </a:moveTo>
                  <a:cubicBezTo>
                    <a:pt x="202474" y="1072243"/>
                    <a:pt x="26126" y="799012"/>
                    <a:pt x="13063" y="574766"/>
                  </a:cubicBezTo>
                  <a:cubicBezTo>
                    <a:pt x="0" y="350520"/>
                    <a:pt x="300446" y="0"/>
                    <a:pt x="300446" y="0"/>
                  </a:cubicBezTo>
                  <a:lnTo>
                    <a:pt x="300446" y="0"/>
                  </a:lnTo>
                </a:path>
              </a:pathLst>
            </a:custGeom>
            <a:ln>
              <a:solidFill>
                <a:srgbClr val="00206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cxnSp>
          <p:nvCxnSpPr>
            <p:cNvPr id="9" name="Straight Arrow Connector 8"/>
            <p:cNvCxnSpPr/>
            <p:nvPr/>
          </p:nvCxnSpPr>
          <p:spPr>
            <a:xfrm flipV="1">
              <a:off x="2895600" y="4191000"/>
              <a:ext cx="228600" cy="22860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 xmlns:p14="http://schemas.microsoft.com/office/powerpoint/2010/main" val="275884280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a:t>
            </a:r>
            <a:endParaRPr lang="en-US" dirty="0"/>
          </a:p>
        </p:txBody>
      </p:sp>
      <p:sp>
        <p:nvSpPr>
          <p:cNvPr id="3" name="Content Placeholder 2"/>
          <p:cNvSpPr>
            <a:spLocks noGrp="1"/>
          </p:cNvSpPr>
          <p:nvPr>
            <p:ph sz="quarter" idx="1"/>
          </p:nvPr>
        </p:nvSpPr>
        <p:spPr/>
        <p:txBody>
          <a:bodyPr>
            <a:normAutofit/>
          </a:bodyPr>
          <a:lstStyle/>
          <a:p>
            <a:pPr lvl="0" algn="just"/>
            <a:r>
              <a:rPr lang="en-US" dirty="0" smtClean="0"/>
              <a:t>Create a class </a:t>
            </a:r>
            <a:r>
              <a:rPr lang="en-US" b="1" dirty="0" smtClean="0"/>
              <a:t>Book </a:t>
            </a:r>
            <a:r>
              <a:rPr lang="en-US" dirty="0" smtClean="0"/>
              <a:t>which has following members: </a:t>
            </a:r>
            <a:endParaRPr lang="en-US" sz="2800" dirty="0" smtClean="0"/>
          </a:p>
          <a:p>
            <a:pPr lvl="1" algn="just"/>
            <a:r>
              <a:rPr lang="en-US" dirty="0" err="1" smtClean="0"/>
              <a:t>privateintbookNo</a:t>
            </a:r>
            <a:endParaRPr lang="en-US" dirty="0" smtClean="0"/>
          </a:p>
          <a:p>
            <a:pPr lvl="1" algn="just"/>
            <a:r>
              <a:rPr lang="en-US" dirty="0" smtClean="0"/>
              <a:t>private String title</a:t>
            </a:r>
          </a:p>
          <a:p>
            <a:pPr lvl="1" algn="just"/>
            <a:r>
              <a:rPr lang="en-US" dirty="0" smtClean="0"/>
              <a:t>private String author</a:t>
            </a:r>
          </a:p>
          <a:p>
            <a:pPr lvl="1" algn="just"/>
            <a:r>
              <a:rPr lang="en-US" dirty="0" smtClean="0"/>
              <a:t>private float price</a:t>
            </a:r>
          </a:p>
          <a:p>
            <a:pPr lvl="1" algn="just"/>
            <a:r>
              <a:rPr lang="en-US" dirty="0" smtClean="0"/>
              <a:t>Provide getter and setter methods for all the instance </a:t>
            </a:r>
            <a:r>
              <a:rPr lang="en-US" dirty="0" err="1" smtClean="0"/>
              <a:t>variables.Create</a:t>
            </a:r>
            <a:r>
              <a:rPr lang="en-US" dirty="0" smtClean="0"/>
              <a:t> a class </a:t>
            </a:r>
            <a:r>
              <a:rPr lang="en-US" b="1" dirty="0" err="1" smtClean="0"/>
              <a:t>BookDetails</a:t>
            </a:r>
            <a:r>
              <a:rPr lang="en-US" b="1" dirty="0" smtClean="0"/>
              <a:t> </a:t>
            </a:r>
            <a:r>
              <a:rPr lang="en-US" dirty="0" smtClean="0"/>
              <a:t>which has the main method. Create an object of the </a:t>
            </a:r>
            <a:r>
              <a:rPr lang="en-US" b="1" dirty="0" smtClean="0"/>
              <a:t>Book</a:t>
            </a:r>
            <a:r>
              <a:rPr lang="en-US" dirty="0" smtClean="0"/>
              <a:t> class.  Initialize the object by reading inputs for the fields from the user. </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533400"/>
            <a:ext cx="8229600" cy="5592763"/>
          </a:xfrm>
        </p:spPr>
        <p:txBody>
          <a:bodyPr>
            <a:normAutofit/>
          </a:bodyPr>
          <a:lstStyle/>
          <a:p>
            <a:pPr lvl="0" algn="just"/>
            <a:r>
              <a:rPr lang="en-US" dirty="0" smtClean="0"/>
              <a:t>Modify the Book class to include a </a:t>
            </a:r>
            <a:r>
              <a:rPr lang="en-US" b="1" dirty="0" smtClean="0"/>
              <a:t>constructor </a:t>
            </a:r>
            <a:r>
              <a:rPr lang="en-US" dirty="0" smtClean="0"/>
              <a:t>for initializing the instance variables. Perform the below validations in the constructor and print appropriate error message if the validation fails. </a:t>
            </a:r>
            <a:endParaRPr lang="en-US" sz="2800" dirty="0" smtClean="0"/>
          </a:p>
          <a:p>
            <a:pPr lvl="1" algn="just"/>
            <a:r>
              <a:rPr lang="en-US" dirty="0" smtClean="0"/>
              <a:t>Title of the book must </a:t>
            </a:r>
            <a:r>
              <a:rPr lang="en-US" dirty="0" err="1" smtClean="0"/>
              <a:t>haveatleast</a:t>
            </a:r>
            <a:r>
              <a:rPr lang="en-US" dirty="0" smtClean="0"/>
              <a:t> 4 characters</a:t>
            </a:r>
            <a:endParaRPr lang="en-US" sz="2400" dirty="0" smtClean="0"/>
          </a:p>
          <a:p>
            <a:pPr lvl="1" algn="just"/>
            <a:r>
              <a:rPr lang="en-US" dirty="0" smtClean="0"/>
              <a:t>price must be in the range 1 to 5000</a:t>
            </a:r>
            <a:endParaRPr lang="en-US" sz="2400" dirty="0" smtClean="0"/>
          </a:p>
          <a:p>
            <a:pPr lvl="0" algn="just"/>
            <a:r>
              <a:rPr lang="en-US" dirty="0" smtClean="0"/>
              <a:t>Modify the class to include the below static members</a:t>
            </a:r>
            <a:endParaRPr lang="en-US" sz="2800" dirty="0" smtClean="0"/>
          </a:p>
          <a:p>
            <a:pPr lvl="1" algn="just"/>
            <a:r>
              <a:rPr lang="en-US" dirty="0" smtClean="0"/>
              <a:t>private static  </a:t>
            </a:r>
            <a:r>
              <a:rPr lang="en-US" dirty="0" err="1" smtClean="0"/>
              <a:t>intbookCount</a:t>
            </a:r>
            <a:r>
              <a:rPr lang="en-US" dirty="0" smtClean="0"/>
              <a:t>;</a:t>
            </a:r>
            <a:endParaRPr lang="en-US" sz="2400" dirty="0" smtClean="0"/>
          </a:p>
          <a:p>
            <a:pPr lvl="1" algn="just"/>
            <a:r>
              <a:rPr lang="en-US" dirty="0" smtClean="0"/>
              <a:t>public </a:t>
            </a:r>
            <a:r>
              <a:rPr lang="en-US" dirty="0" err="1" smtClean="0"/>
              <a:t>int</a:t>
            </a:r>
            <a:r>
              <a:rPr lang="en-US" dirty="0" smtClean="0"/>
              <a:t> static </a:t>
            </a:r>
            <a:r>
              <a:rPr lang="en-US" dirty="0" err="1" smtClean="0"/>
              <a:t>getBookCount</a:t>
            </a:r>
            <a:r>
              <a:rPr lang="en-US" dirty="0" smtClean="0"/>
              <a:t>( )</a:t>
            </a:r>
            <a:endParaRPr lang="en-US" sz="2400" dirty="0" smtClean="0"/>
          </a:p>
          <a:p>
            <a:pPr lvl="1" algn="just"/>
            <a:r>
              <a:rPr lang="en-US" dirty="0" smtClean="0"/>
              <a:t>Also write a Static block to initialize </a:t>
            </a:r>
            <a:r>
              <a:rPr lang="en-US" dirty="0" err="1" smtClean="0"/>
              <a:t>bookCount</a:t>
            </a:r>
            <a:r>
              <a:rPr lang="en-US" dirty="0" smtClean="0"/>
              <a:t> to zero.</a:t>
            </a:r>
          </a:p>
          <a:p>
            <a:pPr lvl="1" algn="just"/>
            <a:r>
              <a:rPr lang="en-US" dirty="0" smtClean="0"/>
              <a:t>Increase the </a:t>
            </a:r>
            <a:r>
              <a:rPr lang="en-US" dirty="0" err="1" smtClean="0"/>
              <a:t>bookCount</a:t>
            </a:r>
            <a:r>
              <a:rPr lang="en-US" dirty="0" smtClean="0"/>
              <a:t> by 1 when a new Book object is created.</a:t>
            </a:r>
          </a:p>
          <a:p>
            <a:pPr algn="just"/>
            <a:endParaRPr 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Arrays</a:t>
            </a:r>
            <a:endParaRPr lang="en-US" dirty="0"/>
          </a:p>
        </p:txBody>
      </p:sp>
    </p:spTree>
    <p:extLst>
      <p:ext uri="{BB962C8B-B14F-4D97-AF65-F5344CB8AC3E}">
        <p14:creationId xmlns:p14="http://schemas.microsoft.com/office/powerpoint/2010/main" xmlns="" val="30419584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sz="quarter" idx="1"/>
          </p:nvPr>
        </p:nvSpPr>
        <p:spPr/>
        <p:txBody>
          <a:bodyPr/>
          <a:lstStyle/>
          <a:p>
            <a:pPr marL="0" indent="0" algn="just">
              <a:buNone/>
            </a:pPr>
            <a:r>
              <a:rPr lang="en-US" dirty="0"/>
              <a:t>A</a:t>
            </a:r>
            <a:r>
              <a:rPr lang="en-US" dirty="0" smtClean="0"/>
              <a:t>rray </a:t>
            </a:r>
            <a:r>
              <a:rPr lang="en-US" dirty="0"/>
              <a:t>is a collection of similar type of elements that have contiguous memory location.</a:t>
            </a:r>
          </a:p>
          <a:p>
            <a:pPr marL="0" indent="0" algn="just">
              <a:buNone/>
            </a:pPr>
            <a:r>
              <a:rPr lang="en-US" b="1" dirty="0"/>
              <a:t>Java array</a:t>
            </a:r>
            <a:r>
              <a:rPr lang="en-US" dirty="0"/>
              <a:t> is an object the contains elements of similar data type. It is a data structure where we store similar elements. We can store only fixed set of elements in a java array.</a:t>
            </a:r>
          </a:p>
          <a:p>
            <a:pPr marL="0" indent="0" algn="just">
              <a:buNone/>
            </a:pPr>
            <a:r>
              <a:rPr lang="en-US" dirty="0"/>
              <a:t>Array in java is index based, first element of the array is stored at 0 index.</a:t>
            </a:r>
          </a:p>
          <a:p>
            <a:pPr marL="0" indent="0" algn="just">
              <a:buNone/>
            </a:pPr>
            <a:endParaRPr lang="en-US" dirty="0"/>
          </a:p>
        </p:txBody>
      </p:sp>
      <p:pic>
        <p:nvPicPr>
          <p:cNvPr id="4" name="Picture 3"/>
          <p:cNvPicPr>
            <a:picLocks noChangeAspect="1"/>
          </p:cNvPicPr>
          <p:nvPr/>
        </p:nvPicPr>
        <p:blipFill>
          <a:blip r:embed="rId2"/>
          <a:stretch>
            <a:fillRect/>
          </a:stretch>
        </p:blipFill>
        <p:spPr>
          <a:xfrm>
            <a:off x="3300413" y="4703763"/>
            <a:ext cx="2543175" cy="1285875"/>
          </a:xfrm>
          <a:prstGeom prst="rect">
            <a:avLst/>
          </a:prstGeom>
        </p:spPr>
      </p:pic>
    </p:spTree>
    <p:extLst>
      <p:ext uri="{BB962C8B-B14F-4D97-AF65-F5344CB8AC3E}">
        <p14:creationId xmlns:p14="http://schemas.microsoft.com/office/powerpoint/2010/main" xmlns="" val="3905253092"/>
      </p:ext>
    </p:extLst>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Array</a:t>
            </a:r>
            <a:endParaRPr lang="en-US" dirty="0"/>
          </a:p>
        </p:txBody>
      </p:sp>
      <p:sp>
        <p:nvSpPr>
          <p:cNvPr id="3" name="Content Placeholder 2"/>
          <p:cNvSpPr>
            <a:spLocks noGrp="1"/>
          </p:cNvSpPr>
          <p:nvPr>
            <p:ph sz="quarter" idx="1"/>
          </p:nvPr>
        </p:nvSpPr>
        <p:spPr/>
        <p:txBody>
          <a:bodyPr/>
          <a:lstStyle/>
          <a:p>
            <a:pPr marL="0" indent="0" algn="just">
              <a:buNone/>
            </a:pPr>
            <a:r>
              <a:rPr lang="en-US" dirty="0"/>
              <a:t>There are two types of array.</a:t>
            </a:r>
          </a:p>
          <a:p>
            <a:pPr algn="just"/>
            <a:r>
              <a:rPr lang="en-US" dirty="0"/>
              <a:t>Single Dimensional </a:t>
            </a:r>
            <a:r>
              <a:rPr lang="en-US" dirty="0" smtClean="0"/>
              <a:t>Array</a:t>
            </a:r>
          </a:p>
          <a:p>
            <a:pPr marL="0" indent="0" algn="just">
              <a:buNone/>
            </a:pPr>
            <a:r>
              <a:rPr lang="en-US" dirty="0"/>
              <a:t>	</a:t>
            </a:r>
            <a:r>
              <a:rPr lang="en-US" dirty="0" smtClean="0"/>
              <a:t>syntax to declare single dimensional array</a:t>
            </a:r>
          </a:p>
          <a:p>
            <a:pPr marL="0" indent="0" algn="just">
              <a:buNone/>
            </a:pPr>
            <a:r>
              <a:rPr lang="en-US" dirty="0" err="1" smtClean="0"/>
              <a:t>dataType</a:t>
            </a:r>
            <a:r>
              <a:rPr lang="en-US" dirty="0"/>
              <a:t>[] </a:t>
            </a:r>
            <a:r>
              <a:rPr lang="en-US" dirty="0" err="1"/>
              <a:t>arr</a:t>
            </a:r>
            <a:r>
              <a:rPr lang="en-US" dirty="0"/>
              <a:t>; (or)  </a:t>
            </a:r>
          </a:p>
          <a:p>
            <a:pPr marL="0" indent="0" algn="just">
              <a:buNone/>
            </a:pPr>
            <a:r>
              <a:rPr lang="en-US" dirty="0" err="1"/>
              <a:t>dataType</a:t>
            </a:r>
            <a:r>
              <a:rPr lang="en-US" dirty="0"/>
              <a:t> []</a:t>
            </a:r>
            <a:r>
              <a:rPr lang="en-US" dirty="0" err="1"/>
              <a:t>arr</a:t>
            </a:r>
            <a:r>
              <a:rPr lang="en-US" dirty="0"/>
              <a:t>; (or)  </a:t>
            </a:r>
          </a:p>
          <a:p>
            <a:pPr marL="0" indent="0" algn="just">
              <a:buNone/>
            </a:pPr>
            <a:r>
              <a:rPr lang="en-US" dirty="0" err="1"/>
              <a:t>dataType</a:t>
            </a:r>
            <a:r>
              <a:rPr lang="en-US" dirty="0"/>
              <a:t> </a:t>
            </a:r>
            <a:r>
              <a:rPr lang="en-US" dirty="0" err="1"/>
              <a:t>arr</a:t>
            </a:r>
            <a:r>
              <a:rPr lang="en-US" dirty="0"/>
              <a:t>[];  </a:t>
            </a:r>
          </a:p>
          <a:p>
            <a:pPr marL="0" indent="0" algn="just">
              <a:buNone/>
            </a:pPr>
            <a:endParaRPr lang="en-US" dirty="0"/>
          </a:p>
        </p:txBody>
      </p:sp>
    </p:spTree>
    <p:extLst>
      <p:ext uri="{BB962C8B-B14F-4D97-AF65-F5344CB8AC3E}">
        <p14:creationId xmlns:p14="http://schemas.microsoft.com/office/powerpoint/2010/main" xmlns="" val="855727638"/>
      </p:ext>
    </p:extLst>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sz="quarter" idx="1"/>
          </p:nvPr>
        </p:nvSpPr>
        <p:spPr/>
        <p:txBody>
          <a:bodyPr>
            <a:normAutofit lnSpcReduction="10000"/>
          </a:bodyPr>
          <a:lstStyle/>
          <a:p>
            <a:pPr marL="0" indent="0">
              <a:buNone/>
            </a:pPr>
            <a:r>
              <a:rPr lang="en-US" sz="1600" b="1" dirty="0"/>
              <a:t>class</a:t>
            </a:r>
            <a:r>
              <a:rPr lang="en-US" sz="1600" dirty="0"/>
              <a:t> </a:t>
            </a:r>
            <a:r>
              <a:rPr lang="en-US" sz="1600" dirty="0" err="1"/>
              <a:t>Testarray</a:t>
            </a:r>
            <a:r>
              <a:rPr lang="en-US" sz="1600" dirty="0"/>
              <a:t>{  </a:t>
            </a:r>
          </a:p>
          <a:p>
            <a:pPr marL="0" indent="0">
              <a:buNone/>
            </a:pPr>
            <a:r>
              <a:rPr lang="en-US" sz="1600" b="1" dirty="0"/>
              <a:t>public</a:t>
            </a:r>
            <a:r>
              <a:rPr lang="en-US" sz="1600" dirty="0"/>
              <a:t> </a:t>
            </a:r>
            <a:r>
              <a:rPr lang="en-US" sz="1600" b="1" dirty="0"/>
              <a:t>static</a:t>
            </a:r>
            <a:r>
              <a:rPr lang="en-US" sz="1600" dirty="0"/>
              <a:t> </a:t>
            </a:r>
            <a:r>
              <a:rPr lang="en-US" sz="1600" b="1" dirty="0"/>
              <a:t>void</a:t>
            </a:r>
            <a:r>
              <a:rPr lang="en-US" sz="1600" dirty="0"/>
              <a:t> main(String </a:t>
            </a:r>
            <a:r>
              <a:rPr lang="en-US" sz="1600" dirty="0" err="1"/>
              <a:t>args</a:t>
            </a:r>
            <a:r>
              <a:rPr lang="en-US" sz="1600" dirty="0"/>
              <a:t>[]){  </a:t>
            </a:r>
          </a:p>
          <a:p>
            <a:pPr marL="0" indent="0">
              <a:buNone/>
            </a:pPr>
            <a:r>
              <a:rPr lang="en-US" sz="1600" dirty="0"/>
              <a:t>  </a:t>
            </a:r>
          </a:p>
          <a:p>
            <a:pPr marL="0" indent="0">
              <a:buNone/>
            </a:pPr>
            <a:r>
              <a:rPr lang="en-US" sz="1600" b="1" dirty="0" err="1"/>
              <a:t>int</a:t>
            </a:r>
            <a:r>
              <a:rPr lang="en-US" sz="1600" dirty="0"/>
              <a:t> a[]=</a:t>
            </a:r>
            <a:r>
              <a:rPr lang="en-US" sz="1600" b="1" dirty="0"/>
              <a:t>new</a:t>
            </a:r>
            <a:r>
              <a:rPr lang="en-US" sz="1600" dirty="0"/>
              <a:t> </a:t>
            </a:r>
            <a:r>
              <a:rPr lang="en-US" sz="1600" b="1" dirty="0" err="1"/>
              <a:t>int</a:t>
            </a:r>
            <a:r>
              <a:rPr lang="en-US" sz="1600" dirty="0"/>
              <a:t>[5];//declaration and instantiation  </a:t>
            </a:r>
          </a:p>
          <a:p>
            <a:pPr marL="0" indent="0">
              <a:buNone/>
            </a:pPr>
            <a:r>
              <a:rPr lang="en-US" sz="1600" dirty="0"/>
              <a:t>a[0]=10;//initialization  </a:t>
            </a:r>
          </a:p>
          <a:p>
            <a:pPr marL="0" indent="0">
              <a:buNone/>
            </a:pPr>
            <a:r>
              <a:rPr lang="en-US" sz="1600" dirty="0"/>
              <a:t>a[1]=20;  </a:t>
            </a:r>
          </a:p>
          <a:p>
            <a:pPr marL="0" indent="0">
              <a:buNone/>
            </a:pPr>
            <a:r>
              <a:rPr lang="en-US" sz="1600" dirty="0"/>
              <a:t>a[2]=70;  </a:t>
            </a:r>
          </a:p>
          <a:p>
            <a:pPr marL="0" indent="0">
              <a:buNone/>
            </a:pPr>
            <a:r>
              <a:rPr lang="en-US" sz="1600" dirty="0"/>
              <a:t>a[3]=40;  </a:t>
            </a:r>
          </a:p>
          <a:p>
            <a:pPr marL="0" indent="0">
              <a:buNone/>
            </a:pPr>
            <a:r>
              <a:rPr lang="en-US" sz="1600" dirty="0"/>
              <a:t>a[4]=50;  </a:t>
            </a:r>
          </a:p>
          <a:p>
            <a:pPr marL="0" indent="0">
              <a:buNone/>
            </a:pPr>
            <a:r>
              <a:rPr lang="en-US" sz="1600" dirty="0"/>
              <a:t>  </a:t>
            </a:r>
          </a:p>
          <a:p>
            <a:pPr marL="0" indent="0">
              <a:buNone/>
            </a:pPr>
            <a:r>
              <a:rPr lang="en-US" sz="1600" dirty="0"/>
              <a:t>//printing array  </a:t>
            </a:r>
          </a:p>
          <a:p>
            <a:pPr marL="0" indent="0">
              <a:buNone/>
            </a:pPr>
            <a:r>
              <a:rPr lang="en-US" sz="1600" b="1" dirty="0"/>
              <a:t>for</a:t>
            </a:r>
            <a:r>
              <a:rPr lang="en-US" sz="1600" dirty="0"/>
              <a:t>(</a:t>
            </a:r>
            <a:r>
              <a:rPr lang="en-US" sz="1600" b="1" dirty="0" err="1"/>
              <a:t>int</a:t>
            </a:r>
            <a:r>
              <a:rPr lang="en-US" sz="1600" dirty="0"/>
              <a:t> </a:t>
            </a:r>
            <a:r>
              <a:rPr lang="en-US" sz="1600" dirty="0" err="1"/>
              <a:t>i</a:t>
            </a:r>
            <a:r>
              <a:rPr lang="en-US" sz="1600" dirty="0"/>
              <a:t>=0;i&lt;</a:t>
            </a:r>
            <a:r>
              <a:rPr lang="en-US" sz="1600" dirty="0" err="1"/>
              <a:t>a.length;i</a:t>
            </a:r>
            <a:r>
              <a:rPr lang="en-US" sz="1600" dirty="0"/>
              <a:t>++)//length is the property of array  </a:t>
            </a:r>
          </a:p>
          <a:p>
            <a:pPr marL="0" indent="0">
              <a:buNone/>
            </a:pPr>
            <a:r>
              <a:rPr lang="en-US" sz="1600" dirty="0" err="1"/>
              <a:t>System.out.println</a:t>
            </a:r>
            <a:r>
              <a:rPr lang="en-US" sz="1600" dirty="0"/>
              <a:t>(a[</a:t>
            </a:r>
            <a:r>
              <a:rPr lang="en-US" sz="1600" dirty="0" err="1"/>
              <a:t>i</a:t>
            </a:r>
            <a:r>
              <a:rPr lang="en-US" sz="1600" dirty="0"/>
              <a:t>]);  </a:t>
            </a:r>
          </a:p>
          <a:p>
            <a:pPr marL="0" indent="0">
              <a:buNone/>
            </a:pPr>
            <a:r>
              <a:rPr lang="en-US" sz="1600" dirty="0"/>
              <a:t>  </a:t>
            </a:r>
          </a:p>
          <a:p>
            <a:pPr marL="0" indent="0">
              <a:buNone/>
            </a:pPr>
            <a:r>
              <a:rPr lang="en-US" sz="1600" dirty="0"/>
              <a:t>}}  </a:t>
            </a:r>
          </a:p>
          <a:p>
            <a:pPr marL="0" indent="0">
              <a:buNone/>
            </a:pPr>
            <a:endParaRPr lang="en-US" sz="1600" dirty="0"/>
          </a:p>
        </p:txBody>
      </p:sp>
    </p:spTree>
    <p:extLst>
      <p:ext uri="{BB962C8B-B14F-4D97-AF65-F5344CB8AC3E}">
        <p14:creationId xmlns:p14="http://schemas.microsoft.com/office/powerpoint/2010/main" xmlns="" val="3945605214"/>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Multidimensional Array</a:t>
            </a:r>
            <a:br>
              <a:rPr lang="en-US" dirty="0"/>
            </a:br>
            <a:endParaRPr lang="en-US" dirty="0"/>
          </a:p>
        </p:txBody>
      </p:sp>
      <p:sp>
        <p:nvSpPr>
          <p:cNvPr id="3" name="Content Placeholder 2"/>
          <p:cNvSpPr>
            <a:spLocks noGrp="1"/>
          </p:cNvSpPr>
          <p:nvPr>
            <p:ph sz="quarter" idx="1"/>
          </p:nvPr>
        </p:nvSpPr>
        <p:spPr/>
        <p:txBody>
          <a:bodyPr>
            <a:normAutofit lnSpcReduction="10000"/>
          </a:bodyPr>
          <a:lstStyle/>
          <a:p>
            <a:pPr marL="0" indent="0">
              <a:buNone/>
            </a:pPr>
            <a:r>
              <a:rPr lang="en-US" dirty="0"/>
              <a:t>In such case, data is stored in row and column based index (also known as matrix </a:t>
            </a:r>
            <a:r>
              <a:rPr lang="en-US" dirty="0" smtClean="0"/>
              <a:t>form).</a:t>
            </a:r>
          </a:p>
          <a:p>
            <a:pPr marL="0" indent="0">
              <a:buNone/>
            </a:pPr>
            <a:r>
              <a:rPr lang="en-US" dirty="0" smtClean="0"/>
              <a:t>Syntax to declare multidimensional array</a:t>
            </a:r>
          </a:p>
          <a:p>
            <a:pPr marL="0" indent="0">
              <a:buNone/>
            </a:pPr>
            <a:endParaRPr lang="en-US" dirty="0" smtClean="0"/>
          </a:p>
          <a:p>
            <a:pPr marL="0" indent="0">
              <a:buNone/>
            </a:pPr>
            <a:r>
              <a:rPr lang="en-US" dirty="0" err="1"/>
              <a:t>dataType</a:t>
            </a:r>
            <a:r>
              <a:rPr lang="en-US" dirty="0"/>
              <a:t>[][] </a:t>
            </a:r>
            <a:r>
              <a:rPr lang="en-US" dirty="0" err="1"/>
              <a:t>arrayRefVar</a:t>
            </a:r>
            <a:r>
              <a:rPr lang="en-US" dirty="0"/>
              <a:t>; (or)  </a:t>
            </a:r>
          </a:p>
          <a:p>
            <a:pPr marL="0" indent="0">
              <a:buNone/>
            </a:pPr>
            <a:r>
              <a:rPr lang="en-US" dirty="0" err="1"/>
              <a:t>dataType</a:t>
            </a:r>
            <a:r>
              <a:rPr lang="en-US" dirty="0"/>
              <a:t> [][]</a:t>
            </a:r>
            <a:r>
              <a:rPr lang="en-US" dirty="0" err="1"/>
              <a:t>arrayRefVar</a:t>
            </a:r>
            <a:r>
              <a:rPr lang="en-US" dirty="0"/>
              <a:t>; (or)  </a:t>
            </a:r>
          </a:p>
          <a:p>
            <a:pPr marL="0" indent="0">
              <a:buNone/>
            </a:pPr>
            <a:r>
              <a:rPr lang="en-US" dirty="0" err="1"/>
              <a:t>dataType</a:t>
            </a:r>
            <a:r>
              <a:rPr lang="en-US" dirty="0"/>
              <a:t> </a:t>
            </a:r>
            <a:r>
              <a:rPr lang="en-US" dirty="0" err="1"/>
              <a:t>arrayRefVar</a:t>
            </a:r>
            <a:r>
              <a:rPr lang="en-US" dirty="0"/>
              <a:t>[][]; (or)  </a:t>
            </a:r>
          </a:p>
          <a:p>
            <a:pPr marL="0" indent="0">
              <a:buNone/>
            </a:pPr>
            <a:r>
              <a:rPr lang="en-US" dirty="0" err="1"/>
              <a:t>dataType</a:t>
            </a:r>
            <a:r>
              <a:rPr lang="en-US" dirty="0"/>
              <a:t> []</a:t>
            </a:r>
            <a:r>
              <a:rPr lang="en-US" dirty="0" err="1"/>
              <a:t>arrayRefVar</a:t>
            </a:r>
            <a:r>
              <a:rPr lang="en-US" dirty="0"/>
              <a:t>[];   </a:t>
            </a:r>
          </a:p>
          <a:p>
            <a:pPr marL="0" indent="0">
              <a:buNone/>
            </a:pPr>
            <a:endParaRPr lang="en-US" b="1" dirty="0" smtClean="0"/>
          </a:p>
          <a:p>
            <a:pPr marL="0" indent="0">
              <a:buNone/>
            </a:pPr>
            <a:r>
              <a:rPr lang="en-US" b="1" dirty="0" err="1" smtClean="0"/>
              <a:t>int</a:t>
            </a:r>
            <a:r>
              <a:rPr lang="en-US" dirty="0"/>
              <a:t>[][] </a:t>
            </a:r>
            <a:r>
              <a:rPr lang="en-US" dirty="0" err="1"/>
              <a:t>arr</a:t>
            </a:r>
            <a:r>
              <a:rPr lang="en-US" dirty="0"/>
              <a:t>=</a:t>
            </a:r>
            <a:r>
              <a:rPr lang="en-US" b="1" dirty="0"/>
              <a:t>new</a:t>
            </a:r>
            <a:r>
              <a:rPr lang="en-US" dirty="0"/>
              <a:t> </a:t>
            </a:r>
            <a:r>
              <a:rPr lang="en-US" b="1" dirty="0" err="1"/>
              <a:t>int</a:t>
            </a:r>
            <a:r>
              <a:rPr lang="en-US" dirty="0"/>
              <a:t>[3][3];//3 row and 3 column  </a:t>
            </a:r>
          </a:p>
          <a:p>
            <a:pPr marL="0" indent="0">
              <a:buNone/>
            </a:pPr>
            <a:endParaRPr lang="en-US" dirty="0"/>
          </a:p>
        </p:txBody>
      </p:sp>
    </p:spTree>
    <p:extLst>
      <p:ext uri="{BB962C8B-B14F-4D97-AF65-F5344CB8AC3E}">
        <p14:creationId xmlns:p14="http://schemas.microsoft.com/office/powerpoint/2010/main" xmlns="" val="397716089"/>
      </p:ext>
    </p:extLst>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sz="quarter" idx="1"/>
          </p:nvPr>
        </p:nvSpPr>
        <p:spPr/>
        <p:txBody>
          <a:bodyPr>
            <a:normAutofit lnSpcReduction="10000"/>
          </a:bodyPr>
          <a:lstStyle/>
          <a:p>
            <a:pPr marL="0" indent="0">
              <a:buNone/>
            </a:pPr>
            <a:r>
              <a:rPr lang="en-US" sz="1600" b="1" dirty="0"/>
              <a:t>class</a:t>
            </a:r>
            <a:r>
              <a:rPr lang="en-US" sz="1600" dirty="0"/>
              <a:t> Testarray3{  </a:t>
            </a:r>
          </a:p>
          <a:p>
            <a:pPr marL="0" indent="0">
              <a:buNone/>
            </a:pPr>
            <a:r>
              <a:rPr lang="en-US" sz="1600" b="1" dirty="0"/>
              <a:t>public</a:t>
            </a:r>
            <a:r>
              <a:rPr lang="en-US" sz="1600" dirty="0"/>
              <a:t> </a:t>
            </a:r>
            <a:r>
              <a:rPr lang="en-US" sz="1600" b="1" dirty="0"/>
              <a:t>static</a:t>
            </a:r>
            <a:r>
              <a:rPr lang="en-US" sz="1600" dirty="0"/>
              <a:t> </a:t>
            </a:r>
            <a:r>
              <a:rPr lang="en-US" sz="1600" b="1" dirty="0"/>
              <a:t>void</a:t>
            </a:r>
            <a:r>
              <a:rPr lang="en-US" sz="1600" dirty="0"/>
              <a:t> main(String </a:t>
            </a:r>
            <a:r>
              <a:rPr lang="en-US" sz="1600" dirty="0" err="1"/>
              <a:t>args</a:t>
            </a:r>
            <a:r>
              <a:rPr lang="en-US" sz="1600" dirty="0"/>
              <a:t>[]){  </a:t>
            </a:r>
          </a:p>
          <a:p>
            <a:pPr marL="0" indent="0">
              <a:buNone/>
            </a:pPr>
            <a:r>
              <a:rPr lang="en-US" sz="1600" dirty="0"/>
              <a:t>  </a:t>
            </a:r>
          </a:p>
          <a:p>
            <a:pPr marL="0" indent="0">
              <a:buNone/>
            </a:pPr>
            <a:r>
              <a:rPr lang="en-US" sz="1600" dirty="0"/>
              <a:t>//declaring and initializing 2D array  </a:t>
            </a:r>
          </a:p>
          <a:p>
            <a:pPr marL="0" indent="0">
              <a:buNone/>
            </a:pPr>
            <a:r>
              <a:rPr lang="en-US" sz="1600" b="1" dirty="0" err="1"/>
              <a:t>int</a:t>
            </a:r>
            <a:r>
              <a:rPr lang="en-US" sz="1600" dirty="0"/>
              <a:t> </a:t>
            </a:r>
            <a:r>
              <a:rPr lang="en-US" sz="1600" dirty="0" err="1"/>
              <a:t>arr</a:t>
            </a:r>
            <a:r>
              <a:rPr lang="en-US" sz="1600" dirty="0"/>
              <a:t>[][]={{1,2,3},{2,4,5},{4,4,5}};  </a:t>
            </a:r>
          </a:p>
          <a:p>
            <a:pPr marL="0" indent="0">
              <a:buNone/>
            </a:pPr>
            <a:r>
              <a:rPr lang="en-US" sz="1600" dirty="0"/>
              <a:t>  </a:t>
            </a:r>
          </a:p>
          <a:p>
            <a:pPr marL="0" indent="0">
              <a:buNone/>
            </a:pPr>
            <a:r>
              <a:rPr lang="en-US" sz="1600" dirty="0"/>
              <a:t>//printing 2D array  </a:t>
            </a:r>
          </a:p>
          <a:p>
            <a:pPr marL="0" indent="0">
              <a:buNone/>
            </a:pPr>
            <a:r>
              <a:rPr lang="en-US" sz="1600" b="1" dirty="0"/>
              <a:t>for</a:t>
            </a:r>
            <a:r>
              <a:rPr lang="en-US" sz="1600" dirty="0"/>
              <a:t>(</a:t>
            </a:r>
            <a:r>
              <a:rPr lang="en-US" sz="1600" b="1" dirty="0" err="1"/>
              <a:t>int</a:t>
            </a:r>
            <a:r>
              <a:rPr lang="en-US" sz="1600" dirty="0"/>
              <a:t> </a:t>
            </a:r>
            <a:r>
              <a:rPr lang="en-US" sz="1600" dirty="0" err="1"/>
              <a:t>i</a:t>
            </a:r>
            <a:r>
              <a:rPr lang="en-US" sz="1600" dirty="0"/>
              <a:t>=0;i&lt;3;i++){  </a:t>
            </a:r>
          </a:p>
          <a:p>
            <a:pPr marL="0" indent="0">
              <a:buNone/>
            </a:pPr>
            <a:r>
              <a:rPr lang="en-US" sz="1600" dirty="0"/>
              <a:t> </a:t>
            </a:r>
            <a:r>
              <a:rPr lang="en-US" sz="1600" b="1" dirty="0"/>
              <a:t>for</a:t>
            </a:r>
            <a:r>
              <a:rPr lang="en-US" sz="1600" dirty="0"/>
              <a:t>(</a:t>
            </a:r>
            <a:r>
              <a:rPr lang="en-US" sz="1600" b="1" dirty="0" err="1"/>
              <a:t>int</a:t>
            </a:r>
            <a:r>
              <a:rPr lang="en-US" sz="1600" dirty="0"/>
              <a:t> j=0;j&lt;3;j++){  </a:t>
            </a:r>
          </a:p>
          <a:p>
            <a:pPr marL="0" indent="0">
              <a:buNone/>
            </a:pPr>
            <a:r>
              <a:rPr lang="en-US" sz="1600" dirty="0"/>
              <a:t>   </a:t>
            </a:r>
            <a:r>
              <a:rPr lang="en-US" sz="1600" dirty="0" err="1"/>
              <a:t>System.out.print</a:t>
            </a:r>
            <a:r>
              <a:rPr lang="en-US" sz="1600" dirty="0"/>
              <a:t>(</a:t>
            </a:r>
            <a:r>
              <a:rPr lang="en-US" sz="1600" dirty="0" err="1"/>
              <a:t>arr</a:t>
            </a:r>
            <a:r>
              <a:rPr lang="en-US" sz="1600" dirty="0"/>
              <a:t>[</a:t>
            </a:r>
            <a:r>
              <a:rPr lang="en-US" sz="1600" dirty="0" err="1"/>
              <a:t>i</a:t>
            </a:r>
            <a:r>
              <a:rPr lang="en-US" sz="1600" dirty="0"/>
              <a:t>][j]+" ");  </a:t>
            </a:r>
          </a:p>
          <a:p>
            <a:pPr marL="0" indent="0">
              <a:buNone/>
            </a:pPr>
            <a:r>
              <a:rPr lang="en-US" sz="1600" dirty="0"/>
              <a:t> }  </a:t>
            </a:r>
          </a:p>
          <a:p>
            <a:pPr marL="0" indent="0">
              <a:buNone/>
            </a:pPr>
            <a:r>
              <a:rPr lang="en-US" sz="1600" dirty="0"/>
              <a:t> </a:t>
            </a:r>
            <a:r>
              <a:rPr lang="en-US" sz="1600" dirty="0" err="1"/>
              <a:t>System.out.println</a:t>
            </a:r>
            <a:r>
              <a:rPr lang="en-US" sz="1600" dirty="0"/>
              <a:t>();  </a:t>
            </a:r>
          </a:p>
          <a:p>
            <a:pPr marL="0" indent="0">
              <a:buNone/>
            </a:pPr>
            <a:r>
              <a:rPr lang="en-US" sz="1600" dirty="0"/>
              <a:t>}  </a:t>
            </a:r>
          </a:p>
          <a:p>
            <a:pPr marL="0" indent="0">
              <a:buNone/>
            </a:pPr>
            <a:r>
              <a:rPr lang="en-US" sz="1600" dirty="0"/>
              <a:t>  </a:t>
            </a:r>
          </a:p>
          <a:p>
            <a:pPr marL="0" indent="0">
              <a:buNone/>
            </a:pPr>
            <a:r>
              <a:rPr lang="en-US" sz="1600" dirty="0"/>
              <a:t>}}  </a:t>
            </a:r>
          </a:p>
          <a:p>
            <a:pPr marL="0" indent="0">
              <a:buNone/>
            </a:pPr>
            <a:endParaRPr lang="en-US" sz="1600" dirty="0"/>
          </a:p>
        </p:txBody>
      </p:sp>
    </p:spTree>
    <p:extLst>
      <p:ext uri="{BB962C8B-B14F-4D97-AF65-F5344CB8AC3E}">
        <p14:creationId xmlns:p14="http://schemas.microsoft.com/office/powerpoint/2010/main" xmlns="" val="1871794610"/>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0" y="152400"/>
            <a:ext cx="9144000" cy="838200"/>
          </a:xfrm>
        </p:spPr>
        <p:txBody>
          <a:bodyPr>
            <a:normAutofit fontScale="90000"/>
          </a:bodyPr>
          <a:lstStyle/>
          <a:p>
            <a:pPr eaLnBrk="1" hangingPunct="1"/>
            <a:r>
              <a:rPr lang="en-US" dirty="0"/>
              <a:t>Compilation </a:t>
            </a:r>
            <a:r>
              <a:rPr lang="en-US" dirty="0" smtClean="0"/>
              <a:t>&amp; execution: command </a:t>
            </a:r>
            <a:r>
              <a:rPr lang="en-US" dirty="0"/>
              <a:t>prompt</a:t>
            </a:r>
          </a:p>
        </p:txBody>
      </p:sp>
      <p:sp>
        <p:nvSpPr>
          <p:cNvPr id="27666" name="Slide Number Placeholder 25"/>
          <p:cNvSpPr>
            <a:spLocks noGrp="1"/>
          </p:cNvSpPr>
          <p:nvPr>
            <p:ph type="sldNum" sz="quarter" idx="12"/>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3C43DB33-91B1-4C80-A44B-DC718C6A9EA9}" type="slidenum">
              <a:rPr lang="en-US" smtClean="0">
                <a:solidFill>
                  <a:schemeClr val="bg2"/>
                </a:solidFill>
              </a:rPr>
              <a:pPr eaLnBrk="1" hangingPunct="1">
                <a:defRPr/>
              </a:pPr>
              <a:t>6</a:t>
            </a:fld>
            <a:endParaRPr lang="en-US" smtClean="0">
              <a:solidFill>
                <a:schemeClr val="bg2"/>
              </a:solidFill>
            </a:endParaRPr>
          </a:p>
        </p:txBody>
      </p:sp>
      <p:sp>
        <p:nvSpPr>
          <p:cNvPr id="11268" name="Rectangle 3"/>
          <p:cNvSpPr>
            <a:spLocks noGrp="1" noChangeArrowheads="1"/>
          </p:cNvSpPr>
          <p:nvPr>
            <p:ph sz="quarter" idx="1"/>
          </p:nvPr>
        </p:nvSpPr>
        <p:spPr>
          <a:xfrm>
            <a:off x="387753" y="1717641"/>
            <a:ext cx="8458200" cy="985078"/>
          </a:xfrm>
        </p:spPr>
        <p:txBody>
          <a:bodyPr/>
          <a:lstStyle/>
          <a:p>
            <a:pPr eaLnBrk="1" hangingPunct="1">
              <a:defRPr/>
            </a:pPr>
            <a:r>
              <a:rPr lang="en-US" dirty="0" smtClean="0"/>
              <a:t>Compile</a:t>
            </a:r>
          </a:p>
          <a:p>
            <a:pPr lvl="1" eaLnBrk="1" hangingPunct="1">
              <a:defRPr/>
            </a:pPr>
            <a:r>
              <a:rPr lang="en-US" sz="2000" b="1" dirty="0" smtClean="0">
                <a:solidFill>
                  <a:schemeClr val="accent5">
                    <a:lumMod val="25000"/>
                  </a:schemeClr>
                </a:solidFill>
                <a:latin typeface="Courier New" pitchFamily="49" charset="0"/>
              </a:rPr>
              <a:t>C:\MyJava&gt;</a:t>
            </a:r>
            <a:r>
              <a:rPr lang="en-US" sz="2000" b="1" dirty="0" smtClean="0">
                <a:solidFill>
                  <a:srgbClr val="000000"/>
                </a:solidFill>
                <a:latin typeface="Courier New" pitchFamily="49" charset="0"/>
              </a:rPr>
              <a:t>javac </a:t>
            </a:r>
            <a:r>
              <a:rPr lang="en-US" sz="2000" b="1" i="1" dirty="0" smtClean="0">
                <a:solidFill>
                  <a:srgbClr val="000000"/>
                </a:solidFill>
                <a:latin typeface="Courier New" pitchFamily="49" charset="0"/>
              </a:rPr>
              <a:t>Hello</a:t>
            </a:r>
            <a:r>
              <a:rPr lang="en-US" sz="2000" b="1" dirty="0" smtClean="0">
                <a:solidFill>
                  <a:srgbClr val="000000"/>
                </a:solidFill>
                <a:latin typeface="Courier New" pitchFamily="49" charset="0"/>
              </a:rPr>
              <a:t>.java</a:t>
            </a:r>
          </a:p>
          <a:p>
            <a:pPr lvl="1" eaLnBrk="1" hangingPunct="1">
              <a:buClr>
                <a:schemeClr val="tx2"/>
              </a:buClr>
              <a:buFontTx/>
              <a:buNone/>
              <a:defRPr/>
            </a:pPr>
            <a:endParaRPr lang="en-US" sz="2000" b="1" dirty="0" smtClean="0">
              <a:solidFill>
                <a:srgbClr val="000000"/>
              </a:solidFill>
              <a:latin typeface="Courier New" pitchFamily="49" charset="0"/>
            </a:endParaRPr>
          </a:p>
        </p:txBody>
      </p:sp>
      <p:sp>
        <p:nvSpPr>
          <p:cNvPr id="6" name="Rectangle 3"/>
          <p:cNvSpPr txBox="1">
            <a:spLocks noChangeArrowheads="1"/>
          </p:cNvSpPr>
          <p:nvPr/>
        </p:nvSpPr>
        <p:spPr bwMode="auto">
          <a:xfrm>
            <a:off x="457200" y="5274167"/>
            <a:ext cx="3962400" cy="990600"/>
          </a:xfrm>
          <a:prstGeom prst="rect">
            <a:avLst/>
          </a:prstGeom>
          <a:noFill/>
          <a:ln w="9525">
            <a:noFill/>
            <a:miter lim="800000"/>
            <a:headEnd/>
            <a:tailEnd/>
          </a:ln>
        </p:spPr>
        <p:txBody>
          <a:bodyPr/>
          <a:lstStyle/>
          <a:p>
            <a:pPr marL="342900" indent="-342900">
              <a:lnSpc>
                <a:spcPct val="140000"/>
              </a:lnSpc>
              <a:spcBef>
                <a:spcPct val="20000"/>
              </a:spcBef>
              <a:buClr>
                <a:schemeClr val="accent2"/>
              </a:buClr>
              <a:buFont typeface="Wingdings" pitchFamily="2" charset="2"/>
              <a:buChar char="§"/>
              <a:defRPr/>
            </a:pPr>
            <a:r>
              <a:rPr lang="en-US" sz="2000" kern="0" dirty="0">
                <a:solidFill>
                  <a:srgbClr val="5F5F5F"/>
                </a:solidFill>
                <a:latin typeface="+mn-lt"/>
                <a:cs typeface="+mn-cs"/>
              </a:rPr>
              <a:t>Execute</a:t>
            </a:r>
          </a:p>
          <a:p>
            <a:pPr lvl="1">
              <a:buClr>
                <a:schemeClr val="tx2"/>
              </a:buClr>
              <a:defRPr/>
            </a:pPr>
            <a:r>
              <a:rPr lang="en-US" sz="2000" b="1" dirty="0">
                <a:solidFill>
                  <a:schemeClr val="accent5">
                    <a:lumMod val="25000"/>
                  </a:schemeClr>
                </a:solidFill>
                <a:latin typeface="Courier New" pitchFamily="49" charset="0"/>
                <a:cs typeface="+mn-cs"/>
              </a:rPr>
              <a:t>C:\MyJava&gt;</a:t>
            </a:r>
            <a:r>
              <a:rPr lang="en-US" sz="2000" b="1" dirty="0">
                <a:solidFill>
                  <a:srgbClr val="000000"/>
                </a:solidFill>
                <a:latin typeface="Courier New" pitchFamily="49" charset="0"/>
                <a:cs typeface="+mn-cs"/>
              </a:rPr>
              <a:t>java </a:t>
            </a:r>
            <a:r>
              <a:rPr lang="en-US" sz="2000" b="1" i="1" dirty="0">
                <a:solidFill>
                  <a:srgbClr val="000000"/>
                </a:solidFill>
                <a:latin typeface="Courier New" pitchFamily="49" charset="0"/>
                <a:cs typeface="+mn-cs"/>
              </a:rPr>
              <a:t>Hello</a:t>
            </a:r>
            <a:endParaRPr lang="en-US" sz="2000" b="1" dirty="0">
              <a:solidFill>
                <a:srgbClr val="000000"/>
              </a:solidFill>
              <a:latin typeface="Courier New" pitchFamily="49" charset="0"/>
              <a:cs typeface="+mn-cs"/>
            </a:endParaRPr>
          </a:p>
        </p:txBody>
      </p:sp>
      <p:sp>
        <p:nvSpPr>
          <p:cNvPr id="27653" name="Rectangle 4"/>
          <p:cNvSpPr>
            <a:spLocks noChangeArrowheads="1"/>
          </p:cNvSpPr>
          <p:nvPr/>
        </p:nvSpPr>
        <p:spPr bwMode="auto">
          <a:xfrm>
            <a:off x="762000" y="2971800"/>
            <a:ext cx="2668588" cy="581025"/>
          </a:xfrm>
          <a:prstGeom prst="rect">
            <a:avLst/>
          </a:prstGeom>
          <a:solidFill>
            <a:srgbClr val="99CCFF"/>
          </a:solidFill>
          <a:ln w="9525">
            <a:solidFill>
              <a:schemeClr val="tx1"/>
            </a:solidFill>
            <a:miter lim="800000"/>
            <a:headEnd/>
            <a:tailEnd/>
          </a:ln>
        </p:spPr>
        <p:txBody>
          <a:bodyPr wrap="none" anchor="ctr"/>
          <a:lstStyle/>
          <a:p>
            <a:pPr algn="ctr"/>
            <a:r>
              <a:rPr lang="en-US" sz="2000" dirty="0"/>
              <a:t>Hello.java </a:t>
            </a:r>
          </a:p>
        </p:txBody>
      </p:sp>
      <p:sp>
        <p:nvSpPr>
          <p:cNvPr id="27654" name="Line 5"/>
          <p:cNvSpPr>
            <a:spLocks noChangeShapeType="1"/>
          </p:cNvSpPr>
          <p:nvPr/>
        </p:nvSpPr>
        <p:spPr bwMode="auto">
          <a:xfrm>
            <a:off x="3430588" y="3281363"/>
            <a:ext cx="1600200" cy="0"/>
          </a:xfrm>
          <a:prstGeom prst="line">
            <a:avLst/>
          </a:prstGeom>
          <a:noFill/>
          <a:ln w="25400">
            <a:solidFill>
              <a:schemeClr val="bg2"/>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27655" name="Text Box 6"/>
          <p:cNvSpPr txBox="1">
            <a:spLocks noChangeArrowheads="1"/>
          </p:cNvSpPr>
          <p:nvPr/>
        </p:nvSpPr>
        <p:spPr bwMode="auto">
          <a:xfrm>
            <a:off x="3887788" y="2827338"/>
            <a:ext cx="825867"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000" b="1" dirty="0" err="1"/>
              <a:t>javac</a:t>
            </a:r>
            <a:endParaRPr lang="en-US" sz="2000" b="1" dirty="0"/>
          </a:p>
        </p:txBody>
      </p:sp>
      <p:sp>
        <p:nvSpPr>
          <p:cNvPr id="27656" name="Oval 7"/>
          <p:cNvSpPr>
            <a:spLocks noChangeArrowheads="1"/>
          </p:cNvSpPr>
          <p:nvPr/>
        </p:nvSpPr>
        <p:spPr bwMode="auto">
          <a:xfrm>
            <a:off x="5030788" y="2670175"/>
            <a:ext cx="2970212" cy="1143000"/>
          </a:xfrm>
          <a:prstGeom prst="ellipse">
            <a:avLst/>
          </a:prstGeom>
          <a:solidFill>
            <a:srgbClr val="99CCFF"/>
          </a:solidFill>
          <a:ln w="9525">
            <a:solidFill>
              <a:schemeClr val="tx1"/>
            </a:solidFill>
            <a:round/>
            <a:headEnd/>
            <a:tailEnd/>
          </a:ln>
        </p:spPr>
        <p:txBody>
          <a:bodyPr wrap="none" anchor="ctr"/>
          <a:lstStyle/>
          <a:p>
            <a:pPr algn="ctr"/>
            <a:r>
              <a:rPr lang="en-US" sz="2000" dirty="0" err="1"/>
              <a:t>Hello.class</a:t>
            </a:r>
            <a:endParaRPr lang="en-US" sz="2000" dirty="0"/>
          </a:p>
        </p:txBody>
      </p:sp>
      <p:sp>
        <p:nvSpPr>
          <p:cNvPr id="27657" name="Text Box 8"/>
          <p:cNvSpPr txBox="1">
            <a:spLocks noChangeArrowheads="1"/>
          </p:cNvSpPr>
          <p:nvPr/>
        </p:nvSpPr>
        <p:spPr bwMode="auto">
          <a:xfrm>
            <a:off x="3657600" y="3352800"/>
            <a:ext cx="1981200"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sz="2000" i="1" dirty="0">
                <a:latin typeface="Times New Roman" pitchFamily="18" charset="0"/>
              </a:rPr>
              <a:t>compilation</a:t>
            </a:r>
          </a:p>
        </p:txBody>
      </p:sp>
      <p:sp>
        <p:nvSpPr>
          <p:cNvPr id="27658" name="Rectangle 9"/>
          <p:cNvSpPr>
            <a:spLocks noChangeArrowheads="1"/>
          </p:cNvSpPr>
          <p:nvPr/>
        </p:nvSpPr>
        <p:spPr bwMode="auto">
          <a:xfrm>
            <a:off x="7477460" y="2257425"/>
            <a:ext cx="1323975"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sz="2000" dirty="0">
                <a:solidFill>
                  <a:schemeClr val="accent2"/>
                </a:solidFill>
              </a:rPr>
              <a:t>Byte code</a:t>
            </a:r>
          </a:p>
        </p:txBody>
      </p:sp>
      <p:sp>
        <p:nvSpPr>
          <p:cNvPr id="27659" name="Rectangle 10"/>
          <p:cNvSpPr>
            <a:spLocks noChangeArrowheads="1"/>
          </p:cNvSpPr>
          <p:nvPr/>
        </p:nvSpPr>
        <p:spPr bwMode="auto">
          <a:xfrm>
            <a:off x="267035" y="3943350"/>
            <a:ext cx="1624013"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sz="2000" dirty="0">
                <a:solidFill>
                  <a:schemeClr val="accent2"/>
                </a:solidFill>
              </a:rPr>
              <a:t>Source code</a:t>
            </a:r>
          </a:p>
        </p:txBody>
      </p:sp>
      <p:sp>
        <p:nvSpPr>
          <p:cNvPr id="27660" name="Line 11"/>
          <p:cNvSpPr>
            <a:spLocks noChangeShapeType="1"/>
          </p:cNvSpPr>
          <p:nvPr/>
        </p:nvSpPr>
        <p:spPr bwMode="auto">
          <a:xfrm flipH="1">
            <a:off x="1524000" y="3552825"/>
            <a:ext cx="457200" cy="390525"/>
          </a:xfrm>
          <a:prstGeom prst="line">
            <a:avLst/>
          </a:prstGeom>
          <a:noFill/>
          <a:ln w="25400">
            <a:solidFill>
              <a:schemeClr val="bg2"/>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27661" name="Line 12"/>
          <p:cNvSpPr>
            <a:spLocks noChangeShapeType="1"/>
          </p:cNvSpPr>
          <p:nvPr/>
        </p:nvSpPr>
        <p:spPr bwMode="auto">
          <a:xfrm flipV="1">
            <a:off x="7621588" y="2670174"/>
            <a:ext cx="303212" cy="225425"/>
          </a:xfrm>
          <a:prstGeom prst="line">
            <a:avLst/>
          </a:prstGeom>
          <a:noFill/>
          <a:ln w="25400">
            <a:solidFill>
              <a:schemeClr val="bg2"/>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27662" name="Oval 3"/>
          <p:cNvSpPr>
            <a:spLocks noChangeArrowheads="1"/>
          </p:cNvSpPr>
          <p:nvPr/>
        </p:nvSpPr>
        <p:spPr bwMode="auto">
          <a:xfrm>
            <a:off x="5127579" y="5029200"/>
            <a:ext cx="2817813" cy="1235567"/>
          </a:xfrm>
          <a:prstGeom prst="ellipse">
            <a:avLst/>
          </a:prstGeom>
          <a:solidFill>
            <a:srgbClr val="99CCFF"/>
          </a:solidFill>
          <a:ln w="9525">
            <a:solidFill>
              <a:schemeClr val="tx1"/>
            </a:solidFill>
            <a:round/>
            <a:headEnd/>
            <a:tailEnd/>
          </a:ln>
        </p:spPr>
        <p:txBody>
          <a:bodyPr wrap="none" anchor="ctr"/>
          <a:lstStyle/>
          <a:p>
            <a:pPr algn="ctr"/>
            <a:r>
              <a:rPr lang="en-US" sz="2000" dirty="0"/>
              <a:t>Platform specific code</a:t>
            </a:r>
          </a:p>
        </p:txBody>
      </p:sp>
      <p:sp>
        <p:nvSpPr>
          <p:cNvPr id="27663" name="Text Box 9"/>
          <p:cNvSpPr txBox="1">
            <a:spLocks noChangeArrowheads="1"/>
          </p:cNvSpPr>
          <p:nvPr/>
        </p:nvSpPr>
        <p:spPr bwMode="auto">
          <a:xfrm>
            <a:off x="6781800" y="4343400"/>
            <a:ext cx="777875"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400" b="1"/>
              <a:t>java</a:t>
            </a:r>
          </a:p>
        </p:txBody>
      </p:sp>
      <p:sp>
        <p:nvSpPr>
          <p:cNvPr id="27664" name="Text Box 10"/>
          <p:cNvSpPr txBox="1">
            <a:spLocks noChangeArrowheads="1"/>
          </p:cNvSpPr>
          <p:nvPr/>
        </p:nvSpPr>
        <p:spPr bwMode="auto">
          <a:xfrm>
            <a:off x="5334000" y="4343400"/>
            <a:ext cx="1295400"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sz="2000" i="1">
                <a:latin typeface="Times New Roman" pitchFamily="18" charset="0"/>
              </a:rPr>
              <a:t>execution</a:t>
            </a:r>
          </a:p>
        </p:txBody>
      </p:sp>
      <p:cxnSp>
        <p:nvCxnSpPr>
          <p:cNvPr id="33" name="Straight Arrow Connector 32"/>
          <p:cNvCxnSpPr>
            <a:stCxn id="27656" idx="4"/>
            <a:endCxn id="27662" idx="0"/>
          </p:cNvCxnSpPr>
          <p:nvPr/>
        </p:nvCxnSpPr>
        <p:spPr>
          <a:xfrm>
            <a:off x="6515894" y="3813175"/>
            <a:ext cx="20592" cy="1216025"/>
          </a:xfrm>
          <a:prstGeom prst="straightConnector1">
            <a:avLst/>
          </a:prstGeom>
          <a:noFill/>
          <a:ln w="25400">
            <a:solidFill>
              <a:schemeClr val="bg2"/>
            </a:solidFill>
            <a:round/>
            <a:headEnd/>
            <a:tailEnd type="triangle" w="med" len="med"/>
          </a:ln>
          <a:extLst>
            <a:ext uri="{909E8E84-426E-40DD-AFC4-6F175D3DCCD1}">
              <a14:hiddenFill xmlns:a14="http://schemas.microsoft.com/office/drawing/2010/main" xmlns="">
                <a:noFill/>
              </a14:hiddenFill>
            </a:ext>
          </a:extLst>
        </p:spPr>
      </p:cxnSp>
      <p:sp>
        <p:nvSpPr>
          <p:cNvPr id="19" name="TextBox 18"/>
          <p:cNvSpPr txBox="1"/>
          <p:nvPr/>
        </p:nvSpPr>
        <p:spPr>
          <a:xfrm>
            <a:off x="609600" y="1143000"/>
            <a:ext cx="8534400" cy="707886"/>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a:spAutoFit/>
          </a:bodyPr>
          <a:lstStyle/>
          <a:p>
            <a:pPr>
              <a:defRPr/>
            </a:pPr>
            <a:r>
              <a:rPr lang="en-US" sz="2000" dirty="0">
                <a:solidFill>
                  <a:srgbClr val="5F5F5F"/>
                </a:solidFill>
              </a:rPr>
              <a:t>Save the file as Hello.java. A public class must be saved in the same name as class name. </a:t>
            </a:r>
          </a:p>
        </p:txBody>
      </p:sp>
    </p:spTree>
    <p:extLst>
      <p:ext uri="{BB962C8B-B14F-4D97-AF65-F5344CB8AC3E}">
        <p14:creationId xmlns:p14="http://schemas.microsoft.com/office/powerpoint/2010/main" xmlns="" val="216908289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7924800" cy="1143000"/>
          </a:xfrm>
        </p:spPr>
        <p:txBody>
          <a:bodyPr>
            <a:normAutofit/>
          </a:bodyPr>
          <a:lstStyle/>
          <a:p>
            <a:r>
              <a:rPr lang="en-US" dirty="0" smtClean="0"/>
              <a:t>Enhanced For Loop or </a:t>
            </a:r>
            <a:r>
              <a:rPr lang="en-US" dirty="0" err="1" smtClean="0"/>
              <a:t>Foreach</a:t>
            </a:r>
            <a:r>
              <a:rPr lang="en-US" dirty="0" smtClean="0"/>
              <a:t> Loop</a:t>
            </a:r>
            <a:endParaRPr lang="en-US" dirty="0"/>
          </a:p>
        </p:txBody>
      </p:sp>
      <p:sp>
        <p:nvSpPr>
          <p:cNvPr id="3" name="Content Placeholder 2"/>
          <p:cNvSpPr>
            <a:spLocks noGrp="1"/>
          </p:cNvSpPr>
          <p:nvPr>
            <p:ph sz="quarter" idx="1"/>
          </p:nvPr>
        </p:nvSpPr>
        <p:spPr>
          <a:xfrm>
            <a:off x="914400" y="1219200"/>
            <a:ext cx="7772400" cy="5334000"/>
          </a:xfrm>
        </p:spPr>
        <p:txBody>
          <a:bodyPr>
            <a:normAutofit lnSpcReduction="10000"/>
          </a:bodyPr>
          <a:lstStyle/>
          <a:p>
            <a:pPr algn="just"/>
            <a:r>
              <a:rPr lang="en-US" dirty="0" smtClean="0"/>
              <a:t>In Java, there is another form of for loop (in addition to standard for loop) to work with arrays and collection, the enhanced for loop.</a:t>
            </a:r>
          </a:p>
          <a:p>
            <a:pPr algn="just"/>
            <a:r>
              <a:rPr lang="en-US" dirty="0" smtClean="0"/>
              <a:t>If you are working with arrays and collections, you can use alternative syntax of for loop (enhanced form of for loop) to iterate through items of  arrays/collections. It is also referred as for-each loop because the loop iterates through each element of array/collection.</a:t>
            </a:r>
          </a:p>
          <a:p>
            <a:pPr algn="just"/>
            <a:r>
              <a:rPr lang="en-US" u="sng" dirty="0" smtClean="0"/>
              <a:t>Syntax:-</a:t>
            </a:r>
          </a:p>
          <a:p>
            <a:pPr algn="just">
              <a:buNone/>
            </a:pPr>
            <a:r>
              <a:rPr lang="en-US" dirty="0" smtClean="0"/>
              <a:t>For(</a:t>
            </a:r>
            <a:r>
              <a:rPr lang="en-US" dirty="0" err="1" smtClean="0"/>
              <a:t>data_type</a:t>
            </a:r>
            <a:r>
              <a:rPr lang="en-US" dirty="0" smtClean="0"/>
              <a:t>  </a:t>
            </a:r>
            <a:r>
              <a:rPr lang="en-US" dirty="0" err="1" smtClean="0"/>
              <a:t>var</a:t>
            </a:r>
            <a:r>
              <a:rPr lang="en-US" dirty="0" smtClean="0"/>
              <a:t>: </a:t>
            </a:r>
            <a:r>
              <a:rPr lang="en-US" dirty="0" err="1" smtClean="0"/>
              <a:t>ArryaName</a:t>
            </a:r>
            <a:r>
              <a:rPr lang="en-US" dirty="0" smtClean="0"/>
              <a:t>)</a:t>
            </a:r>
          </a:p>
          <a:p>
            <a:pPr algn="just">
              <a:buNone/>
            </a:pPr>
            <a:r>
              <a:rPr lang="en-US" dirty="0" smtClean="0"/>
              <a:t>{</a:t>
            </a:r>
          </a:p>
          <a:p>
            <a:pPr algn="just">
              <a:buNone/>
            </a:pPr>
            <a:r>
              <a:rPr lang="en-US" dirty="0" smtClean="0"/>
              <a:t>//Operations</a:t>
            </a:r>
          </a:p>
          <a:p>
            <a:pPr algn="just">
              <a:buNone/>
            </a:pPr>
            <a:r>
              <a:rPr lang="en-US" dirty="0" smtClean="0"/>
              <a:t>}</a:t>
            </a:r>
          </a:p>
          <a:p>
            <a:pPr algn="just"/>
            <a:endParaRPr lang="en-US" u="sng" dirty="0" smtClean="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Arrays Class</a:t>
            </a:r>
            <a:endParaRPr lang="en-US" dirty="0"/>
          </a:p>
        </p:txBody>
      </p:sp>
      <p:sp>
        <p:nvSpPr>
          <p:cNvPr id="3" name="Content Placeholder 2"/>
          <p:cNvSpPr>
            <a:spLocks noGrp="1"/>
          </p:cNvSpPr>
          <p:nvPr>
            <p:ph sz="quarter" idx="1"/>
          </p:nvPr>
        </p:nvSpPr>
        <p:spPr/>
        <p:txBody>
          <a:bodyPr>
            <a:normAutofit/>
          </a:bodyPr>
          <a:lstStyle/>
          <a:p>
            <a:pPr algn="just"/>
            <a:r>
              <a:rPr lang="en-US" dirty="0" err="1" smtClean="0"/>
              <a:t>java.util.Arrays</a:t>
            </a:r>
            <a:endParaRPr lang="en-US" dirty="0" smtClean="0"/>
          </a:p>
          <a:p>
            <a:pPr algn="just"/>
            <a:r>
              <a:rPr lang="en-US" dirty="0" smtClean="0"/>
              <a:t>This class contains various methods for manipulating arrays (such as sorting and searching). </a:t>
            </a:r>
          </a:p>
          <a:p>
            <a:pPr algn="just"/>
            <a:r>
              <a:rPr lang="en-US" dirty="0" smtClean="0"/>
              <a:t>This class also contains a static factory that allows arrays to be viewed as lists.</a:t>
            </a:r>
          </a:p>
          <a:p>
            <a:pPr algn="just"/>
            <a:r>
              <a:rPr lang="en-US" dirty="0" smtClean="0"/>
              <a:t>The methods in this class all throw a </a:t>
            </a:r>
            <a:r>
              <a:rPr lang="en-US" dirty="0" err="1" smtClean="0"/>
              <a:t>NullPointerException</a:t>
            </a:r>
            <a:r>
              <a:rPr lang="en-US" dirty="0" smtClean="0"/>
              <a:t>, if the specified array reference is null, except where noted.</a:t>
            </a:r>
          </a:p>
          <a:p>
            <a:pPr algn="just"/>
            <a:r>
              <a:rPr lang="en-US" dirty="0" smtClean="0"/>
              <a:t>This class is a member of the Java Collections Framework.</a:t>
            </a:r>
          </a:p>
          <a:p>
            <a:pPr algn="just"/>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 of Arrays class</a:t>
            </a:r>
            <a:endParaRPr lang="en-US" dirty="0"/>
          </a:p>
        </p:txBody>
      </p:sp>
      <p:sp>
        <p:nvSpPr>
          <p:cNvPr id="3" name="Content Placeholder 2"/>
          <p:cNvSpPr>
            <a:spLocks noGrp="1"/>
          </p:cNvSpPr>
          <p:nvPr>
            <p:ph sz="quarter" idx="1"/>
          </p:nvPr>
        </p:nvSpPr>
        <p:spPr/>
        <p:txBody>
          <a:bodyPr>
            <a:normAutofit fontScale="70000" lnSpcReduction="20000"/>
          </a:bodyPr>
          <a:lstStyle/>
          <a:p>
            <a:pPr algn="just"/>
            <a:r>
              <a:rPr lang="en-US" dirty="0" smtClean="0"/>
              <a:t>static </a:t>
            </a:r>
            <a:r>
              <a:rPr lang="en-US" dirty="0" err="1" smtClean="0"/>
              <a:t>int</a:t>
            </a:r>
            <a:r>
              <a:rPr lang="en-US" dirty="0" smtClean="0"/>
              <a:t> </a:t>
            </a:r>
            <a:r>
              <a:rPr lang="en-US" b="1" dirty="0" err="1" smtClean="0">
                <a:hlinkClick r:id="rId2"/>
              </a:rPr>
              <a:t>binarySearch</a:t>
            </a:r>
            <a:r>
              <a:rPr lang="en-US" dirty="0" smtClean="0"/>
              <a:t>(byte[] a, byte key)Searches the specified array of bytes for the specified value using the binary search algorithm.</a:t>
            </a:r>
          </a:p>
          <a:p>
            <a:pPr algn="just"/>
            <a:r>
              <a:rPr lang="en-US" dirty="0" smtClean="0"/>
              <a:t>static &lt;T&gt; </a:t>
            </a:r>
            <a:r>
              <a:rPr lang="en-US" b="1" dirty="0" smtClean="0">
                <a:hlinkClick r:id="rId3" tooltip="interface in java.util"/>
              </a:rPr>
              <a:t>List</a:t>
            </a:r>
            <a:r>
              <a:rPr lang="en-US" dirty="0" smtClean="0"/>
              <a:t>&lt;T&gt;</a:t>
            </a:r>
            <a:r>
              <a:rPr lang="en-US" b="1" dirty="0" err="1" smtClean="0">
                <a:hlinkClick r:id="rId2"/>
              </a:rPr>
              <a:t>asList</a:t>
            </a:r>
            <a:r>
              <a:rPr lang="en-US" dirty="0" smtClean="0"/>
              <a:t>(T... a)</a:t>
            </a:r>
          </a:p>
          <a:p>
            <a:pPr algn="just"/>
            <a:r>
              <a:rPr lang="en-US" dirty="0" smtClean="0"/>
              <a:t>static byte[]</a:t>
            </a:r>
            <a:r>
              <a:rPr lang="en-US" b="1" dirty="0" err="1" smtClean="0">
                <a:hlinkClick r:id="rId2"/>
              </a:rPr>
              <a:t>copyOf</a:t>
            </a:r>
            <a:r>
              <a:rPr lang="en-US" dirty="0" smtClean="0"/>
              <a:t>(byte[] original, </a:t>
            </a:r>
            <a:r>
              <a:rPr lang="en-US" dirty="0" err="1" smtClean="0"/>
              <a:t>int</a:t>
            </a:r>
            <a:r>
              <a:rPr lang="en-US" dirty="0" smtClean="0"/>
              <a:t> </a:t>
            </a:r>
            <a:r>
              <a:rPr lang="en-US" dirty="0" err="1" smtClean="0"/>
              <a:t>newLength</a:t>
            </a:r>
            <a:r>
              <a:rPr lang="en-US" dirty="0" smtClean="0"/>
              <a:t>)Copies the specified array, truncating or padding with zeros (if necessary) so the copy has the specified length.</a:t>
            </a:r>
          </a:p>
          <a:p>
            <a:pPr algn="just"/>
            <a:r>
              <a:rPr lang="en-US" dirty="0" smtClean="0"/>
              <a:t>static byte[]</a:t>
            </a:r>
            <a:r>
              <a:rPr lang="en-US" b="1" dirty="0" err="1" smtClean="0">
                <a:hlinkClick r:id="rId2"/>
              </a:rPr>
              <a:t>copyOfRange</a:t>
            </a:r>
            <a:r>
              <a:rPr lang="en-US" dirty="0" smtClean="0"/>
              <a:t>(byte[] original, </a:t>
            </a:r>
            <a:r>
              <a:rPr lang="en-US" dirty="0" err="1" smtClean="0"/>
              <a:t>int</a:t>
            </a:r>
            <a:r>
              <a:rPr lang="en-US" dirty="0" smtClean="0"/>
              <a:t> from, </a:t>
            </a:r>
            <a:r>
              <a:rPr lang="en-US" dirty="0" err="1" smtClean="0"/>
              <a:t>int</a:t>
            </a:r>
            <a:r>
              <a:rPr lang="en-US" dirty="0" smtClean="0"/>
              <a:t> to)Copies the specified range of the specified array into a new array.</a:t>
            </a:r>
          </a:p>
          <a:p>
            <a:pPr algn="just"/>
            <a:r>
              <a:rPr lang="en-US" dirty="0" smtClean="0"/>
              <a:t>static </a:t>
            </a:r>
            <a:r>
              <a:rPr lang="en-US" dirty="0" err="1" smtClean="0"/>
              <a:t>boolean</a:t>
            </a:r>
            <a:r>
              <a:rPr lang="en-US" b="1" dirty="0" err="1" smtClean="0">
                <a:hlinkClick r:id="rId2"/>
              </a:rPr>
              <a:t>equals</a:t>
            </a:r>
            <a:r>
              <a:rPr lang="en-US" dirty="0" smtClean="0"/>
              <a:t>(byte[] a, byte[] a2)Returns true if the two specified arrays of bytes are </a:t>
            </a:r>
            <a:r>
              <a:rPr lang="en-US" i="1" dirty="0" smtClean="0"/>
              <a:t>equal</a:t>
            </a:r>
            <a:r>
              <a:rPr lang="en-US" dirty="0" smtClean="0"/>
              <a:t> to one another.</a:t>
            </a:r>
          </a:p>
          <a:p>
            <a:pPr algn="just"/>
            <a:r>
              <a:rPr lang="en-US" dirty="0" smtClean="0"/>
              <a:t>static </a:t>
            </a:r>
            <a:r>
              <a:rPr lang="en-US" dirty="0" err="1" smtClean="0"/>
              <a:t>void</a:t>
            </a:r>
            <a:r>
              <a:rPr lang="en-US" b="1" dirty="0" err="1" smtClean="0">
                <a:hlinkClick r:id="rId2"/>
              </a:rPr>
              <a:t>fill</a:t>
            </a:r>
            <a:r>
              <a:rPr lang="en-US" dirty="0" smtClean="0"/>
              <a:t>(byte[] a, byte </a:t>
            </a:r>
            <a:r>
              <a:rPr lang="en-US" dirty="0" err="1" smtClean="0"/>
              <a:t>val</a:t>
            </a:r>
            <a:r>
              <a:rPr lang="en-US" dirty="0" smtClean="0"/>
              <a:t>)Assigns the specified byte value to each element of the specified array of bytes.</a:t>
            </a:r>
          </a:p>
          <a:p>
            <a:pPr algn="just" fontAlgn="t"/>
            <a:r>
              <a:rPr lang="en-US" dirty="0" smtClean="0"/>
              <a:t>static </a:t>
            </a:r>
            <a:r>
              <a:rPr lang="en-US" dirty="0" err="1" smtClean="0"/>
              <a:t>void</a:t>
            </a:r>
            <a:r>
              <a:rPr lang="en-US" b="1" dirty="0" err="1" smtClean="0">
                <a:hlinkClick r:id="rId2"/>
              </a:rPr>
              <a:t>sort</a:t>
            </a:r>
            <a:r>
              <a:rPr lang="en-US" dirty="0" smtClean="0"/>
              <a:t>(byte[] a)Sorts the specified array into ascending numerical order.</a:t>
            </a:r>
          </a:p>
          <a:p>
            <a:pPr algn="just" fontAlgn="t"/>
            <a:r>
              <a:rPr lang="en-US" dirty="0" smtClean="0"/>
              <a:t>static </a:t>
            </a:r>
            <a:r>
              <a:rPr lang="en-US" dirty="0" err="1" smtClean="0"/>
              <a:t>void</a:t>
            </a:r>
            <a:r>
              <a:rPr lang="en-US" b="1" dirty="0" err="1" smtClean="0">
                <a:hlinkClick r:id="rId2"/>
              </a:rPr>
              <a:t>sort</a:t>
            </a:r>
            <a:r>
              <a:rPr lang="en-US" dirty="0" smtClean="0"/>
              <a:t>(byte[] a, </a:t>
            </a:r>
            <a:r>
              <a:rPr lang="en-US" dirty="0" err="1" smtClean="0"/>
              <a:t>int</a:t>
            </a:r>
            <a:r>
              <a:rPr lang="en-US" dirty="0" smtClean="0"/>
              <a:t> </a:t>
            </a:r>
            <a:r>
              <a:rPr lang="en-US" dirty="0" err="1" smtClean="0"/>
              <a:t>fromIndex</a:t>
            </a:r>
            <a:r>
              <a:rPr lang="en-US" dirty="0" smtClean="0"/>
              <a:t>, </a:t>
            </a:r>
            <a:r>
              <a:rPr lang="en-US" dirty="0" err="1" smtClean="0"/>
              <a:t>int</a:t>
            </a:r>
            <a:r>
              <a:rPr lang="en-US" dirty="0" smtClean="0"/>
              <a:t> </a:t>
            </a:r>
            <a:r>
              <a:rPr lang="en-US" dirty="0" err="1" smtClean="0"/>
              <a:t>toIndex</a:t>
            </a:r>
            <a:r>
              <a:rPr lang="en-US" dirty="0" smtClean="0"/>
              <a:t>)Sorts the specified range of the array into ascending order.</a:t>
            </a:r>
          </a:p>
          <a:p>
            <a:pPr algn="just"/>
            <a:r>
              <a:rPr lang="en-US" dirty="0" smtClean="0"/>
              <a:t>static </a:t>
            </a:r>
            <a:r>
              <a:rPr lang="en-US" b="1" dirty="0" err="1" smtClean="0">
                <a:hlinkClick r:id="rId4" tooltip="class in java.lang"/>
              </a:rPr>
              <a:t>String</a:t>
            </a:r>
            <a:r>
              <a:rPr lang="en-US" b="1" dirty="0" err="1" smtClean="0">
                <a:hlinkClick r:id="rId2"/>
              </a:rPr>
              <a:t>toString</a:t>
            </a:r>
            <a:r>
              <a:rPr lang="en-US" dirty="0" smtClean="0"/>
              <a:t>(byte[] a)Returns a string representation of the contents of the specified array.</a:t>
            </a:r>
          </a:p>
          <a:p>
            <a:pPr algn="just"/>
            <a:endParaRPr lang="en-US" dirty="0" smtClean="0"/>
          </a:p>
          <a:p>
            <a:pPr algn="just"/>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a:t>
            </a:r>
            <a:endParaRPr lang="en-US" dirty="0"/>
          </a:p>
        </p:txBody>
      </p:sp>
      <p:sp>
        <p:nvSpPr>
          <p:cNvPr id="3" name="Content Placeholder 2"/>
          <p:cNvSpPr>
            <a:spLocks noGrp="1"/>
          </p:cNvSpPr>
          <p:nvPr>
            <p:ph sz="quarter" idx="1"/>
          </p:nvPr>
        </p:nvSpPr>
        <p:spPr/>
        <p:txBody>
          <a:bodyPr/>
          <a:lstStyle/>
          <a:p>
            <a:pPr lvl="0" algn="just"/>
            <a:r>
              <a:rPr lang="en-US" dirty="0" smtClean="0"/>
              <a:t>Modify the main method to create an array of 3Book objects. Ask user to enter the details and initialize them. </a:t>
            </a:r>
          </a:p>
          <a:p>
            <a:pPr lvl="0" algn="just"/>
            <a:r>
              <a:rPr lang="en-US" dirty="0" smtClean="0"/>
              <a:t>Finally allow user to search for a book by entering a book number. Print the details of the book if the number exists and an error message, otherwise.</a:t>
            </a:r>
          </a:p>
          <a:p>
            <a:pPr algn="just"/>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endParaRPr lang="en-US"/>
          </a:p>
        </p:txBody>
      </p:sp>
      <p:sp>
        <p:nvSpPr>
          <p:cNvPr id="4" name="Title 3"/>
          <p:cNvSpPr>
            <a:spLocks noGrp="1"/>
          </p:cNvSpPr>
          <p:nvPr>
            <p:ph type="ctrTitle"/>
          </p:nvPr>
        </p:nvSpPr>
        <p:spPr/>
        <p:txBody>
          <a:bodyPr/>
          <a:lstStyle/>
          <a:p>
            <a:r>
              <a:rPr smtClean="0"/>
              <a:t>Java String</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09600"/>
            <a:ext cx="7772400" cy="1143000"/>
          </a:xfrm>
        </p:spPr>
        <p:txBody>
          <a:bodyPr>
            <a:normAutofit fontScale="90000"/>
          </a:bodyPr>
          <a:lstStyle/>
          <a:p>
            <a:r>
              <a:rPr lang="en-IN" dirty="0"/>
              <a:t>Java String</a:t>
            </a:r>
            <a:br>
              <a:rPr lang="en-IN" dirty="0"/>
            </a:br>
            <a:endParaRPr lang="en-IN" dirty="0"/>
          </a:p>
        </p:txBody>
      </p:sp>
      <p:sp>
        <p:nvSpPr>
          <p:cNvPr id="3" name="Subtitle 2"/>
          <p:cNvSpPr>
            <a:spLocks noGrp="1"/>
          </p:cNvSpPr>
          <p:nvPr>
            <p:ph sz="quarter" idx="1"/>
          </p:nvPr>
        </p:nvSpPr>
        <p:spPr/>
        <p:txBody>
          <a:bodyPr>
            <a:normAutofit/>
          </a:bodyPr>
          <a:lstStyle/>
          <a:p>
            <a:pPr algn="just">
              <a:buFont typeface="Arial" pitchFamily="34" charset="0"/>
              <a:buChar char="•"/>
            </a:pPr>
            <a:r>
              <a:rPr lang="en-US" dirty="0">
                <a:solidFill>
                  <a:schemeClr val="tx1"/>
                </a:solidFill>
              </a:rPr>
              <a:t>Java String provides a lot of concepts that can be performed on a string such as compare, </a:t>
            </a:r>
            <a:r>
              <a:rPr lang="en-US" dirty="0" err="1">
                <a:solidFill>
                  <a:schemeClr val="tx1"/>
                </a:solidFill>
              </a:rPr>
              <a:t>concat</a:t>
            </a:r>
            <a:r>
              <a:rPr lang="en-US" dirty="0">
                <a:solidFill>
                  <a:schemeClr val="tx1"/>
                </a:solidFill>
              </a:rPr>
              <a:t>, equals, split, length, replace, </a:t>
            </a:r>
            <a:r>
              <a:rPr lang="en-US" dirty="0" err="1">
                <a:solidFill>
                  <a:schemeClr val="tx1"/>
                </a:solidFill>
              </a:rPr>
              <a:t>compareTo</a:t>
            </a:r>
            <a:r>
              <a:rPr lang="en-US" dirty="0">
                <a:solidFill>
                  <a:schemeClr val="tx1"/>
                </a:solidFill>
              </a:rPr>
              <a:t>, intern, substring </a:t>
            </a:r>
          </a:p>
          <a:p>
            <a:pPr algn="just">
              <a:buFont typeface="Arial" pitchFamily="34" charset="0"/>
              <a:buChar char="•"/>
            </a:pPr>
            <a:r>
              <a:rPr lang="en-US" dirty="0">
                <a:solidFill>
                  <a:schemeClr val="tx1"/>
                </a:solidFill>
              </a:rPr>
              <a:t>In java, string is basically an object that represents sequence of char values.</a:t>
            </a:r>
          </a:p>
          <a:p>
            <a:pPr algn="just"/>
            <a:endParaRPr lang="en-US" dirty="0"/>
          </a:p>
          <a:p>
            <a:pPr algn="just"/>
            <a:endParaRPr lang="en-IN" dirty="0"/>
          </a:p>
        </p:txBody>
      </p:sp>
    </p:spTree>
    <p:extLst>
      <p:ext uri="{BB962C8B-B14F-4D97-AF65-F5344CB8AC3E}">
        <p14:creationId xmlns="" xmlns:p14="http://schemas.microsoft.com/office/powerpoint/2010/main" val="88480993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381000"/>
            <a:ext cx="7772400" cy="1143000"/>
          </a:xfrm>
        </p:spPr>
        <p:txBody>
          <a:bodyPr>
            <a:normAutofit fontScale="90000"/>
          </a:bodyPr>
          <a:lstStyle/>
          <a:p>
            <a:r>
              <a:rPr lang="en-US" dirty="0"/>
              <a:t>What is String in java</a:t>
            </a:r>
            <a:br>
              <a:rPr lang="en-US" dirty="0"/>
            </a:br>
            <a:endParaRPr lang="en-IN" dirty="0"/>
          </a:p>
        </p:txBody>
      </p:sp>
      <p:sp>
        <p:nvSpPr>
          <p:cNvPr id="3" name="Content Placeholder 2"/>
          <p:cNvSpPr>
            <a:spLocks noGrp="1"/>
          </p:cNvSpPr>
          <p:nvPr>
            <p:ph sz="quarter" idx="1"/>
          </p:nvPr>
        </p:nvSpPr>
        <p:spPr/>
        <p:txBody>
          <a:bodyPr>
            <a:normAutofit fontScale="92500" lnSpcReduction="10000"/>
          </a:bodyPr>
          <a:lstStyle/>
          <a:p>
            <a:pPr algn="just"/>
            <a:r>
              <a:rPr lang="en-US" dirty="0"/>
              <a:t>Generally, string is a sequence of characters. But in java, string is an object that represents a sequence of characters. String class is used to create string object</a:t>
            </a:r>
            <a:r>
              <a:rPr lang="en-US" dirty="0" smtClean="0"/>
              <a:t>.</a:t>
            </a:r>
          </a:p>
          <a:p>
            <a:pPr algn="just"/>
            <a:r>
              <a:rPr lang="en-US" dirty="0"/>
              <a:t>1) String Literal</a:t>
            </a:r>
          </a:p>
          <a:p>
            <a:pPr marL="0" indent="0" algn="just">
              <a:buNone/>
            </a:pPr>
            <a:r>
              <a:rPr lang="en-US" dirty="0"/>
              <a:t>Java String literal is created by using double quotes. For </a:t>
            </a:r>
            <a:r>
              <a:rPr lang="en-US" dirty="0" smtClean="0"/>
              <a:t>Example:</a:t>
            </a:r>
          </a:p>
          <a:p>
            <a:pPr marL="0" indent="0" algn="just">
              <a:buNone/>
            </a:pPr>
            <a:r>
              <a:rPr lang="en-US" dirty="0" smtClean="0"/>
              <a:t>String s="welcome";  </a:t>
            </a:r>
          </a:p>
          <a:p>
            <a:pPr marL="0" indent="0" algn="just">
              <a:buNone/>
            </a:pPr>
            <a:r>
              <a:rPr lang="en-US" dirty="0"/>
              <a:t>Each time you create a string literal, the JVM checks the string constant pool first. If the string already exists in the pool, a reference to the pooled instance is returned. If string doesn't exist in the pool, a new string instance is created and placed in the pool. For example</a:t>
            </a:r>
            <a:r>
              <a:rPr lang="en-US" dirty="0" smtClean="0"/>
              <a:t>:</a:t>
            </a:r>
          </a:p>
          <a:p>
            <a:pPr algn="just"/>
            <a:r>
              <a:rPr lang="en-US" dirty="0"/>
              <a:t>String s1="Welcome";  </a:t>
            </a:r>
          </a:p>
          <a:p>
            <a:pPr algn="just"/>
            <a:r>
              <a:rPr lang="en-US" dirty="0"/>
              <a:t>String s2="Welcome";//will not create new instance  </a:t>
            </a:r>
          </a:p>
          <a:p>
            <a:pPr marL="0" indent="0" algn="just">
              <a:buNone/>
            </a:pPr>
            <a:endParaRPr lang="en-US" dirty="0" smtClean="0"/>
          </a:p>
          <a:p>
            <a:pPr algn="just"/>
            <a:endParaRPr lang="en-IN" dirty="0"/>
          </a:p>
        </p:txBody>
      </p:sp>
    </p:spTree>
    <p:extLst>
      <p:ext uri="{BB962C8B-B14F-4D97-AF65-F5344CB8AC3E}">
        <p14:creationId xmlns="" xmlns:p14="http://schemas.microsoft.com/office/powerpoint/2010/main" val="144591149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8200" y="228600"/>
            <a:ext cx="7772400" cy="1143000"/>
          </a:xfrm>
        </p:spPr>
        <p:txBody>
          <a:bodyPr/>
          <a:lstStyle/>
          <a:p>
            <a:r>
              <a:rPr lang="en-IN" dirty="0" smtClean="0"/>
              <a:t>String constant Pool</a:t>
            </a:r>
            <a:endParaRPr lang="en-IN" dirty="0"/>
          </a:p>
        </p:txBody>
      </p:sp>
      <p:sp>
        <p:nvSpPr>
          <p:cNvPr id="6" name="Text Placeholder 5"/>
          <p:cNvSpPr>
            <a:spLocks noGrp="1"/>
          </p:cNvSpPr>
          <p:nvPr>
            <p:ph type="body" idx="1"/>
          </p:nvPr>
        </p:nvSpPr>
        <p:spPr/>
        <p:txBody>
          <a:bodyPr/>
          <a:lstStyle/>
          <a:p>
            <a:endParaRPr lang="en-IN"/>
          </a:p>
        </p:txBody>
      </p:sp>
      <p:sp>
        <p:nvSpPr>
          <p:cNvPr id="7" name="Text Placeholder 6"/>
          <p:cNvSpPr>
            <a:spLocks noGrp="1"/>
          </p:cNvSpPr>
          <p:nvPr>
            <p:ph type="body" sz="half" idx="3"/>
          </p:nvPr>
        </p:nvSpPr>
        <p:spPr/>
        <p:txBody>
          <a:bodyPr/>
          <a:lstStyle/>
          <a:p>
            <a:endParaRPr lang="en-IN"/>
          </a:p>
        </p:txBody>
      </p:sp>
      <p:sp>
        <p:nvSpPr>
          <p:cNvPr id="9" name="Content Placeholder 8"/>
          <p:cNvSpPr>
            <a:spLocks noGrp="1"/>
          </p:cNvSpPr>
          <p:nvPr>
            <p:ph sz="half" idx="2"/>
          </p:nvPr>
        </p:nvSpPr>
        <p:spPr/>
        <p:txBody>
          <a:bodyPr>
            <a:normAutofit fontScale="92500" lnSpcReduction="20000"/>
          </a:bodyPr>
          <a:lstStyle/>
          <a:p>
            <a:r>
              <a:rPr lang="en-US" dirty="0"/>
              <a:t>In the above example only one object will be created. Firstly JVM will not find any string object with the value "Welcome" in string constant pool, so it will create a new object. After that it will find the string with the value "Welcome" in the pool, it will not create new object but will return the reference to the same instance.</a:t>
            </a:r>
            <a:endParaRPr lang="en-IN" dirty="0"/>
          </a:p>
        </p:txBody>
      </p:sp>
      <p:pic>
        <p:nvPicPr>
          <p:cNvPr id="10" name="Content Placeholder 3"/>
          <p:cNvPicPr>
            <a:picLocks noGrp="1" noChangeAspect="1"/>
          </p:cNvPicPr>
          <p:nvPr>
            <p:ph sz="half" idx="4"/>
          </p:nvPr>
        </p:nvPicPr>
        <p:blipFill>
          <a:blip r:embed="rId2">
            <a:extLst>
              <a:ext uri="{28A0092B-C50C-407E-A947-70E740481C1C}">
                <a14:useLocalDpi xmlns="" xmlns:a14="http://schemas.microsoft.com/office/drawing/2010/main" val="0"/>
              </a:ext>
            </a:extLst>
          </a:blip>
          <a:stretch>
            <a:fillRect/>
          </a:stretch>
        </p:blipFill>
        <p:spPr>
          <a:xfrm>
            <a:off x="4308141" y="2514600"/>
            <a:ext cx="3162572" cy="3741738"/>
          </a:xfrm>
        </p:spPr>
      </p:pic>
    </p:spTree>
    <p:extLst>
      <p:ext uri="{BB962C8B-B14F-4D97-AF65-F5344CB8AC3E}">
        <p14:creationId xmlns="" xmlns:p14="http://schemas.microsoft.com/office/powerpoint/2010/main" val="38478129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229600" cy="1143000"/>
          </a:xfrm>
        </p:spPr>
        <p:txBody>
          <a:bodyPr>
            <a:normAutofit fontScale="90000"/>
          </a:bodyPr>
          <a:lstStyle/>
          <a:p>
            <a:r>
              <a:rPr lang="en-IN" dirty="0"/>
              <a:t>By new keyword</a:t>
            </a:r>
            <a:br>
              <a:rPr lang="en-IN" dirty="0"/>
            </a:br>
            <a:endParaRPr lang="en-IN" b="1" dirty="0"/>
          </a:p>
        </p:txBody>
      </p:sp>
      <p:sp>
        <p:nvSpPr>
          <p:cNvPr id="8" name="Content Placeholder 7"/>
          <p:cNvSpPr>
            <a:spLocks noGrp="1"/>
          </p:cNvSpPr>
          <p:nvPr>
            <p:ph sz="quarter" idx="1"/>
          </p:nvPr>
        </p:nvSpPr>
        <p:spPr/>
        <p:txBody>
          <a:bodyPr/>
          <a:lstStyle/>
          <a:p>
            <a:pPr algn="just"/>
            <a:r>
              <a:rPr lang="en-US" dirty="0"/>
              <a:t>String s=</a:t>
            </a:r>
            <a:r>
              <a:rPr lang="en-US" b="1" dirty="0"/>
              <a:t>new</a:t>
            </a:r>
            <a:r>
              <a:rPr lang="en-US" dirty="0"/>
              <a:t> String("Welcome");//creates two objects and one reference variable  </a:t>
            </a:r>
          </a:p>
          <a:p>
            <a:pPr algn="just"/>
            <a:r>
              <a:rPr lang="en-US" dirty="0"/>
              <a:t>In such case, JVM will create a new string object in normal(non pool) heap memory and the literal "Welcome" will be placed in the string constant pool. The variable s will refer to the object in heap(non pool)</a:t>
            </a:r>
          </a:p>
          <a:p>
            <a:pPr algn="just"/>
            <a:endParaRPr lang="en-IN" dirty="0"/>
          </a:p>
        </p:txBody>
      </p:sp>
    </p:spTree>
    <p:extLst>
      <p:ext uri="{BB962C8B-B14F-4D97-AF65-F5344CB8AC3E}">
        <p14:creationId xmlns="" xmlns:p14="http://schemas.microsoft.com/office/powerpoint/2010/main" val="62813985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7053542" cy="1400530"/>
          </a:xfrm>
        </p:spPr>
        <p:txBody>
          <a:bodyPr/>
          <a:lstStyle/>
          <a:p>
            <a:r>
              <a:rPr lang="en-US" dirty="0"/>
              <a:t>Immutable String in Java</a:t>
            </a:r>
            <a:endParaRPr lang="en-IN" dirty="0"/>
          </a:p>
        </p:txBody>
      </p:sp>
      <p:sp>
        <p:nvSpPr>
          <p:cNvPr id="6" name="Content Placeholder 5"/>
          <p:cNvSpPr>
            <a:spLocks noGrp="1"/>
          </p:cNvSpPr>
          <p:nvPr>
            <p:ph sz="quarter" idx="1"/>
          </p:nvPr>
        </p:nvSpPr>
        <p:spPr>
          <a:xfrm>
            <a:off x="381000" y="1447801"/>
            <a:ext cx="8305800" cy="5188132"/>
          </a:xfrm>
        </p:spPr>
        <p:txBody>
          <a:bodyPr>
            <a:normAutofit fontScale="85000" lnSpcReduction="10000"/>
          </a:bodyPr>
          <a:lstStyle/>
          <a:p>
            <a:pPr algn="just"/>
            <a:r>
              <a:rPr lang="en-US" dirty="0"/>
              <a:t>In java, </a:t>
            </a:r>
            <a:r>
              <a:rPr lang="en-US" b="1" dirty="0"/>
              <a:t>string objects are immutable</a:t>
            </a:r>
            <a:r>
              <a:rPr lang="en-US" dirty="0"/>
              <a:t>. Immutable simply means unmodifiable or unchangeable.</a:t>
            </a:r>
          </a:p>
          <a:p>
            <a:pPr algn="just"/>
            <a:r>
              <a:rPr lang="en-US" dirty="0"/>
              <a:t>Once string object is created its data or state can't be changed but a new string object is created.</a:t>
            </a:r>
          </a:p>
          <a:p>
            <a:pPr algn="just"/>
            <a:r>
              <a:rPr lang="en-US" dirty="0"/>
              <a:t>Let's try to understand the immutability concept by the example given below:</a:t>
            </a:r>
          </a:p>
          <a:p>
            <a:pPr algn="just"/>
            <a:r>
              <a:rPr lang="en-US" b="1" dirty="0"/>
              <a:t>class</a:t>
            </a:r>
            <a:r>
              <a:rPr lang="en-US" dirty="0"/>
              <a:t> </a:t>
            </a:r>
            <a:r>
              <a:rPr lang="en-US" dirty="0" err="1"/>
              <a:t>Testimmutablestring</a:t>
            </a:r>
            <a:r>
              <a:rPr lang="en-US" dirty="0"/>
              <a:t>{  </a:t>
            </a:r>
          </a:p>
          <a:p>
            <a:pPr algn="just"/>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algn="just"/>
            <a:r>
              <a:rPr lang="en-US" dirty="0"/>
              <a:t>   String s="</a:t>
            </a:r>
            <a:r>
              <a:rPr lang="en-US" dirty="0" err="1"/>
              <a:t>Sachin</a:t>
            </a:r>
            <a:r>
              <a:rPr lang="en-US" dirty="0"/>
              <a:t>";  </a:t>
            </a:r>
          </a:p>
          <a:p>
            <a:pPr algn="just"/>
            <a:r>
              <a:rPr lang="en-US" dirty="0"/>
              <a:t>   </a:t>
            </a:r>
            <a:r>
              <a:rPr lang="en-US" dirty="0" err="1"/>
              <a:t>s.concat</a:t>
            </a:r>
            <a:r>
              <a:rPr lang="en-US" dirty="0"/>
              <a:t>(" Tendulkar");//</a:t>
            </a:r>
            <a:r>
              <a:rPr lang="en-US" dirty="0" err="1"/>
              <a:t>concat</a:t>
            </a:r>
            <a:r>
              <a:rPr lang="en-US" dirty="0"/>
              <a:t>() method appends the string at the end  </a:t>
            </a:r>
          </a:p>
          <a:p>
            <a:pPr algn="just"/>
            <a:r>
              <a:rPr lang="en-US" dirty="0"/>
              <a:t>   </a:t>
            </a:r>
            <a:r>
              <a:rPr lang="en-US" dirty="0" err="1"/>
              <a:t>System.out.println</a:t>
            </a:r>
            <a:r>
              <a:rPr lang="en-US" dirty="0"/>
              <a:t>(s);//will print </a:t>
            </a:r>
            <a:r>
              <a:rPr lang="en-US" dirty="0" err="1"/>
              <a:t>Sachin</a:t>
            </a:r>
            <a:r>
              <a:rPr lang="en-US" dirty="0"/>
              <a:t> because strings are immutable objects  </a:t>
            </a:r>
          </a:p>
          <a:p>
            <a:pPr algn="just"/>
            <a:r>
              <a:rPr lang="en-US" dirty="0"/>
              <a:t> }  </a:t>
            </a:r>
          </a:p>
          <a:p>
            <a:pPr algn="just"/>
            <a:r>
              <a:rPr lang="en-US" dirty="0"/>
              <a:t>}  </a:t>
            </a:r>
            <a:endParaRPr lang="en-US" dirty="0" smtClean="0"/>
          </a:p>
          <a:p>
            <a:pPr algn="just"/>
            <a:r>
              <a:rPr lang="en-US" dirty="0" smtClean="0"/>
              <a:t>Output-</a:t>
            </a:r>
            <a:r>
              <a:rPr lang="en-US" dirty="0" err="1" smtClean="0"/>
              <a:t>Sachin</a:t>
            </a:r>
            <a:endParaRPr lang="en-US" dirty="0"/>
          </a:p>
          <a:p>
            <a:pPr algn="just"/>
            <a:endParaRPr lang="en-IN" dirty="0"/>
          </a:p>
        </p:txBody>
      </p:sp>
    </p:spTree>
    <p:extLst>
      <p:ext uri="{BB962C8B-B14F-4D97-AF65-F5344CB8AC3E}">
        <p14:creationId xmlns="" xmlns:p14="http://schemas.microsoft.com/office/powerpoint/2010/main" val="37999138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457200" y="152400"/>
            <a:ext cx="8229600" cy="1143000"/>
          </a:xfrm>
        </p:spPr>
        <p:txBody>
          <a:bodyPr/>
          <a:lstStyle/>
          <a:p>
            <a:r>
              <a:rPr lang="en-US" dirty="0" smtClean="0"/>
              <a:t>JRE and </a:t>
            </a:r>
            <a:r>
              <a:rPr lang="en-US" dirty="0" err="1" smtClean="0"/>
              <a:t>bytecode</a:t>
            </a:r>
            <a:endParaRPr lang="en-US" dirty="0" smtClean="0"/>
          </a:p>
        </p:txBody>
      </p:sp>
      <p:sp>
        <p:nvSpPr>
          <p:cNvPr id="33796" name="Slide Number Placeholder 4"/>
          <p:cNvSpPr>
            <a:spLocks noGrp="1"/>
          </p:cNvSpPr>
          <p:nvPr>
            <p:ph type="sldNum" sz="quarter" idx="12"/>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32F965B6-F869-40EE-911F-16C8102C2B8C}" type="slidenum">
              <a:rPr lang="en-US" smtClean="0">
                <a:solidFill>
                  <a:schemeClr val="bg2"/>
                </a:solidFill>
              </a:rPr>
              <a:pPr eaLnBrk="1" hangingPunct="1">
                <a:defRPr/>
              </a:pPr>
              <a:t>7</a:t>
            </a:fld>
            <a:endParaRPr lang="en-US" smtClean="0">
              <a:solidFill>
                <a:schemeClr val="bg2"/>
              </a:solidFill>
            </a:endParaRPr>
          </a:p>
        </p:txBody>
      </p:sp>
      <p:sp>
        <p:nvSpPr>
          <p:cNvPr id="3" name="Content Placeholder 2"/>
          <p:cNvSpPr>
            <a:spLocks noGrp="1"/>
          </p:cNvSpPr>
          <p:nvPr>
            <p:ph sz="quarter" idx="1"/>
          </p:nvPr>
        </p:nvSpPr>
        <p:spPr>
          <a:xfrm>
            <a:off x="381000" y="1219200"/>
            <a:ext cx="8153400" cy="4876800"/>
          </a:xfrm>
        </p:spPr>
        <p:txBody>
          <a:bodyPr>
            <a:normAutofit/>
          </a:bodyPr>
          <a:lstStyle/>
          <a:p>
            <a:pPr algn="just">
              <a:defRPr/>
            </a:pPr>
            <a:r>
              <a:rPr lang="en-US" dirty="0" smtClean="0"/>
              <a:t>Java Bytecode is produced when Java programs are compiled.</a:t>
            </a:r>
          </a:p>
          <a:p>
            <a:pPr algn="just">
              <a:defRPr/>
            </a:pPr>
            <a:r>
              <a:rPr lang="en-US" dirty="0" smtClean="0"/>
              <a:t>To execute Java program, JRE must be installed in the system</a:t>
            </a:r>
          </a:p>
          <a:p>
            <a:pPr algn="just">
              <a:defRPr/>
            </a:pPr>
            <a:r>
              <a:rPr lang="en-US" dirty="0" smtClean="0"/>
              <a:t>JRE or Java Runtime environment contains </a:t>
            </a:r>
          </a:p>
          <a:p>
            <a:pPr lvl="1" algn="just">
              <a:defRPr/>
            </a:pPr>
            <a:r>
              <a:rPr lang="en-US" sz="2000" dirty="0" smtClean="0">
                <a:ea typeface="+mn-ea"/>
                <a:cs typeface="+mn-cs"/>
              </a:rPr>
              <a:t>Java Virtual Machine</a:t>
            </a:r>
          </a:p>
          <a:p>
            <a:pPr lvl="1" algn="just">
              <a:defRPr/>
            </a:pPr>
            <a:r>
              <a:rPr lang="en-US" sz="2000" dirty="0" smtClean="0">
                <a:ea typeface="+mn-ea"/>
                <a:cs typeface="+mn-cs"/>
              </a:rPr>
              <a:t>Standard class libraries (APIs)</a:t>
            </a:r>
          </a:p>
          <a:p>
            <a:pPr lvl="1" algn="just">
              <a:defRPr/>
            </a:pPr>
            <a:r>
              <a:rPr lang="en-US" sz="2000" dirty="0" smtClean="0">
                <a:ea typeface="+mn-ea"/>
                <a:cs typeface="+mn-cs"/>
              </a:rPr>
              <a:t>Java Plug-in</a:t>
            </a:r>
          </a:p>
          <a:p>
            <a:pPr lvl="1" algn="just">
              <a:defRPr/>
            </a:pPr>
            <a:r>
              <a:rPr lang="en-US" sz="2000" dirty="0" smtClean="0">
                <a:ea typeface="+mn-ea"/>
                <a:cs typeface="+mn-cs"/>
              </a:rPr>
              <a:t>Java </a:t>
            </a:r>
            <a:r>
              <a:rPr lang="en-US" sz="2000" dirty="0" err="1" smtClean="0">
                <a:ea typeface="+mn-ea"/>
                <a:cs typeface="+mn-cs"/>
              </a:rPr>
              <a:t>Webstart</a:t>
            </a:r>
            <a:endParaRPr lang="en-US" sz="2000" dirty="0" smtClean="0">
              <a:ea typeface="+mn-ea"/>
              <a:cs typeface="+mn-cs"/>
            </a:endParaRPr>
          </a:p>
          <a:p>
            <a:pPr algn="just">
              <a:defRPr/>
            </a:pPr>
            <a:r>
              <a:rPr lang="en-US" dirty="0" smtClean="0"/>
              <a:t>JRE gets installed automatically when JDK is installed. JRE can be installed independent of JDK as well. This will mean that Java programs can be executed in that system. </a:t>
            </a:r>
            <a:endParaRPr lang="en-US" dirty="0"/>
          </a:p>
        </p:txBody>
      </p:sp>
    </p:spTree>
    <p:extLst>
      <p:ext uri="{BB962C8B-B14F-4D97-AF65-F5344CB8AC3E}">
        <p14:creationId xmlns:p14="http://schemas.microsoft.com/office/powerpoint/2010/main" xmlns="" val="405953694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a:bodyPr>
          <a:lstStyle/>
          <a:p>
            <a:r>
              <a:rPr lang="en-IN" b="1" dirty="0"/>
              <a:t>class</a:t>
            </a:r>
            <a:r>
              <a:rPr lang="en-IN" dirty="0"/>
              <a:t> Testimmutablestring1{  </a:t>
            </a:r>
          </a:p>
          <a:p>
            <a:r>
              <a:rPr lang="en-IN" dirty="0"/>
              <a:t> </a:t>
            </a:r>
            <a:r>
              <a:rPr lang="en-IN" b="1" dirty="0"/>
              <a:t>public</a:t>
            </a:r>
            <a:r>
              <a:rPr lang="en-IN" dirty="0"/>
              <a:t> </a:t>
            </a:r>
            <a:r>
              <a:rPr lang="en-IN" b="1" dirty="0"/>
              <a:t>static</a:t>
            </a:r>
            <a:r>
              <a:rPr lang="en-IN" dirty="0"/>
              <a:t> </a:t>
            </a:r>
            <a:r>
              <a:rPr lang="en-IN" b="1" dirty="0"/>
              <a:t>void</a:t>
            </a:r>
            <a:r>
              <a:rPr lang="en-IN" dirty="0"/>
              <a:t> main(String </a:t>
            </a:r>
            <a:r>
              <a:rPr lang="en-IN" dirty="0" err="1"/>
              <a:t>args</a:t>
            </a:r>
            <a:r>
              <a:rPr lang="en-IN" dirty="0"/>
              <a:t>[]){  </a:t>
            </a:r>
          </a:p>
          <a:p>
            <a:r>
              <a:rPr lang="en-IN" dirty="0"/>
              <a:t>   String s="Sachin";  </a:t>
            </a:r>
          </a:p>
          <a:p>
            <a:r>
              <a:rPr lang="en-IN" dirty="0"/>
              <a:t>   s=</a:t>
            </a:r>
            <a:r>
              <a:rPr lang="en-IN" dirty="0" err="1"/>
              <a:t>s.concat</a:t>
            </a:r>
            <a:r>
              <a:rPr lang="en-IN" dirty="0"/>
              <a:t>(" Tendulkar");  </a:t>
            </a:r>
          </a:p>
          <a:p>
            <a:r>
              <a:rPr lang="en-IN" dirty="0"/>
              <a:t>   </a:t>
            </a:r>
            <a:r>
              <a:rPr lang="en-IN" dirty="0" err="1"/>
              <a:t>System.out.println</a:t>
            </a:r>
            <a:r>
              <a:rPr lang="en-IN" dirty="0"/>
              <a:t>(s);  </a:t>
            </a:r>
          </a:p>
          <a:p>
            <a:r>
              <a:rPr lang="en-IN" dirty="0"/>
              <a:t> }  </a:t>
            </a:r>
          </a:p>
          <a:p>
            <a:r>
              <a:rPr lang="en-IN" dirty="0"/>
              <a:t>}  </a:t>
            </a:r>
          </a:p>
          <a:p>
            <a:r>
              <a:rPr lang="en-IN" dirty="0" smtClean="0"/>
              <a:t>Output:-</a:t>
            </a:r>
            <a:r>
              <a:rPr lang="en-IN" dirty="0" err="1" smtClean="0"/>
              <a:t>SachinTendulkar</a:t>
            </a:r>
            <a:endParaRPr lang="en-IN" dirty="0"/>
          </a:p>
        </p:txBody>
      </p:sp>
    </p:spTree>
    <p:extLst>
      <p:ext uri="{BB962C8B-B14F-4D97-AF65-F5344CB8AC3E}">
        <p14:creationId xmlns="" xmlns:p14="http://schemas.microsoft.com/office/powerpoint/2010/main" val="267960080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457200"/>
            <a:ext cx="7772400" cy="1143000"/>
          </a:xfrm>
        </p:spPr>
        <p:txBody>
          <a:bodyPr>
            <a:normAutofit fontScale="90000"/>
          </a:bodyPr>
          <a:lstStyle/>
          <a:p>
            <a:r>
              <a:rPr lang="en-IN" dirty="0"/>
              <a:t>Java </a:t>
            </a:r>
            <a:r>
              <a:rPr lang="en-IN" dirty="0" err="1"/>
              <a:t>StringBuffer</a:t>
            </a:r>
            <a:r>
              <a:rPr lang="en-IN" dirty="0"/>
              <a:t> class</a:t>
            </a:r>
            <a:br>
              <a:rPr lang="en-IN" dirty="0"/>
            </a:br>
            <a:endParaRPr lang="en-IN" dirty="0"/>
          </a:p>
        </p:txBody>
      </p:sp>
      <p:sp>
        <p:nvSpPr>
          <p:cNvPr id="3" name="Content Placeholder 2"/>
          <p:cNvSpPr>
            <a:spLocks noGrp="1"/>
          </p:cNvSpPr>
          <p:nvPr>
            <p:ph sz="quarter" idx="1"/>
          </p:nvPr>
        </p:nvSpPr>
        <p:spPr/>
        <p:txBody>
          <a:bodyPr>
            <a:normAutofit/>
          </a:bodyPr>
          <a:lstStyle/>
          <a:p>
            <a:pPr algn="just"/>
            <a:r>
              <a:rPr lang="en-US" dirty="0" smtClean="0"/>
              <a:t>java </a:t>
            </a:r>
            <a:r>
              <a:rPr lang="en-US" dirty="0" err="1"/>
              <a:t>StringBuffer</a:t>
            </a:r>
            <a:r>
              <a:rPr lang="en-US" dirty="0"/>
              <a:t> class is used to created mutable (modifiable) string. The </a:t>
            </a:r>
            <a:r>
              <a:rPr lang="en-US" dirty="0" err="1"/>
              <a:t>StringBuffer</a:t>
            </a:r>
            <a:r>
              <a:rPr lang="en-US" dirty="0"/>
              <a:t> class in java is same as String class except it is mutable i.e. it can be changed.</a:t>
            </a:r>
          </a:p>
          <a:p>
            <a:pPr algn="just"/>
            <a:r>
              <a:rPr lang="en-US" b="1" i="1" dirty="0"/>
              <a:t>Note: Java </a:t>
            </a:r>
            <a:r>
              <a:rPr lang="en-US" b="1" i="1" dirty="0" err="1"/>
              <a:t>StringBuffer</a:t>
            </a:r>
            <a:r>
              <a:rPr lang="en-US" b="1" i="1" dirty="0"/>
              <a:t> class is thread-safe i.e. multiple threads cannot access it simultaneously. So it is safe and will result in an order.</a:t>
            </a:r>
          </a:p>
          <a:p>
            <a:pPr algn="just"/>
            <a:r>
              <a:rPr lang="en-IN" dirty="0"/>
              <a:t>What is mutable </a:t>
            </a:r>
            <a:r>
              <a:rPr lang="en-IN" dirty="0" smtClean="0"/>
              <a:t>string:-</a:t>
            </a:r>
            <a:r>
              <a:rPr lang="en-US" dirty="0"/>
              <a:t>A string that can be modified or changed is known as mutable string. </a:t>
            </a:r>
            <a:r>
              <a:rPr lang="en-US" dirty="0" err="1"/>
              <a:t>StringBuffer</a:t>
            </a:r>
            <a:r>
              <a:rPr lang="en-US" dirty="0"/>
              <a:t> and </a:t>
            </a:r>
            <a:r>
              <a:rPr lang="en-US" dirty="0" err="1"/>
              <a:t>StringBuilder</a:t>
            </a:r>
            <a:r>
              <a:rPr lang="en-US" dirty="0"/>
              <a:t> classes are used for creating mutable string</a:t>
            </a:r>
            <a:endParaRPr lang="en-IN" dirty="0"/>
          </a:p>
          <a:p>
            <a:pPr algn="just"/>
            <a:endParaRPr lang="en-IN" dirty="0"/>
          </a:p>
        </p:txBody>
      </p:sp>
    </p:spTree>
    <p:extLst>
      <p:ext uri="{BB962C8B-B14F-4D97-AF65-F5344CB8AC3E}">
        <p14:creationId xmlns="" xmlns:p14="http://schemas.microsoft.com/office/powerpoint/2010/main" val="364966319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sz="quarter" idx="1"/>
          </p:nvPr>
        </p:nvSpPr>
        <p:spPr/>
        <p:txBody>
          <a:bodyPr>
            <a:normAutofit lnSpcReduction="10000"/>
          </a:bodyPr>
          <a:lstStyle/>
          <a:p>
            <a:pPr algn="just"/>
            <a:r>
              <a:rPr lang="en-IN" dirty="0"/>
              <a:t>1) </a:t>
            </a:r>
            <a:r>
              <a:rPr lang="en-IN" dirty="0" err="1"/>
              <a:t>StringBuffer</a:t>
            </a:r>
            <a:r>
              <a:rPr lang="en-IN" dirty="0"/>
              <a:t> append() method</a:t>
            </a:r>
          </a:p>
          <a:p>
            <a:pPr algn="just"/>
            <a:r>
              <a:rPr lang="en-IN" dirty="0"/>
              <a:t>The append() method concatenates the given argument with this string.</a:t>
            </a:r>
          </a:p>
          <a:p>
            <a:pPr algn="just"/>
            <a:r>
              <a:rPr lang="en-IN" b="1" dirty="0"/>
              <a:t>class</a:t>
            </a:r>
            <a:r>
              <a:rPr lang="en-IN" dirty="0"/>
              <a:t> A{  </a:t>
            </a:r>
          </a:p>
          <a:p>
            <a:pPr algn="just"/>
            <a:r>
              <a:rPr lang="en-IN" b="1" dirty="0"/>
              <a:t>public</a:t>
            </a:r>
            <a:r>
              <a:rPr lang="en-IN" dirty="0"/>
              <a:t> </a:t>
            </a:r>
            <a:r>
              <a:rPr lang="en-IN" b="1" dirty="0"/>
              <a:t>static</a:t>
            </a:r>
            <a:r>
              <a:rPr lang="en-IN" dirty="0"/>
              <a:t> </a:t>
            </a:r>
            <a:r>
              <a:rPr lang="en-IN" b="1" dirty="0"/>
              <a:t>void</a:t>
            </a:r>
            <a:r>
              <a:rPr lang="en-IN" dirty="0"/>
              <a:t> main(String </a:t>
            </a:r>
            <a:r>
              <a:rPr lang="en-IN" dirty="0" err="1"/>
              <a:t>args</a:t>
            </a:r>
            <a:r>
              <a:rPr lang="en-IN" dirty="0"/>
              <a:t>[]){  </a:t>
            </a:r>
          </a:p>
          <a:p>
            <a:pPr algn="just"/>
            <a:r>
              <a:rPr lang="en-IN" dirty="0" err="1"/>
              <a:t>StringBuffer</a:t>
            </a:r>
            <a:r>
              <a:rPr lang="en-IN" dirty="0"/>
              <a:t> </a:t>
            </a:r>
            <a:r>
              <a:rPr lang="en-IN" dirty="0" err="1"/>
              <a:t>sb</a:t>
            </a:r>
            <a:r>
              <a:rPr lang="en-IN" dirty="0"/>
              <a:t>=</a:t>
            </a:r>
            <a:r>
              <a:rPr lang="en-IN" b="1" dirty="0"/>
              <a:t>new</a:t>
            </a:r>
            <a:r>
              <a:rPr lang="en-IN" dirty="0"/>
              <a:t> </a:t>
            </a:r>
            <a:r>
              <a:rPr lang="en-IN" dirty="0" err="1"/>
              <a:t>StringBuffer</a:t>
            </a:r>
            <a:r>
              <a:rPr lang="en-IN" dirty="0"/>
              <a:t>("Hello ");  </a:t>
            </a:r>
          </a:p>
          <a:p>
            <a:pPr algn="just"/>
            <a:r>
              <a:rPr lang="en-IN" dirty="0" err="1"/>
              <a:t>sb.append</a:t>
            </a:r>
            <a:r>
              <a:rPr lang="en-IN" dirty="0"/>
              <a:t>("Java");//now original string is changed  </a:t>
            </a:r>
          </a:p>
          <a:p>
            <a:pPr algn="just"/>
            <a:r>
              <a:rPr lang="en-IN" dirty="0" err="1"/>
              <a:t>System.out.println</a:t>
            </a:r>
            <a:r>
              <a:rPr lang="en-IN" dirty="0"/>
              <a:t>(</a:t>
            </a:r>
            <a:r>
              <a:rPr lang="en-IN" dirty="0" err="1"/>
              <a:t>sb</a:t>
            </a:r>
            <a:r>
              <a:rPr lang="en-IN" dirty="0"/>
              <a:t>);//prints Hello Java  </a:t>
            </a:r>
          </a:p>
          <a:p>
            <a:pPr algn="just"/>
            <a:r>
              <a:rPr lang="en-IN" dirty="0"/>
              <a:t>}  </a:t>
            </a:r>
          </a:p>
          <a:p>
            <a:pPr algn="just"/>
            <a:r>
              <a:rPr lang="en-IN" dirty="0"/>
              <a:t>}  </a:t>
            </a:r>
          </a:p>
          <a:p>
            <a:pPr algn="just"/>
            <a:endParaRPr lang="en-IN" dirty="0"/>
          </a:p>
        </p:txBody>
      </p:sp>
    </p:spTree>
    <p:extLst>
      <p:ext uri="{BB962C8B-B14F-4D97-AF65-F5344CB8AC3E}">
        <p14:creationId xmlns="" xmlns:p14="http://schemas.microsoft.com/office/powerpoint/2010/main" val="216635384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lnSpcReduction="10000"/>
          </a:bodyPr>
          <a:lstStyle/>
          <a:p>
            <a:r>
              <a:rPr lang="en-IN" dirty="0"/>
              <a:t>2) </a:t>
            </a:r>
            <a:r>
              <a:rPr lang="en-IN" dirty="0" err="1"/>
              <a:t>StringBuffer</a:t>
            </a:r>
            <a:r>
              <a:rPr lang="en-IN" dirty="0"/>
              <a:t> insert() method</a:t>
            </a:r>
          </a:p>
          <a:p>
            <a:r>
              <a:rPr lang="en-IN" dirty="0"/>
              <a:t>The insert() method inserts the given string with this string at the given position.</a:t>
            </a:r>
          </a:p>
          <a:p>
            <a:r>
              <a:rPr lang="en-IN" b="1" dirty="0"/>
              <a:t>class</a:t>
            </a:r>
            <a:r>
              <a:rPr lang="en-IN" dirty="0"/>
              <a:t> A{  </a:t>
            </a:r>
          </a:p>
          <a:p>
            <a:r>
              <a:rPr lang="en-IN" b="1" dirty="0"/>
              <a:t>public</a:t>
            </a:r>
            <a:r>
              <a:rPr lang="en-IN" dirty="0"/>
              <a:t> </a:t>
            </a:r>
            <a:r>
              <a:rPr lang="en-IN" b="1" dirty="0"/>
              <a:t>static</a:t>
            </a:r>
            <a:r>
              <a:rPr lang="en-IN" dirty="0"/>
              <a:t> </a:t>
            </a:r>
            <a:r>
              <a:rPr lang="en-IN" b="1" dirty="0"/>
              <a:t>void</a:t>
            </a:r>
            <a:r>
              <a:rPr lang="en-IN" dirty="0"/>
              <a:t> main(String </a:t>
            </a:r>
            <a:r>
              <a:rPr lang="en-IN" dirty="0" err="1"/>
              <a:t>args</a:t>
            </a:r>
            <a:r>
              <a:rPr lang="en-IN" dirty="0"/>
              <a:t>[]){  </a:t>
            </a:r>
          </a:p>
          <a:p>
            <a:r>
              <a:rPr lang="en-IN" dirty="0" err="1"/>
              <a:t>StringBuffer</a:t>
            </a:r>
            <a:r>
              <a:rPr lang="en-IN" dirty="0"/>
              <a:t> </a:t>
            </a:r>
            <a:r>
              <a:rPr lang="en-IN" dirty="0" err="1"/>
              <a:t>sb</a:t>
            </a:r>
            <a:r>
              <a:rPr lang="en-IN" dirty="0"/>
              <a:t>=</a:t>
            </a:r>
            <a:r>
              <a:rPr lang="en-IN" b="1" dirty="0"/>
              <a:t>new</a:t>
            </a:r>
            <a:r>
              <a:rPr lang="en-IN" dirty="0"/>
              <a:t> </a:t>
            </a:r>
            <a:r>
              <a:rPr lang="en-IN" dirty="0" err="1"/>
              <a:t>StringBuffer</a:t>
            </a:r>
            <a:r>
              <a:rPr lang="en-IN" dirty="0"/>
              <a:t>("Hello ");  </a:t>
            </a:r>
          </a:p>
          <a:p>
            <a:r>
              <a:rPr lang="en-IN" dirty="0" err="1"/>
              <a:t>sb.insert</a:t>
            </a:r>
            <a:r>
              <a:rPr lang="en-IN" dirty="0"/>
              <a:t>(1,"Java");//now original string is changed  </a:t>
            </a:r>
          </a:p>
          <a:p>
            <a:r>
              <a:rPr lang="en-IN" dirty="0" err="1"/>
              <a:t>System.out.println</a:t>
            </a:r>
            <a:r>
              <a:rPr lang="en-IN" dirty="0"/>
              <a:t>(</a:t>
            </a:r>
            <a:r>
              <a:rPr lang="en-IN" dirty="0" err="1"/>
              <a:t>sb</a:t>
            </a:r>
            <a:r>
              <a:rPr lang="en-IN" dirty="0"/>
              <a:t>);//prints </a:t>
            </a:r>
            <a:r>
              <a:rPr lang="en-IN" dirty="0" err="1"/>
              <a:t>HJavaello</a:t>
            </a:r>
            <a:r>
              <a:rPr lang="en-IN" dirty="0"/>
              <a:t>  </a:t>
            </a:r>
          </a:p>
          <a:p>
            <a:r>
              <a:rPr lang="en-IN" dirty="0"/>
              <a:t>}  </a:t>
            </a:r>
          </a:p>
          <a:p>
            <a:r>
              <a:rPr lang="en-IN" dirty="0"/>
              <a:t>}  </a:t>
            </a:r>
          </a:p>
          <a:p>
            <a:endParaRPr lang="en-IN" dirty="0"/>
          </a:p>
        </p:txBody>
      </p:sp>
    </p:spTree>
    <p:extLst>
      <p:ext uri="{BB962C8B-B14F-4D97-AF65-F5344CB8AC3E}">
        <p14:creationId xmlns="" xmlns:p14="http://schemas.microsoft.com/office/powerpoint/2010/main" val="249756353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609600"/>
            <a:ext cx="7772400" cy="990600"/>
          </a:xfrm>
        </p:spPr>
        <p:txBody>
          <a:bodyPr>
            <a:normAutofit fontScale="90000"/>
          </a:bodyPr>
          <a:lstStyle/>
          <a:p>
            <a:r>
              <a:rPr lang="en-IN" dirty="0"/>
              <a:t>Java </a:t>
            </a:r>
            <a:r>
              <a:rPr lang="en-IN" dirty="0" err="1"/>
              <a:t>StringBuilder</a:t>
            </a:r>
            <a:r>
              <a:rPr lang="en-IN" dirty="0"/>
              <a:t> class</a:t>
            </a:r>
            <a:br>
              <a:rPr lang="en-IN" dirty="0"/>
            </a:br>
            <a:endParaRPr lang="en-IN" dirty="0"/>
          </a:p>
        </p:txBody>
      </p:sp>
      <p:sp>
        <p:nvSpPr>
          <p:cNvPr id="3" name="Content Placeholder 2"/>
          <p:cNvSpPr>
            <a:spLocks noGrp="1"/>
          </p:cNvSpPr>
          <p:nvPr>
            <p:ph sz="quarter" idx="1"/>
          </p:nvPr>
        </p:nvSpPr>
        <p:spPr/>
        <p:txBody>
          <a:bodyPr>
            <a:normAutofit lnSpcReduction="10000"/>
          </a:bodyPr>
          <a:lstStyle/>
          <a:p>
            <a:pPr algn="just"/>
            <a:r>
              <a:rPr lang="en-US" dirty="0"/>
              <a:t>Java </a:t>
            </a:r>
            <a:r>
              <a:rPr lang="en-US" dirty="0" err="1"/>
              <a:t>StringBuilder</a:t>
            </a:r>
            <a:r>
              <a:rPr lang="en-US" dirty="0"/>
              <a:t> class is used to create mutable (modifiable) string. The Java </a:t>
            </a:r>
            <a:r>
              <a:rPr lang="en-US" dirty="0" err="1"/>
              <a:t>StringBuilder</a:t>
            </a:r>
            <a:r>
              <a:rPr lang="en-US" dirty="0"/>
              <a:t> class is same as </a:t>
            </a:r>
            <a:r>
              <a:rPr lang="en-US" dirty="0" err="1"/>
              <a:t>StringBuffer</a:t>
            </a:r>
            <a:r>
              <a:rPr lang="en-US" dirty="0"/>
              <a:t> class except that it is non-synchronized. It is available since JDK 1.5</a:t>
            </a:r>
            <a:r>
              <a:rPr lang="en-US" dirty="0" smtClean="0"/>
              <a:t>.</a:t>
            </a:r>
          </a:p>
          <a:p>
            <a:pPr algn="just"/>
            <a:r>
              <a:rPr lang="en-US" dirty="0"/>
              <a:t>Important Constructors of </a:t>
            </a:r>
            <a:r>
              <a:rPr lang="en-US" dirty="0" err="1"/>
              <a:t>StringBuilder</a:t>
            </a:r>
            <a:r>
              <a:rPr lang="en-US" dirty="0"/>
              <a:t> class</a:t>
            </a:r>
          </a:p>
          <a:p>
            <a:pPr algn="just"/>
            <a:r>
              <a:rPr lang="en-US" b="1" dirty="0" err="1"/>
              <a:t>StringBuilder</a:t>
            </a:r>
            <a:r>
              <a:rPr lang="en-US" b="1" dirty="0"/>
              <a:t>():</a:t>
            </a:r>
            <a:r>
              <a:rPr lang="en-US" dirty="0"/>
              <a:t> creates an empty string Builder with the initial capacity of 16.</a:t>
            </a:r>
          </a:p>
          <a:p>
            <a:pPr algn="just"/>
            <a:r>
              <a:rPr lang="en-US" b="1" dirty="0" err="1"/>
              <a:t>StringBuilder</a:t>
            </a:r>
            <a:r>
              <a:rPr lang="en-US" b="1" dirty="0"/>
              <a:t>(String </a:t>
            </a:r>
            <a:r>
              <a:rPr lang="en-US" b="1" dirty="0" err="1"/>
              <a:t>str</a:t>
            </a:r>
            <a:r>
              <a:rPr lang="en-US" b="1" dirty="0"/>
              <a:t>):</a:t>
            </a:r>
            <a:r>
              <a:rPr lang="en-US" dirty="0"/>
              <a:t> creates a string Builder with the specified string.</a:t>
            </a:r>
          </a:p>
          <a:p>
            <a:pPr algn="just"/>
            <a:r>
              <a:rPr lang="en-US" b="1" dirty="0" err="1"/>
              <a:t>StringBuilder</a:t>
            </a:r>
            <a:r>
              <a:rPr lang="en-US" b="1" dirty="0"/>
              <a:t>(</a:t>
            </a:r>
            <a:r>
              <a:rPr lang="en-US" b="1" dirty="0" err="1"/>
              <a:t>int</a:t>
            </a:r>
            <a:r>
              <a:rPr lang="en-US" b="1" dirty="0"/>
              <a:t> length):</a:t>
            </a:r>
            <a:r>
              <a:rPr lang="en-US" dirty="0"/>
              <a:t> creates an empty string Builder with the specified capacity as length.</a:t>
            </a:r>
          </a:p>
          <a:p>
            <a:pPr algn="just"/>
            <a:endParaRPr lang="en-IN" dirty="0"/>
          </a:p>
        </p:txBody>
      </p:sp>
    </p:spTree>
    <p:extLst>
      <p:ext uri="{BB962C8B-B14F-4D97-AF65-F5344CB8AC3E}">
        <p14:creationId xmlns="" xmlns:p14="http://schemas.microsoft.com/office/powerpoint/2010/main" val="425985810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Java </a:t>
            </a:r>
            <a:r>
              <a:rPr lang="en-IN" dirty="0" err="1"/>
              <a:t>StringBuilder</a:t>
            </a:r>
            <a:r>
              <a:rPr lang="en-IN" dirty="0"/>
              <a:t> Examples</a:t>
            </a:r>
            <a:br>
              <a:rPr lang="en-IN" dirty="0"/>
            </a:br>
            <a:endParaRPr lang="en-IN" dirty="0"/>
          </a:p>
        </p:txBody>
      </p:sp>
      <p:sp>
        <p:nvSpPr>
          <p:cNvPr id="3" name="Content Placeholder 2"/>
          <p:cNvSpPr>
            <a:spLocks noGrp="1"/>
          </p:cNvSpPr>
          <p:nvPr>
            <p:ph sz="quarter" idx="1"/>
          </p:nvPr>
        </p:nvSpPr>
        <p:spPr/>
        <p:txBody>
          <a:bodyPr>
            <a:normAutofit/>
          </a:bodyPr>
          <a:lstStyle/>
          <a:p>
            <a:r>
              <a:rPr lang="en-IN" b="1" dirty="0"/>
              <a:t>class</a:t>
            </a:r>
            <a:r>
              <a:rPr lang="en-IN" dirty="0"/>
              <a:t> A{  </a:t>
            </a:r>
          </a:p>
          <a:p>
            <a:r>
              <a:rPr lang="en-IN" b="1" dirty="0"/>
              <a:t>public</a:t>
            </a:r>
            <a:r>
              <a:rPr lang="en-IN" dirty="0"/>
              <a:t> </a:t>
            </a:r>
            <a:r>
              <a:rPr lang="en-IN" b="1" dirty="0"/>
              <a:t>static</a:t>
            </a:r>
            <a:r>
              <a:rPr lang="en-IN" dirty="0"/>
              <a:t> </a:t>
            </a:r>
            <a:r>
              <a:rPr lang="en-IN" b="1" dirty="0"/>
              <a:t>void</a:t>
            </a:r>
            <a:r>
              <a:rPr lang="en-IN" dirty="0"/>
              <a:t> main(String </a:t>
            </a:r>
            <a:r>
              <a:rPr lang="en-IN" dirty="0" err="1"/>
              <a:t>args</a:t>
            </a:r>
            <a:r>
              <a:rPr lang="en-IN" dirty="0"/>
              <a:t>[]){  </a:t>
            </a:r>
          </a:p>
          <a:p>
            <a:r>
              <a:rPr lang="en-IN" dirty="0" err="1"/>
              <a:t>StringBuilder</a:t>
            </a:r>
            <a:r>
              <a:rPr lang="en-IN" dirty="0"/>
              <a:t> </a:t>
            </a:r>
            <a:r>
              <a:rPr lang="en-IN" dirty="0" err="1"/>
              <a:t>sb</a:t>
            </a:r>
            <a:r>
              <a:rPr lang="en-IN" dirty="0"/>
              <a:t>=</a:t>
            </a:r>
            <a:r>
              <a:rPr lang="en-IN" b="1" dirty="0"/>
              <a:t>new</a:t>
            </a:r>
            <a:r>
              <a:rPr lang="en-IN" dirty="0"/>
              <a:t> </a:t>
            </a:r>
            <a:r>
              <a:rPr lang="en-IN" dirty="0" err="1"/>
              <a:t>StringBuilder</a:t>
            </a:r>
            <a:r>
              <a:rPr lang="en-IN" dirty="0"/>
              <a:t>("Hello ");  </a:t>
            </a:r>
          </a:p>
          <a:p>
            <a:r>
              <a:rPr lang="en-IN" dirty="0" err="1"/>
              <a:t>sb.append</a:t>
            </a:r>
            <a:r>
              <a:rPr lang="en-IN" dirty="0"/>
              <a:t>("Java");//now original string is changed  </a:t>
            </a:r>
          </a:p>
          <a:p>
            <a:r>
              <a:rPr lang="en-IN" dirty="0" err="1"/>
              <a:t>System.out.println</a:t>
            </a:r>
            <a:r>
              <a:rPr lang="en-IN" dirty="0"/>
              <a:t>(</a:t>
            </a:r>
            <a:r>
              <a:rPr lang="en-IN" dirty="0" err="1"/>
              <a:t>sb</a:t>
            </a:r>
            <a:r>
              <a:rPr lang="en-IN" dirty="0"/>
              <a:t>);//prints Hello Java  </a:t>
            </a:r>
          </a:p>
          <a:p>
            <a:r>
              <a:rPr lang="en-IN" dirty="0"/>
              <a:t>}  </a:t>
            </a:r>
          </a:p>
          <a:p>
            <a:r>
              <a:rPr lang="en-IN" dirty="0"/>
              <a:t>}  </a:t>
            </a:r>
          </a:p>
          <a:p>
            <a:endParaRPr lang="en-IN" dirty="0"/>
          </a:p>
        </p:txBody>
      </p:sp>
    </p:spTree>
    <p:extLst>
      <p:ext uri="{BB962C8B-B14F-4D97-AF65-F5344CB8AC3E}">
        <p14:creationId xmlns="" xmlns:p14="http://schemas.microsoft.com/office/powerpoint/2010/main" val="128855657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endParaRPr lang="en-US"/>
          </a:p>
        </p:txBody>
      </p:sp>
      <p:sp>
        <p:nvSpPr>
          <p:cNvPr id="4" name="Title 3"/>
          <p:cNvSpPr>
            <a:spLocks noGrp="1"/>
          </p:cNvSpPr>
          <p:nvPr>
            <p:ph type="ctrTitle"/>
          </p:nvPr>
        </p:nvSpPr>
        <p:spPr/>
        <p:txBody>
          <a:bodyPr/>
          <a:lstStyle/>
          <a:p>
            <a:r>
              <a:rPr smtClean="0"/>
              <a:t>Nested Classes</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66" name="Rectangle 2"/>
          <p:cNvSpPr>
            <a:spLocks noGrp="1" noChangeArrowheads="1"/>
          </p:cNvSpPr>
          <p:nvPr>
            <p:ph type="title"/>
          </p:nvPr>
        </p:nvSpPr>
        <p:spPr/>
        <p:txBody>
          <a:bodyPr/>
          <a:lstStyle/>
          <a:p>
            <a:r>
              <a:rPr lang="en-US"/>
              <a:t>Nested Classes</a:t>
            </a:r>
          </a:p>
        </p:txBody>
      </p:sp>
      <p:sp>
        <p:nvSpPr>
          <p:cNvPr id="369667" name="Rectangle 3"/>
          <p:cNvSpPr>
            <a:spLocks noGrp="1" noChangeArrowheads="1"/>
          </p:cNvSpPr>
          <p:nvPr>
            <p:ph sz="quarter" idx="1"/>
          </p:nvPr>
        </p:nvSpPr>
        <p:spPr/>
        <p:txBody>
          <a:bodyPr/>
          <a:lstStyle/>
          <a:p>
            <a:pPr algn="just"/>
            <a:r>
              <a:rPr lang="en-US" dirty="0"/>
              <a:t>An </a:t>
            </a:r>
            <a:r>
              <a:rPr lang="en-US" i="1" dirty="0"/>
              <a:t>nested class</a:t>
            </a:r>
            <a:r>
              <a:rPr lang="en-US" dirty="0"/>
              <a:t> is a class that is defined inside another class.</a:t>
            </a:r>
          </a:p>
          <a:p>
            <a:pPr algn="just"/>
            <a:r>
              <a:rPr lang="en-US" dirty="0"/>
              <a:t>To this point we have only studied top-level classes.</a:t>
            </a:r>
          </a:p>
          <a:p>
            <a:pPr lvl="1" algn="just"/>
            <a:r>
              <a:rPr lang="en-US" dirty="0"/>
              <a:t>at most one public per file</a:t>
            </a:r>
          </a:p>
          <a:p>
            <a:pPr lvl="1" algn="just"/>
            <a:r>
              <a:rPr lang="en-US" dirty="0"/>
              <a:t>arbitrarily many package-scope per file</a:t>
            </a:r>
          </a:p>
          <a:p>
            <a:pPr lvl="1" algn="just"/>
            <a:r>
              <a:rPr lang="en-US" dirty="0"/>
              <a:t>either package or public ONLY</a:t>
            </a:r>
          </a:p>
          <a:p>
            <a:pPr algn="just"/>
            <a:r>
              <a:rPr lang="en-US" dirty="0"/>
              <a:t>Nested classes introduced in jdk1.1</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0" name="Rectangle 2"/>
          <p:cNvSpPr>
            <a:spLocks noGrp="1" noChangeArrowheads="1"/>
          </p:cNvSpPr>
          <p:nvPr>
            <p:ph type="title"/>
          </p:nvPr>
        </p:nvSpPr>
        <p:spPr/>
        <p:txBody>
          <a:bodyPr/>
          <a:lstStyle/>
          <a:p>
            <a:r>
              <a:rPr lang="en-US"/>
              <a:t>Why use nested classes?</a:t>
            </a:r>
          </a:p>
        </p:txBody>
      </p:sp>
      <p:sp>
        <p:nvSpPr>
          <p:cNvPr id="370691" name="Rectangle 3"/>
          <p:cNvSpPr>
            <a:spLocks noGrp="1" noChangeArrowheads="1"/>
          </p:cNvSpPr>
          <p:nvPr>
            <p:ph sz="quarter" idx="1"/>
          </p:nvPr>
        </p:nvSpPr>
        <p:spPr/>
        <p:txBody>
          <a:bodyPr/>
          <a:lstStyle/>
          <a:p>
            <a:pPr algn="just">
              <a:lnSpc>
                <a:spcPct val="90000"/>
              </a:lnSpc>
            </a:pPr>
            <a:r>
              <a:rPr lang="en-US" dirty="0"/>
              <a:t>Simplifies many coding tasks</a:t>
            </a:r>
          </a:p>
          <a:p>
            <a:pPr lvl="1" algn="just">
              <a:lnSpc>
                <a:spcPct val="90000"/>
              </a:lnSpc>
            </a:pPr>
            <a:r>
              <a:rPr lang="en-US" dirty="0"/>
              <a:t>can define small classes on the fly near the objects created from them + concise syntax</a:t>
            </a:r>
          </a:p>
          <a:p>
            <a:pPr lvl="1" algn="just">
              <a:lnSpc>
                <a:spcPct val="90000"/>
              </a:lnSpc>
            </a:pPr>
            <a:r>
              <a:rPr lang="en-US" dirty="0"/>
              <a:t>can access outer classes iv’s automatically – no need to pass a this pointer to the constructor of separate outer class</a:t>
            </a:r>
          </a:p>
          <a:p>
            <a:pPr lvl="1" algn="just">
              <a:lnSpc>
                <a:spcPct val="90000"/>
              </a:lnSpc>
            </a:pPr>
            <a:r>
              <a:rPr lang="en-US" dirty="0"/>
              <a:t>can be hidden from other classes in the same package</a:t>
            </a:r>
          </a:p>
          <a:p>
            <a:pPr algn="just">
              <a:lnSpc>
                <a:spcPct val="90000"/>
              </a:lnSpc>
            </a:pPr>
            <a:r>
              <a:rPr lang="en-US" dirty="0"/>
              <a:t>However, price to pay in terms of complexity, number of </a:t>
            </a:r>
            <a:r>
              <a:rPr lang="en-US" dirty="0" err="1"/>
              <a:t>gotchas</a:t>
            </a:r>
            <a:r>
              <a:rPr lang="en-US" dirty="0"/>
              <a:t>, etc.</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714" name="Rectangle 2"/>
          <p:cNvSpPr>
            <a:spLocks noGrp="1" noChangeArrowheads="1"/>
          </p:cNvSpPr>
          <p:nvPr>
            <p:ph type="title"/>
          </p:nvPr>
        </p:nvSpPr>
        <p:spPr/>
        <p:txBody>
          <a:bodyPr/>
          <a:lstStyle/>
          <a:p>
            <a:r>
              <a:rPr lang="en-US"/>
              <a:t>Pre jdk1.1</a:t>
            </a:r>
          </a:p>
        </p:txBody>
      </p:sp>
      <p:sp>
        <p:nvSpPr>
          <p:cNvPr id="371715" name="Rectangle 3"/>
          <p:cNvSpPr>
            <a:spLocks noGrp="1" noChangeArrowheads="1"/>
          </p:cNvSpPr>
          <p:nvPr>
            <p:ph sz="quarter" idx="1"/>
          </p:nvPr>
        </p:nvSpPr>
        <p:spPr/>
        <p:txBody>
          <a:bodyPr/>
          <a:lstStyle/>
          <a:p>
            <a:pPr algn="just"/>
            <a:r>
              <a:rPr lang="en-US" sz="2800" dirty="0"/>
              <a:t>In jdk1.0, the clean and simple class rules were ballyhooed as a major improvement over C++</a:t>
            </a:r>
          </a:p>
          <a:p>
            <a:pPr algn="just"/>
            <a:r>
              <a:rPr lang="en-US" sz="2800" dirty="0"/>
              <a:t>Addition of inner classes complicates things significantly</a:t>
            </a:r>
          </a:p>
          <a:p>
            <a:pPr algn="just"/>
            <a:r>
              <a:rPr lang="en-US" sz="2800" dirty="0"/>
              <a:t>However, they do make certain code much less </a:t>
            </a:r>
            <a:r>
              <a:rPr lang="en-US" sz="2800" dirty="0" err="1"/>
              <a:t>awkard</a:t>
            </a:r>
            <a:r>
              <a:rPr lang="en-US" sz="2800" dirty="0"/>
              <a:t> to write, particularly when writing GUIs</a:t>
            </a:r>
          </a:p>
          <a:p>
            <a:pPr algn="just"/>
            <a:r>
              <a:rPr lang="en-US" sz="2800" dirty="0"/>
              <a:t>Still, you do not have to use them, but they can be quite cool and I do recommend it in moderation!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auto">
          <a:xfrm>
            <a:off x="170543" y="145143"/>
            <a:ext cx="8991600" cy="609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p>
            <a:pPr>
              <a:lnSpc>
                <a:spcPct val="85000"/>
              </a:lnSpc>
            </a:pPr>
            <a:r>
              <a:rPr lang="en-US" sz="3200" b="1" dirty="0">
                <a:solidFill>
                  <a:schemeClr val="bg1"/>
                </a:solidFill>
              </a:rPr>
              <a:t>Primitive data types</a:t>
            </a:r>
          </a:p>
        </p:txBody>
      </p:sp>
      <p:sp>
        <p:nvSpPr>
          <p:cNvPr id="224259" name="Rectangle 3"/>
          <p:cNvSpPr>
            <a:spLocks noChangeArrowheads="1"/>
          </p:cNvSpPr>
          <p:nvPr/>
        </p:nvSpPr>
        <p:spPr bwMode="auto">
          <a:xfrm>
            <a:off x="457200" y="1944688"/>
            <a:ext cx="8382000" cy="2759075"/>
          </a:xfrm>
          <a:prstGeom prst="rect">
            <a:avLst/>
          </a:prstGeom>
          <a:noFill/>
          <a:ln w="9525">
            <a:noFill/>
            <a:miter lim="800000"/>
            <a:headEnd/>
            <a:tailEnd/>
          </a:ln>
          <a:effectLst/>
        </p:spPr>
        <p:txBody>
          <a:bodyPr>
            <a:spAutoFit/>
          </a:bodyPr>
          <a:lstStyle/>
          <a:p>
            <a:pPr eaLnBrk="0" hangingPunct="0">
              <a:lnSpc>
                <a:spcPct val="140000"/>
              </a:lnSpc>
              <a:spcBef>
                <a:spcPts val="1000"/>
              </a:spcBef>
              <a:buClr>
                <a:schemeClr val="accent2"/>
              </a:buClr>
              <a:buFont typeface="Wingdings" pitchFamily="2" charset="2"/>
              <a:buChar char="§"/>
              <a:defRPr/>
            </a:pPr>
            <a:r>
              <a:rPr lang="en-US" sz="2000" dirty="0" smtClean="0">
                <a:solidFill>
                  <a:srgbClr val="5F5F5F"/>
                </a:solidFill>
                <a:latin typeface="+mn-lt"/>
                <a:cs typeface="+mn-cs"/>
              </a:rPr>
              <a:t>Primitive data types are basic data types. </a:t>
            </a:r>
          </a:p>
          <a:p>
            <a:pPr lvl="1" eaLnBrk="0" hangingPunct="0">
              <a:lnSpc>
                <a:spcPct val="140000"/>
              </a:lnSpc>
              <a:spcBef>
                <a:spcPts val="1000"/>
              </a:spcBef>
              <a:buClr>
                <a:schemeClr val="accent2"/>
              </a:buClr>
              <a:buFont typeface="Wingdings" pitchFamily="2" charset="2"/>
              <a:buChar char="§"/>
              <a:defRPr/>
            </a:pPr>
            <a:r>
              <a:rPr lang="en-US" sz="2000" dirty="0" smtClean="0">
                <a:solidFill>
                  <a:srgbClr val="5F5F5F"/>
                </a:solidFill>
                <a:latin typeface="+mn-lt"/>
                <a:cs typeface="+mn-cs"/>
              </a:rPr>
              <a:t> Integer type: </a:t>
            </a:r>
            <a:r>
              <a:rPr lang="en-US" sz="2000" b="1" dirty="0" smtClean="0">
                <a:latin typeface="Courier New" pitchFamily="49" charset="0"/>
                <a:cs typeface="Courier New" pitchFamily="49" charset="0"/>
              </a:rPr>
              <a:t>byte, short, </a:t>
            </a:r>
            <a:r>
              <a:rPr lang="en-US" sz="2000" b="1" dirty="0" err="1" smtClean="0">
                <a:latin typeface="Courier New" pitchFamily="49" charset="0"/>
                <a:cs typeface="Courier New" pitchFamily="49" charset="0"/>
              </a:rPr>
              <a:t>int</a:t>
            </a:r>
            <a:r>
              <a:rPr lang="en-US" sz="2000" b="1" dirty="0" smtClean="0">
                <a:latin typeface="Courier New" pitchFamily="49" charset="0"/>
                <a:cs typeface="Courier New" pitchFamily="49" charset="0"/>
              </a:rPr>
              <a:t>, long</a:t>
            </a:r>
          </a:p>
          <a:p>
            <a:pPr lvl="1" eaLnBrk="0" hangingPunct="0">
              <a:lnSpc>
                <a:spcPct val="140000"/>
              </a:lnSpc>
              <a:spcBef>
                <a:spcPts val="1000"/>
              </a:spcBef>
              <a:buClr>
                <a:schemeClr val="accent2"/>
              </a:buClr>
              <a:buFont typeface="Wingdings" pitchFamily="2" charset="2"/>
              <a:buChar char="§"/>
              <a:defRPr/>
            </a:pPr>
            <a:r>
              <a:rPr lang="en-US" sz="2000" dirty="0" smtClean="0">
                <a:solidFill>
                  <a:srgbClr val="5F5F5F"/>
                </a:solidFill>
                <a:latin typeface="+mn-lt"/>
                <a:cs typeface="+mn-cs"/>
              </a:rPr>
              <a:t> Floating point types: </a:t>
            </a:r>
            <a:r>
              <a:rPr lang="en-US" sz="2000" b="1" dirty="0" smtClean="0">
                <a:latin typeface="Courier New" pitchFamily="49" charset="0"/>
                <a:cs typeface="Courier New" pitchFamily="49" charset="0"/>
              </a:rPr>
              <a:t>float, double</a:t>
            </a:r>
          </a:p>
          <a:p>
            <a:pPr lvl="1" eaLnBrk="0" hangingPunct="0">
              <a:lnSpc>
                <a:spcPct val="140000"/>
              </a:lnSpc>
              <a:spcBef>
                <a:spcPts val="1000"/>
              </a:spcBef>
              <a:buClr>
                <a:schemeClr val="accent2"/>
              </a:buClr>
              <a:buFont typeface="Wingdings" pitchFamily="2" charset="2"/>
              <a:buChar char="§"/>
              <a:defRPr/>
            </a:pPr>
            <a:r>
              <a:rPr lang="en-US" sz="2000" dirty="0" smtClean="0">
                <a:solidFill>
                  <a:srgbClr val="5F5F5F"/>
                </a:solidFill>
                <a:latin typeface="+mn-lt"/>
                <a:cs typeface="+mn-cs"/>
              </a:rPr>
              <a:t> Character data types : </a:t>
            </a:r>
            <a:r>
              <a:rPr lang="en-US" sz="2000" b="1" dirty="0" smtClean="0">
                <a:latin typeface="Courier New" pitchFamily="49" charset="0"/>
                <a:cs typeface="Courier New" pitchFamily="49" charset="0"/>
              </a:rPr>
              <a:t>char</a:t>
            </a:r>
            <a:r>
              <a:rPr lang="en-US" sz="2000" dirty="0" smtClean="0">
                <a:solidFill>
                  <a:srgbClr val="5F5F5F"/>
                </a:solidFill>
                <a:latin typeface="+mn-lt"/>
                <a:cs typeface="+mn-cs"/>
              </a:rPr>
              <a:t> </a:t>
            </a:r>
          </a:p>
          <a:p>
            <a:pPr lvl="1" eaLnBrk="0" hangingPunct="0">
              <a:lnSpc>
                <a:spcPct val="140000"/>
              </a:lnSpc>
              <a:spcBef>
                <a:spcPts val="1000"/>
              </a:spcBef>
              <a:buClr>
                <a:schemeClr val="accent2"/>
              </a:buClr>
              <a:buFont typeface="Wingdings" pitchFamily="2" charset="2"/>
              <a:buChar char="§"/>
              <a:defRPr/>
            </a:pPr>
            <a:r>
              <a:rPr lang="en-US" sz="2000" dirty="0" smtClean="0">
                <a:latin typeface="+mn-lt"/>
                <a:cs typeface="+mn-cs"/>
              </a:rPr>
              <a:t> </a:t>
            </a:r>
            <a:r>
              <a:rPr lang="en-US" sz="2000" dirty="0" smtClean="0">
                <a:solidFill>
                  <a:srgbClr val="5F5F5F"/>
                </a:solidFill>
                <a:latin typeface="+mn-lt"/>
                <a:cs typeface="+mn-cs"/>
              </a:rPr>
              <a:t>Boolean data type</a:t>
            </a:r>
            <a:r>
              <a:rPr lang="en-US" sz="2000" dirty="0" smtClean="0">
                <a:latin typeface="+mn-lt"/>
                <a:cs typeface="+mn-cs"/>
              </a:rPr>
              <a:t>: </a:t>
            </a:r>
            <a:r>
              <a:rPr lang="en-US" sz="2000" b="1" dirty="0" err="1" smtClean="0">
                <a:latin typeface="Courier New" pitchFamily="49" charset="0"/>
                <a:cs typeface="Courier New" pitchFamily="49" charset="0"/>
              </a:rPr>
              <a:t>boolean</a:t>
            </a:r>
            <a:endParaRPr lang="en-US" sz="2000" b="1" dirty="0">
              <a:latin typeface="Courier New" pitchFamily="49" charset="0"/>
              <a:cs typeface="Courier New" pitchFamily="49" charset="0"/>
            </a:endParaRPr>
          </a:p>
        </p:txBody>
      </p:sp>
      <p:sp>
        <p:nvSpPr>
          <p:cNvPr id="5" name="Title 4"/>
          <p:cNvSpPr>
            <a:spLocks noGrp="1"/>
          </p:cNvSpPr>
          <p:nvPr>
            <p:ph type="title"/>
          </p:nvPr>
        </p:nvSpPr>
        <p:spPr/>
        <p:txBody>
          <a:bodyPr/>
          <a:lstStyle/>
          <a:p>
            <a:r>
              <a:rPr lang="en-US" dirty="0" smtClean="0"/>
              <a:t>Primitive Data types in Java</a:t>
            </a:r>
            <a:endParaRPr lang="en-US" dirty="0"/>
          </a:p>
        </p:txBody>
      </p:sp>
      <p:sp>
        <p:nvSpPr>
          <p:cNvPr id="8" name="Rectangle 11"/>
          <p:cNvSpPr>
            <a:spLocks noGrp="1" noChangeArrowheads="1"/>
          </p:cNvSpPr>
          <p:nvPr>
            <p:ph type="sldNum" sz="quarter" idx="12"/>
          </p:nvPr>
        </p:nvSpPr>
        <p:spPr>
          <a:prstGeom prst="rect">
            <a:avLst/>
          </a:prstGeom>
        </p:spPr>
        <p:txBody>
          <a:bodyPr/>
          <a:lstStyle>
            <a:lvl1pPr>
              <a:defRPr/>
            </a:lvl1pPr>
          </a:lstStyle>
          <a:p>
            <a:pPr>
              <a:defRPr/>
            </a:pPr>
            <a:fld id="{B6F421CD-DDEB-4826-B9C0-A3EB1123A6EE}" type="slidenum">
              <a:rPr lang="en-US"/>
              <a:pPr>
                <a:defRPr/>
              </a:pPr>
              <a:t>8</a:t>
            </a:fld>
            <a:endParaRPr lang="en-US"/>
          </a:p>
        </p:txBody>
      </p:sp>
      <p:sp>
        <p:nvSpPr>
          <p:cNvPr id="6" name="Content Placeholder 5"/>
          <p:cNvSpPr>
            <a:spLocks noGrp="1"/>
          </p:cNvSpPr>
          <p:nvPr>
            <p:ph sz="quarter" idx="1"/>
          </p:nvPr>
        </p:nvSpPr>
        <p:spPr/>
        <p:txBody>
          <a:bodyPr/>
          <a:lstStyle/>
          <a:p>
            <a:pPr algn="just"/>
            <a:endParaRPr lang="en-US"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738" name="Rectangle 2"/>
          <p:cNvSpPr>
            <a:spLocks noGrp="1" noChangeArrowheads="1"/>
          </p:cNvSpPr>
          <p:nvPr>
            <p:ph type="title"/>
          </p:nvPr>
        </p:nvSpPr>
        <p:spPr/>
        <p:txBody>
          <a:bodyPr/>
          <a:lstStyle/>
          <a:p>
            <a:r>
              <a:rPr lang="en-US"/>
              <a:t>Types of nested classes</a:t>
            </a:r>
          </a:p>
        </p:txBody>
      </p:sp>
      <p:sp>
        <p:nvSpPr>
          <p:cNvPr id="372739" name="Rectangle 3"/>
          <p:cNvSpPr>
            <a:spLocks noGrp="1" noChangeArrowheads="1"/>
          </p:cNvSpPr>
          <p:nvPr>
            <p:ph sz="quarter" idx="1"/>
          </p:nvPr>
        </p:nvSpPr>
        <p:spPr/>
        <p:txBody>
          <a:bodyPr/>
          <a:lstStyle/>
          <a:p>
            <a:r>
              <a:rPr lang="en-US" i="1"/>
              <a:t>Inner classes </a:t>
            </a:r>
          </a:p>
          <a:p>
            <a:pPr lvl="1"/>
            <a:r>
              <a:rPr lang="en-US" i="1"/>
              <a:t>local</a:t>
            </a:r>
          </a:p>
          <a:p>
            <a:pPr lvl="2"/>
            <a:r>
              <a:rPr lang="en-US" i="1"/>
              <a:t>anonymous</a:t>
            </a:r>
            <a:r>
              <a:rPr lang="en-US"/>
              <a:t> or </a:t>
            </a:r>
            <a:r>
              <a:rPr lang="en-US" i="1"/>
              <a:t>named</a:t>
            </a:r>
          </a:p>
          <a:p>
            <a:pPr lvl="1"/>
            <a:r>
              <a:rPr lang="en-US" i="1"/>
              <a:t>non-local</a:t>
            </a:r>
          </a:p>
          <a:p>
            <a:pPr lvl="2"/>
            <a:r>
              <a:rPr lang="en-US" i="1"/>
              <a:t>named </a:t>
            </a:r>
            <a:r>
              <a:rPr lang="en-US"/>
              <a:t>only</a:t>
            </a:r>
          </a:p>
          <a:p>
            <a:r>
              <a:rPr lang="en-US" i="1"/>
              <a:t>Static nested classes</a:t>
            </a:r>
            <a:endParaRPr lang="en-US"/>
          </a:p>
          <a:p>
            <a:pPr lvl="1"/>
            <a:r>
              <a:rPr lang="en-US" i="1"/>
              <a:t>non-local named</a:t>
            </a:r>
            <a:r>
              <a:rPr lang="en-US"/>
              <a:t> only</a:t>
            </a:r>
            <a:endParaRPr lang="en-US" i="1"/>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762" name="Rectangle 2"/>
          <p:cNvSpPr>
            <a:spLocks noGrp="1" noChangeArrowheads="1"/>
          </p:cNvSpPr>
          <p:nvPr>
            <p:ph type="title"/>
          </p:nvPr>
        </p:nvSpPr>
        <p:spPr/>
        <p:txBody>
          <a:bodyPr/>
          <a:lstStyle/>
          <a:p>
            <a:r>
              <a:rPr lang="en-US"/>
              <a:t>Non-local inner classes</a:t>
            </a:r>
          </a:p>
        </p:txBody>
      </p:sp>
      <p:sp>
        <p:nvSpPr>
          <p:cNvPr id="373763" name="Rectangle 3"/>
          <p:cNvSpPr>
            <a:spLocks noGrp="1" noChangeArrowheads="1"/>
          </p:cNvSpPr>
          <p:nvPr>
            <p:ph sz="quarter" idx="1"/>
          </p:nvPr>
        </p:nvSpPr>
        <p:spPr/>
        <p:txBody>
          <a:bodyPr/>
          <a:lstStyle/>
          <a:p>
            <a:pPr algn="just"/>
            <a:r>
              <a:rPr lang="en-US" sz="2800" dirty="0"/>
              <a:t>Simply a nested class that does not have the static attribute and is not defined within a class method.</a:t>
            </a:r>
          </a:p>
          <a:p>
            <a:pPr algn="just"/>
            <a:r>
              <a:rPr lang="en-US" sz="2800" dirty="0"/>
              <a:t>Can be private, public, package, protected, abstract, etc. just like any class member.</a:t>
            </a:r>
          </a:p>
          <a:p>
            <a:pPr algn="just"/>
            <a:r>
              <a:rPr lang="en-US" sz="2800" dirty="0"/>
              <a:t>Think of outer class as owning inner class – inner class can only be instantiated via outer class reference (including </a:t>
            </a:r>
            <a:r>
              <a:rPr lang="en-US" sz="2800" b="1" i="1" dirty="0"/>
              <a:t>this</a:t>
            </a:r>
            <a:r>
              <a:rPr lang="en-US" sz="2800" dirty="0"/>
              <a:t>)</a:t>
            </a:r>
          </a:p>
          <a:p>
            <a:pPr algn="just"/>
            <a:r>
              <a:rPr lang="en-US" sz="2800" dirty="0"/>
              <a:t>Inner class has access to </a:t>
            </a:r>
            <a:r>
              <a:rPr lang="en-US" sz="2800" u="sng" dirty="0"/>
              <a:t>all</a:t>
            </a:r>
            <a:r>
              <a:rPr lang="en-US" sz="2800" dirty="0"/>
              <a:t> outer class iv’s, private or otherwise!</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786" name="Rectangle 2"/>
          <p:cNvSpPr>
            <a:spLocks noGrp="1" noChangeArrowheads="1"/>
          </p:cNvSpPr>
          <p:nvPr>
            <p:ph type="title"/>
          </p:nvPr>
        </p:nvSpPr>
        <p:spPr/>
        <p:txBody>
          <a:bodyPr>
            <a:normAutofit fontScale="90000"/>
          </a:bodyPr>
          <a:lstStyle/>
          <a:p>
            <a:r>
              <a:rPr lang="en-US"/>
              <a:t>Simple non-local inner class example</a:t>
            </a:r>
          </a:p>
        </p:txBody>
      </p:sp>
      <p:sp>
        <p:nvSpPr>
          <p:cNvPr id="374787" name="Text Box 3"/>
          <p:cNvSpPr txBox="1">
            <a:spLocks noChangeArrowheads="1"/>
          </p:cNvSpPr>
          <p:nvPr/>
        </p:nvSpPr>
        <p:spPr bwMode="auto">
          <a:xfrm>
            <a:off x="1203325" y="1717675"/>
            <a:ext cx="7745413" cy="4838700"/>
          </a:xfrm>
          <a:prstGeom prst="rect">
            <a:avLst/>
          </a:prstGeom>
          <a:noFill/>
          <a:ln w="12700" cap="sq">
            <a:noFill/>
            <a:miter lim="800000"/>
            <a:headEnd type="none" w="sm" len="sm"/>
            <a:tailEnd type="none" w="sm" len="sm"/>
          </a:ln>
          <a:effectLst/>
        </p:spPr>
        <p:txBody>
          <a:bodyPr wrap="none">
            <a:spAutoFit/>
          </a:bodyPr>
          <a:lstStyle/>
          <a:p>
            <a:r>
              <a:rPr lang="en-US"/>
              <a:t>class Outer{</a:t>
            </a:r>
          </a:p>
          <a:p>
            <a:r>
              <a:rPr lang="en-US"/>
              <a:t>  private int x1;</a:t>
            </a:r>
          </a:p>
          <a:p>
            <a:r>
              <a:rPr lang="en-US"/>
              <a:t>  Outer(int x1){</a:t>
            </a:r>
          </a:p>
          <a:p>
            <a:r>
              <a:rPr lang="en-US"/>
              <a:t>     this.x1 = x1;</a:t>
            </a:r>
          </a:p>
          <a:p>
            <a:r>
              <a:rPr lang="en-US"/>
              <a:t>  }</a:t>
            </a:r>
          </a:p>
          <a:p>
            <a:r>
              <a:rPr lang="en-US"/>
              <a:t>  public void foo(){ System.out.println(“fooing”);}</a:t>
            </a:r>
          </a:p>
          <a:p>
            <a:r>
              <a:rPr lang="en-US"/>
              <a:t>  </a:t>
            </a:r>
            <a:r>
              <a:rPr lang="en-US" b="1"/>
              <a:t>public</a:t>
            </a:r>
            <a:r>
              <a:rPr lang="en-US"/>
              <a:t> class Inner{</a:t>
            </a:r>
          </a:p>
          <a:p>
            <a:r>
              <a:rPr lang="en-US"/>
              <a:t>     private int x1 = 0;</a:t>
            </a:r>
          </a:p>
          <a:p>
            <a:r>
              <a:rPr lang="en-US"/>
              <a:t>     void foo(){</a:t>
            </a:r>
          </a:p>
          <a:p>
            <a:r>
              <a:rPr lang="en-US"/>
              <a:t>       System.out.println(“Outer value of x1: “ + Outer.this.x1);</a:t>
            </a:r>
          </a:p>
          <a:p>
            <a:r>
              <a:rPr lang="en-US"/>
              <a:t>       System.out.println(“Inner value of x1: “ + this.x1);</a:t>
            </a:r>
          </a:p>
          <a:p>
            <a:r>
              <a:rPr lang="en-US"/>
              <a:t>     }</a:t>
            </a:r>
          </a:p>
          <a:p>
            <a:r>
              <a:rPr lang="en-US"/>
              <a:t>  }</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810" name="Rectangle 2"/>
          <p:cNvSpPr>
            <a:spLocks noGrp="1" noChangeArrowheads="1"/>
          </p:cNvSpPr>
          <p:nvPr>
            <p:ph type="title"/>
          </p:nvPr>
        </p:nvSpPr>
        <p:spPr/>
        <p:txBody>
          <a:bodyPr/>
          <a:lstStyle/>
          <a:p>
            <a:r>
              <a:rPr lang="en-US"/>
              <a:t>Simple example, cont -- driver</a:t>
            </a:r>
          </a:p>
        </p:txBody>
      </p:sp>
      <p:sp>
        <p:nvSpPr>
          <p:cNvPr id="375811" name="Text Box 3"/>
          <p:cNvSpPr txBox="1">
            <a:spLocks noChangeArrowheads="1"/>
          </p:cNvSpPr>
          <p:nvPr/>
        </p:nvSpPr>
        <p:spPr bwMode="auto">
          <a:xfrm>
            <a:off x="1355725" y="1870075"/>
            <a:ext cx="7491413" cy="4473575"/>
          </a:xfrm>
          <a:prstGeom prst="rect">
            <a:avLst/>
          </a:prstGeom>
          <a:noFill/>
          <a:ln w="12700" cap="sq">
            <a:noFill/>
            <a:miter lim="800000"/>
            <a:headEnd type="none" w="sm" len="sm"/>
            <a:tailEnd type="none" w="sm" len="sm"/>
          </a:ln>
          <a:effectLst/>
        </p:spPr>
        <p:txBody>
          <a:bodyPr wrap="none">
            <a:spAutoFit/>
          </a:bodyPr>
          <a:lstStyle/>
          <a:p>
            <a:pPr>
              <a:buFontTx/>
              <a:buChar char="•"/>
            </a:pPr>
            <a:r>
              <a:rPr lang="en-US"/>
              <a:t> Rules for instantiation a little funny</a:t>
            </a:r>
          </a:p>
          <a:p>
            <a:endParaRPr lang="en-US"/>
          </a:p>
          <a:p>
            <a:r>
              <a:rPr lang="en-US"/>
              <a:t>public class TestDrive{</a:t>
            </a:r>
          </a:p>
          <a:p>
            <a:r>
              <a:rPr lang="en-US"/>
              <a:t>  public static void main(String[] args){</a:t>
            </a:r>
          </a:p>
          <a:p>
            <a:r>
              <a:rPr lang="en-US"/>
              <a:t>     Outer outer = new Outer(); // can create in regular way</a:t>
            </a:r>
          </a:p>
          <a:p>
            <a:r>
              <a:rPr lang="en-US"/>
              <a:t>      Inner inner = outer.new Inner(); //must call new through</a:t>
            </a:r>
          </a:p>
          <a:p>
            <a:r>
              <a:rPr lang="en-US"/>
              <a:t>                                                          //outer object handle</a:t>
            </a:r>
          </a:p>
          <a:p>
            <a:r>
              <a:rPr lang="en-US"/>
              <a:t>      inner.foo();</a:t>
            </a:r>
          </a:p>
          <a:p>
            <a:r>
              <a:rPr lang="en-US"/>
              <a:t>      // note that this can only be done if inner is visible </a:t>
            </a:r>
          </a:p>
          <a:p>
            <a:r>
              <a:rPr lang="en-US"/>
              <a:t>      // according to the regular scoping rules</a:t>
            </a:r>
          </a:p>
          <a:p>
            <a:r>
              <a:rPr lang="en-US"/>
              <a:t>  }</a:t>
            </a:r>
          </a:p>
          <a:p>
            <a:r>
              <a:rPr lang="en-US"/>
              <a:t>}</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378" name="Rectangle 1026"/>
          <p:cNvSpPr>
            <a:spLocks noGrp="1" noChangeArrowheads="1"/>
          </p:cNvSpPr>
          <p:nvPr>
            <p:ph type="title"/>
          </p:nvPr>
        </p:nvSpPr>
        <p:spPr/>
        <p:txBody>
          <a:bodyPr/>
          <a:lstStyle/>
          <a:p>
            <a:r>
              <a:rPr lang="en-US"/>
              <a:t>Inner class rules	</a:t>
            </a:r>
          </a:p>
        </p:txBody>
      </p:sp>
      <p:sp>
        <p:nvSpPr>
          <p:cNvPr id="485379" name="Rectangle 1027"/>
          <p:cNvSpPr>
            <a:spLocks noGrp="1" noChangeArrowheads="1"/>
          </p:cNvSpPr>
          <p:nvPr>
            <p:ph sz="quarter" idx="1"/>
          </p:nvPr>
        </p:nvSpPr>
        <p:spPr/>
        <p:txBody>
          <a:bodyPr/>
          <a:lstStyle/>
          <a:p>
            <a:pPr algn="just"/>
            <a:r>
              <a:rPr lang="en-US" dirty="0"/>
              <a:t>Note that inner class can access outer class instance variables (even private ones).</a:t>
            </a:r>
          </a:p>
          <a:p>
            <a:pPr algn="just"/>
            <a:endParaRPr lang="en-US" dirty="0"/>
          </a:p>
          <a:p>
            <a:pPr algn="just"/>
            <a:r>
              <a:rPr lang="en-US" dirty="0"/>
              <a:t>It does this using the object reference &lt;</a:t>
            </a:r>
            <a:r>
              <a:rPr lang="en-US" dirty="0" err="1"/>
              <a:t>OuterClassName</a:t>
            </a:r>
            <a:r>
              <a:rPr lang="en-US" dirty="0"/>
              <a:t>&gt;.this</a:t>
            </a:r>
          </a:p>
          <a:p>
            <a:pPr algn="just"/>
            <a:endParaRPr lang="en-US" dirty="0"/>
          </a:p>
          <a:p>
            <a:pPr algn="just"/>
            <a:r>
              <a:rPr lang="en-US" dirty="0"/>
              <a:t>Refer to public inner class as &lt;</a:t>
            </a:r>
            <a:r>
              <a:rPr lang="en-US" dirty="0" err="1"/>
              <a:t>OuterClassName</a:t>
            </a:r>
            <a:r>
              <a:rPr lang="en-US" dirty="0"/>
              <a:t>&gt;.&lt;</a:t>
            </a:r>
            <a:r>
              <a:rPr lang="en-US" dirty="0" err="1"/>
              <a:t>InnerClassName</a:t>
            </a:r>
            <a:r>
              <a:rPr lang="en-US" dirty="0"/>
              <a:t>&gt;</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4" name="Rectangle 2"/>
          <p:cNvSpPr>
            <a:spLocks noGrp="1" noChangeArrowheads="1"/>
          </p:cNvSpPr>
          <p:nvPr>
            <p:ph type="title"/>
          </p:nvPr>
        </p:nvSpPr>
        <p:spPr/>
        <p:txBody>
          <a:bodyPr>
            <a:normAutofit fontScale="90000"/>
          </a:bodyPr>
          <a:lstStyle/>
          <a:p>
            <a:r>
              <a:rPr lang="en-US"/>
              <a:t>When to use non-local inner classes</a:t>
            </a:r>
          </a:p>
        </p:txBody>
      </p:sp>
      <p:sp>
        <p:nvSpPr>
          <p:cNvPr id="376835" name="Rectangle 3"/>
          <p:cNvSpPr>
            <a:spLocks noGrp="1" noChangeArrowheads="1"/>
          </p:cNvSpPr>
          <p:nvPr>
            <p:ph sz="quarter" idx="1"/>
          </p:nvPr>
        </p:nvSpPr>
        <p:spPr/>
        <p:txBody>
          <a:bodyPr/>
          <a:lstStyle/>
          <a:p>
            <a:pPr algn="just">
              <a:lnSpc>
                <a:spcPct val="90000"/>
              </a:lnSpc>
            </a:pPr>
            <a:r>
              <a:rPr lang="en-US" dirty="0"/>
              <a:t>Most typically used when inner class is instantiated from outer class.</a:t>
            </a:r>
          </a:p>
          <a:p>
            <a:pPr algn="just">
              <a:lnSpc>
                <a:spcPct val="90000"/>
              </a:lnSpc>
            </a:pPr>
            <a:r>
              <a:rPr lang="en-US" dirty="0"/>
              <a:t>If classes naturally “belong together”, it is cumbersome to pass a this pointer to a separate outer class just so second class can access first class’s properties/methods.</a:t>
            </a:r>
          </a:p>
          <a:p>
            <a:pPr algn="just">
              <a:lnSpc>
                <a:spcPct val="90000"/>
              </a:lnSpc>
            </a:pPr>
            <a:r>
              <a:rPr lang="en-US" dirty="0"/>
              <a:t>Note that inner class can access outer class’s private data, making them even more powerful than mechanism implied above!</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58" name="Rectangle 2"/>
          <p:cNvSpPr>
            <a:spLocks noGrp="1" noChangeArrowheads="1"/>
          </p:cNvSpPr>
          <p:nvPr>
            <p:ph type="title"/>
          </p:nvPr>
        </p:nvSpPr>
        <p:spPr/>
        <p:txBody>
          <a:bodyPr/>
          <a:lstStyle/>
          <a:p>
            <a:r>
              <a:rPr lang="en-US"/>
              <a:t>Local inner classes</a:t>
            </a:r>
          </a:p>
        </p:txBody>
      </p:sp>
      <p:sp>
        <p:nvSpPr>
          <p:cNvPr id="377859" name="Rectangle 3"/>
          <p:cNvSpPr>
            <a:spLocks noGrp="1" noChangeArrowheads="1"/>
          </p:cNvSpPr>
          <p:nvPr>
            <p:ph sz="quarter" idx="1"/>
          </p:nvPr>
        </p:nvSpPr>
        <p:spPr/>
        <p:txBody>
          <a:bodyPr/>
          <a:lstStyle/>
          <a:p>
            <a:pPr algn="just"/>
            <a:r>
              <a:rPr lang="en-US" sz="2800" dirty="0"/>
              <a:t>Inner classes may also be defined within class methods.</a:t>
            </a:r>
          </a:p>
          <a:p>
            <a:pPr algn="just"/>
            <a:r>
              <a:rPr lang="en-US" sz="2800" dirty="0"/>
              <a:t>These are called </a:t>
            </a:r>
            <a:r>
              <a:rPr lang="en-US" sz="2800" i="1" dirty="0"/>
              <a:t>local inner classes</a:t>
            </a:r>
            <a:r>
              <a:rPr lang="en-US" sz="2800" dirty="0"/>
              <a:t>.</a:t>
            </a:r>
          </a:p>
          <a:p>
            <a:pPr algn="just"/>
            <a:r>
              <a:rPr lang="en-US" sz="2800" dirty="0"/>
              <a:t>Principle advantage is scoping: such classes are completely inaccessible anywhere but the method itself where they are defined.</a:t>
            </a:r>
          </a:p>
          <a:p>
            <a:pPr algn="just"/>
            <a:r>
              <a:rPr lang="en-US" sz="2800" dirty="0"/>
              <a:t>Thus, they have no visibility attribute (public, etc.)</a:t>
            </a:r>
          </a:p>
          <a:p>
            <a:pPr algn="just"/>
            <a:r>
              <a:rPr lang="en-US" sz="2800" dirty="0"/>
              <a:t>Also, can NOT access local variables other than those declared with </a:t>
            </a:r>
            <a:r>
              <a:rPr lang="en-US" sz="2800" b="1" dirty="0"/>
              <a:t>final </a:t>
            </a:r>
            <a:r>
              <a:rPr lang="en-US" sz="2800" dirty="0"/>
              <a:t>attribute.</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2"/>
          <p:cNvSpPr>
            <a:spLocks noGrp="1" noChangeArrowheads="1"/>
          </p:cNvSpPr>
          <p:nvPr>
            <p:ph type="title"/>
          </p:nvPr>
        </p:nvSpPr>
        <p:spPr/>
        <p:txBody>
          <a:bodyPr/>
          <a:lstStyle/>
          <a:p>
            <a:r>
              <a:rPr lang="en-US"/>
              <a:t>Local anonymous inner classes</a:t>
            </a:r>
          </a:p>
        </p:txBody>
      </p:sp>
      <p:sp>
        <p:nvSpPr>
          <p:cNvPr id="378883" name="Rectangle 3"/>
          <p:cNvSpPr>
            <a:spLocks noGrp="1" noChangeArrowheads="1"/>
          </p:cNvSpPr>
          <p:nvPr>
            <p:ph sz="quarter" idx="1"/>
          </p:nvPr>
        </p:nvSpPr>
        <p:spPr/>
        <p:txBody>
          <a:bodyPr/>
          <a:lstStyle/>
          <a:p>
            <a:pPr algn="just"/>
            <a:r>
              <a:rPr lang="en-US" dirty="0"/>
              <a:t>Local inner classes can be taken a step further – it is not required to give them an explicit name.</a:t>
            </a:r>
          </a:p>
          <a:p>
            <a:pPr algn="just"/>
            <a:r>
              <a:rPr lang="en-US" dirty="0"/>
              <a:t>This is very convenient when you want to use a class only once and the code that it contains is succinct.</a:t>
            </a:r>
          </a:p>
          <a:p>
            <a:pPr algn="just"/>
            <a:r>
              <a:rPr lang="en-US" dirty="0"/>
              <a:t>Great example is defining Swing callback functions.</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06" name="Rectangle 2"/>
          <p:cNvSpPr>
            <a:spLocks noGrp="1" noChangeArrowheads="1"/>
          </p:cNvSpPr>
          <p:nvPr>
            <p:ph type="title"/>
          </p:nvPr>
        </p:nvSpPr>
        <p:spPr/>
        <p:txBody>
          <a:bodyPr/>
          <a:lstStyle/>
          <a:p>
            <a:r>
              <a:rPr lang="en-US"/>
              <a:t>Anonymous class example</a:t>
            </a:r>
          </a:p>
        </p:txBody>
      </p:sp>
      <p:sp>
        <p:nvSpPr>
          <p:cNvPr id="379907" name="Text Box 3"/>
          <p:cNvSpPr txBox="1">
            <a:spLocks noChangeArrowheads="1"/>
          </p:cNvSpPr>
          <p:nvPr/>
        </p:nvSpPr>
        <p:spPr bwMode="auto">
          <a:xfrm>
            <a:off x="1279525" y="1412875"/>
            <a:ext cx="7042150" cy="2647950"/>
          </a:xfrm>
          <a:prstGeom prst="rect">
            <a:avLst/>
          </a:prstGeom>
          <a:noFill/>
          <a:ln w="12700" cap="sq">
            <a:noFill/>
            <a:miter lim="800000"/>
            <a:headEnd type="none" w="sm" len="sm"/>
            <a:tailEnd type="none" w="sm" len="sm"/>
          </a:ln>
          <a:effectLst/>
        </p:spPr>
        <p:txBody>
          <a:bodyPr wrap="none">
            <a:spAutoFit/>
          </a:bodyPr>
          <a:lstStyle/>
          <a:p>
            <a:r>
              <a:rPr lang="en-US"/>
              <a:t>but.addActionListener(</a:t>
            </a:r>
          </a:p>
          <a:p>
            <a:r>
              <a:rPr lang="en-US"/>
              <a:t>     new ActionListener(){</a:t>
            </a:r>
          </a:p>
          <a:p>
            <a:r>
              <a:rPr lang="en-US"/>
              <a:t>                public void actionPerformed(actionEvent ae){</a:t>
            </a:r>
          </a:p>
          <a:p>
            <a:r>
              <a:rPr lang="en-US"/>
              <a:t>                     //do work here</a:t>
            </a:r>
          </a:p>
          <a:p>
            <a:r>
              <a:rPr lang="en-US"/>
              <a:t>                }</a:t>
            </a:r>
          </a:p>
          <a:p>
            <a:r>
              <a:rPr lang="en-US"/>
              <a:t>     }</a:t>
            </a:r>
          </a:p>
          <a:p>
            <a:r>
              <a:rPr lang="en-US"/>
              <a:t>);</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5"/>
          <p:cNvSpPr>
            <a:spLocks noGrp="1" noChangeArrowheads="1"/>
          </p:cNvSpPr>
          <p:nvPr>
            <p:ph type="title"/>
          </p:nvPr>
        </p:nvSpPr>
        <p:spPr>
          <a:xfrm>
            <a:off x="381000" y="0"/>
            <a:ext cx="7772400" cy="1143000"/>
          </a:xfrm>
        </p:spPr>
        <p:txBody>
          <a:bodyPr/>
          <a:lstStyle/>
          <a:p>
            <a:pPr eaLnBrk="1" hangingPunct="1"/>
            <a:r>
              <a:rPr lang="en-US" dirty="0" smtClean="0"/>
              <a:t>Inheritance Definition</a:t>
            </a:r>
            <a:endParaRPr lang="en-US" dirty="0"/>
          </a:p>
        </p:txBody>
      </p:sp>
      <p:sp>
        <p:nvSpPr>
          <p:cNvPr id="8197" name="Slide Number Placeholder 5"/>
          <p:cNvSpPr>
            <a:spLocks noGrp="1"/>
          </p:cNvSpPr>
          <p:nvPr>
            <p:ph type="sldNum" sz="quarter" idx="12"/>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F07E47A7-6BF1-4800-8E70-E34DD913A7F4}" type="slidenum">
              <a:rPr lang="en-US" smtClean="0">
                <a:solidFill>
                  <a:schemeClr val="bg2"/>
                </a:solidFill>
              </a:rPr>
              <a:pPr eaLnBrk="1" hangingPunct="1">
                <a:defRPr/>
              </a:pPr>
              <a:t>89</a:t>
            </a:fld>
            <a:endParaRPr lang="en-US" smtClean="0">
              <a:solidFill>
                <a:schemeClr val="bg2"/>
              </a:solidFill>
            </a:endParaRPr>
          </a:p>
        </p:txBody>
      </p:sp>
      <p:sp>
        <p:nvSpPr>
          <p:cNvPr id="8195" name="Content Placeholder 13"/>
          <p:cNvSpPr>
            <a:spLocks noGrp="1"/>
          </p:cNvSpPr>
          <p:nvPr>
            <p:ph sz="quarter" idx="1"/>
          </p:nvPr>
        </p:nvSpPr>
        <p:spPr>
          <a:xfrm>
            <a:off x="228600" y="2057400"/>
            <a:ext cx="8686800" cy="4356100"/>
          </a:xfrm>
        </p:spPr>
        <p:txBody>
          <a:bodyPr>
            <a:normAutofit lnSpcReduction="10000"/>
          </a:bodyPr>
          <a:lstStyle/>
          <a:p>
            <a:pPr algn="just">
              <a:lnSpc>
                <a:spcPct val="120000"/>
              </a:lnSpc>
            </a:pPr>
            <a:r>
              <a:rPr lang="en-US" dirty="0" smtClean="0"/>
              <a:t>Approach:</a:t>
            </a:r>
          </a:p>
          <a:p>
            <a:pPr lvl="1" algn="just">
              <a:lnSpc>
                <a:spcPct val="120000"/>
              </a:lnSpc>
            </a:pPr>
            <a:r>
              <a:rPr lang="en-US" sz="2000" dirty="0" smtClean="0"/>
              <a:t>Common properties of related classes can be defined in a generic class.</a:t>
            </a:r>
          </a:p>
          <a:p>
            <a:pPr lvl="1" algn="just">
              <a:lnSpc>
                <a:spcPct val="120000"/>
              </a:lnSpc>
            </a:pPr>
            <a:r>
              <a:rPr lang="en-US" sz="2000" dirty="0" smtClean="0"/>
              <a:t>This generic class can then be used by more specific classes through inheritance. </a:t>
            </a:r>
          </a:p>
          <a:p>
            <a:pPr lvl="1" algn="just">
              <a:lnSpc>
                <a:spcPct val="120000"/>
              </a:lnSpc>
            </a:pPr>
            <a:r>
              <a:rPr lang="en-US" sz="2000" dirty="0" smtClean="0"/>
              <a:t>Each of these specific classes can add things that are unique to it. </a:t>
            </a:r>
          </a:p>
          <a:p>
            <a:pPr algn="just">
              <a:lnSpc>
                <a:spcPct val="120000"/>
              </a:lnSpc>
            </a:pPr>
            <a:r>
              <a:rPr lang="en-US" dirty="0" smtClean="0"/>
              <a:t>As a result of inheritance, a hierarchy of classes is formed.</a:t>
            </a:r>
          </a:p>
          <a:p>
            <a:pPr algn="just">
              <a:lnSpc>
                <a:spcPct val="120000"/>
              </a:lnSpc>
            </a:pPr>
            <a:r>
              <a:rPr lang="en-US" dirty="0" smtClean="0"/>
              <a:t>The class that is inherited is called </a:t>
            </a:r>
            <a:r>
              <a:rPr lang="en-US" dirty="0" smtClean="0">
                <a:solidFill>
                  <a:srgbClr val="C00000"/>
                </a:solidFill>
              </a:rPr>
              <a:t>super class </a:t>
            </a:r>
            <a:r>
              <a:rPr lang="en-US" dirty="0" smtClean="0"/>
              <a:t>and the class that is inheriting is called a </a:t>
            </a:r>
            <a:r>
              <a:rPr lang="en-US" dirty="0" smtClean="0">
                <a:solidFill>
                  <a:srgbClr val="C00000"/>
                </a:solidFill>
              </a:rPr>
              <a:t>subclass.</a:t>
            </a:r>
          </a:p>
          <a:p>
            <a:pPr algn="just">
              <a:lnSpc>
                <a:spcPct val="120000"/>
              </a:lnSpc>
            </a:pPr>
            <a:r>
              <a:rPr lang="en-US" kern="1200" dirty="0">
                <a:latin typeface="Arial" pitchFamily="34" charset="0"/>
              </a:rPr>
              <a:t>Java does not support inheritance from more than one class. That is, you can </a:t>
            </a:r>
            <a:r>
              <a:rPr lang="en-US" b="1" dirty="0">
                <a:solidFill>
                  <a:srgbClr val="000000"/>
                </a:solidFill>
                <a:latin typeface="Courier New" pitchFamily="49" charset="0"/>
              </a:rPr>
              <a:t>extend</a:t>
            </a:r>
            <a:r>
              <a:rPr lang="en-US" kern="1200" dirty="0">
                <a:latin typeface="Arial" pitchFamily="34" charset="0"/>
              </a:rPr>
              <a:t> only from one class</a:t>
            </a:r>
            <a:r>
              <a:rPr lang="en-US" kern="1200" dirty="0" smtClean="0">
                <a:latin typeface="Arial" pitchFamily="34" charset="0"/>
              </a:rPr>
              <a:t>.</a:t>
            </a:r>
            <a:endParaRPr lang="en-US" kern="1200" dirty="0">
              <a:latin typeface="Arial" pitchFamily="34" charset="0"/>
            </a:endParaRPr>
          </a:p>
        </p:txBody>
      </p:sp>
      <p:sp>
        <p:nvSpPr>
          <p:cNvPr id="13" name="Rectangle 12"/>
          <p:cNvSpPr/>
          <p:nvPr/>
        </p:nvSpPr>
        <p:spPr>
          <a:xfrm>
            <a:off x="304800" y="1066800"/>
            <a:ext cx="8534400" cy="1016000"/>
          </a:xfrm>
          <a:prstGeom prst="rect">
            <a:avLst/>
          </a:prstGeom>
        </p:spPr>
        <p:txBody>
          <a:bodyPr>
            <a:spAutoFit/>
          </a:bodyPr>
          <a:lstStyle/>
          <a:p>
            <a:pPr algn="just">
              <a:defRPr/>
            </a:pPr>
            <a:r>
              <a:rPr lang="en-US" sz="2000" b="1" i="1" dirty="0">
                <a:solidFill>
                  <a:srgbClr val="5F5F5F"/>
                </a:solidFill>
                <a:latin typeface="+mj-lt"/>
                <a:cs typeface="+mn-cs"/>
                <a:sym typeface="Wingdings" pitchFamily="2" charset="2"/>
              </a:rPr>
              <a:t>Inheritance defines relationship among classes, wherein one class shares structure or behavior defined in one or more classes. </a:t>
            </a:r>
          </a:p>
          <a:p>
            <a:pPr algn="just">
              <a:buFontTx/>
              <a:buChar char="-"/>
              <a:defRPr/>
            </a:pPr>
            <a:r>
              <a:rPr lang="en-US" sz="2000" b="1" dirty="0">
                <a:solidFill>
                  <a:srgbClr val="5F5F5F"/>
                </a:solidFill>
                <a:latin typeface="+mj-lt"/>
                <a:cs typeface="+mn-cs"/>
                <a:sym typeface="Wingdings" pitchFamily="2" charset="2"/>
              </a:rPr>
              <a:t>Grady </a:t>
            </a:r>
            <a:r>
              <a:rPr lang="en-US" sz="2000" b="1" dirty="0" err="1">
                <a:solidFill>
                  <a:srgbClr val="5F5F5F"/>
                </a:solidFill>
                <a:latin typeface="+mj-lt"/>
                <a:cs typeface="+mn-cs"/>
                <a:sym typeface="Wingdings" pitchFamily="2" charset="2"/>
              </a:rPr>
              <a:t>Booch</a:t>
            </a:r>
            <a:r>
              <a:rPr lang="en-US" sz="2000" b="1" dirty="0">
                <a:solidFill>
                  <a:srgbClr val="5F5F5F"/>
                </a:solidFill>
                <a:latin typeface="+mj-lt"/>
                <a:cs typeface="+mn-cs"/>
                <a:sym typeface="Wingdings" pitchFamily="2" charset="2"/>
              </a:rPr>
              <a:t>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533400" y="1447800"/>
          <a:ext cx="7696200" cy="4267200"/>
        </p:xfrm>
        <a:graphic>
          <a:graphicData uri="http://schemas.openxmlformats.org/drawingml/2006/table">
            <a:tbl>
              <a:tblPr/>
              <a:tblGrid>
                <a:gridCol w="1924050"/>
                <a:gridCol w="2068715"/>
                <a:gridCol w="1779385"/>
                <a:gridCol w="1924050"/>
              </a:tblGrid>
              <a:tr h="426720">
                <a:tc>
                  <a:txBody>
                    <a:bodyPr/>
                    <a:lstStyle/>
                    <a:p>
                      <a:pPr marL="0" marR="0" algn="ctr">
                        <a:lnSpc>
                          <a:spcPct val="115000"/>
                        </a:lnSpc>
                        <a:spcBef>
                          <a:spcPts val="0"/>
                        </a:spcBef>
                        <a:spcAft>
                          <a:spcPts val="0"/>
                        </a:spcAft>
                      </a:pPr>
                      <a:r>
                        <a:rPr lang="en-US" sz="2000" b="1" dirty="0">
                          <a:solidFill>
                            <a:schemeClr val="accent2">
                              <a:lumMod val="75000"/>
                            </a:schemeClr>
                          </a:solidFill>
                          <a:latin typeface="Calibri"/>
                          <a:ea typeface="Calibri"/>
                          <a:cs typeface="Times New Roman"/>
                        </a:rPr>
                        <a:t>Type</a:t>
                      </a:r>
                      <a:endParaRPr lang="en-US" sz="1100" dirty="0">
                        <a:solidFill>
                          <a:schemeClr val="accent2">
                            <a:lumMod val="75000"/>
                          </a:schemeClr>
                        </a:solidFill>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b="1" dirty="0">
                          <a:solidFill>
                            <a:schemeClr val="accent2">
                              <a:lumMod val="75000"/>
                            </a:schemeClr>
                          </a:solidFill>
                          <a:latin typeface="Calibri"/>
                          <a:ea typeface="Calibri"/>
                          <a:cs typeface="Times New Roman"/>
                        </a:rPr>
                        <a:t>Size in Bytes</a:t>
                      </a:r>
                      <a:endParaRPr lang="en-US" sz="1100" dirty="0">
                        <a:solidFill>
                          <a:schemeClr val="accent2">
                            <a:lumMod val="75000"/>
                          </a:schemeClr>
                        </a:solidFill>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b="1" dirty="0">
                          <a:solidFill>
                            <a:schemeClr val="accent2">
                              <a:lumMod val="75000"/>
                            </a:schemeClr>
                          </a:solidFill>
                          <a:latin typeface="Calibri"/>
                          <a:ea typeface="Calibri"/>
                          <a:cs typeface="Times New Roman"/>
                        </a:rPr>
                        <a:t>Min Range</a:t>
                      </a:r>
                      <a:endParaRPr lang="en-US" sz="1100" dirty="0">
                        <a:solidFill>
                          <a:schemeClr val="accent2">
                            <a:lumMod val="75000"/>
                          </a:schemeClr>
                        </a:solidFill>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b="1" dirty="0">
                          <a:solidFill>
                            <a:schemeClr val="accent2">
                              <a:lumMod val="75000"/>
                            </a:schemeClr>
                          </a:solidFill>
                          <a:latin typeface="Calibri"/>
                          <a:ea typeface="Calibri"/>
                          <a:cs typeface="Times New Roman"/>
                        </a:rPr>
                        <a:t>Max Range</a:t>
                      </a:r>
                      <a:endParaRPr lang="en-US" sz="1100" dirty="0">
                        <a:solidFill>
                          <a:schemeClr val="accent2">
                            <a:lumMod val="75000"/>
                          </a:schemeClr>
                        </a:solidFill>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6720">
                <a:tc>
                  <a:txBody>
                    <a:bodyPr/>
                    <a:lstStyle/>
                    <a:p>
                      <a:pPr marL="0" marR="0" algn="ctr">
                        <a:lnSpc>
                          <a:spcPct val="115000"/>
                        </a:lnSpc>
                        <a:spcBef>
                          <a:spcPts val="0"/>
                        </a:spcBef>
                        <a:spcAft>
                          <a:spcPts val="0"/>
                        </a:spcAft>
                      </a:pPr>
                      <a:r>
                        <a:rPr lang="en-US" sz="2000">
                          <a:latin typeface="Calibri"/>
                          <a:ea typeface="Calibri"/>
                          <a:cs typeface="Times New Roman"/>
                        </a:rPr>
                        <a:t>byte</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a:latin typeface="Calibri"/>
                          <a:ea typeface="Calibri"/>
                          <a:cs typeface="Times New Roman"/>
                        </a:rPr>
                        <a:t>1</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a:latin typeface="Calibri"/>
                          <a:ea typeface="Calibri"/>
                          <a:cs typeface="Times New Roman"/>
                        </a:rPr>
                        <a:t>-2</a:t>
                      </a:r>
                      <a:r>
                        <a:rPr lang="en-US" sz="2000" baseline="30000">
                          <a:latin typeface="Calibri"/>
                          <a:ea typeface="Calibri"/>
                          <a:cs typeface="Times New Roman"/>
                        </a:rPr>
                        <a:t>7</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a:latin typeface="Calibri"/>
                          <a:ea typeface="Calibri"/>
                          <a:cs typeface="Times New Roman"/>
                        </a:rPr>
                        <a:t>2</a:t>
                      </a:r>
                      <a:r>
                        <a:rPr lang="en-US" sz="2000" baseline="30000">
                          <a:latin typeface="Calibri"/>
                          <a:ea typeface="Calibri"/>
                          <a:cs typeface="Times New Roman"/>
                        </a:rPr>
                        <a:t>7</a:t>
                      </a:r>
                      <a:r>
                        <a:rPr lang="en-US" sz="2000">
                          <a:latin typeface="Calibri"/>
                          <a:ea typeface="Calibri"/>
                          <a:cs typeface="Times New Roman"/>
                        </a:rPr>
                        <a:t>-1</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6720">
                <a:tc>
                  <a:txBody>
                    <a:bodyPr/>
                    <a:lstStyle/>
                    <a:p>
                      <a:pPr marL="0" marR="0" algn="ctr">
                        <a:lnSpc>
                          <a:spcPct val="115000"/>
                        </a:lnSpc>
                        <a:spcBef>
                          <a:spcPts val="0"/>
                        </a:spcBef>
                        <a:spcAft>
                          <a:spcPts val="0"/>
                        </a:spcAft>
                      </a:pPr>
                      <a:r>
                        <a:rPr lang="en-US" sz="2000">
                          <a:latin typeface="Calibri"/>
                          <a:ea typeface="Calibri"/>
                          <a:cs typeface="Times New Roman"/>
                        </a:rPr>
                        <a:t>short</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a:latin typeface="Calibri"/>
                          <a:ea typeface="Calibri"/>
                          <a:cs typeface="Times New Roman"/>
                        </a:rPr>
                        <a:t>2</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a:latin typeface="Calibri"/>
                          <a:ea typeface="Calibri"/>
                          <a:cs typeface="Times New Roman"/>
                        </a:rPr>
                        <a:t>-2</a:t>
                      </a:r>
                      <a:r>
                        <a:rPr lang="en-US" sz="2000" baseline="30000">
                          <a:latin typeface="Calibri"/>
                          <a:ea typeface="Calibri"/>
                          <a:cs typeface="Times New Roman"/>
                        </a:rPr>
                        <a:t>15</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a:latin typeface="Calibri"/>
                          <a:ea typeface="Calibri"/>
                          <a:cs typeface="Times New Roman"/>
                        </a:rPr>
                        <a:t>2</a:t>
                      </a:r>
                      <a:r>
                        <a:rPr lang="en-US" sz="2000" baseline="30000">
                          <a:latin typeface="Calibri"/>
                          <a:ea typeface="Calibri"/>
                          <a:cs typeface="Times New Roman"/>
                        </a:rPr>
                        <a:t>15</a:t>
                      </a:r>
                      <a:r>
                        <a:rPr lang="en-US" sz="2000">
                          <a:latin typeface="Calibri"/>
                          <a:ea typeface="Calibri"/>
                          <a:cs typeface="Times New Roman"/>
                        </a:rPr>
                        <a:t>-1</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6720">
                <a:tc>
                  <a:txBody>
                    <a:bodyPr/>
                    <a:lstStyle/>
                    <a:p>
                      <a:pPr marL="0" marR="0" algn="ctr">
                        <a:lnSpc>
                          <a:spcPct val="115000"/>
                        </a:lnSpc>
                        <a:spcBef>
                          <a:spcPts val="0"/>
                        </a:spcBef>
                        <a:spcAft>
                          <a:spcPts val="0"/>
                        </a:spcAft>
                      </a:pPr>
                      <a:r>
                        <a:rPr lang="en-US" sz="2000" dirty="0">
                          <a:latin typeface="Calibri"/>
                          <a:ea typeface="Calibri"/>
                          <a:cs typeface="Times New Roman"/>
                        </a:rPr>
                        <a:t>int</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a:latin typeface="Calibri"/>
                          <a:ea typeface="Calibri"/>
                          <a:cs typeface="Times New Roman"/>
                        </a:rPr>
                        <a:t>4</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a:latin typeface="Calibri"/>
                          <a:ea typeface="Calibri"/>
                          <a:cs typeface="Times New Roman"/>
                        </a:rPr>
                        <a:t>-2</a:t>
                      </a:r>
                      <a:r>
                        <a:rPr lang="en-US" sz="2000" baseline="30000">
                          <a:latin typeface="Calibri"/>
                          <a:ea typeface="Calibri"/>
                          <a:cs typeface="Times New Roman"/>
                        </a:rPr>
                        <a:t>31</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dirty="0">
                          <a:latin typeface="Calibri"/>
                          <a:ea typeface="Calibri"/>
                          <a:cs typeface="Times New Roman"/>
                        </a:rPr>
                        <a:t>2</a:t>
                      </a:r>
                      <a:r>
                        <a:rPr lang="en-US" sz="2000" baseline="30000" dirty="0">
                          <a:latin typeface="Calibri"/>
                          <a:ea typeface="Calibri"/>
                          <a:cs typeface="Times New Roman"/>
                        </a:rPr>
                        <a:t>31</a:t>
                      </a:r>
                      <a:r>
                        <a:rPr lang="en-US" sz="2000" dirty="0">
                          <a:latin typeface="Calibri"/>
                          <a:ea typeface="Calibri"/>
                          <a:cs typeface="Times New Roman"/>
                        </a:rPr>
                        <a:t>-1</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6720">
                <a:tc>
                  <a:txBody>
                    <a:bodyPr/>
                    <a:lstStyle/>
                    <a:p>
                      <a:pPr marL="0" marR="0" algn="ctr">
                        <a:lnSpc>
                          <a:spcPct val="115000"/>
                        </a:lnSpc>
                        <a:spcBef>
                          <a:spcPts val="0"/>
                        </a:spcBef>
                        <a:spcAft>
                          <a:spcPts val="0"/>
                        </a:spcAft>
                      </a:pPr>
                      <a:r>
                        <a:rPr lang="en-US" sz="2000">
                          <a:latin typeface="Calibri"/>
                          <a:ea typeface="Calibri"/>
                          <a:cs typeface="Times New Roman"/>
                        </a:rPr>
                        <a:t>long</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a:latin typeface="Calibri"/>
                          <a:ea typeface="Calibri"/>
                          <a:cs typeface="Times New Roman"/>
                        </a:rPr>
                        <a:t>8</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a:latin typeface="Calibri"/>
                          <a:ea typeface="Calibri"/>
                          <a:cs typeface="Times New Roman"/>
                        </a:rPr>
                        <a:t>-2</a:t>
                      </a:r>
                      <a:r>
                        <a:rPr lang="en-US" sz="2000" baseline="30000">
                          <a:latin typeface="Calibri"/>
                          <a:ea typeface="Calibri"/>
                          <a:cs typeface="Times New Roman"/>
                        </a:rPr>
                        <a:t>63</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a:latin typeface="Calibri"/>
                          <a:ea typeface="Calibri"/>
                          <a:cs typeface="Times New Roman"/>
                        </a:rPr>
                        <a:t>2</a:t>
                      </a:r>
                      <a:r>
                        <a:rPr lang="en-US" sz="2000" baseline="30000">
                          <a:latin typeface="Calibri"/>
                          <a:ea typeface="Calibri"/>
                          <a:cs typeface="Times New Roman"/>
                        </a:rPr>
                        <a:t>63</a:t>
                      </a:r>
                      <a:r>
                        <a:rPr lang="en-US" sz="2000">
                          <a:latin typeface="Calibri"/>
                          <a:ea typeface="Calibri"/>
                          <a:cs typeface="Times New Roman"/>
                        </a:rPr>
                        <a:t>-1</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6720">
                <a:tc>
                  <a:txBody>
                    <a:bodyPr/>
                    <a:lstStyle/>
                    <a:p>
                      <a:pPr marL="0" marR="0" algn="ctr">
                        <a:lnSpc>
                          <a:spcPct val="115000"/>
                        </a:lnSpc>
                        <a:spcBef>
                          <a:spcPts val="0"/>
                        </a:spcBef>
                        <a:spcAft>
                          <a:spcPts val="0"/>
                        </a:spcAft>
                      </a:pPr>
                      <a:r>
                        <a:rPr lang="en-US" sz="2000">
                          <a:latin typeface="Calibri"/>
                          <a:ea typeface="Calibri"/>
                          <a:cs typeface="Times New Roman"/>
                        </a:rPr>
                        <a:t>char</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a:latin typeface="Calibri"/>
                          <a:ea typeface="Calibri"/>
                          <a:cs typeface="Times New Roman"/>
                        </a:rPr>
                        <a:t>2</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dirty="0">
                          <a:solidFill>
                            <a:srgbClr val="C00000"/>
                          </a:solidFill>
                          <a:latin typeface="Calibri"/>
                          <a:ea typeface="Calibri"/>
                          <a:cs typeface="Times New Roman"/>
                        </a:rPr>
                        <a:t>0</a:t>
                      </a:r>
                      <a:endParaRPr lang="en-US" sz="1100" dirty="0">
                        <a:solidFill>
                          <a:srgbClr val="C00000"/>
                        </a:solidFill>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dirty="0">
                          <a:solidFill>
                            <a:srgbClr val="C00000"/>
                          </a:solidFill>
                          <a:latin typeface="Calibri"/>
                          <a:ea typeface="Calibri"/>
                          <a:cs typeface="Times New Roman"/>
                        </a:rPr>
                        <a:t>2</a:t>
                      </a:r>
                      <a:r>
                        <a:rPr lang="en-US" sz="2000" baseline="30000" dirty="0">
                          <a:solidFill>
                            <a:srgbClr val="C00000"/>
                          </a:solidFill>
                          <a:latin typeface="Calibri"/>
                          <a:ea typeface="Calibri"/>
                          <a:cs typeface="Times New Roman"/>
                        </a:rPr>
                        <a:t>16</a:t>
                      </a:r>
                      <a:r>
                        <a:rPr lang="en-US" sz="2000" dirty="0">
                          <a:solidFill>
                            <a:srgbClr val="C00000"/>
                          </a:solidFill>
                          <a:latin typeface="Calibri"/>
                          <a:ea typeface="Calibri"/>
                          <a:cs typeface="Times New Roman"/>
                        </a:rPr>
                        <a:t>-1</a:t>
                      </a:r>
                      <a:endParaRPr lang="en-US" sz="1100" dirty="0">
                        <a:solidFill>
                          <a:srgbClr val="C00000"/>
                        </a:solidFill>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6720">
                <a:tc>
                  <a:txBody>
                    <a:bodyPr/>
                    <a:lstStyle/>
                    <a:p>
                      <a:pPr marL="0" marR="0" algn="ctr">
                        <a:lnSpc>
                          <a:spcPct val="115000"/>
                        </a:lnSpc>
                        <a:spcBef>
                          <a:spcPts val="0"/>
                        </a:spcBef>
                        <a:spcAft>
                          <a:spcPts val="0"/>
                        </a:spcAft>
                      </a:pPr>
                      <a:r>
                        <a:rPr lang="en-US" sz="2000">
                          <a:latin typeface="Calibri"/>
                          <a:ea typeface="Calibri"/>
                          <a:cs typeface="Times New Roman"/>
                        </a:rPr>
                        <a:t>float</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a:latin typeface="Calibri"/>
                          <a:ea typeface="Calibri"/>
                          <a:cs typeface="Times New Roman"/>
                        </a:rPr>
                        <a:t>4</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6720">
                <a:tc>
                  <a:txBody>
                    <a:bodyPr/>
                    <a:lstStyle/>
                    <a:p>
                      <a:pPr marL="0" marR="0" algn="ctr">
                        <a:lnSpc>
                          <a:spcPct val="115000"/>
                        </a:lnSpc>
                        <a:spcBef>
                          <a:spcPts val="0"/>
                        </a:spcBef>
                        <a:spcAft>
                          <a:spcPts val="0"/>
                        </a:spcAft>
                      </a:pPr>
                      <a:r>
                        <a:rPr lang="en-US" sz="2000">
                          <a:latin typeface="Calibri"/>
                          <a:ea typeface="Calibri"/>
                          <a:cs typeface="Times New Roman"/>
                        </a:rPr>
                        <a:t>double</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a:latin typeface="Calibri"/>
                          <a:ea typeface="Calibri"/>
                          <a:cs typeface="Times New Roman"/>
                        </a:rPr>
                        <a:t>8</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53440">
                <a:tc>
                  <a:txBody>
                    <a:bodyPr/>
                    <a:lstStyle/>
                    <a:p>
                      <a:pPr marL="0" marR="0" algn="ctr">
                        <a:lnSpc>
                          <a:spcPct val="115000"/>
                        </a:lnSpc>
                        <a:spcBef>
                          <a:spcPts val="0"/>
                        </a:spcBef>
                        <a:spcAft>
                          <a:spcPts val="0"/>
                        </a:spcAft>
                      </a:pPr>
                      <a:r>
                        <a:rPr lang="en-US" sz="2000" dirty="0">
                          <a:latin typeface="Calibri"/>
                          <a:ea typeface="Calibri"/>
                          <a:cs typeface="Times New Roman"/>
                        </a:rPr>
                        <a:t>boolean</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a:latin typeface="Calibri"/>
                          <a:ea typeface="Calibri"/>
                          <a:cs typeface="Times New Roman"/>
                        </a:rPr>
                        <a:t>JVM Specific (typically 1)</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4390" name="Rectangle 1"/>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endParaRPr lang="en-US"/>
          </a:p>
        </p:txBody>
      </p:sp>
      <p:sp>
        <p:nvSpPr>
          <p:cNvPr id="14391" name="Rectangle 2"/>
          <p:cNvSpPr>
            <a:spLocks noChangeArrowheads="1"/>
          </p:cNvSpPr>
          <p:nvPr/>
        </p:nvSpPr>
        <p:spPr bwMode="auto">
          <a:xfrm>
            <a:off x="228600" y="164812"/>
            <a:ext cx="8686800" cy="584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en-US" sz="3200" b="1" dirty="0" smtClean="0">
                <a:solidFill>
                  <a:schemeClr val="bg1"/>
                </a:solidFill>
              </a:rPr>
              <a:t>s </a:t>
            </a:r>
            <a:r>
              <a:rPr lang="en-US" sz="3200" b="1" dirty="0">
                <a:solidFill>
                  <a:schemeClr val="bg1"/>
                </a:solidFill>
              </a:rPr>
              <a:t>of Primitive data types</a:t>
            </a:r>
          </a:p>
        </p:txBody>
      </p:sp>
      <p:sp>
        <p:nvSpPr>
          <p:cNvPr id="8" name="Rectangle 11"/>
          <p:cNvSpPr txBox="1">
            <a:spLocks noChangeArrowheads="1"/>
          </p:cNvSpPr>
          <p:nvPr/>
        </p:nvSpPr>
        <p:spPr>
          <a:xfrm>
            <a:off x="4495800" y="6550572"/>
            <a:ext cx="838200" cy="30480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fld id="{B6F421CD-DDEB-4826-B9C0-A3EB1123A6EE}" type="slidenum">
              <a:rPr lang="en-US" sz="1200" smtClean="0">
                <a:solidFill>
                  <a:schemeClr val="bg1">
                    <a:lumMod val="50000"/>
                  </a:schemeClr>
                </a:solidFill>
              </a:rPr>
              <a:pPr>
                <a:defRPr/>
              </a:pPr>
              <a:t>9</a:t>
            </a:fld>
            <a:endParaRPr lang="en-US" sz="1200" dirty="0">
              <a:solidFill>
                <a:schemeClr val="bg1">
                  <a:lumMod val="50000"/>
                </a:schemeClr>
              </a:solidFill>
            </a:endParaRPr>
          </a:p>
        </p:txBody>
      </p:sp>
      <p:sp>
        <p:nvSpPr>
          <p:cNvPr id="6" name="Title 5"/>
          <p:cNvSpPr>
            <a:spLocks noGrp="1"/>
          </p:cNvSpPr>
          <p:nvPr>
            <p:ph type="title"/>
          </p:nvPr>
        </p:nvSpPr>
        <p:spPr/>
        <p:txBody>
          <a:bodyPr>
            <a:normAutofit/>
          </a:bodyPr>
          <a:lstStyle/>
          <a:p>
            <a:r>
              <a:rPr lang="en-US" dirty="0" smtClean="0"/>
              <a:t>Ranges of Primitive Data Types</a:t>
            </a:r>
            <a:endParaRPr lang="en-US" dirty="0"/>
          </a:p>
        </p:txBody>
      </p:sp>
      <p:sp>
        <p:nvSpPr>
          <p:cNvPr id="7" name="Content Placeholder 6"/>
          <p:cNvSpPr>
            <a:spLocks noGrp="1"/>
          </p:cNvSpPr>
          <p:nvPr>
            <p:ph sz="quarter" idx="1"/>
          </p:nvPr>
        </p:nvSpPr>
        <p:spPr/>
        <p:txBody>
          <a:bodyPr/>
          <a:lstStyle/>
          <a:p>
            <a:endParaRPr lang="en-US"/>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5"/>
          <p:cNvSpPr>
            <a:spLocks noGrp="1" noChangeArrowheads="1"/>
          </p:cNvSpPr>
          <p:nvPr>
            <p:ph type="title"/>
          </p:nvPr>
        </p:nvSpPr>
        <p:spPr>
          <a:xfrm>
            <a:off x="685800" y="152400"/>
            <a:ext cx="7772400" cy="1143000"/>
          </a:xfrm>
        </p:spPr>
        <p:txBody>
          <a:bodyPr/>
          <a:lstStyle/>
          <a:p>
            <a:pPr eaLnBrk="1" hangingPunct="1"/>
            <a:r>
              <a:rPr lang="en-US" sz="3600" dirty="0" smtClean="0"/>
              <a:t>Example scenarios for inheritance</a:t>
            </a:r>
          </a:p>
        </p:txBody>
      </p:sp>
      <p:sp>
        <p:nvSpPr>
          <p:cNvPr id="9220" name="Slide Number Placeholder 4"/>
          <p:cNvSpPr>
            <a:spLocks noGrp="1"/>
          </p:cNvSpPr>
          <p:nvPr>
            <p:ph type="sldNum" sz="quarter" idx="12"/>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AA85900F-7D6E-4414-A7A7-FA6E3680B962}" type="slidenum">
              <a:rPr lang="en-US" smtClean="0">
                <a:solidFill>
                  <a:schemeClr val="bg2"/>
                </a:solidFill>
              </a:rPr>
              <a:pPr eaLnBrk="1" hangingPunct="1">
                <a:defRPr/>
              </a:pPr>
              <a:t>90</a:t>
            </a:fld>
            <a:endParaRPr lang="en-US" smtClean="0">
              <a:solidFill>
                <a:schemeClr val="bg2"/>
              </a:solidFill>
            </a:endParaRPr>
          </a:p>
        </p:txBody>
      </p:sp>
      <p:sp>
        <p:nvSpPr>
          <p:cNvPr id="9219" name="Content Placeholder 12"/>
          <p:cNvSpPr>
            <a:spLocks noGrp="1"/>
          </p:cNvSpPr>
          <p:nvPr>
            <p:ph sz="quarter" idx="1"/>
          </p:nvPr>
        </p:nvSpPr>
        <p:spPr>
          <a:xfrm>
            <a:off x="381000" y="1371600"/>
            <a:ext cx="8229600" cy="4525963"/>
          </a:xfrm>
        </p:spPr>
        <p:txBody>
          <a:bodyPr>
            <a:normAutofit/>
          </a:bodyPr>
          <a:lstStyle/>
          <a:p>
            <a:pPr algn="just"/>
            <a:r>
              <a:rPr lang="en-US" b="1" dirty="0" smtClean="0">
                <a:solidFill>
                  <a:schemeClr val="tx1"/>
                </a:solidFill>
                <a:latin typeface="Courier New" pitchFamily="49" charset="0"/>
                <a:cs typeface="Courier New" pitchFamily="49" charset="0"/>
              </a:rPr>
              <a:t>Student</a:t>
            </a:r>
            <a:r>
              <a:rPr lang="en-US" dirty="0" smtClean="0"/>
              <a:t> and </a:t>
            </a:r>
            <a:r>
              <a:rPr lang="en-US" b="1" dirty="0" smtClean="0">
                <a:solidFill>
                  <a:schemeClr val="tx1"/>
                </a:solidFill>
                <a:latin typeface="Courier New" pitchFamily="49" charset="0"/>
                <a:cs typeface="Courier New" pitchFamily="49" charset="0"/>
              </a:rPr>
              <a:t>Teacher</a:t>
            </a:r>
            <a:r>
              <a:rPr lang="en-US" dirty="0" smtClean="0"/>
              <a:t> are </a:t>
            </a:r>
            <a:r>
              <a:rPr lang="en-US" b="1" dirty="0" smtClean="0">
                <a:solidFill>
                  <a:schemeClr val="tx1"/>
                </a:solidFill>
                <a:latin typeface="Courier New" pitchFamily="49" charset="0"/>
                <a:cs typeface="Courier New" pitchFamily="49" charset="0"/>
              </a:rPr>
              <a:t>Person</a:t>
            </a:r>
            <a:r>
              <a:rPr lang="en-US" dirty="0" smtClean="0"/>
              <a:t>. </a:t>
            </a:r>
            <a:r>
              <a:rPr lang="en-US" b="1" dirty="0" smtClean="0">
                <a:solidFill>
                  <a:schemeClr val="tx1"/>
                </a:solidFill>
                <a:latin typeface="Courier New" pitchFamily="49" charset="0"/>
                <a:cs typeface="Courier New" pitchFamily="49" charset="0"/>
              </a:rPr>
              <a:t>Person</a:t>
            </a:r>
            <a:r>
              <a:rPr lang="en-US" dirty="0" smtClean="0"/>
              <a:t> can be a super class and </a:t>
            </a:r>
            <a:r>
              <a:rPr lang="en-US" b="1" dirty="0" smtClean="0">
                <a:solidFill>
                  <a:schemeClr val="tx1"/>
                </a:solidFill>
                <a:latin typeface="Courier New" pitchFamily="49" charset="0"/>
                <a:cs typeface="Courier New" pitchFamily="49" charset="0"/>
              </a:rPr>
              <a:t>Student</a:t>
            </a:r>
            <a:r>
              <a:rPr lang="en-US" dirty="0" smtClean="0"/>
              <a:t> and </a:t>
            </a:r>
            <a:r>
              <a:rPr lang="en-US" b="1" dirty="0" smtClean="0">
                <a:solidFill>
                  <a:schemeClr val="tx1"/>
                </a:solidFill>
                <a:latin typeface="Courier New" pitchFamily="49" charset="0"/>
                <a:cs typeface="Courier New" pitchFamily="49" charset="0"/>
              </a:rPr>
              <a:t>Teacher</a:t>
            </a:r>
            <a:r>
              <a:rPr lang="en-US" dirty="0" smtClean="0"/>
              <a:t> can be subclass of </a:t>
            </a:r>
            <a:r>
              <a:rPr lang="en-US" b="1" dirty="0" smtClean="0">
                <a:solidFill>
                  <a:schemeClr val="tx1"/>
                </a:solidFill>
                <a:latin typeface="Courier New" pitchFamily="49" charset="0"/>
                <a:cs typeface="Courier New" pitchFamily="49" charset="0"/>
              </a:rPr>
              <a:t>Person</a:t>
            </a:r>
            <a:r>
              <a:rPr lang="en-US" dirty="0" smtClean="0"/>
              <a:t> class. </a:t>
            </a:r>
            <a:r>
              <a:rPr lang="en-US" b="1" dirty="0" smtClean="0">
                <a:solidFill>
                  <a:schemeClr val="tx1"/>
                </a:solidFill>
                <a:latin typeface="Courier New" pitchFamily="49" charset="0"/>
                <a:cs typeface="Courier New" pitchFamily="49" charset="0"/>
              </a:rPr>
              <a:t>Student</a:t>
            </a:r>
            <a:r>
              <a:rPr lang="en-US" dirty="0" smtClean="0"/>
              <a:t> is-a </a:t>
            </a:r>
            <a:r>
              <a:rPr lang="en-US" b="1" dirty="0" smtClean="0">
                <a:solidFill>
                  <a:schemeClr val="tx1"/>
                </a:solidFill>
                <a:latin typeface="Courier New" pitchFamily="49" charset="0"/>
                <a:cs typeface="Courier New" pitchFamily="49" charset="0"/>
              </a:rPr>
              <a:t>Person</a:t>
            </a:r>
            <a:r>
              <a:rPr lang="en-US" dirty="0" smtClean="0"/>
              <a:t>, </a:t>
            </a:r>
            <a:r>
              <a:rPr lang="en-US" b="1" dirty="0" smtClean="0">
                <a:solidFill>
                  <a:schemeClr val="tx1"/>
                </a:solidFill>
                <a:latin typeface="Courier New" pitchFamily="49" charset="0"/>
                <a:cs typeface="Courier New" pitchFamily="49" charset="0"/>
              </a:rPr>
              <a:t>Teacher</a:t>
            </a:r>
            <a:r>
              <a:rPr lang="en-US" dirty="0" smtClean="0"/>
              <a:t> is-a </a:t>
            </a:r>
            <a:r>
              <a:rPr lang="en-US" b="1" dirty="0" smtClean="0">
                <a:solidFill>
                  <a:schemeClr val="tx1"/>
                </a:solidFill>
                <a:latin typeface="Courier New" pitchFamily="49" charset="0"/>
                <a:cs typeface="Courier New" pitchFamily="49" charset="0"/>
              </a:rPr>
              <a:t>Person</a:t>
            </a:r>
          </a:p>
          <a:p>
            <a:pPr algn="just"/>
            <a:r>
              <a:rPr lang="en-US" b="1" dirty="0" smtClean="0">
                <a:solidFill>
                  <a:schemeClr val="tx1"/>
                </a:solidFill>
                <a:latin typeface="Courier New" pitchFamily="49" charset="0"/>
                <a:cs typeface="Courier New" pitchFamily="49" charset="0"/>
              </a:rPr>
              <a:t>HOD</a:t>
            </a:r>
            <a:r>
              <a:rPr lang="en-US" dirty="0" smtClean="0"/>
              <a:t> is-a </a:t>
            </a:r>
            <a:r>
              <a:rPr lang="en-US" b="1" dirty="0" smtClean="0">
                <a:solidFill>
                  <a:schemeClr val="tx1"/>
                </a:solidFill>
                <a:latin typeface="Courier New" pitchFamily="49" charset="0"/>
                <a:cs typeface="Courier New" pitchFamily="49" charset="0"/>
              </a:rPr>
              <a:t>Teacher. Since Teacher </a:t>
            </a:r>
            <a:r>
              <a:rPr lang="en-US" dirty="0" smtClean="0"/>
              <a:t>is-a</a:t>
            </a:r>
            <a:r>
              <a:rPr lang="en-US" b="1" dirty="0" smtClean="0">
                <a:solidFill>
                  <a:schemeClr val="tx1"/>
                </a:solidFill>
                <a:latin typeface="Courier New" pitchFamily="49" charset="0"/>
                <a:cs typeface="Courier New" pitchFamily="49" charset="0"/>
              </a:rPr>
              <a:t> Person, HOD </a:t>
            </a:r>
            <a:r>
              <a:rPr lang="en-US" dirty="0" smtClean="0"/>
              <a:t>is also a </a:t>
            </a:r>
            <a:r>
              <a:rPr lang="en-US" b="1" dirty="0" smtClean="0">
                <a:solidFill>
                  <a:schemeClr val="tx1"/>
                </a:solidFill>
                <a:latin typeface="Courier New" pitchFamily="49" charset="0"/>
                <a:cs typeface="Courier New" pitchFamily="49" charset="0"/>
              </a:rPr>
              <a:t>Person</a:t>
            </a:r>
          </a:p>
          <a:p>
            <a:pPr algn="just"/>
            <a:r>
              <a:rPr lang="en-US" b="1" dirty="0" err="1" smtClean="0">
                <a:solidFill>
                  <a:schemeClr val="tx1"/>
                </a:solidFill>
                <a:latin typeface="Courier New" pitchFamily="49" charset="0"/>
                <a:cs typeface="Courier New" pitchFamily="49" charset="0"/>
              </a:rPr>
              <a:t>Written_Test</a:t>
            </a:r>
            <a:r>
              <a:rPr lang="en-US" b="1" dirty="0" smtClean="0">
                <a:solidFill>
                  <a:schemeClr val="tx1"/>
                </a:solidFill>
                <a:latin typeface="Courier New" pitchFamily="49" charset="0"/>
                <a:cs typeface="Courier New" pitchFamily="49" charset="0"/>
              </a:rPr>
              <a:t> </a:t>
            </a:r>
            <a:r>
              <a:rPr lang="en-US" dirty="0" smtClean="0"/>
              <a:t>and </a:t>
            </a:r>
            <a:r>
              <a:rPr lang="en-US" b="1" dirty="0" smtClean="0">
                <a:solidFill>
                  <a:schemeClr val="tx1"/>
                </a:solidFill>
                <a:latin typeface="Courier New" pitchFamily="49" charset="0"/>
                <a:cs typeface="Courier New" pitchFamily="49" charset="0"/>
              </a:rPr>
              <a:t>Viva</a:t>
            </a:r>
            <a:r>
              <a:rPr lang="en-US" dirty="0" smtClean="0"/>
              <a:t> are </a:t>
            </a:r>
            <a:r>
              <a:rPr lang="en-US" b="1" dirty="0" smtClean="0">
                <a:solidFill>
                  <a:schemeClr val="tx1"/>
                </a:solidFill>
                <a:latin typeface="Courier New" pitchFamily="49" charset="0"/>
                <a:cs typeface="Courier New" pitchFamily="49" charset="0"/>
              </a:rPr>
              <a:t>Test</a:t>
            </a:r>
          </a:p>
          <a:p>
            <a:pPr algn="just"/>
            <a:r>
              <a:rPr lang="en-US" b="1" dirty="0" smtClean="0">
                <a:solidFill>
                  <a:schemeClr val="tx1"/>
                </a:solidFill>
                <a:latin typeface="Courier New" pitchFamily="49" charset="0"/>
                <a:cs typeface="Courier New" pitchFamily="49" charset="0"/>
              </a:rPr>
              <a:t>Theory and Lab </a:t>
            </a:r>
            <a:r>
              <a:rPr lang="en-US" dirty="0"/>
              <a:t>are</a:t>
            </a:r>
            <a:r>
              <a:rPr lang="en-US" b="1" dirty="0" smtClean="0">
                <a:solidFill>
                  <a:schemeClr val="tx1"/>
                </a:solidFill>
                <a:latin typeface="Courier New" pitchFamily="49" charset="0"/>
                <a:cs typeface="Courier New" pitchFamily="49" charset="0"/>
              </a:rPr>
              <a:t> </a:t>
            </a:r>
            <a:r>
              <a:rPr lang="en-US" b="1" dirty="0" err="1" smtClean="0">
                <a:solidFill>
                  <a:schemeClr val="tx1"/>
                </a:solidFill>
                <a:latin typeface="Courier New" pitchFamily="49" charset="0"/>
                <a:cs typeface="Courier New" pitchFamily="49" charset="0"/>
              </a:rPr>
              <a:t>ClassRoomSession</a:t>
            </a:r>
            <a:endParaRPr lang="en-US" b="1" dirty="0" smtClean="0">
              <a:solidFill>
                <a:schemeClr val="tx1"/>
              </a:solidFill>
              <a:latin typeface="Courier New" pitchFamily="49" charset="0"/>
              <a:cs typeface="Courier New" pitchFamily="49" charset="0"/>
            </a:endParaRPr>
          </a:p>
          <a:p>
            <a:pPr algn="just"/>
            <a:r>
              <a:rPr lang="en-US" b="1" dirty="0" err="1" smtClean="0">
                <a:solidFill>
                  <a:schemeClr val="tx1"/>
                </a:solidFill>
                <a:latin typeface="Courier New" pitchFamily="49" charset="0"/>
                <a:cs typeface="Courier New" pitchFamily="49" charset="0"/>
              </a:rPr>
              <a:t>SeminarHall</a:t>
            </a:r>
            <a:r>
              <a:rPr lang="en-US" b="1" dirty="0" smtClean="0">
                <a:solidFill>
                  <a:schemeClr val="tx1"/>
                </a:solidFill>
                <a:latin typeface="Courier New" pitchFamily="49" charset="0"/>
                <a:cs typeface="Courier New" pitchFamily="49" charset="0"/>
              </a:rPr>
              <a:t> </a:t>
            </a:r>
            <a:r>
              <a:rPr lang="en-US" dirty="0" smtClean="0"/>
              <a:t>is a </a:t>
            </a:r>
            <a:r>
              <a:rPr lang="en-US" b="1" dirty="0" err="1" smtClean="0">
                <a:solidFill>
                  <a:schemeClr val="tx1"/>
                </a:solidFill>
                <a:latin typeface="Courier New" pitchFamily="49" charset="0"/>
                <a:cs typeface="Courier New" pitchFamily="49" charset="0"/>
              </a:rPr>
              <a:t>ClassRoom</a:t>
            </a:r>
            <a:endParaRPr lang="en-US" dirty="0" smtClean="0"/>
          </a:p>
          <a:p>
            <a:pPr algn="just">
              <a:buFont typeface="Wingdings" pitchFamily="2" charset="2"/>
              <a:buNone/>
            </a:pPr>
            <a:endParaRPr lang="en-US" dirty="0" smtClean="0"/>
          </a:p>
          <a:p>
            <a:pPr algn="just"/>
            <a:endParaRPr lang="en-US" dirty="0" smtClean="0"/>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5"/>
          <p:cNvSpPr>
            <a:spLocks noGrp="1" noChangeArrowheads="1"/>
          </p:cNvSpPr>
          <p:nvPr>
            <p:ph type="title"/>
          </p:nvPr>
        </p:nvSpPr>
        <p:spPr>
          <a:xfrm>
            <a:off x="457200" y="-76200"/>
            <a:ext cx="8229600" cy="1143000"/>
          </a:xfrm>
        </p:spPr>
        <p:txBody>
          <a:bodyPr/>
          <a:lstStyle/>
          <a:p>
            <a:pPr eaLnBrk="1" hangingPunct="1"/>
            <a:r>
              <a:rPr lang="en-US" dirty="0" smtClean="0"/>
              <a:t>Syntax and symbols</a:t>
            </a:r>
          </a:p>
        </p:txBody>
      </p:sp>
      <p:sp>
        <p:nvSpPr>
          <p:cNvPr id="11277" name="Slide Number Placeholder 16"/>
          <p:cNvSpPr>
            <a:spLocks noGrp="1"/>
          </p:cNvSpPr>
          <p:nvPr>
            <p:ph type="sldNum" sz="quarter" idx="12"/>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13608C2E-0A47-4C5F-BD2C-35D5DDAB7982}" type="slidenum">
              <a:rPr lang="en-US" smtClean="0">
                <a:solidFill>
                  <a:schemeClr val="bg2"/>
                </a:solidFill>
              </a:rPr>
              <a:pPr eaLnBrk="1" hangingPunct="1">
                <a:defRPr/>
              </a:pPr>
              <a:t>91</a:t>
            </a:fld>
            <a:endParaRPr lang="en-US" smtClean="0">
              <a:solidFill>
                <a:schemeClr val="bg2"/>
              </a:solidFill>
            </a:endParaRPr>
          </a:p>
        </p:txBody>
      </p:sp>
      <p:sp>
        <p:nvSpPr>
          <p:cNvPr id="14" name="Content Placeholder 13"/>
          <p:cNvSpPr>
            <a:spLocks noGrp="1"/>
          </p:cNvSpPr>
          <p:nvPr>
            <p:ph sz="quarter" idx="1"/>
          </p:nvPr>
        </p:nvSpPr>
        <p:spPr>
          <a:xfrm>
            <a:off x="304800" y="914400"/>
            <a:ext cx="8534400" cy="1371600"/>
          </a:xfrm>
        </p:spPr>
        <p:txBody>
          <a:bodyPr>
            <a:normAutofit/>
          </a:bodyPr>
          <a:lstStyle/>
          <a:p>
            <a:pPr>
              <a:defRPr/>
            </a:pPr>
            <a:r>
              <a:rPr lang="en-US" b="1" kern="1200" dirty="0" smtClean="0">
                <a:solidFill>
                  <a:srgbClr val="000000"/>
                </a:solidFill>
                <a:latin typeface="Courier New" pitchFamily="49" charset="0"/>
              </a:rPr>
              <a:t>extends</a:t>
            </a:r>
            <a:r>
              <a:rPr lang="en-US" dirty="0" smtClean="0"/>
              <a:t>  keyword is used to indicate inheritance relationship.</a:t>
            </a:r>
          </a:p>
          <a:p>
            <a:pPr>
              <a:defRPr/>
            </a:pPr>
            <a:r>
              <a:rPr lang="en-US" dirty="0" smtClean="0"/>
              <a:t>Syntax:</a:t>
            </a:r>
          </a:p>
          <a:p>
            <a:pPr lvl="1">
              <a:defRPr/>
            </a:pPr>
            <a:r>
              <a:rPr lang="en-US" sz="2000" b="1" i="1" dirty="0" smtClean="0">
                <a:solidFill>
                  <a:schemeClr val="tx1"/>
                </a:solidFill>
                <a:latin typeface="Courier New" pitchFamily="49" charset="0"/>
                <a:cs typeface="Courier New" pitchFamily="49" charset="0"/>
              </a:rPr>
              <a:t>Class-name2</a:t>
            </a:r>
            <a:r>
              <a:rPr lang="en-US" sz="2000" b="1" dirty="0" smtClean="0">
                <a:solidFill>
                  <a:schemeClr val="tx1"/>
                </a:solidFill>
                <a:latin typeface="Courier New" pitchFamily="49" charset="0"/>
                <a:cs typeface="Courier New" pitchFamily="49" charset="0"/>
              </a:rPr>
              <a:t> extends </a:t>
            </a:r>
            <a:r>
              <a:rPr lang="en-US" sz="2000" b="1" i="1" dirty="0" smtClean="0">
                <a:solidFill>
                  <a:schemeClr val="tx1"/>
                </a:solidFill>
                <a:latin typeface="Courier New" pitchFamily="49" charset="0"/>
                <a:cs typeface="Courier New" pitchFamily="49" charset="0"/>
              </a:rPr>
              <a:t>Class-name1</a:t>
            </a:r>
          </a:p>
          <a:p>
            <a:pPr>
              <a:buFont typeface="Wingdings" pitchFamily="2" charset="2"/>
              <a:buNone/>
              <a:defRPr/>
            </a:pPr>
            <a:endParaRPr lang="en-US" dirty="0" smtClean="0"/>
          </a:p>
        </p:txBody>
      </p:sp>
      <p:sp>
        <p:nvSpPr>
          <p:cNvPr id="11268" name="Text Box 2"/>
          <p:cNvSpPr txBox="1">
            <a:spLocks noChangeArrowheads="1"/>
          </p:cNvSpPr>
          <p:nvPr/>
        </p:nvSpPr>
        <p:spPr bwMode="auto">
          <a:xfrm>
            <a:off x="4648200" y="3327400"/>
            <a:ext cx="2895600" cy="1631950"/>
          </a:xfrm>
          <a:prstGeom prst="rect">
            <a:avLst/>
          </a:prstGeom>
          <a:solidFill>
            <a:srgbClr val="FFCC99"/>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dirty="0">
                <a:latin typeface="Times New Roman" pitchFamily="18" charset="0"/>
              </a:rPr>
              <a:t>Teacher</a:t>
            </a:r>
          </a:p>
          <a:p>
            <a:pPr algn="ctr" eaLnBrk="1" hangingPunct="1"/>
            <a:r>
              <a:rPr lang="en-US" sz="2000" dirty="0" err="1">
                <a:latin typeface="Times New Roman" pitchFamily="18" charset="0"/>
              </a:rPr>
              <a:t>getFactId</a:t>
            </a:r>
            <a:r>
              <a:rPr lang="en-US" sz="2000" dirty="0">
                <a:latin typeface="Times New Roman" pitchFamily="18" charset="0"/>
              </a:rPr>
              <a:t>()</a:t>
            </a:r>
          </a:p>
          <a:p>
            <a:pPr algn="ctr" eaLnBrk="1" hangingPunct="1"/>
            <a:r>
              <a:rPr lang="en-US" sz="2000" dirty="0" err="1">
                <a:latin typeface="Times New Roman" pitchFamily="18" charset="0"/>
              </a:rPr>
              <a:t>getName</a:t>
            </a:r>
            <a:r>
              <a:rPr lang="en-US" sz="2000" dirty="0">
                <a:latin typeface="Times New Roman" pitchFamily="18" charset="0"/>
              </a:rPr>
              <a:t>()</a:t>
            </a:r>
          </a:p>
          <a:p>
            <a:pPr algn="ctr" eaLnBrk="1" hangingPunct="1"/>
            <a:r>
              <a:rPr lang="en-US" sz="2000" dirty="0" err="1">
                <a:latin typeface="Times New Roman" pitchFamily="18" charset="0"/>
              </a:rPr>
              <a:t>setFactID</a:t>
            </a:r>
            <a:r>
              <a:rPr lang="en-US" sz="2000" dirty="0">
                <a:latin typeface="Times New Roman" pitchFamily="18" charset="0"/>
              </a:rPr>
              <a:t>()</a:t>
            </a:r>
          </a:p>
          <a:p>
            <a:pPr algn="ctr" eaLnBrk="1" hangingPunct="1"/>
            <a:r>
              <a:rPr lang="en-US" sz="2000" dirty="0" err="1">
                <a:latin typeface="Times New Roman" pitchFamily="18" charset="0"/>
              </a:rPr>
              <a:t>setName</a:t>
            </a:r>
            <a:r>
              <a:rPr lang="en-US" sz="2000" dirty="0">
                <a:latin typeface="Times New Roman" pitchFamily="18" charset="0"/>
              </a:rPr>
              <a:t>()</a:t>
            </a:r>
          </a:p>
        </p:txBody>
      </p:sp>
      <p:sp>
        <p:nvSpPr>
          <p:cNvPr id="11269" name="Text Box 3"/>
          <p:cNvSpPr txBox="1">
            <a:spLocks noChangeArrowheads="1"/>
          </p:cNvSpPr>
          <p:nvPr/>
        </p:nvSpPr>
        <p:spPr bwMode="auto">
          <a:xfrm>
            <a:off x="5146675" y="5689600"/>
            <a:ext cx="2006600" cy="1016000"/>
          </a:xfrm>
          <a:prstGeom prst="rect">
            <a:avLst/>
          </a:prstGeom>
          <a:solidFill>
            <a:srgbClr val="FFFF99"/>
          </a:solidFill>
          <a:ln w="9525">
            <a:solidFill>
              <a:schemeClr val="tx1"/>
            </a:solidFill>
            <a:miter lim="800000"/>
            <a:headEnd/>
            <a:tailEnd/>
          </a:ln>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000">
                <a:latin typeface="Times New Roman" pitchFamily="18" charset="0"/>
              </a:rPr>
              <a:t>HOD</a:t>
            </a:r>
          </a:p>
          <a:p>
            <a:pPr eaLnBrk="1" hangingPunct="1"/>
            <a:r>
              <a:rPr lang="en-US" sz="2000">
                <a:latin typeface="Times New Roman" pitchFamily="18" charset="0"/>
              </a:rPr>
              <a:t>getDateOfJoining</a:t>
            </a:r>
          </a:p>
          <a:p>
            <a:pPr eaLnBrk="1" hangingPunct="1"/>
            <a:r>
              <a:rPr lang="en-US" sz="2000">
                <a:latin typeface="Times New Roman" pitchFamily="18" charset="0"/>
              </a:rPr>
              <a:t>viewGrade()</a:t>
            </a:r>
          </a:p>
        </p:txBody>
      </p:sp>
      <p:sp>
        <p:nvSpPr>
          <p:cNvPr id="11270" name="Text Box 4"/>
          <p:cNvSpPr txBox="1">
            <a:spLocks noChangeArrowheads="1"/>
          </p:cNvSpPr>
          <p:nvPr/>
        </p:nvSpPr>
        <p:spPr bwMode="auto">
          <a:xfrm>
            <a:off x="457200" y="2362200"/>
            <a:ext cx="7924800" cy="2216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lnSpc>
                <a:spcPct val="140000"/>
              </a:lnSpc>
            </a:pPr>
            <a:r>
              <a:rPr lang="en-US" sz="2000" b="1">
                <a:solidFill>
                  <a:srgbClr val="000000"/>
                </a:solidFill>
                <a:latin typeface="Courier New" pitchFamily="49" charset="0"/>
              </a:rPr>
              <a:t>public class HOD</a:t>
            </a:r>
            <a:r>
              <a:rPr lang="en-US" sz="2000" b="1">
                <a:solidFill>
                  <a:srgbClr val="C00000"/>
                </a:solidFill>
                <a:latin typeface="Courier New" pitchFamily="49" charset="0"/>
              </a:rPr>
              <a:t> extends Teacher{</a:t>
            </a:r>
          </a:p>
          <a:p>
            <a:pPr eaLnBrk="1" hangingPunct="1">
              <a:lnSpc>
                <a:spcPct val="140000"/>
              </a:lnSpc>
            </a:pPr>
            <a:r>
              <a:rPr lang="en-US" sz="2000" b="1">
                <a:solidFill>
                  <a:srgbClr val="000000"/>
                </a:solidFill>
                <a:latin typeface="Courier New" pitchFamily="49" charset="0"/>
              </a:rPr>
              <a:t>/*Features of  Teacher class automatically available.</a:t>
            </a:r>
          </a:p>
          <a:p>
            <a:pPr eaLnBrk="1" hangingPunct="1">
              <a:lnSpc>
                <a:spcPct val="140000"/>
              </a:lnSpc>
            </a:pPr>
            <a:r>
              <a:rPr lang="en-US" sz="2000" b="1">
                <a:solidFill>
                  <a:srgbClr val="000000"/>
                </a:solidFill>
                <a:latin typeface="Courier New" pitchFamily="49" charset="0"/>
              </a:rPr>
              <a:t>add additional members */</a:t>
            </a:r>
          </a:p>
          <a:p>
            <a:pPr eaLnBrk="1" hangingPunct="1">
              <a:lnSpc>
                <a:spcPct val="140000"/>
              </a:lnSpc>
            </a:pPr>
            <a:r>
              <a:rPr lang="en-US" sz="2000" b="1">
                <a:solidFill>
                  <a:srgbClr val="000000"/>
                </a:solidFill>
                <a:latin typeface="Courier New" pitchFamily="49" charset="0"/>
              </a:rPr>
              <a:t>}</a:t>
            </a:r>
          </a:p>
        </p:txBody>
      </p:sp>
      <p:grpSp>
        <p:nvGrpSpPr>
          <p:cNvPr id="2" name="Group 11"/>
          <p:cNvGrpSpPr>
            <a:grpSpLocks/>
          </p:cNvGrpSpPr>
          <p:nvPr/>
        </p:nvGrpSpPr>
        <p:grpSpPr bwMode="auto">
          <a:xfrm>
            <a:off x="5943600" y="5003800"/>
            <a:ext cx="457200" cy="228600"/>
            <a:chOff x="7010400" y="5029200"/>
            <a:chExt cx="457200" cy="228600"/>
          </a:xfrm>
        </p:grpSpPr>
        <p:sp>
          <p:nvSpPr>
            <p:cNvPr id="11278" name="Line 6"/>
            <p:cNvSpPr>
              <a:spLocks noChangeShapeType="1"/>
            </p:cNvSpPr>
            <p:nvPr/>
          </p:nvSpPr>
          <p:spPr bwMode="auto">
            <a:xfrm flipH="1">
              <a:off x="7010400" y="5029200"/>
              <a:ext cx="228600" cy="2286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1279" name="Line 7"/>
            <p:cNvSpPr>
              <a:spLocks noChangeShapeType="1"/>
            </p:cNvSpPr>
            <p:nvPr/>
          </p:nvSpPr>
          <p:spPr bwMode="auto">
            <a:xfrm>
              <a:off x="7239000" y="5029200"/>
              <a:ext cx="228600" cy="2286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1280" name="Line 8"/>
            <p:cNvSpPr>
              <a:spLocks noChangeShapeType="1"/>
            </p:cNvSpPr>
            <p:nvPr/>
          </p:nvSpPr>
          <p:spPr bwMode="auto">
            <a:xfrm>
              <a:off x="7010400" y="5257800"/>
              <a:ext cx="457200"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grpSp>
      <p:sp>
        <p:nvSpPr>
          <p:cNvPr id="11272" name="Line 9"/>
          <p:cNvSpPr>
            <a:spLocks noChangeShapeType="1"/>
          </p:cNvSpPr>
          <p:nvPr/>
        </p:nvSpPr>
        <p:spPr bwMode="auto">
          <a:xfrm>
            <a:off x="6172200" y="5232400"/>
            <a:ext cx="0" cy="4572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cxnSp>
        <p:nvCxnSpPr>
          <p:cNvPr id="15" name="Straight Connector 14"/>
          <p:cNvCxnSpPr/>
          <p:nvPr/>
        </p:nvCxnSpPr>
        <p:spPr>
          <a:xfrm>
            <a:off x="4648200" y="3708400"/>
            <a:ext cx="2895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4648200" y="3632200"/>
            <a:ext cx="2895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5181600" y="5994400"/>
            <a:ext cx="1981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5181600" y="6070600"/>
            <a:ext cx="1981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dirty="0" smtClean="0"/>
              <a:t>Members that are not accessible</a:t>
            </a:r>
          </a:p>
        </p:txBody>
      </p:sp>
      <p:sp>
        <p:nvSpPr>
          <p:cNvPr id="12292" name="Slide Number Placeholder 4"/>
          <p:cNvSpPr>
            <a:spLocks noGrp="1"/>
          </p:cNvSpPr>
          <p:nvPr>
            <p:ph type="sldNum" sz="quarter" idx="12"/>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E317E982-3211-48F0-846D-AC0DEC258EFF}" type="slidenum">
              <a:rPr lang="en-US" smtClean="0">
                <a:solidFill>
                  <a:schemeClr val="bg2"/>
                </a:solidFill>
              </a:rPr>
              <a:pPr eaLnBrk="1" hangingPunct="1">
                <a:defRPr/>
              </a:pPr>
              <a:t>92</a:t>
            </a:fld>
            <a:endParaRPr lang="en-US" smtClean="0">
              <a:solidFill>
                <a:schemeClr val="bg2"/>
              </a:solidFill>
            </a:endParaRPr>
          </a:p>
        </p:txBody>
      </p:sp>
      <p:sp>
        <p:nvSpPr>
          <p:cNvPr id="6148" name="Rectangle 3"/>
          <p:cNvSpPr>
            <a:spLocks noGrp="1" noChangeArrowheads="1"/>
          </p:cNvSpPr>
          <p:nvPr>
            <p:ph sz="quarter" idx="1"/>
          </p:nvPr>
        </p:nvSpPr>
        <p:spPr>
          <a:xfrm>
            <a:off x="609600" y="1371600"/>
            <a:ext cx="7924800" cy="5105400"/>
          </a:xfrm>
        </p:spPr>
        <p:txBody>
          <a:bodyPr/>
          <a:lstStyle/>
          <a:p>
            <a:pPr algn="just" eaLnBrk="1" hangingPunct="1">
              <a:buClr>
                <a:schemeClr val="accent6"/>
              </a:buClr>
              <a:defRPr/>
            </a:pPr>
            <a:r>
              <a:rPr lang="en-US" dirty="0" smtClean="0"/>
              <a:t>Super class members that cannot be accessed from subclass are</a:t>
            </a:r>
          </a:p>
          <a:p>
            <a:pPr lvl="1" algn="just" eaLnBrk="1" hangingPunct="1">
              <a:buClr>
                <a:schemeClr val="accent6"/>
              </a:buClr>
              <a:defRPr/>
            </a:pPr>
            <a:r>
              <a:rPr lang="en-US" sz="2000" b="1" kern="1200" dirty="0" smtClean="0">
                <a:solidFill>
                  <a:srgbClr val="000000"/>
                </a:solidFill>
                <a:latin typeface="Courier New" pitchFamily="49" charset="0"/>
              </a:rPr>
              <a:t>private</a:t>
            </a:r>
            <a:r>
              <a:rPr lang="en-US" sz="2000" dirty="0" smtClean="0"/>
              <a:t> members</a:t>
            </a:r>
          </a:p>
          <a:p>
            <a:pPr lvl="1" algn="just" eaLnBrk="1" hangingPunct="1">
              <a:buClr>
                <a:schemeClr val="accent6"/>
              </a:buClr>
              <a:defRPr/>
            </a:pPr>
            <a:r>
              <a:rPr lang="en-US" sz="2000" dirty="0" smtClean="0">
                <a:ea typeface="+mn-ea"/>
                <a:cs typeface="+mn-cs"/>
              </a:rPr>
              <a:t>Default members  (if subclasses are in the different packages).</a:t>
            </a:r>
          </a:p>
          <a:p>
            <a:pPr algn="just" eaLnBrk="1" hangingPunct="1">
              <a:buClr>
                <a:schemeClr val="accent6"/>
              </a:buClr>
              <a:defRPr/>
            </a:pPr>
            <a:r>
              <a:rPr lang="en-US" dirty="0" smtClean="0"/>
              <a:t>For example, </a:t>
            </a:r>
            <a:r>
              <a:rPr lang="en-US" b="1" kern="1200" dirty="0" smtClean="0">
                <a:solidFill>
                  <a:srgbClr val="000000"/>
                </a:solidFill>
                <a:latin typeface="Courier New" pitchFamily="49" charset="0"/>
              </a:rPr>
              <a:t>HOD</a:t>
            </a:r>
            <a:r>
              <a:rPr lang="en-US" dirty="0" smtClean="0"/>
              <a:t> class cannot access </a:t>
            </a:r>
            <a:r>
              <a:rPr lang="en-US" b="1" kern="1200" dirty="0" err="1" smtClean="0">
                <a:solidFill>
                  <a:srgbClr val="000000"/>
                </a:solidFill>
                <a:latin typeface="Courier New" pitchFamily="49" charset="0"/>
              </a:rPr>
              <a:t>factId</a:t>
            </a:r>
            <a:r>
              <a:rPr lang="en-US" dirty="0" smtClean="0"/>
              <a:t>, </a:t>
            </a:r>
            <a:r>
              <a:rPr lang="en-US" b="1" kern="1200" dirty="0" smtClean="0">
                <a:solidFill>
                  <a:srgbClr val="000000"/>
                </a:solidFill>
                <a:latin typeface="Courier New" pitchFamily="49" charset="0"/>
              </a:rPr>
              <a:t>name</a:t>
            </a:r>
            <a:r>
              <a:rPr lang="en-US" dirty="0" smtClean="0"/>
              <a:t> or the static variable </a:t>
            </a:r>
            <a:r>
              <a:rPr lang="en-US" b="1" kern="1200" dirty="0" smtClean="0">
                <a:solidFill>
                  <a:srgbClr val="000000"/>
                </a:solidFill>
                <a:latin typeface="Courier New" pitchFamily="49" charset="0"/>
              </a:rPr>
              <a:t>id</a:t>
            </a:r>
            <a:r>
              <a:rPr lang="en-US" dirty="0" smtClean="0"/>
              <a:t>  of the </a:t>
            </a:r>
            <a:r>
              <a:rPr lang="en-US" b="1" kern="1200" dirty="0" smtClean="0">
                <a:solidFill>
                  <a:srgbClr val="000000"/>
                </a:solidFill>
                <a:latin typeface="Courier New" pitchFamily="49" charset="0"/>
              </a:rPr>
              <a:t>Teacher</a:t>
            </a:r>
            <a:r>
              <a:rPr lang="en-US" dirty="0" smtClean="0"/>
              <a:t> class since they are </a:t>
            </a:r>
            <a:r>
              <a:rPr lang="en-US" b="1" kern="1200" dirty="0" smtClean="0">
                <a:solidFill>
                  <a:srgbClr val="000000"/>
                </a:solidFill>
                <a:latin typeface="Courier New" pitchFamily="49" charset="0"/>
              </a:rPr>
              <a:t>private</a:t>
            </a:r>
            <a:r>
              <a:rPr lang="en-US" dirty="0" smtClean="0"/>
              <a:t> but can access all the other methods since they are </a:t>
            </a:r>
            <a:r>
              <a:rPr lang="en-US" b="1" kern="1200" dirty="0" smtClean="0">
                <a:solidFill>
                  <a:srgbClr val="000000"/>
                </a:solidFill>
                <a:latin typeface="Courier New" pitchFamily="49" charset="0"/>
              </a:rPr>
              <a:t>public</a:t>
            </a: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57200" y="381000"/>
            <a:ext cx="4114800" cy="533400"/>
          </a:xfrm>
        </p:spPr>
        <p:txBody>
          <a:bodyPr>
            <a:normAutofit fontScale="90000"/>
          </a:bodyPr>
          <a:lstStyle/>
          <a:p>
            <a:pPr eaLnBrk="1" hangingPunct="1"/>
            <a:r>
              <a:rPr lang="en-US" dirty="0" smtClean="0">
                <a:latin typeface="Courier New" pitchFamily="49" charset="0"/>
                <a:cs typeface="Courier New" pitchFamily="49" charset="0"/>
              </a:rPr>
              <a:t>super</a:t>
            </a:r>
          </a:p>
        </p:txBody>
      </p:sp>
      <p:sp>
        <p:nvSpPr>
          <p:cNvPr id="16388" name="Slide Number Placeholder 4"/>
          <p:cNvSpPr>
            <a:spLocks noGrp="1"/>
          </p:cNvSpPr>
          <p:nvPr>
            <p:ph type="sldNum" sz="quarter" idx="12"/>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6FFCA3B8-B688-4E05-B4A7-05007E13EBB6}" type="slidenum">
              <a:rPr lang="en-US" smtClean="0">
                <a:solidFill>
                  <a:schemeClr val="bg2"/>
                </a:solidFill>
              </a:rPr>
              <a:pPr eaLnBrk="1" hangingPunct="1">
                <a:defRPr/>
              </a:pPr>
              <a:t>93</a:t>
            </a:fld>
            <a:endParaRPr lang="en-US" smtClean="0">
              <a:solidFill>
                <a:schemeClr val="bg2"/>
              </a:solidFill>
            </a:endParaRPr>
          </a:p>
        </p:txBody>
      </p:sp>
      <p:sp>
        <p:nvSpPr>
          <p:cNvPr id="10244" name="Rectangle 3"/>
          <p:cNvSpPr>
            <a:spLocks noGrp="1" noChangeArrowheads="1"/>
          </p:cNvSpPr>
          <p:nvPr>
            <p:ph sz="quarter" idx="1"/>
          </p:nvPr>
        </p:nvSpPr>
        <p:spPr>
          <a:xfrm>
            <a:off x="76200" y="990600"/>
            <a:ext cx="8839200" cy="3657600"/>
          </a:xfrm>
        </p:spPr>
        <p:txBody>
          <a:bodyPr>
            <a:normAutofit fontScale="85000" lnSpcReduction="10000"/>
          </a:bodyPr>
          <a:lstStyle/>
          <a:p>
            <a:pPr eaLnBrk="1" hangingPunct="1">
              <a:lnSpc>
                <a:spcPct val="120000"/>
              </a:lnSpc>
              <a:defRPr/>
            </a:pPr>
            <a:r>
              <a:rPr lang="en-US" dirty="0" smtClean="0">
                <a:latin typeface="Times New Roman" pitchFamily="18" charset="0"/>
              </a:rPr>
              <a:t> </a:t>
            </a:r>
            <a:r>
              <a:rPr lang="en-US" dirty="0" smtClean="0"/>
              <a:t>Keyword </a:t>
            </a:r>
            <a:r>
              <a:rPr lang="en-US" b="1" dirty="0" smtClean="0">
                <a:solidFill>
                  <a:srgbClr val="000000"/>
                </a:solidFill>
                <a:latin typeface="Courier New" pitchFamily="49" charset="0"/>
              </a:rPr>
              <a:t>super() or super(&lt;parameters)&gt;) </a:t>
            </a:r>
            <a:r>
              <a:rPr lang="en-US" dirty="0" smtClean="0"/>
              <a:t>is used to call the super class constructor. </a:t>
            </a:r>
          </a:p>
          <a:p>
            <a:pPr eaLnBrk="1" hangingPunct="1">
              <a:lnSpc>
                <a:spcPct val="120000"/>
              </a:lnSpc>
              <a:spcBef>
                <a:spcPct val="50000"/>
              </a:spcBef>
              <a:defRPr/>
            </a:pPr>
            <a:r>
              <a:rPr lang="en-US" b="1" dirty="0" smtClean="0">
                <a:solidFill>
                  <a:srgbClr val="000000"/>
                </a:solidFill>
                <a:latin typeface="Courier New" pitchFamily="49" charset="0"/>
              </a:rPr>
              <a:t>super() </a:t>
            </a:r>
            <a:r>
              <a:rPr lang="en-US" dirty="0" smtClean="0"/>
              <a:t>can be called only from the </a:t>
            </a:r>
            <a:r>
              <a:rPr lang="en-US" dirty="0" err="1" smtClean="0"/>
              <a:t>constructor.It</a:t>
            </a:r>
            <a:r>
              <a:rPr lang="en-US" dirty="0" smtClean="0"/>
              <a:t> must be the first statement of the constructor.</a:t>
            </a:r>
          </a:p>
          <a:p>
            <a:pPr>
              <a:lnSpc>
                <a:spcPct val="120000"/>
              </a:lnSpc>
              <a:defRPr/>
            </a:pPr>
            <a:r>
              <a:rPr lang="en-US" dirty="0" smtClean="0"/>
              <a:t>Compiler inserts a </a:t>
            </a:r>
            <a:r>
              <a:rPr lang="en-US" b="1" kern="1200" dirty="0" smtClean="0">
                <a:solidFill>
                  <a:srgbClr val="000000"/>
                </a:solidFill>
                <a:latin typeface="Courier New" pitchFamily="49" charset="0"/>
              </a:rPr>
              <a:t>super() </a:t>
            </a:r>
            <a:r>
              <a:rPr lang="en-US" dirty="0" smtClean="0"/>
              <a:t>statement in all constructor if subclass constructor does not explicitly call some form of </a:t>
            </a:r>
            <a:r>
              <a:rPr lang="en-US" b="1" kern="1200" dirty="0" smtClean="0">
                <a:solidFill>
                  <a:srgbClr val="000000"/>
                </a:solidFill>
                <a:latin typeface="Courier New" pitchFamily="49" charset="0"/>
              </a:rPr>
              <a:t>super</a:t>
            </a:r>
            <a:r>
              <a:rPr lang="en-US" b="1" dirty="0" smtClean="0">
                <a:solidFill>
                  <a:srgbClr val="000000"/>
                </a:solidFill>
                <a:latin typeface="Courier New" pitchFamily="49" charset="0"/>
              </a:rPr>
              <a:t>()</a:t>
            </a:r>
            <a:r>
              <a:rPr lang="en-US" dirty="0" smtClean="0"/>
              <a:t> that calls super class constructor.</a:t>
            </a:r>
          </a:p>
          <a:p>
            <a:pPr>
              <a:lnSpc>
                <a:spcPct val="120000"/>
              </a:lnSpc>
              <a:defRPr/>
            </a:pPr>
            <a:r>
              <a:rPr lang="en-US" dirty="0" smtClean="0"/>
              <a:t>This is to ensure initialization of super class members because they are also part of subclass.</a:t>
            </a:r>
          </a:p>
        </p:txBody>
      </p:sp>
      <p:sp>
        <p:nvSpPr>
          <p:cNvPr id="5" name="Rectangle 2"/>
          <p:cNvSpPr>
            <a:spLocks noChangeArrowheads="1"/>
          </p:cNvSpPr>
          <p:nvPr/>
        </p:nvSpPr>
        <p:spPr bwMode="auto">
          <a:xfrm>
            <a:off x="381000" y="4648200"/>
            <a:ext cx="8307388" cy="1400383"/>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square">
            <a:spAutoFit/>
          </a:bodyPr>
          <a:lstStyle/>
          <a:p>
            <a:pPr>
              <a:spcBef>
                <a:spcPts val="200"/>
              </a:spcBef>
            </a:pPr>
            <a:r>
              <a:rPr lang="en-US" sz="2000" b="1" dirty="0">
                <a:solidFill>
                  <a:srgbClr val="000000"/>
                </a:solidFill>
                <a:latin typeface="Courier New" pitchFamily="49" charset="0"/>
              </a:rPr>
              <a:t>public HOD(String nm, String </a:t>
            </a:r>
            <a:r>
              <a:rPr lang="en-US" sz="2000" b="1" dirty="0" err="1">
                <a:solidFill>
                  <a:srgbClr val="000000"/>
                </a:solidFill>
                <a:latin typeface="Courier New" pitchFamily="49" charset="0"/>
              </a:rPr>
              <a:t>dt</a:t>
            </a:r>
            <a:r>
              <a:rPr lang="en-US" sz="2000" b="1" dirty="0">
                <a:solidFill>
                  <a:srgbClr val="000000"/>
                </a:solidFill>
                <a:latin typeface="Courier New" pitchFamily="49" charset="0"/>
              </a:rPr>
              <a:t>){</a:t>
            </a:r>
          </a:p>
          <a:p>
            <a:pPr>
              <a:spcBef>
                <a:spcPts val="200"/>
              </a:spcBef>
            </a:pPr>
            <a:r>
              <a:rPr lang="en-US" sz="2000" b="1" dirty="0">
                <a:solidFill>
                  <a:srgbClr val="000000"/>
                </a:solidFill>
                <a:latin typeface="Courier New" pitchFamily="49" charset="0"/>
              </a:rPr>
              <a:t>	//super(nm); 	</a:t>
            </a:r>
          </a:p>
          <a:p>
            <a:pPr>
              <a:spcBef>
                <a:spcPts val="200"/>
              </a:spcBef>
            </a:pPr>
            <a:r>
              <a:rPr lang="en-US" sz="2000" b="1" dirty="0">
                <a:solidFill>
                  <a:srgbClr val="000000"/>
                </a:solidFill>
                <a:latin typeface="Courier New" pitchFamily="49" charset="0"/>
              </a:rPr>
              <a:t>	</a:t>
            </a:r>
            <a:r>
              <a:rPr lang="en-US" sz="2000" b="1" dirty="0" err="1">
                <a:solidFill>
                  <a:srgbClr val="000000"/>
                </a:solidFill>
                <a:latin typeface="Courier New" pitchFamily="49" charset="0"/>
              </a:rPr>
              <a:t>dateOfAppointment</a:t>
            </a:r>
            <a:r>
              <a:rPr lang="en-US" sz="2000" b="1" dirty="0">
                <a:solidFill>
                  <a:srgbClr val="000000"/>
                </a:solidFill>
                <a:latin typeface="Courier New" pitchFamily="49" charset="0"/>
              </a:rPr>
              <a:t>=</a:t>
            </a:r>
            <a:r>
              <a:rPr lang="en-US" sz="2000" b="1" dirty="0" err="1">
                <a:solidFill>
                  <a:srgbClr val="000000"/>
                </a:solidFill>
                <a:latin typeface="Courier New" pitchFamily="49" charset="0"/>
              </a:rPr>
              <a:t>dt</a:t>
            </a:r>
            <a:r>
              <a:rPr lang="en-US" sz="2000" b="1" dirty="0" smtClean="0">
                <a:solidFill>
                  <a:srgbClr val="000000"/>
                </a:solidFill>
                <a:latin typeface="Courier New" pitchFamily="49" charset="0"/>
              </a:rPr>
              <a:t>;}</a:t>
            </a:r>
            <a:endParaRPr lang="en-US" sz="2000" b="1" dirty="0">
              <a:solidFill>
                <a:srgbClr val="000000"/>
              </a:solidFill>
              <a:latin typeface="Courier New" pitchFamily="49" charset="0"/>
            </a:endParaRPr>
          </a:p>
          <a:p>
            <a:pPr>
              <a:spcBef>
                <a:spcPts val="200"/>
              </a:spcBef>
            </a:pPr>
            <a:r>
              <a:rPr lang="en-US" sz="2000" b="1" dirty="0">
                <a:solidFill>
                  <a:srgbClr val="000000"/>
                </a:solidFill>
                <a:latin typeface="Courier New" pitchFamily="49" charset="0"/>
              </a:rPr>
              <a:t>…}</a:t>
            </a:r>
          </a:p>
        </p:txBody>
      </p:sp>
      <p:sp>
        <p:nvSpPr>
          <p:cNvPr id="6" name="Text Box 3"/>
          <p:cNvSpPr txBox="1">
            <a:spLocks noChangeArrowheads="1"/>
          </p:cNvSpPr>
          <p:nvPr/>
        </p:nvSpPr>
        <p:spPr bwMode="auto">
          <a:xfrm>
            <a:off x="228600" y="6039265"/>
            <a:ext cx="8915400"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b="1" dirty="0">
                <a:latin typeface="Courier New" pitchFamily="49" charset="0"/>
              </a:rPr>
              <a:t>Compilation error: cannot resolve symbol constructor Teacher() </a:t>
            </a:r>
          </a:p>
        </p:txBody>
      </p:sp>
      <p:sp>
        <p:nvSpPr>
          <p:cNvPr id="8" name="Line 3"/>
          <p:cNvSpPr>
            <a:spLocks noChangeShapeType="1"/>
          </p:cNvSpPr>
          <p:nvPr/>
        </p:nvSpPr>
        <p:spPr bwMode="auto">
          <a:xfrm>
            <a:off x="4681538" y="5307116"/>
            <a:ext cx="2667000" cy="0"/>
          </a:xfrm>
          <a:prstGeom prst="line">
            <a:avLst/>
          </a:prstGeom>
          <a:noFill/>
          <a:ln w="9525">
            <a:solidFill>
              <a:schemeClr val="accent2"/>
            </a:solidFill>
            <a:round/>
            <a:headEnd type="triangle" w="med" len="med"/>
            <a:tailEnd/>
          </a:ln>
          <a:extLst>
            <a:ext uri="{909E8E84-426E-40DD-AFC4-6F175D3DCCD1}">
              <a14:hiddenFill xmlns="" xmlns:a14="http://schemas.microsoft.com/office/drawing/2010/main">
                <a:noFill/>
              </a14:hiddenFill>
            </a:ext>
          </a:extLst>
        </p:spPr>
        <p:txBody>
          <a:bodyPr/>
          <a:lstStyle/>
          <a:p>
            <a:endParaRPr lang="en-US"/>
          </a:p>
        </p:txBody>
      </p:sp>
      <p:sp>
        <p:nvSpPr>
          <p:cNvPr id="9" name="Rectangle 4"/>
          <p:cNvSpPr>
            <a:spLocks noChangeArrowheads="1"/>
          </p:cNvSpPr>
          <p:nvPr/>
        </p:nvSpPr>
        <p:spPr bwMode="auto">
          <a:xfrm>
            <a:off x="7272338" y="5078516"/>
            <a:ext cx="1416050"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r>
              <a:rPr lang="en-US" sz="2000" b="1">
                <a:latin typeface="Courier New" pitchFamily="49" charset="0"/>
              </a:rPr>
              <a:t>super();</a:t>
            </a:r>
          </a:p>
        </p:txBody>
      </p:sp>
      <p:sp>
        <p:nvSpPr>
          <p:cNvPr id="10" name="Text Box 5"/>
          <p:cNvSpPr txBox="1">
            <a:spLocks noChangeArrowheads="1"/>
          </p:cNvSpPr>
          <p:nvPr/>
        </p:nvSpPr>
        <p:spPr bwMode="auto">
          <a:xfrm>
            <a:off x="5143501" y="5278541"/>
            <a:ext cx="2037737"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000" dirty="0">
                <a:solidFill>
                  <a:srgbClr val="5F5F5F"/>
                </a:solidFill>
                <a:latin typeface="+mn-lt"/>
                <a:cs typeface="+mn-cs"/>
              </a:rPr>
              <a:t>Compiler inserts</a:t>
            </a: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t>Calling super class methods</a:t>
            </a:r>
          </a:p>
        </p:txBody>
      </p:sp>
      <p:sp>
        <p:nvSpPr>
          <p:cNvPr id="19460" name="Slide Number Placeholder 4"/>
          <p:cNvSpPr>
            <a:spLocks noGrp="1"/>
          </p:cNvSpPr>
          <p:nvPr>
            <p:ph type="sldNum" sz="quarter" idx="12"/>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64CDF6D0-1374-43DB-9285-4E1944EA7A51}" type="slidenum">
              <a:rPr lang="en-US" smtClean="0">
                <a:solidFill>
                  <a:schemeClr val="bg2"/>
                </a:solidFill>
              </a:rPr>
              <a:pPr eaLnBrk="1" hangingPunct="1">
                <a:defRPr/>
              </a:pPr>
              <a:t>94</a:t>
            </a:fld>
            <a:endParaRPr lang="en-US" smtClean="0">
              <a:solidFill>
                <a:schemeClr val="bg2"/>
              </a:solidFill>
            </a:endParaRPr>
          </a:p>
        </p:txBody>
      </p:sp>
      <p:sp>
        <p:nvSpPr>
          <p:cNvPr id="3" name="Content Placeholder 2"/>
          <p:cNvSpPr>
            <a:spLocks noGrp="1"/>
          </p:cNvSpPr>
          <p:nvPr>
            <p:ph sz="quarter" idx="1"/>
          </p:nvPr>
        </p:nvSpPr>
        <p:spPr>
          <a:xfrm>
            <a:off x="381000" y="1371600"/>
            <a:ext cx="8229600" cy="4525963"/>
          </a:xfrm>
        </p:spPr>
        <p:txBody>
          <a:bodyPr/>
          <a:lstStyle/>
          <a:p>
            <a:pPr algn="just" eaLnBrk="1" hangingPunct="1">
              <a:buClr>
                <a:schemeClr val="accent6"/>
              </a:buClr>
              <a:defRPr/>
            </a:pPr>
            <a:r>
              <a:rPr lang="en-US" dirty="0" smtClean="0"/>
              <a:t>The </a:t>
            </a:r>
            <a:r>
              <a:rPr lang="en-US" b="1" kern="1200" dirty="0" smtClean="0">
                <a:solidFill>
                  <a:srgbClr val="000000"/>
                </a:solidFill>
                <a:latin typeface="Courier New" pitchFamily="49" charset="0"/>
              </a:rPr>
              <a:t>super</a:t>
            </a:r>
            <a:r>
              <a:rPr lang="en-US" dirty="0" smtClean="0"/>
              <a:t> keyword  can also be used to invoke super class methods from the subclass method.</a:t>
            </a:r>
          </a:p>
          <a:p>
            <a:pPr lvl="1" algn="just" eaLnBrk="1" hangingPunct="1">
              <a:buClr>
                <a:schemeClr val="accent6"/>
              </a:buClr>
              <a:buFont typeface="Wingdings" pitchFamily="2" charset="2"/>
              <a:buNone/>
              <a:defRPr/>
            </a:pPr>
            <a:r>
              <a:rPr lang="en-US" sz="2000" b="1" kern="1200" dirty="0" smtClean="0">
                <a:solidFill>
                  <a:srgbClr val="000000"/>
                </a:solidFill>
                <a:latin typeface="Courier New" pitchFamily="49" charset="0"/>
                <a:ea typeface="+mn-ea"/>
                <a:cs typeface="+mn-cs"/>
              </a:rPr>
              <a:t>	</a:t>
            </a:r>
            <a:r>
              <a:rPr lang="en-US" sz="2000" b="1" kern="1200" dirty="0" err="1" smtClean="0">
                <a:solidFill>
                  <a:srgbClr val="000000"/>
                </a:solidFill>
                <a:latin typeface="Courier New" pitchFamily="49" charset="0"/>
                <a:ea typeface="+mn-ea"/>
                <a:cs typeface="+mn-cs"/>
              </a:rPr>
              <a:t>super.getName</a:t>
            </a:r>
            <a:r>
              <a:rPr lang="en-US" sz="2000" b="1" kern="1200" dirty="0" smtClean="0">
                <a:solidFill>
                  <a:srgbClr val="000000"/>
                </a:solidFill>
                <a:latin typeface="Courier New" pitchFamily="49" charset="0"/>
                <a:ea typeface="+mn-ea"/>
                <a:cs typeface="+mn-cs"/>
              </a:rPr>
              <a:t>()</a:t>
            </a:r>
          </a:p>
          <a:p>
            <a:pPr algn="just" eaLnBrk="1" hangingPunct="1">
              <a:buClr>
                <a:schemeClr val="accent6"/>
              </a:buClr>
              <a:defRPr/>
            </a:pPr>
            <a:r>
              <a:rPr lang="en-US" dirty="0" smtClean="0"/>
              <a:t>This becomes necessary only when the subclass has redefined the method in super class. </a:t>
            </a:r>
          </a:p>
          <a:p>
            <a:pPr algn="just" eaLnBrk="1" hangingPunct="1">
              <a:buClr>
                <a:schemeClr val="accent6"/>
              </a:buClr>
              <a:defRPr/>
            </a:pPr>
            <a:endParaRPr lang="en-US" dirty="0" smtClean="0"/>
          </a:p>
          <a:p>
            <a:pPr algn="just" eaLnBrk="1" hangingPunct="1">
              <a:buClr>
                <a:schemeClr val="accent6"/>
              </a:buClr>
              <a:buFont typeface="Wingdings" pitchFamily="2" charset="2"/>
              <a:buNone/>
              <a:defRPr/>
            </a:pPr>
            <a:endParaRPr lang="en-US" dirty="0" smtClean="0"/>
          </a:p>
          <a:p>
            <a:pPr algn="just">
              <a:defRPr/>
            </a:pPr>
            <a:endParaRPr lang="en-US" dirty="0"/>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ChangeArrowheads="1"/>
          </p:cNvSpPr>
          <p:nvPr/>
        </p:nvSpPr>
        <p:spPr bwMode="auto">
          <a:xfrm>
            <a:off x="381000" y="1219200"/>
            <a:ext cx="8305800" cy="5016500"/>
          </a:xfrm>
          <a:prstGeom prst="rect">
            <a:avLst/>
          </a:prstGeom>
          <a:noFill/>
          <a:ln w="9525">
            <a:noFill/>
            <a:miter lim="800000"/>
            <a:headEnd/>
            <a:tailEnd/>
          </a:ln>
        </p:spPr>
        <p:txBody>
          <a:bodyPr>
            <a:spAutoFit/>
          </a:bodyPr>
          <a:lstStyle/>
          <a:p>
            <a:pPr>
              <a:defRPr/>
            </a:pPr>
            <a:r>
              <a:rPr lang="en-US" sz="2000" b="1" dirty="0">
                <a:solidFill>
                  <a:srgbClr val="000000"/>
                </a:solidFill>
                <a:latin typeface="Courier New" pitchFamily="49" charset="0"/>
                <a:cs typeface="+mn-cs"/>
              </a:rPr>
              <a:t>class </a:t>
            </a:r>
            <a:r>
              <a:rPr lang="en-US" sz="2000" b="1" dirty="0" err="1">
                <a:solidFill>
                  <a:srgbClr val="000000"/>
                </a:solidFill>
                <a:latin typeface="Courier New" pitchFamily="49" charset="0"/>
                <a:cs typeface="+mn-cs"/>
              </a:rPr>
              <a:t>SubOrder</a:t>
            </a:r>
            <a:r>
              <a:rPr lang="en-US" sz="2000" b="1" dirty="0">
                <a:solidFill>
                  <a:srgbClr val="000000"/>
                </a:solidFill>
                <a:latin typeface="Courier New" pitchFamily="49" charset="0"/>
                <a:cs typeface="+mn-cs"/>
              </a:rPr>
              <a:t> extends Order{</a:t>
            </a:r>
          </a:p>
          <a:p>
            <a:pPr>
              <a:defRPr/>
            </a:pPr>
            <a:r>
              <a:rPr lang="en-US" sz="2000" b="1" dirty="0" err="1">
                <a:solidFill>
                  <a:srgbClr val="000000"/>
                </a:solidFill>
                <a:latin typeface="Courier New" pitchFamily="49" charset="0"/>
                <a:cs typeface="+mn-cs"/>
              </a:rPr>
              <a:t>int</a:t>
            </a:r>
            <a:r>
              <a:rPr lang="en-US" sz="2000" b="1" dirty="0">
                <a:solidFill>
                  <a:srgbClr val="000000"/>
                </a:solidFill>
                <a:latin typeface="Courier New" pitchFamily="49" charset="0"/>
                <a:cs typeface="+mn-cs"/>
              </a:rPr>
              <a:t> j=9;</a:t>
            </a:r>
          </a:p>
          <a:p>
            <a:pPr>
              <a:defRPr/>
            </a:pPr>
            <a:r>
              <a:rPr lang="en-US" sz="2000" b="1" dirty="0">
                <a:solidFill>
                  <a:schemeClr val="accent1">
                    <a:lumMod val="50000"/>
                  </a:schemeClr>
                </a:solidFill>
                <a:latin typeface="Courier New" pitchFamily="49" charset="0"/>
                <a:cs typeface="+mn-cs"/>
              </a:rPr>
              <a:t>static {</a:t>
            </a:r>
          </a:p>
          <a:p>
            <a:pPr>
              <a:defRPr/>
            </a:pPr>
            <a:r>
              <a:rPr lang="en-US" sz="2000" b="1" dirty="0" err="1">
                <a:solidFill>
                  <a:schemeClr val="accent1">
                    <a:lumMod val="50000"/>
                  </a:schemeClr>
                </a:solidFill>
                <a:latin typeface="Courier New" pitchFamily="49" charset="0"/>
                <a:cs typeface="+mn-cs"/>
              </a:rPr>
              <a:t>System.out.println</a:t>
            </a:r>
            <a:r>
              <a:rPr lang="en-US" sz="2000" b="1" dirty="0">
                <a:solidFill>
                  <a:schemeClr val="accent1">
                    <a:lumMod val="50000"/>
                  </a:schemeClr>
                </a:solidFill>
                <a:latin typeface="Courier New" pitchFamily="49" charset="0"/>
                <a:cs typeface="+mn-cs"/>
              </a:rPr>
              <a:t>("</a:t>
            </a:r>
            <a:r>
              <a:rPr lang="en-US" sz="2000" b="1" dirty="0" err="1">
                <a:solidFill>
                  <a:schemeClr val="accent1">
                    <a:lumMod val="50000"/>
                  </a:schemeClr>
                </a:solidFill>
                <a:latin typeface="Courier New" pitchFamily="49" charset="0"/>
                <a:cs typeface="+mn-cs"/>
              </a:rPr>
              <a:t>SubOrder</a:t>
            </a:r>
            <a:r>
              <a:rPr lang="en-US" sz="2000" b="1" dirty="0">
                <a:solidFill>
                  <a:schemeClr val="accent1">
                    <a:lumMod val="50000"/>
                  </a:schemeClr>
                </a:solidFill>
                <a:latin typeface="Courier New" pitchFamily="49" charset="0"/>
                <a:cs typeface="+mn-cs"/>
              </a:rPr>
              <a:t> class static block"); </a:t>
            </a:r>
          </a:p>
          <a:p>
            <a:pPr>
              <a:defRPr/>
            </a:pPr>
            <a:r>
              <a:rPr lang="en-US" sz="2000" b="1" dirty="0">
                <a:solidFill>
                  <a:schemeClr val="accent1">
                    <a:lumMod val="50000"/>
                  </a:schemeClr>
                </a:solidFill>
                <a:latin typeface="Courier New" pitchFamily="49" charset="0"/>
                <a:cs typeface="+mn-cs"/>
              </a:rPr>
              <a:t> }</a:t>
            </a:r>
            <a:endParaRPr lang="en-US" sz="2000" b="1" dirty="0">
              <a:solidFill>
                <a:srgbClr val="000000"/>
              </a:solidFill>
              <a:latin typeface="Courier New" pitchFamily="49" charset="0"/>
              <a:cs typeface="+mn-cs"/>
            </a:endParaRPr>
          </a:p>
          <a:p>
            <a:pPr>
              <a:defRPr/>
            </a:pPr>
            <a:r>
              <a:rPr lang="en-US" sz="2000" b="1" dirty="0" err="1">
                <a:solidFill>
                  <a:srgbClr val="000000"/>
                </a:solidFill>
                <a:latin typeface="Courier New" pitchFamily="49" charset="0"/>
                <a:cs typeface="+mn-cs"/>
              </a:rPr>
              <a:t>SubOrder</a:t>
            </a:r>
            <a:r>
              <a:rPr lang="en-US" sz="2000" b="1" dirty="0">
                <a:solidFill>
                  <a:srgbClr val="000000"/>
                </a:solidFill>
                <a:latin typeface="Courier New" pitchFamily="49" charset="0"/>
                <a:cs typeface="+mn-cs"/>
              </a:rPr>
              <a:t>(){</a:t>
            </a:r>
          </a:p>
          <a:p>
            <a:pPr>
              <a:defRPr/>
            </a:pPr>
            <a:r>
              <a:rPr lang="en-US" sz="2000" b="1" dirty="0">
                <a:solidFill>
                  <a:srgbClr val="000000"/>
                </a:solidFill>
                <a:latin typeface="Courier New" pitchFamily="49" charset="0"/>
                <a:cs typeface="+mn-cs"/>
              </a:rPr>
              <a:t> j=15;</a:t>
            </a:r>
          </a:p>
          <a:p>
            <a:pPr>
              <a:defRPr/>
            </a:pPr>
            <a:r>
              <a:rPr lang="en-US" sz="2000" b="1" dirty="0">
                <a:solidFill>
                  <a:srgbClr val="000000"/>
                </a:solidFill>
                <a:latin typeface="Courier New" pitchFamily="49" charset="0"/>
                <a:cs typeface="+mn-cs"/>
              </a:rPr>
              <a:t> </a:t>
            </a:r>
            <a:r>
              <a:rPr lang="en-US" sz="2000" b="1" dirty="0" err="1">
                <a:solidFill>
                  <a:srgbClr val="000000"/>
                </a:solidFill>
                <a:latin typeface="Courier New" pitchFamily="49" charset="0"/>
                <a:cs typeface="+mn-cs"/>
              </a:rPr>
              <a:t>System.out.println</a:t>
            </a:r>
            <a:r>
              <a:rPr lang="en-US" sz="2000" b="1" dirty="0">
                <a:solidFill>
                  <a:srgbClr val="000000"/>
                </a:solidFill>
                <a:latin typeface="Courier New" pitchFamily="49" charset="0"/>
                <a:cs typeface="+mn-cs"/>
              </a:rPr>
              <a:t>("</a:t>
            </a:r>
            <a:r>
              <a:rPr lang="en-US" sz="2000" b="1" dirty="0" err="1">
                <a:solidFill>
                  <a:srgbClr val="000000"/>
                </a:solidFill>
                <a:latin typeface="Courier New" pitchFamily="49" charset="0"/>
                <a:cs typeface="+mn-cs"/>
              </a:rPr>
              <a:t>SubOrder</a:t>
            </a:r>
            <a:r>
              <a:rPr lang="en-US" sz="2000" b="1" dirty="0">
                <a:solidFill>
                  <a:srgbClr val="000000"/>
                </a:solidFill>
                <a:latin typeface="Courier New" pitchFamily="49" charset="0"/>
                <a:cs typeface="+mn-cs"/>
              </a:rPr>
              <a:t> class </a:t>
            </a:r>
            <a:r>
              <a:rPr lang="en-US" sz="2000" b="1" dirty="0" err="1">
                <a:solidFill>
                  <a:srgbClr val="000000"/>
                </a:solidFill>
                <a:latin typeface="Courier New" pitchFamily="49" charset="0"/>
                <a:cs typeface="+mn-cs"/>
              </a:rPr>
              <a:t>constructor,j</a:t>
            </a:r>
            <a:r>
              <a:rPr lang="en-US" sz="2000" b="1" dirty="0">
                <a:solidFill>
                  <a:srgbClr val="000000"/>
                </a:solidFill>
                <a:latin typeface="Courier New" pitchFamily="49" charset="0"/>
                <a:cs typeface="+mn-cs"/>
              </a:rPr>
              <a:t>= "+ j);</a:t>
            </a:r>
          </a:p>
          <a:p>
            <a:pPr>
              <a:defRPr/>
            </a:pPr>
            <a:r>
              <a:rPr lang="en-US" sz="2000" b="1" dirty="0">
                <a:solidFill>
                  <a:srgbClr val="000000"/>
                </a:solidFill>
                <a:latin typeface="Courier New" pitchFamily="49" charset="0"/>
                <a:cs typeface="+mn-cs"/>
              </a:rPr>
              <a:t>}</a:t>
            </a:r>
          </a:p>
          <a:p>
            <a:pPr>
              <a:defRPr/>
            </a:pPr>
            <a:r>
              <a:rPr lang="en-US" sz="2000" b="1" dirty="0">
                <a:solidFill>
                  <a:schemeClr val="accent1">
                    <a:lumMod val="50000"/>
                  </a:schemeClr>
                </a:solidFill>
                <a:latin typeface="Courier New" pitchFamily="49" charset="0"/>
                <a:cs typeface="+mn-cs"/>
              </a:rPr>
              <a:t>{</a:t>
            </a:r>
          </a:p>
          <a:p>
            <a:pPr>
              <a:defRPr/>
            </a:pPr>
            <a:r>
              <a:rPr lang="en-US" sz="2000" b="1" dirty="0">
                <a:solidFill>
                  <a:schemeClr val="accent1">
                    <a:lumMod val="50000"/>
                  </a:schemeClr>
                </a:solidFill>
                <a:latin typeface="Courier New" pitchFamily="49" charset="0"/>
                <a:cs typeface="+mn-cs"/>
              </a:rPr>
              <a:t> </a:t>
            </a:r>
            <a:r>
              <a:rPr lang="en-US" sz="2000" b="1" dirty="0" err="1">
                <a:solidFill>
                  <a:schemeClr val="accent1">
                    <a:lumMod val="50000"/>
                  </a:schemeClr>
                </a:solidFill>
                <a:latin typeface="Courier New" pitchFamily="49" charset="0"/>
                <a:cs typeface="+mn-cs"/>
              </a:rPr>
              <a:t>System.out.println</a:t>
            </a:r>
            <a:r>
              <a:rPr lang="en-US" sz="2000" b="1" dirty="0">
                <a:solidFill>
                  <a:schemeClr val="accent1">
                    <a:lumMod val="50000"/>
                  </a:schemeClr>
                </a:solidFill>
                <a:latin typeface="Courier New" pitchFamily="49" charset="0"/>
                <a:cs typeface="+mn-cs"/>
              </a:rPr>
              <a:t>("</a:t>
            </a:r>
            <a:r>
              <a:rPr lang="en-US" sz="2000" b="1" dirty="0" err="1">
                <a:solidFill>
                  <a:schemeClr val="accent1">
                    <a:lumMod val="50000"/>
                  </a:schemeClr>
                </a:solidFill>
                <a:latin typeface="Courier New" pitchFamily="49" charset="0"/>
                <a:cs typeface="+mn-cs"/>
              </a:rPr>
              <a:t>SubOrder</a:t>
            </a:r>
            <a:r>
              <a:rPr lang="en-US" sz="2000" b="1" dirty="0">
                <a:solidFill>
                  <a:schemeClr val="accent1">
                    <a:lumMod val="50000"/>
                  </a:schemeClr>
                </a:solidFill>
                <a:latin typeface="Courier New" pitchFamily="49" charset="0"/>
                <a:cs typeface="+mn-cs"/>
              </a:rPr>
              <a:t> class instance </a:t>
            </a:r>
            <a:r>
              <a:rPr lang="en-US" sz="2000" b="1" dirty="0" err="1">
                <a:solidFill>
                  <a:schemeClr val="accent1">
                    <a:lumMod val="50000"/>
                  </a:schemeClr>
                </a:solidFill>
                <a:latin typeface="Courier New" pitchFamily="49" charset="0"/>
                <a:cs typeface="+mn-cs"/>
              </a:rPr>
              <a:t>block,j</a:t>
            </a:r>
            <a:r>
              <a:rPr lang="en-US" sz="2000" b="1" dirty="0">
                <a:solidFill>
                  <a:schemeClr val="accent1">
                    <a:lumMod val="50000"/>
                  </a:schemeClr>
                </a:solidFill>
                <a:latin typeface="Courier New" pitchFamily="49" charset="0"/>
                <a:cs typeface="+mn-cs"/>
              </a:rPr>
              <a:t>= " + j);</a:t>
            </a:r>
          </a:p>
          <a:p>
            <a:pPr>
              <a:defRPr/>
            </a:pPr>
            <a:r>
              <a:rPr lang="en-US" sz="2000" b="1" dirty="0">
                <a:solidFill>
                  <a:schemeClr val="accent1">
                    <a:lumMod val="50000"/>
                  </a:schemeClr>
                </a:solidFill>
                <a:latin typeface="Courier New" pitchFamily="49" charset="0"/>
                <a:cs typeface="+mn-cs"/>
              </a:rPr>
              <a:t> }</a:t>
            </a:r>
          </a:p>
          <a:p>
            <a:pPr>
              <a:defRPr/>
            </a:pPr>
            <a:r>
              <a:rPr lang="en-US" sz="2000" b="1" dirty="0">
                <a:solidFill>
                  <a:srgbClr val="000000"/>
                </a:solidFill>
                <a:latin typeface="Courier New" pitchFamily="49" charset="0"/>
                <a:cs typeface="+mn-cs"/>
              </a:rPr>
              <a:t> public static void main(String </a:t>
            </a:r>
            <a:r>
              <a:rPr lang="en-US" sz="2000" b="1" dirty="0" err="1">
                <a:solidFill>
                  <a:srgbClr val="000000"/>
                </a:solidFill>
                <a:latin typeface="Courier New" pitchFamily="49" charset="0"/>
                <a:cs typeface="+mn-cs"/>
              </a:rPr>
              <a:t>str</a:t>
            </a:r>
            <a:r>
              <a:rPr lang="en-US" sz="2000" b="1" dirty="0">
                <a:solidFill>
                  <a:srgbClr val="000000"/>
                </a:solidFill>
                <a:latin typeface="Courier New" pitchFamily="49" charset="0"/>
                <a:cs typeface="+mn-cs"/>
              </a:rPr>
              <a:t>[]){</a:t>
            </a:r>
          </a:p>
          <a:p>
            <a:pPr>
              <a:defRPr/>
            </a:pPr>
            <a:r>
              <a:rPr lang="en-US" sz="2000" b="1" dirty="0">
                <a:solidFill>
                  <a:srgbClr val="000000"/>
                </a:solidFill>
                <a:latin typeface="Courier New" pitchFamily="49" charset="0"/>
                <a:cs typeface="+mn-cs"/>
              </a:rPr>
              <a:t> new </a:t>
            </a:r>
            <a:r>
              <a:rPr lang="en-US" sz="2000" b="1" dirty="0" err="1">
                <a:solidFill>
                  <a:srgbClr val="000000"/>
                </a:solidFill>
                <a:latin typeface="Courier New" pitchFamily="49" charset="0"/>
                <a:cs typeface="+mn-cs"/>
              </a:rPr>
              <a:t>SubOrder</a:t>
            </a:r>
            <a:r>
              <a:rPr lang="en-US" sz="2000" b="1" dirty="0">
                <a:solidFill>
                  <a:srgbClr val="000000"/>
                </a:solidFill>
                <a:latin typeface="Courier New" pitchFamily="49" charset="0"/>
                <a:cs typeface="+mn-cs"/>
              </a:rPr>
              <a:t>();    }}</a:t>
            </a:r>
          </a:p>
        </p:txBody>
      </p:sp>
      <p:sp>
        <p:nvSpPr>
          <p:cNvPr id="22531" name="Slide Number Placeholder 3"/>
          <p:cNvSpPr>
            <a:spLocks noGrp="1"/>
          </p:cNvSpPr>
          <p:nvPr>
            <p:ph type="sldNum" sz="quarter" idx="12"/>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8574D5C7-4F99-4F8A-A4FC-2A96F919866E}" type="slidenum">
              <a:rPr lang="en-US" smtClean="0">
                <a:solidFill>
                  <a:schemeClr val="bg2"/>
                </a:solidFill>
              </a:rPr>
              <a:pPr eaLnBrk="1" hangingPunct="1">
                <a:defRPr/>
              </a:pPr>
              <a:t>95</a:t>
            </a:fld>
            <a:endParaRPr lang="en-US" smtClean="0">
              <a:solidFill>
                <a:schemeClr val="bg2"/>
              </a:solidFill>
            </a:endParaRP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Text Box 2"/>
          <p:cNvSpPr txBox="1">
            <a:spLocks noChangeArrowheads="1"/>
          </p:cNvSpPr>
          <p:nvPr/>
        </p:nvSpPr>
        <p:spPr bwMode="auto">
          <a:xfrm>
            <a:off x="533400" y="1447800"/>
            <a:ext cx="7086600" cy="400050"/>
          </a:xfrm>
          <a:prstGeom prst="rect">
            <a:avLst/>
          </a:prstGeom>
          <a:noFill/>
          <a:ln w="9525">
            <a:noFill/>
            <a:miter lim="800000"/>
            <a:headEnd/>
            <a:tailEnd/>
          </a:ln>
        </p:spPr>
        <p:txBody>
          <a:bodyPr>
            <a:spAutoFit/>
          </a:bodyPr>
          <a:lstStyle/>
          <a:p>
            <a:pPr>
              <a:spcBef>
                <a:spcPct val="50000"/>
              </a:spcBef>
              <a:defRPr/>
            </a:pPr>
            <a:r>
              <a:rPr lang="en-US" sz="2000" dirty="0">
                <a:solidFill>
                  <a:schemeClr val="tx2"/>
                </a:solidFill>
                <a:latin typeface="+mj-lt"/>
                <a:cs typeface="+mn-cs"/>
              </a:rPr>
              <a:t>And this is the result of executing the code…</a:t>
            </a:r>
          </a:p>
        </p:txBody>
      </p:sp>
      <p:sp>
        <p:nvSpPr>
          <p:cNvPr id="23555" name="Rectangle 3"/>
          <p:cNvSpPr>
            <a:spLocks noChangeArrowheads="1"/>
          </p:cNvSpPr>
          <p:nvPr/>
        </p:nvSpPr>
        <p:spPr bwMode="auto">
          <a:xfrm>
            <a:off x="457200" y="1930400"/>
            <a:ext cx="8153400" cy="19383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en-IN" sz="2000" b="1">
                <a:latin typeface="Courier New" pitchFamily="49" charset="0"/>
              </a:rPr>
              <a:t>Order class static block</a:t>
            </a:r>
          </a:p>
          <a:p>
            <a:r>
              <a:rPr lang="en-IN" sz="2000" b="1">
                <a:latin typeface="Courier New" pitchFamily="49" charset="0"/>
              </a:rPr>
              <a:t>SubOrder class static block</a:t>
            </a:r>
          </a:p>
          <a:p>
            <a:r>
              <a:rPr lang="en-IN" sz="2000" b="1">
                <a:latin typeface="Courier New" pitchFamily="49" charset="0"/>
              </a:rPr>
              <a:t>Order class instance block,i= 0</a:t>
            </a:r>
          </a:p>
          <a:p>
            <a:r>
              <a:rPr lang="en-IN" sz="2000" b="1">
                <a:latin typeface="Courier New" pitchFamily="49" charset="0"/>
              </a:rPr>
              <a:t>Order class constructor,i= 10</a:t>
            </a:r>
          </a:p>
          <a:p>
            <a:r>
              <a:rPr lang="en-IN" sz="2000" b="1">
                <a:latin typeface="Courier New" pitchFamily="49" charset="0"/>
              </a:rPr>
              <a:t>SubOrder class instance block,j= 9</a:t>
            </a:r>
          </a:p>
          <a:p>
            <a:r>
              <a:rPr lang="en-IN" sz="2000" b="1">
                <a:latin typeface="Courier New" pitchFamily="49" charset="0"/>
              </a:rPr>
              <a:t>SubOrder class constructor,j= 15</a:t>
            </a:r>
            <a:endParaRPr lang="en-US" sz="2000" b="1">
              <a:latin typeface="Courier New" pitchFamily="49" charset="0"/>
              <a:hlinkClick r:id="rId3"/>
            </a:endParaRPr>
          </a:p>
        </p:txBody>
      </p:sp>
      <p:sp>
        <p:nvSpPr>
          <p:cNvPr id="23556" name="Slide Number Placeholder 4"/>
          <p:cNvSpPr>
            <a:spLocks noGrp="1"/>
          </p:cNvSpPr>
          <p:nvPr>
            <p:ph type="sldNum" sz="quarter" idx="12"/>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74CA4DC6-26AA-4EE5-B8A4-9102D3B6E7F8}" type="slidenum">
              <a:rPr lang="en-US" smtClean="0">
                <a:solidFill>
                  <a:schemeClr val="bg2"/>
                </a:solidFill>
              </a:rPr>
              <a:pPr eaLnBrk="1" hangingPunct="1">
                <a:defRPr/>
              </a:pPr>
              <a:t>96</a:t>
            </a:fld>
            <a:endParaRPr lang="en-US" smtClean="0">
              <a:solidFill>
                <a:schemeClr val="bg2"/>
              </a:solidFill>
            </a:endParaRP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152400" y="-152400"/>
            <a:ext cx="7772400" cy="1143000"/>
          </a:xfrm>
        </p:spPr>
        <p:txBody>
          <a:bodyPr/>
          <a:lstStyle/>
          <a:p>
            <a:pPr eaLnBrk="1" hangingPunct="1"/>
            <a:r>
              <a:rPr lang="en-US" dirty="0" smtClean="0"/>
              <a:t>Conversion and casting</a:t>
            </a:r>
          </a:p>
        </p:txBody>
      </p:sp>
      <p:sp>
        <p:nvSpPr>
          <p:cNvPr id="24583" name="Slide Number Placeholder 7"/>
          <p:cNvSpPr>
            <a:spLocks noGrp="1"/>
          </p:cNvSpPr>
          <p:nvPr>
            <p:ph type="sldNum" sz="quarter" idx="12"/>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E1BB7DA7-8F1F-40BD-B875-D813D61BD8FF}" type="slidenum">
              <a:rPr lang="en-US" smtClean="0">
                <a:solidFill>
                  <a:schemeClr val="bg2"/>
                </a:solidFill>
              </a:rPr>
              <a:pPr eaLnBrk="1" hangingPunct="1">
                <a:defRPr/>
              </a:pPr>
              <a:t>97</a:t>
            </a:fld>
            <a:endParaRPr lang="en-US" smtClean="0">
              <a:solidFill>
                <a:schemeClr val="bg2"/>
              </a:solidFill>
            </a:endParaRPr>
          </a:p>
        </p:txBody>
      </p:sp>
      <p:sp>
        <p:nvSpPr>
          <p:cNvPr id="732163" name="Rectangle 3"/>
          <p:cNvSpPr>
            <a:spLocks noGrp="1" noChangeArrowheads="1"/>
          </p:cNvSpPr>
          <p:nvPr>
            <p:ph sz="quarter" idx="1"/>
          </p:nvPr>
        </p:nvSpPr>
        <p:spPr>
          <a:xfrm>
            <a:off x="304800" y="1066800"/>
            <a:ext cx="8686800" cy="5410200"/>
          </a:xfrm>
        </p:spPr>
        <p:txBody>
          <a:bodyPr>
            <a:normAutofit fontScale="92500" lnSpcReduction="20000"/>
          </a:bodyPr>
          <a:lstStyle/>
          <a:p>
            <a:pPr eaLnBrk="1" hangingPunct="1">
              <a:lnSpc>
                <a:spcPct val="100000"/>
              </a:lnSpc>
              <a:spcBef>
                <a:spcPts val="300"/>
              </a:spcBef>
              <a:defRPr/>
            </a:pPr>
            <a:r>
              <a:rPr lang="en-US" dirty="0" smtClean="0">
                <a:latin typeface="+mj-lt"/>
              </a:rPr>
              <a:t>A subclass object reference can be converted to super class object reference automatically. But for the reverse, casting is required.</a:t>
            </a:r>
          </a:p>
          <a:p>
            <a:pPr>
              <a:lnSpc>
                <a:spcPct val="100000"/>
              </a:lnSpc>
              <a:spcBef>
                <a:spcPts val="300"/>
              </a:spcBef>
              <a:defRPr/>
            </a:pPr>
            <a:r>
              <a:rPr lang="en-US" dirty="0" smtClean="0">
                <a:latin typeface="+mj-lt"/>
              </a:rPr>
              <a:t>Automatic conversion example</a:t>
            </a:r>
          </a:p>
          <a:p>
            <a:pPr lvl="1">
              <a:lnSpc>
                <a:spcPct val="100000"/>
              </a:lnSpc>
              <a:spcBef>
                <a:spcPts val="300"/>
              </a:spcBef>
              <a:defRPr/>
            </a:pPr>
            <a:r>
              <a:rPr lang="en-US" sz="2000" dirty="0" smtClean="0">
                <a:latin typeface="+mj-lt"/>
              </a:rPr>
              <a:t>Only members of </a:t>
            </a:r>
            <a:r>
              <a:rPr lang="en-US" sz="2000" b="1" dirty="0" smtClean="0">
                <a:solidFill>
                  <a:srgbClr val="000000"/>
                </a:solidFill>
                <a:latin typeface="Courier New" pitchFamily="49" charset="0"/>
              </a:rPr>
              <a:t>Teacher</a:t>
            </a:r>
            <a:r>
              <a:rPr lang="en-US" sz="2000" dirty="0" smtClean="0">
                <a:latin typeface="+mj-lt"/>
              </a:rPr>
              <a:t> class are accessible</a:t>
            </a:r>
          </a:p>
          <a:p>
            <a:pPr lvl="2" eaLnBrk="1" hangingPunct="1">
              <a:lnSpc>
                <a:spcPct val="100000"/>
              </a:lnSpc>
              <a:spcBef>
                <a:spcPts val="300"/>
              </a:spcBef>
              <a:buFont typeface="Wingdings" pitchFamily="2" charset="2"/>
              <a:buNone/>
              <a:defRPr/>
            </a:pPr>
            <a:r>
              <a:rPr lang="en-US" sz="2000" b="1" dirty="0" smtClean="0">
                <a:solidFill>
                  <a:srgbClr val="000000"/>
                </a:solidFill>
                <a:latin typeface="Courier New" pitchFamily="49" charset="0"/>
              </a:rPr>
              <a:t>Teacher f= new HOD(); </a:t>
            </a:r>
          </a:p>
          <a:p>
            <a:pPr lvl="2" eaLnBrk="1" hangingPunct="1">
              <a:lnSpc>
                <a:spcPct val="100000"/>
              </a:lnSpc>
              <a:spcBef>
                <a:spcPts val="300"/>
              </a:spcBef>
              <a:buFont typeface="Wingdings" pitchFamily="2" charset="2"/>
              <a:buNone/>
              <a:defRPr/>
            </a:pPr>
            <a:r>
              <a:rPr lang="en-US" sz="2000" b="1" dirty="0" err="1" smtClean="0">
                <a:solidFill>
                  <a:srgbClr val="000000"/>
                </a:solidFill>
                <a:latin typeface="Courier New" pitchFamily="49" charset="0"/>
              </a:rPr>
              <a:t>f.getFactId</a:t>
            </a:r>
            <a:r>
              <a:rPr lang="en-US" sz="2000" b="1" dirty="0" smtClean="0">
                <a:solidFill>
                  <a:srgbClr val="000000"/>
                </a:solidFill>
                <a:latin typeface="Courier New" pitchFamily="49" charset="0"/>
              </a:rPr>
              <a:t>(); //ok</a:t>
            </a:r>
          </a:p>
          <a:p>
            <a:pPr lvl="2" eaLnBrk="1" hangingPunct="1">
              <a:lnSpc>
                <a:spcPct val="100000"/>
              </a:lnSpc>
              <a:spcBef>
                <a:spcPts val="300"/>
              </a:spcBef>
              <a:buFont typeface="Wingdings" pitchFamily="2" charset="2"/>
              <a:buNone/>
              <a:defRPr/>
            </a:pPr>
            <a:r>
              <a:rPr lang="en-US" sz="2000" b="1" dirty="0" err="1" smtClean="0">
                <a:solidFill>
                  <a:srgbClr val="000000"/>
                </a:solidFill>
                <a:latin typeface="Courier New" pitchFamily="49" charset="0"/>
              </a:rPr>
              <a:t>f.viewGrade</a:t>
            </a:r>
            <a:r>
              <a:rPr lang="en-US" sz="2000" b="1" dirty="0" smtClean="0">
                <a:solidFill>
                  <a:srgbClr val="000000"/>
                </a:solidFill>
                <a:latin typeface="Courier New" pitchFamily="49" charset="0"/>
              </a:rPr>
              <a:t>(); //error</a:t>
            </a:r>
          </a:p>
          <a:p>
            <a:pPr eaLnBrk="1" hangingPunct="1">
              <a:lnSpc>
                <a:spcPct val="100000"/>
              </a:lnSpc>
              <a:spcBef>
                <a:spcPts val="300"/>
              </a:spcBef>
              <a:defRPr/>
            </a:pPr>
            <a:r>
              <a:rPr lang="en-US" dirty="0" smtClean="0"/>
              <a:t>Casting conversion example</a:t>
            </a:r>
          </a:p>
          <a:p>
            <a:pPr lvl="1" eaLnBrk="1" hangingPunct="1">
              <a:lnSpc>
                <a:spcPct val="100000"/>
              </a:lnSpc>
              <a:spcBef>
                <a:spcPts val="300"/>
              </a:spcBef>
              <a:defRPr/>
            </a:pPr>
            <a:r>
              <a:rPr lang="en-US" sz="2000" dirty="0" smtClean="0">
                <a:latin typeface="+mj-lt"/>
              </a:rPr>
              <a:t>We cast it back to </a:t>
            </a:r>
            <a:r>
              <a:rPr lang="en-US" sz="2000" b="1" dirty="0" smtClean="0">
                <a:solidFill>
                  <a:srgbClr val="000000"/>
                </a:solidFill>
                <a:latin typeface="Courier New" pitchFamily="49" charset="0"/>
              </a:rPr>
              <a:t>HOD</a:t>
            </a:r>
          </a:p>
          <a:p>
            <a:pPr lvl="2" eaLnBrk="1" hangingPunct="1">
              <a:lnSpc>
                <a:spcPct val="100000"/>
              </a:lnSpc>
              <a:spcBef>
                <a:spcPts val="300"/>
              </a:spcBef>
              <a:buFont typeface="Wingdings" pitchFamily="2" charset="2"/>
              <a:buNone/>
              <a:defRPr/>
            </a:pPr>
            <a:r>
              <a:rPr lang="en-US" sz="2000" b="1" dirty="0" smtClean="0">
                <a:solidFill>
                  <a:srgbClr val="000000"/>
                </a:solidFill>
                <a:latin typeface="Courier New" pitchFamily="49" charset="0"/>
              </a:rPr>
              <a:t>HOD h=(HOD) f;</a:t>
            </a:r>
          </a:p>
          <a:p>
            <a:pPr lvl="2" eaLnBrk="1" hangingPunct="1">
              <a:lnSpc>
                <a:spcPct val="100000"/>
              </a:lnSpc>
              <a:spcBef>
                <a:spcPts val="300"/>
              </a:spcBef>
              <a:buFont typeface="Wingdings" pitchFamily="2" charset="2"/>
              <a:buNone/>
              <a:defRPr/>
            </a:pPr>
            <a:r>
              <a:rPr lang="en-US" sz="2000" b="1" dirty="0" err="1" smtClean="0">
                <a:solidFill>
                  <a:srgbClr val="000000"/>
                </a:solidFill>
                <a:latin typeface="Courier New" pitchFamily="49" charset="0"/>
              </a:rPr>
              <a:t>h.viewGrade</a:t>
            </a:r>
            <a:r>
              <a:rPr lang="en-US" sz="2000" b="1" dirty="0" smtClean="0">
                <a:solidFill>
                  <a:srgbClr val="000000"/>
                </a:solidFill>
                <a:latin typeface="Courier New" pitchFamily="49" charset="0"/>
              </a:rPr>
              <a:t>(); //ok</a:t>
            </a:r>
          </a:p>
          <a:p>
            <a:pPr eaLnBrk="1" hangingPunct="1">
              <a:lnSpc>
                <a:spcPct val="100000"/>
              </a:lnSpc>
              <a:spcBef>
                <a:spcPts val="300"/>
              </a:spcBef>
              <a:defRPr/>
            </a:pPr>
            <a:r>
              <a:rPr lang="en-US" dirty="0" smtClean="0">
                <a:latin typeface="+mj-lt"/>
              </a:rPr>
              <a:t>Dangers of casting: if the original object is not of subclass type then a runtime exception will be thrown on accessing subclass methods.</a:t>
            </a:r>
          </a:p>
          <a:p>
            <a:pPr lvl="1" eaLnBrk="1" hangingPunct="1">
              <a:lnSpc>
                <a:spcPct val="100000"/>
              </a:lnSpc>
              <a:spcBef>
                <a:spcPts val="300"/>
              </a:spcBef>
              <a:buFont typeface="Wingdings" pitchFamily="2" charset="2"/>
              <a:buNone/>
              <a:defRPr/>
            </a:pPr>
            <a:r>
              <a:rPr lang="en-US" sz="2000" b="1" dirty="0" smtClean="0">
                <a:solidFill>
                  <a:srgbClr val="000000"/>
                </a:solidFill>
                <a:latin typeface="Courier New" pitchFamily="49" charset="0"/>
              </a:rPr>
              <a:t>HOD h= (HOD) new Teacher(“x”)); </a:t>
            </a:r>
          </a:p>
          <a:p>
            <a:pPr>
              <a:buFont typeface="Wingdings" pitchFamily="2" charset="2"/>
              <a:buNone/>
              <a:defRPr/>
            </a:pPr>
            <a:r>
              <a:rPr lang="en-US" b="1" dirty="0" smtClean="0">
                <a:solidFill>
                  <a:srgbClr val="000000"/>
                </a:solidFill>
                <a:latin typeface="Courier New" pitchFamily="49" charset="0"/>
              </a:rPr>
              <a:t>	// </a:t>
            </a:r>
            <a:r>
              <a:rPr lang="en-US" dirty="0" smtClean="0"/>
              <a:t>Runtime error-</a:t>
            </a:r>
            <a:r>
              <a:rPr lang="en-US" b="1" dirty="0" err="1" smtClean="0">
                <a:solidFill>
                  <a:srgbClr val="000000"/>
                </a:solidFill>
                <a:latin typeface="Courier New" pitchFamily="49" charset="0"/>
              </a:rPr>
              <a:t>ClassCastException</a:t>
            </a:r>
            <a:endParaRPr lang="en-US" dirty="0" smtClean="0">
              <a:solidFill>
                <a:schemeClr val="tx2"/>
              </a:solidFill>
              <a:latin typeface="Times New Roman" pitchFamily="18" charset="0"/>
            </a:endParaRPr>
          </a:p>
          <a:p>
            <a:pPr lvl="1" eaLnBrk="1" hangingPunct="1">
              <a:lnSpc>
                <a:spcPct val="100000"/>
              </a:lnSpc>
              <a:spcBef>
                <a:spcPts val="300"/>
              </a:spcBef>
              <a:buFont typeface="Wingdings" pitchFamily="2" charset="2"/>
              <a:buNone/>
              <a:defRPr/>
            </a:pPr>
            <a:endParaRPr lang="en-US" sz="2000" dirty="0" smtClean="0">
              <a:solidFill>
                <a:srgbClr val="000000"/>
              </a:solidFill>
              <a:latin typeface="Times New Roman" pitchFamily="18" charset="0"/>
            </a:endParaRP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381000" y="0"/>
            <a:ext cx="7772400" cy="838200"/>
          </a:xfrm>
        </p:spPr>
        <p:txBody>
          <a:bodyPr/>
          <a:lstStyle/>
          <a:p>
            <a:pPr eaLnBrk="1" hangingPunct="1"/>
            <a:r>
              <a:rPr lang="en-US" dirty="0" smtClean="0">
                <a:latin typeface="Courier New" pitchFamily="49" charset="0"/>
                <a:cs typeface="Courier New" pitchFamily="49" charset="0"/>
              </a:rPr>
              <a:t>protected</a:t>
            </a:r>
            <a:r>
              <a:rPr lang="en-US" dirty="0" smtClean="0"/>
              <a:t> access</a:t>
            </a:r>
          </a:p>
        </p:txBody>
      </p:sp>
      <p:sp>
        <p:nvSpPr>
          <p:cNvPr id="25604" name="Slide Number Placeholder 4"/>
          <p:cNvSpPr>
            <a:spLocks noGrp="1"/>
          </p:cNvSpPr>
          <p:nvPr>
            <p:ph type="sldNum" sz="quarter" idx="12"/>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B2BBC40D-D92E-46A8-B546-9F2266C5030D}" type="slidenum">
              <a:rPr lang="en-US" smtClean="0">
                <a:solidFill>
                  <a:schemeClr val="bg2"/>
                </a:solidFill>
              </a:rPr>
              <a:pPr eaLnBrk="1" hangingPunct="1">
                <a:defRPr/>
              </a:pPr>
              <a:t>98</a:t>
            </a:fld>
            <a:endParaRPr lang="en-US" smtClean="0">
              <a:solidFill>
                <a:schemeClr val="bg2"/>
              </a:solidFill>
            </a:endParaRPr>
          </a:p>
        </p:txBody>
      </p:sp>
      <p:sp>
        <p:nvSpPr>
          <p:cNvPr id="715779" name="Rectangle 3"/>
          <p:cNvSpPr>
            <a:spLocks noGrp="1" noChangeArrowheads="1"/>
          </p:cNvSpPr>
          <p:nvPr>
            <p:ph sz="quarter" idx="1"/>
          </p:nvPr>
        </p:nvSpPr>
        <p:spPr>
          <a:xfrm>
            <a:off x="304800" y="1371600"/>
            <a:ext cx="8382000" cy="5029200"/>
          </a:xfrm>
        </p:spPr>
        <p:txBody>
          <a:bodyPr/>
          <a:lstStyle/>
          <a:p>
            <a:pPr marL="609600" indent="-609600" eaLnBrk="1" hangingPunct="1">
              <a:defRPr/>
            </a:pPr>
            <a:r>
              <a:rPr lang="en-US" b="1" kern="1200" dirty="0" smtClean="0">
                <a:solidFill>
                  <a:schemeClr val="tx1"/>
                </a:solidFill>
                <a:latin typeface="Courier New" pitchFamily="49" charset="0"/>
              </a:rPr>
              <a:t>protected</a:t>
            </a:r>
            <a:r>
              <a:rPr lang="en-US" kern="1200" dirty="0" smtClean="0"/>
              <a:t> access </a:t>
            </a:r>
            <a:r>
              <a:rPr lang="en-US" kern="1200" dirty="0" err="1" smtClean="0"/>
              <a:t>specifier</a:t>
            </a:r>
            <a:r>
              <a:rPr lang="en-US" kern="1200" dirty="0" smtClean="0"/>
              <a:t> for a member of class A  allows access to  the members of the classes in the same package as class A (</a:t>
            </a:r>
            <a:r>
              <a:rPr lang="en-US" kern="1200" dirty="0" smtClean="0">
                <a:solidFill>
                  <a:srgbClr val="C00000"/>
                </a:solidFill>
              </a:rPr>
              <a:t>same as  default access </a:t>
            </a:r>
            <a:r>
              <a:rPr lang="en-US" kern="1200" dirty="0" err="1" smtClean="0">
                <a:solidFill>
                  <a:srgbClr val="C00000"/>
                </a:solidFill>
              </a:rPr>
              <a:t>specifier</a:t>
            </a:r>
            <a:r>
              <a:rPr lang="en-US" kern="1200" dirty="0" smtClean="0"/>
              <a:t>) </a:t>
            </a:r>
          </a:p>
          <a:p>
            <a:pPr marL="609600" indent="-609600" eaLnBrk="1" hangingPunct="1">
              <a:buFontTx/>
              <a:buNone/>
              <a:defRPr/>
            </a:pPr>
            <a:r>
              <a:rPr lang="en-US" kern="1200" dirty="0" smtClean="0"/>
              <a:t>	+ 	</a:t>
            </a:r>
          </a:p>
          <a:p>
            <a:pPr marL="609600" indent="-609600" eaLnBrk="1" hangingPunct="1">
              <a:buFontTx/>
              <a:buNone/>
              <a:defRPr/>
            </a:pPr>
            <a:r>
              <a:rPr lang="en-US" kern="1200" dirty="0" smtClean="0"/>
              <a:t>	allows access to  the members of the </a:t>
            </a:r>
            <a:r>
              <a:rPr lang="en-US" kern="1200" dirty="0" smtClean="0">
                <a:solidFill>
                  <a:srgbClr val="C00000"/>
                </a:solidFill>
              </a:rPr>
              <a:t>child classes </a:t>
            </a:r>
            <a:r>
              <a:rPr lang="en-US" kern="1200" dirty="0" smtClean="0"/>
              <a:t>of class A which are in different package.</a:t>
            </a:r>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smtClean="0"/>
              <a:t>Example scenario for protected</a:t>
            </a:r>
          </a:p>
        </p:txBody>
      </p:sp>
      <p:sp>
        <p:nvSpPr>
          <p:cNvPr id="26633" name="Slide Number Placeholder 9"/>
          <p:cNvSpPr>
            <a:spLocks noGrp="1"/>
          </p:cNvSpPr>
          <p:nvPr>
            <p:ph type="sldNum" sz="quarter" idx="12"/>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2A864C8B-FFEF-4897-BA3D-A0BDD37DD071}" type="slidenum">
              <a:rPr lang="en-US" smtClean="0">
                <a:solidFill>
                  <a:schemeClr val="bg2"/>
                </a:solidFill>
              </a:rPr>
              <a:pPr eaLnBrk="1" hangingPunct="1">
                <a:defRPr/>
              </a:pPr>
              <a:t>99</a:t>
            </a:fld>
            <a:endParaRPr lang="en-US" smtClean="0">
              <a:solidFill>
                <a:schemeClr val="bg2"/>
              </a:solidFill>
            </a:endParaRPr>
          </a:p>
        </p:txBody>
      </p:sp>
      <p:sp>
        <p:nvSpPr>
          <p:cNvPr id="26628" name="Text Box 5"/>
          <p:cNvSpPr txBox="1">
            <a:spLocks noChangeArrowheads="1"/>
          </p:cNvSpPr>
          <p:nvPr/>
        </p:nvSpPr>
        <p:spPr bwMode="auto">
          <a:xfrm>
            <a:off x="533400" y="2184400"/>
            <a:ext cx="3505200" cy="708025"/>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000" b="1">
                <a:latin typeface="Courier New" pitchFamily="49" charset="0"/>
              </a:rPr>
              <a:t>Teacher</a:t>
            </a:r>
          </a:p>
          <a:p>
            <a:pPr eaLnBrk="1" hangingPunct="1"/>
            <a:r>
              <a:rPr lang="en-US" sz="2000" b="1">
                <a:solidFill>
                  <a:srgbClr val="C00000"/>
                </a:solidFill>
                <a:latin typeface="Courier New" pitchFamily="49" charset="0"/>
              </a:rPr>
              <a:t>protected</a:t>
            </a:r>
            <a:r>
              <a:rPr lang="en-US" sz="2000" b="1">
                <a:solidFill>
                  <a:srgbClr val="FF0000"/>
                </a:solidFill>
                <a:latin typeface="Courier New" pitchFamily="49" charset="0"/>
              </a:rPr>
              <a:t> </a:t>
            </a:r>
            <a:r>
              <a:rPr lang="en-US" sz="2000" b="1">
                <a:latin typeface="Courier New" pitchFamily="49" charset="0"/>
              </a:rPr>
              <a:t>int factId;</a:t>
            </a:r>
          </a:p>
        </p:txBody>
      </p:sp>
      <p:sp>
        <p:nvSpPr>
          <p:cNvPr id="7" name="Rectangle 6"/>
          <p:cNvSpPr/>
          <p:nvPr/>
        </p:nvSpPr>
        <p:spPr>
          <a:xfrm>
            <a:off x="533400" y="1806575"/>
            <a:ext cx="1319213" cy="400050"/>
          </a:xfrm>
          <a:prstGeom prst="rect">
            <a:avLst/>
          </a:prstGeom>
          <a:ln w="3175"/>
        </p:spPr>
        <p:style>
          <a:lnRef idx="2">
            <a:schemeClr val="dk1"/>
          </a:lnRef>
          <a:fillRef idx="1">
            <a:schemeClr val="lt1"/>
          </a:fillRef>
          <a:effectRef idx="0">
            <a:schemeClr val="dk1"/>
          </a:effectRef>
          <a:fontRef idx="minor">
            <a:schemeClr val="dk1"/>
          </a:fontRef>
        </p:style>
        <p:txBody>
          <a:bodyPr wrap="none">
            <a:spAutoFit/>
          </a:bodyPr>
          <a:lstStyle/>
          <a:p>
            <a:pPr>
              <a:defRPr/>
            </a:pPr>
            <a:r>
              <a:rPr lang="en-US" sz="2000" b="1" dirty="0">
                <a:solidFill>
                  <a:schemeClr val="tx1"/>
                </a:solidFill>
                <a:latin typeface="Courier New" pitchFamily="49" charset="0"/>
              </a:rPr>
              <a:t>teacher</a:t>
            </a:r>
            <a:r>
              <a:rPr lang="en-US" dirty="0">
                <a:latin typeface="Times New Roman" pitchFamily="18" charset="0"/>
              </a:rPr>
              <a:t> </a:t>
            </a:r>
            <a:endParaRPr lang="en-US" dirty="0"/>
          </a:p>
        </p:txBody>
      </p:sp>
      <p:sp>
        <p:nvSpPr>
          <p:cNvPr id="26630" name="Text Box 5"/>
          <p:cNvSpPr txBox="1">
            <a:spLocks noChangeArrowheads="1"/>
          </p:cNvSpPr>
          <p:nvPr/>
        </p:nvSpPr>
        <p:spPr bwMode="auto">
          <a:xfrm>
            <a:off x="4572000" y="2054225"/>
            <a:ext cx="4419600" cy="708025"/>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000" b="1">
                <a:latin typeface="Courier New" pitchFamily="49" charset="0"/>
              </a:rPr>
              <a:t>HOD</a:t>
            </a:r>
          </a:p>
          <a:p>
            <a:pPr eaLnBrk="1" hangingPunct="1"/>
            <a:r>
              <a:rPr lang="en-US" sz="2000" b="1">
                <a:latin typeface="Courier New" pitchFamily="49" charset="0"/>
              </a:rPr>
              <a:t>HOD(Teacher t,</a:t>
            </a:r>
            <a:r>
              <a:rPr lang="en-US" sz="2000" b="1">
                <a:solidFill>
                  <a:srgbClr val="000000"/>
                </a:solidFill>
                <a:latin typeface="Courier New" pitchFamily="49" charset="0"/>
              </a:rPr>
              <a:t> String dt</a:t>
            </a:r>
            <a:r>
              <a:rPr lang="en-US" sz="2000" b="1">
                <a:latin typeface="Courier New" pitchFamily="49" charset="0"/>
              </a:rPr>
              <a:t>)</a:t>
            </a:r>
          </a:p>
        </p:txBody>
      </p:sp>
      <p:sp>
        <p:nvSpPr>
          <p:cNvPr id="9" name="Rectangle 8"/>
          <p:cNvSpPr/>
          <p:nvPr/>
        </p:nvSpPr>
        <p:spPr>
          <a:xfrm>
            <a:off x="4572000" y="1676400"/>
            <a:ext cx="954088" cy="400050"/>
          </a:xfrm>
          <a:prstGeom prst="rect">
            <a:avLst/>
          </a:prstGeom>
          <a:ln w="3175"/>
        </p:spPr>
        <p:style>
          <a:lnRef idx="2">
            <a:schemeClr val="dk1"/>
          </a:lnRef>
          <a:fillRef idx="1">
            <a:schemeClr val="lt1"/>
          </a:fillRef>
          <a:effectRef idx="0">
            <a:schemeClr val="dk1"/>
          </a:effectRef>
          <a:fontRef idx="minor">
            <a:schemeClr val="dk1"/>
          </a:fontRef>
        </p:style>
        <p:txBody>
          <a:bodyPr wrap="none">
            <a:spAutoFit/>
          </a:bodyPr>
          <a:lstStyle/>
          <a:p>
            <a:pPr>
              <a:defRPr/>
            </a:pPr>
            <a:r>
              <a:rPr lang="en-US" sz="2000" b="1" dirty="0">
                <a:solidFill>
                  <a:schemeClr val="tx1"/>
                </a:solidFill>
                <a:latin typeface="Courier New" pitchFamily="49" charset="0"/>
              </a:rPr>
              <a:t>admin</a:t>
            </a:r>
            <a:endParaRPr lang="en-US" dirty="0"/>
          </a:p>
        </p:txBody>
      </p:sp>
      <p:cxnSp>
        <p:nvCxnSpPr>
          <p:cNvPr id="11" name="Straight Arrow Connector 10"/>
          <p:cNvCxnSpPr/>
          <p:nvPr/>
        </p:nvCxnSpPr>
        <p:spPr>
          <a:xfrm flipV="1">
            <a:off x="3886200" y="2587625"/>
            <a:ext cx="762000" cy="152400"/>
          </a:xfrm>
          <a:prstGeom prst="straightConnector1">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939403" y="3962400"/>
            <a:ext cx="7265194" cy="369332"/>
          </a:xfrm>
          <a:prstGeom prst="rect">
            <a:avLst/>
          </a:prstGeom>
          <a:noFill/>
        </p:spPr>
        <p:txBody>
          <a:bodyPr wrap="square" rtlCol="0">
            <a:spAutoFit/>
          </a:bodyPr>
          <a:lstStyle/>
          <a:p>
            <a:r>
              <a:rPr lang="en-US" dirty="0" smtClean="0"/>
              <a:t>Complete HOD and Teacher class are pasted at the end of the slide.</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910</TotalTime>
  <Words>11883</Words>
  <Application>Microsoft Office PowerPoint</Application>
  <PresentationFormat>On-screen Show (4:3)</PresentationFormat>
  <Paragraphs>2220</Paragraphs>
  <Slides>165</Slides>
  <Notes>91</Notes>
  <HiddenSlides>1</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165</vt:i4>
      </vt:variant>
    </vt:vector>
  </HeadingPairs>
  <TitlesOfParts>
    <vt:vector size="167" baseType="lpstr">
      <vt:lpstr>Equity</vt:lpstr>
      <vt:lpstr>Bitmap Image</vt:lpstr>
      <vt:lpstr>Java Basics</vt:lpstr>
      <vt:lpstr>Java Language</vt:lpstr>
      <vt:lpstr>Flavors Of Java</vt:lpstr>
      <vt:lpstr>Simple Hello World in Java</vt:lpstr>
      <vt:lpstr>Environment to compile and execute</vt:lpstr>
      <vt:lpstr>Compilation &amp; execution: command prompt</vt:lpstr>
      <vt:lpstr>JRE and bytecode</vt:lpstr>
      <vt:lpstr>Primitive Data types in Java</vt:lpstr>
      <vt:lpstr>Ranges of Primitive Data Types</vt:lpstr>
      <vt:lpstr>Unicode Characters</vt:lpstr>
      <vt:lpstr>Scanner Class</vt:lpstr>
      <vt:lpstr>Introduction to Java IDEs</vt:lpstr>
      <vt:lpstr>Packages</vt:lpstr>
      <vt:lpstr>Some Packages in the Java API</vt:lpstr>
      <vt:lpstr>Slide 15</vt:lpstr>
      <vt:lpstr>Benefits</vt:lpstr>
      <vt:lpstr>Access</vt:lpstr>
      <vt:lpstr>   Create a Package in Eclipse</vt:lpstr>
      <vt:lpstr>Imports </vt:lpstr>
      <vt:lpstr>Class Imports</vt:lpstr>
      <vt:lpstr>Static Imports</vt:lpstr>
      <vt:lpstr>Example: Static Imports</vt:lpstr>
      <vt:lpstr>Tell me how?</vt:lpstr>
      <vt:lpstr>Access Modifiers</vt:lpstr>
      <vt:lpstr>Conditional And Looping Constructs</vt:lpstr>
      <vt:lpstr>Switch in Jdk 1.7</vt:lpstr>
      <vt:lpstr>Slide 27</vt:lpstr>
      <vt:lpstr>Slide 28</vt:lpstr>
      <vt:lpstr>Slide 29</vt:lpstr>
      <vt:lpstr>Slide 30</vt:lpstr>
      <vt:lpstr>Slide 31</vt:lpstr>
      <vt:lpstr>Common Errors</vt:lpstr>
      <vt:lpstr>for loop omitting options</vt:lpstr>
      <vt:lpstr>Labeled continue/break statements</vt:lpstr>
      <vt:lpstr>Slide 35</vt:lpstr>
      <vt:lpstr>Exercise</vt:lpstr>
      <vt:lpstr>Exercise</vt:lpstr>
      <vt:lpstr>Example: Variable Declarations</vt:lpstr>
      <vt:lpstr>Types of Variables</vt:lpstr>
      <vt:lpstr>Encapsulation through access Specifiers</vt:lpstr>
      <vt:lpstr>Getter(Accessor) and Setter (Mutators)</vt:lpstr>
      <vt:lpstr>Activity</vt:lpstr>
      <vt:lpstr>Creating and accessing attributes using .</vt:lpstr>
      <vt:lpstr>Constructor</vt:lpstr>
      <vt:lpstr>No argument constructor</vt:lpstr>
      <vt:lpstr>Memory allocations</vt:lpstr>
      <vt:lpstr>Activity: Multiple references to an object</vt:lpstr>
      <vt:lpstr>null</vt:lpstr>
      <vt:lpstr>Local vs Class declarations for an reference</vt:lpstr>
      <vt:lpstr>Static Initializer</vt:lpstr>
      <vt:lpstr>this</vt:lpstr>
      <vt:lpstr>Assignment</vt:lpstr>
      <vt:lpstr>Slide 53</vt:lpstr>
      <vt:lpstr>Arrays</vt:lpstr>
      <vt:lpstr>Introduction</vt:lpstr>
      <vt:lpstr>Types of Array</vt:lpstr>
      <vt:lpstr>Example</vt:lpstr>
      <vt:lpstr>Multidimensional Array </vt:lpstr>
      <vt:lpstr>Example</vt:lpstr>
      <vt:lpstr>Enhanced For Loop or Foreach Loop</vt:lpstr>
      <vt:lpstr>Arrays Class</vt:lpstr>
      <vt:lpstr>Methods of Arrays class</vt:lpstr>
      <vt:lpstr>Assignment</vt:lpstr>
      <vt:lpstr>Java String</vt:lpstr>
      <vt:lpstr>Java String </vt:lpstr>
      <vt:lpstr>What is String in java </vt:lpstr>
      <vt:lpstr>String constant Pool</vt:lpstr>
      <vt:lpstr>By new keyword </vt:lpstr>
      <vt:lpstr>Immutable String in Java</vt:lpstr>
      <vt:lpstr>Slide 70</vt:lpstr>
      <vt:lpstr>Java StringBuffer class </vt:lpstr>
      <vt:lpstr>Slide 72</vt:lpstr>
      <vt:lpstr>Slide 73</vt:lpstr>
      <vt:lpstr>Java StringBuilder class </vt:lpstr>
      <vt:lpstr>Java StringBuilder Examples </vt:lpstr>
      <vt:lpstr>Nested Classes</vt:lpstr>
      <vt:lpstr>Nested Classes</vt:lpstr>
      <vt:lpstr>Why use nested classes?</vt:lpstr>
      <vt:lpstr>Pre jdk1.1</vt:lpstr>
      <vt:lpstr>Types of nested classes</vt:lpstr>
      <vt:lpstr>Non-local inner classes</vt:lpstr>
      <vt:lpstr>Simple non-local inner class example</vt:lpstr>
      <vt:lpstr>Simple example, cont -- driver</vt:lpstr>
      <vt:lpstr>Inner class rules </vt:lpstr>
      <vt:lpstr>When to use non-local inner classes</vt:lpstr>
      <vt:lpstr>Local inner classes</vt:lpstr>
      <vt:lpstr>Local anonymous inner classes</vt:lpstr>
      <vt:lpstr>Anonymous class example</vt:lpstr>
      <vt:lpstr>Inheritance Definition</vt:lpstr>
      <vt:lpstr>Example scenarios for inheritance</vt:lpstr>
      <vt:lpstr>Syntax and symbols</vt:lpstr>
      <vt:lpstr>Members that are not accessible</vt:lpstr>
      <vt:lpstr>super</vt:lpstr>
      <vt:lpstr>Calling super class methods</vt:lpstr>
      <vt:lpstr>Slide 95</vt:lpstr>
      <vt:lpstr>Slide 96</vt:lpstr>
      <vt:lpstr>Conversion and casting</vt:lpstr>
      <vt:lpstr>protected access</vt:lpstr>
      <vt:lpstr>Example scenario for protected</vt:lpstr>
      <vt:lpstr>Overriding</vt:lpstr>
      <vt:lpstr>Covariant Returns</vt:lpstr>
      <vt:lpstr>Slide 102</vt:lpstr>
      <vt:lpstr>Slide 103</vt:lpstr>
      <vt:lpstr>Polymorphism</vt:lpstr>
      <vt:lpstr>Activity</vt:lpstr>
      <vt:lpstr>Static and dynamic binding</vt:lpstr>
      <vt:lpstr>Activity</vt:lpstr>
      <vt:lpstr>Hiding .Vs. Overriding</vt:lpstr>
      <vt:lpstr>Final Keyword</vt:lpstr>
      <vt:lpstr>final class</vt:lpstr>
      <vt:lpstr>Object</vt:lpstr>
      <vt:lpstr>Object class - important methods</vt:lpstr>
      <vt:lpstr>toString()</vt:lpstr>
      <vt:lpstr>equals()</vt:lpstr>
      <vt:lpstr>Slide 115</vt:lpstr>
      <vt:lpstr>hashCode()</vt:lpstr>
      <vt:lpstr>finilize()</vt:lpstr>
      <vt:lpstr>Exercise</vt:lpstr>
      <vt:lpstr>Abstract Class</vt:lpstr>
      <vt:lpstr>Abstract class and methods</vt:lpstr>
      <vt:lpstr>Example scenario for abstract class</vt:lpstr>
      <vt:lpstr>Example scenario for abstract method</vt:lpstr>
      <vt:lpstr>Test your understanding</vt:lpstr>
      <vt:lpstr>Abstract method in Abstract class </vt:lpstr>
      <vt:lpstr>object cannot be created from abstract class </vt:lpstr>
      <vt:lpstr>Abstract class without Abstract method </vt:lpstr>
      <vt:lpstr>superclass of abstract class may be concrete </vt:lpstr>
      <vt:lpstr>concrete method overridden to be abstract </vt:lpstr>
      <vt:lpstr>Abstract class as type </vt:lpstr>
      <vt:lpstr>INTERFACE</vt:lpstr>
      <vt:lpstr>Definition</vt:lpstr>
      <vt:lpstr>Syntax</vt:lpstr>
      <vt:lpstr>Interface Example</vt:lpstr>
      <vt:lpstr>Interface and casting</vt:lpstr>
      <vt:lpstr>Extending interface</vt:lpstr>
      <vt:lpstr>Tell me why?</vt:lpstr>
      <vt:lpstr>Slide 137</vt:lpstr>
      <vt:lpstr>Shared constants</vt:lpstr>
      <vt:lpstr>Marker class</vt:lpstr>
      <vt:lpstr>Implementing multiple inheritance </vt:lpstr>
      <vt:lpstr>Exercise</vt:lpstr>
      <vt:lpstr>Slide 142</vt:lpstr>
      <vt:lpstr>Slide 143</vt:lpstr>
      <vt:lpstr>Assignment</vt:lpstr>
      <vt:lpstr>Slide 145</vt:lpstr>
      <vt:lpstr>Program to an interface (PTI)</vt:lpstr>
      <vt:lpstr>Java 8 Features</vt:lpstr>
      <vt:lpstr>Default Methods</vt:lpstr>
      <vt:lpstr>Slide 149</vt:lpstr>
      <vt:lpstr>Interface Static Method</vt:lpstr>
      <vt:lpstr>Java Functional Interfaces</vt:lpstr>
      <vt:lpstr>Questions Time</vt:lpstr>
      <vt:lpstr>Q-1</vt:lpstr>
      <vt:lpstr>Q-2</vt:lpstr>
      <vt:lpstr>Q-3</vt:lpstr>
      <vt:lpstr>Q-4</vt:lpstr>
      <vt:lpstr>Q-5</vt:lpstr>
      <vt:lpstr>Q-6</vt:lpstr>
      <vt:lpstr>Q-7</vt:lpstr>
      <vt:lpstr>Q-8</vt:lpstr>
      <vt:lpstr>Q-9</vt:lpstr>
      <vt:lpstr>Q-10</vt:lpstr>
      <vt:lpstr>Slide 163</vt:lpstr>
      <vt:lpstr>Q-11</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lata</dc:creator>
  <cp:lastModifiedBy>lata</cp:lastModifiedBy>
  <cp:revision>29</cp:revision>
  <dcterms:created xsi:type="dcterms:W3CDTF">2017-10-09T23:26:54Z</dcterms:created>
  <dcterms:modified xsi:type="dcterms:W3CDTF">2018-12-01T02:14:10Z</dcterms:modified>
</cp:coreProperties>
</file>