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30" r:id="rId38"/>
    <p:sldId id="318"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26" r:id="rId66"/>
    <p:sldId id="327" r:id="rId67"/>
    <p:sldId id="319" r:id="rId68"/>
    <p:sldId id="320" r:id="rId69"/>
    <p:sldId id="328" r:id="rId70"/>
    <p:sldId id="321" r:id="rId71"/>
    <p:sldId id="322" r:id="rId72"/>
    <p:sldId id="323" r:id="rId73"/>
    <p:sldId id="324" r:id="rId74"/>
    <p:sldId id="325" r:id="rId75"/>
    <p:sldId id="329" r:id="rId76"/>
    <p:sldId id="331" r:id="rId77"/>
    <p:sldId id="332" r:id="rId78"/>
    <p:sldId id="333" r:id="rId79"/>
    <p:sldId id="334" r:id="rId80"/>
    <p:sldId id="335" r:id="rId81"/>
    <p:sldId id="336" r:id="rId82"/>
    <p:sldId id="337" r:id="rId83"/>
    <p:sldId id="339" r:id="rId84"/>
    <p:sldId id="340" r:id="rId85"/>
    <p:sldId id="341" r:id="rId86"/>
    <p:sldId id="342" r:id="rId87"/>
    <p:sldId id="343" r:id="rId88"/>
    <p:sldId id="345" r:id="rId89"/>
    <p:sldId id="346" r:id="rId90"/>
    <p:sldId id="347" r:id="rId91"/>
    <p:sldId id="348" r:id="rId92"/>
    <p:sldId id="349" r:id="rId93"/>
    <p:sldId id="351" r:id="rId94"/>
    <p:sldId id="352" r:id="rId95"/>
    <p:sldId id="353" r:id="rId96"/>
    <p:sldId id="354" r:id="rId97"/>
    <p:sldId id="355" r:id="rId98"/>
    <p:sldId id="356" r:id="rId99"/>
    <p:sldId id="358" r:id="rId100"/>
    <p:sldId id="359" r:id="rId101"/>
    <p:sldId id="360" r:id="rId102"/>
    <p:sldId id="361" r:id="rId103"/>
    <p:sldId id="362" r:id="rId104"/>
    <p:sldId id="371" r:id="rId105"/>
    <p:sldId id="372" r:id="rId106"/>
    <p:sldId id="373" r:id="rId107"/>
    <p:sldId id="374" r:id="rId108"/>
    <p:sldId id="376" r:id="rId109"/>
    <p:sldId id="377" r:id="rId110"/>
    <p:sldId id="379" r:id="rId111"/>
    <p:sldId id="378"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404" r:id="rId132"/>
    <p:sldId id="405" r:id="rId133"/>
    <p:sldId id="406" r:id="rId134"/>
    <p:sldId id="407" r:id="rId135"/>
    <p:sldId id="408" r:id="rId136"/>
    <p:sldId id="409" r:id="rId137"/>
    <p:sldId id="410" r:id="rId138"/>
    <p:sldId id="399" r:id="rId139"/>
    <p:sldId id="400" r:id="rId140"/>
    <p:sldId id="411" r:id="rId1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928A6-A4F7-4C79-A562-12E37556D5CA}" type="datetimeFigureOut">
              <a:rPr lang="en-US" smtClean="0"/>
              <a:t>11/29/2018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EE2019-15A0-4CB8-9A7B-6D42923AE3D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7EE3AF-EA62-4D57-AB82-F37C68A09AD1}" type="slidenum">
              <a:rPr lang="en-US" smtClean="0"/>
              <a:pPr/>
              <a:t>82</a:t>
            </a:fld>
            <a:endParaRPr lang="en-US"/>
          </a:p>
        </p:txBody>
      </p:sp>
    </p:spTree>
    <p:extLst>
      <p:ext uri="{BB962C8B-B14F-4D97-AF65-F5344CB8AC3E}">
        <p14:creationId xmlns:p14="http://schemas.microsoft.com/office/powerpoint/2010/main" xmlns="" val="4965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7EE3AF-EA62-4D57-AB82-F37C68A09AD1}" type="slidenum">
              <a:rPr lang="en-US" smtClean="0"/>
              <a:pPr/>
              <a:t>99</a:t>
            </a:fld>
            <a:endParaRPr lang="en-US"/>
          </a:p>
        </p:txBody>
      </p:sp>
    </p:spTree>
    <p:extLst>
      <p:ext uri="{BB962C8B-B14F-4D97-AF65-F5344CB8AC3E}">
        <p14:creationId xmlns:p14="http://schemas.microsoft.com/office/powerpoint/2010/main" xmlns="" val="205008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F2B979F-7BBC-4361-AA9C-52948F5FC439}"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979F-7BBC-4361-AA9C-52948F5FC4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979F-7BBC-4361-AA9C-52948F5FC4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979F-7BBC-4361-AA9C-52948F5FC43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F2B979F-7BBC-4361-AA9C-52948F5FC4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979F-7BBC-4361-AA9C-52948F5FC43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B979F-7BBC-4361-AA9C-52948F5FC43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979F-7BBC-4361-AA9C-52948F5FC4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B979F-7BBC-4361-AA9C-52948F5FC4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979F-7BBC-4361-AA9C-52948F5FC43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E65850-B2DC-4BD8-824A-0695806DFE08}" type="datetimeFigureOut">
              <a:rPr lang="en-US" smtClean="0"/>
              <a:pPr/>
              <a:t>11/29/2018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F2B979F-7BBC-4361-AA9C-52948F5FC43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CE65850-B2DC-4BD8-824A-0695806DFE08}" type="datetimeFigureOut">
              <a:rPr lang="en-US" smtClean="0"/>
              <a:pPr/>
              <a:t>11/29/2018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F2B979F-7BBC-4361-AA9C-52948F5FC4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jadserve.postrelease.com/trk?ntv_at=3&amp;ntv_ui=d4c96f98-ccea-4eb3-9261-59989ae753d3&amp;ntv_a=KSIEAfMQrA-ngQA&amp;ntv_fl=641c3fOHlot9i2sFT13MU1L833BCNr-HF5Eid0lW9XI=&amp;ord=-1654144519&amp;ntv_ht=mML-WwA&amp;ntv_tad=16&amp;prx_referrer=https://www.google.co.in/&amp;ntv_r=https://ad.doubleclick.net/ddm/clk/425368348;227033872;m?https://transformation1.cio.com/article/the-business-cas%E2%80%A6ers-as-a-service/?utm_source=IDG&amp;utm_medium=Display&amp;utm_content=SponsoredPost&amp;utm_campaign=Intel169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Lata</a:t>
            </a:r>
            <a:r>
              <a:rPr lang="en-US" dirty="0" smtClean="0"/>
              <a:t> Verma</a:t>
            </a:r>
            <a:endParaRPr lang="en-US" dirty="0"/>
          </a:p>
        </p:txBody>
      </p:sp>
      <p:sp>
        <p:nvSpPr>
          <p:cNvPr id="2" name="Title 1"/>
          <p:cNvSpPr>
            <a:spLocks noGrp="1"/>
          </p:cNvSpPr>
          <p:nvPr>
            <p:ph type="ctrTitle"/>
          </p:nvPr>
        </p:nvSpPr>
        <p:spPr/>
        <p:txBody>
          <a:bodyPr/>
          <a:lstStyle/>
          <a:p>
            <a:r>
              <a:rPr smtClean="0"/>
              <a:t>Exception Handling ,File IO And Serialization, Collections &amp; Generics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4584" y="452718"/>
            <a:ext cx="7053542" cy="5558117"/>
          </a:xfrm>
        </p:spPr>
        <p:txBody>
          <a:bodyPr/>
          <a:lstStyle/>
          <a:p>
            <a:r>
              <a:rPr lang="en-US" dirty="0"/>
              <a:t>The try-catch blocks and flow of </a:t>
            </a:r>
            <a:r>
              <a:rPr lang="en-US" dirty="0" smtClean="0"/>
              <a:t>programs</a:t>
            </a:r>
            <a:endParaRPr lang="en-IN" dirty="0"/>
          </a:p>
        </p:txBody>
      </p:sp>
      <p:sp>
        <p:nvSpPr>
          <p:cNvPr id="5" name="Content Placeholder 4"/>
          <p:cNvSpPr>
            <a:spLocks noGrp="1"/>
          </p:cNvSpPr>
          <p:nvPr>
            <p:ph sz="quarter" idx="1"/>
          </p:nvPr>
        </p:nvSpPr>
        <p:spPr>
          <a:xfrm flipV="1">
            <a:off x="827484" y="6248400"/>
            <a:ext cx="6709906" cy="609601"/>
          </a:xfrm>
        </p:spPr>
        <p:txBody>
          <a:bodyPr/>
          <a:lstStyle/>
          <a:p>
            <a:pPr lvl="3"/>
            <a:endParaRPr lang="en-IN" dirty="0"/>
          </a:p>
        </p:txBody>
      </p:sp>
    </p:spTree>
    <p:extLst>
      <p:ext uri="{BB962C8B-B14F-4D97-AF65-F5344CB8AC3E}">
        <p14:creationId xmlns:p14="http://schemas.microsoft.com/office/powerpoint/2010/main" xmlns="" val="3550968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Interface</a:t>
            </a:r>
            <a:endParaRPr lang="en-US" dirty="0"/>
          </a:p>
        </p:txBody>
      </p:sp>
      <p:sp>
        <p:nvSpPr>
          <p:cNvPr id="3" name="Content Placeholder 2"/>
          <p:cNvSpPr>
            <a:spLocks noGrp="1"/>
          </p:cNvSpPr>
          <p:nvPr>
            <p:ph idx="1"/>
          </p:nvPr>
        </p:nvSpPr>
        <p:spPr/>
        <p:txBody>
          <a:bodyPr/>
          <a:lstStyle/>
          <a:p>
            <a:pPr algn="just"/>
            <a:r>
              <a:rPr lang="en-US" sz="2400" dirty="0" smtClean="0"/>
              <a:t>List Interface is the </a:t>
            </a:r>
            <a:r>
              <a:rPr lang="en-US" sz="2400" dirty="0" err="1" smtClean="0"/>
              <a:t>subinterface</a:t>
            </a:r>
            <a:r>
              <a:rPr lang="en-US" sz="2400" dirty="0" smtClean="0"/>
              <a:t> of </a:t>
            </a:r>
            <a:r>
              <a:rPr lang="en-US" sz="2400" dirty="0" err="1" smtClean="0"/>
              <a:t>Collection.It</a:t>
            </a:r>
            <a:r>
              <a:rPr lang="en-US" sz="2400" dirty="0" smtClean="0"/>
              <a:t> contains methods to insert and delete elements in index </a:t>
            </a:r>
            <a:r>
              <a:rPr lang="en-US" sz="2400" dirty="0" err="1" smtClean="0"/>
              <a:t>basis.It</a:t>
            </a:r>
            <a:r>
              <a:rPr lang="en-US" sz="2400" dirty="0" smtClean="0"/>
              <a:t> is a factory of </a:t>
            </a:r>
            <a:r>
              <a:rPr lang="en-US" sz="2400" dirty="0" err="1" smtClean="0"/>
              <a:t>ListIterator</a:t>
            </a:r>
            <a:r>
              <a:rPr lang="en-US" sz="2400" dirty="0" smtClean="0"/>
              <a:t> interface.</a:t>
            </a:r>
          </a:p>
          <a:p>
            <a:pPr algn="just"/>
            <a:r>
              <a:rPr lang="en-US" sz="2400" dirty="0" smtClean="0"/>
              <a:t>Syntax:-</a:t>
            </a:r>
            <a:r>
              <a:rPr lang="en-US" sz="2000" b="1" dirty="0" smtClean="0"/>
              <a:t>public</a:t>
            </a:r>
            <a:r>
              <a:rPr lang="en-US" sz="2000" dirty="0" smtClean="0"/>
              <a:t> </a:t>
            </a:r>
            <a:r>
              <a:rPr lang="en-US" sz="2000" b="1" dirty="0" smtClean="0"/>
              <a:t>interface</a:t>
            </a:r>
            <a:r>
              <a:rPr lang="en-US" sz="2000" dirty="0" smtClean="0"/>
              <a:t> List&lt;E&gt; </a:t>
            </a:r>
            <a:r>
              <a:rPr lang="en-US" sz="2000" b="1" dirty="0" smtClean="0"/>
              <a:t>extends</a:t>
            </a:r>
            <a:r>
              <a:rPr lang="en-US" sz="2000" dirty="0" smtClean="0"/>
              <a:t> Collection&lt;E&gt; </a:t>
            </a:r>
            <a:r>
              <a:rPr lang="en-US" dirty="0" smtClean="0"/>
              <a:t> </a:t>
            </a:r>
          </a:p>
          <a:p>
            <a:pPr algn="just"/>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LinkedHashSet</a:t>
            </a:r>
            <a:r>
              <a:rPr lang="en-US" dirty="0" smtClean="0"/>
              <a:t> class</a:t>
            </a:r>
            <a:endParaRPr lang="en-US" dirty="0"/>
          </a:p>
        </p:txBody>
      </p:sp>
      <p:sp>
        <p:nvSpPr>
          <p:cNvPr id="3" name="Content Placeholder 2"/>
          <p:cNvSpPr>
            <a:spLocks noGrp="1"/>
          </p:cNvSpPr>
          <p:nvPr>
            <p:ph idx="1"/>
          </p:nvPr>
        </p:nvSpPr>
        <p:spPr>
          <a:xfrm>
            <a:off x="457200" y="1600201"/>
            <a:ext cx="8229600" cy="3429000"/>
          </a:xfrm>
        </p:spPr>
        <p:txBody>
          <a:bodyPr>
            <a:normAutofit/>
          </a:bodyPr>
          <a:lstStyle/>
          <a:p>
            <a:pPr algn="just"/>
            <a:r>
              <a:rPr lang="en-US" sz="2400" dirty="0" err="1" smtClean="0"/>
              <a:t>LinkedHashSet</a:t>
            </a:r>
            <a:r>
              <a:rPr lang="en-US" sz="2400" dirty="0" smtClean="0"/>
              <a:t> class is a Hash table and Linked list implementation of the set interface. It inherits </a:t>
            </a:r>
            <a:r>
              <a:rPr lang="en-US" sz="2400" dirty="0" err="1" smtClean="0"/>
              <a:t>HashSet</a:t>
            </a:r>
            <a:r>
              <a:rPr lang="en-US" sz="2400" dirty="0" smtClean="0"/>
              <a:t> class and implements Set interface.</a:t>
            </a:r>
          </a:p>
          <a:p>
            <a:pPr algn="just"/>
            <a:r>
              <a:rPr lang="en-US" sz="2400" dirty="0" smtClean="0"/>
              <a:t>The important points about Java </a:t>
            </a:r>
            <a:r>
              <a:rPr lang="en-US" sz="2400" dirty="0" err="1" smtClean="0"/>
              <a:t>LinkedHashSet</a:t>
            </a:r>
            <a:r>
              <a:rPr lang="en-US" sz="2400" dirty="0" smtClean="0"/>
              <a:t> class are:</a:t>
            </a:r>
          </a:p>
          <a:p>
            <a:pPr algn="just"/>
            <a:r>
              <a:rPr lang="en-US" sz="2400" dirty="0" smtClean="0"/>
              <a:t>Contains unique elements only like </a:t>
            </a:r>
            <a:r>
              <a:rPr lang="en-US" sz="2400" dirty="0" err="1" smtClean="0"/>
              <a:t>HashSet</a:t>
            </a:r>
            <a:r>
              <a:rPr lang="en-US" sz="2400" dirty="0" smtClean="0"/>
              <a:t>.</a:t>
            </a:r>
          </a:p>
          <a:p>
            <a:pPr algn="just"/>
            <a:r>
              <a:rPr lang="en-US" sz="2400" dirty="0" smtClean="0"/>
              <a:t>Provides all optional set operations, and permits null elements.</a:t>
            </a:r>
          </a:p>
          <a:p>
            <a:pPr algn="just"/>
            <a:r>
              <a:rPr lang="en-US" sz="2400" dirty="0" smtClean="0"/>
              <a:t>Maintains insertion order.</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LinkedHashSet</a:t>
            </a:r>
            <a:r>
              <a:rPr lang="en-US" dirty="0" smtClean="0"/>
              <a:t> class</a:t>
            </a:r>
            <a:endParaRPr lang="en-US" dirty="0"/>
          </a:p>
        </p:txBody>
      </p:sp>
      <p:sp>
        <p:nvSpPr>
          <p:cNvPr id="3" name="Content Placeholder 2"/>
          <p:cNvSpPr>
            <a:spLocks noGrp="1"/>
          </p:cNvSpPr>
          <p:nvPr>
            <p:ph idx="1"/>
          </p:nvPr>
        </p:nvSpPr>
        <p:spPr>
          <a:xfrm>
            <a:off x="457200" y="1600201"/>
            <a:ext cx="8229600" cy="2743200"/>
          </a:xfrm>
        </p:spPr>
        <p:txBody>
          <a:bodyPr/>
          <a:lstStyle/>
          <a:p>
            <a:r>
              <a:rPr lang="en-US" sz="2800" b="1" dirty="0" smtClean="0"/>
              <a:t>Syntax:-Public</a:t>
            </a:r>
            <a:r>
              <a:rPr lang="en-US" sz="2800" dirty="0" smtClean="0"/>
              <a:t> </a:t>
            </a:r>
            <a:r>
              <a:rPr lang="en-US" sz="2800" b="1" dirty="0" smtClean="0"/>
              <a:t>class</a:t>
            </a:r>
            <a:r>
              <a:rPr lang="en-US" sz="2800" dirty="0" smtClean="0"/>
              <a:t> </a:t>
            </a:r>
            <a:r>
              <a:rPr lang="en-US" sz="2800" dirty="0" err="1" smtClean="0"/>
              <a:t>LinkedHashSet</a:t>
            </a:r>
            <a:r>
              <a:rPr lang="en-US" sz="2800" dirty="0" smtClean="0"/>
              <a:t>&lt;E&gt; </a:t>
            </a:r>
            <a:r>
              <a:rPr lang="en-US" sz="2800" b="1" dirty="0" smtClean="0"/>
              <a:t>extends</a:t>
            </a:r>
            <a:r>
              <a:rPr lang="en-US" sz="2800" dirty="0" smtClean="0"/>
              <a:t> </a:t>
            </a:r>
            <a:r>
              <a:rPr lang="en-US" sz="2800" dirty="0" err="1" smtClean="0"/>
              <a:t>HashSet</a:t>
            </a:r>
            <a:r>
              <a:rPr lang="en-US" sz="2800" dirty="0" smtClean="0"/>
              <a:t>&lt;E&gt;   </a:t>
            </a:r>
            <a:r>
              <a:rPr lang="en-US" sz="2800" b="1" dirty="0" smtClean="0"/>
              <a:t>implements</a:t>
            </a:r>
            <a:r>
              <a:rPr lang="en-US" sz="2800" dirty="0" smtClean="0"/>
              <a:t> Set&lt;E&gt;, </a:t>
            </a:r>
            <a:r>
              <a:rPr lang="en-US" sz="2800" dirty="0" err="1" smtClean="0"/>
              <a:t>Cloneable</a:t>
            </a:r>
            <a:r>
              <a:rPr lang="en-US" sz="2800" dirty="0" smtClean="0"/>
              <a:t>, </a:t>
            </a:r>
            <a:r>
              <a:rPr lang="en-US" sz="2800" dirty="0" err="1" smtClean="0"/>
              <a:t>Serializable</a:t>
            </a:r>
            <a:r>
              <a:rPr lang="en-US" sz="2800" dirty="0" smtClean="0"/>
              <a:t> </a:t>
            </a:r>
            <a:r>
              <a:rPr lang="en-US" dirty="0" smtClean="0"/>
              <a:t> </a:t>
            </a: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LinkedHashSet</a:t>
            </a:r>
            <a:r>
              <a:rPr lang="en-US" dirty="0" smtClean="0"/>
              <a:t> class</a:t>
            </a: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1828800" y="1545656"/>
            <a:ext cx="5562599" cy="47714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HashTable</a:t>
            </a:r>
            <a:r>
              <a:rPr lang="en-US" dirty="0" smtClean="0"/>
              <a:t> class</a:t>
            </a:r>
            <a:endParaRPr lang="en-US" dirty="0"/>
          </a:p>
        </p:txBody>
      </p:sp>
      <p:sp>
        <p:nvSpPr>
          <p:cNvPr id="3" name="Content Placeholder 2"/>
          <p:cNvSpPr>
            <a:spLocks noGrp="1"/>
          </p:cNvSpPr>
          <p:nvPr>
            <p:ph idx="1"/>
          </p:nvPr>
        </p:nvSpPr>
        <p:spPr/>
        <p:txBody>
          <a:bodyPr>
            <a:normAutofit/>
          </a:bodyPr>
          <a:lstStyle/>
          <a:p>
            <a:pPr algn="just"/>
            <a:r>
              <a:rPr lang="en-US" sz="2400" dirty="0" smtClean="0"/>
              <a:t>Java Hashtable class implements a </a:t>
            </a:r>
            <a:r>
              <a:rPr lang="en-US" sz="2400" dirty="0" err="1" smtClean="0"/>
              <a:t>hashtable</a:t>
            </a:r>
            <a:r>
              <a:rPr lang="en-US" sz="2400" dirty="0" smtClean="0"/>
              <a:t>, which maps keys to values. It inherits Dictionary class and implements the Map interface.</a:t>
            </a:r>
          </a:p>
          <a:p>
            <a:pPr algn="just"/>
            <a:r>
              <a:rPr lang="en-US" sz="2400" dirty="0" smtClean="0"/>
              <a:t>The important points about Java Hashtable class are:</a:t>
            </a:r>
          </a:p>
          <a:p>
            <a:pPr algn="just"/>
            <a:r>
              <a:rPr lang="en-US" sz="2400" dirty="0" smtClean="0"/>
              <a:t>A Hashtable is an array of list. Each list is known as a bucket. The position of bucket is identified by calling the </a:t>
            </a:r>
            <a:r>
              <a:rPr lang="en-US" sz="2400" dirty="0" err="1" smtClean="0"/>
              <a:t>hashcode</a:t>
            </a:r>
            <a:r>
              <a:rPr lang="en-US" sz="2400" dirty="0" smtClean="0"/>
              <a:t>() method. A Hashtable contains values based on the key.</a:t>
            </a:r>
          </a:p>
          <a:p>
            <a:pPr algn="just"/>
            <a:r>
              <a:rPr lang="en-US" sz="2400" dirty="0" smtClean="0"/>
              <a:t>It contains only unique elements.</a:t>
            </a:r>
          </a:p>
          <a:p>
            <a:pPr algn="just"/>
            <a:r>
              <a:rPr lang="en-US" sz="2400" dirty="0" smtClean="0"/>
              <a:t>It may have not have any null key or value.</a:t>
            </a:r>
          </a:p>
          <a:p>
            <a:pPr algn="just"/>
            <a:r>
              <a:rPr lang="en-US" sz="2400" dirty="0" smtClean="0"/>
              <a:t>It is synchronized.</a:t>
            </a:r>
          </a:p>
          <a:p>
            <a:pPr algn="just">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a:t>
            </a:r>
            <a:r>
              <a:rPr lang="en-US" dirty="0" err="1" smtClean="0"/>
              <a:t>HashTable</a:t>
            </a:r>
            <a:endParaRPr lang="en-US" dirty="0"/>
          </a:p>
        </p:txBody>
      </p:sp>
      <p:sp>
        <p:nvSpPr>
          <p:cNvPr id="3" name="Content Placeholder 2"/>
          <p:cNvSpPr>
            <a:spLocks noGrp="1"/>
          </p:cNvSpPr>
          <p:nvPr>
            <p:ph idx="1"/>
          </p:nvPr>
        </p:nvSpPr>
        <p:spPr>
          <a:xfrm>
            <a:off x="457200" y="1905000"/>
            <a:ext cx="6707088" cy="1905000"/>
          </a:xfrm>
        </p:spPr>
        <p:txBody>
          <a:bodyPr/>
          <a:lstStyle/>
          <a:p>
            <a:r>
              <a:rPr lang="en-US" sz="2400" b="1" dirty="0" smtClean="0"/>
              <a:t>public</a:t>
            </a:r>
            <a:r>
              <a:rPr lang="en-US" sz="2400" dirty="0" smtClean="0"/>
              <a:t> </a:t>
            </a:r>
            <a:r>
              <a:rPr lang="en-US" sz="2400" b="1" dirty="0" smtClean="0"/>
              <a:t>class</a:t>
            </a:r>
            <a:r>
              <a:rPr lang="en-US" sz="2400" dirty="0" smtClean="0"/>
              <a:t> </a:t>
            </a:r>
            <a:r>
              <a:rPr lang="en-US" sz="2400" dirty="0" err="1" smtClean="0"/>
              <a:t>Hashtable</a:t>
            </a:r>
            <a:r>
              <a:rPr lang="en-US" sz="2400" dirty="0" smtClean="0"/>
              <a:t>&lt;K,V&gt; </a:t>
            </a:r>
            <a:r>
              <a:rPr lang="en-US" sz="2400" b="1" dirty="0" smtClean="0"/>
              <a:t>extends</a:t>
            </a:r>
            <a:r>
              <a:rPr lang="en-US" sz="2400" dirty="0" smtClean="0"/>
              <a:t> Dictionary&lt;K,V&gt; </a:t>
            </a:r>
            <a:r>
              <a:rPr lang="en-US" sz="2400" b="1" dirty="0" smtClean="0"/>
              <a:t>implements</a:t>
            </a:r>
            <a:r>
              <a:rPr lang="en-US" sz="2400" dirty="0" smtClean="0"/>
              <a:t> Map&lt;K,V&gt;, </a:t>
            </a:r>
            <a:r>
              <a:rPr lang="en-US" sz="2400" dirty="0" err="1" smtClean="0"/>
              <a:t>Cloneable</a:t>
            </a:r>
            <a:r>
              <a:rPr lang="en-US" sz="2400" dirty="0" smtClean="0"/>
              <a:t>, </a:t>
            </a:r>
            <a:r>
              <a:rPr lang="en-US" sz="2400" dirty="0" err="1" smtClean="0"/>
              <a:t>Serializable</a:t>
            </a:r>
            <a:r>
              <a:rPr lang="en-US" dirty="0" smtClean="0"/>
              <a:t>  </a:t>
            </a:r>
          </a:p>
          <a:p>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HashTable</a:t>
            </a:r>
            <a:r>
              <a:rPr lang="en-US" dirty="0" smtClean="0"/>
              <a:t> Example</a:t>
            </a:r>
            <a:endParaRPr lang="en-US" dirty="0"/>
          </a:p>
        </p:txBody>
      </p:sp>
      <p:pic>
        <p:nvPicPr>
          <p:cNvPr id="6146" name="Picture 2"/>
          <p:cNvPicPr>
            <a:picLocks noGrp="1" noChangeAspect="1" noChangeArrowheads="1"/>
          </p:cNvPicPr>
          <p:nvPr>
            <p:ph idx="1"/>
          </p:nvPr>
        </p:nvPicPr>
        <p:blipFill>
          <a:blip r:embed="rId2" cstate="print"/>
          <a:stretch>
            <a:fillRect/>
          </a:stretch>
        </p:blipFill>
        <p:spPr bwMode="auto">
          <a:xfrm>
            <a:off x="1217857" y="1508125"/>
            <a:ext cx="6784485" cy="4907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Difference between </a:t>
            </a:r>
            <a:r>
              <a:rPr lang="en-US" sz="3200" dirty="0" err="1" smtClean="0"/>
              <a:t>HashMap</a:t>
            </a:r>
            <a:r>
              <a:rPr lang="en-US" sz="3200" dirty="0" smtClean="0"/>
              <a:t> and Hashtable</a:t>
            </a:r>
            <a:endParaRPr lang="en-US" sz="3200"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381000" y="1752600"/>
            <a:ext cx="8458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Comparable interface</a:t>
            </a:r>
            <a:endParaRPr lang="en-US" dirty="0"/>
          </a:p>
        </p:txBody>
      </p:sp>
      <p:sp>
        <p:nvSpPr>
          <p:cNvPr id="3" name="Content Placeholder 2"/>
          <p:cNvSpPr>
            <a:spLocks noGrp="1"/>
          </p:cNvSpPr>
          <p:nvPr>
            <p:ph idx="1"/>
          </p:nvPr>
        </p:nvSpPr>
        <p:spPr>
          <a:xfrm>
            <a:off x="457200" y="2057400"/>
            <a:ext cx="8229600" cy="3276600"/>
          </a:xfrm>
        </p:spPr>
        <p:txBody>
          <a:bodyPr>
            <a:normAutofit/>
          </a:bodyPr>
          <a:lstStyle/>
          <a:p>
            <a:pPr algn="just"/>
            <a:r>
              <a:rPr lang="en-US" sz="2400" dirty="0" smtClean="0"/>
              <a:t>Java Comparable interface is used to order the objects of user-defined </a:t>
            </a:r>
            <a:r>
              <a:rPr lang="en-US" sz="2400" dirty="0" err="1" smtClean="0"/>
              <a:t>class.This</a:t>
            </a:r>
            <a:r>
              <a:rPr lang="en-US" sz="2400" dirty="0" smtClean="0"/>
              <a:t> interface is found in </a:t>
            </a:r>
            <a:r>
              <a:rPr lang="en-US" sz="2400" dirty="0" err="1" smtClean="0"/>
              <a:t>java.lang</a:t>
            </a:r>
            <a:r>
              <a:rPr lang="en-US" sz="2400" dirty="0" smtClean="0"/>
              <a:t> package and contains only one method named </a:t>
            </a:r>
            <a:r>
              <a:rPr lang="en-US" sz="2400" dirty="0" err="1" smtClean="0"/>
              <a:t>compareTo</a:t>
            </a:r>
            <a:r>
              <a:rPr lang="en-US" sz="2400" dirty="0" smtClean="0"/>
              <a:t>(Object). It provide single sorting sequence only i.e. you can sort the elements on based on single data member only. For example it may be </a:t>
            </a:r>
            <a:r>
              <a:rPr lang="en-US" sz="2400" dirty="0" err="1" smtClean="0"/>
              <a:t>rollno</a:t>
            </a:r>
            <a:r>
              <a:rPr lang="en-US" sz="2400" dirty="0" smtClean="0"/>
              <a:t>, name, age or anything else.</a:t>
            </a:r>
            <a:endParaRPr lang="en-US" sz="28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Comparator interface</a:t>
            </a:r>
            <a:endParaRPr lang="en-US" dirty="0"/>
          </a:p>
        </p:txBody>
      </p:sp>
      <p:sp>
        <p:nvSpPr>
          <p:cNvPr id="3" name="Content Placeholder 2"/>
          <p:cNvSpPr>
            <a:spLocks noGrp="1"/>
          </p:cNvSpPr>
          <p:nvPr>
            <p:ph idx="1"/>
          </p:nvPr>
        </p:nvSpPr>
        <p:spPr/>
        <p:txBody>
          <a:bodyPr>
            <a:normAutofit/>
          </a:bodyPr>
          <a:lstStyle/>
          <a:p>
            <a:pPr algn="just"/>
            <a:r>
              <a:rPr lang="en-US" sz="2400" b="1" dirty="0" smtClean="0"/>
              <a:t>Comparator interface</a:t>
            </a:r>
            <a:r>
              <a:rPr lang="en-US" sz="2400" dirty="0" smtClean="0"/>
              <a:t> is used to order the objects of user-defined class.</a:t>
            </a:r>
          </a:p>
          <a:p>
            <a:pPr algn="just"/>
            <a:r>
              <a:rPr lang="en-US" sz="2400" dirty="0" smtClean="0"/>
              <a:t>This interface is found in java.util package and contains 2 methods compare(Object obj1,Object obj2) and equals(Object element).</a:t>
            </a:r>
          </a:p>
          <a:p>
            <a:pPr algn="just"/>
            <a:r>
              <a:rPr lang="en-US" sz="2400" dirty="0" smtClean="0"/>
              <a:t>It provides multiple sorting sequence i.e. you can sort the elements on the basis of any data member, for example </a:t>
            </a:r>
            <a:r>
              <a:rPr lang="en-US" sz="2400" dirty="0" err="1" smtClean="0"/>
              <a:t>rollno</a:t>
            </a:r>
            <a:r>
              <a:rPr lang="en-US" sz="2400" dirty="0" smtClean="0"/>
              <a:t>, name, age or anything else.</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772400" cy="1143000"/>
          </a:xfrm>
        </p:spPr>
        <p:txBody>
          <a:bodyPr>
            <a:normAutofit fontScale="90000"/>
          </a:bodyPr>
          <a:lstStyle/>
          <a:p>
            <a:r>
              <a:rPr lang="en-IN" dirty="0"/>
              <a:t>Java try-catch</a:t>
            </a:r>
            <a:br>
              <a:rPr lang="en-IN" dirty="0"/>
            </a:br>
            <a:r>
              <a:rPr lang="en-IN" dirty="0"/>
              <a:t/>
            </a:r>
            <a:br>
              <a:rPr lang="en-IN" dirty="0"/>
            </a:br>
            <a:endParaRPr lang="en-IN" dirty="0"/>
          </a:p>
        </p:txBody>
      </p:sp>
      <p:sp>
        <p:nvSpPr>
          <p:cNvPr id="3" name="Content Placeholder 2"/>
          <p:cNvSpPr>
            <a:spLocks noGrp="1"/>
          </p:cNvSpPr>
          <p:nvPr>
            <p:ph sz="quarter" idx="1"/>
          </p:nvPr>
        </p:nvSpPr>
        <p:spPr>
          <a:xfrm>
            <a:off x="827484" y="1223683"/>
            <a:ext cx="6709906" cy="5024717"/>
          </a:xfrm>
        </p:spPr>
        <p:txBody>
          <a:bodyPr>
            <a:normAutofit fontScale="92500" lnSpcReduction="20000"/>
          </a:bodyPr>
          <a:lstStyle/>
          <a:p>
            <a:r>
              <a:rPr lang="en-US" dirty="0"/>
              <a:t>Java try block</a:t>
            </a:r>
          </a:p>
          <a:p>
            <a:r>
              <a:rPr lang="en-US" dirty="0"/>
              <a:t>Java try block is used to enclose the code that might throw an exception. It must be used within the method.</a:t>
            </a:r>
          </a:p>
          <a:p>
            <a:r>
              <a:rPr lang="en-US" dirty="0"/>
              <a:t>Java try block must be followed by either catch or finally block</a:t>
            </a:r>
            <a:r>
              <a:rPr lang="en-US" dirty="0" smtClean="0"/>
              <a:t>.</a:t>
            </a:r>
          </a:p>
          <a:p>
            <a:r>
              <a:rPr lang="en-US" b="1" dirty="0"/>
              <a:t>Syntax of java try-catch</a:t>
            </a:r>
          </a:p>
          <a:p>
            <a:r>
              <a:rPr lang="en-US" b="1" dirty="0"/>
              <a:t>try</a:t>
            </a:r>
            <a:r>
              <a:rPr lang="en-US" dirty="0"/>
              <a:t>{  </a:t>
            </a:r>
          </a:p>
          <a:p>
            <a:r>
              <a:rPr lang="en-US" dirty="0"/>
              <a:t>//code that may throw exception  </a:t>
            </a:r>
          </a:p>
          <a:p>
            <a:r>
              <a:rPr lang="en-US" dirty="0"/>
              <a:t>}</a:t>
            </a:r>
            <a:r>
              <a:rPr lang="en-US" b="1" dirty="0"/>
              <a:t>catch</a:t>
            </a:r>
            <a:r>
              <a:rPr lang="en-US" dirty="0"/>
              <a:t>(</a:t>
            </a:r>
            <a:r>
              <a:rPr lang="en-US" dirty="0" err="1"/>
              <a:t>Exception_class_Name</a:t>
            </a:r>
            <a:r>
              <a:rPr lang="en-US" dirty="0"/>
              <a:t> ref){}  </a:t>
            </a:r>
          </a:p>
          <a:p>
            <a:r>
              <a:rPr lang="en-US" b="1" dirty="0"/>
              <a:t>Syntax of try-finally block</a:t>
            </a:r>
          </a:p>
          <a:p>
            <a:r>
              <a:rPr lang="en-US" b="1" dirty="0"/>
              <a:t>try</a:t>
            </a:r>
            <a:r>
              <a:rPr lang="en-US" dirty="0"/>
              <a:t>{  </a:t>
            </a:r>
          </a:p>
          <a:p>
            <a:r>
              <a:rPr lang="en-US" dirty="0"/>
              <a:t>//code that may throw exception  </a:t>
            </a:r>
          </a:p>
          <a:p>
            <a:r>
              <a:rPr lang="en-US" dirty="0"/>
              <a:t>}</a:t>
            </a:r>
            <a:r>
              <a:rPr lang="en-US" b="1" dirty="0"/>
              <a:t>finally</a:t>
            </a:r>
            <a:r>
              <a:rPr lang="en-US" dirty="0"/>
              <a:t>{}  </a:t>
            </a:r>
          </a:p>
          <a:p>
            <a:endParaRPr lang="en-US" dirty="0"/>
          </a:p>
          <a:p>
            <a:endParaRPr lang="en-IN" dirty="0"/>
          </a:p>
        </p:txBody>
      </p:sp>
    </p:spTree>
    <p:extLst>
      <p:ext uri="{BB962C8B-B14F-4D97-AF65-F5344CB8AC3E}">
        <p14:creationId xmlns:p14="http://schemas.microsoft.com/office/powerpoint/2010/main" xmlns="" val="21547174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Class</a:t>
            </a:r>
            <a:endParaRPr lang="en-US" dirty="0"/>
          </a:p>
        </p:txBody>
      </p:sp>
      <p:sp>
        <p:nvSpPr>
          <p:cNvPr id="3" name="Content Placeholder 2"/>
          <p:cNvSpPr>
            <a:spLocks noGrp="1"/>
          </p:cNvSpPr>
          <p:nvPr>
            <p:ph sz="quarter" idx="1"/>
          </p:nvPr>
        </p:nvSpPr>
        <p:spPr/>
        <p:txBody>
          <a:bodyPr/>
          <a:lstStyle/>
          <a:p>
            <a:r>
              <a:rPr lang="en-US" dirty="0" err="1" smtClean="0"/>
              <a:t>Java.util.Collections</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Generics</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E433CD-6249-4828-A028-8C5BC7881683}" type="slidenum">
              <a:rPr lang="fi-FI"/>
              <a:pPr/>
              <a:t>112</a:t>
            </a:fld>
            <a:endParaRPr lang="fi-FI"/>
          </a:p>
        </p:txBody>
      </p:sp>
      <p:sp>
        <p:nvSpPr>
          <p:cNvPr id="507906" name="Rectangle 2"/>
          <p:cNvSpPr>
            <a:spLocks noGrp="1" noChangeArrowheads="1"/>
          </p:cNvSpPr>
          <p:nvPr>
            <p:ph type="title"/>
          </p:nvPr>
        </p:nvSpPr>
        <p:spPr/>
        <p:txBody>
          <a:bodyPr/>
          <a:lstStyle/>
          <a:p>
            <a:r>
              <a:rPr lang="fi-FI"/>
              <a:t>Topics</a:t>
            </a:r>
          </a:p>
        </p:txBody>
      </p:sp>
      <p:sp>
        <p:nvSpPr>
          <p:cNvPr id="507907" name="Rectangle 3"/>
          <p:cNvSpPr>
            <a:spLocks noGrp="1" noChangeArrowheads="1"/>
          </p:cNvSpPr>
          <p:nvPr>
            <p:ph type="body" idx="1"/>
          </p:nvPr>
        </p:nvSpPr>
        <p:spPr>
          <a:xfrm>
            <a:off x="827088" y="1125538"/>
            <a:ext cx="8137525" cy="4813300"/>
          </a:xfrm>
        </p:spPr>
        <p:txBody>
          <a:bodyPr/>
          <a:lstStyle/>
          <a:p>
            <a:endParaRPr lang="fi-FI"/>
          </a:p>
          <a:p>
            <a:r>
              <a:rPr lang="fi-FI"/>
              <a:t>background and goals of generic programming</a:t>
            </a:r>
          </a:p>
          <a:p>
            <a:r>
              <a:rPr lang="fi-FI"/>
              <a:t>basics of generic classes = parameterized types</a:t>
            </a:r>
          </a:p>
          <a:p>
            <a:r>
              <a:rPr lang="fi-FI"/>
              <a:t>generic methods for general algorithms</a:t>
            </a:r>
          </a:p>
          <a:p>
            <a:r>
              <a:rPr lang="fi-FI"/>
              <a:t>inheritance rules for generic types</a:t>
            </a:r>
          </a:p>
          <a:p>
            <a:endParaRPr lang="fi-FI" sz="1400"/>
          </a:p>
          <a:p>
            <a:r>
              <a:rPr lang="fi-FI"/>
              <a:t>bounded type parameters</a:t>
            </a:r>
          </a:p>
          <a:p>
            <a:r>
              <a:rPr lang="fi-FI"/>
              <a:t>generic code and the Java Virtual Machine</a:t>
            </a:r>
          </a:p>
          <a:p>
            <a:r>
              <a:rPr lang="fi-FI"/>
              <a:t>restrictions and limitations</a:t>
            </a:r>
          </a:p>
          <a:p>
            <a:r>
              <a:rPr lang="fi-FI"/>
              <a:t>wildcard types and wildcard type capture</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196373-B3DB-45C4-9D5E-878FC32272A3}" type="slidenum">
              <a:rPr lang="fi-FI"/>
              <a:pPr/>
              <a:t>113</a:t>
            </a:fld>
            <a:endParaRPr lang="fi-FI"/>
          </a:p>
        </p:txBody>
      </p:sp>
      <p:sp>
        <p:nvSpPr>
          <p:cNvPr id="454658" name="Rectangle 2"/>
          <p:cNvSpPr>
            <a:spLocks noGrp="1" noChangeArrowheads="1"/>
          </p:cNvSpPr>
          <p:nvPr>
            <p:ph type="title"/>
          </p:nvPr>
        </p:nvSpPr>
        <p:spPr>
          <a:xfrm>
            <a:off x="827088" y="274638"/>
            <a:ext cx="8066087" cy="490537"/>
          </a:xfrm>
        </p:spPr>
        <p:txBody>
          <a:bodyPr>
            <a:normAutofit fontScale="90000"/>
          </a:bodyPr>
          <a:lstStyle/>
          <a:p>
            <a:r>
              <a:rPr lang="fi-FI"/>
              <a:t>Why generic programming</a:t>
            </a:r>
          </a:p>
        </p:txBody>
      </p:sp>
      <p:sp>
        <p:nvSpPr>
          <p:cNvPr id="454659" name="Rectangle 3"/>
          <p:cNvSpPr>
            <a:spLocks noGrp="1" noChangeArrowheads="1"/>
          </p:cNvSpPr>
          <p:nvPr>
            <p:ph type="body" idx="1"/>
          </p:nvPr>
        </p:nvSpPr>
        <p:spPr>
          <a:xfrm>
            <a:off x="827088" y="981075"/>
            <a:ext cx="8316912" cy="5545138"/>
          </a:xfrm>
        </p:spPr>
        <p:txBody>
          <a:bodyPr/>
          <a:lstStyle/>
          <a:p>
            <a:pPr>
              <a:buFontTx/>
              <a:buNone/>
            </a:pPr>
            <a:r>
              <a:rPr lang="fi-FI"/>
              <a:t>Background</a:t>
            </a:r>
          </a:p>
          <a:p>
            <a:r>
              <a:rPr lang="fi-FI"/>
              <a:t>old version 1.4 Java collections were </a:t>
            </a:r>
            <a:r>
              <a:rPr lang="fi-FI" i="1"/>
              <a:t>Object</a:t>
            </a:r>
            <a:r>
              <a:rPr lang="fi-FI"/>
              <a:t>-based and required the use of ugly casts</a:t>
            </a:r>
          </a:p>
          <a:p>
            <a:pPr lvl="1"/>
            <a:r>
              <a:rPr lang="fi-FI"/>
              <a:t>cannot specify the exact type of elements</a:t>
            </a:r>
          </a:p>
          <a:p>
            <a:pPr lvl="1"/>
            <a:r>
              <a:rPr lang="fi-FI"/>
              <a:t>must cast to specific classes when accessing</a:t>
            </a:r>
          </a:p>
          <a:p>
            <a:endParaRPr lang="fi-FI" sz="1000"/>
          </a:p>
          <a:p>
            <a:pPr>
              <a:buFontTx/>
              <a:buNone/>
            </a:pPr>
            <a:r>
              <a:rPr lang="fi-FI"/>
              <a:t>Java generics </a:t>
            </a:r>
          </a:p>
          <a:p>
            <a:r>
              <a:rPr lang="fi-FI"/>
              <a:t>lets you write code that is safer and easier to read </a:t>
            </a:r>
          </a:p>
          <a:p>
            <a:r>
              <a:rPr lang="fi-FI"/>
              <a:t>is especially useful for general data structures, such as ArrayList</a:t>
            </a:r>
          </a:p>
          <a:p>
            <a:endParaRPr lang="fi-FI" sz="1400"/>
          </a:p>
          <a:p>
            <a:r>
              <a:rPr lang="fi-FI"/>
              <a:t>generic programming = programming with classes and methods parameterized with types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78AFBD-429B-4D95-9225-0DDF68E18603}" type="slidenum">
              <a:rPr lang="fi-FI"/>
              <a:pPr/>
              <a:t>114</a:t>
            </a:fld>
            <a:endParaRPr lang="fi-FI"/>
          </a:p>
        </p:txBody>
      </p:sp>
      <p:sp>
        <p:nvSpPr>
          <p:cNvPr id="500738" name="Rectangle 2"/>
          <p:cNvSpPr>
            <a:spLocks noGrp="1" noChangeArrowheads="1"/>
          </p:cNvSpPr>
          <p:nvPr>
            <p:ph type="title"/>
          </p:nvPr>
        </p:nvSpPr>
        <p:spPr>
          <a:xfrm>
            <a:off x="827088" y="274638"/>
            <a:ext cx="8066087" cy="490537"/>
          </a:xfrm>
        </p:spPr>
        <p:txBody>
          <a:bodyPr>
            <a:normAutofit fontScale="90000"/>
          </a:bodyPr>
          <a:lstStyle/>
          <a:p>
            <a:r>
              <a:rPr lang="fi-FI"/>
              <a:t>Why generic programming (cont.)</a:t>
            </a:r>
          </a:p>
        </p:txBody>
      </p:sp>
      <p:sp>
        <p:nvSpPr>
          <p:cNvPr id="500739" name="Rectangle 3"/>
          <p:cNvSpPr>
            <a:spLocks noGrp="1" noChangeArrowheads="1"/>
          </p:cNvSpPr>
          <p:nvPr>
            <p:ph type="body" idx="1"/>
          </p:nvPr>
        </p:nvSpPr>
        <p:spPr>
          <a:xfrm>
            <a:off x="827088" y="981075"/>
            <a:ext cx="8316912" cy="5399088"/>
          </a:xfrm>
        </p:spPr>
        <p:txBody>
          <a:bodyPr>
            <a:normAutofit lnSpcReduction="10000"/>
          </a:bodyPr>
          <a:lstStyle/>
          <a:p>
            <a:r>
              <a:rPr lang="fi-FI"/>
              <a:t>generic types are a powerful tool to write reusable object-oriented components and libraries</a:t>
            </a:r>
          </a:p>
          <a:p>
            <a:r>
              <a:rPr lang="fi-FI"/>
              <a:t>however, the generic language features are not easy to master and can be misused</a:t>
            </a:r>
          </a:p>
          <a:p>
            <a:endParaRPr lang="fi-FI" sz="1000"/>
          </a:p>
          <a:p>
            <a:pPr lvl="1"/>
            <a:r>
              <a:rPr lang="fi-FI"/>
              <a:t>their full understanding requires the knowledge of the type theory of programming languages</a:t>
            </a:r>
          </a:p>
          <a:p>
            <a:pPr lvl="2"/>
            <a:r>
              <a:rPr lang="fi-FI"/>
              <a:t>especially </a:t>
            </a:r>
            <a:r>
              <a:rPr lang="fi-FI" i="1"/>
              <a:t>covariant</a:t>
            </a:r>
            <a:r>
              <a:rPr lang="fi-FI"/>
              <a:t> and </a:t>
            </a:r>
            <a:r>
              <a:rPr lang="fi-FI" i="1"/>
              <a:t>contravariant</a:t>
            </a:r>
            <a:r>
              <a:rPr lang="fi-FI"/>
              <a:t> typing</a:t>
            </a:r>
          </a:p>
          <a:p>
            <a:pPr lvl="2"/>
            <a:endParaRPr lang="fi-FI" sz="1200"/>
          </a:p>
          <a:p>
            <a:r>
              <a:rPr lang="fi-FI"/>
              <a:t>the following introduces the main aspects of Java generics and their use and limitations</a:t>
            </a:r>
          </a:p>
          <a:p>
            <a:r>
              <a:rPr lang="fi-FI"/>
              <a:t>we mostly inspect illustrative samples of what is and what is not allowed, with some short glimpses inside the JVM implementation</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65DA42-8442-4958-AF20-1E6C0991ED09}" type="slidenum">
              <a:rPr lang="fi-FI"/>
              <a:pPr/>
              <a:t>115</a:t>
            </a:fld>
            <a:endParaRPr lang="fi-FI"/>
          </a:p>
        </p:txBody>
      </p:sp>
      <p:sp>
        <p:nvSpPr>
          <p:cNvPr id="495618" name="Rectangle 2"/>
          <p:cNvSpPr>
            <a:spLocks noGrp="1" noChangeArrowheads="1"/>
          </p:cNvSpPr>
          <p:nvPr>
            <p:ph type="title"/>
          </p:nvPr>
        </p:nvSpPr>
        <p:spPr>
          <a:xfrm>
            <a:off x="827088" y="274638"/>
            <a:ext cx="8066087" cy="490537"/>
          </a:xfrm>
        </p:spPr>
        <p:txBody>
          <a:bodyPr>
            <a:normAutofit fontScale="90000"/>
          </a:bodyPr>
          <a:lstStyle/>
          <a:p>
            <a:r>
              <a:rPr lang="fi-FI"/>
              <a:t>Why generic programming (cont.)</a:t>
            </a:r>
          </a:p>
        </p:txBody>
      </p:sp>
      <p:sp>
        <p:nvSpPr>
          <p:cNvPr id="495619" name="Rectangle 3"/>
          <p:cNvSpPr>
            <a:spLocks noGrp="1" noChangeArrowheads="1"/>
          </p:cNvSpPr>
          <p:nvPr>
            <p:ph type="body" idx="1"/>
          </p:nvPr>
        </p:nvSpPr>
        <p:spPr>
          <a:xfrm>
            <a:off x="827088" y="981075"/>
            <a:ext cx="8316912" cy="5616575"/>
          </a:xfrm>
        </p:spPr>
        <p:txBody>
          <a:bodyPr/>
          <a:lstStyle/>
          <a:p>
            <a:pPr>
              <a:buFontTx/>
              <a:buNone/>
            </a:pPr>
            <a:r>
              <a:rPr lang="fi-FI"/>
              <a:t>Java generics </a:t>
            </a:r>
          </a:p>
          <a:p>
            <a:endParaRPr lang="fi-FI" sz="800"/>
          </a:p>
          <a:p>
            <a:r>
              <a:rPr lang="fi-FI"/>
              <a:t>in principle, supports </a:t>
            </a:r>
            <a:r>
              <a:rPr lang="fi-FI" i="1"/>
              <a:t>statically-typed</a:t>
            </a:r>
            <a:r>
              <a:rPr lang="fi-FI"/>
              <a:t> data structures</a:t>
            </a:r>
          </a:p>
          <a:p>
            <a:pPr lvl="1"/>
            <a:r>
              <a:rPr lang="fi-FI" i="1"/>
              <a:t>early detection</a:t>
            </a:r>
            <a:r>
              <a:rPr lang="fi-FI"/>
              <a:t> of type violations</a:t>
            </a:r>
          </a:p>
          <a:p>
            <a:pPr lvl="2"/>
            <a:r>
              <a:rPr lang="fi-FI"/>
              <a:t>cannot insert a string into ArrayList &lt;Number&gt;</a:t>
            </a:r>
          </a:p>
          <a:p>
            <a:pPr lvl="1"/>
            <a:r>
              <a:rPr lang="fi-FI"/>
              <a:t>also, hides automatically generated casts </a:t>
            </a:r>
          </a:p>
          <a:p>
            <a:r>
              <a:rPr lang="fi-FI" i="1"/>
              <a:t>superficially</a:t>
            </a:r>
            <a:r>
              <a:rPr lang="fi-FI"/>
              <a:t> resembles C++ templates </a:t>
            </a:r>
          </a:p>
          <a:p>
            <a:pPr lvl="1"/>
            <a:r>
              <a:rPr lang="fi-FI"/>
              <a:t>C++ templates are factories for ordinary classes and functions</a:t>
            </a:r>
          </a:p>
          <a:p>
            <a:pPr lvl="2"/>
            <a:r>
              <a:rPr lang="fi-FI"/>
              <a:t>a new class is always instantiated for given distinct generic parameters (type or other)</a:t>
            </a:r>
          </a:p>
          <a:p>
            <a:r>
              <a:rPr lang="fi-FI"/>
              <a:t>in Java, generic types are factories for </a:t>
            </a:r>
            <a:r>
              <a:rPr lang="fi-FI" i="1"/>
              <a:t>compile-time</a:t>
            </a:r>
            <a:r>
              <a:rPr lang="fi-FI"/>
              <a:t> entities related to types and methods</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344614-4720-4D83-950B-AC21BFB5C809}" type="slidenum">
              <a:rPr lang="fi-FI"/>
              <a:pPr/>
              <a:t>116</a:t>
            </a:fld>
            <a:endParaRPr lang="fi-FI"/>
          </a:p>
        </p:txBody>
      </p:sp>
      <p:sp>
        <p:nvSpPr>
          <p:cNvPr id="481282" name="Rectangle 2"/>
          <p:cNvSpPr>
            <a:spLocks noGrp="1" noChangeArrowheads="1"/>
          </p:cNvSpPr>
          <p:nvPr>
            <p:ph type="title"/>
          </p:nvPr>
        </p:nvSpPr>
        <p:spPr>
          <a:xfrm>
            <a:off x="827088" y="274638"/>
            <a:ext cx="8066087" cy="417512"/>
          </a:xfrm>
        </p:spPr>
        <p:txBody>
          <a:bodyPr>
            <a:normAutofit fontScale="90000"/>
          </a:bodyPr>
          <a:lstStyle/>
          <a:p>
            <a:r>
              <a:rPr lang="fi-FI"/>
              <a:t>Definition of a simple generic class</a:t>
            </a:r>
          </a:p>
        </p:txBody>
      </p:sp>
      <p:sp>
        <p:nvSpPr>
          <p:cNvPr id="481283" name="Rectangle 3"/>
          <p:cNvSpPr>
            <a:spLocks noGrp="1" noChangeArrowheads="1"/>
          </p:cNvSpPr>
          <p:nvPr>
            <p:ph type="body" idx="1"/>
          </p:nvPr>
        </p:nvSpPr>
        <p:spPr>
          <a:xfrm>
            <a:off x="827088" y="908050"/>
            <a:ext cx="8316912" cy="5761038"/>
          </a:xfrm>
        </p:spPr>
        <p:txBody>
          <a:bodyPr/>
          <a:lstStyle/>
          <a:p>
            <a:pPr lvl="1">
              <a:buFontTx/>
              <a:buNone/>
            </a:pPr>
            <a:r>
              <a:rPr lang="fi-FI"/>
              <a:t>  class</a:t>
            </a:r>
            <a:r>
              <a:rPr lang="fi-FI">
                <a:solidFill>
                  <a:schemeClr val="accent2"/>
                </a:solidFill>
              </a:rPr>
              <a:t> Pair &lt;T&gt; {</a:t>
            </a:r>
            <a:br>
              <a:rPr lang="fi-FI">
                <a:solidFill>
                  <a:schemeClr val="accent2"/>
                </a:solidFill>
              </a:rPr>
            </a:br>
            <a:r>
              <a:rPr lang="fi-FI">
                <a:solidFill>
                  <a:schemeClr val="accent2"/>
                </a:solidFill>
              </a:rPr>
              <a:t>    </a:t>
            </a:r>
            <a:r>
              <a:rPr lang="fi-FI"/>
              <a:t>public</a:t>
            </a:r>
            <a:r>
              <a:rPr lang="fi-FI">
                <a:solidFill>
                  <a:schemeClr val="accent2"/>
                </a:solidFill>
              </a:rPr>
              <a:t> T first;</a:t>
            </a:r>
            <a:br>
              <a:rPr lang="fi-FI">
                <a:solidFill>
                  <a:schemeClr val="accent2"/>
                </a:solidFill>
              </a:rPr>
            </a:br>
            <a:r>
              <a:rPr lang="fi-FI">
                <a:solidFill>
                  <a:schemeClr val="accent2"/>
                </a:solidFill>
              </a:rPr>
              <a:t>    </a:t>
            </a:r>
            <a:r>
              <a:rPr lang="fi-FI"/>
              <a:t>public</a:t>
            </a:r>
            <a:r>
              <a:rPr lang="fi-FI">
                <a:solidFill>
                  <a:schemeClr val="accent2"/>
                </a:solidFill>
              </a:rPr>
              <a:t> T second;</a:t>
            </a:r>
            <a:br>
              <a:rPr lang="fi-FI">
                <a:solidFill>
                  <a:schemeClr val="accent2"/>
                </a:solidFill>
              </a:rPr>
            </a:br>
            <a:r>
              <a:rPr lang="fi-FI" sz="800">
                <a:solidFill>
                  <a:schemeClr val="accent2"/>
                </a:solidFill>
              </a:rPr>
              <a:t/>
            </a:r>
            <a:br>
              <a:rPr lang="fi-FI" sz="800">
                <a:solidFill>
                  <a:schemeClr val="accent2"/>
                </a:solidFill>
              </a:rPr>
            </a:br>
            <a:r>
              <a:rPr lang="fi-FI">
                <a:solidFill>
                  <a:schemeClr val="accent2"/>
                </a:solidFill>
              </a:rPr>
              <a:t>    </a:t>
            </a:r>
            <a:r>
              <a:rPr lang="fi-FI"/>
              <a:t>public</a:t>
            </a:r>
            <a:r>
              <a:rPr lang="fi-FI">
                <a:solidFill>
                  <a:schemeClr val="accent2"/>
                </a:solidFill>
              </a:rPr>
              <a:t> Pair (T f, T s) { first = f; second = s; }</a:t>
            </a:r>
            <a:br>
              <a:rPr lang="fi-FI">
                <a:solidFill>
                  <a:schemeClr val="accent2"/>
                </a:solidFill>
              </a:rPr>
            </a:br>
            <a:r>
              <a:rPr lang="fi-FI">
                <a:solidFill>
                  <a:schemeClr val="accent2"/>
                </a:solidFill>
              </a:rPr>
              <a:t>    </a:t>
            </a:r>
            <a:r>
              <a:rPr lang="fi-FI"/>
              <a:t>public</a:t>
            </a:r>
            <a:r>
              <a:rPr lang="fi-FI">
                <a:solidFill>
                  <a:schemeClr val="accent2"/>
                </a:solidFill>
              </a:rPr>
              <a:t> Pair () { first = </a:t>
            </a:r>
            <a:r>
              <a:rPr lang="fi-FI"/>
              <a:t>null</a:t>
            </a:r>
            <a:r>
              <a:rPr lang="fi-FI">
                <a:solidFill>
                  <a:schemeClr val="accent2"/>
                </a:solidFill>
              </a:rPr>
              <a:t>; second = </a:t>
            </a:r>
            <a:r>
              <a:rPr lang="fi-FI"/>
              <a:t>null</a:t>
            </a:r>
            <a:r>
              <a:rPr lang="fi-FI">
                <a:solidFill>
                  <a:schemeClr val="accent2"/>
                </a:solidFill>
              </a:rPr>
              <a:t>; }</a:t>
            </a:r>
            <a:br>
              <a:rPr lang="fi-FI">
                <a:solidFill>
                  <a:schemeClr val="accent2"/>
                </a:solidFill>
              </a:rPr>
            </a:br>
            <a:r>
              <a:rPr lang="fi-FI">
                <a:solidFill>
                  <a:schemeClr val="accent2"/>
                </a:solidFill>
              </a:rPr>
              <a:t>}</a:t>
            </a:r>
          </a:p>
          <a:p>
            <a:r>
              <a:rPr lang="fi-FI"/>
              <a:t>you instantiate the generic class by substituting actual types for type variables, as: </a:t>
            </a:r>
            <a:r>
              <a:rPr lang="fi-FI">
                <a:solidFill>
                  <a:schemeClr val="accent2"/>
                </a:solidFill>
              </a:rPr>
              <a:t>Pair &lt;String&gt; </a:t>
            </a:r>
          </a:p>
          <a:p>
            <a:r>
              <a:rPr lang="fi-FI"/>
              <a:t>you can </a:t>
            </a:r>
            <a:r>
              <a:rPr lang="fi-FI" i="1"/>
              <a:t>think</a:t>
            </a:r>
            <a:r>
              <a:rPr lang="fi-FI"/>
              <a:t> the result as a class with a constructor</a:t>
            </a:r>
          </a:p>
          <a:p>
            <a:pPr lvl="2">
              <a:buFontTx/>
              <a:buNone/>
            </a:pPr>
            <a:r>
              <a:rPr lang="fi-FI"/>
              <a:t>public</a:t>
            </a:r>
            <a:r>
              <a:rPr lang="fi-FI">
                <a:solidFill>
                  <a:schemeClr val="accent2"/>
                </a:solidFill>
              </a:rPr>
              <a:t> Pair (String f, String s)</a:t>
            </a:r>
            <a:r>
              <a:rPr lang="fi-FI"/>
              <a:t>, etc . .</a:t>
            </a:r>
          </a:p>
          <a:p>
            <a:r>
              <a:rPr lang="fi-FI"/>
              <a:t>you can then use the instantiated generic class </a:t>
            </a:r>
            <a:r>
              <a:rPr lang="fi-FI" i="1"/>
              <a:t>as</a:t>
            </a:r>
            <a:r>
              <a:rPr lang="fi-FI"/>
              <a:t> it were a normal class (almost):</a:t>
            </a:r>
            <a:endParaRPr lang="fi-FI" sz="1000"/>
          </a:p>
          <a:p>
            <a:pPr lvl="2">
              <a:buFontTx/>
              <a:buNone/>
            </a:pPr>
            <a:r>
              <a:rPr lang="fi-FI">
                <a:solidFill>
                  <a:schemeClr val="accent2"/>
                </a:solidFill>
              </a:rPr>
              <a:t>Pair &lt;String&gt; pair = </a:t>
            </a:r>
            <a:r>
              <a:rPr lang="fi-FI"/>
              <a:t>new</a:t>
            </a:r>
            <a:r>
              <a:rPr lang="fi-FI">
                <a:solidFill>
                  <a:schemeClr val="accent2"/>
                </a:solidFill>
              </a:rPr>
              <a:t> Pair &lt;String&gt; ("1","2");</a:t>
            </a:r>
            <a:endParaRPr lang="fi-FI"/>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3B9F10-BF23-4F60-A442-C883D143B283}" type="slidenum">
              <a:rPr lang="fi-FI"/>
              <a:pPr/>
              <a:t>117</a:t>
            </a:fld>
            <a:endParaRPr lang="fi-FI"/>
          </a:p>
        </p:txBody>
      </p:sp>
      <p:sp>
        <p:nvSpPr>
          <p:cNvPr id="496642" name="Rectangle 2"/>
          <p:cNvSpPr>
            <a:spLocks noGrp="1" noChangeArrowheads="1"/>
          </p:cNvSpPr>
          <p:nvPr>
            <p:ph type="title"/>
          </p:nvPr>
        </p:nvSpPr>
        <p:spPr>
          <a:xfrm>
            <a:off x="827088" y="274638"/>
            <a:ext cx="8066087" cy="417512"/>
          </a:xfrm>
        </p:spPr>
        <p:txBody>
          <a:bodyPr>
            <a:normAutofit fontScale="90000"/>
          </a:bodyPr>
          <a:lstStyle/>
          <a:p>
            <a:r>
              <a:rPr lang="fi-FI"/>
              <a:t>Multiple type parameters allowed</a:t>
            </a:r>
          </a:p>
        </p:txBody>
      </p:sp>
      <p:sp>
        <p:nvSpPr>
          <p:cNvPr id="496643" name="Rectangle 3"/>
          <p:cNvSpPr>
            <a:spLocks noGrp="1" noChangeArrowheads="1"/>
          </p:cNvSpPr>
          <p:nvPr>
            <p:ph type="body" idx="1"/>
          </p:nvPr>
        </p:nvSpPr>
        <p:spPr>
          <a:xfrm>
            <a:off x="827088" y="908050"/>
            <a:ext cx="8316912" cy="5761038"/>
          </a:xfrm>
        </p:spPr>
        <p:txBody>
          <a:bodyPr/>
          <a:lstStyle/>
          <a:p>
            <a:endParaRPr lang="fi-FI"/>
          </a:p>
          <a:p>
            <a:r>
              <a:rPr lang="fi-FI"/>
              <a:t>you can have multiple type parameters</a:t>
            </a:r>
          </a:p>
          <a:p>
            <a:endParaRPr lang="fi-FI" sz="1000"/>
          </a:p>
          <a:p>
            <a:pPr lvl="1">
              <a:buFontTx/>
              <a:buNone/>
            </a:pPr>
            <a:r>
              <a:rPr lang="fi-FI"/>
              <a:t>  class</a:t>
            </a:r>
            <a:r>
              <a:rPr lang="fi-FI">
                <a:solidFill>
                  <a:schemeClr val="accent2"/>
                </a:solidFill>
              </a:rPr>
              <a:t> Pair &lt;T, U&gt; {</a:t>
            </a:r>
            <a:br>
              <a:rPr lang="fi-FI">
                <a:solidFill>
                  <a:schemeClr val="accent2"/>
                </a:solidFill>
              </a:rPr>
            </a:br>
            <a:r>
              <a:rPr lang="fi-FI">
                <a:solidFill>
                  <a:schemeClr val="accent2"/>
                </a:solidFill>
              </a:rPr>
              <a:t>    </a:t>
            </a:r>
            <a:r>
              <a:rPr lang="fi-FI"/>
              <a:t>public</a:t>
            </a:r>
            <a:r>
              <a:rPr lang="fi-FI">
                <a:solidFill>
                  <a:schemeClr val="accent2"/>
                </a:solidFill>
              </a:rPr>
              <a:t> T first;</a:t>
            </a:r>
            <a:br>
              <a:rPr lang="fi-FI">
                <a:solidFill>
                  <a:schemeClr val="accent2"/>
                </a:solidFill>
              </a:rPr>
            </a:br>
            <a:r>
              <a:rPr lang="fi-FI">
                <a:solidFill>
                  <a:schemeClr val="accent2"/>
                </a:solidFill>
              </a:rPr>
              <a:t>    </a:t>
            </a:r>
            <a:r>
              <a:rPr lang="fi-FI"/>
              <a:t>public</a:t>
            </a:r>
            <a:r>
              <a:rPr lang="fi-FI">
                <a:solidFill>
                  <a:schemeClr val="accent2"/>
                </a:solidFill>
              </a:rPr>
              <a:t> U second;</a:t>
            </a:r>
            <a:br>
              <a:rPr lang="fi-FI">
                <a:solidFill>
                  <a:schemeClr val="accent2"/>
                </a:solidFill>
              </a:rPr>
            </a:br>
            <a:r>
              <a:rPr lang="fi-FI" sz="800">
                <a:solidFill>
                  <a:schemeClr val="accent2"/>
                </a:solidFill>
              </a:rPr>
              <a:t/>
            </a:r>
            <a:br>
              <a:rPr lang="fi-FI" sz="800">
                <a:solidFill>
                  <a:schemeClr val="accent2"/>
                </a:solidFill>
              </a:rPr>
            </a:br>
            <a:r>
              <a:rPr lang="fi-FI">
                <a:solidFill>
                  <a:schemeClr val="accent2"/>
                </a:solidFill>
              </a:rPr>
              <a:t>    </a:t>
            </a:r>
            <a:r>
              <a:rPr lang="fi-FI"/>
              <a:t>public</a:t>
            </a:r>
            <a:r>
              <a:rPr lang="fi-FI">
                <a:solidFill>
                  <a:schemeClr val="accent2"/>
                </a:solidFill>
              </a:rPr>
              <a:t> Pair (T x, U y) { first = x; second = y; }</a:t>
            </a:r>
            <a:br>
              <a:rPr lang="fi-FI">
                <a:solidFill>
                  <a:schemeClr val="accent2"/>
                </a:solidFill>
              </a:rPr>
            </a:br>
            <a:r>
              <a:rPr lang="fi-FI">
                <a:solidFill>
                  <a:schemeClr val="accent2"/>
                </a:solidFill>
              </a:rPr>
              <a:t>    </a:t>
            </a:r>
            <a:r>
              <a:rPr lang="fi-FI"/>
              <a:t>public</a:t>
            </a:r>
            <a:r>
              <a:rPr lang="fi-FI">
                <a:solidFill>
                  <a:schemeClr val="accent2"/>
                </a:solidFill>
              </a:rPr>
              <a:t> Pair () { first = </a:t>
            </a:r>
            <a:r>
              <a:rPr lang="fi-FI"/>
              <a:t>null</a:t>
            </a:r>
            <a:r>
              <a:rPr lang="fi-FI">
                <a:solidFill>
                  <a:schemeClr val="accent2"/>
                </a:solidFill>
              </a:rPr>
              <a:t>; second = </a:t>
            </a:r>
            <a:r>
              <a:rPr lang="fi-FI"/>
              <a:t>null</a:t>
            </a:r>
            <a:r>
              <a:rPr lang="fi-FI">
                <a:solidFill>
                  <a:schemeClr val="accent2"/>
                </a:solidFill>
              </a:rPr>
              <a:t>; }</a:t>
            </a:r>
            <a:br>
              <a:rPr lang="fi-FI">
                <a:solidFill>
                  <a:schemeClr val="accent2"/>
                </a:solidFill>
              </a:rPr>
            </a:br>
            <a:r>
              <a:rPr lang="fi-FI">
                <a:solidFill>
                  <a:schemeClr val="accent2"/>
                </a:solidFill>
              </a:rPr>
              <a:t>}</a:t>
            </a:r>
          </a:p>
          <a:p>
            <a:endParaRPr lang="fi-FI" sz="1200"/>
          </a:p>
          <a:p>
            <a:r>
              <a:rPr lang="fi-FI"/>
              <a:t>to instantiate: </a:t>
            </a:r>
            <a:r>
              <a:rPr lang="fi-FI">
                <a:solidFill>
                  <a:schemeClr val="accent2"/>
                </a:solidFill>
              </a:rPr>
              <a:t>Pair &lt;String, Number&gt; </a:t>
            </a:r>
          </a:p>
          <a:p>
            <a:endParaRPr lang="fi-FI"/>
          </a:p>
          <a:p>
            <a:endParaRPr lang="fi-FI"/>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1926472-C785-4A85-9A12-9954EFD80132}" type="slidenum">
              <a:rPr lang="fi-FI"/>
              <a:pPr/>
              <a:t>118</a:t>
            </a:fld>
            <a:endParaRPr lang="fi-FI"/>
          </a:p>
        </p:txBody>
      </p:sp>
      <p:sp>
        <p:nvSpPr>
          <p:cNvPr id="482306" name="Rectangle 2"/>
          <p:cNvSpPr>
            <a:spLocks noGrp="1" noChangeArrowheads="1"/>
          </p:cNvSpPr>
          <p:nvPr>
            <p:ph type="title"/>
          </p:nvPr>
        </p:nvSpPr>
        <p:spPr>
          <a:xfrm>
            <a:off x="827088" y="274638"/>
            <a:ext cx="8066087" cy="633412"/>
          </a:xfrm>
        </p:spPr>
        <p:txBody>
          <a:bodyPr>
            <a:normAutofit fontScale="90000"/>
          </a:bodyPr>
          <a:lstStyle/>
          <a:p>
            <a:r>
              <a:rPr lang="fi-FI"/>
              <a:t>Generic static algorithms</a:t>
            </a:r>
          </a:p>
        </p:txBody>
      </p:sp>
      <p:sp>
        <p:nvSpPr>
          <p:cNvPr id="482307" name="Rectangle 3"/>
          <p:cNvSpPr>
            <a:spLocks noGrp="1" noChangeArrowheads="1"/>
          </p:cNvSpPr>
          <p:nvPr>
            <p:ph type="body" idx="1"/>
          </p:nvPr>
        </p:nvSpPr>
        <p:spPr>
          <a:xfrm>
            <a:off x="827088" y="981075"/>
            <a:ext cx="8316912" cy="5688013"/>
          </a:xfrm>
        </p:spPr>
        <p:txBody>
          <a:bodyPr/>
          <a:lstStyle/>
          <a:p>
            <a:pPr marL="457200" indent="-457200"/>
            <a:r>
              <a:rPr lang="fi-FI"/>
              <a:t>you can define </a:t>
            </a:r>
            <a:r>
              <a:rPr lang="fi-FI" i="1"/>
              <a:t>generic methods</a:t>
            </a:r>
            <a:r>
              <a:rPr lang="fi-FI"/>
              <a:t> both inside ordinary classes and inside generic classes</a:t>
            </a:r>
          </a:p>
          <a:p>
            <a:pPr marL="457200" indent="-457200">
              <a:buFontTx/>
              <a:buNone/>
            </a:pPr>
            <a:r>
              <a:rPr lang="fi-FI" sz="800"/>
              <a:t>    </a:t>
            </a:r>
          </a:p>
          <a:p>
            <a:pPr marL="914400" lvl="1" indent="-457200">
              <a:buFontTx/>
              <a:buNone/>
            </a:pPr>
            <a:r>
              <a:rPr lang="fi-FI"/>
              <a:t>class</a:t>
            </a:r>
            <a:r>
              <a:rPr lang="fi-FI">
                <a:solidFill>
                  <a:schemeClr val="accent2"/>
                </a:solidFill>
              </a:rPr>
              <a:t> Algorithms {            //  some utility class </a:t>
            </a:r>
          </a:p>
          <a:p>
            <a:pPr marL="1371600" lvl="2" indent="-457200">
              <a:buFontTx/>
              <a:buNone/>
            </a:pPr>
            <a:r>
              <a:rPr lang="fi-FI"/>
              <a:t>public</a:t>
            </a:r>
            <a:r>
              <a:rPr lang="fi-FI">
                <a:solidFill>
                  <a:schemeClr val="accent2"/>
                </a:solidFill>
              </a:rPr>
              <a:t> </a:t>
            </a:r>
            <a:r>
              <a:rPr lang="fi-FI"/>
              <a:t>static</a:t>
            </a:r>
            <a:r>
              <a:rPr lang="fi-FI">
                <a:solidFill>
                  <a:schemeClr val="accent2"/>
                </a:solidFill>
              </a:rPr>
              <a:t> &lt;T&gt; T getMiddle (T [ ] a) { </a:t>
            </a:r>
          </a:p>
          <a:p>
            <a:pPr marL="1828800" lvl="3" indent="-457200">
              <a:buFontTx/>
              <a:buNone/>
            </a:pPr>
            <a:r>
              <a:rPr lang="fi-FI"/>
              <a:t>return</a:t>
            </a:r>
            <a:r>
              <a:rPr lang="fi-FI">
                <a:solidFill>
                  <a:schemeClr val="accent2"/>
                </a:solidFill>
              </a:rPr>
              <a:t> a [ a.length / 2 ];</a:t>
            </a:r>
          </a:p>
          <a:p>
            <a:pPr marL="1371600" lvl="2" indent="-457200">
              <a:buFontTx/>
              <a:buNone/>
            </a:pPr>
            <a:r>
              <a:rPr lang="fi-FI">
                <a:solidFill>
                  <a:schemeClr val="accent2"/>
                </a:solidFill>
              </a:rPr>
              <a:t>}</a:t>
            </a:r>
          </a:p>
          <a:p>
            <a:pPr marL="1371600" lvl="2" indent="-457200">
              <a:buFontTx/>
              <a:buNone/>
            </a:pPr>
            <a:r>
              <a:rPr lang="fi-FI" sz="1800">
                <a:solidFill>
                  <a:schemeClr val="accent2"/>
                </a:solidFill>
              </a:rPr>
              <a:t>. . .</a:t>
            </a:r>
          </a:p>
          <a:p>
            <a:pPr marL="914400" lvl="1" indent="-457200">
              <a:buFontTx/>
              <a:buNone/>
            </a:pPr>
            <a:r>
              <a:rPr lang="fi-FI">
                <a:solidFill>
                  <a:schemeClr val="accent2"/>
                </a:solidFill>
              </a:rPr>
              <a:t>}</a:t>
            </a:r>
          </a:p>
          <a:p>
            <a:pPr marL="457200" indent="-457200"/>
            <a:r>
              <a:rPr lang="fi-FI"/>
              <a:t>when calling a generic method, you can specify type</a:t>
            </a:r>
          </a:p>
          <a:p>
            <a:pPr marL="914400" lvl="1" indent="-457200">
              <a:buFontTx/>
              <a:buNone/>
            </a:pPr>
            <a:r>
              <a:rPr lang="fi-FI">
                <a:solidFill>
                  <a:schemeClr val="accent2"/>
                </a:solidFill>
              </a:rPr>
              <a:t>   String s = Algorithms.&lt;String&gt;getMiddle (names);</a:t>
            </a:r>
          </a:p>
          <a:p>
            <a:pPr marL="457200" indent="-457200"/>
            <a:r>
              <a:rPr lang="fi-FI"/>
              <a:t>but in most cases, the compiler infers the type:</a:t>
            </a:r>
          </a:p>
          <a:p>
            <a:pPr marL="914400" lvl="1" indent="-457200">
              <a:buFontTx/>
              <a:buNone/>
            </a:pPr>
            <a:r>
              <a:rPr lang="fi-FI">
                <a:solidFill>
                  <a:schemeClr val="accent2"/>
                </a:solidFill>
              </a:rPr>
              <a:t>   String s = Algorithms. getMiddle (names);</a:t>
            </a:r>
            <a:endParaRPr lang="fi-FI"/>
          </a:p>
          <a:p>
            <a:pPr marL="457200" indent="-457200"/>
            <a:endParaRPr lang="fi-FI"/>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B4BFBE-8145-48C9-89FF-F58C046C0B7C}" type="slidenum">
              <a:rPr lang="fi-FI"/>
              <a:pPr/>
              <a:t>119</a:t>
            </a:fld>
            <a:endParaRPr lang="fi-FI"/>
          </a:p>
        </p:txBody>
      </p:sp>
      <p:sp>
        <p:nvSpPr>
          <p:cNvPr id="519170" name="Rectangle 2"/>
          <p:cNvSpPr>
            <a:spLocks noGrp="1" noChangeArrowheads="1"/>
          </p:cNvSpPr>
          <p:nvPr>
            <p:ph type="title"/>
          </p:nvPr>
        </p:nvSpPr>
        <p:spPr>
          <a:xfrm>
            <a:off x="971550" y="188913"/>
            <a:ext cx="7921625" cy="417512"/>
          </a:xfrm>
        </p:spPr>
        <p:txBody>
          <a:bodyPr>
            <a:normAutofit fontScale="90000"/>
          </a:bodyPr>
          <a:lstStyle/>
          <a:p>
            <a:r>
              <a:rPr lang="fi-FI"/>
              <a:t>Inheritance rules for generic types</a:t>
            </a:r>
          </a:p>
        </p:txBody>
      </p:sp>
      <p:pic>
        <p:nvPicPr>
          <p:cNvPr id="519171" name="Picture 3" descr="generic_subtype_relationship"/>
          <p:cNvPicPr>
            <a:picLocks noChangeAspect="1" noChangeArrowheads="1"/>
          </p:cNvPicPr>
          <p:nvPr/>
        </p:nvPicPr>
        <p:blipFill>
          <a:blip r:embed="rId2"/>
          <a:srcRect/>
          <a:stretch>
            <a:fillRect/>
          </a:stretch>
        </p:blipFill>
        <p:spPr bwMode="auto">
          <a:xfrm>
            <a:off x="179388" y="908050"/>
            <a:ext cx="8964612" cy="53784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catch block</a:t>
            </a:r>
            <a:br>
              <a:rPr lang="en-IN" dirty="0"/>
            </a:br>
            <a:endParaRPr lang="en-IN" dirty="0"/>
          </a:p>
        </p:txBody>
      </p:sp>
      <p:sp>
        <p:nvSpPr>
          <p:cNvPr id="3" name="Content Placeholder 2"/>
          <p:cNvSpPr>
            <a:spLocks noGrp="1"/>
          </p:cNvSpPr>
          <p:nvPr>
            <p:ph sz="quarter" idx="1"/>
          </p:nvPr>
        </p:nvSpPr>
        <p:spPr>
          <a:xfrm>
            <a:off x="827484" y="1196789"/>
            <a:ext cx="6709906" cy="5051611"/>
          </a:xfrm>
        </p:spPr>
        <p:txBody>
          <a:bodyPr>
            <a:normAutofit fontScale="77500" lnSpcReduction="20000"/>
          </a:bodyPr>
          <a:lstStyle/>
          <a:p>
            <a:r>
              <a:rPr lang="en-US" dirty="0"/>
              <a:t>Let's try to understand the problem if we don't use try-catch block.</a:t>
            </a:r>
          </a:p>
          <a:p>
            <a:r>
              <a:rPr lang="en-US" b="1" dirty="0"/>
              <a:t>public</a:t>
            </a:r>
            <a:r>
              <a:rPr lang="en-US" dirty="0"/>
              <a:t> </a:t>
            </a:r>
            <a:r>
              <a:rPr lang="en-US" b="1" dirty="0"/>
              <a:t>class</a:t>
            </a:r>
            <a:r>
              <a:rPr lang="en-US" dirty="0"/>
              <a:t> Testtrycatch1{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err="1"/>
              <a:t>int</a:t>
            </a:r>
            <a:r>
              <a:rPr lang="en-US" dirty="0"/>
              <a:t> data=50/0;//may throw exception  </a:t>
            </a:r>
          </a:p>
          <a:p>
            <a:r>
              <a:rPr lang="en-US" dirty="0"/>
              <a:t>      </a:t>
            </a:r>
            <a:r>
              <a:rPr lang="en-US" dirty="0" err="1"/>
              <a:t>System.out.println</a:t>
            </a:r>
            <a:r>
              <a:rPr lang="en-US" dirty="0"/>
              <a:t>("rest of the code...");  </a:t>
            </a:r>
          </a:p>
          <a:p>
            <a:r>
              <a:rPr lang="en-US" dirty="0"/>
              <a:t>}  </a:t>
            </a:r>
          </a:p>
          <a:p>
            <a:r>
              <a:rPr lang="en-US" dirty="0"/>
              <a:t>}  </a:t>
            </a:r>
          </a:p>
          <a:p>
            <a:pPr marL="0" indent="0">
              <a:buNone/>
            </a:pPr>
            <a:r>
              <a:rPr lang="en-US" dirty="0" smtClean="0"/>
              <a:t>Output</a:t>
            </a:r>
            <a:r>
              <a:rPr lang="en-US" dirty="0"/>
              <a:t>:</a:t>
            </a:r>
          </a:p>
          <a:p>
            <a:pPr marL="0" indent="0">
              <a:buNone/>
            </a:pPr>
            <a:r>
              <a:rPr lang="en-US" dirty="0" smtClean="0"/>
              <a:t>Exception </a:t>
            </a:r>
            <a:r>
              <a:rPr lang="en-US" dirty="0"/>
              <a:t>in thread main </a:t>
            </a:r>
            <a:r>
              <a:rPr lang="en-US" dirty="0" err="1"/>
              <a:t>java.lang.ArithmeticException</a:t>
            </a:r>
            <a:r>
              <a:rPr lang="en-US" dirty="0"/>
              <a:t>:/ by </a:t>
            </a:r>
            <a:r>
              <a:rPr lang="en-US" dirty="0" smtClean="0"/>
              <a:t>zero</a:t>
            </a:r>
          </a:p>
          <a:p>
            <a:r>
              <a:rPr lang="en-US" dirty="0"/>
              <a:t>As displayed in the above example, rest of the code is not executed (in such case, rest of the code... statement is not printed).</a:t>
            </a:r>
          </a:p>
          <a:p>
            <a:r>
              <a:rPr lang="en-US" dirty="0"/>
              <a:t>There can be 100 lines of code after exception. So all the code after exception will not be executed.</a:t>
            </a:r>
          </a:p>
          <a:p>
            <a:pPr marL="0" indent="0">
              <a:buNone/>
            </a:pPr>
            <a:endParaRPr lang="en-IN" dirty="0"/>
          </a:p>
        </p:txBody>
      </p:sp>
    </p:spTree>
    <p:extLst>
      <p:ext uri="{BB962C8B-B14F-4D97-AF65-F5344CB8AC3E}">
        <p14:creationId xmlns:p14="http://schemas.microsoft.com/office/powerpoint/2010/main" xmlns="" val="30730647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3ADD6E-2CB2-425E-8FDF-887FBDA77C37}" type="slidenum">
              <a:rPr lang="fi-FI"/>
              <a:pPr/>
              <a:t>120</a:t>
            </a:fld>
            <a:endParaRPr lang="fi-FI"/>
          </a:p>
        </p:txBody>
      </p:sp>
      <p:sp>
        <p:nvSpPr>
          <p:cNvPr id="540674" name="Rectangle 2"/>
          <p:cNvSpPr>
            <a:spLocks noGrp="1" noChangeArrowheads="1"/>
          </p:cNvSpPr>
          <p:nvPr>
            <p:ph type="title"/>
          </p:nvPr>
        </p:nvSpPr>
        <p:spPr>
          <a:xfrm>
            <a:off x="827088" y="260350"/>
            <a:ext cx="8066087" cy="417513"/>
          </a:xfrm>
        </p:spPr>
        <p:txBody>
          <a:bodyPr>
            <a:normAutofit fontScale="90000"/>
          </a:bodyPr>
          <a:lstStyle/>
          <a:p>
            <a:r>
              <a:rPr lang="fi-FI"/>
              <a:t>Comments on inheritance relations</a:t>
            </a:r>
          </a:p>
        </p:txBody>
      </p:sp>
      <p:sp>
        <p:nvSpPr>
          <p:cNvPr id="540675" name="Rectangle 3"/>
          <p:cNvSpPr>
            <a:spLocks noGrp="1" noChangeArrowheads="1"/>
          </p:cNvSpPr>
          <p:nvPr>
            <p:ph type="body" idx="1"/>
          </p:nvPr>
        </p:nvSpPr>
        <p:spPr>
          <a:xfrm>
            <a:off x="900113" y="908050"/>
            <a:ext cx="8243887" cy="5761038"/>
          </a:xfrm>
        </p:spPr>
        <p:txBody>
          <a:bodyPr>
            <a:normAutofit lnSpcReduction="10000"/>
          </a:bodyPr>
          <a:lstStyle/>
          <a:p>
            <a:r>
              <a:rPr lang="fi-FI">
                <a:solidFill>
                  <a:schemeClr val="accent2"/>
                </a:solidFill>
              </a:rPr>
              <a:t>Pair&lt;Manager&gt;</a:t>
            </a:r>
            <a:r>
              <a:rPr lang="fi-FI"/>
              <a:t> matches </a:t>
            </a:r>
            <a:r>
              <a:rPr lang="fi-FI">
                <a:solidFill>
                  <a:schemeClr val="accent2"/>
                </a:solidFill>
              </a:rPr>
              <a:t>Pair&lt;? </a:t>
            </a:r>
            <a:r>
              <a:rPr lang="fi-FI"/>
              <a:t>extends</a:t>
            </a:r>
            <a:r>
              <a:rPr lang="fi-FI">
                <a:solidFill>
                  <a:schemeClr val="accent2"/>
                </a:solidFill>
              </a:rPr>
              <a:t> Employee&gt;</a:t>
            </a:r>
            <a:r>
              <a:rPr lang="fi-FI"/>
              <a:t> =&gt; subtype relation  (</a:t>
            </a:r>
            <a:r>
              <a:rPr lang="fi-FI" i="1"/>
              <a:t>covariant</a:t>
            </a:r>
            <a:r>
              <a:rPr lang="fi-FI"/>
              <a:t> typing)</a:t>
            </a:r>
          </a:p>
          <a:p>
            <a:r>
              <a:rPr lang="fi-FI">
                <a:solidFill>
                  <a:schemeClr val="accent2"/>
                </a:solidFill>
              </a:rPr>
              <a:t>Pair&lt;Object&gt;</a:t>
            </a:r>
            <a:r>
              <a:rPr lang="fi-FI"/>
              <a:t> matches </a:t>
            </a:r>
            <a:r>
              <a:rPr lang="fi-FI">
                <a:solidFill>
                  <a:schemeClr val="accent2"/>
                </a:solidFill>
              </a:rPr>
              <a:t>Pair&lt;? </a:t>
            </a:r>
            <a:r>
              <a:rPr lang="fi-FI"/>
              <a:t>super</a:t>
            </a:r>
            <a:r>
              <a:rPr lang="fi-FI">
                <a:solidFill>
                  <a:schemeClr val="accent2"/>
                </a:solidFill>
              </a:rPr>
              <a:t> Employee&gt;</a:t>
            </a:r>
            <a:r>
              <a:rPr lang="fi-FI"/>
              <a:t> </a:t>
            </a:r>
            <a:br>
              <a:rPr lang="fi-FI"/>
            </a:br>
            <a:r>
              <a:rPr lang="fi-FI"/>
              <a:t>=&gt; subtype relation  (</a:t>
            </a:r>
            <a:r>
              <a:rPr lang="fi-FI" i="1"/>
              <a:t>contravariant</a:t>
            </a:r>
            <a:r>
              <a:rPr lang="fi-FI"/>
              <a:t> typing)</a:t>
            </a:r>
          </a:p>
          <a:p>
            <a:r>
              <a:rPr lang="fi-FI">
                <a:solidFill>
                  <a:schemeClr val="accent2"/>
                </a:solidFill>
              </a:rPr>
              <a:t>Pair&lt;Employee&gt;</a:t>
            </a:r>
            <a:r>
              <a:rPr lang="fi-FI"/>
              <a:t> can contain only </a:t>
            </a:r>
            <a:r>
              <a:rPr lang="fi-FI" i="1"/>
              <a:t>Employees</a:t>
            </a:r>
            <a:r>
              <a:rPr lang="fi-FI"/>
              <a:t>, but </a:t>
            </a:r>
            <a:br>
              <a:rPr lang="fi-FI"/>
            </a:br>
            <a:r>
              <a:rPr lang="fi-FI">
                <a:solidFill>
                  <a:schemeClr val="accent2"/>
                </a:solidFill>
              </a:rPr>
              <a:t>Pair&lt;Object&gt;</a:t>
            </a:r>
            <a:r>
              <a:rPr lang="fi-FI"/>
              <a:t> may be </a:t>
            </a:r>
            <a:r>
              <a:rPr lang="fi-FI" i="1"/>
              <a:t>assigned</a:t>
            </a:r>
            <a:r>
              <a:rPr lang="fi-FI"/>
              <a:t> anything (</a:t>
            </a:r>
            <a:r>
              <a:rPr lang="fi-FI" i="1"/>
              <a:t>Numbers</a:t>
            </a:r>
            <a:r>
              <a:rPr lang="fi-FI"/>
              <a:t>) </a:t>
            </a:r>
            <a:br>
              <a:rPr lang="fi-FI"/>
            </a:br>
            <a:r>
              <a:rPr lang="fi-FI"/>
              <a:t>=&gt; </a:t>
            </a:r>
            <a:r>
              <a:rPr lang="fi-FI" i="1"/>
              <a:t>no</a:t>
            </a:r>
            <a:r>
              <a:rPr lang="fi-FI"/>
              <a:t> subtype relation</a:t>
            </a:r>
          </a:p>
          <a:p>
            <a:endParaRPr lang="fi-FI" sz="800"/>
          </a:p>
          <a:p>
            <a:r>
              <a:rPr lang="fi-FI"/>
              <a:t>also: </a:t>
            </a:r>
            <a:r>
              <a:rPr lang="fi-FI">
                <a:solidFill>
                  <a:schemeClr val="accent2"/>
                </a:solidFill>
              </a:rPr>
              <a:t>Pair&lt;T&gt;</a:t>
            </a:r>
            <a:r>
              <a:rPr lang="fi-FI"/>
              <a:t>  &lt;=  </a:t>
            </a:r>
            <a:r>
              <a:rPr lang="fi-FI">
                <a:solidFill>
                  <a:schemeClr val="accent2"/>
                </a:solidFill>
              </a:rPr>
              <a:t>Pair&lt;?&gt;</a:t>
            </a:r>
            <a:r>
              <a:rPr lang="fi-FI"/>
              <a:t>  &lt;=  </a:t>
            </a:r>
            <a:r>
              <a:rPr lang="fi-FI">
                <a:solidFill>
                  <a:schemeClr val="accent2"/>
                </a:solidFill>
              </a:rPr>
              <a:t>Pair</a:t>
            </a:r>
            <a:r>
              <a:rPr lang="fi-FI"/>
              <a:t> (</a:t>
            </a:r>
            <a:r>
              <a:rPr lang="fi-FI" i="1"/>
              <a:t>raw</a:t>
            </a:r>
            <a:r>
              <a:rPr lang="fi-FI"/>
              <a:t>)</a:t>
            </a:r>
          </a:p>
          <a:p>
            <a:endParaRPr lang="fi-FI" sz="800"/>
          </a:p>
          <a:p>
            <a:pPr lvl="1">
              <a:buFontTx/>
              <a:buNone/>
            </a:pPr>
            <a:r>
              <a:rPr lang="fi-FI"/>
              <a:t>  </a:t>
            </a:r>
            <a:r>
              <a:rPr lang="fi-FI">
                <a:solidFill>
                  <a:schemeClr val="accent2"/>
                </a:solidFill>
              </a:rPr>
              <a:t> List &lt;String&gt; sl = </a:t>
            </a:r>
            <a:r>
              <a:rPr lang="fi-FI"/>
              <a:t>new</a:t>
            </a:r>
            <a:r>
              <a:rPr lang="fi-FI">
                <a:solidFill>
                  <a:schemeClr val="accent2"/>
                </a:solidFill>
              </a:rPr>
              <a:t> LinkedList &lt;String&gt; ();</a:t>
            </a:r>
            <a:br>
              <a:rPr lang="fi-FI">
                <a:solidFill>
                  <a:schemeClr val="accent2"/>
                </a:solidFill>
              </a:rPr>
            </a:br>
            <a:r>
              <a:rPr lang="fi-FI">
                <a:solidFill>
                  <a:schemeClr val="accent2"/>
                </a:solidFill>
              </a:rPr>
              <a:t>List x = sl;                        // OK</a:t>
            </a:r>
            <a:br>
              <a:rPr lang="fi-FI">
                <a:solidFill>
                  <a:schemeClr val="accent2"/>
                </a:solidFill>
              </a:rPr>
            </a:br>
            <a:r>
              <a:rPr lang="fi-FI">
                <a:solidFill>
                  <a:schemeClr val="accent2"/>
                </a:solidFill>
              </a:rPr>
              <a:t>x.add (</a:t>
            </a:r>
            <a:r>
              <a:rPr lang="fi-FI"/>
              <a:t>new</a:t>
            </a:r>
            <a:r>
              <a:rPr lang="fi-FI">
                <a:solidFill>
                  <a:schemeClr val="accent2"/>
                </a:solidFill>
              </a:rPr>
              <a:t> Integer (5));  // type safety </a:t>
            </a:r>
            <a:r>
              <a:rPr lang="fi-FI" i="1">
                <a:solidFill>
                  <a:schemeClr val="accent2"/>
                </a:solidFill>
              </a:rPr>
              <a:t>warning</a:t>
            </a:r>
            <a:r>
              <a:rPr lang="fi-FI">
                <a:solidFill>
                  <a:schemeClr val="accent2"/>
                </a:solidFill>
              </a:rPr>
              <a:t/>
            </a:r>
            <a:br>
              <a:rPr lang="fi-FI">
                <a:solidFill>
                  <a:schemeClr val="accent2"/>
                </a:solidFill>
              </a:rPr>
            </a:br>
            <a:r>
              <a:rPr lang="fi-FI">
                <a:solidFill>
                  <a:schemeClr val="accent2"/>
                </a:solidFill>
              </a:rPr>
              <a:t>. . </a:t>
            </a:r>
            <a:br>
              <a:rPr lang="fi-FI">
                <a:solidFill>
                  <a:schemeClr val="accent2"/>
                </a:solidFill>
              </a:rPr>
            </a:br>
            <a:r>
              <a:rPr lang="fi-FI">
                <a:solidFill>
                  <a:schemeClr val="accent2"/>
                </a:solidFill>
              </a:rPr>
              <a:t>String str = sl.get (0);     //  throws </a:t>
            </a:r>
            <a:r>
              <a:rPr lang="fi-FI" i="1">
                <a:solidFill>
                  <a:schemeClr val="accent2"/>
                </a:solidFill>
              </a:rPr>
              <a:t>ClassCast</a:t>
            </a:r>
            <a:r>
              <a:rPr lang="fi-FI">
                <a:solidFill>
                  <a:schemeClr val="accent2"/>
                </a:solidFill>
              </a:rPr>
              <a:t>.</a:t>
            </a:r>
            <a:r>
              <a:rPr lang="fi-FI"/>
              <a:t/>
            </a:r>
            <a:br>
              <a:rPr lang="fi-FI"/>
            </a:br>
            <a:endParaRPr lang="fi-FI"/>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D14475-7FD6-4427-A580-52B89823721A}" type="slidenum">
              <a:rPr lang="fi-FI"/>
              <a:pPr/>
              <a:t>121</a:t>
            </a:fld>
            <a:endParaRPr lang="fi-FI"/>
          </a:p>
        </p:txBody>
      </p:sp>
      <p:sp>
        <p:nvSpPr>
          <p:cNvPr id="483330" name="Rectangle 2"/>
          <p:cNvSpPr>
            <a:spLocks noGrp="1" noChangeArrowheads="1"/>
          </p:cNvSpPr>
          <p:nvPr>
            <p:ph type="title"/>
          </p:nvPr>
        </p:nvSpPr>
        <p:spPr>
          <a:xfrm>
            <a:off x="827088" y="188913"/>
            <a:ext cx="8066087" cy="490537"/>
          </a:xfrm>
        </p:spPr>
        <p:txBody>
          <a:bodyPr>
            <a:normAutofit fontScale="90000"/>
          </a:bodyPr>
          <a:lstStyle/>
          <a:p>
            <a:r>
              <a:rPr lang="fi-FI"/>
              <a:t>Bounds for type variables</a:t>
            </a:r>
          </a:p>
        </p:txBody>
      </p:sp>
      <p:sp>
        <p:nvSpPr>
          <p:cNvPr id="483331" name="Rectangle 3"/>
          <p:cNvSpPr>
            <a:spLocks noGrp="1" noChangeArrowheads="1"/>
          </p:cNvSpPr>
          <p:nvPr>
            <p:ph type="body" idx="1"/>
          </p:nvPr>
        </p:nvSpPr>
        <p:spPr>
          <a:xfrm>
            <a:off x="827088" y="765175"/>
            <a:ext cx="8316912" cy="5761038"/>
          </a:xfrm>
        </p:spPr>
        <p:txBody>
          <a:bodyPr/>
          <a:lstStyle/>
          <a:p>
            <a:r>
              <a:rPr lang="fi-FI"/>
              <a:t>consider the </a:t>
            </a:r>
            <a:r>
              <a:rPr lang="fi-FI" i="1"/>
              <a:t>min</a:t>
            </a:r>
            <a:r>
              <a:rPr lang="fi-FI"/>
              <a:t> algorithm: find the smallest item in a given array of elements</a:t>
            </a:r>
          </a:p>
          <a:p>
            <a:r>
              <a:rPr lang="fi-FI"/>
              <a:t>to compile this, must restrict T to implement the </a:t>
            </a:r>
            <a:r>
              <a:rPr lang="fi-FI" i="1"/>
              <a:t>Comparable</a:t>
            </a:r>
            <a:r>
              <a:rPr lang="fi-FI"/>
              <a:t> interface that provides </a:t>
            </a:r>
            <a:r>
              <a:rPr lang="fi-FI" i="1"/>
              <a:t>compareTo</a:t>
            </a:r>
          </a:p>
          <a:p>
            <a:endParaRPr lang="fi-FI" sz="800"/>
          </a:p>
          <a:p>
            <a:pPr lvl="1">
              <a:buFontTx/>
              <a:buNone/>
            </a:pPr>
            <a:r>
              <a:rPr lang="fi-FI"/>
              <a:t>public static</a:t>
            </a:r>
            <a:r>
              <a:rPr lang="fi-FI">
                <a:solidFill>
                  <a:schemeClr val="accent2"/>
                </a:solidFill>
              </a:rPr>
              <a:t> &lt;T </a:t>
            </a:r>
            <a:r>
              <a:rPr lang="fi-FI"/>
              <a:t>extends</a:t>
            </a:r>
            <a:r>
              <a:rPr lang="fi-FI">
                <a:solidFill>
                  <a:schemeClr val="accent2"/>
                </a:solidFill>
              </a:rPr>
              <a:t> Comparable&gt;</a:t>
            </a:r>
          </a:p>
          <a:p>
            <a:pPr lvl="1">
              <a:buFontTx/>
              <a:buNone/>
            </a:pPr>
            <a:r>
              <a:rPr lang="fi-FI">
                <a:solidFill>
                  <a:schemeClr val="accent2"/>
                </a:solidFill>
              </a:rPr>
              <a:t>T min (T [ ] a) {                  </a:t>
            </a:r>
            <a:r>
              <a:rPr lang="fi-FI" i="1">
                <a:solidFill>
                  <a:schemeClr val="accent2"/>
                </a:solidFill>
              </a:rPr>
              <a:t>// this is almost correct</a:t>
            </a:r>
          </a:p>
          <a:p>
            <a:pPr lvl="2">
              <a:buFontTx/>
              <a:buNone/>
            </a:pPr>
            <a:r>
              <a:rPr lang="fi-FI"/>
              <a:t>if </a:t>
            </a:r>
            <a:r>
              <a:rPr lang="fi-FI">
                <a:solidFill>
                  <a:schemeClr val="accent2"/>
                </a:solidFill>
              </a:rPr>
              <a:t>(a.length == 0) </a:t>
            </a:r>
            <a:r>
              <a:rPr lang="fi-FI"/>
              <a:t>throw new</a:t>
            </a:r>
            <a:r>
              <a:rPr lang="fi-FI">
                <a:solidFill>
                  <a:schemeClr val="accent2"/>
                </a:solidFill>
              </a:rPr>
              <a:t> InvalidArg.. (..);</a:t>
            </a:r>
          </a:p>
          <a:p>
            <a:pPr lvl="2">
              <a:buFontTx/>
              <a:buNone/>
            </a:pPr>
            <a:r>
              <a:rPr lang="fi-FI">
                <a:solidFill>
                  <a:schemeClr val="accent2"/>
                </a:solidFill>
              </a:rPr>
              <a:t>T smallest  = a [0];</a:t>
            </a:r>
          </a:p>
          <a:p>
            <a:pPr lvl="2">
              <a:buFontTx/>
              <a:buNone/>
            </a:pPr>
            <a:r>
              <a:rPr lang="fi-FI"/>
              <a:t>for</a:t>
            </a:r>
            <a:r>
              <a:rPr lang="fi-FI">
                <a:solidFill>
                  <a:schemeClr val="accent2"/>
                </a:solidFill>
              </a:rPr>
              <a:t> (int i = 1; i &lt; a.length; i++)</a:t>
            </a:r>
          </a:p>
          <a:p>
            <a:pPr lvl="2">
              <a:buFontTx/>
              <a:buNone/>
            </a:pPr>
            <a:r>
              <a:rPr lang="fi-FI">
                <a:solidFill>
                  <a:schemeClr val="accent2"/>
                </a:solidFill>
              </a:rPr>
              <a:t>   </a:t>
            </a:r>
            <a:r>
              <a:rPr lang="fi-FI"/>
              <a:t>if </a:t>
            </a:r>
            <a:r>
              <a:rPr lang="fi-FI">
                <a:solidFill>
                  <a:schemeClr val="accent2"/>
                </a:solidFill>
              </a:rPr>
              <a:t>(smallest.compareTo (a [i]) &gt; 0) // T constraint</a:t>
            </a:r>
          </a:p>
          <a:p>
            <a:pPr lvl="2">
              <a:buFontTx/>
              <a:buNone/>
            </a:pPr>
            <a:r>
              <a:rPr lang="fi-FI">
                <a:solidFill>
                  <a:schemeClr val="accent2"/>
                </a:solidFill>
              </a:rPr>
              <a:t>      smallest = a [i];      </a:t>
            </a:r>
          </a:p>
          <a:p>
            <a:pPr lvl="2">
              <a:buFontTx/>
              <a:buNone/>
            </a:pPr>
            <a:r>
              <a:rPr lang="fi-FI"/>
              <a:t>return</a:t>
            </a:r>
            <a:r>
              <a:rPr lang="fi-FI">
                <a:solidFill>
                  <a:schemeClr val="accent2"/>
                </a:solidFill>
              </a:rPr>
              <a:t> smallest;</a:t>
            </a:r>
          </a:p>
          <a:p>
            <a:pPr lvl="1">
              <a:buFontTx/>
              <a:buNone/>
            </a:pPr>
            <a:r>
              <a:rPr lang="fi-FI">
                <a:solidFill>
                  <a:schemeClr val="accent2"/>
                </a:solidFill>
              </a:rPr>
              <a: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A96382-E35C-4397-B64E-8CDF05937E1D}" type="slidenum">
              <a:rPr lang="fi-FI"/>
              <a:pPr/>
              <a:t>122</a:t>
            </a:fld>
            <a:endParaRPr lang="fi-FI"/>
          </a:p>
        </p:txBody>
      </p:sp>
      <p:sp>
        <p:nvSpPr>
          <p:cNvPr id="501762" name="Rectangle 2"/>
          <p:cNvSpPr>
            <a:spLocks noGrp="1" noChangeArrowheads="1"/>
          </p:cNvSpPr>
          <p:nvPr>
            <p:ph type="title"/>
          </p:nvPr>
        </p:nvSpPr>
        <p:spPr>
          <a:xfrm>
            <a:off x="827088" y="0"/>
            <a:ext cx="8066087" cy="490538"/>
          </a:xfrm>
        </p:spPr>
        <p:txBody>
          <a:bodyPr>
            <a:normAutofit fontScale="90000"/>
          </a:bodyPr>
          <a:lstStyle/>
          <a:p>
            <a:r>
              <a:rPr lang="fi-FI"/>
              <a:t>Bounds for type variables (cont.)</a:t>
            </a:r>
          </a:p>
        </p:txBody>
      </p:sp>
      <p:sp>
        <p:nvSpPr>
          <p:cNvPr id="501763" name="Rectangle 3"/>
          <p:cNvSpPr>
            <a:spLocks noGrp="1" noChangeArrowheads="1"/>
          </p:cNvSpPr>
          <p:nvPr>
            <p:ph type="body" idx="1"/>
          </p:nvPr>
        </p:nvSpPr>
        <p:spPr>
          <a:xfrm>
            <a:off x="827088" y="620713"/>
            <a:ext cx="8316912" cy="6048375"/>
          </a:xfrm>
        </p:spPr>
        <p:txBody>
          <a:bodyPr/>
          <a:lstStyle/>
          <a:p>
            <a:r>
              <a:rPr lang="fi-FI"/>
              <a:t>however, </a:t>
            </a:r>
            <a:r>
              <a:rPr lang="fi-FI" i="1"/>
              <a:t>Comparable</a:t>
            </a:r>
            <a:r>
              <a:rPr lang="fi-FI"/>
              <a:t> is itself a generic interface</a:t>
            </a:r>
          </a:p>
          <a:p>
            <a:r>
              <a:rPr lang="fi-FI"/>
              <a:t>moreover, </a:t>
            </a:r>
            <a:r>
              <a:rPr lang="fi-FI" i="1"/>
              <a:t>any</a:t>
            </a:r>
            <a:r>
              <a:rPr lang="fi-FI"/>
              <a:t> supertype of T may have extended it </a:t>
            </a:r>
          </a:p>
          <a:p>
            <a:pPr lvl="1">
              <a:buFontTx/>
              <a:buNone/>
            </a:pPr>
            <a:r>
              <a:rPr lang="fi-FI"/>
              <a:t>public static</a:t>
            </a:r>
            <a:r>
              <a:rPr lang="fi-FI">
                <a:solidFill>
                  <a:schemeClr val="accent2"/>
                </a:solidFill>
              </a:rPr>
              <a:t> &lt;T </a:t>
            </a:r>
            <a:r>
              <a:rPr lang="fi-FI"/>
              <a:t>extends</a:t>
            </a:r>
            <a:r>
              <a:rPr lang="fi-FI">
                <a:solidFill>
                  <a:schemeClr val="accent2"/>
                </a:solidFill>
              </a:rPr>
              <a:t> Object &amp;  // bounding class</a:t>
            </a:r>
            <a:br>
              <a:rPr lang="fi-FI">
                <a:solidFill>
                  <a:schemeClr val="accent2"/>
                </a:solidFill>
              </a:rPr>
            </a:br>
            <a:r>
              <a:rPr lang="fi-FI">
                <a:solidFill>
                  <a:schemeClr val="accent2"/>
                </a:solidFill>
              </a:rPr>
              <a:t>                                       Comparable &lt;? </a:t>
            </a:r>
            <a:r>
              <a:rPr lang="fi-FI"/>
              <a:t>super</a:t>
            </a:r>
            <a:r>
              <a:rPr lang="fi-FI">
                <a:solidFill>
                  <a:schemeClr val="accent2"/>
                </a:solidFill>
              </a:rPr>
              <a:t> T&gt;&gt;</a:t>
            </a:r>
          </a:p>
          <a:p>
            <a:pPr lvl="1">
              <a:buFontTx/>
              <a:buNone/>
            </a:pPr>
            <a:r>
              <a:rPr lang="fi-FI">
                <a:solidFill>
                  <a:schemeClr val="accent2"/>
                </a:solidFill>
              </a:rPr>
              <a:t>T min (T [ ] a) { . . .           //  the more general form </a:t>
            </a:r>
          </a:p>
          <a:p>
            <a:pPr lvl="2">
              <a:buFontTx/>
              <a:buNone/>
            </a:pPr>
            <a:r>
              <a:rPr lang="fi-FI">
                <a:solidFill>
                  <a:schemeClr val="accent2"/>
                </a:solidFill>
              </a:rPr>
              <a:t>T smallest  = a [0];</a:t>
            </a:r>
          </a:p>
          <a:p>
            <a:pPr lvl="2">
              <a:buFontTx/>
              <a:buNone/>
            </a:pPr>
            <a:r>
              <a:rPr lang="fi-FI"/>
              <a:t>for</a:t>
            </a:r>
            <a:r>
              <a:rPr lang="fi-FI">
                <a:solidFill>
                  <a:schemeClr val="accent2"/>
                </a:solidFill>
              </a:rPr>
              <a:t> (int i = 1; i &lt; a.length; i++)</a:t>
            </a:r>
          </a:p>
          <a:p>
            <a:pPr lvl="2">
              <a:buFontTx/>
              <a:buNone/>
            </a:pPr>
            <a:r>
              <a:rPr lang="fi-FI">
                <a:solidFill>
                  <a:schemeClr val="accent2"/>
                </a:solidFill>
              </a:rPr>
              <a:t>   </a:t>
            </a:r>
            <a:r>
              <a:rPr lang="fi-FI"/>
              <a:t>if </a:t>
            </a:r>
            <a:r>
              <a:rPr lang="fi-FI">
                <a:solidFill>
                  <a:schemeClr val="accent2"/>
                </a:solidFill>
              </a:rPr>
              <a:t>(smallest.compareTo (a [i]) &gt; 0) // T constraint</a:t>
            </a:r>
          </a:p>
          <a:p>
            <a:pPr lvl="2">
              <a:buFontTx/>
              <a:buNone/>
            </a:pPr>
            <a:r>
              <a:rPr lang="fi-FI">
                <a:solidFill>
                  <a:schemeClr val="accent2"/>
                </a:solidFill>
              </a:rPr>
              <a:t>      smallest = a [i];</a:t>
            </a:r>
          </a:p>
          <a:p>
            <a:pPr lvl="2">
              <a:buFontTx/>
              <a:buNone/>
            </a:pPr>
            <a:r>
              <a:rPr lang="fi-FI"/>
              <a:t>return</a:t>
            </a:r>
            <a:r>
              <a:rPr lang="fi-FI">
                <a:solidFill>
                  <a:schemeClr val="accent2"/>
                </a:solidFill>
              </a:rPr>
              <a:t> smallest;</a:t>
            </a:r>
          </a:p>
          <a:p>
            <a:pPr lvl="1">
              <a:buFontTx/>
              <a:buNone/>
            </a:pPr>
            <a:r>
              <a:rPr lang="fi-FI">
                <a:solidFill>
                  <a:schemeClr val="accent2"/>
                </a:solidFill>
              </a:rPr>
              <a:t>}</a:t>
            </a:r>
          </a:p>
          <a:p>
            <a:r>
              <a:rPr lang="fi-FI"/>
              <a:t>cannot inherit multiple different instantiations of the same generic type (class or interface)</a:t>
            </a:r>
          </a:p>
          <a:p>
            <a:r>
              <a:rPr lang="fi-FI"/>
              <a:t>an inherited generic type is fixed for subtypes, too</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846DE7-584D-4B9B-9663-6F04A3213760}" type="slidenum">
              <a:rPr lang="fi-FI"/>
              <a:pPr/>
              <a:t>123</a:t>
            </a:fld>
            <a:endParaRPr lang="fi-FI"/>
          </a:p>
        </p:txBody>
      </p:sp>
      <p:sp>
        <p:nvSpPr>
          <p:cNvPr id="484354" name="Rectangle 2"/>
          <p:cNvSpPr>
            <a:spLocks noGrp="1" noChangeArrowheads="1"/>
          </p:cNvSpPr>
          <p:nvPr>
            <p:ph type="title"/>
          </p:nvPr>
        </p:nvSpPr>
        <p:spPr>
          <a:xfrm>
            <a:off x="827088" y="274638"/>
            <a:ext cx="8066087" cy="561975"/>
          </a:xfrm>
        </p:spPr>
        <p:txBody>
          <a:bodyPr>
            <a:normAutofit fontScale="90000"/>
          </a:bodyPr>
          <a:lstStyle/>
          <a:p>
            <a:r>
              <a:rPr lang="fi-FI"/>
              <a:t>Generic code and the JVM</a:t>
            </a:r>
          </a:p>
        </p:txBody>
      </p:sp>
      <p:sp>
        <p:nvSpPr>
          <p:cNvPr id="484355" name="Rectangle 3"/>
          <p:cNvSpPr>
            <a:spLocks noGrp="1" noChangeArrowheads="1"/>
          </p:cNvSpPr>
          <p:nvPr>
            <p:ph type="body" idx="1"/>
          </p:nvPr>
        </p:nvSpPr>
        <p:spPr>
          <a:xfrm>
            <a:off x="827088" y="908050"/>
            <a:ext cx="8316912" cy="5689600"/>
          </a:xfrm>
        </p:spPr>
        <p:txBody>
          <a:bodyPr/>
          <a:lstStyle/>
          <a:p>
            <a:r>
              <a:rPr lang="fi-FI"/>
              <a:t>the JVM has no instantiations of generic types</a:t>
            </a:r>
          </a:p>
          <a:p>
            <a:r>
              <a:rPr lang="fi-FI"/>
              <a:t>a generic type definition is compiled once only, and </a:t>
            </a:r>
            <a:br>
              <a:rPr lang="fi-FI"/>
            </a:br>
            <a:r>
              <a:rPr lang="fi-FI"/>
              <a:t>a corresponding </a:t>
            </a:r>
            <a:r>
              <a:rPr lang="fi-FI" i="1"/>
              <a:t>raw type</a:t>
            </a:r>
            <a:r>
              <a:rPr lang="fi-FI"/>
              <a:t> is produced </a:t>
            </a:r>
          </a:p>
          <a:p>
            <a:pPr lvl="1"/>
            <a:r>
              <a:rPr lang="fi-FI"/>
              <a:t>the name of the raw type is the same name but type variables removed</a:t>
            </a:r>
          </a:p>
          <a:p>
            <a:r>
              <a:rPr lang="fi-FI"/>
              <a:t>type variables are </a:t>
            </a:r>
            <a:r>
              <a:rPr lang="fi-FI" i="1"/>
              <a:t>erased</a:t>
            </a:r>
            <a:r>
              <a:rPr lang="fi-FI"/>
              <a:t> and replaced by their bounding types (or </a:t>
            </a:r>
            <a:r>
              <a:rPr lang="fi-FI" i="1"/>
              <a:t>Object</a:t>
            </a:r>
            <a:r>
              <a:rPr lang="fi-FI"/>
              <a:t> if no bounds); e.g.:</a:t>
            </a:r>
          </a:p>
          <a:p>
            <a:endParaRPr lang="fi-FI" sz="800"/>
          </a:p>
          <a:p>
            <a:pPr lvl="1">
              <a:buFontTx/>
              <a:buNone/>
            </a:pPr>
            <a:r>
              <a:rPr lang="fi-FI"/>
              <a:t>  class</a:t>
            </a:r>
            <a:r>
              <a:rPr lang="fi-FI">
                <a:solidFill>
                  <a:schemeClr val="accent2"/>
                </a:solidFill>
              </a:rPr>
              <a:t> Pair  {                // the raw type for Pair &lt;T&gt;</a:t>
            </a:r>
            <a:br>
              <a:rPr lang="fi-FI">
                <a:solidFill>
                  <a:schemeClr val="accent2"/>
                </a:solidFill>
              </a:rPr>
            </a:br>
            <a:r>
              <a:rPr lang="fi-FI">
                <a:solidFill>
                  <a:schemeClr val="accent2"/>
                </a:solidFill>
              </a:rPr>
              <a:t>    </a:t>
            </a:r>
            <a:r>
              <a:rPr lang="fi-FI"/>
              <a:t>public</a:t>
            </a:r>
            <a:r>
              <a:rPr lang="fi-FI">
                <a:solidFill>
                  <a:schemeClr val="accent2"/>
                </a:solidFill>
              </a:rPr>
              <a:t> Object first;</a:t>
            </a:r>
            <a:br>
              <a:rPr lang="fi-FI">
                <a:solidFill>
                  <a:schemeClr val="accent2"/>
                </a:solidFill>
              </a:rPr>
            </a:br>
            <a:r>
              <a:rPr lang="fi-FI">
                <a:solidFill>
                  <a:schemeClr val="accent2"/>
                </a:solidFill>
              </a:rPr>
              <a:t>    </a:t>
            </a:r>
            <a:r>
              <a:rPr lang="fi-FI"/>
              <a:t>public</a:t>
            </a:r>
            <a:r>
              <a:rPr lang="fi-FI">
                <a:solidFill>
                  <a:schemeClr val="accent2"/>
                </a:solidFill>
              </a:rPr>
              <a:t> Object second;</a:t>
            </a:r>
            <a:br>
              <a:rPr lang="fi-FI">
                <a:solidFill>
                  <a:schemeClr val="accent2"/>
                </a:solidFill>
              </a:rPr>
            </a:br>
            <a:r>
              <a:rPr lang="fi-FI">
                <a:solidFill>
                  <a:schemeClr val="accent2"/>
                </a:solidFill>
              </a:rPr>
              <a:t>    </a:t>
            </a:r>
            <a:r>
              <a:rPr lang="fi-FI"/>
              <a:t>public</a:t>
            </a:r>
            <a:r>
              <a:rPr lang="fi-FI">
                <a:solidFill>
                  <a:schemeClr val="accent2"/>
                </a:solidFill>
              </a:rPr>
              <a:t> Pair (Object f, Object s) { . . }</a:t>
            </a:r>
            <a:br>
              <a:rPr lang="fi-FI">
                <a:solidFill>
                  <a:schemeClr val="accent2"/>
                </a:solidFill>
              </a:rPr>
            </a:br>
            <a:r>
              <a:rPr lang="fi-FI">
                <a:solidFill>
                  <a:schemeClr val="accent2"/>
                </a:solidFill>
              </a:rPr>
              <a:t>}</a:t>
            </a:r>
          </a:p>
          <a:p>
            <a:r>
              <a:rPr lang="fi-FI" i="1"/>
              <a:t>byte code</a:t>
            </a:r>
            <a:r>
              <a:rPr lang="fi-FI"/>
              <a:t> has some generic info, but objects don't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AAC0946-06D1-402E-B5EF-E6C3BCAC0AB5}" type="slidenum">
              <a:rPr lang="fi-FI"/>
              <a:pPr/>
              <a:t>124</a:t>
            </a:fld>
            <a:endParaRPr lang="fi-FI"/>
          </a:p>
        </p:txBody>
      </p:sp>
      <p:sp>
        <p:nvSpPr>
          <p:cNvPr id="497666" name="Rectangle 2"/>
          <p:cNvSpPr>
            <a:spLocks noGrp="1" noChangeArrowheads="1"/>
          </p:cNvSpPr>
          <p:nvPr>
            <p:ph type="title"/>
          </p:nvPr>
        </p:nvSpPr>
        <p:spPr>
          <a:xfrm>
            <a:off x="827088" y="274638"/>
            <a:ext cx="8066087" cy="417512"/>
          </a:xfrm>
        </p:spPr>
        <p:txBody>
          <a:bodyPr>
            <a:normAutofit fontScale="90000"/>
          </a:bodyPr>
          <a:lstStyle/>
          <a:p>
            <a:r>
              <a:rPr lang="fi-FI"/>
              <a:t>Generic code and the JVM (cont.)</a:t>
            </a:r>
          </a:p>
        </p:txBody>
      </p:sp>
      <p:sp>
        <p:nvSpPr>
          <p:cNvPr id="497667" name="Rectangle 3"/>
          <p:cNvSpPr>
            <a:spLocks noGrp="1" noChangeArrowheads="1"/>
          </p:cNvSpPr>
          <p:nvPr>
            <p:ph type="body" idx="1"/>
          </p:nvPr>
        </p:nvSpPr>
        <p:spPr>
          <a:xfrm>
            <a:off x="827088" y="908050"/>
            <a:ext cx="8316912" cy="5689600"/>
          </a:xfrm>
        </p:spPr>
        <p:txBody>
          <a:bodyPr/>
          <a:lstStyle/>
          <a:p>
            <a:r>
              <a:rPr lang="fi-FI" i="1"/>
              <a:t>Pair</a:t>
            </a:r>
            <a:r>
              <a:rPr lang="fi-FI"/>
              <a:t> &lt;</a:t>
            </a:r>
            <a:r>
              <a:rPr lang="fi-FI" i="1"/>
              <a:t>String</a:t>
            </a:r>
            <a:r>
              <a:rPr lang="fi-FI"/>
              <a:t>&gt; and </a:t>
            </a:r>
            <a:r>
              <a:rPr lang="fi-FI" i="1"/>
              <a:t>Pair</a:t>
            </a:r>
            <a:r>
              <a:rPr lang="fi-FI"/>
              <a:t> &lt;</a:t>
            </a:r>
            <a:r>
              <a:rPr lang="fi-FI" i="1"/>
              <a:t>Employee</a:t>
            </a:r>
            <a:r>
              <a:rPr lang="fi-FI"/>
              <a:t>&gt; use the same bytecode generated as the raw class </a:t>
            </a:r>
            <a:r>
              <a:rPr lang="fi-FI" i="1"/>
              <a:t>Pair</a:t>
            </a:r>
          </a:p>
          <a:p>
            <a:r>
              <a:rPr lang="fi-FI"/>
              <a:t>when translating generic expressions, such as</a:t>
            </a:r>
          </a:p>
          <a:p>
            <a:pPr lvl="2">
              <a:buFontTx/>
              <a:buNone/>
            </a:pPr>
            <a:r>
              <a:rPr lang="fi-FI">
                <a:solidFill>
                  <a:schemeClr val="accent2"/>
                </a:solidFill>
              </a:rPr>
              <a:t>Pair &lt;Employee&gt; buddies = </a:t>
            </a:r>
            <a:r>
              <a:rPr lang="fi-FI"/>
              <a:t>new</a:t>
            </a:r>
            <a:r>
              <a:rPr lang="fi-FI">
                <a:solidFill>
                  <a:schemeClr val="accent2"/>
                </a:solidFill>
              </a:rPr>
              <a:t> Pair &lt; . .;</a:t>
            </a:r>
          </a:p>
          <a:p>
            <a:pPr lvl="2">
              <a:buFontTx/>
              <a:buNone/>
            </a:pPr>
            <a:r>
              <a:rPr lang="fi-FI">
                <a:solidFill>
                  <a:schemeClr val="accent2"/>
                </a:solidFill>
              </a:rPr>
              <a:t>Employee buddy = buddies.first; </a:t>
            </a:r>
          </a:p>
          <a:p>
            <a:r>
              <a:rPr lang="fi-FI"/>
              <a:t>the compiler uses the raw class and automatically inserts a cast from </a:t>
            </a:r>
            <a:r>
              <a:rPr lang="fi-FI" i="1"/>
              <a:t>Object</a:t>
            </a:r>
            <a:r>
              <a:rPr lang="fi-FI"/>
              <a:t> to </a:t>
            </a:r>
            <a:r>
              <a:rPr lang="fi-FI" i="1"/>
              <a:t>Employee</a:t>
            </a:r>
            <a:r>
              <a:rPr lang="fi-FI"/>
              <a:t>:</a:t>
            </a:r>
          </a:p>
          <a:p>
            <a:endParaRPr lang="fi-FI" sz="800"/>
          </a:p>
          <a:p>
            <a:pPr lvl="2">
              <a:buFontTx/>
              <a:buNone/>
            </a:pPr>
            <a:r>
              <a:rPr lang="fi-FI">
                <a:solidFill>
                  <a:schemeClr val="accent2"/>
                </a:solidFill>
              </a:rPr>
              <a:t>Employee buddy = (Employee)buddies.first;</a:t>
            </a:r>
          </a:p>
          <a:p>
            <a:pPr lvl="1"/>
            <a:endParaRPr lang="fi-FI" sz="800"/>
          </a:p>
          <a:p>
            <a:pPr lvl="1"/>
            <a:r>
              <a:rPr lang="fi-FI"/>
              <a:t>in C++, no such casts are required since class instantiations already use specific types</a:t>
            </a:r>
          </a:p>
          <a:p>
            <a:r>
              <a:rPr lang="fi-FI"/>
              <a:t>if multiple constraints (</a:t>
            </a:r>
            <a:r>
              <a:rPr lang="fi-FI" i="1"/>
              <a:t>Object</a:t>
            </a:r>
            <a:r>
              <a:rPr lang="fi-FI"/>
              <a:t> &amp; </a:t>
            </a:r>
            <a:r>
              <a:rPr lang="fi-FI" i="1"/>
              <a:t>Comparable</a:t>
            </a:r>
            <a:r>
              <a:rPr lang="fi-FI"/>
              <a:t>. .) then the type parameter is replaced by the first one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643033-9629-4B89-892E-0FEF2673171C}" type="slidenum">
              <a:rPr lang="fi-FI"/>
              <a:pPr/>
              <a:t>125</a:t>
            </a:fld>
            <a:endParaRPr lang="fi-FI"/>
          </a:p>
        </p:txBody>
      </p:sp>
      <p:sp>
        <p:nvSpPr>
          <p:cNvPr id="524290" name="Rectangle 2"/>
          <p:cNvSpPr>
            <a:spLocks noGrp="1" noChangeArrowheads="1"/>
          </p:cNvSpPr>
          <p:nvPr>
            <p:ph type="title"/>
          </p:nvPr>
        </p:nvSpPr>
        <p:spPr>
          <a:xfrm>
            <a:off x="827088" y="274638"/>
            <a:ext cx="8066087" cy="417512"/>
          </a:xfrm>
        </p:spPr>
        <p:txBody>
          <a:bodyPr>
            <a:normAutofit fontScale="90000"/>
          </a:bodyPr>
          <a:lstStyle/>
          <a:p>
            <a:r>
              <a:rPr lang="fi-FI"/>
              <a:t>Overriding of methods of generic type</a:t>
            </a:r>
          </a:p>
        </p:txBody>
      </p:sp>
      <p:sp>
        <p:nvSpPr>
          <p:cNvPr id="524291" name="Rectangle 3"/>
          <p:cNvSpPr>
            <a:spLocks noGrp="1" noChangeArrowheads="1"/>
          </p:cNvSpPr>
          <p:nvPr>
            <p:ph type="body" idx="1"/>
          </p:nvPr>
        </p:nvSpPr>
        <p:spPr>
          <a:xfrm>
            <a:off x="827088" y="908050"/>
            <a:ext cx="8316912" cy="5689600"/>
          </a:xfrm>
        </p:spPr>
        <p:txBody>
          <a:bodyPr/>
          <a:lstStyle/>
          <a:p>
            <a:r>
              <a:rPr lang="fi-FI"/>
              <a:t>consider a generic class with a non-final method:</a:t>
            </a:r>
          </a:p>
          <a:p>
            <a:pPr lvl="1">
              <a:buFontTx/>
              <a:buNone/>
            </a:pPr>
            <a:r>
              <a:rPr lang="fi-FI"/>
              <a:t>class</a:t>
            </a:r>
            <a:r>
              <a:rPr lang="fi-FI">
                <a:solidFill>
                  <a:schemeClr val="accent2"/>
                </a:solidFill>
              </a:rPr>
              <a:t> Pair &lt;T&gt; {   // parameter T is erased from code</a:t>
            </a:r>
          </a:p>
          <a:p>
            <a:pPr lvl="2">
              <a:buFontTx/>
              <a:buNone/>
            </a:pPr>
            <a:r>
              <a:rPr lang="fi-FI"/>
              <a:t>public void </a:t>
            </a:r>
            <a:r>
              <a:rPr lang="fi-FI">
                <a:solidFill>
                  <a:schemeClr val="accent2"/>
                </a:solidFill>
              </a:rPr>
              <a:t>setSecond (T s) { second = s; } . .</a:t>
            </a:r>
          </a:p>
          <a:p>
            <a:r>
              <a:rPr lang="fi-FI"/>
              <a:t>to override such type-erased methods, the compiler must generate extra </a:t>
            </a:r>
            <a:r>
              <a:rPr lang="fi-FI" i="1"/>
              <a:t>bridge methods</a:t>
            </a:r>
            <a:r>
              <a:rPr lang="fi-FI"/>
              <a:t>:  </a:t>
            </a:r>
          </a:p>
          <a:p>
            <a:pPr lvl="1">
              <a:buFontTx/>
              <a:buNone/>
            </a:pPr>
            <a:r>
              <a:rPr lang="fi-FI"/>
              <a:t>class</a:t>
            </a:r>
            <a:r>
              <a:rPr lang="fi-FI">
                <a:solidFill>
                  <a:schemeClr val="accent2"/>
                </a:solidFill>
              </a:rPr>
              <a:t> DateInterval </a:t>
            </a:r>
            <a:r>
              <a:rPr lang="fi-FI"/>
              <a:t>extends</a:t>
            </a:r>
            <a:r>
              <a:rPr lang="fi-FI">
                <a:solidFill>
                  <a:schemeClr val="accent2"/>
                </a:solidFill>
              </a:rPr>
              <a:t> Pair &lt;Date&gt; {</a:t>
            </a:r>
          </a:p>
          <a:p>
            <a:pPr lvl="1">
              <a:buFontTx/>
              <a:buNone/>
            </a:pPr>
            <a:r>
              <a:rPr lang="fi-FI"/>
              <a:t>  public</a:t>
            </a:r>
            <a:r>
              <a:rPr lang="fi-FI">
                <a:solidFill>
                  <a:schemeClr val="accent2"/>
                </a:solidFill>
              </a:rPr>
              <a:t> </a:t>
            </a:r>
            <a:r>
              <a:rPr lang="fi-FI"/>
              <a:t>void </a:t>
            </a:r>
            <a:r>
              <a:rPr lang="fi-FI">
                <a:solidFill>
                  <a:schemeClr val="accent2"/>
                </a:solidFill>
              </a:rPr>
              <a:t>setSecond (Date high) { // override </a:t>
            </a:r>
          </a:p>
          <a:p>
            <a:pPr lvl="2">
              <a:buFontTx/>
              <a:buNone/>
            </a:pPr>
            <a:r>
              <a:rPr lang="fi-FI"/>
              <a:t>  if</a:t>
            </a:r>
            <a:r>
              <a:rPr lang="fi-FI">
                <a:solidFill>
                  <a:schemeClr val="accent2"/>
                </a:solidFill>
              </a:rPr>
              <a:t> (high.compareTo (first) &lt; 0)  </a:t>
            </a:r>
            <a:r>
              <a:rPr lang="fi-FI"/>
              <a:t>throw new</a:t>
            </a:r>
            <a:r>
              <a:rPr lang="fi-FI">
                <a:solidFill>
                  <a:schemeClr val="accent2"/>
                </a:solidFill>
              </a:rPr>
              <a:t> . .</a:t>
            </a:r>
          </a:p>
          <a:p>
            <a:pPr lvl="2">
              <a:buFontTx/>
              <a:buNone/>
            </a:pPr>
            <a:r>
              <a:rPr lang="fi-FI">
                <a:solidFill>
                  <a:schemeClr val="accent2"/>
                </a:solidFill>
              </a:rPr>
              <a:t>  second = high;  // otherwise OK</a:t>
            </a:r>
          </a:p>
          <a:p>
            <a:pPr lvl="1">
              <a:buFontTx/>
              <a:buNone/>
            </a:pPr>
            <a:r>
              <a:rPr lang="fi-FI">
                <a:solidFill>
                  <a:schemeClr val="accent2"/>
                </a:solidFill>
              </a:rPr>
              <a:t>  }</a:t>
            </a:r>
          </a:p>
          <a:p>
            <a:pPr lvl="1">
              <a:buFontTx/>
              <a:buNone/>
            </a:pPr>
            <a:r>
              <a:rPr lang="fi-FI"/>
              <a:t>  public void </a:t>
            </a:r>
            <a:r>
              <a:rPr lang="fi-FI">
                <a:solidFill>
                  <a:schemeClr val="accent2"/>
                </a:solidFill>
              </a:rPr>
              <a:t>setSecond (Object s) { // bridge method</a:t>
            </a:r>
          </a:p>
          <a:p>
            <a:pPr lvl="2">
              <a:buFontTx/>
              <a:buNone/>
            </a:pPr>
            <a:r>
              <a:rPr lang="fi-FI">
                <a:solidFill>
                  <a:schemeClr val="accent2"/>
                </a:solidFill>
              </a:rPr>
              <a:t>  setSecond ((Date)s);     // generated by compiler</a:t>
            </a:r>
          </a:p>
          <a:p>
            <a:pPr lvl="1">
              <a:buFontTx/>
              <a:buNone/>
            </a:pPr>
            <a:r>
              <a:rPr lang="fi-FI">
                <a:solidFill>
                  <a:schemeClr val="accent2"/>
                </a:solidFill>
              </a:rPr>
              <a:t>  } .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6C25C5-1AA2-4CE5-85A1-F4285743DC57}" type="slidenum">
              <a:rPr lang="fi-FI"/>
              <a:pPr/>
              <a:t>126</a:t>
            </a:fld>
            <a:endParaRPr lang="fi-FI"/>
          </a:p>
        </p:txBody>
      </p:sp>
      <p:sp>
        <p:nvSpPr>
          <p:cNvPr id="485378" name="Rectangle 2"/>
          <p:cNvSpPr>
            <a:spLocks noGrp="1" noChangeArrowheads="1"/>
          </p:cNvSpPr>
          <p:nvPr>
            <p:ph type="title"/>
          </p:nvPr>
        </p:nvSpPr>
        <p:spPr>
          <a:xfrm>
            <a:off x="755650" y="188913"/>
            <a:ext cx="8066088" cy="561975"/>
          </a:xfrm>
        </p:spPr>
        <p:txBody>
          <a:bodyPr>
            <a:normAutofit fontScale="90000"/>
          </a:bodyPr>
          <a:lstStyle/>
          <a:p>
            <a:r>
              <a:rPr lang="fi-FI"/>
              <a:t>Restrictions and limitations</a:t>
            </a:r>
          </a:p>
        </p:txBody>
      </p:sp>
      <p:sp>
        <p:nvSpPr>
          <p:cNvPr id="485379" name="Rectangle 3"/>
          <p:cNvSpPr>
            <a:spLocks noGrp="1" noChangeArrowheads="1"/>
          </p:cNvSpPr>
          <p:nvPr>
            <p:ph type="body" idx="1"/>
          </p:nvPr>
        </p:nvSpPr>
        <p:spPr>
          <a:xfrm>
            <a:off x="827088" y="765175"/>
            <a:ext cx="8316912" cy="5903913"/>
          </a:xfrm>
        </p:spPr>
        <p:txBody>
          <a:bodyPr/>
          <a:lstStyle/>
          <a:p>
            <a:r>
              <a:rPr lang="fi-FI"/>
              <a:t>in Java, generic types are </a:t>
            </a:r>
            <a:r>
              <a:rPr lang="fi-FI" i="1"/>
              <a:t>compile-time</a:t>
            </a:r>
            <a:r>
              <a:rPr lang="fi-FI"/>
              <a:t> entities</a:t>
            </a:r>
          </a:p>
          <a:p>
            <a:pPr lvl="1"/>
            <a:r>
              <a:rPr lang="fi-FI"/>
              <a:t>in C++, </a:t>
            </a:r>
            <a:r>
              <a:rPr lang="fi-FI" i="1"/>
              <a:t>instantiations</a:t>
            </a:r>
            <a:r>
              <a:rPr lang="fi-FI"/>
              <a:t> of a class template are </a:t>
            </a:r>
            <a:r>
              <a:rPr lang="fi-FI" i="1"/>
              <a:t>compiled separately </a:t>
            </a:r>
            <a:r>
              <a:rPr lang="fi-FI"/>
              <a:t>as source code, and </a:t>
            </a:r>
            <a:r>
              <a:rPr lang="fi-FI" i="1"/>
              <a:t>tailored</a:t>
            </a:r>
            <a:r>
              <a:rPr lang="fi-FI"/>
              <a:t> </a:t>
            </a:r>
            <a:r>
              <a:rPr lang="fi-FI" i="1"/>
              <a:t>code</a:t>
            </a:r>
            <a:r>
              <a:rPr lang="fi-FI"/>
              <a:t> is produced for each one </a:t>
            </a:r>
          </a:p>
          <a:p>
            <a:pPr lvl="1"/>
            <a:endParaRPr lang="fi-FI" sz="1000"/>
          </a:p>
          <a:p>
            <a:r>
              <a:rPr lang="fi-FI"/>
              <a:t>primitive type parameters (</a:t>
            </a:r>
            <a:r>
              <a:rPr lang="fi-FI">
                <a:solidFill>
                  <a:schemeClr val="accent2"/>
                </a:solidFill>
              </a:rPr>
              <a:t>Pair &lt;</a:t>
            </a:r>
            <a:r>
              <a:rPr lang="fi-FI"/>
              <a:t>int</a:t>
            </a:r>
            <a:r>
              <a:rPr lang="fi-FI">
                <a:solidFill>
                  <a:schemeClr val="accent2"/>
                </a:solidFill>
              </a:rPr>
              <a:t>&gt;</a:t>
            </a:r>
            <a:r>
              <a:rPr lang="fi-FI"/>
              <a:t>) not allowed</a:t>
            </a:r>
          </a:p>
          <a:p>
            <a:pPr lvl="1"/>
            <a:r>
              <a:rPr lang="fi-FI"/>
              <a:t>in C++, both classes and primitive types allowed</a:t>
            </a:r>
          </a:p>
          <a:p>
            <a:pPr lvl="1"/>
            <a:endParaRPr lang="fi-FI" sz="800"/>
          </a:p>
          <a:p>
            <a:r>
              <a:rPr lang="fi-FI"/>
              <a:t>objects in JVM have non-generic classes:</a:t>
            </a:r>
          </a:p>
          <a:p>
            <a:pPr lvl="2">
              <a:buFontTx/>
              <a:buNone/>
            </a:pPr>
            <a:r>
              <a:rPr lang="fi-FI">
                <a:solidFill>
                  <a:schemeClr val="accent2"/>
                </a:solidFill>
              </a:rPr>
              <a:t>Pair&lt;String&gt; strPair = </a:t>
            </a:r>
            <a:r>
              <a:rPr lang="fi-FI"/>
              <a:t>new</a:t>
            </a:r>
            <a:r>
              <a:rPr lang="fi-FI">
                <a:solidFill>
                  <a:schemeClr val="accent2"/>
                </a:solidFill>
              </a:rPr>
              <a:t> Pair&lt;String&gt; . .; </a:t>
            </a:r>
          </a:p>
          <a:p>
            <a:pPr lvl="2">
              <a:buFontTx/>
              <a:buNone/>
            </a:pPr>
            <a:r>
              <a:rPr lang="fi-FI">
                <a:solidFill>
                  <a:schemeClr val="accent2"/>
                </a:solidFill>
              </a:rPr>
              <a:t>Pair&lt;Number&gt; numPair = </a:t>
            </a:r>
            <a:r>
              <a:rPr lang="fi-FI"/>
              <a:t>new</a:t>
            </a:r>
            <a:r>
              <a:rPr lang="fi-FI">
                <a:solidFill>
                  <a:schemeClr val="accent2"/>
                </a:solidFill>
              </a:rPr>
              <a:t> Pair&lt;Number&gt; . .; </a:t>
            </a:r>
          </a:p>
          <a:p>
            <a:pPr lvl="2">
              <a:buFontTx/>
              <a:buNone/>
            </a:pPr>
            <a:r>
              <a:rPr lang="fi-FI">
                <a:solidFill>
                  <a:schemeClr val="accent2"/>
                </a:solidFill>
              </a:rPr>
              <a:t>b = strPair.getClass () == numPair.getClass ();</a:t>
            </a:r>
          </a:p>
          <a:p>
            <a:pPr lvl="2">
              <a:buFontTx/>
              <a:buNone/>
            </a:pPr>
            <a:r>
              <a:rPr lang="fi-FI"/>
              <a:t>assert</a:t>
            </a:r>
            <a:r>
              <a:rPr lang="fi-FI">
                <a:solidFill>
                  <a:schemeClr val="accent2"/>
                </a:solidFill>
              </a:rPr>
              <a:t> b == true;  // both of the raw class Pair</a:t>
            </a:r>
          </a:p>
          <a:p>
            <a:pPr lvl="1"/>
            <a:r>
              <a:rPr lang="fi-FI"/>
              <a:t>but byte-code has reflective info about </a:t>
            </a:r>
            <a:r>
              <a:rPr lang="fi-FI" i="1"/>
              <a:t>generics</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4B48D0-45F8-49D4-9D83-D2B09EF356E8}" type="slidenum">
              <a:rPr lang="fi-FI"/>
              <a:pPr/>
              <a:t>127</a:t>
            </a:fld>
            <a:endParaRPr lang="fi-FI"/>
          </a:p>
        </p:txBody>
      </p:sp>
      <p:sp>
        <p:nvSpPr>
          <p:cNvPr id="499714" name="Rectangle 2"/>
          <p:cNvSpPr>
            <a:spLocks noGrp="1" noChangeArrowheads="1"/>
          </p:cNvSpPr>
          <p:nvPr>
            <p:ph type="title"/>
          </p:nvPr>
        </p:nvSpPr>
        <p:spPr>
          <a:xfrm>
            <a:off x="755650" y="115888"/>
            <a:ext cx="8066088" cy="561975"/>
          </a:xfrm>
        </p:spPr>
        <p:txBody>
          <a:bodyPr>
            <a:normAutofit fontScale="90000"/>
          </a:bodyPr>
          <a:lstStyle/>
          <a:p>
            <a:r>
              <a:rPr lang="fi-FI"/>
              <a:t>Restrictions and limitations (cont.)</a:t>
            </a:r>
          </a:p>
        </p:txBody>
      </p:sp>
      <p:sp>
        <p:nvSpPr>
          <p:cNvPr id="499715" name="Rectangle 3"/>
          <p:cNvSpPr>
            <a:spLocks noGrp="1" noChangeArrowheads="1"/>
          </p:cNvSpPr>
          <p:nvPr>
            <p:ph type="body" idx="1"/>
          </p:nvPr>
        </p:nvSpPr>
        <p:spPr>
          <a:xfrm>
            <a:off x="827088" y="765175"/>
            <a:ext cx="8316912" cy="5903913"/>
          </a:xfrm>
        </p:spPr>
        <p:txBody>
          <a:bodyPr/>
          <a:lstStyle/>
          <a:p>
            <a:r>
              <a:rPr lang="fi-FI"/>
              <a:t>instantiations of generic parameter T are not allowed</a:t>
            </a:r>
          </a:p>
          <a:p>
            <a:pPr lvl="2">
              <a:buFontTx/>
              <a:buNone/>
            </a:pPr>
            <a:r>
              <a:rPr lang="fi-FI" i="1">
                <a:solidFill>
                  <a:schemeClr val="accent2"/>
                </a:solidFill>
              </a:rPr>
              <a:t>new T ()          // ERROR: whatever T to produce?</a:t>
            </a:r>
          </a:p>
          <a:p>
            <a:pPr lvl="2">
              <a:buFontTx/>
              <a:buNone/>
            </a:pPr>
            <a:r>
              <a:rPr lang="fi-FI" i="1">
                <a:solidFill>
                  <a:schemeClr val="accent2"/>
                </a:solidFill>
              </a:rPr>
              <a:t>new T [10]</a:t>
            </a:r>
            <a:endParaRPr lang="fi-FI" sz="800" i="1">
              <a:solidFill>
                <a:schemeClr val="accent2"/>
              </a:solidFill>
            </a:endParaRPr>
          </a:p>
          <a:p>
            <a:r>
              <a:rPr lang="fi-FI"/>
              <a:t>arrays of parameterized types are not allowed</a:t>
            </a:r>
          </a:p>
          <a:p>
            <a:pPr lvl="2">
              <a:buFontTx/>
              <a:buNone/>
            </a:pPr>
            <a:r>
              <a:rPr lang="fi-FI" i="1"/>
              <a:t>new</a:t>
            </a:r>
            <a:r>
              <a:rPr lang="fi-FI" i="1">
                <a:solidFill>
                  <a:schemeClr val="accent2"/>
                </a:solidFill>
              </a:rPr>
              <a:t> Pair &lt;String&gt; [10];         //  ERROR</a:t>
            </a:r>
          </a:p>
          <a:p>
            <a:pPr lvl="1"/>
            <a:r>
              <a:rPr lang="fi-FI"/>
              <a:t>since type erasure removes type information needed for checks of array assignments</a:t>
            </a:r>
            <a:endParaRPr lang="fi-FI" sz="1000"/>
          </a:p>
          <a:p>
            <a:r>
              <a:rPr lang="fi-FI"/>
              <a:t>static fields and static methods with type parameters are not allowed </a:t>
            </a:r>
          </a:p>
          <a:p>
            <a:pPr lvl="2">
              <a:buFontTx/>
              <a:buNone/>
            </a:pPr>
            <a:r>
              <a:rPr lang="fi-FI"/>
              <a:t>class</a:t>
            </a:r>
            <a:r>
              <a:rPr lang="fi-FI">
                <a:solidFill>
                  <a:schemeClr val="accent2"/>
                </a:solidFill>
              </a:rPr>
              <a:t> Singleton &lt;T&gt; {</a:t>
            </a:r>
          </a:p>
          <a:p>
            <a:pPr lvl="3">
              <a:buFontTx/>
              <a:buNone/>
            </a:pPr>
            <a:r>
              <a:rPr lang="fi-FI" i="1"/>
              <a:t>private static</a:t>
            </a:r>
            <a:r>
              <a:rPr lang="fi-FI" i="1">
                <a:solidFill>
                  <a:schemeClr val="accent2"/>
                </a:solidFill>
              </a:rPr>
              <a:t> T singleOne;         // ERROR</a:t>
            </a:r>
          </a:p>
          <a:p>
            <a:pPr lvl="1"/>
            <a:r>
              <a:rPr lang="fi-FI"/>
              <a:t>since after type erasure, </a:t>
            </a:r>
            <a:r>
              <a:rPr lang="fi-FI" i="1"/>
              <a:t>one</a:t>
            </a:r>
            <a:r>
              <a:rPr lang="fi-FI"/>
              <a:t> class and </a:t>
            </a:r>
            <a:r>
              <a:rPr lang="fi-FI" i="1"/>
              <a:t>one</a:t>
            </a:r>
            <a:r>
              <a:rPr lang="fi-FI"/>
              <a:t> shared static field for all instantiations and their objects</a:t>
            </a:r>
          </a:p>
          <a:p>
            <a:pPr lvl="1"/>
            <a:endParaRPr lang="fi-FI" sz="100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FC8C87-9ED0-4F9A-921B-8D8F28516F29}" type="slidenum">
              <a:rPr lang="fi-FI"/>
              <a:pPr/>
              <a:t>128</a:t>
            </a:fld>
            <a:endParaRPr lang="fi-FI"/>
          </a:p>
        </p:txBody>
      </p:sp>
      <p:sp>
        <p:nvSpPr>
          <p:cNvPr id="538626" name="Rectangle 2"/>
          <p:cNvSpPr>
            <a:spLocks noGrp="1" noChangeArrowheads="1"/>
          </p:cNvSpPr>
          <p:nvPr>
            <p:ph type="title"/>
          </p:nvPr>
        </p:nvSpPr>
        <p:spPr>
          <a:xfrm>
            <a:off x="827088" y="0"/>
            <a:ext cx="8066087" cy="620713"/>
          </a:xfrm>
        </p:spPr>
        <p:txBody>
          <a:bodyPr>
            <a:normAutofit fontScale="90000"/>
          </a:bodyPr>
          <a:lstStyle/>
          <a:p>
            <a:r>
              <a:rPr lang="fi-FI"/>
              <a:t>Wildcard types</a:t>
            </a:r>
          </a:p>
        </p:txBody>
      </p:sp>
      <p:sp>
        <p:nvSpPr>
          <p:cNvPr id="538627" name="Rectangle 3"/>
          <p:cNvSpPr>
            <a:spLocks noGrp="1" noChangeArrowheads="1"/>
          </p:cNvSpPr>
          <p:nvPr>
            <p:ph type="body" idx="1"/>
          </p:nvPr>
        </p:nvSpPr>
        <p:spPr>
          <a:xfrm>
            <a:off x="827088" y="620713"/>
            <a:ext cx="8316912" cy="5832475"/>
          </a:xfrm>
        </p:spPr>
        <p:txBody>
          <a:bodyPr/>
          <a:lstStyle/>
          <a:p>
            <a:pPr marL="457200" indent="-457200"/>
            <a:r>
              <a:rPr lang="fi-FI"/>
              <a:t>note that the raw class </a:t>
            </a:r>
            <a:r>
              <a:rPr lang="fi-FI" i="1"/>
              <a:t>Pair</a:t>
            </a:r>
            <a:r>
              <a:rPr lang="fi-FI"/>
              <a:t> is not equal </a:t>
            </a:r>
            <a:r>
              <a:rPr lang="fi-FI" i="1"/>
              <a:t>Pair</a:t>
            </a:r>
            <a:r>
              <a:rPr lang="fi-FI"/>
              <a:t> &lt;?&gt;</a:t>
            </a:r>
          </a:p>
          <a:p>
            <a:pPr marL="1371600" lvl="2" indent="-457200">
              <a:buFontTx/>
              <a:buNone/>
            </a:pPr>
            <a:r>
              <a:rPr lang="fi-FI">
                <a:solidFill>
                  <a:schemeClr val="accent2"/>
                </a:solidFill>
              </a:rPr>
              <a:t>Pair pair1  = . .;  </a:t>
            </a:r>
          </a:p>
          <a:p>
            <a:pPr marL="1371600" lvl="2" indent="-457200">
              <a:buFontTx/>
              <a:buNone/>
            </a:pPr>
            <a:r>
              <a:rPr lang="fi-FI">
                <a:solidFill>
                  <a:schemeClr val="accent2"/>
                </a:solidFill>
              </a:rPr>
              <a:t>pair1.first = </a:t>
            </a:r>
            <a:r>
              <a:rPr lang="fi-FI"/>
              <a:t>new</a:t>
            </a:r>
            <a:r>
              <a:rPr lang="fi-FI">
                <a:solidFill>
                  <a:schemeClr val="accent2"/>
                </a:solidFill>
              </a:rPr>
              <a:t> Double (10.0);   </a:t>
            </a:r>
            <a:r>
              <a:rPr lang="fi-FI" i="1">
                <a:solidFill>
                  <a:schemeClr val="accent2"/>
                </a:solidFill>
              </a:rPr>
              <a:t>//  WARNING</a:t>
            </a:r>
          </a:p>
          <a:p>
            <a:pPr marL="1371600" lvl="2" indent="-457200">
              <a:buFontTx/>
              <a:buNone/>
            </a:pPr>
            <a:r>
              <a:rPr lang="fi-FI">
                <a:solidFill>
                  <a:schemeClr val="accent2"/>
                </a:solidFill>
              </a:rPr>
              <a:t>Pair &lt;?&gt; pair2 = . .; </a:t>
            </a:r>
          </a:p>
          <a:p>
            <a:pPr marL="1371600" lvl="2" indent="-457200">
              <a:buFontTx/>
              <a:buNone/>
            </a:pPr>
            <a:r>
              <a:rPr lang="fi-FI" i="1">
                <a:solidFill>
                  <a:schemeClr val="accent2"/>
                </a:solidFill>
              </a:rPr>
              <a:t>pair2.first = </a:t>
            </a:r>
            <a:r>
              <a:rPr lang="fi-FI" i="1"/>
              <a:t>new</a:t>
            </a:r>
            <a:r>
              <a:rPr lang="fi-FI" i="1">
                <a:solidFill>
                  <a:schemeClr val="accent2"/>
                </a:solidFill>
              </a:rPr>
              <a:t> Double (10.0);   //  ERROR</a:t>
            </a:r>
          </a:p>
          <a:p>
            <a:pPr marL="457200" indent="-457200"/>
            <a:endParaRPr lang="fi-FI" sz="800"/>
          </a:p>
          <a:p>
            <a:pPr marL="457200" indent="-457200"/>
            <a:r>
              <a:rPr lang="fi-FI"/>
              <a:t>but some operations have no type constraints:</a:t>
            </a:r>
          </a:p>
          <a:p>
            <a:pPr marL="1371600" lvl="2" indent="-457200">
              <a:buFontTx/>
              <a:buNone/>
            </a:pPr>
            <a:r>
              <a:rPr lang="fi-FI"/>
              <a:t>public static boolean</a:t>
            </a:r>
            <a:r>
              <a:rPr lang="fi-FI">
                <a:solidFill>
                  <a:schemeClr val="accent2"/>
                </a:solidFill>
              </a:rPr>
              <a:t> hasNulls (Pair &lt;?&gt; p) {</a:t>
            </a:r>
          </a:p>
          <a:p>
            <a:pPr marL="1828800" lvl="3" indent="-457200">
              <a:buFontTx/>
              <a:buNone/>
            </a:pPr>
            <a:r>
              <a:rPr lang="fi-FI"/>
              <a:t>return</a:t>
            </a:r>
            <a:r>
              <a:rPr lang="fi-FI">
                <a:solidFill>
                  <a:schemeClr val="accent2"/>
                </a:solidFill>
              </a:rPr>
              <a:t> p.first == </a:t>
            </a:r>
            <a:r>
              <a:rPr lang="fi-FI"/>
              <a:t>null </a:t>
            </a:r>
            <a:r>
              <a:rPr lang="fi-FI">
                <a:solidFill>
                  <a:schemeClr val="accent2"/>
                </a:solidFill>
              </a:rPr>
              <a:t> ||  p.second == </a:t>
            </a:r>
            <a:r>
              <a:rPr lang="fi-FI"/>
              <a:t>null</a:t>
            </a:r>
            <a:r>
              <a:rPr lang="fi-FI">
                <a:solidFill>
                  <a:schemeClr val="accent2"/>
                </a:solidFill>
              </a:rPr>
              <a:t>; </a:t>
            </a:r>
          </a:p>
          <a:p>
            <a:pPr marL="1371600" lvl="2" indent="-457200">
              <a:buFontTx/>
              <a:buNone/>
            </a:pPr>
            <a:r>
              <a:rPr lang="fi-FI">
                <a:solidFill>
                  <a:schemeClr val="accent2"/>
                </a:solidFill>
              </a:rPr>
              <a:t>}</a:t>
            </a:r>
          </a:p>
          <a:p>
            <a:pPr marL="457200" indent="-457200"/>
            <a:r>
              <a:rPr lang="fi-FI"/>
              <a:t>alternatively, you could provide a generic method</a:t>
            </a:r>
          </a:p>
          <a:p>
            <a:pPr marL="1371600" lvl="2" indent="-457200">
              <a:buFontTx/>
              <a:buNone/>
            </a:pPr>
            <a:r>
              <a:rPr lang="fi-FI"/>
              <a:t>public static </a:t>
            </a:r>
            <a:r>
              <a:rPr lang="fi-FI">
                <a:solidFill>
                  <a:schemeClr val="accent2"/>
                </a:solidFill>
              </a:rPr>
              <a:t>&lt;T&gt;</a:t>
            </a:r>
            <a:r>
              <a:rPr lang="fi-FI"/>
              <a:t> boolean</a:t>
            </a:r>
            <a:r>
              <a:rPr lang="fi-FI">
                <a:solidFill>
                  <a:schemeClr val="accent2"/>
                </a:solidFill>
              </a:rPr>
              <a:t> hasNulls (Pair &lt;T&gt; p)</a:t>
            </a:r>
          </a:p>
          <a:p>
            <a:pPr marL="457200" indent="-457200"/>
            <a:r>
              <a:rPr lang="fi-FI"/>
              <a:t>generally, prefer wildcard types (but use generic method with type T when multiple parameters)</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94C4BB-E578-43E1-9872-599D745D330A}" type="slidenum">
              <a:rPr lang="fi-FI"/>
              <a:pPr/>
              <a:t>129</a:t>
            </a:fld>
            <a:endParaRPr lang="fi-FI"/>
          </a:p>
        </p:txBody>
      </p:sp>
      <p:sp>
        <p:nvSpPr>
          <p:cNvPr id="539650" name="Rectangle 2"/>
          <p:cNvSpPr>
            <a:spLocks noGrp="1" noChangeArrowheads="1"/>
          </p:cNvSpPr>
          <p:nvPr>
            <p:ph type="title"/>
          </p:nvPr>
        </p:nvSpPr>
        <p:spPr>
          <a:xfrm>
            <a:off x="827088" y="188913"/>
            <a:ext cx="8066087" cy="431800"/>
          </a:xfrm>
        </p:spPr>
        <p:txBody>
          <a:bodyPr>
            <a:normAutofit fontScale="90000"/>
          </a:bodyPr>
          <a:lstStyle/>
          <a:p>
            <a:r>
              <a:rPr lang="fi-FI"/>
              <a:t>Wildcard capture</a:t>
            </a:r>
          </a:p>
        </p:txBody>
      </p:sp>
      <p:sp>
        <p:nvSpPr>
          <p:cNvPr id="539651" name="Rectangle 3"/>
          <p:cNvSpPr>
            <a:spLocks noGrp="1" noChangeArrowheads="1"/>
          </p:cNvSpPr>
          <p:nvPr>
            <p:ph type="body" idx="1"/>
          </p:nvPr>
        </p:nvSpPr>
        <p:spPr>
          <a:xfrm>
            <a:off x="900113" y="908050"/>
            <a:ext cx="8243887" cy="5689600"/>
          </a:xfrm>
        </p:spPr>
        <p:txBody>
          <a:bodyPr/>
          <a:lstStyle/>
          <a:p>
            <a:pPr marL="457200" indent="-457200"/>
            <a:r>
              <a:rPr lang="fi-FI"/>
              <a:t>the wildcard type ? cannot be used as a declared type of any variables (as in the previous slide)</a:t>
            </a:r>
          </a:p>
          <a:p>
            <a:pPr marL="914400" lvl="1" indent="-457200">
              <a:buFontTx/>
              <a:buNone/>
            </a:pPr>
            <a:r>
              <a:rPr lang="fi-FI">
                <a:solidFill>
                  <a:schemeClr val="accent2"/>
                </a:solidFill>
              </a:rPr>
              <a:t>     Pair &lt;?&gt; p = new Pair &lt;String&gt; ("one", "two"); . .</a:t>
            </a:r>
            <a:br>
              <a:rPr lang="fi-FI">
                <a:solidFill>
                  <a:schemeClr val="accent2"/>
                </a:solidFill>
              </a:rPr>
            </a:br>
            <a:r>
              <a:rPr lang="fi-FI" i="1">
                <a:solidFill>
                  <a:schemeClr val="accent2"/>
                </a:solidFill>
              </a:rPr>
              <a:t>p.first =  p.second</a:t>
            </a:r>
            <a:r>
              <a:rPr lang="fi-FI">
                <a:solidFill>
                  <a:schemeClr val="accent2"/>
                </a:solidFill>
              </a:rPr>
              <a:t>;</a:t>
            </a:r>
            <a:r>
              <a:rPr lang="fi-FI" i="1">
                <a:solidFill>
                  <a:schemeClr val="accent2"/>
                </a:solidFill>
              </a:rPr>
              <a:t>   //  ERROR</a:t>
            </a:r>
            <a:r>
              <a:rPr lang="fi-FI">
                <a:solidFill>
                  <a:schemeClr val="accent2"/>
                </a:solidFill>
              </a:rPr>
              <a:t>: unknown type</a:t>
            </a:r>
          </a:p>
          <a:p>
            <a:pPr marL="457200" indent="-457200"/>
            <a:r>
              <a:rPr lang="fi-FI"/>
              <a:t>but, can sometimes use a generic method to </a:t>
            </a:r>
            <a:r>
              <a:rPr lang="fi-FI" i="1"/>
              <a:t>capture the wildcard</a:t>
            </a:r>
            <a:r>
              <a:rPr lang="fi-FI"/>
              <a:t>:</a:t>
            </a:r>
          </a:p>
          <a:p>
            <a:pPr marL="1371600" lvl="2" indent="-457200">
              <a:buFontTx/>
              <a:buNone/>
            </a:pPr>
            <a:r>
              <a:rPr lang="fi-FI"/>
              <a:t>public static </a:t>
            </a:r>
            <a:r>
              <a:rPr lang="fi-FI">
                <a:solidFill>
                  <a:schemeClr val="accent2"/>
                </a:solidFill>
              </a:rPr>
              <a:t>&lt;T&gt;</a:t>
            </a:r>
            <a:r>
              <a:rPr lang="fi-FI"/>
              <a:t> void</a:t>
            </a:r>
            <a:r>
              <a:rPr lang="fi-FI">
                <a:solidFill>
                  <a:schemeClr val="accent2"/>
                </a:solidFill>
              </a:rPr>
              <a:t> rotate (Pair &lt;T&gt; p) {</a:t>
            </a:r>
          </a:p>
          <a:p>
            <a:pPr marL="1828800" lvl="3" indent="-457200">
              <a:buFontTx/>
              <a:buNone/>
            </a:pPr>
            <a:r>
              <a:rPr lang="fi-FI">
                <a:solidFill>
                  <a:schemeClr val="accent2"/>
                </a:solidFill>
              </a:rPr>
              <a:t>T temp = p.first; p.first = p.second;</a:t>
            </a:r>
          </a:p>
          <a:p>
            <a:pPr marL="1828800" lvl="3" indent="-457200">
              <a:buFontTx/>
              <a:buNone/>
            </a:pPr>
            <a:r>
              <a:rPr lang="fi-FI">
                <a:solidFill>
                  <a:schemeClr val="accent2"/>
                </a:solidFill>
              </a:rPr>
              <a:t>p.second = temp;</a:t>
            </a:r>
          </a:p>
          <a:p>
            <a:pPr marL="1371600" lvl="2" indent="-457200">
              <a:buFontTx/>
              <a:buNone/>
            </a:pPr>
            <a:r>
              <a:rPr lang="fi-FI">
                <a:solidFill>
                  <a:schemeClr val="accent2"/>
                </a:solidFill>
              </a:rPr>
              <a:t>}</a:t>
            </a:r>
          </a:p>
          <a:p>
            <a:pPr marL="457200" indent="-457200"/>
            <a:r>
              <a:rPr lang="fi-FI"/>
              <a:t>the compile checks that such a capture is legal</a:t>
            </a:r>
          </a:p>
          <a:p>
            <a:pPr marL="914400" lvl="1" indent="-457200"/>
            <a:r>
              <a:rPr lang="fi-FI"/>
              <a:t>e.g., the context ensures that T is unambiguous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Solution by exception handling</a:t>
            </a:r>
            <a:br>
              <a:rPr lang="en-IN" dirty="0"/>
            </a:br>
            <a:endParaRPr lang="en-IN" dirty="0"/>
          </a:p>
        </p:txBody>
      </p:sp>
      <p:sp>
        <p:nvSpPr>
          <p:cNvPr id="3" name="Content Placeholder 2"/>
          <p:cNvSpPr>
            <a:spLocks noGrp="1"/>
          </p:cNvSpPr>
          <p:nvPr>
            <p:ph sz="quarter" idx="1"/>
          </p:nvPr>
        </p:nvSpPr>
        <p:spPr>
          <a:xfrm>
            <a:off x="827484" y="1465730"/>
            <a:ext cx="6709906" cy="4782670"/>
          </a:xfrm>
        </p:spPr>
        <p:txBody>
          <a:bodyPr>
            <a:normAutofit fontScale="85000" lnSpcReduction="20000"/>
          </a:bodyPr>
          <a:lstStyle/>
          <a:p>
            <a:r>
              <a:rPr lang="en-IN" dirty="0"/>
              <a:t>Let's see the solution of above problem by java try-catch block.</a:t>
            </a:r>
          </a:p>
          <a:p>
            <a:r>
              <a:rPr lang="en-IN" b="1" dirty="0"/>
              <a:t>public</a:t>
            </a:r>
            <a:r>
              <a:rPr lang="en-IN" dirty="0"/>
              <a:t> </a:t>
            </a:r>
            <a:r>
              <a:rPr lang="en-IN" b="1" dirty="0"/>
              <a:t>class</a:t>
            </a:r>
            <a:r>
              <a:rPr lang="en-IN" dirty="0"/>
              <a:t> Testtrycatch2{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t>
            </a:r>
            <a:r>
              <a:rPr lang="en-IN" b="1" dirty="0"/>
              <a:t>try</a:t>
            </a:r>
            <a:r>
              <a:rPr lang="en-IN" dirty="0"/>
              <a:t>{  </a:t>
            </a:r>
          </a:p>
          <a:p>
            <a:r>
              <a:rPr lang="en-IN" dirty="0"/>
              <a:t>      </a:t>
            </a:r>
            <a:r>
              <a:rPr lang="en-IN" b="1" dirty="0" err="1"/>
              <a:t>int</a:t>
            </a:r>
            <a:r>
              <a:rPr lang="en-IN" dirty="0"/>
              <a:t> data=50/0;  </a:t>
            </a:r>
          </a:p>
          <a:p>
            <a:r>
              <a:rPr lang="en-IN" dirty="0"/>
              <a:t>   }</a:t>
            </a:r>
            <a:r>
              <a:rPr lang="en-IN" b="1" dirty="0"/>
              <a:t>catch</a:t>
            </a:r>
            <a:r>
              <a:rPr lang="en-IN" dirty="0"/>
              <a:t>(</a:t>
            </a:r>
            <a:r>
              <a:rPr lang="en-IN" dirty="0" err="1"/>
              <a:t>ArithmeticException</a:t>
            </a:r>
            <a:r>
              <a:rPr lang="en-IN" dirty="0"/>
              <a:t> e){</a:t>
            </a:r>
            <a:r>
              <a:rPr lang="en-IN" dirty="0" err="1"/>
              <a:t>System.out.println</a:t>
            </a:r>
            <a:r>
              <a:rPr lang="en-IN" dirty="0"/>
              <a:t>(e);}  </a:t>
            </a:r>
          </a:p>
          <a:p>
            <a:r>
              <a:rPr lang="en-IN" dirty="0"/>
              <a:t>   </a:t>
            </a:r>
            <a:r>
              <a:rPr lang="en-IN" dirty="0" err="1"/>
              <a:t>System.out.println</a:t>
            </a:r>
            <a:r>
              <a:rPr lang="en-IN" dirty="0"/>
              <a:t>("rest of the code...");  </a:t>
            </a:r>
          </a:p>
          <a:p>
            <a:r>
              <a:rPr lang="en-IN" dirty="0"/>
              <a:t>}  </a:t>
            </a:r>
          </a:p>
          <a:p>
            <a:r>
              <a:rPr lang="en-IN" dirty="0"/>
              <a:t>}  </a:t>
            </a:r>
          </a:p>
          <a:p>
            <a:pPr marL="0" indent="0">
              <a:buNone/>
            </a:pPr>
            <a:r>
              <a:rPr lang="en-US" dirty="0"/>
              <a:t>Output</a:t>
            </a:r>
            <a:r>
              <a:rPr lang="en-US" dirty="0" smtClean="0"/>
              <a:t>:-</a:t>
            </a:r>
            <a:endParaRPr lang="en-US" dirty="0"/>
          </a:p>
          <a:p>
            <a:pPr marL="0" indent="0">
              <a:buNone/>
            </a:pPr>
            <a:r>
              <a:rPr lang="en-US" dirty="0" smtClean="0"/>
              <a:t>Exception </a:t>
            </a:r>
            <a:r>
              <a:rPr lang="en-US" dirty="0"/>
              <a:t>in thread main </a:t>
            </a:r>
            <a:r>
              <a:rPr lang="en-US" dirty="0" err="1"/>
              <a:t>java.lang.ArithmeticException</a:t>
            </a:r>
            <a:r>
              <a:rPr lang="en-US" dirty="0"/>
              <a:t>:/ by zero</a:t>
            </a:r>
          </a:p>
          <a:p>
            <a:pPr marL="0" indent="0">
              <a:buNone/>
            </a:pPr>
            <a:r>
              <a:rPr lang="en-US" dirty="0"/>
              <a:t>rest of the code...</a:t>
            </a:r>
            <a:endParaRPr lang="en-IN" dirty="0"/>
          </a:p>
        </p:txBody>
      </p:sp>
    </p:spTree>
    <p:extLst>
      <p:ext uri="{BB962C8B-B14F-4D97-AF65-F5344CB8AC3E}">
        <p14:creationId xmlns:p14="http://schemas.microsoft.com/office/powerpoint/2010/main" xmlns="" val="36439780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47E68EE-5D04-4B85-8C26-664159ECAF0C}" type="slidenum">
              <a:rPr lang="fi-FI"/>
              <a:pPr/>
              <a:t>130</a:t>
            </a:fld>
            <a:endParaRPr lang="fi-FI"/>
          </a:p>
        </p:txBody>
      </p:sp>
      <p:sp>
        <p:nvSpPr>
          <p:cNvPr id="541698" name="Rectangle 2"/>
          <p:cNvSpPr>
            <a:spLocks noGrp="1" noChangeArrowheads="1"/>
          </p:cNvSpPr>
          <p:nvPr>
            <p:ph type="title"/>
          </p:nvPr>
        </p:nvSpPr>
        <p:spPr>
          <a:xfrm>
            <a:off x="827088" y="188913"/>
            <a:ext cx="8066087" cy="417512"/>
          </a:xfrm>
        </p:spPr>
        <p:txBody>
          <a:bodyPr>
            <a:normAutofit fontScale="90000"/>
          </a:bodyPr>
          <a:lstStyle/>
          <a:p>
            <a:r>
              <a:rPr lang="fi-FI"/>
              <a:t>Collections and algorithms</a:t>
            </a:r>
          </a:p>
        </p:txBody>
      </p:sp>
      <p:sp>
        <p:nvSpPr>
          <p:cNvPr id="541699" name="Rectangle 3"/>
          <p:cNvSpPr>
            <a:spLocks noGrp="1" noChangeArrowheads="1"/>
          </p:cNvSpPr>
          <p:nvPr>
            <p:ph type="body" idx="1"/>
          </p:nvPr>
        </p:nvSpPr>
        <p:spPr>
          <a:xfrm>
            <a:off x="900113" y="692150"/>
            <a:ext cx="8243887" cy="5832475"/>
          </a:xfrm>
        </p:spPr>
        <p:txBody>
          <a:bodyPr/>
          <a:lstStyle/>
          <a:p>
            <a:r>
              <a:rPr lang="fi-FI"/>
              <a:t>goal: design a</a:t>
            </a:r>
            <a:r>
              <a:rPr lang="fi-FI" i="1"/>
              <a:t> </a:t>
            </a:r>
            <a:r>
              <a:rPr lang="fi-FI"/>
              <a:t>minimal interface that you need</a:t>
            </a:r>
          </a:p>
          <a:p>
            <a:r>
              <a:rPr lang="fi-FI"/>
              <a:t>e.g., for </a:t>
            </a:r>
            <a:r>
              <a:rPr lang="fi-FI" i="1">
                <a:solidFill>
                  <a:schemeClr val="accent2"/>
                </a:solidFill>
              </a:rPr>
              <a:t>max</a:t>
            </a:r>
            <a:r>
              <a:rPr lang="fi-FI"/>
              <a:t>, implement to take any </a:t>
            </a:r>
            <a:r>
              <a:rPr lang="fi-FI" i="1"/>
              <a:t>Collection</a:t>
            </a:r>
            <a:endParaRPr lang="fi-FI" sz="800" i="1"/>
          </a:p>
          <a:p>
            <a:pPr>
              <a:buFontTx/>
              <a:buNone/>
            </a:pPr>
            <a:r>
              <a:rPr lang="fi-FI"/>
              <a:t>     public static</a:t>
            </a:r>
            <a:r>
              <a:rPr lang="fi-FI">
                <a:solidFill>
                  <a:schemeClr val="accent2"/>
                </a:solidFill>
              </a:rPr>
              <a:t> &lt;T </a:t>
            </a:r>
            <a:r>
              <a:rPr lang="fi-FI"/>
              <a:t>extends</a:t>
            </a:r>
            <a:r>
              <a:rPr lang="fi-FI">
                <a:solidFill>
                  <a:schemeClr val="accent2"/>
                </a:solidFill>
              </a:rPr>
              <a:t> Object &amp; </a:t>
            </a:r>
            <a:br>
              <a:rPr lang="fi-FI">
                <a:solidFill>
                  <a:schemeClr val="accent2"/>
                </a:solidFill>
              </a:rPr>
            </a:br>
            <a:r>
              <a:rPr lang="fi-FI">
                <a:solidFill>
                  <a:schemeClr val="accent2"/>
                </a:solidFill>
              </a:rPr>
              <a:t>                                           Comparable &lt;? </a:t>
            </a:r>
            <a:r>
              <a:rPr lang="fi-FI"/>
              <a:t>super</a:t>
            </a:r>
            <a:r>
              <a:rPr lang="fi-FI">
                <a:solidFill>
                  <a:schemeClr val="accent2"/>
                </a:solidFill>
              </a:rPr>
              <a:t> T&gt;&gt;</a:t>
            </a:r>
            <a:br>
              <a:rPr lang="fi-FI">
                <a:solidFill>
                  <a:schemeClr val="accent2"/>
                </a:solidFill>
              </a:rPr>
            </a:br>
            <a:r>
              <a:rPr lang="fi-FI">
                <a:solidFill>
                  <a:schemeClr val="accent2"/>
                </a:solidFill>
              </a:rPr>
              <a:t> T max (Collection &lt;? </a:t>
            </a:r>
            <a:r>
              <a:rPr lang="fi-FI"/>
              <a:t>extends</a:t>
            </a:r>
            <a:r>
              <a:rPr lang="fi-FI">
                <a:solidFill>
                  <a:schemeClr val="accent2"/>
                </a:solidFill>
              </a:rPr>
              <a:t> T&gt; c) { </a:t>
            </a:r>
            <a:br>
              <a:rPr lang="fi-FI">
                <a:solidFill>
                  <a:schemeClr val="accent2"/>
                </a:solidFill>
              </a:rPr>
            </a:br>
            <a:r>
              <a:rPr lang="fi-FI">
                <a:solidFill>
                  <a:schemeClr val="accent2"/>
                </a:solidFill>
              </a:rPr>
              <a:t>    // a </a:t>
            </a:r>
            <a:r>
              <a:rPr lang="fi-FI" i="1">
                <a:solidFill>
                  <a:schemeClr val="accent2"/>
                </a:solidFill>
              </a:rPr>
              <a:t>hypothetical</a:t>
            </a:r>
            <a:r>
              <a:rPr lang="fi-FI">
                <a:solidFill>
                  <a:schemeClr val="accent2"/>
                </a:solidFill>
              </a:rPr>
              <a:t> implementation: </a:t>
            </a:r>
            <a:br>
              <a:rPr lang="fi-FI">
                <a:solidFill>
                  <a:schemeClr val="accent2"/>
                </a:solidFill>
              </a:rPr>
            </a:br>
            <a:r>
              <a:rPr lang="fi-FI">
                <a:solidFill>
                  <a:schemeClr val="accent2"/>
                </a:solidFill>
              </a:rPr>
              <a:t>    Iterator &lt;T&gt; it = c.iterator (); </a:t>
            </a:r>
            <a:br>
              <a:rPr lang="fi-FI">
                <a:solidFill>
                  <a:schemeClr val="accent2"/>
                </a:solidFill>
              </a:rPr>
            </a:br>
            <a:r>
              <a:rPr lang="fi-FI">
                <a:solidFill>
                  <a:schemeClr val="accent2"/>
                </a:solidFill>
              </a:rPr>
              <a:t>    T largest = it.next ();  // or throws </a:t>
            </a:r>
            <a:r>
              <a:rPr lang="fi-FI" i="1">
                <a:solidFill>
                  <a:schemeClr val="accent2"/>
                </a:solidFill>
              </a:rPr>
              <a:t>NoSuchElement</a:t>
            </a:r>
            <a:r>
              <a:rPr lang="fi-FI">
                <a:solidFill>
                  <a:schemeClr val="accent2"/>
                </a:solidFill>
              </a:rPr>
              <a:t/>
            </a:r>
            <a:br>
              <a:rPr lang="fi-FI">
                <a:solidFill>
                  <a:schemeClr val="accent2"/>
                </a:solidFill>
              </a:rPr>
            </a:br>
            <a:r>
              <a:rPr lang="fi-FI">
                <a:solidFill>
                  <a:schemeClr val="accent2"/>
                </a:solidFill>
              </a:rPr>
              <a:t>    </a:t>
            </a:r>
            <a:r>
              <a:rPr lang="fi-FI"/>
              <a:t>while</a:t>
            </a:r>
            <a:r>
              <a:rPr lang="fi-FI">
                <a:solidFill>
                  <a:schemeClr val="accent2"/>
                </a:solidFill>
              </a:rPr>
              <a:t> (it.hasNext ()) { </a:t>
            </a:r>
            <a:br>
              <a:rPr lang="fi-FI">
                <a:solidFill>
                  <a:schemeClr val="accent2"/>
                </a:solidFill>
              </a:rPr>
            </a:br>
            <a:r>
              <a:rPr lang="fi-FI">
                <a:solidFill>
                  <a:schemeClr val="accent2"/>
                </a:solidFill>
              </a:rPr>
              <a:t>         T val = it.next (); </a:t>
            </a:r>
            <a:br>
              <a:rPr lang="fi-FI">
                <a:solidFill>
                  <a:schemeClr val="accent2"/>
                </a:solidFill>
              </a:rPr>
            </a:br>
            <a:r>
              <a:rPr lang="fi-FI">
                <a:solidFill>
                  <a:schemeClr val="accent2"/>
                </a:solidFill>
              </a:rPr>
              <a:t>         </a:t>
            </a:r>
            <a:r>
              <a:rPr lang="fi-FI"/>
              <a:t>if</a:t>
            </a:r>
            <a:r>
              <a:rPr lang="fi-FI">
                <a:solidFill>
                  <a:schemeClr val="accent2"/>
                </a:solidFill>
              </a:rPr>
              <a:t> (largest.compareTo (val) &lt; 0) largest = val;</a:t>
            </a:r>
            <a:br>
              <a:rPr lang="fi-FI">
                <a:solidFill>
                  <a:schemeClr val="accent2"/>
                </a:solidFill>
              </a:rPr>
            </a:br>
            <a:r>
              <a:rPr lang="fi-FI">
                <a:solidFill>
                  <a:schemeClr val="accent2"/>
                </a:solidFill>
              </a:rPr>
              <a:t>     }</a:t>
            </a:r>
            <a:br>
              <a:rPr lang="fi-FI">
                <a:solidFill>
                  <a:schemeClr val="accent2"/>
                </a:solidFill>
              </a:rPr>
            </a:br>
            <a:r>
              <a:rPr lang="fi-FI">
                <a:solidFill>
                  <a:schemeClr val="accent2"/>
                </a:solidFill>
              </a:rPr>
              <a:t>     </a:t>
            </a:r>
            <a:r>
              <a:rPr lang="fi-FI"/>
              <a:t>return</a:t>
            </a:r>
            <a:r>
              <a:rPr lang="fi-FI">
                <a:solidFill>
                  <a:schemeClr val="accent2"/>
                </a:solidFill>
              </a:rPr>
              <a:t> largest; </a:t>
            </a:r>
            <a:br>
              <a:rPr lang="fi-FI">
                <a:solidFill>
                  <a:schemeClr val="accent2"/>
                </a:solidFill>
              </a:rPr>
            </a:br>
            <a:r>
              <a:rPr lang="fi-FI">
                <a:solidFill>
                  <a:schemeClr val="accent2"/>
                </a:solidFill>
              </a:rPr>
              <a:t> }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Question Time</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fontAlgn="base"/>
            <a:r>
              <a:rPr lang="en-US" dirty="0" smtClean="0"/>
              <a:t>class Base extends Exception {}</a:t>
            </a:r>
          </a:p>
          <a:p>
            <a:pPr fontAlgn="base"/>
            <a:r>
              <a:rPr lang="en-US" dirty="0" smtClean="0"/>
              <a:t>class Derived extends Base  {}</a:t>
            </a:r>
          </a:p>
          <a:p>
            <a:pPr fontAlgn="base"/>
            <a:r>
              <a:rPr lang="en-US" dirty="0" smtClean="0"/>
              <a:t> </a:t>
            </a:r>
          </a:p>
          <a:p>
            <a:pPr fontAlgn="base"/>
            <a:r>
              <a:rPr lang="en-US" dirty="0" smtClean="0"/>
              <a:t>public class Main {</a:t>
            </a:r>
          </a:p>
          <a:p>
            <a:pPr fontAlgn="base"/>
            <a:r>
              <a:rPr lang="en-US" dirty="0" smtClean="0"/>
              <a:t>  public static void main(String </a:t>
            </a:r>
            <a:r>
              <a:rPr lang="en-US" dirty="0" err="1" smtClean="0"/>
              <a:t>args</a:t>
            </a:r>
            <a:r>
              <a:rPr lang="en-US" dirty="0" smtClean="0"/>
              <a:t>[]) {</a:t>
            </a:r>
          </a:p>
          <a:p>
            <a:pPr fontAlgn="base"/>
            <a:r>
              <a:rPr lang="en-US" dirty="0" smtClean="0"/>
              <a:t>   // some other stuff</a:t>
            </a:r>
          </a:p>
          <a:p>
            <a:pPr fontAlgn="base"/>
            <a:r>
              <a:rPr lang="en-US" dirty="0" smtClean="0"/>
              <a:t>   try {</a:t>
            </a:r>
          </a:p>
          <a:p>
            <a:pPr fontAlgn="base"/>
            <a:r>
              <a:rPr lang="en-US" dirty="0" smtClean="0"/>
              <a:t>       // Some monitored code</a:t>
            </a:r>
          </a:p>
          <a:p>
            <a:pPr fontAlgn="base"/>
            <a:r>
              <a:rPr lang="en-US" dirty="0" smtClean="0"/>
              <a:t>       throw new Derived();</a:t>
            </a:r>
          </a:p>
          <a:p>
            <a:pPr fontAlgn="base"/>
            <a:r>
              <a:rPr lang="en-US" dirty="0" smtClean="0"/>
              <a:t>    }</a:t>
            </a:r>
          </a:p>
          <a:p>
            <a:pPr fontAlgn="base"/>
            <a:r>
              <a:rPr lang="en-US" dirty="0" smtClean="0"/>
              <a:t>    </a:t>
            </a:r>
            <a:r>
              <a:rPr lang="en-US" dirty="0" smtClean="0"/>
              <a:t/>
            </a:r>
            <a:br>
              <a:rPr lang="en-US" dirty="0" smtClean="0"/>
            </a:b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fontAlgn="base"/>
            <a:r>
              <a:rPr lang="en-US" dirty="0" smtClean="0"/>
              <a:t>catch(Base b)     { </a:t>
            </a:r>
          </a:p>
          <a:p>
            <a:pPr fontAlgn="base"/>
            <a:r>
              <a:rPr lang="en-US" dirty="0" smtClean="0"/>
              <a:t>       </a:t>
            </a:r>
            <a:r>
              <a:rPr lang="en-US" dirty="0" err="1" smtClean="0"/>
              <a:t>System.out.println</a:t>
            </a:r>
            <a:r>
              <a:rPr lang="en-US" dirty="0" smtClean="0"/>
              <a:t>("Caught base class exception"); </a:t>
            </a:r>
          </a:p>
          <a:p>
            <a:pPr fontAlgn="base"/>
            <a:r>
              <a:rPr lang="en-US" dirty="0" smtClean="0"/>
              <a:t>    }</a:t>
            </a:r>
          </a:p>
          <a:p>
            <a:pPr fontAlgn="base"/>
            <a:r>
              <a:rPr lang="en-US" dirty="0" smtClean="0"/>
              <a:t>    catch(Derived d)  { </a:t>
            </a:r>
          </a:p>
          <a:p>
            <a:pPr fontAlgn="base"/>
            <a:r>
              <a:rPr lang="en-US" dirty="0" smtClean="0"/>
              <a:t>       </a:t>
            </a:r>
            <a:r>
              <a:rPr lang="en-US" dirty="0" err="1" smtClean="0"/>
              <a:t>System.out.println</a:t>
            </a:r>
            <a:r>
              <a:rPr lang="en-US" dirty="0" smtClean="0"/>
              <a:t>("Caught derived class exception"); </a:t>
            </a:r>
          </a:p>
          <a:p>
            <a:pPr fontAlgn="base"/>
            <a:r>
              <a:rPr lang="en-US" dirty="0" smtClean="0"/>
              <a:t>    }</a:t>
            </a:r>
          </a:p>
          <a:p>
            <a:pPr fontAlgn="base"/>
            <a:r>
              <a:rPr lang="en-US" dirty="0" smtClean="0"/>
              <a:t>  </a:t>
            </a:r>
            <a:r>
              <a:rPr lang="en-US" dirty="0" smtClean="0"/>
              <a:t>}} </a:t>
            </a:r>
          </a:p>
          <a:p>
            <a:pPr fontAlgn="base"/>
            <a:r>
              <a:rPr lang="en-US" dirty="0" smtClean="0"/>
              <a:t>A. Caught </a:t>
            </a:r>
            <a:r>
              <a:rPr lang="en-US" dirty="0" smtClean="0"/>
              <a:t>base class exception</a:t>
            </a:r>
          </a:p>
          <a:p>
            <a:pPr fontAlgn="base"/>
            <a:r>
              <a:rPr lang="en-US" dirty="0" smtClean="0"/>
              <a:t>B. Caught </a:t>
            </a:r>
            <a:r>
              <a:rPr lang="en-US" dirty="0" smtClean="0"/>
              <a:t>derived class exception</a:t>
            </a:r>
          </a:p>
          <a:p>
            <a:pPr fontAlgn="base"/>
            <a:r>
              <a:rPr lang="en-US" dirty="0" smtClean="0"/>
              <a:t>C. Compiler </a:t>
            </a:r>
            <a:r>
              <a:rPr lang="en-US" dirty="0" smtClean="0"/>
              <a:t>Error because derived is not </a:t>
            </a:r>
            <a:r>
              <a:rPr lang="en-US" dirty="0" err="1" smtClean="0"/>
              <a:t>throwable</a:t>
            </a:r>
            <a:endParaRPr lang="en-US" dirty="0" smtClean="0"/>
          </a:p>
          <a:p>
            <a:pPr fontAlgn="base"/>
            <a:r>
              <a:rPr lang="en-US" dirty="0" smtClean="0"/>
              <a:t>D. Compiler </a:t>
            </a:r>
            <a:r>
              <a:rPr lang="en-US" dirty="0" smtClean="0"/>
              <a:t>Error because base class exception is caught before derived class</a:t>
            </a:r>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Which of these keywords must be used to monitor for exceptions?</a:t>
            </a:r>
            <a:br>
              <a:rPr lang="en-US" dirty="0" smtClean="0"/>
            </a:br>
            <a:r>
              <a:rPr lang="en-US" dirty="0" smtClean="0"/>
              <a:t>a) try</a:t>
            </a:r>
            <a:br>
              <a:rPr lang="en-US" dirty="0" smtClean="0"/>
            </a:br>
            <a:r>
              <a:rPr lang="en-US" dirty="0" smtClean="0"/>
              <a:t>b) finally</a:t>
            </a:r>
            <a:br>
              <a:rPr lang="en-US" dirty="0" smtClean="0"/>
            </a:br>
            <a:r>
              <a:rPr lang="en-US" dirty="0" smtClean="0"/>
              <a:t>c) throw</a:t>
            </a:r>
            <a:br>
              <a:rPr lang="en-US" dirty="0" smtClean="0"/>
            </a:br>
            <a:r>
              <a:rPr lang="en-US" dirty="0" smtClean="0"/>
              <a:t>d) catch</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Which of these is a super class of all exceptional type classes</a:t>
            </a:r>
            <a:r>
              <a:rPr lang="en-US" dirty="0" smtClean="0"/>
              <a:t>?</a:t>
            </a:r>
          </a:p>
          <a:p>
            <a:r>
              <a:rPr lang="en-US" b="1" dirty="0" smtClean="0"/>
              <a:t>A</a:t>
            </a:r>
            <a:r>
              <a:rPr lang="en-US" b="1" dirty="0" smtClean="0"/>
              <a:t>.</a:t>
            </a:r>
            <a:r>
              <a:rPr lang="en-US" dirty="0" smtClean="0"/>
              <a:t> String</a:t>
            </a:r>
          </a:p>
          <a:p>
            <a:r>
              <a:rPr lang="en-US" b="1" dirty="0" smtClean="0"/>
              <a:t>B.</a:t>
            </a:r>
            <a:r>
              <a:rPr lang="en-US" dirty="0" smtClean="0"/>
              <a:t> </a:t>
            </a:r>
            <a:r>
              <a:rPr lang="en-US" dirty="0" err="1" smtClean="0"/>
              <a:t>RuntimeExceptions</a:t>
            </a:r>
            <a:endParaRPr lang="en-US" dirty="0" smtClean="0"/>
          </a:p>
          <a:p>
            <a:r>
              <a:rPr lang="en-US" b="1" dirty="0" smtClean="0"/>
              <a:t>C.</a:t>
            </a:r>
            <a:r>
              <a:rPr lang="en-US" dirty="0" smtClean="0"/>
              <a:t> </a:t>
            </a:r>
            <a:r>
              <a:rPr lang="en-US" dirty="0" err="1" smtClean="0"/>
              <a:t>Throwable</a:t>
            </a:r>
            <a:endParaRPr lang="en-US" dirty="0" smtClean="0"/>
          </a:p>
          <a:p>
            <a:r>
              <a:rPr lang="en-US" b="1" dirty="0" smtClean="0"/>
              <a:t>D.</a:t>
            </a:r>
            <a:r>
              <a:rPr lang="en-US" dirty="0" smtClean="0"/>
              <a:t> </a:t>
            </a:r>
            <a:r>
              <a:rPr lang="en-US" dirty="0" err="1" smtClean="0"/>
              <a:t>Cachable</a:t>
            </a:r>
            <a:endParaRPr lang="en-US" dirty="0" smtClean="0"/>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Which of these class is related to all the exceptions that cannot be caught</a:t>
            </a:r>
            <a:r>
              <a:rPr lang="en-US" dirty="0" smtClean="0"/>
              <a:t>?</a:t>
            </a:r>
          </a:p>
          <a:p>
            <a:r>
              <a:rPr lang="en-US" b="1" dirty="0" smtClean="0"/>
              <a:t>A</a:t>
            </a:r>
            <a:r>
              <a:rPr lang="en-US" b="1" dirty="0" smtClean="0"/>
              <a:t>.</a:t>
            </a:r>
            <a:r>
              <a:rPr lang="en-US" dirty="0" smtClean="0"/>
              <a:t> Error</a:t>
            </a:r>
          </a:p>
          <a:p>
            <a:r>
              <a:rPr lang="en-US" b="1" dirty="0" smtClean="0"/>
              <a:t>B.</a:t>
            </a:r>
            <a:r>
              <a:rPr lang="en-US" dirty="0" smtClean="0"/>
              <a:t> Exception</a:t>
            </a:r>
          </a:p>
          <a:p>
            <a:r>
              <a:rPr lang="en-US" b="1" dirty="0" smtClean="0"/>
              <a:t>C.</a:t>
            </a:r>
            <a:r>
              <a:rPr lang="en-US" dirty="0" smtClean="0"/>
              <a:t> </a:t>
            </a:r>
            <a:r>
              <a:rPr lang="en-US" dirty="0" err="1" smtClean="0"/>
              <a:t>RuntimeExecption</a:t>
            </a:r>
            <a:endParaRPr lang="en-US" dirty="0" smtClean="0"/>
          </a:p>
          <a:p>
            <a:r>
              <a:rPr lang="en-US" b="1" dirty="0" smtClean="0"/>
              <a:t>D.</a:t>
            </a:r>
            <a:r>
              <a:rPr lang="en-US" dirty="0" smtClean="0"/>
              <a:t> All of the mentioned</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Which of these class is used to read characters in a file?</a:t>
            </a:r>
            <a:br>
              <a:rPr lang="en-US" dirty="0" smtClean="0"/>
            </a:br>
            <a:r>
              <a:rPr lang="en-US" dirty="0" smtClean="0"/>
              <a:t>a) </a:t>
            </a:r>
            <a:r>
              <a:rPr lang="en-US" dirty="0" err="1" smtClean="0"/>
              <a:t>FileReader</a:t>
            </a:r>
            <a:r>
              <a:rPr lang="en-US" dirty="0" smtClean="0"/>
              <a:t/>
            </a:r>
            <a:br>
              <a:rPr lang="en-US" dirty="0" smtClean="0"/>
            </a:br>
            <a:r>
              <a:rPr lang="en-US" dirty="0" smtClean="0"/>
              <a:t>b) </a:t>
            </a:r>
            <a:r>
              <a:rPr lang="en-US" dirty="0" err="1" smtClean="0"/>
              <a:t>FileWriter</a:t>
            </a:r>
            <a:r>
              <a:rPr lang="en-US" dirty="0" smtClean="0"/>
              <a:t/>
            </a:r>
            <a:br>
              <a:rPr lang="en-US" dirty="0" smtClean="0"/>
            </a:br>
            <a:r>
              <a:rPr lang="en-US" dirty="0" smtClean="0"/>
              <a:t>c) </a:t>
            </a:r>
            <a:r>
              <a:rPr lang="en-US" dirty="0" err="1" smtClean="0"/>
              <a:t>FileInputStream</a:t>
            </a:r>
            <a:r>
              <a:rPr lang="en-US" dirty="0" smtClean="0"/>
              <a:t/>
            </a:r>
            <a:br>
              <a:rPr lang="en-US" dirty="0" smtClean="0"/>
            </a:br>
            <a:r>
              <a:rPr lang="en-US" dirty="0" smtClean="0"/>
              <a:t>d) </a:t>
            </a:r>
            <a:r>
              <a:rPr lang="en-US" dirty="0" err="1" smtClean="0"/>
              <a:t>InputStreamReader</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457200" y="277813"/>
            <a:ext cx="8229600" cy="865187"/>
          </a:xfrm>
          <a:prstGeom prst="rect">
            <a:avLst/>
          </a:prstGeom>
          <a:noFill/>
          <a:ln w="9525" cap="flat">
            <a:noFill/>
            <a:round/>
            <a:headEnd/>
            <a:tailEnd/>
          </a:ln>
          <a:effectLst/>
        </p:spPr>
        <p:txBody>
          <a:bodyPr anchor="ctr" anchorCtr="1"/>
          <a:lstStyle/>
          <a:p>
            <a:pPr algn="ctr"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200" dirty="0">
                <a:solidFill>
                  <a:srgbClr val="CCECFF"/>
                </a:solidFill>
                <a:effectLst>
                  <a:outerShdw blurRad="38100" dist="38100" dir="2700000" algn="tl">
                    <a:srgbClr val="000000"/>
                  </a:outerShdw>
                </a:effectLst>
              </a:rPr>
              <a:t>Quiz</a:t>
            </a:r>
          </a:p>
        </p:txBody>
      </p:sp>
      <p:sp>
        <p:nvSpPr>
          <p:cNvPr id="2051" name="TextBox 2"/>
          <p:cNvSpPr txBox="1">
            <a:spLocks noChangeArrowheads="1"/>
          </p:cNvSpPr>
          <p:nvPr/>
        </p:nvSpPr>
        <p:spPr bwMode="auto">
          <a:xfrm>
            <a:off x="500063" y="1000125"/>
            <a:ext cx="8072437" cy="590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a:defRPr>
                <a:solidFill>
                  <a:schemeClr val="tx1"/>
                </a:solidFill>
                <a:latin typeface="Arial" charset="0"/>
                <a:ea typeface="Microsoft YaHei" charset="-122"/>
              </a:defRPr>
            </a:lvl1pPr>
            <a:lvl2pPr marL="1085850" indent="-342900" eaLnBrk="0">
              <a:defRPr>
                <a:solidFill>
                  <a:schemeClr val="tx1"/>
                </a:solidFill>
                <a:latin typeface="Arial" charset="0"/>
                <a:ea typeface="Microsoft YaHei" charset="-122"/>
              </a:defRPr>
            </a:lvl2pPr>
            <a:lvl3pPr eaLnBrk="0">
              <a:defRPr>
                <a:solidFill>
                  <a:schemeClr val="tx1"/>
                </a:solidFill>
                <a:latin typeface="Arial" charset="0"/>
                <a:ea typeface="Microsoft YaHei" charset="-122"/>
              </a:defRPr>
            </a:lvl3pPr>
            <a:lvl4pPr eaLnBrk="0">
              <a:defRPr>
                <a:solidFill>
                  <a:schemeClr val="tx1"/>
                </a:solidFill>
                <a:latin typeface="Arial" charset="0"/>
                <a:ea typeface="Microsoft YaHei" charset="-122"/>
              </a:defRPr>
            </a:lvl4pPr>
            <a:lvl5pPr eaLnBrk="0">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9pPr>
          </a:lstStyle>
          <a:p>
            <a:pPr eaLnBrk="1"/>
            <a:r>
              <a:rPr lang="en-IN" dirty="0"/>
              <a:t>1. </a:t>
            </a:r>
            <a:r>
              <a:rPr lang="en-US" dirty="0"/>
              <a:t>Which of these standard collection classes implements a dynamic array?</a:t>
            </a:r>
            <a:br>
              <a:rPr lang="en-US" dirty="0"/>
            </a:br>
            <a:r>
              <a:rPr lang="en-US" dirty="0"/>
              <a:t>a) </a:t>
            </a:r>
            <a:r>
              <a:rPr lang="en-US" dirty="0" err="1"/>
              <a:t>AbstractList</a:t>
            </a:r>
            <a:r>
              <a:rPr lang="en-US" dirty="0"/>
              <a:t/>
            </a:r>
            <a:br>
              <a:rPr lang="en-US" dirty="0"/>
            </a:br>
            <a:r>
              <a:rPr lang="en-US" dirty="0"/>
              <a:t>b) </a:t>
            </a:r>
            <a:r>
              <a:rPr lang="en-US" dirty="0" err="1"/>
              <a:t>LinkedList</a:t>
            </a:r>
            <a:r>
              <a:rPr lang="en-US" dirty="0"/>
              <a:t/>
            </a:r>
            <a:br>
              <a:rPr lang="en-US" dirty="0"/>
            </a:br>
            <a:r>
              <a:rPr lang="en-US" dirty="0"/>
              <a:t>c) ArrayList</a:t>
            </a:r>
            <a:br>
              <a:rPr lang="en-US" dirty="0"/>
            </a:br>
            <a:r>
              <a:rPr lang="en-US" dirty="0"/>
              <a:t>d) </a:t>
            </a:r>
            <a:r>
              <a:rPr lang="en-US" dirty="0" err="1"/>
              <a:t>AbstractSet</a:t>
            </a:r>
            <a:endParaRPr lang="en-IN" dirty="0"/>
          </a:p>
          <a:p>
            <a:pPr eaLnBrk="1"/>
            <a:endParaRPr lang="en-IN" dirty="0"/>
          </a:p>
          <a:p>
            <a:pPr eaLnBrk="1"/>
            <a:r>
              <a:rPr lang="en-IN" dirty="0" smtClean="0"/>
              <a:t>2. </a:t>
            </a:r>
            <a:r>
              <a:rPr lang="en-US" dirty="0"/>
              <a:t>Which of these class can generate an array which can increase and decrease in size automatically?</a:t>
            </a:r>
            <a:br>
              <a:rPr lang="en-US" dirty="0"/>
            </a:br>
            <a:r>
              <a:rPr lang="en-US" dirty="0"/>
              <a:t>a) </a:t>
            </a:r>
            <a:r>
              <a:rPr lang="en-US" dirty="0" smtClean="0"/>
              <a:t>ArrayList</a:t>
            </a:r>
            <a:r>
              <a:rPr lang="en-US" dirty="0"/>
              <a:t/>
            </a:r>
            <a:br>
              <a:rPr lang="en-US" dirty="0"/>
            </a:br>
            <a:r>
              <a:rPr lang="en-US" dirty="0"/>
              <a:t>b) </a:t>
            </a:r>
            <a:r>
              <a:rPr lang="en-US" dirty="0" err="1" smtClean="0"/>
              <a:t>DynamicList</a:t>
            </a:r>
            <a:r>
              <a:rPr lang="en-US" dirty="0"/>
              <a:t/>
            </a:r>
            <a:br>
              <a:rPr lang="en-US" dirty="0"/>
            </a:br>
            <a:r>
              <a:rPr lang="en-US" dirty="0"/>
              <a:t>c) </a:t>
            </a:r>
            <a:r>
              <a:rPr lang="en-US" dirty="0" err="1" smtClean="0"/>
              <a:t>LinkedList</a:t>
            </a:r>
            <a:r>
              <a:rPr lang="en-US" dirty="0"/>
              <a:t/>
            </a:r>
            <a:br>
              <a:rPr lang="en-US" dirty="0"/>
            </a:br>
            <a:r>
              <a:rPr lang="en-US" dirty="0"/>
              <a:t>d) </a:t>
            </a:r>
            <a:r>
              <a:rPr lang="en-US" dirty="0" err="1" smtClean="0"/>
              <a:t>DynamicList</a:t>
            </a:r>
            <a:endParaRPr lang="en-US" dirty="0" smtClean="0"/>
          </a:p>
          <a:p>
            <a:pPr eaLnBrk="1"/>
            <a:endParaRPr lang="en-US" dirty="0"/>
          </a:p>
          <a:p>
            <a:pPr eaLnBrk="1"/>
            <a:r>
              <a:rPr lang="en-US" dirty="0"/>
              <a:t>3. Which of these method can be used to increase the capacity </a:t>
            </a:r>
            <a:endParaRPr lang="en-US" dirty="0" smtClean="0"/>
          </a:p>
          <a:p>
            <a:pPr eaLnBrk="1"/>
            <a:r>
              <a:rPr lang="en-US" dirty="0"/>
              <a:t> </a:t>
            </a:r>
            <a:r>
              <a:rPr lang="en-US" dirty="0" smtClean="0"/>
              <a:t>   of </a:t>
            </a:r>
            <a:r>
              <a:rPr lang="en-US" dirty="0"/>
              <a:t>ArrayList object manually?</a:t>
            </a:r>
            <a:br>
              <a:rPr lang="en-US" dirty="0"/>
            </a:br>
            <a:r>
              <a:rPr lang="en-US" dirty="0"/>
              <a:t>a) Capacity()</a:t>
            </a:r>
            <a:br>
              <a:rPr lang="en-US" dirty="0"/>
            </a:br>
            <a:r>
              <a:rPr lang="en-US" dirty="0"/>
              <a:t>b) </a:t>
            </a:r>
            <a:r>
              <a:rPr lang="en-US" dirty="0" err="1"/>
              <a:t>increaseCapacity</a:t>
            </a:r>
            <a:r>
              <a:rPr lang="en-US" dirty="0"/>
              <a:t>()</a:t>
            </a:r>
            <a:br>
              <a:rPr lang="en-US" dirty="0"/>
            </a:br>
            <a:r>
              <a:rPr lang="en-US" dirty="0"/>
              <a:t>c) </a:t>
            </a:r>
            <a:r>
              <a:rPr lang="en-US" dirty="0" err="1"/>
              <a:t>increasecapacity</a:t>
            </a:r>
            <a:r>
              <a:rPr lang="en-US" dirty="0"/>
              <a:t>()</a:t>
            </a:r>
            <a:br>
              <a:rPr lang="en-US" dirty="0"/>
            </a:br>
            <a:r>
              <a:rPr lang="en-US" dirty="0"/>
              <a:t>d) </a:t>
            </a:r>
            <a:r>
              <a:rPr lang="en-US" dirty="0" err="1"/>
              <a:t>ensureCapacity</a:t>
            </a:r>
            <a:r>
              <a:rPr lang="en-US" dirty="0"/>
              <a:t>()</a:t>
            </a:r>
            <a:endParaRPr lang="en-IN" dirty="0"/>
          </a:p>
          <a:p>
            <a:pPr eaLnBrk="1"/>
            <a:endParaRPr lang="en-IN" dirty="0"/>
          </a:p>
          <a:p>
            <a:pPr lvl="1" eaLnBrk="1"/>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370046969"/>
              </p:ext>
            </p:extLst>
          </p:nvPr>
        </p:nvGraphicFramePr>
        <p:xfrm>
          <a:off x="7461448" y="4149080"/>
          <a:ext cx="1143000" cy="1898650"/>
        </p:xfrm>
        <a:graphic>
          <a:graphicData uri="http://schemas.openxmlformats.org/drawingml/2006/table">
            <a:tbl>
              <a:tblPr firstRow="1" bandRow="1">
                <a:tableStyleId>{5C22544A-7EE6-4342-B048-85BDC9FD1C3A}</a:tableStyleId>
              </a:tblPr>
              <a:tblGrid>
                <a:gridCol w="571500"/>
                <a:gridCol w="571500"/>
              </a:tblGrid>
              <a:tr h="370901">
                <a:tc>
                  <a:txBody>
                    <a:bodyPr/>
                    <a:lstStyle/>
                    <a:p>
                      <a:pPr algn="ctr"/>
                      <a:r>
                        <a:rPr lang="en-IN" sz="1800" dirty="0" smtClean="0"/>
                        <a:t>Q</a:t>
                      </a:r>
                      <a:endParaRPr lang="en-IN" sz="1800" dirty="0"/>
                    </a:p>
                  </a:txBody>
                  <a:tcPr marL="91439" marR="91439" marT="45728" marB="45728"/>
                </a:tc>
                <a:tc>
                  <a:txBody>
                    <a:bodyPr/>
                    <a:lstStyle/>
                    <a:p>
                      <a:pPr algn="ctr"/>
                      <a:r>
                        <a:rPr lang="en-IN" sz="1800" dirty="0" smtClean="0"/>
                        <a:t>A</a:t>
                      </a:r>
                      <a:endParaRPr lang="en-IN" sz="1800" dirty="0"/>
                    </a:p>
                  </a:txBody>
                  <a:tcPr marL="91439" marR="91439" marT="45728" marB="45728"/>
                </a:tc>
              </a:tr>
              <a:tr h="415046">
                <a:tc>
                  <a:txBody>
                    <a:bodyPr/>
                    <a:lstStyle/>
                    <a:p>
                      <a:pPr algn="ctr"/>
                      <a:r>
                        <a:rPr lang="en-IN" sz="1800" dirty="0" smtClean="0"/>
                        <a:t>1</a:t>
                      </a:r>
                      <a:endParaRPr lang="en-IN" sz="1800" dirty="0"/>
                    </a:p>
                  </a:txBody>
                  <a:tcPr marL="91439" marR="91439" marT="45728" marB="45728"/>
                </a:tc>
                <a:tc>
                  <a:txBody>
                    <a:bodyPr/>
                    <a:lstStyle/>
                    <a:p>
                      <a:pPr algn="ctr"/>
                      <a:r>
                        <a:rPr lang="en-IN" sz="1800" dirty="0" smtClean="0"/>
                        <a:t>C</a:t>
                      </a:r>
                      <a:endParaRPr lang="en-IN" sz="1800" dirty="0"/>
                    </a:p>
                  </a:txBody>
                  <a:tcPr marL="91439" marR="91439" marT="45728" marB="45728"/>
                </a:tc>
              </a:tr>
              <a:tr h="370901">
                <a:tc>
                  <a:txBody>
                    <a:bodyPr/>
                    <a:lstStyle/>
                    <a:p>
                      <a:pPr algn="ctr"/>
                      <a:r>
                        <a:rPr lang="en-IN" sz="1800" dirty="0" smtClean="0"/>
                        <a:t>2</a:t>
                      </a:r>
                      <a:endParaRPr lang="en-IN" sz="1800" dirty="0"/>
                    </a:p>
                  </a:txBody>
                  <a:tcPr marL="91439" marR="91439" marT="45728" marB="45728"/>
                </a:tc>
                <a:tc>
                  <a:txBody>
                    <a:bodyPr/>
                    <a:lstStyle/>
                    <a:p>
                      <a:pPr algn="ctr"/>
                      <a:r>
                        <a:rPr lang="en-IN" sz="1800" dirty="0" smtClean="0"/>
                        <a:t>A</a:t>
                      </a:r>
                      <a:endParaRPr lang="en-IN" sz="1800" dirty="0"/>
                    </a:p>
                  </a:txBody>
                  <a:tcPr marL="91439" marR="91439" marT="45728" marB="45728"/>
                </a:tc>
              </a:tr>
              <a:tr h="370901">
                <a:tc>
                  <a:txBody>
                    <a:bodyPr/>
                    <a:lstStyle/>
                    <a:p>
                      <a:pPr algn="ctr"/>
                      <a:r>
                        <a:rPr lang="en-IN" sz="1800" dirty="0" smtClean="0"/>
                        <a:t>3</a:t>
                      </a:r>
                      <a:endParaRPr lang="en-IN" sz="1800" dirty="0"/>
                    </a:p>
                  </a:txBody>
                  <a:tcPr marL="91439" marR="91439" marT="45728" marB="45728"/>
                </a:tc>
                <a:tc>
                  <a:txBody>
                    <a:bodyPr/>
                    <a:lstStyle/>
                    <a:p>
                      <a:pPr algn="ctr"/>
                      <a:r>
                        <a:rPr lang="en-IN" sz="1800" dirty="0" smtClean="0"/>
                        <a:t>D</a:t>
                      </a:r>
                      <a:endParaRPr lang="en-IN" sz="1800" dirty="0"/>
                    </a:p>
                  </a:txBody>
                  <a:tcPr marL="91439" marR="91439" marT="45728" marB="45728"/>
                </a:tc>
              </a:tr>
              <a:tr h="370901">
                <a:tc>
                  <a:txBody>
                    <a:bodyPr/>
                    <a:lstStyle/>
                    <a:p>
                      <a:pPr algn="ctr"/>
                      <a:endParaRPr lang="en-IN" sz="1800" dirty="0"/>
                    </a:p>
                  </a:txBody>
                  <a:tcPr marL="91439" marR="91439" marT="45728" marB="45728"/>
                </a:tc>
                <a:tc>
                  <a:txBody>
                    <a:bodyPr/>
                    <a:lstStyle/>
                    <a:p>
                      <a:pPr algn="ctr"/>
                      <a:endParaRPr lang="en-IN" sz="1800" dirty="0"/>
                    </a:p>
                  </a:txBody>
                  <a:tcPr marL="91439" marR="91439" marT="45728" marB="45728"/>
                </a:tc>
              </a:tr>
            </a:tbl>
          </a:graphicData>
        </a:graphic>
      </p:graphicFrame>
    </p:spTree>
    <p:extLst>
      <p:ext uri="{BB962C8B-B14F-4D97-AF65-F5344CB8AC3E}">
        <p14:creationId xmlns:p14="http://schemas.microsoft.com/office/powerpoint/2010/main" xmlns="" val="2887393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fill="hold" nodeType="with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additive="repl">
                                        <p:cTn id="7" dur="500" fill="hold"/>
                                        <p:tgtEl>
                                          <p:spTgt spid="2"/>
                                        </p:tgtEl>
                                        <p:attrNameLst>
                                          <p:attrName>ppt_w</p:attrName>
                                        </p:attrNameLst>
                                      </p:cBhvr>
                                      <p:tavLst>
                                        <p:tav tm="100000">
                                          <p:val>
                                            <p:fltVal val="0"/>
                                          </p:val>
                                        </p:tav>
                                        <p:tav tm="100000">
                                          <p:val>
                                            <p:strVal val="#ppt_w"/>
                                          </p:val>
                                        </p:tav>
                                      </p:tavLst>
                                    </p:anim>
                                    <p:anim calcmode="lin" valueType="num">
                                      <p:cBhvr additive="repl">
                                        <p:cTn id="8" dur="500" fill="hold"/>
                                        <p:tgtEl>
                                          <p:spTgt spid="2"/>
                                        </p:tgtEl>
                                        <p:attrNameLst>
                                          <p:attrName>ppt_h</p:attrName>
                                        </p:attrNameLst>
                                      </p:cBhvr>
                                      <p:tavLst>
                                        <p:tav tm="100000">
                                          <p:val>
                                            <p:fltVal val="0"/>
                                          </p:val>
                                        </p:tav>
                                        <p:tav tm="100000">
                                          <p:val>
                                            <p:strVal val="#ppt_h"/>
                                          </p:val>
                                        </p:tav>
                                      </p:tavLst>
                                    </p:anim>
                                    <p:animEffect transition="in" filter="fade">
                                      <p:cBhvr additive="repl">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457200" y="277813"/>
            <a:ext cx="8229600" cy="865187"/>
          </a:xfrm>
          <a:prstGeom prst="rect">
            <a:avLst/>
          </a:prstGeom>
          <a:noFill/>
          <a:ln w="9525" cap="flat">
            <a:noFill/>
            <a:round/>
            <a:headEnd/>
            <a:tailEnd/>
          </a:ln>
          <a:effectLst/>
        </p:spPr>
        <p:txBody>
          <a:bodyPr anchor="ctr" anchorCtr="1"/>
          <a:lstStyle/>
          <a:p>
            <a:pPr algn="ctr"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200" dirty="0">
                <a:solidFill>
                  <a:srgbClr val="CCECFF"/>
                </a:solidFill>
                <a:effectLst>
                  <a:outerShdw blurRad="38100" dist="38100" dir="2700000" algn="tl">
                    <a:srgbClr val="000000"/>
                  </a:outerShdw>
                </a:effectLst>
              </a:rPr>
              <a:t>Quiz</a:t>
            </a:r>
          </a:p>
        </p:txBody>
      </p:sp>
      <p:sp>
        <p:nvSpPr>
          <p:cNvPr id="2051" name="TextBox 2"/>
          <p:cNvSpPr txBox="1">
            <a:spLocks noChangeArrowheads="1"/>
          </p:cNvSpPr>
          <p:nvPr/>
        </p:nvSpPr>
        <p:spPr bwMode="auto">
          <a:xfrm>
            <a:off x="500063" y="1000125"/>
            <a:ext cx="8072437" cy="590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a:defRPr>
                <a:solidFill>
                  <a:schemeClr val="tx1"/>
                </a:solidFill>
                <a:latin typeface="Arial" charset="0"/>
                <a:ea typeface="Microsoft YaHei" charset="-122"/>
              </a:defRPr>
            </a:lvl1pPr>
            <a:lvl2pPr marL="1085850" indent="-342900" eaLnBrk="0">
              <a:defRPr>
                <a:solidFill>
                  <a:schemeClr val="tx1"/>
                </a:solidFill>
                <a:latin typeface="Arial" charset="0"/>
                <a:ea typeface="Microsoft YaHei" charset="-122"/>
              </a:defRPr>
            </a:lvl2pPr>
            <a:lvl3pPr eaLnBrk="0">
              <a:defRPr>
                <a:solidFill>
                  <a:schemeClr val="tx1"/>
                </a:solidFill>
                <a:latin typeface="Arial" charset="0"/>
                <a:ea typeface="Microsoft YaHei" charset="-122"/>
              </a:defRPr>
            </a:lvl3pPr>
            <a:lvl4pPr eaLnBrk="0">
              <a:defRPr>
                <a:solidFill>
                  <a:schemeClr val="tx1"/>
                </a:solidFill>
                <a:latin typeface="Arial" charset="0"/>
                <a:ea typeface="Microsoft YaHei" charset="-122"/>
              </a:defRPr>
            </a:lvl4pPr>
            <a:lvl5pPr eaLnBrk="0">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9pPr>
          </a:lstStyle>
          <a:p>
            <a:r>
              <a:rPr lang="en-IN" dirty="0"/>
              <a:t>1. </a:t>
            </a:r>
            <a:r>
              <a:rPr lang="en-US" dirty="0"/>
              <a:t>What is the output of this program?</a:t>
            </a:r>
          </a:p>
          <a:p>
            <a:endParaRPr lang="en-US" dirty="0" smtClean="0"/>
          </a:p>
          <a:p>
            <a:r>
              <a:rPr lang="en-US" b="1" dirty="0" smtClean="0"/>
              <a:t>import </a:t>
            </a:r>
            <a:r>
              <a:rPr lang="en-US" b="1" dirty="0"/>
              <a:t>java.util.*;</a:t>
            </a:r>
          </a:p>
          <a:p>
            <a:r>
              <a:rPr lang="en-US" b="1" dirty="0"/>
              <a:t>class Output {</a:t>
            </a:r>
          </a:p>
          <a:p>
            <a:r>
              <a:rPr lang="en-US" b="1" dirty="0" smtClean="0"/>
              <a:t>      public </a:t>
            </a:r>
            <a:r>
              <a:rPr lang="en-US" b="1" dirty="0"/>
              <a:t>static void main(String </a:t>
            </a:r>
            <a:r>
              <a:rPr lang="en-US" b="1" dirty="0" err="1"/>
              <a:t>args</a:t>
            </a:r>
            <a:r>
              <a:rPr lang="en-US" b="1" dirty="0"/>
              <a:t>[]) {</a:t>
            </a:r>
          </a:p>
          <a:p>
            <a:r>
              <a:rPr lang="en-US" b="1" dirty="0" smtClean="0"/>
              <a:t>                    ArrayList </a:t>
            </a:r>
            <a:r>
              <a:rPr lang="en-US" b="1" dirty="0" err="1"/>
              <a:t>obj</a:t>
            </a:r>
            <a:r>
              <a:rPr lang="en-US" b="1" dirty="0"/>
              <a:t> = new ArrayList();</a:t>
            </a:r>
          </a:p>
          <a:p>
            <a:r>
              <a:rPr lang="en-US" b="1" dirty="0" smtClean="0"/>
              <a:t>                    </a:t>
            </a:r>
            <a:r>
              <a:rPr lang="en-US" b="1" dirty="0" err="1" smtClean="0"/>
              <a:t>obj.add</a:t>
            </a:r>
            <a:r>
              <a:rPr lang="en-US" b="1" dirty="0"/>
              <a:t>("A");</a:t>
            </a:r>
          </a:p>
          <a:p>
            <a:r>
              <a:rPr lang="en-US" b="1" dirty="0" smtClean="0"/>
              <a:t>                    </a:t>
            </a:r>
            <a:r>
              <a:rPr lang="en-US" b="1" dirty="0" err="1" smtClean="0"/>
              <a:t>obj.add</a:t>
            </a:r>
            <a:r>
              <a:rPr lang="en-US" b="1" dirty="0" smtClean="0"/>
              <a:t>(0</a:t>
            </a:r>
            <a:r>
              <a:rPr lang="en-US" b="1" dirty="0"/>
              <a:t>, "B");</a:t>
            </a:r>
          </a:p>
          <a:p>
            <a:r>
              <a:rPr lang="en-US" b="1" dirty="0" smtClean="0"/>
              <a:t>                    System.out.println(</a:t>
            </a:r>
            <a:r>
              <a:rPr lang="en-US" b="1" dirty="0" err="1" smtClean="0"/>
              <a:t>obj.size</a:t>
            </a:r>
            <a:r>
              <a:rPr lang="en-US" b="1" dirty="0"/>
              <a:t>());</a:t>
            </a:r>
          </a:p>
          <a:p>
            <a:r>
              <a:rPr lang="en-US" b="1" dirty="0" smtClean="0"/>
              <a:t>       }</a:t>
            </a:r>
            <a:endParaRPr lang="en-US" b="1" dirty="0"/>
          </a:p>
          <a:p>
            <a:r>
              <a:rPr lang="en-US" b="1" dirty="0" smtClean="0"/>
              <a:t>}</a:t>
            </a:r>
          </a:p>
          <a:p>
            <a:endParaRPr lang="en-US" dirty="0"/>
          </a:p>
          <a:p>
            <a:r>
              <a:rPr lang="en-US" dirty="0" smtClean="0"/>
              <a:t>	a</a:t>
            </a:r>
            <a:r>
              <a:rPr lang="en-US" dirty="0"/>
              <a:t>) 0</a:t>
            </a:r>
            <a:br>
              <a:rPr lang="en-US" dirty="0"/>
            </a:br>
            <a:r>
              <a:rPr lang="en-US" dirty="0"/>
              <a:t>b) 1</a:t>
            </a:r>
            <a:br>
              <a:rPr lang="en-US" dirty="0"/>
            </a:br>
            <a:r>
              <a:rPr lang="en-US" dirty="0"/>
              <a:t>c) 2</a:t>
            </a:r>
            <a:br>
              <a:rPr lang="en-US" dirty="0"/>
            </a:br>
            <a:r>
              <a:rPr lang="en-US" dirty="0"/>
              <a:t>d) Any Garbage Value</a:t>
            </a:r>
          </a:p>
          <a:p>
            <a:pPr eaLnBrk="1"/>
            <a:endParaRPr lang="en-IN" dirty="0"/>
          </a:p>
          <a:p>
            <a:pPr eaLnBrk="1"/>
            <a:endParaRPr lang="en-IN" dirty="0"/>
          </a:p>
          <a:p>
            <a:pPr eaLnBrk="1"/>
            <a:r>
              <a:rPr lang="en-IN" dirty="0"/>
              <a:t>        </a:t>
            </a:r>
          </a:p>
          <a:p>
            <a:pPr eaLnBrk="1"/>
            <a:endParaRPr lang="en-IN" dirty="0"/>
          </a:p>
          <a:p>
            <a:pPr lvl="1" eaLnBrk="1"/>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531269197"/>
              </p:ext>
            </p:extLst>
          </p:nvPr>
        </p:nvGraphicFramePr>
        <p:xfrm>
          <a:off x="6804248" y="3954780"/>
          <a:ext cx="1143000" cy="1898650"/>
        </p:xfrm>
        <a:graphic>
          <a:graphicData uri="http://schemas.openxmlformats.org/drawingml/2006/table">
            <a:tbl>
              <a:tblPr firstRow="1" bandRow="1">
                <a:tableStyleId>{5C22544A-7EE6-4342-B048-85BDC9FD1C3A}</a:tableStyleId>
              </a:tblPr>
              <a:tblGrid>
                <a:gridCol w="571500"/>
                <a:gridCol w="571500"/>
              </a:tblGrid>
              <a:tr h="370901">
                <a:tc>
                  <a:txBody>
                    <a:bodyPr/>
                    <a:lstStyle/>
                    <a:p>
                      <a:pPr algn="ctr"/>
                      <a:r>
                        <a:rPr lang="en-IN" sz="1800" dirty="0" smtClean="0"/>
                        <a:t>Q</a:t>
                      </a:r>
                      <a:endParaRPr lang="en-IN" sz="1800" dirty="0"/>
                    </a:p>
                  </a:txBody>
                  <a:tcPr marL="91439" marR="91439" marT="45728" marB="45728"/>
                </a:tc>
                <a:tc>
                  <a:txBody>
                    <a:bodyPr/>
                    <a:lstStyle/>
                    <a:p>
                      <a:pPr algn="ctr"/>
                      <a:r>
                        <a:rPr lang="en-IN" sz="1800" dirty="0" smtClean="0"/>
                        <a:t>A</a:t>
                      </a:r>
                      <a:endParaRPr lang="en-IN" sz="1800" dirty="0"/>
                    </a:p>
                  </a:txBody>
                  <a:tcPr marL="91439" marR="91439" marT="45728" marB="45728"/>
                </a:tc>
              </a:tr>
              <a:tr h="415046">
                <a:tc>
                  <a:txBody>
                    <a:bodyPr/>
                    <a:lstStyle/>
                    <a:p>
                      <a:pPr algn="ctr"/>
                      <a:r>
                        <a:rPr lang="en-IN" sz="1800" dirty="0" smtClean="0"/>
                        <a:t>1</a:t>
                      </a:r>
                      <a:endParaRPr lang="en-IN" sz="1800" dirty="0"/>
                    </a:p>
                  </a:txBody>
                  <a:tcPr marL="91439" marR="91439" marT="45728" marB="45728"/>
                </a:tc>
                <a:tc>
                  <a:txBody>
                    <a:bodyPr/>
                    <a:lstStyle/>
                    <a:p>
                      <a:pPr algn="ctr"/>
                      <a:r>
                        <a:rPr lang="en-IN" sz="1800" dirty="0" smtClean="0"/>
                        <a:t>C</a:t>
                      </a:r>
                      <a:endParaRPr lang="en-IN" sz="1800" dirty="0"/>
                    </a:p>
                  </a:txBody>
                  <a:tcPr marL="91439" marR="91439" marT="45728" marB="45728"/>
                </a:tc>
              </a:tr>
              <a:tr h="370901">
                <a:tc>
                  <a:txBody>
                    <a:bodyPr/>
                    <a:lstStyle/>
                    <a:p>
                      <a:pPr algn="ctr"/>
                      <a:endParaRPr lang="en-IN" sz="1800" dirty="0"/>
                    </a:p>
                  </a:txBody>
                  <a:tcPr marL="91439" marR="91439" marT="45728" marB="45728"/>
                </a:tc>
                <a:tc>
                  <a:txBody>
                    <a:bodyPr/>
                    <a:lstStyle/>
                    <a:p>
                      <a:pPr algn="ctr"/>
                      <a:endParaRPr lang="en-IN" sz="1800" dirty="0"/>
                    </a:p>
                  </a:txBody>
                  <a:tcPr marL="91439" marR="91439" marT="45728" marB="45728"/>
                </a:tc>
              </a:tr>
              <a:tr h="370901">
                <a:tc>
                  <a:txBody>
                    <a:bodyPr/>
                    <a:lstStyle/>
                    <a:p>
                      <a:pPr algn="ctr"/>
                      <a:endParaRPr lang="en-IN" sz="1800" dirty="0"/>
                    </a:p>
                  </a:txBody>
                  <a:tcPr marL="91439" marR="91439" marT="45728" marB="45728"/>
                </a:tc>
                <a:tc>
                  <a:txBody>
                    <a:bodyPr/>
                    <a:lstStyle/>
                    <a:p>
                      <a:pPr algn="ctr"/>
                      <a:endParaRPr lang="en-IN" sz="1800" dirty="0"/>
                    </a:p>
                  </a:txBody>
                  <a:tcPr marL="91439" marR="91439" marT="45728" marB="45728"/>
                </a:tc>
              </a:tr>
              <a:tr h="370901">
                <a:tc>
                  <a:txBody>
                    <a:bodyPr/>
                    <a:lstStyle/>
                    <a:p>
                      <a:pPr algn="ctr"/>
                      <a:endParaRPr lang="en-IN" sz="1800" dirty="0"/>
                    </a:p>
                  </a:txBody>
                  <a:tcPr marL="91439" marR="91439" marT="45728" marB="45728"/>
                </a:tc>
                <a:tc>
                  <a:txBody>
                    <a:bodyPr/>
                    <a:lstStyle/>
                    <a:p>
                      <a:pPr algn="ctr"/>
                      <a:endParaRPr lang="en-IN" sz="1800" dirty="0"/>
                    </a:p>
                  </a:txBody>
                  <a:tcPr marL="91439" marR="91439" marT="45728" marB="45728"/>
                </a:tc>
              </a:tr>
            </a:tbl>
          </a:graphicData>
        </a:graphic>
      </p:graphicFrame>
    </p:spTree>
    <p:extLst>
      <p:ext uri="{BB962C8B-B14F-4D97-AF65-F5344CB8AC3E}">
        <p14:creationId xmlns:p14="http://schemas.microsoft.com/office/powerpoint/2010/main" xmlns="" val="1931635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fill="hold" nodeType="with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additive="repl">
                                        <p:cTn id="7" dur="500" fill="hold"/>
                                        <p:tgtEl>
                                          <p:spTgt spid="2"/>
                                        </p:tgtEl>
                                        <p:attrNameLst>
                                          <p:attrName>ppt_w</p:attrName>
                                        </p:attrNameLst>
                                      </p:cBhvr>
                                      <p:tavLst>
                                        <p:tav tm="100000">
                                          <p:val>
                                            <p:fltVal val="0"/>
                                          </p:val>
                                        </p:tav>
                                        <p:tav tm="100000">
                                          <p:val>
                                            <p:strVal val="#ppt_w"/>
                                          </p:val>
                                        </p:tav>
                                      </p:tavLst>
                                    </p:anim>
                                    <p:anim calcmode="lin" valueType="num">
                                      <p:cBhvr additive="repl">
                                        <p:cTn id="8" dur="500" fill="hold"/>
                                        <p:tgtEl>
                                          <p:spTgt spid="2"/>
                                        </p:tgtEl>
                                        <p:attrNameLst>
                                          <p:attrName>ppt_h</p:attrName>
                                        </p:attrNameLst>
                                      </p:cBhvr>
                                      <p:tavLst>
                                        <p:tav tm="100000">
                                          <p:val>
                                            <p:fltVal val="0"/>
                                          </p:val>
                                        </p:tav>
                                        <p:tav tm="100000">
                                          <p:val>
                                            <p:strVal val="#ppt_h"/>
                                          </p:val>
                                        </p:tav>
                                      </p:tavLst>
                                    </p:anim>
                                    <p:animEffect transition="in" filter="fade">
                                      <p:cBhvr additive="repl">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working of java try-catch block</a:t>
            </a:r>
            <a:br>
              <a:rPr lang="en-US" dirty="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1331525" y="1853248"/>
            <a:ext cx="5359658" cy="4195762"/>
          </a:xfrm>
        </p:spPr>
      </p:pic>
    </p:spTree>
    <p:extLst>
      <p:ext uri="{BB962C8B-B14F-4D97-AF65-F5344CB8AC3E}">
        <p14:creationId xmlns:p14="http://schemas.microsoft.com/office/powerpoint/2010/main" xmlns="" val="209839195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t>Hashtable</a:t>
            </a:r>
            <a:r>
              <a:rPr lang="en-US" dirty="0" smtClean="0"/>
              <a:t> allows null as Key.</a:t>
            </a:r>
          </a:p>
          <a:p>
            <a:r>
              <a:rPr lang="en-US" dirty="0" smtClean="0"/>
              <a:t>A) True</a:t>
            </a:r>
          </a:p>
          <a:p>
            <a:r>
              <a:rPr lang="en-US" dirty="0" smtClean="0"/>
              <a:t>B</a:t>
            </a:r>
            <a:r>
              <a:rPr lang="en-US" smtClean="0"/>
              <a:t>) False</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r>
              <a:rPr lang="en-US" dirty="0"/>
              <a:t>The JVM firstly checks whether the exception is handled or not. If exception is not handled, JVM provides a default exception handler that performs the following tasks:</a:t>
            </a:r>
          </a:p>
          <a:p>
            <a:r>
              <a:rPr lang="en-US" dirty="0"/>
              <a:t>Prints out exception description.</a:t>
            </a:r>
          </a:p>
          <a:p>
            <a:r>
              <a:rPr lang="en-US" dirty="0"/>
              <a:t>Prints the stack trace (Hierarchy of methods where the exception occurred).</a:t>
            </a:r>
          </a:p>
          <a:p>
            <a:r>
              <a:rPr lang="en-US" dirty="0"/>
              <a:t>Causes the program to terminate.</a:t>
            </a:r>
          </a:p>
          <a:p>
            <a:r>
              <a:rPr lang="en-US" dirty="0"/>
              <a:t>But if exception is handled by the application programmer, normal flow of the application is maintained i.e. rest of the code is executed.</a:t>
            </a:r>
          </a:p>
          <a:p>
            <a:endParaRPr lang="en-IN" dirty="0"/>
          </a:p>
        </p:txBody>
      </p:sp>
    </p:spTree>
    <p:extLst>
      <p:ext uri="{BB962C8B-B14F-4D97-AF65-F5344CB8AC3E}">
        <p14:creationId xmlns:p14="http://schemas.microsoft.com/office/powerpoint/2010/main" xmlns="" val="6206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catch multiple exceptions</a:t>
            </a:r>
            <a:br>
              <a:rPr lang="en-IN" dirty="0"/>
            </a:br>
            <a:endParaRPr lang="en-IN" dirty="0"/>
          </a:p>
        </p:txBody>
      </p:sp>
      <p:sp>
        <p:nvSpPr>
          <p:cNvPr id="3" name="Content Placeholder 2"/>
          <p:cNvSpPr>
            <a:spLocks noGrp="1"/>
          </p:cNvSpPr>
          <p:nvPr>
            <p:ph sz="quarter" idx="1"/>
          </p:nvPr>
        </p:nvSpPr>
        <p:spPr/>
        <p:txBody>
          <a:bodyPr>
            <a:normAutofit fontScale="70000" lnSpcReduction="20000"/>
          </a:bodyPr>
          <a:lstStyle/>
          <a:p>
            <a:r>
              <a:rPr lang="en-IN" dirty="0"/>
              <a:t>Java catch multiple exceptions</a:t>
            </a:r>
          </a:p>
          <a:p>
            <a:r>
              <a:rPr lang="en-IN" b="1" dirty="0"/>
              <a:t>public</a:t>
            </a:r>
            <a:r>
              <a:rPr lang="en-IN" dirty="0"/>
              <a:t> </a:t>
            </a:r>
            <a:r>
              <a:rPr lang="en-IN" b="1" dirty="0"/>
              <a:t>class</a:t>
            </a:r>
            <a:r>
              <a:rPr lang="en-IN" dirty="0"/>
              <a:t> </a:t>
            </a:r>
            <a:r>
              <a:rPr lang="en-IN" dirty="0" err="1"/>
              <a:t>TestMultipleCatchBlock</a:t>
            </a:r>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t>
            </a:r>
            <a:r>
              <a:rPr lang="en-IN" b="1" dirty="0"/>
              <a:t>try</a:t>
            </a:r>
            <a:r>
              <a:rPr lang="en-IN" dirty="0"/>
              <a:t>{  </a:t>
            </a:r>
          </a:p>
          <a:p>
            <a:r>
              <a:rPr lang="en-IN" dirty="0"/>
              <a:t>    </a:t>
            </a:r>
            <a:r>
              <a:rPr lang="en-IN" b="1" dirty="0" err="1"/>
              <a:t>int</a:t>
            </a:r>
            <a:r>
              <a:rPr lang="en-IN" dirty="0"/>
              <a:t> a[]=</a:t>
            </a:r>
            <a:r>
              <a:rPr lang="en-IN" b="1" dirty="0"/>
              <a:t>new</a:t>
            </a:r>
            <a:r>
              <a:rPr lang="en-IN" dirty="0"/>
              <a:t> </a:t>
            </a:r>
            <a:r>
              <a:rPr lang="en-IN" b="1" dirty="0" err="1"/>
              <a:t>int</a:t>
            </a:r>
            <a:r>
              <a:rPr lang="en-IN" dirty="0"/>
              <a:t>[5];  </a:t>
            </a:r>
          </a:p>
          <a:p>
            <a:r>
              <a:rPr lang="en-IN" dirty="0"/>
              <a:t>    a[5]=30/0;  </a:t>
            </a:r>
          </a:p>
          <a:p>
            <a:r>
              <a:rPr lang="en-IN" dirty="0"/>
              <a:t>   }  </a:t>
            </a:r>
          </a:p>
          <a:p>
            <a:r>
              <a:rPr lang="en-IN" dirty="0"/>
              <a:t>   </a:t>
            </a:r>
            <a:r>
              <a:rPr lang="en-IN" b="1" dirty="0"/>
              <a:t>catch</a:t>
            </a:r>
            <a:r>
              <a:rPr lang="en-IN" dirty="0"/>
              <a:t>(</a:t>
            </a:r>
            <a:r>
              <a:rPr lang="en-IN" dirty="0" err="1"/>
              <a:t>ArithmeticException</a:t>
            </a:r>
            <a:r>
              <a:rPr lang="en-IN" dirty="0"/>
              <a:t> e){</a:t>
            </a:r>
            <a:r>
              <a:rPr lang="en-IN" dirty="0" err="1"/>
              <a:t>System.out.println</a:t>
            </a:r>
            <a:r>
              <a:rPr lang="en-IN" dirty="0"/>
              <a:t>("task1 is completed");}  </a:t>
            </a:r>
          </a:p>
          <a:p>
            <a:r>
              <a:rPr lang="en-IN" dirty="0"/>
              <a:t>   </a:t>
            </a:r>
            <a:r>
              <a:rPr lang="en-IN" b="1" dirty="0"/>
              <a:t>catch</a:t>
            </a:r>
            <a:r>
              <a:rPr lang="en-IN" dirty="0"/>
              <a:t>(</a:t>
            </a:r>
            <a:r>
              <a:rPr lang="en-IN" dirty="0" err="1"/>
              <a:t>ArrayIndexOutOfBoundsException</a:t>
            </a:r>
            <a:r>
              <a:rPr lang="en-IN" dirty="0"/>
              <a:t> e){</a:t>
            </a:r>
            <a:r>
              <a:rPr lang="en-IN" dirty="0" err="1"/>
              <a:t>System.out.println</a:t>
            </a:r>
            <a:r>
              <a:rPr lang="en-IN" dirty="0"/>
              <a:t>("task 2 completed");}  </a:t>
            </a:r>
          </a:p>
          <a:p>
            <a:r>
              <a:rPr lang="en-IN" dirty="0"/>
              <a:t>   </a:t>
            </a:r>
            <a:r>
              <a:rPr lang="en-IN" b="1" dirty="0"/>
              <a:t>catch</a:t>
            </a:r>
            <a:r>
              <a:rPr lang="en-IN" dirty="0"/>
              <a:t>(Exception e){</a:t>
            </a:r>
            <a:r>
              <a:rPr lang="en-IN" dirty="0" err="1"/>
              <a:t>System.out.println</a:t>
            </a:r>
            <a:r>
              <a:rPr lang="en-IN" dirty="0"/>
              <a:t>("common task completed");}  </a:t>
            </a:r>
          </a:p>
          <a:p>
            <a:r>
              <a:rPr lang="en-IN" dirty="0"/>
              <a:t>  </a:t>
            </a:r>
          </a:p>
          <a:p>
            <a:r>
              <a:rPr lang="en-IN" dirty="0"/>
              <a:t>   </a:t>
            </a:r>
            <a:r>
              <a:rPr lang="en-IN" dirty="0" err="1"/>
              <a:t>System.out.println</a:t>
            </a:r>
            <a:r>
              <a:rPr lang="en-IN" dirty="0"/>
              <a:t>("rest of the code...");  </a:t>
            </a:r>
          </a:p>
          <a:p>
            <a:r>
              <a:rPr lang="en-IN" dirty="0"/>
              <a:t> }  </a:t>
            </a:r>
          </a:p>
          <a:p>
            <a:r>
              <a:rPr lang="en-IN" dirty="0"/>
              <a:t>}  </a:t>
            </a:r>
          </a:p>
          <a:p>
            <a:endParaRPr lang="en-IN" dirty="0"/>
          </a:p>
        </p:txBody>
      </p:sp>
    </p:spTree>
    <p:extLst>
      <p:ext uri="{BB962C8B-B14F-4D97-AF65-F5344CB8AC3E}">
        <p14:creationId xmlns:p14="http://schemas.microsoft.com/office/powerpoint/2010/main" xmlns="" val="2792559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dirty="0"/>
              <a:t>Output:task1 completed</a:t>
            </a:r>
          </a:p>
          <a:p>
            <a:r>
              <a:rPr lang="en-US" dirty="0"/>
              <a:t>       rest of the code...</a:t>
            </a:r>
          </a:p>
          <a:p>
            <a:r>
              <a:rPr lang="en-US" dirty="0"/>
              <a:t>Rule: At a time only one Exception is </a:t>
            </a:r>
            <a:r>
              <a:rPr lang="en-US" dirty="0" err="1"/>
              <a:t>occured</a:t>
            </a:r>
            <a:r>
              <a:rPr lang="en-US" dirty="0"/>
              <a:t> and at a time only one catch block is executed.</a:t>
            </a:r>
          </a:p>
          <a:p>
            <a:endParaRPr lang="en-US" dirty="0"/>
          </a:p>
          <a:p>
            <a:r>
              <a:rPr lang="en-US" dirty="0"/>
              <a:t>Rule: All catch blocks must be ordered from most specific to most general i.e. catch for </a:t>
            </a:r>
            <a:r>
              <a:rPr lang="en-US" dirty="0" err="1"/>
              <a:t>ArithmeticException</a:t>
            </a:r>
            <a:r>
              <a:rPr lang="en-US" dirty="0"/>
              <a:t> must come before catch for Exception .</a:t>
            </a:r>
            <a:endParaRPr lang="en-IN" dirty="0"/>
          </a:p>
        </p:txBody>
      </p:sp>
    </p:spTree>
    <p:extLst>
      <p:ext uri="{BB962C8B-B14F-4D97-AF65-F5344CB8AC3E}">
        <p14:creationId xmlns:p14="http://schemas.microsoft.com/office/powerpoint/2010/main" xmlns="" val="252748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9"/>
            <a:ext cx="7053542" cy="757517"/>
          </a:xfrm>
        </p:spPr>
        <p:txBody>
          <a:bodyPr>
            <a:normAutofit/>
          </a:bodyPr>
          <a:lstStyle/>
          <a:p>
            <a:endParaRPr lang="en-IN" dirty="0"/>
          </a:p>
        </p:txBody>
      </p:sp>
      <p:sp>
        <p:nvSpPr>
          <p:cNvPr id="3" name="Content Placeholder 2"/>
          <p:cNvSpPr>
            <a:spLocks noGrp="1"/>
          </p:cNvSpPr>
          <p:nvPr>
            <p:ph sz="quarter" idx="1"/>
          </p:nvPr>
        </p:nvSpPr>
        <p:spPr>
          <a:xfrm>
            <a:off x="827484" y="1425389"/>
            <a:ext cx="6709906" cy="4823011"/>
          </a:xfrm>
        </p:spPr>
        <p:txBody>
          <a:bodyPr>
            <a:normAutofit fontScale="77500" lnSpcReduction="20000"/>
          </a:bodyPr>
          <a:lstStyle/>
          <a:p>
            <a:r>
              <a:rPr lang="en-IN" b="1" dirty="0"/>
              <a:t>class</a:t>
            </a:r>
            <a:r>
              <a:rPr lang="en-IN" dirty="0"/>
              <a:t> TestMultipleCatchBlock1{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t>
            </a:r>
            <a:r>
              <a:rPr lang="en-IN" b="1" dirty="0"/>
              <a:t>try</a:t>
            </a:r>
            <a:r>
              <a:rPr lang="en-IN" dirty="0"/>
              <a:t>{  </a:t>
            </a:r>
          </a:p>
          <a:p>
            <a:r>
              <a:rPr lang="en-IN" dirty="0"/>
              <a:t>    </a:t>
            </a:r>
            <a:r>
              <a:rPr lang="en-IN" b="1" dirty="0" err="1"/>
              <a:t>int</a:t>
            </a:r>
            <a:r>
              <a:rPr lang="en-IN" dirty="0"/>
              <a:t> a[]=</a:t>
            </a:r>
            <a:r>
              <a:rPr lang="en-IN" b="1" dirty="0"/>
              <a:t>new</a:t>
            </a:r>
            <a:r>
              <a:rPr lang="en-IN" dirty="0"/>
              <a:t> </a:t>
            </a:r>
            <a:r>
              <a:rPr lang="en-IN" b="1" dirty="0" err="1"/>
              <a:t>int</a:t>
            </a:r>
            <a:r>
              <a:rPr lang="en-IN" dirty="0"/>
              <a:t>[5];  </a:t>
            </a:r>
          </a:p>
          <a:p>
            <a:r>
              <a:rPr lang="en-IN" dirty="0"/>
              <a:t>    a[5]=30/0;  </a:t>
            </a:r>
          </a:p>
          <a:p>
            <a:r>
              <a:rPr lang="en-IN" dirty="0"/>
              <a:t>   }  </a:t>
            </a:r>
          </a:p>
          <a:p>
            <a:r>
              <a:rPr lang="en-IN" dirty="0"/>
              <a:t>   </a:t>
            </a:r>
            <a:r>
              <a:rPr lang="en-IN" b="1" dirty="0"/>
              <a:t>catch</a:t>
            </a:r>
            <a:r>
              <a:rPr lang="en-IN" dirty="0"/>
              <a:t>(Exception e){</a:t>
            </a:r>
            <a:r>
              <a:rPr lang="en-IN" dirty="0" err="1"/>
              <a:t>System.out.println</a:t>
            </a:r>
            <a:r>
              <a:rPr lang="en-IN" dirty="0"/>
              <a:t>("common task completed");}  </a:t>
            </a:r>
          </a:p>
          <a:p>
            <a:r>
              <a:rPr lang="en-IN" dirty="0"/>
              <a:t>   </a:t>
            </a:r>
            <a:r>
              <a:rPr lang="en-IN" b="1" dirty="0"/>
              <a:t>catch</a:t>
            </a:r>
            <a:r>
              <a:rPr lang="en-IN" dirty="0"/>
              <a:t>(</a:t>
            </a:r>
            <a:r>
              <a:rPr lang="en-IN" dirty="0" err="1"/>
              <a:t>ArithmeticException</a:t>
            </a:r>
            <a:r>
              <a:rPr lang="en-IN" dirty="0"/>
              <a:t> e){</a:t>
            </a:r>
            <a:r>
              <a:rPr lang="en-IN" dirty="0" err="1"/>
              <a:t>System.out.println</a:t>
            </a:r>
            <a:r>
              <a:rPr lang="en-IN" dirty="0"/>
              <a:t>("task1 is completed");}  </a:t>
            </a:r>
          </a:p>
          <a:p>
            <a:r>
              <a:rPr lang="en-IN" dirty="0"/>
              <a:t>   </a:t>
            </a:r>
            <a:r>
              <a:rPr lang="en-IN" b="1" dirty="0"/>
              <a:t>catch</a:t>
            </a:r>
            <a:r>
              <a:rPr lang="en-IN" dirty="0"/>
              <a:t>(</a:t>
            </a:r>
            <a:r>
              <a:rPr lang="en-IN" dirty="0" err="1"/>
              <a:t>ArrayIndexOutOfBoundsException</a:t>
            </a:r>
            <a:r>
              <a:rPr lang="en-IN" dirty="0"/>
              <a:t> e){</a:t>
            </a:r>
            <a:r>
              <a:rPr lang="en-IN" dirty="0" err="1"/>
              <a:t>System.out.println</a:t>
            </a:r>
            <a:r>
              <a:rPr lang="en-IN" dirty="0"/>
              <a:t>("task 2 completed");}  </a:t>
            </a:r>
          </a:p>
          <a:p>
            <a:r>
              <a:rPr lang="en-IN" dirty="0"/>
              <a:t>   </a:t>
            </a:r>
            <a:r>
              <a:rPr lang="en-IN" dirty="0" err="1"/>
              <a:t>System.out.println</a:t>
            </a:r>
            <a:r>
              <a:rPr lang="en-IN" dirty="0"/>
              <a:t>("rest of the code...");  </a:t>
            </a:r>
          </a:p>
          <a:p>
            <a:r>
              <a:rPr lang="en-IN" dirty="0"/>
              <a:t> }  </a:t>
            </a:r>
          </a:p>
          <a:p>
            <a:r>
              <a:rPr lang="en-IN" dirty="0"/>
              <a:t>} </a:t>
            </a:r>
            <a:r>
              <a:rPr lang="en-IN" dirty="0" smtClean="0"/>
              <a:t>//Output:-compile  Time Error</a:t>
            </a:r>
          </a:p>
          <a:p>
            <a:endParaRPr lang="en-IN" dirty="0" smtClean="0"/>
          </a:p>
          <a:p>
            <a:endParaRPr lang="en-IN" dirty="0"/>
          </a:p>
          <a:p>
            <a:endParaRPr lang="en-IN" dirty="0"/>
          </a:p>
        </p:txBody>
      </p:sp>
    </p:spTree>
    <p:extLst>
      <p:ext uri="{BB962C8B-B14F-4D97-AF65-F5344CB8AC3E}">
        <p14:creationId xmlns:p14="http://schemas.microsoft.com/office/powerpoint/2010/main" xmlns="" val="130778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Nested try block</a:t>
            </a:r>
            <a:br>
              <a:rPr lang="en-IN" dirty="0"/>
            </a:br>
            <a:endParaRPr lang="en-IN" dirty="0"/>
          </a:p>
        </p:txBody>
      </p:sp>
      <p:sp>
        <p:nvSpPr>
          <p:cNvPr id="3" name="Content Placeholder 2"/>
          <p:cNvSpPr>
            <a:spLocks noGrp="1"/>
          </p:cNvSpPr>
          <p:nvPr>
            <p:ph sz="quarter" idx="1"/>
          </p:nvPr>
        </p:nvSpPr>
        <p:spPr/>
        <p:txBody>
          <a:bodyPr/>
          <a:lstStyle/>
          <a:p>
            <a:r>
              <a:rPr lang="en-US" dirty="0"/>
              <a:t>The try block within a try block is known as nested try block in java.</a:t>
            </a:r>
          </a:p>
          <a:p>
            <a:r>
              <a:rPr lang="en-US" dirty="0"/>
              <a:t>Why use nested try block</a:t>
            </a:r>
          </a:p>
          <a:p>
            <a:r>
              <a:rPr lang="en-US" dirty="0"/>
              <a:t>Sometimes a situation may arise where a part of a block may cause one error and the entire block itself may cause another error. In such cases, exception handlers have to be nested.</a:t>
            </a:r>
          </a:p>
          <a:p>
            <a:endParaRPr lang="en-IN" dirty="0"/>
          </a:p>
        </p:txBody>
      </p:sp>
    </p:spTree>
    <p:extLst>
      <p:ext uri="{BB962C8B-B14F-4D97-AF65-F5344CB8AC3E}">
        <p14:creationId xmlns:p14="http://schemas.microsoft.com/office/powerpoint/2010/main" xmlns="" val="262340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4584" y="452719"/>
            <a:ext cx="7053542" cy="932329"/>
          </a:xfrm>
        </p:spPr>
        <p:txBody>
          <a:bodyPr/>
          <a:lstStyle/>
          <a:p>
            <a:r>
              <a:rPr lang="en-IN" dirty="0"/>
              <a:t>Exception Handling in Java</a:t>
            </a:r>
          </a:p>
        </p:txBody>
      </p:sp>
      <p:sp>
        <p:nvSpPr>
          <p:cNvPr id="5" name="Content Placeholder 4"/>
          <p:cNvSpPr>
            <a:spLocks noGrp="1"/>
          </p:cNvSpPr>
          <p:nvPr>
            <p:ph sz="quarter" idx="1"/>
          </p:nvPr>
        </p:nvSpPr>
        <p:spPr>
          <a:xfrm>
            <a:off x="484584" y="1385048"/>
            <a:ext cx="8126016" cy="5015752"/>
          </a:xfrm>
        </p:spPr>
        <p:txBody>
          <a:bodyPr>
            <a:normAutofit fontScale="55000" lnSpcReduction="20000"/>
          </a:bodyPr>
          <a:lstStyle/>
          <a:p>
            <a:pPr algn="just"/>
            <a:r>
              <a:rPr lang="en-US" sz="4400" dirty="0"/>
              <a:t>The </a:t>
            </a:r>
            <a:r>
              <a:rPr lang="en-US" sz="4400" b="1" dirty="0"/>
              <a:t>exception handling in java</a:t>
            </a:r>
            <a:r>
              <a:rPr lang="en-US" sz="4400" dirty="0"/>
              <a:t> is one of the powerful </a:t>
            </a:r>
            <a:r>
              <a:rPr lang="en-US" sz="4400" i="1" dirty="0"/>
              <a:t>mechanism to handle the runtime errors</a:t>
            </a:r>
            <a:r>
              <a:rPr lang="en-US" sz="4400" dirty="0"/>
              <a:t> so that normal flow of the application can be maintained.</a:t>
            </a:r>
          </a:p>
          <a:p>
            <a:pPr algn="just"/>
            <a:r>
              <a:rPr lang="en-US" sz="4400" dirty="0"/>
              <a:t>In this page, we will learn about java exception, its type and the difference between checked and unchecked exceptions.</a:t>
            </a:r>
          </a:p>
          <a:p>
            <a:pPr algn="just"/>
            <a:r>
              <a:rPr lang="en-US" sz="4400" dirty="0"/>
              <a:t>What is exception</a:t>
            </a:r>
          </a:p>
          <a:p>
            <a:pPr algn="just"/>
            <a:r>
              <a:rPr lang="en-US" sz="4400" b="1" dirty="0"/>
              <a:t>Dictionary Meaning:</a:t>
            </a:r>
            <a:r>
              <a:rPr lang="en-US" sz="4400" dirty="0"/>
              <a:t> Exception is an abnormal condition.</a:t>
            </a:r>
          </a:p>
          <a:p>
            <a:pPr algn="just"/>
            <a:r>
              <a:rPr lang="en-US" sz="4400" dirty="0"/>
              <a:t>In java, exception is an event that disrupts the normal flow of the program. It is an object which is thrown at runtime.</a:t>
            </a:r>
          </a:p>
          <a:p>
            <a:pPr algn="just"/>
            <a:r>
              <a:rPr lang="en-US" sz="4400" dirty="0"/>
              <a:t>What is exception handling</a:t>
            </a:r>
          </a:p>
          <a:p>
            <a:pPr algn="just"/>
            <a:r>
              <a:rPr lang="en-US" sz="4400" dirty="0"/>
              <a:t>Exception Handling is a mechanism to handle runtime errors such as </a:t>
            </a:r>
            <a:r>
              <a:rPr lang="en-US" sz="4400" dirty="0" err="1"/>
              <a:t>ClassNotFound</a:t>
            </a:r>
            <a:r>
              <a:rPr lang="en-US" sz="4400" dirty="0"/>
              <a:t>, IO, SQL, Remote etc.</a:t>
            </a:r>
          </a:p>
          <a:p>
            <a:r>
              <a:rPr lang="en-US" dirty="0"/>
              <a:t/>
            </a:r>
            <a:br>
              <a:rPr lang="en-US" dirty="0"/>
            </a:br>
            <a:endParaRPr lang="en-IN" dirty="0"/>
          </a:p>
        </p:txBody>
      </p:sp>
    </p:spTree>
    <p:extLst>
      <p:ext uri="{BB962C8B-B14F-4D97-AF65-F5344CB8AC3E}">
        <p14:creationId xmlns:p14="http://schemas.microsoft.com/office/powerpoint/2010/main" xmlns="" val="1403246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9"/>
            <a:ext cx="7053542" cy="219635"/>
          </a:xfrm>
        </p:spPr>
        <p:txBody>
          <a:bodyPr>
            <a:normAutofit fontScale="90000"/>
          </a:bodyPr>
          <a:lstStyle/>
          <a:p>
            <a:endParaRPr lang="en-IN" dirty="0"/>
          </a:p>
        </p:txBody>
      </p:sp>
      <p:sp>
        <p:nvSpPr>
          <p:cNvPr id="3" name="Content Placeholder 2"/>
          <p:cNvSpPr>
            <a:spLocks noGrp="1"/>
          </p:cNvSpPr>
          <p:nvPr>
            <p:ph sz="quarter" idx="1"/>
          </p:nvPr>
        </p:nvSpPr>
        <p:spPr>
          <a:xfrm>
            <a:off x="609600" y="1295400"/>
            <a:ext cx="8001000" cy="4953000"/>
          </a:xfrm>
        </p:spPr>
        <p:txBody>
          <a:bodyPr>
            <a:normAutofit fontScale="55000" lnSpcReduction="20000"/>
          </a:bodyPr>
          <a:lstStyle/>
          <a:p>
            <a:r>
              <a:rPr lang="en-US" dirty="0"/>
              <a:t>Syntax:</a:t>
            </a:r>
          </a:p>
          <a:p>
            <a:r>
              <a:rPr lang="en-US" dirty="0"/>
              <a:t>....  </a:t>
            </a:r>
          </a:p>
          <a:p>
            <a:r>
              <a:rPr lang="en-US" b="1" dirty="0"/>
              <a:t>try</a:t>
            </a:r>
            <a:r>
              <a:rPr lang="en-US" dirty="0"/>
              <a:t>  </a:t>
            </a:r>
          </a:p>
          <a:p>
            <a:r>
              <a:rPr lang="en-US" dirty="0"/>
              <a:t>{  </a:t>
            </a:r>
          </a:p>
          <a:p>
            <a:r>
              <a:rPr lang="en-US" dirty="0"/>
              <a:t>    statement 1;  </a:t>
            </a:r>
          </a:p>
          <a:p>
            <a:r>
              <a:rPr lang="en-US" dirty="0"/>
              <a:t>    statement 2;  </a:t>
            </a:r>
          </a:p>
          <a:p>
            <a:r>
              <a:rPr lang="en-US" dirty="0"/>
              <a:t>    </a:t>
            </a:r>
            <a:r>
              <a:rPr lang="en-US" b="1" dirty="0"/>
              <a:t>try</a:t>
            </a:r>
            <a:r>
              <a:rPr lang="en-US" dirty="0"/>
              <a:t>  </a:t>
            </a:r>
          </a:p>
          <a:p>
            <a:r>
              <a:rPr lang="en-US" dirty="0"/>
              <a:t>    {  </a:t>
            </a:r>
          </a:p>
          <a:p>
            <a:r>
              <a:rPr lang="en-US" dirty="0"/>
              <a:t>        statement 1;  </a:t>
            </a:r>
          </a:p>
          <a:p>
            <a:r>
              <a:rPr lang="en-US" dirty="0"/>
              <a:t>        statement 2;  </a:t>
            </a:r>
          </a:p>
          <a:p>
            <a:r>
              <a:rPr lang="en-US" dirty="0"/>
              <a:t>    }  </a:t>
            </a:r>
          </a:p>
          <a:p>
            <a:r>
              <a:rPr lang="en-US" dirty="0"/>
              <a:t>    </a:t>
            </a:r>
            <a:r>
              <a:rPr lang="en-US" b="1" dirty="0"/>
              <a:t>catch</a:t>
            </a:r>
            <a:r>
              <a:rPr lang="en-US" dirty="0"/>
              <a:t>(Exception e)  </a:t>
            </a:r>
          </a:p>
          <a:p>
            <a:r>
              <a:rPr lang="en-US" dirty="0"/>
              <a:t>    {  </a:t>
            </a:r>
          </a:p>
          <a:p>
            <a:r>
              <a:rPr lang="en-US" dirty="0"/>
              <a:t>    }  </a:t>
            </a:r>
          </a:p>
          <a:p>
            <a:r>
              <a:rPr lang="en-US" dirty="0"/>
              <a:t>}  </a:t>
            </a:r>
          </a:p>
          <a:p>
            <a:r>
              <a:rPr lang="en-US" b="1" dirty="0"/>
              <a:t>catch</a:t>
            </a:r>
            <a:r>
              <a:rPr lang="en-US" dirty="0"/>
              <a:t>(Exception e)  </a:t>
            </a:r>
          </a:p>
          <a:p>
            <a:r>
              <a:rPr lang="en-US" dirty="0"/>
              <a:t>{  </a:t>
            </a:r>
          </a:p>
          <a:p>
            <a:r>
              <a:rPr lang="en-US" dirty="0"/>
              <a:t>}  </a:t>
            </a:r>
          </a:p>
          <a:p>
            <a:r>
              <a:rPr lang="en-US" dirty="0"/>
              <a:t>....  </a:t>
            </a:r>
          </a:p>
          <a:p>
            <a:endParaRPr lang="en-IN" dirty="0"/>
          </a:p>
        </p:txBody>
      </p:sp>
    </p:spTree>
    <p:extLst>
      <p:ext uri="{BB962C8B-B14F-4D97-AF65-F5344CB8AC3E}">
        <p14:creationId xmlns:p14="http://schemas.microsoft.com/office/powerpoint/2010/main" xmlns="" val="2298195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nested try example</a:t>
            </a:r>
            <a:br>
              <a:rPr lang="en-IN" dirty="0"/>
            </a:br>
            <a:endParaRPr lang="en-IN" dirty="0"/>
          </a:p>
        </p:txBody>
      </p:sp>
      <p:sp>
        <p:nvSpPr>
          <p:cNvPr id="3" name="Content Placeholder 2"/>
          <p:cNvSpPr>
            <a:spLocks noGrp="1"/>
          </p:cNvSpPr>
          <p:nvPr>
            <p:ph sz="quarter" idx="1"/>
          </p:nvPr>
        </p:nvSpPr>
        <p:spPr>
          <a:xfrm>
            <a:off x="827484" y="1223682"/>
            <a:ext cx="6709906" cy="5499847"/>
          </a:xfrm>
        </p:spPr>
        <p:txBody>
          <a:bodyPr>
            <a:normAutofit fontScale="62500" lnSpcReduction="20000"/>
          </a:bodyPr>
          <a:lstStyle/>
          <a:p>
            <a:r>
              <a:rPr lang="en-IN" b="1" dirty="0"/>
              <a:t>class</a:t>
            </a:r>
            <a:r>
              <a:rPr lang="en-IN" dirty="0"/>
              <a:t> Excep6{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t>
            </a:r>
            <a:r>
              <a:rPr lang="en-IN" b="1" dirty="0"/>
              <a:t>try</a:t>
            </a:r>
            <a:r>
              <a:rPr lang="en-IN" dirty="0"/>
              <a:t>{  </a:t>
            </a:r>
          </a:p>
          <a:p>
            <a:r>
              <a:rPr lang="en-IN" dirty="0"/>
              <a:t>    </a:t>
            </a:r>
            <a:r>
              <a:rPr lang="en-IN" b="1" dirty="0"/>
              <a:t>try</a:t>
            </a:r>
            <a:r>
              <a:rPr lang="en-IN" dirty="0"/>
              <a:t>{  </a:t>
            </a:r>
          </a:p>
          <a:p>
            <a:r>
              <a:rPr lang="en-IN" dirty="0"/>
              <a:t>     </a:t>
            </a:r>
            <a:r>
              <a:rPr lang="en-IN" dirty="0" err="1"/>
              <a:t>System.out.println</a:t>
            </a:r>
            <a:r>
              <a:rPr lang="en-IN" dirty="0"/>
              <a:t>("going to divide");  </a:t>
            </a:r>
          </a:p>
          <a:p>
            <a:r>
              <a:rPr lang="en-IN" dirty="0"/>
              <a:t>     </a:t>
            </a:r>
            <a:r>
              <a:rPr lang="en-IN" b="1" dirty="0" err="1"/>
              <a:t>int</a:t>
            </a:r>
            <a:r>
              <a:rPr lang="en-IN" dirty="0"/>
              <a:t> b =39/0;  </a:t>
            </a:r>
          </a:p>
          <a:p>
            <a:r>
              <a:rPr lang="en-IN" dirty="0"/>
              <a:t>    }</a:t>
            </a:r>
            <a:r>
              <a:rPr lang="en-IN" b="1" dirty="0"/>
              <a:t>catch</a:t>
            </a:r>
            <a:r>
              <a:rPr lang="en-IN" dirty="0"/>
              <a:t>(</a:t>
            </a:r>
            <a:r>
              <a:rPr lang="en-IN" dirty="0" err="1"/>
              <a:t>ArithmeticException</a:t>
            </a:r>
            <a:r>
              <a:rPr lang="en-IN" dirty="0"/>
              <a:t> e){</a:t>
            </a:r>
            <a:r>
              <a:rPr lang="en-IN" dirty="0" err="1"/>
              <a:t>System.out.println</a:t>
            </a:r>
            <a:r>
              <a:rPr lang="en-IN" dirty="0"/>
              <a:t>(e);}  </a:t>
            </a:r>
          </a:p>
          <a:p>
            <a:r>
              <a:rPr lang="en-IN" dirty="0"/>
              <a:t>   </a:t>
            </a:r>
          </a:p>
          <a:p>
            <a:r>
              <a:rPr lang="en-IN" dirty="0"/>
              <a:t>    </a:t>
            </a:r>
            <a:r>
              <a:rPr lang="en-IN" b="1" dirty="0"/>
              <a:t>try</a:t>
            </a:r>
            <a:r>
              <a:rPr lang="en-IN" dirty="0"/>
              <a:t>{  </a:t>
            </a:r>
          </a:p>
          <a:p>
            <a:r>
              <a:rPr lang="en-IN" dirty="0"/>
              <a:t>    </a:t>
            </a:r>
            <a:r>
              <a:rPr lang="en-IN" b="1" dirty="0" err="1"/>
              <a:t>int</a:t>
            </a:r>
            <a:r>
              <a:rPr lang="en-IN" dirty="0"/>
              <a:t> a[]=</a:t>
            </a:r>
            <a:r>
              <a:rPr lang="en-IN" b="1" dirty="0"/>
              <a:t>new</a:t>
            </a:r>
            <a:r>
              <a:rPr lang="en-IN" dirty="0"/>
              <a:t> </a:t>
            </a:r>
            <a:r>
              <a:rPr lang="en-IN" b="1" dirty="0" err="1"/>
              <a:t>int</a:t>
            </a:r>
            <a:r>
              <a:rPr lang="en-IN" dirty="0"/>
              <a:t>[5];  </a:t>
            </a:r>
          </a:p>
          <a:p>
            <a:r>
              <a:rPr lang="en-IN" dirty="0"/>
              <a:t>    a[5]=4;  </a:t>
            </a:r>
          </a:p>
          <a:p>
            <a:r>
              <a:rPr lang="en-IN" dirty="0"/>
              <a:t>    }</a:t>
            </a:r>
            <a:r>
              <a:rPr lang="en-IN" b="1" dirty="0"/>
              <a:t>catch</a:t>
            </a:r>
            <a:r>
              <a:rPr lang="en-IN" dirty="0"/>
              <a:t>(</a:t>
            </a:r>
            <a:r>
              <a:rPr lang="en-IN" dirty="0" err="1"/>
              <a:t>ArrayIndexOutOfBoundsException</a:t>
            </a:r>
            <a:r>
              <a:rPr lang="en-IN" dirty="0"/>
              <a:t> e){</a:t>
            </a:r>
            <a:r>
              <a:rPr lang="en-IN" dirty="0" err="1"/>
              <a:t>System.out.println</a:t>
            </a:r>
            <a:r>
              <a:rPr lang="en-IN" dirty="0"/>
              <a:t>(e);}  </a:t>
            </a:r>
          </a:p>
          <a:p>
            <a:r>
              <a:rPr lang="en-IN" dirty="0"/>
              <a:t>     </a:t>
            </a:r>
          </a:p>
          <a:p>
            <a:r>
              <a:rPr lang="en-IN" dirty="0"/>
              <a:t>    </a:t>
            </a:r>
            <a:r>
              <a:rPr lang="en-IN" dirty="0" err="1"/>
              <a:t>System.out.println</a:t>
            </a:r>
            <a:r>
              <a:rPr lang="en-IN" dirty="0"/>
              <a:t>("other statement);  </a:t>
            </a:r>
          </a:p>
          <a:p>
            <a:r>
              <a:rPr lang="en-IN" dirty="0"/>
              <a:t>  }</a:t>
            </a:r>
            <a:r>
              <a:rPr lang="en-IN" b="1" dirty="0"/>
              <a:t>catch</a:t>
            </a:r>
            <a:r>
              <a:rPr lang="en-IN" dirty="0"/>
              <a:t>(Exception e){</a:t>
            </a:r>
            <a:r>
              <a:rPr lang="en-IN" dirty="0" err="1"/>
              <a:t>System.out.println</a:t>
            </a:r>
            <a:r>
              <a:rPr lang="en-IN" dirty="0"/>
              <a:t>("</a:t>
            </a:r>
            <a:r>
              <a:rPr lang="en-IN" dirty="0" err="1"/>
              <a:t>handeled</a:t>
            </a:r>
            <a:r>
              <a:rPr lang="en-IN" dirty="0"/>
              <a:t>");}  </a:t>
            </a:r>
          </a:p>
          <a:p>
            <a:r>
              <a:rPr lang="en-IN" dirty="0"/>
              <a:t>  </a:t>
            </a:r>
          </a:p>
          <a:p>
            <a:r>
              <a:rPr lang="en-IN" dirty="0"/>
              <a:t>  </a:t>
            </a:r>
            <a:r>
              <a:rPr lang="en-IN" dirty="0" err="1"/>
              <a:t>System.out.println</a:t>
            </a:r>
            <a:r>
              <a:rPr lang="en-IN" dirty="0"/>
              <a:t>("normal flow..");  </a:t>
            </a:r>
          </a:p>
          <a:p>
            <a:r>
              <a:rPr lang="en-IN" dirty="0"/>
              <a:t> }  </a:t>
            </a:r>
          </a:p>
          <a:p>
            <a:r>
              <a:rPr lang="en-IN" dirty="0"/>
              <a:t>} </a:t>
            </a:r>
          </a:p>
          <a:p>
            <a:endParaRPr lang="en-IN" dirty="0"/>
          </a:p>
        </p:txBody>
      </p:sp>
    </p:spTree>
    <p:extLst>
      <p:ext uri="{BB962C8B-B14F-4D97-AF65-F5344CB8AC3E}">
        <p14:creationId xmlns:p14="http://schemas.microsoft.com/office/powerpoint/2010/main" xmlns="" val="70977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finally block</a:t>
            </a:r>
            <a:br>
              <a:rPr lang="en-IN" dirty="0"/>
            </a:br>
            <a:endParaRPr lang="en-IN" dirty="0"/>
          </a:p>
        </p:txBody>
      </p:sp>
      <p:sp>
        <p:nvSpPr>
          <p:cNvPr id="3" name="Content Placeholder 2"/>
          <p:cNvSpPr>
            <a:spLocks noGrp="1"/>
          </p:cNvSpPr>
          <p:nvPr>
            <p:ph sz="quarter" idx="1"/>
          </p:nvPr>
        </p:nvSpPr>
        <p:spPr/>
        <p:txBody>
          <a:bodyPr/>
          <a:lstStyle/>
          <a:p>
            <a:r>
              <a:rPr lang="en-US" b="1" dirty="0"/>
              <a:t>ava finally block</a:t>
            </a:r>
            <a:r>
              <a:rPr lang="en-US" dirty="0"/>
              <a:t> is a block that is used </a:t>
            </a:r>
            <a:r>
              <a:rPr lang="en-US" i="1" dirty="0"/>
              <a:t>to execute important code</a:t>
            </a:r>
            <a:r>
              <a:rPr lang="en-US" dirty="0"/>
              <a:t> such as closing connection, stream etc.</a:t>
            </a:r>
          </a:p>
          <a:p>
            <a:r>
              <a:rPr lang="en-US" dirty="0"/>
              <a:t>Java finally block is always executed whether exception is handled or not.</a:t>
            </a:r>
          </a:p>
          <a:p>
            <a:r>
              <a:rPr lang="en-US" dirty="0"/>
              <a:t>Java finally block must be followed by try or catch block</a:t>
            </a:r>
            <a:r>
              <a:rPr lang="en-US" dirty="0" smtClean="0"/>
              <a:t>.</a:t>
            </a:r>
          </a:p>
          <a:p>
            <a:endParaRPr lang="en-US" dirty="0"/>
          </a:p>
          <a:p>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48168" y="4002462"/>
            <a:ext cx="3328148" cy="2721068"/>
          </a:xfrm>
          <a:prstGeom prst="rect">
            <a:avLst/>
          </a:prstGeom>
        </p:spPr>
      </p:pic>
    </p:spTree>
    <p:extLst>
      <p:ext uri="{BB962C8B-B14F-4D97-AF65-F5344CB8AC3E}">
        <p14:creationId xmlns:p14="http://schemas.microsoft.com/office/powerpoint/2010/main" xmlns="" val="3866964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7" name="Content Placeholder 6"/>
          <p:cNvSpPr>
            <a:spLocks noGrp="1"/>
          </p:cNvSpPr>
          <p:nvPr>
            <p:ph sz="quarter" idx="1"/>
          </p:nvPr>
        </p:nvSpPr>
        <p:spPr/>
        <p:txBody>
          <a:bodyPr>
            <a:normAutofit/>
          </a:bodyPr>
          <a:lstStyle/>
          <a:p>
            <a:r>
              <a:rPr lang="en-US" b="1" i="1" dirty="0"/>
              <a:t>Note: If you don't handle exception, before terminating the program, JVM executes finally block(if </a:t>
            </a:r>
            <a:r>
              <a:rPr lang="en-US" b="1" i="1" dirty="0" smtClean="0"/>
              <a:t>any).</a:t>
            </a:r>
          </a:p>
          <a:p>
            <a:endParaRPr lang="en-US" b="1" i="1" dirty="0"/>
          </a:p>
          <a:p>
            <a:endParaRPr lang="en-IN" dirty="0" smtClean="0"/>
          </a:p>
          <a:p>
            <a:r>
              <a:rPr lang="en-US" b="1" i="1" dirty="0"/>
              <a:t>Rule: For each try block there can be zero or more catch blocks, but only one finally block.</a:t>
            </a:r>
          </a:p>
          <a:p>
            <a:r>
              <a:rPr lang="en-US" b="1" i="1" dirty="0"/>
              <a:t>Note: The finally block will not be executed if program exits(either by calling </a:t>
            </a:r>
            <a:r>
              <a:rPr lang="en-US" b="1" i="1" dirty="0" err="1"/>
              <a:t>System.exit</a:t>
            </a:r>
            <a:r>
              <a:rPr lang="en-US" b="1" i="1" dirty="0"/>
              <a:t>() or by causing a fatal error that causes the process to abort).</a:t>
            </a:r>
          </a:p>
          <a:p>
            <a:endParaRPr lang="en-IN" dirty="0"/>
          </a:p>
        </p:txBody>
      </p:sp>
    </p:spTree>
    <p:extLst>
      <p:ext uri="{BB962C8B-B14F-4D97-AF65-F5344CB8AC3E}">
        <p14:creationId xmlns:p14="http://schemas.microsoft.com/office/powerpoint/2010/main" xmlns="" val="358999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throw exception</a:t>
            </a:r>
            <a:br>
              <a:rPr lang="en-IN" dirty="0"/>
            </a:br>
            <a:endParaRPr lang="en-IN" dirty="0"/>
          </a:p>
        </p:txBody>
      </p:sp>
      <p:sp>
        <p:nvSpPr>
          <p:cNvPr id="3" name="Content Placeholder 2"/>
          <p:cNvSpPr>
            <a:spLocks noGrp="1"/>
          </p:cNvSpPr>
          <p:nvPr>
            <p:ph sz="quarter" idx="1"/>
          </p:nvPr>
        </p:nvSpPr>
        <p:spPr/>
        <p:txBody>
          <a:bodyPr>
            <a:normAutofit lnSpcReduction="10000"/>
          </a:bodyPr>
          <a:lstStyle/>
          <a:p>
            <a:r>
              <a:rPr lang="en-US" dirty="0"/>
              <a:t>Java throw keyword</a:t>
            </a:r>
          </a:p>
          <a:p>
            <a:r>
              <a:rPr lang="en-US" dirty="0"/>
              <a:t>The Java throw keyword is used to explicitly throw an exception.</a:t>
            </a:r>
          </a:p>
          <a:p>
            <a:r>
              <a:rPr lang="en-US" dirty="0"/>
              <a:t>We can throw either checked or </a:t>
            </a:r>
            <a:r>
              <a:rPr lang="en-US" dirty="0" err="1"/>
              <a:t>uncheked</a:t>
            </a:r>
            <a:r>
              <a:rPr lang="en-US" dirty="0"/>
              <a:t> exception in java by throw keyword. The throw keyword is mainly used to throw custom exception. We will see custom exceptions later.</a:t>
            </a:r>
          </a:p>
          <a:p>
            <a:r>
              <a:rPr lang="en-US" dirty="0"/>
              <a:t>The syntax of java throw keyword is given below.</a:t>
            </a:r>
          </a:p>
          <a:p>
            <a:r>
              <a:rPr lang="en-US" b="1" dirty="0"/>
              <a:t>throw</a:t>
            </a:r>
            <a:r>
              <a:rPr lang="en-US" dirty="0"/>
              <a:t> exception;  </a:t>
            </a:r>
          </a:p>
          <a:p>
            <a:r>
              <a:rPr lang="en-US" dirty="0"/>
              <a:t>Let's see the example of throw </a:t>
            </a:r>
            <a:r>
              <a:rPr lang="en-US" dirty="0" err="1"/>
              <a:t>IOException</a:t>
            </a:r>
            <a:r>
              <a:rPr lang="en-US" dirty="0"/>
              <a:t>.</a:t>
            </a:r>
          </a:p>
          <a:p>
            <a:r>
              <a:rPr lang="en-US" b="1" dirty="0"/>
              <a:t>throw</a:t>
            </a:r>
            <a:r>
              <a:rPr lang="en-US" dirty="0"/>
              <a:t> </a:t>
            </a:r>
            <a:r>
              <a:rPr lang="en-US" b="1" dirty="0"/>
              <a:t>new</a:t>
            </a:r>
            <a:r>
              <a:rPr lang="en-US" dirty="0"/>
              <a:t> </a:t>
            </a:r>
            <a:r>
              <a:rPr lang="en-US" dirty="0" err="1"/>
              <a:t>IOException</a:t>
            </a:r>
            <a:r>
              <a:rPr lang="en-US" dirty="0"/>
              <a:t>("sorry device error);  </a:t>
            </a:r>
          </a:p>
          <a:p>
            <a:endParaRPr lang="en-IN" dirty="0"/>
          </a:p>
        </p:txBody>
      </p:sp>
    </p:spTree>
    <p:extLst>
      <p:ext uri="{BB962C8B-B14F-4D97-AF65-F5344CB8AC3E}">
        <p14:creationId xmlns:p14="http://schemas.microsoft.com/office/powerpoint/2010/main" xmlns="" val="1099846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throw keyword example</a:t>
            </a:r>
            <a:br>
              <a:rPr lang="en-IN" dirty="0"/>
            </a:br>
            <a:endParaRPr lang="en-IN" dirty="0"/>
          </a:p>
        </p:txBody>
      </p:sp>
      <p:sp>
        <p:nvSpPr>
          <p:cNvPr id="3" name="Content Placeholder 2"/>
          <p:cNvSpPr>
            <a:spLocks noGrp="1"/>
          </p:cNvSpPr>
          <p:nvPr>
            <p:ph sz="quarter" idx="1"/>
          </p:nvPr>
        </p:nvSpPr>
        <p:spPr>
          <a:xfrm>
            <a:off x="827484" y="1290919"/>
            <a:ext cx="6709906" cy="4957481"/>
          </a:xfrm>
        </p:spPr>
        <p:txBody>
          <a:bodyPr>
            <a:normAutofit fontScale="77500" lnSpcReduction="20000"/>
          </a:bodyPr>
          <a:lstStyle/>
          <a:p>
            <a:r>
              <a:rPr lang="en-US" dirty="0"/>
              <a:t>In this example, we have created the validate method that takes integer value as a parameter. If the age is less than 18, we are throwing the </a:t>
            </a:r>
            <a:r>
              <a:rPr lang="en-US" dirty="0" err="1"/>
              <a:t>ArithmeticException</a:t>
            </a:r>
            <a:r>
              <a:rPr lang="en-US" dirty="0"/>
              <a:t> otherwise print a message welcome to vote.</a:t>
            </a:r>
          </a:p>
          <a:p>
            <a:r>
              <a:rPr lang="en-US" b="1" dirty="0"/>
              <a:t>public</a:t>
            </a:r>
            <a:r>
              <a:rPr lang="en-US" dirty="0"/>
              <a:t> </a:t>
            </a:r>
            <a:r>
              <a:rPr lang="en-US" b="1" dirty="0"/>
              <a:t>class</a:t>
            </a:r>
            <a:r>
              <a:rPr lang="en-US" dirty="0"/>
              <a:t> TestThrow1{  </a:t>
            </a:r>
          </a:p>
          <a:p>
            <a:r>
              <a:rPr lang="en-US" dirty="0"/>
              <a:t>   </a:t>
            </a:r>
            <a:r>
              <a:rPr lang="en-US" b="1" dirty="0"/>
              <a:t>static</a:t>
            </a:r>
            <a:r>
              <a:rPr lang="en-US" dirty="0"/>
              <a:t> </a:t>
            </a:r>
            <a:r>
              <a:rPr lang="en-US" b="1" dirty="0"/>
              <a:t>void</a:t>
            </a:r>
            <a:r>
              <a:rPr lang="en-US" dirty="0"/>
              <a:t> validate(</a:t>
            </a:r>
            <a:r>
              <a:rPr lang="en-US" b="1" dirty="0" err="1"/>
              <a:t>int</a:t>
            </a:r>
            <a:r>
              <a:rPr lang="en-US" dirty="0"/>
              <a:t> age){  </a:t>
            </a:r>
          </a:p>
          <a:p>
            <a:r>
              <a:rPr lang="en-US" dirty="0"/>
              <a:t>     </a:t>
            </a:r>
            <a:r>
              <a:rPr lang="en-US" b="1" dirty="0"/>
              <a:t>if</a:t>
            </a:r>
            <a:r>
              <a:rPr lang="en-US" dirty="0"/>
              <a:t>(age&lt;18)  </a:t>
            </a:r>
          </a:p>
          <a:p>
            <a:r>
              <a:rPr lang="en-US" dirty="0"/>
              <a:t>      </a:t>
            </a:r>
            <a:r>
              <a:rPr lang="en-US" b="1" dirty="0"/>
              <a:t>throw</a:t>
            </a:r>
            <a:r>
              <a:rPr lang="en-US" dirty="0"/>
              <a:t> </a:t>
            </a:r>
            <a:r>
              <a:rPr lang="en-US" b="1" dirty="0"/>
              <a:t>new</a:t>
            </a:r>
            <a:r>
              <a:rPr lang="en-US" dirty="0"/>
              <a:t> </a:t>
            </a:r>
            <a:r>
              <a:rPr lang="en-US" dirty="0" err="1"/>
              <a:t>ArithmeticException</a:t>
            </a:r>
            <a:r>
              <a:rPr lang="en-US" dirty="0"/>
              <a:t>("not valid");  </a:t>
            </a:r>
          </a:p>
          <a:p>
            <a:r>
              <a:rPr lang="en-US" dirty="0"/>
              <a:t>     </a:t>
            </a:r>
            <a:r>
              <a:rPr lang="en-US" b="1" dirty="0"/>
              <a:t>else</a:t>
            </a:r>
            <a:r>
              <a:rPr lang="en-US" dirty="0"/>
              <a:t>  </a:t>
            </a:r>
          </a:p>
          <a:p>
            <a:r>
              <a:rPr lang="en-US" dirty="0"/>
              <a:t>      </a:t>
            </a:r>
            <a:r>
              <a:rPr lang="en-US" dirty="0" err="1"/>
              <a:t>System.out.println</a:t>
            </a:r>
            <a:r>
              <a:rPr lang="en-US" dirty="0"/>
              <a:t>("welcome to vote");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validate(13);  </a:t>
            </a:r>
          </a:p>
          <a:p>
            <a:r>
              <a:rPr lang="en-US" dirty="0"/>
              <a:t>      </a:t>
            </a:r>
            <a:r>
              <a:rPr lang="en-US" dirty="0" err="1"/>
              <a:t>System.out.println</a:t>
            </a:r>
            <a:r>
              <a:rPr lang="en-US" dirty="0"/>
              <a:t>("rest of the code...");  </a:t>
            </a:r>
          </a:p>
          <a:p>
            <a:r>
              <a:rPr lang="en-US" dirty="0"/>
              <a:t>  }  </a:t>
            </a:r>
          </a:p>
          <a:p>
            <a:r>
              <a:rPr lang="en-US" dirty="0"/>
              <a:t>} </a:t>
            </a:r>
            <a:endParaRPr lang="en-US" dirty="0" smtClean="0"/>
          </a:p>
          <a:p>
            <a:endParaRPr lang="en-US" dirty="0"/>
          </a:p>
          <a:p>
            <a:endParaRPr lang="en-IN" dirty="0"/>
          </a:p>
        </p:txBody>
      </p:sp>
    </p:spTree>
    <p:extLst>
      <p:ext uri="{BB962C8B-B14F-4D97-AF65-F5344CB8AC3E}">
        <p14:creationId xmlns:p14="http://schemas.microsoft.com/office/powerpoint/2010/main" xmlns="" val="2951678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Exception propagation</a:t>
            </a:r>
            <a:br>
              <a:rPr lang="en-IN" dirty="0"/>
            </a:br>
            <a:endParaRPr lang="en-IN" dirty="0"/>
          </a:p>
        </p:txBody>
      </p:sp>
      <p:sp>
        <p:nvSpPr>
          <p:cNvPr id="3" name="Content Placeholder 2"/>
          <p:cNvSpPr>
            <a:spLocks noGrp="1"/>
          </p:cNvSpPr>
          <p:nvPr>
            <p:ph sz="quarter" idx="1"/>
          </p:nvPr>
        </p:nvSpPr>
        <p:spPr/>
        <p:txBody>
          <a:bodyPr>
            <a:normAutofit/>
          </a:bodyPr>
          <a:lstStyle/>
          <a:p>
            <a:r>
              <a:rPr lang="en-US" dirty="0"/>
              <a:t>An exception is first thrown from the top of the stack and if it is not caught, it drops down the call stack to the previous </a:t>
            </a:r>
            <a:r>
              <a:rPr lang="en-US" dirty="0" err="1"/>
              <a:t>method,If</a:t>
            </a:r>
            <a:r>
              <a:rPr lang="en-US" dirty="0"/>
              <a:t> not caught there, the exception again drops down to the previous method, and so on until they are caught or until they reach the very bottom of </a:t>
            </a:r>
            <a:r>
              <a:rPr lang="en-US" dirty="0" smtClean="0"/>
              <a:t>the </a:t>
            </a:r>
            <a:r>
              <a:rPr lang="en-US" dirty="0"/>
              <a:t>call </a:t>
            </a:r>
            <a:r>
              <a:rPr lang="en-US" dirty="0" err="1"/>
              <a:t>stack.This</a:t>
            </a:r>
            <a:r>
              <a:rPr lang="en-US" dirty="0"/>
              <a:t> is called exception propagation</a:t>
            </a:r>
            <a:r>
              <a:rPr lang="en-US" dirty="0" smtClean="0"/>
              <a:t>.</a:t>
            </a:r>
          </a:p>
          <a:p>
            <a:endParaRPr lang="en-US" dirty="0"/>
          </a:p>
          <a:p>
            <a:r>
              <a:rPr lang="en-US" b="1" i="1" dirty="0"/>
              <a:t>Rule: By default Unchecked Exceptions are forwarded in calling chain (propagated).</a:t>
            </a:r>
          </a:p>
          <a:p>
            <a:endParaRPr lang="en-IN" dirty="0"/>
          </a:p>
        </p:txBody>
      </p:sp>
    </p:spTree>
    <p:extLst>
      <p:ext uri="{BB962C8B-B14F-4D97-AF65-F5344CB8AC3E}">
        <p14:creationId xmlns:p14="http://schemas.microsoft.com/office/powerpoint/2010/main" xmlns="" val="3995407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Program of Exception Propagation</a:t>
            </a:r>
            <a:endParaRPr lang="en-IN" dirty="0"/>
          </a:p>
        </p:txBody>
      </p:sp>
      <p:sp>
        <p:nvSpPr>
          <p:cNvPr id="3" name="Content Placeholder 2"/>
          <p:cNvSpPr>
            <a:spLocks noGrp="1"/>
          </p:cNvSpPr>
          <p:nvPr>
            <p:ph sz="quarter" idx="1"/>
          </p:nvPr>
        </p:nvSpPr>
        <p:spPr>
          <a:xfrm>
            <a:off x="381000" y="1371601"/>
            <a:ext cx="8229600" cy="5105399"/>
          </a:xfrm>
        </p:spPr>
        <p:txBody>
          <a:bodyPr>
            <a:normAutofit fontScale="55000" lnSpcReduction="20000"/>
          </a:bodyPr>
          <a:lstStyle/>
          <a:p>
            <a:r>
              <a:rPr lang="en-IN" b="1" dirty="0"/>
              <a:t>class</a:t>
            </a:r>
            <a:r>
              <a:rPr lang="en-IN" dirty="0"/>
              <a:t> TestExceptionPropagation1{  </a:t>
            </a:r>
          </a:p>
          <a:p>
            <a:r>
              <a:rPr lang="en-IN" dirty="0"/>
              <a:t>  </a:t>
            </a:r>
            <a:r>
              <a:rPr lang="en-IN" b="1" dirty="0"/>
              <a:t>void</a:t>
            </a:r>
            <a:r>
              <a:rPr lang="en-IN" dirty="0"/>
              <a:t> m(){  </a:t>
            </a:r>
          </a:p>
          <a:p>
            <a:r>
              <a:rPr lang="en-IN" dirty="0"/>
              <a:t>    </a:t>
            </a:r>
            <a:r>
              <a:rPr lang="en-IN" b="1" dirty="0" err="1"/>
              <a:t>int</a:t>
            </a:r>
            <a:r>
              <a:rPr lang="en-IN" dirty="0"/>
              <a:t> data=50/0;  </a:t>
            </a:r>
          </a:p>
          <a:p>
            <a:r>
              <a:rPr lang="en-IN" dirty="0"/>
              <a:t>  }  </a:t>
            </a:r>
          </a:p>
          <a:p>
            <a:r>
              <a:rPr lang="en-IN" dirty="0"/>
              <a:t>  </a:t>
            </a:r>
            <a:r>
              <a:rPr lang="en-IN" b="1" dirty="0"/>
              <a:t>void</a:t>
            </a:r>
            <a:r>
              <a:rPr lang="en-IN" dirty="0"/>
              <a:t> n(){  </a:t>
            </a:r>
          </a:p>
          <a:p>
            <a:r>
              <a:rPr lang="en-IN" dirty="0"/>
              <a:t>    m();  </a:t>
            </a:r>
          </a:p>
          <a:p>
            <a:r>
              <a:rPr lang="en-IN" dirty="0"/>
              <a:t>  }  </a:t>
            </a:r>
          </a:p>
          <a:p>
            <a:r>
              <a:rPr lang="en-IN" dirty="0"/>
              <a:t>  </a:t>
            </a:r>
            <a:r>
              <a:rPr lang="en-IN" b="1" dirty="0"/>
              <a:t>void</a:t>
            </a:r>
            <a:r>
              <a:rPr lang="en-IN" dirty="0"/>
              <a:t> p(){  </a:t>
            </a:r>
          </a:p>
          <a:p>
            <a:r>
              <a:rPr lang="en-IN" dirty="0"/>
              <a:t>   </a:t>
            </a:r>
            <a:r>
              <a:rPr lang="en-IN" b="1" dirty="0"/>
              <a:t>try</a:t>
            </a:r>
            <a:r>
              <a:rPr lang="en-IN" dirty="0"/>
              <a:t>{  </a:t>
            </a:r>
          </a:p>
          <a:p>
            <a:r>
              <a:rPr lang="en-IN" dirty="0"/>
              <a:t>    n();  </a:t>
            </a:r>
          </a:p>
          <a:p>
            <a:r>
              <a:rPr lang="en-IN" dirty="0"/>
              <a:t>   }</a:t>
            </a:r>
            <a:r>
              <a:rPr lang="en-IN" b="1" dirty="0"/>
              <a:t>catch</a:t>
            </a:r>
            <a:r>
              <a:rPr lang="en-IN" dirty="0"/>
              <a:t>(Exception e){</a:t>
            </a:r>
            <a:r>
              <a:rPr lang="en-IN" dirty="0" err="1"/>
              <a:t>System.out.println</a:t>
            </a:r>
            <a:r>
              <a:rPr lang="en-IN" dirty="0"/>
              <a:t>("exception handled");}  </a:t>
            </a:r>
          </a:p>
          <a:p>
            <a:r>
              <a:rPr lang="en-IN" dirty="0"/>
              <a:t>  }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TestExceptionPropagation1 </a:t>
            </a:r>
            <a:r>
              <a:rPr lang="en-IN" dirty="0" err="1"/>
              <a:t>obj</a:t>
            </a:r>
            <a:r>
              <a:rPr lang="en-IN" dirty="0"/>
              <a:t>=</a:t>
            </a:r>
            <a:r>
              <a:rPr lang="en-IN" b="1" dirty="0"/>
              <a:t>new</a:t>
            </a:r>
            <a:r>
              <a:rPr lang="en-IN" dirty="0"/>
              <a:t> TestExceptionPropagation1();  </a:t>
            </a:r>
          </a:p>
          <a:p>
            <a:r>
              <a:rPr lang="en-IN" dirty="0"/>
              <a:t>   </a:t>
            </a:r>
            <a:r>
              <a:rPr lang="en-IN" dirty="0" err="1"/>
              <a:t>obj.p</a:t>
            </a:r>
            <a:r>
              <a:rPr lang="en-IN" dirty="0"/>
              <a:t>();  </a:t>
            </a:r>
          </a:p>
          <a:p>
            <a:r>
              <a:rPr lang="en-IN" dirty="0"/>
              <a:t>   </a:t>
            </a:r>
            <a:r>
              <a:rPr lang="en-IN" dirty="0" err="1"/>
              <a:t>System.out.println</a:t>
            </a:r>
            <a:r>
              <a:rPr lang="en-IN" dirty="0"/>
              <a:t>("normal flow...");  </a:t>
            </a:r>
          </a:p>
          <a:p>
            <a:r>
              <a:rPr lang="en-IN" dirty="0"/>
              <a:t>  }  </a:t>
            </a:r>
          </a:p>
          <a:p>
            <a:r>
              <a:rPr lang="en-IN" dirty="0"/>
              <a:t>}  </a:t>
            </a:r>
            <a:endParaRPr lang="en-IN" dirty="0" smtClean="0"/>
          </a:p>
          <a:p>
            <a:r>
              <a:rPr lang="en-IN" dirty="0" smtClean="0"/>
              <a:t>Output :- </a:t>
            </a:r>
            <a:r>
              <a:rPr lang="en-IN" dirty="0" err="1" smtClean="0"/>
              <a:t>Excepton</a:t>
            </a:r>
            <a:r>
              <a:rPr lang="en-IN" dirty="0" smtClean="0"/>
              <a:t> Handled normal flow</a:t>
            </a:r>
            <a:endParaRPr lang="en-IN" dirty="0"/>
          </a:p>
          <a:p>
            <a:endParaRPr lang="en-IN" dirty="0"/>
          </a:p>
        </p:txBody>
      </p:sp>
    </p:spTree>
    <p:extLst>
      <p:ext uri="{BB962C8B-B14F-4D97-AF65-F5344CB8AC3E}">
        <p14:creationId xmlns:p14="http://schemas.microsoft.com/office/powerpoint/2010/main" xmlns="" val="664864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dirty="0" smtClean="0"/>
              <a:t>In </a:t>
            </a:r>
            <a:r>
              <a:rPr lang="en-US" dirty="0"/>
              <a:t>the above example exception occurs in m() method where it is not </a:t>
            </a:r>
            <a:r>
              <a:rPr lang="en-US" dirty="0" err="1"/>
              <a:t>handled,so</a:t>
            </a:r>
            <a:r>
              <a:rPr lang="en-US" dirty="0"/>
              <a:t> it is propagated to previous n() method where it is not handled, again it is propagated to p() method where exception is handled.</a:t>
            </a:r>
          </a:p>
          <a:p>
            <a:endParaRPr lang="en-US" dirty="0" smtClean="0"/>
          </a:p>
          <a:p>
            <a:r>
              <a:rPr lang="en-US" dirty="0"/>
              <a:t>Exception can be handled in any method in call stack either </a:t>
            </a:r>
            <a:r>
              <a:rPr lang="en-US" dirty="0" smtClean="0"/>
              <a:t>in main</a:t>
            </a:r>
            <a:r>
              <a:rPr lang="en-US" dirty="0"/>
              <a:t>() </a:t>
            </a:r>
            <a:r>
              <a:rPr lang="en-US" dirty="0" err="1"/>
              <a:t>method,p</a:t>
            </a:r>
            <a:r>
              <a:rPr lang="en-US" dirty="0"/>
              <a:t>() </a:t>
            </a:r>
            <a:r>
              <a:rPr lang="en-US" dirty="0" err="1"/>
              <a:t>method,n</a:t>
            </a:r>
            <a:r>
              <a:rPr lang="en-US" dirty="0"/>
              <a:t>() method or m() method.</a:t>
            </a:r>
          </a:p>
          <a:p>
            <a:endParaRPr lang="en-US" dirty="0"/>
          </a:p>
          <a:p>
            <a:r>
              <a:rPr lang="en-US" dirty="0"/>
              <a:t>Rule: By default, Checked Exceptions are not forwarded in calling chain (propagated).</a:t>
            </a:r>
            <a:endParaRPr lang="en-IN" dirty="0"/>
          </a:p>
        </p:txBody>
      </p:sp>
    </p:spTree>
    <p:extLst>
      <p:ext uri="{BB962C8B-B14F-4D97-AF65-F5344CB8AC3E}">
        <p14:creationId xmlns:p14="http://schemas.microsoft.com/office/powerpoint/2010/main" xmlns="" val="3604202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throws keyword</a:t>
            </a:r>
            <a:br>
              <a:rPr lang="en-IN" dirty="0"/>
            </a:br>
            <a:endParaRPr lang="en-IN" dirty="0"/>
          </a:p>
        </p:txBody>
      </p:sp>
      <p:sp>
        <p:nvSpPr>
          <p:cNvPr id="3" name="Content Placeholder 2"/>
          <p:cNvSpPr>
            <a:spLocks noGrp="1"/>
          </p:cNvSpPr>
          <p:nvPr>
            <p:ph sz="quarter" idx="1"/>
          </p:nvPr>
        </p:nvSpPr>
        <p:spPr>
          <a:xfrm>
            <a:off x="827484" y="1358154"/>
            <a:ext cx="7220581" cy="4890246"/>
          </a:xfrm>
        </p:spPr>
        <p:txBody>
          <a:bodyPr>
            <a:normAutofit fontScale="85000" lnSpcReduction="20000"/>
          </a:bodyPr>
          <a:lstStyle/>
          <a:p>
            <a:r>
              <a:rPr lang="en-US" dirty="0"/>
              <a:t>The Java throws keyword is used to declare an exception. It gives an information to the programmer that there may occur an exception so it is better for the programmer to provide the exception handling code so that normal flow can be maintained.</a:t>
            </a:r>
          </a:p>
          <a:p>
            <a:endParaRPr lang="en-US" dirty="0"/>
          </a:p>
          <a:p>
            <a:r>
              <a:rPr lang="en-US" dirty="0"/>
              <a:t>Exception Handling is mainly used to handle the checked exceptions. If there occurs any unchecked exception such as </a:t>
            </a:r>
            <a:r>
              <a:rPr lang="en-US" dirty="0" err="1"/>
              <a:t>NullPointerException</a:t>
            </a:r>
            <a:r>
              <a:rPr lang="en-US" dirty="0"/>
              <a:t>, it is programmers fault that he is not performing check up before the code being used.</a:t>
            </a:r>
          </a:p>
          <a:p>
            <a:endParaRPr lang="en-US" dirty="0"/>
          </a:p>
          <a:p>
            <a:r>
              <a:rPr lang="en-US" dirty="0"/>
              <a:t>Syntax of java throws</a:t>
            </a:r>
          </a:p>
          <a:p>
            <a:endParaRPr lang="en-US" dirty="0"/>
          </a:p>
          <a:p>
            <a:r>
              <a:rPr lang="en-US" dirty="0" err="1"/>
              <a:t>return_type</a:t>
            </a:r>
            <a:r>
              <a:rPr lang="en-US" dirty="0"/>
              <a:t> </a:t>
            </a:r>
            <a:r>
              <a:rPr lang="en-US" dirty="0" err="1"/>
              <a:t>method_name</a:t>
            </a:r>
            <a:r>
              <a:rPr lang="en-US" dirty="0"/>
              <a:t>() throws </a:t>
            </a:r>
            <a:r>
              <a:rPr lang="en-US" dirty="0" err="1"/>
              <a:t>exception_class_name</a:t>
            </a:r>
            <a:r>
              <a:rPr lang="en-US" dirty="0"/>
              <a:t>{  </a:t>
            </a:r>
          </a:p>
          <a:p>
            <a:r>
              <a:rPr lang="en-US" dirty="0"/>
              <a:t> ...   </a:t>
            </a:r>
          </a:p>
          <a:p>
            <a:r>
              <a:rPr lang="en-US" dirty="0"/>
              <a:t>} </a:t>
            </a:r>
            <a:endParaRPr lang="en-IN" dirty="0"/>
          </a:p>
        </p:txBody>
      </p:sp>
    </p:spTree>
    <p:extLst>
      <p:ext uri="{BB962C8B-B14F-4D97-AF65-F5344CB8AC3E}">
        <p14:creationId xmlns:p14="http://schemas.microsoft.com/office/powerpoint/2010/main" xmlns="" val="377646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Advantage of Exception Handling</a:t>
            </a:r>
            <a:br>
              <a:rPr lang="en-IN" b="1" dirty="0"/>
            </a:br>
            <a:endParaRPr lang="en-IN" dirty="0"/>
          </a:p>
        </p:txBody>
      </p:sp>
      <p:sp>
        <p:nvSpPr>
          <p:cNvPr id="3" name="Content Placeholder 2"/>
          <p:cNvSpPr>
            <a:spLocks noGrp="1"/>
          </p:cNvSpPr>
          <p:nvPr>
            <p:ph sz="quarter" idx="1"/>
          </p:nvPr>
        </p:nvSpPr>
        <p:spPr>
          <a:xfrm>
            <a:off x="827484" y="1438836"/>
            <a:ext cx="6709906" cy="4809564"/>
          </a:xfrm>
        </p:spPr>
        <p:txBody>
          <a:bodyPr>
            <a:normAutofit fontScale="85000" lnSpcReduction="20000"/>
          </a:bodyPr>
          <a:lstStyle/>
          <a:p>
            <a:r>
              <a:rPr lang="en-US" dirty="0"/>
              <a:t>The core advantage of exception handling is </a:t>
            </a:r>
            <a:r>
              <a:rPr lang="en-US" b="1" dirty="0"/>
              <a:t>to maintain the normal flow of the application</a:t>
            </a:r>
            <a:r>
              <a:rPr lang="en-US" dirty="0"/>
              <a:t>. Exception normally disrupts the normal flow of the application that is why we use exception handling. Let's take a scenario:</a:t>
            </a:r>
          </a:p>
          <a:p>
            <a:r>
              <a:rPr lang="en-US" dirty="0"/>
              <a:t>statement 1;  </a:t>
            </a:r>
          </a:p>
          <a:p>
            <a:r>
              <a:rPr lang="en-US" dirty="0"/>
              <a:t>statement 2;  </a:t>
            </a:r>
          </a:p>
          <a:p>
            <a:r>
              <a:rPr lang="en-US" dirty="0"/>
              <a:t>statement 3;  </a:t>
            </a:r>
          </a:p>
          <a:p>
            <a:r>
              <a:rPr lang="en-US" dirty="0"/>
              <a:t>statement 4;  </a:t>
            </a:r>
          </a:p>
          <a:p>
            <a:r>
              <a:rPr lang="en-US" dirty="0"/>
              <a:t>statement 5;//exception occurs  </a:t>
            </a:r>
          </a:p>
          <a:p>
            <a:r>
              <a:rPr lang="en-US" dirty="0"/>
              <a:t>statement 6;  </a:t>
            </a:r>
          </a:p>
          <a:p>
            <a:r>
              <a:rPr lang="en-US" dirty="0"/>
              <a:t>statement 7;  </a:t>
            </a:r>
          </a:p>
          <a:p>
            <a:r>
              <a:rPr lang="en-US" dirty="0"/>
              <a:t>statement 8;  </a:t>
            </a:r>
          </a:p>
          <a:p>
            <a:r>
              <a:rPr lang="en-US" dirty="0"/>
              <a:t>statement 9;  </a:t>
            </a:r>
          </a:p>
          <a:p>
            <a:r>
              <a:rPr lang="en-US" dirty="0"/>
              <a:t>statement 10;  </a:t>
            </a:r>
          </a:p>
          <a:p>
            <a:endParaRPr lang="en-IN" dirty="0"/>
          </a:p>
        </p:txBody>
      </p:sp>
    </p:spTree>
    <p:extLst>
      <p:ext uri="{BB962C8B-B14F-4D97-AF65-F5344CB8AC3E}">
        <p14:creationId xmlns:p14="http://schemas.microsoft.com/office/powerpoint/2010/main" xmlns="" val="4166382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10000"/>
          </a:bodyPr>
          <a:lstStyle/>
          <a:p>
            <a:r>
              <a:rPr lang="en-US" dirty="0"/>
              <a:t>Which exception should be declared</a:t>
            </a:r>
          </a:p>
          <a:p>
            <a:endParaRPr lang="en-US" dirty="0"/>
          </a:p>
          <a:p>
            <a:r>
              <a:rPr lang="en-US" dirty="0" err="1"/>
              <a:t>Ans</a:t>
            </a:r>
            <a:r>
              <a:rPr lang="en-US" dirty="0"/>
              <a:t>) checked exception only, because:</a:t>
            </a:r>
          </a:p>
          <a:p>
            <a:endParaRPr lang="en-US" dirty="0"/>
          </a:p>
          <a:p>
            <a:r>
              <a:rPr lang="en-US" dirty="0"/>
              <a:t>unchecked Exception: under your control so correct your code.</a:t>
            </a:r>
          </a:p>
          <a:p>
            <a:r>
              <a:rPr lang="en-US" dirty="0"/>
              <a:t>error: beyond your control e.g. you are unable to do anything if there occurs </a:t>
            </a:r>
            <a:r>
              <a:rPr lang="en-US" dirty="0" err="1"/>
              <a:t>VirtualMachineError</a:t>
            </a:r>
            <a:r>
              <a:rPr lang="en-US" dirty="0"/>
              <a:t> or </a:t>
            </a:r>
            <a:r>
              <a:rPr lang="en-US" dirty="0" err="1"/>
              <a:t>StackOverflowError</a:t>
            </a:r>
            <a:r>
              <a:rPr lang="en-US" dirty="0"/>
              <a:t>.</a:t>
            </a:r>
          </a:p>
          <a:p>
            <a:r>
              <a:rPr lang="en-US" dirty="0"/>
              <a:t>Advantage of Java throws keyword</a:t>
            </a:r>
          </a:p>
          <a:p>
            <a:endParaRPr lang="en-US" dirty="0"/>
          </a:p>
          <a:p>
            <a:r>
              <a:rPr lang="en-US" dirty="0"/>
              <a:t>Now Checked Exception can be propagated (forwarded in call stack).</a:t>
            </a:r>
          </a:p>
          <a:p>
            <a:endParaRPr lang="en-US" dirty="0"/>
          </a:p>
          <a:p>
            <a:r>
              <a:rPr lang="en-US" dirty="0"/>
              <a:t>It provides information to the caller of the method about the exception.</a:t>
            </a:r>
            <a:endParaRPr lang="en-IN" dirty="0"/>
          </a:p>
        </p:txBody>
      </p:sp>
    </p:spTree>
    <p:extLst>
      <p:ext uri="{BB962C8B-B14F-4D97-AF65-F5344CB8AC3E}">
        <p14:creationId xmlns:p14="http://schemas.microsoft.com/office/powerpoint/2010/main" xmlns="" val="987106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784412"/>
          </a:xfrm>
        </p:spPr>
        <p:txBody>
          <a:bodyPr>
            <a:normAutofit fontScale="90000"/>
          </a:bodyPr>
          <a:lstStyle/>
          <a:p>
            <a:r>
              <a:rPr lang="en-IN" dirty="0"/>
              <a:t>Java throws example</a:t>
            </a:r>
            <a:br>
              <a:rPr lang="en-IN" dirty="0"/>
            </a:br>
            <a:endParaRPr lang="en-IN" dirty="0"/>
          </a:p>
        </p:txBody>
      </p:sp>
      <p:sp>
        <p:nvSpPr>
          <p:cNvPr id="3" name="Content Placeholder 2"/>
          <p:cNvSpPr>
            <a:spLocks noGrp="1"/>
          </p:cNvSpPr>
          <p:nvPr>
            <p:ph sz="quarter" idx="1"/>
          </p:nvPr>
        </p:nvSpPr>
        <p:spPr>
          <a:xfrm>
            <a:off x="827484" y="1237130"/>
            <a:ext cx="6709906" cy="5419164"/>
          </a:xfrm>
        </p:spPr>
        <p:txBody>
          <a:bodyPr>
            <a:normAutofit fontScale="55000" lnSpcReduction="20000"/>
          </a:bodyPr>
          <a:lstStyle/>
          <a:p>
            <a:r>
              <a:rPr lang="en-IN" dirty="0"/>
              <a:t>Let's see the example of java throws clause which describes that checked exceptions can be propagated by throws keyword.</a:t>
            </a:r>
          </a:p>
          <a:p>
            <a:r>
              <a:rPr lang="en-IN" b="1" dirty="0"/>
              <a:t>import</a:t>
            </a:r>
            <a:r>
              <a:rPr lang="en-IN" dirty="0"/>
              <a:t> </a:t>
            </a:r>
            <a:r>
              <a:rPr lang="en-IN" dirty="0" err="1"/>
              <a:t>java.io.IOException</a:t>
            </a:r>
            <a:r>
              <a:rPr lang="en-IN" dirty="0"/>
              <a:t>;  </a:t>
            </a:r>
          </a:p>
          <a:p>
            <a:r>
              <a:rPr lang="en-IN" b="1" dirty="0"/>
              <a:t>class</a:t>
            </a:r>
            <a:r>
              <a:rPr lang="en-IN" dirty="0"/>
              <a:t> Testthrows1{  </a:t>
            </a:r>
          </a:p>
          <a:p>
            <a:r>
              <a:rPr lang="en-IN" dirty="0"/>
              <a:t>  </a:t>
            </a:r>
            <a:r>
              <a:rPr lang="en-IN" b="1" dirty="0"/>
              <a:t>void</a:t>
            </a:r>
            <a:r>
              <a:rPr lang="en-IN" dirty="0"/>
              <a:t> m()</a:t>
            </a:r>
            <a:r>
              <a:rPr lang="en-IN" b="1" dirty="0"/>
              <a:t>throws</a:t>
            </a:r>
            <a:r>
              <a:rPr lang="en-IN" dirty="0"/>
              <a:t> </a:t>
            </a:r>
            <a:r>
              <a:rPr lang="en-IN" dirty="0" err="1"/>
              <a:t>IOException</a:t>
            </a:r>
            <a:r>
              <a:rPr lang="en-IN" dirty="0"/>
              <a:t>{  </a:t>
            </a:r>
          </a:p>
          <a:p>
            <a:r>
              <a:rPr lang="en-IN" dirty="0"/>
              <a:t>    </a:t>
            </a:r>
            <a:r>
              <a:rPr lang="en-IN" b="1" dirty="0"/>
              <a:t>throw</a:t>
            </a:r>
            <a:r>
              <a:rPr lang="en-IN" dirty="0"/>
              <a:t> </a:t>
            </a:r>
            <a:r>
              <a:rPr lang="en-IN" b="1" dirty="0"/>
              <a:t>new</a:t>
            </a:r>
            <a:r>
              <a:rPr lang="en-IN" dirty="0"/>
              <a:t> </a:t>
            </a:r>
            <a:r>
              <a:rPr lang="en-IN" dirty="0" err="1"/>
              <a:t>IOException</a:t>
            </a:r>
            <a:r>
              <a:rPr lang="en-IN" dirty="0"/>
              <a:t>("device error");//checked exception  </a:t>
            </a:r>
          </a:p>
          <a:p>
            <a:r>
              <a:rPr lang="en-IN" dirty="0"/>
              <a:t>  }  </a:t>
            </a:r>
          </a:p>
          <a:p>
            <a:r>
              <a:rPr lang="en-IN" dirty="0"/>
              <a:t>  </a:t>
            </a:r>
            <a:r>
              <a:rPr lang="en-IN" b="1" dirty="0"/>
              <a:t>void</a:t>
            </a:r>
            <a:r>
              <a:rPr lang="en-IN" dirty="0"/>
              <a:t> n()</a:t>
            </a:r>
            <a:r>
              <a:rPr lang="en-IN" b="1" dirty="0"/>
              <a:t>throws</a:t>
            </a:r>
            <a:r>
              <a:rPr lang="en-IN" dirty="0"/>
              <a:t> </a:t>
            </a:r>
            <a:r>
              <a:rPr lang="en-IN" dirty="0" err="1"/>
              <a:t>IOException</a:t>
            </a:r>
            <a:r>
              <a:rPr lang="en-IN" dirty="0"/>
              <a:t>{  </a:t>
            </a:r>
          </a:p>
          <a:p>
            <a:r>
              <a:rPr lang="en-IN" dirty="0"/>
              <a:t>    m();  </a:t>
            </a:r>
          </a:p>
          <a:p>
            <a:r>
              <a:rPr lang="en-IN" dirty="0"/>
              <a:t>  }  </a:t>
            </a:r>
          </a:p>
          <a:p>
            <a:r>
              <a:rPr lang="en-IN" dirty="0"/>
              <a:t>  </a:t>
            </a:r>
            <a:r>
              <a:rPr lang="en-IN" b="1" dirty="0"/>
              <a:t>void</a:t>
            </a:r>
            <a:r>
              <a:rPr lang="en-IN" dirty="0"/>
              <a:t> p(){  </a:t>
            </a:r>
          </a:p>
          <a:p>
            <a:r>
              <a:rPr lang="en-IN" dirty="0"/>
              <a:t>   </a:t>
            </a:r>
            <a:r>
              <a:rPr lang="en-IN" b="1" dirty="0"/>
              <a:t>try</a:t>
            </a:r>
            <a:r>
              <a:rPr lang="en-IN" dirty="0"/>
              <a:t>{  </a:t>
            </a:r>
          </a:p>
          <a:p>
            <a:r>
              <a:rPr lang="en-IN" dirty="0"/>
              <a:t>    n();  </a:t>
            </a:r>
          </a:p>
          <a:p>
            <a:r>
              <a:rPr lang="en-IN" dirty="0"/>
              <a:t>   }</a:t>
            </a:r>
            <a:r>
              <a:rPr lang="en-IN" b="1" dirty="0"/>
              <a:t>catch</a:t>
            </a:r>
            <a:r>
              <a:rPr lang="en-IN" dirty="0"/>
              <a:t>(Exception e){</a:t>
            </a:r>
            <a:r>
              <a:rPr lang="en-IN" dirty="0" err="1"/>
              <a:t>System.out.println</a:t>
            </a:r>
            <a:r>
              <a:rPr lang="en-IN" dirty="0"/>
              <a:t>("exception handled");}  </a:t>
            </a:r>
          </a:p>
          <a:p>
            <a:r>
              <a:rPr lang="en-IN" dirty="0"/>
              <a:t>  }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Testthrows1 </a:t>
            </a:r>
            <a:r>
              <a:rPr lang="en-IN" dirty="0" err="1"/>
              <a:t>obj</a:t>
            </a:r>
            <a:r>
              <a:rPr lang="en-IN" dirty="0"/>
              <a:t>=</a:t>
            </a:r>
            <a:r>
              <a:rPr lang="en-IN" b="1" dirty="0"/>
              <a:t>new</a:t>
            </a:r>
            <a:r>
              <a:rPr lang="en-IN" dirty="0"/>
              <a:t> Testthrows1();  </a:t>
            </a:r>
          </a:p>
          <a:p>
            <a:r>
              <a:rPr lang="en-IN" dirty="0"/>
              <a:t>   </a:t>
            </a:r>
            <a:r>
              <a:rPr lang="en-IN" dirty="0" err="1"/>
              <a:t>obj.p</a:t>
            </a:r>
            <a:r>
              <a:rPr lang="en-IN" dirty="0"/>
              <a:t>();  </a:t>
            </a:r>
          </a:p>
          <a:p>
            <a:r>
              <a:rPr lang="en-IN" dirty="0"/>
              <a:t>   </a:t>
            </a:r>
            <a:r>
              <a:rPr lang="en-IN" dirty="0" err="1"/>
              <a:t>System.out.println</a:t>
            </a:r>
            <a:r>
              <a:rPr lang="en-IN" dirty="0"/>
              <a:t>("normal flow...");  </a:t>
            </a:r>
          </a:p>
          <a:p>
            <a:r>
              <a:rPr lang="en-IN" dirty="0"/>
              <a:t>  }  </a:t>
            </a:r>
          </a:p>
          <a:p>
            <a:r>
              <a:rPr lang="en-IN" dirty="0"/>
              <a:t>} </a:t>
            </a:r>
            <a:r>
              <a:rPr lang="en-IN" dirty="0" smtClean="0"/>
              <a:t>Output:-Exception Handled normal flow</a:t>
            </a:r>
            <a:endParaRPr lang="en-IN" dirty="0"/>
          </a:p>
          <a:p>
            <a:endParaRPr lang="en-IN" dirty="0"/>
          </a:p>
        </p:txBody>
      </p:sp>
    </p:spTree>
    <p:extLst>
      <p:ext uri="{BB962C8B-B14F-4D97-AF65-F5344CB8AC3E}">
        <p14:creationId xmlns:p14="http://schemas.microsoft.com/office/powerpoint/2010/main" xmlns="" val="249048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US" dirty="0"/>
              <a:t>Difference between throw and throws in Java</a:t>
            </a:r>
            <a:br>
              <a:rPr lang="en-US" dirty="0"/>
            </a:b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114411929"/>
              </p:ext>
            </p:extLst>
          </p:nvPr>
        </p:nvGraphicFramePr>
        <p:xfrm>
          <a:off x="627018" y="2052638"/>
          <a:ext cx="7827918" cy="4195761"/>
        </p:xfrm>
        <a:graphic>
          <a:graphicData uri="http://schemas.openxmlformats.org/drawingml/2006/table">
            <a:tbl>
              <a:tblPr/>
              <a:tblGrid>
                <a:gridCol w="2609306">
                  <a:extLst>
                    <a:ext uri="{9D8B030D-6E8A-4147-A177-3AD203B41FA5}">
                      <a16:colId xmlns:a16="http://schemas.microsoft.com/office/drawing/2014/main" xmlns="" val="617273221"/>
                    </a:ext>
                  </a:extLst>
                </a:gridCol>
                <a:gridCol w="2609306">
                  <a:extLst>
                    <a:ext uri="{9D8B030D-6E8A-4147-A177-3AD203B41FA5}">
                      <a16:colId xmlns:a16="http://schemas.microsoft.com/office/drawing/2014/main" xmlns="" val="142438614"/>
                    </a:ext>
                  </a:extLst>
                </a:gridCol>
                <a:gridCol w="2609306">
                  <a:extLst>
                    <a:ext uri="{9D8B030D-6E8A-4147-A177-3AD203B41FA5}">
                      <a16:colId xmlns:a16="http://schemas.microsoft.com/office/drawing/2014/main" xmlns="" val="3842649494"/>
                    </a:ext>
                  </a:extLst>
                </a:gridCol>
              </a:tblGrid>
              <a:tr h="351458">
                <a:tc>
                  <a:txBody>
                    <a:bodyPr/>
                    <a:lstStyle/>
                    <a:p>
                      <a:pPr algn="l" fontAlgn="t"/>
                      <a:r>
                        <a:rPr lang="en-IN" sz="1700">
                          <a:solidFill>
                            <a:srgbClr val="000000"/>
                          </a:solidFill>
                          <a:effectLst/>
                          <a:latin typeface="times new roman" panose="02020603050405020304" pitchFamily="18" charset="0"/>
                        </a:rPr>
                        <a:t>No.</a:t>
                      </a:r>
                    </a:p>
                  </a:txBody>
                  <a:tcPr marL="33968" marR="33968" marT="45291" marB="45291">
                    <a:lnL w="9525" cap="flat" cmpd="sng" algn="ctr">
                      <a:solidFill>
                        <a:srgbClr val="702D93"/>
                      </a:solidFill>
                      <a:prstDash val="solid"/>
                      <a:round/>
                      <a:headEnd type="none" w="med" len="med"/>
                      <a:tailEnd type="none" w="med" len="med"/>
                    </a:lnL>
                    <a:lnR w="9525" cap="flat" cmpd="sng" algn="ctr">
                      <a:solidFill>
                        <a:srgbClr val="702D93"/>
                      </a:solidFill>
                      <a:prstDash val="solid"/>
                      <a:round/>
                      <a:headEnd type="none" w="med" len="med"/>
                      <a:tailEnd type="none" w="med" len="med"/>
                    </a:lnR>
                    <a:lnT w="9525" cap="flat" cmpd="sng" algn="ctr">
                      <a:solidFill>
                        <a:srgbClr val="702D9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700">
                          <a:solidFill>
                            <a:srgbClr val="000000"/>
                          </a:solidFill>
                          <a:effectLst/>
                          <a:latin typeface="times new roman" panose="02020603050405020304" pitchFamily="18" charset="0"/>
                        </a:rPr>
                        <a:t>throw</a:t>
                      </a:r>
                    </a:p>
                  </a:txBody>
                  <a:tcPr marL="33968" marR="33968" marT="45291" marB="45291">
                    <a:lnL w="9525" cap="flat" cmpd="sng" algn="ctr">
                      <a:solidFill>
                        <a:srgbClr val="702D93"/>
                      </a:solidFill>
                      <a:prstDash val="solid"/>
                      <a:round/>
                      <a:headEnd type="none" w="med" len="med"/>
                      <a:tailEnd type="none" w="med" len="med"/>
                    </a:lnL>
                    <a:lnR w="9525" cap="flat" cmpd="sng" algn="ctr">
                      <a:solidFill>
                        <a:srgbClr val="702D93"/>
                      </a:solidFill>
                      <a:prstDash val="solid"/>
                      <a:round/>
                      <a:headEnd type="none" w="med" len="med"/>
                      <a:tailEnd type="none" w="med" len="med"/>
                    </a:lnR>
                    <a:lnT w="9525" cap="flat" cmpd="sng" algn="ctr">
                      <a:solidFill>
                        <a:srgbClr val="702D9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700">
                          <a:solidFill>
                            <a:srgbClr val="000000"/>
                          </a:solidFill>
                          <a:effectLst/>
                          <a:latin typeface="times new roman" panose="02020603050405020304" pitchFamily="18" charset="0"/>
                        </a:rPr>
                        <a:t>throws</a:t>
                      </a:r>
                    </a:p>
                  </a:txBody>
                  <a:tcPr marL="33968" marR="33968" marT="45291" marB="45291">
                    <a:lnL w="9525" cap="flat" cmpd="sng" algn="ctr">
                      <a:solidFill>
                        <a:srgbClr val="702D93"/>
                      </a:solidFill>
                      <a:prstDash val="solid"/>
                      <a:round/>
                      <a:headEnd type="none" w="med" len="med"/>
                      <a:tailEnd type="none" w="med" len="med"/>
                    </a:lnL>
                    <a:lnR w="9525" cap="flat" cmpd="sng" algn="ctr">
                      <a:solidFill>
                        <a:srgbClr val="702D93"/>
                      </a:solidFill>
                      <a:prstDash val="solid"/>
                      <a:round/>
                      <a:headEnd type="none" w="med" len="med"/>
                      <a:tailEnd type="none" w="med" len="med"/>
                    </a:lnR>
                    <a:lnT w="9525" cap="flat" cmpd="sng" algn="ctr">
                      <a:solidFill>
                        <a:srgbClr val="702D9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xmlns="" val="3207589082"/>
                  </a:ext>
                </a:extLst>
              </a:tr>
              <a:tr h="873211">
                <a:tc>
                  <a:txBody>
                    <a:bodyPr/>
                    <a:lstStyle/>
                    <a:p>
                      <a:pPr algn="just" fontAlgn="t"/>
                      <a:r>
                        <a:rPr lang="en-IN" sz="1700" b="0" i="0">
                          <a:solidFill>
                            <a:srgbClr val="000000"/>
                          </a:solidFill>
                          <a:effectLst/>
                          <a:latin typeface="verdana" panose="020B0604030504040204" pitchFamily="34" charset="0"/>
                        </a:rPr>
                        <a:t>1)</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dirty="0">
                          <a:solidFill>
                            <a:srgbClr val="000000"/>
                          </a:solidFill>
                          <a:effectLst/>
                          <a:latin typeface="verdana" panose="020B0604030504040204" pitchFamily="34" charset="0"/>
                        </a:rPr>
                        <a:t>Java throw keyword is used to explicitly throw an exception.</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Java throws keyword is used to declare an exception.</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xmlns="" val="2457739585"/>
                  </a:ext>
                </a:extLst>
              </a:tr>
              <a:tr h="873211">
                <a:tc>
                  <a:txBody>
                    <a:bodyPr/>
                    <a:lstStyle/>
                    <a:p>
                      <a:pPr algn="just" fontAlgn="t"/>
                      <a:r>
                        <a:rPr lang="en-IN" sz="1700" b="0" i="0">
                          <a:solidFill>
                            <a:srgbClr val="000000"/>
                          </a:solidFill>
                          <a:effectLst/>
                          <a:latin typeface="verdana" panose="020B0604030504040204" pitchFamily="34" charset="0"/>
                        </a:rPr>
                        <a:t>2)</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panose="020B0604030504040204" pitchFamily="34" charset="0"/>
                        </a:rPr>
                        <a:t>Checked exception cannot be propagated using throw only.</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panose="020B0604030504040204" pitchFamily="34" charset="0"/>
                        </a:rPr>
                        <a:t>Checked exception can be propagated with throws.</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xmlns="" val="2287196388"/>
                  </a:ext>
                </a:extLst>
              </a:tr>
              <a:tr h="612335">
                <a:tc>
                  <a:txBody>
                    <a:bodyPr/>
                    <a:lstStyle/>
                    <a:p>
                      <a:pPr algn="just" fontAlgn="t"/>
                      <a:r>
                        <a:rPr lang="en-IN" sz="1700" b="0" i="0">
                          <a:solidFill>
                            <a:srgbClr val="000000"/>
                          </a:solidFill>
                          <a:effectLst/>
                          <a:latin typeface="verdana" panose="020B0604030504040204" pitchFamily="34" charset="0"/>
                        </a:rPr>
                        <a:t>3)</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Throw is followed by an instance.</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Throws is followed by class.</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xmlns="" val="1783873398"/>
                  </a:ext>
                </a:extLst>
              </a:tr>
              <a:tr h="612335">
                <a:tc>
                  <a:txBody>
                    <a:bodyPr/>
                    <a:lstStyle/>
                    <a:p>
                      <a:pPr algn="just" fontAlgn="t"/>
                      <a:r>
                        <a:rPr lang="en-IN" sz="1700" b="0" i="0">
                          <a:solidFill>
                            <a:srgbClr val="000000"/>
                          </a:solidFill>
                          <a:effectLst/>
                          <a:latin typeface="verdana" panose="020B0604030504040204" pitchFamily="34" charset="0"/>
                        </a:rPr>
                        <a:t>4)</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panose="020B0604030504040204" pitchFamily="34" charset="0"/>
                        </a:rPr>
                        <a:t>Throw is used within the method.</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panose="020B0604030504040204" pitchFamily="34" charset="0"/>
                        </a:rPr>
                        <a:t>Throws is used with the method signature.</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xmlns="" val="67412256"/>
                  </a:ext>
                </a:extLst>
              </a:tr>
              <a:tr h="873211">
                <a:tc>
                  <a:txBody>
                    <a:bodyPr/>
                    <a:lstStyle/>
                    <a:p>
                      <a:pPr algn="just" fontAlgn="t"/>
                      <a:r>
                        <a:rPr lang="en-IN" sz="1700" b="0" i="0">
                          <a:solidFill>
                            <a:srgbClr val="000000"/>
                          </a:solidFill>
                          <a:effectLst/>
                          <a:latin typeface="verdana" panose="020B0604030504040204" pitchFamily="34" charset="0"/>
                        </a:rPr>
                        <a:t>5)</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You cannot throw multiple exceptions.</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dirty="0">
                          <a:solidFill>
                            <a:srgbClr val="000000"/>
                          </a:solidFill>
                          <a:effectLst/>
                          <a:latin typeface="verdana" panose="020B0604030504040204" pitchFamily="34" charset="0"/>
                        </a:rPr>
                        <a:t>You can declare multiple exceptions e.g.</a:t>
                      </a:r>
                    </a:p>
                  </a:txBody>
                  <a:tcPr marL="33968" marR="33968" marT="45291" marB="4529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xmlns="" val="2459298779"/>
                  </a:ext>
                </a:extLst>
              </a:tr>
            </a:tbl>
          </a:graphicData>
        </a:graphic>
      </p:graphicFrame>
    </p:spTree>
    <p:extLst>
      <p:ext uri="{BB962C8B-B14F-4D97-AF65-F5344CB8AC3E}">
        <p14:creationId xmlns:p14="http://schemas.microsoft.com/office/powerpoint/2010/main" xmlns="" val="103843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95922"/>
          </a:xfrm>
        </p:spPr>
        <p:txBody>
          <a:bodyPr>
            <a:normAutofit fontScale="90000"/>
          </a:bodyPr>
          <a:lstStyle/>
          <a:p>
            <a:endParaRPr lang="en-IN" dirty="0"/>
          </a:p>
        </p:txBody>
      </p:sp>
      <p:sp>
        <p:nvSpPr>
          <p:cNvPr id="3" name="Content Placeholder 2"/>
          <p:cNvSpPr>
            <a:spLocks noGrp="1"/>
          </p:cNvSpPr>
          <p:nvPr>
            <p:ph sz="quarter" idx="1"/>
          </p:nvPr>
        </p:nvSpPr>
        <p:spPr>
          <a:xfrm>
            <a:off x="827484" y="1240972"/>
            <a:ext cx="6709906" cy="5007428"/>
          </a:xfrm>
        </p:spPr>
        <p:txBody>
          <a:bodyPr>
            <a:normAutofit fontScale="92500" lnSpcReduction="10000"/>
          </a:bodyPr>
          <a:lstStyle/>
          <a:p>
            <a:r>
              <a:rPr lang="en-IN" dirty="0"/>
              <a:t>Java throw example</a:t>
            </a:r>
          </a:p>
          <a:p>
            <a:r>
              <a:rPr lang="en-IN" b="1" dirty="0"/>
              <a:t>void</a:t>
            </a:r>
            <a:r>
              <a:rPr lang="en-IN" dirty="0"/>
              <a:t> m(){  </a:t>
            </a:r>
          </a:p>
          <a:p>
            <a:r>
              <a:rPr lang="en-IN" b="1" dirty="0"/>
              <a:t>throw</a:t>
            </a:r>
            <a:r>
              <a:rPr lang="en-IN" dirty="0"/>
              <a:t> </a:t>
            </a:r>
            <a:r>
              <a:rPr lang="en-IN" b="1" dirty="0"/>
              <a:t>new</a:t>
            </a:r>
            <a:r>
              <a:rPr lang="en-IN" dirty="0"/>
              <a:t> </a:t>
            </a:r>
            <a:r>
              <a:rPr lang="en-IN" dirty="0" err="1"/>
              <a:t>ArithmeticException</a:t>
            </a:r>
            <a:r>
              <a:rPr lang="en-IN" dirty="0"/>
              <a:t>("sorry");  </a:t>
            </a:r>
          </a:p>
          <a:p>
            <a:r>
              <a:rPr lang="en-IN" dirty="0"/>
              <a:t>}  </a:t>
            </a:r>
          </a:p>
          <a:p>
            <a:r>
              <a:rPr lang="en-IN" dirty="0"/>
              <a:t>Java throws example</a:t>
            </a:r>
          </a:p>
          <a:p>
            <a:r>
              <a:rPr lang="en-IN" b="1" dirty="0"/>
              <a:t>void</a:t>
            </a:r>
            <a:r>
              <a:rPr lang="en-IN" dirty="0"/>
              <a:t> m()</a:t>
            </a:r>
            <a:r>
              <a:rPr lang="en-IN" b="1" dirty="0"/>
              <a:t>throws</a:t>
            </a:r>
            <a:r>
              <a:rPr lang="en-IN" dirty="0"/>
              <a:t> </a:t>
            </a:r>
            <a:r>
              <a:rPr lang="en-IN" dirty="0" err="1"/>
              <a:t>ArithmeticException</a:t>
            </a:r>
            <a:r>
              <a:rPr lang="en-IN" dirty="0"/>
              <a:t>{  </a:t>
            </a:r>
          </a:p>
          <a:p>
            <a:r>
              <a:rPr lang="en-IN" dirty="0"/>
              <a:t>//method code  </a:t>
            </a:r>
          </a:p>
          <a:p>
            <a:r>
              <a:rPr lang="en-IN" dirty="0"/>
              <a:t>}  </a:t>
            </a:r>
          </a:p>
          <a:p>
            <a:r>
              <a:rPr lang="en-IN" dirty="0"/>
              <a:t>Java throw and throws example</a:t>
            </a:r>
          </a:p>
          <a:p>
            <a:r>
              <a:rPr lang="en-IN" b="1" dirty="0"/>
              <a:t>void</a:t>
            </a:r>
            <a:r>
              <a:rPr lang="en-IN" dirty="0"/>
              <a:t> m()</a:t>
            </a:r>
            <a:r>
              <a:rPr lang="en-IN" b="1" dirty="0"/>
              <a:t>throws</a:t>
            </a:r>
            <a:r>
              <a:rPr lang="en-IN" dirty="0"/>
              <a:t> </a:t>
            </a:r>
            <a:r>
              <a:rPr lang="en-IN" dirty="0" err="1"/>
              <a:t>ArithmeticException</a:t>
            </a:r>
            <a:r>
              <a:rPr lang="en-IN" dirty="0"/>
              <a:t>{  </a:t>
            </a:r>
          </a:p>
          <a:p>
            <a:r>
              <a:rPr lang="en-IN" b="1" dirty="0"/>
              <a:t>throw</a:t>
            </a:r>
            <a:r>
              <a:rPr lang="en-IN" dirty="0"/>
              <a:t> </a:t>
            </a:r>
            <a:r>
              <a:rPr lang="en-IN" b="1" dirty="0"/>
              <a:t>new</a:t>
            </a:r>
            <a:r>
              <a:rPr lang="en-IN" dirty="0"/>
              <a:t> </a:t>
            </a:r>
            <a:r>
              <a:rPr lang="en-IN" dirty="0" err="1"/>
              <a:t>ArithmeticException</a:t>
            </a:r>
            <a:r>
              <a:rPr lang="en-IN" dirty="0"/>
              <a:t>("sorry");  </a:t>
            </a:r>
          </a:p>
          <a:p>
            <a:r>
              <a:rPr lang="en-IN" dirty="0"/>
              <a:t>}  </a:t>
            </a:r>
          </a:p>
          <a:p>
            <a:endParaRPr lang="en-IN" dirty="0"/>
          </a:p>
        </p:txBody>
      </p:sp>
    </p:spTree>
    <p:extLst>
      <p:ext uri="{BB962C8B-B14F-4D97-AF65-F5344CB8AC3E}">
        <p14:creationId xmlns:p14="http://schemas.microsoft.com/office/powerpoint/2010/main" xmlns="" val="3327769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772400" cy="1143000"/>
          </a:xfrm>
        </p:spPr>
        <p:txBody>
          <a:bodyPr>
            <a:normAutofit fontScale="90000"/>
          </a:bodyPr>
          <a:lstStyle/>
          <a:p>
            <a:r>
              <a:rPr lang="en-US" dirty="0"/>
              <a:t>Difference between final, finally and finalize</a:t>
            </a:r>
            <a:br>
              <a:rPr lang="en-US" dirty="0"/>
            </a:b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1321688264"/>
              </p:ext>
            </p:extLst>
          </p:nvPr>
        </p:nvGraphicFramePr>
        <p:xfrm>
          <a:off x="484583" y="2089339"/>
          <a:ext cx="8029136" cy="4671000"/>
        </p:xfrm>
        <a:graphic>
          <a:graphicData uri="http://schemas.openxmlformats.org/drawingml/2006/table">
            <a:tbl>
              <a:tblPr/>
              <a:tblGrid>
                <a:gridCol w="2007284">
                  <a:extLst>
                    <a:ext uri="{9D8B030D-6E8A-4147-A177-3AD203B41FA5}">
                      <a16:colId xmlns:a16="http://schemas.microsoft.com/office/drawing/2014/main" xmlns="" val="4036040751"/>
                    </a:ext>
                  </a:extLst>
                </a:gridCol>
                <a:gridCol w="2007284">
                  <a:extLst>
                    <a:ext uri="{9D8B030D-6E8A-4147-A177-3AD203B41FA5}">
                      <a16:colId xmlns:a16="http://schemas.microsoft.com/office/drawing/2014/main" xmlns="" val="144017430"/>
                    </a:ext>
                  </a:extLst>
                </a:gridCol>
                <a:gridCol w="2007284">
                  <a:extLst>
                    <a:ext uri="{9D8B030D-6E8A-4147-A177-3AD203B41FA5}">
                      <a16:colId xmlns:a16="http://schemas.microsoft.com/office/drawing/2014/main" xmlns="" val="2875293868"/>
                    </a:ext>
                  </a:extLst>
                </a:gridCol>
                <a:gridCol w="2007284">
                  <a:extLst>
                    <a:ext uri="{9D8B030D-6E8A-4147-A177-3AD203B41FA5}">
                      <a16:colId xmlns:a16="http://schemas.microsoft.com/office/drawing/2014/main" xmlns="" val="4070632164"/>
                    </a:ext>
                  </a:extLst>
                </a:gridCol>
              </a:tblGrid>
              <a:tr h="364568">
                <a:tc>
                  <a:txBody>
                    <a:bodyPr/>
                    <a:lstStyle/>
                    <a:p>
                      <a:pPr algn="l" fontAlgn="t"/>
                      <a:r>
                        <a:rPr lang="en-IN" sz="1800">
                          <a:solidFill>
                            <a:srgbClr val="000000"/>
                          </a:solidFill>
                          <a:effectLst/>
                          <a:latin typeface="times new roman" panose="02020603050405020304" pitchFamily="18" charset="0"/>
                        </a:rPr>
                        <a:t>No.</a:t>
                      </a:r>
                    </a:p>
                  </a:txBody>
                  <a:tcPr marL="35235" marR="35235" marT="46980" marB="46980">
                    <a:lnL w="9525" cap="flat" cmpd="sng" algn="ctr">
                      <a:solidFill>
                        <a:srgbClr val="B03205"/>
                      </a:solidFill>
                      <a:prstDash val="solid"/>
                      <a:round/>
                      <a:headEnd type="none" w="med" len="med"/>
                      <a:tailEnd type="none" w="med" len="med"/>
                    </a:lnL>
                    <a:lnR w="9525" cap="flat" cmpd="sng" algn="ctr">
                      <a:solidFill>
                        <a:srgbClr val="B03205"/>
                      </a:solidFill>
                      <a:prstDash val="solid"/>
                      <a:round/>
                      <a:headEnd type="none" w="med" len="med"/>
                      <a:tailEnd type="none" w="med" len="med"/>
                    </a:lnR>
                    <a:lnT w="9525" cap="flat" cmpd="sng" algn="ctr">
                      <a:solidFill>
                        <a:srgbClr val="B0320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800">
                          <a:solidFill>
                            <a:srgbClr val="000000"/>
                          </a:solidFill>
                          <a:effectLst/>
                          <a:latin typeface="times new roman" panose="02020603050405020304" pitchFamily="18" charset="0"/>
                        </a:rPr>
                        <a:t>final</a:t>
                      </a:r>
                    </a:p>
                  </a:txBody>
                  <a:tcPr marL="35235" marR="35235" marT="46980" marB="46980">
                    <a:lnL w="9525" cap="flat" cmpd="sng" algn="ctr">
                      <a:solidFill>
                        <a:srgbClr val="B03205"/>
                      </a:solidFill>
                      <a:prstDash val="solid"/>
                      <a:round/>
                      <a:headEnd type="none" w="med" len="med"/>
                      <a:tailEnd type="none" w="med" len="med"/>
                    </a:lnL>
                    <a:lnR w="9525" cap="flat" cmpd="sng" algn="ctr">
                      <a:solidFill>
                        <a:srgbClr val="B03205"/>
                      </a:solidFill>
                      <a:prstDash val="solid"/>
                      <a:round/>
                      <a:headEnd type="none" w="med" len="med"/>
                      <a:tailEnd type="none" w="med" len="med"/>
                    </a:lnR>
                    <a:lnT w="9525" cap="flat" cmpd="sng" algn="ctr">
                      <a:solidFill>
                        <a:srgbClr val="B0320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800">
                          <a:solidFill>
                            <a:srgbClr val="000000"/>
                          </a:solidFill>
                          <a:effectLst/>
                          <a:latin typeface="times new roman" panose="02020603050405020304" pitchFamily="18" charset="0"/>
                        </a:rPr>
                        <a:t>finally</a:t>
                      </a:r>
                    </a:p>
                  </a:txBody>
                  <a:tcPr marL="35235" marR="35235" marT="46980" marB="46980">
                    <a:lnL w="9525" cap="flat" cmpd="sng" algn="ctr">
                      <a:solidFill>
                        <a:srgbClr val="B03205"/>
                      </a:solidFill>
                      <a:prstDash val="solid"/>
                      <a:round/>
                      <a:headEnd type="none" w="med" len="med"/>
                      <a:tailEnd type="none" w="med" len="med"/>
                    </a:lnL>
                    <a:lnR w="9525" cap="flat" cmpd="sng" algn="ctr">
                      <a:solidFill>
                        <a:srgbClr val="B03205"/>
                      </a:solidFill>
                      <a:prstDash val="solid"/>
                      <a:round/>
                      <a:headEnd type="none" w="med" len="med"/>
                      <a:tailEnd type="none" w="med" len="med"/>
                    </a:lnR>
                    <a:lnT w="9525" cap="flat" cmpd="sng" algn="ctr">
                      <a:solidFill>
                        <a:srgbClr val="B0320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800">
                          <a:solidFill>
                            <a:srgbClr val="000000"/>
                          </a:solidFill>
                          <a:effectLst/>
                          <a:latin typeface="times new roman" panose="02020603050405020304" pitchFamily="18" charset="0"/>
                        </a:rPr>
                        <a:t>finalize</a:t>
                      </a:r>
                    </a:p>
                  </a:txBody>
                  <a:tcPr marL="35235" marR="35235" marT="46980" marB="46980">
                    <a:lnL w="9525" cap="flat" cmpd="sng" algn="ctr">
                      <a:solidFill>
                        <a:srgbClr val="B03205"/>
                      </a:solidFill>
                      <a:prstDash val="solid"/>
                      <a:round/>
                      <a:headEnd type="none" w="med" len="med"/>
                      <a:tailEnd type="none" w="med" len="med"/>
                    </a:lnL>
                    <a:lnR w="9525" cap="flat" cmpd="sng" algn="ctr">
                      <a:solidFill>
                        <a:srgbClr val="B03205"/>
                      </a:solidFill>
                      <a:prstDash val="solid"/>
                      <a:round/>
                      <a:headEnd type="none" w="med" len="med"/>
                      <a:tailEnd type="none" w="med" len="med"/>
                    </a:lnR>
                    <a:lnT w="9525" cap="flat" cmpd="sng" algn="ctr">
                      <a:solidFill>
                        <a:srgbClr val="B0320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xmlns="" val="116216165"/>
                  </a:ext>
                </a:extLst>
              </a:tr>
              <a:tr h="2800030">
                <a:tc>
                  <a:txBody>
                    <a:bodyPr/>
                    <a:lstStyle/>
                    <a:p>
                      <a:pPr algn="just" fontAlgn="t"/>
                      <a:r>
                        <a:rPr lang="en-IN" sz="1800" b="0" i="0">
                          <a:solidFill>
                            <a:srgbClr val="000000"/>
                          </a:solidFill>
                          <a:effectLst/>
                          <a:latin typeface="verdana" panose="020B0604030504040204" pitchFamily="34" charset="0"/>
                        </a:rPr>
                        <a:t>1)</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800" b="0" i="0">
                          <a:solidFill>
                            <a:srgbClr val="000000"/>
                          </a:solidFill>
                          <a:effectLst/>
                          <a:latin typeface="verdana" panose="020B0604030504040204" pitchFamily="34" charset="0"/>
                        </a:rPr>
                        <a:t>Final is used to apply restrictions on class, method and variable. Final class can't be inherited, final method can't be overridden and final variable value can't be changed.</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800" b="0" i="0">
                          <a:solidFill>
                            <a:srgbClr val="000000"/>
                          </a:solidFill>
                          <a:effectLst/>
                          <a:latin typeface="verdana" panose="020B0604030504040204" pitchFamily="34" charset="0"/>
                        </a:rPr>
                        <a:t>Finally is used to place important code, it will be executed whether exception is handled or not.</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800" b="0" i="0">
                          <a:solidFill>
                            <a:srgbClr val="000000"/>
                          </a:solidFill>
                          <a:effectLst/>
                          <a:latin typeface="verdana" panose="020B0604030504040204" pitchFamily="34" charset="0"/>
                        </a:rPr>
                        <a:t>Finalize is used to perform clean up processing just before object is garbage collected.</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xmlns="" val="758566750"/>
                  </a:ext>
                </a:extLst>
              </a:tr>
              <a:tr h="635175">
                <a:tc>
                  <a:txBody>
                    <a:bodyPr/>
                    <a:lstStyle/>
                    <a:p>
                      <a:pPr algn="just" fontAlgn="t"/>
                      <a:r>
                        <a:rPr lang="en-IN" sz="1800" b="0" i="0">
                          <a:solidFill>
                            <a:srgbClr val="000000"/>
                          </a:solidFill>
                          <a:effectLst/>
                          <a:latin typeface="verdana" panose="020B0604030504040204" pitchFamily="34" charset="0"/>
                        </a:rPr>
                        <a:t>2)</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IN" sz="1800" b="0" i="0">
                          <a:solidFill>
                            <a:srgbClr val="000000"/>
                          </a:solidFill>
                          <a:effectLst/>
                          <a:latin typeface="verdana" panose="020B0604030504040204" pitchFamily="34" charset="0"/>
                        </a:rPr>
                        <a:t>Final is a keyword.</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IN" sz="1800" b="0" i="0">
                          <a:solidFill>
                            <a:srgbClr val="000000"/>
                          </a:solidFill>
                          <a:effectLst/>
                          <a:latin typeface="verdana" panose="020B0604030504040204" pitchFamily="34" charset="0"/>
                        </a:rPr>
                        <a:t>Finally is a block.</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IN" sz="1800" b="0" i="0" dirty="0">
                          <a:solidFill>
                            <a:srgbClr val="000000"/>
                          </a:solidFill>
                          <a:effectLst/>
                          <a:latin typeface="verdana" panose="020B0604030504040204" pitchFamily="34" charset="0"/>
                        </a:rPr>
                        <a:t>Finalize is a method.</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xmlns="" val="255029737"/>
                  </a:ext>
                </a:extLst>
              </a:tr>
            </a:tbl>
          </a:graphicData>
        </a:graphic>
      </p:graphicFrame>
    </p:spTree>
    <p:extLst>
      <p:ext uri="{BB962C8B-B14F-4D97-AF65-F5344CB8AC3E}">
        <p14:creationId xmlns:p14="http://schemas.microsoft.com/office/powerpoint/2010/main" xmlns="" val="3102023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normAutofit fontScale="90000"/>
          </a:bodyPr>
          <a:lstStyle/>
          <a:p>
            <a:r>
              <a:rPr lang="en-IN" dirty="0"/>
              <a:t>Java Custom Exception</a:t>
            </a:r>
            <a:br>
              <a:rPr lang="en-IN" dirty="0"/>
            </a:br>
            <a:endParaRPr lang="en-IN" dirty="0"/>
          </a:p>
        </p:txBody>
      </p:sp>
      <p:sp>
        <p:nvSpPr>
          <p:cNvPr id="3" name="Content Placeholder 2"/>
          <p:cNvSpPr>
            <a:spLocks noGrp="1"/>
          </p:cNvSpPr>
          <p:nvPr>
            <p:ph sz="quarter" idx="1"/>
          </p:nvPr>
        </p:nvSpPr>
        <p:spPr>
          <a:xfrm>
            <a:off x="533400" y="1436915"/>
            <a:ext cx="8153400" cy="4811485"/>
          </a:xfrm>
        </p:spPr>
        <p:txBody>
          <a:bodyPr>
            <a:normAutofit lnSpcReduction="10000"/>
          </a:bodyPr>
          <a:lstStyle/>
          <a:p>
            <a:r>
              <a:rPr lang="en-US" dirty="0"/>
              <a:t>If you are creating your own Exception that is known as custom exception or user-defined exception. Java custom exceptions are used to customize the exception according to user need.</a:t>
            </a:r>
          </a:p>
          <a:p>
            <a:r>
              <a:rPr lang="en-US" dirty="0"/>
              <a:t>By the help of custom exception, you can have your own exception and message.</a:t>
            </a:r>
          </a:p>
          <a:p>
            <a:r>
              <a:rPr lang="en-US" dirty="0"/>
              <a:t>Let's see a simple example of java custom exception.</a:t>
            </a:r>
          </a:p>
          <a:p>
            <a:r>
              <a:rPr lang="en-US" b="1" dirty="0"/>
              <a:t>class</a:t>
            </a:r>
            <a:r>
              <a:rPr lang="en-US" dirty="0"/>
              <a:t> </a:t>
            </a:r>
            <a:r>
              <a:rPr lang="en-US" dirty="0" err="1"/>
              <a:t>InvalidAgeException</a:t>
            </a:r>
            <a:r>
              <a:rPr lang="en-US" dirty="0"/>
              <a:t> </a:t>
            </a:r>
            <a:r>
              <a:rPr lang="en-US" b="1" dirty="0"/>
              <a:t>extends</a:t>
            </a:r>
            <a:r>
              <a:rPr lang="en-US" dirty="0"/>
              <a:t> Exception{  </a:t>
            </a:r>
          </a:p>
          <a:p>
            <a:r>
              <a:rPr lang="en-US" dirty="0"/>
              <a:t> </a:t>
            </a:r>
            <a:r>
              <a:rPr lang="en-US" dirty="0" err="1"/>
              <a:t>InvalidAgeException</a:t>
            </a:r>
            <a:r>
              <a:rPr lang="en-US" dirty="0"/>
              <a:t>(String s){  </a:t>
            </a:r>
          </a:p>
          <a:p>
            <a:r>
              <a:rPr lang="en-US" dirty="0"/>
              <a:t>  </a:t>
            </a:r>
            <a:r>
              <a:rPr lang="en-US" b="1" dirty="0"/>
              <a:t>super</a:t>
            </a:r>
            <a:r>
              <a:rPr lang="en-US" dirty="0"/>
              <a:t>(s);  </a:t>
            </a:r>
          </a:p>
          <a:p>
            <a:r>
              <a:rPr lang="en-US" dirty="0"/>
              <a:t> }  </a:t>
            </a:r>
          </a:p>
          <a:p>
            <a:r>
              <a:rPr lang="en-US" dirty="0"/>
              <a:t>} </a:t>
            </a:r>
          </a:p>
          <a:p>
            <a:endParaRPr lang="en-IN" dirty="0"/>
          </a:p>
        </p:txBody>
      </p:sp>
    </p:spTree>
    <p:extLst>
      <p:ext uri="{BB962C8B-B14F-4D97-AF65-F5344CB8AC3E}">
        <p14:creationId xmlns:p14="http://schemas.microsoft.com/office/powerpoint/2010/main" xmlns="" val="1900297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9"/>
            <a:ext cx="7053542" cy="56733"/>
          </a:xfrm>
        </p:spPr>
        <p:txBody>
          <a:bodyPr>
            <a:normAutofit fontScale="90000"/>
          </a:bodyPr>
          <a:lstStyle/>
          <a:p>
            <a:endParaRPr lang="en-IN" dirty="0"/>
          </a:p>
        </p:txBody>
      </p:sp>
      <p:sp>
        <p:nvSpPr>
          <p:cNvPr id="3" name="Content Placeholder 2"/>
          <p:cNvSpPr>
            <a:spLocks noGrp="1"/>
          </p:cNvSpPr>
          <p:nvPr>
            <p:ph sz="quarter" idx="1"/>
          </p:nvPr>
        </p:nvSpPr>
        <p:spPr>
          <a:xfrm>
            <a:off x="758904" y="1008018"/>
            <a:ext cx="7699296" cy="5926182"/>
          </a:xfrm>
        </p:spPr>
        <p:txBody>
          <a:bodyPr>
            <a:normAutofit fontScale="77500" lnSpcReduction="20000"/>
          </a:bodyPr>
          <a:lstStyle/>
          <a:p>
            <a:r>
              <a:rPr lang="en-IN" b="1" dirty="0"/>
              <a:t>class</a:t>
            </a:r>
            <a:r>
              <a:rPr lang="en-IN" dirty="0"/>
              <a:t> TestCustomException1{  </a:t>
            </a:r>
          </a:p>
          <a:p>
            <a:r>
              <a:rPr lang="en-IN" dirty="0"/>
              <a:t>  </a:t>
            </a:r>
          </a:p>
          <a:p>
            <a:r>
              <a:rPr lang="en-IN" dirty="0"/>
              <a:t>   </a:t>
            </a:r>
            <a:r>
              <a:rPr lang="en-IN" b="1" dirty="0"/>
              <a:t>static</a:t>
            </a:r>
            <a:r>
              <a:rPr lang="en-IN" dirty="0"/>
              <a:t> </a:t>
            </a:r>
            <a:r>
              <a:rPr lang="en-IN" b="1" dirty="0"/>
              <a:t>void</a:t>
            </a:r>
            <a:r>
              <a:rPr lang="en-IN" dirty="0"/>
              <a:t> validate(</a:t>
            </a:r>
            <a:r>
              <a:rPr lang="en-IN" b="1" dirty="0" err="1"/>
              <a:t>int</a:t>
            </a:r>
            <a:r>
              <a:rPr lang="en-IN" dirty="0"/>
              <a:t> age)</a:t>
            </a:r>
            <a:r>
              <a:rPr lang="en-IN" b="1" dirty="0"/>
              <a:t>throws</a:t>
            </a:r>
            <a:r>
              <a:rPr lang="en-IN" dirty="0"/>
              <a:t> </a:t>
            </a:r>
            <a:r>
              <a:rPr lang="en-IN" dirty="0" err="1"/>
              <a:t>InvalidAgeException</a:t>
            </a:r>
            <a:r>
              <a:rPr lang="en-IN" dirty="0"/>
              <a:t>{  </a:t>
            </a:r>
          </a:p>
          <a:p>
            <a:r>
              <a:rPr lang="en-IN" dirty="0"/>
              <a:t>     </a:t>
            </a:r>
            <a:r>
              <a:rPr lang="en-IN" b="1" dirty="0"/>
              <a:t>if</a:t>
            </a:r>
            <a:r>
              <a:rPr lang="en-IN" dirty="0"/>
              <a:t>(age&lt;18)  </a:t>
            </a:r>
          </a:p>
          <a:p>
            <a:r>
              <a:rPr lang="en-IN" dirty="0"/>
              <a:t>      </a:t>
            </a:r>
            <a:r>
              <a:rPr lang="en-IN" b="1" dirty="0"/>
              <a:t>throw</a:t>
            </a:r>
            <a:r>
              <a:rPr lang="en-IN" dirty="0"/>
              <a:t> </a:t>
            </a:r>
            <a:r>
              <a:rPr lang="en-IN" b="1" dirty="0"/>
              <a:t>new</a:t>
            </a:r>
            <a:r>
              <a:rPr lang="en-IN" dirty="0"/>
              <a:t> </a:t>
            </a:r>
            <a:r>
              <a:rPr lang="en-IN" dirty="0" err="1"/>
              <a:t>InvalidAgeException</a:t>
            </a:r>
            <a:r>
              <a:rPr lang="en-IN" dirty="0"/>
              <a:t>("not valid");  </a:t>
            </a:r>
          </a:p>
          <a:p>
            <a:r>
              <a:rPr lang="en-IN" dirty="0"/>
              <a:t>     </a:t>
            </a:r>
            <a:r>
              <a:rPr lang="en-IN" b="1" dirty="0"/>
              <a:t>else</a:t>
            </a:r>
            <a:r>
              <a:rPr lang="en-IN" dirty="0"/>
              <a:t>  </a:t>
            </a:r>
          </a:p>
          <a:p>
            <a:r>
              <a:rPr lang="en-IN" dirty="0"/>
              <a:t>      </a:t>
            </a:r>
            <a:r>
              <a:rPr lang="en-IN" dirty="0" err="1"/>
              <a:t>System.out.println</a:t>
            </a:r>
            <a:r>
              <a:rPr lang="en-IN" dirty="0"/>
              <a:t>("welcome to vote");  </a:t>
            </a:r>
          </a:p>
          <a:p>
            <a:r>
              <a:rPr lang="en-IN" dirty="0"/>
              <a:t>   }  </a:t>
            </a:r>
          </a:p>
          <a:p>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t>
            </a:r>
            <a:r>
              <a:rPr lang="en-IN" b="1" dirty="0"/>
              <a:t>try</a:t>
            </a:r>
            <a:r>
              <a:rPr lang="en-IN" dirty="0"/>
              <a:t>{  </a:t>
            </a:r>
          </a:p>
          <a:p>
            <a:r>
              <a:rPr lang="en-IN" dirty="0"/>
              <a:t>      validate(13);  </a:t>
            </a:r>
          </a:p>
          <a:p>
            <a:r>
              <a:rPr lang="en-IN" dirty="0"/>
              <a:t>      }</a:t>
            </a:r>
            <a:r>
              <a:rPr lang="en-IN" b="1" dirty="0"/>
              <a:t>catch</a:t>
            </a:r>
            <a:r>
              <a:rPr lang="en-IN" dirty="0"/>
              <a:t>(Exception m){</a:t>
            </a:r>
            <a:r>
              <a:rPr lang="en-IN" dirty="0" err="1"/>
              <a:t>System.out.println</a:t>
            </a:r>
            <a:r>
              <a:rPr lang="en-IN" dirty="0"/>
              <a:t>("Exception </a:t>
            </a:r>
            <a:r>
              <a:rPr lang="en-IN" dirty="0" err="1"/>
              <a:t>occured</a:t>
            </a:r>
            <a:r>
              <a:rPr lang="en-IN" dirty="0"/>
              <a:t>: "+m);}  </a:t>
            </a:r>
          </a:p>
          <a:p>
            <a:r>
              <a:rPr lang="en-IN" dirty="0"/>
              <a:t>  </a:t>
            </a:r>
          </a:p>
          <a:p>
            <a:r>
              <a:rPr lang="en-IN" dirty="0"/>
              <a:t>      </a:t>
            </a:r>
            <a:r>
              <a:rPr lang="en-IN" dirty="0" err="1"/>
              <a:t>System.out.println</a:t>
            </a:r>
            <a:r>
              <a:rPr lang="en-IN" dirty="0"/>
              <a:t>("rest of the code...");  </a:t>
            </a:r>
          </a:p>
          <a:p>
            <a:r>
              <a:rPr lang="en-IN" dirty="0"/>
              <a:t>  }  </a:t>
            </a:r>
          </a:p>
          <a:p>
            <a:r>
              <a:rPr lang="en-IN" dirty="0"/>
              <a:t>}  </a:t>
            </a:r>
          </a:p>
          <a:p>
            <a:endParaRPr lang="en-IN" dirty="0"/>
          </a:p>
        </p:txBody>
      </p:sp>
    </p:spTree>
    <p:extLst>
      <p:ext uri="{BB962C8B-B14F-4D97-AF65-F5344CB8AC3E}">
        <p14:creationId xmlns:p14="http://schemas.microsoft.com/office/powerpoint/2010/main" xmlns="" val="3607917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a:xfrm>
            <a:off x="457200" y="1447800"/>
            <a:ext cx="8229600" cy="5029200"/>
          </a:xfrm>
        </p:spPr>
        <p:txBody>
          <a:bodyPr>
            <a:normAutofit fontScale="85000" lnSpcReduction="20000"/>
          </a:bodyPr>
          <a:lstStyle/>
          <a:p>
            <a:pPr lvl="0"/>
            <a:r>
              <a:rPr lang="en-US" dirty="0" smtClean="0"/>
              <a:t>Create a class </a:t>
            </a:r>
            <a:r>
              <a:rPr lang="en-US" b="1" dirty="0" smtClean="0"/>
              <a:t>Customer</a:t>
            </a:r>
            <a:r>
              <a:rPr lang="en-US" dirty="0" smtClean="0"/>
              <a:t> having following members:</a:t>
            </a:r>
          </a:p>
          <a:p>
            <a:r>
              <a:rPr lang="en-US" dirty="0" err="1" smtClean="0"/>
              <a:t>privateStringcustNo</a:t>
            </a:r>
            <a:endParaRPr lang="en-US" dirty="0" smtClean="0"/>
          </a:p>
          <a:p>
            <a:r>
              <a:rPr lang="en-US" dirty="0" smtClean="0"/>
              <a:t>private String </a:t>
            </a:r>
            <a:r>
              <a:rPr lang="en-US" dirty="0" err="1" smtClean="0"/>
              <a:t>custName</a:t>
            </a:r>
            <a:endParaRPr lang="en-US" dirty="0" smtClean="0"/>
          </a:p>
          <a:p>
            <a:r>
              <a:rPr lang="en-US" dirty="0" smtClean="0"/>
              <a:t>private String category</a:t>
            </a:r>
          </a:p>
          <a:p>
            <a:r>
              <a:rPr lang="en-US" dirty="0" smtClean="0"/>
              <a:t>Parameterized constructor to initialize all instance variables</a:t>
            </a:r>
          </a:p>
          <a:p>
            <a:r>
              <a:rPr lang="en-US" dirty="0" smtClean="0"/>
              <a:t>Getter methods for all instance variables</a:t>
            </a:r>
          </a:p>
          <a:p>
            <a:r>
              <a:rPr lang="en-US" dirty="0" smtClean="0"/>
              <a:t>Perform following validations in the constructor</a:t>
            </a:r>
          </a:p>
          <a:p>
            <a:pPr lvl="0"/>
            <a:r>
              <a:rPr lang="en-US" dirty="0" err="1" smtClean="0"/>
              <a:t>custNo</a:t>
            </a:r>
            <a:r>
              <a:rPr lang="en-US" dirty="0" smtClean="0"/>
              <a:t> must start with ‘C’ or ‘c’</a:t>
            </a:r>
          </a:p>
          <a:p>
            <a:pPr lvl="0"/>
            <a:r>
              <a:rPr lang="en-US" dirty="0" err="1" smtClean="0"/>
              <a:t>custNamemust</a:t>
            </a:r>
            <a:r>
              <a:rPr lang="en-US" dirty="0" smtClean="0"/>
              <a:t> be </a:t>
            </a:r>
            <a:r>
              <a:rPr lang="en-US" dirty="0" err="1" smtClean="0"/>
              <a:t>atleast</a:t>
            </a:r>
            <a:r>
              <a:rPr lang="en-US" dirty="0" smtClean="0"/>
              <a:t> of 4 characters</a:t>
            </a:r>
          </a:p>
          <a:p>
            <a:pPr lvl="0"/>
            <a:r>
              <a:rPr lang="en-US" dirty="0" smtClean="0"/>
              <a:t>category must be either ‘Platinum’, ‘Gold’ or ‘Silver‘</a:t>
            </a:r>
          </a:p>
          <a:p>
            <a:r>
              <a:rPr lang="en-US" dirty="0" smtClean="0"/>
              <a:t>When any of these validations fail, then raise a user defined </a:t>
            </a:r>
            <a:r>
              <a:rPr lang="en-US" dirty="0" err="1" smtClean="0"/>
              <a:t>exception</a:t>
            </a:r>
            <a:r>
              <a:rPr lang="en-US" b="1" dirty="0" err="1" smtClean="0"/>
              <a:t>InvalidInputException</a:t>
            </a:r>
            <a:endParaRPr lang="en-US" dirty="0" smtClean="0"/>
          </a:p>
          <a:p>
            <a:r>
              <a:rPr lang="en-US" dirty="0" smtClean="0"/>
              <a:t>Create a class </a:t>
            </a:r>
            <a:r>
              <a:rPr lang="en-US" b="1" dirty="0" err="1" smtClean="0"/>
              <a:t>TestCustomer</a:t>
            </a:r>
            <a:r>
              <a:rPr lang="en-US" dirty="0" smtClean="0"/>
              <a:t> having main method.  Ask user to enter customer details.  Create an object of Customer and perform validations.  Print details of customer</a:t>
            </a:r>
            <a:r>
              <a:rPr lang="en-US" dirty="0" smtClean="0"/>
              <a:t>.</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JAVA IO</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Java Input Output </a:t>
            </a:r>
            <a:endParaRPr lang="en-IN" dirty="0"/>
          </a:p>
        </p:txBody>
      </p:sp>
      <p:sp>
        <p:nvSpPr>
          <p:cNvPr id="5" name="Content Placeholder 4"/>
          <p:cNvSpPr>
            <a:spLocks noGrp="1"/>
          </p:cNvSpPr>
          <p:nvPr>
            <p:ph sz="quarter" idx="1"/>
          </p:nvPr>
        </p:nvSpPr>
        <p:spPr>
          <a:xfrm>
            <a:off x="827484" y="1358538"/>
            <a:ext cx="7630716" cy="4889862"/>
          </a:xfrm>
        </p:spPr>
        <p:txBody>
          <a:bodyPr>
            <a:normAutofit/>
          </a:bodyPr>
          <a:lstStyle/>
          <a:p>
            <a:pPr algn="just"/>
            <a:r>
              <a:rPr lang="en-US" b="1" dirty="0"/>
              <a:t>Java I/O</a:t>
            </a:r>
            <a:r>
              <a:rPr lang="en-US" dirty="0"/>
              <a:t> (Input and Output) is used to process the input and produce the output based on the input.</a:t>
            </a:r>
          </a:p>
          <a:p>
            <a:pPr algn="just"/>
            <a:r>
              <a:rPr lang="en-US" dirty="0"/>
              <a:t>Java uses the concept of stream to make I/O operation fast. The java.io package contains all the classes required for input and output operations.</a:t>
            </a:r>
          </a:p>
          <a:p>
            <a:pPr algn="just"/>
            <a:r>
              <a:rPr lang="en-US" dirty="0"/>
              <a:t>We can perform </a:t>
            </a:r>
            <a:r>
              <a:rPr lang="en-US" b="1" dirty="0"/>
              <a:t>file handling in java</a:t>
            </a:r>
            <a:r>
              <a:rPr lang="en-US" dirty="0"/>
              <a:t> by java IO API.</a:t>
            </a:r>
          </a:p>
          <a:p>
            <a:pPr algn="just"/>
            <a:endParaRPr lang="en-IN" dirty="0"/>
          </a:p>
        </p:txBody>
      </p:sp>
    </p:spTree>
    <p:extLst>
      <p:ext uri="{BB962C8B-B14F-4D97-AF65-F5344CB8AC3E}">
        <p14:creationId xmlns:p14="http://schemas.microsoft.com/office/powerpoint/2010/main" xmlns="" val="33526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a:t>Suppose there is 10 statements in your program and there occurs an exception at statement 5, rest of the code will not be executed i.e. statement 6 to 10 will not run. If we perform exception handling, rest of the exception will be executed. That is why we use exception handling in java.</a:t>
            </a:r>
            <a:endParaRPr lang="en-IN" dirty="0"/>
          </a:p>
        </p:txBody>
      </p:sp>
    </p:spTree>
    <p:extLst>
      <p:ext uri="{BB962C8B-B14F-4D97-AF65-F5344CB8AC3E}">
        <p14:creationId xmlns:p14="http://schemas.microsoft.com/office/powerpoint/2010/main" xmlns="" val="2675467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Streams</a:t>
            </a:r>
            <a:endParaRPr lang="en-IN" dirty="0"/>
          </a:p>
        </p:txBody>
      </p:sp>
      <p:sp>
        <p:nvSpPr>
          <p:cNvPr id="5" name="Content Placeholder 4"/>
          <p:cNvSpPr>
            <a:spLocks noGrp="1"/>
          </p:cNvSpPr>
          <p:nvPr>
            <p:ph sz="quarter" idx="1"/>
          </p:nvPr>
        </p:nvSpPr>
        <p:spPr/>
        <p:txBody>
          <a:bodyPr>
            <a:normAutofit fontScale="70000" lnSpcReduction="20000"/>
          </a:bodyPr>
          <a:lstStyle/>
          <a:p>
            <a:r>
              <a:rPr lang="en-US" dirty="0"/>
              <a:t>Stream</a:t>
            </a:r>
          </a:p>
          <a:p>
            <a:endParaRPr lang="en-US" dirty="0"/>
          </a:p>
          <a:p>
            <a:r>
              <a:rPr lang="en-US" dirty="0"/>
              <a:t>A stream is a sequence of </a:t>
            </a:r>
            <a:r>
              <a:rPr lang="en-US" dirty="0" err="1"/>
              <a:t>data.In</a:t>
            </a:r>
            <a:r>
              <a:rPr lang="en-US" dirty="0"/>
              <a:t> Java a stream is composed of bytes. It's called a stream because it's like a stream of water that continues to flow.</a:t>
            </a:r>
          </a:p>
          <a:p>
            <a:endParaRPr lang="en-US" dirty="0"/>
          </a:p>
          <a:p>
            <a:r>
              <a:rPr lang="en-US" dirty="0"/>
              <a:t>In java, 3 streams are created for us automatically. All these streams are attached with console.</a:t>
            </a:r>
          </a:p>
          <a:p>
            <a:endParaRPr lang="en-US" dirty="0"/>
          </a:p>
          <a:p>
            <a:r>
              <a:rPr lang="en-US" dirty="0"/>
              <a:t>1) </a:t>
            </a:r>
            <a:r>
              <a:rPr lang="en-US" dirty="0" err="1"/>
              <a:t>System.out</a:t>
            </a:r>
            <a:r>
              <a:rPr lang="en-US" dirty="0"/>
              <a:t>: standard output stream</a:t>
            </a:r>
          </a:p>
          <a:p>
            <a:endParaRPr lang="en-US" dirty="0"/>
          </a:p>
          <a:p>
            <a:r>
              <a:rPr lang="en-US" dirty="0"/>
              <a:t>2) System.in: standard input stream</a:t>
            </a:r>
          </a:p>
          <a:p>
            <a:endParaRPr lang="en-US" dirty="0"/>
          </a:p>
          <a:p>
            <a:r>
              <a:rPr lang="en-US" dirty="0"/>
              <a:t>3) </a:t>
            </a:r>
            <a:r>
              <a:rPr lang="en-US" dirty="0" err="1"/>
              <a:t>System.err</a:t>
            </a:r>
            <a:r>
              <a:rPr lang="en-US" dirty="0"/>
              <a:t>: standard error stream</a:t>
            </a:r>
          </a:p>
          <a:p>
            <a:endParaRPr lang="en-US" dirty="0"/>
          </a:p>
          <a:p>
            <a:r>
              <a:rPr lang="en-US" dirty="0"/>
              <a:t>Let's see the code to print output and error message to the console.</a:t>
            </a:r>
            <a:endParaRPr lang="en-IN" dirty="0"/>
          </a:p>
        </p:txBody>
      </p:sp>
    </p:spTree>
    <p:extLst>
      <p:ext uri="{BB962C8B-B14F-4D97-AF65-F5344CB8AC3E}">
        <p14:creationId xmlns:p14="http://schemas.microsoft.com/office/powerpoint/2010/main" xmlns="" val="3994639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Input Stream/</a:t>
            </a:r>
            <a:r>
              <a:rPr lang="en-IN" dirty="0" err="1" smtClean="0"/>
              <a:t>OutPut</a:t>
            </a:r>
            <a:r>
              <a:rPr lang="en-IN" dirty="0" smtClean="0"/>
              <a:t> Stream</a:t>
            </a:r>
            <a:endParaRPr lang="en-IN" dirty="0"/>
          </a:p>
        </p:txBody>
      </p:sp>
      <p:sp>
        <p:nvSpPr>
          <p:cNvPr id="5" name="Content Placeholder 4"/>
          <p:cNvSpPr>
            <a:spLocks noGrp="1"/>
          </p:cNvSpPr>
          <p:nvPr>
            <p:ph sz="quarter" idx="1"/>
          </p:nvPr>
        </p:nvSpPr>
        <p:spPr/>
        <p:txBody>
          <a:bodyPr/>
          <a:lstStyle/>
          <a:p>
            <a:pPr marL="0" indent="0" algn="just">
              <a:buNone/>
            </a:pPr>
            <a:r>
              <a:rPr lang="en-US" dirty="0" err="1" smtClean="0"/>
              <a:t>OutputStream</a:t>
            </a:r>
            <a:r>
              <a:rPr lang="en-US" dirty="0" smtClean="0"/>
              <a:t>:-</a:t>
            </a:r>
            <a:endParaRPr lang="en-US" dirty="0"/>
          </a:p>
          <a:p>
            <a:pPr algn="just"/>
            <a:r>
              <a:rPr lang="en-US" dirty="0"/>
              <a:t>Java application uses an output stream to write data to a </a:t>
            </a:r>
            <a:r>
              <a:rPr lang="en-US" dirty="0" smtClean="0"/>
              <a:t>destination</a:t>
            </a:r>
            <a:r>
              <a:rPr lang="en-US" dirty="0"/>
              <a:t>, it may be a </a:t>
            </a:r>
            <a:r>
              <a:rPr lang="en-US" dirty="0" err="1"/>
              <a:t>file,an</a:t>
            </a:r>
            <a:r>
              <a:rPr lang="en-US" dirty="0"/>
              <a:t> </a:t>
            </a:r>
            <a:r>
              <a:rPr lang="en-US" dirty="0" err="1"/>
              <a:t>array,peripheral</a:t>
            </a:r>
            <a:r>
              <a:rPr lang="en-US" dirty="0"/>
              <a:t> device or socket.</a:t>
            </a:r>
          </a:p>
          <a:p>
            <a:pPr marL="0" indent="0" algn="just">
              <a:buNone/>
            </a:pPr>
            <a:r>
              <a:rPr lang="en-US" dirty="0" err="1" smtClean="0"/>
              <a:t>InputStream</a:t>
            </a:r>
            <a:r>
              <a:rPr lang="en-US" dirty="0" smtClean="0"/>
              <a:t>:-</a:t>
            </a:r>
            <a:endParaRPr lang="en-US" dirty="0"/>
          </a:p>
          <a:p>
            <a:pPr algn="just"/>
            <a:r>
              <a:rPr lang="en-US" dirty="0"/>
              <a:t>Java application uses an input stream to read data from a source, it may be a </a:t>
            </a:r>
            <a:r>
              <a:rPr lang="en-US" dirty="0" err="1"/>
              <a:t>file,an</a:t>
            </a:r>
            <a:r>
              <a:rPr lang="en-US" dirty="0"/>
              <a:t> </a:t>
            </a:r>
            <a:r>
              <a:rPr lang="en-US" dirty="0" err="1"/>
              <a:t>array,peripheral</a:t>
            </a:r>
            <a:r>
              <a:rPr lang="en-US" dirty="0"/>
              <a:t> device or socket.</a:t>
            </a:r>
          </a:p>
          <a:p>
            <a:pPr algn="just"/>
            <a:endParaRPr lang="en-IN" dirty="0"/>
          </a:p>
        </p:txBody>
      </p:sp>
    </p:spTree>
    <p:extLst>
      <p:ext uri="{BB962C8B-B14F-4D97-AF65-F5344CB8AC3E}">
        <p14:creationId xmlns:p14="http://schemas.microsoft.com/office/powerpoint/2010/main" xmlns="" val="3741352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Java IO</a:t>
            </a:r>
            <a:endParaRPr lang="en-IN"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982666" y="2982265"/>
            <a:ext cx="6400000" cy="2336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4009504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InputStream</a:t>
            </a:r>
            <a:r>
              <a:rPr lang="en-IN" b="1" dirty="0"/>
              <a:t> class</a:t>
            </a:r>
            <a:br>
              <a:rPr lang="en-IN" b="1" dirty="0"/>
            </a:br>
            <a:endParaRPr lang="en-IN" dirty="0"/>
          </a:p>
        </p:txBody>
      </p:sp>
      <p:sp>
        <p:nvSpPr>
          <p:cNvPr id="3" name="Content Placeholder 2"/>
          <p:cNvSpPr>
            <a:spLocks noGrp="1"/>
          </p:cNvSpPr>
          <p:nvPr>
            <p:ph sz="quarter" idx="1"/>
          </p:nvPr>
        </p:nvSpPr>
        <p:spPr/>
        <p:txBody>
          <a:bodyPr>
            <a:normAutofit lnSpcReduction="10000"/>
          </a:bodyPr>
          <a:lstStyle/>
          <a:p>
            <a:pPr algn="just"/>
            <a:r>
              <a:rPr lang="en-US" dirty="0"/>
              <a:t>Commonly used methods of </a:t>
            </a:r>
            <a:r>
              <a:rPr lang="en-US" dirty="0" err="1"/>
              <a:t>InputStream</a:t>
            </a:r>
            <a:r>
              <a:rPr lang="en-US" dirty="0"/>
              <a:t> class</a:t>
            </a:r>
          </a:p>
          <a:p>
            <a:pPr algn="just"/>
            <a:endParaRPr lang="en-US" dirty="0"/>
          </a:p>
          <a:p>
            <a:pPr algn="just"/>
            <a:r>
              <a:rPr lang="en-US" dirty="0"/>
              <a:t>Method	Description</a:t>
            </a:r>
          </a:p>
          <a:p>
            <a:pPr algn="just"/>
            <a:r>
              <a:rPr lang="en-US" dirty="0"/>
              <a:t>1) public abstract </a:t>
            </a:r>
            <a:r>
              <a:rPr lang="en-US" dirty="0" err="1"/>
              <a:t>int</a:t>
            </a:r>
            <a:r>
              <a:rPr lang="en-US" dirty="0"/>
              <a:t> read()throws </a:t>
            </a:r>
            <a:r>
              <a:rPr lang="en-US" dirty="0" err="1"/>
              <a:t>IOException</a:t>
            </a:r>
            <a:r>
              <a:rPr lang="en-US" dirty="0"/>
              <a:t>:	reads the next byte of data from the input </a:t>
            </a:r>
            <a:r>
              <a:rPr lang="en-US" dirty="0" err="1"/>
              <a:t>stream.It</a:t>
            </a:r>
            <a:r>
              <a:rPr lang="en-US" dirty="0"/>
              <a:t> returns -1 at the end of file.</a:t>
            </a:r>
          </a:p>
          <a:p>
            <a:pPr algn="just"/>
            <a:r>
              <a:rPr lang="en-US" dirty="0"/>
              <a:t>2) public </a:t>
            </a:r>
            <a:r>
              <a:rPr lang="en-US" dirty="0" err="1"/>
              <a:t>int</a:t>
            </a:r>
            <a:r>
              <a:rPr lang="en-US" dirty="0"/>
              <a:t> available()throws </a:t>
            </a:r>
            <a:r>
              <a:rPr lang="en-US" dirty="0" err="1"/>
              <a:t>IOException</a:t>
            </a:r>
            <a:r>
              <a:rPr lang="en-US" dirty="0"/>
              <a:t>:	returns an estimate of the number of bytes that can be read from the current input stream.</a:t>
            </a:r>
          </a:p>
          <a:p>
            <a:pPr algn="just"/>
            <a:r>
              <a:rPr lang="en-US" dirty="0"/>
              <a:t>3) public void close()throws </a:t>
            </a:r>
            <a:r>
              <a:rPr lang="en-US" dirty="0" err="1"/>
              <a:t>IOException</a:t>
            </a:r>
            <a:r>
              <a:rPr lang="en-US" dirty="0"/>
              <a:t>:	is used to close the current input stream.</a:t>
            </a:r>
            <a:endParaRPr lang="en-IN" dirty="0"/>
          </a:p>
        </p:txBody>
      </p:sp>
    </p:spTree>
    <p:extLst>
      <p:ext uri="{BB962C8B-B14F-4D97-AF65-F5344CB8AC3E}">
        <p14:creationId xmlns:p14="http://schemas.microsoft.com/office/powerpoint/2010/main" xmlns="" val="789052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InputStream</a:t>
            </a:r>
            <a:r>
              <a:rPr lang="en-IN" b="1" dirty="0"/>
              <a:t> </a:t>
            </a:r>
            <a:r>
              <a:rPr lang="en-IN" b="1" dirty="0" smtClean="0"/>
              <a:t>Hierarchy</a:t>
            </a:r>
            <a:r>
              <a:rPr lang="en-IN" b="1" dirty="0"/>
              <a:t/>
            </a:r>
            <a:br>
              <a:rPr lang="en-IN" b="1" dirty="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1114629" y="2318453"/>
            <a:ext cx="5293519" cy="3429000"/>
          </a:xfrm>
        </p:spPr>
      </p:pic>
    </p:spTree>
    <p:extLst>
      <p:ext uri="{BB962C8B-B14F-4D97-AF65-F5344CB8AC3E}">
        <p14:creationId xmlns:p14="http://schemas.microsoft.com/office/powerpoint/2010/main" xmlns="" val="2715754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OutputStream</a:t>
            </a:r>
            <a:r>
              <a:rPr lang="en-US" dirty="0"/>
              <a:t> class</a:t>
            </a:r>
            <a:br>
              <a:rPr lang="en-US" dirty="0"/>
            </a:br>
            <a:endParaRPr lang="en-IN" dirty="0"/>
          </a:p>
        </p:txBody>
      </p:sp>
      <p:sp>
        <p:nvSpPr>
          <p:cNvPr id="3" name="Content Placeholder 2"/>
          <p:cNvSpPr>
            <a:spLocks noGrp="1"/>
          </p:cNvSpPr>
          <p:nvPr>
            <p:ph sz="quarter" idx="1"/>
          </p:nvPr>
        </p:nvSpPr>
        <p:spPr>
          <a:xfrm>
            <a:off x="838200" y="990600"/>
            <a:ext cx="8001000" cy="1143000"/>
          </a:xfrm>
        </p:spPr>
        <p:txBody>
          <a:bodyPr>
            <a:normAutofit fontScale="77500" lnSpcReduction="20000"/>
          </a:bodyPr>
          <a:lstStyle/>
          <a:p>
            <a:r>
              <a:rPr lang="en-US" dirty="0" err="1" smtClean="0"/>
              <a:t>OutputStream</a:t>
            </a:r>
            <a:r>
              <a:rPr lang="en-US" dirty="0" smtClean="0"/>
              <a:t> </a:t>
            </a:r>
            <a:r>
              <a:rPr lang="en-US" dirty="0"/>
              <a:t>class is an abstract </a:t>
            </a:r>
            <a:r>
              <a:rPr lang="en-US" dirty="0" err="1"/>
              <a:t>class.It</a:t>
            </a:r>
            <a:r>
              <a:rPr lang="en-US" dirty="0"/>
              <a:t> is the superclass of all classes representing an output stream of bytes. An output stream accepts output bytes and sends them to some sink.</a:t>
            </a:r>
          </a:p>
          <a:p>
            <a:r>
              <a:rPr lang="en-US" b="1" dirty="0"/>
              <a:t>Commonly used methods of </a:t>
            </a:r>
            <a:r>
              <a:rPr lang="en-US" b="1" dirty="0" err="1"/>
              <a:t>OutputStream</a:t>
            </a:r>
            <a:r>
              <a:rPr lang="en-US" b="1" dirty="0"/>
              <a:t> class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13600834"/>
              </p:ext>
            </p:extLst>
          </p:nvPr>
        </p:nvGraphicFramePr>
        <p:xfrm>
          <a:off x="1066800" y="2209800"/>
          <a:ext cx="6710362" cy="4485662"/>
        </p:xfrm>
        <a:graphic>
          <a:graphicData uri="http://schemas.openxmlformats.org/drawingml/2006/table">
            <a:tbl>
              <a:tblPr/>
              <a:tblGrid>
                <a:gridCol w="3355181">
                  <a:extLst>
                    <a:ext uri="{9D8B030D-6E8A-4147-A177-3AD203B41FA5}">
                      <a16:colId xmlns:a16="http://schemas.microsoft.com/office/drawing/2014/main" xmlns="" val="915782278"/>
                    </a:ext>
                  </a:extLst>
                </a:gridCol>
                <a:gridCol w="3355181">
                  <a:extLst>
                    <a:ext uri="{9D8B030D-6E8A-4147-A177-3AD203B41FA5}">
                      <a16:colId xmlns:a16="http://schemas.microsoft.com/office/drawing/2014/main" xmlns="" val="1247123671"/>
                    </a:ext>
                  </a:extLst>
                </a:gridCol>
              </a:tblGrid>
              <a:tr h="386479">
                <a:tc>
                  <a:txBody>
                    <a:bodyPr/>
                    <a:lstStyle/>
                    <a:p>
                      <a:pPr algn="l" fontAlgn="t"/>
                      <a:r>
                        <a:rPr lang="en-IN" sz="1800" dirty="0">
                          <a:solidFill>
                            <a:srgbClr val="000000"/>
                          </a:solidFill>
                          <a:effectLst/>
                          <a:latin typeface="times new roman" panose="02020603050405020304" pitchFamily="18" charset="0"/>
                        </a:rPr>
                        <a:t>Method</a:t>
                      </a:r>
                    </a:p>
                  </a:txBody>
                  <a:tcPr marL="35235" marR="35235" marT="46980" marB="46980">
                    <a:lnL w="9525" cap="flat" cmpd="sng" algn="ctr">
                      <a:solidFill>
                        <a:srgbClr val="8075EF"/>
                      </a:solidFill>
                      <a:prstDash val="solid"/>
                      <a:round/>
                      <a:headEnd type="none" w="med" len="med"/>
                      <a:tailEnd type="none" w="med" len="med"/>
                    </a:lnL>
                    <a:lnR w="9525" cap="flat" cmpd="sng" algn="ctr">
                      <a:solidFill>
                        <a:srgbClr val="8075EF"/>
                      </a:solidFill>
                      <a:prstDash val="solid"/>
                      <a:round/>
                      <a:headEnd type="none" w="med" len="med"/>
                      <a:tailEnd type="none" w="med" len="med"/>
                    </a:lnR>
                    <a:lnT w="9525" cap="flat" cmpd="sng" algn="ctr">
                      <a:solidFill>
                        <a:srgbClr val="8075E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800">
                          <a:solidFill>
                            <a:srgbClr val="000000"/>
                          </a:solidFill>
                          <a:effectLst/>
                          <a:latin typeface="times new roman" panose="02020603050405020304" pitchFamily="18" charset="0"/>
                        </a:rPr>
                        <a:t>Description</a:t>
                      </a:r>
                    </a:p>
                  </a:txBody>
                  <a:tcPr marL="35235" marR="35235" marT="46980" marB="46980">
                    <a:lnL w="9525" cap="flat" cmpd="sng" algn="ctr">
                      <a:solidFill>
                        <a:srgbClr val="8075EF"/>
                      </a:solidFill>
                      <a:prstDash val="solid"/>
                      <a:round/>
                      <a:headEnd type="none" w="med" len="med"/>
                      <a:tailEnd type="none" w="med" len="med"/>
                    </a:lnL>
                    <a:lnR w="9525" cap="flat" cmpd="sng" algn="ctr">
                      <a:solidFill>
                        <a:srgbClr val="8075EF"/>
                      </a:solidFill>
                      <a:prstDash val="solid"/>
                      <a:round/>
                      <a:headEnd type="none" w="med" len="med"/>
                      <a:tailEnd type="none" w="med" len="med"/>
                    </a:lnR>
                    <a:lnT w="9525" cap="flat" cmpd="sng" algn="ctr">
                      <a:solidFill>
                        <a:srgbClr val="8075E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xmlns="" val="322303793"/>
                  </a:ext>
                </a:extLst>
              </a:tr>
              <a:tr h="1303112">
                <a:tc>
                  <a:txBody>
                    <a:bodyPr/>
                    <a:lstStyle/>
                    <a:p>
                      <a:pPr algn="just" fontAlgn="t"/>
                      <a:r>
                        <a:rPr lang="en-US" sz="1800" b="1" i="0">
                          <a:solidFill>
                            <a:srgbClr val="000000"/>
                          </a:solidFill>
                          <a:effectLst/>
                          <a:latin typeface="verdana" panose="020B0604030504040204" pitchFamily="34" charset="0"/>
                        </a:rPr>
                        <a:t>1) public void write(int)throws IOException:</a:t>
                      </a:r>
                      <a:endParaRPr lang="en-US" sz="1800" b="0" i="0">
                        <a:solidFill>
                          <a:srgbClr val="000000"/>
                        </a:solidFill>
                        <a:effectLst/>
                        <a:latin typeface="verdana" panose="020B0604030504040204" pitchFamily="34" charset="0"/>
                      </a:endParaRP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800" b="0" i="0">
                          <a:solidFill>
                            <a:srgbClr val="000000"/>
                          </a:solidFill>
                          <a:effectLst/>
                          <a:latin typeface="verdana" panose="020B0604030504040204" pitchFamily="34" charset="0"/>
                        </a:rPr>
                        <a:t>is used to write a byte to the current output stream.</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xmlns="" val="2401670335"/>
                  </a:ext>
                </a:extLst>
              </a:tr>
              <a:tr h="962231">
                <a:tc>
                  <a:txBody>
                    <a:bodyPr/>
                    <a:lstStyle/>
                    <a:p>
                      <a:pPr algn="just" fontAlgn="t"/>
                      <a:r>
                        <a:rPr lang="en-US" sz="1800" b="1" i="0" dirty="0" smtClean="0">
                          <a:solidFill>
                            <a:srgbClr val="000000"/>
                          </a:solidFill>
                          <a:effectLst/>
                          <a:latin typeface="verdana" panose="020B0604030504040204" pitchFamily="34" charset="0"/>
                        </a:rPr>
                        <a:t>2)Public</a:t>
                      </a:r>
                      <a:r>
                        <a:rPr lang="en-US" sz="1800" b="1" i="0" baseline="0" dirty="0" smtClean="0">
                          <a:solidFill>
                            <a:srgbClr val="000000"/>
                          </a:solidFill>
                          <a:effectLst/>
                          <a:latin typeface="verdana" panose="020B0604030504040204" pitchFamily="34" charset="0"/>
                        </a:rPr>
                        <a:t> </a:t>
                      </a:r>
                      <a:r>
                        <a:rPr lang="en-US" sz="1800" b="1" i="0" dirty="0" smtClean="0">
                          <a:solidFill>
                            <a:srgbClr val="000000"/>
                          </a:solidFill>
                          <a:effectLst/>
                          <a:latin typeface="verdana" panose="020B0604030504040204" pitchFamily="34" charset="0"/>
                        </a:rPr>
                        <a:t>void </a:t>
                      </a:r>
                      <a:r>
                        <a:rPr lang="en-US" sz="1800" b="1" i="0" dirty="0">
                          <a:solidFill>
                            <a:srgbClr val="000000"/>
                          </a:solidFill>
                          <a:effectLst/>
                          <a:latin typeface="verdana" panose="020B0604030504040204" pitchFamily="34" charset="0"/>
                        </a:rPr>
                        <a:t>write(byte[])throws </a:t>
                      </a:r>
                      <a:r>
                        <a:rPr lang="en-US" sz="1800" b="1" i="0" dirty="0" err="1">
                          <a:solidFill>
                            <a:srgbClr val="000000"/>
                          </a:solidFill>
                          <a:effectLst/>
                          <a:latin typeface="verdana" panose="020B0604030504040204" pitchFamily="34" charset="0"/>
                        </a:rPr>
                        <a:t>IOException</a:t>
                      </a:r>
                      <a:r>
                        <a:rPr lang="en-US" sz="1800" b="1" i="0" dirty="0">
                          <a:solidFill>
                            <a:srgbClr val="000000"/>
                          </a:solidFill>
                          <a:effectLst/>
                          <a:latin typeface="verdana" panose="020B0604030504040204" pitchFamily="34" charset="0"/>
                        </a:rPr>
                        <a:t>:</a:t>
                      </a:r>
                      <a:endParaRPr lang="en-US" sz="1800" b="0" i="0" dirty="0">
                        <a:solidFill>
                          <a:srgbClr val="000000"/>
                        </a:solidFill>
                        <a:effectLst/>
                        <a:latin typeface="verdana" panose="020B0604030504040204" pitchFamily="34" charset="0"/>
                      </a:endParaRP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800" b="0" i="0">
                          <a:solidFill>
                            <a:srgbClr val="000000"/>
                          </a:solidFill>
                          <a:effectLst/>
                          <a:latin typeface="verdana" panose="020B0604030504040204" pitchFamily="34" charset="0"/>
                        </a:rPr>
                        <a:t>is used to write an array of byte to the current output stream.</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xmlns="" val="337084658"/>
                  </a:ext>
                </a:extLst>
              </a:tr>
              <a:tr h="674355">
                <a:tc>
                  <a:txBody>
                    <a:bodyPr/>
                    <a:lstStyle/>
                    <a:p>
                      <a:pPr algn="just" fontAlgn="t"/>
                      <a:r>
                        <a:rPr lang="en-US" sz="1800" b="1" i="0">
                          <a:solidFill>
                            <a:srgbClr val="000000"/>
                          </a:solidFill>
                          <a:effectLst/>
                          <a:latin typeface="verdana" panose="020B0604030504040204" pitchFamily="34" charset="0"/>
                        </a:rPr>
                        <a:t>3) public void flush()throws IOException:</a:t>
                      </a:r>
                      <a:endParaRPr lang="en-US" sz="1800" b="0" i="0">
                        <a:solidFill>
                          <a:srgbClr val="000000"/>
                        </a:solidFill>
                        <a:effectLst/>
                        <a:latin typeface="verdana" panose="020B0604030504040204" pitchFamily="34" charset="0"/>
                      </a:endParaRP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800" b="0" i="0">
                          <a:solidFill>
                            <a:srgbClr val="000000"/>
                          </a:solidFill>
                          <a:effectLst/>
                          <a:latin typeface="verdana" panose="020B0604030504040204" pitchFamily="34" charset="0"/>
                        </a:rPr>
                        <a:t>flushes the current output stream.</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xmlns="" val="2912861500"/>
                  </a:ext>
                </a:extLst>
              </a:tr>
              <a:tr h="674355">
                <a:tc>
                  <a:txBody>
                    <a:bodyPr/>
                    <a:lstStyle/>
                    <a:p>
                      <a:pPr algn="just" fontAlgn="t"/>
                      <a:r>
                        <a:rPr lang="en-US" sz="1800" b="1" i="0">
                          <a:solidFill>
                            <a:srgbClr val="000000"/>
                          </a:solidFill>
                          <a:effectLst/>
                          <a:latin typeface="verdana" panose="020B0604030504040204" pitchFamily="34" charset="0"/>
                        </a:rPr>
                        <a:t>4) public void close()throws IOException:</a:t>
                      </a:r>
                      <a:endParaRPr lang="en-US" sz="1800" b="0" i="0">
                        <a:solidFill>
                          <a:srgbClr val="000000"/>
                        </a:solidFill>
                        <a:effectLst/>
                        <a:latin typeface="verdana" panose="020B0604030504040204" pitchFamily="34" charset="0"/>
                      </a:endParaRP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800" b="0" i="0" dirty="0">
                          <a:solidFill>
                            <a:srgbClr val="000000"/>
                          </a:solidFill>
                          <a:effectLst/>
                          <a:latin typeface="verdana" panose="020B0604030504040204" pitchFamily="34" charset="0"/>
                        </a:rPr>
                        <a:t>is used to close the current output stream.</a:t>
                      </a:r>
                    </a:p>
                  </a:txBody>
                  <a:tcPr marL="35235" marR="35235" marT="46980" marB="4698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xmlns="" val="2373377380"/>
                  </a:ext>
                </a:extLst>
              </a:tr>
            </a:tbl>
          </a:graphicData>
        </a:graphic>
      </p:graphicFrame>
    </p:spTree>
    <p:extLst>
      <p:ext uri="{BB962C8B-B14F-4D97-AF65-F5344CB8AC3E}">
        <p14:creationId xmlns:p14="http://schemas.microsoft.com/office/powerpoint/2010/main" xmlns="" val="14092397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1125141" y="2537665"/>
            <a:ext cx="5429250" cy="2886075"/>
          </a:xfrm>
        </p:spPr>
      </p:pic>
    </p:spTree>
    <p:extLst>
      <p:ext uri="{BB962C8B-B14F-4D97-AF65-F5344CB8AC3E}">
        <p14:creationId xmlns:p14="http://schemas.microsoft.com/office/powerpoint/2010/main" xmlns="" val="28387520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Java </a:t>
            </a:r>
            <a:r>
              <a:rPr lang="en-IN" dirty="0" err="1"/>
              <a:t>FileWriter</a:t>
            </a:r>
            <a:r>
              <a:rPr lang="en-IN" dirty="0"/>
              <a:t> and </a:t>
            </a:r>
            <a:r>
              <a:rPr lang="en-IN" dirty="0" err="1"/>
              <a:t>FileReader</a:t>
            </a:r>
            <a:r>
              <a:rPr lang="en-IN" dirty="0"/>
              <a:t> (File Handling in java)</a:t>
            </a:r>
          </a:p>
        </p:txBody>
      </p:sp>
      <p:sp>
        <p:nvSpPr>
          <p:cNvPr id="5" name="Content Placeholder 4"/>
          <p:cNvSpPr>
            <a:spLocks noGrp="1"/>
          </p:cNvSpPr>
          <p:nvPr>
            <p:ph sz="quarter" idx="1"/>
          </p:nvPr>
        </p:nvSpPr>
        <p:spPr/>
        <p:txBody>
          <a:bodyPr>
            <a:normAutofit fontScale="70000" lnSpcReduction="20000"/>
          </a:bodyPr>
          <a:lstStyle/>
          <a:p>
            <a:r>
              <a:rPr lang="en-US" dirty="0"/>
              <a:t>Java </a:t>
            </a:r>
            <a:r>
              <a:rPr lang="en-US" dirty="0" err="1"/>
              <a:t>FileWriter</a:t>
            </a:r>
            <a:r>
              <a:rPr lang="en-US" dirty="0"/>
              <a:t> and </a:t>
            </a:r>
            <a:r>
              <a:rPr lang="en-US" dirty="0" err="1"/>
              <a:t>FileReader</a:t>
            </a:r>
            <a:r>
              <a:rPr lang="en-US" dirty="0"/>
              <a:t> classes are used to write and read data from text files. These are character-oriented classes, used for file handling in java.</a:t>
            </a:r>
          </a:p>
          <a:p>
            <a:endParaRPr lang="en-US" dirty="0"/>
          </a:p>
          <a:p>
            <a:r>
              <a:rPr lang="en-US" dirty="0"/>
              <a:t>Java has suggested not to use the </a:t>
            </a:r>
            <a:r>
              <a:rPr lang="en-US" dirty="0" err="1"/>
              <a:t>FileInputStream</a:t>
            </a:r>
            <a:r>
              <a:rPr lang="en-US" dirty="0"/>
              <a:t> and </a:t>
            </a:r>
            <a:r>
              <a:rPr lang="en-US" dirty="0" err="1"/>
              <a:t>FileOutputStream</a:t>
            </a:r>
            <a:r>
              <a:rPr lang="en-US" dirty="0"/>
              <a:t> classes if you have to read and write the textual information.</a:t>
            </a:r>
          </a:p>
          <a:p>
            <a:endParaRPr lang="en-US" dirty="0"/>
          </a:p>
          <a:p>
            <a:r>
              <a:rPr lang="en-US" dirty="0"/>
              <a:t>Java </a:t>
            </a:r>
            <a:r>
              <a:rPr lang="en-US" dirty="0" err="1"/>
              <a:t>FileWriter</a:t>
            </a:r>
            <a:r>
              <a:rPr lang="en-US" dirty="0"/>
              <a:t> class</a:t>
            </a:r>
          </a:p>
          <a:p>
            <a:endParaRPr lang="en-US" dirty="0"/>
          </a:p>
          <a:p>
            <a:r>
              <a:rPr lang="en-US" dirty="0"/>
              <a:t>Java </a:t>
            </a:r>
            <a:r>
              <a:rPr lang="en-US" dirty="0" err="1"/>
              <a:t>FileWriter</a:t>
            </a:r>
            <a:r>
              <a:rPr lang="en-US" dirty="0"/>
              <a:t> class is used to write character-oriented data to the file.</a:t>
            </a:r>
          </a:p>
          <a:p>
            <a:endParaRPr lang="en-US" dirty="0"/>
          </a:p>
          <a:p>
            <a:r>
              <a:rPr lang="en-US" dirty="0"/>
              <a:t>Constructors of </a:t>
            </a:r>
            <a:r>
              <a:rPr lang="en-US" dirty="0" err="1"/>
              <a:t>FileWriter</a:t>
            </a:r>
            <a:r>
              <a:rPr lang="en-US" dirty="0"/>
              <a:t> class</a:t>
            </a:r>
          </a:p>
          <a:p>
            <a:endParaRPr lang="en-US" dirty="0"/>
          </a:p>
          <a:p>
            <a:r>
              <a:rPr lang="en-US" dirty="0"/>
              <a:t>Constructor	Description</a:t>
            </a:r>
          </a:p>
          <a:p>
            <a:r>
              <a:rPr lang="en-US" dirty="0" err="1"/>
              <a:t>FileWriter</a:t>
            </a:r>
            <a:r>
              <a:rPr lang="en-US" dirty="0"/>
              <a:t>(String file)	creates a new file. It gets file name in string.</a:t>
            </a:r>
          </a:p>
          <a:p>
            <a:r>
              <a:rPr lang="en-US" dirty="0" err="1"/>
              <a:t>FileWriter</a:t>
            </a:r>
            <a:r>
              <a:rPr lang="en-US" dirty="0"/>
              <a:t>(File file)	creates a new file. It gets file name in File object.</a:t>
            </a:r>
            <a:endParaRPr lang="en-IN" dirty="0"/>
          </a:p>
        </p:txBody>
      </p:sp>
    </p:spTree>
    <p:extLst>
      <p:ext uri="{BB962C8B-B14F-4D97-AF65-F5344CB8AC3E}">
        <p14:creationId xmlns:p14="http://schemas.microsoft.com/office/powerpoint/2010/main" xmlns="" val="952913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of </a:t>
            </a:r>
            <a:r>
              <a:rPr lang="en-US" dirty="0" err="1"/>
              <a:t>FileWriter</a:t>
            </a:r>
            <a:r>
              <a:rPr lang="en-US" dirty="0"/>
              <a:t> class</a:t>
            </a:r>
            <a:br>
              <a:rPr lang="en-US" dirty="0"/>
            </a:br>
            <a:endParaRPr lang="en-IN" dirty="0"/>
          </a:p>
        </p:txBody>
      </p:sp>
      <p:sp>
        <p:nvSpPr>
          <p:cNvPr id="3" name="Content Placeholder 2"/>
          <p:cNvSpPr>
            <a:spLocks noGrp="1"/>
          </p:cNvSpPr>
          <p:nvPr>
            <p:ph sz="quarter" idx="1"/>
          </p:nvPr>
        </p:nvSpPr>
        <p:spPr/>
        <p:txBody>
          <a:bodyPr>
            <a:normAutofit/>
          </a:bodyPr>
          <a:lstStyle/>
          <a:p>
            <a:endParaRPr lang="en-US" dirty="0"/>
          </a:p>
          <a:p>
            <a:r>
              <a:rPr lang="en-US" dirty="0"/>
              <a:t>Method	Description</a:t>
            </a:r>
          </a:p>
          <a:p>
            <a:r>
              <a:rPr lang="en-US" dirty="0"/>
              <a:t>1) public void write(String text)	writes the string into </a:t>
            </a:r>
            <a:r>
              <a:rPr lang="en-US" dirty="0" err="1"/>
              <a:t>FileWriter</a:t>
            </a:r>
            <a:r>
              <a:rPr lang="en-US" dirty="0"/>
              <a:t>.</a:t>
            </a:r>
          </a:p>
          <a:p>
            <a:r>
              <a:rPr lang="en-US" dirty="0"/>
              <a:t>2) public void write(char c)	writes the char into </a:t>
            </a:r>
            <a:r>
              <a:rPr lang="en-US" dirty="0" err="1"/>
              <a:t>FileWriter</a:t>
            </a:r>
            <a:r>
              <a:rPr lang="en-US" dirty="0"/>
              <a:t>.</a:t>
            </a:r>
          </a:p>
          <a:p>
            <a:r>
              <a:rPr lang="en-US" dirty="0"/>
              <a:t>3) public void write(char[] c)	writes char array into </a:t>
            </a:r>
            <a:r>
              <a:rPr lang="en-US" dirty="0" err="1"/>
              <a:t>FileWriter</a:t>
            </a:r>
            <a:r>
              <a:rPr lang="en-US" dirty="0"/>
              <a:t>.</a:t>
            </a:r>
          </a:p>
          <a:p>
            <a:r>
              <a:rPr lang="en-US" dirty="0"/>
              <a:t>4) public void flush()	flushes the data of </a:t>
            </a:r>
            <a:r>
              <a:rPr lang="en-US" dirty="0" err="1"/>
              <a:t>FileWriter</a:t>
            </a:r>
            <a:r>
              <a:rPr lang="en-US" dirty="0"/>
              <a:t>.</a:t>
            </a:r>
          </a:p>
          <a:p>
            <a:r>
              <a:rPr lang="en-US" dirty="0"/>
              <a:t>5) public void close()	closes </a:t>
            </a:r>
            <a:r>
              <a:rPr lang="en-US" dirty="0" err="1"/>
              <a:t>FileWriter</a:t>
            </a:r>
            <a:r>
              <a:rPr lang="en-US" dirty="0"/>
              <a:t>.</a:t>
            </a:r>
            <a:endParaRPr lang="en-IN" dirty="0"/>
          </a:p>
        </p:txBody>
      </p:sp>
    </p:spTree>
    <p:extLst>
      <p:ext uri="{BB962C8B-B14F-4D97-AF65-F5344CB8AC3E}">
        <p14:creationId xmlns:p14="http://schemas.microsoft.com/office/powerpoint/2010/main" xmlns="" val="2687500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1075636"/>
          </a:xfrm>
        </p:spPr>
        <p:txBody>
          <a:bodyPr>
            <a:normAutofit fontScale="90000"/>
          </a:bodyPr>
          <a:lstStyle/>
          <a:p>
            <a:r>
              <a:rPr lang="en-IN" dirty="0"/>
              <a:t>Java </a:t>
            </a:r>
            <a:r>
              <a:rPr lang="en-IN" dirty="0" err="1"/>
              <a:t>FileWriter</a:t>
            </a:r>
            <a:r>
              <a:rPr lang="en-IN" dirty="0"/>
              <a:t> Example</a:t>
            </a:r>
            <a:br>
              <a:rPr lang="en-IN" dirty="0"/>
            </a:br>
            <a:endParaRPr lang="en-IN" dirty="0"/>
          </a:p>
        </p:txBody>
      </p:sp>
      <p:sp>
        <p:nvSpPr>
          <p:cNvPr id="3" name="Content Placeholder 2"/>
          <p:cNvSpPr>
            <a:spLocks noGrp="1"/>
          </p:cNvSpPr>
          <p:nvPr>
            <p:ph sz="quarter" idx="1"/>
          </p:nvPr>
        </p:nvSpPr>
        <p:spPr>
          <a:xfrm>
            <a:off x="827484" y="1293224"/>
            <a:ext cx="6709906" cy="4955176"/>
          </a:xfrm>
        </p:spPr>
        <p:txBody>
          <a:bodyPr>
            <a:normAutofit fontScale="92500" lnSpcReduction="20000"/>
          </a:bodyPr>
          <a:lstStyle/>
          <a:p>
            <a:r>
              <a:rPr lang="en-IN" dirty="0"/>
              <a:t>In this example, we are writing the data in the file abc.txt.</a:t>
            </a:r>
          </a:p>
          <a:p>
            <a:r>
              <a:rPr lang="en-IN" b="1" dirty="0"/>
              <a:t>import</a:t>
            </a:r>
            <a:r>
              <a:rPr lang="en-IN" dirty="0"/>
              <a:t> java.io.*;  </a:t>
            </a:r>
          </a:p>
          <a:p>
            <a:r>
              <a:rPr lang="en-IN" b="1" dirty="0"/>
              <a:t>class</a:t>
            </a:r>
            <a:r>
              <a:rPr lang="en-IN" dirty="0"/>
              <a:t> Simple{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t>
            </a:r>
            <a:r>
              <a:rPr lang="en-IN" b="1" dirty="0"/>
              <a:t>try</a:t>
            </a:r>
            <a:r>
              <a:rPr lang="en-IN" dirty="0"/>
              <a:t>{  </a:t>
            </a:r>
          </a:p>
          <a:p>
            <a:r>
              <a:rPr lang="en-IN" dirty="0"/>
              <a:t>   </a:t>
            </a:r>
            <a:r>
              <a:rPr lang="en-IN" dirty="0" err="1"/>
              <a:t>FileWriter</a:t>
            </a:r>
            <a:r>
              <a:rPr lang="en-IN" dirty="0"/>
              <a:t> </a:t>
            </a:r>
            <a:r>
              <a:rPr lang="en-IN" dirty="0" err="1"/>
              <a:t>fw</a:t>
            </a:r>
            <a:r>
              <a:rPr lang="en-IN" dirty="0"/>
              <a:t>=</a:t>
            </a:r>
            <a:r>
              <a:rPr lang="en-IN" b="1" dirty="0"/>
              <a:t>new</a:t>
            </a:r>
            <a:r>
              <a:rPr lang="en-IN" dirty="0"/>
              <a:t> </a:t>
            </a:r>
            <a:r>
              <a:rPr lang="en-IN" dirty="0" err="1"/>
              <a:t>FileWriter</a:t>
            </a:r>
            <a:r>
              <a:rPr lang="en-IN" dirty="0"/>
              <a:t>("abc.txt");  </a:t>
            </a:r>
          </a:p>
          <a:p>
            <a:r>
              <a:rPr lang="en-IN" dirty="0"/>
              <a:t>   </a:t>
            </a:r>
            <a:r>
              <a:rPr lang="en-IN" dirty="0" err="1"/>
              <a:t>fw.write</a:t>
            </a:r>
            <a:r>
              <a:rPr lang="en-IN" dirty="0"/>
              <a:t>("my name is </a:t>
            </a:r>
            <a:r>
              <a:rPr lang="en-IN" dirty="0" err="1"/>
              <a:t>sachin</a:t>
            </a:r>
            <a:r>
              <a:rPr lang="en-IN" dirty="0"/>
              <a:t>");  </a:t>
            </a:r>
          </a:p>
          <a:p>
            <a:r>
              <a:rPr lang="en-IN" dirty="0"/>
              <a:t>   </a:t>
            </a:r>
            <a:r>
              <a:rPr lang="en-IN" dirty="0" err="1"/>
              <a:t>fw.close</a:t>
            </a:r>
            <a:r>
              <a:rPr lang="en-IN" dirty="0"/>
              <a:t>();  </a:t>
            </a:r>
          </a:p>
          <a:p>
            <a:r>
              <a:rPr lang="en-IN" dirty="0"/>
              <a:t>  }</a:t>
            </a:r>
            <a:r>
              <a:rPr lang="en-IN" b="1" dirty="0"/>
              <a:t>catch</a:t>
            </a:r>
            <a:r>
              <a:rPr lang="en-IN" dirty="0"/>
              <a:t>(Exception e){</a:t>
            </a:r>
            <a:r>
              <a:rPr lang="en-IN" dirty="0" err="1"/>
              <a:t>System.out.println</a:t>
            </a:r>
            <a:r>
              <a:rPr lang="en-IN" dirty="0"/>
              <a:t>(e);}  </a:t>
            </a:r>
          </a:p>
          <a:p>
            <a:r>
              <a:rPr lang="en-IN" dirty="0"/>
              <a:t>  </a:t>
            </a:r>
            <a:r>
              <a:rPr lang="en-IN" dirty="0" err="1"/>
              <a:t>System.out.println</a:t>
            </a:r>
            <a:r>
              <a:rPr lang="en-IN" dirty="0"/>
              <a:t>("success");  </a:t>
            </a:r>
          </a:p>
          <a:p>
            <a:r>
              <a:rPr lang="en-IN" dirty="0"/>
              <a:t> }  </a:t>
            </a:r>
          </a:p>
          <a:p>
            <a:r>
              <a:rPr lang="en-IN" dirty="0"/>
              <a:t>}  </a:t>
            </a:r>
          </a:p>
          <a:p>
            <a:endParaRPr lang="en-IN" dirty="0"/>
          </a:p>
        </p:txBody>
      </p:sp>
    </p:spTree>
    <p:extLst>
      <p:ext uri="{BB962C8B-B14F-4D97-AF65-F5344CB8AC3E}">
        <p14:creationId xmlns:p14="http://schemas.microsoft.com/office/powerpoint/2010/main" xmlns="" val="189025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fontScale="90000"/>
          </a:bodyPr>
          <a:lstStyle/>
          <a:p>
            <a:r>
              <a:rPr lang="en-IN" dirty="0"/>
              <a:t>Hierarchy of Java Exception classes</a:t>
            </a:r>
            <a:br>
              <a:rPr lang="en-IN" dirty="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998445" y="2052638"/>
            <a:ext cx="6676464" cy="4195762"/>
          </a:xfrm>
        </p:spPr>
      </p:pic>
    </p:spTree>
    <p:extLst>
      <p:ext uri="{BB962C8B-B14F-4D97-AF65-F5344CB8AC3E}">
        <p14:creationId xmlns:p14="http://schemas.microsoft.com/office/powerpoint/2010/main" xmlns="" val="814691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FileReader</a:t>
            </a:r>
            <a:r>
              <a:rPr lang="en-IN" dirty="0"/>
              <a:t> class</a:t>
            </a:r>
            <a:br>
              <a:rPr lang="en-IN" dirty="0"/>
            </a:br>
            <a:endParaRPr lang="en-IN" dirty="0"/>
          </a:p>
        </p:txBody>
      </p:sp>
      <p:sp>
        <p:nvSpPr>
          <p:cNvPr id="3" name="Content Placeholder 2"/>
          <p:cNvSpPr>
            <a:spLocks noGrp="1"/>
          </p:cNvSpPr>
          <p:nvPr>
            <p:ph sz="quarter" idx="1"/>
          </p:nvPr>
        </p:nvSpPr>
        <p:spPr>
          <a:xfrm>
            <a:off x="827484" y="1332412"/>
            <a:ext cx="6709906" cy="4915988"/>
          </a:xfrm>
        </p:spPr>
        <p:txBody>
          <a:bodyPr>
            <a:normAutofit fontScale="92500" lnSpcReduction="10000"/>
          </a:bodyPr>
          <a:lstStyle/>
          <a:p>
            <a:r>
              <a:rPr lang="en-US" dirty="0" smtClean="0"/>
              <a:t>java </a:t>
            </a:r>
            <a:r>
              <a:rPr lang="en-US" dirty="0" err="1"/>
              <a:t>FileReader</a:t>
            </a:r>
            <a:r>
              <a:rPr lang="en-US" dirty="0"/>
              <a:t> class is used to read data from the file. It returns data in byte format like </a:t>
            </a:r>
            <a:r>
              <a:rPr lang="en-US" dirty="0" err="1"/>
              <a:t>FileInputStream</a:t>
            </a:r>
            <a:r>
              <a:rPr lang="en-US" dirty="0"/>
              <a:t> class.</a:t>
            </a:r>
          </a:p>
          <a:p>
            <a:pPr marL="0" indent="0">
              <a:buNone/>
            </a:pPr>
            <a:r>
              <a:rPr lang="en-US" dirty="0" smtClean="0"/>
              <a:t>Constructors </a:t>
            </a:r>
            <a:r>
              <a:rPr lang="en-US" dirty="0"/>
              <a:t>of </a:t>
            </a:r>
            <a:r>
              <a:rPr lang="en-US" dirty="0" err="1"/>
              <a:t>FileWriter</a:t>
            </a:r>
            <a:r>
              <a:rPr lang="en-US" dirty="0"/>
              <a:t> </a:t>
            </a:r>
            <a:r>
              <a:rPr lang="en-US" dirty="0" smtClean="0"/>
              <a:t>class:-</a:t>
            </a:r>
            <a:endParaRPr lang="en-US" dirty="0"/>
          </a:p>
          <a:p>
            <a:r>
              <a:rPr lang="en-US" dirty="0" err="1"/>
              <a:t>FileReader</a:t>
            </a:r>
            <a:r>
              <a:rPr lang="en-US" dirty="0"/>
              <a:t>(String file</a:t>
            </a:r>
            <a:r>
              <a:rPr lang="en-US" dirty="0" smtClean="0"/>
              <a:t>):-It </a:t>
            </a:r>
            <a:r>
              <a:rPr lang="en-US" dirty="0"/>
              <a:t>gets filename in string. It opens the given file in read mode. If file doesn't exist, it throws </a:t>
            </a:r>
            <a:r>
              <a:rPr lang="en-US" dirty="0" err="1"/>
              <a:t>FileNotFoundException</a:t>
            </a:r>
            <a:r>
              <a:rPr lang="en-US" dirty="0"/>
              <a:t>.</a:t>
            </a:r>
          </a:p>
          <a:p>
            <a:r>
              <a:rPr lang="en-US" dirty="0" err="1"/>
              <a:t>FileReader</a:t>
            </a:r>
            <a:r>
              <a:rPr lang="en-US" dirty="0"/>
              <a:t>(File file</a:t>
            </a:r>
            <a:r>
              <a:rPr lang="en-US" dirty="0" smtClean="0"/>
              <a:t>):-</a:t>
            </a:r>
            <a:r>
              <a:rPr lang="en-US" dirty="0"/>
              <a:t>	It gets filename in file instance. It opens the given file in read mode. If file doesn't exist, it throws </a:t>
            </a:r>
            <a:r>
              <a:rPr lang="en-US" dirty="0" err="1"/>
              <a:t>FileNotFoundException</a:t>
            </a:r>
            <a:r>
              <a:rPr lang="en-US" dirty="0"/>
              <a:t>.</a:t>
            </a:r>
          </a:p>
          <a:p>
            <a:pPr marL="0" indent="0">
              <a:buNone/>
            </a:pPr>
            <a:r>
              <a:rPr lang="en-US" dirty="0"/>
              <a:t>Methods of </a:t>
            </a:r>
            <a:r>
              <a:rPr lang="en-US" dirty="0" err="1"/>
              <a:t>FileReader</a:t>
            </a:r>
            <a:r>
              <a:rPr lang="en-US" dirty="0"/>
              <a:t> </a:t>
            </a:r>
            <a:r>
              <a:rPr lang="en-US" dirty="0" smtClean="0"/>
              <a:t>class:-</a:t>
            </a:r>
            <a:endParaRPr lang="en-US" dirty="0"/>
          </a:p>
          <a:p>
            <a:pPr marL="0" indent="0">
              <a:buNone/>
            </a:pPr>
            <a:r>
              <a:rPr lang="en-US" dirty="0" smtClean="0"/>
              <a:t>1</a:t>
            </a:r>
            <a:r>
              <a:rPr lang="en-US" dirty="0"/>
              <a:t>) public </a:t>
            </a:r>
            <a:r>
              <a:rPr lang="en-US" dirty="0" err="1"/>
              <a:t>int</a:t>
            </a:r>
            <a:r>
              <a:rPr lang="en-US" dirty="0"/>
              <a:t> read()	returns a character in ASCII form. It returns -1 at the end of file.</a:t>
            </a:r>
          </a:p>
          <a:p>
            <a:pPr marL="0" indent="0">
              <a:buNone/>
            </a:pPr>
            <a:r>
              <a:rPr lang="en-US" dirty="0"/>
              <a:t>2) public void close()	closes </a:t>
            </a:r>
            <a:r>
              <a:rPr lang="en-US" dirty="0" err="1"/>
              <a:t>FileReader</a:t>
            </a:r>
            <a:r>
              <a:rPr lang="en-US" dirty="0"/>
              <a:t>.</a:t>
            </a:r>
            <a:endParaRPr lang="en-IN" dirty="0"/>
          </a:p>
        </p:txBody>
      </p:sp>
    </p:spTree>
    <p:extLst>
      <p:ext uri="{BB962C8B-B14F-4D97-AF65-F5344CB8AC3E}">
        <p14:creationId xmlns:p14="http://schemas.microsoft.com/office/powerpoint/2010/main" xmlns="" val="2994294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a:t>FileReader</a:t>
            </a:r>
            <a:r>
              <a:rPr lang="en-IN" dirty="0"/>
              <a:t> Example</a:t>
            </a:r>
          </a:p>
        </p:txBody>
      </p:sp>
      <p:sp>
        <p:nvSpPr>
          <p:cNvPr id="5" name="Content Placeholder 4"/>
          <p:cNvSpPr>
            <a:spLocks noGrp="1"/>
          </p:cNvSpPr>
          <p:nvPr>
            <p:ph sz="quarter" idx="1"/>
          </p:nvPr>
        </p:nvSpPr>
        <p:spPr/>
        <p:txBody>
          <a:bodyPr>
            <a:normAutofit fontScale="92500" lnSpcReduction="10000"/>
          </a:bodyPr>
          <a:lstStyle/>
          <a:p>
            <a:r>
              <a:rPr lang="en-IN" b="1" dirty="0"/>
              <a:t>import</a:t>
            </a:r>
            <a:r>
              <a:rPr lang="en-IN" dirty="0"/>
              <a:t> java.io.*;  </a:t>
            </a:r>
          </a:p>
          <a:p>
            <a:r>
              <a:rPr lang="en-IN" b="1" dirty="0"/>
              <a:t>class</a:t>
            </a:r>
            <a:r>
              <a:rPr lang="en-IN" dirty="0"/>
              <a:t> Simple{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r>
              <a:rPr lang="en-IN" b="1" dirty="0"/>
              <a:t>throws</a:t>
            </a:r>
            <a:r>
              <a:rPr lang="en-IN" dirty="0"/>
              <a:t> Exception{  </a:t>
            </a:r>
          </a:p>
          <a:p>
            <a:r>
              <a:rPr lang="en-IN" dirty="0"/>
              <a:t>  </a:t>
            </a:r>
            <a:r>
              <a:rPr lang="en-IN" dirty="0" err="1"/>
              <a:t>FileReader</a:t>
            </a:r>
            <a:r>
              <a:rPr lang="en-IN" dirty="0"/>
              <a:t> </a:t>
            </a:r>
            <a:r>
              <a:rPr lang="en-IN" dirty="0" err="1"/>
              <a:t>fr</a:t>
            </a:r>
            <a:r>
              <a:rPr lang="en-IN" dirty="0"/>
              <a:t>=</a:t>
            </a:r>
            <a:r>
              <a:rPr lang="en-IN" b="1" dirty="0"/>
              <a:t>new</a:t>
            </a:r>
            <a:r>
              <a:rPr lang="en-IN" dirty="0"/>
              <a:t> </a:t>
            </a:r>
            <a:r>
              <a:rPr lang="en-IN" dirty="0" err="1"/>
              <a:t>FileReader</a:t>
            </a:r>
            <a:r>
              <a:rPr lang="en-IN" dirty="0"/>
              <a:t>("abc.txt");  </a:t>
            </a:r>
          </a:p>
          <a:p>
            <a:r>
              <a:rPr lang="en-IN" dirty="0"/>
              <a:t>  </a:t>
            </a:r>
            <a:r>
              <a:rPr lang="en-IN" b="1" dirty="0" err="1"/>
              <a:t>int</a:t>
            </a:r>
            <a:r>
              <a:rPr lang="en-IN" dirty="0"/>
              <a:t> </a:t>
            </a:r>
            <a:r>
              <a:rPr lang="en-IN" dirty="0" err="1"/>
              <a:t>i</a:t>
            </a:r>
            <a:r>
              <a:rPr lang="en-IN" dirty="0"/>
              <a:t>;  </a:t>
            </a:r>
          </a:p>
          <a:p>
            <a:r>
              <a:rPr lang="en-IN" dirty="0"/>
              <a:t>  </a:t>
            </a:r>
            <a:r>
              <a:rPr lang="en-IN" b="1" dirty="0"/>
              <a:t>while</a:t>
            </a:r>
            <a:r>
              <a:rPr lang="en-IN" dirty="0"/>
              <a:t>((</a:t>
            </a:r>
            <a:r>
              <a:rPr lang="en-IN" dirty="0" err="1"/>
              <a:t>i</a:t>
            </a:r>
            <a:r>
              <a:rPr lang="en-IN" dirty="0"/>
              <a:t>=</a:t>
            </a:r>
            <a:r>
              <a:rPr lang="en-IN" dirty="0" err="1"/>
              <a:t>fr.read</a:t>
            </a:r>
            <a:r>
              <a:rPr lang="en-IN" dirty="0"/>
              <a:t>())!=-1)  </a:t>
            </a:r>
          </a:p>
          <a:p>
            <a:r>
              <a:rPr lang="en-IN" dirty="0"/>
              <a:t>  </a:t>
            </a:r>
            <a:r>
              <a:rPr lang="en-IN" dirty="0" err="1"/>
              <a:t>System.out.println</a:t>
            </a:r>
            <a:r>
              <a:rPr lang="en-IN" dirty="0"/>
              <a:t>((</a:t>
            </a:r>
            <a:r>
              <a:rPr lang="en-IN" b="1" dirty="0"/>
              <a:t>char</a:t>
            </a:r>
            <a:r>
              <a:rPr lang="en-IN" dirty="0"/>
              <a:t>)</a:t>
            </a:r>
            <a:r>
              <a:rPr lang="en-IN" dirty="0" err="1"/>
              <a:t>i</a:t>
            </a:r>
            <a:r>
              <a:rPr lang="en-IN" dirty="0"/>
              <a:t>);  </a:t>
            </a:r>
          </a:p>
          <a:p>
            <a:r>
              <a:rPr lang="en-IN" dirty="0"/>
              <a:t>  </a:t>
            </a:r>
          </a:p>
          <a:p>
            <a:r>
              <a:rPr lang="en-IN" dirty="0"/>
              <a:t>  </a:t>
            </a:r>
            <a:r>
              <a:rPr lang="en-IN" dirty="0" err="1"/>
              <a:t>fr.close</a:t>
            </a:r>
            <a:r>
              <a:rPr lang="en-IN" dirty="0"/>
              <a:t>();  </a:t>
            </a:r>
          </a:p>
          <a:p>
            <a:r>
              <a:rPr lang="en-IN" dirty="0"/>
              <a:t> }  </a:t>
            </a:r>
          </a:p>
          <a:p>
            <a:r>
              <a:rPr lang="en-IN" dirty="0"/>
              <a:t>}  </a:t>
            </a:r>
          </a:p>
          <a:p>
            <a:endParaRPr lang="en-IN" dirty="0"/>
          </a:p>
        </p:txBody>
      </p:sp>
    </p:spTree>
    <p:extLst>
      <p:ext uri="{BB962C8B-B14F-4D97-AF65-F5344CB8AC3E}">
        <p14:creationId xmlns:p14="http://schemas.microsoft.com/office/powerpoint/2010/main" xmlns="" val="3514726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BufferedReader</a:t>
            </a:r>
            <a:r>
              <a:rPr lang="en-IN" dirty="0"/>
              <a:t> class</a:t>
            </a:r>
          </a:p>
        </p:txBody>
      </p:sp>
      <p:sp>
        <p:nvSpPr>
          <p:cNvPr id="3" name="Content Placeholder 2"/>
          <p:cNvSpPr>
            <a:spLocks noGrp="1"/>
          </p:cNvSpPr>
          <p:nvPr>
            <p:ph sz="quarter" idx="1"/>
          </p:nvPr>
        </p:nvSpPr>
        <p:spPr>
          <a:xfrm>
            <a:off x="656401" y="1293224"/>
            <a:ext cx="6709906" cy="5421085"/>
          </a:xfrm>
        </p:spPr>
        <p:txBody>
          <a:bodyPr>
            <a:normAutofit fontScale="85000" lnSpcReduction="10000"/>
          </a:bodyPr>
          <a:lstStyle/>
          <a:p>
            <a:pPr marL="0" indent="0">
              <a:buNone/>
            </a:pPr>
            <a:r>
              <a:rPr lang="en-US" dirty="0" err="1"/>
              <a:t>BufferedReader</a:t>
            </a:r>
            <a:r>
              <a:rPr lang="en-US" dirty="0"/>
              <a:t> class can be used to read data line by line by </a:t>
            </a:r>
            <a:r>
              <a:rPr lang="en-US" dirty="0" err="1"/>
              <a:t>readLine</a:t>
            </a:r>
            <a:r>
              <a:rPr lang="en-US" dirty="0"/>
              <a:t>() method</a:t>
            </a:r>
            <a:r>
              <a:rPr lang="en-US" dirty="0" smtClean="0"/>
              <a:t>.</a:t>
            </a:r>
          </a:p>
          <a:p>
            <a:r>
              <a:rPr lang="en-IN" b="1" dirty="0"/>
              <a:t>import</a:t>
            </a:r>
            <a:r>
              <a:rPr lang="en-IN" dirty="0"/>
              <a:t> java.io.*;  </a:t>
            </a:r>
          </a:p>
          <a:p>
            <a:r>
              <a:rPr lang="en-IN" b="1" dirty="0"/>
              <a:t>class</a:t>
            </a:r>
            <a:r>
              <a:rPr lang="en-IN" dirty="0"/>
              <a:t> G5{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r>
              <a:rPr lang="en-IN" b="1" dirty="0"/>
              <a:t>throws</a:t>
            </a:r>
            <a:r>
              <a:rPr lang="en-IN" dirty="0"/>
              <a:t> Exception{  </a:t>
            </a:r>
          </a:p>
          <a:p>
            <a:r>
              <a:rPr lang="en-IN" dirty="0"/>
              <a:t>  </a:t>
            </a:r>
          </a:p>
          <a:p>
            <a:r>
              <a:rPr lang="en-IN" dirty="0" err="1"/>
              <a:t>InputStreamReader</a:t>
            </a:r>
            <a:r>
              <a:rPr lang="en-IN" dirty="0"/>
              <a:t> r=</a:t>
            </a:r>
            <a:r>
              <a:rPr lang="en-IN" b="1" dirty="0"/>
              <a:t>new</a:t>
            </a:r>
            <a:r>
              <a:rPr lang="en-IN" dirty="0"/>
              <a:t> </a:t>
            </a:r>
            <a:r>
              <a:rPr lang="en-IN" dirty="0" err="1"/>
              <a:t>InputStreamReader</a:t>
            </a:r>
            <a:r>
              <a:rPr lang="en-IN" dirty="0"/>
              <a:t>(System.in);  </a:t>
            </a:r>
          </a:p>
          <a:p>
            <a:r>
              <a:rPr lang="en-IN" dirty="0" err="1"/>
              <a:t>BufferedReader</a:t>
            </a:r>
            <a:r>
              <a:rPr lang="en-IN" dirty="0"/>
              <a:t> </a:t>
            </a:r>
            <a:r>
              <a:rPr lang="en-IN" dirty="0" err="1"/>
              <a:t>br</a:t>
            </a:r>
            <a:r>
              <a:rPr lang="en-IN" dirty="0"/>
              <a:t>=</a:t>
            </a:r>
            <a:r>
              <a:rPr lang="en-IN" b="1" dirty="0"/>
              <a:t>new</a:t>
            </a:r>
            <a:r>
              <a:rPr lang="en-IN" dirty="0"/>
              <a:t> </a:t>
            </a:r>
            <a:r>
              <a:rPr lang="en-IN" dirty="0" err="1"/>
              <a:t>BufferedReader</a:t>
            </a:r>
            <a:r>
              <a:rPr lang="en-IN" dirty="0"/>
              <a:t>(r);  </a:t>
            </a:r>
          </a:p>
          <a:p>
            <a:r>
              <a:rPr lang="en-IN" dirty="0"/>
              <a:t>  </a:t>
            </a:r>
          </a:p>
          <a:p>
            <a:r>
              <a:rPr lang="en-IN" dirty="0" err="1"/>
              <a:t>System.out.println</a:t>
            </a:r>
            <a:r>
              <a:rPr lang="en-IN" dirty="0"/>
              <a:t>("Enter your name");  </a:t>
            </a:r>
          </a:p>
          <a:p>
            <a:r>
              <a:rPr lang="en-IN" dirty="0"/>
              <a:t>String name=</a:t>
            </a:r>
            <a:r>
              <a:rPr lang="en-IN" dirty="0" err="1"/>
              <a:t>br.readLine</a:t>
            </a:r>
            <a:r>
              <a:rPr lang="en-IN" dirty="0"/>
              <a:t>();  </a:t>
            </a:r>
          </a:p>
          <a:p>
            <a:r>
              <a:rPr lang="en-IN" dirty="0" err="1"/>
              <a:t>System.out.println</a:t>
            </a:r>
            <a:r>
              <a:rPr lang="en-IN" dirty="0"/>
              <a:t>("Welcome "+name);  </a:t>
            </a:r>
          </a:p>
          <a:p>
            <a:r>
              <a:rPr lang="en-IN" dirty="0"/>
              <a:t> }  </a:t>
            </a:r>
          </a:p>
          <a:p>
            <a:r>
              <a:rPr lang="en-IN" dirty="0"/>
              <a:t>} </a:t>
            </a:r>
          </a:p>
          <a:p>
            <a:pPr marL="0" indent="0">
              <a:buNone/>
            </a:pPr>
            <a:endParaRPr lang="en-IN" dirty="0"/>
          </a:p>
        </p:txBody>
      </p:sp>
    </p:spTree>
    <p:extLst>
      <p:ext uri="{BB962C8B-B14F-4D97-AF65-F5344CB8AC3E}">
        <p14:creationId xmlns:p14="http://schemas.microsoft.com/office/powerpoint/2010/main" xmlns="" val="3030054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578032" y="2856480"/>
            <a:ext cx="7347857" cy="3596571"/>
          </a:xfrm>
        </p:spPr>
      </p:pic>
    </p:spTree>
    <p:extLst>
      <p:ext uri="{BB962C8B-B14F-4D97-AF65-F5344CB8AC3E}">
        <p14:creationId xmlns:p14="http://schemas.microsoft.com/office/powerpoint/2010/main" xmlns="" val="2561723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796"/>
          </a:xfrm>
        </p:spPr>
        <p:txBody>
          <a:bodyPr>
            <a:normAutofit fontScale="90000"/>
          </a:bodyPr>
          <a:lstStyle/>
          <a:p>
            <a:endParaRPr lang="en-IN" dirty="0"/>
          </a:p>
        </p:txBody>
      </p:sp>
      <p:sp>
        <p:nvSpPr>
          <p:cNvPr id="3" name="Content Placeholder 2"/>
          <p:cNvSpPr>
            <a:spLocks noGrp="1"/>
          </p:cNvSpPr>
          <p:nvPr>
            <p:ph sz="quarter" idx="1"/>
          </p:nvPr>
        </p:nvSpPr>
        <p:spPr>
          <a:xfrm>
            <a:off x="685800" y="685801"/>
            <a:ext cx="8001000" cy="5884818"/>
          </a:xfrm>
        </p:spPr>
        <p:txBody>
          <a:bodyPr>
            <a:normAutofit fontScale="55000" lnSpcReduction="20000"/>
          </a:bodyPr>
          <a:lstStyle/>
          <a:p>
            <a:r>
              <a:rPr lang="en-US" dirty="0"/>
              <a:t> Example of reading data from keyboard by </a:t>
            </a:r>
            <a:r>
              <a:rPr lang="en-US" dirty="0" err="1"/>
              <a:t>InputStreamReader</a:t>
            </a:r>
            <a:r>
              <a:rPr lang="en-US" dirty="0"/>
              <a:t> and </a:t>
            </a:r>
            <a:r>
              <a:rPr lang="en-US" dirty="0" err="1"/>
              <a:t>BufferdReader</a:t>
            </a:r>
            <a:r>
              <a:rPr lang="en-US" dirty="0"/>
              <a:t> class until the user writes </a:t>
            </a:r>
            <a:r>
              <a:rPr lang="en-US" dirty="0" smtClean="0"/>
              <a:t>stop</a:t>
            </a:r>
          </a:p>
          <a:p>
            <a:endParaRPr lang="en-US" dirty="0"/>
          </a:p>
          <a:p>
            <a:r>
              <a:rPr lang="en-IN" dirty="0"/>
              <a:t>import java.io.*;  </a:t>
            </a:r>
          </a:p>
          <a:p>
            <a:r>
              <a:rPr lang="en-IN" dirty="0"/>
              <a:t>class G5{  </a:t>
            </a:r>
          </a:p>
          <a:p>
            <a:r>
              <a:rPr lang="en-IN" dirty="0"/>
              <a:t>public static void main(String </a:t>
            </a:r>
            <a:r>
              <a:rPr lang="en-IN" dirty="0" err="1"/>
              <a:t>args</a:t>
            </a:r>
            <a:r>
              <a:rPr lang="en-IN" dirty="0"/>
              <a:t>[])throws Exception{  </a:t>
            </a:r>
          </a:p>
          <a:p>
            <a:r>
              <a:rPr lang="en-IN" dirty="0"/>
              <a:t>  </a:t>
            </a:r>
          </a:p>
          <a:p>
            <a:r>
              <a:rPr lang="en-IN" dirty="0"/>
              <a:t> </a:t>
            </a:r>
            <a:r>
              <a:rPr lang="en-IN" dirty="0" err="1"/>
              <a:t>InputStreamReader</a:t>
            </a:r>
            <a:r>
              <a:rPr lang="en-IN" dirty="0"/>
              <a:t> r=new </a:t>
            </a:r>
            <a:r>
              <a:rPr lang="en-IN" dirty="0" err="1"/>
              <a:t>InputStreamReader</a:t>
            </a:r>
            <a:r>
              <a:rPr lang="en-IN" dirty="0"/>
              <a:t>(System.in);  </a:t>
            </a:r>
          </a:p>
          <a:p>
            <a:r>
              <a:rPr lang="en-IN" dirty="0"/>
              <a:t> </a:t>
            </a:r>
            <a:r>
              <a:rPr lang="en-IN" dirty="0" err="1"/>
              <a:t>BufferedReader</a:t>
            </a:r>
            <a:r>
              <a:rPr lang="en-IN" dirty="0"/>
              <a:t> </a:t>
            </a:r>
            <a:r>
              <a:rPr lang="en-IN" dirty="0" err="1"/>
              <a:t>br</a:t>
            </a:r>
            <a:r>
              <a:rPr lang="en-IN" dirty="0"/>
              <a:t>=new </a:t>
            </a:r>
            <a:r>
              <a:rPr lang="en-IN" dirty="0" err="1"/>
              <a:t>BufferedReader</a:t>
            </a:r>
            <a:r>
              <a:rPr lang="en-IN" dirty="0"/>
              <a:t>(r);  </a:t>
            </a:r>
          </a:p>
          <a:p>
            <a:r>
              <a:rPr lang="en-IN" dirty="0"/>
              <a:t>  </a:t>
            </a:r>
          </a:p>
          <a:p>
            <a:r>
              <a:rPr lang="en-IN" dirty="0"/>
              <a:t> String name="";  </a:t>
            </a:r>
          </a:p>
          <a:p>
            <a:r>
              <a:rPr lang="en-IN" dirty="0"/>
              <a:t>  </a:t>
            </a:r>
          </a:p>
          <a:p>
            <a:r>
              <a:rPr lang="en-IN" dirty="0"/>
              <a:t>  while(!</a:t>
            </a:r>
            <a:r>
              <a:rPr lang="en-IN" dirty="0" err="1"/>
              <a:t>name.equals</a:t>
            </a:r>
            <a:r>
              <a:rPr lang="en-IN" dirty="0"/>
              <a:t>("stop")){  </a:t>
            </a:r>
          </a:p>
          <a:p>
            <a:r>
              <a:rPr lang="en-IN" dirty="0"/>
              <a:t>   </a:t>
            </a:r>
            <a:r>
              <a:rPr lang="en-IN" dirty="0" err="1"/>
              <a:t>System.out.println</a:t>
            </a:r>
            <a:r>
              <a:rPr lang="en-IN" dirty="0"/>
              <a:t>("Enter data: ");  </a:t>
            </a:r>
          </a:p>
          <a:p>
            <a:r>
              <a:rPr lang="en-IN" dirty="0"/>
              <a:t>   name=</a:t>
            </a:r>
            <a:r>
              <a:rPr lang="en-IN" dirty="0" err="1"/>
              <a:t>br.readLine</a:t>
            </a:r>
            <a:r>
              <a:rPr lang="en-IN" dirty="0"/>
              <a:t>();  </a:t>
            </a:r>
          </a:p>
          <a:p>
            <a:r>
              <a:rPr lang="en-IN" dirty="0"/>
              <a:t>   </a:t>
            </a:r>
            <a:r>
              <a:rPr lang="en-IN" dirty="0" err="1"/>
              <a:t>System.out.println</a:t>
            </a:r>
            <a:r>
              <a:rPr lang="en-IN" dirty="0"/>
              <a:t>("data is: "+name);  </a:t>
            </a:r>
          </a:p>
          <a:p>
            <a:r>
              <a:rPr lang="en-IN" dirty="0"/>
              <a:t>  }  </a:t>
            </a:r>
          </a:p>
          <a:p>
            <a:r>
              <a:rPr lang="en-IN" dirty="0"/>
              <a:t>  </a:t>
            </a:r>
          </a:p>
          <a:p>
            <a:r>
              <a:rPr lang="en-IN" dirty="0"/>
              <a:t> </a:t>
            </a:r>
            <a:r>
              <a:rPr lang="en-IN" dirty="0" err="1"/>
              <a:t>br.close</a:t>
            </a:r>
            <a:r>
              <a:rPr lang="en-IN" dirty="0"/>
              <a:t>();  </a:t>
            </a:r>
          </a:p>
          <a:p>
            <a:r>
              <a:rPr lang="en-IN" dirty="0"/>
              <a:t> </a:t>
            </a:r>
            <a:r>
              <a:rPr lang="en-IN" dirty="0" err="1"/>
              <a:t>r.close</a:t>
            </a:r>
            <a:r>
              <a:rPr lang="en-IN" dirty="0"/>
              <a:t>();  </a:t>
            </a:r>
          </a:p>
          <a:p>
            <a:r>
              <a:rPr lang="en-IN" dirty="0"/>
              <a:t> }  </a:t>
            </a:r>
          </a:p>
          <a:p>
            <a:r>
              <a:rPr lang="en-IN" dirty="0"/>
              <a:t>}</a:t>
            </a:r>
          </a:p>
        </p:txBody>
      </p:sp>
    </p:spTree>
    <p:extLst>
      <p:ext uri="{BB962C8B-B14F-4D97-AF65-F5344CB8AC3E}">
        <p14:creationId xmlns:p14="http://schemas.microsoft.com/office/powerpoint/2010/main" xmlns="" val="705855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a:t>
            </a:r>
            <a:r>
              <a:rPr lang="en-IN" dirty="0" err="1"/>
              <a:t>BufferedOutputStream</a:t>
            </a:r>
            <a:r>
              <a:rPr lang="en-IN" dirty="0"/>
              <a:t> and </a:t>
            </a:r>
            <a:r>
              <a:rPr lang="en-IN" dirty="0" err="1"/>
              <a:t>BufferedInputStream</a:t>
            </a:r>
            <a:endParaRPr lang="en-IN" dirty="0"/>
          </a:p>
        </p:txBody>
      </p:sp>
      <p:sp>
        <p:nvSpPr>
          <p:cNvPr id="3" name="Content Placeholder 2"/>
          <p:cNvSpPr>
            <a:spLocks noGrp="1"/>
          </p:cNvSpPr>
          <p:nvPr>
            <p:ph sz="quarter" idx="1"/>
          </p:nvPr>
        </p:nvSpPr>
        <p:spPr/>
        <p:txBody>
          <a:bodyPr>
            <a:noAutofit/>
          </a:bodyPr>
          <a:lstStyle/>
          <a:p>
            <a:r>
              <a:rPr lang="en-US" sz="2400" dirty="0"/>
              <a:t>Java </a:t>
            </a:r>
            <a:r>
              <a:rPr lang="en-US" sz="2400" dirty="0" err="1"/>
              <a:t>BufferedOutputStream</a:t>
            </a:r>
            <a:r>
              <a:rPr lang="en-US" sz="2400" dirty="0"/>
              <a:t> class</a:t>
            </a:r>
          </a:p>
          <a:p>
            <a:r>
              <a:rPr lang="en-US" sz="2400" dirty="0"/>
              <a:t>Java </a:t>
            </a:r>
            <a:r>
              <a:rPr lang="en-US" sz="2400" dirty="0" err="1"/>
              <a:t>BufferedOutputStream</a:t>
            </a:r>
            <a:r>
              <a:rPr lang="en-US" sz="2400" dirty="0"/>
              <a:t> class uses an internal buffer to store data. It adds more efficiency than to write data directly into a stream. So, it makes the performance fast.</a:t>
            </a:r>
          </a:p>
          <a:p>
            <a:r>
              <a:rPr lang="en-US" sz="2400" dirty="0"/>
              <a:t>Example of </a:t>
            </a:r>
            <a:r>
              <a:rPr lang="en-US" sz="2400" dirty="0" err="1"/>
              <a:t>BufferedOutputStream</a:t>
            </a:r>
            <a:r>
              <a:rPr lang="en-US" sz="2400" dirty="0"/>
              <a:t> class</a:t>
            </a:r>
            <a:r>
              <a:rPr lang="en-US" sz="2400" dirty="0" smtClean="0"/>
              <a:t>:-</a:t>
            </a:r>
            <a:endParaRPr lang="en-US" sz="2400" dirty="0"/>
          </a:p>
          <a:p>
            <a:r>
              <a:rPr lang="en-US" sz="2400" dirty="0"/>
              <a:t>In this example, we are writing the textual information in the </a:t>
            </a:r>
            <a:r>
              <a:rPr lang="en-US" sz="2400" dirty="0" err="1"/>
              <a:t>BufferedOutputStream</a:t>
            </a:r>
            <a:r>
              <a:rPr lang="en-US" sz="2400" dirty="0"/>
              <a:t> object which is connected to the </a:t>
            </a:r>
            <a:r>
              <a:rPr lang="en-US" sz="2400" dirty="0" err="1"/>
              <a:t>FileOutputStream</a:t>
            </a:r>
            <a:r>
              <a:rPr lang="en-US" sz="2400" dirty="0"/>
              <a:t> object. The flush() flushes the data of one stream and send it into another. It is required if you have connected the one stream with another.</a:t>
            </a:r>
          </a:p>
          <a:p>
            <a:endParaRPr lang="en-IN" sz="2400" dirty="0"/>
          </a:p>
        </p:txBody>
      </p:sp>
    </p:spTree>
    <p:extLst>
      <p:ext uri="{BB962C8B-B14F-4D97-AF65-F5344CB8AC3E}">
        <p14:creationId xmlns:p14="http://schemas.microsoft.com/office/powerpoint/2010/main" xmlns="" val="3636991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18436"/>
          </a:xfrm>
        </p:spPr>
        <p:txBody>
          <a:bodyPr>
            <a:normAutofit fontScale="90000"/>
          </a:bodyPr>
          <a:lstStyle/>
          <a:p>
            <a:endParaRPr lang="en-IN" dirty="0"/>
          </a:p>
        </p:txBody>
      </p:sp>
      <p:sp>
        <p:nvSpPr>
          <p:cNvPr id="3" name="Content Placeholder 2"/>
          <p:cNvSpPr>
            <a:spLocks noGrp="1"/>
          </p:cNvSpPr>
          <p:nvPr>
            <p:ph sz="quarter" idx="1"/>
          </p:nvPr>
        </p:nvSpPr>
        <p:spPr>
          <a:xfrm>
            <a:off x="827484" y="1201784"/>
            <a:ext cx="6709906" cy="5046616"/>
          </a:xfrm>
        </p:spPr>
        <p:txBody>
          <a:bodyPr>
            <a:normAutofit fontScale="70000" lnSpcReduction="20000"/>
          </a:bodyPr>
          <a:lstStyle/>
          <a:p>
            <a:r>
              <a:rPr lang="en-IN" b="1" dirty="0"/>
              <a:t>import</a:t>
            </a:r>
            <a:r>
              <a:rPr lang="en-IN" dirty="0"/>
              <a:t> java.io.*;  </a:t>
            </a:r>
          </a:p>
          <a:p>
            <a:r>
              <a:rPr lang="en-IN" b="1" dirty="0"/>
              <a:t>class</a:t>
            </a:r>
            <a:r>
              <a:rPr lang="en-IN" dirty="0"/>
              <a:t> Test{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r>
              <a:rPr lang="en-IN" b="1" dirty="0"/>
              <a:t>throws</a:t>
            </a:r>
            <a:r>
              <a:rPr lang="en-IN" dirty="0"/>
              <a:t> Exception{  </a:t>
            </a:r>
          </a:p>
          <a:p>
            <a:r>
              <a:rPr lang="en-IN" dirty="0"/>
              <a:t>   </a:t>
            </a:r>
            <a:r>
              <a:rPr lang="en-IN" dirty="0" err="1"/>
              <a:t>FileOutputStream</a:t>
            </a:r>
            <a:r>
              <a:rPr lang="en-IN" dirty="0"/>
              <a:t> </a:t>
            </a:r>
            <a:r>
              <a:rPr lang="en-IN" dirty="0" err="1"/>
              <a:t>fout</a:t>
            </a:r>
            <a:r>
              <a:rPr lang="en-IN" dirty="0"/>
              <a:t>=</a:t>
            </a:r>
            <a:r>
              <a:rPr lang="en-IN" b="1" dirty="0"/>
              <a:t>new</a:t>
            </a:r>
            <a:r>
              <a:rPr lang="en-IN" dirty="0"/>
              <a:t> </a:t>
            </a:r>
            <a:r>
              <a:rPr lang="en-IN" dirty="0" err="1"/>
              <a:t>FileOutputStream</a:t>
            </a:r>
            <a:r>
              <a:rPr lang="en-IN" dirty="0"/>
              <a:t>("f1.txt");  </a:t>
            </a:r>
          </a:p>
          <a:p>
            <a:r>
              <a:rPr lang="en-IN" dirty="0"/>
              <a:t>   </a:t>
            </a:r>
            <a:r>
              <a:rPr lang="en-IN" dirty="0" err="1"/>
              <a:t>BufferedOutputStream</a:t>
            </a:r>
            <a:r>
              <a:rPr lang="en-IN" dirty="0"/>
              <a:t> bout=</a:t>
            </a:r>
            <a:r>
              <a:rPr lang="en-IN" b="1" dirty="0"/>
              <a:t>new</a:t>
            </a:r>
            <a:r>
              <a:rPr lang="en-IN" dirty="0"/>
              <a:t> </a:t>
            </a:r>
            <a:r>
              <a:rPr lang="en-IN" dirty="0" err="1"/>
              <a:t>BufferedOutputStream</a:t>
            </a:r>
            <a:r>
              <a:rPr lang="en-IN" dirty="0"/>
              <a:t>(</a:t>
            </a:r>
            <a:r>
              <a:rPr lang="en-IN" dirty="0" err="1"/>
              <a:t>fout</a:t>
            </a:r>
            <a:r>
              <a:rPr lang="en-IN" dirty="0"/>
              <a:t>);  </a:t>
            </a:r>
          </a:p>
          <a:p>
            <a:r>
              <a:rPr lang="en-IN" dirty="0"/>
              <a:t>   String s="Sachin is my favourite player";  </a:t>
            </a:r>
          </a:p>
          <a:p>
            <a:r>
              <a:rPr lang="en-IN" dirty="0"/>
              <a:t>   </a:t>
            </a:r>
            <a:r>
              <a:rPr lang="en-IN" b="1" dirty="0"/>
              <a:t>byte</a:t>
            </a:r>
            <a:r>
              <a:rPr lang="en-IN" dirty="0"/>
              <a:t> b[]=</a:t>
            </a:r>
            <a:r>
              <a:rPr lang="en-IN" dirty="0" err="1"/>
              <a:t>s.getBytes</a:t>
            </a:r>
            <a:r>
              <a:rPr lang="en-IN" dirty="0"/>
              <a:t>();  </a:t>
            </a:r>
          </a:p>
          <a:p>
            <a:r>
              <a:rPr lang="en-IN" dirty="0"/>
              <a:t>   </a:t>
            </a:r>
            <a:r>
              <a:rPr lang="en-IN" dirty="0" err="1"/>
              <a:t>bout.write</a:t>
            </a:r>
            <a:r>
              <a:rPr lang="en-IN" dirty="0"/>
              <a:t>(b);  </a:t>
            </a:r>
          </a:p>
          <a:p>
            <a:r>
              <a:rPr lang="en-IN" dirty="0"/>
              <a:t>  </a:t>
            </a:r>
          </a:p>
          <a:p>
            <a:r>
              <a:rPr lang="en-IN" dirty="0"/>
              <a:t>   </a:t>
            </a:r>
            <a:r>
              <a:rPr lang="en-IN" dirty="0" err="1"/>
              <a:t>bout.flush</a:t>
            </a:r>
            <a:r>
              <a:rPr lang="en-IN" dirty="0"/>
              <a:t>();  </a:t>
            </a:r>
          </a:p>
          <a:p>
            <a:r>
              <a:rPr lang="en-IN" dirty="0"/>
              <a:t>   </a:t>
            </a:r>
            <a:r>
              <a:rPr lang="en-IN" dirty="0" err="1"/>
              <a:t>bout.close</a:t>
            </a:r>
            <a:r>
              <a:rPr lang="en-IN" dirty="0"/>
              <a:t>();  </a:t>
            </a:r>
          </a:p>
          <a:p>
            <a:r>
              <a:rPr lang="en-IN" dirty="0"/>
              <a:t>   </a:t>
            </a:r>
            <a:r>
              <a:rPr lang="en-IN" dirty="0" err="1"/>
              <a:t>fout.close</a:t>
            </a:r>
            <a:r>
              <a:rPr lang="en-IN" dirty="0"/>
              <a:t>();  </a:t>
            </a:r>
          </a:p>
          <a:p>
            <a:r>
              <a:rPr lang="en-IN" dirty="0"/>
              <a:t>   </a:t>
            </a:r>
            <a:r>
              <a:rPr lang="en-IN" dirty="0" err="1"/>
              <a:t>System.out.println</a:t>
            </a:r>
            <a:r>
              <a:rPr lang="en-IN" dirty="0"/>
              <a:t>("success");  </a:t>
            </a:r>
          </a:p>
          <a:p>
            <a:r>
              <a:rPr lang="en-IN" dirty="0"/>
              <a:t> }  </a:t>
            </a:r>
          </a:p>
          <a:p>
            <a:r>
              <a:rPr lang="en-IN" dirty="0"/>
              <a:t>}</a:t>
            </a:r>
          </a:p>
          <a:p>
            <a:endParaRPr lang="en-IN" dirty="0"/>
          </a:p>
        </p:txBody>
      </p:sp>
    </p:spTree>
    <p:extLst>
      <p:ext uri="{BB962C8B-B14F-4D97-AF65-F5344CB8AC3E}">
        <p14:creationId xmlns:p14="http://schemas.microsoft.com/office/powerpoint/2010/main" xmlns="" val="210017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a:t>
            </a:r>
            <a:r>
              <a:rPr lang="en-IN" dirty="0" err="1"/>
              <a:t>BufferedInputStream</a:t>
            </a:r>
            <a:r>
              <a:rPr lang="en-IN" dirty="0"/>
              <a:t> class</a:t>
            </a:r>
            <a:br>
              <a:rPr lang="en-IN" dirty="0"/>
            </a:br>
            <a:endParaRPr lang="en-IN" dirty="0"/>
          </a:p>
        </p:txBody>
      </p:sp>
      <p:sp>
        <p:nvSpPr>
          <p:cNvPr id="3" name="Content Placeholder 2"/>
          <p:cNvSpPr>
            <a:spLocks noGrp="1"/>
          </p:cNvSpPr>
          <p:nvPr>
            <p:ph sz="quarter" idx="1"/>
          </p:nvPr>
        </p:nvSpPr>
        <p:spPr>
          <a:xfrm>
            <a:off x="827484" y="1332090"/>
            <a:ext cx="6709906" cy="4916310"/>
          </a:xfrm>
        </p:spPr>
        <p:txBody>
          <a:bodyPr>
            <a:normAutofit fontScale="77500" lnSpcReduction="20000"/>
          </a:bodyPr>
          <a:lstStyle/>
          <a:p>
            <a:r>
              <a:rPr lang="en-IN" b="1" dirty="0" smtClean="0"/>
              <a:t>import</a:t>
            </a:r>
            <a:r>
              <a:rPr lang="en-IN" dirty="0"/>
              <a:t> java.io.*;  </a:t>
            </a:r>
          </a:p>
          <a:p>
            <a:r>
              <a:rPr lang="en-IN" b="1" dirty="0"/>
              <a:t>class</a:t>
            </a:r>
            <a:r>
              <a:rPr lang="en-IN" dirty="0"/>
              <a:t> </a:t>
            </a:r>
            <a:r>
              <a:rPr lang="en-IN" dirty="0" err="1"/>
              <a:t>SimpleRead</a:t>
            </a:r>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t>
            </a:r>
            <a:r>
              <a:rPr lang="en-IN" b="1" dirty="0"/>
              <a:t>try</a:t>
            </a:r>
            <a:r>
              <a:rPr lang="en-IN" dirty="0"/>
              <a:t>{  </a:t>
            </a:r>
          </a:p>
          <a:p>
            <a:r>
              <a:rPr lang="en-IN" dirty="0"/>
              <a:t>    </a:t>
            </a:r>
            <a:r>
              <a:rPr lang="en-IN" dirty="0" err="1"/>
              <a:t>FileInputStream</a:t>
            </a:r>
            <a:r>
              <a:rPr lang="en-IN" dirty="0"/>
              <a:t> fin=</a:t>
            </a:r>
            <a:r>
              <a:rPr lang="en-IN" b="1" dirty="0"/>
              <a:t>new</a:t>
            </a:r>
            <a:r>
              <a:rPr lang="en-IN" dirty="0"/>
              <a:t> </a:t>
            </a:r>
            <a:r>
              <a:rPr lang="en-IN" dirty="0" err="1"/>
              <a:t>FileInputStream</a:t>
            </a:r>
            <a:r>
              <a:rPr lang="en-IN" dirty="0"/>
              <a:t>("f1.txt");  </a:t>
            </a:r>
          </a:p>
          <a:p>
            <a:r>
              <a:rPr lang="en-IN" dirty="0"/>
              <a:t>    </a:t>
            </a:r>
            <a:r>
              <a:rPr lang="en-IN" dirty="0" err="1"/>
              <a:t>BufferedInputStream</a:t>
            </a:r>
            <a:r>
              <a:rPr lang="en-IN" dirty="0"/>
              <a:t> bin=</a:t>
            </a:r>
            <a:r>
              <a:rPr lang="en-IN" b="1" dirty="0"/>
              <a:t>new</a:t>
            </a:r>
            <a:r>
              <a:rPr lang="en-IN" dirty="0"/>
              <a:t> </a:t>
            </a:r>
            <a:r>
              <a:rPr lang="en-IN" dirty="0" err="1"/>
              <a:t>BufferedInputStream</a:t>
            </a:r>
            <a:r>
              <a:rPr lang="en-IN" dirty="0"/>
              <a:t>(fin);  </a:t>
            </a:r>
          </a:p>
          <a:p>
            <a:r>
              <a:rPr lang="en-IN" dirty="0"/>
              <a:t>    </a:t>
            </a:r>
            <a:r>
              <a:rPr lang="en-IN" b="1" dirty="0" err="1"/>
              <a:t>int</a:t>
            </a:r>
            <a:r>
              <a:rPr lang="en-IN" dirty="0"/>
              <a:t> </a:t>
            </a:r>
            <a:r>
              <a:rPr lang="en-IN" dirty="0" err="1"/>
              <a:t>i</a:t>
            </a:r>
            <a:r>
              <a:rPr lang="en-IN" dirty="0"/>
              <a:t>;  </a:t>
            </a:r>
          </a:p>
          <a:p>
            <a:r>
              <a:rPr lang="en-IN" dirty="0"/>
              <a:t>    </a:t>
            </a:r>
            <a:r>
              <a:rPr lang="en-IN" b="1" dirty="0"/>
              <a:t>while</a:t>
            </a:r>
            <a:r>
              <a:rPr lang="en-IN" dirty="0"/>
              <a:t>((</a:t>
            </a:r>
            <a:r>
              <a:rPr lang="en-IN" dirty="0" err="1"/>
              <a:t>i</a:t>
            </a:r>
            <a:r>
              <a:rPr lang="en-IN" dirty="0"/>
              <a:t>=</a:t>
            </a:r>
            <a:r>
              <a:rPr lang="en-IN" dirty="0" err="1"/>
              <a:t>bin.read</a:t>
            </a:r>
            <a:r>
              <a:rPr lang="en-IN" dirty="0"/>
              <a:t>())!=-1){  </a:t>
            </a:r>
          </a:p>
          <a:p>
            <a:r>
              <a:rPr lang="en-IN" dirty="0"/>
              <a:t>     </a:t>
            </a:r>
            <a:r>
              <a:rPr lang="en-IN" dirty="0" err="1"/>
              <a:t>System.out.println</a:t>
            </a:r>
            <a:r>
              <a:rPr lang="en-IN" dirty="0"/>
              <a:t>((</a:t>
            </a:r>
            <a:r>
              <a:rPr lang="en-IN" b="1" dirty="0"/>
              <a:t>char</a:t>
            </a:r>
            <a:r>
              <a:rPr lang="en-IN" dirty="0"/>
              <a:t>)</a:t>
            </a:r>
            <a:r>
              <a:rPr lang="en-IN" dirty="0" err="1"/>
              <a:t>i</a:t>
            </a:r>
            <a:r>
              <a:rPr lang="en-IN" dirty="0"/>
              <a:t>);  </a:t>
            </a:r>
          </a:p>
          <a:p>
            <a:r>
              <a:rPr lang="en-IN" dirty="0"/>
              <a:t>    }  </a:t>
            </a:r>
          </a:p>
          <a:p>
            <a:r>
              <a:rPr lang="en-IN" dirty="0"/>
              <a:t>    </a:t>
            </a:r>
            <a:r>
              <a:rPr lang="en-IN" dirty="0" err="1"/>
              <a:t>bin.close</a:t>
            </a:r>
            <a:r>
              <a:rPr lang="en-IN" dirty="0"/>
              <a:t>();  </a:t>
            </a:r>
          </a:p>
          <a:p>
            <a:r>
              <a:rPr lang="en-IN" dirty="0"/>
              <a:t>    </a:t>
            </a:r>
            <a:r>
              <a:rPr lang="en-IN" dirty="0" err="1"/>
              <a:t>fin.close</a:t>
            </a:r>
            <a:r>
              <a:rPr lang="en-IN" dirty="0"/>
              <a:t>();  </a:t>
            </a:r>
          </a:p>
          <a:p>
            <a:r>
              <a:rPr lang="en-IN" dirty="0"/>
              <a:t>  }</a:t>
            </a:r>
            <a:r>
              <a:rPr lang="en-IN" b="1" dirty="0"/>
              <a:t>catch</a:t>
            </a:r>
            <a:r>
              <a:rPr lang="en-IN" dirty="0"/>
              <a:t>(Exception e){</a:t>
            </a:r>
            <a:r>
              <a:rPr lang="en-IN" dirty="0" err="1"/>
              <a:t>system.out.println</a:t>
            </a:r>
            <a:r>
              <a:rPr lang="en-IN" dirty="0"/>
              <a:t>(e);}  </a:t>
            </a:r>
          </a:p>
          <a:p>
            <a:r>
              <a:rPr lang="en-IN" dirty="0"/>
              <a:t> }  </a:t>
            </a:r>
          </a:p>
          <a:p>
            <a:r>
              <a:rPr lang="en-IN" dirty="0"/>
              <a:t>}  </a:t>
            </a:r>
          </a:p>
          <a:p>
            <a:endParaRPr lang="en-IN" dirty="0"/>
          </a:p>
          <a:p>
            <a:endParaRPr lang="en-IN" dirty="0"/>
          </a:p>
        </p:txBody>
      </p:sp>
    </p:spTree>
    <p:extLst>
      <p:ext uri="{BB962C8B-B14F-4D97-AF65-F5344CB8AC3E}">
        <p14:creationId xmlns:p14="http://schemas.microsoft.com/office/powerpoint/2010/main" xmlns="" val="1514655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Serialization</a:t>
            </a:r>
            <a:endParaRPr lang="en-IN" dirty="0"/>
          </a:p>
        </p:txBody>
      </p:sp>
      <p:sp>
        <p:nvSpPr>
          <p:cNvPr id="3" name="Content Placeholder 2"/>
          <p:cNvSpPr>
            <a:spLocks noGrp="1"/>
          </p:cNvSpPr>
          <p:nvPr>
            <p:ph sz="quarter" idx="1"/>
          </p:nvPr>
        </p:nvSpPr>
        <p:spPr/>
        <p:txBody>
          <a:bodyPr>
            <a:normAutofit/>
          </a:bodyPr>
          <a:lstStyle/>
          <a:p>
            <a:r>
              <a:rPr lang="en-US" b="1" dirty="0"/>
              <a:t>Serialization in java</a:t>
            </a:r>
            <a:r>
              <a:rPr lang="en-US" dirty="0"/>
              <a:t> is a mechanism of </a:t>
            </a:r>
            <a:r>
              <a:rPr lang="en-US" i="1" dirty="0"/>
              <a:t>writing the state of an object into a byte stream</a:t>
            </a:r>
            <a:r>
              <a:rPr lang="en-US" dirty="0"/>
              <a:t>.</a:t>
            </a:r>
          </a:p>
          <a:p>
            <a:r>
              <a:rPr lang="en-US" dirty="0"/>
              <a:t>It is mainly used in Hibernate, RMI, JPA, EJB, JMS technologies.</a:t>
            </a:r>
          </a:p>
          <a:p>
            <a:r>
              <a:rPr lang="en-US" dirty="0"/>
              <a:t>The reverse operation of serialization is called </a:t>
            </a:r>
            <a:r>
              <a:rPr lang="en-US" i="1" dirty="0"/>
              <a:t>deserialization</a:t>
            </a:r>
            <a:r>
              <a:rPr lang="en-US" dirty="0"/>
              <a:t>.</a:t>
            </a:r>
          </a:p>
          <a:p>
            <a:r>
              <a:rPr lang="en-US" dirty="0"/>
              <a:t>The String class and all the wrapper classes implements </a:t>
            </a:r>
            <a:r>
              <a:rPr lang="en-US" i="1" dirty="0" err="1"/>
              <a:t>java.io.Serializable</a:t>
            </a:r>
            <a:r>
              <a:rPr lang="en-US" dirty="0"/>
              <a:t> interface by default.</a:t>
            </a:r>
          </a:p>
          <a:p>
            <a:r>
              <a:rPr lang="en-US" b="1" dirty="0"/>
              <a:t>Advantage of Java Serialization</a:t>
            </a:r>
          </a:p>
          <a:p>
            <a:r>
              <a:rPr lang="en-US" dirty="0"/>
              <a:t>It is mainly used to travel object's state on the network (known as marshaling).</a:t>
            </a:r>
          </a:p>
          <a:p>
            <a:endParaRPr lang="en-IN" dirty="0"/>
          </a:p>
        </p:txBody>
      </p:sp>
    </p:spTree>
    <p:extLst>
      <p:ext uri="{BB962C8B-B14F-4D97-AF65-F5344CB8AC3E}">
        <p14:creationId xmlns:p14="http://schemas.microsoft.com/office/powerpoint/2010/main" xmlns="" val="1906144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java.io.Serializable</a:t>
            </a:r>
            <a:r>
              <a:rPr lang="en-IN" dirty="0"/>
              <a:t> interface</a:t>
            </a:r>
            <a:br>
              <a:rPr lang="en-IN" dirty="0"/>
            </a:br>
            <a:endParaRPr lang="en-IN" dirty="0"/>
          </a:p>
        </p:txBody>
      </p:sp>
      <p:sp>
        <p:nvSpPr>
          <p:cNvPr id="3" name="Content Placeholder 2"/>
          <p:cNvSpPr>
            <a:spLocks noGrp="1"/>
          </p:cNvSpPr>
          <p:nvPr>
            <p:ph sz="quarter" idx="1"/>
          </p:nvPr>
        </p:nvSpPr>
        <p:spPr>
          <a:xfrm>
            <a:off x="827484" y="1377245"/>
            <a:ext cx="6709906" cy="4871155"/>
          </a:xfrm>
        </p:spPr>
        <p:txBody>
          <a:bodyPr>
            <a:normAutofit fontScale="85000" lnSpcReduction="20000"/>
          </a:bodyPr>
          <a:lstStyle/>
          <a:p>
            <a:r>
              <a:rPr lang="en-US" dirty="0"/>
              <a:t>Serializable is a marker interface (has no body). It is just used to "mark" java classes which support a certain capability.</a:t>
            </a:r>
          </a:p>
          <a:p>
            <a:r>
              <a:rPr lang="en-US" dirty="0"/>
              <a:t>It must be implemented by the class whose object you want to persist. Let's see the example given below</a:t>
            </a:r>
            <a:r>
              <a:rPr lang="en-US" dirty="0" smtClean="0"/>
              <a:t>:</a:t>
            </a:r>
          </a:p>
          <a:p>
            <a:endParaRPr lang="en-US" dirty="0"/>
          </a:p>
          <a:p>
            <a:r>
              <a:rPr lang="en-IN" b="1" dirty="0"/>
              <a:t>import</a:t>
            </a:r>
            <a:r>
              <a:rPr lang="en-IN" dirty="0"/>
              <a:t> </a:t>
            </a:r>
            <a:r>
              <a:rPr lang="en-IN" dirty="0" err="1"/>
              <a:t>java.io.Serializable</a:t>
            </a:r>
            <a:r>
              <a:rPr lang="en-IN" dirty="0"/>
              <a:t>;  </a:t>
            </a:r>
          </a:p>
          <a:p>
            <a:r>
              <a:rPr lang="en-IN" b="1" dirty="0"/>
              <a:t>public</a:t>
            </a:r>
            <a:r>
              <a:rPr lang="en-IN" dirty="0"/>
              <a:t> </a:t>
            </a:r>
            <a:r>
              <a:rPr lang="en-IN" b="1" dirty="0"/>
              <a:t>class</a:t>
            </a:r>
            <a:r>
              <a:rPr lang="en-IN" dirty="0"/>
              <a:t> Student </a:t>
            </a:r>
            <a:r>
              <a:rPr lang="en-IN" b="1" dirty="0"/>
              <a:t>implements</a:t>
            </a:r>
            <a:r>
              <a:rPr lang="en-IN" dirty="0"/>
              <a:t> Serializable{  </a:t>
            </a:r>
          </a:p>
          <a:p>
            <a:r>
              <a:rPr lang="en-IN" dirty="0"/>
              <a:t> </a:t>
            </a:r>
            <a:r>
              <a:rPr lang="en-IN" b="1" dirty="0" err="1"/>
              <a:t>int</a:t>
            </a:r>
            <a:r>
              <a:rPr lang="en-IN" dirty="0"/>
              <a:t> id;  </a:t>
            </a:r>
          </a:p>
          <a:p>
            <a:r>
              <a:rPr lang="en-IN" dirty="0"/>
              <a:t> String name;  </a:t>
            </a:r>
          </a:p>
          <a:p>
            <a:r>
              <a:rPr lang="en-IN" dirty="0"/>
              <a:t> </a:t>
            </a:r>
            <a:r>
              <a:rPr lang="en-IN" b="1" dirty="0"/>
              <a:t>public</a:t>
            </a:r>
            <a:r>
              <a:rPr lang="en-IN" dirty="0"/>
              <a:t> Student(</a:t>
            </a:r>
            <a:r>
              <a:rPr lang="en-IN" b="1" dirty="0" err="1"/>
              <a:t>int</a:t>
            </a:r>
            <a:r>
              <a:rPr lang="en-IN" dirty="0"/>
              <a:t> id, String name) {  </a:t>
            </a:r>
          </a:p>
          <a:p>
            <a:r>
              <a:rPr lang="en-IN" dirty="0"/>
              <a:t>  </a:t>
            </a:r>
            <a:r>
              <a:rPr lang="en-IN" b="1" dirty="0"/>
              <a:t>this</a:t>
            </a:r>
            <a:r>
              <a:rPr lang="en-IN" dirty="0"/>
              <a:t>.id = id;  </a:t>
            </a:r>
          </a:p>
          <a:p>
            <a:r>
              <a:rPr lang="en-IN" dirty="0"/>
              <a:t>  </a:t>
            </a:r>
            <a:r>
              <a:rPr lang="en-IN" b="1" dirty="0"/>
              <a:t>this</a:t>
            </a:r>
            <a:r>
              <a:rPr lang="en-IN" dirty="0"/>
              <a:t>.name = name;  </a:t>
            </a:r>
          </a:p>
          <a:p>
            <a:r>
              <a:rPr lang="en-IN" dirty="0"/>
              <a:t> }  </a:t>
            </a:r>
          </a:p>
          <a:p>
            <a:r>
              <a:rPr lang="en-IN" dirty="0"/>
              <a:t>}  </a:t>
            </a:r>
          </a:p>
          <a:p>
            <a:endParaRPr lang="en-IN" dirty="0"/>
          </a:p>
        </p:txBody>
      </p:sp>
    </p:spTree>
    <p:extLst>
      <p:ext uri="{BB962C8B-B14F-4D97-AF65-F5344CB8AC3E}">
        <p14:creationId xmlns:p14="http://schemas.microsoft.com/office/powerpoint/2010/main" xmlns="" val="319417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normAutofit fontScale="90000"/>
          </a:bodyPr>
          <a:lstStyle/>
          <a:p>
            <a:r>
              <a:rPr lang="en-IN" dirty="0"/>
              <a:t>Types of Exception</a:t>
            </a:r>
            <a:br>
              <a:rPr lang="en-IN" dirty="0"/>
            </a:br>
            <a:endParaRPr lang="en-IN" dirty="0"/>
          </a:p>
        </p:txBody>
      </p:sp>
      <p:sp>
        <p:nvSpPr>
          <p:cNvPr id="3" name="Content Placeholder 2"/>
          <p:cNvSpPr>
            <a:spLocks noGrp="1"/>
          </p:cNvSpPr>
          <p:nvPr>
            <p:ph sz="quarter" idx="1"/>
          </p:nvPr>
        </p:nvSpPr>
        <p:spPr/>
        <p:txBody>
          <a:bodyPr>
            <a:normAutofit/>
          </a:bodyPr>
          <a:lstStyle/>
          <a:p>
            <a:r>
              <a:rPr lang="en-US" dirty="0"/>
              <a:t>There are mainly two types of exceptions: checked and unchecked where error is considered as unchecked exception. The sun microsystem says there are three types of exceptions:</a:t>
            </a:r>
          </a:p>
          <a:p>
            <a:r>
              <a:rPr lang="en-US" dirty="0"/>
              <a:t>Checked Exception</a:t>
            </a:r>
          </a:p>
          <a:p>
            <a:r>
              <a:rPr lang="en-US" dirty="0"/>
              <a:t>Unchecked Exception</a:t>
            </a:r>
          </a:p>
          <a:p>
            <a:r>
              <a:rPr lang="en-US" dirty="0"/>
              <a:t>Error</a:t>
            </a:r>
          </a:p>
          <a:p>
            <a:r>
              <a:rPr lang="en-US" dirty="0"/>
              <a:t/>
            </a:r>
            <a:br>
              <a:rPr lang="en-US" dirty="0"/>
            </a:br>
            <a:endParaRPr lang="en-IN" dirty="0"/>
          </a:p>
        </p:txBody>
      </p:sp>
    </p:spTree>
    <p:extLst>
      <p:ext uri="{BB962C8B-B14F-4D97-AF65-F5344CB8AC3E}">
        <p14:creationId xmlns:p14="http://schemas.microsoft.com/office/powerpoint/2010/main" xmlns="" val="3931629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053542" cy="698749"/>
          </a:xfrm>
        </p:spPr>
        <p:txBody>
          <a:bodyPr>
            <a:normAutofit fontScale="90000"/>
          </a:bodyPr>
          <a:lstStyle/>
          <a:p>
            <a:r>
              <a:rPr lang="en-US" dirty="0" err="1"/>
              <a:t>ObjectOutputStream</a:t>
            </a:r>
            <a:r>
              <a:rPr lang="en-US" dirty="0"/>
              <a:t> class:-</a:t>
            </a:r>
            <a:br>
              <a:rPr lang="en-US" dirty="0"/>
            </a:br>
            <a:endParaRPr lang="en-IN" dirty="0"/>
          </a:p>
        </p:txBody>
      </p:sp>
      <p:sp>
        <p:nvSpPr>
          <p:cNvPr id="3" name="Content Placeholder 2"/>
          <p:cNvSpPr>
            <a:spLocks noGrp="1"/>
          </p:cNvSpPr>
          <p:nvPr>
            <p:ph sz="quarter" idx="1"/>
          </p:nvPr>
        </p:nvSpPr>
        <p:spPr>
          <a:xfrm>
            <a:off x="827484" y="1241779"/>
            <a:ext cx="6709906" cy="5006621"/>
          </a:xfrm>
        </p:spPr>
        <p:txBody>
          <a:bodyPr>
            <a:normAutofit fontScale="85000" lnSpcReduction="20000"/>
          </a:bodyPr>
          <a:lstStyle/>
          <a:p>
            <a:r>
              <a:rPr lang="en-US" dirty="0" smtClean="0"/>
              <a:t>The </a:t>
            </a:r>
            <a:r>
              <a:rPr lang="en-US" dirty="0" err="1"/>
              <a:t>ObjectOutputStream</a:t>
            </a:r>
            <a:r>
              <a:rPr lang="en-US" dirty="0"/>
              <a:t> class is used to write primitive data types and Java objects to an </a:t>
            </a:r>
            <a:r>
              <a:rPr lang="en-US" dirty="0" err="1"/>
              <a:t>OutputStream</a:t>
            </a:r>
            <a:r>
              <a:rPr lang="en-US" dirty="0"/>
              <a:t>. Only objects that support the </a:t>
            </a:r>
            <a:r>
              <a:rPr lang="en-US" dirty="0" err="1"/>
              <a:t>java.io.Serializable</a:t>
            </a:r>
            <a:r>
              <a:rPr lang="en-US" dirty="0"/>
              <a:t> interface can be written to streams</a:t>
            </a:r>
            <a:r>
              <a:rPr lang="en-US" dirty="0" smtClean="0"/>
              <a:t>.</a:t>
            </a:r>
            <a:endParaRPr lang="en-US" dirty="0"/>
          </a:p>
          <a:p>
            <a:r>
              <a:rPr lang="en-US" dirty="0" smtClean="0"/>
              <a:t>Constructor:-</a:t>
            </a:r>
            <a:endParaRPr lang="en-US" dirty="0"/>
          </a:p>
          <a:p>
            <a:pPr marL="0" indent="0">
              <a:buNone/>
            </a:pPr>
            <a:r>
              <a:rPr lang="en-US" dirty="0" smtClean="0"/>
              <a:t>1</a:t>
            </a:r>
            <a:r>
              <a:rPr lang="en-US" dirty="0"/>
              <a:t>) public </a:t>
            </a:r>
            <a:r>
              <a:rPr lang="en-US" dirty="0" err="1"/>
              <a:t>ObjectOutputStream</a:t>
            </a:r>
            <a:r>
              <a:rPr lang="en-US" dirty="0"/>
              <a:t>(</a:t>
            </a:r>
            <a:r>
              <a:rPr lang="en-US" dirty="0" err="1"/>
              <a:t>OutputStream</a:t>
            </a:r>
            <a:r>
              <a:rPr lang="en-US" dirty="0"/>
              <a:t> out) throws </a:t>
            </a:r>
            <a:r>
              <a:rPr lang="en-US" dirty="0" err="1"/>
              <a:t>IOException</a:t>
            </a:r>
            <a:r>
              <a:rPr lang="en-US" dirty="0"/>
              <a:t> {}creates an </a:t>
            </a:r>
            <a:r>
              <a:rPr lang="en-US" dirty="0" err="1"/>
              <a:t>ObjectOutputStream</a:t>
            </a:r>
            <a:r>
              <a:rPr lang="en-US" dirty="0"/>
              <a:t> that writes to the specified </a:t>
            </a:r>
            <a:r>
              <a:rPr lang="en-US" dirty="0" err="1"/>
              <a:t>OutputStream</a:t>
            </a:r>
            <a:r>
              <a:rPr lang="en-US" dirty="0"/>
              <a:t>.</a:t>
            </a:r>
          </a:p>
          <a:p>
            <a:pPr marL="0" indent="0">
              <a:buNone/>
            </a:pPr>
            <a:r>
              <a:rPr lang="en-US" dirty="0"/>
              <a:t>Important Methods</a:t>
            </a:r>
          </a:p>
          <a:p>
            <a:pPr marL="0" indent="0">
              <a:buNone/>
            </a:pPr>
            <a:r>
              <a:rPr lang="en-US" dirty="0" smtClean="0"/>
              <a:t>1</a:t>
            </a:r>
            <a:r>
              <a:rPr lang="en-US" dirty="0"/>
              <a:t>) public final void </a:t>
            </a:r>
            <a:r>
              <a:rPr lang="en-US" dirty="0" err="1"/>
              <a:t>writeObject</a:t>
            </a:r>
            <a:r>
              <a:rPr lang="en-US" dirty="0"/>
              <a:t>(Object </a:t>
            </a:r>
            <a:r>
              <a:rPr lang="en-US" dirty="0" err="1"/>
              <a:t>obj</a:t>
            </a:r>
            <a:r>
              <a:rPr lang="en-US" dirty="0"/>
              <a:t>) throws </a:t>
            </a:r>
            <a:r>
              <a:rPr lang="en-US" dirty="0" err="1"/>
              <a:t>IOException</a:t>
            </a:r>
            <a:r>
              <a:rPr lang="en-US" dirty="0"/>
              <a:t> {}	writes the specified object to the </a:t>
            </a:r>
            <a:r>
              <a:rPr lang="en-US" dirty="0" err="1"/>
              <a:t>ObjectOutputStream</a:t>
            </a:r>
            <a:r>
              <a:rPr lang="en-US" dirty="0"/>
              <a:t>.</a:t>
            </a:r>
          </a:p>
          <a:p>
            <a:pPr marL="0" indent="0">
              <a:buNone/>
            </a:pPr>
            <a:r>
              <a:rPr lang="en-US" dirty="0"/>
              <a:t>2) public void flush() throws </a:t>
            </a:r>
            <a:r>
              <a:rPr lang="en-US" dirty="0" err="1"/>
              <a:t>IOException</a:t>
            </a:r>
            <a:r>
              <a:rPr lang="en-US" dirty="0"/>
              <a:t> {}	flushes the current output stream.</a:t>
            </a:r>
          </a:p>
          <a:p>
            <a:pPr marL="0" indent="0">
              <a:buNone/>
            </a:pPr>
            <a:r>
              <a:rPr lang="en-US" dirty="0"/>
              <a:t>3) public void close() throws </a:t>
            </a:r>
            <a:r>
              <a:rPr lang="en-US" dirty="0" err="1"/>
              <a:t>IOException</a:t>
            </a:r>
            <a:r>
              <a:rPr lang="en-US" dirty="0"/>
              <a:t> {}	closes the current output stream.</a:t>
            </a:r>
            <a:endParaRPr lang="en-IN" dirty="0"/>
          </a:p>
        </p:txBody>
      </p:sp>
    </p:spTree>
    <p:extLst>
      <p:ext uri="{BB962C8B-B14F-4D97-AF65-F5344CB8AC3E}">
        <p14:creationId xmlns:p14="http://schemas.microsoft.com/office/powerpoint/2010/main" xmlns="" val="3614048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of Java Serialization</a:t>
            </a:r>
            <a:br>
              <a:rPr lang="en-IN" dirty="0"/>
            </a:br>
            <a:endParaRPr lang="en-IN" dirty="0"/>
          </a:p>
        </p:txBody>
      </p:sp>
      <p:sp>
        <p:nvSpPr>
          <p:cNvPr id="3" name="Content Placeholder 2"/>
          <p:cNvSpPr>
            <a:spLocks noGrp="1"/>
          </p:cNvSpPr>
          <p:nvPr>
            <p:ph sz="quarter" idx="1"/>
          </p:nvPr>
        </p:nvSpPr>
        <p:spPr>
          <a:xfrm>
            <a:off x="827484" y="1332089"/>
            <a:ext cx="6709906" cy="4916310"/>
          </a:xfrm>
        </p:spPr>
        <p:txBody>
          <a:bodyPr>
            <a:normAutofit fontScale="77500" lnSpcReduction="20000"/>
          </a:bodyPr>
          <a:lstStyle/>
          <a:p>
            <a:r>
              <a:rPr lang="en-US" dirty="0"/>
              <a:t>In this example, we are going to serialize the object of Student class. The </a:t>
            </a:r>
            <a:r>
              <a:rPr lang="en-US" dirty="0" err="1"/>
              <a:t>writeObject</a:t>
            </a:r>
            <a:r>
              <a:rPr lang="en-US" dirty="0"/>
              <a:t>() method of </a:t>
            </a:r>
            <a:r>
              <a:rPr lang="en-US" dirty="0" err="1"/>
              <a:t>ObjectOutputStream</a:t>
            </a:r>
            <a:r>
              <a:rPr lang="en-US" dirty="0"/>
              <a:t> class provides the functionality to serialize the object. We are saving the state of the object in the file named f.txt.</a:t>
            </a:r>
          </a:p>
          <a:p>
            <a:r>
              <a:rPr lang="en-US" b="1" dirty="0"/>
              <a:t>import</a:t>
            </a:r>
            <a:r>
              <a:rPr lang="en-US" dirty="0"/>
              <a:t> java.io.*;  </a:t>
            </a:r>
          </a:p>
          <a:p>
            <a:r>
              <a:rPr lang="en-US" b="1" dirty="0"/>
              <a:t>class</a:t>
            </a:r>
            <a:r>
              <a:rPr lang="en-US" dirty="0"/>
              <a:t> Persist{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Student s1 =</a:t>
            </a:r>
            <a:r>
              <a:rPr lang="en-US" b="1" dirty="0"/>
              <a:t>new</a:t>
            </a:r>
            <a:r>
              <a:rPr lang="en-US" dirty="0"/>
              <a:t> Student(211,"ravi");  </a:t>
            </a:r>
          </a:p>
          <a:p>
            <a:r>
              <a:rPr lang="en-US" dirty="0"/>
              <a:t>    </a:t>
            </a:r>
            <a:r>
              <a:rPr lang="en-US" dirty="0" err="1"/>
              <a:t>FileOutputStream</a:t>
            </a:r>
            <a:r>
              <a:rPr lang="en-US" dirty="0"/>
              <a:t> </a:t>
            </a:r>
            <a:r>
              <a:rPr lang="en-US" dirty="0" err="1"/>
              <a:t>fout</a:t>
            </a:r>
            <a:r>
              <a:rPr lang="en-US" dirty="0"/>
              <a:t>=</a:t>
            </a:r>
            <a:r>
              <a:rPr lang="en-US" b="1" dirty="0"/>
              <a:t>new</a:t>
            </a:r>
            <a:r>
              <a:rPr lang="en-US" dirty="0"/>
              <a:t> </a:t>
            </a:r>
            <a:r>
              <a:rPr lang="en-US" dirty="0" err="1"/>
              <a:t>FileOutputStream</a:t>
            </a:r>
            <a:r>
              <a:rPr lang="en-US" dirty="0"/>
              <a:t>("f.txt");  </a:t>
            </a:r>
          </a:p>
          <a:p>
            <a:r>
              <a:rPr lang="en-US" dirty="0"/>
              <a:t>  </a:t>
            </a:r>
            <a:r>
              <a:rPr lang="en-US" dirty="0" err="1"/>
              <a:t>ObjectOutputStream</a:t>
            </a:r>
            <a:r>
              <a:rPr lang="en-US" dirty="0"/>
              <a:t> out=</a:t>
            </a:r>
            <a:r>
              <a:rPr lang="en-US" b="1" dirty="0"/>
              <a:t>new</a:t>
            </a:r>
            <a:r>
              <a:rPr lang="en-US" dirty="0"/>
              <a:t> </a:t>
            </a:r>
            <a:r>
              <a:rPr lang="en-US" dirty="0" err="1"/>
              <a:t>ObjectOutputStream</a:t>
            </a:r>
            <a:r>
              <a:rPr lang="en-US" dirty="0"/>
              <a:t>(</a:t>
            </a:r>
            <a:r>
              <a:rPr lang="en-US" dirty="0" err="1"/>
              <a:t>fout</a:t>
            </a:r>
            <a:r>
              <a:rPr lang="en-US" dirty="0"/>
              <a:t>);  </a:t>
            </a:r>
          </a:p>
          <a:p>
            <a:r>
              <a:rPr lang="en-US" dirty="0"/>
              <a:t>  </a:t>
            </a:r>
            <a:r>
              <a:rPr lang="en-US" dirty="0" err="1" smtClean="0"/>
              <a:t>out.writeObject</a:t>
            </a:r>
            <a:r>
              <a:rPr lang="en-US" dirty="0" smtClean="0"/>
              <a:t>(s1</a:t>
            </a:r>
            <a:r>
              <a:rPr lang="en-US" dirty="0"/>
              <a:t>);  </a:t>
            </a:r>
          </a:p>
          <a:p>
            <a:r>
              <a:rPr lang="en-US" dirty="0"/>
              <a:t>  </a:t>
            </a:r>
            <a:r>
              <a:rPr lang="en-US" dirty="0" err="1"/>
              <a:t>out.flush</a:t>
            </a:r>
            <a:r>
              <a:rPr lang="en-US" dirty="0"/>
              <a:t>();  </a:t>
            </a:r>
          </a:p>
          <a:p>
            <a:r>
              <a:rPr lang="en-US" dirty="0"/>
              <a:t>  </a:t>
            </a:r>
            <a:r>
              <a:rPr lang="en-US" dirty="0" err="1"/>
              <a:t>System.out.println</a:t>
            </a:r>
            <a:r>
              <a:rPr lang="en-US" dirty="0"/>
              <a:t>("success");  </a:t>
            </a:r>
          </a:p>
          <a:p>
            <a:r>
              <a:rPr lang="en-US" dirty="0"/>
              <a:t> }  </a:t>
            </a:r>
          </a:p>
          <a:p>
            <a:r>
              <a:rPr lang="en-US" dirty="0"/>
              <a:t>}  </a:t>
            </a:r>
          </a:p>
          <a:p>
            <a:endParaRPr lang="en-IN" dirty="0"/>
          </a:p>
        </p:txBody>
      </p:sp>
    </p:spTree>
    <p:extLst>
      <p:ext uri="{BB962C8B-B14F-4D97-AF65-F5344CB8AC3E}">
        <p14:creationId xmlns:p14="http://schemas.microsoft.com/office/powerpoint/2010/main" xmlns="" val="2598674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053542" cy="834215"/>
          </a:xfrm>
        </p:spPr>
        <p:txBody>
          <a:bodyPr>
            <a:normAutofit fontScale="90000"/>
          </a:bodyPr>
          <a:lstStyle/>
          <a:p>
            <a:r>
              <a:rPr lang="en-IN" dirty="0"/>
              <a:t>Deserialization in java</a:t>
            </a:r>
            <a:br>
              <a:rPr lang="en-IN" dirty="0"/>
            </a:br>
            <a:endParaRPr lang="en-IN" dirty="0"/>
          </a:p>
        </p:txBody>
      </p:sp>
      <p:sp>
        <p:nvSpPr>
          <p:cNvPr id="3" name="Content Placeholder 2"/>
          <p:cNvSpPr>
            <a:spLocks noGrp="1"/>
          </p:cNvSpPr>
          <p:nvPr>
            <p:ph sz="quarter" idx="1"/>
          </p:nvPr>
        </p:nvSpPr>
        <p:spPr>
          <a:xfrm>
            <a:off x="685800" y="1447800"/>
            <a:ext cx="7620000" cy="3505200"/>
          </a:xfrm>
        </p:spPr>
        <p:txBody>
          <a:bodyPr/>
          <a:lstStyle/>
          <a:p>
            <a:r>
              <a:rPr lang="en-US" dirty="0" smtClean="0"/>
              <a:t> </a:t>
            </a:r>
            <a:r>
              <a:rPr lang="en-US" dirty="0"/>
              <a:t>is the process of reconstructing the object from the serialized </a:t>
            </a:r>
            <a:r>
              <a:rPr lang="en-US" dirty="0" err="1"/>
              <a:t>state.It</a:t>
            </a:r>
            <a:r>
              <a:rPr lang="en-US" dirty="0"/>
              <a:t> is the reverse operation of serialization.</a:t>
            </a:r>
            <a:endParaRPr lang="en-IN" dirty="0"/>
          </a:p>
        </p:txBody>
      </p:sp>
    </p:spTree>
    <p:extLst>
      <p:ext uri="{BB962C8B-B14F-4D97-AF65-F5344CB8AC3E}">
        <p14:creationId xmlns:p14="http://schemas.microsoft.com/office/powerpoint/2010/main" xmlns="" val="17366821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9"/>
            <a:ext cx="7053542" cy="980971"/>
          </a:xfrm>
        </p:spPr>
        <p:txBody>
          <a:bodyPr>
            <a:normAutofit fontScale="90000"/>
          </a:bodyPr>
          <a:lstStyle/>
          <a:p>
            <a:r>
              <a:rPr lang="en-IN" dirty="0" err="1"/>
              <a:t>ObjectInputStream</a:t>
            </a:r>
            <a:r>
              <a:rPr lang="en-IN" dirty="0"/>
              <a:t> class</a:t>
            </a:r>
            <a:br>
              <a:rPr lang="en-IN" dirty="0"/>
            </a:br>
            <a:endParaRPr lang="en-IN" dirty="0"/>
          </a:p>
        </p:txBody>
      </p:sp>
      <p:sp>
        <p:nvSpPr>
          <p:cNvPr id="3" name="Content Placeholder 2"/>
          <p:cNvSpPr>
            <a:spLocks noGrp="1"/>
          </p:cNvSpPr>
          <p:nvPr>
            <p:ph sz="quarter" idx="1"/>
          </p:nvPr>
        </p:nvSpPr>
        <p:spPr>
          <a:xfrm>
            <a:off x="584200" y="1253068"/>
            <a:ext cx="7950199" cy="4995332"/>
          </a:xfrm>
        </p:spPr>
        <p:txBody>
          <a:bodyPr>
            <a:normAutofit fontScale="92500" lnSpcReduction="10000"/>
          </a:bodyPr>
          <a:lstStyle/>
          <a:p>
            <a:pPr algn="just"/>
            <a:r>
              <a:rPr lang="en-US" dirty="0"/>
              <a:t>An </a:t>
            </a:r>
            <a:r>
              <a:rPr lang="en-US" dirty="0" err="1"/>
              <a:t>ObjectInputStream</a:t>
            </a:r>
            <a:r>
              <a:rPr lang="en-US" dirty="0"/>
              <a:t> </a:t>
            </a:r>
            <a:r>
              <a:rPr lang="en-US" dirty="0" err="1"/>
              <a:t>deserializes</a:t>
            </a:r>
            <a:r>
              <a:rPr lang="en-US" dirty="0"/>
              <a:t> objects and primitive data written using an </a:t>
            </a:r>
            <a:r>
              <a:rPr lang="en-US" dirty="0" err="1"/>
              <a:t>ObjectOutputStream</a:t>
            </a:r>
            <a:r>
              <a:rPr lang="en-US" dirty="0" smtClean="0"/>
              <a:t>.</a:t>
            </a:r>
            <a:endParaRPr lang="en-US" dirty="0"/>
          </a:p>
          <a:p>
            <a:pPr algn="just"/>
            <a:r>
              <a:rPr lang="en-US" dirty="0" smtClean="0"/>
              <a:t>Constructor</a:t>
            </a:r>
          </a:p>
          <a:p>
            <a:pPr marL="457200" indent="-457200" algn="just">
              <a:buAutoNum type="arabicParenR"/>
            </a:pPr>
            <a:r>
              <a:rPr lang="en-US" dirty="0" smtClean="0"/>
              <a:t>public </a:t>
            </a:r>
            <a:r>
              <a:rPr lang="en-US" dirty="0" err="1"/>
              <a:t>ObjectInputStream</a:t>
            </a:r>
            <a:r>
              <a:rPr lang="en-US" dirty="0"/>
              <a:t>(</a:t>
            </a:r>
            <a:r>
              <a:rPr lang="en-US" dirty="0" err="1"/>
              <a:t>InputStream</a:t>
            </a:r>
            <a:r>
              <a:rPr lang="en-US" dirty="0"/>
              <a:t> in) throws </a:t>
            </a:r>
            <a:r>
              <a:rPr lang="en-US" dirty="0" err="1"/>
              <a:t>IOException</a:t>
            </a:r>
            <a:r>
              <a:rPr lang="en-US" dirty="0"/>
              <a:t> </a:t>
            </a:r>
            <a:r>
              <a:rPr lang="en-US" dirty="0" smtClean="0"/>
              <a:t>{}</a:t>
            </a:r>
          </a:p>
          <a:p>
            <a:pPr marL="457200" indent="-457200" algn="just">
              <a:buAutoNum type="arabicParenR"/>
            </a:pPr>
            <a:r>
              <a:rPr lang="en-US" dirty="0" smtClean="0"/>
              <a:t>creates </a:t>
            </a:r>
            <a:r>
              <a:rPr lang="en-US" dirty="0"/>
              <a:t>an </a:t>
            </a:r>
            <a:r>
              <a:rPr lang="en-US" dirty="0" err="1"/>
              <a:t>ObjectInputStream</a:t>
            </a:r>
            <a:r>
              <a:rPr lang="en-US" dirty="0"/>
              <a:t> that reads from the specified </a:t>
            </a:r>
            <a:r>
              <a:rPr lang="en-US" dirty="0" err="1"/>
              <a:t>InputStream</a:t>
            </a:r>
            <a:r>
              <a:rPr lang="en-US" dirty="0" smtClean="0"/>
              <a:t>.</a:t>
            </a:r>
            <a:endParaRPr lang="en-US" dirty="0"/>
          </a:p>
          <a:p>
            <a:pPr algn="just"/>
            <a:r>
              <a:rPr lang="en-US" dirty="0"/>
              <a:t>Method	Description</a:t>
            </a:r>
          </a:p>
          <a:p>
            <a:pPr marL="0" indent="0" algn="just">
              <a:buNone/>
            </a:pPr>
            <a:r>
              <a:rPr lang="en-US" dirty="0"/>
              <a:t>1) public final Object </a:t>
            </a:r>
            <a:r>
              <a:rPr lang="en-US" dirty="0" err="1"/>
              <a:t>readObject</a:t>
            </a:r>
            <a:r>
              <a:rPr lang="en-US" dirty="0"/>
              <a:t>() throws </a:t>
            </a:r>
            <a:r>
              <a:rPr lang="en-US" dirty="0" err="1"/>
              <a:t>IOException</a:t>
            </a:r>
            <a:r>
              <a:rPr lang="en-US" dirty="0"/>
              <a:t>, </a:t>
            </a:r>
            <a:r>
              <a:rPr lang="en-US" dirty="0" err="1"/>
              <a:t>ClassNotFoundException</a:t>
            </a:r>
            <a:r>
              <a:rPr lang="en-US" dirty="0"/>
              <a:t>{}	reads an object from the input stream.</a:t>
            </a:r>
          </a:p>
          <a:p>
            <a:pPr marL="0" indent="0" algn="just">
              <a:buNone/>
            </a:pPr>
            <a:r>
              <a:rPr lang="en-US" dirty="0"/>
              <a:t>2) public void close() throws </a:t>
            </a:r>
            <a:r>
              <a:rPr lang="en-US" dirty="0" err="1"/>
              <a:t>IOException</a:t>
            </a:r>
            <a:r>
              <a:rPr lang="en-US" dirty="0"/>
              <a:t> {}	closes </a:t>
            </a:r>
            <a:r>
              <a:rPr lang="en-US" dirty="0" err="1"/>
              <a:t>ObjectInputStream</a:t>
            </a:r>
            <a:r>
              <a:rPr lang="en-US" dirty="0"/>
              <a:t>.</a:t>
            </a:r>
            <a:endParaRPr lang="en-IN" dirty="0"/>
          </a:p>
        </p:txBody>
      </p:sp>
    </p:spTree>
    <p:extLst>
      <p:ext uri="{BB962C8B-B14F-4D97-AF65-F5344CB8AC3E}">
        <p14:creationId xmlns:p14="http://schemas.microsoft.com/office/powerpoint/2010/main" xmlns="" val="20538747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710038"/>
          </a:xfrm>
        </p:spPr>
        <p:txBody>
          <a:bodyPr>
            <a:normAutofit fontScale="90000"/>
          </a:bodyPr>
          <a:lstStyle/>
          <a:p>
            <a:r>
              <a:rPr lang="en-IN" dirty="0" err="1" smtClean="0"/>
              <a:t>Deserilization</a:t>
            </a:r>
            <a:r>
              <a:rPr lang="en-IN" dirty="0" smtClean="0"/>
              <a:t>:-</a:t>
            </a:r>
            <a:endParaRPr lang="en-IN" dirty="0"/>
          </a:p>
        </p:txBody>
      </p:sp>
      <p:sp>
        <p:nvSpPr>
          <p:cNvPr id="3" name="Content Placeholder 2"/>
          <p:cNvSpPr>
            <a:spLocks noGrp="1"/>
          </p:cNvSpPr>
          <p:nvPr>
            <p:ph sz="quarter" idx="1"/>
          </p:nvPr>
        </p:nvSpPr>
        <p:spPr>
          <a:xfrm>
            <a:off x="838200" y="1371600"/>
            <a:ext cx="6709906" cy="5085643"/>
          </a:xfrm>
        </p:spPr>
        <p:txBody>
          <a:bodyPr>
            <a:normAutofit fontScale="92500" lnSpcReduction="10000"/>
          </a:bodyPr>
          <a:lstStyle/>
          <a:p>
            <a:pPr algn="just"/>
            <a:r>
              <a:rPr lang="en-IN" dirty="0"/>
              <a:t>import java.io.*;  </a:t>
            </a:r>
          </a:p>
          <a:p>
            <a:pPr algn="just"/>
            <a:r>
              <a:rPr lang="en-IN" dirty="0"/>
              <a:t>class </a:t>
            </a:r>
            <a:r>
              <a:rPr lang="en-IN" dirty="0" err="1"/>
              <a:t>Depersist</a:t>
            </a:r>
            <a:r>
              <a:rPr lang="en-IN" dirty="0"/>
              <a:t>{  </a:t>
            </a:r>
          </a:p>
          <a:p>
            <a:pPr algn="just"/>
            <a:r>
              <a:rPr lang="en-IN" dirty="0"/>
              <a:t> public static void main(String </a:t>
            </a:r>
            <a:r>
              <a:rPr lang="en-IN" dirty="0" err="1"/>
              <a:t>args</a:t>
            </a:r>
            <a:r>
              <a:rPr lang="en-IN" dirty="0"/>
              <a:t>[])throws Exception{  </a:t>
            </a:r>
          </a:p>
          <a:p>
            <a:pPr algn="just"/>
            <a:r>
              <a:rPr lang="en-IN" dirty="0"/>
              <a:t>    </a:t>
            </a:r>
          </a:p>
          <a:p>
            <a:pPr algn="just"/>
            <a:r>
              <a:rPr lang="en-IN" dirty="0"/>
              <a:t>  </a:t>
            </a:r>
            <a:r>
              <a:rPr lang="en-IN" dirty="0" err="1"/>
              <a:t>ObjectInputStream</a:t>
            </a:r>
            <a:r>
              <a:rPr lang="en-IN" dirty="0"/>
              <a:t> in=new </a:t>
            </a:r>
            <a:r>
              <a:rPr lang="en-IN" dirty="0" err="1"/>
              <a:t>ObjectInputStream</a:t>
            </a:r>
            <a:r>
              <a:rPr lang="en-IN" dirty="0"/>
              <a:t>(new </a:t>
            </a:r>
            <a:r>
              <a:rPr lang="en-IN" dirty="0" err="1"/>
              <a:t>FileInputStream</a:t>
            </a:r>
            <a:r>
              <a:rPr lang="en-IN" dirty="0"/>
              <a:t>("f.txt"));  </a:t>
            </a:r>
          </a:p>
          <a:p>
            <a:pPr algn="just"/>
            <a:r>
              <a:rPr lang="en-IN" dirty="0"/>
              <a:t>  Student s=(Student)</a:t>
            </a:r>
            <a:r>
              <a:rPr lang="en-IN" dirty="0" err="1"/>
              <a:t>in.readObject</a:t>
            </a:r>
            <a:r>
              <a:rPr lang="en-IN" dirty="0"/>
              <a:t>();  </a:t>
            </a:r>
          </a:p>
          <a:p>
            <a:pPr algn="just"/>
            <a:r>
              <a:rPr lang="en-IN" dirty="0"/>
              <a:t>  </a:t>
            </a:r>
            <a:r>
              <a:rPr lang="en-IN" dirty="0" err="1"/>
              <a:t>System.out.println</a:t>
            </a:r>
            <a:r>
              <a:rPr lang="en-IN" dirty="0"/>
              <a:t>(s.id+" "+s.name);  </a:t>
            </a:r>
          </a:p>
          <a:p>
            <a:pPr algn="just"/>
            <a:r>
              <a:rPr lang="en-IN" dirty="0"/>
              <a:t>  </a:t>
            </a:r>
          </a:p>
          <a:p>
            <a:pPr algn="just"/>
            <a:r>
              <a:rPr lang="en-IN" dirty="0"/>
              <a:t>  </a:t>
            </a:r>
            <a:r>
              <a:rPr lang="en-IN" dirty="0" err="1"/>
              <a:t>in.close</a:t>
            </a:r>
            <a:r>
              <a:rPr lang="en-IN" dirty="0"/>
              <a:t>();  </a:t>
            </a:r>
          </a:p>
          <a:p>
            <a:pPr algn="just"/>
            <a:r>
              <a:rPr lang="en-IN" dirty="0"/>
              <a:t> }  </a:t>
            </a:r>
          </a:p>
          <a:p>
            <a:pPr algn="just"/>
            <a:r>
              <a:rPr lang="en-IN" dirty="0"/>
              <a:t>} </a:t>
            </a:r>
          </a:p>
        </p:txBody>
      </p:sp>
    </p:spTree>
    <p:extLst>
      <p:ext uri="{BB962C8B-B14F-4D97-AF65-F5344CB8AC3E}">
        <p14:creationId xmlns:p14="http://schemas.microsoft.com/office/powerpoint/2010/main" xmlns="" val="783975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version UID</a:t>
            </a:r>
            <a:endParaRPr lang="en-US" dirty="0"/>
          </a:p>
        </p:txBody>
      </p:sp>
      <p:sp>
        <p:nvSpPr>
          <p:cNvPr id="3" name="Content Placeholder 2"/>
          <p:cNvSpPr>
            <a:spLocks noGrp="1"/>
          </p:cNvSpPr>
          <p:nvPr>
            <p:ph sz="quarter" idx="1"/>
          </p:nvPr>
        </p:nvSpPr>
        <p:spPr/>
        <p:txBody>
          <a:bodyPr/>
          <a:lstStyle/>
          <a:p>
            <a:r>
              <a:rPr lang="en-US" dirty="0" smtClean="0"/>
              <a:t>During object serialization, the default Java serialization mechanism writes the metadata about the object, which includes the class name, field names and types, and </a:t>
            </a:r>
            <a:r>
              <a:rPr lang="en-US" dirty="0" err="1" smtClean="0"/>
              <a:t>superclass</a:t>
            </a:r>
            <a:r>
              <a:rPr lang="en-US" dirty="0" smtClean="0"/>
              <a:t>. This class definition is stored as a part of the serialized object. This stored metadata enables the </a:t>
            </a:r>
            <a:r>
              <a:rPr lang="en-US" dirty="0" err="1" smtClean="0"/>
              <a:t>deserialization</a:t>
            </a:r>
            <a:r>
              <a:rPr lang="en-US" dirty="0" smtClean="0"/>
              <a:t> process to reconstitute the objects and map the stream data into the class attributes with the appropriate type.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a:t>
            </a:r>
            <a:r>
              <a:rPr lang="en-US" dirty="0" err="1" smtClean="0"/>
              <a:t>suid</a:t>
            </a:r>
            <a:r>
              <a:rPr lang="en-US" dirty="0" smtClean="0"/>
              <a:t> is set in one of two ways, with the first being the default mechanism described above. The Java serialization mechanism automatically computes a hash value. </a:t>
            </a:r>
            <a:r>
              <a:rPr lang="en-US" dirty="0" err="1" smtClean="0"/>
              <a:t>ObjectStreamClass's</a:t>
            </a:r>
            <a:r>
              <a:rPr lang="en-US" dirty="0" smtClean="0"/>
              <a:t> </a:t>
            </a:r>
            <a:r>
              <a:rPr lang="en-US" dirty="0" err="1" smtClean="0"/>
              <a:t>computeSerialVersionUID</a:t>
            </a:r>
            <a:r>
              <a:rPr lang="en-US" dirty="0" smtClean="0"/>
              <a:t> method passes the class name, sorted member names, modifiers, and interfaces to the secure hash algorithm (SHA), which returns a hash value. This computation technique ensures that most changes in an object's "shape" and attribute types result in different hash values. I elaborate on the significance of this default </a:t>
            </a:r>
            <a:r>
              <a:rPr lang="en-US" dirty="0" err="1" smtClean="0"/>
              <a:t>suid</a:t>
            </a:r>
            <a:r>
              <a:rPr lang="en-US" dirty="0" smtClean="0"/>
              <a:t> generation later when I discuss release compatibility.</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Java Serialization Caveats</a:t>
            </a:r>
          </a:p>
        </p:txBody>
      </p:sp>
      <p:sp>
        <p:nvSpPr>
          <p:cNvPr id="3" name="Content Placeholder 2"/>
          <p:cNvSpPr>
            <a:spLocks noGrp="1"/>
          </p:cNvSpPr>
          <p:nvPr>
            <p:ph sz="quarter" idx="1"/>
          </p:nvPr>
        </p:nvSpPr>
        <p:spPr/>
        <p:txBody>
          <a:bodyPr>
            <a:normAutofit fontScale="85000" lnSpcReduction="20000"/>
          </a:bodyPr>
          <a:lstStyle/>
          <a:p>
            <a:r>
              <a:rPr lang="en-US" b="1" dirty="0" smtClean="0"/>
              <a:t> Inheritance and Composition</a:t>
            </a:r>
          </a:p>
          <a:p>
            <a:r>
              <a:rPr lang="en-US" dirty="0" smtClean="0"/>
              <a:t>When a class implements the</a:t>
            </a:r>
            <a:r>
              <a:rPr lang="en-US" i="1" dirty="0" smtClean="0"/>
              <a:t> </a:t>
            </a:r>
            <a:r>
              <a:rPr lang="en-US" i="1" dirty="0" err="1" smtClean="0"/>
              <a:t>java.io.Serializable</a:t>
            </a:r>
            <a:r>
              <a:rPr lang="en-US" dirty="0" smtClean="0"/>
              <a:t> interface, all its sub-classes are </a:t>
            </a:r>
            <a:r>
              <a:rPr lang="en-US" dirty="0" err="1" smtClean="0"/>
              <a:t>serializable</a:t>
            </a:r>
            <a:r>
              <a:rPr lang="en-US" dirty="0" smtClean="0"/>
              <a:t> as well. On the contrary, when an object has a reference to another object, these objects must implement the </a:t>
            </a:r>
            <a:r>
              <a:rPr lang="en-US" i="1" dirty="0" err="1" smtClean="0"/>
              <a:t>Serializable</a:t>
            </a:r>
            <a:r>
              <a:rPr lang="en-US" dirty="0" smtClean="0"/>
              <a:t> interface separately, or else a </a:t>
            </a:r>
            <a:r>
              <a:rPr lang="en-US" i="1" dirty="0" err="1" smtClean="0"/>
              <a:t>NotSerializableException</a:t>
            </a:r>
            <a:r>
              <a:rPr lang="en-US" dirty="0" smtClean="0"/>
              <a:t> will be thrown:</a:t>
            </a:r>
          </a:p>
          <a:p>
            <a:pPr fontAlgn="base"/>
            <a:r>
              <a:rPr lang="en-US" dirty="0" smtClean="0"/>
              <a:t>public class Person implements </a:t>
            </a:r>
            <a:r>
              <a:rPr lang="en-US" dirty="0" err="1" smtClean="0"/>
              <a:t>Serializable</a:t>
            </a:r>
            <a:r>
              <a:rPr lang="en-US" dirty="0" smtClean="0"/>
              <a:t> {</a:t>
            </a:r>
          </a:p>
          <a:p>
            <a:pPr fontAlgn="base"/>
            <a:r>
              <a:rPr lang="en-US" dirty="0" smtClean="0"/>
              <a:t>    private </a:t>
            </a:r>
            <a:r>
              <a:rPr lang="en-US" dirty="0" err="1" smtClean="0"/>
              <a:t>int</a:t>
            </a:r>
            <a:r>
              <a:rPr lang="en-US" dirty="0" smtClean="0"/>
              <a:t> age;</a:t>
            </a:r>
          </a:p>
          <a:p>
            <a:pPr fontAlgn="base"/>
            <a:r>
              <a:rPr lang="en-US" dirty="0" smtClean="0"/>
              <a:t>    private String name;</a:t>
            </a:r>
          </a:p>
          <a:p>
            <a:pPr fontAlgn="base"/>
            <a:r>
              <a:rPr lang="en-US" dirty="0" smtClean="0"/>
              <a:t>    private Address country; // must be </a:t>
            </a:r>
            <a:r>
              <a:rPr lang="en-US" dirty="0" err="1" smtClean="0"/>
              <a:t>serializable</a:t>
            </a:r>
            <a:r>
              <a:rPr lang="en-US" dirty="0" smtClean="0"/>
              <a:t> too</a:t>
            </a:r>
          </a:p>
          <a:p>
            <a:pPr fontAlgn="base"/>
            <a:r>
              <a:rPr lang="en-US" dirty="0" smtClean="0"/>
              <a:t>}</a:t>
            </a:r>
          </a:p>
          <a:p>
            <a:r>
              <a:rPr lang="en-US" dirty="0" smtClean="0"/>
              <a:t>If one of the fields in a </a:t>
            </a:r>
            <a:r>
              <a:rPr lang="en-US" dirty="0" err="1" smtClean="0"/>
              <a:t>serializable</a:t>
            </a:r>
            <a:r>
              <a:rPr lang="en-US" dirty="0" smtClean="0"/>
              <a:t> object consists of an array of objects, then all these objects must be </a:t>
            </a:r>
            <a:r>
              <a:rPr lang="en-US" dirty="0" err="1" smtClean="0"/>
              <a:t>serializable</a:t>
            </a:r>
            <a:r>
              <a:rPr lang="en-US" dirty="0" smtClean="0"/>
              <a:t> as well, or else a </a:t>
            </a:r>
            <a:r>
              <a:rPr lang="en-US" i="1" dirty="0" err="1" smtClean="0"/>
              <a:t>NotSerializableException</a:t>
            </a:r>
            <a:r>
              <a:rPr lang="en-US" dirty="0" smtClean="0"/>
              <a:t> will be thrown.</a:t>
            </a:r>
          </a:p>
          <a:p>
            <a:endParaRPr lang="en-US" b="1"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dirty="0" smtClean="0"/>
              <a:t>Serial Version UID</a:t>
            </a:r>
          </a:p>
          <a:p>
            <a:r>
              <a:rPr lang="en-US" b="1" dirty="0" smtClean="0"/>
              <a:t>The JVM associates a version (</a:t>
            </a:r>
            <a:r>
              <a:rPr lang="en-US" b="1" i="1" dirty="0" smtClean="0"/>
              <a:t>long</a:t>
            </a:r>
            <a:r>
              <a:rPr lang="en-US" b="1" dirty="0" smtClean="0"/>
              <a:t>) number with each </a:t>
            </a:r>
            <a:r>
              <a:rPr lang="en-US" b="1" dirty="0" err="1" smtClean="0"/>
              <a:t>serializable</a:t>
            </a:r>
            <a:r>
              <a:rPr lang="en-US" b="1" dirty="0" smtClean="0"/>
              <a:t> class.</a:t>
            </a:r>
            <a:r>
              <a:rPr lang="en-US" dirty="0" smtClean="0"/>
              <a:t> It is used to verify that the saved and loaded objects have the same attributes and thus are compatible on serialization.</a:t>
            </a:r>
          </a:p>
          <a:p>
            <a:r>
              <a:rPr lang="en-US" dirty="0" smtClean="0"/>
              <a:t>This number can be generated automatically by most IDEs and is based on the class name, its attributes and associated access modifiers. Any changes result in a different number and can cause an </a:t>
            </a:r>
            <a:r>
              <a:rPr lang="en-US" i="1" dirty="0" err="1" smtClean="0"/>
              <a:t>InvalidClassException</a:t>
            </a:r>
            <a:r>
              <a:rPr lang="en-US" dirty="0" smtClean="0"/>
              <a:t>.</a:t>
            </a:r>
          </a:p>
          <a:p>
            <a:r>
              <a:rPr lang="en-US" dirty="0" smtClean="0"/>
              <a:t>If a </a:t>
            </a:r>
            <a:r>
              <a:rPr lang="en-US" dirty="0" err="1" smtClean="0"/>
              <a:t>serializable</a:t>
            </a:r>
            <a:r>
              <a:rPr lang="en-US" dirty="0" smtClean="0"/>
              <a:t> class doesn’t declare a </a:t>
            </a:r>
            <a:r>
              <a:rPr lang="en-US" i="1" dirty="0" err="1" smtClean="0"/>
              <a:t>serialVersionUID</a:t>
            </a:r>
            <a:r>
              <a:rPr lang="en-US" dirty="0" smtClean="0"/>
              <a:t>, the JVM will generate one automatically at run-time. However, it is highly recommended that each class declares its </a:t>
            </a:r>
            <a:r>
              <a:rPr lang="en-US" i="1" dirty="0" err="1" smtClean="0"/>
              <a:t>serialVersionUID</a:t>
            </a:r>
            <a:r>
              <a:rPr lang="en-US" dirty="0" smtClean="0"/>
              <a:t> as the generated one is compiler dependent and thus may result in unexpected </a:t>
            </a:r>
            <a:r>
              <a:rPr lang="en-US" i="1" dirty="0" err="1" smtClean="0"/>
              <a:t>InvalidClassExceptions</a:t>
            </a:r>
            <a:r>
              <a:rPr lang="en-US" dirty="0" smtClean="0"/>
              <a: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324600"/>
          </a:xfrm>
        </p:spPr>
        <p:txBody>
          <a:bodyPr>
            <a:normAutofit fontScale="85000" lnSpcReduction="20000"/>
          </a:bodyPr>
          <a:lstStyle/>
          <a:p>
            <a:r>
              <a:rPr lang="en-US" dirty="0" smtClean="0"/>
              <a:t>Changes to a </a:t>
            </a:r>
            <a:r>
              <a:rPr lang="en-US" dirty="0" err="1" smtClean="0"/>
              <a:t>serializable</a:t>
            </a:r>
            <a:r>
              <a:rPr lang="en-US" dirty="0" smtClean="0"/>
              <a:t> class can be either compatible or incompatible. A compatible change results in the evolved class being able to </a:t>
            </a:r>
            <a:r>
              <a:rPr lang="en-US" dirty="0" err="1" smtClean="0"/>
              <a:t>deserialize</a:t>
            </a:r>
            <a:r>
              <a:rPr lang="en-US" dirty="0" smtClean="0"/>
              <a:t> objects serialized by the class of a prior release. Conversely, the object serialized by the evolved class can be </a:t>
            </a:r>
            <a:r>
              <a:rPr lang="en-US" dirty="0" err="1" smtClean="0"/>
              <a:t>deserialized</a:t>
            </a:r>
            <a:r>
              <a:rPr lang="en-US" dirty="0" smtClean="0"/>
              <a:t> by the class's prior version. Compatible changes typically result from adding fields or objects to the object graph. With the addition of fields or objects, the default Java serialization read-mechanism simply provides default values for the corresponding attribute types. Examples of compatible changes are the following:</a:t>
            </a:r>
          </a:p>
          <a:p>
            <a:r>
              <a:rPr lang="en-US" dirty="0" smtClean="0"/>
              <a:t>Add fields</a:t>
            </a:r>
          </a:p>
          <a:p>
            <a:r>
              <a:rPr lang="en-US" dirty="0" smtClean="0"/>
              <a:t>Change a field from static to non-static</a:t>
            </a:r>
          </a:p>
          <a:p>
            <a:r>
              <a:rPr lang="en-US" dirty="0" smtClean="0"/>
              <a:t>Change a field from transient to non-transient</a:t>
            </a:r>
          </a:p>
          <a:p>
            <a:r>
              <a:rPr lang="en-US" dirty="0" smtClean="0"/>
              <a:t>Add classes to the object tree</a:t>
            </a:r>
          </a:p>
          <a:p>
            <a:r>
              <a:rPr lang="en-US" dirty="0" smtClean="0"/>
              <a:t>Incompatible changes typically result from the removal of fields or objects from the object tree. As the default read-mechanism traverses the byte stream, it raises an exception when the target field no longer exists to accept the data. For example, when a class found in the prior version no longer exists in the evolved version, the default read-mechanism raises a </a:t>
            </a:r>
            <a:r>
              <a:rPr lang="en-US" dirty="0" err="1" smtClean="0"/>
              <a:t>ClassNotFound</a:t>
            </a:r>
            <a:r>
              <a:rPr lang="en-US" dirty="0" smtClean="0"/>
              <a:t> exception, whereas on a missing field, the </a:t>
            </a:r>
            <a:r>
              <a:rPr lang="en-US" dirty="0" err="1" smtClean="0"/>
              <a:t>InvalidArgumentException</a:t>
            </a:r>
            <a:r>
              <a:rPr lang="en-US" dirty="0" smtClean="0"/>
              <a:t> is raised.</a:t>
            </a:r>
            <a:r>
              <a:rPr lang="en-US" dirty="0" smtClean="0">
                <a:hlinkClick r:id="rId2" tooltip="The business case Storage as a Service and Containers as a Service"/>
              </a:rPr>
              <a:t/>
            </a:r>
            <a:br>
              <a:rPr lang="en-US" dirty="0" smtClean="0">
                <a:hlinkClick r:id="rId2" tooltip="The business case Storage as a Service and Containers as a Service"/>
              </a:rPr>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r>
              <a:rPr lang="en-US" dirty="0"/>
              <a:t>Difference between checked and unchecked exceptions</a:t>
            </a:r>
            <a:br>
              <a:rPr lang="en-US" dirty="0"/>
            </a:br>
            <a:endParaRPr lang="en-IN" dirty="0"/>
          </a:p>
        </p:txBody>
      </p:sp>
      <p:sp>
        <p:nvSpPr>
          <p:cNvPr id="3" name="Content Placeholder 2"/>
          <p:cNvSpPr>
            <a:spLocks noGrp="1"/>
          </p:cNvSpPr>
          <p:nvPr>
            <p:ph sz="quarter" idx="1"/>
          </p:nvPr>
        </p:nvSpPr>
        <p:spPr/>
        <p:txBody>
          <a:bodyPr>
            <a:normAutofit fontScale="85000" lnSpcReduction="20000"/>
          </a:bodyPr>
          <a:lstStyle/>
          <a:p>
            <a:r>
              <a:rPr lang="en-US" b="1" dirty="0"/>
              <a:t>1) Checked Exception</a:t>
            </a:r>
          </a:p>
          <a:p>
            <a:r>
              <a:rPr lang="en-US" dirty="0"/>
              <a:t>The classes that extend </a:t>
            </a:r>
            <a:r>
              <a:rPr lang="en-US" dirty="0" err="1"/>
              <a:t>Throwable</a:t>
            </a:r>
            <a:r>
              <a:rPr lang="en-US" dirty="0"/>
              <a:t> class except </a:t>
            </a:r>
            <a:r>
              <a:rPr lang="en-US" dirty="0" err="1"/>
              <a:t>RuntimeException</a:t>
            </a:r>
            <a:r>
              <a:rPr lang="en-US" dirty="0"/>
              <a:t> and Error are known as checked exceptions </a:t>
            </a:r>
            <a:r>
              <a:rPr lang="en-US" dirty="0" err="1"/>
              <a:t>e.g.IOException</a:t>
            </a:r>
            <a:r>
              <a:rPr lang="en-US" dirty="0"/>
              <a:t>, </a:t>
            </a:r>
            <a:r>
              <a:rPr lang="en-US" dirty="0" err="1"/>
              <a:t>SQLException</a:t>
            </a:r>
            <a:r>
              <a:rPr lang="en-US" dirty="0"/>
              <a:t> etc. Checked exceptions are checked at compile-time.</a:t>
            </a:r>
          </a:p>
          <a:p>
            <a:r>
              <a:rPr lang="en-US" b="1" dirty="0"/>
              <a:t>2) Unchecked Exception</a:t>
            </a:r>
          </a:p>
          <a:p>
            <a:r>
              <a:rPr lang="en-US" dirty="0"/>
              <a:t>The classes that extend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Unchecked exceptions are not checked at compile-time rather they are checked at runtime.</a:t>
            </a:r>
          </a:p>
          <a:p>
            <a:r>
              <a:rPr lang="en-US" b="1" dirty="0"/>
              <a:t>3) Error</a:t>
            </a:r>
          </a:p>
          <a:p>
            <a:r>
              <a:rPr lang="en-US" dirty="0"/>
              <a:t>Error is irrecoverable e.g. </a:t>
            </a:r>
            <a:r>
              <a:rPr lang="en-US" dirty="0" err="1"/>
              <a:t>OutOfMemoryError</a:t>
            </a:r>
            <a:r>
              <a:rPr lang="en-US" dirty="0"/>
              <a:t>, </a:t>
            </a:r>
            <a:r>
              <a:rPr lang="en-US" dirty="0" err="1"/>
              <a:t>VirtualMachineError</a:t>
            </a:r>
            <a:r>
              <a:rPr lang="en-US" dirty="0"/>
              <a:t>, </a:t>
            </a:r>
            <a:r>
              <a:rPr lang="en-US" dirty="0" err="1"/>
              <a:t>AssertionError</a:t>
            </a:r>
            <a:r>
              <a:rPr lang="en-US" dirty="0"/>
              <a:t> etc.</a:t>
            </a:r>
          </a:p>
          <a:p>
            <a:r>
              <a:rPr lang="en-US" dirty="0"/>
              <a:t/>
            </a:r>
            <a:br>
              <a:rPr lang="en-US" dirty="0"/>
            </a:br>
            <a:endParaRPr lang="en-IN" dirty="0"/>
          </a:p>
        </p:txBody>
      </p:sp>
    </p:spTree>
    <p:extLst>
      <p:ext uri="{BB962C8B-B14F-4D97-AF65-F5344CB8AC3E}">
        <p14:creationId xmlns:p14="http://schemas.microsoft.com/office/powerpoint/2010/main" xmlns="" val="30520914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b="1" dirty="0" smtClean="0"/>
              <a:t>Custom Serialization in Java</a:t>
            </a:r>
          </a:p>
          <a:p>
            <a:r>
              <a:rPr lang="en-US" dirty="0" smtClean="0"/>
              <a:t>Java specifies a default way in which objects can be serialized. Java classes can override this default behavior. Custom serialization can be particularly useful when trying to serialize an object that has some </a:t>
            </a:r>
            <a:r>
              <a:rPr lang="en-US" dirty="0" err="1" smtClean="0"/>
              <a:t>unserializable</a:t>
            </a:r>
            <a:r>
              <a:rPr lang="en-US" dirty="0" smtClean="0"/>
              <a:t> attributes. This can be done by providing two methods inside the class that we want to serialize:</a:t>
            </a:r>
          </a:p>
          <a:p>
            <a:pPr fontAlgn="base"/>
            <a:r>
              <a:rPr lang="en-US" dirty="0" smtClean="0"/>
              <a:t>private void </a:t>
            </a:r>
            <a:r>
              <a:rPr lang="en-US" dirty="0" err="1" smtClean="0"/>
              <a:t>writeObject</a:t>
            </a:r>
            <a:r>
              <a:rPr lang="en-US" dirty="0" smtClean="0"/>
              <a:t>(</a:t>
            </a:r>
            <a:r>
              <a:rPr lang="en-US" dirty="0" err="1" smtClean="0"/>
              <a:t>ObjectOutputStream</a:t>
            </a:r>
            <a:r>
              <a:rPr lang="en-US" dirty="0" smtClean="0"/>
              <a:t> out) throws </a:t>
            </a:r>
            <a:r>
              <a:rPr lang="en-US" dirty="0" err="1" smtClean="0"/>
              <a:t>IOException</a:t>
            </a:r>
            <a:r>
              <a:rPr lang="en-US" dirty="0" smtClean="0"/>
              <a:t>;</a:t>
            </a:r>
          </a:p>
          <a:p>
            <a:r>
              <a:rPr lang="en-US" dirty="0" smtClean="0"/>
              <a:t>and</a:t>
            </a:r>
          </a:p>
          <a:p>
            <a:pPr fontAlgn="base"/>
            <a:r>
              <a:rPr lang="en-US" dirty="0" smtClean="0"/>
              <a:t>private void </a:t>
            </a:r>
            <a:r>
              <a:rPr lang="en-US" dirty="0" err="1" smtClean="0"/>
              <a:t>readObject</a:t>
            </a:r>
            <a:r>
              <a:rPr lang="en-US" dirty="0" smtClean="0"/>
              <a:t>(</a:t>
            </a:r>
            <a:r>
              <a:rPr lang="en-US" dirty="0" err="1" smtClean="0"/>
              <a:t>ObjectInputStream</a:t>
            </a:r>
            <a:r>
              <a:rPr lang="en-US" dirty="0" smtClean="0"/>
              <a:t> in) </a:t>
            </a:r>
          </a:p>
          <a:p>
            <a:pPr fontAlgn="base"/>
            <a:r>
              <a:rPr lang="en-US" dirty="0" smtClean="0"/>
              <a:t>  throws </a:t>
            </a:r>
            <a:r>
              <a:rPr lang="en-US" dirty="0" err="1" smtClean="0"/>
              <a:t>IOException</a:t>
            </a:r>
            <a:r>
              <a:rPr lang="en-US" dirty="0" smtClean="0"/>
              <a:t>, </a:t>
            </a:r>
            <a:r>
              <a:rPr lang="en-US" dirty="0" err="1" smtClean="0"/>
              <a:t>ClassNotFoundException</a:t>
            </a:r>
            <a:r>
              <a:rPr lang="en-US" dirty="0" smtClean="0"/>
              <a: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dirty="0" smtClean="0"/>
              <a:t>With these methods, we can serialize those </a:t>
            </a:r>
            <a:r>
              <a:rPr lang="en-US" dirty="0" err="1" smtClean="0"/>
              <a:t>unserializable</a:t>
            </a:r>
            <a:r>
              <a:rPr lang="en-US" dirty="0" smtClean="0"/>
              <a:t> attributes into other forms that can be serialized:</a:t>
            </a:r>
          </a:p>
          <a:p>
            <a:pPr fontAlgn="base"/>
            <a:r>
              <a:rPr lang="en-US" dirty="0" smtClean="0"/>
              <a:t>public class Employee implements </a:t>
            </a:r>
            <a:r>
              <a:rPr lang="en-US" dirty="0" err="1" smtClean="0"/>
              <a:t>Serializable</a:t>
            </a:r>
            <a:r>
              <a:rPr lang="en-US" dirty="0" smtClean="0"/>
              <a:t> {</a:t>
            </a:r>
          </a:p>
          <a:p>
            <a:pPr fontAlgn="base"/>
            <a:r>
              <a:rPr lang="en-US" dirty="0" smtClean="0"/>
              <a:t>    private static final long </a:t>
            </a:r>
            <a:r>
              <a:rPr lang="en-US" dirty="0" err="1" smtClean="0"/>
              <a:t>serialVersionUID</a:t>
            </a:r>
            <a:r>
              <a:rPr lang="en-US" dirty="0" smtClean="0"/>
              <a:t> = 1L;</a:t>
            </a:r>
          </a:p>
          <a:p>
            <a:pPr fontAlgn="base"/>
            <a:r>
              <a:rPr lang="en-US" dirty="0" smtClean="0"/>
              <a:t>    private transient Address </a:t>
            </a:r>
            <a:r>
              <a:rPr lang="en-US" dirty="0" err="1" smtClean="0"/>
              <a:t>address</a:t>
            </a:r>
            <a:r>
              <a:rPr lang="en-US" dirty="0" smtClean="0"/>
              <a:t>;</a:t>
            </a:r>
          </a:p>
          <a:p>
            <a:pPr fontAlgn="base"/>
            <a:r>
              <a:rPr lang="en-US" dirty="0" smtClean="0"/>
              <a:t>    private Person </a:t>
            </a:r>
            <a:r>
              <a:rPr lang="en-US" dirty="0" err="1" smtClean="0"/>
              <a:t>person</a:t>
            </a:r>
            <a:r>
              <a:rPr lang="en-US" dirty="0" smtClean="0"/>
              <a:t>;</a:t>
            </a:r>
          </a:p>
          <a:p>
            <a:pPr fontAlgn="base"/>
            <a:r>
              <a:rPr lang="en-US" dirty="0" smtClean="0"/>
              <a:t> </a:t>
            </a:r>
          </a:p>
          <a:p>
            <a:pPr fontAlgn="base"/>
            <a:r>
              <a:rPr lang="en-US" dirty="0" smtClean="0"/>
              <a:t>    // setters and getters</a:t>
            </a:r>
          </a:p>
          <a:p>
            <a:pPr fontAlgn="base"/>
            <a:r>
              <a:rPr lang="en-US" dirty="0" smtClean="0"/>
              <a:t> </a:t>
            </a:r>
          </a:p>
          <a:p>
            <a:pPr fontAlgn="base"/>
            <a:r>
              <a:rPr lang="en-US" dirty="0" smtClean="0"/>
              <a:t>    private void </a:t>
            </a:r>
            <a:r>
              <a:rPr lang="en-US" dirty="0" err="1" smtClean="0"/>
              <a:t>writeObject</a:t>
            </a:r>
            <a:r>
              <a:rPr lang="en-US" dirty="0" smtClean="0"/>
              <a:t>(</a:t>
            </a:r>
            <a:r>
              <a:rPr lang="en-US" dirty="0" err="1" smtClean="0"/>
              <a:t>ObjectOutputStream</a:t>
            </a:r>
            <a:r>
              <a:rPr lang="en-US" dirty="0" smtClean="0"/>
              <a:t> </a:t>
            </a:r>
            <a:r>
              <a:rPr lang="en-US" dirty="0" err="1" smtClean="0"/>
              <a:t>oos</a:t>
            </a:r>
            <a:r>
              <a:rPr lang="en-US" dirty="0" smtClean="0"/>
              <a:t>) </a:t>
            </a:r>
          </a:p>
          <a:p>
            <a:pPr fontAlgn="base"/>
            <a:r>
              <a:rPr lang="en-US" dirty="0" smtClean="0"/>
              <a:t>      throws </a:t>
            </a:r>
            <a:r>
              <a:rPr lang="en-US" dirty="0" err="1" smtClean="0"/>
              <a:t>IOException</a:t>
            </a:r>
            <a:r>
              <a:rPr lang="en-US" dirty="0" smtClean="0"/>
              <a:t> {</a:t>
            </a:r>
          </a:p>
          <a:p>
            <a:pPr fontAlgn="base"/>
            <a:r>
              <a:rPr lang="en-US" dirty="0" smtClean="0"/>
              <a:t>        </a:t>
            </a:r>
            <a:r>
              <a:rPr lang="en-US" dirty="0" err="1" smtClean="0"/>
              <a:t>oos.defaultWriteObject</a:t>
            </a:r>
            <a:r>
              <a:rPr lang="en-US" dirty="0" smtClean="0"/>
              <a:t>();</a:t>
            </a:r>
          </a:p>
          <a:p>
            <a:pPr fontAlgn="base"/>
            <a:r>
              <a:rPr lang="en-US" dirty="0" smtClean="0"/>
              <a:t>        </a:t>
            </a:r>
            <a:r>
              <a:rPr lang="en-US" dirty="0" err="1" smtClean="0"/>
              <a:t>oos.writeObject</a:t>
            </a:r>
            <a:r>
              <a:rPr lang="en-US" dirty="0" smtClean="0"/>
              <a:t>(</a:t>
            </a:r>
            <a:r>
              <a:rPr lang="en-US" dirty="0" err="1" smtClean="0"/>
              <a:t>address.getHouseNumber</a:t>
            </a:r>
            <a:r>
              <a:rPr lang="en-US" dirty="0" smtClean="0"/>
              <a:t>());</a:t>
            </a:r>
          </a:p>
          <a:p>
            <a:pPr fontAlgn="base"/>
            <a:r>
              <a:rPr lang="en-US" dirty="0" smtClean="0"/>
              <a:t>    }</a:t>
            </a:r>
          </a:p>
          <a:p>
            <a:pPr fontAlgn="base">
              <a:buNone/>
            </a:pPr>
            <a:endParaRPr 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638800"/>
          </a:xfrm>
        </p:spPr>
        <p:txBody>
          <a:bodyPr>
            <a:normAutofit fontScale="85000" lnSpcReduction="20000"/>
          </a:bodyPr>
          <a:lstStyle/>
          <a:p>
            <a:pPr fontAlgn="base"/>
            <a:r>
              <a:rPr lang="en-US" dirty="0" smtClean="0"/>
              <a:t>   private void </a:t>
            </a:r>
            <a:r>
              <a:rPr lang="en-US" dirty="0" err="1" smtClean="0"/>
              <a:t>readObject</a:t>
            </a:r>
            <a:r>
              <a:rPr lang="en-US" dirty="0" smtClean="0"/>
              <a:t>(</a:t>
            </a:r>
            <a:r>
              <a:rPr lang="en-US" dirty="0" err="1" smtClean="0"/>
              <a:t>ObjectInputStream</a:t>
            </a:r>
            <a:r>
              <a:rPr lang="en-US" dirty="0" smtClean="0"/>
              <a:t> </a:t>
            </a:r>
            <a:r>
              <a:rPr lang="en-US" dirty="0" err="1" smtClean="0"/>
              <a:t>ois</a:t>
            </a:r>
            <a:r>
              <a:rPr lang="en-US" dirty="0" smtClean="0"/>
              <a:t>) </a:t>
            </a:r>
          </a:p>
          <a:p>
            <a:pPr fontAlgn="base"/>
            <a:r>
              <a:rPr lang="en-US" dirty="0" smtClean="0"/>
              <a:t>      throws </a:t>
            </a:r>
            <a:r>
              <a:rPr lang="en-US" dirty="0" err="1" smtClean="0"/>
              <a:t>ClassNotFoundException</a:t>
            </a:r>
            <a:r>
              <a:rPr lang="en-US" dirty="0" smtClean="0"/>
              <a:t>, </a:t>
            </a:r>
            <a:r>
              <a:rPr lang="en-US" dirty="0" err="1" smtClean="0"/>
              <a:t>IOException</a:t>
            </a:r>
            <a:r>
              <a:rPr lang="en-US" dirty="0" smtClean="0"/>
              <a:t> {</a:t>
            </a:r>
          </a:p>
          <a:p>
            <a:pPr fontAlgn="base"/>
            <a:r>
              <a:rPr lang="en-US" dirty="0" smtClean="0"/>
              <a:t>        </a:t>
            </a:r>
            <a:r>
              <a:rPr lang="en-US" dirty="0" err="1" smtClean="0"/>
              <a:t>ois.defaultReadObject</a:t>
            </a:r>
            <a:r>
              <a:rPr lang="en-US" dirty="0" smtClean="0"/>
              <a:t>();</a:t>
            </a:r>
          </a:p>
          <a:p>
            <a:pPr fontAlgn="base"/>
            <a:r>
              <a:rPr lang="en-US" dirty="0" smtClean="0"/>
              <a:t>        Integer </a:t>
            </a:r>
            <a:r>
              <a:rPr lang="en-US" dirty="0" err="1" smtClean="0"/>
              <a:t>houseNumber</a:t>
            </a:r>
            <a:r>
              <a:rPr lang="en-US" dirty="0" smtClean="0"/>
              <a:t> = (Integer) </a:t>
            </a:r>
            <a:r>
              <a:rPr lang="en-US" dirty="0" err="1" smtClean="0"/>
              <a:t>ois.readObject</a:t>
            </a:r>
            <a:r>
              <a:rPr lang="en-US" dirty="0" smtClean="0"/>
              <a:t>();</a:t>
            </a:r>
          </a:p>
          <a:p>
            <a:pPr fontAlgn="base"/>
            <a:r>
              <a:rPr lang="en-US" dirty="0" smtClean="0"/>
              <a:t>        Address a = new Address();</a:t>
            </a:r>
          </a:p>
          <a:p>
            <a:pPr fontAlgn="base"/>
            <a:r>
              <a:rPr lang="en-US" dirty="0" smtClean="0"/>
              <a:t>        </a:t>
            </a:r>
            <a:r>
              <a:rPr lang="en-US" dirty="0" err="1" smtClean="0"/>
              <a:t>a.setHouseNumber</a:t>
            </a:r>
            <a:r>
              <a:rPr lang="en-US" dirty="0" smtClean="0"/>
              <a:t>(</a:t>
            </a:r>
            <a:r>
              <a:rPr lang="en-US" dirty="0" err="1" smtClean="0"/>
              <a:t>houseNumber</a:t>
            </a:r>
            <a:r>
              <a:rPr lang="en-US" dirty="0" smtClean="0"/>
              <a:t>);</a:t>
            </a:r>
          </a:p>
          <a:p>
            <a:pPr fontAlgn="base"/>
            <a:r>
              <a:rPr lang="en-US" dirty="0" smtClean="0"/>
              <a:t>        </a:t>
            </a:r>
            <a:r>
              <a:rPr lang="en-US" dirty="0" err="1" smtClean="0"/>
              <a:t>this.setAddress</a:t>
            </a:r>
            <a:r>
              <a:rPr lang="en-US" dirty="0" smtClean="0"/>
              <a:t>(a);</a:t>
            </a:r>
          </a:p>
          <a:p>
            <a:pPr fontAlgn="base"/>
            <a:r>
              <a:rPr lang="en-US" dirty="0" smtClean="0"/>
              <a:t>    }</a:t>
            </a:r>
          </a:p>
          <a:p>
            <a:pPr fontAlgn="base"/>
            <a:r>
              <a:rPr lang="en-US" dirty="0" smtClean="0"/>
              <a:t>}</a:t>
            </a:r>
          </a:p>
          <a:p>
            <a:pPr fontAlgn="base"/>
            <a:r>
              <a:rPr lang="en-US" dirty="0" smtClean="0"/>
              <a:t>public class Address {</a:t>
            </a:r>
          </a:p>
          <a:p>
            <a:pPr fontAlgn="base"/>
            <a:r>
              <a:rPr lang="en-US" dirty="0" smtClean="0"/>
              <a:t>    private </a:t>
            </a:r>
            <a:r>
              <a:rPr lang="en-US" dirty="0" err="1" smtClean="0"/>
              <a:t>int</a:t>
            </a:r>
            <a:r>
              <a:rPr lang="en-US" dirty="0" smtClean="0"/>
              <a:t> </a:t>
            </a:r>
            <a:r>
              <a:rPr lang="en-US" dirty="0" err="1" smtClean="0"/>
              <a:t>houseNumber</a:t>
            </a:r>
            <a:r>
              <a:rPr lang="en-US" dirty="0" smtClean="0"/>
              <a:t>;</a:t>
            </a:r>
          </a:p>
          <a:p>
            <a:pPr fontAlgn="base"/>
            <a:r>
              <a:rPr lang="en-US" dirty="0" smtClean="0"/>
              <a:t> </a:t>
            </a:r>
          </a:p>
          <a:p>
            <a:pPr fontAlgn="base"/>
            <a:r>
              <a:rPr lang="en-US" dirty="0" smtClean="0"/>
              <a:t>    // setters and getters</a:t>
            </a:r>
          </a:p>
          <a:p>
            <a:pPr fontAlgn="base"/>
            <a:r>
              <a:rPr lang="en-US" dirty="0" smtClean="0"/>
              <a:t>}</a:t>
            </a:r>
          </a:p>
          <a:p>
            <a:r>
              <a:rPr lang="en-US" dirty="0" smtClean="0"/>
              <a:t>The following unit test tests this custom serialization:</a:t>
            </a:r>
          </a:p>
          <a:p>
            <a:pPr fontAlgn="base"/>
            <a:r>
              <a:rPr lang="en-US" dirty="0" smtClean="0"/>
              <a:t>@Test</a:t>
            </a:r>
          </a:p>
          <a:p>
            <a:pPr fontAlgn="base"/>
            <a:endParaRPr lang="en-US"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28600"/>
            <a:ext cx="8153400" cy="6324600"/>
          </a:xfrm>
        </p:spPr>
        <p:txBody>
          <a:bodyPr>
            <a:noAutofit/>
          </a:bodyPr>
          <a:lstStyle/>
          <a:p>
            <a:pPr fontAlgn="base"/>
            <a:r>
              <a:rPr lang="en-US" sz="2000" dirty="0" smtClean="0"/>
              <a:t>  </a:t>
            </a:r>
            <a:r>
              <a:rPr lang="en-US" sz="2200" dirty="0" smtClean="0"/>
              <a:t>public void </a:t>
            </a:r>
            <a:r>
              <a:rPr lang="en-US" sz="2200" dirty="0" err="1" smtClean="0"/>
              <a:t>whenCustomSerializingAndDeserializing_ThenObjectIsTheSame</a:t>
            </a:r>
            <a:r>
              <a:rPr lang="en-US" sz="2200" dirty="0" smtClean="0"/>
              <a:t>() </a:t>
            </a:r>
          </a:p>
          <a:p>
            <a:pPr fontAlgn="base"/>
            <a:r>
              <a:rPr lang="en-US" sz="2200" dirty="0" smtClean="0"/>
              <a:t>  throws </a:t>
            </a:r>
            <a:r>
              <a:rPr lang="en-US" sz="2200" dirty="0" err="1" smtClean="0"/>
              <a:t>IOException</a:t>
            </a:r>
            <a:r>
              <a:rPr lang="en-US" sz="2200" dirty="0" smtClean="0"/>
              <a:t>, </a:t>
            </a:r>
            <a:r>
              <a:rPr lang="en-US" sz="2200" dirty="0" err="1" smtClean="0"/>
              <a:t>ClassNotFoundException</a:t>
            </a:r>
            <a:r>
              <a:rPr lang="en-US" sz="2200" dirty="0" smtClean="0"/>
              <a:t> {</a:t>
            </a:r>
          </a:p>
          <a:p>
            <a:pPr fontAlgn="base"/>
            <a:r>
              <a:rPr lang="en-US" sz="2200" dirty="0" smtClean="0"/>
              <a:t>    Person p = new Person();</a:t>
            </a:r>
          </a:p>
          <a:p>
            <a:pPr fontAlgn="base"/>
            <a:r>
              <a:rPr lang="en-US" sz="2200" dirty="0" smtClean="0"/>
              <a:t>    </a:t>
            </a:r>
            <a:r>
              <a:rPr lang="en-US" sz="2200" dirty="0" err="1" smtClean="0"/>
              <a:t>p.setAge</a:t>
            </a:r>
            <a:r>
              <a:rPr lang="en-US" sz="2200" dirty="0" smtClean="0"/>
              <a:t>(20);</a:t>
            </a:r>
          </a:p>
          <a:p>
            <a:pPr fontAlgn="base"/>
            <a:r>
              <a:rPr lang="en-US" sz="2200" dirty="0" smtClean="0"/>
              <a:t>    </a:t>
            </a:r>
            <a:r>
              <a:rPr lang="en-US" sz="2200" dirty="0" err="1" smtClean="0"/>
              <a:t>p.setName</a:t>
            </a:r>
            <a:r>
              <a:rPr lang="en-US" sz="2200" dirty="0" smtClean="0"/>
              <a:t>("Joe");</a:t>
            </a:r>
          </a:p>
          <a:p>
            <a:pPr fontAlgn="base"/>
            <a:r>
              <a:rPr lang="en-US" sz="2200" dirty="0" smtClean="0"/>
              <a:t>    Address a = new Address();</a:t>
            </a:r>
          </a:p>
          <a:p>
            <a:pPr fontAlgn="base"/>
            <a:r>
              <a:rPr lang="en-US" sz="2200" dirty="0" smtClean="0"/>
              <a:t>    </a:t>
            </a:r>
            <a:r>
              <a:rPr lang="en-US" sz="2200" dirty="0" err="1" smtClean="0"/>
              <a:t>a.setHouseNumber</a:t>
            </a:r>
            <a:r>
              <a:rPr lang="en-US" sz="2200" dirty="0" smtClean="0"/>
              <a:t>(1);</a:t>
            </a:r>
          </a:p>
          <a:p>
            <a:pPr fontAlgn="base"/>
            <a:r>
              <a:rPr lang="en-US" sz="2200" dirty="0" smtClean="0"/>
              <a:t>    Employee e = new Employee();</a:t>
            </a:r>
          </a:p>
          <a:p>
            <a:pPr fontAlgn="base"/>
            <a:r>
              <a:rPr lang="en-US" sz="2200" dirty="0" smtClean="0"/>
              <a:t>    </a:t>
            </a:r>
            <a:r>
              <a:rPr lang="en-US" sz="2200" dirty="0" err="1" smtClean="0"/>
              <a:t>e.setPerson</a:t>
            </a:r>
            <a:r>
              <a:rPr lang="en-US" sz="2200" dirty="0" smtClean="0"/>
              <a:t>(p);</a:t>
            </a:r>
          </a:p>
          <a:p>
            <a:pPr fontAlgn="base"/>
            <a:r>
              <a:rPr lang="en-US" sz="2200" dirty="0" smtClean="0"/>
              <a:t>    </a:t>
            </a:r>
            <a:r>
              <a:rPr lang="en-US" sz="2200" dirty="0" err="1" smtClean="0"/>
              <a:t>e.setAddress</a:t>
            </a:r>
            <a:r>
              <a:rPr lang="en-US" sz="2200" dirty="0" smtClean="0"/>
              <a:t>(a);</a:t>
            </a:r>
          </a:p>
          <a:p>
            <a:pPr fontAlgn="base"/>
            <a:r>
              <a:rPr lang="en-US" sz="2200" dirty="0" smtClean="0"/>
              <a:t>    </a:t>
            </a:r>
            <a:r>
              <a:rPr lang="en-US" sz="2200" dirty="0" err="1" smtClean="0"/>
              <a:t>FileOutputStream</a:t>
            </a:r>
            <a:r>
              <a:rPr lang="en-US" sz="2200" dirty="0" smtClean="0"/>
              <a:t> </a:t>
            </a:r>
            <a:r>
              <a:rPr lang="en-US" sz="2200" dirty="0" err="1" smtClean="0"/>
              <a:t>fileOutputStream</a:t>
            </a:r>
            <a:endParaRPr lang="en-US" sz="2200" dirty="0" smtClean="0"/>
          </a:p>
          <a:p>
            <a:pPr fontAlgn="base"/>
            <a:r>
              <a:rPr lang="en-US" sz="2200" dirty="0" smtClean="0"/>
              <a:t>      = new </a:t>
            </a:r>
            <a:r>
              <a:rPr lang="en-US" sz="2200" dirty="0" err="1" smtClean="0"/>
              <a:t>FileOutputStream</a:t>
            </a:r>
            <a:r>
              <a:rPr lang="en-US" sz="2200" dirty="0" smtClean="0"/>
              <a:t>("yourfile2.txt");</a:t>
            </a:r>
          </a:p>
          <a:p>
            <a:pPr fontAlgn="base"/>
            <a:r>
              <a:rPr lang="en-US" sz="2200" dirty="0" smtClean="0"/>
              <a:t>    </a:t>
            </a:r>
            <a:r>
              <a:rPr lang="en-US" sz="2200" dirty="0" err="1" smtClean="0"/>
              <a:t>ObjectOutputStream</a:t>
            </a:r>
            <a:r>
              <a:rPr lang="en-US" sz="2200" dirty="0" smtClean="0"/>
              <a:t> </a:t>
            </a:r>
            <a:r>
              <a:rPr lang="en-US" sz="2200" dirty="0" err="1" smtClean="0"/>
              <a:t>objectOutputStream</a:t>
            </a:r>
            <a:r>
              <a:rPr lang="en-US" sz="2200" dirty="0" smtClean="0"/>
              <a:t> </a:t>
            </a:r>
          </a:p>
          <a:p>
            <a:pPr fontAlgn="base"/>
            <a:r>
              <a:rPr lang="en-US" sz="2200" dirty="0" smtClean="0"/>
              <a:t>      = new </a:t>
            </a:r>
            <a:r>
              <a:rPr lang="en-US" sz="2200" dirty="0" err="1" smtClean="0"/>
              <a:t>ObjectOutputStream</a:t>
            </a:r>
            <a:r>
              <a:rPr lang="en-US" sz="2200" dirty="0" smtClean="0"/>
              <a:t>(</a:t>
            </a:r>
            <a:r>
              <a:rPr lang="en-US" sz="2200" dirty="0" err="1" smtClean="0"/>
              <a:t>fileOutputStream</a:t>
            </a:r>
            <a:r>
              <a:rPr lang="en-US" sz="2200" dirty="0" smtClean="0"/>
              <a:t>);</a:t>
            </a:r>
          </a:p>
          <a:p>
            <a:pPr fontAlgn="base"/>
            <a:r>
              <a:rPr lang="en-US" sz="2200" dirty="0" smtClean="0"/>
              <a:t>    </a:t>
            </a:r>
            <a:r>
              <a:rPr lang="en-US" sz="2200" dirty="0" err="1" smtClean="0"/>
              <a:t>objectOutputStream.writeObject</a:t>
            </a:r>
            <a:r>
              <a:rPr lang="en-US" sz="2200" dirty="0" smtClean="0"/>
              <a:t>(e);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019800"/>
          </a:xfrm>
        </p:spPr>
        <p:txBody>
          <a:bodyPr>
            <a:normAutofit fontScale="85000" lnSpcReduction="20000"/>
          </a:bodyPr>
          <a:lstStyle/>
          <a:p>
            <a:pPr fontAlgn="base"/>
            <a:r>
              <a:rPr lang="en-US" dirty="0" err="1" smtClean="0"/>
              <a:t>objectOutputStream.flush</a:t>
            </a:r>
            <a:r>
              <a:rPr lang="en-US" dirty="0" smtClean="0"/>
              <a:t>();</a:t>
            </a:r>
          </a:p>
          <a:p>
            <a:pPr fontAlgn="base"/>
            <a:r>
              <a:rPr lang="en-US" dirty="0" err="1" smtClean="0"/>
              <a:t>objectOutputStream.close</a:t>
            </a:r>
            <a:r>
              <a:rPr lang="en-US" dirty="0" smtClean="0"/>
              <a:t>();    </a:t>
            </a:r>
          </a:p>
          <a:p>
            <a:pPr fontAlgn="base"/>
            <a:r>
              <a:rPr lang="en-US" dirty="0" err="1" smtClean="0"/>
              <a:t>FileInputStream</a:t>
            </a:r>
            <a:r>
              <a:rPr lang="en-US" dirty="0" smtClean="0"/>
              <a:t> </a:t>
            </a:r>
            <a:r>
              <a:rPr lang="en-US" dirty="0" err="1" smtClean="0"/>
              <a:t>fileInputStream</a:t>
            </a:r>
            <a:r>
              <a:rPr lang="en-US" dirty="0" smtClean="0"/>
              <a:t> </a:t>
            </a:r>
          </a:p>
          <a:p>
            <a:pPr fontAlgn="base"/>
            <a:r>
              <a:rPr lang="en-US" dirty="0" smtClean="0"/>
              <a:t>      = new </a:t>
            </a:r>
            <a:r>
              <a:rPr lang="en-US" dirty="0" err="1" smtClean="0"/>
              <a:t>FileInputStream</a:t>
            </a:r>
            <a:r>
              <a:rPr lang="en-US" dirty="0" smtClean="0"/>
              <a:t>("yourfile2.txt");</a:t>
            </a:r>
          </a:p>
          <a:p>
            <a:pPr fontAlgn="base"/>
            <a:r>
              <a:rPr lang="en-US" dirty="0" smtClean="0"/>
              <a:t>    </a:t>
            </a:r>
            <a:r>
              <a:rPr lang="en-US" dirty="0" err="1" smtClean="0"/>
              <a:t>ObjectInputStream</a:t>
            </a:r>
            <a:r>
              <a:rPr lang="en-US" dirty="0" smtClean="0"/>
              <a:t> </a:t>
            </a:r>
            <a:r>
              <a:rPr lang="en-US" dirty="0" err="1" smtClean="0"/>
              <a:t>objectInputStream</a:t>
            </a:r>
            <a:r>
              <a:rPr lang="en-US" dirty="0" smtClean="0"/>
              <a:t> </a:t>
            </a:r>
          </a:p>
          <a:p>
            <a:pPr fontAlgn="base"/>
            <a:r>
              <a:rPr lang="en-US" dirty="0" smtClean="0"/>
              <a:t>      = new </a:t>
            </a:r>
            <a:r>
              <a:rPr lang="en-US" dirty="0" err="1" smtClean="0"/>
              <a:t>ObjectInputStream</a:t>
            </a:r>
            <a:r>
              <a:rPr lang="en-US" dirty="0" smtClean="0"/>
              <a:t>(</a:t>
            </a:r>
            <a:r>
              <a:rPr lang="en-US" dirty="0" err="1" smtClean="0"/>
              <a:t>fileInputStream</a:t>
            </a:r>
            <a:r>
              <a:rPr lang="en-US" dirty="0" smtClean="0"/>
              <a:t>);</a:t>
            </a:r>
          </a:p>
          <a:p>
            <a:pPr fontAlgn="base"/>
            <a:r>
              <a:rPr lang="en-US" dirty="0" smtClean="0"/>
              <a:t>    Employee e2 = (Employee) </a:t>
            </a:r>
            <a:r>
              <a:rPr lang="en-US" dirty="0" err="1" smtClean="0"/>
              <a:t>objectInputStream.readObject</a:t>
            </a:r>
            <a:r>
              <a:rPr lang="en-US" dirty="0" smtClean="0"/>
              <a:t>();</a:t>
            </a:r>
          </a:p>
          <a:p>
            <a:pPr fontAlgn="base"/>
            <a:r>
              <a:rPr lang="en-US" dirty="0" smtClean="0"/>
              <a:t>    </a:t>
            </a:r>
            <a:r>
              <a:rPr lang="en-US" dirty="0" err="1" smtClean="0"/>
              <a:t>objectInputStream.close</a:t>
            </a:r>
            <a:r>
              <a:rPr lang="en-US" dirty="0" smtClean="0"/>
              <a:t>();</a:t>
            </a:r>
          </a:p>
          <a:p>
            <a:pPr fontAlgn="base"/>
            <a:r>
              <a:rPr lang="en-US" dirty="0" smtClean="0"/>
              <a:t> </a:t>
            </a:r>
          </a:p>
          <a:p>
            <a:pPr fontAlgn="base"/>
            <a:r>
              <a:rPr lang="en-US" dirty="0" smtClean="0"/>
              <a:t>    </a:t>
            </a:r>
            <a:r>
              <a:rPr lang="en-US" dirty="0" err="1" smtClean="0"/>
              <a:t>assertTrue</a:t>
            </a:r>
            <a:r>
              <a:rPr lang="en-US" dirty="0" smtClean="0"/>
              <a:t>(</a:t>
            </a:r>
          </a:p>
          <a:p>
            <a:pPr fontAlgn="base"/>
            <a:r>
              <a:rPr lang="en-US" dirty="0" smtClean="0"/>
              <a:t>      e2.getPerson().</a:t>
            </a:r>
            <a:r>
              <a:rPr lang="en-US" dirty="0" err="1" smtClean="0"/>
              <a:t>getAge</a:t>
            </a:r>
            <a:r>
              <a:rPr lang="en-US" dirty="0" smtClean="0"/>
              <a:t>() == </a:t>
            </a:r>
            <a:r>
              <a:rPr lang="en-US" dirty="0" err="1" smtClean="0"/>
              <a:t>e.getPerson</a:t>
            </a:r>
            <a:r>
              <a:rPr lang="en-US" dirty="0" smtClean="0"/>
              <a:t>().</a:t>
            </a:r>
            <a:r>
              <a:rPr lang="en-US" dirty="0" err="1" smtClean="0"/>
              <a:t>getAge</a:t>
            </a:r>
            <a:r>
              <a:rPr lang="en-US" dirty="0" smtClean="0"/>
              <a:t>());</a:t>
            </a:r>
          </a:p>
          <a:p>
            <a:pPr fontAlgn="base"/>
            <a:r>
              <a:rPr lang="en-US" dirty="0" smtClean="0"/>
              <a:t>    </a:t>
            </a:r>
            <a:r>
              <a:rPr lang="en-US" dirty="0" err="1" smtClean="0"/>
              <a:t>assertTrue</a:t>
            </a:r>
            <a:r>
              <a:rPr lang="en-US" dirty="0" smtClean="0"/>
              <a:t>(</a:t>
            </a:r>
          </a:p>
          <a:p>
            <a:pPr fontAlgn="base"/>
            <a:r>
              <a:rPr lang="en-US" dirty="0" smtClean="0"/>
              <a:t>      e2.getAddress().</a:t>
            </a:r>
            <a:r>
              <a:rPr lang="en-US" dirty="0" err="1" smtClean="0"/>
              <a:t>getHouseNumber</a:t>
            </a:r>
            <a:r>
              <a:rPr lang="en-US" dirty="0" smtClean="0"/>
              <a:t>() == </a:t>
            </a:r>
            <a:r>
              <a:rPr lang="en-US" dirty="0" err="1" smtClean="0"/>
              <a:t>e.getAddress</a:t>
            </a:r>
            <a:r>
              <a:rPr lang="en-US" dirty="0" smtClean="0"/>
              <a:t>().</a:t>
            </a:r>
            <a:r>
              <a:rPr lang="en-US" dirty="0" err="1" smtClean="0"/>
              <a:t>getHouseNumber</a:t>
            </a:r>
            <a:r>
              <a:rPr lang="en-US" dirty="0" smtClean="0"/>
              <a:t>());</a:t>
            </a:r>
          </a:p>
          <a:p>
            <a:pPr fontAlgn="base"/>
            <a:r>
              <a:rPr lang="en-US" dirty="0" smtClean="0"/>
              <a:t>}</a:t>
            </a:r>
          </a:p>
          <a:p>
            <a:r>
              <a:rPr lang="en-US" dirty="0" smtClean="0"/>
              <a:t>In this code, we see how to save some </a:t>
            </a:r>
            <a:r>
              <a:rPr lang="en-US" dirty="0" err="1" smtClean="0"/>
              <a:t>unserializable</a:t>
            </a:r>
            <a:r>
              <a:rPr lang="en-US" dirty="0" smtClean="0"/>
              <a:t> attributes by serializing </a:t>
            </a:r>
            <a:r>
              <a:rPr lang="en-US" i="1" dirty="0" smtClean="0"/>
              <a:t>Address</a:t>
            </a:r>
            <a:r>
              <a:rPr lang="en-US" dirty="0" smtClean="0"/>
              <a:t> with custom serialization. Note that we must mark the </a:t>
            </a:r>
            <a:r>
              <a:rPr lang="en-US" dirty="0" err="1" smtClean="0"/>
              <a:t>unserializable</a:t>
            </a:r>
            <a:r>
              <a:rPr lang="en-US" dirty="0" smtClean="0"/>
              <a:t> attributes as </a:t>
            </a:r>
            <a:r>
              <a:rPr lang="en-US" i="1" dirty="0" smtClean="0"/>
              <a:t>transient</a:t>
            </a:r>
            <a:r>
              <a:rPr lang="en-US" dirty="0" smtClean="0"/>
              <a:t> to avoid the </a:t>
            </a:r>
            <a:r>
              <a:rPr lang="en-US" i="1" dirty="0" err="1" smtClean="0"/>
              <a:t>NotSerializableException</a:t>
            </a:r>
            <a:r>
              <a:rPr lang="en-US" i="1" dirty="0" smtClean="0"/>
              <a:t>.</a:t>
            </a:r>
            <a:endParaRPr lang="en-US"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r>
              <a:rPr lang="en-US" dirty="0" smtClean="0"/>
              <a:t>Assignment</a:t>
            </a:r>
            <a:endParaRPr lang="en-US" dirty="0"/>
          </a:p>
        </p:txBody>
      </p:sp>
      <p:sp>
        <p:nvSpPr>
          <p:cNvPr id="3" name="Content Placeholder 2"/>
          <p:cNvSpPr>
            <a:spLocks noGrp="1"/>
          </p:cNvSpPr>
          <p:nvPr>
            <p:ph sz="quarter" idx="1"/>
          </p:nvPr>
        </p:nvSpPr>
        <p:spPr>
          <a:xfrm>
            <a:off x="914400" y="990600"/>
            <a:ext cx="7772400" cy="5562600"/>
          </a:xfrm>
        </p:spPr>
        <p:txBody>
          <a:bodyPr>
            <a:normAutofit fontScale="92500"/>
          </a:bodyPr>
          <a:lstStyle/>
          <a:p>
            <a:pPr lvl="0"/>
            <a:r>
              <a:rPr lang="en-US" dirty="0" smtClean="0"/>
              <a:t>Create a class </a:t>
            </a:r>
            <a:r>
              <a:rPr lang="en-US" b="1" dirty="0" err="1" smtClean="0"/>
              <a:t>DirectoryList</a:t>
            </a:r>
            <a:r>
              <a:rPr lang="en-US" dirty="0" smtClean="0"/>
              <a:t> having main method.  Read a directory name from user.  Search the existence of the directory.  If exists, display all files and subdirectories present in that.  Otherwise, display a message </a:t>
            </a:r>
            <a:r>
              <a:rPr lang="en-US" b="1" dirty="0" smtClean="0"/>
              <a:t>Directory does not exists.</a:t>
            </a:r>
            <a:endParaRPr lang="en-US" dirty="0" smtClean="0"/>
          </a:p>
          <a:p>
            <a:pPr lvl="0"/>
            <a:r>
              <a:rPr lang="en-US" dirty="0" smtClean="0"/>
              <a:t>Create a class </a:t>
            </a:r>
            <a:r>
              <a:rPr lang="en-US" b="1" dirty="0" smtClean="0"/>
              <a:t>Employee</a:t>
            </a:r>
            <a:r>
              <a:rPr lang="en-US" dirty="0" smtClean="0"/>
              <a:t> having members as follows:</a:t>
            </a:r>
          </a:p>
          <a:p>
            <a:pPr lvl="1"/>
            <a:r>
              <a:rPr lang="en-US" dirty="0" smtClean="0"/>
              <a:t>private </a:t>
            </a:r>
            <a:r>
              <a:rPr lang="en-US" dirty="0" err="1" smtClean="0"/>
              <a:t>int</a:t>
            </a:r>
            <a:r>
              <a:rPr lang="en-US" dirty="0" smtClean="0"/>
              <a:t> </a:t>
            </a:r>
            <a:r>
              <a:rPr lang="en-US" dirty="0" err="1" smtClean="0"/>
              <a:t>empNo</a:t>
            </a:r>
            <a:endParaRPr lang="en-US" dirty="0" smtClean="0"/>
          </a:p>
          <a:p>
            <a:pPr lvl="1"/>
            <a:r>
              <a:rPr lang="en-US" dirty="0" smtClean="0"/>
              <a:t>private String </a:t>
            </a:r>
            <a:r>
              <a:rPr lang="en-US" dirty="0" err="1" smtClean="0"/>
              <a:t>empName</a:t>
            </a:r>
            <a:endParaRPr lang="en-US" dirty="0" smtClean="0"/>
          </a:p>
          <a:p>
            <a:pPr lvl="1"/>
            <a:r>
              <a:rPr lang="en-US" dirty="0" smtClean="0"/>
              <a:t>private </a:t>
            </a:r>
            <a:r>
              <a:rPr lang="en-US" dirty="0" err="1" smtClean="0"/>
              <a:t>int</a:t>
            </a:r>
            <a:r>
              <a:rPr lang="en-US" dirty="0" smtClean="0"/>
              <a:t> </a:t>
            </a:r>
            <a:r>
              <a:rPr lang="en-US" dirty="0" err="1" smtClean="0"/>
              <a:t>empBasic</a:t>
            </a:r>
            <a:endParaRPr lang="en-US" dirty="0" smtClean="0"/>
          </a:p>
          <a:p>
            <a:pPr lvl="1"/>
            <a:r>
              <a:rPr lang="en-US" dirty="0" smtClean="0"/>
              <a:t>Parameterized constructor to initialize members.</a:t>
            </a:r>
          </a:p>
          <a:p>
            <a:pPr lvl="1"/>
            <a:r>
              <a:rPr lang="en-US" dirty="0" smtClean="0"/>
              <a:t>Getter methods for all instance variables</a:t>
            </a:r>
          </a:p>
          <a:p>
            <a:pPr lvl="1"/>
            <a:r>
              <a:rPr lang="en-US" dirty="0" smtClean="0"/>
              <a:t>Create a class </a:t>
            </a:r>
            <a:r>
              <a:rPr lang="en-US" b="1" dirty="0" err="1" smtClean="0"/>
              <a:t>WriteEmployee</a:t>
            </a:r>
            <a:r>
              <a:rPr lang="en-US" dirty="0" smtClean="0"/>
              <a:t> having main method.  Ask user to enter details of an employee and set them in an Employee object.  Store details of this object in a file </a:t>
            </a:r>
            <a:r>
              <a:rPr lang="en-US" b="1" dirty="0" smtClean="0"/>
              <a:t>emp.txt.</a:t>
            </a:r>
            <a:endParaRPr lang="en-US" b="1" dirty="0" smtClean="0"/>
          </a:p>
          <a:p>
            <a:pPr lvl="1"/>
            <a:r>
              <a:rPr lang="en-US" dirty="0" smtClean="0"/>
              <a:t>Read </a:t>
            </a:r>
            <a:r>
              <a:rPr lang="en-US" dirty="0" smtClean="0"/>
              <a:t>employee details from the file and display those details.</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Collections</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533400" y="1752600"/>
            <a:ext cx="8229600" cy="1981200"/>
          </a:xfrm>
        </p:spPr>
        <p:txBody>
          <a:bodyPr>
            <a:normAutofit/>
          </a:bodyPr>
          <a:lstStyle/>
          <a:p>
            <a:pPr algn="just"/>
            <a:r>
              <a:rPr lang="en-US" sz="2400" b="1" dirty="0"/>
              <a:t>Collections in java</a:t>
            </a:r>
            <a:r>
              <a:rPr lang="en-US" sz="2400" dirty="0"/>
              <a:t> is a framework that provides an architecture to store and manipulate the group of objects</a:t>
            </a:r>
            <a:r>
              <a:rPr lang="en-US" sz="2400" dirty="0" smtClean="0"/>
              <a:t>.</a:t>
            </a:r>
          </a:p>
          <a:p>
            <a:pPr algn="just"/>
            <a:r>
              <a:rPr lang="en-US" sz="2400" dirty="0" smtClean="0"/>
              <a:t>It provides a system for organizing and handling collections</a:t>
            </a:r>
          </a:p>
          <a:p>
            <a:pPr algn="just"/>
            <a:r>
              <a:rPr lang="en-US" sz="2400" dirty="0" smtClean="0"/>
              <a:t>It belong to java.util package.</a:t>
            </a:r>
            <a:endParaRPr lang="en-US" sz="24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Collection in </a:t>
            </a:r>
            <a:r>
              <a:rPr lang="en-US" dirty="0" smtClean="0"/>
              <a:t>java</a:t>
            </a:r>
            <a:endParaRPr lang="en-US" dirty="0"/>
          </a:p>
        </p:txBody>
      </p:sp>
      <p:sp>
        <p:nvSpPr>
          <p:cNvPr id="3" name="Content Placeholder 2"/>
          <p:cNvSpPr>
            <a:spLocks noGrp="1"/>
          </p:cNvSpPr>
          <p:nvPr>
            <p:ph idx="1"/>
          </p:nvPr>
        </p:nvSpPr>
        <p:spPr>
          <a:xfrm>
            <a:off x="457200" y="2971801"/>
            <a:ext cx="8229600" cy="1219200"/>
          </a:xfrm>
        </p:spPr>
        <p:txBody>
          <a:bodyPr/>
          <a:lstStyle/>
          <a:p>
            <a:r>
              <a:rPr lang="en-US" dirty="0"/>
              <a:t>Collection represents a single unit of objects i.e. a group.</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framework in </a:t>
            </a:r>
            <a:r>
              <a:rPr lang="en-US" dirty="0" smtClean="0"/>
              <a:t>java</a:t>
            </a:r>
            <a:endParaRPr lang="en-US" dirty="0"/>
          </a:p>
        </p:txBody>
      </p:sp>
      <p:sp>
        <p:nvSpPr>
          <p:cNvPr id="3" name="Content Placeholder 2"/>
          <p:cNvSpPr>
            <a:spLocks noGrp="1"/>
          </p:cNvSpPr>
          <p:nvPr>
            <p:ph idx="1"/>
          </p:nvPr>
        </p:nvSpPr>
        <p:spPr>
          <a:xfrm>
            <a:off x="457200" y="2286000"/>
            <a:ext cx="8229600" cy="2057400"/>
          </a:xfrm>
        </p:spPr>
        <p:txBody>
          <a:bodyPr/>
          <a:lstStyle/>
          <a:p>
            <a:r>
              <a:rPr lang="en-US" dirty="0"/>
              <a:t>provides readymade architecture.</a:t>
            </a:r>
          </a:p>
          <a:p>
            <a:r>
              <a:rPr lang="en-US" dirty="0"/>
              <a:t>represents set of classes and interface</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71717"/>
          </a:xfrm>
        </p:spPr>
        <p:txBody>
          <a:bodyPr>
            <a:normAutofit fontScale="90000"/>
          </a:bodyPr>
          <a:lstStyle/>
          <a:p>
            <a:endParaRPr lang="en-IN" dirty="0"/>
          </a:p>
        </p:txBody>
      </p:sp>
      <p:sp>
        <p:nvSpPr>
          <p:cNvPr id="3" name="Content Placeholder 2"/>
          <p:cNvSpPr>
            <a:spLocks noGrp="1"/>
          </p:cNvSpPr>
          <p:nvPr>
            <p:ph sz="quarter" idx="1"/>
          </p:nvPr>
        </p:nvSpPr>
        <p:spPr>
          <a:xfrm>
            <a:off x="827484" y="1317812"/>
            <a:ext cx="6709906" cy="4930587"/>
          </a:xfrm>
        </p:spPr>
        <p:txBody>
          <a:bodyPr>
            <a:normAutofit fontScale="77500" lnSpcReduction="20000"/>
          </a:bodyPr>
          <a:lstStyle/>
          <a:p>
            <a:r>
              <a:rPr lang="en-IN" dirty="0"/>
              <a:t>1) Scenario where </a:t>
            </a:r>
            <a:r>
              <a:rPr lang="en-IN" dirty="0" err="1"/>
              <a:t>ArithmeticException</a:t>
            </a:r>
            <a:r>
              <a:rPr lang="en-IN" dirty="0"/>
              <a:t> occurs</a:t>
            </a:r>
          </a:p>
          <a:p>
            <a:pPr marL="0" indent="0">
              <a:buNone/>
            </a:pPr>
            <a:r>
              <a:rPr lang="en-IN" dirty="0" smtClean="0"/>
              <a:t>f </a:t>
            </a:r>
            <a:r>
              <a:rPr lang="en-IN" dirty="0"/>
              <a:t>we divide any number by zero, there occurs an </a:t>
            </a:r>
            <a:r>
              <a:rPr lang="en-IN" dirty="0" err="1"/>
              <a:t>ArithmeticException</a:t>
            </a:r>
            <a:r>
              <a:rPr lang="en-IN" dirty="0"/>
              <a:t>.</a:t>
            </a:r>
          </a:p>
          <a:p>
            <a:pPr marL="0" indent="0">
              <a:buNone/>
            </a:pPr>
            <a:r>
              <a:rPr lang="en-IN" dirty="0" err="1" smtClean="0"/>
              <a:t>int</a:t>
            </a:r>
            <a:r>
              <a:rPr lang="en-IN" dirty="0" smtClean="0"/>
              <a:t> </a:t>
            </a:r>
            <a:r>
              <a:rPr lang="en-IN" dirty="0"/>
              <a:t>a=50/0;//</a:t>
            </a:r>
            <a:r>
              <a:rPr lang="en-IN" dirty="0" err="1"/>
              <a:t>ArithmeticException</a:t>
            </a:r>
            <a:r>
              <a:rPr lang="en-IN" dirty="0"/>
              <a:t>  </a:t>
            </a:r>
          </a:p>
          <a:p>
            <a:r>
              <a:rPr lang="en-IN" dirty="0"/>
              <a:t>2) Scenario where </a:t>
            </a:r>
            <a:r>
              <a:rPr lang="en-IN" dirty="0" err="1"/>
              <a:t>NullPointerException</a:t>
            </a:r>
            <a:r>
              <a:rPr lang="en-IN" dirty="0"/>
              <a:t> occurs</a:t>
            </a:r>
          </a:p>
          <a:p>
            <a:pPr marL="0" indent="0">
              <a:buNone/>
            </a:pPr>
            <a:r>
              <a:rPr lang="en-IN" dirty="0" smtClean="0"/>
              <a:t>If </a:t>
            </a:r>
            <a:r>
              <a:rPr lang="en-IN" dirty="0"/>
              <a:t>we have null value in any variable, performing any operation by the variable occurs an </a:t>
            </a:r>
            <a:r>
              <a:rPr lang="en-IN" dirty="0" err="1"/>
              <a:t>NullPointerException</a:t>
            </a:r>
            <a:r>
              <a:rPr lang="en-IN" dirty="0"/>
              <a:t>.</a:t>
            </a:r>
          </a:p>
          <a:p>
            <a:pPr marL="0" indent="0">
              <a:buNone/>
            </a:pPr>
            <a:r>
              <a:rPr lang="en-IN" dirty="0" smtClean="0"/>
              <a:t>String </a:t>
            </a:r>
            <a:r>
              <a:rPr lang="en-IN" dirty="0"/>
              <a:t>s=null;  </a:t>
            </a:r>
            <a:endParaRPr lang="en-IN" dirty="0" smtClean="0"/>
          </a:p>
          <a:p>
            <a:pPr marL="0" indent="0">
              <a:buNone/>
            </a:pPr>
            <a:r>
              <a:rPr lang="en-IN" dirty="0" err="1" smtClean="0"/>
              <a:t>System.out.println</a:t>
            </a:r>
            <a:r>
              <a:rPr lang="en-IN" dirty="0" smtClean="0"/>
              <a:t>(</a:t>
            </a:r>
            <a:r>
              <a:rPr lang="en-IN" dirty="0" err="1" smtClean="0"/>
              <a:t>s.length</a:t>
            </a:r>
            <a:r>
              <a:rPr lang="en-IN" dirty="0"/>
              <a:t>());//</a:t>
            </a:r>
            <a:r>
              <a:rPr lang="en-IN" dirty="0" err="1"/>
              <a:t>NullPointerException</a:t>
            </a:r>
            <a:r>
              <a:rPr lang="en-IN" dirty="0"/>
              <a:t> </a:t>
            </a:r>
            <a:endParaRPr lang="en-IN" dirty="0" smtClean="0"/>
          </a:p>
          <a:p>
            <a:r>
              <a:rPr lang="en-US" b="1" dirty="0"/>
              <a:t>3) Scenario where </a:t>
            </a:r>
            <a:r>
              <a:rPr lang="en-US" b="1" dirty="0" err="1"/>
              <a:t>NumberFormatException</a:t>
            </a:r>
            <a:r>
              <a:rPr lang="en-US" b="1" dirty="0"/>
              <a:t> occurs</a:t>
            </a:r>
          </a:p>
          <a:p>
            <a:pPr marL="0" indent="0">
              <a:buNone/>
            </a:pPr>
            <a:r>
              <a:rPr lang="en-US" dirty="0"/>
              <a:t>The wrong formatting of any value, may occur </a:t>
            </a:r>
            <a:r>
              <a:rPr lang="en-US" dirty="0" err="1"/>
              <a:t>NumberFormatException</a:t>
            </a:r>
            <a:r>
              <a:rPr lang="en-US" dirty="0"/>
              <a:t>. Suppose I have a string variable that have characters, converting this variable into digit will occur </a:t>
            </a:r>
            <a:r>
              <a:rPr lang="en-US" dirty="0" err="1"/>
              <a:t>NumberFormatException</a:t>
            </a:r>
            <a:r>
              <a:rPr lang="en-US" dirty="0"/>
              <a:t>.</a:t>
            </a:r>
          </a:p>
          <a:p>
            <a:pPr marL="0" indent="0">
              <a:buNone/>
            </a:pPr>
            <a:r>
              <a:rPr lang="en-US" dirty="0"/>
              <a:t>String s="</a:t>
            </a:r>
            <a:r>
              <a:rPr lang="en-US" dirty="0" err="1"/>
              <a:t>abc</a:t>
            </a:r>
            <a:r>
              <a:rPr lang="en-US" dirty="0"/>
              <a:t>";  </a:t>
            </a:r>
          </a:p>
          <a:p>
            <a:pPr marL="0" indent="0">
              <a:buNone/>
            </a:pPr>
            <a:r>
              <a:rPr lang="en-US" b="1" dirty="0" err="1"/>
              <a:t>int</a:t>
            </a:r>
            <a:r>
              <a:rPr lang="en-US" dirty="0"/>
              <a:t> </a:t>
            </a:r>
            <a:r>
              <a:rPr lang="en-US" dirty="0" err="1"/>
              <a:t>i</a:t>
            </a:r>
            <a:r>
              <a:rPr lang="en-US" dirty="0"/>
              <a:t>=</a:t>
            </a:r>
            <a:r>
              <a:rPr lang="en-US" dirty="0" err="1"/>
              <a:t>Integer.parseInt</a:t>
            </a:r>
            <a:r>
              <a:rPr lang="en-US" dirty="0"/>
              <a:t>(s);//</a:t>
            </a:r>
            <a:r>
              <a:rPr lang="en-US" dirty="0" err="1"/>
              <a:t>NumberFormatException</a:t>
            </a:r>
            <a:r>
              <a:rPr lang="en-US" dirty="0"/>
              <a:t>  </a:t>
            </a:r>
          </a:p>
          <a:p>
            <a:pPr marL="0" indent="0">
              <a:buNone/>
            </a:pPr>
            <a:endParaRPr lang="en-IN" dirty="0"/>
          </a:p>
        </p:txBody>
      </p:sp>
    </p:spTree>
    <p:extLst>
      <p:ext uri="{BB962C8B-B14F-4D97-AF65-F5344CB8AC3E}">
        <p14:creationId xmlns:p14="http://schemas.microsoft.com/office/powerpoint/2010/main" xmlns="" val="14992832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smtClean="0"/>
              <a:t>Collections Hierarchy</a:t>
            </a:r>
            <a:endParaRPr lang="en-US" dirty="0"/>
          </a:p>
        </p:txBody>
      </p:sp>
      <p:pic>
        <p:nvPicPr>
          <p:cNvPr id="9218" name="Picture 2"/>
          <p:cNvPicPr>
            <a:picLocks noGrp="1" noChangeAspect="1" noChangeArrowheads="1"/>
          </p:cNvPicPr>
          <p:nvPr>
            <p:ph idx="1"/>
          </p:nvPr>
        </p:nvPicPr>
        <p:blipFill>
          <a:blip r:embed="rId2" cstate="print"/>
          <a:stretch>
            <a:fillRect/>
          </a:stretch>
        </p:blipFill>
        <p:spPr bwMode="auto">
          <a:xfrm>
            <a:off x="428596" y="1600200"/>
            <a:ext cx="835824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685800" y="762000"/>
            <a:ext cx="7772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a:stretch>
            <a:fillRect/>
          </a:stretch>
        </p:blipFill>
        <p:spPr bwMode="auto">
          <a:xfrm>
            <a:off x="533400" y="685800"/>
            <a:ext cx="8017521"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762000" y="762000"/>
            <a:ext cx="7612124"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685800" y="762000"/>
            <a:ext cx="7717128" cy="5745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533400" y="762000"/>
            <a:ext cx="8029282" cy="57822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533400" y="762000"/>
            <a:ext cx="7924800" cy="57320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Difference between </a:t>
            </a:r>
            <a:r>
              <a:rPr lang="en-US" sz="4000" dirty="0" err="1" smtClean="0"/>
              <a:t>ArrayList</a:t>
            </a:r>
            <a:r>
              <a:rPr lang="en-US" sz="4000" dirty="0" smtClean="0"/>
              <a:t> and Vector</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609600" y="1752600"/>
            <a:ext cx="80010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533400" y="762000"/>
            <a:ext cx="8153400" cy="5715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609600" y="762000"/>
            <a:ext cx="79248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Exception Handling Keywords</a:t>
            </a:r>
            <a:br>
              <a:rPr lang="en-IN" dirty="0"/>
            </a:br>
            <a:endParaRPr lang="en-IN" dirty="0"/>
          </a:p>
        </p:txBody>
      </p:sp>
      <p:sp>
        <p:nvSpPr>
          <p:cNvPr id="3" name="Content Placeholder 2"/>
          <p:cNvSpPr>
            <a:spLocks noGrp="1"/>
          </p:cNvSpPr>
          <p:nvPr>
            <p:ph sz="quarter" idx="1"/>
          </p:nvPr>
        </p:nvSpPr>
        <p:spPr/>
        <p:txBody>
          <a:bodyPr/>
          <a:lstStyle/>
          <a:p>
            <a:r>
              <a:rPr lang="en-IN" dirty="0"/>
              <a:t>Java Exception Handling Keywords</a:t>
            </a:r>
          </a:p>
          <a:p>
            <a:r>
              <a:rPr lang="en-US" dirty="0"/>
              <a:t>try</a:t>
            </a:r>
          </a:p>
          <a:p>
            <a:r>
              <a:rPr lang="en-US" dirty="0"/>
              <a:t>catch</a:t>
            </a:r>
          </a:p>
          <a:p>
            <a:r>
              <a:rPr lang="en-US" dirty="0"/>
              <a:t>finally</a:t>
            </a:r>
          </a:p>
          <a:p>
            <a:r>
              <a:rPr lang="en-US" dirty="0"/>
              <a:t>throw</a:t>
            </a:r>
          </a:p>
          <a:p>
            <a:r>
              <a:rPr lang="en-US" dirty="0"/>
              <a:t>throws</a:t>
            </a:r>
          </a:p>
          <a:p>
            <a:endParaRPr lang="en-IN" dirty="0"/>
          </a:p>
        </p:txBody>
      </p:sp>
    </p:spTree>
    <p:extLst>
      <p:ext uri="{BB962C8B-B14F-4D97-AF65-F5344CB8AC3E}">
        <p14:creationId xmlns:p14="http://schemas.microsoft.com/office/powerpoint/2010/main" xmlns="" val="31267021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533400" y="762000"/>
            <a:ext cx="8159933"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533400" y="762000"/>
            <a:ext cx="8153801" cy="57110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a:stretch>
            <a:fillRect/>
          </a:stretch>
        </p:blipFill>
        <p:spPr bwMode="auto">
          <a:xfrm>
            <a:off x="533400" y="762000"/>
            <a:ext cx="80772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533400" y="762000"/>
            <a:ext cx="8031267"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381000" y="762000"/>
            <a:ext cx="8435069" cy="57089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srcRect/>
          <a:stretch>
            <a:fillRect/>
          </a:stretch>
        </p:blipFill>
        <p:spPr bwMode="auto">
          <a:xfrm>
            <a:off x="533400" y="762000"/>
            <a:ext cx="8016151" cy="57191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rcRect/>
          <a:stretch>
            <a:fillRect/>
          </a:stretch>
        </p:blipFill>
        <p:spPr bwMode="auto">
          <a:xfrm>
            <a:off x="533400" y="762000"/>
            <a:ext cx="8019241" cy="57171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cstate="print"/>
          <a:srcRect/>
          <a:stretch>
            <a:fillRect/>
          </a:stretch>
        </p:blipFill>
        <p:spPr bwMode="auto">
          <a:xfrm>
            <a:off x="533400" y="762000"/>
            <a:ext cx="8077200" cy="5714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cstate="print"/>
          <a:srcRect/>
          <a:stretch>
            <a:fillRect/>
          </a:stretch>
        </p:blipFill>
        <p:spPr bwMode="auto">
          <a:xfrm>
            <a:off x="609600" y="762000"/>
            <a:ext cx="7842509" cy="57427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Difference between </a:t>
            </a:r>
            <a:r>
              <a:rPr lang="en-US" sz="3200" dirty="0" err="1" smtClean="0"/>
              <a:t>ArrayList</a:t>
            </a:r>
            <a:r>
              <a:rPr lang="en-US" sz="3200" dirty="0" smtClean="0"/>
              <a:t> and </a:t>
            </a:r>
            <a:r>
              <a:rPr lang="en-US" sz="3200" dirty="0" err="1" smtClean="0"/>
              <a:t>LinkedList</a:t>
            </a:r>
            <a:endParaRPr lang="en-US" sz="3200"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533400" y="1981200"/>
            <a:ext cx="7915275"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361</TotalTime>
  <Words>4595</Words>
  <Application>Microsoft Office PowerPoint</Application>
  <PresentationFormat>On-screen Show (4:3)</PresentationFormat>
  <Paragraphs>1022</Paragraphs>
  <Slides>140</Slides>
  <Notes>2</Notes>
  <HiddenSlides>0</HiddenSlides>
  <MMClips>0</MMClips>
  <ScaleCrop>false</ScaleCrop>
  <HeadingPairs>
    <vt:vector size="4" baseType="variant">
      <vt:variant>
        <vt:lpstr>Theme</vt:lpstr>
      </vt:variant>
      <vt:variant>
        <vt:i4>1</vt:i4>
      </vt:variant>
      <vt:variant>
        <vt:lpstr>Slide Titles</vt:lpstr>
      </vt:variant>
      <vt:variant>
        <vt:i4>140</vt:i4>
      </vt:variant>
    </vt:vector>
  </HeadingPairs>
  <TitlesOfParts>
    <vt:vector size="141" baseType="lpstr">
      <vt:lpstr>Equity</vt:lpstr>
      <vt:lpstr>Exception Handling ,File IO And Serialization, Collections &amp; Generics</vt:lpstr>
      <vt:lpstr>Exception Handling in Java</vt:lpstr>
      <vt:lpstr>Advantage of Exception Handling </vt:lpstr>
      <vt:lpstr>Slide 4</vt:lpstr>
      <vt:lpstr>Hierarchy of Java Exception classes </vt:lpstr>
      <vt:lpstr>Types of Exception </vt:lpstr>
      <vt:lpstr>Difference between checked and unchecked exceptions </vt:lpstr>
      <vt:lpstr>Slide 8</vt:lpstr>
      <vt:lpstr>Java Exception Handling Keywords </vt:lpstr>
      <vt:lpstr>The try-catch blocks and flow of programs</vt:lpstr>
      <vt:lpstr>Java try-catch  </vt:lpstr>
      <vt:lpstr>Java catch block </vt:lpstr>
      <vt:lpstr>Solution by exception handling </vt:lpstr>
      <vt:lpstr>Internal working of java try-catch block </vt:lpstr>
      <vt:lpstr>Slide 15</vt:lpstr>
      <vt:lpstr>Java catch multiple exceptions </vt:lpstr>
      <vt:lpstr>Slide 17</vt:lpstr>
      <vt:lpstr>Slide 18</vt:lpstr>
      <vt:lpstr>Java Nested try block </vt:lpstr>
      <vt:lpstr>Slide 20</vt:lpstr>
      <vt:lpstr>Java nested try example </vt:lpstr>
      <vt:lpstr>Java finally block </vt:lpstr>
      <vt:lpstr>Slide 23</vt:lpstr>
      <vt:lpstr>Java throw exception </vt:lpstr>
      <vt:lpstr>java throw keyword example </vt:lpstr>
      <vt:lpstr>Java Exception propagation </vt:lpstr>
      <vt:lpstr>Program of Exception Propagation</vt:lpstr>
      <vt:lpstr>Slide 28</vt:lpstr>
      <vt:lpstr>Java throws keyword </vt:lpstr>
      <vt:lpstr>Slide 30</vt:lpstr>
      <vt:lpstr>Java throws example </vt:lpstr>
      <vt:lpstr>Difference between throw and throws in Java </vt:lpstr>
      <vt:lpstr>Slide 33</vt:lpstr>
      <vt:lpstr>Difference between final, finally and finalize </vt:lpstr>
      <vt:lpstr>Java Custom Exception </vt:lpstr>
      <vt:lpstr>Slide 36</vt:lpstr>
      <vt:lpstr>Assignment</vt:lpstr>
      <vt:lpstr>JAVA IO</vt:lpstr>
      <vt:lpstr>Java Input Output </vt:lpstr>
      <vt:lpstr>Streams</vt:lpstr>
      <vt:lpstr>Input Stream/OutPut Stream</vt:lpstr>
      <vt:lpstr>Java IO</vt:lpstr>
      <vt:lpstr>InputStream class </vt:lpstr>
      <vt:lpstr>InputStream Hierarchy </vt:lpstr>
      <vt:lpstr>OutputStream class </vt:lpstr>
      <vt:lpstr>Slide 46</vt:lpstr>
      <vt:lpstr>Java FileWriter and FileReader (File Handling in java)</vt:lpstr>
      <vt:lpstr>Methods of FileWriter class </vt:lpstr>
      <vt:lpstr>Java FileWriter Example </vt:lpstr>
      <vt:lpstr>FileReader class </vt:lpstr>
      <vt:lpstr>FileReader Example</vt:lpstr>
      <vt:lpstr>BufferedReader class</vt:lpstr>
      <vt:lpstr>Slide 53</vt:lpstr>
      <vt:lpstr>Slide 54</vt:lpstr>
      <vt:lpstr>Java BufferedOutputStream and BufferedInputStream</vt:lpstr>
      <vt:lpstr>Slide 56</vt:lpstr>
      <vt:lpstr>Java BufferedInputStream class </vt:lpstr>
      <vt:lpstr>Serialization</vt:lpstr>
      <vt:lpstr>java.io.Serializable interface </vt:lpstr>
      <vt:lpstr>ObjectOutputStream class:- </vt:lpstr>
      <vt:lpstr>Example of Java Serialization </vt:lpstr>
      <vt:lpstr>Deserialization in java </vt:lpstr>
      <vt:lpstr>ObjectInputStream class </vt:lpstr>
      <vt:lpstr>Deserilization:-</vt:lpstr>
      <vt:lpstr>Serial version UID</vt:lpstr>
      <vt:lpstr>Slide 66</vt:lpstr>
      <vt:lpstr>Java Serialization Caveats</vt:lpstr>
      <vt:lpstr>Slide 68</vt:lpstr>
      <vt:lpstr>Slide 69</vt:lpstr>
      <vt:lpstr>Slide 70</vt:lpstr>
      <vt:lpstr>Slide 71</vt:lpstr>
      <vt:lpstr>Slide 72</vt:lpstr>
      <vt:lpstr>Slide 73</vt:lpstr>
      <vt:lpstr>Slide 74</vt:lpstr>
      <vt:lpstr>Assignment</vt:lpstr>
      <vt:lpstr>Collections</vt:lpstr>
      <vt:lpstr>Collections</vt:lpstr>
      <vt:lpstr>What is Collection in java</vt:lpstr>
      <vt:lpstr>What is framework in java</vt:lpstr>
      <vt:lpstr>Collections Hierarchy</vt:lpstr>
      <vt:lpstr>Slide 81</vt:lpstr>
      <vt:lpstr>Slide 82</vt:lpstr>
      <vt:lpstr>Slide 83</vt:lpstr>
      <vt:lpstr>Slide 84</vt:lpstr>
      <vt:lpstr>Slide 85</vt:lpstr>
      <vt:lpstr>Slide 86</vt:lpstr>
      <vt:lpstr>Difference between ArrayList and Vector</vt:lpstr>
      <vt:lpstr>Slide 88</vt:lpstr>
      <vt:lpstr>Slide 89</vt:lpstr>
      <vt:lpstr>Slide 90</vt:lpstr>
      <vt:lpstr>Slide 91</vt:lpstr>
      <vt:lpstr>Slide 92</vt:lpstr>
      <vt:lpstr>Slide 93</vt:lpstr>
      <vt:lpstr>Slide 94</vt:lpstr>
      <vt:lpstr>Slide 95</vt:lpstr>
      <vt:lpstr>Slide 96</vt:lpstr>
      <vt:lpstr>Slide 97</vt:lpstr>
      <vt:lpstr>Slide 98</vt:lpstr>
      <vt:lpstr>Difference between ArrayList and LinkedList</vt:lpstr>
      <vt:lpstr>List Interface</vt:lpstr>
      <vt:lpstr>LinkedHashSet class</vt:lpstr>
      <vt:lpstr>LinkedHashSet class</vt:lpstr>
      <vt:lpstr>Example of LinkedHashSet class</vt:lpstr>
      <vt:lpstr>HashTable class</vt:lpstr>
      <vt:lpstr>Declaration HashTable</vt:lpstr>
      <vt:lpstr>HashTable Example</vt:lpstr>
      <vt:lpstr>Difference between HashMap and Hashtable</vt:lpstr>
      <vt:lpstr>Comparable interface</vt:lpstr>
      <vt:lpstr>Comparator interface</vt:lpstr>
      <vt:lpstr>Collections Class</vt:lpstr>
      <vt:lpstr>Generics</vt:lpstr>
      <vt:lpstr>Topics</vt:lpstr>
      <vt:lpstr>Why generic programming</vt:lpstr>
      <vt:lpstr>Why generic programming (cont.)</vt:lpstr>
      <vt:lpstr>Why generic programming (cont.)</vt:lpstr>
      <vt:lpstr>Definition of a simple generic class</vt:lpstr>
      <vt:lpstr>Multiple type parameters allowed</vt:lpstr>
      <vt:lpstr>Generic static algorithms</vt:lpstr>
      <vt:lpstr>Inheritance rules for generic types</vt:lpstr>
      <vt:lpstr>Comments on inheritance relations</vt:lpstr>
      <vt:lpstr>Bounds for type variables</vt:lpstr>
      <vt:lpstr>Bounds for type variables (cont.)</vt:lpstr>
      <vt:lpstr>Generic code and the JVM</vt:lpstr>
      <vt:lpstr>Generic code and the JVM (cont.)</vt:lpstr>
      <vt:lpstr>Overriding of methods of generic type</vt:lpstr>
      <vt:lpstr>Restrictions and limitations</vt:lpstr>
      <vt:lpstr>Restrictions and limitations (cont.)</vt:lpstr>
      <vt:lpstr>Wildcard types</vt:lpstr>
      <vt:lpstr>Wildcard capture</vt:lpstr>
      <vt:lpstr>Collections and algorithms</vt:lpstr>
      <vt:lpstr>Question Time</vt:lpstr>
      <vt:lpstr>Slide 132</vt:lpstr>
      <vt:lpstr>Slide 133</vt:lpstr>
      <vt:lpstr>Slide 134</vt:lpstr>
      <vt:lpstr>Slide 135</vt:lpstr>
      <vt:lpstr>Slide 136</vt:lpstr>
      <vt:lpstr>Slide 137</vt:lpstr>
      <vt:lpstr>Slide 138</vt:lpstr>
      <vt:lpstr>Slide 139</vt:lpstr>
      <vt:lpstr>Slide 140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lata</dc:creator>
  <cp:lastModifiedBy>lata</cp:lastModifiedBy>
  <cp:revision>9</cp:revision>
  <dcterms:created xsi:type="dcterms:W3CDTF">2018-11-29T01:33:48Z</dcterms:created>
  <dcterms:modified xsi:type="dcterms:W3CDTF">2018-11-30T11:30:57Z</dcterms:modified>
</cp:coreProperties>
</file>