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2"/>
  </p:notesMasterIdLst>
  <p:sldIdLst>
    <p:sldId id="256" r:id="rId2"/>
    <p:sldId id="263" r:id="rId3"/>
    <p:sldId id="264" r:id="rId4"/>
    <p:sldId id="265" r:id="rId5"/>
    <p:sldId id="266" r:id="rId6"/>
    <p:sldId id="267" r:id="rId7"/>
    <p:sldId id="268" r:id="rId8"/>
    <p:sldId id="258" r:id="rId9"/>
    <p:sldId id="259" r:id="rId10"/>
    <p:sldId id="260" r:id="rId11"/>
    <p:sldId id="458" r:id="rId12"/>
    <p:sldId id="459" r:id="rId13"/>
    <p:sldId id="460" r:id="rId14"/>
    <p:sldId id="488" r:id="rId15"/>
    <p:sldId id="489" r:id="rId16"/>
    <p:sldId id="490" r:id="rId17"/>
    <p:sldId id="491" r:id="rId18"/>
    <p:sldId id="492" r:id="rId19"/>
    <p:sldId id="493" r:id="rId20"/>
    <p:sldId id="494" r:id="rId21"/>
    <p:sldId id="496" r:id="rId22"/>
    <p:sldId id="497" r:id="rId23"/>
    <p:sldId id="498" r:id="rId24"/>
    <p:sldId id="506"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499" r:id="rId38"/>
    <p:sldId id="292" r:id="rId39"/>
    <p:sldId id="485" r:id="rId40"/>
    <p:sldId id="500" r:id="rId41"/>
    <p:sldId id="465" r:id="rId42"/>
    <p:sldId id="466" r:id="rId43"/>
    <p:sldId id="467" r:id="rId44"/>
    <p:sldId id="468" r:id="rId45"/>
    <p:sldId id="469" r:id="rId46"/>
    <p:sldId id="470" r:id="rId47"/>
    <p:sldId id="471" r:id="rId48"/>
    <p:sldId id="472" r:id="rId49"/>
    <p:sldId id="473" r:id="rId50"/>
    <p:sldId id="474" r:id="rId51"/>
    <p:sldId id="475" r:id="rId52"/>
    <p:sldId id="293" r:id="rId53"/>
    <p:sldId id="294" r:id="rId54"/>
    <p:sldId id="295" r:id="rId55"/>
    <p:sldId id="296" r:id="rId56"/>
    <p:sldId id="297" r:id="rId57"/>
    <p:sldId id="298"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5" r:id="rId71"/>
    <p:sldId id="316" r:id="rId72"/>
    <p:sldId id="319" r:id="rId73"/>
    <p:sldId id="320" r:id="rId74"/>
    <p:sldId id="327" r:id="rId75"/>
    <p:sldId id="328" r:id="rId76"/>
    <p:sldId id="329" r:id="rId77"/>
    <p:sldId id="330" r:id="rId78"/>
    <p:sldId id="331" r:id="rId79"/>
    <p:sldId id="332" r:id="rId80"/>
    <p:sldId id="333" r:id="rId81"/>
    <p:sldId id="521" r:id="rId82"/>
    <p:sldId id="522" r:id="rId83"/>
    <p:sldId id="523" r:id="rId84"/>
    <p:sldId id="525" r:id="rId85"/>
    <p:sldId id="524" r:id="rId86"/>
    <p:sldId id="526" r:id="rId87"/>
    <p:sldId id="336" r:id="rId88"/>
    <p:sldId id="436" r:id="rId89"/>
    <p:sldId id="437" r:id="rId90"/>
    <p:sldId id="438" r:id="rId91"/>
    <p:sldId id="439" r:id="rId92"/>
    <p:sldId id="338" r:id="rId93"/>
    <p:sldId id="339" r:id="rId94"/>
    <p:sldId id="340" r:id="rId95"/>
    <p:sldId id="341" r:id="rId96"/>
    <p:sldId id="342" r:id="rId97"/>
    <p:sldId id="343" r:id="rId98"/>
    <p:sldId id="349" r:id="rId99"/>
    <p:sldId id="350" r:id="rId100"/>
    <p:sldId id="351" r:id="rId101"/>
    <p:sldId id="352" r:id="rId102"/>
    <p:sldId id="353" r:id="rId103"/>
    <p:sldId id="354" r:id="rId104"/>
    <p:sldId id="355" r:id="rId105"/>
    <p:sldId id="356" r:id="rId106"/>
    <p:sldId id="357" r:id="rId107"/>
    <p:sldId id="359" r:id="rId108"/>
    <p:sldId id="360" r:id="rId109"/>
    <p:sldId id="361" r:id="rId110"/>
    <p:sldId id="362" r:id="rId111"/>
    <p:sldId id="363" r:id="rId112"/>
    <p:sldId id="463" r:id="rId113"/>
    <p:sldId id="486" r:id="rId114"/>
    <p:sldId id="503" r:id="rId115"/>
    <p:sldId id="504" r:id="rId116"/>
    <p:sldId id="502" r:id="rId117"/>
    <p:sldId id="487" r:id="rId118"/>
    <p:sldId id="527" r:id="rId119"/>
    <p:sldId id="528" r:id="rId120"/>
    <p:sldId id="529" r:id="rId121"/>
    <p:sldId id="334" r:id="rId122"/>
    <p:sldId id="335" r:id="rId123"/>
    <p:sldId id="530" r:id="rId124"/>
    <p:sldId id="337" r:id="rId125"/>
    <p:sldId id="531" r:id="rId126"/>
    <p:sldId id="532" r:id="rId127"/>
    <p:sldId id="533" r:id="rId128"/>
    <p:sldId id="534" r:id="rId129"/>
    <p:sldId id="535" r:id="rId130"/>
    <p:sldId id="345" r:id="rId131"/>
    <p:sldId id="346" r:id="rId132"/>
    <p:sldId id="347" r:id="rId133"/>
    <p:sldId id="348" r:id="rId134"/>
    <p:sldId id="536" r:id="rId135"/>
    <p:sldId id="537" r:id="rId136"/>
    <p:sldId id="538" r:id="rId137"/>
    <p:sldId id="539" r:id="rId138"/>
    <p:sldId id="540" r:id="rId139"/>
    <p:sldId id="541" r:id="rId140"/>
    <p:sldId id="542" r:id="rId141"/>
    <p:sldId id="358" r:id="rId142"/>
    <p:sldId id="543" r:id="rId143"/>
    <p:sldId id="544" r:id="rId144"/>
    <p:sldId id="545" r:id="rId145"/>
    <p:sldId id="546" r:id="rId146"/>
    <p:sldId id="371" r:id="rId147"/>
    <p:sldId id="372" r:id="rId148"/>
    <p:sldId id="373" r:id="rId149"/>
    <p:sldId id="374" r:id="rId150"/>
    <p:sldId id="376" r:id="rId151"/>
    <p:sldId id="377" r:id="rId152"/>
    <p:sldId id="379" r:id="rId153"/>
    <p:sldId id="378" r:id="rId154"/>
    <p:sldId id="380" r:id="rId155"/>
    <p:sldId id="381" r:id="rId156"/>
    <p:sldId id="382" r:id="rId157"/>
    <p:sldId id="383" r:id="rId158"/>
    <p:sldId id="384" r:id="rId159"/>
    <p:sldId id="385" r:id="rId160"/>
    <p:sldId id="386" r:id="rId161"/>
    <p:sldId id="387" r:id="rId162"/>
    <p:sldId id="388" r:id="rId163"/>
    <p:sldId id="389" r:id="rId164"/>
    <p:sldId id="390" r:id="rId165"/>
    <p:sldId id="391" r:id="rId166"/>
    <p:sldId id="392" r:id="rId167"/>
    <p:sldId id="393" r:id="rId168"/>
    <p:sldId id="394" r:id="rId169"/>
    <p:sldId id="395" r:id="rId170"/>
    <p:sldId id="396" r:id="rId171"/>
    <p:sldId id="397" r:id="rId172"/>
    <p:sldId id="398" r:id="rId173"/>
    <p:sldId id="547" r:id="rId174"/>
    <p:sldId id="404" r:id="rId175"/>
    <p:sldId id="508" r:id="rId176"/>
    <p:sldId id="517" r:id="rId177"/>
    <p:sldId id="509" r:id="rId178"/>
    <p:sldId id="510" r:id="rId179"/>
    <p:sldId id="511" r:id="rId180"/>
    <p:sldId id="512" r:id="rId181"/>
    <p:sldId id="513" r:id="rId182"/>
    <p:sldId id="514" r:id="rId183"/>
    <p:sldId id="515" r:id="rId184"/>
    <p:sldId id="516" r:id="rId185"/>
    <p:sldId id="518" r:id="rId186"/>
    <p:sldId id="519" r:id="rId187"/>
    <p:sldId id="399" r:id="rId188"/>
    <p:sldId id="400" r:id="rId189"/>
    <p:sldId id="411" r:id="rId190"/>
    <p:sldId id="520" r:id="rId1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29" autoAdjust="0"/>
  </p:normalViewPr>
  <p:slideViewPr>
    <p:cSldViewPr>
      <p:cViewPr varScale="1">
        <p:scale>
          <a:sx n="61" d="100"/>
          <a:sy n="61" d="100"/>
        </p:scale>
        <p:origin x="144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9E9B4B-AED9-4EFF-9772-6AD8B75E5CA7}" type="datetimeFigureOut">
              <a:rPr lang="en-US" smtClean="0"/>
              <a:pPr/>
              <a:t>8/22/2022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D37D2-2F9B-470D-9132-C513AB735C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34" charset="0"/>
                <a:ea typeface="+mn-ea"/>
                <a:cs typeface="+mn-cs"/>
              </a:rPr>
              <a:t>A group of engineers from Sun Microsystems, now acquired by Oracle Corporation, led by James Gosling created Java. It was released in 1995. The Language was originally called Oak (in 1991) after the Oak tree that could be seen in Gosling's office. They later found that Oak was a name already taken. So,  popular story goes that after many hours of trying to come up with a new name, the development team went out for coffee and the name Java was born!</a:t>
            </a:r>
          </a:p>
          <a:p>
            <a:pPr>
              <a:defRPr/>
            </a:pPr>
            <a:endParaRPr lang="en-US" sz="1200" dirty="0"/>
          </a:p>
          <a:p>
            <a:pPr>
              <a:defRPr/>
            </a:pPr>
            <a:r>
              <a:rPr lang="en-US" sz="1200" dirty="0"/>
              <a:t>FOSS (GPL): </a:t>
            </a:r>
          </a:p>
          <a:p>
            <a:pPr lvl="1">
              <a:defRPr/>
            </a:pPr>
            <a:r>
              <a:rPr lang="en-US" sz="1200" dirty="0">
                <a:ea typeface="+mn-ea"/>
                <a:cs typeface="+mn-cs"/>
              </a:rPr>
              <a:t>FOSS is a free and open source software and GNU General Public License</a:t>
            </a:r>
          </a:p>
          <a:p>
            <a:pPr lvl="1">
              <a:defRPr/>
            </a:pPr>
            <a:r>
              <a:rPr lang="en-US" sz="1200" dirty="0"/>
              <a:t>The GNU General Public License is a free, copy-left license for software and other kinds of works</a:t>
            </a:r>
            <a:endParaRPr lang="en-US" sz="1200" dirty="0">
              <a:ea typeface="+mn-ea"/>
              <a:cs typeface="+mn-cs"/>
            </a:endParaRPr>
          </a:p>
          <a:p>
            <a:endParaRPr lang="en-US" sz="1200" dirty="0">
              <a:latin typeface="Arial" charset="0"/>
            </a:endParaRPr>
          </a:p>
          <a:p>
            <a:r>
              <a:rPr lang="en-US" sz="1200" dirty="0" err="1">
                <a:latin typeface="Arial" charset="0"/>
              </a:rPr>
              <a:t>Copyleft</a:t>
            </a:r>
            <a:r>
              <a:rPr lang="en-US" sz="1200" dirty="0">
                <a:latin typeface="Arial" charset="0"/>
              </a:rPr>
              <a:t>  is used to describe the practice of using copyright law to offer the right to distribute copies and modified versions of a work and requiring that the same rights be preserved in modified versions of the work</a:t>
            </a:r>
          </a:p>
        </p:txBody>
      </p:sp>
      <p:sp>
        <p:nvSpPr>
          <p:cNvPr id="655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FE6B765-50E0-4D94-B80E-1C1198BE12DE}" type="slidenum">
              <a:rPr lang="en-US" smtClean="0"/>
              <a:pPr eaLnBrk="1" hangingPunct="1">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We didn’t have to use full name for String because </a:t>
            </a:r>
            <a:r>
              <a:rPr lang="en-US" dirty="0" err="1"/>
              <a:t>java.lang</a:t>
            </a:r>
            <a:r>
              <a:rPr lang="en-US" dirty="0"/>
              <a:t> is implicitly imported by java compiler.</a:t>
            </a:r>
          </a:p>
          <a:p>
            <a:r>
              <a:rPr lang="en-US" dirty="0"/>
              <a:t>Classes inside the same package need not use the full qualified name to refer to each other. </a:t>
            </a:r>
          </a:p>
          <a:p>
            <a:r>
              <a:rPr lang="en-US" dirty="0"/>
              <a:t>You can draw a parallel to home. People in your house need not use your full name to call you. But when you are outside your home, say at</a:t>
            </a:r>
            <a:r>
              <a:rPr lang="en-US" baseline="0" dirty="0"/>
              <a:t> the</a:t>
            </a:r>
            <a:r>
              <a:rPr lang="en-US" dirty="0"/>
              <a:t> office, it is better if people identify you using your full name. </a:t>
            </a:r>
          </a:p>
        </p:txBody>
      </p:sp>
      <p:sp>
        <p:nvSpPr>
          <p:cNvPr id="4" name="Slide Number Placeholder 3"/>
          <p:cNvSpPr>
            <a:spLocks noGrp="1"/>
          </p:cNvSpPr>
          <p:nvPr>
            <p:ph type="sldNum" sz="quarter" idx="5"/>
          </p:nvPr>
        </p:nvSpPr>
        <p:spPr/>
        <p:txBody>
          <a:bodyPr/>
          <a:lstStyle/>
          <a:p>
            <a:pPr>
              <a:defRPr/>
            </a:pPr>
            <a:fld id="{F6878E8C-1ED0-4B4C-808C-96AFC590C0D5}" type="slidenum">
              <a:rPr lang="en-US" smtClean="0"/>
              <a:pPr>
                <a:defRPr/>
              </a:pPr>
              <a:t>14</a:t>
            </a:fld>
            <a:endParaRPr lang="en-US"/>
          </a:p>
        </p:txBody>
      </p:sp>
    </p:spTree>
    <p:extLst>
      <p:ext uri="{BB962C8B-B14F-4D97-AF65-F5344CB8AC3E}">
        <p14:creationId xmlns:p14="http://schemas.microsoft.com/office/powerpoint/2010/main" val="2570968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228600" indent="-228600" eaLnBrk="1" hangingPunct="1">
              <a:lnSpc>
                <a:spcPct val="90000"/>
              </a:lnSpc>
              <a:spcBef>
                <a:spcPts val="600"/>
              </a:spcBef>
              <a:defRPr/>
            </a:pPr>
            <a:r>
              <a:rPr lang="en-US" dirty="0"/>
              <a:t>A college application will consist of automating several aspects. For example features related to</a:t>
            </a:r>
          </a:p>
          <a:p>
            <a:pPr marL="628650" lvl="1" indent="-228600" eaLnBrk="1" hangingPunct="1">
              <a:lnSpc>
                <a:spcPct val="80000"/>
              </a:lnSpc>
              <a:spcBef>
                <a:spcPts val="600"/>
              </a:spcBef>
              <a:defRPr/>
            </a:pPr>
            <a:r>
              <a:rPr lang="en-US" dirty="0"/>
              <a:t>	Student management</a:t>
            </a:r>
          </a:p>
          <a:p>
            <a:pPr marL="628650" lvl="1" indent="-228600" eaLnBrk="1" hangingPunct="1">
              <a:lnSpc>
                <a:spcPct val="80000"/>
              </a:lnSpc>
              <a:spcBef>
                <a:spcPts val="600"/>
              </a:spcBef>
              <a:defRPr/>
            </a:pPr>
            <a:r>
              <a:rPr lang="en-US" dirty="0"/>
              <a:t>	Faculty management</a:t>
            </a:r>
          </a:p>
          <a:p>
            <a:pPr marL="628650" lvl="1" indent="-228600" eaLnBrk="1" hangingPunct="1">
              <a:lnSpc>
                <a:spcPct val="80000"/>
              </a:lnSpc>
              <a:spcBef>
                <a:spcPts val="600"/>
              </a:spcBef>
              <a:defRPr/>
            </a:pPr>
            <a:r>
              <a:rPr lang="en-US" dirty="0"/>
              <a:t>	Hostel management</a:t>
            </a:r>
          </a:p>
          <a:p>
            <a:pPr marL="628650" lvl="1" indent="-228600" eaLnBrk="1" hangingPunct="1">
              <a:lnSpc>
                <a:spcPct val="80000"/>
              </a:lnSpc>
              <a:spcBef>
                <a:spcPts val="600"/>
              </a:spcBef>
              <a:defRPr/>
            </a:pPr>
            <a:r>
              <a:rPr lang="en-US" dirty="0"/>
              <a:t>	Payroll </a:t>
            </a:r>
          </a:p>
          <a:p>
            <a:pPr marL="228600" indent="-228600" eaLnBrk="1" hangingPunct="1">
              <a:lnSpc>
                <a:spcPct val="80000"/>
              </a:lnSpc>
              <a:spcBef>
                <a:spcPts val="600"/>
              </a:spcBef>
              <a:defRPr/>
            </a:pPr>
            <a:r>
              <a:rPr lang="en-US" dirty="0"/>
              <a:t>It is easier to work with a set of classes that are grouped in accordance to shared / similar responsibilities. In other words, if we had a package called student, all the classes related to student, like Enrollment, Fee etc. can be placed in it.</a:t>
            </a:r>
          </a:p>
          <a:p>
            <a:pPr marL="228600" indent="-228600" eaLnBrk="1" hangingPunct="1">
              <a:lnSpc>
                <a:spcPct val="80000"/>
              </a:lnSpc>
              <a:spcBef>
                <a:spcPts val="600"/>
              </a:spcBef>
              <a:defRPr/>
            </a:pPr>
            <a:r>
              <a:rPr lang="en-US" dirty="0"/>
              <a:t>Using packages also assists in organization of the code. Rather than have dozens of classes all around, a higher level view of a smaller number of packages would be simpler. </a:t>
            </a:r>
          </a:p>
          <a:p>
            <a:pPr marL="228600" indent="-228600" eaLnBrk="1" hangingPunct="1">
              <a:lnSpc>
                <a:spcPct val="80000"/>
              </a:lnSpc>
              <a:spcBef>
                <a:spcPts val="600"/>
              </a:spcBef>
              <a:defRPr/>
            </a:pPr>
            <a:r>
              <a:rPr lang="en-US" dirty="0"/>
              <a:t>Work allocation could also be done in accordance with packages.</a:t>
            </a:r>
          </a:p>
          <a:p>
            <a:pPr marL="228600" indent="-228600" eaLnBrk="1" hangingPunct="1">
              <a:lnSpc>
                <a:spcPct val="80000"/>
              </a:lnSpc>
              <a:spcBef>
                <a:spcPts val="600"/>
              </a:spcBef>
              <a:defRPr/>
            </a:pPr>
            <a:r>
              <a:rPr lang="en-US" dirty="0"/>
              <a:t>As we develop our application to include all the above features we will find that we have lots of classes, and sometimes we may find that we have difficulty finding unique names and therefore we end up with the class names becoming too big and complicated.</a:t>
            </a:r>
            <a:endParaRPr lang="en-IN" dirty="0"/>
          </a:p>
          <a:p>
            <a:pPr>
              <a:defRPr/>
            </a:pPr>
            <a:endParaRPr lang="en-US" dirty="0"/>
          </a:p>
        </p:txBody>
      </p:sp>
      <p:sp>
        <p:nvSpPr>
          <p:cNvPr id="4" name="Slide Number Placeholder 3"/>
          <p:cNvSpPr>
            <a:spLocks noGrp="1"/>
          </p:cNvSpPr>
          <p:nvPr>
            <p:ph type="sldNum" sz="quarter" idx="5"/>
          </p:nvPr>
        </p:nvSpPr>
        <p:spPr/>
        <p:txBody>
          <a:bodyPr/>
          <a:lstStyle/>
          <a:p>
            <a:pPr>
              <a:defRPr/>
            </a:pPr>
            <a:fld id="{283558E9-FC45-4371-ACCF-2A1D8784805A}" type="slidenum">
              <a:rPr lang="en-US" smtClean="0"/>
              <a:pPr>
                <a:defRPr/>
              </a:pPr>
              <a:t>15</a:t>
            </a:fld>
            <a:endParaRPr lang="en-US"/>
          </a:p>
        </p:txBody>
      </p:sp>
    </p:spTree>
    <p:extLst>
      <p:ext uri="{BB962C8B-B14F-4D97-AF65-F5344CB8AC3E}">
        <p14:creationId xmlns:p14="http://schemas.microsoft.com/office/powerpoint/2010/main" val="305712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IN"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00E9C71-6F73-4957-AED0-E53A52A3DDB1}" type="slidenum">
              <a:rPr lang="en-US" smtClean="0">
                <a:latin typeface="Arial (Body)"/>
              </a:rPr>
              <a:pPr eaLnBrk="1" hangingPunct="1"/>
              <a:t>16</a:t>
            </a:fld>
            <a:endParaRPr lang="en-US" dirty="0">
              <a:latin typeface="Arial (Body)"/>
            </a:endParaRPr>
          </a:p>
        </p:txBody>
      </p:sp>
    </p:spTree>
    <p:extLst>
      <p:ext uri="{BB962C8B-B14F-4D97-AF65-F5344CB8AC3E}">
        <p14:creationId xmlns:p14="http://schemas.microsoft.com/office/powerpoint/2010/main" val="1810560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7F6D5FF-A197-4786-AE85-AE192616269C}" type="slidenum">
              <a:rPr lang="en-US" smtClean="0">
                <a:latin typeface="Arial (Body)"/>
              </a:rPr>
              <a:pPr eaLnBrk="1" hangingPunct="1"/>
              <a:t>17</a:t>
            </a:fld>
            <a:endParaRPr lang="en-US" dirty="0">
              <a:latin typeface="Arial (Body)"/>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cs typeface="Arial" charset="0"/>
              </a:rPr>
              <a:t>We will create 2 packages with 2 classes each</a:t>
            </a:r>
          </a:p>
          <a:p>
            <a:pPr lvl="1"/>
            <a:r>
              <a:rPr lang="en-US" sz="1200" b="1" dirty="0">
                <a:cs typeface="Arial" charset="0"/>
              </a:rPr>
              <a:t>student</a:t>
            </a:r>
          </a:p>
          <a:p>
            <a:pPr lvl="2"/>
            <a:r>
              <a:rPr lang="en-US" sz="1200" b="1" dirty="0">
                <a:cs typeface="Arial" charset="0"/>
              </a:rPr>
              <a:t>Student</a:t>
            </a:r>
          </a:p>
          <a:p>
            <a:pPr lvl="2"/>
            <a:r>
              <a:rPr lang="en-US" sz="1200" b="1" dirty="0">
                <a:cs typeface="Arial" charset="0"/>
              </a:rPr>
              <a:t>Grade</a:t>
            </a:r>
          </a:p>
          <a:p>
            <a:pPr lvl="1"/>
            <a:r>
              <a:rPr lang="en-US" sz="1200" b="1" dirty="0">
                <a:cs typeface="Arial" charset="0"/>
              </a:rPr>
              <a:t>teacher</a:t>
            </a:r>
          </a:p>
          <a:p>
            <a:pPr lvl="2"/>
            <a:r>
              <a:rPr lang="en-US" sz="1200" b="1" dirty="0">
                <a:cs typeface="Arial" charset="0"/>
              </a:rPr>
              <a:t>Teacher</a:t>
            </a:r>
          </a:p>
          <a:p>
            <a:pPr lvl="2"/>
            <a:r>
              <a:rPr lang="en-US" sz="1200" b="1" dirty="0">
                <a:cs typeface="Arial" charset="0"/>
              </a:rPr>
              <a:t>Grade</a:t>
            </a:r>
          </a:p>
          <a:p>
            <a:r>
              <a:rPr lang="en-US" sz="1200" dirty="0">
                <a:cs typeface="Arial" charset="0"/>
              </a:rPr>
              <a:t>Teacher can access Student using its fully qualified name </a:t>
            </a:r>
            <a:r>
              <a:rPr lang="en-US" sz="1200" dirty="0" err="1">
                <a:cs typeface="Arial" charset="0"/>
              </a:rPr>
              <a:t>student.Student</a:t>
            </a:r>
            <a:r>
              <a:rPr lang="en-US" sz="1200" dirty="0">
                <a:cs typeface="Arial" charset="0"/>
              </a:rPr>
              <a:t>.</a:t>
            </a:r>
          </a:p>
          <a:p>
            <a:r>
              <a:rPr lang="en-US" sz="1200" dirty="0">
                <a:cs typeface="Arial" charset="0"/>
              </a:rPr>
              <a:t>Grade defined inside student package can access Student  without using full qualified name.</a:t>
            </a:r>
          </a:p>
          <a:p>
            <a:pPr eaLnBrk="1" hangingPunct="1">
              <a:lnSpc>
                <a:spcPct val="80000"/>
              </a:lnSpc>
              <a:spcBef>
                <a:spcPct val="20000"/>
              </a:spcBef>
              <a:buClr>
                <a:schemeClr val="accent2"/>
              </a:buClr>
              <a:buFont typeface="Wingdings" pitchFamily="2" charset="2"/>
              <a:buNone/>
            </a:pPr>
            <a:endParaRPr lang="en-US" sz="1200" dirty="0">
              <a:cs typeface="Arial" charset="0"/>
            </a:endParaRPr>
          </a:p>
        </p:txBody>
      </p:sp>
    </p:spTree>
    <p:extLst>
      <p:ext uri="{BB962C8B-B14F-4D97-AF65-F5344CB8AC3E}">
        <p14:creationId xmlns:p14="http://schemas.microsoft.com/office/powerpoint/2010/main" val="234352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85A6D2-2292-49F0-ABAD-B3B250A0E198}" type="slidenum">
              <a:rPr lang="en-US" smtClean="0"/>
              <a:pPr/>
              <a:t>18</a:t>
            </a:fld>
            <a:endParaRPr lang="en-US"/>
          </a:p>
        </p:txBody>
      </p:sp>
    </p:spTree>
    <p:extLst>
      <p:ext uri="{BB962C8B-B14F-4D97-AF65-F5344CB8AC3E}">
        <p14:creationId xmlns:p14="http://schemas.microsoft.com/office/powerpoint/2010/main" val="3433623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9E4704-47C9-4FCB-A5E0-BE754C0DBA23}" type="slidenum">
              <a:rPr lang="en-US" smtClean="0">
                <a:latin typeface="Arial (Body)"/>
              </a:rPr>
              <a:pPr eaLnBrk="1" hangingPunct="1"/>
              <a:t>19</a:t>
            </a:fld>
            <a:endParaRPr lang="en-US" dirty="0">
              <a:latin typeface="Arial (Body)"/>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dirty="0"/>
          </a:p>
        </p:txBody>
      </p:sp>
    </p:spTree>
    <p:extLst>
      <p:ext uri="{BB962C8B-B14F-4D97-AF65-F5344CB8AC3E}">
        <p14:creationId xmlns:p14="http://schemas.microsoft.com/office/powerpoint/2010/main" val="2515669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05E58BC-4289-4555-94FB-2EA9B6213179}" type="slidenum">
              <a:rPr lang="en-US" smtClean="0">
                <a:latin typeface="Arial (Body)"/>
              </a:rPr>
              <a:pPr eaLnBrk="1" hangingPunct="1"/>
              <a:t>21</a:t>
            </a:fld>
            <a:endParaRPr lang="en-US" dirty="0">
              <a:latin typeface="Arial (Body)"/>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dirty="0"/>
              <a:t>Added in Java 1.5</a:t>
            </a:r>
          </a:p>
        </p:txBody>
      </p:sp>
    </p:spTree>
    <p:extLst>
      <p:ext uri="{BB962C8B-B14F-4D97-AF65-F5344CB8AC3E}">
        <p14:creationId xmlns:p14="http://schemas.microsoft.com/office/powerpoint/2010/main" val="292386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0CDEA1EA-5223-4999-B18F-5AAF5E799D72}" type="slidenum">
              <a:rPr lang="en-US" smtClean="0">
                <a:latin typeface="Arial" charset="0"/>
              </a:rPr>
              <a:pPr>
                <a:defRPr/>
              </a:pPr>
              <a:t>25</a:t>
            </a:fld>
            <a:endParaRPr lang="en-US">
              <a:latin typeface="Arial"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a:latin typeface="Arial" charset="0"/>
            </a:endParaRPr>
          </a:p>
        </p:txBody>
      </p:sp>
    </p:spTree>
    <p:extLst>
      <p:ext uri="{BB962C8B-B14F-4D97-AF65-F5344CB8AC3E}">
        <p14:creationId xmlns:p14="http://schemas.microsoft.com/office/powerpoint/2010/main" val="695799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95FD1F6B-273A-4DF8-8BC0-CA434E6B97C0}" type="slidenum">
              <a:rPr lang="en-US" smtClean="0">
                <a:latin typeface="Arial" charset="0"/>
              </a:rPr>
              <a:pPr>
                <a:defRPr/>
              </a:pPr>
              <a:t>26</a:t>
            </a:fld>
            <a:endParaRPr lang="en-US">
              <a:latin typeface="Arial"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spcBef>
                <a:spcPts val="1000"/>
              </a:spcBef>
              <a:buClr>
                <a:srgbClr val="002060"/>
              </a:buClr>
              <a:buFont typeface="Wingdings" pitchFamily="2" charset="2"/>
              <a:buNone/>
            </a:pPr>
            <a:r>
              <a:rPr lang="en-US" sz="1000" b="0" dirty="0">
                <a:solidFill>
                  <a:srgbClr val="5F5F5F"/>
                </a:solidFill>
              </a:rPr>
              <a:t>Local declarations</a:t>
            </a:r>
          </a:p>
          <a:p>
            <a:pPr lvl="1">
              <a:spcBef>
                <a:spcPts val="1000"/>
              </a:spcBef>
              <a:buClr>
                <a:srgbClr val="002060"/>
              </a:buClr>
              <a:buFont typeface="Wingdings" pitchFamily="2" charset="2"/>
              <a:buChar char="§"/>
            </a:pPr>
            <a:r>
              <a:rPr lang="en-US" sz="1000" b="0" dirty="0">
                <a:solidFill>
                  <a:srgbClr val="5F5F5F"/>
                </a:solidFill>
              </a:rPr>
              <a:t>Declarations made inside a method </a:t>
            </a:r>
          </a:p>
          <a:p>
            <a:pPr lvl="1">
              <a:spcBef>
                <a:spcPts val="1000"/>
              </a:spcBef>
              <a:buClr>
                <a:srgbClr val="002060"/>
              </a:buClr>
              <a:buFont typeface="Wingdings" pitchFamily="2" charset="2"/>
              <a:buChar char="§"/>
            </a:pPr>
            <a:r>
              <a:rPr lang="en-US" sz="1000" b="0" dirty="0">
                <a:solidFill>
                  <a:srgbClr val="5F5F5F"/>
                </a:solidFill>
              </a:rPr>
              <a:t>A local variable must always be initialized to a value before it can be used in calculations or display. </a:t>
            </a:r>
          </a:p>
          <a:p>
            <a:pPr lvl="1">
              <a:spcBef>
                <a:spcPts val="1000"/>
              </a:spcBef>
              <a:buClr>
                <a:srgbClr val="002060"/>
              </a:buClr>
              <a:buFont typeface="Wingdings" pitchFamily="2" charset="2"/>
              <a:buChar char="§"/>
            </a:pPr>
            <a:r>
              <a:rPr lang="en-US" sz="1000" b="0" dirty="0">
                <a:solidFill>
                  <a:srgbClr val="5F5F5F"/>
                </a:solidFill>
              </a:rPr>
              <a:t>If a variable is used without initialization, compiler will flag an error.</a:t>
            </a:r>
          </a:p>
          <a:p>
            <a:pPr marL="0" indent="0">
              <a:spcBef>
                <a:spcPts val="1000"/>
              </a:spcBef>
              <a:buClr>
                <a:srgbClr val="002060"/>
              </a:buClr>
              <a:buFont typeface="Wingdings" pitchFamily="2" charset="2"/>
              <a:buNone/>
            </a:pPr>
            <a:r>
              <a:rPr lang="en-US" sz="1000" b="0" dirty="0">
                <a:solidFill>
                  <a:srgbClr val="5F5F5F"/>
                </a:solidFill>
              </a:rPr>
              <a:t>Class declarations</a:t>
            </a:r>
          </a:p>
          <a:p>
            <a:pPr lvl="1">
              <a:spcBef>
                <a:spcPts val="1000"/>
              </a:spcBef>
              <a:buClr>
                <a:srgbClr val="002060"/>
              </a:buClr>
              <a:buFont typeface="Wingdings" pitchFamily="2" charset="2"/>
              <a:buChar char="§"/>
            </a:pPr>
            <a:r>
              <a:rPr lang="en-US" sz="1000" b="0" dirty="0">
                <a:solidFill>
                  <a:srgbClr val="5F5F5F"/>
                </a:solidFill>
              </a:rPr>
              <a:t>Declarations made outside a method and inside class</a:t>
            </a:r>
          </a:p>
          <a:p>
            <a:pPr lvl="1">
              <a:spcBef>
                <a:spcPts val="1000"/>
              </a:spcBef>
              <a:buClr>
                <a:srgbClr val="002060"/>
              </a:buClr>
              <a:buFont typeface="Wingdings" pitchFamily="2" charset="2"/>
              <a:buChar char="§"/>
            </a:pPr>
            <a:r>
              <a:rPr lang="en-US" sz="1000" b="0" dirty="0">
                <a:solidFill>
                  <a:srgbClr val="5F5F5F"/>
                </a:solidFill>
              </a:rPr>
              <a:t>A class variable is automatically assigned a default value if it is not initialized.</a:t>
            </a:r>
          </a:p>
          <a:p>
            <a:pPr lvl="1">
              <a:spcBef>
                <a:spcPts val="1000"/>
              </a:spcBef>
              <a:buClr>
                <a:srgbClr val="002060"/>
              </a:buClr>
              <a:buFont typeface="Wingdings" pitchFamily="2" charset="2"/>
              <a:buChar char="§"/>
            </a:pPr>
            <a:r>
              <a:rPr lang="en-US" sz="1000" b="0" dirty="0">
                <a:solidFill>
                  <a:srgbClr val="5F5F5F"/>
                </a:solidFill>
              </a:rPr>
              <a:t>There are two types of class declarations</a:t>
            </a:r>
          </a:p>
          <a:p>
            <a:pPr lvl="2">
              <a:spcBef>
                <a:spcPts val="1000"/>
              </a:spcBef>
              <a:buClr>
                <a:srgbClr val="002060"/>
              </a:buClr>
              <a:buFont typeface="Wingdings" pitchFamily="2" charset="2"/>
              <a:buChar char="§"/>
            </a:pPr>
            <a:r>
              <a:rPr lang="en-US" sz="1000" b="0" dirty="0">
                <a:solidFill>
                  <a:srgbClr val="5F5F5F"/>
                </a:solidFill>
              </a:rPr>
              <a:t>Instance declaration</a:t>
            </a:r>
          </a:p>
          <a:p>
            <a:pPr lvl="2">
              <a:spcBef>
                <a:spcPts val="1000"/>
              </a:spcBef>
              <a:buClr>
                <a:srgbClr val="002060"/>
              </a:buClr>
              <a:buFont typeface="Wingdings" pitchFamily="2" charset="2"/>
              <a:buChar char="§"/>
            </a:pPr>
            <a:r>
              <a:rPr lang="en-US" sz="1000" b="0" dirty="0">
                <a:solidFill>
                  <a:srgbClr val="5F5F5F"/>
                </a:solidFill>
              </a:rPr>
              <a:t>Static declaration</a:t>
            </a:r>
          </a:p>
          <a:p>
            <a:pPr eaLnBrk="1" hangingPunct="1"/>
            <a:endParaRPr lang="en-US" sz="1000" b="0" dirty="0">
              <a:latin typeface="Arial" charset="0"/>
            </a:endParaRPr>
          </a:p>
        </p:txBody>
      </p:sp>
    </p:spTree>
    <p:extLst>
      <p:ext uri="{BB962C8B-B14F-4D97-AF65-F5344CB8AC3E}">
        <p14:creationId xmlns:p14="http://schemas.microsoft.com/office/powerpoint/2010/main" val="2320586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p>
            <a:pPr>
              <a:defRPr/>
            </a:pPr>
            <a:fld id="{9710AC20-BB2D-431E-9807-1B87581DFB11}" type="slidenum">
              <a:rPr lang="en-US" smtClean="0">
                <a:latin typeface="Arial" charset="0"/>
              </a:rPr>
              <a:pPr>
                <a:defRPr/>
              </a:pPr>
              <a:t>27</a:t>
            </a:fld>
            <a:endParaRPr lang="en-US">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lvl="0" indent="-228600" algn="l" defTabSz="914400" rtl="0" eaLnBrk="1" fontAlgn="base" latinLnBrk="0" hangingPunct="1">
              <a:lnSpc>
                <a:spcPct val="100000"/>
              </a:lnSpc>
              <a:spcBef>
                <a:spcPct val="50000"/>
              </a:spcBef>
              <a:spcAft>
                <a:spcPct val="0"/>
              </a:spcAft>
              <a:buClrTx/>
              <a:buSzTx/>
              <a:buFontTx/>
              <a:buNone/>
              <a:tabLst/>
              <a:defRPr/>
            </a:pPr>
            <a:r>
              <a:rPr lang="en-US" sz="1000" dirty="0">
                <a:latin typeface="Arial" charset="0"/>
              </a:rPr>
              <a:t>Let us take an example of a Student object. This object represents a student in a college. </a:t>
            </a:r>
          </a:p>
          <a:p>
            <a:pPr marL="0" indent="0" eaLnBrk="1" hangingPunct="1">
              <a:lnSpc>
                <a:spcPct val="100000"/>
              </a:lnSpc>
              <a:buNone/>
            </a:pPr>
            <a:r>
              <a:rPr lang="en-US" sz="1000" dirty="0">
                <a:latin typeface="Arial" charset="0"/>
              </a:rPr>
              <a:t>Now, it is the responsibility of Student class to make sure that</a:t>
            </a:r>
          </a:p>
          <a:p>
            <a:pPr marL="685800" lvl="1" indent="-228600" eaLnBrk="1" hangingPunct="1">
              <a:lnSpc>
                <a:spcPct val="100000"/>
              </a:lnSpc>
              <a:spcBef>
                <a:spcPct val="50000"/>
              </a:spcBef>
              <a:buFontTx/>
              <a:buAutoNum type="arabicPeriod"/>
            </a:pPr>
            <a:r>
              <a:rPr lang="en-US" sz="1000" dirty="0">
                <a:latin typeface="Arial" charset="0"/>
              </a:rPr>
              <a:t>Name should not be null.</a:t>
            </a:r>
          </a:p>
          <a:p>
            <a:pPr marL="685800" lvl="1" indent="-228600" eaLnBrk="1" hangingPunct="1">
              <a:lnSpc>
                <a:spcPct val="100000"/>
              </a:lnSpc>
              <a:spcBef>
                <a:spcPct val="50000"/>
              </a:spcBef>
              <a:buFontTx/>
              <a:buAutoNum type="arabicPeriod"/>
            </a:pPr>
            <a:r>
              <a:rPr lang="en-US" sz="1000" dirty="0">
                <a:latin typeface="Arial" charset="0"/>
              </a:rPr>
              <a:t>Registration number is automatically generated. Every new student gets a new registration number that is unique.</a:t>
            </a:r>
          </a:p>
          <a:p>
            <a:pPr marL="685800" lvl="1" indent="-228600" eaLnBrk="1" hangingPunct="1">
              <a:lnSpc>
                <a:spcPct val="100000"/>
              </a:lnSpc>
              <a:spcBef>
                <a:spcPct val="50000"/>
              </a:spcBef>
              <a:buFontTx/>
              <a:buAutoNum type="arabicPeriod"/>
            </a:pPr>
            <a:r>
              <a:rPr lang="en-US" sz="1000" dirty="0">
                <a:latin typeface="Arial" charset="0"/>
              </a:rPr>
              <a:t>Name of the degree and current semester should always have proper values.</a:t>
            </a:r>
          </a:p>
          <a:p>
            <a:pPr marL="0" indent="0" eaLnBrk="1" hangingPunct="1">
              <a:lnSpc>
                <a:spcPct val="100000"/>
              </a:lnSpc>
              <a:buNone/>
            </a:pPr>
            <a:r>
              <a:rPr lang="en-US" sz="1000" dirty="0">
                <a:latin typeface="Arial" charset="0"/>
              </a:rPr>
              <a:t>In other words, it is the student object’s responsibility to ensure that the data associated with it is valid.</a:t>
            </a:r>
          </a:p>
          <a:p>
            <a:pPr marL="228600" marR="0" lvl="0" indent="-228600" algn="l" defTabSz="914400" rtl="0" eaLnBrk="1" fontAlgn="base" latinLnBrk="0" hangingPunct="1">
              <a:lnSpc>
                <a:spcPct val="100000"/>
              </a:lnSpc>
              <a:spcBef>
                <a:spcPct val="50000"/>
              </a:spcBef>
              <a:spcAft>
                <a:spcPct val="0"/>
              </a:spcAft>
              <a:buClrTx/>
              <a:buSzTx/>
              <a:buFontTx/>
              <a:buNone/>
              <a:tabLst/>
              <a:defRPr/>
            </a:pPr>
            <a:endParaRPr lang="en-US" sz="1000" dirty="0">
              <a:latin typeface="Arial" charset="0"/>
            </a:endParaRPr>
          </a:p>
        </p:txBody>
      </p:sp>
    </p:spTree>
    <p:extLst>
      <p:ext uri="{BB962C8B-B14F-4D97-AF65-F5344CB8AC3E}">
        <p14:creationId xmlns:p14="http://schemas.microsoft.com/office/powerpoint/2010/main" val="261143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IN" dirty="0">
                <a:latin typeface="Arial" charset="0"/>
              </a:rPr>
              <a:t>Java also comes in several versions:</a:t>
            </a:r>
          </a:p>
          <a:p>
            <a:r>
              <a:rPr lang="en-US" dirty="0"/>
              <a:t>JDK 1.0 (1995) </a:t>
            </a:r>
          </a:p>
          <a:p>
            <a:r>
              <a:rPr lang="en-US" dirty="0"/>
              <a:t>JDK 1.1 (1997)</a:t>
            </a:r>
          </a:p>
          <a:p>
            <a:endParaRPr lang="en-US" dirty="0"/>
          </a:p>
          <a:p>
            <a:r>
              <a:rPr lang="en-US" dirty="0"/>
              <a:t>J2SE 1.2 (1998) ) </a:t>
            </a:r>
            <a:r>
              <a:rPr lang="en-US" dirty="0">
                <a:sym typeface="Wingdings" pitchFamily="2" charset="2"/>
              </a:rPr>
              <a:t>Playground</a:t>
            </a:r>
            <a:endParaRPr lang="en-US" dirty="0"/>
          </a:p>
          <a:p>
            <a:r>
              <a:rPr lang="en-US" dirty="0"/>
              <a:t>J2SE 1.3 (2000) </a:t>
            </a:r>
            <a:r>
              <a:rPr lang="en-US" dirty="0">
                <a:sym typeface="Wingdings" pitchFamily="2" charset="2"/>
              </a:rPr>
              <a:t> Kestrel</a:t>
            </a:r>
            <a:endParaRPr lang="en-US" dirty="0"/>
          </a:p>
          <a:p>
            <a:r>
              <a:rPr lang="en-US" dirty="0"/>
              <a:t>J2SE 1.4 (2002) </a:t>
            </a:r>
            <a:r>
              <a:rPr lang="en-US" dirty="0">
                <a:sym typeface="Wingdings" pitchFamily="2" charset="2"/>
              </a:rPr>
              <a:t> Merlin</a:t>
            </a:r>
            <a:endParaRPr lang="en-US" dirty="0"/>
          </a:p>
          <a:p>
            <a:r>
              <a:rPr lang="en-US" dirty="0"/>
              <a:t>The above 3 was called Java 2</a:t>
            </a:r>
          </a:p>
          <a:p>
            <a:endParaRPr lang="en-US" dirty="0"/>
          </a:p>
          <a:p>
            <a:r>
              <a:rPr lang="en-US" dirty="0"/>
              <a:t>J2SE 5.0 (2004) </a:t>
            </a:r>
            <a:r>
              <a:rPr lang="en-US" dirty="0">
                <a:sym typeface="Wingdings" pitchFamily="2" charset="2"/>
              </a:rPr>
              <a:t> Tiger</a:t>
            </a:r>
            <a:endParaRPr lang="en-US" dirty="0"/>
          </a:p>
          <a:p>
            <a:r>
              <a:rPr lang="en-US" dirty="0">
                <a:solidFill>
                  <a:srgbClr val="C00000"/>
                </a:solidFill>
              </a:rPr>
              <a:t>Java SE 6 ( 2006) </a:t>
            </a:r>
            <a:r>
              <a:rPr lang="en-US" dirty="0">
                <a:solidFill>
                  <a:srgbClr val="C00000"/>
                </a:solidFill>
                <a:sym typeface="Wingdings" pitchFamily="2" charset="2"/>
              </a:rPr>
              <a:t> Mustang</a:t>
            </a:r>
            <a:endParaRPr lang="en-US" dirty="0">
              <a:solidFill>
                <a:srgbClr val="C00000"/>
              </a:solidFill>
            </a:endParaRPr>
          </a:p>
          <a:p>
            <a:r>
              <a:rPr lang="en-US" dirty="0"/>
              <a:t>Java SE 7 (2011) </a:t>
            </a:r>
            <a:r>
              <a:rPr lang="en-US" dirty="0">
                <a:sym typeface="Wingdings" pitchFamily="2" charset="2"/>
              </a:rPr>
              <a:t>Dolphin</a:t>
            </a:r>
            <a:endParaRPr lang="en-US" dirty="0"/>
          </a:p>
          <a:p>
            <a:pPr eaLnBrk="1" hangingPunct="1"/>
            <a:endParaRPr lang="en-IN" dirty="0">
              <a:latin typeface="Arial" charset="0"/>
            </a:endParaRPr>
          </a:p>
        </p:txBody>
      </p:sp>
      <p:sp>
        <p:nvSpPr>
          <p:cNvPr id="768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EB983A4-2277-4CC0-B8F2-C4AF27A215BF}" type="slidenum">
              <a:rPr lang="en-US" smtClean="0"/>
              <a:pPr eaLnBrk="1" hangingPunct="1">
                <a:defRPr/>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0009C56F-0101-4766-9D5D-6383C7D3835C}" type="slidenum">
              <a:rPr lang="en-US" smtClean="0">
                <a:latin typeface="Arial" charset="0"/>
              </a:rPr>
              <a:pPr>
                <a:defRPr/>
              </a:pPr>
              <a:t>28</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Accessor</a:t>
            </a:r>
            <a:endParaRPr lang="en-US" dirty="0"/>
          </a:p>
          <a:p>
            <a:pPr lvl="1"/>
            <a:r>
              <a:rPr lang="en-US" sz="1000" dirty="0"/>
              <a:t>Getter method</a:t>
            </a:r>
          </a:p>
          <a:p>
            <a:pPr lvl="1"/>
            <a:r>
              <a:rPr lang="en-US" sz="1000" dirty="0"/>
              <a:t>Used to return the value of the attribute</a:t>
            </a:r>
          </a:p>
          <a:p>
            <a:pPr lvl="1"/>
            <a:r>
              <a:rPr lang="en-US" sz="1000" dirty="0"/>
              <a:t>Sometimes values may be same as the value of attribute, sometimes logic could be written to return the value expected by other classes.  (Example coming up) </a:t>
            </a:r>
          </a:p>
          <a:p>
            <a:pPr lvl="1">
              <a:lnSpc>
                <a:spcPct val="120000"/>
              </a:lnSpc>
            </a:pPr>
            <a:r>
              <a:rPr lang="en-US" sz="1000" dirty="0"/>
              <a:t>They are named beginning with “get” followed by the name of the variable beginning with upper case</a:t>
            </a:r>
          </a:p>
          <a:p>
            <a:pPr lvl="1">
              <a:lnSpc>
                <a:spcPct val="120000"/>
              </a:lnSpc>
            </a:pPr>
            <a:r>
              <a:rPr lang="en-US" sz="1000" dirty="0"/>
              <a:t>They have no arguments</a:t>
            </a:r>
          </a:p>
          <a:p>
            <a:pPr lvl="1">
              <a:lnSpc>
                <a:spcPct val="120000"/>
              </a:lnSpc>
            </a:pPr>
            <a:r>
              <a:rPr lang="en-US" sz="1000" dirty="0"/>
              <a:t>They return the value of type which usually is same as that of the variable</a:t>
            </a:r>
          </a:p>
          <a:p>
            <a:pPr lvl="1"/>
            <a:endParaRPr lang="en-US" sz="1000" dirty="0"/>
          </a:p>
          <a:p>
            <a:r>
              <a:rPr lang="en-US" sz="1000" dirty="0" err="1"/>
              <a:t>Mutator</a:t>
            </a:r>
            <a:endParaRPr lang="en-US" sz="1000" dirty="0"/>
          </a:p>
          <a:p>
            <a:pPr lvl="1"/>
            <a:r>
              <a:rPr lang="en-US" sz="1000" dirty="0"/>
              <a:t>Setter method</a:t>
            </a:r>
          </a:p>
          <a:p>
            <a:pPr lvl="1"/>
            <a:r>
              <a:rPr lang="en-US" sz="1000" dirty="0"/>
              <a:t>Used to assign a value of the attribute</a:t>
            </a:r>
          </a:p>
          <a:p>
            <a:pPr lvl="1"/>
            <a:r>
              <a:rPr lang="en-US" sz="1000" dirty="0"/>
              <a:t>Logic to check the sanity of the value assigned to the attribute is written in the method</a:t>
            </a:r>
          </a:p>
          <a:p>
            <a:pPr lvl="1">
              <a:lnSpc>
                <a:spcPct val="120000"/>
              </a:lnSpc>
            </a:pPr>
            <a:r>
              <a:rPr lang="en-US" sz="1000" dirty="0"/>
              <a:t>They are named beginning with “set” followed by the name of the variable beginning with upper case</a:t>
            </a:r>
          </a:p>
          <a:p>
            <a:pPr lvl="1">
              <a:lnSpc>
                <a:spcPct val="120000"/>
              </a:lnSpc>
            </a:pPr>
            <a:r>
              <a:rPr lang="en-US" sz="1000" dirty="0"/>
              <a:t>They have no return value (void)</a:t>
            </a:r>
          </a:p>
          <a:p>
            <a:pPr lvl="1">
              <a:lnSpc>
                <a:spcPct val="120000"/>
              </a:lnSpc>
            </a:pPr>
            <a:r>
              <a:rPr lang="en-US" sz="1000" kern="1200" dirty="0">
                <a:solidFill>
                  <a:schemeClr val="tx1"/>
                </a:solidFill>
              </a:rPr>
              <a:t>They take an argument, usually of the same type as that of the attribute.</a:t>
            </a:r>
          </a:p>
        </p:txBody>
      </p:sp>
    </p:spTree>
    <p:extLst>
      <p:ext uri="{BB962C8B-B14F-4D97-AF65-F5344CB8AC3E}">
        <p14:creationId xmlns:p14="http://schemas.microsoft.com/office/powerpoint/2010/main" val="3845209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29</a:t>
            </a:fld>
            <a:endParaRPr lang="en-US"/>
          </a:p>
        </p:txBody>
      </p:sp>
    </p:spTree>
    <p:extLst>
      <p:ext uri="{BB962C8B-B14F-4D97-AF65-F5344CB8AC3E}">
        <p14:creationId xmlns:p14="http://schemas.microsoft.com/office/powerpoint/2010/main" val="3382712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30</a:t>
            </a:fld>
            <a:endParaRPr lang="en-US"/>
          </a:p>
        </p:txBody>
      </p:sp>
    </p:spTree>
    <p:extLst>
      <p:ext uri="{BB962C8B-B14F-4D97-AF65-F5344CB8AC3E}">
        <p14:creationId xmlns:p14="http://schemas.microsoft.com/office/powerpoint/2010/main" val="3710060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p:txBody>
          <a:bodyPr/>
          <a:lstStyle/>
          <a:p>
            <a:pPr>
              <a:defRPr/>
            </a:pPr>
            <a:fld id="{D4E9819C-D736-43EA-A8EA-82A032A70F65}" type="slidenum">
              <a:rPr lang="en-US" smtClean="0">
                <a:latin typeface="Arial" charset="0"/>
              </a:rPr>
              <a:pPr>
                <a:defRPr/>
              </a:pPr>
              <a:t>31</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62500" lnSpcReduction="20000"/>
          </a:bodyPr>
          <a:lstStyle/>
          <a:p>
            <a:pPr marL="228600" indent="-228600" eaLnBrk="1" hangingPunct="1">
              <a:buFontTx/>
              <a:buAutoNum type="arabicParenR"/>
            </a:pPr>
            <a:endParaRPr lang="en-US" dirty="0">
              <a:latin typeface="Arial" charset="0"/>
            </a:endParaRPr>
          </a:p>
          <a:p>
            <a:pPr marL="228600" indent="-228600" eaLnBrk="1" hangingPunct="1">
              <a:buFontTx/>
              <a:buAutoNum type="arabicParenR"/>
            </a:pPr>
            <a:endParaRPr lang="en-US" sz="2400" dirty="0">
              <a:latin typeface="Arial" charset="0"/>
            </a:endParaRPr>
          </a:p>
          <a:p>
            <a:pPr>
              <a:spcBef>
                <a:spcPct val="50000"/>
              </a:spcBef>
              <a:defRPr/>
            </a:pPr>
            <a:r>
              <a:rPr lang="en-US" sz="1000" b="1" dirty="0">
                <a:solidFill>
                  <a:srgbClr val="000000"/>
                </a:solidFill>
                <a:latin typeface="Courier New" pitchFamily="49" charset="0"/>
                <a:cs typeface="+mn-cs"/>
              </a:rPr>
              <a:t>public class Student{</a:t>
            </a:r>
          </a:p>
          <a:p>
            <a:pPr>
              <a:spcBef>
                <a:spcPct val="50000"/>
              </a:spcBef>
              <a:defRPr/>
            </a:pPr>
            <a:r>
              <a:rPr lang="en-US" sz="1000" b="1" dirty="0">
                <a:solidFill>
                  <a:srgbClr val="000000"/>
                </a:solidFill>
                <a:latin typeface="Courier New" pitchFamily="49" charset="0"/>
                <a:cs typeface="+mn-cs"/>
              </a:rPr>
              <a:t>private String name;</a:t>
            </a:r>
          </a:p>
          <a:p>
            <a:pPr>
              <a:spcBef>
                <a:spcPct val="50000"/>
              </a:spcBef>
              <a:defRPr/>
            </a:pPr>
            <a:r>
              <a:rPr lang="en-US" sz="1000" b="1" dirty="0">
                <a:solidFill>
                  <a:srgbClr val="000000"/>
                </a:solidFill>
                <a:latin typeface="Courier New" pitchFamily="49" charset="0"/>
                <a:cs typeface="+mn-cs"/>
              </a:rPr>
              <a:t>private </a:t>
            </a:r>
            <a:r>
              <a:rPr lang="en-US" sz="1000" b="1" dirty="0" err="1">
                <a:solidFill>
                  <a:srgbClr val="000000"/>
                </a:solidFill>
                <a:latin typeface="Courier New" pitchFamily="49" charset="0"/>
                <a:cs typeface="+mn-cs"/>
              </a:rPr>
              <a:t>int</a:t>
            </a:r>
            <a:r>
              <a:rPr lang="en-US" sz="1000" b="1" dirty="0">
                <a:solidFill>
                  <a:srgbClr val="000000"/>
                </a:solidFill>
                <a:latin typeface="Courier New" pitchFamily="49" charset="0"/>
                <a:cs typeface="+mn-cs"/>
              </a:rPr>
              <a:t> </a:t>
            </a:r>
            <a:r>
              <a:rPr lang="en-US" sz="1000" b="1" dirty="0" err="1">
                <a:solidFill>
                  <a:srgbClr val="000000"/>
                </a:solidFill>
                <a:latin typeface="Courier New" pitchFamily="49" charset="0"/>
                <a:cs typeface="+mn-cs"/>
              </a:rPr>
              <a:t>regNo</a:t>
            </a:r>
            <a:r>
              <a:rPr lang="en-US" sz="1000" b="1" dirty="0">
                <a:solidFill>
                  <a:srgbClr val="000000"/>
                </a:solidFill>
                <a:latin typeface="Courier New" pitchFamily="49" charset="0"/>
                <a:cs typeface="+mn-cs"/>
              </a:rPr>
              <a:t>;</a:t>
            </a:r>
          </a:p>
          <a:p>
            <a:pPr>
              <a:spcBef>
                <a:spcPct val="50000"/>
              </a:spcBef>
              <a:defRPr/>
            </a:pPr>
            <a:r>
              <a:rPr lang="en-US" sz="1000" b="1" dirty="0">
                <a:solidFill>
                  <a:srgbClr val="000000"/>
                </a:solidFill>
                <a:latin typeface="Courier New" pitchFamily="49" charset="0"/>
                <a:cs typeface="+mn-cs"/>
              </a:rPr>
              <a:t>private String </a:t>
            </a:r>
            <a:r>
              <a:rPr lang="en-US" sz="1000" b="1" dirty="0" err="1">
                <a:solidFill>
                  <a:srgbClr val="000000"/>
                </a:solidFill>
                <a:latin typeface="Courier New" pitchFamily="49" charset="0"/>
                <a:cs typeface="+mn-cs"/>
              </a:rPr>
              <a:t>degreeName</a:t>
            </a:r>
            <a:r>
              <a:rPr lang="en-US" sz="1000" b="1" dirty="0">
                <a:solidFill>
                  <a:srgbClr val="000000"/>
                </a:solidFill>
                <a:latin typeface="Courier New" pitchFamily="49" charset="0"/>
                <a:cs typeface="+mn-cs"/>
              </a:rPr>
              <a:t>;</a:t>
            </a:r>
          </a:p>
          <a:p>
            <a:pPr>
              <a:spcBef>
                <a:spcPct val="50000"/>
              </a:spcBef>
              <a:defRPr/>
            </a:pPr>
            <a:r>
              <a:rPr lang="en-US" sz="1000" b="1" dirty="0">
                <a:solidFill>
                  <a:srgbClr val="000000"/>
                </a:solidFill>
                <a:latin typeface="Courier New" pitchFamily="49" charset="0"/>
                <a:cs typeface="+mn-cs"/>
              </a:rPr>
              <a:t>private </a:t>
            </a:r>
            <a:r>
              <a:rPr lang="en-US" sz="1000" b="1" dirty="0" err="1">
                <a:solidFill>
                  <a:srgbClr val="000000"/>
                </a:solidFill>
                <a:latin typeface="Courier New" pitchFamily="49" charset="0"/>
                <a:cs typeface="+mn-cs"/>
              </a:rPr>
              <a:t>int</a:t>
            </a:r>
            <a:r>
              <a:rPr lang="en-US" sz="1000" b="1" dirty="0">
                <a:solidFill>
                  <a:srgbClr val="000000"/>
                </a:solidFill>
                <a:latin typeface="Courier New" pitchFamily="49" charset="0"/>
                <a:cs typeface="+mn-cs"/>
              </a:rPr>
              <a:t> </a:t>
            </a:r>
            <a:r>
              <a:rPr lang="en-US" sz="1000" b="1" dirty="0" err="1">
                <a:solidFill>
                  <a:srgbClr val="000000"/>
                </a:solidFill>
                <a:latin typeface="Courier New" pitchFamily="49" charset="0"/>
                <a:cs typeface="+mn-cs"/>
              </a:rPr>
              <a:t>currentSemester</a:t>
            </a:r>
            <a:r>
              <a:rPr lang="en-US" sz="1000" b="1" dirty="0">
                <a:solidFill>
                  <a:srgbClr val="000000"/>
                </a:solidFill>
                <a:latin typeface="Courier New" pitchFamily="49" charset="0"/>
                <a:cs typeface="+mn-cs"/>
              </a:rPr>
              <a:t>;</a:t>
            </a:r>
          </a:p>
          <a:p>
            <a:pPr>
              <a:spcBef>
                <a:spcPct val="50000"/>
              </a:spcBef>
              <a:defRPr/>
            </a:pPr>
            <a:r>
              <a:rPr lang="en-US" sz="1000" b="1" dirty="0">
                <a:solidFill>
                  <a:srgbClr val="7030A0"/>
                </a:solidFill>
                <a:latin typeface="Courier New" pitchFamily="49" charset="0"/>
                <a:cs typeface="+mn-cs"/>
              </a:rPr>
              <a:t>/*Constructor 1 for student who has decided the degree he/she is going to enroll into */</a:t>
            </a:r>
          </a:p>
          <a:p>
            <a:pPr>
              <a:spcBef>
                <a:spcPct val="50000"/>
              </a:spcBef>
              <a:defRPr/>
            </a:pPr>
            <a:r>
              <a:rPr lang="en-US" sz="1000" b="1" dirty="0">
                <a:solidFill>
                  <a:schemeClr val="accent1">
                    <a:lumMod val="25000"/>
                  </a:schemeClr>
                </a:solidFill>
                <a:latin typeface="Courier New" pitchFamily="49" charset="0"/>
                <a:cs typeface="+mn-cs"/>
              </a:rPr>
              <a:t>public Student(String nm, String d){</a:t>
            </a:r>
          </a:p>
          <a:p>
            <a:pPr>
              <a:spcBef>
                <a:spcPct val="50000"/>
              </a:spcBef>
              <a:defRPr/>
            </a:pPr>
            <a:r>
              <a:rPr lang="en-US" sz="1000" b="1" dirty="0" err="1">
                <a:solidFill>
                  <a:srgbClr val="000000"/>
                </a:solidFill>
                <a:latin typeface="Courier New" pitchFamily="49" charset="0"/>
                <a:cs typeface="+mn-cs"/>
              </a:rPr>
              <a:t>setName</a:t>
            </a:r>
            <a:r>
              <a:rPr lang="en-US" sz="1000" b="1" dirty="0">
                <a:solidFill>
                  <a:srgbClr val="000000"/>
                </a:solidFill>
                <a:latin typeface="Courier New" pitchFamily="49" charset="0"/>
                <a:cs typeface="+mn-cs"/>
              </a:rPr>
              <a:t>(nm);</a:t>
            </a:r>
          </a:p>
          <a:p>
            <a:pPr>
              <a:spcBef>
                <a:spcPct val="50000"/>
              </a:spcBef>
              <a:defRPr/>
            </a:pPr>
            <a:r>
              <a:rPr lang="en-US" sz="1000" b="1" dirty="0" err="1">
                <a:solidFill>
                  <a:srgbClr val="000000"/>
                </a:solidFill>
                <a:latin typeface="Courier New" pitchFamily="49" charset="0"/>
                <a:cs typeface="+mn-cs"/>
              </a:rPr>
              <a:t>regNo</a:t>
            </a:r>
            <a:r>
              <a:rPr lang="en-US" sz="1000" b="1" dirty="0">
                <a:solidFill>
                  <a:srgbClr val="000000"/>
                </a:solidFill>
                <a:latin typeface="Courier New" pitchFamily="49" charset="0"/>
                <a:cs typeface="+mn-cs"/>
              </a:rPr>
              <a:t>=</a:t>
            </a:r>
            <a:r>
              <a:rPr lang="en-US" sz="1000" b="1" dirty="0" err="1">
                <a:solidFill>
                  <a:srgbClr val="000000"/>
                </a:solidFill>
                <a:latin typeface="Courier New" pitchFamily="49" charset="0"/>
                <a:cs typeface="+mn-cs"/>
              </a:rPr>
              <a:t>generateRegno</a:t>
            </a:r>
            <a:r>
              <a:rPr lang="en-US" sz="1000" b="1" dirty="0">
                <a:solidFill>
                  <a:srgbClr val="000000"/>
                </a:solidFill>
                <a:latin typeface="Courier New" pitchFamily="49" charset="0"/>
                <a:cs typeface="+mn-cs"/>
              </a:rPr>
              <a:t>();</a:t>
            </a:r>
          </a:p>
          <a:p>
            <a:pPr>
              <a:spcBef>
                <a:spcPct val="50000"/>
              </a:spcBef>
              <a:defRPr/>
            </a:pPr>
            <a:r>
              <a:rPr lang="en-US" sz="1000" b="1" dirty="0" err="1">
                <a:solidFill>
                  <a:srgbClr val="000000"/>
                </a:solidFill>
                <a:latin typeface="Courier New" pitchFamily="49" charset="0"/>
                <a:cs typeface="+mn-cs"/>
              </a:rPr>
              <a:t>setDegreeName</a:t>
            </a:r>
            <a:r>
              <a:rPr lang="en-US" sz="1000" b="1" dirty="0">
                <a:solidFill>
                  <a:srgbClr val="000000"/>
                </a:solidFill>
                <a:latin typeface="Courier New" pitchFamily="49" charset="0"/>
                <a:cs typeface="+mn-cs"/>
              </a:rPr>
              <a:t>(d);</a:t>
            </a:r>
          </a:p>
          <a:p>
            <a:pPr>
              <a:spcBef>
                <a:spcPct val="50000"/>
              </a:spcBef>
              <a:defRPr/>
            </a:pPr>
            <a:r>
              <a:rPr lang="en-US" sz="1000" b="1" dirty="0" err="1">
                <a:solidFill>
                  <a:srgbClr val="000000"/>
                </a:solidFill>
                <a:latin typeface="Courier New" pitchFamily="49" charset="0"/>
                <a:cs typeface="+mn-cs"/>
              </a:rPr>
              <a:t>setCurrentSemester</a:t>
            </a:r>
            <a:r>
              <a:rPr lang="en-US" sz="1000" b="1" dirty="0">
                <a:solidFill>
                  <a:srgbClr val="000000"/>
                </a:solidFill>
                <a:latin typeface="Courier New" pitchFamily="49" charset="0"/>
                <a:cs typeface="+mn-cs"/>
              </a:rPr>
              <a:t>(1);}</a:t>
            </a:r>
          </a:p>
          <a:p>
            <a:pPr>
              <a:spcBef>
                <a:spcPct val="50000"/>
              </a:spcBef>
              <a:defRPr/>
            </a:pPr>
            <a:r>
              <a:rPr lang="en-US" sz="1000" b="1" dirty="0">
                <a:solidFill>
                  <a:srgbClr val="7030A0"/>
                </a:solidFill>
                <a:latin typeface="Courier New" pitchFamily="49" charset="0"/>
                <a:cs typeface="+mn-cs"/>
              </a:rPr>
              <a:t>/*Constructor 2 for student who has not decided the degree he/she is going to enroll into */</a:t>
            </a:r>
          </a:p>
          <a:p>
            <a:pPr>
              <a:spcBef>
                <a:spcPct val="50000"/>
              </a:spcBef>
              <a:defRPr/>
            </a:pPr>
            <a:r>
              <a:rPr lang="en-US" sz="1000" b="1" dirty="0">
                <a:solidFill>
                  <a:schemeClr val="accent1">
                    <a:lumMod val="25000"/>
                  </a:schemeClr>
                </a:solidFill>
                <a:latin typeface="Courier New" pitchFamily="49" charset="0"/>
                <a:cs typeface="+mn-cs"/>
              </a:rPr>
              <a:t>public Student(String nm){</a:t>
            </a:r>
          </a:p>
          <a:p>
            <a:pPr>
              <a:spcBef>
                <a:spcPct val="50000"/>
              </a:spcBef>
              <a:defRPr/>
            </a:pPr>
            <a:r>
              <a:rPr lang="en-US" sz="1000" b="1" dirty="0" err="1">
                <a:solidFill>
                  <a:srgbClr val="000000"/>
                </a:solidFill>
                <a:latin typeface="Courier New" pitchFamily="49" charset="0"/>
                <a:cs typeface="+mn-cs"/>
              </a:rPr>
              <a:t>setName</a:t>
            </a:r>
            <a:r>
              <a:rPr lang="en-US" sz="1000" b="1" dirty="0">
                <a:solidFill>
                  <a:srgbClr val="000000"/>
                </a:solidFill>
                <a:latin typeface="Courier New" pitchFamily="49" charset="0"/>
                <a:cs typeface="+mn-cs"/>
              </a:rPr>
              <a:t>(nm);</a:t>
            </a:r>
          </a:p>
          <a:p>
            <a:pPr>
              <a:spcBef>
                <a:spcPct val="50000"/>
              </a:spcBef>
              <a:defRPr/>
            </a:pPr>
            <a:r>
              <a:rPr lang="en-US" sz="1000" b="1" dirty="0" err="1">
                <a:solidFill>
                  <a:srgbClr val="000000"/>
                </a:solidFill>
                <a:latin typeface="Courier New" pitchFamily="49" charset="0"/>
                <a:cs typeface="+mn-cs"/>
              </a:rPr>
              <a:t>regNo</a:t>
            </a:r>
            <a:r>
              <a:rPr lang="en-US" sz="1000" b="1" dirty="0">
                <a:solidFill>
                  <a:srgbClr val="000000"/>
                </a:solidFill>
                <a:latin typeface="Courier New" pitchFamily="49" charset="0"/>
                <a:cs typeface="+mn-cs"/>
              </a:rPr>
              <a:t>=</a:t>
            </a:r>
            <a:r>
              <a:rPr lang="en-US" sz="1000" b="1" dirty="0" err="1">
                <a:solidFill>
                  <a:srgbClr val="000000"/>
                </a:solidFill>
                <a:latin typeface="Courier New" pitchFamily="49" charset="0"/>
                <a:cs typeface="+mn-cs"/>
              </a:rPr>
              <a:t>generateRegno</a:t>
            </a:r>
            <a:r>
              <a:rPr lang="en-US" sz="1000" b="1" dirty="0">
                <a:solidFill>
                  <a:srgbClr val="000000"/>
                </a:solidFill>
                <a:latin typeface="Courier New" pitchFamily="49" charset="0"/>
                <a:cs typeface="+mn-cs"/>
              </a:rPr>
              <a:t>();</a:t>
            </a:r>
          </a:p>
          <a:p>
            <a:pPr>
              <a:spcBef>
                <a:spcPct val="50000"/>
              </a:spcBef>
              <a:defRPr/>
            </a:pPr>
            <a:r>
              <a:rPr lang="en-US" sz="1000" b="1" dirty="0" err="1">
                <a:solidFill>
                  <a:srgbClr val="000000"/>
                </a:solidFill>
                <a:latin typeface="Courier New" pitchFamily="49" charset="0"/>
                <a:cs typeface="+mn-cs"/>
              </a:rPr>
              <a:t>setCurrentSemester</a:t>
            </a:r>
            <a:r>
              <a:rPr lang="en-US" sz="1000" b="1" dirty="0">
                <a:solidFill>
                  <a:srgbClr val="000000"/>
                </a:solidFill>
                <a:latin typeface="Courier New" pitchFamily="49" charset="0"/>
                <a:cs typeface="+mn-cs"/>
              </a:rPr>
              <a:t>(1);} </a:t>
            </a:r>
          </a:p>
          <a:p>
            <a:pPr>
              <a:spcBef>
                <a:spcPct val="50000"/>
              </a:spcBef>
              <a:defRPr/>
            </a:pPr>
            <a:r>
              <a:rPr lang="en-US" sz="1000" b="1" dirty="0">
                <a:solidFill>
                  <a:srgbClr val="000000"/>
                </a:solidFill>
                <a:latin typeface="Courier New" pitchFamily="49" charset="0"/>
                <a:cs typeface="+mn-cs"/>
              </a:rPr>
              <a:t>private </a:t>
            </a:r>
            <a:r>
              <a:rPr lang="en-US" sz="1000" b="1" dirty="0" err="1">
                <a:solidFill>
                  <a:srgbClr val="000000"/>
                </a:solidFill>
                <a:latin typeface="Courier New" pitchFamily="49" charset="0"/>
                <a:cs typeface="+mn-cs"/>
              </a:rPr>
              <a:t>int</a:t>
            </a:r>
            <a:r>
              <a:rPr lang="en-US" sz="1000" b="1" dirty="0">
                <a:solidFill>
                  <a:srgbClr val="000000"/>
                </a:solidFill>
                <a:latin typeface="Courier New" pitchFamily="49" charset="0"/>
                <a:cs typeface="+mn-cs"/>
              </a:rPr>
              <a:t> </a:t>
            </a:r>
            <a:r>
              <a:rPr lang="en-US" sz="1000" b="1" dirty="0" err="1">
                <a:solidFill>
                  <a:srgbClr val="000000"/>
                </a:solidFill>
                <a:latin typeface="Courier New" pitchFamily="49" charset="0"/>
                <a:cs typeface="+mn-cs"/>
              </a:rPr>
              <a:t>generateRegno</a:t>
            </a:r>
            <a:r>
              <a:rPr lang="en-US" sz="1000" b="1" dirty="0">
                <a:solidFill>
                  <a:srgbClr val="000000"/>
                </a:solidFill>
                <a:latin typeface="Courier New" pitchFamily="49" charset="0"/>
                <a:cs typeface="+mn-cs"/>
              </a:rPr>
              <a:t>(){ </a:t>
            </a:r>
          </a:p>
          <a:p>
            <a:pPr>
              <a:spcBef>
                <a:spcPct val="50000"/>
              </a:spcBef>
              <a:defRPr/>
            </a:pPr>
            <a:r>
              <a:rPr lang="en-US" sz="1000" b="1" dirty="0" err="1">
                <a:solidFill>
                  <a:srgbClr val="000000"/>
                </a:solidFill>
                <a:latin typeface="Courier New" pitchFamily="49" charset="0"/>
                <a:cs typeface="+mn-cs"/>
              </a:rPr>
              <a:t>int</a:t>
            </a:r>
            <a:r>
              <a:rPr lang="en-US" sz="1000" b="1" dirty="0">
                <a:solidFill>
                  <a:srgbClr val="000000"/>
                </a:solidFill>
                <a:latin typeface="Courier New" pitchFamily="49" charset="0"/>
                <a:cs typeface="+mn-cs"/>
              </a:rPr>
              <a:t> </a:t>
            </a:r>
            <a:r>
              <a:rPr lang="en-US" sz="1000" b="1" dirty="0" err="1">
                <a:solidFill>
                  <a:srgbClr val="000000"/>
                </a:solidFill>
                <a:latin typeface="Courier New" pitchFamily="49" charset="0"/>
                <a:cs typeface="+mn-cs"/>
              </a:rPr>
              <a:t>nextNo</a:t>
            </a:r>
            <a:r>
              <a:rPr lang="en-US" sz="1000" b="1" dirty="0">
                <a:solidFill>
                  <a:srgbClr val="000000"/>
                </a:solidFill>
                <a:latin typeface="Courier New" pitchFamily="49" charset="0"/>
                <a:cs typeface="+mn-cs"/>
              </a:rPr>
              <a:t>=1;</a:t>
            </a:r>
          </a:p>
          <a:p>
            <a:pPr>
              <a:spcBef>
                <a:spcPct val="50000"/>
              </a:spcBef>
              <a:defRPr/>
            </a:pPr>
            <a:r>
              <a:rPr lang="en-US" sz="1000" b="1" dirty="0">
                <a:solidFill>
                  <a:srgbClr val="990099"/>
                </a:solidFill>
                <a:latin typeface="Courier New" pitchFamily="49" charset="0"/>
                <a:cs typeface="+mn-cs"/>
              </a:rPr>
              <a:t>//logic to generate </a:t>
            </a:r>
            <a:r>
              <a:rPr lang="en-US" sz="1000" b="1" dirty="0" err="1">
                <a:solidFill>
                  <a:srgbClr val="990099"/>
                </a:solidFill>
                <a:latin typeface="Courier New" pitchFamily="49" charset="0"/>
                <a:cs typeface="+mn-cs"/>
              </a:rPr>
              <a:t>regNo</a:t>
            </a:r>
            <a:r>
              <a:rPr lang="en-US" sz="1000" b="1" dirty="0">
                <a:solidFill>
                  <a:srgbClr val="990099"/>
                </a:solidFill>
                <a:latin typeface="Courier New" pitchFamily="49" charset="0"/>
                <a:cs typeface="+mn-cs"/>
              </a:rPr>
              <a:t> will be written later</a:t>
            </a:r>
          </a:p>
          <a:p>
            <a:pPr>
              <a:spcBef>
                <a:spcPct val="50000"/>
              </a:spcBef>
              <a:defRPr/>
            </a:pPr>
            <a:r>
              <a:rPr lang="en-US" sz="1000" b="1" dirty="0">
                <a:solidFill>
                  <a:srgbClr val="000000"/>
                </a:solidFill>
                <a:latin typeface="Courier New" pitchFamily="49" charset="0"/>
                <a:cs typeface="+mn-cs"/>
              </a:rPr>
              <a:t>return </a:t>
            </a:r>
            <a:r>
              <a:rPr lang="en-US" sz="1000" b="1" dirty="0" err="1">
                <a:solidFill>
                  <a:srgbClr val="000000"/>
                </a:solidFill>
                <a:latin typeface="Courier New" pitchFamily="49" charset="0"/>
                <a:cs typeface="+mn-cs"/>
              </a:rPr>
              <a:t>nextNo</a:t>
            </a:r>
            <a:r>
              <a:rPr lang="en-US" sz="1000" b="1" dirty="0">
                <a:solidFill>
                  <a:srgbClr val="000000"/>
                </a:solidFill>
                <a:latin typeface="Courier New" pitchFamily="49" charset="0"/>
                <a:cs typeface="+mn-cs"/>
              </a:rPr>
              <a:t>;}</a:t>
            </a:r>
          </a:p>
          <a:p>
            <a:pPr>
              <a:spcBef>
                <a:spcPct val="50000"/>
              </a:spcBef>
              <a:defRPr/>
            </a:pPr>
            <a:r>
              <a:rPr lang="en-US" sz="1000" b="1" dirty="0">
                <a:solidFill>
                  <a:srgbClr val="990099"/>
                </a:solidFill>
                <a:latin typeface="Courier New" pitchFamily="49" charset="0"/>
                <a:cs typeface="+mn-cs"/>
              </a:rPr>
              <a:t>// add setter and getters</a:t>
            </a:r>
          </a:p>
          <a:p>
            <a:pPr>
              <a:spcBef>
                <a:spcPct val="50000"/>
              </a:spcBef>
              <a:defRPr/>
            </a:pPr>
            <a:r>
              <a:rPr lang="en-US" sz="1000" b="1" dirty="0">
                <a:solidFill>
                  <a:srgbClr val="000000"/>
                </a:solidFill>
                <a:latin typeface="Courier New" pitchFamily="49" charset="0"/>
                <a:cs typeface="+mn-cs"/>
              </a:rPr>
              <a:t>}</a:t>
            </a:r>
          </a:p>
          <a:p>
            <a:pPr>
              <a:spcBef>
                <a:spcPct val="50000"/>
              </a:spcBef>
              <a:defRPr/>
            </a:pPr>
            <a:r>
              <a:rPr lang="en-US" sz="1000" b="1" dirty="0">
                <a:solidFill>
                  <a:srgbClr val="000000"/>
                </a:solidFill>
                <a:latin typeface="Courier New" pitchFamily="49" charset="0"/>
                <a:cs typeface="+mn-cs"/>
              </a:rPr>
              <a:t>public class </a:t>
            </a:r>
            <a:r>
              <a:rPr lang="en-US" sz="1000" b="1" dirty="0" err="1">
                <a:solidFill>
                  <a:srgbClr val="000000"/>
                </a:solidFill>
                <a:latin typeface="Courier New" pitchFamily="49" charset="0"/>
                <a:cs typeface="+mn-cs"/>
              </a:rPr>
              <a:t>StudentTest</a:t>
            </a:r>
            <a:r>
              <a:rPr lang="en-US" sz="1000" b="1" dirty="0">
                <a:solidFill>
                  <a:srgbClr val="000000"/>
                </a:solidFill>
                <a:latin typeface="Courier New" pitchFamily="49" charset="0"/>
                <a:cs typeface="+mn-cs"/>
              </a:rPr>
              <a:t>{</a:t>
            </a:r>
          </a:p>
          <a:p>
            <a:pPr>
              <a:spcBef>
                <a:spcPct val="50000"/>
              </a:spcBef>
              <a:defRPr/>
            </a:pPr>
            <a:r>
              <a:rPr lang="en-US" sz="1000" b="1" dirty="0">
                <a:solidFill>
                  <a:srgbClr val="000000"/>
                </a:solidFill>
                <a:latin typeface="Courier New" pitchFamily="49" charset="0"/>
                <a:cs typeface="+mn-cs"/>
              </a:rPr>
              <a:t>public static void main(String </a:t>
            </a:r>
            <a:r>
              <a:rPr lang="en-US" sz="1000" b="1" dirty="0" err="1">
                <a:solidFill>
                  <a:srgbClr val="000000"/>
                </a:solidFill>
                <a:latin typeface="Courier New" pitchFamily="49" charset="0"/>
                <a:cs typeface="+mn-cs"/>
              </a:rPr>
              <a:t>args</a:t>
            </a:r>
            <a:r>
              <a:rPr lang="en-US" sz="1000" b="1" dirty="0">
                <a:solidFill>
                  <a:srgbClr val="000000"/>
                </a:solidFill>
                <a:latin typeface="Courier New" pitchFamily="49" charset="0"/>
                <a:cs typeface="+mn-cs"/>
              </a:rPr>
              <a:t>[]){</a:t>
            </a:r>
          </a:p>
          <a:p>
            <a:pPr>
              <a:spcBef>
                <a:spcPct val="50000"/>
              </a:spcBef>
              <a:defRPr/>
            </a:pPr>
            <a:r>
              <a:rPr lang="en-US" sz="1000" b="1" dirty="0">
                <a:solidFill>
                  <a:srgbClr val="990099"/>
                </a:solidFill>
                <a:latin typeface="Courier New" pitchFamily="49" charset="0"/>
                <a:cs typeface="+mn-cs"/>
              </a:rPr>
              <a:t>//Creating object using constructor 1</a:t>
            </a:r>
          </a:p>
          <a:p>
            <a:pPr>
              <a:spcBef>
                <a:spcPct val="50000"/>
              </a:spcBef>
              <a:defRPr/>
            </a:pPr>
            <a:r>
              <a:rPr lang="en-US" sz="1000" b="1" dirty="0">
                <a:solidFill>
                  <a:srgbClr val="000000"/>
                </a:solidFill>
                <a:latin typeface="Courier New" pitchFamily="49" charset="0"/>
                <a:cs typeface="+mn-cs"/>
              </a:rPr>
              <a:t>Student student1=</a:t>
            </a:r>
          </a:p>
          <a:p>
            <a:pPr>
              <a:spcBef>
                <a:spcPct val="50000"/>
              </a:spcBef>
              <a:defRPr/>
            </a:pPr>
            <a:r>
              <a:rPr lang="en-US" sz="1000" b="1" dirty="0">
                <a:latin typeface="Courier New" pitchFamily="49" charset="0"/>
                <a:cs typeface="+mn-cs"/>
              </a:rPr>
              <a:t>		</a:t>
            </a:r>
            <a:r>
              <a:rPr lang="en-US" sz="1000" b="1" dirty="0">
                <a:solidFill>
                  <a:schemeClr val="accent1">
                    <a:lumMod val="50000"/>
                  </a:schemeClr>
                </a:solidFill>
                <a:latin typeface="Courier New" pitchFamily="49" charset="0"/>
                <a:cs typeface="+mn-cs"/>
              </a:rPr>
              <a:t> new Student(“John”, “M.C.A.”);</a:t>
            </a:r>
          </a:p>
          <a:p>
            <a:pPr>
              <a:spcBef>
                <a:spcPct val="50000"/>
              </a:spcBef>
              <a:defRPr/>
            </a:pPr>
            <a:r>
              <a:rPr lang="en-US" sz="1000" b="1" dirty="0">
                <a:latin typeface="Courier New" pitchFamily="49" charset="0"/>
                <a:cs typeface="+mn-cs"/>
              </a:rPr>
              <a:t> </a:t>
            </a:r>
            <a:r>
              <a:rPr lang="en-US" sz="1000" b="1" dirty="0">
                <a:solidFill>
                  <a:srgbClr val="990099"/>
                </a:solidFill>
                <a:latin typeface="Courier New" pitchFamily="49" charset="0"/>
                <a:cs typeface="+mn-cs"/>
              </a:rPr>
              <a:t>//Creating object using constructor 2</a:t>
            </a:r>
          </a:p>
          <a:p>
            <a:pPr>
              <a:spcBef>
                <a:spcPct val="50000"/>
              </a:spcBef>
              <a:defRPr/>
            </a:pPr>
            <a:r>
              <a:rPr lang="en-US" sz="1000" b="1" dirty="0">
                <a:solidFill>
                  <a:srgbClr val="000000"/>
                </a:solidFill>
                <a:latin typeface="Courier New" pitchFamily="49" charset="0"/>
                <a:cs typeface="+mn-cs"/>
              </a:rPr>
              <a:t>Student student2=</a:t>
            </a:r>
            <a:r>
              <a:rPr lang="en-US" sz="1000" b="1" dirty="0">
                <a:latin typeface="Courier New" pitchFamily="49" charset="0"/>
                <a:cs typeface="+mn-cs"/>
              </a:rPr>
              <a:t> </a:t>
            </a:r>
            <a:r>
              <a:rPr lang="en-US" sz="1000" b="1" dirty="0">
                <a:solidFill>
                  <a:schemeClr val="accent1">
                    <a:lumMod val="50000"/>
                  </a:schemeClr>
                </a:solidFill>
                <a:latin typeface="Courier New" pitchFamily="49" charset="0"/>
                <a:cs typeface="+mn-cs"/>
              </a:rPr>
              <a:t>new Student(“Mary”);</a:t>
            </a:r>
          </a:p>
          <a:p>
            <a:pPr>
              <a:spcBef>
                <a:spcPct val="50000"/>
              </a:spcBef>
              <a:defRPr/>
            </a:pPr>
            <a:r>
              <a:rPr lang="en-US" sz="1000" b="1" dirty="0">
                <a:solidFill>
                  <a:srgbClr val="000000"/>
                </a:solidFill>
                <a:latin typeface="Courier New" pitchFamily="49" charset="0"/>
                <a:cs typeface="+mn-cs"/>
              </a:rPr>
              <a:t>}}</a:t>
            </a:r>
          </a:p>
          <a:p>
            <a:pPr>
              <a:spcBef>
                <a:spcPct val="50000"/>
              </a:spcBef>
              <a:defRPr/>
            </a:pPr>
            <a:endParaRPr lang="en-US" sz="1000" b="1" dirty="0">
              <a:solidFill>
                <a:srgbClr val="000000"/>
              </a:solidFill>
              <a:latin typeface="Courier New" pitchFamily="49" charset="0"/>
              <a:cs typeface="+mn-cs"/>
            </a:endParaRPr>
          </a:p>
          <a:p>
            <a:pPr>
              <a:spcBef>
                <a:spcPct val="50000"/>
              </a:spcBef>
              <a:defRPr/>
            </a:pPr>
            <a:endParaRPr lang="en-US" sz="1000" b="1" dirty="0">
              <a:solidFill>
                <a:srgbClr val="000000"/>
              </a:solidFill>
              <a:latin typeface="Courier New" pitchFamily="49" charset="0"/>
              <a:cs typeface="+mn-cs"/>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202654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0" dirty="0">
                <a:solidFill>
                  <a:schemeClr val="tx1"/>
                </a:solidFill>
              </a:rPr>
              <a:t>If we want Student objects to be created using </a:t>
            </a:r>
            <a:r>
              <a:rPr lang="en-US" b="1" i="0" dirty="0">
                <a:solidFill>
                  <a:schemeClr val="tx1"/>
                </a:solidFill>
                <a:latin typeface="Courier New" pitchFamily="49" charset="0"/>
              </a:rPr>
              <a:t>new Student(), </a:t>
            </a:r>
            <a:r>
              <a:rPr lang="en-US" i="0" dirty="0">
                <a:solidFill>
                  <a:schemeClr val="tx1"/>
                </a:solidFill>
              </a:rPr>
              <a:t>then we must provide a constructor.  In</a:t>
            </a:r>
            <a:r>
              <a:rPr lang="en-US" i="0" baseline="0" dirty="0">
                <a:solidFill>
                  <a:schemeClr val="tx1"/>
                </a:solidFill>
              </a:rPr>
              <a:t> reality, can we have a student without name and registration number? No. The application must be build close to the real life. Hence we have not provided a default constructor, because, then we may end up having students with no name or registration number.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i="0" baseline="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i="0" baseline="0" dirty="0">
                <a:solidFill>
                  <a:schemeClr val="tx1"/>
                </a:solidFill>
              </a:rPr>
              <a:t>Note that constructors can be private as well. We will see that this is useful for creating classes for which we need only one object- popular design pattern called Singleton uses this approach.</a:t>
            </a:r>
            <a:endParaRPr lang="en-US" i="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32</a:t>
            </a:fld>
            <a:endParaRPr lang="en-US"/>
          </a:p>
        </p:txBody>
      </p:sp>
    </p:spTree>
    <p:extLst>
      <p:ext uri="{BB962C8B-B14F-4D97-AF65-F5344CB8AC3E}">
        <p14:creationId xmlns:p14="http://schemas.microsoft.com/office/powerpoint/2010/main" val="4025845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variables are created in </a:t>
            </a:r>
            <a:r>
              <a:rPr lang="en-US" b="1" dirty="0"/>
              <a:t>Stack.</a:t>
            </a:r>
          </a:p>
          <a:p>
            <a:r>
              <a:rPr lang="en-US" dirty="0"/>
              <a:t>Objects are created in </a:t>
            </a:r>
            <a:r>
              <a:rPr lang="en-US" b="1" dirty="0"/>
              <a:t>Heap</a:t>
            </a:r>
            <a:r>
              <a:rPr lang="en-US" dirty="0"/>
              <a:t>. It is like allocating memory using </a:t>
            </a:r>
            <a:r>
              <a:rPr lang="en-US" b="1" dirty="0" err="1">
                <a:solidFill>
                  <a:schemeClr val="tx1"/>
                </a:solidFill>
                <a:latin typeface="Courier New" pitchFamily="49" charset="0"/>
                <a:cs typeface="Courier New" pitchFamily="49" charset="0"/>
              </a:rPr>
              <a:t>malloc</a:t>
            </a:r>
            <a:r>
              <a:rPr lang="en-US" b="1" dirty="0">
                <a:solidFill>
                  <a:schemeClr val="tx1"/>
                </a:solidFill>
                <a:latin typeface="Courier New" pitchFamily="49" charset="0"/>
                <a:cs typeface="Courier New" pitchFamily="49" charset="0"/>
              </a:rPr>
              <a:t>.</a:t>
            </a:r>
          </a:p>
          <a:p>
            <a:r>
              <a:rPr lang="en-US" dirty="0"/>
              <a:t>What is returned back to the program on invoking </a:t>
            </a:r>
            <a:r>
              <a:rPr lang="en-US" b="1" dirty="0">
                <a:solidFill>
                  <a:schemeClr val="tx1"/>
                </a:solidFill>
                <a:latin typeface="Courier New" pitchFamily="49" charset="0"/>
                <a:cs typeface="Courier New" pitchFamily="49" charset="0"/>
              </a:rPr>
              <a:t>new</a:t>
            </a:r>
            <a:r>
              <a:rPr lang="en-US" dirty="0"/>
              <a:t> is a </a:t>
            </a:r>
            <a:r>
              <a:rPr lang="en-US" b="1" dirty="0"/>
              <a:t>reference</a:t>
            </a:r>
            <a:r>
              <a:rPr lang="en-US" dirty="0"/>
              <a:t> that is again in </a:t>
            </a:r>
            <a:r>
              <a:rPr lang="en-US" b="1" dirty="0"/>
              <a:t>Stack.</a:t>
            </a:r>
          </a:p>
          <a:p>
            <a:r>
              <a:rPr lang="en-US" dirty="0"/>
              <a:t>C++ programmers can compare this with the reference in C++. Sort of alias name for an variable.</a:t>
            </a:r>
          </a:p>
          <a:p>
            <a:r>
              <a:rPr lang="en-US" dirty="0"/>
              <a:t>For C programmers, reference is like constant pointer to a </a:t>
            </a:r>
            <a:r>
              <a:rPr lang="en-US" sz="1200" kern="1200" dirty="0">
                <a:solidFill>
                  <a:schemeClr val="tx1"/>
                </a:solidFill>
                <a:latin typeface="Arial" pitchFamily="34" charset="0"/>
                <a:ea typeface="+mn-ea"/>
                <a:cs typeface="+mn-cs"/>
              </a:rPr>
              <a:t>that is, using a pointer the value of the variable can be changed but </a:t>
            </a:r>
            <a:r>
              <a:rPr lang="en-US" dirty="0"/>
              <a:t>pointer itself cannot be changed to point to some other variable. The variable here is an object.</a:t>
            </a:r>
          </a:p>
          <a:p>
            <a:r>
              <a:rPr lang="en-US" dirty="0"/>
              <a:t>In Java, all variables that are created for objects are references.</a:t>
            </a:r>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33</a:t>
            </a:fld>
            <a:endParaRPr lang="en-US"/>
          </a:p>
        </p:txBody>
      </p:sp>
    </p:spTree>
    <p:extLst>
      <p:ext uri="{BB962C8B-B14F-4D97-AF65-F5344CB8AC3E}">
        <p14:creationId xmlns:p14="http://schemas.microsoft.com/office/powerpoint/2010/main" val="3073585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p:txBody>
          <a:bodyPr/>
          <a:lstStyle/>
          <a:p>
            <a:pPr>
              <a:defRPr/>
            </a:pPr>
            <a:fld id="{691FFA1F-7391-4E60-AA10-95D088CA1991}" type="slidenum">
              <a:rPr lang="en-US" smtClean="0">
                <a:latin typeface="Arial" charset="0"/>
              </a:rPr>
              <a:pPr>
                <a:defRPr/>
              </a:pPr>
              <a:t>34</a:t>
            </a:fld>
            <a:endParaRPr lang="en-US">
              <a:latin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dirty="0">
              <a:latin typeface="Arial" charset="0"/>
            </a:endParaRPr>
          </a:p>
        </p:txBody>
      </p:sp>
    </p:spTree>
    <p:extLst>
      <p:ext uri="{BB962C8B-B14F-4D97-AF65-F5344CB8AC3E}">
        <p14:creationId xmlns:p14="http://schemas.microsoft.com/office/powerpoint/2010/main" val="292506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0" hangingPunct="0">
              <a:lnSpc>
                <a:spcPct val="120000"/>
              </a:lnSpc>
              <a:spcBef>
                <a:spcPct val="20000"/>
              </a:spcBef>
              <a:buClr>
                <a:schemeClr val="accent2"/>
              </a:buClr>
              <a:buFontTx/>
              <a:buNone/>
              <a:defRPr/>
            </a:pPr>
            <a:r>
              <a:rPr lang="en-US" sz="1200" kern="1200" dirty="0">
                <a:solidFill>
                  <a:srgbClr val="5F5F5F"/>
                </a:solidFill>
                <a:latin typeface="Arial" pitchFamily="34" charset="0"/>
                <a:ea typeface="+mn-ea"/>
                <a:cs typeface="+mn-cs"/>
              </a:rPr>
              <a:t>Based on the scope of the declaration (local or class) either  compile-time or run-time error is generated on invoking a method on a reference which is </a:t>
            </a:r>
            <a:r>
              <a:rPr lang="en-US" sz="1200" b="1" dirty="0">
                <a:latin typeface="Courier New" pitchFamily="49" charset="0"/>
                <a:cs typeface="Courier New" pitchFamily="49" charset="0"/>
              </a:rPr>
              <a:t>null</a:t>
            </a:r>
            <a:r>
              <a:rPr lang="en-US" sz="1200" kern="1200" dirty="0">
                <a:solidFill>
                  <a:srgbClr val="5F5F5F"/>
                </a:solidFill>
                <a:latin typeface="Arial" pitchFamily="34" charset="0"/>
                <a:ea typeface="+mn-ea"/>
                <a:cs typeface="+mn-cs"/>
              </a:rPr>
              <a:t> .</a:t>
            </a:r>
          </a:p>
          <a:p>
            <a:pPr marL="0" indent="0" eaLnBrk="0" hangingPunct="0">
              <a:lnSpc>
                <a:spcPct val="120000"/>
              </a:lnSpc>
              <a:spcBef>
                <a:spcPct val="20000"/>
              </a:spcBef>
              <a:buClr>
                <a:schemeClr val="accent2"/>
              </a:buClr>
              <a:buFontTx/>
              <a:buNone/>
              <a:defRPr/>
            </a:pPr>
            <a:r>
              <a:rPr lang="en-US" sz="1200" kern="1200" dirty="0">
                <a:solidFill>
                  <a:srgbClr val="5F5F5F"/>
                </a:solidFill>
                <a:latin typeface="Arial" pitchFamily="34" charset="0"/>
                <a:ea typeface="+mn-ea"/>
                <a:cs typeface="+mn-cs"/>
              </a:rPr>
              <a:t>Calling an instance method on a </a:t>
            </a:r>
            <a:r>
              <a:rPr lang="en-US" sz="1200" b="1" dirty="0">
                <a:latin typeface="Courier New" pitchFamily="49" charset="0"/>
                <a:cs typeface="Courier New" pitchFamily="49" charset="0"/>
              </a:rPr>
              <a:t>null</a:t>
            </a:r>
            <a:r>
              <a:rPr lang="en-US" sz="1200" kern="1200" dirty="0">
                <a:solidFill>
                  <a:srgbClr val="5F5F5F"/>
                </a:solidFill>
                <a:latin typeface="Arial" pitchFamily="34" charset="0"/>
                <a:ea typeface="+mn-ea"/>
                <a:cs typeface="+mn-cs"/>
              </a:rPr>
              <a:t> object gives runtime error called </a:t>
            </a:r>
            <a:r>
              <a:rPr lang="en-IN" sz="1200" b="1" dirty="0" err="1">
                <a:latin typeface="Courier New" pitchFamily="49" charset="0"/>
                <a:cs typeface="Courier New" pitchFamily="49" charset="0"/>
              </a:rPr>
              <a:t>NullPointerException</a:t>
            </a:r>
            <a:r>
              <a:rPr lang="en-US" sz="1200" kern="1200" dirty="0">
                <a:solidFill>
                  <a:srgbClr val="5F5F5F"/>
                </a:solidFill>
                <a:latin typeface="Arial" pitchFamily="34" charset="0"/>
                <a:ea typeface="+mn-ea"/>
                <a:cs typeface="+mn-cs"/>
              </a:rPr>
              <a:t> </a:t>
            </a:r>
          </a:p>
          <a:p>
            <a:pPr>
              <a:buFontTx/>
              <a:buNone/>
            </a:pPr>
            <a:endParaRPr lang="en-US" dirty="0"/>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35</a:t>
            </a:fld>
            <a:endParaRPr lang="en-US"/>
          </a:p>
        </p:txBody>
      </p:sp>
    </p:spTree>
    <p:extLst>
      <p:ext uri="{BB962C8B-B14F-4D97-AF65-F5344CB8AC3E}">
        <p14:creationId xmlns:p14="http://schemas.microsoft.com/office/powerpoint/2010/main" val="3376421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36</a:t>
            </a:fld>
            <a:endParaRPr lang="en-US"/>
          </a:p>
        </p:txBody>
      </p:sp>
    </p:spTree>
    <p:extLst>
      <p:ext uri="{BB962C8B-B14F-4D97-AF65-F5344CB8AC3E}">
        <p14:creationId xmlns:p14="http://schemas.microsoft.com/office/powerpoint/2010/main" val="3638698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D5C7A8A-8F07-4335-B5EF-AAB445B49C78}" type="slidenum">
              <a:rPr lang="en-US" smtClean="0"/>
              <a:pPr eaLnBrk="1" hangingPunct="1">
                <a:defRPr/>
              </a:pPr>
              <a:t>37</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00000"/>
              </a:lnSpc>
              <a:buFont typeface="Wingdings" pitchFamily="2" charset="2"/>
              <a:buAutoNum type="arabicPeriod"/>
            </a:pPr>
            <a:r>
              <a:rPr lang="en-US" dirty="0"/>
              <a:t>Static initializations of super class: Static variables are initialized and static blocks are executed in the order of their appearance in the code.</a:t>
            </a:r>
          </a:p>
          <a:p>
            <a:pPr marL="609600" indent="-609600" eaLnBrk="1" hangingPunct="1">
              <a:lnSpc>
                <a:spcPct val="100000"/>
              </a:lnSpc>
              <a:spcBef>
                <a:spcPct val="50000"/>
              </a:spcBef>
              <a:buFont typeface="Wingdings" pitchFamily="2" charset="2"/>
              <a:buAutoNum type="arabicPeriod"/>
            </a:pPr>
            <a:r>
              <a:rPr lang="en-US" dirty="0"/>
              <a:t>Static initializations of subclass class  : Static variables are initialized and static blocks are executed in the order of their appearance in the code.</a:t>
            </a:r>
          </a:p>
          <a:p>
            <a:pPr marL="609600" indent="-609600" eaLnBrk="1" hangingPunct="1">
              <a:lnSpc>
                <a:spcPct val="100000"/>
              </a:lnSpc>
              <a:buFont typeface="Wingdings" pitchFamily="2" charset="2"/>
              <a:buAutoNum type="arabicPeriod"/>
            </a:pPr>
            <a:r>
              <a:rPr lang="en-US" dirty="0"/>
              <a:t>Instance initializations of super class : Instance variables are initialized and instance blocks are executed in the order of their appearance in the code.</a:t>
            </a:r>
          </a:p>
          <a:p>
            <a:pPr marL="609600" indent="-609600" eaLnBrk="1" hangingPunct="1">
              <a:lnSpc>
                <a:spcPct val="100000"/>
              </a:lnSpc>
              <a:buFontTx/>
              <a:buAutoNum type="arabicPeriod" startAt="4"/>
            </a:pPr>
            <a:r>
              <a:rPr lang="en-US" dirty="0"/>
              <a:t>Super class constructor is executed.</a:t>
            </a:r>
          </a:p>
          <a:p>
            <a:pPr marL="609600" indent="-609600" eaLnBrk="1" hangingPunct="1">
              <a:lnSpc>
                <a:spcPct val="100000"/>
              </a:lnSpc>
              <a:buFontTx/>
              <a:buAutoNum type="arabicPeriod" startAt="4"/>
            </a:pPr>
            <a:r>
              <a:rPr lang="en-US" dirty="0"/>
              <a:t>Instance initializations of subclass class : Instance variables are initialized and instance blocks are executed in the order of their appearance in the code.</a:t>
            </a:r>
          </a:p>
          <a:p>
            <a:pPr marL="609600" indent="-609600" eaLnBrk="1" hangingPunct="1">
              <a:lnSpc>
                <a:spcPct val="100000"/>
              </a:lnSpc>
              <a:spcBef>
                <a:spcPct val="50000"/>
              </a:spcBef>
              <a:buFontTx/>
              <a:buAutoNum type="arabicPeriod" startAt="4"/>
            </a:pPr>
            <a:r>
              <a:rPr lang="en-US" dirty="0"/>
              <a:t>Subclass class constructor is executed.</a:t>
            </a:r>
          </a:p>
          <a:p>
            <a:pPr marL="609600" indent="-609600" eaLnBrk="1" hangingPunct="1">
              <a:lnSpc>
                <a:spcPct val="100000"/>
              </a:lnSpc>
              <a:spcBef>
                <a:spcPct val="50000"/>
              </a:spcBef>
              <a:buFont typeface="Wingdings" pitchFamily="2" charset="2"/>
              <a:buNone/>
            </a:pPr>
            <a:r>
              <a:rPr lang="en-US" i="1" dirty="0"/>
              <a:t>	Only after the super class part, sub class part happens.</a:t>
            </a:r>
          </a:p>
          <a:p>
            <a:pPr marL="609600" indent="-609600" eaLnBrk="1" hangingPunct="1">
              <a:lnSpc>
                <a:spcPct val="90000"/>
              </a:lnSpc>
              <a:buClr>
                <a:schemeClr val="tx2"/>
              </a:buClr>
              <a:buFont typeface="Wingdings" pitchFamily="2" charset="2"/>
              <a:buNone/>
            </a:pPr>
            <a:endParaRPr lang="en-IN" dirty="0">
              <a:latin typeface="Arial" charset="0"/>
            </a:endParaRPr>
          </a:p>
        </p:txBody>
      </p:sp>
    </p:spTree>
    <p:extLst>
      <p:ext uri="{BB962C8B-B14F-4D97-AF65-F5344CB8AC3E}">
        <p14:creationId xmlns:p14="http://schemas.microsoft.com/office/powerpoint/2010/main" val="361088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000" b="0" dirty="0" err="1">
                <a:solidFill>
                  <a:srgbClr val="000000"/>
                </a:solidFill>
                <a:latin typeface="Courier New" pitchFamily="49" charset="0"/>
              </a:rPr>
              <a:t>System.out.print</a:t>
            </a:r>
            <a:r>
              <a:rPr lang="en-US" sz="1000" b="0" baseline="0" dirty="0">
                <a:solidFill>
                  <a:srgbClr val="000000"/>
                </a:solidFill>
                <a:latin typeface="Courier New" pitchFamily="49" charset="0"/>
              </a:rPr>
              <a:t> prints in the same line.</a:t>
            </a:r>
            <a:endParaRPr lang="en-IN" sz="1000" b="0" dirty="0">
              <a:latin typeface="Arial" charset="0"/>
            </a:endParaRPr>
          </a:p>
        </p:txBody>
      </p:sp>
      <p:sp>
        <p:nvSpPr>
          <p:cNvPr id="686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2719838-E052-4C41-9AD2-DA9A22471524}" type="slidenum">
              <a:rPr lang="en-US" smtClean="0"/>
              <a:pPr eaLnBrk="1" hangingPunct="1">
                <a:defRPr/>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0DC7F3C-68DC-48C5-A125-986DCE3CB798}" type="slidenum">
              <a:rPr lang="en-US" smtClean="0"/>
              <a:pPr>
                <a:defRPr/>
              </a:pPr>
              <a:t>38</a:t>
            </a:fld>
            <a:endParaRPr lang="en-US"/>
          </a:p>
        </p:txBody>
      </p:sp>
    </p:spTree>
    <p:extLst>
      <p:ext uri="{BB962C8B-B14F-4D97-AF65-F5344CB8AC3E}">
        <p14:creationId xmlns:p14="http://schemas.microsoft.com/office/powerpoint/2010/main" val="3469238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14E3AD9-F60E-436F-98C3-DAD2D4D2B74A}" type="slidenum">
              <a:rPr lang="en-US" smtClean="0"/>
              <a:pPr eaLnBrk="1" hangingPunct="1">
                <a:defRPr/>
              </a:pPr>
              <a:t>52</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a:t>Other names of super class – parent class, base class</a:t>
            </a:r>
          </a:p>
          <a:p>
            <a:pPr>
              <a:lnSpc>
                <a:spcPct val="90000"/>
              </a:lnSpc>
            </a:pPr>
            <a:r>
              <a:rPr lang="en-US" dirty="0"/>
              <a:t>Other names of subclass – child class, derived class</a:t>
            </a:r>
          </a:p>
          <a:p>
            <a:pPr marL="0" indent="0" eaLnBrk="1" hangingPunct="1">
              <a:buFontTx/>
              <a:buNone/>
            </a:pPr>
            <a:endParaRPr lang="en-US" dirty="0">
              <a:latin typeface="Arial" charset="0"/>
            </a:endParaRPr>
          </a:p>
        </p:txBody>
      </p:sp>
    </p:spTree>
    <p:extLst>
      <p:ext uri="{BB962C8B-B14F-4D97-AF65-F5344CB8AC3E}">
        <p14:creationId xmlns:p14="http://schemas.microsoft.com/office/powerpoint/2010/main" val="1605285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906A717-0DC1-4EDB-8031-EE0E6B45A71C}" type="slidenum">
              <a:rPr lang="en-US" smtClean="0"/>
              <a:pPr eaLnBrk="1" hangingPunct="1">
                <a:defRPr/>
              </a:pPr>
              <a:t>53</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649384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9905F39-8AB8-49CE-BE8B-E50865A6AD1F}" type="slidenum">
              <a:rPr lang="en-US" smtClean="0"/>
              <a:pPr eaLnBrk="1" hangingPunct="1">
                <a:defRPr/>
              </a:pPr>
              <a:t>54</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endParaRPr lang="en-US" dirty="0">
              <a:latin typeface="Arial" charset="0"/>
            </a:endParaRPr>
          </a:p>
        </p:txBody>
      </p:sp>
    </p:spTree>
    <p:extLst>
      <p:ext uri="{BB962C8B-B14F-4D97-AF65-F5344CB8AC3E}">
        <p14:creationId xmlns:p14="http://schemas.microsoft.com/office/powerpoint/2010/main" val="1730018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6691E2-D8A7-478D-ADE8-24B3FEB1C1E6}" type="slidenum">
              <a:rPr lang="en-US" smtClean="0"/>
              <a:pPr eaLnBrk="1" hangingPunct="1">
                <a:defRPr/>
              </a:pPr>
              <a:t>55</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1000" dirty="0"/>
              <a:t>All the features that are there in super class are there in subclass as well. But there are some restrictions with respect to </a:t>
            </a:r>
            <a:r>
              <a:rPr lang="en-US" sz="1000" kern="1200" dirty="0">
                <a:solidFill>
                  <a:schemeClr val="tx1"/>
                </a:solidFill>
                <a:latin typeface="Arial" pitchFamily="34" charset="0"/>
                <a:ea typeface="+mn-ea"/>
                <a:cs typeface="+mn-cs"/>
              </a:rPr>
              <a:t>which of the </a:t>
            </a:r>
            <a:r>
              <a:rPr lang="en-US" sz="1000" dirty="0"/>
              <a:t>super class features (members) can be accessed from subclass.</a:t>
            </a:r>
          </a:p>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sz="2800" dirty="0">
                <a:solidFill>
                  <a:srgbClr val="5F5F5F"/>
                </a:solidFill>
              </a:rPr>
              <a:t>HOD has </a:t>
            </a:r>
            <a:r>
              <a:rPr lang="en-US" sz="2800" dirty="0" err="1">
                <a:solidFill>
                  <a:srgbClr val="5F5F5F"/>
                </a:solidFill>
              </a:rPr>
              <a:t>dateofAppointment</a:t>
            </a:r>
            <a:r>
              <a:rPr lang="en-US" sz="2800" dirty="0">
                <a:solidFill>
                  <a:srgbClr val="5F5F5F"/>
                </a:solidFill>
              </a:rPr>
              <a:t> and </a:t>
            </a:r>
            <a:r>
              <a:rPr lang="en-US" sz="2800" dirty="0" err="1">
                <a:solidFill>
                  <a:srgbClr val="5F5F5F"/>
                </a:solidFill>
              </a:rPr>
              <a:t>viewGrade</a:t>
            </a:r>
            <a:r>
              <a:rPr lang="en-US" sz="2800" dirty="0">
                <a:solidFill>
                  <a:srgbClr val="5F5F5F"/>
                </a:solidFill>
              </a:rPr>
              <a:t> as additional features.</a:t>
            </a:r>
          </a:p>
          <a:p>
            <a:pPr>
              <a:spcBef>
                <a:spcPct val="50000"/>
              </a:spcBef>
            </a:pPr>
            <a:r>
              <a:rPr lang="en-US" sz="2800" b="1" dirty="0">
                <a:solidFill>
                  <a:srgbClr val="000000"/>
                </a:solidFill>
                <a:latin typeface="Courier New" pitchFamily="49" charset="0"/>
                <a:cs typeface="Courier New" pitchFamily="49" charset="0"/>
              </a:rPr>
              <a:t>package teacher;</a:t>
            </a:r>
          </a:p>
          <a:p>
            <a:pPr>
              <a:spcBef>
                <a:spcPct val="50000"/>
              </a:spcBef>
            </a:pPr>
            <a:r>
              <a:rPr lang="en-US" sz="2800" b="1" dirty="0">
                <a:solidFill>
                  <a:schemeClr val="tx2"/>
                </a:solidFill>
                <a:latin typeface="Courier New" pitchFamily="49" charset="0"/>
                <a:cs typeface="Courier New" pitchFamily="49" charset="0"/>
              </a:rPr>
              <a:t>public class HOD extends Teacher</a:t>
            </a:r>
            <a:r>
              <a:rPr lang="en-US" sz="2800" b="1" dirty="0">
                <a:solidFill>
                  <a:srgbClr val="000000"/>
                </a:solidFill>
                <a:latin typeface="Courier New" pitchFamily="49" charset="0"/>
                <a:cs typeface="Courier New" pitchFamily="49" charset="0"/>
              </a:rPr>
              <a:t>{</a:t>
            </a:r>
            <a:r>
              <a:rPr lang="en-US" sz="2800" b="1" dirty="0">
                <a:latin typeface="Courier New" pitchFamily="49" charset="0"/>
                <a:cs typeface="Courier New" pitchFamily="49" charset="0"/>
              </a:rPr>
              <a:t>		</a:t>
            </a:r>
          </a:p>
          <a:p>
            <a:pPr>
              <a:spcBef>
                <a:spcPct val="50000"/>
              </a:spcBef>
            </a:pPr>
            <a:r>
              <a:rPr lang="en-US" sz="2800" b="1" dirty="0">
                <a:solidFill>
                  <a:srgbClr val="000000"/>
                </a:solidFill>
                <a:latin typeface="Courier New" pitchFamily="49" charset="0"/>
                <a:cs typeface="Courier New" pitchFamily="49" charset="0"/>
              </a:rPr>
              <a:t>private String </a:t>
            </a:r>
            <a:r>
              <a:rPr lang="en-US" sz="2800" b="1" dirty="0" err="1">
                <a:solidFill>
                  <a:srgbClr val="000000"/>
                </a:solidFill>
                <a:latin typeface="Courier New" pitchFamily="49" charset="0"/>
                <a:cs typeface="Courier New" pitchFamily="49" charset="0"/>
              </a:rPr>
              <a:t>dateOfAppointment</a:t>
            </a:r>
            <a:r>
              <a:rPr lang="en-US" sz="2800" b="1" dirty="0">
                <a:solidFill>
                  <a:srgbClr val="000000"/>
                </a:solidFill>
                <a:latin typeface="Courier New" pitchFamily="49" charset="0"/>
                <a:cs typeface="Courier New" pitchFamily="49" charset="0"/>
              </a:rPr>
              <a:t>;</a:t>
            </a:r>
          </a:p>
          <a:p>
            <a:pPr>
              <a:spcBef>
                <a:spcPct val="50000"/>
              </a:spcBef>
            </a:pPr>
            <a:r>
              <a:rPr lang="en-US" sz="2800" b="1" dirty="0">
                <a:solidFill>
                  <a:srgbClr val="000000"/>
                </a:solidFill>
                <a:latin typeface="Courier New" pitchFamily="49" charset="0"/>
                <a:cs typeface="Courier New" pitchFamily="49" charset="0"/>
              </a:rPr>
              <a:t>public HOD(String nm, String </a:t>
            </a:r>
            <a:r>
              <a:rPr lang="en-US" sz="2800" b="1" dirty="0" err="1">
                <a:solidFill>
                  <a:srgbClr val="000000"/>
                </a:solidFill>
                <a:latin typeface="Courier New" pitchFamily="49" charset="0"/>
                <a:cs typeface="Courier New" pitchFamily="49" charset="0"/>
              </a:rPr>
              <a:t>dt</a:t>
            </a:r>
            <a:r>
              <a:rPr lang="en-US" sz="2800" b="1" dirty="0">
                <a:solidFill>
                  <a:srgbClr val="000000"/>
                </a:solidFill>
                <a:latin typeface="Courier New" pitchFamily="49" charset="0"/>
                <a:cs typeface="Courier New" pitchFamily="49" charset="0"/>
              </a:rPr>
              <a:t>){</a:t>
            </a:r>
          </a:p>
          <a:p>
            <a:pPr>
              <a:spcBef>
                <a:spcPct val="50000"/>
              </a:spcBef>
            </a:pPr>
            <a:r>
              <a:rPr lang="en-US" sz="2800" b="1" dirty="0">
                <a:latin typeface="Courier New" pitchFamily="49" charset="0"/>
                <a:cs typeface="Courier New" pitchFamily="49" charset="0"/>
              </a:rPr>
              <a:t>		</a:t>
            </a:r>
            <a:r>
              <a:rPr lang="en-US" sz="2800" b="1" dirty="0">
                <a:solidFill>
                  <a:schemeClr val="tx2"/>
                </a:solidFill>
                <a:latin typeface="Courier New" pitchFamily="49" charset="0"/>
                <a:cs typeface="Courier New" pitchFamily="49" charset="0"/>
              </a:rPr>
              <a:t>super(nm);</a:t>
            </a:r>
          </a:p>
          <a:p>
            <a:pPr>
              <a:spcBef>
                <a:spcPct val="50000"/>
              </a:spcBef>
            </a:pPr>
            <a:r>
              <a:rPr lang="en-US" sz="2800" b="1" dirty="0">
                <a:latin typeface="Courier New" pitchFamily="49" charset="0"/>
                <a:cs typeface="Courier New" pitchFamily="49" charset="0"/>
              </a:rPr>
              <a:t>		</a:t>
            </a:r>
            <a:r>
              <a:rPr lang="en-US" sz="2800" b="1" dirty="0" err="1">
                <a:solidFill>
                  <a:srgbClr val="000000"/>
                </a:solidFill>
                <a:latin typeface="Courier New" pitchFamily="49" charset="0"/>
                <a:cs typeface="Courier New" pitchFamily="49" charset="0"/>
              </a:rPr>
              <a:t>dateOfAppointment</a:t>
            </a:r>
            <a:r>
              <a:rPr lang="en-US" sz="2800" b="1" dirty="0">
                <a:solidFill>
                  <a:srgbClr val="000000"/>
                </a:solidFill>
                <a:latin typeface="Courier New" pitchFamily="49" charset="0"/>
                <a:cs typeface="Courier New" pitchFamily="49" charset="0"/>
              </a:rPr>
              <a:t>=</a:t>
            </a:r>
            <a:r>
              <a:rPr lang="en-US" sz="2800" b="1" dirty="0" err="1">
                <a:solidFill>
                  <a:srgbClr val="000000"/>
                </a:solidFill>
                <a:latin typeface="Courier New" pitchFamily="49" charset="0"/>
                <a:cs typeface="Courier New" pitchFamily="49" charset="0"/>
              </a:rPr>
              <a:t>dt</a:t>
            </a:r>
            <a:r>
              <a:rPr lang="en-US" sz="2800" b="1" dirty="0">
                <a:solidFill>
                  <a:srgbClr val="000000"/>
                </a:solidFill>
                <a:latin typeface="Courier New" pitchFamily="49" charset="0"/>
                <a:cs typeface="Courier New" pitchFamily="49" charset="0"/>
              </a:rPr>
              <a:t>;	}        </a:t>
            </a:r>
          </a:p>
          <a:p>
            <a:pPr>
              <a:spcBef>
                <a:spcPct val="50000"/>
              </a:spcBef>
            </a:pPr>
            <a:r>
              <a:rPr lang="en-US" sz="2800" b="1" dirty="0">
                <a:solidFill>
                  <a:srgbClr val="000000"/>
                </a:solidFill>
                <a:latin typeface="Courier New" pitchFamily="49" charset="0"/>
                <a:cs typeface="Courier New" pitchFamily="49" charset="0"/>
              </a:rPr>
              <a:t>public void </a:t>
            </a:r>
            <a:r>
              <a:rPr lang="en-US" sz="2800" b="1" dirty="0" err="1">
                <a:solidFill>
                  <a:srgbClr val="000000"/>
                </a:solidFill>
                <a:latin typeface="Courier New" pitchFamily="49" charset="0"/>
                <a:cs typeface="Courier New" pitchFamily="49" charset="0"/>
              </a:rPr>
              <a:t>viewGrade</a:t>
            </a:r>
            <a:r>
              <a:rPr lang="en-US" sz="2800" b="1" dirty="0">
                <a:solidFill>
                  <a:srgbClr val="000000"/>
                </a:solidFill>
                <a:latin typeface="Courier New" pitchFamily="49" charset="0"/>
                <a:cs typeface="Courier New" pitchFamily="49" charset="0"/>
              </a:rPr>
              <a:t>(Grade[] grades){</a:t>
            </a:r>
          </a:p>
          <a:p>
            <a:pPr>
              <a:spcBef>
                <a:spcPct val="50000"/>
              </a:spcBef>
            </a:pPr>
            <a:r>
              <a:rPr lang="en-US" sz="2800" b="1" dirty="0" err="1">
                <a:solidFill>
                  <a:srgbClr val="000000"/>
                </a:solidFill>
                <a:latin typeface="Courier New" pitchFamily="49" charset="0"/>
                <a:cs typeface="Courier New" pitchFamily="49" charset="0"/>
              </a:rPr>
              <a:t>System.out.println</a:t>
            </a:r>
            <a:r>
              <a:rPr lang="en-US" sz="2800" b="1" dirty="0">
                <a:solidFill>
                  <a:srgbClr val="000000"/>
                </a:solidFill>
                <a:latin typeface="Courier New" pitchFamily="49" charset="0"/>
                <a:cs typeface="Courier New" pitchFamily="49" charset="0"/>
              </a:rPr>
              <a:t>(</a:t>
            </a:r>
            <a:r>
              <a:rPr lang="en-US" sz="2800" b="1" dirty="0" err="1">
                <a:solidFill>
                  <a:schemeClr val="tx2"/>
                </a:solidFill>
                <a:latin typeface="Courier New" pitchFamily="49" charset="0"/>
                <a:cs typeface="Courier New" pitchFamily="49" charset="0"/>
              </a:rPr>
              <a:t>getName</a:t>
            </a:r>
            <a:r>
              <a:rPr lang="en-US" sz="2800" b="1" dirty="0">
                <a:solidFill>
                  <a:schemeClr val="tx2"/>
                </a:solidFill>
                <a:latin typeface="Courier New" pitchFamily="49" charset="0"/>
                <a:cs typeface="Courier New" pitchFamily="49" charset="0"/>
              </a:rPr>
              <a:t>()+ </a:t>
            </a:r>
            <a:r>
              <a:rPr lang="en-US" sz="2800" b="1" dirty="0">
                <a:solidFill>
                  <a:srgbClr val="000000"/>
                </a:solidFill>
                <a:latin typeface="Courier New" pitchFamily="49" charset="0"/>
                <a:cs typeface="Courier New" pitchFamily="49" charset="0"/>
              </a:rPr>
              <a:t>" HOD viewing appraisal ");</a:t>
            </a:r>
          </a:p>
          <a:p>
            <a:pPr>
              <a:spcBef>
                <a:spcPct val="50000"/>
              </a:spcBef>
            </a:pPr>
            <a:r>
              <a:rPr lang="en-US" sz="2800" b="1" dirty="0">
                <a:solidFill>
                  <a:srgbClr val="000000"/>
                </a:solidFill>
                <a:latin typeface="Courier New" pitchFamily="49" charset="0"/>
                <a:cs typeface="Courier New" pitchFamily="49" charset="0"/>
              </a:rPr>
              <a:t>for(Grade g:grades){</a:t>
            </a:r>
          </a:p>
          <a:p>
            <a:pPr>
              <a:spcBef>
                <a:spcPct val="50000"/>
              </a:spcBef>
            </a:pPr>
            <a:r>
              <a:rPr lang="en-US" sz="2800" b="1" dirty="0" err="1">
                <a:solidFill>
                  <a:srgbClr val="000000"/>
                </a:solidFill>
                <a:latin typeface="Courier New" pitchFamily="49" charset="0"/>
                <a:cs typeface="Courier New" pitchFamily="49" charset="0"/>
              </a:rPr>
              <a:t>System.out.println</a:t>
            </a:r>
            <a:r>
              <a:rPr lang="en-US" sz="2800" b="1" dirty="0">
                <a:solidFill>
                  <a:srgbClr val="000000"/>
                </a:solidFill>
                <a:latin typeface="Courier New" pitchFamily="49" charset="0"/>
                <a:cs typeface="Courier New" pitchFamily="49" charset="0"/>
              </a:rPr>
              <a:t>("Faculty :"+ </a:t>
            </a:r>
            <a:r>
              <a:rPr lang="en-US" sz="2800" b="1" dirty="0" err="1">
                <a:solidFill>
                  <a:srgbClr val="000000"/>
                </a:solidFill>
                <a:latin typeface="Courier New" pitchFamily="49" charset="0"/>
                <a:cs typeface="Courier New" pitchFamily="49" charset="0"/>
              </a:rPr>
              <a:t>g.getFaculty</a:t>
            </a:r>
            <a:r>
              <a:rPr lang="en-US" sz="2800" b="1" dirty="0">
                <a:solidFill>
                  <a:srgbClr val="000000"/>
                </a:solidFill>
                <a:latin typeface="Courier New" pitchFamily="49" charset="0"/>
                <a:cs typeface="Courier New" pitchFamily="49" charset="0"/>
              </a:rPr>
              <a:t>().</a:t>
            </a:r>
            <a:r>
              <a:rPr lang="en-US" sz="2800" b="1" dirty="0" err="1">
                <a:solidFill>
                  <a:srgbClr val="000000"/>
                </a:solidFill>
                <a:latin typeface="Courier New" pitchFamily="49" charset="0"/>
                <a:cs typeface="Courier New" pitchFamily="49" charset="0"/>
              </a:rPr>
              <a:t>getName</a:t>
            </a:r>
            <a:r>
              <a:rPr lang="en-US" sz="2800" b="1" dirty="0">
                <a:solidFill>
                  <a:srgbClr val="000000"/>
                </a:solidFill>
                <a:latin typeface="Courier New" pitchFamily="49" charset="0"/>
                <a:cs typeface="Courier New" pitchFamily="49" charset="0"/>
              </a:rPr>
              <a:t>());</a:t>
            </a:r>
          </a:p>
          <a:p>
            <a:pPr>
              <a:spcBef>
                <a:spcPct val="50000"/>
              </a:spcBef>
            </a:pPr>
            <a:r>
              <a:rPr lang="en-US" sz="2800" b="1" dirty="0" err="1">
                <a:solidFill>
                  <a:srgbClr val="000000"/>
                </a:solidFill>
                <a:latin typeface="Courier New" pitchFamily="49" charset="0"/>
                <a:cs typeface="Courier New" pitchFamily="49" charset="0"/>
              </a:rPr>
              <a:t>System.out.println</a:t>
            </a:r>
            <a:r>
              <a:rPr lang="en-US" sz="2800" b="1" dirty="0">
                <a:solidFill>
                  <a:srgbClr val="000000"/>
                </a:solidFill>
                <a:latin typeface="Courier New" pitchFamily="49" charset="0"/>
                <a:cs typeface="Courier New" pitchFamily="49" charset="0"/>
              </a:rPr>
              <a:t>("Student ID : "+ </a:t>
            </a:r>
            <a:r>
              <a:rPr lang="en-US" sz="2800" b="1" dirty="0" err="1">
                <a:solidFill>
                  <a:srgbClr val="000000"/>
                </a:solidFill>
                <a:latin typeface="Courier New" pitchFamily="49" charset="0"/>
                <a:cs typeface="Courier New" pitchFamily="49" charset="0"/>
              </a:rPr>
              <a:t>g.getStudent</a:t>
            </a:r>
            <a:r>
              <a:rPr lang="en-US" sz="2800" b="1" dirty="0">
                <a:solidFill>
                  <a:srgbClr val="000000"/>
                </a:solidFill>
                <a:latin typeface="Courier New" pitchFamily="49" charset="0"/>
                <a:cs typeface="Courier New" pitchFamily="49" charset="0"/>
              </a:rPr>
              <a:t>().</a:t>
            </a:r>
            <a:r>
              <a:rPr lang="en-US" sz="2800" b="1" dirty="0" err="1">
                <a:solidFill>
                  <a:srgbClr val="000000"/>
                </a:solidFill>
                <a:latin typeface="Courier New" pitchFamily="49" charset="0"/>
                <a:cs typeface="Courier New" pitchFamily="49" charset="0"/>
              </a:rPr>
              <a:t>getRegNo</a:t>
            </a:r>
            <a:r>
              <a:rPr lang="en-US" sz="2800" b="1" dirty="0">
                <a:solidFill>
                  <a:srgbClr val="000000"/>
                </a:solidFill>
                <a:latin typeface="Courier New" pitchFamily="49" charset="0"/>
                <a:cs typeface="Courier New" pitchFamily="49" charset="0"/>
              </a:rPr>
              <a:t>());</a:t>
            </a:r>
          </a:p>
          <a:p>
            <a:pPr>
              <a:spcBef>
                <a:spcPct val="50000"/>
              </a:spcBef>
            </a:pPr>
            <a:r>
              <a:rPr lang="en-US" sz="2800" b="1" dirty="0" err="1">
                <a:solidFill>
                  <a:srgbClr val="000000"/>
                </a:solidFill>
                <a:latin typeface="Courier New" pitchFamily="49" charset="0"/>
                <a:cs typeface="Courier New" pitchFamily="49" charset="0"/>
              </a:rPr>
              <a:t>System.out.println</a:t>
            </a:r>
            <a:r>
              <a:rPr lang="en-US" sz="2800" b="1" dirty="0">
                <a:solidFill>
                  <a:srgbClr val="000000"/>
                </a:solidFill>
                <a:latin typeface="Courier New" pitchFamily="49" charset="0"/>
                <a:cs typeface="Courier New" pitchFamily="49" charset="0"/>
              </a:rPr>
              <a:t>("Grade: "+ </a:t>
            </a:r>
            <a:r>
              <a:rPr lang="en-US" sz="2800" b="1" dirty="0" err="1">
                <a:solidFill>
                  <a:srgbClr val="000000"/>
                </a:solidFill>
                <a:latin typeface="Courier New" pitchFamily="49" charset="0"/>
                <a:cs typeface="Courier New" pitchFamily="49" charset="0"/>
              </a:rPr>
              <a:t>g.getGrade</a:t>
            </a:r>
            <a:r>
              <a:rPr lang="en-US" sz="2800" b="1" dirty="0">
                <a:solidFill>
                  <a:srgbClr val="000000"/>
                </a:solidFill>
                <a:latin typeface="Courier New" pitchFamily="49" charset="0"/>
                <a:cs typeface="Courier New" pitchFamily="49" charset="0"/>
              </a:rPr>
              <a:t>());</a:t>
            </a:r>
          </a:p>
          <a:p>
            <a:pPr>
              <a:spcBef>
                <a:spcPct val="50000"/>
              </a:spcBef>
            </a:pPr>
            <a:r>
              <a:rPr lang="en-US" sz="2800" b="1" dirty="0">
                <a:solidFill>
                  <a:srgbClr val="000000"/>
                </a:solidFill>
                <a:latin typeface="Courier New" pitchFamily="49" charset="0"/>
                <a:cs typeface="Courier New" pitchFamily="49" charset="0"/>
              </a:rPr>
              <a:t>}</a:t>
            </a:r>
          </a:p>
          <a:p>
            <a:pPr>
              <a:spcBef>
                <a:spcPct val="50000"/>
              </a:spcBef>
            </a:pPr>
            <a:r>
              <a:rPr lang="en-US" sz="2800" b="1" dirty="0">
                <a:solidFill>
                  <a:srgbClr val="000000"/>
                </a:solidFill>
                <a:latin typeface="Courier New" pitchFamily="49" charset="0"/>
                <a:cs typeface="Courier New" pitchFamily="49" charset="0"/>
              </a:rPr>
              <a:t>}</a:t>
            </a:r>
          </a:p>
          <a:p>
            <a:pPr>
              <a:spcBef>
                <a:spcPct val="50000"/>
              </a:spcBef>
            </a:pPr>
            <a:endParaRPr lang="en-US" sz="2800" b="1" dirty="0">
              <a:solidFill>
                <a:srgbClr val="000000"/>
              </a:solidFill>
              <a:latin typeface="Courier New" pitchFamily="49" charset="0"/>
              <a:cs typeface="Courier New" pitchFamily="49" charset="0"/>
            </a:endParaRPr>
          </a:p>
          <a:p>
            <a:pPr>
              <a:spcBef>
                <a:spcPct val="50000"/>
              </a:spcBef>
            </a:pPr>
            <a:r>
              <a:rPr lang="en-US" sz="2800" b="1" dirty="0">
                <a:solidFill>
                  <a:srgbClr val="000000"/>
                </a:solidFill>
                <a:latin typeface="Courier New" pitchFamily="49" charset="0"/>
                <a:cs typeface="Courier New" pitchFamily="49" charset="0"/>
              </a:rPr>
              <a:t>public static void main(String </a:t>
            </a:r>
            <a:r>
              <a:rPr lang="en-US" sz="2800" b="1" dirty="0" err="1">
                <a:solidFill>
                  <a:srgbClr val="000000"/>
                </a:solidFill>
                <a:latin typeface="Courier New" pitchFamily="49" charset="0"/>
                <a:cs typeface="Courier New" pitchFamily="49" charset="0"/>
              </a:rPr>
              <a:t>str</a:t>
            </a:r>
            <a:r>
              <a:rPr lang="en-US" sz="2800" b="1" dirty="0">
                <a:solidFill>
                  <a:srgbClr val="000000"/>
                </a:solidFill>
                <a:latin typeface="Courier New" pitchFamily="49" charset="0"/>
                <a:cs typeface="Courier New" pitchFamily="49" charset="0"/>
              </a:rPr>
              <a:t>[]){</a:t>
            </a:r>
          </a:p>
          <a:p>
            <a:pPr>
              <a:spcBef>
                <a:spcPct val="50000"/>
              </a:spcBef>
            </a:pPr>
            <a:r>
              <a:rPr lang="en-US" sz="2800" b="1" dirty="0" err="1">
                <a:solidFill>
                  <a:srgbClr val="000000"/>
                </a:solidFill>
                <a:latin typeface="Courier New" pitchFamily="49" charset="0"/>
                <a:cs typeface="Courier New" pitchFamily="49" charset="0"/>
              </a:rPr>
              <a:t>student.Student</a:t>
            </a:r>
            <a:r>
              <a:rPr lang="en-US" sz="2800" b="1" dirty="0">
                <a:solidFill>
                  <a:srgbClr val="000000"/>
                </a:solidFill>
                <a:latin typeface="Courier New" pitchFamily="49" charset="0"/>
                <a:cs typeface="Courier New" pitchFamily="49" charset="0"/>
              </a:rPr>
              <a:t> s1= new </a:t>
            </a:r>
            <a:r>
              <a:rPr lang="en-US" sz="2800" b="1" dirty="0" err="1">
                <a:solidFill>
                  <a:srgbClr val="000000"/>
                </a:solidFill>
                <a:latin typeface="Courier New" pitchFamily="49" charset="0"/>
                <a:cs typeface="Courier New" pitchFamily="49" charset="0"/>
              </a:rPr>
              <a:t>student.Student</a:t>
            </a:r>
            <a:r>
              <a:rPr lang="en-US" sz="2800" b="1" dirty="0">
                <a:solidFill>
                  <a:srgbClr val="000000"/>
                </a:solidFill>
                <a:latin typeface="Courier New" pitchFamily="49" charset="0"/>
                <a:cs typeface="Courier New" pitchFamily="49" charset="0"/>
              </a:rPr>
              <a:t>("Ravi");</a:t>
            </a:r>
          </a:p>
          <a:p>
            <a:pPr>
              <a:spcBef>
                <a:spcPct val="50000"/>
              </a:spcBef>
            </a:pPr>
            <a:r>
              <a:rPr lang="en-US" sz="2800" b="1" dirty="0" err="1">
                <a:solidFill>
                  <a:srgbClr val="000000"/>
                </a:solidFill>
                <a:latin typeface="Courier New" pitchFamily="49" charset="0"/>
                <a:cs typeface="Courier New" pitchFamily="49" charset="0"/>
              </a:rPr>
              <a:t>student.Student</a:t>
            </a:r>
            <a:r>
              <a:rPr lang="en-US" sz="2800" b="1" dirty="0">
                <a:solidFill>
                  <a:srgbClr val="000000"/>
                </a:solidFill>
                <a:latin typeface="Courier New" pitchFamily="49" charset="0"/>
                <a:cs typeface="Courier New" pitchFamily="49" charset="0"/>
              </a:rPr>
              <a:t> s2= new </a:t>
            </a:r>
            <a:r>
              <a:rPr lang="en-US" sz="2800" b="1" dirty="0" err="1">
                <a:solidFill>
                  <a:srgbClr val="000000"/>
                </a:solidFill>
                <a:latin typeface="Courier New" pitchFamily="49" charset="0"/>
                <a:cs typeface="Courier New" pitchFamily="49" charset="0"/>
              </a:rPr>
              <a:t>student.Student</a:t>
            </a:r>
            <a:r>
              <a:rPr lang="en-US" sz="2800" b="1" dirty="0">
                <a:solidFill>
                  <a:srgbClr val="000000"/>
                </a:solidFill>
                <a:latin typeface="Courier New" pitchFamily="49" charset="0"/>
                <a:cs typeface="Courier New" pitchFamily="49" charset="0"/>
              </a:rPr>
              <a:t>(“Kumar");</a:t>
            </a:r>
          </a:p>
          <a:p>
            <a:pPr>
              <a:spcBef>
                <a:spcPct val="50000"/>
              </a:spcBef>
            </a:pPr>
            <a:r>
              <a:rPr lang="en-US" sz="2800" b="1" dirty="0">
                <a:solidFill>
                  <a:srgbClr val="000000"/>
                </a:solidFill>
                <a:latin typeface="Courier New" pitchFamily="49" charset="0"/>
                <a:cs typeface="Courier New" pitchFamily="49" charset="0"/>
              </a:rPr>
              <a:t>HOD h=new HOD("Maverick","1.1.2006");</a:t>
            </a:r>
          </a:p>
          <a:p>
            <a:pPr>
              <a:spcBef>
                <a:spcPct val="50000"/>
              </a:spcBef>
            </a:pPr>
            <a:r>
              <a:rPr lang="en-US" sz="2800" b="1" dirty="0">
                <a:solidFill>
                  <a:srgbClr val="000000"/>
                </a:solidFill>
                <a:latin typeface="Courier New" pitchFamily="49" charset="0"/>
                <a:cs typeface="Courier New" pitchFamily="49" charset="0"/>
              </a:rPr>
              <a:t>Teacher f= new Teacher("Sam");</a:t>
            </a:r>
          </a:p>
          <a:p>
            <a:pPr>
              <a:spcBef>
                <a:spcPct val="50000"/>
              </a:spcBef>
            </a:pPr>
            <a:r>
              <a:rPr lang="en-US" sz="2800" b="1" dirty="0" err="1">
                <a:solidFill>
                  <a:srgbClr val="000000"/>
                </a:solidFill>
                <a:latin typeface="Courier New" pitchFamily="49" charset="0"/>
                <a:cs typeface="Courier New" pitchFamily="49" charset="0"/>
              </a:rPr>
              <a:t>System.out.println</a:t>
            </a:r>
            <a:r>
              <a:rPr lang="en-US" sz="2800" b="1" dirty="0">
                <a:solidFill>
                  <a:srgbClr val="000000"/>
                </a:solidFill>
                <a:latin typeface="Courier New" pitchFamily="49" charset="0"/>
                <a:cs typeface="Courier New" pitchFamily="49" charset="0"/>
              </a:rPr>
              <a:t>(“HOD Name "+ </a:t>
            </a:r>
            <a:r>
              <a:rPr lang="en-US" sz="2800" b="1" dirty="0" err="1">
                <a:solidFill>
                  <a:srgbClr val="000000"/>
                </a:solidFill>
                <a:latin typeface="Courier New" pitchFamily="49" charset="0"/>
                <a:cs typeface="Courier New" pitchFamily="49" charset="0"/>
              </a:rPr>
              <a:t>h.getName</a:t>
            </a:r>
            <a:r>
              <a:rPr lang="en-US" sz="2800" b="1" dirty="0">
                <a:solidFill>
                  <a:srgbClr val="000000"/>
                </a:solidFill>
                <a:latin typeface="Courier New" pitchFamily="49" charset="0"/>
                <a:cs typeface="Courier New" pitchFamily="49" charset="0"/>
              </a:rPr>
              <a:t>());</a:t>
            </a:r>
          </a:p>
          <a:p>
            <a:pPr>
              <a:spcBef>
                <a:spcPct val="50000"/>
              </a:spcBef>
            </a:pPr>
            <a:r>
              <a:rPr lang="en-US" sz="2800" b="1" dirty="0">
                <a:solidFill>
                  <a:srgbClr val="000000"/>
                </a:solidFill>
                <a:latin typeface="Courier New" pitchFamily="49" charset="0"/>
                <a:cs typeface="Courier New" pitchFamily="49" charset="0"/>
              </a:rPr>
              <a:t>Grade g[]=new Grade[2];</a:t>
            </a:r>
          </a:p>
          <a:p>
            <a:pPr>
              <a:spcBef>
                <a:spcPct val="50000"/>
              </a:spcBef>
            </a:pPr>
            <a:r>
              <a:rPr lang="en-US" sz="2800" b="1" dirty="0">
                <a:solidFill>
                  <a:srgbClr val="000000"/>
                </a:solidFill>
                <a:latin typeface="Courier New" pitchFamily="49" charset="0"/>
                <a:cs typeface="Courier New" pitchFamily="49" charset="0"/>
              </a:rPr>
              <a:t>g[0]=new Grade(f,s1,"CS-001", </a:t>
            </a:r>
            <a:r>
              <a:rPr lang="en-US" sz="2800" b="1" dirty="0" err="1">
                <a:solidFill>
                  <a:srgbClr val="000000"/>
                </a:solidFill>
                <a:latin typeface="Courier New" pitchFamily="49" charset="0"/>
                <a:cs typeface="Courier New" pitchFamily="49" charset="0"/>
              </a:rPr>
              <a:t>Grade.A</a:t>
            </a:r>
            <a:r>
              <a:rPr lang="en-US" sz="2800" b="1" dirty="0">
                <a:solidFill>
                  <a:srgbClr val="000000"/>
                </a:solidFill>
                <a:latin typeface="Courier New" pitchFamily="49" charset="0"/>
                <a:cs typeface="Courier New" pitchFamily="49" charset="0"/>
              </a:rPr>
              <a:t>);</a:t>
            </a:r>
          </a:p>
          <a:p>
            <a:pPr>
              <a:spcBef>
                <a:spcPct val="50000"/>
              </a:spcBef>
            </a:pPr>
            <a:r>
              <a:rPr lang="en-US" sz="2800" b="1" dirty="0">
                <a:solidFill>
                  <a:srgbClr val="000000"/>
                </a:solidFill>
                <a:latin typeface="Courier New" pitchFamily="49" charset="0"/>
                <a:cs typeface="Courier New" pitchFamily="49" charset="0"/>
              </a:rPr>
              <a:t>g[1]=new Grade(f,s2,"CS-001", </a:t>
            </a:r>
            <a:r>
              <a:rPr lang="en-US" sz="2800" b="1" dirty="0" err="1">
                <a:solidFill>
                  <a:srgbClr val="000000"/>
                </a:solidFill>
                <a:latin typeface="Courier New" pitchFamily="49" charset="0"/>
                <a:cs typeface="Courier New" pitchFamily="49" charset="0"/>
              </a:rPr>
              <a:t>Grade.B</a:t>
            </a:r>
            <a:r>
              <a:rPr lang="en-US" sz="2800" b="1" dirty="0">
                <a:solidFill>
                  <a:srgbClr val="000000"/>
                </a:solidFill>
                <a:latin typeface="Courier New" pitchFamily="49" charset="0"/>
                <a:cs typeface="Courier New" pitchFamily="49" charset="0"/>
              </a:rPr>
              <a:t>);</a:t>
            </a:r>
          </a:p>
          <a:p>
            <a:pPr>
              <a:spcBef>
                <a:spcPct val="50000"/>
              </a:spcBef>
            </a:pPr>
            <a:r>
              <a:rPr lang="en-US" sz="2800" b="1" dirty="0" err="1">
                <a:solidFill>
                  <a:srgbClr val="000000"/>
                </a:solidFill>
                <a:latin typeface="Courier New" pitchFamily="49" charset="0"/>
                <a:cs typeface="Courier New" pitchFamily="49" charset="0"/>
              </a:rPr>
              <a:t>h.viewGrade</a:t>
            </a:r>
            <a:r>
              <a:rPr lang="en-US" sz="2800" b="1" dirty="0">
                <a:solidFill>
                  <a:srgbClr val="000000"/>
                </a:solidFill>
                <a:latin typeface="Courier New" pitchFamily="49" charset="0"/>
                <a:cs typeface="Courier New" pitchFamily="49" charset="0"/>
              </a:rPr>
              <a:t>(g);</a:t>
            </a:r>
          </a:p>
          <a:p>
            <a:pPr>
              <a:spcBef>
                <a:spcPct val="50000"/>
              </a:spcBef>
            </a:pPr>
            <a:r>
              <a:rPr lang="en-US" sz="2800" b="1" dirty="0">
                <a:solidFill>
                  <a:srgbClr val="000000"/>
                </a:solidFill>
                <a:latin typeface="Courier New" pitchFamily="49" charset="0"/>
                <a:cs typeface="Courier New" pitchFamily="49" charset="0"/>
              </a:rPr>
              <a:t> }</a:t>
            </a:r>
          </a:p>
          <a:p>
            <a:pPr>
              <a:spcBef>
                <a:spcPct val="50000"/>
              </a:spcBef>
            </a:pPr>
            <a:r>
              <a:rPr lang="en-US" sz="2800" b="1" dirty="0">
                <a:solidFill>
                  <a:srgbClr val="000000"/>
                </a:solidFill>
                <a:latin typeface="Courier New" pitchFamily="49" charset="0"/>
                <a:cs typeface="Courier New" pitchFamily="49" charset="0"/>
              </a:rPr>
              <a:t>}</a:t>
            </a:r>
          </a:p>
          <a:p>
            <a:pPr marL="228600" indent="-228600" eaLnBrk="1" hangingPunct="1"/>
            <a:endParaRPr lang="en-US" sz="2800" dirty="0">
              <a:latin typeface="Arial" charset="0"/>
            </a:endParaRPr>
          </a:p>
        </p:txBody>
      </p:sp>
    </p:spTree>
    <p:extLst>
      <p:ext uri="{BB962C8B-B14F-4D97-AF65-F5344CB8AC3E}">
        <p14:creationId xmlns:p14="http://schemas.microsoft.com/office/powerpoint/2010/main" val="4178598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D1C9FCE-512D-443B-A3E0-A29B7ACD42FF}" type="slidenum">
              <a:rPr lang="en-US" smtClean="0"/>
              <a:pPr eaLnBrk="1" hangingPunct="1">
                <a:defRPr/>
              </a:pPr>
              <a:t>56</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b="1" dirty="0">
                <a:solidFill>
                  <a:srgbClr val="000000"/>
                </a:solidFill>
                <a:latin typeface="Courier New" pitchFamily="49" charset="0"/>
              </a:rPr>
              <a:t>super() </a:t>
            </a:r>
            <a:r>
              <a:rPr lang="en-US" dirty="0"/>
              <a:t>like </a:t>
            </a:r>
            <a:r>
              <a:rPr lang="en-US" b="1" dirty="0">
                <a:solidFill>
                  <a:srgbClr val="000000"/>
                </a:solidFill>
                <a:latin typeface="Courier New" pitchFamily="49" charset="0"/>
              </a:rPr>
              <a:t>this() </a:t>
            </a:r>
            <a:r>
              <a:rPr lang="en-US" dirty="0"/>
              <a:t>can be called only from the constructor. Therefore,</a:t>
            </a:r>
            <a:r>
              <a:rPr lang="en-US" baseline="0" dirty="0"/>
              <a:t> </a:t>
            </a:r>
            <a:r>
              <a:rPr lang="en-US" b="1" dirty="0">
                <a:solidFill>
                  <a:srgbClr val="000000"/>
                </a:solidFill>
                <a:latin typeface="Courier New" pitchFamily="49" charset="0"/>
              </a:rPr>
              <a:t>super() </a:t>
            </a:r>
            <a:r>
              <a:rPr lang="en-US" dirty="0"/>
              <a:t>and</a:t>
            </a:r>
            <a:r>
              <a:rPr lang="en-US" b="1" dirty="0">
                <a:solidFill>
                  <a:srgbClr val="000000"/>
                </a:solidFill>
                <a:latin typeface="Courier New" pitchFamily="49" charset="0"/>
              </a:rPr>
              <a:t> this()</a:t>
            </a:r>
            <a:r>
              <a:rPr lang="en-US" dirty="0"/>
              <a:t>  cannot be used together.</a:t>
            </a:r>
          </a:p>
          <a:p>
            <a:pPr>
              <a:lnSpc>
                <a:spcPct val="140000"/>
              </a:lnSpc>
              <a:buClr>
                <a:schemeClr val="accent2"/>
              </a:buClr>
              <a:buFont typeface="Wingdings" pitchFamily="2" charset="2"/>
              <a:buNone/>
            </a:pPr>
            <a:r>
              <a:rPr lang="en-US" sz="1000" dirty="0"/>
              <a:t>If the super class does not have a no-argument constructor, a compile-time error occurs.</a:t>
            </a:r>
          </a:p>
          <a:p>
            <a:pPr>
              <a:lnSpc>
                <a:spcPct val="140000"/>
              </a:lnSpc>
              <a:buClr>
                <a:schemeClr val="accent2"/>
              </a:buClr>
              <a:buFont typeface="Wingdings" pitchFamily="2" charset="2"/>
              <a:buNone/>
            </a:pPr>
            <a:r>
              <a:rPr lang="en-US" sz="1000" dirty="0"/>
              <a:t>Therefore, for classes where super class does not have no-argument constructor, all subclass constructors must explicitly call appropriate super class constructor </a:t>
            </a:r>
            <a:endParaRPr lang="en-US" dirty="0">
              <a:latin typeface="Arial" charset="0"/>
            </a:endParaRPr>
          </a:p>
        </p:txBody>
      </p:sp>
    </p:spTree>
    <p:extLst>
      <p:ext uri="{BB962C8B-B14F-4D97-AF65-F5344CB8AC3E}">
        <p14:creationId xmlns:p14="http://schemas.microsoft.com/office/powerpoint/2010/main" val="542380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57</a:t>
            </a:fld>
            <a:endParaRPr lang="en-US"/>
          </a:p>
        </p:txBody>
      </p:sp>
    </p:spTree>
    <p:extLst>
      <p:ext uri="{BB962C8B-B14F-4D97-AF65-F5344CB8AC3E}">
        <p14:creationId xmlns:p14="http://schemas.microsoft.com/office/powerpoint/2010/main" val="1667957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E2387F-9422-4B55-BA64-1432E90E7FAB}" type="slidenum">
              <a:rPr lang="en-US" smtClean="0"/>
              <a:pPr eaLnBrk="1" hangingPunct="1">
                <a:defRPr/>
              </a:pPr>
              <a:t>58</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extLst>
      <p:ext uri="{BB962C8B-B14F-4D97-AF65-F5344CB8AC3E}">
        <p14:creationId xmlns:p14="http://schemas.microsoft.com/office/powerpoint/2010/main" val="4296218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4159772-440E-4D32-B858-11A535913317}" type="slidenum">
              <a:rPr lang="en-US" smtClean="0"/>
              <a:pPr eaLnBrk="1" hangingPunct="1">
                <a:defRPr/>
              </a:pPr>
              <a:t>59</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extLst>
      <p:ext uri="{BB962C8B-B14F-4D97-AF65-F5344CB8AC3E}">
        <p14:creationId xmlns:p14="http://schemas.microsoft.com/office/powerpoint/2010/main" val="5795053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6DC08C7-5AAB-4060-B54E-ACB8310C5C52}" type="slidenum">
              <a:rPr lang="en-US" smtClean="0"/>
              <a:pPr eaLnBrk="1" hangingPunct="1">
                <a:defRPr/>
              </a:pPr>
              <a:t>60</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IN" dirty="0">
                <a:latin typeface="Arial" charset="0"/>
              </a:rPr>
              <a:t>But why do we need to convert</a:t>
            </a:r>
            <a:r>
              <a:rPr lang="en-IN" baseline="0" dirty="0">
                <a:latin typeface="Arial" charset="0"/>
              </a:rPr>
              <a:t> ? This will be clear when we do </a:t>
            </a:r>
            <a:r>
              <a:rPr lang="en-US" sz="800" kern="1200" dirty="0">
                <a:solidFill>
                  <a:schemeClr val="tx1"/>
                </a:solidFill>
                <a:latin typeface="Arial" pitchFamily="34" charset="0"/>
                <a:ea typeface="+mn-ea"/>
                <a:cs typeface="+mn-cs"/>
              </a:rPr>
              <a:t>polymorphism.</a:t>
            </a:r>
          </a:p>
          <a:p>
            <a:pPr eaLnBrk="1" hangingPunct="1"/>
            <a:endParaRPr lang="en-IN" dirty="0">
              <a:latin typeface="Arial" charset="0"/>
            </a:endParaRPr>
          </a:p>
        </p:txBody>
      </p:sp>
    </p:spTree>
    <p:extLst>
      <p:ext uri="{BB962C8B-B14F-4D97-AF65-F5344CB8AC3E}">
        <p14:creationId xmlns:p14="http://schemas.microsoft.com/office/powerpoint/2010/main" val="1717793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a:t>
            </a:fld>
            <a:endParaRPr lang="en-US"/>
          </a:p>
        </p:txBody>
      </p:sp>
    </p:spTree>
    <p:extLst>
      <p:ext uri="{BB962C8B-B14F-4D97-AF65-F5344CB8AC3E}">
        <p14:creationId xmlns:p14="http://schemas.microsoft.com/office/powerpoint/2010/main" val="666259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FA3E43-0A94-4773-B9C3-1321C7D4AA91}" type="slidenum">
              <a:rPr lang="en-US" smtClean="0"/>
              <a:pPr eaLnBrk="1" hangingPunct="1">
                <a:defRPr/>
              </a:pPr>
              <a:t>61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defRPr/>
            </a:pPr>
            <a:r>
              <a:rPr lang="en-US" kern="1200" dirty="0"/>
              <a:t>Therefore for classes inside the same package, </a:t>
            </a:r>
            <a:r>
              <a:rPr lang="en-US" b="1" kern="1200" dirty="0">
                <a:solidFill>
                  <a:schemeClr val="tx1"/>
                </a:solidFill>
                <a:latin typeface="Courier New" pitchFamily="49" charset="0"/>
              </a:rPr>
              <a:t>protected</a:t>
            </a:r>
            <a:r>
              <a:rPr lang="en-US" kern="1200" dirty="0"/>
              <a:t> access </a:t>
            </a:r>
            <a:r>
              <a:rPr lang="en-US" kern="1200" dirty="0" err="1"/>
              <a:t>specifier</a:t>
            </a:r>
            <a:r>
              <a:rPr lang="en-US" kern="1200" dirty="0"/>
              <a:t> is same as that of default access </a:t>
            </a:r>
            <a:r>
              <a:rPr lang="en-US" kern="1200" dirty="0" err="1"/>
              <a:t>specifier</a:t>
            </a:r>
            <a:r>
              <a:rPr lang="en-US" kern="1200" dirty="0"/>
              <a:t>.</a:t>
            </a:r>
          </a:p>
          <a:p>
            <a:pPr marL="609600" indent="-609600" eaLnBrk="1" hangingPunct="1">
              <a:defRPr/>
            </a:pPr>
            <a:r>
              <a:rPr lang="en-US" b="1" kern="1200" dirty="0">
                <a:solidFill>
                  <a:schemeClr val="tx1"/>
                </a:solidFill>
                <a:latin typeface="Courier New" pitchFamily="49" charset="0"/>
              </a:rPr>
              <a:t>protected</a:t>
            </a:r>
            <a:r>
              <a:rPr lang="en-US" kern="1200" dirty="0"/>
              <a:t> access </a:t>
            </a:r>
            <a:r>
              <a:rPr lang="en-US" kern="1200" dirty="0" err="1"/>
              <a:t>specifier</a:t>
            </a:r>
            <a:r>
              <a:rPr lang="en-US" kern="1200" dirty="0"/>
              <a:t> makes sense only for subclasses which are in</a:t>
            </a:r>
            <a:r>
              <a:rPr lang="en-US" kern="1200" baseline="0" dirty="0"/>
              <a:t> a package different </a:t>
            </a:r>
            <a:r>
              <a:rPr lang="en-US" kern="1200" dirty="0"/>
              <a:t>from that of the super class.</a:t>
            </a:r>
          </a:p>
          <a:p>
            <a:pPr marL="228600" indent="-228600" eaLnBrk="1" hangingPunct="1">
              <a:lnSpc>
                <a:spcPct val="90000"/>
              </a:lnSpc>
            </a:pPr>
            <a:endParaRPr lang="en-US" dirty="0">
              <a:latin typeface="Arial" charset="0"/>
            </a:endParaRPr>
          </a:p>
        </p:txBody>
      </p:sp>
    </p:spTree>
    <p:extLst>
      <p:ext uri="{BB962C8B-B14F-4D97-AF65-F5344CB8AC3E}">
        <p14:creationId xmlns:p14="http://schemas.microsoft.com/office/powerpoint/2010/main" val="1490426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0000"/>
              </a:lnSpc>
              <a:spcBef>
                <a:spcPts val="300"/>
              </a:spcBef>
              <a:defRPr/>
            </a:pPr>
            <a:r>
              <a:rPr lang="en-IN" dirty="0"/>
              <a:t>Let us move the HOD class to a new package called </a:t>
            </a:r>
            <a:r>
              <a:rPr lang="en-IN" b="1" kern="1200" dirty="0">
                <a:solidFill>
                  <a:schemeClr val="tx1"/>
                </a:solidFill>
                <a:latin typeface="Courier New" pitchFamily="49" charset="0"/>
              </a:rPr>
              <a:t>admin</a:t>
            </a:r>
            <a:r>
              <a:rPr lang="en-IN" dirty="0"/>
              <a:t>.</a:t>
            </a:r>
          </a:p>
          <a:p>
            <a:pPr>
              <a:lnSpc>
                <a:spcPct val="100000"/>
              </a:lnSpc>
              <a:spcBef>
                <a:spcPts val="300"/>
              </a:spcBef>
              <a:defRPr/>
            </a:pPr>
            <a:r>
              <a:rPr lang="en-IN" dirty="0"/>
              <a:t>If an existing teacher is made HOD, then our </a:t>
            </a:r>
            <a:r>
              <a:rPr lang="en-IN" b="1" kern="1200" dirty="0">
                <a:solidFill>
                  <a:schemeClr val="tx1"/>
                </a:solidFill>
                <a:latin typeface="Courier New" pitchFamily="49" charset="0"/>
              </a:rPr>
              <a:t>HOD</a:t>
            </a:r>
            <a:r>
              <a:rPr lang="en-IN" dirty="0"/>
              <a:t> class misfires. Why?</a:t>
            </a:r>
          </a:p>
          <a:p>
            <a:pPr>
              <a:lnSpc>
                <a:spcPct val="100000"/>
              </a:lnSpc>
              <a:spcBef>
                <a:spcPts val="300"/>
              </a:spcBef>
              <a:defRPr/>
            </a:pPr>
            <a:r>
              <a:rPr lang="en-IN" dirty="0"/>
              <a:t>Because </a:t>
            </a:r>
            <a:r>
              <a:rPr lang="en-IN" b="1" kern="1200" dirty="0">
                <a:solidFill>
                  <a:schemeClr val="tx1"/>
                </a:solidFill>
                <a:latin typeface="Courier New" pitchFamily="49" charset="0"/>
              </a:rPr>
              <a:t>HOD</a:t>
            </a:r>
            <a:r>
              <a:rPr lang="en-IN" dirty="0"/>
              <a:t> constructor creates a new </a:t>
            </a:r>
            <a:r>
              <a:rPr lang="en-IN" b="1" kern="1200" dirty="0" err="1">
                <a:solidFill>
                  <a:schemeClr val="tx1"/>
                </a:solidFill>
                <a:latin typeface="Courier New" pitchFamily="49" charset="0"/>
              </a:rPr>
              <a:t>factId</a:t>
            </a:r>
            <a:r>
              <a:rPr lang="en-IN" dirty="0"/>
              <a:t>  every time  we call </a:t>
            </a:r>
            <a:r>
              <a:rPr lang="en-IN" b="1" kern="1200" dirty="0">
                <a:solidFill>
                  <a:schemeClr val="tx1"/>
                </a:solidFill>
                <a:latin typeface="Courier New" pitchFamily="49" charset="0"/>
              </a:rPr>
              <a:t>HOD</a:t>
            </a:r>
            <a:r>
              <a:rPr lang="en-IN" dirty="0"/>
              <a:t> constructor , but for  our scenario </a:t>
            </a:r>
            <a:r>
              <a:rPr lang="en-IN" b="1" kern="1200" dirty="0" err="1">
                <a:solidFill>
                  <a:schemeClr val="tx1"/>
                </a:solidFill>
                <a:latin typeface="Courier New" pitchFamily="49" charset="0"/>
              </a:rPr>
              <a:t>factId</a:t>
            </a:r>
            <a:r>
              <a:rPr lang="en-IN" dirty="0"/>
              <a:t> for existing teacher must be assigned.</a:t>
            </a:r>
          </a:p>
          <a:p>
            <a:pPr>
              <a:lnSpc>
                <a:spcPct val="100000"/>
              </a:lnSpc>
              <a:spcBef>
                <a:spcPts val="300"/>
              </a:spcBef>
              <a:defRPr/>
            </a:pPr>
            <a:r>
              <a:rPr lang="en-IN" dirty="0"/>
              <a:t>To get around it, we create another constructor in </a:t>
            </a:r>
            <a:r>
              <a:rPr lang="en-IN" b="1" kern="1200" dirty="0">
                <a:solidFill>
                  <a:schemeClr val="tx1"/>
                </a:solidFill>
                <a:latin typeface="Courier New" pitchFamily="49" charset="0"/>
              </a:rPr>
              <a:t>HOD</a:t>
            </a:r>
            <a:r>
              <a:rPr lang="en-IN" dirty="0"/>
              <a:t> that takes </a:t>
            </a:r>
            <a:r>
              <a:rPr lang="en-IN" b="1" kern="1200" dirty="0" err="1">
                <a:solidFill>
                  <a:schemeClr val="tx1"/>
                </a:solidFill>
                <a:latin typeface="Courier New" pitchFamily="49" charset="0"/>
              </a:rPr>
              <a:t>factId</a:t>
            </a:r>
            <a:r>
              <a:rPr lang="en-IN" dirty="0"/>
              <a:t> and </a:t>
            </a:r>
            <a:r>
              <a:rPr lang="en-IN" b="1" kern="1200" dirty="0" err="1">
                <a:solidFill>
                  <a:schemeClr val="tx1"/>
                </a:solidFill>
                <a:latin typeface="Courier New" pitchFamily="49" charset="0"/>
              </a:rPr>
              <a:t>dateOfAppointment</a:t>
            </a:r>
            <a:r>
              <a:rPr lang="en-IN" dirty="0"/>
              <a:t>.</a:t>
            </a:r>
          </a:p>
          <a:p>
            <a:pPr>
              <a:lnSpc>
                <a:spcPct val="100000"/>
              </a:lnSpc>
              <a:spcBef>
                <a:spcPts val="300"/>
              </a:spcBef>
              <a:defRPr/>
            </a:pPr>
            <a:r>
              <a:rPr lang="en-IN" dirty="0"/>
              <a:t>We need to set </a:t>
            </a:r>
            <a:r>
              <a:rPr lang="en-IN" b="1" kern="1200" dirty="0" err="1">
                <a:solidFill>
                  <a:schemeClr val="tx1"/>
                </a:solidFill>
                <a:latin typeface="Courier New" pitchFamily="49" charset="0"/>
              </a:rPr>
              <a:t>factId</a:t>
            </a:r>
            <a:r>
              <a:rPr lang="en-IN" dirty="0"/>
              <a:t>. Since </a:t>
            </a:r>
            <a:r>
              <a:rPr lang="en-IN" b="1" kern="1200" dirty="0" err="1">
                <a:solidFill>
                  <a:schemeClr val="tx1"/>
                </a:solidFill>
                <a:latin typeface="Courier New" pitchFamily="49" charset="0"/>
              </a:rPr>
              <a:t>factId</a:t>
            </a:r>
            <a:r>
              <a:rPr lang="en-IN" dirty="0"/>
              <a:t>  is </a:t>
            </a:r>
            <a:r>
              <a:rPr lang="en-IN" b="1" kern="1200" dirty="0">
                <a:solidFill>
                  <a:schemeClr val="tx1"/>
                </a:solidFill>
                <a:latin typeface="Courier New" pitchFamily="49" charset="0"/>
              </a:rPr>
              <a:t>private</a:t>
            </a:r>
            <a:r>
              <a:rPr lang="en-IN" dirty="0"/>
              <a:t> we cannot access it from </a:t>
            </a:r>
            <a:r>
              <a:rPr lang="en-IN" b="1" kern="1200" dirty="0">
                <a:solidFill>
                  <a:schemeClr val="tx1"/>
                </a:solidFill>
                <a:latin typeface="Courier New" pitchFamily="49" charset="0"/>
              </a:rPr>
              <a:t>HOD</a:t>
            </a:r>
            <a:r>
              <a:rPr lang="en-IN" dirty="0"/>
              <a:t>.</a:t>
            </a:r>
          </a:p>
          <a:p>
            <a:pPr>
              <a:lnSpc>
                <a:spcPct val="100000"/>
              </a:lnSpc>
              <a:spcBef>
                <a:spcPts val="300"/>
              </a:spcBef>
              <a:defRPr/>
            </a:pPr>
            <a:r>
              <a:rPr lang="en-IN" dirty="0"/>
              <a:t>None of the </a:t>
            </a:r>
            <a:r>
              <a:rPr lang="en-IN" b="1" kern="1200" dirty="0">
                <a:solidFill>
                  <a:schemeClr val="tx1"/>
                </a:solidFill>
                <a:latin typeface="Courier New" pitchFamily="49" charset="0"/>
              </a:rPr>
              <a:t>public</a:t>
            </a:r>
            <a:r>
              <a:rPr lang="en-IN" dirty="0"/>
              <a:t>, </a:t>
            </a:r>
            <a:r>
              <a:rPr lang="en-IN" b="1" kern="1200" dirty="0">
                <a:solidFill>
                  <a:schemeClr val="tx1"/>
                </a:solidFill>
                <a:latin typeface="Courier New" pitchFamily="49" charset="0"/>
              </a:rPr>
              <a:t>private</a:t>
            </a:r>
            <a:r>
              <a:rPr lang="en-IN" dirty="0"/>
              <a:t> and </a:t>
            </a:r>
            <a:r>
              <a:rPr lang="en-IN" b="1" kern="1200" dirty="0">
                <a:solidFill>
                  <a:schemeClr val="tx1"/>
                </a:solidFill>
                <a:latin typeface="Courier New" pitchFamily="49" charset="0"/>
              </a:rPr>
              <a:t>default</a:t>
            </a:r>
            <a:r>
              <a:rPr lang="en-IN" dirty="0"/>
              <a:t> access </a:t>
            </a:r>
            <a:r>
              <a:rPr lang="en-IN" dirty="0" err="1"/>
              <a:t>specifiers</a:t>
            </a:r>
            <a:r>
              <a:rPr lang="en-IN" dirty="0"/>
              <a:t> will be appropriate here. But </a:t>
            </a:r>
            <a:r>
              <a:rPr lang="en-IN" b="1" kern="1200" dirty="0">
                <a:solidFill>
                  <a:schemeClr val="tx1"/>
                </a:solidFill>
                <a:latin typeface="Courier New" pitchFamily="49" charset="0"/>
              </a:rPr>
              <a:t>protected</a:t>
            </a:r>
            <a:r>
              <a:rPr lang="en-IN" dirty="0"/>
              <a:t> access </a:t>
            </a:r>
            <a:r>
              <a:rPr lang="en-IN" dirty="0" err="1"/>
              <a:t>specifier</a:t>
            </a:r>
            <a:r>
              <a:rPr lang="en-IN" dirty="0"/>
              <a:t> for </a:t>
            </a:r>
            <a:r>
              <a:rPr lang="en-IN" b="1" kern="1200" dirty="0" err="1">
                <a:solidFill>
                  <a:schemeClr val="tx1"/>
                </a:solidFill>
                <a:latin typeface="Courier New" pitchFamily="49" charset="0"/>
              </a:rPr>
              <a:t>factId</a:t>
            </a:r>
            <a:r>
              <a:rPr lang="en-IN" dirty="0"/>
              <a:t> is appropriate here. </a:t>
            </a:r>
            <a:r>
              <a:rPr lang="en-US" sz="1000" kern="1200" dirty="0">
                <a:solidFill>
                  <a:schemeClr val="tx1"/>
                </a:solidFill>
                <a:latin typeface="Arial" pitchFamily="34" charset="0"/>
                <a:ea typeface="+mn-ea"/>
                <a:cs typeface="+mn-cs"/>
              </a:rPr>
              <a:t>We need the variable "Name" also be set to access </a:t>
            </a:r>
            <a:r>
              <a:rPr lang="en-US" sz="1000" kern="1200" dirty="0" err="1">
                <a:solidFill>
                  <a:schemeClr val="tx1"/>
                </a:solidFill>
                <a:latin typeface="Arial" pitchFamily="34" charset="0"/>
                <a:ea typeface="+mn-ea"/>
                <a:cs typeface="+mn-cs"/>
              </a:rPr>
              <a:t>specifier</a:t>
            </a:r>
            <a:r>
              <a:rPr lang="en-US" sz="1000" kern="1200" dirty="0">
                <a:solidFill>
                  <a:schemeClr val="tx1"/>
                </a:solidFill>
                <a:latin typeface="Arial" pitchFamily="34" charset="0"/>
                <a:ea typeface="+mn-ea"/>
                <a:cs typeface="+mn-cs"/>
              </a:rPr>
              <a:t> </a:t>
            </a:r>
            <a:r>
              <a:rPr lang="en-IN" b="1" kern="1200" dirty="0">
                <a:solidFill>
                  <a:schemeClr val="tx1"/>
                </a:solidFill>
                <a:latin typeface="Courier New" pitchFamily="49" charset="0"/>
              </a:rPr>
              <a:t>protected</a:t>
            </a:r>
            <a:r>
              <a:rPr lang="en-IN" dirty="0"/>
              <a:t> .</a:t>
            </a:r>
          </a:p>
          <a:p>
            <a:pPr>
              <a:lnSpc>
                <a:spcPct val="100000"/>
              </a:lnSpc>
              <a:spcBef>
                <a:spcPts val="300"/>
              </a:spcBef>
              <a:defRPr/>
            </a:pPr>
            <a:r>
              <a:rPr lang="en-IN" dirty="0"/>
              <a:t> We will also add a</a:t>
            </a:r>
            <a:r>
              <a:rPr lang="en-IN" baseline="0" dirty="0"/>
              <a:t> </a:t>
            </a:r>
            <a:r>
              <a:rPr lang="en-IN" dirty="0"/>
              <a:t>no argument constructor in </a:t>
            </a:r>
            <a:r>
              <a:rPr lang="en-IN" b="1" kern="1200" dirty="0">
                <a:solidFill>
                  <a:schemeClr val="tx1"/>
                </a:solidFill>
                <a:latin typeface="Courier New" pitchFamily="49" charset="0"/>
              </a:rPr>
              <a:t>Teacher</a:t>
            </a:r>
            <a:r>
              <a:rPr lang="en-IN" dirty="0"/>
              <a:t> class which has </a:t>
            </a:r>
            <a:r>
              <a:rPr lang="en-IN" b="1" kern="1200" dirty="0">
                <a:solidFill>
                  <a:schemeClr val="tx1"/>
                </a:solidFill>
                <a:latin typeface="Courier New" pitchFamily="49" charset="0"/>
              </a:rPr>
              <a:t>protected</a:t>
            </a:r>
            <a:r>
              <a:rPr lang="en-IN" dirty="0"/>
              <a:t> access.</a:t>
            </a:r>
            <a:endParaRPr lang="en-US" dirty="0"/>
          </a:p>
          <a:p>
            <a:endParaRPr lang="en-US" dirty="0">
              <a:latin typeface="Arial" charset="0"/>
            </a:endParaRPr>
          </a:p>
        </p:txBody>
      </p:sp>
      <p:sp>
        <p:nvSpPr>
          <p:cNvPr id="1013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AED8363-D218-4594-93D6-FE8C500B36CA}" type="slidenum">
              <a:rPr lang="en-US" smtClean="0"/>
              <a:pPr eaLnBrk="1" hangingPunct="1">
                <a:defRPr/>
              </a:pPr>
              <a:t>62</a:t>
            </a:fld>
            <a:endParaRPr lang="en-US"/>
          </a:p>
        </p:txBody>
      </p:sp>
    </p:spTree>
    <p:extLst>
      <p:ext uri="{BB962C8B-B14F-4D97-AF65-F5344CB8AC3E}">
        <p14:creationId xmlns:p14="http://schemas.microsoft.com/office/powerpoint/2010/main" val="81447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B9B2A46-8948-45B5-AEA2-A2CB3FC5BE38}" type="slidenum">
              <a:rPr lang="en-US" smtClean="0"/>
              <a:pPr eaLnBrk="1" hangingPunct="1">
                <a:defRPr/>
              </a:pPr>
              <a:t>63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00000"/>
              </a:lnSpc>
            </a:pPr>
            <a:r>
              <a:rPr lang="en-US" dirty="0"/>
              <a:t>Many times we may have to redefine some of the existing features of a class in a subclass.</a:t>
            </a:r>
          </a:p>
          <a:p>
            <a:pPr marL="609600" indent="-609600" eaLnBrk="1" hangingPunct="1">
              <a:lnSpc>
                <a:spcPct val="100000"/>
              </a:lnSpc>
            </a:pPr>
            <a:r>
              <a:rPr lang="en-US" dirty="0"/>
              <a:t>For example, a big car inheriting from a small car may retain its features like steering wheel but needs to have interiors like seats, seat cover </a:t>
            </a:r>
            <a:r>
              <a:rPr lang="en-US" dirty="0" err="1"/>
              <a:t>etc</a:t>
            </a:r>
            <a:r>
              <a:rPr lang="en-US" dirty="0"/>
              <a:t> of bigger size.</a:t>
            </a:r>
          </a:p>
          <a:p>
            <a:pPr marL="609600" indent="-609600" eaLnBrk="1" hangingPunct="1">
              <a:lnSpc>
                <a:spcPct val="100000"/>
              </a:lnSpc>
            </a:pPr>
            <a:endParaRPr lang="en-US" dirty="0"/>
          </a:p>
          <a:p>
            <a:pPr marL="609600" indent="-609600" eaLnBrk="1" hangingPunct="1">
              <a:lnSpc>
                <a:spcPct val="100000"/>
              </a:lnSpc>
            </a:pPr>
            <a:r>
              <a:rPr lang="en-US" dirty="0"/>
              <a:t>When a method is redefined there is some flexibility in terms of not having exactly same method declaration as the super class method.</a:t>
            </a:r>
          </a:p>
          <a:p>
            <a:pPr marL="609600" indent="-609600" eaLnBrk="1" hangingPunct="1">
              <a:lnSpc>
                <a:spcPct val="100000"/>
              </a:lnSpc>
            </a:pPr>
            <a:r>
              <a:rPr lang="en-US" dirty="0"/>
              <a:t>They are defined by a set of 5 rules.</a:t>
            </a:r>
          </a:p>
          <a:p>
            <a:pPr marL="609600" indent="-609600" eaLnBrk="1" hangingPunct="1">
              <a:lnSpc>
                <a:spcPct val="100000"/>
              </a:lnSpc>
            </a:pPr>
            <a:r>
              <a:rPr lang="en-US" dirty="0"/>
              <a:t>For now let us ignore the 5</a:t>
            </a:r>
            <a:r>
              <a:rPr lang="en-US" baseline="30000" dirty="0"/>
              <a:t>th</a:t>
            </a:r>
            <a:r>
              <a:rPr lang="en-US" dirty="0"/>
              <a:t> rule.</a:t>
            </a:r>
          </a:p>
          <a:p>
            <a:pPr eaLnBrk="1" hangingPunct="1"/>
            <a:endParaRPr lang="en-US" dirty="0">
              <a:latin typeface="Arial" charset="0"/>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2504183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8CA1A01-4D72-492A-BE6E-EA46079E4454}" type="slidenum">
              <a:rPr lang="en-US" smtClean="0"/>
              <a:pPr eaLnBrk="1" hangingPunct="1">
                <a:defRPr/>
              </a:pPr>
              <a:t>64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19723798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9A945529-4F1D-498E-B8DC-4F435CCADB8E}" type="slidenum">
              <a:rPr lang="en-US" smtClean="0"/>
              <a:pPr eaLnBrk="1" hangingPunct="1">
                <a:defRPr/>
              </a:pPr>
              <a:t>65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80000"/>
              </a:lnSpc>
              <a:buClr>
                <a:schemeClr val="tx2"/>
              </a:buClr>
              <a:buFont typeface="Wingdings" pitchFamily="2" charset="2"/>
              <a:buNone/>
            </a:pPr>
            <a:endParaRPr lang="en-IN">
              <a:latin typeface="Arial" charset="0"/>
            </a:endParaRPr>
          </a:p>
        </p:txBody>
      </p:sp>
    </p:spTree>
    <p:extLst>
      <p:ext uri="{BB962C8B-B14F-4D97-AF65-F5344CB8AC3E}">
        <p14:creationId xmlns:p14="http://schemas.microsoft.com/office/powerpoint/2010/main" val="39312021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8EB9D22-4565-4CD5-9E54-05A98247D757}" type="slidenum">
              <a:rPr lang="en-US" smtClean="0"/>
              <a:pPr eaLnBrk="1" hangingPunct="1">
                <a:defRPr/>
              </a:pPr>
              <a:t>66</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extLst>
      <p:ext uri="{BB962C8B-B14F-4D97-AF65-F5344CB8AC3E}">
        <p14:creationId xmlns:p14="http://schemas.microsoft.com/office/powerpoint/2010/main" val="3090140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01B01A7-4210-4DC3-B296-CB00BB650694}" type="slidenum">
              <a:rPr lang="en-US" smtClean="0"/>
              <a:pPr eaLnBrk="1" hangingPunct="1">
                <a:defRPr/>
              </a:pPr>
              <a:t>67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20000"/>
              </a:lnSpc>
              <a:spcBef>
                <a:spcPts val="500"/>
              </a:spcBef>
              <a:defRPr/>
            </a:pPr>
            <a:r>
              <a:rPr lang="en-US" dirty="0"/>
              <a:t>Polymorphism is an object-oriented language feature.</a:t>
            </a:r>
          </a:p>
          <a:p>
            <a:pPr marL="609600" indent="-609600" eaLnBrk="1" hangingPunct="1">
              <a:lnSpc>
                <a:spcPct val="120000"/>
              </a:lnSpc>
              <a:spcBef>
                <a:spcPts val="500"/>
              </a:spcBef>
              <a:defRPr/>
            </a:pPr>
            <a:r>
              <a:rPr lang="en-US" dirty="0"/>
              <a:t>Polymorphism refers to an object’s ability to use a single method name to invoke one of different methods at run time – depending on where it is in the inheritance hierarchy.</a:t>
            </a:r>
          </a:p>
          <a:p>
            <a:pPr marL="609600" indent="-609600" eaLnBrk="1" hangingPunct="1">
              <a:lnSpc>
                <a:spcPct val="120000"/>
              </a:lnSpc>
              <a:spcBef>
                <a:spcPts val="500"/>
              </a:spcBef>
              <a:defRPr/>
            </a:pPr>
            <a:r>
              <a:rPr lang="en-US" dirty="0"/>
              <a:t>It exists only when there is inheritance and the compiler uses dynamic binding to implement it.</a:t>
            </a:r>
          </a:p>
          <a:p>
            <a:pPr eaLnBrk="1" hangingPunct="1"/>
            <a:endParaRPr lang="en-US" dirty="0">
              <a:latin typeface="Arial" charset="0"/>
            </a:endParaRPr>
          </a:p>
        </p:txBody>
      </p:sp>
    </p:spTree>
    <p:extLst>
      <p:ext uri="{BB962C8B-B14F-4D97-AF65-F5344CB8AC3E}">
        <p14:creationId xmlns:p14="http://schemas.microsoft.com/office/powerpoint/2010/main" val="19829088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68</a:t>
            </a:fld>
            <a:endParaRPr lang="en-US"/>
          </a:p>
        </p:txBody>
      </p:sp>
    </p:spTree>
    <p:extLst>
      <p:ext uri="{BB962C8B-B14F-4D97-AF65-F5344CB8AC3E}">
        <p14:creationId xmlns:p14="http://schemas.microsoft.com/office/powerpoint/2010/main" val="2665218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Since the HOD  type of object is known at compile time,  compiler knows which method to call and so can statically bind the method.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Example of Polymorphism</a:t>
            </a:r>
          </a:p>
          <a:p>
            <a:pPr>
              <a:lnSpc>
                <a:spcPct val="100000"/>
              </a:lnSpc>
              <a:spcBef>
                <a:spcPts val="200"/>
              </a:spcBef>
              <a:buFont typeface="Wingdings" pitchFamily="2" charset="2"/>
              <a:buNone/>
            </a:pPr>
            <a:r>
              <a:rPr lang="en-US" b="1" dirty="0">
                <a:solidFill>
                  <a:srgbClr val="000000"/>
                </a:solidFill>
                <a:latin typeface="Courier New" pitchFamily="49" charset="0"/>
              </a:rPr>
              <a:t>package teacher;</a:t>
            </a:r>
          </a:p>
          <a:p>
            <a:pPr>
              <a:lnSpc>
                <a:spcPct val="100000"/>
              </a:lnSpc>
              <a:spcBef>
                <a:spcPts val="200"/>
              </a:spcBef>
              <a:buFont typeface="Wingdings" pitchFamily="2" charset="2"/>
              <a:buNone/>
            </a:pPr>
            <a:r>
              <a:rPr lang="en-US" b="1" dirty="0">
                <a:solidFill>
                  <a:srgbClr val="000000"/>
                </a:solidFill>
                <a:latin typeface="Courier New" pitchFamily="49" charset="0"/>
              </a:rPr>
              <a:t>public class Teacher{</a:t>
            </a:r>
          </a:p>
          <a:p>
            <a:pPr>
              <a:lnSpc>
                <a:spcPct val="100000"/>
              </a:lnSpc>
              <a:spcBef>
                <a:spcPts val="200"/>
              </a:spcBef>
              <a:buFont typeface="Wingdings" pitchFamily="2" charset="2"/>
              <a:buNone/>
            </a:pPr>
            <a:r>
              <a:rPr lang="en-US" b="1" dirty="0">
                <a:solidFill>
                  <a:srgbClr val="000000"/>
                </a:solidFill>
                <a:latin typeface="Courier New" pitchFamily="49" charset="0"/>
              </a:rPr>
              <a:t>..</a:t>
            </a:r>
          </a:p>
          <a:p>
            <a:pPr>
              <a:lnSpc>
                <a:spcPct val="100000"/>
              </a:lnSpc>
              <a:spcBef>
                <a:spcPts val="200"/>
              </a:spcBef>
              <a:buFont typeface="Wingdings" pitchFamily="2" charset="2"/>
              <a:buNone/>
            </a:pPr>
            <a:r>
              <a:rPr lang="en-US" b="1" dirty="0">
                <a:solidFill>
                  <a:srgbClr val="000000"/>
                </a:solidFill>
                <a:latin typeface="Courier New" pitchFamily="49" charset="0"/>
              </a:rPr>
              <a:t>public void display(){</a:t>
            </a:r>
          </a:p>
          <a:p>
            <a:pPr>
              <a:lnSpc>
                <a:spcPct val="100000"/>
              </a:lnSpc>
              <a:spcBef>
                <a:spcPts val="200"/>
              </a:spcBef>
              <a:buFont typeface="Wingdings" pitchFamily="2" charset="2"/>
              <a:buNone/>
            </a:pPr>
            <a:r>
              <a:rPr lang="en-US" b="1" dirty="0" err="1">
                <a:solidFill>
                  <a:srgbClr val="000000"/>
                </a:solidFill>
                <a:latin typeface="Courier New" pitchFamily="49" charset="0"/>
              </a:rPr>
              <a:t>System.out.println</a:t>
            </a:r>
            <a:r>
              <a:rPr lang="en-US" b="1" dirty="0">
                <a:solidFill>
                  <a:srgbClr val="000000"/>
                </a:solidFill>
                <a:latin typeface="Courier New" pitchFamily="49" charset="0"/>
              </a:rPr>
              <a:t>("Name "+</a:t>
            </a:r>
            <a:r>
              <a:rPr lang="en-US" b="1" dirty="0" err="1">
                <a:solidFill>
                  <a:srgbClr val="000000"/>
                </a:solidFill>
                <a:latin typeface="Courier New" pitchFamily="49" charset="0"/>
              </a:rPr>
              <a:t>getName</a:t>
            </a:r>
            <a:r>
              <a:rPr lang="en-US" b="1" dirty="0">
                <a:solidFill>
                  <a:srgbClr val="000000"/>
                </a:solidFill>
                <a:latin typeface="Courier New" pitchFamily="49" charset="0"/>
              </a:rPr>
              <a:t>())	;</a:t>
            </a:r>
          </a:p>
          <a:p>
            <a:pPr>
              <a:lnSpc>
                <a:spcPct val="100000"/>
              </a:lnSpc>
              <a:spcBef>
                <a:spcPts val="200"/>
              </a:spcBef>
              <a:buFont typeface="Wingdings" pitchFamily="2" charset="2"/>
              <a:buNone/>
            </a:pPr>
            <a:r>
              <a:rPr lang="en-US" b="1" dirty="0" err="1">
                <a:solidFill>
                  <a:srgbClr val="000000"/>
                </a:solidFill>
                <a:latin typeface="Courier New" pitchFamily="49" charset="0"/>
              </a:rPr>
              <a:t>System.out.println</a:t>
            </a:r>
            <a:r>
              <a:rPr lang="en-US" b="1" dirty="0">
                <a:solidFill>
                  <a:srgbClr val="000000"/>
                </a:solidFill>
                <a:latin typeface="Courier New" pitchFamily="49" charset="0"/>
              </a:rPr>
              <a:t>("ID :"+</a:t>
            </a:r>
            <a:r>
              <a:rPr lang="en-US" b="1" dirty="0" err="1">
                <a:solidFill>
                  <a:srgbClr val="000000"/>
                </a:solidFill>
                <a:latin typeface="Courier New" pitchFamily="49" charset="0"/>
              </a:rPr>
              <a:t>factId</a:t>
            </a:r>
            <a:r>
              <a:rPr lang="en-US" b="1" dirty="0">
                <a:solidFill>
                  <a:srgbClr val="000000"/>
                </a:solidFill>
                <a:latin typeface="Courier New" pitchFamily="49" charset="0"/>
              </a:rPr>
              <a:t>)	;}	}</a:t>
            </a:r>
          </a:p>
          <a:p>
            <a:pPr>
              <a:lnSpc>
                <a:spcPct val="100000"/>
              </a:lnSpc>
              <a:spcBef>
                <a:spcPts val="200"/>
              </a:spcBef>
              <a:buFont typeface="Wingdings" pitchFamily="2" charset="2"/>
              <a:buNone/>
            </a:pPr>
            <a:endParaRPr lang="en-US" b="1" dirty="0">
              <a:solidFill>
                <a:srgbClr val="000000"/>
              </a:solidFill>
              <a:latin typeface="Courier New" pitchFamily="49" charset="0"/>
            </a:endParaRPr>
          </a:p>
          <a:p>
            <a:pPr>
              <a:lnSpc>
                <a:spcPct val="100000"/>
              </a:lnSpc>
              <a:spcBef>
                <a:spcPts val="200"/>
              </a:spcBef>
              <a:buFont typeface="Wingdings" pitchFamily="2" charset="2"/>
              <a:buNone/>
            </a:pPr>
            <a:r>
              <a:rPr lang="en-US" b="1" dirty="0">
                <a:solidFill>
                  <a:srgbClr val="000000"/>
                </a:solidFill>
                <a:latin typeface="Courier New" pitchFamily="49" charset="0"/>
              </a:rPr>
              <a:t>package admin;</a:t>
            </a:r>
          </a:p>
          <a:p>
            <a:pPr>
              <a:lnSpc>
                <a:spcPct val="100000"/>
              </a:lnSpc>
              <a:spcBef>
                <a:spcPts val="200"/>
              </a:spcBef>
              <a:buFont typeface="Wingdings" pitchFamily="2" charset="2"/>
              <a:buNone/>
            </a:pPr>
            <a:r>
              <a:rPr lang="en-US" b="1" dirty="0">
                <a:solidFill>
                  <a:srgbClr val="000000"/>
                </a:solidFill>
                <a:latin typeface="Courier New" pitchFamily="49" charset="0"/>
              </a:rPr>
              <a:t>public class HOD extends Teacher{</a:t>
            </a:r>
          </a:p>
          <a:p>
            <a:pPr>
              <a:lnSpc>
                <a:spcPct val="100000"/>
              </a:lnSpc>
              <a:spcBef>
                <a:spcPts val="200"/>
              </a:spcBef>
              <a:buFont typeface="Wingdings" pitchFamily="2" charset="2"/>
              <a:buNone/>
            </a:pPr>
            <a:r>
              <a:rPr lang="en-US" b="1" dirty="0">
                <a:solidFill>
                  <a:srgbClr val="000000"/>
                </a:solidFill>
                <a:latin typeface="Courier New" pitchFamily="49" charset="0"/>
              </a:rPr>
              <a:t>@Override</a:t>
            </a:r>
          </a:p>
          <a:p>
            <a:pPr>
              <a:lnSpc>
                <a:spcPct val="100000"/>
              </a:lnSpc>
              <a:spcBef>
                <a:spcPts val="200"/>
              </a:spcBef>
              <a:buFont typeface="Wingdings" pitchFamily="2" charset="2"/>
              <a:buNone/>
            </a:pPr>
            <a:r>
              <a:rPr lang="en-US" b="1" dirty="0">
                <a:solidFill>
                  <a:srgbClr val="000000"/>
                </a:solidFill>
                <a:latin typeface="Courier New" pitchFamily="49" charset="0"/>
              </a:rPr>
              <a:t>public void display(){</a:t>
            </a:r>
          </a:p>
          <a:p>
            <a:pPr>
              <a:lnSpc>
                <a:spcPct val="100000"/>
              </a:lnSpc>
              <a:spcBef>
                <a:spcPts val="200"/>
              </a:spcBef>
              <a:buFont typeface="Wingdings" pitchFamily="2" charset="2"/>
              <a:buNone/>
            </a:pPr>
            <a:r>
              <a:rPr lang="en-US" b="1" dirty="0" err="1">
                <a:solidFill>
                  <a:srgbClr val="000000"/>
                </a:solidFill>
                <a:latin typeface="Courier New" pitchFamily="49" charset="0"/>
              </a:rPr>
              <a:t>System.out.println</a:t>
            </a:r>
            <a:r>
              <a:rPr lang="en-US" b="1" dirty="0">
                <a:solidFill>
                  <a:srgbClr val="000000"/>
                </a:solidFill>
                <a:latin typeface="Courier New" pitchFamily="49" charset="0"/>
              </a:rPr>
              <a:t>(</a:t>
            </a:r>
          </a:p>
          <a:p>
            <a:pPr>
              <a:lnSpc>
                <a:spcPct val="100000"/>
              </a:lnSpc>
              <a:spcBef>
                <a:spcPts val="200"/>
              </a:spcBef>
              <a:buFont typeface="Wingdings" pitchFamily="2" charset="2"/>
              <a:buNone/>
            </a:pPr>
            <a:r>
              <a:rPr lang="en-US" b="1" dirty="0">
                <a:solidFill>
                  <a:srgbClr val="000000"/>
                </a:solidFill>
                <a:latin typeface="Courier New" pitchFamily="49" charset="0"/>
              </a:rPr>
              <a:t>"Name "+</a:t>
            </a:r>
            <a:r>
              <a:rPr lang="en-US" b="1" dirty="0" err="1">
                <a:solidFill>
                  <a:srgbClr val="000000"/>
                </a:solidFill>
                <a:latin typeface="Courier New" pitchFamily="49" charset="0"/>
              </a:rPr>
              <a:t>getName</a:t>
            </a:r>
            <a:r>
              <a:rPr lang="en-US" b="1" dirty="0">
                <a:solidFill>
                  <a:srgbClr val="000000"/>
                </a:solidFill>
                <a:latin typeface="Courier New" pitchFamily="49" charset="0"/>
              </a:rPr>
              <a:t>()); </a:t>
            </a:r>
          </a:p>
          <a:p>
            <a:pPr>
              <a:lnSpc>
                <a:spcPct val="100000"/>
              </a:lnSpc>
              <a:spcBef>
                <a:spcPts val="200"/>
              </a:spcBef>
              <a:buFont typeface="Wingdings" pitchFamily="2" charset="2"/>
              <a:buNone/>
            </a:pPr>
            <a:r>
              <a:rPr lang="en-US" b="1" dirty="0" err="1">
                <a:solidFill>
                  <a:srgbClr val="000000"/>
                </a:solidFill>
                <a:latin typeface="Courier New" pitchFamily="49" charset="0"/>
              </a:rPr>
              <a:t>System.out.println</a:t>
            </a:r>
            <a:r>
              <a:rPr lang="en-US" b="1" dirty="0">
                <a:solidFill>
                  <a:srgbClr val="000000"/>
                </a:solidFill>
                <a:latin typeface="Courier New" pitchFamily="49" charset="0"/>
              </a:rPr>
              <a:t>("Date of appointment "+</a:t>
            </a:r>
            <a:r>
              <a:rPr lang="en-US" b="1" dirty="0" err="1">
                <a:solidFill>
                  <a:srgbClr val="000000"/>
                </a:solidFill>
                <a:latin typeface="Courier New" pitchFamily="49" charset="0"/>
              </a:rPr>
              <a:t>dateOfAppointment</a:t>
            </a:r>
            <a:r>
              <a:rPr lang="en-US" b="1" dirty="0">
                <a:solidFill>
                  <a:srgbClr val="000000"/>
                </a:solidFill>
                <a:latin typeface="Courier New" pitchFamily="49" charset="0"/>
              </a:rPr>
              <a:t>);}</a:t>
            </a:r>
          </a:p>
          <a:p>
            <a:pPr>
              <a:lnSpc>
                <a:spcPct val="100000"/>
              </a:lnSpc>
              <a:spcBef>
                <a:spcPts val="200"/>
              </a:spcBef>
              <a:buFont typeface="Wingdings" pitchFamily="2" charset="2"/>
              <a:buNone/>
            </a:pPr>
            <a:r>
              <a:rPr lang="en-US" b="1" dirty="0">
                <a:solidFill>
                  <a:srgbClr val="000000"/>
                </a:solidFill>
                <a:latin typeface="Courier New" pitchFamily="49" charset="0"/>
              </a:rPr>
              <a:t>}</a:t>
            </a:r>
          </a:p>
          <a:p>
            <a:pPr marL="0" indent="0" eaLnBrk="1" hangingPunct="1">
              <a:lnSpc>
                <a:spcPct val="90000"/>
              </a:lnSpc>
              <a:buFont typeface="Wingdings" pitchFamily="2" charset="2"/>
              <a:buNone/>
            </a:pPr>
            <a:r>
              <a:rPr lang="en-US" b="1" dirty="0">
                <a:solidFill>
                  <a:srgbClr val="000000"/>
                </a:solidFill>
                <a:latin typeface="Courier New" pitchFamily="49" charset="0"/>
              </a:rPr>
              <a:t>package teacher;</a:t>
            </a:r>
          </a:p>
          <a:p>
            <a:pPr marL="0" indent="0" eaLnBrk="1" hangingPunct="1">
              <a:lnSpc>
                <a:spcPct val="90000"/>
              </a:lnSpc>
              <a:buFont typeface="Wingdings" pitchFamily="2" charset="2"/>
              <a:buNone/>
            </a:pPr>
            <a:r>
              <a:rPr lang="en-US" b="1" dirty="0">
                <a:solidFill>
                  <a:srgbClr val="000000"/>
                </a:solidFill>
                <a:latin typeface="Courier New" pitchFamily="49" charset="0"/>
              </a:rPr>
              <a:t>public class Test{</a:t>
            </a:r>
          </a:p>
          <a:p>
            <a:pPr marL="0" indent="0" eaLnBrk="1" hangingPunct="1">
              <a:lnSpc>
                <a:spcPct val="90000"/>
              </a:lnSpc>
              <a:buFontTx/>
              <a:buNone/>
            </a:pPr>
            <a:r>
              <a:rPr lang="en-US" b="1" dirty="0">
                <a:solidFill>
                  <a:srgbClr val="000000"/>
                </a:solidFill>
                <a:latin typeface="Courier New" pitchFamily="49" charset="0"/>
              </a:rPr>
              <a:t>public static void print(Teacher f){</a:t>
            </a:r>
          </a:p>
          <a:p>
            <a:pPr marL="0" indent="0" eaLnBrk="1" hangingPunct="1">
              <a:lnSpc>
                <a:spcPct val="90000"/>
              </a:lnSpc>
              <a:buFontTx/>
              <a:buNone/>
            </a:pPr>
            <a:r>
              <a:rPr lang="en-US" b="1" dirty="0">
                <a:solidFill>
                  <a:srgbClr val="000000"/>
                </a:solidFill>
                <a:latin typeface="Courier New" pitchFamily="49" charset="0"/>
              </a:rPr>
              <a:t>for(</a:t>
            </a:r>
            <a:r>
              <a:rPr lang="en-US" b="1" dirty="0" err="1">
                <a:solidFill>
                  <a:srgbClr val="000000"/>
                </a:solidFill>
                <a:latin typeface="Courier New" pitchFamily="49" charset="0"/>
              </a:rPr>
              <a:t>int</a:t>
            </a:r>
            <a:r>
              <a:rPr lang="en-US" b="1" dirty="0">
                <a:solidFill>
                  <a:srgbClr val="000000"/>
                </a:solidFill>
                <a:latin typeface="Courier New" pitchFamily="49" charset="0"/>
              </a:rPr>
              <a:t> j=0;j&lt;</a:t>
            </a:r>
            <a:r>
              <a:rPr lang="en-US" b="1" dirty="0" err="1">
                <a:solidFill>
                  <a:srgbClr val="000000"/>
                </a:solidFill>
                <a:latin typeface="Courier New" pitchFamily="49" charset="0"/>
              </a:rPr>
              <a:t>f.length;j</a:t>
            </a:r>
            <a:r>
              <a:rPr lang="en-US" b="1" dirty="0">
                <a:solidFill>
                  <a:srgbClr val="000000"/>
                </a:solidFill>
                <a:latin typeface="Courier New" pitchFamily="49" charset="0"/>
              </a:rPr>
              <a:t>++)</a:t>
            </a:r>
          </a:p>
          <a:p>
            <a:pPr marL="0" indent="0" eaLnBrk="1" hangingPunct="1">
              <a:lnSpc>
                <a:spcPct val="90000"/>
              </a:lnSpc>
              <a:buFontTx/>
              <a:buNone/>
            </a:pPr>
            <a:r>
              <a:rPr lang="en-US" b="1" dirty="0" err="1">
                <a:solidFill>
                  <a:srgbClr val="C00000"/>
                </a:solidFill>
                <a:latin typeface="Courier New" pitchFamily="49" charset="0"/>
              </a:rPr>
              <a:t>f.display</a:t>
            </a:r>
            <a:r>
              <a:rPr lang="en-US" b="1" dirty="0">
                <a:solidFill>
                  <a:srgbClr val="C00000"/>
                </a:solidFill>
                <a:latin typeface="Courier New" pitchFamily="49" charset="0"/>
              </a:rPr>
              <a:t>();</a:t>
            </a:r>
            <a:r>
              <a:rPr lang="en-US" b="1" dirty="0">
                <a:solidFill>
                  <a:srgbClr val="000000"/>
                </a:solidFill>
                <a:latin typeface="Courier New" pitchFamily="49" charset="0"/>
              </a:rPr>
              <a:t>}</a:t>
            </a:r>
          </a:p>
          <a:p>
            <a:pPr marL="0" indent="0" eaLnBrk="1" hangingPunct="1">
              <a:lnSpc>
                <a:spcPct val="90000"/>
              </a:lnSpc>
              <a:buFontTx/>
              <a:buNone/>
            </a:pPr>
            <a:endParaRPr lang="en-US" b="1" dirty="0">
              <a:solidFill>
                <a:srgbClr val="000000"/>
              </a:solidFill>
              <a:latin typeface="Courier New" pitchFamily="49" charset="0"/>
            </a:endParaRPr>
          </a:p>
          <a:p>
            <a:pPr marL="0" indent="0">
              <a:lnSpc>
                <a:spcPct val="90000"/>
              </a:lnSpc>
              <a:buNone/>
            </a:pPr>
            <a:r>
              <a:rPr lang="en-US" b="1" dirty="0">
                <a:solidFill>
                  <a:srgbClr val="000000"/>
                </a:solidFill>
                <a:latin typeface="Courier New" pitchFamily="49" charset="0"/>
              </a:rPr>
              <a:t>public static void main(String </a:t>
            </a:r>
            <a:r>
              <a:rPr lang="en-US" b="1" dirty="0" err="1">
                <a:solidFill>
                  <a:srgbClr val="000000"/>
                </a:solidFill>
                <a:latin typeface="Courier New" pitchFamily="49" charset="0"/>
              </a:rPr>
              <a:t>str</a:t>
            </a:r>
            <a:r>
              <a:rPr lang="en-US" b="1" dirty="0">
                <a:solidFill>
                  <a:srgbClr val="000000"/>
                </a:solidFill>
                <a:latin typeface="Courier New" pitchFamily="49" charset="0"/>
              </a:rPr>
              <a:t>[]){</a:t>
            </a:r>
          </a:p>
          <a:p>
            <a:pPr marL="0" indent="0">
              <a:lnSpc>
                <a:spcPct val="90000"/>
              </a:lnSpc>
              <a:buNone/>
            </a:pPr>
            <a:r>
              <a:rPr lang="en-US" b="1" dirty="0" err="1">
                <a:solidFill>
                  <a:srgbClr val="000000"/>
                </a:solidFill>
                <a:latin typeface="Courier New" pitchFamily="49" charset="0"/>
              </a:rPr>
              <a:t>admin.HOD</a:t>
            </a:r>
            <a:r>
              <a:rPr lang="en-US" b="1" dirty="0">
                <a:solidFill>
                  <a:srgbClr val="000000"/>
                </a:solidFill>
                <a:latin typeface="Courier New" pitchFamily="49" charset="0"/>
              </a:rPr>
              <a:t> h =new </a:t>
            </a:r>
            <a:r>
              <a:rPr lang="en-US" b="1" dirty="0" err="1">
                <a:solidFill>
                  <a:srgbClr val="000000"/>
                </a:solidFill>
                <a:latin typeface="Courier New" pitchFamily="49" charset="0"/>
              </a:rPr>
              <a:t>admin.HOD</a:t>
            </a:r>
            <a:r>
              <a:rPr lang="en-US" b="1" dirty="0">
                <a:solidFill>
                  <a:srgbClr val="000000"/>
                </a:solidFill>
                <a:latin typeface="Courier New" pitchFamily="49" charset="0"/>
              </a:rPr>
              <a:t>(“Ned”,”1.1.2006”);</a:t>
            </a:r>
          </a:p>
          <a:p>
            <a:pPr marL="0" indent="0">
              <a:lnSpc>
                <a:spcPct val="90000"/>
              </a:lnSpc>
              <a:buNone/>
            </a:pPr>
            <a:r>
              <a:rPr lang="en-US" b="1" dirty="0">
                <a:solidFill>
                  <a:srgbClr val="000000"/>
                </a:solidFill>
                <a:latin typeface="Courier New" pitchFamily="49" charset="0"/>
              </a:rPr>
              <a:t>print(h);</a:t>
            </a:r>
          </a:p>
          <a:p>
            <a:pPr marL="0" indent="0">
              <a:lnSpc>
                <a:spcPct val="90000"/>
              </a:lnSpc>
              <a:buNone/>
            </a:pPr>
            <a:r>
              <a:rPr lang="en-US" b="1" dirty="0">
                <a:solidFill>
                  <a:srgbClr val="000000"/>
                </a:solidFill>
                <a:latin typeface="Courier New" pitchFamily="49" charset="0"/>
              </a:rPr>
              <a:t>Teacher f= new Teacher(“Sam”);</a:t>
            </a:r>
          </a:p>
          <a:p>
            <a:pPr marL="0" indent="0">
              <a:lnSpc>
                <a:spcPct val="90000"/>
              </a:lnSpc>
              <a:buNone/>
            </a:pPr>
            <a:r>
              <a:rPr lang="en-US" b="1" dirty="0">
                <a:solidFill>
                  <a:srgbClr val="000000"/>
                </a:solidFill>
                <a:latin typeface="Courier New" pitchFamily="49" charset="0"/>
              </a:rPr>
              <a:t>print(f);</a:t>
            </a:r>
          </a:p>
          <a:p>
            <a:pPr marL="0" indent="0">
              <a:lnSpc>
                <a:spcPct val="90000"/>
              </a:lnSpc>
              <a:buNone/>
            </a:pPr>
            <a:r>
              <a:rPr lang="en-US" b="1" dirty="0">
                <a:solidFill>
                  <a:srgbClr val="000000"/>
                </a:solidFill>
                <a:latin typeface="Courier New" pitchFamily="49" charset="0"/>
              </a:rPr>
              <a:t>}} </a:t>
            </a:r>
          </a:p>
          <a:p>
            <a:pPr eaLnBrk="1" hangingPunct="1">
              <a:buFont typeface="Wingdings" pitchFamily="2" charset="2"/>
              <a:buNone/>
            </a:pPr>
            <a:r>
              <a:rPr lang="en-US" dirty="0"/>
              <a:t>Output</a:t>
            </a:r>
            <a:r>
              <a:rPr lang="en-US" b="1" dirty="0">
                <a:latin typeface="Courier New" pitchFamily="49" charset="0"/>
              </a:rPr>
              <a:t>:</a:t>
            </a:r>
          </a:p>
          <a:p>
            <a:pPr eaLnBrk="1" hangingPunct="1">
              <a:lnSpc>
                <a:spcPct val="100000"/>
              </a:lnSpc>
              <a:buFont typeface="Wingdings" pitchFamily="2" charset="2"/>
              <a:buNone/>
            </a:pPr>
            <a:r>
              <a:rPr lang="en-US" b="1" dirty="0">
                <a:latin typeface="Courier New" pitchFamily="49" charset="0"/>
              </a:rPr>
              <a:t>Name :Ned</a:t>
            </a:r>
          </a:p>
          <a:p>
            <a:pPr eaLnBrk="1" hangingPunct="1">
              <a:lnSpc>
                <a:spcPct val="100000"/>
              </a:lnSpc>
              <a:buFont typeface="Wingdings" pitchFamily="2" charset="2"/>
              <a:buNone/>
            </a:pPr>
            <a:r>
              <a:rPr lang="en-US" b="1" dirty="0">
                <a:latin typeface="Courier New" pitchFamily="49" charset="0"/>
              </a:rPr>
              <a:t>ID :1</a:t>
            </a:r>
          </a:p>
          <a:p>
            <a:pPr eaLnBrk="1" hangingPunct="1">
              <a:lnSpc>
                <a:spcPct val="100000"/>
              </a:lnSpc>
              <a:buFont typeface="Wingdings" pitchFamily="2" charset="2"/>
              <a:buNone/>
            </a:pPr>
            <a:r>
              <a:rPr lang="en-US" b="1" dirty="0">
                <a:latin typeface="Courier New" pitchFamily="49" charset="0"/>
              </a:rPr>
              <a:t>Date of appointment 1.1.2006</a:t>
            </a:r>
          </a:p>
          <a:p>
            <a:pPr eaLnBrk="1" hangingPunct="1">
              <a:lnSpc>
                <a:spcPct val="100000"/>
              </a:lnSpc>
              <a:buFont typeface="Wingdings" pitchFamily="2" charset="2"/>
              <a:buNone/>
            </a:pPr>
            <a:r>
              <a:rPr lang="en-US" b="1" dirty="0">
                <a:latin typeface="Courier New" pitchFamily="49" charset="0"/>
              </a:rPr>
              <a:t>Name :Sam</a:t>
            </a:r>
          </a:p>
          <a:p>
            <a:pPr eaLnBrk="1" hangingPunct="1">
              <a:lnSpc>
                <a:spcPct val="100000"/>
              </a:lnSpc>
              <a:buFont typeface="Wingdings" pitchFamily="2" charset="2"/>
              <a:buNone/>
            </a:pPr>
            <a:r>
              <a:rPr lang="en-US" b="1" dirty="0">
                <a:latin typeface="Courier New" pitchFamily="49" charset="0"/>
              </a:rPr>
              <a:t>ID :2</a:t>
            </a:r>
          </a:p>
          <a:p>
            <a:pPr marL="0" indent="0">
              <a:lnSpc>
                <a:spcPct val="90000"/>
              </a:lnSpc>
              <a:buNone/>
            </a:pPr>
            <a:endParaRPr lang="en-US" b="1" dirty="0">
              <a:solidFill>
                <a:srgbClr val="000000"/>
              </a:solidFill>
              <a:latin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69</a:t>
            </a:fld>
            <a:endParaRPr lang="en-US"/>
          </a:p>
        </p:txBody>
      </p:sp>
    </p:spTree>
    <p:extLst>
      <p:ext uri="{BB962C8B-B14F-4D97-AF65-F5344CB8AC3E}">
        <p14:creationId xmlns:p14="http://schemas.microsoft.com/office/powerpoint/2010/main" val="28840644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A7912B4-5841-41E6-A042-CD608E7E3967}" type="slidenum">
              <a:rPr lang="en-US" smtClean="0"/>
              <a:pPr eaLnBrk="1" hangingPunct="1">
                <a:defRPr/>
              </a:pPr>
              <a:t>70</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140000"/>
              </a:lnSpc>
              <a:spcBef>
                <a:spcPct val="20000"/>
              </a:spcBef>
              <a:buClr>
                <a:schemeClr val="accent2"/>
              </a:buClr>
              <a:buFont typeface="Wingdings" pitchFamily="2" charset="2"/>
              <a:buChar char="§"/>
              <a:defRPr/>
            </a:pPr>
            <a:r>
              <a:rPr lang="en-US" sz="1000" kern="1200" dirty="0">
                <a:solidFill>
                  <a:srgbClr val="5F5F5F"/>
                </a:solidFill>
                <a:latin typeface="Arial" pitchFamily="34" charset="0"/>
                <a:ea typeface="+mn-ea"/>
                <a:cs typeface="+mn-cs"/>
              </a:rPr>
              <a:t>Since the private and static  methods are not inherited, they are not overridden.</a:t>
            </a:r>
          </a:p>
          <a:p>
            <a:pPr marL="342900" indent="-342900" eaLnBrk="0" hangingPunct="0">
              <a:lnSpc>
                <a:spcPct val="140000"/>
              </a:lnSpc>
              <a:spcBef>
                <a:spcPct val="20000"/>
              </a:spcBef>
              <a:buClr>
                <a:schemeClr val="accent2"/>
              </a:buClr>
              <a:buFont typeface="Wingdings" pitchFamily="2" charset="2"/>
              <a:buChar char="§"/>
              <a:defRPr/>
            </a:pPr>
            <a:r>
              <a:rPr lang="en-US" sz="1000" kern="1200" dirty="0">
                <a:solidFill>
                  <a:srgbClr val="5F5F5F"/>
                </a:solidFill>
                <a:latin typeface="Arial" pitchFamily="34" charset="0"/>
                <a:ea typeface="+mn-ea"/>
                <a:cs typeface="+mn-cs"/>
              </a:rPr>
              <a:t>As they are not overridden, there is no polymorphic behavior.</a:t>
            </a:r>
          </a:p>
          <a:p>
            <a:pPr eaLnBrk="1" hangingPunct="1"/>
            <a:endParaRPr lang="en-IN" dirty="0">
              <a:latin typeface="Arial" charset="0"/>
            </a:endParaRPr>
          </a:p>
        </p:txBody>
      </p:sp>
    </p:spTree>
    <p:extLst>
      <p:ext uri="{BB962C8B-B14F-4D97-AF65-F5344CB8AC3E}">
        <p14:creationId xmlns:p14="http://schemas.microsoft.com/office/powerpoint/2010/main" val="99849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A7A1942-3E39-47EB-938F-03EC785E729D}" type="slidenum">
              <a:rPr lang="en-US" smtClean="0"/>
              <a:pPr eaLnBrk="1" hangingPunct="1">
                <a:defRPr/>
              </a:pPr>
              <a:t>6</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20000"/>
              </a:lnSpc>
              <a:defRPr/>
            </a:pPr>
            <a:r>
              <a:rPr lang="en-US" sz="1200" b="0" dirty="0" err="1">
                <a:latin typeface="Arial" pitchFamily="34" charset="0"/>
                <a:cs typeface="Arial" pitchFamily="34" charset="0"/>
              </a:rPr>
              <a:t>javac</a:t>
            </a:r>
            <a:r>
              <a:rPr lang="en-US" sz="1200" b="0" dirty="0">
                <a:latin typeface="Arial" pitchFamily="34" charset="0"/>
                <a:cs typeface="Arial" pitchFamily="34" charset="0"/>
              </a:rPr>
              <a:t> [ options ] [ </a:t>
            </a:r>
            <a:r>
              <a:rPr lang="en-US" sz="1200" b="0" dirty="0" err="1">
                <a:latin typeface="Arial" pitchFamily="34" charset="0"/>
                <a:cs typeface="Arial" pitchFamily="34" charset="0"/>
              </a:rPr>
              <a:t>sourcefiles</a:t>
            </a:r>
            <a:r>
              <a:rPr lang="en-US" sz="1200" b="0" dirty="0">
                <a:latin typeface="Arial" pitchFamily="34" charset="0"/>
                <a:cs typeface="Arial" pitchFamily="34" charset="0"/>
              </a:rPr>
              <a:t> ] </a:t>
            </a:r>
          </a:p>
          <a:p>
            <a:pPr>
              <a:lnSpc>
                <a:spcPct val="120000"/>
              </a:lnSpc>
              <a:defRPr/>
            </a:pPr>
            <a:r>
              <a:rPr lang="en-US" sz="1200" b="0" dirty="0">
                <a:latin typeface="Arial" pitchFamily="34" charset="0"/>
                <a:cs typeface="Arial" pitchFamily="34" charset="0"/>
              </a:rPr>
              <a:t> </a:t>
            </a:r>
            <a:r>
              <a:rPr lang="en-US" sz="1200" b="0" dirty="0" err="1">
                <a:latin typeface="Arial" pitchFamily="34" charset="0"/>
                <a:cs typeface="Arial" pitchFamily="34" charset="0"/>
              </a:rPr>
              <a:t>sourcefiles</a:t>
            </a:r>
            <a:r>
              <a:rPr lang="en-US" sz="1200" b="0" dirty="0">
                <a:latin typeface="Arial" pitchFamily="34" charset="0"/>
                <a:cs typeface="Arial" pitchFamily="34" charset="0"/>
              </a:rPr>
              <a:t> can also include relative or absolute path components</a:t>
            </a:r>
          </a:p>
          <a:p>
            <a:pPr>
              <a:lnSpc>
                <a:spcPct val="120000"/>
              </a:lnSpc>
              <a:defRPr/>
            </a:pPr>
            <a:r>
              <a:rPr lang="en-US" sz="1200" b="0" dirty="0">
                <a:latin typeface="Arial" pitchFamily="34" charset="0"/>
                <a:cs typeface="Arial" pitchFamily="34" charset="0"/>
              </a:rPr>
              <a:t>–d directory </a:t>
            </a:r>
          </a:p>
          <a:p>
            <a:pPr lvl="1">
              <a:lnSpc>
                <a:spcPct val="120000"/>
              </a:lnSpc>
              <a:defRPr/>
            </a:pPr>
            <a:r>
              <a:rPr lang="en-US" sz="1200" b="0" dirty="0">
                <a:latin typeface="Arial" pitchFamily="34" charset="0"/>
                <a:ea typeface="+mn-ea"/>
                <a:cs typeface="Arial" pitchFamily="34" charset="0"/>
              </a:rPr>
              <a:t>Set the destination directory for class files.</a:t>
            </a:r>
          </a:p>
          <a:p>
            <a:pPr lvl="1">
              <a:lnSpc>
                <a:spcPct val="120000"/>
              </a:lnSpc>
              <a:defRPr/>
            </a:pPr>
            <a:r>
              <a:rPr lang="en-US" sz="1200" b="0" dirty="0">
                <a:solidFill>
                  <a:schemeClr val="tx1"/>
                </a:solidFill>
                <a:latin typeface="Arial" pitchFamily="34" charset="0"/>
                <a:ea typeface="+mn-ea"/>
                <a:cs typeface="Arial" pitchFamily="34" charset="0"/>
              </a:rPr>
              <a:t>D:\ </a:t>
            </a:r>
            <a:r>
              <a:rPr lang="en-US" sz="1200" b="0" dirty="0" err="1">
                <a:solidFill>
                  <a:schemeClr val="tx1"/>
                </a:solidFill>
                <a:latin typeface="Arial" pitchFamily="34" charset="0"/>
                <a:ea typeface="+mn-ea"/>
                <a:cs typeface="Arial" pitchFamily="34" charset="0"/>
              </a:rPr>
              <a:t>javac</a:t>
            </a:r>
            <a:r>
              <a:rPr lang="en-US" sz="1200" b="0" dirty="0">
                <a:solidFill>
                  <a:schemeClr val="tx1"/>
                </a:solidFill>
                <a:latin typeface="Arial" pitchFamily="34" charset="0"/>
                <a:ea typeface="+mn-ea"/>
                <a:cs typeface="Arial" pitchFamily="34" charset="0"/>
              </a:rPr>
              <a:t> –d bin Test.java </a:t>
            </a:r>
            <a:r>
              <a:rPr lang="en-US" sz="1200" b="0" dirty="0">
                <a:latin typeface="Arial" pitchFamily="34" charset="0"/>
                <a:ea typeface="+mn-ea"/>
                <a:cs typeface="Arial" pitchFamily="34" charset="0"/>
              </a:rPr>
              <a:t>places </a:t>
            </a:r>
            <a:r>
              <a:rPr lang="en-US" sz="1200" b="0" dirty="0" err="1">
                <a:solidFill>
                  <a:schemeClr val="tx1"/>
                </a:solidFill>
                <a:latin typeface="Arial" pitchFamily="34" charset="0"/>
                <a:ea typeface="+mn-ea"/>
                <a:cs typeface="Arial" pitchFamily="34" charset="0"/>
              </a:rPr>
              <a:t>Test.class</a:t>
            </a:r>
            <a:r>
              <a:rPr lang="en-US" sz="1200" b="0" dirty="0">
                <a:latin typeface="Arial" pitchFamily="34" charset="0"/>
                <a:ea typeface="+mn-ea"/>
                <a:cs typeface="Arial" pitchFamily="34" charset="0"/>
              </a:rPr>
              <a:t> in </a:t>
            </a:r>
            <a:r>
              <a:rPr lang="en-US" sz="1200" b="0" dirty="0">
                <a:solidFill>
                  <a:schemeClr val="tx1"/>
                </a:solidFill>
                <a:latin typeface="Arial" pitchFamily="34" charset="0"/>
                <a:ea typeface="+mn-ea"/>
                <a:cs typeface="Arial" pitchFamily="34" charset="0"/>
              </a:rPr>
              <a:t>D:\bin </a:t>
            </a:r>
            <a:r>
              <a:rPr lang="en-US" sz="1200" b="0" dirty="0">
                <a:latin typeface="Arial" pitchFamily="34" charset="0"/>
                <a:ea typeface="+mn-ea"/>
                <a:cs typeface="Arial" pitchFamily="34" charset="0"/>
              </a:rPr>
              <a:t>folder. Please note that the bin folder exist before giving this command</a:t>
            </a:r>
            <a:endParaRPr lang="en-US" sz="1200" b="0" dirty="0">
              <a:solidFill>
                <a:schemeClr val="tx1"/>
              </a:solidFill>
              <a:latin typeface="Arial" pitchFamily="34" charset="0"/>
              <a:ea typeface="+mn-ea"/>
              <a:cs typeface="Arial" pitchFamily="34" charset="0"/>
            </a:endParaRPr>
          </a:p>
          <a:p>
            <a:pPr>
              <a:lnSpc>
                <a:spcPct val="120000"/>
              </a:lnSpc>
              <a:defRPr/>
            </a:pPr>
            <a:r>
              <a:rPr lang="en-US" sz="1200" b="0" dirty="0">
                <a:latin typeface="Arial" pitchFamily="34" charset="0"/>
                <a:cs typeface="Arial" pitchFamily="34" charset="0"/>
              </a:rPr>
              <a:t>-</a:t>
            </a:r>
            <a:r>
              <a:rPr lang="en-US" sz="1200" b="0" dirty="0" err="1">
                <a:latin typeface="Arial" pitchFamily="34" charset="0"/>
                <a:cs typeface="Arial" pitchFamily="34" charset="0"/>
              </a:rPr>
              <a:t>nowarn</a:t>
            </a:r>
            <a:r>
              <a:rPr lang="en-US" sz="1200" b="0" dirty="0">
                <a:latin typeface="Arial" pitchFamily="34" charset="0"/>
                <a:cs typeface="Arial" pitchFamily="34" charset="0"/>
              </a:rPr>
              <a:t> </a:t>
            </a:r>
          </a:p>
          <a:p>
            <a:pPr lvl="1">
              <a:lnSpc>
                <a:spcPct val="120000"/>
              </a:lnSpc>
              <a:defRPr/>
            </a:pPr>
            <a:r>
              <a:rPr lang="en-US" sz="1200" b="0" dirty="0">
                <a:latin typeface="Arial" pitchFamily="34" charset="0"/>
                <a:cs typeface="Arial" pitchFamily="34" charset="0"/>
              </a:rPr>
              <a:t>Disable warning messages.</a:t>
            </a:r>
          </a:p>
          <a:p>
            <a:pPr>
              <a:lnSpc>
                <a:spcPct val="120000"/>
              </a:lnSpc>
              <a:defRPr/>
            </a:pPr>
            <a:r>
              <a:rPr lang="en-US" sz="1200" b="0" dirty="0">
                <a:latin typeface="Arial" pitchFamily="34" charset="0"/>
                <a:cs typeface="Arial" pitchFamily="34" charset="0"/>
              </a:rPr>
              <a:t>-version</a:t>
            </a:r>
          </a:p>
          <a:p>
            <a:pPr lvl="1">
              <a:lnSpc>
                <a:spcPct val="120000"/>
              </a:lnSpc>
              <a:defRPr/>
            </a:pPr>
            <a:r>
              <a:rPr lang="en-US" sz="1200" b="0" dirty="0">
                <a:latin typeface="Arial" pitchFamily="34" charset="0"/>
                <a:ea typeface="+mn-ea"/>
                <a:cs typeface="Arial" pitchFamily="34" charset="0"/>
              </a:rPr>
              <a:t>Displays the version used for compilation</a:t>
            </a:r>
          </a:p>
          <a:p>
            <a:pPr>
              <a:lnSpc>
                <a:spcPct val="120000"/>
              </a:lnSpc>
              <a:defRPr/>
            </a:pPr>
            <a:r>
              <a:rPr lang="en-US" sz="1200" b="0" dirty="0">
                <a:latin typeface="Arial" pitchFamily="34" charset="0"/>
                <a:cs typeface="Arial" pitchFamily="34" charset="0"/>
              </a:rPr>
              <a:t>-target</a:t>
            </a:r>
          </a:p>
          <a:p>
            <a:pPr lvl="1">
              <a:lnSpc>
                <a:spcPct val="120000"/>
              </a:lnSpc>
              <a:defRPr/>
            </a:pPr>
            <a:r>
              <a:rPr lang="en-US" sz="1200" b="0" dirty="0">
                <a:latin typeface="Arial" pitchFamily="34" charset="0"/>
                <a:ea typeface="+mn-ea"/>
                <a:cs typeface="Arial" pitchFamily="34" charset="0"/>
              </a:rPr>
              <a:t>Generate class files for specific VM version</a:t>
            </a:r>
          </a:p>
          <a:p>
            <a:pPr eaLnBrk="1" hangingPunct="1">
              <a:buClr>
                <a:schemeClr val="tx2"/>
              </a:buClr>
            </a:pPr>
            <a:endParaRPr lang="en-US" sz="1200" b="0" dirty="0">
              <a:latin typeface="Arial" pitchFamily="34" charset="0"/>
              <a:cs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latin typeface="Arial" pitchFamily="34" charset="0"/>
                <a:ea typeface="+mn-ea"/>
                <a:cs typeface="+mn-cs"/>
              </a:rPr>
              <a:t>While instance methods are overridden, class methods are only hidden.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a:solidFill>
                  <a:schemeClr val="tx1"/>
                </a:solidFill>
                <a:latin typeface="Arial" pitchFamily="34" charset="0"/>
                <a:ea typeface="+mn-ea"/>
                <a:cs typeface="+mn-cs"/>
              </a:rPr>
              <a:t>Also, instance method cannot be overridden to be a class method and vice versa.</a:t>
            </a:r>
            <a:endParaRPr lang="en-US" sz="10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800" kern="1200" dirty="0">
              <a:solidFill>
                <a:schemeClr val="tx1"/>
              </a:solidFill>
              <a:latin typeface="Arial" pitchFamily="34" charset="0"/>
              <a:ea typeface="+mn-ea"/>
              <a:cs typeface="+mn-cs"/>
            </a:endParaRPr>
          </a:p>
          <a:p>
            <a:pPr>
              <a:spcBef>
                <a:spcPts val="500"/>
              </a:spcBef>
            </a:pPr>
            <a:r>
              <a:rPr lang="en-US" sz="1000" b="1" dirty="0">
                <a:solidFill>
                  <a:srgbClr val="000000"/>
                </a:solidFill>
                <a:latin typeface="Courier New" pitchFamily="49" charset="0"/>
              </a:rPr>
              <a:t>class </a:t>
            </a:r>
            <a:r>
              <a:rPr lang="en-US" sz="1000" b="1" dirty="0" err="1">
                <a:solidFill>
                  <a:srgbClr val="000000"/>
                </a:solidFill>
                <a:latin typeface="Courier New" pitchFamily="49" charset="0"/>
              </a:rPr>
              <a:t>ClassRoom</a:t>
            </a:r>
            <a:r>
              <a:rPr lang="en-US" sz="1000" b="1" dirty="0">
                <a:solidFill>
                  <a:srgbClr val="000000"/>
                </a:solidFill>
                <a:latin typeface="Courier New" pitchFamily="49" charset="0"/>
              </a:rPr>
              <a:t>{</a:t>
            </a:r>
          </a:p>
          <a:p>
            <a:pPr>
              <a:spcBef>
                <a:spcPts val="500"/>
              </a:spcBef>
            </a:pPr>
            <a:r>
              <a:rPr lang="en-US" sz="1000" b="1" dirty="0">
                <a:solidFill>
                  <a:srgbClr val="000000"/>
                </a:solidFill>
                <a:latin typeface="Courier New" pitchFamily="49" charset="0"/>
              </a:rPr>
              <a:t>static </a:t>
            </a:r>
            <a:r>
              <a:rPr lang="en-US" sz="1000" b="1" dirty="0" err="1">
                <a:solidFill>
                  <a:srgbClr val="000000"/>
                </a:solidFill>
                <a:latin typeface="Courier New" pitchFamily="49" charset="0"/>
              </a:rPr>
              <a:t>int</a:t>
            </a:r>
            <a:r>
              <a:rPr lang="en-US" sz="1000" b="1" dirty="0">
                <a:solidFill>
                  <a:srgbClr val="000000"/>
                </a:solidFill>
                <a:latin typeface="Courier New" pitchFamily="49" charset="0"/>
              </a:rPr>
              <a:t> capacity=50;</a:t>
            </a:r>
          </a:p>
          <a:p>
            <a:pPr>
              <a:spcBef>
                <a:spcPts val="500"/>
              </a:spcBef>
            </a:pPr>
            <a:r>
              <a:rPr lang="en-US" sz="1000" b="1" dirty="0">
                <a:solidFill>
                  <a:schemeClr val="tx2"/>
                </a:solidFill>
                <a:latin typeface="Courier New" pitchFamily="49" charset="0"/>
              </a:rPr>
              <a:t>public static void </a:t>
            </a:r>
            <a:r>
              <a:rPr lang="en-US" sz="1000" b="1" dirty="0" err="1">
                <a:solidFill>
                  <a:schemeClr val="tx2"/>
                </a:solidFill>
                <a:latin typeface="Courier New" pitchFamily="49" charset="0"/>
              </a:rPr>
              <a:t>printCapacity</a:t>
            </a:r>
            <a:r>
              <a:rPr lang="en-US" sz="1000" b="1" dirty="0">
                <a:solidFill>
                  <a:schemeClr val="tx2"/>
                </a:solidFill>
                <a:latin typeface="Courier New" pitchFamily="49" charset="0"/>
              </a:rPr>
              <a:t>(){</a:t>
            </a:r>
          </a:p>
          <a:p>
            <a:pPr>
              <a:spcBef>
                <a:spcPts val="500"/>
              </a:spcBef>
            </a:pPr>
            <a:r>
              <a:rPr lang="en-US" sz="1000" b="1" dirty="0" err="1">
                <a:solidFill>
                  <a:srgbClr val="000000"/>
                </a:solidFill>
                <a:latin typeface="Courier New" pitchFamily="49" charset="0"/>
              </a:rPr>
              <a:t>System.out.println</a:t>
            </a:r>
            <a:r>
              <a:rPr lang="en-US" sz="1000" b="1" dirty="0">
                <a:solidFill>
                  <a:srgbClr val="000000"/>
                </a:solidFill>
                <a:latin typeface="Courier New" pitchFamily="49" charset="0"/>
              </a:rPr>
              <a:t>("Class Room seating capacity "+ capacity); }</a:t>
            </a:r>
          </a:p>
          <a:p>
            <a:pPr>
              <a:spcBef>
                <a:spcPts val="500"/>
              </a:spcBef>
            </a:pPr>
            <a:r>
              <a:rPr lang="en-US" sz="1000" b="1" dirty="0">
                <a:solidFill>
                  <a:srgbClr val="000000"/>
                </a:solidFill>
                <a:latin typeface="Courier New" pitchFamily="49" charset="0"/>
              </a:rPr>
              <a:t>}</a:t>
            </a:r>
          </a:p>
          <a:p>
            <a:pPr>
              <a:spcBef>
                <a:spcPts val="500"/>
              </a:spcBef>
            </a:pPr>
            <a:r>
              <a:rPr lang="en-US" sz="1000" b="1" dirty="0">
                <a:solidFill>
                  <a:srgbClr val="000000"/>
                </a:solidFill>
                <a:latin typeface="Courier New" pitchFamily="49" charset="0"/>
              </a:rPr>
              <a:t>class </a:t>
            </a:r>
            <a:r>
              <a:rPr lang="en-US" sz="1000" b="1" dirty="0" err="1">
                <a:solidFill>
                  <a:srgbClr val="000000"/>
                </a:solidFill>
                <a:latin typeface="Courier New" pitchFamily="49" charset="0"/>
              </a:rPr>
              <a:t>SeminarHall</a:t>
            </a:r>
            <a:r>
              <a:rPr lang="en-US" sz="1000" b="1" dirty="0">
                <a:solidFill>
                  <a:srgbClr val="000000"/>
                </a:solidFill>
                <a:latin typeface="Courier New" pitchFamily="49" charset="0"/>
              </a:rPr>
              <a:t> extends </a:t>
            </a:r>
            <a:r>
              <a:rPr lang="en-US" sz="1000" b="1" dirty="0" err="1">
                <a:solidFill>
                  <a:srgbClr val="000000"/>
                </a:solidFill>
                <a:latin typeface="Courier New" pitchFamily="49" charset="0"/>
              </a:rPr>
              <a:t>ClassRoom</a:t>
            </a:r>
            <a:r>
              <a:rPr lang="en-US" sz="1000" b="1" dirty="0">
                <a:solidFill>
                  <a:srgbClr val="000000"/>
                </a:solidFill>
                <a:latin typeface="Courier New" pitchFamily="49" charset="0"/>
              </a:rPr>
              <a:t>{</a:t>
            </a:r>
          </a:p>
          <a:p>
            <a:pPr>
              <a:spcBef>
                <a:spcPts val="500"/>
              </a:spcBef>
            </a:pPr>
            <a:r>
              <a:rPr lang="en-US" sz="1000" b="1" dirty="0">
                <a:solidFill>
                  <a:srgbClr val="000000"/>
                </a:solidFill>
                <a:latin typeface="Courier New" pitchFamily="49" charset="0"/>
              </a:rPr>
              <a:t>static </a:t>
            </a:r>
            <a:r>
              <a:rPr lang="en-US" sz="1000" b="1" dirty="0" err="1">
                <a:solidFill>
                  <a:srgbClr val="000000"/>
                </a:solidFill>
                <a:latin typeface="Courier New" pitchFamily="49" charset="0"/>
              </a:rPr>
              <a:t>int</a:t>
            </a:r>
            <a:r>
              <a:rPr lang="en-US" sz="1000" b="1" dirty="0">
                <a:solidFill>
                  <a:srgbClr val="000000"/>
                </a:solidFill>
                <a:latin typeface="Courier New" pitchFamily="49" charset="0"/>
              </a:rPr>
              <a:t> capacity =500;</a:t>
            </a:r>
          </a:p>
          <a:p>
            <a:pPr>
              <a:spcBef>
                <a:spcPts val="500"/>
              </a:spcBef>
            </a:pPr>
            <a:r>
              <a:rPr lang="en-US" sz="1000" b="1" dirty="0">
                <a:solidFill>
                  <a:schemeClr val="tx2"/>
                </a:solidFill>
                <a:latin typeface="Courier New" pitchFamily="49" charset="0"/>
              </a:rPr>
              <a:t>public static void </a:t>
            </a:r>
            <a:r>
              <a:rPr lang="en-US" sz="1000" b="1" dirty="0" err="1">
                <a:solidFill>
                  <a:schemeClr val="tx2"/>
                </a:solidFill>
                <a:latin typeface="Courier New" pitchFamily="49" charset="0"/>
              </a:rPr>
              <a:t>printCapacity</a:t>
            </a:r>
            <a:r>
              <a:rPr lang="en-US" sz="1000" b="1" dirty="0">
                <a:solidFill>
                  <a:schemeClr val="tx2"/>
                </a:solidFill>
                <a:latin typeface="Courier New" pitchFamily="49" charset="0"/>
              </a:rPr>
              <a:t>(){</a:t>
            </a:r>
          </a:p>
          <a:p>
            <a:pPr>
              <a:spcBef>
                <a:spcPts val="500"/>
              </a:spcBef>
            </a:pPr>
            <a:r>
              <a:rPr lang="en-US" sz="1000" b="1" dirty="0" err="1">
                <a:solidFill>
                  <a:srgbClr val="000000"/>
                </a:solidFill>
                <a:latin typeface="Courier New" pitchFamily="49" charset="0"/>
              </a:rPr>
              <a:t>System.out.println</a:t>
            </a:r>
            <a:r>
              <a:rPr lang="en-US" sz="1000" b="1" dirty="0">
                <a:solidFill>
                  <a:srgbClr val="000000"/>
                </a:solidFill>
                <a:latin typeface="Courier New" pitchFamily="49" charset="0"/>
              </a:rPr>
              <a:t>("Seminar Hall seating capacity "+ capacity); }</a:t>
            </a:r>
          </a:p>
          <a:p>
            <a:pPr>
              <a:spcBef>
                <a:spcPts val="500"/>
              </a:spcBef>
            </a:pPr>
            <a:endParaRPr lang="en-US" sz="1000" b="1" dirty="0">
              <a:solidFill>
                <a:srgbClr val="000000"/>
              </a:solidFill>
              <a:latin typeface="Courier New" pitchFamily="49" charset="0"/>
            </a:endParaRPr>
          </a:p>
          <a:p>
            <a:pPr>
              <a:spcBef>
                <a:spcPts val="500"/>
              </a:spcBef>
            </a:pPr>
            <a:r>
              <a:rPr lang="en-US" sz="1000" b="1" dirty="0">
                <a:solidFill>
                  <a:srgbClr val="000000"/>
                </a:solidFill>
                <a:latin typeface="Courier New" pitchFamily="49" charset="0"/>
              </a:rPr>
              <a:t>public static void main(String </a:t>
            </a:r>
            <a:r>
              <a:rPr lang="en-US" sz="1000" b="1" dirty="0" err="1">
                <a:solidFill>
                  <a:srgbClr val="000000"/>
                </a:solidFill>
                <a:latin typeface="Courier New" pitchFamily="49" charset="0"/>
              </a:rPr>
              <a:t>str</a:t>
            </a:r>
            <a:r>
              <a:rPr lang="en-US" sz="1000" b="1" dirty="0">
                <a:solidFill>
                  <a:srgbClr val="000000"/>
                </a:solidFill>
                <a:latin typeface="Courier New" pitchFamily="49" charset="0"/>
              </a:rPr>
              <a:t>[]){	</a:t>
            </a:r>
          </a:p>
          <a:p>
            <a:pPr>
              <a:spcBef>
                <a:spcPts val="500"/>
              </a:spcBef>
            </a:pPr>
            <a:r>
              <a:rPr lang="en-US" sz="1000" b="1" dirty="0" err="1">
                <a:solidFill>
                  <a:srgbClr val="339933"/>
                </a:solidFill>
                <a:latin typeface="Courier New" pitchFamily="49" charset="0"/>
              </a:rPr>
              <a:t>ClassRoom</a:t>
            </a:r>
            <a:r>
              <a:rPr lang="en-US" sz="1000" b="1" dirty="0">
                <a:solidFill>
                  <a:srgbClr val="339933"/>
                </a:solidFill>
                <a:latin typeface="Courier New" pitchFamily="49" charset="0"/>
              </a:rPr>
              <a:t> </a:t>
            </a:r>
            <a:r>
              <a:rPr lang="en-US" sz="1000" b="1" dirty="0" err="1">
                <a:solidFill>
                  <a:srgbClr val="000000"/>
                </a:solidFill>
                <a:latin typeface="Courier New" pitchFamily="49" charset="0"/>
              </a:rPr>
              <a:t>examHall</a:t>
            </a:r>
            <a:r>
              <a:rPr lang="en-US" sz="1000" b="1" dirty="0">
                <a:solidFill>
                  <a:srgbClr val="000000"/>
                </a:solidFill>
                <a:latin typeface="Courier New" pitchFamily="49" charset="0"/>
              </a:rPr>
              <a:t>= new </a:t>
            </a:r>
            <a:r>
              <a:rPr lang="en-US" sz="1000" b="1" dirty="0" err="1">
                <a:solidFill>
                  <a:srgbClr val="339933"/>
                </a:solidFill>
                <a:latin typeface="Courier New" pitchFamily="49" charset="0"/>
              </a:rPr>
              <a:t>SeminarHall</a:t>
            </a:r>
            <a:r>
              <a:rPr lang="en-US" sz="1000" b="1" dirty="0">
                <a:solidFill>
                  <a:srgbClr val="000000"/>
                </a:solidFill>
                <a:latin typeface="Courier New" pitchFamily="49" charset="0"/>
              </a:rPr>
              <a:t>	();</a:t>
            </a:r>
          </a:p>
          <a:p>
            <a:pPr>
              <a:spcBef>
                <a:spcPts val="500"/>
              </a:spcBef>
            </a:pPr>
            <a:r>
              <a:rPr lang="en-US" sz="1000" b="1" dirty="0" err="1">
                <a:solidFill>
                  <a:srgbClr val="000000"/>
                </a:solidFill>
                <a:latin typeface="Courier New" pitchFamily="49" charset="0"/>
              </a:rPr>
              <a:t>examHall.printCapacity</a:t>
            </a:r>
            <a:r>
              <a:rPr lang="en-US" sz="1000" b="1" dirty="0">
                <a:solidFill>
                  <a:srgbClr val="000000"/>
                </a:solidFill>
                <a:latin typeface="Courier New" pitchFamily="49" charset="0"/>
              </a:rPr>
              <a:t>();</a:t>
            </a:r>
          </a:p>
          <a:p>
            <a:pPr>
              <a:spcBef>
                <a:spcPts val="500"/>
              </a:spcBef>
            </a:pPr>
            <a:r>
              <a:rPr lang="en-US" sz="1000" b="1" dirty="0">
                <a:solidFill>
                  <a:srgbClr val="000000"/>
                </a:solidFill>
                <a:latin typeface="Courier New" pitchFamily="49" charset="0"/>
              </a:rPr>
              <a:t>}</a:t>
            </a:r>
          </a:p>
          <a:p>
            <a:pPr>
              <a:spcBef>
                <a:spcPts val="500"/>
              </a:spcBef>
            </a:pPr>
            <a:r>
              <a:rPr lang="en-US" sz="1000" b="1" dirty="0">
                <a:solidFill>
                  <a:srgbClr val="000000"/>
                </a:solidFill>
                <a:latin typeface="Courier New" pitchFamily="49" charset="0"/>
              </a:rPr>
              <a:t>}</a:t>
            </a:r>
          </a:p>
          <a:p>
            <a:pPr>
              <a:spcBef>
                <a:spcPts val="500"/>
              </a:spcBef>
            </a:pPr>
            <a:endParaRPr lang="en-US" sz="1000" b="1" dirty="0">
              <a:solidFill>
                <a:srgbClr val="000000"/>
              </a:solidFill>
              <a:latin typeface="Courier New" pitchFamily="49" charset="0"/>
            </a:endParaRPr>
          </a:p>
          <a:p>
            <a:pPr>
              <a:spcBef>
                <a:spcPts val="500"/>
              </a:spcBef>
            </a:pPr>
            <a:r>
              <a:rPr lang="en-US" sz="1000" b="1" dirty="0">
                <a:solidFill>
                  <a:srgbClr val="002060"/>
                </a:solidFill>
                <a:latin typeface="Courier New" pitchFamily="49" charset="0"/>
              </a:rPr>
              <a:t>//Prints :Class Room seating capacity 50.</a:t>
            </a: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71</a:t>
            </a:fld>
            <a:endParaRPr lang="en-US"/>
          </a:p>
        </p:txBody>
      </p:sp>
    </p:spTree>
    <p:extLst>
      <p:ext uri="{BB962C8B-B14F-4D97-AF65-F5344CB8AC3E}">
        <p14:creationId xmlns:p14="http://schemas.microsoft.com/office/powerpoint/2010/main" val="23017925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B27F405-20BC-40D1-A850-801F50FB7218}" type="slidenum">
              <a:rPr lang="en-US" smtClean="0"/>
              <a:pPr eaLnBrk="1" hangingPunct="1">
                <a:defRPr/>
              </a:pPr>
              <a:t>72</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sz="2800">
              <a:latin typeface="Arial" charset="0"/>
            </a:endParaRPr>
          </a:p>
        </p:txBody>
      </p:sp>
    </p:spTree>
    <p:extLst>
      <p:ext uri="{BB962C8B-B14F-4D97-AF65-F5344CB8AC3E}">
        <p14:creationId xmlns:p14="http://schemas.microsoft.com/office/powerpoint/2010/main" val="1834130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73</a:t>
            </a:fld>
            <a:endParaRPr lang="en-US"/>
          </a:p>
        </p:txBody>
      </p:sp>
    </p:spTree>
    <p:extLst>
      <p:ext uri="{BB962C8B-B14F-4D97-AF65-F5344CB8AC3E}">
        <p14:creationId xmlns:p14="http://schemas.microsoft.com/office/powerpoint/2010/main" val="779934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t>All classes, including arrays, directly or indirectly  inherit the methods of this class.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t>Even if we do not explicitly write code to inherit from </a:t>
            </a:r>
            <a:r>
              <a:rPr lang="en-US" sz="1000" b="1" kern="1200" dirty="0">
                <a:solidFill>
                  <a:srgbClr val="000000"/>
                </a:solidFill>
                <a:latin typeface="Courier New" pitchFamily="49" charset="0"/>
              </a:rPr>
              <a:t>Object</a:t>
            </a:r>
            <a:r>
              <a:rPr lang="en-US" sz="1000" dirty="0"/>
              <a:t>, the compiler inserts </a:t>
            </a:r>
            <a:r>
              <a:rPr lang="en-US" sz="1000" b="1" kern="1200" dirty="0">
                <a:solidFill>
                  <a:srgbClr val="000000"/>
                </a:solidFill>
                <a:latin typeface="Courier New" pitchFamily="49" charset="0"/>
              </a:rPr>
              <a:t>extends</a:t>
            </a:r>
            <a:r>
              <a:rPr lang="en-US" sz="1000" dirty="0"/>
              <a:t> </a:t>
            </a:r>
            <a:r>
              <a:rPr lang="en-US" sz="1000" b="1" kern="1200" dirty="0">
                <a:solidFill>
                  <a:srgbClr val="000000"/>
                </a:solidFill>
                <a:latin typeface="Courier New" pitchFamily="49" charset="0"/>
              </a:rPr>
              <a:t>Object</a:t>
            </a:r>
            <a:r>
              <a:rPr lang="en-US" sz="1000" dirty="0"/>
              <a:t> to our class if it finds no </a:t>
            </a:r>
            <a:r>
              <a:rPr lang="en-US" sz="1000" b="1" kern="1200" dirty="0">
                <a:solidFill>
                  <a:srgbClr val="000000"/>
                </a:solidFill>
                <a:latin typeface="Courier New" pitchFamily="49" charset="0"/>
              </a:rPr>
              <a:t>extends</a:t>
            </a:r>
            <a:r>
              <a:rPr lang="en-US" sz="1000" dirty="0"/>
              <a:t> clause specified in our class definition.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000" dirty="0"/>
          </a:p>
          <a:p>
            <a:endParaRPr lang="en-US" sz="1000"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74</a:t>
            </a:fld>
            <a:endParaRPr lang="en-US"/>
          </a:p>
        </p:txBody>
      </p:sp>
    </p:spTree>
    <p:extLst>
      <p:ext uri="{BB962C8B-B14F-4D97-AF65-F5344CB8AC3E}">
        <p14:creationId xmlns:p14="http://schemas.microsoft.com/office/powerpoint/2010/main" val="9391498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E4A8513-150F-4587-ACB9-127BC6E211A5}" type="slidenum">
              <a:rPr lang="en-US" smtClean="0"/>
              <a:pPr eaLnBrk="1" hangingPunct="1">
                <a:defRPr/>
              </a:pPr>
              <a:t>75</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14992588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pPr>
              <a:lnSpc>
                <a:spcPct val="140000"/>
              </a:lnSpc>
              <a:spcBef>
                <a:spcPts val="500"/>
              </a:spcBef>
              <a:buClr>
                <a:schemeClr val="accent2"/>
              </a:buClr>
              <a:buFont typeface="Wingdings" pitchFamily="2" charset="2"/>
              <a:buNone/>
              <a:defRPr/>
            </a:pPr>
            <a:r>
              <a:rPr lang="en-US" sz="2000" kern="1200" dirty="0">
                <a:solidFill>
                  <a:srgbClr val="5F5F5F"/>
                </a:solidFill>
                <a:latin typeface="Arial" pitchFamily="34" charset="0"/>
                <a:ea typeface="+mn-ea"/>
                <a:cs typeface="Arial" pitchFamily="34" charset="0"/>
              </a:rPr>
              <a:t>What will happen when we try to print objects like primitives?</a:t>
            </a:r>
          </a:p>
          <a:p>
            <a:pPr>
              <a:lnSpc>
                <a:spcPct val="140000"/>
              </a:lnSpc>
              <a:spcBef>
                <a:spcPts val="500"/>
              </a:spcBef>
              <a:defRPr/>
            </a:pPr>
            <a:r>
              <a:rPr lang="en-US" sz="2000" b="1" dirty="0">
                <a:solidFill>
                  <a:srgbClr val="000000"/>
                </a:solidFill>
                <a:latin typeface="Arial" pitchFamily="34" charset="0"/>
                <a:cs typeface="Arial" pitchFamily="34" charset="0"/>
              </a:rPr>
              <a:t>	Teacher f=new Teacher ("Tom");</a:t>
            </a:r>
          </a:p>
          <a:p>
            <a:pPr>
              <a:lnSpc>
                <a:spcPct val="140000"/>
              </a:lnSpc>
              <a:spcBef>
                <a:spcPts val="500"/>
              </a:spcBef>
              <a:defRPr/>
            </a:pPr>
            <a:r>
              <a:rPr lang="en-US" sz="2000" b="1" dirty="0">
                <a:solidFill>
                  <a:srgbClr val="000000"/>
                </a:solidFill>
                <a:latin typeface="Arial" pitchFamily="34" charset="0"/>
                <a:cs typeface="Arial" pitchFamily="34" charset="0"/>
              </a:rPr>
              <a:t>	</a:t>
            </a:r>
            <a:r>
              <a:rPr lang="en-US" sz="2000" b="1" dirty="0" err="1">
                <a:solidFill>
                  <a:srgbClr val="000000"/>
                </a:solidFill>
                <a:latin typeface="Arial" pitchFamily="34" charset="0"/>
                <a:cs typeface="Arial" pitchFamily="34" charset="0"/>
              </a:rPr>
              <a:t>System.out.println</a:t>
            </a:r>
            <a:r>
              <a:rPr lang="en-US" sz="2000" b="1" dirty="0">
                <a:solidFill>
                  <a:srgbClr val="000000"/>
                </a:solidFill>
                <a:latin typeface="Arial" pitchFamily="34" charset="0"/>
                <a:cs typeface="Arial" pitchFamily="34" charset="0"/>
              </a:rPr>
              <a:t>(f);</a:t>
            </a:r>
          </a:p>
          <a:p>
            <a:pPr marL="0" marR="0" lvl="1" indent="0" algn="l" defTabSz="914400" rtl="0" eaLnBrk="0" fontAlgn="base" latinLnBrk="0" hangingPunct="0">
              <a:lnSpc>
                <a:spcPct val="140000"/>
              </a:lnSpc>
              <a:spcBef>
                <a:spcPts val="500"/>
              </a:spcBef>
              <a:spcAft>
                <a:spcPct val="0"/>
              </a:spcAft>
              <a:buClrTx/>
              <a:buSzTx/>
              <a:buFontTx/>
              <a:buNone/>
              <a:tabLst/>
              <a:defRPr/>
            </a:pPr>
            <a:r>
              <a:rPr lang="en-US" sz="2000" kern="1200" dirty="0">
                <a:solidFill>
                  <a:srgbClr val="5F5F5F"/>
                </a:solidFill>
                <a:latin typeface="Arial" pitchFamily="34" charset="0"/>
                <a:ea typeface="+mn-ea"/>
                <a:cs typeface="Arial" pitchFamily="34" charset="0"/>
              </a:rPr>
              <a:t>	It prints</a:t>
            </a:r>
            <a:r>
              <a:rPr lang="en-US" sz="2000" dirty="0">
                <a:latin typeface="Arial" pitchFamily="34" charset="0"/>
                <a:cs typeface="Arial" pitchFamily="34" charset="0"/>
              </a:rPr>
              <a:t>: </a:t>
            </a:r>
            <a:r>
              <a:rPr lang="en-US" sz="2000" b="1" dirty="0">
                <a:latin typeface="Arial" pitchFamily="34" charset="0"/>
                <a:cs typeface="Arial" pitchFamily="34" charset="0"/>
              </a:rPr>
              <a:t>teacher.Teacher@f4a24a</a:t>
            </a:r>
          </a:p>
          <a:p>
            <a:pPr marL="0" marR="0" lvl="1" indent="0" algn="l" defTabSz="914400" rtl="0" eaLnBrk="0" fontAlgn="base" latinLnBrk="0" hangingPunct="0">
              <a:lnSpc>
                <a:spcPct val="140000"/>
              </a:lnSpc>
              <a:spcBef>
                <a:spcPts val="500"/>
              </a:spcBef>
              <a:spcAft>
                <a:spcPct val="0"/>
              </a:spcAft>
              <a:buClrTx/>
              <a:buSzTx/>
              <a:buFontTx/>
              <a:buNone/>
              <a:tabLst/>
              <a:defRPr/>
            </a:pPr>
            <a:r>
              <a:rPr lang="en-US" sz="2000" dirty="0">
                <a:latin typeface="Arial" pitchFamily="34" charset="0"/>
                <a:cs typeface="Arial" pitchFamily="34" charset="0"/>
              </a:rPr>
              <a:t> </a:t>
            </a:r>
            <a:r>
              <a:rPr lang="en-US" sz="2000" kern="1200" dirty="0">
                <a:solidFill>
                  <a:srgbClr val="5F5F5F"/>
                </a:solidFill>
                <a:latin typeface="Arial" pitchFamily="34" charset="0"/>
                <a:ea typeface="+mn-ea"/>
                <a:cs typeface="Arial" pitchFamily="34" charset="0"/>
              </a:rPr>
              <a:t>This is because </a:t>
            </a:r>
            <a:r>
              <a:rPr lang="en-US" sz="2000" b="1" dirty="0">
                <a:solidFill>
                  <a:srgbClr val="000000"/>
                </a:solidFill>
                <a:latin typeface="Arial" pitchFamily="34" charset="0"/>
                <a:cs typeface="Arial" pitchFamily="34" charset="0"/>
              </a:rPr>
              <a:t>print</a:t>
            </a:r>
            <a:r>
              <a:rPr lang="en-US" sz="2000" kern="1200" dirty="0">
                <a:solidFill>
                  <a:srgbClr val="5F5F5F"/>
                </a:solidFill>
                <a:latin typeface="Arial" pitchFamily="34" charset="0"/>
                <a:ea typeface="+mn-ea"/>
                <a:cs typeface="Arial" pitchFamily="34" charset="0"/>
              </a:rPr>
              <a:t> methods (and many more methods) call </a:t>
            </a:r>
            <a:r>
              <a:rPr lang="en-US" sz="2000" b="1" dirty="0">
                <a:solidFill>
                  <a:srgbClr val="000000"/>
                </a:solidFill>
                <a:latin typeface="Arial" pitchFamily="34" charset="0"/>
                <a:cs typeface="Arial" pitchFamily="34" charset="0"/>
              </a:rPr>
              <a:t>toString() </a:t>
            </a:r>
            <a:r>
              <a:rPr lang="en-US" sz="2000" kern="1200" dirty="0">
                <a:solidFill>
                  <a:srgbClr val="5F5F5F"/>
                </a:solidFill>
                <a:latin typeface="Arial" pitchFamily="34" charset="0"/>
                <a:ea typeface="+mn-ea"/>
                <a:cs typeface="Arial" pitchFamily="34" charset="0"/>
              </a:rPr>
              <a:t>method on the </a:t>
            </a:r>
            <a:r>
              <a:rPr lang="en-US" sz="2000" b="1" dirty="0">
                <a:solidFill>
                  <a:srgbClr val="000000"/>
                </a:solidFill>
                <a:latin typeface="Arial" pitchFamily="34" charset="0"/>
                <a:cs typeface="Arial" pitchFamily="34" charset="0"/>
              </a:rPr>
              <a:t>Object</a:t>
            </a:r>
            <a:r>
              <a:rPr lang="en-US" sz="2000" kern="1200" dirty="0">
                <a:solidFill>
                  <a:srgbClr val="5F5F5F"/>
                </a:solidFill>
                <a:latin typeface="Arial" pitchFamily="34" charset="0"/>
                <a:ea typeface="+mn-ea"/>
                <a:cs typeface="Arial" pitchFamily="34" charset="0"/>
              </a:rPr>
              <a:t> to get the string representation of the object. It displays whatever the </a:t>
            </a:r>
            <a:r>
              <a:rPr lang="en-US" sz="2000" b="1" dirty="0">
                <a:solidFill>
                  <a:srgbClr val="000000"/>
                </a:solidFill>
                <a:latin typeface="Arial" pitchFamily="34" charset="0"/>
                <a:cs typeface="Arial" pitchFamily="34" charset="0"/>
              </a:rPr>
              <a:t>toString() </a:t>
            </a:r>
            <a:r>
              <a:rPr lang="en-US" sz="2000" kern="1200" dirty="0">
                <a:solidFill>
                  <a:srgbClr val="5F5F5F"/>
                </a:solidFill>
                <a:latin typeface="Arial" pitchFamily="34" charset="0"/>
                <a:ea typeface="+mn-ea"/>
                <a:cs typeface="Arial" pitchFamily="34" charset="0"/>
              </a:rPr>
              <a:t>method returns.</a:t>
            </a:r>
          </a:p>
          <a:p>
            <a:pPr>
              <a:lnSpc>
                <a:spcPct val="140000"/>
              </a:lnSpc>
              <a:spcBef>
                <a:spcPts val="500"/>
              </a:spcBef>
              <a:buClr>
                <a:schemeClr val="accent2"/>
              </a:buClr>
              <a:buFont typeface="Wingdings" pitchFamily="2" charset="2"/>
              <a:buNone/>
              <a:defRPr/>
            </a:pPr>
            <a:r>
              <a:rPr lang="en-US" sz="2000" u="sng" kern="1200" dirty="0">
                <a:solidFill>
                  <a:srgbClr val="5F5F5F"/>
                </a:solidFill>
                <a:latin typeface="Arial" pitchFamily="34" charset="0"/>
                <a:ea typeface="+mn-ea"/>
                <a:cs typeface="Arial" pitchFamily="34" charset="0"/>
              </a:rPr>
              <a:t>Object class </a:t>
            </a:r>
            <a:r>
              <a:rPr lang="en-US" sz="2000" u="sng" dirty="0">
                <a:latin typeface="Arial" pitchFamily="34" charset="0"/>
                <a:cs typeface="Arial" pitchFamily="34" charset="0"/>
              </a:rPr>
              <a:t>toString() implementation</a:t>
            </a:r>
            <a:endParaRPr lang="en-US" sz="2000" u="sng" kern="1200" dirty="0">
              <a:solidFill>
                <a:srgbClr val="5F5F5F"/>
              </a:solidFill>
              <a:latin typeface="Arial" pitchFamily="34" charset="0"/>
              <a:ea typeface="+mn-ea"/>
              <a:cs typeface="Arial" pitchFamily="34" charset="0"/>
            </a:endParaRPr>
          </a:p>
          <a:p>
            <a:pPr lvl="1" eaLnBrk="1" hangingPunct="1"/>
            <a:r>
              <a:rPr lang="en-US" sz="2000" dirty="0">
                <a:latin typeface="Arial" pitchFamily="34" charset="0"/>
                <a:cs typeface="Arial" pitchFamily="34" charset="0"/>
              </a:rPr>
              <a:t>public String toString() {</a:t>
            </a:r>
          </a:p>
          <a:p>
            <a:pPr lvl="1" eaLnBrk="1" hangingPunct="1"/>
            <a:r>
              <a:rPr lang="en-US" sz="2000" dirty="0">
                <a:latin typeface="Arial" pitchFamily="34" charset="0"/>
                <a:cs typeface="Arial" pitchFamily="34" charset="0"/>
              </a:rPr>
              <a:t>return </a:t>
            </a:r>
            <a:r>
              <a:rPr lang="en-US" sz="2000" dirty="0" err="1">
                <a:latin typeface="Arial" pitchFamily="34" charset="0"/>
                <a:cs typeface="Arial" pitchFamily="34" charset="0"/>
              </a:rPr>
              <a:t>getClass</a:t>
            </a:r>
            <a:r>
              <a:rPr lang="en-US" sz="2000" dirty="0">
                <a:latin typeface="Arial" pitchFamily="34" charset="0"/>
                <a:cs typeface="Arial" pitchFamily="34" charset="0"/>
              </a:rPr>
              <a:t>().</a:t>
            </a:r>
            <a:r>
              <a:rPr lang="en-US" sz="2000" dirty="0" err="1">
                <a:latin typeface="Arial" pitchFamily="34" charset="0"/>
                <a:cs typeface="Arial" pitchFamily="34" charset="0"/>
              </a:rPr>
              <a:t>getName</a:t>
            </a:r>
            <a:r>
              <a:rPr lang="en-US" sz="2000" dirty="0">
                <a:latin typeface="Arial" pitchFamily="34" charset="0"/>
                <a:cs typeface="Arial" pitchFamily="34" charset="0"/>
              </a:rPr>
              <a:t>() + '@' + </a:t>
            </a:r>
            <a:r>
              <a:rPr lang="en-US" sz="2000" dirty="0" err="1">
                <a:latin typeface="Arial" pitchFamily="34" charset="0"/>
                <a:cs typeface="Arial" pitchFamily="34" charset="0"/>
              </a:rPr>
              <a:t>Integer.toHexString</a:t>
            </a:r>
            <a:r>
              <a:rPr lang="en-US" sz="2000" dirty="0">
                <a:latin typeface="Arial" pitchFamily="34" charset="0"/>
                <a:cs typeface="Arial" pitchFamily="34" charset="0"/>
              </a:rPr>
              <a:t>(</a:t>
            </a:r>
            <a:r>
              <a:rPr lang="en-US" sz="2000" dirty="0" err="1">
                <a:latin typeface="Arial" pitchFamily="34" charset="0"/>
                <a:cs typeface="Arial" pitchFamily="34" charset="0"/>
              </a:rPr>
              <a:t>hashCode</a:t>
            </a:r>
            <a:r>
              <a:rPr lang="en-US" sz="2000" dirty="0">
                <a:latin typeface="Arial" pitchFamily="34" charset="0"/>
                <a:cs typeface="Arial" pitchFamily="34" charset="0"/>
              </a:rPr>
              <a:t>()) ;</a:t>
            </a:r>
          </a:p>
          <a:p>
            <a:pPr lvl="1" eaLnBrk="1" hangingPunct="1"/>
            <a:r>
              <a:rPr lang="en-US" sz="2000" dirty="0">
                <a:latin typeface="Arial" pitchFamily="34" charset="0"/>
                <a:cs typeface="Arial" pitchFamily="34" charset="0"/>
              </a:rPr>
              <a:t>}</a:t>
            </a:r>
          </a:p>
          <a:p>
            <a:pPr lvl="1" eaLnBrk="1" hangingPunct="1"/>
            <a:endParaRPr lang="en-US" dirty="0">
              <a:latin typeface="Arial" charset="0"/>
            </a:endParaRPr>
          </a:p>
        </p:txBody>
      </p:sp>
      <p:sp>
        <p:nvSpPr>
          <p:cNvPr id="13312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D24B1C4-3E98-4278-8542-A525232FBE44}" type="slidenum">
              <a:rPr lang="en-US" smtClean="0"/>
              <a:pPr eaLnBrk="1" hangingPunct="1">
                <a:defRPr/>
              </a:pPr>
              <a:t>76</a:t>
            </a:fld>
            <a:endParaRPr lang="en-US"/>
          </a:p>
        </p:txBody>
      </p:sp>
    </p:spTree>
    <p:extLst>
      <p:ext uri="{BB962C8B-B14F-4D97-AF65-F5344CB8AC3E}">
        <p14:creationId xmlns:p14="http://schemas.microsoft.com/office/powerpoint/2010/main" val="20326814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1B6F821-B76C-4530-8C88-E44D7BCA0952}" type="slidenum">
              <a:rPr lang="en-US" smtClean="0"/>
              <a:pPr eaLnBrk="1" hangingPunct="1">
                <a:defRPr/>
              </a:pPr>
              <a:t>77</a:t>
            </a:fld>
            <a:endParaRPr 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a:t>When will you say that two objects are same? When they point to the same location or if some or all of the data members have same values?</a:t>
            </a:r>
          </a:p>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a:t>The answer depends on the kind of object and business logic of our application. So let us take </a:t>
            </a:r>
            <a:r>
              <a:rPr lang="en-US" b="1" dirty="0">
                <a:solidFill>
                  <a:srgbClr val="000000"/>
                </a:solidFill>
                <a:latin typeface="Courier New" pitchFamily="49" charset="0"/>
                <a:cs typeface="Courier New" pitchFamily="49" charset="0"/>
              </a:rPr>
              <a:t>Grade</a:t>
            </a:r>
            <a:r>
              <a:rPr lang="en-US" dirty="0"/>
              <a:t> object. We will call two </a:t>
            </a:r>
            <a:r>
              <a:rPr lang="en-US" b="1" dirty="0">
                <a:solidFill>
                  <a:srgbClr val="000000"/>
                </a:solidFill>
                <a:latin typeface="Courier New" pitchFamily="49" charset="0"/>
                <a:cs typeface="Courier New" pitchFamily="49" charset="0"/>
              </a:rPr>
              <a:t>Grade</a:t>
            </a:r>
            <a:r>
              <a:rPr lang="en-US" dirty="0"/>
              <a:t> objects same if their </a:t>
            </a:r>
            <a:r>
              <a:rPr lang="en-US" b="1" dirty="0">
                <a:solidFill>
                  <a:srgbClr val="000000"/>
                </a:solidFill>
                <a:latin typeface="Courier New" pitchFamily="49" charset="0"/>
                <a:cs typeface="Courier New" pitchFamily="49" charset="0"/>
              </a:rPr>
              <a:t>grade</a:t>
            </a:r>
            <a:r>
              <a:rPr lang="en-US" dirty="0"/>
              <a:t> attributes match.</a:t>
            </a:r>
          </a:p>
          <a:p>
            <a:pPr marL="228600" marR="0" indent="-228600" algn="l" defTabSz="914400" rtl="0" eaLnBrk="1" fontAlgn="base" latinLnBrk="0" hangingPunct="1">
              <a:lnSpc>
                <a:spcPct val="100000"/>
              </a:lnSpc>
              <a:spcBef>
                <a:spcPct val="30000"/>
              </a:spcBef>
              <a:spcAft>
                <a:spcPct val="0"/>
              </a:spcAft>
              <a:buClrTx/>
              <a:buSzTx/>
              <a:buFontTx/>
              <a:buNone/>
              <a:tabLst/>
              <a:defRPr/>
            </a:pPr>
            <a:endParaRPr lang="en-US" dirty="0"/>
          </a:p>
          <a:p>
            <a:pPr marL="228600" indent="-228600" eaLnBrk="1" hangingPunct="1"/>
            <a:endParaRPr lang="en-US" sz="1000" dirty="0">
              <a:latin typeface="Arial" charset="0"/>
            </a:endParaRPr>
          </a:p>
          <a:p>
            <a:pPr marL="228600" indent="-228600" eaLnBrk="1" hangingPunct="1">
              <a:buFontTx/>
              <a:buAutoNum type="arabicParenR"/>
            </a:pPr>
            <a:endParaRPr lang="en-US" sz="1000" dirty="0">
              <a:latin typeface="Arial" charset="0"/>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1402259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BFD6A29-2B3E-4E6B-88DC-35DDFACC8DB1}" type="slidenum">
              <a:rPr lang="en-US" smtClean="0"/>
              <a:pPr eaLnBrk="1" hangingPunct="1">
                <a:defRPr/>
              </a:pPr>
              <a:t>78</a:t>
            </a:fld>
            <a:endParaRPr 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0000" lnSpcReduction="20000"/>
          </a:bodyPr>
          <a:lstStyle/>
          <a:p>
            <a:pPr>
              <a:lnSpc>
                <a:spcPct val="140000"/>
              </a:lnSpc>
            </a:pPr>
            <a:r>
              <a:rPr lang="en-US" sz="2000" b="1" dirty="0">
                <a:solidFill>
                  <a:srgbClr val="000000"/>
                </a:solidFill>
                <a:latin typeface="Courier New" pitchFamily="49" charset="0"/>
              </a:rPr>
              <a:t>import student.*;</a:t>
            </a:r>
          </a:p>
          <a:p>
            <a:pPr>
              <a:lnSpc>
                <a:spcPct val="140000"/>
              </a:lnSpc>
            </a:pPr>
            <a:r>
              <a:rPr lang="en-US" sz="2000" b="1" dirty="0">
                <a:solidFill>
                  <a:srgbClr val="000000"/>
                </a:solidFill>
                <a:latin typeface="Courier New" pitchFamily="49" charset="0"/>
              </a:rPr>
              <a:t>class Test{</a:t>
            </a:r>
          </a:p>
          <a:p>
            <a:pPr>
              <a:lnSpc>
                <a:spcPct val="140000"/>
              </a:lnSpc>
            </a:pPr>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lvl="1">
              <a:lnSpc>
                <a:spcPct val="140000"/>
              </a:lnSpc>
            </a:pPr>
            <a:r>
              <a:rPr lang="en-US" sz="2000" b="1" dirty="0">
                <a:solidFill>
                  <a:srgbClr val="000000"/>
                </a:solidFill>
                <a:latin typeface="Courier New" pitchFamily="49" charset="0"/>
              </a:rPr>
              <a:t>Grade g=new Grade(new Student("Raja"),new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80,85, 91,86, 82});</a:t>
            </a:r>
          </a:p>
          <a:p>
            <a:pPr lvl="1">
              <a:lnSpc>
                <a:spcPct val="140000"/>
              </a:lnSpc>
            </a:pPr>
            <a:endParaRPr lang="en-US" sz="2000" b="1" dirty="0">
              <a:solidFill>
                <a:srgbClr val="000000"/>
              </a:solidFill>
              <a:latin typeface="Courier New" pitchFamily="49" charset="0"/>
            </a:endParaRPr>
          </a:p>
          <a:p>
            <a:pPr lvl="1">
              <a:lnSpc>
                <a:spcPct val="140000"/>
              </a:lnSpc>
            </a:pPr>
            <a:r>
              <a:rPr lang="en-US" sz="2000" b="1" dirty="0">
                <a:solidFill>
                  <a:srgbClr val="000000"/>
                </a:solidFill>
                <a:latin typeface="Courier New" pitchFamily="49" charset="0"/>
              </a:rPr>
              <a:t>Grade g1=new Grade(new Student("Rani"),new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90,70, 89,78, 92});</a:t>
            </a:r>
          </a:p>
          <a:p>
            <a:pPr lvl="1">
              <a:lnSpc>
                <a:spcPct val="140000"/>
              </a:lnSpc>
            </a:pPr>
            <a:r>
              <a:rPr lang="en-US" sz="2000" b="1" dirty="0">
                <a:solidFill>
                  <a:srgbClr val="C00000"/>
                </a:solidFill>
                <a:latin typeface="Courier New" pitchFamily="49" charset="0"/>
              </a:rPr>
              <a:t>if(</a:t>
            </a:r>
            <a:r>
              <a:rPr lang="en-US" sz="2000" b="1" dirty="0" err="1">
                <a:solidFill>
                  <a:srgbClr val="C00000"/>
                </a:solidFill>
                <a:latin typeface="Courier New" pitchFamily="49" charset="0"/>
              </a:rPr>
              <a:t>g.equals</a:t>
            </a:r>
            <a:r>
              <a:rPr lang="en-US" sz="2000" b="1" dirty="0">
                <a:solidFill>
                  <a:srgbClr val="C00000"/>
                </a:solidFill>
                <a:latin typeface="Courier New" pitchFamily="49" charset="0"/>
              </a:rPr>
              <a:t>(g1))</a:t>
            </a:r>
          </a:p>
          <a:p>
            <a:pPr lvl="1">
              <a:lnSpc>
                <a:spcPct val="140000"/>
              </a:lnSpc>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("Same"); </a:t>
            </a:r>
          </a:p>
          <a:p>
            <a:pPr lvl="1">
              <a:lnSpc>
                <a:spcPct val="140000"/>
              </a:lnSpc>
            </a:pPr>
            <a:r>
              <a:rPr lang="en-US" sz="2000" b="1" dirty="0">
                <a:solidFill>
                  <a:srgbClr val="000000"/>
                </a:solidFill>
                <a:latin typeface="Courier New" pitchFamily="49" charset="0"/>
              </a:rPr>
              <a:t> else</a:t>
            </a:r>
          </a:p>
          <a:p>
            <a:pPr lvl="1">
              <a:lnSpc>
                <a:spcPct val="140000"/>
              </a:lnSpc>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Differnt</a:t>
            </a:r>
            <a:r>
              <a:rPr lang="en-US" sz="2000" b="1" dirty="0">
                <a:solidFill>
                  <a:srgbClr val="000000"/>
                </a:solidFill>
                <a:latin typeface="Courier New" pitchFamily="49" charset="0"/>
              </a:rPr>
              <a:t>"); </a:t>
            </a:r>
          </a:p>
          <a:p>
            <a:pPr>
              <a:lnSpc>
                <a:spcPct val="140000"/>
              </a:lnSpc>
            </a:pPr>
            <a:r>
              <a:rPr lang="en-US" sz="2000" b="1" dirty="0">
                <a:solidFill>
                  <a:srgbClr val="000000"/>
                </a:solidFill>
                <a:latin typeface="Courier New" pitchFamily="49" charset="0"/>
              </a:rPr>
              <a:t>	}</a:t>
            </a:r>
          </a:p>
          <a:p>
            <a:pPr>
              <a:lnSpc>
                <a:spcPct val="140000"/>
              </a:lnSpc>
            </a:pPr>
            <a:r>
              <a:rPr lang="en-US" sz="2000" b="1" dirty="0">
                <a:solidFill>
                  <a:srgbClr val="000000"/>
                </a:solidFill>
                <a:latin typeface="Courier New" pitchFamily="49" charset="0"/>
              </a:rPr>
              <a:t>} }}</a:t>
            </a:r>
            <a:endParaRPr lang="en-US" dirty="0">
              <a:latin typeface="Arial" charset="0"/>
            </a:endParaRPr>
          </a:p>
        </p:txBody>
      </p:sp>
    </p:spTree>
    <p:extLst>
      <p:ext uri="{BB962C8B-B14F-4D97-AF65-F5344CB8AC3E}">
        <p14:creationId xmlns:p14="http://schemas.microsoft.com/office/powerpoint/2010/main" val="3700949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u="sng" dirty="0" err="1">
                <a:latin typeface="Courier New" pitchFamily="49" charset="0"/>
              </a:rPr>
              <a:t>hashCode</a:t>
            </a:r>
            <a:r>
              <a:rPr lang="en-US" u="sng" dirty="0">
                <a:latin typeface="Courier New" pitchFamily="49" charset="0"/>
              </a:rPr>
              <a:t>() </a:t>
            </a:r>
            <a:r>
              <a:rPr lang="en-US" u="sng" dirty="0"/>
              <a:t>contract by </a:t>
            </a:r>
            <a:r>
              <a:rPr lang="en-US" u="sng" dirty="0" err="1"/>
              <a:t>javadoc</a:t>
            </a:r>
            <a:endParaRPr lang="en-US" u="sng" dirty="0"/>
          </a:p>
          <a:p>
            <a:pPr>
              <a:lnSpc>
                <a:spcPct val="120000"/>
              </a:lnSpc>
            </a:pPr>
            <a:r>
              <a:rPr lang="en-US" dirty="0"/>
              <a:t>Whenever it is invoked on the same object more than once during an execution of a Java application, the </a:t>
            </a:r>
            <a:r>
              <a:rPr lang="en-US" b="1" dirty="0" err="1">
                <a:latin typeface="Courier New" pitchFamily="49" charset="0"/>
              </a:rPr>
              <a:t>hashCode</a:t>
            </a:r>
            <a:r>
              <a:rPr lang="en-US" dirty="0"/>
              <a:t> method must consistently return the same integer, provided no information used in equals comparisons on the object is modified. This integer need not remain consistent from one execution of an application to another execution of the same application. </a:t>
            </a:r>
          </a:p>
          <a:p>
            <a:pPr>
              <a:lnSpc>
                <a:spcPct val="120000"/>
              </a:lnSpc>
            </a:pPr>
            <a:r>
              <a:rPr lang="en-US" dirty="0"/>
              <a:t>If two objects are </a:t>
            </a:r>
            <a:r>
              <a:rPr lang="en-US" b="1" dirty="0">
                <a:latin typeface="Courier New" pitchFamily="49" charset="0"/>
              </a:rPr>
              <a:t>equal</a:t>
            </a:r>
            <a:r>
              <a:rPr lang="en-US" dirty="0"/>
              <a:t> according to the </a:t>
            </a:r>
            <a:r>
              <a:rPr lang="en-US" b="1" dirty="0">
                <a:latin typeface="Courier New" pitchFamily="49" charset="0"/>
              </a:rPr>
              <a:t>equals(Object</a:t>
            </a:r>
            <a:r>
              <a:rPr lang="en-US" dirty="0"/>
              <a:t>) method, then calling the </a:t>
            </a:r>
            <a:r>
              <a:rPr lang="en-US" b="1" dirty="0" err="1">
                <a:latin typeface="Courier New" pitchFamily="49" charset="0"/>
              </a:rPr>
              <a:t>hashCode</a:t>
            </a:r>
            <a:r>
              <a:rPr lang="en-US" dirty="0"/>
              <a:t> method on each of the two objects must produce the same integer result. </a:t>
            </a:r>
          </a:p>
          <a:p>
            <a:pPr>
              <a:lnSpc>
                <a:spcPct val="120000"/>
              </a:lnSpc>
            </a:pPr>
            <a:r>
              <a:rPr lang="en-US" dirty="0"/>
              <a:t>It is </a:t>
            </a:r>
            <a:r>
              <a:rPr lang="en-US" i="1" dirty="0"/>
              <a:t>not</a:t>
            </a:r>
            <a:r>
              <a:rPr lang="en-US" dirty="0"/>
              <a:t> required that if two objects are unequal according to the equals(</a:t>
            </a:r>
            <a:r>
              <a:rPr lang="en-US" b="1" dirty="0">
                <a:latin typeface="Courier New" pitchFamily="49" charset="0"/>
              </a:rPr>
              <a:t>Object</a:t>
            </a:r>
            <a:r>
              <a:rPr lang="en-US" dirty="0"/>
              <a:t>) method, then calling the </a:t>
            </a:r>
            <a:r>
              <a:rPr lang="en-US" b="1" dirty="0" err="1">
                <a:latin typeface="Courier New" pitchFamily="49" charset="0"/>
              </a:rPr>
              <a:t>hashCode</a:t>
            </a:r>
            <a:r>
              <a:rPr lang="en-US" dirty="0"/>
              <a:t> method on each of the two objects must produce distinct integer results. However, the programmer should be aware that producing distinct integer results for unequal objects may improve the performance of </a:t>
            </a:r>
            <a:r>
              <a:rPr lang="en-US" dirty="0" err="1"/>
              <a:t>hashtables</a:t>
            </a:r>
            <a:r>
              <a:rPr lang="en-US" dirty="0"/>
              <a:t>. </a:t>
            </a:r>
          </a:p>
          <a:p>
            <a:pPr eaLnBrk="1" hangingPunct="1">
              <a:spcBef>
                <a:spcPct val="50000"/>
              </a:spcBef>
            </a:pPr>
            <a:r>
              <a:rPr lang="en-US" sz="1000" b="1" dirty="0">
                <a:solidFill>
                  <a:srgbClr val="000000"/>
                </a:solidFill>
                <a:latin typeface="Courier New" pitchFamily="49" charset="0"/>
              </a:rPr>
              <a:t>package student;</a:t>
            </a:r>
          </a:p>
          <a:p>
            <a:pPr eaLnBrk="1" hangingPunct="1">
              <a:spcBef>
                <a:spcPct val="50000"/>
              </a:spcBef>
            </a:pPr>
            <a:r>
              <a:rPr lang="en-US" sz="1000" b="1" dirty="0">
                <a:solidFill>
                  <a:srgbClr val="000000"/>
                </a:solidFill>
                <a:latin typeface="Courier New" pitchFamily="49" charset="0"/>
              </a:rPr>
              <a:t>public class Grade{</a:t>
            </a:r>
          </a:p>
          <a:p>
            <a:pPr eaLnBrk="1" hangingPunct="1">
              <a:spcBef>
                <a:spcPct val="50000"/>
              </a:spcBef>
            </a:pPr>
            <a:r>
              <a:rPr lang="en-US" sz="1000" b="1" dirty="0">
                <a:solidFill>
                  <a:srgbClr val="000000"/>
                </a:solidFill>
                <a:latin typeface="Courier New" pitchFamily="49" charset="0"/>
              </a:rPr>
              <a:t>@Override</a:t>
            </a:r>
          </a:p>
          <a:p>
            <a:pPr eaLnBrk="1" hangingPunct="1">
              <a:spcBef>
                <a:spcPct val="50000"/>
              </a:spcBef>
            </a:pPr>
            <a:r>
              <a:rPr lang="en-US" sz="1000" b="1" dirty="0">
                <a:solidFill>
                  <a:srgbClr val="000000"/>
                </a:solidFill>
                <a:latin typeface="Courier New" pitchFamily="49" charset="0"/>
              </a:rPr>
              <a:t>public </a:t>
            </a:r>
            <a:r>
              <a:rPr lang="en-US" sz="1000" b="1" dirty="0" err="1">
                <a:solidFill>
                  <a:srgbClr val="000000"/>
                </a:solidFill>
                <a:latin typeface="Courier New" pitchFamily="49" charset="0"/>
              </a:rPr>
              <a:t>boolean</a:t>
            </a:r>
            <a:r>
              <a:rPr lang="en-US" sz="1000" b="1" dirty="0">
                <a:solidFill>
                  <a:srgbClr val="000000"/>
                </a:solidFill>
                <a:latin typeface="Courier New" pitchFamily="49" charset="0"/>
              </a:rPr>
              <a:t> equals(Object o){..}</a:t>
            </a:r>
          </a:p>
          <a:p>
            <a:pPr eaLnBrk="1" hangingPunct="1">
              <a:spcBef>
                <a:spcPct val="50000"/>
              </a:spcBef>
            </a:pPr>
            <a:r>
              <a:rPr lang="en-US" sz="1000" b="1" dirty="0">
                <a:solidFill>
                  <a:srgbClr val="000000"/>
                </a:solidFill>
                <a:latin typeface="Courier New" pitchFamily="49" charset="0"/>
              </a:rPr>
              <a:t>@Override</a:t>
            </a:r>
          </a:p>
          <a:p>
            <a:pPr eaLnBrk="1" hangingPunct="1">
              <a:spcBef>
                <a:spcPct val="50000"/>
              </a:spcBef>
            </a:pPr>
            <a:r>
              <a:rPr lang="en-US" sz="1000" b="1" dirty="0">
                <a:solidFill>
                  <a:srgbClr val="000000"/>
                </a:solidFill>
                <a:latin typeface="Courier New" pitchFamily="49" charset="0"/>
              </a:rPr>
              <a:t> </a:t>
            </a:r>
            <a:r>
              <a:rPr lang="en-US" sz="1000" b="1" dirty="0">
                <a:solidFill>
                  <a:srgbClr val="339933"/>
                </a:solidFill>
                <a:latin typeface="Courier New" pitchFamily="49" charset="0"/>
              </a:rPr>
              <a:t>public </a:t>
            </a:r>
            <a:r>
              <a:rPr lang="en-US" sz="1000" b="1" dirty="0" err="1">
                <a:solidFill>
                  <a:srgbClr val="339933"/>
                </a:solidFill>
                <a:latin typeface="Courier New" pitchFamily="49" charset="0"/>
              </a:rPr>
              <a:t>int</a:t>
            </a:r>
            <a:r>
              <a:rPr lang="en-US" sz="1000" b="1" dirty="0">
                <a:solidFill>
                  <a:srgbClr val="339933"/>
                </a:solidFill>
                <a:latin typeface="Courier New" pitchFamily="49" charset="0"/>
              </a:rPr>
              <a:t> </a:t>
            </a:r>
            <a:r>
              <a:rPr lang="en-US" sz="1000" b="1" dirty="0" err="1">
                <a:solidFill>
                  <a:srgbClr val="339933"/>
                </a:solidFill>
                <a:latin typeface="Courier New" pitchFamily="49" charset="0"/>
              </a:rPr>
              <a:t>hashCode</a:t>
            </a:r>
            <a:r>
              <a:rPr lang="en-US" sz="1000" b="1" dirty="0">
                <a:solidFill>
                  <a:srgbClr val="339933"/>
                </a:solidFill>
                <a:latin typeface="Courier New" pitchFamily="49" charset="0"/>
              </a:rPr>
              <a:t>(){</a:t>
            </a:r>
          </a:p>
          <a:p>
            <a:pPr eaLnBrk="1" hangingPunct="1">
              <a:spcBef>
                <a:spcPct val="50000"/>
              </a:spcBef>
            </a:pPr>
            <a:r>
              <a:rPr lang="en-US" sz="1000" b="1" dirty="0">
                <a:solidFill>
                  <a:srgbClr val="339933"/>
                </a:solidFill>
                <a:latin typeface="Courier New" pitchFamily="49" charset="0"/>
              </a:rPr>
              <a:t> 	return </a:t>
            </a:r>
            <a:r>
              <a:rPr lang="en-US" sz="1000" b="1" dirty="0" err="1">
                <a:solidFill>
                  <a:srgbClr val="339933"/>
                </a:solidFill>
                <a:latin typeface="Courier New" pitchFamily="49" charset="0"/>
              </a:rPr>
              <a:t>g.getGrade</a:t>
            </a:r>
            <a:r>
              <a:rPr lang="en-US" sz="1000" b="1" dirty="0">
                <a:solidFill>
                  <a:srgbClr val="339933"/>
                </a:solidFill>
                <a:latin typeface="Courier New" pitchFamily="49" charset="0"/>
              </a:rPr>
              <a:t>().</a:t>
            </a:r>
            <a:r>
              <a:rPr lang="en-US" sz="1000" b="1" dirty="0" err="1">
                <a:solidFill>
                  <a:srgbClr val="339933"/>
                </a:solidFill>
                <a:latin typeface="Courier New" pitchFamily="49" charset="0"/>
              </a:rPr>
              <a:t>hashCode</a:t>
            </a:r>
            <a:r>
              <a:rPr lang="en-US" sz="1000" b="1" dirty="0">
                <a:solidFill>
                  <a:srgbClr val="339933"/>
                </a:solidFill>
                <a:latin typeface="Courier New" pitchFamily="49" charset="0"/>
              </a:rPr>
              <a:t>();</a:t>
            </a:r>
          </a:p>
          <a:p>
            <a:pPr eaLnBrk="1" hangingPunct="1">
              <a:spcBef>
                <a:spcPct val="50000"/>
              </a:spcBef>
            </a:pPr>
            <a:r>
              <a:rPr lang="en-US" sz="1000" b="1" dirty="0">
                <a:solidFill>
                  <a:srgbClr val="339933"/>
                </a:solidFill>
                <a:latin typeface="Courier New" pitchFamily="49" charset="0"/>
              </a:rPr>
              <a:t>	}</a:t>
            </a:r>
          </a:p>
          <a:p>
            <a:pPr eaLnBrk="1" hangingPunct="1">
              <a:spcBef>
                <a:spcPct val="50000"/>
              </a:spcBef>
            </a:pPr>
            <a:r>
              <a:rPr lang="en-US" sz="1000" b="1" dirty="0">
                <a:solidFill>
                  <a:srgbClr val="000000"/>
                </a:solidFill>
                <a:latin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79</a:t>
            </a:fld>
            <a:endParaRPr lang="en-US"/>
          </a:p>
        </p:txBody>
      </p:sp>
    </p:spTree>
    <p:extLst>
      <p:ext uri="{BB962C8B-B14F-4D97-AF65-F5344CB8AC3E}">
        <p14:creationId xmlns:p14="http://schemas.microsoft.com/office/powerpoint/2010/main" val="9544549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80</a:t>
            </a:fld>
            <a:endParaRPr lang="en-US"/>
          </a:p>
        </p:txBody>
      </p:sp>
    </p:spTree>
    <p:extLst>
      <p:ext uri="{BB962C8B-B14F-4D97-AF65-F5344CB8AC3E}">
        <p14:creationId xmlns:p14="http://schemas.microsoft.com/office/powerpoint/2010/main" val="3510088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val="29091700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6A30F07-AFBA-401F-BC20-51C6BC579D4A}" type="slidenum">
              <a:rPr lang="en-US" smtClean="0"/>
              <a:pPr eaLnBrk="1" hangingPunct="1">
                <a:defRPr/>
              </a:pPr>
              <a:t>88</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
                <a:schemeClr val="accent2"/>
              </a:buClr>
              <a:buSzTx/>
              <a:buFont typeface="Wingdings" pitchFamily="2" charset="2"/>
              <a:buNone/>
              <a:tabLst/>
              <a:defRPr/>
            </a:pPr>
            <a:r>
              <a:rPr lang="en-US" sz="1000" kern="1200" dirty="0"/>
              <a:t>Please note that the classes that we have created so far are called concrete classes (classes from which we can create instances).</a:t>
            </a:r>
          </a:p>
          <a:p>
            <a:pPr eaLnBrk="1" hangingPunct="1">
              <a:defRPr/>
            </a:pPr>
            <a:r>
              <a:rPr lang="en-US" sz="1000" kern="1200" dirty="0"/>
              <a:t>A class can inherit from abstract class in two ways</a:t>
            </a:r>
          </a:p>
          <a:p>
            <a:pPr lvl="1" eaLnBrk="1" hangingPunct="1">
              <a:defRPr/>
            </a:pPr>
            <a:r>
              <a:rPr lang="en-US" sz="1000" kern="1200" dirty="0"/>
              <a:t>By Complete Implementation</a:t>
            </a:r>
          </a:p>
          <a:p>
            <a:pPr lvl="2" eaLnBrk="1" hangingPunct="1">
              <a:defRPr/>
            </a:pPr>
            <a:r>
              <a:rPr lang="en-US" sz="1000" kern="1200" dirty="0">
                <a:ea typeface="+mn-ea"/>
                <a:cs typeface="+mn-cs"/>
              </a:rPr>
              <a:t>A class that inherits from the </a:t>
            </a:r>
            <a:r>
              <a:rPr lang="en-US" sz="1000" b="1" kern="1200" dirty="0">
                <a:latin typeface="Courier New" pitchFamily="49" charset="0"/>
                <a:ea typeface="+mn-ea"/>
                <a:cs typeface="+mn-cs"/>
              </a:rPr>
              <a:t>abstract</a:t>
            </a:r>
            <a:r>
              <a:rPr lang="en-US" sz="1000" kern="1200" dirty="0">
                <a:ea typeface="+mn-ea"/>
                <a:cs typeface="+mn-cs"/>
              </a:rPr>
              <a:t> class and override all the abstract methods by providing implementations specific to that class. </a:t>
            </a:r>
          </a:p>
          <a:p>
            <a:pPr lvl="2" eaLnBrk="1" hangingPunct="1">
              <a:defRPr/>
            </a:pPr>
            <a:r>
              <a:rPr lang="en-US" sz="1000" kern="1200" dirty="0">
                <a:ea typeface="+mn-ea"/>
                <a:cs typeface="+mn-cs"/>
              </a:rPr>
              <a:t>This results in a concrete class</a:t>
            </a:r>
          </a:p>
          <a:p>
            <a:pPr lvl="1" eaLnBrk="1" hangingPunct="1">
              <a:defRPr/>
            </a:pPr>
            <a:r>
              <a:rPr lang="en-US" sz="1000" kern="1200" dirty="0"/>
              <a:t>By Partial Implementation</a:t>
            </a:r>
          </a:p>
          <a:p>
            <a:pPr lvl="2" eaLnBrk="1" hangingPunct="1">
              <a:defRPr/>
            </a:pPr>
            <a:r>
              <a:rPr lang="en-US" sz="1000" kern="1200" dirty="0"/>
              <a:t>A class that inherits from the abstract class and  does NOT override one or more </a:t>
            </a:r>
            <a:r>
              <a:rPr lang="en-US" sz="1000" b="1" kern="1200" dirty="0">
                <a:latin typeface="Courier New" pitchFamily="49" charset="0"/>
                <a:ea typeface="+mn-ea"/>
                <a:cs typeface="+mn-cs"/>
              </a:rPr>
              <a:t>abstract</a:t>
            </a:r>
            <a:r>
              <a:rPr lang="en-US" sz="1000" kern="1200" dirty="0"/>
              <a:t> methods.</a:t>
            </a:r>
          </a:p>
          <a:p>
            <a:pPr lvl="2" eaLnBrk="1" hangingPunct="1">
              <a:defRPr/>
            </a:pPr>
            <a:r>
              <a:rPr lang="en-US" sz="1000" kern="1200" dirty="0"/>
              <a:t>Such class must be marked as an </a:t>
            </a:r>
            <a:r>
              <a:rPr lang="en-US" sz="1000" b="1" kern="1200" dirty="0">
                <a:latin typeface="Courier New" pitchFamily="49" charset="0"/>
                <a:ea typeface="+mn-ea"/>
                <a:cs typeface="+mn-cs"/>
              </a:rPr>
              <a:t>abstract</a:t>
            </a:r>
            <a:r>
              <a:rPr lang="en-US" sz="1000" kern="1200" dirty="0"/>
              <a:t> class.</a:t>
            </a:r>
          </a:p>
          <a:p>
            <a:pPr marL="228600" indent="-228600" eaLnBrk="1" hangingPunct="1">
              <a:buClr>
                <a:schemeClr val="accent2"/>
              </a:buClr>
              <a:buFont typeface="Wingdings" pitchFamily="2" charset="2"/>
              <a:buNone/>
            </a:pPr>
            <a:endParaRPr lang="en-US" sz="1000" dirty="0">
              <a:latin typeface="Arial" charset="0"/>
            </a:endParaRPr>
          </a:p>
          <a:p>
            <a:pPr marL="228600" indent="-228600" eaLnBrk="1" hangingPunct="1">
              <a:buClr>
                <a:schemeClr val="accent2"/>
              </a:buClr>
              <a:buFont typeface="Wingdings" pitchFamily="2" charset="2"/>
              <a:buAutoNum type="arabicPeriod"/>
            </a:pPr>
            <a:endParaRPr lang="en-US" sz="1000" dirty="0">
              <a:latin typeface="Arial" charset="0"/>
            </a:endParaRPr>
          </a:p>
          <a:p>
            <a:pPr marL="228600" indent="-228600" eaLnBrk="1" hangingPunct="1">
              <a:buClr>
                <a:schemeClr val="accent2"/>
              </a:buClr>
              <a:buFont typeface="Wingdings" pitchFamily="2" charset="2"/>
              <a:buAutoNum type="arabicPeriod"/>
            </a:pPr>
            <a:endParaRPr lang="en-US" sz="1000" dirty="0">
              <a:latin typeface="Arial" charset="0"/>
            </a:endParaRPr>
          </a:p>
          <a:p>
            <a:pPr marL="228600" indent="-228600" eaLnBrk="1" hangingPunct="1"/>
            <a:endParaRPr lang="en-US" sz="1000" dirty="0">
              <a:latin typeface="Arial" charset="0"/>
            </a:endParaRPr>
          </a:p>
        </p:txBody>
      </p:sp>
    </p:spTree>
    <p:extLst>
      <p:ext uri="{BB962C8B-B14F-4D97-AF65-F5344CB8AC3E}">
        <p14:creationId xmlns:p14="http://schemas.microsoft.com/office/powerpoint/2010/main" val="12125512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ct val="0"/>
              </a:spcBef>
            </a:pPr>
            <a:r>
              <a:rPr lang="en-US" dirty="0"/>
              <a:t>College needs to maintain information a student or a faculty or a principal or a HOD.</a:t>
            </a:r>
          </a:p>
          <a:p>
            <a:pPr marL="228600" indent="-228600">
              <a:spcBef>
                <a:spcPct val="0"/>
              </a:spcBef>
            </a:pPr>
            <a:r>
              <a:rPr lang="en-US" dirty="0"/>
              <a:t> If we notice carefully, most of the common information about all these entities are name, address, date of birth, unique id.</a:t>
            </a:r>
          </a:p>
          <a:p>
            <a:pPr marL="228600" indent="-228600">
              <a:spcBef>
                <a:spcPct val="0"/>
              </a:spcBef>
            </a:pPr>
            <a:r>
              <a:rPr lang="en-US" dirty="0"/>
              <a:t> Imagine writing getters and setter for all these in all the classes (even if it were copy paste, it is not easy !)</a:t>
            </a:r>
          </a:p>
          <a:p>
            <a:pPr marL="228600" indent="-228600">
              <a:spcBef>
                <a:spcPct val="0"/>
              </a:spcBef>
            </a:pPr>
            <a:r>
              <a:rPr lang="en-US" dirty="0"/>
              <a:t>Instead a generic class called Person with all common attributes can be created and have Teacher class, Student class and others inherit from Person.</a:t>
            </a:r>
          </a:p>
          <a:p>
            <a:pPr marL="228600" indent="-228600">
              <a:spcBef>
                <a:spcPct val="0"/>
              </a:spcBef>
            </a:pPr>
            <a:r>
              <a:rPr lang="en-US" dirty="0"/>
              <a:t>But we don’t want anybody to create Person objects. In other words, a college needs not just a person but Teachers, Students etc.</a:t>
            </a:r>
          </a:p>
          <a:p>
            <a:pPr marL="228600" indent="-228600">
              <a:spcBef>
                <a:spcPct val="0"/>
              </a:spcBef>
            </a:pPr>
            <a:r>
              <a:rPr lang="en-US" dirty="0"/>
              <a:t>To prevent instance creation we can mark Person as abstract.</a:t>
            </a:r>
          </a:p>
          <a:p>
            <a:pPr marL="228600" indent="-228600">
              <a:buClr>
                <a:srgbClr val="C00000"/>
              </a:buClr>
              <a:buFontTx/>
              <a:buChar char="•"/>
            </a:pPr>
            <a:endParaRPr lang="en-US" dirty="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89</a:t>
            </a:fld>
            <a:endParaRPr lang="en-US"/>
          </a:p>
        </p:txBody>
      </p:sp>
    </p:spTree>
    <p:extLst>
      <p:ext uri="{BB962C8B-B14F-4D97-AF65-F5344CB8AC3E}">
        <p14:creationId xmlns:p14="http://schemas.microsoft.com/office/powerpoint/2010/main" val="3447929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000" b="0" dirty="0">
                <a:solidFill>
                  <a:srgbClr val="000000"/>
                </a:solidFill>
                <a:latin typeface="Courier New" pitchFamily="49" charset="0"/>
              </a:rPr>
              <a:t>package general;</a:t>
            </a:r>
          </a:p>
          <a:p>
            <a:r>
              <a:rPr lang="en-US" sz="1000" b="0" dirty="0">
                <a:solidFill>
                  <a:srgbClr val="000000"/>
                </a:solidFill>
                <a:latin typeface="Courier New" pitchFamily="49" charset="0"/>
              </a:rPr>
              <a:t>public </a:t>
            </a:r>
            <a:r>
              <a:rPr lang="en-US" sz="1000" b="0" dirty="0">
                <a:solidFill>
                  <a:srgbClr val="C00000"/>
                </a:solidFill>
                <a:latin typeface="Courier New" pitchFamily="49" charset="0"/>
              </a:rPr>
              <a:t>abstract</a:t>
            </a:r>
            <a:r>
              <a:rPr lang="en-US" sz="1000" b="0" dirty="0">
                <a:solidFill>
                  <a:srgbClr val="000000"/>
                </a:solidFill>
                <a:latin typeface="Courier New" pitchFamily="49" charset="0"/>
              </a:rPr>
              <a:t> class Person{	</a:t>
            </a:r>
          </a:p>
          <a:p>
            <a:r>
              <a:rPr lang="en-US" sz="1000" b="0" dirty="0">
                <a:solidFill>
                  <a:srgbClr val="000000"/>
                </a:solidFill>
                <a:latin typeface="Courier New" pitchFamily="49" charset="0"/>
              </a:rPr>
              <a:t>private String name;</a:t>
            </a:r>
          </a:p>
          <a:p>
            <a:r>
              <a:rPr lang="en-US" sz="1000" b="0" dirty="0">
                <a:solidFill>
                  <a:srgbClr val="000000"/>
                </a:solidFill>
                <a:latin typeface="Courier New" pitchFamily="49" charset="0"/>
              </a:rPr>
              <a:t>private String address;</a:t>
            </a:r>
          </a:p>
          <a:p>
            <a:r>
              <a:rPr lang="en-US" sz="1000" b="0" dirty="0">
                <a:solidFill>
                  <a:srgbClr val="000000"/>
                </a:solidFill>
                <a:latin typeface="Courier New" pitchFamily="49" charset="0"/>
              </a:rPr>
              <a:t>protected Person(){}</a:t>
            </a:r>
          </a:p>
          <a:p>
            <a:r>
              <a:rPr lang="en-US" sz="1000" b="0" dirty="0">
                <a:solidFill>
                  <a:srgbClr val="000000"/>
                </a:solidFill>
                <a:latin typeface="Courier New" pitchFamily="49" charset="0"/>
              </a:rPr>
              <a:t>public void </a:t>
            </a:r>
            <a:r>
              <a:rPr lang="en-US" sz="1000" b="0" dirty="0" err="1">
                <a:solidFill>
                  <a:srgbClr val="000000"/>
                </a:solidFill>
                <a:latin typeface="Courier New" pitchFamily="49" charset="0"/>
              </a:rPr>
              <a:t>setName</a:t>
            </a:r>
            <a:r>
              <a:rPr lang="en-US" sz="1000" b="0" dirty="0">
                <a:solidFill>
                  <a:srgbClr val="000000"/>
                </a:solidFill>
                <a:latin typeface="Courier New" pitchFamily="49" charset="0"/>
              </a:rPr>
              <a:t>(String name){</a:t>
            </a:r>
          </a:p>
          <a:p>
            <a:r>
              <a:rPr lang="en-US" sz="1000" b="0" dirty="0">
                <a:solidFill>
                  <a:srgbClr val="000000"/>
                </a:solidFill>
                <a:latin typeface="Courier New" pitchFamily="49" charset="0"/>
              </a:rPr>
              <a:t>	if(name==null)</a:t>
            </a:r>
          </a:p>
          <a:p>
            <a:r>
              <a:rPr lang="en-US" sz="1000" b="0" dirty="0">
                <a:solidFill>
                  <a:srgbClr val="000000"/>
                </a:solidFill>
                <a:latin typeface="Courier New" pitchFamily="49" charset="0"/>
              </a:rPr>
              <a:t>	</a:t>
            </a:r>
            <a:r>
              <a:rPr lang="en-US" sz="1000" b="0" dirty="0" err="1">
                <a:solidFill>
                  <a:srgbClr val="000000"/>
                </a:solidFill>
                <a:latin typeface="Courier New" pitchFamily="49" charset="0"/>
              </a:rPr>
              <a:t>System.out.println</a:t>
            </a:r>
            <a:r>
              <a:rPr lang="en-US" sz="1000" b="0" dirty="0">
                <a:solidFill>
                  <a:srgbClr val="000000"/>
                </a:solidFill>
                <a:latin typeface="Courier New" pitchFamily="49" charset="0"/>
              </a:rPr>
              <a:t>("Invalid name");</a:t>
            </a:r>
          </a:p>
          <a:p>
            <a:r>
              <a:rPr lang="en-US" sz="1000" b="0" dirty="0">
                <a:solidFill>
                  <a:srgbClr val="000000"/>
                </a:solidFill>
                <a:latin typeface="Courier New" pitchFamily="49" charset="0"/>
              </a:rPr>
              <a:t>	else</a:t>
            </a:r>
          </a:p>
          <a:p>
            <a:r>
              <a:rPr lang="en-US" sz="1000" b="0" dirty="0">
                <a:solidFill>
                  <a:srgbClr val="000000"/>
                </a:solidFill>
                <a:latin typeface="Courier New" pitchFamily="49" charset="0"/>
              </a:rPr>
              <a:t>	this.name=name;}</a:t>
            </a:r>
          </a:p>
          <a:p>
            <a:endParaRPr lang="en-US" sz="1000" b="0" dirty="0">
              <a:solidFill>
                <a:srgbClr val="000000"/>
              </a:solidFill>
              <a:latin typeface="Courier New" pitchFamily="49" charset="0"/>
            </a:endParaRPr>
          </a:p>
          <a:p>
            <a:r>
              <a:rPr lang="en-US" sz="1000" b="0" dirty="0">
                <a:solidFill>
                  <a:srgbClr val="000000"/>
                </a:solidFill>
                <a:latin typeface="Courier New" pitchFamily="49" charset="0"/>
              </a:rPr>
              <a:t>public String </a:t>
            </a:r>
            <a:r>
              <a:rPr lang="en-US" sz="1000" b="0" dirty="0" err="1">
                <a:solidFill>
                  <a:srgbClr val="000000"/>
                </a:solidFill>
                <a:latin typeface="Courier New" pitchFamily="49" charset="0"/>
              </a:rPr>
              <a:t>getName</a:t>
            </a:r>
            <a:r>
              <a:rPr lang="en-US" sz="1000" b="0" dirty="0">
                <a:solidFill>
                  <a:srgbClr val="000000"/>
                </a:solidFill>
                <a:latin typeface="Courier New" pitchFamily="49" charset="0"/>
              </a:rPr>
              <a:t>(){</a:t>
            </a:r>
          </a:p>
          <a:p>
            <a:r>
              <a:rPr lang="en-US" sz="1000" b="0" dirty="0">
                <a:solidFill>
                  <a:srgbClr val="000000"/>
                </a:solidFill>
                <a:latin typeface="Courier New" pitchFamily="49" charset="0"/>
              </a:rPr>
              <a:t>return name;}</a:t>
            </a:r>
          </a:p>
          <a:p>
            <a:r>
              <a:rPr lang="en-US" sz="1000" b="0" dirty="0">
                <a:solidFill>
                  <a:srgbClr val="000000"/>
                </a:solidFill>
                <a:latin typeface="Courier New" pitchFamily="49" charset="0"/>
              </a:rPr>
              <a:t>public void </a:t>
            </a:r>
            <a:r>
              <a:rPr lang="en-US" sz="1000" b="0" dirty="0" err="1">
                <a:solidFill>
                  <a:srgbClr val="000000"/>
                </a:solidFill>
                <a:latin typeface="Courier New" pitchFamily="49" charset="0"/>
              </a:rPr>
              <a:t>setAddress</a:t>
            </a:r>
            <a:r>
              <a:rPr lang="en-US" sz="1000" b="0" dirty="0">
                <a:solidFill>
                  <a:srgbClr val="000000"/>
                </a:solidFill>
                <a:latin typeface="Courier New" pitchFamily="49" charset="0"/>
              </a:rPr>
              <a:t>(String address){</a:t>
            </a:r>
          </a:p>
          <a:p>
            <a:r>
              <a:rPr lang="en-US" sz="1000" b="0" dirty="0">
                <a:solidFill>
                  <a:srgbClr val="000000"/>
                </a:solidFill>
                <a:latin typeface="Courier New" pitchFamily="49" charset="0"/>
              </a:rPr>
              <a:t>	if(address==null)</a:t>
            </a:r>
          </a:p>
          <a:p>
            <a:r>
              <a:rPr lang="en-US" sz="1000" b="0" dirty="0">
                <a:solidFill>
                  <a:srgbClr val="000000"/>
                </a:solidFill>
                <a:latin typeface="Courier New" pitchFamily="49" charset="0"/>
              </a:rPr>
              <a:t>	</a:t>
            </a:r>
            <a:r>
              <a:rPr lang="en-US" sz="1000" b="0" dirty="0" err="1">
                <a:solidFill>
                  <a:srgbClr val="000000"/>
                </a:solidFill>
                <a:latin typeface="Courier New" pitchFamily="49" charset="0"/>
              </a:rPr>
              <a:t>System.out.println</a:t>
            </a:r>
            <a:r>
              <a:rPr lang="en-US" sz="1000" b="0" dirty="0">
                <a:solidFill>
                  <a:srgbClr val="000000"/>
                </a:solidFill>
                <a:latin typeface="Courier New" pitchFamily="49" charset="0"/>
              </a:rPr>
              <a:t>("Invalid name");</a:t>
            </a:r>
          </a:p>
          <a:p>
            <a:r>
              <a:rPr lang="en-US" sz="1000" b="0" dirty="0">
                <a:solidFill>
                  <a:srgbClr val="000000"/>
                </a:solidFill>
                <a:latin typeface="Courier New" pitchFamily="49" charset="0"/>
              </a:rPr>
              <a:t>	else</a:t>
            </a:r>
          </a:p>
          <a:p>
            <a:r>
              <a:rPr lang="en-US" sz="1000" b="0" dirty="0">
                <a:solidFill>
                  <a:srgbClr val="000000"/>
                </a:solidFill>
                <a:latin typeface="Courier New" pitchFamily="49" charset="0"/>
              </a:rPr>
              <a:t>	</a:t>
            </a:r>
            <a:r>
              <a:rPr lang="en-US" sz="1000" b="0" dirty="0" err="1">
                <a:solidFill>
                  <a:srgbClr val="000000"/>
                </a:solidFill>
                <a:latin typeface="Courier New" pitchFamily="49" charset="0"/>
              </a:rPr>
              <a:t>this.address</a:t>
            </a:r>
            <a:r>
              <a:rPr lang="en-US" sz="1000" b="0" dirty="0">
                <a:solidFill>
                  <a:srgbClr val="000000"/>
                </a:solidFill>
                <a:latin typeface="Courier New" pitchFamily="49" charset="0"/>
              </a:rPr>
              <a:t>=address;}</a:t>
            </a:r>
          </a:p>
          <a:p>
            <a:endParaRPr lang="en-US" sz="1000" b="0" dirty="0">
              <a:solidFill>
                <a:srgbClr val="000000"/>
              </a:solidFill>
              <a:latin typeface="Courier New" pitchFamily="49" charset="0"/>
            </a:endParaRPr>
          </a:p>
          <a:p>
            <a:r>
              <a:rPr lang="en-US" sz="1000" b="0" dirty="0">
                <a:solidFill>
                  <a:srgbClr val="000000"/>
                </a:solidFill>
                <a:latin typeface="Courier New" pitchFamily="49" charset="0"/>
              </a:rPr>
              <a:t>public String </a:t>
            </a:r>
            <a:r>
              <a:rPr lang="en-US" sz="1000" b="0" dirty="0" err="1">
                <a:solidFill>
                  <a:srgbClr val="000000"/>
                </a:solidFill>
                <a:latin typeface="Courier New" pitchFamily="49" charset="0"/>
              </a:rPr>
              <a:t>getAddress</a:t>
            </a:r>
            <a:r>
              <a:rPr lang="en-US" sz="1000" b="0" dirty="0">
                <a:solidFill>
                  <a:srgbClr val="000000"/>
                </a:solidFill>
                <a:latin typeface="Courier New" pitchFamily="49" charset="0"/>
              </a:rPr>
              <a:t>(){return address;}</a:t>
            </a:r>
          </a:p>
          <a:p>
            <a:r>
              <a:rPr lang="en-US" sz="1000" b="0" dirty="0">
                <a:solidFill>
                  <a:srgbClr val="C00000"/>
                </a:solidFill>
                <a:latin typeface="Courier New" pitchFamily="49" charset="0"/>
              </a:rPr>
              <a:t>public abstract </a:t>
            </a:r>
            <a:r>
              <a:rPr lang="en-US" sz="1000" b="0" dirty="0" err="1">
                <a:solidFill>
                  <a:srgbClr val="C00000"/>
                </a:solidFill>
                <a:latin typeface="Courier New" pitchFamily="49" charset="0"/>
              </a:rPr>
              <a:t>int</a:t>
            </a:r>
            <a:r>
              <a:rPr lang="en-US" sz="1000" b="0" dirty="0">
                <a:solidFill>
                  <a:srgbClr val="C00000"/>
                </a:solidFill>
                <a:latin typeface="Courier New" pitchFamily="49" charset="0"/>
              </a:rPr>
              <a:t> </a:t>
            </a:r>
            <a:r>
              <a:rPr lang="en-US" sz="1000" b="0" dirty="0" err="1">
                <a:solidFill>
                  <a:srgbClr val="C00000"/>
                </a:solidFill>
                <a:latin typeface="Courier New" pitchFamily="49" charset="0"/>
              </a:rPr>
              <a:t>getUID</a:t>
            </a:r>
            <a:r>
              <a:rPr lang="en-US" sz="1000" b="0" dirty="0">
                <a:solidFill>
                  <a:srgbClr val="C00000"/>
                </a:solidFill>
                <a:latin typeface="Courier New" pitchFamily="49" charset="0"/>
              </a:rPr>
              <a:t>();</a:t>
            </a:r>
            <a:endParaRPr lang="en-US" sz="1000" b="0" dirty="0">
              <a:solidFill>
                <a:srgbClr val="000000"/>
              </a:solidFill>
              <a:latin typeface="Courier New" pitchFamily="49" charset="0"/>
            </a:endParaRPr>
          </a:p>
          <a:p>
            <a:r>
              <a:rPr lang="en-US" sz="1000" b="0" dirty="0">
                <a:solidFill>
                  <a:srgbClr val="000000"/>
                </a:solidFill>
                <a:latin typeface="Courier New" pitchFamily="49" charset="0"/>
              </a:rPr>
              <a:t>public Person(String name, String address){</a:t>
            </a:r>
          </a:p>
          <a:p>
            <a:r>
              <a:rPr lang="en-US" sz="1000" b="0" dirty="0" err="1">
                <a:solidFill>
                  <a:srgbClr val="000000"/>
                </a:solidFill>
                <a:latin typeface="Courier New" pitchFamily="49" charset="0"/>
              </a:rPr>
              <a:t>setName</a:t>
            </a:r>
            <a:r>
              <a:rPr lang="en-US" sz="1000" b="0" dirty="0">
                <a:solidFill>
                  <a:srgbClr val="000000"/>
                </a:solidFill>
                <a:latin typeface="Courier New" pitchFamily="49" charset="0"/>
              </a:rPr>
              <a:t>(name); </a:t>
            </a:r>
            <a:r>
              <a:rPr lang="en-US" sz="1000" b="0" dirty="0" err="1">
                <a:solidFill>
                  <a:srgbClr val="000000"/>
                </a:solidFill>
                <a:latin typeface="Courier New" pitchFamily="49" charset="0"/>
              </a:rPr>
              <a:t>setAddress</a:t>
            </a:r>
            <a:r>
              <a:rPr lang="en-US" sz="1000" b="0" dirty="0">
                <a:solidFill>
                  <a:srgbClr val="000000"/>
                </a:solidFill>
                <a:latin typeface="Courier New" pitchFamily="49" charset="0"/>
              </a:rPr>
              <a:t>(address);}</a:t>
            </a:r>
          </a:p>
          <a:p>
            <a:endParaRPr lang="en-US" sz="1000" b="0" dirty="0">
              <a:solidFill>
                <a:srgbClr val="000000"/>
              </a:solidFill>
              <a:latin typeface="Courier New" pitchFamily="49" charset="0"/>
            </a:endParaRPr>
          </a:p>
          <a:p>
            <a:r>
              <a:rPr lang="en-US" sz="1000" b="0" dirty="0">
                <a:solidFill>
                  <a:srgbClr val="000000"/>
                </a:solidFill>
                <a:latin typeface="Courier New" pitchFamily="49" charset="0"/>
              </a:rPr>
              <a:t>public Person(String name){</a:t>
            </a:r>
          </a:p>
          <a:p>
            <a:r>
              <a:rPr lang="en-US" sz="1000" b="0" dirty="0" err="1">
                <a:solidFill>
                  <a:srgbClr val="000000"/>
                </a:solidFill>
                <a:latin typeface="Courier New" pitchFamily="49" charset="0"/>
              </a:rPr>
              <a:t>setName</a:t>
            </a:r>
            <a:r>
              <a:rPr lang="en-US" sz="1000" b="0" dirty="0">
                <a:solidFill>
                  <a:srgbClr val="000000"/>
                </a:solidFill>
                <a:latin typeface="Courier New" pitchFamily="49" charset="0"/>
              </a:rPr>
              <a:t>(name); </a:t>
            </a:r>
          </a:p>
          <a:p>
            <a:r>
              <a:rPr lang="en-US" sz="1000" b="0" dirty="0">
                <a:solidFill>
                  <a:srgbClr val="000000"/>
                </a:solidFill>
                <a:latin typeface="Courier New" pitchFamily="49" charset="0"/>
              </a:rPr>
              <a:t>} }</a:t>
            </a:r>
          </a:p>
          <a:p>
            <a:pPr>
              <a:spcBef>
                <a:spcPct val="50000"/>
              </a:spcBef>
            </a:pPr>
            <a:r>
              <a:rPr lang="en-US" sz="1000" b="0" dirty="0">
                <a:solidFill>
                  <a:srgbClr val="000000"/>
                </a:solidFill>
                <a:latin typeface="Courier New" pitchFamily="49" charset="0"/>
              </a:rPr>
              <a:t>package student;</a:t>
            </a:r>
          </a:p>
          <a:p>
            <a:pPr>
              <a:spcBef>
                <a:spcPct val="50000"/>
              </a:spcBef>
            </a:pPr>
            <a:r>
              <a:rPr lang="en-US" sz="1000" b="0" dirty="0">
                <a:solidFill>
                  <a:srgbClr val="000000"/>
                </a:solidFill>
                <a:latin typeface="Courier New" pitchFamily="49" charset="0"/>
              </a:rPr>
              <a:t>public class Student extends </a:t>
            </a:r>
            <a:r>
              <a:rPr lang="en-US" sz="1000" b="0" dirty="0" err="1">
                <a:solidFill>
                  <a:srgbClr val="000000"/>
                </a:solidFill>
                <a:latin typeface="Courier New" pitchFamily="49" charset="0"/>
              </a:rPr>
              <a:t>general.Person</a:t>
            </a:r>
            <a:r>
              <a:rPr lang="en-US" sz="1000" b="0" dirty="0">
                <a:solidFill>
                  <a:srgbClr val="000000"/>
                </a:solidFill>
                <a:latin typeface="Courier New" pitchFamily="49" charset="0"/>
              </a:rPr>
              <a:t>{</a:t>
            </a:r>
          </a:p>
          <a:p>
            <a:pPr>
              <a:spcBef>
                <a:spcPct val="50000"/>
              </a:spcBef>
            </a:pPr>
            <a:r>
              <a:rPr lang="en-US" sz="1000" b="0" dirty="0">
                <a:solidFill>
                  <a:srgbClr val="000000"/>
                </a:solidFill>
                <a:latin typeface="Courier New" pitchFamily="49" charset="0"/>
              </a:rPr>
              <a:t>//remove getters and setter for name attribute</a:t>
            </a:r>
          </a:p>
          <a:p>
            <a:pPr>
              <a:spcBef>
                <a:spcPct val="50000"/>
              </a:spcBef>
            </a:pPr>
            <a:r>
              <a:rPr lang="en-US" sz="1000" b="0" dirty="0">
                <a:solidFill>
                  <a:srgbClr val="C00000"/>
                </a:solidFill>
                <a:latin typeface="Courier New" pitchFamily="49" charset="0"/>
              </a:rPr>
              <a:t>public </a:t>
            </a:r>
            <a:r>
              <a:rPr lang="en-US" sz="1000" b="0" dirty="0" err="1">
                <a:solidFill>
                  <a:srgbClr val="C00000"/>
                </a:solidFill>
                <a:latin typeface="Courier New" pitchFamily="49" charset="0"/>
              </a:rPr>
              <a:t>int</a:t>
            </a:r>
            <a:r>
              <a:rPr lang="en-US" sz="1000" b="0" dirty="0">
                <a:solidFill>
                  <a:srgbClr val="C00000"/>
                </a:solidFill>
                <a:latin typeface="Courier New" pitchFamily="49" charset="0"/>
              </a:rPr>
              <a:t> </a:t>
            </a:r>
            <a:r>
              <a:rPr lang="en-US" sz="1000" b="0" dirty="0" err="1">
                <a:solidFill>
                  <a:srgbClr val="C00000"/>
                </a:solidFill>
                <a:latin typeface="Courier New" pitchFamily="49" charset="0"/>
              </a:rPr>
              <a:t>getUID</a:t>
            </a:r>
            <a:r>
              <a:rPr lang="en-US" sz="1000" b="0" dirty="0">
                <a:solidFill>
                  <a:srgbClr val="C00000"/>
                </a:solidFill>
                <a:latin typeface="Courier New" pitchFamily="49" charset="0"/>
              </a:rPr>
              <a:t>(){return </a:t>
            </a:r>
            <a:r>
              <a:rPr lang="en-US" sz="1000" b="0" dirty="0" err="1">
                <a:solidFill>
                  <a:srgbClr val="C00000"/>
                </a:solidFill>
                <a:latin typeface="Courier New" pitchFamily="49" charset="0"/>
              </a:rPr>
              <a:t>regNo</a:t>
            </a:r>
            <a:r>
              <a:rPr lang="en-US" sz="1000" b="0" dirty="0">
                <a:solidFill>
                  <a:srgbClr val="C00000"/>
                </a:solidFill>
                <a:latin typeface="Courier New" pitchFamily="49" charset="0"/>
              </a:rPr>
              <a:t>;}</a:t>
            </a:r>
          </a:p>
          <a:p>
            <a:pPr>
              <a:spcBef>
                <a:spcPct val="50000"/>
              </a:spcBef>
            </a:pPr>
            <a:r>
              <a:rPr lang="en-US" sz="1000" b="0" dirty="0">
                <a:solidFill>
                  <a:srgbClr val="000000"/>
                </a:solidFill>
                <a:latin typeface="Courier New" pitchFamily="49" charset="0"/>
              </a:rPr>
              <a:t>public Student(String nm, String d){ </a:t>
            </a:r>
          </a:p>
          <a:p>
            <a:pPr>
              <a:spcBef>
                <a:spcPct val="50000"/>
              </a:spcBef>
            </a:pPr>
            <a:r>
              <a:rPr lang="en-US" sz="1000" b="0" dirty="0">
                <a:solidFill>
                  <a:srgbClr val="000000"/>
                </a:solidFill>
                <a:latin typeface="Courier New" pitchFamily="49" charset="0"/>
              </a:rPr>
              <a:t>super(nm);</a:t>
            </a:r>
          </a:p>
          <a:p>
            <a:pPr>
              <a:spcBef>
                <a:spcPct val="50000"/>
              </a:spcBef>
            </a:pPr>
            <a:r>
              <a:rPr lang="en-US" sz="1000" b="0" dirty="0">
                <a:solidFill>
                  <a:srgbClr val="000000"/>
                </a:solidFill>
                <a:latin typeface="Courier New" pitchFamily="49" charset="0"/>
              </a:rPr>
              <a:t>…}}</a:t>
            </a:r>
          </a:p>
          <a:p>
            <a:pPr>
              <a:spcBef>
                <a:spcPct val="50000"/>
              </a:spcBef>
            </a:pPr>
            <a:r>
              <a:rPr lang="en-US" sz="1000" b="0" dirty="0">
                <a:solidFill>
                  <a:srgbClr val="000000"/>
                </a:solidFill>
                <a:latin typeface="Courier New" pitchFamily="49" charset="0"/>
              </a:rPr>
              <a:t>package teacher;</a:t>
            </a:r>
          </a:p>
          <a:p>
            <a:pPr>
              <a:spcBef>
                <a:spcPct val="50000"/>
              </a:spcBef>
            </a:pPr>
            <a:r>
              <a:rPr lang="en-US" sz="1000" b="0" dirty="0">
                <a:solidFill>
                  <a:srgbClr val="000000"/>
                </a:solidFill>
                <a:latin typeface="Courier New" pitchFamily="49" charset="0"/>
              </a:rPr>
              <a:t>public class Teacher extends </a:t>
            </a:r>
            <a:r>
              <a:rPr lang="en-US" sz="1000" b="0" dirty="0" err="1">
                <a:solidFill>
                  <a:srgbClr val="000000"/>
                </a:solidFill>
                <a:latin typeface="Courier New" pitchFamily="49" charset="0"/>
              </a:rPr>
              <a:t>general.Person</a:t>
            </a:r>
            <a:r>
              <a:rPr lang="en-US" sz="1000" b="0" dirty="0">
                <a:solidFill>
                  <a:srgbClr val="000000"/>
                </a:solidFill>
                <a:latin typeface="Courier New" pitchFamily="49" charset="0"/>
              </a:rPr>
              <a:t>{</a:t>
            </a:r>
          </a:p>
          <a:p>
            <a:pPr>
              <a:spcBef>
                <a:spcPct val="50000"/>
              </a:spcBef>
            </a:pPr>
            <a:r>
              <a:rPr lang="en-US" sz="1000" b="0" dirty="0">
                <a:solidFill>
                  <a:srgbClr val="000000"/>
                </a:solidFill>
                <a:latin typeface="Courier New" pitchFamily="49" charset="0"/>
              </a:rPr>
              <a:t>//remove getters and setter for name attribute</a:t>
            </a:r>
          </a:p>
          <a:p>
            <a:pPr>
              <a:spcBef>
                <a:spcPct val="50000"/>
              </a:spcBef>
            </a:pPr>
            <a:r>
              <a:rPr lang="en-US" sz="1000" b="0" dirty="0">
                <a:solidFill>
                  <a:srgbClr val="C00000"/>
                </a:solidFill>
                <a:latin typeface="Courier New" pitchFamily="49" charset="0"/>
              </a:rPr>
              <a:t>public </a:t>
            </a:r>
            <a:r>
              <a:rPr lang="en-US" sz="1000" b="0" dirty="0" err="1">
                <a:solidFill>
                  <a:srgbClr val="C00000"/>
                </a:solidFill>
                <a:latin typeface="Courier New" pitchFamily="49" charset="0"/>
              </a:rPr>
              <a:t>int</a:t>
            </a:r>
            <a:r>
              <a:rPr lang="en-US" sz="1000" b="0" dirty="0">
                <a:solidFill>
                  <a:srgbClr val="C00000"/>
                </a:solidFill>
                <a:latin typeface="Courier New" pitchFamily="49" charset="0"/>
              </a:rPr>
              <a:t> </a:t>
            </a:r>
            <a:r>
              <a:rPr lang="en-US" sz="1000" b="0" dirty="0" err="1">
                <a:solidFill>
                  <a:srgbClr val="C00000"/>
                </a:solidFill>
                <a:latin typeface="Courier New" pitchFamily="49" charset="0"/>
              </a:rPr>
              <a:t>getUID</a:t>
            </a:r>
            <a:r>
              <a:rPr lang="en-US" sz="1000" b="0" dirty="0">
                <a:solidFill>
                  <a:srgbClr val="C00000"/>
                </a:solidFill>
                <a:latin typeface="Courier New" pitchFamily="49" charset="0"/>
              </a:rPr>
              <a:t>(){return </a:t>
            </a:r>
            <a:r>
              <a:rPr lang="en-US" sz="1000" b="0" dirty="0" err="1">
                <a:solidFill>
                  <a:srgbClr val="C00000"/>
                </a:solidFill>
                <a:latin typeface="Courier New" pitchFamily="49" charset="0"/>
              </a:rPr>
              <a:t>factId</a:t>
            </a:r>
            <a:r>
              <a:rPr lang="en-US" sz="1000" b="0" dirty="0">
                <a:solidFill>
                  <a:srgbClr val="C00000"/>
                </a:solidFill>
                <a:latin typeface="Courier New" pitchFamily="49" charset="0"/>
              </a:rPr>
              <a:t>;}</a:t>
            </a:r>
          </a:p>
          <a:p>
            <a:pPr>
              <a:spcBef>
                <a:spcPct val="50000"/>
              </a:spcBef>
            </a:pPr>
            <a:r>
              <a:rPr lang="en-US" sz="1000" b="0" dirty="0">
                <a:solidFill>
                  <a:srgbClr val="000000"/>
                </a:solidFill>
                <a:latin typeface="Courier New" pitchFamily="49" charset="0"/>
              </a:rPr>
              <a:t>etc…}</a:t>
            </a:r>
          </a:p>
          <a:p>
            <a:pPr>
              <a:spcBef>
                <a:spcPct val="50000"/>
              </a:spcBef>
            </a:pPr>
            <a:endParaRPr lang="en-US" sz="1000" b="0" dirty="0">
              <a:solidFill>
                <a:srgbClr val="000000"/>
              </a:solidFill>
              <a:latin typeface="Courier New" pitchFamily="49" charset="0"/>
            </a:endParaRPr>
          </a:p>
          <a:p>
            <a:endParaRPr lang="en-US" sz="1000" b="0" dirty="0">
              <a:solidFill>
                <a:srgbClr val="000000"/>
              </a:solidFill>
              <a:latin typeface="Courier New" pitchFamily="49" charset="0"/>
            </a:endParaRPr>
          </a:p>
          <a:p>
            <a:endParaRPr lang="en-US" sz="1000" b="0" dirty="0"/>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90</a:t>
            </a:fld>
            <a:endParaRPr lang="en-US"/>
          </a:p>
        </p:txBody>
      </p:sp>
    </p:spTree>
    <p:extLst>
      <p:ext uri="{BB962C8B-B14F-4D97-AF65-F5344CB8AC3E}">
        <p14:creationId xmlns:p14="http://schemas.microsoft.com/office/powerpoint/2010/main" val="12058820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FBC556A-0DCD-4573-811E-CAE54ADC4EFC}" type="slidenum">
              <a:rPr lang="en-US" smtClean="0"/>
              <a:pPr>
                <a:defRPr/>
              </a:pPr>
              <a:t>91</a:t>
            </a:fld>
            <a:endParaRPr lang="en-US"/>
          </a:p>
        </p:txBody>
      </p:sp>
    </p:spTree>
    <p:extLst>
      <p:ext uri="{BB962C8B-B14F-4D97-AF65-F5344CB8AC3E}">
        <p14:creationId xmlns:p14="http://schemas.microsoft.com/office/powerpoint/2010/main" val="40721691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F966225-6F87-42A1-ADAF-3C7D1F358173}" type="slidenum">
              <a:rPr lang="en-US" smtClean="0"/>
              <a:pPr eaLnBrk="1" hangingPunct="1"/>
              <a:t>99</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class inheriting from an interface is of interface type.</a:t>
            </a:r>
          </a:p>
          <a:p>
            <a:r>
              <a:rPr lang="en-US" dirty="0"/>
              <a:t>Any class that inherits from  an interface must provide implementation for all the methods of the interface if it has to be a concrete class.</a:t>
            </a:r>
          </a:p>
          <a:p>
            <a:r>
              <a:rPr lang="en-US" dirty="0"/>
              <a:t>Hence,</a:t>
            </a:r>
            <a:r>
              <a:rPr lang="en-US" baseline="0" dirty="0"/>
              <a:t> </a:t>
            </a:r>
            <a:r>
              <a:rPr lang="en-US" dirty="0"/>
              <a:t>interface serves as a mechanism to bind a class contractually to implement methods specified in the interface.</a:t>
            </a:r>
          </a:p>
          <a:p>
            <a:r>
              <a:rPr lang="en-US" dirty="0"/>
              <a:t>Usually project design at a very high level define interfaces to create a framework. </a:t>
            </a:r>
          </a:p>
          <a:p>
            <a:pPr marL="228600" indent="-228600" eaLnBrk="1" hangingPunct="1">
              <a:buClr>
                <a:schemeClr val="accent2"/>
              </a:buClr>
              <a:buFont typeface="Wingdings" pitchFamily="2" charset="2"/>
              <a:buNone/>
            </a:pPr>
            <a:endParaRPr lang="en-US" dirty="0">
              <a:latin typeface="Arial" charset="0"/>
            </a:endParaRPr>
          </a:p>
        </p:txBody>
      </p:sp>
    </p:spTree>
    <p:extLst>
      <p:ext uri="{BB962C8B-B14F-4D97-AF65-F5344CB8AC3E}">
        <p14:creationId xmlns:p14="http://schemas.microsoft.com/office/powerpoint/2010/main" val="16396621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7ECA3ED-2731-434E-9C27-F88042F3746D}" type="slidenum">
              <a:rPr lang="en-US" smtClean="0"/>
              <a:pPr>
                <a:defRPr/>
              </a:pPr>
              <a:t>100</a:t>
            </a:fld>
            <a:endParaRPr lang="en-US"/>
          </a:p>
        </p:txBody>
      </p:sp>
    </p:spTree>
    <p:extLst>
      <p:ext uri="{BB962C8B-B14F-4D97-AF65-F5344CB8AC3E}">
        <p14:creationId xmlns:p14="http://schemas.microsoft.com/office/powerpoint/2010/main" val="40560038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latin typeface="Arial"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5EA484-45D7-401A-A721-44DB4AF6D068}" type="slidenum">
              <a:rPr lang="en-US" smtClean="0"/>
              <a:pPr eaLnBrk="1" hangingPunct="1"/>
              <a:t>101</a:t>
            </a:fld>
            <a:endParaRPr lang="en-US"/>
          </a:p>
        </p:txBody>
      </p:sp>
    </p:spTree>
    <p:extLst>
      <p:ext uri="{BB962C8B-B14F-4D97-AF65-F5344CB8AC3E}">
        <p14:creationId xmlns:p14="http://schemas.microsoft.com/office/powerpoint/2010/main" val="4814826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b="0" dirty="0"/>
              <a:t>Interfaces themselves can inherit from one another using extends  clause.</a:t>
            </a:r>
          </a:p>
          <a:p>
            <a:pPr>
              <a:lnSpc>
                <a:spcPct val="120000"/>
              </a:lnSpc>
            </a:pPr>
            <a:r>
              <a:rPr lang="en-US" b="0" dirty="0"/>
              <a:t>In such cases, the implementing class must implement all the methods of the interface including those from the inherited interface.</a:t>
            </a:r>
          </a:p>
          <a:p>
            <a:pPr>
              <a:lnSpc>
                <a:spcPct val="120000"/>
              </a:lnSpc>
            </a:pPr>
            <a:r>
              <a:rPr lang="en-US" b="0" dirty="0">
                <a:sym typeface="Wingdings" pitchFamily="2" charset="2"/>
              </a:rPr>
              <a:t>For example, when we come to collection framework we will find that root of the framework has </a:t>
            </a:r>
            <a:r>
              <a:rPr lang="en-US" b="0" dirty="0">
                <a:latin typeface="Courier New" pitchFamily="49" charset="0"/>
                <a:sym typeface="Wingdings" pitchFamily="2" charset="2"/>
              </a:rPr>
              <a:t>Collection</a:t>
            </a:r>
            <a:r>
              <a:rPr lang="en-US" b="0" dirty="0">
                <a:sym typeface="Wingdings" pitchFamily="2" charset="2"/>
              </a:rPr>
              <a:t> interface and then we have a list of  interfaces that inherit from </a:t>
            </a:r>
            <a:r>
              <a:rPr lang="en-US" b="0" dirty="0">
                <a:latin typeface="Courier New" pitchFamily="49" charset="0"/>
                <a:sym typeface="Wingdings" pitchFamily="2" charset="2"/>
              </a:rPr>
              <a:t>Collection</a:t>
            </a:r>
            <a:r>
              <a:rPr lang="en-US" b="0" dirty="0">
                <a:sym typeface="Wingdings" pitchFamily="2" charset="2"/>
              </a:rPr>
              <a:t> like  </a:t>
            </a:r>
            <a:r>
              <a:rPr lang="en-US" b="0" dirty="0">
                <a:latin typeface="Courier New" pitchFamily="49" charset="0"/>
                <a:sym typeface="Wingdings" pitchFamily="2" charset="2"/>
              </a:rPr>
              <a:t>List, Set </a:t>
            </a:r>
            <a:r>
              <a:rPr lang="en-US" b="0" dirty="0">
                <a:sym typeface="Wingdings" pitchFamily="2" charset="2"/>
              </a:rPr>
              <a:t>etc.</a:t>
            </a:r>
          </a:p>
          <a:p>
            <a:pPr>
              <a:lnSpc>
                <a:spcPct val="120000"/>
              </a:lnSpc>
            </a:pPr>
            <a:r>
              <a:rPr lang="en-US" b="0" dirty="0">
                <a:sym typeface="Wingdings" pitchFamily="2" charset="2"/>
              </a:rPr>
              <a:t>These type of scenarios are common in framework implementation where top of the hierarchy consists significantly of interfaces. This will be</a:t>
            </a:r>
            <a:r>
              <a:rPr lang="en-US" b="0" baseline="0" dirty="0">
                <a:sym typeface="Wingdings" pitchFamily="2" charset="2"/>
              </a:rPr>
              <a:t> </a:t>
            </a:r>
            <a:r>
              <a:rPr lang="en-US" b="0" dirty="0">
                <a:sym typeface="Wingdings" pitchFamily="2" charset="2"/>
              </a:rPr>
              <a:t>clearer once we understand the use of interface.</a:t>
            </a:r>
          </a:p>
          <a:p>
            <a:pPr>
              <a:lnSpc>
                <a:spcPct val="120000"/>
              </a:lnSpc>
            </a:pPr>
            <a:endParaRPr lang="en-US" b="0" dirty="0">
              <a:sym typeface="Wingdings" pitchFamily="2" charset="2"/>
            </a:endParaRPr>
          </a:p>
          <a:p>
            <a:r>
              <a:rPr lang="en-US" dirty="0"/>
              <a:t>Difference between abstract class and interface</a:t>
            </a:r>
          </a:p>
          <a:p>
            <a:pPr marL="342900" indent="-342900" eaLnBrk="0" hangingPunct="0">
              <a:lnSpc>
                <a:spcPct val="140000"/>
              </a:lnSpc>
              <a:spcBef>
                <a:spcPct val="20000"/>
              </a:spcBef>
              <a:buClr>
                <a:schemeClr val="accent2"/>
              </a:buClr>
              <a:buFont typeface="Wingdings" pitchFamily="2" charset="2"/>
              <a:buChar char="§"/>
              <a:defRPr/>
            </a:pPr>
            <a:r>
              <a:rPr lang="en-US" sz="1200" kern="0" dirty="0">
                <a:solidFill>
                  <a:srgbClr val="5F5F5F"/>
                </a:solidFill>
                <a:latin typeface="Arial" pitchFamily="34" charset="0"/>
                <a:ea typeface="+mn-ea"/>
                <a:cs typeface="+mn-cs"/>
              </a:rPr>
              <a:t>Abstract class can have any type of member variables </a:t>
            </a:r>
          </a:p>
          <a:p>
            <a:pPr marL="342900" indent="-342900" eaLnBrk="0" hangingPunct="0">
              <a:lnSpc>
                <a:spcPct val="140000"/>
              </a:lnSpc>
              <a:spcBef>
                <a:spcPct val="20000"/>
              </a:spcBef>
              <a:buClr>
                <a:schemeClr val="accent2"/>
              </a:buClr>
              <a:buFont typeface="Wingdings" pitchFamily="2" charset="2"/>
              <a:buChar char="§"/>
              <a:defRPr/>
            </a:pPr>
            <a:r>
              <a:rPr lang="en-US" sz="1200" kern="0" dirty="0">
                <a:solidFill>
                  <a:srgbClr val="5F5F5F"/>
                </a:solidFill>
                <a:cs typeface="+mn-cs"/>
              </a:rPr>
              <a:t>Abstract </a:t>
            </a:r>
            <a:r>
              <a:rPr lang="en-US" sz="1200" kern="0" dirty="0">
                <a:solidFill>
                  <a:srgbClr val="5F5F5F"/>
                </a:solidFill>
                <a:latin typeface="Arial" pitchFamily="34" charset="0"/>
                <a:ea typeface="+mn-ea"/>
                <a:cs typeface="+mn-cs"/>
              </a:rPr>
              <a:t>class can even have all methods implemented or can have partial implementation or no implementation at all.</a:t>
            </a:r>
          </a:p>
          <a:p>
            <a:pPr marL="342900" indent="-342900" eaLnBrk="0" hangingPunct="0">
              <a:lnSpc>
                <a:spcPct val="140000"/>
              </a:lnSpc>
              <a:spcBef>
                <a:spcPct val="20000"/>
              </a:spcBef>
              <a:buClr>
                <a:schemeClr val="accent2"/>
              </a:buClr>
              <a:buFont typeface="Wingdings" pitchFamily="2" charset="2"/>
              <a:buChar char="§"/>
              <a:defRPr/>
            </a:pPr>
            <a:r>
              <a:rPr lang="en-US" sz="1200" kern="0" dirty="0">
                <a:solidFill>
                  <a:srgbClr val="5F5F5F"/>
                </a:solidFill>
                <a:latin typeface="Arial" pitchFamily="34" charset="0"/>
                <a:ea typeface="+mn-ea"/>
                <a:cs typeface="+mn-cs"/>
              </a:rPr>
              <a:t>Interface does not fall into Object hierarchy.</a:t>
            </a:r>
          </a:p>
          <a:p>
            <a:pPr marL="342900" indent="-342900" eaLnBrk="0" hangingPunct="0">
              <a:lnSpc>
                <a:spcPct val="140000"/>
              </a:lnSpc>
              <a:spcBef>
                <a:spcPct val="20000"/>
              </a:spcBef>
              <a:buClr>
                <a:schemeClr val="accent2"/>
              </a:buClr>
              <a:buFont typeface="Wingdings" pitchFamily="2" charset="2"/>
              <a:buChar char="§"/>
              <a:defRPr/>
            </a:pPr>
            <a:r>
              <a:rPr lang="en-US" sz="1200" kern="0" dirty="0">
                <a:solidFill>
                  <a:srgbClr val="5F5F5F"/>
                </a:solidFill>
                <a:latin typeface="Arial" pitchFamily="34" charset="0"/>
                <a:ea typeface="+mn-ea"/>
                <a:cs typeface="+mn-cs"/>
              </a:rPr>
              <a:t>Class can inherit only from one abstract class but from many interfaces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A7ECA3ED-2731-434E-9C27-F88042F3746D}" type="slidenum">
              <a:rPr lang="en-US" smtClean="0"/>
              <a:pPr>
                <a:defRPr/>
              </a:pPr>
              <a:t>103</a:t>
            </a:fld>
            <a:endParaRPr lang="en-US"/>
          </a:p>
        </p:txBody>
      </p:sp>
    </p:spTree>
    <p:extLst>
      <p:ext uri="{BB962C8B-B14F-4D97-AF65-F5344CB8AC3E}">
        <p14:creationId xmlns:p14="http://schemas.microsoft.com/office/powerpoint/2010/main" val="17403656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922729F-8E69-45FC-8D5E-36F2EFB91AED}" type="slidenum">
              <a:rPr lang="en-US" smtClean="0"/>
              <a:pPr eaLnBrk="1" hangingPunct="1"/>
              <a:t>105</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dirty="0">
              <a:latin typeface="Arial" charset="0"/>
            </a:endParaRPr>
          </a:p>
        </p:txBody>
      </p:sp>
    </p:spTree>
    <p:extLst>
      <p:ext uri="{BB962C8B-B14F-4D97-AF65-F5344CB8AC3E}">
        <p14:creationId xmlns:p14="http://schemas.microsoft.com/office/powerpoint/2010/main" val="9291730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A596EC-979F-4AFD-9E04-07BE215B4AD8}" type="slidenum">
              <a:rPr lang="en-US" smtClean="0"/>
              <a:pPr eaLnBrk="1" hangingPunct="1"/>
              <a:t>106</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a:t>A large application may have lot of constants that will be used by many or all parts of the application. Java does not provide a specific</a:t>
            </a:r>
            <a:r>
              <a:rPr lang="en-US" baseline="0" dirty="0"/>
              <a:t> feature </a:t>
            </a:r>
            <a:r>
              <a:rPr lang="en-US" dirty="0"/>
              <a:t>to have global variables. But this disadvantage can be overcome by using  interface that serves as a convenient place to put all the shared constants.</a:t>
            </a:r>
            <a:endParaRPr lang="en-US" sz="1600" dirty="0">
              <a:latin typeface="Times New Roman" pitchFamily="18" charset="0"/>
            </a:endParaRPr>
          </a:p>
          <a:p>
            <a:pPr marL="228600" indent="-228600" eaLnBrk="1" hangingPunct="1"/>
            <a:endParaRPr lang="en-US" dirty="0">
              <a:latin typeface="Arial" charset="0"/>
            </a:endParaRPr>
          </a:p>
        </p:txBody>
      </p:sp>
    </p:spTree>
    <p:extLst>
      <p:ext uri="{BB962C8B-B14F-4D97-AF65-F5344CB8AC3E}">
        <p14:creationId xmlns:p14="http://schemas.microsoft.com/office/powerpoint/2010/main" val="415276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p>
            <a:pPr>
              <a:defRPr/>
            </a:pPr>
            <a:fld id="{7FEA0488-DCD0-4424-B5BF-9FBA98B7B563}" type="slidenum">
              <a:rPr lang="en-US" smtClean="0">
                <a:latin typeface="Arial" charset="0"/>
              </a:rPr>
              <a:pPr>
                <a:defRPr/>
              </a:pPr>
              <a:t>8</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58BD30-C604-41CF-A4BD-A24EC95192F5}" type="slidenum">
              <a:rPr lang="en-US" smtClean="0"/>
              <a:pPr eaLnBrk="1" hangingPunct="1"/>
              <a:t>107</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32500" lnSpcReduction="20000"/>
          </a:bodyPr>
          <a:lstStyle/>
          <a:p>
            <a:pPr marL="228600" marR="0" lvl="1" indent="-228600" algn="l" defTabSz="914400" rtl="0" eaLnBrk="1" fontAlgn="base" latinLnBrk="0" hangingPunct="1">
              <a:lnSpc>
                <a:spcPct val="100000"/>
              </a:lnSpc>
              <a:spcBef>
                <a:spcPct val="30000"/>
              </a:spcBef>
              <a:spcAft>
                <a:spcPct val="0"/>
              </a:spcAft>
              <a:buClrTx/>
              <a:buSzTx/>
              <a:buFontTx/>
              <a:buNone/>
              <a:tabLst/>
              <a:defRPr/>
            </a:pPr>
            <a:r>
              <a:rPr lang="en-US" sz="2000" b="1" i="0" dirty="0">
                <a:solidFill>
                  <a:srgbClr val="000000"/>
                </a:solidFill>
                <a:latin typeface="Courier New" pitchFamily="49" charset="0"/>
                <a:cs typeface="Courier New" pitchFamily="49" charset="0"/>
              </a:rPr>
              <a:t>Serializable</a:t>
            </a:r>
            <a:r>
              <a:rPr lang="en-US" sz="2000" i="0" kern="1200" dirty="0">
                <a:solidFill>
                  <a:schemeClr val="tx1"/>
                </a:solidFill>
                <a:latin typeface="Arial" pitchFamily="34" charset="0"/>
                <a:ea typeface="+mn-ea"/>
                <a:cs typeface="Courier New" pitchFamily="49" charset="0"/>
              </a:rPr>
              <a:t> will be done in IO. </a:t>
            </a:r>
          </a:p>
          <a:p>
            <a:pPr marL="228600" lvl="1" indent="-228600" eaLnBrk="1" hangingPunct="1"/>
            <a:r>
              <a:rPr lang="en-US" sz="3200" u="sng" dirty="0">
                <a:latin typeface="Courier New" pitchFamily="49" charset="0"/>
                <a:cs typeface="Courier New" pitchFamily="49" charset="0"/>
              </a:rPr>
              <a:t>clone() </a:t>
            </a:r>
            <a:r>
              <a:rPr lang="en-US" sz="3200" u="sng" dirty="0"/>
              <a:t>method of </a:t>
            </a:r>
            <a:r>
              <a:rPr lang="en-US" sz="3200" u="sng" dirty="0">
                <a:latin typeface="Courier New" pitchFamily="49" charset="0"/>
                <a:cs typeface="Courier New" pitchFamily="49" charset="0"/>
              </a:rPr>
              <a:t>Object</a:t>
            </a:r>
            <a:r>
              <a:rPr lang="en-US" sz="3200" u="sng" dirty="0"/>
              <a:t> class</a:t>
            </a:r>
          </a:p>
          <a:p>
            <a:pPr marL="171450" indent="-171450">
              <a:buFont typeface="Wingdings" pitchFamily="2" charset="2"/>
              <a:buChar char="§"/>
            </a:pPr>
            <a:r>
              <a:rPr lang="en-US" b="1" dirty="0">
                <a:solidFill>
                  <a:srgbClr val="000000"/>
                </a:solidFill>
                <a:latin typeface="Courier New" pitchFamily="49" charset="0"/>
                <a:cs typeface="Courier New" pitchFamily="49" charset="0"/>
              </a:rPr>
              <a:t>protected Object clone() throws </a:t>
            </a:r>
            <a:r>
              <a:rPr lang="en-US" b="1" dirty="0" err="1">
                <a:solidFill>
                  <a:srgbClr val="000000"/>
                </a:solidFill>
                <a:latin typeface="Courier New" pitchFamily="49" charset="0"/>
                <a:cs typeface="Courier New" pitchFamily="49" charset="0"/>
              </a:rPr>
              <a:t>CloneNotSupportedException</a:t>
            </a:r>
            <a:r>
              <a:rPr lang="en-US" b="1" dirty="0">
                <a:solidFill>
                  <a:srgbClr val="000000"/>
                </a:solidFill>
                <a:latin typeface="Courier New" pitchFamily="49" charset="0"/>
                <a:cs typeface="Courier New" pitchFamily="49" charset="0"/>
              </a:rPr>
              <a:t>{}</a:t>
            </a:r>
            <a:endParaRPr lang="en-US" b="1" dirty="0">
              <a:solidFill>
                <a:srgbClr val="000000"/>
              </a:solidFill>
              <a:latin typeface="Courier New" pitchFamily="49" charset="0"/>
            </a:endParaRPr>
          </a:p>
          <a:p>
            <a:pPr marL="171450" indent="-171450">
              <a:buFont typeface="Wingdings" pitchFamily="2" charset="2"/>
              <a:buChar char="§"/>
            </a:pPr>
            <a:r>
              <a:rPr lang="en-US" b="1" dirty="0">
                <a:solidFill>
                  <a:srgbClr val="000000"/>
                </a:solidFill>
                <a:latin typeface="Courier New" pitchFamily="49" charset="0"/>
              </a:rPr>
              <a:t>clone() </a:t>
            </a:r>
            <a:r>
              <a:rPr lang="en-US" dirty="0">
                <a:cs typeface="Arial" charset="0"/>
              </a:rPr>
              <a:t>method in the </a:t>
            </a:r>
            <a:r>
              <a:rPr lang="en-US" b="1" dirty="0">
                <a:solidFill>
                  <a:srgbClr val="000000"/>
                </a:solidFill>
                <a:latin typeface="Courier New" pitchFamily="49" charset="0"/>
              </a:rPr>
              <a:t>Object</a:t>
            </a:r>
            <a:r>
              <a:rPr lang="en-US" dirty="0">
                <a:cs typeface="Arial" charset="0"/>
              </a:rPr>
              <a:t> class is intended to create copies of an object.</a:t>
            </a:r>
            <a:endParaRPr lang="en-US" b="1" dirty="0">
              <a:solidFill>
                <a:srgbClr val="000000"/>
              </a:solidFill>
              <a:latin typeface="Courier New" pitchFamily="49" charset="0"/>
            </a:endParaRPr>
          </a:p>
          <a:p>
            <a:pPr marL="171450" indent="-171450">
              <a:buFont typeface="Wingdings" pitchFamily="2" charset="2"/>
              <a:buChar char="§"/>
            </a:pPr>
            <a:r>
              <a:rPr lang="en-US" b="1" dirty="0">
                <a:solidFill>
                  <a:srgbClr val="000000"/>
                </a:solidFill>
                <a:latin typeface="Courier New" pitchFamily="49" charset="0"/>
              </a:rPr>
              <a:t>clone() </a:t>
            </a:r>
            <a:r>
              <a:rPr lang="en-US" dirty="0">
                <a:cs typeface="Arial" charset="0"/>
              </a:rPr>
              <a:t>method works appropriately for other classes that do not contain any object references as their attributes because the </a:t>
            </a:r>
            <a:r>
              <a:rPr lang="en-US" b="1" dirty="0">
                <a:solidFill>
                  <a:srgbClr val="000000"/>
                </a:solidFill>
                <a:latin typeface="Courier New" pitchFamily="49" charset="0"/>
              </a:rPr>
              <a:t>Object</a:t>
            </a:r>
            <a:r>
              <a:rPr lang="en-US" dirty="0">
                <a:cs typeface="Arial" charset="0"/>
              </a:rPr>
              <a:t> class implementation is just a bit-wise-copy . </a:t>
            </a:r>
          </a:p>
          <a:p>
            <a:pPr marL="171450" indent="-171450">
              <a:buFont typeface="Wingdings" pitchFamily="2" charset="2"/>
              <a:buChar char="§"/>
            </a:pPr>
            <a:r>
              <a:rPr lang="en-US" dirty="0">
                <a:cs typeface="Arial" charset="0"/>
              </a:rPr>
              <a:t>If classes contain references then </a:t>
            </a:r>
            <a:r>
              <a:rPr lang="en-US" b="1" dirty="0">
                <a:solidFill>
                  <a:srgbClr val="000000"/>
                </a:solidFill>
                <a:latin typeface="Courier New" pitchFamily="49" charset="0"/>
              </a:rPr>
              <a:t>clone() </a:t>
            </a:r>
            <a:r>
              <a:rPr lang="en-US" dirty="0">
                <a:cs typeface="Arial" charset="0"/>
              </a:rPr>
              <a:t>method must be overridden.</a:t>
            </a:r>
            <a:endParaRPr lang="en-IN" dirty="0">
              <a:cs typeface="Arial" charset="0"/>
            </a:endParaRPr>
          </a:p>
          <a:p>
            <a:pPr marL="171450" indent="-171450">
              <a:buFont typeface="Wingdings" pitchFamily="2" charset="2"/>
              <a:buChar char="§"/>
            </a:pPr>
            <a:r>
              <a:rPr lang="en-US" dirty="0"/>
              <a:t>For example , the </a:t>
            </a:r>
            <a:r>
              <a:rPr lang="en-US" b="1" dirty="0">
                <a:solidFill>
                  <a:srgbClr val="000000"/>
                </a:solidFill>
                <a:latin typeface="Courier New" pitchFamily="49" charset="0"/>
              </a:rPr>
              <a:t>clone()</a:t>
            </a:r>
            <a:r>
              <a:rPr lang="en-US" dirty="0"/>
              <a:t> method works fine for </a:t>
            </a:r>
            <a:r>
              <a:rPr lang="en-US" b="1" dirty="0">
                <a:solidFill>
                  <a:srgbClr val="000000"/>
                </a:solidFill>
                <a:latin typeface="Courier New" pitchFamily="49" charset="0"/>
              </a:rPr>
              <a:t>Student</a:t>
            </a:r>
            <a:r>
              <a:rPr lang="en-US" dirty="0"/>
              <a:t> and </a:t>
            </a:r>
            <a:r>
              <a:rPr lang="en-US" b="1" dirty="0">
                <a:solidFill>
                  <a:srgbClr val="000000"/>
                </a:solidFill>
                <a:latin typeface="Courier New" pitchFamily="49" charset="0"/>
              </a:rPr>
              <a:t>Teacher</a:t>
            </a:r>
            <a:r>
              <a:rPr lang="en-US" dirty="0"/>
              <a:t> object but is not logically correct for the </a:t>
            </a:r>
            <a:r>
              <a:rPr lang="en-US" b="1" dirty="0">
                <a:solidFill>
                  <a:srgbClr val="000000"/>
                </a:solidFill>
                <a:latin typeface="Courier New" pitchFamily="49" charset="0"/>
              </a:rPr>
              <a:t>Grade</a:t>
            </a:r>
            <a:r>
              <a:rPr lang="en-US" dirty="0"/>
              <a:t> class.</a:t>
            </a:r>
          </a:p>
          <a:p>
            <a:pPr marL="228600" lvl="1" indent="-228600" eaLnBrk="1" hangingPunct="1"/>
            <a:r>
              <a:rPr lang="en-US" sz="3200" u="sng" dirty="0">
                <a:latin typeface="Arial" charset="0"/>
              </a:rPr>
              <a:t>Diagrams</a:t>
            </a:r>
          </a:p>
          <a:p>
            <a:pPr marL="228600" lvl="1" indent="-228600" eaLnBrk="1" hangingPunct="1"/>
            <a:r>
              <a:rPr lang="en-US" sz="3200" u="sng" dirty="0">
                <a:latin typeface="Courier New" pitchFamily="49" charset="0"/>
                <a:cs typeface="Courier New" pitchFamily="49" charset="0"/>
              </a:rPr>
              <a:t>clone()- protected method</a:t>
            </a:r>
          </a:p>
          <a:p>
            <a:pPr marL="171450" indent="-171450">
              <a:buFont typeface="Wingdings" pitchFamily="2" charset="2"/>
              <a:buChar char="§"/>
              <a:defRPr/>
            </a:pPr>
            <a:r>
              <a:rPr lang="en-US" dirty="0"/>
              <a:t>What we observe is that the implementation of </a:t>
            </a:r>
            <a:r>
              <a:rPr lang="en-US" b="1" kern="1200" dirty="0">
                <a:solidFill>
                  <a:srgbClr val="000000"/>
                </a:solidFill>
                <a:latin typeface="Courier New" pitchFamily="49" charset="0"/>
                <a:cs typeface="Courier New" pitchFamily="49" charset="0"/>
              </a:rPr>
              <a:t>clone() </a:t>
            </a:r>
            <a:r>
              <a:rPr lang="en-US" b="0" kern="1200" dirty="0">
                <a:solidFill>
                  <a:srgbClr val="000000"/>
                </a:solidFill>
                <a:latin typeface="Courier New" pitchFamily="49" charset="0"/>
                <a:cs typeface="Courier New" pitchFamily="49" charset="0"/>
              </a:rPr>
              <a:t>in Object class </a:t>
            </a:r>
            <a:r>
              <a:rPr lang="en-US" dirty="0"/>
              <a:t>works for the class that contains only primitive fields or references to immutable objects. If the class has other types</a:t>
            </a:r>
            <a:r>
              <a:rPr lang="en-US" baseline="0" dirty="0"/>
              <a:t> than these then it</a:t>
            </a:r>
            <a:r>
              <a:rPr lang="en-US" dirty="0"/>
              <a:t> needs to be override</a:t>
            </a:r>
            <a:r>
              <a:rPr lang="en-US" baseline="0" dirty="0"/>
              <a:t> the </a:t>
            </a:r>
            <a:r>
              <a:rPr lang="en-US" b="1" baseline="0" dirty="0"/>
              <a:t>clone()</a:t>
            </a:r>
            <a:r>
              <a:rPr lang="en-US" baseline="0" dirty="0"/>
              <a:t> method.</a:t>
            </a:r>
            <a:endParaRPr lang="en-US" dirty="0"/>
          </a:p>
          <a:p>
            <a:pPr marL="171450" indent="-171450">
              <a:buFont typeface="Wingdings" pitchFamily="2" charset="2"/>
              <a:buChar char="§"/>
              <a:defRPr/>
            </a:pPr>
            <a:r>
              <a:rPr lang="en-US" dirty="0"/>
              <a:t>That is the reason why </a:t>
            </a:r>
            <a:r>
              <a:rPr lang="en-US" b="1" kern="1200" dirty="0">
                <a:solidFill>
                  <a:srgbClr val="000000"/>
                </a:solidFill>
                <a:latin typeface="Courier New" pitchFamily="49" charset="0"/>
                <a:cs typeface="Courier New" pitchFamily="49" charset="0"/>
              </a:rPr>
              <a:t>Object</a:t>
            </a:r>
            <a:r>
              <a:rPr lang="en-US" dirty="0"/>
              <a:t> class has made </a:t>
            </a:r>
            <a:r>
              <a:rPr lang="en-US" b="1" kern="1200" dirty="0">
                <a:solidFill>
                  <a:srgbClr val="000000"/>
                </a:solidFill>
                <a:latin typeface="Courier New" pitchFamily="49" charset="0"/>
                <a:cs typeface="Courier New" pitchFamily="49" charset="0"/>
              </a:rPr>
              <a:t>clone() protected</a:t>
            </a:r>
            <a:r>
              <a:rPr lang="en-US" dirty="0"/>
              <a:t>. All classes that want to expose </a:t>
            </a:r>
            <a:r>
              <a:rPr lang="en-US" b="1" kern="1200" dirty="0">
                <a:solidFill>
                  <a:srgbClr val="000000"/>
                </a:solidFill>
                <a:latin typeface="Courier New" pitchFamily="49" charset="0"/>
                <a:cs typeface="Courier New" pitchFamily="49" charset="0"/>
              </a:rPr>
              <a:t>clone()</a:t>
            </a:r>
            <a:r>
              <a:rPr lang="en-US" dirty="0"/>
              <a:t>must override the method to be </a:t>
            </a:r>
            <a:r>
              <a:rPr lang="en-US" b="1" kern="1200" dirty="0">
                <a:solidFill>
                  <a:srgbClr val="000000"/>
                </a:solidFill>
                <a:latin typeface="Courier New" pitchFamily="49" charset="0"/>
                <a:cs typeface="Courier New" pitchFamily="49" charset="0"/>
              </a:rPr>
              <a:t>public</a:t>
            </a:r>
            <a:r>
              <a:rPr lang="en-US" dirty="0"/>
              <a:t>. This is true even for the classes for which the implementation of </a:t>
            </a:r>
            <a:r>
              <a:rPr lang="en-US" b="1" kern="1200" dirty="0">
                <a:solidFill>
                  <a:srgbClr val="000000"/>
                </a:solidFill>
                <a:latin typeface="Courier New" pitchFamily="49" charset="0"/>
                <a:cs typeface="Courier New" pitchFamily="49" charset="0"/>
              </a:rPr>
              <a:t>clone()</a:t>
            </a:r>
            <a:r>
              <a:rPr lang="en-US" dirty="0"/>
              <a:t>by </a:t>
            </a:r>
            <a:r>
              <a:rPr lang="en-US" b="1" kern="1200" dirty="0">
                <a:solidFill>
                  <a:srgbClr val="000000"/>
                </a:solidFill>
                <a:latin typeface="Courier New" pitchFamily="49" charset="0"/>
                <a:cs typeface="Courier New" pitchFamily="49" charset="0"/>
              </a:rPr>
              <a:t>Object</a:t>
            </a:r>
            <a:r>
              <a:rPr lang="en-US" dirty="0"/>
              <a:t> class is fine.</a:t>
            </a:r>
          </a:p>
          <a:p>
            <a:pPr marL="228600" lvl="1" indent="-228600" eaLnBrk="1" hangingPunct="1"/>
            <a:r>
              <a:rPr lang="en-US" sz="3200" u="sng" dirty="0" err="1">
                <a:latin typeface="Courier New" pitchFamily="49" charset="0"/>
                <a:cs typeface="Courier New" pitchFamily="49" charset="0"/>
              </a:rPr>
              <a:t>Cloneable</a:t>
            </a:r>
            <a:r>
              <a:rPr lang="en-US" sz="3200" u="sng" dirty="0"/>
              <a:t> interface</a:t>
            </a:r>
          </a:p>
          <a:p>
            <a:pPr marL="171450" indent="-171450">
              <a:lnSpc>
                <a:spcPct val="120000"/>
              </a:lnSpc>
              <a:spcBef>
                <a:spcPts val="1000"/>
              </a:spcBef>
              <a:buFont typeface="Wingdings" pitchFamily="2" charset="2"/>
              <a:buChar char="§"/>
              <a:defRPr/>
            </a:pPr>
            <a:r>
              <a:rPr lang="en-US" b="1" kern="1200" dirty="0">
                <a:solidFill>
                  <a:srgbClr val="000000"/>
                </a:solidFill>
                <a:latin typeface="Courier New" pitchFamily="49" charset="0"/>
                <a:cs typeface="Courier New" pitchFamily="49" charset="0"/>
              </a:rPr>
              <a:t>clone() </a:t>
            </a:r>
            <a:r>
              <a:rPr lang="en-US" dirty="0"/>
              <a:t>method throws </a:t>
            </a:r>
            <a:r>
              <a:rPr lang="en-US" b="1" kern="1200" dirty="0" err="1">
                <a:solidFill>
                  <a:srgbClr val="000000"/>
                </a:solidFill>
                <a:latin typeface="Courier New" pitchFamily="49" charset="0"/>
                <a:cs typeface="Courier New" pitchFamily="49" charset="0"/>
              </a:rPr>
              <a:t>CloneNotSupportedException</a:t>
            </a:r>
            <a:r>
              <a:rPr lang="en-US" dirty="0"/>
              <a:t> if a class that implements </a:t>
            </a:r>
            <a:r>
              <a:rPr lang="en-US" b="1" kern="1200" dirty="0">
                <a:solidFill>
                  <a:srgbClr val="000000"/>
                </a:solidFill>
                <a:latin typeface="Courier New" pitchFamily="49" charset="0"/>
                <a:cs typeface="Courier New" pitchFamily="49" charset="0"/>
              </a:rPr>
              <a:t>clone() </a:t>
            </a:r>
            <a:r>
              <a:rPr lang="en-US" dirty="0"/>
              <a:t>method is not of type </a:t>
            </a:r>
            <a:r>
              <a:rPr lang="en-US" b="1" kern="1200" dirty="0" err="1">
                <a:solidFill>
                  <a:srgbClr val="000000"/>
                </a:solidFill>
                <a:latin typeface="Courier New" pitchFamily="49" charset="0"/>
                <a:cs typeface="Courier New" pitchFamily="49" charset="0"/>
              </a:rPr>
              <a:t>Cloneable</a:t>
            </a:r>
            <a:endParaRPr lang="en-US" b="1" kern="1200" dirty="0">
              <a:solidFill>
                <a:srgbClr val="000000"/>
              </a:solidFill>
              <a:latin typeface="Courier New" pitchFamily="49" charset="0"/>
              <a:cs typeface="Courier New" pitchFamily="49" charset="0"/>
            </a:endParaRPr>
          </a:p>
          <a:p>
            <a:pPr marL="171450" indent="-171450">
              <a:lnSpc>
                <a:spcPct val="120000"/>
              </a:lnSpc>
              <a:spcBef>
                <a:spcPts val="1000"/>
              </a:spcBef>
              <a:buFont typeface="Wingdings" pitchFamily="2" charset="2"/>
              <a:buChar char="§"/>
              <a:defRPr/>
            </a:pPr>
            <a:r>
              <a:rPr lang="en-US" dirty="0"/>
              <a:t>Classes overriding this method can choose to ignore this exception by removing it from declaration. However this is not recommended. By convention, classes overriding </a:t>
            </a:r>
            <a:r>
              <a:rPr lang="en-US" b="1" kern="1200" dirty="0">
                <a:solidFill>
                  <a:srgbClr val="000000"/>
                </a:solidFill>
                <a:latin typeface="Courier New" pitchFamily="49" charset="0"/>
                <a:cs typeface="Courier New" pitchFamily="49" charset="0"/>
              </a:rPr>
              <a:t>clone() </a:t>
            </a:r>
            <a:r>
              <a:rPr lang="en-US" dirty="0"/>
              <a:t>must return object that is returned by calling </a:t>
            </a:r>
            <a:r>
              <a:rPr lang="en-US" b="1" kern="1200" dirty="0" err="1">
                <a:solidFill>
                  <a:srgbClr val="000000"/>
                </a:solidFill>
                <a:latin typeface="Courier New" pitchFamily="49" charset="0"/>
                <a:cs typeface="Courier New" pitchFamily="49" charset="0"/>
              </a:rPr>
              <a:t>super.clone</a:t>
            </a:r>
            <a:r>
              <a:rPr lang="en-US" dirty="0"/>
              <a:t>. If this is done then  </a:t>
            </a:r>
            <a:r>
              <a:rPr lang="en-US" b="1" kern="1200" dirty="0" err="1">
                <a:solidFill>
                  <a:srgbClr val="000000"/>
                </a:solidFill>
                <a:latin typeface="Courier New" pitchFamily="49" charset="0"/>
                <a:cs typeface="Courier New" pitchFamily="49" charset="0"/>
              </a:rPr>
              <a:t>x.clone</a:t>
            </a:r>
            <a:r>
              <a:rPr lang="en-US" b="1" kern="1200" dirty="0">
                <a:solidFill>
                  <a:srgbClr val="000000"/>
                </a:solidFill>
                <a:latin typeface="Courier New" pitchFamily="49" charset="0"/>
                <a:cs typeface="Courier New" pitchFamily="49" charset="0"/>
              </a:rPr>
              <a:t>().</a:t>
            </a:r>
            <a:r>
              <a:rPr lang="en-US" b="1" kern="1200" dirty="0" err="1">
                <a:solidFill>
                  <a:srgbClr val="000000"/>
                </a:solidFill>
                <a:latin typeface="Courier New" pitchFamily="49" charset="0"/>
                <a:cs typeface="Courier New" pitchFamily="49" charset="0"/>
              </a:rPr>
              <a:t>getClass</a:t>
            </a:r>
            <a:r>
              <a:rPr lang="en-US" b="1" kern="1200" dirty="0">
                <a:solidFill>
                  <a:srgbClr val="000000"/>
                </a:solidFill>
                <a:latin typeface="Courier New" pitchFamily="49" charset="0"/>
                <a:cs typeface="Courier New" pitchFamily="49" charset="0"/>
              </a:rPr>
              <a:t>() == </a:t>
            </a:r>
            <a:r>
              <a:rPr lang="en-US" b="1" kern="1200" dirty="0" err="1">
                <a:solidFill>
                  <a:srgbClr val="000000"/>
                </a:solidFill>
                <a:latin typeface="Courier New" pitchFamily="49" charset="0"/>
                <a:cs typeface="Courier New" pitchFamily="49" charset="0"/>
              </a:rPr>
              <a:t>x.getClass</a:t>
            </a:r>
            <a:r>
              <a:rPr lang="en-US" b="1" kern="1200" dirty="0">
                <a:solidFill>
                  <a:srgbClr val="000000"/>
                </a:solidFill>
                <a:latin typeface="Courier New" pitchFamily="49" charset="0"/>
                <a:cs typeface="Courier New" pitchFamily="49" charset="0"/>
              </a:rPr>
              <a:t>() </a:t>
            </a:r>
            <a:r>
              <a:rPr lang="en-US" dirty="0"/>
              <a:t>will be true. If </a:t>
            </a:r>
            <a:r>
              <a:rPr lang="en-US" b="1" kern="1200" dirty="0" err="1">
                <a:solidFill>
                  <a:srgbClr val="000000"/>
                </a:solidFill>
                <a:latin typeface="Courier New" pitchFamily="49" charset="0"/>
                <a:cs typeface="Courier New" pitchFamily="49" charset="0"/>
              </a:rPr>
              <a:t>super.clone</a:t>
            </a:r>
            <a:r>
              <a:rPr lang="en-US" b="1" kern="1200" dirty="0">
                <a:solidFill>
                  <a:srgbClr val="000000"/>
                </a:solidFill>
                <a:latin typeface="Courier New" pitchFamily="49" charset="0"/>
                <a:cs typeface="Courier New" pitchFamily="49" charset="0"/>
              </a:rPr>
              <a:t>() </a:t>
            </a:r>
            <a:r>
              <a:rPr lang="en-US" dirty="0"/>
              <a:t>is called then the method must either catch exception explicitly or  must have this exception list </a:t>
            </a:r>
            <a:r>
              <a:rPr lang="en-US" sz="1800" i="1" dirty="0">
                <a:solidFill>
                  <a:schemeClr val="tx1"/>
                </a:solidFill>
              </a:rPr>
              <a:t>. (We will understand this in exception class)</a:t>
            </a:r>
          </a:p>
          <a:p>
            <a:pPr marL="171450" indent="-171450">
              <a:lnSpc>
                <a:spcPct val="120000"/>
              </a:lnSpc>
              <a:spcBef>
                <a:spcPts val="1000"/>
              </a:spcBef>
              <a:buFont typeface="Wingdings" pitchFamily="2" charset="2"/>
              <a:buChar char="§"/>
              <a:defRPr/>
            </a:pPr>
            <a:r>
              <a:rPr lang="en-US" dirty="0"/>
              <a:t>Classes that are interested in calling </a:t>
            </a:r>
            <a:r>
              <a:rPr lang="en-US" b="1" kern="1200" dirty="0">
                <a:solidFill>
                  <a:srgbClr val="000000"/>
                </a:solidFill>
                <a:latin typeface="Courier New" pitchFamily="49" charset="0"/>
                <a:cs typeface="Courier New" pitchFamily="49" charset="0"/>
              </a:rPr>
              <a:t>clone() </a:t>
            </a:r>
            <a:r>
              <a:rPr lang="en-US" dirty="0"/>
              <a:t>method can check if the object is </a:t>
            </a:r>
            <a:r>
              <a:rPr lang="en-US" b="1" kern="1200" dirty="0" err="1">
                <a:solidFill>
                  <a:srgbClr val="000000"/>
                </a:solidFill>
                <a:latin typeface="Courier New" pitchFamily="49" charset="0"/>
                <a:cs typeface="Courier New" pitchFamily="49" charset="0"/>
              </a:rPr>
              <a:t>Cloneable</a:t>
            </a:r>
            <a:r>
              <a:rPr lang="en-US" b="1" kern="1200" dirty="0">
                <a:solidFill>
                  <a:srgbClr val="000000"/>
                </a:solidFill>
                <a:latin typeface="Courier New" pitchFamily="49" charset="0"/>
                <a:cs typeface="Courier New" pitchFamily="49" charset="0"/>
              </a:rPr>
              <a:t>. </a:t>
            </a:r>
            <a:r>
              <a:rPr lang="en-US" dirty="0"/>
              <a:t>If so , it is sure that the object has implemented the </a:t>
            </a:r>
            <a:r>
              <a:rPr lang="en-US" b="1" kern="1200" dirty="0">
                <a:solidFill>
                  <a:srgbClr val="000000"/>
                </a:solidFill>
                <a:latin typeface="Courier New" pitchFamily="49" charset="0"/>
                <a:cs typeface="Courier New" pitchFamily="49" charset="0"/>
              </a:rPr>
              <a:t>clone() </a:t>
            </a:r>
            <a:r>
              <a:rPr lang="en-US" dirty="0"/>
              <a:t>method appropriately. </a:t>
            </a:r>
          </a:p>
          <a:p>
            <a:pPr marL="228600" lvl="1" indent="-228600" eaLnBrk="1" hangingPunct="1"/>
            <a:endParaRPr lang="en-US" sz="3200" u="sng" dirty="0">
              <a:latin typeface="Courier New" pitchFamily="49" charset="0"/>
              <a:cs typeface="Courier New" pitchFamily="49" charset="0"/>
            </a:endParaRPr>
          </a:p>
          <a:p>
            <a:pPr>
              <a:defRPr/>
            </a:pPr>
            <a:r>
              <a:rPr lang="en-US" sz="2000" b="1" dirty="0">
                <a:solidFill>
                  <a:srgbClr val="000000"/>
                </a:solidFill>
                <a:latin typeface="Courier New" pitchFamily="49" charset="0"/>
              </a:rPr>
              <a:t>public class</a:t>
            </a:r>
            <a:r>
              <a:rPr lang="en-US" sz="2000" dirty="0"/>
              <a:t>  </a:t>
            </a:r>
            <a:r>
              <a:rPr lang="en-US" sz="2000" b="1" dirty="0">
                <a:solidFill>
                  <a:srgbClr val="000000"/>
                </a:solidFill>
                <a:latin typeface="Courier New" pitchFamily="49" charset="0"/>
              </a:rPr>
              <a:t>Student extends </a:t>
            </a:r>
            <a:r>
              <a:rPr lang="en-US" sz="2000" b="1" dirty="0" err="1">
                <a:solidFill>
                  <a:srgbClr val="000000"/>
                </a:solidFill>
                <a:latin typeface="Courier New" pitchFamily="49" charset="0"/>
              </a:rPr>
              <a:t>general.Person</a:t>
            </a:r>
            <a:r>
              <a:rPr lang="en-US" sz="2000" b="1" dirty="0">
                <a:solidFill>
                  <a:srgbClr val="000000"/>
                </a:solidFill>
                <a:latin typeface="Courier New" pitchFamily="49" charset="0"/>
              </a:rPr>
              <a:t> implements </a:t>
            </a:r>
            <a:r>
              <a:rPr lang="en-US" sz="2000" b="1" dirty="0" err="1">
                <a:solidFill>
                  <a:srgbClr val="000000"/>
                </a:solidFill>
                <a:latin typeface="Courier New" pitchFamily="49" charset="0"/>
              </a:rPr>
              <a:t>Cloneable</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public Object clone()throws </a:t>
            </a:r>
            <a:r>
              <a:rPr lang="en-US" sz="2000" b="1" dirty="0" err="1">
                <a:solidFill>
                  <a:srgbClr val="000000"/>
                </a:solidFill>
                <a:latin typeface="Courier New" pitchFamily="49" charset="0"/>
              </a:rPr>
              <a:t>CloneNotSupportedException</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return </a:t>
            </a:r>
            <a:r>
              <a:rPr lang="en-US" sz="2000" b="1" dirty="0" err="1">
                <a:solidFill>
                  <a:srgbClr val="000000"/>
                </a:solidFill>
                <a:latin typeface="Courier New" pitchFamily="49" charset="0"/>
              </a:rPr>
              <a:t>super.clone</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public class</a:t>
            </a:r>
            <a:r>
              <a:rPr lang="en-US" sz="2000" dirty="0"/>
              <a:t>  </a:t>
            </a:r>
            <a:r>
              <a:rPr lang="en-US" sz="2000" b="1" dirty="0">
                <a:solidFill>
                  <a:srgbClr val="000000"/>
                </a:solidFill>
                <a:latin typeface="Courier New" pitchFamily="49" charset="0"/>
              </a:rPr>
              <a:t>Teacher extends </a:t>
            </a:r>
            <a:r>
              <a:rPr lang="en-US" sz="2000" b="1" dirty="0" err="1">
                <a:solidFill>
                  <a:srgbClr val="000000"/>
                </a:solidFill>
                <a:latin typeface="Courier New" pitchFamily="49" charset="0"/>
              </a:rPr>
              <a:t>general.Person</a:t>
            </a:r>
            <a:r>
              <a:rPr lang="en-US" sz="2000" b="1" dirty="0">
                <a:solidFill>
                  <a:srgbClr val="000000"/>
                </a:solidFill>
                <a:latin typeface="Courier New" pitchFamily="49" charset="0"/>
              </a:rPr>
              <a:t> implements </a:t>
            </a:r>
            <a:r>
              <a:rPr lang="en-US" sz="2000" b="1" dirty="0" err="1">
                <a:solidFill>
                  <a:srgbClr val="000000"/>
                </a:solidFill>
                <a:latin typeface="Courier New" pitchFamily="49" charset="0"/>
              </a:rPr>
              <a:t>Cloneable</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public Object clone()throws </a:t>
            </a:r>
            <a:r>
              <a:rPr lang="en-US" sz="2000" b="1" dirty="0" err="1">
                <a:solidFill>
                  <a:srgbClr val="000000"/>
                </a:solidFill>
                <a:latin typeface="Courier New" pitchFamily="49" charset="0"/>
              </a:rPr>
              <a:t>CloneNotSupportedException</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return </a:t>
            </a:r>
            <a:r>
              <a:rPr lang="en-US" sz="2000" b="1" dirty="0" err="1">
                <a:solidFill>
                  <a:srgbClr val="000000"/>
                </a:solidFill>
                <a:latin typeface="Courier New" pitchFamily="49" charset="0"/>
              </a:rPr>
              <a:t>super.clone</a:t>
            </a: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a:t>
            </a:r>
          </a:p>
          <a:p>
            <a:pPr>
              <a:defRPr/>
            </a:pPr>
            <a:r>
              <a:rPr lang="en-US" sz="2000" b="1" dirty="0">
                <a:solidFill>
                  <a:srgbClr val="000000"/>
                </a:solidFill>
                <a:latin typeface="Courier New" pitchFamily="49" charset="0"/>
              </a:rPr>
              <a:t>}</a:t>
            </a:r>
          </a:p>
          <a:p>
            <a:r>
              <a:rPr lang="en-US" sz="2000" b="1" dirty="0">
                <a:solidFill>
                  <a:srgbClr val="000000"/>
                </a:solidFill>
                <a:latin typeface="Courier New" pitchFamily="49" charset="0"/>
              </a:rPr>
              <a:t>public class Grade implements </a:t>
            </a:r>
            <a:r>
              <a:rPr lang="en-US" sz="2000" b="1" dirty="0" err="1">
                <a:solidFill>
                  <a:schemeClr val="tx2"/>
                </a:solidFill>
                <a:latin typeface="Courier New" pitchFamily="49" charset="0"/>
              </a:rPr>
              <a:t>Cloneable</a:t>
            </a:r>
            <a:r>
              <a:rPr lang="en-US" sz="2000" b="1" dirty="0">
                <a:solidFill>
                  <a:srgbClr val="000000"/>
                </a:solidFill>
                <a:latin typeface="Courier New" pitchFamily="49" charset="0"/>
              </a:rPr>
              <a:t>{ {</a:t>
            </a:r>
          </a:p>
          <a:p>
            <a:pPr lvl="1"/>
            <a:r>
              <a:rPr lang="en-US" sz="2000" b="1" dirty="0">
                <a:solidFill>
                  <a:srgbClr val="000000"/>
                </a:solidFill>
                <a:latin typeface="Courier New" pitchFamily="49" charset="0"/>
              </a:rPr>
              <a:t>private Teacher faculty;</a:t>
            </a:r>
          </a:p>
          <a:p>
            <a:pPr lvl="1"/>
            <a:r>
              <a:rPr lang="en-US" sz="2000" b="1" dirty="0">
                <a:solidFill>
                  <a:srgbClr val="000000"/>
                </a:solidFill>
                <a:latin typeface="Courier New" pitchFamily="49" charset="0"/>
              </a:rPr>
              <a:t>private Student </a:t>
            </a:r>
            <a:r>
              <a:rPr lang="en-US" sz="2000" b="1" dirty="0" err="1">
                <a:solidFill>
                  <a:srgbClr val="000000"/>
                </a:solidFill>
                <a:latin typeface="Courier New" pitchFamily="49" charset="0"/>
              </a:rPr>
              <a:t>student</a:t>
            </a:r>
            <a:r>
              <a:rPr lang="en-US" sz="2000" b="1" dirty="0">
                <a:solidFill>
                  <a:srgbClr val="000000"/>
                </a:solidFill>
                <a:latin typeface="Courier New" pitchFamily="49" charset="0"/>
              </a:rPr>
              <a:t>;</a:t>
            </a:r>
          </a:p>
          <a:p>
            <a:pPr lvl="1"/>
            <a:r>
              <a:rPr lang="en-US" sz="2000" b="1" dirty="0">
                <a:solidFill>
                  <a:srgbClr val="000000"/>
                </a:solidFill>
                <a:latin typeface="Courier New" pitchFamily="49" charset="0"/>
              </a:rPr>
              <a:t>private String </a:t>
            </a:r>
            <a:r>
              <a:rPr lang="en-US" sz="2000" b="1" dirty="0" err="1">
                <a:solidFill>
                  <a:srgbClr val="000000"/>
                </a:solidFill>
                <a:latin typeface="Courier New" pitchFamily="49" charset="0"/>
              </a:rPr>
              <a:t>subjectCode</a:t>
            </a:r>
            <a:r>
              <a:rPr lang="en-US" sz="2000" b="1" dirty="0">
                <a:solidFill>
                  <a:srgbClr val="000000"/>
                </a:solidFill>
                <a:latin typeface="Courier New" pitchFamily="49" charset="0"/>
              </a:rPr>
              <a:t>;</a:t>
            </a:r>
          </a:p>
          <a:p>
            <a:pPr lvl="1"/>
            <a:r>
              <a:rPr lang="en-US" sz="2000" b="1" dirty="0">
                <a:solidFill>
                  <a:srgbClr val="000000"/>
                </a:solidFill>
                <a:latin typeface="Courier New" pitchFamily="49" charset="0"/>
              </a:rPr>
              <a:t>private String grade;</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public Object clone()throws </a:t>
            </a:r>
            <a:r>
              <a:rPr lang="en-US" sz="2000" b="1" dirty="0" err="1">
                <a:solidFill>
                  <a:srgbClr val="000000"/>
                </a:solidFill>
                <a:latin typeface="Courier New" pitchFamily="49" charset="0"/>
              </a:rPr>
              <a:t>CloneNotSupportedException</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Grade  g=(Grade)</a:t>
            </a:r>
            <a:r>
              <a:rPr lang="en-US" sz="2000" b="1" dirty="0" err="1">
                <a:solidFill>
                  <a:srgbClr val="000000"/>
                </a:solidFill>
                <a:latin typeface="Courier New" pitchFamily="49" charset="0"/>
              </a:rPr>
              <a:t>super.clone</a:t>
            </a:r>
            <a:r>
              <a:rPr lang="en-US" sz="2000" b="1" dirty="0">
                <a:solidFill>
                  <a:srgbClr val="000000"/>
                </a:solidFill>
                <a:latin typeface="Courier New" pitchFamily="49" charset="0"/>
              </a:rPr>
              <a:t>();	</a:t>
            </a:r>
          </a:p>
          <a:p>
            <a:endParaRPr lang="en-IN" sz="2000" b="1" dirty="0">
              <a:latin typeface="Courier New" pitchFamily="49" charset="0"/>
              <a:cs typeface="Courier New" pitchFamily="49" charset="0"/>
            </a:endParaRPr>
          </a:p>
          <a:p>
            <a:r>
              <a:rPr lang="en-IN" sz="2000" b="1" dirty="0">
                <a:latin typeface="Courier New" pitchFamily="49" charset="0"/>
                <a:cs typeface="Courier New" pitchFamily="49" charset="0"/>
              </a:rPr>
              <a:t>// explicitly deep copy </a:t>
            </a:r>
          </a:p>
          <a:p>
            <a:r>
              <a:rPr lang="en-US" sz="2000" b="1" dirty="0" err="1">
                <a:solidFill>
                  <a:srgbClr val="000000"/>
                </a:solidFill>
                <a:latin typeface="Courier New" pitchFamily="49" charset="0"/>
              </a:rPr>
              <a:t>g.</a:t>
            </a:r>
            <a:r>
              <a:rPr lang="en-US" sz="2000" b="1" dirty="0" err="1">
                <a:solidFill>
                  <a:srgbClr val="C00000"/>
                </a:solidFill>
                <a:latin typeface="Courier New" pitchFamily="49" charset="0"/>
              </a:rPr>
              <a:t>faculty</a:t>
            </a:r>
            <a:r>
              <a:rPr lang="en-US" sz="2000" b="1" dirty="0">
                <a:solidFill>
                  <a:srgbClr val="C00000"/>
                </a:solidFill>
                <a:latin typeface="Courier New" pitchFamily="49" charset="0"/>
              </a:rPr>
              <a:t>= (Teacher)</a:t>
            </a:r>
            <a:r>
              <a:rPr lang="en-US" sz="2000" b="1" dirty="0" err="1">
                <a:solidFill>
                  <a:srgbClr val="C00000"/>
                </a:solidFill>
                <a:latin typeface="Courier New" pitchFamily="49" charset="0"/>
              </a:rPr>
              <a:t>faculty.clone</a:t>
            </a:r>
            <a:r>
              <a:rPr lang="en-US" sz="2000" b="1" dirty="0">
                <a:solidFill>
                  <a:srgbClr val="C00000"/>
                </a:solidFill>
                <a:latin typeface="Courier New" pitchFamily="49" charset="0"/>
              </a:rPr>
              <a:t>();</a:t>
            </a:r>
          </a:p>
          <a:p>
            <a:r>
              <a:rPr lang="en-US" sz="2000" b="1" dirty="0" err="1">
                <a:solidFill>
                  <a:srgbClr val="000000"/>
                </a:solidFill>
                <a:latin typeface="Courier New" pitchFamily="49" charset="0"/>
              </a:rPr>
              <a:t>g.</a:t>
            </a:r>
            <a:r>
              <a:rPr lang="en-US" sz="2000" b="1" dirty="0" err="1">
                <a:solidFill>
                  <a:srgbClr val="C00000"/>
                </a:solidFill>
                <a:latin typeface="Courier New" pitchFamily="49" charset="0"/>
              </a:rPr>
              <a:t>student</a:t>
            </a:r>
            <a:r>
              <a:rPr lang="en-US" sz="2000" b="1" dirty="0">
                <a:solidFill>
                  <a:srgbClr val="C00000"/>
                </a:solidFill>
                <a:latin typeface="Courier New" pitchFamily="49" charset="0"/>
              </a:rPr>
              <a:t> = (Student ) </a:t>
            </a:r>
            <a:r>
              <a:rPr lang="en-US" sz="2000" b="1" dirty="0" err="1">
                <a:solidFill>
                  <a:srgbClr val="C00000"/>
                </a:solidFill>
                <a:latin typeface="Courier New" pitchFamily="49" charset="0"/>
              </a:rPr>
              <a:t>student.clone</a:t>
            </a:r>
            <a:r>
              <a:rPr lang="en-US" sz="2000" b="1" dirty="0">
                <a:solidFill>
                  <a:srgbClr val="C00000"/>
                </a:solidFill>
                <a:latin typeface="Courier New" pitchFamily="49" charset="0"/>
              </a:rPr>
              <a:t>();</a:t>
            </a:r>
          </a:p>
          <a:p>
            <a:r>
              <a:rPr lang="en-US" sz="2000" b="1" dirty="0">
                <a:solidFill>
                  <a:srgbClr val="000000"/>
                </a:solidFill>
                <a:latin typeface="Courier New" pitchFamily="49" charset="0"/>
              </a:rPr>
              <a:t>return g;</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a:t>
            </a:r>
          </a:p>
          <a:p>
            <a:pPr marL="228600" lvl="1" indent="-228600" eaLnBrk="1" hangingPunct="1"/>
            <a:endParaRPr lang="en-US" sz="3200" u="sng" dirty="0">
              <a:latin typeface="Arial" charset="0"/>
            </a:endParaRPr>
          </a:p>
        </p:txBody>
      </p:sp>
    </p:spTree>
    <p:extLst>
      <p:ext uri="{BB962C8B-B14F-4D97-AF65-F5344CB8AC3E}">
        <p14:creationId xmlns:p14="http://schemas.microsoft.com/office/powerpoint/2010/main" val="31720394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A43BB6-D41D-442F-82D9-8FD50C9B7DB1}" type="slidenum">
              <a:rPr lang="en-US" smtClean="0"/>
              <a:pPr eaLnBrk="1" hangingPunct="1"/>
              <a:t>108</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marL="228600" marR="0" indent="-228600" algn="l" defTabSz="914400" rtl="0" eaLnBrk="1" fontAlgn="base" latinLnBrk="0" hangingPunct="1">
              <a:lnSpc>
                <a:spcPct val="100000"/>
              </a:lnSpc>
              <a:spcBef>
                <a:spcPct val="30000"/>
              </a:spcBef>
              <a:spcAft>
                <a:spcPct val="0"/>
              </a:spcAft>
              <a:buClrTx/>
              <a:buSzTx/>
              <a:buFontTx/>
              <a:buNone/>
              <a:tabLst/>
              <a:defRPr/>
            </a:pPr>
            <a:r>
              <a:rPr lang="en-US" dirty="0"/>
              <a:t>How can we represent a teacher who is also a student? Many universities offer programs that allow </a:t>
            </a:r>
            <a:r>
              <a:rPr lang="en-US" dirty="0" err="1"/>
              <a:t>Ph.D</a:t>
            </a:r>
            <a:r>
              <a:rPr lang="en-US" dirty="0"/>
              <a:t> students to teach while they pursue their doctoral programs. Java does not have multiple inheritance. So, we need a way around it.</a:t>
            </a:r>
          </a:p>
          <a:p>
            <a:pPr marL="342900" indent="-342900" eaLnBrk="0" hangingPunct="0">
              <a:lnSpc>
                <a:spcPct val="140000"/>
              </a:lnSpc>
              <a:spcBef>
                <a:spcPct val="20000"/>
              </a:spcBef>
              <a:buClr>
                <a:schemeClr val="accent2"/>
              </a:buClr>
              <a:buFont typeface="Wingdings" pitchFamily="2" charset="2"/>
              <a:buChar char="§"/>
              <a:defRPr/>
            </a:pPr>
            <a:r>
              <a:rPr lang="en-US" sz="2000" kern="0" dirty="0">
                <a:solidFill>
                  <a:srgbClr val="5F5F5F"/>
                </a:solidFill>
                <a:latin typeface="Arial" pitchFamily="34" charset="0"/>
                <a:ea typeface="+mn-ea"/>
                <a:cs typeface="+mn-cs"/>
              </a:rPr>
              <a:t>Though  java does not support </a:t>
            </a:r>
            <a:r>
              <a:rPr lang="en-US" sz="2000" kern="1200" dirty="0">
                <a:solidFill>
                  <a:srgbClr val="5F5F5F"/>
                </a:solidFill>
                <a:latin typeface="Arial" pitchFamily="34" charset="0"/>
                <a:ea typeface="+mn-ea"/>
                <a:cs typeface="+mn-cs"/>
              </a:rPr>
              <a:t>multiple inheritance using classes, it allows multiple inheritance using interfaces.</a:t>
            </a:r>
          </a:p>
          <a:p>
            <a:pPr marL="342900" indent="-342900" eaLnBrk="0" hangingPunct="0">
              <a:lnSpc>
                <a:spcPct val="140000"/>
              </a:lnSpc>
              <a:spcBef>
                <a:spcPct val="20000"/>
              </a:spcBef>
              <a:buClr>
                <a:schemeClr val="accent2"/>
              </a:buClr>
              <a:buFont typeface="Wingdings" pitchFamily="2" charset="2"/>
              <a:buChar char="§"/>
              <a:defRPr/>
            </a:pPr>
            <a:r>
              <a:rPr lang="en-US" sz="2000" kern="1200" dirty="0">
                <a:solidFill>
                  <a:srgbClr val="5F5F5F"/>
                </a:solidFill>
                <a:latin typeface="Arial" pitchFamily="34" charset="0"/>
                <a:ea typeface="+mn-ea"/>
                <a:cs typeface="+mn-cs"/>
              </a:rPr>
              <a:t> Idea here is to </a:t>
            </a:r>
          </a:p>
          <a:p>
            <a:pPr marL="800100" lvl="1" indent="-342900" eaLnBrk="0" hangingPunct="0">
              <a:lnSpc>
                <a:spcPct val="140000"/>
              </a:lnSpc>
              <a:spcBef>
                <a:spcPct val="20000"/>
              </a:spcBef>
              <a:buClr>
                <a:schemeClr val="accent2"/>
              </a:buClr>
              <a:buFont typeface="Wingdings" pitchFamily="2" charset="2"/>
              <a:buChar char="§"/>
              <a:defRPr/>
            </a:pPr>
            <a:r>
              <a:rPr lang="en-US" sz="2000" kern="1200" dirty="0">
                <a:solidFill>
                  <a:srgbClr val="5F5F5F"/>
                </a:solidFill>
                <a:latin typeface="Arial" pitchFamily="34" charset="0"/>
                <a:ea typeface="+mn-ea"/>
                <a:cs typeface="+mn-cs"/>
              </a:rPr>
              <a:t>reuse the methods written in Student class and Teacher class</a:t>
            </a:r>
          </a:p>
          <a:p>
            <a:pPr marL="800100" lvl="1" indent="-342900" eaLnBrk="0" hangingPunct="0">
              <a:lnSpc>
                <a:spcPct val="140000"/>
              </a:lnSpc>
              <a:spcBef>
                <a:spcPct val="20000"/>
              </a:spcBef>
              <a:buClr>
                <a:schemeClr val="accent2"/>
              </a:buClr>
              <a:buFont typeface="Wingdings" pitchFamily="2" charset="2"/>
              <a:buChar char="§"/>
              <a:defRPr/>
            </a:pPr>
            <a:r>
              <a:rPr lang="en-US" sz="2000" kern="1200" dirty="0">
                <a:solidFill>
                  <a:srgbClr val="5F5F5F"/>
                </a:solidFill>
                <a:latin typeface="Arial" pitchFamily="34" charset="0"/>
                <a:ea typeface="+mn-ea"/>
                <a:cs typeface="+mn-cs"/>
              </a:rPr>
              <a:t>Also represent the object as instance of both Student and Teacher when need be.</a:t>
            </a:r>
          </a:p>
          <a:p>
            <a:pPr marL="342900" indent="-342900" eaLnBrk="0" hangingPunct="0">
              <a:lnSpc>
                <a:spcPct val="140000"/>
              </a:lnSpc>
              <a:spcBef>
                <a:spcPct val="20000"/>
              </a:spcBef>
              <a:buClr>
                <a:schemeClr val="accent2"/>
              </a:buClr>
              <a:buFont typeface="Wingdings" pitchFamily="2" charset="2"/>
              <a:buChar char="§"/>
              <a:defRPr/>
            </a:pPr>
            <a:r>
              <a:rPr lang="en-US" sz="2000" kern="1200" dirty="0">
                <a:solidFill>
                  <a:srgbClr val="5F5F5F"/>
                </a:solidFill>
                <a:latin typeface="Arial" pitchFamily="34" charset="0"/>
                <a:ea typeface="+mn-ea"/>
                <a:cs typeface="+mn-cs"/>
              </a:rPr>
              <a:t>Interface and composition could be used together to achieve this.</a:t>
            </a:r>
            <a:endParaRPr lang="en-US" sz="2000" kern="0" dirty="0">
              <a:solidFill>
                <a:srgbClr val="5F5F5F"/>
              </a:solidFill>
              <a:latin typeface="Arial" pitchFamily="34" charset="0"/>
              <a:ea typeface="+mn-ea"/>
              <a:cs typeface="+mn-cs"/>
            </a:endParaRPr>
          </a:p>
          <a:p>
            <a:pPr marL="457200" indent="-457200">
              <a:lnSpc>
                <a:spcPct val="100000"/>
              </a:lnSpc>
              <a:defRPr/>
            </a:pPr>
            <a:r>
              <a:rPr lang="en-US" dirty="0"/>
              <a:t>The problem that  we have to represent a </a:t>
            </a:r>
            <a:r>
              <a:rPr lang="en-US" b="1" kern="1200" dirty="0">
                <a:solidFill>
                  <a:srgbClr val="000000"/>
                </a:solidFill>
                <a:latin typeface="Courier New" pitchFamily="49" charset="0"/>
              </a:rPr>
              <a:t>Teacher</a:t>
            </a:r>
            <a:r>
              <a:rPr lang="en-US" dirty="0"/>
              <a:t> who is also a </a:t>
            </a:r>
            <a:r>
              <a:rPr lang="en-US" b="1" kern="1200" dirty="0">
                <a:solidFill>
                  <a:srgbClr val="000000"/>
                </a:solidFill>
                <a:latin typeface="Courier New" pitchFamily="49" charset="0"/>
              </a:rPr>
              <a:t>Student</a:t>
            </a:r>
            <a:r>
              <a:rPr lang="en-US" dirty="0"/>
              <a:t> can be solved in the following way:</a:t>
            </a:r>
          </a:p>
          <a:p>
            <a:pPr marL="914400" lvl="1" indent="-457200">
              <a:lnSpc>
                <a:spcPct val="100000"/>
              </a:lnSpc>
              <a:buFont typeface="+mj-lt"/>
              <a:buAutoNum type="arabicPeriod"/>
              <a:defRPr/>
            </a:pPr>
            <a:r>
              <a:rPr lang="en-US" sz="2000" b="1" kern="1200" dirty="0" err="1">
                <a:solidFill>
                  <a:srgbClr val="000000"/>
                </a:solidFill>
                <a:latin typeface="Courier New" pitchFamily="49" charset="0"/>
                <a:ea typeface="+mn-ea"/>
                <a:cs typeface="+mn-cs"/>
              </a:rPr>
              <a:t>StudentTeacher</a:t>
            </a:r>
            <a:r>
              <a:rPr lang="en-US" sz="2000" dirty="0"/>
              <a:t> class will </a:t>
            </a:r>
            <a:r>
              <a:rPr lang="en-US" sz="2000" b="1" kern="1200" dirty="0">
                <a:solidFill>
                  <a:srgbClr val="000000"/>
                </a:solidFill>
                <a:latin typeface="Courier New" pitchFamily="49" charset="0"/>
                <a:ea typeface="+mn-ea"/>
                <a:cs typeface="+mn-cs"/>
              </a:rPr>
              <a:t>extend</a:t>
            </a:r>
            <a:r>
              <a:rPr lang="en-US" sz="2000" dirty="0"/>
              <a:t> from </a:t>
            </a:r>
            <a:r>
              <a:rPr lang="en-US" sz="2000" b="1" kern="1200" dirty="0">
                <a:solidFill>
                  <a:srgbClr val="000000"/>
                </a:solidFill>
                <a:latin typeface="Courier New" pitchFamily="49" charset="0"/>
                <a:ea typeface="+mn-ea"/>
                <a:cs typeface="+mn-cs"/>
              </a:rPr>
              <a:t>Student</a:t>
            </a:r>
            <a:r>
              <a:rPr lang="en-US" sz="2000" dirty="0"/>
              <a:t> class</a:t>
            </a:r>
            <a:r>
              <a:rPr lang="en-US" sz="2000" dirty="0">
                <a:sym typeface="Wingdings" pitchFamily="2" charset="2"/>
              </a:rPr>
              <a:t></a:t>
            </a:r>
            <a:r>
              <a:rPr lang="en-US" sz="2000" dirty="0"/>
              <a:t> no problem.</a:t>
            </a:r>
          </a:p>
          <a:p>
            <a:pPr marL="914400" lvl="1" indent="-457200">
              <a:lnSpc>
                <a:spcPct val="100000"/>
              </a:lnSpc>
              <a:buFont typeface="+mj-lt"/>
              <a:buAutoNum type="arabicPeriod"/>
              <a:defRPr/>
            </a:pPr>
            <a:r>
              <a:rPr lang="en-US" sz="2000" dirty="0"/>
              <a:t>Since we cannot extend </a:t>
            </a:r>
            <a:r>
              <a:rPr lang="en-US" sz="2000" b="1" kern="1200" dirty="0">
                <a:solidFill>
                  <a:srgbClr val="000000"/>
                </a:solidFill>
                <a:latin typeface="Courier New" pitchFamily="49" charset="0"/>
                <a:ea typeface="+mn-ea"/>
                <a:cs typeface="+mn-cs"/>
              </a:rPr>
              <a:t>Teacher</a:t>
            </a:r>
            <a:r>
              <a:rPr lang="en-US" sz="2000" dirty="0"/>
              <a:t> class, we will create an interface which will act as intermediary between </a:t>
            </a:r>
            <a:r>
              <a:rPr lang="en-US" sz="2000" b="1" kern="1200" dirty="0" err="1">
                <a:solidFill>
                  <a:srgbClr val="000000"/>
                </a:solidFill>
                <a:latin typeface="Courier New" pitchFamily="49" charset="0"/>
                <a:ea typeface="+mn-ea"/>
                <a:cs typeface="+mn-cs"/>
              </a:rPr>
              <a:t>StudentTeacher</a:t>
            </a:r>
            <a:r>
              <a:rPr lang="en-US" sz="2000" dirty="0"/>
              <a:t> and </a:t>
            </a:r>
            <a:r>
              <a:rPr lang="en-US" sz="2000" b="1" kern="1200" dirty="0">
                <a:solidFill>
                  <a:srgbClr val="000000"/>
                </a:solidFill>
                <a:latin typeface="Courier New" pitchFamily="49" charset="0"/>
                <a:ea typeface="+mn-ea"/>
                <a:cs typeface="+mn-cs"/>
              </a:rPr>
              <a:t>Teacher</a:t>
            </a:r>
            <a:r>
              <a:rPr lang="en-US" sz="2000" dirty="0"/>
              <a:t> class. We shall call this a </a:t>
            </a:r>
            <a:r>
              <a:rPr lang="en-US" sz="2000" b="1" kern="1200" dirty="0" err="1">
                <a:solidFill>
                  <a:srgbClr val="000000"/>
                </a:solidFill>
                <a:latin typeface="Courier New" pitchFamily="49" charset="0"/>
                <a:ea typeface="+mn-ea"/>
                <a:cs typeface="+mn-cs"/>
              </a:rPr>
              <a:t>TeachingStaff</a:t>
            </a:r>
            <a:r>
              <a:rPr lang="en-US" sz="2000" dirty="0"/>
              <a:t> . This interface will have all the methods that are in </a:t>
            </a:r>
            <a:r>
              <a:rPr lang="en-US" sz="2000" b="1" kern="1200" dirty="0">
                <a:solidFill>
                  <a:srgbClr val="000000"/>
                </a:solidFill>
                <a:latin typeface="Courier New" pitchFamily="49" charset="0"/>
                <a:ea typeface="+mn-ea"/>
                <a:cs typeface="+mn-cs"/>
              </a:rPr>
              <a:t>Teacher</a:t>
            </a:r>
            <a:r>
              <a:rPr lang="en-US" sz="2000" dirty="0"/>
              <a:t> class.</a:t>
            </a:r>
          </a:p>
          <a:p>
            <a:pPr marL="914400" lvl="1" indent="-457200">
              <a:lnSpc>
                <a:spcPct val="100000"/>
              </a:lnSpc>
              <a:buFont typeface="+mj-lt"/>
              <a:buAutoNum type="arabicPeriod"/>
              <a:defRPr/>
            </a:pPr>
            <a:r>
              <a:rPr lang="en-US" sz="2000" dirty="0"/>
              <a:t>We shall have both </a:t>
            </a:r>
            <a:r>
              <a:rPr lang="en-US" sz="2000" b="1" kern="1200" dirty="0" err="1">
                <a:solidFill>
                  <a:srgbClr val="000000"/>
                </a:solidFill>
                <a:latin typeface="Courier New" pitchFamily="49" charset="0"/>
                <a:ea typeface="+mn-ea"/>
                <a:cs typeface="+mn-cs"/>
              </a:rPr>
              <a:t>StudentTeacher</a:t>
            </a:r>
            <a:r>
              <a:rPr lang="en-US" sz="2000" dirty="0"/>
              <a:t> and </a:t>
            </a:r>
            <a:r>
              <a:rPr lang="en-US" sz="2000" b="1" kern="1200" dirty="0">
                <a:solidFill>
                  <a:srgbClr val="000000"/>
                </a:solidFill>
                <a:latin typeface="Courier New" pitchFamily="49" charset="0"/>
                <a:ea typeface="+mn-ea"/>
                <a:cs typeface="+mn-cs"/>
              </a:rPr>
              <a:t>Teacher</a:t>
            </a:r>
            <a:r>
              <a:rPr lang="en-US" sz="2000" dirty="0"/>
              <a:t> implement this interface. So any object that is of type </a:t>
            </a:r>
            <a:r>
              <a:rPr lang="en-US" sz="2000" b="1" kern="1200" dirty="0" err="1">
                <a:solidFill>
                  <a:srgbClr val="000000"/>
                </a:solidFill>
                <a:latin typeface="Courier New" pitchFamily="49" charset="0"/>
                <a:ea typeface="+mn-ea"/>
                <a:cs typeface="+mn-cs"/>
              </a:rPr>
              <a:t>TeachingStaff</a:t>
            </a:r>
            <a:r>
              <a:rPr lang="en-US" sz="2000" dirty="0"/>
              <a:t> represents is a teacher and will have to provide implementation for all the methods.</a:t>
            </a:r>
          </a:p>
          <a:p>
            <a:pPr marL="914400" lvl="1" indent="-457200">
              <a:lnSpc>
                <a:spcPct val="100000"/>
              </a:lnSpc>
              <a:buFont typeface="+mj-lt"/>
              <a:buAutoNum type="arabicPeriod"/>
              <a:defRPr/>
            </a:pPr>
            <a:r>
              <a:rPr lang="en-US" sz="2000" dirty="0"/>
              <a:t>To make sure that we reuse the code written in the </a:t>
            </a:r>
            <a:r>
              <a:rPr lang="en-US" sz="2000" b="1" kern="1200" dirty="0">
                <a:solidFill>
                  <a:srgbClr val="000000"/>
                </a:solidFill>
                <a:latin typeface="Courier New" pitchFamily="49" charset="0"/>
                <a:ea typeface="+mn-ea"/>
                <a:cs typeface="+mn-cs"/>
              </a:rPr>
              <a:t>Teacher</a:t>
            </a:r>
            <a:r>
              <a:rPr lang="en-US" sz="2000" dirty="0"/>
              <a:t> class in </a:t>
            </a:r>
            <a:r>
              <a:rPr lang="en-US" sz="2000" b="1" kern="1200" dirty="0" err="1">
                <a:solidFill>
                  <a:srgbClr val="000000"/>
                </a:solidFill>
                <a:latin typeface="Courier New" pitchFamily="49" charset="0"/>
              </a:rPr>
              <a:t>StudentTeacher</a:t>
            </a:r>
            <a:r>
              <a:rPr lang="en-US" sz="2000" dirty="0"/>
              <a:t> also, we create a private </a:t>
            </a:r>
            <a:r>
              <a:rPr lang="en-US" sz="2000" b="1" kern="1200" dirty="0">
                <a:solidFill>
                  <a:srgbClr val="000000"/>
                </a:solidFill>
                <a:latin typeface="Courier New" pitchFamily="49" charset="0"/>
              </a:rPr>
              <a:t>Teacher</a:t>
            </a:r>
            <a:r>
              <a:rPr lang="en-US" sz="2000" dirty="0"/>
              <a:t> object inside </a:t>
            </a:r>
            <a:r>
              <a:rPr lang="en-US" sz="2000" b="1" kern="1200" dirty="0" err="1">
                <a:solidFill>
                  <a:srgbClr val="000000"/>
                </a:solidFill>
                <a:latin typeface="Courier New" pitchFamily="49" charset="0"/>
              </a:rPr>
              <a:t>StudentTeacher</a:t>
            </a:r>
            <a:r>
              <a:rPr lang="en-US" sz="2000" b="1" kern="1200" dirty="0">
                <a:solidFill>
                  <a:srgbClr val="000000"/>
                </a:solidFill>
                <a:latin typeface="Courier New" pitchFamily="49" charset="0"/>
              </a:rPr>
              <a:t> class. </a:t>
            </a:r>
            <a:r>
              <a:rPr lang="en-US" sz="2000" dirty="0"/>
              <a:t>The</a:t>
            </a:r>
            <a:r>
              <a:rPr lang="en-US" sz="2000" b="1" kern="1200" dirty="0">
                <a:solidFill>
                  <a:srgbClr val="000000"/>
                </a:solidFill>
                <a:latin typeface="Courier New" pitchFamily="49" charset="0"/>
              </a:rPr>
              <a:t> </a:t>
            </a:r>
            <a:r>
              <a:rPr lang="en-US" sz="2000" dirty="0"/>
              <a:t>interface methods will indirectly call the methods on this teacher object.</a:t>
            </a:r>
          </a:p>
          <a:p>
            <a:pPr marL="228600" indent="-228600" eaLnBrk="1" hangingPunct="1"/>
            <a:r>
              <a:rPr lang="en-US" dirty="0">
                <a:latin typeface="Arial" charset="0"/>
              </a:rPr>
              <a:t>Example</a:t>
            </a:r>
          </a:p>
          <a:p>
            <a:pPr eaLnBrk="1" hangingPunct="1">
              <a:lnSpc>
                <a:spcPct val="90000"/>
              </a:lnSpc>
              <a:buFontTx/>
              <a:buNone/>
            </a:pPr>
            <a:r>
              <a:rPr lang="en-US" b="1" dirty="0">
                <a:solidFill>
                  <a:srgbClr val="000000"/>
                </a:solidFill>
                <a:latin typeface="Courier New" pitchFamily="49" charset="0"/>
              </a:rPr>
              <a:t>package teacher;</a:t>
            </a:r>
          </a:p>
          <a:p>
            <a:pPr eaLnBrk="1" hangingPunct="1">
              <a:lnSpc>
                <a:spcPct val="90000"/>
              </a:lnSpc>
              <a:buFontTx/>
              <a:buNone/>
            </a:pPr>
            <a:r>
              <a:rPr lang="en-US" b="1" dirty="0">
                <a:solidFill>
                  <a:srgbClr val="000000"/>
                </a:solidFill>
                <a:latin typeface="Courier New" pitchFamily="49" charset="0"/>
              </a:rPr>
              <a:t>public interface </a:t>
            </a:r>
            <a:r>
              <a:rPr lang="en-US" b="1" dirty="0" err="1">
                <a:solidFill>
                  <a:srgbClr val="000000"/>
                </a:solidFill>
                <a:latin typeface="Courier New" pitchFamily="49" charset="0"/>
              </a:rPr>
              <a:t>TeachingStaff</a:t>
            </a:r>
            <a:r>
              <a:rPr lang="en-US" b="1" dirty="0">
                <a:solidFill>
                  <a:srgbClr val="000000"/>
                </a:solidFill>
                <a:latin typeface="Courier New" pitchFamily="49" charset="0"/>
              </a:rPr>
              <a:t>{</a:t>
            </a:r>
          </a:p>
          <a:p>
            <a:pPr eaLnBrk="1" hangingPunct="1">
              <a:lnSpc>
                <a:spcPct val="90000"/>
              </a:lnSpc>
              <a:buFontTx/>
              <a:buNone/>
            </a:pPr>
            <a:r>
              <a:rPr lang="en-US" b="1" dirty="0">
                <a:latin typeface="Courier New" pitchFamily="49" charset="0"/>
              </a:rPr>
              <a:t>	</a:t>
            </a:r>
            <a:r>
              <a:rPr lang="en-US" b="1" dirty="0">
                <a:solidFill>
                  <a:schemeClr val="tx2"/>
                </a:solidFill>
                <a:latin typeface="Courier New" pitchFamily="49" charset="0"/>
              </a:rPr>
              <a:t>// important methods of Teacher class}</a:t>
            </a:r>
          </a:p>
          <a:p>
            <a:pPr eaLnBrk="1" hangingPunct="1">
              <a:lnSpc>
                <a:spcPct val="90000"/>
              </a:lnSpc>
              <a:buFontTx/>
              <a:buNone/>
            </a:pPr>
            <a:endParaRPr lang="en-US" b="1" dirty="0">
              <a:solidFill>
                <a:schemeClr val="tx2"/>
              </a:solidFill>
              <a:latin typeface="Courier New" pitchFamily="49" charset="0"/>
            </a:endParaRPr>
          </a:p>
          <a:p>
            <a:pPr eaLnBrk="1" hangingPunct="1">
              <a:lnSpc>
                <a:spcPct val="90000"/>
              </a:lnSpc>
              <a:buFontTx/>
              <a:buNone/>
            </a:pPr>
            <a:r>
              <a:rPr lang="en-US" b="1" dirty="0">
                <a:solidFill>
                  <a:srgbClr val="000000"/>
                </a:solidFill>
                <a:latin typeface="Courier New" pitchFamily="49" charset="0"/>
              </a:rPr>
              <a:t>package teacher;</a:t>
            </a:r>
          </a:p>
          <a:p>
            <a:pPr eaLnBrk="1" hangingPunct="1">
              <a:lnSpc>
                <a:spcPct val="90000"/>
              </a:lnSpc>
              <a:buFontTx/>
              <a:buNone/>
            </a:pPr>
            <a:r>
              <a:rPr lang="en-US" b="1" dirty="0">
                <a:solidFill>
                  <a:srgbClr val="000000"/>
                </a:solidFill>
                <a:latin typeface="Courier New" pitchFamily="49" charset="0"/>
              </a:rPr>
              <a:t>public class Teacher implements </a:t>
            </a:r>
            <a:r>
              <a:rPr lang="en-US" b="1" dirty="0" err="1">
                <a:solidFill>
                  <a:srgbClr val="000000"/>
                </a:solidFill>
                <a:latin typeface="Courier New" pitchFamily="49" charset="0"/>
              </a:rPr>
              <a:t>TeachingStaff</a:t>
            </a:r>
            <a:r>
              <a:rPr lang="en-US" b="1" dirty="0">
                <a:solidFill>
                  <a:srgbClr val="000000"/>
                </a:solidFill>
                <a:latin typeface="Courier New" pitchFamily="49" charset="0"/>
              </a:rPr>
              <a:t>{</a:t>
            </a:r>
          </a:p>
          <a:p>
            <a:pPr eaLnBrk="1" hangingPunct="1">
              <a:lnSpc>
                <a:spcPct val="90000"/>
              </a:lnSpc>
              <a:buFontTx/>
              <a:buNone/>
            </a:pPr>
            <a:r>
              <a:rPr lang="en-US" b="1" dirty="0">
                <a:solidFill>
                  <a:schemeClr val="tx2"/>
                </a:solidFill>
                <a:latin typeface="Courier New" pitchFamily="49" charset="0"/>
              </a:rPr>
              <a:t>/* implement all the methods of </a:t>
            </a:r>
            <a:r>
              <a:rPr lang="en-US" b="1" dirty="0" err="1">
                <a:solidFill>
                  <a:schemeClr val="tx2"/>
                </a:solidFill>
                <a:latin typeface="Courier New" pitchFamily="49" charset="0"/>
              </a:rPr>
              <a:t>TeachingStaff</a:t>
            </a:r>
            <a:r>
              <a:rPr lang="en-US" b="1" dirty="0">
                <a:solidFill>
                  <a:schemeClr val="tx2"/>
                </a:solidFill>
                <a:latin typeface="Courier New" pitchFamily="49" charset="0"/>
              </a:rPr>
              <a:t>	*/			}</a:t>
            </a:r>
          </a:p>
          <a:p>
            <a:pPr eaLnBrk="1" hangingPunct="1">
              <a:lnSpc>
                <a:spcPct val="90000"/>
              </a:lnSpc>
              <a:spcBef>
                <a:spcPct val="50000"/>
              </a:spcBef>
              <a:buFontTx/>
              <a:buNone/>
            </a:pPr>
            <a:r>
              <a:rPr lang="en-US" b="1" dirty="0">
                <a:solidFill>
                  <a:srgbClr val="000000"/>
                </a:solidFill>
                <a:latin typeface="Courier New" pitchFamily="49" charset="0"/>
              </a:rPr>
              <a:t>package student;</a:t>
            </a:r>
          </a:p>
          <a:p>
            <a:pPr eaLnBrk="1" hangingPunct="1">
              <a:lnSpc>
                <a:spcPct val="90000"/>
              </a:lnSpc>
              <a:spcBef>
                <a:spcPct val="50000"/>
              </a:spcBef>
              <a:buFontTx/>
              <a:buNone/>
            </a:pPr>
            <a:r>
              <a:rPr lang="en-US" b="1" dirty="0">
                <a:solidFill>
                  <a:srgbClr val="000000"/>
                </a:solidFill>
                <a:latin typeface="Courier New" pitchFamily="49" charset="0"/>
              </a:rPr>
              <a:t>import teacher.*;</a:t>
            </a:r>
          </a:p>
          <a:p>
            <a:pPr eaLnBrk="1" hangingPunct="1">
              <a:lnSpc>
                <a:spcPct val="90000"/>
              </a:lnSpc>
              <a:spcBef>
                <a:spcPct val="50000"/>
              </a:spcBef>
              <a:buFontTx/>
              <a:buNone/>
            </a:pPr>
            <a:r>
              <a:rPr lang="en-US" b="1" dirty="0">
                <a:solidFill>
                  <a:srgbClr val="000000"/>
                </a:solidFill>
                <a:latin typeface="Courier New" pitchFamily="49" charset="0"/>
              </a:rPr>
              <a:t>public class </a:t>
            </a:r>
            <a:r>
              <a:rPr lang="en-US" b="1" dirty="0" err="1">
                <a:solidFill>
                  <a:srgbClr val="000000"/>
                </a:solidFill>
                <a:latin typeface="Courier New" pitchFamily="49" charset="0"/>
              </a:rPr>
              <a:t>StudentTeacher</a:t>
            </a:r>
            <a:r>
              <a:rPr lang="en-US" b="1" dirty="0">
                <a:solidFill>
                  <a:srgbClr val="000000"/>
                </a:solidFill>
                <a:latin typeface="Courier New" pitchFamily="49" charset="0"/>
              </a:rPr>
              <a:t> extends Student implements </a:t>
            </a:r>
            <a:r>
              <a:rPr lang="en-US" b="1" dirty="0" err="1">
                <a:solidFill>
                  <a:srgbClr val="000000"/>
                </a:solidFill>
                <a:latin typeface="Courier New" pitchFamily="49" charset="0"/>
              </a:rPr>
              <a:t>TeachingStaff</a:t>
            </a:r>
            <a:r>
              <a:rPr lang="en-US" b="1" dirty="0">
                <a:solidFill>
                  <a:srgbClr val="000000"/>
                </a:solidFill>
                <a:latin typeface="Courier New" pitchFamily="49" charset="0"/>
              </a:rPr>
              <a:t>{</a:t>
            </a:r>
          </a:p>
          <a:p>
            <a:pPr>
              <a:lnSpc>
                <a:spcPct val="90000"/>
              </a:lnSpc>
              <a:spcBef>
                <a:spcPct val="0"/>
              </a:spcBef>
              <a:buFontTx/>
              <a:buNone/>
            </a:pPr>
            <a:r>
              <a:rPr lang="en-US" b="1" dirty="0">
                <a:solidFill>
                  <a:schemeClr val="tx2"/>
                </a:solidFill>
                <a:latin typeface="Courier New" pitchFamily="49" charset="0"/>
              </a:rPr>
              <a:t>/*implement all the methods of </a:t>
            </a:r>
            <a:r>
              <a:rPr lang="en-US" b="1" dirty="0" err="1">
                <a:solidFill>
                  <a:schemeClr val="tx2"/>
                </a:solidFill>
                <a:latin typeface="Courier New" pitchFamily="49" charset="0"/>
              </a:rPr>
              <a:t>TeachingStaff</a:t>
            </a:r>
            <a:r>
              <a:rPr lang="en-US" b="1" dirty="0">
                <a:solidFill>
                  <a:schemeClr val="tx2"/>
                </a:solidFill>
                <a:latin typeface="Courier New" pitchFamily="49" charset="0"/>
              </a:rPr>
              <a:t>*/</a:t>
            </a:r>
          </a:p>
          <a:p>
            <a:pPr>
              <a:lnSpc>
                <a:spcPct val="90000"/>
              </a:lnSpc>
              <a:spcBef>
                <a:spcPct val="0"/>
              </a:spcBef>
              <a:buFontTx/>
              <a:buNone/>
            </a:pPr>
            <a:r>
              <a:rPr lang="en-US" b="1" dirty="0">
                <a:solidFill>
                  <a:schemeClr val="tx2"/>
                </a:solidFill>
                <a:latin typeface="Courier New" pitchFamily="49" charset="0"/>
              </a:rPr>
              <a:t>}</a:t>
            </a:r>
          </a:p>
          <a:p>
            <a:pPr marL="342900" indent="-342900">
              <a:lnSpc>
                <a:spcPct val="90000"/>
              </a:lnSpc>
              <a:spcBef>
                <a:spcPct val="20000"/>
              </a:spcBef>
            </a:pPr>
            <a:r>
              <a:rPr lang="en-US" sz="1200" b="1" dirty="0">
                <a:latin typeface="Courier New" pitchFamily="49" charset="0"/>
              </a:rPr>
              <a:t>package teacher;</a:t>
            </a:r>
          </a:p>
          <a:p>
            <a:pPr marL="342900" indent="-342900">
              <a:lnSpc>
                <a:spcPct val="90000"/>
              </a:lnSpc>
              <a:spcBef>
                <a:spcPct val="20000"/>
              </a:spcBef>
            </a:pPr>
            <a:r>
              <a:rPr lang="en-US" sz="1200" b="1" dirty="0">
                <a:latin typeface="Courier New" pitchFamily="49" charset="0"/>
              </a:rPr>
              <a:t>public interface </a:t>
            </a:r>
            <a:r>
              <a:rPr lang="en-US" sz="1200" b="1" dirty="0" err="1">
                <a:latin typeface="Courier New" pitchFamily="49" charset="0"/>
              </a:rPr>
              <a:t>TeachingStaff</a:t>
            </a:r>
            <a:r>
              <a:rPr lang="en-US" sz="1200" b="1" dirty="0">
                <a:latin typeface="Courier New" pitchFamily="49" charset="0"/>
              </a:rPr>
              <a:t>{</a:t>
            </a:r>
          </a:p>
          <a:p>
            <a:pPr marL="342900" indent="-342900">
              <a:lnSpc>
                <a:spcPct val="90000"/>
              </a:lnSpc>
              <a:spcBef>
                <a:spcPct val="20000"/>
              </a:spcBef>
            </a:pPr>
            <a:r>
              <a:rPr lang="en-US" sz="1200" b="1" dirty="0" err="1">
                <a:latin typeface="Courier New" pitchFamily="49" charset="0"/>
              </a:rPr>
              <a:t>int</a:t>
            </a:r>
            <a:r>
              <a:rPr lang="en-US" sz="1200" b="1" dirty="0">
                <a:latin typeface="Courier New" pitchFamily="49" charset="0"/>
              </a:rPr>
              <a:t> </a:t>
            </a:r>
            <a:r>
              <a:rPr lang="en-US" sz="1200" b="1" dirty="0" err="1">
                <a:latin typeface="Courier New" pitchFamily="49" charset="0"/>
              </a:rPr>
              <a:t>getFactId</a:t>
            </a:r>
            <a:r>
              <a:rPr lang="en-US" sz="1200" b="1" dirty="0">
                <a:latin typeface="Courier New" pitchFamily="49" charset="0"/>
              </a:rPr>
              <a:t>();</a:t>
            </a:r>
          </a:p>
          <a:p>
            <a:pPr marL="342900" indent="-342900">
              <a:lnSpc>
                <a:spcPct val="90000"/>
              </a:lnSpc>
              <a:spcBef>
                <a:spcPct val="20000"/>
              </a:spcBef>
            </a:pPr>
            <a:r>
              <a:rPr lang="en-US" sz="1200" b="1" dirty="0">
                <a:latin typeface="Courier New" pitchFamily="49" charset="0"/>
              </a:rPr>
              <a:t>String </a:t>
            </a:r>
            <a:r>
              <a:rPr lang="en-US" sz="1200" b="1" dirty="0" err="1">
                <a:latin typeface="Courier New" pitchFamily="49" charset="0"/>
              </a:rPr>
              <a:t>getName</a:t>
            </a:r>
            <a:r>
              <a:rPr lang="en-US" sz="1200" b="1" dirty="0">
                <a:latin typeface="Courier New" pitchFamily="49" charset="0"/>
              </a:rPr>
              <a:t>(); </a:t>
            </a:r>
          </a:p>
          <a:p>
            <a:pPr marL="342900" indent="-342900">
              <a:lnSpc>
                <a:spcPct val="90000"/>
              </a:lnSpc>
              <a:spcBef>
                <a:spcPct val="20000"/>
              </a:spcBef>
            </a:pPr>
            <a:r>
              <a:rPr lang="en-US" sz="1200" b="1" dirty="0">
                <a:latin typeface="Courier New" pitchFamily="49" charset="0"/>
              </a:rPr>
              <a:t>// and other methods of teacher class</a:t>
            </a:r>
          </a:p>
          <a:p>
            <a:pPr marL="342900" indent="-342900">
              <a:lnSpc>
                <a:spcPct val="90000"/>
              </a:lnSpc>
              <a:spcBef>
                <a:spcPct val="20000"/>
              </a:spcBef>
            </a:pPr>
            <a:r>
              <a:rPr lang="en-US" sz="1200" b="1" dirty="0">
                <a:latin typeface="Courier New" pitchFamily="49" charset="0"/>
              </a:rPr>
              <a:t>}</a:t>
            </a:r>
          </a:p>
          <a:p>
            <a:pPr marL="342900" indent="-342900">
              <a:lnSpc>
                <a:spcPct val="90000"/>
              </a:lnSpc>
              <a:spcBef>
                <a:spcPct val="20000"/>
              </a:spcBef>
            </a:pPr>
            <a:r>
              <a:rPr lang="en-US" sz="1200" b="1" dirty="0">
                <a:latin typeface="Courier New" pitchFamily="49" charset="0"/>
              </a:rPr>
              <a:t>------------------------------------------</a:t>
            </a:r>
          </a:p>
          <a:p>
            <a:pPr marL="342900" indent="-342900">
              <a:lnSpc>
                <a:spcPct val="90000"/>
              </a:lnSpc>
              <a:spcBef>
                <a:spcPct val="20000"/>
              </a:spcBef>
            </a:pPr>
            <a:r>
              <a:rPr lang="en-US" sz="1200" b="1" dirty="0">
                <a:latin typeface="Courier New" pitchFamily="49" charset="0"/>
              </a:rPr>
              <a:t>package teacher;</a:t>
            </a:r>
          </a:p>
          <a:p>
            <a:pPr marL="342900" indent="-342900">
              <a:lnSpc>
                <a:spcPct val="90000"/>
              </a:lnSpc>
              <a:spcBef>
                <a:spcPct val="20000"/>
              </a:spcBef>
            </a:pPr>
            <a:r>
              <a:rPr lang="en-US" sz="1200" b="1" dirty="0">
                <a:latin typeface="Courier New" pitchFamily="49" charset="0"/>
              </a:rPr>
              <a:t>public class Teacher extends </a:t>
            </a:r>
            <a:r>
              <a:rPr lang="en-US" sz="1200" b="1" dirty="0" err="1">
                <a:latin typeface="Courier New" pitchFamily="49" charset="0"/>
              </a:rPr>
              <a:t>general.Person</a:t>
            </a:r>
            <a:r>
              <a:rPr lang="en-US" sz="1200" b="1" dirty="0">
                <a:latin typeface="Courier New" pitchFamily="49" charset="0"/>
              </a:rPr>
              <a:t> </a:t>
            </a:r>
            <a:r>
              <a:rPr lang="en-US" sz="1200" b="1" dirty="0">
                <a:solidFill>
                  <a:srgbClr val="C00000"/>
                </a:solidFill>
                <a:latin typeface="Courier New" pitchFamily="49" charset="0"/>
              </a:rPr>
              <a:t>implements </a:t>
            </a:r>
            <a:r>
              <a:rPr lang="en-US" sz="1200" b="1" dirty="0" err="1">
                <a:solidFill>
                  <a:srgbClr val="C00000"/>
                </a:solidFill>
                <a:latin typeface="Courier New" pitchFamily="49" charset="0"/>
              </a:rPr>
              <a:t>TeachingStaff</a:t>
            </a:r>
            <a:r>
              <a:rPr lang="en-US" sz="1200" b="1" dirty="0">
                <a:latin typeface="Courier New" pitchFamily="49" charset="0"/>
              </a:rPr>
              <a:t>{</a:t>
            </a:r>
          </a:p>
          <a:p>
            <a:pPr marL="342900" indent="-342900">
              <a:lnSpc>
                <a:spcPct val="90000"/>
              </a:lnSpc>
              <a:spcBef>
                <a:spcPct val="20000"/>
              </a:spcBef>
            </a:pPr>
            <a:r>
              <a:rPr lang="en-US" sz="1200" b="1" dirty="0">
                <a:latin typeface="Courier New" pitchFamily="49" charset="0"/>
              </a:rPr>
              <a:t> public </a:t>
            </a:r>
            <a:r>
              <a:rPr lang="en-US" sz="1200" b="1" dirty="0" err="1">
                <a:latin typeface="Courier New" pitchFamily="49" charset="0"/>
              </a:rPr>
              <a:t>int</a:t>
            </a:r>
            <a:r>
              <a:rPr lang="en-US" sz="1200" b="1" dirty="0">
                <a:latin typeface="Courier New" pitchFamily="49" charset="0"/>
              </a:rPr>
              <a:t> </a:t>
            </a:r>
            <a:r>
              <a:rPr lang="en-US" sz="1200" b="1" dirty="0" err="1">
                <a:latin typeface="Courier New" pitchFamily="49" charset="0"/>
              </a:rPr>
              <a:t>getFactId</a:t>
            </a:r>
            <a:r>
              <a:rPr lang="en-US" sz="1200" b="1" dirty="0">
                <a:latin typeface="Courier New" pitchFamily="49" charset="0"/>
              </a:rPr>
              <a:t>(){return </a:t>
            </a:r>
            <a:r>
              <a:rPr lang="en-US" sz="1200" b="1" dirty="0" err="1">
                <a:latin typeface="Courier New" pitchFamily="49" charset="0"/>
              </a:rPr>
              <a:t>factId</a:t>
            </a:r>
            <a:r>
              <a:rPr lang="en-US" sz="1200" b="1" dirty="0">
                <a:latin typeface="Courier New" pitchFamily="49" charset="0"/>
              </a:rPr>
              <a:t>;}</a:t>
            </a:r>
          </a:p>
          <a:p>
            <a:pPr marL="342900" indent="-342900">
              <a:lnSpc>
                <a:spcPct val="90000"/>
              </a:lnSpc>
              <a:spcBef>
                <a:spcPct val="20000"/>
              </a:spcBef>
            </a:pPr>
            <a:endParaRPr lang="en-US" sz="1200" b="1" dirty="0">
              <a:latin typeface="Courier New" pitchFamily="49" charset="0"/>
            </a:endParaRPr>
          </a:p>
          <a:p>
            <a:pPr marL="342900" indent="-342900">
              <a:lnSpc>
                <a:spcPct val="90000"/>
              </a:lnSpc>
              <a:spcBef>
                <a:spcPct val="20000"/>
              </a:spcBef>
            </a:pPr>
            <a:r>
              <a:rPr lang="en-US" sz="1200" b="1" dirty="0">
                <a:latin typeface="Courier New" pitchFamily="49" charset="0"/>
              </a:rPr>
              <a:t>…</a:t>
            </a:r>
          </a:p>
          <a:p>
            <a:pPr marL="342900" indent="-342900">
              <a:lnSpc>
                <a:spcPct val="90000"/>
              </a:lnSpc>
              <a:spcBef>
                <a:spcPct val="20000"/>
              </a:spcBef>
            </a:pPr>
            <a:r>
              <a:rPr lang="en-US" sz="1200" b="1" dirty="0">
                <a:latin typeface="Courier New" pitchFamily="49" charset="0"/>
              </a:rPr>
              <a:t>}</a:t>
            </a:r>
          </a:p>
          <a:p>
            <a:pPr eaLnBrk="1" hangingPunct="1">
              <a:spcBef>
                <a:spcPct val="50000"/>
              </a:spcBef>
            </a:pPr>
            <a:r>
              <a:rPr lang="en-US" sz="1200" b="1" dirty="0">
                <a:solidFill>
                  <a:srgbClr val="000000"/>
                </a:solidFill>
                <a:latin typeface="Courier New" pitchFamily="49" charset="0"/>
              </a:rPr>
              <a:t>package student;</a:t>
            </a:r>
          </a:p>
          <a:p>
            <a:pPr eaLnBrk="1" hangingPunct="1">
              <a:spcBef>
                <a:spcPct val="50000"/>
              </a:spcBef>
            </a:pPr>
            <a:r>
              <a:rPr lang="en-US" sz="1200" b="1" dirty="0">
                <a:solidFill>
                  <a:srgbClr val="000000"/>
                </a:solidFill>
                <a:latin typeface="Courier New" pitchFamily="49" charset="0"/>
              </a:rPr>
              <a:t>import teacher.*;</a:t>
            </a:r>
          </a:p>
          <a:p>
            <a:pPr eaLnBrk="1" hangingPunct="1">
              <a:spcBef>
                <a:spcPct val="50000"/>
              </a:spcBef>
            </a:pPr>
            <a:r>
              <a:rPr lang="en-US" sz="1200" b="1" dirty="0">
                <a:solidFill>
                  <a:srgbClr val="000000"/>
                </a:solidFill>
                <a:latin typeface="Courier New" pitchFamily="49" charset="0"/>
              </a:rPr>
              <a:t>public class </a:t>
            </a:r>
            <a:r>
              <a:rPr lang="en-US" sz="1200" b="1" dirty="0" err="1">
                <a:solidFill>
                  <a:srgbClr val="000000"/>
                </a:solidFill>
                <a:latin typeface="Courier New" pitchFamily="49" charset="0"/>
              </a:rPr>
              <a:t>StudentTeacher</a:t>
            </a:r>
            <a:r>
              <a:rPr lang="en-US" sz="1200" b="1" dirty="0">
                <a:latin typeface="Courier New" pitchFamily="49" charset="0"/>
              </a:rPr>
              <a:t> </a:t>
            </a:r>
            <a:r>
              <a:rPr lang="en-US" sz="1200" b="1" dirty="0">
                <a:solidFill>
                  <a:srgbClr val="C00000"/>
                </a:solidFill>
                <a:latin typeface="Courier New" pitchFamily="49" charset="0"/>
              </a:rPr>
              <a:t>extends Student implements </a:t>
            </a:r>
            <a:r>
              <a:rPr lang="en-US" sz="1200" b="1" dirty="0" err="1">
                <a:solidFill>
                  <a:srgbClr val="C00000"/>
                </a:solidFill>
                <a:latin typeface="Courier New" pitchFamily="49" charset="0"/>
              </a:rPr>
              <a:t>TeachingStaff</a:t>
            </a:r>
            <a:r>
              <a:rPr lang="en-US" sz="1200" b="1" dirty="0">
                <a:solidFill>
                  <a:srgbClr val="000000"/>
                </a:solidFill>
                <a:latin typeface="Courier New" pitchFamily="49" charset="0"/>
              </a:rPr>
              <a:t>{</a:t>
            </a:r>
          </a:p>
          <a:p>
            <a:pPr eaLnBrk="1" hangingPunct="1">
              <a:spcBef>
                <a:spcPct val="50000"/>
              </a:spcBef>
            </a:pPr>
            <a:r>
              <a:rPr lang="en-US" sz="1200" b="1" dirty="0">
                <a:solidFill>
                  <a:srgbClr val="C00000"/>
                </a:solidFill>
                <a:latin typeface="Courier New" pitchFamily="49" charset="0"/>
              </a:rPr>
              <a:t> private Teacher t;</a:t>
            </a:r>
          </a:p>
          <a:p>
            <a:pPr eaLnBrk="1" hangingPunct="1">
              <a:spcBef>
                <a:spcPct val="50000"/>
              </a:spcBef>
            </a:pPr>
            <a:r>
              <a:rPr lang="en-US" sz="1200" b="1" dirty="0">
                <a:solidFill>
                  <a:srgbClr val="000000"/>
                </a:solidFill>
                <a:latin typeface="Courier New" pitchFamily="49" charset="0"/>
              </a:rPr>
              <a:t> public </a:t>
            </a:r>
            <a:r>
              <a:rPr lang="en-US" sz="1200" b="1" dirty="0" err="1">
                <a:solidFill>
                  <a:srgbClr val="000000"/>
                </a:solidFill>
                <a:latin typeface="Courier New" pitchFamily="49" charset="0"/>
              </a:rPr>
              <a:t>StudentTeacher</a:t>
            </a:r>
            <a:r>
              <a:rPr lang="en-US" sz="1200" b="1" dirty="0">
                <a:solidFill>
                  <a:srgbClr val="000000"/>
                </a:solidFill>
                <a:latin typeface="Courier New" pitchFamily="49" charset="0"/>
              </a:rPr>
              <a:t>(String name) {</a:t>
            </a:r>
          </a:p>
          <a:p>
            <a:pPr eaLnBrk="1" hangingPunct="1">
              <a:spcBef>
                <a:spcPct val="50000"/>
              </a:spcBef>
            </a:pPr>
            <a:r>
              <a:rPr lang="en-US" sz="1200" b="1" dirty="0">
                <a:solidFill>
                  <a:srgbClr val="000000"/>
                </a:solidFill>
                <a:latin typeface="Courier New" pitchFamily="49" charset="0"/>
              </a:rPr>
              <a:t>  super(name);  t= new Teacher(name); 	}</a:t>
            </a:r>
          </a:p>
          <a:p>
            <a:pPr eaLnBrk="1" hangingPunct="1">
              <a:spcBef>
                <a:spcPct val="50000"/>
              </a:spcBef>
            </a:pPr>
            <a:r>
              <a:rPr lang="en-US" sz="1200" b="1" dirty="0">
                <a:solidFill>
                  <a:srgbClr val="000000"/>
                </a:solidFill>
                <a:latin typeface="Courier New" pitchFamily="49" charset="0"/>
              </a:rPr>
              <a:t> public </a:t>
            </a:r>
            <a:r>
              <a:rPr lang="en-US" sz="1200" b="1" dirty="0" err="1">
                <a:solidFill>
                  <a:srgbClr val="000000"/>
                </a:solidFill>
                <a:latin typeface="Courier New" pitchFamily="49" charset="0"/>
              </a:rPr>
              <a:t>int</a:t>
            </a:r>
            <a:r>
              <a:rPr lang="en-US" sz="1200" b="1" dirty="0">
                <a:solidFill>
                  <a:srgbClr val="000000"/>
                </a:solidFill>
                <a:latin typeface="Courier New" pitchFamily="49" charset="0"/>
              </a:rPr>
              <a:t> </a:t>
            </a:r>
            <a:r>
              <a:rPr lang="en-US" sz="1200" b="1" dirty="0" err="1">
                <a:solidFill>
                  <a:srgbClr val="000000"/>
                </a:solidFill>
                <a:latin typeface="Courier New" pitchFamily="49" charset="0"/>
              </a:rPr>
              <a:t>getFactId</a:t>
            </a:r>
            <a:r>
              <a:rPr lang="en-US" sz="1200" b="1" dirty="0">
                <a:solidFill>
                  <a:srgbClr val="000000"/>
                </a:solidFill>
                <a:latin typeface="Courier New" pitchFamily="49" charset="0"/>
              </a:rPr>
              <a:t>()</a:t>
            </a:r>
          </a:p>
          <a:p>
            <a:pPr eaLnBrk="1" hangingPunct="1">
              <a:spcBef>
                <a:spcPct val="50000"/>
              </a:spcBef>
            </a:pPr>
            <a:r>
              <a:rPr lang="en-US" sz="1200" b="1" dirty="0">
                <a:solidFill>
                  <a:srgbClr val="000000"/>
                </a:solidFill>
                <a:latin typeface="Courier New" pitchFamily="49" charset="0"/>
              </a:rPr>
              <a:t>  {return </a:t>
            </a:r>
            <a:r>
              <a:rPr lang="en-US" sz="1200" b="1" dirty="0" err="1">
                <a:solidFill>
                  <a:srgbClr val="C00000"/>
                </a:solidFill>
                <a:latin typeface="Courier New" pitchFamily="49" charset="0"/>
              </a:rPr>
              <a:t>t.getFactId</a:t>
            </a:r>
            <a:r>
              <a:rPr lang="en-US" sz="1200" b="1" dirty="0">
                <a:solidFill>
                  <a:srgbClr val="C00000"/>
                </a:solidFill>
                <a:latin typeface="Courier New" pitchFamily="49" charset="0"/>
              </a:rPr>
              <a:t>()</a:t>
            </a:r>
            <a:r>
              <a:rPr lang="en-US" sz="1200" b="1" dirty="0">
                <a:solidFill>
                  <a:srgbClr val="000000"/>
                </a:solidFill>
                <a:latin typeface="Courier New" pitchFamily="49" charset="0"/>
              </a:rPr>
              <a:t>;}</a:t>
            </a:r>
          </a:p>
          <a:p>
            <a:pPr eaLnBrk="1" hangingPunct="1">
              <a:spcBef>
                <a:spcPct val="50000"/>
              </a:spcBef>
            </a:pPr>
            <a:r>
              <a:rPr lang="en-US" sz="1200" b="1" dirty="0">
                <a:solidFill>
                  <a:srgbClr val="000000"/>
                </a:solidFill>
                <a:latin typeface="Courier New" pitchFamily="49" charset="0"/>
              </a:rPr>
              <a:t> public String </a:t>
            </a:r>
            <a:r>
              <a:rPr lang="en-US" sz="1200" b="1" dirty="0" err="1">
                <a:solidFill>
                  <a:srgbClr val="000000"/>
                </a:solidFill>
                <a:latin typeface="Courier New" pitchFamily="49" charset="0"/>
              </a:rPr>
              <a:t>getName</a:t>
            </a:r>
            <a:r>
              <a:rPr lang="en-US" sz="1200" b="1" dirty="0">
                <a:solidFill>
                  <a:srgbClr val="000000"/>
                </a:solidFill>
                <a:latin typeface="Courier New" pitchFamily="49" charset="0"/>
              </a:rPr>
              <a:t>(){</a:t>
            </a:r>
          </a:p>
          <a:p>
            <a:pPr eaLnBrk="1" hangingPunct="1">
              <a:spcBef>
                <a:spcPct val="50000"/>
              </a:spcBef>
            </a:pPr>
            <a:r>
              <a:rPr lang="en-US" sz="1200" b="1" dirty="0">
                <a:solidFill>
                  <a:srgbClr val="000000"/>
                </a:solidFill>
                <a:latin typeface="Courier New" pitchFamily="49" charset="0"/>
              </a:rPr>
              <a:t>  return </a:t>
            </a:r>
            <a:r>
              <a:rPr lang="en-US" sz="1200" b="1" dirty="0" err="1">
                <a:solidFill>
                  <a:srgbClr val="C00000"/>
                </a:solidFill>
                <a:latin typeface="Courier New" pitchFamily="49" charset="0"/>
              </a:rPr>
              <a:t>t.getName</a:t>
            </a:r>
            <a:r>
              <a:rPr lang="en-US" sz="1200" b="1" dirty="0">
                <a:solidFill>
                  <a:srgbClr val="C00000"/>
                </a:solidFill>
                <a:latin typeface="Courier New" pitchFamily="49" charset="0"/>
              </a:rPr>
              <a:t>(); </a:t>
            </a:r>
            <a:r>
              <a:rPr lang="en-US" sz="1200" b="1" dirty="0">
                <a:solidFill>
                  <a:srgbClr val="000000"/>
                </a:solidFill>
                <a:latin typeface="Courier New" pitchFamily="49" charset="0"/>
              </a:rPr>
              <a:t>}</a:t>
            </a:r>
          </a:p>
          <a:p>
            <a:pPr eaLnBrk="1" hangingPunct="1">
              <a:spcBef>
                <a:spcPct val="50000"/>
              </a:spcBef>
            </a:pPr>
            <a:r>
              <a:rPr lang="en-US" sz="1200" b="1" dirty="0">
                <a:solidFill>
                  <a:srgbClr val="000000"/>
                </a:solidFill>
                <a:latin typeface="Courier New" pitchFamily="49" charset="0"/>
              </a:rPr>
              <a:t>  // and other methods</a:t>
            </a:r>
          </a:p>
          <a:p>
            <a:pPr eaLnBrk="1" hangingPunct="1">
              <a:spcBef>
                <a:spcPct val="50000"/>
              </a:spcBef>
            </a:pPr>
            <a:r>
              <a:rPr lang="en-US" sz="1200" b="1" dirty="0">
                <a:solidFill>
                  <a:srgbClr val="000000"/>
                </a:solidFill>
                <a:latin typeface="Courier New" pitchFamily="49" charset="0"/>
              </a:rPr>
              <a:t>}</a:t>
            </a:r>
          </a:p>
          <a:p>
            <a:r>
              <a:rPr lang="en-US" sz="2000" b="1" dirty="0">
                <a:solidFill>
                  <a:srgbClr val="000000"/>
                </a:solidFill>
                <a:latin typeface="Courier New" pitchFamily="49" charset="0"/>
              </a:rPr>
              <a:t>import teacher.*;</a:t>
            </a:r>
          </a:p>
          <a:p>
            <a:r>
              <a:rPr lang="en-US" sz="2000" b="1" dirty="0">
                <a:solidFill>
                  <a:srgbClr val="000000"/>
                </a:solidFill>
                <a:latin typeface="Courier New" pitchFamily="49" charset="0"/>
              </a:rPr>
              <a:t>import student.*;</a:t>
            </a:r>
          </a:p>
          <a:p>
            <a:r>
              <a:rPr lang="en-US" sz="2000" b="1" dirty="0">
                <a:solidFill>
                  <a:srgbClr val="000000"/>
                </a:solidFill>
                <a:latin typeface="Courier New" pitchFamily="49" charset="0"/>
              </a:rPr>
              <a:t>import admin.*;</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class Test{</a:t>
            </a:r>
          </a:p>
          <a:p>
            <a:r>
              <a:rPr lang="en-US" sz="2000" b="1" dirty="0">
                <a:solidFill>
                  <a:srgbClr val="000000"/>
                </a:solidFill>
                <a:latin typeface="Courier New" pitchFamily="49" charset="0"/>
              </a:rPr>
              <a:t>static void </a:t>
            </a:r>
            <a:r>
              <a:rPr lang="en-US" sz="2000" b="1" dirty="0" err="1">
                <a:solidFill>
                  <a:srgbClr val="000000"/>
                </a:solidFill>
                <a:latin typeface="Courier New" pitchFamily="49" charset="0"/>
              </a:rPr>
              <a:t>listInvigilators</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TeachingStaff</a:t>
            </a:r>
            <a:r>
              <a:rPr lang="en-US" sz="2000" b="1" dirty="0">
                <a:solidFill>
                  <a:srgbClr val="000000"/>
                </a:solidFill>
                <a:latin typeface="Courier New" pitchFamily="49" charset="0"/>
              </a:rPr>
              <a:t> s[]){</a:t>
            </a:r>
          </a:p>
          <a:p>
            <a:pPr lvl="1"/>
            <a:r>
              <a:rPr lang="en-US" sz="2000" b="1" dirty="0">
                <a:solidFill>
                  <a:srgbClr val="000000"/>
                </a:solidFill>
                <a:latin typeface="Courier New" pitchFamily="49" charset="0"/>
              </a:rPr>
              <a:t>for(</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=0;i&lt;</a:t>
            </a:r>
            <a:r>
              <a:rPr lang="en-US" sz="2000" b="1" dirty="0" err="1">
                <a:solidFill>
                  <a:srgbClr val="000000"/>
                </a:solidFill>
                <a:latin typeface="Courier New" pitchFamily="49" charset="0"/>
              </a:rPr>
              <a:t>s.length;i</a:t>
            </a:r>
            <a:r>
              <a:rPr lang="en-US" sz="2000" b="1" dirty="0">
                <a:solidFill>
                  <a:srgbClr val="000000"/>
                </a:solidFill>
                <a:latin typeface="Courier New" pitchFamily="49" charset="0"/>
              </a:rPr>
              <a:t>++){</a:t>
            </a:r>
          </a:p>
          <a:p>
            <a:pPr lvl="1"/>
            <a:r>
              <a:rPr lang="en-US" sz="2000" b="1" dirty="0">
                <a:solidFill>
                  <a:schemeClr val="tx2"/>
                </a:solidFill>
                <a:latin typeface="Courier New" pitchFamily="49" charset="0"/>
              </a:rPr>
              <a:t>if(!(s[</a:t>
            </a:r>
            <a:r>
              <a:rPr lang="en-US" sz="2000" b="1" dirty="0" err="1">
                <a:solidFill>
                  <a:schemeClr val="tx2"/>
                </a:solidFill>
                <a:latin typeface="Courier New" pitchFamily="49" charset="0"/>
              </a:rPr>
              <a:t>i</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instanceof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StudentTeacher</a:t>
            </a:r>
            <a:r>
              <a:rPr lang="en-US" sz="2000" b="1" dirty="0">
                <a:solidFill>
                  <a:schemeClr val="tx2"/>
                </a:solidFill>
                <a:latin typeface="Courier New" pitchFamily="49" charset="0"/>
              </a:rPr>
              <a:t>))</a:t>
            </a:r>
          </a:p>
          <a:p>
            <a:pPr lvl="1"/>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(s[</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getName</a:t>
            </a:r>
            <a:r>
              <a:rPr lang="en-US" sz="2000" b="1" dirty="0">
                <a:solidFill>
                  <a:srgbClr val="000000"/>
                </a:solidFill>
                <a:latin typeface="Courier New" pitchFamily="49" charset="0"/>
              </a:rPr>
              <a:t>());</a:t>
            </a:r>
          </a:p>
          <a:p>
            <a:pPr lvl="1"/>
            <a:r>
              <a:rPr lang="en-US" sz="2000" b="1" dirty="0">
                <a:solidFill>
                  <a:srgbClr val="000000"/>
                </a:solidFill>
                <a:latin typeface="Courier New" pitchFamily="49" charset="0"/>
              </a:rPr>
              <a:t>else</a:t>
            </a:r>
          </a:p>
          <a:p>
            <a:pPr lvl="1"/>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(“*”+s[</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getName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pPr lvl="1"/>
            <a:r>
              <a:rPr lang="en-US" sz="2000" b="1" dirty="0" err="1">
                <a:solidFill>
                  <a:srgbClr val="000000"/>
                </a:solidFill>
                <a:latin typeface="Courier New" pitchFamily="49" charset="0"/>
              </a:rPr>
              <a:t>TeachingStaff</a:t>
            </a:r>
            <a:r>
              <a:rPr lang="en-US" sz="2000" b="1" dirty="0">
                <a:solidFill>
                  <a:srgbClr val="000000"/>
                </a:solidFill>
                <a:latin typeface="Courier New" pitchFamily="49" charset="0"/>
              </a:rPr>
              <a:t> f[]=new </a:t>
            </a:r>
            <a:r>
              <a:rPr lang="en-US" sz="2000" b="1" dirty="0" err="1">
                <a:solidFill>
                  <a:srgbClr val="000000"/>
                </a:solidFill>
                <a:latin typeface="Courier New" pitchFamily="49" charset="0"/>
              </a:rPr>
              <a:t>TeachingStaff</a:t>
            </a:r>
            <a:r>
              <a:rPr lang="en-US" sz="2000" b="1" dirty="0">
                <a:solidFill>
                  <a:srgbClr val="000000"/>
                </a:solidFill>
                <a:latin typeface="Courier New" pitchFamily="49" charset="0"/>
              </a:rPr>
              <a:t>[3];</a:t>
            </a:r>
          </a:p>
          <a:p>
            <a:pPr lvl="1"/>
            <a:r>
              <a:rPr lang="en-US" sz="2000" b="1" dirty="0">
                <a:solidFill>
                  <a:srgbClr val="000000"/>
                </a:solidFill>
                <a:latin typeface="Courier New" pitchFamily="49" charset="0"/>
              </a:rPr>
              <a:t>f[0]=new HOD("Ned","1.3.2006");</a:t>
            </a:r>
          </a:p>
          <a:p>
            <a:pPr lvl="1"/>
            <a:r>
              <a:rPr lang="en-US" sz="2000" b="1" dirty="0">
                <a:solidFill>
                  <a:srgbClr val="000000"/>
                </a:solidFill>
                <a:latin typeface="Courier New" pitchFamily="49" charset="0"/>
              </a:rPr>
              <a:t>f[1]=new Teacher("Sam");</a:t>
            </a:r>
          </a:p>
          <a:p>
            <a:pPr lvl="1"/>
            <a:r>
              <a:rPr lang="en-US" sz="2000" b="1" dirty="0">
                <a:solidFill>
                  <a:schemeClr val="tx2"/>
                </a:solidFill>
                <a:latin typeface="Courier New" pitchFamily="49" charset="0"/>
              </a:rPr>
              <a:t>f[2]= new </a:t>
            </a:r>
            <a:r>
              <a:rPr lang="en-US" sz="2000" b="1" dirty="0" err="1">
                <a:solidFill>
                  <a:schemeClr val="tx2"/>
                </a:solidFill>
                <a:latin typeface="Courier New" pitchFamily="49" charset="0"/>
              </a:rPr>
              <a:t>StudentTeacher</a:t>
            </a:r>
            <a:r>
              <a:rPr lang="en-US" sz="2000" b="1" dirty="0">
                <a:solidFill>
                  <a:schemeClr val="tx2"/>
                </a:solidFill>
                <a:latin typeface="Courier New" pitchFamily="49" charset="0"/>
              </a:rPr>
              <a:t>("</a:t>
            </a:r>
            <a:r>
              <a:rPr lang="en-US" sz="2000" b="1" dirty="0" err="1">
                <a:solidFill>
                  <a:schemeClr val="tx2"/>
                </a:solidFill>
                <a:latin typeface="Courier New" pitchFamily="49" charset="0"/>
              </a:rPr>
              <a:t>Rohit</a:t>
            </a:r>
            <a:r>
              <a:rPr lang="en-US" sz="2000" b="1" dirty="0">
                <a:solidFill>
                  <a:schemeClr val="tx2"/>
                </a:solidFill>
                <a:latin typeface="Courier New" pitchFamily="49" charset="0"/>
              </a:rPr>
              <a:t>");</a:t>
            </a:r>
          </a:p>
          <a:p>
            <a:pPr lvl="1"/>
            <a:r>
              <a:rPr lang="en-US" sz="2000" b="1" dirty="0" err="1">
                <a:solidFill>
                  <a:srgbClr val="000000"/>
                </a:solidFill>
                <a:latin typeface="Courier New" pitchFamily="49" charset="0"/>
              </a:rPr>
              <a:t>listInvigilators</a:t>
            </a:r>
            <a:r>
              <a:rPr lang="en-US" sz="2000" b="1" dirty="0">
                <a:solidFill>
                  <a:srgbClr val="000000"/>
                </a:solidFill>
                <a:latin typeface="Courier New" pitchFamily="49" charset="0"/>
              </a:rPr>
              <a:t>(f);</a:t>
            </a:r>
          </a:p>
          <a:p>
            <a:r>
              <a:rPr lang="en-US" sz="2000" b="1" dirty="0">
                <a:solidFill>
                  <a:srgbClr val="000000"/>
                </a:solidFill>
                <a:latin typeface="Courier New" pitchFamily="49" charset="0"/>
              </a:rPr>
              <a:t>}}</a:t>
            </a:r>
          </a:p>
          <a:p>
            <a:pPr marL="228600" indent="-228600" eaLnBrk="1" hangingPunct="1"/>
            <a:endParaRPr lang="en-US" dirty="0">
              <a:latin typeface="Arial" charset="0"/>
            </a:endParaRPr>
          </a:p>
        </p:txBody>
      </p:sp>
    </p:spTree>
    <p:extLst>
      <p:ext uri="{BB962C8B-B14F-4D97-AF65-F5344CB8AC3E}">
        <p14:creationId xmlns:p14="http://schemas.microsoft.com/office/powerpoint/2010/main" val="20347281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E7EE3AF-EA62-4D57-AB82-F37C68A09AD1}" type="slidenum">
              <a:rPr lang="en-US" smtClean="0"/>
              <a:pPr/>
              <a:t>124</a:t>
            </a:fld>
            <a:endParaRPr lang="en-US"/>
          </a:p>
        </p:txBody>
      </p:sp>
    </p:spTree>
    <p:extLst>
      <p:ext uri="{BB962C8B-B14F-4D97-AF65-F5344CB8AC3E}">
        <p14:creationId xmlns:p14="http://schemas.microsoft.com/office/powerpoint/2010/main" val="496546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7EE3AF-EA62-4D57-AB82-F37C68A09AD1}" type="slidenum">
              <a:rPr lang="en-US" smtClean="0"/>
              <a:pPr/>
              <a:t>141</a:t>
            </a:fld>
            <a:endParaRPr lang="en-US"/>
          </a:p>
        </p:txBody>
      </p:sp>
    </p:spTree>
    <p:extLst>
      <p:ext uri="{BB962C8B-B14F-4D97-AF65-F5344CB8AC3E}">
        <p14:creationId xmlns:p14="http://schemas.microsoft.com/office/powerpoint/2010/main" val="2050081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Note</a:t>
            </a:r>
            <a:r>
              <a:rPr lang="en-US" sz="1000" baseline="0" dirty="0"/>
              <a:t> that char is </a:t>
            </a:r>
            <a:r>
              <a:rPr lang="en-US" sz="1000" dirty="0"/>
              <a:t>16 bit Unicode</a:t>
            </a:r>
            <a:r>
              <a:rPr lang="en-US" sz="1000" baseline="0" dirty="0"/>
              <a:t> character. Also, there no unsigned char in java.</a:t>
            </a:r>
            <a:endParaRPr lang="en-US" sz="1000" dirty="0"/>
          </a:p>
        </p:txBody>
      </p:sp>
      <p:sp>
        <p:nvSpPr>
          <p:cNvPr id="4" name="Slide Number Placeholder 3"/>
          <p:cNvSpPr>
            <a:spLocks noGrp="1"/>
          </p:cNvSpPr>
          <p:nvPr>
            <p:ph type="sldNum" sz="quarter" idx="10"/>
          </p:nvPr>
        </p:nvSpPr>
        <p:spPr/>
        <p:txBody>
          <a:bodyPr/>
          <a:lstStyle/>
          <a:p>
            <a:pPr>
              <a:defRPr/>
            </a:pPr>
            <a:fld id="{10D2A231-E1AA-49B4-AFFC-19748CAEBBFC}" type="slidenum">
              <a:rPr lang="en-US" smtClean="0"/>
              <a:pPr>
                <a:defRPr/>
              </a:pPr>
              <a:t>9</a:t>
            </a:fld>
            <a:endParaRPr lang="en-US"/>
          </a:p>
        </p:txBody>
      </p:sp>
    </p:spTree>
    <p:extLst>
      <p:ext uri="{BB962C8B-B14F-4D97-AF65-F5344CB8AC3E}">
        <p14:creationId xmlns:p14="http://schemas.microsoft.com/office/powerpoint/2010/main" val="100935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p>
            <a:pPr>
              <a:defRPr/>
            </a:pPr>
            <a:fld id="{56FA3E56-E8B8-4366-9562-B7006BEEDF7F}" type="slidenum">
              <a:rPr lang="en-US" smtClean="0">
                <a:latin typeface="Arial" charset="0"/>
              </a:rPr>
              <a:pPr>
                <a:defRPr/>
              </a:pPr>
              <a:t>10</a:t>
            </a:fld>
            <a:endParaRPr lang="en-US">
              <a:latin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50000"/>
              </a:spcBef>
              <a:buClr>
                <a:schemeClr val="accent2"/>
              </a:buClr>
              <a:buFont typeface="Wingdings" pitchFamily="2" charset="2"/>
              <a:buNone/>
            </a:pPr>
            <a:r>
              <a:rPr lang="en-US" sz="1000" dirty="0">
                <a:latin typeface="Arial" charset="0"/>
              </a:rPr>
              <a:t>Why Unicode? </a:t>
            </a:r>
            <a:r>
              <a:rPr lang="en-US" sz="1000" b="0" i="0" dirty="0"/>
              <a:t>Unicode is used</a:t>
            </a:r>
            <a:r>
              <a:rPr lang="en-US" sz="1000" b="0" i="0" baseline="0" dirty="0"/>
              <a:t> to </a:t>
            </a:r>
            <a:r>
              <a:rPr lang="en-US" sz="1000" b="0" i="0" dirty="0"/>
              <a:t>overcome the limitation of ASCII/Extended ASCII</a:t>
            </a:r>
            <a:r>
              <a:rPr lang="en-US" sz="1000" b="0" i="0" baseline="0" dirty="0"/>
              <a:t> as ASCII has l</a:t>
            </a:r>
            <a:r>
              <a:rPr lang="en-US" sz="1000" b="0" i="0" dirty="0"/>
              <a:t>imited number of bits therefore does not have capability to represent</a:t>
            </a:r>
            <a:r>
              <a:rPr lang="en-US" sz="1000" b="0" i="0" baseline="0" dirty="0"/>
              <a:t> </a:t>
            </a:r>
            <a:r>
              <a:rPr lang="en-US" sz="1000" b="0" i="0" dirty="0"/>
              <a:t>multi-lingual characters. </a:t>
            </a:r>
            <a:r>
              <a:rPr lang="en-US" sz="1000" dirty="0"/>
              <a:t>Unicode has 16 bits</a:t>
            </a:r>
            <a:r>
              <a:rPr lang="en-US" sz="1000" baseline="0" dirty="0"/>
              <a:t> and therefore, </a:t>
            </a:r>
            <a:r>
              <a:rPr lang="en-US" sz="1000" dirty="0"/>
              <a:t>has ability to represent  multi-lingual characters.</a:t>
            </a:r>
            <a:r>
              <a:rPr lang="en-US" sz="1000" baseline="0" dirty="0"/>
              <a:t> It has become an i</a:t>
            </a:r>
            <a:r>
              <a:rPr lang="en-US" sz="1000" dirty="0"/>
              <a:t>ndustry standard and is used for Internationalization. </a:t>
            </a:r>
            <a:r>
              <a:rPr lang="en-US" sz="1000" i="1" dirty="0"/>
              <a:t>Unicode transformation format </a:t>
            </a:r>
            <a:r>
              <a:rPr lang="en-US" sz="1000" dirty="0"/>
              <a:t> is character encoding form that assigns each Unicode scalar value to a unique code unit sequence. The Unicode Standard defines three Unicode encoding forms: UTF 8, UTF 16,UTF 32 . Java 6  char supports UTF 16.</a:t>
            </a:r>
          </a:p>
          <a:p>
            <a:endParaRPr 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18989E3-D5E6-4E0B-AA33-2A6E0123D87D}" type="datetimeFigureOut">
              <a:rPr lang="en-US" smtClean="0"/>
              <a:pPr/>
              <a:t>8/22/2022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AD237FEF-3EBA-481B-8163-78722F8905A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8989E3-D5E6-4E0B-AA33-2A6E0123D87D}"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8989E3-D5E6-4E0B-AA33-2A6E0123D87D}"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18989E3-D5E6-4E0B-AA33-2A6E0123D87D}"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37FEF-3EBA-481B-8163-78722F8905A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18989E3-D5E6-4E0B-AA33-2A6E0123D87D}" type="datetimeFigureOut">
              <a:rPr lang="en-US" smtClean="0"/>
              <a:pPr/>
              <a:t>8/22/2022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AD237FEF-3EBA-481B-8163-78722F8905A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18989E3-D5E6-4E0B-AA33-2A6E0123D87D}"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37FEF-3EBA-481B-8163-78722F8905A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18989E3-D5E6-4E0B-AA33-2A6E0123D87D}"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37FEF-3EBA-481B-8163-78722F8905A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kumimoji="0" lang="en-US" dirty="0"/>
              <a:t>Click to edit Master title style</a:t>
            </a:r>
          </a:p>
        </p:txBody>
      </p:sp>
      <p:sp>
        <p:nvSpPr>
          <p:cNvPr id="3" name="Date Placeholder 2"/>
          <p:cNvSpPr>
            <a:spLocks noGrp="1"/>
          </p:cNvSpPr>
          <p:nvPr>
            <p:ph type="dt" sz="half" idx="10"/>
          </p:nvPr>
        </p:nvSpPr>
        <p:spPr/>
        <p:txBody>
          <a:bodyPr/>
          <a:lstStyle/>
          <a:p>
            <a:fld id="{618989E3-D5E6-4E0B-AA33-2A6E0123D87D}"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89E3-D5E6-4E0B-AA33-2A6E0123D87D}"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37FEF-3EBA-481B-8163-78722F8905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18989E3-D5E6-4E0B-AA33-2A6E0123D87D}"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37FEF-3EBA-481B-8163-78722F8905A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18989E3-D5E6-4E0B-AA33-2A6E0123D87D}" type="datetimeFigureOut">
              <a:rPr lang="en-US" smtClean="0"/>
              <a:pPr/>
              <a:t>8/22/2022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D237FEF-3EBA-481B-8163-78722F8905A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8989E3-D5E6-4E0B-AA33-2A6E0123D87D}" type="datetimeFigureOut">
              <a:rPr lang="en-US" smtClean="0"/>
              <a:pPr/>
              <a:t>8/22/2022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AD237FEF-3EBA-481B-8163-78722F8905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hyperlink" Target="https://docs.oracle.com/javase/7/docs/api/java/util/Arrays.html"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lang/String.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Java/mod_Instructor_slides/Order%20class%20static%20block%20%0d%0aSubOrder%20class%20static%20block%0d%0aOrder%20class%2010%0d%0aSubOrder%20class%2015%0d"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a:t>
            </a:r>
            <a:r>
              <a:rPr lang="en-US" dirty="0" err="1"/>
              <a:t>Lata</a:t>
            </a:r>
            <a:r>
              <a:rPr lang="en-US" dirty="0"/>
              <a:t> Verma</a:t>
            </a:r>
          </a:p>
        </p:txBody>
      </p:sp>
      <p:sp>
        <p:nvSpPr>
          <p:cNvPr id="2" name="Title 1"/>
          <p:cNvSpPr>
            <a:spLocks noGrp="1"/>
          </p:cNvSpPr>
          <p:nvPr>
            <p:ph type="ctrTitle"/>
          </p:nvPr>
        </p:nvSpPr>
        <p:spPr/>
        <p:txBody>
          <a:bodyPr/>
          <a:lstStyle/>
          <a:p>
            <a:r>
              <a:rPr lang="en-US" dirty="0"/>
              <a:t>Java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52400"/>
            <a:ext cx="594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Unicode Character</a:t>
            </a:r>
          </a:p>
        </p:txBody>
      </p:sp>
      <p:sp>
        <p:nvSpPr>
          <p:cNvPr id="228356" name="Rectangle 4"/>
          <p:cNvSpPr>
            <a:spLocks noChangeArrowheads="1"/>
          </p:cNvSpPr>
          <p:nvPr/>
        </p:nvSpPr>
        <p:spPr bwMode="auto">
          <a:xfrm>
            <a:off x="152400" y="1059542"/>
            <a:ext cx="8763000" cy="3376309"/>
          </a:xfrm>
          <a:prstGeom prst="rect">
            <a:avLst/>
          </a:prstGeom>
          <a:noFill/>
          <a:ln w="9525">
            <a:noFill/>
            <a:miter lim="800000"/>
            <a:headEnd/>
            <a:tailEnd/>
          </a:ln>
          <a:effectLst/>
        </p:spPr>
        <p:txBody>
          <a:bodyPr wrap="square">
            <a:spAutoFit/>
          </a:bodyPr>
          <a:lstStyle/>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UNICODE is a 16 bit character.</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They are generally represented in hexadecimal format.</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‘\u’ in beginning of the character is used to represent hexadecimal character.</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 The characters represented include all basic English letters, numbers, special characters and characters from other languages also !</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‘A’ </a:t>
            </a:r>
            <a:r>
              <a:rPr lang="en-US" sz="2000" dirty="0">
                <a:solidFill>
                  <a:srgbClr val="5F5F5F"/>
                </a:solidFill>
                <a:latin typeface="+mn-lt"/>
                <a:cs typeface="+mn-cs"/>
                <a:sym typeface="Wingdings" pitchFamily="2" charset="2"/>
              </a:rPr>
              <a:t></a:t>
            </a:r>
            <a:r>
              <a:rPr lang="en-US" sz="2000" dirty="0">
                <a:solidFill>
                  <a:srgbClr val="5F5F5F"/>
                </a:solidFill>
                <a:latin typeface="+mn-lt"/>
                <a:cs typeface="+mn-cs"/>
              </a:rPr>
              <a:t>  ‘\u0041’ </a:t>
            </a:r>
          </a:p>
          <a:p>
            <a:pPr marL="342900" indent="-342900" algn="just"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The Unicode Standard encodes characters in the range U+0000..U+10FFFF</a:t>
            </a:r>
          </a:p>
        </p:txBody>
      </p:sp>
      <p:sp>
        <p:nvSpPr>
          <p:cNvPr id="228357" name="Text Box 5"/>
          <p:cNvSpPr txBox="1">
            <a:spLocks noChangeArrowheads="1"/>
          </p:cNvSpPr>
          <p:nvPr/>
        </p:nvSpPr>
        <p:spPr bwMode="auto">
          <a:xfrm>
            <a:off x="3595577" y="5044418"/>
            <a:ext cx="4267200" cy="1631216"/>
          </a:xfrm>
          <a:prstGeom prst="rect">
            <a:avLst/>
          </a:prstGeom>
          <a:noFill/>
          <a:ln w="9525">
            <a:noFill/>
            <a:miter lim="800000"/>
            <a:headEnd/>
            <a:tailEnd/>
          </a:ln>
          <a:effectLst/>
        </p:spPr>
        <p:txBody>
          <a:bodyPr wrap="square">
            <a:spAutoFit/>
          </a:bodyPr>
          <a:lstStyle/>
          <a:p>
            <a:pPr>
              <a:defRPr/>
            </a:pPr>
            <a:r>
              <a:rPr lang="en-US" sz="2000" dirty="0">
                <a:latin typeface="+mj-lt"/>
                <a:cs typeface="+mn-cs"/>
              </a:rPr>
              <a:t>You could write the entire java code as</a:t>
            </a:r>
          </a:p>
          <a:p>
            <a:pPr>
              <a:defRPr/>
            </a:pPr>
            <a:r>
              <a:rPr lang="en-US" sz="2000" b="1" dirty="0">
                <a:latin typeface="Courier New" pitchFamily="49" charset="0"/>
                <a:cs typeface="Courier New" pitchFamily="49" charset="0"/>
              </a:rPr>
              <a:t> \u0069\u006e\u0074 \u0061</a:t>
            </a:r>
            <a:r>
              <a:rPr lang="en-US" sz="2000" dirty="0">
                <a:latin typeface="+mj-lt"/>
                <a:cs typeface="+mn-cs"/>
              </a:rPr>
              <a:t>;</a:t>
            </a:r>
          </a:p>
          <a:p>
            <a:pPr>
              <a:defRPr/>
            </a:pPr>
            <a:r>
              <a:rPr lang="en-US" sz="2000" dirty="0">
                <a:latin typeface="+mj-lt"/>
                <a:cs typeface="+mn-cs"/>
              </a:rPr>
              <a:t>This above code represents </a:t>
            </a:r>
          </a:p>
          <a:p>
            <a:pPr>
              <a:defRPr/>
            </a:pPr>
            <a:r>
              <a:rPr lang="en-US" sz="2000" b="1" dirty="0">
                <a:latin typeface="Courier New" pitchFamily="49" charset="0"/>
                <a:cs typeface="Courier New" pitchFamily="49" charset="0"/>
              </a:rPr>
              <a:t>int a;</a:t>
            </a:r>
          </a:p>
        </p:txBody>
      </p:sp>
      <p:pic>
        <p:nvPicPr>
          <p:cNvPr id="1536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77" y="5058795"/>
            <a:ext cx="1052623"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60733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9600" y="5675359"/>
            <a:ext cx="2514600" cy="369332"/>
          </a:xfrm>
          <a:prstGeom prst="rect">
            <a:avLst/>
          </a:prstGeom>
          <a:noFill/>
          <a:ln>
            <a:noFill/>
          </a:ln>
        </p:spPr>
        <p:txBody>
          <a:bodyPr wrap="square" rtlCol="0">
            <a:spAutoFit/>
          </a:bodyPr>
          <a:lstStyle/>
          <a:p>
            <a:r>
              <a:rPr lang="en-US" i="1" dirty="0">
                <a:solidFill>
                  <a:srgbClr val="993366"/>
                </a:solidFill>
              </a:rPr>
              <a:t>What is Unicode for F?</a:t>
            </a:r>
          </a:p>
        </p:txBody>
      </p:sp>
      <p:sp>
        <p:nvSpPr>
          <p:cNvPr id="10"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10</a:t>
            </a:fld>
            <a:endParaRPr lang="en-US" sz="1200" dirty="0">
              <a:solidFill>
                <a:schemeClr val="bg1">
                  <a:lumMod val="50000"/>
                </a:schemeClr>
              </a:solidFill>
            </a:endParaRPr>
          </a:p>
        </p:txBody>
      </p:sp>
      <p:sp>
        <p:nvSpPr>
          <p:cNvPr id="9" name="Title 8"/>
          <p:cNvSpPr>
            <a:spLocks noGrp="1"/>
          </p:cNvSpPr>
          <p:nvPr>
            <p:ph type="title"/>
          </p:nvPr>
        </p:nvSpPr>
        <p:spPr/>
        <p:txBody>
          <a:bodyPr/>
          <a:lstStyle/>
          <a:p>
            <a:r>
              <a:rPr lang="en-US" dirty="0"/>
              <a:t>Unicode Characters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0"/>
            <a:ext cx="7772400" cy="990600"/>
          </a:xfrm>
        </p:spPr>
        <p:txBody>
          <a:bodyPr/>
          <a:lstStyle/>
          <a:p>
            <a:r>
              <a:rPr lang="en-US" dirty="0"/>
              <a:t>Syntax</a:t>
            </a:r>
          </a:p>
        </p:txBody>
      </p:sp>
      <p:sp>
        <p:nvSpPr>
          <p:cNvPr id="614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3DD311B-5040-4FDE-8D27-005468A84EB0}" type="slidenum">
              <a:rPr lang="en-US" smtClean="0">
                <a:solidFill>
                  <a:schemeClr val="bg2"/>
                </a:solidFill>
              </a:rPr>
              <a:pPr eaLnBrk="1" hangingPunct="1">
                <a:defRPr/>
              </a:pPr>
              <a:t>100</a:t>
            </a:fld>
            <a:endParaRPr lang="en-US">
              <a:solidFill>
                <a:schemeClr val="bg2"/>
              </a:solidFill>
            </a:endParaRPr>
          </a:p>
        </p:txBody>
      </p:sp>
      <p:sp>
        <p:nvSpPr>
          <p:cNvPr id="6147" name="Content Placeholder 2"/>
          <p:cNvSpPr>
            <a:spLocks noGrp="1"/>
          </p:cNvSpPr>
          <p:nvPr>
            <p:ph sz="quarter" idx="1"/>
          </p:nvPr>
        </p:nvSpPr>
        <p:spPr>
          <a:xfrm>
            <a:off x="304800" y="1066800"/>
            <a:ext cx="8534400" cy="5257800"/>
          </a:xfrm>
        </p:spPr>
        <p:txBody>
          <a:bodyPr>
            <a:normAutofit fontScale="85000" lnSpcReduction="20000"/>
          </a:bodyPr>
          <a:lstStyle/>
          <a:p>
            <a:pPr eaLnBrk="1" hangingPunct="1">
              <a:lnSpc>
                <a:spcPct val="90000"/>
              </a:lnSpc>
              <a:buFontTx/>
              <a:buNone/>
            </a:pPr>
            <a:r>
              <a:rPr lang="en-US" dirty="0"/>
              <a:t>Interface definition:</a:t>
            </a:r>
            <a:endParaRPr lang="en-US" b="1" dirty="0">
              <a:solidFill>
                <a:srgbClr val="7030A0"/>
              </a:solidFill>
              <a:latin typeface="Courier New" pitchFamily="49" charset="0"/>
            </a:endParaRPr>
          </a:p>
          <a:p>
            <a:pPr eaLnBrk="1" hangingPunct="1">
              <a:lnSpc>
                <a:spcPct val="90000"/>
              </a:lnSpc>
              <a:buFontTx/>
              <a:buNone/>
            </a:pPr>
            <a:r>
              <a:rPr lang="en-US" b="1" dirty="0">
                <a:solidFill>
                  <a:schemeClr val="tx1"/>
                </a:solidFill>
                <a:latin typeface="Courier New" pitchFamily="49" charset="0"/>
              </a:rPr>
              <a:t>interface </a:t>
            </a:r>
            <a:r>
              <a:rPr lang="en-US" b="1" i="1" dirty="0" err="1">
                <a:solidFill>
                  <a:schemeClr val="tx1"/>
                </a:solidFill>
                <a:latin typeface="Courier New" pitchFamily="49" charset="0"/>
              </a:rPr>
              <a:t>interface_name</a:t>
            </a:r>
            <a:endParaRPr lang="en-US" b="1" i="1" dirty="0">
              <a:solidFill>
                <a:schemeClr val="tx1"/>
              </a:solidFill>
              <a:latin typeface="Courier New" pitchFamily="49" charset="0"/>
            </a:endParaRPr>
          </a:p>
          <a:p>
            <a:pPr eaLnBrk="1" hangingPunct="1">
              <a:lnSpc>
                <a:spcPct val="90000"/>
              </a:lnSpc>
              <a:buFontTx/>
              <a:buNone/>
            </a:pPr>
            <a:r>
              <a:rPr lang="en-US" b="1" dirty="0">
                <a:solidFill>
                  <a:schemeClr val="tx1"/>
                </a:solidFill>
                <a:latin typeface="Courier New" pitchFamily="49" charset="0"/>
              </a:rPr>
              <a:t>{</a:t>
            </a:r>
          </a:p>
          <a:p>
            <a:pPr eaLnBrk="1" hangingPunct="1">
              <a:lnSpc>
                <a:spcPct val="90000"/>
              </a:lnSpc>
              <a:buFontTx/>
              <a:buNone/>
            </a:pPr>
            <a:r>
              <a:rPr lang="en-US" b="1" dirty="0">
                <a:solidFill>
                  <a:schemeClr val="tx1"/>
                </a:solidFill>
                <a:latin typeface="Courier New" pitchFamily="49" charset="0"/>
              </a:rPr>
              <a:t>[</a:t>
            </a:r>
            <a:r>
              <a:rPr lang="en-US" b="1" dirty="0" err="1">
                <a:solidFill>
                  <a:schemeClr val="tx1"/>
                </a:solidFill>
                <a:latin typeface="Courier New" pitchFamily="49" charset="0"/>
              </a:rPr>
              <a:t>datatype</a:t>
            </a:r>
            <a:r>
              <a:rPr lang="en-US" b="1" dirty="0">
                <a:solidFill>
                  <a:schemeClr val="tx1"/>
                </a:solidFill>
                <a:latin typeface="Courier New" pitchFamily="49" charset="0"/>
              </a:rPr>
              <a:t> </a:t>
            </a:r>
            <a:r>
              <a:rPr lang="en-US" b="1" dirty="0" err="1">
                <a:solidFill>
                  <a:schemeClr val="tx1"/>
                </a:solidFill>
                <a:latin typeface="Courier New" pitchFamily="49" charset="0"/>
              </a:rPr>
              <a:t>variable_name</a:t>
            </a:r>
            <a:r>
              <a:rPr lang="en-US" b="1" dirty="0">
                <a:solidFill>
                  <a:schemeClr val="tx1"/>
                </a:solidFill>
                <a:latin typeface="Courier New" pitchFamily="49" charset="0"/>
              </a:rPr>
              <a:t>=value; ]</a:t>
            </a:r>
          </a:p>
          <a:p>
            <a:pPr eaLnBrk="1" hangingPunct="1">
              <a:lnSpc>
                <a:spcPct val="90000"/>
              </a:lnSpc>
              <a:buFontTx/>
              <a:buNone/>
            </a:pPr>
            <a:r>
              <a:rPr lang="en-US" b="1" dirty="0">
                <a:solidFill>
                  <a:schemeClr val="tx1"/>
                </a:solidFill>
                <a:latin typeface="Courier New" pitchFamily="49" charset="0"/>
              </a:rPr>
              <a:t>[</a:t>
            </a:r>
            <a:r>
              <a:rPr lang="en-US" b="1" dirty="0" err="1">
                <a:solidFill>
                  <a:schemeClr val="tx1"/>
                </a:solidFill>
                <a:latin typeface="Courier New" pitchFamily="49" charset="0"/>
              </a:rPr>
              <a:t>returntype</a:t>
            </a:r>
            <a:r>
              <a:rPr lang="en-US" b="1" dirty="0">
                <a:solidFill>
                  <a:schemeClr val="tx1"/>
                </a:solidFill>
                <a:latin typeface="Courier New" pitchFamily="49" charset="0"/>
              </a:rPr>
              <a:t> </a:t>
            </a:r>
            <a:r>
              <a:rPr lang="en-US" b="1" dirty="0" err="1">
                <a:solidFill>
                  <a:schemeClr val="tx1"/>
                </a:solidFill>
                <a:latin typeface="Courier New" pitchFamily="49" charset="0"/>
              </a:rPr>
              <a:t>method_name</a:t>
            </a:r>
            <a:r>
              <a:rPr lang="en-US" b="1" dirty="0">
                <a:solidFill>
                  <a:schemeClr val="tx1"/>
                </a:solidFill>
                <a:latin typeface="Courier New" pitchFamily="49" charset="0"/>
              </a:rPr>
              <a:t>();]</a:t>
            </a:r>
          </a:p>
          <a:p>
            <a:pPr eaLnBrk="1" hangingPunct="1">
              <a:lnSpc>
                <a:spcPct val="90000"/>
              </a:lnSpc>
              <a:buFontTx/>
              <a:buNone/>
            </a:pPr>
            <a:r>
              <a:rPr lang="en-US" b="1" dirty="0">
                <a:solidFill>
                  <a:schemeClr val="tx1"/>
                </a:solidFill>
                <a:latin typeface="Courier New" pitchFamily="49" charset="0"/>
              </a:rPr>
              <a:t>}</a:t>
            </a:r>
          </a:p>
          <a:p>
            <a:pPr eaLnBrk="1" hangingPunct="1">
              <a:lnSpc>
                <a:spcPct val="90000"/>
              </a:lnSpc>
              <a:buFontTx/>
              <a:buNone/>
            </a:pPr>
            <a:endParaRPr lang="en-US" b="1" dirty="0">
              <a:solidFill>
                <a:srgbClr val="000000"/>
              </a:solidFill>
              <a:latin typeface="Courier New" pitchFamily="49" charset="0"/>
            </a:endParaRPr>
          </a:p>
          <a:p>
            <a:pPr eaLnBrk="1" hangingPunct="1">
              <a:lnSpc>
                <a:spcPct val="90000"/>
              </a:lnSpc>
              <a:buFont typeface="Wingdings" pitchFamily="2" charset="2"/>
              <a:buNone/>
            </a:pPr>
            <a:r>
              <a:rPr lang="en-US" dirty="0"/>
              <a:t>Class implementing interface: </a:t>
            </a:r>
          </a:p>
          <a:p>
            <a:pPr eaLnBrk="1" hangingPunct="1">
              <a:lnSpc>
                <a:spcPct val="90000"/>
              </a:lnSpc>
              <a:buFontTx/>
              <a:buNone/>
            </a:pPr>
            <a:r>
              <a:rPr lang="en-US" b="1" dirty="0">
                <a:solidFill>
                  <a:srgbClr val="000000"/>
                </a:solidFill>
                <a:latin typeface="Courier New" pitchFamily="49" charset="0"/>
              </a:rPr>
              <a:t>class </a:t>
            </a:r>
            <a:r>
              <a:rPr lang="en-US" b="1" i="1" dirty="0" err="1">
                <a:solidFill>
                  <a:srgbClr val="000000"/>
                </a:solidFill>
                <a:latin typeface="Courier New" pitchFamily="49" charset="0"/>
              </a:rPr>
              <a:t>class_name</a:t>
            </a:r>
            <a:r>
              <a:rPr lang="en-US" b="1" dirty="0">
                <a:solidFill>
                  <a:srgbClr val="000000"/>
                </a:solidFill>
                <a:latin typeface="Courier New" pitchFamily="49" charset="0"/>
              </a:rPr>
              <a:t> [extends class] </a:t>
            </a:r>
            <a:r>
              <a:rPr lang="en-US" b="1" dirty="0">
                <a:solidFill>
                  <a:srgbClr val="7030A0"/>
                </a:solidFill>
                <a:latin typeface="Courier New" pitchFamily="49" charset="0"/>
              </a:rPr>
              <a:t>implements</a:t>
            </a:r>
            <a:r>
              <a:rPr lang="en-US" b="1" dirty="0">
                <a:solidFill>
                  <a:srgbClr val="000000"/>
                </a:solidFill>
                <a:latin typeface="Courier New" pitchFamily="49" charset="0"/>
              </a:rPr>
              <a:t> </a:t>
            </a:r>
            <a:r>
              <a:rPr lang="en-US" b="1" i="1" dirty="0">
                <a:solidFill>
                  <a:srgbClr val="000000"/>
                </a:solidFill>
                <a:latin typeface="Courier New" pitchFamily="49" charset="0"/>
              </a:rPr>
              <a:t>interface_name_1 [, interface_name_2 … </a:t>
            </a:r>
            <a:r>
              <a:rPr lang="en-US" b="1" i="1" dirty="0" err="1">
                <a:solidFill>
                  <a:srgbClr val="000000"/>
                </a:solidFill>
                <a:latin typeface="Courier New" pitchFamily="49" charset="0"/>
              </a:rPr>
              <a:t>interface_name_n</a:t>
            </a:r>
            <a:r>
              <a:rPr lang="en-US" b="1" i="1" dirty="0">
                <a:solidFill>
                  <a:srgbClr val="000000"/>
                </a:solidFill>
                <a:latin typeface="Courier New" pitchFamily="49" charset="0"/>
              </a:rPr>
              <a:t>]</a:t>
            </a:r>
          </a:p>
          <a:p>
            <a:pPr eaLnBrk="1" hangingPunct="1">
              <a:lnSpc>
                <a:spcPct val="90000"/>
              </a:lnSpc>
              <a:buFontTx/>
              <a:buNone/>
            </a:pPr>
            <a:r>
              <a:rPr lang="en-US" b="1" i="1" dirty="0">
                <a:solidFill>
                  <a:srgbClr val="000000"/>
                </a:solidFill>
                <a:latin typeface="Courier New" pitchFamily="49" charset="0"/>
              </a:rPr>
              <a:t>{</a:t>
            </a:r>
          </a:p>
          <a:p>
            <a:pPr eaLnBrk="1" hangingPunct="1">
              <a:lnSpc>
                <a:spcPct val="90000"/>
              </a:lnSpc>
              <a:buFontTx/>
              <a:buNone/>
            </a:pPr>
            <a:r>
              <a:rPr lang="en-US" b="1" dirty="0">
                <a:solidFill>
                  <a:srgbClr val="000000"/>
                </a:solidFill>
                <a:latin typeface="Courier New" pitchFamily="49" charset="0"/>
              </a:rPr>
              <a:t>// implements methods in the </a:t>
            </a:r>
            <a:r>
              <a:rPr lang="en-US" b="1" i="1" dirty="0" err="1">
                <a:solidFill>
                  <a:srgbClr val="000000"/>
                </a:solidFill>
                <a:latin typeface="Courier New" pitchFamily="49" charset="0"/>
              </a:rPr>
              <a:t>interface_name</a:t>
            </a:r>
            <a:endParaRPr lang="en-US" b="1" dirty="0">
              <a:solidFill>
                <a:srgbClr val="000000"/>
              </a:solidFill>
              <a:latin typeface="Courier New" pitchFamily="49" charset="0"/>
            </a:endParaRPr>
          </a:p>
          <a:p>
            <a:pPr eaLnBrk="1" hangingPunct="1">
              <a:lnSpc>
                <a:spcPct val="90000"/>
              </a:lnSpc>
              <a:buFontTx/>
              <a:buNone/>
            </a:pPr>
            <a:r>
              <a:rPr lang="en-US" b="1" dirty="0">
                <a:solidFill>
                  <a:srgbClr val="000000"/>
                </a:solidFill>
                <a:latin typeface="Courier New" pitchFamily="49" charset="0"/>
              </a:rPr>
              <a:t>}</a:t>
            </a:r>
          </a:p>
          <a:p>
            <a:pPr eaLnBrk="1" hangingPunct="1">
              <a:lnSpc>
                <a:spcPct val="90000"/>
              </a:lnSpc>
              <a:buFontTx/>
              <a:buNone/>
            </a:pPr>
            <a:r>
              <a:rPr lang="en-US" dirty="0"/>
              <a:t>Like classes, interfaces can also be defined inside packages.</a:t>
            </a:r>
          </a:p>
          <a:p>
            <a:pPr eaLnBrk="1" hangingPunct="1">
              <a:lnSpc>
                <a:spcPct val="90000"/>
              </a:lnSpc>
              <a:buFontTx/>
              <a:buNone/>
            </a:pPr>
            <a:r>
              <a:rPr lang="en-US" dirty="0"/>
              <a:t>Therefore, they have public or package access.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xfrm>
            <a:off x="304800" y="0"/>
            <a:ext cx="7772400" cy="990600"/>
          </a:xfrm>
        </p:spPr>
        <p:txBody>
          <a:bodyPr/>
          <a:lstStyle/>
          <a:p>
            <a:r>
              <a:rPr lang="en-US" dirty="0"/>
              <a:t>Interface Example</a:t>
            </a:r>
            <a:endParaRPr lang="en-IN" dirty="0"/>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36E5ACF-9E99-4017-836D-D0BD9D49F59E}" type="slidenum">
              <a:rPr lang="en-US" smtClean="0">
                <a:solidFill>
                  <a:schemeClr val="bg2"/>
                </a:solidFill>
              </a:rPr>
              <a:pPr eaLnBrk="1" hangingPunct="1">
                <a:defRPr/>
              </a:pPr>
              <a:t>101</a:t>
            </a:fld>
            <a:endParaRPr lang="en-US">
              <a:solidFill>
                <a:schemeClr val="bg2"/>
              </a:solidFill>
            </a:endParaRPr>
          </a:p>
        </p:txBody>
      </p:sp>
      <p:sp>
        <p:nvSpPr>
          <p:cNvPr id="7171" name="Rectangle 4"/>
          <p:cNvSpPr>
            <a:spLocks noChangeArrowheads="1"/>
          </p:cNvSpPr>
          <p:nvPr/>
        </p:nvSpPr>
        <p:spPr bwMode="auto">
          <a:xfrm>
            <a:off x="76200" y="990600"/>
            <a:ext cx="9067800" cy="597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500"/>
              </a:spcBef>
            </a:pPr>
            <a:r>
              <a:rPr lang="en-US" sz="2000" b="1" dirty="0">
                <a:solidFill>
                  <a:srgbClr val="000000"/>
                </a:solidFill>
                <a:latin typeface="Courier New" pitchFamily="49" charset="0"/>
              </a:rPr>
              <a:t>public interface Shape {</a:t>
            </a:r>
          </a:p>
          <a:p>
            <a:pPr lvl="1">
              <a:spcBef>
                <a:spcPts val="500"/>
              </a:spcBef>
            </a:pPr>
            <a:r>
              <a:rPr lang="en-US" sz="2000" b="1" dirty="0">
                <a:latin typeface="Courier New" pitchFamily="49" charset="0"/>
              </a:rPr>
              <a:t>double PI=3.14;</a:t>
            </a:r>
          </a:p>
          <a:p>
            <a:pPr lvl="1">
              <a:spcBef>
                <a:spcPts val="500"/>
              </a:spcBef>
            </a:pPr>
            <a:r>
              <a:rPr lang="en-US" sz="2000" b="1" dirty="0">
                <a:solidFill>
                  <a:srgbClr val="C00000"/>
                </a:solidFill>
                <a:latin typeface="Courier New" pitchFamily="49" charset="0"/>
              </a:rPr>
              <a:t>void area(); </a:t>
            </a:r>
          </a:p>
          <a:p>
            <a:pPr>
              <a:spcBef>
                <a:spcPts val="500"/>
              </a:spcBef>
            </a:pP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class  Circle implements Shape {</a:t>
            </a:r>
          </a:p>
          <a:p>
            <a:pPr lvl="1">
              <a:spcBef>
                <a:spcPts val="500"/>
              </a:spcBef>
            </a:pPr>
            <a:r>
              <a:rPr lang="en-US" sz="2000" b="1" dirty="0">
                <a:solidFill>
                  <a:srgbClr val="000000"/>
                </a:solidFill>
                <a:latin typeface="Courier New" pitchFamily="49" charset="0"/>
              </a:rPr>
              <a:t>private double radius;</a:t>
            </a:r>
          </a:p>
          <a:p>
            <a:pPr lvl="1">
              <a:spcBef>
                <a:spcPts val="500"/>
              </a:spcBef>
            </a:pPr>
            <a:r>
              <a:rPr lang="en-US" sz="2000" b="1" dirty="0">
                <a:solidFill>
                  <a:srgbClr val="000000"/>
                </a:solidFill>
                <a:latin typeface="Courier New" pitchFamily="49" charset="0"/>
              </a:rPr>
              <a:t>Circle(double r){radius=r;}</a:t>
            </a:r>
          </a:p>
          <a:p>
            <a:pPr>
              <a:spcBef>
                <a:spcPts val="500"/>
              </a:spcBef>
            </a:pPr>
            <a:r>
              <a:rPr lang="en-US" sz="2000" b="1" dirty="0">
                <a:solidFill>
                  <a:srgbClr val="C00000"/>
                </a:solidFill>
                <a:latin typeface="Courier New" pitchFamily="49" charset="0"/>
              </a:rPr>
              <a:t>@Override</a:t>
            </a:r>
          </a:p>
          <a:p>
            <a:pPr>
              <a:spcBef>
                <a:spcPts val="500"/>
              </a:spcBef>
            </a:pPr>
            <a:r>
              <a:rPr lang="en-US" sz="2000" b="1" dirty="0">
                <a:solidFill>
                  <a:srgbClr val="C00000"/>
                </a:solidFill>
                <a:latin typeface="Courier New" pitchFamily="49" charset="0"/>
              </a:rPr>
              <a:t>public void area()</a:t>
            </a: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(PI* radius* radius);</a:t>
            </a:r>
          </a:p>
          <a:p>
            <a:pPr>
              <a:spcBef>
                <a:spcPts val="500"/>
              </a:spcBef>
            </a:pP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public static void main(String a[]){</a:t>
            </a:r>
          </a:p>
          <a:p>
            <a:pPr lvl="1">
              <a:spcBef>
                <a:spcPts val="500"/>
              </a:spcBef>
            </a:pPr>
            <a:r>
              <a:rPr lang="en-US" sz="2000" b="1" dirty="0">
                <a:solidFill>
                  <a:srgbClr val="000000"/>
                </a:solidFill>
                <a:latin typeface="Courier New" pitchFamily="49" charset="0"/>
              </a:rPr>
              <a:t>Shape s= new Circle(10);//or Circle c= new Circle (10);</a:t>
            </a:r>
          </a:p>
          <a:p>
            <a:pPr lvl="1">
              <a:spcBef>
                <a:spcPts val="500"/>
              </a:spcBef>
            </a:pPr>
            <a:r>
              <a:rPr lang="en-US" sz="2000" b="1" dirty="0" err="1">
                <a:solidFill>
                  <a:srgbClr val="000000"/>
                </a:solidFill>
                <a:latin typeface="Courier New" pitchFamily="49" charset="0"/>
              </a:rPr>
              <a:t>s.area</a:t>
            </a:r>
            <a:r>
              <a:rPr lang="en-US" sz="2000" b="1" dirty="0">
                <a:solidFill>
                  <a:srgbClr val="000000"/>
                </a:solidFill>
                <a:latin typeface="Courier New" pitchFamily="49" charset="0"/>
              </a:rPr>
              <a:t>();</a:t>
            </a:r>
          </a:p>
          <a:p>
            <a:pPr lvl="1">
              <a:spcBef>
                <a:spcPts val="5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Shape.PI</a:t>
            </a:r>
            <a:r>
              <a:rPr lang="en-US" sz="2000" b="1" dirty="0">
                <a:solidFill>
                  <a:srgbClr val="000000"/>
                </a:solidFill>
                <a:latin typeface="Courier New" pitchFamily="49" charset="0"/>
              </a:rPr>
              <a:t>+ “ “+ </a:t>
            </a:r>
            <a:r>
              <a:rPr lang="en-US" sz="2000" b="1" dirty="0" err="1">
                <a:solidFill>
                  <a:srgbClr val="000000"/>
                </a:solidFill>
                <a:latin typeface="Courier New" pitchFamily="49" charset="0"/>
              </a:rPr>
              <a:t>Circle.PI</a:t>
            </a:r>
            <a:r>
              <a:rPr lang="en-US" sz="2000" b="1" dirty="0">
                <a:solidFill>
                  <a:srgbClr val="000000"/>
                </a:solidFill>
                <a:latin typeface="Courier New" pitchFamily="49" charset="0"/>
              </a:rPr>
              <a:t>);</a:t>
            </a:r>
          </a:p>
          <a:p>
            <a:pPr>
              <a:spcBef>
                <a:spcPts val="500"/>
              </a:spcBef>
            </a:pPr>
            <a:r>
              <a:rPr lang="en-US" sz="2000" b="1" dirty="0">
                <a:solidFill>
                  <a:srgbClr val="000000"/>
                </a:solidFill>
                <a:latin typeface="Courier New" pitchFamily="49" charset="0"/>
              </a:rPr>
              <a:t>}}</a:t>
            </a:r>
          </a:p>
        </p:txBody>
      </p:sp>
      <p:sp>
        <p:nvSpPr>
          <p:cNvPr id="4" name="Rectangle 3"/>
          <p:cNvSpPr/>
          <p:nvPr/>
        </p:nvSpPr>
        <p:spPr>
          <a:xfrm>
            <a:off x="5062774" y="1065420"/>
            <a:ext cx="4051852" cy="707886"/>
          </a:xfrm>
          <a:prstGeom prst="rect">
            <a:avLst/>
          </a:prstGeom>
        </p:spPr>
        <p:txBody>
          <a:bodyPr wrap="square">
            <a:spAutoFit/>
          </a:bodyPr>
          <a:lstStyle/>
          <a:p>
            <a:r>
              <a:rPr lang="en-US" sz="2000" dirty="0">
                <a:solidFill>
                  <a:srgbClr val="5F5F5F"/>
                </a:solidFill>
                <a:latin typeface="+mn-lt"/>
                <a:cs typeface="+mn-cs"/>
              </a:rPr>
              <a:t>Compiler automatically inserts </a:t>
            </a:r>
            <a:r>
              <a:rPr lang="en-US" sz="2000" b="1" dirty="0">
                <a:solidFill>
                  <a:srgbClr val="002060"/>
                </a:solidFill>
                <a:latin typeface="Courier New" pitchFamily="49" charset="0"/>
              </a:rPr>
              <a:t>public, static and final</a:t>
            </a:r>
            <a:endParaRPr lang="en-US" sz="2000" dirty="0">
              <a:solidFill>
                <a:srgbClr val="002060"/>
              </a:solidFill>
            </a:endParaRPr>
          </a:p>
        </p:txBody>
      </p:sp>
      <p:sp>
        <p:nvSpPr>
          <p:cNvPr id="9" name="Freeform 8"/>
          <p:cNvSpPr/>
          <p:nvPr/>
        </p:nvSpPr>
        <p:spPr>
          <a:xfrm>
            <a:off x="954157" y="3466824"/>
            <a:ext cx="4412973" cy="556591"/>
          </a:xfrm>
          <a:custGeom>
            <a:avLst/>
            <a:gdLst>
              <a:gd name="connsiteX0" fmla="*/ 0 w 4412973"/>
              <a:gd name="connsiteY0" fmla="*/ 556591 h 556591"/>
              <a:gd name="connsiteX1" fmla="*/ 238539 w 4412973"/>
              <a:gd name="connsiteY1" fmla="*/ 496956 h 556591"/>
              <a:gd name="connsiteX2" fmla="*/ 1212573 w 4412973"/>
              <a:gd name="connsiteY2" fmla="*/ 437322 h 556591"/>
              <a:gd name="connsiteX3" fmla="*/ 2584173 w 4412973"/>
              <a:gd name="connsiteY3" fmla="*/ 437322 h 556591"/>
              <a:gd name="connsiteX4" fmla="*/ 3319669 w 4412973"/>
              <a:gd name="connsiteY4" fmla="*/ 357809 h 556591"/>
              <a:gd name="connsiteX5" fmla="*/ 4412973 w 4412973"/>
              <a:gd name="connsiteY5" fmla="*/ 0 h 556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2973" h="556591">
                <a:moveTo>
                  <a:pt x="0" y="556591"/>
                </a:moveTo>
                <a:cubicBezTo>
                  <a:pt x="18222" y="536712"/>
                  <a:pt x="36444" y="516834"/>
                  <a:pt x="238539" y="496956"/>
                </a:cubicBezTo>
                <a:cubicBezTo>
                  <a:pt x="440634" y="477078"/>
                  <a:pt x="821634" y="447261"/>
                  <a:pt x="1212573" y="437322"/>
                </a:cubicBezTo>
                <a:cubicBezTo>
                  <a:pt x="1603512" y="427383"/>
                  <a:pt x="2232990" y="450574"/>
                  <a:pt x="2584173" y="437322"/>
                </a:cubicBezTo>
                <a:cubicBezTo>
                  <a:pt x="2935356" y="424070"/>
                  <a:pt x="3014869" y="430696"/>
                  <a:pt x="3319669" y="357809"/>
                </a:cubicBezTo>
                <a:cubicBezTo>
                  <a:pt x="3624469" y="284922"/>
                  <a:pt x="4018721" y="142461"/>
                  <a:pt x="4412973" y="0"/>
                </a:cubicBezTo>
              </a:path>
            </a:pathLst>
          </a:custGeom>
          <a:noFill/>
          <a:ln>
            <a:solidFill>
              <a:srgbClr val="99336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339" y="2952532"/>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26765" y="3205227"/>
            <a:ext cx="3717235" cy="1079783"/>
          </a:xfrm>
          <a:prstGeom prst="rect">
            <a:avLst/>
          </a:prstGeom>
        </p:spPr>
        <p:txBody>
          <a:bodyPr wrap="square">
            <a:spAutoFit/>
          </a:bodyPr>
          <a:lstStyle/>
          <a:p>
            <a:pPr>
              <a:spcBef>
                <a:spcPts val="500"/>
              </a:spcBef>
              <a:defRPr/>
            </a:pPr>
            <a:r>
              <a:rPr lang="en-US" sz="2000" i="1" dirty="0">
                <a:solidFill>
                  <a:srgbClr val="993366"/>
                </a:solidFill>
              </a:rPr>
              <a:t>If </a:t>
            </a:r>
            <a:r>
              <a:rPr lang="en-US" sz="2000" b="1" i="1" dirty="0">
                <a:solidFill>
                  <a:srgbClr val="993366"/>
                </a:solidFill>
                <a:latin typeface="Courier New" pitchFamily="49" charset="0"/>
              </a:rPr>
              <a:t>public</a:t>
            </a:r>
            <a:r>
              <a:rPr lang="en-US" sz="2000" i="1" dirty="0">
                <a:solidFill>
                  <a:srgbClr val="993366"/>
                </a:solidFill>
              </a:rPr>
              <a:t> is omitted, a compilation error occurs.</a:t>
            </a:r>
          </a:p>
          <a:p>
            <a:pPr>
              <a:spcBef>
                <a:spcPts val="500"/>
              </a:spcBef>
              <a:defRPr/>
            </a:pPr>
            <a:r>
              <a:rPr lang="en-US" sz="2000" i="1" dirty="0">
                <a:solidFill>
                  <a:srgbClr val="993366"/>
                </a:solidFill>
              </a:rPr>
              <a:t>Why? </a:t>
            </a:r>
          </a:p>
        </p:txBody>
      </p:sp>
      <p:sp>
        <p:nvSpPr>
          <p:cNvPr id="10" name="Rectangle 9"/>
          <p:cNvSpPr/>
          <p:nvPr/>
        </p:nvSpPr>
        <p:spPr>
          <a:xfrm>
            <a:off x="4572000" y="1953170"/>
            <a:ext cx="4572000" cy="707886"/>
          </a:xfrm>
          <a:prstGeom prst="rect">
            <a:avLst/>
          </a:prstGeom>
        </p:spPr>
        <p:txBody>
          <a:bodyPr>
            <a:spAutoFit/>
          </a:bodyPr>
          <a:lstStyle/>
          <a:p>
            <a:pPr>
              <a:spcBef>
                <a:spcPts val="500"/>
              </a:spcBef>
              <a:defRPr/>
            </a:pPr>
            <a:r>
              <a:rPr lang="en-US" sz="2000" dirty="0">
                <a:solidFill>
                  <a:srgbClr val="5F5F5F"/>
                </a:solidFill>
                <a:latin typeface="+mn-lt"/>
                <a:cs typeface="+mn-cs"/>
              </a:rPr>
              <a:t>Compiler automatically inserts </a:t>
            </a:r>
            <a:r>
              <a:rPr lang="en-US" sz="2000" b="1" dirty="0">
                <a:solidFill>
                  <a:srgbClr val="002060"/>
                </a:solidFill>
                <a:latin typeface="Courier New" pitchFamily="49" charset="0"/>
              </a:rPr>
              <a:t>public and abstract</a:t>
            </a:r>
          </a:p>
        </p:txBody>
      </p:sp>
      <p:sp>
        <p:nvSpPr>
          <p:cNvPr id="12" name="Freeform 11"/>
          <p:cNvSpPr/>
          <p:nvPr/>
        </p:nvSpPr>
        <p:spPr>
          <a:xfrm>
            <a:off x="381000" y="1936198"/>
            <a:ext cx="4295220" cy="477146"/>
          </a:xfrm>
          <a:custGeom>
            <a:avLst/>
            <a:gdLst>
              <a:gd name="connsiteX0" fmla="*/ 1515 w 4295220"/>
              <a:gd name="connsiteY0" fmla="*/ 0 h 477146"/>
              <a:gd name="connsiteX1" fmla="*/ 200298 w 4295220"/>
              <a:gd name="connsiteY1" fmla="*/ 159026 h 477146"/>
              <a:gd name="connsiteX2" fmla="*/ 1253846 w 4295220"/>
              <a:gd name="connsiteY2" fmla="*/ 457200 h 477146"/>
              <a:gd name="connsiteX3" fmla="*/ 2188124 w 4295220"/>
              <a:gd name="connsiteY3" fmla="*/ 437322 h 477146"/>
              <a:gd name="connsiteX4" fmla="*/ 3341063 w 4295220"/>
              <a:gd name="connsiteY4" fmla="*/ 337930 h 477146"/>
              <a:gd name="connsiteX5" fmla="*/ 4295220 w 4295220"/>
              <a:gd name="connsiteY5" fmla="*/ 238539 h 47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5220" h="477146">
                <a:moveTo>
                  <a:pt x="1515" y="0"/>
                </a:moveTo>
                <a:cubicBezTo>
                  <a:pt x="-3455" y="41413"/>
                  <a:pt x="-8424" y="82826"/>
                  <a:pt x="200298" y="159026"/>
                </a:cubicBezTo>
                <a:cubicBezTo>
                  <a:pt x="409020" y="235226"/>
                  <a:pt x="922542" y="410817"/>
                  <a:pt x="1253846" y="457200"/>
                </a:cubicBezTo>
                <a:cubicBezTo>
                  <a:pt x="1585150" y="503583"/>
                  <a:pt x="1840255" y="457200"/>
                  <a:pt x="2188124" y="437322"/>
                </a:cubicBezTo>
                <a:cubicBezTo>
                  <a:pt x="2535993" y="417444"/>
                  <a:pt x="3341063" y="337930"/>
                  <a:pt x="3341063" y="337930"/>
                </a:cubicBezTo>
                <a:lnTo>
                  <a:pt x="4295220" y="238539"/>
                </a:ln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62035" y="1280215"/>
            <a:ext cx="4626800" cy="477106"/>
          </a:xfrm>
          <a:custGeom>
            <a:avLst/>
            <a:gdLst>
              <a:gd name="connsiteX0" fmla="*/ 34922 w 4626800"/>
              <a:gd name="connsiteY0" fmla="*/ 318052 h 477106"/>
              <a:gd name="connsiteX1" fmla="*/ 54800 w 4626800"/>
              <a:gd name="connsiteY1" fmla="*/ 159026 h 477106"/>
              <a:gd name="connsiteX2" fmla="*/ 551756 w 4626800"/>
              <a:gd name="connsiteY2" fmla="*/ 139148 h 477106"/>
              <a:gd name="connsiteX3" fmla="*/ 1704695 w 4626800"/>
              <a:gd name="connsiteY3" fmla="*/ 119270 h 477106"/>
              <a:gd name="connsiteX4" fmla="*/ 2976904 w 4626800"/>
              <a:gd name="connsiteY4" fmla="*/ 139148 h 477106"/>
              <a:gd name="connsiteX5" fmla="*/ 3752156 w 4626800"/>
              <a:gd name="connsiteY5" fmla="*/ 477078 h 477106"/>
              <a:gd name="connsiteX6" fmla="*/ 4249113 w 4626800"/>
              <a:gd name="connsiteY6" fmla="*/ 119270 h 477106"/>
              <a:gd name="connsiteX7" fmla="*/ 4626800 w 4626800"/>
              <a:gd name="connsiteY7" fmla="*/ 0 h 477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6800" h="477106">
                <a:moveTo>
                  <a:pt x="34922" y="318052"/>
                </a:moveTo>
                <a:cubicBezTo>
                  <a:pt x="1791" y="253447"/>
                  <a:pt x="-31339" y="188843"/>
                  <a:pt x="54800" y="159026"/>
                </a:cubicBezTo>
                <a:cubicBezTo>
                  <a:pt x="140939" y="129209"/>
                  <a:pt x="551756" y="139148"/>
                  <a:pt x="551756" y="139148"/>
                </a:cubicBezTo>
                <a:lnTo>
                  <a:pt x="1704695" y="119270"/>
                </a:lnTo>
                <a:cubicBezTo>
                  <a:pt x="2108886" y="119270"/>
                  <a:pt x="2635661" y="79513"/>
                  <a:pt x="2976904" y="139148"/>
                </a:cubicBezTo>
                <a:cubicBezTo>
                  <a:pt x="3318148" y="198783"/>
                  <a:pt x="3540121" y="480391"/>
                  <a:pt x="3752156" y="477078"/>
                </a:cubicBezTo>
                <a:cubicBezTo>
                  <a:pt x="3964191" y="473765"/>
                  <a:pt x="4103339" y="198783"/>
                  <a:pt x="4249113" y="119270"/>
                </a:cubicBezTo>
                <a:cubicBezTo>
                  <a:pt x="4394887" y="39757"/>
                  <a:pt x="4510843" y="19878"/>
                  <a:pt x="4626800" y="0"/>
                </a:cubicBezTo>
              </a:path>
            </a:pathLst>
          </a:custGeom>
          <a:noFill/>
          <a:ln>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533400" y="0"/>
            <a:ext cx="7772400" cy="990600"/>
          </a:xfrm>
        </p:spPr>
        <p:txBody>
          <a:bodyPr/>
          <a:lstStyle/>
          <a:p>
            <a:r>
              <a:rPr lang="en-US" dirty="0"/>
              <a:t>Interface and casting</a:t>
            </a:r>
          </a:p>
        </p:txBody>
      </p:sp>
      <p:sp>
        <p:nvSpPr>
          <p:cNvPr id="1024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5625B00-D58B-4AB6-B049-EF00044170F9}" type="slidenum">
              <a:rPr lang="en-US" smtClean="0">
                <a:solidFill>
                  <a:schemeClr val="bg2"/>
                </a:solidFill>
              </a:rPr>
              <a:pPr eaLnBrk="1" hangingPunct="1">
                <a:defRPr/>
              </a:pPr>
              <a:t>102</a:t>
            </a:fld>
            <a:endParaRPr lang="en-US">
              <a:solidFill>
                <a:schemeClr val="bg2"/>
              </a:solidFill>
            </a:endParaRPr>
          </a:p>
        </p:txBody>
      </p:sp>
      <p:sp>
        <p:nvSpPr>
          <p:cNvPr id="10243" name="Content Placeholder 2"/>
          <p:cNvSpPr>
            <a:spLocks noGrp="1"/>
          </p:cNvSpPr>
          <p:nvPr>
            <p:ph sz="quarter" idx="1"/>
          </p:nvPr>
        </p:nvSpPr>
        <p:spPr>
          <a:xfrm>
            <a:off x="304800" y="1066800"/>
            <a:ext cx="8534400" cy="4800600"/>
          </a:xfrm>
        </p:spPr>
        <p:txBody>
          <a:bodyPr>
            <a:normAutofit/>
          </a:bodyPr>
          <a:lstStyle/>
          <a:p>
            <a:r>
              <a:rPr lang="en-US" dirty="0"/>
              <a:t>A class implementing an interface is automatically converted to the interface type. </a:t>
            </a:r>
          </a:p>
          <a:p>
            <a:pPr>
              <a:buFont typeface="Wingdings" pitchFamily="2" charset="2"/>
              <a:buNone/>
            </a:pPr>
            <a:r>
              <a:rPr lang="en-US" b="1" dirty="0">
                <a:solidFill>
                  <a:srgbClr val="000000"/>
                </a:solidFill>
                <a:latin typeface="Courier New" pitchFamily="49" charset="0"/>
              </a:rPr>
              <a:t>	Shape s= new Circle(10);//</a:t>
            </a:r>
          </a:p>
          <a:p>
            <a:r>
              <a:rPr lang="en-US" dirty="0"/>
              <a:t>To convert an interface reference back to the original class type requires explicit casting</a:t>
            </a:r>
          </a:p>
          <a:p>
            <a:r>
              <a:rPr lang="en-US" b="1" dirty="0">
                <a:solidFill>
                  <a:srgbClr val="000000"/>
                </a:solidFill>
                <a:latin typeface="Courier New" pitchFamily="49" charset="0"/>
              </a:rPr>
              <a:t>Circle c =(Circle)s;</a:t>
            </a:r>
          </a:p>
          <a:p>
            <a:r>
              <a:rPr lang="en-US" dirty="0"/>
              <a:t>Any reference can be converted to interface type by explicit casting.</a:t>
            </a:r>
          </a:p>
          <a:p>
            <a:pPr lvl="1">
              <a:buFont typeface="Wingdings" pitchFamily="2" charset="2"/>
              <a:buNone/>
            </a:pPr>
            <a:r>
              <a:rPr lang="en-US" sz="2000" b="1" dirty="0">
                <a:solidFill>
                  <a:srgbClr val="000000"/>
                </a:solidFill>
                <a:latin typeface="Courier New" pitchFamily="49" charset="0"/>
              </a:rPr>
              <a:t>Student s= new Student(“</a:t>
            </a:r>
            <a:r>
              <a:rPr lang="en-US" sz="2000" b="1" dirty="0" err="1">
                <a:solidFill>
                  <a:srgbClr val="000000"/>
                </a:solidFill>
                <a:latin typeface="Courier New" pitchFamily="49" charset="0"/>
              </a:rPr>
              <a:t>Meera</a:t>
            </a:r>
            <a:r>
              <a:rPr lang="en-US" sz="2000" b="1" dirty="0">
                <a:solidFill>
                  <a:srgbClr val="000000"/>
                </a:solidFill>
                <a:latin typeface="Courier New" pitchFamily="49" charset="0"/>
              </a:rPr>
              <a:t>”);</a:t>
            </a:r>
          </a:p>
          <a:p>
            <a:pPr lvl="1">
              <a:buFont typeface="Wingdings" pitchFamily="2" charset="2"/>
              <a:buNone/>
            </a:pPr>
            <a:r>
              <a:rPr lang="en-US" sz="2000" b="1" dirty="0">
                <a:solidFill>
                  <a:srgbClr val="000000"/>
                </a:solidFill>
                <a:latin typeface="Courier New" pitchFamily="49" charset="0"/>
              </a:rPr>
              <a:t>Shape s1=(Shape) s; //no error</a:t>
            </a:r>
          </a:p>
          <a:p>
            <a:pPr lvl="1">
              <a:buFont typeface="Wingdings" pitchFamily="2" charset="2"/>
              <a:buNone/>
            </a:pPr>
            <a:r>
              <a:rPr lang="en-US" sz="2000" dirty="0">
                <a:ea typeface="+mn-ea"/>
                <a:cs typeface="+mn-cs"/>
              </a:rPr>
              <a:t>But </a:t>
            </a:r>
            <a:r>
              <a:rPr lang="en-US" sz="2000" b="1" dirty="0">
                <a:solidFill>
                  <a:srgbClr val="000000"/>
                </a:solidFill>
                <a:latin typeface="Courier New" pitchFamily="49" charset="0"/>
              </a:rPr>
              <a:t>Circle c=(Circle)s; // error</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0"/>
            <a:ext cx="7772400" cy="1143000"/>
          </a:xfrm>
        </p:spPr>
        <p:txBody>
          <a:bodyPr/>
          <a:lstStyle/>
          <a:p>
            <a:r>
              <a:rPr lang="en-US" dirty="0"/>
              <a:t>Extending interface</a:t>
            </a:r>
          </a:p>
        </p:txBody>
      </p:sp>
      <p:sp>
        <p:nvSpPr>
          <p:cNvPr id="1126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D0B248C-B57D-468E-A929-F0B24C516DF0}" type="slidenum">
              <a:rPr lang="en-US" smtClean="0">
                <a:solidFill>
                  <a:schemeClr val="bg2"/>
                </a:solidFill>
              </a:rPr>
              <a:pPr eaLnBrk="1" hangingPunct="1">
                <a:defRPr/>
              </a:pPr>
              <a:t>103</a:t>
            </a:fld>
            <a:endParaRPr lang="en-US">
              <a:solidFill>
                <a:schemeClr val="bg2"/>
              </a:solidFill>
            </a:endParaRPr>
          </a:p>
        </p:txBody>
      </p:sp>
      <p:sp>
        <p:nvSpPr>
          <p:cNvPr id="11267" name="Content Placeholder 2"/>
          <p:cNvSpPr>
            <a:spLocks noGrp="1"/>
          </p:cNvSpPr>
          <p:nvPr>
            <p:ph sz="quarter" idx="1"/>
          </p:nvPr>
        </p:nvSpPr>
        <p:spPr>
          <a:xfrm>
            <a:off x="304800" y="1295400"/>
            <a:ext cx="8382000" cy="4724400"/>
          </a:xfrm>
        </p:spPr>
        <p:txBody>
          <a:bodyPr/>
          <a:lstStyle/>
          <a:p>
            <a:pPr lvl="1">
              <a:buFont typeface="Wingdings" pitchFamily="2" charset="2"/>
              <a:buNone/>
            </a:pPr>
            <a:r>
              <a:rPr lang="en-US" sz="2000" b="1" dirty="0">
                <a:solidFill>
                  <a:srgbClr val="000000"/>
                </a:solidFill>
                <a:latin typeface="Courier New" pitchFamily="49" charset="0"/>
                <a:sym typeface="Wingdings" pitchFamily="2" charset="2"/>
              </a:rPr>
              <a:t>interface X {void x();}</a:t>
            </a:r>
          </a:p>
          <a:p>
            <a:pPr lvl="1">
              <a:buFont typeface="Wingdings" pitchFamily="2" charset="2"/>
              <a:buNone/>
            </a:pPr>
            <a:r>
              <a:rPr lang="en-US" sz="2000" b="1" dirty="0">
                <a:solidFill>
                  <a:srgbClr val="000000"/>
                </a:solidFill>
                <a:latin typeface="Courier New" pitchFamily="49" charset="0"/>
                <a:sym typeface="Wingdings" pitchFamily="2" charset="2"/>
              </a:rPr>
              <a:t>interface Y extends X{void y();}</a:t>
            </a:r>
          </a:p>
          <a:p>
            <a:pPr lvl="1">
              <a:buFont typeface="Wingdings" pitchFamily="2" charset="2"/>
              <a:buNone/>
            </a:pPr>
            <a:r>
              <a:rPr lang="en-US" sz="2000" b="1" dirty="0">
                <a:solidFill>
                  <a:srgbClr val="000000"/>
                </a:solidFill>
                <a:latin typeface="Courier New" pitchFamily="49" charset="0"/>
                <a:sym typeface="Wingdings" pitchFamily="2" charset="2"/>
              </a:rPr>
              <a:t>class Z implements Y{</a:t>
            </a:r>
          </a:p>
          <a:p>
            <a:pPr lvl="2">
              <a:buFont typeface="Wingdings" pitchFamily="2" charset="2"/>
              <a:buNone/>
            </a:pPr>
            <a:r>
              <a:rPr lang="en-US" sz="2000" b="1" dirty="0">
                <a:solidFill>
                  <a:srgbClr val="000000"/>
                </a:solidFill>
                <a:latin typeface="Courier New" pitchFamily="49" charset="0"/>
                <a:sym typeface="Wingdings" pitchFamily="2" charset="2"/>
              </a:rPr>
              <a:t>public void x(){}</a:t>
            </a:r>
          </a:p>
          <a:p>
            <a:pPr lvl="2">
              <a:buFont typeface="Wingdings" pitchFamily="2" charset="2"/>
              <a:buNone/>
            </a:pPr>
            <a:r>
              <a:rPr lang="en-US" sz="2000" b="1" dirty="0">
                <a:solidFill>
                  <a:srgbClr val="000000"/>
                </a:solidFill>
                <a:latin typeface="Courier New" pitchFamily="49" charset="0"/>
                <a:sym typeface="Wingdings" pitchFamily="2" charset="2"/>
              </a:rPr>
              <a:t>public void y(){} </a:t>
            </a:r>
          </a:p>
          <a:p>
            <a:pPr lvl="1">
              <a:buFont typeface="Wingdings" pitchFamily="2" charset="2"/>
              <a:buNone/>
            </a:pPr>
            <a:r>
              <a:rPr lang="en-US" sz="2000" b="1" dirty="0">
                <a:solidFill>
                  <a:srgbClr val="000000"/>
                </a:solidFill>
                <a:latin typeface="Courier New" pitchFamily="49" charset="0"/>
                <a:sym typeface="Wingdings" pitchFamily="2" charset="2"/>
              </a:rPr>
              <a:t>}</a:t>
            </a:r>
          </a:p>
        </p:txBody>
      </p:sp>
      <p:sp>
        <p:nvSpPr>
          <p:cNvPr id="5" name="Content Placeholder 2"/>
          <p:cNvSpPr txBox="1">
            <a:spLocks/>
          </p:cNvSpPr>
          <p:nvPr/>
        </p:nvSpPr>
        <p:spPr bwMode="auto">
          <a:xfrm>
            <a:off x="685800" y="5053294"/>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None/>
            </a:pPr>
            <a:r>
              <a:rPr lang="en-US" dirty="0"/>
              <a:t>What is the difference between abstract class and interface?</a:t>
            </a:r>
          </a:p>
          <a:p>
            <a:pPr marL="0" indent="0">
              <a:buNone/>
            </a:pPr>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27" y="4547905"/>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0"/>
            <a:ext cx="7772400" cy="990600"/>
          </a:xfrm>
        </p:spPr>
        <p:txBody>
          <a:bodyPr/>
          <a:lstStyle/>
          <a:p>
            <a:r>
              <a:rPr lang="en-US" dirty="0"/>
              <a:t>Tell me why?</a:t>
            </a:r>
          </a:p>
        </p:txBody>
      </p:sp>
      <p:sp>
        <p:nvSpPr>
          <p:cNvPr id="13318"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6EA6CD5-6698-48CD-9FA6-E1C35AFBF773}" type="slidenum">
              <a:rPr lang="en-US" smtClean="0">
                <a:solidFill>
                  <a:schemeClr val="bg2"/>
                </a:solidFill>
              </a:rPr>
              <a:pPr eaLnBrk="1" hangingPunct="1">
                <a:defRPr/>
              </a:pPr>
              <a:t>104</a:t>
            </a:fld>
            <a:endParaRPr lang="en-US">
              <a:solidFill>
                <a:schemeClr val="bg2"/>
              </a:solidFill>
            </a:endParaRPr>
          </a:p>
        </p:txBody>
      </p:sp>
      <p:sp>
        <p:nvSpPr>
          <p:cNvPr id="13315" name="Content Placeholder 2"/>
          <p:cNvSpPr>
            <a:spLocks noGrp="1"/>
          </p:cNvSpPr>
          <p:nvPr>
            <p:ph sz="quarter" idx="1"/>
          </p:nvPr>
        </p:nvSpPr>
        <p:spPr>
          <a:xfrm>
            <a:off x="152400" y="990600"/>
            <a:ext cx="8534400" cy="2133600"/>
          </a:xfrm>
        </p:spPr>
        <p:txBody>
          <a:bodyPr>
            <a:normAutofit fontScale="92500" lnSpcReduction="10000"/>
          </a:bodyPr>
          <a:lstStyle/>
          <a:p>
            <a:pPr>
              <a:spcBef>
                <a:spcPts val="500"/>
              </a:spcBef>
              <a:buFont typeface="Wingdings" pitchFamily="2" charset="2"/>
              <a:buNone/>
            </a:pPr>
            <a:r>
              <a:rPr lang="en-US" dirty="0"/>
              <a:t>We can incorporate the same logic using abstract class</a:t>
            </a:r>
            <a:r>
              <a:rPr lang="en-US" b="1" dirty="0">
                <a:solidFill>
                  <a:schemeClr val="tx1"/>
                </a:solidFill>
                <a:latin typeface="Courier New" pitchFamily="49" charset="0"/>
                <a:cs typeface="Courier New" pitchFamily="49" charset="0"/>
              </a:rPr>
              <a:t>.</a:t>
            </a:r>
          </a:p>
          <a:p>
            <a:pPr>
              <a:lnSpc>
                <a:spcPct val="100000"/>
              </a:lnSpc>
              <a:spcBef>
                <a:spcPts val="500"/>
              </a:spcBef>
              <a:buFont typeface="Wingdings" pitchFamily="2" charset="2"/>
              <a:buNone/>
            </a:pPr>
            <a:r>
              <a:rPr lang="en-US" b="1" dirty="0">
                <a:solidFill>
                  <a:schemeClr val="tx1"/>
                </a:solidFill>
                <a:latin typeface="Courier New" pitchFamily="49" charset="0"/>
                <a:cs typeface="Courier New" pitchFamily="49" charset="0"/>
              </a:rPr>
              <a:t>public abstract class Shape {</a:t>
            </a:r>
          </a:p>
          <a:p>
            <a:pPr>
              <a:lnSpc>
                <a:spcPct val="100000"/>
              </a:lnSpc>
              <a:spcBef>
                <a:spcPts val="500"/>
              </a:spcBef>
              <a:buFont typeface="Wingdings" pitchFamily="2" charset="2"/>
              <a:buNone/>
            </a:pPr>
            <a:r>
              <a:rPr lang="en-US" b="1" dirty="0">
                <a:solidFill>
                  <a:schemeClr val="tx1"/>
                </a:solidFill>
                <a:latin typeface="Courier New" pitchFamily="49" charset="0"/>
                <a:cs typeface="Courier New" pitchFamily="49" charset="0"/>
              </a:rPr>
              <a:t>double PI=3.14;</a:t>
            </a:r>
          </a:p>
          <a:p>
            <a:pPr>
              <a:lnSpc>
                <a:spcPct val="100000"/>
              </a:lnSpc>
              <a:spcBef>
                <a:spcPts val="500"/>
              </a:spcBef>
              <a:buFont typeface="Wingdings" pitchFamily="2" charset="2"/>
              <a:buNone/>
            </a:pPr>
            <a:r>
              <a:rPr lang="en-US" b="1" dirty="0">
                <a:solidFill>
                  <a:schemeClr val="tx1"/>
                </a:solidFill>
                <a:latin typeface="Courier New" pitchFamily="49" charset="0"/>
                <a:cs typeface="Courier New" pitchFamily="49" charset="0"/>
              </a:rPr>
              <a:t>void area();}</a:t>
            </a:r>
          </a:p>
          <a:p>
            <a:pPr>
              <a:lnSpc>
                <a:spcPct val="100000"/>
              </a:lnSpc>
              <a:spcBef>
                <a:spcPts val="500"/>
              </a:spcBef>
              <a:buFont typeface="Wingdings" pitchFamily="2" charset="2"/>
              <a:buNone/>
            </a:pPr>
            <a:r>
              <a:rPr lang="en-US" dirty="0">
                <a:solidFill>
                  <a:schemeClr val="tx1"/>
                </a:solidFill>
              </a:rPr>
              <a:t>Then why do we need interfaces?</a:t>
            </a:r>
            <a:endParaRPr lang="en-IN" dirty="0">
              <a:solidFill>
                <a:schemeClr val="tx1"/>
              </a:solidFill>
            </a:endParaRPr>
          </a:p>
          <a:p>
            <a:endParaRPr lang="en-US" dirty="0"/>
          </a:p>
        </p:txBody>
      </p:sp>
      <p:sp>
        <p:nvSpPr>
          <p:cNvPr id="5" name="Content Placeholder 2"/>
          <p:cNvSpPr txBox="1">
            <a:spLocks/>
          </p:cNvSpPr>
          <p:nvPr/>
        </p:nvSpPr>
        <p:spPr bwMode="auto">
          <a:xfrm>
            <a:off x="152400" y="2971800"/>
            <a:ext cx="8839200" cy="3124200"/>
          </a:xfrm>
          <a:prstGeom prst="rect">
            <a:avLst/>
          </a:prstGeom>
          <a:noFill/>
          <a:ln w="9525">
            <a:noFill/>
            <a:miter lim="800000"/>
            <a:headEnd/>
            <a:tailEnd/>
          </a:ln>
        </p:spPr>
        <p:txBody>
          <a:bodyPr/>
          <a:lstStyle/>
          <a:p>
            <a:pPr marL="342900" indent="-342900" eaLnBrk="0" hangingPunct="0">
              <a:lnSpc>
                <a:spcPct val="140000"/>
              </a:lnSpc>
              <a:spcBef>
                <a:spcPts val="500"/>
              </a:spcBef>
              <a:buClr>
                <a:schemeClr val="accent2"/>
              </a:buClr>
              <a:buFont typeface="Wingdings" pitchFamily="2" charset="2"/>
              <a:buNone/>
              <a:defRPr/>
            </a:pPr>
            <a:r>
              <a:rPr lang="en-US" sz="2000" kern="0" dirty="0">
                <a:solidFill>
                  <a:srgbClr val="5F5F5F"/>
                </a:solidFill>
                <a:latin typeface="+mn-lt"/>
                <a:cs typeface="+mn-cs"/>
              </a:rPr>
              <a:t>Yes </a:t>
            </a:r>
            <a:r>
              <a:rPr lang="en-US" sz="2000" kern="0" dirty="0">
                <a:solidFill>
                  <a:srgbClr val="5F5F5F"/>
                </a:solidFill>
              </a:rPr>
              <a:t>abstract classes </a:t>
            </a:r>
            <a:r>
              <a:rPr lang="en-US" sz="2000" kern="0" dirty="0">
                <a:solidFill>
                  <a:srgbClr val="5F5F5F"/>
                </a:solidFill>
                <a:latin typeface="+mn-lt"/>
                <a:cs typeface="+mn-cs"/>
              </a:rPr>
              <a:t>can be used instead of interfaces. But one drawback of abstract class is once a class extends abstract class, it cannot extend from any other class since Java does not support multiple inheritance.</a:t>
            </a:r>
          </a:p>
          <a:p>
            <a:pPr marL="342900" indent="-342900" eaLnBrk="0" hangingPunct="0">
              <a:lnSpc>
                <a:spcPct val="140000"/>
              </a:lnSpc>
              <a:spcBef>
                <a:spcPts val="500"/>
              </a:spcBef>
              <a:buClr>
                <a:schemeClr val="accent2"/>
              </a:buClr>
              <a:defRPr/>
            </a:pPr>
            <a:r>
              <a:rPr lang="en-US" sz="2000" kern="0" dirty="0">
                <a:solidFill>
                  <a:srgbClr val="5F5F5F"/>
                </a:solidFill>
                <a:latin typeface="+mn-lt"/>
                <a:cs typeface="+mn-cs"/>
              </a:rPr>
              <a:t>That is, if you replace Shape interface with the above class, then Circle class cannot inherit from any other class. </a:t>
            </a:r>
          </a:p>
          <a:p>
            <a:pPr marL="342900" indent="-342900" eaLnBrk="0" hangingPunct="0">
              <a:lnSpc>
                <a:spcPct val="140000"/>
              </a:lnSpc>
              <a:spcBef>
                <a:spcPts val="500"/>
              </a:spcBef>
              <a:buClr>
                <a:schemeClr val="accent2"/>
              </a:buClr>
              <a:defRPr/>
            </a:pPr>
            <a:r>
              <a:rPr lang="en-US" sz="2000" kern="0" dirty="0">
                <a:solidFill>
                  <a:srgbClr val="5F5F5F"/>
                </a:solidFill>
                <a:latin typeface="+mn-lt"/>
                <a:cs typeface="+mn-cs"/>
              </a:rPr>
              <a:t>If you have to reuse some implementation, then use inheritance via class. </a:t>
            </a:r>
          </a:p>
          <a:p>
            <a:pPr marL="342900" indent="-342900" eaLnBrk="0" hangingPunct="0">
              <a:lnSpc>
                <a:spcPct val="140000"/>
              </a:lnSpc>
              <a:spcBef>
                <a:spcPts val="500"/>
              </a:spcBef>
              <a:buClr>
                <a:schemeClr val="accent2"/>
              </a:buClr>
              <a:defRPr/>
            </a:pPr>
            <a:r>
              <a:rPr lang="en-US" sz="2000" i="1" kern="0" dirty="0">
                <a:solidFill>
                  <a:srgbClr val="993366"/>
                </a:solidFill>
                <a:latin typeface="+mn-lt"/>
                <a:cs typeface="+mn-cs"/>
              </a:rPr>
              <a:t>But what other use does inheritance have? </a:t>
            </a:r>
          </a:p>
          <a:p>
            <a:pPr marL="342900" indent="-342900" eaLnBrk="0" hangingPunct="0">
              <a:lnSpc>
                <a:spcPct val="140000"/>
              </a:lnSpc>
              <a:spcBef>
                <a:spcPts val="500"/>
              </a:spcBef>
              <a:buClr>
                <a:schemeClr val="accent2"/>
              </a:buClr>
              <a:defRPr/>
            </a:pPr>
            <a:endParaRPr lang="en-US" sz="2000" kern="0" dirty="0">
              <a:solidFill>
                <a:srgbClr val="5F5F5F"/>
              </a:solidFill>
              <a:latin typeface="+mn-lt"/>
              <a:cs typeface="+mn-cs"/>
            </a:endParaRPr>
          </a:p>
        </p:txBody>
      </p:sp>
      <p:sp>
        <p:nvSpPr>
          <p:cNvPr id="7" name="TextBox 6"/>
          <p:cNvSpPr txBox="1"/>
          <p:nvPr/>
        </p:nvSpPr>
        <p:spPr>
          <a:xfrm>
            <a:off x="304800" y="6324600"/>
            <a:ext cx="5257800" cy="400050"/>
          </a:xfrm>
          <a:prstGeom prst="rect">
            <a:avLst/>
          </a:prstGeom>
          <a:noFill/>
        </p:spPr>
        <p:txBody>
          <a:bodyPr>
            <a:spAutoFit/>
          </a:bodyPr>
          <a:lstStyle/>
          <a:p>
            <a:pPr>
              <a:defRPr/>
            </a:pPr>
            <a:r>
              <a:rPr lang="en-US" sz="2000" kern="0" dirty="0">
                <a:solidFill>
                  <a:srgbClr val="5F5F5F"/>
                </a:solidFill>
                <a:latin typeface="+mn-lt"/>
                <a:cs typeface="+mn-cs"/>
              </a:rPr>
              <a:t>Hint: What does polymorphism offer?</a:t>
            </a:r>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318" y="5688134"/>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76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20000"/>
              </a:spcBef>
            </a:pPr>
            <a:r>
              <a:rPr lang="en-US" sz="3200" b="1" dirty="0">
                <a:solidFill>
                  <a:schemeClr val="bg1"/>
                </a:solidFill>
              </a:rPr>
              <a:t>Uses</a:t>
            </a:r>
          </a:p>
        </p:txBody>
      </p:sp>
      <p:sp>
        <p:nvSpPr>
          <p:cNvPr id="842755" name="Rectangle 3"/>
          <p:cNvSpPr>
            <a:spLocks noChangeArrowheads="1"/>
          </p:cNvSpPr>
          <p:nvPr/>
        </p:nvSpPr>
        <p:spPr bwMode="auto">
          <a:xfrm>
            <a:off x="685800" y="1295400"/>
            <a:ext cx="7543800" cy="5181600"/>
          </a:xfrm>
          <a:prstGeom prst="rect">
            <a:avLst/>
          </a:prstGeom>
          <a:noFill/>
          <a:ln w="9525">
            <a:noFill/>
            <a:miter lim="800000"/>
            <a:headEnd/>
            <a:tailEnd/>
          </a:ln>
          <a:effectLst/>
        </p:spPr>
        <p:txBody>
          <a:bodyPr/>
          <a:lstStyle/>
          <a:p>
            <a:pPr marL="342900" indent="-342900" algn="just">
              <a:lnSpc>
                <a:spcPct val="140000"/>
              </a:lnSpc>
              <a:spcBef>
                <a:spcPct val="20000"/>
              </a:spcBef>
              <a:buClr>
                <a:schemeClr val="accent2"/>
              </a:buClr>
              <a:buSzPct val="70000"/>
              <a:buFont typeface="Wingdings" pitchFamily="2" charset="2"/>
              <a:buChar char="§"/>
              <a:defRPr/>
            </a:pPr>
            <a:r>
              <a:rPr lang="en-US" sz="2000" kern="0" dirty="0">
                <a:solidFill>
                  <a:srgbClr val="5F5F5F"/>
                </a:solidFill>
                <a:latin typeface="+mn-lt"/>
                <a:cs typeface="+mn-cs"/>
              </a:rPr>
              <a:t>Interfaces are used to </a:t>
            </a:r>
          </a:p>
          <a:p>
            <a:pPr marL="1066800" lvl="1" indent="-609600" algn="just">
              <a:lnSpc>
                <a:spcPct val="140000"/>
              </a:lnSpc>
              <a:spcBef>
                <a:spcPct val="20000"/>
              </a:spcBef>
              <a:buClr>
                <a:schemeClr val="accent2"/>
              </a:buClr>
              <a:buSzPct val="70000"/>
              <a:buFont typeface="+mj-lt"/>
              <a:buAutoNum type="arabicPeriod"/>
              <a:defRPr/>
            </a:pPr>
            <a:r>
              <a:rPr lang="en-US" sz="2000" kern="0" dirty="0">
                <a:solidFill>
                  <a:srgbClr val="5F5F5F"/>
                </a:solidFill>
                <a:latin typeface="+mn-lt"/>
                <a:cs typeface="+mn-cs"/>
              </a:rPr>
              <a:t>share constants</a:t>
            </a:r>
          </a:p>
          <a:p>
            <a:pPr marL="1066800" lvl="1" indent="-609600" algn="just">
              <a:lnSpc>
                <a:spcPct val="140000"/>
              </a:lnSpc>
              <a:spcBef>
                <a:spcPct val="20000"/>
              </a:spcBef>
              <a:buClr>
                <a:schemeClr val="accent2"/>
              </a:buClr>
              <a:buSzPct val="70000"/>
              <a:buFont typeface="+mj-lt"/>
              <a:buAutoNum type="arabicPeriod"/>
              <a:defRPr/>
            </a:pPr>
            <a:r>
              <a:rPr lang="en-US" sz="2000" kern="0" dirty="0">
                <a:solidFill>
                  <a:srgbClr val="5F5F5F"/>
                </a:solidFill>
                <a:latin typeface="+mn-lt"/>
                <a:cs typeface="+mn-cs"/>
              </a:rPr>
              <a:t>set standards/define contracts</a:t>
            </a:r>
          </a:p>
          <a:p>
            <a:pPr marL="1066800" lvl="1" indent="-609600" algn="just">
              <a:lnSpc>
                <a:spcPct val="140000"/>
              </a:lnSpc>
              <a:spcBef>
                <a:spcPct val="20000"/>
              </a:spcBef>
              <a:buClr>
                <a:schemeClr val="accent2"/>
              </a:buClr>
              <a:buSzPct val="70000"/>
              <a:buFont typeface="+mj-lt"/>
              <a:buAutoNum type="arabicPeriod"/>
              <a:defRPr/>
            </a:pPr>
            <a:r>
              <a:rPr lang="en-US" sz="2000" kern="0" dirty="0">
                <a:solidFill>
                  <a:srgbClr val="5F5F5F"/>
                </a:solidFill>
                <a:latin typeface="+mn-lt"/>
                <a:cs typeface="+mn-cs"/>
              </a:rPr>
              <a:t>tag a class, so objects of its class can represent another type</a:t>
            </a:r>
          </a:p>
          <a:p>
            <a:pPr marL="1066800" lvl="1" indent="-609600" algn="just">
              <a:lnSpc>
                <a:spcPct val="140000"/>
              </a:lnSpc>
              <a:spcBef>
                <a:spcPct val="20000"/>
              </a:spcBef>
              <a:buClr>
                <a:schemeClr val="accent2"/>
              </a:buClr>
              <a:buSzPct val="70000"/>
              <a:buFont typeface="+mj-lt"/>
              <a:buAutoNum type="arabicPeriod"/>
              <a:defRPr/>
            </a:pPr>
            <a:r>
              <a:rPr lang="en-US" sz="2000" kern="0" dirty="0">
                <a:solidFill>
                  <a:srgbClr val="5F5F5F"/>
                </a:solidFill>
                <a:latin typeface="+mn-lt"/>
                <a:cs typeface="+mn-cs"/>
              </a:rPr>
              <a:t>overcome the issues that arise because Java does not support multiple inheritance. </a:t>
            </a:r>
          </a:p>
        </p:txBody>
      </p:sp>
      <p:sp>
        <p:nvSpPr>
          <p:cNvPr id="1434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1B8B47C-F2FC-45FB-802B-ED09B58C5348}" type="slidenum">
              <a:rPr lang="en-US" smtClean="0">
                <a:solidFill>
                  <a:schemeClr val="bg2"/>
                </a:solidFill>
              </a:rPr>
              <a:pPr eaLnBrk="1" hangingPunct="1">
                <a:defRPr/>
              </a:pPr>
              <a:t>105</a:t>
            </a:fld>
            <a:endParaRPr lang="en-US">
              <a:solidFill>
                <a:schemeClr val="bg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59635"/>
            <a:ext cx="8229600" cy="838200"/>
          </a:xfrm>
        </p:spPr>
        <p:txBody>
          <a:bodyPr/>
          <a:lstStyle/>
          <a:p>
            <a:pPr eaLnBrk="1" hangingPunct="1"/>
            <a:r>
              <a:rPr lang="en-US" kern="1200" dirty="0">
                <a:latin typeface="Arial" charset="0"/>
                <a:ea typeface="+mn-ea"/>
                <a:cs typeface="Arial" charset="0"/>
              </a:rPr>
              <a:t>Shared constants</a:t>
            </a:r>
          </a:p>
        </p:txBody>
      </p:sp>
      <p:sp>
        <p:nvSpPr>
          <p:cNvPr id="1536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7B26CE7-B0D0-49A9-8241-265DAFB2BF19}" type="slidenum">
              <a:rPr lang="en-US" smtClean="0">
                <a:solidFill>
                  <a:schemeClr val="bg2"/>
                </a:solidFill>
              </a:rPr>
              <a:pPr eaLnBrk="1" hangingPunct="1">
                <a:defRPr/>
              </a:pPr>
              <a:t>106</a:t>
            </a:fld>
            <a:endParaRPr lang="en-US">
              <a:solidFill>
                <a:schemeClr val="bg2"/>
              </a:solidFill>
            </a:endParaRPr>
          </a:p>
        </p:txBody>
      </p:sp>
      <p:sp>
        <p:nvSpPr>
          <p:cNvPr id="6" name="Rectangle 5"/>
          <p:cNvSpPr>
            <a:spLocks noChangeArrowheads="1"/>
          </p:cNvSpPr>
          <p:nvPr/>
        </p:nvSpPr>
        <p:spPr bwMode="auto">
          <a:xfrm>
            <a:off x="183874" y="1447800"/>
            <a:ext cx="8686800" cy="4914166"/>
          </a:xfrm>
          <a:prstGeom prst="rect">
            <a:avLst/>
          </a:prstGeom>
          <a:noFill/>
          <a:ln w="9525">
            <a:noFill/>
            <a:miter lim="800000"/>
            <a:headEnd/>
            <a:tailEnd/>
          </a:ln>
        </p:spPr>
        <p:txBody>
          <a:bodyPr>
            <a:spAutoFit/>
          </a:bodyPr>
          <a:lstStyle/>
          <a:p>
            <a:pPr>
              <a:lnSpc>
                <a:spcPct val="140000"/>
              </a:lnSpc>
              <a:spcBef>
                <a:spcPts val="500"/>
              </a:spcBef>
              <a:defRPr/>
            </a:pPr>
            <a:r>
              <a:rPr lang="en-US" sz="2000" b="1" dirty="0">
                <a:solidFill>
                  <a:srgbClr val="000000"/>
                </a:solidFill>
                <a:latin typeface="Courier New" pitchFamily="49" charset="0"/>
                <a:cs typeface="+mn-cs"/>
              </a:rPr>
              <a:t>public interface </a:t>
            </a:r>
            <a:r>
              <a:rPr lang="en-US" sz="2000" b="1" dirty="0" err="1">
                <a:solidFill>
                  <a:srgbClr val="000000"/>
                </a:solidFill>
                <a:latin typeface="Courier New" pitchFamily="49" charset="0"/>
                <a:cs typeface="+mn-cs"/>
              </a:rPr>
              <a:t>TeachingStaff</a:t>
            </a:r>
            <a:r>
              <a:rPr lang="en-US" sz="2000" b="1" dirty="0">
                <a:solidFill>
                  <a:srgbClr val="000000"/>
                </a:solidFill>
                <a:latin typeface="Courier New" pitchFamily="49" charset="0"/>
                <a:cs typeface="+mn-cs"/>
              </a:rPr>
              <a:t> {</a:t>
            </a:r>
          </a:p>
          <a:p>
            <a:pPr>
              <a:lnSpc>
                <a:spcPct val="140000"/>
              </a:lnSpc>
              <a:spcBef>
                <a:spcPts val="5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 RETIREMENT_AGE=60;</a:t>
            </a:r>
          </a:p>
          <a:p>
            <a:pPr>
              <a:lnSpc>
                <a:spcPct val="140000"/>
              </a:lnSpc>
              <a:spcBef>
                <a:spcPts val="500"/>
              </a:spcBef>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MAX_SUBJECTS=2;</a:t>
            </a:r>
          </a:p>
          <a:p>
            <a:pPr>
              <a:lnSpc>
                <a:spcPct val="140000"/>
              </a:lnSpc>
              <a:spcBef>
                <a:spcPts val="500"/>
              </a:spcBef>
              <a:defRPr/>
            </a:pPr>
            <a:r>
              <a:rPr lang="en-US" sz="2000" b="1" dirty="0">
                <a:solidFill>
                  <a:srgbClr val="000000"/>
                </a:solidFill>
                <a:latin typeface="Courier New" pitchFamily="49" charset="0"/>
                <a:cs typeface="+mn-cs"/>
              </a:rPr>
              <a:t> }</a:t>
            </a:r>
          </a:p>
          <a:p>
            <a:pPr>
              <a:lnSpc>
                <a:spcPct val="140000"/>
              </a:lnSpc>
              <a:spcBef>
                <a:spcPts val="500"/>
              </a:spcBef>
              <a:defRPr/>
            </a:pPr>
            <a:r>
              <a:rPr lang="en-US" sz="2000" b="1" dirty="0">
                <a:solidFill>
                  <a:srgbClr val="000000"/>
                </a:solidFill>
                <a:latin typeface="Courier New" pitchFamily="49" charset="0"/>
                <a:cs typeface="+mn-cs"/>
              </a:rPr>
              <a:t> </a:t>
            </a:r>
          </a:p>
          <a:p>
            <a:pPr>
              <a:lnSpc>
                <a:spcPct val="140000"/>
              </a:lnSpc>
              <a:spcBef>
                <a:spcPts val="500"/>
              </a:spcBef>
              <a:defRPr/>
            </a:pPr>
            <a:r>
              <a:rPr lang="en-US" sz="2000" b="1" dirty="0">
                <a:solidFill>
                  <a:srgbClr val="000000"/>
                </a:solidFill>
                <a:latin typeface="Courier New" pitchFamily="49" charset="0"/>
              </a:rPr>
              <a:t>class </a:t>
            </a:r>
            <a:r>
              <a:rPr lang="en-US" sz="2000" b="1" dirty="0" err="1">
                <a:solidFill>
                  <a:srgbClr val="000000"/>
                </a:solidFill>
                <a:latin typeface="Courier New" pitchFamily="49" charset="0"/>
              </a:rPr>
              <a:t>AnyClass</a:t>
            </a:r>
            <a:r>
              <a:rPr lang="en-US" sz="2000" b="1" dirty="0">
                <a:solidFill>
                  <a:srgbClr val="000000"/>
                </a:solidFill>
                <a:latin typeface="Courier New" pitchFamily="49" charset="0"/>
              </a:rPr>
              <a:t>{</a:t>
            </a:r>
          </a:p>
          <a:p>
            <a:pPr>
              <a:lnSpc>
                <a:spcPct val="140000"/>
              </a:lnSpc>
              <a:spcBef>
                <a:spcPts val="500"/>
              </a:spcBef>
              <a:defRPr/>
            </a:pPr>
            <a:r>
              <a:rPr lang="en-US" sz="2000" b="1" dirty="0">
                <a:solidFill>
                  <a:srgbClr val="000000"/>
                </a:solidFill>
                <a:latin typeface="Courier New" pitchFamily="49" charset="0"/>
              </a:rPr>
              <a:t>	void f(){</a:t>
            </a:r>
          </a:p>
          <a:p>
            <a:pPr>
              <a:lnSpc>
                <a:spcPct val="140000"/>
              </a:lnSpc>
              <a:spcBef>
                <a:spcPts val="500"/>
              </a:spcBef>
              <a:defRPr/>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TeachingStaff.RETIREMENT_AGE</a:t>
            </a:r>
            <a:r>
              <a:rPr lang="en-US" sz="2000" b="1" dirty="0">
                <a:solidFill>
                  <a:srgbClr val="000000"/>
                </a:solidFill>
                <a:latin typeface="Courier New" pitchFamily="49" charset="0"/>
              </a:rPr>
              <a:t>); 	}</a:t>
            </a:r>
          </a:p>
          <a:p>
            <a:pPr>
              <a:lnSpc>
                <a:spcPct val="140000"/>
              </a:lnSpc>
              <a:spcBef>
                <a:spcPts val="500"/>
              </a:spcBef>
              <a:defRPr/>
            </a:pPr>
            <a:r>
              <a:rPr lang="en-US" sz="2000" b="1" dirty="0">
                <a:solidFill>
                  <a:srgbClr val="000000"/>
                </a:solidFill>
                <a:latin typeface="Courier New" pitchFamily="49" charset="0"/>
              </a:rPr>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a:t>Marker class</a:t>
            </a:r>
          </a:p>
        </p:txBody>
      </p:sp>
      <p:sp>
        <p:nvSpPr>
          <p:cNvPr id="3482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63AE9A1-D571-4AEB-9279-7EE81882CC9D}" type="slidenum">
              <a:rPr lang="en-US" smtClean="0">
                <a:solidFill>
                  <a:schemeClr val="bg2"/>
                </a:solidFill>
              </a:rPr>
              <a:pPr eaLnBrk="1" hangingPunct="1">
                <a:defRPr/>
              </a:pPr>
              <a:t>107</a:t>
            </a:fld>
            <a:endParaRPr lang="en-US">
              <a:solidFill>
                <a:schemeClr val="bg2"/>
              </a:solidFill>
            </a:endParaRPr>
          </a:p>
        </p:txBody>
      </p:sp>
      <p:sp>
        <p:nvSpPr>
          <p:cNvPr id="35844" name="Rectangle 3"/>
          <p:cNvSpPr>
            <a:spLocks noGrp="1" noChangeArrowheads="1"/>
          </p:cNvSpPr>
          <p:nvPr>
            <p:ph sz="quarter" idx="1"/>
          </p:nvPr>
        </p:nvSpPr>
        <p:spPr>
          <a:xfrm>
            <a:off x="457200" y="1447800"/>
            <a:ext cx="8077200" cy="4800600"/>
          </a:xfrm>
        </p:spPr>
        <p:txBody>
          <a:bodyPr/>
          <a:lstStyle/>
          <a:p>
            <a:pPr marL="609600" indent="-609600" algn="just" eaLnBrk="1" hangingPunct="1">
              <a:defRPr/>
            </a:pPr>
            <a:r>
              <a:rPr lang="en-US" kern="1200" dirty="0"/>
              <a:t>Interfaces that do not have any methods or constants are called Marker interfaces.</a:t>
            </a:r>
          </a:p>
          <a:p>
            <a:pPr marL="609600" indent="-609600" algn="just" eaLnBrk="1" hangingPunct="1">
              <a:defRPr/>
            </a:pPr>
            <a:r>
              <a:rPr lang="en-US" kern="1200" dirty="0"/>
              <a:t>Marker interfaces are used to tag a class so that the class is of the interface type.</a:t>
            </a:r>
          </a:p>
          <a:p>
            <a:pPr marL="609600" indent="-609600" algn="just" eaLnBrk="1" hangingPunct="1">
              <a:defRPr/>
            </a:pPr>
            <a:r>
              <a:rPr lang="en-US" kern="1200" dirty="0"/>
              <a:t>Some examples of marker interface in JSE are:</a:t>
            </a:r>
          </a:p>
          <a:p>
            <a:pPr marL="1009650" lvl="1" indent="-609600" algn="just" eaLnBrk="1" hangingPunct="1">
              <a:buFont typeface="Wingdings" pitchFamily="2" charset="2"/>
              <a:buAutoNum type="alphaLcParenR"/>
              <a:defRPr/>
            </a:pPr>
            <a:r>
              <a:rPr lang="en-US" sz="2000" b="1" dirty="0" err="1">
                <a:solidFill>
                  <a:srgbClr val="000000"/>
                </a:solidFill>
                <a:latin typeface="Courier New" pitchFamily="49" charset="0"/>
                <a:ea typeface="+mn-ea"/>
                <a:cs typeface="Courier New" pitchFamily="49" charset="0"/>
              </a:rPr>
              <a:t>Cloneable</a:t>
            </a:r>
            <a:endParaRPr lang="en-US" sz="2000" b="1" dirty="0">
              <a:solidFill>
                <a:srgbClr val="000000"/>
              </a:solidFill>
              <a:latin typeface="Courier New" pitchFamily="49" charset="0"/>
              <a:ea typeface="+mn-ea"/>
              <a:cs typeface="Courier New" pitchFamily="49" charset="0"/>
            </a:endParaRPr>
          </a:p>
          <a:p>
            <a:pPr marL="1009650" lvl="1" indent="-609600" algn="just" eaLnBrk="1" hangingPunct="1">
              <a:buFont typeface="Wingdings" pitchFamily="2" charset="2"/>
              <a:buAutoNum type="alphaLcParenR"/>
              <a:defRPr/>
            </a:pPr>
            <a:r>
              <a:rPr lang="en-US" sz="2000" b="1" dirty="0" err="1">
                <a:solidFill>
                  <a:srgbClr val="000000"/>
                </a:solidFill>
                <a:latin typeface="Courier New" pitchFamily="49" charset="0"/>
                <a:ea typeface="+mn-ea"/>
                <a:cs typeface="Courier New" pitchFamily="49" charset="0"/>
              </a:rPr>
              <a:t>Serializable</a:t>
            </a:r>
            <a:endParaRPr lang="en-US" sz="2000" b="1" dirty="0">
              <a:solidFill>
                <a:srgbClr val="000000"/>
              </a:solidFill>
              <a:latin typeface="Courier New" pitchFamily="49" charset="0"/>
              <a:ea typeface="+mn-ea"/>
              <a:cs typeface="Courier New" pitchFamily="49" charset="0"/>
            </a:endParaRPr>
          </a:p>
          <a:p>
            <a:pPr marL="1009650" lvl="1" indent="-609600" algn="just" eaLnBrk="1" hangingPunct="1">
              <a:buFont typeface="Wingdings" pitchFamily="2" charset="2"/>
              <a:buAutoNum type="alphaLcParenR"/>
              <a:defRPr/>
            </a:pPr>
            <a:r>
              <a:rPr lang="en-US" sz="2000" b="1" dirty="0">
                <a:solidFill>
                  <a:srgbClr val="000000"/>
                </a:solidFill>
                <a:latin typeface="Courier New" pitchFamily="49" charset="0"/>
                <a:ea typeface="+mn-ea"/>
                <a:cs typeface="Courier New" pitchFamily="49" charset="0"/>
              </a:rPr>
              <a:t>Remote</a:t>
            </a:r>
          </a:p>
        </p:txBody>
      </p:sp>
      <p:sp>
        <p:nvSpPr>
          <p:cNvPr id="5" name="Content Placeholder 2"/>
          <p:cNvSpPr txBox="1">
            <a:spLocks/>
          </p:cNvSpPr>
          <p:nvPr/>
        </p:nvSpPr>
        <p:spPr bwMode="auto">
          <a:xfrm>
            <a:off x="914400" y="5504315"/>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Font typeface="Wingdings" pitchFamily="2" charset="2"/>
              <a:buNone/>
            </a:pPr>
            <a:r>
              <a:rPr lang="en-US" i="1" dirty="0">
                <a:solidFill>
                  <a:srgbClr val="993366"/>
                </a:solidFill>
              </a:rPr>
              <a:t>Read and understand the need of </a:t>
            </a:r>
            <a:r>
              <a:rPr lang="en-US" b="1" i="1" dirty="0" err="1">
                <a:solidFill>
                  <a:srgbClr val="993366"/>
                </a:solidFill>
                <a:latin typeface="Courier New" pitchFamily="49" charset="0"/>
                <a:cs typeface="Courier New" pitchFamily="49" charset="0"/>
              </a:rPr>
              <a:t>Cloneable</a:t>
            </a:r>
            <a:r>
              <a:rPr lang="en-US" b="1" i="1" dirty="0">
                <a:solidFill>
                  <a:srgbClr val="993366"/>
                </a:solidFill>
                <a:latin typeface="Courier New" pitchFamily="49" charset="0"/>
                <a:cs typeface="Courier New" pitchFamily="49" charset="0"/>
              </a:rPr>
              <a:t> </a:t>
            </a:r>
            <a:r>
              <a:rPr lang="en-US" i="1" dirty="0">
                <a:solidFill>
                  <a:srgbClr val="993366"/>
                </a:solidFill>
              </a:rPr>
              <a:t>interface.</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0380"/>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33600" y="2997200"/>
            <a:ext cx="2133600"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&lt;&lt;interface&gt;&gt;</a:t>
            </a:r>
            <a:r>
              <a:rPr lang="en-US" sz="2000" b="1" i="1">
                <a:latin typeface="+mj-lt"/>
              </a:rPr>
              <a:t> TeachingStaff</a:t>
            </a:r>
            <a:endParaRPr lang="en-US" sz="2000" b="1">
              <a:latin typeface="+mj-lt"/>
            </a:endParaRPr>
          </a:p>
        </p:txBody>
      </p:sp>
      <p:sp>
        <p:nvSpPr>
          <p:cNvPr id="45059" name="Rectangle 3"/>
          <p:cNvSpPr>
            <a:spLocks noChangeArrowheads="1"/>
          </p:cNvSpPr>
          <p:nvPr/>
        </p:nvSpPr>
        <p:spPr bwMode="auto">
          <a:xfrm>
            <a:off x="2133600" y="3840163"/>
            <a:ext cx="2133600" cy="80021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int getFactId()</a:t>
            </a:r>
          </a:p>
          <a:p>
            <a:pPr>
              <a:lnSpc>
                <a:spcPct val="90000"/>
              </a:lnSpc>
              <a:spcBef>
                <a:spcPct val="50000"/>
              </a:spcBef>
            </a:pPr>
            <a:r>
              <a:rPr lang="en-US" sz="2000" b="1">
                <a:latin typeface="+mj-lt"/>
              </a:rPr>
              <a:t>void display()</a:t>
            </a:r>
          </a:p>
        </p:txBody>
      </p:sp>
      <p:sp>
        <p:nvSpPr>
          <p:cNvPr id="45060" name="Text Box 4"/>
          <p:cNvSpPr txBox="1">
            <a:spLocks noChangeArrowheads="1"/>
          </p:cNvSpPr>
          <p:nvPr/>
        </p:nvSpPr>
        <p:spPr bwMode="auto">
          <a:xfrm>
            <a:off x="6019800" y="3073400"/>
            <a:ext cx="21336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mj-lt"/>
              </a:rPr>
              <a:t>Teacher</a:t>
            </a:r>
          </a:p>
        </p:txBody>
      </p:sp>
      <p:sp>
        <p:nvSpPr>
          <p:cNvPr id="45061" name="Rectangle 5"/>
          <p:cNvSpPr>
            <a:spLocks noChangeArrowheads="1"/>
          </p:cNvSpPr>
          <p:nvPr/>
        </p:nvSpPr>
        <p:spPr bwMode="auto">
          <a:xfrm>
            <a:off x="6019800" y="3530600"/>
            <a:ext cx="2133600" cy="12311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int getFactId()</a:t>
            </a:r>
          </a:p>
          <a:p>
            <a:pPr>
              <a:lnSpc>
                <a:spcPct val="90000"/>
              </a:lnSpc>
              <a:spcBef>
                <a:spcPct val="50000"/>
              </a:spcBef>
            </a:pPr>
            <a:r>
              <a:rPr lang="en-US" sz="2000" b="1">
                <a:latin typeface="+mj-lt"/>
              </a:rPr>
              <a:t>void display()</a:t>
            </a:r>
          </a:p>
          <a:p>
            <a:pPr>
              <a:lnSpc>
                <a:spcPct val="90000"/>
              </a:lnSpc>
              <a:spcBef>
                <a:spcPct val="50000"/>
              </a:spcBef>
            </a:pPr>
            <a:r>
              <a:rPr lang="en-US" sz="2000" b="1">
                <a:latin typeface="+mj-lt"/>
              </a:rPr>
              <a:t>…</a:t>
            </a:r>
          </a:p>
        </p:txBody>
      </p:sp>
      <p:sp>
        <p:nvSpPr>
          <p:cNvPr id="45062" name="AutoShape 6"/>
          <p:cNvSpPr>
            <a:spLocks/>
          </p:cNvSpPr>
          <p:nvPr/>
        </p:nvSpPr>
        <p:spPr bwMode="auto">
          <a:xfrm>
            <a:off x="5867400" y="3606800"/>
            <a:ext cx="76200" cy="838200"/>
          </a:xfrm>
          <a:prstGeom prst="leftBracket">
            <a:avLst>
              <a:gd name="adj" fmla="val 91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sz="2000">
              <a:latin typeface="+mj-lt"/>
            </a:endParaRPr>
          </a:p>
        </p:txBody>
      </p:sp>
      <p:sp>
        <p:nvSpPr>
          <p:cNvPr id="45063" name="Line 7"/>
          <p:cNvSpPr>
            <a:spLocks noChangeShapeType="1"/>
          </p:cNvSpPr>
          <p:nvPr/>
        </p:nvSpPr>
        <p:spPr bwMode="auto">
          <a:xfrm flipH="1">
            <a:off x="4191000" y="4064000"/>
            <a:ext cx="1676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64" name="Text Box 8"/>
          <p:cNvSpPr txBox="1">
            <a:spLocks noChangeArrowheads="1"/>
          </p:cNvSpPr>
          <p:nvPr/>
        </p:nvSpPr>
        <p:spPr bwMode="auto">
          <a:xfrm>
            <a:off x="2286000" y="1682750"/>
            <a:ext cx="2286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StudentTeacher</a:t>
            </a:r>
          </a:p>
        </p:txBody>
      </p:sp>
      <p:sp>
        <p:nvSpPr>
          <p:cNvPr id="45065" name="Text Box 9"/>
          <p:cNvSpPr txBox="1">
            <a:spLocks noChangeArrowheads="1"/>
          </p:cNvSpPr>
          <p:nvPr/>
        </p:nvSpPr>
        <p:spPr bwMode="auto">
          <a:xfrm>
            <a:off x="6019800" y="1454150"/>
            <a:ext cx="2133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b="1">
                <a:latin typeface="Times New Roman" pitchFamily="18" charset="0"/>
              </a:rPr>
              <a:t>Student</a:t>
            </a:r>
          </a:p>
        </p:txBody>
      </p:sp>
      <p:sp>
        <p:nvSpPr>
          <p:cNvPr id="45066" name="Rectangle 10"/>
          <p:cNvSpPr>
            <a:spLocks noChangeArrowheads="1"/>
          </p:cNvSpPr>
          <p:nvPr/>
        </p:nvSpPr>
        <p:spPr bwMode="auto">
          <a:xfrm>
            <a:off x="6019800" y="1911350"/>
            <a:ext cx="2133600"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90000"/>
              </a:lnSpc>
              <a:spcBef>
                <a:spcPct val="50000"/>
              </a:spcBef>
            </a:pPr>
            <a:r>
              <a:rPr lang="en-US" sz="2000" b="1">
                <a:latin typeface="+mj-lt"/>
              </a:rPr>
              <a:t>…</a:t>
            </a:r>
          </a:p>
        </p:txBody>
      </p:sp>
      <p:sp>
        <p:nvSpPr>
          <p:cNvPr id="45067" name="Text Box 11"/>
          <p:cNvSpPr txBox="1">
            <a:spLocks noChangeArrowheads="1"/>
          </p:cNvSpPr>
          <p:nvPr/>
        </p:nvSpPr>
        <p:spPr bwMode="auto">
          <a:xfrm>
            <a:off x="228600" y="16065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i="1" u="sng">
                <a:solidFill>
                  <a:schemeClr val="accent2"/>
                </a:solidFill>
                <a:latin typeface="Times New Roman" pitchFamily="18" charset="0"/>
              </a:rPr>
              <a:t>Step 1</a:t>
            </a:r>
          </a:p>
        </p:txBody>
      </p:sp>
      <p:sp>
        <p:nvSpPr>
          <p:cNvPr id="45068" name="Line 12"/>
          <p:cNvSpPr>
            <a:spLocks noChangeShapeType="1"/>
          </p:cNvSpPr>
          <p:nvPr/>
        </p:nvSpPr>
        <p:spPr bwMode="auto">
          <a:xfrm>
            <a:off x="4572000" y="1935163"/>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69" name="Text Box 13"/>
          <p:cNvSpPr txBox="1">
            <a:spLocks noChangeArrowheads="1"/>
          </p:cNvSpPr>
          <p:nvPr/>
        </p:nvSpPr>
        <p:spPr bwMode="auto">
          <a:xfrm>
            <a:off x="228600" y="2997200"/>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u="sng">
                <a:solidFill>
                  <a:schemeClr val="accent2"/>
                </a:solidFill>
                <a:latin typeface="+mj-lt"/>
              </a:rPr>
              <a:t>Step 2</a:t>
            </a:r>
          </a:p>
        </p:txBody>
      </p:sp>
      <p:sp>
        <p:nvSpPr>
          <p:cNvPr id="45070" name="Text Box 14"/>
          <p:cNvSpPr txBox="1">
            <a:spLocks noChangeArrowheads="1"/>
          </p:cNvSpPr>
          <p:nvPr/>
        </p:nvSpPr>
        <p:spPr bwMode="auto">
          <a:xfrm>
            <a:off x="228600" y="5416550"/>
            <a:ext cx="114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u="sng">
                <a:solidFill>
                  <a:schemeClr val="accent2"/>
                </a:solidFill>
                <a:latin typeface="+mj-lt"/>
              </a:rPr>
              <a:t>Step 3</a:t>
            </a:r>
          </a:p>
        </p:txBody>
      </p:sp>
      <p:sp>
        <p:nvSpPr>
          <p:cNvPr id="45071" name="Text Box 15"/>
          <p:cNvSpPr txBox="1">
            <a:spLocks noChangeArrowheads="1"/>
          </p:cNvSpPr>
          <p:nvPr/>
        </p:nvSpPr>
        <p:spPr bwMode="auto">
          <a:xfrm>
            <a:off x="2057400" y="5568950"/>
            <a:ext cx="228600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err="1">
                <a:latin typeface="+mj-lt"/>
              </a:rPr>
              <a:t>StudentTeacher</a:t>
            </a:r>
            <a:endParaRPr lang="en-US" sz="2000" b="1" dirty="0">
              <a:latin typeface="+mj-lt"/>
            </a:endParaRPr>
          </a:p>
        </p:txBody>
      </p:sp>
      <p:sp>
        <p:nvSpPr>
          <p:cNvPr id="45072" name="Text Box 16"/>
          <p:cNvSpPr txBox="1">
            <a:spLocks noChangeArrowheads="1"/>
          </p:cNvSpPr>
          <p:nvPr/>
        </p:nvSpPr>
        <p:spPr bwMode="auto">
          <a:xfrm>
            <a:off x="5791200" y="5264150"/>
            <a:ext cx="2133600" cy="7078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mj-lt"/>
              </a:rPr>
              <a:t>&lt;&lt;interface&gt;&gt;</a:t>
            </a:r>
            <a:r>
              <a:rPr lang="en-US" sz="2000" b="1" i="1">
                <a:latin typeface="+mj-lt"/>
              </a:rPr>
              <a:t> TeachingStaff</a:t>
            </a:r>
            <a:endParaRPr lang="en-US" sz="2000" b="1">
              <a:latin typeface="+mj-lt"/>
            </a:endParaRPr>
          </a:p>
        </p:txBody>
      </p:sp>
      <p:sp>
        <p:nvSpPr>
          <p:cNvPr id="45073" name="Line 17"/>
          <p:cNvSpPr>
            <a:spLocks noChangeShapeType="1"/>
          </p:cNvSpPr>
          <p:nvPr/>
        </p:nvSpPr>
        <p:spPr bwMode="auto">
          <a:xfrm>
            <a:off x="4343400" y="5797550"/>
            <a:ext cx="1143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74" name="Line 18"/>
          <p:cNvSpPr>
            <a:spLocks noChangeShapeType="1"/>
          </p:cNvSpPr>
          <p:nvPr/>
        </p:nvSpPr>
        <p:spPr bwMode="auto">
          <a:xfrm flipH="1">
            <a:off x="4572000" y="3302000"/>
            <a:ext cx="1447800" cy="4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75" name="Line 20"/>
          <p:cNvSpPr>
            <a:spLocks noChangeShapeType="1"/>
          </p:cNvSpPr>
          <p:nvPr/>
        </p:nvSpPr>
        <p:spPr bwMode="auto">
          <a:xfrm>
            <a:off x="4191000" y="2163763"/>
            <a:ext cx="2971800" cy="914400"/>
          </a:xfrm>
          <a:prstGeom prst="line">
            <a:avLst/>
          </a:prstGeom>
          <a:noFill/>
          <a:ln w="9525">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76" name="Text Box 21"/>
          <p:cNvSpPr txBox="1">
            <a:spLocks noChangeArrowheads="1"/>
          </p:cNvSpPr>
          <p:nvPr/>
        </p:nvSpPr>
        <p:spPr bwMode="auto">
          <a:xfrm>
            <a:off x="838200" y="2392363"/>
            <a:ext cx="5867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i="1">
                <a:solidFill>
                  <a:schemeClr val="accent2"/>
                </a:solidFill>
                <a:latin typeface="+mj-lt"/>
              </a:rPr>
              <a:t>Indirect relationship through the interface</a:t>
            </a:r>
          </a:p>
        </p:txBody>
      </p:sp>
      <p:sp>
        <p:nvSpPr>
          <p:cNvPr id="45077" name="Line 22"/>
          <p:cNvSpPr>
            <a:spLocks noChangeShapeType="1"/>
          </p:cNvSpPr>
          <p:nvPr/>
        </p:nvSpPr>
        <p:spPr bwMode="auto">
          <a:xfrm flipH="1">
            <a:off x="4267200" y="30781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78" name="Line 23"/>
          <p:cNvSpPr>
            <a:spLocks noChangeShapeType="1"/>
          </p:cNvSpPr>
          <p:nvPr/>
        </p:nvSpPr>
        <p:spPr bwMode="auto">
          <a:xfrm>
            <a:off x="4572000" y="30543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79" name="Line 24"/>
          <p:cNvSpPr>
            <a:spLocks noChangeShapeType="1"/>
          </p:cNvSpPr>
          <p:nvPr/>
        </p:nvSpPr>
        <p:spPr bwMode="auto">
          <a:xfrm>
            <a:off x="4267200" y="33067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0" name="Line 25"/>
          <p:cNvSpPr>
            <a:spLocks noChangeShapeType="1"/>
          </p:cNvSpPr>
          <p:nvPr/>
        </p:nvSpPr>
        <p:spPr bwMode="auto">
          <a:xfrm>
            <a:off x="5486400" y="55927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1" name="Line 26"/>
          <p:cNvSpPr>
            <a:spLocks noChangeShapeType="1"/>
          </p:cNvSpPr>
          <p:nvPr/>
        </p:nvSpPr>
        <p:spPr bwMode="auto">
          <a:xfrm>
            <a:off x="5486400" y="55927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2" name="Line 27"/>
          <p:cNvSpPr>
            <a:spLocks noChangeShapeType="1"/>
          </p:cNvSpPr>
          <p:nvPr/>
        </p:nvSpPr>
        <p:spPr bwMode="auto">
          <a:xfrm flipV="1">
            <a:off x="5486400" y="5821363"/>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3" name="Line 28"/>
          <p:cNvSpPr>
            <a:spLocks noChangeShapeType="1"/>
          </p:cNvSpPr>
          <p:nvPr/>
        </p:nvSpPr>
        <p:spPr bwMode="auto">
          <a:xfrm>
            <a:off x="5791200" y="168275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4" name="Line 29"/>
          <p:cNvSpPr>
            <a:spLocks noChangeShapeType="1"/>
          </p:cNvSpPr>
          <p:nvPr/>
        </p:nvSpPr>
        <p:spPr bwMode="auto">
          <a:xfrm flipH="1">
            <a:off x="5791200" y="191135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5085" name="Line 30"/>
          <p:cNvSpPr>
            <a:spLocks noChangeShapeType="1"/>
          </p:cNvSpPr>
          <p:nvPr/>
        </p:nvSpPr>
        <p:spPr bwMode="auto">
          <a:xfrm>
            <a:off x="5791200" y="1706563"/>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a:latin typeface="+mj-lt"/>
            </a:endParaRPr>
          </a:p>
        </p:txBody>
      </p:sp>
      <p:sp>
        <p:nvSpPr>
          <p:cNvPr id="4" name="Title 3"/>
          <p:cNvSpPr>
            <a:spLocks noGrp="1"/>
          </p:cNvSpPr>
          <p:nvPr>
            <p:ph type="title"/>
          </p:nvPr>
        </p:nvSpPr>
        <p:spPr/>
        <p:txBody>
          <a:bodyPr/>
          <a:lstStyle/>
          <a:p>
            <a:r>
              <a:rPr lang="en-US" dirty="0"/>
              <a:t>Implementing multiple inheritance </a:t>
            </a:r>
          </a:p>
        </p:txBody>
      </p:sp>
      <p:sp>
        <p:nvSpPr>
          <p:cNvPr id="45086" name="Slide Number Placeholder 30"/>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BE4343-B7AE-4FA9-B7CF-A6D90181D65F}" type="slidenum">
              <a:rPr lang="en-US" smtClean="0">
                <a:solidFill>
                  <a:schemeClr val="bg2"/>
                </a:solidFill>
              </a:rPr>
              <a:pPr eaLnBrk="1" hangingPunct="1">
                <a:defRPr/>
              </a:pPr>
              <a:t>108</a:t>
            </a:fld>
            <a:endParaRPr lang="en-US">
              <a:solidFill>
                <a:schemeClr val="bg2"/>
              </a:solidFill>
            </a:endParaRPr>
          </a:p>
        </p:txBody>
      </p:sp>
      <p:sp>
        <p:nvSpPr>
          <p:cNvPr id="2" name="Rectangle 1"/>
          <p:cNvSpPr/>
          <p:nvPr/>
        </p:nvSpPr>
        <p:spPr>
          <a:xfrm>
            <a:off x="234462" y="1084818"/>
            <a:ext cx="3730765" cy="400110"/>
          </a:xfrm>
          <a:prstGeom prst="rect">
            <a:avLst/>
          </a:prstGeom>
        </p:spPr>
        <p:txBody>
          <a:bodyPr wrap="none">
            <a:spAutoFit/>
          </a:bodyPr>
          <a:lstStyle/>
          <a:p>
            <a:r>
              <a:rPr lang="en-US" sz="2000" dirty="0">
                <a:solidFill>
                  <a:srgbClr val="5F5F5F"/>
                </a:solidFill>
                <a:latin typeface="+mn-lt"/>
                <a:cs typeface="+mn-cs"/>
              </a:rPr>
              <a:t>A teacher who is also a student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Exercise</a:t>
            </a:r>
          </a:p>
        </p:txBody>
      </p:sp>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109</a:t>
            </a:fld>
            <a:endParaRPr lang="en-US"/>
          </a:p>
        </p:txBody>
      </p:sp>
      <p:sp>
        <p:nvSpPr>
          <p:cNvPr id="3" name="Content Placeholder 2"/>
          <p:cNvSpPr>
            <a:spLocks noGrp="1"/>
          </p:cNvSpPr>
          <p:nvPr>
            <p:ph sz="quarter" idx="1"/>
          </p:nvPr>
        </p:nvSpPr>
        <p:spPr>
          <a:xfrm>
            <a:off x="533400" y="990600"/>
            <a:ext cx="8610600" cy="5562600"/>
          </a:xfrm>
        </p:spPr>
        <p:txBody>
          <a:bodyPr>
            <a:normAutofit/>
          </a:bodyPr>
          <a:lstStyle/>
          <a:p>
            <a:pPr>
              <a:lnSpc>
                <a:spcPct val="100000"/>
              </a:lnSpc>
              <a:spcBef>
                <a:spcPts val="0"/>
              </a:spcBef>
              <a:buNone/>
            </a:pPr>
            <a:r>
              <a:rPr lang="en-US" sz="1600" i="1" dirty="0"/>
              <a:t>Create a package called bank with the following Interfaces.</a:t>
            </a:r>
          </a:p>
          <a:p>
            <a:pPr>
              <a:lnSpc>
                <a:spcPct val="100000"/>
              </a:lnSpc>
              <a:spcBef>
                <a:spcPts val="0"/>
              </a:spcBef>
              <a:buNone/>
            </a:pPr>
            <a:endParaRPr lang="en-US" sz="1600" dirty="0"/>
          </a:p>
          <a:p>
            <a:pPr>
              <a:lnSpc>
                <a:spcPct val="100000"/>
              </a:lnSpc>
              <a:spcBef>
                <a:spcPts val="0"/>
              </a:spcBef>
              <a:buNone/>
            </a:pPr>
            <a:r>
              <a:rPr lang="en-US" sz="1600" i="1" dirty="0"/>
              <a:t>		      &lt;Interface&gt; Account</a:t>
            </a:r>
          </a:p>
          <a:p>
            <a:pPr>
              <a:lnSpc>
                <a:spcPct val="100000"/>
              </a:lnSpc>
              <a:spcBef>
                <a:spcPts val="0"/>
              </a:spcBef>
              <a:buNone/>
            </a:pPr>
            <a:endParaRPr lang="en-US" sz="1600" dirty="0"/>
          </a:p>
          <a:p>
            <a:pPr>
              <a:lnSpc>
                <a:spcPct val="100000"/>
              </a:lnSpc>
              <a:spcBef>
                <a:spcPts val="0"/>
              </a:spcBef>
              <a:buNone/>
            </a:pPr>
            <a:endParaRPr lang="en-US" sz="1600" dirty="0"/>
          </a:p>
          <a:p>
            <a:pPr>
              <a:lnSpc>
                <a:spcPct val="100000"/>
              </a:lnSpc>
              <a:spcBef>
                <a:spcPts val="0"/>
              </a:spcBef>
              <a:buNone/>
            </a:pPr>
            <a:endParaRPr lang="en-US" sz="1600" dirty="0"/>
          </a:p>
          <a:p>
            <a:pPr>
              <a:lnSpc>
                <a:spcPct val="100000"/>
              </a:lnSpc>
              <a:spcBef>
                <a:spcPts val="0"/>
              </a:spcBef>
              <a:buNone/>
            </a:pPr>
            <a:r>
              <a:rPr lang="en-US" sz="1600" i="1" dirty="0"/>
              <a:t> </a:t>
            </a:r>
          </a:p>
          <a:p>
            <a:pPr>
              <a:lnSpc>
                <a:spcPct val="100000"/>
              </a:lnSpc>
              <a:spcBef>
                <a:spcPts val="0"/>
              </a:spcBef>
              <a:buNone/>
            </a:pPr>
            <a:r>
              <a:rPr lang="en-US" sz="1600" i="1" dirty="0"/>
              <a:t>&lt;Interface&gt;</a:t>
            </a:r>
            <a:r>
              <a:rPr lang="en-US" sz="1600" i="1" dirty="0" err="1"/>
              <a:t>DepositAcc</a:t>
            </a:r>
            <a:r>
              <a:rPr lang="en-US" sz="1600" i="1" dirty="0"/>
              <a:t>	&lt;Interface&gt;</a:t>
            </a:r>
            <a:r>
              <a:rPr lang="en-US" sz="1600" i="1" dirty="0" err="1"/>
              <a:t>LoanAcc</a:t>
            </a:r>
            <a:endParaRPr lang="en-US" sz="1600" dirty="0"/>
          </a:p>
          <a:p>
            <a:pPr>
              <a:lnSpc>
                <a:spcPct val="100000"/>
              </a:lnSpc>
              <a:spcBef>
                <a:spcPts val="0"/>
              </a:spcBef>
              <a:buNone/>
            </a:pPr>
            <a:r>
              <a:rPr lang="en-US" sz="1600" i="1" dirty="0"/>
              <a:t> 				</a:t>
            </a:r>
          </a:p>
          <a:p>
            <a:pPr>
              <a:lnSpc>
                <a:spcPct val="100000"/>
              </a:lnSpc>
              <a:spcBef>
                <a:spcPts val="0"/>
              </a:spcBef>
              <a:buNone/>
            </a:pPr>
            <a:endParaRPr lang="en-US" sz="1600" i="1" dirty="0"/>
          </a:p>
          <a:p>
            <a:pPr>
              <a:lnSpc>
                <a:spcPct val="100000"/>
              </a:lnSpc>
              <a:spcBef>
                <a:spcPts val="0"/>
              </a:spcBef>
              <a:buNone/>
            </a:pPr>
            <a:r>
              <a:rPr lang="en-US" sz="1600" i="1" dirty="0"/>
              <a:t>		       &lt;Interface&gt; Interest</a:t>
            </a:r>
            <a:endParaRPr lang="en-US" sz="1600" dirty="0"/>
          </a:p>
          <a:p>
            <a:pPr>
              <a:lnSpc>
                <a:spcPct val="100000"/>
              </a:lnSpc>
              <a:spcBef>
                <a:spcPts val="0"/>
              </a:spcBef>
              <a:buNone/>
            </a:pPr>
            <a:r>
              <a:rPr lang="en-US" sz="1600" i="1" dirty="0"/>
              <a:t> </a:t>
            </a:r>
            <a:endParaRPr lang="en-US" sz="1600" dirty="0"/>
          </a:p>
          <a:p>
            <a:pPr>
              <a:lnSpc>
                <a:spcPct val="100000"/>
              </a:lnSpc>
              <a:spcBef>
                <a:spcPts val="0"/>
              </a:spcBef>
              <a:buNone/>
            </a:pPr>
            <a:endParaRPr lang="en-US" sz="1600" i="1" dirty="0"/>
          </a:p>
          <a:p>
            <a:pPr>
              <a:lnSpc>
                <a:spcPct val="100000"/>
              </a:lnSpc>
              <a:spcBef>
                <a:spcPts val="0"/>
              </a:spcBef>
              <a:buNone/>
            </a:pPr>
            <a:endParaRPr lang="en-US" sz="1600" i="1" dirty="0"/>
          </a:p>
          <a:p>
            <a:pPr>
              <a:lnSpc>
                <a:spcPct val="100000"/>
              </a:lnSpc>
              <a:spcBef>
                <a:spcPts val="0"/>
              </a:spcBef>
              <a:buNone/>
            </a:pPr>
            <a:endParaRPr lang="en-US" sz="1600" i="1" dirty="0"/>
          </a:p>
          <a:p>
            <a:pPr>
              <a:lnSpc>
                <a:spcPct val="100000"/>
              </a:lnSpc>
              <a:spcBef>
                <a:spcPts val="0"/>
              </a:spcBef>
              <a:buNone/>
            </a:pPr>
            <a:r>
              <a:rPr lang="en-US" sz="1600" i="1" dirty="0"/>
              <a:t> &lt;Interface&gt;</a:t>
            </a:r>
            <a:r>
              <a:rPr lang="en-US" sz="1600" i="1" dirty="0" err="1"/>
              <a:t>CreditInterest</a:t>
            </a:r>
            <a:r>
              <a:rPr lang="en-US" sz="1600" i="1" dirty="0"/>
              <a:t>                  &lt;Interface&gt;</a:t>
            </a:r>
            <a:r>
              <a:rPr lang="en-US" sz="1600" i="1" dirty="0" err="1"/>
              <a:t>DebitInterest</a:t>
            </a:r>
            <a:endParaRPr lang="en-US" sz="1600" dirty="0"/>
          </a:p>
          <a:p>
            <a:pPr>
              <a:lnSpc>
                <a:spcPct val="100000"/>
              </a:lnSpc>
              <a:spcBef>
                <a:spcPts val="0"/>
              </a:spcBef>
              <a:buNone/>
            </a:pPr>
            <a:r>
              <a:rPr lang="en-US" sz="1600" i="1" dirty="0"/>
              <a:t> </a:t>
            </a:r>
          </a:p>
          <a:p>
            <a:pPr>
              <a:lnSpc>
                <a:spcPct val="100000"/>
              </a:lnSpc>
              <a:spcBef>
                <a:spcPts val="0"/>
              </a:spcBef>
              <a:buNone/>
            </a:pPr>
            <a:endParaRPr lang="en-US" sz="1600" i="1" dirty="0"/>
          </a:p>
          <a:p>
            <a:pPr>
              <a:lnSpc>
                <a:spcPct val="100000"/>
              </a:lnSpc>
              <a:spcBef>
                <a:spcPts val="0"/>
              </a:spcBef>
              <a:buNone/>
            </a:pPr>
            <a:endParaRPr lang="en-US" sz="1600" i="1" dirty="0"/>
          </a:p>
          <a:p>
            <a:pPr>
              <a:lnSpc>
                <a:spcPct val="100000"/>
              </a:lnSpc>
              <a:spcBef>
                <a:spcPts val="0"/>
              </a:spcBef>
              <a:buNone/>
            </a:pPr>
            <a:endParaRPr lang="en-US" sz="1600" i="1" dirty="0"/>
          </a:p>
          <a:p>
            <a:pPr>
              <a:lnSpc>
                <a:spcPct val="100000"/>
              </a:lnSpc>
              <a:spcBef>
                <a:spcPts val="0"/>
              </a:spcBef>
              <a:buNone/>
            </a:pPr>
            <a:r>
              <a:rPr lang="en-US" sz="1600" i="1" dirty="0"/>
              <a:t>								</a:t>
            </a:r>
            <a:r>
              <a:rPr lang="en-US" sz="1600" b="1" i="1" dirty="0"/>
              <a:t>(…</a:t>
            </a:r>
            <a:r>
              <a:rPr lang="en-US" sz="1600" b="1" i="1" dirty="0" err="1"/>
              <a:t>Contd</a:t>
            </a:r>
            <a:r>
              <a:rPr lang="en-US" sz="1600" b="1" i="1" dirty="0"/>
              <a:t>)</a:t>
            </a:r>
          </a:p>
        </p:txBody>
      </p:sp>
      <p:grpSp>
        <p:nvGrpSpPr>
          <p:cNvPr id="8" name="Group 7"/>
          <p:cNvGrpSpPr/>
          <p:nvPr/>
        </p:nvGrpSpPr>
        <p:grpSpPr>
          <a:xfrm>
            <a:off x="419100" y="1524000"/>
            <a:ext cx="5943600" cy="3581400"/>
            <a:chOff x="76200" y="1524000"/>
            <a:chExt cx="5943600" cy="3581400"/>
          </a:xfrm>
        </p:grpSpPr>
        <p:sp>
          <p:nvSpPr>
            <p:cNvPr id="5" name="Rectangle 4"/>
            <p:cNvSpPr/>
            <p:nvPr/>
          </p:nvSpPr>
          <p:spPr>
            <a:xfrm>
              <a:off x="1143000" y="1524000"/>
              <a:ext cx="2514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200" y="27432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19400" y="2743200"/>
              <a:ext cx="2209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rot="5400000">
              <a:off x="1638300" y="2247900"/>
              <a:ext cx="609600" cy="381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2057400"/>
              <a:ext cx="3048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2"/>
            </p:cNvCxnSpPr>
            <p:nvPr/>
          </p:nvCxnSpPr>
          <p:spPr>
            <a:xfrm flipV="1">
              <a:off x="1981200" y="1905000"/>
              <a:ext cx="4191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p:cNvCxnSpPr>
            <p:nvPr/>
          </p:nvCxnSpPr>
          <p:spPr>
            <a:xfrm rot="5400000">
              <a:off x="2190750" y="2000250"/>
              <a:ext cx="304800" cy="114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2705100" y="2019300"/>
              <a:ext cx="3810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19400" y="1905000"/>
              <a:ext cx="3810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933700" y="2019300"/>
              <a:ext cx="3048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7" idx="0"/>
            </p:cNvCxnSpPr>
            <p:nvPr/>
          </p:nvCxnSpPr>
          <p:spPr>
            <a:xfrm>
              <a:off x="3048000" y="2133600"/>
              <a:ext cx="876300" cy="609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143000" y="3505200"/>
              <a:ext cx="25146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52400" y="4724400"/>
              <a:ext cx="2362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276600" y="4724400"/>
              <a:ext cx="27432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rot="5400000">
              <a:off x="1714500" y="4229100"/>
              <a:ext cx="609600" cy="381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057400" y="4038600"/>
              <a:ext cx="3048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057400" y="3886200"/>
              <a:ext cx="4191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2266950" y="3981450"/>
              <a:ext cx="304800" cy="114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895600" y="4000500"/>
              <a:ext cx="3810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009900" y="3886200"/>
              <a:ext cx="381000" cy="76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124200" y="4000500"/>
              <a:ext cx="304800" cy="2286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238500" y="4114800"/>
              <a:ext cx="876300" cy="6096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0735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Scanner Class</a:t>
            </a:r>
          </a:p>
        </p:txBody>
      </p:sp>
      <p:sp>
        <p:nvSpPr>
          <p:cNvPr id="3" name="Content Placeholder 2"/>
          <p:cNvSpPr>
            <a:spLocks noGrp="1"/>
          </p:cNvSpPr>
          <p:nvPr>
            <p:ph sz="quarter" idx="1"/>
          </p:nvPr>
        </p:nvSpPr>
        <p:spPr/>
        <p:txBody>
          <a:bodyPr/>
          <a:lstStyle/>
          <a:p>
            <a:r>
              <a:rPr lang="en-US" dirty="0" err="1"/>
              <a:t>Java.util.Scanner</a:t>
            </a:r>
            <a:endParaRPr lang="en-US" dirty="0"/>
          </a:p>
          <a:p>
            <a:r>
              <a:rPr lang="en-US" dirty="0" err="1"/>
              <a:t>nextXXX</a:t>
            </a:r>
            <a:r>
              <a:rPr lang="en-US" dirty="0"/>
              <a:t>() method</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110</a:t>
            </a:fld>
            <a:endParaRPr lang="en-US" dirty="0"/>
          </a:p>
        </p:txBody>
      </p:sp>
      <p:sp>
        <p:nvSpPr>
          <p:cNvPr id="3" name="Content Placeholder 2"/>
          <p:cNvSpPr>
            <a:spLocks noGrp="1"/>
          </p:cNvSpPr>
          <p:nvPr>
            <p:ph sz="quarter" idx="1"/>
          </p:nvPr>
        </p:nvSpPr>
        <p:spPr>
          <a:xfrm>
            <a:off x="0" y="0"/>
            <a:ext cx="9144000" cy="6400800"/>
          </a:xfrm>
        </p:spPr>
        <p:txBody>
          <a:bodyPr>
            <a:noAutofit/>
          </a:bodyPr>
          <a:lstStyle/>
          <a:p>
            <a:pPr>
              <a:lnSpc>
                <a:spcPct val="100000"/>
              </a:lnSpc>
              <a:spcBef>
                <a:spcPts val="0"/>
              </a:spcBef>
              <a:buNone/>
            </a:pPr>
            <a:r>
              <a:rPr lang="en-US" sz="2400" i="1" dirty="0"/>
              <a:t>&lt;Interface&gt; Account</a:t>
            </a:r>
            <a:endParaRPr lang="en-US" sz="2400" dirty="0"/>
          </a:p>
          <a:p>
            <a:pPr>
              <a:lnSpc>
                <a:spcPct val="100000"/>
              </a:lnSpc>
              <a:spcBef>
                <a:spcPts val="0"/>
              </a:spcBef>
              <a:buNone/>
            </a:pPr>
            <a:r>
              <a:rPr lang="en-US" sz="2400" i="1" dirty="0"/>
              <a:t>Data members: Four String variables to hold the account type “Savings, Fixed,  </a:t>
            </a:r>
          </a:p>
          <a:p>
            <a:pPr>
              <a:lnSpc>
                <a:spcPct val="100000"/>
              </a:lnSpc>
              <a:spcBef>
                <a:spcPts val="0"/>
              </a:spcBef>
              <a:buNone/>
            </a:pPr>
            <a:r>
              <a:rPr lang="en-US" sz="2400" i="1" dirty="0"/>
              <a:t>                          </a:t>
            </a:r>
            <a:r>
              <a:rPr lang="en-US" sz="2400" i="1" dirty="0" err="1"/>
              <a:t>PersonalLoan,HousingLoan</a:t>
            </a:r>
            <a:r>
              <a:rPr lang="en-US" sz="2400" i="1" dirty="0"/>
              <a:t>”</a:t>
            </a:r>
            <a:endParaRPr lang="en-US" sz="2400" dirty="0"/>
          </a:p>
          <a:p>
            <a:pPr>
              <a:lnSpc>
                <a:spcPct val="100000"/>
              </a:lnSpc>
              <a:spcBef>
                <a:spcPts val="0"/>
              </a:spcBef>
              <a:buNone/>
            </a:pPr>
            <a:r>
              <a:rPr lang="en-US" sz="2400" i="1" dirty="0"/>
              <a:t>Methods:  </a:t>
            </a:r>
            <a:r>
              <a:rPr lang="en-US" sz="2400" i="1" dirty="0" err="1"/>
              <a:t>createAcc</a:t>
            </a:r>
            <a:r>
              <a:rPr lang="en-US" sz="2400" i="1" dirty="0"/>
              <a:t>()</a:t>
            </a:r>
            <a:endParaRPr lang="en-US" sz="2400" dirty="0"/>
          </a:p>
          <a:p>
            <a:pPr lvl="0">
              <a:lnSpc>
                <a:spcPct val="100000"/>
              </a:lnSpc>
              <a:spcBef>
                <a:spcPts val="0"/>
              </a:spcBef>
              <a:buNone/>
            </a:pPr>
            <a:r>
              <a:rPr lang="en-US" sz="2400" i="1" dirty="0"/>
              <a:t> &lt;Interface&gt;</a:t>
            </a:r>
            <a:r>
              <a:rPr lang="en-US" sz="2400" i="1" dirty="0" err="1"/>
              <a:t>DepositAcc</a:t>
            </a:r>
            <a:endParaRPr lang="en-US" sz="2400" dirty="0"/>
          </a:p>
          <a:p>
            <a:pPr>
              <a:lnSpc>
                <a:spcPct val="100000"/>
              </a:lnSpc>
              <a:spcBef>
                <a:spcPts val="0"/>
              </a:spcBef>
              <a:buNone/>
            </a:pPr>
            <a:r>
              <a:rPr lang="en-US" sz="2400" i="1" dirty="0"/>
              <a:t>Methods:  withdraw (), deposit (),</a:t>
            </a:r>
            <a:r>
              <a:rPr lang="en-US" sz="2400" i="1" dirty="0" err="1"/>
              <a:t>getBalance</a:t>
            </a:r>
            <a:r>
              <a:rPr lang="en-US" sz="2400" i="1" dirty="0"/>
              <a:t>()</a:t>
            </a:r>
          </a:p>
          <a:p>
            <a:pPr>
              <a:lnSpc>
                <a:spcPct val="100000"/>
              </a:lnSpc>
              <a:spcBef>
                <a:spcPts val="0"/>
              </a:spcBef>
              <a:buNone/>
            </a:pPr>
            <a:r>
              <a:rPr lang="en-US" sz="2400" i="1" dirty="0"/>
              <a:t> &lt;Interface&gt;</a:t>
            </a:r>
            <a:r>
              <a:rPr lang="en-US" sz="2400" i="1" dirty="0" err="1"/>
              <a:t>LoanAcc</a:t>
            </a:r>
            <a:endParaRPr lang="en-US" sz="2400" dirty="0"/>
          </a:p>
          <a:p>
            <a:pPr>
              <a:lnSpc>
                <a:spcPct val="100000"/>
              </a:lnSpc>
              <a:spcBef>
                <a:spcPts val="0"/>
              </a:spcBef>
              <a:buNone/>
            </a:pPr>
            <a:r>
              <a:rPr lang="en-US" sz="2400" i="1" dirty="0"/>
              <a:t>Methods:  </a:t>
            </a:r>
            <a:r>
              <a:rPr lang="en-US" sz="2400" i="1" dirty="0" err="1"/>
              <a:t>repayPrincipal</a:t>
            </a:r>
            <a:r>
              <a:rPr lang="en-US" sz="2400" i="1" dirty="0"/>
              <a:t> (),</a:t>
            </a:r>
            <a:r>
              <a:rPr lang="en-US" sz="2400" i="1" dirty="0" err="1"/>
              <a:t>payInterest</a:t>
            </a:r>
            <a:r>
              <a:rPr lang="en-US" sz="2400" i="1" dirty="0"/>
              <a:t> (),</a:t>
            </a:r>
            <a:r>
              <a:rPr lang="en-US" sz="2400" i="1" dirty="0" err="1"/>
              <a:t>payPartialPrincipal</a:t>
            </a:r>
            <a:r>
              <a:rPr lang="en-US" sz="2400" i="1" dirty="0"/>
              <a:t> () </a:t>
            </a:r>
          </a:p>
          <a:p>
            <a:pPr>
              <a:lnSpc>
                <a:spcPct val="100000"/>
              </a:lnSpc>
              <a:spcBef>
                <a:spcPts val="0"/>
              </a:spcBef>
              <a:buNone/>
            </a:pPr>
            <a:r>
              <a:rPr lang="en-US" sz="2400" i="1" dirty="0"/>
              <a:t>&lt;Interface&gt;Interest</a:t>
            </a:r>
            <a:endParaRPr lang="en-US" sz="2400" dirty="0"/>
          </a:p>
          <a:p>
            <a:pPr>
              <a:lnSpc>
                <a:spcPct val="100000"/>
              </a:lnSpc>
              <a:spcBef>
                <a:spcPts val="0"/>
              </a:spcBef>
              <a:buNone/>
            </a:pPr>
            <a:r>
              <a:rPr lang="en-US" sz="2400" i="1" dirty="0"/>
              <a:t>Data members:  Four double variables to hold the interest percentage of Savings </a:t>
            </a:r>
          </a:p>
          <a:p>
            <a:pPr>
              <a:lnSpc>
                <a:spcPct val="100000"/>
              </a:lnSpc>
              <a:spcBef>
                <a:spcPts val="0"/>
              </a:spcBef>
              <a:buNone/>
            </a:pPr>
            <a:r>
              <a:rPr lang="en-US" sz="2400" i="1" dirty="0"/>
              <a:t>                          account, Fixed deposit account, </a:t>
            </a:r>
            <a:r>
              <a:rPr lang="en-US" sz="2400" i="1" dirty="0" err="1"/>
              <a:t>PersonalLoan</a:t>
            </a:r>
            <a:r>
              <a:rPr lang="en-US" sz="2400" i="1" dirty="0"/>
              <a:t> account and         </a:t>
            </a:r>
          </a:p>
          <a:p>
            <a:pPr>
              <a:lnSpc>
                <a:spcPct val="100000"/>
              </a:lnSpc>
              <a:spcBef>
                <a:spcPts val="0"/>
              </a:spcBef>
              <a:buNone/>
            </a:pPr>
            <a:r>
              <a:rPr lang="en-US" sz="2400" i="1" dirty="0"/>
              <a:t>                           </a:t>
            </a:r>
            <a:r>
              <a:rPr lang="en-US" sz="2400" i="1" dirty="0" err="1"/>
              <a:t>HousingLoan</a:t>
            </a:r>
            <a:r>
              <a:rPr lang="en-US" sz="2400" i="1" dirty="0"/>
              <a:t> account.</a:t>
            </a:r>
            <a:endParaRPr lang="en-US" sz="2400" dirty="0"/>
          </a:p>
          <a:p>
            <a:pPr>
              <a:lnSpc>
                <a:spcPct val="100000"/>
              </a:lnSpc>
              <a:spcBef>
                <a:spcPts val="0"/>
              </a:spcBef>
              <a:buNone/>
            </a:pPr>
            <a:r>
              <a:rPr lang="en-US" sz="2400" i="1" dirty="0"/>
              <a:t>Methods:  </a:t>
            </a:r>
            <a:r>
              <a:rPr lang="en-US" sz="2400" i="1" dirty="0" err="1"/>
              <a:t>calcInt</a:t>
            </a:r>
            <a:r>
              <a:rPr lang="en-US" sz="2400" i="1" dirty="0"/>
              <a:t>()</a:t>
            </a:r>
          </a:p>
          <a:p>
            <a:pPr>
              <a:lnSpc>
                <a:spcPct val="100000"/>
              </a:lnSpc>
              <a:spcBef>
                <a:spcPts val="0"/>
              </a:spcBef>
              <a:buNone/>
            </a:pPr>
            <a:r>
              <a:rPr lang="en-US" sz="2400" i="1" dirty="0"/>
              <a:t>&lt;Interface&gt;</a:t>
            </a:r>
            <a:r>
              <a:rPr lang="en-US" sz="2400" i="1" dirty="0" err="1"/>
              <a:t>CreditInterest</a:t>
            </a:r>
            <a:endParaRPr lang="en-US" sz="2400" dirty="0"/>
          </a:p>
          <a:p>
            <a:pPr>
              <a:lnSpc>
                <a:spcPct val="100000"/>
              </a:lnSpc>
              <a:spcBef>
                <a:spcPts val="0"/>
              </a:spcBef>
              <a:buNone/>
            </a:pPr>
            <a:r>
              <a:rPr lang="en-US" sz="2400" i="1" dirty="0"/>
              <a:t>Methods:  </a:t>
            </a:r>
            <a:r>
              <a:rPr lang="en-US" sz="2400" i="1" dirty="0" err="1"/>
              <a:t>addMonthlyInt</a:t>
            </a:r>
            <a:r>
              <a:rPr lang="en-US" sz="2400" i="1" dirty="0"/>
              <a:t>(),</a:t>
            </a:r>
            <a:r>
              <a:rPr lang="en-US" sz="2400" i="1" dirty="0" err="1"/>
              <a:t>addHalfYrlyInt</a:t>
            </a:r>
            <a:r>
              <a:rPr lang="en-US" sz="2400" i="1" dirty="0"/>
              <a:t>(),</a:t>
            </a:r>
            <a:r>
              <a:rPr lang="en-US" sz="2400" i="1" dirty="0" err="1"/>
              <a:t>addAnnualInt</a:t>
            </a:r>
            <a:r>
              <a:rPr lang="en-US" sz="2400" i="1" dirty="0"/>
              <a:t>()</a:t>
            </a:r>
            <a:endParaRPr lang="en-US" sz="2400" dirty="0"/>
          </a:p>
          <a:p>
            <a:pPr>
              <a:lnSpc>
                <a:spcPct val="100000"/>
              </a:lnSpc>
              <a:spcBef>
                <a:spcPts val="0"/>
              </a:spcBef>
              <a:buNone/>
            </a:pPr>
            <a:endParaRPr lang="en-US" sz="2400" i="1" dirty="0"/>
          </a:p>
          <a:p>
            <a:pPr>
              <a:lnSpc>
                <a:spcPct val="100000"/>
              </a:lnSpc>
              <a:spcBef>
                <a:spcPts val="0"/>
              </a:spcBef>
              <a:buNone/>
            </a:pPr>
            <a:r>
              <a:rPr lang="en-US" sz="2400" i="1" dirty="0"/>
              <a:t> &lt;Interface&gt;</a:t>
            </a:r>
            <a:r>
              <a:rPr lang="en-US" sz="2400" i="1" dirty="0" err="1"/>
              <a:t>DebitInterest</a:t>
            </a:r>
            <a:endParaRPr lang="en-US" sz="2400" dirty="0"/>
          </a:p>
          <a:p>
            <a:pPr>
              <a:lnSpc>
                <a:spcPct val="100000"/>
              </a:lnSpc>
              <a:spcBef>
                <a:spcPts val="0"/>
              </a:spcBef>
              <a:buNone/>
            </a:pPr>
            <a:r>
              <a:rPr lang="en-US" sz="2400" i="1" dirty="0"/>
              <a:t>Methods:  </a:t>
            </a:r>
            <a:r>
              <a:rPr lang="en-US" sz="2400" i="1" dirty="0" err="1"/>
              <a:t>deductMonthlyInt</a:t>
            </a:r>
            <a:r>
              <a:rPr lang="en-US" sz="2400" i="1" dirty="0"/>
              <a:t>(),</a:t>
            </a:r>
            <a:r>
              <a:rPr lang="en-US" sz="2400" i="1" dirty="0" err="1"/>
              <a:t>deductHalfYrlyInt</a:t>
            </a:r>
            <a:r>
              <a:rPr lang="en-US" sz="2400" i="1" dirty="0"/>
              <a:t>(),</a:t>
            </a:r>
            <a:r>
              <a:rPr lang="en-US" sz="2400" i="1" dirty="0" err="1"/>
              <a:t>deductAnnualInt</a:t>
            </a:r>
            <a:r>
              <a:rPr lang="en-US" sz="2400" i="1" dirty="0"/>
              <a:t>()</a:t>
            </a:r>
          </a:p>
          <a:p>
            <a:pPr>
              <a:lnSpc>
                <a:spcPct val="100000"/>
              </a:lnSpc>
              <a:spcBef>
                <a:spcPts val="0"/>
              </a:spcBef>
              <a:buNone/>
            </a:pPr>
            <a:r>
              <a:rPr lang="en-US" sz="2000" i="1" dirty="0"/>
              <a:t>									</a:t>
            </a:r>
            <a:r>
              <a:rPr lang="en-US" sz="2000" b="1" i="1" dirty="0"/>
              <a:t> (…</a:t>
            </a:r>
            <a:r>
              <a:rPr lang="en-US" sz="2000" b="1" i="1" dirty="0" err="1"/>
              <a:t>Contd</a:t>
            </a:r>
            <a:r>
              <a:rPr lang="en-US" sz="2000" b="1" i="1" dirty="0"/>
              <a:t>)</a:t>
            </a:r>
            <a:endParaRPr lang="en-US" sz="2000" i="1" dirty="0"/>
          </a:p>
        </p:txBody>
      </p:sp>
    </p:spTree>
    <p:extLst>
      <p:ext uri="{BB962C8B-B14F-4D97-AF65-F5344CB8AC3E}">
        <p14:creationId xmlns:p14="http://schemas.microsoft.com/office/powerpoint/2010/main" val="35869098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111</a:t>
            </a:fld>
            <a:endParaRPr lang="en-US"/>
          </a:p>
        </p:txBody>
      </p:sp>
      <p:sp>
        <p:nvSpPr>
          <p:cNvPr id="3" name="Content Placeholder 2"/>
          <p:cNvSpPr>
            <a:spLocks noGrp="1"/>
          </p:cNvSpPr>
          <p:nvPr>
            <p:ph sz="quarter" idx="1"/>
          </p:nvPr>
        </p:nvSpPr>
        <p:spPr>
          <a:xfrm>
            <a:off x="304800" y="152400"/>
            <a:ext cx="8610600" cy="6324600"/>
          </a:xfrm>
        </p:spPr>
        <p:txBody>
          <a:bodyPr>
            <a:normAutofit/>
          </a:bodyPr>
          <a:lstStyle/>
          <a:p>
            <a:pPr>
              <a:lnSpc>
                <a:spcPct val="100000"/>
              </a:lnSpc>
              <a:spcBef>
                <a:spcPts val="0"/>
              </a:spcBef>
              <a:buNone/>
            </a:pPr>
            <a:r>
              <a:rPr lang="en-US" sz="2800" i="1" dirty="0"/>
              <a:t>Create a package called </a:t>
            </a:r>
            <a:r>
              <a:rPr lang="en-US" sz="2800" i="1" dirty="0" err="1"/>
              <a:t>BankImpl</a:t>
            </a:r>
            <a:r>
              <a:rPr lang="en-US" sz="2800" i="1" dirty="0"/>
              <a:t> and create the following classes in it.</a:t>
            </a:r>
          </a:p>
          <a:p>
            <a:pPr>
              <a:lnSpc>
                <a:spcPct val="100000"/>
              </a:lnSpc>
              <a:spcBef>
                <a:spcPts val="0"/>
              </a:spcBef>
              <a:buNone/>
            </a:pPr>
            <a:r>
              <a:rPr lang="en-US" sz="2800" i="1" dirty="0"/>
              <a:t> </a:t>
            </a:r>
          </a:p>
          <a:p>
            <a:pPr lvl="0">
              <a:lnSpc>
                <a:spcPct val="100000"/>
              </a:lnSpc>
              <a:spcBef>
                <a:spcPts val="0"/>
              </a:spcBef>
              <a:buFont typeface="+mj-lt"/>
              <a:buAutoNum type="arabicPeriod"/>
            </a:pPr>
            <a:r>
              <a:rPr lang="en-US" sz="2800" i="1" dirty="0" err="1"/>
              <a:t>SavingsAcc</a:t>
            </a:r>
            <a:r>
              <a:rPr lang="en-US" sz="2800" i="1" dirty="0"/>
              <a:t> which implements </a:t>
            </a:r>
            <a:r>
              <a:rPr lang="en-US" sz="2800" i="1" dirty="0" err="1"/>
              <a:t>DepositAcc</a:t>
            </a:r>
            <a:r>
              <a:rPr lang="en-US" sz="2800" i="1" dirty="0"/>
              <a:t>  and </a:t>
            </a:r>
            <a:r>
              <a:rPr lang="en-US" sz="2800" i="1" dirty="0" err="1"/>
              <a:t>CreditInterest</a:t>
            </a:r>
            <a:endParaRPr lang="en-US" sz="2800" i="1" dirty="0"/>
          </a:p>
          <a:p>
            <a:pPr lvl="0">
              <a:lnSpc>
                <a:spcPct val="100000"/>
              </a:lnSpc>
              <a:spcBef>
                <a:spcPts val="0"/>
              </a:spcBef>
              <a:buFont typeface="+mj-lt"/>
              <a:buAutoNum type="arabicPeriod"/>
            </a:pPr>
            <a:r>
              <a:rPr lang="en-US" sz="2800" i="1" dirty="0" err="1"/>
              <a:t>FDAcc</a:t>
            </a:r>
            <a:r>
              <a:rPr lang="en-US" sz="2800" i="1" dirty="0"/>
              <a:t> which implements </a:t>
            </a:r>
            <a:r>
              <a:rPr lang="en-US" sz="2800" i="1" dirty="0" err="1"/>
              <a:t>DepositAcc</a:t>
            </a:r>
            <a:r>
              <a:rPr lang="en-US" sz="2800" i="1" dirty="0"/>
              <a:t>  and </a:t>
            </a:r>
            <a:r>
              <a:rPr lang="en-US" sz="2800" i="1" dirty="0" err="1"/>
              <a:t>CreditInterest</a:t>
            </a:r>
            <a:endParaRPr lang="en-US" sz="2800" i="1" dirty="0"/>
          </a:p>
          <a:p>
            <a:pPr lvl="0">
              <a:lnSpc>
                <a:spcPct val="100000"/>
              </a:lnSpc>
              <a:spcBef>
                <a:spcPts val="0"/>
              </a:spcBef>
              <a:buFont typeface="+mj-lt"/>
              <a:buAutoNum type="arabicPeriod"/>
            </a:pPr>
            <a:r>
              <a:rPr lang="en-US" sz="2800" i="1" dirty="0" err="1"/>
              <a:t>PersonalLoanAcc</a:t>
            </a:r>
            <a:r>
              <a:rPr lang="en-US" sz="2800" i="1" dirty="0"/>
              <a:t> which implements </a:t>
            </a:r>
            <a:r>
              <a:rPr lang="en-US" sz="2800" i="1" dirty="0" err="1"/>
              <a:t>LoanAcc</a:t>
            </a:r>
            <a:r>
              <a:rPr lang="en-US" sz="2800" i="1" dirty="0"/>
              <a:t> and </a:t>
            </a:r>
            <a:r>
              <a:rPr lang="en-US" sz="2800" i="1" dirty="0" err="1"/>
              <a:t>DebitInterest</a:t>
            </a:r>
            <a:endParaRPr lang="en-US" sz="2800" i="1" dirty="0"/>
          </a:p>
          <a:p>
            <a:pPr lvl="0">
              <a:lnSpc>
                <a:spcPct val="100000"/>
              </a:lnSpc>
              <a:spcBef>
                <a:spcPts val="0"/>
              </a:spcBef>
              <a:buFont typeface="+mj-lt"/>
              <a:buAutoNum type="arabicPeriod"/>
            </a:pPr>
            <a:r>
              <a:rPr lang="en-US" sz="2800" i="1" dirty="0" err="1"/>
              <a:t>HousingLoanAcc</a:t>
            </a:r>
            <a:r>
              <a:rPr lang="en-US" sz="2800" i="1" dirty="0"/>
              <a:t> which implements </a:t>
            </a:r>
            <a:r>
              <a:rPr lang="en-US" sz="2800" i="1" dirty="0" err="1"/>
              <a:t>LoanAcc</a:t>
            </a:r>
            <a:r>
              <a:rPr lang="en-US" sz="2800" i="1" dirty="0"/>
              <a:t> and </a:t>
            </a:r>
            <a:r>
              <a:rPr lang="en-US" sz="2800" i="1" dirty="0" err="1"/>
              <a:t>DebitInterest</a:t>
            </a:r>
            <a:endParaRPr lang="en-US" sz="2800" i="1" dirty="0"/>
          </a:p>
          <a:p>
            <a:pPr>
              <a:lnSpc>
                <a:spcPct val="100000"/>
              </a:lnSpc>
              <a:spcBef>
                <a:spcPts val="0"/>
              </a:spcBef>
              <a:buNone/>
            </a:pPr>
            <a:r>
              <a:rPr lang="en-US" sz="2800" i="1" dirty="0"/>
              <a:t> </a:t>
            </a:r>
          </a:p>
          <a:p>
            <a:pPr>
              <a:lnSpc>
                <a:spcPct val="100000"/>
              </a:lnSpc>
              <a:spcBef>
                <a:spcPts val="0"/>
              </a:spcBef>
              <a:buNone/>
            </a:pPr>
            <a:endParaRPr lang="en-US" sz="2800" i="1" dirty="0"/>
          </a:p>
          <a:p>
            <a:pPr>
              <a:lnSpc>
                <a:spcPct val="100000"/>
              </a:lnSpc>
              <a:spcBef>
                <a:spcPts val="0"/>
              </a:spcBef>
              <a:buNone/>
            </a:pPr>
            <a:r>
              <a:rPr lang="en-US" sz="2800" i="1" dirty="0"/>
              <a:t>Now create a class called </a:t>
            </a:r>
            <a:r>
              <a:rPr lang="en-US" sz="2800" i="1" dirty="0" err="1"/>
              <a:t>MyAccount</a:t>
            </a:r>
            <a:r>
              <a:rPr lang="en-US" sz="2800" i="1" dirty="0"/>
              <a:t> and create instances of all the accounts </a:t>
            </a:r>
          </a:p>
          <a:p>
            <a:pPr>
              <a:lnSpc>
                <a:spcPct val="100000"/>
              </a:lnSpc>
              <a:spcBef>
                <a:spcPts val="0"/>
              </a:spcBef>
              <a:buNone/>
            </a:pPr>
            <a:r>
              <a:rPr lang="en-US" sz="2800" i="1" dirty="0"/>
              <a:t>and generate appropriate output.</a:t>
            </a:r>
          </a:p>
          <a:p>
            <a:pPr algn="r">
              <a:lnSpc>
                <a:spcPct val="100000"/>
              </a:lnSpc>
              <a:spcBef>
                <a:spcPts val="0"/>
              </a:spcBef>
              <a:buNone/>
            </a:pPr>
            <a:r>
              <a:rPr lang="en-US" sz="2800" i="1" dirty="0"/>
              <a:t>( 1 hour)</a:t>
            </a:r>
          </a:p>
          <a:p>
            <a:pPr>
              <a:lnSpc>
                <a:spcPct val="100000"/>
              </a:lnSpc>
              <a:spcBef>
                <a:spcPts val="0"/>
              </a:spcBef>
              <a:buNone/>
            </a:pPr>
            <a:endParaRPr lang="en-US" sz="3600" dirty="0"/>
          </a:p>
          <a:p>
            <a:pPr>
              <a:lnSpc>
                <a:spcPct val="100000"/>
              </a:lnSpc>
              <a:spcBef>
                <a:spcPts val="0"/>
              </a:spcBef>
              <a:buNone/>
            </a:pPr>
            <a:endParaRPr lang="en-US" sz="3600" dirty="0"/>
          </a:p>
          <a:p>
            <a:endParaRPr lang="en-US" sz="3600" dirty="0"/>
          </a:p>
        </p:txBody>
      </p:sp>
    </p:spTree>
    <p:extLst>
      <p:ext uri="{BB962C8B-B14F-4D97-AF65-F5344CB8AC3E}">
        <p14:creationId xmlns:p14="http://schemas.microsoft.com/office/powerpoint/2010/main" val="611856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pic>
        <p:nvPicPr>
          <p:cNvPr id="4" name="Content Placeholder 3" descr="http://www.ntu.edu.sg/home/ehchua/programming/java/images/OOP_PersonStudnetTeacher.png"/>
          <p:cNvPicPr>
            <a:picLocks noGrp="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975002" y="1447800"/>
            <a:ext cx="5651196" cy="45720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a:t>8 Features</a:t>
            </a:r>
          </a:p>
        </p:txBody>
      </p:sp>
      <p:sp>
        <p:nvSpPr>
          <p:cNvPr id="3" name="Content Placeholder 2"/>
          <p:cNvSpPr>
            <a:spLocks noGrp="1"/>
          </p:cNvSpPr>
          <p:nvPr>
            <p:ph sz="quarter" idx="1"/>
          </p:nvPr>
        </p:nvSpPr>
        <p:spPr/>
        <p:txBody>
          <a:bodyPr/>
          <a:lstStyle/>
          <a:p>
            <a:r>
              <a:rPr lang="en-US" b="1" dirty="0"/>
              <a:t>Java 8 Interface</a:t>
            </a:r>
            <a:r>
              <a:rPr lang="en-US" dirty="0"/>
              <a:t> Changes – default method and static method. </a:t>
            </a:r>
          </a:p>
          <a:p>
            <a:r>
              <a:rPr lang="en-US" b="1" dirty="0"/>
              <a:t>Java 8</a:t>
            </a:r>
            <a:r>
              <a:rPr lang="en-US" dirty="0"/>
              <a:t> allows the interfaces to have default and static methods. </a:t>
            </a:r>
          </a:p>
          <a:p>
            <a:r>
              <a:rPr lang="en-US" dirty="0"/>
              <a:t>The reason we have default methods in interfaces is to allow the developers to add new methods to the interfaces without affecting the classes that implements these interfaces.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Methods</a:t>
            </a:r>
          </a:p>
        </p:txBody>
      </p:sp>
      <p:sp>
        <p:nvSpPr>
          <p:cNvPr id="3" name="Content Placeholder 2"/>
          <p:cNvSpPr>
            <a:spLocks noGrp="1"/>
          </p:cNvSpPr>
          <p:nvPr>
            <p:ph sz="quarter" idx="1"/>
          </p:nvPr>
        </p:nvSpPr>
        <p:spPr>
          <a:xfrm>
            <a:off x="914400" y="1447800"/>
            <a:ext cx="7772400" cy="5029200"/>
          </a:xfrm>
        </p:spPr>
        <p:txBody>
          <a:bodyPr>
            <a:normAutofit lnSpcReduction="10000"/>
          </a:bodyPr>
          <a:lstStyle/>
          <a:p>
            <a:r>
              <a:rPr lang="en-US" dirty="0"/>
              <a:t>Java interface default methods will help us in extending interfaces without having the fear of breaking implementation classes.</a:t>
            </a:r>
          </a:p>
          <a:p>
            <a:r>
              <a:rPr lang="en-US" dirty="0"/>
              <a:t>Java interface default methods has bridge down the differences between interfaces and abstract classes.</a:t>
            </a:r>
          </a:p>
          <a:p>
            <a:r>
              <a:rPr lang="en-US" dirty="0"/>
              <a:t>Java 8 interface default methods will help us in avoiding utility classes, such as all the Collections class method can be provided in the interfaces itself.</a:t>
            </a:r>
          </a:p>
          <a:p>
            <a:r>
              <a:rPr lang="en-US" dirty="0"/>
              <a:t>Java interface default methods will help us in removing base implementation classes, we can provide default implementation and the implementation classes can chose which one to override.</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6096000"/>
          </a:xfrm>
        </p:spPr>
        <p:txBody>
          <a:bodyPr>
            <a:normAutofit lnSpcReduction="10000"/>
          </a:bodyPr>
          <a:lstStyle/>
          <a:p>
            <a:r>
              <a:rPr lang="en-US" dirty="0"/>
              <a:t>One of the major reason for introducing default methods in interfaces is to enhance the Collections API in Java 8 to support lambda expressions.</a:t>
            </a:r>
          </a:p>
          <a:p>
            <a:r>
              <a:rPr lang="en-US" dirty="0"/>
              <a:t>If any class in the hierarchy has a method with same signature, then default methods become irrelevant. A default method cannot override a method from </a:t>
            </a:r>
            <a:r>
              <a:rPr lang="en-US" dirty="0" err="1"/>
              <a:t>java.lang.Object</a:t>
            </a:r>
            <a:r>
              <a:rPr lang="en-US" dirty="0"/>
              <a:t>. The reasoning is very simple, it’s because Object is the base class for all the java classes. So even if we have Object class methods defined as default methods in interfaces, it will be useless because Object class method will always be used. That’s why to avoid confusion, we can’t have default methods that are overriding Object class methods.</a:t>
            </a:r>
          </a:p>
          <a:p>
            <a:r>
              <a:rPr lang="en-US" dirty="0"/>
              <a:t>Java interface default methods are also referred to as Defender Methods or Virtual extension methods.</a:t>
            </a:r>
          </a:p>
          <a:p>
            <a:r>
              <a:rPr lang="en-US" b="1" dirty="0"/>
              <a:t>Diamond Problem!!!</a:t>
            </a:r>
          </a:p>
          <a:p>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Static Method</a:t>
            </a:r>
          </a:p>
        </p:txBody>
      </p:sp>
      <p:sp>
        <p:nvSpPr>
          <p:cNvPr id="3" name="Content Placeholder 2"/>
          <p:cNvSpPr>
            <a:spLocks noGrp="1"/>
          </p:cNvSpPr>
          <p:nvPr>
            <p:ph sz="quarter" idx="1"/>
          </p:nvPr>
        </p:nvSpPr>
        <p:spPr>
          <a:xfrm>
            <a:off x="914400" y="1447800"/>
            <a:ext cx="7772400" cy="5029200"/>
          </a:xfrm>
        </p:spPr>
        <p:txBody>
          <a:bodyPr>
            <a:normAutofit fontScale="92500" lnSpcReduction="20000"/>
          </a:bodyPr>
          <a:lstStyle/>
          <a:p>
            <a:r>
              <a:rPr lang="en-US" dirty="0"/>
              <a:t>Java interface static method is part of interface, we can’t use it for implementation class objects.</a:t>
            </a:r>
          </a:p>
          <a:p>
            <a:r>
              <a:rPr lang="en-US" dirty="0"/>
              <a:t>Java interface static methods are good for providing utility methods, for example null check, collection sorting etc.</a:t>
            </a:r>
          </a:p>
          <a:p>
            <a:r>
              <a:rPr lang="en-US" dirty="0"/>
              <a:t>Java interface static method helps us in providing security by not allowing implementation classes to override them.</a:t>
            </a:r>
          </a:p>
          <a:p>
            <a:r>
              <a:rPr lang="en-US" dirty="0"/>
              <a:t>We can’t define interface static method for Object class methods, we will get compiler error as “This static method cannot hide the instance method from Object”. This is because it’s not allowed in java, since Object is the base class for all the classes and we can’t have one class level static method and another instance method with same signature.</a:t>
            </a:r>
          </a:p>
          <a:p>
            <a:r>
              <a:rPr lang="en-US" dirty="0"/>
              <a:t>We can use java interface static methods to remove utility classes such as Collections and move all of it’s static methods to the corresponding interface, that would be easy to find and use.</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Functional Interfaces</a:t>
            </a:r>
          </a:p>
        </p:txBody>
      </p:sp>
      <p:sp>
        <p:nvSpPr>
          <p:cNvPr id="3" name="Content Placeholder 2"/>
          <p:cNvSpPr>
            <a:spLocks noGrp="1"/>
          </p:cNvSpPr>
          <p:nvPr>
            <p:ph sz="quarter" idx="1"/>
          </p:nvPr>
        </p:nvSpPr>
        <p:spPr/>
        <p:txBody>
          <a:bodyPr/>
          <a:lstStyle/>
          <a:p>
            <a:r>
              <a:rPr lang="en-US" dirty="0"/>
              <a:t>An interface with exactly one abstract method is known as Functional Interface.</a:t>
            </a:r>
          </a:p>
          <a:p>
            <a:r>
              <a:rPr lang="en-US" dirty="0"/>
              <a:t>A new annotation @</a:t>
            </a:r>
            <a:r>
              <a:rPr lang="en-US" dirty="0" err="1"/>
              <a:t>FunctionalInterface</a:t>
            </a:r>
            <a:r>
              <a:rPr lang="en-US" dirty="0"/>
              <a:t> has been introduced to mark an interface as Functional Interface.</a:t>
            </a:r>
          </a:p>
          <a:p>
            <a:r>
              <a:rPr lang="en-US" dirty="0"/>
              <a:t>@</a:t>
            </a:r>
            <a:r>
              <a:rPr lang="en-US" dirty="0" err="1"/>
              <a:t>FunctionalInterface</a:t>
            </a:r>
            <a:r>
              <a:rPr lang="en-US" dirty="0"/>
              <a:t> annotation is a facility to avoid accidental addition of abstract methods in the functional interfaces. It’s optional but good practice to use it.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Collections</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a:t>
            </a:r>
          </a:p>
        </p:txBody>
      </p:sp>
      <p:sp>
        <p:nvSpPr>
          <p:cNvPr id="3" name="Content Placeholder 2"/>
          <p:cNvSpPr>
            <a:spLocks noGrp="1"/>
          </p:cNvSpPr>
          <p:nvPr>
            <p:ph idx="1"/>
          </p:nvPr>
        </p:nvSpPr>
        <p:spPr>
          <a:xfrm>
            <a:off x="533400" y="1752600"/>
            <a:ext cx="8229600" cy="1981200"/>
          </a:xfrm>
        </p:spPr>
        <p:txBody>
          <a:bodyPr>
            <a:normAutofit/>
          </a:bodyPr>
          <a:lstStyle/>
          <a:p>
            <a:pPr algn="just"/>
            <a:r>
              <a:rPr lang="en-US" sz="2400" b="1" dirty="0"/>
              <a:t>Collections in java</a:t>
            </a:r>
            <a:r>
              <a:rPr lang="en-US" sz="2400" dirty="0"/>
              <a:t> is a framework that provides an architecture to store and manipulate the group of objects.</a:t>
            </a:r>
          </a:p>
          <a:p>
            <a:pPr algn="just"/>
            <a:r>
              <a:rPr lang="en-US" sz="2400" dirty="0"/>
              <a:t>It provides a system for organizing and handling collections</a:t>
            </a:r>
          </a:p>
          <a:p>
            <a:pPr algn="just"/>
            <a:r>
              <a:rPr lang="en-US" sz="2400" dirty="0"/>
              <a:t>It belong to java.util package.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Java IDEs</a:t>
            </a:r>
          </a:p>
        </p:txBody>
      </p:sp>
      <p:sp>
        <p:nvSpPr>
          <p:cNvPr id="3" name="Content Placeholder 2"/>
          <p:cNvSpPr>
            <a:spLocks noGrp="1"/>
          </p:cNvSpPr>
          <p:nvPr>
            <p:ph sz="quarter" idx="1"/>
          </p:nvPr>
        </p:nvSpPr>
        <p:spPr/>
        <p:txBody>
          <a:bodyPr/>
          <a:lstStyle/>
          <a:p>
            <a:r>
              <a:rPr lang="en-US" dirty="0"/>
              <a:t>Eclipse, </a:t>
            </a:r>
            <a:r>
              <a:rPr lang="en-US" dirty="0" err="1"/>
              <a:t>Netbeans</a:t>
            </a:r>
            <a:r>
              <a:rPr lang="en-US" dirty="0"/>
              <a:t>, </a:t>
            </a:r>
            <a:r>
              <a:rPr lang="en-US" dirty="0" err="1"/>
              <a:t>IntelliJ</a:t>
            </a:r>
            <a:r>
              <a:rPr lang="en-US" dirty="0"/>
              <a:t>, </a:t>
            </a:r>
            <a:r>
              <a:rPr lang="en-US" dirty="0" err="1"/>
              <a:t>BlueJ</a:t>
            </a:r>
            <a:r>
              <a:rPr lang="en-US" dirty="0"/>
              <a:t>, Oracle </a:t>
            </a:r>
            <a:r>
              <a:rPr lang="en-US" dirty="0" err="1"/>
              <a:t>JDeveloper</a:t>
            </a:r>
            <a:r>
              <a:rPr lang="en-US" dirty="0"/>
              <a:t>…</a:t>
            </a:r>
          </a:p>
          <a:p>
            <a:r>
              <a:rPr lang="en-US" b="1" dirty="0"/>
              <a:t>Version</a:t>
            </a:r>
            <a:r>
              <a:rPr lang="en-US" dirty="0"/>
              <a:t> </a:t>
            </a:r>
          </a:p>
          <a:p>
            <a:r>
              <a:rPr lang="en-US" dirty="0"/>
              <a:t>Name	Date			Platform Version</a:t>
            </a:r>
          </a:p>
          <a:p>
            <a:r>
              <a:rPr lang="en-US" dirty="0"/>
              <a:t>Luna		25 June 2014		4.4</a:t>
            </a:r>
          </a:p>
          <a:p>
            <a:r>
              <a:rPr lang="en-US" dirty="0"/>
              <a:t>Mars		24 June 2015		4.5</a:t>
            </a:r>
          </a:p>
          <a:p>
            <a:r>
              <a:rPr lang="en-US" dirty="0"/>
              <a:t>Neon	22 June 2016		4.6</a:t>
            </a:r>
          </a:p>
          <a:p>
            <a:r>
              <a:rPr lang="en-US" dirty="0"/>
              <a:t>Oxygen	28 June 2017		4.7</a:t>
            </a:r>
          </a:p>
          <a:p>
            <a:r>
              <a:rPr lang="en-US" dirty="0"/>
              <a:t>Photon	27 June 2018		4.8</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Collection in java</a:t>
            </a:r>
          </a:p>
        </p:txBody>
      </p:sp>
      <p:sp>
        <p:nvSpPr>
          <p:cNvPr id="3" name="Content Placeholder 2"/>
          <p:cNvSpPr>
            <a:spLocks noGrp="1"/>
          </p:cNvSpPr>
          <p:nvPr>
            <p:ph idx="1"/>
          </p:nvPr>
        </p:nvSpPr>
        <p:spPr>
          <a:xfrm>
            <a:off x="457200" y="2971801"/>
            <a:ext cx="8229600" cy="1219200"/>
          </a:xfrm>
        </p:spPr>
        <p:txBody>
          <a:bodyPr/>
          <a:lstStyle/>
          <a:p>
            <a:r>
              <a:rPr lang="en-US" dirty="0"/>
              <a:t>Collection represents a single unit of objects i.e. a group.</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framework in java</a:t>
            </a:r>
          </a:p>
        </p:txBody>
      </p:sp>
      <p:sp>
        <p:nvSpPr>
          <p:cNvPr id="3" name="Content Placeholder 2"/>
          <p:cNvSpPr>
            <a:spLocks noGrp="1"/>
          </p:cNvSpPr>
          <p:nvPr>
            <p:ph idx="1"/>
          </p:nvPr>
        </p:nvSpPr>
        <p:spPr>
          <a:xfrm>
            <a:off x="457200" y="2286000"/>
            <a:ext cx="8229600" cy="2057400"/>
          </a:xfrm>
        </p:spPr>
        <p:txBody>
          <a:bodyPr/>
          <a:lstStyle/>
          <a:p>
            <a:r>
              <a:rPr lang="en-US" dirty="0"/>
              <a:t>provides readymade architecture.</a:t>
            </a:r>
          </a:p>
          <a:p>
            <a:r>
              <a:rPr lang="en-US" dirty="0"/>
              <a:t>represents set of classes and interface.</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Collections Hierarchy</a:t>
            </a:r>
          </a:p>
        </p:txBody>
      </p:sp>
      <p:pic>
        <p:nvPicPr>
          <p:cNvPr id="9218" name="Picture 2"/>
          <p:cNvPicPr>
            <a:picLocks noGrp="1" noChangeAspect="1" noChangeArrowheads="1"/>
          </p:cNvPicPr>
          <p:nvPr>
            <p:ph idx="1"/>
          </p:nvPr>
        </p:nvPicPr>
        <p:blipFill>
          <a:blip r:embed="rId2" cstate="print"/>
          <a:stretch>
            <a:fillRect/>
          </a:stretch>
        </p:blipFill>
        <p:spPr bwMode="auto">
          <a:xfrm>
            <a:off x="428596" y="1600200"/>
            <a:ext cx="8358246" cy="4525963"/>
          </a:xfrm>
          <a:prstGeom prst="rect">
            <a:avLst/>
          </a:prstGeom>
          <a:noFill/>
          <a:ln w="9525">
            <a:noFill/>
            <a:miter lim="800000"/>
            <a:headEnd/>
            <a:tailEnd/>
          </a:ln>
          <a:effec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685800" y="762000"/>
            <a:ext cx="7772400" cy="579120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cstate="print"/>
          <a:srcRect/>
          <a:stretch>
            <a:fillRect/>
          </a:stretch>
        </p:blipFill>
        <p:spPr bwMode="auto">
          <a:xfrm>
            <a:off x="533400" y="685800"/>
            <a:ext cx="8017521" cy="5867400"/>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762000" y="762000"/>
            <a:ext cx="7612124" cy="5715000"/>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685800" y="762000"/>
            <a:ext cx="7717128" cy="5745163"/>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533400" y="762000"/>
            <a:ext cx="8029282" cy="5782295"/>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533400" y="762000"/>
            <a:ext cx="7924800" cy="5732093"/>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Difference between </a:t>
            </a:r>
            <a:r>
              <a:rPr lang="en-US" sz="4000" dirty="0" err="1"/>
              <a:t>ArrayList</a:t>
            </a:r>
            <a:r>
              <a:rPr lang="en-US" sz="4000" dirty="0"/>
              <a:t> and Vector</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609600" y="1752600"/>
            <a:ext cx="8001000" cy="4495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sz="quarter" idx="1"/>
          </p:nvPr>
        </p:nvSpPr>
        <p:spPr/>
        <p:txBody>
          <a:bodyPr>
            <a:normAutofit fontScale="92500" lnSpcReduction="10000"/>
          </a:bodyPr>
          <a:lstStyle/>
          <a:p>
            <a:pPr>
              <a:defRPr/>
            </a:pPr>
            <a:r>
              <a:rPr lang="en-US" sz="2800" dirty="0"/>
              <a:t>Package is a grouping mechanism that holds a set of classes (or interfaces)</a:t>
            </a:r>
          </a:p>
          <a:p>
            <a:pPr>
              <a:defRPr/>
            </a:pPr>
            <a:r>
              <a:rPr lang="en-US" sz="2800" dirty="0"/>
              <a:t>Packages are implemented using file system directories. </a:t>
            </a:r>
          </a:p>
          <a:p>
            <a:pPr>
              <a:defRPr/>
            </a:pPr>
            <a:r>
              <a:rPr lang="en-US" sz="2800" dirty="0"/>
              <a:t>Package must be the first statement in the java source file.</a:t>
            </a:r>
          </a:p>
          <a:p>
            <a:pPr>
              <a:defRPr/>
            </a:pPr>
            <a:r>
              <a:rPr lang="en-US" sz="2800" dirty="0"/>
              <a:t>Concept of packages also allows us to specify visibility of classes across packages.</a:t>
            </a:r>
          </a:p>
          <a:p>
            <a:pPr>
              <a:defRPr/>
            </a:pPr>
            <a:r>
              <a:rPr lang="en-US" sz="2800" dirty="0"/>
              <a:t>Syntax for creating packages:</a:t>
            </a:r>
            <a:endParaRPr lang="en-US" sz="2800" b="1" dirty="0"/>
          </a:p>
          <a:p>
            <a:pPr>
              <a:buClr>
                <a:srgbClr val="002060"/>
              </a:buClr>
              <a:buNone/>
              <a:defRPr/>
            </a:pPr>
            <a:r>
              <a:rPr lang="en-US" sz="2800" b="1" dirty="0">
                <a:latin typeface="Courier New" pitchFamily="49" charset="0"/>
              </a:rPr>
              <a:t>		</a:t>
            </a:r>
            <a:r>
              <a:rPr lang="en-US" sz="2800" b="1" dirty="0">
                <a:solidFill>
                  <a:srgbClr val="000000"/>
                </a:solidFill>
                <a:latin typeface="Courier New" pitchFamily="49" charset="0"/>
              </a:rPr>
              <a:t>package </a:t>
            </a:r>
            <a:r>
              <a:rPr lang="en-US" sz="2800" b="1" dirty="0" err="1">
                <a:solidFill>
                  <a:srgbClr val="000000"/>
                </a:solidFill>
                <a:latin typeface="Courier New" pitchFamily="49" charset="0"/>
              </a:rPr>
              <a:t>package_name</a:t>
            </a:r>
            <a:r>
              <a:rPr lang="en-US" sz="2800" b="1" dirty="0">
                <a:solidFill>
                  <a:srgbClr val="000000"/>
                </a:solidFill>
                <a:latin typeface="Courier New" pitchFamily="49" charset="0"/>
              </a:rPr>
              <a:t>[.</a:t>
            </a:r>
            <a:r>
              <a:rPr lang="en-US" sz="2800" b="1" dirty="0" err="1">
                <a:solidFill>
                  <a:srgbClr val="000000"/>
                </a:solidFill>
                <a:latin typeface="Courier New" pitchFamily="49" charset="0"/>
              </a:rPr>
              <a:t>package_name</a:t>
            </a:r>
            <a:r>
              <a:rPr lang="en-US" sz="2800" b="1" dirty="0">
                <a:solidFill>
                  <a:srgbClr val="000000"/>
                </a:solidFill>
                <a:latin typeface="Courier New" pitchFamily="49" charset="0"/>
              </a:rPr>
              <a:t>];</a:t>
            </a:r>
          </a:p>
          <a:p>
            <a:pPr>
              <a:buClr>
                <a:srgbClr val="002060"/>
              </a:buClr>
              <a:defRPr/>
            </a:pPr>
            <a:r>
              <a:rPr lang="en-US" sz="2800" dirty="0"/>
              <a:t>Packages are named like variables except that they are all in lower case and can contain dots (</a:t>
            </a:r>
            <a:r>
              <a:rPr lang="en-US" sz="2800" b="1" dirty="0">
                <a:latin typeface="Courier New" pitchFamily="49" charset="0"/>
                <a:cs typeface="Courier New" pitchFamily="49" charset="0"/>
              </a:rPr>
              <a:t>.</a:t>
            </a:r>
            <a:r>
              <a:rPr lang="en-US" sz="2800" dirty="0"/>
              <a:t>)</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533400" y="762000"/>
            <a:ext cx="8153400" cy="5715001"/>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609600" y="762000"/>
            <a:ext cx="7924800" cy="5715000"/>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cstate="print"/>
          <a:srcRect/>
          <a:stretch>
            <a:fillRect/>
          </a:stretch>
        </p:blipFill>
        <p:spPr bwMode="auto">
          <a:xfrm>
            <a:off x="533400" y="762000"/>
            <a:ext cx="8159933" cy="5715000"/>
          </a:xfrm>
          <a:prstGeom prst="rect">
            <a:avLst/>
          </a:prstGeom>
          <a:noFill/>
          <a:ln w="9525">
            <a:noFill/>
            <a:miter lim="800000"/>
            <a:headEnd/>
            <a:tailEnd/>
          </a:ln>
          <a:effec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533400" y="762000"/>
            <a:ext cx="8153801" cy="5711073"/>
          </a:xfrm>
          <a:prstGeom prst="rect">
            <a:avLst/>
          </a:prstGeom>
          <a:noFill/>
          <a:ln w="9525">
            <a:noFill/>
            <a:miter lim="800000"/>
            <a:headEnd/>
            <a:tailEnd/>
          </a:ln>
          <a:effec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533400" y="762000"/>
            <a:ext cx="8077200" cy="5715000"/>
          </a:xfrm>
          <a:prstGeom prst="rect">
            <a:avLst/>
          </a:prstGeom>
          <a:noFill/>
          <a:ln w="9525">
            <a:noFill/>
            <a:miter lim="800000"/>
            <a:headEnd/>
            <a:tailEnd/>
          </a:ln>
          <a:effec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cstate="print"/>
          <a:srcRect/>
          <a:stretch>
            <a:fillRect/>
          </a:stretch>
        </p:blipFill>
        <p:spPr bwMode="auto">
          <a:xfrm>
            <a:off x="533400" y="762000"/>
            <a:ext cx="8031267" cy="5715000"/>
          </a:xfrm>
          <a:prstGeom prst="rect">
            <a:avLst/>
          </a:prstGeom>
          <a:noFill/>
          <a:ln w="9525">
            <a:noFill/>
            <a:miter lim="800000"/>
            <a:headEnd/>
            <a:tailEnd/>
          </a:ln>
          <a:effec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381000" y="762000"/>
            <a:ext cx="8435069" cy="5708924"/>
          </a:xfrm>
          <a:prstGeom prst="rect">
            <a:avLst/>
          </a:prstGeom>
          <a:noFill/>
          <a:ln w="9525">
            <a:noFill/>
            <a:miter lim="800000"/>
            <a:headEnd/>
            <a:tailEnd/>
          </a:ln>
          <a:effec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srcRect/>
          <a:stretch>
            <a:fillRect/>
          </a:stretch>
        </p:blipFill>
        <p:spPr bwMode="auto">
          <a:xfrm>
            <a:off x="533400" y="762000"/>
            <a:ext cx="8016151" cy="5719153"/>
          </a:xfrm>
          <a:prstGeom prst="rect">
            <a:avLst/>
          </a:prstGeom>
          <a:noFill/>
          <a:ln w="9525">
            <a:noFill/>
            <a:miter lim="800000"/>
            <a:headEnd/>
            <a:tailEnd/>
          </a:ln>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cstate="print"/>
          <a:srcRect/>
          <a:stretch>
            <a:fillRect/>
          </a:stretch>
        </p:blipFill>
        <p:spPr bwMode="auto">
          <a:xfrm>
            <a:off x="533400" y="762000"/>
            <a:ext cx="8019241" cy="5717157"/>
          </a:xfrm>
          <a:prstGeom prst="rect">
            <a:avLst/>
          </a:prstGeom>
          <a:noFill/>
          <a:ln w="9525">
            <a:noFill/>
            <a:miter lim="800000"/>
            <a:headEnd/>
            <a:tailEnd/>
          </a:ln>
          <a:effec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cstate="print"/>
          <a:srcRect/>
          <a:stretch>
            <a:fillRect/>
          </a:stretch>
        </p:blipFill>
        <p:spPr bwMode="auto">
          <a:xfrm>
            <a:off x="533400" y="762000"/>
            <a:ext cx="8077200" cy="57149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4000" dirty="0"/>
              <a:t>Some Packages in the Java API</a:t>
            </a:r>
          </a:p>
        </p:txBody>
      </p:sp>
      <p:sp>
        <p:nvSpPr>
          <p:cNvPr id="3" name="Content Placeholder 2"/>
          <p:cNvSpPr>
            <a:spLocks noGrp="1"/>
          </p:cNvSpPr>
          <p:nvPr>
            <p:ph idx="1"/>
          </p:nvPr>
        </p:nvSpPr>
        <p:spPr>
          <a:xfrm>
            <a:off x="381000" y="1612900"/>
            <a:ext cx="8229600" cy="4525963"/>
          </a:xfrm>
        </p:spPr>
        <p:txBody>
          <a:bodyPr/>
          <a:lstStyle/>
          <a:p>
            <a:pPr>
              <a:defRPr/>
            </a:pPr>
            <a:r>
              <a:rPr lang="en-US" b="1" dirty="0" err="1">
                <a:latin typeface="Courier New" pitchFamily="49" charset="0"/>
                <a:cs typeface="Courier New" pitchFamily="49" charset="0"/>
              </a:rPr>
              <a:t>java.util.ArrayList</a:t>
            </a:r>
            <a:r>
              <a:rPr lang="en-US" b="1" dirty="0">
                <a:latin typeface="Courier New" pitchFamily="49" charset="0"/>
                <a:cs typeface="Courier New" pitchFamily="49" charset="0"/>
              </a:rPr>
              <a:t>: </a:t>
            </a:r>
          </a:p>
          <a:p>
            <a:pPr lvl="1">
              <a:defRPr/>
            </a:pPr>
            <a:r>
              <a:rPr lang="en-US" sz="2000" dirty="0" err="1">
                <a:solidFill>
                  <a:srgbClr val="0070C0"/>
                </a:solidFill>
              </a:rPr>
              <a:t>java.util</a:t>
            </a:r>
            <a:r>
              <a:rPr lang="en-US" sz="2000" dirty="0">
                <a:solidFill>
                  <a:srgbClr val="0070C0"/>
                </a:solidFill>
              </a:rPr>
              <a:t> is package and </a:t>
            </a:r>
            <a:r>
              <a:rPr lang="en-US" sz="2000" b="1" dirty="0" err="1">
                <a:solidFill>
                  <a:srgbClr val="0070C0"/>
                </a:solidFill>
                <a:latin typeface="Courier New" pitchFamily="49" charset="0"/>
                <a:ea typeface="+mn-ea"/>
                <a:cs typeface="Courier New" pitchFamily="49" charset="0"/>
              </a:rPr>
              <a:t>ArrayList</a:t>
            </a:r>
            <a:r>
              <a:rPr lang="en-US" sz="2000" dirty="0">
                <a:solidFill>
                  <a:srgbClr val="0070C0"/>
                </a:solidFill>
              </a:rPr>
              <a:t> is class inside the      package</a:t>
            </a:r>
          </a:p>
          <a:p>
            <a:pPr>
              <a:defRPr/>
            </a:pPr>
            <a:r>
              <a:rPr lang="en-US" b="1" dirty="0" err="1">
                <a:latin typeface="Courier New" pitchFamily="49" charset="0"/>
                <a:cs typeface="Courier New" pitchFamily="49" charset="0"/>
              </a:rPr>
              <a:t>java.util.Scanner</a:t>
            </a:r>
            <a:r>
              <a:rPr lang="en-US" dirty="0"/>
              <a:t>: </a:t>
            </a:r>
          </a:p>
          <a:p>
            <a:pPr marL="0" lvl="2" indent="0">
              <a:buClr>
                <a:schemeClr val="hlink"/>
              </a:buClr>
              <a:buNone/>
              <a:defRPr/>
            </a:pPr>
            <a:r>
              <a:rPr lang="en-US" sz="2000" b="1" dirty="0">
                <a:solidFill>
                  <a:srgbClr val="0070C0"/>
                </a:solidFill>
                <a:latin typeface="Courier New" pitchFamily="49" charset="0"/>
                <a:cs typeface="Courier New" pitchFamily="49" charset="0"/>
              </a:rPr>
              <a:t>   -</a:t>
            </a:r>
            <a:r>
              <a:rPr lang="en-US" sz="2000" b="1" dirty="0" err="1">
                <a:solidFill>
                  <a:srgbClr val="0070C0"/>
                </a:solidFill>
                <a:latin typeface="Courier New" pitchFamily="49" charset="0"/>
                <a:cs typeface="Courier New" pitchFamily="49" charset="0"/>
              </a:rPr>
              <a:t>java.util</a:t>
            </a:r>
            <a:r>
              <a:rPr lang="en-US" sz="2000" dirty="0">
                <a:solidFill>
                  <a:srgbClr val="0070C0"/>
                </a:solidFill>
              </a:rPr>
              <a:t> is package and </a:t>
            </a:r>
            <a:r>
              <a:rPr lang="en-US" sz="2000" b="1" dirty="0">
                <a:solidFill>
                  <a:srgbClr val="0070C0"/>
                </a:solidFill>
                <a:latin typeface="Courier New" pitchFamily="49" charset="0"/>
                <a:cs typeface="Courier New" pitchFamily="49" charset="0"/>
              </a:rPr>
              <a:t>Scanner </a:t>
            </a:r>
            <a:r>
              <a:rPr lang="en-US" sz="2000" dirty="0">
                <a:solidFill>
                  <a:srgbClr val="0070C0"/>
                </a:solidFill>
              </a:rPr>
              <a:t>is class inside the      	package</a:t>
            </a:r>
          </a:p>
          <a:p>
            <a:pPr>
              <a:defRPr/>
            </a:pPr>
            <a:r>
              <a:rPr lang="en-US" dirty="0"/>
              <a:t> </a:t>
            </a:r>
            <a:r>
              <a:rPr lang="en-US" sz="3200" b="1" dirty="0" err="1">
                <a:latin typeface="Courier New" pitchFamily="49" charset="0"/>
                <a:ea typeface="+mn-ea"/>
                <a:cs typeface="Courier New" pitchFamily="49" charset="0"/>
              </a:rPr>
              <a:t>java.lang.String</a:t>
            </a:r>
            <a:endParaRPr lang="en-US" sz="3200" b="1" dirty="0">
              <a:latin typeface="Courier New" pitchFamily="49" charset="0"/>
              <a:ea typeface="+mn-ea"/>
              <a:cs typeface="Courier New" pitchFamily="49" charset="0"/>
            </a:endParaRPr>
          </a:p>
          <a:p>
            <a:pPr lvl="1">
              <a:defRPr/>
            </a:pPr>
            <a:r>
              <a:rPr lang="en-US" sz="2000" b="1" dirty="0" err="1">
                <a:solidFill>
                  <a:srgbClr val="0070C0"/>
                </a:solidFill>
                <a:latin typeface="Courier New" pitchFamily="49" charset="0"/>
                <a:ea typeface="+mn-ea"/>
                <a:cs typeface="Courier New" pitchFamily="49" charset="0"/>
              </a:rPr>
              <a:t>java.lang</a:t>
            </a:r>
            <a:r>
              <a:rPr lang="en-US" sz="2000" dirty="0">
                <a:solidFill>
                  <a:srgbClr val="0070C0"/>
                </a:solidFill>
              </a:rPr>
              <a:t> is package and </a:t>
            </a:r>
            <a:r>
              <a:rPr lang="en-US" sz="2000" b="1" dirty="0">
                <a:solidFill>
                  <a:srgbClr val="0070C0"/>
                </a:solidFill>
                <a:latin typeface="Courier New" pitchFamily="49" charset="0"/>
                <a:cs typeface="Courier New" pitchFamily="49" charset="0"/>
              </a:rPr>
              <a:t>String </a:t>
            </a:r>
            <a:r>
              <a:rPr lang="en-US" sz="2000" dirty="0">
                <a:solidFill>
                  <a:srgbClr val="0070C0"/>
                </a:solidFill>
              </a:rPr>
              <a:t>is class inside the package</a:t>
            </a:r>
          </a:p>
          <a:p>
            <a:pPr lvl="1">
              <a:defRPr/>
            </a:pPr>
            <a:endParaRPr lang="en-US" dirty="0"/>
          </a:p>
          <a:p>
            <a:pPr>
              <a:defRPr/>
            </a:pPr>
            <a:endParaRPr lang="en-US" dirty="0"/>
          </a:p>
          <a:p>
            <a:pPr>
              <a:defRPr/>
            </a:pPr>
            <a:endParaRPr lang="en-US" dirty="0"/>
          </a:p>
        </p:txBody>
      </p:sp>
    </p:spTree>
    <p:extLst>
      <p:ext uri="{BB962C8B-B14F-4D97-AF65-F5344CB8AC3E}">
        <p14:creationId xmlns:p14="http://schemas.microsoft.com/office/powerpoint/2010/main" val="25495084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cstate="print"/>
          <a:srcRect/>
          <a:stretch>
            <a:fillRect/>
          </a:stretch>
        </p:blipFill>
        <p:spPr bwMode="auto">
          <a:xfrm>
            <a:off x="609600" y="762000"/>
            <a:ext cx="7842509" cy="5742716"/>
          </a:xfrm>
          <a:prstGeom prst="rect">
            <a:avLst/>
          </a:prstGeom>
          <a:noFill/>
          <a:ln w="9525">
            <a:noFill/>
            <a:miter lim="800000"/>
            <a:headEnd/>
            <a:tailEnd/>
          </a:ln>
          <a:effectLst/>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Difference between </a:t>
            </a:r>
            <a:r>
              <a:rPr lang="en-US" sz="3200" dirty="0" err="1"/>
              <a:t>ArrayList</a:t>
            </a:r>
            <a:r>
              <a:rPr lang="en-US" sz="3200" dirty="0"/>
              <a:t> and </a:t>
            </a:r>
            <a:r>
              <a:rPr lang="en-US" sz="3200" dirty="0" err="1"/>
              <a:t>LinkedList</a:t>
            </a:r>
            <a:endParaRPr lang="en-US" sz="3200"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533400" y="1981200"/>
            <a:ext cx="7915275" cy="4038600"/>
          </a:xfrm>
          <a:prstGeom prst="rect">
            <a:avLst/>
          </a:prstGeom>
          <a:noFill/>
          <a:ln w="9525">
            <a:noFill/>
            <a:miter lim="800000"/>
            <a:headEnd/>
            <a:tailEnd/>
          </a:ln>
          <a:effectLst/>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List Interface</a:t>
            </a:r>
          </a:p>
        </p:txBody>
      </p:sp>
      <p:sp>
        <p:nvSpPr>
          <p:cNvPr id="3" name="Content Placeholder 2"/>
          <p:cNvSpPr>
            <a:spLocks noGrp="1"/>
          </p:cNvSpPr>
          <p:nvPr>
            <p:ph idx="1"/>
          </p:nvPr>
        </p:nvSpPr>
        <p:spPr/>
        <p:txBody>
          <a:bodyPr/>
          <a:lstStyle/>
          <a:p>
            <a:pPr algn="just"/>
            <a:r>
              <a:rPr lang="en-US" sz="2400" dirty="0"/>
              <a:t>List Interface is the </a:t>
            </a:r>
            <a:r>
              <a:rPr lang="en-US" sz="2400" dirty="0" err="1"/>
              <a:t>subinterface</a:t>
            </a:r>
            <a:r>
              <a:rPr lang="en-US" sz="2400" dirty="0"/>
              <a:t> of </a:t>
            </a:r>
            <a:r>
              <a:rPr lang="en-US" sz="2400" dirty="0" err="1"/>
              <a:t>Collection.It</a:t>
            </a:r>
            <a:r>
              <a:rPr lang="en-US" sz="2400" dirty="0"/>
              <a:t> contains methods to insert and delete elements in index </a:t>
            </a:r>
            <a:r>
              <a:rPr lang="en-US" sz="2400" dirty="0" err="1"/>
              <a:t>basis.It</a:t>
            </a:r>
            <a:r>
              <a:rPr lang="en-US" sz="2400" dirty="0"/>
              <a:t> is a factory of </a:t>
            </a:r>
            <a:r>
              <a:rPr lang="en-US" sz="2400" dirty="0" err="1"/>
              <a:t>ListIterator</a:t>
            </a:r>
            <a:r>
              <a:rPr lang="en-US" sz="2400" dirty="0"/>
              <a:t> interface.</a:t>
            </a:r>
          </a:p>
          <a:p>
            <a:pPr algn="just"/>
            <a:r>
              <a:rPr lang="en-US" sz="2400" dirty="0"/>
              <a:t>Syntax:-</a:t>
            </a:r>
            <a:r>
              <a:rPr lang="en-US" sz="2000" b="1" dirty="0"/>
              <a:t>public</a:t>
            </a:r>
            <a:r>
              <a:rPr lang="en-US" sz="2000" dirty="0"/>
              <a:t> </a:t>
            </a:r>
            <a:r>
              <a:rPr lang="en-US" sz="2000" b="1" dirty="0"/>
              <a:t>interface</a:t>
            </a:r>
            <a:r>
              <a:rPr lang="en-US" sz="2000" dirty="0"/>
              <a:t> List&lt;E&gt; </a:t>
            </a:r>
            <a:r>
              <a:rPr lang="en-US" sz="2000" b="1" dirty="0"/>
              <a:t>extends</a:t>
            </a:r>
            <a:r>
              <a:rPr lang="en-US" sz="2000" dirty="0"/>
              <a:t> Collection&lt;E&gt; </a:t>
            </a:r>
            <a:r>
              <a:rPr lang="en-US" dirty="0"/>
              <a:t> </a:t>
            </a:r>
          </a:p>
          <a:p>
            <a:pPr algn="just"/>
            <a:endParaRPr lang="en-US" dirty="0"/>
          </a:p>
          <a:p>
            <a:pPr algn="just">
              <a:buNone/>
            </a:pP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LinkedHashSet</a:t>
            </a:r>
            <a:r>
              <a:rPr lang="en-US" dirty="0"/>
              <a:t> class</a:t>
            </a:r>
          </a:p>
        </p:txBody>
      </p:sp>
      <p:sp>
        <p:nvSpPr>
          <p:cNvPr id="3" name="Content Placeholder 2"/>
          <p:cNvSpPr>
            <a:spLocks noGrp="1"/>
          </p:cNvSpPr>
          <p:nvPr>
            <p:ph idx="1"/>
          </p:nvPr>
        </p:nvSpPr>
        <p:spPr>
          <a:xfrm>
            <a:off x="457200" y="1600201"/>
            <a:ext cx="8229600" cy="3429000"/>
          </a:xfrm>
        </p:spPr>
        <p:txBody>
          <a:bodyPr>
            <a:normAutofit/>
          </a:bodyPr>
          <a:lstStyle/>
          <a:p>
            <a:pPr algn="just"/>
            <a:r>
              <a:rPr lang="en-US" sz="2400" dirty="0" err="1"/>
              <a:t>LinkedHashSet</a:t>
            </a:r>
            <a:r>
              <a:rPr lang="en-US" sz="2400" dirty="0"/>
              <a:t> class is a Hash table and Linked list implementation of the set interface. It inherits </a:t>
            </a:r>
            <a:r>
              <a:rPr lang="en-US" sz="2400" dirty="0" err="1"/>
              <a:t>HashSet</a:t>
            </a:r>
            <a:r>
              <a:rPr lang="en-US" sz="2400" dirty="0"/>
              <a:t> class and implements Set interface.</a:t>
            </a:r>
          </a:p>
          <a:p>
            <a:pPr algn="just"/>
            <a:r>
              <a:rPr lang="en-US" sz="2400" dirty="0"/>
              <a:t>The important points about Java </a:t>
            </a:r>
            <a:r>
              <a:rPr lang="en-US" sz="2400" dirty="0" err="1"/>
              <a:t>LinkedHashSet</a:t>
            </a:r>
            <a:r>
              <a:rPr lang="en-US" sz="2400" dirty="0"/>
              <a:t> class are:</a:t>
            </a:r>
          </a:p>
          <a:p>
            <a:pPr algn="just"/>
            <a:r>
              <a:rPr lang="en-US" sz="2400" dirty="0"/>
              <a:t>Contains unique elements only like </a:t>
            </a:r>
            <a:r>
              <a:rPr lang="en-US" sz="2400" dirty="0" err="1"/>
              <a:t>HashSet</a:t>
            </a:r>
            <a:r>
              <a:rPr lang="en-US" sz="2400" dirty="0"/>
              <a:t>.</a:t>
            </a:r>
          </a:p>
          <a:p>
            <a:pPr algn="just"/>
            <a:r>
              <a:rPr lang="en-US" sz="2400" dirty="0"/>
              <a:t>Provides all optional set operations, and permits null elements.</a:t>
            </a:r>
          </a:p>
          <a:p>
            <a:pPr algn="just"/>
            <a:r>
              <a:rPr lang="en-US" sz="2400" dirty="0"/>
              <a:t>Maintains insertion order.</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r>
              <a:rPr lang="en-US" dirty="0"/>
              <a:t> class</a:t>
            </a:r>
          </a:p>
        </p:txBody>
      </p:sp>
      <p:sp>
        <p:nvSpPr>
          <p:cNvPr id="3" name="Content Placeholder 2"/>
          <p:cNvSpPr>
            <a:spLocks noGrp="1"/>
          </p:cNvSpPr>
          <p:nvPr>
            <p:ph idx="1"/>
          </p:nvPr>
        </p:nvSpPr>
        <p:spPr>
          <a:xfrm>
            <a:off x="457200" y="1600201"/>
            <a:ext cx="8229600" cy="2743200"/>
          </a:xfrm>
        </p:spPr>
        <p:txBody>
          <a:bodyPr/>
          <a:lstStyle/>
          <a:p>
            <a:r>
              <a:rPr lang="en-US" sz="2800" b="1" dirty="0"/>
              <a:t>Syntax:-Public</a:t>
            </a:r>
            <a:r>
              <a:rPr lang="en-US" sz="2800" dirty="0"/>
              <a:t> </a:t>
            </a:r>
            <a:r>
              <a:rPr lang="en-US" sz="2800" b="1" dirty="0"/>
              <a:t>class</a:t>
            </a:r>
            <a:r>
              <a:rPr lang="en-US" sz="2800" dirty="0"/>
              <a:t> </a:t>
            </a:r>
            <a:r>
              <a:rPr lang="en-US" sz="2800" dirty="0" err="1"/>
              <a:t>LinkedHashSet</a:t>
            </a:r>
            <a:r>
              <a:rPr lang="en-US" sz="2800" dirty="0"/>
              <a:t>&lt;E&gt; </a:t>
            </a:r>
            <a:r>
              <a:rPr lang="en-US" sz="2800" b="1" dirty="0"/>
              <a:t>extends</a:t>
            </a:r>
            <a:r>
              <a:rPr lang="en-US" sz="2800" dirty="0"/>
              <a:t> </a:t>
            </a:r>
            <a:r>
              <a:rPr lang="en-US" sz="2800" dirty="0" err="1"/>
              <a:t>HashSet</a:t>
            </a:r>
            <a:r>
              <a:rPr lang="en-US" sz="2800" dirty="0"/>
              <a:t>&lt;E&gt;   </a:t>
            </a:r>
            <a:r>
              <a:rPr lang="en-US" sz="2800" b="1" dirty="0"/>
              <a:t>implements</a:t>
            </a:r>
            <a:r>
              <a:rPr lang="en-US" sz="2800" dirty="0"/>
              <a:t> Set&lt;E&gt;, </a:t>
            </a:r>
            <a:r>
              <a:rPr lang="en-US" sz="2800" dirty="0" err="1"/>
              <a:t>Cloneable</a:t>
            </a:r>
            <a:r>
              <a:rPr lang="en-US" sz="2800" dirty="0"/>
              <a:t>, </a:t>
            </a:r>
            <a:r>
              <a:rPr lang="en-US" sz="2800" dirty="0" err="1"/>
              <a:t>Serializable</a:t>
            </a:r>
            <a:r>
              <a:rPr lang="en-US" sz="2800" dirty="0"/>
              <a:t> </a:t>
            </a:r>
            <a:r>
              <a:rPr lang="en-US" dirty="0"/>
              <a:t> </a:t>
            </a: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LinkedHashSet</a:t>
            </a:r>
            <a:r>
              <a:rPr lang="en-US" dirty="0"/>
              <a:t> class</a:t>
            </a:r>
          </a:p>
        </p:txBody>
      </p:sp>
      <p:pic>
        <p:nvPicPr>
          <p:cNvPr id="3074" name="Picture 2"/>
          <p:cNvPicPr>
            <a:picLocks noGrp="1" noChangeAspect="1" noChangeArrowheads="1"/>
          </p:cNvPicPr>
          <p:nvPr>
            <p:ph idx="1"/>
          </p:nvPr>
        </p:nvPicPr>
        <p:blipFill>
          <a:blip r:embed="rId2" cstate="print"/>
          <a:stretch>
            <a:fillRect/>
          </a:stretch>
        </p:blipFill>
        <p:spPr bwMode="auto">
          <a:xfrm>
            <a:off x="1828800" y="1545656"/>
            <a:ext cx="5562599" cy="4771419"/>
          </a:xfrm>
          <a:prstGeom prst="rect">
            <a:avLst/>
          </a:prstGeom>
          <a:noFill/>
          <a:ln w="9525">
            <a:noFill/>
            <a:miter lim="800000"/>
            <a:headEnd/>
            <a:tailEnd/>
          </a:ln>
          <a:effectLst/>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HashTable</a:t>
            </a:r>
            <a:r>
              <a:rPr lang="en-US" dirty="0"/>
              <a:t> class</a:t>
            </a:r>
          </a:p>
        </p:txBody>
      </p:sp>
      <p:sp>
        <p:nvSpPr>
          <p:cNvPr id="3" name="Content Placeholder 2"/>
          <p:cNvSpPr>
            <a:spLocks noGrp="1"/>
          </p:cNvSpPr>
          <p:nvPr>
            <p:ph idx="1"/>
          </p:nvPr>
        </p:nvSpPr>
        <p:spPr/>
        <p:txBody>
          <a:bodyPr>
            <a:normAutofit/>
          </a:bodyPr>
          <a:lstStyle/>
          <a:p>
            <a:pPr algn="just"/>
            <a:r>
              <a:rPr lang="en-US" sz="2400" dirty="0"/>
              <a:t>Java Hashtable class implements a </a:t>
            </a:r>
            <a:r>
              <a:rPr lang="en-US" sz="2400" dirty="0" err="1"/>
              <a:t>hashtable</a:t>
            </a:r>
            <a:r>
              <a:rPr lang="en-US" sz="2400" dirty="0"/>
              <a:t>, which maps keys to values. It inherits Dictionary class and implements the Map interface.</a:t>
            </a:r>
          </a:p>
          <a:p>
            <a:pPr algn="just"/>
            <a:r>
              <a:rPr lang="en-US" sz="2400" dirty="0"/>
              <a:t>The important points about Java Hashtable class are:</a:t>
            </a:r>
          </a:p>
          <a:p>
            <a:pPr algn="just"/>
            <a:r>
              <a:rPr lang="en-US" sz="2400" dirty="0"/>
              <a:t>A Hashtable is an array of list. Each list is known as a bucket. The position of bucket is identified by calling the </a:t>
            </a:r>
            <a:r>
              <a:rPr lang="en-US" sz="2400" dirty="0" err="1"/>
              <a:t>hashcode</a:t>
            </a:r>
            <a:r>
              <a:rPr lang="en-US" sz="2400" dirty="0"/>
              <a:t>() method. A Hashtable contains values based on the key.</a:t>
            </a:r>
          </a:p>
          <a:p>
            <a:pPr algn="just"/>
            <a:r>
              <a:rPr lang="en-US" sz="2400" dirty="0"/>
              <a:t>It contains only unique elements.</a:t>
            </a:r>
          </a:p>
          <a:p>
            <a:pPr algn="just"/>
            <a:r>
              <a:rPr lang="en-US" sz="2400" dirty="0"/>
              <a:t>It may have not have any null key or value.</a:t>
            </a:r>
          </a:p>
          <a:p>
            <a:pPr algn="just"/>
            <a:r>
              <a:rPr lang="en-US" sz="2400" dirty="0"/>
              <a:t>It is synchronized.</a:t>
            </a:r>
          </a:p>
          <a:p>
            <a:pPr algn="just">
              <a:buNone/>
            </a:pP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Declaration </a:t>
            </a:r>
            <a:r>
              <a:rPr lang="en-US" dirty="0" err="1"/>
              <a:t>HashTable</a:t>
            </a:r>
            <a:endParaRPr lang="en-US" dirty="0"/>
          </a:p>
        </p:txBody>
      </p:sp>
      <p:sp>
        <p:nvSpPr>
          <p:cNvPr id="3" name="Content Placeholder 2"/>
          <p:cNvSpPr>
            <a:spLocks noGrp="1"/>
          </p:cNvSpPr>
          <p:nvPr>
            <p:ph idx="1"/>
          </p:nvPr>
        </p:nvSpPr>
        <p:spPr>
          <a:xfrm>
            <a:off x="457200" y="1905000"/>
            <a:ext cx="6707088" cy="1905000"/>
          </a:xfrm>
        </p:spPr>
        <p:txBody>
          <a:bodyPr/>
          <a:lstStyle/>
          <a:p>
            <a:r>
              <a:rPr lang="en-US" sz="2400" b="1" dirty="0"/>
              <a:t>public</a:t>
            </a:r>
            <a:r>
              <a:rPr lang="en-US" sz="2400" dirty="0"/>
              <a:t> </a:t>
            </a:r>
            <a:r>
              <a:rPr lang="en-US" sz="2400" b="1" dirty="0"/>
              <a:t>class</a:t>
            </a:r>
            <a:r>
              <a:rPr lang="en-US" sz="2400" dirty="0"/>
              <a:t> </a:t>
            </a:r>
            <a:r>
              <a:rPr lang="en-US" sz="2400" dirty="0" err="1"/>
              <a:t>Hashtable</a:t>
            </a:r>
            <a:r>
              <a:rPr lang="en-US" sz="2400" dirty="0"/>
              <a:t>&lt;K,V&gt; </a:t>
            </a:r>
            <a:r>
              <a:rPr lang="en-US" sz="2400" b="1" dirty="0"/>
              <a:t>extends</a:t>
            </a:r>
            <a:r>
              <a:rPr lang="en-US" sz="2400" dirty="0"/>
              <a:t> Dictionary&lt;K,V&gt; </a:t>
            </a:r>
            <a:r>
              <a:rPr lang="en-US" sz="2400" b="1" dirty="0"/>
              <a:t>implements</a:t>
            </a:r>
            <a:r>
              <a:rPr lang="en-US" sz="2400" dirty="0"/>
              <a:t> Map&lt;K,V&gt;, </a:t>
            </a:r>
            <a:r>
              <a:rPr lang="en-US" sz="2400" dirty="0" err="1"/>
              <a:t>Cloneable</a:t>
            </a:r>
            <a:r>
              <a:rPr lang="en-US" sz="2400" dirty="0"/>
              <a:t>, </a:t>
            </a:r>
            <a:r>
              <a:rPr lang="en-US" sz="2400" dirty="0" err="1"/>
              <a:t>Serializable</a:t>
            </a:r>
            <a:r>
              <a:rPr lang="en-US" dirty="0"/>
              <a:t>  </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HashTable</a:t>
            </a:r>
            <a:r>
              <a:rPr lang="en-US" dirty="0"/>
              <a:t> Example</a:t>
            </a:r>
          </a:p>
        </p:txBody>
      </p:sp>
      <p:pic>
        <p:nvPicPr>
          <p:cNvPr id="6146" name="Picture 2"/>
          <p:cNvPicPr>
            <a:picLocks noGrp="1" noChangeAspect="1" noChangeArrowheads="1"/>
          </p:cNvPicPr>
          <p:nvPr>
            <p:ph idx="1"/>
          </p:nvPr>
        </p:nvPicPr>
        <p:blipFill>
          <a:blip r:embed="rId2" cstate="print"/>
          <a:stretch>
            <a:fillRect/>
          </a:stretch>
        </p:blipFill>
        <p:spPr bwMode="auto">
          <a:xfrm>
            <a:off x="1217857" y="1508125"/>
            <a:ext cx="6784485" cy="4907925"/>
          </a:xfrm>
          <a:prstGeom prst="rect">
            <a:avLst/>
          </a:prstGeom>
          <a:noFill/>
          <a:ln w="9525">
            <a:noFill/>
            <a:miter lim="800000"/>
            <a:headEnd/>
            <a:tailEnd/>
          </a:ln>
          <a:effectLst/>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Difference between </a:t>
            </a:r>
            <a:r>
              <a:rPr lang="en-US" sz="3200" dirty="0" err="1"/>
              <a:t>HashMap</a:t>
            </a:r>
            <a:r>
              <a:rPr lang="en-US" sz="3200" dirty="0"/>
              <a:t> and Hashtable</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381000" y="1752600"/>
            <a:ext cx="8458200" cy="47244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3716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47" name="TextBox 9"/>
          <p:cNvSpPr txBox="1">
            <a:spLocks noChangeArrowheads="1"/>
          </p:cNvSpPr>
          <p:nvPr/>
        </p:nvSpPr>
        <p:spPr bwMode="auto">
          <a:xfrm>
            <a:off x="91902" y="936227"/>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studentManagement</a:t>
            </a:r>
            <a:endParaRPr lang="en-US" sz="2000" dirty="0">
              <a:latin typeface="Arial (Body)"/>
            </a:endParaRPr>
          </a:p>
          <a:p>
            <a:pPr eaLnBrk="1" hangingPunct="1"/>
            <a:endParaRPr lang="en-US" dirty="0">
              <a:latin typeface="Arial (Body)"/>
            </a:endParaRPr>
          </a:p>
        </p:txBody>
      </p:sp>
      <p:sp>
        <p:nvSpPr>
          <p:cNvPr id="11" name="Oval 10"/>
          <p:cNvSpPr/>
          <p:nvPr/>
        </p:nvSpPr>
        <p:spPr>
          <a:xfrm>
            <a:off x="762000" y="16764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Student </a:t>
            </a:r>
          </a:p>
        </p:txBody>
      </p:sp>
      <p:sp>
        <p:nvSpPr>
          <p:cNvPr id="12" name="Oval 11"/>
          <p:cNvSpPr/>
          <p:nvPr/>
        </p:nvSpPr>
        <p:spPr>
          <a:xfrm>
            <a:off x="533400" y="27432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Enrollment</a:t>
            </a:r>
          </a:p>
        </p:txBody>
      </p:sp>
      <p:sp>
        <p:nvSpPr>
          <p:cNvPr id="13" name="Oval 12"/>
          <p:cNvSpPr/>
          <p:nvPr/>
        </p:nvSpPr>
        <p:spPr>
          <a:xfrm>
            <a:off x="2514600" y="1905000"/>
            <a:ext cx="1295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Fee</a:t>
            </a:r>
          </a:p>
        </p:txBody>
      </p:sp>
      <p:sp>
        <p:nvSpPr>
          <p:cNvPr id="14" name="Rectangle 13"/>
          <p:cNvSpPr/>
          <p:nvPr/>
        </p:nvSpPr>
        <p:spPr>
          <a:xfrm>
            <a:off x="457200" y="4114800"/>
            <a:ext cx="4724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52" name="TextBox 14"/>
          <p:cNvSpPr txBox="1">
            <a:spLocks noChangeArrowheads="1"/>
          </p:cNvSpPr>
          <p:nvPr/>
        </p:nvSpPr>
        <p:spPr bwMode="auto">
          <a:xfrm>
            <a:off x="304800" y="3733800"/>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facultyManagement</a:t>
            </a:r>
            <a:endParaRPr lang="en-US" sz="2000" dirty="0">
              <a:latin typeface="Arial (Body)"/>
            </a:endParaRPr>
          </a:p>
          <a:p>
            <a:pPr eaLnBrk="1" hangingPunct="1"/>
            <a:endParaRPr lang="en-US" dirty="0">
              <a:latin typeface="Arial (Body)"/>
            </a:endParaRPr>
          </a:p>
        </p:txBody>
      </p:sp>
      <p:sp>
        <p:nvSpPr>
          <p:cNvPr id="16" name="Oval 15"/>
          <p:cNvSpPr/>
          <p:nvPr/>
        </p:nvSpPr>
        <p:spPr>
          <a:xfrm>
            <a:off x="1066800" y="4419600"/>
            <a:ext cx="1447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latin typeface="Arial (Body)"/>
              </a:rPr>
              <a:t>Teacher</a:t>
            </a:r>
          </a:p>
        </p:txBody>
      </p:sp>
      <p:sp>
        <p:nvSpPr>
          <p:cNvPr id="17" name="Oval 16"/>
          <p:cNvSpPr/>
          <p:nvPr/>
        </p:nvSpPr>
        <p:spPr>
          <a:xfrm>
            <a:off x="838200" y="5486400"/>
            <a:ext cx="1905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Professor</a:t>
            </a:r>
          </a:p>
        </p:txBody>
      </p:sp>
      <p:sp>
        <p:nvSpPr>
          <p:cNvPr id="18" name="Oval 17"/>
          <p:cNvSpPr/>
          <p:nvPr/>
        </p:nvSpPr>
        <p:spPr>
          <a:xfrm>
            <a:off x="2819400" y="4648200"/>
            <a:ext cx="1752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rial (Body)"/>
              </a:rPr>
              <a:t>LabStaff</a:t>
            </a:r>
            <a:endParaRPr lang="en-US" dirty="0">
              <a:solidFill>
                <a:schemeClr val="tx1"/>
              </a:solidFill>
              <a:latin typeface="Arial (Body)"/>
            </a:endParaRPr>
          </a:p>
        </p:txBody>
      </p:sp>
      <p:sp>
        <p:nvSpPr>
          <p:cNvPr id="19" name="Rectangle 18"/>
          <p:cNvSpPr/>
          <p:nvPr/>
        </p:nvSpPr>
        <p:spPr>
          <a:xfrm>
            <a:off x="5334000" y="2362200"/>
            <a:ext cx="35814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6157" name="TextBox 19"/>
          <p:cNvSpPr txBox="1">
            <a:spLocks noChangeArrowheads="1"/>
          </p:cNvSpPr>
          <p:nvPr/>
        </p:nvSpPr>
        <p:spPr bwMode="auto">
          <a:xfrm>
            <a:off x="5257800" y="1981200"/>
            <a:ext cx="28956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lvl="1" eaLnBrk="1" hangingPunct="1"/>
            <a:r>
              <a:rPr lang="en-US" sz="2000" dirty="0" err="1">
                <a:latin typeface="Arial (Body)"/>
              </a:rPr>
              <a:t>hostelManagement</a:t>
            </a:r>
            <a:endParaRPr lang="en-US" sz="2000" dirty="0">
              <a:latin typeface="Arial (Body)"/>
            </a:endParaRPr>
          </a:p>
          <a:p>
            <a:pPr eaLnBrk="1" hangingPunct="1"/>
            <a:endParaRPr lang="en-US" dirty="0">
              <a:latin typeface="Arial (Body)"/>
            </a:endParaRPr>
          </a:p>
        </p:txBody>
      </p:sp>
      <p:sp>
        <p:nvSpPr>
          <p:cNvPr id="24" name="Rectangle 23"/>
          <p:cNvSpPr/>
          <p:nvPr/>
        </p:nvSpPr>
        <p:spPr>
          <a:xfrm>
            <a:off x="5638800" y="2743200"/>
            <a:ext cx="1828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Arial (Body)"/>
            </a:endParaRPr>
          </a:p>
        </p:txBody>
      </p:sp>
      <p:sp>
        <p:nvSpPr>
          <p:cNvPr id="23" name="Oval 22"/>
          <p:cNvSpPr/>
          <p:nvPr/>
        </p:nvSpPr>
        <p:spPr>
          <a:xfrm>
            <a:off x="5562600" y="4495800"/>
            <a:ext cx="3124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latin typeface="Arial (Body)"/>
              </a:rPr>
              <a:t>FoodCalendar</a:t>
            </a:r>
            <a:endParaRPr lang="en-US" dirty="0">
              <a:solidFill>
                <a:schemeClr val="tx1"/>
              </a:solidFill>
              <a:latin typeface="Arial (Body)"/>
            </a:endParaRPr>
          </a:p>
        </p:txBody>
      </p:sp>
      <p:sp>
        <p:nvSpPr>
          <p:cNvPr id="22" name="Oval 21"/>
          <p:cNvSpPr/>
          <p:nvPr/>
        </p:nvSpPr>
        <p:spPr>
          <a:xfrm>
            <a:off x="5791200" y="28194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Staff</a:t>
            </a:r>
          </a:p>
        </p:txBody>
      </p:sp>
      <p:sp>
        <p:nvSpPr>
          <p:cNvPr id="6161" name="Rectangle 24"/>
          <p:cNvSpPr>
            <a:spLocks noChangeArrowheads="1"/>
          </p:cNvSpPr>
          <p:nvPr/>
        </p:nvSpPr>
        <p:spPr bwMode="auto">
          <a:xfrm>
            <a:off x="5486400" y="2362200"/>
            <a:ext cx="197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err="1">
                <a:latin typeface="Arial (Body)"/>
              </a:rPr>
              <a:t>infraManagement</a:t>
            </a:r>
            <a:endParaRPr lang="en-US" dirty="0">
              <a:latin typeface="Arial (Body)"/>
            </a:endParaRPr>
          </a:p>
        </p:txBody>
      </p:sp>
      <p:sp>
        <p:nvSpPr>
          <p:cNvPr id="26" name="Oval 25"/>
          <p:cNvSpPr/>
          <p:nvPr/>
        </p:nvSpPr>
        <p:spPr>
          <a:xfrm>
            <a:off x="5867400" y="35052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Body)"/>
              </a:rPr>
              <a:t>Room</a:t>
            </a:r>
          </a:p>
        </p:txBody>
      </p:sp>
      <p:sp>
        <p:nvSpPr>
          <p:cNvPr id="27" name="Rectangle 26"/>
          <p:cNvSpPr/>
          <p:nvPr/>
        </p:nvSpPr>
        <p:spPr>
          <a:xfrm>
            <a:off x="2600325" y="662782"/>
            <a:ext cx="3943708" cy="584775"/>
          </a:xfrm>
          <a:prstGeom prst="rect">
            <a:avLst/>
          </a:prstGeom>
        </p:spPr>
        <p:txBody>
          <a:bodyPr wrap="none">
            <a:spAutoFit/>
          </a:bodyPr>
          <a:lstStyle/>
          <a:p>
            <a:pPr>
              <a:defRPr/>
            </a:pPr>
            <a:r>
              <a:rPr lang="en-US" sz="3200" b="1" dirty="0">
                <a:solidFill>
                  <a:srgbClr val="0094E0"/>
                </a:solidFill>
                <a:latin typeface="Arial (Body)"/>
                <a:ea typeface="+mj-ea"/>
                <a:cs typeface="+mj-cs"/>
              </a:rPr>
              <a:t>Example</a:t>
            </a:r>
            <a:r>
              <a:rPr lang="en-US" sz="3200" b="1" dirty="0">
                <a:latin typeface="Arial (Body)"/>
                <a:ea typeface="+mj-ea"/>
                <a:cs typeface="+mj-cs"/>
              </a:rPr>
              <a:t> </a:t>
            </a:r>
            <a:r>
              <a:rPr lang="en-US" sz="3200" b="1" dirty="0">
                <a:solidFill>
                  <a:srgbClr val="0094E0"/>
                </a:solidFill>
                <a:latin typeface="Arial (Body)"/>
                <a:ea typeface="+mj-ea"/>
                <a:cs typeface="+mj-cs"/>
              </a:rPr>
              <a:t>Scenarios</a:t>
            </a:r>
          </a:p>
        </p:txBody>
      </p:sp>
      <p:cxnSp>
        <p:nvCxnSpPr>
          <p:cNvPr id="30" name="Straight Arrow Connector 29"/>
          <p:cNvCxnSpPr/>
          <p:nvPr/>
        </p:nvCxnSpPr>
        <p:spPr>
          <a:xfrm flipV="1">
            <a:off x="4876800" y="1371600"/>
            <a:ext cx="13716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791200" y="1447800"/>
            <a:ext cx="533400" cy="1295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6477000" y="1447800"/>
            <a:ext cx="13716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reeform 37"/>
          <p:cNvSpPr/>
          <p:nvPr/>
        </p:nvSpPr>
        <p:spPr>
          <a:xfrm>
            <a:off x="4826000" y="1519238"/>
            <a:ext cx="1377950" cy="2589212"/>
          </a:xfrm>
          <a:custGeom>
            <a:avLst/>
            <a:gdLst>
              <a:gd name="connsiteX0" fmla="*/ 0 w 1378634"/>
              <a:gd name="connsiteY0" fmla="*/ 2588455 h 2588455"/>
              <a:gd name="connsiteX1" fmla="*/ 253219 w 1378634"/>
              <a:gd name="connsiteY1" fmla="*/ 2264898 h 2588455"/>
              <a:gd name="connsiteX2" fmla="*/ 267287 w 1378634"/>
              <a:gd name="connsiteY2" fmla="*/ 1533378 h 2588455"/>
              <a:gd name="connsiteX3" fmla="*/ 379828 w 1378634"/>
              <a:gd name="connsiteY3" fmla="*/ 478301 h 2588455"/>
              <a:gd name="connsiteX4" fmla="*/ 1378634 w 1378634"/>
              <a:gd name="connsiteY4" fmla="*/ 0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34" h="2588455">
                <a:moveTo>
                  <a:pt x="0" y="2588455"/>
                </a:moveTo>
                <a:cubicBezTo>
                  <a:pt x="104335" y="2514599"/>
                  <a:pt x="208671" y="2440744"/>
                  <a:pt x="253219" y="2264898"/>
                </a:cubicBezTo>
                <a:cubicBezTo>
                  <a:pt x="297767" y="2089052"/>
                  <a:pt x="246186" y="1831144"/>
                  <a:pt x="267287" y="1533378"/>
                </a:cubicBezTo>
                <a:cubicBezTo>
                  <a:pt x="288388" y="1235612"/>
                  <a:pt x="194604" y="733864"/>
                  <a:pt x="379828" y="478301"/>
                </a:cubicBezTo>
                <a:cubicBezTo>
                  <a:pt x="565053" y="222738"/>
                  <a:pt x="971843" y="111369"/>
                  <a:pt x="1378634" y="0"/>
                </a:cubicBezTo>
              </a:path>
            </a:pathLst>
          </a:cu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latin typeface="Arial (Body)"/>
            </a:endParaRPr>
          </a:p>
        </p:txBody>
      </p:sp>
      <p:sp>
        <p:nvSpPr>
          <p:cNvPr id="6168" name="TextBox 38"/>
          <p:cNvSpPr txBox="1">
            <a:spLocks noChangeArrowheads="1"/>
          </p:cNvSpPr>
          <p:nvPr/>
        </p:nvSpPr>
        <p:spPr bwMode="auto">
          <a:xfrm>
            <a:off x="6400800" y="1066800"/>
            <a:ext cx="1171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Arial (Body)"/>
              </a:rPr>
              <a:t>packages</a:t>
            </a:r>
          </a:p>
        </p:txBody>
      </p:sp>
      <p:cxnSp>
        <p:nvCxnSpPr>
          <p:cNvPr id="41" name="Straight Arrow Connector 40"/>
          <p:cNvCxnSpPr/>
          <p:nvPr/>
        </p:nvCxnSpPr>
        <p:spPr>
          <a:xfrm flipH="1">
            <a:off x="5867400" y="5105400"/>
            <a:ext cx="6096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114800" y="5257800"/>
            <a:ext cx="1752600" cy="838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71" name="TextBox 43"/>
          <p:cNvSpPr txBox="1">
            <a:spLocks noChangeArrowheads="1"/>
          </p:cNvSpPr>
          <p:nvPr/>
        </p:nvSpPr>
        <p:spPr bwMode="auto">
          <a:xfrm>
            <a:off x="5486400" y="6019800"/>
            <a:ext cx="2198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latin typeface="Arial (Body)"/>
              </a:rPr>
              <a:t>Classes / interfaces</a:t>
            </a:r>
          </a:p>
        </p:txBody>
      </p:sp>
      <p:sp>
        <p:nvSpPr>
          <p:cNvPr id="5149" name="Slide Number Placeholder 30"/>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D065A9B-7258-41A1-ADEF-82F2F75E2F49}" type="slidenum">
              <a:rPr lang="en-US" smtClean="0">
                <a:solidFill>
                  <a:schemeClr val="bg2"/>
                </a:solidFill>
                <a:latin typeface="Arial (Body)"/>
              </a:rPr>
              <a:pPr eaLnBrk="1" hangingPunct="1">
                <a:defRPr/>
              </a:pPr>
              <a:t>15</a:t>
            </a:fld>
            <a:endParaRPr lang="en-US" dirty="0">
              <a:solidFill>
                <a:schemeClr val="bg2"/>
              </a:solidFill>
              <a:latin typeface="Arial (Body)"/>
            </a:endParaRPr>
          </a:p>
        </p:txBody>
      </p:sp>
    </p:spTree>
    <p:extLst>
      <p:ext uri="{BB962C8B-B14F-4D97-AF65-F5344CB8AC3E}">
        <p14:creationId xmlns:p14="http://schemas.microsoft.com/office/powerpoint/2010/main" val="20226001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Comparable interface</a:t>
            </a:r>
          </a:p>
        </p:txBody>
      </p:sp>
      <p:sp>
        <p:nvSpPr>
          <p:cNvPr id="3" name="Content Placeholder 2"/>
          <p:cNvSpPr>
            <a:spLocks noGrp="1"/>
          </p:cNvSpPr>
          <p:nvPr>
            <p:ph idx="1"/>
          </p:nvPr>
        </p:nvSpPr>
        <p:spPr>
          <a:xfrm>
            <a:off x="457200" y="2057400"/>
            <a:ext cx="8229600" cy="3276600"/>
          </a:xfrm>
        </p:spPr>
        <p:txBody>
          <a:bodyPr>
            <a:normAutofit/>
          </a:bodyPr>
          <a:lstStyle/>
          <a:p>
            <a:pPr algn="just"/>
            <a:r>
              <a:rPr lang="en-US" sz="2400" dirty="0"/>
              <a:t>Java Comparable interface is used to order the objects of user-defined </a:t>
            </a:r>
            <a:r>
              <a:rPr lang="en-US" sz="2400" dirty="0" err="1"/>
              <a:t>class.This</a:t>
            </a:r>
            <a:r>
              <a:rPr lang="en-US" sz="2400" dirty="0"/>
              <a:t> interface is found in </a:t>
            </a:r>
            <a:r>
              <a:rPr lang="en-US" sz="2400" dirty="0" err="1"/>
              <a:t>java.lang</a:t>
            </a:r>
            <a:r>
              <a:rPr lang="en-US" sz="2400" dirty="0"/>
              <a:t> package and contains only one method named </a:t>
            </a:r>
            <a:r>
              <a:rPr lang="en-US" sz="2400" dirty="0" err="1"/>
              <a:t>compareTo</a:t>
            </a:r>
            <a:r>
              <a:rPr lang="en-US" sz="2400" dirty="0"/>
              <a:t>(Object). It provide single sorting sequence only i.e. you can sort the elements on based on single data member only. For example it may be </a:t>
            </a:r>
            <a:r>
              <a:rPr lang="en-US" sz="2400" dirty="0" err="1"/>
              <a:t>rollno</a:t>
            </a:r>
            <a:r>
              <a:rPr lang="en-US" sz="2400" dirty="0"/>
              <a:t>, name, age or anything else.</a:t>
            </a:r>
            <a:endParaRPr lang="en-US" sz="28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Comparator interface</a:t>
            </a:r>
          </a:p>
        </p:txBody>
      </p:sp>
      <p:sp>
        <p:nvSpPr>
          <p:cNvPr id="3" name="Content Placeholder 2"/>
          <p:cNvSpPr>
            <a:spLocks noGrp="1"/>
          </p:cNvSpPr>
          <p:nvPr>
            <p:ph idx="1"/>
          </p:nvPr>
        </p:nvSpPr>
        <p:spPr/>
        <p:txBody>
          <a:bodyPr>
            <a:normAutofit/>
          </a:bodyPr>
          <a:lstStyle/>
          <a:p>
            <a:pPr algn="just"/>
            <a:r>
              <a:rPr lang="en-US" sz="2400" b="1" dirty="0"/>
              <a:t>Comparator interface</a:t>
            </a:r>
            <a:r>
              <a:rPr lang="en-US" sz="2400" dirty="0"/>
              <a:t> is used to order the objects of user-defined class.</a:t>
            </a:r>
          </a:p>
          <a:p>
            <a:pPr algn="just"/>
            <a:r>
              <a:rPr lang="en-US" sz="2400" dirty="0"/>
              <a:t>This interface is found in java.util package and contains 2 methods compare(Object obj1,Object obj2) and equals(Object element).</a:t>
            </a:r>
          </a:p>
          <a:p>
            <a:pPr algn="just"/>
            <a:r>
              <a:rPr lang="en-US" sz="2400" dirty="0"/>
              <a:t>It provides multiple sorting sequence i.e. you can sort the elements on the basis of any data member, for example </a:t>
            </a:r>
            <a:r>
              <a:rPr lang="en-US" sz="2400" dirty="0" err="1"/>
              <a:t>rollno</a:t>
            </a:r>
            <a:r>
              <a:rPr lang="en-US" sz="2400" dirty="0"/>
              <a:t>, name, age or anything else.</a:t>
            </a:r>
          </a:p>
          <a:p>
            <a:pPr algn="just"/>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Class</a:t>
            </a:r>
          </a:p>
        </p:txBody>
      </p:sp>
      <p:sp>
        <p:nvSpPr>
          <p:cNvPr id="3" name="Content Placeholder 2"/>
          <p:cNvSpPr>
            <a:spLocks noGrp="1"/>
          </p:cNvSpPr>
          <p:nvPr>
            <p:ph sz="quarter" idx="1"/>
          </p:nvPr>
        </p:nvSpPr>
        <p:spPr/>
        <p:txBody>
          <a:bodyPr/>
          <a:lstStyle/>
          <a:p>
            <a:r>
              <a:rPr lang="en-US" dirty="0" err="1"/>
              <a:t>Java.util.Collections</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Generics</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E433CD-6249-4828-A028-8C5BC7881683}" type="slidenum">
              <a:rPr lang="fi-FI"/>
              <a:pPr/>
              <a:t>154</a:t>
            </a:fld>
            <a:endParaRPr lang="fi-FI"/>
          </a:p>
        </p:txBody>
      </p:sp>
      <p:sp>
        <p:nvSpPr>
          <p:cNvPr id="507906" name="Rectangle 2"/>
          <p:cNvSpPr>
            <a:spLocks noGrp="1" noChangeArrowheads="1"/>
          </p:cNvSpPr>
          <p:nvPr>
            <p:ph type="title"/>
          </p:nvPr>
        </p:nvSpPr>
        <p:spPr/>
        <p:txBody>
          <a:bodyPr/>
          <a:lstStyle/>
          <a:p>
            <a:r>
              <a:rPr lang="fi-FI"/>
              <a:t>Topics</a:t>
            </a:r>
          </a:p>
        </p:txBody>
      </p:sp>
      <p:sp>
        <p:nvSpPr>
          <p:cNvPr id="507907" name="Rectangle 3"/>
          <p:cNvSpPr>
            <a:spLocks noGrp="1" noChangeArrowheads="1"/>
          </p:cNvSpPr>
          <p:nvPr>
            <p:ph type="body" idx="1"/>
          </p:nvPr>
        </p:nvSpPr>
        <p:spPr>
          <a:xfrm>
            <a:off x="827088" y="1125538"/>
            <a:ext cx="8137525" cy="4813300"/>
          </a:xfrm>
        </p:spPr>
        <p:txBody>
          <a:bodyPr/>
          <a:lstStyle/>
          <a:p>
            <a:endParaRPr lang="fi-FI"/>
          </a:p>
          <a:p>
            <a:r>
              <a:rPr lang="fi-FI"/>
              <a:t>background and goals of generic programming</a:t>
            </a:r>
          </a:p>
          <a:p>
            <a:r>
              <a:rPr lang="fi-FI"/>
              <a:t>basics of generic classes = parameterized types</a:t>
            </a:r>
          </a:p>
          <a:p>
            <a:r>
              <a:rPr lang="fi-FI"/>
              <a:t>generic methods for general algorithms</a:t>
            </a:r>
          </a:p>
          <a:p>
            <a:r>
              <a:rPr lang="fi-FI"/>
              <a:t>inheritance rules for generic types</a:t>
            </a:r>
          </a:p>
          <a:p>
            <a:endParaRPr lang="fi-FI" sz="1400"/>
          </a:p>
          <a:p>
            <a:r>
              <a:rPr lang="fi-FI"/>
              <a:t>bounded type parameters</a:t>
            </a:r>
          </a:p>
          <a:p>
            <a:r>
              <a:rPr lang="fi-FI"/>
              <a:t>generic code and the Java Virtual Machine</a:t>
            </a:r>
          </a:p>
          <a:p>
            <a:r>
              <a:rPr lang="fi-FI"/>
              <a:t>restrictions and limitations</a:t>
            </a:r>
          </a:p>
          <a:p>
            <a:r>
              <a:rPr lang="fi-FI"/>
              <a:t>wildcard types and wildcard type capture</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196373-B3DB-45C4-9D5E-878FC32272A3}" type="slidenum">
              <a:rPr lang="fi-FI"/>
              <a:pPr/>
              <a:t>155</a:t>
            </a:fld>
            <a:endParaRPr lang="fi-FI"/>
          </a:p>
        </p:txBody>
      </p:sp>
      <p:sp>
        <p:nvSpPr>
          <p:cNvPr id="45465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a:t>
            </a:r>
          </a:p>
        </p:txBody>
      </p:sp>
      <p:sp>
        <p:nvSpPr>
          <p:cNvPr id="454659" name="Rectangle 3"/>
          <p:cNvSpPr>
            <a:spLocks noGrp="1" noChangeArrowheads="1"/>
          </p:cNvSpPr>
          <p:nvPr>
            <p:ph type="body" idx="1"/>
          </p:nvPr>
        </p:nvSpPr>
        <p:spPr>
          <a:xfrm>
            <a:off x="827088" y="981075"/>
            <a:ext cx="8316912" cy="5545138"/>
          </a:xfrm>
        </p:spPr>
        <p:txBody>
          <a:bodyPr/>
          <a:lstStyle/>
          <a:p>
            <a:pPr>
              <a:buFontTx/>
              <a:buNone/>
            </a:pPr>
            <a:r>
              <a:rPr lang="fi-FI"/>
              <a:t>Background</a:t>
            </a:r>
          </a:p>
          <a:p>
            <a:r>
              <a:rPr lang="fi-FI"/>
              <a:t>old version 1.4 Java collections were </a:t>
            </a:r>
            <a:r>
              <a:rPr lang="fi-FI" i="1"/>
              <a:t>Object</a:t>
            </a:r>
            <a:r>
              <a:rPr lang="fi-FI"/>
              <a:t>-based and required the use of ugly casts</a:t>
            </a:r>
          </a:p>
          <a:p>
            <a:pPr lvl="1"/>
            <a:r>
              <a:rPr lang="fi-FI"/>
              <a:t>cannot specify the exact type of elements</a:t>
            </a:r>
          </a:p>
          <a:p>
            <a:pPr lvl="1"/>
            <a:r>
              <a:rPr lang="fi-FI"/>
              <a:t>must cast to specific classes when accessing</a:t>
            </a:r>
          </a:p>
          <a:p>
            <a:endParaRPr lang="fi-FI" sz="1000"/>
          </a:p>
          <a:p>
            <a:pPr>
              <a:buFontTx/>
              <a:buNone/>
            </a:pPr>
            <a:r>
              <a:rPr lang="fi-FI"/>
              <a:t>Java generics </a:t>
            </a:r>
          </a:p>
          <a:p>
            <a:r>
              <a:rPr lang="fi-FI"/>
              <a:t>lets you write code that is safer and easier to read </a:t>
            </a:r>
          </a:p>
          <a:p>
            <a:r>
              <a:rPr lang="fi-FI"/>
              <a:t>is especially useful for general data structures, such as ArrayList</a:t>
            </a:r>
          </a:p>
          <a:p>
            <a:endParaRPr lang="fi-FI" sz="1400"/>
          </a:p>
          <a:p>
            <a:r>
              <a:rPr lang="fi-FI"/>
              <a:t>generic programming = programming with classes and methods parameterized with types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78AFBD-429B-4D95-9225-0DDF68E18603}" type="slidenum">
              <a:rPr lang="fi-FI"/>
              <a:pPr/>
              <a:t>156</a:t>
            </a:fld>
            <a:endParaRPr lang="fi-FI"/>
          </a:p>
        </p:txBody>
      </p:sp>
      <p:sp>
        <p:nvSpPr>
          <p:cNvPr id="50073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 (cont.)</a:t>
            </a:r>
          </a:p>
        </p:txBody>
      </p:sp>
      <p:sp>
        <p:nvSpPr>
          <p:cNvPr id="500739" name="Rectangle 3"/>
          <p:cNvSpPr>
            <a:spLocks noGrp="1" noChangeArrowheads="1"/>
          </p:cNvSpPr>
          <p:nvPr>
            <p:ph type="body" idx="1"/>
          </p:nvPr>
        </p:nvSpPr>
        <p:spPr>
          <a:xfrm>
            <a:off x="827088" y="981075"/>
            <a:ext cx="8316912" cy="5399088"/>
          </a:xfrm>
        </p:spPr>
        <p:txBody>
          <a:bodyPr>
            <a:normAutofit lnSpcReduction="10000"/>
          </a:bodyPr>
          <a:lstStyle/>
          <a:p>
            <a:r>
              <a:rPr lang="fi-FI"/>
              <a:t>generic types are a powerful tool to write reusable object-oriented components and libraries</a:t>
            </a:r>
          </a:p>
          <a:p>
            <a:r>
              <a:rPr lang="fi-FI"/>
              <a:t>however, the generic language features are not easy to master and can be misused</a:t>
            </a:r>
          </a:p>
          <a:p>
            <a:endParaRPr lang="fi-FI" sz="1000"/>
          </a:p>
          <a:p>
            <a:pPr lvl="1"/>
            <a:r>
              <a:rPr lang="fi-FI"/>
              <a:t>their full understanding requires the knowledge of the type theory of programming languages</a:t>
            </a:r>
          </a:p>
          <a:p>
            <a:pPr lvl="2"/>
            <a:r>
              <a:rPr lang="fi-FI"/>
              <a:t>especially </a:t>
            </a:r>
            <a:r>
              <a:rPr lang="fi-FI" i="1"/>
              <a:t>covariant</a:t>
            </a:r>
            <a:r>
              <a:rPr lang="fi-FI"/>
              <a:t> and </a:t>
            </a:r>
            <a:r>
              <a:rPr lang="fi-FI" i="1"/>
              <a:t>contravariant</a:t>
            </a:r>
            <a:r>
              <a:rPr lang="fi-FI"/>
              <a:t> typing</a:t>
            </a:r>
          </a:p>
          <a:p>
            <a:pPr lvl="2"/>
            <a:endParaRPr lang="fi-FI" sz="1200"/>
          </a:p>
          <a:p>
            <a:r>
              <a:rPr lang="fi-FI"/>
              <a:t>the following introduces the main aspects of Java generics and their use and limitations</a:t>
            </a:r>
          </a:p>
          <a:p>
            <a:r>
              <a:rPr lang="fi-FI"/>
              <a:t>we mostly inspect illustrative samples of what is and what is not allowed, with some short glimpses inside the JVM implementation</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65DA42-8442-4958-AF20-1E6C0991ED09}" type="slidenum">
              <a:rPr lang="fi-FI"/>
              <a:pPr/>
              <a:t>157</a:t>
            </a:fld>
            <a:endParaRPr lang="fi-FI"/>
          </a:p>
        </p:txBody>
      </p:sp>
      <p:sp>
        <p:nvSpPr>
          <p:cNvPr id="495618" name="Rectangle 2"/>
          <p:cNvSpPr>
            <a:spLocks noGrp="1" noChangeArrowheads="1"/>
          </p:cNvSpPr>
          <p:nvPr>
            <p:ph type="title"/>
          </p:nvPr>
        </p:nvSpPr>
        <p:spPr>
          <a:xfrm>
            <a:off x="827088" y="274638"/>
            <a:ext cx="8066087" cy="490537"/>
          </a:xfrm>
        </p:spPr>
        <p:txBody>
          <a:bodyPr>
            <a:normAutofit fontScale="90000"/>
          </a:bodyPr>
          <a:lstStyle/>
          <a:p>
            <a:r>
              <a:rPr lang="fi-FI"/>
              <a:t>Why generic programming (cont.)</a:t>
            </a:r>
          </a:p>
        </p:txBody>
      </p:sp>
      <p:sp>
        <p:nvSpPr>
          <p:cNvPr id="495619" name="Rectangle 3"/>
          <p:cNvSpPr>
            <a:spLocks noGrp="1" noChangeArrowheads="1"/>
          </p:cNvSpPr>
          <p:nvPr>
            <p:ph type="body" idx="1"/>
          </p:nvPr>
        </p:nvSpPr>
        <p:spPr>
          <a:xfrm>
            <a:off x="827088" y="981075"/>
            <a:ext cx="8316912" cy="5616575"/>
          </a:xfrm>
        </p:spPr>
        <p:txBody>
          <a:bodyPr/>
          <a:lstStyle/>
          <a:p>
            <a:pPr>
              <a:buFontTx/>
              <a:buNone/>
            </a:pPr>
            <a:r>
              <a:rPr lang="fi-FI"/>
              <a:t>Java generics </a:t>
            </a:r>
          </a:p>
          <a:p>
            <a:endParaRPr lang="fi-FI" sz="800"/>
          </a:p>
          <a:p>
            <a:r>
              <a:rPr lang="fi-FI"/>
              <a:t>in principle, supports </a:t>
            </a:r>
            <a:r>
              <a:rPr lang="fi-FI" i="1"/>
              <a:t>statically-typed</a:t>
            </a:r>
            <a:r>
              <a:rPr lang="fi-FI"/>
              <a:t> data structures</a:t>
            </a:r>
          </a:p>
          <a:p>
            <a:pPr lvl="1"/>
            <a:r>
              <a:rPr lang="fi-FI" i="1"/>
              <a:t>early detection</a:t>
            </a:r>
            <a:r>
              <a:rPr lang="fi-FI"/>
              <a:t> of type violations</a:t>
            </a:r>
          </a:p>
          <a:p>
            <a:pPr lvl="2"/>
            <a:r>
              <a:rPr lang="fi-FI"/>
              <a:t>cannot insert a string into ArrayList &lt;Number&gt;</a:t>
            </a:r>
          </a:p>
          <a:p>
            <a:pPr lvl="1"/>
            <a:r>
              <a:rPr lang="fi-FI"/>
              <a:t>also, hides automatically generated casts </a:t>
            </a:r>
          </a:p>
          <a:p>
            <a:r>
              <a:rPr lang="fi-FI" i="1"/>
              <a:t>superficially</a:t>
            </a:r>
            <a:r>
              <a:rPr lang="fi-FI"/>
              <a:t> resembles C++ templates </a:t>
            </a:r>
          </a:p>
          <a:p>
            <a:pPr lvl="1"/>
            <a:r>
              <a:rPr lang="fi-FI"/>
              <a:t>C++ templates are factories for ordinary classes and functions</a:t>
            </a:r>
          </a:p>
          <a:p>
            <a:pPr lvl="2"/>
            <a:r>
              <a:rPr lang="fi-FI"/>
              <a:t>a new class is always instantiated for given distinct generic parameters (type or other)</a:t>
            </a:r>
          </a:p>
          <a:p>
            <a:r>
              <a:rPr lang="fi-FI"/>
              <a:t>in Java, generic types are factories for </a:t>
            </a:r>
            <a:r>
              <a:rPr lang="fi-FI" i="1"/>
              <a:t>compile-time</a:t>
            </a:r>
            <a:r>
              <a:rPr lang="fi-FI"/>
              <a:t> entities related to types and methods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344614-4720-4D83-950B-AC21BFB5C809}" type="slidenum">
              <a:rPr lang="fi-FI"/>
              <a:pPr/>
              <a:t>158</a:t>
            </a:fld>
            <a:endParaRPr lang="fi-FI"/>
          </a:p>
        </p:txBody>
      </p:sp>
      <p:sp>
        <p:nvSpPr>
          <p:cNvPr id="481282" name="Rectangle 2"/>
          <p:cNvSpPr>
            <a:spLocks noGrp="1" noChangeArrowheads="1"/>
          </p:cNvSpPr>
          <p:nvPr>
            <p:ph type="title"/>
          </p:nvPr>
        </p:nvSpPr>
        <p:spPr>
          <a:xfrm>
            <a:off x="827088" y="274638"/>
            <a:ext cx="8066087" cy="417512"/>
          </a:xfrm>
        </p:spPr>
        <p:txBody>
          <a:bodyPr>
            <a:normAutofit fontScale="90000"/>
          </a:bodyPr>
          <a:lstStyle/>
          <a:p>
            <a:r>
              <a:rPr lang="fi-FI"/>
              <a:t>Definition of a simple generic class</a:t>
            </a:r>
          </a:p>
        </p:txBody>
      </p:sp>
      <p:sp>
        <p:nvSpPr>
          <p:cNvPr id="481283" name="Rectangle 3"/>
          <p:cNvSpPr>
            <a:spLocks noGrp="1" noChangeArrowheads="1"/>
          </p:cNvSpPr>
          <p:nvPr>
            <p:ph type="body" idx="1"/>
          </p:nvPr>
        </p:nvSpPr>
        <p:spPr>
          <a:xfrm>
            <a:off x="827088" y="908050"/>
            <a:ext cx="8316912" cy="5761038"/>
          </a:xfrm>
        </p:spPr>
        <p:txBody>
          <a:bodyPr/>
          <a:lstStyle/>
          <a:p>
            <a:pPr lvl="1">
              <a:buFontTx/>
              <a:buNone/>
            </a:pPr>
            <a:r>
              <a:rPr lang="fi-FI"/>
              <a:t>  class</a:t>
            </a:r>
            <a:r>
              <a:rPr lang="fi-FI">
                <a:solidFill>
                  <a:schemeClr val="accent2"/>
                </a:solidFill>
              </a:rPr>
              <a:t> Pair &lt;T&gt;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T second;</a:t>
            </a:r>
            <a:br>
              <a:rPr lang="fi-FI">
                <a:solidFill>
                  <a:schemeClr val="accent2"/>
                </a:solidFill>
              </a:rPr>
            </a:br>
            <a:br>
              <a:rPr lang="fi-FI" sz="800">
                <a:solidFill>
                  <a:schemeClr val="accent2"/>
                </a:solidFill>
              </a:rPr>
            </a:br>
            <a:r>
              <a:rPr lang="fi-FI">
                <a:solidFill>
                  <a:schemeClr val="accent2"/>
                </a:solidFill>
              </a:rPr>
              <a:t>    </a:t>
            </a:r>
            <a:r>
              <a:rPr lang="fi-FI"/>
              <a:t>public</a:t>
            </a:r>
            <a:r>
              <a:rPr lang="fi-FI">
                <a:solidFill>
                  <a:schemeClr val="accent2"/>
                </a:solidFill>
              </a:rPr>
              <a:t> Pair (T f, T s) { first = f; second = s;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p>
          <a:p>
            <a:r>
              <a:rPr lang="fi-FI"/>
              <a:t>you instantiate the generic class by substituting actual types for type variables, as: </a:t>
            </a:r>
            <a:r>
              <a:rPr lang="fi-FI">
                <a:solidFill>
                  <a:schemeClr val="accent2"/>
                </a:solidFill>
              </a:rPr>
              <a:t>Pair &lt;String&gt; </a:t>
            </a:r>
          </a:p>
          <a:p>
            <a:r>
              <a:rPr lang="fi-FI"/>
              <a:t>you can </a:t>
            </a:r>
            <a:r>
              <a:rPr lang="fi-FI" i="1"/>
              <a:t>think</a:t>
            </a:r>
            <a:r>
              <a:rPr lang="fi-FI"/>
              <a:t> the result as a class with a constructor</a:t>
            </a:r>
          </a:p>
          <a:p>
            <a:pPr lvl="2">
              <a:buFontTx/>
              <a:buNone/>
            </a:pPr>
            <a:r>
              <a:rPr lang="fi-FI"/>
              <a:t>public</a:t>
            </a:r>
            <a:r>
              <a:rPr lang="fi-FI">
                <a:solidFill>
                  <a:schemeClr val="accent2"/>
                </a:solidFill>
              </a:rPr>
              <a:t> Pair (String f, String s)</a:t>
            </a:r>
            <a:r>
              <a:rPr lang="fi-FI"/>
              <a:t>, etc . .</a:t>
            </a:r>
          </a:p>
          <a:p>
            <a:r>
              <a:rPr lang="fi-FI"/>
              <a:t>you can then use the instantiated generic class </a:t>
            </a:r>
            <a:r>
              <a:rPr lang="fi-FI" i="1"/>
              <a:t>as</a:t>
            </a:r>
            <a:r>
              <a:rPr lang="fi-FI"/>
              <a:t> it were a normal class (almost):</a:t>
            </a:r>
            <a:endParaRPr lang="fi-FI" sz="1000"/>
          </a:p>
          <a:p>
            <a:pPr lvl="2">
              <a:buFontTx/>
              <a:buNone/>
            </a:pPr>
            <a:r>
              <a:rPr lang="fi-FI">
                <a:solidFill>
                  <a:schemeClr val="accent2"/>
                </a:solidFill>
              </a:rPr>
              <a:t>Pair &lt;String&gt; pair = </a:t>
            </a:r>
            <a:r>
              <a:rPr lang="fi-FI"/>
              <a:t>new</a:t>
            </a:r>
            <a:r>
              <a:rPr lang="fi-FI">
                <a:solidFill>
                  <a:schemeClr val="accent2"/>
                </a:solidFill>
              </a:rPr>
              <a:t> Pair &lt;String&gt; ("1","2");</a:t>
            </a:r>
            <a:endParaRPr lang="fi-FI"/>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3B9F10-BF23-4F60-A442-C883D143B283}" type="slidenum">
              <a:rPr lang="fi-FI"/>
              <a:pPr/>
              <a:t>159</a:t>
            </a:fld>
            <a:endParaRPr lang="fi-FI"/>
          </a:p>
        </p:txBody>
      </p:sp>
      <p:sp>
        <p:nvSpPr>
          <p:cNvPr id="496642" name="Rectangle 2"/>
          <p:cNvSpPr>
            <a:spLocks noGrp="1" noChangeArrowheads="1"/>
          </p:cNvSpPr>
          <p:nvPr>
            <p:ph type="title"/>
          </p:nvPr>
        </p:nvSpPr>
        <p:spPr>
          <a:xfrm>
            <a:off x="827088" y="274638"/>
            <a:ext cx="8066087" cy="417512"/>
          </a:xfrm>
        </p:spPr>
        <p:txBody>
          <a:bodyPr>
            <a:normAutofit fontScale="90000"/>
          </a:bodyPr>
          <a:lstStyle/>
          <a:p>
            <a:r>
              <a:rPr lang="fi-FI"/>
              <a:t>Multiple type parameters allowed</a:t>
            </a:r>
          </a:p>
        </p:txBody>
      </p:sp>
      <p:sp>
        <p:nvSpPr>
          <p:cNvPr id="496643" name="Rectangle 3"/>
          <p:cNvSpPr>
            <a:spLocks noGrp="1" noChangeArrowheads="1"/>
          </p:cNvSpPr>
          <p:nvPr>
            <p:ph type="body" idx="1"/>
          </p:nvPr>
        </p:nvSpPr>
        <p:spPr>
          <a:xfrm>
            <a:off x="827088" y="908050"/>
            <a:ext cx="8316912" cy="5761038"/>
          </a:xfrm>
        </p:spPr>
        <p:txBody>
          <a:bodyPr/>
          <a:lstStyle/>
          <a:p>
            <a:endParaRPr lang="fi-FI"/>
          </a:p>
          <a:p>
            <a:r>
              <a:rPr lang="fi-FI"/>
              <a:t>you can have multiple type parameters</a:t>
            </a:r>
          </a:p>
          <a:p>
            <a:endParaRPr lang="fi-FI" sz="1000"/>
          </a:p>
          <a:p>
            <a:pPr lvl="1">
              <a:buFontTx/>
              <a:buNone/>
            </a:pPr>
            <a:r>
              <a:rPr lang="fi-FI"/>
              <a:t>  class</a:t>
            </a:r>
            <a:r>
              <a:rPr lang="fi-FI">
                <a:solidFill>
                  <a:schemeClr val="accent2"/>
                </a:solidFill>
              </a:rPr>
              <a:t> Pair &lt;T, U&gt; {</a:t>
            </a:r>
            <a:br>
              <a:rPr lang="fi-FI">
                <a:solidFill>
                  <a:schemeClr val="accent2"/>
                </a:solidFill>
              </a:rPr>
            </a:br>
            <a:r>
              <a:rPr lang="fi-FI">
                <a:solidFill>
                  <a:schemeClr val="accent2"/>
                </a:solidFill>
              </a:rPr>
              <a:t>    </a:t>
            </a:r>
            <a:r>
              <a:rPr lang="fi-FI"/>
              <a:t>public</a:t>
            </a:r>
            <a:r>
              <a:rPr lang="fi-FI">
                <a:solidFill>
                  <a:schemeClr val="accent2"/>
                </a:solidFill>
              </a:rPr>
              <a:t> T first;</a:t>
            </a:r>
            <a:br>
              <a:rPr lang="fi-FI">
                <a:solidFill>
                  <a:schemeClr val="accent2"/>
                </a:solidFill>
              </a:rPr>
            </a:br>
            <a:r>
              <a:rPr lang="fi-FI">
                <a:solidFill>
                  <a:schemeClr val="accent2"/>
                </a:solidFill>
              </a:rPr>
              <a:t>    </a:t>
            </a:r>
            <a:r>
              <a:rPr lang="fi-FI"/>
              <a:t>public</a:t>
            </a:r>
            <a:r>
              <a:rPr lang="fi-FI">
                <a:solidFill>
                  <a:schemeClr val="accent2"/>
                </a:solidFill>
              </a:rPr>
              <a:t> U second;</a:t>
            </a:r>
            <a:br>
              <a:rPr lang="fi-FI">
                <a:solidFill>
                  <a:schemeClr val="accent2"/>
                </a:solidFill>
              </a:rPr>
            </a:br>
            <a:br>
              <a:rPr lang="fi-FI" sz="800">
                <a:solidFill>
                  <a:schemeClr val="accent2"/>
                </a:solidFill>
              </a:rPr>
            </a:br>
            <a:r>
              <a:rPr lang="fi-FI">
                <a:solidFill>
                  <a:schemeClr val="accent2"/>
                </a:solidFill>
              </a:rPr>
              <a:t>    </a:t>
            </a:r>
            <a:r>
              <a:rPr lang="fi-FI"/>
              <a:t>public</a:t>
            </a:r>
            <a:r>
              <a:rPr lang="fi-FI">
                <a:solidFill>
                  <a:schemeClr val="accent2"/>
                </a:solidFill>
              </a:rPr>
              <a:t> Pair (T x, U y) { first = x; second = y; }</a:t>
            </a:r>
            <a:br>
              <a:rPr lang="fi-FI">
                <a:solidFill>
                  <a:schemeClr val="accent2"/>
                </a:solidFill>
              </a:rPr>
            </a:br>
            <a:r>
              <a:rPr lang="fi-FI">
                <a:solidFill>
                  <a:schemeClr val="accent2"/>
                </a:solidFill>
              </a:rPr>
              <a:t>    </a:t>
            </a:r>
            <a:r>
              <a:rPr lang="fi-FI"/>
              <a:t>public</a:t>
            </a:r>
            <a:r>
              <a:rPr lang="fi-FI">
                <a:solidFill>
                  <a:schemeClr val="accent2"/>
                </a:solidFill>
              </a:rPr>
              <a:t> Pair () { first = </a:t>
            </a:r>
            <a:r>
              <a:rPr lang="fi-FI"/>
              <a:t>null</a:t>
            </a:r>
            <a:r>
              <a:rPr lang="fi-FI">
                <a:solidFill>
                  <a:schemeClr val="accent2"/>
                </a:solidFill>
              </a:rPr>
              <a:t>; second = </a:t>
            </a:r>
            <a:r>
              <a:rPr lang="fi-FI"/>
              <a:t>null</a:t>
            </a:r>
            <a:r>
              <a:rPr lang="fi-FI">
                <a:solidFill>
                  <a:schemeClr val="accent2"/>
                </a:solidFill>
              </a:rPr>
              <a:t>; }</a:t>
            </a:r>
            <a:br>
              <a:rPr lang="fi-FI">
                <a:solidFill>
                  <a:schemeClr val="accent2"/>
                </a:solidFill>
              </a:rPr>
            </a:br>
            <a:r>
              <a:rPr lang="fi-FI">
                <a:solidFill>
                  <a:schemeClr val="accent2"/>
                </a:solidFill>
              </a:rPr>
              <a:t>}</a:t>
            </a:r>
          </a:p>
          <a:p>
            <a:endParaRPr lang="fi-FI" sz="1200"/>
          </a:p>
          <a:p>
            <a:r>
              <a:rPr lang="fi-FI"/>
              <a:t>to instantiate: </a:t>
            </a:r>
            <a:r>
              <a:rPr lang="fi-FI">
                <a:solidFill>
                  <a:schemeClr val="accent2"/>
                </a:solidFill>
              </a:rPr>
              <a:t>Pair &lt;String, Number&gt; </a:t>
            </a:r>
          </a:p>
          <a:p>
            <a:endParaRPr lang="fi-FI"/>
          </a:p>
          <a:p>
            <a:endParaRPr lang="fi-FI"/>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4000" dirty="0"/>
              <a:t>Benefits</a:t>
            </a:r>
            <a:endParaRPr lang="en-IN" sz="4000" dirty="0"/>
          </a:p>
        </p:txBody>
      </p:sp>
      <p:sp>
        <p:nvSpPr>
          <p:cNvPr id="7171" name="Content Placeholder 2"/>
          <p:cNvSpPr>
            <a:spLocks noGrp="1"/>
          </p:cNvSpPr>
          <p:nvPr>
            <p:ph idx="1"/>
          </p:nvPr>
        </p:nvSpPr>
        <p:spPr>
          <a:xfrm>
            <a:off x="495300" y="1684111"/>
            <a:ext cx="8229600" cy="4525963"/>
          </a:xfrm>
        </p:spPr>
        <p:txBody>
          <a:bodyPr/>
          <a:lstStyle/>
          <a:p>
            <a:pPr algn="just"/>
            <a:r>
              <a:rPr lang="en-US" dirty="0"/>
              <a:t>It is easier to work with a set of classes that are grouped in accordance with shared / similar responsibilities.</a:t>
            </a:r>
          </a:p>
          <a:p>
            <a:pPr algn="just"/>
            <a:r>
              <a:rPr lang="en-US" dirty="0"/>
              <a:t>Easy to locate the classes.</a:t>
            </a:r>
          </a:p>
          <a:p>
            <a:pPr algn="just"/>
            <a:r>
              <a:rPr lang="en-US" dirty="0"/>
              <a:t>Eliminates name collision</a:t>
            </a:r>
          </a:p>
          <a:p>
            <a:pPr algn="just"/>
            <a:r>
              <a:rPr lang="en-IN" dirty="0"/>
              <a:t>You can restrict the access to your classes.</a:t>
            </a:r>
            <a:endParaRPr lang="en-US" dirty="0"/>
          </a:p>
          <a:p>
            <a:pPr algn="just"/>
            <a:r>
              <a:rPr lang="en-US" dirty="0"/>
              <a:t>Work allocation could also be done in accordance with packages.</a:t>
            </a:r>
            <a:endParaRPr lang="en-IN" dirty="0"/>
          </a:p>
        </p:txBody>
      </p:sp>
      <p:sp>
        <p:nvSpPr>
          <p:cNvPr id="71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9E31013-58BA-463C-8EE8-46A7087BED03}" type="slidenum">
              <a:rPr lang="en-US" smtClean="0">
                <a:solidFill>
                  <a:schemeClr val="bg2"/>
                </a:solidFill>
                <a:latin typeface="Arial (Body)"/>
              </a:rPr>
              <a:pPr eaLnBrk="1" hangingPunct="1">
                <a:defRPr/>
              </a:pPr>
              <a:t>16</a:t>
            </a:fld>
            <a:endParaRPr lang="en-US" dirty="0">
              <a:solidFill>
                <a:schemeClr val="bg2"/>
              </a:solidFill>
              <a:latin typeface="Arial (Body)"/>
            </a:endParaRPr>
          </a:p>
        </p:txBody>
      </p:sp>
    </p:spTree>
    <p:extLst>
      <p:ext uri="{BB962C8B-B14F-4D97-AF65-F5344CB8AC3E}">
        <p14:creationId xmlns:p14="http://schemas.microsoft.com/office/powerpoint/2010/main" val="309809183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1926472-C785-4A85-9A12-9954EFD80132}" type="slidenum">
              <a:rPr lang="fi-FI"/>
              <a:pPr/>
              <a:t>160</a:t>
            </a:fld>
            <a:endParaRPr lang="fi-FI"/>
          </a:p>
        </p:txBody>
      </p:sp>
      <p:sp>
        <p:nvSpPr>
          <p:cNvPr id="482306" name="Rectangle 2"/>
          <p:cNvSpPr>
            <a:spLocks noGrp="1" noChangeArrowheads="1"/>
          </p:cNvSpPr>
          <p:nvPr>
            <p:ph type="title"/>
          </p:nvPr>
        </p:nvSpPr>
        <p:spPr>
          <a:xfrm>
            <a:off x="827088" y="274638"/>
            <a:ext cx="8066087" cy="633412"/>
          </a:xfrm>
        </p:spPr>
        <p:txBody>
          <a:bodyPr>
            <a:normAutofit fontScale="90000"/>
          </a:bodyPr>
          <a:lstStyle/>
          <a:p>
            <a:r>
              <a:rPr lang="fi-FI"/>
              <a:t>Generic static algorithms</a:t>
            </a:r>
          </a:p>
        </p:txBody>
      </p:sp>
      <p:sp>
        <p:nvSpPr>
          <p:cNvPr id="482307" name="Rectangle 3"/>
          <p:cNvSpPr>
            <a:spLocks noGrp="1" noChangeArrowheads="1"/>
          </p:cNvSpPr>
          <p:nvPr>
            <p:ph type="body" idx="1"/>
          </p:nvPr>
        </p:nvSpPr>
        <p:spPr>
          <a:xfrm>
            <a:off x="827088" y="981075"/>
            <a:ext cx="8316912" cy="5688013"/>
          </a:xfrm>
        </p:spPr>
        <p:txBody>
          <a:bodyPr/>
          <a:lstStyle/>
          <a:p>
            <a:pPr marL="457200" indent="-457200"/>
            <a:r>
              <a:rPr lang="fi-FI"/>
              <a:t>you can define </a:t>
            </a:r>
            <a:r>
              <a:rPr lang="fi-FI" i="1"/>
              <a:t>generic methods</a:t>
            </a:r>
            <a:r>
              <a:rPr lang="fi-FI"/>
              <a:t> both inside ordinary classes and inside generic classes</a:t>
            </a:r>
          </a:p>
          <a:p>
            <a:pPr marL="457200" indent="-457200">
              <a:buFontTx/>
              <a:buNone/>
            </a:pPr>
            <a:r>
              <a:rPr lang="fi-FI" sz="800"/>
              <a:t>    </a:t>
            </a:r>
          </a:p>
          <a:p>
            <a:pPr marL="914400" lvl="1" indent="-457200">
              <a:buFontTx/>
              <a:buNone/>
            </a:pPr>
            <a:r>
              <a:rPr lang="fi-FI"/>
              <a:t>class</a:t>
            </a:r>
            <a:r>
              <a:rPr lang="fi-FI">
                <a:solidFill>
                  <a:schemeClr val="accent2"/>
                </a:solidFill>
              </a:rPr>
              <a:t> Algorithms {            //  some utility class </a:t>
            </a:r>
          </a:p>
          <a:p>
            <a:pPr marL="1371600" lvl="2" indent="-457200">
              <a:buFontTx/>
              <a:buNone/>
            </a:pPr>
            <a:r>
              <a:rPr lang="fi-FI"/>
              <a:t>public</a:t>
            </a:r>
            <a:r>
              <a:rPr lang="fi-FI">
                <a:solidFill>
                  <a:schemeClr val="accent2"/>
                </a:solidFill>
              </a:rPr>
              <a:t> </a:t>
            </a:r>
            <a:r>
              <a:rPr lang="fi-FI"/>
              <a:t>static</a:t>
            </a:r>
            <a:r>
              <a:rPr lang="fi-FI">
                <a:solidFill>
                  <a:schemeClr val="accent2"/>
                </a:solidFill>
              </a:rPr>
              <a:t> &lt;T&gt; T getMiddle (T [ ] a) { </a:t>
            </a:r>
          </a:p>
          <a:p>
            <a:pPr marL="1828800" lvl="3" indent="-457200">
              <a:buFontTx/>
              <a:buNone/>
            </a:pPr>
            <a:r>
              <a:rPr lang="fi-FI"/>
              <a:t>return</a:t>
            </a:r>
            <a:r>
              <a:rPr lang="fi-FI">
                <a:solidFill>
                  <a:schemeClr val="accent2"/>
                </a:solidFill>
              </a:rPr>
              <a:t> a [ a.length / 2 ];</a:t>
            </a:r>
          </a:p>
          <a:p>
            <a:pPr marL="1371600" lvl="2" indent="-457200">
              <a:buFontTx/>
              <a:buNone/>
            </a:pPr>
            <a:r>
              <a:rPr lang="fi-FI">
                <a:solidFill>
                  <a:schemeClr val="accent2"/>
                </a:solidFill>
              </a:rPr>
              <a:t>}</a:t>
            </a:r>
          </a:p>
          <a:p>
            <a:pPr marL="1371600" lvl="2" indent="-457200">
              <a:buFontTx/>
              <a:buNone/>
            </a:pPr>
            <a:r>
              <a:rPr lang="fi-FI" sz="1800">
                <a:solidFill>
                  <a:schemeClr val="accent2"/>
                </a:solidFill>
              </a:rPr>
              <a:t>. . .</a:t>
            </a:r>
          </a:p>
          <a:p>
            <a:pPr marL="914400" lvl="1" indent="-457200">
              <a:buFontTx/>
              <a:buNone/>
            </a:pPr>
            <a:r>
              <a:rPr lang="fi-FI">
                <a:solidFill>
                  <a:schemeClr val="accent2"/>
                </a:solidFill>
              </a:rPr>
              <a:t>}</a:t>
            </a:r>
          </a:p>
          <a:p>
            <a:pPr marL="457200" indent="-457200"/>
            <a:r>
              <a:rPr lang="fi-FI"/>
              <a:t>when calling a generic method, you can specify type</a:t>
            </a:r>
          </a:p>
          <a:p>
            <a:pPr marL="914400" lvl="1" indent="-457200">
              <a:buFontTx/>
              <a:buNone/>
            </a:pPr>
            <a:r>
              <a:rPr lang="fi-FI">
                <a:solidFill>
                  <a:schemeClr val="accent2"/>
                </a:solidFill>
              </a:rPr>
              <a:t>   String s = Algorithms.&lt;String&gt;getMiddle (names);</a:t>
            </a:r>
          </a:p>
          <a:p>
            <a:pPr marL="457200" indent="-457200"/>
            <a:r>
              <a:rPr lang="fi-FI"/>
              <a:t>but in most cases, the compiler infers the type:</a:t>
            </a:r>
          </a:p>
          <a:p>
            <a:pPr marL="914400" lvl="1" indent="-457200">
              <a:buFontTx/>
              <a:buNone/>
            </a:pPr>
            <a:r>
              <a:rPr lang="fi-FI">
                <a:solidFill>
                  <a:schemeClr val="accent2"/>
                </a:solidFill>
              </a:rPr>
              <a:t>   String s = Algorithms. getMiddle (names);</a:t>
            </a:r>
            <a:endParaRPr lang="fi-FI"/>
          </a:p>
          <a:p>
            <a:pPr marL="457200" indent="-457200"/>
            <a:endParaRPr lang="fi-FI"/>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B4BFBE-8145-48C9-89FF-F58C046C0B7C}" type="slidenum">
              <a:rPr lang="fi-FI"/>
              <a:pPr/>
              <a:t>161</a:t>
            </a:fld>
            <a:endParaRPr lang="fi-FI"/>
          </a:p>
        </p:txBody>
      </p:sp>
      <p:sp>
        <p:nvSpPr>
          <p:cNvPr id="519170" name="Rectangle 2"/>
          <p:cNvSpPr>
            <a:spLocks noGrp="1" noChangeArrowheads="1"/>
          </p:cNvSpPr>
          <p:nvPr>
            <p:ph type="title"/>
          </p:nvPr>
        </p:nvSpPr>
        <p:spPr>
          <a:xfrm>
            <a:off x="971550" y="188913"/>
            <a:ext cx="7921625" cy="417512"/>
          </a:xfrm>
        </p:spPr>
        <p:txBody>
          <a:bodyPr>
            <a:normAutofit fontScale="90000"/>
          </a:bodyPr>
          <a:lstStyle/>
          <a:p>
            <a:r>
              <a:rPr lang="fi-FI"/>
              <a:t>Inheritance rules for generic types</a:t>
            </a:r>
          </a:p>
        </p:txBody>
      </p:sp>
      <p:pic>
        <p:nvPicPr>
          <p:cNvPr id="519171" name="Picture 3" descr="generic_subtype_relationship"/>
          <p:cNvPicPr>
            <a:picLocks noChangeAspect="1" noChangeArrowheads="1"/>
          </p:cNvPicPr>
          <p:nvPr/>
        </p:nvPicPr>
        <p:blipFill>
          <a:blip r:embed="rId2"/>
          <a:srcRect/>
          <a:stretch>
            <a:fillRect/>
          </a:stretch>
        </p:blipFill>
        <p:spPr bwMode="auto">
          <a:xfrm>
            <a:off x="179388" y="908050"/>
            <a:ext cx="8964612" cy="5378450"/>
          </a:xfrm>
          <a:prstGeom prst="rect">
            <a:avLst/>
          </a:prstGeom>
          <a:noFill/>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3ADD6E-2CB2-425E-8FDF-887FBDA77C37}" type="slidenum">
              <a:rPr lang="fi-FI"/>
              <a:pPr/>
              <a:t>162</a:t>
            </a:fld>
            <a:endParaRPr lang="fi-FI"/>
          </a:p>
        </p:txBody>
      </p:sp>
      <p:sp>
        <p:nvSpPr>
          <p:cNvPr id="540674" name="Rectangle 2"/>
          <p:cNvSpPr>
            <a:spLocks noGrp="1" noChangeArrowheads="1"/>
          </p:cNvSpPr>
          <p:nvPr>
            <p:ph type="title"/>
          </p:nvPr>
        </p:nvSpPr>
        <p:spPr>
          <a:xfrm>
            <a:off x="827088" y="260350"/>
            <a:ext cx="8066087" cy="417513"/>
          </a:xfrm>
        </p:spPr>
        <p:txBody>
          <a:bodyPr>
            <a:normAutofit fontScale="90000"/>
          </a:bodyPr>
          <a:lstStyle/>
          <a:p>
            <a:r>
              <a:rPr lang="fi-FI"/>
              <a:t>Comments on inheritance relations</a:t>
            </a:r>
          </a:p>
        </p:txBody>
      </p:sp>
      <p:sp>
        <p:nvSpPr>
          <p:cNvPr id="540675" name="Rectangle 3"/>
          <p:cNvSpPr>
            <a:spLocks noGrp="1" noChangeArrowheads="1"/>
          </p:cNvSpPr>
          <p:nvPr>
            <p:ph type="body" idx="1"/>
          </p:nvPr>
        </p:nvSpPr>
        <p:spPr>
          <a:xfrm>
            <a:off x="900113" y="908050"/>
            <a:ext cx="8243887" cy="5761038"/>
          </a:xfrm>
        </p:spPr>
        <p:txBody>
          <a:bodyPr>
            <a:normAutofit lnSpcReduction="10000"/>
          </a:bodyPr>
          <a:lstStyle/>
          <a:p>
            <a:r>
              <a:rPr lang="fi-FI">
                <a:solidFill>
                  <a:schemeClr val="accent2"/>
                </a:solidFill>
              </a:rPr>
              <a:t>Pair&lt;Manager&gt;</a:t>
            </a:r>
            <a:r>
              <a:rPr lang="fi-FI"/>
              <a:t> matches </a:t>
            </a:r>
            <a:r>
              <a:rPr lang="fi-FI">
                <a:solidFill>
                  <a:schemeClr val="accent2"/>
                </a:solidFill>
              </a:rPr>
              <a:t>Pair&lt;? </a:t>
            </a:r>
            <a:r>
              <a:rPr lang="fi-FI"/>
              <a:t>extends</a:t>
            </a:r>
            <a:r>
              <a:rPr lang="fi-FI">
                <a:solidFill>
                  <a:schemeClr val="accent2"/>
                </a:solidFill>
              </a:rPr>
              <a:t> Employee&gt;</a:t>
            </a:r>
            <a:r>
              <a:rPr lang="fi-FI"/>
              <a:t> =&gt; subtype relation  (</a:t>
            </a:r>
            <a:r>
              <a:rPr lang="fi-FI" i="1"/>
              <a:t>covariant</a:t>
            </a:r>
            <a:r>
              <a:rPr lang="fi-FI"/>
              <a:t> typing)</a:t>
            </a:r>
          </a:p>
          <a:p>
            <a:r>
              <a:rPr lang="fi-FI">
                <a:solidFill>
                  <a:schemeClr val="accent2"/>
                </a:solidFill>
              </a:rPr>
              <a:t>Pair&lt;Object&gt;</a:t>
            </a:r>
            <a:r>
              <a:rPr lang="fi-FI"/>
              <a:t> matches </a:t>
            </a:r>
            <a:r>
              <a:rPr lang="fi-FI">
                <a:solidFill>
                  <a:schemeClr val="accent2"/>
                </a:solidFill>
              </a:rPr>
              <a:t>Pair&lt;? </a:t>
            </a:r>
            <a:r>
              <a:rPr lang="fi-FI"/>
              <a:t>super</a:t>
            </a:r>
            <a:r>
              <a:rPr lang="fi-FI">
                <a:solidFill>
                  <a:schemeClr val="accent2"/>
                </a:solidFill>
              </a:rPr>
              <a:t> Employee&gt;</a:t>
            </a:r>
            <a:r>
              <a:rPr lang="fi-FI"/>
              <a:t> </a:t>
            </a:r>
            <a:br>
              <a:rPr lang="fi-FI"/>
            </a:br>
            <a:r>
              <a:rPr lang="fi-FI"/>
              <a:t>=&gt; subtype relation  (</a:t>
            </a:r>
            <a:r>
              <a:rPr lang="fi-FI" i="1"/>
              <a:t>contravariant</a:t>
            </a:r>
            <a:r>
              <a:rPr lang="fi-FI"/>
              <a:t> typing)</a:t>
            </a:r>
          </a:p>
          <a:p>
            <a:r>
              <a:rPr lang="fi-FI">
                <a:solidFill>
                  <a:schemeClr val="accent2"/>
                </a:solidFill>
              </a:rPr>
              <a:t>Pair&lt;Employee&gt;</a:t>
            </a:r>
            <a:r>
              <a:rPr lang="fi-FI"/>
              <a:t> can contain only </a:t>
            </a:r>
            <a:r>
              <a:rPr lang="fi-FI" i="1"/>
              <a:t>Employees</a:t>
            </a:r>
            <a:r>
              <a:rPr lang="fi-FI"/>
              <a:t>, but </a:t>
            </a:r>
            <a:br>
              <a:rPr lang="fi-FI"/>
            </a:br>
            <a:r>
              <a:rPr lang="fi-FI">
                <a:solidFill>
                  <a:schemeClr val="accent2"/>
                </a:solidFill>
              </a:rPr>
              <a:t>Pair&lt;Object&gt;</a:t>
            </a:r>
            <a:r>
              <a:rPr lang="fi-FI"/>
              <a:t> may be </a:t>
            </a:r>
            <a:r>
              <a:rPr lang="fi-FI" i="1"/>
              <a:t>assigned</a:t>
            </a:r>
            <a:r>
              <a:rPr lang="fi-FI"/>
              <a:t> anything (</a:t>
            </a:r>
            <a:r>
              <a:rPr lang="fi-FI" i="1"/>
              <a:t>Numbers</a:t>
            </a:r>
            <a:r>
              <a:rPr lang="fi-FI"/>
              <a:t>) </a:t>
            </a:r>
            <a:br>
              <a:rPr lang="fi-FI"/>
            </a:br>
            <a:r>
              <a:rPr lang="fi-FI"/>
              <a:t>=&gt; </a:t>
            </a:r>
            <a:r>
              <a:rPr lang="fi-FI" i="1"/>
              <a:t>no</a:t>
            </a:r>
            <a:r>
              <a:rPr lang="fi-FI"/>
              <a:t> subtype relation</a:t>
            </a:r>
          </a:p>
          <a:p>
            <a:endParaRPr lang="fi-FI" sz="800"/>
          </a:p>
          <a:p>
            <a:r>
              <a:rPr lang="fi-FI"/>
              <a:t>also: </a:t>
            </a:r>
            <a:r>
              <a:rPr lang="fi-FI">
                <a:solidFill>
                  <a:schemeClr val="accent2"/>
                </a:solidFill>
              </a:rPr>
              <a:t>Pair&lt;T&gt;</a:t>
            </a:r>
            <a:r>
              <a:rPr lang="fi-FI"/>
              <a:t>  &lt;=  </a:t>
            </a:r>
            <a:r>
              <a:rPr lang="fi-FI">
                <a:solidFill>
                  <a:schemeClr val="accent2"/>
                </a:solidFill>
              </a:rPr>
              <a:t>Pair&lt;?&gt;</a:t>
            </a:r>
            <a:r>
              <a:rPr lang="fi-FI"/>
              <a:t>  &lt;=  </a:t>
            </a:r>
            <a:r>
              <a:rPr lang="fi-FI">
                <a:solidFill>
                  <a:schemeClr val="accent2"/>
                </a:solidFill>
              </a:rPr>
              <a:t>Pair</a:t>
            </a:r>
            <a:r>
              <a:rPr lang="fi-FI"/>
              <a:t> (</a:t>
            </a:r>
            <a:r>
              <a:rPr lang="fi-FI" i="1"/>
              <a:t>raw</a:t>
            </a:r>
            <a:r>
              <a:rPr lang="fi-FI"/>
              <a:t>)</a:t>
            </a:r>
          </a:p>
          <a:p>
            <a:endParaRPr lang="fi-FI" sz="800"/>
          </a:p>
          <a:p>
            <a:pPr lvl="1">
              <a:buFontTx/>
              <a:buNone/>
            </a:pPr>
            <a:r>
              <a:rPr lang="fi-FI"/>
              <a:t>  </a:t>
            </a:r>
            <a:r>
              <a:rPr lang="fi-FI">
                <a:solidFill>
                  <a:schemeClr val="accent2"/>
                </a:solidFill>
              </a:rPr>
              <a:t> List &lt;String&gt; sl = </a:t>
            </a:r>
            <a:r>
              <a:rPr lang="fi-FI"/>
              <a:t>new</a:t>
            </a:r>
            <a:r>
              <a:rPr lang="fi-FI">
                <a:solidFill>
                  <a:schemeClr val="accent2"/>
                </a:solidFill>
              </a:rPr>
              <a:t> LinkedList &lt;String&gt; ();</a:t>
            </a:r>
            <a:br>
              <a:rPr lang="fi-FI">
                <a:solidFill>
                  <a:schemeClr val="accent2"/>
                </a:solidFill>
              </a:rPr>
            </a:br>
            <a:r>
              <a:rPr lang="fi-FI">
                <a:solidFill>
                  <a:schemeClr val="accent2"/>
                </a:solidFill>
              </a:rPr>
              <a:t>List x = sl;                        // OK</a:t>
            </a:r>
            <a:br>
              <a:rPr lang="fi-FI">
                <a:solidFill>
                  <a:schemeClr val="accent2"/>
                </a:solidFill>
              </a:rPr>
            </a:br>
            <a:r>
              <a:rPr lang="fi-FI">
                <a:solidFill>
                  <a:schemeClr val="accent2"/>
                </a:solidFill>
              </a:rPr>
              <a:t>x.add (</a:t>
            </a:r>
            <a:r>
              <a:rPr lang="fi-FI"/>
              <a:t>new</a:t>
            </a:r>
            <a:r>
              <a:rPr lang="fi-FI">
                <a:solidFill>
                  <a:schemeClr val="accent2"/>
                </a:solidFill>
              </a:rPr>
              <a:t> Integer (5));  // type safety </a:t>
            </a:r>
            <a:r>
              <a:rPr lang="fi-FI" i="1">
                <a:solidFill>
                  <a:schemeClr val="accent2"/>
                </a:solidFill>
              </a:rPr>
              <a:t>warning</a:t>
            </a:r>
            <a:br>
              <a:rPr lang="fi-FI">
                <a:solidFill>
                  <a:schemeClr val="accent2"/>
                </a:solidFill>
              </a:rPr>
            </a:br>
            <a:r>
              <a:rPr lang="fi-FI">
                <a:solidFill>
                  <a:schemeClr val="accent2"/>
                </a:solidFill>
              </a:rPr>
              <a:t>. . </a:t>
            </a:r>
            <a:br>
              <a:rPr lang="fi-FI">
                <a:solidFill>
                  <a:schemeClr val="accent2"/>
                </a:solidFill>
              </a:rPr>
            </a:br>
            <a:r>
              <a:rPr lang="fi-FI">
                <a:solidFill>
                  <a:schemeClr val="accent2"/>
                </a:solidFill>
              </a:rPr>
              <a:t>String str = sl.get (0);     //  throws </a:t>
            </a:r>
            <a:r>
              <a:rPr lang="fi-FI" i="1">
                <a:solidFill>
                  <a:schemeClr val="accent2"/>
                </a:solidFill>
              </a:rPr>
              <a:t>ClassCast</a:t>
            </a:r>
            <a:r>
              <a:rPr lang="fi-FI">
                <a:solidFill>
                  <a:schemeClr val="accent2"/>
                </a:solidFill>
              </a:rPr>
              <a:t>.</a:t>
            </a:r>
            <a:br>
              <a:rPr lang="fi-FI"/>
            </a:br>
            <a:endParaRPr lang="fi-FI"/>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D14475-7FD6-4427-A580-52B89823721A}" type="slidenum">
              <a:rPr lang="fi-FI"/>
              <a:pPr/>
              <a:t>163</a:t>
            </a:fld>
            <a:endParaRPr lang="fi-FI"/>
          </a:p>
        </p:txBody>
      </p:sp>
      <p:sp>
        <p:nvSpPr>
          <p:cNvPr id="483330" name="Rectangle 2"/>
          <p:cNvSpPr>
            <a:spLocks noGrp="1" noChangeArrowheads="1"/>
          </p:cNvSpPr>
          <p:nvPr>
            <p:ph type="title"/>
          </p:nvPr>
        </p:nvSpPr>
        <p:spPr>
          <a:xfrm>
            <a:off x="827088" y="188913"/>
            <a:ext cx="8066087" cy="490537"/>
          </a:xfrm>
        </p:spPr>
        <p:txBody>
          <a:bodyPr>
            <a:normAutofit fontScale="90000"/>
          </a:bodyPr>
          <a:lstStyle/>
          <a:p>
            <a:r>
              <a:rPr lang="fi-FI"/>
              <a:t>Bounds for type variables</a:t>
            </a:r>
          </a:p>
        </p:txBody>
      </p:sp>
      <p:sp>
        <p:nvSpPr>
          <p:cNvPr id="483331" name="Rectangle 3"/>
          <p:cNvSpPr>
            <a:spLocks noGrp="1" noChangeArrowheads="1"/>
          </p:cNvSpPr>
          <p:nvPr>
            <p:ph type="body" idx="1"/>
          </p:nvPr>
        </p:nvSpPr>
        <p:spPr>
          <a:xfrm>
            <a:off x="827088" y="765175"/>
            <a:ext cx="8316912" cy="5761038"/>
          </a:xfrm>
        </p:spPr>
        <p:txBody>
          <a:bodyPr/>
          <a:lstStyle/>
          <a:p>
            <a:r>
              <a:rPr lang="fi-FI"/>
              <a:t>consider the </a:t>
            </a:r>
            <a:r>
              <a:rPr lang="fi-FI" i="1"/>
              <a:t>min</a:t>
            </a:r>
            <a:r>
              <a:rPr lang="fi-FI"/>
              <a:t> algorithm: find the smallest item in a given array of elements</a:t>
            </a:r>
          </a:p>
          <a:p>
            <a:r>
              <a:rPr lang="fi-FI"/>
              <a:t>to compile this, must restrict T to implement the </a:t>
            </a:r>
            <a:r>
              <a:rPr lang="fi-FI" i="1"/>
              <a:t>Comparable</a:t>
            </a:r>
            <a:r>
              <a:rPr lang="fi-FI"/>
              <a:t> interface that provides </a:t>
            </a:r>
            <a:r>
              <a:rPr lang="fi-FI" i="1"/>
              <a:t>compareTo</a:t>
            </a:r>
          </a:p>
          <a:p>
            <a:endParaRPr lang="fi-FI" sz="800"/>
          </a:p>
          <a:p>
            <a:pPr lvl="1">
              <a:buFontTx/>
              <a:buNone/>
            </a:pPr>
            <a:r>
              <a:rPr lang="fi-FI"/>
              <a:t>public static</a:t>
            </a:r>
            <a:r>
              <a:rPr lang="fi-FI">
                <a:solidFill>
                  <a:schemeClr val="accent2"/>
                </a:solidFill>
              </a:rPr>
              <a:t> &lt;T </a:t>
            </a:r>
            <a:r>
              <a:rPr lang="fi-FI"/>
              <a:t>extends</a:t>
            </a:r>
            <a:r>
              <a:rPr lang="fi-FI">
                <a:solidFill>
                  <a:schemeClr val="accent2"/>
                </a:solidFill>
              </a:rPr>
              <a:t> Comparable&gt;</a:t>
            </a:r>
          </a:p>
          <a:p>
            <a:pPr lvl="1">
              <a:buFontTx/>
              <a:buNone/>
            </a:pPr>
            <a:r>
              <a:rPr lang="fi-FI">
                <a:solidFill>
                  <a:schemeClr val="accent2"/>
                </a:solidFill>
              </a:rPr>
              <a:t>T min (T [ ] a) {                  </a:t>
            </a:r>
            <a:r>
              <a:rPr lang="fi-FI" i="1">
                <a:solidFill>
                  <a:schemeClr val="accent2"/>
                </a:solidFill>
              </a:rPr>
              <a:t>// this is almost correct</a:t>
            </a:r>
          </a:p>
          <a:p>
            <a:pPr lvl="2">
              <a:buFontTx/>
              <a:buNone/>
            </a:pPr>
            <a:r>
              <a:rPr lang="fi-FI"/>
              <a:t>if </a:t>
            </a:r>
            <a:r>
              <a:rPr lang="fi-FI">
                <a:solidFill>
                  <a:schemeClr val="accent2"/>
                </a:solidFill>
              </a:rPr>
              <a:t>(a.length == 0) </a:t>
            </a:r>
            <a:r>
              <a:rPr lang="fi-FI"/>
              <a:t>throw new</a:t>
            </a:r>
            <a:r>
              <a:rPr lang="fi-FI">
                <a:solidFill>
                  <a:schemeClr val="accent2"/>
                </a:solidFill>
              </a:rPr>
              <a:t> InvalidArg.. (..);</a:t>
            </a:r>
          </a:p>
          <a:p>
            <a:pPr lvl="2">
              <a:buFontTx/>
              <a:buNone/>
            </a:pPr>
            <a:r>
              <a:rPr lang="fi-FI">
                <a:solidFill>
                  <a:schemeClr val="accent2"/>
                </a:solidFill>
              </a:rPr>
              <a:t>T smallest  = a [0];</a:t>
            </a:r>
          </a:p>
          <a:p>
            <a:pPr lvl="2">
              <a:buFontTx/>
              <a:buNone/>
            </a:pPr>
            <a:r>
              <a:rPr lang="fi-FI"/>
              <a:t>for</a:t>
            </a:r>
            <a:r>
              <a:rPr lang="fi-FI">
                <a:solidFill>
                  <a:schemeClr val="accent2"/>
                </a:solidFill>
              </a:rPr>
              <a:t> (int i = 1; i &lt; a.length; i++)</a:t>
            </a:r>
          </a:p>
          <a:p>
            <a:pPr lvl="2">
              <a:buFontTx/>
              <a:buNone/>
            </a:pPr>
            <a:r>
              <a:rPr lang="fi-FI">
                <a:solidFill>
                  <a:schemeClr val="accent2"/>
                </a:solidFill>
              </a:rPr>
              <a:t>   </a:t>
            </a:r>
            <a:r>
              <a:rPr lang="fi-FI"/>
              <a:t>if </a:t>
            </a:r>
            <a:r>
              <a:rPr lang="fi-FI">
                <a:solidFill>
                  <a:schemeClr val="accent2"/>
                </a:solidFill>
              </a:rPr>
              <a:t>(smallest.compareTo (a [i]) &gt; 0) // T constraint</a:t>
            </a:r>
          </a:p>
          <a:p>
            <a:pPr lvl="2">
              <a:buFontTx/>
              <a:buNone/>
            </a:pPr>
            <a:r>
              <a:rPr lang="fi-FI">
                <a:solidFill>
                  <a:schemeClr val="accent2"/>
                </a:solidFill>
              </a:rPr>
              <a:t>      smallest = a [i];      </a:t>
            </a:r>
          </a:p>
          <a:p>
            <a:pPr lvl="2">
              <a:buFontTx/>
              <a:buNone/>
            </a:pPr>
            <a:r>
              <a:rPr lang="fi-FI"/>
              <a:t>return</a:t>
            </a:r>
            <a:r>
              <a:rPr lang="fi-FI">
                <a:solidFill>
                  <a:schemeClr val="accent2"/>
                </a:solidFill>
              </a:rPr>
              <a:t> smallest;</a:t>
            </a:r>
          </a:p>
          <a:p>
            <a:pPr lvl="1">
              <a:buFontTx/>
              <a:buNone/>
            </a:pPr>
            <a:r>
              <a:rPr lang="fi-FI">
                <a:solidFill>
                  <a:schemeClr val="accent2"/>
                </a:solidFill>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A96382-E35C-4397-B64E-8CDF05937E1D}" type="slidenum">
              <a:rPr lang="fi-FI"/>
              <a:pPr/>
              <a:t>164</a:t>
            </a:fld>
            <a:endParaRPr lang="fi-FI"/>
          </a:p>
        </p:txBody>
      </p:sp>
      <p:sp>
        <p:nvSpPr>
          <p:cNvPr id="501762" name="Rectangle 2"/>
          <p:cNvSpPr>
            <a:spLocks noGrp="1" noChangeArrowheads="1"/>
          </p:cNvSpPr>
          <p:nvPr>
            <p:ph type="title"/>
          </p:nvPr>
        </p:nvSpPr>
        <p:spPr>
          <a:xfrm>
            <a:off x="827088" y="0"/>
            <a:ext cx="8066087" cy="490538"/>
          </a:xfrm>
        </p:spPr>
        <p:txBody>
          <a:bodyPr>
            <a:normAutofit fontScale="90000"/>
          </a:bodyPr>
          <a:lstStyle/>
          <a:p>
            <a:r>
              <a:rPr lang="fi-FI"/>
              <a:t>Bounds for type variables (cont.)</a:t>
            </a:r>
          </a:p>
        </p:txBody>
      </p:sp>
      <p:sp>
        <p:nvSpPr>
          <p:cNvPr id="501763" name="Rectangle 3"/>
          <p:cNvSpPr>
            <a:spLocks noGrp="1" noChangeArrowheads="1"/>
          </p:cNvSpPr>
          <p:nvPr>
            <p:ph type="body" idx="1"/>
          </p:nvPr>
        </p:nvSpPr>
        <p:spPr>
          <a:xfrm>
            <a:off x="827088" y="620713"/>
            <a:ext cx="8316912" cy="6048375"/>
          </a:xfrm>
        </p:spPr>
        <p:txBody>
          <a:bodyPr/>
          <a:lstStyle/>
          <a:p>
            <a:r>
              <a:rPr lang="fi-FI"/>
              <a:t>however, </a:t>
            </a:r>
            <a:r>
              <a:rPr lang="fi-FI" i="1"/>
              <a:t>Comparable</a:t>
            </a:r>
            <a:r>
              <a:rPr lang="fi-FI"/>
              <a:t> is itself a generic interface</a:t>
            </a:r>
          </a:p>
          <a:p>
            <a:r>
              <a:rPr lang="fi-FI"/>
              <a:t>moreover, </a:t>
            </a:r>
            <a:r>
              <a:rPr lang="fi-FI" i="1"/>
              <a:t>any</a:t>
            </a:r>
            <a:r>
              <a:rPr lang="fi-FI"/>
              <a:t> supertype of T may have extended it </a:t>
            </a:r>
          </a:p>
          <a:p>
            <a:pPr lvl="1">
              <a:buFontTx/>
              <a:buNone/>
            </a:pPr>
            <a:r>
              <a:rPr lang="fi-FI"/>
              <a:t>public static</a:t>
            </a:r>
            <a:r>
              <a:rPr lang="fi-FI">
                <a:solidFill>
                  <a:schemeClr val="accent2"/>
                </a:solidFill>
              </a:rPr>
              <a:t> &lt;T </a:t>
            </a:r>
            <a:r>
              <a:rPr lang="fi-FI"/>
              <a:t>extends</a:t>
            </a:r>
            <a:r>
              <a:rPr lang="fi-FI">
                <a:solidFill>
                  <a:schemeClr val="accent2"/>
                </a:solidFill>
              </a:rPr>
              <a:t> Object &amp;  // bounding class</a:t>
            </a:r>
            <a:br>
              <a:rPr lang="fi-FI">
                <a:solidFill>
                  <a:schemeClr val="accent2"/>
                </a:solidFill>
              </a:rPr>
            </a:br>
            <a:r>
              <a:rPr lang="fi-FI">
                <a:solidFill>
                  <a:schemeClr val="accent2"/>
                </a:solidFill>
              </a:rPr>
              <a:t>                                       Comparable &lt;? </a:t>
            </a:r>
            <a:r>
              <a:rPr lang="fi-FI"/>
              <a:t>super</a:t>
            </a:r>
            <a:r>
              <a:rPr lang="fi-FI">
                <a:solidFill>
                  <a:schemeClr val="accent2"/>
                </a:solidFill>
              </a:rPr>
              <a:t> T&gt;&gt;</a:t>
            </a:r>
          </a:p>
          <a:p>
            <a:pPr lvl="1">
              <a:buFontTx/>
              <a:buNone/>
            </a:pPr>
            <a:r>
              <a:rPr lang="fi-FI">
                <a:solidFill>
                  <a:schemeClr val="accent2"/>
                </a:solidFill>
              </a:rPr>
              <a:t>T min (T [ ] a) { . . .           //  the more general form </a:t>
            </a:r>
          </a:p>
          <a:p>
            <a:pPr lvl="2">
              <a:buFontTx/>
              <a:buNone/>
            </a:pPr>
            <a:r>
              <a:rPr lang="fi-FI">
                <a:solidFill>
                  <a:schemeClr val="accent2"/>
                </a:solidFill>
              </a:rPr>
              <a:t>T smallest  = a [0];</a:t>
            </a:r>
          </a:p>
          <a:p>
            <a:pPr lvl="2">
              <a:buFontTx/>
              <a:buNone/>
            </a:pPr>
            <a:r>
              <a:rPr lang="fi-FI"/>
              <a:t>for</a:t>
            </a:r>
            <a:r>
              <a:rPr lang="fi-FI">
                <a:solidFill>
                  <a:schemeClr val="accent2"/>
                </a:solidFill>
              </a:rPr>
              <a:t> (int i = 1; i &lt; a.length; i++)</a:t>
            </a:r>
          </a:p>
          <a:p>
            <a:pPr lvl="2">
              <a:buFontTx/>
              <a:buNone/>
            </a:pPr>
            <a:r>
              <a:rPr lang="fi-FI">
                <a:solidFill>
                  <a:schemeClr val="accent2"/>
                </a:solidFill>
              </a:rPr>
              <a:t>   </a:t>
            </a:r>
            <a:r>
              <a:rPr lang="fi-FI"/>
              <a:t>if </a:t>
            </a:r>
            <a:r>
              <a:rPr lang="fi-FI">
                <a:solidFill>
                  <a:schemeClr val="accent2"/>
                </a:solidFill>
              </a:rPr>
              <a:t>(smallest.compareTo (a [i]) &gt; 0) // T constraint</a:t>
            </a:r>
          </a:p>
          <a:p>
            <a:pPr lvl="2">
              <a:buFontTx/>
              <a:buNone/>
            </a:pPr>
            <a:r>
              <a:rPr lang="fi-FI">
                <a:solidFill>
                  <a:schemeClr val="accent2"/>
                </a:solidFill>
              </a:rPr>
              <a:t>      smallest = a [i];</a:t>
            </a:r>
          </a:p>
          <a:p>
            <a:pPr lvl="2">
              <a:buFontTx/>
              <a:buNone/>
            </a:pPr>
            <a:r>
              <a:rPr lang="fi-FI"/>
              <a:t>return</a:t>
            </a:r>
            <a:r>
              <a:rPr lang="fi-FI">
                <a:solidFill>
                  <a:schemeClr val="accent2"/>
                </a:solidFill>
              </a:rPr>
              <a:t> smallest;</a:t>
            </a:r>
          </a:p>
          <a:p>
            <a:pPr lvl="1">
              <a:buFontTx/>
              <a:buNone/>
            </a:pPr>
            <a:r>
              <a:rPr lang="fi-FI">
                <a:solidFill>
                  <a:schemeClr val="accent2"/>
                </a:solidFill>
              </a:rPr>
              <a:t>}</a:t>
            </a:r>
          </a:p>
          <a:p>
            <a:r>
              <a:rPr lang="fi-FI"/>
              <a:t>cannot inherit multiple different instantiations of the same generic type (class or interface)</a:t>
            </a:r>
          </a:p>
          <a:p>
            <a:r>
              <a:rPr lang="fi-FI"/>
              <a:t>an inherited generic type is fixed for subtypes, too</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D846DE7-584D-4B9B-9663-6F04A3213760}" type="slidenum">
              <a:rPr lang="fi-FI"/>
              <a:pPr/>
              <a:t>165</a:t>
            </a:fld>
            <a:endParaRPr lang="fi-FI"/>
          </a:p>
        </p:txBody>
      </p:sp>
      <p:sp>
        <p:nvSpPr>
          <p:cNvPr id="484354" name="Rectangle 2"/>
          <p:cNvSpPr>
            <a:spLocks noGrp="1" noChangeArrowheads="1"/>
          </p:cNvSpPr>
          <p:nvPr>
            <p:ph type="title"/>
          </p:nvPr>
        </p:nvSpPr>
        <p:spPr>
          <a:xfrm>
            <a:off x="827088" y="274638"/>
            <a:ext cx="8066087" cy="561975"/>
          </a:xfrm>
        </p:spPr>
        <p:txBody>
          <a:bodyPr>
            <a:normAutofit fontScale="90000"/>
          </a:bodyPr>
          <a:lstStyle/>
          <a:p>
            <a:r>
              <a:rPr lang="fi-FI"/>
              <a:t>Generic code and the JVM</a:t>
            </a:r>
          </a:p>
        </p:txBody>
      </p:sp>
      <p:sp>
        <p:nvSpPr>
          <p:cNvPr id="484355" name="Rectangle 3"/>
          <p:cNvSpPr>
            <a:spLocks noGrp="1" noChangeArrowheads="1"/>
          </p:cNvSpPr>
          <p:nvPr>
            <p:ph type="body" idx="1"/>
          </p:nvPr>
        </p:nvSpPr>
        <p:spPr>
          <a:xfrm>
            <a:off x="827088" y="908050"/>
            <a:ext cx="8316912" cy="5689600"/>
          </a:xfrm>
        </p:spPr>
        <p:txBody>
          <a:bodyPr/>
          <a:lstStyle/>
          <a:p>
            <a:r>
              <a:rPr lang="fi-FI"/>
              <a:t>the JVM has no instantiations of generic types</a:t>
            </a:r>
          </a:p>
          <a:p>
            <a:r>
              <a:rPr lang="fi-FI"/>
              <a:t>a generic type definition is compiled once only, and </a:t>
            </a:r>
            <a:br>
              <a:rPr lang="fi-FI"/>
            </a:br>
            <a:r>
              <a:rPr lang="fi-FI"/>
              <a:t>a corresponding </a:t>
            </a:r>
            <a:r>
              <a:rPr lang="fi-FI" i="1"/>
              <a:t>raw type</a:t>
            </a:r>
            <a:r>
              <a:rPr lang="fi-FI"/>
              <a:t> is produced </a:t>
            </a:r>
          </a:p>
          <a:p>
            <a:pPr lvl="1"/>
            <a:r>
              <a:rPr lang="fi-FI"/>
              <a:t>the name of the raw type is the same name but type variables removed</a:t>
            </a:r>
          </a:p>
          <a:p>
            <a:r>
              <a:rPr lang="fi-FI"/>
              <a:t>type variables are </a:t>
            </a:r>
            <a:r>
              <a:rPr lang="fi-FI" i="1"/>
              <a:t>erased</a:t>
            </a:r>
            <a:r>
              <a:rPr lang="fi-FI"/>
              <a:t> and replaced by their bounding types (or </a:t>
            </a:r>
            <a:r>
              <a:rPr lang="fi-FI" i="1"/>
              <a:t>Object</a:t>
            </a:r>
            <a:r>
              <a:rPr lang="fi-FI"/>
              <a:t> if no bounds); e.g.:</a:t>
            </a:r>
          </a:p>
          <a:p>
            <a:endParaRPr lang="fi-FI" sz="800"/>
          </a:p>
          <a:p>
            <a:pPr lvl="1">
              <a:buFontTx/>
              <a:buNone/>
            </a:pPr>
            <a:r>
              <a:rPr lang="fi-FI"/>
              <a:t>  class</a:t>
            </a:r>
            <a:r>
              <a:rPr lang="fi-FI">
                <a:solidFill>
                  <a:schemeClr val="accent2"/>
                </a:solidFill>
              </a:rPr>
              <a:t> Pair  {                // the raw type for Pair &lt;T&gt;</a:t>
            </a:r>
            <a:br>
              <a:rPr lang="fi-FI">
                <a:solidFill>
                  <a:schemeClr val="accent2"/>
                </a:solidFill>
              </a:rPr>
            </a:br>
            <a:r>
              <a:rPr lang="fi-FI">
                <a:solidFill>
                  <a:schemeClr val="accent2"/>
                </a:solidFill>
              </a:rPr>
              <a:t>    </a:t>
            </a:r>
            <a:r>
              <a:rPr lang="fi-FI"/>
              <a:t>public</a:t>
            </a:r>
            <a:r>
              <a:rPr lang="fi-FI">
                <a:solidFill>
                  <a:schemeClr val="accent2"/>
                </a:solidFill>
              </a:rPr>
              <a:t> Object first;</a:t>
            </a:r>
            <a:br>
              <a:rPr lang="fi-FI">
                <a:solidFill>
                  <a:schemeClr val="accent2"/>
                </a:solidFill>
              </a:rPr>
            </a:br>
            <a:r>
              <a:rPr lang="fi-FI">
                <a:solidFill>
                  <a:schemeClr val="accent2"/>
                </a:solidFill>
              </a:rPr>
              <a:t>    </a:t>
            </a:r>
            <a:r>
              <a:rPr lang="fi-FI"/>
              <a:t>public</a:t>
            </a:r>
            <a:r>
              <a:rPr lang="fi-FI">
                <a:solidFill>
                  <a:schemeClr val="accent2"/>
                </a:solidFill>
              </a:rPr>
              <a:t> Object second;</a:t>
            </a:r>
            <a:br>
              <a:rPr lang="fi-FI">
                <a:solidFill>
                  <a:schemeClr val="accent2"/>
                </a:solidFill>
              </a:rPr>
            </a:br>
            <a:r>
              <a:rPr lang="fi-FI">
                <a:solidFill>
                  <a:schemeClr val="accent2"/>
                </a:solidFill>
              </a:rPr>
              <a:t>    </a:t>
            </a:r>
            <a:r>
              <a:rPr lang="fi-FI"/>
              <a:t>public</a:t>
            </a:r>
            <a:r>
              <a:rPr lang="fi-FI">
                <a:solidFill>
                  <a:schemeClr val="accent2"/>
                </a:solidFill>
              </a:rPr>
              <a:t> Pair (Object f, Object s) { . . }</a:t>
            </a:r>
            <a:br>
              <a:rPr lang="fi-FI">
                <a:solidFill>
                  <a:schemeClr val="accent2"/>
                </a:solidFill>
              </a:rPr>
            </a:br>
            <a:r>
              <a:rPr lang="fi-FI">
                <a:solidFill>
                  <a:schemeClr val="accent2"/>
                </a:solidFill>
              </a:rPr>
              <a:t>}</a:t>
            </a:r>
          </a:p>
          <a:p>
            <a:r>
              <a:rPr lang="fi-FI" i="1"/>
              <a:t>byte code</a:t>
            </a:r>
            <a:r>
              <a:rPr lang="fi-FI"/>
              <a:t> has some generic info, but objects don't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AC0946-06D1-402E-B5EF-E6C3BCAC0AB5}" type="slidenum">
              <a:rPr lang="fi-FI"/>
              <a:pPr/>
              <a:t>166</a:t>
            </a:fld>
            <a:endParaRPr lang="fi-FI"/>
          </a:p>
        </p:txBody>
      </p:sp>
      <p:sp>
        <p:nvSpPr>
          <p:cNvPr id="497666" name="Rectangle 2"/>
          <p:cNvSpPr>
            <a:spLocks noGrp="1" noChangeArrowheads="1"/>
          </p:cNvSpPr>
          <p:nvPr>
            <p:ph type="title"/>
          </p:nvPr>
        </p:nvSpPr>
        <p:spPr>
          <a:xfrm>
            <a:off x="827088" y="274638"/>
            <a:ext cx="8066087" cy="417512"/>
          </a:xfrm>
        </p:spPr>
        <p:txBody>
          <a:bodyPr>
            <a:normAutofit fontScale="90000"/>
          </a:bodyPr>
          <a:lstStyle/>
          <a:p>
            <a:r>
              <a:rPr lang="fi-FI"/>
              <a:t>Generic code and the JVM (cont.)</a:t>
            </a:r>
          </a:p>
        </p:txBody>
      </p:sp>
      <p:sp>
        <p:nvSpPr>
          <p:cNvPr id="497667" name="Rectangle 3"/>
          <p:cNvSpPr>
            <a:spLocks noGrp="1" noChangeArrowheads="1"/>
          </p:cNvSpPr>
          <p:nvPr>
            <p:ph type="body" idx="1"/>
          </p:nvPr>
        </p:nvSpPr>
        <p:spPr>
          <a:xfrm>
            <a:off x="827088" y="908050"/>
            <a:ext cx="8316912" cy="5689600"/>
          </a:xfrm>
        </p:spPr>
        <p:txBody>
          <a:bodyPr/>
          <a:lstStyle/>
          <a:p>
            <a:r>
              <a:rPr lang="fi-FI" i="1"/>
              <a:t>Pair</a:t>
            </a:r>
            <a:r>
              <a:rPr lang="fi-FI"/>
              <a:t> &lt;</a:t>
            </a:r>
            <a:r>
              <a:rPr lang="fi-FI" i="1"/>
              <a:t>String</a:t>
            </a:r>
            <a:r>
              <a:rPr lang="fi-FI"/>
              <a:t>&gt; and </a:t>
            </a:r>
            <a:r>
              <a:rPr lang="fi-FI" i="1"/>
              <a:t>Pair</a:t>
            </a:r>
            <a:r>
              <a:rPr lang="fi-FI"/>
              <a:t> &lt;</a:t>
            </a:r>
            <a:r>
              <a:rPr lang="fi-FI" i="1"/>
              <a:t>Employee</a:t>
            </a:r>
            <a:r>
              <a:rPr lang="fi-FI"/>
              <a:t>&gt; use the same bytecode generated as the raw class </a:t>
            </a:r>
            <a:r>
              <a:rPr lang="fi-FI" i="1"/>
              <a:t>Pair</a:t>
            </a:r>
          </a:p>
          <a:p>
            <a:r>
              <a:rPr lang="fi-FI"/>
              <a:t>when translating generic expressions, such as</a:t>
            </a:r>
          </a:p>
          <a:p>
            <a:pPr lvl="2">
              <a:buFontTx/>
              <a:buNone/>
            </a:pPr>
            <a:r>
              <a:rPr lang="fi-FI">
                <a:solidFill>
                  <a:schemeClr val="accent2"/>
                </a:solidFill>
              </a:rPr>
              <a:t>Pair &lt;Employee&gt; buddies = </a:t>
            </a:r>
            <a:r>
              <a:rPr lang="fi-FI"/>
              <a:t>new</a:t>
            </a:r>
            <a:r>
              <a:rPr lang="fi-FI">
                <a:solidFill>
                  <a:schemeClr val="accent2"/>
                </a:solidFill>
              </a:rPr>
              <a:t> Pair &lt; . .;</a:t>
            </a:r>
          </a:p>
          <a:p>
            <a:pPr lvl="2">
              <a:buFontTx/>
              <a:buNone/>
            </a:pPr>
            <a:r>
              <a:rPr lang="fi-FI">
                <a:solidFill>
                  <a:schemeClr val="accent2"/>
                </a:solidFill>
              </a:rPr>
              <a:t>Employee buddy = buddies.first; </a:t>
            </a:r>
          </a:p>
          <a:p>
            <a:r>
              <a:rPr lang="fi-FI"/>
              <a:t>the compiler uses the raw class and automatically inserts a cast from </a:t>
            </a:r>
            <a:r>
              <a:rPr lang="fi-FI" i="1"/>
              <a:t>Object</a:t>
            </a:r>
            <a:r>
              <a:rPr lang="fi-FI"/>
              <a:t> to </a:t>
            </a:r>
            <a:r>
              <a:rPr lang="fi-FI" i="1"/>
              <a:t>Employee</a:t>
            </a:r>
            <a:r>
              <a:rPr lang="fi-FI"/>
              <a:t>:</a:t>
            </a:r>
          </a:p>
          <a:p>
            <a:endParaRPr lang="fi-FI" sz="800"/>
          </a:p>
          <a:p>
            <a:pPr lvl="2">
              <a:buFontTx/>
              <a:buNone/>
            </a:pPr>
            <a:r>
              <a:rPr lang="fi-FI">
                <a:solidFill>
                  <a:schemeClr val="accent2"/>
                </a:solidFill>
              </a:rPr>
              <a:t>Employee buddy = (Employee)buddies.first;</a:t>
            </a:r>
          </a:p>
          <a:p>
            <a:pPr lvl="1"/>
            <a:endParaRPr lang="fi-FI" sz="800"/>
          </a:p>
          <a:p>
            <a:pPr lvl="1"/>
            <a:r>
              <a:rPr lang="fi-FI"/>
              <a:t>in C++, no such casts are required since class instantiations already use specific types</a:t>
            </a:r>
          </a:p>
          <a:p>
            <a:r>
              <a:rPr lang="fi-FI"/>
              <a:t>if multiple constraints (</a:t>
            </a:r>
            <a:r>
              <a:rPr lang="fi-FI" i="1"/>
              <a:t>Object</a:t>
            </a:r>
            <a:r>
              <a:rPr lang="fi-FI"/>
              <a:t> &amp; </a:t>
            </a:r>
            <a:r>
              <a:rPr lang="fi-FI" i="1"/>
              <a:t>Comparable</a:t>
            </a:r>
            <a:r>
              <a:rPr lang="fi-FI"/>
              <a:t>. .) then the type parameter is replaced by the first one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643033-9629-4B89-892E-0FEF2673171C}" type="slidenum">
              <a:rPr lang="fi-FI"/>
              <a:pPr/>
              <a:t>167</a:t>
            </a:fld>
            <a:endParaRPr lang="fi-FI"/>
          </a:p>
        </p:txBody>
      </p:sp>
      <p:sp>
        <p:nvSpPr>
          <p:cNvPr id="524290" name="Rectangle 2"/>
          <p:cNvSpPr>
            <a:spLocks noGrp="1" noChangeArrowheads="1"/>
          </p:cNvSpPr>
          <p:nvPr>
            <p:ph type="title"/>
          </p:nvPr>
        </p:nvSpPr>
        <p:spPr>
          <a:xfrm>
            <a:off x="827088" y="274638"/>
            <a:ext cx="8066087" cy="417512"/>
          </a:xfrm>
        </p:spPr>
        <p:txBody>
          <a:bodyPr>
            <a:normAutofit fontScale="90000"/>
          </a:bodyPr>
          <a:lstStyle/>
          <a:p>
            <a:r>
              <a:rPr lang="fi-FI"/>
              <a:t>Overriding of methods of generic type</a:t>
            </a:r>
          </a:p>
        </p:txBody>
      </p:sp>
      <p:sp>
        <p:nvSpPr>
          <p:cNvPr id="524291" name="Rectangle 3"/>
          <p:cNvSpPr>
            <a:spLocks noGrp="1" noChangeArrowheads="1"/>
          </p:cNvSpPr>
          <p:nvPr>
            <p:ph type="body" idx="1"/>
          </p:nvPr>
        </p:nvSpPr>
        <p:spPr>
          <a:xfrm>
            <a:off x="827088" y="908050"/>
            <a:ext cx="8316912" cy="5689600"/>
          </a:xfrm>
        </p:spPr>
        <p:txBody>
          <a:bodyPr/>
          <a:lstStyle/>
          <a:p>
            <a:r>
              <a:rPr lang="fi-FI"/>
              <a:t>consider a generic class with a non-final method:</a:t>
            </a:r>
          </a:p>
          <a:p>
            <a:pPr lvl="1">
              <a:buFontTx/>
              <a:buNone/>
            </a:pPr>
            <a:r>
              <a:rPr lang="fi-FI"/>
              <a:t>class</a:t>
            </a:r>
            <a:r>
              <a:rPr lang="fi-FI">
                <a:solidFill>
                  <a:schemeClr val="accent2"/>
                </a:solidFill>
              </a:rPr>
              <a:t> Pair &lt;T&gt; {   // parameter T is erased from code</a:t>
            </a:r>
          </a:p>
          <a:p>
            <a:pPr lvl="2">
              <a:buFontTx/>
              <a:buNone/>
            </a:pPr>
            <a:r>
              <a:rPr lang="fi-FI"/>
              <a:t>public void </a:t>
            </a:r>
            <a:r>
              <a:rPr lang="fi-FI">
                <a:solidFill>
                  <a:schemeClr val="accent2"/>
                </a:solidFill>
              </a:rPr>
              <a:t>setSecond (T s) { second = s; } . .</a:t>
            </a:r>
          </a:p>
          <a:p>
            <a:r>
              <a:rPr lang="fi-FI"/>
              <a:t>to override such type-erased methods, the compiler must generate extra </a:t>
            </a:r>
            <a:r>
              <a:rPr lang="fi-FI" i="1"/>
              <a:t>bridge methods</a:t>
            </a:r>
            <a:r>
              <a:rPr lang="fi-FI"/>
              <a:t>:  </a:t>
            </a:r>
          </a:p>
          <a:p>
            <a:pPr lvl="1">
              <a:buFontTx/>
              <a:buNone/>
            </a:pPr>
            <a:r>
              <a:rPr lang="fi-FI"/>
              <a:t>class</a:t>
            </a:r>
            <a:r>
              <a:rPr lang="fi-FI">
                <a:solidFill>
                  <a:schemeClr val="accent2"/>
                </a:solidFill>
              </a:rPr>
              <a:t> DateInterval </a:t>
            </a:r>
            <a:r>
              <a:rPr lang="fi-FI"/>
              <a:t>extends</a:t>
            </a:r>
            <a:r>
              <a:rPr lang="fi-FI">
                <a:solidFill>
                  <a:schemeClr val="accent2"/>
                </a:solidFill>
              </a:rPr>
              <a:t> Pair &lt;Date&gt; {</a:t>
            </a:r>
          </a:p>
          <a:p>
            <a:pPr lvl="1">
              <a:buFontTx/>
              <a:buNone/>
            </a:pPr>
            <a:r>
              <a:rPr lang="fi-FI"/>
              <a:t>  public</a:t>
            </a:r>
            <a:r>
              <a:rPr lang="fi-FI">
                <a:solidFill>
                  <a:schemeClr val="accent2"/>
                </a:solidFill>
              </a:rPr>
              <a:t> </a:t>
            </a:r>
            <a:r>
              <a:rPr lang="fi-FI"/>
              <a:t>void </a:t>
            </a:r>
            <a:r>
              <a:rPr lang="fi-FI">
                <a:solidFill>
                  <a:schemeClr val="accent2"/>
                </a:solidFill>
              </a:rPr>
              <a:t>setSecond (Date high) { // override </a:t>
            </a:r>
          </a:p>
          <a:p>
            <a:pPr lvl="2">
              <a:buFontTx/>
              <a:buNone/>
            </a:pPr>
            <a:r>
              <a:rPr lang="fi-FI"/>
              <a:t>  if</a:t>
            </a:r>
            <a:r>
              <a:rPr lang="fi-FI">
                <a:solidFill>
                  <a:schemeClr val="accent2"/>
                </a:solidFill>
              </a:rPr>
              <a:t> (high.compareTo (first) &lt; 0)  </a:t>
            </a:r>
            <a:r>
              <a:rPr lang="fi-FI"/>
              <a:t>throw new</a:t>
            </a:r>
            <a:r>
              <a:rPr lang="fi-FI">
                <a:solidFill>
                  <a:schemeClr val="accent2"/>
                </a:solidFill>
              </a:rPr>
              <a:t> . .</a:t>
            </a:r>
          </a:p>
          <a:p>
            <a:pPr lvl="2">
              <a:buFontTx/>
              <a:buNone/>
            </a:pPr>
            <a:r>
              <a:rPr lang="fi-FI">
                <a:solidFill>
                  <a:schemeClr val="accent2"/>
                </a:solidFill>
              </a:rPr>
              <a:t>  second = high;  // otherwise OK</a:t>
            </a:r>
          </a:p>
          <a:p>
            <a:pPr lvl="1">
              <a:buFontTx/>
              <a:buNone/>
            </a:pPr>
            <a:r>
              <a:rPr lang="fi-FI">
                <a:solidFill>
                  <a:schemeClr val="accent2"/>
                </a:solidFill>
              </a:rPr>
              <a:t>  }</a:t>
            </a:r>
          </a:p>
          <a:p>
            <a:pPr lvl="1">
              <a:buFontTx/>
              <a:buNone/>
            </a:pPr>
            <a:r>
              <a:rPr lang="fi-FI"/>
              <a:t>  public void </a:t>
            </a:r>
            <a:r>
              <a:rPr lang="fi-FI">
                <a:solidFill>
                  <a:schemeClr val="accent2"/>
                </a:solidFill>
              </a:rPr>
              <a:t>setSecond (Object s) { // bridge method</a:t>
            </a:r>
          </a:p>
          <a:p>
            <a:pPr lvl="2">
              <a:buFontTx/>
              <a:buNone/>
            </a:pPr>
            <a:r>
              <a:rPr lang="fi-FI">
                <a:solidFill>
                  <a:schemeClr val="accent2"/>
                </a:solidFill>
              </a:rPr>
              <a:t>  setSecond ((Date)s);     // generated by compiler</a:t>
            </a:r>
          </a:p>
          <a:p>
            <a:pPr lvl="1">
              <a:buFontTx/>
              <a:buNone/>
            </a:pPr>
            <a:r>
              <a:rPr lang="fi-FI">
                <a:solidFill>
                  <a:schemeClr val="accent2"/>
                </a:solidFill>
              </a:rPr>
              <a:t>  } .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6C25C5-1AA2-4CE5-85A1-F4285743DC57}" type="slidenum">
              <a:rPr lang="fi-FI"/>
              <a:pPr/>
              <a:t>168</a:t>
            </a:fld>
            <a:endParaRPr lang="fi-FI"/>
          </a:p>
        </p:txBody>
      </p:sp>
      <p:sp>
        <p:nvSpPr>
          <p:cNvPr id="485378" name="Rectangle 2"/>
          <p:cNvSpPr>
            <a:spLocks noGrp="1" noChangeArrowheads="1"/>
          </p:cNvSpPr>
          <p:nvPr>
            <p:ph type="title"/>
          </p:nvPr>
        </p:nvSpPr>
        <p:spPr>
          <a:xfrm>
            <a:off x="755650" y="188913"/>
            <a:ext cx="8066088" cy="561975"/>
          </a:xfrm>
        </p:spPr>
        <p:txBody>
          <a:bodyPr>
            <a:normAutofit fontScale="90000"/>
          </a:bodyPr>
          <a:lstStyle/>
          <a:p>
            <a:r>
              <a:rPr lang="fi-FI"/>
              <a:t>Restrictions and limitations</a:t>
            </a:r>
          </a:p>
        </p:txBody>
      </p:sp>
      <p:sp>
        <p:nvSpPr>
          <p:cNvPr id="485379" name="Rectangle 3"/>
          <p:cNvSpPr>
            <a:spLocks noGrp="1" noChangeArrowheads="1"/>
          </p:cNvSpPr>
          <p:nvPr>
            <p:ph type="body" idx="1"/>
          </p:nvPr>
        </p:nvSpPr>
        <p:spPr>
          <a:xfrm>
            <a:off x="827088" y="765175"/>
            <a:ext cx="8316912" cy="5903913"/>
          </a:xfrm>
        </p:spPr>
        <p:txBody>
          <a:bodyPr/>
          <a:lstStyle/>
          <a:p>
            <a:r>
              <a:rPr lang="fi-FI"/>
              <a:t>in Java, generic types are </a:t>
            </a:r>
            <a:r>
              <a:rPr lang="fi-FI" i="1"/>
              <a:t>compile-time</a:t>
            </a:r>
            <a:r>
              <a:rPr lang="fi-FI"/>
              <a:t> entities</a:t>
            </a:r>
          </a:p>
          <a:p>
            <a:pPr lvl="1"/>
            <a:r>
              <a:rPr lang="fi-FI"/>
              <a:t>in C++, </a:t>
            </a:r>
            <a:r>
              <a:rPr lang="fi-FI" i="1"/>
              <a:t>instantiations</a:t>
            </a:r>
            <a:r>
              <a:rPr lang="fi-FI"/>
              <a:t> of a class template are </a:t>
            </a:r>
            <a:r>
              <a:rPr lang="fi-FI" i="1"/>
              <a:t>compiled separately </a:t>
            </a:r>
            <a:r>
              <a:rPr lang="fi-FI"/>
              <a:t>as source code, and </a:t>
            </a:r>
            <a:r>
              <a:rPr lang="fi-FI" i="1"/>
              <a:t>tailored</a:t>
            </a:r>
            <a:r>
              <a:rPr lang="fi-FI"/>
              <a:t> </a:t>
            </a:r>
            <a:r>
              <a:rPr lang="fi-FI" i="1"/>
              <a:t>code</a:t>
            </a:r>
            <a:r>
              <a:rPr lang="fi-FI"/>
              <a:t> is produced for each one </a:t>
            </a:r>
          </a:p>
          <a:p>
            <a:pPr lvl="1"/>
            <a:endParaRPr lang="fi-FI" sz="1000"/>
          </a:p>
          <a:p>
            <a:r>
              <a:rPr lang="fi-FI"/>
              <a:t>primitive type parameters (</a:t>
            </a:r>
            <a:r>
              <a:rPr lang="fi-FI">
                <a:solidFill>
                  <a:schemeClr val="accent2"/>
                </a:solidFill>
              </a:rPr>
              <a:t>Pair &lt;</a:t>
            </a:r>
            <a:r>
              <a:rPr lang="fi-FI"/>
              <a:t>int</a:t>
            </a:r>
            <a:r>
              <a:rPr lang="fi-FI">
                <a:solidFill>
                  <a:schemeClr val="accent2"/>
                </a:solidFill>
              </a:rPr>
              <a:t>&gt;</a:t>
            </a:r>
            <a:r>
              <a:rPr lang="fi-FI"/>
              <a:t>) not allowed</a:t>
            </a:r>
          </a:p>
          <a:p>
            <a:pPr lvl="1"/>
            <a:r>
              <a:rPr lang="fi-FI"/>
              <a:t>in C++, both classes and primitive types allowed</a:t>
            </a:r>
          </a:p>
          <a:p>
            <a:pPr lvl="1"/>
            <a:endParaRPr lang="fi-FI" sz="800"/>
          </a:p>
          <a:p>
            <a:r>
              <a:rPr lang="fi-FI"/>
              <a:t>objects in JVM have non-generic classes:</a:t>
            </a:r>
          </a:p>
          <a:p>
            <a:pPr lvl="2">
              <a:buFontTx/>
              <a:buNone/>
            </a:pPr>
            <a:r>
              <a:rPr lang="fi-FI">
                <a:solidFill>
                  <a:schemeClr val="accent2"/>
                </a:solidFill>
              </a:rPr>
              <a:t>Pair&lt;String&gt; strPair = </a:t>
            </a:r>
            <a:r>
              <a:rPr lang="fi-FI"/>
              <a:t>new</a:t>
            </a:r>
            <a:r>
              <a:rPr lang="fi-FI">
                <a:solidFill>
                  <a:schemeClr val="accent2"/>
                </a:solidFill>
              </a:rPr>
              <a:t> Pair&lt;String&gt; . .; </a:t>
            </a:r>
          </a:p>
          <a:p>
            <a:pPr lvl="2">
              <a:buFontTx/>
              <a:buNone/>
            </a:pPr>
            <a:r>
              <a:rPr lang="fi-FI">
                <a:solidFill>
                  <a:schemeClr val="accent2"/>
                </a:solidFill>
              </a:rPr>
              <a:t>Pair&lt;Number&gt; numPair = </a:t>
            </a:r>
            <a:r>
              <a:rPr lang="fi-FI"/>
              <a:t>new</a:t>
            </a:r>
            <a:r>
              <a:rPr lang="fi-FI">
                <a:solidFill>
                  <a:schemeClr val="accent2"/>
                </a:solidFill>
              </a:rPr>
              <a:t> Pair&lt;Number&gt; . .; </a:t>
            </a:r>
          </a:p>
          <a:p>
            <a:pPr lvl="2">
              <a:buFontTx/>
              <a:buNone/>
            </a:pPr>
            <a:r>
              <a:rPr lang="fi-FI">
                <a:solidFill>
                  <a:schemeClr val="accent2"/>
                </a:solidFill>
              </a:rPr>
              <a:t>b = strPair.getClass () == numPair.getClass ();</a:t>
            </a:r>
          </a:p>
          <a:p>
            <a:pPr lvl="2">
              <a:buFontTx/>
              <a:buNone/>
            </a:pPr>
            <a:r>
              <a:rPr lang="fi-FI"/>
              <a:t>assert</a:t>
            </a:r>
            <a:r>
              <a:rPr lang="fi-FI">
                <a:solidFill>
                  <a:schemeClr val="accent2"/>
                </a:solidFill>
              </a:rPr>
              <a:t> b == true;  // both of the raw class Pair</a:t>
            </a:r>
          </a:p>
          <a:p>
            <a:pPr lvl="1"/>
            <a:r>
              <a:rPr lang="fi-FI"/>
              <a:t>but byte-code has reflective info about </a:t>
            </a:r>
            <a:r>
              <a:rPr lang="fi-FI" i="1"/>
              <a:t>generics</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F4B48D0-45F8-49D4-9D83-D2B09EF356E8}" type="slidenum">
              <a:rPr lang="fi-FI"/>
              <a:pPr/>
              <a:t>169</a:t>
            </a:fld>
            <a:endParaRPr lang="fi-FI"/>
          </a:p>
        </p:txBody>
      </p:sp>
      <p:sp>
        <p:nvSpPr>
          <p:cNvPr id="499714" name="Rectangle 2"/>
          <p:cNvSpPr>
            <a:spLocks noGrp="1" noChangeArrowheads="1"/>
          </p:cNvSpPr>
          <p:nvPr>
            <p:ph type="title"/>
          </p:nvPr>
        </p:nvSpPr>
        <p:spPr>
          <a:xfrm>
            <a:off x="755650" y="115888"/>
            <a:ext cx="8066088" cy="561975"/>
          </a:xfrm>
        </p:spPr>
        <p:txBody>
          <a:bodyPr>
            <a:normAutofit fontScale="90000"/>
          </a:bodyPr>
          <a:lstStyle/>
          <a:p>
            <a:r>
              <a:rPr lang="fi-FI"/>
              <a:t>Restrictions and limitations (cont.)</a:t>
            </a:r>
          </a:p>
        </p:txBody>
      </p:sp>
      <p:sp>
        <p:nvSpPr>
          <p:cNvPr id="499715" name="Rectangle 3"/>
          <p:cNvSpPr>
            <a:spLocks noGrp="1" noChangeArrowheads="1"/>
          </p:cNvSpPr>
          <p:nvPr>
            <p:ph type="body" idx="1"/>
          </p:nvPr>
        </p:nvSpPr>
        <p:spPr>
          <a:xfrm>
            <a:off x="827088" y="765175"/>
            <a:ext cx="8316912" cy="5903913"/>
          </a:xfrm>
        </p:spPr>
        <p:txBody>
          <a:bodyPr/>
          <a:lstStyle/>
          <a:p>
            <a:r>
              <a:rPr lang="fi-FI"/>
              <a:t>instantiations of generic parameter T are not allowed</a:t>
            </a:r>
          </a:p>
          <a:p>
            <a:pPr lvl="2">
              <a:buFontTx/>
              <a:buNone/>
            </a:pPr>
            <a:r>
              <a:rPr lang="fi-FI" i="1">
                <a:solidFill>
                  <a:schemeClr val="accent2"/>
                </a:solidFill>
              </a:rPr>
              <a:t>new T ()          // ERROR: whatever T to produce?</a:t>
            </a:r>
          </a:p>
          <a:p>
            <a:pPr lvl="2">
              <a:buFontTx/>
              <a:buNone/>
            </a:pPr>
            <a:r>
              <a:rPr lang="fi-FI" i="1">
                <a:solidFill>
                  <a:schemeClr val="accent2"/>
                </a:solidFill>
              </a:rPr>
              <a:t>new T [10]</a:t>
            </a:r>
            <a:endParaRPr lang="fi-FI" sz="800" i="1">
              <a:solidFill>
                <a:schemeClr val="accent2"/>
              </a:solidFill>
            </a:endParaRPr>
          </a:p>
          <a:p>
            <a:r>
              <a:rPr lang="fi-FI"/>
              <a:t>arrays of parameterized types are not allowed</a:t>
            </a:r>
          </a:p>
          <a:p>
            <a:pPr lvl="2">
              <a:buFontTx/>
              <a:buNone/>
            </a:pPr>
            <a:r>
              <a:rPr lang="fi-FI" i="1"/>
              <a:t>new</a:t>
            </a:r>
            <a:r>
              <a:rPr lang="fi-FI" i="1">
                <a:solidFill>
                  <a:schemeClr val="accent2"/>
                </a:solidFill>
              </a:rPr>
              <a:t> Pair &lt;String&gt; [10];         //  ERROR</a:t>
            </a:r>
          </a:p>
          <a:p>
            <a:pPr lvl="1"/>
            <a:r>
              <a:rPr lang="fi-FI"/>
              <a:t>since type erasure removes type information needed for checks of array assignments</a:t>
            </a:r>
            <a:endParaRPr lang="fi-FI" sz="1000"/>
          </a:p>
          <a:p>
            <a:r>
              <a:rPr lang="fi-FI"/>
              <a:t>static fields and static methods with type parameters are not allowed </a:t>
            </a:r>
          </a:p>
          <a:p>
            <a:pPr lvl="2">
              <a:buFontTx/>
              <a:buNone/>
            </a:pPr>
            <a:r>
              <a:rPr lang="fi-FI"/>
              <a:t>class</a:t>
            </a:r>
            <a:r>
              <a:rPr lang="fi-FI">
                <a:solidFill>
                  <a:schemeClr val="accent2"/>
                </a:solidFill>
              </a:rPr>
              <a:t> Singleton &lt;T&gt; {</a:t>
            </a:r>
          </a:p>
          <a:p>
            <a:pPr lvl="3">
              <a:buFontTx/>
              <a:buNone/>
            </a:pPr>
            <a:r>
              <a:rPr lang="fi-FI" i="1"/>
              <a:t>private static</a:t>
            </a:r>
            <a:r>
              <a:rPr lang="fi-FI" i="1">
                <a:solidFill>
                  <a:schemeClr val="accent2"/>
                </a:solidFill>
              </a:rPr>
              <a:t> T singleOne;         // ERROR</a:t>
            </a:r>
          </a:p>
          <a:p>
            <a:pPr lvl="1"/>
            <a:r>
              <a:rPr lang="fi-FI"/>
              <a:t>since after type erasure, </a:t>
            </a:r>
            <a:r>
              <a:rPr lang="fi-FI" i="1"/>
              <a:t>one</a:t>
            </a:r>
            <a:r>
              <a:rPr lang="fi-FI"/>
              <a:t> class and </a:t>
            </a:r>
            <a:r>
              <a:rPr lang="fi-FI" i="1"/>
              <a:t>one</a:t>
            </a:r>
            <a:r>
              <a:rPr lang="fi-FI"/>
              <a:t> shared static field for all instantiations and their objects</a:t>
            </a:r>
          </a:p>
          <a:p>
            <a:pPr lvl="1"/>
            <a:endParaRPr lang="fi-FI"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7"/>
          <p:cNvSpPr>
            <a:spLocks noGrp="1"/>
          </p:cNvSpPr>
          <p:nvPr>
            <p:ph type="title"/>
          </p:nvPr>
        </p:nvSpPr>
        <p:spPr>
          <a:xfrm>
            <a:off x="381000" y="152400"/>
            <a:ext cx="8229600" cy="873124"/>
          </a:xfrm>
        </p:spPr>
        <p:txBody>
          <a:bodyPr>
            <a:normAutofit/>
          </a:bodyPr>
          <a:lstStyle/>
          <a:p>
            <a:r>
              <a:rPr lang="en-US" sz="4000" dirty="0"/>
              <a:t>Access</a:t>
            </a:r>
            <a:endParaRPr lang="en-IN" sz="4000" dirty="0"/>
          </a:p>
        </p:txBody>
      </p:sp>
      <p:sp>
        <p:nvSpPr>
          <p:cNvPr id="9241" name="Slide Number Placeholder 2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2EF4927-EE50-48A7-83E0-14020B7185CE}" type="slidenum">
              <a:rPr lang="en-US" smtClean="0">
                <a:solidFill>
                  <a:schemeClr val="bg2"/>
                </a:solidFill>
                <a:latin typeface="Arial (Body)"/>
              </a:rPr>
              <a:pPr eaLnBrk="1" hangingPunct="1">
                <a:defRPr/>
              </a:pPr>
              <a:t>17</a:t>
            </a:fld>
            <a:endParaRPr lang="en-US" dirty="0">
              <a:solidFill>
                <a:schemeClr val="bg2"/>
              </a:solidFill>
              <a:latin typeface="Arial (Body)"/>
            </a:endParaRPr>
          </a:p>
        </p:txBody>
      </p:sp>
      <p:sp>
        <p:nvSpPr>
          <p:cNvPr id="8195" name="Rectangle 2"/>
          <p:cNvSpPr>
            <a:spLocks noChangeArrowheads="1"/>
          </p:cNvSpPr>
          <p:nvPr/>
        </p:nvSpPr>
        <p:spPr bwMode="auto">
          <a:xfrm>
            <a:off x="304800" y="1600200"/>
            <a:ext cx="39624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IN" sz="2400">
              <a:latin typeface="Times New Roman" pitchFamily="18" charset="0"/>
            </a:endParaRPr>
          </a:p>
        </p:txBody>
      </p:sp>
      <p:sp>
        <p:nvSpPr>
          <p:cNvPr id="8196" name="Rectangle 3"/>
          <p:cNvSpPr>
            <a:spLocks noChangeArrowheads="1"/>
          </p:cNvSpPr>
          <p:nvPr/>
        </p:nvSpPr>
        <p:spPr bwMode="auto">
          <a:xfrm>
            <a:off x="4724400" y="1524000"/>
            <a:ext cx="3276600" cy="281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dirty="0">
              <a:latin typeface="Arial (Body)"/>
            </a:endParaRPr>
          </a:p>
        </p:txBody>
      </p:sp>
      <p:sp>
        <p:nvSpPr>
          <p:cNvPr id="8197" name="Text Box 4"/>
          <p:cNvSpPr txBox="1">
            <a:spLocks noChangeArrowheads="1"/>
          </p:cNvSpPr>
          <p:nvPr/>
        </p:nvSpPr>
        <p:spPr bwMode="auto">
          <a:xfrm>
            <a:off x="304800" y="1219200"/>
            <a:ext cx="106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student</a:t>
            </a:r>
          </a:p>
        </p:txBody>
      </p:sp>
      <p:sp>
        <p:nvSpPr>
          <p:cNvPr id="8198" name="Text Box 5"/>
          <p:cNvSpPr txBox="1">
            <a:spLocks noChangeArrowheads="1"/>
          </p:cNvSpPr>
          <p:nvPr/>
        </p:nvSpPr>
        <p:spPr bwMode="auto">
          <a:xfrm>
            <a:off x="4800600" y="1143000"/>
            <a:ext cx="1062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teacher</a:t>
            </a:r>
          </a:p>
        </p:txBody>
      </p:sp>
      <p:sp>
        <p:nvSpPr>
          <p:cNvPr id="8199" name="Text Box 6"/>
          <p:cNvSpPr txBox="1">
            <a:spLocks noChangeArrowheads="1"/>
          </p:cNvSpPr>
          <p:nvPr/>
        </p:nvSpPr>
        <p:spPr bwMode="auto">
          <a:xfrm>
            <a:off x="685800" y="1981200"/>
            <a:ext cx="1114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Student</a:t>
            </a:r>
          </a:p>
        </p:txBody>
      </p:sp>
      <p:sp>
        <p:nvSpPr>
          <p:cNvPr id="8200" name="AutoShape 7"/>
          <p:cNvSpPr>
            <a:spLocks noChangeArrowheads="1"/>
          </p:cNvSpPr>
          <p:nvPr/>
        </p:nvSpPr>
        <p:spPr bwMode="auto">
          <a:xfrm>
            <a:off x="762000" y="1981200"/>
            <a:ext cx="2286000" cy="9906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1" name="AutoShape 8"/>
          <p:cNvSpPr>
            <a:spLocks noChangeArrowheads="1"/>
          </p:cNvSpPr>
          <p:nvPr/>
        </p:nvSpPr>
        <p:spPr bwMode="auto">
          <a:xfrm>
            <a:off x="685800" y="3200400"/>
            <a:ext cx="2133600" cy="685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2" name="Text Box 9"/>
          <p:cNvSpPr txBox="1">
            <a:spLocks noChangeArrowheads="1"/>
          </p:cNvSpPr>
          <p:nvPr/>
        </p:nvSpPr>
        <p:spPr bwMode="auto">
          <a:xfrm>
            <a:off x="685800"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Grade</a:t>
            </a:r>
          </a:p>
        </p:txBody>
      </p:sp>
      <p:sp>
        <p:nvSpPr>
          <p:cNvPr id="8203" name="Text Box 10"/>
          <p:cNvSpPr txBox="1">
            <a:spLocks noChangeArrowheads="1"/>
          </p:cNvSpPr>
          <p:nvPr/>
        </p:nvSpPr>
        <p:spPr bwMode="auto">
          <a:xfrm>
            <a:off x="5181600" y="1676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Teacher</a:t>
            </a:r>
          </a:p>
        </p:txBody>
      </p:sp>
      <p:sp>
        <p:nvSpPr>
          <p:cNvPr id="8204" name="AutoShape 11"/>
          <p:cNvSpPr>
            <a:spLocks noChangeArrowheads="1"/>
          </p:cNvSpPr>
          <p:nvPr/>
        </p:nvSpPr>
        <p:spPr bwMode="auto">
          <a:xfrm>
            <a:off x="4876800" y="1676400"/>
            <a:ext cx="3032125" cy="796925"/>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5" name="AutoShape 12"/>
          <p:cNvSpPr>
            <a:spLocks noChangeArrowheads="1"/>
          </p:cNvSpPr>
          <p:nvPr/>
        </p:nvSpPr>
        <p:spPr bwMode="auto">
          <a:xfrm>
            <a:off x="5334000" y="3200400"/>
            <a:ext cx="2606675" cy="685800"/>
          </a:xfrm>
          <a:prstGeom prst="flowChartAlternate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dirty="0">
              <a:latin typeface="Arial (Body)"/>
            </a:endParaRPr>
          </a:p>
        </p:txBody>
      </p:sp>
      <p:sp>
        <p:nvSpPr>
          <p:cNvPr id="8206" name="Text Box 13"/>
          <p:cNvSpPr txBox="1">
            <a:spLocks noChangeArrowheads="1"/>
          </p:cNvSpPr>
          <p:nvPr/>
        </p:nvSpPr>
        <p:spPr bwMode="auto">
          <a:xfrm>
            <a:off x="5410200" y="3200400"/>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Grade</a:t>
            </a:r>
          </a:p>
        </p:txBody>
      </p:sp>
      <p:sp>
        <p:nvSpPr>
          <p:cNvPr id="8207" name="Text Box 14"/>
          <p:cNvSpPr txBox="1">
            <a:spLocks noChangeArrowheads="1"/>
          </p:cNvSpPr>
          <p:nvPr/>
        </p:nvSpPr>
        <p:spPr bwMode="auto">
          <a:xfrm>
            <a:off x="5867400" y="2057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err="1">
                <a:latin typeface="Times New Roman" pitchFamily="18" charset="0"/>
              </a:rPr>
              <a:t>student.Student</a:t>
            </a:r>
            <a:endParaRPr lang="en-US" sz="2400" i="1" dirty="0">
              <a:latin typeface="Times New Roman" pitchFamily="18" charset="0"/>
            </a:endParaRPr>
          </a:p>
        </p:txBody>
      </p:sp>
      <p:sp>
        <p:nvSpPr>
          <p:cNvPr id="8208" name="Text Box 15"/>
          <p:cNvSpPr txBox="1">
            <a:spLocks noChangeArrowheads="1"/>
          </p:cNvSpPr>
          <p:nvPr/>
        </p:nvSpPr>
        <p:spPr bwMode="auto">
          <a:xfrm>
            <a:off x="3200400" y="1905000"/>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solidFill>
                  <a:srgbClr val="FF0000"/>
                </a:solidFill>
                <a:latin typeface="Times New Roman" pitchFamily="18" charset="0"/>
              </a:rPr>
              <a:t>Referred</a:t>
            </a:r>
            <a:r>
              <a:rPr lang="en-US" sz="2400" dirty="0">
                <a:solidFill>
                  <a:schemeClr val="accent2"/>
                </a:solidFill>
                <a:latin typeface="Times New Roman" pitchFamily="18" charset="0"/>
              </a:rPr>
              <a:t> </a:t>
            </a:r>
            <a:r>
              <a:rPr lang="en-US" sz="2400" dirty="0">
                <a:solidFill>
                  <a:srgbClr val="FF0000"/>
                </a:solidFill>
                <a:latin typeface="Times New Roman" pitchFamily="18" charset="0"/>
              </a:rPr>
              <a:t>to as</a:t>
            </a:r>
          </a:p>
        </p:txBody>
      </p:sp>
      <p:sp>
        <p:nvSpPr>
          <p:cNvPr id="8209" name="Line 16"/>
          <p:cNvSpPr>
            <a:spLocks noChangeShapeType="1"/>
          </p:cNvSpPr>
          <p:nvPr/>
        </p:nvSpPr>
        <p:spPr bwMode="auto">
          <a:xfrm>
            <a:off x="1828800" y="2286000"/>
            <a:ext cx="403860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8210" name="Line 17"/>
          <p:cNvSpPr>
            <a:spLocks noChangeShapeType="1"/>
          </p:cNvSpPr>
          <p:nvPr/>
        </p:nvSpPr>
        <p:spPr bwMode="auto">
          <a:xfrm>
            <a:off x="990600" y="2362200"/>
            <a:ext cx="914400" cy="1219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8211" name="Rectangle 18"/>
          <p:cNvSpPr>
            <a:spLocks noChangeArrowheads="1"/>
          </p:cNvSpPr>
          <p:nvPr/>
        </p:nvSpPr>
        <p:spPr bwMode="auto">
          <a:xfrm>
            <a:off x="1752600" y="3429000"/>
            <a:ext cx="1096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i="1">
                <a:latin typeface="Times New Roman" pitchFamily="18" charset="0"/>
              </a:rPr>
              <a:t>Student</a:t>
            </a:r>
          </a:p>
        </p:txBody>
      </p:sp>
      <p:sp>
        <p:nvSpPr>
          <p:cNvPr id="8212" name="Line 20"/>
          <p:cNvSpPr>
            <a:spLocks noChangeShapeType="1"/>
          </p:cNvSpPr>
          <p:nvPr/>
        </p:nvSpPr>
        <p:spPr bwMode="auto">
          <a:xfrm>
            <a:off x="5562600" y="2057400"/>
            <a:ext cx="1295400" cy="15240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8213" name="Rectangle 21"/>
          <p:cNvSpPr>
            <a:spLocks noChangeArrowheads="1"/>
          </p:cNvSpPr>
          <p:nvPr/>
        </p:nvSpPr>
        <p:spPr bwMode="auto">
          <a:xfrm>
            <a:off x="6781800" y="3429000"/>
            <a:ext cx="118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i="1">
                <a:latin typeface="Times New Roman" pitchFamily="18" charset="0"/>
              </a:rPr>
              <a:t>Teacher</a:t>
            </a:r>
          </a:p>
        </p:txBody>
      </p:sp>
      <p:sp>
        <p:nvSpPr>
          <p:cNvPr id="8214" name="Line 23"/>
          <p:cNvSpPr>
            <a:spLocks noChangeShapeType="1"/>
          </p:cNvSpPr>
          <p:nvPr/>
        </p:nvSpPr>
        <p:spPr bwMode="auto">
          <a:xfrm flipH="1">
            <a:off x="2819400" y="2057400"/>
            <a:ext cx="2743200" cy="533400"/>
          </a:xfrm>
          <a:prstGeom prst="line">
            <a:avLst/>
          </a:prstGeom>
          <a:noFill/>
          <a:ln w="9525">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8215" name="Text Box 24"/>
          <p:cNvSpPr txBox="1">
            <a:spLocks noChangeArrowheads="1"/>
          </p:cNvSpPr>
          <p:nvPr/>
        </p:nvSpPr>
        <p:spPr bwMode="auto">
          <a:xfrm>
            <a:off x="1295400" y="2438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i="1" dirty="0">
                <a:latin typeface="Times New Roman" pitchFamily="18" charset="0"/>
              </a:rPr>
              <a:t>teacher</a:t>
            </a:r>
            <a:r>
              <a:rPr lang="en-US" sz="2400" b="1" i="1" dirty="0">
                <a:latin typeface="Times New Roman" pitchFamily="18" charset="0"/>
              </a:rPr>
              <a:t>. </a:t>
            </a:r>
            <a:r>
              <a:rPr lang="en-US" sz="2400" i="1" dirty="0">
                <a:latin typeface="Times New Roman" pitchFamily="18" charset="0"/>
              </a:rPr>
              <a:t>Teacher</a:t>
            </a:r>
          </a:p>
        </p:txBody>
      </p:sp>
      <p:sp>
        <p:nvSpPr>
          <p:cNvPr id="8216" name="TextBox 26"/>
          <p:cNvSpPr txBox="1">
            <a:spLocks noChangeArrowheads="1"/>
          </p:cNvSpPr>
          <p:nvPr/>
        </p:nvSpPr>
        <p:spPr bwMode="auto">
          <a:xfrm>
            <a:off x="457200" y="4953000"/>
            <a:ext cx="7543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latin typeface="Arial (Body)"/>
              </a:rPr>
              <a:t>Outside the student package, the </a:t>
            </a:r>
            <a:r>
              <a:rPr lang="en-US" sz="2000" dirty="0">
                <a:latin typeface="Courier New" pitchFamily="49" charset="0"/>
                <a:cs typeface="Courier New" pitchFamily="49" charset="0"/>
              </a:rPr>
              <a:t>Student</a:t>
            </a:r>
            <a:r>
              <a:rPr lang="en-US" sz="2000" dirty="0">
                <a:latin typeface="Arial (Body)"/>
              </a:rPr>
              <a:t> class is now to be referred to as </a:t>
            </a:r>
            <a:r>
              <a:rPr lang="en-US" sz="2000" dirty="0" err="1">
                <a:latin typeface="Courier New" pitchFamily="49" charset="0"/>
                <a:cs typeface="Courier New" pitchFamily="49" charset="0"/>
              </a:rPr>
              <a:t>student.Student</a:t>
            </a:r>
            <a:r>
              <a:rPr lang="en-US" sz="2000" dirty="0">
                <a:latin typeface="Courier New" pitchFamily="49" charset="0"/>
                <a:cs typeface="Courier New" pitchFamily="49" charset="0"/>
              </a:rPr>
              <a:t>.</a:t>
            </a:r>
            <a:endParaRPr lang="en-IN" sz="2000" dirty="0">
              <a:latin typeface="Courier New" pitchFamily="49" charset="0"/>
              <a:cs typeface="Courier New" pitchFamily="49" charset="0"/>
            </a:endParaRPr>
          </a:p>
        </p:txBody>
      </p:sp>
    </p:spTree>
    <p:extLst>
      <p:ext uri="{BB962C8B-B14F-4D97-AF65-F5344CB8AC3E}">
        <p14:creationId xmlns:p14="http://schemas.microsoft.com/office/powerpoint/2010/main" val="404759303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FC8C87-9ED0-4F9A-921B-8D8F28516F29}" type="slidenum">
              <a:rPr lang="fi-FI"/>
              <a:pPr/>
              <a:t>170</a:t>
            </a:fld>
            <a:endParaRPr lang="fi-FI"/>
          </a:p>
        </p:txBody>
      </p:sp>
      <p:sp>
        <p:nvSpPr>
          <p:cNvPr id="538626" name="Rectangle 2"/>
          <p:cNvSpPr>
            <a:spLocks noGrp="1" noChangeArrowheads="1"/>
          </p:cNvSpPr>
          <p:nvPr>
            <p:ph type="title"/>
          </p:nvPr>
        </p:nvSpPr>
        <p:spPr>
          <a:xfrm>
            <a:off x="827088" y="0"/>
            <a:ext cx="8066087" cy="620713"/>
          </a:xfrm>
        </p:spPr>
        <p:txBody>
          <a:bodyPr>
            <a:normAutofit fontScale="90000"/>
          </a:bodyPr>
          <a:lstStyle/>
          <a:p>
            <a:r>
              <a:rPr lang="fi-FI"/>
              <a:t>Wildcard types</a:t>
            </a:r>
          </a:p>
        </p:txBody>
      </p:sp>
      <p:sp>
        <p:nvSpPr>
          <p:cNvPr id="538627" name="Rectangle 3"/>
          <p:cNvSpPr>
            <a:spLocks noGrp="1" noChangeArrowheads="1"/>
          </p:cNvSpPr>
          <p:nvPr>
            <p:ph type="body" idx="1"/>
          </p:nvPr>
        </p:nvSpPr>
        <p:spPr>
          <a:xfrm>
            <a:off x="827088" y="620713"/>
            <a:ext cx="8316912" cy="5832475"/>
          </a:xfrm>
        </p:spPr>
        <p:txBody>
          <a:bodyPr/>
          <a:lstStyle/>
          <a:p>
            <a:pPr marL="457200" indent="-457200"/>
            <a:r>
              <a:rPr lang="fi-FI"/>
              <a:t>note that the raw class </a:t>
            </a:r>
            <a:r>
              <a:rPr lang="fi-FI" i="1"/>
              <a:t>Pair</a:t>
            </a:r>
            <a:r>
              <a:rPr lang="fi-FI"/>
              <a:t> is not equal </a:t>
            </a:r>
            <a:r>
              <a:rPr lang="fi-FI" i="1"/>
              <a:t>Pair</a:t>
            </a:r>
            <a:r>
              <a:rPr lang="fi-FI"/>
              <a:t> &lt;?&gt;</a:t>
            </a:r>
          </a:p>
          <a:p>
            <a:pPr marL="1371600" lvl="2" indent="-457200">
              <a:buFontTx/>
              <a:buNone/>
            </a:pPr>
            <a:r>
              <a:rPr lang="fi-FI">
                <a:solidFill>
                  <a:schemeClr val="accent2"/>
                </a:solidFill>
              </a:rPr>
              <a:t>Pair pair1  = . .;  </a:t>
            </a:r>
          </a:p>
          <a:p>
            <a:pPr marL="1371600" lvl="2" indent="-457200">
              <a:buFontTx/>
              <a:buNone/>
            </a:pPr>
            <a:r>
              <a:rPr lang="fi-FI">
                <a:solidFill>
                  <a:schemeClr val="accent2"/>
                </a:solidFill>
              </a:rPr>
              <a:t>pair1.first = </a:t>
            </a:r>
            <a:r>
              <a:rPr lang="fi-FI"/>
              <a:t>new</a:t>
            </a:r>
            <a:r>
              <a:rPr lang="fi-FI">
                <a:solidFill>
                  <a:schemeClr val="accent2"/>
                </a:solidFill>
              </a:rPr>
              <a:t> Double (10.0);   </a:t>
            </a:r>
            <a:r>
              <a:rPr lang="fi-FI" i="1">
                <a:solidFill>
                  <a:schemeClr val="accent2"/>
                </a:solidFill>
              </a:rPr>
              <a:t>//  WARNING</a:t>
            </a:r>
          </a:p>
          <a:p>
            <a:pPr marL="1371600" lvl="2" indent="-457200">
              <a:buFontTx/>
              <a:buNone/>
            </a:pPr>
            <a:r>
              <a:rPr lang="fi-FI">
                <a:solidFill>
                  <a:schemeClr val="accent2"/>
                </a:solidFill>
              </a:rPr>
              <a:t>Pair &lt;?&gt; pair2 = . .; </a:t>
            </a:r>
          </a:p>
          <a:p>
            <a:pPr marL="1371600" lvl="2" indent="-457200">
              <a:buFontTx/>
              <a:buNone/>
            </a:pPr>
            <a:r>
              <a:rPr lang="fi-FI" i="1">
                <a:solidFill>
                  <a:schemeClr val="accent2"/>
                </a:solidFill>
              </a:rPr>
              <a:t>pair2.first = </a:t>
            </a:r>
            <a:r>
              <a:rPr lang="fi-FI" i="1"/>
              <a:t>new</a:t>
            </a:r>
            <a:r>
              <a:rPr lang="fi-FI" i="1">
                <a:solidFill>
                  <a:schemeClr val="accent2"/>
                </a:solidFill>
              </a:rPr>
              <a:t> Double (10.0);   //  ERROR</a:t>
            </a:r>
          </a:p>
          <a:p>
            <a:pPr marL="457200" indent="-457200"/>
            <a:endParaRPr lang="fi-FI" sz="800"/>
          </a:p>
          <a:p>
            <a:pPr marL="457200" indent="-457200"/>
            <a:r>
              <a:rPr lang="fi-FI"/>
              <a:t>but some operations have no type constraints:</a:t>
            </a:r>
          </a:p>
          <a:p>
            <a:pPr marL="1371600" lvl="2" indent="-457200">
              <a:buFontTx/>
              <a:buNone/>
            </a:pPr>
            <a:r>
              <a:rPr lang="fi-FI"/>
              <a:t>public static boolean</a:t>
            </a:r>
            <a:r>
              <a:rPr lang="fi-FI">
                <a:solidFill>
                  <a:schemeClr val="accent2"/>
                </a:solidFill>
              </a:rPr>
              <a:t> hasNulls (Pair &lt;?&gt; p) {</a:t>
            </a:r>
          </a:p>
          <a:p>
            <a:pPr marL="1828800" lvl="3" indent="-457200">
              <a:buFontTx/>
              <a:buNone/>
            </a:pPr>
            <a:r>
              <a:rPr lang="fi-FI"/>
              <a:t>return</a:t>
            </a:r>
            <a:r>
              <a:rPr lang="fi-FI">
                <a:solidFill>
                  <a:schemeClr val="accent2"/>
                </a:solidFill>
              </a:rPr>
              <a:t> p.first == </a:t>
            </a:r>
            <a:r>
              <a:rPr lang="fi-FI"/>
              <a:t>null </a:t>
            </a:r>
            <a:r>
              <a:rPr lang="fi-FI">
                <a:solidFill>
                  <a:schemeClr val="accent2"/>
                </a:solidFill>
              </a:rPr>
              <a:t> ||  p.second == </a:t>
            </a:r>
            <a:r>
              <a:rPr lang="fi-FI"/>
              <a:t>null</a:t>
            </a:r>
            <a:r>
              <a:rPr lang="fi-FI">
                <a:solidFill>
                  <a:schemeClr val="accent2"/>
                </a:solidFill>
              </a:rPr>
              <a:t>; </a:t>
            </a:r>
          </a:p>
          <a:p>
            <a:pPr marL="1371600" lvl="2" indent="-457200">
              <a:buFontTx/>
              <a:buNone/>
            </a:pPr>
            <a:r>
              <a:rPr lang="fi-FI">
                <a:solidFill>
                  <a:schemeClr val="accent2"/>
                </a:solidFill>
              </a:rPr>
              <a:t>}</a:t>
            </a:r>
          </a:p>
          <a:p>
            <a:pPr marL="457200" indent="-457200"/>
            <a:r>
              <a:rPr lang="fi-FI"/>
              <a:t>alternatively, you could provide a generic method</a:t>
            </a:r>
          </a:p>
          <a:p>
            <a:pPr marL="1371600" lvl="2" indent="-457200">
              <a:buFontTx/>
              <a:buNone/>
            </a:pPr>
            <a:r>
              <a:rPr lang="fi-FI"/>
              <a:t>public static </a:t>
            </a:r>
            <a:r>
              <a:rPr lang="fi-FI">
                <a:solidFill>
                  <a:schemeClr val="accent2"/>
                </a:solidFill>
              </a:rPr>
              <a:t>&lt;T&gt;</a:t>
            </a:r>
            <a:r>
              <a:rPr lang="fi-FI"/>
              <a:t> boolean</a:t>
            </a:r>
            <a:r>
              <a:rPr lang="fi-FI">
                <a:solidFill>
                  <a:schemeClr val="accent2"/>
                </a:solidFill>
              </a:rPr>
              <a:t> hasNulls (Pair &lt;T&gt; p)</a:t>
            </a:r>
          </a:p>
          <a:p>
            <a:pPr marL="457200" indent="-457200"/>
            <a:r>
              <a:rPr lang="fi-FI"/>
              <a:t>generally, prefer wildcard types (but use generic method with type T when multiple parameters)</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94C4BB-E578-43E1-9872-599D745D330A}" type="slidenum">
              <a:rPr lang="fi-FI"/>
              <a:pPr/>
              <a:t>171</a:t>
            </a:fld>
            <a:endParaRPr lang="fi-FI"/>
          </a:p>
        </p:txBody>
      </p:sp>
      <p:sp>
        <p:nvSpPr>
          <p:cNvPr id="539650" name="Rectangle 2"/>
          <p:cNvSpPr>
            <a:spLocks noGrp="1" noChangeArrowheads="1"/>
          </p:cNvSpPr>
          <p:nvPr>
            <p:ph type="title"/>
          </p:nvPr>
        </p:nvSpPr>
        <p:spPr>
          <a:xfrm>
            <a:off x="827088" y="188913"/>
            <a:ext cx="8066087" cy="431800"/>
          </a:xfrm>
        </p:spPr>
        <p:txBody>
          <a:bodyPr>
            <a:normAutofit fontScale="90000"/>
          </a:bodyPr>
          <a:lstStyle/>
          <a:p>
            <a:r>
              <a:rPr lang="fi-FI"/>
              <a:t>Wildcard capture</a:t>
            </a:r>
          </a:p>
        </p:txBody>
      </p:sp>
      <p:sp>
        <p:nvSpPr>
          <p:cNvPr id="539651" name="Rectangle 3"/>
          <p:cNvSpPr>
            <a:spLocks noGrp="1" noChangeArrowheads="1"/>
          </p:cNvSpPr>
          <p:nvPr>
            <p:ph type="body" idx="1"/>
          </p:nvPr>
        </p:nvSpPr>
        <p:spPr>
          <a:xfrm>
            <a:off x="900113" y="908050"/>
            <a:ext cx="8243887" cy="5689600"/>
          </a:xfrm>
        </p:spPr>
        <p:txBody>
          <a:bodyPr/>
          <a:lstStyle/>
          <a:p>
            <a:pPr marL="457200" indent="-457200"/>
            <a:r>
              <a:rPr lang="fi-FI"/>
              <a:t>the wildcard type ? cannot be used as a declared type of any variables (as in the previous slide)</a:t>
            </a:r>
          </a:p>
          <a:p>
            <a:pPr marL="914400" lvl="1" indent="-457200">
              <a:buFontTx/>
              <a:buNone/>
            </a:pPr>
            <a:r>
              <a:rPr lang="fi-FI">
                <a:solidFill>
                  <a:schemeClr val="accent2"/>
                </a:solidFill>
              </a:rPr>
              <a:t>     Pair &lt;?&gt; p = new Pair &lt;String&gt; ("one", "two"); . .</a:t>
            </a:r>
            <a:br>
              <a:rPr lang="fi-FI">
                <a:solidFill>
                  <a:schemeClr val="accent2"/>
                </a:solidFill>
              </a:rPr>
            </a:br>
            <a:r>
              <a:rPr lang="fi-FI" i="1">
                <a:solidFill>
                  <a:schemeClr val="accent2"/>
                </a:solidFill>
              </a:rPr>
              <a:t>p.first =  p.second</a:t>
            </a:r>
            <a:r>
              <a:rPr lang="fi-FI">
                <a:solidFill>
                  <a:schemeClr val="accent2"/>
                </a:solidFill>
              </a:rPr>
              <a:t>;</a:t>
            </a:r>
            <a:r>
              <a:rPr lang="fi-FI" i="1">
                <a:solidFill>
                  <a:schemeClr val="accent2"/>
                </a:solidFill>
              </a:rPr>
              <a:t>   //  ERROR</a:t>
            </a:r>
            <a:r>
              <a:rPr lang="fi-FI">
                <a:solidFill>
                  <a:schemeClr val="accent2"/>
                </a:solidFill>
              </a:rPr>
              <a:t>: unknown type</a:t>
            </a:r>
          </a:p>
          <a:p>
            <a:pPr marL="457200" indent="-457200"/>
            <a:r>
              <a:rPr lang="fi-FI"/>
              <a:t>but, can sometimes use a generic method to </a:t>
            </a:r>
            <a:r>
              <a:rPr lang="fi-FI" i="1"/>
              <a:t>capture the wildcard</a:t>
            </a:r>
            <a:r>
              <a:rPr lang="fi-FI"/>
              <a:t>:</a:t>
            </a:r>
          </a:p>
          <a:p>
            <a:pPr marL="1371600" lvl="2" indent="-457200">
              <a:buFontTx/>
              <a:buNone/>
            </a:pPr>
            <a:r>
              <a:rPr lang="fi-FI"/>
              <a:t>public static </a:t>
            </a:r>
            <a:r>
              <a:rPr lang="fi-FI">
                <a:solidFill>
                  <a:schemeClr val="accent2"/>
                </a:solidFill>
              </a:rPr>
              <a:t>&lt;T&gt;</a:t>
            </a:r>
            <a:r>
              <a:rPr lang="fi-FI"/>
              <a:t> void</a:t>
            </a:r>
            <a:r>
              <a:rPr lang="fi-FI">
                <a:solidFill>
                  <a:schemeClr val="accent2"/>
                </a:solidFill>
              </a:rPr>
              <a:t> rotate (Pair &lt;T&gt; p) {</a:t>
            </a:r>
          </a:p>
          <a:p>
            <a:pPr marL="1828800" lvl="3" indent="-457200">
              <a:buFontTx/>
              <a:buNone/>
            </a:pPr>
            <a:r>
              <a:rPr lang="fi-FI">
                <a:solidFill>
                  <a:schemeClr val="accent2"/>
                </a:solidFill>
              </a:rPr>
              <a:t>T temp = p.first; p.first = p.second;</a:t>
            </a:r>
          </a:p>
          <a:p>
            <a:pPr marL="1828800" lvl="3" indent="-457200">
              <a:buFontTx/>
              <a:buNone/>
            </a:pPr>
            <a:r>
              <a:rPr lang="fi-FI">
                <a:solidFill>
                  <a:schemeClr val="accent2"/>
                </a:solidFill>
              </a:rPr>
              <a:t>p.second = temp;</a:t>
            </a:r>
          </a:p>
          <a:p>
            <a:pPr marL="1371600" lvl="2" indent="-457200">
              <a:buFontTx/>
              <a:buNone/>
            </a:pPr>
            <a:r>
              <a:rPr lang="fi-FI">
                <a:solidFill>
                  <a:schemeClr val="accent2"/>
                </a:solidFill>
              </a:rPr>
              <a:t>}</a:t>
            </a:r>
          </a:p>
          <a:p>
            <a:pPr marL="457200" indent="-457200"/>
            <a:r>
              <a:rPr lang="fi-FI"/>
              <a:t>the compile checks that such a capture is legal</a:t>
            </a:r>
          </a:p>
          <a:p>
            <a:pPr marL="914400" lvl="1" indent="-457200"/>
            <a:r>
              <a:rPr lang="fi-FI"/>
              <a:t>e.g., the context ensures that T is unambiguous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7E68EE-5D04-4B85-8C26-664159ECAF0C}" type="slidenum">
              <a:rPr lang="fi-FI"/>
              <a:pPr/>
              <a:t>172</a:t>
            </a:fld>
            <a:endParaRPr lang="fi-FI"/>
          </a:p>
        </p:txBody>
      </p:sp>
      <p:sp>
        <p:nvSpPr>
          <p:cNvPr id="541698" name="Rectangle 2"/>
          <p:cNvSpPr>
            <a:spLocks noGrp="1" noChangeArrowheads="1"/>
          </p:cNvSpPr>
          <p:nvPr>
            <p:ph type="title"/>
          </p:nvPr>
        </p:nvSpPr>
        <p:spPr>
          <a:xfrm>
            <a:off x="827088" y="188913"/>
            <a:ext cx="8066087" cy="417512"/>
          </a:xfrm>
        </p:spPr>
        <p:txBody>
          <a:bodyPr>
            <a:normAutofit fontScale="90000"/>
          </a:bodyPr>
          <a:lstStyle/>
          <a:p>
            <a:r>
              <a:rPr lang="fi-FI"/>
              <a:t>Collections and algorithms</a:t>
            </a:r>
          </a:p>
        </p:txBody>
      </p:sp>
      <p:sp>
        <p:nvSpPr>
          <p:cNvPr id="541699" name="Rectangle 3"/>
          <p:cNvSpPr>
            <a:spLocks noGrp="1" noChangeArrowheads="1"/>
          </p:cNvSpPr>
          <p:nvPr>
            <p:ph type="body" idx="1"/>
          </p:nvPr>
        </p:nvSpPr>
        <p:spPr>
          <a:xfrm>
            <a:off x="900113" y="692150"/>
            <a:ext cx="8243887" cy="5832475"/>
          </a:xfrm>
        </p:spPr>
        <p:txBody>
          <a:bodyPr/>
          <a:lstStyle/>
          <a:p>
            <a:r>
              <a:rPr lang="fi-FI"/>
              <a:t>goal: design a</a:t>
            </a:r>
            <a:r>
              <a:rPr lang="fi-FI" i="1"/>
              <a:t> </a:t>
            </a:r>
            <a:r>
              <a:rPr lang="fi-FI"/>
              <a:t>minimal interface that you need</a:t>
            </a:r>
          </a:p>
          <a:p>
            <a:r>
              <a:rPr lang="fi-FI"/>
              <a:t>e.g., for </a:t>
            </a:r>
            <a:r>
              <a:rPr lang="fi-FI" i="1">
                <a:solidFill>
                  <a:schemeClr val="accent2"/>
                </a:solidFill>
              </a:rPr>
              <a:t>max</a:t>
            </a:r>
            <a:r>
              <a:rPr lang="fi-FI"/>
              <a:t>, implement to take any </a:t>
            </a:r>
            <a:r>
              <a:rPr lang="fi-FI" i="1"/>
              <a:t>Collection</a:t>
            </a:r>
            <a:endParaRPr lang="fi-FI" sz="800" i="1"/>
          </a:p>
          <a:p>
            <a:pPr>
              <a:buFontTx/>
              <a:buNone/>
            </a:pPr>
            <a:r>
              <a:rPr lang="fi-FI"/>
              <a:t>     public static</a:t>
            </a:r>
            <a:r>
              <a:rPr lang="fi-FI">
                <a:solidFill>
                  <a:schemeClr val="accent2"/>
                </a:solidFill>
              </a:rPr>
              <a:t> &lt;T </a:t>
            </a:r>
            <a:r>
              <a:rPr lang="fi-FI"/>
              <a:t>extends</a:t>
            </a:r>
            <a:r>
              <a:rPr lang="fi-FI">
                <a:solidFill>
                  <a:schemeClr val="accent2"/>
                </a:solidFill>
              </a:rPr>
              <a:t> Object &amp; </a:t>
            </a:r>
            <a:br>
              <a:rPr lang="fi-FI">
                <a:solidFill>
                  <a:schemeClr val="accent2"/>
                </a:solidFill>
              </a:rPr>
            </a:br>
            <a:r>
              <a:rPr lang="fi-FI">
                <a:solidFill>
                  <a:schemeClr val="accent2"/>
                </a:solidFill>
              </a:rPr>
              <a:t>                                           Comparable &lt;? </a:t>
            </a:r>
            <a:r>
              <a:rPr lang="fi-FI"/>
              <a:t>super</a:t>
            </a:r>
            <a:r>
              <a:rPr lang="fi-FI">
                <a:solidFill>
                  <a:schemeClr val="accent2"/>
                </a:solidFill>
              </a:rPr>
              <a:t> T&gt;&gt;</a:t>
            </a:r>
            <a:br>
              <a:rPr lang="fi-FI">
                <a:solidFill>
                  <a:schemeClr val="accent2"/>
                </a:solidFill>
              </a:rPr>
            </a:br>
            <a:r>
              <a:rPr lang="fi-FI">
                <a:solidFill>
                  <a:schemeClr val="accent2"/>
                </a:solidFill>
              </a:rPr>
              <a:t> T max (Collection &lt;? </a:t>
            </a:r>
            <a:r>
              <a:rPr lang="fi-FI"/>
              <a:t>extends</a:t>
            </a:r>
            <a:r>
              <a:rPr lang="fi-FI">
                <a:solidFill>
                  <a:schemeClr val="accent2"/>
                </a:solidFill>
              </a:rPr>
              <a:t> T&gt; c) { </a:t>
            </a:r>
            <a:br>
              <a:rPr lang="fi-FI">
                <a:solidFill>
                  <a:schemeClr val="accent2"/>
                </a:solidFill>
              </a:rPr>
            </a:br>
            <a:r>
              <a:rPr lang="fi-FI">
                <a:solidFill>
                  <a:schemeClr val="accent2"/>
                </a:solidFill>
              </a:rPr>
              <a:t>    // a </a:t>
            </a:r>
            <a:r>
              <a:rPr lang="fi-FI" i="1">
                <a:solidFill>
                  <a:schemeClr val="accent2"/>
                </a:solidFill>
              </a:rPr>
              <a:t>hypothetical</a:t>
            </a:r>
            <a:r>
              <a:rPr lang="fi-FI">
                <a:solidFill>
                  <a:schemeClr val="accent2"/>
                </a:solidFill>
              </a:rPr>
              <a:t> implementation: </a:t>
            </a:r>
            <a:br>
              <a:rPr lang="fi-FI">
                <a:solidFill>
                  <a:schemeClr val="accent2"/>
                </a:solidFill>
              </a:rPr>
            </a:br>
            <a:r>
              <a:rPr lang="fi-FI">
                <a:solidFill>
                  <a:schemeClr val="accent2"/>
                </a:solidFill>
              </a:rPr>
              <a:t>    Iterator &lt;T&gt; it = c.iterator (); </a:t>
            </a:r>
            <a:br>
              <a:rPr lang="fi-FI">
                <a:solidFill>
                  <a:schemeClr val="accent2"/>
                </a:solidFill>
              </a:rPr>
            </a:br>
            <a:r>
              <a:rPr lang="fi-FI">
                <a:solidFill>
                  <a:schemeClr val="accent2"/>
                </a:solidFill>
              </a:rPr>
              <a:t>    T largest = it.next ();  // or throws </a:t>
            </a:r>
            <a:r>
              <a:rPr lang="fi-FI" i="1">
                <a:solidFill>
                  <a:schemeClr val="accent2"/>
                </a:solidFill>
              </a:rPr>
              <a:t>NoSuchElement</a:t>
            </a:r>
            <a:br>
              <a:rPr lang="fi-FI">
                <a:solidFill>
                  <a:schemeClr val="accent2"/>
                </a:solidFill>
              </a:rPr>
            </a:br>
            <a:r>
              <a:rPr lang="fi-FI">
                <a:solidFill>
                  <a:schemeClr val="accent2"/>
                </a:solidFill>
              </a:rPr>
              <a:t>    </a:t>
            </a:r>
            <a:r>
              <a:rPr lang="fi-FI"/>
              <a:t>while</a:t>
            </a:r>
            <a:r>
              <a:rPr lang="fi-FI">
                <a:solidFill>
                  <a:schemeClr val="accent2"/>
                </a:solidFill>
              </a:rPr>
              <a:t> (it.hasNext ()) { </a:t>
            </a:r>
            <a:br>
              <a:rPr lang="fi-FI">
                <a:solidFill>
                  <a:schemeClr val="accent2"/>
                </a:solidFill>
              </a:rPr>
            </a:br>
            <a:r>
              <a:rPr lang="fi-FI">
                <a:solidFill>
                  <a:schemeClr val="accent2"/>
                </a:solidFill>
              </a:rPr>
              <a:t>         T val = it.next (); </a:t>
            </a:r>
            <a:br>
              <a:rPr lang="fi-FI">
                <a:solidFill>
                  <a:schemeClr val="accent2"/>
                </a:solidFill>
              </a:rPr>
            </a:br>
            <a:r>
              <a:rPr lang="fi-FI">
                <a:solidFill>
                  <a:schemeClr val="accent2"/>
                </a:solidFill>
              </a:rPr>
              <a:t>         </a:t>
            </a:r>
            <a:r>
              <a:rPr lang="fi-FI"/>
              <a:t>if</a:t>
            </a:r>
            <a:r>
              <a:rPr lang="fi-FI">
                <a:solidFill>
                  <a:schemeClr val="accent2"/>
                </a:solidFill>
              </a:rPr>
              <a:t> (largest.compareTo (val) &lt; 0) largest = val;</a:t>
            </a:r>
            <a:br>
              <a:rPr lang="fi-FI">
                <a:solidFill>
                  <a:schemeClr val="accent2"/>
                </a:solidFill>
              </a:rPr>
            </a:br>
            <a:r>
              <a:rPr lang="fi-FI">
                <a:solidFill>
                  <a:schemeClr val="accent2"/>
                </a:solidFill>
              </a:rPr>
              <a:t>     }</a:t>
            </a:r>
            <a:br>
              <a:rPr lang="fi-FI">
                <a:solidFill>
                  <a:schemeClr val="accent2"/>
                </a:solidFill>
              </a:rPr>
            </a:br>
            <a:r>
              <a:rPr lang="fi-FI">
                <a:solidFill>
                  <a:schemeClr val="accent2"/>
                </a:solidFill>
              </a:rPr>
              <a:t>     </a:t>
            </a:r>
            <a:r>
              <a:rPr lang="fi-FI"/>
              <a:t>return</a:t>
            </a:r>
            <a:r>
              <a:rPr lang="fi-FI">
                <a:solidFill>
                  <a:schemeClr val="accent2"/>
                </a:solidFill>
              </a:rPr>
              <a:t> largest; </a:t>
            </a:r>
            <a:br>
              <a:rPr lang="fi-FI">
                <a:solidFill>
                  <a:schemeClr val="accent2"/>
                </a:solidFill>
              </a:rPr>
            </a:br>
            <a:r>
              <a:rPr lang="fi-FI">
                <a:solidFill>
                  <a:schemeClr val="accent2"/>
                </a:solidFill>
              </a:rPr>
              <a:t> }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11A3A-7B68-CA0A-904B-5A7B97FC8B96}"/>
              </a:ext>
            </a:extLst>
          </p:cNvPr>
          <p:cNvSpPr>
            <a:spLocks noGrp="1"/>
          </p:cNvSpPr>
          <p:nvPr>
            <p:ph type="title"/>
          </p:nvPr>
        </p:nvSpPr>
        <p:spPr/>
        <p:txBody>
          <a:bodyPr/>
          <a:lstStyle/>
          <a:p>
            <a:r>
              <a:rPr lang="en-IN" dirty="0"/>
              <a:t>PECS</a:t>
            </a:r>
          </a:p>
        </p:txBody>
      </p:sp>
      <p:sp>
        <p:nvSpPr>
          <p:cNvPr id="3" name="Content Placeholder 2">
            <a:extLst>
              <a:ext uri="{FF2B5EF4-FFF2-40B4-BE49-F238E27FC236}">
                <a16:creationId xmlns:a16="http://schemas.microsoft.com/office/drawing/2014/main" id="{F863C220-5B0E-B3B8-22B7-EF0F07662998}"/>
              </a:ext>
            </a:extLst>
          </p:cNvPr>
          <p:cNvSpPr>
            <a:spLocks noGrp="1"/>
          </p:cNvSpPr>
          <p:nvPr>
            <p:ph sz="quarter" idx="1"/>
          </p:nvPr>
        </p:nvSpPr>
        <p:spPr/>
        <p:txBody>
          <a:bodyPr/>
          <a:lstStyle/>
          <a:p>
            <a:r>
              <a:rPr lang="en-IN" dirty="0"/>
              <a:t>Producer extends Consumer Super</a:t>
            </a:r>
          </a:p>
          <a:p>
            <a:endParaRPr lang="en-IN" dirty="0"/>
          </a:p>
          <a:p>
            <a:r>
              <a:rPr lang="en-IN" dirty="0"/>
              <a:t>PE- &lt;? extends T&gt; - Only to retrieve</a:t>
            </a:r>
          </a:p>
          <a:p>
            <a:r>
              <a:rPr lang="en-IN" dirty="0"/>
              <a:t>CS- &lt;? super T&gt; - Only to Add, Retrieve will be </a:t>
            </a:r>
            <a:r>
              <a:rPr lang="en-IN"/>
              <a:t>for Object Type</a:t>
            </a:r>
            <a:endParaRPr lang="en-IN" dirty="0"/>
          </a:p>
        </p:txBody>
      </p:sp>
    </p:spTree>
    <p:extLst>
      <p:ext uri="{BB962C8B-B14F-4D97-AF65-F5344CB8AC3E}">
        <p14:creationId xmlns:p14="http://schemas.microsoft.com/office/powerpoint/2010/main" val="385694207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Question Time</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a:t>
            </a:r>
          </a:p>
        </p:txBody>
      </p:sp>
      <p:sp>
        <p:nvSpPr>
          <p:cNvPr id="3" name="Content Placeholder 2"/>
          <p:cNvSpPr>
            <a:spLocks noGrp="1"/>
          </p:cNvSpPr>
          <p:nvPr>
            <p:ph sz="quarter" idx="1"/>
          </p:nvPr>
        </p:nvSpPr>
        <p:spPr/>
        <p:txBody>
          <a:bodyPr/>
          <a:lstStyle/>
          <a:p>
            <a:r>
              <a:rPr lang="en-US" b="1" dirty="0"/>
              <a:t>Which statement is true regarding an object?</a:t>
            </a:r>
            <a:endParaRPr lang="en-US" dirty="0"/>
          </a:p>
          <a:p>
            <a:r>
              <a:rPr lang="en-US" dirty="0"/>
              <a:t>(a) An object is what classes instantiated are from</a:t>
            </a:r>
            <a:br>
              <a:rPr lang="en-US" dirty="0"/>
            </a:br>
            <a:r>
              <a:rPr lang="en-US" dirty="0"/>
              <a:t>(b) An object is an instance of a class</a:t>
            </a:r>
            <a:br>
              <a:rPr lang="en-US" dirty="0"/>
            </a:br>
            <a:r>
              <a:rPr lang="en-US" dirty="0"/>
              <a:t>(c) An object is a variable</a:t>
            </a:r>
            <a:br>
              <a:rPr lang="en-US" dirty="0"/>
            </a:br>
            <a:r>
              <a:rPr lang="en-US" dirty="0"/>
              <a:t>(d) An object is a reference to an attribute</a:t>
            </a:r>
            <a:br>
              <a:rPr lang="en-US" dirty="0"/>
            </a:br>
            <a:r>
              <a:rPr lang="en-US" dirty="0"/>
              <a:t>(e) An object is not an instance of a class.</a:t>
            </a:r>
          </a:p>
          <a:p>
            <a:endParaRPr lang="en-US" dirty="0"/>
          </a:p>
          <a:p>
            <a:endParaRPr lang="en-US" dirty="0"/>
          </a:p>
          <a:p>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Q-2</a:t>
            </a:r>
          </a:p>
        </p:txBody>
      </p:sp>
      <p:sp>
        <p:nvSpPr>
          <p:cNvPr id="3" name="Content Placeholder 2"/>
          <p:cNvSpPr>
            <a:spLocks noGrp="1"/>
          </p:cNvSpPr>
          <p:nvPr>
            <p:ph sz="quarter" idx="1"/>
          </p:nvPr>
        </p:nvSpPr>
        <p:spPr/>
        <p:txBody>
          <a:bodyPr/>
          <a:lstStyle/>
          <a:p>
            <a:r>
              <a:rPr lang="en-US" dirty="0"/>
              <a:t>Which component is used to compile, debug and execute java program?</a:t>
            </a:r>
            <a:br>
              <a:rPr lang="en-US" dirty="0"/>
            </a:br>
            <a:r>
              <a:rPr lang="en-US" dirty="0"/>
              <a:t>a) JVM</a:t>
            </a:r>
            <a:br>
              <a:rPr lang="en-US" dirty="0"/>
            </a:br>
            <a:r>
              <a:rPr lang="en-US" dirty="0"/>
              <a:t>b) JDK</a:t>
            </a:r>
            <a:br>
              <a:rPr lang="en-US" dirty="0"/>
            </a:br>
            <a:r>
              <a:rPr lang="en-US" dirty="0"/>
              <a:t>c) JIT</a:t>
            </a:r>
            <a:br>
              <a:rPr lang="en-US" dirty="0"/>
            </a:br>
            <a:r>
              <a:rPr lang="en-US" dirty="0"/>
              <a:t>d) JRE</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Q-3</a:t>
            </a:r>
          </a:p>
        </p:txBody>
      </p:sp>
      <p:sp>
        <p:nvSpPr>
          <p:cNvPr id="3" name="Content Placeholder 2"/>
          <p:cNvSpPr>
            <a:spLocks noGrp="1"/>
          </p:cNvSpPr>
          <p:nvPr>
            <p:ph sz="quarter" idx="1"/>
          </p:nvPr>
        </p:nvSpPr>
        <p:spPr>
          <a:xfrm>
            <a:off x="914400" y="1447800"/>
            <a:ext cx="7772400" cy="5105400"/>
          </a:xfrm>
        </p:spPr>
        <p:txBody>
          <a:bodyPr/>
          <a:lstStyle/>
          <a:p>
            <a:r>
              <a:rPr lang="en-US" b="1" dirty="0"/>
              <a:t>The concept of multiple inheritances is implemented in Java by</a:t>
            </a:r>
            <a:endParaRPr lang="en-US" dirty="0"/>
          </a:p>
          <a:p>
            <a:r>
              <a:rPr lang="en-US" dirty="0"/>
              <a:t>I. Extending two or more classes.</a:t>
            </a:r>
            <a:br>
              <a:rPr lang="en-US" dirty="0"/>
            </a:br>
            <a:r>
              <a:rPr lang="en-US" dirty="0"/>
              <a:t>II. Extending one class and implementing one or more interfaces.</a:t>
            </a:r>
            <a:br>
              <a:rPr lang="en-US" dirty="0"/>
            </a:br>
            <a:r>
              <a:rPr lang="en-US" dirty="0"/>
              <a:t>III. Implementing two or more interfaces.</a:t>
            </a:r>
          </a:p>
          <a:p>
            <a:r>
              <a:rPr lang="en-US" dirty="0"/>
              <a:t>(a) Only (II) </a:t>
            </a:r>
          </a:p>
          <a:p>
            <a:r>
              <a:rPr lang="en-US" dirty="0"/>
              <a:t>(b) (I) and (II) </a:t>
            </a:r>
          </a:p>
          <a:p>
            <a:r>
              <a:rPr lang="en-US" dirty="0"/>
              <a:t>(c) (II) and (III)</a:t>
            </a:r>
          </a:p>
          <a:p>
            <a:r>
              <a:rPr lang="en-US" dirty="0"/>
              <a:t>(d) Only (I) </a:t>
            </a:r>
          </a:p>
          <a:p>
            <a:r>
              <a:rPr lang="en-US" dirty="0"/>
              <a:t>(e) Only (III).</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Q-4</a:t>
            </a:r>
          </a:p>
        </p:txBody>
      </p:sp>
      <p:sp>
        <p:nvSpPr>
          <p:cNvPr id="3" name="Content Placeholder 2"/>
          <p:cNvSpPr>
            <a:spLocks noGrp="1"/>
          </p:cNvSpPr>
          <p:nvPr>
            <p:ph sz="quarter" idx="1"/>
          </p:nvPr>
        </p:nvSpPr>
        <p:spPr/>
        <p:txBody>
          <a:bodyPr>
            <a:normAutofit/>
          </a:bodyPr>
          <a:lstStyle/>
          <a:p>
            <a:r>
              <a:rPr lang="en-US" dirty="0"/>
              <a:t>What is the error in the following class definitions?</a:t>
            </a:r>
          </a:p>
          <a:p>
            <a:r>
              <a:rPr lang="en-US" dirty="0"/>
              <a:t>Abstract class </a:t>
            </a:r>
            <a:r>
              <a:rPr lang="en-US" dirty="0" err="1"/>
              <a:t>xy</a:t>
            </a:r>
            <a:br>
              <a:rPr lang="en-US" dirty="0"/>
            </a:br>
            <a:r>
              <a:rPr lang="en-US" dirty="0"/>
              <a:t>{</a:t>
            </a:r>
            <a:br>
              <a:rPr lang="en-US" dirty="0"/>
            </a:br>
            <a:r>
              <a:rPr lang="en-US" dirty="0"/>
              <a:t>abstract sum (</a:t>
            </a:r>
            <a:r>
              <a:rPr lang="en-US" dirty="0" err="1"/>
              <a:t>int</a:t>
            </a:r>
            <a:r>
              <a:rPr lang="en-US" dirty="0"/>
              <a:t> x, </a:t>
            </a:r>
            <a:r>
              <a:rPr lang="en-US" dirty="0" err="1"/>
              <a:t>int</a:t>
            </a:r>
            <a:r>
              <a:rPr lang="en-US" dirty="0"/>
              <a:t> y) { }</a:t>
            </a:r>
            <a:br>
              <a:rPr lang="en-US" dirty="0"/>
            </a:br>
            <a:r>
              <a:rPr lang="en-US" dirty="0"/>
              <a:t>}</a:t>
            </a:r>
          </a:p>
          <a:p>
            <a:r>
              <a:rPr lang="en-US" dirty="0"/>
              <a:t>(a) Class header is not defined properly.</a:t>
            </a:r>
            <a:br>
              <a:rPr lang="en-US" dirty="0"/>
            </a:br>
            <a:r>
              <a:rPr lang="en-US" dirty="0"/>
              <a:t>(b) Constructor is not defined.</a:t>
            </a:r>
            <a:br>
              <a:rPr lang="en-US" dirty="0"/>
            </a:br>
            <a:r>
              <a:rPr lang="en-US" dirty="0"/>
              <a:t>(c) Method is not defined properly</a:t>
            </a:r>
            <a:br>
              <a:rPr lang="en-US" dirty="0"/>
            </a:br>
            <a:r>
              <a:rPr lang="en-US" dirty="0"/>
              <a:t>(d) Method is defined properly</a:t>
            </a:r>
            <a:br>
              <a:rPr lang="en-US" dirty="0"/>
            </a:br>
            <a:r>
              <a:rPr lang="en-US" dirty="0"/>
              <a:t>(e) No error.</a:t>
            </a:r>
          </a:p>
          <a:p>
            <a:endParaRPr lang="en-US" dirty="0"/>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Q-5</a:t>
            </a:r>
          </a:p>
        </p:txBody>
      </p:sp>
      <p:sp>
        <p:nvSpPr>
          <p:cNvPr id="3" name="Content Placeholder 2"/>
          <p:cNvSpPr>
            <a:spLocks noGrp="1"/>
          </p:cNvSpPr>
          <p:nvPr>
            <p:ph sz="quarter" idx="1"/>
          </p:nvPr>
        </p:nvSpPr>
        <p:spPr/>
        <p:txBody>
          <a:bodyPr/>
          <a:lstStyle/>
          <a:p>
            <a:r>
              <a:rPr lang="en-US" dirty="0"/>
              <a:t>Can we have constructor in abstract class</a:t>
            </a:r>
          </a:p>
          <a:p>
            <a:r>
              <a:rPr lang="en-US" dirty="0"/>
              <a:t>A) 	Yes</a:t>
            </a:r>
          </a:p>
          <a:p>
            <a:r>
              <a:rPr lang="en-US" dirty="0"/>
              <a:t>B)	No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152401"/>
            <a:ext cx="8801100" cy="838200"/>
          </a:xfrm>
        </p:spPr>
        <p:txBody>
          <a:bodyPr/>
          <a:lstStyle/>
          <a:p>
            <a:r>
              <a:rPr lang="en-US" sz="3200" dirty="0"/>
              <a:t>   Create a Package in Eclipse</a:t>
            </a:r>
          </a:p>
        </p:txBody>
      </p:sp>
      <p:sp>
        <p:nvSpPr>
          <p:cNvPr id="14339" name="Content Placeholder 2"/>
          <p:cNvSpPr>
            <a:spLocks noGrp="1"/>
          </p:cNvSpPr>
          <p:nvPr>
            <p:ph idx="1"/>
          </p:nvPr>
        </p:nvSpPr>
        <p:spPr>
          <a:xfrm>
            <a:off x="0" y="1713706"/>
            <a:ext cx="7772400" cy="1524000"/>
          </a:xfrm>
        </p:spPr>
        <p:txBody>
          <a:bodyPr>
            <a:normAutofit fontScale="92500" lnSpcReduction="20000"/>
          </a:bodyPr>
          <a:lstStyle/>
          <a:p>
            <a:pPr>
              <a:lnSpc>
                <a:spcPct val="100000"/>
              </a:lnSpc>
            </a:pPr>
            <a:r>
              <a:rPr lang="en-US" dirty="0"/>
              <a:t>Create a package </a:t>
            </a:r>
          </a:p>
          <a:p>
            <a:pPr lvl="1">
              <a:lnSpc>
                <a:spcPct val="100000"/>
              </a:lnSpc>
            </a:pPr>
            <a:r>
              <a:rPr lang="en-US" sz="2000" b="1" dirty="0">
                <a:solidFill>
                  <a:srgbClr val="FF0000"/>
                </a:solidFill>
              </a:rPr>
              <a:t>Right click on the “</a:t>
            </a:r>
            <a:r>
              <a:rPr lang="en-US" sz="2000" b="1" dirty="0" err="1">
                <a:solidFill>
                  <a:srgbClr val="FF0000"/>
                </a:solidFill>
              </a:rPr>
              <a:t>src</a:t>
            </a:r>
            <a:r>
              <a:rPr lang="en-US" sz="2000" b="1" dirty="0">
                <a:solidFill>
                  <a:srgbClr val="FF0000"/>
                </a:solidFill>
              </a:rPr>
              <a:t>” </a:t>
            </a:r>
          </a:p>
          <a:p>
            <a:pPr marL="457200" lvl="1" indent="0">
              <a:lnSpc>
                <a:spcPct val="100000"/>
              </a:lnSpc>
              <a:buNone/>
            </a:pPr>
            <a:r>
              <a:rPr lang="en-US" sz="2000" b="1" dirty="0">
                <a:solidFill>
                  <a:srgbClr val="FF0000"/>
                </a:solidFill>
              </a:rPr>
              <a:t>and click on </a:t>
            </a:r>
            <a:r>
              <a:rPr lang="en-US" sz="2000" b="1" dirty="0" err="1">
                <a:solidFill>
                  <a:srgbClr val="FF0000"/>
                </a:solidFill>
              </a:rPr>
              <a:t>New</a:t>
            </a:r>
            <a:r>
              <a:rPr lang="en-US" sz="2000" b="1" dirty="0" err="1">
                <a:solidFill>
                  <a:srgbClr val="FF0000"/>
                </a:solidFill>
                <a:sym typeface="Wingdings" pitchFamily="2" charset="2"/>
              </a:rPr>
              <a:t>P</a:t>
            </a:r>
            <a:r>
              <a:rPr lang="en-US" sz="2000" b="1" dirty="0" err="1">
                <a:solidFill>
                  <a:srgbClr val="FF0000"/>
                </a:solidFill>
              </a:rPr>
              <a:t>ackage</a:t>
            </a:r>
            <a:r>
              <a:rPr lang="en-US" sz="2000" b="1" dirty="0">
                <a:solidFill>
                  <a:srgbClr val="FF0000"/>
                </a:solidFill>
              </a:rPr>
              <a:t>.</a:t>
            </a:r>
          </a:p>
          <a:p>
            <a:pPr lvl="1">
              <a:lnSpc>
                <a:spcPct val="100000"/>
              </a:lnSpc>
            </a:pPr>
            <a:r>
              <a:rPr lang="en-US" sz="2000" b="1" dirty="0">
                <a:solidFill>
                  <a:srgbClr val="FF0000"/>
                </a:solidFill>
              </a:rPr>
              <a:t>Enter the package name </a:t>
            </a:r>
          </a:p>
          <a:p>
            <a:pPr marL="457200" lvl="1" indent="0">
              <a:lnSpc>
                <a:spcPct val="100000"/>
              </a:lnSpc>
              <a:buNone/>
            </a:pPr>
            <a:r>
              <a:rPr lang="en-US" sz="2000" b="1" dirty="0">
                <a:solidFill>
                  <a:srgbClr val="FF0000"/>
                </a:solidFill>
              </a:rPr>
              <a:t>and click finish</a:t>
            </a:r>
          </a:p>
          <a:p>
            <a:endParaRPr lang="en-US" b="1" dirty="0">
              <a:solidFill>
                <a:srgbClr val="FF0000"/>
              </a:solidFill>
            </a:endParaRPr>
          </a:p>
          <a:p>
            <a:pPr lvl="1"/>
            <a:endParaRPr lang="en-US" dirty="0"/>
          </a:p>
        </p:txBody>
      </p:sp>
      <p:sp>
        <p:nvSpPr>
          <p:cNvPr id="16391"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3B131F8-90E1-42F7-B7CB-CC05C2C89F06}" type="slidenum">
              <a:rPr lang="en-US" smtClean="0">
                <a:solidFill>
                  <a:schemeClr val="bg2"/>
                </a:solidFill>
                <a:latin typeface="Arial (Body)"/>
              </a:rPr>
              <a:pPr eaLnBrk="1" hangingPunct="1">
                <a:defRPr/>
              </a:pPr>
              <a:t>18</a:t>
            </a:fld>
            <a:endParaRPr lang="en-US" dirty="0">
              <a:solidFill>
                <a:schemeClr val="bg2"/>
              </a:solidFill>
              <a:latin typeface="Arial (Body)"/>
            </a:endParaRPr>
          </a:p>
        </p:txBody>
      </p:sp>
      <p:pic>
        <p:nvPicPr>
          <p:cNvPr id="1434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9155" y="1840296"/>
            <a:ext cx="4566745" cy="194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457200" y="4114800"/>
            <a:ext cx="8001000" cy="2438400"/>
          </a:xfrm>
          <a:prstGeom prst="rect">
            <a:avLst/>
          </a:prstGeom>
          <a:noFill/>
          <a:ln w="9525">
            <a:noFill/>
            <a:miter lim="800000"/>
            <a:headEnd/>
            <a:tailEnd/>
          </a:ln>
        </p:spPr>
        <p:txBody>
          <a:bodyPr/>
          <a:lstStyle/>
          <a:p>
            <a:pPr marL="342900" indent="-342900" eaLnBrk="0" hangingPunct="0">
              <a:spcBef>
                <a:spcPct val="20000"/>
              </a:spcBef>
              <a:buClr>
                <a:schemeClr val="accent2"/>
              </a:buClr>
              <a:buFont typeface="Wingdings" pitchFamily="2" charset="2"/>
              <a:buChar char="§"/>
              <a:defRPr/>
            </a:pPr>
            <a:r>
              <a:rPr lang="en-US" sz="2000" dirty="0">
                <a:latin typeface="Arial (Body)"/>
                <a:cs typeface="+mn-cs"/>
              </a:rPr>
              <a:t>Create a class inside the package</a:t>
            </a:r>
          </a:p>
          <a:p>
            <a:pPr marL="742950" lvl="1" indent="-285750" eaLnBrk="0" hangingPunct="0">
              <a:spcBef>
                <a:spcPct val="20000"/>
              </a:spcBef>
              <a:buClr>
                <a:schemeClr val="accent2"/>
              </a:buClr>
              <a:buFont typeface="Wingdings" pitchFamily="2" charset="2"/>
              <a:buChar char="§"/>
              <a:defRPr/>
            </a:pPr>
            <a:r>
              <a:rPr lang="en-US" sz="2000" dirty="0">
                <a:latin typeface="Arial (Body)"/>
                <a:cs typeface="+mn-cs"/>
              </a:rPr>
              <a:t>Right click on the newly created package and  click on </a:t>
            </a:r>
            <a:r>
              <a:rPr lang="en-US" sz="2000" dirty="0" err="1">
                <a:latin typeface="Arial (Body)"/>
                <a:cs typeface="+mn-cs"/>
              </a:rPr>
              <a:t>New</a:t>
            </a:r>
            <a:r>
              <a:rPr lang="en-US" sz="2000" dirty="0" err="1">
                <a:latin typeface="Arial (Body)"/>
                <a:cs typeface="+mn-cs"/>
                <a:sym typeface="Wingdings" pitchFamily="2" charset="2"/>
              </a:rPr>
              <a:t>Class</a:t>
            </a:r>
            <a:r>
              <a:rPr lang="en-US" sz="2000" dirty="0">
                <a:latin typeface="Arial (Body)"/>
                <a:cs typeface="+mn-cs"/>
              </a:rPr>
              <a:t>.</a:t>
            </a:r>
          </a:p>
          <a:p>
            <a:pPr marL="742950" lvl="1" indent="-285750" eaLnBrk="0" hangingPunct="0">
              <a:spcBef>
                <a:spcPct val="20000"/>
              </a:spcBef>
              <a:buClr>
                <a:schemeClr val="accent2"/>
              </a:buClr>
              <a:buFont typeface="Wingdings" pitchFamily="2" charset="2"/>
              <a:buChar char="§"/>
              <a:defRPr/>
            </a:pPr>
            <a:r>
              <a:rPr lang="en-US" sz="2000" dirty="0">
                <a:latin typeface="Arial (Body)"/>
                <a:cs typeface="+mn-cs"/>
              </a:rPr>
              <a:t>Rest is the same</a:t>
            </a:r>
            <a:r>
              <a:rPr lang="en-US" sz="2000" kern="0" dirty="0">
                <a:latin typeface="Arial (Body)"/>
                <a:cs typeface="+mn-cs"/>
              </a:rPr>
              <a:t>.</a:t>
            </a:r>
          </a:p>
          <a:p>
            <a:pPr marL="742950" lvl="1" indent="-285750" eaLnBrk="0" hangingPunct="0">
              <a:spcBef>
                <a:spcPct val="20000"/>
              </a:spcBef>
              <a:buClr>
                <a:schemeClr val="accent2"/>
              </a:buClr>
              <a:buFont typeface="Wingdings" pitchFamily="2" charset="2"/>
              <a:buChar char="§"/>
              <a:defRPr/>
            </a:pPr>
            <a:endParaRPr lang="en-US" sz="2000" kern="0" dirty="0">
              <a:latin typeface="Arial (Body)"/>
              <a:cs typeface="+mn-cs"/>
            </a:endParaRPr>
          </a:p>
          <a:p>
            <a:pPr marL="285750" indent="-285750" eaLnBrk="0" hangingPunct="0">
              <a:spcBef>
                <a:spcPct val="20000"/>
              </a:spcBef>
              <a:buClr>
                <a:schemeClr val="accent2"/>
              </a:buClr>
              <a:buFont typeface="Wingdings" pitchFamily="2" charset="2"/>
              <a:buChar char="§"/>
              <a:defRPr/>
            </a:pPr>
            <a:r>
              <a:rPr lang="en-US" sz="2000" kern="0" dirty="0">
                <a:latin typeface="Arial (Body)"/>
                <a:cs typeface="+mn-cs"/>
              </a:rPr>
              <a:t>The IDE will automatically find the packages in the same project. Compilation and execution is simple and straight forward from IDE.</a:t>
            </a:r>
          </a:p>
        </p:txBody>
      </p:sp>
      <p:pic>
        <p:nvPicPr>
          <p:cNvPr id="1434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4700" y="4833937"/>
            <a:ext cx="5486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599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Q-6</a:t>
            </a:r>
          </a:p>
        </p:txBody>
      </p:sp>
      <p:sp>
        <p:nvSpPr>
          <p:cNvPr id="3" name="Content Placeholder 2"/>
          <p:cNvSpPr>
            <a:spLocks noGrp="1"/>
          </p:cNvSpPr>
          <p:nvPr>
            <p:ph sz="quarter" idx="1"/>
          </p:nvPr>
        </p:nvSpPr>
        <p:spPr/>
        <p:txBody>
          <a:bodyPr/>
          <a:lstStyle/>
          <a:p>
            <a:r>
              <a:rPr lang="en-US" dirty="0"/>
              <a:t>Which of these field declarations are legal within the body of an interface?</a:t>
            </a:r>
          </a:p>
          <a:p>
            <a:r>
              <a:rPr lang="en-US" dirty="0"/>
              <a:t>(a) Private final static </a:t>
            </a:r>
            <a:r>
              <a:rPr lang="en-US" dirty="0" err="1"/>
              <a:t>int</a:t>
            </a:r>
            <a:r>
              <a:rPr lang="en-US" dirty="0"/>
              <a:t> answer = 42 </a:t>
            </a:r>
          </a:p>
          <a:p>
            <a:r>
              <a:rPr lang="en-US" dirty="0"/>
              <a:t>(b) public static </a:t>
            </a:r>
            <a:r>
              <a:rPr lang="en-US" dirty="0" err="1"/>
              <a:t>int</a:t>
            </a:r>
            <a:r>
              <a:rPr lang="en-US" dirty="0"/>
              <a:t> answer=42</a:t>
            </a:r>
            <a:br>
              <a:rPr lang="en-US" dirty="0"/>
            </a:br>
            <a:r>
              <a:rPr lang="en-US" dirty="0"/>
              <a:t>(c) final static answer =42 (d) </a:t>
            </a:r>
            <a:r>
              <a:rPr lang="en-US" dirty="0" err="1"/>
              <a:t>int</a:t>
            </a:r>
            <a:r>
              <a:rPr lang="en-US" dirty="0"/>
              <a:t> answer</a:t>
            </a:r>
            <a:br>
              <a:rPr lang="en-US" dirty="0"/>
            </a:br>
            <a:r>
              <a:rPr lang="en-US" dirty="0"/>
              <a:t>(e) No error.</a:t>
            </a:r>
          </a:p>
          <a:p>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Q-7</a:t>
            </a:r>
          </a:p>
        </p:txBody>
      </p:sp>
      <p:sp>
        <p:nvSpPr>
          <p:cNvPr id="3" name="Content Placeholder 2"/>
          <p:cNvSpPr>
            <a:spLocks noGrp="1"/>
          </p:cNvSpPr>
          <p:nvPr>
            <p:ph sz="quarter" idx="1"/>
          </p:nvPr>
        </p:nvSpPr>
        <p:spPr/>
        <p:txBody>
          <a:bodyPr>
            <a:normAutofit/>
          </a:bodyPr>
          <a:lstStyle/>
          <a:p>
            <a:r>
              <a:rPr lang="en-US" dirty="0"/>
              <a:t> A method within a class is only accessible by classes that are defined within the same package as the class of the method. Which one of the following is used to enforce such restriction?</a:t>
            </a:r>
          </a:p>
          <a:p>
            <a:r>
              <a:rPr lang="en-US" dirty="0"/>
              <a:t>(a) Declare the method with the keyword public</a:t>
            </a:r>
            <a:br>
              <a:rPr lang="en-US" dirty="0"/>
            </a:br>
            <a:r>
              <a:rPr lang="en-US" dirty="0"/>
              <a:t>(b) Declare the method with the keyword private</a:t>
            </a:r>
            <a:br>
              <a:rPr lang="en-US" dirty="0"/>
            </a:br>
            <a:r>
              <a:rPr lang="en-US" dirty="0"/>
              <a:t>(c) Declare the method with the keyword protected</a:t>
            </a:r>
            <a:br>
              <a:rPr lang="en-US" dirty="0"/>
            </a:br>
            <a:r>
              <a:rPr lang="en-US" dirty="0"/>
              <a:t>(d) Do not declare the method with any accessibility modifiers</a:t>
            </a:r>
            <a:br>
              <a:rPr lang="en-US" dirty="0"/>
            </a:br>
            <a:r>
              <a:rPr lang="en-US" dirty="0"/>
              <a:t>(e) Declare the method with the keyword public and private.</a:t>
            </a:r>
          </a:p>
          <a:p>
            <a:endParaRPr lang="en-US" dirty="0"/>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Q-8</a:t>
            </a:r>
          </a:p>
        </p:txBody>
      </p:sp>
      <p:sp>
        <p:nvSpPr>
          <p:cNvPr id="3" name="Content Placeholder 2"/>
          <p:cNvSpPr>
            <a:spLocks noGrp="1"/>
          </p:cNvSpPr>
          <p:nvPr>
            <p:ph sz="quarter" idx="1"/>
          </p:nvPr>
        </p:nvSpPr>
        <p:spPr>
          <a:xfrm>
            <a:off x="914400" y="1447800"/>
            <a:ext cx="7772400" cy="4953000"/>
          </a:xfrm>
        </p:spPr>
        <p:txBody>
          <a:bodyPr>
            <a:normAutofit/>
          </a:bodyPr>
          <a:lstStyle/>
          <a:p>
            <a:r>
              <a:rPr lang="en-US" dirty="0"/>
              <a:t>Given the code</a:t>
            </a:r>
          </a:p>
          <a:p>
            <a:r>
              <a:rPr lang="en-US" dirty="0"/>
              <a:t>String s1 = ” yes” ;</a:t>
            </a:r>
            <a:br>
              <a:rPr lang="en-US" dirty="0"/>
            </a:br>
            <a:r>
              <a:rPr lang="en-US" dirty="0"/>
              <a:t>String s2 = ” yes ” ;</a:t>
            </a:r>
            <a:br>
              <a:rPr lang="en-US" dirty="0"/>
            </a:br>
            <a:r>
              <a:rPr lang="en-US" dirty="0"/>
              <a:t>String s3 = new String ( s1);</a:t>
            </a:r>
          </a:p>
          <a:p>
            <a:r>
              <a:rPr lang="en-US" dirty="0"/>
              <a:t>Which of the following would equate to true?</a:t>
            </a:r>
          </a:p>
          <a:p>
            <a:r>
              <a:rPr lang="en-US" dirty="0"/>
              <a:t>(a) s1 == s2 </a:t>
            </a:r>
          </a:p>
          <a:p>
            <a:r>
              <a:rPr lang="en-US" dirty="0"/>
              <a:t>(b) s1 = s2 </a:t>
            </a:r>
          </a:p>
          <a:p>
            <a:r>
              <a:rPr lang="en-US" dirty="0"/>
              <a:t>(c) s3 == s1 </a:t>
            </a:r>
          </a:p>
          <a:p>
            <a:r>
              <a:rPr lang="en-US" dirty="0"/>
              <a:t>(d) s3=s1 </a:t>
            </a:r>
          </a:p>
          <a:p>
            <a:r>
              <a:rPr lang="en-US" dirty="0"/>
              <a:t>(e) s1!=s2.</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Q-9</a:t>
            </a:r>
          </a:p>
        </p:txBody>
      </p:sp>
      <p:sp>
        <p:nvSpPr>
          <p:cNvPr id="3" name="Content Placeholder 2"/>
          <p:cNvSpPr>
            <a:spLocks noGrp="1"/>
          </p:cNvSpPr>
          <p:nvPr>
            <p:ph sz="quarter" idx="1"/>
          </p:nvPr>
        </p:nvSpPr>
        <p:spPr/>
        <p:txBody>
          <a:bodyPr/>
          <a:lstStyle/>
          <a:p>
            <a:r>
              <a:rPr lang="en-US" dirty="0"/>
              <a:t>Which access </a:t>
            </a:r>
            <a:r>
              <a:rPr lang="en-US" dirty="0" err="1"/>
              <a:t>specifier</a:t>
            </a:r>
            <a:r>
              <a:rPr lang="en-US" dirty="0"/>
              <a:t> makes the member private in its child class outside the package</a:t>
            </a:r>
          </a:p>
          <a:p>
            <a:r>
              <a:rPr lang="en-US" dirty="0"/>
              <a:t>A) private</a:t>
            </a:r>
          </a:p>
          <a:p>
            <a:r>
              <a:rPr lang="en-US" dirty="0"/>
              <a:t>B) No Access </a:t>
            </a:r>
            <a:r>
              <a:rPr lang="en-US" dirty="0" err="1"/>
              <a:t>Specifier</a:t>
            </a:r>
            <a:endParaRPr lang="en-US" dirty="0"/>
          </a:p>
          <a:p>
            <a:r>
              <a:rPr lang="en-US" dirty="0"/>
              <a:t>C) protected</a:t>
            </a:r>
          </a:p>
          <a:p>
            <a:r>
              <a:rPr lang="en-US" dirty="0"/>
              <a:t>D) public</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Q-10</a:t>
            </a:r>
          </a:p>
        </p:txBody>
      </p:sp>
      <p:sp>
        <p:nvSpPr>
          <p:cNvPr id="3" name="Content Placeholder 2"/>
          <p:cNvSpPr>
            <a:spLocks noGrp="1"/>
          </p:cNvSpPr>
          <p:nvPr>
            <p:ph sz="quarter" idx="1"/>
          </p:nvPr>
        </p:nvSpPr>
        <p:spPr/>
        <p:txBody>
          <a:bodyPr>
            <a:normAutofit fontScale="77500" lnSpcReduction="20000"/>
          </a:bodyPr>
          <a:lstStyle/>
          <a:p>
            <a:r>
              <a:rPr lang="en-US" dirty="0"/>
              <a:t>What is the output of this program?</a:t>
            </a:r>
          </a:p>
          <a:p>
            <a:pPr fontAlgn="t"/>
            <a:r>
              <a:rPr lang="en-US" b="1" dirty="0"/>
              <a:t>class</a:t>
            </a:r>
            <a:r>
              <a:rPr lang="en-US" dirty="0"/>
              <a:t> A </a:t>
            </a:r>
          </a:p>
          <a:p>
            <a:pPr fontAlgn="t"/>
            <a:r>
              <a:rPr lang="en-US" dirty="0"/>
              <a:t>{</a:t>
            </a:r>
            <a:r>
              <a:rPr lang="en-US" b="1" dirty="0" err="1"/>
              <a:t>int</a:t>
            </a:r>
            <a:r>
              <a:rPr lang="en-US" dirty="0"/>
              <a:t> </a:t>
            </a:r>
            <a:r>
              <a:rPr lang="en-US" dirty="0" err="1"/>
              <a:t>i</a:t>
            </a:r>
            <a:r>
              <a:rPr lang="en-US" dirty="0"/>
              <a:t>;</a:t>
            </a:r>
          </a:p>
          <a:p>
            <a:pPr fontAlgn="t"/>
            <a:r>
              <a:rPr lang="en-US" b="1" dirty="0"/>
              <a:t>public</a:t>
            </a:r>
            <a:r>
              <a:rPr lang="en-US" dirty="0"/>
              <a:t> </a:t>
            </a:r>
            <a:r>
              <a:rPr lang="en-US" b="1" dirty="0"/>
              <a:t>void</a:t>
            </a:r>
            <a:r>
              <a:rPr lang="en-US" dirty="0"/>
              <a:t> display() </a:t>
            </a:r>
          </a:p>
          <a:p>
            <a:pPr fontAlgn="t"/>
            <a:r>
              <a:rPr lang="en-US" dirty="0"/>
              <a:t>{</a:t>
            </a:r>
            <a:r>
              <a:rPr lang="en-US" dirty="0" err="1"/>
              <a:t>System.out.println</a:t>
            </a:r>
            <a:r>
              <a:rPr lang="en-US" dirty="0"/>
              <a:t>(</a:t>
            </a:r>
            <a:r>
              <a:rPr lang="en-US" dirty="0" err="1"/>
              <a:t>i</a:t>
            </a:r>
            <a:r>
              <a:rPr lang="en-US" dirty="0"/>
              <a:t>);} </a:t>
            </a:r>
          </a:p>
          <a:p>
            <a:pPr fontAlgn="t"/>
            <a:r>
              <a:rPr lang="en-US" dirty="0"/>
              <a:t>} </a:t>
            </a:r>
          </a:p>
          <a:p>
            <a:pPr fontAlgn="t"/>
            <a:r>
              <a:rPr lang="en-US" b="1" dirty="0"/>
              <a:t>class</a:t>
            </a:r>
            <a:r>
              <a:rPr lang="en-US" dirty="0"/>
              <a:t> B </a:t>
            </a:r>
            <a:r>
              <a:rPr lang="en-US" b="1" dirty="0"/>
              <a:t>extends</a:t>
            </a:r>
            <a:r>
              <a:rPr lang="en-US" dirty="0"/>
              <a:t> A </a:t>
            </a:r>
          </a:p>
          <a:p>
            <a:pPr fontAlgn="t"/>
            <a:r>
              <a:rPr lang="en-US" dirty="0"/>
              <a:t>{</a:t>
            </a:r>
          </a:p>
          <a:p>
            <a:pPr fontAlgn="t"/>
            <a:r>
              <a:rPr lang="en-US" b="1" dirty="0" err="1"/>
              <a:t>int</a:t>
            </a:r>
            <a:r>
              <a:rPr lang="en-US" dirty="0"/>
              <a:t> j;</a:t>
            </a:r>
          </a:p>
          <a:p>
            <a:pPr fontAlgn="t"/>
            <a:r>
              <a:rPr lang="en-US" b="1" dirty="0"/>
              <a:t>public</a:t>
            </a:r>
            <a:r>
              <a:rPr lang="en-US" dirty="0"/>
              <a:t> </a:t>
            </a:r>
            <a:r>
              <a:rPr lang="en-US" b="1" dirty="0"/>
              <a:t>void</a:t>
            </a:r>
            <a:r>
              <a:rPr lang="en-US" dirty="0"/>
              <a:t> display() </a:t>
            </a:r>
          </a:p>
          <a:p>
            <a:pPr fontAlgn="t"/>
            <a:r>
              <a:rPr lang="en-US" dirty="0"/>
              <a:t>{</a:t>
            </a:r>
          </a:p>
          <a:p>
            <a:pPr fontAlgn="t"/>
            <a:r>
              <a:rPr lang="en-US" dirty="0" err="1"/>
              <a:t>System.out.println</a:t>
            </a:r>
            <a:r>
              <a:rPr lang="en-US" dirty="0"/>
              <a:t>(j);</a:t>
            </a:r>
          </a:p>
          <a:p>
            <a:pPr fontAlgn="t"/>
            <a:r>
              <a:rPr lang="en-US" dirty="0"/>
              <a:t>} </a:t>
            </a:r>
          </a:p>
          <a:p>
            <a:pPr fontAlgn="t"/>
            <a:r>
              <a:rPr lang="en-US" dirty="0"/>
              <a:t>} </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990600"/>
            <a:ext cx="7772400" cy="5562600"/>
          </a:xfrm>
        </p:spPr>
        <p:txBody>
          <a:bodyPr>
            <a:normAutofit fontScale="85000" lnSpcReduction="20000"/>
          </a:bodyPr>
          <a:lstStyle/>
          <a:p>
            <a:pPr fontAlgn="t"/>
            <a:r>
              <a:rPr lang="en-US" b="1" dirty="0"/>
              <a:t>class</a:t>
            </a:r>
            <a:r>
              <a:rPr lang="en-US" dirty="0"/>
              <a:t> </a:t>
            </a:r>
            <a:r>
              <a:rPr lang="en-US" dirty="0" err="1"/>
              <a:t>Dynamic_dispatch</a:t>
            </a:r>
            <a:r>
              <a:rPr lang="en-US" dirty="0"/>
              <a:t> </a:t>
            </a:r>
          </a:p>
          <a:p>
            <a:pPr fontAlgn="t"/>
            <a:r>
              <a:rPr lang="en-US" dirty="0"/>
              <a:t>{</a:t>
            </a:r>
          </a:p>
          <a:p>
            <a:pPr fontAlgn="t"/>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fontAlgn="t"/>
            <a:r>
              <a:rPr lang="en-US" dirty="0"/>
              <a:t>{</a:t>
            </a:r>
          </a:p>
          <a:p>
            <a:pPr fontAlgn="t"/>
            <a:r>
              <a:rPr lang="en-US" dirty="0"/>
              <a:t>B obj2 = </a:t>
            </a:r>
            <a:r>
              <a:rPr lang="en-US" b="1" dirty="0"/>
              <a:t>new</a:t>
            </a:r>
            <a:r>
              <a:rPr lang="en-US" dirty="0"/>
              <a:t> B();</a:t>
            </a:r>
          </a:p>
          <a:p>
            <a:pPr fontAlgn="t"/>
            <a:r>
              <a:rPr lang="en-US" dirty="0"/>
              <a:t>obj2.i = 1;</a:t>
            </a:r>
          </a:p>
          <a:p>
            <a:pPr fontAlgn="t"/>
            <a:r>
              <a:rPr lang="en-US" dirty="0"/>
              <a:t>obj2.j = 2;</a:t>
            </a:r>
          </a:p>
          <a:p>
            <a:pPr fontAlgn="t"/>
            <a:r>
              <a:rPr lang="en-US" dirty="0"/>
              <a:t>A r;</a:t>
            </a:r>
          </a:p>
          <a:p>
            <a:pPr fontAlgn="t"/>
            <a:r>
              <a:rPr lang="en-US" dirty="0"/>
              <a:t>r = obj2;</a:t>
            </a:r>
          </a:p>
          <a:p>
            <a:pPr fontAlgn="t"/>
            <a:r>
              <a:rPr lang="en-US" dirty="0" err="1"/>
              <a:t>r.display</a:t>
            </a:r>
            <a:r>
              <a:rPr lang="en-US" dirty="0"/>
              <a:t>(); </a:t>
            </a:r>
          </a:p>
          <a:p>
            <a:pPr fontAlgn="t"/>
            <a:r>
              <a:rPr lang="en-US" dirty="0"/>
              <a:t>}</a:t>
            </a:r>
          </a:p>
          <a:p>
            <a:pPr fontAlgn="t"/>
            <a:r>
              <a:rPr lang="en-US" dirty="0"/>
              <a:t>}</a:t>
            </a:r>
          </a:p>
          <a:p>
            <a:r>
              <a:rPr lang="en-US" dirty="0"/>
              <a:t>a) 1 </a:t>
            </a:r>
          </a:p>
          <a:p>
            <a:r>
              <a:rPr lang="en-US" dirty="0"/>
              <a:t>b) 2 </a:t>
            </a:r>
          </a:p>
          <a:p>
            <a:r>
              <a:rPr lang="en-US" dirty="0"/>
              <a:t>c) 3 </a:t>
            </a:r>
          </a:p>
          <a:p>
            <a:r>
              <a:rPr lang="en-US" dirty="0"/>
              <a:t>d) 4</a:t>
            </a:r>
          </a:p>
          <a:p>
            <a:endParaRPr lang="en-US" dirty="0"/>
          </a:p>
          <a:p>
            <a:endParaRPr lang="en-US" dirty="0"/>
          </a:p>
          <a:p>
            <a:endParaRPr lang="en-US" dirty="0"/>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Q-11</a:t>
            </a:r>
          </a:p>
        </p:txBody>
      </p:sp>
      <p:sp>
        <p:nvSpPr>
          <p:cNvPr id="3" name="Content Placeholder 2"/>
          <p:cNvSpPr>
            <a:spLocks noGrp="1"/>
          </p:cNvSpPr>
          <p:nvPr>
            <p:ph sz="quarter" idx="1"/>
          </p:nvPr>
        </p:nvSpPr>
        <p:spPr/>
        <p:txBody>
          <a:bodyPr/>
          <a:lstStyle/>
          <a:p>
            <a:r>
              <a:rPr lang="en-US" dirty="0"/>
              <a:t>Can we make an abstract method as private?</a:t>
            </a:r>
          </a:p>
          <a:p>
            <a:r>
              <a:rPr lang="en-US" dirty="0"/>
              <a:t>A)	Yes</a:t>
            </a:r>
          </a:p>
          <a:p>
            <a:r>
              <a:rPr lang="en-US" dirty="0"/>
              <a:t>B)	No</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457200" y="277813"/>
            <a:ext cx="8229600" cy="865187"/>
          </a:xfrm>
          <a:prstGeom prst="rect">
            <a:avLst/>
          </a:prstGeom>
          <a:noFill/>
          <a:ln w="9525" cap="flat">
            <a:noFill/>
            <a:round/>
            <a:headEnd/>
            <a:tailEnd/>
          </a:ln>
          <a:effectLst/>
        </p:spPr>
        <p:txBody>
          <a:bodyPr anchor="ctr" anchorCtr="1"/>
          <a:lstStyle/>
          <a:p>
            <a:pPr algn="ctr"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dirty="0">
                <a:solidFill>
                  <a:srgbClr val="CCECFF"/>
                </a:solidFill>
                <a:effectLst>
                  <a:outerShdw blurRad="38100" dist="38100" dir="2700000" algn="tl">
                    <a:srgbClr val="000000"/>
                  </a:outerShdw>
                </a:effectLst>
              </a:rPr>
              <a:t>Quiz</a:t>
            </a:r>
          </a:p>
        </p:txBody>
      </p:sp>
      <p:sp>
        <p:nvSpPr>
          <p:cNvPr id="2051" name="TextBox 2"/>
          <p:cNvSpPr txBox="1">
            <a:spLocks noChangeArrowheads="1"/>
          </p:cNvSpPr>
          <p:nvPr/>
        </p:nvSpPr>
        <p:spPr bwMode="auto">
          <a:xfrm>
            <a:off x="500063" y="1000125"/>
            <a:ext cx="807243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a:defRPr>
                <a:solidFill>
                  <a:schemeClr val="tx1"/>
                </a:solidFill>
                <a:latin typeface="Arial" charset="0"/>
                <a:ea typeface="Microsoft YaHei" charset="-122"/>
              </a:defRPr>
            </a:lvl1pPr>
            <a:lvl2pPr marL="1085850" indent="-342900" eaLnBrk="0">
              <a:defRPr>
                <a:solidFill>
                  <a:schemeClr val="tx1"/>
                </a:solidFill>
                <a:latin typeface="Arial" charset="0"/>
                <a:ea typeface="Microsoft YaHei" charset="-122"/>
              </a:defRPr>
            </a:lvl2pPr>
            <a:lvl3pPr eaLnBrk="0">
              <a:defRPr>
                <a:solidFill>
                  <a:schemeClr val="tx1"/>
                </a:solidFill>
                <a:latin typeface="Arial" charset="0"/>
                <a:ea typeface="Microsoft YaHei" charset="-122"/>
              </a:defRPr>
            </a:lvl3pPr>
            <a:lvl4pPr eaLnBrk="0">
              <a:defRPr>
                <a:solidFill>
                  <a:schemeClr val="tx1"/>
                </a:solidFill>
                <a:latin typeface="Arial" charset="0"/>
                <a:ea typeface="Microsoft YaHei" charset="-122"/>
              </a:defRPr>
            </a:lvl4pPr>
            <a:lvl5pPr eaLnBrk="0">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9pPr>
          </a:lstStyle>
          <a:p>
            <a:pPr eaLnBrk="1"/>
            <a:r>
              <a:rPr lang="en-IN" dirty="0"/>
              <a:t>1. </a:t>
            </a:r>
            <a:r>
              <a:rPr lang="en-US" dirty="0"/>
              <a:t>Which of these standard collection classes implements a dynamic array?</a:t>
            </a:r>
            <a:br>
              <a:rPr lang="en-US" dirty="0"/>
            </a:br>
            <a:r>
              <a:rPr lang="en-US" dirty="0"/>
              <a:t>a) </a:t>
            </a:r>
            <a:r>
              <a:rPr lang="en-US" dirty="0" err="1"/>
              <a:t>AbstractList</a:t>
            </a:r>
            <a:br>
              <a:rPr lang="en-US" dirty="0"/>
            </a:br>
            <a:r>
              <a:rPr lang="en-US" dirty="0"/>
              <a:t>b) </a:t>
            </a:r>
            <a:r>
              <a:rPr lang="en-US" dirty="0" err="1"/>
              <a:t>LinkedList</a:t>
            </a:r>
            <a:br>
              <a:rPr lang="en-US" dirty="0"/>
            </a:br>
            <a:r>
              <a:rPr lang="en-US" dirty="0"/>
              <a:t>c) ArrayList</a:t>
            </a:r>
            <a:br>
              <a:rPr lang="en-US" dirty="0"/>
            </a:br>
            <a:r>
              <a:rPr lang="en-US" dirty="0"/>
              <a:t>d) </a:t>
            </a:r>
            <a:r>
              <a:rPr lang="en-US" dirty="0" err="1"/>
              <a:t>AbstractSet</a:t>
            </a:r>
            <a:endParaRPr lang="en-IN" dirty="0"/>
          </a:p>
          <a:p>
            <a:pPr eaLnBrk="1"/>
            <a:endParaRPr lang="en-IN" dirty="0"/>
          </a:p>
          <a:p>
            <a:pPr eaLnBrk="1"/>
            <a:r>
              <a:rPr lang="en-IN" dirty="0"/>
              <a:t>2. </a:t>
            </a:r>
            <a:r>
              <a:rPr lang="en-US" dirty="0"/>
              <a:t>Which of these class can generate an array which can increase and decrease in size automatically?</a:t>
            </a:r>
            <a:br>
              <a:rPr lang="en-US" dirty="0"/>
            </a:br>
            <a:r>
              <a:rPr lang="en-US" dirty="0"/>
              <a:t>a) ArrayList</a:t>
            </a:r>
            <a:br>
              <a:rPr lang="en-US" dirty="0"/>
            </a:br>
            <a:r>
              <a:rPr lang="en-US" dirty="0"/>
              <a:t>b) </a:t>
            </a:r>
            <a:r>
              <a:rPr lang="en-US" dirty="0" err="1"/>
              <a:t>DynamicList</a:t>
            </a:r>
            <a:br>
              <a:rPr lang="en-US" dirty="0"/>
            </a:br>
            <a:r>
              <a:rPr lang="en-US" dirty="0"/>
              <a:t>c) </a:t>
            </a:r>
            <a:r>
              <a:rPr lang="en-US" dirty="0" err="1"/>
              <a:t>LinkedList</a:t>
            </a:r>
            <a:br>
              <a:rPr lang="en-US" dirty="0"/>
            </a:br>
            <a:r>
              <a:rPr lang="en-US" dirty="0"/>
              <a:t>d) </a:t>
            </a:r>
            <a:r>
              <a:rPr lang="en-US" dirty="0" err="1"/>
              <a:t>DynamicList</a:t>
            </a:r>
            <a:endParaRPr lang="en-US" dirty="0"/>
          </a:p>
          <a:p>
            <a:pPr eaLnBrk="1"/>
            <a:endParaRPr lang="en-US" dirty="0"/>
          </a:p>
          <a:p>
            <a:pPr eaLnBrk="1"/>
            <a:r>
              <a:rPr lang="en-US" dirty="0"/>
              <a:t>3. Which of these method can be used to increase the capacity </a:t>
            </a:r>
          </a:p>
          <a:p>
            <a:pPr eaLnBrk="1"/>
            <a:r>
              <a:rPr lang="en-US" dirty="0"/>
              <a:t>    of ArrayList object manually?</a:t>
            </a:r>
            <a:br>
              <a:rPr lang="en-US" dirty="0"/>
            </a:br>
            <a:r>
              <a:rPr lang="en-US" dirty="0"/>
              <a:t>a) Capacity()</a:t>
            </a:r>
            <a:br>
              <a:rPr lang="en-US" dirty="0"/>
            </a:br>
            <a:r>
              <a:rPr lang="en-US" dirty="0"/>
              <a:t>b) </a:t>
            </a:r>
            <a:r>
              <a:rPr lang="en-US" dirty="0" err="1"/>
              <a:t>increaseCapacity</a:t>
            </a:r>
            <a:r>
              <a:rPr lang="en-US" dirty="0"/>
              <a:t>()</a:t>
            </a:r>
            <a:br>
              <a:rPr lang="en-US" dirty="0"/>
            </a:br>
            <a:r>
              <a:rPr lang="en-US" dirty="0"/>
              <a:t>c) </a:t>
            </a:r>
            <a:r>
              <a:rPr lang="en-US" dirty="0" err="1"/>
              <a:t>increasecapacity</a:t>
            </a:r>
            <a:r>
              <a:rPr lang="en-US" dirty="0"/>
              <a:t>()</a:t>
            </a:r>
            <a:br>
              <a:rPr lang="en-US" dirty="0"/>
            </a:br>
            <a:r>
              <a:rPr lang="en-US" dirty="0"/>
              <a:t>d) </a:t>
            </a:r>
            <a:r>
              <a:rPr lang="en-US" dirty="0" err="1"/>
              <a:t>ensureCapacity</a:t>
            </a:r>
            <a:r>
              <a:rPr lang="en-US" dirty="0"/>
              <a:t>()</a:t>
            </a:r>
            <a:endParaRPr lang="en-IN" dirty="0"/>
          </a:p>
          <a:p>
            <a:pPr eaLnBrk="1"/>
            <a:endParaRPr lang="en-IN" dirty="0"/>
          </a:p>
          <a:p>
            <a:pPr lvl="1" eaLnBrk="1"/>
            <a:endParaRPr lang="en-IN" dirty="0"/>
          </a:p>
        </p:txBody>
      </p:sp>
      <p:graphicFrame>
        <p:nvGraphicFramePr>
          <p:cNvPr id="5" name="Table 4"/>
          <p:cNvGraphicFramePr>
            <a:graphicFrameLocks noGrp="1"/>
          </p:cNvGraphicFramePr>
          <p:nvPr/>
        </p:nvGraphicFramePr>
        <p:xfrm>
          <a:off x="7461448" y="4149080"/>
          <a:ext cx="1143000" cy="189865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0901">
                <a:tc>
                  <a:txBody>
                    <a:bodyPr/>
                    <a:lstStyle/>
                    <a:p>
                      <a:pPr algn="ctr"/>
                      <a:r>
                        <a:rPr lang="en-IN" sz="1800" dirty="0"/>
                        <a:t>Q</a:t>
                      </a:r>
                    </a:p>
                  </a:txBody>
                  <a:tcPr marL="91439" marR="91439" marT="45728" marB="45728"/>
                </a:tc>
                <a:tc>
                  <a:txBody>
                    <a:bodyPr/>
                    <a:lstStyle/>
                    <a:p>
                      <a:pPr algn="ctr"/>
                      <a:r>
                        <a:rPr lang="en-IN" sz="1800" dirty="0"/>
                        <a:t>A</a:t>
                      </a:r>
                    </a:p>
                  </a:txBody>
                  <a:tcPr marL="91439" marR="91439" marT="45728" marB="45728"/>
                </a:tc>
                <a:extLst>
                  <a:ext uri="{0D108BD9-81ED-4DB2-BD59-A6C34878D82A}">
                    <a16:rowId xmlns:a16="http://schemas.microsoft.com/office/drawing/2014/main" val="10000"/>
                  </a:ext>
                </a:extLst>
              </a:tr>
              <a:tr h="415046">
                <a:tc>
                  <a:txBody>
                    <a:bodyPr/>
                    <a:lstStyle/>
                    <a:p>
                      <a:pPr algn="ctr"/>
                      <a:r>
                        <a:rPr lang="en-IN" sz="1800" dirty="0"/>
                        <a:t>1</a:t>
                      </a:r>
                    </a:p>
                  </a:txBody>
                  <a:tcPr marL="91439" marR="91439" marT="45728" marB="45728"/>
                </a:tc>
                <a:tc>
                  <a:txBody>
                    <a:bodyPr/>
                    <a:lstStyle/>
                    <a:p>
                      <a:pPr algn="ctr"/>
                      <a:r>
                        <a:rPr lang="en-IN" sz="1800" dirty="0"/>
                        <a:t>C</a:t>
                      </a:r>
                    </a:p>
                  </a:txBody>
                  <a:tcPr marL="91439" marR="91439" marT="45728" marB="45728"/>
                </a:tc>
                <a:extLst>
                  <a:ext uri="{0D108BD9-81ED-4DB2-BD59-A6C34878D82A}">
                    <a16:rowId xmlns:a16="http://schemas.microsoft.com/office/drawing/2014/main" val="10001"/>
                  </a:ext>
                </a:extLst>
              </a:tr>
              <a:tr h="370901">
                <a:tc>
                  <a:txBody>
                    <a:bodyPr/>
                    <a:lstStyle/>
                    <a:p>
                      <a:pPr algn="ctr"/>
                      <a:r>
                        <a:rPr lang="en-IN" sz="1800" dirty="0"/>
                        <a:t>2</a:t>
                      </a:r>
                    </a:p>
                  </a:txBody>
                  <a:tcPr marL="91439" marR="91439" marT="45728" marB="45728"/>
                </a:tc>
                <a:tc>
                  <a:txBody>
                    <a:bodyPr/>
                    <a:lstStyle/>
                    <a:p>
                      <a:pPr algn="ctr"/>
                      <a:r>
                        <a:rPr lang="en-IN" sz="1800" dirty="0"/>
                        <a:t>A</a:t>
                      </a:r>
                    </a:p>
                  </a:txBody>
                  <a:tcPr marL="91439" marR="91439" marT="45728" marB="45728"/>
                </a:tc>
                <a:extLst>
                  <a:ext uri="{0D108BD9-81ED-4DB2-BD59-A6C34878D82A}">
                    <a16:rowId xmlns:a16="http://schemas.microsoft.com/office/drawing/2014/main" val="10002"/>
                  </a:ext>
                </a:extLst>
              </a:tr>
              <a:tr h="370901">
                <a:tc>
                  <a:txBody>
                    <a:bodyPr/>
                    <a:lstStyle/>
                    <a:p>
                      <a:pPr algn="ctr"/>
                      <a:r>
                        <a:rPr lang="en-IN" sz="1800" dirty="0"/>
                        <a:t>3</a:t>
                      </a:r>
                    </a:p>
                  </a:txBody>
                  <a:tcPr marL="91439" marR="91439" marT="45728" marB="45728"/>
                </a:tc>
                <a:tc>
                  <a:txBody>
                    <a:bodyPr/>
                    <a:lstStyle/>
                    <a:p>
                      <a:pPr algn="ctr"/>
                      <a:r>
                        <a:rPr lang="en-IN" sz="1800" dirty="0"/>
                        <a:t>D</a:t>
                      </a:r>
                    </a:p>
                  </a:txBody>
                  <a:tcPr marL="91439" marR="91439" marT="45728" marB="45728"/>
                </a:tc>
                <a:extLst>
                  <a:ext uri="{0D108BD9-81ED-4DB2-BD59-A6C34878D82A}">
                    <a16:rowId xmlns:a16="http://schemas.microsoft.com/office/drawing/2014/main" val="10003"/>
                  </a:ext>
                </a:extLst>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60154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fill="hold" nodeType="with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ppt_w</p:attrName>
                                        </p:attrNameLst>
                                      </p:cBhvr>
                                      <p:tavLst>
                                        <p:tav tm="100000">
                                          <p:val>
                                            <p:fltVal val="0"/>
                                          </p:val>
                                        </p:tav>
                                        <p:tav tm="100000">
                                          <p:val>
                                            <p:strVal val="#ppt_w"/>
                                          </p:val>
                                        </p:tav>
                                      </p:tavLst>
                                    </p:anim>
                                    <p:anim calcmode="lin" valueType="num">
                                      <p:cBhvr additive="repl">
                                        <p:cTn id="8" dur="500" fill="hold"/>
                                        <p:tgtEl>
                                          <p:spTgt spid="2"/>
                                        </p:tgtEl>
                                        <p:attrNameLst>
                                          <p:attrName>ppt_h</p:attrName>
                                        </p:attrNameLst>
                                      </p:cBhvr>
                                      <p:tavLst>
                                        <p:tav tm="100000">
                                          <p:val>
                                            <p:fltVal val="0"/>
                                          </p:val>
                                        </p:tav>
                                        <p:tav tm="100000">
                                          <p:val>
                                            <p:strVal val="#ppt_h"/>
                                          </p:val>
                                        </p:tav>
                                      </p:tavLst>
                                    </p:anim>
                                    <p:animEffect transition="in" filter="fade">
                                      <p:cBhvr additive="repl">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457200" y="277813"/>
            <a:ext cx="8229600" cy="865187"/>
          </a:xfrm>
          <a:prstGeom prst="rect">
            <a:avLst/>
          </a:prstGeom>
          <a:noFill/>
          <a:ln w="9525" cap="flat">
            <a:noFill/>
            <a:round/>
            <a:headEnd/>
            <a:tailEnd/>
          </a:ln>
          <a:effectLst/>
        </p:spPr>
        <p:txBody>
          <a:bodyPr anchor="ctr" anchorCtr="1"/>
          <a:lstStyle/>
          <a:p>
            <a:pPr algn="ctr"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200" dirty="0">
                <a:solidFill>
                  <a:srgbClr val="CCECFF"/>
                </a:solidFill>
                <a:effectLst>
                  <a:outerShdw blurRad="38100" dist="38100" dir="2700000" algn="tl">
                    <a:srgbClr val="000000"/>
                  </a:outerShdw>
                </a:effectLst>
              </a:rPr>
              <a:t>Quiz</a:t>
            </a:r>
          </a:p>
        </p:txBody>
      </p:sp>
      <p:sp>
        <p:nvSpPr>
          <p:cNvPr id="2051" name="TextBox 2"/>
          <p:cNvSpPr txBox="1">
            <a:spLocks noChangeArrowheads="1"/>
          </p:cNvSpPr>
          <p:nvPr/>
        </p:nvSpPr>
        <p:spPr bwMode="auto">
          <a:xfrm>
            <a:off x="500063" y="1000125"/>
            <a:ext cx="807243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a:defRPr>
                <a:solidFill>
                  <a:schemeClr val="tx1"/>
                </a:solidFill>
                <a:latin typeface="Arial" charset="0"/>
                <a:ea typeface="Microsoft YaHei" charset="-122"/>
              </a:defRPr>
            </a:lvl1pPr>
            <a:lvl2pPr marL="1085850" indent="-342900" eaLnBrk="0">
              <a:defRPr>
                <a:solidFill>
                  <a:schemeClr val="tx1"/>
                </a:solidFill>
                <a:latin typeface="Arial" charset="0"/>
                <a:ea typeface="Microsoft YaHei" charset="-122"/>
              </a:defRPr>
            </a:lvl2pPr>
            <a:lvl3pPr eaLnBrk="0">
              <a:defRPr>
                <a:solidFill>
                  <a:schemeClr val="tx1"/>
                </a:solidFill>
                <a:latin typeface="Arial" charset="0"/>
                <a:ea typeface="Microsoft YaHei" charset="-122"/>
              </a:defRPr>
            </a:lvl3pPr>
            <a:lvl4pPr eaLnBrk="0">
              <a:defRPr>
                <a:solidFill>
                  <a:schemeClr val="tx1"/>
                </a:solidFill>
                <a:latin typeface="Arial" charset="0"/>
                <a:ea typeface="Microsoft YaHei" charset="-122"/>
              </a:defRPr>
            </a:lvl4pPr>
            <a:lvl5pPr eaLnBrk="0">
              <a:defRPr>
                <a:solidFill>
                  <a:schemeClr val="tx1"/>
                </a:solidFill>
                <a:latin typeface="Arial" charset="0"/>
                <a:ea typeface="Microsoft YaHei"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defRPr>
                <a:solidFill>
                  <a:schemeClr val="tx1"/>
                </a:solidFill>
                <a:latin typeface="Arial" charset="0"/>
                <a:ea typeface="Microsoft YaHei" charset="-122"/>
              </a:defRPr>
            </a:lvl9pPr>
          </a:lstStyle>
          <a:p>
            <a:r>
              <a:rPr lang="en-IN" dirty="0"/>
              <a:t>1. </a:t>
            </a:r>
            <a:r>
              <a:rPr lang="en-US" dirty="0"/>
              <a:t>What is the output of this program?</a:t>
            </a:r>
          </a:p>
          <a:p>
            <a:endParaRPr lang="en-US" dirty="0"/>
          </a:p>
          <a:p>
            <a:r>
              <a:rPr lang="en-US" b="1" dirty="0"/>
              <a:t>import java.util.*;</a:t>
            </a:r>
          </a:p>
          <a:p>
            <a:r>
              <a:rPr lang="en-US" b="1" dirty="0"/>
              <a:t>class Output {</a:t>
            </a:r>
          </a:p>
          <a:p>
            <a:r>
              <a:rPr lang="en-US" b="1" dirty="0"/>
              <a:t>      public static void main(String </a:t>
            </a:r>
            <a:r>
              <a:rPr lang="en-US" b="1" dirty="0" err="1"/>
              <a:t>args</a:t>
            </a:r>
            <a:r>
              <a:rPr lang="en-US" b="1" dirty="0"/>
              <a:t>[]) {</a:t>
            </a:r>
          </a:p>
          <a:p>
            <a:r>
              <a:rPr lang="en-US" b="1" dirty="0"/>
              <a:t>                    ArrayList </a:t>
            </a:r>
            <a:r>
              <a:rPr lang="en-US" b="1" dirty="0" err="1"/>
              <a:t>obj</a:t>
            </a:r>
            <a:r>
              <a:rPr lang="en-US" b="1" dirty="0"/>
              <a:t> = new ArrayList();</a:t>
            </a:r>
          </a:p>
          <a:p>
            <a:r>
              <a:rPr lang="en-US" b="1" dirty="0"/>
              <a:t>                    </a:t>
            </a:r>
            <a:r>
              <a:rPr lang="en-US" b="1" dirty="0" err="1"/>
              <a:t>obj.add</a:t>
            </a:r>
            <a:r>
              <a:rPr lang="en-US" b="1" dirty="0"/>
              <a:t>("A");</a:t>
            </a:r>
          </a:p>
          <a:p>
            <a:r>
              <a:rPr lang="en-US" b="1" dirty="0"/>
              <a:t>                    </a:t>
            </a:r>
            <a:r>
              <a:rPr lang="en-US" b="1" dirty="0" err="1"/>
              <a:t>obj.add</a:t>
            </a:r>
            <a:r>
              <a:rPr lang="en-US" b="1" dirty="0"/>
              <a:t>(0, "B");</a:t>
            </a:r>
          </a:p>
          <a:p>
            <a:r>
              <a:rPr lang="en-US" b="1" dirty="0"/>
              <a:t>                    System.out.println(</a:t>
            </a:r>
            <a:r>
              <a:rPr lang="en-US" b="1" dirty="0" err="1"/>
              <a:t>obj.size</a:t>
            </a:r>
            <a:r>
              <a:rPr lang="en-US" b="1" dirty="0"/>
              <a:t>());</a:t>
            </a:r>
          </a:p>
          <a:p>
            <a:r>
              <a:rPr lang="en-US" b="1" dirty="0"/>
              <a:t>       }</a:t>
            </a:r>
          </a:p>
          <a:p>
            <a:r>
              <a:rPr lang="en-US" b="1" dirty="0"/>
              <a:t>}</a:t>
            </a:r>
          </a:p>
          <a:p>
            <a:endParaRPr lang="en-US" dirty="0"/>
          </a:p>
          <a:p>
            <a:r>
              <a:rPr lang="en-US" dirty="0"/>
              <a:t>	a) 0</a:t>
            </a:r>
            <a:br>
              <a:rPr lang="en-US" dirty="0"/>
            </a:br>
            <a:r>
              <a:rPr lang="en-US" dirty="0"/>
              <a:t>b) 1</a:t>
            </a:r>
            <a:br>
              <a:rPr lang="en-US" dirty="0"/>
            </a:br>
            <a:r>
              <a:rPr lang="en-US" dirty="0"/>
              <a:t>c) 2</a:t>
            </a:r>
            <a:br>
              <a:rPr lang="en-US" dirty="0"/>
            </a:br>
            <a:r>
              <a:rPr lang="en-US" dirty="0"/>
              <a:t>d) Any Garbage Value</a:t>
            </a:r>
          </a:p>
          <a:p>
            <a:pPr eaLnBrk="1"/>
            <a:endParaRPr lang="en-IN" dirty="0"/>
          </a:p>
          <a:p>
            <a:pPr eaLnBrk="1"/>
            <a:endParaRPr lang="en-IN" dirty="0"/>
          </a:p>
          <a:p>
            <a:pPr eaLnBrk="1"/>
            <a:r>
              <a:rPr lang="en-IN" dirty="0"/>
              <a:t>        </a:t>
            </a:r>
          </a:p>
          <a:p>
            <a:pPr eaLnBrk="1"/>
            <a:endParaRPr lang="en-IN" dirty="0"/>
          </a:p>
          <a:p>
            <a:pPr lvl="1" eaLnBrk="1"/>
            <a:endParaRPr lang="en-IN" dirty="0"/>
          </a:p>
        </p:txBody>
      </p:sp>
      <p:graphicFrame>
        <p:nvGraphicFramePr>
          <p:cNvPr id="5" name="Table 4"/>
          <p:cNvGraphicFramePr>
            <a:graphicFrameLocks noGrp="1"/>
          </p:cNvGraphicFramePr>
          <p:nvPr/>
        </p:nvGraphicFramePr>
        <p:xfrm>
          <a:off x="6804248" y="3954780"/>
          <a:ext cx="1143000" cy="189865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0901">
                <a:tc>
                  <a:txBody>
                    <a:bodyPr/>
                    <a:lstStyle/>
                    <a:p>
                      <a:pPr algn="ctr"/>
                      <a:r>
                        <a:rPr lang="en-IN" sz="1800" dirty="0"/>
                        <a:t>Q</a:t>
                      </a:r>
                    </a:p>
                  </a:txBody>
                  <a:tcPr marL="91439" marR="91439" marT="45728" marB="45728"/>
                </a:tc>
                <a:tc>
                  <a:txBody>
                    <a:bodyPr/>
                    <a:lstStyle/>
                    <a:p>
                      <a:pPr algn="ctr"/>
                      <a:r>
                        <a:rPr lang="en-IN" sz="1800" dirty="0"/>
                        <a:t>A</a:t>
                      </a:r>
                    </a:p>
                  </a:txBody>
                  <a:tcPr marL="91439" marR="91439" marT="45728" marB="45728"/>
                </a:tc>
                <a:extLst>
                  <a:ext uri="{0D108BD9-81ED-4DB2-BD59-A6C34878D82A}">
                    <a16:rowId xmlns:a16="http://schemas.microsoft.com/office/drawing/2014/main" val="10000"/>
                  </a:ext>
                </a:extLst>
              </a:tr>
              <a:tr h="415046">
                <a:tc>
                  <a:txBody>
                    <a:bodyPr/>
                    <a:lstStyle/>
                    <a:p>
                      <a:pPr algn="ctr"/>
                      <a:r>
                        <a:rPr lang="en-IN" sz="1800" dirty="0"/>
                        <a:t>1</a:t>
                      </a:r>
                    </a:p>
                  </a:txBody>
                  <a:tcPr marL="91439" marR="91439" marT="45728" marB="45728"/>
                </a:tc>
                <a:tc>
                  <a:txBody>
                    <a:bodyPr/>
                    <a:lstStyle/>
                    <a:p>
                      <a:pPr algn="ctr"/>
                      <a:r>
                        <a:rPr lang="en-IN" sz="1800" dirty="0"/>
                        <a:t>C</a:t>
                      </a:r>
                    </a:p>
                  </a:txBody>
                  <a:tcPr marL="91439" marR="91439" marT="45728" marB="45728"/>
                </a:tc>
                <a:extLst>
                  <a:ext uri="{0D108BD9-81ED-4DB2-BD59-A6C34878D82A}">
                    <a16:rowId xmlns:a16="http://schemas.microsoft.com/office/drawing/2014/main" val="10001"/>
                  </a:ext>
                </a:extLst>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extLst>
                  <a:ext uri="{0D108BD9-81ED-4DB2-BD59-A6C34878D82A}">
                    <a16:rowId xmlns:a16="http://schemas.microsoft.com/office/drawing/2014/main" val="10002"/>
                  </a:ext>
                </a:extLst>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extLst>
                  <a:ext uri="{0D108BD9-81ED-4DB2-BD59-A6C34878D82A}">
                    <a16:rowId xmlns:a16="http://schemas.microsoft.com/office/drawing/2014/main" val="10003"/>
                  </a:ext>
                </a:extLst>
              </a:tr>
              <a:tr h="370901">
                <a:tc>
                  <a:txBody>
                    <a:bodyPr/>
                    <a:lstStyle/>
                    <a:p>
                      <a:pPr algn="ctr"/>
                      <a:endParaRPr lang="en-IN" sz="1800" dirty="0"/>
                    </a:p>
                  </a:txBody>
                  <a:tcPr marL="91439" marR="91439" marT="45728" marB="45728"/>
                </a:tc>
                <a:tc>
                  <a:txBody>
                    <a:bodyPr/>
                    <a:lstStyle/>
                    <a:p>
                      <a:pPr algn="ctr"/>
                      <a:endParaRPr lang="en-IN" sz="1800" dirty="0"/>
                    </a:p>
                  </a:txBody>
                  <a:tcPr marL="91439" marR="91439" marT="45728" marB="4572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4389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fill="hold" nodeType="withEffect">
                                  <p:stCondLst>
                                    <p:cond delay="0"/>
                                  </p:stCondLst>
                                  <p:childTnLst>
                                    <p:set>
                                      <p:cBhvr additive="repl">
                                        <p:cTn id="6" dur="1" fill="hold">
                                          <p:stCondLst>
                                            <p:cond delay="0"/>
                                          </p:stCondLst>
                                        </p:cTn>
                                        <p:tgtEl>
                                          <p:spTgt spid="2"/>
                                        </p:tgtEl>
                                        <p:attrNameLst>
                                          <p:attrName>style.visibility</p:attrName>
                                        </p:attrNameLst>
                                      </p:cBhvr>
                                      <p:to>
                                        <p:strVal val="visible"/>
                                      </p:to>
                                    </p:set>
                                    <p:anim calcmode="lin" valueType="num">
                                      <p:cBhvr additive="repl">
                                        <p:cTn id="7" dur="500" fill="hold"/>
                                        <p:tgtEl>
                                          <p:spTgt spid="2"/>
                                        </p:tgtEl>
                                        <p:attrNameLst>
                                          <p:attrName>ppt_w</p:attrName>
                                        </p:attrNameLst>
                                      </p:cBhvr>
                                      <p:tavLst>
                                        <p:tav tm="100000">
                                          <p:val>
                                            <p:fltVal val="0"/>
                                          </p:val>
                                        </p:tav>
                                        <p:tav tm="100000">
                                          <p:val>
                                            <p:strVal val="#ppt_w"/>
                                          </p:val>
                                        </p:tav>
                                      </p:tavLst>
                                    </p:anim>
                                    <p:anim calcmode="lin" valueType="num">
                                      <p:cBhvr additive="repl">
                                        <p:cTn id="8" dur="500" fill="hold"/>
                                        <p:tgtEl>
                                          <p:spTgt spid="2"/>
                                        </p:tgtEl>
                                        <p:attrNameLst>
                                          <p:attrName>ppt_h</p:attrName>
                                        </p:attrNameLst>
                                      </p:cBhvr>
                                      <p:tavLst>
                                        <p:tav tm="100000">
                                          <p:val>
                                            <p:fltVal val="0"/>
                                          </p:val>
                                        </p:tav>
                                        <p:tav tm="100000">
                                          <p:val>
                                            <p:strVal val="#ppt_h"/>
                                          </p:val>
                                        </p:tav>
                                      </p:tavLst>
                                    </p:anim>
                                    <p:animEffect transition="in" filter="fade">
                                      <p:cBhvr additive="repl">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err="1"/>
              <a:t>Hashtable</a:t>
            </a:r>
            <a:r>
              <a:rPr lang="en-US" dirty="0"/>
              <a:t> allows null as Key.</a:t>
            </a:r>
          </a:p>
          <a:p>
            <a:r>
              <a:rPr lang="en-US" dirty="0"/>
              <a:t>A) True</a:t>
            </a:r>
          </a:p>
          <a:p>
            <a:r>
              <a:rPr lang="en-US" dirty="0"/>
              <a:t>B</a:t>
            </a:r>
            <a:r>
              <a:rPr lang="en-US"/>
              <a:t>) False</a:t>
            </a:r>
            <a:endParaRPr lang="en-US" dirty="0"/>
          </a:p>
        </p:txBody>
      </p:sp>
    </p:spTree>
    <p:extLst>
      <p:ext uri="{BB962C8B-B14F-4D97-AF65-F5344CB8AC3E}">
        <p14:creationId xmlns:p14="http://schemas.microsoft.com/office/powerpoint/2010/main" val="374999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4000" dirty="0"/>
              <a:t>Imports</a:t>
            </a:r>
            <a:r>
              <a:rPr lang="en-US" sz="4000" dirty="0">
                <a:solidFill>
                  <a:srgbClr val="CC0000"/>
                </a:solidFill>
              </a:rPr>
              <a:t> </a:t>
            </a:r>
          </a:p>
        </p:txBody>
      </p:sp>
      <p:sp>
        <p:nvSpPr>
          <p:cNvPr id="32772" name="Rectangle 3"/>
          <p:cNvSpPr>
            <a:spLocks noGrp="1" noChangeArrowheads="1"/>
          </p:cNvSpPr>
          <p:nvPr>
            <p:ph idx="1"/>
          </p:nvPr>
        </p:nvSpPr>
        <p:spPr>
          <a:xfrm>
            <a:off x="228600" y="1524000"/>
            <a:ext cx="8610600" cy="5334000"/>
          </a:xfrm>
        </p:spPr>
        <p:txBody>
          <a:bodyPr/>
          <a:lstStyle/>
          <a:p>
            <a:pPr marL="609600" indent="-609600" algn="just" eaLnBrk="1" hangingPunct="1">
              <a:spcBef>
                <a:spcPct val="50000"/>
              </a:spcBef>
              <a:defRPr/>
            </a:pPr>
            <a:r>
              <a:rPr lang="en-US" sz="2400" dirty="0"/>
              <a:t>Java provides an easy way to access classes in other packages instead of using long names. This is done by using </a:t>
            </a:r>
            <a:r>
              <a:rPr lang="en-US" sz="2400" b="1" dirty="0">
                <a:solidFill>
                  <a:srgbClr val="000000"/>
                </a:solidFill>
                <a:latin typeface="Courier New" pitchFamily="49" charset="0"/>
              </a:rPr>
              <a:t>import</a:t>
            </a:r>
            <a:r>
              <a:rPr lang="en-US" sz="2400" dirty="0"/>
              <a:t> statement.</a:t>
            </a:r>
          </a:p>
          <a:p>
            <a:pPr marL="609600" indent="-609600" algn="just" eaLnBrk="1" hangingPunct="1">
              <a:spcBef>
                <a:spcPct val="50000"/>
              </a:spcBef>
              <a:defRPr/>
            </a:pPr>
            <a:r>
              <a:rPr lang="en-US" sz="2400" dirty="0"/>
              <a:t>The same is the case with static members of a class too. Static members of  a class are accessed using </a:t>
            </a:r>
            <a:r>
              <a:rPr lang="en-US" sz="2400" i="1" dirty="0" err="1"/>
              <a:t>ClassName.staticMemberName</a:t>
            </a:r>
            <a:r>
              <a:rPr lang="en-US" sz="2400" i="1" dirty="0"/>
              <a:t>. </a:t>
            </a:r>
            <a:r>
              <a:rPr lang="en-US" sz="2400" dirty="0"/>
              <a:t>This name also sometimes could be very long. Instead imports could be used such that only static member name can be used.</a:t>
            </a:r>
          </a:p>
          <a:p>
            <a:pPr marL="609600" indent="-609600" algn="just" eaLnBrk="1" hangingPunct="1">
              <a:spcBef>
                <a:spcPct val="50000"/>
              </a:spcBef>
              <a:defRPr/>
            </a:pPr>
            <a:r>
              <a:rPr lang="en-US" sz="2400" dirty="0"/>
              <a:t>Two forms of imports:</a:t>
            </a:r>
          </a:p>
          <a:p>
            <a:pPr marL="1009650" lvl="1" indent="-609600" algn="just" eaLnBrk="1" hangingPunct="1">
              <a:spcBef>
                <a:spcPct val="50000"/>
              </a:spcBef>
              <a:defRPr/>
            </a:pPr>
            <a:r>
              <a:rPr lang="en-US" sz="2400" dirty="0">
                <a:solidFill>
                  <a:srgbClr val="FF0000"/>
                </a:solidFill>
                <a:ea typeface="+mn-ea"/>
                <a:cs typeface="+mn-cs"/>
              </a:rPr>
              <a:t>Class imports</a:t>
            </a:r>
          </a:p>
          <a:p>
            <a:pPr marL="1009650" lvl="1" indent="-609600" algn="just" eaLnBrk="1" hangingPunct="1">
              <a:spcBef>
                <a:spcPct val="50000"/>
              </a:spcBef>
              <a:defRPr/>
            </a:pPr>
            <a:r>
              <a:rPr lang="en-US" sz="2400" dirty="0">
                <a:solidFill>
                  <a:srgbClr val="FF0000"/>
                </a:solidFill>
                <a:ea typeface="+mn-ea"/>
                <a:cs typeface="+mn-cs"/>
              </a:rPr>
              <a:t>Static imports</a:t>
            </a:r>
          </a:p>
        </p:txBody>
      </p:sp>
      <p:sp>
        <p:nvSpPr>
          <p:cNvPr id="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5CE21AC-380A-489A-B30C-31CC092E7340}" type="slidenum">
              <a:rPr lang="en-US" smtClean="0">
                <a:solidFill>
                  <a:schemeClr val="bg2"/>
                </a:solidFill>
                <a:latin typeface="Arial (Body)"/>
              </a:rPr>
              <a:pPr eaLnBrk="1" hangingPunct="1">
                <a:defRPr/>
              </a:pPr>
              <a:t>19</a:t>
            </a:fld>
            <a:endParaRPr lang="en-US" dirty="0">
              <a:solidFill>
                <a:schemeClr val="bg2"/>
              </a:solidFill>
              <a:latin typeface="Arial (Body)"/>
            </a:endParaRPr>
          </a:p>
        </p:txBody>
      </p:sp>
    </p:spTree>
    <p:extLst>
      <p:ext uri="{BB962C8B-B14F-4D97-AF65-F5344CB8AC3E}">
        <p14:creationId xmlns:p14="http://schemas.microsoft.com/office/powerpoint/2010/main" val="90759716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Java Language</a:t>
            </a:r>
          </a:p>
        </p:txBody>
      </p:sp>
      <p:sp>
        <p:nvSpPr>
          <p:cNvPr id="410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10D8162-5BCB-44DF-8F40-7C186EDDE78E}" type="slidenum">
              <a:rPr lang="en-US" smtClean="0">
                <a:solidFill>
                  <a:schemeClr val="bg2"/>
                </a:solidFill>
              </a:rPr>
              <a:pPr eaLnBrk="1" hangingPunct="1">
                <a:defRPr/>
              </a:pPr>
              <a:t>2</a:t>
            </a:fld>
            <a:endParaRPr lang="en-US">
              <a:solidFill>
                <a:schemeClr val="bg2"/>
              </a:solidFill>
            </a:endParaRPr>
          </a:p>
        </p:txBody>
      </p:sp>
      <p:sp>
        <p:nvSpPr>
          <p:cNvPr id="7" name="Content Placeholder 6"/>
          <p:cNvSpPr>
            <a:spLocks noGrp="1"/>
          </p:cNvSpPr>
          <p:nvPr>
            <p:ph sz="quarter" idx="1"/>
          </p:nvPr>
        </p:nvSpPr>
        <p:spPr>
          <a:xfrm>
            <a:off x="304800" y="1219200"/>
            <a:ext cx="8458200" cy="5257800"/>
          </a:xfrm>
        </p:spPr>
        <p:txBody>
          <a:bodyPr>
            <a:normAutofit/>
          </a:bodyPr>
          <a:lstStyle/>
          <a:p>
            <a:pPr algn="just">
              <a:defRPr/>
            </a:pPr>
            <a:r>
              <a:rPr lang="en-US" dirty="0"/>
              <a:t>Java was created by a team of members called "Green" led by James Arthur Gosling.</a:t>
            </a:r>
          </a:p>
          <a:p>
            <a:pPr algn="just"/>
            <a:r>
              <a:rPr lang="en-US" dirty="0"/>
              <a:t>When Java was created in 1991, it was originally called Oak.</a:t>
            </a:r>
          </a:p>
          <a:p>
            <a:pPr algn="just">
              <a:defRPr/>
            </a:pPr>
            <a:r>
              <a:rPr lang="en-US" dirty="0"/>
              <a:t>It is a free and open source software (FOSS) under GNU General Public License(GPL) </a:t>
            </a:r>
          </a:p>
          <a:p>
            <a:pPr algn="just"/>
            <a:r>
              <a:rPr lang="en-US" dirty="0"/>
              <a:t>First version of Java was released in 1995.</a:t>
            </a:r>
          </a:p>
          <a:p>
            <a:pPr algn="just"/>
            <a:r>
              <a:rPr lang="en-US" dirty="0"/>
              <a:t>Java is an Object oriented language, simple, portable, platform independent, robust and secure.</a:t>
            </a:r>
          </a:p>
          <a:p>
            <a:pPr algn="just">
              <a:defRPr/>
            </a:pPr>
            <a:r>
              <a:rPr lang="en-US" dirty="0"/>
              <a:t>We will be focusing on Java 1.6.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81000" y="567559"/>
            <a:ext cx="8229600" cy="833523"/>
          </a:xfrm>
        </p:spPr>
        <p:txBody>
          <a:bodyPr/>
          <a:lstStyle/>
          <a:p>
            <a:r>
              <a:rPr lang="en-US" sz="4000" dirty="0"/>
              <a:t>Class Imports</a:t>
            </a:r>
          </a:p>
        </p:txBody>
      </p:sp>
      <p:sp>
        <p:nvSpPr>
          <p:cNvPr id="3" name="Content Placeholder 2"/>
          <p:cNvSpPr>
            <a:spLocks noGrp="1"/>
          </p:cNvSpPr>
          <p:nvPr>
            <p:ph idx="1"/>
          </p:nvPr>
        </p:nvSpPr>
        <p:spPr>
          <a:xfrm>
            <a:off x="266700" y="1193460"/>
            <a:ext cx="8458200" cy="5257800"/>
          </a:xfrm>
        </p:spPr>
        <p:txBody>
          <a:bodyPr>
            <a:normAutofit lnSpcReduction="10000"/>
          </a:bodyPr>
          <a:lstStyle/>
          <a:p>
            <a:pPr marL="609600" indent="-609600" eaLnBrk="1" hangingPunct="1">
              <a:lnSpc>
                <a:spcPct val="100000"/>
              </a:lnSpc>
              <a:spcBef>
                <a:spcPts val="300"/>
              </a:spcBef>
              <a:buFont typeface="Wingdings" pitchFamily="2" charset="2"/>
              <a:buAutoNum type="alphaLcParenR"/>
              <a:defRPr/>
            </a:pPr>
            <a:r>
              <a:rPr lang="en-US" sz="2000" dirty="0"/>
              <a:t>Importing only a particular class. </a:t>
            </a:r>
          </a:p>
          <a:p>
            <a:pPr marL="609600" indent="-609600" eaLnBrk="1" hangingPunct="1">
              <a:lnSpc>
                <a:spcPct val="100000"/>
              </a:lnSpc>
              <a:spcBef>
                <a:spcPts val="300"/>
              </a:spcBef>
              <a:buFont typeface="Wingdings" pitchFamily="2" charset="2"/>
              <a:buNone/>
              <a:defRPr/>
            </a:pPr>
            <a:r>
              <a:rPr lang="en-US" sz="2000" dirty="0"/>
              <a:t>	Example: 	</a:t>
            </a:r>
          </a:p>
          <a:p>
            <a:pPr marL="609600" indent="-609600" eaLnBrk="1" hangingPunct="1">
              <a:lnSpc>
                <a:spcPct val="100000"/>
              </a:lnSpc>
              <a:spcBef>
                <a:spcPts val="300"/>
              </a:spcBef>
              <a:buFont typeface="Wingdings" pitchFamily="2" charset="2"/>
              <a:buNone/>
              <a:defRPr/>
            </a:pPr>
            <a:r>
              <a:rPr lang="en-US" sz="2000" dirty="0">
                <a:latin typeface="Times New Roman" pitchFamily="18" charset="0"/>
              </a:rPr>
              <a:t>	</a:t>
            </a:r>
            <a:r>
              <a:rPr lang="en-US" sz="2000" b="1" dirty="0">
                <a:latin typeface="Courier New" pitchFamily="49" charset="0"/>
              </a:rPr>
              <a:t>	</a:t>
            </a:r>
            <a:r>
              <a:rPr lang="en-US" sz="2000" b="1" dirty="0">
                <a:solidFill>
                  <a:srgbClr val="000000"/>
                </a:solidFill>
                <a:latin typeface="Courier New" pitchFamily="49" charset="0"/>
              </a:rPr>
              <a:t>import </a:t>
            </a:r>
            <a:r>
              <a:rPr lang="en-US" sz="2000" b="1" dirty="0" err="1">
                <a:solidFill>
                  <a:srgbClr val="000000"/>
                </a:solidFill>
                <a:latin typeface="Courier New" pitchFamily="49" charset="0"/>
              </a:rPr>
              <a:t>student.Student</a:t>
            </a:r>
            <a:r>
              <a:rPr lang="en-US" sz="2000" b="1" dirty="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Student s= new 			Student("</a:t>
            </a:r>
            <a:r>
              <a:rPr lang="en-US" sz="2000" b="1" dirty="0" err="1">
                <a:solidFill>
                  <a:srgbClr val="000000"/>
                </a:solidFill>
                <a:latin typeface="Courier New" pitchFamily="49" charset="0"/>
              </a:rPr>
              <a:t>John","M.C.A</a:t>
            </a:r>
            <a:r>
              <a:rPr lang="en-US" sz="2000"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a:t>
            </a:r>
          </a:p>
          <a:p>
            <a:pPr marL="609600" indent="-609600" eaLnBrk="1" hangingPunct="1">
              <a:lnSpc>
                <a:spcPct val="100000"/>
              </a:lnSpc>
              <a:spcBef>
                <a:spcPts val="300"/>
              </a:spcBef>
              <a:buClr>
                <a:schemeClr val="accent6"/>
              </a:buClr>
              <a:buFont typeface="+mj-lt"/>
              <a:buAutoNum type="alphaLcParenR" startAt="2"/>
              <a:defRPr/>
            </a:pPr>
            <a:r>
              <a:rPr lang="en-US" sz="2000" dirty="0"/>
              <a:t>Importing all the classes in a package.</a:t>
            </a:r>
          </a:p>
          <a:p>
            <a:pPr marL="609600" indent="-609600" eaLnBrk="1" hangingPunct="1">
              <a:lnSpc>
                <a:spcPct val="100000"/>
              </a:lnSpc>
              <a:spcBef>
                <a:spcPts val="300"/>
              </a:spcBef>
              <a:buFont typeface="Wingdings" pitchFamily="2" charset="2"/>
              <a:buNone/>
              <a:defRPr/>
            </a:pPr>
            <a:r>
              <a:rPr lang="en-US" sz="2000" dirty="0"/>
              <a:t>Example:</a:t>
            </a:r>
          </a:p>
          <a:p>
            <a:pPr marL="609600" indent="-609600" eaLnBrk="1" hangingPunct="1">
              <a:lnSpc>
                <a:spcPct val="100000"/>
              </a:lnSpc>
              <a:spcBef>
                <a:spcPts val="300"/>
              </a:spcBef>
              <a:buFont typeface="Wingdings" pitchFamily="2" charset="2"/>
              <a:buNone/>
              <a:defRPr/>
            </a:pPr>
            <a:r>
              <a:rPr lang="en-US" sz="2000" b="1" dirty="0">
                <a:latin typeface="Courier New" pitchFamily="49" charset="0"/>
              </a:rPr>
              <a:t>	</a:t>
            </a:r>
            <a:r>
              <a:rPr lang="en-US" sz="2000" b="1" dirty="0">
                <a:solidFill>
                  <a:srgbClr val="000000"/>
                </a:solidFill>
                <a:latin typeface="Courier New" pitchFamily="49" charset="0"/>
              </a:rPr>
              <a:t>import student.*;</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public class Tester{</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Student s= new 		 		Student("</a:t>
            </a:r>
            <a:r>
              <a:rPr lang="en-US" sz="2000" b="1" dirty="0" err="1">
                <a:solidFill>
                  <a:srgbClr val="000000"/>
                </a:solidFill>
                <a:latin typeface="Courier New" pitchFamily="49" charset="0"/>
              </a:rPr>
              <a:t>John","M.C.A</a:t>
            </a:r>
            <a:r>
              <a:rPr lang="en-US" sz="2000" b="1" dirty="0">
                <a:solidFill>
                  <a:srgbClr val="000000"/>
                </a:solidFill>
                <a:latin typeface="Courier New" pitchFamily="49" charset="0"/>
              </a:rPr>
              <a:t>.");</a:t>
            </a:r>
          </a:p>
          <a:p>
            <a:pPr marL="609600" indent="-609600"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		}</a:t>
            </a:r>
          </a:p>
        </p:txBody>
      </p:sp>
      <p:sp>
        <p:nvSpPr>
          <p:cNvPr id="3379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1B9AD3C-51BF-4B81-8320-219B1CD0A1BE}" type="slidenum">
              <a:rPr lang="en-US" smtClean="0">
                <a:solidFill>
                  <a:schemeClr val="bg2"/>
                </a:solidFill>
                <a:latin typeface="Arial (Body)"/>
              </a:rPr>
              <a:pPr eaLnBrk="1" hangingPunct="1">
                <a:defRPr/>
              </a:pPr>
              <a:t>20</a:t>
            </a:fld>
            <a:endParaRPr lang="en-US" dirty="0">
              <a:solidFill>
                <a:schemeClr val="bg2"/>
              </a:solidFill>
              <a:latin typeface="Arial (Body)"/>
            </a:endParaRPr>
          </a:p>
        </p:txBody>
      </p:sp>
    </p:spTree>
    <p:extLst>
      <p:ext uri="{BB962C8B-B14F-4D97-AF65-F5344CB8AC3E}">
        <p14:creationId xmlns:p14="http://schemas.microsoft.com/office/powerpoint/2010/main" val="431769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304800"/>
            <a:ext cx="7772400" cy="838200"/>
          </a:xfrm>
        </p:spPr>
        <p:txBody>
          <a:bodyPr/>
          <a:lstStyle/>
          <a:p>
            <a:pPr eaLnBrk="1" hangingPunct="1"/>
            <a:r>
              <a:rPr lang="en-US" sz="4000" dirty="0"/>
              <a:t>Static Imports</a:t>
            </a:r>
          </a:p>
        </p:txBody>
      </p:sp>
      <p:sp>
        <p:nvSpPr>
          <p:cNvPr id="38916" name="Rectangle 3"/>
          <p:cNvSpPr>
            <a:spLocks noGrp="1" noChangeArrowheads="1"/>
          </p:cNvSpPr>
          <p:nvPr>
            <p:ph idx="1"/>
          </p:nvPr>
        </p:nvSpPr>
        <p:spPr>
          <a:xfrm>
            <a:off x="381000" y="1439410"/>
            <a:ext cx="8382000" cy="5257800"/>
          </a:xfrm>
        </p:spPr>
        <p:txBody>
          <a:bodyPr/>
          <a:lstStyle/>
          <a:p>
            <a:pPr algn="just" eaLnBrk="1" hangingPunct="1">
              <a:defRPr/>
            </a:pPr>
            <a:r>
              <a:rPr lang="en-US" kern="1200" dirty="0"/>
              <a:t>Makes the static members of a class available to code directly without explicitly specifying the class name.</a:t>
            </a:r>
          </a:p>
          <a:p>
            <a:pPr algn="just" eaLnBrk="1" hangingPunct="1">
              <a:defRPr/>
            </a:pPr>
            <a:endParaRPr lang="en-US" kern="1200" dirty="0"/>
          </a:p>
          <a:p>
            <a:pPr algn="just" eaLnBrk="1" hangingPunct="1">
              <a:defRPr/>
            </a:pPr>
            <a:r>
              <a:rPr lang="en-US" kern="1200" dirty="0"/>
              <a:t>Syntax:</a:t>
            </a:r>
          </a:p>
          <a:p>
            <a:pPr lvl="1" algn="just" eaLnBrk="1" hangingPunct="1">
              <a:buFont typeface="Wingdings" pitchFamily="2" charset="2"/>
              <a:buNone/>
              <a:defRPr/>
            </a:pPr>
            <a:r>
              <a:rPr lang="en-US" sz="2000" b="1" dirty="0">
                <a:solidFill>
                  <a:schemeClr val="tx1"/>
                </a:solidFill>
                <a:latin typeface="Courier New" pitchFamily="49" charset="0"/>
              </a:rPr>
              <a:t>import static </a:t>
            </a:r>
            <a:r>
              <a:rPr lang="en-US" sz="2000" b="1" dirty="0" err="1">
                <a:solidFill>
                  <a:schemeClr val="tx1"/>
                </a:solidFill>
                <a:latin typeface="Courier New" pitchFamily="49" charset="0"/>
              </a:rPr>
              <a:t>packageName.ClassName</a:t>
            </a:r>
            <a:r>
              <a:rPr lang="en-US" sz="2000" b="1" dirty="0">
                <a:solidFill>
                  <a:schemeClr val="tx1"/>
                </a:solidFill>
                <a:latin typeface="Courier New" pitchFamily="49" charset="0"/>
              </a:rPr>
              <a:t>.*;</a:t>
            </a:r>
          </a:p>
          <a:p>
            <a:pPr lvl="1" algn="just" eaLnBrk="1" hangingPunct="1">
              <a:buFont typeface="Wingdings" pitchFamily="2" charset="2"/>
              <a:buNone/>
              <a:defRPr/>
            </a:pPr>
            <a:r>
              <a:rPr lang="en-US" sz="2000" kern="1200" dirty="0">
                <a:solidFill>
                  <a:srgbClr val="FF0000"/>
                </a:solidFill>
              </a:rPr>
              <a:t>(imports all the static members)</a:t>
            </a:r>
            <a:endParaRPr lang="en-US" sz="2000" b="1" dirty="0">
              <a:solidFill>
                <a:srgbClr val="FF0000"/>
              </a:solidFill>
              <a:latin typeface="Courier New" pitchFamily="49" charset="0"/>
            </a:endParaRPr>
          </a:p>
          <a:p>
            <a:pPr lvl="1" algn="just" eaLnBrk="1" hangingPunct="1">
              <a:buFont typeface="Wingdings" pitchFamily="2" charset="2"/>
              <a:buNone/>
              <a:defRPr/>
            </a:pPr>
            <a:r>
              <a:rPr lang="en-US" sz="2000" b="1" dirty="0">
                <a:solidFill>
                  <a:schemeClr val="tx1"/>
                </a:solidFill>
                <a:latin typeface="Courier New" pitchFamily="49" charset="0"/>
              </a:rPr>
              <a:t>Or</a:t>
            </a:r>
          </a:p>
          <a:p>
            <a:pPr lvl="1" algn="just" eaLnBrk="1" hangingPunct="1">
              <a:buFont typeface="Wingdings" pitchFamily="2" charset="2"/>
              <a:buNone/>
              <a:defRPr/>
            </a:pPr>
            <a:r>
              <a:rPr lang="en-US" sz="2000" b="1" dirty="0">
                <a:solidFill>
                  <a:schemeClr val="tx1"/>
                </a:solidFill>
                <a:latin typeface="Courier New" pitchFamily="49" charset="0"/>
              </a:rPr>
              <a:t>import static </a:t>
            </a:r>
            <a:r>
              <a:rPr lang="en-US" sz="2000" b="1" dirty="0" err="1">
                <a:solidFill>
                  <a:schemeClr val="tx1"/>
                </a:solidFill>
                <a:latin typeface="Courier New" pitchFamily="49" charset="0"/>
              </a:rPr>
              <a:t>packageName.ClassName.staticMember</a:t>
            </a:r>
            <a:r>
              <a:rPr lang="en-US" sz="2000" b="1" dirty="0">
                <a:solidFill>
                  <a:schemeClr val="tx1"/>
                </a:solidFill>
                <a:latin typeface="Courier New" pitchFamily="49" charset="0"/>
              </a:rPr>
              <a:t>;</a:t>
            </a:r>
          </a:p>
          <a:p>
            <a:pPr lvl="1" algn="just" eaLnBrk="1" hangingPunct="1">
              <a:buFontTx/>
              <a:buNone/>
              <a:defRPr/>
            </a:pPr>
            <a:r>
              <a:rPr lang="en-US" sz="2000" kern="1200" dirty="0">
                <a:solidFill>
                  <a:srgbClr val="FF0000"/>
                </a:solidFill>
              </a:rPr>
              <a:t>(imports only the particular ‘</a:t>
            </a:r>
            <a:r>
              <a:rPr lang="en-US" sz="2000" kern="1200" dirty="0" err="1">
                <a:solidFill>
                  <a:srgbClr val="FF0000"/>
                </a:solidFill>
              </a:rPr>
              <a:t>staticMember</a:t>
            </a:r>
            <a:r>
              <a:rPr lang="en-US" sz="2000" kern="1200" dirty="0">
                <a:solidFill>
                  <a:srgbClr val="FF0000"/>
                </a:solidFill>
              </a:rPr>
              <a:t>’)</a:t>
            </a:r>
          </a:p>
        </p:txBody>
      </p:sp>
      <p:sp>
        <p:nvSpPr>
          <p:cNvPr id="3686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1F39A1-56B1-4D57-A924-A9A581930B2B}" type="slidenum">
              <a:rPr lang="en-US" smtClean="0">
                <a:solidFill>
                  <a:schemeClr val="bg2"/>
                </a:solidFill>
                <a:latin typeface="Arial (Body)"/>
              </a:rPr>
              <a:pPr eaLnBrk="1" hangingPunct="1">
                <a:defRPr/>
              </a:pPr>
              <a:t>21</a:t>
            </a:fld>
            <a:endParaRPr lang="en-US" dirty="0">
              <a:solidFill>
                <a:schemeClr val="bg2"/>
              </a:solidFill>
              <a:latin typeface="Arial (Body)"/>
            </a:endParaRPr>
          </a:p>
        </p:txBody>
      </p:sp>
    </p:spTree>
    <p:extLst>
      <p:ext uri="{BB962C8B-B14F-4D97-AF65-F5344CB8AC3E}">
        <p14:creationId xmlns:p14="http://schemas.microsoft.com/office/powerpoint/2010/main" val="361177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783431"/>
            <a:ext cx="8458200" cy="593725"/>
          </a:xfrm>
        </p:spPr>
        <p:txBody>
          <a:bodyPr>
            <a:normAutofit fontScale="90000"/>
          </a:bodyPr>
          <a:lstStyle/>
          <a:p>
            <a:r>
              <a:rPr lang="en-US" sz="4000" dirty="0"/>
              <a:t>Example: Static Imports</a:t>
            </a:r>
          </a:p>
        </p:txBody>
      </p:sp>
      <p:sp>
        <p:nvSpPr>
          <p:cNvPr id="37898" name="Slide Number Placeholder 1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79761EF-A9A9-49A9-AD9F-A91D693B0B43}" type="slidenum">
              <a:rPr lang="en-US" smtClean="0">
                <a:solidFill>
                  <a:schemeClr val="bg2"/>
                </a:solidFill>
                <a:latin typeface="Arial (Body)"/>
              </a:rPr>
              <a:pPr eaLnBrk="1" hangingPunct="1">
                <a:defRPr/>
              </a:pPr>
              <a:t>22</a:t>
            </a:fld>
            <a:endParaRPr lang="en-US" dirty="0">
              <a:solidFill>
                <a:schemeClr val="bg2"/>
              </a:solidFill>
              <a:latin typeface="Arial (Body)"/>
            </a:endParaRPr>
          </a:p>
        </p:txBody>
      </p:sp>
      <p:sp>
        <p:nvSpPr>
          <p:cNvPr id="29699" name="Rectangle 2"/>
          <p:cNvSpPr>
            <a:spLocks noChangeArrowheads="1"/>
          </p:cNvSpPr>
          <p:nvPr/>
        </p:nvSpPr>
        <p:spPr bwMode="auto">
          <a:xfrm>
            <a:off x="533400" y="1828800"/>
            <a:ext cx="77724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dirty="0">
                <a:solidFill>
                  <a:srgbClr val="C00000"/>
                </a:solidFill>
                <a:latin typeface="Courier New" pitchFamily="49" charset="0"/>
              </a:rPr>
              <a:t>import static </a:t>
            </a:r>
            <a:r>
              <a:rPr lang="en-US" sz="2000" b="1" dirty="0" err="1">
                <a:solidFill>
                  <a:srgbClr val="C00000"/>
                </a:solidFill>
                <a:latin typeface="Courier New" pitchFamily="49" charset="0"/>
              </a:rPr>
              <a:t>java.lang.System.out</a:t>
            </a:r>
            <a:r>
              <a:rPr lang="en-US" sz="2000" b="1" dirty="0">
                <a:solidFill>
                  <a:srgbClr val="C00000"/>
                </a:solidFill>
                <a:latin typeface="Courier New" pitchFamily="49" charset="0"/>
              </a:rPr>
              <a:t>;</a:t>
            </a:r>
          </a:p>
          <a:p>
            <a:r>
              <a:rPr lang="en-US" sz="2000" b="1" dirty="0">
                <a:solidFill>
                  <a:srgbClr val="C00000"/>
                </a:solidFill>
                <a:latin typeface="Courier New" pitchFamily="49" charset="0"/>
              </a:rPr>
              <a:t>import static </a:t>
            </a:r>
            <a:r>
              <a:rPr lang="en-US" sz="2000" b="1" dirty="0" err="1">
                <a:solidFill>
                  <a:srgbClr val="C00000"/>
                </a:solidFill>
                <a:latin typeface="Courier New" pitchFamily="49" charset="0"/>
              </a:rPr>
              <a:t>teacher.Grade</a:t>
            </a:r>
            <a:r>
              <a:rPr lang="en-US" sz="2000" b="1" dirty="0">
                <a:solidFill>
                  <a:srgbClr val="C00000"/>
                </a:solidFill>
                <a:latin typeface="Courier New" pitchFamily="49" charset="0"/>
              </a:rPr>
              <a:t>.*;</a:t>
            </a:r>
          </a:p>
          <a:p>
            <a:r>
              <a:rPr lang="en-US" sz="2000" b="1" dirty="0">
                <a:solidFill>
                  <a:srgbClr val="000000"/>
                </a:solidFill>
                <a:latin typeface="Courier New" pitchFamily="49" charset="0"/>
              </a:rPr>
              <a:t>import teacher.*;</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class </a:t>
            </a:r>
            <a:r>
              <a:rPr lang="en-US" sz="2000" b="1" dirty="0" err="1">
                <a:solidFill>
                  <a:srgbClr val="000000"/>
                </a:solidFill>
                <a:latin typeface="Courier New" pitchFamily="49" charset="0"/>
              </a:rPr>
              <a:t>GradeTest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str</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Teacher f=new </a:t>
            </a:r>
            <a:r>
              <a:rPr lang="en-US" sz="2000" b="1" dirty="0" err="1">
                <a:solidFill>
                  <a:srgbClr val="000000"/>
                </a:solidFill>
                <a:latin typeface="Courier New" pitchFamily="49" charset="0"/>
              </a:rPr>
              <a:t>teacher.Teacher</a:t>
            </a:r>
            <a:r>
              <a:rPr lang="en-US" sz="2000" b="1" dirty="0">
                <a:solidFill>
                  <a:srgbClr val="000000"/>
                </a:solidFill>
                <a:latin typeface="Courier New" pitchFamily="49" charset="0"/>
              </a:rPr>
              <a:t>("Tom");</a:t>
            </a:r>
          </a:p>
          <a:p>
            <a:r>
              <a:rPr lang="en-US" sz="2000" b="1" dirty="0">
                <a:solidFill>
                  <a:srgbClr val="000000"/>
                </a:solidFill>
                <a:latin typeface="Courier New" pitchFamily="49" charset="0"/>
              </a:rPr>
              <a:t>Grade </a:t>
            </a:r>
            <a:r>
              <a:rPr lang="en-US" sz="2000" b="1" dirty="0" err="1">
                <a:solidFill>
                  <a:srgbClr val="000000"/>
                </a:solidFill>
                <a:latin typeface="Courier New" pitchFamily="49" charset="0"/>
              </a:rPr>
              <a:t>gf</a:t>
            </a:r>
            <a:r>
              <a:rPr lang="en-US" sz="2000" b="1" dirty="0">
                <a:solidFill>
                  <a:srgbClr val="000000"/>
                </a:solidFill>
                <a:latin typeface="Courier New" pitchFamily="49" charset="0"/>
              </a:rPr>
              <a:t>= new Grade(</a:t>
            </a:r>
            <a:r>
              <a:rPr lang="en-US" sz="2000" b="1" dirty="0" err="1">
                <a:solidFill>
                  <a:srgbClr val="000000"/>
                </a:solidFill>
                <a:latin typeface="Courier New" pitchFamily="49" charset="0"/>
              </a:rPr>
              <a:t>f,new</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student.Student</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Malini</a:t>
            </a:r>
            <a:r>
              <a:rPr lang="en-US" sz="2000" b="1" dirty="0">
                <a:solidFill>
                  <a:srgbClr val="000000"/>
                </a:solidFill>
                <a:latin typeface="Courier New" pitchFamily="49" charset="0"/>
              </a:rPr>
              <a:t>"),"001",</a:t>
            </a:r>
            <a:r>
              <a:rPr lang="en-US" sz="2000" b="1" dirty="0">
                <a:solidFill>
                  <a:srgbClr val="C00000"/>
                </a:solidFill>
                <a:latin typeface="Courier New" pitchFamily="49" charset="0"/>
              </a:rPr>
              <a:t>B</a:t>
            </a:r>
            <a:r>
              <a:rPr lang="en-US" sz="2000" b="1" dirty="0">
                <a:solidFill>
                  <a:srgbClr val="000000"/>
                </a:solidFill>
                <a:latin typeface="Courier New" pitchFamily="49" charset="0"/>
              </a:rPr>
              <a:t>);</a:t>
            </a:r>
          </a:p>
          <a:p>
            <a:r>
              <a:rPr lang="en-US" sz="2000" b="1" dirty="0" err="1">
                <a:solidFill>
                  <a:srgbClr val="C00000"/>
                </a:solidFill>
                <a:latin typeface="Courier New" pitchFamily="49" charset="0"/>
              </a:rPr>
              <a:t>out</a:t>
            </a:r>
            <a:r>
              <a:rPr lang="en-US" sz="2000" b="1" dirty="0" err="1">
                <a:solidFill>
                  <a:srgbClr val="000000"/>
                </a:solidFill>
                <a:latin typeface="Courier New" pitchFamily="49" charset="0"/>
              </a:rPr>
              <a:t>.println</a:t>
            </a:r>
            <a:r>
              <a:rPr lang="en-US" sz="2000" b="1" dirty="0">
                <a:solidFill>
                  <a:srgbClr val="000000"/>
                </a:solidFill>
                <a:latin typeface="Courier New" pitchFamily="49" charset="0"/>
              </a:rPr>
              <a:t>("Grade "+ </a:t>
            </a:r>
            <a:r>
              <a:rPr lang="en-US" sz="2000" b="1" dirty="0" err="1">
                <a:solidFill>
                  <a:srgbClr val="000000"/>
                </a:solidFill>
                <a:latin typeface="Courier New" pitchFamily="49" charset="0"/>
              </a:rPr>
              <a:t>gf.getGrade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a:t>
            </a:r>
          </a:p>
        </p:txBody>
      </p:sp>
      <p:sp>
        <p:nvSpPr>
          <p:cNvPr id="29700" name="Rectangle 3"/>
          <p:cNvSpPr>
            <a:spLocks noChangeArrowheads="1"/>
          </p:cNvSpPr>
          <p:nvPr/>
        </p:nvSpPr>
        <p:spPr bwMode="auto">
          <a:xfrm>
            <a:off x="5766621" y="4866591"/>
            <a:ext cx="295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dirty="0">
                <a:solidFill>
                  <a:schemeClr val="accent2"/>
                </a:solidFill>
                <a:latin typeface="Courier New" pitchFamily="49" charset="0"/>
              </a:rPr>
              <a:t>Instead of </a:t>
            </a:r>
            <a:r>
              <a:rPr lang="en-US" sz="2000" b="1" dirty="0" err="1">
                <a:solidFill>
                  <a:schemeClr val="accent2"/>
                </a:solidFill>
                <a:latin typeface="Courier New" pitchFamily="49" charset="0"/>
              </a:rPr>
              <a:t>Grade.B</a:t>
            </a:r>
            <a:endParaRPr lang="en-US" sz="2000" b="1" dirty="0">
              <a:solidFill>
                <a:schemeClr val="accent2"/>
              </a:solidFill>
              <a:latin typeface="Courier New" pitchFamily="49" charset="0"/>
            </a:endParaRPr>
          </a:p>
        </p:txBody>
      </p:sp>
      <p:sp>
        <p:nvSpPr>
          <p:cNvPr id="29701" name="Rectangle 6"/>
          <p:cNvSpPr>
            <a:spLocks noChangeArrowheads="1"/>
          </p:cNvSpPr>
          <p:nvPr/>
        </p:nvSpPr>
        <p:spPr bwMode="auto">
          <a:xfrm>
            <a:off x="304800" y="54102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dirty="0">
                <a:solidFill>
                  <a:schemeClr val="accent2"/>
                </a:solidFill>
                <a:latin typeface="Courier New" pitchFamily="49" charset="0"/>
              </a:rPr>
              <a:t>Instead of </a:t>
            </a:r>
            <a:r>
              <a:rPr lang="en-US" sz="2000" b="1" dirty="0" err="1">
                <a:solidFill>
                  <a:schemeClr val="accent2"/>
                </a:solidFill>
                <a:latin typeface="Courier New" pitchFamily="49" charset="0"/>
              </a:rPr>
              <a:t>System.out.println</a:t>
            </a:r>
            <a:endParaRPr lang="en-US" sz="2000" b="1" dirty="0">
              <a:solidFill>
                <a:schemeClr val="accent2"/>
              </a:solidFill>
              <a:latin typeface="Courier New" pitchFamily="49" charset="0"/>
            </a:endParaRPr>
          </a:p>
        </p:txBody>
      </p:sp>
      <p:sp>
        <p:nvSpPr>
          <p:cNvPr id="29702" name="Line 7"/>
          <p:cNvSpPr>
            <a:spLocks noChangeShapeType="1"/>
          </p:cNvSpPr>
          <p:nvPr/>
        </p:nvSpPr>
        <p:spPr bwMode="auto">
          <a:xfrm flipH="1" flipV="1">
            <a:off x="4953000" y="1371600"/>
            <a:ext cx="152400" cy="4572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29703" name="Text Box 8"/>
          <p:cNvSpPr txBox="1">
            <a:spLocks noChangeArrowheads="1"/>
          </p:cNvSpPr>
          <p:nvPr/>
        </p:nvSpPr>
        <p:spPr bwMode="auto">
          <a:xfrm>
            <a:off x="2143125" y="1428750"/>
            <a:ext cx="57526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FF0000"/>
                </a:solidFill>
                <a:latin typeface="Courier New" pitchFamily="49" charset="0"/>
              </a:rPr>
              <a:t>Static member of System</a:t>
            </a:r>
          </a:p>
        </p:txBody>
      </p:sp>
      <p:sp>
        <p:nvSpPr>
          <p:cNvPr id="29704" name="Line 9"/>
          <p:cNvSpPr>
            <a:spLocks noChangeShapeType="1"/>
          </p:cNvSpPr>
          <p:nvPr/>
        </p:nvSpPr>
        <p:spPr bwMode="auto">
          <a:xfrm>
            <a:off x="990600" y="4876800"/>
            <a:ext cx="0" cy="5334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latin typeface="Arial (Body)"/>
            </a:endParaRPr>
          </a:p>
        </p:txBody>
      </p:sp>
      <p:sp>
        <p:nvSpPr>
          <p:cNvPr id="29705" name="Freeform 10"/>
          <p:cNvSpPr>
            <a:spLocks/>
          </p:cNvSpPr>
          <p:nvPr/>
        </p:nvSpPr>
        <p:spPr bwMode="auto">
          <a:xfrm>
            <a:off x="5867400" y="4114800"/>
            <a:ext cx="1524000" cy="1358900"/>
          </a:xfrm>
          <a:custGeom>
            <a:avLst/>
            <a:gdLst>
              <a:gd name="T0" fmla="*/ 0 w 960"/>
              <a:gd name="T1" fmla="*/ 2147483647 h 856"/>
              <a:gd name="T2" fmla="*/ 2147483647 w 960"/>
              <a:gd name="T3" fmla="*/ 2147483647 h 856"/>
              <a:gd name="T4" fmla="*/ 2147483647 w 960"/>
              <a:gd name="T5" fmla="*/ 2147483647 h 856"/>
              <a:gd name="T6" fmla="*/ 0 60000 65536"/>
              <a:gd name="T7" fmla="*/ 0 60000 65536"/>
              <a:gd name="T8" fmla="*/ 0 60000 65536"/>
              <a:gd name="T9" fmla="*/ 0 w 960"/>
              <a:gd name="T10" fmla="*/ 0 h 856"/>
              <a:gd name="T11" fmla="*/ 960 w 960"/>
              <a:gd name="T12" fmla="*/ 856 h 856"/>
            </a:gdLst>
            <a:ahLst/>
            <a:cxnLst>
              <a:cxn ang="T6">
                <a:pos x="T0" y="T1"/>
              </a:cxn>
              <a:cxn ang="T7">
                <a:pos x="T2" y="T3"/>
              </a:cxn>
              <a:cxn ang="T8">
                <a:pos x="T4" y="T5"/>
              </a:cxn>
            </a:cxnLst>
            <a:rect l="T9" t="T10" r="T11" b="T12"/>
            <a:pathLst>
              <a:path w="960" h="856">
                <a:moveTo>
                  <a:pt x="0" y="328"/>
                </a:moveTo>
                <a:cubicBezTo>
                  <a:pt x="208" y="164"/>
                  <a:pt x="416" y="0"/>
                  <a:pt x="576" y="88"/>
                </a:cubicBezTo>
                <a:cubicBezTo>
                  <a:pt x="736" y="176"/>
                  <a:pt x="848" y="516"/>
                  <a:pt x="960" y="856"/>
                </a:cubicBezTo>
              </a:path>
            </a:pathLst>
          </a:custGeom>
          <a:noFill/>
          <a:ln w="9525">
            <a:solidFill>
              <a:schemeClr val="bg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latin typeface="Arial (Body)"/>
            </a:endParaRPr>
          </a:p>
        </p:txBody>
      </p:sp>
    </p:spTree>
    <p:extLst>
      <p:ext uri="{BB962C8B-B14F-4D97-AF65-F5344CB8AC3E}">
        <p14:creationId xmlns:p14="http://schemas.microsoft.com/office/powerpoint/2010/main" val="154007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315913" y="701675"/>
            <a:ext cx="8458200" cy="593725"/>
          </a:xfrm>
        </p:spPr>
        <p:txBody>
          <a:bodyPr>
            <a:normAutofit fontScale="90000"/>
          </a:bodyPr>
          <a:lstStyle/>
          <a:p>
            <a:r>
              <a:rPr lang="en-US" sz="4000" dirty="0"/>
              <a:t>Tell me how?</a:t>
            </a:r>
          </a:p>
        </p:txBody>
      </p:sp>
      <p:sp>
        <p:nvSpPr>
          <p:cNvPr id="30723" name="Content Placeholder 2"/>
          <p:cNvSpPr>
            <a:spLocks noGrp="1"/>
          </p:cNvSpPr>
          <p:nvPr>
            <p:ph idx="1"/>
          </p:nvPr>
        </p:nvSpPr>
        <p:spPr>
          <a:xfrm>
            <a:off x="430213" y="1295400"/>
            <a:ext cx="8229600" cy="1066800"/>
          </a:xfrm>
        </p:spPr>
        <p:txBody>
          <a:bodyPr/>
          <a:lstStyle/>
          <a:p>
            <a:r>
              <a:rPr lang="en-US" dirty="0"/>
              <a:t>If importing using * means all classes are imported, is it not better to import the required class to avoid loading of all classes? </a:t>
            </a:r>
          </a:p>
        </p:txBody>
      </p:sp>
      <p:sp>
        <p:nvSpPr>
          <p:cNvPr id="3891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7978B45-2961-484A-9288-771CE588C7A4}" type="slidenum">
              <a:rPr lang="en-US" smtClean="0">
                <a:solidFill>
                  <a:schemeClr val="bg2"/>
                </a:solidFill>
                <a:latin typeface="Arial (Body)"/>
              </a:rPr>
              <a:pPr eaLnBrk="1" hangingPunct="1">
                <a:defRPr/>
              </a:pPr>
              <a:t>23</a:t>
            </a:fld>
            <a:endParaRPr lang="en-US" dirty="0">
              <a:solidFill>
                <a:schemeClr val="bg2"/>
              </a:solidFill>
              <a:latin typeface="Arial (Body)"/>
            </a:endParaRPr>
          </a:p>
        </p:txBody>
      </p:sp>
      <p:sp>
        <p:nvSpPr>
          <p:cNvPr id="5" name="Content Placeholder 2"/>
          <p:cNvSpPr txBox="1">
            <a:spLocks/>
          </p:cNvSpPr>
          <p:nvPr/>
        </p:nvSpPr>
        <p:spPr bwMode="auto">
          <a:xfrm>
            <a:off x="277813" y="2771095"/>
            <a:ext cx="8382000" cy="3581400"/>
          </a:xfrm>
          <a:prstGeom prst="rect">
            <a:avLst/>
          </a:prstGeom>
          <a:noFill/>
          <a:ln w="9525">
            <a:noFill/>
            <a:miter lim="800000"/>
            <a:headEnd/>
            <a:tailEnd/>
          </a:ln>
        </p:spPr>
        <p:txBody>
          <a:bodyPr/>
          <a:lstStyle/>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Java loads the classes on demand. This is feature called Dynamic Linking.</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Only the classes whose members are invoked in some are loaded.</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Hence both using * or explicitly specifying class, will not impact class loading. </a:t>
            </a:r>
          </a:p>
          <a:p>
            <a:pPr marL="342900" indent="-342900" algn="just" eaLnBrk="0" hangingPunct="0">
              <a:lnSpc>
                <a:spcPct val="140000"/>
              </a:lnSpc>
              <a:spcBef>
                <a:spcPct val="20000"/>
              </a:spcBef>
              <a:buClr>
                <a:schemeClr val="accent2"/>
              </a:buClr>
              <a:buFont typeface="Wingdings" pitchFamily="2" charset="2"/>
              <a:buChar char="§"/>
              <a:defRPr/>
            </a:pPr>
            <a:r>
              <a:rPr lang="en-US" sz="2000" kern="0" dirty="0">
                <a:latin typeface="Arial (Body)"/>
                <a:cs typeface="+mn-cs"/>
              </a:rPr>
              <a:t>One advantage of using an explicitly specified class name is for better code comprehension.</a:t>
            </a:r>
          </a:p>
        </p:txBody>
      </p:sp>
    </p:spTree>
    <p:extLst>
      <p:ext uri="{BB962C8B-B14F-4D97-AF65-F5344CB8AC3E}">
        <p14:creationId xmlns:p14="http://schemas.microsoft.com/office/powerpoint/2010/main" val="1582916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sz="quarter" idx="1"/>
          </p:nvPr>
        </p:nvSpPr>
        <p:spPr/>
        <p:txBody>
          <a:bodyPr/>
          <a:lstStyle/>
          <a:p>
            <a:r>
              <a:rPr lang="en-US" dirty="0"/>
              <a:t>Private</a:t>
            </a:r>
          </a:p>
          <a:p>
            <a:r>
              <a:rPr lang="en-US" dirty="0"/>
              <a:t>Default</a:t>
            </a:r>
          </a:p>
          <a:p>
            <a:r>
              <a:rPr lang="en-US" dirty="0"/>
              <a:t>Protected</a:t>
            </a:r>
          </a:p>
          <a:p>
            <a:r>
              <a:rPr lang="en-US" dirty="0"/>
              <a:t>Public</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3"/>
          <p:cNvSpPr>
            <a:spLocks noGrp="1"/>
          </p:cNvSpPr>
          <p:nvPr>
            <p:ph type="title"/>
          </p:nvPr>
        </p:nvSpPr>
        <p:spPr>
          <a:xfrm>
            <a:off x="1374767" y="971550"/>
            <a:ext cx="6172200" cy="514350"/>
          </a:xfrm>
        </p:spPr>
        <p:txBody>
          <a:bodyPr>
            <a:normAutofit fontScale="90000"/>
          </a:bodyPr>
          <a:lstStyle/>
          <a:p>
            <a:r>
              <a:rPr lang="en-US" kern="1200" dirty="0">
                <a:latin typeface="Arial" charset="0"/>
                <a:ea typeface="+mn-ea"/>
                <a:cs typeface="Arial" charset="0"/>
              </a:rPr>
              <a:t>Example: Variable Declarations</a:t>
            </a:r>
          </a:p>
        </p:txBody>
      </p:sp>
      <p:sp>
        <p:nvSpPr>
          <p:cNvPr id="31747" name="Rectangle 2"/>
          <p:cNvSpPr>
            <a:spLocks noChangeArrowheads="1"/>
          </p:cNvSpPr>
          <p:nvPr/>
        </p:nvSpPr>
        <p:spPr bwMode="auto">
          <a:xfrm>
            <a:off x="1371600" y="1857278"/>
            <a:ext cx="4848821"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Clr>
                <a:schemeClr val="accent2"/>
              </a:buClr>
              <a:buFont typeface="Wingdings" pitchFamily="2" charset="2"/>
              <a:buNone/>
            </a:pPr>
            <a:r>
              <a:rPr lang="en-US" sz="1500" b="1" dirty="0">
                <a:solidFill>
                  <a:srgbClr val="000000"/>
                </a:solidFill>
                <a:latin typeface="Courier New" pitchFamily="49" charset="0"/>
              </a:rPr>
              <a:t>public class Student {</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String name;</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int </a:t>
            </a:r>
            <a:r>
              <a:rPr lang="en-US" sz="1500" b="1" dirty="0" err="1">
                <a:solidFill>
                  <a:srgbClr val="000000"/>
                </a:solidFill>
                <a:latin typeface="Courier New" pitchFamily="49" charset="0"/>
              </a:rPr>
              <a:t>rollno</a:t>
            </a:r>
            <a:r>
              <a:rPr lang="en-US" sz="1500" b="1" dirty="0">
                <a:solidFill>
                  <a:srgbClr val="000000"/>
                </a:solidFill>
                <a:latin typeface="Courier New" pitchFamily="49" charset="0"/>
              </a:rPr>
              <a:t>;</a:t>
            </a:r>
          </a:p>
          <a:p>
            <a:pPr lvl="1">
              <a:spcBef>
                <a:spcPct val="50000"/>
              </a:spcBef>
              <a:buClr>
                <a:schemeClr val="accent2"/>
              </a:buClr>
              <a:buFont typeface="Wingdings" pitchFamily="2" charset="2"/>
              <a:buNone/>
            </a:pPr>
            <a:r>
              <a:rPr lang="en-US" sz="1500" b="1" dirty="0">
                <a:solidFill>
                  <a:srgbClr val="000000"/>
                </a:solidFill>
                <a:latin typeface="Courier New" pitchFamily="49" charset="0"/>
              </a:rPr>
              <a:t>public void display(){</a:t>
            </a:r>
          </a:p>
          <a:p>
            <a:pPr lvl="2">
              <a:spcBef>
                <a:spcPct val="50000"/>
              </a:spcBef>
              <a:buClr>
                <a:schemeClr val="accent2"/>
              </a:buClr>
              <a:buFont typeface="Wingdings" pitchFamily="2" charset="2"/>
              <a:buNone/>
            </a:pPr>
            <a:r>
              <a:rPr lang="en-US" sz="1500" b="1" dirty="0">
                <a:solidFill>
                  <a:srgbClr val="000000"/>
                </a:solidFill>
                <a:latin typeface="Courier New" pitchFamily="49" charset="0"/>
              </a:rPr>
              <a:t>String title=“ABC”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a:t>
            </a:r>
            <a:r>
              <a:rPr lang="en-US" sz="15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System.out.println</a:t>
            </a:r>
            <a:r>
              <a:rPr lang="en-US" sz="1500" b="1" dirty="0">
                <a:solidFill>
                  <a:srgbClr val="000000"/>
                </a:solidFill>
                <a:latin typeface="Courier New" pitchFamily="49" charset="0"/>
              </a:rPr>
              <a:t>(name);</a:t>
            </a:r>
          </a:p>
          <a:p>
            <a:pPr lvl="2">
              <a:spcBef>
                <a:spcPct val="50000"/>
              </a:spcBef>
              <a:buClr>
                <a:schemeClr val="accent2"/>
              </a:buClr>
              <a:buFont typeface="Wingdings" pitchFamily="2" charset="2"/>
              <a:buNone/>
            </a:pPr>
            <a:r>
              <a:rPr lang="en-US" sz="1500" b="1" dirty="0">
                <a:solidFill>
                  <a:srgbClr val="000000"/>
                </a:solidFill>
                <a:latin typeface="Courier New" pitchFamily="49" charset="0"/>
              </a:rPr>
              <a:t>title=“Roll No.:”;</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a:t>
            </a:r>
            <a:r>
              <a:rPr lang="en-US" sz="1500" b="1" dirty="0">
                <a:solidFill>
                  <a:srgbClr val="000000"/>
                </a:solidFill>
                <a:latin typeface="Courier New" pitchFamily="49" charset="0"/>
              </a:rPr>
              <a:t>(title); </a:t>
            </a:r>
          </a:p>
          <a:p>
            <a:pPr lvl="2">
              <a:spcBef>
                <a:spcPct val="50000"/>
              </a:spcBef>
              <a:buClr>
                <a:schemeClr val="accent2"/>
              </a:buClr>
              <a:buFont typeface="Wingdings" pitchFamily="2" charset="2"/>
              <a:buNone/>
            </a:pPr>
            <a:r>
              <a:rPr lang="en-US" sz="1500" b="1" dirty="0" err="1">
                <a:solidFill>
                  <a:srgbClr val="000000"/>
                </a:solidFill>
                <a:latin typeface="Courier New" pitchFamily="49" charset="0"/>
              </a:rPr>
              <a:t>System.out.println</a:t>
            </a:r>
            <a:r>
              <a:rPr lang="en-US" sz="1500" b="1" dirty="0">
                <a:solidFill>
                  <a:srgbClr val="000000"/>
                </a:solidFill>
                <a:latin typeface="Courier New" pitchFamily="49" charset="0"/>
              </a:rPr>
              <a:t>(</a:t>
            </a:r>
            <a:r>
              <a:rPr lang="en-US" sz="1500" b="1" dirty="0" err="1">
                <a:solidFill>
                  <a:srgbClr val="000000"/>
                </a:solidFill>
                <a:latin typeface="Courier New" pitchFamily="49" charset="0"/>
              </a:rPr>
              <a:t>rollno</a:t>
            </a:r>
            <a:r>
              <a:rPr lang="en-US" sz="1500" b="1" dirty="0">
                <a:solidFill>
                  <a:srgbClr val="000000"/>
                </a:solidFill>
                <a:latin typeface="Courier New" pitchFamily="49" charset="0"/>
              </a:rPr>
              <a:t>);</a:t>
            </a:r>
          </a:p>
          <a:p>
            <a:pPr>
              <a:spcBef>
                <a:spcPct val="50000"/>
              </a:spcBef>
              <a:buClr>
                <a:schemeClr val="accent2"/>
              </a:buClr>
              <a:buFont typeface="Wingdings" pitchFamily="2" charset="2"/>
              <a:buNone/>
            </a:pPr>
            <a:r>
              <a:rPr lang="en-US" sz="1500" b="1" dirty="0">
                <a:solidFill>
                  <a:srgbClr val="000000"/>
                </a:solidFill>
                <a:latin typeface="Courier New" pitchFamily="49" charset="0"/>
              </a:rPr>
              <a:t>}}}</a:t>
            </a:r>
          </a:p>
        </p:txBody>
      </p:sp>
      <p:sp>
        <p:nvSpPr>
          <p:cNvPr id="20486" name="Text Box 5"/>
          <p:cNvSpPr txBox="1">
            <a:spLocks noChangeArrowheads="1"/>
          </p:cNvSpPr>
          <p:nvPr/>
        </p:nvSpPr>
        <p:spPr bwMode="auto">
          <a:xfrm>
            <a:off x="4460868" y="2355514"/>
            <a:ext cx="2188009" cy="323165"/>
          </a:xfrm>
          <a:prstGeom prst="rect">
            <a:avLst/>
          </a:prstGeom>
          <a:noFill/>
          <a:ln w="9525">
            <a:noFill/>
            <a:miter lim="800000"/>
            <a:headEnd/>
            <a:tailEnd/>
          </a:ln>
        </p:spPr>
        <p:txBody>
          <a:bodyPr wrap="square">
            <a:spAutoFit/>
          </a:bodyPr>
          <a:lstStyle/>
          <a:p>
            <a:pPr>
              <a:defRPr/>
            </a:pPr>
            <a:r>
              <a:rPr lang="en-US" sz="1500" dirty="0">
                <a:solidFill>
                  <a:srgbClr val="0070C0"/>
                </a:solidFill>
                <a:latin typeface="+mj-lt"/>
              </a:rPr>
              <a:t>Class declarations</a:t>
            </a:r>
          </a:p>
        </p:txBody>
      </p:sp>
      <p:sp>
        <p:nvSpPr>
          <p:cNvPr id="20488" name="Text Box 7"/>
          <p:cNvSpPr txBox="1">
            <a:spLocks noChangeArrowheads="1"/>
          </p:cNvSpPr>
          <p:nvPr/>
        </p:nvSpPr>
        <p:spPr bwMode="auto">
          <a:xfrm>
            <a:off x="4998206" y="3239181"/>
            <a:ext cx="3002795" cy="784830"/>
          </a:xfrm>
          <a:prstGeom prst="rect">
            <a:avLst/>
          </a:prstGeom>
          <a:noFill/>
          <a:ln w="9525">
            <a:noFill/>
            <a:miter lim="800000"/>
            <a:headEnd/>
            <a:tailEnd/>
          </a:ln>
        </p:spPr>
        <p:txBody>
          <a:bodyPr wrap="square">
            <a:spAutoFit/>
          </a:bodyPr>
          <a:lstStyle/>
          <a:p>
            <a:pPr>
              <a:defRPr/>
            </a:pPr>
            <a:r>
              <a:rPr lang="en-US" sz="1500" dirty="0">
                <a:solidFill>
                  <a:srgbClr val="0070C0"/>
                </a:solidFill>
                <a:latin typeface="+mj-lt"/>
              </a:rPr>
              <a:t>Local declaration</a:t>
            </a:r>
          </a:p>
          <a:p>
            <a:pPr>
              <a:defRPr/>
            </a:pPr>
            <a:r>
              <a:rPr lang="en-US" sz="1500" dirty="0"/>
              <a:t>Must be initialized otherwise you get a compilation error !</a:t>
            </a:r>
          </a:p>
        </p:txBody>
      </p:sp>
      <p:sp>
        <p:nvSpPr>
          <p:cNvPr id="31756" name="Rectangle 11"/>
          <p:cNvSpPr>
            <a:spLocks noChangeArrowheads="1"/>
          </p:cNvSpPr>
          <p:nvPr/>
        </p:nvSpPr>
        <p:spPr bwMode="auto">
          <a:xfrm>
            <a:off x="4137782" y="1949061"/>
            <a:ext cx="247535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500" dirty="0">
                <a:solidFill>
                  <a:srgbClr val="5F5F5F"/>
                </a:solidFill>
              </a:rPr>
              <a:t>Or</a:t>
            </a:r>
            <a:r>
              <a:rPr lang="en-US" sz="1500" b="1" dirty="0">
                <a:solidFill>
                  <a:srgbClr val="000000"/>
                </a:solidFill>
                <a:latin typeface="Courier New" pitchFamily="49" charset="0"/>
              </a:rPr>
              <a:t> String name=“</a:t>
            </a:r>
            <a:r>
              <a:rPr lang="en-US" sz="1500" b="1" dirty="0" err="1">
                <a:solidFill>
                  <a:srgbClr val="000000"/>
                </a:solidFill>
                <a:latin typeface="Courier New" pitchFamily="49" charset="0"/>
              </a:rPr>
              <a:t>ab</a:t>
            </a:r>
            <a:r>
              <a:rPr lang="en-US" sz="1500" b="1" dirty="0">
                <a:solidFill>
                  <a:srgbClr val="000000"/>
                </a:solidFill>
                <a:latin typeface="Courier New" pitchFamily="49" charset="0"/>
              </a:rPr>
              <a:t>”;</a:t>
            </a:r>
            <a:endParaRPr lang="en-IN" sz="1500" b="1" dirty="0">
              <a:solidFill>
                <a:srgbClr val="000000"/>
              </a:solidFill>
              <a:latin typeface="Courier New" pitchFamily="49" charset="0"/>
            </a:endParaRPr>
          </a:p>
        </p:txBody>
      </p:sp>
      <p:cxnSp>
        <p:nvCxnSpPr>
          <p:cNvPr id="3" name="Straight Arrow Connector 2"/>
          <p:cNvCxnSpPr>
            <a:endCxn id="31756" idx="1"/>
          </p:cNvCxnSpPr>
          <p:nvPr/>
        </p:nvCxnSpPr>
        <p:spPr>
          <a:xfrm flipV="1">
            <a:off x="3943351" y="2110644"/>
            <a:ext cx="194431" cy="26824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 name="Right Brace 4"/>
          <p:cNvSpPr/>
          <p:nvPr/>
        </p:nvSpPr>
        <p:spPr>
          <a:xfrm>
            <a:off x="4137782" y="2266252"/>
            <a:ext cx="285750" cy="478609"/>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p:cNvCxnSpPr/>
          <p:nvPr/>
        </p:nvCxnSpPr>
        <p:spPr>
          <a:xfrm>
            <a:off x="4410748" y="3389199"/>
            <a:ext cx="587458"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txBox="1">
            <a:spLocks noChangeArrowheads="1"/>
          </p:cNvSpPr>
          <p:nvPr/>
        </p:nvSpPr>
        <p:spPr>
          <a:xfrm>
            <a:off x="4514850" y="5770179"/>
            <a:ext cx="62865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900">
                <a:solidFill>
                  <a:schemeClr val="bg1">
                    <a:lumMod val="50000"/>
                  </a:schemeClr>
                </a:solidFill>
              </a:rPr>
              <a:pPr>
                <a:defRPr/>
              </a:pPr>
              <a:t>25</a:t>
            </a:fld>
            <a:endParaRPr lang="en-US" sz="900" dirty="0">
              <a:solidFill>
                <a:schemeClr val="bg1">
                  <a:lumMod val="50000"/>
                </a:schemeClr>
              </a:solidFill>
            </a:endParaRPr>
          </a:p>
        </p:txBody>
      </p:sp>
    </p:spTree>
    <p:extLst>
      <p:ext uri="{BB962C8B-B14F-4D97-AF65-F5344CB8AC3E}">
        <p14:creationId xmlns:p14="http://schemas.microsoft.com/office/powerpoint/2010/main" val="61382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314450" y="993322"/>
            <a:ext cx="5534025" cy="400050"/>
          </a:xfrm>
          <a:prstGeom prst="rect">
            <a:avLst/>
          </a:prstGeom>
          <a:noFill/>
          <a:ln w="9525">
            <a:noFill/>
            <a:miter lim="800000"/>
            <a:headEnd/>
            <a:tailEnd/>
          </a:ln>
        </p:spPr>
        <p:txBody>
          <a:bodyPr anchor="ctr"/>
          <a:lstStyle/>
          <a:p>
            <a:pPr>
              <a:lnSpc>
                <a:spcPct val="85000"/>
              </a:lnSpc>
              <a:defRPr/>
            </a:pPr>
            <a:r>
              <a:rPr lang="en-US" sz="2400" b="1" dirty="0">
                <a:solidFill>
                  <a:schemeClr val="bg1"/>
                </a:solidFill>
              </a:rPr>
              <a:t>Variable Declarations</a:t>
            </a:r>
          </a:p>
        </p:txBody>
      </p:sp>
      <p:sp>
        <p:nvSpPr>
          <p:cNvPr id="30723" name="Rectangle 3"/>
          <p:cNvSpPr>
            <a:spLocks noChangeArrowheads="1"/>
          </p:cNvSpPr>
          <p:nvPr/>
        </p:nvSpPr>
        <p:spPr bwMode="auto">
          <a:xfrm>
            <a:off x="1314450" y="1771651"/>
            <a:ext cx="65151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40000"/>
              </a:lnSpc>
              <a:spcBef>
                <a:spcPts val="750"/>
              </a:spcBef>
              <a:buClr>
                <a:srgbClr val="002060"/>
              </a:buClr>
              <a:buFont typeface="Wingdings" pitchFamily="2" charset="2"/>
              <a:buChar char="§"/>
            </a:pPr>
            <a:r>
              <a:rPr lang="en-US" sz="1500" dirty="0">
                <a:solidFill>
                  <a:srgbClr val="5F5F5F"/>
                </a:solidFill>
              </a:rPr>
              <a:t>Local declarations</a:t>
            </a:r>
          </a:p>
          <a:p>
            <a:pPr marL="342900" indent="-342900">
              <a:lnSpc>
                <a:spcPct val="140000"/>
              </a:lnSpc>
              <a:spcBef>
                <a:spcPts val="750"/>
              </a:spcBef>
              <a:buClr>
                <a:srgbClr val="002060"/>
              </a:buClr>
              <a:buFont typeface="Wingdings" pitchFamily="2" charset="2"/>
              <a:buChar char="§"/>
            </a:pPr>
            <a:r>
              <a:rPr lang="en-US" sz="1500" dirty="0">
                <a:solidFill>
                  <a:srgbClr val="5F5F5F"/>
                </a:solidFill>
              </a:rPr>
              <a:t>Class declarations</a:t>
            </a:r>
          </a:p>
          <a:p>
            <a:pPr lvl="2">
              <a:lnSpc>
                <a:spcPct val="140000"/>
              </a:lnSpc>
              <a:spcBef>
                <a:spcPts val="750"/>
              </a:spcBef>
              <a:buClr>
                <a:srgbClr val="002060"/>
              </a:buClr>
              <a:buFont typeface="Wingdings" pitchFamily="2" charset="2"/>
              <a:buChar char="§"/>
            </a:pPr>
            <a:r>
              <a:rPr lang="en-US" sz="1500" dirty="0">
                <a:solidFill>
                  <a:srgbClr val="5F5F5F"/>
                </a:solidFill>
              </a:rPr>
              <a:t>Instance declaration</a:t>
            </a:r>
          </a:p>
          <a:p>
            <a:pPr lvl="2">
              <a:lnSpc>
                <a:spcPct val="140000"/>
              </a:lnSpc>
              <a:spcBef>
                <a:spcPts val="750"/>
              </a:spcBef>
              <a:buClr>
                <a:srgbClr val="002060"/>
              </a:buClr>
              <a:buFont typeface="Wingdings" pitchFamily="2" charset="2"/>
              <a:buChar char="§"/>
            </a:pPr>
            <a:r>
              <a:rPr lang="en-US" sz="1500" dirty="0">
                <a:solidFill>
                  <a:srgbClr val="5F5F5F"/>
                </a:solidFill>
              </a:rPr>
              <a:t>Static declaration</a:t>
            </a:r>
          </a:p>
        </p:txBody>
      </p:sp>
      <p:sp>
        <p:nvSpPr>
          <p:cNvPr id="6" name="TextBox 5"/>
          <p:cNvSpPr txBox="1"/>
          <p:nvPr/>
        </p:nvSpPr>
        <p:spPr>
          <a:xfrm>
            <a:off x="3314700" y="3943350"/>
            <a:ext cx="2628900" cy="646331"/>
          </a:xfrm>
          <a:prstGeom prst="rect">
            <a:avLst/>
          </a:prstGeom>
          <a:noFill/>
        </p:spPr>
        <p:txBody>
          <a:bodyPr wrap="square">
            <a:spAutoFit/>
          </a:bodyPr>
          <a:lstStyle/>
          <a:p>
            <a:pPr>
              <a:defRPr/>
            </a:pPr>
            <a:r>
              <a:rPr lang="en-US" dirty="0">
                <a:solidFill>
                  <a:srgbClr val="002060"/>
                </a:solidFill>
              </a:rPr>
              <a:t>More on this in classes session</a:t>
            </a:r>
          </a:p>
        </p:txBody>
      </p:sp>
      <p:cxnSp>
        <p:nvCxnSpPr>
          <p:cNvPr id="5" name="Straight Arrow Connector 4"/>
          <p:cNvCxnSpPr/>
          <p:nvPr/>
        </p:nvCxnSpPr>
        <p:spPr>
          <a:xfrm>
            <a:off x="3543300" y="3385122"/>
            <a:ext cx="538163" cy="51026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11"/>
          <p:cNvSpPr txBox="1">
            <a:spLocks noChangeArrowheads="1"/>
          </p:cNvSpPr>
          <p:nvPr/>
        </p:nvSpPr>
        <p:spPr>
          <a:xfrm>
            <a:off x="4514850" y="5770179"/>
            <a:ext cx="628650" cy="2286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900">
                <a:solidFill>
                  <a:schemeClr val="bg1">
                    <a:lumMod val="50000"/>
                  </a:schemeClr>
                </a:solidFill>
              </a:rPr>
              <a:pPr>
                <a:defRPr/>
              </a:pPr>
              <a:t>26</a:t>
            </a:fld>
            <a:endParaRPr lang="en-US" sz="900" dirty="0">
              <a:solidFill>
                <a:schemeClr val="bg1">
                  <a:lumMod val="50000"/>
                </a:schemeClr>
              </a:solidFill>
            </a:endParaRPr>
          </a:p>
        </p:txBody>
      </p:sp>
      <p:sp>
        <p:nvSpPr>
          <p:cNvPr id="7" name="Title 6"/>
          <p:cNvSpPr>
            <a:spLocks noGrp="1"/>
          </p:cNvSpPr>
          <p:nvPr>
            <p:ph type="title"/>
          </p:nvPr>
        </p:nvSpPr>
        <p:spPr/>
        <p:txBody>
          <a:bodyPr/>
          <a:lstStyle/>
          <a:p>
            <a:r>
              <a:rPr lang="en-US" dirty="0"/>
              <a:t>Types of Variables</a:t>
            </a:r>
          </a:p>
        </p:txBody>
      </p:sp>
      <p:sp>
        <p:nvSpPr>
          <p:cNvPr id="9" name="Content Placeholder 8"/>
          <p:cNvSpPr>
            <a:spLocks noGrp="1"/>
          </p:cNvSpPr>
          <p:nvPr>
            <p:ph sz="quarter" idx="1"/>
          </p:nvPr>
        </p:nvSpPr>
        <p:spPr/>
        <p:txBody>
          <a:bodyPr/>
          <a:lstStyle/>
          <a:p>
            <a:endParaRPr lang="en-US"/>
          </a:p>
        </p:txBody>
      </p:sp>
    </p:spTree>
    <p:extLst>
      <p:ext uri="{BB962C8B-B14F-4D97-AF65-F5344CB8AC3E}">
        <p14:creationId xmlns:p14="http://schemas.microsoft.com/office/powerpoint/2010/main" val="2261872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1845" y="0"/>
            <a:ext cx="8807355" cy="838200"/>
          </a:xfrm>
        </p:spPr>
        <p:txBody>
          <a:bodyPr>
            <a:normAutofit fontScale="90000"/>
          </a:bodyPr>
          <a:lstStyle/>
          <a:p>
            <a:pPr eaLnBrk="1" hangingPunct="1"/>
            <a:r>
              <a:rPr lang="en-US" dirty="0"/>
              <a:t>Encapsulation through access </a:t>
            </a:r>
            <a:r>
              <a:rPr lang="en-US" dirty="0" err="1"/>
              <a:t>Specifiers</a:t>
            </a:r>
            <a:endParaRPr lang="en-US" dirty="0"/>
          </a:p>
        </p:txBody>
      </p:sp>
      <p:sp>
        <p:nvSpPr>
          <p:cNvPr id="1034" name="Slide Number Placeholder 10"/>
          <p:cNvSpPr>
            <a:spLocks noGrp="1"/>
          </p:cNvSpPr>
          <p:nvPr>
            <p:ph type="sldNum" sz="quarter" idx="12"/>
          </p:nvPr>
        </p:nvSpPr>
        <p:spPr/>
        <p:txBody>
          <a:bodyPr/>
          <a:lstStyle/>
          <a:p>
            <a:pPr>
              <a:defRPr/>
            </a:pPr>
            <a:fld id="{2492CDD4-0381-428D-B03F-7C12E5F2AF3B}" type="slidenum">
              <a:rPr lang="en-US" smtClean="0">
                <a:latin typeface="Arial" charset="0"/>
              </a:rPr>
              <a:pPr>
                <a:defRPr/>
              </a:pPr>
              <a:t>27</a:t>
            </a:fld>
            <a:endParaRPr lang="en-US">
              <a:latin typeface="Arial" charset="0"/>
            </a:endParaRPr>
          </a:p>
        </p:txBody>
      </p:sp>
      <p:sp>
        <p:nvSpPr>
          <p:cNvPr id="5123" name="Content Placeholder 9"/>
          <p:cNvSpPr>
            <a:spLocks noGrp="1"/>
          </p:cNvSpPr>
          <p:nvPr>
            <p:ph sz="quarter" idx="1"/>
          </p:nvPr>
        </p:nvSpPr>
        <p:spPr>
          <a:xfrm>
            <a:off x="152400" y="990600"/>
            <a:ext cx="8915400" cy="1752600"/>
          </a:xfrm>
        </p:spPr>
        <p:txBody>
          <a:bodyPr>
            <a:normAutofit fontScale="92500" lnSpcReduction="20000"/>
          </a:bodyPr>
          <a:lstStyle/>
          <a:p>
            <a:pPr algn="just">
              <a:lnSpc>
                <a:spcPct val="120000"/>
              </a:lnSpc>
            </a:pPr>
            <a:r>
              <a:rPr lang="en-US" b="1" dirty="0">
                <a:solidFill>
                  <a:schemeClr val="tx1"/>
                </a:solidFill>
                <a:latin typeface="Courier New" pitchFamily="49" charset="0"/>
                <a:cs typeface="Courier New" pitchFamily="49" charset="0"/>
              </a:rPr>
              <a:t>public</a:t>
            </a:r>
            <a:r>
              <a:rPr lang="en-US" dirty="0"/>
              <a:t> access modifier can be used with class declarations and member declaration.</a:t>
            </a:r>
          </a:p>
          <a:p>
            <a:pPr algn="just">
              <a:lnSpc>
                <a:spcPct val="120000"/>
              </a:lnSpc>
            </a:pPr>
            <a:r>
              <a:rPr lang="en-US" b="1" dirty="0">
                <a:solidFill>
                  <a:schemeClr val="tx1"/>
                </a:solidFill>
                <a:latin typeface="Courier New" pitchFamily="49" charset="0"/>
                <a:cs typeface="Courier New" pitchFamily="49" charset="0"/>
              </a:rPr>
              <a:t>private</a:t>
            </a:r>
            <a:r>
              <a:rPr lang="en-US" dirty="0"/>
              <a:t> access modifier can be used only with inner class declarations and  all member declarations ( variable and methods).</a:t>
            </a:r>
          </a:p>
          <a:p>
            <a:pPr algn="just"/>
            <a:endParaRPr lang="en-US" dirty="0"/>
          </a:p>
          <a:p>
            <a:pPr algn="just"/>
            <a:endParaRPr lang="en-US" dirty="0"/>
          </a:p>
        </p:txBody>
      </p:sp>
      <p:sp>
        <p:nvSpPr>
          <p:cNvPr id="5124" name="Text Box 3"/>
          <p:cNvSpPr txBox="1">
            <a:spLocks noChangeArrowheads="1"/>
          </p:cNvSpPr>
          <p:nvPr/>
        </p:nvSpPr>
        <p:spPr bwMode="auto">
          <a:xfrm>
            <a:off x="1600200" y="2743200"/>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Name</a:t>
            </a:r>
          </a:p>
          <a:p>
            <a:pPr eaLnBrk="1" hangingPunct="1">
              <a:spcBef>
                <a:spcPct val="50000"/>
              </a:spcBef>
            </a:pPr>
            <a:r>
              <a:rPr lang="en-US"/>
              <a:t>Registration number</a:t>
            </a:r>
          </a:p>
          <a:p>
            <a:pPr eaLnBrk="1" hangingPunct="1">
              <a:spcBef>
                <a:spcPct val="50000"/>
              </a:spcBef>
            </a:pPr>
            <a:r>
              <a:rPr lang="en-US"/>
              <a:t>Name of the degree</a:t>
            </a:r>
          </a:p>
          <a:p>
            <a:pPr eaLnBrk="1" hangingPunct="1">
              <a:spcBef>
                <a:spcPct val="50000"/>
              </a:spcBef>
            </a:pPr>
            <a:r>
              <a:rPr lang="en-US"/>
              <a:t>Current Semester</a:t>
            </a:r>
          </a:p>
        </p:txBody>
      </p:sp>
      <p:sp>
        <p:nvSpPr>
          <p:cNvPr id="5125" name="Line 4"/>
          <p:cNvSpPr>
            <a:spLocks noChangeShapeType="1"/>
          </p:cNvSpPr>
          <p:nvPr/>
        </p:nvSpPr>
        <p:spPr bwMode="auto">
          <a:xfrm flipH="1">
            <a:off x="4114800" y="3429000"/>
            <a:ext cx="2970213" cy="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126" name="Object 5"/>
          <p:cNvGraphicFramePr>
            <a:graphicFrameLocks noChangeAspect="1"/>
          </p:cNvGraphicFramePr>
          <p:nvPr>
            <p:extLst>
              <p:ext uri="{D42A27DB-BD31-4B8C-83A1-F6EECF244321}">
                <p14:modId xmlns:p14="http://schemas.microsoft.com/office/powerpoint/2010/main" val="3094526732"/>
              </p:ext>
            </p:extLst>
          </p:nvPr>
        </p:nvGraphicFramePr>
        <p:xfrm>
          <a:off x="6705600" y="2620198"/>
          <a:ext cx="1303143" cy="2112963"/>
        </p:xfrm>
        <a:graphic>
          <a:graphicData uri="http://schemas.openxmlformats.org/presentationml/2006/ole">
            <mc:AlternateContent xmlns:mc="http://schemas.openxmlformats.org/markup-compatibility/2006">
              <mc:Choice xmlns:v="urn:schemas-microsoft-com:vml" Requires="v">
                <p:oleObj name="Bitmap Image" r:id="rId3" imgW="1438095" imgH="2333333" progId="PBrush">
                  <p:embed/>
                </p:oleObj>
              </mc:Choice>
              <mc:Fallback>
                <p:oleObj name="Bitmap Image" r:id="rId3" imgW="1438095" imgH="2333333"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620198"/>
                        <a:ext cx="1303143" cy="211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Text Box 6"/>
          <p:cNvSpPr txBox="1">
            <a:spLocks noChangeArrowheads="1"/>
          </p:cNvSpPr>
          <p:nvPr/>
        </p:nvSpPr>
        <p:spPr bwMode="auto">
          <a:xfrm>
            <a:off x="4267200" y="3476625"/>
            <a:ext cx="966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chemeClr val="accent2"/>
                </a:solidFill>
                <a:latin typeface="Times New Roman" pitchFamily="18" charset="0"/>
              </a:rPr>
              <a:t>Student</a:t>
            </a:r>
          </a:p>
        </p:txBody>
      </p:sp>
      <p:sp>
        <p:nvSpPr>
          <p:cNvPr id="9" name="TextBox 8"/>
          <p:cNvSpPr txBox="1">
            <a:spLocks noChangeArrowheads="1"/>
          </p:cNvSpPr>
          <p:nvPr/>
        </p:nvSpPr>
        <p:spPr bwMode="auto">
          <a:xfrm>
            <a:off x="493882" y="5125760"/>
            <a:ext cx="8153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r>
              <a:rPr lang="en-US" sz="2000" dirty="0">
                <a:solidFill>
                  <a:srgbClr val="5F5F5F"/>
                </a:solidFill>
                <a:latin typeface="+mn-lt"/>
                <a:cs typeface="+mn-cs"/>
              </a:rPr>
              <a:t>Generally a class is responsible for the integrity of its data. Therefore exposing the data within the class may prove to be dangerous. </a:t>
            </a:r>
          </a:p>
          <a:p>
            <a:pPr algn="just" eaLnBrk="1" hangingPunct="1"/>
            <a:endParaRPr lang="en-US" sz="2000" dirty="0">
              <a:solidFill>
                <a:srgbClr val="5F5F5F"/>
              </a:solidFill>
            </a:endParaRPr>
          </a:p>
          <a:p>
            <a:pPr algn="just" eaLnBrk="1" hangingPunct="1"/>
            <a:r>
              <a:rPr lang="en-US" sz="2000" dirty="0">
                <a:solidFill>
                  <a:srgbClr val="5F5F5F"/>
                </a:solidFill>
              </a:rPr>
              <a:t>But if you make all data private, how can other classes use them?</a:t>
            </a:r>
          </a:p>
        </p:txBody>
      </p:sp>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82" y="4256420"/>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8" name="TextBox 7"/>
          <p:cNvSpPr txBox="1">
            <a:spLocks noChangeArrowheads="1"/>
          </p:cNvSpPr>
          <p:nvPr/>
        </p:nvSpPr>
        <p:spPr bwMode="auto">
          <a:xfrm>
            <a:off x="975367" y="4407796"/>
            <a:ext cx="6248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993366"/>
                </a:solidFill>
              </a:rPr>
              <a:t>What will you declare as private among the above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title"/>
          </p:nvPr>
        </p:nvSpPr>
        <p:spPr>
          <a:xfrm>
            <a:off x="152400" y="0"/>
            <a:ext cx="8229600" cy="838200"/>
          </a:xfrm>
        </p:spPr>
        <p:txBody>
          <a:bodyPr>
            <a:normAutofit fontScale="90000"/>
          </a:bodyPr>
          <a:lstStyle/>
          <a:p>
            <a:r>
              <a:rPr lang="en-US" dirty="0"/>
              <a:t>Getter(</a:t>
            </a:r>
            <a:r>
              <a:rPr lang="en-US" dirty="0" err="1"/>
              <a:t>Accessor</a:t>
            </a:r>
            <a:r>
              <a:rPr lang="en-US" dirty="0"/>
              <a:t>) and Setter (</a:t>
            </a:r>
            <a:r>
              <a:rPr lang="en-US" dirty="0" err="1"/>
              <a:t>Mutators</a:t>
            </a:r>
            <a:r>
              <a:rPr lang="en-US" dirty="0"/>
              <a:t>)</a:t>
            </a:r>
          </a:p>
        </p:txBody>
      </p:sp>
      <p:sp>
        <p:nvSpPr>
          <p:cNvPr id="8210" name="Slide Number Placeholder 18"/>
          <p:cNvSpPr>
            <a:spLocks noGrp="1"/>
          </p:cNvSpPr>
          <p:nvPr>
            <p:ph type="sldNum" sz="quarter" idx="12"/>
          </p:nvPr>
        </p:nvSpPr>
        <p:spPr/>
        <p:txBody>
          <a:bodyPr/>
          <a:lstStyle/>
          <a:p>
            <a:pPr>
              <a:defRPr/>
            </a:pPr>
            <a:fld id="{398C45C0-E1A8-4FCF-A7D2-0439AE1060BA}" type="slidenum">
              <a:rPr lang="en-US" smtClean="0">
                <a:latin typeface="Arial" charset="0"/>
              </a:rPr>
              <a:pPr>
                <a:defRPr/>
              </a:pPr>
              <a:t>28</a:t>
            </a:fld>
            <a:endParaRPr lang="en-US">
              <a:latin typeface="Arial" charset="0"/>
            </a:endParaRPr>
          </a:p>
        </p:txBody>
      </p:sp>
      <p:sp>
        <p:nvSpPr>
          <p:cNvPr id="8195" name="Text Box 2"/>
          <p:cNvSpPr txBox="1">
            <a:spLocks noChangeArrowheads="1"/>
          </p:cNvSpPr>
          <p:nvPr/>
        </p:nvSpPr>
        <p:spPr bwMode="auto">
          <a:xfrm>
            <a:off x="76200" y="1279525"/>
            <a:ext cx="47244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solidFill>
                  <a:srgbClr val="000000"/>
                </a:solidFill>
                <a:latin typeface="Courier New" pitchFamily="49" charset="0"/>
              </a:rPr>
              <a:t>public class Student{</a:t>
            </a:r>
          </a:p>
          <a:p>
            <a:pPr eaLnBrk="1" hangingPunct="1">
              <a:spcBef>
                <a:spcPct val="50000"/>
              </a:spcBef>
            </a:pPr>
            <a:r>
              <a:rPr lang="en-US" sz="2000" b="1">
                <a:solidFill>
                  <a:srgbClr val="000000"/>
                </a:solidFill>
                <a:latin typeface="Courier New" pitchFamily="49" charset="0"/>
              </a:rPr>
              <a:t>private String name;</a:t>
            </a:r>
          </a:p>
          <a:p>
            <a:pPr eaLnBrk="1" hangingPunct="1">
              <a:spcBef>
                <a:spcPct val="50000"/>
              </a:spcBef>
            </a:pPr>
            <a:r>
              <a:rPr lang="en-US" sz="2000" b="1">
                <a:solidFill>
                  <a:srgbClr val="000000"/>
                </a:solidFill>
                <a:latin typeface="Courier New" pitchFamily="49" charset="0"/>
              </a:rPr>
              <a:t>private int regNo;</a:t>
            </a:r>
          </a:p>
          <a:p>
            <a:pPr eaLnBrk="1" hangingPunct="1">
              <a:spcBef>
                <a:spcPct val="50000"/>
              </a:spcBef>
            </a:pPr>
            <a:endParaRPr lang="en-US" sz="2000" b="1">
              <a:solidFill>
                <a:srgbClr val="000000"/>
              </a:solidFill>
              <a:latin typeface="Courier New" pitchFamily="49" charset="0"/>
            </a:endParaRPr>
          </a:p>
          <a:p>
            <a:pPr eaLnBrk="1" hangingPunct="1">
              <a:spcBef>
                <a:spcPct val="50000"/>
              </a:spcBef>
            </a:pPr>
            <a:r>
              <a:rPr lang="en-US" sz="2000" b="1">
                <a:solidFill>
                  <a:srgbClr val="000000"/>
                </a:solidFill>
                <a:latin typeface="Courier New" pitchFamily="49" charset="0"/>
              </a:rPr>
              <a:t>private String degreeName;</a:t>
            </a:r>
          </a:p>
          <a:p>
            <a:pPr eaLnBrk="1" hangingPunct="1">
              <a:spcBef>
                <a:spcPct val="50000"/>
              </a:spcBef>
            </a:pPr>
            <a:endParaRPr lang="en-US" sz="2000" b="1">
              <a:solidFill>
                <a:srgbClr val="000000"/>
              </a:solidFill>
              <a:latin typeface="Courier New" pitchFamily="49" charset="0"/>
            </a:endParaRPr>
          </a:p>
          <a:p>
            <a:pPr eaLnBrk="1" hangingPunct="1">
              <a:spcBef>
                <a:spcPct val="50000"/>
              </a:spcBef>
            </a:pPr>
            <a:r>
              <a:rPr lang="en-US" sz="2000" b="1">
                <a:solidFill>
                  <a:srgbClr val="000000"/>
                </a:solidFill>
                <a:latin typeface="Courier New" pitchFamily="49" charset="0"/>
              </a:rPr>
              <a:t>private int currentSemester;</a:t>
            </a:r>
          </a:p>
        </p:txBody>
      </p:sp>
      <p:sp>
        <p:nvSpPr>
          <p:cNvPr id="8196" name="Rectangle 3"/>
          <p:cNvSpPr>
            <a:spLocks noChangeArrowheads="1"/>
          </p:cNvSpPr>
          <p:nvPr/>
        </p:nvSpPr>
        <p:spPr bwMode="auto">
          <a:xfrm>
            <a:off x="4411663" y="1203325"/>
            <a:ext cx="48006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3399"/>
                </a:solidFill>
                <a:latin typeface="Courier New" pitchFamily="49" charset="0"/>
              </a:rPr>
              <a:t>public String getName()</a:t>
            </a:r>
          </a:p>
          <a:p>
            <a:pPr>
              <a:spcBef>
                <a:spcPct val="50000"/>
              </a:spcBef>
            </a:pPr>
            <a:r>
              <a:rPr lang="en-US" sz="2000" b="1">
                <a:solidFill>
                  <a:srgbClr val="003399"/>
                </a:solidFill>
                <a:latin typeface="Courier New" pitchFamily="49" charset="0"/>
              </a:rPr>
              <a:t>public void setName(String nm)</a:t>
            </a:r>
          </a:p>
        </p:txBody>
      </p:sp>
      <p:sp>
        <p:nvSpPr>
          <p:cNvPr id="8197" name="Line 4"/>
          <p:cNvSpPr>
            <a:spLocks noChangeShapeType="1"/>
          </p:cNvSpPr>
          <p:nvPr/>
        </p:nvSpPr>
        <p:spPr bwMode="auto">
          <a:xfrm flipV="1">
            <a:off x="3200400" y="1427163"/>
            <a:ext cx="1204913" cy="554037"/>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8" name="Line 5"/>
          <p:cNvSpPr>
            <a:spLocks noChangeShapeType="1"/>
          </p:cNvSpPr>
          <p:nvPr/>
        </p:nvSpPr>
        <p:spPr bwMode="auto">
          <a:xfrm>
            <a:off x="3200400" y="1981200"/>
            <a:ext cx="1296988" cy="58738"/>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99" name="Rectangle 6"/>
          <p:cNvSpPr>
            <a:spLocks noChangeArrowheads="1"/>
          </p:cNvSpPr>
          <p:nvPr/>
        </p:nvSpPr>
        <p:spPr bwMode="auto">
          <a:xfrm>
            <a:off x="4419600" y="2209800"/>
            <a:ext cx="3416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solidFill>
                  <a:srgbClr val="003399"/>
                </a:solidFill>
                <a:latin typeface="Courier New" pitchFamily="49" charset="0"/>
              </a:rPr>
              <a:t>public int getRegNo()</a:t>
            </a:r>
          </a:p>
        </p:txBody>
      </p:sp>
      <p:sp>
        <p:nvSpPr>
          <p:cNvPr id="8200" name="Line 7"/>
          <p:cNvSpPr>
            <a:spLocks noChangeShapeType="1"/>
          </p:cNvSpPr>
          <p:nvPr/>
        </p:nvSpPr>
        <p:spPr bwMode="auto">
          <a:xfrm>
            <a:off x="2895600" y="2362200"/>
            <a:ext cx="1524000" cy="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 name="Rectangle 8"/>
          <p:cNvSpPr>
            <a:spLocks noChangeArrowheads="1"/>
          </p:cNvSpPr>
          <p:nvPr/>
        </p:nvSpPr>
        <p:spPr bwMode="auto">
          <a:xfrm>
            <a:off x="4876800" y="2971800"/>
            <a:ext cx="426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3399"/>
                </a:solidFill>
                <a:latin typeface="Courier New" pitchFamily="49" charset="0"/>
              </a:rPr>
              <a:t>public String getDegreeName()</a:t>
            </a:r>
          </a:p>
          <a:p>
            <a:r>
              <a:rPr lang="en-US" sz="2000" b="1">
                <a:solidFill>
                  <a:srgbClr val="003399"/>
                </a:solidFill>
                <a:latin typeface="Courier New" pitchFamily="49" charset="0"/>
              </a:rPr>
              <a:t>public void setDegreeName(String dnm)</a:t>
            </a:r>
          </a:p>
        </p:txBody>
      </p:sp>
      <p:sp>
        <p:nvSpPr>
          <p:cNvPr id="8202" name="Line 9"/>
          <p:cNvSpPr>
            <a:spLocks noChangeShapeType="1"/>
          </p:cNvSpPr>
          <p:nvPr/>
        </p:nvSpPr>
        <p:spPr bwMode="auto">
          <a:xfrm flipV="1">
            <a:off x="4114800" y="3200400"/>
            <a:ext cx="762000" cy="79375"/>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Line 10"/>
          <p:cNvSpPr>
            <a:spLocks noChangeShapeType="1"/>
          </p:cNvSpPr>
          <p:nvPr/>
        </p:nvSpPr>
        <p:spPr bwMode="auto">
          <a:xfrm>
            <a:off x="4114800" y="3276600"/>
            <a:ext cx="838200" cy="5334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Rectangle 11"/>
          <p:cNvSpPr>
            <a:spLocks noChangeArrowheads="1"/>
          </p:cNvSpPr>
          <p:nvPr/>
        </p:nvSpPr>
        <p:spPr bwMode="auto">
          <a:xfrm>
            <a:off x="4419600" y="4267200"/>
            <a:ext cx="4267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3399"/>
                </a:solidFill>
                <a:latin typeface="Courier New" pitchFamily="49" charset="0"/>
              </a:rPr>
              <a:t>public int getCurrentSemester()</a:t>
            </a:r>
          </a:p>
          <a:p>
            <a:r>
              <a:rPr lang="en-US" sz="2000" b="1">
                <a:solidFill>
                  <a:srgbClr val="003399"/>
                </a:solidFill>
                <a:latin typeface="Courier New" pitchFamily="49" charset="0"/>
              </a:rPr>
              <a:t>public void setCurrentSemester(int i)</a:t>
            </a:r>
          </a:p>
        </p:txBody>
      </p:sp>
      <p:sp>
        <p:nvSpPr>
          <p:cNvPr id="8205" name="Line 12"/>
          <p:cNvSpPr>
            <a:spLocks noChangeShapeType="1"/>
          </p:cNvSpPr>
          <p:nvPr/>
        </p:nvSpPr>
        <p:spPr bwMode="auto">
          <a:xfrm>
            <a:off x="3733800" y="4419600"/>
            <a:ext cx="838200" cy="2286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6" name="Line 13"/>
          <p:cNvSpPr>
            <a:spLocks noChangeShapeType="1"/>
          </p:cNvSpPr>
          <p:nvPr/>
        </p:nvSpPr>
        <p:spPr bwMode="auto">
          <a:xfrm>
            <a:off x="3733800" y="4419600"/>
            <a:ext cx="685800" cy="685800"/>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Box 16"/>
          <p:cNvSpPr txBox="1"/>
          <p:nvPr/>
        </p:nvSpPr>
        <p:spPr>
          <a:xfrm>
            <a:off x="381000" y="4648200"/>
            <a:ext cx="3124200" cy="70802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Instance variables of Student class</a:t>
            </a:r>
          </a:p>
        </p:txBody>
      </p:sp>
      <p:sp>
        <p:nvSpPr>
          <p:cNvPr id="18" name="TextBox 17"/>
          <p:cNvSpPr txBox="1"/>
          <p:nvPr/>
        </p:nvSpPr>
        <p:spPr>
          <a:xfrm>
            <a:off x="4572000" y="5638800"/>
            <a:ext cx="4343400" cy="400050"/>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t>Instance methods of Student class</a:t>
            </a:r>
          </a:p>
        </p:txBody>
      </p:sp>
      <p:sp>
        <p:nvSpPr>
          <p:cNvPr id="8209" name="TextBox 19"/>
          <p:cNvSpPr txBox="1">
            <a:spLocks noChangeArrowheads="1"/>
          </p:cNvSpPr>
          <p:nvPr/>
        </p:nvSpPr>
        <p:spPr bwMode="auto">
          <a:xfrm>
            <a:off x="4191000" y="251460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solidFill>
                  <a:srgbClr val="7030A0"/>
                </a:solidFill>
              </a:rPr>
              <a:t>regNo cannot be set by any other class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38200"/>
          </a:xfrm>
        </p:spPr>
        <p:txBody>
          <a:bodyPr/>
          <a:lstStyle/>
          <a:p>
            <a:r>
              <a:rPr lang="en-US" dirty="0"/>
              <a:t>Activity</a:t>
            </a:r>
          </a:p>
        </p:txBody>
      </p:sp>
      <p:sp>
        <p:nvSpPr>
          <p:cNvPr id="3" name="Slide Number Placeholder 2"/>
          <p:cNvSpPr>
            <a:spLocks noGrp="1"/>
          </p:cNvSpPr>
          <p:nvPr>
            <p:ph type="sldNum" sz="quarter" idx="12"/>
          </p:nvPr>
        </p:nvSpPr>
        <p:spPr/>
        <p:txBody>
          <a:bodyPr/>
          <a:lstStyle/>
          <a:p>
            <a:pPr>
              <a:defRPr/>
            </a:pPr>
            <a:fld id="{4654883A-2FFD-4E3F-AFE5-1C9EF5F7F86C}" type="slidenum">
              <a:rPr lang="en-US" smtClean="0"/>
              <a:pPr>
                <a:defRPr/>
              </a:pPr>
              <a:t>29</a:t>
            </a:fld>
            <a:endParaRPr lang="en-US"/>
          </a:p>
        </p:txBody>
      </p:sp>
      <p:sp>
        <p:nvSpPr>
          <p:cNvPr id="4" name="Content Placeholder 3"/>
          <p:cNvSpPr>
            <a:spLocks noGrp="1"/>
          </p:cNvSpPr>
          <p:nvPr>
            <p:ph sz="quarter" idx="1"/>
          </p:nvPr>
        </p:nvSpPr>
        <p:spPr>
          <a:xfrm>
            <a:off x="381000" y="1295400"/>
            <a:ext cx="8229600" cy="4525963"/>
          </a:xfrm>
        </p:spPr>
        <p:txBody>
          <a:bodyPr/>
          <a:lstStyle/>
          <a:p>
            <a:pPr algn="just"/>
            <a:r>
              <a:rPr lang="en-US" dirty="0"/>
              <a:t>Complete the Student code in the previous slide. Add Logic to check the sanity of the values before assigning to the attribute.</a:t>
            </a:r>
          </a:p>
          <a:p>
            <a:pPr algn="just"/>
            <a:r>
              <a:rPr lang="en-US" dirty="0"/>
              <a:t>Did you notice the way the methods are named?</a:t>
            </a:r>
          </a:p>
          <a:p>
            <a:pPr algn="just"/>
            <a:r>
              <a:rPr lang="en-US" dirty="0"/>
              <a:t>Java’s recommendation is to use these naming conventions.</a:t>
            </a:r>
          </a:p>
        </p:txBody>
      </p:sp>
    </p:spTree>
    <p:extLst>
      <p:ext uri="{BB962C8B-B14F-4D97-AF65-F5344CB8AC3E}">
        <p14:creationId xmlns:p14="http://schemas.microsoft.com/office/powerpoint/2010/main" val="444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762000"/>
          </a:xfrm>
        </p:spPr>
        <p:txBody>
          <a:bodyPr/>
          <a:lstStyle/>
          <a:p>
            <a:pPr eaLnBrk="1" hangingPunct="1"/>
            <a:r>
              <a:rPr lang="en-US" dirty="0"/>
              <a:t>Flavors Of Java</a:t>
            </a:r>
            <a:endParaRPr lang="en-IN" dirty="0"/>
          </a:p>
        </p:txBody>
      </p:sp>
      <p:sp>
        <p:nvSpPr>
          <p:cNvPr id="5223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2094A0B-8EB3-4524-AB6C-022BEA11F5F7}" type="slidenum">
              <a:rPr lang="en-US" smtClean="0">
                <a:solidFill>
                  <a:schemeClr val="bg2"/>
                </a:solidFill>
              </a:rPr>
              <a:pPr eaLnBrk="1" hangingPunct="1">
                <a:defRPr/>
              </a:pPr>
              <a:t>3</a:t>
            </a:fld>
            <a:endParaRPr lang="en-US">
              <a:solidFill>
                <a:schemeClr val="bg2"/>
              </a:solidFill>
            </a:endParaRPr>
          </a:p>
        </p:txBody>
      </p:sp>
      <p:sp>
        <p:nvSpPr>
          <p:cNvPr id="52227" name="Content Placeholder 2"/>
          <p:cNvSpPr>
            <a:spLocks noGrp="1"/>
          </p:cNvSpPr>
          <p:nvPr>
            <p:ph sz="quarter" idx="1"/>
          </p:nvPr>
        </p:nvSpPr>
        <p:spPr>
          <a:xfrm>
            <a:off x="381000" y="838200"/>
            <a:ext cx="8534400" cy="5638800"/>
          </a:xfrm>
        </p:spPr>
        <p:txBody>
          <a:bodyPr>
            <a:normAutofit/>
          </a:bodyPr>
          <a:lstStyle/>
          <a:p>
            <a:pPr algn="just" eaLnBrk="1" hangingPunct="1"/>
            <a:r>
              <a:rPr lang="en-US" dirty="0"/>
              <a:t>JSE</a:t>
            </a:r>
          </a:p>
          <a:p>
            <a:pPr lvl="1" algn="just" eaLnBrk="1" hangingPunct="1"/>
            <a:r>
              <a:rPr lang="en-US" sz="2000" dirty="0"/>
              <a:t>Java  Standard Edition formerly known as J2SE.</a:t>
            </a:r>
          </a:p>
          <a:p>
            <a:pPr lvl="1" algn="just" eaLnBrk="1" hangingPunct="1"/>
            <a:r>
              <a:rPr lang="en-US" sz="2000" dirty="0"/>
              <a:t>This forms the core part of Java language.</a:t>
            </a:r>
          </a:p>
          <a:p>
            <a:pPr algn="just" eaLnBrk="1" hangingPunct="1"/>
            <a:r>
              <a:rPr lang="en-US" dirty="0"/>
              <a:t>JEE</a:t>
            </a:r>
          </a:p>
          <a:p>
            <a:pPr lvl="1" algn="just" eaLnBrk="1" hangingPunct="1"/>
            <a:r>
              <a:rPr lang="en-US" sz="2000" dirty="0"/>
              <a:t>Java Enterprise Edition formerly known as J2EE.</a:t>
            </a:r>
          </a:p>
          <a:p>
            <a:pPr lvl="1" algn="just" eaLnBrk="1" hangingPunct="1"/>
            <a:r>
              <a:rPr lang="en-US" sz="2000" dirty="0"/>
              <a:t>These are the set of packages that are used to develop distributed enterprise-scale applications.</a:t>
            </a:r>
          </a:p>
          <a:p>
            <a:pPr lvl="1" algn="just" eaLnBrk="1" hangingPunct="1"/>
            <a:r>
              <a:rPr lang="en-US" sz="2000" dirty="0"/>
              <a:t>These applications are deployed on JEE application servers.</a:t>
            </a:r>
          </a:p>
          <a:p>
            <a:pPr algn="just" eaLnBrk="1" hangingPunct="1"/>
            <a:r>
              <a:rPr lang="en-US" dirty="0"/>
              <a:t>JME</a:t>
            </a:r>
          </a:p>
          <a:p>
            <a:pPr lvl="1" algn="just" eaLnBrk="1" hangingPunct="1"/>
            <a:r>
              <a:rPr lang="en-US" sz="2000" dirty="0"/>
              <a:t>Java Micro Edition formerly known as J2ME.</a:t>
            </a:r>
          </a:p>
          <a:p>
            <a:pPr algn="just"/>
            <a:r>
              <a:rPr lang="en-US" dirty="0"/>
              <a:t>These are the set of packages used to develop application for mobile devices and embedded systems. </a:t>
            </a:r>
            <a:endParaRPr lang="en-US" sz="1400" dirty="0"/>
          </a:p>
        </p:txBody>
      </p:sp>
      <p:sp>
        <p:nvSpPr>
          <p:cNvPr id="5" name="Rectangle 4"/>
          <p:cNvSpPr/>
          <p:nvPr/>
        </p:nvSpPr>
        <p:spPr>
          <a:xfrm>
            <a:off x="304800" y="914400"/>
            <a:ext cx="8458200" cy="37338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dirty="0"/>
          </a:p>
        </p:txBody>
      </p:sp>
      <p:sp>
        <p:nvSpPr>
          <p:cNvPr id="6" name="TextBox 5"/>
          <p:cNvSpPr txBox="1"/>
          <p:nvPr/>
        </p:nvSpPr>
        <p:spPr>
          <a:xfrm>
            <a:off x="7467600" y="4648200"/>
            <a:ext cx="1184275" cy="369888"/>
          </a:xfrm>
          <a:prstGeom prst="rect">
            <a:avLst/>
          </a:prstGeom>
          <a:noFill/>
        </p:spPr>
        <p:txBody>
          <a:bodyPr wrap="none">
            <a:spAutoFit/>
          </a:bodyPr>
          <a:lstStyle/>
          <a:p>
            <a:pPr>
              <a:defRPr/>
            </a:pPr>
            <a:r>
              <a:rPr lang="en-US" dirty="0">
                <a:solidFill>
                  <a:schemeClr val="accent2">
                    <a:lumMod val="40000"/>
                    <a:lumOff val="60000"/>
                  </a:schemeClr>
                </a:solidFill>
                <a:cs typeface="+mn-cs"/>
              </a:rPr>
              <a:t>Our focus</a:t>
            </a:r>
          </a:p>
        </p:txBody>
      </p:sp>
    </p:spTree>
    <p:extLst>
      <p:ext uri="{BB962C8B-B14F-4D97-AF65-F5344CB8AC3E}">
        <p14:creationId xmlns:p14="http://schemas.microsoft.com/office/powerpoint/2010/main" val="1411283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81000" y="304800"/>
            <a:ext cx="8229600" cy="838200"/>
          </a:xfrm>
        </p:spPr>
        <p:txBody>
          <a:bodyPr>
            <a:normAutofit fontScale="90000"/>
          </a:bodyPr>
          <a:lstStyle/>
          <a:p>
            <a:r>
              <a:rPr lang="en-US" dirty="0"/>
              <a:t>Creating and accessing attributes using .</a:t>
            </a:r>
          </a:p>
        </p:txBody>
      </p:sp>
      <p:sp>
        <p:nvSpPr>
          <p:cNvPr id="13319" name="Slide Number Placeholder 8"/>
          <p:cNvSpPr>
            <a:spLocks noGrp="1"/>
          </p:cNvSpPr>
          <p:nvPr>
            <p:ph type="sldNum" sz="quarter" idx="12"/>
          </p:nvPr>
        </p:nvSpPr>
        <p:spPr/>
        <p:txBody>
          <a:bodyPr/>
          <a:lstStyle/>
          <a:p>
            <a:pPr>
              <a:defRPr/>
            </a:pPr>
            <a:fld id="{8F104A9C-7920-4729-81FD-35455486E289}" type="slidenum">
              <a:rPr lang="en-US" smtClean="0">
                <a:latin typeface="Arial" charset="0"/>
              </a:rPr>
              <a:pPr>
                <a:defRPr/>
              </a:pPr>
              <a:t>30</a:t>
            </a:fld>
            <a:endParaRPr lang="en-US">
              <a:latin typeface="Arial" charset="0"/>
            </a:endParaRPr>
          </a:p>
        </p:txBody>
      </p:sp>
      <p:sp>
        <p:nvSpPr>
          <p:cNvPr id="5" name="Rectangle 3"/>
          <p:cNvSpPr txBox="1">
            <a:spLocks noChangeArrowheads="1"/>
          </p:cNvSpPr>
          <p:nvPr/>
        </p:nvSpPr>
        <p:spPr bwMode="auto">
          <a:xfrm>
            <a:off x="579339" y="1066800"/>
            <a:ext cx="7848600" cy="457200"/>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dirty="0">
                <a:solidFill>
                  <a:srgbClr val="5F5F5F"/>
                </a:solidFill>
              </a:rPr>
              <a:t>The</a:t>
            </a:r>
            <a:r>
              <a:rPr lang="en-US" sz="2000" kern="0" dirty="0"/>
              <a:t> </a:t>
            </a:r>
            <a:r>
              <a:rPr lang="en-US" sz="2000" b="1" kern="0" dirty="0">
                <a:latin typeface="Courier New" pitchFamily="49" charset="0"/>
                <a:cs typeface="Courier New" pitchFamily="49" charset="0"/>
              </a:rPr>
              <a:t>new</a:t>
            </a:r>
            <a:r>
              <a:rPr lang="en-US" sz="2000" kern="0" dirty="0"/>
              <a:t> </a:t>
            </a:r>
            <a:r>
              <a:rPr lang="en-US" sz="2000" dirty="0">
                <a:solidFill>
                  <a:srgbClr val="5F5F5F"/>
                </a:solidFill>
              </a:rPr>
              <a:t>keyword is used to create objects.  </a:t>
            </a:r>
          </a:p>
        </p:txBody>
      </p:sp>
      <p:sp>
        <p:nvSpPr>
          <p:cNvPr id="6" name="Rectangle 3"/>
          <p:cNvSpPr txBox="1">
            <a:spLocks noChangeArrowheads="1"/>
          </p:cNvSpPr>
          <p:nvPr/>
        </p:nvSpPr>
        <p:spPr bwMode="auto">
          <a:xfrm>
            <a:off x="609600" y="1527313"/>
            <a:ext cx="8166652" cy="1444488"/>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b="1" kern="0" dirty="0">
                <a:latin typeface="Courier New" pitchFamily="49" charset="0"/>
                <a:cs typeface="Courier New" pitchFamily="49" charset="0"/>
              </a:rPr>
              <a:t>Student s= new Student();</a:t>
            </a:r>
          </a:p>
          <a:p>
            <a:pPr marL="342900" indent="-342900">
              <a:lnSpc>
                <a:spcPct val="140000"/>
              </a:lnSpc>
              <a:buClr>
                <a:srgbClr val="002060"/>
              </a:buClr>
              <a:buFont typeface="Wingdings" pitchFamily="2" charset="2"/>
              <a:buNone/>
              <a:defRPr/>
            </a:pPr>
            <a:r>
              <a:rPr lang="en-US" sz="2000" dirty="0">
                <a:solidFill>
                  <a:srgbClr val="5F5F5F"/>
                </a:solidFill>
                <a:latin typeface="+mn-lt"/>
                <a:cs typeface="+mn-cs"/>
              </a:rPr>
              <a:t>Access any member of a class, use </a:t>
            </a:r>
            <a:r>
              <a:rPr lang="en-US" sz="2000" b="1" kern="0" dirty="0">
                <a:latin typeface="Courier New" pitchFamily="49" charset="0"/>
                <a:cs typeface="Courier New" pitchFamily="49" charset="0"/>
              </a:rPr>
              <a:t>. </a:t>
            </a:r>
            <a:r>
              <a:rPr lang="en-US" sz="2000" dirty="0">
                <a:solidFill>
                  <a:srgbClr val="5F5F5F"/>
                </a:solidFill>
                <a:latin typeface="+mn-lt"/>
                <a:cs typeface="+mn-cs"/>
              </a:rPr>
              <a:t>operator</a:t>
            </a: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r>
              <a:rPr lang="en-US" sz="2000" b="1" kern="0" dirty="0">
                <a:latin typeface="Courier New" pitchFamily="49" charset="0"/>
                <a:cs typeface="Courier New" pitchFamily="49" charset="0"/>
              </a:rPr>
              <a:t>s.name or </a:t>
            </a:r>
            <a:r>
              <a:rPr lang="en-US" sz="2000" b="1" kern="0" dirty="0" err="1">
                <a:latin typeface="Courier New" pitchFamily="49" charset="0"/>
                <a:cs typeface="Courier New" pitchFamily="49" charset="0"/>
              </a:rPr>
              <a:t>s.getCurrentSemester</a:t>
            </a:r>
            <a:r>
              <a:rPr lang="en-US" sz="2000" b="1" kern="0" dirty="0">
                <a:latin typeface="Courier New" pitchFamily="49" charset="0"/>
                <a:cs typeface="Courier New" pitchFamily="49" charset="0"/>
              </a:rPr>
              <a:t>();</a:t>
            </a: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p:txBody>
      </p:sp>
      <p:sp>
        <p:nvSpPr>
          <p:cNvPr id="7" name="Rectangle 3"/>
          <p:cNvSpPr txBox="1">
            <a:spLocks noChangeArrowheads="1"/>
          </p:cNvSpPr>
          <p:nvPr/>
        </p:nvSpPr>
        <p:spPr bwMode="auto">
          <a:xfrm>
            <a:off x="867130" y="3243470"/>
            <a:ext cx="6718852" cy="2819400"/>
          </a:xfrm>
          <a:prstGeom prst="rect">
            <a:avLst/>
          </a:prstGeom>
          <a:noFill/>
          <a:ln w="9525">
            <a:noFill/>
            <a:miter lim="800000"/>
            <a:headEnd/>
            <a:tailEnd/>
          </a:ln>
        </p:spPr>
        <p:txBody>
          <a:bodyPr/>
          <a:lstStyle/>
          <a:p>
            <a:pPr marL="342900" indent="-342900">
              <a:lnSpc>
                <a:spcPct val="140000"/>
              </a:lnSpc>
              <a:buClr>
                <a:srgbClr val="002060"/>
              </a:buClr>
              <a:buFont typeface="Wingdings" pitchFamily="2" charset="2"/>
              <a:buNone/>
              <a:defRPr/>
            </a:pPr>
            <a:r>
              <a:rPr lang="en-US" sz="2000" i="1" dirty="0">
                <a:solidFill>
                  <a:srgbClr val="993366"/>
                </a:solidFill>
              </a:rPr>
              <a:t>The code listed below prints</a:t>
            </a:r>
            <a:r>
              <a:rPr lang="en-US" sz="2000" i="1" kern="0" dirty="0">
                <a:solidFill>
                  <a:srgbClr val="993366"/>
                </a:solidFill>
                <a:latin typeface="+mn-lt"/>
                <a:cs typeface="+mn-cs"/>
              </a:rPr>
              <a:t> </a:t>
            </a:r>
            <a:r>
              <a:rPr lang="en-US" sz="2000" b="1" i="1" kern="0" dirty="0">
                <a:solidFill>
                  <a:srgbClr val="993366"/>
                </a:solidFill>
                <a:latin typeface="Courier New" pitchFamily="49" charset="0"/>
                <a:cs typeface="Courier New" pitchFamily="49" charset="0"/>
              </a:rPr>
              <a:t>null</a:t>
            </a:r>
            <a:r>
              <a:rPr lang="en-US" sz="2000" i="1" kern="0" dirty="0">
                <a:solidFill>
                  <a:srgbClr val="993366"/>
                </a:solidFill>
                <a:latin typeface="+mn-lt"/>
                <a:cs typeface="+mn-cs"/>
              </a:rPr>
              <a:t>, </a:t>
            </a:r>
            <a:r>
              <a:rPr lang="en-US" sz="2000" i="1" dirty="0">
                <a:solidFill>
                  <a:srgbClr val="993366"/>
                </a:solidFill>
              </a:rPr>
              <a:t>why?</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public class Test{</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public static void main(String </a:t>
            </a:r>
            <a:r>
              <a:rPr lang="en-US" sz="2000" b="1" kern="0" dirty="0" err="1">
                <a:solidFill>
                  <a:srgbClr val="993366"/>
                </a:solidFill>
                <a:latin typeface="Courier New" pitchFamily="49" charset="0"/>
                <a:cs typeface="Courier New" pitchFamily="49" charset="0"/>
              </a:rPr>
              <a:t>str</a:t>
            </a:r>
            <a:r>
              <a:rPr lang="en-US" sz="2000" b="1" kern="0" dirty="0">
                <a:solidFill>
                  <a:srgbClr val="993366"/>
                </a:solidFill>
                <a:latin typeface="Courier New" pitchFamily="49" charset="0"/>
                <a:cs typeface="Courier New" pitchFamily="49" charset="0"/>
              </a:rPr>
              <a:t>[]){</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Student s= new Student();</a:t>
            </a:r>
          </a:p>
          <a:p>
            <a:pPr marL="342900" indent="-342900">
              <a:lnSpc>
                <a:spcPct val="140000"/>
              </a:lnSpc>
              <a:buClr>
                <a:srgbClr val="002060"/>
              </a:buClr>
              <a:defRPr/>
            </a:pPr>
            <a:r>
              <a:rPr lang="en-US" sz="2000" b="1" kern="0" dirty="0" err="1">
                <a:solidFill>
                  <a:srgbClr val="993366"/>
                </a:solidFill>
                <a:latin typeface="Courier New" pitchFamily="49" charset="0"/>
                <a:cs typeface="Courier New" pitchFamily="49" charset="0"/>
              </a:rPr>
              <a:t>System.out.println</a:t>
            </a:r>
            <a:r>
              <a:rPr lang="en-US" sz="2000" b="1" kern="0" dirty="0">
                <a:solidFill>
                  <a:srgbClr val="993366"/>
                </a:solidFill>
                <a:latin typeface="Courier New" pitchFamily="49" charset="0"/>
                <a:cs typeface="Courier New" pitchFamily="49" charset="0"/>
              </a:rPr>
              <a:t>(</a:t>
            </a:r>
            <a:r>
              <a:rPr lang="en-US" sz="2000" b="1" kern="0" dirty="0" err="1">
                <a:solidFill>
                  <a:srgbClr val="993366"/>
                </a:solidFill>
                <a:latin typeface="Courier New" pitchFamily="49" charset="0"/>
                <a:cs typeface="Courier New" pitchFamily="49" charset="0"/>
              </a:rPr>
              <a:t>s.getName</a:t>
            </a:r>
            <a:r>
              <a:rPr lang="en-US" sz="2000" b="1" kern="0" dirty="0">
                <a:solidFill>
                  <a:srgbClr val="993366"/>
                </a:solidFill>
                <a:latin typeface="Courier New" pitchFamily="49" charset="0"/>
                <a:cs typeface="Courier New" pitchFamily="49" charset="0"/>
              </a:rPr>
              <a:t>());</a:t>
            </a:r>
          </a:p>
          <a:p>
            <a:pPr marL="342900" indent="-342900">
              <a:lnSpc>
                <a:spcPct val="140000"/>
              </a:lnSpc>
              <a:buClr>
                <a:srgbClr val="002060"/>
              </a:buClr>
              <a:defRPr/>
            </a:pPr>
            <a:r>
              <a:rPr lang="en-US" sz="2000" b="1" kern="0" dirty="0">
                <a:solidFill>
                  <a:srgbClr val="993366"/>
                </a:solidFill>
                <a:latin typeface="Courier New" pitchFamily="49" charset="0"/>
                <a:cs typeface="Courier New" pitchFamily="49" charset="0"/>
              </a:rPr>
              <a:t>}</a:t>
            </a:r>
          </a:p>
          <a:p>
            <a:pPr marL="342900" indent="-342900">
              <a:lnSpc>
                <a:spcPct val="140000"/>
              </a:lnSpc>
              <a:buClr>
                <a:srgbClr val="002060"/>
              </a:buClr>
              <a:defRPr/>
            </a:pPr>
            <a:endParaRPr lang="en-US" sz="2000" b="1" kern="0" dirty="0">
              <a:latin typeface="Courier New" pitchFamily="49" charset="0"/>
              <a:cs typeface="Courier New" pitchFamily="49" charset="0"/>
            </a:endParaRPr>
          </a:p>
          <a:p>
            <a:pPr marL="342900" indent="-342900">
              <a:lnSpc>
                <a:spcPct val="140000"/>
              </a:lnSpc>
              <a:buClr>
                <a:srgbClr val="002060"/>
              </a:buClr>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a:p>
            <a:pPr marL="342900" indent="-342900">
              <a:lnSpc>
                <a:spcPct val="140000"/>
              </a:lnSpc>
              <a:buClr>
                <a:srgbClr val="002060"/>
              </a:buClr>
              <a:buFont typeface="Wingdings" pitchFamily="2" charset="2"/>
              <a:buNone/>
              <a:defRPr/>
            </a:pPr>
            <a:endParaRPr lang="en-US" sz="2000" b="1" kern="0" dirty="0">
              <a:latin typeface="Courier New" pitchFamily="49" charset="0"/>
              <a:cs typeface="Courier New" pitchFamily="49" charset="0"/>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48" y="3243470"/>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Constructor</a:t>
            </a:r>
          </a:p>
        </p:txBody>
      </p:sp>
      <p:sp>
        <p:nvSpPr>
          <p:cNvPr id="14341" name="Slide Number Placeholder 5"/>
          <p:cNvSpPr>
            <a:spLocks noGrp="1"/>
          </p:cNvSpPr>
          <p:nvPr>
            <p:ph type="sldNum" sz="quarter" idx="12"/>
          </p:nvPr>
        </p:nvSpPr>
        <p:spPr/>
        <p:txBody>
          <a:bodyPr/>
          <a:lstStyle/>
          <a:p>
            <a:pPr>
              <a:defRPr/>
            </a:pPr>
            <a:fld id="{E58F3CF1-88AF-4F68-8127-779978655E33}" type="slidenum">
              <a:rPr lang="en-US" smtClean="0">
                <a:latin typeface="Arial" charset="0"/>
              </a:rPr>
              <a:pPr>
                <a:defRPr/>
              </a:pPr>
              <a:t>31</a:t>
            </a:fld>
            <a:endParaRPr lang="en-US">
              <a:latin typeface="Arial" charset="0"/>
            </a:endParaRPr>
          </a:p>
        </p:txBody>
      </p:sp>
      <p:sp>
        <p:nvSpPr>
          <p:cNvPr id="354307" name="Rectangle 3"/>
          <p:cNvSpPr>
            <a:spLocks noGrp="1" noChangeArrowheads="1"/>
          </p:cNvSpPr>
          <p:nvPr>
            <p:ph sz="quarter" idx="1"/>
          </p:nvPr>
        </p:nvSpPr>
        <p:spPr>
          <a:xfrm>
            <a:off x="228600" y="1371600"/>
            <a:ext cx="8458200" cy="4419600"/>
          </a:xfrm>
        </p:spPr>
        <p:txBody>
          <a:bodyPr>
            <a:normAutofit/>
          </a:bodyPr>
          <a:lstStyle/>
          <a:p>
            <a:pPr algn="just" eaLnBrk="1" hangingPunct="1">
              <a:spcBef>
                <a:spcPct val="0"/>
              </a:spcBef>
              <a:buClr>
                <a:srgbClr val="002060"/>
              </a:buClr>
              <a:defRPr/>
            </a:pPr>
            <a:r>
              <a:rPr lang="en-US" dirty="0"/>
              <a:t>The constructor is a special method for every class that helps  initialize the object members at the time of creation. </a:t>
            </a:r>
          </a:p>
          <a:p>
            <a:pPr algn="just" eaLnBrk="1" hangingPunct="1">
              <a:spcBef>
                <a:spcPct val="0"/>
              </a:spcBef>
              <a:buClr>
                <a:srgbClr val="002060"/>
              </a:buClr>
              <a:defRPr/>
            </a:pPr>
            <a:r>
              <a:rPr lang="en-US" dirty="0"/>
              <a:t>It is a special method because</a:t>
            </a:r>
          </a:p>
          <a:p>
            <a:pPr lvl="1" algn="just" eaLnBrk="1" hangingPunct="1">
              <a:spcBef>
                <a:spcPct val="0"/>
              </a:spcBef>
              <a:buClr>
                <a:srgbClr val="002060"/>
              </a:buClr>
              <a:defRPr/>
            </a:pPr>
            <a:r>
              <a:rPr lang="en-US" sz="2000" dirty="0"/>
              <a:t> it has the same name as the class name</a:t>
            </a:r>
          </a:p>
          <a:p>
            <a:pPr lvl="1" algn="just" eaLnBrk="1" hangingPunct="1">
              <a:spcBef>
                <a:spcPct val="0"/>
              </a:spcBef>
              <a:buClr>
                <a:srgbClr val="002060"/>
              </a:buClr>
              <a:defRPr/>
            </a:pPr>
            <a:r>
              <a:rPr lang="en-US" sz="2000" dirty="0"/>
              <a:t>does not have a return type.</a:t>
            </a:r>
          </a:p>
          <a:p>
            <a:pPr lvl="1" algn="just" eaLnBrk="1" hangingPunct="1">
              <a:spcBef>
                <a:spcPct val="0"/>
              </a:spcBef>
              <a:buClr>
                <a:srgbClr val="002060"/>
              </a:buClr>
              <a:defRPr/>
            </a:pPr>
            <a:r>
              <a:rPr lang="en-US" sz="2000" dirty="0"/>
              <a:t>Can be called only using </a:t>
            </a:r>
            <a:r>
              <a:rPr lang="en-US" sz="2000" dirty="0">
                <a:solidFill>
                  <a:srgbClr val="000000"/>
                </a:solidFill>
              </a:rPr>
              <a:t>‘</a:t>
            </a:r>
            <a:r>
              <a:rPr lang="en-US" sz="2000" b="1" kern="1200" dirty="0">
                <a:solidFill>
                  <a:srgbClr val="000000"/>
                </a:solidFill>
                <a:latin typeface="Courier New" pitchFamily="49" charset="0"/>
              </a:rPr>
              <a:t>new</a:t>
            </a:r>
            <a:r>
              <a:rPr lang="en-US" sz="2000" dirty="0">
                <a:solidFill>
                  <a:srgbClr val="000000"/>
                </a:solidFill>
              </a:rPr>
              <a:t>’ </a:t>
            </a:r>
            <a:r>
              <a:rPr lang="en-US" sz="2000" dirty="0"/>
              <a:t>keyword when object gets created.</a:t>
            </a:r>
          </a:p>
          <a:p>
            <a:pPr algn="just" eaLnBrk="1" hangingPunct="1">
              <a:spcBef>
                <a:spcPct val="0"/>
              </a:spcBef>
              <a:buClr>
                <a:srgbClr val="002060"/>
              </a:buClr>
              <a:defRPr/>
            </a:pPr>
            <a:r>
              <a:rPr lang="en-US" dirty="0"/>
              <a:t>There can be more than one constructor for a class. </a:t>
            </a:r>
          </a:p>
          <a:p>
            <a:pPr algn="just" eaLnBrk="1" hangingPunct="1">
              <a:spcBef>
                <a:spcPct val="0"/>
              </a:spcBef>
              <a:buClr>
                <a:srgbClr val="002060"/>
              </a:buClr>
              <a:defRPr/>
            </a:pPr>
            <a:r>
              <a:rPr lang="en-US" dirty="0"/>
              <a:t>Space is allocated for an object only when the constructor is called. Declaring a variable of class  and not calling new does not consume any memory!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381000"/>
            <a:ext cx="8229600" cy="838200"/>
          </a:xfrm>
        </p:spPr>
        <p:txBody>
          <a:bodyPr/>
          <a:lstStyle/>
          <a:p>
            <a:r>
              <a:rPr lang="en-US" dirty="0"/>
              <a:t>No argument constructor</a:t>
            </a:r>
          </a:p>
        </p:txBody>
      </p:sp>
      <p:sp>
        <p:nvSpPr>
          <p:cNvPr id="18436" name="Slide Number Placeholder 5"/>
          <p:cNvSpPr>
            <a:spLocks noGrp="1"/>
          </p:cNvSpPr>
          <p:nvPr>
            <p:ph type="sldNum" sz="quarter" idx="12"/>
          </p:nvPr>
        </p:nvSpPr>
        <p:spPr/>
        <p:txBody>
          <a:bodyPr/>
          <a:lstStyle/>
          <a:p>
            <a:pPr>
              <a:defRPr/>
            </a:pPr>
            <a:fld id="{A7241E00-1E31-492E-A63C-BD53F05D4243}" type="slidenum">
              <a:rPr lang="en-US" smtClean="0">
                <a:latin typeface="Arial" charset="0"/>
              </a:rPr>
              <a:pPr>
                <a:defRPr/>
              </a:pPr>
              <a:t>32</a:t>
            </a:fld>
            <a:endParaRPr lang="en-US">
              <a:latin typeface="Arial" charset="0"/>
            </a:endParaRPr>
          </a:p>
        </p:txBody>
      </p:sp>
      <p:sp>
        <p:nvSpPr>
          <p:cNvPr id="18435" name="Content Placeholder 4"/>
          <p:cNvSpPr>
            <a:spLocks noGrp="1"/>
          </p:cNvSpPr>
          <p:nvPr>
            <p:ph sz="quarter" idx="1"/>
          </p:nvPr>
        </p:nvSpPr>
        <p:spPr>
          <a:xfrm>
            <a:off x="304800" y="1524000"/>
            <a:ext cx="8229600" cy="2514600"/>
          </a:xfrm>
        </p:spPr>
        <p:txBody>
          <a:bodyPr>
            <a:normAutofit fontScale="77500" lnSpcReduction="20000"/>
          </a:bodyPr>
          <a:lstStyle/>
          <a:p>
            <a:pPr algn="just"/>
            <a:r>
              <a:rPr lang="en-US" b="1" dirty="0">
                <a:solidFill>
                  <a:schemeClr val="tx1"/>
                </a:solidFill>
                <a:latin typeface="Courier New" pitchFamily="49" charset="0"/>
              </a:rPr>
              <a:t>new Student() </a:t>
            </a:r>
            <a:r>
              <a:rPr lang="en-US" dirty="0"/>
              <a:t>will try to invoke a constructor similar to the one below</a:t>
            </a:r>
          </a:p>
          <a:p>
            <a:pPr algn="just">
              <a:lnSpc>
                <a:spcPct val="100000"/>
              </a:lnSpc>
              <a:buFont typeface="Wingdings" pitchFamily="2" charset="2"/>
              <a:buNone/>
            </a:pPr>
            <a:r>
              <a:rPr lang="en-US" b="1" dirty="0">
                <a:solidFill>
                  <a:schemeClr val="tx1"/>
                </a:solidFill>
                <a:latin typeface="Courier New" pitchFamily="49" charset="0"/>
              </a:rPr>
              <a:t>class Student{</a:t>
            </a:r>
          </a:p>
          <a:p>
            <a:pPr algn="just">
              <a:lnSpc>
                <a:spcPct val="100000"/>
              </a:lnSpc>
              <a:buFont typeface="Wingdings" pitchFamily="2" charset="2"/>
              <a:buNone/>
            </a:pPr>
            <a:r>
              <a:rPr lang="en-US" b="1" dirty="0">
                <a:solidFill>
                  <a:srgbClr val="C00000"/>
                </a:solidFill>
                <a:latin typeface="Courier New" pitchFamily="49" charset="0"/>
              </a:rPr>
              <a:t>public Student(){..}</a:t>
            </a:r>
            <a:r>
              <a:rPr lang="en-US" b="1" dirty="0">
                <a:solidFill>
                  <a:schemeClr val="tx1"/>
                </a:solidFill>
                <a:latin typeface="Courier New" pitchFamily="49" charset="0"/>
              </a:rPr>
              <a:t> }</a:t>
            </a:r>
          </a:p>
          <a:p>
            <a:pPr algn="just"/>
            <a:r>
              <a:rPr lang="en-US" dirty="0"/>
              <a:t>An error will be generated because a no-argument constructor is not defined.</a:t>
            </a:r>
          </a:p>
          <a:p>
            <a:pPr algn="just"/>
            <a:r>
              <a:rPr lang="en-US" dirty="0"/>
              <a:t>When no constructors are defined for a class, compiler automatically inserts a constructor that takes no argument</a:t>
            </a:r>
            <a:endParaRPr lang="en-US" i="1" dirty="0">
              <a:solidFill>
                <a:schemeClr val="tx1"/>
              </a:solidFill>
            </a:endParaRPr>
          </a:p>
        </p:txBody>
      </p:sp>
      <p:sp>
        <p:nvSpPr>
          <p:cNvPr id="7" name="Rectangle 4"/>
          <p:cNvSpPr>
            <a:spLocks noChangeArrowheads="1"/>
          </p:cNvSpPr>
          <p:nvPr/>
        </p:nvSpPr>
        <p:spPr bwMode="auto">
          <a:xfrm>
            <a:off x="190500" y="4486869"/>
            <a:ext cx="6705600" cy="182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000"/>
              </a:spcBef>
            </a:pPr>
            <a:r>
              <a:rPr lang="en-US" sz="2000" b="1" dirty="0">
                <a:latin typeface="Courier New" pitchFamily="49" charset="0"/>
                <a:cs typeface="Courier New" pitchFamily="49" charset="0"/>
              </a:rPr>
              <a:t>public  class Teacher{</a:t>
            </a:r>
          </a:p>
          <a:p>
            <a:pPr>
              <a:spcBef>
                <a:spcPts val="1000"/>
              </a:spcBef>
            </a:pPr>
            <a:r>
              <a:rPr lang="en-US" sz="2000" b="1" dirty="0">
                <a:latin typeface="Courier New" pitchFamily="49" charset="0"/>
                <a:cs typeface="Courier New" pitchFamily="49" charset="0"/>
              </a:rPr>
              <a:t>public String name; </a:t>
            </a:r>
          </a:p>
          <a:p>
            <a:pPr>
              <a:spcBef>
                <a:spcPts val="1000"/>
              </a:spcBef>
            </a:pPr>
            <a:r>
              <a:rPr lang="en-US" sz="2000" b="1" dirty="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a:t>
            </a:r>
          </a:p>
        </p:txBody>
      </p:sp>
      <p:sp>
        <p:nvSpPr>
          <p:cNvPr id="8" name="Text Box 4"/>
          <p:cNvSpPr txBox="1">
            <a:spLocks noChangeArrowheads="1"/>
          </p:cNvSpPr>
          <p:nvPr/>
        </p:nvSpPr>
        <p:spPr bwMode="auto">
          <a:xfrm>
            <a:off x="5123656" y="4737951"/>
            <a:ext cx="30480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latin typeface="Courier New" pitchFamily="49" charset="0"/>
              </a:rPr>
              <a:t>public </a:t>
            </a:r>
            <a:r>
              <a:rPr lang="en-US" sz="2000" b="1" dirty="0">
                <a:latin typeface="Courier New" pitchFamily="49" charset="0"/>
                <a:cs typeface="Courier New" pitchFamily="49" charset="0"/>
              </a:rPr>
              <a:t>Teacher</a:t>
            </a:r>
            <a:r>
              <a:rPr lang="en-US" sz="2000" b="1" dirty="0">
                <a:latin typeface="Courier New" pitchFamily="49" charset="0"/>
              </a:rPr>
              <a:t>()</a:t>
            </a:r>
          </a:p>
          <a:p>
            <a:pPr eaLnBrk="1" hangingPunct="1"/>
            <a:r>
              <a:rPr lang="en-US" sz="2000" b="1" dirty="0">
                <a:latin typeface="Courier New" pitchFamily="49" charset="0"/>
              </a:rPr>
              <a:t>{</a:t>
            </a:r>
          </a:p>
          <a:p>
            <a:pPr eaLnBrk="1" hangingPunct="1"/>
            <a:r>
              <a:rPr lang="en-US" sz="2000" b="1" dirty="0">
                <a:solidFill>
                  <a:srgbClr val="C00000"/>
                </a:solidFill>
                <a:latin typeface="Courier New" pitchFamily="49" charset="0"/>
              </a:rPr>
              <a:t>super();</a:t>
            </a:r>
          </a:p>
          <a:p>
            <a:pPr eaLnBrk="1" hangingPunct="1"/>
            <a:r>
              <a:rPr lang="en-US" sz="2000" b="1" dirty="0">
                <a:latin typeface="Courier New" pitchFamily="49" charset="0"/>
              </a:rPr>
              <a:t>}</a:t>
            </a:r>
          </a:p>
        </p:txBody>
      </p:sp>
      <p:sp>
        <p:nvSpPr>
          <p:cNvPr id="9" name="Text Box 5"/>
          <p:cNvSpPr txBox="1">
            <a:spLocks noChangeArrowheads="1"/>
          </p:cNvSpPr>
          <p:nvPr/>
        </p:nvSpPr>
        <p:spPr bwMode="auto">
          <a:xfrm>
            <a:off x="3115469" y="4907338"/>
            <a:ext cx="20056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solidFill>
                  <a:schemeClr val="accent2"/>
                </a:solidFill>
                <a:latin typeface="+mj-lt"/>
              </a:rPr>
              <a:t>Compiler inserts</a:t>
            </a:r>
          </a:p>
        </p:txBody>
      </p:sp>
      <p:cxnSp>
        <p:nvCxnSpPr>
          <p:cNvPr id="10" name="Straight Arrow Connector 9"/>
          <p:cNvCxnSpPr/>
          <p:nvPr/>
        </p:nvCxnSpPr>
        <p:spPr>
          <a:xfrm flipH="1">
            <a:off x="2385426" y="4907338"/>
            <a:ext cx="2718386"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1394756" y="5839837"/>
            <a:ext cx="3275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i="1" dirty="0"/>
              <a:t>Learn about this in inheritance</a:t>
            </a:r>
          </a:p>
        </p:txBody>
      </p:sp>
      <p:cxnSp>
        <p:nvCxnSpPr>
          <p:cNvPr id="12" name="Straight Arrow Connector 11"/>
          <p:cNvCxnSpPr/>
          <p:nvPr/>
        </p:nvCxnSpPr>
        <p:spPr>
          <a:xfrm flipH="1">
            <a:off x="4303712" y="5602217"/>
            <a:ext cx="800100" cy="2732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953000" y="4419600"/>
            <a:ext cx="3416320" cy="369332"/>
          </a:xfrm>
          <a:prstGeom prst="rect">
            <a:avLst/>
          </a:prstGeom>
        </p:spPr>
        <p:txBody>
          <a:bodyPr wrap="none">
            <a:spAutoFit/>
          </a:bodyPr>
          <a:lstStyle/>
          <a:p>
            <a:r>
              <a:rPr lang="en-US" dirty="0"/>
              <a:t>Compiler generated constructor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1143000"/>
          </a:xfrm>
        </p:spPr>
        <p:txBody>
          <a:bodyPr/>
          <a:lstStyle/>
          <a:p>
            <a:r>
              <a:rPr lang="en-US" dirty="0"/>
              <a:t>Memory allocations</a:t>
            </a:r>
          </a:p>
        </p:txBody>
      </p:sp>
      <p:sp>
        <p:nvSpPr>
          <p:cNvPr id="20484" name="Slide Number Placeholder 4"/>
          <p:cNvSpPr>
            <a:spLocks noGrp="1"/>
          </p:cNvSpPr>
          <p:nvPr>
            <p:ph type="sldNum" sz="quarter" idx="12"/>
          </p:nvPr>
        </p:nvSpPr>
        <p:spPr/>
        <p:txBody>
          <a:bodyPr/>
          <a:lstStyle/>
          <a:p>
            <a:pPr>
              <a:defRPr/>
            </a:pPr>
            <a:fld id="{24066C01-E4C6-435A-B9E9-FB88723D74AE}" type="slidenum">
              <a:rPr lang="en-US" smtClean="0">
                <a:latin typeface="Arial" charset="0"/>
              </a:rPr>
              <a:pPr>
                <a:defRPr/>
              </a:pPr>
              <a:t>33</a:t>
            </a:fld>
            <a:endParaRPr lang="en-US">
              <a:latin typeface="Arial" charset="0"/>
            </a:endParaRPr>
          </a:p>
        </p:txBody>
      </p:sp>
      <p:sp>
        <p:nvSpPr>
          <p:cNvPr id="20483" name="Content Placeholder 2"/>
          <p:cNvSpPr>
            <a:spLocks noGrp="1"/>
          </p:cNvSpPr>
          <p:nvPr>
            <p:ph sz="quarter" idx="1"/>
          </p:nvPr>
        </p:nvSpPr>
        <p:spPr>
          <a:xfrm>
            <a:off x="304800" y="1066800"/>
            <a:ext cx="8458200" cy="4953000"/>
          </a:xfrm>
        </p:spPr>
        <p:txBody>
          <a:bodyPr/>
          <a:lstStyle/>
          <a:p>
            <a:r>
              <a:rPr lang="en-US" dirty="0"/>
              <a:t>Stack – for Local variables </a:t>
            </a:r>
          </a:p>
          <a:p>
            <a:r>
              <a:rPr lang="en-US" dirty="0"/>
              <a:t>Heap – for references</a:t>
            </a:r>
          </a:p>
          <a:p>
            <a:pPr>
              <a:buFont typeface="Wingdings" pitchFamily="2" charset="2"/>
              <a:buNone/>
            </a:pPr>
            <a:endParaRPr lang="en-US" b="1" dirty="0"/>
          </a:p>
        </p:txBody>
      </p:sp>
      <p:sp>
        <p:nvSpPr>
          <p:cNvPr id="5" name="Rectangle 4"/>
          <p:cNvSpPr>
            <a:spLocks noChangeArrowheads="1"/>
          </p:cNvSpPr>
          <p:nvPr/>
        </p:nvSpPr>
        <p:spPr bwMode="auto">
          <a:xfrm>
            <a:off x="129209" y="2126974"/>
            <a:ext cx="5943600" cy="199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a:spcBef>
                <a:spcPts val="1000"/>
              </a:spcBef>
            </a:pPr>
            <a:r>
              <a:rPr lang="en-US" b="1" dirty="0">
                <a:latin typeface="Courier New" pitchFamily="49" charset="0"/>
                <a:cs typeface="Courier New" pitchFamily="49" charset="0"/>
              </a:rPr>
              <a:t>public void test(){</a:t>
            </a:r>
          </a:p>
          <a:p>
            <a:pPr lvl="1">
              <a:spcBef>
                <a:spcPts val="1000"/>
              </a:spcBef>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i;</a:t>
            </a:r>
          </a:p>
          <a:p>
            <a:pPr lvl="1">
              <a:spcBef>
                <a:spcPts val="1000"/>
              </a:spcBef>
            </a:pPr>
            <a:r>
              <a:rPr lang="en-US" b="1" dirty="0">
                <a:latin typeface="Courier New" pitchFamily="49" charset="0"/>
                <a:cs typeface="Courier New" pitchFamily="49" charset="0"/>
              </a:rPr>
              <a:t>Student s=new Student(“Mary”);</a:t>
            </a:r>
          </a:p>
          <a:p>
            <a:pPr lvl="1">
              <a:spcBef>
                <a:spcPts val="1000"/>
              </a:spcBef>
            </a:pPr>
            <a:r>
              <a:rPr lang="en-US" b="1" dirty="0" err="1">
                <a:latin typeface="Courier New" pitchFamily="49" charset="0"/>
                <a:cs typeface="Courier New" pitchFamily="49" charset="0"/>
              </a:rPr>
              <a:t>s.setCurrentSemester</a:t>
            </a:r>
            <a:r>
              <a:rPr lang="en-US" b="1" dirty="0">
                <a:latin typeface="Courier New" pitchFamily="49" charset="0"/>
                <a:cs typeface="Courier New" pitchFamily="49" charset="0"/>
              </a:rPr>
              <a:t>(2);</a:t>
            </a:r>
          </a:p>
          <a:p>
            <a:pPr lvl="1">
              <a:spcBef>
                <a:spcPts val="1000"/>
              </a:spcBef>
            </a:pPr>
            <a:r>
              <a:rPr lang="en-US" b="1" dirty="0">
                <a:latin typeface="Courier New" pitchFamily="49" charset="0"/>
                <a:cs typeface="Courier New" pitchFamily="49" charset="0"/>
              </a:rPr>
              <a:t>}           </a:t>
            </a:r>
          </a:p>
        </p:txBody>
      </p:sp>
      <p:sp>
        <p:nvSpPr>
          <p:cNvPr id="6" name="Rectangle 12"/>
          <p:cNvSpPr>
            <a:spLocks noChangeArrowheads="1"/>
          </p:cNvSpPr>
          <p:nvPr/>
        </p:nvSpPr>
        <p:spPr bwMode="auto">
          <a:xfrm>
            <a:off x="756271" y="4565374"/>
            <a:ext cx="10668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 name="Line 13"/>
          <p:cNvSpPr>
            <a:spLocks noChangeShapeType="1"/>
          </p:cNvSpPr>
          <p:nvPr/>
        </p:nvSpPr>
        <p:spPr bwMode="auto">
          <a:xfrm>
            <a:off x="756271" y="5141636"/>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14"/>
          <p:cNvSpPr txBox="1">
            <a:spLocks noChangeArrowheads="1"/>
          </p:cNvSpPr>
          <p:nvPr/>
        </p:nvSpPr>
        <p:spPr bwMode="auto">
          <a:xfrm>
            <a:off x="680071" y="4184374"/>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dirty="0">
                <a:latin typeface="Times New Roman" pitchFamily="18" charset="0"/>
              </a:rPr>
              <a:t>STACK</a:t>
            </a:r>
          </a:p>
        </p:txBody>
      </p:sp>
      <p:sp>
        <p:nvSpPr>
          <p:cNvPr id="9" name="Rectangle 8"/>
          <p:cNvSpPr>
            <a:spLocks noChangeArrowheads="1"/>
          </p:cNvSpPr>
          <p:nvPr/>
        </p:nvSpPr>
        <p:spPr bwMode="auto">
          <a:xfrm>
            <a:off x="1111077" y="4685230"/>
            <a:ext cx="322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latin typeface="Courier New" pitchFamily="49" charset="0"/>
                <a:cs typeface="Courier New" pitchFamily="49" charset="0"/>
              </a:rPr>
              <a:t>i</a:t>
            </a:r>
            <a:endParaRPr lang="en-US" dirty="0"/>
          </a:p>
        </p:txBody>
      </p:sp>
      <p:sp>
        <p:nvSpPr>
          <p:cNvPr id="10" name="Rectangle 9"/>
          <p:cNvSpPr>
            <a:spLocks noChangeArrowheads="1"/>
          </p:cNvSpPr>
          <p:nvPr/>
        </p:nvSpPr>
        <p:spPr bwMode="auto">
          <a:xfrm>
            <a:off x="1043609" y="5305149"/>
            <a:ext cx="322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latin typeface="Courier New" pitchFamily="49" charset="0"/>
                <a:cs typeface="Courier New" pitchFamily="49" charset="0"/>
              </a:rPr>
              <a:t>s</a:t>
            </a:r>
            <a:endParaRPr lang="en-US"/>
          </a:p>
        </p:txBody>
      </p:sp>
      <p:sp>
        <p:nvSpPr>
          <p:cNvPr id="11" name="Text Box 14"/>
          <p:cNvSpPr txBox="1">
            <a:spLocks noChangeArrowheads="1"/>
          </p:cNvSpPr>
          <p:nvPr/>
        </p:nvSpPr>
        <p:spPr bwMode="auto">
          <a:xfrm>
            <a:off x="7139609" y="2084112"/>
            <a:ext cx="989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HEAP</a:t>
            </a:r>
          </a:p>
        </p:txBody>
      </p:sp>
      <p:sp>
        <p:nvSpPr>
          <p:cNvPr id="12" name="Oval 11"/>
          <p:cNvSpPr/>
          <p:nvPr/>
        </p:nvSpPr>
        <p:spPr>
          <a:xfrm>
            <a:off x="5615609" y="3684312"/>
            <a:ext cx="21336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latin typeface="Courier New" pitchFamily="49" charset="0"/>
              </a:rPr>
              <a:t>name:Mary</a:t>
            </a:r>
            <a:endParaRPr lang="en-US" sz="1600" b="1" dirty="0">
              <a:solidFill>
                <a:schemeClr val="tx1"/>
              </a:solidFill>
              <a:latin typeface="Courier New" pitchFamily="49" charset="0"/>
            </a:endParaRPr>
          </a:p>
          <a:p>
            <a:pPr algn="ctr">
              <a:defRPr/>
            </a:pPr>
            <a:r>
              <a:rPr lang="en-US" sz="1600" b="1" dirty="0">
                <a:solidFill>
                  <a:schemeClr val="tx1"/>
                </a:solidFill>
                <a:latin typeface="Courier New" pitchFamily="49" charset="0"/>
              </a:rPr>
              <a:t>regNo:1</a:t>
            </a:r>
          </a:p>
          <a:p>
            <a:pPr algn="ctr">
              <a:defRPr/>
            </a:pPr>
            <a:r>
              <a:rPr lang="en-US" sz="1600" b="1" dirty="0">
                <a:solidFill>
                  <a:schemeClr val="tx1"/>
                </a:solidFill>
                <a:latin typeface="Courier New" pitchFamily="49" charset="0"/>
              </a:rPr>
              <a:t>currentSemester:2</a:t>
            </a:r>
          </a:p>
          <a:p>
            <a:pPr algn="ctr">
              <a:defRPr/>
            </a:pPr>
            <a:r>
              <a:rPr lang="en-US" sz="1600" b="1" dirty="0" err="1">
                <a:solidFill>
                  <a:schemeClr val="tx1"/>
                </a:solidFill>
                <a:latin typeface="Courier New" pitchFamily="49" charset="0"/>
              </a:rPr>
              <a:t>degreeName:null</a:t>
            </a:r>
            <a:endParaRPr lang="en-US" sz="1600" b="1" dirty="0">
              <a:solidFill>
                <a:schemeClr val="tx1"/>
              </a:solidFill>
              <a:latin typeface="Courier New" pitchFamily="49" charset="0"/>
            </a:endParaRPr>
          </a:p>
          <a:p>
            <a:pPr algn="ctr">
              <a:defRPr/>
            </a:pPr>
            <a:endParaRPr lang="en-US" dirty="0"/>
          </a:p>
        </p:txBody>
      </p:sp>
      <p:cxnSp>
        <p:nvCxnSpPr>
          <p:cNvPr id="13" name="Straight Arrow Connector 12"/>
          <p:cNvCxnSpPr/>
          <p:nvPr/>
        </p:nvCxnSpPr>
        <p:spPr>
          <a:xfrm flipV="1">
            <a:off x="1365871" y="4870174"/>
            <a:ext cx="4343400" cy="652462"/>
          </a:xfrm>
          <a:prstGeom prst="straightConnector1">
            <a:avLst/>
          </a:prstGeom>
          <a:ln>
            <a:solidFill>
              <a:srgbClr val="00206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4648200" y="2627831"/>
            <a:ext cx="3987110" cy="3696769"/>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5"/>
          <p:cNvSpPr>
            <a:spLocks noGrp="1"/>
          </p:cNvSpPr>
          <p:nvPr>
            <p:ph type="title"/>
          </p:nvPr>
        </p:nvSpPr>
        <p:spPr>
          <a:xfrm>
            <a:off x="457200" y="76200"/>
            <a:ext cx="8229600" cy="1143000"/>
          </a:xfrm>
        </p:spPr>
        <p:txBody>
          <a:bodyPr>
            <a:normAutofit fontScale="90000"/>
          </a:bodyPr>
          <a:lstStyle/>
          <a:p>
            <a:r>
              <a:rPr lang="en-US" dirty="0"/>
              <a:t>Activity: Multiple references to an object</a:t>
            </a:r>
          </a:p>
        </p:txBody>
      </p:sp>
      <p:sp>
        <p:nvSpPr>
          <p:cNvPr id="22543" name="Slide Number Placeholder 16"/>
          <p:cNvSpPr>
            <a:spLocks noGrp="1"/>
          </p:cNvSpPr>
          <p:nvPr>
            <p:ph type="sldNum" sz="quarter" idx="12"/>
          </p:nvPr>
        </p:nvSpPr>
        <p:spPr/>
        <p:txBody>
          <a:bodyPr/>
          <a:lstStyle/>
          <a:p>
            <a:pPr>
              <a:defRPr/>
            </a:pPr>
            <a:fld id="{383FC8E8-7378-4698-83D1-0CBE4BC2335D}" type="slidenum">
              <a:rPr lang="en-US" smtClean="0">
                <a:latin typeface="Arial" charset="0"/>
              </a:rPr>
              <a:pPr>
                <a:defRPr/>
              </a:pPr>
              <a:t>34</a:t>
            </a:fld>
            <a:endParaRPr lang="en-US">
              <a:latin typeface="Arial" charset="0"/>
            </a:endParaRPr>
          </a:p>
        </p:txBody>
      </p:sp>
      <p:sp>
        <p:nvSpPr>
          <p:cNvPr id="22531" name="Content Placeholder 6"/>
          <p:cNvSpPr>
            <a:spLocks noGrp="1"/>
          </p:cNvSpPr>
          <p:nvPr>
            <p:ph sz="quarter" idx="1"/>
          </p:nvPr>
        </p:nvSpPr>
        <p:spPr>
          <a:xfrm>
            <a:off x="685800" y="3043238"/>
            <a:ext cx="5715000" cy="533400"/>
          </a:xfrm>
        </p:spPr>
        <p:txBody>
          <a:bodyPr>
            <a:normAutofit fontScale="92500"/>
          </a:bodyPr>
          <a:lstStyle/>
          <a:p>
            <a:pPr marL="0" indent="0">
              <a:buNone/>
            </a:pPr>
            <a:r>
              <a:rPr lang="en-US" i="1" dirty="0">
                <a:solidFill>
                  <a:srgbClr val="660033"/>
                </a:solidFill>
              </a:rPr>
              <a:t>Complete the diagram. What will the code snippet print?</a:t>
            </a:r>
          </a:p>
        </p:txBody>
      </p:sp>
      <p:sp>
        <p:nvSpPr>
          <p:cNvPr id="22532" name="Rectangle 2"/>
          <p:cNvSpPr>
            <a:spLocks noChangeArrowheads="1"/>
          </p:cNvSpPr>
          <p:nvPr/>
        </p:nvSpPr>
        <p:spPr bwMode="auto">
          <a:xfrm>
            <a:off x="304800" y="1143000"/>
            <a:ext cx="78486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dirty="0">
                <a:latin typeface="Courier New" pitchFamily="49" charset="0"/>
              </a:rPr>
              <a:t>Student student1= new Student(“Mary”);</a:t>
            </a:r>
          </a:p>
          <a:p>
            <a:pPr>
              <a:spcBef>
                <a:spcPct val="50000"/>
              </a:spcBef>
            </a:pPr>
            <a:r>
              <a:rPr lang="en-US" sz="2000" b="1" dirty="0">
                <a:latin typeface="Courier New" pitchFamily="49" charset="0"/>
              </a:rPr>
              <a:t>Student student2=student1;</a:t>
            </a:r>
          </a:p>
          <a:p>
            <a:pPr>
              <a:spcBef>
                <a:spcPct val="50000"/>
              </a:spcBef>
            </a:pPr>
            <a:r>
              <a:rPr lang="en-US" sz="2000" b="1" dirty="0">
                <a:latin typeface="Courier New" pitchFamily="49" charset="0"/>
              </a:rPr>
              <a:t>student1.setName(“Merry Mary”);</a:t>
            </a:r>
          </a:p>
          <a:p>
            <a:pPr>
              <a:spcBef>
                <a:spcPct val="50000"/>
              </a:spcBef>
            </a:pPr>
            <a:r>
              <a:rPr lang="en-US" sz="2000" b="1" dirty="0" err="1">
                <a:latin typeface="Courier New" pitchFamily="49" charset="0"/>
              </a:rPr>
              <a:t>System.out.println</a:t>
            </a:r>
            <a:r>
              <a:rPr lang="en-US" sz="2000" b="1" dirty="0">
                <a:latin typeface="Courier New" pitchFamily="49" charset="0"/>
              </a:rPr>
              <a:t>(student2.getName());</a:t>
            </a:r>
          </a:p>
        </p:txBody>
      </p:sp>
      <p:sp>
        <p:nvSpPr>
          <p:cNvPr id="22533" name="Rectangle 12"/>
          <p:cNvSpPr>
            <a:spLocks noChangeArrowheads="1"/>
          </p:cNvSpPr>
          <p:nvPr/>
        </p:nvSpPr>
        <p:spPr bwMode="auto">
          <a:xfrm>
            <a:off x="762000" y="4757738"/>
            <a:ext cx="15240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534" name="Line 13"/>
          <p:cNvSpPr>
            <a:spLocks noChangeShapeType="1"/>
          </p:cNvSpPr>
          <p:nvPr/>
        </p:nvSpPr>
        <p:spPr bwMode="auto">
          <a:xfrm>
            <a:off x="762000" y="5334000"/>
            <a:ext cx="152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Text Box 14"/>
          <p:cNvSpPr txBox="1">
            <a:spLocks noChangeArrowheads="1"/>
          </p:cNvSpPr>
          <p:nvPr/>
        </p:nvSpPr>
        <p:spPr bwMode="auto">
          <a:xfrm>
            <a:off x="685800" y="4376738"/>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STACK</a:t>
            </a:r>
          </a:p>
        </p:txBody>
      </p:sp>
      <p:sp>
        <p:nvSpPr>
          <p:cNvPr id="22536" name="Text Box 14"/>
          <p:cNvSpPr txBox="1">
            <a:spLocks noChangeArrowheads="1"/>
          </p:cNvSpPr>
          <p:nvPr/>
        </p:nvSpPr>
        <p:spPr bwMode="auto">
          <a:xfrm>
            <a:off x="7162800" y="2547938"/>
            <a:ext cx="9890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HEAP</a:t>
            </a:r>
          </a:p>
        </p:txBody>
      </p:sp>
      <p:sp>
        <p:nvSpPr>
          <p:cNvPr id="14" name="Freeform 13"/>
          <p:cNvSpPr/>
          <p:nvPr/>
        </p:nvSpPr>
        <p:spPr>
          <a:xfrm>
            <a:off x="4800600" y="3309938"/>
            <a:ext cx="3851275" cy="3395662"/>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4" y="3305929"/>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6200"/>
            <a:ext cx="8229600" cy="1143000"/>
          </a:xfrm>
        </p:spPr>
        <p:txBody>
          <a:bodyPr/>
          <a:lstStyle/>
          <a:p>
            <a:r>
              <a:rPr lang="en-US" dirty="0">
                <a:latin typeface="Courier New" pitchFamily="49" charset="0"/>
              </a:rPr>
              <a:t>null</a:t>
            </a:r>
            <a:endParaRPr lang="en-US" dirty="0"/>
          </a:p>
        </p:txBody>
      </p:sp>
      <p:sp>
        <p:nvSpPr>
          <p:cNvPr id="23562" name="Slide Number Placeholder 11"/>
          <p:cNvSpPr>
            <a:spLocks noGrp="1"/>
          </p:cNvSpPr>
          <p:nvPr>
            <p:ph type="sldNum" sz="quarter" idx="12"/>
          </p:nvPr>
        </p:nvSpPr>
        <p:spPr/>
        <p:txBody>
          <a:bodyPr/>
          <a:lstStyle/>
          <a:p>
            <a:pPr>
              <a:defRPr/>
            </a:pPr>
            <a:fld id="{8AD8F27E-7A60-4398-8897-C40A19ACAB1C}" type="slidenum">
              <a:rPr lang="en-US" smtClean="0">
                <a:latin typeface="Arial" charset="0"/>
              </a:rPr>
              <a:pPr>
                <a:defRPr/>
              </a:pPr>
              <a:t>35</a:t>
            </a:fld>
            <a:endParaRPr lang="en-US">
              <a:latin typeface="Arial" charset="0"/>
            </a:endParaRPr>
          </a:p>
        </p:txBody>
      </p:sp>
      <p:sp>
        <p:nvSpPr>
          <p:cNvPr id="3" name="Content Placeholder 2"/>
          <p:cNvSpPr>
            <a:spLocks noGrp="1"/>
          </p:cNvSpPr>
          <p:nvPr>
            <p:ph sz="quarter" idx="1"/>
          </p:nvPr>
        </p:nvSpPr>
        <p:spPr>
          <a:xfrm>
            <a:off x="304800" y="990600"/>
            <a:ext cx="8229600" cy="1752600"/>
          </a:xfrm>
        </p:spPr>
        <p:txBody>
          <a:bodyPr/>
          <a:lstStyle/>
          <a:p>
            <a:pPr>
              <a:defRPr/>
            </a:pPr>
            <a:r>
              <a:rPr lang="en-US" dirty="0">
                <a:latin typeface="+mj-lt"/>
              </a:rPr>
              <a:t>Just declaration of a variable for a class does not create an object.</a:t>
            </a:r>
          </a:p>
          <a:p>
            <a:pPr>
              <a:defRPr/>
            </a:pPr>
            <a:r>
              <a:rPr lang="en-US" b="1" dirty="0">
                <a:solidFill>
                  <a:schemeClr val="tx1"/>
                </a:solidFill>
                <a:latin typeface="Courier New" pitchFamily="49" charset="0"/>
                <a:cs typeface="Courier New" pitchFamily="49" charset="0"/>
              </a:rPr>
              <a:t>Student s;</a:t>
            </a:r>
          </a:p>
        </p:txBody>
      </p:sp>
      <p:sp>
        <p:nvSpPr>
          <p:cNvPr id="23556" name="Rectangle 12"/>
          <p:cNvSpPr>
            <a:spLocks noChangeArrowheads="1"/>
          </p:cNvSpPr>
          <p:nvPr/>
        </p:nvSpPr>
        <p:spPr bwMode="auto">
          <a:xfrm>
            <a:off x="1025524" y="3243263"/>
            <a:ext cx="14478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3557" name="Line 13"/>
          <p:cNvSpPr>
            <a:spLocks noChangeShapeType="1"/>
          </p:cNvSpPr>
          <p:nvPr/>
        </p:nvSpPr>
        <p:spPr bwMode="auto">
          <a:xfrm>
            <a:off x="1025524" y="3819526"/>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8" name="Text Box 14"/>
          <p:cNvSpPr txBox="1">
            <a:spLocks noChangeArrowheads="1"/>
          </p:cNvSpPr>
          <p:nvPr/>
        </p:nvSpPr>
        <p:spPr bwMode="auto">
          <a:xfrm>
            <a:off x="949324" y="2862263"/>
            <a:ext cx="118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latin typeface="Times New Roman" pitchFamily="18" charset="0"/>
              </a:rPr>
              <a:t>STACK</a:t>
            </a:r>
          </a:p>
        </p:txBody>
      </p:sp>
      <p:sp>
        <p:nvSpPr>
          <p:cNvPr id="8" name="Freeform 7"/>
          <p:cNvSpPr/>
          <p:nvPr/>
        </p:nvSpPr>
        <p:spPr>
          <a:xfrm>
            <a:off x="3903662" y="2633663"/>
            <a:ext cx="2479675" cy="2438400"/>
          </a:xfrm>
          <a:custGeom>
            <a:avLst/>
            <a:gdLst>
              <a:gd name="connsiteX0" fmla="*/ 755863 w 4469497"/>
              <a:gd name="connsiteY0" fmla="*/ 1854926 h 4310743"/>
              <a:gd name="connsiteX1" fmla="*/ 755863 w 4469497"/>
              <a:gd name="connsiteY1" fmla="*/ 1854926 h 4310743"/>
              <a:gd name="connsiteX2" fmla="*/ 625234 w 4469497"/>
              <a:gd name="connsiteY2" fmla="*/ 1959428 h 4310743"/>
              <a:gd name="connsiteX3" fmla="*/ 507669 w 4469497"/>
              <a:gd name="connsiteY3" fmla="*/ 2090057 h 4310743"/>
              <a:gd name="connsiteX4" fmla="*/ 481543 w 4469497"/>
              <a:gd name="connsiteY4" fmla="*/ 2142308 h 4310743"/>
              <a:gd name="connsiteX5" fmla="*/ 416229 w 4469497"/>
              <a:gd name="connsiteY5" fmla="*/ 2233748 h 4310743"/>
              <a:gd name="connsiteX6" fmla="*/ 363977 w 4469497"/>
              <a:gd name="connsiteY6" fmla="*/ 2351314 h 4310743"/>
              <a:gd name="connsiteX7" fmla="*/ 298663 w 4469497"/>
              <a:gd name="connsiteY7" fmla="*/ 2455817 h 4310743"/>
              <a:gd name="connsiteX8" fmla="*/ 259474 w 4469497"/>
              <a:gd name="connsiteY8" fmla="*/ 2573383 h 4310743"/>
              <a:gd name="connsiteX9" fmla="*/ 246412 w 4469497"/>
              <a:gd name="connsiteY9" fmla="*/ 2625634 h 4310743"/>
              <a:gd name="connsiteX10" fmla="*/ 233349 w 4469497"/>
              <a:gd name="connsiteY10" fmla="*/ 2690948 h 4310743"/>
              <a:gd name="connsiteX11" fmla="*/ 220286 w 4469497"/>
              <a:gd name="connsiteY11" fmla="*/ 2730137 h 4310743"/>
              <a:gd name="connsiteX12" fmla="*/ 233349 w 4469497"/>
              <a:gd name="connsiteY12" fmla="*/ 2899954 h 4310743"/>
              <a:gd name="connsiteX13" fmla="*/ 259474 w 4469497"/>
              <a:gd name="connsiteY13" fmla="*/ 2978331 h 4310743"/>
              <a:gd name="connsiteX14" fmla="*/ 298663 w 4469497"/>
              <a:gd name="connsiteY14" fmla="*/ 3004457 h 4310743"/>
              <a:gd name="connsiteX15" fmla="*/ 337852 w 4469497"/>
              <a:gd name="connsiteY15" fmla="*/ 3069771 h 4310743"/>
              <a:gd name="connsiteX16" fmla="*/ 403166 w 4469497"/>
              <a:gd name="connsiteY16" fmla="*/ 3122023 h 4310743"/>
              <a:gd name="connsiteX17" fmla="*/ 481543 w 4469497"/>
              <a:gd name="connsiteY17" fmla="*/ 3174274 h 4310743"/>
              <a:gd name="connsiteX18" fmla="*/ 572983 w 4469497"/>
              <a:gd name="connsiteY18" fmla="*/ 3200400 h 4310743"/>
              <a:gd name="connsiteX19" fmla="*/ 612172 w 4469497"/>
              <a:gd name="connsiteY19" fmla="*/ 3213463 h 4310743"/>
              <a:gd name="connsiteX20" fmla="*/ 729737 w 4469497"/>
              <a:gd name="connsiteY20" fmla="*/ 3187337 h 4310743"/>
              <a:gd name="connsiteX21" fmla="*/ 873429 w 4469497"/>
              <a:gd name="connsiteY21" fmla="*/ 3095897 h 4310743"/>
              <a:gd name="connsiteX22" fmla="*/ 925680 w 4469497"/>
              <a:gd name="connsiteY22" fmla="*/ 3069771 h 4310743"/>
              <a:gd name="connsiteX23" fmla="*/ 977932 w 4469497"/>
              <a:gd name="connsiteY23" fmla="*/ 3030583 h 4310743"/>
              <a:gd name="connsiteX24" fmla="*/ 1030183 w 4469497"/>
              <a:gd name="connsiteY24" fmla="*/ 2991394 h 4310743"/>
              <a:gd name="connsiteX25" fmla="*/ 1030183 w 4469497"/>
              <a:gd name="connsiteY25" fmla="*/ 2991394 h 4310743"/>
              <a:gd name="connsiteX26" fmla="*/ 1043246 w 4469497"/>
              <a:gd name="connsiteY26" fmla="*/ 3618411 h 4310743"/>
              <a:gd name="connsiteX27" fmla="*/ 1069372 w 4469497"/>
              <a:gd name="connsiteY27" fmla="*/ 3709851 h 4310743"/>
              <a:gd name="connsiteX28" fmla="*/ 1108560 w 4469497"/>
              <a:gd name="connsiteY28" fmla="*/ 3749040 h 4310743"/>
              <a:gd name="connsiteX29" fmla="*/ 1121623 w 4469497"/>
              <a:gd name="connsiteY29" fmla="*/ 3788228 h 4310743"/>
              <a:gd name="connsiteX30" fmla="*/ 1108560 w 4469497"/>
              <a:gd name="connsiteY30" fmla="*/ 3827417 h 4310743"/>
              <a:gd name="connsiteX31" fmla="*/ 1134686 w 4469497"/>
              <a:gd name="connsiteY31" fmla="*/ 3866606 h 4310743"/>
              <a:gd name="connsiteX32" fmla="*/ 1160812 w 4469497"/>
              <a:gd name="connsiteY32" fmla="*/ 3918857 h 4310743"/>
              <a:gd name="connsiteX33" fmla="*/ 1200000 w 4469497"/>
              <a:gd name="connsiteY33" fmla="*/ 3984171 h 4310743"/>
              <a:gd name="connsiteX34" fmla="*/ 1226126 w 4469497"/>
              <a:gd name="connsiteY34" fmla="*/ 4023360 h 4310743"/>
              <a:gd name="connsiteX35" fmla="*/ 1265314 w 4469497"/>
              <a:gd name="connsiteY35" fmla="*/ 4049486 h 4310743"/>
              <a:gd name="connsiteX36" fmla="*/ 1317566 w 4469497"/>
              <a:gd name="connsiteY36" fmla="*/ 4101737 h 4310743"/>
              <a:gd name="connsiteX37" fmla="*/ 1461257 w 4469497"/>
              <a:gd name="connsiteY37" fmla="*/ 4140926 h 4310743"/>
              <a:gd name="connsiteX38" fmla="*/ 1500446 w 4469497"/>
              <a:gd name="connsiteY38" fmla="*/ 4153988 h 4310743"/>
              <a:gd name="connsiteX39" fmla="*/ 1644137 w 4469497"/>
              <a:gd name="connsiteY39" fmla="*/ 4167051 h 4310743"/>
              <a:gd name="connsiteX40" fmla="*/ 1827017 w 4469497"/>
              <a:gd name="connsiteY40" fmla="*/ 4140926 h 4310743"/>
              <a:gd name="connsiteX41" fmla="*/ 1905394 w 4469497"/>
              <a:gd name="connsiteY41" fmla="*/ 4062548 h 4310743"/>
              <a:gd name="connsiteX42" fmla="*/ 2062149 w 4469497"/>
              <a:gd name="connsiteY42" fmla="*/ 3853543 h 4310743"/>
              <a:gd name="connsiteX43" fmla="*/ 2088274 w 4469497"/>
              <a:gd name="connsiteY43" fmla="*/ 3814354 h 4310743"/>
              <a:gd name="connsiteX44" fmla="*/ 2127463 w 4469497"/>
              <a:gd name="connsiteY44" fmla="*/ 3683726 h 4310743"/>
              <a:gd name="connsiteX45" fmla="*/ 2140526 w 4469497"/>
              <a:gd name="connsiteY45" fmla="*/ 3592286 h 4310743"/>
              <a:gd name="connsiteX46" fmla="*/ 2153589 w 4469497"/>
              <a:gd name="connsiteY46" fmla="*/ 3540034 h 4310743"/>
              <a:gd name="connsiteX47" fmla="*/ 2166652 w 4469497"/>
              <a:gd name="connsiteY47" fmla="*/ 3370217 h 4310743"/>
              <a:gd name="connsiteX48" fmla="*/ 2192777 w 4469497"/>
              <a:gd name="connsiteY48" fmla="*/ 3448594 h 4310743"/>
              <a:gd name="connsiteX49" fmla="*/ 2218903 w 4469497"/>
              <a:gd name="connsiteY49" fmla="*/ 3500846 h 4310743"/>
              <a:gd name="connsiteX50" fmla="*/ 2245029 w 4469497"/>
              <a:gd name="connsiteY50" fmla="*/ 3579223 h 4310743"/>
              <a:gd name="connsiteX51" fmla="*/ 2284217 w 4469497"/>
              <a:gd name="connsiteY51" fmla="*/ 3605348 h 4310743"/>
              <a:gd name="connsiteX52" fmla="*/ 2336469 w 4469497"/>
              <a:gd name="connsiteY52" fmla="*/ 3696788 h 4310743"/>
              <a:gd name="connsiteX53" fmla="*/ 2427909 w 4469497"/>
              <a:gd name="connsiteY53" fmla="*/ 3840480 h 4310743"/>
              <a:gd name="connsiteX54" fmla="*/ 2597726 w 4469497"/>
              <a:gd name="connsiteY54" fmla="*/ 4180114 h 4310743"/>
              <a:gd name="connsiteX55" fmla="*/ 2702229 w 4469497"/>
              <a:gd name="connsiteY55" fmla="*/ 4271554 h 4310743"/>
              <a:gd name="connsiteX56" fmla="*/ 2924297 w 4469497"/>
              <a:gd name="connsiteY56" fmla="*/ 4310743 h 4310743"/>
              <a:gd name="connsiteX57" fmla="*/ 3067989 w 4469497"/>
              <a:gd name="connsiteY57" fmla="*/ 4167051 h 4310743"/>
              <a:gd name="connsiteX58" fmla="*/ 3133303 w 4469497"/>
              <a:gd name="connsiteY58" fmla="*/ 4101737 h 4310743"/>
              <a:gd name="connsiteX59" fmla="*/ 3198617 w 4469497"/>
              <a:gd name="connsiteY59" fmla="*/ 4049486 h 4310743"/>
              <a:gd name="connsiteX60" fmla="*/ 3250869 w 4469497"/>
              <a:gd name="connsiteY60" fmla="*/ 3971108 h 4310743"/>
              <a:gd name="connsiteX61" fmla="*/ 3303120 w 4469497"/>
              <a:gd name="connsiteY61" fmla="*/ 3918857 h 4310743"/>
              <a:gd name="connsiteX62" fmla="*/ 3355372 w 4469497"/>
              <a:gd name="connsiteY62" fmla="*/ 3840480 h 4310743"/>
              <a:gd name="connsiteX63" fmla="*/ 3381497 w 4469497"/>
              <a:gd name="connsiteY63" fmla="*/ 3775166 h 4310743"/>
              <a:gd name="connsiteX64" fmla="*/ 3420686 w 4469497"/>
              <a:gd name="connsiteY64" fmla="*/ 3696788 h 4310743"/>
              <a:gd name="connsiteX65" fmla="*/ 3446812 w 4469497"/>
              <a:gd name="connsiteY65" fmla="*/ 3579223 h 4310743"/>
              <a:gd name="connsiteX66" fmla="*/ 3420686 w 4469497"/>
              <a:gd name="connsiteY66" fmla="*/ 3448594 h 4310743"/>
              <a:gd name="connsiteX67" fmla="*/ 3381497 w 4469497"/>
              <a:gd name="connsiteY67" fmla="*/ 3383280 h 4310743"/>
              <a:gd name="connsiteX68" fmla="*/ 3368434 w 4469497"/>
              <a:gd name="connsiteY68" fmla="*/ 3344091 h 4310743"/>
              <a:gd name="connsiteX69" fmla="*/ 3276994 w 4469497"/>
              <a:gd name="connsiteY69" fmla="*/ 3239588 h 4310743"/>
              <a:gd name="connsiteX70" fmla="*/ 3668880 w 4469497"/>
              <a:gd name="connsiteY70" fmla="*/ 3239588 h 4310743"/>
              <a:gd name="connsiteX71" fmla="*/ 3721132 w 4469497"/>
              <a:gd name="connsiteY71" fmla="*/ 3252651 h 4310743"/>
              <a:gd name="connsiteX72" fmla="*/ 3786446 w 4469497"/>
              <a:gd name="connsiteY72" fmla="*/ 3265714 h 4310743"/>
              <a:gd name="connsiteX73" fmla="*/ 3943200 w 4469497"/>
              <a:gd name="connsiteY73" fmla="*/ 3252651 h 4310743"/>
              <a:gd name="connsiteX74" fmla="*/ 3982389 w 4469497"/>
              <a:gd name="connsiteY74" fmla="*/ 3239588 h 4310743"/>
              <a:gd name="connsiteX75" fmla="*/ 4047703 w 4469497"/>
              <a:gd name="connsiteY75" fmla="*/ 3148148 h 4310743"/>
              <a:gd name="connsiteX76" fmla="*/ 4086892 w 4469497"/>
              <a:gd name="connsiteY76" fmla="*/ 3082834 h 4310743"/>
              <a:gd name="connsiteX77" fmla="*/ 4217520 w 4469497"/>
              <a:gd name="connsiteY77" fmla="*/ 2886891 h 4310743"/>
              <a:gd name="connsiteX78" fmla="*/ 4243646 w 4469497"/>
              <a:gd name="connsiteY78" fmla="*/ 2834640 h 4310743"/>
              <a:gd name="connsiteX79" fmla="*/ 4282834 w 4469497"/>
              <a:gd name="connsiteY79" fmla="*/ 2782388 h 4310743"/>
              <a:gd name="connsiteX80" fmla="*/ 4374274 w 4469497"/>
              <a:gd name="connsiteY80" fmla="*/ 2599508 h 4310743"/>
              <a:gd name="connsiteX81" fmla="*/ 4439589 w 4469497"/>
              <a:gd name="connsiteY81" fmla="*/ 2481943 h 4310743"/>
              <a:gd name="connsiteX82" fmla="*/ 4452652 w 4469497"/>
              <a:gd name="connsiteY82" fmla="*/ 2429691 h 4310743"/>
              <a:gd name="connsiteX83" fmla="*/ 4465714 w 4469497"/>
              <a:gd name="connsiteY83" fmla="*/ 2390503 h 4310743"/>
              <a:gd name="connsiteX84" fmla="*/ 4426526 w 4469497"/>
              <a:gd name="connsiteY84" fmla="*/ 2338251 h 4310743"/>
              <a:gd name="connsiteX85" fmla="*/ 4256709 w 4469497"/>
              <a:gd name="connsiteY85" fmla="*/ 2246811 h 4310743"/>
              <a:gd name="connsiteX86" fmla="*/ 4217520 w 4469497"/>
              <a:gd name="connsiteY86" fmla="*/ 2233748 h 4310743"/>
              <a:gd name="connsiteX87" fmla="*/ 4139143 w 4469497"/>
              <a:gd name="connsiteY87" fmla="*/ 2220686 h 4310743"/>
              <a:gd name="connsiteX88" fmla="*/ 3969326 w 4469497"/>
              <a:gd name="connsiteY88" fmla="*/ 2207623 h 4310743"/>
              <a:gd name="connsiteX89" fmla="*/ 3982389 w 4469497"/>
              <a:gd name="connsiteY89" fmla="*/ 2168434 h 4310743"/>
              <a:gd name="connsiteX90" fmla="*/ 4047703 w 4469497"/>
              <a:gd name="connsiteY90" fmla="*/ 2090057 h 4310743"/>
              <a:gd name="connsiteX91" fmla="*/ 4060766 w 4469497"/>
              <a:gd name="connsiteY91" fmla="*/ 2011680 h 4310743"/>
              <a:gd name="connsiteX92" fmla="*/ 4113017 w 4469497"/>
              <a:gd name="connsiteY92" fmla="*/ 1881051 h 4310743"/>
              <a:gd name="connsiteX93" fmla="*/ 4139143 w 4469497"/>
              <a:gd name="connsiteY93" fmla="*/ 1841863 h 4310743"/>
              <a:gd name="connsiteX94" fmla="*/ 4178332 w 4469497"/>
              <a:gd name="connsiteY94" fmla="*/ 1724297 h 4310743"/>
              <a:gd name="connsiteX95" fmla="*/ 4204457 w 4469497"/>
              <a:gd name="connsiteY95" fmla="*/ 1672046 h 4310743"/>
              <a:gd name="connsiteX96" fmla="*/ 4230583 w 4469497"/>
              <a:gd name="connsiteY96" fmla="*/ 1580606 h 4310743"/>
              <a:gd name="connsiteX97" fmla="*/ 4243646 w 4469497"/>
              <a:gd name="connsiteY97" fmla="*/ 1541417 h 4310743"/>
              <a:gd name="connsiteX98" fmla="*/ 4269772 w 4469497"/>
              <a:gd name="connsiteY98" fmla="*/ 1410788 h 4310743"/>
              <a:gd name="connsiteX99" fmla="*/ 4243646 w 4469497"/>
              <a:gd name="connsiteY99" fmla="*/ 1227908 h 4310743"/>
              <a:gd name="connsiteX100" fmla="*/ 4204457 w 4469497"/>
              <a:gd name="connsiteY100" fmla="*/ 1188720 h 4310743"/>
              <a:gd name="connsiteX101" fmla="*/ 4139143 w 4469497"/>
              <a:gd name="connsiteY101" fmla="*/ 1097280 h 4310743"/>
              <a:gd name="connsiteX102" fmla="*/ 4086892 w 4469497"/>
              <a:gd name="connsiteY102" fmla="*/ 1084217 h 4310743"/>
              <a:gd name="connsiteX103" fmla="*/ 3838697 w 4469497"/>
              <a:gd name="connsiteY103" fmla="*/ 1097280 h 4310743"/>
              <a:gd name="connsiteX104" fmla="*/ 3812572 w 4469497"/>
              <a:gd name="connsiteY104" fmla="*/ 1175657 h 4310743"/>
              <a:gd name="connsiteX105" fmla="*/ 3799509 w 4469497"/>
              <a:gd name="connsiteY105" fmla="*/ 1280160 h 4310743"/>
              <a:gd name="connsiteX106" fmla="*/ 3786446 w 4469497"/>
              <a:gd name="connsiteY106" fmla="*/ 1319348 h 4310743"/>
              <a:gd name="connsiteX107" fmla="*/ 3773383 w 4469497"/>
              <a:gd name="connsiteY107" fmla="*/ 1240971 h 4310743"/>
              <a:gd name="connsiteX108" fmla="*/ 3760320 w 4469497"/>
              <a:gd name="connsiteY108" fmla="*/ 1110343 h 4310743"/>
              <a:gd name="connsiteX109" fmla="*/ 3734194 w 4469497"/>
              <a:gd name="connsiteY109" fmla="*/ 901337 h 4310743"/>
              <a:gd name="connsiteX110" fmla="*/ 3721132 w 4469497"/>
              <a:gd name="connsiteY110" fmla="*/ 783771 h 4310743"/>
              <a:gd name="connsiteX111" fmla="*/ 3681943 w 4469497"/>
              <a:gd name="connsiteY111" fmla="*/ 679268 h 4310743"/>
              <a:gd name="connsiteX112" fmla="*/ 3668880 w 4469497"/>
              <a:gd name="connsiteY112" fmla="*/ 561703 h 4310743"/>
              <a:gd name="connsiteX113" fmla="*/ 3642754 w 4469497"/>
              <a:gd name="connsiteY113" fmla="*/ 457200 h 4310743"/>
              <a:gd name="connsiteX114" fmla="*/ 3459874 w 4469497"/>
              <a:gd name="connsiteY114" fmla="*/ 143691 h 4310743"/>
              <a:gd name="connsiteX115" fmla="*/ 3407623 w 4469497"/>
              <a:gd name="connsiteY115" fmla="*/ 104503 h 4310743"/>
              <a:gd name="connsiteX116" fmla="*/ 3355372 w 4469497"/>
              <a:gd name="connsiteY116" fmla="*/ 78377 h 4310743"/>
              <a:gd name="connsiteX117" fmla="*/ 3303120 w 4469497"/>
              <a:gd name="connsiteY117" fmla="*/ 65314 h 4310743"/>
              <a:gd name="connsiteX118" fmla="*/ 3263932 w 4469497"/>
              <a:gd name="connsiteY118" fmla="*/ 39188 h 4310743"/>
              <a:gd name="connsiteX119" fmla="*/ 3002674 w 4469497"/>
              <a:gd name="connsiteY119" fmla="*/ 52251 h 4310743"/>
              <a:gd name="connsiteX120" fmla="*/ 2963486 w 4469497"/>
              <a:gd name="connsiteY120" fmla="*/ 65314 h 4310743"/>
              <a:gd name="connsiteX121" fmla="*/ 2924297 w 4469497"/>
              <a:gd name="connsiteY121" fmla="*/ 91440 h 4310743"/>
              <a:gd name="connsiteX122" fmla="*/ 2741417 w 4469497"/>
              <a:gd name="connsiteY122" fmla="*/ 313508 h 4310743"/>
              <a:gd name="connsiteX123" fmla="*/ 2689166 w 4469497"/>
              <a:gd name="connsiteY123" fmla="*/ 391886 h 4310743"/>
              <a:gd name="connsiteX124" fmla="*/ 2663040 w 4469497"/>
              <a:gd name="connsiteY124" fmla="*/ 457200 h 4310743"/>
              <a:gd name="connsiteX125" fmla="*/ 2636914 w 4469497"/>
              <a:gd name="connsiteY125" fmla="*/ 535577 h 4310743"/>
              <a:gd name="connsiteX126" fmla="*/ 2623852 w 4469497"/>
              <a:gd name="connsiteY126" fmla="*/ 613954 h 4310743"/>
              <a:gd name="connsiteX127" fmla="*/ 2610789 w 4469497"/>
              <a:gd name="connsiteY127" fmla="*/ 679268 h 4310743"/>
              <a:gd name="connsiteX128" fmla="*/ 2558537 w 4469497"/>
              <a:gd name="connsiteY128" fmla="*/ 666206 h 4310743"/>
              <a:gd name="connsiteX129" fmla="*/ 2493223 w 4469497"/>
              <a:gd name="connsiteY129" fmla="*/ 574766 h 4310743"/>
              <a:gd name="connsiteX130" fmla="*/ 2401783 w 4469497"/>
              <a:gd name="connsiteY130" fmla="*/ 457200 h 4310743"/>
              <a:gd name="connsiteX131" fmla="*/ 2362594 w 4469497"/>
              <a:gd name="connsiteY131" fmla="*/ 391886 h 4310743"/>
              <a:gd name="connsiteX132" fmla="*/ 2258092 w 4469497"/>
              <a:gd name="connsiteY132" fmla="*/ 261257 h 4310743"/>
              <a:gd name="connsiteX133" fmla="*/ 2218903 w 4469497"/>
              <a:gd name="connsiteY133" fmla="*/ 235131 h 4310743"/>
              <a:gd name="connsiteX134" fmla="*/ 2127463 w 4469497"/>
              <a:gd name="connsiteY134" fmla="*/ 143691 h 4310743"/>
              <a:gd name="connsiteX135" fmla="*/ 2022960 w 4469497"/>
              <a:gd name="connsiteY135" fmla="*/ 91440 h 4310743"/>
              <a:gd name="connsiteX136" fmla="*/ 1944583 w 4469497"/>
              <a:gd name="connsiteY136" fmla="*/ 65314 h 4310743"/>
              <a:gd name="connsiteX137" fmla="*/ 1905394 w 4469497"/>
              <a:gd name="connsiteY137" fmla="*/ 39188 h 4310743"/>
              <a:gd name="connsiteX138" fmla="*/ 1827017 w 4469497"/>
              <a:gd name="connsiteY138" fmla="*/ 13063 h 4310743"/>
              <a:gd name="connsiteX139" fmla="*/ 1787829 w 4469497"/>
              <a:gd name="connsiteY139" fmla="*/ 0 h 4310743"/>
              <a:gd name="connsiteX140" fmla="*/ 1722514 w 4469497"/>
              <a:gd name="connsiteY140" fmla="*/ 26126 h 4310743"/>
              <a:gd name="connsiteX141" fmla="*/ 1761703 w 4469497"/>
              <a:gd name="connsiteY141" fmla="*/ 261257 h 4310743"/>
              <a:gd name="connsiteX142" fmla="*/ 1800892 w 4469497"/>
              <a:gd name="connsiteY142" fmla="*/ 391886 h 4310743"/>
              <a:gd name="connsiteX143" fmla="*/ 1840080 w 4469497"/>
              <a:gd name="connsiteY143" fmla="*/ 444137 h 4310743"/>
              <a:gd name="connsiteX144" fmla="*/ 1853143 w 4469497"/>
              <a:gd name="connsiteY144" fmla="*/ 483326 h 4310743"/>
              <a:gd name="connsiteX145" fmla="*/ 1683326 w 4469497"/>
              <a:gd name="connsiteY145" fmla="*/ 496388 h 4310743"/>
              <a:gd name="connsiteX146" fmla="*/ 1565760 w 4469497"/>
              <a:gd name="connsiteY146" fmla="*/ 470263 h 4310743"/>
              <a:gd name="connsiteX147" fmla="*/ 1500446 w 4469497"/>
              <a:gd name="connsiteY147" fmla="*/ 444137 h 4310743"/>
              <a:gd name="connsiteX148" fmla="*/ 1448194 w 4469497"/>
              <a:gd name="connsiteY148" fmla="*/ 418011 h 4310743"/>
              <a:gd name="connsiteX149" fmla="*/ 1356754 w 4469497"/>
              <a:gd name="connsiteY149" fmla="*/ 404948 h 4310743"/>
              <a:gd name="connsiteX150" fmla="*/ 1304503 w 4469497"/>
              <a:gd name="connsiteY150" fmla="*/ 391886 h 4310743"/>
              <a:gd name="connsiteX151" fmla="*/ 990994 w 4469497"/>
              <a:gd name="connsiteY151" fmla="*/ 404948 h 4310743"/>
              <a:gd name="connsiteX152" fmla="*/ 951806 w 4469497"/>
              <a:gd name="connsiteY152" fmla="*/ 431074 h 4310743"/>
              <a:gd name="connsiteX153" fmla="*/ 899554 w 4469497"/>
              <a:gd name="connsiteY153" fmla="*/ 470263 h 4310743"/>
              <a:gd name="connsiteX154" fmla="*/ 834240 w 4469497"/>
              <a:gd name="connsiteY154" fmla="*/ 561703 h 4310743"/>
              <a:gd name="connsiteX155" fmla="*/ 847303 w 4469497"/>
              <a:gd name="connsiteY155" fmla="*/ 1136468 h 4310743"/>
              <a:gd name="connsiteX156" fmla="*/ 860366 w 4469497"/>
              <a:gd name="connsiteY156" fmla="*/ 1188720 h 4310743"/>
              <a:gd name="connsiteX157" fmla="*/ 899554 w 4469497"/>
              <a:gd name="connsiteY157" fmla="*/ 1240971 h 4310743"/>
              <a:gd name="connsiteX158" fmla="*/ 1017120 w 4469497"/>
              <a:gd name="connsiteY158" fmla="*/ 1345474 h 4310743"/>
              <a:gd name="connsiteX159" fmla="*/ 1056309 w 4469497"/>
              <a:gd name="connsiteY159" fmla="*/ 1371600 h 4310743"/>
              <a:gd name="connsiteX160" fmla="*/ 1147749 w 4469497"/>
              <a:gd name="connsiteY160" fmla="*/ 1397726 h 4310743"/>
              <a:gd name="connsiteX161" fmla="*/ 912617 w 4469497"/>
              <a:gd name="connsiteY161" fmla="*/ 1410788 h 4310743"/>
              <a:gd name="connsiteX162" fmla="*/ 847303 w 4469497"/>
              <a:gd name="connsiteY162" fmla="*/ 1423851 h 4310743"/>
              <a:gd name="connsiteX163" fmla="*/ 768926 w 4469497"/>
              <a:gd name="connsiteY163" fmla="*/ 1436914 h 4310743"/>
              <a:gd name="connsiteX164" fmla="*/ 677486 w 4469497"/>
              <a:gd name="connsiteY164" fmla="*/ 1463040 h 4310743"/>
              <a:gd name="connsiteX165" fmla="*/ 481543 w 4469497"/>
              <a:gd name="connsiteY165" fmla="*/ 1476103 h 4310743"/>
              <a:gd name="connsiteX166" fmla="*/ 324789 w 4469497"/>
              <a:gd name="connsiteY166" fmla="*/ 1502228 h 4310743"/>
              <a:gd name="connsiteX167" fmla="*/ 207223 w 4469497"/>
              <a:gd name="connsiteY167" fmla="*/ 1528354 h 4310743"/>
              <a:gd name="connsiteX168" fmla="*/ 168034 w 4469497"/>
              <a:gd name="connsiteY168" fmla="*/ 1541417 h 4310743"/>
              <a:gd name="connsiteX169" fmla="*/ 128846 w 4469497"/>
              <a:gd name="connsiteY169" fmla="*/ 1567543 h 4310743"/>
              <a:gd name="connsiteX170" fmla="*/ 63532 w 4469497"/>
              <a:gd name="connsiteY170" fmla="*/ 1658983 h 4310743"/>
              <a:gd name="connsiteX171" fmla="*/ 37406 w 4469497"/>
              <a:gd name="connsiteY171" fmla="*/ 1737360 h 4310743"/>
              <a:gd name="connsiteX172" fmla="*/ 24343 w 4469497"/>
              <a:gd name="connsiteY172" fmla="*/ 1776548 h 4310743"/>
              <a:gd name="connsiteX173" fmla="*/ 63532 w 4469497"/>
              <a:gd name="connsiteY173" fmla="*/ 2024743 h 4310743"/>
              <a:gd name="connsiteX174" fmla="*/ 102720 w 4469497"/>
              <a:gd name="connsiteY174" fmla="*/ 2063931 h 4310743"/>
              <a:gd name="connsiteX175" fmla="*/ 181097 w 4469497"/>
              <a:gd name="connsiteY175" fmla="*/ 2090057 h 4310743"/>
              <a:gd name="connsiteX176" fmla="*/ 337852 w 4469497"/>
              <a:gd name="connsiteY176" fmla="*/ 2076994 h 4310743"/>
              <a:gd name="connsiteX177" fmla="*/ 390103 w 4469497"/>
              <a:gd name="connsiteY177" fmla="*/ 2037806 h 4310743"/>
              <a:gd name="connsiteX178" fmla="*/ 481543 w 4469497"/>
              <a:gd name="connsiteY178" fmla="*/ 1946366 h 4310743"/>
              <a:gd name="connsiteX179" fmla="*/ 599109 w 4469497"/>
              <a:gd name="connsiteY179" fmla="*/ 1854926 h 4310743"/>
              <a:gd name="connsiteX180" fmla="*/ 651360 w 4469497"/>
              <a:gd name="connsiteY180" fmla="*/ 1841863 h 4310743"/>
              <a:gd name="connsiteX181" fmla="*/ 755863 w 4469497"/>
              <a:gd name="connsiteY181" fmla="*/ 1854926 h 431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469497" h="4310743">
                <a:moveTo>
                  <a:pt x="755863" y="1854926"/>
                </a:moveTo>
                <a:lnTo>
                  <a:pt x="755863" y="1854926"/>
                </a:lnTo>
                <a:cubicBezTo>
                  <a:pt x="712320" y="1889760"/>
                  <a:pt x="667802" y="1923409"/>
                  <a:pt x="625234" y="1959428"/>
                </a:cubicBezTo>
                <a:cubicBezTo>
                  <a:pt x="593709" y="1986103"/>
                  <a:pt x="519732" y="2073471"/>
                  <a:pt x="507669" y="2090057"/>
                </a:cubicBezTo>
                <a:cubicBezTo>
                  <a:pt x="496216" y="2105805"/>
                  <a:pt x="491998" y="2125880"/>
                  <a:pt x="481543" y="2142308"/>
                </a:cubicBezTo>
                <a:cubicBezTo>
                  <a:pt x="461433" y="2173909"/>
                  <a:pt x="438000" y="2203268"/>
                  <a:pt x="416229" y="2233748"/>
                </a:cubicBezTo>
                <a:cubicBezTo>
                  <a:pt x="391301" y="2333462"/>
                  <a:pt x="420475" y="2238319"/>
                  <a:pt x="363977" y="2351314"/>
                </a:cubicBezTo>
                <a:cubicBezTo>
                  <a:pt x="314496" y="2450275"/>
                  <a:pt x="367428" y="2387052"/>
                  <a:pt x="298663" y="2455817"/>
                </a:cubicBezTo>
                <a:cubicBezTo>
                  <a:pt x="285600" y="2495006"/>
                  <a:pt x="269492" y="2533308"/>
                  <a:pt x="259474" y="2573383"/>
                </a:cubicBezTo>
                <a:cubicBezTo>
                  <a:pt x="255120" y="2590800"/>
                  <a:pt x="250306" y="2608109"/>
                  <a:pt x="246412" y="2625634"/>
                </a:cubicBezTo>
                <a:cubicBezTo>
                  <a:pt x="241596" y="2647308"/>
                  <a:pt x="238734" y="2669408"/>
                  <a:pt x="233349" y="2690948"/>
                </a:cubicBezTo>
                <a:cubicBezTo>
                  <a:pt x="230009" y="2704306"/>
                  <a:pt x="224640" y="2717074"/>
                  <a:pt x="220286" y="2730137"/>
                </a:cubicBezTo>
                <a:cubicBezTo>
                  <a:pt x="224640" y="2786743"/>
                  <a:pt x="224495" y="2843876"/>
                  <a:pt x="233349" y="2899954"/>
                </a:cubicBezTo>
                <a:cubicBezTo>
                  <a:pt x="237644" y="2927156"/>
                  <a:pt x="236560" y="2963055"/>
                  <a:pt x="259474" y="2978331"/>
                </a:cubicBezTo>
                <a:lnTo>
                  <a:pt x="298663" y="3004457"/>
                </a:lnTo>
                <a:cubicBezTo>
                  <a:pt x="311726" y="3026228"/>
                  <a:pt x="320984" y="3050795"/>
                  <a:pt x="337852" y="3069771"/>
                </a:cubicBezTo>
                <a:cubicBezTo>
                  <a:pt x="356375" y="3090610"/>
                  <a:pt x="380618" y="3105624"/>
                  <a:pt x="403166" y="3122023"/>
                </a:cubicBezTo>
                <a:cubicBezTo>
                  <a:pt x="428560" y="3140491"/>
                  <a:pt x="451755" y="3164345"/>
                  <a:pt x="481543" y="3174274"/>
                </a:cubicBezTo>
                <a:cubicBezTo>
                  <a:pt x="575505" y="3205595"/>
                  <a:pt x="458165" y="3167595"/>
                  <a:pt x="572983" y="3200400"/>
                </a:cubicBezTo>
                <a:cubicBezTo>
                  <a:pt x="586223" y="3204183"/>
                  <a:pt x="599109" y="3209109"/>
                  <a:pt x="612172" y="3213463"/>
                </a:cubicBezTo>
                <a:cubicBezTo>
                  <a:pt x="651360" y="3204754"/>
                  <a:pt x="692149" y="3201433"/>
                  <a:pt x="729737" y="3187337"/>
                </a:cubicBezTo>
                <a:cubicBezTo>
                  <a:pt x="818150" y="3154182"/>
                  <a:pt x="806693" y="3137607"/>
                  <a:pt x="873429" y="3095897"/>
                </a:cubicBezTo>
                <a:cubicBezTo>
                  <a:pt x="889942" y="3085576"/>
                  <a:pt x="909167" y="3080092"/>
                  <a:pt x="925680" y="3069771"/>
                </a:cubicBezTo>
                <a:cubicBezTo>
                  <a:pt x="944142" y="3058232"/>
                  <a:pt x="960216" y="3043237"/>
                  <a:pt x="977932" y="3030583"/>
                </a:cubicBezTo>
                <a:cubicBezTo>
                  <a:pt x="1029626" y="2993659"/>
                  <a:pt x="1003123" y="3018454"/>
                  <a:pt x="1030183" y="2991394"/>
                </a:cubicBezTo>
                <a:lnTo>
                  <a:pt x="1030183" y="2991394"/>
                </a:lnTo>
                <a:cubicBezTo>
                  <a:pt x="1034537" y="3200400"/>
                  <a:pt x="1031860" y="3409670"/>
                  <a:pt x="1043246" y="3618411"/>
                </a:cubicBezTo>
                <a:cubicBezTo>
                  <a:pt x="1044973" y="3650064"/>
                  <a:pt x="1055196" y="3681498"/>
                  <a:pt x="1069372" y="3709851"/>
                </a:cubicBezTo>
                <a:cubicBezTo>
                  <a:pt x="1077634" y="3726374"/>
                  <a:pt x="1095497" y="3735977"/>
                  <a:pt x="1108560" y="3749040"/>
                </a:cubicBezTo>
                <a:cubicBezTo>
                  <a:pt x="1112914" y="3762103"/>
                  <a:pt x="1121623" y="3774459"/>
                  <a:pt x="1121623" y="3788228"/>
                </a:cubicBezTo>
                <a:cubicBezTo>
                  <a:pt x="1121623" y="3801998"/>
                  <a:pt x="1106296" y="3813835"/>
                  <a:pt x="1108560" y="3827417"/>
                </a:cubicBezTo>
                <a:cubicBezTo>
                  <a:pt x="1111141" y="3842903"/>
                  <a:pt x="1126897" y="3852975"/>
                  <a:pt x="1134686" y="3866606"/>
                </a:cubicBezTo>
                <a:cubicBezTo>
                  <a:pt x="1144347" y="3883513"/>
                  <a:pt x="1151355" y="3901835"/>
                  <a:pt x="1160812" y="3918857"/>
                </a:cubicBezTo>
                <a:cubicBezTo>
                  <a:pt x="1173142" y="3941051"/>
                  <a:pt x="1186544" y="3962641"/>
                  <a:pt x="1200000" y="3984171"/>
                </a:cubicBezTo>
                <a:cubicBezTo>
                  <a:pt x="1208321" y="3997484"/>
                  <a:pt x="1215025" y="4012258"/>
                  <a:pt x="1226126" y="4023360"/>
                </a:cubicBezTo>
                <a:cubicBezTo>
                  <a:pt x="1237227" y="4034461"/>
                  <a:pt x="1253394" y="4039269"/>
                  <a:pt x="1265314" y="4049486"/>
                </a:cubicBezTo>
                <a:cubicBezTo>
                  <a:pt x="1284016" y="4065516"/>
                  <a:pt x="1297071" y="4088074"/>
                  <a:pt x="1317566" y="4101737"/>
                </a:cubicBezTo>
                <a:cubicBezTo>
                  <a:pt x="1364762" y="4133201"/>
                  <a:pt x="1407993" y="4129090"/>
                  <a:pt x="1461257" y="4140926"/>
                </a:cubicBezTo>
                <a:cubicBezTo>
                  <a:pt x="1474699" y="4143913"/>
                  <a:pt x="1486815" y="4152041"/>
                  <a:pt x="1500446" y="4153988"/>
                </a:cubicBezTo>
                <a:cubicBezTo>
                  <a:pt x="1548057" y="4160789"/>
                  <a:pt x="1596240" y="4162697"/>
                  <a:pt x="1644137" y="4167051"/>
                </a:cubicBezTo>
                <a:cubicBezTo>
                  <a:pt x="1705097" y="4158343"/>
                  <a:pt x="1769842" y="4163796"/>
                  <a:pt x="1827017" y="4140926"/>
                </a:cubicBezTo>
                <a:cubicBezTo>
                  <a:pt x="1861322" y="4127204"/>
                  <a:pt x="1881064" y="4090354"/>
                  <a:pt x="1905394" y="4062548"/>
                </a:cubicBezTo>
                <a:cubicBezTo>
                  <a:pt x="1992270" y="3963261"/>
                  <a:pt x="1999937" y="3946862"/>
                  <a:pt x="2062149" y="3853543"/>
                </a:cubicBezTo>
                <a:cubicBezTo>
                  <a:pt x="2070858" y="3840480"/>
                  <a:pt x="2083309" y="3829248"/>
                  <a:pt x="2088274" y="3814354"/>
                </a:cubicBezTo>
                <a:cubicBezTo>
                  <a:pt x="2102268" y="3772374"/>
                  <a:pt x="2118490" y="3725600"/>
                  <a:pt x="2127463" y="3683726"/>
                </a:cubicBezTo>
                <a:cubicBezTo>
                  <a:pt x="2133914" y="3653620"/>
                  <a:pt x="2135018" y="3622579"/>
                  <a:pt x="2140526" y="3592286"/>
                </a:cubicBezTo>
                <a:cubicBezTo>
                  <a:pt x="2143738" y="3574622"/>
                  <a:pt x="2149235" y="3557451"/>
                  <a:pt x="2153589" y="3540034"/>
                </a:cubicBezTo>
                <a:cubicBezTo>
                  <a:pt x="2157943" y="3483428"/>
                  <a:pt x="2144288" y="3422400"/>
                  <a:pt x="2166652" y="3370217"/>
                </a:cubicBezTo>
                <a:cubicBezTo>
                  <a:pt x="2177500" y="3344905"/>
                  <a:pt x="2180461" y="3423963"/>
                  <a:pt x="2192777" y="3448594"/>
                </a:cubicBezTo>
                <a:cubicBezTo>
                  <a:pt x="2201486" y="3466011"/>
                  <a:pt x="2211671" y="3482766"/>
                  <a:pt x="2218903" y="3500846"/>
                </a:cubicBezTo>
                <a:cubicBezTo>
                  <a:pt x="2229131" y="3526415"/>
                  <a:pt x="2230433" y="3555870"/>
                  <a:pt x="2245029" y="3579223"/>
                </a:cubicBezTo>
                <a:cubicBezTo>
                  <a:pt x="2253350" y="3592536"/>
                  <a:pt x="2271154" y="3596640"/>
                  <a:pt x="2284217" y="3605348"/>
                </a:cubicBezTo>
                <a:cubicBezTo>
                  <a:pt x="2305916" y="3648746"/>
                  <a:pt x="2308771" y="3659857"/>
                  <a:pt x="2336469" y="3696788"/>
                </a:cubicBezTo>
                <a:cubicBezTo>
                  <a:pt x="2393982" y="3773472"/>
                  <a:pt x="2389855" y="3749151"/>
                  <a:pt x="2427909" y="3840480"/>
                </a:cubicBezTo>
                <a:cubicBezTo>
                  <a:pt x="2544302" y="4119821"/>
                  <a:pt x="2464144" y="4006456"/>
                  <a:pt x="2597726" y="4180114"/>
                </a:cubicBezTo>
                <a:cubicBezTo>
                  <a:pt x="2642608" y="4238461"/>
                  <a:pt x="2638683" y="4248446"/>
                  <a:pt x="2702229" y="4271554"/>
                </a:cubicBezTo>
                <a:cubicBezTo>
                  <a:pt x="2796283" y="4305756"/>
                  <a:pt x="2816603" y="4299973"/>
                  <a:pt x="2924297" y="4310743"/>
                </a:cubicBezTo>
                <a:cubicBezTo>
                  <a:pt x="3041165" y="4240622"/>
                  <a:pt x="2950000" y="4306493"/>
                  <a:pt x="3067989" y="4167051"/>
                </a:cubicBezTo>
                <a:cubicBezTo>
                  <a:pt x="3087877" y="4143547"/>
                  <a:pt x="3110417" y="4122334"/>
                  <a:pt x="3133303" y="4101737"/>
                </a:cubicBezTo>
                <a:cubicBezTo>
                  <a:pt x="3154027" y="4083086"/>
                  <a:pt x="3179966" y="4070210"/>
                  <a:pt x="3198617" y="4049486"/>
                </a:cubicBezTo>
                <a:cubicBezTo>
                  <a:pt x="3219622" y="4026147"/>
                  <a:pt x="3228666" y="3993311"/>
                  <a:pt x="3250869" y="3971108"/>
                </a:cubicBezTo>
                <a:lnTo>
                  <a:pt x="3303120" y="3918857"/>
                </a:lnTo>
                <a:cubicBezTo>
                  <a:pt x="3337654" y="3815254"/>
                  <a:pt x="3285478" y="3952311"/>
                  <a:pt x="3355372" y="3840480"/>
                </a:cubicBezTo>
                <a:cubicBezTo>
                  <a:pt x="3367800" y="3820596"/>
                  <a:pt x="3371794" y="3796513"/>
                  <a:pt x="3381497" y="3775166"/>
                </a:cubicBezTo>
                <a:cubicBezTo>
                  <a:pt x="3393584" y="3748574"/>
                  <a:pt x="3409838" y="3723909"/>
                  <a:pt x="3420686" y="3696788"/>
                </a:cubicBezTo>
                <a:cubicBezTo>
                  <a:pt x="3428065" y="3678340"/>
                  <a:pt x="3443917" y="3593700"/>
                  <a:pt x="3446812" y="3579223"/>
                </a:cubicBezTo>
                <a:cubicBezTo>
                  <a:pt x="3438103" y="3535680"/>
                  <a:pt x="3434728" y="3490721"/>
                  <a:pt x="3420686" y="3448594"/>
                </a:cubicBezTo>
                <a:cubicBezTo>
                  <a:pt x="3412657" y="3424507"/>
                  <a:pt x="3392852" y="3405989"/>
                  <a:pt x="3381497" y="3383280"/>
                </a:cubicBezTo>
                <a:cubicBezTo>
                  <a:pt x="3375339" y="3370964"/>
                  <a:pt x="3375732" y="3355768"/>
                  <a:pt x="3368434" y="3344091"/>
                </a:cubicBezTo>
                <a:cubicBezTo>
                  <a:pt x="3341854" y="3301563"/>
                  <a:pt x="3311241" y="3273835"/>
                  <a:pt x="3276994" y="3239588"/>
                </a:cubicBezTo>
                <a:cubicBezTo>
                  <a:pt x="3434111" y="3200312"/>
                  <a:pt x="3343157" y="3217874"/>
                  <a:pt x="3668880" y="3239588"/>
                </a:cubicBezTo>
                <a:cubicBezTo>
                  <a:pt x="3686794" y="3240782"/>
                  <a:pt x="3703606" y="3248756"/>
                  <a:pt x="3721132" y="3252651"/>
                </a:cubicBezTo>
                <a:cubicBezTo>
                  <a:pt x="3742806" y="3257467"/>
                  <a:pt x="3764675" y="3261360"/>
                  <a:pt x="3786446" y="3265714"/>
                </a:cubicBezTo>
                <a:cubicBezTo>
                  <a:pt x="3838697" y="3261360"/>
                  <a:pt x="3891227" y="3259581"/>
                  <a:pt x="3943200" y="3252651"/>
                </a:cubicBezTo>
                <a:cubicBezTo>
                  <a:pt x="3956849" y="3250831"/>
                  <a:pt x="3970932" y="3247226"/>
                  <a:pt x="3982389" y="3239588"/>
                </a:cubicBezTo>
                <a:cubicBezTo>
                  <a:pt x="4025528" y="3210829"/>
                  <a:pt x="4023666" y="3191415"/>
                  <a:pt x="4047703" y="3148148"/>
                </a:cubicBezTo>
                <a:cubicBezTo>
                  <a:pt x="4060033" y="3125954"/>
                  <a:pt x="4072808" y="3103959"/>
                  <a:pt x="4086892" y="3082834"/>
                </a:cubicBezTo>
                <a:cubicBezTo>
                  <a:pt x="4150664" y="2987177"/>
                  <a:pt x="4139112" y="3043704"/>
                  <a:pt x="4217520" y="2886891"/>
                </a:cubicBezTo>
                <a:cubicBezTo>
                  <a:pt x="4226229" y="2869474"/>
                  <a:pt x="4233325" y="2851153"/>
                  <a:pt x="4243646" y="2834640"/>
                </a:cubicBezTo>
                <a:cubicBezTo>
                  <a:pt x="4255185" y="2816178"/>
                  <a:pt x="4272261" y="2801420"/>
                  <a:pt x="4282834" y="2782388"/>
                </a:cubicBezTo>
                <a:cubicBezTo>
                  <a:pt x="4315933" y="2722809"/>
                  <a:pt x="4339208" y="2657950"/>
                  <a:pt x="4374274" y="2599508"/>
                </a:cubicBezTo>
                <a:cubicBezTo>
                  <a:pt x="4423482" y="2517496"/>
                  <a:pt x="4402108" y="2556903"/>
                  <a:pt x="4439589" y="2481943"/>
                </a:cubicBezTo>
                <a:cubicBezTo>
                  <a:pt x="4443943" y="2464526"/>
                  <a:pt x="4447720" y="2446954"/>
                  <a:pt x="4452652" y="2429691"/>
                </a:cubicBezTo>
                <a:cubicBezTo>
                  <a:pt x="4456435" y="2416452"/>
                  <a:pt x="4469497" y="2403742"/>
                  <a:pt x="4465714" y="2390503"/>
                </a:cubicBezTo>
                <a:cubicBezTo>
                  <a:pt x="4459733" y="2369569"/>
                  <a:pt x="4443376" y="2352038"/>
                  <a:pt x="4426526" y="2338251"/>
                </a:cubicBezTo>
                <a:cubicBezTo>
                  <a:pt x="4366586" y="2289209"/>
                  <a:pt x="4323375" y="2271811"/>
                  <a:pt x="4256709" y="2246811"/>
                </a:cubicBezTo>
                <a:cubicBezTo>
                  <a:pt x="4243816" y="2241976"/>
                  <a:pt x="4230962" y="2236735"/>
                  <a:pt x="4217520" y="2233748"/>
                </a:cubicBezTo>
                <a:cubicBezTo>
                  <a:pt x="4191665" y="2228003"/>
                  <a:pt x="4165483" y="2223459"/>
                  <a:pt x="4139143" y="2220686"/>
                </a:cubicBezTo>
                <a:cubicBezTo>
                  <a:pt x="4082682" y="2214743"/>
                  <a:pt x="4025932" y="2211977"/>
                  <a:pt x="3969326" y="2207623"/>
                </a:cubicBezTo>
                <a:cubicBezTo>
                  <a:pt x="3973680" y="2194560"/>
                  <a:pt x="3976231" y="2180750"/>
                  <a:pt x="3982389" y="2168434"/>
                </a:cubicBezTo>
                <a:cubicBezTo>
                  <a:pt x="4000575" y="2132061"/>
                  <a:pt x="4018813" y="2118947"/>
                  <a:pt x="4047703" y="2090057"/>
                </a:cubicBezTo>
                <a:cubicBezTo>
                  <a:pt x="4052057" y="2063931"/>
                  <a:pt x="4054342" y="2037375"/>
                  <a:pt x="4060766" y="2011680"/>
                </a:cubicBezTo>
                <a:cubicBezTo>
                  <a:pt x="4072659" y="1964107"/>
                  <a:pt x="4088995" y="1923090"/>
                  <a:pt x="4113017" y="1881051"/>
                </a:cubicBezTo>
                <a:cubicBezTo>
                  <a:pt x="4120806" y="1867420"/>
                  <a:pt x="4130434" y="1854926"/>
                  <a:pt x="4139143" y="1841863"/>
                </a:cubicBezTo>
                <a:cubicBezTo>
                  <a:pt x="4154307" y="1781208"/>
                  <a:pt x="4150222" y="1787544"/>
                  <a:pt x="4178332" y="1724297"/>
                </a:cubicBezTo>
                <a:cubicBezTo>
                  <a:pt x="4186241" y="1706503"/>
                  <a:pt x="4196786" y="1689944"/>
                  <a:pt x="4204457" y="1672046"/>
                </a:cubicBezTo>
                <a:cubicBezTo>
                  <a:pt x="4217880" y="1640725"/>
                  <a:pt x="4221113" y="1613750"/>
                  <a:pt x="4230583" y="1580606"/>
                </a:cubicBezTo>
                <a:cubicBezTo>
                  <a:pt x="4234366" y="1567366"/>
                  <a:pt x="4240550" y="1554834"/>
                  <a:pt x="4243646" y="1541417"/>
                </a:cubicBezTo>
                <a:cubicBezTo>
                  <a:pt x="4253631" y="1498149"/>
                  <a:pt x="4269772" y="1410788"/>
                  <a:pt x="4269772" y="1410788"/>
                </a:cubicBezTo>
                <a:cubicBezTo>
                  <a:pt x="4261063" y="1349828"/>
                  <a:pt x="4261022" y="1286985"/>
                  <a:pt x="4243646" y="1227908"/>
                </a:cubicBezTo>
                <a:cubicBezTo>
                  <a:pt x="4238433" y="1210185"/>
                  <a:pt x="4215195" y="1203753"/>
                  <a:pt x="4204457" y="1188720"/>
                </a:cubicBezTo>
                <a:cubicBezTo>
                  <a:pt x="4174040" y="1146136"/>
                  <a:pt x="4188336" y="1125390"/>
                  <a:pt x="4139143" y="1097280"/>
                </a:cubicBezTo>
                <a:cubicBezTo>
                  <a:pt x="4123555" y="1088373"/>
                  <a:pt x="4104309" y="1088571"/>
                  <a:pt x="4086892" y="1084217"/>
                </a:cubicBezTo>
                <a:cubicBezTo>
                  <a:pt x="4004160" y="1088571"/>
                  <a:pt x="3917292" y="1071082"/>
                  <a:pt x="3838697" y="1097280"/>
                </a:cubicBezTo>
                <a:cubicBezTo>
                  <a:pt x="3812571" y="1105989"/>
                  <a:pt x="3812572" y="1175657"/>
                  <a:pt x="3812572" y="1175657"/>
                </a:cubicBezTo>
                <a:cubicBezTo>
                  <a:pt x="3808218" y="1210491"/>
                  <a:pt x="3805789" y="1245621"/>
                  <a:pt x="3799509" y="1280160"/>
                </a:cubicBezTo>
                <a:cubicBezTo>
                  <a:pt x="3797046" y="1293707"/>
                  <a:pt x="3794084" y="1330805"/>
                  <a:pt x="3786446" y="1319348"/>
                </a:cubicBezTo>
                <a:cubicBezTo>
                  <a:pt x="3771754" y="1297310"/>
                  <a:pt x="3776668" y="1267253"/>
                  <a:pt x="3773383" y="1240971"/>
                </a:cubicBezTo>
                <a:cubicBezTo>
                  <a:pt x="3767955" y="1197549"/>
                  <a:pt x="3765336" y="1153814"/>
                  <a:pt x="3760320" y="1110343"/>
                </a:cubicBezTo>
                <a:cubicBezTo>
                  <a:pt x="3752272" y="1040595"/>
                  <a:pt x="3741947" y="971118"/>
                  <a:pt x="3734194" y="901337"/>
                </a:cubicBezTo>
                <a:cubicBezTo>
                  <a:pt x="3729840" y="862148"/>
                  <a:pt x="3730163" y="822153"/>
                  <a:pt x="3721132" y="783771"/>
                </a:cubicBezTo>
                <a:cubicBezTo>
                  <a:pt x="3712611" y="747557"/>
                  <a:pt x="3695006" y="714102"/>
                  <a:pt x="3681943" y="679268"/>
                </a:cubicBezTo>
                <a:cubicBezTo>
                  <a:pt x="3677589" y="640080"/>
                  <a:pt x="3675732" y="600533"/>
                  <a:pt x="3668880" y="561703"/>
                </a:cubicBezTo>
                <a:cubicBezTo>
                  <a:pt x="3662640" y="526343"/>
                  <a:pt x="3656301" y="490453"/>
                  <a:pt x="3642754" y="457200"/>
                </a:cubicBezTo>
                <a:cubicBezTo>
                  <a:pt x="3568127" y="274025"/>
                  <a:pt x="3571045" y="242509"/>
                  <a:pt x="3459874" y="143691"/>
                </a:cubicBezTo>
                <a:cubicBezTo>
                  <a:pt x="3443602" y="129227"/>
                  <a:pt x="3426085" y="116042"/>
                  <a:pt x="3407623" y="104503"/>
                </a:cubicBezTo>
                <a:cubicBezTo>
                  <a:pt x="3391110" y="94182"/>
                  <a:pt x="3373605" y="85214"/>
                  <a:pt x="3355372" y="78377"/>
                </a:cubicBezTo>
                <a:cubicBezTo>
                  <a:pt x="3338562" y="72073"/>
                  <a:pt x="3320537" y="69668"/>
                  <a:pt x="3303120" y="65314"/>
                </a:cubicBezTo>
                <a:cubicBezTo>
                  <a:pt x="3290057" y="56605"/>
                  <a:pt x="3278632" y="44700"/>
                  <a:pt x="3263932" y="39188"/>
                </a:cubicBezTo>
                <a:cubicBezTo>
                  <a:pt x="3178737" y="7240"/>
                  <a:pt x="3087870" y="40892"/>
                  <a:pt x="3002674" y="52251"/>
                </a:cubicBezTo>
                <a:cubicBezTo>
                  <a:pt x="2989611" y="56605"/>
                  <a:pt x="2975802" y="59156"/>
                  <a:pt x="2963486" y="65314"/>
                </a:cubicBezTo>
                <a:cubicBezTo>
                  <a:pt x="2949444" y="72335"/>
                  <a:pt x="2936031" y="81010"/>
                  <a:pt x="2924297" y="91440"/>
                </a:cubicBezTo>
                <a:cubicBezTo>
                  <a:pt x="2842017" y="164577"/>
                  <a:pt x="2806778" y="215464"/>
                  <a:pt x="2741417" y="313508"/>
                </a:cubicBezTo>
                <a:cubicBezTo>
                  <a:pt x="2724000" y="339634"/>
                  <a:pt x="2700828" y="362732"/>
                  <a:pt x="2689166" y="391886"/>
                </a:cubicBezTo>
                <a:cubicBezTo>
                  <a:pt x="2680457" y="413657"/>
                  <a:pt x="2671053" y="435163"/>
                  <a:pt x="2663040" y="457200"/>
                </a:cubicBezTo>
                <a:cubicBezTo>
                  <a:pt x="2653629" y="483081"/>
                  <a:pt x="2636914" y="535577"/>
                  <a:pt x="2636914" y="535577"/>
                </a:cubicBezTo>
                <a:cubicBezTo>
                  <a:pt x="2632560" y="561703"/>
                  <a:pt x="2628590" y="587895"/>
                  <a:pt x="2623852" y="613954"/>
                </a:cubicBezTo>
                <a:cubicBezTo>
                  <a:pt x="2619880" y="635798"/>
                  <a:pt x="2628126" y="665398"/>
                  <a:pt x="2610789" y="679268"/>
                </a:cubicBezTo>
                <a:cubicBezTo>
                  <a:pt x="2596770" y="690483"/>
                  <a:pt x="2575954" y="670560"/>
                  <a:pt x="2558537" y="666206"/>
                </a:cubicBezTo>
                <a:cubicBezTo>
                  <a:pt x="2536766" y="635726"/>
                  <a:pt x="2515697" y="604732"/>
                  <a:pt x="2493223" y="574766"/>
                </a:cubicBezTo>
                <a:cubicBezTo>
                  <a:pt x="2463435" y="535049"/>
                  <a:pt x="2427326" y="499771"/>
                  <a:pt x="2401783" y="457200"/>
                </a:cubicBezTo>
                <a:cubicBezTo>
                  <a:pt x="2388720" y="435429"/>
                  <a:pt x="2376678" y="413011"/>
                  <a:pt x="2362594" y="391886"/>
                </a:cubicBezTo>
                <a:cubicBezTo>
                  <a:pt x="2343157" y="362730"/>
                  <a:pt x="2274620" y="277785"/>
                  <a:pt x="2258092" y="261257"/>
                </a:cubicBezTo>
                <a:cubicBezTo>
                  <a:pt x="2246991" y="250156"/>
                  <a:pt x="2230573" y="245634"/>
                  <a:pt x="2218903" y="235131"/>
                </a:cubicBezTo>
                <a:cubicBezTo>
                  <a:pt x="2186863" y="206295"/>
                  <a:pt x="2166018" y="162968"/>
                  <a:pt x="2127463" y="143691"/>
                </a:cubicBezTo>
                <a:cubicBezTo>
                  <a:pt x="2092629" y="126274"/>
                  <a:pt x="2058757" y="106782"/>
                  <a:pt x="2022960" y="91440"/>
                </a:cubicBezTo>
                <a:cubicBezTo>
                  <a:pt x="1997648" y="80592"/>
                  <a:pt x="1969748" y="76499"/>
                  <a:pt x="1944583" y="65314"/>
                </a:cubicBezTo>
                <a:cubicBezTo>
                  <a:pt x="1930236" y="58938"/>
                  <a:pt x="1919741" y="45564"/>
                  <a:pt x="1905394" y="39188"/>
                </a:cubicBezTo>
                <a:cubicBezTo>
                  <a:pt x="1880229" y="28004"/>
                  <a:pt x="1853143" y="21771"/>
                  <a:pt x="1827017" y="13063"/>
                </a:cubicBezTo>
                <a:lnTo>
                  <a:pt x="1787829" y="0"/>
                </a:lnTo>
                <a:cubicBezTo>
                  <a:pt x="1766057" y="8709"/>
                  <a:pt x="1727885" y="3301"/>
                  <a:pt x="1722514" y="26126"/>
                </a:cubicBezTo>
                <a:cubicBezTo>
                  <a:pt x="1689393" y="166890"/>
                  <a:pt x="1710594" y="184594"/>
                  <a:pt x="1761703" y="261257"/>
                </a:cubicBezTo>
                <a:cubicBezTo>
                  <a:pt x="1772245" y="313969"/>
                  <a:pt x="1774039" y="343550"/>
                  <a:pt x="1800892" y="391886"/>
                </a:cubicBezTo>
                <a:cubicBezTo>
                  <a:pt x="1811465" y="410917"/>
                  <a:pt x="1827017" y="426720"/>
                  <a:pt x="1840080" y="444137"/>
                </a:cubicBezTo>
                <a:cubicBezTo>
                  <a:pt x="1844434" y="457200"/>
                  <a:pt x="1860227" y="471519"/>
                  <a:pt x="1853143" y="483326"/>
                </a:cubicBezTo>
                <a:cubicBezTo>
                  <a:pt x="1823238" y="533168"/>
                  <a:pt x="1703586" y="499282"/>
                  <a:pt x="1683326" y="496388"/>
                </a:cubicBezTo>
                <a:cubicBezTo>
                  <a:pt x="1665203" y="493799"/>
                  <a:pt x="1587156" y="477395"/>
                  <a:pt x="1565760" y="470263"/>
                </a:cubicBezTo>
                <a:cubicBezTo>
                  <a:pt x="1543515" y="462848"/>
                  <a:pt x="1521873" y="453660"/>
                  <a:pt x="1500446" y="444137"/>
                </a:cubicBezTo>
                <a:cubicBezTo>
                  <a:pt x="1482651" y="436228"/>
                  <a:pt x="1466981" y="423135"/>
                  <a:pt x="1448194" y="418011"/>
                </a:cubicBezTo>
                <a:cubicBezTo>
                  <a:pt x="1418489" y="409910"/>
                  <a:pt x="1387047" y="410456"/>
                  <a:pt x="1356754" y="404948"/>
                </a:cubicBezTo>
                <a:cubicBezTo>
                  <a:pt x="1339091" y="401737"/>
                  <a:pt x="1321920" y="396240"/>
                  <a:pt x="1304503" y="391886"/>
                </a:cubicBezTo>
                <a:cubicBezTo>
                  <a:pt x="1200000" y="396240"/>
                  <a:pt x="1094948" y="393398"/>
                  <a:pt x="990994" y="404948"/>
                </a:cubicBezTo>
                <a:cubicBezTo>
                  <a:pt x="975391" y="406682"/>
                  <a:pt x="964581" y="421949"/>
                  <a:pt x="951806" y="431074"/>
                </a:cubicBezTo>
                <a:cubicBezTo>
                  <a:pt x="934090" y="443729"/>
                  <a:pt x="914949" y="454868"/>
                  <a:pt x="899554" y="470263"/>
                </a:cubicBezTo>
                <a:cubicBezTo>
                  <a:pt x="883352" y="486465"/>
                  <a:pt x="849074" y="539453"/>
                  <a:pt x="834240" y="561703"/>
                </a:cubicBezTo>
                <a:cubicBezTo>
                  <a:pt x="795037" y="796919"/>
                  <a:pt x="812905" y="654907"/>
                  <a:pt x="847303" y="1136468"/>
                </a:cubicBezTo>
                <a:cubicBezTo>
                  <a:pt x="848582" y="1154376"/>
                  <a:pt x="852337" y="1172662"/>
                  <a:pt x="860366" y="1188720"/>
                </a:cubicBezTo>
                <a:cubicBezTo>
                  <a:pt x="870102" y="1208193"/>
                  <a:pt x="885090" y="1224699"/>
                  <a:pt x="899554" y="1240971"/>
                </a:cubicBezTo>
                <a:cubicBezTo>
                  <a:pt x="946245" y="1293499"/>
                  <a:pt x="964291" y="1307739"/>
                  <a:pt x="1017120" y="1345474"/>
                </a:cubicBezTo>
                <a:cubicBezTo>
                  <a:pt x="1029895" y="1354599"/>
                  <a:pt x="1042267" y="1364579"/>
                  <a:pt x="1056309" y="1371600"/>
                </a:cubicBezTo>
                <a:cubicBezTo>
                  <a:pt x="1075050" y="1380971"/>
                  <a:pt x="1131006" y="1393540"/>
                  <a:pt x="1147749" y="1397726"/>
                </a:cubicBezTo>
                <a:cubicBezTo>
                  <a:pt x="1069372" y="1402080"/>
                  <a:pt x="990820" y="1403988"/>
                  <a:pt x="912617" y="1410788"/>
                </a:cubicBezTo>
                <a:cubicBezTo>
                  <a:pt x="890498" y="1412711"/>
                  <a:pt x="869147" y="1419879"/>
                  <a:pt x="847303" y="1423851"/>
                </a:cubicBezTo>
                <a:cubicBezTo>
                  <a:pt x="821244" y="1428589"/>
                  <a:pt x="794781" y="1431168"/>
                  <a:pt x="768926" y="1436914"/>
                </a:cubicBezTo>
                <a:cubicBezTo>
                  <a:pt x="721570" y="1447438"/>
                  <a:pt x="731537" y="1457350"/>
                  <a:pt x="677486" y="1463040"/>
                </a:cubicBezTo>
                <a:cubicBezTo>
                  <a:pt x="612386" y="1469893"/>
                  <a:pt x="546857" y="1471749"/>
                  <a:pt x="481543" y="1476103"/>
                </a:cubicBezTo>
                <a:cubicBezTo>
                  <a:pt x="376468" y="1502372"/>
                  <a:pt x="483802" y="1477765"/>
                  <a:pt x="324789" y="1502228"/>
                </a:cubicBezTo>
                <a:cubicBezTo>
                  <a:pt x="295606" y="1506718"/>
                  <a:pt x="237563" y="1519685"/>
                  <a:pt x="207223" y="1528354"/>
                </a:cubicBezTo>
                <a:cubicBezTo>
                  <a:pt x="193983" y="1532137"/>
                  <a:pt x="181097" y="1537063"/>
                  <a:pt x="168034" y="1541417"/>
                </a:cubicBezTo>
                <a:cubicBezTo>
                  <a:pt x="154971" y="1550126"/>
                  <a:pt x="139947" y="1556442"/>
                  <a:pt x="128846" y="1567543"/>
                </a:cubicBezTo>
                <a:cubicBezTo>
                  <a:pt x="124982" y="1571407"/>
                  <a:pt x="69468" y="1645628"/>
                  <a:pt x="63532" y="1658983"/>
                </a:cubicBezTo>
                <a:cubicBezTo>
                  <a:pt x="52347" y="1684148"/>
                  <a:pt x="46115" y="1711234"/>
                  <a:pt x="37406" y="1737360"/>
                </a:cubicBezTo>
                <a:lnTo>
                  <a:pt x="24343" y="1776548"/>
                </a:lnTo>
                <a:cubicBezTo>
                  <a:pt x="32541" y="1907714"/>
                  <a:pt x="0" y="1948504"/>
                  <a:pt x="63532" y="2024743"/>
                </a:cubicBezTo>
                <a:cubicBezTo>
                  <a:pt x="75358" y="2038935"/>
                  <a:pt x="86571" y="2054960"/>
                  <a:pt x="102720" y="2063931"/>
                </a:cubicBezTo>
                <a:cubicBezTo>
                  <a:pt x="126793" y="2077305"/>
                  <a:pt x="181097" y="2090057"/>
                  <a:pt x="181097" y="2090057"/>
                </a:cubicBezTo>
                <a:cubicBezTo>
                  <a:pt x="233349" y="2085703"/>
                  <a:pt x="286985" y="2089711"/>
                  <a:pt x="337852" y="2076994"/>
                </a:cubicBezTo>
                <a:cubicBezTo>
                  <a:pt x="358973" y="2071714"/>
                  <a:pt x="373994" y="2052451"/>
                  <a:pt x="390103" y="2037806"/>
                </a:cubicBezTo>
                <a:cubicBezTo>
                  <a:pt x="421998" y="2008810"/>
                  <a:pt x="451063" y="1976846"/>
                  <a:pt x="481543" y="1946366"/>
                </a:cubicBezTo>
                <a:cubicBezTo>
                  <a:pt x="512292" y="1915617"/>
                  <a:pt x="557442" y="1865343"/>
                  <a:pt x="599109" y="1854926"/>
                </a:cubicBezTo>
                <a:lnTo>
                  <a:pt x="651360" y="1841863"/>
                </a:lnTo>
                <a:cubicBezTo>
                  <a:pt x="720944" y="1855780"/>
                  <a:pt x="738446" y="1852749"/>
                  <a:pt x="755863" y="1854926"/>
                </a:cubicBezTo>
                <a:close/>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60" name="Rectangle 8"/>
          <p:cNvSpPr>
            <a:spLocks noChangeArrowheads="1"/>
          </p:cNvSpPr>
          <p:nvPr/>
        </p:nvSpPr>
        <p:spPr bwMode="auto">
          <a:xfrm>
            <a:off x="1483931" y="3859283"/>
            <a:ext cx="322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dirty="0">
                <a:latin typeface="Courier New" pitchFamily="49" charset="0"/>
              </a:rPr>
              <a:t>s</a:t>
            </a:r>
            <a:endParaRPr lang="en-US" dirty="0"/>
          </a:p>
        </p:txBody>
      </p:sp>
      <p:sp>
        <p:nvSpPr>
          <p:cNvPr id="11" name="Content Placeholder 2"/>
          <p:cNvSpPr txBox="1">
            <a:spLocks/>
          </p:cNvSpPr>
          <p:nvPr/>
        </p:nvSpPr>
        <p:spPr bwMode="auto">
          <a:xfrm>
            <a:off x="341243" y="5072063"/>
            <a:ext cx="8534400" cy="1137547"/>
          </a:xfrm>
          <a:prstGeom prst="rect">
            <a:avLst/>
          </a:prstGeom>
          <a:noFill/>
          <a:ln w="9525">
            <a:noFill/>
            <a:miter lim="800000"/>
            <a:headEnd/>
            <a:tailEnd/>
          </a:ln>
        </p:spPr>
        <p:txBody>
          <a:bodyPr/>
          <a:lstStyle/>
          <a:p>
            <a:pPr marL="342900" indent="-342900" eaLnBrk="0" hangingPunct="0">
              <a:lnSpc>
                <a:spcPct val="120000"/>
              </a:lnSpc>
              <a:spcBef>
                <a:spcPct val="20000"/>
              </a:spcBef>
              <a:buClr>
                <a:schemeClr val="accent2"/>
              </a:buClr>
              <a:buFont typeface="Wingdings" pitchFamily="2" charset="2"/>
              <a:buChar char="§"/>
              <a:defRPr/>
            </a:pPr>
            <a:r>
              <a:rPr lang="en-US" sz="2000" b="1" kern="0" dirty="0">
                <a:latin typeface="Courier New" pitchFamily="49" charset="0"/>
                <a:cs typeface="Courier New" pitchFamily="49" charset="0"/>
              </a:rPr>
              <a:t>s </a:t>
            </a:r>
            <a:r>
              <a:rPr lang="en-US" sz="2000" dirty="0">
                <a:solidFill>
                  <a:srgbClr val="5F5F5F"/>
                </a:solidFill>
                <a:latin typeface="+mj-lt"/>
                <a:cs typeface="+mn-cs"/>
              </a:rPr>
              <a:t>reference points to nothing or </a:t>
            </a:r>
            <a:r>
              <a:rPr lang="en-US" sz="2000" b="1" dirty="0">
                <a:latin typeface="Courier New" pitchFamily="49" charset="0"/>
                <a:cs typeface="Courier New" pitchFamily="49" charset="0"/>
              </a:rPr>
              <a:t>null</a:t>
            </a:r>
            <a:r>
              <a:rPr lang="en-US" sz="2000" b="1" dirty="0">
                <a:solidFill>
                  <a:srgbClr val="5F5F5F"/>
                </a:solidFill>
                <a:latin typeface="Courier New" pitchFamily="49" charset="0"/>
                <a:cs typeface="+mn-cs"/>
              </a:rPr>
              <a:t>.</a:t>
            </a:r>
          </a:p>
          <a:p>
            <a:pPr marL="342900" indent="-342900" eaLnBrk="0" hangingPunct="0">
              <a:lnSpc>
                <a:spcPct val="120000"/>
              </a:lnSpc>
              <a:spcBef>
                <a:spcPct val="20000"/>
              </a:spcBef>
              <a:buClr>
                <a:schemeClr val="accent2"/>
              </a:buClr>
              <a:buFont typeface="Wingdings" pitchFamily="2" charset="2"/>
              <a:buChar char="§"/>
              <a:defRPr/>
            </a:pPr>
            <a:r>
              <a:rPr lang="en-US" sz="2000" dirty="0">
                <a:solidFill>
                  <a:srgbClr val="5F5F5F"/>
                </a:solidFill>
                <a:latin typeface="+mj-lt"/>
                <a:cs typeface="+mn-cs"/>
              </a:rPr>
              <a:t>Default value of an object reference is </a:t>
            </a:r>
            <a:r>
              <a:rPr lang="en-US" sz="2000" b="1" dirty="0">
                <a:latin typeface="Courier New" pitchFamily="49" charset="0"/>
                <a:cs typeface="Courier New" pitchFamily="49" charset="0"/>
              </a:rPr>
              <a:t>null</a:t>
            </a:r>
            <a:r>
              <a:rPr lang="en-US" sz="2000" b="1" dirty="0">
                <a:solidFill>
                  <a:srgbClr val="5F5F5F"/>
                </a:solidFill>
                <a:latin typeface="Courier New" pitchFamily="49" charset="0"/>
                <a:cs typeface="+mn-cs"/>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2"/>
          <p:cNvSpPr>
            <a:spLocks noGrp="1"/>
          </p:cNvSpPr>
          <p:nvPr>
            <p:ph type="title"/>
          </p:nvPr>
        </p:nvSpPr>
        <p:spPr>
          <a:xfrm>
            <a:off x="152400" y="228600"/>
            <a:ext cx="8763000" cy="838200"/>
          </a:xfrm>
        </p:spPr>
        <p:txBody>
          <a:bodyPr>
            <a:normAutofit fontScale="90000"/>
          </a:bodyPr>
          <a:lstStyle/>
          <a:p>
            <a:r>
              <a:rPr lang="en-US" dirty="0"/>
              <a:t>Local </a:t>
            </a:r>
            <a:r>
              <a:rPr lang="en-US" dirty="0" err="1"/>
              <a:t>vs</a:t>
            </a:r>
            <a:r>
              <a:rPr lang="en-US" dirty="0"/>
              <a:t> Class declarations for an reference</a:t>
            </a:r>
          </a:p>
        </p:txBody>
      </p:sp>
      <p:sp>
        <p:nvSpPr>
          <p:cNvPr id="24585" name="Slide Number Placeholder 14"/>
          <p:cNvSpPr>
            <a:spLocks noGrp="1"/>
          </p:cNvSpPr>
          <p:nvPr>
            <p:ph type="sldNum" sz="quarter" idx="12"/>
          </p:nvPr>
        </p:nvSpPr>
        <p:spPr/>
        <p:txBody>
          <a:bodyPr/>
          <a:lstStyle/>
          <a:p>
            <a:pPr>
              <a:defRPr/>
            </a:pPr>
            <a:fld id="{5263D7FB-556C-4FD8-A53C-E624C3B9D0D5}" type="slidenum">
              <a:rPr lang="en-US" smtClean="0">
                <a:latin typeface="Arial" charset="0"/>
              </a:rPr>
              <a:pPr>
                <a:defRPr/>
              </a:pPr>
              <a:t>36</a:t>
            </a:fld>
            <a:endParaRPr lang="en-US">
              <a:latin typeface="Arial" charset="0"/>
            </a:endParaRPr>
          </a:p>
        </p:txBody>
      </p:sp>
      <p:sp>
        <p:nvSpPr>
          <p:cNvPr id="24579" name="Text Box 4"/>
          <p:cNvSpPr txBox="1">
            <a:spLocks noChangeArrowheads="1"/>
          </p:cNvSpPr>
          <p:nvPr/>
        </p:nvSpPr>
        <p:spPr bwMode="auto">
          <a:xfrm>
            <a:off x="457200" y="1143000"/>
            <a:ext cx="3470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public class Test{</a:t>
            </a:r>
          </a:p>
          <a:p>
            <a:pPr eaLnBrk="1" hangingPunct="1"/>
            <a:r>
              <a:rPr lang="en-US" sz="2000" b="1" dirty="0">
                <a:solidFill>
                  <a:srgbClr val="000000"/>
                </a:solidFill>
                <a:latin typeface="Courier New" pitchFamily="49" charset="0"/>
              </a:rPr>
              <a:t>Student </a:t>
            </a:r>
            <a:r>
              <a:rPr lang="en-US" sz="2000" b="1" dirty="0" err="1">
                <a:solidFill>
                  <a:srgbClr val="000000"/>
                </a:solidFill>
                <a:latin typeface="Courier New" pitchFamily="49" charset="0"/>
              </a:rPr>
              <a:t>student</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public void test(){</a:t>
            </a:r>
          </a:p>
          <a:p>
            <a:pPr eaLnBrk="1" hangingPunct="1"/>
            <a:r>
              <a:rPr lang="en-US" sz="2000" b="1" dirty="0" err="1">
                <a:solidFill>
                  <a:srgbClr val="000000"/>
                </a:solidFill>
                <a:latin typeface="Courier New" pitchFamily="49" charset="0"/>
              </a:rPr>
              <a:t>student.display</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24580" name="Text Box 8"/>
          <p:cNvSpPr txBox="1">
            <a:spLocks noChangeArrowheads="1"/>
          </p:cNvSpPr>
          <p:nvPr/>
        </p:nvSpPr>
        <p:spPr bwMode="auto">
          <a:xfrm>
            <a:off x="381000" y="3581400"/>
            <a:ext cx="34702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public class Test{</a:t>
            </a:r>
          </a:p>
          <a:p>
            <a:pPr eaLnBrk="1" hangingPunct="1"/>
            <a:r>
              <a:rPr lang="en-US" sz="2000" b="1" dirty="0">
                <a:solidFill>
                  <a:srgbClr val="000000"/>
                </a:solidFill>
                <a:latin typeface="Courier New" pitchFamily="49" charset="0"/>
              </a:rPr>
              <a:t>public void test(){</a:t>
            </a:r>
          </a:p>
          <a:p>
            <a:pPr eaLnBrk="1" hangingPunct="1"/>
            <a:r>
              <a:rPr lang="en-US" sz="2000" b="1" dirty="0">
                <a:solidFill>
                  <a:srgbClr val="000000"/>
                </a:solidFill>
                <a:latin typeface="Courier New" pitchFamily="49" charset="0"/>
              </a:rPr>
              <a:t>Student </a:t>
            </a:r>
            <a:r>
              <a:rPr lang="en-US" sz="2000" b="1" dirty="0" err="1">
                <a:solidFill>
                  <a:srgbClr val="000000"/>
                </a:solidFill>
                <a:latin typeface="Courier New" pitchFamily="49" charset="0"/>
              </a:rPr>
              <a:t>student</a:t>
            </a:r>
            <a:r>
              <a:rPr lang="en-US" sz="2000" b="1" dirty="0">
                <a:solidFill>
                  <a:srgbClr val="000000"/>
                </a:solidFill>
                <a:latin typeface="Courier New" pitchFamily="49" charset="0"/>
              </a:rPr>
              <a:t>;</a:t>
            </a:r>
          </a:p>
          <a:p>
            <a:pPr eaLnBrk="1" hangingPunct="1"/>
            <a:r>
              <a:rPr lang="en-US" sz="2000" b="1" dirty="0" err="1">
                <a:solidFill>
                  <a:srgbClr val="000000"/>
                </a:solidFill>
                <a:latin typeface="Courier New" pitchFamily="49" charset="0"/>
              </a:rPr>
              <a:t>student.display</a:t>
            </a:r>
            <a:r>
              <a:rPr lang="en-US" sz="2000" b="1" dirty="0">
                <a:solidFill>
                  <a:srgbClr val="00000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24581" name="Text Box 10"/>
          <p:cNvSpPr txBox="1">
            <a:spLocks noChangeArrowheads="1"/>
          </p:cNvSpPr>
          <p:nvPr/>
        </p:nvSpPr>
        <p:spPr bwMode="auto">
          <a:xfrm>
            <a:off x="381000" y="5194300"/>
            <a:ext cx="7543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002060"/>
                </a:solidFill>
                <a:latin typeface="+mj-lt"/>
              </a:rPr>
              <a:t>On executing the code above , a compile time error occurs.</a:t>
            </a:r>
          </a:p>
        </p:txBody>
      </p:sp>
      <p:sp>
        <p:nvSpPr>
          <p:cNvPr id="24582" name="Rectangle 13"/>
          <p:cNvSpPr>
            <a:spLocks noChangeArrowheads="1"/>
          </p:cNvSpPr>
          <p:nvPr/>
        </p:nvSpPr>
        <p:spPr bwMode="auto">
          <a:xfrm>
            <a:off x="381000" y="2679700"/>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solidFill>
                  <a:srgbClr val="002060"/>
                </a:solidFill>
                <a:latin typeface="+mj-lt"/>
              </a:rPr>
              <a:t>On executing the code above, an error occurs at runtime </a:t>
            </a:r>
            <a:r>
              <a:rPr lang="en-IN" sz="2000" b="1" dirty="0" err="1">
                <a:solidFill>
                  <a:srgbClr val="002060"/>
                </a:solidFill>
                <a:latin typeface="Courier New" pitchFamily="49" charset="0"/>
                <a:cs typeface="Courier New" pitchFamily="49" charset="0"/>
              </a:rPr>
              <a:t>java.lang.NullPointerException</a:t>
            </a:r>
            <a:endParaRPr lang="en-IN" sz="2000" b="1" dirty="0">
              <a:solidFill>
                <a:srgbClr val="002060"/>
              </a:solidFill>
              <a:latin typeface="Courier New" pitchFamily="49" charset="0"/>
              <a:cs typeface="Courier New" pitchFamily="49" charset="0"/>
            </a:endParaRPr>
          </a:p>
        </p:txBody>
      </p:sp>
      <p:sp>
        <p:nvSpPr>
          <p:cNvPr id="24583" name="TextBox 13"/>
          <p:cNvSpPr txBox="1">
            <a:spLocks noChangeArrowheads="1"/>
          </p:cNvSpPr>
          <p:nvPr/>
        </p:nvSpPr>
        <p:spPr bwMode="auto">
          <a:xfrm>
            <a:off x="732183" y="5809482"/>
            <a:ext cx="7010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660033"/>
                </a:solidFill>
              </a:rPr>
              <a:t>Can you figure out why we get compile time error?</a:t>
            </a:r>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5774206"/>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6200" y="1219200"/>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a:solidFill>
                  <a:srgbClr val="000000"/>
                </a:solidFill>
                <a:latin typeface="Courier New" pitchFamily="49" charset="0"/>
              </a:rPr>
              <a:t>class Order {</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pPr lvl="1" eaLnBrk="1" hangingPunct="1"/>
            <a:r>
              <a:rPr lang="en-US" sz="2000" b="1" dirty="0">
                <a:solidFill>
                  <a:srgbClr val="7030A0"/>
                </a:solidFill>
                <a:latin typeface="Courier New" pitchFamily="49" charset="0"/>
              </a:rPr>
              <a:t>static {</a:t>
            </a:r>
          </a:p>
          <a:p>
            <a:pPr lvl="1" eaLnBrk="1" hangingPunct="1"/>
            <a:r>
              <a:rPr lang="en-US" sz="2000" b="1" dirty="0" err="1">
                <a:solidFill>
                  <a:srgbClr val="7030A0"/>
                </a:solidFill>
                <a:latin typeface="Courier New" pitchFamily="49" charset="0"/>
              </a:rPr>
              <a:t>System.out.println</a:t>
            </a:r>
            <a:r>
              <a:rPr lang="en-US" sz="2000" b="1" dirty="0">
                <a:solidFill>
                  <a:srgbClr val="7030A0"/>
                </a:solidFill>
                <a:latin typeface="Courier New" pitchFamily="49" charset="0"/>
              </a:rPr>
              <a:t>("Order class static block ");</a:t>
            </a:r>
          </a:p>
          <a:p>
            <a:pPr lvl="1" eaLnBrk="1" hangingPunct="1"/>
            <a:r>
              <a:rPr lang="en-US" sz="2000" b="1" dirty="0">
                <a:solidFill>
                  <a:srgbClr val="7030A0"/>
                </a:solidFill>
                <a:latin typeface="Courier New" pitchFamily="49" charset="0"/>
              </a:rPr>
              <a:t>  }</a:t>
            </a:r>
          </a:p>
          <a:p>
            <a:pPr lvl="1" eaLnBrk="1" hangingPunct="1"/>
            <a:r>
              <a:rPr lang="en-US" sz="2000" b="1" dirty="0">
                <a:solidFill>
                  <a:srgbClr val="000000"/>
                </a:solidFill>
                <a:latin typeface="Courier New" pitchFamily="49" charset="0"/>
              </a:rPr>
              <a:t>Order(){</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pPr lvl="1" eaLnBrk="1" hangingPunct="1"/>
            <a:r>
              <a:rPr lang="en-US" sz="2000" b="1" dirty="0">
                <a:solidFill>
                  <a:srgbClr val="000000"/>
                </a:solidFill>
                <a:latin typeface="Courier New" pitchFamily="49" charset="0"/>
              </a:rPr>
              <a:t>   </a:t>
            </a: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("Order class </a:t>
            </a:r>
            <a:r>
              <a:rPr lang="en-US" sz="2000" b="1" dirty="0" err="1">
                <a:solidFill>
                  <a:srgbClr val="000000"/>
                </a:solidFill>
                <a:latin typeface="Courier New" pitchFamily="49" charset="0"/>
              </a:rPr>
              <a:t>constructor,i</a:t>
            </a:r>
            <a:r>
              <a:rPr lang="en-US" sz="2000" b="1" dirty="0">
                <a:solidFill>
                  <a:srgbClr val="000000"/>
                </a:solidFill>
                <a:latin typeface="Courier New" pitchFamily="49" charset="0"/>
              </a:rPr>
              <a:t>= " +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a:t>
            </a:r>
          </a:p>
          <a:p>
            <a:pPr lvl="1" eaLnBrk="1" hangingPunct="1"/>
            <a:r>
              <a:rPr lang="en-US" sz="2000" b="1" dirty="0">
                <a:solidFill>
                  <a:srgbClr val="000000"/>
                </a:solidFill>
                <a:latin typeface="Courier New" pitchFamily="49" charset="0"/>
              </a:rPr>
              <a:t>  }</a:t>
            </a:r>
          </a:p>
          <a:p>
            <a:pPr lvl="1" eaLnBrk="1" hangingPunct="1"/>
            <a:r>
              <a:rPr lang="en-US" sz="2000" b="1" dirty="0">
                <a:solidFill>
                  <a:srgbClr val="7030A0"/>
                </a:solidFill>
                <a:latin typeface="Courier New" pitchFamily="49" charset="0"/>
              </a:rPr>
              <a:t>{</a:t>
            </a:r>
          </a:p>
          <a:p>
            <a:pPr lvl="1" eaLnBrk="1" hangingPunct="1"/>
            <a:r>
              <a:rPr lang="en-US" sz="2000" b="1" dirty="0">
                <a:solidFill>
                  <a:srgbClr val="7030A0"/>
                </a:solidFill>
                <a:latin typeface="Courier New" pitchFamily="49" charset="0"/>
              </a:rPr>
              <a:t> </a:t>
            </a:r>
            <a:r>
              <a:rPr lang="en-US" sz="2000" b="1" dirty="0" err="1">
                <a:solidFill>
                  <a:srgbClr val="7030A0"/>
                </a:solidFill>
                <a:latin typeface="Courier New" pitchFamily="49" charset="0"/>
              </a:rPr>
              <a:t>System.out.println</a:t>
            </a:r>
            <a:r>
              <a:rPr lang="en-US" sz="2000" b="1" dirty="0">
                <a:solidFill>
                  <a:srgbClr val="7030A0"/>
                </a:solidFill>
                <a:latin typeface="Courier New" pitchFamily="49" charset="0"/>
              </a:rPr>
              <a:t>("Order class instance </a:t>
            </a:r>
            <a:r>
              <a:rPr lang="en-US" sz="2000" b="1" dirty="0" err="1">
                <a:solidFill>
                  <a:srgbClr val="7030A0"/>
                </a:solidFill>
                <a:latin typeface="Courier New" pitchFamily="49" charset="0"/>
              </a:rPr>
              <a:t>block,i</a:t>
            </a:r>
            <a:r>
              <a:rPr lang="en-US" sz="2000" b="1" dirty="0">
                <a:solidFill>
                  <a:srgbClr val="7030A0"/>
                </a:solidFill>
                <a:latin typeface="Courier New" pitchFamily="49" charset="0"/>
              </a:rPr>
              <a:t>= " + </a:t>
            </a:r>
            <a:r>
              <a:rPr lang="en-US" sz="2000" b="1" dirty="0" err="1">
                <a:solidFill>
                  <a:srgbClr val="7030A0"/>
                </a:solidFill>
                <a:latin typeface="Courier New" pitchFamily="49" charset="0"/>
              </a:rPr>
              <a:t>i</a:t>
            </a:r>
            <a:r>
              <a:rPr lang="en-US" sz="2000" b="1" dirty="0">
                <a:solidFill>
                  <a:srgbClr val="7030A0"/>
                </a:solidFill>
                <a:latin typeface="Courier New" pitchFamily="49" charset="0"/>
              </a:rPr>
              <a:t>);</a:t>
            </a:r>
          </a:p>
          <a:p>
            <a:pPr lvl="1" eaLnBrk="1" hangingPunct="1"/>
            <a:r>
              <a:rPr lang="en-US" sz="2000" b="1" dirty="0">
                <a:solidFill>
                  <a:srgbClr val="7030A0"/>
                </a:solidFill>
                <a:latin typeface="Courier New" pitchFamily="49" charset="0"/>
              </a:rPr>
              <a:t>}</a:t>
            </a:r>
          </a:p>
          <a:p>
            <a:pPr eaLnBrk="1" hangingPunct="1"/>
            <a:r>
              <a:rPr lang="en-US" sz="2000" b="1" dirty="0">
                <a:solidFill>
                  <a:srgbClr val="000000"/>
                </a:solidFill>
                <a:latin typeface="Courier New" pitchFamily="49" charset="0"/>
              </a:rPr>
              <a:t>}</a:t>
            </a:r>
          </a:p>
        </p:txBody>
      </p:sp>
      <p:sp>
        <p:nvSpPr>
          <p:cNvPr id="4" name="Rectangle 2"/>
          <p:cNvSpPr txBox="1">
            <a:spLocks noChangeArrowheads="1"/>
          </p:cNvSpPr>
          <p:nvPr/>
        </p:nvSpPr>
        <p:spPr>
          <a:xfrm>
            <a:off x="228600" y="152400"/>
            <a:ext cx="8229600" cy="609600"/>
          </a:xfrm>
          <a:prstGeom prst="rect">
            <a:avLst/>
          </a:prstGeom>
        </p:spPr>
        <p:txBody>
          <a:bodyPr/>
          <a:lstStyle/>
          <a:p>
            <a:pPr>
              <a:defRPr/>
            </a:pPr>
            <a:r>
              <a:rPr lang="en-US" sz="3200" b="1" dirty="0">
                <a:solidFill>
                  <a:schemeClr val="bg1"/>
                </a:solidFill>
                <a:latin typeface="+mj-lt"/>
                <a:ea typeface="+mj-ea"/>
                <a:cs typeface="+mj-cs"/>
              </a:rPr>
              <a:t>Order of initializations </a:t>
            </a:r>
          </a:p>
        </p:txBody>
      </p:sp>
      <p:sp>
        <p:nvSpPr>
          <p:cNvPr id="5" name="Title 4"/>
          <p:cNvSpPr>
            <a:spLocks noGrp="1"/>
          </p:cNvSpPr>
          <p:nvPr>
            <p:ph type="title"/>
          </p:nvPr>
        </p:nvSpPr>
        <p:spPr>
          <a:xfrm>
            <a:off x="381000" y="76200"/>
            <a:ext cx="7772400" cy="914400"/>
          </a:xfrm>
        </p:spPr>
        <p:txBody>
          <a:bodyPr/>
          <a:lstStyle/>
          <a:p>
            <a:r>
              <a:rPr lang="en-US" dirty="0"/>
              <a:t>Static </a:t>
            </a:r>
            <a:r>
              <a:rPr lang="en-US" dirty="0" err="1"/>
              <a:t>Initializer</a:t>
            </a:r>
            <a:endParaRPr lang="en-US" dirty="0"/>
          </a:p>
        </p:txBody>
      </p:sp>
      <p:sp>
        <p:nvSpPr>
          <p:cNvPr id="2150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3E3DEFC-17BE-4285-8E07-CBED0EE97C0B}" type="slidenum">
              <a:rPr lang="en-US" smtClean="0">
                <a:solidFill>
                  <a:schemeClr val="bg2"/>
                </a:solidFill>
              </a:rPr>
              <a:pPr eaLnBrk="1" hangingPunct="1">
                <a:defRPr/>
              </a:pPr>
              <a:t>37</a:t>
            </a:fld>
            <a:endParaRPr lang="en-US">
              <a:solidFill>
                <a:schemeClr val="bg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7772400" cy="1143000"/>
          </a:xfrm>
        </p:spPr>
        <p:txBody>
          <a:bodyPr/>
          <a:lstStyle/>
          <a:p>
            <a:r>
              <a:rPr lang="en-US" dirty="0">
                <a:latin typeface="Courier New" pitchFamily="49" charset="0"/>
                <a:cs typeface="Courier New" pitchFamily="49" charset="0"/>
              </a:rPr>
              <a:t>this</a:t>
            </a:r>
          </a:p>
        </p:txBody>
      </p:sp>
      <p:sp>
        <p:nvSpPr>
          <p:cNvPr id="27652" name="Slide Number Placeholder 5"/>
          <p:cNvSpPr>
            <a:spLocks noGrp="1"/>
          </p:cNvSpPr>
          <p:nvPr>
            <p:ph type="sldNum" sz="quarter" idx="12"/>
          </p:nvPr>
        </p:nvSpPr>
        <p:spPr/>
        <p:txBody>
          <a:bodyPr/>
          <a:lstStyle/>
          <a:p>
            <a:pPr>
              <a:defRPr/>
            </a:pPr>
            <a:fld id="{A49CD033-905E-48BB-A28C-C953989BD39B}" type="slidenum">
              <a:rPr lang="en-US" smtClean="0">
                <a:latin typeface="Arial" charset="0"/>
              </a:rPr>
              <a:pPr>
                <a:defRPr/>
              </a:pPr>
              <a:t>38</a:t>
            </a:fld>
            <a:endParaRPr lang="en-US">
              <a:latin typeface="Arial" charset="0"/>
            </a:endParaRPr>
          </a:p>
        </p:txBody>
      </p:sp>
      <p:sp>
        <p:nvSpPr>
          <p:cNvPr id="5" name="Content Placeholder 3"/>
          <p:cNvSpPr>
            <a:spLocks noGrp="1"/>
          </p:cNvSpPr>
          <p:nvPr>
            <p:ph sz="quarter" idx="1"/>
          </p:nvPr>
        </p:nvSpPr>
        <p:spPr>
          <a:xfrm>
            <a:off x="76200" y="1219200"/>
            <a:ext cx="9067800" cy="2590799"/>
          </a:xfrm>
        </p:spPr>
        <p:txBody>
          <a:bodyPr>
            <a:normAutofit fontScale="92500" lnSpcReduction="20000"/>
          </a:bodyPr>
          <a:lstStyle/>
          <a:p>
            <a:pPr algn="just">
              <a:lnSpc>
                <a:spcPct val="120000"/>
              </a:lnSpc>
              <a:defRPr/>
            </a:pPr>
            <a:r>
              <a:rPr lang="en-US" b="1" dirty="0">
                <a:solidFill>
                  <a:schemeClr val="tx1"/>
                </a:solidFill>
                <a:latin typeface="Courier New" pitchFamily="49" charset="0"/>
                <a:cs typeface="Courier New" pitchFamily="49" charset="0"/>
              </a:rPr>
              <a:t>this </a:t>
            </a:r>
            <a:r>
              <a:rPr lang="en-US" dirty="0"/>
              <a:t>is a keyword used only inside a constructor or instance method and is used to refer to the current object.</a:t>
            </a:r>
          </a:p>
          <a:p>
            <a:pPr algn="just">
              <a:lnSpc>
                <a:spcPct val="120000"/>
              </a:lnSpc>
              <a:defRPr/>
            </a:pPr>
            <a:r>
              <a:rPr lang="en-US" b="1" dirty="0">
                <a:solidFill>
                  <a:schemeClr val="tx1"/>
                </a:solidFill>
                <a:latin typeface="Courier New" pitchFamily="49" charset="0"/>
                <a:cs typeface="Courier New" pitchFamily="49" charset="0"/>
              </a:rPr>
              <a:t>this</a:t>
            </a:r>
            <a:r>
              <a:rPr lang="en-US" dirty="0"/>
              <a:t> is like a hidden reference that compiler provides to refer to current object.</a:t>
            </a:r>
          </a:p>
          <a:p>
            <a:pPr algn="just">
              <a:lnSpc>
                <a:spcPct val="120000"/>
              </a:lnSpc>
              <a:defRPr/>
            </a:pPr>
            <a:r>
              <a:rPr lang="en-US" dirty="0"/>
              <a:t>From the programmer’s point of view </a:t>
            </a:r>
            <a:r>
              <a:rPr lang="en-US" b="1" dirty="0">
                <a:solidFill>
                  <a:schemeClr val="tx1"/>
                </a:solidFill>
                <a:latin typeface="Courier New" pitchFamily="49" charset="0"/>
                <a:cs typeface="Courier New" pitchFamily="49" charset="0"/>
              </a:rPr>
              <a:t>this</a:t>
            </a:r>
            <a:r>
              <a:rPr lang="en-US" dirty="0"/>
              <a:t> comes handy in two places</a:t>
            </a:r>
          </a:p>
          <a:p>
            <a:pPr algn="just"/>
            <a:r>
              <a:rPr lang="en-US" sz="2000" dirty="0">
                <a:ea typeface="+mn-ea"/>
                <a:cs typeface="+mn-cs"/>
              </a:rPr>
              <a:t>To distinguish between local and class variables </a:t>
            </a:r>
            <a:r>
              <a:rPr lang="en-US" dirty="0"/>
              <a:t>when they are the same.</a:t>
            </a:r>
          </a:p>
        </p:txBody>
      </p:sp>
      <p:grpSp>
        <p:nvGrpSpPr>
          <p:cNvPr id="2" name="Group 5"/>
          <p:cNvGrpSpPr/>
          <p:nvPr/>
        </p:nvGrpSpPr>
        <p:grpSpPr>
          <a:xfrm>
            <a:off x="402303" y="3962400"/>
            <a:ext cx="8102600" cy="2400657"/>
            <a:chOff x="431800" y="2895600"/>
            <a:chExt cx="8102600" cy="2400657"/>
          </a:xfrm>
        </p:grpSpPr>
        <p:sp>
          <p:nvSpPr>
            <p:cNvPr id="7" name="Text Box 3"/>
            <p:cNvSpPr txBox="1">
              <a:spLocks noChangeArrowheads="1"/>
            </p:cNvSpPr>
            <p:nvPr/>
          </p:nvSpPr>
          <p:spPr bwMode="auto">
            <a:xfrm>
              <a:off x="685800" y="2895600"/>
              <a:ext cx="78486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200"/>
                </a:spcBef>
              </a:pPr>
              <a:r>
                <a:rPr lang="en-US" sz="2000" b="1" dirty="0">
                  <a:solidFill>
                    <a:srgbClr val="000000"/>
                  </a:solidFill>
                  <a:latin typeface="Courier New" pitchFamily="49" charset="0"/>
                </a:rPr>
                <a:t>public class Student{</a:t>
              </a:r>
            </a:p>
            <a:p>
              <a:pPr eaLnBrk="1" hangingPunct="1">
                <a:spcBef>
                  <a:spcPts val="200"/>
                </a:spcBef>
              </a:pPr>
              <a:r>
                <a:rPr lang="en-US" sz="2000" b="1" dirty="0">
                  <a:solidFill>
                    <a:srgbClr val="000000"/>
                  </a:solidFill>
                  <a:latin typeface="Courier New" pitchFamily="49" charset="0"/>
                </a:rPr>
                <a:t>String name;</a:t>
              </a:r>
            </a:p>
            <a:p>
              <a:pPr eaLnBrk="1" hangingPunct="1">
                <a:spcBef>
                  <a:spcPts val="200"/>
                </a:spcBef>
              </a:pPr>
              <a:r>
                <a:rPr lang="en-US" sz="2000" b="1" dirty="0">
                  <a:solidFill>
                    <a:srgbClr val="000000"/>
                  </a:solidFill>
                  <a:latin typeface="Courier New" pitchFamily="49" charset="0"/>
                </a:rPr>
                <a:t>…</a:t>
              </a:r>
            </a:p>
            <a:p>
              <a:pPr eaLnBrk="1" hangingPunct="1">
                <a:spcBef>
                  <a:spcPts val="200"/>
                </a:spcBef>
              </a:pPr>
              <a:r>
                <a:rPr lang="en-US" sz="2000" b="1" dirty="0">
                  <a:solidFill>
                    <a:srgbClr val="000000"/>
                  </a:solidFill>
                  <a:latin typeface="Courier New" pitchFamily="49" charset="0"/>
                </a:rPr>
                <a:t>Student(String name){</a:t>
              </a:r>
            </a:p>
            <a:p>
              <a:pPr eaLnBrk="1" hangingPunct="1">
                <a:spcBef>
                  <a:spcPts val="200"/>
                </a:spcBef>
              </a:pPr>
              <a:r>
                <a:rPr lang="en-US" sz="2000" b="1" dirty="0">
                  <a:solidFill>
                    <a:srgbClr val="002060"/>
                  </a:solidFill>
                  <a:latin typeface="Courier New" pitchFamily="49" charset="0"/>
                </a:rPr>
                <a:t>this.name=name;</a:t>
              </a:r>
              <a:endParaRPr lang="en-US" sz="2000" b="1" dirty="0">
                <a:solidFill>
                  <a:srgbClr val="000000"/>
                </a:solidFill>
                <a:latin typeface="Courier New" pitchFamily="49" charset="0"/>
              </a:endParaRPr>
            </a:p>
            <a:p>
              <a:pPr eaLnBrk="1" hangingPunct="1">
                <a:spcBef>
                  <a:spcPts val="200"/>
                </a:spcBef>
              </a:pPr>
              <a:r>
                <a:rPr lang="en-US" sz="2000" b="1" dirty="0">
                  <a:solidFill>
                    <a:srgbClr val="000000"/>
                  </a:solidFill>
                  <a:latin typeface="Courier New" pitchFamily="49" charset="0"/>
                </a:rPr>
                <a:t>…</a:t>
              </a:r>
            </a:p>
            <a:p>
              <a:pPr eaLnBrk="1" hangingPunct="1">
                <a:spcBef>
                  <a:spcPts val="200"/>
                </a:spcBef>
              </a:pPr>
              <a:r>
                <a:rPr lang="en-US" sz="2000" b="1" dirty="0">
                  <a:solidFill>
                    <a:srgbClr val="000000"/>
                  </a:solidFill>
                  <a:latin typeface="Courier New" pitchFamily="49" charset="0"/>
                </a:rPr>
                <a:t>}}</a:t>
              </a:r>
            </a:p>
          </p:txBody>
        </p:sp>
        <p:sp>
          <p:nvSpPr>
            <p:cNvPr id="8" name="Freeform 7"/>
            <p:cNvSpPr/>
            <p:nvPr/>
          </p:nvSpPr>
          <p:spPr>
            <a:xfrm>
              <a:off x="431800" y="3579813"/>
              <a:ext cx="377825" cy="839787"/>
            </a:xfrm>
            <a:custGeom>
              <a:avLst/>
              <a:gdLst>
                <a:gd name="connsiteX0" fmla="*/ 378823 w 378823"/>
                <a:gd name="connsiteY0" fmla="*/ 1345474 h 1345474"/>
                <a:gd name="connsiteX1" fmla="*/ 13063 w 378823"/>
                <a:gd name="connsiteY1" fmla="*/ 574766 h 1345474"/>
                <a:gd name="connsiteX2" fmla="*/ 300446 w 378823"/>
                <a:gd name="connsiteY2" fmla="*/ 0 h 1345474"/>
                <a:gd name="connsiteX3" fmla="*/ 300446 w 378823"/>
                <a:gd name="connsiteY3" fmla="*/ 0 h 1345474"/>
              </a:gdLst>
              <a:ahLst/>
              <a:cxnLst>
                <a:cxn ang="0">
                  <a:pos x="connsiteX0" y="connsiteY0"/>
                </a:cxn>
                <a:cxn ang="0">
                  <a:pos x="connsiteX1" y="connsiteY1"/>
                </a:cxn>
                <a:cxn ang="0">
                  <a:pos x="connsiteX2" y="connsiteY2"/>
                </a:cxn>
                <a:cxn ang="0">
                  <a:pos x="connsiteX3" y="connsiteY3"/>
                </a:cxn>
              </a:cxnLst>
              <a:rect l="l" t="t" r="r" b="b"/>
              <a:pathLst>
                <a:path w="378823" h="1345474">
                  <a:moveTo>
                    <a:pt x="378823" y="1345474"/>
                  </a:moveTo>
                  <a:cubicBezTo>
                    <a:pt x="202474" y="1072243"/>
                    <a:pt x="26126" y="799012"/>
                    <a:pt x="13063" y="574766"/>
                  </a:cubicBezTo>
                  <a:cubicBezTo>
                    <a:pt x="0" y="350520"/>
                    <a:pt x="300446" y="0"/>
                    <a:pt x="300446" y="0"/>
                  </a:cubicBezTo>
                  <a:lnTo>
                    <a:pt x="300446" y="0"/>
                  </a:lnTo>
                </a:path>
              </a:pathLst>
            </a:custGeom>
            <a:ln>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traight Arrow Connector 8"/>
            <p:cNvCxnSpPr/>
            <p:nvPr/>
          </p:nvCxnSpPr>
          <p:spPr>
            <a:xfrm flipV="1">
              <a:off x="2895600" y="4191000"/>
              <a:ext cx="228600" cy="2286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8842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Arrays class</a:t>
            </a:r>
          </a:p>
        </p:txBody>
      </p:sp>
      <p:sp>
        <p:nvSpPr>
          <p:cNvPr id="3" name="Content Placeholder 2"/>
          <p:cNvSpPr>
            <a:spLocks noGrp="1"/>
          </p:cNvSpPr>
          <p:nvPr>
            <p:ph sz="quarter" idx="1"/>
          </p:nvPr>
        </p:nvSpPr>
        <p:spPr/>
        <p:txBody>
          <a:bodyPr>
            <a:normAutofit fontScale="70000" lnSpcReduction="20000"/>
          </a:bodyPr>
          <a:lstStyle/>
          <a:p>
            <a:pPr algn="just"/>
            <a:r>
              <a:rPr lang="en-US" dirty="0"/>
              <a:t>static </a:t>
            </a:r>
            <a:r>
              <a:rPr lang="en-US" dirty="0" err="1"/>
              <a:t>int</a:t>
            </a:r>
            <a:r>
              <a:rPr lang="en-US" dirty="0"/>
              <a:t> </a:t>
            </a:r>
            <a:r>
              <a:rPr lang="en-US" b="1" dirty="0" err="1">
                <a:hlinkClick r:id="rId2"/>
              </a:rPr>
              <a:t>binarySearch</a:t>
            </a:r>
            <a:r>
              <a:rPr lang="en-US" dirty="0"/>
              <a:t>(byte[] a, byte key)Searches the specified array of bytes for the specified value using the binary search algorithm.</a:t>
            </a:r>
          </a:p>
          <a:p>
            <a:pPr algn="just"/>
            <a:r>
              <a:rPr lang="en-US" dirty="0"/>
              <a:t>static &lt;T&gt; </a:t>
            </a:r>
            <a:r>
              <a:rPr lang="en-US" b="1" dirty="0">
                <a:hlinkClick r:id="rId3" tooltip="interface in java.util"/>
              </a:rPr>
              <a:t>List</a:t>
            </a:r>
            <a:r>
              <a:rPr lang="en-US" dirty="0"/>
              <a:t>&lt;T&gt;</a:t>
            </a:r>
            <a:r>
              <a:rPr lang="en-US" b="1" dirty="0" err="1">
                <a:hlinkClick r:id="rId2"/>
              </a:rPr>
              <a:t>asList</a:t>
            </a:r>
            <a:r>
              <a:rPr lang="en-US" dirty="0"/>
              <a:t>(T... a)</a:t>
            </a:r>
          </a:p>
          <a:p>
            <a:pPr algn="just"/>
            <a:r>
              <a:rPr lang="en-US" dirty="0"/>
              <a:t>static byte[]</a:t>
            </a:r>
            <a:r>
              <a:rPr lang="en-US" b="1" dirty="0" err="1">
                <a:hlinkClick r:id="rId2"/>
              </a:rPr>
              <a:t>copyOf</a:t>
            </a:r>
            <a:r>
              <a:rPr lang="en-US" dirty="0"/>
              <a:t>(byte[] original, </a:t>
            </a:r>
            <a:r>
              <a:rPr lang="en-US" dirty="0" err="1"/>
              <a:t>int</a:t>
            </a:r>
            <a:r>
              <a:rPr lang="en-US" dirty="0"/>
              <a:t> </a:t>
            </a:r>
            <a:r>
              <a:rPr lang="en-US" dirty="0" err="1"/>
              <a:t>newLength</a:t>
            </a:r>
            <a:r>
              <a:rPr lang="en-US" dirty="0"/>
              <a:t>)Copies the specified array, truncating or padding with zeros (if necessary) so the copy has the specified length.</a:t>
            </a:r>
          </a:p>
          <a:p>
            <a:pPr algn="just"/>
            <a:r>
              <a:rPr lang="en-US" dirty="0"/>
              <a:t>static byte[]</a:t>
            </a:r>
            <a:r>
              <a:rPr lang="en-US" b="1" dirty="0" err="1">
                <a:hlinkClick r:id="rId2"/>
              </a:rPr>
              <a:t>copyOfRange</a:t>
            </a:r>
            <a:r>
              <a:rPr lang="en-US" dirty="0"/>
              <a:t>(byte[] original, </a:t>
            </a:r>
            <a:r>
              <a:rPr lang="en-US" dirty="0" err="1"/>
              <a:t>int</a:t>
            </a:r>
            <a:r>
              <a:rPr lang="en-US" dirty="0"/>
              <a:t> from, </a:t>
            </a:r>
            <a:r>
              <a:rPr lang="en-US" dirty="0" err="1"/>
              <a:t>int</a:t>
            </a:r>
            <a:r>
              <a:rPr lang="en-US" dirty="0"/>
              <a:t> to)Copies the specified range of the specified array into a new array.</a:t>
            </a:r>
          </a:p>
          <a:p>
            <a:pPr algn="just"/>
            <a:r>
              <a:rPr lang="en-US" dirty="0"/>
              <a:t>static </a:t>
            </a:r>
            <a:r>
              <a:rPr lang="en-US" dirty="0" err="1"/>
              <a:t>boolean</a:t>
            </a:r>
            <a:r>
              <a:rPr lang="en-US" b="1" dirty="0" err="1">
                <a:hlinkClick r:id="rId2"/>
              </a:rPr>
              <a:t>equals</a:t>
            </a:r>
            <a:r>
              <a:rPr lang="en-US" dirty="0"/>
              <a:t>(byte[] a, byte[] a2)Returns true if the two specified arrays of bytes are </a:t>
            </a:r>
            <a:r>
              <a:rPr lang="en-US" i="1" dirty="0"/>
              <a:t>equal</a:t>
            </a:r>
            <a:r>
              <a:rPr lang="en-US" dirty="0"/>
              <a:t> to one another.</a:t>
            </a:r>
          </a:p>
          <a:p>
            <a:pPr algn="just"/>
            <a:r>
              <a:rPr lang="en-US" dirty="0"/>
              <a:t>static </a:t>
            </a:r>
            <a:r>
              <a:rPr lang="en-US" dirty="0" err="1"/>
              <a:t>void</a:t>
            </a:r>
            <a:r>
              <a:rPr lang="en-US" b="1" dirty="0" err="1">
                <a:hlinkClick r:id="rId2"/>
              </a:rPr>
              <a:t>fill</a:t>
            </a:r>
            <a:r>
              <a:rPr lang="en-US" dirty="0"/>
              <a:t>(byte[] a, byte </a:t>
            </a:r>
            <a:r>
              <a:rPr lang="en-US" dirty="0" err="1"/>
              <a:t>val</a:t>
            </a:r>
            <a:r>
              <a:rPr lang="en-US" dirty="0"/>
              <a:t>)Assigns the specified byte value to each element of the specified array of bytes.</a:t>
            </a:r>
          </a:p>
          <a:p>
            <a:pPr algn="just" fontAlgn="t"/>
            <a:r>
              <a:rPr lang="en-US" dirty="0"/>
              <a:t>static </a:t>
            </a:r>
            <a:r>
              <a:rPr lang="en-US" dirty="0" err="1"/>
              <a:t>void</a:t>
            </a:r>
            <a:r>
              <a:rPr lang="en-US" b="1" dirty="0" err="1">
                <a:hlinkClick r:id="rId2"/>
              </a:rPr>
              <a:t>sort</a:t>
            </a:r>
            <a:r>
              <a:rPr lang="en-US" dirty="0"/>
              <a:t>(byte[] a)Sorts the specified array into ascending numerical order.</a:t>
            </a:r>
          </a:p>
          <a:p>
            <a:pPr algn="just" fontAlgn="t"/>
            <a:r>
              <a:rPr lang="en-US" dirty="0"/>
              <a:t>static </a:t>
            </a:r>
            <a:r>
              <a:rPr lang="en-US" dirty="0" err="1"/>
              <a:t>void</a:t>
            </a:r>
            <a:r>
              <a:rPr lang="en-US" b="1" dirty="0" err="1">
                <a:hlinkClick r:id="rId2"/>
              </a:rPr>
              <a:t>sort</a:t>
            </a:r>
            <a:r>
              <a:rPr lang="en-US" dirty="0"/>
              <a:t>(byte[] a, </a:t>
            </a:r>
            <a:r>
              <a:rPr lang="en-US" dirty="0" err="1"/>
              <a:t>int</a:t>
            </a:r>
            <a:r>
              <a:rPr lang="en-US" dirty="0"/>
              <a:t> </a:t>
            </a:r>
            <a:r>
              <a:rPr lang="en-US" dirty="0" err="1"/>
              <a:t>fromIndex</a:t>
            </a:r>
            <a:r>
              <a:rPr lang="en-US" dirty="0"/>
              <a:t>, </a:t>
            </a:r>
            <a:r>
              <a:rPr lang="en-US" dirty="0" err="1"/>
              <a:t>int</a:t>
            </a:r>
            <a:r>
              <a:rPr lang="en-US" dirty="0"/>
              <a:t> </a:t>
            </a:r>
            <a:r>
              <a:rPr lang="en-US" dirty="0" err="1"/>
              <a:t>toIndex</a:t>
            </a:r>
            <a:r>
              <a:rPr lang="en-US" dirty="0"/>
              <a:t>)Sorts the specified range of the array into ascending order.</a:t>
            </a:r>
          </a:p>
          <a:p>
            <a:pPr algn="just"/>
            <a:r>
              <a:rPr lang="en-US" dirty="0"/>
              <a:t>static </a:t>
            </a:r>
            <a:r>
              <a:rPr lang="en-US" b="1" dirty="0" err="1">
                <a:hlinkClick r:id="rId4" tooltip="class in java.lang"/>
              </a:rPr>
              <a:t>String</a:t>
            </a:r>
            <a:r>
              <a:rPr lang="en-US" b="1" dirty="0" err="1">
                <a:hlinkClick r:id="rId2"/>
              </a:rPr>
              <a:t>toString</a:t>
            </a:r>
            <a:r>
              <a:rPr lang="en-US" dirty="0"/>
              <a:t>(byte[] a)Returns a string representation of the contents of the specified array.</a:t>
            </a:r>
          </a:p>
          <a:p>
            <a:pPr algn="just"/>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a:t>Simple Hello World in Java</a:t>
            </a:r>
            <a:endParaRPr lang="en-IN"/>
          </a:p>
        </p:txBody>
      </p:sp>
      <p:sp>
        <p:nvSpPr>
          <p:cNvPr id="21515" name="Slide Number Placeholder 11"/>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4B44DE9-886A-4CFA-BD74-340354F70C81}" type="slidenum">
              <a:rPr lang="en-US" smtClean="0">
                <a:solidFill>
                  <a:schemeClr val="bg2"/>
                </a:solidFill>
              </a:rPr>
              <a:pPr eaLnBrk="1" hangingPunct="1">
                <a:defRPr/>
              </a:pPr>
              <a:t>4</a:t>
            </a:fld>
            <a:endParaRPr lang="en-US">
              <a:solidFill>
                <a:schemeClr val="bg2"/>
              </a:solidFill>
            </a:endParaRPr>
          </a:p>
        </p:txBody>
      </p:sp>
      <p:sp>
        <p:nvSpPr>
          <p:cNvPr id="21507" name="Text Box 31"/>
          <p:cNvSpPr txBox="1">
            <a:spLocks noChangeArrowheads="1"/>
          </p:cNvSpPr>
          <p:nvPr/>
        </p:nvSpPr>
        <p:spPr bwMode="auto">
          <a:xfrm>
            <a:off x="304800" y="1680693"/>
            <a:ext cx="8610600" cy="22467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latin typeface="Courier New" pitchFamily="49" charset="0"/>
              </a:rPr>
              <a:t>public</a:t>
            </a:r>
            <a:r>
              <a:rPr lang="en-US" sz="2000" b="1" dirty="0">
                <a:solidFill>
                  <a:srgbClr val="000000"/>
                </a:solidFill>
                <a:latin typeface="Courier New" pitchFamily="49" charset="0"/>
              </a:rPr>
              <a:t> </a:t>
            </a:r>
            <a:r>
              <a:rPr lang="en-US" sz="2000" b="1" dirty="0">
                <a:latin typeface="Courier New" pitchFamily="49" charset="0"/>
              </a:rPr>
              <a:t>class</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Hello</a:t>
            </a:r>
            <a:r>
              <a:rPr lang="en-US" sz="2000" b="1" dirty="0">
                <a:solidFill>
                  <a:srgbClr val="000000"/>
                </a:solidFill>
                <a:latin typeface="Courier New" pitchFamily="49" charset="0"/>
              </a:rPr>
              <a:t>{</a:t>
            </a:r>
          </a:p>
          <a:p>
            <a:pPr eaLnBrk="1" hangingPunct="1">
              <a:spcBef>
                <a:spcPct val="50000"/>
              </a:spcBef>
            </a:pPr>
            <a:r>
              <a:rPr lang="en-US" sz="2000" b="1" dirty="0">
                <a:latin typeface="Courier New" pitchFamily="49" charset="0"/>
              </a:rPr>
              <a:t>public static void </a:t>
            </a:r>
            <a:r>
              <a:rPr lang="en-US" sz="2000" b="1" dirty="0">
                <a:solidFill>
                  <a:srgbClr val="000000"/>
                </a:solidFill>
                <a:latin typeface="Courier New" pitchFamily="49" charset="0"/>
              </a:rPr>
              <a:t>main(</a:t>
            </a:r>
            <a:r>
              <a:rPr lang="en-US" sz="2000" b="1" dirty="0">
                <a:latin typeface="Courier New" pitchFamily="49" charset="0"/>
              </a:rPr>
              <a:t>String</a:t>
            </a:r>
            <a:r>
              <a:rPr lang="en-US" sz="2000" b="1" dirty="0">
                <a:solidFill>
                  <a:srgbClr val="000000"/>
                </a:solidFill>
                <a:latin typeface="Courier New" pitchFamily="49" charset="0"/>
              </a:rPr>
              <a:t> </a:t>
            </a:r>
            <a:r>
              <a:rPr lang="en-US" sz="2000" b="1" i="1" dirty="0" err="1">
                <a:solidFill>
                  <a:srgbClr val="000000"/>
                </a:solidFill>
                <a:latin typeface="Courier New" pitchFamily="49" charset="0"/>
              </a:rPr>
              <a:t>args</a:t>
            </a: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a:t>
            </a:r>
          </a:p>
          <a:p>
            <a:pPr eaLnBrk="1" hangingPunct="1">
              <a:spcBef>
                <a:spcPct val="50000"/>
              </a:spcBef>
            </a:pPr>
            <a:r>
              <a:rPr lang="en-US" sz="2000" b="1" dirty="0" err="1">
                <a:solidFill>
                  <a:srgbClr val="000000"/>
                </a:solidFill>
                <a:latin typeface="Courier New" pitchFamily="49" charset="0"/>
              </a:rPr>
              <a:t>System.out.println</a:t>
            </a:r>
            <a:r>
              <a:rPr lang="en-US" sz="2000" b="1" dirty="0">
                <a:solidFill>
                  <a:srgbClr val="000000"/>
                </a:solidFill>
                <a:latin typeface="Courier New" pitchFamily="49" charset="0"/>
              </a:rPr>
              <a:t>(“Hello World!”);</a:t>
            </a:r>
          </a:p>
          <a:p>
            <a:pPr eaLnBrk="1" hangingPunct="1">
              <a:spcBef>
                <a:spcPct val="50000"/>
              </a:spcBef>
            </a:pPr>
            <a:r>
              <a:rPr lang="en-US" sz="2000" b="1" dirty="0">
                <a:latin typeface="Courier New" pitchFamily="49" charset="0"/>
              </a:rPr>
              <a:t>}}</a:t>
            </a:r>
          </a:p>
        </p:txBody>
      </p:sp>
      <p:sp>
        <p:nvSpPr>
          <p:cNvPr id="21508" name="Rectangle 6"/>
          <p:cNvSpPr>
            <a:spLocks noChangeArrowheads="1"/>
          </p:cNvSpPr>
          <p:nvPr/>
        </p:nvSpPr>
        <p:spPr bwMode="auto">
          <a:xfrm>
            <a:off x="304800" y="1103223"/>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i="1" u="sng" dirty="0">
                <a:solidFill>
                  <a:srgbClr val="7030A0"/>
                </a:solidFill>
                <a:latin typeface="Courier New" pitchFamily="49" charset="0"/>
              </a:rPr>
              <a:t>Hello</a:t>
            </a:r>
            <a:r>
              <a:rPr lang="en-US" sz="2000" b="1" u="sng" dirty="0">
                <a:solidFill>
                  <a:srgbClr val="7030A0"/>
                </a:solidFill>
                <a:latin typeface="Courier New" pitchFamily="49" charset="0"/>
              </a:rPr>
              <a:t>.java</a:t>
            </a:r>
            <a:endParaRPr lang="en-IN" sz="2000" b="1" u="sng" dirty="0">
              <a:solidFill>
                <a:srgbClr val="7030A0"/>
              </a:solidFill>
              <a:latin typeface="Courier New" pitchFamily="49" charset="0"/>
            </a:endParaRPr>
          </a:p>
        </p:txBody>
      </p:sp>
      <p:sp>
        <p:nvSpPr>
          <p:cNvPr id="8" name="Text Box 53"/>
          <p:cNvSpPr txBox="1">
            <a:spLocks noChangeArrowheads="1"/>
          </p:cNvSpPr>
          <p:nvPr/>
        </p:nvSpPr>
        <p:spPr bwMode="auto">
          <a:xfrm>
            <a:off x="5386589" y="4457700"/>
            <a:ext cx="3733800" cy="708025"/>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main() is a method from where program execution begins.</a:t>
            </a:r>
          </a:p>
        </p:txBody>
      </p:sp>
      <p:sp>
        <p:nvSpPr>
          <p:cNvPr id="9" name="Text Box 40"/>
          <p:cNvSpPr txBox="1">
            <a:spLocks noChangeArrowheads="1"/>
          </p:cNvSpPr>
          <p:nvPr/>
        </p:nvSpPr>
        <p:spPr bwMode="auto">
          <a:xfrm>
            <a:off x="152400" y="4241979"/>
            <a:ext cx="4800600" cy="1016000"/>
          </a:xfrm>
          <a:prstGeom prst="rect">
            <a:avLst/>
          </a:prstGeom>
          <a:noFill/>
          <a:ln w="9525">
            <a:noFill/>
            <a:miter lim="800000"/>
            <a:headEnd/>
            <a:tailEnd/>
          </a:ln>
        </p:spPr>
        <p:txBody>
          <a:bodyPr>
            <a:spAutoFit/>
          </a:bodyPr>
          <a:lstStyle/>
          <a:p>
            <a:pPr>
              <a:defRPr/>
            </a:pPr>
            <a:r>
              <a:rPr lang="en-US" sz="2000" dirty="0">
                <a:solidFill>
                  <a:schemeClr val="accent2"/>
                </a:solidFill>
                <a:latin typeface="+mj-lt"/>
                <a:cs typeface="+mn-cs"/>
              </a:rPr>
              <a:t>Special  statement used to display data on console. ‘println’ causes the next print statement to be printed in the next line.</a:t>
            </a:r>
          </a:p>
        </p:txBody>
      </p:sp>
      <p:sp>
        <p:nvSpPr>
          <p:cNvPr id="21511" name="Freeform 9"/>
          <p:cNvSpPr>
            <a:spLocks noChangeArrowheads="1"/>
          </p:cNvSpPr>
          <p:nvPr/>
        </p:nvSpPr>
        <p:spPr bwMode="auto">
          <a:xfrm>
            <a:off x="6324600" y="2324100"/>
            <a:ext cx="1905000" cy="2133600"/>
          </a:xfrm>
          <a:custGeom>
            <a:avLst/>
            <a:gdLst>
              <a:gd name="T0" fmla="*/ 0 w 3657600"/>
              <a:gd name="T1" fmla="*/ 0 h 2514600"/>
              <a:gd name="T2" fmla="*/ 2009156 w 3657600"/>
              <a:gd name="T3" fmla="*/ 484582 h 2514600"/>
              <a:gd name="T4" fmla="*/ 2822619 w 3657600"/>
              <a:gd name="T5" fmla="*/ 1810327 h 2514600"/>
              <a:gd name="T6" fmla="*/ 0 60000 65536"/>
              <a:gd name="T7" fmla="*/ 0 60000 65536"/>
              <a:gd name="T8" fmla="*/ 0 60000 65536"/>
              <a:gd name="T9" fmla="*/ 0 w 3657600"/>
              <a:gd name="T10" fmla="*/ 0 h 2514600"/>
              <a:gd name="T11" fmla="*/ 3657600 w 3657600"/>
              <a:gd name="T12" fmla="*/ 2514600 h 2514600"/>
            </a:gdLst>
            <a:ahLst/>
            <a:cxnLst>
              <a:cxn ang="T6">
                <a:pos x="T0" y="T1"/>
              </a:cxn>
              <a:cxn ang="T7">
                <a:pos x="T2" y="T3"/>
              </a:cxn>
              <a:cxn ang="T8">
                <a:pos x="T4" y="T5"/>
              </a:cxn>
            </a:cxnLst>
            <a:rect l="T9" t="T10" r="T11" b="T12"/>
            <a:pathLst>
              <a:path w="3657600" h="2514600">
                <a:moveTo>
                  <a:pt x="0" y="0"/>
                </a:moveTo>
                <a:cubicBezTo>
                  <a:pt x="996950" y="127000"/>
                  <a:pt x="1993900" y="254000"/>
                  <a:pt x="2603500" y="673100"/>
                </a:cubicBezTo>
                <a:cubicBezTo>
                  <a:pt x="3213100" y="1092200"/>
                  <a:pt x="3657600" y="2514600"/>
                  <a:pt x="3657600" y="2514600"/>
                </a:cubicBezTo>
              </a:path>
            </a:pathLst>
          </a:custGeom>
          <a:noFill/>
          <a:ln w="9525" algn="ctr">
            <a:solidFill>
              <a:srgbClr val="C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21512" name="Straight Arrow Connector 11"/>
          <p:cNvCxnSpPr>
            <a:cxnSpLocks noChangeShapeType="1"/>
          </p:cNvCxnSpPr>
          <p:nvPr/>
        </p:nvCxnSpPr>
        <p:spPr bwMode="auto">
          <a:xfrm rot="16200000" flipH="1">
            <a:off x="1467581" y="3708579"/>
            <a:ext cx="838200" cy="22860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Java String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772400" cy="1143000"/>
          </a:xfrm>
        </p:spPr>
        <p:txBody>
          <a:bodyPr>
            <a:normAutofit fontScale="90000"/>
          </a:bodyPr>
          <a:lstStyle/>
          <a:p>
            <a:r>
              <a:rPr lang="en-IN" dirty="0"/>
              <a:t>Java String</a:t>
            </a:r>
            <a:br>
              <a:rPr lang="en-IN" dirty="0"/>
            </a:br>
            <a:endParaRPr lang="en-IN" dirty="0"/>
          </a:p>
        </p:txBody>
      </p:sp>
      <p:sp>
        <p:nvSpPr>
          <p:cNvPr id="3" name="Subtitle 2"/>
          <p:cNvSpPr>
            <a:spLocks noGrp="1"/>
          </p:cNvSpPr>
          <p:nvPr>
            <p:ph sz="quarter" idx="1"/>
          </p:nvPr>
        </p:nvSpPr>
        <p:spPr/>
        <p:txBody>
          <a:bodyPr>
            <a:normAutofit/>
          </a:bodyPr>
          <a:lstStyle/>
          <a:p>
            <a:pPr algn="just">
              <a:buFont typeface="Arial" pitchFamily="34" charset="0"/>
              <a:buChar char="•"/>
            </a:pPr>
            <a:r>
              <a:rPr lang="en-US" dirty="0">
                <a:solidFill>
                  <a:schemeClr val="tx1"/>
                </a:solidFill>
              </a:rPr>
              <a:t>Java String provides a lot of concepts that can be performed on a string such as compare, </a:t>
            </a:r>
            <a:r>
              <a:rPr lang="en-US" dirty="0" err="1">
                <a:solidFill>
                  <a:schemeClr val="tx1"/>
                </a:solidFill>
              </a:rPr>
              <a:t>concat</a:t>
            </a:r>
            <a:r>
              <a:rPr lang="en-US" dirty="0">
                <a:solidFill>
                  <a:schemeClr val="tx1"/>
                </a:solidFill>
              </a:rPr>
              <a:t>, equals, split, length, replace, </a:t>
            </a:r>
            <a:r>
              <a:rPr lang="en-US" dirty="0" err="1">
                <a:solidFill>
                  <a:schemeClr val="tx1"/>
                </a:solidFill>
              </a:rPr>
              <a:t>compareTo</a:t>
            </a:r>
            <a:r>
              <a:rPr lang="en-US" dirty="0">
                <a:solidFill>
                  <a:schemeClr val="tx1"/>
                </a:solidFill>
              </a:rPr>
              <a:t>, intern, substring </a:t>
            </a:r>
          </a:p>
          <a:p>
            <a:pPr algn="just">
              <a:buFont typeface="Arial" pitchFamily="34" charset="0"/>
              <a:buChar char="•"/>
            </a:pPr>
            <a:r>
              <a:rPr lang="en-US" dirty="0">
                <a:solidFill>
                  <a:schemeClr val="tx1"/>
                </a:solidFill>
              </a:rPr>
              <a:t>In java, string is basically an object that represents sequence of char values.</a:t>
            </a:r>
          </a:p>
          <a:p>
            <a:pPr algn="just"/>
            <a:endParaRPr lang="en-US" dirty="0"/>
          </a:p>
          <a:p>
            <a:pPr algn="just"/>
            <a:endParaRPr lang="en-IN" dirty="0"/>
          </a:p>
        </p:txBody>
      </p:sp>
    </p:spTree>
    <p:extLst>
      <p:ext uri="{BB962C8B-B14F-4D97-AF65-F5344CB8AC3E}">
        <p14:creationId xmlns:p14="http://schemas.microsoft.com/office/powerpoint/2010/main" val="88480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772400" cy="1143000"/>
          </a:xfrm>
        </p:spPr>
        <p:txBody>
          <a:bodyPr>
            <a:normAutofit fontScale="90000"/>
          </a:bodyPr>
          <a:lstStyle/>
          <a:p>
            <a:r>
              <a:rPr lang="en-US" dirty="0"/>
              <a:t>What is String in java</a:t>
            </a:r>
            <a:br>
              <a:rPr lang="en-US" dirty="0"/>
            </a:b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US" dirty="0"/>
              <a:t>Generally, string is a sequence of characters. But in java, string is an object that represents a sequence of characters. String class is used to create string object.</a:t>
            </a:r>
          </a:p>
          <a:p>
            <a:pPr algn="just"/>
            <a:r>
              <a:rPr lang="en-US" dirty="0"/>
              <a:t>1) String Literal</a:t>
            </a:r>
          </a:p>
          <a:p>
            <a:pPr marL="0" indent="0" algn="just">
              <a:buNone/>
            </a:pPr>
            <a:r>
              <a:rPr lang="en-US" dirty="0"/>
              <a:t>Java String literal is created by using double quotes. For Example:</a:t>
            </a:r>
          </a:p>
          <a:p>
            <a:pPr marL="0" indent="0" algn="just">
              <a:buNone/>
            </a:pPr>
            <a:r>
              <a:rPr lang="en-US" dirty="0"/>
              <a:t>String s="welcome";  </a:t>
            </a:r>
          </a:p>
          <a:p>
            <a:pPr marL="0" indent="0" algn="just">
              <a:buNone/>
            </a:pPr>
            <a:r>
              <a:rPr lang="en-US" dirty="0"/>
              <a:t>Each time you create a string literal, the JVM checks the string constant pool first. If the string already exists in the pool, a reference to the pooled instance is returned. If string doesn't exist in the pool, a new string instance is created and placed in the pool. For example:</a:t>
            </a:r>
          </a:p>
          <a:p>
            <a:pPr algn="just"/>
            <a:r>
              <a:rPr lang="en-US" dirty="0"/>
              <a:t>String s1="Welcome";  </a:t>
            </a:r>
          </a:p>
          <a:p>
            <a:pPr algn="just"/>
            <a:r>
              <a:rPr lang="en-US" dirty="0"/>
              <a:t>String s2="Welcome";//will not create new instance  </a:t>
            </a:r>
          </a:p>
          <a:p>
            <a:pPr marL="0" indent="0" algn="just">
              <a:buNone/>
            </a:pPr>
            <a:endParaRPr lang="en-US" dirty="0"/>
          </a:p>
          <a:p>
            <a:pPr algn="just"/>
            <a:endParaRPr lang="en-IN" dirty="0"/>
          </a:p>
        </p:txBody>
      </p:sp>
    </p:spTree>
    <p:extLst>
      <p:ext uri="{BB962C8B-B14F-4D97-AF65-F5344CB8AC3E}">
        <p14:creationId xmlns:p14="http://schemas.microsoft.com/office/powerpoint/2010/main" val="1445911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228600"/>
            <a:ext cx="7772400" cy="1143000"/>
          </a:xfrm>
        </p:spPr>
        <p:txBody>
          <a:bodyPr/>
          <a:lstStyle/>
          <a:p>
            <a:r>
              <a:rPr lang="en-IN" dirty="0"/>
              <a:t>String constant Pool</a:t>
            </a:r>
          </a:p>
        </p:txBody>
      </p:sp>
      <p:sp>
        <p:nvSpPr>
          <p:cNvPr id="6" name="Text Placeholder 5"/>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9" name="Content Placeholder 8"/>
          <p:cNvSpPr>
            <a:spLocks noGrp="1"/>
          </p:cNvSpPr>
          <p:nvPr>
            <p:ph sz="half" idx="2"/>
          </p:nvPr>
        </p:nvSpPr>
        <p:spPr/>
        <p:txBody>
          <a:bodyPr>
            <a:normAutofit fontScale="92500" lnSpcReduction="20000"/>
          </a:bodyPr>
          <a:lstStyle/>
          <a:p>
            <a:r>
              <a:rPr lang="en-US" dirty="0"/>
              <a:t>In the above example only one object will be created. Firstly JVM will not find any string object with the value "Welcome" in string constant pool, so it will create a new object. After that it will find the string with the value "Welcome" in the pool, it will not create new object but will return the reference to the same instance.</a:t>
            </a:r>
            <a:endParaRPr lang="en-IN" dirty="0"/>
          </a:p>
        </p:txBody>
      </p:sp>
      <p:pic>
        <p:nvPicPr>
          <p:cNvPr id="10" name="Content Placeholder 3"/>
          <p:cNvPicPr>
            <a:picLocks noGrp="1" noChangeAspect="1"/>
          </p:cNvPicPr>
          <p:nvPr>
            <p:ph sz="half" idx="4"/>
          </p:nvPr>
        </p:nvPicPr>
        <p:blipFill>
          <a:blip r:embed="rId2">
            <a:extLst>
              <a:ext uri="{28A0092B-C50C-407E-A947-70E740481C1C}">
                <a14:useLocalDpi xmlns:a14="http://schemas.microsoft.com/office/drawing/2010/main" val="0"/>
              </a:ext>
            </a:extLst>
          </a:blip>
          <a:stretch>
            <a:fillRect/>
          </a:stretch>
        </p:blipFill>
        <p:spPr>
          <a:xfrm>
            <a:off x="4308141" y="2514600"/>
            <a:ext cx="3162572" cy="3741738"/>
          </a:xfrm>
        </p:spPr>
      </p:pic>
    </p:spTree>
    <p:extLst>
      <p:ext uri="{BB962C8B-B14F-4D97-AF65-F5344CB8AC3E}">
        <p14:creationId xmlns:p14="http://schemas.microsoft.com/office/powerpoint/2010/main" val="384781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normAutofit fontScale="90000"/>
          </a:bodyPr>
          <a:lstStyle/>
          <a:p>
            <a:r>
              <a:rPr lang="en-IN" dirty="0"/>
              <a:t>By new keyword</a:t>
            </a:r>
            <a:br>
              <a:rPr lang="en-IN" dirty="0"/>
            </a:br>
            <a:endParaRPr lang="en-IN" b="1" dirty="0"/>
          </a:p>
        </p:txBody>
      </p:sp>
      <p:sp>
        <p:nvSpPr>
          <p:cNvPr id="8" name="Content Placeholder 7"/>
          <p:cNvSpPr>
            <a:spLocks noGrp="1"/>
          </p:cNvSpPr>
          <p:nvPr>
            <p:ph sz="quarter" idx="1"/>
          </p:nvPr>
        </p:nvSpPr>
        <p:spPr/>
        <p:txBody>
          <a:bodyPr/>
          <a:lstStyle/>
          <a:p>
            <a:pPr algn="just"/>
            <a:r>
              <a:rPr lang="en-US" dirty="0"/>
              <a:t>String s=</a:t>
            </a:r>
            <a:r>
              <a:rPr lang="en-US" b="1" dirty="0"/>
              <a:t>new</a:t>
            </a:r>
            <a:r>
              <a:rPr lang="en-US" dirty="0"/>
              <a:t> String("Welcome");//creates two objects and one reference variable  </a:t>
            </a:r>
          </a:p>
          <a:p>
            <a:pPr algn="just"/>
            <a:r>
              <a:rPr lang="en-US" dirty="0"/>
              <a:t>In such case, JVM will create a new string object in normal(non pool) heap memory and the literal "Welcome" will be placed in the string constant pool. The variable s will refer to the object in heap(non pool)</a:t>
            </a:r>
          </a:p>
          <a:p>
            <a:pPr algn="just"/>
            <a:endParaRPr lang="en-IN" dirty="0"/>
          </a:p>
        </p:txBody>
      </p:sp>
    </p:spTree>
    <p:extLst>
      <p:ext uri="{BB962C8B-B14F-4D97-AF65-F5344CB8AC3E}">
        <p14:creationId xmlns:p14="http://schemas.microsoft.com/office/powerpoint/2010/main" val="628139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053542" cy="1400530"/>
          </a:xfrm>
        </p:spPr>
        <p:txBody>
          <a:bodyPr/>
          <a:lstStyle/>
          <a:p>
            <a:r>
              <a:rPr lang="en-US" dirty="0"/>
              <a:t>Immutable String in Java</a:t>
            </a:r>
            <a:endParaRPr lang="en-IN" dirty="0"/>
          </a:p>
        </p:txBody>
      </p:sp>
      <p:sp>
        <p:nvSpPr>
          <p:cNvPr id="6" name="Content Placeholder 5"/>
          <p:cNvSpPr>
            <a:spLocks noGrp="1"/>
          </p:cNvSpPr>
          <p:nvPr>
            <p:ph sz="quarter" idx="1"/>
          </p:nvPr>
        </p:nvSpPr>
        <p:spPr>
          <a:xfrm>
            <a:off x="381000" y="1447801"/>
            <a:ext cx="8305800" cy="5188132"/>
          </a:xfrm>
        </p:spPr>
        <p:txBody>
          <a:bodyPr>
            <a:normAutofit fontScale="85000" lnSpcReduction="10000"/>
          </a:bodyPr>
          <a:lstStyle/>
          <a:p>
            <a:pPr algn="just"/>
            <a:r>
              <a:rPr lang="en-US" dirty="0"/>
              <a:t>In java, </a:t>
            </a:r>
            <a:r>
              <a:rPr lang="en-US" b="1" dirty="0"/>
              <a:t>string objects are immutable</a:t>
            </a:r>
            <a:r>
              <a:rPr lang="en-US" dirty="0"/>
              <a:t>. Immutable simply means unmodifiable or unchangeable.</a:t>
            </a:r>
          </a:p>
          <a:p>
            <a:pPr algn="just"/>
            <a:r>
              <a:rPr lang="en-US" dirty="0"/>
              <a:t>Once string object is created its data or state can't be changed but a new string object is created.</a:t>
            </a:r>
          </a:p>
          <a:p>
            <a:pPr algn="just"/>
            <a:r>
              <a:rPr lang="en-US" dirty="0"/>
              <a:t>Let's try to understand the immutability concept by the example given below:</a:t>
            </a:r>
          </a:p>
          <a:p>
            <a:pPr algn="just"/>
            <a:r>
              <a:rPr lang="en-US" b="1" dirty="0"/>
              <a:t>class</a:t>
            </a:r>
            <a:r>
              <a:rPr lang="en-US" dirty="0"/>
              <a:t> </a:t>
            </a:r>
            <a:r>
              <a:rPr lang="en-US" dirty="0" err="1"/>
              <a:t>Testimmutablestring</a:t>
            </a:r>
            <a:r>
              <a:rPr lang="en-US" dirty="0"/>
              <a:t>{  </a:t>
            </a:r>
          </a:p>
          <a:p>
            <a:pPr algn="just"/>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lgn="just"/>
            <a:r>
              <a:rPr lang="en-US" dirty="0"/>
              <a:t>   String s="</a:t>
            </a:r>
            <a:r>
              <a:rPr lang="en-US" dirty="0" err="1"/>
              <a:t>Sachin</a:t>
            </a:r>
            <a:r>
              <a:rPr lang="en-US" dirty="0"/>
              <a:t>";  </a:t>
            </a:r>
          </a:p>
          <a:p>
            <a:pPr algn="just"/>
            <a:r>
              <a:rPr lang="en-US" dirty="0"/>
              <a:t>   </a:t>
            </a:r>
            <a:r>
              <a:rPr lang="en-US" dirty="0" err="1"/>
              <a:t>s.concat</a:t>
            </a:r>
            <a:r>
              <a:rPr lang="en-US" dirty="0"/>
              <a:t>(" Tendulkar");//</a:t>
            </a:r>
            <a:r>
              <a:rPr lang="en-US" dirty="0" err="1"/>
              <a:t>concat</a:t>
            </a:r>
            <a:r>
              <a:rPr lang="en-US" dirty="0"/>
              <a:t>() method appends the string at the end  </a:t>
            </a:r>
          </a:p>
          <a:p>
            <a:pPr algn="just"/>
            <a:r>
              <a:rPr lang="en-US" dirty="0"/>
              <a:t>   </a:t>
            </a:r>
            <a:r>
              <a:rPr lang="en-US" dirty="0" err="1"/>
              <a:t>System.out.println</a:t>
            </a:r>
            <a:r>
              <a:rPr lang="en-US" dirty="0"/>
              <a:t>(s);//will print </a:t>
            </a:r>
            <a:r>
              <a:rPr lang="en-US" dirty="0" err="1"/>
              <a:t>Sachin</a:t>
            </a:r>
            <a:r>
              <a:rPr lang="en-US" dirty="0"/>
              <a:t> because strings are immutable objects  </a:t>
            </a:r>
          </a:p>
          <a:p>
            <a:pPr algn="just"/>
            <a:r>
              <a:rPr lang="en-US" dirty="0"/>
              <a:t> }  </a:t>
            </a:r>
          </a:p>
          <a:p>
            <a:pPr algn="just"/>
            <a:r>
              <a:rPr lang="en-US" dirty="0"/>
              <a:t>}  </a:t>
            </a:r>
          </a:p>
          <a:p>
            <a:pPr algn="just"/>
            <a:r>
              <a:rPr lang="en-US" dirty="0"/>
              <a:t>Output-</a:t>
            </a:r>
            <a:r>
              <a:rPr lang="en-US" dirty="0" err="1"/>
              <a:t>Sachin</a:t>
            </a:r>
            <a:endParaRPr lang="en-US" dirty="0"/>
          </a:p>
          <a:p>
            <a:pPr algn="just"/>
            <a:endParaRPr lang="en-IN" dirty="0"/>
          </a:p>
        </p:txBody>
      </p:sp>
    </p:spTree>
    <p:extLst>
      <p:ext uri="{BB962C8B-B14F-4D97-AF65-F5344CB8AC3E}">
        <p14:creationId xmlns:p14="http://schemas.microsoft.com/office/powerpoint/2010/main" val="3799913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IN" b="1" dirty="0"/>
              <a:t>class</a:t>
            </a:r>
            <a:r>
              <a:rPr lang="en-IN" dirty="0"/>
              <a:t> Testimmutablestring1{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String s="Sachin";  </a:t>
            </a:r>
          </a:p>
          <a:p>
            <a:r>
              <a:rPr lang="en-IN" dirty="0"/>
              <a:t>   s=</a:t>
            </a:r>
            <a:r>
              <a:rPr lang="en-IN" dirty="0" err="1"/>
              <a:t>s.concat</a:t>
            </a:r>
            <a:r>
              <a:rPr lang="en-IN" dirty="0"/>
              <a:t>(" Tendulkar");  </a:t>
            </a:r>
          </a:p>
          <a:p>
            <a:r>
              <a:rPr lang="en-IN" dirty="0"/>
              <a:t>   </a:t>
            </a:r>
            <a:r>
              <a:rPr lang="en-IN" dirty="0" err="1"/>
              <a:t>System.out.println</a:t>
            </a:r>
            <a:r>
              <a:rPr lang="en-IN" dirty="0"/>
              <a:t>(s);  </a:t>
            </a:r>
          </a:p>
          <a:p>
            <a:r>
              <a:rPr lang="en-IN" dirty="0"/>
              <a:t> }  </a:t>
            </a:r>
          </a:p>
          <a:p>
            <a:r>
              <a:rPr lang="en-IN" dirty="0"/>
              <a:t>}  </a:t>
            </a:r>
          </a:p>
          <a:p>
            <a:r>
              <a:rPr lang="en-IN" dirty="0"/>
              <a:t>Output:-</a:t>
            </a:r>
            <a:r>
              <a:rPr lang="en-IN" dirty="0" err="1"/>
              <a:t>SachinTendulkar</a:t>
            </a:r>
            <a:endParaRPr lang="en-IN" dirty="0"/>
          </a:p>
        </p:txBody>
      </p:sp>
    </p:spTree>
    <p:extLst>
      <p:ext uri="{BB962C8B-B14F-4D97-AF65-F5344CB8AC3E}">
        <p14:creationId xmlns:p14="http://schemas.microsoft.com/office/powerpoint/2010/main" val="2679600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772400" cy="1143000"/>
          </a:xfrm>
        </p:spPr>
        <p:txBody>
          <a:bodyPr>
            <a:normAutofit fontScale="90000"/>
          </a:bodyPr>
          <a:lstStyle/>
          <a:p>
            <a:r>
              <a:rPr lang="en-IN" dirty="0"/>
              <a:t>Java </a:t>
            </a:r>
            <a:r>
              <a:rPr lang="en-IN" dirty="0" err="1"/>
              <a:t>StringBuffer</a:t>
            </a:r>
            <a:r>
              <a:rPr lang="en-IN" dirty="0"/>
              <a:t> class</a:t>
            </a:r>
            <a:br>
              <a:rPr lang="en-IN" dirty="0"/>
            </a:br>
            <a:endParaRPr lang="en-IN" dirty="0"/>
          </a:p>
        </p:txBody>
      </p:sp>
      <p:sp>
        <p:nvSpPr>
          <p:cNvPr id="3" name="Content Placeholder 2"/>
          <p:cNvSpPr>
            <a:spLocks noGrp="1"/>
          </p:cNvSpPr>
          <p:nvPr>
            <p:ph sz="quarter" idx="1"/>
          </p:nvPr>
        </p:nvSpPr>
        <p:spPr/>
        <p:txBody>
          <a:bodyPr>
            <a:normAutofit/>
          </a:bodyPr>
          <a:lstStyle/>
          <a:p>
            <a:pPr algn="just"/>
            <a:r>
              <a:rPr lang="en-US" dirty="0"/>
              <a:t>java </a:t>
            </a:r>
            <a:r>
              <a:rPr lang="en-US" dirty="0" err="1"/>
              <a:t>StringBuffer</a:t>
            </a:r>
            <a:r>
              <a:rPr lang="en-US" dirty="0"/>
              <a:t> class is used to created mutable (modifiable) string. The </a:t>
            </a:r>
            <a:r>
              <a:rPr lang="en-US" dirty="0" err="1"/>
              <a:t>StringBuffer</a:t>
            </a:r>
            <a:r>
              <a:rPr lang="en-US" dirty="0"/>
              <a:t> class in java is same as String class except it is mutable i.e. it can be changed.</a:t>
            </a:r>
          </a:p>
          <a:p>
            <a:pPr algn="just"/>
            <a:r>
              <a:rPr lang="en-US" b="1" i="1" dirty="0"/>
              <a:t>Note: Java </a:t>
            </a:r>
            <a:r>
              <a:rPr lang="en-US" b="1" i="1" dirty="0" err="1"/>
              <a:t>StringBuffer</a:t>
            </a:r>
            <a:r>
              <a:rPr lang="en-US" b="1" i="1" dirty="0"/>
              <a:t> class is thread-safe i.e. multiple threads cannot access it simultaneously. So it is safe and will result in an order.</a:t>
            </a:r>
          </a:p>
          <a:p>
            <a:pPr algn="just"/>
            <a:r>
              <a:rPr lang="en-IN" dirty="0"/>
              <a:t>What is mutable string:-</a:t>
            </a:r>
            <a:r>
              <a:rPr lang="en-US" dirty="0"/>
              <a:t>A string that can be modified or changed is known as mutable string. </a:t>
            </a:r>
            <a:r>
              <a:rPr lang="en-US" dirty="0" err="1"/>
              <a:t>StringBuffer</a:t>
            </a:r>
            <a:r>
              <a:rPr lang="en-US" dirty="0"/>
              <a:t> and </a:t>
            </a:r>
            <a:r>
              <a:rPr lang="en-US" dirty="0" err="1"/>
              <a:t>StringBuilder</a:t>
            </a:r>
            <a:r>
              <a:rPr lang="en-US" dirty="0"/>
              <a:t> classes are used for creating mutable string</a:t>
            </a:r>
            <a:endParaRPr lang="en-IN" dirty="0"/>
          </a:p>
          <a:p>
            <a:pPr algn="just"/>
            <a:endParaRPr lang="en-IN" dirty="0"/>
          </a:p>
        </p:txBody>
      </p:sp>
    </p:spTree>
    <p:extLst>
      <p:ext uri="{BB962C8B-B14F-4D97-AF65-F5344CB8AC3E}">
        <p14:creationId xmlns:p14="http://schemas.microsoft.com/office/powerpoint/2010/main" val="3649663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a:t>1) </a:t>
            </a:r>
            <a:r>
              <a:rPr lang="en-IN" dirty="0" err="1"/>
              <a:t>StringBuffer</a:t>
            </a:r>
            <a:r>
              <a:rPr lang="en-IN" dirty="0"/>
              <a:t> append() method</a:t>
            </a:r>
          </a:p>
          <a:p>
            <a:pPr algn="just"/>
            <a:r>
              <a:rPr lang="en-IN" dirty="0"/>
              <a:t>The append() method concatenates the given argument with this string.</a:t>
            </a:r>
          </a:p>
          <a:p>
            <a:pPr algn="just"/>
            <a:r>
              <a:rPr lang="en-IN" b="1" dirty="0"/>
              <a:t>class</a:t>
            </a:r>
            <a:r>
              <a:rPr lang="en-IN" dirty="0"/>
              <a:t> A{  </a:t>
            </a:r>
          </a:p>
          <a:p>
            <a:pPr algn="just"/>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lgn="just"/>
            <a:r>
              <a:rPr lang="en-IN" dirty="0" err="1"/>
              <a:t>StringBuffer</a:t>
            </a:r>
            <a:r>
              <a:rPr lang="en-IN" dirty="0"/>
              <a:t> </a:t>
            </a:r>
            <a:r>
              <a:rPr lang="en-IN" dirty="0" err="1"/>
              <a:t>sb</a:t>
            </a:r>
            <a:r>
              <a:rPr lang="en-IN" dirty="0"/>
              <a:t>=</a:t>
            </a:r>
            <a:r>
              <a:rPr lang="en-IN" b="1" dirty="0"/>
              <a:t>new</a:t>
            </a:r>
            <a:r>
              <a:rPr lang="en-IN" dirty="0"/>
              <a:t> </a:t>
            </a:r>
            <a:r>
              <a:rPr lang="en-IN" dirty="0" err="1"/>
              <a:t>StringBuffer</a:t>
            </a:r>
            <a:r>
              <a:rPr lang="en-IN" dirty="0"/>
              <a:t>("Hello ");  </a:t>
            </a:r>
          </a:p>
          <a:p>
            <a:pPr algn="just"/>
            <a:r>
              <a:rPr lang="en-IN" dirty="0" err="1"/>
              <a:t>sb.append</a:t>
            </a:r>
            <a:r>
              <a:rPr lang="en-IN" dirty="0"/>
              <a:t>("Java");//now original string is changed  </a:t>
            </a:r>
          </a:p>
          <a:p>
            <a:pPr algn="just"/>
            <a:r>
              <a:rPr lang="en-IN" dirty="0" err="1"/>
              <a:t>System.out.println</a:t>
            </a:r>
            <a:r>
              <a:rPr lang="en-IN" dirty="0"/>
              <a:t>(</a:t>
            </a:r>
            <a:r>
              <a:rPr lang="en-IN" dirty="0" err="1"/>
              <a:t>sb</a:t>
            </a:r>
            <a:r>
              <a:rPr lang="en-IN" dirty="0"/>
              <a:t>);//prints Hello Java  </a:t>
            </a:r>
          </a:p>
          <a:p>
            <a:pPr algn="just"/>
            <a:r>
              <a:rPr lang="en-IN" dirty="0"/>
              <a:t>}  </a:t>
            </a:r>
          </a:p>
          <a:p>
            <a:pPr algn="just"/>
            <a:r>
              <a:rPr lang="en-IN" dirty="0"/>
              <a:t>}  </a:t>
            </a:r>
          </a:p>
          <a:p>
            <a:pPr algn="just"/>
            <a:endParaRPr lang="en-IN" dirty="0"/>
          </a:p>
        </p:txBody>
      </p:sp>
    </p:spTree>
    <p:extLst>
      <p:ext uri="{BB962C8B-B14F-4D97-AF65-F5344CB8AC3E}">
        <p14:creationId xmlns:p14="http://schemas.microsoft.com/office/powerpoint/2010/main" val="2166353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r>
              <a:rPr lang="en-IN" dirty="0"/>
              <a:t>2) </a:t>
            </a:r>
            <a:r>
              <a:rPr lang="en-IN" dirty="0" err="1"/>
              <a:t>StringBuffer</a:t>
            </a:r>
            <a:r>
              <a:rPr lang="en-IN" dirty="0"/>
              <a:t> insert() method</a:t>
            </a:r>
          </a:p>
          <a:p>
            <a:r>
              <a:rPr lang="en-IN" dirty="0"/>
              <a:t>The insert() method inserts the given string with this string at the given position.</a:t>
            </a:r>
          </a:p>
          <a:p>
            <a:r>
              <a:rPr lang="en-IN" b="1" dirty="0"/>
              <a:t>class</a:t>
            </a:r>
            <a:r>
              <a:rPr lang="en-IN" dirty="0"/>
              <a:t> A{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StringBuffer</a:t>
            </a:r>
            <a:r>
              <a:rPr lang="en-IN" dirty="0"/>
              <a:t> </a:t>
            </a:r>
            <a:r>
              <a:rPr lang="en-IN" dirty="0" err="1"/>
              <a:t>sb</a:t>
            </a:r>
            <a:r>
              <a:rPr lang="en-IN" dirty="0"/>
              <a:t>=</a:t>
            </a:r>
            <a:r>
              <a:rPr lang="en-IN" b="1" dirty="0"/>
              <a:t>new</a:t>
            </a:r>
            <a:r>
              <a:rPr lang="en-IN" dirty="0"/>
              <a:t> </a:t>
            </a:r>
            <a:r>
              <a:rPr lang="en-IN" dirty="0" err="1"/>
              <a:t>StringBuffer</a:t>
            </a:r>
            <a:r>
              <a:rPr lang="en-IN" dirty="0"/>
              <a:t>("Hello ");  </a:t>
            </a:r>
          </a:p>
          <a:p>
            <a:r>
              <a:rPr lang="en-IN" dirty="0" err="1"/>
              <a:t>sb.insert</a:t>
            </a:r>
            <a:r>
              <a:rPr lang="en-IN" dirty="0"/>
              <a:t>(1,"Java");//now original string is changed  </a:t>
            </a:r>
          </a:p>
          <a:p>
            <a:r>
              <a:rPr lang="en-IN" dirty="0" err="1"/>
              <a:t>System.out.println</a:t>
            </a:r>
            <a:r>
              <a:rPr lang="en-IN" dirty="0"/>
              <a:t>(</a:t>
            </a:r>
            <a:r>
              <a:rPr lang="en-IN" dirty="0" err="1"/>
              <a:t>sb</a:t>
            </a:r>
            <a:r>
              <a:rPr lang="en-IN" dirty="0"/>
              <a:t>);//prints </a:t>
            </a:r>
            <a:r>
              <a:rPr lang="en-IN" dirty="0" err="1"/>
              <a:t>HJavaello</a:t>
            </a:r>
            <a:r>
              <a:rPr lang="en-IN" dirty="0"/>
              <a:t>  </a:t>
            </a:r>
          </a:p>
          <a:p>
            <a:r>
              <a:rPr lang="en-IN" dirty="0"/>
              <a:t>}  </a:t>
            </a:r>
          </a:p>
          <a:p>
            <a:r>
              <a:rPr lang="en-IN" dirty="0"/>
              <a:t>}  </a:t>
            </a:r>
          </a:p>
          <a:p>
            <a:endParaRPr lang="en-IN" dirty="0"/>
          </a:p>
        </p:txBody>
      </p:sp>
    </p:spTree>
    <p:extLst>
      <p:ext uri="{BB962C8B-B14F-4D97-AF65-F5344CB8AC3E}">
        <p14:creationId xmlns:p14="http://schemas.microsoft.com/office/powerpoint/2010/main" val="249756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304800"/>
            <a:ext cx="8229600" cy="838200"/>
          </a:xfrm>
        </p:spPr>
        <p:txBody>
          <a:bodyPr>
            <a:normAutofit/>
          </a:bodyPr>
          <a:lstStyle/>
          <a:p>
            <a:r>
              <a:rPr lang="en-US" dirty="0"/>
              <a:t>Environment to compile and execute</a:t>
            </a:r>
          </a:p>
        </p:txBody>
      </p:sp>
      <p:sp>
        <p:nvSpPr>
          <p:cNvPr id="2355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9E08635-B498-425F-961F-EDBF8CFD85B5}" type="slidenum">
              <a:rPr lang="en-US" smtClean="0">
                <a:solidFill>
                  <a:schemeClr val="bg2"/>
                </a:solidFill>
              </a:rPr>
              <a:pPr eaLnBrk="1" hangingPunct="1">
                <a:defRPr/>
              </a:pPr>
              <a:t>5</a:t>
            </a:fld>
            <a:endParaRPr lang="en-US">
              <a:solidFill>
                <a:schemeClr val="bg2"/>
              </a:solidFill>
            </a:endParaRPr>
          </a:p>
        </p:txBody>
      </p:sp>
      <p:sp>
        <p:nvSpPr>
          <p:cNvPr id="23555" name="Content Placeholder 2"/>
          <p:cNvSpPr>
            <a:spLocks noGrp="1"/>
          </p:cNvSpPr>
          <p:nvPr>
            <p:ph sz="quarter" idx="1"/>
          </p:nvPr>
        </p:nvSpPr>
        <p:spPr>
          <a:xfrm>
            <a:off x="565597" y="1219200"/>
            <a:ext cx="8091152" cy="3657600"/>
          </a:xfrm>
        </p:spPr>
        <p:txBody>
          <a:bodyPr/>
          <a:lstStyle/>
          <a:p>
            <a:r>
              <a:rPr lang="en-US" dirty="0"/>
              <a:t>Compile java programs</a:t>
            </a:r>
          </a:p>
          <a:p>
            <a:pPr lvl="1"/>
            <a:r>
              <a:rPr lang="en-US" sz="2000" dirty="0">
                <a:solidFill>
                  <a:srgbClr val="C00000"/>
                </a:solidFill>
              </a:rPr>
              <a:t>From command prompt</a:t>
            </a:r>
          </a:p>
          <a:p>
            <a:pPr lvl="1"/>
            <a:r>
              <a:rPr lang="en-US" sz="2000" dirty="0"/>
              <a:t>Through an IDE  (Integrated development environment)</a:t>
            </a:r>
          </a:p>
          <a:p>
            <a:pPr lvl="2"/>
            <a:r>
              <a:rPr lang="en-US" sz="2000" dirty="0">
                <a:solidFill>
                  <a:srgbClr val="C00000"/>
                </a:solidFill>
              </a:rPr>
              <a:t>Eclipse </a:t>
            </a:r>
            <a:r>
              <a:rPr lang="en-US" sz="2000" dirty="0">
                <a:solidFill>
                  <a:srgbClr val="C00000"/>
                </a:solidFill>
                <a:sym typeface="Wingdings" pitchFamily="2" charset="2"/>
              </a:rPr>
              <a:t></a:t>
            </a:r>
            <a:r>
              <a:rPr lang="en-US" sz="2000" dirty="0">
                <a:solidFill>
                  <a:srgbClr val="C00000"/>
                </a:solidFill>
              </a:rPr>
              <a:t>Apache</a:t>
            </a:r>
          </a:p>
          <a:p>
            <a:pPr lvl="2"/>
            <a:r>
              <a:rPr lang="en-US" sz="2000" dirty="0" err="1"/>
              <a:t>NetBeans</a:t>
            </a:r>
            <a:r>
              <a:rPr lang="en-US" sz="2000" dirty="0"/>
              <a:t> </a:t>
            </a:r>
            <a:r>
              <a:rPr lang="en-US" sz="2000" dirty="0">
                <a:sym typeface="Wingdings" pitchFamily="2" charset="2"/>
              </a:rPr>
              <a:t></a:t>
            </a:r>
            <a:r>
              <a:rPr lang="en-US" sz="2000" dirty="0"/>
              <a:t>Oracle SDN</a:t>
            </a:r>
          </a:p>
          <a:p>
            <a:pPr lvl="2"/>
            <a:r>
              <a:rPr lang="en-US" sz="2000" dirty="0" err="1"/>
              <a:t>JBuilder</a:t>
            </a:r>
            <a:r>
              <a:rPr lang="en-US" sz="2000" dirty="0"/>
              <a:t> </a:t>
            </a:r>
            <a:r>
              <a:rPr lang="en-US" sz="2000" dirty="0">
                <a:sym typeface="Wingdings" pitchFamily="2" charset="2"/>
              </a:rPr>
              <a:t> Borland</a:t>
            </a:r>
            <a:endParaRPr lang="en-US" sz="2000" dirty="0"/>
          </a:p>
          <a:p>
            <a:pPr lvl="2"/>
            <a:r>
              <a:rPr lang="en-US" sz="2000" dirty="0"/>
              <a:t>Integrated Development Environment </a:t>
            </a:r>
            <a:r>
              <a:rPr lang="en-US" sz="2000" dirty="0">
                <a:sym typeface="Wingdings" pitchFamily="2" charset="2"/>
              </a:rPr>
              <a:t> IBM</a:t>
            </a:r>
          </a:p>
        </p:txBody>
      </p:sp>
      <p:sp>
        <p:nvSpPr>
          <p:cNvPr id="2" name="Rectangle 1"/>
          <p:cNvSpPr/>
          <p:nvPr/>
        </p:nvSpPr>
        <p:spPr>
          <a:xfrm>
            <a:off x="595648" y="5408816"/>
            <a:ext cx="2528552"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000" i="1" dirty="0">
                <a:solidFill>
                  <a:srgbClr val="0070C0"/>
                </a:solidFill>
                <a:sym typeface="Wingdings" pitchFamily="2" charset="2"/>
              </a:rPr>
              <a:t>  </a:t>
            </a:r>
            <a:r>
              <a:rPr lang="en-US" sz="2000" i="1" dirty="0">
                <a:solidFill>
                  <a:srgbClr val="990099"/>
                </a:solidFill>
                <a:sym typeface="Wingdings" pitchFamily="2" charset="2"/>
              </a:rPr>
              <a:t>What is an IDE?</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356176"/>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9416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772400" cy="990600"/>
          </a:xfrm>
        </p:spPr>
        <p:txBody>
          <a:bodyPr>
            <a:normAutofit fontScale="90000"/>
          </a:bodyPr>
          <a:lstStyle/>
          <a:p>
            <a:r>
              <a:rPr lang="en-IN" dirty="0"/>
              <a:t>Java </a:t>
            </a:r>
            <a:r>
              <a:rPr lang="en-IN" dirty="0" err="1"/>
              <a:t>StringBuilder</a:t>
            </a:r>
            <a:r>
              <a:rPr lang="en-IN" dirty="0"/>
              <a:t> class</a:t>
            </a:r>
            <a:br>
              <a:rPr lang="en-IN" dirty="0"/>
            </a:br>
            <a:endParaRPr lang="en-IN" dirty="0"/>
          </a:p>
        </p:txBody>
      </p:sp>
      <p:sp>
        <p:nvSpPr>
          <p:cNvPr id="3" name="Content Placeholder 2"/>
          <p:cNvSpPr>
            <a:spLocks noGrp="1"/>
          </p:cNvSpPr>
          <p:nvPr>
            <p:ph sz="quarter" idx="1"/>
          </p:nvPr>
        </p:nvSpPr>
        <p:spPr/>
        <p:txBody>
          <a:bodyPr>
            <a:normAutofit lnSpcReduction="10000"/>
          </a:bodyPr>
          <a:lstStyle/>
          <a:p>
            <a:pPr algn="just"/>
            <a:r>
              <a:rPr lang="en-US" dirty="0"/>
              <a:t>Java </a:t>
            </a:r>
            <a:r>
              <a:rPr lang="en-US" dirty="0" err="1"/>
              <a:t>StringBuilder</a:t>
            </a:r>
            <a:r>
              <a:rPr lang="en-US" dirty="0"/>
              <a:t> class is used to create mutable (modifiable) string. The Java </a:t>
            </a:r>
            <a:r>
              <a:rPr lang="en-US" dirty="0" err="1"/>
              <a:t>StringBuilder</a:t>
            </a:r>
            <a:r>
              <a:rPr lang="en-US" dirty="0"/>
              <a:t> class is same as </a:t>
            </a:r>
            <a:r>
              <a:rPr lang="en-US" dirty="0" err="1"/>
              <a:t>StringBuffer</a:t>
            </a:r>
            <a:r>
              <a:rPr lang="en-US" dirty="0"/>
              <a:t> class except that it is non-synchronized. It is available since JDK 1.5.</a:t>
            </a:r>
          </a:p>
          <a:p>
            <a:pPr algn="just"/>
            <a:r>
              <a:rPr lang="en-US" dirty="0"/>
              <a:t>Important Constructors of </a:t>
            </a:r>
            <a:r>
              <a:rPr lang="en-US" dirty="0" err="1"/>
              <a:t>StringBuilder</a:t>
            </a:r>
            <a:r>
              <a:rPr lang="en-US" dirty="0"/>
              <a:t> class</a:t>
            </a:r>
          </a:p>
          <a:p>
            <a:pPr algn="just"/>
            <a:r>
              <a:rPr lang="en-US" b="1" dirty="0" err="1"/>
              <a:t>StringBuilder</a:t>
            </a:r>
            <a:r>
              <a:rPr lang="en-US" b="1" dirty="0"/>
              <a:t>():</a:t>
            </a:r>
            <a:r>
              <a:rPr lang="en-US" dirty="0"/>
              <a:t> creates an empty string Builder with the initial capacity of 16.</a:t>
            </a:r>
          </a:p>
          <a:p>
            <a:pPr algn="just"/>
            <a:r>
              <a:rPr lang="en-US" b="1" dirty="0" err="1"/>
              <a:t>StringBuilder</a:t>
            </a:r>
            <a:r>
              <a:rPr lang="en-US" b="1" dirty="0"/>
              <a:t>(String </a:t>
            </a:r>
            <a:r>
              <a:rPr lang="en-US" b="1" dirty="0" err="1"/>
              <a:t>str</a:t>
            </a:r>
            <a:r>
              <a:rPr lang="en-US" b="1" dirty="0"/>
              <a:t>):</a:t>
            </a:r>
            <a:r>
              <a:rPr lang="en-US" dirty="0"/>
              <a:t> creates a string Builder with the specified string.</a:t>
            </a:r>
          </a:p>
          <a:p>
            <a:pPr algn="just"/>
            <a:r>
              <a:rPr lang="en-US" b="1" dirty="0" err="1"/>
              <a:t>StringBuilder</a:t>
            </a:r>
            <a:r>
              <a:rPr lang="en-US" b="1" dirty="0"/>
              <a:t>(</a:t>
            </a:r>
            <a:r>
              <a:rPr lang="en-US" b="1" dirty="0" err="1"/>
              <a:t>int</a:t>
            </a:r>
            <a:r>
              <a:rPr lang="en-US" b="1" dirty="0"/>
              <a:t> length):</a:t>
            </a:r>
            <a:r>
              <a:rPr lang="en-US" dirty="0"/>
              <a:t> creates an empty string Builder with the specified capacity as length.</a:t>
            </a:r>
          </a:p>
          <a:p>
            <a:pPr algn="just"/>
            <a:endParaRPr lang="en-IN" dirty="0"/>
          </a:p>
        </p:txBody>
      </p:sp>
    </p:spTree>
    <p:extLst>
      <p:ext uri="{BB962C8B-B14F-4D97-AF65-F5344CB8AC3E}">
        <p14:creationId xmlns:p14="http://schemas.microsoft.com/office/powerpoint/2010/main" val="4259858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a:t>
            </a:r>
            <a:r>
              <a:rPr lang="en-IN" dirty="0" err="1"/>
              <a:t>StringBuilder</a:t>
            </a:r>
            <a:r>
              <a:rPr lang="en-IN" dirty="0"/>
              <a:t> Examples</a:t>
            </a:r>
            <a:br>
              <a:rPr lang="en-IN" dirty="0"/>
            </a:br>
            <a:endParaRPr lang="en-IN" dirty="0"/>
          </a:p>
        </p:txBody>
      </p:sp>
      <p:sp>
        <p:nvSpPr>
          <p:cNvPr id="3" name="Content Placeholder 2"/>
          <p:cNvSpPr>
            <a:spLocks noGrp="1"/>
          </p:cNvSpPr>
          <p:nvPr>
            <p:ph sz="quarter" idx="1"/>
          </p:nvPr>
        </p:nvSpPr>
        <p:spPr/>
        <p:txBody>
          <a:bodyPr>
            <a:normAutofit/>
          </a:bodyPr>
          <a:lstStyle/>
          <a:p>
            <a:r>
              <a:rPr lang="en-IN" b="1" dirty="0"/>
              <a:t>class</a:t>
            </a:r>
            <a:r>
              <a:rPr lang="en-IN" dirty="0"/>
              <a:t> A{  </a:t>
            </a:r>
          </a:p>
          <a:p>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err="1"/>
              <a:t>StringBuilder</a:t>
            </a:r>
            <a:r>
              <a:rPr lang="en-IN" dirty="0"/>
              <a:t> </a:t>
            </a:r>
            <a:r>
              <a:rPr lang="en-IN" dirty="0" err="1"/>
              <a:t>sb</a:t>
            </a:r>
            <a:r>
              <a:rPr lang="en-IN" dirty="0"/>
              <a:t>=</a:t>
            </a:r>
            <a:r>
              <a:rPr lang="en-IN" b="1" dirty="0"/>
              <a:t>new</a:t>
            </a:r>
            <a:r>
              <a:rPr lang="en-IN" dirty="0"/>
              <a:t> </a:t>
            </a:r>
            <a:r>
              <a:rPr lang="en-IN" dirty="0" err="1"/>
              <a:t>StringBuilder</a:t>
            </a:r>
            <a:r>
              <a:rPr lang="en-IN" dirty="0"/>
              <a:t>("Hello ");  </a:t>
            </a:r>
          </a:p>
          <a:p>
            <a:r>
              <a:rPr lang="en-IN" dirty="0" err="1"/>
              <a:t>sb.append</a:t>
            </a:r>
            <a:r>
              <a:rPr lang="en-IN" dirty="0"/>
              <a:t>("Java");//now original string is changed  </a:t>
            </a:r>
          </a:p>
          <a:p>
            <a:r>
              <a:rPr lang="en-IN" dirty="0" err="1"/>
              <a:t>System.out.println</a:t>
            </a:r>
            <a:r>
              <a:rPr lang="en-IN" dirty="0"/>
              <a:t>(</a:t>
            </a:r>
            <a:r>
              <a:rPr lang="en-IN" dirty="0" err="1"/>
              <a:t>sb</a:t>
            </a:r>
            <a:r>
              <a:rPr lang="en-IN" dirty="0"/>
              <a:t>);//prints Hello Java  </a:t>
            </a:r>
          </a:p>
          <a:p>
            <a:r>
              <a:rPr lang="en-IN" dirty="0"/>
              <a:t>}  </a:t>
            </a:r>
          </a:p>
          <a:p>
            <a:r>
              <a:rPr lang="en-IN" dirty="0"/>
              <a:t>}  </a:t>
            </a:r>
          </a:p>
          <a:p>
            <a:endParaRPr lang="en-IN" dirty="0"/>
          </a:p>
        </p:txBody>
      </p:sp>
    </p:spTree>
    <p:extLst>
      <p:ext uri="{BB962C8B-B14F-4D97-AF65-F5344CB8AC3E}">
        <p14:creationId xmlns:p14="http://schemas.microsoft.com/office/powerpoint/2010/main" val="1288556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title"/>
          </p:nvPr>
        </p:nvSpPr>
        <p:spPr>
          <a:xfrm>
            <a:off x="381000" y="0"/>
            <a:ext cx="7772400" cy="1143000"/>
          </a:xfrm>
        </p:spPr>
        <p:txBody>
          <a:bodyPr/>
          <a:lstStyle/>
          <a:p>
            <a:pPr eaLnBrk="1" hangingPunct="1"/>
            <a:r>
              <a:rPr lang="en-US" dirty="0"/>
              <a:t>Inheritance Definition</a:t>
            </a:r>
          </a:p>
        </p:txBody>
      </p:sp>
      <p:sp>
        <p:nvSpPr>
          <p:cNvPr id="8197"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F07E47A7-6BF1-4800-8E70-E34DD913A7F4}" type="slidenum">
              <a:rPr lang="en-US" smtClean="0">
                <a:solidFill>
                  <a:schemeClr val="bg2"/>
                </a:solidFill>
              </a:rPr>
              <a:pPr eaLnBrk="1" hangingPunct="1">
                <a:defRPr/>
              </a:pPr>
              <a:t>52</a:t>
            </a:fld>
            <a:endParaRPr lang="en-US">
              <a:solidFill>
                <a:schemeClr val="bg2"/>
              </a:solidFill>
            </a:endParaRPr>
          </a:p>
        </p:txBody>
      </p:sp>
      <p:sp>
        <p:nvSpPr>
          <p:cNvPr id="8195" name="Content Placeholder 13"/>
          <p:cNvSpPr>
            <a:spLocks noGrp="1"/>
          </p:cNvSpPr>
          <p:nvPr>
            <p:ph sz="quarter" idx="1"/>
          </p:nvPr>
        </p:nvSpPr>
        <p:spPr>
          <a:xfrm>
            <a:off x="228600" y="2057400"/>
            <a:ext cx="8686800" cy="4356100"/>
          </a:xfrm>
        </p:spPr>
        <p:txBody>
          <a:bodyPr>
            <a:normAutofit lnSpcReduction="10000"/>
          </a:bodyPr>
          <a:lstStyle/>
          <a:p>
            <a:pPr algn="just">
              <a:lnSpc>
                <a:spcPct val="120000"/>
              </a:lnSpc>
            </a:pPr>
            <a:r>
              <a:rPr lang="en-US" dirty="0"/>
              <a:t>Approach:</a:t>
            </a:r>
          </a:p>
          <a:p>
            <a:pPr lvl="1" algn="just">
              <a:lnSpc>
                <a:spcPct val="120000"/>
              </a:lnSpc>
            </a:pPr>
            <a:r>
              <a:rPr lang="en-US" sz="2000" dirty="0"/>
              <a:t>Common properties of related classes can be defined in a generic class.</a:t>
            </a:r>
          </a:p>
          <a:p>
            <a:pPr lvl="1" algn="just">
              <a:lnSpc>
                <a:spcPct val="120000"/>
              </a:lnSpc>
            </a:pPr>
            <a:r>
              <a:rPr lang="en-US" sz="2000" dirty="0"/>
              <a:t>This generic class can then be used by more specific classes through inheritance. </a:t>
            </a:r>
          </a:p>
          <a:p>
            <a:pPr lvl="1" algn="just">
              <a:lnSpc>
                <a:spcPct val="120000"/>
              </a:lnSpc>
            </a:pPr>
            <a:r>
              <a:rPr lang="en-US" sz="2000" dirty="0"/>
              <a:t>Each of these specific classes can add things that are unique to it. </a:t>
            </a:r>
          </a:p>
          <a:p>
            <a:pPr algn="just">
              <a:lnSpc>
                <a:spcPct val="120000"/>
              </a:lnSpc>
            </a:pPr>
            <a:r>
              <a:rPr lang="en-US" dirty="0"/>
              <a:t>As a result of inheritance, a hierarchy of classes is formed.</a:t>
            </a:r>
          </a:p>
          <a:p>
            <a:pPr algn="just">
              <a:lnSpc>
                <a:spcPct val="120000"/>
              </a:lnSpc>
            </a:pPr>
            <a:r>
              <a:rPr lang="en-US" dirty="0"/>
              <a:t>The class that is inherited is called </a:t>
            </a:r>
            <a:r>
              <a:rPr lang="en-US" dirty="0">
                <a:solidFill>
                  <a:srgbClr val="C00000"/>
                </a:solidFill>
              </a:rPr>
              <a:t>super class </a:t>
            </a:r>
            <a:r>
              <a:rPr lang="en-US" dirty="0"/>
              <a:t>and the class that is inheriting is called a </a:t>
            </a:r>
            <a:r>
              <a:rPr lang="en-US" dirty="0">
                <a:solidFill>
                  <a:srgbClr val="C00000"/>
                </a:solidFill>
              </a:rPr>
              <a:t>subclass.</a:t>
            </a:r>
          </a:p>
          <a:p>
            <a:pPr algn="just">
              <a:lnSpc>
                <a:spcPct val="120000"/>
              </a:lnSpc>
            </a:pPr>
            <a:r>
              <a:rPr lang="en-US" kern="1200" dirty="0">
                <a:latin typeface="Arial" pitchFamily="34" charset="0"/>
              </a:rPr>
              <a:t>Java does not support inheritance from more than one class. That is, you can </a:t>
            </a:r>
            <a:r>
              <a:rPr lang="en-US" b="1" dirty="0">
                <a:solidFill>
                  <a:srgbClr val="000000"/>
                </a:solidFill>
                <a:latin typeface="Courier New" pitchFamily="49" charset="0"/>
              </a:rPr>
              <a:t>extend</a:t>
            </a:r>
            <a:r>
              <a:rPr lang="en-US" kern="1200" dirty="0">
                <a:latin typeface="Arial" pitchFamily="34" charset="0"/>
              </a:rPr>
              <a:t> only from one class.</a:t>
            </a:r>
          </a:p>
        </p:txBody>
      </p:sp>
      <p:sp>
        <p:nvSpPr>
          <p:cNvPr id="13" name="Rectangle 12"/>
          <p:cNvSpPr/>
          <p:nvPr/>
        </p:nvSpPr>
        <p:spPr>
          <a:xfrm>
            <a:off x="304800" y="1066800"/>
            <a:ext cx="8534400" cy="1016000"/>
          </a:xfrm>
          <a:prstGeom prst="rect">
            <a:avLst/>
          </a:prstGeom>
        </p:spPr>
        <p:txBody>
          <a:bodyPr>
            <a:spAutoFit/>
          </a:bodyPr>
          <a:lstStyle/>
          <a:p>
            <a:pPr algn="just">
              <a:defRPr/>
            </a:pPr>
            <a:r>
              <a:rPr lang="en-US" sz="2000" b="1" i="1" dirty="0">
                <a:solidFill>
                  <a:srgbClr val="5F5F5F"/>
                </a:solidFill>
                <a:latin typeface="+mj-lt"/>
                <a:cs typeface="+mn-cs"/>
                <a:sym typeface="Wingdings" pitchFamily="2" charset="2"/>
              </a:rPr>
              <a:t>Inheritance defines relationship among classes, wherein one class shares structure or behavior defined in one or more classes. </a:t>
            </a:r>
          </a:p>
          <a:p>
            <a:pPr algn="just">
              <a:buFontTx/>
              <a:buChar char="-"/>
              <a:defRPr/>
            </a:pPr>
            <a:r>
              <a:rPr lang="en-US" sz="2000" b="1" dirty="0">
                <a:solidFill>
                  <a:srgbClr val="5F5F5F"/>
                </a:solidFill>
                <a:latin typeface="+mj-lt"/>
                <a:cs typeface="+mn-cs"/>
                <a:sym typeface="Wingdings" pitchFamily="2" charset="2"/>
              </a:rPr>
              <a:t>Grady </a:t>
            </a:r>
            <a:r>
              <a:rPr lang="en-US" sz="2000" b="1" dirty="0" err="1">
                <a:solidFill>
                  <a:srgbClr val="5F5F5F"/>
                </a:solidFill>
                <a:latin typeface="+mj-lt"/>
                <a:cs typeface="+mn-cs"/>
                <a:sym typeface="Wingdings" pitchFamily="2" charset="2"/>
              </a:rPr>
              <a:t>Booch</a:t>
            </a:r>
            <a:r>
              <a:rPr lang="en-US" sz="2000" b="1" dirty="0">
                <a:solidFill>
                  <a:srgbClr val="5F5F5F"/>
                </a:solidFill>
                <a:latin typeface="+mj-lt"/>
                <a:cs typeface="+mn-cs"/>
                <a:sym typeface="Wingdings" pitchFamily="2" charset="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a:xfrm>
            <a:off x="685800" y="152400"/>
            <a:ext cx="7772400" cy="1143000"/>
          </a:xfrm>
        </p:spPr>
        <p:txBody>
          <a:bodyPr/>
          <a:lstStyle/>
          <a:p>
            <a:pPr eaLnBrk="1" hangingPunct="1"/>
            <a:r>
              <a:rPr lang="en-US" sz="3600" dirty="0"/>
              <a:t>Example scenarios for inheritance</a:t>
            </a:r>
          </a:p>
        </p:txBody>
      </p:sp>
      <p:sp>
        <p:nvSpPr>
          <p:cNvPr id="922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AA85900F-7D6E-4414-A7A7-FA6E3680B962}" type="slidenum">
              <a:rPr lang="en-US" smtClean="0">
                <a:solidFill>
                  <a:schemeClr val="bg2"/>
                </a:solidFill>
              </a:rPr>
              <a:pPr eaLnBrk="1" hangingPunct="1">
                <a:defRPr/>
              </a:pPr>
              <a:t>53</a:t>
            </a:fld>
            <a:endParaRPr lang="en-US">
              <a:solidFill>
                <a:schemeClr val="bg2"/>
              </a:solidFill>
            </a:endParaRPr>
          </a:p>
        </p:txBody>
      </p:sp>
      <p:sp>
        <p:nvSpPr>
          <p:cNvPr id="9219" name="Content Placeholder 12"/>
          <p:cNvSpPr>
            <a:spLocks noGrp="1"/>
          </p:cNvSpPr>
          <p:nvPr>
            <p:ph sz="quarter" idx="1"/>
          </p:nvPr>
        </p:nvSpPr>
        <p:spPr>
          <a:xfrm>
            <a:off x="381000" y="1371600"/>
            <a:ext cx="8229600" cy="4525963"/>
          </a:xfrm>
        </p:spPr>
        <p:txBody>
          <a:bodyPr>
            <a:normAutofit/>
          </a:bodyPr>
          <a:lstStyle/>
          <a:p>
            <a:pPr algn="just"/>
            <a:r>
              <a:rPr lang="en-US" b="1" dirty="0">
                <a:solidFill>
                  <a:schemeClr val="tx1"/>
                </a:solidFill>
                <a:latin typeface="Courier New" pitchFamily="49" charset="0"/>
                <a:cs typeface="Courier New" pitchFamily="49" charset="0"/>
              </a:rPr>
              <a:t>Student</a:t>
            </a:r>
            <a:r>
              <a:rPr lang="en-US" dirty="0"/>
              <a:t> and </a:t>
            </a:r>
            <a:r>
              <a:rPr lang="en-US" b="1" dirty="0">
                <a:solidFill>
                  <a:schemeClr val="tx1"/>
                </a:solidFill>
                <a:latin typeface="Courier New" pitchFamily="49" charset="0"/>
                <a:cs typeface="Courier New" pitchFamily="49" charset="0"/>
              </a:rPr>
              <a:t>Teacher</a:t>
            </a:r>
            <a:r>
              <a:rPr lang="en-US" dirty="0"/>
              <a:t> are </a:t>
            </a:r>
            <a:r>
              <a:rPr lang="en-US" b="1" dirty="0">
                <a:solidFill>
                  <a:schemeClr val="tx1"/>
                </a:solidFill>
                <a:latin typeface="Courier New" pitchFamily="49" charset="0"/>
                <a:cs typeface="Courier New" pitchFamily="49" charset="0"/>
              </a:rPr>
              <a:t>Person</a:t>
            </a:r>
            <a:r>
              <a:rPr lang="en-US" dirty="0"/>
              <a:t>. </a:t>
            </a:r>
            <a:r>
              <a:rPr lang="en-US" b="1" dirty="0">
                <a:solidFill>
                  <a:schemeClr val="tx1"/>
                </a:solidFill>
                <a:latin typeface="Courier New" pitchFamily="49" charset="0"/>
                <a:cs typeface="Courier New" pitchFamily="49" charset="0"/>
              </a:rPr>
              <a:t>Person</a:t>
            </a:r>
            <a:r>
              <a:rPr lang="en-US" dirty="0"/>
              <a:t> can be a super class and </a:t>
            </a:r>
            <a:r>
              <a:rPr lang="en-US" b="1" dirty="0">
                <a:solidFill>
                  <a:schemeClr val="tx1"/>
                </a:solidFill>
                <a:latin typeface="Courier New" pitchFamily="49" charset="0"/>
                <a:cs typeface="Courier New" pitchFamily="49" charset="0"/>
              </a:rPr>
              <a:t>Student</a:t>
            </a:r>
            <a:r>
              <a:rPr lang="en-US" dirty="0"/>
              <a:t> and </a:t>
            </a:r>
            <a:r>
              <a:rPr lang="en-US" b="1" dirty="0">
                <a:solidFill>
                  <a:schemeClr val="tx1"/>
                </a:solidFill>
                <a:latin typeface="Courier New" pitchFamily="49" charset="0"/>
                <a:cs typeface="Courier New" pitchFamily="49" charset="0"/>
              </a:rPr>
              <a:t>Teacher</a:t>
            </a:r>
            <a:r>
              <a:rPr lang="en-US" dirty="0"/>
              <a:t> can be subclass of </a:t>
            </a:r>
            <a:r>
              <a:rPr lang="en-US" b="1" dirty="0">
                <a:solidFill>
                  <a:schemeClr val="tx1"/>
                </a:solidFill>
                <a:latin typeface="Courier New" pitchFamily="49" charset="0"/>
                <a:cs typeface="Courier New" pitchFamily="49" charset="0"/>
              </a:rPr>
              <a:t>Person</a:t>
            </a:r>
            <a:r>
              <a:rPr lang="en-US" dirty="0"/>
              <a:t> class. </a:t>
            </a:r>
            <a:r>
              <a:rPr lang="en-US" b="1" dirty="0">
                <a:solidFill>
                  <a:schemeClr val="tx1"/>
                </a:solidFill>
                <a:latin typeface="Courier New" pitchFamily="49" charset="0"/>
                <a:cs typeface="Courier New" pitchFamily="49" charset="0"/>
              </a:rPr>
              <a:t>Student</a:t>
            </a:r>
            <a:r>
              <a:rPr lang="en-US" dirty="0"/>
              <a:t> is-a </a:t>
            </a:r>
            <a:r>
              <a:rPr lang="en-US" b="1" dirty="0">
                <a:solidFill>
                  <a:schemeClr val="tx1"/>
                </a:solidFill>
                <a:latin typeface="Courier New" pitchFamily="49" charset="0"/>
                <a:cs typeface="Courier New" pitchFamily="49" charset="0"/>
              </a:rPr>
              <a:t>Person</a:t>
            </a:r>
            <a:r>
              <a:rPr lang="en-US" dirty="0"/>
              <a:t>, </a:t>
            </a:r>
            <a:r>
              <a:rPr lang="en-US" b="1" dirty="0">
                <a:solidFill>
                  <a:schemeClr val="tx1"/>
                </a:solidFill>
                <a:latin typeface="Courier New" pitchFamily="49" charset="0"/>
                <a:cs typeface="Courier New" pitchFamily="49" charset="0"/>
              </a:rPr>
              <a:t>Teacher</a:t>
            </a:r>
            <a:r>
              <a:rPr lang="en-US" dirty="0"/>
              <a:t> is-a </a:t>
            </a:r>
            <a:r>
              <a:rPr lang="en-US" b="1" dirty="0">
                <a:solidFill>
                  <a:schemeClr val="tx1"/>
                </a:solidFill>
                <a:latin typeface="Courier New" pitchFamily="49" charset="0"/>
                <a:cs typeface="Courier New" pitchFamily="49" charset="0"/>
              </a:rPr>
              <a:t>Person</a:t>
            </a:r>
          </a:p>
          <a:p>
            <a:pPr algn="just"/>
            <a:r>
              <a:rPr lang="en-US" b="1" dirty="0">
                <a:solidFill>
                  <a:schemeClr val="tx1"/>
                </a:solidFill>
                <a:latin typeface="Courier New" pitchFamily="49" charset="0"/>
                <a:cs typeface="Courier New" pitchFamily="49" charset="0"/>
              </a:rPr>
              <a:t>HOD</a:t>
            </a:r>
            <a:r>
              <a:rPr lang="en-US" dirty="0"/>
              <a:t> is-a </a:t>
            </a:r>
            <a:r>
              <a:rPr lang="en-US" b="1" dirty="0">
                <a:solidFill>
                  <a:schemeClr val="tx1"/>
                </a:solidFill>
                <a:latin typeface="Courier New" pitchFamily="49" charset="0"/>
                <a:cs typeface="Courier New" pitchFamily="49" charset="0"/>
              </a:rPr>
              <a:t>Teacher. Since Teacher </a:t>
            </a:r>
            <a:r>
              <a:rPr lang="en-US" dirty="0"/>
              <a:t>is-a</a:t>
            </a:r>
            <a:r>
              <a:rPr lang="en-US" b="1" dirty="0">
                <a:solidFill>
                  <a:schemeClr val="tx1"/>
                </a:solidFill>
                <a:latin typeface="Courier New" pitchFamily="49" charset="0"/>
                <a:cs typeface="Courier New" pitchFamily="49" charset="0"/>
              </a:rPr>
              <a:t> Person, HOD </a:t>
            </a:r>
            <a:r>
              <a:rPr lang="en-US" dirty="0"/>
              <a:t>is also a </a:t>
            </a:r>
            <a:r>
              <a:rPr lang="en-US" b="1" dirty="0">
                <a:solidFill>
                  <a:schemeClr val="tx1"/>
                </a:solidFill>
                <a:latin typeface="Courier New" pitchFamily="49" charset="0"/>
                <a:cs typeface="Courier New" pitchFamily="49" charset="0"/>
              </a:rPr>
              <a:t>Person</a:t>
            </a:r>
          </a:p>
          <a:p>
            <a:pPr algn="just"/>
            <a:r>
              <a:rPr lang="en-US" b="1" dirty="0" err="1">
                <a:solidFill>
                  <a:schemeClr val="tx1"/>
                </a:solidFill>
                <a:latin typeface="Courier New" pitchFamily="49" charset="0"/>
                <a:cs typeface="Courier New" pitchFamily="49" charset="0"/>
              </a:rPr>
              <a:t>Written_Test</a:t>
            </a:r>
            <a:r>
              <a:rPr lang="en-US" b="1" dirty="0">
                <a:solidFill>
                  <a:schemeClr val="tx1"/>
                </a:solidFill>
                <a:latin typeface="Courier New" pitchFamily="49" charset="0"/>
                <a:cs typeface="Courier New" pitchFamily="49" charset="0"/>
              </a:rPr>
              <a:t> </a:t>
            </a:r>
            <a:r>
              <a:rPr lang="en-US" dirty="0"/>
              <a:t>and </a:t>
            </a:r>
            <a:r>
              <a:rPr lang="en-US" b="1" dirty="0">
                <a:solidFill>
                  <a:schemeClr val="tx1"/>
                </a:solidFill>
                <a:latin typeface="Courier New" pitchFamily="49" charset="0"/>
                <a:cs typeface="Courier New" pitchFamily="49" charset="0"/>
              </a:rPr>
              <a:t>Viva</a:t>
            </a:r>
            <a:r>
              <a:rPr lang="en-US" dirty="0"/>
              <a:t> are </a:t>
            </a:r>
            <a:r>
              <a:rPr lang="en-US" b="1" dirty="0">
                <a:solidFill>
                  <a:schemeClr val="tx1"/>
                </a:solidFill>
                <a:latin typeface="Courier New" pitchFamily="49" charset="0"/>
                <a:cs typeface="Courier New" pitchFamily="49" charset="0"/>
              </a:rPr>
              <a:t>Test</a:t>
            </a:r>
          </a:p>
          <a:p>
            <a:pPr algn="just"/>
            <a:r>
              <a:rPr lang="en-US" b="1" dirty="0">
                <a:solidFill>
                  <a:schemeClr val="tx1"/>
                </a:solidFill>
                <a:latin typeface="Courier New" pitchFamily="49" charset="0"/>
                <a:cs typeface="Courier New" pitchFamily="49" charset="0"/>
              </a:rPr>
              <a:t>Theory and Lab </a:t>
            </a:r>
            <a:r>
              <a:rPr lang="en-US" dirty="0"/>
              <a:t>are</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ClassRoomSession</a:t>
            </a:r>
            <a:endParaRPr lang="en-US" b="1" dirty="0">
              <a:solidFill>
                <a:schemeClr val="tx1"/>
              </a:solidFill>
              <a:latin typeface="Courier New" pitchFamily="49" charset="0"/>
              <a:cs typeface="Courier New" pitchFamily="49" charset="0"/>
            </a:endParaRPr>
          </a:p>
          <a:p>
            <a:pPr algn="just"/>
            <a:r>
              <a:rPr lang="en-US" b="1" dirty="0" err="1">
                <a:solidFill>
                  <a:schemeClr val="tx1"/>
                </a:solidFill>
                <a:latin typeface="Courier New" pitchFamily="49" charset="0"/>
                <a:cs typeface="Courier New" pitchFamily="49" charset="0"/>
              </a:rPr>
              <a:t>SeminarHall</a:t>
            </a:r>
            <a:r>
              <a:rPr lang="en-US" b="1" dirty="0">
                <a:solidFill>
                  <a:schemeClr val="tx1"/>
                </a:solidFill>
                <a:latin typeface="Courier New" pitchFamily="49" charset="0"/>
                <a:cs typeface="Courier New" pitchFamily="49" charset="0"/>
              </a:rPr>
              <a:t> </a:t>
            </a:r>
            <a:r>
              <a:rPr lang="en-US" dirty="0"/>
              <a:t>is a </a:t>
            </a:r>
            <a:r>
              <a:rPr lang="en-US" b="1" dirty="0" err="1">
                <a:solidFill>
                  <a:schemeClr val="tx1"/>
                </a:solidFill>
                <a:latin typeface="Courier New" pitchFamily="49" charset="0"/>
                <a:cs typeface="Courier New" pitchFamily="49" charset="0"/>
              </a:rPr>
              <a:t>ClassRoom</a:t>
            </a:r>
            <a:endParaRPr lang="en-US" dirty="0"/>
          </a:p>
          <a:p>
            <a:pPr algn="just">
              <a:buFont typeface="Wingdings" pitchFamily="2" charset="2"/>
              <a:buNone/>
            </a:pPr>
            <a:endParaRPr lang="en-US" dirty="0"/>
          </a:p>
          <a:p>
            <a:pPr algn="just"/>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title"/>
          </p:nvPr>
        </p:nvSpPr>
        <p:spPr>
          <a:xfrm>
            <a:off x="457200" y="-76200"/>
            <a:ext cx="8229600" cy="1143000"/>
          </a:xfrm>
        </p:spPr>
        <p:txBody>
          <a:bodyPr/>
          <a:lstStyle/>
          <a:p>
            <a:pPr eaLnBrk="1" hangingPunct="1"/>
            <a:r>
              <a:rPr lang="en-US" dirty="0"/>
              <a:t>Syntax and symbols</a:t>
            </a:r>
          </a:p>
        </p:txBody>
      </p:sp>
      <p:sp>
        <p:nvSpPr>
          <p:cNvPr id="11277" name="Slide Number Placeholder 1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13608C2E-0A47-4C5F-BD2C-35D5DDAB7982}" type="slidenum">
              <a:rPr lang="en-US" smtClean="0">
                <a:solidFill>
                  <a:schemeClr val="bg2"/>
                </a:solidFill>
              </a:rPr>
              <a:pPr eaLnBrk="1" hangingPunct="1">
                <a:defRPr/>
              </a:pPr>
              <a:t>54</a:t>
            </a:fld>
            <a:endParaRPr lang="en-US">
              <a:solidFill>
                <a:schemeClr val="bg2"/>
              </a:solidFill>
            </a:endParaRPr>
          </a:p>
        </p:txBody>
      </p:sp>
      <p:sp>
        <p:nvSpPr>
          <p:cNvPr id="14" name="Content Placeholder 13"/>
          <p:cNvSpPr>
            <a:spLocks noGrp="1"/>
          </p:cNvSpPr>
          <p:nvPr>
            <p:ph sz="quarter" idx="1"/>
          </p:nvPr>
        </p:nvSpPr>
        <p:spPr>
          <a:xfrm>
            <a:off x="304800" y="914400"/>
            <a:ext cx="8534400" cy="1371600"/>
          </a:xfrm>
        </p:spPr>
        <p:txBody>
          <a:bodyPr>
            <a:normAutofit/>
          </a:bodyPr>
          <a:lstStyle/>
          <a:p>
            <a:pPr>
              <a:defRPr/>
            </a:pPr>
            <a:r>
              <a:rPr lang="en-US" b="1" kern="1200" dirty="0">
                <a:solidFill>
                  <a:srgbClr val="000000"/>
                </a:solidFill>
                <a:latin typeface="Courier New" pitchFamily="49" charset="0"/>
              </a:rPr>
              <a:t>extends</a:t>
            </a:r>
            <a:r>
              <a:rPr lang="en-US" dirty="0"/>
              <a:t>  keyword is used to indicate inheritance relationship.</a:t>
            </a:r>
          </a:p>
          <a:p>
            <a:pPr>
              <a:defRPr/>
            </a:pPr>
            <a:r>
              <a:rPr lang="en-US" dirty="0"/>
              <a:t>Syntax:</a:t>
            </a:r>
          </a:p>
          <a:p>
            <a:pPr lvl="1">
              <a:defRPr/>
            </a:pPr>
            <a:r>
              <a:rPr lang="en-US" sz="2000" b="1" i="1" dirty="0">
                <a:solidFill>
                  <a:schemeClr val="tx1"/>
                </a:solidFill>
                <a:latin typeface="Courier New" pitchFamily="49" charset="0"/>
                <a:cs typeface="Courier New" pitchFamily="49" charset="0"/>
              </a:rPr>
              <a:t>Class-name2</a:t>
            </a:r>
            <a:r>
              <a:rPr lang="en-US" sz="2000" b="1" dirty="0">
                <a:solidFill>
                  <a:schemeClr val="tx1"/>
                </a:solidFill>
                <a:latin typeface="Courier New" pitchFamily="49" charset="0"/>
                <a:cs typeface="Courier New" pitchFamily="49" charset="0"/>
              </a:rPr>
              <a:t> extends </a:t>
            </a:r>
            <a:r>
              <a:rPr lang="en-US" sz="2000" b="1" i="1" dirty="0">
                <a:solidFill>
                  <a:schemeClr val="tx1"/>
                </a:solidFill>
                <a:latin typeface="Courier New" pitchFamily="49" charset="0"/>
                <a:cs typeface="Courier New" pitchFamily="49" charset="0"/>
              </a:rPr>
              <a:t>Class-name1</a:t>
            </a:r>
          </a:p>
          <a:p>
            <a:pPr>
              <a:buFont typeface="Wingdings" pitchFamily="2" charset="2"/>
              <a:buNone/>
              <a:defRPr/>
            </a:pPr>
            <a:endParaRPr lang="en-US" dirty="0"/>
          </a:p>
        </p:txBody>
      </p:sp>
      <p:sp>
        <p:nvSpPr>
          <p:cNvPr id="11268" name="Text Box 2"/>
          <p:cNvSpPr txBox="1">
            <a:spLocks noChangeArrowheads="1"/>
          </p:cNvSpPr>
          <p:nvPr/>
        </p:nvSpPr>
        <p:spPr bwMode="auto">
          <a:xfrm>
            <a:off x="4648200" y="3327400"/>
            <a:ext cx="2895600" cy="1631950"/>
          </a:xfrm>
          <a:prstGeom prst="rect">
            <a:avLst/>
          </a:prstGeom>
          <a:solidFill>
            <a:srgbClr val="FFCC99"/>
          </a:solidFill>
          <a:ln w="9525">
            <a:solidFill>
              <a:schemeClr val="tx1"/>
            </a:solidFill>
            <a:miter lim="800000"/>
            <a:headEnd/>
            <a:tailEnd/>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2000" dirty="0">
                <a:latin typeface="Times New Roman" pitchFamily="18" charset="0"/>
              </a:rPr>
              <a:t>Teacher</a:t>
            </a:r>
          </a:p>
          <a:p>
            <a:pPr algn="ctr" eaLnBrk="1" hangingPunct="1"/>
            <a:r>
              <a:rPr lang="en-US" sz="2000" dirty="0" err="1">
                <a:latin typeface="Times New Roman" pitchFamily="18" charset="0"/>
              </a:rPr>
              <a:t>getFactId</a:t>
            </a:r>
            <a:r>
              <a:rPr lang="en-US" sz="2000" dirty="0">
                <a:latin typeface="Times New Roman" pitchFamily="18" charset="0"/>
              </a:rPr>
              <a:t>()</a:t>
            </a:r>
          </a:p>
          <a:p>
            <a:pPr algn="ctr" eaLnBrk="1" hangingPunct="1"/>
            <a:r>
              <a:rPr lang="en-US" sz="2000" dirty="0" err="1">
                <a:latin typeface="Times New Roman" pitchFamily="18" charset="0"/>
              </a:rPr>
              <a:t>getName</a:t>
            </a:r>
            <a:r>
              <a:rPr lang="en-US" sz="2000" dirty="0">
                <a:latin typeface="Times New Roman" pitchFamily="18" charset="0"/>
              </a:rPr>
              <a:t>()</a:t>
            </a:r>
          </a:p>
          <a:p>
            <a:pPr algn="ctr" eaLnBrk="1" hangingPunct="1"/>
            <a:r>
              <a:rPr lang="en-US" sz="2000" dirty="0" err="1">
                <a:latin typeface="Times New Roman" pitchFamily="18" charset="0"/>
              </a:rPr>
              <a:t>setFactID</a:t>
            </a:r>
            <a:r>
              <a:rPr lang="en-US" sz="2000" dirty="0">
                <a:latin typeface="Times New Roman" pitchFamily="18" charset="0"/>
              </a:rPr>
              <a:t>()</a:t>
            </a:r>
          </a:p>
          <a:p>
            <a:pPr algn="ctr" eaLnBrk="1" hangingPunct="1"/>
            <a:r>
              <a:rPr lang="en-US" sz="2000" dirty="0" err="1">
                <a:latin typeface="Times New Roman" pitchFamily="18" charset="0"/>
              </a:rPr>
              <a:t>setName</a:t>
            </a:r>
            <a:r>
              <a:rPr lang="en-US" sz="2000" dirty="0">
                <a:latin typeface="Times New Roman" pitchFamily="18" charset="0"/>
              </a:rPr>
              <a:t>()</a:t>
            </a:r>
          </a:p>
        </p:txBody>
      </p:sp>
      <p:sp>
        <p:nvSpPr>
          <p:cNvPr id="11269" name="Text Box 3"/>
          <p:cNvSpPr txBox="1">
            <a:spLocks noChangeArrowheads="1"/>
          </p:cNvSpPr>
          <p:nvPr/>
        </p:nvSpPr>
        <p:spPr bwMode="auto">
          <a:xfrm>
            <a:off x="5146675" y="5689600"/>
            <a:ext cx="2006600" cy="1016000"/>
          </a:xfrm>
          <a:prstGeom prst="rect">
            <a:avLst/>
          </a:prstGeom>
          <a:solidFill>
            <a:srgbClr val="FFFF99"/>
          </a:solidFill>
          <a:ln w="9525">
            <a:solidFill>
              <a:schemeClr val="tx1"/>
            </a:solidFill>
            <a:miter lim="800000"/>
            <a:headEnd/>
            <a:tailEnd/>
          </a:ln>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a:latin typeface="Times New Roman" pitchFamily="18" charset="0"/>
              </a:rPr>
              <a:t>HOD</a:t>
            </a:r>
          </a:p>
          <a:p>
            <a:pPr eaLnBrk="1" hangingPunct="1"/>
            <a:r>
              <a:rPr lang="en-US" sz="2000">
                <a:latin typeface="Times New Roman" pitchFamily="18" charset="0"/>
              </a:rPr>
              <a:t>getDateOfJoining</a:t>
            </a:r>
          </a:p>
          <a:p>
            <a:pPr eaLnBrk="1" hangingPunct="1"/>
            <a:r>
              <a:rPr lang="en-US" sz="2000">
                <a:latin typeface="Times New Roman" pitchFamily="18" charset="0"/>
              </a:rPr>
              <a:t>viewGrade()</a:t>
            </a:r>
          </a:p>
        </p:txBody>
      </p:sp>
      <p:sp>
        <p:nvSpPr>
          <p:cNvPr id="11270" name="Text Box 4"/>
          <p:cNvSpPr txBox="1">
            <a:spLocks noChangeArrowheads="1"/>
          </p:cNvSpPr>
          <p:nvPr/>
        </p:nvSpPr>
        <p:spPr bwMode="auto">
          <a:xfrm>
            <a:off x="457200" y="2362200"/>
            <a:ext cx="79248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40000"/>
              </a:lnSpc>
            </a:pPr>
            <a:r>
              <a:rPr lang="en-US" sz="2000" b="1">
                <a:solidFill>
                  <a:srgbClr val="000000"/>
                </a:solidFill>
                <a:latin typeface="Courier New" pitchFamily="49" charset="0"/>
              </a:rPr>
              <a:t>public class HOD</a:t>
            </a:r>
            <a:r>
              <a:rPr lang="en-US" sz="2000" b="1">
                <a:solidFill>
                  <a:srgbClr val="C00000"/>
                </a:solidFill>
                <a:latin typeface="Courier New" pitchFamily="49" charset="0"/>
              </a:rPr>
              <a:t> extends Teacher{</a:t>
            </a:r>
          </a:p>
          <a:p>
            <a:pPr eaLnBrk="1" hangingPunct="1">
              <a:lnSpc>
                <a:spcPct val="140000"/>
              </a:lnSpc>
            </a:pPr>
            <a:r>
              <a:rPr lang="en-US" sz="2000" b="1">
                <a:solidFill>
                  <a:srgbClr val="000000"/>
                </a:solidFill>
                <a:latin typeface="Courier New" pitchFamily="49" charset="0"/>
              </a:rPr>
              <a:t>/*Features of  Teacher class automatically available.</a:t>
            </a:r>
          </a:p>
          <a:p>
            <a:pPr eaLnBrk="1" hangingPunct="1">
              <a:lnSpc>
                <a:spcPct val="140000"/>
              </a:lnSpc>
            </a:pPr>
            <a:r>
              <a:rPr lang="en-US" sz="2000" b="1">
                <a:solidFill>
                  <a:srgbClr val="000000"/>
                </a:solidFill>
                <a:latin typeface="Courier New" pitchFamily="49" charset="0"/>
              </a:rPr>
              <a:t>add additional members */</a:t>
            </a:r>
          </a:p>
          <a:p>
            <a:pPr eaLnBrk="1" hangingPunct="1">
              <a:lnSpc>
                <a:spcPct val="140000"/>
              </a:lnSpc>
            </a:pPr>
            <a:r>
              <a:rPr lang="en-US" sz="2000" b="1">
                <a:solidFill>
                  <a:srgbClr val="000000"/>
                </a:solidFill>
                <a:latin typeface="Courier New" pitchFamily="49" charset="0"/>
              </a:rPr>
              <a:t>}</a:t>
            </a:r>
          </a:p>
        </p:txBody>
      </p:sp>
      <p:grpSp>
        <p:nvGrpSpPr>
          <p:cNvPr id="2" name="Group 11"/>
          <p:cNvGrpSpPr>
            <a:grpSpLocks/>
          </p:cNvGrpSpPr>
          <p:nvPr/>
        </p:nvGrpSpPr>
        <p:grpSpPr bwMode="auto">
          <a:xfrm>
            <a:off x="5943600" y="5003800"/>
            <a:ext cx="457200" cy="228600"/>
            <a:chOff x="7010400" y="5029200"/>
            <a:chExt cx="457200" cy="228600"/>
          </a:xfrm>
        </p:grpSpPr>
        <p:sp>
          <p:nvSpPr>
            <p:cNvPr id="11278" name="Line 6"/>
            <p:cNvSpPr>
              <a:spLocks noChangeShapeType="1"/>
            </p:cNvSpPr>
            <p:nvPr/>
          </p:nvSpPr>
          <p:spPr bwMode="auto">
            <a:xfrm flipH="1">
              <a:off x="7010400" y="5029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7"/>
            <p:cNvSpPr>
              <a:spLocks noChangeShapeType="1"/>
            </p:cNvSpPr>
            <p:nvPr/>
          </p:nvSpPr>
          <p:spPr bwMode="auto">
            <a:xfrm>
              <a:off x="7239000" y="5029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8"/>
            <p:cNvSpPr>
              <a:spLocks noChangeShapeType="1"/>
            </p:cNvSpPr>
            <p:nvPr/>
          </p:nvSpPr>
          <p:spPr bwMode="auto">
            <a:xfrm>
              <a:off x="7010400" y="52578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72" name="Line 9"/>
          <p:cNvSpPr>
            <a:spLocks noChangeShapeType="1"/>
          </p:cNvSpPr>
          <p:nvPr/>
        </p:nvSpPr>
        <p:spPr bwMode="auto">
          <a:xfrm>
            <a:off x="6172200" y="523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5" name="Straight Connector 14"/>
          <p:cNvCxnSpPr/>
          <p:nvPr/>
        </p:nvCxnSpPr>
        <p:spPr>
          <a:xfrm>
            <a:off x="4648200" y="37084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648200" y="3632200"/>
            <a:ext cx="289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81600" y="59944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81600" y="60706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t>Members that are not accessible</a:t>
            </a:r>
          </a:p>
        </p:txBody>
      </p:sp>
      <p:sp>
        <p:nvSpPr>
          <p:cNvPr id="122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317E982-3211-48F0-846D-AC0DEC258EFF}" type="slidenum">
              <a:rPr lang="en-US" smtClean="0">
                <a:solidFill>
                  <a:schemeClr val="bg2"/>
                </a:solidFill>
              </a:rPr>
              <a:pPr eaLnBrk="1" hangingPunct="1">
                <a:defRPr/>
              </a:pPr>
              <a:t>55</a:t>
            </a:fld>
            <a:endParaRPr lang="en-US">
              <a:solidFill>
                <a:schemeClr val="bg2"/>
              </a:solidFill>
            </a:endParaRPr>
          </a:p>
        </p:txBody>
      </p:sp>
      <p:sp>
        <p:nvSpPr>
          <p:cNvPr id="6148" name="Rectangle 3"/>
          <p:cNvSpPr>
            <a:spLocks noGrp="1" noChangeArrowheads="1"/>
          </p:cNvSpPr>
          <p:nvPr>
            <p:ph sz="quarter" idx="1"/>
          </p:nvPr>
        </p:nvSpPr>
        <p:spPr>
          <a:xfrm>
            <a:off x="609600" y="1371600"/>
            <a:ext cx="7924800" cy="5105400"/>
          </a:xfrm>
        </p:spPr>
        <p:txBody>
          <a:bodyPr/>
          <a:lstStyle/>
          <a:p>
            <a:pPr algn="just" eaLnBrk="1" hangingPunct="1">
              <a:buClr>
                <a:schemeClr val="accent6"/>
              </a:buClr>
              <a:defRPr/>
            </a:pPr>
            <a:r>
              <a:rPr lang="en-US" dirty="0"/>
              <a:t>Super class members that cannot be accessed from subclass are</a:t>
            </a:r>
          </a:p>
          <a:p>
            <a:pPr lvl="1" algn="just" eaLnBrk="1" hangingPunct="1">
              <a:buClr>
                <a:schemeClr val="accent6"/>
              </a:buClr>
              <a:defRPr/>
            </a:pPr>
            <a:r>
              <a:rPr lang="en-US" sz="2000" b="1" kern="1200" dirty="0">
                <a:solidFill>
                  <a:srgbClr val="000000"/>
                </a:solidFill>
                <a:latin typeface="Courier New" pitchFamily="49" charset="0"/>
              </a:rPr>
              <a:t>private</a:t>
            </a:r>
            <a:r>
              <a:rPr lang="en-US" sz="2000" dirty="0"/>
              <a:t> members</a:t>
            </a:r>
          </a:p>
          <a:p>
            <a:pPr lvl="1" algn="just" eaLnBrk="1" hangingPunct="1">
              <a:buClr>
                <a:schemeClr val="accent6"/>
              </a:buClr>
              <a:defRPr/>
            </a:pPr>
            <a:r>
              <a:rPr lang="en-US" sz="2000" dirty="0">
                <a:ea typeface="+mn-ea"/>
                <a:cs typeface="+mn-cs"/>
              </a:rPr>
              <a:t>Default members  (if subclasses are in the different packages).</a:t>
            </a:r>
          </a:p>
          <a:p>
            <a:pPr algn="just" eaLnBrk="1" hangingPunct="1">
              <a:buClr>
                <a:schemeClr val="accent6"/>
              </a:buClr>
              <a:defRPr/>
            </a:pPr>
            <a:r>
              <a:rPr lang="en-US" dirty="0"/>
              <a:t>For example, </a:t>
            </a:r>
            <a:r>
              <a:rPr lang="en-US" b="1" kern="1200" dirty="0">
                <a:solidFill>
                  <a:srgbClr val="000000"/>
                </a:solidFill>
                <a:latin typeface="Courier New" pitchFamily="49" charset="0"/>
              </a:rPr>
              <a:t>HOD</a:t>
            </a:r>
            <a:r>
              <a:rPr lang="en-US" dirty="0"/>
              <a:t> class cannot access </a:t>
            </a:r>
            <a:r>
              <a:rPr lang="en-US" b="1" kern="1200" dirty="0" err="1">
                <a:solidFill>
                  <a:srgbClr val="000000"/>
                </a:solidFill>
                <a:latin typeface="Courier New" pitchFamily="49" charset="0"/>
              </a:rPr>
              <a:t>factId</a:t>
            </a:r>
            <a:r>
              <a:rPr lang="en-US" dirty="0"/>
              <a:t>, </a:t>
            </a:r>
            <a:r>
              <a:rPr lang="en-US" b="1" kern="1200" dirty="0">
                <a:solidFill>
                  <a:srgbClr val="000000"/>
                </a:solidFill>
                <a:latin typeface="Courier New" pitchFamily="49" charset="0"/>
              </a:rPr>
              <a:t>name</a:t>
            </a:r>
            <a:r>
              <a:rPr lang="en-US" dirty="0"/>
              <a:t> or the static variable </a:t>
            </a:r>
            <a:r>
              <a:rPr lang="en-US" b="1" kern="1200" dirty="0">
                <a:solidFill>
                  <a:srgbClr val="000000"/>
                </a:solidFill>
                <a:latin typeface="Courier New" pitchFamily="49" charset="0"/>
              </a:rPr>
              <a:t>id</a:t>
            </a:r>
            <a:r>
              <a:rPr lang="en-US" dirty="0"/>
              <a:t>  of the </a:t>
            </a:r>
            <a:r>
              <a:rPr lang="en-US" b="1" kern="1200" dirty="0">
                <a:solidFill>
                  <a:srgbClr val="000000"/>
                </a:solidFill>
                <a:latin typeface="Courier New" pitchFamily="49" charset="0"/>
              </a:rPr>
              <a:t>Teacher</a:t>
            </a:r>
            <a:r>
              <a:rPr lang="en-US" dirty="0"/>
              <a:t> class since they are </a:t>
            </a:r>
            <a:r>
              <a:rPr lang="en-US" b="1" kern="1200" dirty="0">
                <a:solidFill>
                  <a:srgbClr val="000000"/>
                </a:solidFill>
                <a:latin typeface="Courier New" pitchFamily="49" charset="0"/>
              </a:rPr>
              <a:t>private</a:t>
            </a:r>
            <a:r>
              <a:rPr lang="en-US" dirty="0"/>
              <a:t> but can access all the other methods since they are </a:t>
            </a:r>
            <a:r>
              <a:rPr lang="en-US" b="1" kern="1200" dirty="0">
                <a:solidFill>
                  <a:srgbClr val="000000"/>
                </a:solidFill>
                <a:latin typeface="Courier New" pitchFamily="49" charset="0"/>
              </a:rPr>
              <a:t>public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81000"/>
            <a:ext cx="4114800" cy="533400"/>
          </a:xfrm>
        </p:spPr>
        <p:txBody>
          <a:bodyPr>
            <a:normAutofit fontScale="90000"/>
          </a:bodyPr>
          <a:lstStyle/>
          <a:p>
            <a:pPr eaLnBrk="1" hangingPunct="1"/>
            <a:r>
              <a:rPr lang="en-US" dirty="0">
                <a:latin typeface="Courier New" pitchFamily="49" charset="0"/>
                <a:cs typeface="Courier New" pitchFamily="49" charset="0"/>
              </a:rPr>
              <a:t>super</a:t>
            </a:r>
          </a:p>
        </p:txBody>
      </p:sp>
      <p:sp>
        <p:nvSpPr>
          <p:cNvPr id="1638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FFCA3B8-B688-4E05-B4A7-05007E13EBB6}" type="slidenum">
              <a:rPr lang="en-US" smtClean="0">
                <a:solidFill>
                  <a:schemeClr val="bg2"/>
                </a:solidFill>
              </a:rPr>
              <a:pPr eaLnBrk="1" hangingPunct="1">
                <a:defRPr/>
              </a:pPr>
              <a:t>56</a:t>
            </a:fld>
            <a:endParaRPr lang="en-US">
              <a:solidFill>
                <a:schemeClr val="bg2"/>
              </a:solidFill>
            </a:endParaRPr>
          </a:p>
        </p:txBody>
      </p:sp>
      <p:sp>
        <p:nvSpPr>
          <p:cNvPr id="10244" name="Rectangle 3"/>
          <p:cNvSpPr>
            <a:spLocks noGrp="1" noChangeArrowheads="1"/>
          </p:cNvSpPr>
          <p:nvPr>
            <p:ph sz="quarter" idx="1"/>
          </p:nvPr>
        </p:nvSpPr>
        <p:spPr>
          <a:xfrm>
            <a:off x="76200" y="990600"/>
            <a:ext cx="8839200" cy="3657600"/>
          </a:xfrm>
        </p:spPr>
        <p:txBody>
          <a:bodyPr>
            <a:normAutofit fontScale="85000" lnSpcReduction="10000"/>
          </a:bodyPr>
          <a:lstStyle/>
          <a:p>
            <a:pPr eaLnBrk="1" hangingPunct="1">
              <a:lnSpc>
                <a:spcPct val="120000"/>
              </a:lnSpc>
              <a:defRPr/>
            </a:pPr>
            <a:r>
              <a:rPr lang="en-US" dirty="0">
                <a:latin typeface="Times New Roman" pitchFamily="18" charset="0"/>
              </a:rPr>
              <a:t> </a:t>
            </a:r>
            <a:r>
              <a:rPr lang="en-US" dirty="0"/>
              <a:t>Keyword </a:t>
            </a:r>
            <a:r>
              <a:rPr lang="en-US" b="1" dirty="0">
                <a:solidFill>
                  <a:srgbClr val="000000"/>
                </a:solidFill>
                <a:latin typeface="Courier New" pitchFamily="49" charset="0"/>
              </a:rPr>
              <a:t>super() or super(&lt;parameters)&gt;) </a:t>
            </a:r>
            <a:r>
              <a:rPr lang="en-US" dirty="0"/>
              <a:t>is used to call the super class constructor. </a:t>
            </a:r>
          </a:p>
          <a:p>
            <a:pPr eaLnBrk="1" hangingPunct="1">
              <a:lnSpc>
                <a:spcPct val="120000"/>
              </a:lnSpc>
              <a:spcBef>
                <a:spcPct val="50000"/>
              </a:spcBef>
              <a:defRPr/>
            </a:pPr>
            <a:r>
              <a:rPr lang="en-US" b="1" dirty="0">
                <a:solidFill>
                  <a:srgbClr val="000000"/>
                </a:solidFill>
                <a:latin typeface="Courier New" pitchFamily="49" charset="0"/>
              </a:rPr>
              <a:t>super() </a:t>
            </a:r>
            <a:r>
              <a:rPr lang="en-US" dirty="0"/>
              <a:t>can be called only from the </a:t>
            </a:r>
            <a:r>
              <a:rPr lang="en-US" dirty="0" err="1"/>
              <a:t>constructor.It</a:t>
            </a:r>
            <a:r>
              <a:rPr lang="en-US" dirty="0"/>
              <a:t> must be the first statement of the constructor.</a:t>
            </a:r>
          </a:p>
          <a:p>
            <a:pPr>
              <a:lnSpc>
                <a:spcPct val="120000"/>
              </a:lnSpc>
              <a:defRPr/>
            </a:pPr>
            <a:r>
              <a:rPr lang="en-US" dirty="0"/>
              <a:t>Compiler inserts a </a:t>
            </a:r>
            <a:r>
              <a:rPr lang="en-US" b="1" kern="1200" dirty="0">
                <a:solidFill>
                  <a:srgbClr val="000000"/>
                </a:solidFill>
                <a:latin typeface="Courier New" pitchFamily="49" charset="0"/>
              </a:rPr>
              <a:t>super() </a:t>
            </a:r>
            <a:r>
              <a:rPr lang="en-US" dirty="0"/>
              <a:t>statement in all constructor if subclass constructor does not explicitly call some form of </a:t>
            </a:r>
            <a:r>
              <a:rPr lang="en-US" b="1" kern="1200" dirty="0">
                <a:solidFill>
                  <a:srgbClr val="000000"/>
                </a:solidFill>
                <a:latin typeface="Courier New" pitchFamily="49" charset="0"/>
              </a:rPr>
              <a:t>super</a:t>
            </a:r>
            <a:r>
              <a:rPr lang="en-US" b="1" dirty="0">
                <a:solidFill>
                  <a:srgbClr val="000000"/>
                </a:solidFill>
                <a:latin typeface="Courier New" pitchFamily="49" charset="0"/>
              </a:rPr>
              <a:t>()</a:t>
            </a:r>
            <a:r>
              <a:rPr lang="en-US" dirty="0"/>
              <a:t> that calls super class constructor.</a:t>
            </a:r>
          </a:p>
          <a:p>
            <a:pPr>
              <a:lnSpc>
                <a:spcPct val="120000"/>
              </a:lnSpc>
              <a:defRPr/>
            </a:pPr>
            <a:r>
              <a:rPr lang="en-US" dirty="0"/>
              <a:t>This is to ensure initialization of super class members because they are also part of subclass.</a:t>
            </a:r>
          </a:p>
        </p:txBody>
      </p:sp>
      <p:sp>
        <p:nvSpPr>
          <p:cNvPr id="5" name="Rectangle 2"/>
          <p:cNvSpPr>
            <a:spLocks noChangeArrowheads="1"/>
          </p:cNvSpPr>
          <p:nvPr/>
        </p:nvSpPr>
        <p:spPr bwMode="auto">
          <a:xfrm>
            <a:off x="381000" y="4648200"/>
            <a:ext cx="8307388" cy="14003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spcBef>
                <a:spcPts val="200"/>
              </a:spcBef>
            </a:pPr>
            <a:r>
              <a:rPr lang="en-US" sz="2000" b="1" dirty="0">
                <a:solidFill>
                  <a:srgbClr val="000000"/>
                </a:solidFill>
                <a:latin typeface="Courier New" pitchFamily="49" charset="0"/>
              </a:rPr>
              <a:t>public HOD(String nm, String </a:t>
            </a:r>
            <a:r>
              <a:rPr lang="en-US" sz="2000" b="1" dirty="0" err="1">
                <a:solidFill>
                  <a:srgbClr val="000000"/>
                </a:solidFill>
                <a:latin typeface="Courier New" pitchFamily="49" charset="0"/>
              </a:rPr>
              <a:t>dt</a:t>
            </a:r>
            <a:r>
              <a:rPr lang="en-US" sz="2000" b="1" dirty="0">
                <a:solidFill>
                  <a:srgbClr val="000000"/>
                </a:solidFill>
                <a:latin typeface="Courier New" pitchFamily="49" charset="0"/>
              </a:rPr>
              <a:t>){</a:t>
            </a:r>
          </a:p>
          <a:p>
            <a:pPr>
              <a:spcBef>
                <a:spcPts val="200"/>
              </a:spcBef>
            </a:pPr>
            <a:r>
              <a:rPr lang="en-US" sz="2000" b="1" dirty="0">
                <a:solidFill>
                  <a:srgbClr val="000000"/>
                </a:solidFill>
                <a:latin typeface="Courier New" pitchFamily="49" charset="0"/>
              </a:rPr>
              <a:t>	//super(nm); 	</a:t>
            </a:r>
          </a:p>
          <a:p>
            <a:pPr>
              <a:spcBef>
                <a:spcPts val="200"/>
              </a:spcBef>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dateOfAppointment</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dt</a:t>
            </a:r>
            <a:r>
              <a:rPr lang="en-US" sz="2000" b="1" dirty="0">
                <a:solidFill>
                  <a:srgbClr val="000000"/>
                </a:solidFill>
                <a:latin typeface="Courier New" pitchFamily="49" charset="0"/>
              </a:rPr>
              <a:t>;}</a:t>
            </a:r>
          </a:p>
          <a:p>
            <a:pPr>
              <a:spcBef>
                <a:spcPts val="200"/>
              </a:spcBef>
            </a:pPr>
            <a:r>
              <a:rPr lang="en-US" sz="2000" b="1" dirty="0">
                <a:solidFill>
                  <a:srgbClr val="000000"/>
                </a:solidFill>
                <a:latin typeface="Courier New" pitchFamily="49" charset="0"/>
              </a:rPr>
              <a:t>…}</a:t>
            </a:r>
          </a:p>
        </p:txBody>
      </p:sp>
      <p:sp>
        <p:nvSpPr>
          <p:cNvPr id="6" name="Text Box 3"/>
          <p:cNvSpPr txBox="1">
            <a:spLocks noChangeArrowheads="1"/>
          </p:cNvSpPr>
          <p:nvPr/>
        </p:nvSpPr>
        <p:spPr bwMode="auto">
          <a:xfrm>
            <a:off x="228600" y="6039265"/>
            <a:ext cx="891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latin typeface="Courier New" pitchFamily="49" charset="0"/>
              </a:rPr>
              <a:t>Compilation error: cannot resolve symbol constructor Teacher() </a:t>
            </a:r>
          </a:p>
        </p:txBody>
      </p:sp>
      <p:sp>
        <p:nvSpPr>
          <p:cNvPr id="8" name="Line 3"/>
          <p:cNvSpPr>
            <a:spLocks noChangeShapeType="1"/>
          </p:cNvSpPr>
          <p:nvPr/>
        </p:nvSpPr>
        <p:spPr bwMode="auto">
          <a:xfrm>
            <a:off x="4681538" y="5307116"/>
            <a:ext cx="2667000" cy="0"/>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 name="Rectangle 4"/>
          <p:cNvSpPr>
            <a:spLocks noChangeArrowheads="1"/>
          </p:cNvSpPr>
          <p:nvPr/>
        </p:nvSpPr>
        <p:spPr bwMode="auto">
          <a:xfrm>
            <a:off x="7272338" y="5078516"/>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b="1">
                <a:latin typeface="Courier New" pitchFamily="49" charset="0"/>
              </a:rPr>
              <a:t>super();</a:t>
            </a:r>
          </a:p>
        </p:txBody>
      </p:sp>
      <p:sp>
        <p:nvSpPr>
          <p:cNvPr id="10" name="Text Box 5"/>
          <p:cNvSpPr txBox="1">
            <a:spLocks noChangeArrowheads="1"/>
          </p:cNvSpPr>
          <p:nvPr/>
        </p:nvSpPr>
        <p:spPr bwMode="auto">
          <a:xfrm>
            <a:off x="5143501" y="5278541"/>
            <a:ext cx="2037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dirty="0">
                <a:solidFill>
                  <a:srgbClr val="5F5F5F"/>
                </a:solidFill>
                <a:latin typeface="+mn-lt"/>
                <a:cs typeface="+mn-cs"/>
              </a:rPr>
              <a:t>Compiler inserts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Calling super class methods</a:t>
            </a:r>
          </a:p>
        </p:txBody>
      </p:sp>
      <p:sp>
        <p:nvSpPr>
          <p:cNvPr id="1946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4CDF6D0-1374-43DB-9285-4E1944EA7A51}" type="slidenum">
              <a:rPr lang="en-US" smtClean="0">
                <a:solidFill>
                  <a:schemeClr val="bg2"/>
                </a:solidFill>
              </a:rPr>
              <a:pPr eaLnBrk="1" hangingPunct="1">
                <a:defRPr/>
              </a:pPr>
              <a:t>57</a:t>
            </a:fld>
            <a:endParaRPr lang="en-US">
              <a:solidFill>
                <a:schemeClr val="bg2"/>
              </a:solidFill>
            </a:endParaRPr>
          </a:p>
        </p:txBody>
      </p:sp>
      <p:sp>
        <p:nvSpPr>
          <p:cNvPr id="3" name="Content Placeholder 2"/>
          <p:cNvSpPr>
            <a:spLocks noGrp="1"/>
          </p:cNvSpPr>
          <p:nvPr>
            <p:ph sz="quarter" idx="1"/>
          </p:nvPr>
        </p:nvSpPr>
        <p:spPr>
          <a:xfrm>
            <a:off x="381000" y="1371600"/>
            <a:ext cx="8229600" cy="4525963"/>
          </a:xfrm>
        </p:spPr>
        <p:txBody>
          <a:bodyPr/>
          <a:lstStyle/>
          <a:p>
            <a:pPr algn="just" eaLnBrk="1" hangingPunct="1">
              <a:buClr>
                <a:schemeClr val="accent6"/>
              </a:buClr>
              <a:defRPr/>
            </a:pPr>
            <a:r>
              <a:rPr lang="en-US" dirty="0"/>
              <a:t>The </a:t>
            </a:r>
            <a:r>
              <a:rPr lang="en-US" b="1" kern="1200" dirty="0">
                <a:solidFill>
                  <a:srgbClr val="000000"/>
                </a:solidFill>
                <a:latin typeface="Courier New" pitchFamily="49" charset="0"/>
              </a:rPr>
              <a:t>super</a:t>
            </a:r>
            <a:r>
              <a:rPr lang="en-US" dirty="0"/>
              <a:t> keyword  can also be used to invoke super class methods from the subclass method.</a:t>
            </a:r>
          </a:p>
          <a:p>
            <a:pPr lvl="1" algn="just" eaLnBrk="1" hangingPunct="1">
              <a:buClr>
                <a:schemeClr val="accent6"/>
              </a:buClr>
              <a:buFont typeface="Wingdings" pitchFamily="2" charset="2"/>
              <a:buNone/>
              <a:defRPr/>
            </a:pPr>
            <a:r>
              <a:rPr lang="en-US" sz="2000" b="1" kern="1200" dirty="0">
                <a:solidFill>
                  <a:srgbClr val="000000"/>
                </a:solidFill>
                <a:latin typeface="Courier New" pitchFamily="49" charset="0"/>
                <a:ea typeface="+mn-ea"/>
                <a:cs typeface="+mn-cs"/>
              </a:rPr>
              <a:t>	</a:t>
            </a:r>
            <a:r>
              <a:rPr lang="en-US" sz="2000" b="1" kern="1200" dirty="0" err="1">
                <a:solidFill>
                  <a:srgbClr val="000000"/>
                </a:solidFill>
                <a:latin typeface="Courier New" pitchFamily="49" charset="0"/>
                <a:ea typeface="+mn-ea"/>
                <a:cs typeface="+mn-cs"/>
              </a:rPr>
              <a:t>super.getName</a:t>
            </a:r>
            <a:r>
              <a:rPr lang="en-US" sz="2000" b="1" kern="1200" dirty="0">
                <a:solidFill>
                  <a:srgbClr val="000000"/>
                </a:solidFill>
                <a:latin typeface="Courier New" pitchFamily="49" charset="0"/>
                <a:ea typeface="+mn-ea"/>
                <a:cs typeface="+mn-cs"/>
              </a:rPr>
              <a:t>()</a:t>
            </a:r>
          </a:p>
          <a:p>
            <a:pPr algn="just" eaLnBrk="1" hangingPunct="1">
              <a:buClr>
                <a:schemeClr val="accent6"/>
              </a:buClr>
              <a:defRPr/>
            </a:pPr>
            <a:r>
              <a:rPr lang="en-US" dirty="0"/>
              <a:t>This becomes necessary only when the subclass has redefined the method in super class. </a:t>
            </a:r>
          </a:p>
          <a:p>
            <a:pPr algn="just" eaLnBrk="1" hangingPunct="1">
              <a:buClr>
                <a:schemeClr val="accent6"/>
              </a:buClr>
              <a:defRPr/>
            </a:pPr>
            <a:endParaRPr lang="en-US" dirty="0"/>
          </a:p>
          <a:p>
            <a:pPr algn="just" eaLnBrk="1" hangingPunct="1">
              <a:buClr>
                <a:schemeClr val="accent6"/>
              </a:buClr>
              <a:buFont typeface="Wingdings" pitchFamily="2" charset="2"/>
              <a:buNone/>
              <a:defRPr/>
            </a:pPr>
            <a:endParaRPr lang="en-US" dirty="0"/>
          </a:p>
          <a:p>
            <a:pPr algn="just">
              <a:defRP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381000" y="1219200"/>
            <a:ext cx="8305800" cy="5016500"/>
          </a:xfrm>
          <a:prstGeom prst="rect">
            <a:avLst/>
          </a:prstGeom>
          <a:noFill/>
          <a:ln w="9525">
            <a:noFill/>
            <a:miter lim="800000"/>
            <a:headEnd/>
            <a:tailEnd/>
          </a:ln>
        </p:spPr>
        <p:txBody>
          <a:bodyPr>
            <a:spAutoFit/>
          </a:bodyPr>
          <a:lstStyle/>
          <a:p>
            <a:pPr>
              <a:defRPr/>
            </a:pPr>
            <a:r>
              <a:rPr lang="en-US" sz="2000" b="1" dirty="0">
                <a:solidFill>
                  <a:srgbClr val="000000"/>
                </a:solidFill>
                <a:latin typeface="Courier New" pitchFamily="49" charset="0"/>
                <a:cs typeface="+mn-cs"/>
              </a:rPr>
              <a:t>class </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extends Order{</a:t>
            </a:r>
          </a:p>
          <a:p>
            <a:pPr>
              <a:defRPr/>
            </a:pPr>
            <a:r>
              <a:rPr lang="en-US" sz="2000" b="1" dirty="0" err="1">
                <a:solidFill>
                  <a:srgbClr val="000000"/>
                </a:solidFill>
                <a:latin typeface="Courier New" pitchFamily="49" charset="0"/>
                <a:cs typeface="+mn-cs"/>
              </a:rPr>
              <a:t>int</a:t>
            </a:r>
            <a:r>
              <a:rPr lang="en-US" sz="2000" b="1" dirty="0">
                <a:solidFill>
                  <a:srgbClr val="000000"/>
                </a:solidFill>
                <a:latin typeface="Courier New" pitchFamily="49" charset="0"/>
                <a:cs typeface="+mn-cs"/>
              </a:rPr>
              <a:t> j=9;</a:t>
            </a:r>
          </a:p>
          <a:p>
            <a:pPr>
              <a:defRPr/>
            </a:pPr>
            <a:r>
              <a:rPr lang="en-US" sz="2000" b="1" dirty="0">
                <a:solidFill>
                  <a:schemeClr val="accent1">
                    <a:lumMod val="50000"/>
                  </a:schemeClr>
                </a:solidFill>
                <a:latin typeface="Courier New" pitchFamily="49" charset="0"/>
                <a:cs typeface="+mn-cs"/>
              </a:rPr>
              <a:t>static {</a:t>
            </a:r>
          </a:p>
          <a:p>
            <a:pPr>
              <a:defRPr/>
            </a:pPr>
            <a:r>
              <a:rPr lang="en-US" sz="2000" b="1" dirty="0" err="1">
                <a:solidFill>
                  <a:schemeClr val="accent1">
                    <a:lumMod val="50000"/>
                  </a:schemeClr>
                </a:solidFill>
                <a:latin typeface="Courier New" pitchFamily="49" charset="0"/>
                <a:cs typeface="+mn-cs"/>
              </a:rPr>
              <a:t>System.out.println</a:t>
            </a:r>
            <a:r>
              <a:rPr lang="en-US" sz="2000" b="1" dirty="0">
                <a:solidFill>
                  <a:schemeClr val="accent1">
                    <a:lumMod val="50000"/>
                  </a:schemeClr>
                </a:solidFill>
                <a:latin typeface="Courier New" pitchFamily="49" charset="0"/>
                <a:cs typeface="+mn-cs"/>
              </a:rPr>
              <a:t>("</a:t>
            </a:r>
            <a:r>
              <a:rPr lang="en-US" sz="2000" b="1" dirty="0" err="1">
                <a:solidFill>
                  <a:schemeClr val="accent1">
                    <a:lumMod val="50000"/>
                  </a:schemeClr>
                </a:solidFill>
                <a:latin typeface="Courier New" pitchFamily="49" charset="0"/>
                <a:cs typeface="+mn-cs"/>
              </a:rPr>
              <a:t>SubOrder</a:t>
            </a:r>
            <a:r>
              <a:rPr lang="en-US" sz="2000" b="1" dirty="0">
                <a:solidFill>
                  <a:schemeClr val="accent1">
                    <a:lumMod val="50000"/>
                  </a:schemeClr>
                </a:solidFill>
                <a:latin typeface="Courier New" pitchFamily="49" charset="0"/>
                <a:cs typeface="+mn-cs"/>
              </a:rPr>
              <a:t> class static block"); </a:t>
            </a:r>
          </a:p>
          <a:p>
            <a:pPr>
              <a:defRPr/>
            </a:pPr>
            <a:r>
              <a:rPr lang="en-US" sz="2000" b="1" dirty="0">
                <a:solidFill>
                  <a:schemeClr val="accent1">
                    <a:lumMod val="50000"/>
                  </a:schemeClr>
                </a:solidFill>
                <a:latin typeface="Courier New" pitchFamily="49" charset="0"/>
                <a:cs typeface="+mn-cs"/>
              </a:rPr>
              <a:t> }</a:t>
            </a:r>
            <a:endParaRPr lang="en-US" sz="2000" b="1" dirty="0">
              <a:solidFill>
                <a:srgbClr val="000000"/>
              </a:solidFill>
              <a:latin typeface="Courier New" pitchFamily="49" charset="0"/>
              <a:cs typeface="+mn-cs"/>
            </a:endParaRPr>
          </a:p>
          <a:p>
            <a:pPr>
              <a:defRPr/>
            </a:pP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j=15;</a:t>
            </a:r>
          </a:p>
          <a:p>
            <a:pPr>
              <a:defRPr/>
            </a:pPr>
            <a:r>
              <a:rPr lang="en-US" sz="2000" b="1" dirty="0">
                <a:solidFill>
                  <a:srgbClr val="000000"/>
                </a:solidFill>
                <a:latin typeface="Courier New" pitchFamily="49" charset="0"/>
                <a:cs typeface="+mn-cs"/>
              </a:rPr>
              <a:t> </a:t>
            </a:r>
            <a:r>
              <a:rPr lang="en-US" sz="2000" b="1" dirty="0" err="1">
                <a:solidFill>
                  <a:srgbClr val="000000"/>
                </a:solidFill>
                <a:latin typeface="Courier New" pitchFamily="49" charset="0"/>
                <a:cs typeface="+mn-cs"/>
              </a:rPr>
              <a:t>System.out.println</a:t>
            </a:r>
            <a:r>
              <a:rPr lang="en-US" sz="2000" b="1" dirty="0">
                <a:solidFill>
                  <a:srgbClr val="000000"/>
                </a:solidFill>
                <a:latin typeface="Courier New" pitchFamily="49" charset="0"/>
                <a:cs typeface="+mn-cs"/>
              </a:rPr>
              <a:t>("</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class </a:t>
            </a:r>
            <a:r>
              <a:rPr lang="en-US" sz="2000" b="1" dirty="0" err="1">
                <a:solidFill>
                  <a:srgbClr val="000000"/>
                </a:solidFill>
                <a:latin typeface="Courier New" pitchFamily="49" charset="0"/>
                <a:cs typeface="+mn-cs"/>
              </a:rPr>
              <a:t>constructor,j</a:t>
            </a:r>
            <a:r>
              <a:rPr lang="en-US" sz="2000" b="1" dirty="0">
                <a:solidFill>
                  <a:srgbClr val="000000"/>
                </a:solidFill>
                <a:latin typeface="Courier New" pitchFamily="49" charset="0"/>
                <a:cs typeface="+mn-cs"/>
              </a:rPr>
              <a:t>= "+ j);</a:t>
            </a:r>
          </a:p>
          <a:p>
            <a:pPr>
              <a:defRPr/>
            </a:pPr>
            <a:r>
              <a:rPr lang="en-US" sz="2000" b="1" dirty="0">
                <a:solidFill>
                  <a:srgbClr val="000000"/>
                </a:solidFill>
                <a:latin typeface="Courier New" pitchFamily="49" charset="0"/>
                <a:cs typeface="+mn-cs"/>
              </a:rPr>
              <a:t>}</a:t>
            </a:r>
          </a:p>
          <a:p>
            <a:pPr>
              <a:defRPr/>
            </a:pPr>
            <a:r>
              <a:rPr lang="en-US" sz="2000" b="1" dirty="0">
                <a:solidFill>
                  <a:schemeClr val="accent1">
                    <a:lumMod val="50000"/>
                  </a:schemeClr>
                </a:solidFill>
                <a:latin typeface="Courier New" pitchFamily="49" charset="0"/>
                <a:cs typeface="+mn-cs"/>
              </a:rPr>
              <a:t>{</a:t>
            </a:r>
          </a:p>
          <a:p>
            <a:pPr>
              <a:defRPr/>
            </a:pPr>
            <a:r>
              <a:rPr lang="en-US" sz="2000" b="1" dirty="0">
                <a:solidFill>
                  <a:schemeClr val="accent1">
                    <a:lumMod val="50000"/>
                  </a:schemeClr>
                </a:solidFill>
                <a:latin typeface="Courier New" pitchFamily="49" charset="0"/>
                <a:cs typeface="+mn-cs"/>
              </a:rPr>
              <a:t> </a:t>
            </a:r>
            <a:r>
              <a:rPr lang="en-US" sz="2000" b="1" dirty="0" err="1">
                <a:solidFill>
                  <a:schemeClr val="accent1">
                    <a:lumMod val="50000"/>
                  </a:schemeClr>
                </a:solidFill>
                <a:latin typeface="Courier New" pitchFamily="49" charset="0"/>
                <a:cs typeface="+mn-cs"/>
              </a:rPr>
              <a:t>System.out.println</a:t>
            </a:r>
            <a:r>
              <a:rPr lang="en-US" sz="2000" b="1" dirty="0">
                <a:solidFill>
                  <a:schemeClr val="accent1">
                    <a:lumMod val="50000"/>
                  </a:schemeClr>
                </a:solidFill>
                <a:latin typeface="Courier New" pitchFamily="49" charset="0"/>
                <a:cs typeface="+mn-cs"/>
              </a:rPr>
              <a:t>("</a:t>
            </a:r>
            <a:r>
              <a:rPr lang="en-US" sz="2000" b="1" dirty="0" err="1">
                <a:solidFill>
                  <a:schemeClr val="accent1">
                    <a:lumMod val="50000"/>
                  </a:schemeClr>
                </a:solidFill>
                <a:latin typeface="Courier New" pitchFamily="49" charset="0"/>
                <a:cs typeface="+mn-cs"/>
              </a:rPr>
              <a:t>SubOrder</a:t>
            </a:r>
            <a:r>
              <a:rPr lang="en-US" sz="2000" b="1" dirty="0">
                <a:solidFill>
                  <a:schemeClr val="accent1">
                    <a:lumMod val="50000"/>
                  </a:schemeClr>
                </a:solidFill>
                <a:latin typeface="Courier New" pitchFamily="49" charset="0"/>
                <a:cs typeface="+mn-cs"/>
              </a:rPr>
              <a:t> class instance </a:t>
            </a:r>
            <a:r>
              <a:rPr lang="en-US" sz="2000" b="1" dirty="0" err="1">
                <a:solidFill>
                  <a:schemeClr val="accent1">
                    <a:lumMod val="50000"/>
                  </a:schemeClr>
                </a:solidFill>
                <a:latin typeface="Courier New" pitchFamily="49" charset="0"/>
                <a:cs typeface="+mn-cs"/>
              </a:rPr>
              <a:t>block,j</a:t>
            </a:r>
            <a:r>
              <a:rPr lang="en-US" sz="2000" b="1" dirty="0">
                <a:solidFill>
                  <a:schemeClr val="accent1">
                    <a:lumMod val="50000"/>
                  </a:schemeClr>
                </a:solidFill>
                <a:latin typeface="Courier New" pitchFamily="49" charset="0"/>
                <a:cs typeface="+mn-cs"/>
              </a:rPr>
              <a:t>= " + j);</a:t>
            </a:r>
          </a:p>
          <a:p>
            <a:pPr>
              <a:defRPr/>
            </a:pPr>
            <a:r>
              <a:rPr lang="en-US" sz="2000" b="1" dirty="0">
                <a:solidFill>
                  <a:schemeClr val="accent1">
                    <a:lumMod val="50000"/>
                  </a:schemeClr>
                </a:solidFill>
                <a:latin typeface="Courier New" pitchFamily="49" charset="0"/>
                <a:cs typeface="+mn-cs"/>
              </a:rPr>
              <a:t> }</a:t>
            </a:r>
          </a:p>
          <a:p>
            <a:pPr>
              <a:defRPr/>
            </a:pPr>
            <a:r>
              <a:rPr lang="en-US" sz="2000" b="1" dirty="0">
                <a:solidFill>
                  <a:srgbClr val="000000"/>
                </a:solidFill>
                <a:latin typeface="Courier New" pitchFamily="49" charset="0"/>
                <a:cs typeface="+mn-cs"/>
              </a:rPr>
              <a:t> public static void main(String </a:t>
            </a:r>
            <a:r>
              <a:rPr lang="en-US" sz="2000" b="1" dirty="0" err="1">
                <a:solidFill>
                  <a:srgbClr val="000000"/>
                </a:solidFill>
                <a:latin typeface="Courier New" pitchFamily="49" charset="0"/>
                <a:cs typeface="+mn-cs"/>
              </a:rPr>
              <a:t>str</a:t>
            </a:r>
            <a:r>
              <a:rPr lang="en-US" sz="2000" b="1" dirty="0">
                <a:solidFill>
                  <a:srgbClr val="000000"/>
                </a:solidFill>
                <a:latin typeface="Courier New" pitchFamily="49" charset="0"/>
                <a:cs typeface="+mn-cs"/>
              </a:rPr>
              <a:t>[]){</a:t>
            </a:r>
          </a:p>
          <a:p>
            <a:pPr>
              <a:defRPr/>
            </a:pPr>
            <a:r>
              <a:rPr lang="en-US" sz="2000" b="1" dirty="0">
                <a:solidFill>
                  <a:srgbClr val="000000"/>
                </a:solidFill>
                <a:latin typeface="Courier New" pitchFamily="49" charset="0"/>
                <a:cs typeface="+mn-cs"/>
              </a:rPr>
              <a:t> new </a:t>
            </a:r>
            <a:r>
              <a:rPr lang="en-US" sz="2000" b="1" dirty="0" err="1">
                <a:solidFill>
                  <a:srgbClr val="000000"/>
                </a:solidFill>
                <a:latin typeface="Courier New" pitchFamily="49" charset="0"/>
                <a:cs typeface="+mn-cs"/>
              </a:rPr>
              <a:t>SubOrder</a:t>
            </a:r>
            <a:r>
              <a:rPr lang="en-US" sz="2000" b="1" dirty="0">
                <a:solidFill>
                  <a:srgbClr val="000000"/>
                </a:solidFill>
                <a:latin typeface="Courier New" pitchFamily="49" charset="0"/>
                <a:cs typeface="+mn-cs"/>
              </a:rPr>
              <a:t>();    }}</a:t>
            </a:r>
          </a:p>
        </p:txBody>
      </p:sp>
      <p:sp>
        <p:nvSpPr>
          <p:cNvPr id="22531" name="Slide Number Placeholder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574D5C7-4F99-4F8A-A4FC-2A96F919866E}" type="slidenum">
              <a:rPr lang="en-US" smtClean="0">
                <a:solidFill>
                  <a:schemeClr val="bg2"/>
                </a:solidFill>
              </a:rPr>
              <a:pPr eaLnBrk="1" hangingPunct="1">
                <a:defRPr/>
              </a:pPr>
              <a:t>58</a:t>
            </a:fld>
            <a:endParaRPr lang="en-US">
              <a:solidFill>
                <a:schemeClr val="bg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533400" y="1447800"/>
            <a:ext cx="7086600" cy="400050"/>
          </a:xfrm>
          <a:prstGeom prst="rect">
            <a:avLst/>
          </a:prstGeom>
          <a:noFill/>
          <a:ln w="9525">
            <a:noFill/>
            <a:miter lim="800000"/>
            <a:headEnd/>
            <a:tailEnd/>
          </a:ln>
        </p:spPr>
        <p:txBody>
          <a:bodyPr>
            <a:spAutoFit/>
          </a:bodyPr>
          <a:lstStyle/>
          <a:p>
            <a:pPr>
              <a:spcBef>
                <a:spcPct val="50000"/>
              </a:spcBef>
              <a:defRPr/>
            </a:pPr>
            <a:r>
              <a:rPr lang="en-US" sz="2000" dirty="0">
                <a:solidFill>
                  <a:schemeClr val="tx2"/>
                </a:solidFill>
                <a:latin typeface="+mj-lt"/>
                <a:cs typeface="+mn-cs"/>
              </a:rPr>
              <a:t>And this is the result of executing the code…</a:t>
            </a:r>
          </a:p>
        </p:txBody>
      </p:sp>
      <p:sp>
        <p:nvSpPr>
          <p:cNvPr id="23555" name="Rectangle 3"/>
          <p:cNvSpPr>
            <a:spLocks noChangeArrowheads="1"/>
          </p:cNvSpPr>
          <p:nvPr/>
        </p:nvSpPr>
        <p:spPr bwMode="auto">
          <a:xfrm>
            <a:off x="457200" y="1930400"/>
            <a:ext cx="8153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sz="2000" b="1">
                <a:latin typeface="Courier New" pitchFamily="49" charset="0"/>
              </a:rPr>
              <a:t>Order class static block</a:t>
            </a:r>
          </a:p>
          <a:p>
            <a:r>
              <a:rPr lang="en-IN" sz="2000" b="1">
                <a:latin typeface="Courier New" pitchFamily="49" charset="0"/>
              </a:rPr>
              <a:t>SubOrder class static block</a:t>
            </a:r>
          </a:p>
          <a:p>
            <a:r>
              <a:rPr lang="en-IN" sz="2000" b="1">
                <a:latin typeface="Courier New" pitchFamily="49" charset="0"/>
              </a:rPr>
              <a:t>Order class instance block,i= 0</a:t>
            </a:r>
          </a:p>
          <a:p>
            <a:r>
              <a:rPr lang="en-IN" sz="2000" b="1">
                <a:latin typeface="Courier New" pitchFamily="49" charset="0"/>
              </a:rPr>
              <a:t>Order class constructor,i= 10</a:t>
            </a:r>
          </a:p>
          <a:p>
            <a:r>
              <a:rPr lang="en-IN" sz="2000" b="1">
                <a:latin typeface="Courier New" pitchFamily="49" charset="0"/>
              </a:rPr>
              <a:t>SubOrder class instance block,j= 9</a:t>
            </a:r>
          </a:p>
          <a:p>
            <a:r>
              <a:rPr lang="en-IN" sz="2000" b="1">
                <a:latin typeface="Courier New" pitchFamily="49" charset="0"/>
              </a:rPr>
              <a:t>SubOrder class constructor,j= 15</a:t>
            </a:r>
            <a:endParaRPr lang="en-US" sz="2000" b="1">
              <a:latin typeface="Courier New" pitchFamily="49" charset="0"/>
              <a:hlinkClick r:id="rId3"/>
            </a:endParaRPr>
          </a:p>
        </p:txBody>
      </p:sp>
      <p:sp>
        <p:nvSpPr>
          <p:cNvPr id="2355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4CA4DC6-26AA-4EE5-B8A4-9102D3B6E7F8}" type="slidenum">
              <a:rPr lang="en-US" smtClean="0">
                <a:solidFill>
                  <a:schemeClr val="bg2"/>
                </a:solidFill>
              </a:rPr>
              <a:pPr eaLnBrk="1" hangingPunct="1">
                <a:defRPr/>
              </a:pPr>
              <a:t>59</a:t>
            </a:fld>
            <a:endParaRPr lang="en-US">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52400"/>
            <a:ext cx="9144000" cy="838200"/>
          </a:xfrm>
        </p:spPr>
        <p:txBody>
          <a:bodyPr>
            <a:normAutofit fontScale="90000"/>
          </a:bodyPr>
          <a:lstStyle/>
          <a:p>
            <a:pPr eaLnBrk="1" hangingPunct="1"/>
            <a:r>
              <a:rPr lang="en-US" dirty="0"/>
              <a:t>Compilation &amp; execution: command prompt</a:t>
            </a:r>
          </a:p>
        </p:txBody>
      </p:sp>
      <p:sp>
        <p:nvSpPr>
          <p:cNvPr id="27666" name="Slide Number Placeholder 2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43DB33-91B1-4C80-A44B-DC718C6A9EA9}" type="slidenum">
              <a:rPr lang="en-US" smtClean="0">
                <a:solidFill>
                  <a:schemeClr val="bg2"/>
                </a:solidFill>
              </a:rPr>
              <a:pPr eaLnBrk="1" hangingPunct="1">
                <a:defRPr/>
              </a:pPr>
              <a:t>6</a:t>
            </a:fld>
            <a:endParaRPr lang="en-US">
              <a:solidFill>
                <a:schemeClr val="bg2"/>
              </a:solidFill>
            </a:endParaRPr>
          </a:p>
        </p:txBody>
      </p:sp>
      <p:sp>
        <p:nvSpPr>
          <p:cNvPr id="11268" name="Rectangle 3"/>
          <p:cNvSpPr>
            <a:spLocks noGrp="1" noChangeArrowheads="1"/>
          </p:cNvSpPr>
          <p:nvPr>
            <p:ph sz="quarter" idx="1"/>
          </p:nvPr>
        </p:nvSpPr>
        <p:spPr>
          <a:xfrm>
            <a:off x="387753" y="1717641"/>
            <a:ext cx="8458200" cy="985078"/>
          </a:xfrm>
        </p:spPr>
        <p:txBody>
          <a:bodyPr/>
          <a:lstStyle/>
          <a:p>
            <a:pPr eaLnBrk="1" hangingPunct="1">
              <a:defRPr/>
            </a:pPr>
            <a:r>
              <a:rPr lang="en-US" dirty="0"/>
              <a:t>Compile</a:t>
            </a:r>
          </a:p>
          <a:p>
            <a:pPr lvl="1" eaLnBrk="1" hangingPunct="1">
              <a:defRPr/>
            </a:pPr>
            <a:r>
              <a:rPr lang="en-US" sz="2000" b="1" dirty="0">
                <a:solidFill>
                  <a:schemeClr val="accent5">
                    <a:lumMod val="25000"/>
                  </a:schemeClr>
                </a:solidFill>
                <a:latin typeface="Courier New" pitchFamily="49" charset="0"/>
              </a:rPr>
              <a:t>C:\MyJava&gt;</a:t>
            </a:r>
            <a:r>
              <a:rPr lang="en-US" sz="2000" b="1" dirty="0">
                <a:solidFill>
                  <a:srgbClr val="000000"/>
                </a:solidFill>
                <a:latin typeface="Courier New" pitchFamily="49" charset="0"/>
              </a:rPr>
              <a:t>javac </a:t>
            </a:r>
            <a:r>
              <a:rPr lang="en-US" sz="2000" b="1" i="1" dirty="0">
                <a:solidFill>
                  <a:srgbClr val="000000"/>
                </a:solidFill>
                <a:latin typeface="Courier New" pitchFamily="49" charset="0"/>
              </a:rPr>
              <a:t>Hello</a:t>
            </a:r>
            <a:r>
              <a:rPr lang="en-US" sz="2000" b="1" dirty="0">
                <a:solidFill>
                  <a:srgbClr val="000000"/>
                </a:solidFill>
                <a:latin typeface="Courier New" pitchFamily="49" charset="0"/>
              </a:rPr>
              <a:t>.java</a:t>
            </a:r>
          </a:p>
          <a:p>
            <a:pPr lvl="1" eaLnBrk="1" hangingPunct="1">
              <a:buClr>
                <a:schemeClr val="tx2"/>
              </a:buClr>
              <a:buFontTx/>
              <a:buNone/>
              <a:defRPr/>
            </a:pPr>
            <a:endParaRPr lang="en-US" sz="2000" b="1" dirty="0">
              <a:solidFill>
                <a:srgbClr val="000000"/>
              </a:solidFill>
              <a:latin typeface="Courier New" pitchFamily="49" charset="0"/>
            </a:endParaRPr>
          </a:p>
        </p:txBody>
      </p:sp>
      <p:sp>
        <p:nvSpPr>
          <p:cNvPr id="6" name="Rectangle 3"/>
          <p:cNvSpPr txBox="1">
            <a:spLocks noChangeArrowheads="1"/>
          </p:cNvSpPr>
          <p:nvPr/>
        </p:nvSpPr>
        <p:spPr bwMode="auto">
          <a:xfrm>
            <a:off x="457200" y="5274167"/>
            <a:ext cx="3962400" cy="990600"/>
          </a:xfrm>
          <a:prstGeom prst="rect">
            <a:avLst/>
          </a:prstGeom>
          <a:noFill/>
          <a:ln w="9525">
            <a:noFill/>
            <a:miter lim="800000"/>
            <a:headEnd/>
            <a:tailEnd/>
          </a:ln>
        </p:spPr>
        <p:txBody>
          <a:bodyPr/>
          <a:lstStyle/>
          <a:p>
            <a:pPr marL="342900" indent="-342900">
              <a:lnSpc>
                <a:spcPct val="140000"/>
              </a:lnSpc>
              <a:spcBef>
                <a:spcPct val="20000"/>
              </a:spcBef>
              <a:buClr>
                <a:schemeClr val="accent2"/>
              </a:buClr>
              <a:buFont typeface="Wingdings" pitchFamily="2" charset="2"/>
              <a:buChar char="§"/>
              <a:defRPr/>
            </a:pPr>
            <a:r>
              <a:rPr lang="en-US" sz="2000" kern="0" dirty="0">
                <a:solidFill>
                  <a:srgbClr val="5F5F5F"/>
                </a:solidFill>
                <a:latin typeface="+mn-lt"/>
                <a:cs typeface="+mn-cs"/>
              </a:rPr>
              <a:t>Execute</a:t>
            </a:r>
          </a:p>
          <a:p>
            <a:pPr lvl="1">
              <a:buClr>
                <a:schemeClr val="tx2"/>
              </a:buClr>
              <a:defRPr/>
            </a:pPr>
            <a:r>
              <a:rPr lang="en-US" sz="2000" b="1" dirty="0">
                <a:solidFill>
                  <a:schemeClr val="accent5">
                    <a:lumMod val="25000"/>
                  </a:schemeClr>
                </a:solidFill>
                <a:latin typeface="Courier New" pitchFamily="49" charset="0"/>
                <a:cs typeface="+mn-cs"/>
              </a:rPr>
              <a:t>C:\MyJava&gt;</a:t>
            </a:r>
            <a:r>
              <a:rPr lang="en-US" sz="2000" b="1" dirty="0">
                <a:solidFill>
                  <a:srgbClr val="000000"/>
                </a:solidFill>
                <a:latin typeface="Courier New" pitchFamily="49" charset="0"/>
                <a:cs typeface="+mn-cs"/>
              </a:rPr>
              <a:t>java </a:t>
            </a:r>
            <a:r>
              <a:rPr lang="en-US" sz="2000" b="1" i="1" dirty="0">
                <a:solidFill>
                  <a:srgbClr val="000000"/>
                </a:solidFill>
                <a:latin typeface="Courier New" pitchFamily="49" charset="0"/>
                <a:cs typeface="+mn-cs"/>
              </a:rPr>
              <a:t>Hello</a:t>
            </a:r>
            <a:endParaRPr lang="en-US" sz="2000" b="1" dirty="0">
              <a:solidFill>
                <a:srgbClr val="000000"/>
              </a:solidFill>
              <a:latin typeface="Courier New" pitchFamily="49" charset="0"/>
              <a:cs typeface="+mn-cs"/>
            </a:endParaRPr>
          </a:p>
        </p:txBody>
      </p:sp>
      <p:sp>
        <p:nvSpPr>
          <p:cNvPr id="27653" name="Rectangle 4"/>
          <p:cNvSpPr>
            <a:spLocks noChangeArrowheads="1"/>
          </p:cNvSpPr>
          <p:nvPr/>
        </p:nvSpPr>
        <p:spPr bwMode="auto">
          <a:xfrm>
            <a:off x="762000" y="2971800"/>
            <a:ext cx="2668588" cy="581025"/>
          </a:xfrm>
          <a:prstGeom prst="rect">
            <a:avLst/>
          </a:prstGeom>
          <a:solidFill>
            <a:srgbClr val="99CCFF"/>
          </a:solidFill>
          <a:ln w="9525">
            <a:solidFill>
              <a:schemeClr val="tx1"/>
            </a:solidFill>
            <a:miter lim="800000"/>
            <a:headEnd/>
            <a:tailEnd/>
          </a:ln>
        </p:spPr>
        <p:txBody>
          <a:bodyPr wrap="none" anchor="ctr"/>
          <a:lstStyle/>
          <a:p>
            <a:pPr algn="ctr"/>
            <a:r>
              <a:rPr lang="en-US" sz="2000" dirty="0"/>
              <a:t>Hello.java </a:t>
            </a:r>
          </a:p>
        </p:txBody>
      </p:sp>
      <p:sp>
        <p:nvSpPr>
          <p:cNvPr id="27654" name="Line 5"/>
          <p:cNvSpPr>
            <a:spLocks noChangeShapeType="1"/>
          </p:cNvSpPr>
          <p:nvPr/>
        </p:nvSpPr>
        <p:spPr bwMode="auto">
          <a:xfrm>
            <a:off x="3430588" y="3281363"/>
            <a:ext cx="1600200" cy="0"/>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5" name="Text Box 6"/>
          <p:cNvSpPr txBox="1">
            <a:spLocks noChangeArrowheads="1"/>
          </p:cNvSpPr>
          <p:nvPr/>
        </p:nvSpPr>
        <p:spPr bwMode="auto">
          <a:xfrm>
            <a:off x="3887788" y="2827338"/>
            <a:ext cx="8258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dirty="0" err="1"/>
              <a:t>javac</a:t>
            </a:r>
            <a:endParaRPr lang="en-US" sz="2000" b="1" dirty="0"/>
          </a:p>
        </p:txBody>
      </p:sp>
      <p:sp>
        <p:nvSpPr>
          <p:cNvPr id="27656" name="Oval 7"/>
          <p:cNvSpPr>
            <a:spLocks noChangeArrowheads="1"/>
          </p:cNvSpPr>
          <p:nvPr/>
        </p:nvSpPr>
        <p:spPr bwMode="auto">
          <a:xfrm>
            <a:off x="5030788" y="2670175"/>
            <a:ext cx="2970212" cy="1143000"/>
          </a:xfrm>
          <a:prstGeom prst="ellipse">
            <a:avLst/>
          </a:prstGeom>
          <a:solidFill>
            <a:srgbClr val="99CCFF"/>
          </a:solidFill>
          <a:ln w="9525">
            <a:solidFill>
              <a:schemeClr val="tx1"/>
            </a:solidFill>
            <a:round/>
            <a:headEnd/>
            <a:tailEnd/>
          </a:ln>
        </p:spPr>
        <p:txBody>
          <a:bodyPr wrap="none" anchor="ctr"/>
          <a:lstStyle/>
          <a:p>
            <a:pPr algn="ctr"/>
            <a:r>
              <a:rPr lang="en-US" sz="2000" dirty="0" err="1"/>
              <a:t>Hello.class</a:t>
            </a:r>
            <a:endParaRPr lang="en-US" sz="2000" dirty="0"/>
          </a:p>
        </p:txBody>
      </p:sp>
      <p:sp>
        <p:nvSpPr>
          <p:cNvPr id="27657" name="Text Box 8"/>
          <p:cNvSpPr txBox="1">
            <a:spLocks noChangeArrowheads="1"/>
          </p:cNvSpPr>
          <p:nvPr/>
        </p:nvSpPr>
        <p:spPr bwMode="auto">
          <a:xfrm>
            <a:off x="3657600" y="3352800"/>
            <a:ext cx="1981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dirty="0">
                <a:latin typeface="Times New Roman" pitchFamily="18" charset="0"/>
              </a:rPr>
              <a:t>compilation</a:t>
            </a:r>
          </a:p>
        </p:txBody>
      </p:sp>
      <p:sp>
        <p:nvSpPr>
          <p:cNvPr id="27658" name="Rectangle 9"/>
          <p:cNvSpPr>
            <a:spLocks noChangeArrowheads="1"/>
          </p:cNvSpPr>
          <p:nvPr/>
        </p:nvSpPr>
        <p:spPr bwMode="auto">
          <a:xfrm>
            <a:off x="7477460" y="2257425"/>
            <a:ext cx="1323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accent2"/>
                </a:solidFill>
              </a:rPr>
              <a:t>Byte code</a:t>
            </a:r>
          </a:p>
        </p:txBody>
      </p:sp>
      <p:sp>
        <p:nvSpPr>
          <p:cNvPr id="27659" name="Rectangle 10"/>
          <p:cNvSpPr>
            <a:spLocks noChangeArrowheads="1"/>
          </p:cNvSpPr>
          <p:nvPr/>
        </p:nvSpPr>
        <p:spPr bwMode="auto">
          <a:xfrm>
            <a:off x="267035" y="3943350"/>
            <a:ext cx="16240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dirty="0">
                <a:solidFill>
                  <a:schemeClr val="accent2"/>
                </a:solidFill>
              </a:rPr>
              <a:t>Source code</a:t>
            </a:r>
          </a:p>
        </p:txBody>
      </p:sp>
      <p:sp>
        <p:nvSpPr>
          <p:cNvPr id="27660" name="Line 11"/>
          <p:cNvSpPr>
            <a:spLocks noChangeShapeType="1"/>
          </p:cNvSpPr>
          <p:nvPr/>
        </p:nvSpPr>
        <p:spPr bwMode="auto">
          <a:xfrm flipH="1">
            <a:off x="1524000" y="3552825"/>
            <a:ext cx="457200" cy="390525"/>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1" name="Line 12"/>
          <p:cNvSpPr>
            <a:spLocks noChangeShapeType="1"/>
          </p:cNvSpPr>
          <p:nvPr/>
        </p:nvSpPr>
        <p:spPr bwMode="auto">
          <a:xfrm flipV="1">
            <a:off x="7621588" y="2670174"/>
            <a:ext cx="303212" cy="225425"/>
          </a:xfrm>
          <a:prstGeom prst="line">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2" name="Oval 3"/>
          <p:cNvSpPr>
            <a:spLocks noChangeArrowheads="1"/>
          </p:cNvSpPr>
          <p:nvPr/>
        </p:nvSpPr>
        <p:spPr bwMode="auto">
          <a:xfrm>
            <a:off x="5127579" y="5029200"/>
            <a:ext cx="2817813" cy="1235567"/>
          </a:xfrm>
          <a:prstGeom prst="ellipse">
            <a:avLst/>
          </a:prstGeom>
          <a:solidFill>
            <a:srgbClr val="99CCFF"/>
          </a:solidFill>
          <a:ln w="9525">
            <a:solidFill>
              <a:schemeClr val="tx1"/>
            </a:solidFill>
            <a:round/>
            <a:headEnd/>
            <a:tailEnd/>
          </a:ln>
        </p:spPr>
        <p:txBody>
          <a:bodyPr wrap="none" anchor="ctr"/>
          <a:lstStyle/>
          <a:p>
            <a:pPr algn="ctr"/>
            <a:r>
              <a:rPr lang="en-US" sz="2000" dirty="0"/>
              <a:t>Platform specific code</a:t>
            </a:r>
          </a:p>
        </p:txBody>
      </p:sp>
      <p:sp>
        <p:nvSpPr>
          <p:cNvPr id="27663" name="Text Box 9"/>
          <p:cNvSpPr txBox="1">
            <a:spLocks noChangeArrowheads="1"/>
          </p:cNvSpPr>
          <p:nvPr/>
        </p:nvSpPr>
        <p:spPr bwMode="auto">
          <a:xfrm>
            <a:off x="6781800" y="4343400"/>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t>java</a:t>
            </a:r>
          </a:p>
        </p:txBody>
      </p:sp>
      <p:sp>
        <p:nvSpPr>
          <p:cNvPr id="27664" name="Text Box 10"/>
          <p:cNvSpPr txBox="1">
            <a:spLocks noChangeArrowheads="1"/>
          </p:cNvSpPr>
          <p:nvPr/>
        </p:nvSpPr>
        <p:spPr bwMode="auto">
          <a:xfrm>
            <a:off x="5334000" y="43434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2000" i="1">
                <a:latin typeface="Times New Roman" pitchFamily="18" charset="0"/>
              </a:rPr>
              <a:t>execution</a:t>
            </a:r>
          </a:p>
        </p:txBody>
      </p:sp>
      <p:cxnSp>
        <p:nvCxnSpPr>
          <p:cNvPr id="33" name="Straight Arrow Connector 32"/>
          <p:cNvCxnSpPr>
            <a:stCxn id="27656" idx="4"/>
            <a:endCxn id="27662" idx="0"/>
          </p:cNvCxnSpPr>
          <p:nvPr/>
        </p:nvCxnSpPr>
        <p:spPr>
          <a:xfrm>
            <a:off x="6515894" y="3813175"/>
            <a:ext cx="20592" cy="1216025"/>
          </a:xfrm>
          <a:prstGeom prst="straightConnector1">
            <a:avLst/>
          </a:prstGeom>
          <a:noFill/>
          <a:ln w="25400">
            <a:solidFill>
              <a:schemeClr val="bg2"/>
            </a:solidFill>
            <a:round/>
            <a:headEnd/>
            <a:tailEnd type="triangle" w="med" len="med"/>
          </a:ln>
          <a:extLst>
            <a:ext uri="{909E8E84-426E-40DD-AFC4-6F175D3DCCD1}">
              <a14:hiddenFill xmlns:a14="http://schemas.microsoft.com/office/drawing/2010/main">
                <a:noFill/>
              </a14:hiddenFill>
            </a:ext>
          </a:extLst>
        </p:spPr>
      </p:cxnSp>
      <p:sp>
        <p:nvSpPr>
          <p:cNvPr id="19" name="TextBox 18"/>
          <p:cNvSpPr txBox="1"/>
          <p:nvPr/>
        </p:nvSpPr>
        <p:spPr>
          <a:xfrm>
            <a:off x="609600" y="1143000"/>
            <a:ext cx="8534400" cy="707886"/>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sz="2000" dirty="0">
                <a:solidFill>
                  <a:srgbClr val="5F5F5F"/>
                </a:solidFill>
              </a:rPr>
              <a:t>Save the file as Hello.java. A public class must be saved in the same name as class name. </a:t>
            </a:r>
          </a:p>
        </p:txBody>
      </p:sp>
    </p:spTree>
    <p:extLst>
      <p:ext uri="{BB962C8B-B14F-4D97-AF65-F5344CB8AC3E}">
        <p14:creationId xmlns:p14="http://schemas.microsoft.com/office/powerpoint/2010/main" val="2169082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52400"/>
            <a:ext cx="7772400" cy="1143000"/>
          </a:xfrm>
        </p:spPr>
        <p:txBody>
          <a:bodyPr/>
          <a:lstStyle/>
          <a:p>
            <a:pPr eaLnBrk="1" hangingPunct="1"/>
            <a:r>
              <a:rPr lang="en-US" dirty="0"/>
              <a:t>Conversion and casting</a:t>
            </a:r>
          </a:p>
        </p:txBody>
      </p:sp>
      <p:sp>
        <p:nvSpPr>
          <p:cNvPr id="24583" name="Slide Number Placeholder 7"/>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BB7DA7-8F1F-40BD-B875-D813D61BD8FF}" type="slidenum">
              <a:rPr lang="en-US" smtClean="0">
                <a:solidFill>
                  <a:schemeClr val="bg2"/>
                </a:solidFill>
              </a:rPr>
              <a:pPr eaLnBrk="1" hangingPunct="1">
                <a:defRPr/>
              </a:pPr>
              <a:t>60</a:t>
            </a:fld>
            <a:endParaRPr lang="en-US">
              <a:solidFill>
                <a:schemeClr val="bg2"/>
              </a:solidFill>
            </a:endParaRPr>
          </a:p>
        </p:txBody>
      </p:sp>
      <p:sp>
        <p:nvSpPr>
          <p:cNvPr id="732163" name="Rectangle 3"/>
          <p:cNvSpPr>
            <a:spLocks noGrp="1" noChangeArrowheads="1"/>
          </p:cNvSpPr>
          <p:nvPr>
            <p:ph sz="quarter" idx="1"/>
          </p:nvPr>
        </p:nvSpPr>
        <p:spPr>
          <a:xfrm>
            <a:off x="304800" y="1066800"/>
            <a:ext cx="8686800" cy="5410200"/>
          </a:xfrm>
        </p:spPr>
        <p:txBody>
          <a:bodyPr>
            <a:normAutofit fontScale="92500" lnSpcReduction="20000"/>
          </a:bodyPr>
          <a:lstStyle/>
          <a:p>
            <a:pPr eaLnBrk="1" hangingPunct="1">
              <a:lnSpc>
                <a:spcPct val="100000"/>
              </a:lnSpc>
              <a:spcBef>
                <a:spcPts val="300"/>
              </a:spcBef>
              <a:defRPr/>
            </a:pPr>
            <a:r>
              <a:rPr lang="en-US" dirty="0">
                <a:latin typeface="+mj-lt"/>
              </a:rPr>
              <a:t>A subclass object reference can be converted to super class object reference automatically. But for the reverse, casting is required.</a:t>
            </a:r>
          </a:p>
          <a:p>
            <a:pPr>
              <a:lnSpc>
                <a:spcPct val="100000"/>
              </a:lnSpc>
              <a:spcBef>
                <a:spcPts val="300"/>
              </a:spcBef>
              <a:defRPr/>
            </a:pPr>
            <a:r>
              <a:rPr lang="en-US" dirty="0">
                <a:latin typeface="+mj-lt"/>
              </a:rPr>
              <a:t>Automatic conversion example</a:t>
            </a:r>
          </a:p>
          <a:p>
            <a:pPr lvl="1">
              <a:lnSpc>
                <a:spcPct val="100000"/>
              </a:lnSpc>
              <a:spcBef>
                <a:spcPts val="300"/>
              </a:spcBef>
              <a:defRPr/>
            </a:pPr>
            <a:r>
              <a:rPr lang="en-US" sz="2000" dirty="0">
                <a:latin typeface="+mj-lt"/>
              </a:rPr>
              <a:t>Only members of </a:t>
            </a:r>
            <a:r>
              <a:rPr lang="en-US" sz="2000" b="1" dirty="0">
                <a:solidFill>
                  <a:srgbClr val="000000"/>
                </a:solidFill>
                <a:latin typeface="Courier New" pitchFamily="49" charset="0"/>
              </a:rPr>
              <a:t>Teacher</a:t>
            </a:r>
            <a:r>
              <a:rPr lang="en-US" sz="2000" dirty="0">
                <a:latin typeface="+mj-lt"/>
              </a:rPr>
              <a:t> class are accessible</a:t>
            </a:r>
          </a:p>
          <a:p>
            <a:pPr lvl="2"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Teacher f= new HOD(); </a:t>
            </a:r>
          </a:p>
          <a:p>
            <a:pPr lvl="2" eaLnBrk="1" hangingPunct="1">
              <a:lnSpc>
                <a:spcPct val="100000"/>
              </a:lnSpc>
              <a:spcBef>
                <a:spcPts val="300"/>
              </a:spcBef>
              <a:buFont typeface="Wingdings" pitchFamily="2" charset="2"/>
              <a:buNone/>
              <a:defRPr/>
            </a:pPr>
            <a:r>
              <a:rPr lang="en-US" sz="2000" b="1" dirty="0" err="1">
                <a:solidFill>
                  <a:srgbClr val="000000"/>
                </a:solidFill>
                <a:latin typeface="Courier New" pitchFamily="49" charset="0"/>
              </a:rPr>
              <a:t>f.getFactId</a:t>
            </a:r>
            <a:r>
              <a:rPr lang="en-US" sz="2000" b="1" dirty="0">
                <a:solidFill>
                  <a:srgbClr val="000000"/>
                </a:solidFill>
                <a:latin typeface="Courier New" pitchFamily="49" charset="0"/>
              </a:rPr>
              <a:t>(); //ok</a:t>
            </a:r>
          </a:p>
          <a:p>
            <a:pPr lvl="2" eaLnBrk="1" hangingPunct="1">
              <a:lnSpc>
                <a:spcPct val="100000"/>
              </a:lnSpc>
              <a:spcBef>
                <a:spcPts val="300"/>
              </a:spcBef>
              <a:buFont typeface="Wingdings" pitchFamily="2" charset="2"/>
              <a:buNone/>
              <a:defRPr/>
            </a:pPr>
            <a:r>
              <a:rPr lang="en-US" sz="2000" b="1" dirty="0" err="1">
                <a:solidFill>
                  <a:srgbClr val="000000"/>
                </a:solidFill>
                <a:latin typeface="Courier New" pitchFamily="49" charset="0"/>
              </a:rPr>
              <a:t>f.viewGrade</a:t>
            </a:r>
            <a:r>
              <a:rPr lang="en-US" sz="2000" b="1" dirty="0">
                <a:solidFill>
                  <a:srgbClr val="000000"/>
                </a:solidFill>
                <a:latin typeface="Courier New" pitchFamily="49" charset="0"/>
              </a:rPr>
              <a:t>(); //error</a:t>
            </a:r>
          </a:p>
          <a:p>
            <a:pPr eaLnBrk="1" hangingPunct="1">
              <a:lnSpc>
                <a:spcPct val="100000"/>
              </a:lnSpc>
              <a:spcBef>
                <a:spcPts val="300"/>
              </a:spcBef>
              <a:defRPr/>
            </a:pPr>
            <a:r>
              <a:rPr lang="en-US" dirty="0"/>
              <a:t>Casting conversion example</a:t>
            </a:r>
          </a:p>
          <a:p>
            <a:pPr lvl="1" eaLnBrk="1" hangingPunct="1">
              <a:lnSpc>
                <a:spcPct val="100000"/>
              </a:lnSpc>
              <a:spcBef>
                <a:spcPts val="300"/>
              </a:spcBef>
              <a:defRPr/>
            </a:pPr>
            <a:r>
              <a:rPr lang="en-US" sz="2000" dirty="0">
                <a:latin typeface="+mj-lt"/>
              </a:rPr>
              <a:t>We cast it back to </a:t>
            </a:r>
            <a:r>
              <a:rPr lang="en-US" sz="2000" b="1" dirty="0">
                <a:solidFill>
                  <a:srgbClr val="000000"/>
                </a:solidFill>
                <a:latin typeface="Courier New" pitchFamily="49" charset="0"/>
              </a:rPr>
              <a:t>HOD</a:t>
            </a:r>
          </a:p>
          <a:p>
            <a:pPr lvl="2"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HOD h=(HOD) f;</a:t>
            </a:r>
          </a:p>
          <a:p>
            <a:pPr lvl="2" eaLnBrk="1" hangingPunct="1">
              <a:lnSpc>
                <a:spcPct val="100000"/>
              </a:lnSpc>
              <a:spcBef>
                <a:spcPts val="300"/>
              </a:spcBef>
              <a:buFont typeface="Wingdings" pitchFamily="2" charset="2"/>
              <a:buNone/>
              <a:defRPr/>
            </a:pPr>
            <a:r>
              <a:rPr lang="en-US" sz="2000" b="1" dirty="0" err="1">
                <a:solidFill>
                  <a:srgbClr val="000000"/>
                </a:solidFill>
                <a:latin typeface="Courier New" pitchFamily="49" charset="0"/>
              </a:rPr>
              <a:t>h.viewGrade</a:t>
            </a:r>
            <a:r>
              <a:rPr lang="en-US" sz="2000" b="1" dirty="0">
                <a:solidFill>
                  <a:srgbClr val="000000"/>
                </a:solidFill>
                <a:latin typeface="Courier New" pitchFamily="49" charset="0"/>
              </a:rPr>
              <a:t>(); //ok</a:t>
            </a:r>
          </a:p>
          <a:p>
            <a:pPr eaLnBrk="1" hangingPunct="1">
              <a:lnSpc>
                <a:spcPct val="100000"/>
              </a:lnSpc>
              <a:spcBef>
                <a:spcPts val="300"/>
              </a:spcBef>
              <a:defRPr/>
            </a:pPr>
            <a:r>
              <a:rPr lang="en-US" dirty="0">
                <a:latin typeface="+mj-lt"/>
              </a:rPr>
              <a:t>Dangers of casting: if the original object is not of subclass type then a runtime exception will be thrown on accessing subclass methods.</a:t>
            </a:r>
          </a:p>
          <a:p>
            <a:pPr lvl="1" eaLnBrk="1" hangingPunct="1">
              <a:lnSpc>
                <a:spcPct val="100000"/>
              </a:lnSpc>
              <a:spcBef>
                <a:spcPts val="300"/>
              </a:spcBef>
              <a:buFont typeface="Wingdings" pitchFamily="2" charset="2"/>
              <a:buNone/>
              <a:defRPr/>
            </a:pPr>
            <a:r>
              <a:rPr lang="en-US" sz="2000" b="1" dirty="0">
                <a:solidFill>
                  <a:srgbClr val="000000"/>
                </a:solidFill>
                <a:latin typeface="Courier New" pitchFamily="49" charset="0"/>
              </a:rPr>
              <a:t>HOD h= (HOD) new Teacher(“x”)); </a:t>
            </a:r>
          </a:p>
          <a:p>
            <a:pPr>
              <a:buFont typeface="Wingdings" pitchFamily="2" charset="2"/>
              <a:buNone/>
              <a:defRPr/>
            </a:pPr>
            <a:r>
              <a:rPr lang="en-US" b="1" dirty="0">
                <a:solidFill>
                  <a:srgbClr val="000000"/>
                </a:solidFill>
                <a:latin typeface="Courier New" pitchFamily="49" charset="0"/>
              </a:rPr>
              <a:t>	// </a:t>
            </a:r>
            <a:r>
              <a:rPr lang="en-US" dirty="0"/>
              <a:t>Runtime error-</a:t>
            </a:r>
            <a:r>
              <a:rPr lang="en-US" b="1" dirty="0" err="1">
                <a:solidFill>
                  <a:srgbClr val="000000"/>
                </a:solidFill>
                <a:latin typeface="Courier New" pitchFamily="49" charset="0"/>
              </a:rPr>
              <a:t>ClassCastException</a:t>
            </a:r>
            <a:endParaRPr lang="en-US" dirty="0">
              <a:solidFill>
                <a:schemeClr val="tx2"/>
              </a:solidFill>
              <a:latin typeface="Times New Roman" pitchFamily="18" charset="0"/>
            </a:endParaRPr>
          </a:p>
          <a:p>
            <a:pPr lvl="1" eaLnBrk="1" hangingPunct="1">
              <a:lnSpc>
                <a:spcPct val="100000"/>
              </a:lnSpc>
              <a:spcBef>
                <a:spcPts val="300"/>
              </a:spcBef>
              <a:buFont typeface="Wingdings" pitchFamily="2" charset="2"/>
              <a:buNone/>
              <a:defRPr/>
            </a:pPr>
            <a:endParaRPr lang="en-US" sz="2000" dirty="0">
              <a:solidFill>
                <a:srgbClr val="000000"/>
              </a:solidFill>
              <a:latin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0"/>
            <a:ext cx="7772400" cy="838200"/>
          </a:xfrm>
        </p:spPr>
        <p:txBody>
          <a:bodyPr/>
          <a:lstStyle/>
          <a:p>
            <a:pPr eaLnBrk="1" hangingPunct="1"/>
            <a:r>
              <a:rPr lang="en-US" dirty="0">
                <a:latin typeface="Courier New" pitchFamily="49" charset="0"/>
                <a:cs typeface="Courier New" pitchFamily="49" charset="0"/>
              </a:rPr>
              <a:t>protected</a:t>
            </a:r>
            <a:r>
              <a:rPr lang="en-US" dirty="0"/>
              <a:t> access</a:t>
            </a:r>
          </a:p>
        </p:txBody>
      </p:sp>
      <p:sp>
        <p:nvSpPr>
          <p:cNvPr id="2560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2BBC40D-D92E-46A8-B546-9F2266C5030D}" type="slidenum">
              <a:rPr lang="en-US" smtClean="0">
                <a:solidFill>
                  <a:schemeClr val="bg2"/>
                </a:solidFill>
              </a:rPr>
              <a:pPr eaLnBrk="1" hangingPunct="1">
                <a:defRPr/>
              </a:pPr>
              <a:t>61</a:t>
            </a:fld>
            <a:endParaRPr lang="en-US">
              <a:solidFill>
                <a:schemeClr val="bg2"/>
              </a:solidFill>
            </a:endParaRPr>
          </a:p>
        </p:txBody>
      </p:sp>
      <p:sp>
        <p:nvSpPr>
          <p:cNvPr id="715779" name="Rectangle 3"/>
          <p:cNvSpPr>
            <a:spLocks noGrp="1" noChangeArrowheads="1"/>
          </p:cNvSpPr>
          <p:nvPr>
            <p:ph sz="quarter" idx="1"/>
          </p:nvPr>
        </p:nvSpPr>
        <p:spPr>
          <a:xfrm>
            <a:off x="304800" y="1371600"/>
            <a:ext cx="8382000" cy="5029200"/>
          </a:xfrm>
        </p:spPr>
        <p:txBody>
          <a:bodyPr/>
          <a:lstStyle/>
          <a:p>
            <a:pPr marL="609600" indent="-609600" eaLnBrk="1" hangingPunct="1">
              <a:defRPr/>
            </a:pPr>
            <a:r>
              <a:rPr lang="en-US" b="1" kern="1200" dirty="0">
                <a:solidFill>
                  <a:schemeClr val="tx1"/>
                </a:solidFill>
                <a:latin typeface="Courier New" pitchFamily="49" charset="0"/>
              </a:rPr>
              <a:t>protected</a:t>
            </a:r>
            <a:r>
              <a:rPr lang="en-US" kern="1200" dirty="0"/>
              <a:t> access </a:t>
            </a:r>
            <a:r>
              <a:rPr lang="en-US" kern="1200" dirty="0" err="1"/>
              <a:t>specifier</a:t>
            </a:r>
            <a:r>
              <a:rPr lang="en-US" kern="1200" dirty="0"/>
              <a:t> for a member of class A  allows access to  the members of the classes in the same package as class A (</a:t>
            </a:r>
            <a:r>
              <a:rPr lang="en-US" kern="1200" dirty="0">
                <a:solidFill>
                  <a:srgbClr val="C00000"/>
                </a:solidFill>
              </a:rPr>
              <a:t>same as  default access </a:t>
            </a:r>
            <a:r>
              <a:rPr lang="en-US" kern="1200" dirty="0" err="1">
                <a:solidFill>
                  <a:srgbClr val="C00000"/>
                </a:solidFill>
              </a:rPr>
              <a:t>specifier</a:t>
            </a:r>
            <a:r>
              <a:rPr lang="en-US" kern="1200" dirty="0"/>
              <a:t>) </a:t>
            </a:r>
          </a:p>
          <a:p>
            <a:pPr marL="609600" indent="-609600" eaLnBrk="1" hangingPunct="1">
              <a:buFontTx/>
              <a:buNone/>
              <a:defRPr/>
            </a:pPr>
            <a:r>
              <a:rPr lang="en-US" kern="1200" dirty="0"/>
              <a:t>	+ 	</a:t>
            </a:r>
          </a:p>
          <a:p>
            <a:pPr marL="609600" indent="-609600" eaLnBrk="1" hangingPunct="1">
              <a:buFontTx/>
              <a:buNone/>
              <a:defRPr/>
            </a:pPr>
            <a:r>
              <a:rPr lang="en-US" kern="1200" dirty="0"/>
              <a:t>	allows access to  the members of the </a:t>
            </a:r>
            <a:r>
              <a:rPr lang="en-US" kern="1200" dirty="0">
                <a:solidFill>
                  <a:srgbClr val="C00000"/>
                </a:solidFill>
              </a:rPr>
              <a:t>child classes </a:t>
            </a:r>
            <a:r>
              <a:rPr lang="en-US" kern="1200" dirty="0"/>
              <a:t>of class A which are in different package.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Example scenario for protected</a:t>
            </a:r>
          </a:p>
        </p:txBody>
      </p:sp>
      <p:sp>
        <p:nvSpPr>
          <p:cNvPr id="26633" name="Slide Number Placeholder 9"/>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A864C8B-FFEF-4897-BA3D-A0BDD37DD071}" type="slidenum">
              <a:rPr lang="en-US" smtClean="0">
                <a:solidFill>
                  <a:schemeClr val="bg2"/>
                </a:solidFill>
              </a:rPr>
              <a:pPr eaLnBrk="1" hangingPunct="1">
                <a:defRPr/>
              </a:pPr>
              <a:t>62</a:t>
            </a:fld>
            <a:endParaRPr lang="en-US">
              <a:solidFill>
                <a:schemeClr val="bg2"/>
              </a:solidFill>
            </a:endParaRPr>
          </a:p>
        </p:txBody>
      </p:sp>
      <p:sp>
        <p:nvSpPr>
          <p:cNvPr id="26628" name="Text Box 5"/>
          <p:cNvSpPr txBox="1">
            <a:spLocks noChangeArrowheads="1"/>
          </p:cNvSpPr>
          <p:nvPr/>
        </p:nvSpPr>
        <p:spPr bwMode="auto">
          <a:xfrm>
            <a:off x="533400" y="2184400"/>
            <a:ext cx="3505200" cy="708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Teacher</a:t>
            </a:r>
          </a:p>
          <a:p>
            <a:pPr eaLnBrk="1" hangingPunct="1"/>
            <a:r>
              <a:rPr lang="en-US" sz="2000" b="1">
                <a:solidFill>
                  <a:srgbClr val="C00000"/>
                </a:solidFill>
                <a:latin typeface="Courier New" pitchFamily="49" charset="0"/>
              </a:rPr>
              <a:t>protected</a:t>
            </a:r>
            <a:r>
              <a:rPr lang="en-US" sz="2000" b="1">
                <a:solidFill>
                  <a:srgbClr val="FF0000"/>
                </a:solidFill>
                <a:latin typeface="Courier New" pitchFamily="49" charset="0"/>
              </a:rPr>
              <a:t> </a:t>
            </a:r>
            <a:r>
              <a:rPr lang="en-US" sz="2000" b="1">
                <a:latin typeface="Courier New" pitchFamily="49" charset="0"/>
              </a:rPr>
              <a:t>int factId;</a:t>
            </a:r>
          </a:p>
        </p:txBody>
      </p:sp>
      <p:sp>
        <p:nvSpPr>
          <p:cNvPr id="7" name="Rectangle 6"/>
          <p:cNvSpPr/>
          <p:nvPr/>
        </p:nvSpPr>
        <p:spPr>
          <a:xfrm>
            <a:off x="533400" y="1806575"/>
            <a:ext cx="1319213" cy="400050"/>
          </a:xfrm>
          <a:prstGeom prst="rect">
            <a:avLst/>
          </a:prstGeom>
          <a:ln w="3175"/>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b="1" dirty="0">
                <a:solidFill>
                  <a:schemeClr val="tx1"/>
                </a:solidFill>
                <a:latin typeface="Courier New" pitchFamily="49" charset="0"/>
              </a:rPr>
              <a:t>teacher</a:t>
            </a:r>
            <a:r>
              <a:rPr lang="en-US" dirty="0">
                <a:latin typeface="Times New Roman" pitchFamily="18" charset="0"/>
              </a:rPr>
              <a:t> </a:t>
            </a:r>
            <a:endParaRPr lang="en-US" dirty="0"/>
          </a:p>
        </p:txBody>
      </p:sp>
      <p:sp>
        <p:nvSpPr>
          <p:cNvPr id="26630" name="Text Box 5"/>
          <p:cNvSpPr txBox="1">
            <a:spLocks noChangeArrowheads="1"/>
          </p:cNvSpPr>
          <p:nvPr/>
        </p:nvSpPr>
        <p:spPr bwMode="auto">
          <a:xfrm>
            <a:off x="4572000" y="2054225"/>
            <a:ext cx="4419600" cy="708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latin typeface="Courier New" pitchFamily="49" charset="0"/>
              </a:rPr>
              <a:t>HOD</a:t>
            </a:r>
          </a:p>
          <a:p>
            <a:pPr eaLnBrk="1" hangingPunct="1"/>
            <a:r>
              <a:rPr lang="en-US" sz="2000" b="1">
                <a:latin typeface="Courier New" pitchFamily="49" charset="0"/>
              </a:rPr>
              <a:t>HOD(Teacher t,</a:t>
            </a:r>
            <a:r>
              <a:rPr lang="en-US" sz="2000" b="1">
                <a:solidFill>
                  <a:srgbClr val="000000"/>
                </a:solidFill>
                <a:latin typeface="Courier New" pitchFamily="49" charset="0"/>
              </a:rPr>
              <a:t> String dt</a:t>
            </a:r>
            <a:r>
              <a:rPr lang="en-US" sz="2000" b="1">
                <a:latin typeface="Courier New" pitchFamily="49" charset="0"/>
              </a:rPr>
              <a:t>)</a:t>
            </a:r>
          </a:p>
        </p:txBody>
      </p:sp>
      <p:sp>
        <p:nvSpPr>
          <p:cNvPr id="9" name="Rectangle 8"/>
          <p:cNvSpPr/>
          <p:nvPr/>
        </p:nvSpPr>
        <p:spPr>
          <a:xfrm>
            <a:off x="4572000" y="1676400"/>
            <a:ext cx="954088" cy="400050"/>
          </a:xfrm>
          <a:prstGeom prst="rect">
            <a:avLst/>
          </a:prstGeom>
          <a:ln w="3175"/>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b="1" dirty="0">
                <a:solidFill>
                  <a:schemeClr val="tx1"/>
                </a:solidFill>
                <a:latin typeface="Courier New" pitchFamily="49" charset="0"/>
              </a:rPr>
              <a:t>admin</a:t>
            </a:r>
            <a:endParaRPr lang="en-US" dirty="0"/>
          </a:p>
        </p:txBody>
      </p:sp>
      <p:cxnSp>
        <p:nvCxnSpPr>
          <p:cNvPr id="11" name="Straight Arrow Connector 10"/>
          <p:cNvCxnSpPr/>
          <p:nvPr/>
        </p:nvCxnSpPr>
        <p:spPr>
          <a:xfrm flipV="1">
            <a:off x="3886200" y="2587625"/>
            <a:ext cx="762000" cy="1524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39403" y="3962400"/>
            <a:ext cx="7265194" cy="369332"/>
          </a:xfrm>
          <a:prstGeom prst="rect">
            <a:avLst/>
          </a:prstGeom>
          <a:noFill/>
        </p:spPr>
        <p:txBody>
          <a:bodyPr wrap="square" rtlCol="0">
            <a:spAutoFit/>
          </a:bodyPr>
          <a:lstStyle/>
          <a:p>
            <a:r>
              <a:rPr lang="en-US" dirty="0"/>
              <a:t>Complete HOD and Teacher class are pasted at the end of the slide.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7772400" cy="609600"/>
          </a:xfrm>
        </p:spPr>
        <p:txBody>
          <a:bodyPr>
            <a:normAutofit fontScale="90000"/>
          </a:bodyPr>
          <a:lstStyle/>
          <a:p>
            <a:pPr eaLnBrk="1" hangingPunct="1"/>
            <a:r>
              <a:rPr lang="en-US" dirty="0"/>
              <a:t>Overriding</a:t>
            </a:r>
          </a:p>
        </p:txBody>
      </p:sp>
      <p:sp>
        <p:nvSpPr>
          <p:cNvPr id="36868"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B633D4A-FBA5-4DCB-9178-42CEFF24B472}" type="slidenum">
              <a:rPr lang="en-US" smtClean="0">
                <a:solidFill>
                  <a:schemeClr val="bg2"/>
                </a:solidFill>
              </a:rPr>
              <a:pPr eaLnBrk="1" hangingPunct="1">
                <a:defRPr/>
              </a:pPr>
              <a:t>63</a:t>
            </a:fld>
            <a:endParaRPr lang="en-US">
              <a:solidFill>
                <a:schemeClr val="bg2"/>
              </a:solidFill>
            </a:endParaRPr>
          </a:p>
        </p:txBody>
      </p:sp>
      <p:sp>
        <p:nvSpPr>
          <p:cNvPr id="36867" name="Rectangle 3"/>
          <p:cNvSpPr>
            <a:spLocks noGrp="1" noChangeArrowheads="1"/>
          </p:cNvSpPr>
          <p:nvPr>
            <p:ph sz="quarter" idx="1"/>
          </p:nvPr>
        </p:nvSpPr>
        <p:spPr>
          <a:xfrm>
            <a:off x="0" y="990600"/>
            <a:ext cx="9144000" cy="5867400"/>
          </a:xfrm>
        </p:spPr>
        <p:txBody>
          <a:bodyPr>
            <a:normAutofit/>
          </a:bodyPr>
          <a:lstStyle/>
          <a:p>
            <a:pPr marL="609600" indent="-609600" eaLnBrk="1" hangingPunct="1">
              <a:lnSpc>
                <a:spcPct val="110000"/>
              </a:lnSpc>
            </a:pPr>
            <a:r>
              <a:rPr lang="en-US" dirty="0"/>
              <a:t>Redefinition of an inherited method declared in the super class by the subclass is called Overriding.</a:t>
            </a:r>
          </a:p>
          <a:p>
            <a:pPr marL="609600" indent="-609600" eaLnBrk="1" hangingPunct="1">
              <a:lnSpc>
                <a:spcPct val="110000"/>
              </a:lnSpc>
            </a:pPr>
            <a:r>
              <a:rPr lang="en-US" dirty="0"/>
              <a:t>Rules</a:t>
            </a:r>
          </a:p>
          <a:p>
            <a:pPr marL="1009650" lvl="1" indent="-609600" eaLnBrk="1" hangingPunct="1">
              <a:lnSpc>
                <a:spcPct val="110000"/>
              </a:lnSpc>
              <a:spcBef>
                <a:spcPts val="800"/>
              </a:spcBef>
              <a:buFont typeface="+mj-lt"/>
              <a:buAutoNum type="arabicPeriod"/>
            </a:pPr>
            <a:r>
              <a:rPr lang="en-US" sz="2000" dirty="0"/>
              <a:t>The signature of the method( method name + argument list) must exactly match.</a:t>
            </a:r>
          </a:p>
          <a:p>
            <a:pPr marL="1009650" lvl="1" indent="-609600" eaLnBrk="1" hangingPunct="1">
              <a:lnSpc>
                <a:spcPct val="110000"/>
              </a:lnSpc>
              <a:spcBef>
                <a:spcPts val="800"/>
              </a:spcBef>
              <a:buFont typeface="+mj-lt"/>
              <a:buAutoNum type="arabicPeriod"/>
            </a:pPr>
            <a:r>
              <a:rPr lang="en-US" sz="2000" dirty="0"/>
              <a:t>The return type must be same or a subtype of the return type of super class method (covariant returns)</a:t>
            </a:r>
          </a:p>
          <a:p>
            <a:pPr marL="1009650" lvl="1" indent="-609600" eaLnBrk="1" hangingPunct="1">
              <a:lnSpc>
                <a:spcPct val="110000"/>
              </a:lnSpc>
              <a:spcBef>
                <a:spcPts val="800"/>
              </a:spcBef>
              <a:buFont typeface="+mj-lt"/>
              <a:buAutoNum type="arabicPeriod"/>
            </a:pPr>
            <a:r>
              <a:rPr lang="en-US" sz="2000" dirty="0"/>
              <a:t>The access can be same or be increased. </a:t>
            </a:r>
          </a:p>
          <a:p>
            <a:pPr marL="1009650" lvl="1" indent="-609600" eaLnBrk="1" hangingPunct="1">
              <a:lnSpc>
                <a:spcPct val="110000"/>
              </a:lnSpc>
              <a:spcBef>
                <a:spcPts val="800"/>
              </a:spcBef>
              <a:buFont typeface="+mj-lt"/>
              <a:buAutoNum type="arabicPeriod"/>
            </a:pPr>
            <a:r>
              <a:rPr lang="en-US" sz="2000" dirty="0"/>
              <a:t>	(List of access </a:t>
            </a:r>
            <a:r>
              <a:rPr lang="en-US" sz="2000" dirty="0" err="1"/>
              <a:t>specifiers</a:t>
            </a:r>
            <a:r>
              <a:rPr lang="en-US" sz="2000" dirty="0"/>
              <a:t> in order of their increasing accessibility: </a:t>
            </a:r>
            <a:r>
              <a:rPr lang="en-US" sz="2000" b="1" dirty="0" err="1">
                <a:solidFill>
                  <a:srgbClr val="000000"/>
                </a:solidFill>
                <a:latin typeface="Courier New" pitchFamily="49" charset="0"/>
                <a:cs typeface="Courier New" pitchFamily="49" charset="0"/>
              </a:rPr>
              <a:t>private</a:t>
            </a:r>
            <a:r>
              <a:rPr lang="en-US" sz="2000" b="1" dirty="0" err="1">
                <a:solidFill>
                  <a:srgbClr val="000000"/>
                </a:solidFill>
                <a:latin typeface="Courier New" pitchFamily="49" charset="0"/>
                <a:cs typeface="Courier New" pitchFamily="49" charset="0"/>
                <a:sym typeface="Wingdings" pitchFamily="2" charset="2"/>
              </a:rPr>
              <a:t>defaultprotectedpublic</a:t>
            </a:r>
            <a:r>
              <a:rPr lang="en-US" sz="2000" dirty="0">
                <a:sym typeface="Wingdings" pitchFamily="2" charset="2"/>
              </a:rPr>
              <a:t>)</a:t>
            </a:r>
          </a:p>
          <a:p>
            <a:pPr marL="1009650" lvl="1" indent="-609600" eaLnBrk="1" hangingPunct="1">
              <a:lnSpc>
                <a:spcPct val="110000"/>
              </a:lnSpc>
              <a:spcBef>
                <a:spcPts val="800"/>
              </a:spcBef>
              <a:buFont typeface="+mj-lt"/>
              <a:buAutoNum type="arabicPeriod"/>
            </a:pPr>
            <a:r>
              <a:rPr lang="en-US" sz="2000" dirty="0"/>
              <a:t>Instance methods can be overridden only if they are inherited/visible by the subclass. </a:t>
            </a:r>
            <a:endParaRPr lang="en-US" sz="2000" dirty="0">
              <a:sym typeface="Wingdings" pitchFamily="2" charset="2"/>
            </a:endParaRPr>
          </a:p>
          <a:p>
            <a:pPr marL="1009650" lvl="1" indent="-609600" eaLnBrk="1" hangingPunct="1">
              <a:lnSpc>
                <a:spcPct val="110000"/>
              </a:lnSpc>
              <a:spcBef>
                <a:spcPts val="800"/>
              </a:spcBef>
              <a:buFont typeface="+mj-lt"/>
              <a:buAutoNum type="arabicPeriod"/>
            </a:pPr>
            <a:r>
              <a:rPr lang="en-US" sz="2000" dirty="0"/>
              <a:t>Exception thrown cannot be new exceptions or parent class exception</a:t>
            </a:r>
            <a:r>
              <a:rPr lang="en-US" sz="2000" dirty="0">
                <a:solidFill>
                  <a:srgbClr val="990099"/>
                </a:solidFill>
              </a:rPr>
              <a:t>.</a:t>
            </a:r>
          </a:p>
          <a:p>
            <a:pPr marL="1009650" lvl="1" indent="-609600" eaLnBrk="1" hangingPunct="1">
              <a:lnSpc>
                <a:spcPct val="100000"/>
              </a:lnSpc>
            </a:pPr>
            <a:endParaRPr lang="en-US" dirty="0"/>
          </a:p>
          <a:p>
            <a:pPr marL="609600" indent="-609600" eaLnBrk="1" hangingPunct="1">
              <a:lnSpc>
                <a:spcPct val="100000"/>
              </a:lnSpc>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152400"/>
            <a:ext cx="7772400" cy="1143000"/>
          </a:xfrm>
        </p:spPr>
        <p:txBody>
          <a:bodyPr/>
          <a:lstStyle/>
          <a:p>
            <a:pPr eaLnBrk="1" hangingPunct="1"/>
            <a:r>
              <a:rPr lang="en-US" dirty="0"/>
              <a:t>Covariant Returns</a:t>
            </a:r>
          </a:p>
        </p:txBody>
      </p:sp>
      <p:sp>
        <p:nvSpPr>
          <p:cNvPr id="38918"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0FD185E-E8FD-4C4F-92C7-DEF743E974CD}" type="slidenum">
              <a:rPr lang="en-US" smtClean="0">
                <a:solidFill>
                  <a:schemeClr val="bg2"/>
                </a:solidFill>
              </a:rPr>
              <a:pPr eaLnBrk="1" hangingPunct="1">
                <a:defRPr/>
              </a:pPr>
              <a:t>64</a:t>
            </a:fld>
            <a:endParaRPr lang="en-US">
              <a:solidFill>
                <a:schemeClr val="bg2"/>
              </a:solidFill>
            </a:endParaRPr>
          </a:p>
        </p:txBody>
      </p:sp>
      <p:sp>
        <p:nvSpPr>
          <p:cNvPr id="742403" name="Rectangle 3"/>
          <p:cNvSpPr>
            <a:spLocks noGrp="1" noChangeArrowheads="1"/>
          </p:cNvSpPr>
          <p:nvPr>
            <p:ph sz="quarter" idx="1"/>
          </p:nvPr>
        </p:nvSpPr>
        <p:spPr>
          <a:xfrm>
            <a:off x="381000" y="1143000"/>
            <a:ext cx="7315200" cy="4953000"/>
          </a:xfrm>
        </p:spPr>
        <p:txBody>
          <a:bodyPr>
            <a:normAutofit lnSpcReduction="10000"/>
          </a:bodyPr>
          <a:lstStyle/>
          <a:p>
            <a:pPr eaLnBrk="1" hangingPunct="1">
              <a:lnSpc>
                <a:spcPct val="90000"/>
              </a:lnSpc>
              <a:defRPr/>
            </a:pPr>
            <a:r>
              <a:rPr lang="en-US" dirty="0"/>
              <a:t>The overridden method’s return type can also be a subtype of the original method return class’ subtype.</a:t>
            </a:r>
          </a:p>
          <a:p>
            <a:pPr eaLnBrk="1" hangingPunct="1">
              <a:lnSpc>
                <a:spcPct val="90000"/>
              </a:lnSpc>
              <a:defRPr/>
            </a:pPr>
            <a:endParaRPr lang="en-US" sz="2800" dirty="0">
              <a:solidFill>
                <a:srgbClr val="000000"/>
              </a:solidFill>
              <a:latin typeface="+mj-lt"/>
            </a:endParaRPr>
          </a:p>
          <a:p>
            <a:pPr marL="514350" indent="-514350" eaLnBrk="1" hangingPunct="1">
              <a:lnSpc>
                <a:spcPct val="90000"/>
              </a:lnSpc>
              <a:defRPr/>
            </a:pPr>
            <a:r>
              <a:rPr lang="en-US" dirty="0"/>
              <a:t>For example1:</a:t>
            </a:r>
          </a:p>
          <a:p>
            <a:pPr lvl="1" eaLnBrk="1" hangingPunct="1">
              <a:lnSpc>
                <a:spcPct val="90000"/>
              </a:lnSpc>
              <a:buFont typeface="Wingdings" pitchFamily="2" charset="2"/>
              <a:buNone/>
              <a:defRPr/>
            </a:pPr>
            <a:r>
              <a:rPr lang="en-US" sz="2000" b="1" dirty="0">
                <a:solidFill>
                  <a:srgbClr val="000000"/>
                </a:solidFill>
                <a:latin typeface="Courier New" pitchFamily="49" charset="0"/>
              </a:rPr>
              <a:t>public class Teacher{</a:t>
            </a:r>
          </a:p>
          <a:p>
            <a:pPr lvl="1" eaLnBrk="1" hangingPunct="1">
              <a:lnSpc>
                <a:spcPct val="90000"/>
              </a:lnSpc>
              <a:buFont typeface="Wingdings" pitchFamily="2" charset="2"/>
              <a:buNone/>
              <a:defRPr/>
            </a:pPr>
            <a:r>
              <a:rPr lang="en-US" sz="2000" b="1" dirty="0">
                <a:solidFill>
                  <a:srgbClr val="000000"/>
                </a:solidFill>
                <a:latin typeface="Courier New" pitchFamily="49" charset="0"/>
              </a:rPr>
              <a:t>public Teacher </a:t>
            </a:r>
            <a:r>
              <a:rPr lang="en-US" sz="2000" b="1" dirty="0" err="1">
                <a:solidFill>
                  <a:srgbClr val="000000"/>
                </a:solidFill>
                <a:latin typeface="Courier New" pitchFamily="49" charset="0"/>
              </a:rPr>
              <a:t>getInstance</a:t>
            </a:r>
            <a:r>
              <a:rPr lang="en-US" sz="2000" b="1" dirty="0">
                <a:solidFill>
                  <a:srgbClr val="000000"/>
                </a:solidFill>
                <a:latin typeface="Courier New" pitchFamily="49" charset="0"/>
              </a:rPr>
              <a:t>()</a:t>
            </a:r>
          </a:p>
          <a:p>
            <a:pPr lvl="1" eaLnBrk="1" hangingPunct="1">
              <a:lnSpc>
                <a:spcPct val="90000"/>
              </a:lnSpc>
              <a:buFont typeface="Wingdings" pitchFamily="2" charset="2"/>
              <a:buNone/>
              <a:defRPr/>
            </a:pPr>
            <a:r>
              <a:rPr lang="en-US" sz="2000" b="1" dirty="0">
                <a:solidFill>
                  <a:srgbClr val="000000"/>
                </a:solidFill>
                <a:latin typeface="Courier New" pitchFamily="49" charset="0"/>
              </a:rPr>
              <a:t>{ </a:t>
            </a:r>
          </a:p>
          <a:p>
            <a:pPr lvl="1" eaLnBrk="1" hangingPunct="1">
              <a:lnSpc>
                <a:spcPct val="90000"/>
              </a:lnSpc>
              <a:buFont typeface="Wingdings" pitchFamily="2" charset="2"/>
              <a:buNone/>
              <a:defRPr/>
            </a:pPr>
            <a:r>
              <a:rPr lang="en-US" sz="2000" b="1" dirty="0">
                <a:solidFill>
                  <a:srgbClr val="000000"/>
                </a:solidFill>
                <a:latin typeface="Courier New" pitchFamily="49" charset="0"/>
              </a:rPr>
              <a:t>return new Teacher();}</a:t>
            </a:r>
          </a:p>
          <a:p>
            <a:pPr lvl="1" eaLnBrk="1" hangingPunct="1">
              <a:lnSpc>
                <a:spcPct val="90000"/>
              </a:lnSpc>
              <a:buFont typeface="Wingdings" pitchFamily="2" charset="2"/>
              <a:buNone/>
              <a:defRPr/>
            </a:pPr>
            <a:r>
              <a:rPr lang="en-US" sz="2000" b="1" dirty="0">
                <a:solidFill>
                  <a:srgbClr val="000000"/>
                </a:solidFill>
                <a:latin typeface="Courier New" pitchFamily="49" charset="0"/>
              </a:rPr>
              <a:t>}</a:t>
            </a:r>
          </a:p>
          <a:p>
            <a:pPr lvl="1" eaLnBrk="1" hangingPunct="1">
              <a:lnSpc>
                <a:spcPct val="90000"/>
              </a:lnSpc>
              <a:buFont typeface="Wingdings" pitchFamily="2" charset="2"/>
              <a:buNone/>
              <a:defRPr/>
            </a:pPr>
            <a:r>
              <a:rPr lang="en-US" sz="2000" b="1" dirty="0">
                <a:solidFill>
                  <a:srgbClr val="000000"/>
                </a:solidFill>
                <a:latin typeface="Courier New" pitchFamily="49" charset="0"/>
              </a:rPr>
              <a:t>public class HOD extends Teacher{</a:t>
            </a:r>
          </a:p>
          <a:p>
            <a:pPr lvl="1" eaLnBrk="1" hangingPunct="1">
              <a:lnSpc>
                <a:spcPct val="90000"/>
              </a:lnSpc>
              <a:buFont typeface="Wingdings" pitchFamily="2" charset="2"/>
              <a:buNone/>
              <a:defRPr/>
            </a:pPr>
            <a:r>
              <a:rPr lang="en-US" sz="2000" b="1" dirty="0">
                <a:solidFill>
                  <a:srgbClr val="000000"/>
                </a:solidFill>
                <a:latin typeface="Courier New" pitchFamily="49" charset="0"/>
              </a:rPr>
              <a:t>public HOD </a:t>
            </a:r>
            <a:r>
              <a:rPr lang="en-US" sz="2000" b="1" dirty="0" err="1">
                <a:solidFill>
                  <a:srgbClr val="000000"/>
                </a:solidFill>
                <a:latin typeface="Courier New" pitchFamily="49" charset="0"/>
              </a:rPr>
              <a:t>getInstance</a:t>
            </a:r>
            <a:r>
              <a:rPr lang="en-US" sz="2000" b="1" dirty="0">
                <a:solidFill>
                  <a:srgbClr val="000000"/>
                </a:solidFill>
                <a:latin typeface="Courier New" pitchFamily="49" charset="0"/>
              </a:rPr>
              <a:t>()</a:t>
            </a:r>
          </a:p>
          <a:p>
            <a:pPr lvl="1" eaLnBrk="1" hangingPunct="1">
              <a:lnSpc>
                <a:spcPct val="90000"/>
              </a:lnSpc>
              <a:buFont typeface="Wingdings" pitchFamily="2" charset="2"/>
              <a:buNone/>
              <a:defRPr/>
            </a:pPr>
            <a:r>
              <a:rPr lang="en-US" sz="2000" b="1" dirty="0">
                <a:solidFill>
                  <a:srgbClr val="000000"/>
                </a:solidFill>
                <a:latin typeface="Courier New" pitchFamily="49" charset="0"/>
              </a:rPr>
              <a:t>{</a:t>
            </a:r>
          </a:p>
          <a:p>
            <a:pPr lvl="1" eaLnBrk="1" hangingPunct="1">
              <a:lnSpc>
                <a:spcPct val="90000"/>
              </a:lnSpc>
              <a:buFont typeface="Wingdings" pitchFamily="2" charset="2"/>
              <a:buNone/>
              <a:defRPr/>
            </a:pPr>
            <a:r>
              <a:rPr lang="en-US" sz="2000" b="1" dirty="0">
                <a:solidFill>
                  <a:srgbClr val="000000"/>
                </a:solidFill>
                <a:latin typeface="Courier New" pitchFamily="49" charset="0"/>
              </a:rPr>
              <a:t>return new HOD();</a:t>
            </a:r>
          </a:p>
          <a:p>
            <a:pPr lvl="1" eaLnBrk="1" hangingPunct="1">
              <a:lnSpc>
                <a:spcPct val="90000"/>
              </a:lnSpc>
              <a:buFont typeface="Wingdings" pitchFamily="2" charset="2"/>
              <a:buNone/>
              <a:defRPr/>
            </a:pPr>
            <a:r>
              <a:rPr lang="en-US" sz="2000" b="1" dirty="0">
                <a:solidFill>
                  <a:srgbClr val="000000"/>
                </a:solidFill>
                <a:latin typeface="Courier New" pitchFamily="49" charset="0"/>
              </a:rPr>
              <a:t>}}</a:t>
            </a:r>
          </a:p>
        </p:txBody>
      </p:sp>
      <p:sp>
        <p:nvSpPr>
          <p:cNvPr id="38916" name="Oval 4"/>
          <p:cNvSpPr>
            <a:spLocks noChangeArrowheads="1"/>
          </p:cNvSpPr>
          <p:nvPr/>
        </p:nvSpPr>
        <p:spPr bwMode="auto">
          <a:xfrm>
            <a:off x="1905000" y="2819400"/>
            <a:ext cx="1219200" cy="533400"/>
          </a:xfrm>
          <a:prstGeom prst="ellipse">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8917" name="Oval 5"/>
          <p:cNvSpPr>
            <a:spLocks noChangeArrowheads="1"/>
          </p:cNvSpPr>
          <p:nvPr/>
        </p:nvSpPr>
        <p:spPr bwMode="auto">
          <a:xfrm>
            <a:off x="1905000" y="4572000"/>
            <a:ext cx="609600" cy="381000"/>
          </a:xfrm>
          <a:prstGeom prst="ellipse">
            <a:avLst/>
          </a:prstGeom>
          <a:noFill/>
          <a:ln w="254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52400" y="1466850"/>
            <a:ext cx="40386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teacher;</a:t>
            </a:r>
          </a:p>
          <a:p>
            <a:pPr>
              <a:spcBef>
                <a:spcPct val="50000"/>
              </a:spcBef>
            </a:pPr>
            <a:r>
              <a:rPr lang="en-US" sz="2000" b="1">
                <a:solidFill>
                  <a:srgbClr val="000000"/>
                </a:solidFill>
                <a:latin typeface="Courier New" pitchFamily="49" charset="0"/>
              </a:rPr>
              <a:t>public class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chemeClr val="tx2"/>
                </a:solidFill>
                <a:latin typeface="Courier New" pitchFamily="49" charset="0"/>
              </a:rPr>
              <a:t>protected</a:t>
            </a:r>
            <a:r>
              <a:rPr lang="en-US" sz="2000" b="1">
                <a:solidFill>
                  <a:srgbClr val="000000"/>
                </a:solidFill>
                <a:latin typeface="Courier New" pitchFamily="49" charset="0"/>
              </a:rPr>
              <a:t> void 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"Name "+getName());	</a:t>
            </a:r>
          </a:p>
          <a:p>
            <a:pPr>
              <a:spcBef>
                <a:spcPct val="50000"/>
              </a:spcBef>
            </a:pPr>
            <a:r>
              <a:rPr lang="en-US" sz="2000" b="1">
                <a:solidFill>
                  <a:srgbClr val="000000"/>
                </a:solidFill>
                <a:latin typeface="Courier New" pitchFamily="49" charset="0"/>
              </a:rPr>
              <a:t>System.out.println("ID :"+factId)	;</a:t>
            </a:r>
          </a:p>
          <a:p>
            <a:pPr>
              <a:spcBef>
                <a:spcPct val="50000"/>
              </a:spcBef>
            </a:pPr>
            <a:r>
              <a:rPr lang="en-US" sz="2000" b="1">
                <a:solidFill>
                  <a:srgbClr val="000000"/>
                </a:solidFill>
                <a:latin typeface="Courier New" pitchFamily="49" charset="0"/>
              </a:rPr>
              <a:t>	}	</a:t>
            </a:r>
          </a:p>
          <a:p>
            <a:pPr>
              <a:spcBef>
                <a:spcPct val="50000"/>
              </a:spcBef>
            </a:pPr>
            <a:r>
              <a:rPr lang="en-US" sz="2000" b="1">
                <a:solidFill>
                  <a:srgbClr val="000000"/>
                </a:solidFill>
                <a:latin typeface="Courier New" pitchFamily="49" charset="0"/>
              </a:rPr>
              <a:t>}</a:t>
            </a:r>
          </a:p>
        </p:txBody>
      </p:sp>
      <p:sp>
        <p:nvSpPr>
          <p:cNvPr id="39939" name="Rectangle 3"/>
          <p:cNvSpPr>
            <a:spLocks noChangeArrowheads="1"/>
          </p:cNvSpPr>
          <p:nvPr/>
        </p:nvSpPr>
        <p:spPr bwMode="auto">
          <a:xfrm>
            <a:off x="4343400" y="1066800"/>
            <a:ext cx="480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admin;</a:t>
            </a:r>
          </a:p>
          <a:p>
            <a:pPr>
              <a:spcBef>
                <a:spcPct val="50000"/>
              </a:spcBef>
            </a:pPr>
            <a:r>
              <a:rPr lang="en-US" sz="2000" b="1">
                <a:solidFill>
                  <a:srgbClr val="000000"/>
                </a:solidFill>
                <a:latin typeface="Courier New" pitchFamily="49" charset="0"/>
              </a:rPr>
              <a:t>public class HOD extends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public void display(){</a:t>
            </a:r>
          </a:p>
          <a:p>
            <a:pPr>
              <a:spcBef>
                <a:spcPct val="50000"/>
              </a:spcBef>
            </a:pPr>
            <a:r>
              <a:rPr lang="en-US" sz="2000" b="1">
                <a:solidFill>
                  <a:srgbClr val="000000"/>
                </a:solidFill>
                <a:latin typeface="Courier New" pitchFamily="49" charset="0"/>
              </a:rPr>
              <a:t>super.display();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"Date of appointment "+dateOfAppointment);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p:txBody>
      </p:sp>
      <p:sp>
        <p:nvSpPr>
          <p:cNvPr id="39940" name="Line 4"/>
          <p:cNvSpPr>
            <a:spLocks noChangeShapeType="1"/>
          </p:cNvSpPr>
          <p:nvPr/>
        </p:nvSpPr>
        <p:spPr bwMode="auto">
          <a:xfrm>
            <a:off x="4343400" y="685800"/>
            <a:ext cx="0" cy="5867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Rectangle 6"/>
          <p:cNvSpPr>
            <a:spLocks noChangeArrowheads="1"/>
          </p:cNvSpPr>
          <p:nvPr/>
        </p:nvSpPr>
        <p:spPr bwMode="auto">
          <a:xfrm>
            <a:off x="4876800" y="5334000"/>
            <a:ext cx="3657600" cy="1016000"/>
          </a:xfrm>
          <a:prstGeom prst="rect">
            <a:avLst/>
          </a:prstGeom>
          <a:noFill/>
          <a:ln w="9525">
            <a:noFill/>
            <a:miter lim="800000"/>
            <a:headEnd/>
            <a:tailEnd/>
          </a:ln>
        </p:spPr>
        <p:txBody>
          <a:bodyPr>
            <a:spAutoFit/>
          </a:bodyPr>
          <a:lstStyle/>
          <a:p>
            <a:pPr>
              <a:spcBef>
                <a:spcPct val="50000"/>
              </a:spcBef>
              <a:defRPr/>
            </a:pPr>
            <a:r>
              <a:rPr lang="en-US" sz="2000" dirty="0">
                <a:solidFill>
                  <a:srgbClr val="5F5F5F"/>
                </a:solidFill>
                <a:latin typeface="+mn-lt"/>
                <a:cs typeface="+mn-cs"/>
              </a:rPr>
              <a:t>Cannot have </a:t>
            </a:r>
            <a:r>
              <a:rPr lang="en-US" sz="2000" b="1" dirty="0">
                <a:solidFill>
                  <a:srgbClr val="000000"/>
                </a:solidFill>
                <a:latin typeface="Courier New" pitchFamily="49" charset="0"/>
                <a:cs typeface="+mn-cs"/>
              </a:rPr>
              <a:t>private</a:t>
            </a:r>
            <a:r>
              <a:rPr lang="en-US" sz="2000" dirty="0">
                <a:solidFill>
                  <a:srgbClr val="5F5F5F"/>
                </a:solidFill>
                <a:latin typeface="+mn-lt"/>
                <a:cs typeface="+mn-cs"/>
              </a:rPr>
              <a:t> or default access </a:t>
            </a:r>
            <a:r>
              <a:rPr lang="en-US" sz="2000" dirty="0" err="1">
                <a:solidFill>
                  <a:srgbClr val="5F5F5F"/>
                </a:solidFill>
                <a:latin typeface="+mn-lt"/>
                <a:cs typeface="+mn-cs"/>
              </a:rPr>
              <a:t>specifier</a:t>
            </a:r>
            <a:r>
              <a:rPr lang="en-US" sz="2000" dirty="0">
                <a:solidFill>
                  <a:srgbClr val="5F5F5F"/>
                </a:solidFill>
                <a:latin typeface="+mn-lt"/>
                <a:cs typeface="+mn-cs"/>
              </a:rPr>
              <a:t> for </a:t>
            </a:r>
            <a:r>
              <a:rPr lang="en-US" sz="2000" b="1" dirty="0">
                <a:solidFill>
                  <a:srgbClr val="000000"/>
                </a:solidFill>
                <a:latin typeface="Courier New" pitchFamily="49" charset="0"/>
                <a:cs typeface="+mn-cs"/>
              </a:rPr>
              <a:t>display()</a:t>
            </a:r>
          </a:p>
        </p:txBody>
      </p:sp>
      <p:sp>
        <p:nvSpPr>
          <p:cNvPr id="24585" name="Text Box 9"/>
          <p:cNvSpPr txBox="1">
            <a:spLocks noChangeArrowheads="1"/>
          </p:cNvSpPr>
          <p:nvPr/>
        </p:nvSpPr>
        <p:spPr bwMode="auto">
          <a:xfrm>
            <a:off x="407518" y="120075"/>
            <a:ext cx="4283545" cy="584775"/>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Access </a:t>
            </a:r>
            <a:r>
              <a:rPr lang="en-US" sz="3200" b="1" dirty="0" err="1">
                <a:solidFill>
                  <a:schemeClr val="bg1"/>
                </a:solidFill>
                <a:latin typeface="+mj-lt"/>
                <a:ea typeface="+mj-ea"/>
                <a:cs typeface="+mj-cs"/>
              </a:rPr>
              <a:t>specifier</a:t>
            </a:r>
            <a:r>
              <a:rPr lang="en-US" sz="3200" b="1" dirty="0">
                <a:solidFill>
                  <a:schemeClr val="bg1"/>
                </a:solidFill>
                <a:latin typeface="+mj-lt"/>
                <a:ea typeface="+mj-ea"/>
                <a:cs typeface="+mj-cs"/>
              </a:rPr>
              <a:t> rule</a:t>
            </a:r>
          </a:p>
        </p:txBody>
      </p:sp>
      <p:sp>
        <p:nvSpPr>
          <p:cNvPr id="13" name="Freeform 12"/>
          <p:cNvSpPr/>
          <p:nvPr/>
        </p:nvSpPr>
        <p:spPr>
          <a:xfrm>
            <a:off x="1246188" y="2574925"/>
            <a:ext cx="3425825" cy="350838"/>
          </a:xfrm>
          <a:custGeom>
            <a:avLst/>
            <a:gdLst>
              <a:gd name="connsiteX0" fmla="*/ 0 w 3424844"/>
              <a:gd name="connsiteY0" fmla="*/ 351906 h 351906"/>
              <a:gd name="connsiteX1" fmla="*/ 315884 w 3424844"/>
              <a:gd name="connsiteY1" fmla="*/ 119150 h 351906"/>
              <a:gd name="connsiteX2" fmla="*/ 1180407 w 3424844"/>
              <a:gd name="connsiteY2" fmla="*/ 19397 h 351906"/>
              <a:gd name="connsiteX3" fmla="*/ 2028306 w 3424844"/>
              <a:gd name="connsiteY3" fmla="*/ 36022 h 351906"/>
              <a:gd name="connsiteX4" fmla="*/ 2660073 w 3424844"/>
              <a:gd name="connsiteY4" fmla="*/ 2771 h 351906"/>
              <a:gd name="connsiteX5" fmla="*/ 3225338 w 3424844"/>
              <a:gd name="connsiteY5" fmla="*/ 52648 h 351906"/>
              <a:gd name="connsiteX6" fmla="*/ 3424844 w 3424844"/>
              <a:gd name="connsiteY6" fmla="*/ 268779 h 351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844" h="351906">
                <a:moveTo>
                  <a:pt x="0" y="351906"/>
                </a:moveTo>
                <a:cubicBezTo>
                  <a:pt x="59575" y="263237"/>
                  <a:pt x="119150" y="174568"/>
                  <a:pt x="315884" y="119150"/>
                </a:cubicBezTo>
                <a:cubicBezTo>
                  <a:pt x="512618" y="63732"/>
                  <a:pt x="895003" y="33252"/>
                  <a:pt x="1180407" y="19397"/>
                </a:cubicBezTo>
                <a:cubicBezTo>
                  <a:pt x="1465811" y="5542"/>
                  <a:pt x="1781695" y="38793"/>
                  <a:pt x="2028306" y="36022"/>
                </a:cubicBezTo>
                <a:cubicBezTo>
                  <a:pt x="2274917" y="33251"/>
                  <a:pt x="2460568" y="0"/>
                  <a:pt x="2660073" y="2771"/>
                </a:cubicBezTo>
                <a:cubicBezTo>
                  <a:pt x="2859578" y="5542"/>
                  <a:pt x="3097876" y="8313"/>
                  <a:pt x="3225338" y="52648"/>
                </a:cubicBezTo>
                <a:cubicBezTo>
                  <a:pt x="3352800" y="96983"/>
                  <a:pt x="3388822" y="182881"/>
                  <a:pt x="3424844" y="268779"/>
                </a:cubicBezTo>
              </a:path>
            </a:pathLst>
          </a:cu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9944"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C21B6A4-AB1E-4ECF-83DA-7994895254EE}" type="slidenum">
              <a:rPr lang="en-US" smtClean="0">
                <a:solidFill>
                  <a:schemeClr val="bg2"/>
                </a:solidFill>
              </a:rPr>
              <a:pPr eaLnBrk="1" hangingPunct="1">
                <a:defRPr/>
              </a:pPr>
              <a:t>65</a:t>
            </a:fld>
            <a:endParaRPr lang="en-US">
              <a:solidFill>
                <a:schemeClr val="bg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76200" y="977900"/>
            <a:ext cx="4191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teacher;</a:t>
            </a:r>
          </a:p>
          <a:p>
            <a:pPr>
              <a:spcBef>
                <a:spcPct val="50000"/>
              </a:spcBef>
            </a:pPr>
            <a:r>
              <a:rPr lang="en-US" sz="2000" b="1">
                <a:solidFill>
                  <a:srgbClr val="000000"/>
                </a:solidFill>
                <a:latin typeface="Courier New" pitchFamily="49" charset="0"/>
              </a:rPr>
              <a:t>public class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void display(){</a:t>
            </a:r>
          </a:p>
          <a:p>
            <a:pPr>
              <a:spcBef>
                <a:spcPct val="50000"/>
              </a:spcBef>
            </a:pPr>
            <a:r>
              <a:rPr lang="en-US" sz="2000" b="1">
                <a:solidFill>
                  <a:srgbClr val="000000"/>
                </a:solidFill>
                <a:latin typeface="Courier New" pitchFamily="49" charset="0"/>
              </a:rPr>
              <a:t>System.out.println(</a:t>
            </a:r>
          </a:p>
          <a:p>
            <a:pPr>
              <a:spcBef>
                <a:spcPct val="50000"/>
              </a:spcBef>
            </a:pPr>
            <a:r>
              <a:rPr lang="en-US" sz="2000" b="1">
                <a:solidFill>
                  <a:srgbClr val="000000"/>
                </a:solidFill>
                <a:latin typeface="Courier New" pitchFamily="49" charset="0"/>
              </a:rPr>
              <a:t>"Name "+getName());	</a:t>
            </a:r>
          </a:p>
          <a:p>
            <a:pPr>
              <a:spcBef>
                <a:spcPct val="50000"/>
              </a:spcBef>
            </a:pPr>
            <a:r>
              <a:rPr lang="en-US" sz="2000" b="1">
                <a:solidFill>
                  <a:srgbClr val="000000"/>
                </a:solidFill>
                <a:latin typeface="Courier New" pitchFamily="49" charset="0"/>
              </a:rPr>
              <a:t>System.out.println("ID :"+factId)	;</a:t>
            </a:r>
          </a:p>
          <a:p>
            <a:pPr>
              <a:spcBef>
                <a:spcPct val="50000"/>
              </a:spcBef>
            </a:pPr>
            <a:r>
              <a:rPr lang="en-US" sz="2000" b="1">
                <a:solidFill>
                  <a:srgbClr val="000000"/>
                </a:solidFill>
                <a:latin typeface="Courier New" pitchFamily="49" charset="0"/>
              </a:rPr>
              <a:t>	}	</a:t>
            </a:r>
          </a:p>
          <a:p>
            <a:pPr>
              <a:spcBef>
                <a:spcPct val="50000"/>
              </a:spcBef>
            </a:pPr>
            <a:r>
              <a:rPr lang="en-US" sz="2000" b="1">
                <a:solidFill>
                  <a:srgbClr val="000000"/>
                </a:solidFill>
                <a:latin typeface="Courier New" pitchFamily="49" charset="0"/>
              </a:rPr>
              <a:t>}</a:t>
            </a:r>
          </a:p>
        </p:txBody>
      </p:sp>
      <p:sp>
        <p:nvSpPr>
          <p:cNvPr id="40963" name="Rectangle 3"/>
          <p:cNvSpPr>
            <a:spLocks noChangeArrowheads="1"/>
          </p:cNvSpPr>
          <p:nvPr/>
        </p:nvSpPr>
        <p:spPr bwMode="auto">
          <a:xfrm>
            <a:off x="4419600" y="990600"/>
            <a:ext cx="4800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sz="2000" b="1">
                <a:solidFill>
                  <a:srgbClr val="000000"/>
                </a:solidFill>
                <a:latin typeface="Courier New" pitchFamily="49" charset="0"/>
              </a:rPr>
              <a:t>package admin;</a:t>
            </a:r>
          </a:p>
          <a:p>
            <a:pPr>
              <a:spcBef>
                <a:spcPct val="50000"/>
              </a:spcBef>
            </a:pPr>
            <a:r>
              <a:rPr lang="en-US" sz="2000" b="1">
                <a:solidFill>
                  <a:srgbClr val="000000"/>
                </a:solidFill>
                <a:latin typeface="Courier New" pitchFamily="49" charset="0"/>
              </a:rPr>
              <a:t>public class HOD extends Teacher{</a:t>
            </a:r>
          </a:p>
          <a:p>
            <a:pPr>
              <a:spcBef>
                <a:spcPct val="50000"/>
              </a:spcBef>
            </a:pPr>
            <a:r>
              <a:rPr lang="en-US" sz="2000" b="1">
                <a:solidFill>
                  <a:srgbClr val="000000"/>
                </a:solidFill>
                <a:latin typeface="Courier New" pitchFamily="49" charset="0"/>
              </a:rPr>
              <a:t>..</a:t>
            </a:r>
          </a:p>
          <a:p>
            <a:pPr>
              <a:spcBef>
                <a:spcPct val="50000"/>
              </a:spcBef>
            </a:pPr>
            <a:r>
              <a:rPr lang="en-US" sz="2000" b="1">
                <a:solidFill>
                  <a:schemeClr val="tx2"/>
                </a:solidFill>
                <a:latin typeface="Courier New" pitchFamily="49" charset="0"/>
              </a:rPr>
              <a:t>private</a:t>
            </a:r>
            <a:r>
              <a:rPr lang="en-US" sz="2000" b="1">
                <a:latin typeface="Courier New" pitchFamily="49" charset="0"/>
              </a:rPr>
              <a:t> </a:t>
            </a:r>
            <a:r>
              <a:rPr lang="en-US" sz="2000" b="1">
                <a:solidFill>
                  <a:srgbClr val="000000"/>
                </a:solidFill>
                <a:latin typeface="Courier New" pitchFamily="49" charset="0"/>
              </a:rPr>
              <a:t>void display(){</a:t>
            </a:r>
          </a:p>
          <a:p>
            <a:r>
              <a:rPr lang="en-US" sz="2000" b="1">
                <a:solidFill>
                  <a:srgbClr val="000000"/>
                </a:solidFill>
                <a:latin typeface="Courier New" pitchFamily="49" charset="0"/>
              </a:rPr>
              <a:t>System.out.println(</a:t>
            </a:r>
          </a:p>
          <a:p>
            <a:r>
              <a:rPr lang="en-US" sz="2000" b="1">
                <a:solidFill>
                  <a:srgbClr val="000000"/>
                </a:solidFill>
                <a:latin typeface="Courier New" pitchFamily="49" charset="0"/>
              </a:rPr>
              <a:t>"Name "+getName()); System.out.println(</a:t>
            </a:r>
          </a:p>
          <a:p>
            <a:pPr>
              <a:spcBef>
                <a:spcPct val="50000"/>
              </a:spcBef>
            </a:pPr>
            <a:r>
              <a:rPr lang="en-US" sz="2000" b="1">
                <a:solidFill>
                  <a:srgbClr val="000000"/>
                </a:solidFill>
                <a:latin typeface="Courier New" pitchFamily="49" charset="0"/>
              </a:rPr>
              <a:t>"Date of appointment "+dateOfAppointment);</a:t>
            </a:r>
          </a:p>
          <a:p>
            <a:pPr>
              <a:spcBef>
                <a:spcPct val="50000"/>
              </a:spcBef>
            </a:pPr>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a:t>
            </a:r>
          </a:p>
        </p:txBody>
      </p:sp>
      <p:sp>
        <p:nvSpPr>
          <p:cNvPr id="40964" name="Line 4"/>
          <p:cNvSpPr>
            <a:spLocks noChangeShapeType="1"/>
          </p:cNvSpPr>
          <p:nvPr/>
        </p:nvSpPr>
        <p:spPr bwMode="auto">
          <a:xfrm>
            <a:off x="4343400" y="914400"/>
            <a:ext cx="0" cy="510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Freeform 5"/>
          <p:cNvSpPr>
            <a:spLocks/>
          </p:cNvSpPr>
          <p:nvPr/>
        </p:nvSpPr>
        <p:spPr bwMode="auto">
          <a:xfrm>
            <a:off x="76200" y="2209800"/>
            <a:ext cx="4648200" cy="533400"/>
          </a:xfrm>
          <a:custGeom>
            <a:avLst/>
            <a:gdLst>
              <a:gd name="T0" fmla="*/ 0 w 2352"/>
              <a:gd name="T1" fmla="*/ 2147483647 h 624"/>
              <a:gd name="T2" fmla="*/ 2147483647 w 2352"/>
              <a:gd name="T3" fmla="*/ 2147483647 h 624"/>
              <a:gd name="T4" fmla="*/ 2147483647 w 2352"/>
              <a:gd name="T5" fmla="*/ 2147483647 h 624"/>
              <a:gd name="T6" fmla="*/ 0 60000 65536"/>
              <a:gd name="T7" fmla="*/ 0 60000 65536"/>
              <a:gd name="T8" fmla="*/ 0 60000 65536"/>
              <a:gd name="T9" fmla="*/ 0 w 2352"/>
              <a:gd name="T10" fmla="*/ 0 h 624"/>
              <a:gd name="T11" fmla="*/ 2352 w 2352"/>
              <a:gd name="T12" fmla="*/ 624 h 624"/>
            </a:gdLst>
            <a:ahLst/>
            <a:cxnLst>
              <a:cxn ang="T6">
                <a:pos x="T0" y="T1"/>
              </a:cxn>
              <a:cxn ang="T7">
                <a:pos x="T2" y="T3"/>
              </a:cxn>
              <a:cxn ang="T8">
                <a:pos x="T4" y="T5"/>
              </a:cxn>
            </a:cxnLst>
            <a:rect l="T9" t="T10" r="T11" b="T12"/>
            <a:pathLst>
              <a:path w="2352" h="624">
                <a:moveTo>
                  <a:pt x="0" y="336"/>
                </a:moveTo>
                <a:cubicBezTo>
                  <a:pt x="620" y="168"/>
                  <a:pt x="1240" y="0"/>
                  <a:pt x="1632" y="48"/>
                </a:cubicBezTo>
                <a:cubicBezTo>
                  <a:pt x="2024" y="96"/>
                  <a:pt x="2232" y="528"/>
                  <a:pt x="2352" y="624"/>
                </a:cubicBezTo>
              </a:path>
            </a:pathLst>
          </a:custGeom>
          <a:noFill/>
          <a:ln w="9525">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07" name="Rectangle 6"/>
          <p:cNvSpPr>
            <a:spLocks noChangeArrowheads="1"/>
          </p:cNvSpPr>
          <p:nvPr/>
        </p:nvSpPr>
        <p:spPr bwMode="auto">
          <a:xfrm>
            <a:off x="4572000" y="5334000"/>
            <a:ext cx="4343400" cy="1016000"/>
          </a:xfrm>
          <a:prstGeom prst="rect">
            <a:avLst/>
          </a:prstGeom>
          <a:noFill/>
          <a:ln w="9525">
            <a:noFill/>
            <a:miter lim="800000"/>
            <a:headEnd/>
            <a:tailEnd/>
          </a:ln>
        </p:spPr>
        <p:txBody>
          <a:bodyPr>
            <a:spAutoFit/>
          </a:bodyPr>
          <a:lstStyle/>
          <a:p>
            <a:pPr>
              <a:defRPr/>
            </a:pPr>
            <a:r>
              <a:rPr lang="en-US" sz="2000" dirty="0">
                <a:solidFill>
                  <a:srgbClr val="5F5F5F"/>
                </a:solidFill>
                <a:latin typeface="+mn-lt"/>
                <a:cs typeface="+mn-cs"/>
              </a:rPr>
              <a:t>Can have any access </a:t>
            </a:r>
            <a:r>
              <a:rPr lang="en-US" sz="2000" dirty="0" err="1">
                <a:solidFill>
                  <a:srgbClr val="5F5F5F"/>
                </a:solidFill>
                <a:latin typeface="+mn-lt"/>
                <a:cs typeface="+mn-cs"/>
              </a:rPr>
              <a:t>specifier</a:t>
            </a:r>
            <a:r>
              <a:rPr lang="en-US" sz="2000" dirty="0">
                <a:solidFill>
                  <a:srgbClr val="5F5F5F"/>
                </a:solidFill>
                <a:latin typeface="+mn-lt"/>
                <a:cs typeface="+mn-cs"/>
              </a:rPr>
              <a:t> here. Since </a:t>
            </a:r>
            <a:r>
              <a:rPr lang="en-US" sz="2000" b="1" dirty="0">
                <a:solidFill>
                  <a:srgbClr val="000000"/>
                </a:solidFill>
                <a:latin typeface="Courier New" pitchFamily="49" charset="0"/>
                <a:cs typeface="+mn-cs"/>
              </a:rPr>
              <a:t>private and default </a:t>
            </a:r>
            <a:r>
              <a:rPr lang="en-US" sz="2000" dirty="0">
                <a:solidFill>
                  <a:srgbClr val="5F5F5F"/>
                </a:solidFill>
                <a:latin typeface="+mn-lt"/>
                <a:cs typeface="+mn-cs"/>
              </a:rPr>
              <a:t> methods are not inherited/visible !</a:t>
            </a:r>
          </a:p>
        </p:txBody>
      </p:sp>
      <p:sp>
        <p:nvSpPr>
          <p:cNvPr id="29705" name="Text Box 9"/>
          <p:cNvSpPr txBox="1">
            <a:spLocks noChangeArrowheads="1"/>
          </p:cNvSpPr>
          <p:nvPr/>
        </p:nvSpPr>
        <p:spPr bwMode="auto">
          <a:xfrm>
            <a:off x="115888" y="152400"/>
            <a:ext cx="2727606" cy="584775"/>
          </a:xfrm>
          <a:prstGeom prst="rect">
            <a:avLst/>
          </a:prstGeom>
          <a:noFill/>
          <a:ln w="9525">
            <a:noFill/>
            <a:miter lim="800000"/>
            <a:headEnd/>
            <a:tailEnd/>
          </a:ln>
        </p:spPr>
        <p:txBody>
          <a:bodyPr wrap="none">
            <a:spAutoFit/>
          </a:bodyPr>
          <a:lstStyle/>
          <a:p>
            <a:pPr>
              <a:defRPr/>
            </a:pPr>
            <a:r>
              <a:rPr lang="en-US" sz="3200" b="1" dirty="0">
                <a:solidFill>
                  <a:schemeClr val="bg1"/>
                </a:solidFill>
                <a:latin typeface="+mj-lt"/>
                <a:ea typeface="+mj-ea"/>
                <a:cs typeface="+mj-cs"/>
              </a:rPr>
              <a:t>Visibility rule</a:t>
            </a:r>
          </a:p>
        </p:txBody>
      </p:sp>
      <p:sp>
        <p:nvSpPr>
          <p:cNvPr id="40968" name="Slide Number Placeholder 8"/>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E370597-2BA4-4271-BCD9-C11F764FA4DC}" type="slidenum">
              <a:rPr lang="en-US" smtClean="0">
                <a:solidFill>
                  <a:schemeClr val="bg2"/>
                </a:solidFill>
              </a:rPr>
              <a:pPr eaLnBrk="1" hangingPunct="1">
                <a:defRPr/>
              </a:pPr>
              <a:t>66</a:t>
            </a:fld>
            <a:endParaRPr lang="en-US">
              <a:solidFill>
                <a:schemeClr val="bg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2400" y="-152400"/>
            <a:ext cx="7772400" cy="1143000"/>
          </a:xfrm>
        </p:spPr>
        <p:txBody>
          <a:bodyPr/>
          <a:lstStyle/>
          <a:p>
            <a:pPr eaLnBrk="1" hangingPunct="1"/>
            <a:r>
              <a:rPr lang="en-US" dirty="0"/>
              <a:t>Polymorphism</a:t>
            </a:r>
          </a:p>
        </p:txBody>
      </p:sp>
      <p:sp>
        <p:nvSpPr>
          <p:cNvPr id="4301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B030CC4C-5AF5-454A-A470-C57D526A7B48}" type="slidenum">
              <a:rPr lang="en-US" smtClean="0">
                <a:solidFill>
                  <a:schemeClr val="bg2"/>
                </a:solidFill>
              </a:rPr>
              <a:pPr eaLnBrk="1" hangingPunct="1">
                <a:defRPr/>
              </a:pPr>
              <a:t>67</a:t>
            </a:fld>
            <a:endParaRPr lang="en-US">
              <a:solidFill>
                <a:schemeClr val="bg2"/>
              </a:solidFill>
            </a:endParaRPr>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518" y="1637638"/>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81100" y="1755268"/>
            <a:ext cx="7010400" cy="424732"/>
          </a:xfrm>
          <a:prstGeom prst="rect">
            <a:avLst/>
          </a:prstGeom>
        </p:spPr>
        <p:txBody>
          <a:bodyPr wrap="square">
            <a:spAutoFit/>
          </a:bodyPr>
          <a:lstStyle/>
          <a:p>
            <a:pPr marL="0" indent="0" eaLnBrk="1" hangingPunct="1">
              <a:lnSpc>
                <a:spcPct val="120000"/>
              </a:lnSpc>
              <a:spcBef>
                <a:spcPts val="500"/>
              </a:spcBef>
              <a:buNone/>
              <a:defRPr/>
            </a:pPr>
            <a:r>
              <a:rPr lang="en-US" i="1" dirty="0">
                <a:solidFill>
                  <a:srgbClr val="993366"/>
                </a:solidFill>
              </a:rPr>
              <a:t>Recall what is  Polymorphism with an example.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Slide Number Placeholder 3"/>
          <p:cNvSpPr>
            <a:spLocks noGrp="1"/>
          </p:cNvSpPr>
          <p:nvPr>
            <p:ph type="sldNum" sz="quarter" idx="12"/>
          </p:nvPr>
        </p:nvSpPr>
        <p:spPr/>
        <p:txBody>
          <a:bodyPr/>
          <a:lstStyle/>
          <a:p>
            <a:pPr>
              <a:defRPr/>
            </a:pPr>
            <a:fld id="{C6B93D65-CB18-4216-BF55-F3E730377CBD}" type="slidenum">
              <a:rPr lang="en-US" smtClean="0"/>
              <a:pPr>
                <a:defRPr/>
              </a:pPr>
              <a:t>68</a:t>
            </a:fld>
            <a:endParaRPr lang="en-US"/>
          </a:p>
        </p:txBody>
      </p:sp>
      <p:grpSp>
        <p:nvGrpSpPr>
          <p:cNvPr id="3" name="Group 5"/>
          <p:cNvGrpSpPr/>
          <p:nvPr/>
        </p:nvGrpSpPr>
        <p:grpSpPr>
          <a:xfrm>
            <a:off x="838200" y="1250766"/>
            <a:ext cx="7162800" cy="4007033"/>
            <a:chOff x="4368013" y="1165761"/>
            <a:chExt cx="5105400" cy="3534728"/>
          </a:xfrm>
        </p:grpSpPr>
        <p:sp>
          <p:nvSpPr>
            <p:cNvPr id="7" name="TextBox 6"/>
            <p:cNvSpPr txBox="1"/>
            <p:nvPr/>
          </p:nvSpPr>
          <p:spPr>
            <a:xfrm>
              <a:off x="5618843" y="1165761"/>
              <a:ext cx="2209800" cy="1058847"/>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Flower</a:t>
              </a:r>
            </a:p>
            <a:p>
              <a:endParaRPr lang="en-US" dirty="0"/>
            </a:p>
            <a:p>
              <a:endParaRPr lang="en-US" dirty="0"/>
            </a:p>
            <a:p>
              <a:r>
                <a:rPr lang="en-US" dirty="0"/>
                <a:t>protected Flower fragrance()</a:t>
              </a:r>
            </a:p>
          </p:txBody>
        </p:sp>
        <p:cxnSp>
          <p:nvCxnSpPr>
            <p:cNvPr id="8" name="Straight Connector 7"/>
            <p:cNvCxnSpPr/>
            <p:nvPr/>
          </p:nvCxnSpPr>
          <p:spPr>
            <a:xfrm>
              <a:off x="5618843" y="16229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618843" y="1775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68013" y="3223161"/>
              <a:ext cx="2209800" cy="1477328"/>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Rose</a:t>
              </a:r>
            </a:p>
            <a:p>
              <a:endParaRPr lang="en-US" dirty="0"/>
            </a:p>
            <a:p>
              <a:endParaRPr lang="en-US" dirty="0"/>
            </a:p>
            <a:p>
              <a:r>
                <a:rPr lang="en-US" dirty="0"/>
                <a:t>______  _______fragrance()</a:t>
              </a:r>
            </a:p>
          </p:txBody>
        </p:sp>
        <p:cxnSp>
          <p:nvCxnSpPr>
            <p:cNvPr id="11" name="Straight Connector 10"/>
            <p:cNvCxnSpPr/>
            <p:nvPr/>
          </p:nvCxnSpPr>
          <p:spPr>
            <a:xfrm>
              <a:off x="4368013" y="36803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368013" y="3832761"/>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263613" y="3213097"/>
              <a:ext cx="2209800" cy="1303197"/>
            </a:xfrm>
            <a:prstGeom prst="rect">
              <a:avLst/>
            </a:prstGeom>
            <a:ln>
              <a:solidFill>
                <a:srgbClr val="0020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Sunflower</a:t>
              </a:r>
            </a:p>
            <a:p>
              <a:endParaRPr lang="en-US" dirty="0"/>
            </a:p>
            <a:p>
              <a:endParaRPr lang="en-US" dirty="0"/>
            </a:p>
            <a:p>
              <a:r>
                <a:rPr lang="en-US" dirty="0"/>
                <a:t>______  _______fragrance()</a:t>
              </a:r>
            </a:p>
            <a:p>
              <a:endParaRPr lang="en-US" dirty="0"/>
            </a:p>
          </p:txBody>
        </p:sp>
        <p:cxnSp>
          <p:nvCxnSpPr>
            <p:cNvPr id="14" name="Straight Connector 13"/>
            <p:cNvCxnSpPr/>
            <p:nvPr/>
          </p:nvCxnSpPr>
          <p:spPr>
            <a:xfrm>
              <a:off x="7263613" y="36702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263613" y="3822697"/>
              <a:ext cx="22098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Isosceles Triangle 15"/>
            <p:cNvSpPr/>
            <p:nvPr/>
          </p:nvSpPr>
          <p:spPr>
            <a:xfrm>
              <a:off x="6623820" y="2366090"/>
              <a:ext cx="457200" cy="304800"/>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7" name="Straight Connector 16"/>
            <p:cNvCxnSpPr>
              <a:stCxn id="16" idx="3"/>
            </p:cNvCxnSpPr>
            <p:nvPr/>
          </p:nvCxnSpPr>
          <p:spPr>
            <a:xfrm>
              <a:off x="6852420" y="2670890"/>
              <a:ext cx="0" cy="171271"/>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p:cNvCxnSpPr/>
            <p:nvPr/>
          </p:nvCxnSpPr>
          <p:spPr>
            <a:xfrm>
              <a:off x="5472913" y="2832097"/>
              <a:ext cx="2895600" cy="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a:endCxn id="10" idx="0"/>
            </p:cNvCxnSpPr>
            <p:nvPr/>
          </p:nvCxnSpPr>
          <p:spPr>
            <a:xfrm>
              <a:off x="5472913" y="2842161"/>
              <a:ext cx="0" cy="3810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Connector 19"/>
            <p:cNvCxnSpPr>
              <a:endCxn id="13" idx="0"/>
            </p:cNvCxnSpPr>
            <p:nvPr/>
          </p:nvCxnSpPr>
          <p:spPr>
            <a:xfrm>
              <a:off x="8368513" y="2842161"/>
              <a:ext cx="0" cy="370936"/>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22" name="TextBox 21"/>
          <p:cNvSpPr txBox="1"/>
          <p:nvPr/>
        </p:nvSpPr>
        <p:spPr>
          <a:xfrm>
            <a:off x="1143000" y="5715000"/>
            <a:ext cx="7162800" cy="369332"/>
          </a:xfrm>
          <a:prstGeom prst="rect">
            <a:avLst/>
          </a:prstGeom>
          <a:noFill/>
        </p:spPr>
        <p:txBody>
          <a:bodyPr wrap="square" rtlCol="0">
            <a:spAutoFit/>
          </a:bodyPr>
          <a:lstStyle/>
          <a:p>
            <a:r>
              <a:rPr lang="en-US" dirty="0"/>
              <a:t>Fill the possible valid access specifies and the return types. </a:t>
            </a:r>
          </a:p>
        </p:txBody>
      </p:sp>
    </p:spTree>
    <p:extLst>
      <p:ext uri="{BB962C8B-B14F-4D97-AF65-F5344CB8AC3E}">
        <p14:creationId xmlns:p14="http://schemas.microsoft.com/office/powerpoint/2010/main" val="951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and dynamic binding</a:t>
            </a:r>
          </a:p>
        </p:txBody>
      </p:sp>
      <p:sp>
        <p:nvSpPr>
          <p:cNvPr id="4" name="Slide Number Placeholder 3"/>
          <p:cNvSpPr>
            <a:spLocks noGrp="1"/>
          </p:cNvSpPr>
          <p:nvPr>
            <p:ph type="sldNum" sz="quarter" idx="12"/>
          </p:nvPr>
        </p:nvSpPr>
        <p:spPr/>
        <p:txBody>
          <a:bodyPr/>
          <a:lstStyle/>
          <a:p>
            <a:pPr>
              <a:defRPr/>
            </a:pPr>
            <a:fld id="{C6B93D65-CB18-4216-BF55-F3E730377CBD}" type="slidenum">
              <a:rPr lang="en-US" smtClean="0"/>
              <a:pPr>
                <a:defRPr/>
              </a:pPr>
              <a:t>69</a:t>
            </a:fld>
            <a:endParaRPr lang="en-US"/>
          </a:p>
        </p:txBody>
      </p:sp>
      <p:sp>
        <p:nvSpPr>
          <p:cNvPr id="5" name="Rectangle 3"/>
          <p:cNvSpPr>
            <a:spLocks noGrp="1" noChangeArrowheads="1"/>
          </p:cNvSpPr>
          <p:nvPr>
            <p:ph sz="quarter" idx="1"/>
          </p:nvPr>
        </p:nvSpPr>
        <p:spPr>
          <a:xfrm>
            <a:off x="228600" y="1219200"/>
            <a:ext cx="8610600" cy="5334000"/>
          </a:xfrm>
        </p:spPr>
        <p:txBody>
          <a:bodyPr/>
          <a:lstStyle/>
          <a:p>
            <a:pPr eaLnBrk="1" hangingPunct="1">
              <a:spcBef>
                <a:spcPts val="500"/>
              </a:spcBef>
              <a:defRPr/>
            </a:pPr>
            <a:r>
              <a:rPr lang="en-US" dirty="0"/>
              <a:t>Compiler resolves methods called on an object using</a:t>
            </a:r>
          </a:p>
          <a:p>
            <a:pPr marL="1009650" lvl="1" indent="-609600" eaLnBrk="1" hangingPunct="1">
              <a:spcBef>
                <a:spcPts val="500"/>
              </a:spcBef>
              <a:defRPr/>
            </a:pPr>
            <a:r>
              <a:rPr lang="en-US" sz="2000" dirty="0">
                <a:ea typeface="+mn-ea"/>
                <a:cs typeface="+mn-cs"/>
              </a:rPr>
              <a:t>Static binding/Early binding: Compiler resolves the call at the compile time</a:t>
            </a:r>
          </a:p>
          <a:p>
            <a:pPr marL="1009650" lvl="1" indent="-609600" eaLnBrk="1" hangingPunct="1">
              <a:lnSpc>
                <a:spcPct val="100000"/>
              </a:lnSpc>
              <a:spcBef>
                <a:spcPts val="500"/>
              </a:spcBef>
              <a:defRPr/>
            </a:pPr>
            <a:r>
              <a:rPr lang="en-US" sz="2000" b="1" kern="1200" dirty="0">
                <a:solidFill>
                  <a:srgbClr val="000000"/>
                </a:solidFill>
                <a:latin typeface="Courier New" pitchFamily="49" charset="0"/>
                <a:ea typeface="+mn-ea"/>
                <a:cs typeface="+mn-cs"/>
              </a:rPr>
              <a:t>HOD h = new HOD();</a:t>
            </a:r>
          </a:p>
          <a:p>
            <a:pPr>
              <a:lnSpc>
                <a:spcPct val="100000"/>
              </a:lnSpc>
              <a:buNone/>
              <a:defRPr/>
            </a:pP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h.viewGrade</a:t>
            </a:r>
            <a:r>
              <a:rPr lang="en-US" b="1" kern="1200" dirty="0">
                <a:solidFill>
                  <a:srgbClr val="000000"/>
                </a:solidFill>
                <a:latin typeface="Courier New" pitchFamily="49" charset="0"/>
              </a:rPr>
              <a:t>();</a:t>
            </a:r>
          </a:p>
          <a:p>
            <a:pPr>
              <a:buNone/>
              <a:defRPr/>
            </a:pPr>
            <a:r>
              <a:rPr lang="en-US" b="1" kern="1200" dirty="0">
                <a:solidFill>
                  <a:srgbClr val="000000"/>
                </a:solidFill>
                <a:latin typeface="Courier New" pitchFamily="49" charset="0"/>
              </a:rPr>
              <a:t>  		 h.getName();</a:t>
            </a:r>
          </a:p>
          <a:p>
            <a:pPr lvl="1">
              <a:defRPr/>
            </a:pPr>
            <a:r>
              <a:rPr lang="en-US" sz="2000" dirty="0">
                <a:ea typeface="+mn-ea"/>
                <a:cs typeface="+mn-cs"/>
              </a:rPr>
              <a:t>Overloading is resolved at compile-time. Sometimes this is also referred to as compile-time polymorphism.</a:t>
            </a:r>
            <a:endParaRPr lang="en-US" b="1" kern="1200" dirty="0">
              <a:solidFill>
                <a:srgbClr val="000000"/>
              </a:solidFill>
              <a:latin typeface="Courier New" pitchFamily="49" charset="0"/>
            </a:endParaRPr>
          </a:p>
          <a:p>
            <a:pPr marL="1009650" lvl="1" indent="-609600" eaLnBrk="1" hangingPunct="1">
              <a:spcBef>
                <a:spcPts val="500"/>
              </a:spcBef>
              <a:defRPr/>
            </a:pPr>
            <a:r>
              <a:rPr lang="en-US" sz="2000" dirty="0">
                <a:ea typeface="+mn-ea"/>
                <a:cs typeface="+mn-cs"/>
              </a:rPr>
              <a:t>Dynamic binding: Compiler resolves the call at the runtime.</a:t>
            </a:r>
          </a:p>
          <a:p>
            <a:pPr marL="1009650" lvl="1" indent="-609600" eaLnBrk="1" hangingPunct="1">
              <a:spcBef>
                <a:spcPts val="500"/>
              </a:spcBef>
              <a:defRPr/>
            </a:pPr>
            <a:r>
              <a:rPr lang="en-US" sz="2000" dirty="0">
                <a:ea typeface="+mn-ea"/>
                <a:cs typeface="+mn-cs"/>
              </a:rPr>
              <a:t>Overriding uses run-time polymorphism or simply polymorphism.</a:t>
            </a:r>
          </a:p>
        </p:txBody>
      </p:sp>
    </p:spTree>
    <p:extLst>
      <p:ext uri="{BB962C8B-B14F-4D97-AF65-F5344CB8AC3E}">
        <p14:creationId xmlns:p14="http://schemas.microsoft.com/office/powerpoint/2010/main" val="328626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152400"/>
            <a:ext cx="8229600" cy="1143000"/>
          </a:xfrm>
        </p:spPr>
        <p:txBody>
          <a:bodyPr/>
          <a:lstStyle/>
          <a:p>
            <a:r>
              <a:rPr lang="en-US" dirty="0"/>
              <a:t>JRE and </a:t>
            </a:r>
            <a:r>
              <a:rPr lang="en-US" dirty="0" err="1"/>
              <a:t>bytecode</a:t>
            </a:r>
            <a:endParaRPr lang="en-US" dirty="0"/>
          </a:p>
        </p:txBody>
      </p:sp>
      <p:sp>
        <p:nvSpPr>
          <p:cNvPr id="3379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32F965B6-F869-40EE-911F-16C8102C2B8C}" type="slidenum">
              <a:rPr lang="en-US" smtClean="0">
                <a:solidFill>
                  <a:schemeClr val="bg2"/>
                </a:solidFill>
              </a:rPr>
              <a:pPr eaLnBrk="1" hangingPunct="1">
                <a:defRPr/>
              </a:pPr>
              <a:t>7</a:t>
            </a:fld>
            <a:endParaRPr lang="en-US">
              <a:solidFill>
                <a:schemeClr val="bg2"/>
              </a:solidFill>
            </a:endParaRPr>
          </a:p>
        </p:txBody>
      </p:sp>
      <p:sp>
        <p:nvSpPr>
          <p:cNvPr id="3" name="Content Placeholder 2"/>
          <p:cNvSpPr>
            <a:spLocks noGrp="1"/>
          </p:cNvSpPr>
          <p:nvPr>
            <p:ph sz="quarter" idx="1"/>
          </p:nvPr>
        </p:nvSpPr>
        <p:spPr>
          <a:xfrm>
            <a:off x="381000" y="1219200"/>
            <a:ext cx="8153400" cy="4876800"/>
          </a:xfrm>
        </p:spPr>
        <p:txBody>
          <a:bodyPr>
            <a:normAutofit/>
          </a:bodyPr>
          <a:lstStyle/>
          <a:p>
            <a:pPr algn="just">
              <a:defRPr/>
            </a:pPr>
            <a:r>
              <a:rPr lang="en-US" dirty="0"/>
              <a:t>Java Bytecode is produced when Java programs are compiled.</a:t>
            </a:r>
          </a:p>
          <a:p>
            <a:pPr algn="just">
              <a:defRPr/>
            </a:pPr>
            <a:r>
              <a:rPr lang="en-US" dirty="0"/>
              <a:t>To execute Java program, JRE must be installed in the system</a:t>
            </a:r>
          </a:p>
          <a:p>
            <a:pPr algn="just">
              <a:defRPr/>
            </a:pPr>
            <a:r>
              <a:rPr lang="en-US" dirty="0"/>
              <a:t>JRE or Java Runtime environment contains </a:t>
            </a:r>
          </a:p>
          <a:p>
            <a:pPr lvl="1" algn="just">
              <a:defRPr/>
            </a:pPr>
            <a:r>
              <a:rPr lang="en-US" sz="2000" dirty="0">
                <a:ea typeface="+mn-ea"/>
                <a:cs typeface="+mn-cs"/>
              </a:rPr>
              <a:t>Java Virtual Machine</a:t>
            </a:r>
          </a:p>
          <a:p>
            <a:pPr lvl="1" algn="just">
              <a:defRPr/>
            </a:pPr>
            <a:r>
              <a:rPr lang="en-US" sz="2000" dirty="0">
                <a:ea typeface="+mn-ea"/>
                <a:cs typeface="+mn-cs"/>
              </a:rPr>
              <a:t>Standard class libraries (APIs)</a:t>
            </a:r>
          </a:p>
          <a:p>
            <a:pPr lvl="1" algn="just">
              <a:defRPr/>
            </a:pPr>
            <a:r>
              <a:rPr lang="en-US" sz="2000" dirty="0">
                <a:ea typeface="+mn-ea"/>
                <a:cs typeface="+mn-cs"/>
              </a:rPr>
              <a:t>Java Plug-in</a:t>
            </a:r>
          </a:p>
          <a:p>
            <a:pPr lvl="1" algn="just">
              <a:defRPr/>
            </a:pPr>
            <a:r>
              <a:rPr lang="en-US" sz="2000" dirty="0">
                <a:ea typeface="+mn-ea"/>
                <a:cs typeface="+mn-cs"/>
              </a:rPr>
              <a:t>Java </a:t>
            </a:r>
            <a:r>
              <a:rPr lang="en-US" sz="2000" dirty="0" err="1">
                <a:ea typeface="+mn-ea"/>
                <a:cs typeface="+mn-cs"/>
              </a:rPr>
              <a:t>Webstart</a:t>
            </a:r>
            <a:endParaRPr lang="en-US" sz="2000" dirty="0">
              <a:ea typeface="+mn-ea"/>
              <a:cs typeface="+mn-cs"/>
            </a:endParaRPr>
          </a:p>
          <a:p>
            <a:pPr algn="just">
              <a:defRPr/>
            </a:pPr>
            <a:r>
              <a:rPr lang="en-US" dirty="0"/>
              <a:t>JRE gets installed automatically when JDK is installed. JRE can be installed independent of JDK as well. This will mean that Java programs can be executed in that system. </a:t>
            </a:r>
          </a:p>
        </p:txBody>
      </p:sp>
    </p:spTree>
    <p:extLst>
      <p:ext uri="{BB962C8B-B14F-4D97-AF65-F5344CB8AC3E}">
        <p14:creationId xmlns:p14="http://schemas.microsoft.com/office/powerpoint/2010/main" val="4059536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p:cNvSpPr>
            <a:spLocks noChangeArrowheads="1"/>
          </p:cNvSpPr>
          <p:nvPr/>
        </p:nvSpPr>
        <p:spPr bwMode="auto">
          <a:xfrm>
            <a:off x="228600" y="0"/>
            <a:ext cx="8229600" cy="914400"/>
          </a:xfrm>
          <a:prstGeom prst="rect">
            <a:avLst/>
          </a:prstGeom>
          <a:noFill/>
          <a:ln w="9525">
            <a:noFill/>
            <a:miter lim="800000"/>
            <a:headEnd/>
            <a:tailEnd/>
          </a:ln>
        </p:spPr>
        <p:txBody>
          <a:bodyPr anchor="ctr"/>
          <a:lstStyle/>
          <a:p>
            <a:pPr>
              <a:defRPr/>
            </a:pPr>
            <a:endParaRPr lang="en-US" sz="3200" b="1" dirty="0">
              <a:solidFill>
                <a:schemeClr val="bg1"/>
              </a:solidFill>
              <a:latin typeface="+mj-lt"/>
              <a:cs typeface="+mn-cs"/>
            </a:endParaRPr>
          </a:p>
        </p:txBody>
      </p:sp>
      <p:sp>
        <p:nvSpPr>
          <p:cNvPr id="7" name="Rectangle 6"/>
          <p:cNvSpPr/>
          <p:nvPr/>
        </p:nvSpPr>
        <p:spPr>
          <a:xfrm>
            <a:off x="285750" y="1676400"/>
            <a:ext cx="8534400" cy="1446550"/>
          </a:xfrm>
          <a:prstGeom prst="rect">
            <a:avLst/>
          </a:prstGeom>
        </p:spPr>
        <p:txBody>
          <a:bodyPr>
            <a:spAutoFit/>
          </a:bodyPr>
          <a:lstStyle/>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What happens if you re-declare a private method in your subclass and call it using super class reference? </a:t>
            </a:r>
          </a:p>
          <a:p>
            <a:pPr marL="342900" indent="-342900" eaLnBrk="0" hangingPunct="0">
              <a:lnSpc>
                <a:spcPct val="140000"/>
              </a:lnSpc>
              <a:spcBef>
                <a:spcPct val="20000"/>
              </a:spcBef>
              <a:buClr>
                <a:schemeClr val="accent2"/>
              </a:buClr>
              <a:buFont typeface="Wingdings" pitchFamily="2" charset="2"/>
              <a:buChar char="§"/>
              <a:defRPr/>
            </a:pPr>
            <a:r>
              <a:rPr lang="en-US" sz="2000" dirty="0">
                <a:solidFill>
                  <a:srgbClr val="5F5F5F"/>
                </a:solidFill>
                <a:latin typeface="+mn-lt"/>
                <a:cs typeface="+mn-cs"/>
              </a:rPr>
              <a:t>Can we still  expect  polymorphic behavior?</a:t>
            </a:r>
          </a:p>
        </p:txBody>
      </p:sp>
      <p:sp>
        <p:nvSpPr>
          <p:cNvPr id="3" name="Title 2"/>
          <p:cNvSpPr>
            <a:spLocks noGrp="1"/>
          </p:cNvSpPr>
          <p:nvPr>
            <p:ph type="title"/>
          </p:nvPr>
        </p:nvSpPr>
        <p:spPr/>
        <p:txBody>
          <a:bodyPr/>
          <a:lstStyle/>
          <a:p>
            <a:r>
              <a:rPr lang="en-US" dirty="0"/>
              <a:t>Activity</a:t>
            </a:r>
          </a:p>
        </p:txBody>
      </p:sp>
      <p:sp>
        <p:nvSpPr>
          <p:cNvPr id="5222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03D77437-FD57-4D29-82E0-2166A9C9EB4E}" type="slidenum">
              <a:rPr lang="en-US" smtClean="0">
                <a:solidFill>
                  <a:schemeClr val="bg2"/>
                </a:solidFill>
              </a:rPr>
              <a:pPr eaLnBrk="1" hangingPunct="1">
                <a:defRPr/>
              </a:pPr>
              <a:t>70</a:t>
            </a:fld>
            <a:endParaRPr lang="en-US">
              <a:solidFill>
                <a:schemeClr val="bg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a:t>Hiding .Vs. Overriding</a:t>
            </a:r>
          </a:p>
        </p:txBody>
      </p:sp>
      <p:sp>
        <p:nvSpPr>
          <p:cNvPr id="54276"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35DB20B-D548-49E3-AF6A-0C315D678245}" type="slidenum">
              <a:rPr lang="en-US" smtClean="0">
                <a:solidFill>
                  <a:schemeClr val="bg2"/>
                </a:solidFill>
              </a:rPr>
              <a:pPr eaLnBrk="1" hangingPunct="1">
                <a:defRPr/>
              </a:pPr>
              <a:t>71</a:t>
            </a:fld>
            <a:endParaRPr lang="en-US">
              <a:solidFill>
                <a:schemeClr val="bg2"/>
              </a:solidFill>
            </a:endParaRPr>
          </a:p>
        </p:txBody>
      </p:sp>
      <p:sp>
        <p:nvSpPr>
          <p:cNvPr id="764931" name="Rectangle 3"/>
          <p:cNvSpPr>
            <a:spLocks noGrp="1" noChangeArrowheads="1"/>
          </p:cNvSpPr>
          <p:nvPr>
            <p:ph sz="quarter" idx="1"/>
          </p:nvPr>
        </p:nvSpPr>
        <p:spPr>
          <a:xfrm>
            <a:off x="381000" y="1676400"/>
            <a:ext cx="8610600" cy="3276600"/>
          </a:xfrm>
        </p:spPr>
        <p:txBody>
          <a:bodyPr>
            <a:normAutofit/>
          </a:bodyPr>
          <a:lstStyle/>
          <a:p>
            <a:pPr eaLnBrk="1" hangingPunct="1">
              <a:defRPr/>
            </a:pPr>
            <a:r>
              <a:rPr lang="en-US" kern="1200" dirty="0">
                <a:latin typeface="+mj-lt"/>
              </a:rPr>
              <a:t>A method is said to be overridden only if it can take the advantage of runtime polymorphism!.</a:t>
            </a:r>
          </a:p>
          <a:p>
            <a:pPr eaLnBrk="1" hangingPunct="1">
              <a:defRPr/>
            </a:pPr>
            <a:r>
              <a:rPr lang="en-US" kern="1200" dirty="0">
                <a:latin typeface="+mj-lt"/>
              </a:rPr>
              <a:t>Otherwise it is only hidden.</a:t>
            </a:r>
          </a:p>
          <a:p>
            <a:pPr eaLnBrk="1" hangingPunct="1">
              <a:defRPr/>
            </a:pPr>
            <a:r>
              <a:rPr lang="en-US" kern="1200" dirty="0">
                <a:latin typeface="+mj-lt"/>
              </a:rPr>
              <a:t>The static methods of the super class are hidden when they are redefined in the sub class.</a:t>
            </a:r>
          </a:p>
          <a:p>
            <a:pPr eaLnBrk="1" hangingPunct="1">
              <a:defRPr/>
            </a:pPr>
            <a:r>
              <a:rPr lang="en-US" kern="1200" dirty="0">
                <a:latin typeface="+mj-lt"/>
              </a:rPr>
              <a:t>The static methods of the super class cannot be redefined as non-static method in subclass or vice-versa.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8600" y="228600"/>
            <a:ext cx="6172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3200" b="1" dirty="0">
                <a:solidFill>
                  <a:schemeClr val="bg1"/>
                </a:solidFill>
                <a:latin typeface="Courier New" pitchFamily="49" charset="0"/>
                <a:cs typeface="Courier New" pitchFamily="49" charset="0"/>
              </a:rPr>
              <a:t>final </a:t>
            </a:r>
            <a:r>
              <a:rPr lang="en-US" sz="3200" b="1" dirty="0">
                <a:solidFill>
                  <a:schemeClr val="bg1"/>
                </a:solidFill>
              </a:rPr>
              <a:t>method</a:t>
            </a:r>
          </a:p>
        </p:txBody>
      </p:sp>
      <p:sp>
        <p:nvSpPr>
          <p:cNvPr id="774147" name="Rectangle 3"/>
          <p:cNvSpPr>
            <a:spLocks noChangeArrowheads="1"/>
          </p:cNvSpPr>
          <p:nvPr/>
        </p:nvSpPr>
        <p:spPr bwMode="auto">
          <a:xfrm>
            <a:off x="152400" y="1066800"/>
            <a:ext cx="8991600" cy="1257300"/>
          </a:xfrm>
          <a:prstGeom prst="rect">
            <a:avLst/>
          </a:prstGeom>
          <a:noFill/>
          <a:ln w="9525">
            <a:noFill/>
            <a:miter lim="800000"/>
            <a:headEnd/>
            <a:tailEnd/>
          </a:ln>
          <a:effectLst/>
        </p:spPr>
        <p:txBody>
          <a:bodyPr/>
          <a:lstStyle/>
          <a:p>
            <a:pPr marL="342900" indent="-342900">
              <a:lnSpc>
                <a:spcPct val="120000"/>
              </a:lnSpc>
              <a:spcBef>
                <a:spcPct val="20000"/>
              </a:spcBef>
              <a:buClr>
                <a:schemeClr val="accent2"/>
              </a:buClr>
              <a:buFont typeface="Wingdings" pitchFamily="2" charset="2"/>
              <a:buChar char="§"/>
              <a:defRPr/>
            </a:pPr>
            <a:r>
              <a:rPr lang="en-US" sz="2000" dirty="0">
                <a:solidFill>
                  <a:srgbClr val="5F5F5F"/>
                </a:solidFill>
                <a:latin typeface="+mj-lt"/>
                <a:cs typeface="+mn-cs"/>
              </a:rPr>
              <a:t>A method that is declared as </a:t>
            </a:r>
            <a:r>
              <a:rPr lang="en-US" sz="2000" b="1" dirty="0">
                <a:solidFill>
                  <a:srgbClr val="000000"/>
                </a:solidFill>
                <a:latin typeface="Courier New" pitchFamily="49" charset="0"/>
                <a:cs typeface="Courier New" pitchFamily="49" charset="0"/>
              </a:rPr>
              <a:t>final</a:t>
            </a:r>
            <a:r>
              <a:rPr lang="en-US" sz="2000" dirty="0">
                <a:solidFill>
                  <a:srgbClr val="5F5F5F"/>
                </a:solidFill>
                <a:latin typeface="+mj-lt"/>
                <a:cs typeface="+mn-cs"/>
              </a:rPr>
              <a:t> prevents an inheriting class from overriding that method.</a:t>
            </a:r>
          </a:p>
        </p:txBody>
      </p:sp>
      <p:sp>
        <p:nvSpPr>
          <p:cNvPr id="6" name="Title 5"/>
          <p:cNvSpPr>
            <a:spLocks noGrp="1"/>
          </p:cNvSpPr>
          <p:nvPr>
            <p:ph type="title"/>
          </p:nvPr>
        </p:nvSpPr>
        <p:spPr>
          <a:xfrm>
            <a:off x="457200" y="76200"/>
            <a:ext cx="8229600" cy="1143000"/>
          </a:xfrm>
        </p:spPr>
        <p:txBody>
          <a:bodyPr/>
          <a:lstStyle/>
          <a:p>
            <a:r>
              <a:rPr lang="en-US" dirty="0"/>
              <a:t>Final Keyword</a:t>
            </a:r>
          </a:p>
        </p:txBody>
      </p:sp>
      <p:sp>
        <p:nvSpPr>
          <p:cNvPr id="583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E40ABBF-5A7E-421C-B348-1225DC548F20}" type="slidenum">
              <a:rPr lang="en-US" smtClean="0">
                <a:solidFill>
                  <a:schemeClr val="bg2"/>
                </a:solidFill>
              </a:rPr>
              <a:pPr eaLnBrk="1" hangingPunct="1">
                <a:defRPr/>
              </a:pPr>
              <a:t>72</a:t>
            </a:fld>
            <a:endParaRPr lang="en-US">
              <a:solidFill>
                <a:schemeClr val="bg2"/>
              </a:solidFill>
            </a:endParaRPr>
          </a:p>
        </p:txBody>
      </p:sp>
      <p:sp>
        <p:nvSpPr>
          <p:cNvPr id="5" name="Rectangle 2"/>
          <p:cNvSpPr>
            <a:spLocks noChangeArrowheads="1"/>
          </p:cNvSpPr>
          <p:nvPr/>
        </p:nvSpPr>
        <p:spPr bwMode="auto">
          <a:xfrm>
            <a:off x="381000" y="2324100"/>
            <a:ext cx="8229600" cy="35425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nSpc>
                <a:spcPct val="140000"/>
              </a:lnSpc>
              <a:spcBef>
                <a:spcPts val="500"/>
              </a:spcBef>
            </a:pPr>
            <a:r>
              <a:rPr lang="en-US" sz="2000" b="1" dirty="0">
                <a:solidFill>
                  <a:srgbClr val="000000"/>
                </a:solidFill>
                <a:latin typeface="Courier New" pitchFamily="49" charset="0"/>
              </a:rPr>
              <a:t>package student;</a:t>
            </a:r>
          </a:p>
          <a:p>
            <a:pPr>
              <a:lnSpc>
                <a:spcPct val="140000"/>
              </a:lnSpc>
              <a:spcBef>
                <a:spcPts val="500"/>
              </a:spcBef>
            </a:pPr>
            <a:r>
              <a:rPr lang="en-US" sz="2000" b="1" dirty="0">
                <a:solidFill>
                  <a:srgbClr val="000000"/>
                </a:solidFill>
                <a:latin typeface="Courier New" pitchFamily="49" charset="0"/>
              </a:rPr>
              <a:t>public class Grade{</a:t>
            </a:r>
          </a:p>
          <a:p>
            <a:pPr>
              <a:lnSpc>
                <a:spcPct val="140000"/>
              </a:lnSpc>
              <a:spcBef>
                <a:spcPts val="500"/>
              </a:spcBef>
            </a:pPr>
            <a:r>
              <a:rPr lang="en-US" sz="2000" b="1" dirty="0">
                <a:solidFill>
                  <a:srgbClr val="000000"/>
                </a:solidFill>
                <a:latin typeface="Courier New" pitchFamily="49" charset="0"/>
              </a:rPr>
              <a:t>public final String </a:t>
            </a:r>
            <a:r>
              <a:rPr lang="en-US" sz="2000" b="1" dirty="0" err="1">
                <a:solidFill>
                  <a:srgbClr val="000000"/>
                </a:solidFill>
                <a:latin typeface="Courier New" pitchFamily="49" charset="0"/>
              </a:rPr>
              <a:t>getGrade</a:t>
            </a:r>
            <a:r>
              <a:rPr lang="en-US" sz="2000" b="1" dirty="0">
                <a:solidFill>
                  <a:srgbClr val="000000"/>
                </a:solidFill>
                <a:latin typeface="Courier New" pitchFamily="49" charset="0"/>
              </a:rPr>
              <a:t>(){…}</a:t>
            </a:r>
          </a:p>
          <a:p>
            <a:pPr>
              <a:lnSpc>
                <a:spcPct val="140000"/>
              </a:lnSpc>
              <a:spcBef>
                <a:spcPts val="500"/>
              </a:spcBef>
            </a:pPr>
            <a:r>
              <a:rPr lang="en-US" sz="2000" b="1" dirty="0">
                <a:solidFill>
                  <a:srgbClr val="000000"/>
                </a:solidFill>
                <a:latin typeface="Courier New" pitchFamily="49" charset="0"/>
              </a:rPr>
              <a:t>}	</a:t>
            </a:r>
          </a:p>
          <a:p>
            <a:pPr>
              <a:lnSpc>
                <a:spcPct val="140000"/>
              </a:lnSpc>
              <a:spcBef>
                <a:spcPts val="500"/>
              </a:spcBef>
            </a:pPr>
            <a:r>
              <a:rPr lang="en-US" sz="2000" b="1" dirty="0">
                <a:solidFill>
                  <a:srgbClr val="000000"/>
                </a:solidFill>
                <a:latin typeface="Courier New" pitchFamily="49" charset="0"/>
              </a:rPr>
              <a:t>public class </a:t>
            </a:r>
            <a:r>
              <a:rPr lang="en-US" sz="2000" b="1" dirty="0" err="1">
                <a:solidFill>
                  <a:srgbClr val="000000"/>
                </a:solidFill>
                <a:latin typeface="Courier New" pitchFamily="49" charset="0"/>
              </a:rPr>
              <a:t>MyGrade</a:t>
            </a:r>
            <a:r>
              <a:rPr lang="en-US" sz="2000" b="1" dirty="0">
                <a:solidFill>
                  <a:srgbClr val="000000"/>
                </a:solidFill>
                <a:latin typeface="Courier New" pitchFamily="49" charset="0"/>
              </a:rPr>
              <a:t> extends Grade{</a:t>
            </a:r>
          </a:p>
          <a:p>
            <a:pPr>
              <a:lnSpc>
                <a:spcPct val="140000"/>
              </a:lnSpc>
              <a:spcBef>
                <a:spcPts val="500"/>
              </a:spcBef>
            </a:pPr>
            <a:r>
              <a:rPr lang="en-US" sz="2000" b="1" strike="sngStrike" dirty="0">
                <a:solidFill>
                  <a:srgbClr val="339933"/>
                </a:solidFill>
                <a:latin typeface="Courier New" pitchFamily="49" charset="0"/>
              </a:rPr>
              <a:t>public final String </a:t>
            </a:r>
            <a:r>
              <a:rPr lang="en-US" sz="2000" b="1" strike="sngStrike" dirty="0" err="1">
                <a:solidFill>
                  <a:srgbClr val="339933"/>
                </a:solidFill>
                <a:latin typeface="Courier New" pitchFamily="49" charset="0"/>
              </a:rPr>
              <a:t>getGrade</a:t>
            </a:r>
            <a:r>
              <a:rPr lang="en-US" sz="2000" b="1" strike="sngStrike" dirty="0">
                <a:solidFill>
                  <a:srgbClr val="339933"/>
                </a:solidFill>
                <a:latin typeface="Courier New" pitchFamily="49" charset="0"/>
              </a:rPr>
              <a:t>(){…} </a:t>
            </a:r>
            <a:r>
              <a:rPr lang="en-US" sz="2000" b="1" dirty="0">
                <a:solidFill>
                  <a:srgbClr val="339933"/>
                </a:solidFill>
                <a:latin typeface="Courier New" pitchFamily="49" charset="0"/>
              </a:rPr>
              <a:t>  // error</a:t>
            </a:r>
          </a:p>
          <a:p>
            <a:pPr>
              <a:lnSpc>
                <a:spcPct val="140000"/>
              </a:lnSpc>
              <a:spcBef>
                <a:spcPts val="500"/>
              </a:spcBef>
            </a:pPr>
            <a:r>
              <a:rPr lang="en-US" sz="2000" b="1" dirty="0">
                <a:solidFill>
                  <a:srgbClr val="000000"/>
                </a:solidFill>
                <a:latin typeface="Courier New" pitchFamily="49" charset="0"/>
              </a:rPr>
              <a:t>} </a:t>
            </a:r>
            <a:r>
              <a:rPr lang="en-US" sz="2400" b="1" dirty="0">
                <a:solidFill>
                  <a:srgbClr val="000000"/>
                </a:solidFill>
                <a:latin typeface="Courier New" pitchFamily="49" charset="0"/>
              </a:rPr>
              <a: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ourier New" pitchFamily="49" charset="0"/>
                <a:cs typeface="Courier New" pitchFamily="49" charset="0"/>
              </a:rPr>
              <a:t>final </a:t>
            </a:r>
            <a:r>
              <a:rPr lang="en-US" dirty="0"/>
              <a:t>class</a:t>
            </a:r>
          </a:p>
        </p:txBody>
      </p:sp>
      <p:sp>
        <p:nvSpPr>
          <p:cNvPr id="2" name="Slide Number Placeholder 1"/>
          <p:cNvSpPr>
            <a:spLocks noGrp="1"/>
          </p:cNvSpPr>
          <p:nvPr>
            <p:ph type="sldNum" sz="quarter" idx="12"/>
          </p:nvPr>
        </p:nvSpPr>
        <p:spPr/>
        <p:txBody>
          <a:bodyPr/>
          <a:lstStyle/>
          <a:p>
            <a:pPr>
              <a:defRPr/>
            </a:pPr>
            <a:fld id="{179FE75D-5521-4892-AA70-349CA73BB931}" type="slidenum">
              <a:rPr lang="en-US" smtClean="0"/>
              <a:pPr>
                <a:defRPr/>
              </a:pPr>
              <a:t>73</a:t>
            </a:fld>
            <a:endParaRPr lang="en-US"/>
          </a:p>
        </p:txBody>
      </p:sp>
      <p:sp>
        <p:nvSpPr>
          <p:cNvPr id="4" name="Content Placeholder 3"/>
          <p:cNvSpPr>
            <a:spLocks noGrp="1"/>
          </p:cNvSpPr>
          <p:nvPr>
            <p:ph sz="quarter" idx="1"/>
          </p:nvPr>
        </p:nvSpPr>
        <p:spPr>
          <a:xfrm>
            <a:off x="304800" y="1371601"/>
            <a:ext cx="8229600" cy="1752600"/>
          </a:xfrm>
        </p:spPr>
        <p:txBody>
          <a:bodyPr>
            <a:normAutofit fontScale="92500" lnSpcReduction="20000"/>
          </a:bodyPr>
          <a:lstStyle/>
          <a:p>
            <a:pPr>
              <a:lnSpc>
                <a:spcPct val="120000"/>
              </a:lnSpc>
              <a:defRPr/>
            </a:pPr>
            <a:r>
              <a:rPr lang="en-US" dirty="0"/>
              <a:t>A class that is declared  as </a:t>
            </a:r>
            <a:r>
              <a:rPr lang="en-US" b="1" dirty="0">
                <a:solidFill>
                  <a:srgbClr val="000000"/>
                </a:solidFill>
                <a:latin typeface="Courier New" pitchFamily="49" charset="0"/>
                <a:cs typeface="Courier New" pitchFamily="49" charset="0"/>
              </a:rPr>
              <a:t>final</a:t>
            </a:r>
            <a:r>
              <a:rPr lang="en-US" dirty="0"/>
              <a:t> prevents other classes from inheriting from it.</a:t>
            </a:r>
          </a:p>
          <a:p>
            <a:pPr>
              <a:lnSpc>
                <a:spcPct val="120000"/>
              </a:lnSpc>
              <a:defRPr/>
            </a:pPr>
            <a:r>
              <a:rPr lang="en-US" b="1" dirty="0">
                <a:solidFill>
                  <a:srgbClr val="000000"/>
                </a:solidFill>
                <a:latin typeface="Courier New" pitchFamily="49" charset="0"/>
                <a:cs typeface="Courier New" pitchFamily="49" charset="0"/>
              </a:rPr>
              <a:t>System, Scanner, String</a:t>
            </a:r>
            <a:r>
              <a:rPr lang="en-US" dirty="0"/>
              <a:t> class and all the wrapper classes (</a:t>
            </a:r>
            <a:r>
              <a:rPr lang="en-US" b="1" dirty="0">
                <a:solidFill>
                  <a:srgbClr val="000000"/>
                </a:solidFill>
                <a:latin typeface="Courier New" pitchFamily="49" charset="0"/>
                <a:cs typeface="Courier New" pitchFamily="49" charset="0"/>
              </a:rPr>
              <a:t>Boolean, Double, Integer </a:t>
            </a:r>
            <a:r>
              <a:rPr lang="en-US" dirty="0"/>
              <a:t>etc.) are </a:t>
            </a:r>
            <a:r>
              <a:rPr lang="en-US" b="1" dirty="0">
                <a:solidFill>
                  <a:srgbClr val="000000"/>
                </a:solidFill>
                <a:latin typeface="Courier New" pitchFamily="49" charset="0"/>
                <a:cs typeface="Courier New" pitchFamily="49" charset="0"/>
              </a:rPr>
              <a:t>final</a:t>
            </a:r>
            <a:r>
              <a:rPr lang="en-US" dirty="0"/>
              <a:t>.</a:t>
            </a:r>
          </a:p>
          <a:p>
            <a:endParaRPr lang="en-US" dirty="0"/>
          </a:p>
        </p:txBody>
      </p:sp>
      <p:sp>
        <p:nvSpPr>
          <p:cNvPr id="5" name="Rectangle 4"/>
          <p:cNvSpPr/>
          <p:nvPr/>
        </p:nvSpPr>
        <p:spPr>
          <a:xfrm>
            <a:off x="476250" y="3200400"/>
            <a:ext cx="8382000" cy="3226524"/>
          </a:xfrm>
          <a:prstGeom prst="rect">
            <a:avLst/>
          </a:prstGeom>
        </p:spPr>
        <p:txBody>
          <a:bodyPr wrap="square">
            <a:spAutoFit/>
          </a:bodyPr>
          <a:lstStyle/>
          <a:p>
            <a:pPr>
              <a:lnSpc>
                <a:spcPct val="120000"/>
              </a:lnSpc>
              <a:spcBef>
                <a:spcPts val="200"/>
              </a:spcBef>
            </a:pPr>
            <a:r>
              <a:rPr lang="en-US" sz="2000" b="1" dirty="0">
                <a:solidFill>
                  <a:srgbClr val="000000"/>
                </a:solidFill>
                <a:latin typeface="Courier New" pitchFamily="49" charset="0"/>
                <a:cs typeface="Courier New" pitchFamily="49" charset="0"/>
              </a:rPr>
              <a:t>package student;</a:t>
            </a:r>
          </a:p>
          <a:p>
            <a:pPr>
              <a:lnSpc>
                <a:spcPct val="120000"/>
              </a:lnSpc>
              <a:spcBef>
                <a:spcPts val="200"/>
              </a:spcBef>
            </a:pPr>
            <a:r>
              <a:rPr lang="en-US" sz="2000" b="1" dirty="0">
                <a:solidFill>
                  <a:srgbClr val="000000"/>
                </a:solidFill>
                <a:latin typeface="Courier New" pitchFamily="49" charset="0"/>
                <a:cs typeface="Courier New" pitchFamily="49" charset="0"/>
              </a:rPr>
              <a:t>public final class Grade{</a:t>
            </a:r>
          </a:p>
          <a:p>
            <a:pPr>
              <a:lnSpc>
                <a:spcPct val="120000"/>
              </a:lnSpc>
              <a:spcBef>
                <a:spcPts val="200"/>
              </a:spcBef>
            </a:pPr>
            <a:r>
              <a:rPr lang="en-US" sz="2000" b="1" dirty="0">
                <a:solidFill>
                  <a:srgbClr val="000000"/>
                </a:solidFill>
                <a:latin typeface="Courier New" pitchFamily="49" charset="0"/>
                <a:cs typeface="Courier New" pitchFamily="49" charset="0"/>
              </a:rPr>
              <a:t>…</a:t>
            </a:r>
          </a:p>
          <a:p>
            <a:pPr>
              <a:lnSpc>
                <a:spcPct val="120000"/>
              </a:lnSpc>
              <a:spcBef>
                <a:spcPts val="200"/>
              </a:spcBef>
            </a:pPr>
            <a:r>
              <a:rPr lang="en-US" sz="2000" b="1" dirty="0">
                <a:solidFill>
                  <a:srgbClr val="000000"/>
                </a:solidFill>
                <a:latin typeface="Courier New" pitchFamily="49" charset="0"/>
                <a:cs typeface="Courier New" pitchFamily="49" charset="0"/>
              </a:rPr>
              <a:t>}}</a:t>
            </a:r>
          </a:p>
          <a:p>
            <a:pPr>
              <a:lnSpc>
                <a:spcPct val="120000"/>
              </a:lnSpc>
              <a:spcBef>
                <a:spcPts val="200"/>
              </a:spcBef>
            </a:pPr>
            <a:endParaRPr lang="en-US" sz="2000" b="1" dirty="0">
              <a:solidFill>
                <a:srgbClr val="000000"/>
              </a:solidFill>
              <a:latin typeface="Courier New" pitchFamily="49" charset="0"/>
              <a:cs typeface="Courier New" pitchFamily="49" charset="0"/>
            </a:endParaRPr>
          </a:p>
          <a:p>
            <a:pPr>
              <a:lnSpc>
                <a:spcPct val="120000"/>
              </a:lnSpc>
              <a:spcBef>
                <a:spcPts val="200"/>
              </a:spcBef>
            </a:pPr>
            <a:r>
              <a:rPr lang="en-US" sz="2000" b="1" strike="sngStrike" dirty="0">
                <a:solidFill>
                  <a:srgbClr val="339933"/>
                </a:solidFill>
                <a:latin typeface="Courier New" pitchFamily="49" charset="0"/>
                <a:cs typeface="Courier New" pitchFamily="49" charset="0"/>
              </a:rPr>
              <a:t>public class </a:t>
            </a:r>
            <a:r>
              <a:rPr lang="en-US" sz="2000" b="1" strike="sngStrike" dirty="0" err="1">
                <a:solidFill>
                  <a:srgbClr val="339933"/>
                </a:solidFill>
                <a:latin typeface="Courier New" pitchFamily="49" charset="0"/>
                <a:cs typeface="Courier New" pitchFamily="49" charset="0"/>
              </a:rPr>
              <a:t>MyGrade</a:t>
            </a:r>
            <a:r>
              <a:rPr lang="en-US" sz="2000" b="1" strike="sngStrike" dirty="0">
                <a:solidFill>
                  <a:srgbClr val="339933"/>
                </a:solidFill>
                <a:latin typeface="Courier New" pitchFamily="49" charset="0"/>
                <a:cs typeface="Courier New" pitchFamily="49" charset="0"/>
              </a:rPr>
              <a:t> extends Grade{</a:t>
            </a:r>
          </a:p>
          <a:p>
            <a:pPr>
              <a:lnSpc>
                <a:spcPct val="120000"/>
              </a:lnSpc>
              <a:spcBef>
                <a:spcPts val="200"/>
              </a:spcBef>
            </a:pPr>
            <a:r>
              <a:rPr lang="en-US" sz="2000" b="1" strike="sngStrike" dirty="0">
                <a:solidFill>
                  <a:srgbClr val="339933"/>
                </a:solidFill>
                <a:latin typeface="Courier New" pitchFamily="49" charset="0"/>
                <a:cs typeface="Courier New" pitchFamily="49" charset="0"/>
              </a:rPr>
              <a:t>…</a:t>
            </a:r>
          </a:p>
          <a:p>
            <a:pPr>
              <a:lnSpc>
                <a:spcPct val="120000"/>
              </a:lnSpc>
              <a:spcBef>
                <a:spcPts val="200"/>
              </a:spcBef>
            </a:pPr>
            <a:r>
              <a:rPr lang="en-US" sz="2000" b="1" strike="sngStrike" dirty="0">
                <a:solidFill>
                  <a:srgbClr val="339933"/>
                </a:solidFill>
                <a:latin typeface="Courier New" pitchFamily="49" charset="0"/>
                <a:cs typeface="Courier New" pitchFamily="49" charset="0"/>
              </a:rPr>
              <a:t>}}</a:t>
            </a:r>
          </a:p>
        </p:txBody>
      </p:sp>
      <p:sp>
        <p:nvSpPr>
          <p:cNvPr id="6" name="Right Brace 5"/>
          <p:cNvSpPr/>
          <p:nvPr/>
        </p:nvSpPr>
        <p:spPr>
          <a:xfrm>
            <a:off x="6324600" y="5181600"/>
            <a:ext cx="228600" cy="10668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6705600" y="5474934"/>
            <a:ext cx="873957" cy="480131"/>
          </a:xfrm>
          <a:prstGeom prst="rect">
            <a:avLst/>
          </a:prstGeom>
        </p:spPr>
        <p:txBody>
          <a:bodyPr wrap="none">
            <a:spAutoFit/>
          </a:bodyPr>
          <a:lstStyle/>
          <a:p>
            <a:pPr>
              <a:lnSpc>
                <a:spcPct val="140000"/>
              </a:lnSpc>
              <a:spcBef>
                <a:spcPts val="500"/>
              </a:spcBef>
            </a:pPr>
            <a:r>
              <a:rPr lang="en-US" b="1" dirty="0">
                <a:solidFill>
                  <a:srgbClr val="339933"/>
                </a:solidFill>
                <a:latin typeface="Courier New" pitchFamily="49" charset="0"/>
              </a:rPr>
              <a:t>error</a:t>
            </a:r>
          </a:p>
        </p:txBody>
      </p:sp>
    </p:spTree>
    <p:extLst>
      <p:ext uri="{BB962C8B-B14F-4D97-AF65-F5344CB8AC3E}">
        <p14:creationId xmlns:p14="http://schemas.microsoft.com/office/powerpoint/2010/main" val="21221794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2"/>
          <p:cNvSpPr>
            <a:spLocks noGrp="1"/>
          </p:cNvSpPr>
          <p:nvPr>
            <p:ph type="title"/>
          </p:nvPr>
        </p:nvSpPr>
        <p:spPr/>
        <p:txBody>
          <a:bodyPr/>
          <a:lstStyle/>
          <a:p>
            <a:r>
              <a:rPr lang="en-US" dirty="0">
                <a:latin typeface="Courier New" pitchFamily="49" charset="0"/>
                <a:cs typeface="Courier New" pitchFamily="49" charset="0"/>
              </a:rPr>
              <a:t>Object</a:t>
            </a:r>
            <a:endParaRPr lang="en-US" dirty="0"/>
          </a:p>
        </p:txBody>
      </p:sp>
      <p:sp>
        <p:nvSpPr>
          <p:cNvPr id="7066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545FF6FC-A3CC-440E-B797-5CF683E63CFD}" type="slidenum">
              <a:rPr lang="en-US" smtClean="0">
                <a:solidFill>
                  <a:schemeClr val="bg2"/>
                </a:solidFill>
              </a:rPr>
              <a:pPr eaLnBrk="1" hangingPunct="1">
                <a:defRPr/>
              </a:pPr>
              <a:t>74</a:t>
            </a:fld>
            <a:endParaRPr lang="en-US">
              <a:solidFill>
                <a:schemeClr val="bg2"/>
              </a:solidFill>
            </a:endParaRPr>
          </a:p>
        </p:txBody>
      </p:sp>
      <p:sp>
        <p:nvSpPr>
          <p:cNvPr id="4" name="Content Placeholder 3"/>
          <p:cNvSpPr>
            <a:spLocks noGrp="1"/>
          </p:cNvSpPr>
          <p:nvPr>
            <p:ph sz="quarter" idx="1"/>
          </p:nvPr>
        </p:nvSpPr>
        <p:spPr>
          <a:xfrm>
            <a:off x="152400" y="1066800"/>
            <a:ext cx="8839200" cy="2133600"/>
          </a:xfrm>
        </p:spPr>
        <p:txBody>
          <a:bodyPr>
            <a:normAutofit fontScale="85000" lnSpcReduction="10000"/>
          </a:bodyPr>
          <a:lstStyle/>
          <a:p>
            <a:pPr eaLnBrk="1" hangingPunct="1">
              <a:lnSpc>
                <a:spcPct val="120000"/>
              </a:lnSpc>
              <a:defRPr/>
            </a:pPr>
            <a:r>
              <a:rPr lang="en-US" dirty="0"/>
              <a:t>All classes in java, by default, inherit from a predefined java class called </a:t>
            </a:r>
            <a:r>
              <a:rPr lang="en-US" b="1" kern="1200" dirty="0">
                <a:solidFill>
                  <a:srgbClr val="000000"/>
                </a:solidFill>
                <a:latin typeface="Courier New" pitchFamily="49" charset="0"/>
              </a:rPr>
              <a:t>Object</a:t>
            </a:r>
            <a:r>
              <a:rPr lang="en-US" dirty="0"/>
              <a:t>.</a:t>
            </a:r>
          </a:p>
          <a:p>
            <a:pPr eaLnBrk="1" hangingPunct="1">
              <a:lnSpc>
                <a:spcPct val="120000"/>
              </a:lnSpc>
              <a:defRPr/>
            </a:pPr>
            <a:r>
              <a:rPr lang="en-US" b="1" kern="1200" dirty="0">
                <a:solidFill>
                  <a:srgbClr val="000000"/>
                </a:solidFill>
                <a:latin typeface="Courier New" pitchFamily="49" charset="0"/>
              </a:rPr>
              <a:t>Object</a:t>
            </a:r>
            <a:r>
              <a:rPr lang="en-US" dirty="0"/>
              <a:t> class is defined  in </a:t>
            </a:r>
            <a:r>
              <a:rPr lang="en-US" b="1" kern="1200" dirty="0" err="1">
                <a:solidFill>
                  <a:srgbClr val="000000"/>
                </a:solidFill>
                <a:latin typeface="Courier New" pitchFamily="49" charset="0"/>
              </a:rPr>
              <a:t>java.lang</a:t>
            </a:r>
            <a:r>
              <a:rPr lang="en-US" dirty="0"/>
              <a:t> package.</a:t>
            </a:r>
          </a:p>
          <a:p>
            <a:pPr eaLnBrk="1" hangingPunct="1">
              <a:lnSpc>
                <a:spcPct val="120000"/>
              </a:lnSpc>
              <a:defRPr/>
            </a:pPr>
            <a:r>
              <a:rPr lang="en-US" dirty="0"/>
              <a:t>This class is the root of the class hierarchy. </a:t>
            </a:r>
          </a:p>
          <a:p>
            <a:pPr eaLnBrk="1" hangingPunct="1">
              <a:lnSpc>
                <a:spcPct val="120000"/>
              </a:lnSpc>
              <a:defRPr/>
            </a:pPr>
            <a:r>
              <a:rPr lang="en-US" b="1" kern="1200" dirty="0">
                <a:solidFill>
                  <a:srgbClr val="000000"/>
                </a:solidFill>
                <a:latin typeface="Courier New" pitchFamily="49" charset="0"/>
              </a:rPr>
              <a:t>Object</a:t>
            </a:r>
            <a:r>
              <a:rPr lang="en-US" dirty="0"/>
              <a:t> class is a concrete class and has a no-argument constructor.</a:t>
            </a:r>
          </a:p>
        </p:txBody>
      </p:sp>
      <p:grpSp>
        <p:nvGrpSpPr>
          <p:cNvPr id="2" name="Group 1"/>
          <p:cNvGrpSpPr/>
          <p:nvPr/>
        </p:nvGrpSpPr>
        <p:grpSpPr>
          <a:xfrm>
            <a:off x="271463" y="3147902"/>
            <a:ext cx="6861174" cy="3600450"/>
            <a:chOff x="-668337" y="3204368"/>
            <a:chExt cx="6861174" cy="3600450"/>
          </a:xfrm>
        </p:grpSpPr>
        <p:sp>
          <p:nvSpPr>
            <p:cNvPr id="5" name="Text Box 4"/>
            <p:cNvSpPr txBox="1">
              <a:spLocks noChangeArrowheads="1"/>
            </p:cNvSpPr>
            <p:nvPr/>
          </p:nvSpPr>
          <p:spPr bwMode="auto">
            <a:xfrm>
              <a:off x="2001837" y="4204493"/>
              <a:ext cx="31242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i="1">
                  <a:solidFill>
                    <a:srgbClr val="000000"/>
                  </a:solidFill>
                  <a:latin typeface="Courier New" pitchFamily="49" charset="0"/>
                </a:rPr>
                <a:t>general.Person</a:t>
              </a:r>
            </a:p>
          </p:txBody>
        </p:sp>
        <p:sp>
          <p:nvSpPr>
            <p:cNvPr id="6" name="Text Box 5"/>
            <p:cNvSpPr txBox="1">
              <a:spLocks noChangeArrowheads="1"/>
            </p:cNvSpPr>
            <p:nvPr/>
          </p:nvSpPr>
          <p:spPr bwMode="auto">
            <a:xfrm>
              <a:off x="501650" y="5499893"/>
              <a:ext cx="24923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teacher.Teacher</a:t>
              </a:r>
            </a:p>
          </p:txBody>
        </p:sp>
        <p:sp>
          <p:nvSpPr>
            <p:cNvPr id="7" name="Text Box 6"/>
            <p:cNvSpPr txBox="1">
              <a:spLocks noChangeArrowheads="1"/>
            </p:cNvSpPr>
            <p:nvPr/>
          </p:nvSpPr>
          <p:spPr bwMode="auto">
            <a:xfrm>
              <a:off x="3321050" y="5499893"/>
              <a:ext cx="2871787"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student.Student</a:t>
              </a:r>
            </a:p>
          </p:txBody>
        </p:sp>
        <p:sp>
          <p:nvSpPr>
            <p:cNvPr id="8" name="Text Box 7"/>
            <p:cNvSpPr txBox="1">
              <a:spLocks noChangeArrowheads="1"/>
            </p:cNvSpPr>
            <p:nvPr/>
          </p:nvSpPr>
          <p:spPr bwMode="auto">
            <a:xfrm>
              <a:off x="630237" y="6404768"/>
              <a:ext cx="1878013"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teacher.HOD</a:t>
              </a:r>
            </a:p>
          </p:txBody>
        </p:sp>
        <p:sp>
          <p:nvSpPr>
            <p:cNvPr id="9" name="AutoShape 8"/>
            <p:cNvSpPr>
              <a:spLocks noChangeArrowheads="1"/>
            </p:cNvSpPr>
            <p:nvPr/>
          </p:nvSpPr>
          <p:spPr bwMode="auto">
            <a:xfrm>
              <a:off x="2992437" y="4575968"/>
              <a:ext cx="304800" cy="3048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 name="Line 9"/>
            <p:cNvSpPr>
              <a:spLocks noChangeShapeType="1"/>
            </p:cNvSpPr>
            <p:nvPr/>
          </p:nvSpPr>
          <p:spPr bwMode="auto">
            <a:xfrm>
              <a:off x="3144837" y="4880768"/>
              <a:ext cx="0" cy="3810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0"/>
            <p:cNvSpPr>
              <a:spLocks noChangeShapeType="1"/>
            </p:cNvSpPr>
            <p:nvPr/>
          </p:nvSpPr>
          <p:spPr bwMode="auto">
            <a:xfrm>
              <a:off x="1620837" y="5271293"/>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AutoShape 11"/>
            <p:cNvSpPr>
              <a:spLocks noChangeArrowheads="1"/>
            </p:cNvSpPr>
            <p:nvPr/>
          </p:nvSpPr>
          <p:spPr bwMode="auto">
            <a:xfrm>
              <a:off x="1163637" y="5871368"/>
              <a:ext cx="328613" cy="3048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3" name="AutoShape 12"/>
            <p:cNvSpPr>
              <a:spLocks noChangeArrowheads="1"/>
            </p:cNvSpPr>
            <p:nvPr/>
          </p:nvSpPr>
          <p:spPr bwMode="auto">
            <a:xfrm>
              <a:off x="3016250" y="3671093"/>
              <a:ext cx="304800" cy="3048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4" name="Line 13"/>
            <p:cNvSpPr>
              <a:spLocks noChangeShapeType="1"/>
            </p:cNvSpPr>
            <p:nvPr/>
          </p:nvSpPr>
          <p:spPr bwMode="auto">
            <a:xfrm>
              <a:off x="3168650" y="397589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4"/>
            <p:cNvSpPr txBox="1">
              <a:spLocks noChangeArrowheads="1"/>
            </p:cNvSpPr>
            <p:nvPr/>
          </p:nvSpPr>
          <p:spPr bwMode="auto">
            <a:xfrm>
              <a:off x="2101850" y="3204368"/>
              <a:ext cx="25781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b="1">
                  <a:solidFill>
                    <a:srgbClr val="000000"/>
                  </a:solidFill>
                  <a:latin typeface="Courier New" pitchFamily="49" charset="0"/>
                </a:rPr>
                <a:t>java.lang.Objec</a:t>
              </a:r>
              <a:r>
                <a:rPr lang="en-US" sz="2400">
                  <a:latin typeface="Times New Roman" pitchFamily="18" charset="0"/>
                </a:rPr>
                <a:t>t</a:t>
              </a:r>
            </a:p>
          </p:txBody>
        </p:sp>
        <p:sp>
          <p:nvSpPr>
            <p:cNvPr id="16" name="Line 17"/>
            <p:cNvSpPr>
              <a:spLocks noChangeShapeType="1"/>
            </p:cNvSpPr>
            <p:nvPr/>
          </p:nvSpPr>
          <p:spPr bwMode="auto">
            <a:xfrm>
              <a:off x="1316037" y="61761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8"/>
            <p:cNvSpPr>
              <a:spLocks noChangeShapeType="1"/>
            </p:cNvSpPr>
            <p:nvPr/>
          </p:nvSpPr>
          <p:spPr bwMode="auto">
            <a:xfrm>
              <a:off x="1620837" y="52617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9"/>
            <p:cNvSpPr>
              <a:spLocks noChangeShapeType="1"/>
            </p:cNvSpPr>
            <p:nvPr/>
          </p:nvSpPr>
          <p:spPr bwMode="auto">
            <a:xfrm>
              <a:off x="4211637" y="5271293"/>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23"/>
            <p:cNvSpPr>
              <a:spLocks noChangeArrowheads="1"/>
            </p:cNvSpPr>
            <p:nvPr/>
          </p:nvSpPr>
          <p:spPr bwMode="auto">
            <a:xfrm>
              <a:off x="-668337" y="3758187"/>
              <a:ext cx="3176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dirty="0"/>
                <a:t>Multi-level inheritance</a:t>
              </a:r>
            </a:p>
          </p:txBody>
        </p:sp>
      </p:grpSp>
    </p:spTree>
    <p:extLst>
      <p:ext uri="{BB962C8B-B14F-4D97-AF65-F5344CB8AC3E}">
        <p14:creationId xmlns:p14="http://schemas.microsoft.com/office/powerpoint/2010/main" val="589730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76200"/>
            <a:ext cx="8686800" cy="838200"/>
          </a:xfrm>
        </p:spPr>
        <p:txBody>
          <a:bodyPr/>
          <a:lstStyle/>
          <a:p>
            <a:pPr eaLnBrk="1" hangingPunct="1"/>
            <a:r>
              <a:rPr lang="en-US" dirty="0">
                <a:latin typeface="Courier New" pitchFamily="49" charset="0"/>
                <a:cs typeface="Courier New" pitchFamily="49" charset="0"/>
              </a:rPr>
              <a:t>Object </a:t>
            </a:r>
            <a:r>
              <a:rPr lang="en-US" dirty="0">
                <a:cs typeface="Courier New" pitchFamily="49" charset="0"/>
              </a:rPr>
              <a:t>class - important methods</a:t>
            </a:r>
          </a:p>
        </p:txBody>
      </p:sp>
      <p:sp>
        <p:nvSpPr>
          <p:cNvPr id="7373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5583AB8-3574-4CEE-BC9C-D2F6B20E50D6}" type="slidenum">
              <a:rPr lang="en-US" smtClean="0">
                <a:solidFill>
                  <a:schemeClr val="bg2"/>
                </a:solidFill>
              </a:rPr>
              <a:pPr eaLnBrk="1" hangingPunct="1">
                <a:defRPr/>
              </a:pPr>
              <a:t>75</a:t>
            </a:fld>
            <a:endParaRPr lang="en-US">
              <a:solidFill>
                <a:schemeClr val="bg2"/>
              </a:solidFill>
            </a:endParaRPr>
          </a:p>
        </p:txBody>
      </p:sp>
      <p:sp>
        <p:nvSpPr>
          <p:cNvPr id="794627" name="Rectangle 3"/>
          <p:cNvSpPr>
            <a:spLocks noGrp="1" noChangeArrowheads="1"/>
          </p:cNvSpPr>
          <p:nvPr>
            <p:ph sz="quarter" idx="1"/>
          </p:nvPr>
        </p:nvSpPr>
        <p:spPr>
          <a:xfrm>
            <a:off x="533400" y="1143000"/>
            <a:ext cx="7924800" cy="3886200"/>
          </a:xfrm>
        </p:spPr>
        <p:txBody>
          <a:bodyPr>
            <a:normAutofit/>
          </a:bodyPr>
          <a:lstStyle/>
          <a:p>
            <a:pPr eaLnBrk="1" hangingPunct="1">
              <a:defRPr/>
            </a:pPr>
            <a:r>
              <a:rPr lang="en-US" b="1" dirty="0">
                <a:solidFill>
                  <a:srgbClr val="000000"/>
                </a:solidFill>
                <a:latin typeface="Courier New" pitchFamily="49" charset="0"/>
              </a:rPr>
              <a:t>public String toString()</a:t>
            </a:r>
          </a:p>
          <a:p>
            <a:pPr eaLnBrk="1" hangingPunct="1">
              <a:defRPr/>
            </a:pPr>
            <a:r>
              <a:rPr lang="en-US" b="1" dirty="0">
                <a:solidFill>
                  <a:srgbClr val="000000"/>
                </a:solidFill>
                <a:latin typeface="Courier New" pitchFamily="49" charset="0"/>
              </a:rPr>
              <a:t>public </a:t>
            </a:r>
            <a:r>
              <a:rPr lang="en-US" b="1" dirty="0" err="1">
                <a:solidFill>
                  <a:srgbClr val="000000"/>
                </a:solidFill>
                <a:latin typeface="Courier New" pitchFamily="49" charset="0"/>
              </a:rPr>
              <a:t>boolean</a:t>
            </a:r>
            <a:r>
              <a:rPr lang="en-US" b="1" dirty="0">
                <a:solidFill>
                  <a:srgbClr val="000000"/>
                </a:solidFill>
                <a:latin typeface="Courier New" pitchFamily="49" charset="0"/>
              </a:rPr>
              <a:t> equals(Object </a:t>
            </a:r>
            <a:r>
              <a:rPr lang="en-US" b="1" dirty="0" err="1">
                <a:solidFill>
                  <a:srgbClr val="000000"/>
                </a:solidFill>
                <a:latin typeface="Courier New" pitchFamily="49" charset="0"/>
              </a:rPr>
              <a:t>obj</a:t>
            </a:r>
            <a:r>
              <a:rPr lang="en-US" b="1" dirty="0">
                <a:solidFill>
                  <a:srgbClr val="000000"/>
                </a:solidFill>
                <a:latin typeface="Courier New" pitchFamily="49" charset="0"/>
              </a:rPr>
              <a:t>)</a:t>
            </a:r>
          </a:p>
          <a:p>
            <a:pPr eaLnBrk="1" hangingPunct="1">
              <a:defRPr/>
            </a:pPr>
            <a:r>
              <a:rPr lang="en-US" b="1" dirty="0">
                <a:solidFill>
                  <a:srgbClr val="000000"/>
                </a:solidFill>
                <a:latin typeface="Courier New" pitchFamily="49" charset="0"/>
              </a:rPr>
              <a:t>public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hashCode</a:t>
            </a:r>
            <a:r>
              <a:rPr lang="en-US" b="1" dirty="0">
                <a:solidFill>
                  <a:srgbClr val="000000"/>
                </a:solidFill>
                <a:latin typeface="Courier New" pitchFamily="49" charset="0"/>
              </a:rPr>
              <a:t>()</a:t>
            </a:r>
          </a:p>
          <a:p>
            <a:pPr eaLnBrk="1" hangingPunct="1">
              <a:defRPr/>
            </a:pPr>
            <a:r>
              <a:rPr lang="en-US" b="1" dirty="0">
                <a:solidFill>
                  <a:srgbClr val="000000"/>
                </a:solidFill>
                <a:latin typeface="Courier New" pitchFamily="49" charset="0"/>
              </a:rPr>
              <a:t>protected void finalize() throws Throwable</a:t>
            </a:r>
          </a:p>
          <a:p>
            <a:pPr eaLnBrk="1" hangingPunct="1">
              <a:buFont typeface="Wingdings" pitchFamily="2" charset="2"/>
              <a:buNone/>
              <a:defRPr/>
            </a:pPr>
            <a:r>
              <a:rPr lang="en-US" b="1" dirty="0">
                <a:solidFill>
                  <a:srgbClr val="000000"/>
                </a:solidFill>
                <a:latin typeface="Courier New" pitchFamily="49" charset="0"/>
              </a:rPr>
              <a:t>// </a:t>
            </a:r>
            <a:r>
              <a:rPr lang="en-US" dirty="0">
                <a:latin typeface="+mj-lt"/>
              </a:rPr>
              <a:t>ignore</a:t>
            </a:r>
            <a:r>
              <a:rPr lang="en-US" b="1" dirty="0">
                <a:solidFill>
                  <a:srgbClr val="000000"/>
                </a:solidFill>
                <a:latin typeface="Courier New" pitchFamily="49" charset="0"/>
              </a:rPr>
              <a:t> throws Throwable </a:t>
            </a:r>
            <a:r>
              <a:rPr lang="en-US" dirty="0">
                <a:latin typeface="+mj-lt"/>
              </a:rPr>
              <a:t>for now</a:t>
            </a:r>
          </a:p>
          <a:p>
            <a:pPr eaLnBrk="1" hangingPunct="1">
              <a:defRPr/>
            </a:pPr>
            <a:endParaRPr lang="en-US" b="1" dirty="0">
              <a:solidFill>
                <a:srgbClr val="000000"/>
              </a:solidFill>
              <a:latin typeface="Courier New" pitchFamily="49" charset="0"/>
            </a:endParaRPr>
          </a:p>
          <a:p>
            <a:pPr eaLnBrk="1" hangingPunct="1">
              <a:buFontTx/>
              <a:buNone/>
              <a:defRPr/>
            </a:pP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dirty="0">
                <a:latin typeface="Courier New" pitchFamily="49" charset="0"/>
              </a:rPr>
              <a:t>toString()</a:t>
            </a:r>
            <a:endParaRPr lang="en-US" dirty="0"/>
          </a:p>
        </p:txBody>
      </p:sp>
      <p:sp>
        <p:nvSpPr>
          <p:cNvPr id="7475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34D7F8F-6A76-4A7E-9125-43A4FC6A1774}" type="slidenum">
              <a:rPr lang="en-US" smtClean="0">
                <a:solidFill>
                  <a:schemeClr val="bg2"/>
                </a:solidFill>
              </a:rPr>
              <a:pPr eaLnBrk="1" hangingPunct="1">
                <a:defRPr/>
              </a:pPr>
              <a:t>76</a:t>
            </a:fld>
            <a:endParaRPr lang="en-US">
              <a:solidFill>
                <a:schemeClr val="bg2"/>
              </a:solidFill>
            </a:endParaRPr>
          </a:p>
        </p:txBody>
      </p:sp>
      <p:sp>
        <p:nvSpPr>
          <p:cNvPr id="5" name="Rectangle 4"/>
          <p:cNvSpPr/>
          <p:nvPr/>
        </p:nvSpPr>
        <p:spPr>
          <a:xfrm>
            <a:off x="76200" y="990600"/>
            <a:ext cx="8991600" cy="1877437"/>
          </a:xfrm>
          <a:prstGeom prst="rect">
            <a:avLst/>
          </a:prstGeom>
        </p:spPr>
        <p:txBody>
          <a:bodyPr wrap="square">
            <a:spAutoFit/>
          </a:bodyPr>
          <a:lstStyle/>
          <a:p>
            <a:pPr marL="342900" indent="-342900">
              <a:lnSpc>
                <a:spcPct val="140000"/>
              </a:lnSpc>
              <a:spcBef>
                <a:spcPct val="20000"/>
              </a:spcBef>
              <a:buClr>
                <a:schemeClr val="accent2"/>
              </a:buClr>
              <a:buFont typeface="Wingdings" pitchFamily="2" charset="2"/>
              <a:buChar char="§"/>
              <a:defRPr/>
            </a:pPr>
            <a:r>
              <a:rPr lang="en-US" sz="2000" dirty="0">
                <a:solidFill>
                  <a:srgbClr val="5F5F5F"/>
                </a:solidFill>
                <a:latin typeface="Courier New" pitchFamily="49" charset="0"/>
                <a:cs typeface="Courier New" pitchFamily="49" charset="0"/>
              </a:rPr>
              <a:t>toString() </a:t>
            </a:r>
            <a:r>
              <a:rPr lang="en-US" sz="2000" dirty="0">
                <a:solidFill>
                  <a:srgbClr val="5F5F5F"/>
                </a:solidFill>
                <a:latin typeface="+mj-lt"/>
                <a:cs typeface="+mn-cs"/>
              </a:rPr>
              <a:t>method of the </a:t>
            </a:r>
            <a:r>
              <a:rPr lang="en-US" sz="2000" dirty="0">
                <a:solidFill>
                  <a:srgbClr val="5F5F5F"/>
                </a:solidFill>
                <a:latin typeface="Courier New" pitchFamily="49" charset="0"/>
                <a:cs typeface="Courier New" pitchFamily="49" charset="0"/>
              </a:rPr>
              <a:t>Object</a:t>
            </a:r>
            <a:r>
              <a:rPr lang="en-US" sz="2000" dirty="0">
                <a:solidFill>
                  <a:srgbClr val="5F5F5F"/>
                </a:solidFill>
                <a:latin typeface="+mj-lt"/>
                <a:cs typeface="+mn-cs"/>
              </a:rPr>
              <a:t> class prints class name and the unique </a:t>
            </a:r>
            <a:r>
              <a:rPr lang="en-US" sz="2000" dirty="0" err="1">
                <a:solidFill>
                  <a:srgbClr val="5F5F5F"/>
                </a:solidFill>
                <a:latin typeface="+mj-lt"/>
                <a:cs typeface="+mn-cs"/>
              </a:rPr>
              <a:t>hashcode</a:t>
            </a:r>
            <a:r>
              <a:rPr lang="en-US" sz="2000" dirty="0">
                <a:solidFill>
                  <a:srgbClr val="5F5F5F"/>
                </a:solidFill>
                <a:latin typeface="+mj-lt"/>
                <a:cs typeface="+mn-cs"/>
              </a:rPr>
              <a:t> of the object. (</a:t>
            </a:r>
            <a:r>
              <a:rPr lang="en-US" sz="2000" dirty="0" err="1">
                <a:solidFill>
                  <a:srgbClr val="5F5F5F"/>
                </a:solidFill>
                <a:latin typeface="+mj-lt"/>
                <a:cs typeface="+mn-cs"/>
              </a:rPr>
              <a:t>Hashcode</a:t>
            </a:r>
            <a:r>
              <a:rPr lang="en-US" sz="2000" dirty="0">
                <a:solidFill>
                  <a:srgbClr val="5F5F5F"/>
                </a:solidFill>
                <a:latin typeface="+mj-lt"/>
                <a:cs typeface="+mn-cs"/>
              </a:rPr>
              <a:t> is an integer value that is associated with an object. )</a:t>
            </a:r>
          </a:p>
          <a:p>
            <a:pPr marL="342900" lvl="1" indent="-342900">
              <a:lnSpc>
                <a:spcPct val="140000"/>
              </a:lnSpc>
              <a:spcBef>
                <a:spcPct val="20000"/>
              </a:spcBef>
              <a:buClr>
                <a:schemeClr val="accent2"/>
              </a:buClr>
              <a:buFont typeface="Wingdings" pitchFamily="2" charset="2"/>
              <a:buChar char="§"/>
              <a:defRPr/>
            </a:pPr>
            <a:r>
              <a:rPr lang="en-US" sz="2000" dirty="0">
                <a:solidFill>
                  <a:srgbClr val="5F5F5F"/>
                </a:solidFill>
                <a:latin typeface="+mj-lt"/>
                <a:cs typeface="+mn-cs"/>
              </a:rPr>
              <a:t>If this is not desirable, then we should override </a:t>
            </a:r>
            <a:r>
              <a:rPr lang="en-US" sz="2000" dirty="0">
                <a:solidFill>
                  <a:srgbClr val="5F5F5F"/>
                </a:solidFill>
                <a:latin typeface="Courier New" pitchFamily="49" charset="0"/>
                <a:cs typeface="Courier New" pitchFamily="49" charset="0"/>
              </a:rPr>
              <a:t>toString() </a:t>
            </a:r>
            <a:r>
              <a:rPr lang="en-US" sz="2000" dirty="0">
                <a:solidFill>
                  <a:srgbClr val="5F5F5F"/>
                </a:solidFill>
                <a:latin typeface="+mj-lt"/>
                <a:cs typeface="+mn-cs"/>
              </a:rPr>
              <a:t>method.</a:t>
            </a:r>
          </a:p>
        </p:txBody>
      </p:sp>
      <p:sp>
        <p:nvSpPr>
          <p:cNvPr id="6" name="Rectangle 2"/>
          <p:cNvSpPr txBox="1">
            <a:spLocks noChangeArrowheads="1"/>
          </p:cNvSpPr>
          <p:nvPr/>
        </p:nvSpPr>
        <p:spPr bwMode="auto">
          <a:xfrm>
            <a:off x="152400" y="2895600"/>
            <a:ext cx="86868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eaLnBrk="1" hangingPunct="1">
              <a:lnSpc>
                <a:spcPct val="100000"/>
              </a:lnSpc>
              <a:buFontTx/>
              <a:buNone/>
              <a:defRPr/>
            </a:pPr>
            <a:r>
              <a:rPr lang="en-US" b="1" dirty="0">
                <a:solidFill>
                  <a:srgbClr val="000000"/>
                </a:solidFill>
                <a:latin typeface="Courier New" pitchFamily="49" charset="0"/>
              </a:rPr>
              <a:t>package teacher;</a:t>
            </a:r>
          </a:p>
          <a:p>
            <a:pPr eaLnBrk="1" hangingPunct="1">
              <a:lnSpc>
                <a:spcPct val="100000"/>
              </a:lnSpc>
              <a:buFontTx/>
              <a:buNone/>
              <a:defRPr/>
            </a:pPr>
            <a:r>
              <a:rPr lang="en-US" b="1" dirty="0">
                <a:solidFill>
                  <a:srgbClr val="000000"/>
                </a:solidFill>
                <a:latin typeface="Courier New" pitchFamily="49" charset="0"/>
              </a:rPr>
              <a:t>public class Teacher{</a:t>
            </a:r>
          </a:p>
          <a:p>
            <a:pPr eaLnBrk="1" hangingPunct="1">
              <a:lnSpc>
                <a:spcPct val="100000"/>
              </a:lnSpc>
              <a:buFontTx/>
              <a:buNone/>
              <a:defRPr/>
            </a:pPr>
            <a:r>
              <a:rPr lang="en-US" b="1" dirty="0">
                <a:solidFill>
                  <a:srgbClr val="000000"/>
                </a:solidFill>
                <a:latin typeface="Courier New" pitchFamily="49" charset="0"/>
              </a:rPr>
              <a:t>…</a:t>
            </a:r>
          </a:p>
          <a:p>
            <a:pPr eaLnBrk="1" hangingPunct="1">
              <a:lnSpc>
                <a:spcPct val="100000"/>
              </a:lnSpc>
              <a:buFont typeface="Wingdings" pitchFamily="2" charset="2"/>
              <a:buNone/>
              <a:defRPr/>
            </a:pPr>
            <a:r>
              <a:rPr lang="en-US" b="1" kern="1200" dirty="0">
                <a:solidFill>
                  <a:srgbClr val="000000"/>
                </a:solidFill>
                <a:latin typeface="Courier New" pitchFamily="49" charset="0"/>
              </a:rPr>
              <a:t>@Override</a:t>
            </a:r>
          </a:p>
          <a:p>
            <a:pPr eaLnBrk="1" hangingPunct="1">
              <a:lnSpc>
                <a:spcPct val="100000"/>
              </a:lnSpc>
              <a:buFontTx/>
              <a:buNone/>
              <a:defRPr/>
            </a:pPr>
            <a:r>
              <a:rPr lang="en-US" b="1" dirty="0">
                <a:solidFill>
                  <a:srgbClr val="C00000"/>
                </a:solidFill>
                <a:latin typeface="Courier New" pitchFamily="49" charset="0"/>
              </a:rPr>
              <a:t>public String toString(){</a:t>
            </a:r>
          </a:p>
          <a:p>
            <a:pPr eaLnBrk="1" hangingPunct="1">
              <a:lnSpc>
                <a:spcPct val="100000"/>
              </a:lnSpc>
              <a:buFontTx/>
              <a:buNone/>
              <a:defRPr/>
            </a:pPr>
            <a:r>
              <a:rPr lang="en-US" b="1" dirty="0">
                <a:solidFill>
                  <a:srgbClr val="000000"/>
                </a:solidFill>
                <a:latin typeface="Courier New" pitchFamily="49" charset="0"/>
              </a:rPr>
              <a:t>return </a:t>
            </a:r>
            <a:r>
              <a:rPr lang="en-US" b="1" dirty="0" err="1">
                <a:solidFill>
                  <a:srgbClr val="000000"/>
                </a:solidFill>
                <a:latin typeface="Courier New" pitchFamily="49" charset="0"/>
              </a:rPr>
              <a:t>getName</a:t>
            </a:r>
            <a:r>
              <a:rPr lang="en-US" b="1" dirty="0">
                <a:solidFill>
                  <a:srgbClr val="000000"/>
                </a:solidFill>
                <a:latin typeface="Courier New" pitchFamily="49" charset="0"/>
              </a:rPr>
              <a:t>()+" (" +</a:t>
            </a:r>
            <a:r>
              <a:rPr lang="en-US" b="1" dirty="0" err="1">
                <a:solidFill>
                  <a:srgbClr val="000000"/>
                </a:solidFill>
                <a:latin typeface="Courier New" pitchFamily="49" charset="0"/>
              </a:rPr>
              <a:t>factId</a:t>
            </a:r>
            <a:r>
              <a:rPr lang="en-US" b="1" dirty="0">
                <a:solidFill>
                  <a:srgbClr val="000000"/>
                </a:solidFill>
                <a:latin typeface="Courier New" pitchFamily="49" charset="0"/>
              </a:rPr>
              <a:t>+ ")“;	}}</a:t>
            </a:r>
          </a:p>
          <a:p>
            <a:pPr eaLnBrk="1" hangingPunct="1">
              <a:lnSpc>
                <a:spcPct val="100000"/>
              </a:lnSpc>
              <a:buFontTx/>
              <a:buNone/>
              <a:defRPr/>
            </a:pPr>
            <a:r>
              <a:rPr lang="en-US" b="1" dirty="0">
                <a:solidFill>
                  <a:srgbClr val="000000"/>
                </a:solidFill>
                <a:latin typeface="Courier New" pitchFamily="49" charset="0"/>
              </a:rPr>
              <a:t>public static void main(String </a:t>
            </a:r>
            <a:r>
              <a:rPr lang="en-US" b="1" dirty="0" err="1">
                <a:solidFill>
                  <a:srgbClr val="000000"/>
                </a:solidFill>
                <a:latin typeface="Courier New" pitchFamily="49" charset="0"/>
              </a:rPr>
              <a:t>str</a:t>
            </a:r>
            <a:r>
              <a:rPr lang="en-US" b="1" dirty="0">
                <a:solidFill>
                  <a:srgbClr val="000000"/>
                </a:solidFill>
                <a:latin typeface="Courier New" pitchFamily="49" charset="0"/>
              </a:rPr>
              <a:t>[]){</a:t>
            </a:r>
          </a:p>
          <a:p>
            <a:pPr eaLnBrk="1" hangingPunct="1">
              <a:lnSpc>
                <a:spcPct val="100000"/>
              </a:lnSpc>
              <a:buFontTx/>
              <a:buNone/>
              <a:defRPr/>
            </a:pPr>
            <a:r>
              <a:rPr lang="en-US" b="1" dirty="0">
                <a:solidFill>
                  <a:srgbClr val="000000"/>
                </a:solidFill>
                <a:latin typeface="Courier New" pitchFamily="49" charset="0"/>
              </a:rPr>
              <a:t>Teacher f=new Teacher ("Tom");</a:t>
            </a:r>
          </a:p>
          <a:p>
            <a:pPr eaLnBrk="1" hangingPunct="1">
              <a:lnSpc>
                <a:spcPct val="100000"/>
              </a:lnSpc>
              <a:buFontTx/>
              <a:buNone/>
              <a:defRPr/>
            </a:pPr>
            <a:r>
              <a:rPr lang="en-US" b="1" dirty="0">
                <a:solidFill>
                  <a:srgbClr val="000000"/>
                </a:solidFill>
                <a:latin typeface="Courier New" pitchFamily="49" charset="0"/>
              </a:rPr>
              <a:t>	</a:t>
            </a:r>
            <a:r>
              <a:rPr lang="en-US" b="1" dirty="0" err="1">
                <a:solidFill>
                  <a:srgbClr val="000000"/>
                </a:solidFill>
                <a:latin typeface="Courier New" pitchFamily="49" charset="0"/>
              </a:rPr>
              <a:t>System.out.println</a:t>
            </a:r>
            <a:r>
              <a:rPr lang="en-US" b="1" dirty="0">
                <a:solidFill>
                  <a:srgbClr val="000000"/>
                </a:solidFill>
                <a:latin typeface="Courier New" pitchFamily="49" charset="0"/>
              </a:rPr>
              <a:t>(f);</a:t>
            </a:r>
          </a:p>
          <a:p>
            <a:pPr eaLnBrk="1" hangingPunct="1">
              <a:lnSpc>
                <a:spcPct val="100000"/>
              </a:lnSpc>
              <a:buFontTx/>
              <a:buNone/>
              <a:defRPr/>
            </a:pPr>
            <a:r>
              <a:rPr lang="en-US" b="1" dirty="0">
                <a:solidFill>
                  <a:srgbClr val="000000"/>
                </a:solidFill>
                <a:latin typeface="Courier New" pitchFamily="49" charset="0"/>
              </a:rPr>
              <a:t>}}</a:t>
            </a:r>
            <a:endParaRPr lang="en-US" sz="1800" b="1" dirty="0">
              <a:solidFill>
                <a:srgbClr val="000000"/>
              </a:solidFill>
              <a:latin typeface="Courier New"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p:txBody>
          <a:bodyPr/>
          <a:lstStyle/>
          <a:p>
            <a:pPr eaLnBrk="1" hangingPunct="1"/>
            <a:r>
              <a:rPr lang="en-US" dirty="0">
                <a:latin typeface="Courier New" pitchFamily="49" charset="0"/>
                <a:cs typeface="Courier New" pitchFamily="49" charset="0"/>
              </a:rPr>
              <a:t>equals()</a:t>
            </a:r>
          </a:p>
        </p:txBody>
      </p:sp>
      <p:sp>
        <p:nvSpPr>
          <p:cNvPr id="7680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7CC4DBBF-A334-411A-90A3-E6B0D9D2CCEA}" type="slidenum">
              <a:rPr lang="en-US" smtClean="0">
                <a:solidFill>
                  <a:schemeClr val="bg2"/>
                </a:solidFill>
              </a:rPr>
              <a:pPr eaLnBrk="1" hangingPunct="1">
                <a:defRPr/>
              </a:pPr>
              <a:t>77</a:t>
            </a:fld>
            <a:endParaRPr lang="en-US">
              <a:solidFill>
                <a:schemeClr val="bg2"/>
              </a:solidFill>
            </a:endParaRPr>
          </a:p>
        </p:txBody>
      </p:sp>
      <p:sp>
        <p:nvSpPr>
          <p:cNvPr id="76802" name="Rectangle 2"/>
          <p:cNvSpPr>
            <a:spLocks noGrp="1" noChangeArrowheads="1"/>
          </p:cNvSpPr>
          <p:nvPr>
            <p:ph sz="quarter" idx="1"/>
          </p:nvPr>
        </p:nvSpPr>
        <p:spPr>
          <a:xfrm>
            <a:off x="228600" y="1066800"/>
            <a:ext cx="8763000" cy="5410200"/>
          </a:xfrm>
        </p:spPr>
        <p:txBody>
          <a:bodyPr>
            <a:normAutofit/>
          </a:bodyPr>
          <a:lstStyle/>
          <a:p>
            <a:pPr algn="just" eaLnBrk="1" hangingPunct="1">
              <a:spcBef>
                <a:spcPts val="200"/>
              </a:spcBef>
            </a:pPr>
            <a:r>
              <a:rPr lang="en-US" b="1" dirty="0">
                <a:solidFill>
                  <a:srgbClr val="000000"/>
                </a:solidFill>
                <a:latin typeface="Courier New" pitchFamily="49" charset="0"/>
                <a:cs typeface="Courier New" pitchFamily="49" charset="0"/>
              </a:rPr>
              <a:t>==</a:t>
            </a:r>
            <a:r>
              <a:rPr lang="en-US" dirty="0"/>
              <a:t> compares the addresses</a:t>
            </a:r>
          </a:p>
          <a:p>
            <a:pPr algn="just" eaLnBrk="1" hangingPunct="1">
              <a:spcBef>
                <a:spcPts val="200"/>
              </a:spcBef>
            </a:pPr>
            <a:r>
              <a:rPr lang="en-US" b="1" dirty="0">
                <a:solidFill>
                  <a:srgbClr val="000000"/>
                </a:solidFill>
                <a:latin typeface="Courier New" pitchFamily="49" charset="0"/>
                <a:cs typeface="Courier New" pitchFamily="49" charset="0"/>
              </a:rPr>
              <a:t>equals() </a:t>
            </a:r>
            <a:r>
              <a:rPr lang="en-US" dirty="0"/>
              <a:t>method was added to compare if two objects are equal based on some or all of their attribute values.</a:t>
            </a:r>
          </a:p>
          <a:p>
            <a:pPr algn="just" eaLnBrk="1" hangingPunct="1">
              <a:spcBef>
                <a:spcPts val="200"/>
              </a:spcBef>
            </a:pPr>
            <a:r>
              <a:rPr lang="en-US" dirty="0"/>
              <a:t>Object class defines an </a:t>
            </a:r>
            <a:r>
              <a:rPr lang="en-US" b="1" dirty="0">
                <a:solidFill>
                  <a:srgbClr val="000000"/>
                </a:solidFill>
                <a:latin typeface="Courier New" pitchFamily="49" charset="0"/>
                <a:cs typeface="Courier New" pitchFamily="49" charset="0"/>
              </a:rPr>
              <a:t>equals() </a:t>
            </a:r>
            <a:r>
              <a:rPr lang="en-US" dirty="0"/>
              <a:t>method but the implementation compares two references using </a:t>
            </a:r>
            <a:r>
              <a:rPr lang="en-US" b="1" dirty="0">
                <a:solidFill>
                  <a:srgbClr val="000000"/>
                </a:solidFill>
                <a:latin typeface="Courier New" pitchFamily="49" charset="0"/>
                <a:cs typeface="Courier New" pitchFamily="49" charset="0"/>
              </a:rPr>
              <a:t>== </a:t>
            </a:r>
            <a:r>
              <a:rPr lang="en-US" dirty="0"/>
              <a:t>operator.</a:t>
            </a:r>
          </a:p>
          <a:p>
            <a:pPr algn="just" eaLnBrk="1" hangingPunct="1">
              <a:spcBef>
                <a:spcPts val="200"/>
              </a:spcBef>
            </a:pPr>
            <a:r>
              <a:rPr lang="en-US" dirty="0"/>
              <a:t>Therefore, invariably, this is overridden by the classes that are interested in providing correct implementation of equals.</a:t>
            </a:r>
          </a:p>
          <a:p>
            <a:pPr algn="just" eaLnBrk="1" hangingPunct="1">
              <a:spcBef>
                <a:spcPts val="200"/>
              </a:spcBef>
            </a:pPr>
            <a:r>
              <a:rPr lang="en-US" dirty="0"/>
              <a:t>Usually </a:t>
            </a:r>
            <a:r>
              <a:rPr lang="en-US" b="1" dirty="0">
                <a:solidFill>
                  <a:srgbClr val="000000"/>
                </a:solidFill>
                <a:latin typeface="Courier New" pitchFamily="49" charset="0"/>
                <a:cs typeface="Courier New" pitchFamily="49" charset="0"/>
              </a:rPr>
              <a:t>equals() </a:t>
            </a:r>
            <a:r>
              <a:rPr lang="en-US" dirty="0"/>
              <a:t>implementation should not throw any exception in case classes being compared are not of same type. In such case </a:t>
            </a:r>
            <a:r>
              <a:rPr lang="en-US" b="1" dirty="0">
                <a:solidFill>
                  <a:srgbClr val="000000"/>
                </a:solidFill>
                <a:latin typeface="Courier New" pitchFamily="49" charset="0"/>
                <a:cs typeface="Courier New" pitchFamily="49" charset="0"/>
              </a:rPr>
              <a:t>false</a:t>
            </a:r>
            <a:r>
              <a:rPr lang="en-US" dirty="0"/>
              <a:t> is returned.</a:t>
            </a:r>
          </a:p>
          <a:p>
            <a:pPr algn="just" eaLnBrk="1" hangingPunct="1">
              <a:spcBef>
                <a:spcPts val="200"/>
              </a:spcBef>
            </a:pPr>
            <a:r>
              <a:rPr lang="en-US" dirty="0"/>
              <a:t>Also note that syntactically  </a:t>
            </a:r>
            <a:r>
              <a:rPr lang="en-US" b="1" dirty="0">
                <a:solidFill>
                  <a:srgbClr val="000000"/>
                </a:solidFill>
                <a:latin typeface="Courier New" pitchFamily="49" charset="0"/>
                <a:cs typeface="Courier New" pitchFamily="49" charset="0"/>
              </a:rPr>
              <a:t>== </a:t>
            </a:r>
            <a:r>
              <a:rPr lang="en-US" dirty="0"/>
              <a:t>requires the objects of same type to be compared while </a:t>
            </a:r>
            <a:r>
              <a:rPr lang="en-US" b="1" dirty="0">
                <a:solidFill>
                  <a:srgbClr val="000000"/>
                </a:solidFill>
                <a:latin typeface="Courier New" pitchFamily="49" charset="0"/>
                <a:cs typeface="Courier New" pitchFamily="49" charset="0"/>
              </a:rPr>
              <a:t>equals()</a:t>
            </a:r>
            <a:r>
              <a:rPr lang="en-US" dirty="0"/>
              <a:t> can be used to compare any two objects.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52400" y="1003300"/>
            <a:ext cx="8458200" cy="5016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dirty="0">
                <a:solidFill>
                  <a:srgbClr val="000000"/>
                </a:solidFill>
                <a:latin typeface="Courier New" pitchFamily="49" charset="0"/>
              </a:rPr>
              <a:t>package student;</a:t>
            </a:r>
          </a:p>
          <a:p>
            <a:pPr eaLnBrk="1" hangingPunct="1">
              <a:spcBef>
                <a:spcPct val="50000"/>
              </a:spcBef>
            </a:pPr>
            <a:r>
              <a:rPr lang="en-US" sz="2000" b="1" dirty="0">
                <a:solidFill>
                  <a:srgbClr val="000000"/>
                </a:solidFill>
                <a:latin typeface="Courier New" pitchFamily="49" charset="0"/>
              </a:rPr>
              <a:t>public class Grade{</a:t>
            </a:r>
          </a:p>
          <a:p>
            <a:pPr eaLnBrk="1" hangingPunct="1">
              <a:spcBef>
                <a:spcPct val="50000"/>
              </a:spcBef>
            </a:pPr>
            <a:r>
              <a:rPr lang="en-US" sz="2000" b="1" dirty="0">
                <a:solidFill>
                  <a:srgbClr val="000000"/>
                </a:solidFill>
                <a:latin typeface="Courier New" pitchFamily="49" charset="0"/>
              </a:rPr>
              <a:t>@Override</a:t>
            </a:r>
          </a:p>
          <a:p>
            <a:pPr eaLnBrk="1" hangingPunct="1">
              <a:spcBef>
                <a:spcPct val="50000"/>
              </a:spcBef>
            </a:pPr>
            <a:r>
              <a:rPr lang="en-US" sz="2000" b="1" dirty="0">
                <a:solidFill>
                  <a:srgbClr val="C00000"/>
                </a:solidFill>
                <a:latin typeface="Courier New" pitchFamily="49" charset="0"/>
              </a:rPr>
              <a:t>public </a:t>
            </a:r>
            <a:r>
              <a:rPr lang="en-US" sz="2000" b="1" dirty="0" err="1">
                <a:solidFill>
                  <a:srgbClr val="C00000"/>
                </a:solidFill>
                <a:latin typeface="Courier New" pitchFamily="49" charset="0"/>
              </a:rPr>
              <a:t>boolean</a:t>
            </a:r>
            <a:r>
              <a:rPr lang="en-US" sz="2000" b="1" dirty="0">
                <a:solidFill>
                  <a:srgbClr val="C00000"/>
                </a:solidFill>
                <a:latin typeface="Courier New" pitchFamily="49" charset="0"/>
              </a:rPr>
              <a:t> equals(Object o)</a:t>
            </a: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if(o </a:t>
            </a:r>
            <a:r>
              <a:rPr lang="en-US" sz="2000" b="1" dirty="0" err="1">
                <a:solidFill>
                  <a:srgbClr val="000000"/>
                </a:solidFill>
                <a:latin typeface="Courier New" pitchFamily="49" charset="0"/>
              </a:rPr>
              <a:t>instanceof</a:t>
            </a:r>
            <a:r>
              <a:rPr lang="en-US" sz="2000" b="1" dirty="0">
                <a:solidFill>
                  <a:srgbClr val="000000"/>
                </a:solidFill>
                <a:latin typeface="Courier New" pitchFamily="49" charset="0"/>
              </a:rPr>
              <a:t> Grade){</a:t>
            </a:r>
          </a:p>
          <a:p>
            <a:pPr eaLnBrk="1" hangingPunct="1">
              <a:spcBef>
                <a:spcPct val="50000"/>
              </a:spcBef>
            </a:pPr>
            <a:r>
              <a:rPr lang="en-US" sz="2000" b="1" dirty="0">
                <a:solidFill>
                  <a:srgbClr val="000000"/>
                </a:solidFill>
                <a:latin typeface="Courier New" pitchFamily="49" charset="0"/>
              </a:rPr>
              <a:t>	Grade g=(Grade)o;</a:t>
            </a:r>
          </a:p>
          <a:p>
            <a:pPr eaLnBrk="1" hangingPunct="1">
              <a:spcBef>
                <a:spcPct val="50000"/>
              </a:spcBef>
            </a:pPr>
            <a:r>
              <a:rPr lang="en-US" sz="2000" b="1" dirty="0">
                <a:solidFill>
                  <a:srgbClr val="000000"/>
                </a:solidFill>
                <a:latin typeface="Courier New" pitchFamily="49" charset="0"/>
              </a:rPr>
              <a:t>	return </a:t>
            </a:r>
            <a:r>
              <a:rPr lang="en-US" sz="2000" b="1" dirty="0" err="1">
                <a:solidFill>
                  <a:srgbClr val="000000"/>
                </a:solidFill>
                <a:latin typeface="Courier New" pitchFamily="49" charset="0"/>
              </a:rPr>
              <a:t>g.getGrade</a:t>
            </a:r>
            <a:r>
              <a:rPr lang="en-US" sz="2000" b="1" dirty="0">
                <a:solidFill>
                  <a:srgbClr val="000000"/>
                </a:solidFill>
                <a:latin typeface="Courier New" pitchFamily="49" charset="0"/>
              </a:rPr>
              <a:t>().equals(</a:t>
            </a:r>
            <a:r>
              <a:rPr lang="en-US" sz="2000" b="1" dirty="0" err="1">
                <a:solidFill>
                  <a:srgbClr val="000000"/>
                </a:solidFill>
                <a:latin typeface="Courier New" pitchFamily="49" charset="0"/>
              </a:rPr>
              <a:t>getGrade</a:t>
            </a: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	}</a:t>
            </a:r>
          </a:p>
          <a:p>
            <a:pPr eaLnBrk="1" hangingPunct="1">
              <a:spcBef>
                <a:spcPct val="50000"/>
              </a:spcBef>
            </a:pPr>
            <a:r>
              <a:rPr lang="en-US" sz="2000" b="1" dirty="0">
                <a:solidFill>
                  <a:srgbClr val="000000"/>
                </a:solidFill>
                <a:latin typeface="Courier New" pitchFamily="49" charset="0"/>
              </a:rPr>
              <a:t>else return false;</a:t>
            </a:r>
          </a:p>
          <a:p>
            <a:pPr eaLnBrk="1" hangingPunct="1">
              <a:spcBef>
                <a:spcPct val="50000"/>
              </a:spcBef>
            </a:pPr>
            <a:r>
              <a:rPr lang="en-US" sz="2000" b="1" dirty="0">
                <a:solidFill>
                  <a:srgbClr val="000000"/>
                </a:solidFill>
                <a:latin typeface="Courier New" pitchFamily="49" charset="0"/>
              </a:rPr>
              <a:t>}</a:t>
            </a:r>
          </a:p>
          <a:p>
            <a:pPr eaLnBrk="1" hangingPunct="1">
              <a:spcBef>
                <a:spcPct val="50000"/>
              </a:spcBef>
            </a:pPr>
            <a:r>
              <a:rPr lang="en-US" sz="2000" b="1" dirty="0">
                <a:solidFill>
                  <a:srgbClr val="000000"/>
                </a:solidFill>
                <a:latin typeface="Courier New" pitchFamily="49" charset="0"/>
              </a:rPr>
              <a:t>…}</a:t>
            </a:r>
          </a:p>
        </p:txBody>
      </p:sp>
      <p:sp>
        <p:nvSpPr>
          <p:cNvPr id="806915" name="Rectangle 3"/>
          <p:cNvSpPr>
            <a:spLocks noChangeArrowheads="1"/>
          </p:cNvSpPr>
          <p:nvPr/>
        </p:nvSpPr>
        <p:spPr bwMode="auto">
          <a:xfrm>
            <a:off x="152400" y="135909"/>
            <a:ext cx="6172200" cy="571500"/>
          </a:xfrm>
          <a:prstGeom prst="rect">
            <a:avLst/>
          </a:prstGeom>
          <a:noFill/>
          <a:ln w="9525">
            <a:noFill/>
            <a:miter lim="800000"/>
            <a:headEnd/>
            <a:tailEnd/>
          </a:ln>
          <a:effectLst/>
        </p:spPr>
        <p:txBody>
          <a:bodyPr anchor="ctr"/>
          <a:lstStyle/>
          <a:p>
            <a:pPr>
              <a:defRPr/>
            </a:pPr>
            <a:r>
              <a:rPr lang="en-US" sz="3200" b="1" dirty="0">
                <a:solidFill>
                  <a:schemeClr val="bg1"/>
                </a:solidFill>
                <a:latin typeface="Arial" pitchFamily="34" charset="0"/>
                <a:ea typeface="+mj-ea"/>
                <a:cs typeface="Arial" pitchFamily="34" charset="0"/>
              </a:rPr>
              <a:t>Overriding</a:t>
            </a:r>
            <a:r>
              <a:rPr lang="en-US" sz="3200" b="1" dirty="0">
                <a:solidFill>
                  <a:schemeClr val="bg1"/>
                </a:solidFill>
                <a:latin typeface="Courier New" pitchFamily="49" charset="0"/>
                <a:ea typeface="+mj-ea"/>
                <a:cs typeface="+mj-cs"/>
              </a:rPr>
              <a:t> equals()</a:t>
            </a:r>
          </a:p>
        </p:txBody>
      </p:sp>
      <p:sp>
        <p:nvSpPr>
          <p:cNvPr id="77828" name="Rectangle 4"/>
          <p:cNvSpPr>
            <a:spLocks noChangeArrowheads="1"/>
          </p:cNvSpPr>
          <p:nvPr/>
        </p:nvSpPr>
        <p:spPr bwMode="auto">
          <a:xfrm>
            <a:off x="3886200" y="4876800"/>
            <a:ext cx="487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getGrade() returns string and since String class has overridden the equals method so we get the desired result here</a:t>
            </a:r>
            <a:endParaRPr lang="en-IN" sz="2000"/>
          </a:p>
        </p:txBody>
      </p:sp>
      <p:cxnSp>
        <p:nvCxnSpPr>
          <p:cNvPr id="77829" name="Straight Arrow Connector 6"/>
          <p:cNvCxnSpPr>
            <a:cxnSpLocks noChangeShapeType="1"/>
          </p:cNvCxnSpPr>
          <p:nvPr/>
        </p:nvCxnSpPr>
        <p:spPr bwMode="auto">
          <a:xfrm>
            <a:off x="5029200" y="4038600"/>
            <a:ext cx="1219200" cy="762000"/>
          </a:xfrm>
          <a:prstGeom prst="straightConnector1">
            <a:avLst/>
          </a:prstGeom>
          <a:noFill/>
          <a:ln w="952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77830" name="Slide Number Placeholder 6"/>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2CC7FF4F-472A-4112-A09C-92CA4D49F70C}" type="slidenum">
              <a:rPr lang="en-US" smtClean="0">
                <a:solidFill>
                  <a:schemeClr val="bg2"/>
                </a:solidFill>
              </a:rPr>
              <a:pPr eaLnBrk="1" hangingPunct="1">
                <a:defRPr/>
              </a:pPr>
              <a:t>78</a:t>
            </a:fld>
            <a:endParaRPr lang="en-US">
              <a:solidFill>
                <a:schemeClr val="bg2"/>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err="1">
                <a:latin typeface="Courier New" pitchFamily="49" charset="0"/>
              </a:rPr>
              <a:t>hashCode</a:t>
            </a:r>
            <a:r>
              <a:rPr lang="en-US" dirty="0">
                <a:latin typeface="Courier New" pitchFamily="49" charset="0"/>
              </a:rPr>
              <a:t>()</a:t>
            </a:r>
            <a:endParaRPr lang="en-US" dirty="0"/>
          </a:p>
        </p:txBody>
      </p:sp>
      <p:sp>
        <p:nvSpPr>
          <p:cNvPr id="80900"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8D5CA6D5-9A23-4773-8A3D-984CE654A317}" type="slidenum">
              <a:rPr lang="en-US" smtClean="0">
                <a:solidFill>
                  <a:schemeClr val="bg2"/>
                </a:solidFill>
              </a:rPr>
              <a:pPr eaLnBrk="1" hangingPunct="1">
                <a:defRPr/>
              </a:pPr>
              <a:t>79</a:t>
            </a:fld>
            <a:endParaRPr lang="en-US">
              <a:solidFill>
                <a:schemeClr val="bg2"/>
              </a:solidFill>
            </a:endParaRPr>
          </a:p>
        </p:txBody>
      </p:sp>
      <p:sp>
        <p:nvSpPr>
          <p:cNvPr id="3" name="Content Placeholder 2"/>
          <p:cNvSpPr>
            <a:spLocks noGrp="1"/>
          </p:cNvSpPr>
          <p:nvPr>
            <p:ph sz="quarter" idx="1"/>
          </p:nvPr>
        </p:nvSpPr>
        <p:spPr>
          <a:xfrm>
            <a:off x="381000" y="1219200"/>
            <a:ext cx="8229600" cy="3733800"/>
          </a:xfrm>
        </p:spPr>
        <p:txBody>
          <a:bodyPr>
            <a:normAutofit/>
          </a:bodyPr>
          <a:lstStyle/>
          <a:p>
            <a:pPr algn="just">
              <a:defRPr/>
            </a:pPr>
            <a:r>
              <a:rPr lang="en-US" dirty="0"/>
              <a:t>This method returns a hash code value for the object. The implementation in Object class returns unique identifier for each object.</a:t>
            </a:r>
          </a:p>
          <a:p>
            <a:pPr algn="just">
              <a:defRPr/>
            </a:pPr>
            <a:r>
              <a:rPr lang="en-US" dirty="0"/>
              <a:t>If you override </a:t>
            </a:r>
            <a:r>
              <a:rPr lang="en-US" b="1" kern="1200" dirty="0">
                <a:solidFill>
                  <a:srgbClr val="000000"/>
                </a:solidFill>
                <a:latin typeface="Courier New" pitchFamily="49" charset="0"/>
              </a:rPr>
              <a:t>equals</a:t>
            </a:r>
            <a:r>
              <a:rPr lang="en-US" dirty="0"/>
              <a:t>, you must override </a:t>
            </a:r>
            <a:r>
              <a:rPr lang="en-US" b="1" kern="1200" dirty="0" err="1">
                <a:solidFill>
                  <a:srgbClr val="000000"/>
                </a:solidFill>
                <a:latin typeface="Courier New" pitchFamily="49" charset="0"/>
              </a:rPr>
              <a:t>hashCode</a:t>
            </a:r>
            <a:r>
              <a:rPr lang="en-US" dirty="0"/>
              <a:t>.</a:t>
            </a:r>
          </a:p>
          <a:p>
            <a:pPr algn="just">
              <a:defRPr/>
            </a:pPr>
            <a:r>
              <a:rPr lang="en-US" dirty="0" err="1"/>
              <a:t>HashCode</a:t>
            </a:r>
            <a:r>
              <a:rPr lang="en-US" dirty="0"/>
              <a:t> values for equal objects must be same.</a:t>
            </a:r>
          </a:p>
          <a:p>
            <a:pPr algn="just">
              <a:defRPr/>
            </a:pPr>
            <a:r>
              <a:rPr lang="en-US" b="1" kern="1200" dirty="0">
                <a:solidFill>
                  <a:srgbClr val="000000"/>
                </a:solidFill>
                <a:latin typeface="Courier New" pitchFamily="49" charset="0"/>
              </a:rPr>
              <a:t>equals</a:t>
            </a:r>
            <a:r>
              <a:rPr lang="en-US" dirty="0"/>
              <a:t> and </a:t>
            </a:r>
            <a:r>
              <a:rPr lang="en-US" b="1" kern="1200" dirty="0" err="1">
                <a:solidFill>
                  <a:srgbClr val="000000"/>
                </a:solidFill>
                <a:latin typeface="Courier New" pitchFamily="49" charset="0"/>
              </a:rPr>
              <a:t>hashCode</a:t>
            </a:r>
            <a:r>
              <a:rPr lang="en-US" dirty="0"/>
              <a:t> must use the same set of  fields.</a:t>
            </a:r>
          </a:p>
          <a:p>
            <a:pPr algn="just">
              <a:defRPr/>
            </a:pPr>
            <a:r>
              <a:rPr lang="en-US" dirty="0"/>
              <a:t>Collection classes like </a:t>
            </a:r>
            <a:r>
              <a:rPr lang="en-US" b="1" kern="1200" dirty="0" err="1">
                <a:solidFill>
                  <a:srgbClr val="000000"/>
                </a:solidFill>
                <a:latin typeface="Courier New" pitchFamily="49" charset="0"/>
              </a:rPr>
              <a:t>Hashtable</a:t>
            </a:r>
            <a:r>
              <a:rPr lang="en-US" b="1" kern="1200" dirty="0">
                <a:solidFill>
                  <a:srgbClr val="000000"/>
                </a:solidFill>
                <a:latin typeface="Courier New" pitchFamily="49" charset="0"/>
              </a:rPr>
              <a:t>. </a:t>
            </a:r>
            <a:r>
              <a:rPr lang="en-US" b="1" kern="1200" dirty="0" err="1">
                <a:solidFill>
                  <a:srgbClr val="000000"/>
                </a:solidFill>
                <a:latin typeface="Courier New" pitchFamily="49" charset="0"/>
              </a:rPr>
              <a:t>HashSet</a:t>
            </a:r>
            <a:r>
              <a:rPr lang="en-US" b="1" kern="1200" dirty="0">
                <a:solidFill>
                  <a:srgbClr val="000000"/>
                </a:solidFill>
                <a:latin typeface="Courier New" pitchFamily="49" charset="0"/>
              </a:rPr>
              <a:t> </a:t>
            </a:r>
            <a:r>
              <a:rPr lang="en-US" dirty="0" err="1"/>
              <a:t>etc</a:t>
            </a:r>
            <a:r>
              <a:rPr lang="en-US" dirty="0"/>
              <a:t> depend on this method heavily.</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450" y="5154266"/>
            <a:ext cx="609600" cy="516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28800" y="5249517"/>
            <a:ext cx="6400800" cy="984885"/>
          </a:xfrm>
          <a:prstGeom prst="rect">
            <a:avLst/>
          </a:prstGeom>
          <a:noFill/>
        </p:spPr>
        <p:txBody>
          <a:bodyPr wrap="square" rtlCol="0">
            <a:spAutoFit/>
          </a:bodyPr>
          <a:lstStyle/>
          <a:p>
            <a:r>
              <a:rPr lang="en-US" sz="2000" i="1" dirty="0">
                <a:solidFill>
                  <a:srgbClr val="990099"/>
                </a:solidFill>
              </a:rPr>
              <a:t>Look for Object class in Java API. Locate </a:t>
            </a:r>
            <a:r>
              <a:rPr lang="en-US" sz="2000" i="1" dirty="0" err="1">
                <a:solidFill>
                  <a:srgbClr val="990099"/>
                </a:solidFill>
              </a:rPr>
              <a:t>hashCode</a:t>
            </a:r>
            <a:r>
              <a:rPr lang="en-US" sz="2000" i="1" dirty="0">
                <a:solidFill>
                  <a:srgbClr val="990099"/>
                </a:solidFill>
              </a:rPr>
              <a:t>() methods and read  </a:t>
            </a:r>
            <a:r>
              <a:rPr lang="en-US" sz="2000" b="1" i="1" dirty="0" err="1">
                <a:solidFill>
                  <a:srgbClr val="990099"/>
                </a:solidFill>
                <a:latin typeface="Courier New" pitchFamily="49" charset="0"/>
              </a:rPr>
              <a:t>hashCode</a:t>
            </a:r>
            <a:r>
              <a:rPr lang="en-US" sz="2000" b="1" i="1" dirty="0">
                <a:solidFill>
                  <a:srgbClr val="990099"/>
                </a:solidFill>
                <a:latin typeface="Courier New" pitchFamily="49" charset="0"/>
              </a:rPr>
              <a:t>()</a:t>
            </a:r>
            <a:r>
              <a:rPr lang="en-US" sz="2000" i="1" dirty="0">
                <a:solidFill>
                  <a:srgbClr val="990099"/>
                </a:solidFill>
              </a:rPr>
              <a:t>contract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70543" y="145143"/>
            <a:ext cx="899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en-US" sz="3200" b="1" dirty="0">
                <a:solidFill>
                  <a:schemeClr val="bg1"/>
                </a:solidFill>
              </a:rPr>
              <a:t>Primitive data types</a:t>
            </a:r>
          </a:p>
        </p:txBody>
      </p:sp>
      <p:sp>
        <p:nvSpPr>
          <p:cNvPr id="224259" name="Rectangle 3"/>
          <p:cNvSpPr>
            <a:spLocks noChangeArrowheads="1"/>
          </p:cNvSpPr>
          <p:nvPr/>
        </p:nvSpPr>
        <p:spPr bwMode="auto">
          <a:xfrm>
            <a:off x="457200" y="1944688"/>
            <a:ext cx="8382000" cy="2759075"/>
          </a:xfrm>
          <a:prstGeom prst="rect">
            <a:avLst/>
          </a:prstGeom>
          <a:noFill/>
          <a:ln w="9525">
            <a:noFill/>
            <a:miter lim="800000"/>
            <a:headEnd/>
            <a:tailEnd/>
          </a:ln>
          <a:effectLst/>
        </p:spPr>
        <p:txBody>
          <a:bodyPr>
            <a:spAutoFit/>
          </a:bodyPr>
          <a:lstStyle/>
          <a:p>
            <a:pPr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cs typeface="+mn-cs"/>
              </a:rPr>
              <a:t>Primitive data types are basic data types. </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cs typeface="+mn-cs"/>
              </a:rPr>
              <a:t> Integer type: </a:t>
            </a:r>
            <a:r>
              <a:rPr lang="en-US" sz="2000" b="1" dirty="0">
                <a:latin typeface="Courier New" pitchFamily="49" charset="0"/>
                <a:cs typeface="Courier New" pitchFamily="49" charset="0"/>
              </a:rPr>
              <a:t>byte, short,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long</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cs typeface="+mn-cs"/>
              </a:rPr>
              <a:t> Floating point types: </a:t>
            </a:r>
            <a:r>
              <a:rPr lang="en-US" sz="2000" b="1" dirty="0">
                <a:latin typeface="Courier New" pitchFamily="49" charset="0"/>
                <a:cs typeface="Courier New" pitchFamily="49" charset="0"/>
              </a:rPr>
              <a:t>float, double</a:t>
            </a:r>
          </a:p>
          <a:p>
            <a:pPr lvl="1" eaLnBrk="0" hangingPunct="0">
              <a:lnSpc>
                <a:spcPct val="140000"/>
              </a:lnSpc>
              <a:spcBef>
                <a:spcPts val="1000"/>
              </a:spcBef>
              <a:buClr>
                <a:schemeClr val="accent2"/>
              </a:buClr>
              <a:buFont typeface="Wingdings" pitchFamily="2" charset="2"/>
              <a:buChar char="§"/>
              <a:defRPr/>
            </a:pPr>
            <a:r>
              <a:rPr lang="en-US" sz="2000" dirty="0">
                <a:solidFill>
                  <a:srgbClr val="5F5F5F"/>
                </a:solidFill>
                <a:latin typeface="+mn-lt"/>
                <a:cs typeface="+mn-cs"/>
              </a:rPr>
              <a:t> Character data types : </a:t>
            </a:r>
            <a:r>
              <a:rPr lang="en-US" sz="2000" b="1" dirty="0">
                <a:latin typeface="Courier New" pitchFamily="49" charset="0"/>
                <a:cs typeface="Courier New" pitchFamily="49" charset="0"/>
              </a:rPr>
              <a:t>char</a:t>
            </a:r>
            <a:r>
              <a:rPr lang="en-US" sz="2000" dirty="0">
                <a:solidFill>
                  <a:srgbClr val="5F5F5F"/>
                </a:solidFill>
                <a:latin typeface="+mn-lt"/>
                <a:cs typeface="+mn-cs"/>
              </a:rPr>
              <a:t> </a:t>
            </a:r>
          </a:p>
          <a:p>
            <a:pPr lvl="1" eaLnBrk="0" hangingPunct="0">
              <a:lnSpc>
                <a:spcPct val="140000"/>
              </a:lnSpc>
              <a:spcBef>
                <a:spcPts val="1000"/>
              </a:spcBef>
              <a:buClr>
                <a:schemeClr val="accent2"/>
              </a:buClr>
              <a:buFont typeface="Wingdings" pitchFamily="2" charset="2"/>
              <a:buChar char="§"/>
              <a:defRPr/>
            </a:pPr>
            <a:r>
              <a:rPr lang="en-US" sz="2000" dirty="0">
                <a:latin typeface="+mn-lt"/>
                <a:cs typeface="+mn-cs"/>
              </a:rPr>
              <a:t> </a:t>
            </a:r>
            <a:r>
              <a:rPr lang="en-US" sz="2000" dirty="0">
                <a:solidFill>
                  <a:srgbClr val="5F5F5F"/>
                </a:solidFill>
                <a:latin typeface="+mn-lt"/>
                <a:cs typeface="+mn-cs"/>
              </a:rPr>
              <a:t>Boolean data type</a:t>
            </a:r>
            <a:r>
              <a:rPr lang="en-US" sz="2000" dirty="0">
                <a:latin typeface="+mn-lt"/>
                <a:cs typeface="+mn-cs"/>
              </a:rPr>
              <a:t>: </a:t>
            </a:r>
            <a:r>
              <a:rPr lang="en-US" sz="2000" b="1" dirty="0" err="1">
                <a:latin typeface="Courier New" pitchFamily="49" charset="0"/>
                <a:cs typeface="Courier New" pitchFamily="49" charset="0"/>
              </a:rPr>
              <a:t>boolean</a:t>
            </a:r>
            <a:endParaRPr lang="en-US" sz="2000" b="1" dirty="0">
              <a:latin typeface="Courier New" pitchFamily="49" charset="0"/>
              <a:cs typeface="Courier New" pitchFamily="49" charset="0"/>
            </a:endParaRPr>
          </a:p>
        </p:txBody>
      </p:sp>
      <p:sp>
        <p:nvSpPr>
          <p:cNvPr id="5" name="Title 4"/>
          <p:cNvSpPr>
            <a:spLocks noGrp="1"/>
          </p:cNvSpPr>
          <p:nvPr>
            <p:ph type="title"/>
          </p:nvPr>
        </p:nvSpPr>
        <p:spPr/>
        <p:txBody>
          <a:bodyPr/>
          <a:lstStyle/>
          <a:p>
            <a:r>
              <a:rPr lang="en-US" dirty="0"/>
              <a:t>Primitive Data types in Java</a:t>
            </a:r>
          </a:p>
        </p:txBody>
      </p:sp>
      <p:sp>
        <p:nvSpPr>
          <p:cNvPr id="8" name="Rectangle 11"/>
          <p:cNvSpPr>
            <a:spLocks noGrp="1" noChangeArrowheads="1"/>
          </p:cNvSpPr>
          <p:nvPr>
            <p:ph type="sldNum" sz="quarter" idx="12"/>
          </p:nvPr>
        </p:nvSpPr>
        <p:spPr>
          <a:prstGeom prst="rect">
            <a:avLst/>
          </a:prstGeom>
        </p:spPr>
        <p:txBody>
          <a:bodyPr/>
          <a:lstStyle>
            <a:lvl1pPr>
              <a:defRPr/>
            </a:lvl1pPr>
          </a:lstStyle>
          <a:p>
            <a:pPr>
              <a:defRPr/>
            </a:pPr>
            <a:fld id="{B6F421CD-DDEB-4826-B9C0-A3EB1123A6EE}" type="slidenum">
              <a:rPr lang="en-US"/>
              <a:pPr>
                <a:defRPr/>
              </a:pPr>
              <a:t>8</a:t>
            </a:fld>
            <a:endParaRPr lang="en-US"/>
          </a:p>
        </p:txBody>
      </p:sp>
      <p:sp>
        <p:nvSpPr>
          <p:cNvPr id="6" name="Content Placeholder 5"/>
          <p:cNvSpPr>
            <a:spLocks noGrp="1"/>
          </p:cNvSpPr>
          <p:nvPr>
            <p:ph sz="quarter" idx="1"/>
          </p:nvPr>
        </p:nvSpPr>
        <p:spPr/>
        <p:txBody>
          <a:bodyPr/>
          <a:lstStyle/>
          <a:p>
            <a:pPr algn="just"/>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err="1">
                <a:latin typeface="Courier New" pitchFamily="49" charset="0"/>
                <a:cs typeface="Courier New" pitchFamily="49" charset="0"/>
              </a:rPr>
              <a:t>finilize</a:t>
            </a:r>
            <a:r>
              <a:rPr lang="en-US" dirty="0">
                <a:latin typeface="Courier New" pitchFamily="49" charset="0"/>
                <a:cs typeface="Courier New" pitchFamily="49" charset="0"/>
              </a:rPr>
              <a:t>()</a:t>
            </a:r>
            <a:endParaRPr lang="en-US" dirty="0"/>
          </a:p>
        </p:txBody>
      </p:sp>
      <p:sp>
        <p:nvSpPr>
          <p:cNvPr id="8397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2BBC664-5EA2-4F8A-A505-6B4DE611161B}" type="slidenum">
              <a:rPr lang="en-US" smtClean="0">
                <a:solidFill>
                  <a:schemeClr val="bg2"/>
                </a:solidFill>
              </a:rPr>
              <a:pPr eaLnBrk="1" hangingPunct="1">
                <a:defRPr/>
              </a:pPr>
              <a:t>80</a:t>
            </a:fld>
            <a:endParaRPr lang="en-US">
              <a:solidFill>
                <a:schemeClr val="bg2"/>
              </a:solidFill>
            </a:endParaRPr>
          </a:p>
        </p:txBody>
      </p:sp>
      <p:sp>
        <p:nvSpPr>
          <p:cNvPr id="83971" name="Content Placeholder 2"/>
          <p:cNvSpPr>
            <a:spLocks noGrp="1"/>
          </p:cNvSpPr>
          <p:nvPr>
            <p:ph sz="quarter" idx="1"/>
          </p:nvPr>
        </p:nvSpPr>
        <p:spPr>
          <a:xfrm>
            <a:off x="381000" y="1219200"/>
            <a:ext cx="8229600" cy="5029200"/>
          </a:xfrm>
        </p:spPr>
        <p:txBody>
          <a:bodyPr>
            <a:normAutofit/>
          </a:bodyPr>
          <a:lstStyle/>
          <a:p>
            <a:pPr algn="just"/>
            <a:r>
              <a:rPr lang="en-US" dirty="0"/>
              <a:t>This methods is called just before the object is going to get garbage collector.</a:t>
            </a:r>
          </a:p>
          <a:p>
            <a:pPr algn="just"/>
            <a:r>
              <a:rPr lang="en-US" dirty="0"/>
              <a:t>A subclass will have to overrides the finalize method to dispose of system resources or to perform other cleanup.</a:t>
            </a:r>
          </a:p>
          <a:p>
            <a:pPr algn="just"/>
            <a:r>
              <a:rPr lang="en-US" dirty="0"/>
              <a:t>The finalize method is never invoked more than once by a Java virtual machine for any given object.</a:t>
            </a:r>
          </a:p>
          <a:p>
            <a:pPr lvl="1" algn="just">
              <a:spcBef>
                <a:spcPct val="50000"/>
              </a:spcBef>
              <a:buFont typeface="Wingdings" pitchFamily="2" charset="2"/>
              <a:buNone/>
            </a:pPr>
            <a:r>
              <a:rPr lang="en-US" sz="2000" b="1" dirty="0">
                <a:solidFill>
                  <a:srgbClr val="000000"/>
                </a:solidFill>
                <a:latin typeface="Courier New" pitchFamily="49" charset="0"/>
              </a:rPr>
              <a:t>public class Test{</a:t>
            </a:r>
          </a:p>
          <a:p>
            <a:pPr lvl="1" algn="just">
              <a:spcBef>
                <a:spcPct val="50000"/>
              </a:spcBef>
              <a:buFont typeface="Wingdings" pitchFamily="2" charset="2"/>
              <a:buNone/>
            </a:pPr>
            <a:r>
              <a:rPr lang="en-US" sz="2000" b="1" dirty="0">
                <a:solidFill>
                  <a:srgbClr val="C00000"/>
                </a:solidFill>
                <a:latin typeface="Courier New" pitchFamily="49" charset="0"/>
              </a:rPr>
              <a:t>public void finalize() throws </a:t>
            </a:r>
            <a:r>
              <a:rPr lang="en-US" sz="2000" b="1" dirty="0" err="1">
                <a:solidFill>
                  <a:srgbClr val="C00000"/>
                </a:solidFill>
                <a:latin typeface="Courier New" pitchFamily="49" charset="0"/>
              </a:rPr>
              <a:t>Throwable</a:t>
            </a:r>
            <a:r>
              <a:rPr lang="en-US" sz="2000" b="1" dirty="0">
                <a:solidFill>
                  <a:srgbClr val="C00000"/>
                </a:solidFill>
                <a:latin typeface="Courier New" pitchFamily="49" charset="0"/>
              </a:rPr>
              <a:t>{</a:t>
            </a:r>
          </a:p>
          <a:p>
            <a:pPr lvl="1" algn="just">
              <a:spcBef>
                <a:spcPct val="50000"/>
              </a:spcBef>
              <a:buFont typeface="Wingdings" pitchFamily="2" charset="2"/>
              <a:buNone/>
            </a:pPr>
            <a:r>
              <a:rPr lang="en-US" sz="2000" b="1" dirty="0">
                <a:solidFill>
                  <a:srgbClr val="C00000"/>
                </a:solidFill>
                <a:latin typeface="Courier New" pitchFamily="49" charset="0"/>
              </a:rPr>
              <a:t>}</a:t>
            </a:r>
          </a:p>
          <a:p>
            <a:pPr lvl="1" algn="just">
              <a:spcBef>
                <a:spcPct val="50000"/>
              </a:spcBef>
              <a:buFont typeface="Wingdings" pitchFamily="2" charset="2"/>
              <a:buNone/>
            </a:pPr>
            <a:r>
              <a:rPr lang="en-US" sz="2000" b="1" dirty="0">
                <a:solidFill>
                  <a:srgbClr val="C00000"/>
                </a:solidFill>
                <a:latin typeface="Courier New" pitchFamily="49" charset="0"/>
              </a:rPr>
              <a:t>}</a:t>
            </a:r>
          </a:p>
          <a:p>
            <a:pPr algn="just">
              <a:buFont typeface="Wingdings" pitchFamily="2" charset="2"/>
              <a:buNone/>
            </a:pPr>
            <a:endParaRPr lang="en-US" dirty="0"/>
          </a:p>
          <a:p>
            <a:pPr algn="just">
              <a:buFont typeface="Wingdings" pitchFamily="2" charset="2"/>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CFC-AED8-6868-C25F-7060AE8B14AA}"/>
              </a:ext>
            </a:extLst>
          </p:cNvPr>
          <p:cNvSpPr>
            <a:spLocks noGrp="1"/>
          </p:cNvSpPr>
          <p:nvPr>
            <p:ph type="title"/>
          </p:nvPr>
        </p:nvSpPr>
        <p:spPr/>
        <p:txBody>
          <a:bodyPr/>
          <a:lstStyle/>
          <a:p>
            <a:r>
              <a:rPr lang="en-IN" dirty="0" err="1"/>
              <a:t>ProcessBuilder</a:t>
            </a:r>
            <a:endParaRPr lang="en-IN" dirty="0"/>
          </a:p>
        </p:txBody>
      </p:sp>
      <p:sp>
        <p:nvSpPr>
          <p:cNvPr id="3" name="Content Placeholder 2">
            <a:extLst>
              <a:ext uri="{FF2B5EF4-FFF2-40B4-BE49-F238E27FC236}">
                <a16:creationId xmlns:a16="http://schemas.microsoft.com/office/drawing/2014/main" id="{BED7ADBF-2A33-D3F5-5E74-2B58C9E59B80}"/>
              </a:ext>
            </a:extLst>
          </p:cNvPr>
          <p:cNvSpPr>
            <a:spLocks noGrp="1"/>
          </p:cNvSpPr>
          <p:nvPr>
            <p:ph sz="quarter" idx="1"/>
          </p:nvPr>
        </p:nvSpPr>
        <p:spPr/>
        <p:txBody>
          <a:bodyPr>
            <a:normAutofit lnSpcReduction="10000"/>
          </a:bodyPr>
          <a:lstStyle/>
          <a:p>
            <a:pPr algn="just" fontAlgn="base"/>
            <a:r>
              <a:rPr lang="en-US" b="0" i="0" dirty="0">
                <a:solidFill>
                  <a:srgbClr val="273239"/>
                </a:solidFill>
                <a:effectLst/>
                <a:latin typeface="urw-din"/>
              </a:rPr>
              <a:t>This class is used to create operating system processes. Each </a:t>
            </a:r>
            <a:r>
              <a:rPr lang="en-US" b="0" i="0" dirty="0" err="1">
                <a:solidFill>
                  <a:srgbClr val="273239"/>
                </a:solidFill>
                <a:effectLst/>
                <a:latin typeface="urw-din"/>
              </a:rPr>
              <a:t>ProcessBuilder</a:t>
            </a:r>
            <a:r>
              <a:rPr lang="en-US" b="0" i="0" dirty="0">
                <a:solidFill>
                  <a:srgbClr val="273239"/>
                </a:solidFill>
                <a:effectLst/>
                <a:latin typeface="urw-din"/>
              </a:rPr>
              <a:t> instance manages a collection of process attributes. The start() method creates a new Process instance with those attributes. The start() method can be invoked repeatedly from the same instance to create new subprocesses with identical or related attributes. </a:t>
            </a:r>
          </a:p>
          <a:p>
            <a:pPr algn="just" fontAlgn="base">
              <a:buFont typeface="Arial" panose="020B0604020202020204" pitchFamily="34" charset="0"/>
              <a:buChar char="•"/>
            </a:pPr>
            <a:r>
              <a:rPr lang="en-US" b="0" i="0" dirty="0" err="1">
                <a:solidFill>
                  <a:srgbClr val="273239"/>
                </a:solidFill>
                <a:effectLst/>
                <a:latin typeface="urw-din"/>
              </a:rPr>
              <a:t>ProcessBuilder</a:t>
            </a:r>
            <a:r>
              <a:rPr lang="en-US" b="0" i="0" dirty="0">
                <a:solidFill>
                  <a:srgbClr val="273239"/>
                </a:solidFill>
                <a:effectLst/>
                <a:latin typeface="urw-din"/>
              </a:rPr>
              <a:t> can be used to help create an operating system process.</a:t>
            </a:r>
          </a:p>
          <a:p>
            <a:pPr algn="just" fontAlgn="base">
              <a:buFont typeface="Arial" panose="020B0604020202020204" pitchFamily="34" charset="0"/>
              <a:buChar char="•"/>
            </a:pPr>
            <a:r>
              <a:rPr lang="en-US" b="0" i="0" dirty="0">
                <a:solidFill>
                  <a:srgbClr val="273239"/>
                </a:solidFill>
                <a:effectLst/>
                <a:latin typeface="urw-din"/>
              </a:rPr>
              <a:t>It extends the class Object.</a:t>
            </a:r>
          </a:p>
          <a:p>
            <a:pPr algn="just" fontAlgn="base">
              <a:buFont typeface="Arial" panose="020B0604020202020204" pitchFamily="34" charset="0"/>
              <a:buChar char="•"/>
            </a:pPr>
            <a:r>
              <a:rPr lang="en-US" b="0" i="0" dirty="0">
                <a:solidFill>
                  <a:srgbClr val="273239"/>
                </a:solidFill>
                <a:effectLst/>
                <a:latin typeface="urw-din"/>
              </a:rPr>
              <a:t>This class is not synchronized.</a:t>
            </a:r>
          </a:p>
          <a:p>
            <a:endParaRPr lang="en-IN" dirty="0"/>
          </a:p>
        </p:txBody>
      </p:sp>
    </p:spTree>
    <p:extLst>
      <p:ext uri="{BB962C8B-B14F-4D97-AF65-F5344CB8AC3E}">
        <p14:creationId xmlns:p14="http://schemas.microsoft.com/office/powerpoint/2010/main" val="2386201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B2294-500C-56D0-A403-E71B25E63D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88C10D-4945-BCD5-DEF4-17EE027875DB}"/>
              </a:ext>
            </a:extLst>
          </p:cNvPr>
          <p:cNvSpPr>
            <a:spLocks noGrp="1"/>
          </p:cNvSpPr>
          <p:nvPr>
            <p:ph sz="quarter" idx="1"/>
          </p:nvPr>
        </p:nvSpPr>
        <p:spPr/>
        <p:txBody>
          <a:bodyPr/>
          <a:lstStyle/>
          <a:p>
            <a:pPr algn="l"/>
            <a:r>
              <a:rPr lang="en-IN" sz="1800" dirty="0">
                <a:solidFill>
                  <a:srgbClr val="000000"/>
                </a:solidFill>
                <a:latin typeface="Consolas" panose="020B0609020204030204" pitchFamily="49" charset="0"/>
              </a:rPr>
              <a:t>List&lt;String&gt; </a:t>
            </a:r>
            <a:r>
              <a:rPr lang="en-IN" sz="1800" dirty="0">
                <a:solidFill>
                  <a:srgbClr val="6A3E3E"/>
                </a:solidFill>
                <a:latin typeface="Consolas" panose="020B0609020204030204" pitchFamily="49" charset="0"/>
              </a:rPr>
              <a:t>list</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ArrayList</a:t>
            </a:r>
            <a:r>
              <a:rPr lang="en-IN" sz="1800" b="1" dirty="0">
                <a:solidFill>
                  <a:srgbClr val="000000"/>
                </a:solidFill>
                <a:latin typeface="Consolas" panose="020B0609020204030204" pitchFamily="49" charset="0"/>
              </a:rPr>
              <a:t>&lt;&gt;();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"notepad.exe"</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list</a:t>
            </a:r>
            <a:r>
              <a:rPr lang="en-IN" sz="1800" dirty="0" err="1">
                <a:solidFill>
                  <a:srgbClr val="000000"/>
                </a:solidFill>
                <a:latin typeface="Consolas" panose="020B0609020204030204" pitchFamily="49" charset="0"/>
              </a:rPr>
              <a:t>.add</a:t>
            </a:r>
            <a:r>
              <a:rPr lang="en-IN" sz="1800" dirty="0">
                <a:solidFill>
                  <a:srgbClr val="000000"/>
                </a:solidFill>
                <a:latin typeface="Consolas" panose="020B0609020204030204" pitchFamily="49" charset="0"/>
              </a:rPr>
              <a:t>(</a:t>
            </a:r>
            <a:r>
              <a:rPr lang="en-IN" sz="1800" dirty="0">
                <a:solidFill>
                  <a:srgbClr val="2A00FF"/>
                </a:solidFill>
                <a:latin typeface="Consolas" panose="020B0609020204030204" pitchFamily="49" charset="0"/>
              </a:rPr>
              <a:t>"abc.txt"</a:t>
            </a:r>
            <a:r>
              <a:rPr lang="en-IN" sz="1800" dirty="0">
                <a:solidFill>
                  <a:srgbClr val="000000"/>
                </a:solidFill>
                <a:latin typeface="Consolas" panose="020B0609020204030204" pitchFamily="49" charset="0"/>
              </a:rPr>
              <a:t>);</a:t>
            </a:r>
          </a:p>
          <a:p>
            <a:pPr algn="l"/>
            <a:r>
              <a:rPr lang="en-US" sz="1800" dirty="0" err="1">
                <a:solidFill>
                  <a:srgbClr val="000000"/>
                </a:solidFill>
                <a:latin typeface="Consolas" panose="020B0609020204030204" pitchFamily="49" charset="0"/>
              </a:rPr>
              <a:t>ProcessBuilder</a:t>
            </a:r>
            <a:r>
              <a:rPr lang="en-US" sz="1800" dirty="0">
                <a:solidFill>
                  <a:srgbClr val="000000"/>
                </a:solidFill>
                <a:latin typeface="Consolas" panose="020B0609020204030204" pitchFamily="49" charset="0"/>
              </a:rPr>
              <a:t> </a:t>
            </a:r>
            <a:r>
              <a:rPr lang="en-US" sz="1800" dirty="0">
                <a:solidFill>
                  <a:srgbClr val="6A3E3E"/>
                </a:solidFill>
                <a:latin typeface="Consolas" panose="020B0609020204030204" pitchFamily="49" charset="0"/>
              </a:rPr>
              <a:t>pb</a:t>
            </a:r>
            <a:r>
              <a:rPr lang="en-US" sz="1800"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ProcessBuilder</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list</a:t>
            </a:r>
            <a:r>
              <a:rPr lang="en-US" sz="1800" b="1" dirty="0">
                <a:solidFill>
                  <a:srgbClr val="000000"/>
                </a:solidFill>
                <a:latin typeface="Consolas" panose="020B0609020204030204" pitchFamily="49" charset="0"/>
              </a:rPr>
              <a:t>);</a:t>
            </a:r>
          </a:p>
          <a:p>
            <a:pPr algn="l"/>
            <a:r>
              <a:rPr lang="en-IN" sz="1800" dirty="0">
                <a:solidFill>
                  <a:srgbClr val="3F7F5F"/>
                </a:solidFill>
                <a:latin typeface="Consolas" panose="020B0609020204030204" pitchFamily="49" charset="0"/>
              </a:rPr>
              <a:t>/*</a:t>
            </a:r>
            <a:r>
              <a:rPr lang="en-IN" sz="1800" u="sng" dirty="0">
                <a:solidFill>
                  <a:srgbClr val="3F7F5F"/>
                </a:solidFill>
                <a:latin typeface="Consolas" panose="020B0609020204030204" pitchFamily="49" charset="0"/>
              </a:rPr>
              <a:t>try {</a:t>
            </a:r>
          </a:p>
          <a:p>
            <a:pPr algn="l"/>
            <a:r>
              <a:rPr lang="en-IN" sz="1800" dirty="0" err="1">
                <a:solidFill>
                  <a:srgbClr val="3F7F5F"/>
                </a:solidFill>
                <a:latin typeface="Consolas" panose="020B0609020204030204" pitchFamily="49" charset="0"/>
              </a:rPr>
              <a:t>pb.start</a:t>
            </a:r>
            <a:r>
              <a:rPr lang="en-IN" sz="1800"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 catch (</a:t>
            </a:r>
            <a:r>
              <a:rPr lang="en-IN" sz="1800" dirty="0" err="1">
                <a:solidFill>
                  <a:srgbClr val="3F7F5F"/>
                </a:solidFill>
                <a:latin typeface="Consolas" panose="020B0609020204030204" pitchFamily="49" charset="0"/>
              </a:rPr>
              <a:t>IOException</a:t>
            </a:r>
            <a:r>
              <a:rPr lang="en-IN" sz="1800" dirty="0">
                <a:solidFill>
                  <a:srgbClr val="3F7F5F"/>
                </a:solidFill>
                <a:latin typeface="Consolas" panose="020B0609020204030204" pitchFamily="49" charset="0"/>
              </a:rPr>
              <a:t> e) {</a:t>
            </a:r>
          </a:p>
          <a:p>
            <a:pPr algn="l"/>
            <a:r>
              <a:rPr lang="en-IN" sz="1800" u="sng" dirty="0">
                <a:solidFill>
                  <a:srgbClr val="3F7F5F"/>
                </a:solidFill>
                <a:latin typeface="Consolas" panose="020B0609020204030204" pitchFamily="49" charset="0"/>
              </a:rPr>
              <a:t>// </a:t>
            </a:r>
            <a:r>
              <a:rPr lang="en-IN" sz="1800" b="1" u="sng" dirty="0">
                <a:solidFill>
                  <a:srgbClr val="7F9FBF"/>
                </a:solidFill>
                <a:latin typeface="Consolas" panose="020B0609020204030204" pitchFamily="49" charset="0"/>
              </a:rPr>
              <a:t>TODO</a:t>
            </a:r>
            <a:r>
              <a:rPr lang="en-IN" sz="1800" b="1" u="sng" dirty="0">
                <a:solidFill>
                  <a:srgbClr val="3F7F5F"/>
                </a:solidFill>
                <a:latin typeface="Consolas" panose="020B0609020204030204" pitchFamily="49" charset="0"/>
              </a:rPr>
              <a:t> Auto-generated catch block</a:t>
            </a:r>
          </a:p>
          <a:p>
            <a:pPr algn="l"/>
            <a:r>
              <a:rPr lang="en-IN" sz="1800" dirty="0" err="1">
                <a:solidFill>
                  <a:srgbClr val="3F7F5F"/>
                </a:solidFill>
                <a:latin typeface="Consolas" panose="020B0609020204030204" pitchFamily="49" charset="0"/>
              </a:rPr>
              <a:t>e.printStackTrace</a:t>
            </a:r>
            <a:r>
              <a:rPr lang="en-IN" sz="1800" dirty="0">
                <a:solidFill>
                  <a:srgbClr val="3F7F5F"/>
                </a:solidFill>
                <a:latin typeface="Consolas" panose="020B0609020204030204" pitchFamily="49" charset="0"/>
              </a:rPr>
              <a:t>();</a:t>
            </a:r>
          </a:p>
          <a:p>
            <a:pPr algn="l"/>
            <a:r>
              <a:rPr lang="en-IN" sz="1800" dirty="0">
                <a:solidFill>
                  <a:srgbClr val="3F7F5F"/>
                </a:solidFill>
                <a:latin typeface="Consolas" panose="020B0609020204030204" pitchFamily="49" charset="0"/>
              </a:rPr>
              <a:t>}*/</a:t>
            </a:r>
          </a:p>
          <a:p>
            <a:pPr algn="l"/>
            <a:r>
              <a:rPr lang="en-IN" sz="1800" u="sng" dirty="0" err="1">
                <a:solidFill>
                  <a:srgbClr val="000000"/>
                </a:solidFill>
                <a:latin typeface="Consolas" panose="020B0609020204030204" pitchFamily="49" charset="0"/>
              </a:rPr>
              <a:t>System.</a:t>
            </a:r>
            <a:r>
              <a:rPr lang="en-IN" sz="1800" b="1" i="1" u="sng" dirty="0" err="1">
                <a:solidFill>
                  <a:srgbClr val="0000C0"/>
                </a:solidFill>
                <a:latin typeface="Consolas" panose="020B0609020204030204" pitchFamily="49" charset="0"/>
              </a:rPr>
              <a:t>out</a:t>
            </a:r>
            <a:r>
              <a:rPr lang="en-IN" sz="1800" b="1" i="1" u="sng" dirty="0" err="1">
                <a:solidFill>
                  <a:srgbClr val="000000"/>
                </a:solidFill>
                <a:latin typeface="Consolas" panose="020B0609020204030204" pitchFamily="49" charset="0"/>
              </a:rPr>
              <a:t>.println</a:t>
            </a:r>
            <a:r>
              <a:rPr lang="en-IN" sz="1800" b="1" i="1" u="sng" dirty="0">
                <a:solidFill>
                  <a:srgbClr val="000000"/>
                </a:solidFill>
                <a:latin typeface="Consolas" panose="020B0609020204030204" pitchFamily="49" charset="0"/>
              </a:rPr>
              <a:t>(</a:t>
            </a:r>
            <a:r>
              <a:rPr lang="en-IN" sz="1800" b="1" i="1" u="sng" dirty="0" err="1">
                <a:solidFill>
                  <a:srgbClr val="6A3E3E"/>
                </a:solidFill>
                <a:latin typeface="Consolas" panose="020B0609020204030204" pitchFamily="49" charset="0"/>
              </a:rPr>
              <a:t>pb</a:t>
            </a:r>
            <a:r>
              <a:rPr lang="en-IN" sz="1800" b="1" i="1" u="sng" dirty="0" err="1">
                <a:solidFill>
                  <a:srgbClr val="000000"/>
                </a:solidFill>
                <a:latin typeface="Consolas" panose="020B0609020204030204" pitchFamily="49" charset="0"/>
              </a:rPr>
              <a:t>.command</a:t>
            </a:r>
            <a:r>
              <a:rPr lang="en-IN" sz="1800" b="1" i="1" u="sng"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187453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D0FA-2156-5445-66A0-E62303ABCA60}"/>
              </a:ext>
            </a:extLst>
          </p:cNvPr>
          <p:cNvSpPr>
            <a:spLocks noGrp="1"/>
          </p:cNvSpPr>
          <p:nvPr>
            <p:ph type="title"/>
          </p:nvPr>
        </p:nvSpPr>
        <p:spPr/>
        <p:txBody>
          <a:bodyPr/>
          <a:lstStyle/>
          <a:p>
            <a:r>
              <a:rPr lang="en-IN" dirty="0"/>
              <a:t>Runtime Class</a:t>
            </a:r>
          </a:p>
        </p:txBody>
      </p:sp>
      <p:sp>
        <p:nvSpPr>
          <p:cNvPr id="3" name="Content Placeholder 2">
            <a:extLst>
              <a:ext uri="{FF2B5EF4-FFF2-40B4-BE49-F238E27FC236}">
                <a16:creationId xmlns:a16="http://schemas.microsoft.com/office/drawing/2014/main" id="{A9703CF9-F8EF-90DA-A03F-E0F1A09D16A9}"/>
              </a:ext>
            </a:extLst>
          </p:cNvPr>
          <p:cNvSpPr>
            <a:spLocks noGrp="1"/>
          </p:cNvSpPr>
          <p:nvPr>
            <p:ph sz="quarter" idx="1"/>
          </p:nvPr>
        </p:nvSpPr>
        <p:spPr/>
        <p:txBody>
          <a:bodyPr>
            <a:normAutofit fontScale="85000" lnSpcReduction="10000"/>
          </a:bodyPr>
          <a:lstStyle/>
          <a:p>
            <a:r>
              <a:rPr lang="en-US" dirty="0">
                <a:solidFill>
                  <a:srgbClr val="273239"/>
                </a:solidFill>
                <a:latin typeface="urw-din"/>
              </a:rPr>
              <a:t>The JVM, which stands for ‘Java Virtual Machine’ normally shutdowns if the program exits normally when last non-daemon thread exists. Also in case of a user interruption or a system-wide event such as user logging off from the system or system getting shutdown, JVM gets terminated.</a:t>
            </a:r>
          </a:p>
          <a:p>
            <a:endParaRPr lang="en-US" dirty="0">
              <a:solidFill>
                <a:srgbClr val="273239"/>
              </a:solidFill>
              <a:latin typeface="urw-din"/>
            </a:endParaRPr>
          </a:p>
          <a:p>
            <a:r>
              <a:rPr lang="en-US" dirty="0">
                <a:solidFill>
                  <a:srgbClr val="273239"/>
                </a:solidFill>
                <a:latin typeface="urw-din"/>
              </a:rPr>
              <a:t>This method of Runtime class registers a new virtual-machine shutdown hook. This method has no return type and its argument type method which accepts thread hook as an argument. A shutdown hook is just an initialized but unbegun thread. This method gives permission to developer to insert a section of code to be executed while JVM is shutting down. Also, we can remove previously registered shutdown hook by using </a:t>
            </a:r>
            <a:r>
              <a:rPr lang="en-US" dirty="0" err="1">
                <a:solidFill>
                  <a:srgbClr val="273239"/>
                </a:solidFill>
                <a:latin typeface="urw-din"/>
              </a:rPr>
              <a:t>removeShutdownHook</a:t>
            </a:r>
            <a:r>
              <a:rPr lang="en-US" dirty="0">
                <a:solidFill>
                  <a:srgbClr val="273239"/>
                </a:solidFill>
                <a:latin typeface="urw-din"/>
              </a:rPr>
              <a:t>(Thread) method of Runtime class.</a:t>
            </a:r>
            <a:endParaRPr lang="en-IN" dirty="0">
              <a:solidFill>
                <a:srgbClr val="273239"/>
              </a:solidFill>
              <a:latin typeface="urw-din"/>
            </a:endParaRPr>
          </a:p>
        </p:txBody>
      </p:sp>
    </p:spTree>
    <p:extLst>
      <p:ext uri="{BB962C8B-B14F-4D97-AF65-F5344CB8AC3E}">
        <p14:creationId xmlns:p14="http://schemas.microsoft.com/office/powerpoint/2010/main" val="21431651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0F08-01DA-9805-4593-B9E7F34690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06E96A-A5FC-FD1B-0533-7F301258AE98}"/>
              </a:ext>
            </a:extLst>
          </p:cNvPr>
          <p:cNvSpPr>
            <a:spLocks noGrp="1"/>
          </p:cNvSpPr>
          <p:nvPr>
            <p:ph sz="quarter" idx="1"/>
          </p:nvPr>
        </p:nvSpPr>
        <p:spPr/>
        <p:txBody>
          <a:bodyPr/>
          <a:lstStyle/>
          <a:p>
            <a:pPr>
              <a:lnSpc>
                <a:spcPct val="90000"/>
              </a:lnSpc>
            </a:pPr>
            <a:r>
              <a:rPr lang="en-US" sz="2200" dirty="0">
                <a:solidFill>
                  <a:srgbClr val="273239"/>
                </a:solidFill>
                <a:latin typeface="urw-din"/>
              </a:rPr>
              <a:t>Exception :</a:t>
            </a:r>
          </a:p>
          <a:p>
            <a:pPr>
              <a:lnSpc>
                <a:spcPct val="90000"/>
              </a:lnSpc>
            </a:pPr>
            <a:r>
              <a:rPr lang="en-US" sz="2200" dirty="0">
                <a:solidFill>
                  <a:srgbClr val="273239"/>
                </a:solidFill>
                <a:latin typeface="urw-din"/>
              </a:rPr>
              <a:t>This method can throw the following Exceptions :</a:t>
            </a:r>
          </a:p>
          <a:p>
            <a:pPr>
              <a:lnSpc>
                <a:spcPct val="90000"/>
              </a:lnSpc>
            </a:pPr>
            <a:r>
              <a:rPr lang="en-US" sz="2200" dirty="0" err="1">
                <a:solidFill>
                  <a:srgbClr val="273239"/>
                </a:solidFill>
                <a:latin typeface="urw-din"/>
              </a:rPr>
              <a:t>IllegalArgumentException</a:t>
            </a:r>
            <a:r>
              <a:rPr lang="en-US" sz="2200" dirty="0">
                <a:solidFill>
                  <a:srgbClr val="273239"/>
                </a:solidFill>
                <a:latin typeface="urw-din"/>
              </a:rPr>
              <a:t> : When the hook has been already registered.</a:t>
            </a:r>
          </a:p>
          <a:p>
            <a:pPr>
              <a:lnSpc>
                <a:spcPct val="90000"/>
              </a:lnSpc>
            </a:pPr>
            <a:r>
              <a:rPr lang="en-US" sz="2200" dirty="0" err="1">
                <a:solidFill>
                  <a:srgbClr val="273239"/>
                </a:solidFill>
                <a:latin typeface="urw-din"/>
              </a:rPr>
              <a:t>IlleagalStateException</a:t>
            </a:r>
            <a:r>
              <a:rPr lang="en-US" sz="2200" dirty="0">
                <a:solidFill>
                  <a:srgbClr val="273239"/>
                </a:solidFill>
                <a:latin typeface="urw-din"/>
              </a:rPr>
              <a:t> : When the virtual machine is previously in the operation of shutting down.</a:t>
            </a:r>
          </a:p>
          <a:p>
            <a:pPr>
              <a:lnSpc>
                <a:spcPct val="90000"/>
              </a:lnSpc>
            </a:pPr>
            <a:r>
              <a:rPr lang="en-US" sz="2200" dirty="0" err="1">
                <a:solidFill>
                  <a:srgbClr val="273239"/>
                </a:solidFill>
                <a:latin typeface="urw-din"/>
              </a:rPr>
              <a:t>SecurityException</a:t>
            </a:r>
            <a:r>
              <a:rPr lang="en-US" sz="2200" dirty="0">
                <a:solidFill>
                  <a:srgbClr val="273239"/>
                </a:solidFill>
                <a:latin typeface="urw-din"/>
              </a:rPr>
              <a:t> : When a security manager denies </a:t>
            </a:r>
            <a:r>
              <a:rPr lang="en-US" sz="2200" dirty="0" err="1">
                <a:solidFill>
                  <a:srgbClr val="273239"/>
                </a:solidFill>
                <a:latin typeface="urw-din"/>
              </a:rPr>
              <a:t>ShutdownHooks</a:t>
            </a:r>
            <a:r>
              <a:rPr lang="en-US" sz="2200" dirty="0">
                <a:solidFill>
                  <a:srgbClr val="273239"/>
                </a:solidFill>
                <a:latin typeface="urw-din"/>
              </a:rPr>
              <a:t>.</a:t>
            </a:r>
          </a:p>
          <a:p>
            <a:endParaRPr lang="en-IN" dirty="0"/>
          </a:p>
        </p:txBody>
      </p:sp>
    </p:spTree>
    <p:extLst>
      <p:ext uri="{BB962C8B-B14F-4D97-AF65-F5344CB8AC3E}">
        <p14:creationId xmlns:p14="http://schemas.microsoft.com/office/powerpoint/2010/main" val="24177335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97BE-4AF9-8289-AB6C-DC2964CB6B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5E9375-F3DD-0343-A7E9-2CD940035EAF}"/>
              </a:ext>
            </a:extLst>
          </p:cNvPr>
          <p:cNvSpPr>
            <a:spLocks noGrp="1"/>
          </p:cNvSpPr>
          <p:nvPr>
            <p:ph sz="quarter" idx="1"/>
          </p:nvPr>
        </p:nvSpPr>
        <p:spPr/>
        <p:txBody>
          <a:bodyPr>
            <a:normAutofit fontScale="62500" lnSpcReduction="20000"/>
          </a:bodyPr>
          <a:lstStyle/>
          <a:p>
            <a:pPr algn="l"/>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Helper </a:t>
            </a:r>
            <a:r>
              <a:rPr lang="en-IN" sz="1800" b="1" dirty="0">
                <a:solidFill>
                  <a:srgbClr val="7F0055"/>
                </a:solidFill>
                <a:latin typeface="Consolas" panose="020B0609020204030204" pitchFamily="49" charset="0"/>
              </a:rPr>
              <a:t>extends</a:t>
            </a:r>
            <a:r>
              <a:rPr lang="en-IN" sz="1800" b="1" dirty="0">
                <a:solidFill>
                  <a:srgbClr val="000000"/>
                </a:solidFill>
                <a:latin typeface="Consolas" panose="020B0609020204030204" pitchFamily="49" charset="0"/>
              </a:rPr>
              <a:t> Thread</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void</a:t>
            </a:r>
            <a:r>
              <a:rPr lang="en-IN" sz="1800" b="1" dirty="0">
                <a:solidFill>
                  <a:srgbClr val="000000"/>
                </a:solidFill>
                <a:latin typeface="Consolas" panose="020B0609020204030204" pitchFamily="49" charset="0"/>
              </a:rPr>
              <a:t> </a:t>
            </a:r>
            <a:r>
              <a:rPr lang="en-IN" sz="1800" b="1" u="sng" dirty="0">
                <a:solidFill>
                  <a:srgbClr val="000000"/>
                </a:solidFill>
                <a:latin typeface="Consolas" panose="020B0609020204030204" pitchFamily="49" charset="0"/>
              </a:rPr>
              <a:t>run()</a:t>
            </a:r>
          </a:p>
          <a:p>
            <a:pPr algn="l"/>
            <a:r>
              <a:rPr lang="en-IN" sz="1800" dirty="0">
                <a:solidFill>
                  <a:srgbClr val="000000"/>
                </a:solidFill>
                <a:latin typeface="Consolas" panose="020B0609020204030204" pitchFamily="49" charset="0"/>
              </a:rPr>
              <a:t> {</a:t>
            </a:r>
          </a:p>
          <a:p>
            <a:pPr algn="l"/>
            <a:r>
              <a:rPr lang="en-US" sz="1800" dirty="0">
                <a:solidFill>
                  <a:srgbClr val="000000"/>
                </a:solidFill>
                <a:latin typeface="Consolas" panose="020B0609020204030204" pitchFamily="49" charset="0"/>
              </a:rPr>
              <a:t>  </a:t>
            </a:r>
            <a:r>
              <a:rPr lang="en-US" sz="1800" u="sng" dirty="0" err="1">
                <a:solidFill>
                  <a:srgbClr val="000000"/>
                </a:solidFill>
                <a:latin typeface="Consolas" panose="020B0609020204030204" pitchFamily="49" charset="0"/>
              </a:rPr>
              <a:t>System.</a:t>
            </a:r>
            <a:r>
              <a:rPr lang="en-US" sz="1800" b="1" i="1" u="sng" dirty="0" err="1">
                <a:solidFill>
                  <a:srgbClr val="0000C0"/>
                </a:solidFill>
                <a:latin typeface="Consolas" panose="020B0609020204030204" pitchFamily="49" charset="0"/>
              </a:rPr>
              <a:t>out</a:t>
            </a:r>
            <a:r>
              <a:rPr lang="en-US" sz="1800" b="1" i="1" u="sng" dirty="0" err="1">
                <a:solidFill>
                  <a:srgbClr val="000000"/>
                </a:solidFill>
                <a:latin typeface="Consolas" panose="020B0609020204030204" pitchFamily="49" charset="0"/>
              </a:rPr>
              <a:t>.println</a:t>
            </a:r>
            <a:r>
              <a:rPr lang="en-US" sz="1800" b="1" i="1" u="sng" dirty="0">
                <a:solidFill>
                  <a:srgbClr val="000000"/>
                </a:solidFill>
                <a:latin typeface="Consolas" panose="020B0609020204030204" pitchFamily="49" charset="0"/>
              </a:rPr>
              <a:t>(</a:t>
            </a:r>
            <a:r>
              <a:rPr lang="en-US" sz="1800" b="1" i="1" u="sng" dirty="0">
                <a:solidFill>
                  <a:srgbClr val="2A00FF"/>
                </a:solidFill>
                <a:latin typeface="Consolas" panose="020B0609020204030204" pitchFamily="49" charset="0"/>
              </a:rPr>
              <a:t>"Shutting down"</a:t>
            </a:r>
            <a:r>
              <a:rPr lang="en-US" sz="1800" b="1" i="1" u="sng"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MyMain</a:t>
            </a:r>
            <a:endParaRPr lang="en-IN" sz="1800" b="1" dirty="0">
              <a:solidFill>
                <a:srgbClr val="000000"/>
              </a:solidFill>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 </a:t>
            </a:r>
          </a:p>
          <a:p>
            <a:pPr algn="l"/>
            <a:r>
              <a:rPr lang="en-IN" sz="1800" dirty="0">
                <a:solidFill>
                  <a:srgbClr val="000000"/>
                </a:solidFill>
                <a:latin typeface="Consolas" panose="020B0609020204030204" pitchFamily="49" charset="0"/>
              </a:rPr>
              <a:t> Helper </a:t>
            </a:r>
            <a:r>
              <a:rPr lang="en-IN" sz="1800" dirty="0">
                <a:solidFill>
                  <a:srgbClr val="6A3E3E"/>
                </a:solidFill>
                <a:latin typeface="Consolas" panose="020B0609020204030204" pitchFamily="49" charset="0"/>
              </a:rPr>
              <a:t>h1</a:t>
            </a:r>
            <a:r>
              <a:rPr lang="en-IN" sz="1800" dirty="0">
                <a:solidFill>
                  <a:srgbClr val="000000"/>
                </a:solidFill>
                <a:latin typeface="Consolas" panose="020B0609020204030204" pitchFamily="49" charset="0"/>
              </a:rPr>
              <a:t>=</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Helper();</a:t>
            </a:r>
          </a:p>
          <a:p>
            <a:pPr algn="l"/>
            <a:r>
              <a:rPr lang="en-US" sz="1800" dirty="0">
                <a:solidFill>
                  <a:srgbClr val="000000"/>
                </a:solidFill>
                <a:latin typeface="Consolas" panose="020B0609020204030204" pitchFamily="49" charset="0"/>
              </a:rPr>
              <a:t>  </a:t>
            </a:r>
            <a:r>
              <a:rPr lang="en-US" sz="1800" dirty="0">
                <a:solidFill>
                  <a:srgbClr val="3F7F5F"/>
                </a:solidFill>
                <a:latin typeface="Consolas" panose="020B0609020204030204" pitchFamily="49" charset="0"/>
              </a:rPr>
              <a:t>//Registering Helper as an Shutdown hook</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Runtime.</a:t>
            </a:r>
            <a:r>
              <a:rPr lang="en-IN" sz="1800" i="1" dirty="0" err="1">
                <a:solidFill>
                  <a:srgbClr val="000000"/>
                </a:solidFill>
                <a:latin typeface="Consolas" panose="020B0609020204030204" pitchFamily="49" charset="0"/>
              </a:rPr>
              <a:t>getRuntime</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addShutdownHook</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h1</a:t>
            </a:r>
            <a:r>
              <a:rPr lang="en-IN"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u="sng" dirty="0" err="1">
                <a:solidFill>
                  <a:srgbClr val="000000"/>
                </a:solidFill>
                <a:latin typeface="Consolas" panose="020B0609020204030204" pitchFamily="49" charset="0"/>
              </a:rPr>
              <a:t>System.</a:t>
            </a:r>
            <a:r>
              <a:rPr lang="en-IN" sz="1800" b="1" i="1" u="sng" dirty="0" err="1">
                <a:solidFill>
                  <a:srgbClr val="0000C0"/>
                </a:solidFill>
                <a:latin typeface="Consolas" panose="020B0609020204030204" pitchFamily="49" charset="0"/>
              </a:rPr>
              <a:t>out</a:t>
            </a:r>
            <a:r>
              <a:rPr lang="en-IN" sz="1800" b="1" i="1" u="sng" dirty="0" err="1">
                <a:solidFill>
                  <a:srgbClr val="000000"/>
                </a:solidFill>
                <a:latin typeface="Consolas" panose="020B0609020204030204" pitchFamily="49" charset="0"/>
              </a:rPr>
              <a:t>.println</a:t>
            </a:r>
            <a:r>
              <a:rPr lang="en-IN" sz="1800" b="1" i="1" u="sng" dirty="0">
                <a:solidFill>
                  <a:srgbClr val="000000"/>
                </a:solidFill>
                <a:latin typeface="Consolas" panose="020B0609020204030204" pitchFamily="49" charset="0"/>
              </a:rPr>
              <a:t>(</a:t>
            </a:r>
            <a:r>
              <a:rPr lang="en-IN" sz="1800" b="1" i="1" u="sng" dirty="0">
                <a:solidFill>
                  <a:srgbClr val="2A00FF"/>
                </a:solidFill>
                <a:latin typeface="Consolas" panose="020B0609020204030204" pitchFamily="49" charset="0"/>
              </a:rPr>
              <a:t>"Program started..."</a:t>
            </a:r>
            <a:r>
              <a:rPr lang="en-IN" sz="1800" b="1" i="1" u="sng" dirty="0">
                <a:solidFill>
                  <a:srgbClr val="000000"/>
                </a:solidFill>
                <a:latin typeface="Consolas" panose="020B0609020204030204" pitchFamily="49" charset="0"/>
              </a:rPr>
              <a:t>);</a:t>
            </a:r>
          </a:p>
          <a:p>
            <a:pPr algn="l"/>
            <a:r>
              <a:rPr lang="nn-NO" sz="1800" dirty="0">
                <a:solidFill>
                  <a:srgbClr val="000000"/>
                </a:solidFill>
                <a:latin typeface="Consolas" panose="020B0609020204030204" pitchFamily="49" charset="0"/>
              </a:rPr>
              <a:t>  </a:t>
            </a:r>
            <a:r>
              <a:rPr lang="nn-NO" sz="1800" u="sng" dirty="0">
                <a:solidFill>
                  <a:srgbClr val="000000"/>
                </a:solidFill>
                <a:latin typeface="Consolas" panose="020B0609020204030204" pitchFamily="49" charset="0"/>
              </a:rPr>
              <a:t>System.</a:t>
            </a:r>
            <a:r>
              <a:rPr lang="nn-NO" sz="1800" b="1" i="1" u="sng" dirty="0">
                <a:solidFill>
                  <a:srgbClr val="0000C0"/>
                </a:solidFill>
                <a:latin typeface="Consolas" panose="020B0609020204030204" pitchFamily="49" charset="0"/>
              </a:rPr>
              <a:t>out</a:t>
            </a:r>
            <a:r>
              <a:rPr lang="nn-NO" sz="1800" b="1" i="1" u="sng" dirty="0">
                <a:solidFill>
                  <a:srgbClr val="000000"/>
                </a:solidFill>
                <a:latin typeface="Consolas" panose="020B0609020204030204" pitchFamily="49" charset="0"/>
              </a:rPr>
              <a:t>.println(</a:t>
            </a:r>
            <a:r>
              <a:rPr lang="nn-NO" sz="1800" b="1" i="1" u="sng" dirty="0">
                <a:solidFill>
                  <a:srgbClr val="2A00FF"/>
                </a:solidFill>
                <a:latin typeface="Consolas" panose="020B0609020204030204" pitchFamily="49" charset="0"/>
              </a:rPr>
              <a:t>"Program running..."</a:t>
            </a:r>
            <a:r>
              <a:rPr lang="nn-NO" sz="1800" b="1" i="1" u="sng"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u="sng" dirty="0" err="1">
                <a:solidFill>
                  <a:srgbClr val="000000"/>
                </a:solidFill>
                <a:latin typeface="Consolas" panose="020B0609020204030204" pitchFamily="49" charset="0"/>
              </a:rPr>
              <a:t>System.</a:t>
            </a:r>
            <a:r>
              <a:rPr lang="en-IN" sz="1800" b="1" i="1" u="sng" dirty="0" err="1">
                <a:solidFill>
                  <a:srgbClr val="0000C0"/>
                </a:solidFill>
                <a:latin typeface="Consolas" panose="020B0609020204030204" pitchFamily="49" charset="0"/>
              </a:rPr>
              <a:t>out</a:t>
            </a:r>
            <a:r>
              <a:rPr lang="en-IN" sz="1800" b="1" i="1" u="sng" dirty="0" err="1">
                <a:solidFill>
                  <a:srgbClr val="000000"/>
                </a:solidFill>
                <a:latin typeface="Consolas" panose="020B0609020204030204" pitchFamily="49" charset="0"/>
              </a:rPr>
              <a:t>.println</a:t>
            </a:r>
            <a:r>
              <a:rPr lang="en-IN" sz="1800" b="1" i="1" u="sng" dirty="0">
                <a:solidFill>
                  <a:srgbClr val="000000"/>
                </a:solidFill>
                <a:latin typeface="Consolas" panose="020B0609020204030204" pitchFamily="49" charset="0"/>
              </a:rPr>
              <a:t>(</a:t>
            </a:r>
            <a:r>
              <a:rPr lang="en-IN" sz="1800" b="1" i="1" u="sng" dirty="0">
                <a:solidFill>
                  <a:srgbClr val="2A00FF"/>
                </a:solidFill>
                <a:latin typeface="Consolas" panose="020B0609020204030204" pitchFamily="49" charset="0"/>
              </a:rPr>
              <a:t>"Program ended..."</a:t>
            </a:r>
            <a:r>
              <a:rPr lang="en-IN" sz="1800" b="1" i="1" u="sng"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r>
              <a:rPr lang="en-IN" sz="1800" dirty="0" err="1">
                <a:solidFill>
                  <a:srgbClr val="000000"/>
                </a:solidFill>
                <a:latin typeface="Consolas" panose="020B0609020204030204" pitchFamily="49" charset="0"/>
              </a:rPr>
              <a:t>Runtime.</a:t>
            </a:r>
            <a:r>
              <a:rPr lang="en-IN" sz="1800" i="1" dirty="0" err="1">
                <a:solidFill>
                  <a:srgbClr val="000000"/>
                </a:solidFill>
                <a:latin typeface="Consolas" panose="020B0609020204030204" pitchFamily="49" charset="0"/>
              </a:rPr>
              <a:t>getRuntime</a:t>
            </a:r>
            <a:r>
              <a:rPr lang="en-IN" sz="1800" i="1" dirty="0">
                <a:solidFill>
                  <a:srgbClr val="000000"/>
                </a:solidFill>
                <a:latin typeface="Consolas" panose="020B0609020204030204" pitchFamily="49" charset="0"/>
              </a:rPr>
              <a:t>().</a:t>
            </a:r>
            <a:r>
              <a:rPr lang="en-IN" sz="1800" i="1" dirty="0" err="1">
                <a:solidFill>
                  <a:srgbClr val="000000"/>
                </a:solidFill>
                <a:latin typeface="Consolas" panose="020B0609020204030204" pitchFamily="49" charset="0"/>
              </a:rPr>
              <a:t>removeShutdownHook</a:t>
            </a:r>
            <a:r>
              <a:rPr lang="en-IN" sz="1800" i="1" dirty="0">
                <a:solidFill>
                  <a:srgbClr val="000000"/>
                </a:solidFill>
                <a:latin typeface="Consolas" panose="020B0609020204030204" pitchFamily="49" charset="0"/>
              </a:rPr>
              <a:t>(</a:t>
            </a:r>
            <a:r>
              <a:rPr lang="en-IN" sz="1800" i="1" dirty="0">
                <a:solidFill>
                  <a:srgbClr val="6A3E3E"/>
                </a:solidFill>
                <a:latin typeface="Consolas" panose="020B0609020204030204" pitchFamily="49" charset="0"/>
              </a:rPr>
              <a:t>h1</a:t>
            </a:r>
            <a:r>
              <a:rPr lang="en-IN"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5151099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407C-D512-EEBE-26CD-596E03FB1D8A}"/>
              </a:ext>
            </a:extLst>
          </p:cNvPr>
          <p:cNvSpPr>
            <a:spLocks noGrp="1"/>
          </p:cNvSpPr>
          <p:nvPr>
            <p:ph type="title"/>
          </p:nvPr>
        </p:nvSpPr>
        <p:spPr/>
        <p:txBody>
          <a:bodyPr/>
          <a:lstStyle/>
          <a:p>
            <a:r>
              <a:rPr lang="en-IN" dirty="0"/>
              <a:t>System Class</a:t>
            </a:r>
          </a:p>
        </p:txBody>
      </p:sp>
      <p:sp>
        <p:nvSpPr>
          <p:cNvPr id="3" name="Content Placeholder 2">
            <a:extLst>
              <a:ext uri="{FF2B5EF4-FFF2-40B4-BE49-F238E27FC236}">
                <a16:creationId xmlns:a16="http://schemas.microsoft.com/office/drawing/2014/main" id="{2B0F670B-1647-8522-681D-4CBAE2E60046}"/>
              </a:ext>
            </a:extLst>
          </p:cNvPr>
          <p:cNvSpPr>
            <a:spLocks noGrp="1"/>
          </p:cNvSpPr>
          <p:nvPr>
            <p:ph sz="quarter" idx="1"/>
          </p:nvPr>
        </p:nvSpPr>
        <p:spPr/>
        <p:txBody>
          <a:bodyPr/>
          <a:lstStyle/>
          <a:p>
            <a:pPr marL="0" indent="0">
              <a:buNone/>
            </a:pPr>
            <a:r>
              <a:rPr lang="en-IN" b="1" i="0" dirty="0">
                <a:solidFill>
                  <a:srgbClr val="273239"/>
                </a:solidFill>
                <a:effectLst/>
                <a:latin typeface="urw-din"/>
              </a:rPr>
              <a:t>Fields: </a:t>
            </a:r>
          </a:p>
          <a:p>
            <a:r>
              <a:rPr lang="en-US" i="0" dirty="0">
                <a:solidFill>
                  <a:srgbClr val="273239"/>
                </a:solidFill>
                <a:effectLst/>
                <a:latin typeface="urw-din"/>
              </a:rPr>
              <a:t>public static final </a:t>
            </a:r>
            <a:r>
              <a:rPr lang="en-US" i="0" dirty="0" err="1">
                <a:solidFill>
                  <a:srgbClr val="273239"/>
                </a:solidFill>
                <a:effectLst/>
                <a:latin typeface="urw-din"/>
              </a:rPr>
              <a:t>InputStream</a:t>
            </a:r>
            <a:r>
              <a:rPr lang="en-US" i="0" dirty="0">
                <a:solidFill>
                  <a:srgbClr val="273239"/>
                </a:solidFill>
                <a:effectLst/>
                <a:latin typeface="urw-din"/>
              </a:rPr>
              <a:t> in</a:t>
            </a:r>
          </a:p>
          <a:p>
            <a:r>
              <a:rPr lang="en-US" i="0" dirty="0">
                <a:solidFill>
                  <a:srgbClr val="273239"/>
                </a:solidFill>
                <a:effectLst/>
                <a:latin typeface="urw-din"/>
              </a:rPr>
              <a:t>public static final </a:t>
            </a:r>
            <a:r>
              <a:rPr lang="en-US" i="0" dirty="0" err="1">
                <a:solidFill>
                  <a:srgbClr val="273239"/>
                </a:solidFill>
                <a:effectLst/>
                <a:latin typeface="urw-din"/>
              </a:rPr>
              <a:t>PrintStream</a:t>
            </a:r>
            <a:r>
              <a:rPr lang="en-US" dirty="0">
                <a:solidFill>
                  <a:srgbClr val="273239"/>
                </a:solidFill>
                <a:latin typeface="urw-din"/>
              </a:rPr>
              <a:t> out</a:t>
            </a:r>
            <a:endParaRPr lang="en-IN" dirty="0">
              <a:solidFill>
                <a:srgbClr val="273239"/>
              </a:solidFill>
              <a:latin typeface="urw-din"/>
            </a:endParaRPr>
          </a:p>
          <a:p>
            <a:r>
              <a:rPr lang="en-US" i="0" dirty="0">
                <a:solidFill>
                  <a:srgbClr val="273239"/>
                </a:solidFill>
                <a:effectLst/>
                <a:latin typeface="urw-din"/>
              </a:rPr>
              <a:t>public static final </a:t>
            </a:r>
            <a:r>
              <a:rPr lang="en-US" i="0" dirty="0" err="1">
                <a:solidFill>
                  <a:srgbClr val="273239"/>
                </a:solidFill>
                <a:effectLst/>
                <a:latin typeface="urw-din"/>
              </a:rPr>
              <a:t>PrintStream</a:t>
            </a:r>
            <a:r>
              <a:rPr lang="en-US" dirty="0">
                <a:solidFill>
                  <a:srgbClr val="273239"/>
                </a:solidFill>
                <a:latin typeface="urw-din"/>
              </a:rPr>
              <a:t> err</a:t>
            </a:r>
          </a:p>
          <a:p>
            <a:pPr marL="0" indent="0">
              <a:buNone/>
            </a:pPr>
            <a:r>
              <a:rPr lang="en-US" b="1" dirty="0">
                <a:solidFill>
                  <a:srgbClr val="273239"/>
                </a:solidFill>
                <a:latin typeface="urw-din"/>
              </a:rPr>
              <a:t>Methods:</a:t>
            </a:r>
          </a:p>
          <a:p>
            <a:r>
              <a:rPr lang="en-IN" b="1" i="0" dirty="0">
                <a:solidFill>
                  <a:srgbClr val="273239"/>
                </a:solidFill>
                <a:effectLst/>
                <a:latin typeface="urw-din"/>
              </a:rPr>
              <a:t> </a:t>
            </a:r>
            <a:r>
              <a:rPr lang="en-IN" i="0" dirty="0">
                <a:solidFill>
                  <a:srgbClr val="273239"/>
                </a:solidFill>
                <a:effectLst/>
                <a:latin typeface="urw-din"/>
              </a:rPr>
              <a:t>static long </a:t>
            </a:r>
            <a:r>
              <a:rPr lang="en-IN" i="0" dirty="0" err="1">
                <a:solidFill>
                  <a:srgbClr val="273239"/>
                </a:solidFill>
                <a:effectLst/>
                <a:latin typeface="urw-din"/>
              </a:rPr>
              <a:t>currentTimeMillis</a:t>
            </a:r>
            <a:r>
              <a:rPr lang="en-IN" i="0" dirty="0">
                <a:solidFill>
                  <a:srgbClr val="273239"/>
                </a:solidFill>
                <a:effectLst/>
                <a:latin typeface="urw-din"/>
              </a:rPr>
              <a:t>()</a:t>
            </a:r>
            <a:endParaRPr lang="en-US" i="0" dirty="0">
              <a:solidFill>
                <a:srgbClr val="273239"/>
              </a:solidFill>
              <a:effectLst/>
              <a:latin typeface="urw-din"/>
            </a:endParaRPr>
          </a:p>
          <a:p>
            <a:r>
              <a:rPr lang="en-IN" i="0" dirty="0">
                <a:solidFill>
                  <a:srgbClr val="273239"/>
                </a:solidFill>
                <a:effectLst/>
                <a:latin typeface="urw-din"/>
              </a:rPr>
              <a:t> static long </a:t>
            </a:r>
            <a:r>
              <a:rPr lang="en-IN" i="0" dirty="0" err="1">
                <a:solidFill>
                  <a:srgbClr val="273239"/>
                </a:solidFill>
                <a:effectLst/>
                <a:latin typeface="urw-din"/>
              </a:rPr>
              <a:t>nanoTime</a:t>
            </a:r>
            <a:r>
              <a:rPr lang="en-IN" i="0" dirty="0">
                <a:solidFill>
                  <a:srgbClr val="273239"/>
                </a:solidFill>
                <a:effectLst/>
                <a:latin typeface="urw-din"/>
              </a:rPr>
              <a:t>()</a:t>
            </a:r>
          </a:p>
          <a:p>
            <a:r>
              <a:rPr lang="en-IN" i="0" dirty="0">
                <a:solidFill>
                  <a:srgbClr val="273239"/>
                </a:solidFill>
                <a:effectLst/>
                <a:latin typeface="urw-din"/>
              </a:rPr>
              <a:t> static void </a:t>
            </a:r>
            <a:r>
              <a:rPr lang="en-IN" i="0" dirty="0" err="1">
                <a:solidFill>
                  <a:srgbClr val="273239"/>
                </a:solidFill>
                <a:effectLst/>
                <a:latin typeface="urw-din"/>
              </a:rPr>
              <a:t>gc</a:t>
            </a:r>
            <a:r>
              <a:rPr lang="en-IN" i="0" dirty="0">
                <a:solidFill>
                  <a:srgbClr val="273239"/>
                </a:solidFill>
                <a:effectLst/>
                <a:latin typeface="urw-din"/>
              </a:rPr>
              <a:t>()</a:t>
            </a:r>
            <a:endParaRPr lang="en-US" dirty="0">
              <a:solidFill>
                <a:srgbClr val="273239"/>
              </a:solidFill>
              <a:latin typeface="urw-din"/>
            </a:endParaRPr>
          </a:p>
          <a:p>
            <a:endParaRPr lang="en-IN" dirty="0"/>
          </a:p>
          <a:p>
            <a:endParaRPr lang="en-IN" dirty="0"/>
          </a:p>
          <a:p>
            <a:endParaRPr lang="en-IN" dirty="0"/>
          </a:p>
        </p:txBody>
      </p:sp>
    </p:spTree>
    <p:extLst>
      <p:ext uri="{BB962C8B-B14F-4D97-AF65-F5344CB8AC3E}">
        <p14:creationId xmlns:p14="http://schemas.microsoft.com/office/powerpoint/2010/main" val="37203486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8D0B4B08-5E55-46E3-9C7E-B6FABD6D5D43}" type="slidenum">
              <a:rPr lang="en-US" smtClean="0"/>
              <a:pPr>
                <a:defRPr/>
              </a:pPr>
              <a:t>87</a:t>
            </a:fld>
            <a:endParaRPr lang="en-US"/>
          </a:p>
        </p:txBody>
      </p:sp>
      <p:sp>
        <p:nvSpPr>
          <p:cNvPr id="6" name="Title 5"/>
          <p:cNvSpPr>
            <a:spLocks noGrp="1"/>
          </p:cNvSpPr>
          <p:nvPr>
            <p:ph type="ctrTitle"/>
          </p:nvPr>
        </p:nvSpPr>
        <p:spPr/>
        <p:txBody>
          <a:bodyPr/>
          <a:lstStyle/>
          <a:p>
            <a:r>
              <a:t>Abstract Class</a:t>
            </a:r>
            <a:endParaRPr lang="en-US" dirty="0"/>
          </a:p>
        </p:txBody>
      </p:sp>
    </p:spTree>
    <p:extLst>
      <p:ext uri="{BB962C8B-B14F-4D97-AF65-F5344CB8AC3E}">
        <p14:creationId xmlns:p14="http://schemas.microsoft.com/office/powerpoint/2010/main" val="3673248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7772400" cy="762000"/>
          </a:xfrm>
        </p:spPr>
        <p:txBody>
          <a:bodyPr/>
          <a:lstStyle/>
          <a:p>
            <a:pPr eaLnBrk="1" hangingPunct="1"/>
            <a:r>
              <a:rPr lang="en-US" dirty="0"/>
              <a:t>Abstract class and methods</a:t>
            </a:r>
          </a:p>
        </p:txBody>
      </p:sp>
      <p:sp>
        <p:nvSpPr>
          <p:cNvPr id="61444"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4FCD3166-7BF0-45BF-92BC-EB8626F27C1E}" type="slidenum">
              <a:rPr lang="en-US" smtClean="0">
                <a:solidFill>
                  <a:schemeClr val="bg2"/>
                </a:solidFill>
              </a:rPr>
              <a:pPr eaLnBrk="1" hangingPunct="1">
                <a:defRPr/>
              </a:pPr>
              <a:t>88</a:t>
            </a:fld>
            <a:endParaRPr lang="en-US">
              <a:solidFill>
                <a:schemeClr val="bg2"/>
              </a:solidFill>
            </a:endParaRPr>
          </a:p>
        </p:txBody>
      </p:sp>
      <p:sp>
        <p:nvSpPr>
          <p:cNvPr id="780291" name="Rectangle 3"/>
          <p:cNvSpPr>
            <a:spLocks noGrp="1" noChangeArrowheads="1"/>
          </p:cNvSpPr>
          <p:nvPr>
            <p:ph sz="quarter" idx="1"/>
          </p:nvPr>
        </p:nvSpPr>
        <p:spPr>
          <a:xfrm>
            <a:off x="228600" y="1066800"/>
            <a:ext cx="8686800" cy="5334000"/>
          </a:xfrm>
        </p:spPr>
        <p:txBody>
          <a:bodyPr>
            <a:normAutofit/>
          </a:bodyPr>
          <a:lstStyle/>
          <a:p>
            <a:pPr algn="just" eaLnBrk="1" hangingPunct="1">
              <a:defRPr/>
            </a:pPr>
            <a:r>
              <a:rPr lang="en-US" kern="1200" dirty="0">
                <a:latin typeface="+mj-lt"/>
              </a:rPr>
              <a:t>Declaring a class as an </a:t>
            </a:r>
            <a:r>
              <a:rPr lang="en-US" b="1" kern="1200" dirty="0">
                <a:latin typeface="Courier New" pitchFamily="49" charset="0"/>
              </a:rPr>
              <a:t>abstract</a:t>
            </a:r>
            <a:r>
              <a:rPr lang="en-US" kern="1200" dirty="0">
                <a:latin typeface="+mj-lt"/>
              </a:rPr>
              <a:t> class prevents you from creating instances of that class.</a:t>
            </a:r>
          </a:p>
          <a:p>
            <a:pPr algn="just" eaLnBrk="1" hangingPunct="1">
              <a:defRPr/>
            </a:pPr>
            <a:r>
              <a:rPr lang="en-US" kern="1200" dirty="0"/>
              <a:t>Abstract methods are the methods that don’t have the method body. They are just declarations </a:t>
            </a:r>
          </a:p>
          <a:p>
            <a:pPr algn="just" eaLnBrk="1" hangingPunct="1">
              <a:defRPr/>
            </a:pPr>
            <a:r>
              <a:rPr lang="en-US" kern="1200" dirty="0">
                <a:latin typeface="+mj-lt"/>
              </a:rPr>
              <a:t>While an </a:t>
            </a:r>
            <a:r>
              <a:rPr lang="en-US" b="1" kern="1200" dirty="0">
                <a:latin typeface="Courier New" pitchFamily="49" charset="0"/>
              </a:rPr>
              <a:t>abstract</a:t>
            </a:r>
            <a:r>
              <a:rPr lang="en-US" kern="1200" dirty="0">
                <a:latin typeface="+mj-lt"/>
              </a:rPr>
              <a:t> class can have abstract methods, it could also NOT have a</a:t>
            </a:r>
            <a:r>
              <a:rPr lang="en-US" kern="1200" dirty="0"/>
              <a:t>ny </a:t>
            </a:r>
            <a:r>
              <a:rPr lang="en-US" b="1" kern="1200" dirty="0">
                <a:latin typeface="Courier New" pitchFamily="49" charset="0"/>
              </a:rPr>
              <a:t>abstract</a:t>
            </a:r>
            <a:r>
              <a:rPr lang="en-US" kern="1200" dirty="0"/>
              <a:t> methods. </a:t>
            </a:r>
          </a:p>
          <a:p>
            <a:pPr algn="just" eaLnBrk="1" hangingPunct="1">
              <a:defRPr/>
            </a:pPr>
            <a:r>
              <a:rPr lang="en-US" dirty="0"/>
              <a:t>The whole class must be declared </a:t>
            </a:r>
            <a:r>
              <a:rPr lang="en-US" b="1" kern="1200" dirty="0">
                <a:latin typeface="Courier New" pitchFamily="49" charset="0"/>
              </a:rPr>
              <a:t>abstract</a:t>
            </a:r>
            <a:r>
              <a:rPr lang="en-US" dirty="0"/>
              <a:t>, even if a single method is </a:t>
            </a:r>
            <a:r>
              <a:rPr lang="en-US" b="1" kern="1200" dirty="0">
                <a:latin typeface="Courier New" pitchFamily="49" charset="0"/>
              </a:rPr>
              <a:t>abstract.</a:t>
            </a:r>
          </a:p>
          <a:p>
            <a:pPr algn="just" eaLnBrk="1" hangingPunct="1">
              <a:defRPr/>
            </a:pPr>
            <a:r>
              <a:rPr lang="en-US" kern="1200" dirty="0"/>
              <a:t>An </a:t>
            </a:r>
            <a:r>
              <a:rPr lang="en-US" b="1" kern="1200" dirty="0">
                <a:latin typeface="Courier New" pitchFamily="49" charset="0"/>
              </a:rPr>
              <a:t>abstract</a:t>
            </a:r>
            <a:r>
              <a:rPr lang="en-US" kern="1200" dirty="0"/>
              <a:t> method must not be </a:t>
            </a:r>
            <a:r>
              <a:rPr lang="en-US" b="1" kern="1200" dirty="0">
                <a:latin typeface="Courier New" pitchFamily="49" charset="0"/>
              </a:rPr>
              <a:t>static</a:t>
            </a:r>
            <a:r>
              <a:rPr lang="en-US" kern="1200" dirty="0"/>
              <a:t>.</a:t>
            </a:r>
          </a:p>
          <a:p>
            <a:pPr marL="342900" lvl="1" indent="-342900" algn="just" eaLnBrk="1" hangingPunct="1">
              <a:defRPr/>
            </a:pPr>
            <a:r>
              <a:rPr lang="en-US" sz="2000" kern="1200" dirty="0">
                <a:ea typeface="+mn-ea"/>
                <a:cs typeface="+mn-cs"/>
              </a:rPr>
              <a:t>A class can inherit from abstract class either by complete or partial Implementation. In the case of partial implementation, the class should be marked </a:t>
            </a:r>
            <a:r>
              <a:rPr lang="en-US" sz="2000" b="1" kern="1200" dirty="0">
                <a:latin typeface="Courier New" pitchFamily="49" charset="0"/>
                <a:ea typeface="+mn-ea"/>
                <a:cs typeface="+mn-cs"/>
              </a:rPr>
              <a:t>abstract</a:t>
            </a:r>
            <a:r>
              <a:rPr lang="en-US" sz="2000" kern="1200" dirty="0">
                <a:ea typeface="+mn-ea"/>
                <a:cs typeface="+mn-cs"/>
              </a:rPr>
              <a:t>.</a:t>
            </a:r>
          </a:p>
          <a:p>
            <a:pPr marL="342900" lvl="1" indent="-342900" algn="just" eaLnBrk="1" hangingPunct="1">
              <a:defRPr/>
            </a:pPr>
            <a:endParaRPr lang="en-US" sz="2000" kern="1200" dirty="0"/>
          </a:p>
          <a:p>
            <a:pPr algn="just" eaLnBrk="1" hangingPunct="1">
              <a:defRPr/>
            </a:pPr>
            <a:endParaRPr lang="en-US" kern="1200" dirty="0"/>
          </a:p>
          <a:p>
            <a:pPr algn="just" eaLnBrk="1" hangingPunct="1">
              <a:buFont typeface="Wingdings" pitchFamily="2" charset="2"/>
              <a:buNone/>
              <a:defRPr/>
            </a:pPr>
            <a:endParaRPr lang="en-US" kern="1200" dirty="0">
              <a:latin typeface="+mj-l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228600" y="0"/>
            <a:ext cx="8229600" cy="838200"/>
          </a:xfrm>
        </p:spPr>
        <p:txBody>
          <a:bodyPr/>
          <a:lstStyle/>
          <a:p>
            <a:r>
              <a:rPr lang="en-US" dirty="0"/>
              <a:t>Example scenario for abstract class</a:t>
            </a:r>
          </a:p>
        </p:txBody>
      </p:sp>
      <p:sp>
        <p:nvSpPr>
          <p:cNvPr id="63492" name="Slide Number Placeholder 4"/>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CD99AB81-133F-43B2-B13F-48BA89096669}" type="slidenum">
              <a:rPr lang="en-US" smtClean="0">
                <a:solidFill>
                  <a:schemeClr val="bg2"/>
                </a:solidFill>
              </a:rPr>
              <a:pPr eaLnBrk="1" hangingPunct="1">
                <a:defRPr/>
              </a:pPr>
              <a:t>89</a:t>
            </a:fld>
            <a:endParaRPr lang="en-US">
              <a:solidFill>
                <a:schemeClr val="bg2"/>
              </a:solidFill>
            </a:endParaRPr>
          </a:p>
        </p:txBody>
      </p:sp>
      <p:sp>
        <p:nvSpPr>
          <p:cNvPr id="5" name="Text Box 2"/>
          <p:cNvSpPr txBox="1">
            <a:spLocks noChangeArrowheads="1"/>
          </p:cNvSpPr>
          <p:nvPr/>
        </p:nvSpPr>
        <p:spPr bwMode="auto">
          <a:xfrm>
            <a:off x="762000" y="1066800"/>
            <a:ext cx="2286000" cy="862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Person</a:t>
            </a:r>
          </a:p>
          <a:p>
            <a:pPr algn="ctr" eaLnBrk="1" hangingPunct="1">
              <a:spcBef>
                <a:spcPct val="50000"/>
              </a:spcBef>
            </a:pPr>
            <a:r>
              <a:rPr lang="en-US" sz="2000" b="1">
                <a:latin typeface="Courier New" pitchFamily="49" charset="0"/>
                <a:cs typeface="Courier New" pitchFamily="49" charset="0"/>
              </a:rPr>
              <a:t>&lt;&lt;abstract&gt;&gt;</a:t>
            </a:r>
          </a:p>
        </p:txBody>
      </p:sp>
      <p:sp>
        <p:nvSpPr>
          <p:cNvPr id="6" name="Text Box 3"/>
          <p:cNvSpPr txBox="1">
            <a:spLocks noChangeArrowheads="1"/>
          </p:cNvSpPr>
          <p:nvPr/>
        </p:nvSpPr>
        <p:spPr bwMode="auto">
          <a:xfrm>
            <a:off x="762000" y="1957388"/>
            <a:ext cx="22860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getName()</a:t>
            </a:r>
          </a:p>
          <a:p>
            <a:pPr eaLnBrk="1" hangingPunct="1">
              <a:spcBef>
                <a:spcPct val="50000"/>
              </a:spcBef>
            </a:pPr>
            <a:r>
              <a:rPr lang="en-US" sz="2000" b="1">
                <a:latin typeface="Courier New" pitchFamily="49" charset="0"/>
                <a:cs typeface="Courier New" pitchFamily="49" charset="0"/>
              </a:rPr>
              <a:t>getAddress()</a:t>
            </a:r>
          </a:p>
          <a:p>
            <a:pPr eaLnBrk="1" hangingPunct="1">
              <a:spcBef>
                <a:spcPct val="50000"/>
              </a:spcBef>
            </a:pPr>
            <a:r>
              <a:rPr lang="en-US" sz="2000" b="1">
                <a:latin typeface="Courier New" pitchFamily="49" charset="0"/>
                <a:cs typeface="Courier New" pitchFamily="49" charset="0"/>
              </a:rPr>
              <a:t>…</a:t>
            </a:r>
          </a:p>
        </p:txBody>
      </p:sp>
      <p:sp>
        <p:nvSpPr>
          <p:cNvPr id="7" name="Text Box 5"/>
          <p:cNvSpPr txBox="1">
            <a:spLocks noChangeArrowheads="1"/>
          </p:cNvSpPr>
          <p:nvPr/>
        </p:nvSpPr>
        <p:spPr bwMode="auto">
          <a:xfrm>
            <a:off x="5867400" y="2667000"/>
            <a:ext cx="22098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Student</a:t>
            </a:r>
          </a:p>
        </p:txBody>
      </p:sp>
      <p:sp>
        <p:nvSpPr>
          <p:cNvPr id="8" name="Text Box 6"/>
          <p:cNvSpPr txBox="1">
            <a:spLocks noChangeArrowheads="1"/>
          </p:cNvSpPr>
          <p:nvPr/>
        </p:nvSpPr>
        <p:spPr bwMode="auto">
          <a:xfrm>
            <a:off x="5638800" y="1062038"/>
            <a:ext cx="19050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Teacher</a:t>
            </a:r>
          </a:p>
        </p:txBody>
      </p:sp>
      <p:sp>
        <p:nvSpPr>
          <p:cNvPr id="9" name="Text Box 7"/>
          <p:cNvSpPr txBox="1">
            <a:spLocks noChangeArrowheads="1"/>
          </p:cNvSpPr>
          <p:nvPr/>
        </p:nvSpPr>
        <p:spPr bwMode="auto">
          <a:xfrm>
            <a:off x="5867400" y="3048000"/>
            <a:ext cx="22098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latin typeface="Times New Roman" pitchFamily="18" charset="0"/>
              </a:rPr>
              <a:t>…</a:t>
            </a:r>
          </a:p>
        </p:txBody>
      </p:sp>
      <p:sp>
        <p:nvSpPr>
          <p:cNvPr id="10" name="Text Box 8"/>
          <p:cNvSpPr txBox="1">
            <a:spLocks noChangeArrowheads="1"/>
          </p:cNvSpPr>
          <p:nvPr/>
        </p:nvSpPr>
        <p:spPr bwMode="auto">
          <a:xfrm>
            <a:off x="5638800" y="1447800"/>
            <a:ext cx="1905000"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a:latin typeface="Times New Roman" pitchFamily="18" charset="0"/>
              </a:rPr>
              <a:t>…</a:t>
            </a:r>
          </a:p>
        </p:txBody>
      </p:sp>
      <p:sp>
        <p:nvSpPr>
          <p:cNvPr id="11" name="Isosceles Triangle 20"/>
          <p:cNvSpPr>
            <a:spLocks noChangeArrowheads="1"/>
          </p:cNvSpPr>
          <p:nvPr/>
        </p:nvSpPr>
        <p:spPr bwMode="auto">
          <a:xfrm rot="-5400000">
            <a:off x="2971800" y="2057400"/>
            <a:ext cx="609600" cy="457200"/>
          </a:xfrm>
          <a:prstGeom prst="triangle">
            <a:avLst>
              <a:gd name="adj" fmla="val 50000"/>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2" name="Rectangle 20"/>
          <p:cNvSpPr>
            <a:spLocks noChangeArrowheads="1"/>
          </p:cNvSpPr>
          <p:nvPr/>
        </p:nvSpPr>
        <p:spPr bwMode="auto">
          <a:xfrm>
            <a:off x="838200" y="3276600"/>
            <a:ext cx="2031325" cy="400110"/>
          </a:xfrm>
          <a:prstGeom prst="rect">
            <a:avLst/>
          </a:prstGeom>
          <a:noFill/>
          <a:ln w="9525">
            <a:noFill/>
            <a:miter lim="800000"/>
            <a:headEnd/>
            <a:tailEnd/>
          </a:ln>
        </p:spPr>
        <p:txBody>
          <a:bodyPr>
            <a:spAutoFit/>
          </a:bodyPr>
          <a:lstStyle/>
          <a:p>
            <a:pPr>
              <a:defRPr/>
            </a:pPr>
            <a:r>
              <a:rPr lang="en-US" sz="2000" b="1" strike="sngStrike" dirty="0">
                <a:solidFill>
                  <a:srgbClr val="000000"/>
                </a:solidFill>
                <a:latin typeface="Courier New" pitchFamily="49" charset="0"/>
                <a:cs typeface="Courier New" pitchFamily="49" charset="0"/>
              </a:rPr>
              <a:t>new Person()</a:t>
            </a:r>
            <a:endParaRPr lang="en-IN" sz="2000" b="1" strike="sngStrike" dirty="0">
              <a:solidFill>
                <a:srgbClr val="000000"/>
              </a:solidFill>
              <a:latin typeface="Courier New" pitchFamily="49" charset="0"/>
              <a:cs typeface="Courier New" pitchFamily="49" charset="0"/>
            </a:endParaRPr>
          </a:p>
        </p:txBody>
      </p:sp>
      <p:sp>
        <p:nvSpPr>
          <p:cNvPr id="13" name="Rectangle 22"/>
          <p:cNvSpPr>
            <a:spLocks noChangeArrowheads="1"/>
          </p:cNvSpPr>
          <p:nvPr/>
        </p:nvSpPr>
        <p:spPr bwMode="auto">
          <a:xfrm>
            <a:off x="381000" y="3657600"/>
            <a:ext cx="5867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000000"/>
                </a:solidFill>
                <a:latin typeface="Courier New" pitchFamily="49" charset="0"/>
              </a:rPr>
              <a:t>package general;</a:t>
            </a:r>
          </a:p>
          <a:p>
            <a:r>
              <a:rPr lang="en-US" sz="2000" b="1">
                <a:solidFill>
                  <a:srgbClr val="000000"/>
                </a:solidFill>
                <a:latin typeface="Courier New" pitchFamily="49" charset="0"/>
              </a:rPr>
              <a:t>public </a:t>
            </a:r>
            <a:r>
              <a:rPr lang="en-US" sz="2000" b="1">
                <a:solidFill>
                  <a:srgbClr val="C00000"/>
                </a:solidFill>
                <a:latin typeface="Courier New" pitchFamily="49" charset="0"/>
              </a:rPr>
              <a:t>abstract</a:t>
            </a:r>
            <a:r>
              <a:rPr lang="en-US" sz="2000" b="1">
                <a:solidFill>
                  <a:srgbClr val="000000"/>
                </a:solidFill>
                <a:latin typeface="Courier New" pitchFamily="49" charset="0"/>
              </a:rPr>
              <a:t> class Person{</a:t>
            </a:r>
          </a:p>
          <a:p>
            <a:r>
              <a:rPr lang="en-US" sz="2000" b="1">
                <a:solidFill>
                  <a:srgbClr val="000000"/>
                </a:solidFill>
                <a:latin typeface="Courier New" pitchFamily="49" charset="0"/>
              </a:rPr>
              <a:t>//getters and setters</a:t>
            </a:r>
          </a:p>
          <a:p>
            <a:r>
              <a:rPr lang="en-US" sz="2000" b="1">
                <a:solidFill>
                  <a:srgbClr val="000000"/>
                </a:solidFill>
                <a:latin typeface="Courier New" pitchFamily="49" charset="0"/>
              </a:rPr>
              <a:t>}</a:t>
            </a:r>
          </a:p>
          <a:p>
            <a:pPr>
              <a:spcBef>
                <a:spcPct val="50000"/>
              </a:spcBef>
            </a:pPr>
            <a:r>
              <a:rPr lang="en-US" sz="2000" b="1">
                <a:solidFill>
                  <a:srgbClr val="000000"/>
                </a:solidFill>
                <a:latin typeface="Courier New" pitchFamily="49" charset="0"/>
              </a:rPr>
              <a:t>package student;</a:t>
            </a:r>
          </a:p>
          <a:p>
            <a:pPr>
              <a:spcBef>
                <a:spcPct val="50000"/>
              </a:spcBef>
            </a:pPr>
            <a:r>
              <a:rPr lang="en-US" sz="2000" b="1">
                <a:solidFill>
                  <a:srgbClr val="000000"/>
                </a:solidFill>
                <a:latin typeface="Courier New" pitchFamily="49" charset="0"/>
              </a:rPr>
              <a:t>public class Student extends general.Person{</a:t>
            </a:r>
          </a:p>
          <a:p>
            <a:pPr>
              <a:spcBef>
                <a:spcPct val="50000"/>
              </a:spcBef>
            </a:pPr>
            <a:r>
              <a:rPr lang="en-US" sz="2000" b="1">
                <a:solidFill>
                  <a:srgbClr val="000000"/>
                </a:solidFill>
                <a:latin typeface="Courier New" pitchFamily="49" charset="0"/>
              </a:rPr>
              <a:t>…}</a:t>
            </a:r>
            <a:endParaRPr lang="en-US"/>
          </a:p>
        </p:txBody>
      </p:sp>
      <p:cxnSp>
        <p:nvCxnSpPr>
          <p:cNvPr id="14" name="Straight Connector 13"/>
          <p:cNvCxnSpPr>
            <a:stCxn id="11" idx="3"/>
          </p:cNvCxnSpPr>
          <p:nvPr/>
        </p:nvCxnSpPr>
        <p:spPr>
          <a:xfrm>
            <a:off x="3505200" y="2286000"/>
            <a:ext cx="533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4038600" y="1447800"/>
            <a:ext cx="16002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38600" y="2286000"/>
            <a:ext cx="182880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33400" y="1447800"/>
          <a:ext cx="7696200" cy="4267200"/>
        </p:xfrm>
        <a:graphic>
          <a:graphicData uri="http://schemas.openxmlformats.org/drawingml/2006/table">
            <a:tbl>
              <a:tblPr/>
              <a:tblGrid>
                <a:gridCol w="1924050">
                  <a:extLst>
                    <a:ext uri="{9D8B030D-6E8A-4147-A177-3AD203B41FA5}">
                      <a16:colId xmlns:a16="http://schemas.microsoft.com/office/drawing/2014/main" val="20000"/>
                    </a:ext>
                  </a:extLst>
                </a:gridCol>
                <a:gridCol w="2068715">
                  <a:extLst>
                    <a:ext uri="{9D8B030D-6E8A-4147-A177-3AD203B41FA5}">
                      <a16:colId xmlns:a16="http://schemas.microsoft.com/office/drawing/2014/main" val="20001"/>
                    </a:ext>
                  </a:extLst>
                </a:gridCol>
                <a:gridCol w="1779385">
                  <a:extLst>
                    <a:ext uri="{9D8B030D-6E8A-4147-A177-3AD203B41FA5}">
                      <a16:colId xmlns:a16="http://schemas.microsoft.com/office/drawing/2014/main" val="20002"/>
                    </a:ext>
                  </a:extLst>
                </a:gridCol>
                <a:gridCol w="1924050">
                  <a:extLst>
                    <a:ext uri="{9D8B030D-6E8A-4147-A177-3AD203B41FA5}">
                      <a16:colId xmlns:a16="http://schemas.microsoft.com/office/drawing/2014/main" val="20003"/>
                    </a:ext>
                  </a:extLst>
                </a:gridCol>
              </a:tblGrid>
              <a:tr h="426720">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Type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Size in Bytes</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Min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solidFill>
                            <a:schemeClr val="accent2">
                              <a:lumMod val="75000"/>
                            </a:schemeClr>
                          </a:solidFill>
                          <a:latin typeface="Calibri"/>
                          <a:ea typeface="Calibri"/>
                          <a:cs typeface="Times New Roman"/>
                        </a:rPr>
                        <a:t>Max Range</a:t>
                      </a:r>
                      <a:endParaRPr lang="en-US" sz="1100" dirty="0">
                        <a:solidFill>
                          <a:schemeClr val="accent2">
                            <a:lumMod val="75000"/>
                          </a:schemeClr>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byte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7</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short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15</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6720">
                <a:tc>
                  <a:txBody>
                    <a:bodyPr/>
                    <a:lstStyle/>
                    <a:p>
                      <a:pPr marL="0" marR="0" algn="ctr">
                        <a:lnSpc>
                          <a:spcPct val="115000"/>
                        </a:lnSpc>
                        <a:spcBef>
                          <a:spcPts val="0"/>
                        </a:spcBef>
                        <a:spcAft>
                          <a:spcPts val="0"/>
                        </a:spcAft>
                      </a:pPr>
                      <a:r>
                        <a:rPr lang="en-US" sz="2000" dirty="0">
                          <a:latin typeface="Calibri"/>
                          <a:ea typeface="Calibri"/>
                          <a:cs typeface="Times New Roman"/>
                        </a:rPr>
                        <a:t>int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31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r>
                        <a:rPr lang="en-US" sz="2000" baseline="30000" dirty="0">
                          <a:latin typeface="Calibri"/>
                          <a:ea typeface="Calibri"/>
                          <a:cs typeface="Times New Roman"/>
                        </a:rPr>
                        <a:t>31</a:t>
                      </a:r>
                      <a:r>
                        <a:rPr lang="en-US" sz="2000" dirty="0">
                          <a:latin typeface="Calibri"/>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long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r>
                        <a:rPr lang="en-US" sz="2000" baseline="30000">
                          <a:latin typeface="Calibri"/>
                          <a:ea typeface="Calibri"/>
                          <a:cs typeface="Times New Roman"/>
                        </a:rPr>
                        <a:t>63</a:t>
                      </a:r>
                      <a:r>
                        <a:rPr lang="en-US" sz="2000">
                          <a:latin typeface="Calibri"/>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char</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0</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C00000"/>
                          </a:solidFill>
                          <a:latin typeface="Calibri"/>
                          <a:ea typeface="Calibri"/>
                          <a:cs typeface="Times New Roman"/>
                        </a:rPr>
                        <a:t>2</a:t>
                      </a:r>
                      <a:r>
                        <a:rPr lang="en-US" sz="2000" baseline="30000" dirty="0">
                          <a:solidFill>
                            <a:srgbClr val="C00000"/>
                          </a:solidFill>
                          <a:latin typeface="Calibri"/>
                          <a:ea typeface="Calibri"/>
                          <a:cs typeface="Times New Roman"/>
                        </a:rPr>
                        <a:t>16</a:t>
                      </a:r>
                      <a:r>
                        <a:rPr lang="en-US" sz="2000" dirty="0">
                          <a:solidFill>
                            <a:srgbClr val="C00000"/>
                          </a:solidFill>
                          <a:latin typeface="Calibri"/>
                          <a:ea typeface="Calibri"/>
                          <a:cs typeface="Times New Roman"/>
                        </a:rPr>
                        <a:t>-1</a:t>
                      </a:r>
                      <a:endParaRPr lang="en-US" sz="1100" dirty="0">
                        <a:solidFill>
                          <a:srgbClr val="C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float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6720">
                <a:tc>
                  <a:txBody>
                    <a:bodyPr/>
                    <a:lstStyle/>
                    <a:p>
                      <a:pPr marL="0" marR="0" algn="ctr">
                        <a:lnSpc>
                          <a:spcPct val="115000"/>
                        </a:lnSpc>
                        <a:spcBef>
                          <a:spcPts val="0"/>
                        </a:spcBef>
                        <a:spcAft>
                          <a:spcPts val="0"/>
                        </a:spcAft>
                      </a:pPr>
                      <a:r>
                        <a:rPr lang="en-US" sz="2000">
                          <a:latin typeface="Calibri"/>
                          <a:ea typeface="Calibri"/>
                          <a:cs typeface="Times New Roman"/>
                        </a:rPr>
                        <a:t>double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853440">
                <a:tc>
                  <a:txBody>
                    <a:bodyPr/>
                    <a:lstStyle/>
                    <a:p>
                      <a:pPr marL="0" marR="0" algn="ctr">
                        <a:lnSpc>
                          <a:spcPct val="115000"/>
                        </a:lnSpc>
                        <a:spcBef>
                          <a:spcPts val="0"/>
                        </a:spcBef>
                        <a:spcAft>
                          <a:spcPts val="0"/>
                        </a:spcAft>
                      </a:pPr>
                      <a:r>
                        <a:rPr lang="en-US" sz="2000" dirty="0">
                          <a:latin typeface="Calibri"/>
                          <a:ea typeface="Calibri"/>
                          <a:cs typeface="Times New Roman"/>
                        </a:rPr>
                        <a:t>boolean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Calibri"/>
                          <a:cs typeface="Times New Roman"/>
                        </a:rPr>
                        <a:t>JVM Specific (typically 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39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4391" name="Rectangle 2"/>
          <p:cNvSpPr>
            <a:spLocks noChangeArrowheads="1"/>
          </p:cNvSpPr>
          <p:nvPr/>
        </p:nvSpPr>
        <p:spPr bwMode="auto">
          <a:xfrm>
            <a:off x="228600" y="164812"/>
            <a:ext cx="868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200" b="1" dirty="0">
                <a:solidFill>
                  <a:schemeClr val="bg1"/>
                </a:solidFill>
              </a:rPr>
              <a:t>s of Primitive data types</a:t>
            </a:r>
          </a:p>
        </p:txBody>
      </p:sp>
      <p:sp>
        <p:nvSpPr>
          <p:cNvPr id="8" name="Rectangle 11"/>
          <p:cNvSpPr txBox="1">
            <a:spLocks noChangeArrowheads="1"/>
          </p:cNvSpPr>
          <p:nvPr/>
        </p:nvSpPr>
        <p:spPr>
          <a:xfrm>
            <a:off x="4495800" y="6550572"/>
            <a:ext cx="838200" cy="3048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fld id="{B6F421CD-DDEB-4826-B9C0-A3EB1123A6EE}" type="slidenum">
              <a:rPr lang="en-US" sz="1200" smtClean="0">
                <a:solidFill>
                  <a:schemeClr val="bg1">
                    <a:lumMod val="50000"/>
                  </a:schemeClr>
                </a:solidFill>
              </a:rPr>
              <a:pPr>
                <a:defRPr/>
              </a:pPr>
              <a:t>9</a:t>
            </a:fld>
            <a:endParaRPr lang="en-US" sz="1200" dirty="0">
              <a:solidFill>
                <a:schemeClr val="bg1">
                  <a:lumMod val="50000"/>
                </a:schemeClr>
              </a:solidFill>
            </a:endParaRPr>
          </a:p>
        </p:txBody>
      </p:sp>
      <p:sp>
        <p:nvSpPr>
          <p:cNvPr id="6" name="Title 5"/>
          <p:cNvSpPr>
            <a:spLocks noGrp="1"/>
          </p:cNvSpPr>
          <p:nvPr>
            <p:ph type="title"/>
          </p:nvPr>
        </p:nvSpPr>
        <p:spPr/>
        <p:txBody>
          <a:bodyPr>
            <a:normAutofit/>
          </a:bodyPr>
          <a:lstStyle/>
          <a:p>
            <a:r>
              <a:rPr lang="en-US" dirty="0"/>
              <a:t>Ranges of Primitive Data Types</a:t>
            </a:r>
          </a:p>
        </p:txBody>
      </p:sp>
      <p:sp>
        <p:nvSpPr>
          <p:cNvPr id="7" name="Content Placeholder 6"/>
          <p:cNvSpPr>
            <a:spLocks noGrp="1"/>
          </p:cNvSpPr>
          <p:nvPr>
            <p:ph sz="quarter" idx="1"/>
          </p:nvPr>
        </p:nvSpPr>
        <p:spPr/>
        <p:txBody>
          <a:bodyPr/>
          <a:lstStyle/>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2"/>
          <p:cNvSpPr>
            <a:spLocks noGrp="1"/>
          </p:cNvSpPr>
          <p:nvPr>
            <p:ph type="title"/>
          </p:nvPr>
        </p:nvSpPr>
        <p:spPr>
          <a:xfrm>
            <a:off x="457200" y="0"/>
            <a:ext cx="8686800" cy="838200"/>
          </a:xfrm>
        </p:spPr>
        <p:txBody>
          <a:bodyPr>
            <a:normAutofit/>
          </a:bodyPr>
          <a:lstStyle/>
          <a:p>
            <a:r>
              <a:rPr lang="en-US" dirty="0"/>
              <a:t>Example scenario for abstract method</a:t>
            </a:r>
          </a:p>
        </p:txBody>
      </p:sp>
      <p:sp>
        <p:nvSpPr>
          <p:cNvPr id="6554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8239197-F0A2-4F1D-86F2-0C379D4163DB}" type="slidenum">
              <a:rPr lang="en-US" smtClean="0">
                <a:solidFill>
                  <a:schemeClr val="bg2"/>
                </a:solidFill>
              </a:rPr>
              <a:pPr eaLnBrk="1" hangingPunct="1">
                <a:defRPr/>
              </a:pPr>
              <a:t>90</a:t>
            </a:fld>
            <a:endParaRPr lang="en-US">
              <a:solidFill>
                <a:schemeClr val="bg2"/>
              </a:solidFill>
            </a:endParaRPr>
          </a:p>
        </p:txBody>
      </p:sp>
      <p:sp>
        <p:nvSpPr>
          <p:cNvPr id="6" name="Text Box 2"/>
          <p:cNvSpPr txBox="1">
            <a:spLocks noChangeArrowheads="1"/>
          </p:cNvSpPr>
          <p:nvPr/>
        </p:nvSpPr>
        <p:spPr bwMode="auto">
          <a:xfrm>
            <a:off x="685800" y="2033588"/>
            <a:ext cx="2209800" cy="8620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Person</a:t>
            </a:r>
          </a:p>
          <a:p>
            <a:pPr algn="ctr" eaLnBrk="1" hangingPunct="1">
              <a:spcBef>
                <a:spcPct val="50000"/>
              </a:spcBef>
            </a:pPr>
            <a:r>
              <a:rPr lang="en-US" sz="2000" b="1">
                <a:latin typeface="Courier New" pitchFamily="49" charset="0"/>
                <a:cs typeface="Courier New" pitchFamily="49" charset="0"/>
              </a:rPr>
              <a:t>&lt;&lt;abstract&gt;&gt;</a:t>
            </a:r>
          </a:p>
        </p:txBody>
      </p:sp>
      <p:sp>
        <p:nvSpPr>
          <p:cNvPr id="7" name="Text Box 3"/>
          <p:cNvSpPr txBox="1">
            <a:spLocks noChangeArrowheads="1"/>
          </p:cNvSpPr>
          <p:nvPr/>
        </p:nvSpPr>
        <p:spPr bwMode="auto">
          <a:xfrm>
            <a:off x="685800" y="2895600"/>
            <a:ext cx="2209800" cy="2041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000" b="1">
                <a:latin typeface="Courier New" pitchFamily="49" charset="0"/>
                <a:cs typeface="Courier New" pitchFamily="49" charset="0"/>
              </a:rPr>
              <a:t>getName()</a:t>
            </a:r>
          </a:p>
          <a:p>
            <a:pPr algn="ctr" eaLnBrk="1" hangingPunct="1">
              <a:spcBef>
                <a:spcPts val="1000"/>
              </a:spcBef>
            </a:pPr>
            <a:r>
              <a:rPr lang="en-US" sz="2000" b="1">
                <a:latin typeface="Courier New" pitchFamily="49" charset="0"/>
                <a:cs typeface="Courier New" pitchFamily="49" charset="0"/>
              </a:rPr>
              <a:t>getAddress()</a:t>
            </a:r>
          </a:p>
          <a:p>
            <a:pPr algn="ctr" eaLnBrk="1" hangingPunct="1">
              <a:spcBef>
                <a:spcPts val="1000"/>
              </a:spcBef>
            </a:pPr>
            <a:r>
              <a:rPr lang="en-US" sz="2000" b="1">
                <a:latin typeface="Courier New" pitchFamily="49" charset="0"/>
                <a:cs typeface="Courier New" pitchFamily="49" charset="0"/>
              </a:rPr>
              <a:t>&lt;&lt;abstract &gt;&gt;</a:t>
            </a:r>
          </a:p>
          <a:p>
            <a:pPr algn="ctr" eaLnBrk="1" hangingPunct="1"/>
            <a:r>
              <a:rPr lang="en-US" sz="2000" b="1">
                <a:latin typeface="Courier New" pitchFamily="49" charset="0"/>
                <a:cs typeface="Courier New" pitchFamily="49" charset="0"/>
              </a:rPr>
              <a:t>getUID()</a:t>
            </a:r>
          </a:p>
          <a:p>
            <a:pPr algn="ctr" eaLnBrk="1" hangingPunct="1">
              <a:spcBef>
                <a:spcPct val="50000"/>
              </a:spcBef>
            </a:pPr>
            <a:r>
              <a:rPr lang="en-US" sz="2000" b="1">
                <a:latin typeface="Courier New" pitchFamily="49" charset="0"/>
                <a:cs typeface="Courier New" pitchFamily="49" charset="0"/>
              </a:rPr>
              <a:t>…</a:t>
            </a:r>
          </a:p>
        </p:txBody>
      </p:sp>
      <p:sp>
        <p:nvSpPr>
          <p:cNvPr id="8" name="Text Box 4"/>
          <p:cNvSpPr txBox="1">
            <a:spLocks noChangeArrowheads="1"/>
          </p:cNvSpPr>
          <p:nvPr/>
        </p:nvSpPr>
        <p:spPr bwMode="auto">
          <a:xfrm>
            <a:off x="228600" y="1066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b="1">
                <a:solidFill>
                  <a:schemeClr val="accent2"/>
                </a:solidFill>
                <a:latin typeface="Times New Roman" pitchFamily="18" charset="0"/>
              </a:rPr>
              <a:t>Each person must have a unique id. </a:t>
            </a:r>
          </a:p>
        </p:txBody>
      </p:sp>
      <p:sp>
        <p:nvSpPr>
          <p:cNvPr id="9" name="Text Box 5"/>
          <p:cNvSpPr txBox="1">
            <a:spLocks noChangeArrowheads="1"/>
          </p:cNvSpPr>
          <p:nvPr/>
        </p:nvSpPr>
        <p:spPr bwMode="auto">
          <a:xfrm>
            <a:off x="5562600" y="3962400"/>
            <a:ext cx="22098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Student</a:t>
            </a:r>
          </a:p>
        </p:txBody>
      </p:sp>
      <p:sp>
        <p:nvSpPr>
          <p:cNvPr id="10" name="Text Box 6"/>
          <p:cNvSpPr txBox="1">
            <a:spLocks noChangeArrowheads="1"/>
          </p:cNvSpPr>
          <p:nvPr/>
        </p:nvSpPr>
        <p:spPr bwMode="auto">
          <a:xfrm>
            <a:off x="5562600" y="1600200"/>
            <a:ext cx="19050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Teacher</a:t>
            </a:r>
          </a:p>
        </p:txBody>
      </p:sp>
      <p:sp>
        <p:nvSpPr>
          <p:cNvPr id="11" name="Text Box 7"/>
          <p:cNvSpPr txBox="1">
            <a:spLocks noChangeArrowheads="1"/>
          </p:cNvSpPr>
          <p:nvPr/>
        </p:nvSpPr>
        <p:spPr bwMode="auto">
          <a:xfrm>
            <a:off x="5562600" y="4343400"/>
            <a:ext cx="2209800" cy="862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getUID()</a:t>
            </a:r>
            <a:endParaRPr lang="en-US" sz="2000">
              <a:solidFill>
                <a:srgbClr val="FF0000"/>
              </a:solidFill>
              <a:latin typeface="Times New Roman" pitchFamily="18" charset="0"/>
            </a:endParaRPr>
          </a:p>
          <a:p>
            <a:pPr eaLnBrk="1" hangingPunct="1">
              <a:spcBef>
                <a:spcPct val="50000"/>
              </a:spcBef>
            </a:pPr>
            <a:r>
              <a:rPr lang="en-US" sz="2000">
                <a:latin typeface="Times New Roman" pitchFamily="18" charset="0"/>
              </a:rPr>
              <a:t>…</a:t>
            </a:r>
          </a:p>
        </p:txBody>
      </p:sp>
      <p:sp>
        <p:nvSpPr>
          <p:cNvPr id="12" name="Text Box 8"/>
          <p:cNvSpPr txBox="1">
            <a:spLocks noChangeArrowheads="1"/>
          </p:cNvSpPr>
          <p:nvPr/>
        </p:nvSpPr>
        <p:spPr bwMode="auto">
          <a:xfrm>
            <a:off x="5562600" y="1981200"/>
            <a:ext cx="1905000" cy="8620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b="1">
                <a:latin typeface="Courier New" pitchFamily="49" charset="0"/>
                <a:cs typeface="Courier New" pitchFamily="49" charset="0"/>
              </a:rPr>
              <a:t>getUID()</a:t>
            </a:r>
            <a:endParaRPr lang="en-US" sz="2000">
              <a:solidFill>
                <a:srgbClr val="FF0000"/>
              </a:solidFill>
              <a:latin typeface="Times New Roman" pitchFamily="18" charset="0"/>
            </a:endParaRPr>
          </a:p>
          <a:p>
            <a:pPr eaLnBrk="1" hangingPunct="1">
              <a:spcBef>
                <a:spcPct val="50000"/>
              </a:spcBef>
            </a:pPr>
            <a:r>
              <a:rPr lang="en-US" sz="2000">
                <a:latin typeface="Times New Roman" pitchFamily="18" charset="0"/>
              </a:rPr>
              <a:t>…</a:t>
            </a:r>
          </a:p>
        </p:txBody>
      </p:sp>
      <p:sp>
        <p:nvSpPr>
          <p:cNvPr id="13" name="Line 9"/>
          <p:cNvSpPr>
            <a:spLocks noChangeShapeType="1"/>
          </p:cNvSpPr>
          <p:nvPr/>
        </p:nvSpPr>
        <p:spPr bwMode="auto">
          <a:xfrm flipV="1">
            <a:off x="4267200" y="2338388"/>
            <a:ext cx="1295400" cy="12192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0"/>
          <p:cNvSpPr>
            <a:spLocks noChangeShapeType="1"/>
          </p:cNvSpPr>
          <p:nvPr/>
        </p:nvSpPr>
        <p:spPr bwMode="auto">
          <a:xfrm>
            <a:off x="4267200" y="3557588"/>
            <a:ext cx="1295400" cy="1014412"/>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Rectangle 12"/>
          <p:cNvSpPr>
            <a:spLocks noChangeArrowheads="1"/>
          </p:cNvSpPr>
          <p:nvPr/>
        </p:nvSpPr>
        <p:spPr bwMode="auto">
          <a:xfrm>
            <a:off x="304800" y="5208587"/>
            <a:ext cx="838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dirty="0"/>
              <a:t>Since the implementation of id is dependent on the individual classes, we make the </a:t>
            </a:r>
            <a:r>
              <a:rPr lang="en-US" sz="2000" i="1" dirty="0" err="1"/>
              <a:t>getUID</a:t>
            </a:r>
            <a:r>
              <a:rPr lang="en-US" sz="2000" i="1" dirty="0"/>
              <a:t>() method abstract.</a:t>
            </a:r>
            <a:endParaRPr lang="en-IN" sz="2000" i="1" dirty="0"/>
          </a:p>
        </p:txBody>
      </p:sp>
      <p:sp>
        <p:nvSpPr>
          <p:cNvPr id="16" name="Isosceles Triangle 20"/>
          <p:cNvSpPr>
            <a:spLocks noChangeArrowheads="1"/>
          </p:cNvSpPr>
          <p:nvPr/>
        </p:nvSpPr>
        <p:spPr bwMode="auto">
          <a:xfrm rot="-5400000">
            <a:off x="2895600" y="3024188"/>
            <a:ext cx="609600" cy="457200"/>
          </a:xfrm>
          <a:prstGeom prst="triangle">
            <a:avLst>
              <a:gd name="adj" fmla="val 50000"/>
            </a:avLst>
          </a:prstGeom>
          <a:noFill/>
          <a:ln w="9525" algn="ctr">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cxnSp>
        <p:nvCxnSpPr>
          <p:cNvPr id="17" name="Straight Connector 22"/>
          <p:cNvCxnSpPr>
            <a:cxnSpLocks noChangeShapeType="1"/>
            <a:stCxn id="16" idx="3"/>
            <a:endCxn id="14" idx="0"/>
          </p:cNvCxnSpPr>
          <p:nvPr/>
        </p:nvCxnSpPr>
        <p:spPr bwMode="auto">
          <a:xfrm>
            <a:off x="3429000" y="3252788"/>
            <a:ext cx="838200" cy="3048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dirty="0"/>
              <a:t>Test your understanding</a:t>
            </a:r>
          </a:p>
        </p:txBody>
      </p:sp>
      <p:sp>
        <p:nvSpPr>
          <p:cNvPr id="7270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0920329-A86D-4894-A355-D5B492C4E4C8}" type="slidenum">
              <a:rPr lang="en-US" smtClean="0">
                <a:solidFill>
                  <a:schemeClr val="bg2"/>
                </a:solidFill>
              </a:rPr>
              <a:pPr eaLnBrk="1" hangingPunct="1">
                <a:defRPr/>
              </a:pPr>
              <a:t>91</a:t>
            </a:fld>
            <a:endParaRPr lang="en-US">
              <a:solidFill>
                <a:schemeClr val="bg2"/>
              </a:solidFill>
            </a:endParaRPr>
          </a:p>
        </p:txBody>
      </p:sp>
      <p:sp>
        <p:nvSpPr>
          <p:cNvPr id="72707" name="Content Placeholder 2"/>
          <p:cNvSpPr>
            <a:spLocks noGrp="1"/>
          </p:cNvSpPr>
          <p:nvPr>
            <p:ph sz="quarter" idx="1"/>
          </p:nvPr>
        </p:nvSpPr>
        <p:spPr>
          <a:xfrm>
            <a:off x="457200" y="1524000"/>
            <a:ext cx="8229600" cy="1066800"/>
          </a:xfrm>
        </p:spPr>
        <p:txBody>
          <a:bodyPr/>
          <a:lstStyle/>
          <a:p>
            <a:r>
              <a:rPr lang="en-US"/>
              <a:t>What will this code print?</a:t>
            </a:r>
          </a:p>
        </p:txBody>
      </p:sp>
      <p:sp>
        <p:nvSpPr>
          <p:cNvPr id="5" name="Rectangle 4"/>
          <p:cNvSpPr/>
          <p:nvPr/>
        </p:nvSpPr>
        <p:spPr>
          <a:xfrm>
            <a:off x="762000" y="2514600"/>
            <a:ext cx="6934200" cy="769938"/>
          </a:xfrm>
          <a:prstGeom prst="rect">
            <a:avLst/>
          </a:prstGeom>
        </p:spPr>
        <p:txBody>
          <a:bodyPr>
            <a:spAutoFit/>
          </a:bodyPr>
          <a:lstStyle/>
          <a:p>
            <a:pPr marL="342900" indent="-342900" eaLnBrk="0" hangingPunct="0">
              <a:spcBef>
                <a:spcPct val="20000"/>
              </a:spcBef>
              <a:buClr>
                <a:srgbClr val="C81E1E"/>
              </a:buClr>
              <a:defRPr/>
            </a:pPr>
            <a:r>
              <a:rPr lang="en-US" sz="2000" b="1" kern="0" dirty="0">
                <a:solidFill>
                  <a:srgbClr val="000000"/>
                </a:solidFill>
                <a:latin typeface="Courier New" pitchFamily="49" charset="0"/>
                <a:cs typeface="+mn-cs"/>
              </a:rPr>
              <a:t>Person s1= new Student(“Mary”);</a:t>
            </a:r>
          </a:p>
          <a:p>
            <a:pPr marL="342900" indent="-342900" eaLnBrk="0" hangingPunct="0">
              <a:spcBef>
                <a:spcPct val="20000"/>
              </a:spcBef>
              <a:buClr>
                <a:srgbClr val="C81E1E"/>
              </a:buClr>
              <a:defRPr/>
            </a:pPr>
            <a:r>
              <a:rPr lang="en-US" sz="2000" b="1" kern="0" dirty="0" err="1">
                <a:solidFill>
                  <a:srgbClr val="000000"/>
                </a:solidFill>
                <a:latin typeface="Courier New" pitchFamily="49" charset="0"/>
                <a:cs typeface="+mn-cs"/>
              </a:rPr>
              <a:t>System.out.println</a:t>
            </a:r>
            <a:r>
              <a:rPr lang="en-US" sz="2000" b="1" kern="0" dirty="0">
                <a:solidFill>
                  <a:srgbClr val="000000"/>
                </a:solidFill>
                <a:latin typeface="Courier New" pitchFamily="49" charset="0"/>
                <a:cs typeface="+mn-cs"/>
              </a:rPr>
              <a:t>(s1 </a:t>
            </a:r>
            <a:r>
              <a:rPr lang="en-US" sz="2000" b="1" kern="0" dirty="0" err="1">
                <a:solidFill>
                  <a:srgbClr val="000000"/>
                </a:solidFill>
                <a:latin typeface="Courier New" pitchFamily="49" charset="0"/>
                <a:cs typeface="+mn-cs"/>
              </a:rPr>
              <a:t>instanceof</a:t>
            </a:r>
            <a:r>
              <a:rPr lang="en-US" sz="2000" b="1" kern="0" dirty="0">
                <a:solidFill>
                  <a:srgbClr val="000000"/>
                </a:solidFill>
                <a:latin typeface="Courier New" pitchFamily="49" charset="0"/>
                <a:cs typeface="+mn-cs"/>
              </a:rPr>
              <a:t> Teacher ); </a:t>
            </a:r>
          </a:p>
        </p:txBody>
      </p:sp>
    </p:spTree>
    <p:extLst>
      <p:ext uri="{BB962C8B-B14F-4D97-AF65-F5344CB8AC3E}">
        <p14:creationId xmlns:p14="http://schemas.microsoft.com/office/powerpoint/2010/main" val="3351856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1D1A58B3-4720-4729-860E-74E52787424B}" type="slidenum">
              <a:rPr lang="en-US" altLang="en-US"/>
              <a:pPr/>
              <a:t>92</a:t>
            </a:fld>
            <a:endParaRPr lang="en-US" altLang="en-US"/>
          </a:p>
        </p:txBody>
      </p:sp>
      <p:sp>
        <p:nvSpPr>
          <p:cNvPr id="300035" name="Rectangle 2"/>
          <p:cNvSpPr>
            <a:spLocks noGrp="1" noChangeArrowheads="1"/>
          </p:cNvSpPr>
          <p:nvPr>
            <p:ph type="title" idx="4294967295"/>
          </p:nvPr>
        </p:nvSpPr>
        <p:spPr>
          <a:xfrm>
            <a:off x="381000" y="228600"/>
            <a:ext cx="7772400" cy="685800"/>
          </a:xfrm>
          <a:noFill/>
        </p:spPr>
        <p:txBody>
          <a:bodyPr>
            <a:normAutofit fontScale="90000"/>
          </a:bodyPr>
          <a:lstStyle/>
          <a:p>
            <a:r>
              <a:rPr lang="en-US" altLang="en-US" dirty="0"/>
              <a:t>Abstract method in Abstract class </a:t>
            </a:r>
          </a:p>
        </p:txBody>
      </p:sp>
      <p:sp>
        <p:nvSpPr>
          <p:cNvPr id="30003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0036" name="Text Box 3"/>
          <p:cNvSpPr txBox="1">
            <a:spLocks noChangeArrowheads="1"/>
          </p:cNvSpPr>
          <p:nvPr/>
        </p:nvSpPr>
        <p:spPr bwMode="auto">
          <a:xfrm>
            <a:off x="304800" y="1219200"/>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000">
                <a:cs typeface="Times New Roman"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Tree>
    <p:extLst>
      <p:ext uri="{BB962C8B-B14F-4D97-AF65-F5344CB8AC3E}">
        <p14:creationId xmlns:p14="http://schemas.microsoft.com/office/powerpoint/2010/main" val="27625585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4D572749-1DD6-4BEE-85C1-5BC45C1E62C7}" type="slidenum">
              <a:rPr lang="en-US" altLang="en-US"/>
              <a:pPr/>
              <a:t>93</a:t>
            </a:fld>
            <a:endParaRPr lang="en-US" altLang="en-US"/>
          </a:p>
        </p:txBody>
      </p:sp>
      <p:sp>
        <p:nvSpPr>
          <p:cNvPr id="301059" name="Rectangle 2"/>
          <p:cNvSpPr>
            <a:spLocks noGrp="1" noChangeArrowheads="1"/>
          </p:cNvSpPr>
          <p:nvPr>
            <p:ph type="title" idx="4294967295"/>
          </p:nvPr>
        </p:nvSpPr>
        <p:spPr>
          <a:xfrm>
            <a:off x="533400" y="228600"/>
            <a:ext cx="8610600" cy="914400"/>
          </a:xfrm>
          <a:noFill/>
        </p:spPr>
        <p:txBody>
          <a:bodyPr/>
          <a:lstStyle/>
          <a:p>
            <a:r>
              <a:rPr lang="en-US" altLang="en-US" sz="2800" dirty="0"/>
              <a:t>object cannot be created from abstract class </a:t>
            </a:r>
          </a:p>
        </p:txBody>
      </p:sp>
      <p:sp>
        <p:nvSpPr>
          <p:cNvPr id="301058"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1060"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An abstract class cannot be instantiated using the </a:t>
            </a:r>
            <a:r>
              <a:rPr lang="en-US" altLang="en-US" sz="3600" u="sng">
                <a:cs typeface="Times New Roman" pitchFamily="18" charset="0"/>
              </a:rPr>
              <a:t>new</a:t>
            </a:r>
            <a:r>
              <a:rPr lang="en-US" altLang="en-US" sz="3600">
                <a:cs typeface="Times New Roman" pitchFamily="18" charset="0"/>
              </a:rPr>
              <a:t> operator, but you can still define its constructors, which are invoked in the constructors of its subclasses. For instance, the constructors of </a:t>
            </a:r>
            <a:r>
              <a:rPr lang="en-US" altLang="en-US" sz="3600" u="sng">
                <a:cs typeface="Times New Roman" pitchFamily="18" charset="0"/>
              </a:rPr>
              <a:t>GeometricObject</a:t>
            </a:r>
            <a:r>
              <a:rPr lang="en-US" altLang="en-US" sz="3600">
                <a:cs typeface="Times New Roman" pitchFamily="18" charset="0"/>
              </a:rPr>
              <a:t> are invoked in the </a:t>
            </a:r>
            <a:r>
              <a:rPr lang="en-US" altLang="en-US" sz="3600" u="sng">
                <a:cs typeface="Times New Roman" pitchFamily="18" charset="0"/>
              </a:rPr>
              <a:t>Circle</a:t>
            </a:r>
            <a:r>
              <a:rPr lang="en-US" altLang="en-US" sz="3600">
                <a:cs typeface="Times New Roman" pitchFamily="18" charset="0"/>
              </a:rPr>
              <a:t> class and the </a:t>
            </a:r>
            <a:r>
              <a:rPr lang="en-US" altLang="en-US" sz="3600" u="sng">
                <a:cs typeface="Times New Roman" pitchFamily="18" charset="0"/>
              </a:rPr>
              <a:t>Rectangle</a:t>
            </a:r>
            <a:r>
              <a:rPr lang="en-US" altLang="en-US" sz="3600">
                <a:cs typeface="Times New Roman" pitchFamily="18" charset="0"/>
              </a:rPr>
              <a:t> class. </a:t>
            </a:r>
          </a:p>
        </p:txBody>
      </p:sp>
    </p:spTree>
    <p:extLst>
      <p:ext uri="{BB962C8B-B14F-4D97-AF65-F5344CB8AC3E}">
        <p14:creationId xmlns:p14="http://schemas.microsoft.com/office/powerpoint/2010/main" val="30330957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AC13336E-E315-4583-928D-066520EEDA6D}" type="slidenum">
              <a:rPr lang="en-US" altLang="en-US"/>
              <a:pPr/>
              <a:t>94</a:t>
            </a:fld>
            <a:endParaRPr lang="en-US" altLang="en-US"/>
          </a:p>
        </p:txBody>
      </p:sp>
      <p:sp>
        <p:nvSpPr>
          <p:cNvPr id="302083" name="Rectangle 2"/>
          <p:cNvSpPr>
            <a:spLocks noGrp="1" noChangeArrowheads="1"/>
          </p:cNvSpPr>
          <p:nvPr>
            <p:ph type="title" idx="4294967295"/>
          </p:nvPr>
        </p:nvSpPr>
        <p:spPr>
          <a:xfrm>
            <a:off x="304800" y="0"/>
            <a:ext cx="8610600" cy="1143000"/>
          </a:xfrm>
          <a:noFill/>
        </p:spPr>
        <p:txBody>
          <a:bodyPr>
            <a:normAutofit/>
          </a:bodyPr>
          <a:lstStyle/>
          <a:p>
            <a:r>
              <a:rPr lang="en-US" altLang="en-US" dirty="0"/>
              <a:t>Abstract class without Abstract method </a:t>
            </a:r>
          </a:p>
        </p:txBody>
      </p:sp>
      <p:sp>
        <p:nvSpPr>
          <p:cNvPr id="302082"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2084"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class that contains abstract methods must be abstract. However, it is possible to define an abstract class that contains no abstract methods. In this case, you cannot create instances of the class using the </a:t>
            </a:r>
            <a:r>
              <a:rPr lang="en-US" altLang="en-US" sz="3600" u="sng">
                <a:cs typeface="Times New Roman" pitchFamily="18" charset="0"/>
              </a:rPr>
              <a:t>new</a:t>
            </a:r>
            <a:r>
              <a:rPr lang="en-US" altLang="en-US" sz="3600">
                <a:cs typeface="Times New Roman" pitchFamily="18" charset="0"/>
              </a:rPr>
              <a:t> operator. This class is used as a base class for defining a new subclass. </a:t>
            </a:r>
          </a:p>
        </p:txBody>
      </p:sp>
    </p:spTree>
    <p:extLst>
      <p:ext uri="{BB962C8B-B14F-4D97-AF65-F5344CB8AC3E}">
        <p14:creationId xmlns:p14="http://schemas.microsoft.com/office/powerpoint/2010/main" val="2450984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17B6213B-C01E-40EA-A797-A4C61C37FE7F}" type="slidenum">
              <a:rPr lang="en-US" altLang="en-US"/>
              <a:pPr/>
              <a:t>95</a:t>
            </a:fld>
            <a:endParaRPr lang="en-US" altLang="en-US"/>
          </a:p>
        </p:txBody>
      </p:sp>
      <p:sp>
        <p:nvSpPr>
          <p:cNvPr id="303107" name="Rectangle 2"/>
          <p:cNvSpPr>
            <a:spLocks noGrp="1" noChangeArrowheads="1"/>
          </p:cNvSpPr>
          <p:nvPr>
            <p:ph type="title" idx="4294967295"/>
          </p:nvPr>
        </p:nvSpPr>
        <p:spPr>
          <a:xfrm>
            <a:off x="457200" y="457200"/>
            <a:ext cx="8686800" cy="1143000"/>
          </a:xfrm>
          <a:noFill/>
        </p:spPr>
        <p:txBody>
          <a:bodyPr>
            <a:normAutofit fontScale="90000"/>
          </a:bodyPr>
          <a:lstStyle/>
          <a:p>
            <a:r>
              <a:rPr lang="en-US" altLang="en-US" dirty="0"/>
              <a:t>superclass of abstract class may be concrete </a:t>
            </a:r>
          </a:p>
        </p:txBody>
      </p:sp>
      <p:sp>
        <p:nvSpPr>
          <p:cNvPr id="303106"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6F11E82-FD15-40FA-B3F1-9EC46FB366A6}" type="slidenum">
              <a:rPr lang="en-US" altLang="en-US" sz="1400"/>
              <a:pPr algn="r"/>
              <a:t>95</a:t>
            </a:fld>
            <a:endParaRPr lang="en-US" altLang="en-US" sz="1400"/>
          </a:p>
        </p:txBody>
      </p:sp>
      <p:sp>
        <p:nvSpPr>
          <p:cNvPr id="303108"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subclass can be abstract even if its superclass is concrete. For example, the </a:t>
            </a:r>
            <a:r>
              <a:rPr lang="en-US" altLang="en-US" sz="3600" u="sng">
                <a:cs typeface="Times New Roman" pitchFamily="18" charset="0"/>
              </a:rPr>
              <a:t>Object</a:t>
            </a:r>
            <a:r>
              <a:rPr lang="en-US" altLang="en-US" sz="3600">
                <a:cs typeface="Times New Roman" pitchFamily="18" charset="0"/>
              </a:rPr>
              <a:t> class is concrete, but its subclasses, such as </a:t>
            </a:r>
            <a:r>
              <a:rPr lang="en-US" altLang="en-US" sz="3600" u="sng">
                <a:cs typeface="Times New Roman" pitchFamily="18" charset="0"/>
              </a:rPr>
              <a:t>GeometricObject</a:t>
            </a:r>
            <a:r>
              <a:rPr lang="en-US" altLang="en-US" sz="3600">
                <a:cs typeface="Times New Roman" pitchFamily="18" charset="0"/>
              </a:rPr>
              <a:t>, may be abstract.</a:t>
            </a:r>
          </a:p>
        </p:txBody>
      </p:sp>
    </p:spTree>
    <p:extLst>
      <p:ext uri="{BB962C8B-B14F-4D97-AF65-F5344CB8AC3E}">
        <p14:creationId xmlns:p14="http://schemas.microsoft.com/office/powerpoint/2010/main" val="8860832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9138B36D-3205-48E6-B28E-7F2255B07535}" type="slidenum">
              <a:rPr lang="en-US" altLang="en-US"/>
              <a:pPr/>
              <a:t>96</a:t>
            </a:fld>
            <a:endParaRPr lang="en-US" altLang="en-US"/>
          </a:p>
        </p:txBody>
      </p:sp>
      <p:sp>
        <p:nvSpPr>
          <p:cNvPr id="304131" name="Rectangle 2"/>
          <p:cNvSpPr>
            <a:spLocks noGrp="1" noChangeArrowheads="1"/>
          </p:cNvSpPr>
          <p:nvPr>
            <p:ph type="title" idx="4294967295"/>
          </p:nvPr>
        </p:nvSpPr>
        <p:spPr>
          <a:xfrm>
            <a:off x="0" y="-23813"/>
            <a:ext cx="8763000" cy="1143001"/>
          </a:xfrm>
          <a:noFill/>
        </p:spPr>
        <p:txBody>
          <a:bodyPr>
            <a:normAutofit fontScale="90000"/>
          </a:bodyPr>
          <a:lstStyle/>
          <a:p>
            <a:r>
              <a:rPr lang="en-US" altLang="en-US" dirty="0"/>
              <a:t>concrete method overridden to be abstract </a:t>
            </a:r>
          </a:p>
        </p:txBody>
      </p:sp>
      <p:sp>
        <p:nvSpPr>
          <p:cNvPr id="304130"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04132"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A subclass can override a method from its superclass to define it </a:t>
            </a:r>
            <a:r>
              <a:rPr lang="en-US" altLang="en-US" sz="3600" u="sng">
                <a:cs typeface="Times New Roman" pitchFamily="18" charset="0"/>
              </a:rPr>
              <a:t>abstract</a:t>
            </a:r>
            <a:r>
              <a:rPr lang="en-US" altLang="en-US" sz="3600">
                <a:cs typeface="Times New Roman" pitchFamily="18" charset="0"/>
              </a:rPr>
              <a:t>. This is rare, but useful when the implementation of the method in the superclass becomes invalid in the subclass. In this case, the subclass must be defined abstract. </a:t>
            </a:r>
          </a:p>
        </p:txBody>
      </p:sp>
    </p:spTree>
    <p:extLst>
      <p:ext uri="{BB962C8B-B14F-4D97-AF65-F5344CB8AC3E}">
        <p14:creationId xmlns:p14="http://schemas.microsoft.com/office/powerpoint/2010/main" val="9911101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2"/>
          </p:nvPr>
        </p:nvSpPr>
        <p:spPr>
          <a:xfrm>
            <a:off x="6553200" y="6399213"/>
            <a:ext cx="1905000" cy="457200"/>
          </a:xfrm>
          <a:prstGeom prst="rect">
            <a:avLst/>
          </a:prstGeom>
        </p:spPr>
        <p:txBody>
          <a:bodyPr/>
          <a:lstStyle/>
          <a:p>
            <a:fld id="{97227503-EAD4-44D0-8B85-0EC19164767F}" type="slidenum">
              <a:rPr lang="en-US" altLang="en-US"/>
              <a:pPr/>
              <a:t>97</a:t>
            </a:fld>
            <a:endParaRPr lang="en-US" altLang="en-US"/>
          </a:p>
        </p:txBody>
      </p:sp>
      <p:sp>
        <p:nvSpPr>
          <p:cNvPr id="305155" name="Rectangle 2"/>
          <p:cNvSpPr>
            <a:spLocks noGrp="1" noChangeArrowheads="1"/>
          </p:cNvSpPr>
          <p:nvPr>
            <p:ph type="title" idx="4294967295"/>
          </p:nvPr>
        </p:nvSpPr>
        <p:spPr>
          <a:xfrm>
            <a:off x="381000" y="304800"/>
            <a:ext cx="7772400" cy="685800"/>
          </a:xfrm>
          <a:noFill/>
        </p:spPr>
        <p:txBody>
          <a:bodyPr>
            <a:normAutofit fontScale="90000"/>
          </a:bodyPr>
          <a:lstStyle/>
          <a:p>
            <a:r>
              <a:rPr lang="en-US" altLang="en-US" dirty="0"/>
              <a:t>Abstract class as type </a:t>
            </a:r>
          </a:p>
        </p:txBody>
      </p:sp>
      <p:sp>
        <p:nvSpPr>
          <p:cNvPr id="30515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11F3372F-D2C8-43A5-8271-6E9DBF7F4695}" type="slidenum">
              <a:rPr lang="en-US" altLang="en-US" sz="1400"/>
              <a:pPr algn="r"/>
              <a:t>97</a:t>
            </a:fld>
            <a:endParaRPr lang="en-US" altLang="en-US" sz="1400"/>
          </a:p>
        </p:txBody>
      </p:sp>
      <p:sp>
        <p:nvSpPr>
          <p:cNvPr id="305156"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600">
                <a:cs typeface="Times New Roman" pitchFamily="18" charset="0"/>
              </a:rPr>
              <a:t>You cannot create an instance from an abstract class using the </a:t>
            </a:r>
            <a:r>
              <a:rPr lang="en-US" altLang="en-US" sz="3600" u="sng">
                <a:cs typeface="Times New Roman" pitchFamily="18" charset="0"/>
              </a:rPr>
              <a:t>new</a:t>
            </a:r>
            <a:r>
              <a:rPr lang="en-US" altLang="en-US" sz="3600">
                <a:cs typeface="Times New Roman" pitchFamily="18" charset="0"/>
              </a:rPr>
              <a:t> operator, but an abstract class can be used as a data type. Therefore, the following statement, which creates an array whose elements are of </a:t>
            </a:r>
            <a:r>
              <a:rPr lang="en-US" altLang="en-US" sz="3600" u="sng">
                <a:cs typeface="Times New Roman" pitchFamily="18" charset="0"/>
              </a:rPr>
              <a:t>GeometricObject</a:t>
            </a:r>
            <a:r>
              <a:rPr lang="en-US" altLang="en-US" sz="3600">
                <a:cs typeface="Times New Roman" pitchFamily="18" charset="0"/>
              </a:rPr>
              <a:t> type, is correct. </a:t>
            </a:r>
          </a:p>
          <a:p>
            <a:pPr>
              <a:spcBef>
                <a:spcPct val="50000"/>
              </a:spcBef>
            </a:pPr>
            <a:r>
              <a:rPr lang="en-US" altLang="en-US" sz="2800" u="sng">
                <a:cs typeface="Times New Roman" pitchFamily="18" charset="0"/>
              </a:rPr>
              <a:t>GeometricObject[] geo = new    GeometricObject[10];</a:t>
            </a:r>
          </a:p>
        </p:txBody>
      </p:sp>
    </p:spTree>
    <p:extLst>
      <p:ext uri="{BB962C8B-B14F-4D97-AF65-F5344CB8AC3E}">
        <p14:creationId xmlns:p14="http://schemas.microsoft.com/office/powerpoint/2010/main" val="34152614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Slide Number Placeholder 2"/>
          <p:cNvSpPr>
            <a:spLocks noGrp="1"/>
          </p:cNvSpPr>
          <p:nvPr>
            <p:ph type="sldNum" sz="quarter" idx="12"/>
          </p:nvPr>
        </p:nvSpPr>
        <p:spPr>
          <a:prstGeom prst="rect">
            <a:avLst/>
          </a:prstGeom>
        </p:spPr>
        <p:txBody>
          <a:bodyPr/>
          <a:lstStyle/>
          <a:p>
            <a:fld id="{4E08E00F-C97F-4F33-A069-A6B6010A899F}" type="slidenum">
              <a:rPr lang="en-US" altLang="en-US"/>
              <a:pPr/>
              <a:t>98</a:t>
            </a:fld>
            <a:endParaRPr lang="en-US" altLang="en-US"/>
          </a:p>
        </p:txBody>
      </p:sp>
      <p:sp>
        <p:nvSpPr>
          <p:cNvPr id="310275" name="Rectangle 2"/>
          <p:cNvSpPr>
            <a:spLocks noGrp="1" noChangeArrowheads="1"/>
          </p:cNvSpPr>
          <p:nvPr>
            <p:ph type="ctrTitle"/>
          </p:nvPr>
        </p:nvSpPr>
        <p:spPr>
          <a:noFill/>
        </p:spPr>
        <p:txBody>
          <a:bodyPr/>
          <a:lstStyle/>
          <a:p>
            <a:pPr algn="ctr"/>
            <a:r>
              <a:rPr lang="en-US" altLang="en-US" sz="4000" dirty="0">
                <a:solidFill>
                  <a:schemeClr val="tx1"/>
                </a:solidFill>
              </a:rPr>
              <a:t>INTERFACE</a:t>
            </a:r>
          </a:p>
        </p:txBody>
      </p:sp>
      <p:sp>
        <p:nvSpPr>
          <p:cNvPr id="310274"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endParaRPr lang="en-US" altLang="en-US" sz="1400" dirty="0"/>
          </a:p>
        </p:txBody>
      </p:sp>
      <p:sp>
        <p:nvSpPr>
          <p:cNvPr id="310276" name="Rectangle 4"/>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Tree>
    <p:extLst>
      <p:ext uri="{BB962C8B-B14F-4D97-AF65-F5344CB8AC3E}">
        <p14:creationId xmlns:p14="http://schemas.microsoft.com/office/powerpoint/2010/main" val="3272004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152400"/>
            <a:ext cx="8229600" cy="1143000"/>
          </a:xfrm>
        </p:spPr>
        <p:txBody>
          <a:bodyPr/>
          <a:lstStyle/>
          <a:p>
            <a:pPr eaLnBrk="1" hangingPunct="1"/>
            <a:r>
              <a:rPr lang="en-US" dirty="0"/>
              <a:t>Definition</a:t>
            </a:r>
          </a:p>
        </p:txBody>
      </p:sp>
      <p:sp>
        <p:nvSpPr>
          <p:cNvPr id="410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D74F7697-979C-4393-B749-2E31F820FA84}" type="slidenum">
              <a:rPr lang="en-US" smtClean="0">
                <a:solidFill>
                  <a:schemeClr val="bg2"/>
                </a:solidFill>
              </a:rPr>
              <a:pPr eaLnBrk="1" hangingPunct="1">
                <a:defRPr/>
              </a:pPr>
              <a:t>99</a:t>
            </a:fld>
            <a:endParaRPr lang="en-US">
              <a:solidFill>
                <a:schemeClr val="bg2"/>
              </a:solidFill>
            </a:endParaRPr>
          </a:p>
        </p:txBody>
      </p:sp>
      <p:sp>
        <p:nvSpPr>
          <p:cNvPr id="816131" name="Rectangle 3"/>
          <p:cNvSpPr>
            <a:spLocks noGrp="1" noChangeArrowheads="1"/>
          </p:cNvSpPr>
          <p:nvPr>
            <p:ph sz="quarter" idx="1"/>
          </p:nvPr>
        </p:nvSpPr>
        <p:spPr>
          <a:xfrm>
            <a:off x="228600" y="1066800"/>
            <a:ext cx="8686800" cy="5410200"/>
          </a:xfrm>
        </p:spPr>
        <p:txBody>
          <a:bodyPr>
            <a:normAutofit/>
          </a:bodyPr>
          <a:lstStyle/>
          <a:p>
            <a:pPr marL="609600" indent="-609600" eaLnBrk="1" hangingPunct="1">
              <a:defRPr/>
            </a:pPr>
            <a:r>
              <a:rPr lang="en-US" dirty="0"/>
              <a:t>Like class, interface is also used to define a new type.</a:t>
            </a:r>
          </a:p>
          <a:p>
            <a:pPr marL="609600" indent="-609600" eaLnBrk="1" hangingPunct="1">
              <a:defRPr/>
            </a:pPr>
            <a:r>
              <a:rPr lang="en-US" dirty="0">
                <a:latin typeface="+mj-lt"/>
              </a:rPr>
              <a:t>An interface is a special type of construct that may have </a:t>
            </a:r>
          </a:p>
          <a:p>
            <a:pPr marL="1009650" lvl="1" indent="-609600" eaLnBrk="1" hangingPunct="1">
              <a:defRPr/>
            </a:pPr>
            <a:r>
              <a:rPr lang="en-US" sz="2000" dirty="0">
                <a:latin typeface="+mj-lt"/>
              </a:rPr>
              <a:t>some constants : </a:t>
            </a:r>
            <a:r>
              <a:rPr lang="en-US" sz="2000" b="1" dirty="0">
                <a:solidFill>
                  <a:schemeClr val="tx1"/>
                </a:solidFill>
                <a:latin typeface="Courier New" pitchFamily="49" charset="0"/>
                <a:cs typeface="Courier New" pitchFamily="49" charset="0"/>
              </a:rPr>
              <a:t>static and final</a:t>
            </a:r>
          </a:p>
          <a:p>
            <a:pPr marL="1009650" lvl="1" indent="-609600" eaLnBrk="1" hangingPunct="1">
              <a:defRPr/>
            </a:pPr>
            <a:r>
              <a:rPr lang="en-US" sz="2000" dirty="0">
                <a:latin typeface="+mj-lt"/>
                <a:ea typeface="+mn-ea"/>
                <a:cs typeface="+mn-cs"/>
              </a:rPr>
              <a:t>some methods listed but with no implementations: </a:t>
            </a:r>
            <a:r>
              <a:rPr lang="en-US" sz="2000" b="1" dirty="0">
                <a:solidFill>
                  <a:schemeClr val="tx1"/>
                </a:solidFill>
                <a:latin typeface="Courier New" pitchFamily="49" charset="0"/>
                <a:cs typeface="Courier New" pitchFamily="49" charset="0"/>
              </a:rPr>
              <a:t>abstract</a:t>
            </a:r>
            <a:r>
              <a:rPr lang="en-US" sz="800" dirty="0">
                <a:latin typeface="+mj-lt"/>
                <a:ea typeface="+mn-ea"/>
                <a:cs typeface="+mn-cs"/>
              </a:rPr>
              <a:t> </a:t>
            </a:r>
          </a:p>
          <a:p>
            <a:pPr marL="609600" indent="-609600" eaLnBrk="1" hangingPunct="1">
              <a:defRPr/>
            </a:pPr>
            <a:r>
              <a:rPr lang="en-US" dirty="0">
                <a:latin typeface="+mj-lt"/>
              </a:rPr>
              <a:t>All the members of interface are </a:t>
            </a:r>
            <a:r>
              <a:rPr lang="en-US" b="1" dirty="0">
                <a:solidFill>
                  <a:schemeClr val="tx1"/>
                </a:solidFill>
                <a:latin typeface="Courier New" pitchFamily="49" charset="0"/>
                <a:cs typeface="Courier New" pitchFamily="49" charset="0"/>
              </a:rPr>
              <a:t>public</a:t>
            </a:r>
          </a:p>
          <a:p>
            <a:pPr marL="609600" indent="-609600" eaLnBrk="1" hangingPunct="1">
              <a:defRPr/>
            </a:pPr>
            <a:r>
              <a:rPr lang="en-US" dirty="0">
                <a:latin typeface="+mj-lt"/>
              </a:rPr>
              <a:t>The modifiers (</a:t>
            </a:r>
            <a:r>
              <a:rPr lang="en-US" b="1" dirty="0">
                <a:solidFill>
                  <a:schemeClr val="tx1"/>
                </a:solidFill>
                <a:latin typeface="Courier New" pitchFamily="49" charset="0"/>
                <a:cs typeface="Courier New" pitchFamily="49" charset="0"/>
              </a:rPr>
              <a:t>public, abstract static and final) </a:t>
            </a:r>
            <a:r>
              <a:rPr lang="en-US" dirty="0">
                <a:latin typeface="+mj-lt"/>
              </a:rPr>
              <a:t>need not be explicitly specified. </a:t>
            </a:r>
          </a:p>
          <a:p>
            <a:pPr marL="609600" indent="-609600" eaLnBrk="1" hangingPunct="1">
              <a:defRPr/>
            </a:pPr>
            <a:r>
              <a:rPr lang="en-US" dirty="0">
                <a:latin typeface="+mj-lt"/>
              </a:rPr>
              <a:t>Interface cannot be instantiated.</a:t>
            </a:r>
          </a:p>
          <a:p>
            <a:pPr marL="609600" indent="-609600" eaLnBrk="1" hangingPunct="1">
              <a:defRPr/>
            </a:pPr>
            <a:r>
              <a:rPr lang="en-US" dirty="0">
                <a:latin typeface="+mj-lt"/>
              </a:rPr>
              <a:t>They don’t automatically inherit from </a:t>
            </a:r>
            <a:r>
              <a:rPr lang="en-US" b="1" dirty="0">
                <a:solidFill>
                  <a:schemeClr val="tx1"/>
                </a:solidFill>
                <a:latin typeface="Courier New" pitchFamily="49" charset="0"/>
                <a:cs typeface="Courier New" pitchFamily="49" charset="0"/>
              </a:rPr>
              <a:t>Object</a:t>
            </a:r>
            <a:r>
              <a:rPr lang="en-US" dirty="0">
                <a:latin typeface="+mj-lt"/>
              </a:rPr>
              <a:t> class.</a:t>
            </a:r>
          </a:p>
          <a:p>
            <a:pPr marL="609600" indent="-609600" eaLnBrk="1" hangingPunct="1">
              <a:defRPr/>
            </a:pPr>
            <a:r>
              <a:rPr lang="en-US" dirty="0">
                <a:latin typeface="+mj-lt"/>
              </a:rPr>
              <a:t>They cannot have any java statements except declarations.</a:t>
            </a:r>
          </a:p>
          <a:p>
            <a:pPr marL="609600" indent="-609600" eaLnBrk="1" hangingPunct="1">
              <a:defRPr/>
            </a:pPr>
            <a:r>
              <a:rPr lang="en-US" dirty="0">
                <a:latin typeface="+mj-lt"/>
              </a:rPr>
              <a:t>A class can inherit from more than one interface.</a:t>
            </a:r>
          </a:p>
        </p:txBody>
      </p:sp>
      <p:sp>
        <p:nvSpPr>
          <p:cNvPr id="816136" name="Rectangle 8"/>
          <p:cNvSpPr>
            <a:spLocks noChangeArrowheads="1"/>
          </p:cNvSpPr>
          <p:nvPr/>
        </p:nvSpPr>
        <p:spPr bwMode="auto">
          <a:xfrm>
            <a:off x="609600" y="4267200"/>
            <a:ext cx="8305800" cy="1524000"/>
          </a:xfrm>
          <a:prstGeom prst="rect">
            <a:avLst/>
          </a:prstGeom>
          <a:noFill/>
          <a:ln w="9525">
            <a:noFill/>
            <a:miter lim="800000"/>
            <a:headEnd/>
            <a:tailEnd/>
          </a:ln>
          <a:effectLst/>
        </p:spPr>
        <p:txBody>
          <a:bodyPr/>
          <a:lstStyle/>
          <a:p>
            <a:pPr marL="609600" indent="-609600">
              <a:spcBef>
                <a:spcPct val="20000"/>
              </a:spcBef>
              <a:buClr>
                <a:schemeClr val="tx2"/>
              </a:buClr>
              <a:buFont typeface="Arial" pitchFamily="34" charset="0"/>
              <a:buChar char="•"/>
              <a:defRPr/>
            </a:pPr>
            <a:endParaRPr lang="en-US" sz="28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1320</TotalTime>
  <Words>16435</Words>
  <Application>Microsoft Office PowerPoint</Application>
  <PresentationFormat>On-screen Show (4:3)</PresentationFormat>
  <Paragraphs>2099</Paragraphs>
  <Slides>190</Slides>
  <Notes>73</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190</vt:i4>
      </vt:variant>
    </vt:vector>
  </HeadingPairs>
  <TitlesOfParts>
    <vt:vector size="203" baseType="lpstr">
      <vt:lpstr>Arial</vt:lpstr>
      <vt:lpstr>Arial (Body)</vt:lpstr>
      <vt:lpstr>Calibri</vt:lpstr>
      <vt:lpstr>Consolas</vt:lpstr>
      <vt:lpstr>Courier New</vt:lpstr>
      <vt:lpstr>Franklin Gothic Book</vt:lpstr>
      <vt:lpstr>Perpetua</vt:lpstr>
      <vt:lpstr>Times New Roman</vt:lpstr>
      <vt:lpstr>urw-din</vt:lpstr>
      <vt:lpstr>Wingdings</vt:lpstr>
      <vt:lpstr>Wingdings 2</vt:lpstr>
      <vt:lpstr>Equity</vt:lpstr>
      <vt:lpstr>Bitmap Image</vt:lpstr>
      <vt:lpstr>Java Basics</vt:lpstr>
      <vt:lpstr>Java Language</vt:lpstr>
      <vt:lpstr>Flavors Of Java</vt:lpstr>
      <vt:lpstr>Simple Hello World in Java</vt:lpstr>
      <vt:lpstr>Environment to compile and execute</vt:lpstr>
      <vt:lpstr>Compilation &amp; execution: command prompt</vt:lpstr>
      <vt:lpstr>JRE and bytecode</vt:lpstr>
      <vt:lpstr>Primitive Data types in Java</vt:lpstr>
      <vt:lpstr>Ranges of Primitive Data Types</vt:lpstr>
      <vt:lpstr>Unicode Characters</vt:lpstr>
      <vt:lpstr>Scanner Class</vt:lpstr>
      <vt:lpstr>Introduction to Java IDEs</vt:lpstr>
      <vt:lpstr>Packages</vt:lpstr>
      <vt:lpstr>Some Packages in the Java API</vt:lpstr>
      <vt:lpstr>PowerPoint Presentation</vt:lpstr>
      <vt:lpstr>Benefits</vt:lpstr>
      <vt:lpstr>Access</vt:lpstr>
      <vt:lpstr>   Create a Package in Eclipse</vt:lpstr>
      <vt:lpstr>Imports </vt:lpstr>
      <vt:lpstr>Class Imports</vt:lpstr>
      <vt:lpstr>Static Imports</vt:lpstr>
      <vt:lpstr>Example: Static Imports</vt:lpstr>
      <vt:lpstr>Tell me how?</vt:lpstr>
      <vt:lpstr>Access Modifiers</vt:lpstr>
      <vt:lpstr>Example: Variable Declarations</vt:lpstr>
      <vt:lpstr>Types of Variables</vt:lpstr>
      <vt:lpstr>Encapsulation through access Specifiers</vt:lpstr>
      <vt:lpstr>Getter(Accessor) and Setter (Mutators)</vt:lpstr>
      <vt:lpstr>Activity</vt:lpstr>
      <vt:lpstr>Creating and accessing attributes using .</vt:lpstr>
      <vt:lpstr>Constructor</vt:lpstr>
      <vt:lpstr>No argument constructor</vt:lpstr>
      <vt:lpstr>Memory allocations</vt:lpstr>
      <vt:lpstr>Activity: Multiple references to an object</vt:lpstr>
      <vt:lpstr>null</vt:lpstr>
      <vt:lpstr>Local vs Class declarations for an reference</vt:lpstr>
      <vt:lpstr>Static Initializer</vt:lpstr>
      <vt:lpstr>this</vt:lpstr>
      <vt:lpstr>Methods of Arrays class</vt:lpstr>
      <vt:lpstr>Java String</vt:lpstr>
      <vt:lpstr>Java String </vt:lpstr>
      <vt:lpstr>What is String in java </vt:lpstr>
      <vt:lpstr>String constant Pool</vt:lpstr>
      <vt:lpstr>By new keyword </vt:lpstr>
      <vt:lpstr>Immutable String in Java</vt:lpstr>
      <vt:lpstr>PowerPoint Presentation</vt:lpstr>
      <vt:lpstr>Java StringBuffer class </vt:lpstr>
      <vt:lpstr>PowerPoint Presentation</vt:lpstr>
      <vt:lpstr>PowerPoint Presentation</vt:lpstr>
      <vt:lpstr>Java StringBuilder class </vt:lpstr>
      <vt:lpstr>Java StringBuilder Examples </vt:lpstr>
      <vt:lpstr>Inheritance Definition</vt:lpstr>
      <vt:lpstr>Example scenarios for inheritance</vt:lpstr>
      <vt:lpstr>Syntax and symbols</vt:lpstr>
      <vt:lpstr>Members that are not accessible</vt:lpstr>
      <vt:lpstr>super</vt:lpstr>
      <vt:lpstr>Calling super class methods</vt:lpstr>
      <vt:lpstr>PowerPoint Presentation</vt:lpstr>
      <vt:lpstr>PowerPoint Presentation</vt:lpstr>
      <vt:lpstr>Conversion and casting</vt:lpstr>
      <vt:lpstr>protected access</vt:lpstr>
      <vt:lpstr>Example scenario for protected</vt:lpstr>
      <vt:lpstr>Overriding</vt:lpstr>
      <vt:lpstr>Covariant Returns</vt:lpstr>
      <vt:lpstr>PowerPoint Presentation</vt:lpstr>
      <vt:lpstr>PowerPoint Presentation</vt:lpstr>
      <vt:lpstr>Polymorphism</vt:lpstr>
      <vt:lpstr>Activity</vt:lpstr>
      <vt:lpstr>Static and dynamic binding</vt:lpstr>
      <vt:lpstr>Activity</vt:lpstr>
      <vt:lpstr>Hiding .Vs. Overriding</vt:lpstr>
      <vt:lpstr>Final Keyword</vt:lpstr>
      <vt:lpstr>final class</vt:lpstr>
      <vt:lpstr>Object</vt:lpstr>
      <vt:lpstr>Object class - important methods</vt:lpstr>
      <vt:lpstr>toString()</vt:lpstr>
      <vt:lpstr>equals()</vt:lpstr>
      <vt:lpstr>PowerPoint Presentation</vt:lpstr>
      <vt:lpstr>hashCode()</vt:lpstr>
      <vt:lpstr>finilize()</vt:lpstr>
      <vt:lpstr>ProcessBuilder</vt:lpstr>
      <vt:lpstr>PowerPoint Presentation</vt:lpstr>
      <vt:lpstr>Runtime Class</vt:lpstr>
      <vt:lpstr>PowerPoint Presentation</vt:lpstr>
      <vt:lpstr>PowerPoint Presentation</vt:lpstr>
      <vt:lpstr>System Class</vt:lpstr>
      <vt:lpstr>Abstract Class</vt:lpstr>
      <vt:lpstr>Abstract class and methods</vt:lpstr>
      <vt:lpstr>Example scenario for abstract class</vt:lpstr>
      <vt:lpstr>Example scenario for abstract method</vt:lpstr>
      <vt:lpstr>Test your understanding</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INTERFACE</vt:lpstr>
      <vt:lpstr>Definition</vt:lpstr>
      <vt:lpstr>Syntax</vt:lpstr>
      <vt:lpstr>Interface Example</vt:lpstr>
      <vt:lpstr>Interface and casting</vt:lpstr>
      <vt:lpstr>Extending interface</vt:lpstr>
      <vt:lpstr>Tell me why?</vt:lpstr>
      <vt:lpstr>PowerPoint Presentation</vt:lpstr>
      <vt:lpstr>Shared constants</vt:lpstr>
      <vt:lpstr>Marker class</vt:lpstr>
      <vt:lpstr>Implementing multiple inheritance </vt:lpstr>
      <vt:lpstr>Exercise</vt:lpstr>
      <vt:lpstr>PowerPoint Presentation</vt:lpstr>
      <vt:lpstr>PowerPoint Presentation</vt:lpstr>
      <vt:lpstr>Assignment</vt:lpstr>
      <vt:lpstr>Java 8 Features</vt:lpstr>
      <vt:lpstr>Default Methods</vt:lpstr>
      <vt:lpstr>PowerPoint Presentation</vt:lpstr>
      <vt:lpstr>Interface Static Method</vt:lpstr>
      <vt:lpstr>Java Functional Interfaces</vt:lpstr>
      <vt:lpstr>Collections</vt:lpstr>
      <vt:lpstr>Collections</vt:lpstr>
      <vt:lpstr>What is Collection in java</vt:lpstr>
      <vt:lpstr>What is framework in java</vt:lpstr>
      <vt:lpstr>Collections Hierarchy</vt:lpstr>
      <vt:lpstr>PowerPoint Presentation</vt:lpstr>
      <vt:lpstr>PowerPoint Presentation</vt:lpstr>
      <vt:lpstr>PowerPoint Presentation</vt:lpstr>
      <vt:lpstr>PowerPoint Presentation</vt:lpstr>
      <vt:lpstr>PowerPoint Presentation</vt:lpstr>
      <vt:lpstr>PowerPoint Presentation</vt:lpstr>
      <vt:lpstr>Difference between ArrayList and Vector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ArrayList and LinkedList</vt:lpstr>
      <vt:lpstr>List Interface</vt:lpstr>
      <vt:lpstr>LinkedHashSet class</vt:lpstr>
      <vt:lpstr>LinkedHashSet class</vt:lpstr>
      <vt:lpstr>Example of LinkedHashSet class</vt:lpstr>
      <vt:lpstr>HashTable class</vt:lpstr>
      <vt:lpstr>Declaration HashTable</vt:lpstr>
      <vt:lpstr>HashTable Example</vt:lpstr>
      <vt:lpstr>Difference between HashMap and Hashtable</vt:lpstr>
      <vt:lpstr>Comparable interface</vt:lpstr>
      <vt:lpstr>Comparator interface</vt:lpstr>
      <vt:lpstr>Collections Class</vt:lpstr>
      <vt:lpstr>Generics</vt:lpstr>
      <vt:lpstr>Topics</vt:lpstr>
      <vt:lpstr>Why generic programming</vt:lpstr>
      <vt:lpstr>Why generic programming (cont.)</vt:lpstr>
      <vt:lpstr>Why generic programming (cont.)</vt:lpstr>
      <vt:lpstr>Definition of a simple generic class</vt:lpstr>
      <vt:lpstr>Multiple type parameters allowed</vt:lpstr>
      <vt:lpstr>Generic static algorithms</vt:lpstr>
      <vt:lpstr>Inheritance rules for generic types</vt:lpstr>
      <vt:lpstr>Comments on inheritance relations</vt:lpstr>
      <vt:lpstr>Bounds for type variables</vt:lpstr>
      <vt:lpstr>Bounds for type variables (cont.)</vt:lpstr>
      <vt:lpstr>Generic code and the JVM</vt:lpstr>
      <vt:lpstr>Generic code and the JVM (cont.)</vt:lpstr>
      <vt:lpstr>Overriding of methods of generic type</vt:lpstr>
      <vt:lpstr>Restrictions and limitations</vt:lpstr>
      <vt:lpstr>Restrictions and limitations (cont.)</vt:lpstr>
      <vt:lpstr>Wildcard types</vt:lpstr>
      <vt:lpstr>Wildcard capture</vt:lpstr>
      <vt:lpstr>Collections and algorithms</vt:lpstr>
      <vt:lpstr>PECS</vt:lpstr>
      <vt:lpstr>Question Time</vt:lpstr>
      <vt:lpstr>Q-1</vt:lpstr>
      <vt:lpstr>Q-2</vt:lpstr>
      <vt:lpstr>Q-3</vt:lpstr>
      <vt:lpstr>Q-4</vt:lpstr>
      <vt:lpstr>Q-5</vt:lpstr>
      <vt:lpstr>Q-6</vt:lpstr>
      <vt:lpstr>Q-7</vt:lpstr>
      <vt:lpstr>Q-8</vt:lpstr>
      <vt:lpstr>Q-9</vt:lpstr>
      <vt:lpstr>Q-10</vt:lpstr>
      <vt:lpstr>PowerPoint Presentation</vt:lpstr>
      <vt:lpstr>Q-11</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lata</dc:creator>
  <cp:lastModifiedBy>lata.verma18@outlook.com</cp:lastModifiedBy>
  <cp:revision>34</cp:revision>
  <dcterms:created xsi:type="dcterms:W3CDTF">2017-10-09T23:26:54Z</dcterms:created>
  <dcterms:modified xsi:type="dcterms:W3CDTF">2022-08-22T17:01:41Z</dcterms:modified>
</cp:coreProperties>
</file>