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314" r:id="rId22"/>
    <p:sldId id="315" r:id="rId23"/>
    <p:sldId id="298" r:id="rId24"/>
    <p:sldId id="310" r:id="rId25"/>
    <p:sldId id="309" r:id="rId26"/>
    <p:sldId id="311" r:id="rId27"/>
    <p:sldId id="316" r:id="rId28"/>
    <p:sldId id="312" r:id="rId29"/>
    <p:sldId id="313" r:id="rId30"/>
    <p:sldId id="299" r:id="rId31"/>
    <p:sldId id="300" r:id="rId32"/>
    <p:sldId id="301" r:id="rId33"/>
    <p:sldId id="308" r:id="rId34"/>
    <p:sldId id="302" r:id="rId35"/>
    <p:sldId id="303" r:id="rId36"/>
    <p:sldId id="304" r:id="rId37"/>
    <p:sldId id="305" r:id="rId38"/>
    <p:sldId id="306" r:id="rId39"/>
    <p:sldId id="307" r:id="rId40"/>
    <p:sldId id="291" r:id="rId41"/>
    <p:sldId id="292" r:id="rId42"/>
    <p:sldId id="293" r:id="rId43"/>
    <p:sldId id="294" r:id="rId44"/>
    <p:sldId id="295" r:id="rId45"/>
    <p:sldId id="296" r:id="rId46"/>
    <p:sldId id="297"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68599B-0394-4DFD-83D5-F737B9FBEE69}" type="datetimeFigureOut">
              <a:rPr lang="en-US" smtClean="0"/>
              <a:pPr/>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70111B-1E9E-4AAC-A2DE-EE8359F1298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68599B-0394-4DFD-83D5-F737B9FBEE69}" type="datetimeFigureOut">
              <a:rPr lang="en-US" smtClean="0"/>
              <a:pPr/>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70111B-1E9E-4AAC-A2DE-EE8359F129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68599B-0394-4DFD-83D5-F737B9FBEE69}" type="datetimeFigureOut">
              <a:rPr lang="en-US" smtClean="0"/>
              <a:pPr/>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70111B-1E9E-4AAC-A2DE-EE8359F1298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A268599B-0394-4DFD-83D5-F737B9FBEE69}" type="datetimeFigureOut">
              <a:rPr lang="en-US" smtClean="0"/>
              <a:pPr/>
              <a:t>8/22/2022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870111B-1E9E-4AAC-A2DE-EE8359F12989}"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A268599B-0394-4DFD-83D5-F737B9FBEE69}" type="datetimeFigureOut">
              <a:rPr lang="en-US" smtClean="0"/>
              <a:pPr/>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70111B-1E9E-4AAC-A2DE-EE8359F12989}"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268599B-0394-4DFD-83D5-F737B9FBEE69}" type="datetimeFigureOut">
              <a:rPr lang="en-US" smtClean="0"/>
              <a:pPr/>
              <a:t>8/22/2022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9870111B-1E9E-4AAC-A2DE-EE8359F1298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A268599B-0394-4DFD-83D5-F737B9FBEE69}" type="datetimeFigureOut">
              <a:rPr lang="en-US" smtClean="0"/>
              <a:pPr/>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70111B-1E9E-4AAC-A2DE-EE8359F12989}"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A268599B-0394-4DFD-83D5-F737B9FBEE69}" type="datetimeFigureOut">
              <a:rPr lang="en-US" smtClean="0"/>
              <a:pPr/>
              <a:t>8/22/2022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70111B-1E9E-4AAC-A2DE-EE8359F12989}"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268599B-0394-4DFD-83D5-F737B9FBEE69}" type="datetimeFigureOut">
              <a:rPr lang="en-US" smtClean="0"/>
              <a:pPr/>
              <a:t>8/22/2022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70111B-1E9E-4AAC-A2DE-EE8359F12989}"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68599B-0394-4DFD-83D5-F737B9FBEE69}" type="datetimeFigureOut">
              <a:rPr lang="en-US" smtClean="0"/>
              <a:pPr/>
              <a:t>8/22/2022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70111B-1E9E-4AAC-A2DE-EE8359F12989}"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268599B-0394-4DFD-83D5-F737B9FBEE69}" type="datetimeFigureOut">
              <a:rPr lang="en-US" smtClean="0"/>
              <a:pPr/>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70111B-1E9E-4AAC-A2DE-EE8359F12989}"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68599B-0394-4DFD-83D5-F737B9FBEE69}" type="datetimeFigureOut">
              <a:rPr lang="en-US" smtClean="0"/>
              <a:pPr/>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70111B-1E9E-4AAC-A2DE-EE8359F12989}"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268599B-0394-4DFD-83D5-F737B9FBEE69}" type="datetimeFigureOut">
              <a:rPr lang="en-US" smtClean="0"/>
              <a:pPr/>
              <a:t>8/22/2022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9870111B-1E9E-4AAC-A2DE-EE8359F12989}"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68599B-0394-4DFD-83D5-F737B9FBEE69}" type="datetimeFigureOut">
              <a:rPr lang="en-US" smtClean="0"/>
              <a:pPr/>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70111B-1E9E-4AAC-A2DE-EE8359F12989}"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68599B-0394-4DFD-83D5-F737B9FBEE69}" type="datetimeFigureOut">
              <a:rPr lang="en-US" smtClean="0"/>
              <a:pPr/>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70111B-1E9E-4AAC-A2DE-EE8359F1298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68599B-0394-4DFD-83D5-F737B9FBEE69}" type="datetimeFigureOut">
              <a:rPr lang="en-US" smtClean="0"/>
              <a:pPr/>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70111B-1E9E-4AAC-A2DE-EE8359F1298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68599B-0394-4DFD-83D5-F737B9FBEE69}" type="datetimeFigureOut">
              <a:rPr lang="en-US" smtClean="0"/>
              <a:pPr/>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70111B-1E9E-4AAC-A2DE-EE8359F1298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68599B-0394-4DFD-83D5-F737B9FBEE69}" type="datetimeFigureOut">
              <a:rPr lang="en-US" smtClean="0"/>
              <a:pPr/>
              <a:t>8/22/2022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70111B-1E9E-4AAC-A2DE-EE8359F1298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68599B-0394-4DFD-83D5-F737B9FBEE69}" type="datetimeFigureOut">
              <a:rPr lang="en-US" smtClean="0"/>
              <a:pPr/>
              <a:t>8/22/2022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70111B-1E9E-4AAC-A2DE-EE8359F1298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68599B-0394-4DFD-83D5-F737B9FBEE69}" type="datetimeFigureOut">
              <a:rPr lang="en-US" smtClean="0"/>
              <a:pPr/>
              <a:t>8/22/2022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70111B-1E9E-4AAC-A2DE-EE8359F1298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68599B-0394-4DFD-83D5-F737B9FBEE69}" type="datetimeFigureOut">
              <a:rPr lang="en-US" smtClean="0"/>
              <a:pPr/>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70111B-1E9E-4AAC-A2DE-EE8359F1298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68599B-0394-4DFD-83D5-F737B9FBEE69}" type="datetimeFigureOut">
              <a:rPr lang="en-US" smtClean="0"/>
              <a:pPr/>
              <a:t>8/22/2022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70111B-1E9E-4AAC-A2DE-EE8359F1298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8599B-0394-4DFD-83D5-F737B9FBEE69}" type="datetimeFigureOut">
              <a:rPr lang="en-US" smtClean="0"/>
              <a:pPr/>
              <a:t>8/22/2022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70111B-1E9E-4AAC-A2DE-EE8359F1298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268599B-0394-4DFD-83D5-F737B9FBEE69}" type="datetimeFigureOut">
              <a:rPr lang="en-US" smtClean="0"/>
              <a:pPr/>
              <a:t>8/22/2022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870111B-1E9E-4AAC-A2DE-EE8359F1298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Multithreading</a:t>
            </a:r>
          </a:p>
        </p:txBody>
      </p:sp>
      <p:sp>
        <p:nvSpPr>
          <p:cNvPr id="3" name="Subtitle 2"/>
          <p:cNvSpPr>
            <a:spLocks noGrp="1"/>
          </p:cNvSpPr>
          <p:nvPr>
            <p:ph type="subTitle" idx="1"/>
          </p:nvPr>
        </p:nvSpPr>
        <p:spPr/>
        <p:txBody>
          <a:bodyPr/>
          <a:lstStyle/>
          <a:p>
            <a:r>
              <a:rPr lang="en-US" dirty="0"/>
              <a:t>By </a:t>
            </a:r>
            <a:r>
              <a:rPr lang="en-US" dirty="0" err="1"/>
              <a:t>Lata</a:t>
            </a:r>
            <a:r>
              <a:rPr lang="en-US" dirty="0"/>
              <a:t> Verma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Stream API</a:t>
            </a:r>
          </a:p>
        </p:txBody>
      </p:sp>
      <p:sp>
        <p:nvSpPr>
          <p:cNvPr id="3" name="Subtitle 2"/>
          <p:cNvSpPr>
            <a:spLocks noGrp="1"/>
          </p:cNvSpPr>
          <p:nvPr>
            <p:ph type="subTitle" idx="1"/>
          </p:nvPr>
        </p:nvSpPr>
        <p:spPr/>
        <p:txBody>
          <a:bodyPr/>
          <a:lstStyle/>
          <a:p>
            <a:r>
              <a:rPr lang="en-US" dirty="0"/>
              <a:t>By </a:t>
            </a:r>
            <a:r>
              <a:rPr lang="en-US" dirty="0" err="1"/>
              <a:t>Lata</a:t>
            </a:r>
            <a:r>
              <a:rPr lang="en-US" dirty="0"/>
              <a:t> Verma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a:t>
            </a:r>
          </a:p>
        </p:txBody>
      </p:sp>
      <p:sp>
        <p:nvSpPr>
          <p:cNvPr id="3" name="Content Placeholder 2"/>
          <p:cNvSpPr>
            <a:spLocks noGrp="1"/>
          </p:cNvSpPr>
          <p:nvPr>
            <p:ph idx="1"/>
          </p:nvPr>
        </p:nvSpPr>
        <p:spPr/>
        <p:txBody>
          <a:bodyPr/>
          <a:lstStyle/>
          <a:p>
            <a:r>
              <a:rPr lang="en-US" dirty="0"/>
              <a:t>Stream is the flow of data.</a:t>
            </a:r>
          </a:p>
          <a:p>
            <a:r>
              <a:rPr lang="en-US" dirty="0"/>
              <a:t>Stream API helps in doing Functional Programming.</a:t>
            </a:r>
          </a:p>
          <a:p>
            <a:r>
              <a:rPr lang="en-US" dirty="0"/>
              <a:t>It is always used with Collections.</a:t>
            </a:r>
          </a:p>
          <a:p>
            <a:r>
              <a:rPr lang="en-US" dirty="0"/>
              <a:t>Streams are of two types</a:t>
            </a:r>
          </a:p>
          <a:p>
            <a:pPr lvl="1"/>
            <a:r>
              <a:rPr lang="en-US" dirty="0"/>
              <a:t>Sequential Stream</a:t>
            </a:r>
          </a:p>
          <a:p>
            <a:pPr lvl="1"/>
            <a:r>
              <a:rPr lang="en-US" dirty="0"/>
              <a:t>Parallel Stream</a:t>
            </a:r>
          </a:p>
          <a:p>
            <a:pPr lvl="1">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876800"/>
          </a:xfrm>
        </p:spPr>
        <p:txBody>
          <a:bodyPr>
            <a:normAutofit/>
          </a:bodyPr>
          <a:lstStyle/>
          <a:p>
            <a:r>
              <a:rPr lang="en-US" dirty="0"/>
              <a:t>Every collection class can be used to get stream</a:t>
            </a:r>
          </a:p>
          <a:p>
            <a:pPr lvl="1"/>
            <a:r>
              <a:rPr lang="en-US" dirty="0" err="1"/>
              <a:t>collection.stream</a:t>
            </a:r>
            <a:r>
              <a:rPr lang="en-US" dirty="0"/>
              <a:t>() </a:t>
            </a:r>
          </a:p>
          <a:p>
            <a:pPr lvl="1"/>
            <a:r>
              <a:rPr lang="en-US" dirty="0" err="1"/>
              <a:t>Collection.parallelStream</a:t>
            </a:r>
            <a:r>
              <a:rPr lang="en-US" dirty="0"/>
              <a:t>()</a:t>
            </a:r>
          </a:p>
          <a:p>
            <a:r>
              <a:rPr lang="en-US" dirty="0"/>
              <a:t>Streams provide so many methods</a:t>
            </a:r>
          </a:p>
          <a:p>
            <a:r>
              <a:rPr lang="en-US" dirty="0"/>
              <a:t>Filter()  		---Intermediate(</a:t>
            </a:r>
            <a:r>
              <a:rPr lang="en-US" dirty="0" err="1"/>
              <a:t>lazyEvaluation</a:t>
            </a:r>
            <a:r>
              <a:rPr lang="en-US" dirty="0"/>
              <a:t>)</a:t>
            </a:r>
          </a:p>
          <a:p>
            <a:r>
              <a:rPr lang="en-US" dirty="0"/>
              <a:t>Map()   		---Intermediate</a:t>
            </a:r>
          </a:p>
          <a:p>
            <a:r>
              <a:rPr lang="en-US" dirty="0" err="1"/>
              <a:t>findFirst</a:t>
            </a:r>
            <a:r>
              <a:rPr lang="en-US" dirty="0"/>
              <a:t>()    	---Terminate</a:t>
            </a:r>
          </a:p>
          <a:p>
            <a:r>
              <a:rPr lang="en-US" dirty="0" err="1"/>
              <a:t>forEach</a:t>
            </a:r>
            <a:r>
              <a:rPr lang="en-US" dirty="0"/>
              <a:t>()     	---Terminate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orElse</a:t>
            </a:r>
            <a:r>
              <a:rPr lang="en-US" dirty="0"/>
              <a:t>() method</a:t>
            </a:r>
          </a:p>
          <a:p>
            <a:r>
              <a:rPr lang="en-US" dirty="0"/>
              <a:t>Streams cannot be reused.</a:t>
            </a:r>
          </a:p>
          <a:p>
            <a:pPr lvl="1"/>
            <a:r>
              <a:rPr lang="en-US" dirty="0"/>
              <a:t>Example:</a:t>
            </a:r>
          </a:p>
          <a:p>
            <a:pPr lvl="1"/>
            <a:r>
              <a:rPr lang="en-US" dirty="0"/>
              <a:t>Stream&lt;Integer&gt; s=</a:t>
            </a:r>
            <a:r>
              <a:rPr lang="en-US" dirty="0" err="1"/>
              <a:t>list.stream</a:t>
            </a:r>
            <a:r>
              <a:rPr lang="en-US" dirty="0"/>
              <a:t>();</a:t>
            </a:r>
          </a:p>
          <a:p>
            <a:pPr lvl="1"/>
            <a:r>
              <a:rPr lang="en-US" dirty="0" err="1"/>
              <a:t>s.forEach</a:t>
            </a:r>
            <a:r>
              <a:rPr lang="en-US" dirty="0"/>
              <a:t>(</a:t>
            </a:r>
            <a:r>
              <a:rPr lang="en-US" dirty="0" err="1"/>
              <a:t>System.out</a:t>
            </a:r>
            <a:r>
              <a:rPr lang="en-US" dirty="0"/>
              <a:t>::</a:t>
            </a:r>
            <a:r>
              <a:rPr lang="en-US" dirty="0" err="1"/>
              <a:t>println</a:t>
            </a:r>
            <a:r>
              <a:rPr lang="en-US" dirty="0"/>
              <a:t>);   //Works</a:t>
            </a:r>
          </a:p>
          <a:p>
            <a:pPr lvl="1"/>
            <a:r>
              <a:rPr lang="en-US" dirty="0" err="1"/>
              <a:t>s.forEach</a:t>
            </a:r>
            <a:r>
              <a:rPr lang="en-US" dirty="0"/>
              <a:t>(</a:t>
            </a:r>
            <a:r>
              <a:rPr lang="en-US" dirty="0" err="1"/>
              <a:t>System.out</a:t>
            </a:r>
            <a:r>
              <a:rPr lang="en-US" dirty="0"/>
              <a:t>::</a:t>
            </a:r>
            <a:r>
              <a:rPr lang="en-US" dirty="0" err="1"/>
              <a:t>println</a:t>
            </a:r>
            <a:r>
              <a:rPr lang="en-US" dirty="0"/>
              <a:t>);   //Exception</a:t>
            </a:r>
          </a:p>
          <a:p>
            <a:pPr lvl="1"/>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 method</a:t>
            </a:r>
          </a:p>
        </p:txBody>
      </p:sp>
      <p:sp>
        <p:nvSpPr>
          <p:cNvPr id="3" name="Content Placeholder 2"/>
          <p:cNvSpPr>
            <a:spLocks noGrp="1"/>
          </p:cNvSpPr>
          <p:nvPr>
            <p:ph idx="1"/>
          </p:nvPr>
        </p:nvSpPr>
        <p:spPr/>
        <p:txBody>
          <a:bodyPr/>
          <a:lstStyle/>
          <a:p>
            <a:r>
              <a:rPr lang="en-US" dirty="0"/>
              <a:t>Filter () is used to filter some data from the stream on the basis of the criteria written in the </a:t>
            </a:r>
            <a:r>
              <a:rPr lang="en-US" dirty="0" err="1"/>
              <a:t>paramater</a:t>
            </a:r>
            <a:r>
              <a:rPr lang="en-US" dirty="0"/>
              <a:t>.</a:t>
            </a:r>
          </a:p>
          <a:p>
            <a:r>
              <a:rPr lang="en-US" dirty="0"/>
              <a:t>Filter forces stream to keep only that data which is according to the defined condition no to throw those elements.</a:t>
            </a:r>
          </a:p>
          <a:p>
            <a:r>
              <a:rPr lang="en-US" dirty="0"/>
              <a:t>Filter method can take lambdas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err="1"/>
              <a:t>list.stream</a:t>
            </a:r>
            <a:r>
              <a:rPr lang="en-US" dirty="0"/>
              <a:t>().filter(</a:t>
            </a:r>
            <a:r>
              <a:rPr lang="en-US" dirty="0" err="1"/>
              <a:t>obj</a:t>
            </a:r>
            <a:r>
              <a:rPr lang="en-US" dirty="0"/>
              <a:t>-&gt;</a:t>
            </a:r>
            <a:r>
              <a:rPr lang="en-US" dirty="0" err="1"/>
              <a:t>obj.getAnyMember</a:t>
            </a:r>
            <a:r>
              <a:rPr lang="en-US" dirty="0"/>
              <a:t>()&gt;</a:t>
            </a:r>
            <a:r>
              <a:rPr lang="en-US" dirty="0" err="1"/>
              <a:t>anyValue</a:t>
            </a:r>
            <a:r>
              <a:rPr 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method</a:t>
            </a:r>
          </a:p>
        </p:txBody>
      </p:sp>
      <p:sp>
        <p:nvSpPr>
          <p:cNvPr id="3" name="Content Placeholder 2"/>
          <p:cNvSpPr>
            <a:spLocks noGrp="1"/>
          </p:cNvSpPr>
          <p:nvPr>
            <p:ph idx="1"/>
          </p:nvPr>
        </p:nvSpPr>
        <p:spPr/>
        <p:txBody>
          <a:bodyPr/>
          <a:lstStyle/>
          <a:p>
            <a:r>
              <a:rPr lang="en-US" dirty="0"/>
              <a:t>It is used to convert returned value of stream into another type.</a:t>
            </a:r>
          </a:p>
          <a:p>
            <a:r>
              <a:rPr lang="en-US" dirty="0"/>
              <a:t>Example:-</a:t>
            </a:r>
          </a:p>
          <a:p>
            <a:r>
              <a:rPr lang="en-US" dirty="0"/>
              <a:t> </a:t>
            </a:r>
            <a:r>
              <a:rPr lang="en-US" dirty="0" err="1"/>
              <a:t>list.stream</a:t>
            </a:r>
            <a:r>
              <a:rPr lang="en-US" dirty="0"/>
              <a:t>().map(</a:t>
            </a:r>
            <a:r>
              <a:rPr lang="en-US" dirty="0" err="1"/>
              <a:t>obj</a:t>
            </a:r>
            <a:r>
              <a:rPr lang="en-US" dirty="0"/>
              <a:t>::</a:t>
            </a:r>
            <a:r>
              <a:rPr lang="en-US" dirty="0" err="1"/>
              <a:t>getParticularMember</a:t>
            </a:r>
            <a:r>
              <a:rPr lang="en-US" dirty="0"/>
              <a:t>()).</a:t>
            </a:r>
            <a:r>
              <a:rPr lang="en-US" dirty="0" err="1"/>
              <a:t>forEach</a:t>
            </a:r>
            <a:r>
              <a:rPr lang="en-US" dirty="0"/>
              <a:t>(</a:t>
            </a:r>
            <a:r>
              <a:rPr lang="en-US" dirty="0" err="1"/>
              <a:t>System.out</a:t>
            </a:r>
            <a:r>
              <a:rPr lang="en-US" dirty="0"/>
              <a:t>::</a:t>
            </a:r>
            <a:r>
              <a:rPr lang="en-US" dirty="0" err="1"/>
              <a:t>println</a:t>
            </a:r>
            <a:r>
              <a:rPr lang="en-US"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Distinct()</a:t>
            </a:r>
          </a:p>
        </p:txBody>
      </p:sp>
      <p:sp>
        <p:nvSpPr>
          <p:cNvPr id="3" name="Content Placeholder 2"/>
          <p:cNvSpPr>
            <a:spLocks noGrp="1"/>
          </p:cNvSpPr>
          <p:nvPr>
            <p:ph idx="1"/>
          </p:nvPr>
        </p:nvSpPr>
        <p:spPr/>
        <p:txBody>
          <a:bodyPr/>
          <a:lstStyle/>
          <a:p>
            <a:r>
              <a:rPr lang="en-US" dirty="0"/>
              <a:t>It is to get only distinct values.</a:t>
            </a:r>
          </a:p>
          <a:p>
            <a:r>
              <a:rPr lang="en-US" dirty="0" err="1"/>
              <a:t>list.stream</a:t>
            </a:r>
            <a:r>
              <a:rPr lang="en-US" dirty="0"/>
              <a:t>().map(</a:t>
            </a:r>
            <a:r>
              <a:rPr lang="en-US" dirty="0" err="1"/>
              <a:t>obj</a:t>
            </a:r>
            <a:r>
              <a:rPr lang="en-US" dirty="0"/>
              <a:t>::</a:t>
            </a:r>
            <a:r>
              <a:rPr lang="en-US" dirty="0" err="1"/>
              <a:t>getParticularMember</a:t>
            </a:r>
            <a:r>
              <a:rPr lang="en-US" dirty="0"/>
              <a:t>()).distinct().</a:t>
            </a:r>
            <a:r>
              <a:rPr lang="en-US" dirty="0" err="1"/>
              <a:t>forEach</a:t>
            </a:r>
            <a:r>
              <a:rPr lang="en-US" dirty="0"/>
              <a:t>(</a:t>
            </a:r>
            <a:r>
              <a:rPr lang="en-US" dirty="0" err="1"/>
              <a:t>System.out</a:t>
            </a:r>
            <a:r>
              <a:rPr lang="en-US" dirty="0"/>
              <a:t>::</a:t>
            </a:r>
            <a:r>
              <a:rPr lang="en-US" dirty="0" err="1"/>
              <a:t>println</a:t>
            </a:r>
            <a:r>
              <a:rPr lang="en-US"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 method</a:t>
            </a:r>
          </a:p>
        </p:txBody>
      </p:sp>
      <p:sp>
        <p:nvSpPr>
          <p:cNvPr id="3" name="Content Placeholder 2"/>
          <p:cNvSpPr>
            <a:spLocks noGrp="1"/>
          </p:cNvSpPr>
          <p:nvPr>
            <p:ph idx="1"/>
          </p:nvPr>
        </p:nvSpPr>
        <p:spPr/>
        <p:txBody>
          <a:bodyPr/>
          <a:lstStyle/>
          <a:p>
            <a:r>
              <a:rPr lang="en-US" dirty="0"/>
              <a:t>Limit is used to set limit of values to be there in the stream</a:t>
            </a:r>
          </a:p>
          <a:p>
            <a:r>
              <a:rPr lang="en-US" dirty="0" err="1"/>
              <a:t>list.stream</a:t>
            </a:r>
            <a:r>
              <a:rPr lang="en-US" dirty="0"/>
              <a:t>().map(</a:t>
            </a:r>
            <a:r>
              <a:rPr lang="en-US" dirty="0" err="1"/>
              <a:t>obj</a:t>
            </a:r>
            <a:r>
              <a:rPr lang="en-US" dirty="0"/>
              <a:t>::</a:t>
            </a:r>
            <a:r>
              <a:rPr lang="en-US" dirty="0" err="1"/>
              <a:t>getParticularMember</a:t>
            </a:r>
            <a:r>
              <a:rPr lang="en-US" dirty="0"/>
              <a:t>()).distinct().limit(3).</a:t>
            </a:r>
            <a:r>
              <a:rPr lang="en-US" dirty="0" err="1"/>
              <a:t>forEach</a:t>
            </a:r>
            <a:r>
              <a:rPr lang="en-US" dirty="0"/>
              <a:t>(</a:t>
            </a:r>
            <a:r>
              <a:rPr lang="en-US" dirty="0" err="1"/>
              <a:t>System.out</a:t>
            </a:r>
            <a:r>
              <a:rPr lang="en-US" dirty="0"/>
              <a:t>::</a:t>
            </a:r>
            <a:r>
              <a:rPr lang="en-US" dirty="0" err="1"/>
              <a:t>println</a:t>
            </a:r>
            <a:r>
              <a:rPr lang="en-US" dirty="0"/>
              <a: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 method </a:t>
            </a:r>
          </a:p>
        </p:txBody>
      </p:sp>
      <p:sp>
        <p:nvSpPr>
          <p:cNvPr id="3" name="Content Placeholder 2"/>
          <p:cNvSpPr>
            <a:spLocks noGrp="1"/>
          </p:cNvSpPr>
          <p:nvPr>
            <p:ph idx="1"/>
          </p:nvPr>
        </p:nvSpPr>
        <p:spPr/>
        <p:txBody>
          <a:bodyPr/>
          <a:lstStyle/>
          <a:p>
            <a:r>
              <a:rPr lang="en-US" dirty="0"/>
              <a:t>It is used for giving all the items of a stream into a Collection</a:t>
            </a:r>
          </a:p>
          <a:p>
            <a:r>
              <a:rPr lang="en-US" dirty="0" err="1"/>
              <a:t>list.stream</a:t>
            </a:r>
            <a:r>
              <a:rPr lang="en-US" dirty="0"/>
              <a:t>().map(</a:t>
            </a:r>
            <a:r>
              <a:rPr lang="en-US" dirty="0" err="1"/>
              <a:t>obj</a:t>
            </a:r>
            <a:r>
              <a:rPr lang="en-US" dirty="0"/>
              <a:t>::</a:t>
            </a:r>
            <a:r>
              <a:rPr lang="en-US" dirty="0" err="1"/>
              <a:t>getParticularMember</a:t>
            </a:r>
            <a:r>
              <a:rPr lang="en-US" dirty="0"/>
              <a:t>()).distinct().limit(3).collect(</a:t>
            </a:r>
            <a:r>
              <a:rPr lang="en-US" dirty="0" err="1"/>
              <a:t>Collectors.toList</a:t>
            </a:r>
            <a:r>
              <a:rPr lang="en-US"/>
              <a:t>())</a:t>
            </a:r>
            <a:r>
              <a:rPr lang="en-US" dirty="0" err="1"/>
              <a:t>forEach</a:t>
            </a:r>
            <a:r>
              <a:rPr lang="en-US" dirty="0"/>
              <a:t>(</a:t>
            </a:r>
            <a:r>
              <a:rPr lang="en-US" dirty="0" err="1"/>
              <a:t>System.out</a:t>
            </a:r>
            <a:r>
              <a:rPr lang="en-US" dirty="0"/>
              <a:t>::</a:t>
            </a:r>
            <a:r>
              <a:rPr lang="en-US" dirty="0" err="1"/>
              <a:t>println</a:t>
            </a:r>
            <a:r>
              <a:rPr lang="en-US" dirty="0"/>
              <a:t>);</a:t>
            </a:r>
          </a:p>
          <a:p>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Threads</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62400" y="1874837"/>
            <a:ext cx="47244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57200" y="1447800"/>
            <a:ext cx="3276600" cy="5632311"/>
          </a:xfrm>
          <a:prstGeom prst="rect">
            <a:avLst/>
          </a:prstGeom>
          <a:noFill/>
        </p:spPr>
        <p:txBody>
          <a:bodyPr wrap="square" rtlCol="0">
            <a:spAutoFit/>
          </a:bodyPr>
          <a:lstStyle/>
          <a:p>
            <a:r>
              <a:rPr lang="en-US" dirty="0"/>
              <a:t>A thread can be in one of the five states. </a:t>
            </a:r>
          </a:p>
          <a:p>
            <a:endParaRPr lang="en-US" dirty="0"/>
          </a:p>
          <a:p>
            <a:r>
              <a:rPr lang="en-US" dirty="0"/>
              <a:t>According to sun, there is only 4 states in thread life cycle in java.</a:t>
            </a:r>
          </a:p>
          <a:p>
            <a:r>
              <a:rPr lang="en-US" b="1" dirty="0"/>
              <a:t>New, </a:t>
            </a:r>
            <a:r>
              <a:rPr lang="en-US" b="1" dirty="0" err="1"/>
              <a:t>Runnable</a:t>
            </a:r>
            <a:r>
              <a:rPr lang="en-US" b="1" dirty="0"/>
              <a:t>, Non-</a:t>
            </a:r>
            <a:r>
              <a:rPr lang="en-US" b="1" dirty="0" err="1"/>
              <a:t>Runnable</a:t>
            </a:r>
            <a:r>
              <a:rPr lang="en-US" b="1" dirty="0"/>
              <a:t> and Terminated. </a:t>
            </a:r>
          </a:p>
          <a:p>
            <a:r>
              <a:rPr lang="en-US" dirty="0"/>
              <a:t>There is no running state.</a:t>
            </a:r>
          </a:p>
          <a:p>
            <a:r>
              <a:rPr lang="en-US" dirty="0"/>
              <a:t>But for better understanding the threads, we are explaining it in the 5 states.</a:t>
            </a:r>
          </a:p>
          <a:p>
            <a:r>
              <a:rPr lang="en-US" dirty="0"/>
              <a:t>The life cycle of the thread in java is controlled by JVM. The java thread states are as follows:</a:t>
            </a:r>
          </a:p>
          <a:p>
            <a:pPr lvl="1">
              <a:buFont typeface="Arial" pitchFamily="34" charset="0"/>
              <a:buChar char="•"/>
            </a:pPr>
            <a:r>
              <a:rPr lang="en-US" dirty="0"/>
              <a:t>New</a:t>
            </a:r>
          </a:p>
          <a:p>
            <a:pPr lvl="1">
              <a:buFont typeface="Arial" pitchFamily="34" charset="0"/>
              <a:buChar char="•"/>
            </a:pPr>
            <a:r>
              <a:rPr lang="en-US" dirty="0" err="1"/>
              <a:t>Runnable</a:t>
            </a:r>
            <a:endParaRPr lang="en-US" dirty="0"/>
          </a:p>
          <a:p>
            <a:pPr lvl="1">
              <a:buFont typeface="Arial" pitchFamily="34" charset="0"/>
              <a:buChar char="•"/>
            </a:pPr>
            <a:r>
              <a:rPr lang="en-US" dirty="0"/>
              <a:t>Running</a:t>
            </a:r>
          </a:p>
          <a:p>
            <a:pPr lvl="1">
              <a:buFont typeface="Arial" pitchFamily="34" charset="0"/>
              <a:buChar char="•"/>
            </a:pPr>
            <a:r>
              <a:rPr lang="en-US" dirty="0"/>
              <a:t>Non-</a:t>
            </a:r>
            <a:r>
              <a:rPr lang="en-US" dirty="0" err="1"/>
              <a:t>Runnable</a:t>
            </a:r>
            <a:r>
              <a:rPr lang="en-US" dirty="0"/>
              <a:t> (Blocked)</a:t>
            </a:r>
          </a:p>
          <a:p>
            <a:pPr lvl="1">
              <a:buFont typeface="Arial" pitchFamily="34" charset="0"/>
              <a:buChar char="•"/>
            </a:pPr>
            <a:r>
              <a:rPr lang="en-US" dirty="0"/>
              <a:t>Terminated</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BDCEC48A-D80B-B69E-8D9A-4EB7EB8A4B2A}"/>
              </a:ext>
            </a:extLst>
          </p:cNvPr>
          <p:cNvSpPr>
            <a:spLocks noGrp="1"/>
          </p:cNvSpPr>
          <p:nvPr>
            <p:ph type="subTitle" idx="1"/>
          </p:nvPr>
        </p:nvSpPr>
        <p:spPr/>
        <p:txBody>
          <a:bodyPr/>
          <a:lstStyle/>
          <a:p>
            <a:endParaRPr lang="en-IN"/>
          </a:p>
        </p:txBody>
      </p:sp>
      <p:sp>
        <p:nvSpPr>
          <p:cNvPr id="4" name="Title 3">
            <a:extLst>
              <a:ext uri="{FF2B5EF4-FFF2-40B4-BE49-F238E27FC236}">
                <a16:creationId xmlns:a16="http://schemas.microsoft.com/office/drawing/2014/main" id="{CDF9107D-2DCA-2FDB-1D36-59D1CA3DCF53}"/>
              </a:ext>
            </a:extLst>
          </p:cNvPr>
          <p:cNvSpPr>
            <a:spLocks noGrp="1"/>
          </p:cNvSpPr>
          <p:nvPr>
            <p:ph type="ctrTitle"/>
          </p:nvPr>
        </p:nvSpPr>
        <p:spPr/>
        <p:txBody>
          <a:bodyPr/>
          <a:lstStyle/>
          <a:p>
            <a:r>
              <a:rPr lang="en-IN" dirty="0"/>
              <a:t>Concurrency Framework</a:t>
            </a:r>
          </a:p>
        </p:txBody>
      </p:sp>
    </p:spTree>
    <p:extLst>
      <p:ext uri="{BB962C8B-B14F-4D97-AF65-F5344CB8AC3E}">
        <p14:creationId xmlns:p14="http://schemas.microsoft.com/office/powerpoint/2010/main" val="616219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88A5-43B9-106F-98CF-827052A3054F}"/>
              </a:ext>
            </a:extLst>
          </p:cNvPr>
          <p:cNvSpPr>
            <a:spLocks noGrp="1"/>
          </p:cNvSpPr>
          <p:nvPr>
            <p:ph type="title"/>
          </p:nvPr>
        </p:nvSpPr>
        <p:spPr/>
        <p:txBody>
          <a:bodyPr/>
          <a:lstStyle/>
          <a:p>
            <a:r>
              <a:rPr lang="en-IN" dirty="0"/>
              <a:t>Thread Pool</a:t>
            </a:r>
          </a:p>
        </p:txBody>
      </p:sp>
      <p:pic>
        <p:nvPicPr>
          <p:cNvPr id="4" name="Content Placeholder 3">
            <a:extLst>
              <a:ext uri="{FF2B5EF4-FFF2-40B4-BE49-F238E27FC236}">
                <a16:creationId xmlns:a16="http://schemas.microsoft.com/office/drawing/2014/main" id="{7C92453F-7739-FA69-E578-DF1F7C417CD7}"/>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914399" y="1752600"/>
            <a:ext cx="7820553" cy="4191000"/>
          </a:xfrm>
          <a:prstGeom prst="rect">
            <a:avLst/>
          </a:prstGeom>
          <a:noFill/>
          <a:ln>
            <a:noFill/>
          </a:ln>
        </p:spPr>
      </p:pic>
    </p:spTree>
    <p:extLst>
      <p:ext uri="{BB962C8B-B14F-4D97-AF65-F5344CB8AC3E}">
        <p14:creationId xmlns:p14="http://schemas.microsoft.com/office/powerpoint/2010/main" val="1721511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E9419-EF84-1B8A-1E1E-125A8B38C47D}"/>
              </a:ext>
            </a:extLst>
          </p:cNvPr>
          <p:cNvSpPr>
            <a:spLocks noGrp="1"/>
          </p:cNvSpPr>
          <p:nvPr>
            <p:ph type="title"/>
          </p:nvPr>
        </p:nvSpPr>
        <p:spPr>
          <a:xfrm>
            <a:off x="680212" y="274638"/>
            <a:ext cx="8006588" cy="1143000"/>
          </a:xfrm>
        </p:spPr>
        <p:txBody>
          <a:bodyPr/>
          <a:lstStyle/>
          <a:p>
            <a:r>
              <a:rPr lang="en-IN" dirty="0"/>
              <a:t>Fixed Thread Pool</a:t>
            </a:r>
          </a:p>
        </p:txBody>
      </p:sp>
      <p:pic>
        <p:nvPicPr>
          <p:cNvPr id="4" name="Content Placeholder 3">
            <a:extLst>
              <a:ext uri="{FF2B5EF4-FFF2-40B4-BE49-F238E27FC236}">
                <a16:creationId xmlns:a16="http://schemas.microsoft.com/office/drawing/2014/main" id="{87278128-5E82-6C08-B81D-2C6E087029BE}"/>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680212" y="1474512"/>
            <a:ext cx="7772400" cy="5002488"/>
          </a:xfrm>
          <a:prstGeom prst="rect">
            <a:avLst/>
          </a:prstGeom>
          <a:noFill/>
          <a:ln>
            <a:noFill/>
          </a:ln>
        </p:spPr>
      </p:pic>
    </p:spTree>
    <p:extLst>
      <p:ext uri="{BB962C8B-B14F-4D97-AF65-F5344CB8AC3E}">
        <p14:creationId xmlns:p14="http://schemas.microsoft.com/office/powerpoint/2010/main" val="3493389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8801C-9020-2B63-E5F1-7E11C940730B}"/>
              </a:ext>
            </a:extLst>
          </p:cNvPr>
          <p:cNvSpPr>
            <a:spLocks noGrp="1"/>
          </p:cNvSpPr>
          <p:nvPr>
            <p:ph type="title"/>
          </p:nvPr>
        </p:nvSpPr>
        <p:spPr/>
        <p:txBody>
          <a:bodyPr/>
          <a:lstStyle/>
          <a:p>
            <a:r>
              <a:rPr lang="en-IN" dirty="0"/>
              <a:t>Total No of Threads</a:t>
            </a:r>
          </a:p>
        </p:txBody>
      </p:sp>
      <p:pic>
        <p:nvPicPr>
          <p:cNvPr id="4" name="Content Placeholder 3">
            <a:extLst>
              <a:ext uri="{FF2B5EF4-FFF2-40B4-BE49-F238E27FC236}">
                <a16:creationId xmlns:a16="http://schemas.microsoft.com/office/drawing/2014/main" id="{3BF596C7-33DD-62BE-C5BD-10E7DE12558E}"/>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1151488" y="2590800"/>
            <a:ext cx="7459112" cy="2038739"/>
          </a:xfrm>
          <a:prstGeom prst="rect">
            <a:avLst/>
          </a:prstGeom>
          <a:noFill/>
          <a:ln>
            <a:noFill/>
          </a:ln>
        </p:spPr>
      </p:pic>
    </p:spTree>
    <p:extLst>
      <p:ext uri="{BB962C8B-B14F-4D97-AF65-F5344CB8AC3E}">
        <p14:creationId xmlns:p14="http://schemas.microsoft.com/office/powerpoint/2010/main" val="959493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4A8A4-7B8E-8242-E6CE-919A0ADEFBE1}"/>
              </a:ext>
            </a:extLst>
          </p:cNvPr>
          <p:cNvSpPr>
            <a:spLocks noGrp="1"/>
          </p:cNvSpPr>
          <p:nvPr>
            <p:ph type="title"/>
          </p:nvPr>
        </p:nvSpPr>
        <p:spPr/>
        <p:txBody>
          <a:bodyPr/>
          <a:lstStyle/>
          <a:p>
            <a:r>
              <a:rPr lang="en-IN" dirty="0"/>
              <a:t>Cached Thread Pool</a:t>
            </a:r>
          </a:p>
        </p:txBody>
      </p:sp>
      <p:pic>
        <p:nvPicPr>
          <p:cNvPr id="7" name="Content Placeholder 3">
            <a:extLst>
              <a:ext uri="{FF2B5EF4-FFF2-40B4-BE49-F238E27FC236}">
                <a16:creationId xmlns:a16="http://schemas.microsoft.com/office/drawing/2014/main" id="{C24049F5-E6C3-F361-9BFA-B56F9B9E4DA4}"/>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908754" y="1600200"/>
            <a:ext cx="7614479" cy="4191000"/>
          </a:xfrm>
          <a:prstGeom prst="rect">
            <a:avLst/>
          </a:prstGeom>
          <a:noFill/>
          <a:ln>
            <a:noFill/>
          </a:ln>
        </p:spPr>
      </p:pic>
    </p:spTree>
    <p:extLst>
      <p:ext uri="{BB962C8B-B14F-4D97-AF65-F5344CB8AC3E}">
        <p14:creationId xmlns:p14="http://schemas.microsoft.com/office/powerpoint/2010/main" val="3539833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B4051-01EB-8EE0-D450-D7EB5F621C7B}"/>
              </a:ext>
            </a:extLst>
          </p:cNvPr>
          <p:cNvSpPr>
            <a:spLocks noGrp="1"/>
          </p:cNvSpPr>
          <p:nvPr>
            <p:ph type="title"/>
          </p:nvPr>
        </p:nvSpPr>
        <p:spPr/>
        <p:txBody>
          <a:bodyPr/>
          <a:lstStyle/>
          <a:p>
            <a:r>
              <a:rPr lang="en-IN" dirty="0"/>
              <a:t>Scheduled Thread Pool</a:t>
            </a:r>
          </a:p>
        </p:txBody>
      </p:sp>
      <p:pic>
        <p:nvPicPr>
          <p:cNvPr id="10" name="Content Placeholder 9">
            <a:extLst>
              <a:ext uri="{FF2B5EF4-FFF2-40B4-BE49-F238E27FC236}">
                <a16:creationId xmlns:a16="http://schemas.microsoft.com/office/drawing/2014/main" id="{98004296-890F-95A1-185D-60EFB815B91E}"/>
              </a:ext>
            </a:extLst>
          </p:cNvPr>
          <p:cNvPicPr>
            <a:picLocks noGrp="1" noChangeAspect="1"/>
          </p:cNvPicPr>
          <p:nvPr>
            <p:ph sz="quarter" idx="1"/>
          </p:nvPr>
        </p:nvPicPr>
        <p:blipFill>
          <a:blip r:embed="rId2"/>
          <a:stretch>
            <a:fillRect/>
          </a:stretch>
        </p:blipFill>
        <p:spPr>
          <a:xfrm>
            <a:off x="914400" y="1600200"/>
            <a:ext cx="7772400" cy="4571999"/>
          </a:xfrm>
        </p:spPr>
      </p:pic>
    </p:spTree>
    <p:extLst>
      <p:ext uri="{BB962C8B-B14F-4D97-AF65-F5344CB8AC3E}">
        <p14:creationId xmlns:p14="http://schemas.microsoft.com/office/powerpoint/2010/main" val="696597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C6EDA-B2EE-3BEA-0BAE-0B5C430BEBCF}"/>
              </a:ext>
            </a:extLst>
          </p:cNvPr>
          <p:cNvSpPr>
            <a:spLocks noGrp="1"/>
          </p:cNvSpPr>
          <p:nvPr>
            <p:ph type="title"/>
          </p:nvPr>
        </p:nvSpPr>
        <p:spPr/>
        <p:txBody>
          <a:bodyPr/>
          <a:lstStyle/>
          <a:p>
            <a:r>
              <a:rPr lang="en-IN" dirty="0"/>
              <a:t>Single Thread Pool</a:t>
            </a:r>
          </a:p>
        </p:txBody>
      </p:sp>
      <p:pic>
        <p:nvPicPr>
          <p:cNvPr id="7" name="Content Placeholder 6">
            <a:extLst>
              <a:ext uri="{FF2B5EF4-FFF2-40B4-BE49-F238E27FC236}">
                <a16:creationId xmlns:a16="http://schemas.microsoft.com/office/drawing/2014/main" id="{4929A546-E47C-A589-BB1E-4B850F03C5BD}"/>
              </a:ext>
            </a:extLst>
          </p:cNvPr>
          <p:cNvPicPr>
            <a:picLocks noGrp="1" noChangeAspect="1"/>
          </p:cNvPicPr>
          <p:nvPr>
            <p:ph sz="quarter" idx="1"/>
          </p:nvPr>
        </p:nvPicPr>
        <p:blipFill>
          <a:blip r:embed="rId2"/>
          <a:stretch>
            <a:fillRect/>
          </a:stretch>
        </p:blipFill>
        <p:spPr>
          <a:xfrm>
            <a:off x="914400" y="1700914"/>
            <a:ext cx="7772400" cy="4065771"/>
          </a:xfrm>
        </p:spPr>
      </p:pic>
    </p:spTree>
    <p:extLst>
      <p:ext uri="{BB962C8B-B14F-4D97-AF65-F5344CB8AC3E}">
        <p14:creationId xmlns:p14="http://schemas.microsoft.com/office/powerpoint/2010/main" val="2773291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A3973-156C-15B3-F47F-C83C1DFED8FE}"/>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F8783416-A028-5B3B-E28A-0F9705CBAC41}"/>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804317"/>
            <a:ext cx="8001000" cy="4596483"/>
          </a:xfrm>
          <a:prstGeom prst="rect">
            <a:avLst/>
          </a:prstGeom>
          <a:noFill/>
          <a:ln>
            <a:noFill/>
          </a:ln>
        </p:spPr>
      </p:pic>
    </p:spTree>
    <p:extLst>
      <p:ext uri="{BB962C8B-B14F-4D97-AF65-F5344CB8AC3E}">
        <p14:creationId xmlns:p14="http://schemas.microsoft.com/office/powerpoint/2010/main" val="3246260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991F2-CACC-DF6B-14F2-B0F93B35EB05}"/>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19E0A75D-023D-64E9-6149-5A43FC5EC3B2}"/>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14400" y="2738516"/>
            <a:ext cx="7772400" cy="1990567"/>
          </a:xfrm>
          <a:prstGeom prst="rect">
            <a:avLst/>
          </a:prstGeom>
          <a:noFill/>
          <a:ln>
            <a:noFill/>
          </a:ln>
        </p:spPr>
      </p:pic>
    </p:spTree>
    <p:extLst>
      <p:ext uri="{BB962C8B-B14F-4D97-AF65-F5344CB8AC3E}">
        <p14:creationId xmlns:p14="http://schemas.microsoft.com/office/powerpoint/2010/main" val="3362787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0E427-D7DB-89AF-B06A-F0E55FE8DFCA}"/>
              </a:ext>
            </a:extLst>
          </p:cNvPr>
          <p:cNvSpPr>
            <a:spLocks noGrp="1"/>
          </p:cNvSpPr>
          <p:nvPr>
            <p:ph type="title"/>
          </p:nvPr>
        </p:nvSpPr>
        <p:spPr/>
        <p:txBody>
          <a:bodyPr>
            <a:normAutofit fontScale="90000"/>
          </a:bodyPr>
          <a:lstStyle/>
          <a:p>
            <a:r>
              <a:rPr lang="en-IN" dirty="0"/>
              <a:t>Fork/Join, Work Stealing Thread Pool</a:t>
            </a:r>
          </a:p>
        </p:txBody>
      </p:sp>
      <p:sp>
        <p:nvSpPr>
          <p:cNvPr id="3" name="Content Placeholder 2">
            <a:extLst>
              <a:ext uri="{FF2B5EF4-FFF2-40B4-BE49-F238E27FC236}">
                <a16:creationId xmlns:a16="http://schemas.microsoft.com/office/drawing/2014/main" id="{C601A684-8AC3-D359-F3F7-44D8BED84FB9}"/>
              </a:ext>
            </a:extLst>
          </p:cNvPr>
          <p:cNvSpPr>
            <a:spLocks noGrp="1"/>
          </p:cNvSpPr>
          <p:nvPr>
            <p:ph sz="quarter" idx="1"/>
          </p:nvPr>
        </p:nvSpPr>
        <p:spPr/>
        <p:txBody>
          <a:bodyPr/>
          <a:lstStyle/>
          <a:p>
            <a:r>
              <a:rPr lang="en-US" b="0" i="0" dirty="0">
                <a:solidFill>
                  <a:srgbClr val="333333"/>
                </a:solidFill>
                <a:effectLst/>
                <a:latin typeface="verdana" panose="020B0604030504040204" pitchFamily="34" charset="0"/>
              </a:rPr>
              <a:t>Fork/Join framework uses work-stealing algorithm. Work Stealing is a scheduling strategy where worker threads that have finished their own tasks can steal pending tasks from other threads. In parallel execution, tasks are divided among multiple processors/cores. When a core has no work, it should be assigned a task from another processor's overloaded queue rather than being idle.</a:t>
            </a:r>
            <a:endParaRPr lang="en-IN" dirty="0"/>
          </a:p>
        </p:txBody>
      </p:sp>
    </p:spTree>
    <p:extLst>
      <p:ext uri="{BB962C8B-B14F-4D97-AF65-F5344CB8AC3E}">
        <p14:creationId xmlns:p14="http://schemas.microsoft.com/office/powerpoint/2010/main" val="1858558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-By </a:t>
            </a:r>
            <a:r>
              <a:rPr lang="en-US" dirty="0" err="1"/>
              <a:t>Lata</a:t>
            </a:r>
            <a:r>
              <a:rPr lang="en-US" dirty="0"/>
              <a:t> Verma</a:t>
            </a:r>
          </a:p>
        </p:txBody>
      </p:sp>
      <p:sp>
        <p:nvSpPr>
          <p:cNvPr id="2" name="Title 1"/>
          <p:cNvSpPr>
            <a:spLocks noGrp="1"/>
          </p:cNvSpPr>
          <p:nvPr>
            <p:ph type="ctrTitle"/>
          </p:nvPr>
        </p:nvSpPr>
        <p:spPr/>
        <p:txBody>
          <a:bodyPr/>
          <a:lstStyle/>
          <a:p>
            <a:r>
              <a:rPr lang="en-US" dirty="0" err="1"/>
              <a:t>Lamda</a:t>
            </a:r>
            <a:r>
              <a:rPr lang="en-US" dirty="0"/>
              <a:t> Expression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062F4-9F8A-906E-2856-B657CC8FDE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C73ADD-D29B-132F-C1F5-C4E8EEA7E592}"/>
              </a:ext>
            </a:extLst>
          </p:cNvPr>
          <p:cNvSpPr>
            <a:spLocks noGrp="1"/>
          </p:cNvSpPr>
          <p:nvPr>
            <p:ph sz="quarter" idx="1"/>
          </p:nvPr>
        </p:nvSpPr>
        <p:spPr/>
        <p:txBody>
          <a:bodyPr/>
          <a:lstStyle/>
          <a:p>
            <a:r>
              <a:rPr lang="en-US" b="0" i="0" dirty="0">
                <a:solidFill>
                  <a:srgbClr val="333333"/>
                </a:solidFill>
                <a:effectLst/>
                <a:latin typeface="verdana" panose="020B0604030504040204" pitchFamily="34" charset="0"/>
              </a:rPr>
              <a:t>In fork/join thread pool, each task monitors whether it has to work for a long time. If yes it forks it's own task. 'Fork' is splitting/decomposing of a task and pushing the half (ideally) of it to the parent pool so that other threads can take up (steal) that split task. The term 'join' is combining of results of the tasks submitted to the pool. Tasks are recursively split into smaller parts, run in parallel and recombined.</a:t>
            </a:r>
            <a:endParaRPr lang="en-IN" dirty="0"/>
          </a:p>
        </p:txBody>
      </p:sp>
    </p:spTree>
    <p:extLst>
      <p:ext uri="{BB962C8B-B14F-4D97-AF65-F5344CB8AC3E}">
        <p14:creationId xmlns:p14="http://schemas.microsoft.com/office/powerpoint/2010/main" val="991464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5CB10-507D-8039-53CD-167E60FC565C}"/>
              </a:ext>
            </a:extLst>
          </p:cNvPr>
          <p:cNvSpPr>
            <a:spLocks noGrp="1"/>
          </p:cNvSpPr>
          <p:nvPr>
            <p:ph type="title"/>
          </p:nvPr>
        </p:nvSpPr>
        <p:spPr>
          <a:xfrm>
            <a:off x="914400" y="274638"/>
            <a:ext cx="7772400" cy="563562"/>
          </a:xfrm>
        </p:spPr>
        <p:txBody>
          <a:bodyPr>
            <a:normAutofit fontScale="90000"/>
          </a:bodyPr>
          <a:lstStyle/>
          <a:p>
            <a:r>
              <a:rPr lang="en-IN" dirty="0"/>
              <a:t>Fork/Join Mechanism</a:t>
            </a:r>
          </a:p>
        </p:txBody>
      </p:sp>
      <p:pic>
        <p:nvPicPr>
          <p:cNvPr id="5" name="Content Placeholder 4">
            <a:extLst>
              <a:ext uri="{FF2B5EF4-FFF2-40B4-BE49-F238E27FC236}">
                <a16:creationId xmlns:a16="http://schemas.microsoft.com/office/drawing/2014/main" id="{41A5DA71-1170-E22B-851A-3E184ED70E97}"/>
              </a:ext>
            </a:extLst>
          </p:cNvPr>
          <p:cNvPicPr>
            <a:picLocks noGrp="1" noChangeAspect="1"/>
          </p:cNvPicPr>
          <p:nvPr>
            <p:ph sz="quarter" idx="1"/>
          </p:nvPr>
        </p:nvPicPr>
        <p:blipFill>
          <a:blip r:embed="rId2"/>
          <a:stretch>
            <a:fillRect/>
          </a:stretch>
        </p:blipFill>
        <p:spPr>
          <a:xfrm>
            <a:off x="914400" y="990600"/>
            <a:ext cx="7772400" cy="3765063"/>
          </a:xfrm>
        </p:spPr>
      </p:pic>
      <p:pic>
        <p:nvPicPr>
          <p:cNvPr id="7" name="Picture 6">
            <a:extLst>
              <a:ext uri="{FF2B5EF4-FFF2-40B4-BE49-F238E27FC236}">
                <a16:creationId xmlns:a16="http://schemas.microsoft.com/office/drawing/2014/main" id="{B9768AA3-CFBD-4BED-B29B-55A95411534E}"/>
              </a:ext>
            </a:extLst>
          </p:cNvPr>
          <p:cNvPicPr>
            <a:picLocks noChangeAspect="1"/>
          </p:cNvPicPr>
          <p:nvPr/>
        </p:nvPicPr>
        <p:blipFill>
          <a:blip r:embed="rId3"/>
          <a:stretch>
            <a:fillRect/>
          </a:stretch>
        </p:blipFill>
        <p:spPr>
          <a:xfrm>
            <a:off x="6553200" y="4815522"/>
            <a:ext cx="2098040" cy="1798320"/>
          </a:xfrm>
          <a:prstGeom prst="rect">
            <a:avLst/>
          </a:prstGeom>
        </p:spPr>
      </p:pic>
    </p:spTree>
    <p:extLst>
      <p:ext uri="{BB962C8B-B14F-4D97-AF65-F5344CB8AC3E}">
        <p14:creationId xmlns:p14="http://schemas.microsoft.com/office/powerpoint/2010/main" val="284355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59F7E-D839-BD27-062F-FFF7548C7197}"/>
              </a:ext>
            </a:extLst>
          </p:cNvPr>
          <p:cNvSpPr>
            <a:spLocks noGrp="1"/>
          </p:cNvSpPr>
          <p:nvPr>
            <p:ph type="title"/>
          </p:nvPr>
        </p:nvSpPr>
        <p:spPr/>
        <p:txBody>
          <a:bodyPr/>
          <a:lstStyle/>
          <a:p>
            <a:r>
              <a:rPr lang="en-IN" dirty="0"/>
              <a:t>Fork/Join Algorithm</a:t>
            </a:r>
          </a:p>
        </p:txBody>
      </p:sp>
      <p:sp>
        <p:nvSpPr>
          <p:cNvPr id="3" name="Content Placeholder 2">
            <a:extLst>
              <a:ext uri="{FF2B5EF4-FFF2-40B4-BE49-F238E27FC236}">
                <a16:creationId xmlns:a16="http://schemas.microsoft.com/office/drawing/2014/main" id="{C632E959-DA0E-9576-1459-D72896C0F572}"/>
              </a:ext>
            </a:extLst>
          </p:cNvPr>
          <p:cNvSpPr>
            <a:spLocks noGrp="1"/>
          </p:cNvSpPr>
          <p:nvPr>
            <p:ph sz="quarter" idx="1"/>
          </p:nvPr>
        </p:nvSpPr>
        <p:spPr/>
        <p:txBody>
          <a:bodyPr>
            <a:normAutofit fontScale="92500" lnSpcReduction="20000"/>
          </a:bodyPr>
          <a:lstStyle/>
          <a:p>
            <a:r>
              <a:rPr lang="en-US" b="0" i="0" dirty="0">
                <a:solidFill>
                  <a:srgbClr val="000000"/>
                </a:solidFill>
                <a:effectLst/>
                <a:latin typeface="Source Code Pro" panose="020B0604020202020204" pitchFamily="49" charset="0"/>
              </a:rPr>
              <a:t>Result solve(Problem problem) </a:t>
            </a:r>
          </a:p>
          <a:p>
            <a:r>
              <a:rPr lang="en-US" b="0" i="0" dirty="0">
                <a:solidFill>
                  <a:srgbClr val="000000"/>
                </a:solidFill>
                <a:effectLst/>
                <a:latin typeface="Source Code Pro" panose="020B0604020202020204" pitchFamily="49" charset="0"/>
              </a:rPr>
              <a:t>{ </a:t>
            </a:r>
          </a:p>
          <a:p>
            <a:r>
              <a:rPr lang="en-US" b="0" i="0" dirty="0">
                <a:solidFill>
                  <a:srgbClr val="000000"/>
                </a:solidFill>
                <a:effectLst/>
                <a:latin typeface="Source Code Pro" panose="020B0604020202020204" pitchFamily="49" charset="0"/>
              </a:rPr>
              <a:t>if (problem is small) </a:t>
            </a:r>
          </a:p>
          <a:p>
            <a:r>
              <a:rPr lang="en-US" b="0" i="0" dirty="0">
                <a:solidFill>
                  <a:srgbClr val="000000"/>
                </a:solidFill>
                <a:effectLst/>
                <a:latin typeface="Source Code Pro" panose="020B0604020202020204" pitchFamily="49" charset="0"/>
              </a:rPr>
              <a:t>directly solve problem </a:t>
            </a:r>
          </a:p>
          <a:p>
            <a:r>
              <a:rPr lang="en-US" b="0" i="0" dirty="0">
                <a:solidFill>
                  <a:srgbClr val="000000"/>
                </a:solidFill>
                <a:effectLst/>
                <a:latin typeface="Source Code Pro" panose="020B0604020202020204" pitchFamily="49" charset="0"/>
              </a:rPr>
              <a:t>else </a:t>
            </a:r>
          </a:p>
          <a:p>
            <a:r>
              <a:rPr lang="en-US" b="0" i="0" dirty="0">
                <a:solidFill>
                  <a:srgbClr val="000000"/>
                </a:solidFill>
                <a:effectLst/>
                <a:latin typeface="Source Code Pro" panose="020B0604020202020204" pitchFamily="49" charset="0"/>
              </a:rPr>
              <a:t>{ </a:t>
            </a:r>
          </a:p>
          <a:p>
            <a:r>
              <a:rPr lang="en-US" b="0" i="0" dirty="0">
                <a:solidFill>
                  <a:srgbClr val="000000"/>
                </a:solidFill>
                <a:effectLst/>
                <a:latin typeface="Source Code Pro" panose="020B0604020202020204" pitchFamily="49" charset="0"/>
              </a:rPr>
              <a:t>split problem into independent parts fork new subtasks to solve each part join all subtasks </a:t>
            </a:r>
          </a:p>
          <a:p>
            <a:r>
              <a:rPr lang="en-US" b="0" i="0" dirty="0">
                <a:solidFill>
                  <a:srgbClr val="000000"/>
                </a:solidFill>
                <a:effectLst/>
                <a:latin typeface="Source Code Pro" panose="020B0604020202020204" pitchFamily="49" charset="0"/>
              </a:rPr>
              <a:t>compose result from </a:t>
            </a:r>
            <a:r>
              <a:rPr lang="en-US" b="0" i="0" dirty="0" err="1">
                <a:solidFill>
                  <a:srgbClr val="000000"/>
                </a:solidFill>
                <a:effectLst/>
                <a:latin typeface="Source Code Pro" panose="020B0604020202020204" pitchFamily="49" charset="0"/>
              </a:rPr>
              <a:t>subresults</a:t>
            </a:r>
            <a:r>
              <a:rPr lang="en-US" b="0" i="0" dirty="0">
                <a:solidFill>
                  <a:srgbClr val="000000"/>
                </a:solidFill>
                <a:effectLst/>
                <a:latin typeface="Source Code Pro" panose="020B0604020202020204" pitchFamily="49" charset="0"/>
              </a:rPr>
              <a:t> </a:t>
            </a:r>
          </a:p>
          <a:p>
            <a:r>
              <a:rPr lang="en-US" b="0" i="0" dirty="0">
                <a:solidFill>
                  <a:srgbClr val="000000"/>
                </a:solidFill>
                <a:effectLst/>
                <a:latin typeface="Source Code Pro" panose="020B0604020202020204" pitchFamily="49" charset="0"/>
              </a:rPr>
              <a:t>} </a:t>
            </a:r>
          </a:p>
          <a:p>
            <a:r>
              <a:rPr lang="en-US" b="0" i="0" dirty="0">
                <a:solidFill>
                  <a:srgbClr val="000000"/>
                </a:solidFill>
                <a:effectLst/>
                <a:latin typeface="Source Code Pro" panose="020B0604020202020204" pitchFamily="49" charset="0"/>
              </a:rPr>
              <a:t>}</a:t>
            </a:r>
            <a:endParaRPr lang="en-IN" dirty="0"/>
          </a:p>
        </p:txBody>
      </p:sp>
    </p:spTree>
    <p:extLst>
      <p:ext uri="{BB962C8B-B14F-4D97-AF65-F5344CB8AC3E}">
        <p14:creationId xmlns:p14="http://schemas.microsoft.com/office/powerpoint/2010/main" val="3824596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2DB4A-F1E1-213E-2D55-96B081FA3A65}"/>
              </a:ext>
            </a:extLst>
          </p:cNvPr>
          <p:cNvSpPr>
            <a:spLocks noGrp="1"/>
          </p:cNvSpPr>
          <p:nvPr>
            <p:ph type="title"/>
          </p:nvPr>
        </p:nvSpPr>
        <p:spPr/>
        <p:txBody>
          <a:bodyPr>
            <a:normAutofit fontScale="90000"/>
          </a:bodyPr>
          <a:lstStyle/>
          <a:p>
            <a:r>
              <a:rPr lang="en-IN" dirty="0"/>
              <a:t>Example of Fork/Join for Fibonacci Series</a:t>
            </a:r>
          </a:p>
        </p:txBody>
      </p:sp>
      <p:pic>
        <p:nvPicPr>
          <p:cNvPr id="5" name="Content Placeholder 4">
            <a:extLst>
              <a:ext uri="{FF2B5EF4-FFF2-40B4-BE49-F238E27FC236}">
                <a16:creationId xmlns:a16="http://schemas.microsoft.com/office/drawing/2014/main" id="{1E1ECE50-7DC8-830B-0589-DCBE9245007E}"/>
              </a:ext>
            </a:extLst>
          </p:cNvPr>
          <p:cNvPicPr>
            <a:picLocks noGrp="1" noChangeAspect="1"/>
          </p:cNvPicPr>
          <p:nvPr>
            <p:ph sz="quarter" idx="1"/>
          </p:nvPr>
        </p:nvPicPr>
        <p:blipFill>
          <a:blip r:embed="rId2"/>
          <a:stretch>
            <a:fillRect/>
          </a:stretch>
        </p:blipFill>
        <p:spPr>
          <a:xfrm>
            <a:off x="914400" y="2029586"/>
            <a:ext cx="7772400" cy="3408428"/>
          </a:xfrm>
        </p:spPr>
      </p:pic>
    </p:spTree>
    <p:extLst>
      <p:ext uri="{BB962C8B-B14F-4D97-AF65-F5344CB8AC3E}">
        <p14:creationId xmlns:p14="http://schemas.microsoft.com/office/powerpoint/2010/main" val="29919764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00D67-DD5E-D8A7-F255-AD0EE74B7BF4}"/>
              </a:ext>
            </a:extLst>
          </p:cNvPr>
          <p:cNvSpPr>
            <a:spLocks noGrp="1"/>
          </p:cNvSpPr>
          <p:nvPr>
            <p:ph type="title"/>
          </p:nvPr>
        </p:nvSpPr>
        <p:spPr/>
        <p:txBody>
          <a:bodyPr/>
          <a:lstStyle/>
          <a:p>
            <a:r>
              <a:rPr lang="en-IN" dirty="0"/>
              <a:t>Divide/Conquer in Fork/Join</a:t>
            </a:r>
          </a:p>
        </p:txBody>
      </p:sp>
      <p:sp>
        <p:nvSpPr>
          <p:cNvPr id="3" name="Content Placeholder 2">
            <a:extLst>
              <a:ext uri="{FF2B5EF4-FFF2-40B4-BE49-F238E27FC236}">
                <a16:creationId xmlns:a16="http://schemas.microsoft.com/office/drawing/2014/main" id="{61245325-830A-5CF5-7C1E-B5E4A5FBB102}"/>
              </a:ext>
            </a:extLst>
          </p:cNvPr>
          <p:cNvSpPr>
            <a:spLocks noGrp="1"/>
          </p:cNvSpPr>
          <p:nvPr>
            <p:ph sz="quarter" idx="1"/>
          </p:nvPr>
        </p:nvSpPr>
        <p:spPr/>
        <p:txBody>
          <a:bodyPr/>
          <a:lstStyle/>
          <a:p>
            <a:endParaRPr lang="en-IN"/>
          </a:p>
        </p:txBody>
      </p:sp>
      <p:pic>
        <p:nvPicPr>
          <p:cNvPr id="5" name="Picture 4">
            <a:extLst>
              <a:ext uri="{FF2B5EF4-FFF2-40B4-BE49-F238E27FC236}">
                <a16:creationId xmlns:a16="http://schemas.microsoft.com/office/drawing/2014/main" id="{3504C29D-79F4-9CB3-101C-2AAC764D6CB2}"/>
              </a:ext>
            </a:extLst>
          </p:cNvPr>
          <p:cNvPicPr>
            <a:picLocks noChangeAspect="1"/>
          </p:cNvPicPr>
          <p:nvPr/>
        </p:nvPicPr>
        <p:blipFill>
          <a:blip r:embed="rId2"/>
          <a:stretch>
            <a:fillRect/>
          </a:stretch>
        </p:blipFill>
        <p:spPr>
          <a:xfrm>
            <a:off x="1012634" y="1447800"/>
            <a:ext cx="7559865" cy="5223450"/>
          </a:xfrm>
          <a:prstGeom prst="rect">
            <a:avLst/>
          </a:prstGeom>
        </p:spPr>
      </p:pic>
    </p:spTree>
    <p:extLst>
      <p:ext uri="{BB962C8B-B14F-4D97-AF65-F5344CB8AC3E}">
        <p14:creationId xmlns:p14="http://schemas.microsoft.com/office/powerpoint/2010/main" val="1202837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B85DD-FBDE-C4BD-5D22-AF49C03A528F}"/>
              </a:ext>
            </a:extLst>
          </p:cNvPr>
          <p:cNvSpPr>
            <a:spLocks noGrp="1"/>
          </p:cNvSpPr>
          <p:nvPr>
            <p:ph type="title"/>
          </p:nvPr>
        </p:nvSpPr>
        <p:spPr/>
        <p:txBody>
          <a:bodyPr/>
          <a:lstStyle/>
          <a:p>
            <a:r>
              <a:rPr lang="en-IN" dirty="0"/>
              <a:t>Work Stealing Pool</a:t>
            </a:r>
          </a:p>
        </p:txBody>
      </p:sp>
      <p:pic>
        <p:nvPicPr>
          <p:cNvPr id="5" name="Content Placeholder 4">
            <a:extLst>
              <a:ext uri="{FF2B5EF4-FFF2-40B4-BE49-F238E27FC236}">
                <a16:creationId xmlns:a16="http://schemas.microsoft.com/office/drawing/2014/main" id="{8A1A6962-0596-009B-4748-30E860CFFAF8}"/>
              </a:ext>
            </a:extLst>
          </p:cNvPr>
          <p:cNvPicPr>
            <a:picLocks noGrp="1" noChangeAspect="1"/>
          </p:cNvPicPr>
          <p:nvPr>
            <p:ph sz="quarter" idx="1"/>
          </p:nvPr>
        </p:nvPicPr>
        <p:blipFill>
          <a:blip r:embed="rId2"/>
          <a:stretch>
            <a:fillRect/>
          </a:stretch>
        </p:blipFill>
        <p:spPr>
          <a:xfrm>
            <a:off x="1457199" y="1447800"/>
            <a:ext cx="6686801" cy="4572000"/>
          </a:xfrm>
        </p:spPr>
      </p:pic>
    </p:spTree>
    <p:extLst>
      <p:ext uri="{BB962C8B-B14F-4D97-AF65-F5344CB8AC3E}">
        <p14:creationId xmlns:p14="http://schemas.microsoft.com/office/powerpoint/2010/main" val="3505540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76FE-0181-C1A9-C96D-7E20B612513D}"/>
              </a:ext>
            </a:extLst>
          </p:cNvPr>
          <p:cNvSpPr>
            <a:spLocks noGrp="1"/>
          </p:cNvSpPr>
          <p:nvPr>
            <p:ph type="title"/>
          </p:nvPr>
        </p:nvSpPr>
        <p:spPr/>
        <p:txBody>
          <a:bodyPr/>
          <a:lstStyle/>
          <a:p>
            <a:endParaRPr lang="en-IN"/>
          </a:p>
        </p:txBody>
      </p:sp>
      <p:sp>
        <p:nvSpPr>
          <p:cNvPr id="9" name="Content Placeholder 8">
            <a:extLst>
              <a:ext uri="{FF2B5EF4-FFF2-40B4-BE49-F238E27FC236}">
                <a16:creationId xmlns:a16="http://schemas.microsoft.com/office/drawing/2014/main" id="{6A0A5EB0-A496-6D07-0E82-AE592A45C945}"/>
              </a:ext>
            </a:extLst>
          </p:cNvPr>
          <p:cNvSpPr>
            <a:spLocks noGrp="1"/>
          </p:cNvSpPr>
          <p:nvPr>
            <p:ph sz="quarter" idx="1"/>
          </p:nvPr>
        </p:nvSpPr>
        <p:spPr/>
        <p:txBody>
          <a:bodyPr/>
          <a:lstStyle/>
          <a:p>
            <a:endParaRPr lang="en-IN" dirty="0"/>
          </a:p>
        </p:txBody>
      </p:sp>
      <p:pic>
        <p:nvPicPr>
          <p:cNvPr id="11" name="Picture 10">
            <a:extLst>
              <a:ext uri="{FF2B5EF4-FFF2-40B4-BE49-F238E27FC236}">
                <a16:creationId xmlns:a16="http://schemas.microsoft.com/office/drawing/2014/main" id="{69541E89-14E2-837D-795C-1C16DD989841}"/>
              </a:ext>
            </a:extLst>
          </p:cNvPr>
          <p:cNvPicPr>
            <a:picLocks noChangeAspect="1"/>
          </p:cNvPicPr>
          <p:nvPr/>
        </p:nvPicPr>
        <p:blipFill>
          <a:blip r:embed="rId2"/>
          <a:stretch>
            <a:fillRect/>
          </a:stretch>
        </p:blipFill>
        <p:spPr>
          <a:xfrm>
            <a:off x="914400" y="2057400"/>
            <a:ext cx="7620000" cy="2415158"/>
          </a:xfrm>
          <a:prstGeom prst="rect">
            <a:avLst/>
          </a:prstGeom>
        </p:spPr>
      </p:pic>
    </p:spTree>
    <p:extLst>
      <p:ext uri="{BB962C8B-B14F-4D97-AF65-F5344CB8AC3E}">
        <p14:creationId xmlns:p14="http://schemas.microsoft.com/office/powerpoint/2010/main" val="1730550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DB296-E619-443F-3901-257A1683300D}"/>
              </a:ext>
            </a:extLst>
          </p:cNvPr>
          <p:cNvSpPr>
            <a:spLocks noGrp="1"/>
          </p:cNvSpPr>
          <p:nvPr>
            <p:ph type="title"/>
          </p:nvPr>
        </p:nvSpPr>
        <p:spPr/>
        <p:txBody>
          <a:bodyPr/>
          <a:lstStyle/>
          <a:p>
            <a:r>
              <a:rPr lang="en-IN" dirty="0"/>
              <a:t>Work Stealing</a:t>
            </a:r>
          </a:p>
        </p:txBody>
      </p:sp>
      <p:pic>
        <p:nvPicPr>
          <p:cNvPr id="5" name="Content Placeholder 4">
            <a:extLst>
              <a:ext uri="{FF2B5EF4-FFF2-40B4-BE49-F238E27FC236}">
                <a16:creationId xmlns:a16="http://schemas.microsoft.com/office/drawing/2014/main" id="{97067ADB-8601-C3B3-A9C8-6F85569CD0D8}"/>
              </a:ext>
            </a:extLst>
          </p:cNvPr>
          <p:cNvPicPr>
            <a:picLocks noGrp="1" noChangeAspect="1"/>
          </p:cNvPicPr>
          <p:nvPr>
            <p:ph sz="quarter" idx="1"/>
          </p:nvPr>
        </p:nvPicPr>
        <p:blipFill>
          <a:blip r:embed="rId2"/>
          <a:stretch>
            <a:fillRect/>
          </a:stretch>
        </p:blipFill>
        <p:spPr>
          <a:xfrm>
            <a:off x="1036250" y="1447800"/>
            <a:ext cx="7528700" cy="4572000"/>
          </a:xfrm>
        </p:spPr>
      </p:pic>
    </p:spTree>
    <p:extLst>
      <p:ext uri="{BB962C8B-B14F-4D97-AF65-F5344CB8AC3E}">
        <p14:creationId xmlns:p14="http://schemas.microsoft.com/office/powerpoint/2010/main" val="2126874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E4B8A-7B33-7EAD-4F7E-5507679195D5}"/>
              </a:ext>
            </a:extLst>
          </p:cNvPr>
          <p:cNvSpPr>
            <a:spLocks noGrp="1"/>
          </p:cNvSpPr>
          <p:nvPr>
            <p:ph type="title"/>
          </p:nvPr>
        </p:nvSpPr>
        <p:spPr/>
        <p:txBody>
          <a:bodyPr/>
          <a:lstStyle/>
          <a:p>
            <a:r>
              <a:rPr lang="en-IN" dirty="0"/>
              <a:t>Final Diagram for Work Stealing</a:t>
            </a:r>
          </a:p>
        </p:txBody>
      </p:sp>
      <p:pic>
        <p:nvPicPr>
          <p:cNvPr id="5" name="Content Placeholder 4">
            <a:extLst>
              <a:ext uri="{FF2B5EF4-FFF2-40B4-BE49-F238E27FC236}">
                <a16:creationId xmlns:a16="http://schemas.microsoft.com/office/drawing/2014/main" id="{E744B962-228A-07C2-A883-116E617A1C43}"/>
              </a:ext>
            </a:extLst>
          </p:cNvPr>
          <p:cNvPicPr>
            <a:picLocks noGrp="1" noChangeAspect="1"/>
          </p:cNvPicPr>
          <p:nvPr>
            <p:ph sz="quarter" idx="1"/>
          </p:nvPr>
        </p:nvPicPr>
        <p:blipFill>
          <a:blip r:embed="rId2"/>
          <a:stretch>
            <a:fillRect/>
          </a:stretch>
        </p:blipFill>
        <p:spPr>
          <a:xfrm>
            <a:off x="914400" y="1703940"/>
            <a:ext cx="7772400" cy="4059720"/>
          </a:xfrm>
        </p:spPr>
      </p:pic>
    </p:spTree>
    <p:extLst>
      <p:ext uri="{BB962C8B-B14F-4D97-AF65-F5344CB8AC3E}">
        <p14:creationId xmlns:p14="http://schemas.microsoft.com/office/powerpoint/2010/main" val="32719020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p:txBody>
          <a:bodyPr/>
          <a:lstStyle/>
          <a:p>
            <a:r>
              <a:t>Question Time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Lambda Expression?</a:t>
            </a:r>
          </a:p>
        </p:txBody>
      </p:sp>
      <p:sp>
        <p:nvSpPr>
          <p:cNvPr id="3" name="Content Placeholder 2"/>
          <p:cNvSpPr>
            <a:spLocks noGrp="1"/>
          </p:cNvSpPr>
          <p:nvPr>
            <p:ph sz="quarter" idx="1"/>
          </p:nvPr>
        </p:nvSpPr>
        <p:spPr/>
        <p:txBody>
          <a:bodyPr>
            <a:normAutofit/>
          </a:bodyPr>
          <a:lstStyle/>
          <a:p>
            <a:r>
              <a:rPr lang="en-US" dirty="0"/>
              <a:t>Java lambda expressions are new in Java 8.</a:t>
            </a:r>
          </a:p>
          <a:p>
            <a:r>
              <a:rPr lang="en-US" dirty="0"/>
              <a:t>Java lambda expressions are Java's first step into functional programming. </a:t>
            </a:r>
          </a:p>
          <a:p>
            <a:r>
              <a:rPr lang="en-US" dirty="0"/>
              <a:t>A Java lambda expression is thus a function which can be created without belonging to any class.</a:t>
            </a:r>
          </a:p>
          <a:p>
            <a:r>
              <a:rPr lang="en-US" dirty="0"/>
              <a:t> A Java lambda expression can be passed around as if it was an object and executed on demand.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r>
              <a:rPr lang="en-US" dirty="0"/>
              <a:t>What is the priority of the thread in output of this program?</a:t>
            </a:r>
          </a:p>
          <a:p>
            <a:pPr fontAlgn="t"/>
            <a:r>
              <a:rPr lang="en-US" b="1" dirty="0"/>
              <a:t>class</a:t>
            </a:r>
            <a:r>
              <a:rPr lang="en-US" dirty="0"/>
              <a:t> </a:t>
            </a:r>
            <a:r>
              <a:rPr lang="en-US" dirty="0" err="1"/>
              <a:t>multithreaded_programing</a:t>
            </a:r>
            <a:r>
              <a:rPr lang="en-US" dirty="0"/>
              <a:t> </a:t>
            </a:r>
          </a:p>
          <a:p>
            <a:pPr fontAlgn="t"/>
            <a:r>
              <a:rPr lang="en-US" dirty="0"/>
              <a:t>{</a:t>
            </a:r>
          </a:p>
          <a:p>
            <a:pPr fontAlgn="t"/>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a:t>
            </a:r>
          </a:p>
          <a:p>
            <a:pPr fontAlgn="t"/>
            <a:r>
              <a:rPr lang="en-US" dirty="0"/>
              <a:t>{</a:t>
            </a:r>
          </a:p>
          <a:p>
            <a:pPr fontAlgn="t"/>
            <a:r>
              <a:rPr lang="en-US" dirty="0"/>
              <a:t>Thread t = </a:t>
            </a:r>
            <a:r>
              <a:rPr lang="en-US" dirty="0" err="1"/>
              <a:t>Thread.currentThread</a:t>
            </a:r>
            <a:r>
              <a:rPr lang="en-US" dirty="0"/>
              <a:t>();</a:t>
            </a:r>
          </a:p>
          <a:p>
            <a:pPr fontAlgn="t"/>
            <a:r>
              <a:rPr lang="en-US" dirty="0" err="1"/>
              <a:t>System.out.println</a:t>
            </a:r>
            <a:r>
              <a:rPr lang="en-US" dirty="0"/>
              <a:t>(t); </a:t>
            </a:r>
          </a:p>
          <a:p>
            <a:pPr fontAlgn="t"/>
            <a:r>
              <a:rPr lang="en-US" dirty="0"/>
              <a:t>}</a:t>
            </a:r>
          </a:p>
          <a:p>
            <a:pPr fontAlgn="t"/>
            <a:r>
              <a:rPr lang="en-US" dirty="0"/>
              <a:t>}</a:t>
            </a:r>
          </a:p>
          <a:p>
            <a:r>
              <a:rPr lang="en-US" dirty="0"/>
              <a:t>a) 4</a:t>
            </a:r>
            <a:br>
              <a:rPr lang="en-US" dirty="0"/>
            </a:br>
            <a:r>
              <a:rPr lang="en-US" dirty="0"/>
              <a:t>b) 5</a:t>
            </a:r>
            <a:br>
              <a:rPr lang="en-US" dirty="0"/>
            </a:br>
            <a:r>
              <a:rPr lang="en-US" dirty="0"/>
              <a:t>c) 0</a:t>
            </a:r>
            <a:br>
              <a:rPr lang="en-US" dirty="0"/>
            </a:br>
            <a:r>
              <a:rPr lang="en-US" dirty="0"/>
              <a:t>d) 1</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Deadlock is a situation when thread is waiting for other thread to release acquired object.</a:t>
            </a:r>
            <a:br>
              <a:rPr lang="en-US" dirty="0"/>
            </a:br>
            <a:r>
              <a:rPr lang="en-US" dirty="0"/>
              <a:t>a) True</a:t>
            </a:r>
            <a:br>
              <a:rPr lang="en-US" dirty="0"/>
            </a:br>
            <a:r>
              <a:rPr lang="en-US" dirty="0"/>
              <a:t>b) False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 What is true about threading?</a:t>
            </a:r>
            <a:br>
              <a:rPr lang="en-US" dirty="0"/>
            </a:br>
            <a:r>
              <a:rPr lang="en-US" dirty="0"/>
              <a:t>a) run() method calls start() method and runs the code</a:t>
            </a:r>
            <a:br>
              <a:rPr lang="en-US" dirty="0"/>
            </a:br>
            <a:r>
              <a:rPr lang="en-US" dirty="0"/>
              <a:t>b) run() method creates new thread</a:t>
            </a:r>
            <a:br>
              <a:rPr lang="en-US" dirty="0"/>
            </a:br>
            <a:r>
              <a:rPr lang="en-US" dirty="0"/>
              <a:t>c) run() method can be called directly without start() method being called</a:t>
            </a:r>
            <a:br>
              <a:rPr lang="en-US" dirty="0"/>
            </a:br>
            <a:r>
              <a:rPr lang="en-US" dirty="0"/>
              <a:t>d) start() method creates new thread and calls code written in run() method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Which of the following is not introduced with Java 8?</a:t>
            </a:r>
            <a:br>
              <a:rPr lang="en-US" dirty="0"/>
            </a:br>
            <a:r>
              <a:rPr lang="en-US" dirty="0"/>
              <a:t>a) Stream API</a:t>
            </a:r>
            <a:br>
              <a:rPr lang="en-US" dirty="0"/>
            </a:br>
            <a:r>
              <a:rPr lang="en-US" dirty="0"/>
              <a:t>b) Serialization</a:t>
            </a:r>
            <a:br>
              <a:rPr lang="en-US" dirty="0"/>
            </a:br>
            <a:r>
              <a:rPr lang="en-US" dirty="0"/>
              <a:t>c) </a:t>
            </a:r>
            <a:r>
              <a:rPr lang="en-US" dirty="0" err="1"/>
              <a:t>Spliterator</a:t>
            </a:r>
            <a:br>
              <a:rPr lang="en-US" dirty="0"/>
            </a:br>
            <a:r>
              <a:rPr lang="en-US" dirty="0"/>
              <a:t>d) Lambda Expression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What is the return type of lambda expression?</a:t>
            </a:r>
            <a:br>
              <a:rPr lang="en-US" dirty="0"/>
            </a:br>
            <a:r>
              <a:rPr lang="en-US" dirty="0"/>
              <a:t>a) String</a:t>
            </a:r>
            <a:br>
              <a:rPr lang="en-US" dirty="0"/>
            </a:br>
            <a:r>
              <a:rPr lang="en-US" dirty="0"/>
              <a:t>b) Object</a:t>
            </a:r>
            <a:br>
              <a:rPr lang="en-US" dirty="0"/>
            </a:br>
            <a:r>
              <a:rPr lang="en-US" dirty="0"/>
              <a:t>c) void</a:t>
            </a:r>
            <a:br>
              <a:rPr lang="en-US" dirty="0"/>
            </a:br>
            <a:r>
              <a:rPr lang="en-US" dirty="0"/>
              <a:t>d) Function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Which is the new method introduced in java 8 to iterate over a collection?</a:t>
            </a:r>
            <a:br>
              <a:rPr lang="en-US" dirty="0"/>
            </a:br>
            <a:r>
              <a:rPr lang="en-US" dirty="0"/>
              <a:t>a) for (String </a:t>
            </a:r>
            <a:r>
              <a:rPr lang="en-US" dirty="0" err="1"/>
              <a:t>i</a:t>
            </a:r>
            <a:r>
              <a:rPr lang="en-US" dirty="0"/>
              <a:t> : </a:t>
            </a:r>
            <a:r>
              <a:rPr lang="en-US" dirty="0" err="1"/>
              <a:t>StringList</a:t>
            </a:r>
            <a:r>
              <a:rPr lang="en-US" dirty="0"/>
              <a:t>)</a:t>
            </a:r>
            <a:br>
              <a:rPr lang="en-US" dirty="0"/>
            </a:br>
            <a:r>
              <a:rPr lang="en-US" dirty="0"/>
              <a:t>b) </a:t>
            </a:r>
            <a:r>
              <a:rPr lang="en-US" dirty="0" err="1"/>
              <a:t>foreach</a:t>
            </a:r>
            <a:r>
              <a:rPr lang="en-US" dirty="0"/>
              <a:t> (String </a:t>
            </a:r>
            <a:r>
              <a:rPr lang="en-US" dirty="0" err="1"/>
              <a:t>i</a:t>
            </a:r>
            <a:r>
              <a:rPr lang="en-US" dirty="0"/>
              <a:t> : </a:t>
            </a:r>
            <a:r>
              <a:rPr lang="en-US" dirty="0" err="1"/>
              <a:t>StringList</a:t>
            </a:r>
            <a:r>
              <a:rPr lang="en-US" dirty="0"/>
              <a:t>)</a:t>
            </a:r>
            <a:br>
              <a:rPr lang="en-US" dirty="0"/>
            </a:br>
            <a:r>
              <a:rPr lang="en-US" dirty="0"/>
              <a:t>c) </a:t>
            </a:r>
            <a:r>
              <a:rPr lang="en-US" dirty="0" err="1"/>
              <a:t>StringList.forEach</a:t>
            </a:r>
            <a:r>
              <a:rPr lang="en-US" dirty="0"/>
              <a:t>()</a:t>
            </a:r>
            <a:br>
              <a:rPr lang="en-US" dirty="0"/>
            </a:br>
            <a:r>
              <a:rPr lang="en-US" dirty="0"/>
              <a:t>d) </a:t>
            </a:r>
            <a:r>
              <a:rPr lang="en-US" dirty="0" err="1"/>
              <a:t>List.for</a:t>
            </a:r>
            <a:r>
              <a:rPr lang="en-US"/>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a:t>Java lambda expressions are commonly used to implement simple event listeners / callbacks, or in functional programming with the </a:t>
            </a:r>
            <a:r>
              <a:rPr lang="en-US" b="1" dirty="0"/>
              <a:t>Java Streams API</a:t>
            </a:r>
            <a:r>
              <a:rPr lang="en-US" dirty="0"/>
              <a:t>.</a:t>
            </a:r>
          </a:p>
          <a:p>
            <a:r>
              <a:rPr lang="en-US" dirty="0"/>
              <a:t>Hence we can use Lambda Expression for those interfaces which have only one abstract method </a:t>
            </a:r>
            <a:r>
              <a:rPr lang="en-US" dirty="0" err="1"/>
              <a:t>i.e</a:t>
            </a:r>
            <a:r>
              <a:rPr lang="en-US" dirty="0"/>
              <a:t> Functional </a:t>
            </a:r>
            <a:r>
              <a:rPr lang="en-US"/>
              <a:t>Interface.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these conditions for Lambda</a:t>
            </a:r>
          </a:p>
        </p:txBody>
      </p:sp>
      <p:sp>
        <p:nvSpPr>
          <p:cNvPr id="3" name="Content Placeholder 2"/>
          <p:cNvSpPr>
            <a:spLocks noGrp="1"/>
          </p:cNvSpPr>
          <p:nvPr>
            <p:ph sz="quarter" idx="1"/>
          </p:nvPr>
        </p:nvSpPr>
        <p:spPr/>
        <p:txBody>
          <a:bodyPr/>
          <a:lstStyle/>
          <a:p>
            <a:r>
              <a:rPr lang="en-US" dirty="0"/>
              <a:t>Does the interface have only one abstract (unimplemented) method?</a:t>
            </a:r>
          </a:p>
          <a:p>
            <a:r>
              <a:rPr lang="en-US" dirty="0"/>
              <a:t>Does the parameters of the lambda expression match the parameters of the single method?</a:t>
            </a:r>
          </a:p>
          <a:p>
            <a:r>
              <a:rPr lang="en-US" dirty="0"/>
              <a:t>Does the return type of the lambda expression match the return type of the single method?</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Points to consider </a:t>
            </a:r>
          </a:p>
        </p:txBody>
      </p:sp>
      <p:sp>
        <p:nvSpPr>
          <p:cNvPr id="3" name="Content Placeholder 2"/>
          <p:cNvSpPr>
            <a:spLocks noGrp="1"/>
          </p:cNvSpPr>
          <p:nvPr>
            <p:ph sz="quarter" idx="1"/>
          </p:nvPr>
        </p:nvSpPr>
        <p:spPr/>
        <p:txBody>
          <a:bodyPr/>
          <a:lstStyle/>
          <a:p>
            <a:r>
              <a:rPr lang="en-US" b="1" dirty="0"/>
              <a:t>Interfaces With Default and Static Methods</a:t>
            </a:r>
          </a:p>
          <a:p>
            <a:r>
              <a:rPr lang="en-US" b="1" dirty="0"/>
              <a:t>Lambda Expressions vs. Anonymous Interface Implementations</a:t>
            </a:r>
          </a:p>
          <a:p>
            <a:pPr lvl="1"/>
            <a:r>
              <a:rPr lang="en-US" dirty="0"/>
              <a:t>State oriented and stateless</a:t>
            </a:r>
          </a:p>
          <a:p>
            <a:pPr lvl="1"/>
            <a:r>
              <a:rPr lang="en-US" dirty="0"/>
              <a:t>Lambda Type Inference</a:t>
            </a:r>
          </a:p>
          <a:p>
            <a:r>
              <a:rPr lang="en-US" b="1" dirty="0"/>
              <a:t>Lambda Parameters</a:t>
            </a:r>
          </a:p>
          <a:p>
            <a:r>
              <a:rPr lang="en-US" b="1" dirty="0"/>
              <a:t>Zero Parameters</a:t>
            </a:r>
          </a:p>
          <a:p>
            <a:r>
              <a:rPr lang="en-US" b="1" dirty="0"/>
              <a:t>One Parameter</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b="1" dirty="0"/>
              <a:t>Multiple Parameters</a:t>
            </a:r>
          </a:p>
          <a:p>
            <a:r>
              <a:rPr lang="en-US" b="1" dirty="0"/>
              <a:t>Parameter with Types</a:t>
            </a:r>
          </a:p>
          <a:p>
            <a:r>
              <a:rPr lang="en-US" b="1" dirty="0"/>
              <a:t>Lambda Function Body</a:t>
            </a:r>
          </a:p>
          <a:p>
            <a:r>
              <a:rPr lang="en-US" b="1" dirty="0"/>
              <a:t>Returning a Value From a Lambda Expression</a:t>
            </a:r>
          </a:p>
          <a:p>
            <a:r>
              <a:rPr lang="en-US" b="1" dirty="0"/>
              <a:t>Lambdas as Objects</a:t>
            </a:r>
          </a:p>
          <a:p>
            <a:r>
              <a:rPr lang="en-US" b="1" dirty="0"/>
              <a:t>Variable Capture</a:t>
            </a:r>
          </a:p>
          <a:p>
            <a:pPr lvl="1"/>
            <a:r>
              <a:rPr lang="en-US" dirty="0"/>
              <a:t>Local variables</a:t>
            </a:r>
          </a:p>
          <a:p>
            <a:pPr lvl="1"/>
            <a:r>
              <a:rPr lang="en-US" dirty="0"/>
              <a:t>Instance variables</a:t>
            </a:r>
          </a:p>
          <a:p>
            <a:pPr lvl="1"/>
            <a:r>
              <a:rPr lang="en-US" dirty="0"/>
              <a:t>Static variables</a:t>
            </a:r>
          </a:p>
          <a:p>
            <a:pPr lvl="1"/>
            <a:endParaRPr lang="en-US" b="1"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to use Lambdas</a:t>
            </a:r>
          </a:p>
        </p:txBody>
      </p:sp>
      <p:sp>
        <p:nvSpPr>
          <p:cNvPr id="3" name="Content Placeholder 2"/>
          <p:cNvSpPr>
            <a:spLocks noGrp="1"/>
          </p:cNvSpPr>
          <p:nvPr>
            <p:ph sz="quarter" idx="1"/>
          </p:nvPr>
        </p:nvSpPr>
        <p:spPr/>
        <p:txBody>
          <a:bodyPr>
            <a:normAutofit/>
          </a:bodyPr>
          <a:lstStyle/>
          <a:p>
            <a:r>
              <a:rPr lang="en-US" b="1" dirty="0"/>
              <a:t>Don’t Treat Lambda Expressions as Inner Classes</a:t>
            </a:r>
          </a:p>
          <a:p>
            <a:r>
              <a:rPr lang="en-US" b="1" dirty="0"/>
              <a:t>Instantiate Functional Interfaces with Lambda Expressions</a:t>
            </a:r>
          </a:p>
          <a:p>
            <a:r>
              <a:rPr lang="en-US" b="1" dirty="0"/>
              <a:t>Keep Lambda Expressions Short And Self-explanatory</a:t>
            </a:r>
          </a:p>
          <a:p>
            <a:r>
              <a:rPr lang="en-US" b="1" dirty="0"/>
              <a:t>Don’t Overuse Default Methods in Functional Interfaces</a:t>
            </a:r>
          </a:p>
          <a:p>
            <a:r>
              <a:rPr lang="en-US" b="1" dirty="0"/>
              <a:t>Use the </a:t>
            </a:r>
            <a:r>
              <a:rPr lang="en-US" b="1" i="1" dirty="0"/>
              <a:t>@</a:t>
            </a:r>
            <a:r>
              <a:rPr lang="en-US" b="1" i="1" dirty="0" err="1"/>
              <a:t>FunctionalInterface</a:t>
            </a:r>
            <a:r>
              <a:rPr lang="en-US" b="1" dirty="0"/>
              <a:t> Annotation</a:t>
            </a:r>
          </a:p>
          <a:p>
            <a:endParaRPr lang="en-US"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870</TotalTime>
  <Words>1209</Words>
  <Application>Microsoft Office PowerPoint</Application>
  <PresentationFormat>On-screen Show (4:3)</PresentationFormat>
  <Paragraphs>136</Paragraphs>
  <Slides>45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45</vt:i4>
      </vt:variant>
    </vt:vector>
  </HeadingPairs>
  <TitlesOfParts>
    <vt:vector size="54" baseType="lpstr">
      <vt:lpstr>Arial</vt:lpstr>
      <vt:lpstr>Calibri</vt:lpstr>
      <vt:lpstr>Franklin Gothic Book</vt:lpstr>
      <vt:lpstr>Perpetua</vt:lpstr>
      <vt:lpstr>Source Code Pro</vt:lpstr>
      <vt:lpstr>Verdana</vt:lpstr>
      <vt:lpstr>Wingdings 2</vt:lpstr>
      <vt:lpstr>Office Theme</vt:lpstr>
      <vt:lpstr>Equity</vt:lpstr>
      <vt:lpstr>Multithreading</vt:lpstr>
      <vt:lpstr>Life Cycle of Threads</vt:lpstr>
      <vt:lpstr>Lamda Expression</vt:lpstr>
      <vt:lpstr>What is Lambda Expression?</vt:lpstr>
      <vt:lpstr>PowerPoint Presentation</vt:lpstr>
      <vt:lpstr>Check these conditions for Lambda</vt:lpstr>
      <vt:lpstr>Points to consider </vt:lpstr>
      <vt:lpstr>PowerPoint Presentation</vt:lpstr>
      <vt:lpstr>Best Practices to use Lambdas</vt:lpstr>
      <vt:lpstr>Stream API</vt:lpstr>
      <vt:lpstr>Stream</vt:lpstr>
      <vt:lpstr>PowerPoint Presentation</vt:lpstr>
      <vt:lpstr>PowerPoint Presentation</vt:lpstr>
      <vt:lpstr>filter() method</vt:lpstr>
      <vt:lpstr>Example</vt:lpstr>
      <vt:lpstr>map() method</vt:lpstr>
      <vt:lpstr>Distinct()</vt:lpstr>
      <vt:lpstr>limit() method</vt:lpstr>
      <vt:lpstr>collect() method </vt:lpstr>
      <vt:lpstr>Concurrency Framework</vt:lpstr>
      <vt:lpstr>Thread Pool</vt:lpstr>
      <vt:lpstr>Fixed Thread Pool</vt:lpstr>
      <vt:lpstr>Total No of Threads</vt:lpstr>
      <vt:lpstr>Cached Thread Pool</vt:lpstr>
      <vt:lpstr>Scheduled Thread Pool</vt:lpstr>
      <vt:lpstr>Single Thread Pool</vt:lpstr>
      <vt:lpstr>PowerPoint Presentation</vt:lpstr>
      <vt:lpstr>PowerPoint Presentation</vt:lpstr>
      <vt:lpstr>Fork/Join, Work Stealing Thread Pool</vt:lpstr>
      <vt:lpstr>PowerPoint Presentation</vt:lpstr>
      <vt:lpstr>Fork/Join Mechanism</vt:lpstr>
      <vt:lpstr>Fork/Join Algorithm</vt:lpstr>
      <vt:lpstr>Example of Fork/Join for Fibonacci Series</vt:lpstr>
      <vt:lpstr>Divide/Conquer in Fork/Join</vt:lpstr>
      <vt:lpstr>Work Stealing Pool</vt:lpstr>
      <vt:lpstr>PowerPoint Presentation</vt:lpstr>
      <vt:lpstr>Work Stealing</vt:lpstr>
      <vt:lpstr>Final Diagram for Work Stealing</vt:lpstr>
      <vt:lpstr>Question Time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Multithreading</dc:title>
  <dc:creator>lata</dc:creator>
  <cp:lastModifiedBy>lata.verma18@outlook.com</cp:lastModifiedBy>
  <cp:revision>16</cp:revision>
  <dcterms:created xsi:type="dcterms:W3CDTF">2018-09-27T06:03:54Z</dcterms:created>
  <dcterms:modified xsi:type="dcterms:W3CDTF">2022-08-22T20:25:58Z</dcterms:modified>
</cp:coreProperties>
</file>