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4" r:id="rId6"/>
  </p:sldMasterIdLst>
  <p:notesMasterIdLst>
    <p:notesMasterId r:id="rId22"/>
  </p:notesMasterIdLst>
  <p:handoutMasterIdLst>
    <p:handoutMasterId r:id="rId23"/>
  </p:handoutMasterIdLst>
  <p:sldIdLst>
    <p:sldId id="386" r:id="rId7"/>
    <p:sldId id="392" r:id="rId8"/>
    <p:sldId id="397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96" r:id="rId21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3" orient="horz" pos="2184" userDrawn="1">
          <p15:clr>
            <a:srgbClr val="A4A3A4"/>
          </p15:clr>
        </p15:guide>
        <p15:guide id="4" orient="horz" pos="3528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D5C4"/>
    <a:srgbClr val="65C4DB"/>
    <a:srgbClr val="F5A992"/>
    <a:srgbClr val="00416A"/>
    <a:srgbClr val="FFFFFF"/>
    <a:srgbClr val="DFDFE1"/>
    <a:srgbClr val="FFD500"/>
    <a:srgbClr val="333F48"/>
    <a:srgbClr val="ED1C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3112" autoAdjust="0"/>
  </p:normalViewPr>
  <p:slideViewPr>
    <p:cSldViewPr snapToGrid="0" snapToObjects="1">
      <p:cViewPr varScale="1">
        <p:scale>
          <a:sx n="74" d="100"/>
          <a:sy n="74" d="100"/>
        </p:scale>
        <p:origin x="48" y="378"/>
      </p:cViewPr>
      <p:guideLst>
        <p:guide orient="horz"/>
        <p:guide orient="horz" pos="2184"/>
        <p:guide orient="horz" pos="3528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0E0C9-048D-4F47-870E-3BFCAC7E8546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BF02C-2B30-4A7F-9DCE-38E6C5A43D8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13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9726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9585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1076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1744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4472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0075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8123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3696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39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1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dirty="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5758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61027566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" name="think-cell Slide" r:id="rId23" imgW="0" imgH="0" progId="TCLayout.ActiveDocument.1">
                  <p:embed/>
                </p:oleObj>
              </mc:Choice>
              <mc:Fallback>
                <p:oleObj name="think-cell Slide" r:id="rId23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23" r:id="rId3"/>
    <p:sldLayoutId id="2147485127" r:id="rId4"/>
    <p:sldLayoutId id="2147485086" r:id="rId5"/>
    <p:sldLayoutId id="2147485132" r:id="rId6"/>
    <p:sldLayoutId id="2147485096" r:id="rId7"/>
    <p:sldLayoutId id="2147485131" r:id="rId8"/>
    <p:sldLayoutId id="2147485138" r:id="rId9"/>
    <p:sldLayoutId id="2147485139" r:id="rId10"/>
    <p:sldLayoutId id="2147485140" r:id="rId11"/>
    <p:sldLayoutId id="2147485141" r:id="rId12"/>
    <p:sldLayoutId id="2147485142" r:id="rId13"/>
    <p:sldLayoutId id="2147485143" r:id="rId14"/>
    <p:sldLayoutId id="2147485144" r:id="rId15"/>
    <p:sldLayoutId id="2147485145" r:id="rId16"/>
    <p:sldLayoutId id="2147485146" r:id="rId17"/>
    <p:sldLayoutId id="2147485147" r:id="rId18"/>
    <p:sldLayoutId id="2147485148" r:id="rId19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52" userDrawn="1">
          <p15:clr>
            <a:srgbClr val="F26B43"/>
          </p15:clr>
        </p15:guide>
        <p15:guide id="2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Nom de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ＭＳ Ｐゴシック" charset="-128"/>
              </a:rPr>
              <a:t>Business Plan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5745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Différentiation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Décrivez  pourquoi la solution que vous proposez est meilleure que les solutions existantes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Est-elle moins  chère, plus rapide, meilleure, plus accessible, plus facile à utiliser…?</a:t>
            </a:r>
          </a:p>
          <a:p>
            <a:pPr>
              <a:buFont typeface="Wingdings 3" charset="2"/>
              <a:buNone/>
            </a:pPr>
            <a:endParaRPr lang="fr-FR" altLang="fr-FR" kern="0" smtClean="0">
              <a:latin typeface="Century Gothic" panose="020B0502020202020204" pitchFamily="34" charset="0"/>
            </a:endParaRPr>
          </a:p>
          <a:p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49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Stratégie de conquête du marché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63586"/>
            <a:ext cx="8436708" cy="4841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Décrivez la manière dont vous allez atteindre la clientèle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Vente directe</a:t>
            </a:r>
            <a:endParaRPr lang="fr-FR" kern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Vente indirecte</a:t>
            </a:r>
            <a:endParaRPr lang="fr-FR" kern="0" smtClean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Via des Distributeurs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Vente en ligne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Travailler en coopération avec des partenaires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…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505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Modèle de business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Décrivez  comment vous ferez payer  vos solutions</a:t>
            </a:r>
            <a:endParaRPr lang="fr-FR" sz="1000" kern="0" smtClean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Paiement d’une licence définitive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Modèle de location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Modèle de subvention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kern="0" smtClean="0">
              <a:latin typeface="Century Gothic" panose="020B0502020202020204" pitchFamily="34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562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Financements détaillés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09700"/>
            <a:ext cx="8229600" cy="4525963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Indiquez les financements détaillés pour les 3 voir les 5 prochaines années (chiffres annuels)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Chiffre d’affaires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Coûts des biens vendus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Marges brutes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Coûts de R &amp; D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Coûts de vente et de marketing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Coûts globaux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Résultats bruts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Amortissements et impôts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Résultats nets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Dépenses d’investissement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sz="2100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1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Statut de l’entreprise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Indiquez si vous avez déjà créer l’entreprise, si vous êtes labélisé, si vous avez obtenu un quelconque financement. </a:t>
            </a:r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151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Thank</a:t>
            </a:r>
            <a:r>
              <a:rPr lang="fr-FR" b="1" dirty="0"/>
              <a:t> You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00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Table des matières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2913" y="1349375"/>
            <a:ext cx="7068230" cy="4768850"/>
          </a:xfrm>
          <a:prstGeom prst="rect">
            <a:avLst/>
          </a:prstGeom>
        </p:spPr>
        <p:txBody>
          <a:bodyPr rtlCol="0">
            <a:normAutofit fontScale="55000" lnSpcReduction="20000"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Biographies de l’équipe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Besoins du marché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Solutions actuelles. 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Solutions proposées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Feuille de route du produit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Clientèle ciblée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Les concurrents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Différenciation		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Stratégie de conquête du marché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Modèle de business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Financements détaillés		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kern="0" smtClean="0">
                <a:latin typeface="Century Gothic" panose="020B0502020202020204" pitchFamily="34" charset="0"/>
              </a:rPr>
              <a:t>Statut de l’entreprise. 	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2400" kern="0" smtClean="0"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400" b="1" kern="0" smtClean="0">
                <a:latin typeface="Century Gothic" panose="020B0502020202020204" pitchFamily="34" charset="0"/>
              </a:rPr>
              <a:t>                                                Max: 20 diapositives</a:t>
            </a:r>
            <a:endParaRPr lang="fr-FR" sz="2400" b="1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776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Biographies de l’équipe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51692" y="1133423"/>
            <a:ext cx="87923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Brève description de chaque membre de l’équipe :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Formation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Expérience professionnelle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Expertise</a:t>
            </a:r>
          </a:p>
          <a:p>
            <a:pPr lvl="1">
              <a:buFont typeface="Arial" panose="020B0604020202020204" pitchFamily="34" charset="0"/>
              <a:buNone/>
            </a:pPr>
            <a:endParaRPr lang="fr-FR" altLang="fr-FR" kern="0" smtClean="0"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kern="0" smtClean="0">
                <a:latin typeface="Century Gothic" panose="020B0502020202020204" pitchFamily="34" charset="0"/>
              </a:rPr>
              <a:t>La porteuse de projet est amenée à se présenter et mettre en avant le background de chaque membre de son équipe, y compris le sien. </a:t>
            </a:r>
          </a:p>
          <a:p>
            <a:pPr>
              <a:buFont typeface="Arial" panose="020B0604020202020204" pitchFamily="34" charset="0"/>
              <a:buNone/>
            </a:pPr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591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Besoins du marché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6104" y="1285462"/>
            <a:ext cx="10919792" cy="4689889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Décrivez  la demande actuelle sur le marché pour la solution particulière que vous proposez. </a:t>
            </a:r>
          </a:p>
          <a:p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99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Solutions actuelles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6104" y="1285462"/>
            <a:ext cx="10919792" cy="4689889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Décrivez quelles solutions actuelles sont disponibles pour répondre aux besoins du marché définis ci-dessus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Et  pourquoi ces solutions ne sont-elles pas assez satisfaisantes ou sont-elles trop chères ou encore ne sont-elles pas appréciées par les clients.</a:t>
            </a:r>
          </a:p>
          <a:p>
            <a:pPr>
              <a:buFont typeface="Wingdings 3" charset="2"/>
              <a:buNone/>
            </a:pPr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68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Solutions proposées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Décrivez  votre solution de technologie et comment celle-ci  répond aux besoins du marché défini ci-dessus en mettant en avant la valeur ajoutée de vos produits ou services. </a:t>
            </a:r>
          </a:p>
          <a:p>
            <a:pPr lvl="1"/>
            <a:r>
              <a:rPr lang="fr-FR" altLang="fr-FR" kern="0" smtClean="0">
                <a:latin typeface="Century Gothic" panose="020B0502020202020204" pitchFamily="34" charset="0"/>
              </a:rPr>
              <a:t>Faîtes une description technique de votre solution </a:t>
            </a:r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21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Feuille de route du produit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0092" y="1088973"/>
            <a:ext cx="843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Décrivez quel(s) produit(s) ou services vous avez l’intention  de développer. </a:t>
            </a:r>
          </a:p>
          <a:p>
            <a:r>
              <a:rPr lang="fr-FR" altLang="fr-FR" kern="0" smtClean="0">
                <a:latin typeface="Century Gothic" panose="020B0502020202020204" pitchFamily="34" charset="0"/>
              </a:rPr>
              <a:t>Schématisez le cycle d’achat pour bien illustrer les différentes fonctionnalités du produit.</a:t>
            </a:r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752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Clientèle </a:t>
            </a:r>
            <a:r>
              <a:rPr lang="fr-FR" altLang="fr-FR" dirty="0" smtClean="0">
                <a:latin typeface="Century Gothic" panose="020B0502020202020204" pitchFamily="34" charset="0"/>
              </a:rPr>
              <a:t>ciblée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Décrivez à quelle clientèle vous avez l’intention de vendre votre</a:t>
            </a:r>
            <a:r>
              <a:rPr lang="fr-FR" sz="1000" kern="0" smtClean="0">
                <a:latin typeface="Century Gothic" panose="020B0502020202020204" pitchFamily="34" charset="0"/>
              </a:rPr>
              <a:t>  </a:t>
            </a:r>
            <a:r>
              <a:rPr lang="fr-FR" kern="0" smtClean="0">
                <a:latin typeface="Century Gothic" panose="020B0502020202020204" pitchFamily="34" charset="0"/>
              </a:rPr>
              <a:t>solution:</a:t>
            </a:r>
            <a:endParaRPr lang="fr-FR" sz="300" kern="0" smtClean="0">
              <a:latin typeface="Century Gothic" panose="020B0502020202020204" pitchFamily="34" charset="0"/>
            </a:endParaRP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Localisation géographique du marché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Industrie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Taille des clients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Particuliers versus  professionnels versus administrations/gouvernement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Nombre de clients existants</a:t>
            </a:r>
          </a:p>
          <a:p>
            <a:pPr marL="538163" lvl="1" fontAlgn="auto">
              <a:spcAft>
                <a:spcPts val="0"/>
              </a:spcAft>
              <a:defRPr/>
            </a:pPr>
            <a:r>
              <a:rPr lang="fr-FR" kern="0" smtClean="0">
                <a:latin typeface="Century Gothic" panose="020B0502020202020204" pitchFamily="34" charset="0"/>
              </a:rPr>
              <a:t>Taille du marché</a:t>
            </a:r>
            <a:endParaRPr lang="fr-FR" sz="800" kern="0" smtClean="0">
              <a:latin typeface="Century Gothic" panose="020B0502020202020204" pitchFamily="34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563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latin typeface="Century Gothic" panose="020B0502020202020204" pitchFamily="34" charset="0"/>
              </a:rPr>
              <a:t>Les concurrents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508E4-025C-4216-B27A-3B35276FA7A6}" type="datetime3">
              <a:rPr lang="en-US" smtClean="0"/>
              <a:t>4 April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692" y="1133423"/>
            <a:ext cx="8436708" cy="4841927"/>
          </a:xfrm>
          <a:prstGeom prst="rect">
            <a:avLst/>
          </a:prstGeom>
        </p:spPr>
        <p:txBody>
          <a:bodyPr/>
          <a:lstStyle>
            <a:lvl1pPr marL="274320" indent="-274320" algn="l" defTabSz="704850" rtl="0" eaLnBrk="1" fontAlgn="base" hangingPunct="1">
              <a:lnSpc>
                <a:spcPct val="100000"/>
              </a:lnSpc>
              <a:spcBef>
                <a:spcPts val="13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Noto Sans" panose="020B0502040504020204" pitchFamily="34" charset="0"/>
              </a:defRPr>
            </a:lvl1pPr>
            <a:lvl2pPr marL="351235" indent="-214313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2pPr>
            <a:lvl3pPr marL="398859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3pPr>
            <a:lvl4pPr marL="534591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itchFamily="34" charset="0"/>
              <a:buChar char="•"/>
              <a:defRPr lang="en-US" sz="1200" dirty="0" smtClean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</a:defRPr>
            </a:lvl4pPr>
            <a:lvl5pPr marL="753665" indent="-128588" algn="l" defTabSz="704850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ED1C24"/>
              </a:buClr>
              <a:buSzPct val="140000"/>
              <a:buFont typeface="Arial" panose="020B0604020202020204" pitchFamily="34" charset="0"/>
              <a:buChar char="•"/>
              <a:defRPr lang="en-US" sz="1000" i="0" kern="1200" dirty="0">
                <a:solidFill>
                  <a:schemeClr val="tx1"/>
                </a:solidFill>
                <a:latin typeface="Noto Sans" panose="020B0502040504020204" pitchFamily="34" charset="0"/>
                <a:ea typeface="ＭＳ Ｐゴシック" pitchFamily="-109" charset="-128"/>
                <a:cs typeface="Arial" charset="0"/>
              </a:defRPr>
            </a:lvl5pPr>
            <a:lvl6pPr marL="10691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14120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17549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2097881" indent="-101204" algn="l" defTabSz="704850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altLang="fr-FR" kern="0" smtClean="0">
                <a:latin typeface="Century Gothic" panose="020B0502020202020204" pitchFamily="34" charset="0"/>
              </a:rPr>
              <a:t>Indiquez  qui sont vos concurrents et quelles sont les offres qu’ils proposent tout en vous positionnant par rapport à eux. </a:t>
            </a:r>
          </a:p>
          <a:p>
            <a:endParaRPr lang="fr-FR" altLang="fr-FR" ker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091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20170521_Ooredoo_template_16x9 ratio_v16" id="{3C9F0165-EBC2-0F4F-891B-D0BC838951B1}" vid="{046064D4-FC3D-374A-92DE-6B0217C4FE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8138272" UniqueId="a03ea7de-7be1-408a-b0fc-7c51c15eb37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8BB369011E4E9677AAFCE72BEEC2" ma:contentTypeVersion="0" ma:contentTypeDescription="Create a new document." ma:contentTypeScope="" ma:versionID="6f68cb32d79bafa3a84431529c31008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037E64-4684-422E-9A61-06772A6A8F9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6CA9A15-E2EB-4439-95FE-847DDBD6ECEB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4A7B182A-41F0-4069-A520-C4DDA608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F96C530-DC39-4D08-91D3-8F9EDC9BC753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7DB843D5-1998-43FE-B9A2-9E22A9394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OoredooTemplate16x9ratio</Template>
  <TotalTime>11</TotalTime>
  <Words>419</Words>
  <Application>Microsoft Office PowerPoint</Application>
  <PresentationFormat>Grand écran</PresentationFormat>
  <Paragraphs>102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Noto Sans</vt:lpstr>
      <vt:lpstr>Ooredoo Heavy</vt:lpstr>
      <vt:lpstr>OoredooArabic-Heavy</vt:lpstr>
      <vt:lpstr>Wingdings 3</vt:lpstr>
      <vt:lpstr>08.05_20170507_Ooredoo_template_4x3 ratio_v12</vt:lpstr>
      <vt:lpstr>think-cell Slide</vt:lpstr>
      <vt:lpstr>Business Plan Template</vt:lpstr>
      <vt:lpstr>Table des matières</vt:lpstr>
      <vt:lpstr>Biographies de l’équipe</vt:lpstr>
      <vt:lpstr>Besoins du marché</vt:lpstr>
      <vt:lpstr>Solutions actuelles</vt:lpstr>
      <vt:lpstr>Solutions proposées</vt:lpstr>
      <vt:lpstr>Feuille de route du produit</vt:lpstr>
      <vt:lpstr>Clientèle ciblée</vt:lpstr>
      <vt:lpstr>Les concurrents</vt:lpstr>
      <vt:lpstr>Différentiation</vt:lpstr>
      <vt:lpstr>Stratégie de conquête du marché</vt:lpstr>
      <vt:lpstr>Modèle de business</vt:lpstr>
      <vt:lpstr>Financements détaillés</vt:lpstr>
      <vt:lpstr>Statut de l’entreprise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LYNN SCHMALLENBERG</dc:creator>
  <cp:lastModifiedBy>Younes BELHINOUS</cp:lastModifiedBy>
  <cp:revision>3</cp:revision>
  <cp:lastPrinted>2017-03-27T07:20:55Z</cp:lastPrinted>
  <dcterms:created xsi:type="dcterms:W3CDTF">2018-11-01T07:34:49Z</dcterms:created>
  <dcterms:modified xsi:type="dcterms:W3CDTF">2022-04-04T09:28:07Z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0x010100F6968BB369011E4E9677AAFCE72BEEC2</vt:lpwstr>
  </property>
  <property fmtid="{D5CDD505-2E9C-101B-9397-08002B2CF9AE}" pid="3" name="TitusGUID">
    <vt:lpwstr>11029482-049a-420b-b6ef-503cd8572018</vt:lpwstr>
  </property>
  <property fmtid="{D5CDD505-2E9C-101B-9397-08002B2CF9AE}" pid="4" name="Classification">
    <vt:lpwstr>Internal</vt:lpwstr>
  </property>
</Properties>
</file>