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5084" r:id="rId4"/>
  </p:sldMasterIdLst>
  <p:notesMasterIdLst>
    <p:notesMasterId r:id="rId20"/>
  </p:notesMasterIdLst>
  <p:handoutMasterIdLst>
    <p:handoutMasterId r:id="rId21"/>
  </p:handoutMasterIdLst>
  <p:sldIdLst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61" r:id="rId19"/>
  </p:sldIdLst>
  <p:sldSz cx="12192000" cy="6858000"/>
  <p:notesSz cx="6797675" cy="9926638"/>
  <p:embeddedFontLst>
    <p:embeddedFont>
      <p:font typeface="ＭＳ Ｐゴシック" panose="020B0600070205080204" pitchFamily="34" charset="-128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oto Sans" panose="020B0502040504020204" pitchFamily="34" charset="0"/>
      <p:regular r:id="rId27"/>
      <p:bold r:id="rId28"/>
      <p:italic r:id="rId29"/>
      <p:boldItalic r:id="rId30"/>
    </p:embeddedFont>
    <p:embeddedFont>
      <p:font typeface="OoredooArabic-Heavy" panose="01000500000000020006" pitchFamily="2" charset="-78"/>
      <p:bold r:id="rId31"/>
    </p:embeddedFont>
    <p:embeddedFont>
      <p:font typeface="Outfit ExtraBold" panose="020B0604020202020204" charset="0"/>
      <p:bold r:id="rId32"/>
    </p:embeddedFont>
    <p:embeddedFont>
      <p:font typeface="Rubik" panose="020B0604020202020204" charset="-79"/>
      <p:regular r:id="rId33"/>
      <p:bold r:id="rId34"/>
      <p:italic r:id="rId35"/>
      <p:boldItalic r:id="rId36"/>
    </p:embeddedFont>
    <p:embeddedFont>
      <p:font typeface="Rubik SemiBold" panose="020B0604020202020204" charset="-79"/>
      <p:regular r:id="rId37"/>
      <p:bold r:id="rId38"/>
      <p:italic r:id="rId39"/>
      <p:boldItalic r:id="rId4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992"/>
    <a:srgbClr val="00416A"/>
    <a:srgbClr val="3CDBC0"/>
    <a:srgbClr val="2CD5C4"/>
    <a:srgbClr val="65C4DB"/>
    <a:srgbClr val="FFFFFF"/>
    <a:srgbClr val="DFDFE1"/>
    <a:srgbClr val="FFD500"/>
    <a:srgbClr val="333F48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497" autoAdjust="0"/>
  </p:normalViewPr>
  <p:slideViewPr>
    <p:cSldViewPr snapToGrid="0" snapToObjects="1">
      <p:cViewPr varScale="1">
        <p:scale>
          <a:sx n="72" d="100"/>
          <a:sy n="72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21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notesMaster" Target="notesMasters/notesMaster1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3B2D-7EE6-40D0-B8E5-54FD5F46DDA6}" type="datetimeFigureOut">
              <a:rPr lang="en-US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5/4/2023</a:t>
            </a:fld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666-3E3A-4044-82EF-DED745118DC3}" type="slidenum">
              <a:rPr lang="en-US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‹N°›</a:t>
            </a:fld>
            <a:endParaRPr lang="en-US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1A70E0C9-048D-4F47-870E-3BFCAC7E8546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E18BF02C-2B30-4A7F-9DCE-38E6C5A43D8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" panose="020B050204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FIFA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A7A34E-E389-FA7F-2CC5-14D59256A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6"/>
            <a:ext cx="8388351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08250"/>
            <a:ext cx="673749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BAD04AF-ABFC-B3A1-037F-C6D069E3AB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62EE3B-8B6A-B367-06E3-C76FB7AB4911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04 May 2023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4218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BBF3E0-0AEF-7629-D5E0-BB643CDE76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EC39553-85C1-01BC-FD69-1D59B6C55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C8FCE16A-D11A-C5FF-B058-733CFBD2FA1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45B80-5E70-4660-3CEA-21F98B403CD1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42FA1E7-EC98-6026-23AC-7988C7C5D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9BADF3-C56D-BE41-E1B0-797A64535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07434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7D39BF-5196-A8B9-3955-C431CA0302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575BD6C-F877-B7A0-ACC9-8755B2559B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Shape 16">
            <a:extLst>
              <a:ext uri="{FF2B5EF4-FFF2-40B4-BE49-F238E27FC236}">
                <a16:creationId xmlns:a16="http://schemas.microsoft.com/office/drawing/2014/main" id="{A62C5426-4C4C-F727-1D92-95C8AE77B1A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0AE1A-83ED-5DAB-838F-B964135174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4089AD4-4C1B-21D9-70F4-5BA768F49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4EBF1F-EF57-CBCD-42F2-6D6513FF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45619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A2B2A4-FE95-DFDF-31BC-C1E06AD0E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8501183-7F61-5D6A-A854-E2B01CFD9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E08032C-0297-AF59-03EA-0EBF7294296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A8828E-F599-2C56-2997-178C4E61D45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D6C3BF8-5A62-5FEF-8767-720242ADE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78BDB7-7475-8605-E025-2CE67E1D6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82518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FI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AACE03-64E9-BDFD-670A-D437EBA107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432F88-4941-A436-DA02-0D569D075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82" b="18661"/>
          <a:stretch/>
        </p:blipFill>
        <p:spPr>
          <a:xfrm>
            <a:off x="6524288" y="4956346"/>
            <a:ext cx="5168951" cy="135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23DD42-452D-8803-ABF2-9B0892A22AE6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60F96F-CB04-2D6B-A0ED-96123A166C5D}"/>
              </a:ext>
            </a:extLst>
          </p:cNvPr>
          <p:cNvSpPr/>
          <p:nvPr userDrawn="1"/>
        </p:nvSpPr>
        <p:spPr bwMode="auto">
          <a:xfrm>
            <a:off x="6960394" y="5622131"/>
            <a:ext cx="61912" cy="90488"/>
          </a:xfrm>
          <a:custGeom>
            <a:avLst/>
            <a:gdLst>
              <a:gd name="connsiteX0" fmla="*/ 0 w 61912"/>
              <a:gd name="connsiteY0" fmla="*/ 0 h 90488"/>
              <a:gd name="connsiteX1" fmla="*/ 47625 w 61912"/>
              <a:gd name="connsiteY1" fmla="*/ 23813 h 90488"/>
              <a:gd name="connsiteX2" fmla="*/ 61912 w 61912"/>
              <a:gd name="connsiteY2" fmla="*/ 50007 h 90488"/>
              <a:gd name="connsiteX3" fmla="*/ 14287 w 61912"/>
              <a:gd name="connsiteY3" fmla="*/ 90488 h 90488"/>
              <a:gd name="connsiteX4" fmla="*/ 0 w 61912"/>
              <a:gd name="connsiteY4" fmla="*/ 0 h 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" h="90488">
                <a:moveTo>
                  <a:pt x="0" y="0"/>
                </a:moveTo>
                <a:lnTo>
                  <a:pt x="47625" y="23813"/>
                </a:lnTo>
                <a:lnTo>
                  <a:pt x="61912" y="50007"/>
                </a:lnTo>
                <a:lnTo>
                  <a:pt x="14287" y="90488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9488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GB" sz="1600" b="1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33933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OREDO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C2092C-1F68-548F-11C2-A257049F83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E24AE7-3482-4E87-CEF6-82A9499EF134}"/>
              </a:ext>
            </a:extLst>
          </p:cNvPr>
          <p:cNvSpPr/>
          <p:nvPr userDrawn="1"/>
        </p:nvSpPr>
        <p:spPr bwMode="auto">
          <a:xfrm>
            <a:off x="623888" y="1801093"/>
            <a:ext cx="5472112" cy="2660073"/>
          </a:xfrm>
          <a:prstGeom prst="rect">
            <a:avLst/>
          </a:prstGeom>
          <a:solidFill>
            <a:srgbClr val="ED1C2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79488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GB" sz="7200" b="1" kern="1200" cap="all" baseline="0" dirty="0">
                <a:solidFill>
                  <a:schemeClr val="bg1"/>
                </a:solidFill>
                <a:latin typeface="Outfit ExtraBold" pitchFamily="2" charset="0"/>
                <a:cs typeface="Rubik" pitchFamily="2" charset="-79"/>
              </a:rPr>
              <a:t>THANK YOU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9E6D196-BF13-B14A-5E42-7DF2C4B71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286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E2F279-4717-9675-CCD8-8D532C9901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799226E-0ADB-20BF-F1E9-C1F81F321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8AD559A5-4468-59AA-52D2-27FAC7F45E58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36F8C-D736-BCD7-80BC-08E596705D48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C5B1AE2-3422-835C-3716-6E5FE0144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E8E174-6EF9-0FF9-40BC-211AD54EF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820427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5373B9-3194-740F-D742-D18EF4F8F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8F33CC4B-82DC-D4B6-695D-546CAC2EC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A5B6705D-7448-AD56-D71F-D58AA8540ADD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C2C73C-B63F-6C6A-D7F3-685A9C47A3DD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00A284B-C33C-72DA-FE7B-B1F5CC705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B3FADF-EEC4-FC02-0A1C-3CCEC2E2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664765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4CFD49-7F7D-D913-EACC-A004BBBD0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CA9E68B-F9A4-F6F5-D76B-B5C533CEF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Shape 16">
            <a:extLst>
              <a:ext uri="{FF2B5EF4-FFF2-40B4-BE49-F238E27FC236}">
                <a16:creationId xmlns:a16="http://schemas.microsoft.com/office/drawing/2014/main" id="{26012CC8-44F4-1175-1981-B04BE9252A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bg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62FF9-F3A7-5F85-9F20-A1249A617CE4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16D7CB6-E95E-5510-2F36-2C0229B4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DE8A9D3-B501-6D0B-4292-6A393636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359484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4990E30-652D-9507-1560-D4B9945E97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59419ECB-AE4E-E48D-95BE-D3E3B6748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E0273B1-B805-6360-25FB-5AA0CB2B76B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6C89F1-2FDC-A010-1B51-6BEB18126A13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379569C-EC10-AEDE-3319-D5913ACC76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BE9287-61DF-FB20-2BCF-CF456F1B8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22554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599B6F-2DE0-991D-A25F-8E49DB46E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FA33C5D1-1B2D-9474-E9C0-3F7EF0404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44F853FB-C299-9F2C-B5FE-29243E840D5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C44D1C-5F92-400D-9314-C9A75042C002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A50A2E5-03A0-35B2-3188-3B35F3203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3510DC-242C-6751-1B7C-0A4D62BB0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4063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OREDOO AUTO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6B72D-11C6-2475-2FE3-632802BEF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F16B85-76B6-27FF-96E7-D488483A3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9" y="981075"/>
            <a:ext cx="8388350" cy="2358348"/>
          </a:xfrm>
        </p:spPr>
        <p:txBody>
          <a:bodyPr wrap="square" lIns="0" tIns="0" rIns="0" bIns="0" anchor="t">
            <a:normAutofit/>
          </a:bodyPr>
          <a:lstStyle>
            <a:lvl1pPr>
              <a:lnSpc>
                <a:spcPct val="80000"/>
              </a:lnSpc>
              <a:defRPr sz="66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31A31-C6E7-A6C6-A65A-5A057DE3B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845887"/>
            <a:ext cx="8388352" cy="688975"/>
          </a:xfr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FontTx/>
              <a:buNone/>
              <a:defRPr kumimoji="0" lang="en-US" sz="2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Rubik SemiBold" pitchFamily="2" charset="-79"/>
                <a:ea typeface="+mj-ea"/>
                <a:cs typeface="Rubik SemiBold" pitchFamily="2" charset="-79"/>
                <a:sym typeface="Helvetica Neue"/>
              </a:defRPr>
            </a:lvl1pPr>
          </a:lstStyle>
          <a:p>
            <a:pPr marR="0" lvl="0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Sub-title</a:t>
            </a:r>
          </a:p>
        </p:txBody>
      </p:sp>
      <p:sp>
        <p:nvSpPr>
          <p:cNvPr id="11" name="Shape 17">
            <a:extLst>
              <a:ext uri="{FF2B5EF4-FFF2-40B4-BE49-F238E27FC236}">
                <a16:creationId xmlns:a16="http://schemas.microsoft.com/office/drawing/2014/main" id="{531E94DB-C1A2-0CF8-140E-8C31EA34A100}"/>
              </a:ext>
            </a:extLst>
          </p:cNvPr>
          <p:cNvSpPr txBox="1">
            <a:spLocks noGrp="1"/>
          </p:cNvSpPr>
          <p:nvPr>
            <p:ph type="body" idx="4" hasCustomPrompt="1"/>
          </p:nvPr>
        </p:nvSpPr>
        <p:spPr>
          <a:xfrm>
            <a:off x="623888" y="6108250"/>
            <a:ext cx="673749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name / Department / Author 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C535A-A025-6F92-F778-E8CDAFFBAD20}"/>
              </a:ext>
            </a:extLst>
          </p:cNvPr>
          <p:cNvSpPr/>
          <p:nvPr userDrawn="1"/>
        </p:nvSpPr>
        <p:spPr bwMode="auto">
          <a:xfrm>
            <a:off x="623888" y="5797875"/>
            <a:ext cx="4339304" cy="27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25" rIns="91425" bIns="91425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70485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ct val="140000"/>
              <a:buFont typeface="Arial"/>
              <a:buNone/>
            </a:pPr>
            <a:fld id="{BE19E785-B894-4E67-AB06-B432AD4D2C5B}" type="datetime4">
              <a:rPr lang="en-GB" sz="1600" b="0" i="0" u="none" strike="noStrike" cap="none" smtClean="0">
                <a:solidFill>
                  <a:schemeClr val="bg1"/>
                </a:solidFill>
                <a:latin typeface="+mj-lt"/>
                <a:ea typeface="Noto Sans" panose="020B0502040504020204" pitchFamily="34" charset="0"/>
                <a:cs typeface="Noto Sans" panose="020B0502040504020204" pitchFamily="34" charset="0"/>
              </a:rPr>
              <a:t>04 May 2023</a:t>
            </a:fld>
            <a:endParaRPr lang="en-GB" sz="1600" b="0" i="0" u="none" strike="noStrike" cap="none" dirty="0" err="1">
              <a:solidFill>
                <a:schemeClr val="bg1"/>
              </a:solidFill>
              <a:latin typeface="+mj-lt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Picture 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024D02B-A6FC-1E35-5B43-DCA4ADCFA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305" t="25059" r="12861" b="31721"/>
          <a:stretch/>
        </p:blipFill>
        <p:spPr>
          <a:xfrm>
            <a:off x="8100904" y="5304012"/>
            <a:ext cx="3593275" cy="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349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F6A092-1A1D-1C14-BA04-FDA6CC5F77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7D7F22C-8DC0-0741-79BA-2C2E7E0E6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03DBC345-9207-2A88-8448-D79D50898D87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B30E6A-BCB9-3163-AF71-457051A44AF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1CA028C-28A2-DB40-357E-7A8C3DF421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13403F-C92F-A4A5-87AE-EB31B557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68278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8245B9-4934-2A64-4D8B-4B9C8BAAA1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888FFBF-88EE-9398-8356-C591E8080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DBA9D6D3-8D51-6FBB-BFF6-B5D3A54CC693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31A610-9635-3C30-12F1-6A5C6F99FBC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6DA5D0B-4767-420B-0683-E56E07685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85F011-28E1-8D4E-2A1F-256081FD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09667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7AA897-2C9C-C6FF-0839-0807F6BDC6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CBADE63-5F46-65BA-8806-2A162159C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11D7D84-1E7C-8774-E85D-627C8195B68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B0B2BB-7B9B-C74D-B54C-6458D424CBB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EEFB391-3876-6569-8382-2AF9B8581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C506-B944-8824-F1CE-6EA9B113B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09142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08D724-0A54-3D81-6ECF-0A27C6C37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4B68EB9A-CDC0-99C0-BA36-30EABB843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937DD764-1401-5CF9-90F6-33CA7CE09A6E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4C4A05-772C-1740-689C-8C3FAA4E473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4540F36-5C2F-BE8A-3D82-BB3B8B52A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933303-621B-15DC-7D2B-A1892BE6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81315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BECKH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9AC33E9-0B6B-4CE3-EF92-B22A1074E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0134BCF6-AAA2-A2AF-FC69-7C2552B12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25D1B542-CCC6-72DE-BAED-FEEB72F49E55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24374-D31B-7720-9BBA-A3E6163724A0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1D59E9F-DD4E-6DDA-ED21-5026632D0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F48EA7-5E2B-555D-2CF1-6B60B514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15485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M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1DDEA43-D01D-7178-4AD3-BB7CC993E8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D4C67964-6777-DD83-F67A-7DB4A703A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0CFAA65-671D-0C45-B80F-4CE5A1A2A13F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0E952-BB1D-5FDF-CDD6-012772DCE2BA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C6D0D3B-C554-A39E-3843-2D978AC29D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48AB146-A98D-0CB7-40F1-B0520EF85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550920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NEY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63B096-0868-6E6A-C7AC-080D3C1DC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6A57681F-15BA-F793-D5F7-E2985C193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5940425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tx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BE94A324-DC4F-E822-A113-4C63F178349C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9D3FC-1F83-D8CD-8439-BEA9D5DA9085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F95839A-8D16-5BB2-221B-E007AC661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2684AE-2CED-1D27-62F0-C36A2719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solidFill>
              <a:srgbClr val="ED1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524681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000"/>
            </a:lvl5pPr>
            <a:lvl6pPr marL="164592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6pPr>
            <a:lvl7pPr marL="192024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lvl7pPr>
            <a:lvl8pPr marL="219456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ipsum</a:t>
            </a:r>
            <a:endParaRPr lang="en-US" dirty="0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BCCB7A99-BC73-45EC-BCF6-67FFEA14AAA8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1823749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</p:spPr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4194941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/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/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/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45F568F9-2683-4D73-B867-5AEF0061B8D1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</p:spPr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  <a:lvl2pPr marL="54864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82296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09728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371600" indent="-27432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000"/>
            </a:lvl5pPr>
            <a:lvl6pPr marL="1645920" indent="-274320">
              <a:spcBef>
                <a:spcPts val="600"/>
              </a:spcBef>
              <a:spcAft>
                <a:spcPts val="600"/>
              </a:spcAft>
              <a:defRPr/>
            </a:lvl6pPr>
            <a:lvl7pPr marL="1920240" indent="-274320">
              <a:spcBef>
                <a:spcPts val="600"/>
              </a:spcBef>
              <a:spcAft>
                <a:spcPts val="600"/>
              </a:spcAft>
              <a:defRPr/>
            </a:lvl7pPr>
            <a:lvl8pPr marL="2194560" indent="-274320">
              <a:spcBef>
                <a:spcPts val="600"/>
              </a:spcBef>
              <a:spcAft>
                <a:spcPts val="600"/>
              </a:spcAft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88DBADD-80EB-4BAF-8DFB-4441BC0F37C5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6147520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6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C424C80-5DCD-4620-8490-2768F33C7AE6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7048604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73852EC9-F0B0-44B1-9FE7-E87EC14ADE79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303392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LEA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9CDFE-F798-BD0E-F7B8-831D09482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06BF83D1-2CB4-3E13-0D4B-FFD2A86A31FF}"/>
              </a:ext>
            </a:extLst>
          </p:cNvPr>
          <p:cNvGrpSpPr/>
          <p:nvPr userDrawn="1"/>
        </p:nvGrpSpPr>
        <p:grpSpPr>
          <a:xfrm>
            <a:off x="11142225" y="397305"/>
            <a:ext cx="579486" cy="568010"/>
            <a:chOff x="11031538" y="287338"/>
            <a:chExt cx="801687" cy="785812"/>
          </a:xfrm>
          <a:solidFill>
            <a:schemeClr val="accent1"/>
          </a:solidFill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D174E280-B1C9-83F8-F46E-3DE3EE5BB9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9388" y="287338"/>
              <a:ext cx="223837" cy="225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047D397-2FC2-4E5B-0B80-430BE6A8EC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31538" y="446088"/>
              <a:ext cx="625475" cy="627062"/>
            </a:xfrm>
            <a:custGeom>
              <a:avLst/>
              <a:gdLst>
                <a:gd name="T0" fmla="*/ 1275 w 2549"/>
                <a:gd name="T1" fmla="*/ 1982 h 2560"/>
                <a:gd name="T2" fmla="*/ 577 w 2549"/>
                <a:gd name="T3" fmla="*/ 1280 h 2560"/>
                <a:gd name="T4" fmla="*/ 1275 w 2549"/>
                <a:gd name="T5" fmla="*/ 579 h 2560"/>
                <a:gd name="T6" fmla="*/ 1972 w 2549"/>
                <a:gd name="T7" fmla="*/ 1280 h 2560"/>
                <a:gd name="T8" fmla="*/ 1275 w 2549"/>
                <a:gd name="T9" fmla="*/ 1982 h 2560"/>
                <a:gd name="T10" fmla="*/ 0 w 2549"/>
                <a:gd name="T11" fmla="*/ 1277 h 2560"/>
                <a:gd name="T12" fmla="*/ 0 w 2549"/>
                <a:gd name="T13" fmla="*/ 1283 h 2560"/>
                <a:gd name="T14" fmla="*/ 1275 w 2549"/>
                <a:gd name="T15" fmla="*/ 2560 h 2560"/>
                <a:gd name="T16" fmla="*/ 2549 w 2549"/>
                <a:gd name="T17" fmla="*/ 1280 h 2560"/>
                <a:gd name="T18" fmla="*/ 1275 w 2549"/>
                <a:gd name="T19" fmla="*/ 0 h 2560"/>
                <a:gd name="T20" fmla="*/ 0 w 2549"/>
                <a:gd name="T21" fmla="*/ 1277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9" h="2560">
                  <a:moveTo>
                    <a:pt x="1275" y="1982"/>
                  </a:moveTo>
                  <a:cubicBezTo>
                    <a:pt x="890" y="1982"/>
                    <a:pt x="577" y="1667"/>
                    <a:pt x="577" y="1280"/>
                  </a:cubicBezTo>
                  <a:cubicBezTo>
                    <a:pt x="577" y="893"/>
                    <a:pt x="890" y="579"/>
                    <a:pt x="1275" y="579"/>
                  </a:cubicBezTo>
                  <a:cubicBezTo>
                    <a:pt x="1659" y="579"/>
                    <a:pt x="1972" y="893"/>
                    <a:pt x="1972" y="1280"/>
                  </a:cubicBezTo>
                  <a:cubicBezTo>
                    <a:pt x="1972" y="1667"/>
                    <a:pt x="1659" y="1982"/>
                    <a:pt x="1275" y="1982"/>
                  </a:cubicBezTo>
                  <a:close/>
                  <a:moveTo>
                    <a:pt x="0" y="1277"/>
                  </a:moveTo>
                  <a:lnTo>
                    <a:pt x="0" y="1283"/>
                  </a:lnTo>
                  <a:cubicBezTo>
                    <a:pt x="2" y="1987"/>
                    <a:pt x="573" y="2560"/>
                    <a:pt x="1275" y="2560"/>
                  </a:cubicBezTo>
                  <a:cubicBezTo>
                    <a:pt x="1977" y="2560"/>
                    <a:pt x="2549" y="1986"/>
                    <a:pt x="2549" y="1280"/>
                  </a:cubicBezTo>
                  <a:cubicBezTo>
                    <a:pt x="2549" y="574"/>
                    <a:pt x="1977" y="0"/>
                    <a:pt x="1275" y="0"/>
                  </a:cubicBezTo>
                  <a:cubicBezTo>
                    <a:pt x="573" y="0"/>
                    <a:pt x="2" y="573"/>
                    <a:pt x="0" y="12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F66676F-ED44-880D-23F8-A2E762CF9E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738910"/>
            <a:ext cx="8388350" cy="3112654"/>
          </a:xfrm>
        </p:spPr>
        <p:txBody>
          <a:bodyPr anchor="b"/>
          <a:lstStyle>
            <a:lvl1pPr>
              <a:lnSpc>
                <a:spcPct val="80000"/>
              </a:lnSpc>
              <a:defRPr sz="4400" cap="all" baseline="0">
                <a:solidFill>
                  <a:schemeClr val="bg1"/>
                </a:solidFill>
                <a:latin typeface="Outfit ExtraBold" pitchFamily="2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hape 16">
            <a:extLst>
              <a:ext uri="{FF2B5EF4-FFF2-40B4-BE49-F238E27FC236}">
                <a16:creationId xmlns:a16="http://schemas.microsoft.com/office/drawing/2014/main" id="{F8DCAB59-D7AE-5F69-3CFC-66CCF890B682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623887" y="4120944"/>
            <a:ext cx="5940425" cy="49723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chemeClr val="tx1"/>
                </a:solidFill>
                <a:latin typeface="Rubik SemiBold" pitchFamily="2" charset="-79"/>
                <a:ea typeface="Noto Sans" panose="020B0502040504020204" pitchFamily="34" charset="0"/>
                <a:cs typeface="Rubik SemiBold" pitchFamily="2" charset="-79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Sub-title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F0402-09E8-7FE8-EE15-4CF723E00B8E}"/>
              </a:ext>
            </a:extLst>
          </p:cNvPr>
          <p:cNvGrpSpPr/>
          <p:nvPr userDrawn="1"/>
        </p:nvGrpSpPr>
        <p:grpSpPr>
          <a:xfrm>
            <a:off x="10834255" y="644508"/>
            <a:ext cx="733858" cy="690046"/>
            <a:chOff x="2601913" y="1595438"/>
            <a:chExt cx="1701800" cy="1600200"/>
          </a:xfrm>
          <a:solidFill>
            <a:schemeClr val="bg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B8AD7BD-1F5A-8B90-53A7-AC14105C0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1913" y="1916113"/>
              <a:ext cx="1274763" cy="1279525"/>
            </a:xfrm>
            <a:custGeom>
              <a:avLst/>
              <a:gdLst>
                <a:gd name="T0" fmla="*/ 1775 w 3549"/>
                <a:gd name="T1" fmla="*/ 776 h 3549"/>
                <a:gd name="T2" fmla="*/ 777 w 3549"/>
                <a:gd name="T3" fmla="*/ 1775 h 3549"/>
                <a:gd name="T4" fmla="*/ 1775 w 3549"/>
                <a:gd name="T5" fmla="*/ 2773 h 3549"/>
                <a:gd name="T6" fmla="*/ 2773 w 3549"/>
                <a:gd name="T7" fmla="*/ 1775 h 3549"/>
                <a:gd name="T8" fmla="*/ 1775 w 3549"/>
                <a:gd name="T9" fmla="*/ 776 h 3549"/>
                <a:gd name="T10" fmla="*/ 1775 w 3549"/>
                <a:gd name="T11" fmla="*/ 3549 h 3549"/>
                <a:gd name="T12" fmla="*/ 0 w 3549"/>
                <a:gd name="T13" fmla="*/ 1775 h 3549"/>
                <a:gd name="T14" fmla="*/ 1775 w 3549"/>
                <a:gd name="T15" fmla="*/ 0 h 3549"/>
                <a:gd name="T16" fmla="*/ 3549 w 3549"/>
                <a:gd name="T17" fmla="*/ 1775 h 3549"/>
                <a:gd name="T18" fmla="*/ 1775 w 3549"/>
                <a:gd name="T19" fmla="*/ 3549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9" h="3549">
                  <a:moveTo>
                    <a:pt x="1775" y="776"/>
                  </a:moveTo>
                  <a:cubicBezTo>
                    <a:pt x="1225" y="776"/>
                    <a:pt x="777" y="1224"/>
                    <a:pt x="777" y="1775"/>
                  </a:cubicBezTo>
                  <a:cubicBezTo>
                    <a:pt x="777" y="2325"/>
                    <a:pt x="1225" y="2773"/>
                    <a:pt x="1775" y="2773"/>
                  </a:cubicBezTo>
                  <a:cubicBezTo>
                    <a:pt x="2325" y="2773"/>
                    <a:pt x="2773" y="2325"/>
                    <a:pt x="2773" y="1775"/>
                  </a:cubicBezTo>
                  <a:cubicBezTo>
                    <a:pt x="2773" y="1224"/>
                    <a:pt x="2325" y="776"/>
                    <a:pt x="1775" y="776"/>
                  </a:cubicBezTo>
                  <a:close/>
                  <a:moveTo>
                    <a:pt x="1775" y="3549"/>
                  </a:moveTo>
                  <a:cubicBezTo>
                    <a:pt x="796" y="3549"/>
                    <a:pt x="0" y="2753"/>
                    <a:pt x="0" y="1775"/>
                  </a:cubicBezTo>
                  <a:cubicBezTo>
                    <a:pt x="0" y="796"/>
                    <a:pt x="796" y="0"/>
                    <a:pt x="1775" y="0"/>
                  </a:cubicBezTo>
                  <a:cubicBezTo>
                    <a:pt x="2753" y="0"/>
                    <a:pt x="3549" y="796"/>
                    <a:pt x="3549" y="1775"/>
                  </a:cubicBezTo>
                  <a:cubicBezTo>
                    <a:pt x="3549" y="2753"/>
                    <a:pt x="2753" y="3549"/>
                    <a:pt x="1775" y="35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6721ED-D414-EDF8-708E-724EC308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1595438"/>
              <a:ext cx="463550" cy="463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56713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41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161027566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think-cell Slide" r:id="rId30" imgW="0" imgH="0" progId="TCLayout.ActiveDocument.1">
                  <p:embed/>
                </p:oleObj>
              </mc:Choice>
              <mc:Fallback>
                <p:oleObj name="think-cell Slide" r:id="rId30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fr-FR"/>
              <a:t>Modifier les styles du texte du masque</a:t>
            </a:r>
          </a:p>
          <a:p>
            <a:pPr marL="205740" lvl="1" indent="-205740">
              <a:spcBef>
                <a:spcPts val="900"/>
              </a:spcBef>
            </a:pPr>
            <a:r>
              <a:rPr lang="fr-FR"/>
              <a:t>Deuxième niveau</a:t>
            </a:r>
          </a:p>
          <a:p>
            <a:pPr marL="205740" lvl="2" indent="-205740">
              <a:spcBef>
                <a:spcPts val="900"/>
              </a:spcBef>
            </a:pPr>
            <a:r>
              <a:rPr lang="fr-FR"/>
              <a:t>Troisième niveau</a:t>
            </a:r>
          </a:p>
          <a:p>
            <a:pPr marL="205740" lvl="3" indent="-205740">
              <a:spcBef>
                <a:spcPts val="900"/>
              </a:spcBef>
            </a:pPr>
            <a:r>
              <a:rPr lang="fr-FR"/>
              <a:t>Quatrième niveau</a:t>
            </a:r>
          </a:p>
          <a:p>
            <a:pPr marL="205740" lvl="4" indent="-205740">
              <a:spcBef>
                <a:spcPts val="900"/>
              </a:spcBef>
            </a:pPr>
            <a:r>
              <a:rPr lang="fr-FR"/>
              <a:t>Cinquième niveau</a:t>
            </a:r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24F66902-87F4-4757-BF32-F666686F52D8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F9F4C691-6DE9-424C-9C34-B44F65CDDA11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1FD88-A6E6-8119-40FC-44372482DF02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628737" y="6434431"/>
            <a:ext cx="1317909" cy="258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91" r:id="rId1"/>
    <p:sldLayoutId id="2147485192" r:id="rId2"/>
    <p:sldLayoutId id="2147485123" r:id="rId3"/>
    <p:sldLayoutId id="2147485127" r:id="rId4"/>
    <p:sldLayoutId id="2147485086" r:id="rId5"/>
    <p:sldLayoutId id="2147485132" r:id="rId6"/>
    <p:sldLayoutId id="2147485096" r:id="rId7"/>
    <p:sldLayoutId id="2147485131" r:id="rId8"/>
    <p:sldLayoutId id="2147485188" r:id="rId9"/>
    <p:sldLayoutId id="2147485169" r:id="rId10"/>
    <p:sldLayoutId id="2147485178" r:id="rId11"/>
    <p:sldLayoutId id="2147485183" r:id="rId12"/>
    <p:sldLayoutId id="2147485152" r:id="rId13"/>
    <p:sldLayoutId id="2147485190" r:id="rId14"/>
    <p:sldLayoutId id="2147485177" r:id="rId15"/>
    <p:sldLayoutId id="2147485182" r:id="rId16"/>
    <p:sldLayoutId id="2147485184" r:id="rId17"/>
    <p:sldLayoutId id="2147485174" r:id="rId18"/>
    <p:sldLayoutId id="2147485179" r:id="rId19"/>
    <p:sldLayoutId id="2147485185" r:id="rId20"/>
    <p:sldLayoutId id="2147485175" r:id="rId21"/>
    <p:sldLayoutId id="2147485180" r:id="rId22"/>
    <p:sldLayoutId id="2147485186" r:id="rId23"/>
    <p:sldLayoutId id="2147485176" r:id="rId24"/>
    <p:sldLayoutId id="2147485181" r:id="rId25"/>
    <p:sldLayoutId id="2147485187" r:id="rId26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kern="1200">
          <a:solidFill>
            <a:schemeClr val="accent1"/>
          </a:solidFill>
          <a:latin typeface="Rubik" pitchFamily="2" charset="-79"/>
          <a:ea typeface="Rubik" pitchFamily="2" charset="-79"/>
          <a:cs typeface="Rubik" pitchFamily="2" charset="-79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99" userDrawn="1">
          <p15:clr>
            <a:srgbClr val="F26B43"/>
          </p15:clr>
        </p15:guide>
        <p15:guide id="4" orient="horz" pos="618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pos="7287" userDrawn="1">
          <p15:clr>
            <a:srgbClr val="F26B43"/>
          </p15:clr>
        </p15:guide>
        <p15:guide id="8" pos="3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E805-A634-90F6-0AE6-B834E859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281" y="888310"/>
            <a:ext cx="8388350" cy="2358348"/>
          </a:xfrm>
        </p:spPr>
        <p:txBody>
          <a:bodyPr/>
          <a:lstStyle/>
          <a:p>
            <a:pPr algn="r" rtl="1"/>
            <a:r>
              <a:rPr lang="en-GB" dirty="0"/>
              <a:t> </a:t>
            </a:r>
            <a:br>
              <a:rPr lang="ar-DZ" dirty="0"/>
            </a:br>
            <a:r>
              <a:rPr lang="ar-DZ" dirty="0">
                <a:cs typeface="+mj-cs"/>
              </a:rPr>
              <a:t>نموذج مخطط الأعمال</a:t>
            </a:r>
            <a:endParaRPr lang="en-GB" dirty="0">
              <a:cs typeface="+mj-cs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164A25-0671-4A4E-8D00-40CECB7E3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09280" y="2735179"/>
            <a:ext cx="8388351" cy="1022958"/>
          </a:xfrm>
        </p:spPr>
        <p:txBody>
          <a:bodyPr/>
          <a:lstStyle/>
          <a:p>
            <a:pPr algn="ctr" rtl="1"/>
            <a:r>
              <a:rPr lang="ar-DZ" dirty="0">
                <a:solidFill>
                  <a:schemeClr val="bg1"/>
                </a:solidFill>
                <a:cs typeface="+mj-cs"/>
              </a:rPr>
              <a:t>اسم المشروع</a:t>
            </a:r>
            <a:endParaRPr lang="en-GB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4170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تعريف الخصائص التي تجعل الحل المقترح أفضل من الحلول الموجودة.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هل الحل المقترح أقل كلفة؟ أسرع؟ أفضل؟ متوفر؟ سهل الاستعمال، إلخ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الخصائص المميزة للحل المقترح 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01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تعريف المنهج المعتمد للوصول إلى الزبائن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البيع المباشر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البيع غير المباشر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البيع عن طريق الموزعين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البيع عبر الإنترنت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العمل بالتعاون مع شركاء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...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استراتيجية دخول السوق 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853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تحديد كيفية الدفع مقابل الحلول المقترحة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دفع رخصة نهائية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نموذج </a:t>
            </a:r>
            <a:r>
              <a:rPr lang="ar-DZ" dirty="0">
                <a:solidFill>
                  <a:srgbClr val="FF0000"/>
                </a:solidFill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الإيجار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نموذج المساعدة المالية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/>
              <a:t>نموذج الأعمال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564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636105" y="830180"/>
            <a:ext cx="10919792" cy="5145178"/>
          </a:xfrm>
        </p:spPr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تقديم التمويلات المفصلة الخاصة بالثلاثة </a:t>
            </a:r>
            <a:r>
              <a:rPr lang="ar-DZ" dirty="0" err="1">
                <a:latin typeface="OoredooArabic-Heavy" panose="01000500000000020006" pitchFamily="2" charset="-78"/>
                <a:cs typeface="OoredooArabic-Heavy" panose="01000500000000020006" pitchFamily="2" charset="-78"/>
              </a:rPr>
              <a:t>أوالخمسة</a:t>
            </a: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 سنوات المقبلة (الأرقام السنوية).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رقم الأعمال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كلفة الأصول المباعة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هامش الربح الإجمالي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تكاليف البحث والتطوير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تكاليف البيع والتسويق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التكاليف الإجمالية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الناتج الخام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الضرائب واستهلاك الأصول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الناتج الصافي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مصاريف الاستثمار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643203"/>
          </a:xfrm>
        </p:spPr>
        <p:txBody>
          <a:bodyPr/>
          <a:lstStyle/>
          <a:p>
            <a:pPr algn="r" rtl="1"/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التمويلات المفصلة 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834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ذكر ما إذا سبق أن قامت صاحبة المشروع بتأسيس مؤسسة هل لديها علامة تجارية أو هل حصلت على أي تمويل.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الوضع القانوني للمؤسسة 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16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4277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636105" y="756458"/>
            <a:ext cx="10919792" cy="5569527"/>
          </a:xfrm>
        </p:spPr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السير الذاتية للفريق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تعريف الحل والمشكلة المطلوب حلها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الحلول الحالية والحلول المقترحة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حجم السوق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استراتيجية دخول السوق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خارطة طريق خاصة بالمنتج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العملاء المستهدفون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تعريف المتنافسين 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الخصائص المميزة للحل المقترح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نموذج خطة العمل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تمويل مفصل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ar-DZ" dirty="0">
                <a:cs typeface="+mj-cs"/>
              </a:rPr>
              <a:t>الوضع القانوني للمؤسسة </a:t>
            </a:r>
            <a:endParaRPr lang="fr-FR" dirty="0">
              <a:cs typeface="+mj-c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36104" y="66660"/>
            <a:ext cx="10919792" cy="590045"/>
          </a:xfrm>
        </p:spPr>
        <p:txBody>
          <a:bodyPr/>
          <a:lstStyle/>
          <a:p>
            <a:pPr algn="r" rtl="1"/>
            <a:r>
              <a:rPr lang="ar-DZ" dirty="0"/>
              <a:t>قائمة المحتويات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8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وصف موجز لكل عضو من أعضاء الفريق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المسار التكويني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المسار المهني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الخبرة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يتعين على صاحبة المشروع تقديم نفسها وعرض خلفية كل عضو من أعضاء فريقها بما في ذلك خلفيتها</a:t>
            </a:r>
            <a:endParaRPr lang="fr-FR" dirty="0">
              <a:cs typeface="+mj-c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/>
              <a:t>السير الذاتية للفريق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840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ماهية الطلب الحالي للحل الذي تقترحه صاحبة المشروع على مستوى السوق </a:t>
            </a:r>
            <a:endParaRPr lang="fr-FR" dirty="0">
              <a:cs typeface="+mj-c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/>
              <a:t>احتياجات السوق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47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تعريف الحلول المتوفرة حاليًا لتلبية احتياجات السوق المذكورة أعلاه.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لماذا لا تعتبر هذه الحلول مرضية أو هل هي مكلفة أو لم تلق رواجًا لدى الزبائن.</a:t>
            </a:r>
            <a:endParaRPr lang="fr-FR" dirty="0">
              <a:cs typeface="+mj-c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الحلول الحالية 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02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تعريف الحل التكنولوجي المقترح من قبل صاحبة المشروع وكيف يلبي احتياجات السوق المذكورة أعلاه مع ذكر القيمة المضافة للمنتجات أو الخدمات المقترحة. 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تقديم وصفي تفني للحل المقترح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/>
              <a:t>الحلول المقترحة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79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تعريف المنتج (المنتجات) والخدمة (الخدمات) المرغوب في تطويرها.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تنظيم دورة الشراء للتعريف بمختلف خصائص المنتج. 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خارطة طريق خاصة بالمنتج 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23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تعريف الزبائن الذين ترغب صاحبة المشروع في بيع الحل المقترح لهم.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الموقع الجغرافي للسوق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الصناعة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حجم الزبائن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الزبائن الخواص مقابل المحترفين أو الإدارات/الحكومة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عدد الزبائن الموجودين 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cs typeface="+mj-cs"/>
              </a:rPr>
              <a:t>حجم السوق </a:t>
            </a:r>
            <a:endParaRPr lang="fr-FR" dirty="0">
              <a:cs typeface="+mj-c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/>
              <a:t>الزبائن المستهدفين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095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ar-DZ" dirty="0">
                <a:latin typeface="OoredooArabic-Heavy" panose="01000500000000020006" pitchFamily="2" charset="-78"/>
                <a:cs typeface="OoredooArabic-Heavy" panose="01000500000000020006" pitchFamily="2" charset="-78"/>
              </a:rPr>
              <a:t>تعريف المنافسين وماهية العروض التي يقدمونها مع تحديد وضعية صاحبة المشروع مقارنة بهم.</a:t>
            </a:r>
            <a:endParaRPr lang="fr-FR" dirty="0">
              <a:latin typeface="OoredooArabic-Heavy" panose="01000500000000020006" pitchFamily="2" charset="-78"/>
              <a:cs typeface="OoredooArabic-Heavy" panose="01000500000000020006" pitchFamily="2" charset="-7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/>
              <a:t>تعريف المنافسين 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6FD484-7585-4DE7-AA01-D6E50E5FD7B0}" type="datetime3">
              <a:rPr lang="en-US" smtClean="0"/>
              <a:t>4 May 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F4C691-6DE9-424C-9C34-B44F65CDDA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118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08.05_20170507_Ooredoo_template_4x3 ratio_v12">
  <a:themeElements>
    <a:clrScheme name="OOREDOO OLD">
      <a:dk1>
        <a:srgbClr val="221E20"/>
      </a:dk1>
      <a:lt1>
        <a:srgbClr val="FFFFFF"/>
      </a:lt1>
      <a:dk2>
        <a:srgbClr val="00416A"/>
      </a:dk2>
      <a:lt2>
        <a:srgbClr val="DFDFE1"/>
      </a:lt2>
      <a:accent1>
        <a:srgbClr val="ED1C24"/>
      </a:accent1>
      <a:accent2>
        <a:srgbClr val="333F48"/>
      </a:accent2>
      <a:accent3>
        <a:srgbClr val="65C4DB"/>
      </a:accent3>
      <a:accent4>
        <a:srgbClr val="99CC00"/>
      </a:accent4>
      <a:accent5>
        <a:srgbClr val="EA9600"/>
      </a:accent5>
      <a:accent6>
        <a:srgbClr val="FFD500"/>
      </a:accent6>
      <a:hlink>
        <a:srgbClr val="2CD5C4"/>
      </a:hlink>
      <a:folHlink>
        <a:srgbClr val="F5A992"/>
      </a:folHlink>
    </a:clrScheme>
    <a:fontScheme name="Custom 43">
      <a:majorFont>
        <a:latin typeface="Rubik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600" b="1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j-lt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0"/>
          </a:spcBef>
          <a:spcAft>
            <a:spcPts val="0"/>
          </a:spcAft>
          <a:buClr>
            <a:srgbClr val="ED1C24"/>
          </a:buClr>
          <a:buSzPct val="140000"/>
          <a:defRPr sz="1200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Presentation2" id="{C5EB3E7B-30E3-43E9-B315-155B2AA85B08}" vid="{1AFF14E4-5BBB-40FD-A667-DB96A7C00D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b83fb1-aab1-4420-8adc-8a3d0b6d3b69">
      <Terms xmlns="http://schemas.microsoft.com/office/infopath/2007/PartnerControls"/>
    </lcf76f155ced4ddcb4097134ff3c332f>
    <TaxCatchAll xmlns="8ea3651e-ccd1-419c-8aac-7d20600c18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3DDB3B72F32C4C92B8C441672672A7" ma:contentTypeVersion="13" ma:contentTypeDescription="Create a new document." ma:contentTypeScope="" ma:versionID="adc62dbcc5bbb5ad2cf2819fe5760ac4">
  <xsd:schema xmlns:xsd="http://www.w3.org/2001/XMLSchema" xmlns:xs="http://www.w3.org/2001/XMLSchema" xmlns:p="http://schemas.microsoft.com/office/2006/metadata/properties" xmlns:ns2="34b83fb1-aab1-4420-8adc-8a3d0b6d3b69" xmlns:ns3="8ea3651e-ccd1-419c-8aac-7d20600c18b9" targetNamespace="http://schemas.microsoft.com/office/2006/metadata/properties" ma:root="true" ma:fieldsID="d761344bab8d0203ab3c94be6684f9dd" ns2:_="" ns3:_="">
    <xsd:import namespace="34b83fb1-aab1-4420-8adc-8a3d0b6d3b69"/>
    <xsd:import namespace="8ea3651e-ccd1-419c-8aac-7d20600c18b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b83fb1-aab1-4420-8adc-8a3d0b6d3b6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ab6b0e7-8fa5-4849-948b-4f8b8ea306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3651e-ccd1-419c-8aac-7d20600c18b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3f3156e-6093-47a2-b517-b04af0f364ae}" ma:internalName="TaxCatchAll" ma:showField="CatchAllData" ma:web="8ea3651e-ccd1-419c-8aac-7d20600c18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974A0B-00EF-4C52-89B3-39EE0348B7EA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8ea3651e-ccd1-419c-8aac-7d20600c18b9"/>
    <ds:schemaRef ds:uri="34b83fb1-aab1-4420-8adc-8a3d0b6d3b69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5125EB-A3E3-4DDA-9F64-50DC2B1F4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7EE297-36EC-4B90-BF38-69CE328F7E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b83fb1-aab1-4420-8adc-8a3d0b6d3b69"/>
    <ds:schemaRef ds:uri="8ea3651e-ccd1-419c-8aac-7d20600c18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OOREDOO_040922</Template>
  <TotalTime>348</TotalTime>
  <Words>386</Words>
  <Application>Microsoft Office PowerPoint</Application>
  <PresentationFormat>Grand écran</PresentationFormat>
  <Paragraphs>98</Paragraphs>
  <Slides>15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7" baseType="lpstr">
      <vt:lpstr>Outfit ExtraBold</vt:lpstr>
      <vt:lpstr>Calibri</vt:lpstr>
      <vt:lpstr>Arial</vt:lpstr>
      <vt:lpstr>Helvetica Neue</vt:lpstr>
      <vt:lpstr>Rubik SemiBold</vt:lpstr>
      <vt:lpstr>ＭＳ Ｐゴシック</vt:lpstr>
      <vt:lpstr>Rubik</vt:lpstr>
      <vt:lpstr>Wingdings</vt:lpstr>
      <vt:lpstr>Noto Sans</vt:lpstr>
      <vt:lpstr>OoredooArabic-Heavy</vt:lpstr>
      <vt:lpstr>08.05_20170507_Ooredoo_template_4x3 ratio_v12</vt:lpstr>
      <vt:lpstr>think-cell Slide</vt:lpstr>
      <vt:lpstr>  نموذج مخطط الأعمال</vt:lpstr>
      <vt:lpstr>قائمة المحتويات </vt:lpstr>
      <vt:lpstr>السير الذاتية للفريق </vt:lpstr>
      <vt:lpstr>احتياجات السوق </vt:lpstr>
      <vt:lpstr>الحلول الحالية </vt:lpstr>
      <vt:lpstr>الحلول المقترحة </vt:lpstr>
      <vt:lpstr>خارطة طريق خاصة بالمنتج </vt:lpstr>
      <vt:lpstr>الزبائن المستهدفين </vt:lpstr>
      <vt:lpstr>تعريف المنافسين  </vt:lpstr>
      <vt:lpstr>الخصائص المميزة للحل المقترح </vt:lpstr>
      <vt:lpstr>استراتيجية دخول السوق </vt:lpstr>
      <vt:lpstr>نموذج الأعمال </vt:lpstr>
      <vt:lpstr>التمويلات المفصلة </vt:lpstr>
      <vt:lpstr>الوضع القانوني للمؤسسة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Hafida GOUCHAM</dc:creator>
  <cp:lastModifiedBy>Rym KOUAFI</cp:lastModifiedBy>
  <cp:revision>26</cp:revision>
  <dcterms:created xsi:type="dcterms:W3CDTF">2022-10-02T13:09:22Z</dcterms:created>
  <dcterms:modified xsi:type="dcterms:W3CDTF">2023-05-04T15:32:54Z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0x0101001D3DDB3B72F32C4C92B8C441672672A7</vt:lpwstr>
  </property>
  <property fmtid="{D5CDD505-2E9C-101B-9397-08002B2CF9AE}" pid="3" name="MediaServiceImageTags">
    <vt:lpwstr/>
  </property>
  <property fmtid="{D5CDD505-2E9C-101B-9397-08002B2CF9AE}" pid="4" name="MSIP_Label_8b49b266-1ab9-41f3-8ca5-f5bccb742a55_Enabled">
    <vt:lpwstr>true</vt:lpwstr>
  </property>
  <property fmtid="{D5CDD505-2E9C-101B-9397-08002B2CF9AE}" pid="5" name="MSIP_Label_8b49b266-1ab9-41f3-8ca5-f5bccb742a55_SetDate">
    <vt:lpwstr>2022-09-04T10:09:18Z</vt:lpwstr>
  </property>
  <property fmtid="{D5CDD505-2E9C-101B-9397-08002B2CF9AE}" pid="6" name="MSIP_Label_8b49b266-1ab9-41f3-8ca5-f5bccb742a55_Method">
    <vt:lpwstr>Standard</vt:lpwstr>
  </property>
  <property fmtid="{D5CDD505-2E9C-101B-9397-08002B2CF9AE}" pid="7" name="MSIP_Label_8b49b266-1ab9-41f3-8ca5-f5bccb742a55_Name">
    <vt:lpwstr>Restricted</vt:lpwstr>
  </property>
  <property fmtid="{D5CDD505-2E9C-101B-9397-08002B2CF9AE}" pid="8" name="MSIP_Label_8b49b266-1ab9-41f3-8ca5-f5bccb742a55_SiteId">
    <vt:lpwstr>35ce61ea-2a69-4c72-837c-f38de143a7a3</vt:lpwstr>
  </property>
  <property fmtid="{D5CDD505-2E9C-101B-9397-08002B2CF9AE}" pid="9" name="MSIP_Label_8b49b266-1ab9-41f3-8ca5-f5bccb742a55_ActionId">
    <vt:lpwstr>c5712f19-c984-46dd-bab3-273478f32e4b</vt:lpwstr>
  </property>
  <property fmtid="{D5CDD505-2E9C-101B-9397-08002B2CF9AE}" pid="10" name="MSIP_Label_8b49b266-1ab9-41f3-8ca5-f5bccb742a55_ContentBits">
    <vt:lpwstr>1</vt:lpwstr>
  </property>
</Properties>
</file>