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07A320-E338-4F36-9C17-5DDC2D83F0CA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512000" y="1336320"/>
            <a:ext cx="4535280" cy="3607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0"/>
          </p:nvPr>
        </p:nvSpPr>
        <p:spPr>
          <a:xfrm>
            <a:off x="4282200" y="10155600"/>
            <a:ext cx="3275280" cy="53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BF844B-0EEF-4E62-9DA7-24943F1104F3}" type="slidenum">
              <a:rPr b="0" lang="es-PE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96F2A-4B2C-4BAF-A196-EB742CBD18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E219C5C-1730-4EA6-8B55-2685A51FEC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A71FCCC-4A9F-45F9-91FB-02878FAD6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C331186-41DE-4E5D-8FFD-F5A01E3569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38CEA-6D7C-4503-8600-532F7336B0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874F36-7181-44D4-93A0-38D45F82B3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6C1F80-E496-4A3E-9A51-F2BF9C2503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96D0BF-BE80-4BE0-BFF7-45050D49B6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7D2BCE-9D76-4715-A3EA-08451FEC13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EE7C83C-C59B-46EB-95B6-9F55026DA1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6295461-2659-44C8-895A-6E1260713E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7249BE2-83B7-4D85-8135-C4A09CD342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8E75CB-14A7-400B-86FE-BDABD3AD457E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5FE5FE-4373-4788-A7D1-371B76C4F149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8A7EADB-5C85-4E06-910B-2F36DA1465EC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34"/>
          </p:nvPr>
        </p:nvSpPr>
        <p:spPr>
          <a:xfrm>
            <a:off x="3028680" y="6356160"/>
            <a:ext cx="3085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35"/>
          </p:nvPr>
        </p:nvSpPr>
        <p:spPr>
          <a:xfrm>
            <a:off x="6457680" y="635616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716A51-FBCA-4B02-B26D-FAB32975AFBA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36"/>
          </p:nvPr>
        </p:nvSpPr>
        <p:spPr>
          <a:xfrm>
            <a:off x="627840" y="635616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38AAE1D-1FA3-46BE-8B9E-EE9CFEC59B59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B451A2-A1D5-4ACF-95F2-5E1E7F95F13D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4563B75-F1FF-41CE-85FD-ED32958640B4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ED82670-3697-417F-A844-DE902D72C15F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D804295-9452-4F1F-AFCE-F8AECB236550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811A9D4-679A-43E2-83C6-46320FA97C27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4103358-B9FE-419A-9A02-3E6F7AC0762A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4958AB-C04E-4686-9833-6283CA5BEDED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atlassian.com/es/devops/what-is-devops" TargetMode="External"/><Relationship Id="rId3" Type="http://schemas.openxmlformats.org/officeDocument/2006/relationships/hyperlink" Target="https://aws.amazon.com/es/devops/what-is-devops/" TargetMode="External"/><Relationship Id="rId4" Type="http://schemas.openxmlformats.org/officeDocument/2006/relationships/hyperlink" Target="https://www.ibm.com/mx-es/topics/devops" TargetMode="External"/><Relationship Id="rId5" Type="http://schemas.openxmlformats.org/officeDocument/2006/relationships/hyperlink" Target="https://www.oracle.com/pe/devops/what-is-devops/" TargetMode="External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www.youtube.com/@latecnologiaavanza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4"/>
          <p:cNvSpPr/>
          <p:nvPr/>
        </p:nvSpPr>
        <p:spPr>
          <a:xfrm>
            <a:off x="2568960" y="2108160"/>
            <a:ext cx="7889760" cy="10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6500" spc="-1" strike="noStrike">
                <a:solidFill>
                  <a:schemeClr val="lt1"/>
                </a:solidFill>
                <a:latin typeface="Lato Black"/>
              </a:rPr>
              <a:t>Guía DevOps</a:t>
            </a:r>
            <a:endParaRPr b="0" lang="es-ES" sz="6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CuadroTexto 5"/>
          <p:cNvSpPr/>
          <p:nvPr/>
        </p:nvSpPr>
        <p:spPr>
          <a:xfrm>
            <a:off x="2659320" y="3449520"/>
            <a:ext cx="3633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00" spc="-1" strike="noStrike">
                <a:solidFill>
                  <a:schemeClr val="lt1"/>
                </a:solidFill>
                <a:latin typeface="Lato Black"/>
              </a:rPr>
              <a:t>Christian Ramirez @christian_ramireezz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CuadroTexto 6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66" name="Rectángulo 8"/>
          <p:cNvSpPr/>
          <p:nvPr/>
        </p:nvSpPr>
        <p:spPr>
          <a:xfrm>
            <a:off x="2725920" y="3205800"/>
            <a:ext cx="5286240" cy="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800" bIns="288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7" name="Imagen 24" descr=""/>
          <p:cNvPicPr/>
          <p:nvPr/>
        </p:nvPicPr>
        <p:blipFill>
          <a:blip r:embed="rId2"/>
          <a:stretch/>
        </p:blipFill>
        <p:spPr>
          <a:xfrm>
            <a:off x="780120" y="2401920"/>
            <a:ext cx="1754280" cy="17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adroTexto 27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Planifica (Plan)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adroTexto 28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10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11" name="Rectángulo 10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CuadroTexto 29"/>
          <p:cNvSpPr/>
          <p:nvPr/>
        </p:nvSpPr>
        <p:spPr>
          <a:xfrm>
            <a:off x="432000" y="1904040"/>
            <a:ext cx="8279640" cy="43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Crear un plan de desarrollo con prioridades y objetivos claros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Jira Software: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Gestión de proyectos y backlog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Confluence: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Documentación colaborativa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Trello: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Organización de tareas y flujo de trabajo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Importancia: Establecer una planificación bien definida asegura que todos los equipos trabajen hacia un objetivo común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adroTexto 30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Compila (Build)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adroTexto 31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11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16" name="Rectángulo 11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CuadroTexto 32"/>
          <p:cNvSpPr/>
          <p:nvPr/>
        </p:nvSpPr>
        <p:spPr>
          <a:xfrm>
            <a:off x="432000" y="1904040"/>
            <a:ext cx="8279640" cy="406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Configurar entornos de desarrollo, escribir código y preparar la infraestructura.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Entornos de desarrollo: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Réplicas virtuales del entorno de producción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Docker: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Crea contenedores replicables del entorno de desarrollo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Kubernetes: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Administra contenedores a gran escala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adroTexto 33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Compila (Build)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adroTexto 34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12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21" name="Rectángulo 12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CuadroTexto 35"/>
          <p:cNvSpPr/>
          <p:nvPr/>
        </p:nvSpPr>
        <p:spPr>
          <a:xfrm>
            <a:off x="432000" y="1904040"/>
            <a:ext cx="8279640" cy="37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Infraestructura como código (IaC):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Configuración de infraestructura a través de scripts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Terraform y Ansible: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Automatización del aprovisionamiento de servidores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Chef y Puppet: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Gestionan configuraciones de infraestructura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adroTexto 36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Compila (Build)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adroTexto 37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13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26" name="Rectángulo 13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CuadroTexto 38"/>
          <p:cNvSpPr/>
          <p:nvPr/>
        </p:nvSpPr>
        <p:spPr>
          <a:xfrm>
            <a:off x="432000" y="1904040"/>
            <a:ext cx="8279640" cy="406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Control de código fuente: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Versionamiento del código y colaboración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GitHub, GitLab y Bitbucket: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Almacenan y controlan las versiones del código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entornos replicables y la IaC reducen errores y aumentan la eficiencia en el desarrollo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adroTexto 39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Prueba (Test)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adroTexto 40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14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31" name="Rectángulo 14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CuadroTexto 41"/>
          <p:cNvSpPr/>
          <p:nvPr/>
        </p:nvSpPr>
        <p:spPr>
          <a:xfrm>
            <a:off x="432000" y="1904040"/>
            <a:ext cx="82796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Garantizar que el código funciona correctamente, identificando errores de forma temprana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Jenkins, CircleCI, Selenium: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Automatizan pruebas funcionales, de carga y de integración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SonarQube: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Analiza la calidad del código.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Automatizar las pruebas acelera el ciclo de desarrollo y mejora la calidad del software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adroTexto 42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Despliega (Deploy)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adroTexto 43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15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36" name="Rectángulo 15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CuadroTexto 44"/>
          <p:cNvSpPr/>
          <p:nvPr/>
        </p:nvSpPr>
        <p:spPr>
          <a:xfrm>
            <a:off x="432000" y="1904040"/>
            <a:ext cx="82796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Implementar código en producción de forma automatizada y segura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Jenkins, Bitbucket Pipelines, AWS CodeDeploy: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Automatizan implementaciones en diferentes entornos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Terraform: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Configura infraestructura durante la implementación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La automatización en el despliegue reduce riesgos y asegura que el software llegue a los usuarios sin interrupciones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45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Operar (Operate)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adroTexto 46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16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41" name="Rectángulo 16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CuadroTexto 47"/>
          <p:cNvSpPr/>
          <p:nvPr/>
        </p:nvSpPr>
        <p:spPr>
          <a:xfrm>
            <a:off x="432000" y="1940040"/>
            <a:ext cx="8279640" cy="43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Gestionar la estabilidad del software en producción y responder a incidentes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Jira Service Management: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Gestión de tickets e incidentes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Opsgenie, Statuspage: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Alertas y comunicación de incidentes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Mantener el software funcionando de manera óptima es clave para la satisfacción del cliente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adroTexto 48"/>
          <p:cNvSpPr/>
          <p:nvPr/>
        </p:nvSpPr>
        <p:spPr>
          <a:xfrm>
            <a:off x="839880" y="35028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6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Supervisión (Monitor)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adroTexto 49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17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46" name="Rectángulo 17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CuadroTexto 50"/>
          <p:cNvSpPr/>
          <p:nvPr/>
        </p:nvSpPr>
        <p:spPr>
          <a:xfrm>
            <a:off x="432000" y="1940040"/>
            <a:ext cx="82796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Observar el rendimiento de las aplicaciones y detectar problemas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Datadog, New Relic, Splunk, Dynatrace: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Supervisan el rendimiento en tiempo real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Nagios, Pingdom: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Monitorean servidores y redes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Una buena supervisión permite identificar y resolver problemas antes de que afecten al usuario final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adroTexto 51"/>
          <p:cNvSpPr/>
          <p:nvPr/>
        </p:nvSpPr>
        <p:spPr>
          <a:xfrm>
            <a:off x="839880" y="350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Feedback continuo 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adroTexto 52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18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51" name="Rectángulo 18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CuadroTexto 53"/>
          <p:cNvSpPr/>
          <p:nvPr/>
        </p:nvSpPr>
        <p:spPr>
          <a:xfrm>
            <a:off x="432000" y="1940040"/>
            <a:ext cx="82796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Recopilar opiniones y datos de los usuarios para mejorar el software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Slack: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Comunicación en tiempo real sobre el feedback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Jira Service Management y Pendo: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Recopilan datos de usuarios y clientes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El feedback continuo guía las decisiones para futuras mejoras del software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adroTexto 54"/>
          <p:cNvSpPr/>
          <p:nvPr/>
        </p:nvSpPr>
        <p:spPr>
          <a:xfrm>
            <a:off x="839880" y="350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Lecturas Recomendadas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adroTexto 1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Picture 1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56" name="Rectángulo 20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CuadroTexto 2"/>
          <p:cNvSpPr/>
          <p:nvPr/>
        </p:nvSpPr>
        <p:spPr>
          <a:xfrm>
            <a:off x="756000" y="2084040"/>
            <a:ext cx="827964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 u="sng">
                <a:solidFill>
                  <a:srgbClr val="0563c1"/>
                </a:solidFill>
                <a:uFillTx/>
                <a:latin typeface="Lato"/>
                <a:hlinkClick r:id="rId2"/>
              </a:rPr>
              <a:t>https://www.atlassian.com/es/devops/what-is-devops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 u="sng">
                <a:solidFill>
                  <a:srgbClr val="0563c1"/>
                </a:solidFill>
                <a:uFillTx/>
                <a:latin typeface="Lato"/>
                <a:hlinkClick r:id="rId3"/>
              </a:rPr>
              <a:t>https://aws.amazon.com/es/devops/what-is-devops/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 u="sng">
                <a:solidFill>
                  <a:srgbClr val="0563c1"/>
                </a:solidFill>
                <a:uFillTx/>
                <a:latin typeface="Lato"/>
                <a:hlinkClick r:id="rId4"/>
              </a:rPr>
              <a:t>https://www.ibm.com/mx-es/topics/devops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 u="sng">
                <a:solidFill>
                  <a:srgbClr val="0563c1"/>
                </a:solidFill>
                <a:uFillTx/>
                <a:latin typeface="Lato"/>
                <a:hlinkClick r:id="rId5"/>
              </a:rPr>
              <a:t>https://www.oracle.com/pe/devops/what-is-devops/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4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DevOps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adroTexto 6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4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71" name="Rectángulo 1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CuadroTexto 3"/>
          <p:cNvSpPr/>
          <p:nvPr/>
        </p:nvSpPr>
        <p:spPr>
          <a:xfrm>
            <a:off x="455040" y="1914840"/>
            <a:ext cx="840060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La cultura DevOps es un enfoque integral que busca mejorar la colaboración entre equipos de desarrollo y operaciones mediante principios, prácticas y herramientas específicas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Se enfoca en cerrar las brechas tradicionales entre equipos aislados y promover una responsabilidad compartida en todo el ciclo de vida del producto, desde la creación hasta el mantenimiento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adroTexto 58"/>
          <p:cNvSpPr/>
          <p:nvPr/>
        </p:nvSpPr>
        <p:spPr>
          <a:xfrm>
            <a:off x="1108440" y="560880"/>
            <a:ext cx="7138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4000" spc="-1" strike="noStrike">
                <a:solidFill>
                  <a:schemeClr val="dk1"/>
                </a:solidFill>
                <a:latin typeface="Lato Black"/>
                <a:ea typeface="DejaVu Sans"/>
              </a:rPr>
              <a:t>Nuestra comunidad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adroTexto 59"/>
          <p:cNvSpPr/>
          <p:nvPr/>
        </p:nvSpPr>
        <p:spPr>
          <a:xfrm>
            <a:off x="4790520" y="2210400"/>
            <a:ext cx="46137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@latecnologiaavanza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20" descr=""/>
          <p:cNvPicPr/>
          <p:nvPr/>
        </p:nvPicPr>
        <p:blipFill>
          <a:blip r:embed="rId1"/>
          <a:stretch/>
        </p:blipFill>
        <p:spPr>
          <a:xfrm>
            <a:off x="4400280" y="2210400"/>
            <a:ext cx="410040" cy="410040"/>
          </a:xfrm>
          <a:prstGeom prst="rect">
            <a:avLst/>
          </a:prstGeom>
          <a:ln w="0">
            <a:noFill/>
          </a:ln>
        </p:spPr>
      </p:pic>
      <p:sp>
        <p:nvSpPr>
          <p:cNvPr id="161" name="CuadroTexto 60"/>
          <p:cNvSpPr/>
          <p:nvPr/>
        </p:nvSpPr>
        <p:spPr>
          <a:xfrm>
            <a:off x="4811400" y="2783160"/>
            <a:ext cx="46137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@latecnologiaavanza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n 1" descr=""/>
          <p:cNvPicPr/>
          <p:nvPr/>
        </p:nvPicPr>
        <p:blipFill>
          <a:blip r:embed="rId2"/>
          <a:stretch/>
        </p:blipFill>
        <p:spPr>
          <a:xfrm>
            <a:off x="4343760" y="2736000"/>
            <a:ext cx="523440" cy="523440"/>
          </a:xfrm>
          <a:prstGeom prst="rect">
            <a:avLst/>
          </a:prstGeom>
          <a:ln w="0">
            <a:noFill/>
          </a:ln>
        </p:spPr>
      </p:pic>
      <p:sp>
        <p:nvSpPr>
          <p:cNvPr id="163" name="Rectángulo 21"/>
          <p:cNvSpPr/>
          <p:nvPr/>
        </p:nvSpPr>
        <p:spPr>
          <a:xfrm>
            <a:off x="788760" y="453240"/>
            <a:ext cx="147240" cy="1113120"/>
          </a:xfrm>
          <a:prstGeom prst="rect">
            <a:avLst/>
          </a:prstGeom>
          <a:solidFill>
            <a:schemeClr val="dk1">
              <a:lumMod val="95000"/>
              <a:lumOff val="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228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4" name="CuadroTexto 61"/>
          <p:cNvSpPr/>
          <p:nvPr/>
        </p:nvSpPr>
        <p:spPr>
          <a:xfrm>
            <a:off x="4867920" y="3329280"/>
            <a:ext cx="45986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latecnologiavanza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n 4" descr=""/>
          <p:cNvPicPr/>
          <p:nvPr/>
        </p:nvPicPr>
        <p:blipFill>
          <a:blip r:embed="rId3"/>
          <a:stretch/>
        </p:blipFill>
        <p:spPr>
          <a:xfrm>
            <a:off x="4400280" y="3342240"/>
            <a:ext cx="429120" cy="429120"/>
          </a:xfrm>
          <a:prstGeom prst="rect">
            <a:avLst/>
          </a:prstGeom>
          <a:ln w="0">
            <a:noFill/>
          </a:ln>
        </p:spPr>
      </p:pic>
      <p:pic>
        <p:nvPicPr>
          <p:cNvPr id="166" name="Imagen 5" descr=""/>
          <p:cNvPicPr/>
          <p:nvPr/>
        </p:nvPicPr>
        <p:blipFill>
          <a:blip r:embed="rId4"/>
          <a:stretch/>
        </p:blipFill>
        <p:spPr>
          <a:xfrm>
            <a:off x="4191840" y="4035960"/>
            <a:ext cx="972000" cy="972000"/>
          </a:xfrm>
          <a:prstGeom prst="rect">
            <a:avLst/>
          </a:prstGeom>
          <a:ln w="0">
            <a:noFill/>
          </a:ln>
        </p:spPr>
      </p:pic>
      <p:sp>
        <p:nvSpPr>
          <p:cNvPr id="167" name="CuadroTexto 62"/>
          <p:cNvSpPr/>
          <p:nvPr/>
        </p:nvSpPr>
        <p:spPr>
          <a:xfrm>
            <a:off x="4989600" y="4415040"/>
            <a:ext cx="45986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La Tecnología 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Imagen 6" descr="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788400" y="5064120"/>
            <a:ext cx="3692160" cy="1304640"/>
          </a:xfrm>
          <a:prstGeom prst="rect">
            <a:avLst/>
          </a:prstGeom>
          <a:ln w="0">
            <a:noFill/>
          </a:ln>
        </p:spPr>
      </p:pic>
      <p:sp>
        <p:nvSpPr>
          <p:cNvPr id="169" name="Imagen 10"/>
          <p:cNvSpPr/>
          <p:nvPr/>
        </p:nvSpPr>
        <p:spPr>
          <a:xfrm>
            <a:off x="899640" y="1945080"/>
            <a:ext cx="2855160" cy="2854800"/>
          </a:xfrm>
          <a:prstGeom prst="ellipse">
            <a:avLst/>
          </a:prstGeom>
          <a:blipFill rotWithShape="0">
            <a:blip r:embed="rId7"/>
            <a:srcRect/>
            <a:stretch/>
          </a:blipFill>
          <a:ln w="190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adroTexto 16"/>
          <p:cNvSpPr/>
          <p:nvPr/>
        </p:nvSpPr>
        <p:spPr>
          <a:xfrm>
            <a:off x="839880" y="24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DevOps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adroTexto 17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76" name="Rectángulo 5"/>
          <p:cNvSpPr/>
          <p:nvPr/>
        </p:nvSpPr>
        <p:spPr>
          <a:xfrm>
            <a:off x="593640" y="24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" name="CuadroTexto 18"/>
          <p:cNvSpPr/>
          <p:nvPr/>
        </p:nvSpPr>
        <p:spPr>
          <a:xfrm>
            <a:off x="455040" y="1554840"/>
            <a:ext cx="8400600" cy="50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Dev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se refiere a las actividades y roles relacionados con la creación de software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Ops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abarca las actividades relacionadas con la implementación, mantenimiento y soporte del software en entornos reales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Tradicionalmente, los equipos de desarrollo y operaciones trabajaban de forma separada, lo que a menudo causaba conflictos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DevOps surge como un enfoque para unificar ambos equipos, fomentando la colaboración y compartiendo responsabilidades a lo largo del ciclo de vida del software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10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Historia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adroTexto 11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81" name="Rectángulo 4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CuadroTexto 12"/>
          <p:cNvSpPr/>
          <p:nvPr/>
        </p:nvSpPr>
        <p:spPr>
          <a:xfrm>
            <a:off x="455040" y="1806840"/>
            <a:ext cx="8400600" cy="460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DevOps comenzó alrededor del 2007, cuando las comunidades de operaciones de TI y desarrollo de software plantearon objeciones al modelo de desarrollo de software tradicional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programadores a menudo trabajaban al margen del equipo de operaciones que respaldaba el código en producción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Esto dio lugar a procesos ineficientes y a una falta general de colaboración entre estos dos equipos aislados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La solución es DevOps, que cierra la brecha entre estos equipos para que puedan trabajar de forma cohesionada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adroTexto 13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Características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adroTexto 14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5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86" name="Rectángulo 2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CuadroTexto 15"/>
          <p:cNvSpPr/>
          <p:nvPr/>
        </p:nvSpPr>
        <p:spPr>
          <a:xfrm>
            <a:off x="1139040" y="1980000"/>
            <a:ext cx="9300600" cy="36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Colaboración y responsabilidad compartida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Equipos multidisciplinarios y autónomos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Feedback rápido y mejora continua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Automatización y CI/CD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Enfoque centrado en el cliente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adroTexto 7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Ventajas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adroTexto 8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91" name="Rectángulo 3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CuadroTexto 9"/>
          <p:cNvSpPr/>
          <p:nvPr/>
        </p:nvSpPr>
        <p:spPr>
          <a:xfrm>
            <a:off x="1139040" y="1980000"/>
            <a:ext cx="930060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Colaboración y confianza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Publicaciones más rápidas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Forma de trabajo más rápida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Acelerar el tiempo de resolución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Mejor gestión del trabajo imprevisto</a:t>
            </a:r>
            <a:r>
              <a:rPr b="0" lang="es-MX" sz="1800" spc="-1" strike="noStrike">
                <a:solidFill>
                  <a:schemeClr val="dk1"/>
                </a:solidFill>
                <a:latin typeface="Lato"/>
              </a:rPr>
              <a:t>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adroTexto 19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Ciclo de Vida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adroTexto 20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7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96" name="Rectángulo 6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CuadroTexto 21"/>
          <p:cNvSpPr/>
          <p:nvPr/>
        </p:nvSpPr>
        <p:spPr>
          <a:xfrm>
            <a:off x="432000" y="1976040"/>
            <a:ext cx="8279640" cy="283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En DevOps, las herramientas son esenciales para automatizar tareas, reducir errores y optimizar procesos en cada etapa del ciclo de vida del software.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Estas etapas son: Descubrir, Planificar, Compilar, Probar, Desplegar, Operar, Supervisar y Feedback continuo.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adroTexto 22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Ciclo de Vida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adroTexto 23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8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01" name="Rectángulo 7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20000" y="1793880"/>
            <a:ext cx="7919640" cy="38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adroTexto 24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Descubre (Discovery)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adroTexto 25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06" name="Rectángulo 9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CuadroTexto 26"/>
          <p:cNvSpPr/>
          <p:nvPr/>
        </p:nvSpPr>
        <p:spPr>
          <a:xfrm>
            <a:off x="432000" y="1976040"/>
            <a:ext cx="8279640" cy="406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Objetivo: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Identificar problemas, necesidades del usuario y oportunidades para definir los objetivos del proyecto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Jira Product Discovery: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Organiza ideas y establece criterios de éxito.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Miro y Mural: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Facilitan lluvias de ideas visuales y colaborativas.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Importancia: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Esta fase permite transformar necesidades del usuario en requisitos claros para el desarrollo.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Application>LibreOffice/24.2.6.2$Linux_X86_64 LibreOffice_project/420$Build-2</Application>
  <AppVersion>15.0000</AppVersion>
  <Words>182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2024-08-12T21:10:23Z</dcterms:created>
  <dc:creator>Christian Raul</dc:creator>
  <dc:description/>
  <dc:language>es-ES</dc:language>
  <cp:lastModifiedBy/>
  <dcterms:modified xsi:type="dcterms:W3CDTF">2024-11-23T01:53:34Z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6</vt:i4>
  </property>
</Properties>
</file>