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6"/>
  </p:notesMasterIdLst>
  <p:handoutMasterIdLst>
    <p:handoutMasterId r:id="rId27"/>
  </p:handoutMasterIdLst>
  <p:sldIdLst>
    <p:sldId id="256" r:id="rId4"/>
    <p:sldId id="267" r:id="rId5"/>
    <p:sldId id="257" r:id="rId6"/>
    <p:sldId id="259" r:id="rId7"/>
    <p:sldId id="282" r:id="rId8"/>
    <p:sldId id="258" r:id="rId9"/>
    <p:sldId id="260" r:id="rId10"/>
    <p:sldId id="281" r:id="rId11"/>
    <p:sldId id="298" r:id="rId12"/>
    <p:sldId id="261" r:id="rId13"/>
    <p:sldId id="283" r:id="rId14"/>
    <p:sldId id="263" r:id="rId15"/>
    <p:sldId id="288" r:id="rId16"/>
    <p:sldId id="299" r:id="rId17"/>
    <p:sldId id="300" r:id="rId18"/>
    <p:sldId id="286" r:id="rId19"/>
    <p:sldId id="313" r:id="rId20"/>
    <p:sldId id="312" r:id="rId21"/>
    <p:sldId id="301" r:id="rId22"/>
    <p:sldId id="265" r:id="rId23"/>
    <p:sldId id="268"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E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showGuides="1">
      <p:cViewPr varScale="1">
        <p:scale>
          <a:sx n="72" d="100"/>
          <a:sy n="72" d="100"/>
        </p:scale>
        <p:origin x="456" y="78"/>
      </p:cViewPr>
      <p:guideLst>
        <p:guide orient="horz" pos="2115"/>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nchor="t" anchorCtr="0"/>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标题和副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08400" y="608400"/>
            <a:ext cx="10969200" cy="705600"/>
          </a:xfrm>
        </p:spPr>
        <p:txBody>
          <a:bodyPr vert="horz" lIns="90000" tIns="46800" rIns="90000" bIns="46800" rtlCol="0" anchor="ctr" anchorCtr="0">
            <a:normAutofit/>
          </a:bodyPr>
          <a:lstStyle>
            <a:lvl1pPr>
              <a:defRPr>
                <a:latin typeface="+mj-lt"/>
              </a:defRPr>
            </a:lvl1pPr>
          </a:lstStyle>
          <a:p>
            <a:pPr lvl="0"/>
            <a:r>
              <a:rPr lang="en-US" dirty="0"/>
              <a:t>Click to add title</a:t>
            </a:r>
            <a:endParaRPr lang="en-US" dirty="0"/>
          </a:p>
        </p:txBody>
      </p:sp>
      <p:sp>
        <p:nvSpPr>
          <p:cNvPr id="3" name="文本占位符 2"/>
          <p:cNvSpPr>
            <a:spLocks noGrp="1"/>
          </p:cNvSpPr>
          <p:nvPr>
            <p:ph type="body" idx="1" hasCustomPrompt="1"/>
            <p:custDataLst>
              <p:tags r:id="rId3"/>
            </p:custDataLst>
          </p:nvPr>
        </p:nvSpPr>
        <p:spPr>
          <a:xfrm>
            <a:off x="608330" y="1429385"/>
            <a:ext cx="10968355" cy="381635"/>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7" name="日期占位符 6"/>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351CED-465B-40B5-ADCE-957C918F2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fld id="{1E351CED-465B-40B5-ADCE-957C918F227B}" type="datetimeFigureOut">
              <a:rPr lang="en-US" smtClean="0"/>
            </a:fld>
            <a:endParaRPr lang="en-US"/>
          </a:p>
        </p:txBody>
      </p:sp>
      <p:sp>
        <p:nvSpPr>
          <p:cNvPr id="5" name="Footer Placeholder 4"/>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latin typeface="Times New Roman" panose="02020603050405020304" charset="0"/>
              </a:defRPr>
            </a:lvl1pPr>
          </a:lstStyle>
          <a:p>
            <a:fld id="{5A33CB2A-1702-4C1D-9CC4-8D472D39F1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Times New Roman" panose="02020603050405020304" charset="0"/>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Times New Roman" panose="02020603050405020304" charset="0"/>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Times New Roman" panose="02020603050405020304" charset="0"/>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08400" y="608400"/>
            <a:ext cx="10969200" cy="705600"/>
          </a:xfrm>
          <a:prstGeom prst="rect">
            <a:avLst/>
          </a:prstGeom>
        </p:spPr>
        <p:txBody>
          <a:bodyPr vert="horz" lIns="90170" tIns="46990" rIns="90170" bIns="46990" rtlCol="0" anchor="ctr" anchorCtr="0">
            <a:normAutofit/>
          </a:bodyPr>
          <a:lstStyle/>
          <a:p>
            <a:r>
              <a:rPr lang="en-US" dirty="0"/>
              <a:t>Click to add title</a:t>
            </a:r>
            <a:endParaRPr lang="en-US" dirty="0"/>
          </a:p>
        </p:txBody>
      </p:sp>
      <p:sp>
        <p:nvSpPr>
          <p:cNvPr id="3" name="文本占位符 2"/>
          <p:cNvSpPr>
            <a:spLocks noGrp="1"/>
          </p:cNvSpPr>
          <p:nvPr>
            <p:ph type="body" idx="1"/>
            <p:custDataLst>
              <p:tags r:id="rId5"/>
            </p:custDataLst>
          </p:nvPr>
        </p:nvSpPr>
        <p:spPr>
          <a:xfrm>
            <a:off x="608400" y="1490400"/>
            <a:ext cx="10969200" cy="4759200"/>
          </a:xfrm>
          <a:prstGeom prst="rect">
            <a:avLst/>
          </a:prstGeom>
        </p:spPr>
        <p:txBody>
          <a:bodyPr vert="horz" lIns="90000" tIns="46800" rIns="90000" bIns="46800" rtlCol="0">
            <a:normAutofit/>
          </a:bodyPr>
          <a:lstStyle/>
          <a:p>
            <a:pPr lvl="0"/>
            <a:r>
              <a:rPr lang="en-US" dirty="0"/>
              <a:t>Click to add text</a:t>
            </a:r>
            <a:endParaRPr lang="en-US" dirty="0"/>
          </a:p>
        </p:txBody>
      </p:sp>
      <p:sp>
        <p:nvSpPr>
          <p:cNvPr id="4" name="日期占位符 3"/>
          <p:cNvSpPr>
            <a:spLocks noGrp="1"/>
          </p:cNvSpPr>
          <p:nvPr>
            <p:ph type="dt" sz="half" idx="2"/>
            <p:custDataLst>
              <p:tags r:id="rId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ea"/>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ea"/>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ea"/>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4" Type="http://schemas.openxmlformats.org/officeDocument/2006/relationships/slideLayout" Target="../slideLayouts/slideLayout1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696" y="172364"/>
            <a:ext cx="11236607" cy="1479924"/>
          </a:xfrm>
        </p:spPr>
        <p:txBody>
          <a:bodyPr anchor="b">
            <a:normAutofit/>
          </a:bodyPr>
          <a:lstStyle/>
          <a:p>
            <a:pPr algn="ctr"/>
            <a:r>
              <a:rPr lang="en-US" dirty="0">
                <a:latin typeface="Cambria" panose="02040503050406030204" pitchFamily="18" charset="0"/>
              </a:rPr>
              <a:t>CipherShield: Pioneering Multi-Key Cryptographic approach for File Encryption Using Dynamic Keys</a:t>
            </a:r>
            <a:endParaRPr lang="en-US" dirty="0"/>
          </a:p>
        </p:txBody>
      </p:sp>
      <p:sp>
        <p:nvSpPr>
          <p:cNvPr id="37" name="Freeform: Shape 36"/>
          <p:cNvSpPr>
            <a:spLocks noGrp="1" noRot="1" noChangeAspect="1" noMove="1" noResize="1" noEditPoints="1" noAdjustHandles="1" noChangeArrowheads="1" noChangeShapeType="1" noTextEdit="1"/>
          </p:cNvSpPr>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03479" y="2015784"/>
            <a:ext cx="4981704" cy="604742"/>
          </a:xfrm>
        </p:spPr>
        <p:txBody>
          <a:bodyPr vert="horz" lIns="91440" tIns="45720" rIns="91440" bIns="45720" rtlCol="0">
            <a:normAutofit/>
          </a:bodyPr>
          <a:lstStyle/>
          <a:p>
            <a:r>
              <a:rPr lang="en-US" sz="1400" dirty="0"/>
              <a:t>-A Comprehensive Approach to Protecting Video based data</a:t>
            </a:r>
            <a:endParaRPr lang="en-US" sz="1400" dirty="0"/>
          </a:p>
        </p:txBody>
      </p:sp>
      <p:sp>
        <p:nvSpPr>
          <p:cNvPr id="4" name="TextBox 3"/>
          <p:cNvSpPr txBox="1"/>
          <p:nvPr/>
        </p:nvSpPr>
        <p:spPr>
          <a:xfrm>
            <a:off x="790575" y="4276725"/>
            <a:ext cx="6210300"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alibri" panose="020F0502020204030204"/>
              <a:buChar char="-"/>
            </a:pPr>
            <a:r>
              <a:rPr lang="en-US" dirty="0"/>
              <a:t>Dissertation Project</a:t>
            </a:r>
            <a:endParaRPr lang="en-US" dirty="0"/>
          </a:p>
          <a:p>
            <a:endParaRPr lang="en-US" dirty="0"/>
          </a:p>
          <a:p>
            <a:r>
              <a:rPr lang="en-US" dirty="0"/>
              <a:t>Under the guidance of:</a:t>
            </a:r>
            <a:endParaRPr lang="en-US" dirty="0"/>
          </a:p>
          <a:p>
            <a:endParaRPr lang="en-US" dirty="0"/>
          </a:p>
          <a:p>
            <a:r>
              <a:rPr lang="en-US" b="1" dirty="0"/>
              <a:t>Dr. P. Swetha</a:t>
            </a:r>
            <a:endParaRPr lang="en-US" b="1" dirty="0"/>
          </a:p>
          <a:p>
            <a:r>
              <a:rPr lang="en-US" dirty="0"/>
              <a:t>Professor of Computer Science</a:t>
            </a:r>
            <a:endParaRPr lang="en-US" dirty="0"/>
          </a:p>
          <a:p>
            <a:r>
              <a:rPr lang="en-US" dirty="0"/>
              <a:t>Deputy Director,</a:t>
            </a:r>
            <a:r>
              <a:rPr lang="en-GB" altLang="en-US" dirty="0"/>
              <a:t> </a:t>
            </a:r>
            <a:r>
              <a:rPr lang="en-US" dirty="0"/>
              <a:t>Directorate of Affiliations and Academic Audit</a:t>
            </a:r>
            <a:endParaRPr lang="en-US" dirty="0"/>
          </a:p>
          <a:p>
            <a:r>
              <a:rPr lang="en-IN" altLang="en-US" dirty="0"/>
              <a:t>JNTUH</a:t>
            </a:r>
            <a:endParaRPr lang="en-IN" altLang="en-US" dirty="0"/>
          </a:p>
        </p:txBody>
      </p:sp>
      <p:sp>
        <p:nvSpPr>
          <p:cNvPr id="5" name="TextBox 4"/>
          <p:cNvSpPr txBox="1"/>
          <p:nvPr/>
        </p:nvSpPr>
        <p:spPr>
          <a:xfrm>
            <a:off x="790754" y="2618345"/>
            <a:ext cx="3490822" cy="147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altLang="en-US" i="1" dirty="0"/>
              <a:t>By:</a:t>
            </a:r>
            <a:endParaRPr lang="en-US" b="1" dirty="0"/>
          </a:p>
          <a:p>
            <a:r>
              <a:rPr lang="en-US" b="1" dirty="0"/>
              <a:t>Mohammed Abdul Lateef</a:t>
            </a:r>
            <a:endParaRPr lang="en-US" b="1" dirty="0"/>
          </a:p>
          <a:p>
            <a:r>
              <a:rPr lang="en-US" dirty="0"/>
              <a:t>M. Tech - CFIS - II Yr</a:t>
            </a:r>
            <a:endParaRPr lang="en-US" dirty="0"/>
          </a:p>
          <a:p>
            <a:r>
              <a:rPr lang="en-US" dirty="0"/>
              <a:t>22011DA802</a:t>
            </a:r>
            <a:endParaRPr lang="en-US" dirty="0"/>
          </a:p>
          <a:p>
            <a:r>
              <a:rPr lang="en-IN" altLang="en-US" dirty="0">
                <a:sym typeface="+mn-ea"/>
              </a:rPr>
              <a:t>JNTUH</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01005" y="2015226"/>
            <a:ext cx="4272815" cy="3536878"/>
          </a:xfrm>
          <a:prstGeom prst="rect">
            <a:avLst/>
          </a:prstGeom>
        </p:spPr>
      </p:pic>
      <p:cxnSp>
        <p:nvCxnSpPr>
          <p:cNvPr id="8" name="Straight Connector 7"/>
          <p:cNvCxnSpPr/>
          <p:nvPr/>
        </p:nvCxnSpPr>
        <p:spPr>
          <a:xfrm>
            <a:off x="861134" y="418071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2404" y="478269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14" name="Rectangle 13"/>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143152" y="3141981"/>
            <a:ext cx="7917227" cy="574157"/>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algn="ctr">
              <a:lnSpc>
                <a:spcPct val="90000"/>
              </a:lnSpc>
              <a:spcBef>
                <a:spcPct val="0"/>
              </a:spcBef>
              <a:spcAft>
                <a:spcPts val="600"/>
              </a:spcAft>
            </a:pPr>
            <a:r>
              <a:rPr lang="en-IN" altLang="en-US" sz="4000" b="1" dirty="0">
                <a:latin typeface="Times New Roman" panose="02020603050405020304" charset="0"/>
                <a:ea typeface="+mj-ea"/>
                <a:cs typeface="Times New Roman" panose="02020603050405020304" charset="0"/>
              </a:rPr>
              <a:t>8.  </a:t>
            </a:r>
            <a:r>
              <a:rPr lang="en-IN" sz="4000" b="1" dirty="0">
                <a:latin typeface="Times New Roman" panose="02020603050405020304" charset="0"/>
                <a:ea typeface="+mj-ea"/>
                <a:cs typeface="Times New Roman" panose="02020603050405020304" charset="0"/>
              </a:rPr>
              <a:t>System Architecture</a:t>
            </a:r>
            <a:endParaRPr lang="en-IN" sz="4000" b="1" dirty="0">
              <a:latin typeface="Times New Roman" panose="02020603050405020304" charset="0"/>
              <a:ea typeface="+mj-ea"/>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lstStyle/>
          <a:p>
            <a:r>
              <a:rPr lang="en-GB" altLang="en-IN" sz="2800" b="1" dirty="0">
                <a:latin typeface="Times New Roman" panose="02020603050405020304" charset="0"/>
                <a:cs typeface="Times New Roman" panose="02020603050405020304" charset="0"/>
                <a:sym typeface="+mn-ea"/>
              </a:rPr>
              <a:t>8</a:t>
            </a:r>
            <a:r>
              <a:rPr lang="en-IN" sz="2800" b="1" dirty="0">
                <a:latin typeface="Times New Roman" panose="02020603050405020304" charset="0"/>
                <a:cs typeface="Times New Roman" panose="02020603050405020304" charset="0"/>
                <a:sym typeface="+mn-ea"/>
              </a:rPr>
              <a:t>.1. Video Communication Process</a:t>
            </a:r>
            <a:endParaRPr lang="en-IN" sz="2800" b="1" dirty="0">
              <a:latin typeface="Times New Roman" panose="02020603050405020304" charset="0"/>
              <a:cs typeface="Times New Roman" panose="02020603050405020304" charset="0"/>
              <a:sym typeface="+mn-ea"/>
            </a:endParaRPr>
          </a:p>
        </p:txBody>
      </p:sp>
      <p:sp>
        <p:nvSpPr>
          <p:cNvPr id="5" name="Text Box 4"/>
          <p:cNvSpPr txBox="1"/>
          <p:nvPr/>
        </p:nvSpPr>
        <p:spPr>
          <a:xfrm>
            <a:off x="2386330" y="5734050"/>
            <a:ext cx="7419340" cy="368300"/>
          </a:xfrm>
          <a:prstGeom prst="rect">
            <a:avLst/>
          </a:prstGeom>
          <a:noFill/>
        </p:spPr>
        <p:txBody>
          <a:bodyPr wrap="square" rtlCol="0">
            <a:spAutoFit/>
          </a:bodyPr>
          <a:lstStyle/>
          <a:p>
            <a:pPr algn="ctr"/>
            <a:r>
              <a:rPr lang="en-IN" altLang="en-US">
                <a:latin typeface="Times New Roman" panose="02020603050405020304" charset="0"/>
                <a:cs typeface="Times New Roman" panose="02020603050405020304" charset="0"/>
              </a:rPr>
              <a:t>Figure 1: Implemenation of video chunking</a:t>
            </a:r>
            <a:endParaRPr lang="en-IN" altLang="en-US">
              <a:latin typeface="Times New Roman" panose="02020603050405020304" charset="0"/>
              <a:cs typeface="Times New Roman" panose="02020603050405020304" charset="0"/>
            </a:endParaRPr>
          </a:p>
        </p:txBody>
      </p:sp>
      <p:grpSp>
        <p:nvGrpSpPr>
          <p:cNvPr id="4" name="Group 3"/>
          <p:cNvGrpSpPr/>
          <p:nvPr/>
        </p:nvGrpSpPr>
        <p:grpSpPr>
          <a:xfrm>
            <a:off x="916305" y="1127760"/>
            <a:ext cx="10599420" cy="4119880"/>
            <a:chOff x="1443" y="1776"/>
            <a:chExt cx="16692" cy="6488"/>
          </a:xfrm>
        </p:grpSpPr>
        <p:pic>
          <p:nvPicPr>
            <p:cNvPr id="8" name="Picture 7"/>
            <p:cNvPicPr>
              <a:picLocks noChangeAspect="1"/>
            </p:cNvPicPr>
            <p:nvPr/>
          </p:nvPicPr>
          <p:blipFill>
            <a:blip r:embed="rId1"/>
            <a:stretch>
              <a:fillRect/>
            </a:stretch>
          </p:blipFill>
          <p:spPr>
            <a:xfrm>
              <a:off x="1443" y="1776"/>
              <a:ext cx="16693" cy="6489"/>
            </a:xfrm>
            <a:prstGeom prst="rect">
              <a:avLst/>
            </a:prstGeom>
            <a:ln>
              <a:solidFill>
                <a:schemeClr val="tx1"/>
              </a:solidFill>
            </a:ln>
          </p:spPr>
        </p:pic>
        <p:sp>
          <p:nvSpPr>
            <p:cNvPr id="3" name="Rectangles 2"/>
            <p:cNvSpPr/>
            <p:nvPr/>
          </p:nvSpPr>
          <p:spPr>
            <a:xfrm>
              <a:off x="8128" y="7296"/>
              <a:ext cx="1912" cy="529"/>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02" name="Rectangle 801"/>
          <p:cNvSpPr>
            <a:spLocks noGrp="1" noRot="1" noChangeAspect="1" noMove="1" noResize="1" noEditPoints="1" noAdjustHandles="1" noChangeArrowheads="1" noChangeShapeType="1" noTextEdit="1"/>
          </p:cNvSpPr>
          <p:nvPr/>
        </p:nvSpPr>
        <p:spPr>
          <a:xfrm>
            <a:off x="344805" y="304165"/>
            <a:ext cx="11538585" cy="6165215"/>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TextBox 781"/>
          <p:cNvSpPr txBox="1"/>
          <p:nvPr/>
        </p:nvSpPr>
        <p:spPr>
          <a:xfrm>
            <a:off x="1087120" y="2549525"/>
            <a:ext cx="3924935" cy="175895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a:latin typeface="Times New Roman" panose="02020603050405020304" charset="0"/>
                <a:ea typeface="+mj-ea"/>
                <a:cs typeface="Times New Roman" panose="02020603050405020304" charset="0"/>
              </a:rPr>
              <a:t>8.2</a:t>
            </a:r>
            <a:r>
              <a:rPr lang="en-US" sz="3200" b="1" dirty="0">
                <a:latin typeface="Times New Roman" panose="02020603050405020304" charset="0"/>
                <a:ea typeface="+mj-ea"/>
                <a:cs typeface="Times New Roman" panose="02020603050405020304" charset="0"/>
              </a:rPr>
              <a:t> Approach </a:t>
            </a:r>
            <a:endParaRPr lang="en-US" sz="3200" b="1" dirty="0">
              <a:latin typeface="Times New Roman" panose="02020603050405020304" charset="0"/>
              <a:ea typeface="+mj-ea"/>
              <a:cs typeface="Times New Roman" panose="02020603050405020304" charset="0"/>
            </a:endParaRPr>
          </a:p>
        </p:txBody>
      </p:sp>
      <p:sp>
        <p:nvSpPr>
          <p:cNvPr id="2" name="Text Box 1"/>
          <p:cNvSpPr txBox="1"/>
          <p:nvPr/>
        </p:nvSpPr>
        <p:spPr>
          <a:xfrm>
            <a:off x="5012055" y="734060"/>
            <a:ext cx="6398260" cy="5101590"/>
          </a:xfrm>
          <a:prstGeom prst="rect">
            <a:avLst/>
          </a:prstGeom>
          <a:noFill/>
        </p:spPr>
        <p:txBody>
          <a:bodyPr wrap="square" rtlCol="0">
            <a:noAutofit/>
          </a:bodyPr>
          <a:p>
            <a:pPr marL="457200" indent="-457200">
              <a:buAutoNum type="arabicPeriod"/>
            </a:pPr>
            <a:r>
              <a:rPr lang="en-US" sz="2800"/>
              <a:t>Generate ‘n’ Video Chunks from video input </a:t>
            </a:r>
            <a:endParaRPr lang="en-US" sz="2800"/>
          </a:p>
          <a:p>
            <a:pPr marL="457200" indent="-457200">
              <a:buAutoNum type="arabicPeriod"/>
            </a:pPr>
            <a:r>
              <a:rPr lang="en-US" sz="2800"/>
              <a:t>Generate 128 bit AES key from ECC equation using GUID</a:t>
            </a:r>
            <a:endParaRPr lang="en-US" sz="2800"/>
          </a:p>
          <a:p>
            <a:pPr marL="457200" indent="-457200">
              <a:buAutoNum type="arabicPeriod"/>
            </a:pPr>
            <a:r>
              <a:rPr lang="en-US" sz="2800"/>
              <a:t>Encrypt each video chunk with AES key and encrypt the AES key using RSA</a:t>
            </a:r>
            <a:endParaRPr lang="en-US" sz="2800"/>
          </a:p>
          <a:p>
            <a:pPr marL="457200" indent="-457200">
              <a:buAutoNum type="arabicPeriod"/>
            </a:pPr>
            <a:r>
              <a:rPr lang="en-IN" altLang="en-US" sz="2800"/>
              <a:t>Us</a:t>
            </a:r>
            <a:r>
              <a:rPr lang="en-US" sz="2800"/>
              <a:t>e the key generated by previous chunk for the next chunk. </a:t>
            </a:r>
            <a:br>
              <a:rPr lang="en-US" sz="2800"/>
            </a:br>
            <a:r>
              <a:rPr lang="en-US" sz="2800"/>
              <a:t>* First chunk gets the input from </a:t>
            </a:r>
            <a:r>
              <a:rPr lang="en-IN" altLang="en-US" sz="2800"/>
              <a:t>first </a:t>
            </a:r>
            <a:r>
              <a:rPr lang="en-US" sz="2800"/>
              <a:t>128 bits(16bytes) of Video data </a:t>
            </a:r>
            <a:endParaRPr lang="en-US" sz="2800"/>
          </a:p>
          <a:p>
            <a:pPr marL="457200" indent="-457200">
              <a:buAutoNum type="arabicPeriod"/>
            </a:pPr>
            <a:r>
              <a:rPr lang="en-US" sz="2800"/>
              <a:t>Concatenate encrypted AES key, GUID to the first  encrypted video chunk</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709035" y="1497330"/>
            <a:ext cx="3860800" cy="1055370"/>
          </a:xfrm>
          <a:prstGeom prst="rect">
            <a:avLst/>
          </a:prstGeom>
          <a:ln>
            <a:solidFill>
              <a:schemeClr val="tx1"/>
            </a:solidFill>
          </a:ln>
        </p:spPr>
      </p:pic>
      <p:sp>
        <p:nvSpPr>
          <p:cNvPr id="782" name="TextBox 781"/>
          <p:cNvSpPr txBox="1"/>
          <p:nvPr/>
        </p:nvSpPr>
        <p:spPr>
          <a:xfrm>
            <a:off x="334010" y="312420"/>
            <a:ext cx="9390380" cy="62484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8.</a:t>
            </a:r>
            <a:r>
              <a:rPr lang="en-GB" altLang="en-IN" sz="2800" b="1" dirty="0">
                <a:latin typeface="Times New Roman" panose="02020603050405020304" charset="0"/>
                <a:ea typeface="+mj-ea"/>
                <a:cs typeface="Times New Roman" panose="02020603050405020304" charset="0"/>
              </a:rPr>
              <a:t>3</a:t>
            </a:r>
            <a:r>
              <a:rPr lang="en-IN" altLang="en-US" sz="2800" b="1" dirty="0">
                <a:latin typeface="Times New Roman" panose="02020603050405020304" charset="0"/>
                <a:ea typeface="+mj-ea"/>
                <a:cs typeface="Times New Roman" panose="02020603050405020304" charset="0"/>
              </a:rPr>
              <a:t> Key derivation from ECC Equation</a:t>
            </a:r>
            <a:endParaRPr lang="en-IN" altLang="en-US" sz="2800" b="1" dirty="0">
              <a:latin typeface="Times New Roman" panose="02020603050405020304" charset="0"/>
              <a:ea typeface="+mj-ea"/>
              <a:cs typeface="Times New Roman" panose="02020603050405020304" charset="0"/>
            </a:endParaRPr>
          </a:p>
        </p:txBody>
      </p:sp>
      <p:sp>
        <p:nvSpPr>
          <p:cNvPr id="5" name="Text Box 4"/>
          <p:cNvSpPr txBox="1"/>
          <p:nvPr/>
        </p:nvSpPr>
        <p:spPr>
          <a:xfrm>
            <a:off x="525780" y="3358514"/>
            <a:ext cx="5761438" cy="2030095"/>
          </a:xfrm>
          <a:prstGeom prst="rect">
            <a:avLst/>
          </a:prstGeom>
          <a:noFill/>
        </p:spPr>
        <p:txBody>
          <a:bodyPr wrap="square" rtlCol="0" anchor="t">
            <a:spAutoFit/>
          </a:bodyPr>
          <a:lstStyle/>
          <a:p>
            <a:pPr indent="0">
              <a:buFont typeface="Arial" panose="020B0604020202020204" pitchFamily="34" charset="0"/>
              <a:buNone/>
            </a:pPr>
            <a:r>
              <a:rPr lang="en-US" dirty="0"/>
              <a:t>The </a:t>
            </a:r>
            <a:r>
              <a:rPr lang="en-IN" altLang="en-US" dirty="0"/>
              <a:t>equation</a:t>
            </a:r>
            <a:r>
              <a:rPr lang="en-US" dirty="0"/>
              <a:t> considers</a:t>
            </a:r>
            <a:endParaRPr lang="en-US" dirty="0"/>
          </a:p>
          <a:p>
            <a:pPr marL="342900" indent="-342900">
              <a:buFont typeface="Arial" panose="020B0604020202020204" pitchFamily="34" charset="0"/>
              <a:buAutoNum type="arabicPeriod"/>
            </a:pPr>
            <a:r>
              <a:rPr lang="en-IN" altLang="en-US" dirty="0"/>
              <a:t>int(</a:t>
            </a:r>
            <a:r>
              <a:rPr lang="en-US" dirty="0"/>
              <a:t>VID</a:t>
            </a:r>
            <a:r>
              <a:rPr lang="en-IN" altLang="en-US" dirty="0"/>
              <a:t>)</a:t>
            </a:r>
            <a:r>
              <a:rPr lang="en-US" dirty="0"/>
              <a:t> as </a:t>
            </a:r>
            <a:r>
              <a:rPr lang="en-IN" altLang="en-US" dirty="0"/>
              <a:t>‘</a:t>
            </a:r>
            <a:r>
              <a:rPr lang="en-US" dirty="0"/>
              <a:t>a</a:t>
            </a:r>
            <a:r>
              <a:rPr lang="en-IN" altLang="en-US" dirty="0"/>
              <a:t>’</a:t>
            </a:r>
            <a:endParaRPr lang="en-US" dirty="0"/>
          </a:p>
          <a:p>
            <a:pPr marL="342900" indent="-342900">
              <a:buFont typeface="Arial" panose="020B0604020202020204" pitchFamily="34" charset="0"/>
              <a:buAutoNum type="arabicPeriod"/>
            </a:pPr>
            <a:r>
              <a:rPr lang="en-IN" altLang="en-US" dirty="0"/>
              <a:t>int(</a:t>
            </a:r>
            <a:r>
              <a:rPr lang="en-US" dirty="0"/>
              <a:t>GUID</a:t>
            </a:r>
            <a:r>
              <a:rPr lang="en-IN" altLang="en-US" dirty="0"/>
              <a:t>)</a:t>
            </a:r>
            <a:r>
              <a:rPr lang="en-US" dirty="0"/>
              <a:t> as </a:t>
            </a:r>
            <a:r>
              <a:rPr lang="en-IN" altLang="en-US" dirty="0"/>
              <a:t>‘</a:t>
            </a:r>
            <a:r>
              <a:rPr lang="en-US" dirty="0"/>
              <a:t>b</a:t>
            </a:r>
            <a:r>
              <a:rPr lang="en-IN" altLang="en-US" dirty="0"/>
              <a:t>’</a:t>
            </a:r>
            <a:endParaRPr lang="en-US" dirty="0"/>
          </a:p>
          <a:p>
            <a:pPr marL="342900" indent="-342900">
              <a:buFont typeface="Arial" panose="020B0604020202020204" pitchFamily="34" charset="0"/>
              <a:buAutoNum type="arabicPeriod"/>
            </a:pPr>
            <a:r>
              <a:rPr lang="en-IN" altLang="en-US" dirty="0"/>
              <a:t>x is the int value of the hash for VID/previous key generated as below</a:t>
            </a:r>
            <a:endParaRPr lang="en-IN" altLang="en-US" dirty="0"/>
          </a:p>
          <a:p>
            <a:endParaRPr lang="en-IN" altLang="en-US" dirty="0"/>
          </a:p>
          <a:p>
            <a:endParaRPr lang="en-US" dirty="0"/>
          </a:p>
        </p:txBody>
      </p:sp>
      <p:sp>
        <p:nvSpPr>
          <p:cNvPr id="6" name="Text Box 5"/>
          <p:cNvSpPr txBox="1"/>
          <p:nvPr/>
        </p:nvSpPr>
        <p:spPr>
          <a:xfrm>
            <a:off x="7106285" y="3383915"/>
            <a:ext cx="3601720" cy="368300"/>
          </a:xfrm>
          <a:prstGeom prst="rect">
            <a:avLst/>
          </a:prstGeom>
          <a:noFill/>
        </p:spPr>
        <p:txBody>
          <a:bodyPr wrap="square" rtlCol="0" anchor="t">
            <a:spAutoFit/>
          </a:bodyPr>
          <a:lstStyle/>
          <a:p>
            <a:r>
              <a:rPr lang="en-IN" altLang="en-US"/>
              <a:t>(U</a:t>
            </a:r>
            <a:r>
              <a:rPr lang="en-US"/>
              <a:t>sed only for the first video chu</a:t>
            </a:r>
            <a:r>
              <a:rPr lang="en-IN" altLang="en-US"/>
              <a:t>n</a:t>
            </a:r>
            <a:r>
              <a:rPr lang="en-US"/>
              <a:t>k</a:t>
            </a:r>
            <a:r>
              <a:rPr lang="en-IN" altLang="en-US"/>
              <a:t>)</a:t>
            </a:r>
            <a:endParaRPr lang="en-IN" altLang="en-US"/>
          </a:p>
        </p:txBody>
      </p:sp>
      <p:sp>
        <p:nvSpPr>
          <p:cNvPr id="7" name="Text Box 6"/>
          <p:cNvSpPr txBox="1"/>
          <p:nvPr/>
        </p:nvSpPr>
        <p:spPr>
          <a:xfrm>
            <a:off x="6507046" y="4623059"/>
            <a:ext cx="4800959" cy="369332"/>
          </a:xfrm>
          <a:prstGeom prst="rect">
            <a:avLst/>
          </a:prstGeom>
          <a:noFill/>
        </p:spPr>
        <p:txBody>
          <a:bodyPr wrap="square" rtlCol="0" anchor="t">
            <a:spAutoFit/>
          </a:bodyPr>
          <a:lstStyle/>
          <a:p>
            <a:r>
              <a:rPr lang="en-IN" altLang="en-US" dirty="0"/>
              <a:t>(For generating keys of </a:t>
            </a:r>
            <a:r>
              <a:rPr lang="en-US" dirty="0"/>
              <a:t>remaining </a:t>
            </a:r>
            <a:r>
              <a:rPr lang="en-GB" dirty="0"/>
              <a:t>video chunks</a:t>
            </a:r>
            <a:r>
              <a:rPr lang="en-IN" altLang="en-US" dirty="0"/>
              <a:t>)</a:t>
            </a:r>
            <a:endParaRPr lang="en-IN" altLang="en-US" dirty="0"/>
          </a:p>
        </p:txBody>
      </p:sp>
      <p:sp>
        <p:nvSpPr>
          <p:cNvPr id="8" name="Text Box 7"/>
          <p:cNvSpPr txBox="1"/>
          <p:nvPr/>
        </p:nvSpPr>
        <p:spPr>
          <a:xfrm>
            <a:off x="8066405" y="1736090"/>
            <a:ext cx="673100" cy="476250"/>
          </a:xfrm>
          <a:prstGeom prst="rect">
            <a:avLst/>
          </a:prstGeom>
          <a:noFill/>
        </p:spPr>
        <p:txBody>
          <a:bodyPr wrap="square" rtlCol="0">
            <a:noAutofit/>
          </a:bodyPr>
          <a:lstStyle/>
          <a:p>
            <a:r>
              <a:rPr lang="en-IN" altLang="en-US"/>
              <a:t>(1)</a:t>
            </a:r>
            <a:endParaRPr lang="en-IN" altLang="en-US"/>
          </a:p>
        </p:txBody>
      </p:sp>
      <p:sp>
        <p:nvSpPr>
          <p:cNvPr id="9" name="Text Box 8"/>
          <p:cNvSpPr txBox="1"/>
          <p:nvPr/>
        </p:nvSpPr>
        <p:spPr>
          <a:xfrm>
            <a:off x="10558780" y="3358515"/>
            <a:ext cx="673100" cy="476250"/>
          </a:xfrm>
          <a:prstGeom prst="rect">
            <a:avLst/>
          </a:prstGeom>
          <a:noFill/>
        </p:spPr>
        <p:txBody>
          <a:bodyPr wrap="square" rtlCol="0">
            <a:noAutofit/>
          </a:bodyPr>
          <a:lstStyle/>
          <a:p>
            <a:r>
              <a:rPr lang="en-IN" altLang="en-US"/>
              <a:t>(2)</a:t>
            </a:r>
            <a:endParaRPr lang="en-IN" altLang="en-US"/>
          </a:p>
        </p:txBody>
      </p:sp>
      <p:sp>
        <p:nvSpPr>
          <p:cNvPr id="10" name="Text Box 9"/>
          <p:cNvSpPr txBox="1"/>
          <p:nvPr/>
        </p:nvSpPr>
        <p:spPr>
          <a:xfrm>
            <a:off x="11231880" y="4622800"/>
            <a:ext cx="673100" cy="476250"/>
          </a:xfrm>
          <a:prstGeom prst="rect">
            <a:avLst/>
          </a:prstGeom>
          <a:noFill/>
        </p:spPr>
        <p:txBody>
          <a:bodyPr wrap="square" rtlCol="0">
            <a:noAutofit/>
          </a:bodyPr>
          <a:lstStyle/>
          <a:p>
            <a:r>
              <a:rPr lang="en-IN" altLang="en-US"/>
              <a:t>(3)</a:t>
            </a:r>
            <a:endParaRPr lang="en-IN" altLang="en-US"/>
          </a:p>
        </p:txBody>
      </p:sp>
      <p:sp>
        <p:nvSpPr>
          <p:cNvPr id="11" name="Freeform: Shape 9"/>
          <p:cNvSpPr>
            <a:spLocks noGrp="1" noRot="1" noChangeAspect="1" noMove="1" noResize="1" noEditPoints="1" noAdjustHandles="1" noChangeArrowheads="1" noChangeShapeType="1" noTextEdit="1"/>
          </p:cNvSpPr>
          <p:nvPr/>
        </p:nvSpPr>
        <p:spPr>
          <a:xfrm rot="10800000" flipH="1">
            <a:off x="9268460" y="0"/>
            <a:ext cx="2923540" cy="1567180"/>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12" name="Text Box 11"/>
          <p:cNvSpPr txBox="1"/>
          <p:nvPr/>
        </p:nvSpPr>
        <p:spPr>
          <a:xfrm>
            <a:off x="981710" y="1812925"/>
            <a:ext cx="2494915" cy="440690"/>
          </a:xfrm>
          <a:prstGeom prst="rect">
            <a:avLst/>
          </a:prstGeom>
          <a:noFill/>
        </p:spPr>
        <p:txBody>
          <a:bodyPr wrap="square" rtlCol="0" anchor="t">
            <a:noAutofit/>
          </a:bodyPr>
          <a:lstStyle/>
          <a:p>
            <a:pPr>
              <a:lnSpc>
                <a:spcPct val="90000"/>
              </a:lnSpc>
              <a:spcBef>
                <a:spcPct val="0"/>
              </a:spcBef>
              <a:spcAft>
                <a:spcPts val="600"/>
              </a:spcAft>
            </a:pPr>
            <a:r>
              <a:rPr lang="en-IN" altLang="en-US" dirty="0">
                <a:latin typeface="Times New Roman" panose="02020603050405020304" charset="0"/>
                <a:ea typeface="+mj-ea"/>
                <a:cs typeface="Times New Roman" panose="02020603050405020304" charset="0"/>
                <a:sym typeface="+mn-ea"/>
              </a:rPr>
              <a:t>ECC Equation</a:t>
            </a:r>
            <a:endParaRPr lang="en-IN" altLang="en-US" dirty="0">
              <a:latin typeface="Times New Roman" panose="02020603050405020304" charset="0"/>
              <a:ea typeface="+mj-ea"/>
              <a:cs typeface="Times New Roman" panose="02020603050405020304" charset="0"/>
              <a:sym typeface="+mn-ea"/>
            </a:endParaRPr>
          </a:p>
        </p:txBody>
      </p:sp>
      <mc:AlternateContent xmlns:mc="http://schemas.openxmlformats.org/markup-compatibility/2006">
        <mc:Choice xmlns:a14="http://schemas.microsoft.com/office/drawing/2010/main" Requires="a14">
          <p:sp>
            <p:nvSpPr>
              <p:cNvPr id="14" name="Rectangle 13"/>
              <p:cNvSpPr/>
              <p:nvPr/>
            </p:nvSpPr>
            <p:spPr>
              <a:xfrm>
                <a:off x="6192596" y="2754434"/>
                <a:ext cx="4895699" cy="42774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𝑚𝑎𝑠𝑡𝑒𝑟</m:t>
                          </m:r>
                        </m:sub>
                      </m:sSub>
                      <m:r>
                        <a:rPr lang="en-IN" i="0">
                          <a:latin typeface="Cambria Math" panose="02040503050406030204" pitchFamily="18" charset="0"/>
                        </a:rPr>
                        <m:t>=</m:t>
                      </m:r>
                      <m:rad>
                        <m:radPr>
                          <m:degHide m:val="on"/>
                          <m:ctrlPr>
                            <a:rPr lang="en-IN" i="1">
                              <a:latin typeface="Cambria Math" panose="02040503050406030204" pitchFamily="18" charset="0"/>
                            </a:rPr>
                          </m:ctrlPr>
                        </m:radPr>
                        <m:deg/>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r>
                                <a:rPr lang="en-IN" i="0">
                                  <a:latin typeface="Cambria Math" panose="02040503050406030204" pitchFamily="18" charset="0"/>
                                </a:rPr>
                                <m:t>+</m:t>
                              </m:r>
                              <m:r>
                                <a:rPr lang="en-IN" i="1">
                                  <a:latin typeface="Cambria Math" panose="02040503050406030204" pitchFamily="18" charset="0"/>
                                </a:rPr>
                                <m:t>𝑉𝐼𝐷</m:t>
                              </m:r>
                              <m:r>
                                <a:rPr lang="en-IN" i="0">
                                  <a:latin typeface="Cambria Math" panose="02040503050406030204" pitchFamily="18" charset="0"/>
                                </a:rPr>
                                <m:t>∗</m:t>
                              </m:r>
                              <m:r>
                                <a:rPr lang="en-IN" i="1">
                                  <a:latin typeface="Cambria Math" panose="02040503050406030204" pitchFamily="18" charset="0"/>
                                </a:rPr>
                                <m:t>𝑥</m:t>
                              </m:r>
                              <m:r>
                                <a:rPr lang="en-IN" i="0">
                                  <a:latin typeface="Cambria Math" panose="02040503050406030204" pitchFamily="18" charset="0"/>
                                </a:rPr>
                                <m:t>+</m:t>
                              </m:r>
                              <m:r>
                                <a:rPr lang="en-IN" i="1">
                                  <a:latin typeface="Cambria Math" panose="02040503050406030204" pitchFamily="18" charset="0"/>
                                </a:rPr>
                                <m:t>𝐺𝑈𝐼𝐷</m:t>
                              </m:r>
                            </m:e>
                          </m:d>
                          <m:r>
                            <a:rPr lang="en-IN" i="1">
                              <a:latin typeface="Cambria Math" panose="02040503050406030204" pitchFamily="18" charset="0"/>
                            </a:rPr>
                            <m:t>𝑚𝑜𝑑</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0">
                                      <a:latin typeface="Cambria Math" panose="02040503050406030204" pitchFamily="18" charset="0"/>
                                    </a:rPr>
                                    <m:t>2</m:t>
                                  </m:r>
                                </m:e>
                                <m:sup>
                                  <m:r>
                                    <a:rPr lang="en-IN" i="0">
                                      <a:latin typeface="Cambria Math" panose="02040503050406030204" pitchFamily="18" charset="0"/>
                                    </a:rPr>
                                    <m:t>256</m:t>
                                  </m:r>
                                </m:sup>
                              </m:sSup>
                            </m:e>
                          </m:d>
                        </m:e>
                      </m:rad>
                    </m:oMath>
                  </m:oMathPara>
                </a14:m>
                <a:endParaRPr lang="en-IN" dirty="0"/>
              </a:p>
            </p:txBody>
          </p:sp>
        </mc:Choice>
        <mc:Fallback>
          <p:sp>
            <p:nvSpPr>
              <p:cNvPr id="14" name="Rectangle 13"/>
              <p:cNvSpPr>
                <a:spLocks noRot="1" noChangeAspect="1" noMove="1" noResize="1" noEditPoints="1" noAdjustHandles="1" noChangeArrowheads="1" noChangeShapeType="1" noTextEdit="1"/>
              </p:cNvSpPr>
              <p:nvPr/>
            </p:nvSpPr>
            <p:spPr>
              <a:xfrm>
                <a:off x="6192596" y="2754434"/>
                <a:ext cx="4895699" cy="427746"/>
              </a:xfrm>
              <a:prstGeom prst="rect">
                <a:avLst/>
              </a:prstGeom>
              <a:blipFill rotWithShape="1">
                <a:blip r:embed="rId2"/>
                <a:stretch>
                  <a:fillRect l="-2" t="-103" r="11" b="4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184407" y="4796696"/>
                <a:ext cx="2524987"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𝑥</m:t>
                      </m:r>
                      <m:r>
                        <a:rPr lang="en-IN" i="0">
                          <a:latin typeface="Cambria Math" panose="02040503050406030204" pitchFamily="18" charset="0"/>
                        </a:rPr>
                        <m:t>=</m:t>
                      </m:r>
                      <m:r>
                        <a:rPr lang="en-IN" i="1">
                          <a:latin typeface="Cambria Math" panose="02040503050406030204" pitchFamily="18" charset="0"/>
                        </a:rPr>
                        <m:t>𝑖𝑛𝑡</m:t>
                      </m:r>
                      <m:d>
                        <m:dPr>
                          <m:ctrlPr>
                            <a:rPr lang="en-IN" i="1">
                              <a:latin typeface="Cambria Math" panose="02040503050406030204" pitchFamily="18" charset="0"/>
                            </a:rPr>
                          </m:ctrlPr>
                        </m:dPr>
                        <m:e>
                          <m:r>
                            <a:rPr lang="en-IN" i="1">
                              <a:latin typeface="Cambria Math" panose="02040503050406030204" pitchFamily="18" charset="0"/>
                            </a:rPr>
                            <m:t>𝑠ℎ𝑎</m:t>
                          </m:r>
                          <m:r>
                            <a:rPr lang="en-IN" i="0">
                              <a:latin typeface="Cambria Math" panose="02040503050406030204" pitchFamily="18" charset="0"/>
                            </a:rPr>
                            <m:t>256</m:t>
                          </m:r>
                          <m:d>
                            <m:dPr>
                              <m:ctrlPr>
                                <a:rPr lang="en-IN" i="1">
                                  <a:latin typeface="Cambria Math" panose="02040503050406030204" pitchFamily="18" charset="0"/>
                                </a:rPr>
                              </m:ctrlPr>
                            </m:dPr>
                            <m:e>
                              <m:r>
                                <a:rPr lang="en-IN" i="1">
                                  <a:latin typeface="Cambria Math" panose="02040503050406030204" pitchFamily="18" charset="0"/>
                                </a:rPr>
                                <m:t>𝑉𝐼𝐷</m:t>
                              </m:r>
                            </m:e>
                          </m:d>
                        </m:e>
                      </m:d>
                    </m:oMath>
                  </m:oMathPara>
                </a14:m>
                <a:endParaRPr lang="en-IN" dirty="0"/>
              </a:p>
            </p:txBody>
          </p:sp>
        </mc:Choice>
        <mc:Fallback>
          <p:sp>
            <p:nvSpPr>
              <p:cNvPr id="15" name="Rectangle 14"/>
              <p:cNvSpPr>
                <a:spLocks noRot="1" noChangeAspect="1" noMove="1" noResize="1" noEditPoints="1" noAdjustHandles="1" noChangeArrowheads="1" noChangeShapeType="1" noTextEdit="1"/>
              </p:cNvSpPr>
              <p:nvPr/>
            </p:nvSpPr>
            <p:spPr>
              <a:xfrm>
                <a:off x="1184407" y="4796696"/>
                <a:ext cx="2524987" cy="404983"/>
              </a:xfrm>
              <a:prstGeom prst="rect">
                <a:avLst/>
              </a:prstGeom>
              <a:blipFill rotWithShape="1">
                <a:blip r:embed="rId3"/>
                <a:stretch>
                  <a:fillRect l="-5" t="-134" r="14" b="9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6192596" y="4027116"/>
                <a:ext cx="4666790" cy="432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𝐾</m:t>
                          </m:r>
                        </m:e>
                        <m:sub>
                          <m:r>
                            <a:rPr lang="en-IN" i="1">
                              <a:latin typeface="Cambria Math" panose="02040503050406030204" pitchFamily="18" charset="0"/>
                            </a:rPr>
                            <m:t>𝑖</m:t>
                          </m:r>
                          <m:r>
                            <a:rPr lang="en-IN" i="0">
                              <a:latin typeface="Cambria Math" panose="02040503050406030204" pitchFamily="18" charset="0"/>
                            </a:rPr>
                            <m:t>−</m:t>
                          </m:r>
                          <m:r>
                            <a:rPr lang="en-IN" i="0">
                              <a:latin typeface="Cambria Math" panose="02040503050406030204" pitchFamily="18" charset="0"/>
                            </a:rPr>
                            <m:t>1</m:t>
                          </m:r>
                        </m:sub>
                        <m:sup>
                          <m:r>
                            <a:rPr lang="en-IN" i="0">
                              <a:latin typeface="Cambria Math" panose="02040503050406030204" pitchFamily="18" charset="0"/>
                            </a:rPr>
                            <m:t>∗</m:t>
                          </m:r>
                        </m:sup>
                      </m:sSubSup>
                      <m:r>
                        <a:rPr lang="en-IN" i="0">
                          <a:latin typeface="Cambria Math" panose="02040503050406030204" pitchFamily="18" charset="0"/>
                        </a:rPr>
                        <m:t>=</m:t>
                      </m:r>
                      <m:rad>
                        <m:radPr>
                          <m:degHide m:val="on"/>
                          <m:ctrlPr>
                            <a:rPr lang="en-IN" i="1">
                              <a:latin typeface="Cambria Math" panose="02040503050406030204" pitchFamily="18" charset="0"/>
                            </a:rPr>
                          </m:ctrlPr>
                        </m:radPr>
                        <m:deg/>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𝑃𝑟𝑒𝑣</m:t>
                                  </m:r>
                                </m:sub>
                              </m:sSub>
                              <m:r>
                                <a:rPr lang="en-IN" i="0">
                                  <a:latin typeface="Cambria Math" panose="02040503050406030204" pitchFamily="18" charset="0"/>
                                </a:rPr>
                                <m:t>∗</m:t>
                              </m:r>
                              <m:r>
                                <a:rPr lang="en-IN" i="1">
                                  <a:latin typeface="Cambria Math" panose="02040503050406030204" pitchFamily="18" charset="0"/>
                                </a:rPr>
                                <m:t>𝑥</m:t>
                              </m:r>
                              <m:r>
                                <a:rPr lang="en-IN" i="0">
                                  <a:latin typeface="Cambria Math" panose="02040503050406030204" pitchFamily="18" charset="0"/>
                                </a:rPr>
                                <m:t>+</m:t>
                              </m:r>
                              <m:r>
                                <a:rPr lang="en-IN" i="1">
                                  <a:latin typeface="Cambria Math" panose="02040503050406030204" pitchFamily="18" charset="0"/>
                                </a:rPr>
                                <m:t>𝐺𝑈𝐼𝐷</m:t>
                              </m:r>
                            </m:e>
                          </m:d>
                          <m:r>
                            <a:rPr lang="en-IN" i="1">
                              <a:latin typeface="Cambria Math" panose="02040503050406030204" pitchFamily="18" charset="0"/>
                            </a:rPr>
                            <m:t>𝑚𝑜𝑑</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0">
                                      <a:latin typeface="Cambria Math" panose="02040503050406030204" pitchFamily="18" charset="0"/>
                                    </a:rPr>
                                    <m:t>2</m:t>
                                  </m:r>
                                </m:e>
                                <m:sup>
                                  <m:r>
                                    <a:rPr lang="en-IN" i="0">
                                      <a:latin typeface="Cambria Math" panose="02040503050406030204" pitchFamily="18" charset="0"/>
                                    </a:rPr>
                                    <m:t>256</m:t>
                                  </m:r>
                                </m:sup>
                              </m:sSup>
                            </m:e>
                          </m:d>
                        </m:e>
                      </m:rad>
                    </m:oMath>
                  </m:oMathPara>
                </a14:m>
                <a:endParaRPr lang="en-IN" dirty="0"/>
              </a:p>
            </p:txBody>
          </p:sp>
        </mc:Choice>
        <mc:Fallback>
          <p:sp>
            <p:nvSpPr>
              <p:cNvPr id="16" name="Rectangle 15"/>
              <p:cNvSpPr>
                <a:spLocks noRot="1" noChangeAspect="1" noMove="1" noResize="1" noEditPoints="1" noAdjustHandles="1" noChangeArrowheads="1" noChangeShapeType="1" noTextEdit="1"/>
              </p:cNvSpPr>
              <p:nvPr/>
            </p:nvSpPr>
            <p:spPr>
              <a:xfrm>
                <a:off x="6192596" y="4027116"/>
                <a:ext cx="4666790" cy="432683"/>
              </a:xfrm>
              <a:prstGeom prst="rect">
                <a:avLst/>
              </a:prstGeom>
              <a:blipFill rotWithShape="1">
                <a:blip r:embed="rId4"/>
                <a:stretch>
                  <a:fillRect l="-2" t="-134" r="5" b="45"/>
                </a:stretch>
              </a:blipFill>
            </p:spPr>
            <p:txBody>
              <a:bodyPr/>
              <a:lstStyle/>
              <a:p>
                <a:r>
                  <a:rPr lang="en-US" altLang="en-US">
                    <a:noFill/>
                  </a:rPr>
                  <a:t> </a:t>
                </a:r>
              </a:p>
            </p:txBody>
          </p:sp>
        </mc:Fallback>
      </mc:AlternateContent>
      <p:pic>
        <p:nvPicPr>
          <p:cNvPr id="13" name="Picture 12"/>
          <p:cNvPicPr>
            <a:picLocks noChangeAspect="1"/>
          </p:cNvPicPr>
          <p:nvPr/>
        </p:nvPicPr>
        <p:blipFill>
          <a:blip r:embed="rId5"/>
          <a:stretch>
            <a:fillRect/>
          </a:stretch>
        </p:blipFill>
        <p:spPr>
          <a:xfrm>
            <a:off x="6287135" y="5201920"/>
            <a:ext cx="4077335" cy="503555"/>
          </a:xfrm>
          <a:prstGeom prst="rect">
            <a:avLst/>
          </a:prstGeom>
        </p:spPr>
      </p:pic>
      <p:sp>
        <p:nvSpPr>
          <p:cNvPr id="17" name="Text Box 16"/>
          <p:cNvSpPr txBox="1"/>
          <p:nvPr/>
        </p:nvSpPr>
        <p:spPr>
          <a:xfrm>
            <a:off x="5678805" y="5705475"/>
            <a:ext cx="5629275" cy="645160"/>
          </a:xfrm>
          <a:prstGeom prst="rect">
            <a:avLst/>
          </a:prstGeom>
          <a:noFill/>
        </p:spPr>
        <p:txBody>
          <a:bodyPr wrap="square" rtlCol="0" anchor="t">
            <a:spAutoFit/>
          </a:bodyPr>
          <a:p>
            <a:r>
              <a:rPr lang="en-IN" dirty="0"/>
              <a:t>(</a:t>
            </a:r>
            <a:r>
              <a:rPr dirty="0"/>
              <a:t>For encrypting chunks other than first chunks we use </a:t>
            </a:r>
            <a:r>
              <a:rPr lang="en-IN" dirty="0"/>
              <a:t>enhanced </a:t>
            </a:r>
            <a:r>
              <a:rPr dirty="0"/>
              <a:t>GUID to make </a:t>
            </a:r>
            <a:r>
              <a:rPr lang="en-IN" dirty="0"/>
              <a:t>next key </a:t>
            </a:r>
            <a:r>
              <a:rPr dirty="0"/>
              <a:t>generated independent.</a:t>
            </a:r>
            <a:r>
              <a:rPr lang="en-IN" dirty="0"/>
              <a:t>)</a:t>
            </a:r>
            <a:endParaRPr lang="en-IN" dirty="0"/>
          </a:p>
        </p:txBody>
      </p:sp>
      <p:sp>
        <p:nvSpPr>
          <p:cNvPr id="18" name="Text Box 17"/>
          <p:cNvSpPr txBox="1"/>
          <p:nvPr/>
        </p:nvSpPr>
        <p:spPr>
          <a:xfrm>
            <a:off x="11231880" y="5780405"/>
            <a:ext cx="673100" cy="476250"/>
          </a:xfrm>
          <a:prstGeom prst="rect">
            <a:avLst/>
          </a:prstGeom>
          <a:noFill/>
        </p:spPr>
        <p:txBody>
          <a:bodyPr wrap="square" rtlCol="0">
            <a:noAutofit/>
          </a:bodyPr>
          <a:p>
            <a:r>
              <a:rPr lang="en-IN" altLang="en-US"/>
              <a:t>(4)</a:t>
            </a:r>
            <a:endParaRPr lang="en-IN" altLang="en-US"/>
          </a:p>
        </p:txBody>
      </p:sp>
      <p:cxnSp>
        <p:nvCxnSpPr>
          <p:cNvPr id="19" name="Straight Connector 18"/>
          <p:cNvCxnSpPr/>
          <p:nvPr/>
        </p:nvCxnSpPr>
        <p:spPr>
          <a:xfrm>
            <a:off x="5974080" y="3909695"/>
            <a:ext cx="5502275" cy="4445"/>
          </a:xfrm>
          <a:prstGeom prst="line">
            <a:avLst/>
          </a:prstGeom>
        </p:spPr>
        <p:style>
          <a:lnRef idx="2">
            <a:schemeClr val="accent1"/>
          </a:lnRef>
          <a:fillRef idx="0">
            <a:srgbClr val="FFFFFF"/>
          </a:fillRef>
          <a:effectRef idx="0">
            <a:srgbClr val="FFFFFF"/>
          </a:effectRef>
          <a:fontRef idx="minor">
            <a:schemeClr val="tx1"/>
          </a:fontRef>
        </p:style>
      </p:cxnSp>
      <p:cxnSp>
        <p:nvCxnSpPr>
          <p:cNvPr id="20" name="Straight Connector 19"/>
          <p:cNvCxnSpPr/>
          <p:nvPr/>
        </p:nvCxnSpPr>
        <p:spPr>
          <a:xfrm>
            <a:off x="5974080" y="5155565"/>
            <a:ext cx="5502275" cy="444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lstStyle/>
          <a:p>
            <a:r>
              <a:rPr lang="en-GB" altLang="en-IN" sz="2800" b="1" dirty="0">
                <a:latin typeface="Times New Roman" panose="02020603050405020304" charset="0"/>
                <a:cs typeface="Times New Roman" panose="02020603050405020304" charset="0"/>
                <a:sym typeface="+mn-ea"/>
              </a:rPr>
              <a:t>8.4</a:t>
            </a:r>
            <a:r>
              <a:rPr lang="en-IN" sz="2800" b="1" dirty="0">
                <a:latin typeface="Times New Roman" panose="02020603050405020304" charset="0"/>
                <a:cs typeface="Times New Roman" panose="02020603050405020304" charset="0"/>
                <a:sym typeface="+mn-ea"/>
              </a:rPr>
              <a:t> Architecture for Encryption</a:t>
            </a:r>
            <a:endParaRPr lang="en-IN" sz="2800" b="1" dirty="0">
              <a:latin typeface="Times New Roman" panose="02020603050405020304" charset="0"/>
              <a:cs typeface="Times New Roman" panose="02020603050405020304" charset="0"/>
              <a:sym typeface="+mn-ea"/>
            </a:endParaRPr>
          </a:p>
        </p:txBody>
      </p:sp>
      <p:sp>
        <p:nvSpPr>
          <p:cNvPr id="5" name="Text Box 4"/>
          <p:cNvSpPr txBox="1"/>
          <p:nvPr/>
        </p:nvSpPr>
        <p:spPr>
          <a:xfrm>
            <a:off x="756313" y="3060700"/>
            <a:ext cx="7419340" cy="368300"/>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Figure 2: Encryption flow for algorithm</a:t>
            </a:r>
            <a:endParaRPr lang="en-IN" altLang="en-US"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29254" y="-31938"/>
            <a:ext cx="5305177" cy="68899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lstStyle/>
          <a:p>
            <a:r>
              <a:rPr lang="en-GB" altLang="en-IN" sz="2800" b="1" dirty="0">
                <a:latin typeface="Times New Roman" panose="02020603050405020304" charset="0"/>
                <a:cs typeface="Times New Roman" panose="02020603050405020304" charset="0"/>
                <a:sym typeface="+mn-ea"/>
              </a:rPr>
              <a:t>8.5</a:t>
            </a:r>
            <a:r>
              <a:rPr lang="en-IN" sz="2800" b="1" dirty="0">
                <a:latin typeface="Times New Roman" panose="02020603050405020304" charset="0"/>
                <a:cs typeface="Times New Roman" panose="02020603050405020304" charset="0"/>
                <a:sym typeface="+mn-ea"/>
              </a:rPr>
              <a:t> Architecture for Decryption</a:t>
            </a:r>
            <a:endParaRPr lang="en-IN" sz="2800" b="1" dirty="0">
              <a:latin typeface="Times New Roman" panose="02020603050405020304" charset="0"/>
              <a:cs typeface="Times New Roman" panose="02020603050405020304" charset="0"/>
              <a:sym typeface="+mn-ea"/>
            </a:endParaRPr>
          </a:p>
        </p:txBody>
      </p:sp>
      <p:sp>
        <p:nvSpPr>
          <p:cNvPr id="5" name="Text Box 4"/>
          <p:cNvSpPr txBox="1"/>
          <p:nvPr/>
        </p:nvSpPr>
        <p:spPr>
          <a:xfrm>
            <a:off x="756313" y="3060700"/>
            <a:ext cx="7419340" cy="368300"/>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Figure 3: Decryption flow for algorithm</a:t>
            </a:r>
            <a:endParaRPr lang="en-IN" altLang="en-US"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66988" y="48442"/>
            <a:ext cx="5168700" cy="680955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064000" cy="953135"/>
          </a:xfrm>
          <a:prstGeom prst="rect">
            <a:avLst/>
          </a:prstGeom>
          <a:noFill/>
        </p:spPr>
        <p:txBody>
          <a:bodyPr wrap="square" rtlCol="0">
            <a:spAutoFit/>
          </a:bodyPr>
          <a:lstStyle/>
          <a:p>
            <a:r>
              <a:rPr lang="en-IN" sz="2800" b="1" dirty="0">
                <a:latin typeface="Times New Roman" panose="02020603050405020304" charset="0"/>
                <a:cs typeface="Times New Roman" panose="02020603050405020304" charset="0"/>
                <a:sym typeface="+mn-ea"/>
              </a:rPr>
              <a:t>9. System Architecture</a:t>
            </a:r>
            <a:endParaRPr lang="en-IN" sz="2800" b="1" dirty="0">
              <a:latin typeface="Times New Roman" panose="02020603050405020304" charset="0"/>
              <a:cs typeface="Times New Roman" panose="02020603050405020304" charset="0"/>
              <a:sym typeface="+mn-ea"/>
            </a:endParaRPr>
          </a:p>
          <a:p>
            <a:r>
              <a:rPr lang="en-IN" sz="2800" b="1" dirty="0">
                <a:latin typeface="Times New Roman" panose="02020603050405020304" charset="0"/>
                <a:cs typeface="Times New Roman" panose="02020603050405020304" charset="0"/>
                <a:sym typeface="+mn-ea"/>
              </a:rPr>
              <a:t>- State Diagram</a:t>
            </a:r>
            <a:endParaRPr lang="en-IN" sz="2800" b="1" dirty="0">
              <a:latin typeface="Times New Roman" panose="02020603050405020304" charset="0"/>
              <a:cs typeface="Times New Roman" panose="02020603050405020304" charset="0"/>
              <a:sym typeface="+mn-ea"/>
            </a:endParaRPr>
          </a:p>
        </p:txBody>
      </p:sp>
      <p:sp>
        <p:nvSpPr>
          <p:cNvPr id="5" name="Text Box 4"/>
          <p:cNvSpPr txBox="1"/>
          <p:nvPr/>
        </p:nvSpPr>
        <p:spPr>
          <a:xfrm>
            <a:off x="886460" y="3244850"/>
            <a:ext cx="3785870" cy="717550"/>
          </a:xfrm>
          <a:prstGeom prst="rect">
            <a:avLst/>
          </a:prstGeom>
          <a:noFill/>
        </p:spPr>
        <p:txBody>
          <a:bodyPr wrap="square" rtlCol="0">
            <a:noAutofit/>
          </a:bodyPr>
          <a:lstStyle/>
          <a:p>
            <a:r>
              <a:rPr lang="en-IN" altLang="en-US">
                <a:latin typeface="Times New Roman" panose="02020603050405020304" charset="0"/>
                <a:cs typeface="Times New Roman" panose="02020603050405020304" charset="0"/>
              </a:rPr>
              <a:t>Figure 4: State of system during encryption</a:t>
            </a:r>
            <a:endParaRPr lang="en-IN" altLang="en-US">
              <a:latin typeface="Times New Roman" panose="02020603050405020304" charset="0"/>
              <a:cs typeface="Times New Roman" panose="02020603050405020304" charset="0"/>
            </a:endParaRPr>
          </a:p>
        </p:txBody>
      </p:sp>
      <p:pic>
        <p:nvPicPr>
          <p:cNvPr id="3" name="Picture 2" descr="stateDiagram"/>
          <p:cNvPicPr>
            <a:picLocks noChangeAspect="1"/>
          </p:cNvPicPr>
          <p:nvPr/>
        </p:nvPicPr>
        <p:blipFill>
          <a:blip r:embed="rId1"/>
          <a:stretch>
            <a:fillRect/>
          </a:stretch>
        </p:blipFill>
        <p:spPr>
          <a:xfrm>
            <a:off x="5869305" y="419100"/>
            <a:ext cx="5770880" cy="5838825"/>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0" y="651753"/>
            <a:ext cx="6770451" cy="2736000"/>
          </a:xfrm>
          <a:prstGeom prst="rect">
            <a:avLst/>
          </a:prstGeom>
          <a:solidFill>
            <a:srgbClr val="96EC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6" name="标题 5"/>
          <p:cNvSpPr>
            <a:spLocks noGrp="1"/>
          </p:cNvSpPr>
          <p:nvPr>
            <p:ph type="title"/>
            <p:custDataLst>
              <p:tags r:id="rId2"/>
            </p:custDataLst>
          </p:nvPr>
        </p:nvSpPr>
        <p:spPr>
          <a:xfrm>
            <a:off x="475861" y="776043"/>
            <a:ext cx="6113476" cy="2513913"/>
          </a:xfrm>
        </p:spPr>
        <p:txBody>
          <a:bodyPr wrap="square" anchor="ctr" anchorCtr="0">
            <a:normAutofit/>
          </a:bodyPr>
          <a:lstStyle/>
          <a:p>
            <a:pPr algn="l">
              <a:lnSpc>
                <a:spcPct val="120000"/>
              </a:lnSpc>
            </a:pPr>
            <a:r>
              <a:rPr lang="en-IN" altLang="en-US" sz="4400" spc="0" dirty="0">
                <a:solidFill>
                  <a:schemeClr val="tx1"/>
                </a:solidFill>
                <a:latin typeface="+mj-lt"/>
              </a:rPr>
              <a:t>9</a:t>
            </a:r>
            <a:r>
              <a:rPr lang="en-US" sz="4400" spc="0" dirty="0">
                <a:solidFill>
                  <a:schemeClr val="tx1"/>
                </a:solidFill>
                <a:latin typeface="+mj-lt"/>
              </a:rPr>
              <a:t>. Performance Evaluation</a:t>
            </a:r>
            <a:endParaRPr lang="en-US" sz="4400" spc="0" dirty="0">
              <a:solidFill>
                <a:schemeClr val="tx1"/>
              </a:solidFill>
              <a:latin typeface="+mj-lt"/>
            </a:endParaRPr>
          </a:p>
        </p:txBody>
      </p:sp>
      <p:sp>
        <p:nvSpPr>
          <p:cNvPr id="2" name="圆角矩形 1"/>
          <p:cNvSpPr/>
          <p:nvPr>
            <p:custDataLst>
              <p:tags r:id="rId3"/>
            </p:custDataLst>
          </p:nvPr>
        </p:nvSpPr>
        <p:spPr>
          <a:xfrm>
            <a:off x="670243" y="3833812"/>
            <a:ext cx="409575" cy="409575"/>
          </a:xfrm>
          <a:prstGeom prst="roundRect">
            <a:avLst>
              <a:gd name="adj" fmla="val 10363"/>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mn-lt"/>
              </a:defRPr>
            </a:lvl1pPr>
            <a:lvl2pPr marL="457200" algn="l" defTabSz="914400" rtl="0" eaLnBrk="1" latinLnBrk="0" hangingPunct="1">
              <a:defRPr sz="1800" kern="1200">
                <a:solidFill>
                  <a:srgbClr val="FFFFFF"/>
                </a:solidFill>
                <a:latin typeface="+mn-lt"/>
              </a:defRPr>
            </a:lvl2pPr>
            <a:lvl3pPr marL="914400" algn="l" defTabSz="914400" rtl="0" eaLnBrk="1" latinLnBrk="0" hangingPunct="1">
              <a:defRPr sz="1800" kern="1200">
                <a:solidFill>
                  <a:srgbClr val="FFFFFF"/>
                </a:solidFill>
                <a:latin typeface="+mn-lt"/>
              </a:defRPr>
            </a:lvl3pPr>
            <a:lvl4pPr marL="1371600" algn="l" defTabSz="914400" rtl="0" eaLnBrk="1" latinLnBrk="0" hangingPunct="1">
              <a:defRPr sz="1800" kern="1200">
                <a:solidFill>
                  <a:srgbClr val="FFFFFF"/>
                </a:solidFill>
                <a:latin typeface="+mn-lt"/>
              </a:defRPr>
            </a:lvl4pPr>
            <a:lvl5pPr marL="1828800" algn="l" defTabSz="914400" rtl="0" eaLnBrk="1" latinLnBrk="0" hangingPunct="1">
              <a:defRPr sz="1800" kern="1200">
                <a:solidFill>
                  <a:srgbClr val="FFFFFF"/>
                </a:solidFill>
                <a:latin typeface="+mn-lt"/>
              </a:defRPr>
            </a:lvl5pPr>
            <a:lvl6pPr marL="2286000" algn="l" defTabSz="914400" rtl="0" eaLnBrk="1" latinLnBrk="0" hangingPunct="1">
              <a:defRPr sz="1800" kern="1200">
                <a:solidFill>
                  <a:srgbClr val="FFFFFF"/>
                </a:solidFill>
                <a:latin typeface="+mn-lt"/>
              </a:defRPr>
            </a:lvl6pPr>
            <a:lvl7pPr marL="2743200" algn="l" defTabSz="914400" rtl="0" eaLnBrk="1" latinLnBrk="0" hangingPunct="1">
              <a:defRPr sz="1800" kern="1200">
                <a:solidFill>
                  <a:srgbClr val="FFFFFF"/>
                </a:solidFill>
                <a:latin typeface="+mn-lt"/>
              </a:defRPr>
            </a:lvl7pPr>
            <a:lvl8pPr marL="3200400" algn="l" defTabSz="914400" rtl="0" eaLnBrk="1" latinLnBrk="0" hangingPunct="1">
              <a:defRPr sz="1800" kern="1200">
                <a:solidFill>
                  <a:srgbClr val="FFFFFF"/>
                </a:solidFill>
                <a:latin typeface="+mn-lt"/>
              </a:defRPr>
            </a:lvl8pPr>
            <a:lvl9pPr marL="3657600" algn="l" defTabSz="914400" rtl="0" eaLnBrk="1" latinLnBrk="0" hangingPunct="1">
              <a:defRPr sz="1800" kern="1200">
                <a:solidFill>
                  <a:srgbClr val="FFFFFF"/>
                </a:solidFill>
                <a:latin typeface="+mn-lt"/>
              </a:defRPr>
            </a:lvl9pPr>
          </a:lstStyle>
          <a:p>
            <a:pPr lvl="0" algn="ctr">
              <a:buClrTx/>
              <a:buSzTx/>
              <a:buFontTx/>
            </a:pPr>
            <a:endParaRPr lang="en-US">
              <a:latin typeface="Arial" panose="020B0604020202020204" pitchFamily="34" charset="0"/>
              <a:sym typeface="+mn-lt"/>
            </a:endParaRPr>
          </a:p>
        </p:txBody>
      </p:sp>
      <p:sp>
        <p:nvSpPr>
          <p:cNvPr id="4" name="矩形 3"/>
          <p:cNvSpPr/>
          <p:nvPr>
            <p:custDataLst>
              <p:tags r:id="rId4"/>
            </p:custDataLst>
          </p:nvPr>
        </p:nvSpPr>
        <p:spPr>
          <a:xfrm>
            <a:off x="1276668" y="3831907"/>
            <a:ext cx="1228090" cy="410845"/>
          </a:xfrm>
          <a:prstGeom prst="rect">
            <a:avLst/>
          </a:prstGeom>
          <a:noFill/>
        </p:spPr>
        <p:txBody>
          <a:bodyPr wrap="square" lIns="0" tIns="0" rIns="0" bIns="0" rtlCol="0" anchor="t" anchorCtr="0">
            <a:normAutofit/>
          </a:bodyPr>
          <a:lstStyle/>
          <a:p>
            <a:pPr>
              <a:spcBef>
                <a:spcPct val="0"/>
              </a:spcBef>
              <a:spcAft>
                <a:spcPct val="0"/>
              </a:spcAft>
            </a:pPr>
            <a:r>
              <a:rPr lang="en-GB" altLang="en-US" b="1">
                <a:solidFill>
                  <a:schemeClr val="tx1"/>
                </a:solidFill>
                <a:latin typeface="+mj-lt"/>
              </a:rPr>
              <a:t>1</a:t>
            </a:r>
            <a:endParaRPr lang="en-GB" altLang="en-US" b="1">
              <a:solidFill>
                <a:schemeClr val="tx1"/>
              </a:solidFill>
              <a:latin typeface="+mj-lt"/>
            </a:endParaRPr>
          </a:p>
        </p:txBody>
      </p:sp>
      <p:sp>
        <p:nvSpPr>
          <p:cNvPr id="9" name="矩形 8"/>
          <p:cNvSpPr/>
          <p:nvPr>
            <p:custDataLst>
              <p:tags r:id="rId5"/>
            </p:custDataLst>
          </p:nvPr>
        </p:nvSpPr>
        <p:spPr>
          <a:xfrm>
            <a:off x="671513" y="4293552"/>
            <a:ext cx="1832610" cy="1837690"/>
          </a:xfrm>
          <a:prstGeom prst="rect">
            <a:avLst/>
          </a:prstGeom>
          <a:ln>
            <a:noFill/>
            <a:prstDash val="sysDash"/>
          </a:ln>
        </p:spPr>
        <p:txBody>
          <a:bodyPr vert="horz" wrap="square" lIns="0" tIns="0" rIns="0" bIns="0" rtlCol="0">
            <a:normAutofit/>
          </a:bodyPr>
          <a:lstStyle/>
          <a:p>
            <a:pPr>
              <a:lnSpc>
                <a:spcPct val="150000"/>
              </a:lnSpc>
              <a:spcBef>
                <a:spcPct val="0"/>
              </a:spcBef>
              <a:spcAft>
                <a:spcPct val="0"/>
              </a:spcAft>
            </a:pPr>
            <a:r>
              <a:rPr lang="en-US" dirty="0">
                <a:ln>
                  <a:noFill/>
                  <a:prstDash val="sysDot"/>
                </a:ln>
                <a:solidFill>
                  <a:schemeClr val="tx1">
                    <a:lumMod val="85000"/>
                    <a:lumOff val="15000"/>
                  </a:schemeClr>
                </a:solidFill>
                <a:latin typeface="+mn-lt"/>
              </a:rPr>
              <a:t>Time taken to Chunk the video</a:t>
            </a:r>
            <a:endParaRPr lang="en-US" dirty="0">
              <a:ln>
                <a:noFill/>
                <a:prstDash val="sysDot"/>
              </a:ln>
              <a:solidFill>
                <a:schemeClr val="tx1">
                  <a:lumMod val="85000"/>
                  <a:lumOff val="15000"/>
                </a:schemeClr>
              </a:solidFill>
              <a:latin typeface="+mn-lt"/>
            </a:endParaRPr>
          </a:p>
        </p:txBody>
      </p:sp>
      <p:sp>
        <p:nvSpPr>
          <p:cNvPr id="5" name="圆角矩形 4"/>
          <p:cNvSpPr/>
          <p:nvPr>
            <p:custDataLst>
              <p:tags r:id="rId6"/>
            </p:custDataLst>
          </p:nvPr>
        </p:nvSpPr>
        <p:spPr>
          <a:xfrm>
            <a:off x="2915603" y="3833812"/>
            <a:ext cx="409575" cy="409575"/>
          </a:xfrm>
          <a:prstGeom prst="roundRect">
            <a:avLst>
              <a:gd name="adj" fmla="val 8781"/>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mn-lt"/>
              </a:defRPr>
            </a:lvl1pPr>
            <a:lvl2pPr marL="457200" algn="l" defTabSz="914400" rtl="0" eaLnBrk="1" latinLnBrk="0" hangingPunct="1">
              <a:defRPr sz="1800" kern="1200">
                <a:solidFill>
                  <a:srgbClr val="FFFFFF"/>
                </a:solidFill>
                <a:latin typeface="+mn-lt"/>
              </a:defRPr>
            </a:lvl2pPr>
            <a:lvl3pPr marL="914400" algn="l" defTabSz="914400" rtl="0" eaLnBrk="1" latinLnBrk="0" hangingPunct="1">
              <a:defRPr sz="1800" kern="1200">
                <a:solidFill>
                  <a:srgbClr val="FFFFFF"/>
                </a:solidFill>
                <a:latin typeface="+mn-lt"/>
              </a:defRPr>
            </a:lvl3pPr>
            <a:lvl4pPr marL="1371600" algn="l" defTabSz="914400" rtl="0" eaLnBrk="1" latinLnBrk="0" hangingPunct="1">
              <a:defRPr sz="1800" kern="1200">
                <a:solidFill>
                  <a:srgbClr val="FFFFFF"/>
                </a:solidFill>
                <a:latin typeface="+mn-lt"/>
              </a:defRPr>
            </a:lvl4pPr>
            <a:lvl5pPr marL="1828800" algn="l" defTabSz="914400" rtl="0" eaLnBrk="1" latinLnBrk="0" hangingPunct="1">
              <a:defRPr sz="1800" kern="1200">
                <a:solidFill>
                  <a:srgbClr val="FFFFFF"/>
                </a:solidFill>
                <a:latin typeface="+mn-lt"/>
              </a:defRPr>
            </a:lvl5pPr>
            <a:lvl6pPr marL="2286000" algn="l" defTabSz="914400" rtl="0" eaLnBrk="1" latinLnBrk="0" hangingPunct="1">
              <a:defRPr sz="1800" kern="1200">
                <a:solidFill>
                  <a:srgbClr val="FFFFFF"/>
                </a:solidFill>
                <a:latin typeface="+mn-lt"/>
              </a:defRPr>
            </a:lvl6pPr>
            <a:lvl7pPr marL="2743200" algn="l" defTabSz="914400" rtl="0" eaLnBrk="1" latinLnBrk="0" hangingPunct="1">
              <a:defRPr sz="1800" kern="1200">
                <a:solidFill>
                  <a:srgbClr val="FFFFFF"/>
                </a:solidFill>
                <a:latin typeface="+mn-lt"/>
              </a:defRPr>
            </a:lvl7pPr>
            <a:lvl8pPr marL="3200400" algn="l" defTabSz="914400" rtl="0" eaLnBrk="1" latinLnBrk="0" hangingPunct="1">
              <a:defRPr sz="1800" kern="1200">
                <a:solidFill>
                  <a:srgbClr val="FFFFFF"/>
                </a:solidFill>
                <a:latin typeface="+mn-lt"/>
              </a:defRPr>
            </a:lvl8pPr>
            <a:lvl9pPr marL="3657600" algn="l" defTabSz="914400" rtl="0" eaLnBrk="1" latinLnBrk="0" hangingPunct="1">
              <a:defRPr sz="1800" kern="1200">
                <a:solidFill>
                  <a:srgbClr val="FFFFFF"/>
                </a:solidFill>
                <a:latin typeface="+mn-lt"/>
              </a:defRPr>
            </a:lvl9pPr>
          </a:lstStyle>
          <a:p>
            <a:pPr lvl="0" algn="ctr">
              <a:buClrTx/>
              <a:buSzTx/>
              <a:buFontTx/>
            </a:pPr>
            <a:endParaRPr lang="en-US">
              <a:latin typeface="Arial" panose="020B0604020202020204" pitchFamily="34" charset="0"/>
              <a:sym typeface="+mn-lt"/>
            </a:endParaRPr>
          </a:p>
        </p:txBody>
      </p:sp>
      <p:sp>
        <p:nvSpPr>
          <p:cNvPr id="11" name="矩形 10"/>
          <p:cNvSpPr/>
          <p:nvPr>
            <p:custDataLst>
              <p:tags r:id="rId7"/>
            </p:custDataLst>
          </p:nvPr>
        </p:nvSpPr>
        <p:spPr>
          <a:xfrm>
            <a:off x="3535363" y="3826827"/>
            <a:ext cx="1203960" cy="410845"/>
          </a:xfrm>
          <a:prstGeom prst="rect">
            <a:avLst/>
          </a:prstGeom>
          <a:noFill/>
        </p:spPr>
        <p:txBody>
          <a:bodyPr wrap="square" lIns="0" tIns="0" rIns="0" bIns="0" rtlCol="0" anchor="t" anchorCtr="0">
            <a:normAutofit/>
          </a:bodyPr>
          <a:lstStyle/>
          <a:p>
            <a:pPr>
              <a:spcBef>
                <a:spcPct val="0"/>
              </a:spcBef>
              <a:spcAft>
                <a:spcPct val="0"/>
              </a:spcAft>
            </a:pPr>
            <a:r>
              <a:rPr lang="en-GB" altLang="en-US" b="1">
                <a:solidFill>
                  <a:schemeClr val="tx1"/>
                </a:solidFill>
                <a:latin typeface="+mj-lt"/>
              </a:rPr>
              <a:t>2</a:t>
            </a:r>
            <a:endParaRPr lang="en-GB" altLang="en-US" b="1">
              <a:solidFill>
                <a:schemeClr val="tx1"/>
              </a:solidFill>
              <a:latin typeface="+mj-lt"/>
            </a:endParaRPr>
          </a:p>
        </p:txBody>
      </p:sp>
      <p:sp>
        <p:nvSpPr>
          <p:cNvPr id="17" name="矩形 16"/>
          <p:cNvSpPr/>
          <p:nvPr>
            <p:custDataLst>
              <p:tags r:id="rId8"/>
            </p:custDataLst>
          </p:nvPr>
        </p:nvSpPr>
        <p:spPr>
          <a:xfrm>
            <a:off x="2914333" y="4292282"/>
            <a:ext cx="1810385" cy="1840230"/>
          </a:xfrm>
          <a:prstGeom prst="rect">
            <a:avLst/>
          </a:prstGeom>
          <a:ln>
            <a:noFill/>
            <a:prstDash val="sysDash"/>
          </a:ln>
        </p:spPr>
        <p:txBody>
          <a:bodyPr vert="horz" wrap="square" lIns="0" tIns="0" rIns="0" bIns="0" rtlCol="0">
            <a:noAutofit/>
          </a:bodyPr>
          <a:lstStyle/>
          <a:p>
            <a:pPr>
              <a:lnSpc>
                <a:spcPct val="150000"/>
              </a:lnSpc>
              <a:spcBef>
                <a:spcPct val="0"/>
              </a:spcBef>
              <a:spcAft>
                <a:spcPct val="0"/>
              </a:spcAft>
            </a:pPr>
            <a:r>
              <a:rPr lang="en-US">
                <a:ln>
                  <a:noFill/>
                  <a:prstDash val="sysDot"/>
                </a:ln>
                <a:solidFill>
                  <a:schemeClr val="tx1">
                    <a:lumMod val="85000"/>
                    <a:lumOff val="15000"/>
                  </a:schemeClr>
                </a:solidFill>
                <a:latin typeface="+mn-lt"/>
              </a:rPr>
              <a:t>Time taken generate dynamic keys for the chunks created</a:t>
            </a:r>
            <a:endParaRPr lang="en-US">
              <a:ln>
                <a:noFill/>
                <a:prstDash val="sysDot"/>
              </a:ln>
              <a:solidFill>
                <a:schemeClr val="tx1">
                  <a:lumMod val="85000"/>
                  <a:lumOff val="15000"/>
                </a:schemeClr>
              </a:solidFill>
              <a:latin typeface="+mn-lt"/>
            </a:endParaRPr>
          </a:p>
        </p:txBody>
      </p:sp>
      <p:sp>
        <p:nvSpPr>
          <p:cNvPr id="7" name="圆角矩形 6"/>
          <p:cNvSpPr/>
          <p:nvPr>
            <p:custDataLst>
              <p:tags r:id="rId9"/>
            </p:custDataLst>
          </p:nvPr>
        </p:nvSpPr>
        <p:spPr>
          <a:xfrm>
            <a:off x="5148898" y="3833812"/>
            <a:ext cx="409575" cy="409575"/>
          </a:xfrm>
          <a:prstGeom prst="roundRect">
            <a:avLst>
              <a:gd name="adj" fmla="val 7537"/>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mn-lt"/>
              </a:defRPr>
            </a:lvl1pPr>
            <a:lvl2pPr marL="457200" algn="l" defTabSz="914400" rtl="0" eaLnBrk="1" latinLnBrk="0" hangingPunct="1">
              <a:defRPr sz="1800" kern="1200">
                <a:solidFill>
                  <a:srgbClr val="FFFFFF"/>
                </a:solidFill>
                <a:latin typeface="+mn-lt"/>
              </a:defRPr>
            </a:lvl2pPr>
            <a:lvl3pPr marL="914400" algn="l" defTabSz="914400" rtl="0" eaLnBrk="1" latinLnBrk="0" hangingPunct="1">
              <a:defRPr sz="1800" kern="1200">
                <a:solidFill>
                  <a:srgbClr val="FFFFFF"/>
                </a:solidFill>
                <a:latin typeface="+mn-lt"/>
              </a:defRPr>
            </a:lvl3pPr>
            <a:lvl4pPr marL="1371600" algn="l" defTabSz="914400" rtl="0" eaLnBrk="1" latinLnBrk="0" hangingPunct="1">
              <a:defRPr sz="1800" kern="1200">
                <a:solidFill>
                  <a:srgbClr val="FFFFFF"/>
                </a:solidFill>
                <a:latin typeface="+mn-lt"/>
              </a:defRPr>
            </a:lvl4pPr>
            <a:lvl5pPr marL="1828800" algn="l" defTabSz="914400" rtl="0" eaLnBrk="1" latinLnBrk="0" hangingPunct="1">
              <a:defRPr sz="1800" kern="1200">
                <a:solidFill>
                  <a:srgbClr val="FFFFFF"/>
                </a:solidFill>
                <a:latin typeface="+mn-lt"/>
              </a:defRPr>
            </a:lvl5pPr>
            <a:lvl6pPr marL="2286000" algn="l" defTabSz="914400" rtl="0" eaLnBrk="1" latinLnBrk="0" hangingPunct="1">
              <a:defRPr sz="1800" kern="1200">
                <a:solidFill>
                  <a:srgbClr val="FFFFFF"/>
                </a:solidFill>
                <a:latin typeface="+mn-lt"/>
              </a:defRPr>
            </a:lvl6pPr>
            <a:lvl7pPr marL="2743200" algn="l" defTabSz="914400" rtl="0" eaLnBrk="1" latinLnBrk="0" hangingPunct="1">
              <a:defRPr sz="1800" kern="1200">
                <a:solidFill>
                  <a:srgbClr val="FFFFFF"/>
                </a:solidFill>
                <a:latin typeface="+mn-lt"/>
              </a:defRPr>
            </a:lvl7pPr>
            <a:lvl8pPr marL="3200400" algn="l" defTabSz="914400" rtl="0" eaLnBrk="1" latinLnBrk="0" hangingPunct="1">
              <a:defRPr sz="1800" kern="1200">
                <a:solidFill>
                  <a:srgbClr val="FFFFFF"/>
                </a:solidFill>
                <a:latin typeface="+mn-lt"/>
              </a:defRPr>
            </a:lvl8pPr>
            <a:lvl9pPr marL="3657600" algn="l" defTabSz="914400" rtl="0" eaLnBrk="1" latinLnBrk="0" hangingPunct="1">
              <a:defRPr sz="1800" kern="1200">
                <a:solidFill>
                  <a:srgbClr val="FFFFFF"/>
                </a:solidFill>
                <a:latin typeface="+mn-lt"/>
              </a:defRPr>
            </a:lvl9pPr>
          </a:lstStyle>
          <a:p>
            <a:pPr lvl="0" algn="ctr">
              <a:buClrTx/>
              <a:buSzTx/>
              <a:buFontTx/>
            </a:pPr>
            <a:endParaRPr lang="en-US">
              <a:latin typeface="Arial" panose="020B0604020202020204" pitchFamily="34" charset="0"/>
              <a:sym typeface="+mn-lt"/>
            </a:endParaRPr>
          </a:p>
        </p:txBody>
      </p:sp>
      <p:sp>
        <p:nvSpPr>
          <p:cNvPr id="20" name="矩形 19"/>
          <p:cNvSpPr/>
          <p:nvPr>
            <p:custDataLst>
              <p:tags r:id="rId10"/>
            </p:custDataLst>
          </p:nvPr>
        </p:nvSpPr>
        <p:spPr>
          <a:xfrm>
            <a:off x="5755323" y="3831907"/>
            <a:ext cx="1228090" cy="410845"/>
          </a:xfrm>
          <a:prstGeom prst="rect">
            <a:avLst/>
          </a:prstGeom>
          <a:noFill/>
        </p:spPr>
        <p:txBody>
          <a:bodyPr wrap="square" lIns="0" tIns="0" rIns="0" bIns="0" rtlCol="0" anchor="t" anchorCtr="0">
            <a:normAutofit/>
          </a:bodyPr>
          <a:lstStyle/>
          <a:p>
            <a:pPr>
              <a:spcBef>
                <a:spcPct val="0"/>
              </a:spcBef>
              <a:spcAft>
                <a:spcPct val="0"/>
              </a:spcAft>
            </a:pPr>
            <a:r>
              <a:rPr lang="en-GB" altLang="en-US" b="1">
                <a:solidFill>
                  <a:schemeClr val="tx1"/>
                </a:solidFill>
                <a:latin typeface="+mj-lt"/>
              </a:rPr>
              <a:t>3</a:t>
            </a:r>
            <a:endParaRPr lang="en-GB" altLang="en-US" b="1">
              <a:solidFill>
                <a:schemeClr val="tx1"/>
              </a:solidFill>
              <a:latin typeface="+mj-lt"/>
            </a:endParaRPr>
          </a:p>
        </p:txBody>
      </p:sp>
      <p:sp>
        <p:nvSpPr>
          <p:cNvPr id="21" name="矩形 20"/>
          <p:cNvSpPr/>
          <p:nvPr>
            <p:custDataLst>
              <p:tags r:id="rId11"/>
            </p:custDataLst>
          </p:nvPr>
        </p:nvSpPr>
        <p:spPr>
          <a:xfrm>
            <a:off x="5148898" y="4292282"/>
            <a:ext cx="1832610" cy="1840230"/>
          </a:xfrm>
          <a:prstGeom prst="rect">
            <a:avLst/>
          </a:prstGeom>
          <a:ln>
            <a:noFill/>
            <a:prstDash val="sysDash"/>
          </a:ln>
        </p:spPr>
        <p:txBody>
          <a:bodyPr vert="horz" wrap="square" lIns="0" tIns="0" rIns="0" bIns="0" rtlCol="0">
            <a:normAutofit/>
          </a:bodyPr>
          <a:lstStyle/>
          <a:p>
            <a:pPr>
              <a:lnSpc>
                <a:spcPct val="150000"/>
              </a:lnSpc>
              <a:spcBef>
                <a:spcPct val="0"/>
              </a:spcBef>
              <a:spcAft>
                <a:spcPct val="0"/>
              </a:spcAft>
            </a:pPr>
            <a:r>
              <a:rPr lang="en-US">
                <a:ln>
                  <a:noFill/>
                  <a:prstDash val="sysDot"/>
                </a:ln>
                <a:solidFill>
                  <a:schemeClr val="tx1">
                    <a:lumMod val="85000"/>
                    <a:lumOff val="15000"/>
                  </a:schemeClr>
                </a:solidFill>
                <a:latin typeface="+mn-lt"/>
              </a:rPr>
              <a:t>Time taken to Encrypt the video file using dynamic keys generated.</a:t>
            </a:r>
            <a:endParaRPr lang="en-US">
              <a:ln>
                <a:noFill/>
                <a:prstDash val="sysDot"/>
              </a:ln>
              <a:solidFill>
                <a:schemeClr val="tx1">
                  <a:lumMod val="85000"/>
                  <a:lumOff val="15000"/>
                </a:schemeClr>
              </a:solidFill>
              <a:latin typeface="+mn-lt"/>
            </a:endParaRPr>
          </a:p>
        </p:txBody>
      </p:sp>
      <p:sp>
        <p:nvSpPr>
          <p:cNvPr id="22" name="矩形 21"/>
          <p:cNvSpPr/>
          <p:nvPr>
            <p:custDataLst>
              <p:tags r:id="rId12"/>
            </p:custDataLst>
          </p:nvPr>
        </p:nvSpPr>
        <p:spPr>
          <a:xfrm>
            <a:off x="10243503" y="3831907"/>
            <a:ext cx="1228090" cy="410845"/>
          </a:xfrm>
          <a:prstGeom prst="rect">
            <a:avLst/>
          </a:prstGeom>
          <a:noFill/>
        </p:spPr>
        <p:txBody>
          <a:bodyPr wrap="square" lIns="0" tIns="0" rIns="0" bIns="0" rtlCol="0" anchor="t" anchorCtr="0">
            <a:normAutofit/>
          </a:bodyPr>
          <a:lstStyle/>
          <a:p>
            <a:pPr>
              <a:spcBef>
                <a:spcPct val="0"/>
              </a:spcBef>
              <a:spcAft>
                <a:spcPct val="0"/>
              </a:spcAft>
            </a:pPr>
            <a:r>
              <a:rPr lang="en-GB" altLang="en-US" b="1">
                <a:solidFill>
                  <a:schemeClr val="tx1"/>
                </a:solidFill>
                <a:latin typeface="+mj-lt"/>
              </a:rPr>
              <a:t>5</a:t>
            </a:r>
            <a:endParaRPr lang="en-GB" altLang="en-US" b="1">
              <a:solidFill>
                <a:schemeClr val="tx1"/>
              </a:solidFill>
              <a:latin typeface="+mj-lt"/>
            </a:endParaRPr>
          </a:p>
        </p:txBody>
      </p:sp>
      <p:sp>
        <p:nvSpPr>
          <p:cNvPr id="23" name="矩形 22"/>
          <p:cNvSpPr/>
          <p:nvPr>
            <p:custDataLst>
              <p:tags r:id="rId13"/>
            </p:custDataLst>
          </p:nvPr>
        </p:nvSpPr>
        <p:spPr>
          <a:xfrm>
            <a:off x="9637078" y="4292282"/>
            <a:ext cx="1832610" cy="1840230"/>
          </a:xfrm>
          <a:prstGeom prst="rect">
            <a:avLst/>
          </a:prstGeom>
          <a:ln>
            <a:noFill/>
            <a:prstDash val="sysDash"/>
          </a:ln>
        </p:spPr>
        <p:txBody>
          <a:bodyPr vert="horz" wrap="square" lIns="0" tIns="0" rIns="0" bIns="0" rtlCol="0">
            <a:normAutofit/>
          </a:bodyPr>
          <a:lstStyle/>
          <a:p>
            <a:pPr>
              <a:lnSpc>
                <a:spcPct val="150000"/>
              </a:lnSpc>
              <a:spcBef>
                <a:spcPct val="0"/>
              </a:spcBef>
              <a:spcAft>
                <a:spcPct val="0"/>
              </a:spcAft>
            </a:pPr>
            <a:r>
              <a:rPr lang="en-US">
                <a:ln>
                  <a:noFill/>
                  <a:prstDash val="sysDot"/>
                </a:ln>
                <a:solidFill>
                  <a:schemeClr val="tx1">
                    <a:lumMod val="85000"/>
                    <a:lumOff val="15000"/>
                  </a:schemeClr>
                </a:solidFill>
                <a:latin typeface="+mn-lt"/>
              </a:rPr>
              <a:t>Time taken to Decrypt the video chunks</a:t>
            </a:r>
            <a:endParaRPr lang="en-US">
              <a:ln>
                <a:noFill/>
                <a:prstDash val="sysDot"/>
              </a:ln>
              <a:solidFill>
                <a:schemeClr val="tx1">
                  <a:lumMod val="85000"/>
                  <a:lumOff val="15000"/>
                </a:schemeClr>
              </a:solidFill>
              <a:latin typeface="+mn-lt"/>
            </a:endParaRPr>
          </a:p>
        </p:txBody>
      </p:sp>
      <p:sp>
        <p:nvSpPr>
          <p:cNvPr id="25" name="矩形 24"/>
          <p:cNvSpPr/>
          <p:nvPr>
            <p:custDataLst>
              <p:tags r:id="rId14"/>
            </p:custDataLst>
          </p:nvPr>
        </p:nvSpPr>
        <p:spPr>
          <a:xfrm>
            <a:off x="7999413" y="3831907"/>
            <a:ext cx="1228090" cy="410845"/>
          </a:xfrm>
          <a:prstGeom prst="rect">
            <a:avLst/>
          </a:prstGeom>
          <a:noFill/>
        </p:spPr>
        <p:txBody>
          <a:bodyPr wrap="square" lIns="0" tIns="0" rIns="0" bIns="0" rtlCol="0" anchor="t" anchorCtr="0">
            <a:normAutofit/>
          </a:bodyPr>
          <a:lstStyle/>
          <a:p>
            <a:pPr>
              <a:spcBef>
                <a:spcPct val="0"/>
              </a:spcBef>
              <a:spcAft>
                <a:spcPct val="0"/>
              </a:spcAft>
            </a:pPr>
            <a:r>
              <a:rPr lang="en-GB" altLang="en-US" b="1" dirty="0">
                <a:solidFill>
                  <a:schemeClr val="tx1"/>
                </a:solidFill>
                <a:latin typeface="+mj-lt"/>
              </a:rPr>
              <a:t>4</a:t>
            </a:r>
            <a:endParaRPr lang="en-GB" altLang="en-US" b="1" dirty="0">
              <a:solidFill>
                <a:schemeClr val="tx1"/>
              </a:solidFill>
              <a:latin typeface="+mj-lt"/>
            </a:endParaRPr>
          </a:p>
        </p:txBody>
      </p:sp>
      <p:sp>
        <p:nvSpPr>
          <p:cNvPr id="26" name="矩形 25"/>
          <p:cNvSpPr/>
          <p:nvPr>
            <p:custDataLst>
              <p:tags r:id="rId15"/>
            </p:custDataLst>
          </p:nvPr>
        </p:nvSpPr>
        <p:spPr>
          <a:xfrm>
            <a:off x="7392988" y="4292282"/>
            <a:ext cx="1832610" cy="1840230"/>
          </a:xfrm>
          <a:prstGeom prst="rect">
            <a:avLst/>
          </a:prstGeom>
          <a:ln>
            <a:noFill/>
            <a:prstDash val="sysDash"/>
          </a:ln>
        </p:spPr>
        <p:txBody>
          <a:bodyPr vert="horz" wrap="square" lIns="0" tIns="0" rIns="0" bIns="0" rtlCol="0">
            <a:normAutofit/>
          </a:bodyPr>
          <a:lstStyle/>
          <a:p>
            <a:pPr>
              <a:lnSpc>
                <a:spcPct val="150000"/>
              </a:lnSpc>
              <a:spcBef>
                <a:spcPct val="0"/>
              </a:spcBef>
              <a:spcAft>
                <a:spcPct val="0"/>
              </a:spcAft>
            </a:pPr>
            <a:r>
              <a:rPr lang="en-US">
                <a:ln>
                  <a:noFill/>
                  <a:prstDash val="sysDot"/>
                </a:ln>
                <a:solidFill>
                  <a:schemeClr val="tx1">
                    <a:lumMod val="85000"/>
                    <a:lumOff val="15000"/>
                  </a:schemeClr>
                </a:solidFill>
                <a:latin typeface="+mn-lt"/>
              </a:rPr>
              <a:t>Number of Keys Generated</a:t>
            </a:r>
            <a:endParaRPr lang="en-US">
              <a:ln>
                <a:noFill/>
                <a:prstDash val="sysDot"/>
              </a:ln>
              <a:solidFill>
                <a:schemeClr val="tx1">
                  <a:lumMod val="85000"/>
                  <a:lumOff val="15000"/>
                </a:schemeClr>
              </a:solidFill>
              <a:latin typeface="+mn-lt"/>
            </a:endParaRPr>
          </a:p>
        </p:txBody>
      </p:sp>
      <p:sp>
        <p:nvSpPr>
          <p:cNvPr id="27" name="圆角矩形 26"/>
          <p:cNvSpPr/>
          <p:nvPr>
            <p:custDataLst>
              <p:tags r:id="rId16"/>
            </p:custDataLst>
          </p:nvPr>
        </p:nvSpPr>
        <p:spPr>
          <a:xfrm>
            <a:off x="7392988" y="3833812"/>
            <a:ext cx="409575" cy="409575"/>
          </a:xfrm>
          <a:prstGeom prst="roundRect">
            <a:avLst>
              <a:gd name="adj" fmla="val 9555"/>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mn-lt"/>
              </a:defRPr>
            </a:lvl1pPr>
            <a:lvl2pPr marL="457200" algn="l" defTabSz="914400" rtl="0" eaLnBrk="1" latinLnBrk="0" hangingPunct="1">
              <a:defRPr sz="1800" kern="1200">
                <a:solidFill>
                  <a:srgbClr val="FFFFFF"/>
                </a:solidFill>
                <a:latin typeface="+mn-lt"/>
              </a:defRPr>
            </a:lvl2pPr>
            <a:lvl3pPr marL="914400" algn="l" defTabSz="914400" rtl="0" eaLnBrk="1" latinLnBrk="0" hangingPunct="1">
              <a:defRPr sz="1800" kern="1200">
                <a:solidFill>
                  <a:srgbClr val="FFFFFF"/>
                </a:solidFill>
                <a:latin typeface="+mn-lt"/>
              </a:defRPr>
            </a:lvl3pPr>
            <a:lvl4pPr marL="1371600" algn="l" defTabSz="914400" rtl="0" eaLnBrk="1" latinLnBrk="0" hangingPunct="1">
              <a:defRPr sz="1800" kern="1200">
                <a:solidFill>
                  <a:srgbClr val="FFFFFF"/>
                </a:solidFill>
                <a:latin typeface="+mn-lt"/>
              </a:defRPr>
            </a:lvl4pPr>
            <a:lvl5pPr marL="1828800" algn="l" defTabSz="914400" rtl="0" eaLnBrk="1" latinLnBrk="0" hangingPunct="1">
              <a:defRPr sz="1800" kern="1200">
                <a:solidFill>
                  <a:srgbClr val="FFFFFF"/>
                </a:solidFill>
                <a:latin typeface="+mn-lt"/>
              </a:defRPr>
            </a:lvl5pPr>
            <a:lvl6pPr marL="2286000" algn="l" defTabSz="914400" rtl="0" eaLnBrk="1" latinLnBrk="0" hangingPunct="1">
              <a:defRPr sz="1800" kern="1200">
                <a:solidFill>
                  <a:srgbClr val="FFFFFF"/>
                </a:solidFill>
                <a:latin typeface="+mn-lt"/>
              </a:defRPr>
            </a:lvl6pPr>
            <a:lvl7pPr marL="2743200" algn="l" defTabSz="914400" rtl="0" eaLnBrk="1" latinLnBrk="0" hangingPunct="1">
              <a:defRPr sz="1800" kern="1200">
                <a:solidFill>
                  <a:srgbClr val="FFFFFF"/>
                </a:solidFill>
                <a:latin typeface="+mn-lt"/>
              </a:defRPr>
            </a:lvl7pPr>
            <a:lvl8pPr marL="3200400" algn="l" defTabSz="914400" rtl="0" eaLnBrk="1" latinLnBrk="0" hangingPunct="1">
              <a:defRPr sz="1800" kern="1200">
                <a:solidFill>
                  <a:srgbClr val="FFFFFF"/>
                </a:solidFill>
                <a:latin typeface="+mn-lt"/>
              </a:defRPr>
            </a:lvl8pPr>
            <a:lvl9pPr marL="3657600" algn="l" defTabSz="914400" rtl="0" eaLnBrk="1" latinLnBrk="0" hangingPunct="1">
              <a:defRPr sz="1800" kern="1200">
                <a:solidFill>
                  <a:srgbClr val="FFFFFF"/>
                </a:solidFill>
                <a:latin typeface="+mn-lt"/>
              </a:defRPr>
            </a:lvl9pPr>
          </a:lstStyle>
          <a:p>
            <a:pPr lvl="0" algn="ctr">
              <a:buClrTx/>
              <a:buSzTx/>
              <a:buFontTx/>
            </a:pPr>
            <a:endParaRPr lang="en-US">
              <a:latin typeface="Arial" panose="020B0604020202020204" pitchFamily="34" charset="0"/>
              <a:sym typeface="+mn-lt"/>
            </a:endParaRPr>
          </a:p>
        </p:txBody>
      </p:sp>
      <p:sp>
        <p:nvSpPr>
          <p:cNvPr id="29" name="圆角矩形 28"/>
          <p:cNvSpPr/>
          <p:nvPr>
            <p:custDataLst>
              <p:tags r:id="rId17"/>
            </p:custDataLst>
          </p:nvPr>
        </p:nvSpPr>
        <p:spPr>
          <a:xfrm>
            <a:off x="9637078" y="3833812"/>
            <a:ext cx="409575" cy="409575"/>
          </a:xfrm>
          <a:prstGeom prst="roundRect">
            <a:avLst>
              <a:gd name="adj" fmla="val 9152"/>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rgbClr val="FFFFFF"/>
                </a:solidFill>
                <a:latin typeface="+mn-lt"/>
              </a:defRPr>
            </a:lvl1pPr>
            <a:lvl2pPr marL="457200" algn="l" defTabSz="914400" rtl="0" eaLnBrk="1" latinLnBrk="0" hangingPunct="1">
              <a:defRPr sz="1800" kern="1200">
                <a:solidFill>
                  <a:srgbClr val="FFFFFF"/>
                </a:solidFill>
                <a:latin typeface="+mn-lt"/>
              </a:defRPr>
            </a:lvl2pPr>
            <a:lvl3pPr marL="914400" algn="l" defTabSz="914400" rtl="0" eaLnBrk="1" latinLnBrk="0" hangingPunct="1">
              <a:defRPr sz="1800" kern="1200">
                <a:solidFill>
                  <a:srgbClr val="FFFFFF"/>
                </a:solidFill>
                <a:latin typeface="+mn-lt"/>
              </a:defRPr>
            </a:lvl3pPr>
            <a:lvl4pPr marL="1371600" algn="l" defTabSz="914400" rtl="0" eaLnBrk="1" latinLnBrk="0" hangingPunct="1">
              <a:defRPr sz="1800" kern="1200">
                <a:solidFill>
                  <a:srgbClr val="FFFFFF"/>
                </a:solidFill>
                <a:latin typeface="+mn-lt"/>
              </a:defRPr>
            </a:lvl4pPr>
            <a:lvl5pPr marL="1828800" algn="l" defTabSz="914400" rtl="0" eaLnBrk="1" latinLnBrk="0" hangingPunct="1">
              <a:defRPr sz="1800" kern="1200">
                <a:solidFill>
                  <a:srgbClr val="FFFFFF"/>
                </a:solidFill>
                <a:latin typeface="+mn-lt"/>
              </a:defRPr>
            </a:lvl5pPr>
            <a:lvl6pPr marL="2286000" algn="l" defTabSz="914400" rtl="0" eaLnBrk="1" latinLnBrk="0" hangingPunct="1">
              <a:defRPr sz="1800" kern="1200">
                <a:solidFill>
                  <a:srgbClr val="FFFFFF"/>
                </a:solidFill>
                <a:latin typeface="+mn-lt"/>
              </a:defRPr>
            </a:lvl6pPr>
            <a:lvl7pPr marL="2743200" algn="l" defTabSz="914400" rtl="0" eaLnBrk="1" latinLnBrk="0" hangingPunct="1">
              <a:defRPr sz="1800" kern="1200">
                <a:solidFill>
                  <a:srgbClr val="FFFFFF"/>
                </a:solidFill>
                <a:latin typeface="+mn-lt"/>
              </a:defRPr>
            </a:lvl7pPr>
            <a:lvl8pPr marL="3200400" algn="l" defTabSz="914400" rtl="0" eaLnBrk="1" latinLnBrk="0" hangingPunct="1">
              <a:defRPr sz="1800" kern="1200">
                <a:solidFill>
                  <a:srgbClr val="FFFFFF"/>
                </a:solidFill>
                <a:latin typeface="+mn-lt"/>
              </a:defRPr>
            </a:lvl8pPr>
            <a:lvl9pPr marL="3657600" algn="l" defTabSz="914400" rtl="0" eaLnBrk="1" latinLnBrk="0" hangingPunct="1">
              <a:defRPr sz="1800" kern="1200">
                <a:solidFill>
                  <a:srgbClr val="FFFFFF"/>
                </a:solidFill>
                <a:latin typeface="+mn-lt"/>
              </a:defRPr>
            </a:lvl9pPr>
          </a:lstStyle>
          <a:p>
            <a:pPr lvl="0" algn="ctr">
              <a:buClrTx/>
              <a:buSzTx/>
              <a:buFontTx/>
            </a:pPr>
            <a:endParaRPr lang="en-US">
              <a:latin typeface="Arial" panose="020B0604020202020204" pitchFamily="34" charset="0"/>
              <a:sym typeface="+mn-lt"/>
            </a:endParaRPr>
          </a:p>
        </p:txBody>
      </p:sp>
      <p:sp>
        <p:nvSpPr>
          <p:cNvPr id="30" name="图片 15" descr="343439383331313b343532303033313bd3a6d3c3c9ccb3c7"/>
          <p:cNvSpPr/>
          <p:nvPr>
            <p:custDataLst>
              <p:tags r:id="rId18"/>
            </p:custDataLst>
          </p:nvPr>
        </p:nvSpPr>
        <p:spPr>
          <a:xfrm>
            <a:off x="774383" y="3929697"/>
            <a:ext cx="202442" cy="218440"/>
          </a:xfrm>
          <a:custGeom>
            <a:avLst/>
            <a:gdLst>
              <a:gd name="connsiteX0" fmla="*/ 164599 w 202442"/>
              <a:gd name="connsiteY0" fmla="*/ 218554 h 218440"/>
              <a:gd name="connsiteX1" fmla="*/ 38073 w 202442"/>
              <a:gd name="connsiteY1" fmla="*/ 218554 h 218440"/>
              <a:gd name="connsiteX2" fmla="*/ 115 w 202442"/>
              <a:gd name="connsiteY2" fmla="*/ 182147 h 218440"/>
              <a:gd name="connsiteX3" fmla="*/ 115 w 202442"/>
              <a:gd name="connsiteY3" fmla="*/ 36521 h 218440"/>
              <a:gd name="connsiteX4" fmla="*/ 38073 w 202442"/>
              <a:gd name="connsiteY4" fmla="*/ 114 h 218440"/>
              <a:gd name="connsiteX5" fmla="*/ 164599 w 202442"/>
              <a:gd name="connsiteY5" fmla="*/ 114 h 218440"/>
              <a:gd name="connsiteX6" fmla="*/ 202557 w 202442"/>
              <a:gd name="connsiteY6" fmla="*/ 36521 h 218440"/>
              <a:gd name="connsiteX7" fmla="*/ 202557 w 202442"/>
              <a:gd name="connsiteY7" fmla="*/ 182147 h 218440"/>
              <a:gd name="connsiteX8" fmla="*/ 164599 w 202442"/>
              <a:gd name="connsiteY8" fmla="*/ 218554 h 218440"/>
              <a:gd name="connsiteX9" fmla="*/ 101336 w 202442"/>
              <a:gd name="connsiteY9" fmla="*/ 100666 h 218440"/>
              <a:gd name="connsiteX10" fmla="*/ 151946 w 202442"/>
              <a:gd name="connsiteY10" fmla="*/ 50390 h 218440"/>
              <a:gd name="connsiteX11" fmla="*/ 139294 w 202442"/>
              <a:gd name="connsiteY11" fmla="*/ 37821 h 218440"/>
              <a:gd name="connsiteX12" fmla="*/ 126641 w 202442"/>
              <a:gd name="connsiteY12" fmla="*/ 50390 h 218440"/>
              <a:gd name="connsiteX13" fmla="*/ 101336 w 202442"/>
              <a:gd name="connsiteY13" fmla="*/ 75528 h 218440"/>
              <a:gd name="connsiteX14" fmla="*/ 76031 w 202442"/>
              <a:gd name="connsiteY14" fmla="*/ 50390 h 218440"/>
              <a:gd name="connsiteX15" fmla="*/ 63378 w 202442"/>
              <a:gd name="connsiteY15" fmla="*/ 37821 h 218440"/>
              <a:gd name="connsiteX16" fmla="*/ 50725 w 202442"/>
              <a:gd name="connsiteY16" fmla="*/ 50390 h 218440"/>
              <a:gd name="connsiteX17" fmla="*/ 101336 w 202442"/>
              <a:gd name="connsiteY17" fmla="*/ 100666 h 218440"/>
              <a:gd name="connsiteX18" fmla="*/ 126641 w 202442"/>
              <a:gd name="connsiteY18" fmla="*/ 176080 h 218440"/>
              <a:gd name="connsiteX19" fmla="*/ 139294 w 202442"/>
              <a:gd name="connsiteY19" fmla="*/ 163510 h 218440"/>
              <a:gd name="connsiteX20" fmla="*/ 126641 w 202442"/>
              <a:gd name="connsiteY20" fmla="*/ 150941 h 218440"/>
              <a:gd name="connsiteX21" fmla="*/ 76031 w 202442"/>
              <a:gd name="connsiteY21" fmla="*/ 150941 h 218440"/>
              <a:gd name="connsiteX22" fmla="*/ 63378 w 202442"/>
              <a:gd name="connsiteY22" fmla="*/ 163510 h 218440"/>
              <a:gd name="connsiteX23" fmla="*/ 76031 w 202442"/>
              <a:gd name="connsiteY23" fmla="*/ 176080 h 218440"/>
              <a:gd name="connsiteX24" fmla="*/ 126641 w 202442"/>
              <a:gd name="connsiteY24" fmla="*/ 17608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2442" h="218440">
                <a:moveTo>
                  <a:pt x="164599" y="218554"/>
                </a:moveTo>
                <a:lnTo>
                  <a:pt x="38073" y="218554"/>
                </a:lnTo>
                <a:cubicBezTo>
                  <a:pt x="16563" y="218554"/>
                  <a:pt x="115" y="202778"/>
                  <a:pt x="115" y="182147"/>
                </a:cubicBezTo>
                <a:lnTo>
                  <a:pt x="115" y="36521"/>
                </a:lnTo>
                <a:cubicBezTo>
                  <a:pt x="115" y="15890"/>
                  <a:pt x="16563" y="114"/>
                  <a:pt x="38073" y="114"/>
                </a:cubicBezTo>
                <a:lnTo>
                  <a:pt x="164599" y="114"/>
                </a:lnTo>
                <a:cubicBezTo>
                  <a:pt x="186109" y="114"/>
                  <a:pt x="202557" y="15890"/>
                  <a:pt x="202557" y="36521"/>
                </a:cubicBezTo>
                <a:lnTo>
                  <a:pt x="202557" y="182147"/>
                </a:lnTo>
                <a:cubicBezTo>
                  <a:pt x="202557" y="202778"/>
                  <a:pt x="186109" y="218554"/>
                  <a:pt x="164599" y="218554"/>
                </a:cubicBezTo>
                <a:moveTo>
                  <a:pt x="101336" y="100666"/>
                </a:moveTo>
                <a:cubicBezTo>
                  <a:pt x="129171" y="100666"/>
                  <a:pt x="151946" y="78042"/>
                  <a:pt x="151946" y="50390"/>
                </a:cubicBezTo>
                <a:cubicBezTo>
                  <a:pt x="151946" y="42849"/>
                  <a:pt x="146885" y="37821"/>
                  <a:pt x="139294" y="37821"/>
                </a:cubicBezTo>
                <a:cubicBezTo>
                  <a:pt x="131702" y="37821"/>
                  <a:pt x="126641" y="42849"/>
                  <a:pt x="126641" y="50390"/>
                </a:cubicBezTo>
                <a:cubicBezTo>
                  <a:pt x="126641" y="64216"/>
                  <a:pt x="115254" y="75528"/>
                  <a:pt x="101336" y="75528"/>
                </a:cubicBezTo>
                <a:cubicBezTo>
                  <a:pt x="87418" y="75528"/>
                  <a:pt x="76031" y="64216"/>
                  <a:pt x="76031" y="50390"/>
                </a:cubicBezTo>
                <a:cubicBezTo>
                  <a:pt x="76031" y="42849"/>
                  <a:pt x="70970" y="37821"/>
                  <a:pt x="63378" y="37821"/>
                </a:cubicBezTo>
                <a:cubicBezTo>
                  <a:pt x="55786" y="37821"/>
                  <a:pt x="50725" y="42849"/>
                  <a:pt x="50725" y="50390"/>
                </a:cubicBezTo>
                <a:cubicBezTo>
                  <a:pt x="50725" y="78042"/>
                  <a:pt x="73500" y="100666"/>
                  <a:pt x="101336" y="100666"/>
                </a:cubicBezTo>
                <a:moveTo>
                  <a:pt x="126641" y="176080"/>
                </a:moveTo>
                <a:cubicBezTo>
                  <a:pt x="134233" y="176080"/>
                  <a:pt x="139294" y="171052"/>
                  <a:pt x="139294" y="163510"/>
                </a:cubicBezTo>
                <a:cubicBezTo>
                  <a:pt x="139294" y="155969"/>
                  <a:pt x="134233" y="150941"/>
                  <a:pt x="126641" y="150941"/>
                </a:cubicBezTo>
                <a:lnTo>
                  <a:pt x="76031" y="150941"/>
                </a:lnTo>
                <a:cubicBezTo>
                  <a:pt x="68439" y="150941"/>
                  <a:pt x="63378" y="155969"/>
                  <a:pt x="63378" y="163510"/>
                </a:cubicBezTo>
                <a:cubicBezTo>
                  <a:pt x="63378" y="171052"/>
                  <a:pt x="68439" y="176080"/>
                  <a:pt x="76031" y="176080"/>
                </a:cubicBezTo>
                <a:lnTo>
                  <a:pt x="126641" y="176080"/>
                </a:lnTo>
              </a:path>
            </a:pathLst>
          </a:custGeom>
          <a:solidFill>
            <a:srgbClr val="FFFFFF"/>
          </a:solidFill>
          <a:ln w="7488"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31" name="任意多边形: 形状 12"/>
          <p:cNvSpPr/>
          <p:nvPr>
            <p:custDataLst>
              <p:tags r:id="rId19"/>
            </p:custDataLst>
          </p:nvPr>
        </p:nvSpPr>
        <p:spPr>
          <a:xfrm>
            <a:off x="3011488" y="3929697"/>
            <a:ext cx="218498" cy="218088"/>
          </a:xfrm>
          <a:custGeom>
            <a:avLst/>
            <a:gdLst>
              <a:gd name="connsiteX0" fmla="*/ 126113 w 218498"/>
              <a:gd name="connsiteY0" fmla="*/ 123727 h 218088"/>
              <a:gd name="connsiteX1" fmla="*/ 190824 w 218498"/>
              <a:gd name="connsiteY1" fmla="*/ 123727 h 218088"/>
              <a:gd name="connsiteX2" fmla="*/ 206008 w 218498"/>
              <a:gd name="connsiteY2" fmla="*/ 138796 h 218088"/>
              <a:gd name="connsiteX3" fmla="*/ 206008 w 218498"/>
              <a:gd name="connsiteY3" fmla="*/ 203019 h 218088"/>
              <a:gd name="connsiteX4" fmla="*/ 190824 w 218498"/>
              <a:gd name="connsiteY4" fmla="*/ 218088 h 218088"/>
              <a:gd name="connsiteX5" fmla="*/ 126113 w 218498"/>
              <a:gd name="connsiteY5" fmla="*/ 218088 h 218088"/>
              <a:gd name="connsiteX6" fmla="*/ 110930 w 218498"/>
              <a:gd name="connsiteY6" fmla="*/ 203019 h 218088"/>
              <a:gd name="connsiteX7" fmla="*/ 110930 w 218498"/>
              <a:gd name="connsiteY7" fmla="*/ 138796 h 218088"/>
              <a:gd name="connsiteX8" fmla="*/ 126113 w 218498"/>
              <a:gd name="connsiteY8" fmla="*/ 123727 h 218088"/>
              <a:gd name="connsiteX9" fmla="*/ 15183 w 218498"/>
              <a:gd name="connsiteY9" fmla="*/ 123727 h 218088"/>
              <a:gd name="connsiteX10" fmla="*/ 79894 w 218498"/>
              <a:gd name="connsiteY10" fmla="*/ 123727 h 218088"/>
              <a:gd name="connsiteX11" fmla="*/ 95078 w 218498"/>
              <a:gd name="connsiteY11" fmla="*/ 138796 h 218088"/>
              <a:gd name="connsiteX12" fmla="*/ 95078 w 218498"/>
              <a:gd name="connsiteY12" fmla="*/ 203019 h 218088"/>
              <a:gd name="connsiteX13" fmla="*/ 79894 w 218498"/>
              <a:gd name="connsiteY13" fmla="*/ 218088 h 218088"/>
              <a:gd name="connsiteX14" fmla="*/ 15183 w 218498"/>
              <a:gd name="connsiteY14" fmla="*/ 218088 h 218088"/>
              <a:gd name="connsiteX15" fmla="*/ 0 w 218498"/>
              <a:gd name="connsiteY15" fmla="*/ 203019 h 218088"/>
              <a:gd name="connsiteX16" fmla="*/ 0 w 218498"/>
              <a:gd name="connsiteY16" fmla="*/ 138796 h 218088"/>
              <a:gd name="connsiteX17" fmla="*/ 15183 w 218498"/>
              <a:gd name="connsiteY17" fmla="*/ 123727 h 218088"/>
              <a:gd name="connsiteX18" fmla="*/ 160365 w 218498"/>
              <a:gd name="connsiteY18" fmla="*/ 36373 h 218088"/>
              <a:gd name="connsiteX19" fmla="*/ 138896 w 218498"/>
              <a:gd name="connsiteY19" fmla="*/ 57681 h 218088"/>
              <a:gd name="connsiteX20" fmla="*/ 160365 w 218498"/>
              <a:gd name="connsiteY20" fmla="*/ 78988 h 218088"/>
              <a:gd name="connsiteX21" fmla="*/ 181835 w 218498"/>
              <a:gd name="connsiteY21" fmla="*/ 57681 h 218088"/>
              <a:gd name="connsiteX22" fmla="*/ 15183 w 218498"/>
              <a:gd name="connsiteY22" fmla="*/ 13634 h 218088"/>
              <a:gd name="connsiteX23" fmla="*/ 79894 w 218498"/>
              <a:gd name="connsiteY23" fmla="*/ 13634 h 218088"/>
              <a:gd name="connsiteX24" fmla="*/ 95078 w 218498"/>
              <a:gd name="connsiteY24" fmla="*/ 28703 h 218088"/>
              <a:gd name="connsiteX25" fmla="*/ 95078 w 218498"/>
              <a:gd name="connsiteY25" fmla="*/ 92927 h 218088"/>
              <a:gd name="connsiteX26" fmla="*/ 79894 w 218498"/>
              <a:gd name="connsiteY26" fmla="*/ 107995 h 218088"/>
              <a:gd name="connsiteX27" fmla="*/ 15183 w 218498"/>
              <a:gd name="connsiteY27" fmla="*/ 107995 h 218088"/>
              <a:gd name="connsiteX28" fmla="*/ 0 w 218498"/>
              <a:gd name="connsiteY28" fmla="*/ 92927 h 218088"/>
              <a:gd name="connsiteX29" fmla="*/ 0 w 218498"/>
              <a:gd name="connsiteY29" fmla="*/ 28703 h 218088"/>
              <a:gd name="connsiteX30" fmla="*/ 15183 w 218498"/>
              <a:gd name="connsiteY30" fmla="*/ 13634 h 218088"/>
              <a:gd name="connsiteX31" fmla="*/ 160350 w 218498"/>
              <a:gd name="connsiteY31" fmla="*/ 0 h 218088"/>
              <a:gd name="connsiteX32" fmla="*/ 171084 w 218498"/>
              <a:gd name="connsiteY32" fmla="*/ 4412 h 218088"/>
              <a:gd name="connsiteX33" fmla="*/ 171099 w 218498"/>
              <a:gd name="connsiteY33" fmla="*/ 4412 h 218088"/>
              <a:gd name="connsiteX34" fmla="*/ 214054 w 218498"/>
              <a:gd name="connsiteY34" fmla="*/ 47027 h 218088"/>
              <a:gd name="connsiteX35" fmla="*/ 214054 w 218498"/>
              <a:gd name="connsiteY35" fmla="*/ 68334 h 218088"/>
              <a:gd name="connsiteX36" fmla="*/ 171099 w 218498"/>
              <a:gd name="connsiteY36" fmla="*/ 110964 h 218088"/>
              <a:gd name="connsiteX37" fmla="*/ 149630 w 218498"/>
              <a:gd name="connsiteY37" fmla="*/ 110964 h 218088"/>
              <a:gd name="connsiteX38" fmla="*/ 106691 w 218498"/>
              <a:gd name="connsiteY38" fmla="*/ 68334 h 218088"/>
              <a:gd name="connsiteX39" fmla="*/ 106691 w 218498"/>
              <a:gd name="connsiteY39" fmla="*/ 47027 h 218088"/>
              <a:gd name="connsiteX40" fmla="*/ 149615 w 218498"/>
              <a:gd name="connsiteY40" fmla="*/ 4412 h 218088"/>
              <a:gd name="connsiteX41" fmla="*/ 160350 w 218498"/>
              <a:gd name="connsiteY41" fmla="*/ 0 h 21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8498" h="218088">
                <a:moveTo>
                  <a:pt x="126113" y="123727"/>
                </a:moveTo>
                <a:lnTo>
                  <a:pt x="190824" y="123727"/>
                </a:lnTo>
                <a:cubicBezTo>
                  <a:pt x="199210" y="123727"/>
                  <a:pt x="206008" y="130473"/>
                  <a:pt x="206008" y="138796"/>
                </a:cubicBezTo>
                <a:lnTo>
                  <a:pt x="206008" y="203019"/>
                </a:lnTo>
                <a:cubicBezTo>
                  <a:pt x="206008" y="211342"/>
                  <a:pt x="199210" y="218088"/>
                  <a:pt x="190824" y="218088"/>
                </a:cubicBezTo>
                <a:lnTo>
                  <a:pt x="126113" y="218088"/>
                </a:lnTo>
                <a:cubicBezTo>
                  <a:pt x="117727" y="218088"/>
                  <a:pt x="110930" y="211342"/>
                  <a:pt x="110930" y="203019"/>
                </a:cubicBezTo>
                <a:lnTo>
                  <a:pt x="110930" y="138796"/>
                </a:lnTo>
                <a:cubicBezTo>
                  <a:pt x="110930" y="130473"/>
                  <a:pt x="117727" y="123727"/>
                  <a:pt x="126113" y="123727"/>
                </a:cubicBezTo>
                <a:close/>
                <a:moveTo>
                  <a:pt x="15183" y="123727"/>
                </a:moveTo>
                <a:lnTo>
                  <a:pt x="79894" y="123727"/>
                </a:lnTo>
                <a:cubicBezTo>
                  <a:pt x="88280" y="123727"/>
                  <a:pt x="95078" y="130473"/>
                  <a:pt x="95078" y="138796"/>
                </a:cubicBezTo>
                <a:lnTo>
                  <a:pt x="95078" y="203019"/>
                </a:lnTo>
                <a:cubicBezTo>
                  <a:pt x="95078" y="211342"/>
                  <a:pt x="88280" y="218088"/>
                  <a:pt x="79894" y="218088"/>
                </a:cubicBezTo>
                <a:lnTo>
                  <a:pt x="15183" y="218088"/>
                </a:lnTo>
                <a:cubicBezTo>
                  <a:pt x="6797" y="218088"/>
                  <a:pt x="0" y="211342"/>
                  <a:pt x="0" y="203019"/>
                </a:cubicBezTo>
                <a:lnTo>
                  <a:pt x="0" y="138796"/>
                </a:lnTo>
                <a:cubicBezTo>
                  <a:pt x="0" y="130473"/>
                  <a:pt x="6797" y="123727"/>
                  <a:pt x="15183" y="123727"/>
                </a:cubicBezTo>
                <a:close/>
                <a:moveTo>
                  <a:pt x="160365" y="36373"/>
                </a:moveTo>
                <a:lnTo>
                  <a:pt x="138896" y="57681"/>
                </a:lnTo>
                <a:lnTo>
                  <a:pt x="160365" y="78988"/>
                </a:lnTo>
                <a:lnTo>
                  <a:pt x="181835" y="57681"/>
                </a:lnTo>
                <a:close/>
                <a:moveTo>
                  <a:pt x="15183" y="13634"/>
                </a:moveTo>
                <a:lnTo>
                  <a:pt x="79894" y="13634"/>
                </a:lnTo>
                <a:cubicBezTo>
                  <a:pt x="88280" y="13634"/>
                  <a:pt x="95078" y="20381"/>
                  <a:pt x="95078" y="28703"/>
                </a:cubicBezTo>
                <a:lnTo>
                  <a:pt x="95078" y="92927"/>
                </a:lnTo>
                <a:cubicBezTo>
                  <a:pt x="95078" y="101248"/>
                  <a:pt x="88280" y="107995"/>
                  <a:pt x="79894" y="107995"/>
                </a:cubicBezTo>
                <a:lnTo>
                  <a:pt x="15183" y="107995"/>
                </a:lnTo>
                <a:cubicBezTo>
                  <a:pt x="6797" y="107995"/>
                  <a:pt x="0" y="101248"/>
                  <a:pt x="0" y="92927"/>
                </a:cubicBezTo>
                <a:lnTo>
                  <a:pt x="0" y="28703"/>
                </a:lnTo>
                <a:cubicBezTo>
                  <a:pt x="0" y="20381"/>
                  <a:pt x="6797" y="13634"/>
                  <a:pt x="15183" y="13634"/>
                </a:cubicBezTo>
                <a:close/>
                <a:moveTo>
                  <a:pt x="160350" y="0"/>
                </a:moveTo>
                <a:cubicBezTo>
                  <a:pt x="164235" y="0"/>
                  <a:pt x="168120" y="1471"/>
                  <a:pt x="171084" y="4412"/>
                </a:cubicBezTo>
                <a:lnTo>
                  <a:pt x="171099" y="4412"/>
                </a:lnTo>
                <a:lnTo>
                  <a:pt x="214054" y="47027"/>
                </a:lnTo>
                <a:cubicBezTo>
                  <a:pt x="219980" y="52912"/>
                  <a:pt x="219980" y="62450"/>
                  <a:pt x="214054" y="68334"/>
                </a:cubicBezTo>
                <a:lnTo>
                  <a:pt x="171099" y="110964"/>
                </a:lnTo>
                <a:cubicBezTo>
                  <a:pt x="165170" y="116847"/>
                  <a:pt x="155559" y="116847"/>
                  <a:pt x="149630" y="110964"/>
                </a:cubicBezTo>
                <a:lnTo>
                  <a:pt x="106691" y="68334"/>
                </a:lnTo>
                <a:cubicBezTo>
                  <a:pt x="100765" y="62450"/>
                  <a:pt x="100765" y="52912"/>
                  <a:pt x="106691" y="47027"/>
                </a:cubicBezTo>
                <a:lnTo>
                  <a:pt x="149615" y="4412"/>
                </a:lnTo>
                <a:cubicBezTo>
                  <a:pt x="152580" y="1471"/>
                  <a:pt x="156465" y="0"/>
                  <a:pt x="160350" y="0"/>
                </a:cubicBezTo>
                <a:close/>
              </a:path>
            </a:pathLst>
          </a:custGeom>
          <a:solidFill>
            <a:srgbClr val="FFFFFF"/>
          </a:solidFill>
          <a:ln w="7490"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32" name="图片 14" descr="343435383038363b343532323339393bd6b4d0d0d5aad2aa"/>
          <p:cNvSpPr/>
          <p:nvPr>
            <p:custDataLst>
              <p:tags r:id="rId20"/>
            </p:custDataLst>
          </p:nvPr>
        </p:nvSpPr>
        <p:spPr>
          <a:xfrm>
            <a:off x="5261293" y="3929697"/>
            <a:ext cx="185906" cy="218440"/>
          </a:xfrm>
          <a:custGeom>
            <a:avLst/>
            <a:gdLst>
              <a:gd name="connsiteX0" fmla="*/ 61383 w 185906"/>
              <a:gd name="connsiteY0" fmla="*/ 22846 h 218440"/>
              <a:gd name="connsiteX1" fmla="*/ 92569 w 185906"/>
              <a:gd name="connsiteY1" fmla="*/ -392 h 218440"/>
              <a:gd name="connsiteX2" fmla="*/ 123756 w 185906"/>
              <a:gd name="connsiteY2" fmla="*/ 22846 h 218440"/>
              <a:gd name="connsiteX3" fmla="*/ 166932 w 185906"/>
              <a:gd name="connsiteY3" fmla="*/ 22846 h 218440"/>
              <a:gd name="connsiteX4" fmla="*/ 185523 w 185906"/>
              <a:gd name="connsiteY4" fmla="*/ 41437 h 218440"/>
              <a:gd name="connsiteX5" fmla="*/ 185523 w 185906"/>
              <a:gd name="connsiteY5" fmla="*/ 199458 h 218440"/>
              <a:gd name="connsiteX6" fmla="*/ 166932 w 185906"/>
              <a:gd name="connsiteY6" fmla="*/ 218048 h 218440"/>
              <a:gd name="connsiteX7" fmla="*/ 18207 w 185906"/>
              <a:gd name="connsiteY7" fmla="*/ 218048 h 218440"/>
              <a:gd name="connsiteX8" fmla="*/ -384 w 185906"/>
              <a:gd name="connsiteY8" fmla="*/ 199458 h 218440"/>
              <a:gd name="connsiteX9" fmla="*/ -384 w 185906"/>
              <a:gd name="connsiteY9" fmla="*/ 41437 h 218440"/>
              <a:gd name="connsiteX10" fmla="*/ 18207 w 185906"/>
              <a:gd name="connsiteY10" fmla="*/ 22846 h 218440"/>
              <a:gd name="connsiteX11" fmla="*/ 61383 w 185906"/>
              <a:gd name="connsiteY11" fmla="*/ 22846 h 218440"/>
              <a:gd name="connsiteX12" fmla="*/ 92569 w 185906"/>
              <a:gd name="connsiteY12" fmla="*/ 36789 h 218440"/>
              <a:gd name="connsiteX13" fmla="*/ 101865 w 185906"/>
              <a:gd name="connsiteY13" fmla="*/ 27494 h 218440"/>
              <a:gd name="connsiteX14" fmla="*/ 92569 w 185906"/>
              <a:gd name="connsiteY14" fmla="*/ 18199 h 218440"/>
              <a:gd name="connsiteX15" fmla="*/ 83274 w 185906"/>
              <a:gd name="connsiteY15" fmla="*/ 27494 h 218440"/>
              <a:gd name="connsiteX16" fmla="*/ 92569 w 185906"/>
              <a:gd name="connsiteY16" fmla="*/ 36789 h 218440"/>
              <a:gd name="connsiteX17" fmla="*/ 46093 w 185906"/>
              <a:gd name="connsiteY17" fmla="*/ 69323 h 218440"/>
              <a:gd name="connsiteX18" fmla="*/ 36797 w 185906"/>
              <a:gd name="connsiteY18" fmla="*/ 78618 h 218440"/>
              <a:gd name="connsiteX19" fmla="*/ 46093 w 185906"/>
              <a:gd name="connsiteY19" fmla="*/ 87914 h 218440"/>
              <a:gd name="connsiteX20" fmla="*/ 139046 w 185906"/>
              <a:gd name="connsiteY20" fmla="*/ 87914 h 218440"/>
              <a:gd name="connsiteX21" fmla="*/ 148341 w 185906"/>
              <a:gd name="connsiteY21" fmla="*/ 78618 h 218440"/>
              <a:gd name="connsiteX22" fmla="*/ 139046 w 185906"/>
              <a:gd name="connsiteY22" fmla="*/ 69323 h 218440"/>
              <a:gd name="connsiteX23" fmla="*/ 46093 w 185906"/>
              <a:gd name="connsiteY23" fmla="*/ 69323 h 218440"/>
              <a:gd name="connsiteX24" fmla="*/ 46093 w 185906"/>
              <a:gd name="connsiteY24" fmla="*/ 111152 h 218440"/>
              <a:gd name="connsiteX25" fmla="*/ 36797 w 185906"/>
              <a:gd name="connsiteY25" fmla="*/ 120447 h 218440"/>
              <a:gd name="connsiteX26" fmla="*/ 46093 w 185906"/>
              <a:gd name="connsiteY26" fmla="*/ 129743 h 218440"/>
              <a:gd name="connsiteX27" fmla="*/ 139046 w 185906"/>
              <a:gd name="connsiteY27" fmla="*/ 129743 h 218440"/>
              <a:gd name="connsiteX28" fmla="*/ 148341 w 185906"/>
              <a:gd name="connsiteY28" fmla="*/ 120447 h 218440"/>
              <a:gd name="connsiteX29" fmla="*/ 139046 w 185906"/>
              <a:gd name="connsiteY29" fmla="*/ 111152 h 218440"/>
              <a:gd name="connsiteX30" fmla="*/ 46093 w 185906"/>
              <a:gd name="connsiteY30" fmla="*/ 111152 h 218440"/>
              <a:gd name="connsiteX31" fmla="*/ 46093 w 185906"/>
              <a:gd name="connsiteY31" fmla="*/ 152981 h 218440"/>
              <a:gd name="connsiteX32" fmla="*/ 36797 w 185906"/>
              <a:gd name="connsiteY32" fmla="*/ 162276 h 218440"/>
              <a:gd name="connsiteX33" fmla="*/ 46093 w 185906"/>
              <a:gd name="connsiteY33" fmla="*/ 171572 h 218440"/>
              <a:gd name="connsiteX34" fmla="*/ 92569 w 185906"/>
              <a:gd name="connsiteY34" fmla="*/ 171572 h 218440"/>
              <a:gd name="connsiteX35" fmla="*/ 101865 w 185906"/>
              <a:gd name="connsiteY35" fmla="*/ 162276 h 218440"/>
              <a:gd name="connsiteX36" fmla="*/ 92569 w 185906"/>
              <a:gd name="connsiteY36" fmla="*/ 152981 h 218440"/>
              <a:gd name="connsiteX37" fmla="*/ 46093 w 185906"/>
              <a:gd name="connsiteY37" fmla="*/ 152981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5906" h="218440">
                <a:moveTo>
                  <a:pt x="61383" y="22846"/>
                </a:moveTo>
                <a:cubicBezTo>
                  <a:pt x="65383" y="9408"/>
                  <a:pt x="77832" y="-392"/>
                  <a:pt x="92569" y="-392"/>
                </a:cubicBezTo>
                <a:cubicBezTo>
                  <a:pt x="107307" y="-392"/>
                  <a:pt x="119756" y="9408"/>
                  <a:pt x="123756" y="22846"/>
                </a:cubicBezTo>
                <a:lnTo>
                  <a:pt x="166932" y="22846"/>
                </a:lnTo>
                <a:cubicBezTo>
                  <a:pt x="177199" y="22846"/>
                  <a:pt x="185523" y="31170"/>
                  <a:pt x="185523" y="41437"/>
                </a:cubicBezTo>
                <a:lnTo>
                  <a:pt x="185523" y="199458"/>
                </a:lnTo>
                <a:cubicBezTo>
                  <a:pt x="185523" y="209725"/>
                  <a:pt x="177199" y="218048"/>
                  <a:pt x="166932" y="218048"/>
                </a:cubicBezTo>
                <a:lnTo>
                  <a:pt x="18207" y="218048"/>
                </a:lnTo>
                <a:cubicBezTo>
                  <a:pt x="7939" y="218048"/>
                  <a:pt x="-384" y="209725"/>
                  <a:pt x="-384" y="199458"/>
                </a:cubicBezTo>
                <a:lnTo>
                  <a:pt x="-384" y="41437"/>
                </a:lnTo>
                <a:cubicBezTo>
                  <a:pt x="-384" y="31170"/>
                  <a:pt x="7939" y="22846"/>
                  <a:pt x="18207" y="22846"/>
                </a:cubicBezTo>
                <a:lnTo>
                  <a:pt x="61383" y="22846"/>
                </a:lnTo>
                <a:moveTo>
                  <a:pt x="92569" y="36789"/>
                </a:moveTo>
                <a:cubicBezTo>
                  <a:pt x="97703" y="36789"/>
                  <a:pt x="101865" y="32628"/>
                  <a:pt x="101865" y="27494"/>
                </a:cubicBezTo>
                <a:cubicBezTo>
                  <a:pt x="101865" y="22360"/>
                  <a:pt x="97703" y="18199"/>
                  <a:pt x="92569" y="18199"/>
                </a:cubicBezTo>
                <a:cubicBezTo>
                  <a:pt x="87436" y="18199"/>
                  <a:pt x="83274" y="22360"/>
                  <a:pt x="83274" y="27494"/>
                </a:cubicBezTo>
                <a:cubicBezTo>
                  <a:pt x="83274" y="32628"/>
                  <a:pt x="87436" y="36789"/>
                  <a:pt x="92569" y="36789"/>
                </a:cubicBezTo>
                <a:moveTo>
                  <a:pt x="46093" y="69323"/>
                </a:moveTo>
                <a:cubicBezTo>
                  <a:pt x="40959" y="69323"/>
                  <a:pt x="36797" y="73485"/>
                  <a:pt x="36797" y="78618"/>
                </a:cubicBezTo>
                <a:cubicBezTo>
                  <a:pt x="36797" y="83752"/>
                  <a:pt x="40959" y="87914"/>
                  <a:pt x="46093" y="87914"/>
                </a:cubicBezTo>
                <a:lnTo>
                  <a:pt x="139046" y="87914"/>
                </a:lnTo>
                <a:cubicBezTo>
                  <a:pt x="144180" y="87914"/>
                  <a:pt x="148341" y="83752"/>
                  <a:pt x="148341" y="78618"/>
                </a:cubicBezTo>
                <a:cubicBezTo>
                  <a:pt x="148341" y="73485"/>
                  <a:pt x="144180" y="69323"/>
                  <a:pt x="139046" y="69323"/>
                </a:cubicBezTo>
                <a:lnTo>
                  <a:pt x="46093" y="69323"/>
                </a:lnTo>
                <a:moveTo>
                  <a:pt x="46093" y="111152"/>
                </a:moveTo>
                <a:cubicBezTo>
                  <a:pt x="40959" y="111152"/>
                  <a:pt x="36797" y="115314"/>
                  <a:pt x="36797" y="120447"/>
                </a:cubicBezTo>
                <a:cubicBezTo>
                  <a:pt x="36797" y="125581"/>
                  <a:pt x="40959" y="129743"/>
                  <a:pt x="46093" y="129743"/>
                </a:cubicBezTo>
                <a:lnTo>
                  <a:pt x="139046" y="129743"/>
                </a:lnTo>
                <a:cubicBezTo>
                  <a:pt x="144180" y="129743"/>
                  <a:pt x="148341" y="125581"/>
                  <a:pt x="148341" y="120447"/>
                </a:cubicBezTo>
                <a:cubicBezTo>
                  <a:pt x="148341" y="115314"/>
                  <a:pt x="144180" y="111152"/>
                  <a:pt x="139046" y="111152"/>
                </a:cubicBezTo>
                <a:lnTo>
                  <a:pt x="46093" y="111152"/>
                </a:lnTo>
                <a:moveTo>
                  <a:pt x="46093" y="152981"/>
                </a:moveTo>
                <a:cubicBezTo>
                  <a:pt x="40959" y="152981"/>
                  <a:pt x="36797" y="157143"/>
                  <a:pt x="36797" y="162276"/>
                </a:cubicBezTo>
                <a:cubicBezTo>
                  <a:pt x="36797" y="167410"/>
                  <a:pt x="40959" y="171572"/>
                  <a:pt x="46093" y="171572"/>
                </a:cubicBezTo>
                <a:lnTo>
                  <a:pt x="92569" y="171572"/>
                </a:lnTo>
                <a:cubicBezTo>
                  <a:pt x="97703" y="171572"/>
                  <a:pt x="101865" y="167410"/>
                  <a:pt x="101865" y="162276"/>
                </a:cubicBezTo>
                <a:cubicBezTo>
                  <a:pt x="101865" y="157143"/>
                  <a:pt x="97703" y="152981"/>
                  <a:pt x="92569" y="152981"/>
                </a:cubicBezTo>
                <a:lnTo>
                  <a:pt x="46093" y="152981"/>
                </a:lnTo>
              </a:path>
            </a:pathLst>
          </a:custGeom>
          <a:solidFill>
            <a:srgbClr val="FFFFFF"/>
          </a:solidFill>
          <a:ln w="279"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33" name="图片 72" descr="343439383331313b343532303031393bd2b5bca8b9dcc0ed"/>
          <p:cNvSpPr/>
          <p:nvPr>
            <p:custDataLst>
              <p:tags r:id="rId21"/>
            </p:custDataLst>
          </p:nvPr>
        </p:nvSpPr>
        <p:spPr>
          <a:xfrm>
            <a:off x="7488873" y="3937317"/>
            <a:ext cx="218439" cy="202786"/>
          </a:xfrm>
          <a:custGeom>
            <a:avLst/>
            <a:gdLst>
              <a:gd name="connsiteX0" fmla="*/ 192921 w 218439"/>
              <a:gd name="connsiteY0" fmla="*/ 115 h 202786"/>
              <a:gd name="connsiteX1" fmla="*/ 25190 w 218439"/>
              <a:gd name="connsiteY1" fmla="*/ 115 h 202786"/>
              <a:gd name="connsiteX2" fmla="*/ 114 w 218439"/>
              <a:gd name="connsiteY2" fmla="*/ 25393 h 202786"/>
              <a:gd name="connsiteX3" fmla="*/ 114 w 218439"/>
              <a:gd name="connsiteY3" fmla="*/ 134370 h 202786"/>
              <a:gd name="connsiteX4" fmla="*/ 25190 w 218439"/>
              <a:gd name="connsiteY4" fmla="*/ 159648 h 202786"/>
              <a:gd name="connsiteX5" fmla="*/ 88159 w 218439"/>
              <a:gd name="connsiteY5" fmla="*/ 159648 h 202786"/>
              <a:gd name="connsiteX6" fmla="*/ 88159 w 218439"/>
              <a:gd name="connsiteY6" fmla="*/ 190543 h 202786"/>
              <a:gd name="connsiteX7" fmla="*/ 53610 w 218439"/>
              <a:gd name="connsiteY7" fmla="*/ 190543 h 202786"/>
              <a:gd name="connsiteX8" fmla="*/ 47480 w 218439"/>
              <a:gd name="connsiteY8" fmla="*/ 196722 h 202786"/>
              <a:gd name="connsiteX9" fmla="*/ 53610 w 218439"/>
              <a:gd name="connsiteY9" fmla="*/ 202902 h 202786"/>
              <a:gd name="connsiteX10" fmla="*/ 160044 w 218439"/>
              <a:gd name="connsiteY10" fmla="*/ 202902 h 202786"/>
              <a:gd name="connsiteX11" fmla="*/ 166173 w 218439"/>
              <a:gd name="connsiteY11" fmla="*/ 196722 h 202786"/>
              <a:gd name="connsiteX12" fmla="*/ 160044 w 218439"/>
              <a:gd name="connsiteY12" fmla="*/ 190543 h 202786"/>
              <a:gd name="connsiteX13" fmla="*/ 126052 w 218439"/>
              <a:gd name="connsiteY13" fmla="*/ 190543 h 202786"/>
              <a:gd name="connsiteX14" fmla="*/ 126052 w 218439"/>
              <a:gd name="connsiteY14" fmla="*/ 159648 h 202786"/>
              <a:gd name="connsiteX15" fmla="*/ 193478 w 218439"/>
              <a:gd name="connsiteY15" fmla="*/ 159648 h 202786"/>
              <a:gd name="connsiteX16" fmla="*/ 218554 w 218439"/>
              <a:gd name="connsiteY16" fmla="*/ 134370 h 202786"/>
              <a:gd name="connsiteX17" fmla="*/ 218554 w 218439"/>
              <a:gd name="connsiteY17" fmla="*/ 25393 h 202786"/>
              <a:gd name="connsiteX18" fmla="*/ 192921 w 218439"/>
              <a:gd name="connsiteY18" fmla="*/ 115 h 202786"/>
              <a:gd name="connsiteX19" fmla="*/ 181775 w 218439"/>
              <a:gd name="connsiteY19" fmla="*/ 37751 h 202786"/>
              <a:gd name="connsiteX20" fmla="*/ 181775 w 218439"/>
              <a:gd name="connsiteY20" fmla="*/ 37751 h 202786"/>
              <a:gd name="connsiteX21" fmla="*/ 181775 w 218439"/>
              <a:gd name="connsiteY21" fmla="*/ 38313 h 202786"/>
              <a:gd name="connsiteX22" fmla="*/ 119365 w 218439"/>
              <a:gd name="connsiteY22" fmla="*/ 122012 h 202786"/>
              <a:gd name="connsiteX23" fmla="*/ 117693 w 218439"/>
              <a:gd name="connsiteY23" fmla="*/ 120888 h 202786"/>
              <a:gd name="connsiteX24" fmla="*/ 68655 w 218439"/>
              <a:gd name="connsiteY24" fmla="*/ 84937 h 202786"/>
              <a:gd name="connsiteX25" fmla="*/ 51381 w 218439"/>
              <a:gd name="connsiteY25" fmla="*/ 107406 h 202786"/>
              <a:gd name="connsiteX26" fmla="*/ 43579 w 218439"/>
              <a:gd name="connsiteY26" fmla="*/ 110215 h 202786"/>
              <a:gd name="connsiteX27" fmla="*/ 39678 w 218439"/>
              <a:gd name="connsiteY27" fmla="*/ 101789 h 202786"/>
              <a:gd name="connsiteX28" fmla="*/ 40236 w 218439"/>
              <a:gd name="connsiteY28" fmla="*/ 100666 h 202786"/>
              <a:gd name="connsiteX29" fmla="*/ 63640 w 218439"/>
              <a:gd name="connsiteY29" fmla="*/ 69770 h 202786"/>
              <a:gd name="connsiteX30" fmla="*/ 65869 w 218439"/>
              <a:gd name="connsiteY30" fmla="*/ 66961 h 202786"/>
              <a:gd name="connsiteX31" fmla="*/ 116578 w 218439"/>
              <a:gd name="connsiteY31" fmla="*/ 104598 h 202786"/>
              <a:gd name="connsiteX32" fmla="*/ 171746 w 218439"/>
              <a:gd name="connsiteY32" fmla="*/ 31010 h 202786"/>
              <a:gd name="connsiteX33" fmla="*/ 178432 w 218439"/>
              <a:gd name="connsiteY33" fmla="*/ 29887 h 202786"/>
              <a:gd name="connsiteX34" fmla="*/ 181775 w 218439"/>
              <a:gd name="connsiteY34" fmla="*/ 37751 h 20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8439" h="202786">
                <a:moveTo>
                  <a:pt x="192921" y="115"/>
                </a:moveTo>
                <a:lnTo>
                  <a:pt x="25190" y="115"/>
                </a:lnTo>
                <a:cubicBezTo>
                  <a:pt x="11259" y="115"/>
                  <a:pt x="114" y="11350"/>
                  <a:pt x="114" y="25393"/>
                </a:cubicBezTo>
                <a:lnTo>
                  <a:pt x="114" y="134370"/>
                </a:lnTo>
                <a:cubicBezTo>
                  <a:pt x="114" y="148413"/>
                  <a:pt x="11259" y="159648"/>
                  <a:pt x="25190" y="159648"/>
                </a:cubicBezTo>
                <a:lnTo>
                  <a:pt x="88159" y="159648"/>
                </a:lnTo>
                <a:lnTo>
                  <a:pt x="88159" y="190543"/>
                </a:lnTo>
                <a:lnTo>
                  <a:pt x="53610" y="190543"/>
                </a:lnTo>
                <a:cubicBezTo>
                  <a:pt x="50266" y="190543"/>
                  <a:pt x="47480" y="193352"/>
                  <a:pt x="47480" y="196722"/>
                </a:cubicBezTo>
                <a:cubicBezTo>
                  <a:pt x="47480" y="200093"/>
                  <a:pt x="50266" y="202902"/>
                  <a:pt x="53610" y="202902"/>
                </a:cubicBezTo>
                <a:lnTo>
                  <a:pt x="160044" y="202902"/>
                </a:lnTo>
                <a:cubicBezTo>
                  <a:pt x="163387" y="202902"/>
                  <a:pt x="166173" y="200093"/>
                  <a:pt x="166173" y="196722"/>
                </a:cubicBezTo>
                <a:cubicBezTo>
                  <a:pt x="166173" y="193352"/>
                  <a:pt x="163387" y="190543"/>
                  <a:pt x="160044" y="190543"/>
                </a:cubicBezTo>
                <a:lnTo>
                  <a:pt x="126052" y="190543"/>
                </a:lnTo>
                <a:lnTo>
                  <a:pt x="126052" y="159648"/>
                </a:lnTo>
                <a:lnTo>
                  <a:pt x="193478" y="159648"/>
                </a:lnTo>
                <a:cubicBezTo>
                  <a:pt x="207409" y="159648"/>
                  <a:pt x="218554" y="148413"/>
                  <a:pt x="218554" y="134370"/>
                </a:cubicBezTo>
                <a:lnTo>
                  <a:pt x="218554" y="25393"/>
                </a:lnTo>
                <a:cubicBezTo>
                  <a:pt x="217996" y="11911"/>
                  <a:pt x="206852" y="115"/>
                  <a:pt x="192921" y="115"/>
                </a:cubicBezTo>
                <a:moveTo>
                  <a:pt x="181775" y="37751"/>
                </a:moveTo>
                <a:cubicBezTo>
                  <a:pt x="181775" y="37751"/>
                  <a:pt x="181775" y="38313"/>
                  <a:pt x="181775" y="37751"/>
                </a:cubicBezTo>
                <a:lnTo>
                  <a:pt x="181775" y="38313"/>
                </a:lnTo>
                <a:lnTo>
                  <a:pt x="119365" y="122012"/>
                </a:lnTo>
                <a:lnTo>
                  <a:pt x="117693" y="120888"/>
                </a:lnTo>
                <a:lnTo>
                  <a:pt x="68655" y="84937"/>
                </a:lnTo>
                <a:lnTo>
                  <a:pt x="51381" y="107406"/>
                </a:lnTo>
                <a:cubicBezTo>
                  <a:pt x="49709" y="110215"/>
                  <a:pt x="46365" y="111339"/>
                  <a:pt x="43579" y="110215"/>
                </a:cubicBezTo>
                <a:cubicBezTo>
                  <a:pt x="40236" y="109091"/>
                  <a:pt x="38564" y="105159"/>
                  <a:pt x="39678" y="101789"/>
                </a:cubicBezTo>
                <a:cubicBezTo>
                  <a:pt x="39678" y="101228"/>
                  <a:pt x="39678" y="101228"/>
                  <a:pt x="40236" y="100666"/>
                </a:cubicBezTo>
                <a:lnTo>
                  <a:pt x="63640" y="69770"/>
                </a:lnTo>
                <a:lnTo>
                  <a:pt x="65869" y="66961"/>
                </a:lnTo>
                <a:lnTo>
                  <a:pt x="116578" y="104598"/>
                </a:lnTo>
                <a:lnTo>
                  <a:pt x="171746" y="31010"/>
                </a:lnTo>
                <a:cubicBezTo>
                  <a:pt x="173418" y="29325"/>
                  <a:pt x="176204" y="28764"/>
                  <a:pt x="178432" y="29887"/>
                </a:cubicBezTo>
                <a:cubicBezTo>
                  <a:pt x="181775" y="31010"/>
                  <a:pt x="183447" y="34381"/>
                  <a:pt x="181775" y="37751"/>
                </a:cubicBezTo>
              </a:path>
            </a:pathLst>
          </a:custGeom>
          <a:solidFill>
            <a:srgbClr val="FFFFFF"/>
          </a:solidFill>
          <a:ln w="749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34" name="任意多边形: 形状 29"/>
          <p:cNvSpPr/>
          <p:nvPr>
            <p:custDataLst>
              <p:tags r:id="rId22"/>
            </p:custDataLst>
          </p:nvPr>
        </p:nvSpPr>
        <p:spPr>
          <a:xfrm>
            <a:off x="9732963" y="3929697"/>
            <a:ext cx="217805" cy="217560"/>
          </a:xfrm>
          <a:custGeom>
            <a:avLst/>
            <a:gdLst>
              <a:gd name="connsiteX0" fmla="*/ 100163 w 217805"/>
              <a:gd name="connsiteY0" fmla="*/ 148263 h 217560"/>
              <a:gd name="connsiteX1" fmla="*/ 44421 w 217805"/>
              <a:gd name="connsiteY1" fmla="*/ 161841 h 217560"/>
              <a:gd name="connsiteX2" fmla="*/ 40663 w 217805"/>
              <a:gd name="connsiteY2" fmla="*/ 166643 h 217560"/>
              <a:gd name="connsiteX3" fmla="*/ 40663 w 217805"/>
              <a:gd name="connsiteY3" fmla="*/ 172317 h 217560"/>
              <a:gd name="connsiteX4" fmla="*/ 44421 w 217805"/>
              <a:gd name="connsiteY4" fmla="*/ 175274 h 217560"/>
              <a:gd name="connsiteX5" fmla="*/ 100163 w 217805"/>
              <a:gd name="connsiteY5" fmla="*/ 161696 h 217560"/>
              <a:gd name="connsiteX6" fmla="*/ 103921 w 217805"/>
              <a:gd name="connsiteY6" fmla="*/ 156895 h 217560"/>
              <a:gd name="connsiteX7" fmla="*/ 103921 w 217805"/>
              <a:gd name="connsiteY7" fmla="*/ 151222 h 217560"/>
              <a:gd name="connsiteX8" fmla="*/ 100163 w 217805"/>
              <a:gd name="connsiteY8" fmla="*/ 148263 h 217560"/>
              <a:gd name="connsiteX9" fmla="*/ 100163 w 217805"/>
              <a:gd name="connsiteY9" fmla="*/ 121399 h 217560"/>
              <a:gd name="connsiteX10" fmla="*/ 44421 w 217805"/>
              <a:gd name="connsiteY10" fmla="*/ 134977 h 217560"/>
              <a:gd name="connsiteX11" fmla="*/ 40663 w 217805"/>
              <a:gd name="connsiteY11" fmla="*/ 139778 h 217560"/>
              <a:gd name="connsiteX12" fmla="*/ 40663 w 217805"/>
              <a:gd name="connsiteY12" fmla="*/ 145452 h 217560"/>
              <a:gd name="connsiteX13" fmla="*/ 44421 w 217805"/>
              <a:gd name="connsiteY13" fmla="*/ 148409 h 217560"/>
              <a:gd name="connsiteX14" fmla="*/ 100163 w 217805"/>
              <a:gd name="connsiteY14" fmla="*/ 134831 h 217560"/>
              <a:gd name="connsiteX15" fmla="*/ 103921 w 217805"/>
              <a:gd name="connsiteY15" fmla="*/ 130031 h 217560"/>
              <a:gd name="connsiteX16" fmla="*/ 103921 w 217805"/>
              <a:gd name="connsiteY16" fmla="*/ 124357 h 217560"/>
              <a:gd name="connsiteX17" fmla="*/ 100163 w 217805"/>
              <a:gd name="connsiteY17" fmla="*/ 121399 h 217560"/>
              <a:gd name="connsiteX18" fmla="*/ 100163 w 217805"/>
              <a:gd name="connsiteY18" fmla="*/ 94533 h 217560"/>
              <a:gd name="connsiteX19" fmla="*/ 44421 w 217805"/>
              <a:gd name="connsiteY19" fmla="*/ 108111 h 217560"/>
              <a:gd name="connsiteX20" fmla="*/ 40663 w 217805"/>
              <a:gd name="connsiteY20" fmla="*/ 112913 h 217560"/>
              <a:gd name="connsiteX21" fmla="*/ 40663 w 217805"/>
              <a:gd name="connsiteY21" fmla="*/ 118586 h 217560"/>
              <a:gd name="connsiteX22" fmla="*/ 44421 w 217805"/>
              <a:gd name="connsiteY22" fmla="*/ 121544 h 217560"/>
              <a:gd name="connsiteX23" fmla="*/ 100163 w 217805"/>
              <a:gd name="connsiteY23" fmla="*/ 107966 h 217560"/>
              <a:gd name="connsiteX24" fmla="*/ 103921 w 217805"/>
              <a:gd name="connsiteY24" fmla="*/ 103166 h 217560"/>
              <a:gd name="connsiteX25" fmla="*/ 103921 w 217805"/>
              <a:gd name="connsiteY25" fmla="*/ 97492 h 217560"/>
              <a:gd name="connsiteX26" fmla="*/ 100163 w 217805"/>
              <a:gd name="connsiteY26" fmla="*/ 94533 h 217560"/>
              <a:gd name="connsiteX27" fmla="*/ 118324 w 217805"/>
              <a:gd name="connsiteY27" fmla="*/ 39713 h 217560"/>
              <a:gd name="connsiteX28" fmla="*/ 125016 w 217805"/>
              <a:gd name="connsiteY28" fmla="*/ 40707 h 217560"/>
              <a:gd name="connsiteX29" fmla="*/ 154379 w 217805"/>
              <a:gd name="connsiteY29" fmla="*/ 63523 h 217560"/>
              <a:gd name="connsiteX30" fmla="*/ 157433 w 217805"/>
              <a:gd name="connsiteY30" fmla="*/ 69778 h 217560"/>
              <a:gd name="connsiteX31" fmla="*/ 157433 w 217805"/>
              <a:gd name="connsiteY31" fmla="*/ 213680 h 217560"/>
              <a:gd name="connsiteX32" fmla="*/ 153554 w 217805"/>
              <a:gd name="connsiteY32" fmla="*/ 217560 h 217560"/>
              <a:gd name="connsiteX33" fmla="*/ 19326 w 217805"/>
              <a:gd name="connsiteY33" fmla="*/ 217560 h 217560"/>
              <a:gd name="connsiteX34" fmla="*/ 19305 w 217805"/>
              <a:gd name="connsiteY34" fmla="*/ 217539 h 217560"/>
              <a:gd name="connsiteX35" fmla="*/ 7759 w 217805"/>
              <a:gd name="connsiteY35" fmla="*/ 217539 h 217560"/>
              <a:gd name="connsiteX36" fmla="*/ 0 w 217805"/>
              <a:gd name="connsiteY36" fmla="*/ 209781 h 217560"/>
              <a:gd name="connsiteX37" fmla="*/ 7759 w 217805"/>
              <a:gd name="connsiteY37" fmla="*/ 202022 h 217560"/>
              <a:gd name="connsiteX38" fmla="*/ 15453 w 217805"/>
              <a:gd name="connsiteY38" fmla="*/ 202022 h 217560"/>
              <a:gd name="connsiteX39" fmla="*/ 15519 w 217805"/>
              <a:gd name="connsiteY39" fmla="*/ 83284 h 217560"/>
              <a:gd name="connsiteX40" fmla="*/ 19132 w 217805"/>
              <a:gd name="connsiteY40" fmla="*/ 77998 h 217560"/>
              <a:gd name="connsiteX41" fmla="*/ 148751 w 217805"/>
              <a:gd name="connsiteY41" fmla="*/ 292 h 217560"/>
              <a:gd name="connsiteX42" fmla="*/ 155540 w 217805"/>
              <a:gd name="connsiteY42" fmla="*/ 1359 h 217560"/>
              <a:gd name="connsiteX43" fmla="*/ 185364 w 217805"/>
              <a:gd name="connsiteY43" fmla="*/ 23156 h 217560"/>
              <a:gd name="connsiteX44" fmla="*/ 188467 w 217805"/>
              <a:gd name="connsiteY44" fmla="*/ 29194 h 217560"/>
              <a:gd name="connsiteX45" fmla="*/ 188467 w 217805"/>
              <a:gd name="connsiteY45" fmla="*/ 198651 h 217560"/>
              <a:gd name="connsiteX46" fmla="*/ 192347 w 217805"/>
              <a:gd name="connsiteY46" fmla="*/ 202434 h 217560"/>
              <a:gd name="connsiteX47" fmla="*/ 206579 w 217805"/>
              <a:gd name="connsiteY47" fmla="*/ 202434 h 217560"/>
              <a:gd name="connsiteX48" fmla="*/ 208009 w 217805"/>
              <a:gd name="connsiteY48" fmla="*/ 202701 h 217560"/>
              <a:gd name="connsiteX49" fmla="*/ 210022 w 217805"/>
              <a:gd name="connsiteY49" fmla="*/ 202434 h 217560"/>
              <a:gd name="connsiteX50" fmla="*/ 217805 w 217805"/>
              <a:gd name="connsiteY50" fmla="*/ 209975 h 217560"/>
              <a:gd name="connsiteX51" fmla="*/ 210046 w 217805"/>
              <a:gd name="connsiteY51" fmla="*/ 217539 h 217560"/>
              <a:gd name="connsiteX52" fmla="*/ 207985 w 217805"/>
              <a:gd name="connsiteY52" fmla="*/ 217272 h 217560"/>
              <a:gd name="connsiteX53" fmla="*/ 206603 w 217805"/>
              <a:gd name="connsiteY53" fmla="*/ 217515 h 217560"/>
              <a:gd name="connsiteX54" fmla="*/ 176853 w 217805"/>
              <a:gd name="connsiteY54" fmla="*/ 217515 h 217560"/>
              <a:gd name="connsiteX55" fmla="*/ 172973 w 217805"/>
              <a:gd name="connsiteY55" fmla="*/ 213733 h 217560"/>
              <a:gd name="connsiteX56" fmla="*/ 172973 w 217805"/>
              <a:gd name="connsiteY56" fmla="*/ 36734 h 217560"/>
              <a:gd name="connsiteX57" fmla="*/ 169870 w 217805"/>
              <a:gd name="connsiteY57" fmla="*/ 30697 h 217560"/>
              <a:gd name="connsiteX58" fmla="*/ 152728 w 217805"/>
              <a:gd name="connsiteY58" fmla="*/ 18186 h 217560"/>
              <a:gd name="connsiteX59" fmla="*/ 145939 w 217805"/>
              <a:gd name="connsiteY59" fmla="*/ 17119 h 217560"/>
              <a:gd name="connsiteX60" fmla="*/ 73224 w 217805"/>
              <a:gd name="connsiteY60" fmla="*/ 35764 h 217560"/>
              <a:gd name="connsiteX61" fmla="*/ 69611 w 217805"/>
              <a:gd name="connsiteY61" fmla="*/ 39983 h 217560"/>
              <a:gd name="connsiteX62" fmla="*/ 69611 w 217805"/>
              <a:gd name="connsiteY62" fmla="*/ 47742 h 217560"/>
              <a:gd name="connsiteX63" fmla="*/ 61852 w 217805"/>
              <a:gd name="connsiteY63" fmla="*/ 55307 h 217560"/>
              <a:gd name="connsiteX64" fmla="*/ 54094 w 217805"/>
              <a:gd name="connsiteY64" fmla="*/ 47742 h 217560"/>
              <a:gd name="connsiteX65" fmla="*/ 54021 w 217805"/>
              <a:gd name="connsiteY65" fmla="*/ 47742 h 217560"/>
              <a:gd name="connsiteX66" fmla="*/ 54021 w 217805"/>
              <a:gd name="connsiteY66" fmla="*/ 29848 h 217560"/>
              <a:gd name="connsiteX67" fmla="*/ 57706 w 217805"/>
              <a:gd name="connsiteY67" fmla="*/ 24878 h 21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7805" h="217560">
                <a:moveTo>
                  <a:pt x="100163" y="148263"/>
                </a:moveTo>
                <a:lnTo>
                  <a:pt x="44421" y="161841"/>
                </a:lnTo>
                <a:cubicBezTo>
                  <a:pt x="42360" y="162351"/>
                  <a:pt x="40663" y="164509"/>
                  <a:pt x="40663" y="166643"/>
                </a:cubicBezTo>
                <a:lnTo>
                  <a:pt x="40663" y="172317"/>
                </a:lnTo>
                <a:cubicBezTo>
                  <a:pt x="40663" y="174450"/>
                  <a:pt x="42336" y="175783"/>
                  <a:pt x="44421" y="175274"/>
                </a:cubicBezTo>
                <a:lnTo>
                  <a:pt x="100163" y="161696"/>
                </a:lnTo>
                <a:cubicBezTo>
                  <a:pt x="102224" y="161187"/>
                  <a:pt x="103921" y="159030"/>
                  <a:pt x="103921" y="156895"/>
                </a:cubicBezTo>
                <a:lnTo>
                  <a:pt x="103921" y="151222"/>
                </a:lnTo>
                <a:cubicBezTo>
                  <a:pt x="103921" y="149088"/>
                  <a:pt x="102248" y="147754"/>
                  <a:pt x="100163" y="148263"/>
                </a:cubicBezTo>
                <a:close/>
                <a:moveTo>
                  <a:pt x="100163" y="121399"/>
                </a:moveTo>
                <a:lnTo>
                  <a:pt x="44421" y="134977"/>
                </a:lnTo>
                <a:cubicBezTo>
                  <a:pt x="42360" y="135486"/>
                  <a:pt x="40663" y="137644"/>
                  <a:pt x="40663" y="139778"/>
                </a:cubicBezTo>
                <a:lnTo>
                  <a:pt x="40663" y="145452"/>
                </a:lnTo>
                <a:cubicBezTo>
                  <a:pt x="40663" y="147585"/>
                  <a:pt x="42336" y="148918"/>
                  <a:pt x="44421" y="148409"/>
                </a:cubicBezTo>
                <a:lnTo>
                  <a:pt x="100163" y="134831"/>
                </a:lnTo>
                <a:cubicBezTo>
                  <a:pt x="102224" y="134322"/>
                  <a:pt x="103921" y="132164"/>
                  <a:pt x="103921" y="130031"/>
                </a:cubicBezTo>
                <a:lnTo>
                  <a:pt x="103921" y="124357"/>
                </a:lnTo>
                <a:cubicBezTo>
                  <a:pt x="103921" y="122223"/>
                  <a:pt x="102248" y="120889"/>
                  <a:pt x="100163" y="121399"/>
                </a:cubicBezTo>
                <a:close/>
                <a:moveTo>
                  <a:pt x="100163" y="94533"/>
                </a:moveTo>
                <a:lnTo>
                  <a:pt x="44421" y="108111"/>
                </a:lnTo>
                <a:cubicBezTo>
                  <a:pt x="42360" y="108621"/>
                  <a:pt x="40663" y="110779"/>
                  <a:pt x="40663" y="112913"/>
                </a:cubicBezTo>
                <a:lnTo>
                  <a:pt x="40663" y="118586"/>
                </a:lnTo>
                <a:cubicBezTo>
                  <a:pt x="40663" y="120720"/>
                  <a:pt x="42336" y="122053"/>
                  <a:pt x="44421" y="121544"/>
                </a:cubicBezTo>
                <a:lnTo>
                  <a:pt x="100163" y="107966"/>
                </a:lnTo>
                <a:cubicBezTo>
                  <a:pt x="102224" y="107457"/>
                  <a:pt x="103921" y="105300"/>
                  <a:pt x="103921" y="103166"/>
                </a:cubicBezTo>
                <a:lnTo>
                  <a:pt x="103921" y="97492"/>
                </a:lnTo>
                <a:cubicBezTo>
                  <a:pt x="103921" y="95358"/>
                  <a:pt x="102248" y="94025"/>
                  <a:pt x="100163" y="94533"/>
                </a:cubicBezTo>
                <a:close/>
                <a:moveTo>
                  <a:pt x="118324" y="39713"/>
                </a:moveTo>
                <a:cubicBezTo>
                  <a:pt x="120312" y="38961"/>
                  <a:pt x="123343" y="39398"/>
                  <a:pt x="125016" y="40707"/>
                </a:cubicBezTo>
                <a:lnTo>
                  <a:pt x="154379" y="63523"/>
                </a:lnTo>
                <a:cubicBezTo>
                  <a:pt x="156051" y="64832"/>
                  <a:pt x="157433" y="67645"/>
                  <a:pt x="157433" y="69778"/>
                </a:cubicBezTo>
                <a:lnTo>
                  <a:pt x="157433" y="213680"/>
                </a:lnTo>
                <a:cubicBezTo>
                  <a:pt x="157433" y="215814"/>
                  <a:pt x="155687" y="217560"/>
                  <a:pt x="153554" y="217560"/>
                </a:cubicBezTo>
                <a:lnTo>
                  <a:pt x="19326" y="217560"/>
                </a:lnTo>
                <a:lnTo>
                  <a:pt x="19305" y="217539"/>
                </a:lnTo>
                <a:lnTo>
                  <a:pt x="7759" y="217539"/>
                </a:lnTo>
                <a:cubicBezTo>
                  <a:pt x="3491" y="217539"/>
                  <a:pt x="0" y="214048"/>
                  <a:pt x="0" y="209781"/>
                </a:cubicBezTo>
                <a:cubicBezTo>
                  <a:pt x="0" y="205513"/>
                  <a:pt x="3491" y="202022"/>
                  <a:pt x="7759" y="202022"/>
                </a:cubicBezTo>
                <a:lnTo>
                  <a:pt x="15453" y="202022"/>
                </a:lnTo>
                <a:lnTo>
                  <a:pt x="15519" y="83284"/>
                </a:lnTo>
                <a:cubicBezTo>
                  <a:pt x="15519" y="81150"/>
                  <a:pt x="17144" y="78774"/>
                  <a:pt x="19132" y="77998"/>
                </a:cubicBezTo>
                <a:close/>
                <a:moveTo>
                  <a:pt x="148751" y="292"/>
                </a:moveTo>
                <a:cubicBezTo>
                  <a:pt x="150788" y="-363"/>
                  <a:pt x="153843" y="122"/>
                  <a:pt x="155540" y="1359"/>
                </a:cubicBezTo>
                <a:lnTo>
                  <a:pt x="185364" y="23156"/>
                </a:lnTo>
                <a:cubicBezTo>
                  <a:pt x="187060" y="24393"/>
                  <a:pt x="188467" y="27108"/>
                  <a:pt x="188467" y="29194"/>
                </a:cubicBezTo>
                <a:lnTo>
                  <a:pt x="188467" y="198651"/>
                </a:lnTo>
                <a:cubicBezTo>
                  <a:pt x="188467" y="200737"/>
                  <a:pt x="190213" y="202434"/>
                  <a:pt x="192347" y="202434"/>
                </a:cubicBezTo>
                <a:lnTo>
                  <a:pt x="206579" y="202434"/>
                </a:lnTo>
                <a:cubicBezTo>
                  <a:pt x="207088" y="202434"/>
                  <a:pt x="207573" y="202531"/>
                  <a:pt x="208009" y="202701"/>
                </a:cubicBezTo>
                <a:cubicBezTo>
                  <a:pt x="208664" y="202531"/>
                  <a:pt x="209319" y="202434"/>
                  <a:pt x="210022" y="202434"/>
                </a:cubicBezTo>
                <a:cubicBezTo>
                  <a:pt x="214313" y="202434"/>
                  <a:pt x="217781" y="205828"/>
                  <a:pt x="217805" y="209975"/>
                </a:cubicBezTo>
                <a:cubicBezTo>
                  <a:pt x="217805" y="214145"/>
                  <a:pt x="214338" y="217539"/>
                  <a:pt x="210046" y="217539"/>
                </a:cubicBezTo>
                <a:cubicBezTo>
                  <a:pt x="209343" y="217539"/>
                  <a:pt x="208640" y="217442"/>
                  <a:pt x="207985" y="217272"/>
                </a:cubicBezTo>
                <a:cubicBezTo>
                  <a:pt x="207549" y="217418"/>
                  <a:pt x="207088" y="217515"/>
                  <a:pt x="206603" y="217515"/>
                </a:cubicBezTo>
                <a:lnTo>
                  <a:pt x="176853" y="217515"/>
                </a:lnTo>
                <a:cubicBezTo>
                  <a:pt x="174719" y="217515"/>
                  <a:pt x="172973" y="215818"/>
                  <a:pt x="172973" y="213733"/>
                </a:cubicBezTo>
                <a:lnTo>
                  <a:pt x="172973" y="36734"/>
                </a:lnTo>
                <a:cubicBezTo>
                  <a:pt x="172973" y="34673"/>
                  <a:pt x="171567" y="31933"/>
                  <a:pt x="169870" y="30697"/>
                </a:cubicBezTo>
                <a:lnTo>
                  <a:pt x="152728" y="18186"/>
                </a:lnTo>
                <a:cubicBezTo>
                  <a:pt x="151007" y="16949"/>
                  <a:pt x="147975" y="16464"/>
                  <a:pt x="145939" y="17119"/>
                </a:cubicBezTo>
                <a:lnTo>
                  <a:pt x="73224" y="35764"/>
                </a:lnTo>
                <a:cubicBezTo>
                  <a:pt x="71430" y="36346"/>
                  <a:pt x="69951" y="38141"/>
                  <a:pt x="69611" y="39983"/>
                </a:cubicBezTo>
                <a:lnTo>
                  <a:pt x="69611" y="47742"/>
                </a:lnTo>
                <a:cubicBezTo>
                  <a:pt x="69611" y="51913"/>
                  <a:pt x="66144" y="55307"/>
                  <a:pt x="61852" y="55307"/>
                </a:cubicBezTo>
                <a:cubicBezTo>
                  <a:pt x="57561" y="55307"/>
                  <a:pt x="54094" y="51913"/>
                  <a:pt x="54094" y="47742"/>
                </a:cubicBezTo>
                <a:lnTo>
                  <a:pt x="54021" y="47742"/>
                </a:lnTo>
                <a:lnTo>
                  <a:pt x="54021" y="29848"/>
                </a:lnTo>
                <a:cubicBezTo>
                  <a:pt x="54021" y="27763"/>
                  <a:pt x="55670" y="25532"/>
                  <a:pt x="57706" y="24878"/>
                </a:cubicBezTo>
                <a:close/>
              </a:path>
            </a:pathLst>
          </a:custGeom>
          <a:solidFill>
            <a:srgbClr val="FFFFFF"/>
          </a:solidFill>
          <a:ln w="7469"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Tree>
    <p:custDataLst>
      <p:tags r:id="rId2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929532" y="215049"/>
            <a:ext cx="446848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IN" altLang="en-US" sz="2800" b="1" dirty="0"/>
              <a:t>9. </a:t>
            </a:r>
            <a:r>
              <a:rPr lang="en-US" sz="2800" b="1" dirty="0"/>
              <a:t>Performance Evaluation</a:t>
            </a:r>
            <a:endParaRPr lang="en-US" sz="2800" b="1" dirty="0"/>
          </a:p>
        </p:txBody>
      </p:sp>
      <p:sp>
        <p:nvSpPr>
          <p:cNvPr id="4" name="Text Box 3"/>
          <p:cNvSpPr txBox="1"/>
          <p:nvPr/>
        </p:nvSpPr>
        <p:spPr>
          <a:xfrm>
            <a:off x="10497820" y="360680"/>
            <a:ext cx="970915" cy="368300"/>
          </a:xfrm>
          <a:prstGeom prst="rect">
            <a:avLst/>
          </a:prstGeom>
          <a:noFill/>
        </p:spPr>
        <p:txBody>
          <a:bodyPr wrap="square" rtlCol="0">
            <a:spAutoFit/>
          </a:bodyPr>
          <a:p>
            <a:r>
              <a:rPr lang="en-GB" altLang="en-US"/>
              <a:t>Contd...</a:t>
            </a:r>
            <a:endParaRPr lang="en-GB" altLang="en-US"/>
          </a:p>
        </p:txBody>
      </p:sp>
      <p:pic>
        <p:nvPicPr>
          <p:cNvPr id="5" name="Picture 4" descr="1"/>
          <p:cNvPicPr>
            <a:picLocks noChangeAspect="1"/>
          </p:cNvPicPr>
          <p:nvPr/>
        </p:nvPicPr>
        <p:blipFill>
          <a:blip r:embed="rId1"/>
          <a:stretch>
            <a:fillRect/>
          </a:stretch>
        </p:blipFill>
        <p:spPr>
          <a:xfrm>
            <a:off x="247650" y="1052830"/>
            <a:ext cx="5438775" cy="2664460"/>
          </a:xfrm>
          <a:prstGeom prst="rect">
            <a:avLst/>
          </a:prstGeom>
          <a:ln>
            <a:solidFill>
              <a:schemeClr val="tx1"/>
            </a:solidFill>
          </a:ln>
        </p:spPr>
      </p:pic>
      <p:pic>
        <p:nvPicPr>
          <p:cNvPr id="6" name="Picture 5" descr="2"/>
          <p:cNvPicPr>
            <a:picLocks noChangeAspect="1"/>
          </p:cNvPicPr>
          <p:nvPr/>
        </p:nvPicPr>
        <p:blipFill>
          <a:blip r:embed="rId2"/>
          <a:stretch>
            <a:fillRect/>
          </a:stretch>
        </p:blipFill>
        <p:spPr>
          <a:xfrm>
            <a:off x="5981065" y="1052195"/>
            <a:ext cx="5744210" cy="2665095"/>
          </a:xfrm>
          <a:prstGeom prst="rect">
            <a:avLst/>
          </a:prstGeom>
          <a:ln>
            <a:solidFill>
              <a:schemeClr val="tx1"/>
            </a:solidFill>
          </a:ln>
        </p:spPr>
      </p:pic>
      <p:pic>
        <p:nvPicPr>
          <p:cNvPr id="7" name="Picture 6" descr="3"/>
          <p:cNvPicPr>
            <a:picLocks noChangeAspect="1"/>
          </p:cNvPicPr>
          <p:nvPr/>
        </p:nvPicPr>
        <p:blipFill>
          <a:blip r:embed="rId3"/>
          <a:stretch>
            <a:fillRect/>
          </a:stretch>
        </p:blipFill>
        <p:spPr>
          <a:xfrm>
            <a:off x="247650" y="3937635"/>
            <a:ext cx="5438775" cy="2676525"/>
          </a:xfrm>
          <a:prstGeom prst="rect">
            <a:avLst/>
          </a:prstGeom>
          <a:ln>
            <a:solidFill>
              <a:schemeClr val="tx1"/>
            </a:solidFill>
          </a:ln>
        </p:spPr>
      </p:pic>
      <p:pic>
        <p:nvPicPr>
          <p:cNvPr id="9" name="Picture 8" descr="5"/>
          <p:cNvPicPr>
            <a:picLocks noChangeAspect="1"/>
          </p:cNvPicPr>
          <p:nvPr/>
        </p:nvPicPr>
        <p:blipFill>
          <a:blip r:embed="rId4"/>
          <a:stretch>
            <a:fillRect/>
          </a:stretch>
        </p:blipFill>
        <p:spPr>
          <a:xfrm>
            <a:off x="5981065" y="3947795"/>
            <a:ext cx="5744845" cy="2666365"/>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66"/>
          <p:cNvPicPr>
            <a:picLocks noChangeAspect="1"/>
          </p:cNvPicPr>
          <p:nvPr/>
        </p:nvPicPr>
        <p:blipFill>
          <a:blip r:embed="rId1"/>
          <a:stretch>
            <a:fillRect/>
          </a:stretch>
        </p:blipFill>
        <p:spPr>
          <a:xfrm>
            <a:off x="1783080" y="1094740"/>
            <a:ext cx="8028305" cy="5455285"/>
          </a:xfrm>
          <a:prstGeom prst="rect">
            <a:avLst/>
          </a:prstGeom>
        </p:spPr>
      </p:pic>
      <p:sp>
        <p:nvSpPr>
          <p:cNvPr id="4" name="TextBox 2"/>
          <p:cNvSpPr txBox="1"/>
          <p:nvPr/>
        </p:nvSpPr>
        <p:spPr>
          <a:xfrm>
            <a:off x="929640" y="215265"/>
            <a:ext cx="7903845"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pPr>
              <a:spcAft>
                <a:spcPts val="600"/>
              </a:spcAft>
            </a:pPr>
            <a:r>
              <a:rPr lang="en-IN" altLang="en-US" sz="2800" b="1" dirty="0"/>
              <a:t>9. </a:t>
            </a:r>
            <a:r>
              <a:rPr lang="en-US" sz="2800" b="1" dirty="0"/>
              <a:t>Performance Evaluation</a:t>
            </a:r>
            <a:r>
              <a:rPr lang="en-IN" altLang="en-US" sz="2800" b="1" dirty="0"/>
              <a:t>(result comparision)</a:t>
            </a:r>
            <a:endParaRPr lang="en-IN" altLang="en-US" sz="2800" b="1" dirty="0"/>
          </a:p>
        </p:txBody>
      </p:sp>
      <p:sp>
        <p:nvSpPr>
          <p:cNvPr id="6" name="Text Box 5"/>
          <p:cNvSpPr txBox="1"/>
          <p:nvPr/>
        </p:nvSpPr>
        <p:spPr>
          <a:xfrm>
            <a:off x="10497820" y="360680"/>
            <a:ext cx="970915" cy="368300"/>
          </a:xfrm>
          <a:prstGeom prst="rect">
            <a:avLst/>
          </a:prstGeom>
          <a:noFill/>
        </p:spPr>
        <p:txBody>
          <a:bodyPr wrap="square" rtlCol="0">
            <a:spAutoFit/>
          </a:bodyPr>
          <a:p>
            <a:r>
              <a:rPr lang="en-GB" altLang="en-US"/>
              <a:t>Contd...</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1831" y="1447220"/>
            <a:ext cx="6205492" cy="3784600"/>
          </a:xfrm>
          <a:prstGeom prst="rect">
            <a:avLst/>
          </a:prstGeom>
          <a:noFill/>
        </p:spPr>
        <p:txBody>
          <a:bodyPr wrap="square" rtlCol="0">
            <a:spAutoFit/>
          </a:bodyPr>
          <a:lstStyle/>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Introduction</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Current System</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sym typeface="+mn-ea"/>
              </a:rPr>
              <a:t>Literature Review</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Objectives</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Use Cases</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sym typeface="+mn-ea"/>
              </a:rPr>
              <a:t>Proposed system</a:t>
            </a:r>
            <a:endParaRPr lang="en-IN" sz="2400" dirty="0">
              <a:latin typeface="Times New Roman" panose="02020603050405020304" charset="0"/>
              <a:cs typeface="Times New Roman" panose="02020603050405020304" charset="0"/>
              <a:sym typeface="+mn-ea"/>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sym typeface="+mn-ea"/>
              </a:rPr>
              <a:t>Modules of Proposed System</a:t>
            </a:r>
            <a:endParaRPr lang="en-IN" sz="2400" dirty="0">
              <a:latin typeface="Times New Roman" panose="02020603050405020304" charset="0"/>
              <a:cs typeface="Times New Roman" panose="02020603050405020304" charset="0"/>
              <a:sym typeface="+mn-ea"/>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System Architecture</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Performance Evaluation</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Conclusion</a:t>
            </a:r>
            <a:endParaRPr lang="en-IN" sz="2400" dirty="0">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4487545" y="324485"/>
            <a:ext cx="2646045" cy="874395"/>
          </a:xfrm>
        </p:spPr>
        <p:txBody>
          <a:bodyPr/>
          <a:lstStyle/>
          <a:p>
            <a:r>
              <a:rPr lang="en-IN" dirty="0">
                <a:latin typeface="Times New Roman" panose="02020603050405020304" charset="0"/>
                <a:cs typeface="Times New Roman" panose="02020603050405020304" charset="0"/>
                <a:sym typeface="+mn-ea"/>
              </a:rPr>
              <a:t>Agenda:</a:t>
            </a:r>
            <a:endParaRPr lang="en-IN" dirty="0">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a:off x="-10795" y="-635"/>
            <a:ext cx="3957955" cy="233108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4525010" y="675640"/>
            <a:ext cx="3142615" cy="63246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a:latin typeface="+mj-lt"/>
                <a:ea typeface="+mj-ea"/>
                <a:cs typeface="+mj-cs"/>
              </a:rPr>
              <a:t>10. </a:t>
            </a:r>
            <a:r>
              <a:rPr lang="en-US" sz="3200" b="1">
                <a:latin typeface="+mj-lt"/>
                <a:ea typeface="+mj-ea"/>
                <a:cs typeface="+mj-cs"/>
              </a:rPr>
              <a:t>Conclusion</a:t>
            </a:r>
            <a:endParaRPr lang="en-US" sz="3200" b="1">
              <a:latin typeface="+mj-lt"/>
              <a:ea typeface="+mj-ea"/>
              <a:cs typeface="+mj-cs"/>
            </a:endParaRPr>
          </a:p>
        </p:txBody>
      </p:sp>
      <p:sp>
        <p:nvSpPr>
          <p:cNvPr id="3" name="Text Box 2"/>
          <p:cNvSpPr txBox="1"/>
          <p:nvPr/>
        </p:nvSpPr>
        <p:spPr>
          <a:xfrm>
            <a:off x="698500" y="1774825"/>
            <a:ext cx="10458450" cy="3747770"/>
          </a:xfrm>
          <a:prstGeom prst="rect">
            <a:avLst/>
          </a:prstGeom>
        </p:spPr>
        <p:txBody>
          <a:bodyPr>
            <a:noAutofit/>
          </a:bodyPr>
          <a:p>
            <a:pPr marL="342900" indent="-342900">
              <a:buAutoNum type="arabicPeriod"/>
            </a:pPr>
            <a:r>
              <a:rPr sz="2400"/>
              <a:t>The proposed video encryption system demonstrates a novel approach to securing video data through a hybrid encryption model that combines RSA and AES. </a:t>
            </a:r>
            <a:endParaRPr sz="2400"/>
          </a:p>
          <a:p>
            <a:pPr marL="342900" indent="-342900">
              <a:buAutoNum type="arabicPeriod"/>
            </a:pPr>
            <a:r>
              <a:rPr sz="2400"/>
              <a:t>By introducing dynamic key generation and management, the system enhances security </a:t>
            </a:r>
            <a:r>
              <a:rPr lang="en-IN" sz="2400"/>
              <a:t>and e</a:t>
            </a:r>
            <a:r>
              <a:rPr lang="en-IN" altLang="en-US" sz="2400">
                <a:solidFill>
                  <a:schemeClr val="dk1"/>
                </a:solidFill>
                <a:sym typeface="+mn-ea"/>
              </a:rPr>
              <a:t>xhibits a high degree of adaptability and future-proofing </a:t>
            </a:r>
            <a:r>
              <a:rPr sz="2400"/>
              <a:t>while maintaining performance</a:t>
            </a:r>
            <a:r>
              <a:rPr lang="en-IN" sz="2400"/>
              <a:t> efficiency</a:t>
            </a:r>
            <a:r>
              <a:rPr sz="2400"/>
              <a:t>.</a:t>
            </a:r>
            <a:endParaRPr sz="2400"/>
          </a:p>
          <a:p>
            <a:pPr marL="342900" indent="-342900">
              <a:buAutoNum type="arabicPeriod"/>
            </a:pPr>
            <a:r>
              <a:rPr sz="2400"/>
              <a:t>This solution provides a robust method for safeguarding video content in various use cases, from secure video streaming to digital rights management, making it an ideal choice for modern video encryption needs.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127463"/>
            <a:ext cx="6211185" cy="640021"/>
          </a:xfrm>
        </p:spPr>
        <p:txBody>
          <a:bodyPr>
            <a:normAutofit fontScale="90000"/>
          </a:bodyPr>
          <a:lstStyle/>
          <a:p>
            <a:r>
              <a:rPr lang="en-IN" dirty="0"/>
              <a:t>Reference</a:t>
            </a:r>
            <a:endParaRPr lang="en-IN" dirty="0"/>
          </a:p>
        </p:txBody>
      </p:sp>
      <p:sp>
        <p:nvSpPr>
          <p:cNvPr id="4" name="TextBox 3"/>
          <p:cNvSpPr txBox="1"/>
          <p:nvPr/>
        </p:nvSpPr>
        <p:spPr>
          <a:xfrm>
            <a:off x="1066800" y="2080260"/>
            <a:ext cx="9765030" cy="3046095"/>
          </a:xfrm>
          <a:prstGeom prst="rect">
            <a:avLst/>
          </a:prstGeom>
          <a:noFill/>
        </p:spPr>
        <p:txBody>
          <a:bodyPr wrap="square" rtlCol="0">
            <a:spAutoFit/>
          </a:bodyPr>
          <a:lstStyle/>
          <a:p>
            <a:pPr marL="285750" indent="-285750">
              <a:buFont typeface="Arial" panose="020B0604020202020204" pitchFamily="34" charset="0"/>
              <a:buChar char="•"/>
            </a:pPr>
            <a:r>
              <a:rPr lang="en-IN" sz="3200" dirty="0"/>
              <a:t>Y. </a:t>
            </a:r>
            <a:r>
              <a:rPr lang="en-IN" sz="3200" dirty="0" err="1"/>
              <a:t>Fouzar</a:t>
            </a:r>
            <a:r>
              <a:rPr lang="en-IN" sz="3200" dirty="0"/>
              <a:t>, A. </a:t>
            </a:r>
            <a:r>
              <a:rPr lang="en-IN" sz="3200" dirty="0" err="1"/>
              <a:t>Lakhssassi</a:t>
            </a:r>
            <a:r>
              <a:rPr lang="en-IN" sz="3200" dirty="0"/>
              <a:t> and M. Ramakrishna, "A Novel Hybrid Multikey Cryptography Technique for Video Communication," </a:t>
            </a:r>
            <a:endParaRPr lang="en-IN" sz="3200" dirty="0"/>
          </a:p>
          <a:p>
            <a:pPr marL="285750" indent="-285750">
              <a:buFont typeface="Arial" panose="020B0604020202020204" pitchFamily="34" charset="0"/>
              <a:buChar char="•"/>
            </a:pPr>
            <a:r>
              <a:rPr lang="en-IN" sz="3200" dirty="0"/>
              <a:t>In </a:t>
            </a:r>
            <a:r>
              <a:rPr lang="en-IN" sz="3200" i="1" dirty="0"/>
              <a:t>IEEE Access</a:t>
            </a:r>
            <a:r>
              <a:rPr lang="en-IN" sz="3200" dirty="0"/>
              <a:t>, vol. 11, pp. 15693-15700, </a:t>
            </a:r>
            <a:r>
              <a:rPr lang="en-IN" sz="3200" b="1" dirty="0"/>
              <a:t>2023</a:t>
            </a:r>
            <a:endParaRPr lang="en-IN" sz="3200" dirty="0"/>
          </a:p>
          <a:p>
            <a:pPr marL="285750" indent="-285750">
              <a:buFont typeface="Arial" panose="020B0604020202020204" pitchFamily="34" charset="0"/>
              <a:buChar char="•"/>
            </a:pPr>
            <a:r>
              <a:rPr lang="en-IN" sz="3200" dirty="0"/>
              <a:t>Doi: 10.1109/ACCESS.2023.3242616.</a:t>
            </a:r>
            <a:endParaRPr lang="en-IN" sz="3200" dirty="0"/>
          </a:p>
          <a:p>
            <a:endParaRPr lang="en-IN"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84" name="Freeform: Shape 83"/>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6" name="Rectangle 85"/>
          <p:cNvSpPr>
            <a:spLocks noGrp="1" noRot="1" noChangeAspect="1" noMove="1" noResize="1" noEditPoints="1" noAdjustHandles="1" noChangeArrowheads="1" noChangeShapeType="1" noTextEdit="1"/>
          </p:cNvSpPr>
          <p:nvPr/>
        </p:nvSpPr>
        <p:spPr>
          <a:xfrm>
            <a:off x="213995" y="285750"/>
            <a:ext cx="11691620" cy="624332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7" name="TextBox 76"/>
          <p:cNvSpPr txBox="1"/>
          <p:nvPr/>
        </p:nvSpPr>
        <p:spPr>
          <a:xfrm>
            <a:off x="4549775" y="542290"/>
            <a:ext cx="3019425" cy="111379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1. </a:t>
            </a:r>
            <a:r>
              <a:rPr lang="en-US" sz="2800" b="1" dirty="0">
                <a:latin typeface="Times New Roman" panose="02020603050405020304" charset="0"/>
                <a:ea typeface="+mj-ea"/>
                <a:cs typeface="Times New Roman" panose="02020603050405020304" charset="0"/>
              </a:rPr>
              <a:t>Introduction </a:t>
            </a:r>
            <a:endParaRPr lang="en-US" dirty="0">
              <a:latin typeface="Times New Roman" panose="02020603050405020304" charset="0"/>
              <a:cs typeface="Times New Roman" panose="02020603050405020304" charset="0"/>
            </a:endParaRPr>
          </a:p>
          <a:p>
            <a:pPr>
              <a:lnSpc>
                <a:spcPct val="90000"/>
              </a:lnSpc>
              <a:spcBef>
                <a:spcPct val="0"/>
              </a:spcBef>
              <a:spcAft>
                <a:spcPts val="600"/>
              </a:spcAft>
            </a:pPr>
            <a:endParaRPr lang="en-US" dirty="0">
              <a:latin typeface="Times New Roman" panose="02020603050405020304" charset="0"/>
              <a:ea typeface="+mj-ea"/>
              <a:cs typeface="Times New Roman" panose="02020603050405020304" charset="0"/>
            </a:endParaRPr>
          </a:p>
        </p:txBody>
      </p:sp>
      <p:sp>
        <p:nvSpPr>
          <p:cNvPr id="2" name="Text Box 1"/>
          <p:cNvSpPr txBox="1"/>
          <p:nvPr/>
        </p:nvSpPr>
        <p:spPr>
          <a:xfrm>
            <a:off x="723900" y="1419860"/>
            <a:ext cx="6144260" cy="1568450"/>
          </a:xfrm>
          <a:prstGeom prst="rect">
            <a:avLst/>
          </a:prstGeom>
          <a:noFill/>
        </p:spPr>
        <p:txBody>
          <a:bodyPr wrap="square" rtlCol="0">
            <a:spAutoFit/>
          </a:bodyPr>
          <a:p>
            <a:pPr marL="342900" indent="-342900" algn="just">
              <a:buFont typeface="Arial" panose="020B0604020202020204" pitchFamily="34" charset="0"/>
              <a:buChar char="•"/>
            </a:pPr>
            <a:r>
              <a:rPr lang="en-US" sz="2400"/>
              <a:t>The growing importance of securing multimedia content, particularly video data, has made encryption a critical component in today’s digital landscape</a:t>
            </a:r>
            <a:endParaRPr lang="en-US" sz="2400"/>
          </a:p>
        </p:txBody>
      </p:sp>
      <p:sp>
        <p:nvSpPr>
          <p:cNvPr id="3" name="Text Box 2"/>
          <p:cNvSpPr txBox="1"/>
          <p:nvPr/>
        </p:nvSpPr>
        <p:spPr>
          <a:xfrm>
            <a:off x="723900" y="3262630"/>
            <a:ext cx="6144260" cy="1198880"/>
          </a:xfrm>
          <a:prstGeom prst="rect">
            <a:avLst/>
          </a:prstGeom>
          <a:noFill/>
        </p:spPr>
        <p:txBody>
          <a:bodyPr wrap="square" rtlCol="0">
            <a:spAutoFit/>
          </a:bodyPr>
          <a:p>
            <a:pPr marL="342900" indent="-342900" algn="just">
              <a:buFont typeface="Arial" panose="020B0604020202020204" pitchFamily="34" charset="0"/>
              <a:buChar char="•"/>
            </a:pPr>
            <a:r>
              <a:rPr lang="en-IN" altLang="en-US" sz="2400"/>
              <a:t>Our work </a:t>
            </a:r>
            <a:r>
              <a:rPr lang="en-US" sz="2400"/>
              <a:t>focuses on a custom video encryption algorithm designed to protect video files during transmission and storage.</a:t>
            </a:r>
            <a:endParaRPr lang="en-US" sz="2400"/>
          </a:p>
        </p:txBody>
      </p:sp>
      <p:sp>
        <p:nvSpPr>
          <p:cNvPr id="5" name="Text Box 4"/>
          <p:cNvSpPr txBox="1"/>
          <p:nvPr/>
        </p:nvSpPr>
        <p:spPr>
          <a:xfrm>
            <a:off x="723900" y="4735830"/>
            <a:ext cx="6144260" cy="1198880"/>
          </a:xfrm>
          <a:prstGeom prst="rect">
            <a:avLst/>
          </a:prstGeom>
          <a:noFill/>
        </p:spPr>
        <p:txBody>
          <a:bodyPr wrap="square" rtlCol="0">
            <a:spAutoFit/>
          </a:bodyPr>
          <a:p>
            <a:pPr marL="342900" indent="-342900" algn="just">
              <a:buFont typeface="Arial" panose="020B0604020202020204" pitchFamily="34" charset="0"/>
              <a:buChar char="•"/>
            </a:pPr>
            <a:r>
              <a:rPr lang="en-US" sz="2400"/>
              <a:t>The goal is to ensure data confidentiality, integrity, and resistance to unauthorized access while optimizing performance.</a:t>
            </a:r>
            <a:endParaRPr lang="en-US" sz="2400"/>
          </a:p>
        </p:txBody>
      </p:sp>
      <p:pic>
        <p:nvPicPr>
          <p:cNvPr id="6" name="Picture 5" descr="short-video-mobile-freepik-1646393729"/>
          <p:cNvPicPr>
            <a:picLocks noChangeAspect="1"/>
          </p:cNvPicPr>
          <p:nvPr/>
        </p:nvPicPr>
        <p:blipFill>
          <a:blip r:embed="rId1"/>
          <a:stretch>
            <a:fillRect/>
          </a:stretch>
        </p:blipFill>
        <p:spPr>
          <a:xfrm>
            <a:off x="7066915" y="2391410"/>
            <a:ext cx="4201795" cy="2363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
        <p:nvSpPr>
          <p:cNvPr id="3" name="TextBox 2"/>
          <p:cNvSpPr txBox="1"/>
          <p:nvPr/>
        </p:nvSpPr>
        <p:spPr>
          <a:xfrm>
            <a:off x="765175" y="1656080"/>
            <a:ext cx="10399395" cy="3911600"/>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In conventional systems, video encryption is achieved through static key-based algorithms. </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These systems often use standard encryption techniques like AES or RSA, which, while effective, can have certain limitations in scalability,</a:t>
            </a: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and adaptability to various use cases. </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Additionally, current solutions lack a robust mechanism for handling dynamic key management, which is essential for enhancing security against evolving threats.</a:t>
            </a:r>
            <a:endParaRPr lang="en-US" sz="2400" dirty="0">
              <a:latin typeface="Times New Roman" panose="02020603050405020304" charset="0"/>
              <a:cs typeface="Times New Roman" panose="02020603050405020304" charset="0"/>
            </a:endParaRPr>
          </a:p>
        </p:txBody>
      </p:sp>
      <p:sp>
        <p:nvSpPr>
          <p:cNvPr id="4" name="TextBox 76"/>
          <p:cNvSpPr txBox="1"/>
          <p:nvPr/>
        </p:nvSpPr>
        <p:spPr>
          <a:xfrm>
            <a:off x="2271395" y="411480"/>
            <a:ext cx="8060055" cy="111379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p>
            <a:pPr algn="ct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sym typeface="+mn-ea"/>
              </a:rPr>
              <a:t>2. </a:t>
            </a:r>
            <a:r>
              <a:rPr lang="en-US" sz="2800" b="1" dirty="0">
                <a:latin typeface="Times New Roman" panose="02020603050405020304" charset="0"/>
                <a:ea typeface="+mj-ea"/>
                <a:cs typeface="Times New Roman" panose="02020603050405020304" charset="0"/>
                <a:sym typeface="+mn-ea"/>
              </a:rPr>
              <a:t>Current Challenges in Fortifying </a:t>
            </a:r>
            <a:r>
              <a:rPr lang="en-IN" altLang="en-US" sz="2800" b="1" dirty="0">
                <a:latin typeface="Times New Roman" panose="02020603050405020304" charset="0"/>
                <a:ea typeface="+mj-ea"/>
                <a:cs typeface="Times New Roman" panose="02020603050405020304" charset="0"/>
                <a:sym typeface="+mn-ea"/>
              </a:rPr>
              <a:t>Video content</a:t>
            </a:r>
            <a:endParaRPr lang="en-IN" altLang="en-US" sz="2800" b="1" dirty="0">
              <a:latin typeface="Times New Roman" panose="02020603050405020304" charset="0"/>
              <a:ea typeface="+mj-ea"/>
              <a:cs typeface="Times New Roman" panose="02020603050405020304" charset="0"/>
              <a:sym typeface="+mn-ea"/>
            </a:endParaRPr>
          </a:p>
        </p:txBody>
      </p:sp>
      <p:sp>
        <p:nvSpPr>
          <p:cNvPr id="19" name="稻壳儿春秋广告/盗版必究        原创来源：http://chn.docer.com/works?userid=199329941#!/work_time"/>
          <p:cNvSpPr/>
          <p:nvPr/>
        </p:nvSpPr>
        <p:spPr>
          <a:xfrm>
            <a:off x="5811540" y="5822018"/>
            <a:ext cx="306675" cy="34949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21" y="21600"/>
                  <a:pt x="0" y="17381"/>
                  <a:pt x="0" y="11981"/>
                </a:cubicBezTo>
                <a:cubicBezTo>
                  <a:pt x="0" y="8437"/>
                  <a:pt x="2314" y="5062"/>
                  <a:pt x="5979" y="3544"/>
                </a:cubicBezTo>
                <a:cubicBezTo>
                  <a:pt x="6364" y="3375"/>
                  <a:pt x="6943" y="3375"/>
                  <a:pt x="7136" y="3712"/>
                </a:cubicBezTo>
                <a:cubicBezTo>
                  <a:pt x="7329" y="4219"/>
                  <a:pt x="7136" y="4556"/>
                  <a:pt x="6750" y="4725"/>
                </a:cubicBezTo>
                <a:cubicBezTo>
                  <a:pt x="3664" y="6075"/>
                  <a:pt x="1543" y="8944"/>
                  <a:pt x="1543" y="12150"/>
                </a:cubicBezTo>
                <a:cubicBezTo>
                  <a:pt x="1543" y="16537"/>
                  <a:pt x="5786" y="20250"/>
                  <a:pt x="10800" y="20250"/>
                </a:cubicBezTo>
                <a:cubicBezTo>
                  <a:pt x="15814" y="20250"/>
                  <a:pt x="20057" y="16537"/>
                  <a:pt x="20057" y="12150"/>
                </a:cubicBezTo>
                <a:cubicBezTo>
                  <a:pt x="20057" y="8944"/>
                  <a:pt x="17936" y="6075"/>
                  <a:pt x="14850" y="4725"/>
                </a:cubicBezTo>
                <a:cubicBezTo>
                  <a:pt x="14464" y="4556"/>
                  <a:pt x="14271" y="4219"/>
                  <a:pt x="14464" y="3712"/>
                </a:cubicBezTo>
                <a:cubicBezTo>
                  <a:pt x="14657" y="3375"/>
                  <a:pt x="15043" y="3375"/>
                  <a:pt x="15621" y="3544"/>
                </a:cubicBezTo>
                <a:cubicBezTo>
                  <a:pt x="19286" y="5062"/>
                  <a:pt x="21600" y="8437"/>
                  <a:pt x="21600" y="11981"/>
                </a:cubicBezTo>
                <a:cubicBezTo>
                  <a:pt x="21600" y="17381"/>
                  <a:pt x="16779" y="21600"/>
                  <a:pt x="10800" y="21600"/>
                </a:cubicBezTo>
                <a:close/>
                <a:moveTo>
                  <a:pt x="10800" y="8100"/>
                </a:moveTo>
                <a:cubicBezTo>
                  <a:pt x="10414" y="8100"/>
                  <a:pt x="10029" y="7762"/>
                  <a:pt x="10029" y="7425"/>
                </a:cubicBezTo>
                <a:cubicBezTo>
                  <a:pt x="10029" y="675"/>
                  <a:pt x="10029" y="675"/>
                  <a:pt x="10029" y="675"/>
                </a:cubicBezTo>
                <a:cubicBezTo>
                  <a:pt x="10029" y="337"/>
                  <a:pt x="10414" y="0"/>
                  <a:pt x="10800" y="0"/>
                </a:cubicBezTo>
                <a:cubicBezTo>
                  <a:pt x="11186" y="0"/>
                  <a:pt x="11571" y="337"/>
                  <a:pt x="11571" y="675"/>
                </a:cubicBezTo>
                <a:cubicBezTo>
                  <a:pt x="11571" y="7425"/>
                  <a:pt x="11571" y="7425"/>
                  <a:pt x="11571" y="7425"/>
                </a:cubicBezTo>
                <a:cubicBezTo>
                  <a:pt x="11571" y="7762"/>
                  <a:pt x="11186" y="8100"/>
                  <a:pt x="10800" y="8100"/>
                </a:cubicBezTo>
                <a:close/>
              </a:path>
            </a:pathLst>
          </a:custGeom>
          <a:solidFill>
            <a:srgbClr val="E9E9E9"/>
          </a:solidFill>
          <a:ln w="12700">
            <a:miter lim="400000"/>
          </a:ln>
        </p:spPr>
        <p:txBody>
          <a:bodyPr lIns="22860" rIns="22860"/>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t>The cryptographic solution proposed aims to elevate the data security by implementing a system that uses the encryption models as per the file types. </a:t>
            </a:r>
            <a:endParaRPr lang="en-US" dirty="0"/>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942715" y="337820"/>
            <a:ext cx="422592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a:latin typeface="+mj-lt"/>
                <a:ea typeface="+mj-ea"/>
                <a:cs typeface="+mj-cs"/>
              </a:rPr>
              <a:t>3. Literature Review</a:t>
            </a:r>
            <a:endParaRPr lang="en-IN" altLang="en-US" sz="3200" b="1" dirty="0">
              <a:latin typeface="+mj-lt"/>
              <a:ea typeface="+mj-ea"/>
              <a:cs typeface="+mj-cs"/>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flipH="1">
            <a:off x="805815" y="2049780"/>
            <a:ext cx="10877550" cy="2758440"/>
          </a:xfrm>
          <a:prstGeom prst="rect">
            <a:avLst/>
          </a:prstGeom>
          <a:solidFill>
            <a:schemeClr val="bg1"/>
          </a:solidFill>
        </p:spPr>
        <p:txBody>
          <a:bodyPr wrap="square" rtlCol="0">
            <a:spAutoFit/>
          </a:bodyPr>
          <a:lstStyle/>
          <a:p>
            <a:pPr marL="114300" indent="0" algn="l">
              <a:lnSpc>
                <a:spcPct val="120000"/>
              </a:lnSpc>
              <a:spcAft>
                <a:spcPts val="600"/>
              </a:spcAft>
              <a:buNone/>
            </a:pPr>
            <a:r>
              <a:rPr lang="en-US" sz="2400" u="sng"/>
              <a:t>A Novel Hybrid Multikey Cryptography</a:t>
            </a:r>
            <a:r>
              <a:rPr lang="en-IN" altLang="en-US" sz="2400" u="sng"/>
              <a:t> </a:t>
            </a:r>
            <a:r>
              <a:rPr lang="en-US" sz="2400" u="sng"/>
              <a:t>Technique for Video Communication</a:t>
            </a:r>
            <a:endParaRPr lang="en-US" sz="2400" u="sng"/>
          </a:p>
          <a:p>
            <a:pPr marL="400050" indent="-285750" algn="l">
              <a:lnSpc>
                <a:spcPct val="120000"/>
              </a:lnSpc>
              <a:spcAft>
                <a:spcPts val="600"/>
              </a:spcAft>
              <a:buFont typeface="Arial" panose="020B0604020202020204" pitchFamily="34" charset="0"/>
              <a:buChar char="•"/>
            </a:pPr>
            <a:r>
              <a:rPr lang="en-IN" altLang="en-US" b="1" i="1"/>
              <a:t>Yousef Fouzar </a:t>
            </a:r>
            <a:r>
              <a:rPr lang="en-US" b="1" i="1"/>
              <a:t> and </a:t>
            </a:r>
            <a:r>
              <a:rPr lang="en-IN" altLang="en-US" b="1" i="1"/>
              <a:t>et. al. </a:t>
            </a:r>
            <a:r>
              <a:rPr lang="en-US" b="1" i="1"/>
              <a:t>, ‘‘</a:t>
            </a:r>
            <a:r>
              <a:rPr lang="en-US" b="1" i="1">
                <a:sym typeface="+mn-ea"/>
              </a:rPr>
              <a:t>A Novel Hybrid Multikey Cryptography</a:t>
            </a:r>
            <a:r>
              <a:rPr lang="en-IN" altLang="en-US" b="1" i="1">
                <a:sym typeface="+mn-ea"/>
              </a:rPr>
              <a:t> </a:t>
            </a:r>
            <a:r>
              <a:rPr lang="en-US" b="1" i="1">
                <a:sym typeface="+mn-ea"/>
              </a:rPr>
              <a:t>Technique for Video Communication</a:t>
            </a:r>
            <a:r>
              <a:rPr lang="en-US" b="1" i="1"/>
              <a:t>’’ IEEE Access, vol. </a:t>
            </a:r>
            <a:r>
              <a:rPr lang="en-IN" altLang="en-US" b="1" i="1"/>
              <a:t>11</a:t>
            </a:r>
            <a:r>
              <a:rPr lang="en-US" b="1" i="1"/>
              <a:t>, </a:t>
            </a:r>
            <a:r>
              <a:rPr lang="en-IN" altLang="en-US" b="1" i="1"/>
              <a:t>Jan</a:t>
            </a:r>
            <a:r>
              <a:rPr lang="en-US" b="1" i="1"/>
              <a:t>. 20</a:t>
            </a:r>
            <a:r>
              <a:rPr lang="en-IN" altLang="en-US" b="1" i="1"/>
              <a:t>23</a:t>
            </a:r>
            <a:r>
              <a:rPr lang="en-US" b="1" i="1"/>
              <a:t>.</a:t>
            </a:r>
            <a:endParaRPr lang="en-US" b="1" i="1"/>
          </a:p>
          <a:p>
            <a:pPr marL="457200" indent="-342900" algn="l">
              <a:lnSpc>
                <a:spcPct val="120000"/>
              </a:lnSpc>
              <a:spcAft>
                <a:spcPts val="600"/>
              </a:spcAft>
              <a:buFont typeface="Arial" panose="020B0604020202020204" pitchFamily="34" charset="0"/>
              <a:buChar char="•"/>
            </a:pPr>
            <a:endParaRPr lang="en-US" sz="2400"/>
          </a:p>
          <a:p>
            <a:pPr marL="457200" indent="-342900" algn="l">
              <a:lnSpc>
                <a:spcPct val="120000"/>
              </a:lnSpc>
              <a:spcAft>
                <a:spcPts val="600"/>
              </a:spcAft>
              <a:buFont typeface="Wingdings" panose="05000000000000000000" charset="0"/>
              <a:buChar char="v"/>
            </a:pPr>
            <a:r>
              <a:rPr lang="en-US" sz="2400"/>
              <a:t>Each encryption iteration</a:t>
            </a:r>
            <a:r>
              <a:rPr lang="en-IN" altLang="en-US" sz="2400"/>
              <a:t> for next chunk of video data</a:t>
            </a:r>
            <a:r>
              <a:rPr lang="en-US" sz="2400"/>
              <a:t> adds an additional layer of security, contributing to enhanced data protection.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713105" y="340995"/>
            <a:ext cx="10920730" cy="1257300"/>
          </a:xfrm>
        </p:spPr>
        <p:txBody>
          <a:bodyPr vert="horz" lIns="91440" tIns="45720" rIns="91440" bIns="45720" rtlCol="0" anchor="ctr">
            <a:noAutofit/>
          </a:bodyPr>
          <a:lstStyle/>
          <a:p>
            <a:pPr algn="l"/>
            <a:r>
              <a:rPr lang="en-IN" altLang="en-US" sz="2800">
                <a:latin typeface="Times New Roman" panose="02020603050405020304" charset="0"/>
                <a:cs typeface="Times New Roman" panose="02020603050405020304" charset="0"/>
              </a:rPr>
              <a:t>4. </a:t>
            </a:r>
            <a:r>
              <a:rPr lang="en-US" sz="2800">
                <a:latin typeface="Times New Roman" panose="02020603050405020304" charset="0"/>
                <a:cs typeface="Times New Roman" panose="02020603050405020304" charset="0"/>
              </a:rPr>
              <a:t>Objective:</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 </a:t>
            </a:r>
            <a:r>
              <a:rPr lang="en-IN" altLang="en-US" sz="2800">
                <a:latin typeface="Times New Roman" panose="02020603050405020304" charset="0"/>
                <a:cs typeface="Times New Roman" panose="02020603050405020304" charset="0"/>
              </a:rPr>
              <a:t>-</a:t>
            </a:r>
            <a:r>
              <a:rPr lang="en-US" sz="2800">
                <a:latin typeface="Times New Roman" panose="02020603050405020304" charset="0"/>
                <a:cs typeface="Times New Roman" panose="02020603050405020304" charset="0"/>
              </a:rPr>
              <a:t>Implementing a Dynamic Software System for Real-Time Encryption</a:t>
            </a:r>
            <a:endParaRPr lang="en-US" sz="2800">
              <a:latin typeface="Times New Roman" panose="02020603050405020304" charset="0"/>
              <a:cs typeface="Times New Roman" panose="02020603050405020304" charset="0"/>
            </a:endParaRPr>
          </a:p>
        </p:txBody>
      </p:sp>
      <p:sp>
        <p:nvSpPr>
          <p:cNvPr id="3" name="TextBox 2"/>
          <p:cNvSpPr txBox="1"/>
          <p:nvPr/>
        </p:nvSpPr>
        <p:spPr>
          <a:xfrm>
            <a:off x="713105" y="1903730"/>
            <a:ext cx="7639685" cy="3760470"/>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To develop a dynamic and efficient encryption system tailored specifically for video data.</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To implement a multi-layered encryption approach combining RSA for key management and AES for chunk-wise encryption.</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To ensure that encrypted videos remain secure during storage and transmission, even when dynamic keys are not stored.</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To evaluate and compare the proposed system against traditional encryption techniques based on performance metrics like encryption/decryption time and </a:t>
            </a:r>
            <a:r>
              <a:rPr lang="en-IN" altLang="en-US" sz="2000" dirty="0">
                <a:latin typeface="Times New Roman" panose="02020603050405020304" charset="0"/>
                <a:cs typeface="Times New Roman" panose="02020603050405020304" charset="0"/>
              </a:rPr>
              <a:t>key generation delay etc</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p:txBody>
      </p:sp>
      <p:pic>
        <p:nvPicPr>
          <p:cNvPr id="4" name="Picture 3" descr="Disk vs File Encryption – Which is Best For Your Organization?"/>
          <p:cNvPicPr>
            <a:picLocks noChangeAspect="1"/>
          </p:cNvPicPr>
          <p:nvPr/>
        </p:nvPicPr>
        <p:blipFill rotWithShape="1">
          <a:blip r:embed="rId1"/>
          <a:srcRect l="4899" r="37866" b="2"/>
          <a:stretch>
            <a:fillRect/>
          </a:stretch>
        </p:blipFill>
        <p:spPr>
          <a:xfrm>
            <a:off x="8545830" y="2544445"/>
            <a:ext cx="2901315" cy="28517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3" name="TextBox 2"/>
          <p:cNvSpPr txBox="1"/>
          <p:nvPr/>
        </p:nvSpPr>
        <p:spPr>
          <a:xfrm>
            <a:off x="4999990" y="0"/>
            <a:ext cx="2766060"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a:latin typeface="Times New Roman" panose="02020603050405020304" charset="0"/>
                <a:ea typeface="+mj-ea"/>
                <a:cs typeface="Times New Roman" panose="02020603050405020304" charset="0"/>
              </a:rPr>
              <a:t>5. Use Case</a:t>
            </a:r>
            <a:endParaRPr lang="en-IN" altLang="en-US" sz="3200" b="1" dirty="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817245" y="3000375"/>
            <a:ext cx="10841355" cy="3048000"/>
          </a:xfrm>
          <a:prstGeom prst="rect">
            <a:avLst/>
          </a:prstGeom>
          <a:solidFill>
            <a:schemeClr val="bg1"/>
          </a:solidFill>
        </p:spPr>
        <p:txBody>
          <a:bodyPr rot="0" spcFirstLastPara="0" vertOverflow="overflow" horzOverflow="overflow" vert="horz" lIns="91440" tIns="45720" rIns="91440" bIns="45720" numCol="1" spcCol="0" rtlCol="0" fromWordArt="0" anchorCtr="0" forceAA="0" compatLnSpc="1">
            <a:normAutofit/>
          </a:bodyPr>
          <a:lstStyle/>
          <a:p>
            <a:pPr marL="457200" indent="-342900" algn="l">
              <a:lnSpc>
                <a:spcPct val="120000"/>
              </a:lnSpc>
              <a:spcAft>
                <a:spcPts val="600"/>
              </a:spcAft>
              <a:buAutoNum type="arabicPeriod"/>
            </a:pPr>
            <a:r>
              <a:rPr lang="en-US" sz="2400" b="1" dirty="0">
                <a:latin typeface="Times New Roman" panose="02020603050405020304" charset="0"/>
                <a:cs typeface="Times New Roman" panose="02020603050405020304" charset="0"/>
              </a:rPr>
              <a:t>Secure Video Streaming</a:t>
            </a:r>
            <a:r>
              <a:rPr lang="en-US" sz="2400" dirty="0">
                <a:latin typeface="Times New Roman" panose="02020603050405020304" charset="0"/>
                <a:cs typeface="Times New Roman" panose="02020603050405020304" charset="0"/>
              </a:rPr>
              <a:t>: Protects sensitive video content during transmission over public or untrusted networks.</a:t>
            </a:r>
            <a:endParaRPr lang="en-US" sz="2400" dirty="0">
              <a:latin typeface="Times New Roman" panose="02020603050405020304" charset="0"/>
              <a:cs typeface="Times New Roman" panose="02020603050405020304" charset="0"/>
            </a:endParaRPr>
          </a:p>
          <a:p>
            <a:pPr marL="457200" indent="-342900" algn="l">
              <a:lnSpc>
                <a:spcPct val="120000"/>
              </a:lnSpc>
              <a:spcAft>
                <a:spcPts val="600"/>
              </a:spcAft>
              <a:buAutoNum type="arabicPeriod"/>
            </a:pPr>
            <a:r>
              <a:rPr lang="en-US" sz="2400" b="1" dirty="0">
                <a:latin typeface="Times New Roman" panose="02020603050405020304" charset="0"/>
                <a:cs typeface="Times New Roman" panose="02020603050405020304" charset="0"/>
              </a:rPr>
              <a:t>Confidential Video Conferencing</a:t>
            </a:r>
            <a:r>
              <a:rPr lang="en-US" sz="2400" dirty="0">
                <a:latin typeface="Times New Roman" panose="02020603050405020304" charset="0"/>
                <a:cs typeface="Times New Roman" panose="02020603050405020304" charset="0"/>
              </a:rPr>
              <a:t>: Encrypts live or recorded video streams to prevent interception or eavesdropping by unauthorized parties.</a:t>
            </a:r>
            <a:endParaRPr lang="en-US" sz="2400" dirty="0">
              <a:latin typeface="Times New Roman" panose="02020603050405020304" charset="0"/>
              <a:cs typeface="Times New Roman" panose="02020603050405020304" charset="0"/>
            </a:endParaRPr>
          </a:p>
          <a:p>
            <a:pPr marL="457200" indent="-342900" algn="l">
              <a:lnSpc>
                <a:spcPct val="120000"/>
              </a:lnSpc>
              <a:spcAft>
                <a:spcPts val="600"/>
              </a:spcAft>
              <a:buAutoNum type="arabicPeriod"/>
            </a:pPr>
            <a:r>
              <a:rPr lang="en-US" sz="2400" b="1" dirty="0">
                <a:latin typeface="Times New Roman" panose="02020603050405020304" charset="0"/>
                <a:cs typeface="Times New Roman" panose="02020603050405020304" charset="0"/>
              </a:rPr>
              <a:t>Media Archives</a:t>
            </a:r>
            <a:r>
              <a:rPr lang="en-US" sz="2400" dirty="0">
                <a:latin typeface="Times New Roman" panose="02020603050405020304" charset="0"/>
                <a:cs typeface="Times New Roman" panose="02020603050405020304" charset="0"/>
              </a:rPr>
              <a:t>: Protects long-term storage of sensitive video data, ensuring that even if the storage system is compromised, the data remains unreadable.</a:t>
            </a:r>
            <a:endParaRPr lang="en-US" sz="2400" dirty="0">
              <a:latin typeface="Times New Roman" panose="02020603050405020304" charset="0"/>
              <a:cs typeface="Times New Roman" panose="02020603050405020304" charset="0"/>
            </a:endParaRPr>
          </a:p>
        </p:txBody>
      </p:sp>
      <p:sp>
        <p:nvSpPr>
          <p:cNvPr id="4" name="TextBox 3"/>
          <p:cNvSpPr txBox="1"/>
          <p:nvPr/>
        </p:nvSpPr>
        <p:spPr>
          <a:xfrm flipH="1">
            <a:off x="1026160" y="978535"/>
            <a:ext cx="9956800" cy="1863725"/>
          </a:xfrm>
          <a:prstGeom prst="rect">
            <a:avLst/>
          </a:prstGeom>
          <a:solidFill>
            <a:schemeClr val="bg1"/>
          </a:solidFill>
        </p:spPr>
        <p:txBody>
          <a:bodyPr wrap="square" rtlCol="0">
            <a:spAutoFit/>
          </a:bodyPr>
          <a:lstStyle/>
          <a:p>
            <a:pPr marL="114300" algn="ctr">
              <a:lnSpc>
                <a:spcPct val="120000"/>
              </a:lnSpc>
              <a:spcAft>
                <a:spcPts val="600"/>
              </a:spcAft>
            </a:pPr>
            <a:r>
              <a:rPr lang="en-US" sz="2400">
                <a:latin typeface="Times New Roman" panose="02020603050405020304" charset="0"/>
                <a:cs typeface="Times New Roman" panose="02020603050405020304" charset="0"/>
              </a:rPr>
              <a:t>A multinational corporation regularly conducts sensitive board meetings and strategy sessions via video conferencing. Given the confidential nature of these discussions, ensuring the security and privacy of the video stream is paramount</a:t>
            </a:r>
            <a:r>
              <a:rPr lang="en-GB" altLang="en-US" sz="2400">
                <a:latin typeface="Times New Roman" panose="02020603050405020304" charset="0"/>
                <a:cs typeface="Times New Roman" panose="02020603050405020304" charset="0"/>
              </a:rPr>
              <a:t>.</a:t>
            </a:r>
            <a:endParaRPr lang="en-GB" alt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791210" y="1041400"/>
            <a:ext cx="10318750" cy="1420495"/>
          </a:xfrm>
          <a:prstGeom prst="rect">
            <a:avLst/>
          </a:prstGeom>
          <a:noFill/>
        </p:spPr>
        <p:txBody>
          <a:bodyPr wrap="square" rtlCol="0">
            <a:spAutoFit/>
          </a:bodyPr>
          <a:lstStyle/>
          <a:p>
            <a:pPr marL="114300" algn="ctr">
              <a:lnSpc>
                <a:spcPct val="120000"/>
              </a:lnSpc>
              <a:spcAft>
                <a:spcPts val="600"/>
              </a:spcAft>
            </a:pPr>
            <a:r>
              <a:rPr sz="2400">
                <a:latin typeface="Times New Roman" panose="02020603050405020304" charset="0"/>
                <a:cs typeface="Times New Roman" panose="02020603050405020304" charset="0"/>
              </a:rPr>
              <a:t>The proposed system introduces a hybrid video encryption algorithm, leveraging </a:t>
            </a:r>
            <a:r>
              <a:rPr lang="en-IN" sz="2400">
                <a:latin typeface="Times New Roman" panose="02020603050405020304" charset="0"/>
                <a:cs typeface="Times New Roman" panose="02020603050405020304" charset="0"/>
              </a:rPr>
              <a:t>the power of </a:t>
            </a:r>
            <a:r>
              <a:rPr lang="en-IN" sz="2400">
                <a:latin typeface="Times New Roman" panose="02020603050405020304" charset="0"/>
                <a:cs typeface="Times New Roman" panose="02020603050405020304" charset="0"/>
                <a:sym typeface="+mn-ea"/>
              </a:rPr>
              <a:t>fundamental equation of ECC along with </a:t>
            </a:r>
            <a:r>
              <a:rPr sz="2400">
                <a:latin typeface="Times New Roman" panose="02020603050405020304" charset="0"/>
                <a:cs typeface="Times New Roman" panose="02020603050405020304" charset="0"/>
              </a:rPr>
              <a:t>both RSA and AES encryption techniques</a:t>
            </a:r>
            <a:r>
              <a:rPr lang="en-IN" sz="2400">
                <a:latin typeface="Times New Roman" panose="02020603050405020304" charset="0"/>
                <a:cs typeface="Times New Roman" panose="02020603050405020304" charset="0"/>
              </a:rPr>
              <a:t>.</a:t>
            </a:r>
            <a:endParaRPr lang="en-IN" sz="2400">
              <a:latin typeface="Times New Roman" panose="02020603050405020304" charset="0"/>
              <a:cs typeface="Times New Roman" panose="02020603050405020304" charset="0"/>
            </a:endParaRPr>
          </a:p>
        </p:txBody>
      </p:sp>
      <p:sp>
        <p:nvSpPr>
          <p:cNvPr id="2" name="TextBox 1"/>
          <p:cNvSpPr txBox="1"/>
          <p:nvPr/>
        </p:nvSpPr>
        <p:spPr>
          <a:xfrm>
            <a:off x="1235075" y="2861310"/>
            <a:ext cx="9721850" cy="2517140"/>
          </a:xfrm>
          <a:prstGeom prst="rect">
            <a:avLst/>
          </a:prstGeom>
        </p:spPr>
        <p:txBody>
          <a:bodyPr rot="0" spcFirstLastPara="0" vertOverflow="overflow" horzOverflow="overflow" vert="horz" lIns="91440" tIns="45720" rIns="91440" bIns="45720" numCol="1" spcCol="0" rtlCol="0" fromWordArt="0" anchorCtr="0" forceAA="0" compatLnSpc="1"/>
          <a:lstStyle/>
          <a:p>
            <a:pPr marL="571500" indent="-457200">
              <a:lnSpc>
                <a:spcPct val="120000"/>
              </a:lnSpc>
              <a:spcAft>
                <a:spcPts val="600"/>
              </a:spcAft>
              <a:buFont typeface="Arial" panose="020B0604020202020204" pitchFamily="34" charset="0"/>
              <a:buAutoNum type="arabicPeriod"/>
            </a:pPr>
            <a:r>
              <a:rPr sz="2400" dirty="0">
                <a:latin typeface="Times New Roman" panose="02020603050405020304" charset="0"/>
                <a:cs typeface="Times New Roman" panose="02020603050405020304" charset="0"/>
              </a:rPr>
              <a:t>RSA handles key management, encrypting the dynamic AES keys for each video chunk. </a:t>
            </a:r>
            <a:endParaRPr sz="2400" dirty="0">
              <a:latin typeface="Times New Roman" panose="02020603050405020304" charset="0"/>
              <a:cs typeface="Times New Roman" panose="02020603050405020304" charset="0"/>
            </a:endParaRPr>
          </a:p>
          <a:p>
            <a:pPr marL="571500" indent="-457200">
              <a:lnSpc>
                <a:spcPct val="120000"/>
              </a:lnSpc>
              <a:spcAft>
                <a:spcPts val="600"/>
              </a:spcAft>
              <a:buFont typeface="Arial" panose="020B0604020202020204" pitchFamily="34" charset="0"/>
              <a:buAutoNum type="arabicPeriod"/>
            </a:pPr>
            <a:r>
              <a:rPr lang="en-IN" sz="2400" dirty="0">
                <a:latin typeface="Times New Roman" panose="02020603050405020304" charset="0"/>
                <a:cs typeface="Times New Roman" panose="02020603050405020304" charset="0"/>
              </a:rPr>
              <a:t>AES key is generated using ECC equation </a:t>
            </a:r>
            <a:r>
              <a:rPr sz="2400" dirty="0">
                <a:latin typeface="Times New Roman" panose="02020603050405020304" charset="0"/>
                <a:cs typeface="Times New Roman" panose="02020603050405020304" charset="0"/>
              </a:rPr>
              <a:t>is used for encrypting video data in chunks, providing efficient encryption for large file sizes.</a:t>
            </a:r>
            <a:endParaRPr sz="2400" dirty="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endParaRPr lang="en-US" sz="2400" dirty="0">
              <a:latin typeface="Times New Roman" panose="02020603050405020304" charset="0"/>
              <a:cs typeface="Times New Roman" panose="02020603050405020304" charset="0"/>
            </a:endParaRPr>
          </a:p>
        </p:txBody>
      </p:sp>
      <p:sp>
        <p:nvSpPr>
          <p:cNvPr id="3" name="TextBox 2"/>
          <p:cNvSpPr txBox="1"/>
          <p:nvPr/>
        </p:nvSpPr>
        <p:spPr>
          <a:xfrm>
            <a:off x="212264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600" b="1" dirty="0">
                <a:latin typeface="Times New Roman" panose="02020603050405020304" charset="0"/>
                <a:ea typeface="+mj-ea"/>
                <a:cs typeface="Times New Roman" panose="02020603050405020304" charset="0"/>
              </a:rPr>
              <a:t>6. </a:t>
            </a:r>
            <a:r>
              <a:rPr lang="en-US" sz="3600" b="1" dirty="0">
                <a:latin typeface="Times New Roman" panose="02020603050405020304" charset="0"/>
                <a:ea typeface="+mj-ea"/>
                <a:cs typeface="Times New Roman" panose="02020603050405020304" charset="0"/>
              </a:rPr>
              <a:t>Proposed Solution and </a:t>
            </a:r>
            <a:r>
              <a:rPr lang="en-US" sz="3600" b="1" dirty="0">
                <a:latin typeface="Times New Roman" panose="02020603050405020304" charset="0"/>
                <a:cs typeface="Times New Roman" panose="02020603050405020304" charset="0"/>
              </a:rPr>
              <a:t>Highlights</a:t>
            </a:r>
            <a:endParaRPr lang="en-US" sz="3600" b="1" dirty="0">
              <a:latin typeface="Times New Roman" panose="02020603050405020304" charset="0"/>
              <a:ea typeface="+mj-ea"/>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244268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sz="3600" b="1" dirty="0">
                <a:latin typeface="Times New Roman" panose="02020603050405020304" charset="0"/>
                <a:ea typeface="+mj-ea"/>
                <a:cs typeface="Times New Roman" panose="02020603050405020304" charset="0"/>
              </a:rPr>
              <a:t>7. Modules of Proposed System</a:t>
            </a:r>
            <a:endParaRPr lang="en-IN" sz="3600" b="1" dirty="0">
              <a:latin typeface="Times New Roman" panose="02020603050405020304" charset="0"/>
              <a:ea typeface="+mj-ea"/>
              <a:cs typeface="Times New Roman" panose="02020603050405020304" charset="0"/>
            </a:endParaRPr>
          </a:p>
        </p:txBody>
      </p:sp>
      <p:sp>
        <p:nvSpPr>
          <p:cNvPr id="4" name="TextBox 3"/>
          <p:cNvSpPr txBox="1"/>
          <p:nvPr/>
        </p:nvSpPr>
        <p:spPr>
          <a:xfrm flipH="1">
            <a:off x="1869887" y="1085363"/>
            <a:ext cx="8343680" cy="460375"/>
          </a:xfrm>
          <a:prstGeom prst="rect">
            <a:avLst/>
          </a:prstGeom>
          <a:noFill/>
        </p:spPr>
        <p:txBody>
          <a:bodyPr wrap="square" rtlCol="0">
            <a:spAutoFit/>
          </a:bodyPr>
          <a:lstStyle/>
          <a:p>
            <a:pPr marL="114300" algn="ctr">
              <a:lnSpc>
                <a:spcPct val="120000"/>
              </a:lnSpc>
              <a:spcAft>
                <a:spcPts val="600"/>
              </a:spcAft>
            </a:pPr>
            <a:r>
              <a:rPr lang="en-IN" altLang="en-US" sz="2000">
                <a:latin typeface="Times New Roman" panose="02020603050405020304" charset="0"/>
                <a:cs typeface="Times New Roman" panose="02020603050405020304" charset="0"/>
              </a:rPr>
              <a:t>Following are the list of modules crafted for proposed system</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973455" y="1545590"/>
            <a:ext cx="10137140" cy="4561840"/>
          </a:xfrm>
          <a:prstGeom prst="rect">
            <a:avLst/>
          </a:prstGeom>
        </p:spPr>
        <p:txBody>
          <a:bodyPr rot="0" spcFirstLastPara="0" vertOverflow="overflow" horzOverflow="overflow" vert="horz" lIns="91440" tIns="45720" rIns="91440" bIns="45720" numCol="1" spcCol="0" rtlCol="0" fromWordArt="0" anchorCtr="0" forceAA="0" compatLnSpc="1"/>
          <a:lstStyle/>
          <a:p>
            <a:pPr marL="457200" indent="-342900" fontAlgn="ctr">
              <a:lnSpc>
                <a:spcPct val="120000"/>
              </a:lnSpc>
              <a:spcAft>
                <a:spcPts val="600"/>
              </a:spcAft>
              <a:buFont typeface="Arial" panose="020B0604020202020204" pitchFamily="34" charset="0"/>
              <a:buAutoNum type="arabicPeriod"/>
            </a:pPr>
            <a:r>
              <a:rPr sz="2000" b="1">
                <a:latin typeface="Times New Roman" panose="02020603050405020304" charset="0"/>
                <a:cs typeface="Times New Roman" panose="02020603050405020304" charset="0"/>
                <a:sym typeface="+mn-ea"/>
              </a:rPr>
              <a:t>User Authentication Module</a:t>
            </a:r>
            <a:r>
              <a:rPr sz="2000">
                <a:latin typeface="Times New Roman" panose="02020603050405020304" charset="0"/>
                <a:cs typeface="Times New Roman" panose="02020603050405020304" charset="0"/>
                <a:sym typeface="+mn-ea"/>
              </a:rPr>
              <a:t>: Ensures that only authorized users can upload or access encrypted videos.</a:t>
            </a:r>
            <a:endParaRPr sz="2000">
              <a:latin typeface="Times New Roman" panose="02020603050405020304" charset="0"/>
              <a:cs typeface="Times New Roman" panose="02020603050405020304" charset="0"/>
              <a:sym typeface="+mn-ea"/>
            </a:endParaRPr>
          </a:p>
          <a:p>
            <a:pPr marL="457200" indent="-342900" fontAlgn="ctr">
              <a:lnSpc>
                <a:spcPct val="120000"/>
              </a:lnSpc>
              <a:spcAft>
                <a:spcPts val="600"/>
              </a:spcAft>
              <a:buFont typeface="Arial" panose="020B0604020202020204" pitchFamily="34" charset="0"/>
              <a:buAutoNum type="arabicPeriod"/>
            </a:pPr>
            <a:r>
              <a:rPr sz="2000" b="1">
                <a:latin typeface="Times New Roman" panose="02020603050405020304" charset="0"/>
                <a:cs typeface="Times New Roman" panose="02020603050405020304" charset="0"/>
                <a:sym typeface="+mn-ea"/>
              </a:rPr>
              <a:t>Video Upload and Encryption Module</a:t>
            </a:r>
            <a:r>
              <a:rPr sz="2000">
                <a:latin typeface="Times New Roman" panose="02020603050405020304" charset="0"/>
                <a:cs typeface="Times New Roman" panose="02020603050405020304" charset="0"/>
                <a:sym typeface="+mn-ea"/>
              </a:rPr>
              <a:t>: Encrypts video files using the hybrid RSA-AES technique, dividing videos into chunks and encrypting each chunk with dynamically generated AES keys.</a:t>
            </a:r>
            <a:endParaRPr sz="2000">
              <a:latin typeface="Times New Roman" panose="02020603050405020304" charset="0"/>
              <a:cs typeface="Times New Roman" panose="02020603050405020304" charset="0"/>
              <a:sym typeface="+mn-ea"/>
            </a:endParaRPr>
          </a:p>
          <a:p>
            <a:pPr marL="457200" indent="-342900" fontAlgn="ctr">
              <a:lnSpc>
                <a:spcPct val="120000"/>
              </a:lnSpc>
              <a:spcAft>
                <a:spcPts val="600"/>
              </a:spcAft>
              <a:buFont typeface="Arial" panose="020B0604020202020204" pitchFamily="34" charset="0"/>
              <a:buAutoNum type="arabicPeriod"/>
            </a:pPr>
            <a:r>
              <a:rPr sz="2000" b="1">
                <a:latin typeface="Times New Roman" panose="02020603050405020304" charset="0"/>
                <a:cs typeface="Times New Roman" panose="02020603050405020304" charset="0"/>
                <a:sym typeface="+mn-ea"/>
              </a:rPr>
              <a:t>Dynamic Key Management Module</a:t>
            </a:r>
            <a:r>
              <a:rPr sz="2000">
                <a:latin typeface="Times New Roman" panose="02020603050405020304" charset="0"/>
                <a:cs typeface="Times New Roman" panose="02020603050405020304" charset="0"/>
                <a:sym typeface="+mn-ea"/>
              </a:rPr>
              <a:t>: Manages the generation, storage, and encryption of dynamic keys for each video chunk using RSA.</a:t>
            </a:r>
            <a:endParaRPr sz="2000">
              <a:latin typeface="Times New Roman" panose="02020603050405020304" charset="0"/>
              <a:cs typeface="Times New Roman" panose="02020603050405020304" charset="0"/>
              <a:sym typeface="+mn-ea"/>
            </a:endParaRPr>
          </a:p>
          <a:p>
            <a:pPr marL="457200" indent="-342900" fontAlgn="ctr">
              <a:lnSpc>
                <a:spcPct val="120000"/>
              </a:lnSpc>
              <a:spcAft>
                <a:spcPts val="600"/>
              </a:spcAft>
              <a:buFont typeface="Arial" panose="020B0604020202020204" pitchFamily="34" charset="0"/>
              <a:buAutoNum type="arabicPeriod"/>
            </a:pPr>
            <a:r>
              <a:rPr sz="2000" b="1">
                <a:latin typeface="Times New Roman" panose="02020603050405020304" charset="0"/>
                <a:cs typeface="Times New Roman" panose="02020603050405020304" charset="0"/>
                <a:sym typeface="+mn-ea"/>
              </a:rPr>
              <a:t>Decryption and Playback Module</a:t>
            </a:r>
            <a:r>
              <a:rPr sz="2000">
                <a:latin typeface="Times New Roman" panose="02020603050405020304" charset="0"/>
                <a:cs typeface="Times New Roman" panose="02020603050405020304" charset="0"/>
                <a:sym typeface="+mn-ea"/>
              </a:rPr>
              <a:t>: Enables authorized users to decrypt video chunks and stream the video seamlessly.</a:t>
            </a:r>
            <a:endParaRPr sz="2000">
              <a:latin typeface="Times New Roman" panose="02020603050405020304" charset="0"/>
              <a:cs typeface="Times New Roman" panose="02020603050405020304" charset="0"/>
              <a:sym typeface="+mn-ea"/>
            </a:endParaRPr>
          </a:p>
          <a:p>
            <a:pPr marL="457200" indent="-342900" fontAlgn="ctr">
              <a:lnSpc>
                <a:spcPct val="120000"/>
              </a:lnSpc>
              <a:spcAft>
                <a:spcPts val="600"/>
              </a:spcAft>
              <a:buFont typeface="Arial" panose="020B0604020202020204" pitchFamily="34" charset="0"/>
              <a:buAutoNum type="arabicPeriod"/>
            </a:pPr>
            <a:r>
              <a:rPr sz="2000" b="1">
                <a:latin typeface="Times New Roman" panose="02020603050405020304" charset="0"/>
                <a:cs typeface="Times New Roman" panose="02020603050405020304" charset="0"/>
                <a:sym typeface="+mn-ea"/>
              </a:rPr>
              <a:t>Metrics and Performance Evaluation Module</a:t>
            </a:r>
            <a:r>
              <a:rPr sz="2000">
                <a:latin typeface="Times New Roman" panose="02020603050405020304" charset="0"/>
                <a:cs typeface="Times New Roman" panose="02020603050405020304" charset="0"/>
                <a:sym typeface="+mn-ea"/>
              </a:rPr>
              <a:t>: Measures encryption and decryption time, file size impact, and system scalability to provide comprehensive performance insights.</a:t>
            </a:r>
            <a:endParaRPr sz="2000">
              <a:latin typeface="Times New Roman" panose="02020603050405020304" charset="0"/>
              <a:cs typeface="Times New Roman" panose="02020603050405020304" charset="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832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832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xml><?xml version="1.0" encoding="utf-8"?>
<p:tagLst xmlns:p="http://schemas.openxmlformats.org/presentationml/2006/main">
  <p:tag name="KSO_WM_TEMPLATE_MASTER_TYPE" val="0"/>
  <p:tag name="KSO_WM_TEMPLATE_COLOR_TYPE" val="0"/>
  <p:tag name="KSO_WM_BEAUTIFY_FLAG" val="#wm#"/>
  <p:tag name="KSO_WM_TEMPLATE_CATEGORY" val="custom"/>
  <p:tag name="KSO_WM_SPECIAL_SOURCE" val="bdnull"/>
  <p:tag name="KSO_WM_TEMPLATE_INDEX" val="20238324"/>
  <p:tag name="KSO_WM_TEMPLATE_SUBCATEGORY" val="0"/>
  <p:tag name="KSO_WM_TAG_VERSION" val="3.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24_1*i*1"/>
  <p:tag name="KSO_WM_TEMPLATE_CATEGORY" val="custom"/>
  <p:tag name="KSO_WM_TEMPLATE_INDEX" val="20238324"/>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24"/>
  <p:tag name="KSO_WM_UNIT_ID" val="custom20238324_1*a*1"/>
  <p:tag name="KSO_WM_UNIT_USESOURCEFORMAT_APPLY" val="1"/>
  <p:tag name="KSO_WM_UNIT_PRESET_TEXT" val="The title goes here"/>
</p:tagLst>
</file>

<file path=ppt/tags/tag21.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7947_5*l_h_i*1_1_1"/>
  <p:tag name="KSO_WM_TEMPLATE_CATEGORY" val="diagram"/>
  <p:tag name="KSO_WM_TEMPLATE_INDEX" val="20237947"/>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USESOURCEFORMAT_APPLY" val="1"/>
</p:tagLst>
</file>

<file path=ppt/tags/tag22.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47_5*l_h_a*1_1_1"/>
  <p:tag name="KSO_WM_TEMPLATE_CATEGORY" val="diagram"/>
  <p:tag name="KSO_WM_TEMPLATE_INDEX" val="20237947"/>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3.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7_5*l_h_f*1_1_1"/>
  <p:tag name="KSO_WM_TEMPLATE_CATEGORY" val="diagram"/>
  <p:tag name="KSO_WM_TEMPLATE_INDEX" val="2023794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4.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7947_5*l_h_i*1_2_1"/>
  <p:tag name="KSO_WM_TEMPLATE_CATEGORY" val="diagram"/>
  <p:tag name="KSO_WM_TEMPLATE_INDEX" val="20237947"/>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USESOURCEFORMAT_APPLY" val="1"/>
</p:tagLst>
</file>

<file path=ppt/tags/tag25.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47_5*l_h_a*1_2_1"/>
  <p:tag name="KSO_WM_TEMPLATE_CATEGORY" val="diagram"/>
  <p:tag name="KSO_WM_TEMPLATE_INDEX" val="20237947"/>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6.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47_5*l_h_f*1_2_1"/>
  <p:tag name="KSO_WM_TEMPLATE_CATEGORY" val="diagram"/>
  <p:tag name="KSO_WM_TEMPLATE_INDEX" val="2023794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7.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7947_5*l_h_i*1_3_1"/>
  <p:tag name="KSO_WM_TEMPLATE_CATEGORY" val="diagram"/>
  <p:tag name="KSO_WM_TEMPLATE_INDEX" val="20237947"/>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USESOURCEFORMAT_APPLY" val="1"/>
</p:tagLst>
</file>

<file path=ppt/tags/tag28.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47_5*l_h_a*1_3_1"/>
  <p:tag name="KSO_WM_TEMPLATE_CATEGORY" val="diagram"/>
  <p:tag name="KSO_WM_TEMPLATE_INDEX" val="20237947"/>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9.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47_5*l_h_f*1_3_1"/>
  <p:tag name="KSO_WM_TEMPLATE_CATEGORY" val="diagram"/>
  <p:tag name="KSO_WM_TEMPLATE_INDEX" val="2023794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7947_5*l_h_a*1_5_1"/>
  <p:tag name="KSO_WM_TEMPLATE_CATEGORY" val="diagram"/>
  <p:tag name="KSO_WM_TEMPLATE_INDEX" val="20237947"/>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31.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7947_5*l_h_f*1_5_1"/>
  <p:tag name="KSO_WM_TEMPLATE_CATEGORY" val="diagram"/>
  <p:tag name="KSO_WM_TEMPLATE_INDEX" val="2023794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32.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7947_5*l_h_a*1_4_1"/>
  <p:tag name="KSO_WM_TEMPLATE_CATEGORY" val="diagram"/>
  <p:tag name="KSO_WM_TEMPLATE_INDEX" val="20237947"/>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33.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47_5*l_h_f*1_4_1"/>
  <p:tag name="KSO_WM_TEMPLATE_CATEGORY" val="diagram"/>
  <p:tag name="KSO_WM_TEMPLATE_INDEX" val="20237947"/>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34.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7947_5*l_h_i*1_4_1"/>
  <p:tag name="KSO_WM_TEMPLATE_CATEGORY" val="diagram"/>
  <p:tag name="KSO_WM_TEMPLATE_INDEX" val="20237947"/>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USESOURCEFORMAT_APPLY" val="1"/>
</p:tagLst>
</file>

<file path=ppt/tags/tag35.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7947_5*l_h_i*1_5_1"/>
  <p:tag name="KSO_WM_TEMPLATE_CATEGORY" val="diagram"/>
  <p:tag name="KSO_WM_TEMPLATE_INDEX" val="20237947"/>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USESOURCEFORMAT_APPLY" val="1"/>
</p:tagLst>
</file>

<file path=ppt/tags/tag36.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61*56"/>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7947_5*l_h_x*1_1_1"/>
  <p:tag name="KSO_WM_TEMPLATE_CATEGORY" val="diagram"/>
  <p:tag name="KSO_WM_TEMPLATE_INDEX" val="20237947"/>
  <p:tag name="KSO_WM_UNIT_LAYERLEVEL" val="1_1_1"/>
  <p:tag name="KSO_WM_TAG_VERSION" val="3.0"/>
  <p:tag name="KSO_WM_BEAUTIFY_FLAG" val="#wm#"/>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61*6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7947_5*l_h_x*1_2_1"/>
  <p:tag name="KSO_WM_TEMPLATE_CATEGORY" val="diagram"/>
  <p:tag name="KSO_WM_TEMPLATE_INDEX" val="20237947"/>
  <p:tag name="KSO_WM_UNIT_LAYERLEVEL" val="1_1_1"/>
  <p:tag name="KSO_WM_TAG_VERSION" val="3.0"/>
  <p:tag name="KSO_WM_BEAUTIFY_FLAG" val="#wm#"/>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61*52"/>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37947_5*l_h_x*1_3_1"/>
  <p:tag name="KSO_WM_TEMPLATE_CATEGORY" val="diagram"/>
  <p:tag name="KSO_WM_TEMPLATE_INDEX" val="20237947"/>
  <p:tag name="KSO_WM_UNIT_LAYERLEVEL" val="1_1_1"/>
  <p:tag name="KSO_WM_TAG_VERSION" val="3.0"/>
  <p:tag name="KSO_WM_BEAUTIFY_FLAG" val="#wm#"/>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56*61"/>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37947_5*l_h_x*1_4_1"/>
  <p:tag name="KSO_WM_TEMPLATE_CATEGORY" val="diagram"/>
  <p:tag name="KSO_WM_TEMPLATE_INDEX" val="20237947"/>
  <p:tag name="KSO_WM_UNIT_LAYERLEVEL" val="1_1_1"/>
  <p:tag name="KSO_WM_TAG_VERSION" val="3.0"/>
  <p:tag name="KSO_WM_BEAUTIFY_FLAG" val="#wm#"/>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DIAGRAM_MAX_ITEMCNT" val="5"/>
  <p:tag name="KSO_WM_DIAGRAM_MIN_ITEMCNT" val="1"/>
  <p:tag name="KSO_WM_DIAGRAM_VIRTUALLY_FRAME" val="{&quot;height&quot;:184.14999389648438,&quot;left&quot;:52.77503937007869,&quot;top&quot;:300.024963681679,&quot;width&quot;:850.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60*60"/>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237947_5*l_h_x*1_5_1"/>
  <p:tag name="KSO_WM_TEMPLATE_CATEGORY" val="diagram"/>
  <p:tag name="KSO_WM_TEMPLATE_INDEX" val="20237947"/>
  <p:tag name="KSO_WM_UNIT_LAYERLEVEL" val="1_1_1"/>
  <p:tag name="KSO_WM_TAG_VERSION" val="3.0"/>
  <p:tag name="KSO_WM_BEAUTIFY_FLAG" val="#wm#"/>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50.25*180.95"/>
  <p:tag name="KSO_WM_SLIDE_POSITION" val="52.85*301.65"/>
  <p:tag name="KSO_WM_SLIDE_LAYOUT" val="a_d_l"/>
  <p:tag name="KSO_WM_SLIDE_LAYOUT_CNT" val="1_1_1"/>
  <p:tag name="KSO_WM_SPECIAL_SOURCE" val="bdnull"/>
  <p:tag name="KSO_WM_DIAGRAM_GROUP_CODE" val="l1-1"/>
  <p:tag name="KSO_WM_SLIDE_DIAGTYPE" val="l"/>
  <p:tag name="KSO_WM_TEMPLATE_INDEX" val="20238324"/>
  <p:tag name="KSO_WM_TEMPLATE_SUBCATEGORY" val="0"/>
  <p:tag name="KSO_WM_SLIDE_INDEX" val="1"/>
  <p:tag name="KSO_WM_TAG_VERSION" val="3.0"/>
  <p:tag name="KSO_WM_SLIDE_ID" val="custom20238324_1"/>
  <p:tag name="KSO_WM_SLIDE_ITEM_CNT" val="3"/>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Times New Roman"/>
        <a:ea typeface="Segoe Print"/>
        <a:cs typeface="Segoe Print"/>
      </a:majorFont>
      <a:minorFont>
        <a:latin typeface="Times New Roman"/>
        <a:ea typeface="Segoe Print"/>
        <a:cs typeface="Segoe Prin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65">
      <a:dk1>
        <a:srgbClr val="000000"/>
      </a:dk1>
      <a:lt1>
        <a:srgbClr val="FFFFFF"/>
      </a:lt1>
      <a:dk2>
        <a:srgbClr val="000000"/>
      </a:dk2>
      <a:lt2>
        <a:srgbClr val="FEFF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自定义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7137</Words>
  <Application>WPS Presentation</Application>
  <PresentationFormat>Widescreen</PresentationFormat>
  <Paragraphs>198</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22</vt:i4>
      </vt:variant>
    </vt:vector>
  </HeadingPairs>
  <TitlesOfParts>
    <vt:vector size="40" baseType="lpstr">
      <vt:lpstr>Arial</vt:lpstr>
      <vt:lpstr>SimSun</vt:lpstr>
      <vt:lpstr>Wingdings</vt:lpstr>
      <vt:lpstr>Times New Roman</vt:lpstr>
      <vt:lpstr>Neue Haas Grotesk Text Pro</vt:lpstr>
      <vt:lpstr>Cambria</vt:lpstr>
      <vt:lpstr>Calibri</vt:lpstr>
      <vt:lpstr>Segoe Print</vt:lpstr>
      <vt:lpstr>Microsoft YaHei</vt:lpstr>
      <vt:lpstr>Arial Unicode MS</vt:lpstr>
      <vt:lpstr>Cambria Math</vt:lpstr>
      <vt:lpstr>Wingdings</vt:lpstr>
      <vt:lpstr>Franklin Gothic Medium</vt:lpstr>
      <vt:lpstr>Franklin Gothic Book</vt:lpstr>
      <vt:lpstr>Droid Sans Fallback</vt:lpstr>
      <vt:lpstr>Yu Gothic UI</vt:lpstr>
      <vt:lpstr>SwellVTI</vt:lpstr>
      <vt:lpstr>Office 主题​​</vt:lpstr>
      <vt:lpstr>CipherShield: Pioneering Multi-Key Cryptographic approach for File Encryption Using Dynamic Keys</vt:lpstr>
      <vt:lpstr>Agenda:</vt:lpstr>
      <vt:lpstr>PowerPoint 演示文稿</vt:lpstr>
      <vt:lpstr>PowerPoint 演示文稿</vt:lpstr>
      <vt:lpstr>PowerPoint 演示文稿</vt:lpstr>
      <vt:lpstr>4. Objectives:  Implementing a Dynamic Software System for Real-Time Encryption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Performance Evaluation</vt:lpstr>
      <vt:lpstr>PowerPoint 演示文稿</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Mohammed Abdul Lateef</cp:lastModifiedBy>
  <cp:revision>427</cp:revision>
  <dcterms:created xsi:type="dcterms:W3CDTF">2024-01-25T02:29:00Z</dcterms:created>
  <dcterms:modified xsi:type="dcterms:W3CDTF">2024-09-27T19:02:37Z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3530557B3C2D4CF3914DC78D88069D63_13</vt:lpwstr>
  </property>
  <property fmtid="{D5CDD505-2E9C-101B-9397-08002B2CF9AE}" pid="3" name="KSOProductBuildVer">
    <vt:lpwstr>1033-12.2.0.18283</vt:lpwstr>
  </property>
</Properties>
</file>