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67" r:id="rId3"/>
    <p:sldId id="257" r:id="rId4"/>
    <p:sldId id="259" r:id="rId5"/>
    <p:sldId id="282" r:id="rId6"/>
    <p:sldId id="258" r:id="rId7"/>
    <p:sldId id="260" r:id="rId8"/>
    <p:sldId id="281" r:id="rId9"/>
    <p:sldId id="298" r:id="rId10"/>
    <p:sldId id="261" r:id="rId11"/>
    <p:sldId id="263" r:id="rId12"/>
    <p:sldId id="288" r:id="rId13"/>
    <p:sldId id="283" r:id="rId14"/>
    <p:sldId id="299" r:id="rId15"/>
    <p:sldId id="300" r:id="rId16"/>
    <p:sldId id="286" r:id="rId17"/>
    <p:sldId id="264" r:id="rId18"/>
    <p:sldId id="301" r:id="rId19"/>
    <p:sldId id="265" r:id="rId20"/>
    <p:sldId id="26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showGuides="1">
      <p:cViewPr varScale="1">
        <p:scale>
          <a:sx n="72" d="100"/>
          <a:sy n="72" d="100"/>
        </p:scale>
        <p:origin x="45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3D44D1-ECF7-48B8-B243-CE132A442933}" type="doc">
      <dgm:prSet loTypeId="urn:microsoft.com/office/officeart/2008/layout/LinedList" loCatId="list" qsTypeId="urn:microsoft.com/office/officeart/2005/8/quickstyle/simple1#1" qsCatId="simple" csTypeId="urn:microsoft.com/office/officeart/2005/8/colors/colorful2#1" csCatId="colorful" phldr="1"/>
      <dgm:spPr/>
      <dgm:t>
        <a:bodyPr/>
        <a:lstStyle/>
        <a:p>
          <a:endParaRPr lang="en-US"/>
        </a:p>
      </dgm:t>
    </dgm:pt>
    <dgm:pt modelId="{D1D74676-484A-4B9F-87C6-95CFA39AC57E}">
      <dgm:prSet phldr="0" custT="0"/>
      <dgm:spPr/>
      <dgm:t>
        <a:bodyPr vert="horz" wrap="square"/>
        <a:lstStyle/>
        <a:p>
          <a:pPr rtl="0">
            <a:lnSpc>
              <a:spcPct val="100000"/>
            </a:lnSpc>
            <a:spcBef>
              <a:spcPct val="0"/>
            </a:spcBef>
            <a:spcAft>
              <a:spcPct val="35000"/>
            </a:spcAft>
          </a:pPr>
          <a:r>
            <a:rPr lang="en-US" dirty="0">
              <a:latin typeface="Times New Roman" panose="02020603050405020304" charset="0"/>
              <a:cs typeface="Times New Roman" panose="02020603050405020304" charset="0"/>
            </a:rPr>
            <a:t>The incessant threats of data theft pose significant risks to creators, industries, and the integrity of digital content. </a:t>
          </a:r>
        </a:p>
      </dgm:t>
    </dgm:pt>
    <dgm:pt modelId="{EE1855E7-BD3E-4C2B-9D60-F51FCB6DDCFA}" type="parTrans" cxnId="{627DA53F-5A8B-457E-A5E5-83392D5BC260}">
      <dgm:prSet/>
      <dgm:spPr/>
      <dgm:t>
        <a:bodyPr/>
        <a:lstStyle/>
        <a:p>
          <a:endParaRPr lang="en-US"/>
        </a:p>
      </dgm:t>
    </dgm:pt>
    <dgm:pt modelId="{4C6A9657-1923-4A9B-86B3-F743BFDF74F1}" type="sibTrans" cxnId="{627DA53F-5A8B-457E-A5E5-83392D5BC260}">
      <dgm:prSet/>
      <dgm:spPr/>
      <dgm:t>
        <a:bodyPr/>
        <a:lstStyle/>
        <a:p>
          <a:endParaRPr lang="en-US"/>
        </a:p>
      </dgm:t>
    </dgm:pt>
    <dgm:pt modelId="{C6E15C35-2247-46B4-B69C-74EA83CDCD61}">
      <dgm:prSet phldr="0" custT="0"/>
      <dgm:spPr/>
      <dgm:t>
        <a:bodyPr vert="horz" wrap="square"/>
        <a:lstStyle/>
        <a:p>
          <a:pPr>
            <a:lnSpc>
              <a:spcPct val="100000"/>
            </a:lnSpc>
            <a:spcBef>
              <a:spcPct val="0"/>
            </a:spcBef>
            <a:spcAft>
              <a:spcPct val="35000"/>
            </a:spcAft>
          </a:pPr>
          <a:r>
            <a:rPr lang="en-US" dirty="0">
              <a:latin typeface="Times New Roman" panose="02020603050405020304" charset="0"/>
              <a:cs typeface="Times New Roman" panose="02020603050405020304" charset="0"/>
            </a:rPr>
            <a:t>In response to this imperative, our attempt presents a groundbreaking approach to video encryption, tailored to the unique characteristics of end user system information.</a:t>
          </a:r>
          <a:endParaRPr dirty="0">
            <a:latin typeface="Times New Roman" panose="02020603050405020304" charset="0"/>
            <a:cs typeface="Times New Roman" panose="02020603050405020304" charset="0"/>
          </a:endParaRPr>
        </a:p>
      </dgm:t>
    </dgm:pt>
    <dgm:pt modelId="{4CF29426-17F5-4734-8236-4A815085AF34}" type="parTrans" cxnId="{2A9500DD-551B-4556-B42E-B5A4496C7353}">
      <dgm:prSet/>
      <dgm:spPr/>
      <dgm:t>
        <a:bodyPr/>
        <a:lstStyle/>
        <a:p>
          <a:endParaRPr lang="en-US"/>
        </a:p>
      </dgm:t>
    </dgm:pt>
    <dgm:pt modelId="{8DE2D678-7D5D-41C8-A88B-543A379BD8ED}" type="sibTrans" cxnId="{2A9500DD-551B-4556-B42E-B5A4496C7353}">
      <dgm:prSet/>
      <dgm:spPr/>
      <dgm:t>
        <a:bodyPr/>
        <a:lstStyle/>
        <a:p>
          <a:endParaRPr lang="en-US"/>
        </a:p>
      </dgm:t>
    </dgm:pt>
    <dgm:pt modelId="{19FC42C9-EA67-4B3F-8904-61ABDEBE2C63}" type="pres">
      <dgm:prSet presAssocID="{443D44D1-ECF7-48B8-B243-CE132A442933}" presName="vert0" presStyleCnt="0">
        <dgm:presLayoutVars>
          <dgm:dir/>
          <dgm:animOne val="branch"/>
          <dgm:animLvl val="lvl"/>
        </dgm:presLayoutVars>
      </dgm:prSet>
      <dgm:spPr/>
    </dgm:pt>
    <dgm:pt modelId="{76787730-652B-44C5-8BBE-0A7FD0DD8A82}" type="pres">
      <dgm:prSet presAssocID="{D1D74676-484A-4B9F-87C6-95CFA39AC57E}" presName="thickLine" presStyleLbl="alignNode1" presStyleIdx="0" presStyleCnt="2"/>
      <dgm:spPr/>
    </dgm:pt>
    <dgm:pt modelId="{2ED05A28-3473-4D67-BCEF-3100FBFAE71E}" type="pres">
      <dgm:prSet presAssocID="{D1D74676-484A-4B9F-87C6-95CFA39AC57E}" presName="horz1" presStyleCnt="0"/>
      <dgm:spPr/>
    </dgm:pt>
    <dgm:pt modelId="{6120FEF0-933C-4279-B16E-83C0A8335225}" type="pres">
      <dgm:prSet presAssocID="{D1D74676-484A-4B9F-87C6-95CFA39AC57E}" presName="tx1" presStyleLbl="revTx" presStyleIdx="0" presStyleCnt="2"/>
      <dgm:spPr/>
    </dgm:pt>
    <dgm:pt modelId="{AD7A9087-894C-4DB8-AC1D-C1E76CDC8E47}" type="pres">
      <dgm:prSet presAssocID="{D1D74676-484A-4B9F-87C6-95CFA39AC57E}" presName="vert1" presStyleCnt="0"/>
      <dgm:spPr/>
    </dgm:pt>
    <dgm:pt modelId="{E0F0D7D5-9BF9-4C3E-9A42-CE3E4281C39C}" type="pres">
      <dgm:prSet presAssocID="{C6E15C35-2247-46B4-B69C-74EA83CDCD61}" presName="thickLine" presStyleLbl="alignNode1" presStyleIdx="1" presStyleCnt="2"/>
      <dgm:spPr/>
    </dgm:pt>
    <dgm:pt modelId="{CEA600F6-6859-4E27-81EE-C34E80CC42D1}" type="pres">
      <dgm:prSet presAssocID="{C6E15C35-2247-46B4-B69C-74EA83CDCD61}" presName="horz1" presStyleCnt="0"/>
      <dgm:spPr/>
    </dgm:pt>
    <dgm:pt modelId="{4397503E-DCAF-43FF-B617-731276D43DB9}" type="pres">
      <dgm:prSet presAssocID="{C6E15C35-2247-46B4-B69C-74EA83CDCD61}" presName="tx1" presStyleLbl="revTx" presStyleIdx="1" presStyleCnt="2"/>
      <dgm:spPr/>
    </dgm:pt>
    <dgm:pt modelId="{C5B4BDD2-7443-4C0C-ABFB-03BBF9AF0A5A}" type="pres">
      <dgm:prSet presAssocID="{C6E15C35-2247-46B4-B69C-74EA83CDCD61}" presName="vert1" presStyleCnt="0"/>
      <dgm:spPr/>
    </dgm:pt>
  </dgm:ptLst>
  <dgm:cxnLst>
    <dgm:cxn modelId="{144DE123-F408-4BB2-A0EF-9395A0CF1DFC}" type="presOf" srcId="{D1D74676-484A-4B9F-87C6-95CFA39AC57E}" destId="{6120FEF0-933C-4279-B16E-83C0A8335225}" srcOrd="0" destOrd="0" presId="urn:microsoft.com/office/officeart/2008/layout/LinedList"/>
    <dgm:cxn modelId="{F21D3830-8857-42C2-A1BA-06980A3581F6}" type="presOf" srcId="{C6E15C35-2247-46B4-B69C-74EA83CDCD61}" destId="{4397503E-DCAF-43FF-B617-731276D43DB9}" srcOrd="0" destOrd="0" presId="urn:microsoft.com/office/officeart/2008/layout/LinedList"/>
    <dgm:cxn modelId="{627DA53F-5A8B-457E-A5E5-83392D5BC260}" srcId="{443D44D1-ECF7-48B8-B243-CE132A442933}" destId="{D1D74676-484A-4B9F-87C6-95CFA39AC57E}" srcOrd="0" destOrd="0" parTransId="{EE1855E7-BD3E-4C2B-9D60-F51FCB6DDCFA}" sibTransId="{4C6A9657-1923-4A9B-86B3-F743BFDF74F1}"/>
    <dgm:cxn modelId="{D07B3CCF-FD87-4DAC-A444-D6F98925AA4D}" type="presOf" srcId="{443D44D1-ECF7-48B8-B243-CE132A442933}" destId="{19FC42C9-EA67-4B3F-8904-61ABDEBE2C63}" srcOrd="0" destOrd="0" presId="urn:microsoft.com/office/officeart/2008/layout/LinedList"/>
    <dgm:cxn modelId="{2A9500DD-551B-4556-B42E-B5A4496C7353}" srcId="{443D44D1-ECF7-48B8-B243-CE132A442933}" destId="{C6E15C35-2247-46B4-B69C-74EA83CDCD61}" srcOrd="1" destOrd="0" parTransId="{4CF29426-17F5-4734-8236-4A815085AF34}" sibTransId="{8DE2D678-7D5D-41C8-A88B-543A379BD8ED}"/>
    <dgm:cxn modelId="{04F8D045-9BF3-4DD9-8E83-ECAA5DC7EE88}" type="presParOf" srcId="{19FC42C9-EA67-4B3F-8904-61ABDEBE2C63}" destId="{76787730-652B-44C5-8BBE-0A7FD0DD8A82}" srcOrd="0" destOrd="0" presId="urn:microsoft.com/office/officeart/2008/layout/LinedList"/>
    <dgm:cxn modelId="{BF97AB37-9082-4159-88FF-74305AF67253}" type="presParOf" srcId="{19FC42C9-EA67-4B3F-8904-61ABDEBE2C63}" destId="{2ED05A28-3473-4D67-BCEF-3100FBFAE71E}" srcOrd="1" destOrd="0" presId="urn:microsoft.com/office/officeart/2008/layout/LinedList"/>
    <dgm:cxn modelId="{9E4D3258-C906-45B7-AFC9-D8E4CEB30AE3}" type="presParOf" srcId="{2ED05A28-3473-4D67-BCEF-3100FBFAE71E}" destId="{6120FEF0-933C-4279-B16E-83C0A8335225}" srcOrd="0" destOrd="0" presId="urn:microsoft.com/office/officeart/2008/layout/LinedList"/>
    <dgm:cxn modelId="{80DCD4E0-342F-4049-9517-FB046963BA2D}" type="presParOf" srcId="{2ED05A28-3473-4D67-BCEF-3100FBFAE71E}" destId="{AD7A9087-894C-4DB8-AC1D-C1E76CDC8E47}" srcOrd="1" destOrd="0" presId="urn:microsoft.com/office/officeart/2008/layout/LinedList"/>
    <dgm:cxn modelId="{6E4EACA4-28BF-4737-947C-65C168F4F476}" type="presParOf" srcId="{19FC42C9-EA67-4B3F-8904-61ABDEBE2C63}" destId="{E0F0D7D5-9BF9-4C3E-9A42-CE3E4281C39C}" srcOrd="2" destOrd="0" presId="urn:microsoft.com/office/officeart/2008/layout/LinedList"/>
    <dgm:cxn modelId="{213B00CC-87BB-4C54-B20D-FB4C9BDCB120}" type="presParOf" srcId="{19FC42C9-EA67-4B3F-8904-61ABDEBE2C63}" destId="{CEA600F6-6859-4E27-81EE-C34E80CC42D1}" srcOrd="3" destOrd="0" presId="urn:microsoft.com/office/officeart/2008/layout/LinedList"/>
    <dgm:cxn modelId="{4070A001-EBB6-4142-B56D-B572DC183143}" type="presParOf" srcId="{CEA600F6-6859-4E27-81EE-C34E80CC42D1}" destId="{4397503E-DCAF-43FF-B617-731276D43DB9}" srcOrd="0" destOrd="0" presId="urn:microsoft.com/office/officeart/2008/layout/LinedList"/>
    <dgm:cxn modelId="{3483EB11-F3C1-4CDE-8236-F6E630F8971F}" type="presParOf" srcId="{CEA600F6-6859-4E27-81EE-C34E80CC42D1}" destId="{C5B4BDD2-7443-4C0C-ABFB-03BBF9AF0A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7191-06E9-4290-9776-1D73C9D76897}" type="doc">
      <dgm:prSet loTypeId="urn:microsoft.com/office/officeart/2005/8/layout/vProcess5" loCatId="process" qsTypeId="urn:microsoft.com/office/officeart/2005/8/quickstyle/simple1#2" qsCatId="simple" csTypeId="urn:microsoft.com/office/officeart/2005/8/colors/colorful2#2" csCatId="colorful" phldr="1"/>
      <dgm:spPr/>
      <dgm:t>
        <a:bodyPr/>
        <a:lstStyle/>
        <a:p>
          <a:endParaRPr lang="en-US"/>
        </a:p>
      </dgm:t>
    </dgm:pt>
    <dgm:pt modelId="{6E6DBB78-FB8E-44A6-8EFC-5FBFD5B3FD4D}">
      <dgm:prSet phldr="0" custT="0"/>
      <dgm:spPr>
        <a:solidFill>
          <a:schemeClr val="accent1">
            <a:lumMod val="75000"/>
          </a:schemeClr>
        </a:solidFill>
      </dgm:spPr>
      <dgm:t>
        <a:bodyPr vert="horz" wrap="square"/>
        <a:lstStyle/>
        <a:p>
          <a:pPr algn="l" rtl="0">
            <a:lnSpc>
              <a:spcPct val="100000"/>
            </a:lnSpc>
            <a:spcBef>
              <a:spcPct val="0"/>
            </a:spcBef>
            <a:spcAft>
              <a:spcPct val="35000"/>
            </a:spcAft>
          </a:pPr>
          <a:r>
            <a:rPr lang="en-US" b="1" dirty="0">
              <a:latin typeface="Times New Roman" panose="02020603050405020304" charset="0"/>
              <a:cs typeface="Times New Roman" panose="02020603050405020304" charset="0"/>
            </a:rPr>
            <a:t>1. Video Encryption: </a:t>
          </a:r>
        </a:p>
        <a:p>
          <a:pPr algn="ctr" rtl="0">
            <a:lnSpc>
              <a:spcPct val="100000"/>
            </a:lnSpc>
            <a:spcBef>
              <a:spcPct val="0"/>
            </a:spcBef>
            <a:spcAft>
              <a:spcPct val="35000"/>
            </a:spcAft>
          </a:pPr>
          <a:r>
            <a:rPr lang="en-GB" b="1" dirty="0">
              <a:latin typeface="Times New Roman" panose="02020603050405020304" charset="0"/>
              <a:cs typeface="Times New Roman" panose="02020603050405020304" charset="0"/>
            </a:rPr>
            <a:t>Video Data encrypted using an </a:t>
          </a:r>
          <a:r>
            <a:rPr b="1" dirty="0">
              <a:latin typeface="Times New Roman" panose="02020603050405020304" charset="0"/>
              <a:cs typeface="Times New Roman" panose="02020603050405020304" charset="0"/>
            </a:rPr>
            <a:t>AES Key Derived from ECC Equation</a:t>
          </a:r>
          <a:r>
            <a:rPr lang="en-GB" b="1" dirty="0">
              <a:latin typeface="Times New Roman" panose="02020603050405020304" charset="0"/>
              <a:cs typeface="Times New Roman" panose="02020603050405020304" charset="0"/>
            </a:rPr>
            <a:t>. AES Key secured using RSA encryption.</a:t>
          </a:r>
          <a:endParaRPr b="1" dirty="0">
            <a:latin typeface="Times New Roman" panose="02020603050405020304" charset="0"/>
            <a:cs typeface="Times New Roman" panose="02020603050405020304" charset="0"/>
          </a:endParaRPr>
        </a:p>
      </dgm:t>
    </dgm:pt>
    <dgm:pt modelId="{5340D055-61F6-445F-86BA-5D8812A29EAB}" type="parTrans" cxnId="{3D40ABAC-9564-46BF-BFAF-6518014884BF}">
      <dgm:prSet/>
      <dgm:spPr/>
      <dgm:t>
        <a:bodyPr/>
        <a:lstStyle/>
        <a:p>
          <a:endParaRPr lang="en-IN"/>
        </a:p>
      </dgm:t>
    </dgm:pt>
    <dgm:pt modelId="{D2538F37-F0E5-4A6B-9D4D-08E19E8F276E}" type="sibTrans" cxnId="{3D40ABAC-9564-46BF-BFAF-6518014884BF}">
      <dgm:prSet/>
      <dgm:spPr/>
      <dgm:t>
        <a:bodyPr/>
        <a:lstStyle/>
        <a:p>
          <a:endParaRPr lang="en-IN"/>
        </a:p>
      </dgm:t>
    </dgm:pt>
    <dgm:pt modelId="{3774D012-6480-44CE-91FD-5F73BD690533}" type="pres">
      <dgm:prSet presAssocID="{C58F7191-06E9-4290-9776-1D73C9D76897}" presName="outerComposite" presStyleCnt="0">
        <dgm:presLayoutVars>
          <dgm:chMax val="5"/>
          <dgm:dir/>
          <dgm:resizeHandles val="exact"/>
        </dgm:presLayoutVars>
      </dgm:prSet>
      <dgm:spPr/>
    </dgm:pt>
    <dgm:pt modelId="{37F7586B-A0BE-4F61-8D49-9250DDC837BD}" type="pres">
      <dgm:prSet presAssocID="{C58F7191-06E9-4290-9776-1D73C9D76897}" presName="dummyMaxCanvas" presStyleCnt="0">
        <dgm:presLayoutVars/>
      </dgm:prSet>
      <dgm:spPr/>
    </dgm:pt>
    <dgm:pt modelId="{29756FBD-2FD6-4CDE-822A-8CF79A84C044}" type="pres">
      <dgm:prSet presAssocID="{C58F7191-06E9-4290-9776-1D73C9D76897}" presName="OneNode_1" presStyleLbl="node1" presStyleIdx="0" presStyleCnt="1">
        <dgm:presLayoutVars>
          <dgm:bulletEnabled val="1"/>
        </dgm:presLayoutVars>
      </dgm:prSet>
      <dgm:spPr/>
    </dgm:pt>
  </dgm:ptLst>
  <dgm:cxnLst>
    <dgm:cxn modelId="{3880E726-259A-4792-982E-B951A5FAA5C5}" type="presOf" srcId="{C58F7191-06E9-4290-9776-1D73C9D76897}" destId="{3774D012-6480-44CE-91FD-5F73BD690533}" srcOrd="0" destOrd="0" presId="urn:microsoft.com/office/officeart/2005/8/layout/vProcess5"/>
    <dgm:cxn modelId="{44322977-107E-45D4-9599-469F20C8DF4E}" type="presOf" srcId="{6E6DBB78-FB8E-44A6-8EFC-5FBFD5B3FD4D}" destId="{29756FBD-2FD6-4CDE-822A-8CF79A84C044}" srcOrd="0" destOrd="0" presId="urn:microsoft.com/office/officeart/2005/8/layout/vProcess5"/>
    <dgm:cxn modelId="{3D40ABAC-9564-46BF-BFAF-6518014884BF}" srcId="{C58F7191-06E9-4290-9776-1D73C9D76897}" destId="{6E6DBB78-FB8E-44A6-8EFC-5FBFD5B3FD4D}" srcOrd="0" destOrd="0" parTransId="{5340D055-61F6-445F-86BA-5D8812A29EAB}" sibTransId="{D2538F37-F0E5-4A6B-9D4D-08E19E8F276E}"/>
    <dgm:cxn modelId="{303312FC-AEB5-4C81-9268-0FD56DF2ED55}" type="presParOf" srcId="{3774D012-6480-44CE-91FD-5F73BD690533}" destId="{37F7586B-A0BE-4F61-8D49-9250DDC837BD}" srcOrd="0" destOrd="0" presId="urn:microsoft.com/office/officeart/2005/8/layout/vProcess5"/>
    <dgm:cxn modelId="{B67D4D31-B6F3-4C8C-B658-BF264978C20C}" type="presParOf" srcId="{3774D012-6480-44CE-91FD-5F73BD690533}" destId="{29756FBD-2FD6-4CDE-822A-8CF79A84C04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9E2220-03A6-4301-B83C-6ED303AEAC4B}" type="doc">
      <dgm:prSet loTypeId="urn:microsoft.com/office/officeart/2008/layout/LinedList" loCatId="list" qsTypeId="urn:microsoft.com/office/officeart/2005/8/quickstyle/simple2#2" qsCatId="simple" csTypeId="urn:microsoft.com/office/officeart/2005/8/colors/accent1_2#2" csCatId="accent1" phldr="1"/>
      <dgm:spPr/>
    </dgm:pt>
    <dgm:pt modelId="{FBCA7F3C-878D-4406-A8E6-96D22530D603}">
      <dgm:prSet phldrT="[Text]" phldr="0" custT="1"/>
      <dgm:spPr/>
      <dgm:t>
        <a:bodyPr vert="horz" wrap="square"/>
        <a:lstStyl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a:t>
          </a:r>
          <a:r>
            <a:rPr lang="en-US" sz="1600" dirty="0">
              <a:latin typeface="Times New Roman" panose="02020603050405020304" charset="0"/>
              <a:cs typeface="Times New Roman" panose="02020603050405020304" charset="0"/>
              <a:sym typeface="+mn-ea"/>
            </a:rPr>
            <a:t>Generate ‘n’ Video Chunks </a:t>
          </a:r>
          <a:r>
            <a:rPr lang="en-IN" altLang="en-US" sz="1600" dirty="0">
              <a:latin typeface="Times New Roman" panose="02020603050405020304" charset="0"/>
              <a:cs typeface="Times New Roman" panose="02020603050405020304" charset="0"/>
              <a:sym typeface="+mn-ea"/>
            </a:rPr>
            <a:t>from video input</a:t>
          </a:r>
          <a:r>
            <a:rPr lang="en-US" sz="1600" dirty="0">
              <a:latin typeface="Times New Roman" panose="02020603050405020304" charset="0"/>
              <a:cs typeface="Times New Roman" panose="02020603050405020304" charset="0"/>
            </a:rPr>
            <a:t> </a:t>
          </a:r>
        </a:p>
      </dgm:t>
    </dgm:pt>
    <dgm:pt modelId="{AE112D33-5F98-4F7D-9093-9C05335F7213}" type="parTrans" cxnId="{4325B24D-B3E9-4A30-A313-E185461DC439}">
      <dgm:prSet/>
      <dgm:spPr/>
      <dgm:t>
        <a:bodyPr/>
        <a:lstStyle/>
        <a:p>
          <a:endParaRPr lang="en-IN"/>
        </a:p>
      </dgm:t>
    </dgm:pt>
    <dgm:pt modelId="{3FA4F201-BAC1-45EF-861A-654805052972}" type="sibTrans" cxnId="{4325B24D-B3E9-4A30-A313-E185461DC439}">
      <dgm:prSet/>
      <dgm:spPr/>
      <dgm:t>
        <a:bodyPr/>
        <a:lstStyle/>
        <a:p>
          <a:endParaRPr lang="en-US"/>
        </a:p>
      </dgm:t>
    </dgm:pt>
    <dgm:pt modelId="{7E716C56-CB2C-420C-B6ED-A63A58D72FDD}">
      <dgm:prSet phldrT="[Text]" phldr="0" custT="1"/>
      <dgm:spPr/>
      <dgm:t>
        <a:bodyPr vert="horz" wrap="square"/>
        <a:lstStyl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t>
          </a:r>
          <a:r>
            <a:rPr lang="en-IN" altLang="en-US" sz="1600" dirty="0">
              <a:latin typeface="Times New Roman" panose="02020603050405020304" charset="0"/>
              <a:cs typeface="Times New Roman" panose="02020603050405020304" charset="0"/>
            </a:rPr>
            <a:t>Generate 128 bit AES key from ECC equation using </a:t>
          </a:r>
          <a:r>
            <a:rPr lang="en-GB" altLang="en-US" sz="1600" dirty="0">
              <a:latin typeface="Times New Roman" panose="02020603050405020304" charset="0"/>
              <a:cs typeface="Times New Roman" panose="02020603050405020304" charset="0"/>
            </a:rPr>
            <a:t>GUID</a:t>
          </a:r>
          <a:endParaRPr lang="en-US" sz="1600" dirty="0">
            <a:latin typeface="Times New Roman" panose="02020603050405020304" charset="0"/>
            <a:cs typeface="Times New Roman" panose="02020603050405020304" charset="0"/>
          </a:endParaRPr>
        </a:p>
      </dgm:t>
    </dgm:pt>
    <dgm:pt modelId="{FC76DA7C-535C-4045-9808-913A03B0AB12}" type="parTrans" cxnId="{C0B97368-9ED0-4798-B17A-D4F1B4CFA048}">
      <dgm:prSet/>
      <dgm:spPr/>
      <dgm:t>
        <a:bodyPr/>
        <a:lstStyle/>
        <a:p>
          <a:endParaRPr lang="en-IN"/>
        </a:p>
      </dgm:t>
    </dgm:pt>
    <dgm:pt modelId="{C54131B5-0E4A-41A7-A317-34A665707F3F}" type="sibTrans" cxnId="{C0B97368-9ED0-4798-B17A-D4F1B4CFA048}">
      <dgm:prSet/>
      <dgm:spPr/>
      <dgm:t>
        <a:bodyPr/>
        <a:lstStyle/>
        <a:p>
          <a:endParaRPr lang="en-US"/>
        </a:p>
      </dgm:t>
    </dgm:pt>
    <dgm:pt modelId="{E8E0430A-4205-46D6-A3C1-283DBAAC1EA1}">
      <dgm:prSet phldrT="[Text]" phldr="0" custT="1"/>
      <dgm:spPr/>
      <dgm:t>
        <a:bodyPr vert="horz" wrap="square"/>
        <a:lstStyl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3.</a:t>
          </a:r>
          <a:r>
            <a:rPr lang="en-US" sz="1600" dirty="0">
              <a:latin typeface="Times New Roman" panose="02020603050405020304" charset="0"/>
              <a:cs typeface="Times New Roman" panose="02020603050405020304" charset="0"/>
              <a:sym typeface="+mn-ea"/>
            </a:rPr>
            <a:t>Encrypt each video chunk with </a:t>
          </a:r>
          <a:r>
            <a:rPr lang="en-IN" altLang="en-US" sz="1600" dirty="0">
              <a:latin typeface="Times New Roman" panose="02020603050405020304" charset="0"/>
              <a:cs typeface="Times New Roman" panose="02020603050405020304" charset="0"/>
              <a:sym typeface="+mn-ea"/>
            </a:rPr>
            <a:t>AES key and encrypt the AES key using RSA</a:t>
          </a:r>
        </a:p>
      </dgm:t>
    </dgm:pt>
    <dgm:pt modelId="{F11EE081-47EB-41C3-9961-57D87A367A37}" type="parTrans" cxnId="{0F826066-84C3-45F7-AE48-8E29B9BCC582}">
      <dgm:prSet/>
      <dgm:spPr/>
      <dgm:t>
        <a:bodyPr/>
        <a:lstStyle/>
        <a:p>
          <a:endParaRPr lang="en-IN"/>
        </a:p>
      </dgm:t>
    </dgm:pt>
    <dgm:pt modelId="{ABD9E076-75A4-41B1-9D40-64A2151C334F}" type="sibTrans" cxnId="{0F826066-84C3-45F7-AE48-8E29B9BCC582}">
      <dgm:prSet/>
      <dgm:spPr/>
      <dgm:t>
        <a:bodyPr/>
        <a:lstStyle/>
        <a:p>
          <a:endParaRPr lang="en-US"/>
        </a:p>
      </dgm:t>
    </dgm:pt>
    <dgm:pt modelId="{7F0350C3-8A9A-47DF-B89E-15208710CE53}">
      <dgm:prSet phldr="0" custT="1"/>
      <dgm:spPr/>
      <dgm:t>
        <a:bodyPr vert="horz" wrap="square"/>
        <a:lstStyl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a:t>
          </a:r>
          <a:r>
            <a:rPr lang="en-IN" altLang="en-US" sz="1600" dirty="0">
              <a:latin typeface="Times New Roman" panose="02020603050405020304" charset="0"/>
              <a:cs typeface="Times New Roman" panose="02020603050405020304" charset="0"/>
            </a:rPr>
            <a:t>Use the key generated by previous chunk for the next chunk. </a:t>
          </a:r>
          <a:br>
            <a:rPr lang="en-IN" altLang="en-US" sz="1600" dirty="0">
              <a:latin typeface="Times New Roman" panose="02020603050405020304" charset="0"/>
              <a:cs typeface="Times New Roman" panose="02020603050405020304" charset="0"/>
            </a:rPr>
          </a:br>
          <a:r>
            <a:rPr lang="en-IN" altLang="en-US" sz="1600" dirty="0">
              <a:latin typeface="Times New Roman" panose="02020603050405020304" charset="0"/>
              <a:cs typeface="Times New Roman" panose="02020603050405020304" charset="0"/>
            </a:rPr>
            <a:t>* First chunk gets the input from 128 bits(16bytes) of Video data </a:t>
          </a:r>
        </a:p>
      </dgm:t>
    </dgm:pt>
    <dgm:pt modelId="{EA100E37-F3DC-44EE-B739-CA6FB60264FA}" type="parTrans" cxnId="{EE956E37-B8C6-410D-BD98-18135268A5EE}">
      <dgm:prSet/>
      <dgm:spPr/>
      <dgm:t>
        <a:bodyPr/>
        <a:lstStyle/>
        <a:p>
          <a:endParaRPr lang="en-IN"/>
        </a:p>
      </dgm:t>
    </dgm:pt>
    <dgm:pt modelId="{C7B71C67-6B8B-451C-A9A4-A475235B3CD4}" type="sibTrans" cxnId="{EE956E37-B8C6-410D-BD98-18135268A5EE}">
      <dgm:prSet/>
      <dgm:spPr/>
      <dgm:t>
        <a:bodyPr/>
        <a:lstStyle/>
        <a:p>
          <a:endParaRPr lang="en-US"/>
        </a:p>
      </dgm:t>
    </dgm:pt>
    <dgm:pt modelId="{7B3165FF-1535-4762-B886-5EC661445B35}">
      <dgm:prSet phldr="0" custT="1"/>
      <dgm:spPr/>
      <dgm:t>
        <a:bodyPr vert="horz" wrap="square"/>
        <a:lstStyl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a:t>
          </a:r>
          <a:r>
            <a:rPr lang="en-IN" altLang="en-US" sz="1600" dirty="0">
              <a:latin typeface="Times New Roman" panose="02020603050405020304" charset="0"/>
              <a:cs typeface="Times New Roman" panose="02020603050405020304" charset="0"/>
            </a:rPr>
            <a:t>Concatenate encrypted AES key, GUID to the first  encrypted video chunk</a:t>
          </a:r>
        </a:p>
      </dgm:t>
    </dgm:pt>
    <dgm:pt modelId="{C71EF6B2-3762-478F-AC79-53519F9640FF}" type="parTrans" cxnId="{D735E42D-D389-4F2C-AE9A-1776DFFA0374}">
      <dgm:prSet/>
      <dgm:spPr/>
      <dgm:t>
        <a:bodyPr/>
        <a:lstStyle/>
        <a:p>
          <a:endParaRPr lang="en-IN"/>
        </a:p>
      </dgm:t>
    </dgm:pt>
    <dgm:pt modelId="{B1D59DAC-7445-436B-96DE-AF58DB150669}" type="sibTrans" cxnId="{D735E42D-D389-4F2C-AE9A-1776DFFA0374}">
      <dgm:prSet/>
      <dgm:spPr/>
      <dgm:t>
        <a:bodyPr/>
        <a:lstStyle/>
        <a:p>
          <a:endParaRPr lang="en-IN"/>
        </a:p>
      </dgm:t>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custScaleY="145737"/>
      <dgm:spPr/>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pt>
    <dgm:pt modelId="{1AA2FE5D-747E-420E-A7AB-4B71383AF8C5}" type="pres">
      <dgm:prSet presAssocID="{7B3165FF-1535-4762-B886-5EC661445B35}" presName="vert1" presStyleCnt="0"/>
      <dgm:spPr/>
    </dgm:pt>
  </dgm:ptLst>
  <dgm:cxnLst>
    <dgm:cxn modelId="{D735E42D-D389-4F2C-AE9A-1776DFFA0374}" srcId="{259E2220-03A6-4301-B83C-6ED303AEAC4B}" destId="{7B3165FF-1535-4762-B886-5EC661445B35}" srcOrd="4" destOrd="0" parTransId="{C71EF6B2-3762-478F-AC79-53519F9640FF}" sibTransId="{B1D59DAC-7445-436B-96DE-AF58DB150669}"/>
    <dgm:cxn modelId="{EE956E37-B8C6-410D-BD98-18135268A5EE}" srcId="{259E2220-03A6-4301-B83C-6ED303AEAC4B}" destId="{7F0350C3-8A9A-47DF-B89E-15208710CE53}" srcOrd="3" destOrd="0" parTransId="{EA100E37-F3DC-44EE-B739-CA6FB60264FA}" sibTransId="{C7B71C67-6B8B-451C-A9A4-A475235B3CD4}"/>
    <dgm:cxn modelId="{5BBFCC3C-431E-45E0-9E1A-CF7FD0A32619}" type="presOf" srcId="{7E716C56-CB2C-420C-B6ED-A63A58D72FDD}" destId="{170EDD2C-1DAC-402A-84F3-9C3D6A8A5B31}" srcOrd="0" destOrd="0" presId="urn:microsoft.com/office/officeart/2008/layout/LinedList"/>
    <dgm:cxn modelId="{BBAB445B-CFC0-4ACC-AB60-6F51B20E8050}" type="presOf" srcId="{E8E0430A-4205-46D6-A3C1-283DBAAC1EA1}" destId="{762A1FA9-396E-421C-A574-653EC6F2491A}" srcOrd="0" destOrd="0" presId="urn:microsoft.com/office/officeart/2008/layout/LinedList"/>
    <dgm:cxn modelId="{0F826066-84C3-45F7-AE48-8E29B9BCC582}" srcId="{259E2220-03A6-4301-B83C-6ED303AEAC4B}" destId="{E8E0430A-4205-46D6-A3C1-283DBAAC1EA1}" srcOrd="2" destOrd="0" parTransId="{F11EE081-47EB-41C3-9961-57D87A367A37}" sibTransId="{ABD9E076-75A4-41B1-9D40-64A2151C334F}"/>
    <dgm:cxn modelId="{C0B97368-9ED0-4798-B17A-D4F1B4CFA048}" srcId="{259E2220-03A6-4301-B83C-6ED303AEAC4B}" destId="{7E716C56-CB2C-420C-B6ED-A63A58D72FDD}" srcOrd="1" destOrd="0" parTransId="{FC76DA7C-535C-4045-9808-913A03B0AB12}" sibTransId="{C54131B5-0E4A-41A7-A317-34A665707F3F}"/>
    <dgm:cxn modelId="{3CE2E56B-ADB9-4CCA-AAFE-2BE957C5722A}" type="presOf" srcId="{7F0350C3-8A9A-47DF-B89E-15208710CE53}" destId="{289BDD90-B040-479F-9E46-58304BB1A2E1}" srcOrd="0" destOrd="0" presId="urn:microsoft.com/office/officeart/2008/layout/LinedList"/>
    <dgm:cxn modelId="{4325B24D-B3E9-4A30-A313-E185461DC439}" srcId="{259E2220-03A6-4301-B83C-6ED303AEAC4B}" destId="{FBCA7F3C-878D-4406-A8E6-96D22530D603}" srcOrd="0" destOrd="0" parTransId="{AE112D33-5F98-4F7D-9093-9C05335F7213}" sibTransId="{3FA4F201-BAC1-45EF-861A-654805052972}"/>
    <dgm:cxn modelId="{408DBD6F-C99B-4F2E-A685-C20A68CE5151}" type="presOf" srcId="{FBCA7F3C-878D-4406-A8E6-96D22530D603}" destId="{1889DCB5-F699-473A-B5AE-F18002EF2FB9}" srcOrd="0" destOrd="0" presId="urn:microsoft.com/office/officeart/2008/layout/LinedList"/>
    <dgm:cxn modelId="{A00A998D-DCC5-4A50-B619-E39B010075AD}" type="presOf" srcId="{7B3165FF-1535-4762-B886-5EC661445B35}" destId="{0462F9E1-7B37-42DF-9C2E-2ABE1D63C315}" srcOrd="0" destOrd="0" presId="urn:microsoft.com/office/officeart/2008/layout/LinedList"/>
    <dgm:cxn modelId="{0B635FA4-405A-4596-A584-4EF5DCAB1FF6}" type="presOf" srcId="{259E2220-03A6-4301-B83C-6ED303AEAC4B}" destId="{35DC4082-E8D4-46C0-90C7-3CE572DE752D}" srcOrd="0" destOrd="0" presId="urn:microsoft.com/office/officeart/2008/layout/LinedList"/>
    <dgm:cxn modelId="{88B56FA3-162B-4D36-B0D2-2642D369E01F}" type="presParOf" srcId="{35DC4082-E8D4-46C0-90C7-3CE572DE752D}" destId="{375B84B4-17F2-4DAE-93DE-E0C63D2F29EF}" srcOrd="0" destOrd="0" presId="urn:microsoft.com/office/officeart/2008/layout/LinedList"/>
    <dgm:cxn modelId="{5FC978AE-4D20-43AC-9A09-862110AF680F}" type="presParOf" srcId="{35DC4082-E8D4-46C0-90C7-3CE572DE752D}" destId="{00A902BB-0ACB-4F3E-8FA8-31A577E9EC0A}" srcOrd="1" destOrd="0" presId="urn:microsoft.com/office/officeart/2008/layout/LinedList"/>
    <dgm:cxn modelId="{76637F81-59F2-43E4-B884-0531D2D33928}" type="presParOf" srcId="{00A902BB-0ACB-4F3E-8FA8-31A577E9EC0A}" destId="{1889DCB5-F699-473A-B5AE-F18002EF2FB9}" srcOrd="0" destOrd="0" presId="urn:microsoft.com/office/officeart/2008/layout/LinedList"/>
    <dgm:cxn modelId="{782BC4EC-CFEC-40C5-862C-CE535A223681}" type="presParOf" srcId="{00A902BB-0ACB-4F3E-8FA8-31A577E9EC0A}" destId="{7BDDB84B-2519-49B0-8766-4D3A92CF349E}" srcOrd="1" destOrd="0" presId="urn:microsoft.com/office/officeart/2008/layout/LinedList"/>
    <dgm:cxn modelId="{FE2ADB2C-623C-4294-943A-BC0D0B9069F3}" type="presParOf" srcId="{35DC4082-E8D4-46C0-90C7-3CE572DE752D}" destId="{C36106C5-FF71-4AC4-AA50-1EADF1B824D0}" srcOrd="2" destOrd="0" presId="urn:microsoft.com/office/officeart/2008/layout/LinedList"/>
    <dgm:cxn modelId="{738CDFC9-3A9E-4F58-90FE-C13F97FC8949}" type="presParOf" srcId="{35DC4082-E8D4-46C0-90C7-3CE572DE752D}" destId="{F0DA2CD2-2962-4C56-932F-964BDC35DF04}" srcOrd="3" destOrd="0" presId="urn:microsoft.com/office/officeart/2008/layout/LinedList"/>
    <dgm:cxn modelId="{59D33D67-75B4-430D-A5A9-6BDB33E38BBB}" type="presParOf" srcId="{F0DA2CD2-2962-4C56-932F-964BDC35DF04}" destId="{170EDD2C-1DAC-402A-84F3-9C3D6A8A5B31}" srcOrd="0" destOrd="0" presId="urn:microsoft.com/office/officeart/2008/layout/LinedList"/>
    <dgm:cxn modelId="{8F49499F-9D6F-4D71-B317-F2003CA0933B}" type="presParOf" srcId="{F0DA2CD2-2962-4C56-932F-964BDC35DF04}" destId="{D9C73F23-0A18-435C-9355-8F2107CEDEAF}" srcOrd="1" destOrd="0" presId="urn:microsoft.com/office/officeart/2008/layout/LinedList"/>
    <dgm:cxn modelId="{72946986-B3DA-4C50-BABA-2C8C155C73A9}" type="presParOf" srcId="{35DC4082-E8D4-46C0-90C7-3CE572DE752D}" destId="{8497A164-C556-496A-A01B-3613BCE0CF84}" srcOrd="4" destOrd="0" presId="urn:microsoft.com/office/officeart/2008/layout/LinedList"/>
    <dgm:cxn modelId="{2BB0D485-74F7-41CD-86A9-FF53BEAE1C33}" type="presParOf" srcId="{35DC4082-E8D4-46C0-90C7-3CE572DE752D}" destId="{E9A3FDB9-EB5F-4CD0-8E73-277C8F4EAE89}" srcOrd="5" destOrd="0" presId="urn:microsoft.com/office/officeart/2008/layout/LinedList"/>
    <dgm:cxn modelId="{8B4B015A-45E8-43EA-9453-ECD5FC90ED9C}" type="presParOf" srcId="{E9A3FDB9-EB5F-4CD0-8E73-277C8F4EAE89}" destId="{762A1FA9-396E-421C-A574-653EC6F2491A}" srcOrd="0" destOrd="0" presId="urn:microsoft.com/office/officeart/2008/layout/LinedList"/>
    <dgm:cxn modelId="{D421C8A7-F48E-4524-9112-A11C940E1A35}" type="presParOf" srcId="{E9A3FDB9-EB5F-4CD0-8E73-277C8F4EAE89}" destId="{A5175A97-F25B-48C6-8EE7-03F911AE967A}" srcOrd="1" destOrd="0" presId="urn:microsoft.com/office/officeart/2008/layout/LinedList"/>
    <dgm:cxn modelId="{410FAFEE-5ABA-4954-BC1F-F458C992183D}" type="presParOf" srcId="{35DC4082-E8D4-46C0-90C7-3CE572DE752D}" destId="{538901A7-8F1A-4E26-A645-5DEA3A01F757}" srcOrd="6" destOrd="0" presId="urn:microsoft.com/office/officeart/2008/layout/LinedList"/>
    <dgm:cxn modelId="{893D1022-617E-492E-B6AB-94648D69A91B}" type="presParOf" srcId="{35DC4082-E8D4-46C0-90C7-3CE572DE752D}" destId="{A8777D18-0A8E-43E6-B9C3-6CA20C29C949}" srcOrd="7" destOrd="0" presId="urn:microsoft.com/office/officeart/2008/layout/LinedList"/>
    <dgm:cxn modelId="{689A3FD6-52E2-4092-96BF-315837F281E7}" type="presParOf" srcId="{A8777D18-0A8E-43E6-B9C3-6CA20C29C949}" destId="{289BDD90-B040-479F-9E46-58304BB1A2E1}" srcOrd="0" destOrd="0" presId="urn:microsoft.com/office/officeart/2008/layout/LinedList"/>
    <dgm:cxn modelId="{53D4246F-071C-4778-959D-482F4D437E5A}" type="presParOf" srcId="{A8777D18-0A8E-43E6-B9C3-6CA20C29C949}" destId="{060EFBB6-756D-4248-A1B8-DC8C32DA5C62}" srcOrd="1" destOrd="0" presId="urn:microsoft.com/office/officeart/2008/layout/LinedList"/>
    <dgm:cxn modelId="{E85E933F-BB9D-4211-B7C7-4CA309467B81}" type="presParOf" srcId="{35DC4082-E8D4-46C0-90C7-3CE572DE752D}" destId="{E545455C-FC7A-4F79-B6DD-FAE96704422E}" srcOrd="8" destOrd="0" presId="urn:microsoft.com/office/officeart/2008/layout/LinedList"/>
    <dgm:cxn modelId="{500F1B99-8605-4DC9-9253-EAE8C2FACC3F}" type="presParOf" srcId="{35DC4082-E8D4-46C0-90C7-3CE572DE752D}" destId="{3D59CBE4-AED3-4941-B663-F01B931BD14A}" srcOrd="9" destOrd="0" presId="urn:microsoft.com/office/officeart/2008/layout/LinedList"/>
    <dgm:cxn modelId="{D2D5A2C0-4A38-4337-9097-1CB91E80AF53}" type="presParOf" srcId="{3D59CBE4-AED3-4941-B663-F01B931BD14A}" destId="{0462F9E1-7B37-42DF-9C2E-2ABE1D63C315}" srcOrd="0" destOrd="0" presId="urn:microsoft.com/office/officeart/2008/layout/LinedList"/>
    <dgm:cxn modelId="{CF7FF8F3-4236-4E3D-9620-B1D008D5BAB5}" type="presParOf" srcId="{3D59CBE4-AED3-4941-B663-F01B931BD14A}" destId="{1AA2FE5D-747E-420E-A7AB-4B71383AF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833EA3-0144-49B4-B973-5234B164A9F1}" type="doc">
      <dgm:prSet loTypeId="urn:microsoft.com/office/officeart/2005/8/layout/hierarchy1#1" loCatId="hierarchy" qsTypeId="urn:microsoft.com/office/officeart/2005/8/quickstyle/simple1#3" qsCatId="simple" csTypeId="urn:microsoft.com/office/officeart/2005/8/colors/accent1_2#3" csCatId="accent1"/>
      <dgm:spPr/>
      <dgm:t>
        <a:bodyPr/>
        <a:lstStyle/>
        <a:p>
          <a:endParaRPr lang="en-US"/>
        </a:p>
      </dgm:t>
    </dgm:pt>
    <dgm:pt modelId="{331BA69F-43B1-4AF1-8473-8FF47888C046}">
      <dgm:prSet phldr="0" custT="0"/>
      <dgm:spPr/>
      <dgm:t>
        <a:bodyPr vert="horz" wrap="square"/>
        <a:lstStyle/>
        <a:p>
          <a:pPr>
            <a:lnSpc>
              <a:spcPct val="100000"/>
            </a:lnSpc>
            <a:spcBef>
              <a:spcPct val="0"/>
            </a:spcBef>
            <a:spcAft>
              <a:spcPct val="35000"/>
            </a:spcAft>
          </a:pPr>
          <a:r>
            <a:rPr lang="en-US"/>
            <a:t>Adaptability</a:t>
          </a:r>
          <a:r>
            <a:rPr lang="en-IN" altLang="en-US"/>
            <a:t>: Exhibits a high degree of adaptability and future-proofing by incorporating dynamic key derivation mechanism</a:t>
          </a:r>
        </a:p>
      </dgm:t>
    </dgm:pt>
    <dgm:pt modelId="{F65F902E-F749-442A-8FFA-7841CF2A5437}" type="parTrans" cxnId="{4EDB9EC8-3904-4AA0-AE4D-8A8B7A11ABAC}">
      <dgm:prSet/>
      <dgm:spPr/>
      <dgm:t>
        <a:bodyPr/>
        <a:lstStyle/>
        <a:p>
          <a:endParaRPr lang="en-US"/>
        </a:p>
      </dgm:t>
    </dgm:pt>
    <dgm:pt modelId="{C9D50891-A9A0-483A-B86A-A449734D6527}" type="sibTrans" cxnId="{4EDB9EC8-3904-4AA0-AE4D-8A8B7A11ABAC}">
      <dgm:prSet/>
      <dgm:spPr/>
      <dgm:t>
        <a:bodyPr/>
        <a:lstStyle/>
        <a:p>
          <a:endParaRPr lang="en-US"/>
        </a:p>
      </dgm:t>
    </dgm:pt>
    <dgm:pt modelId="{EB4671DF-9B0C-4701-B6FC-5D1579B50DFE}">
      <dgm:prSet phldr="0" custT="0"/>
      <dgm:spPr/>
      <dgm:t>
        <a:bodyPr vert="horz" wrap="square"/>
        <a:lstStyle/>
        <a:p>
          <a:pPr>
            <a:lnSpc>
              <a:spcPct val="100000"/>
            </a:lnSpc>
            <a:spcBef>
              <a:spcPct val="0"/>
            </a:spcBef>
            <a:spcAft>
              <a:spcPct val="35000"/>
            </a:spcAft>
          </a:pPr>
          <a:r>
            <a:rPr lang="en-US"/>
            <a:t>User-Focused Security: Real-time key generation based on unique identifiers provides dynamic protection for file chunks.</a:t>
          </a:r>
          <a:endParaRPr/>
        </a:p>
      </dgm:t>
    </dgm:pt>
    <dgm:pt modelId="{DBC55810-C144-411D-A806-A7F9C8634DC8}" type="parTrans" cxnId="{A25AAC31-304D-4368-9996-CFB328BA7BC6}">
      <dgm:prSet/>
      <dgm:spPr/>
      <dgm:t>
        <a:bodyPr/>
        <a:lstStyle/>
        <a:p>
          <a:endParaRPr lang="en-US"/>
        </a:p>
      </dgm:t>
    </dgm:pt>
    <dgm:pt modelId="{D28ED7D4-55E2-4421-AEF9-5DBC71C9B6A8}" type="sibTrans" cxnId="{A25AAC31-304D-4368-9996-CFB328BA7BC6}">
      <dgm:prSet/>
      <dgm:spPr/>
      <dgm:t>
        <a:bodyPr/>
        <a:lstStyle/>
        <a:p>
          <a:endParaRPr lang="en-US"/>
        </a:p>
      </dgm:t>
    </dgm:pt>
    <dgm:pt modelId="{15CF20AC-1AAF-456D-8ACB-383FBCB719DF}" type="pres">
      <dgm:prSet presAssocID="{E7833EA3-0144-49B4-B973-5234B164A9F1}" presName="hierChild1" presStyleCnt="0">
        <dgm:presLayoutVars>
          <dgm:chPref val="1"/>
          <dgm:dir/>
          <dgm:animOne val="branch"/>
          <dgm:animLvl val="lvl"/>
          <dgm:resizeHandles/>
        </dgm:presLayoutVars>
      </dgm:prSet>
      <dgm:spPr/>
    </dgm:pt>
    <dgm:pt modelId="{C12E9A63-5E93-43FC-AEA7-D7E35B39ADC4}" type="pres">
      <dgm:prSet presAssocID="{331BA69F-43B1-4AF1-8473-8FF47888C046}" presName="hierRoot1" presStyleCnt="0"/>
      <dgm:spPr/>
    </dgm:pt>
    <dgm:pt modelId="{8EAF631D-88C3-4CAB-BBAD-2557BD3E2723}" type="pres">
      <dgm:prSet presAssocID="{331BA69F-43B1-4AF1-8473-8FF47888C046}" presName="composite" presStyleCnt="0"/>
      <dgm:spPr/>
    </dgm:pt>
    <dgm:pt modelId="{18AF505B-C07D-46F6-B6A9-71F5F05217E7}" type="pres">
      <dgm:prSet presAssocID="{331BA69F-43B1-4AF1-8473-8FF47888C046}" presName="background" presStyleLbl="node0" presStyleIdx="0" presStyleCnt="2"/>
      <dgm:spPr/>
    </dgm:pt>
    <dgm:pt modelId="{D6E86AF4-45EA-45A6-937D-EBE854F2CAE3}" type="pres">
      <dgm:prSet presAssocID="{331BA69F-43B1-4AF1-8473-8FF47888C046}" presName="text" presStyleLbl="fgAcc0" presStyleIdx="0" presStyleCnt="2">
        <dgm:presLayoutVars>
          <dgm:chPref val="3"/>
        </dgm:presLayoutVars>
      </dgm:prSet>
      <dgm:spPr/>
    </dgm:pt>
    <dgm:pt modelId="{3E21753F-8429-4582-909C-77D1729AB51A}" type="pres">
      <dgm:prSet presAssocID="{331BA69F-43B1-4AF1-8473-8FF47888C046}" presName="hierChild2" presStyleCnt="0"/>
      <dgm:spPr/>
    </dgm:pt>
    <dgm:pt modelId="{A543D0CB-27B1-4DE6-82B1-F331D1B8335D}" type="pres">
      <dgm:prSet presAssocID="{EB4671DF-9B0C-4701-B6FC-5D1579B50DFE}" presName="hierRoot1" presStyleCnt="0"/>
      <dgm:spPr/>
    </dgm:pt>
    <dgm:pt modelId="{B36CC50C-5625-4A52-BDFE-8BDAE11EE273}" type="pres">
      <dgm:prSet presAssocID="{EB4671DF-9B0C-4701-B6FC-5D1579B50DFE}" presName="composite" presStyleCnt="0"/>
      <dgm:spPr/>
    </dgm:pt>
    <dgm:pt modelId="{74B35AC9-D15A-490A-99DE-995F9AE86296}" type="pres">
      <dgm:prSet presAssocID="{EB4671DF-9B0C-4701-B6FC-5D1579B50DFE}" presName="background" presStyleLbl="node0" presStyleIdx="1" presStyleCnt="2"/>
      <dgm:spPr/>
    </dgm:pt>
    <dgm:pt modelId="{4B6E3F3B-7B4C-4C11-9DEE-0D257E3BEF3B}" type="pres">
      <dgm:prSet presAssocID="{EB4671DF-9B0C-4701-B6FC-5D1579B50DFE}" presName="text" presStyleLbl="fgAcc0" presStyleIdx="1" presStyleCnt="2">
        <dgm:presLayoutVars>
          <dgm:chPref val="3"/>
        </dgm:presLayoutVars>
      </dgm:prSet>
      <dgm:spPr/>
    </dgm:pt>
    <dgm:pt modelId="{BAF9E54E-7A7E-4AB1-82D0-B56C2B199F1A}" type="pres">
      <dgm:prSet presAssocID="{EB4671DF-9B0C-4701-B6FC-5D1579B50DFE}" presName="hierChild2" presStyleCnt="0"/>
      <dgm:spPr/>
    </dgm:pt>
  </dgm:ptLst>
  <dgm:cxnLst>
    <dgm:cxn modelId="{A25AAC31-304D-4368-9996-CFB328BA7BC6}" srcId="{E7833EA3-0144-49B4-B973-5234B164A9F1}" destId="{EB4671DF-9B0C-4701-B6FC-5D1579B50DFE}" srcOrd="1" destOrd="0" parTransId="{DBC55810-C144-411D-A806-A7F9C8634DC8}" sibTransId="{D28ED7D4-55E2-4421-AEF9-5DBC71C9B6A8}"/>
    <dgm:cxn modelId="{11369336-CFF4-4EDE-9C0E-077DAE2DB530}" type="presOf" srcId="{EB4671DF-9B0C-4701-B6FC-5D1579B50DFE}" destId="{4B6E3F3B-7B4C-4C11-9DEE-0D257E3BEF3B}" srcOrd="0" destOrd="0" presId="urn:microsoft.com/office/officeart/2005/8/layout/hierarchy1#1"/>
    <dgm:cxn modelId="{2513F3A3-3578-47A9-9DCE-91521A0D9E73}" type="presOf" srcId="{331BA69F-43B1-4AF1-8473-8FF47888C046}" destId="{D6E86AF4-45EA-45A6-937D-EBE854F2CAE3}" srcOrd="0" destOrd="0" presId="urn:microsoft.com/office/officeart/2005/8/layout/hierarchy1#1"/>
    <dgm:cxn modelId="{0CD7B3B9-608D-4614-B702-2F780D29824B}" type="presOf" srcId="{E7833EA3-0144-49B4-B973-5234B164A9F1}" destId="{15CF20AC-1AAF-456D-8ACB-383FBCB719DF}" srcOrd="0" destOrd="0" presId="urn:microsoft.com/office/officeart/2005/8/layout/hierarchy1#1"/>
    <dgm:cxn modelId="{4EDB9EC8-3904-4AA0-AE4D-8A8B7A11ABAC}" srcId="{E7833EA3-0144-49B4-B973-5234B164A9F1}" destId="{331BA69F-43B1-4AF1-8473-8FF47888C046}" srcOrd="0" destOrd="0" parTransId="{F65F902E-F749-442A-8FFA-7841CF2A5437}" sibTransId="{C9D50891-A9A0-483A-B86A-A449734D6527}"/>
    <dgm:cxn modelId="{EB0CC7A1-E90F-41A2-8559-5090DED3C1D6}" type="presParOf" srcId="{15CF20AC-1AAF-456D-8ACB-383FBCB719DF}" destId="{C12E9A63-5E93-43FC-AEA7-D7E35B39ADC4}" srcOrd="0" destOrd="0" presId="urn:microsoft.com/office/officeart/2005/8/layout/hierarchy1#1"/>
    <dgm:cxn modelId="{ECD4636A-A1D0-4F76-8F4B-616599B89975}" type="presParOf" srcId="{C12E9A63-5E93-43FC-AEA7-D7E35B39ADC4}" destId="{8EAF631D-88C3-4CAB-BBAD-2557BD3E2723}" srcOrd="0" destOrd="0" presId="urn:microsoft.com/office/officeart/2005/8/layout/hierarchy1#1"/>
    <dgm:cxn modelId="{643C77E6-82D0-495A-A9E5-64C8B0E60165}" type="presParOf" srcId="{8EAF631D-88C3-4CAB-BBAD-2557BD3E2723}" destId="{18AF505B-C07D-46F6-B6A9-71F5F05217E7}" srcOrd="0" destOrd="0" presId="urn:microsoft.com/office/officeart/2005/8/layout/hierarchy1#1"/>
    <dgm:cxn modelId="{480340EF-4C83-4150-B19B-B8A35CD0C4E2}" type="presParOf" srcId="{8EAF631D-88C3-4CAB-BBAD-2557BD3E2723}" destId="{D6E86AF4-45EA-45A6-937D-EBE854F2CAE3}" srcOrd="1" destOrd="0" presId="urn:microsoft.com/office/officeart/2005/8/layout/hierarchy1#1"/>
    <dgm:cxn modelId="{945EEA03-FD88-46CF-869A-266E37F473DD}" type="presParOf" srcId="{C12E9A63-5E93-43FC-AEA7-D7E35B39ADC4}" destId="{3E21753F-8429-4582-909C-77D1729AB51A}" srcOrd="1" destOrd="0" presId="urn:microsoft.com/office/officeart/2005/8/layout/hierarchy1#1"/>
    <dgm:cxn modelId="{F83CC42A-CD5E-4637-9B7A-6D4A7A08F0D0}" type="presParOf" srcId="{15CF20AC-1AAF-456D-8ACB-383FBCB719DF}" destId="{A543D0CB-27B1-4DE6-82B1-F331D1B8335D}" srcOrd="1" destOrd="0" presId="urn:microsoft.com/office/officeart/2005/8/layout/hierarchy1#1"/>
    <dgm:cxn modelId="{2D8D82D2-C014-49C3-928F-C17853755EA8}" type="presParOf" srcId="{A543D0CB-27B1-4DE6-82B1-F331D1B8335D}" destId="{B36CC50C-5625-4A52-BDFE-8BDAE11EE273}" srcOrd="0" destOrd="0" presId="urn:microsoft.com/office/officeart/2005/8/layout/hierarchy1#1"/>
    <dgm:cxn modelId="{27FB6582-0BE1-4308-B5DE-6DA16E2BE287}" type="presParOf" srcId="{B36CC50C-5625-4A52-BDFE-8BDAE11EE273}" destId="{74B35AC9-D15A-490A-99DE-995F9AE86296}" srcOrd="0" destOrd="0" presId="urn:microsoft.com/office/officeart/2005/8/layout/hierarchy1#1"/>
    <dgm:cxn modelId="{80202773-2A0A-4640-A39E-B9047CB1441C}" type="presParOf" srcId="{B36CC50C-5625-4A52-BDFE-8BDAE11EE273}" destId="{4B6E3F3B-7B4C-4C11-9DEE-0D257E3BEF3B}" srcOrd="1" destOrd="0" presId="urn:microsoft.com/office/officeart/2005/8/layout/hierarchy1#1"/>
    <dgm:cxn modelId="{0E7C947F-DF2B-4241-A56F-4BEFAAC258F8}" type="presParOf" srcId="{A543D0CB-27B1-4DE6-82B1-F331D1B8335D}" destId="{BAF9E54E-7A7E-4AB1-82D0-B56C2B199F1A}"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87730-652B-44C5-8BBE-0A7FD0DD8A82}">
      <dsp:nvSpPr>
        <dsp:cNvPr id="0" name=""/>
        <dsp:cNvSpPr/>
      </dsp:nvSpPr>
      <dsp:spPr>
        <a:xfrm>
          <a:off x="0" y="0"/>
          <a:ext cx="610913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0FEF0-933C-4279-B16E-83C0A8335225}">
      <dsp:nvSpPr>
        <dsp:cNvPr id="0" name=""/>
        <dsp:cNvSpPr/>
      </dsp:nvSpPr>
      <dsp:spPr bwMode="white">
        <a:xfrm>
          <a:off x="0" y="0"/>
          <a:ext cx="6109130" cy="2040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100000"/>
            </a:lnSpc>
            <a:spcBef>
              <a:spcPct val="0"/>
            </a:spcBef>
            <a:spcAft>
              <a:spcPct val="35000"/>
            </a:spcAft>
            <a:buNone/>
          </a:pPr>
          <a:r>
            <a:rPr lang="en-US" sz="2500" kern="1200" dirty="0">
              <a:latin typeface="Times New Roman" panose="02020603050405020304" charset="0"/>
              <a:cs typeface="Times New Roman" panose="02020603050405020304" charset="0"/>
            </a:rPr>
            <a:t>The incessant threats of data theft pose significant risks to creators, industries, and the integrity of digital content. </a:t>
          </a:r>
        </a:p>
      </dsp:txBody>
      <dsp:txXfrm>
        <a:off x="0" y="0"/>
        <a:ext cx="6109130" cy="2040306"/>
      </dsp:txXfrm>
    </dsp:sp>
    <dsp:sp modelId="{E0F0D7D5-9BF9-4C3E-9A42-CE3E4281C39C}">
      <dsp:nvSpPr>
        <dsp:cNvPr id="0" name=""/>
        <dsp:cNvSpPr/>
      </dsp:nvSpPr>
      <dsp:spPr>
        <a:xfrm>
          <a:off x="0" y="2040306"/>
          <a:ext cx="6109130" cy="0"/>
        </a:xfrm>
        <a:prstGeom prst="line">
          <a:avLst/>
        </a:prstGeom>
        <a:solidFill>
          <a:schemeClr val="accent2">
            <a:hueOff val="-3715331"/>
            <a:satOff val="-3464"/>
            <a:lumOff val="5490"/>
            <a:alphaOff val="0"/>
          </a:schemeClr>
        </a:solidFill>
        <a:ln w="12700" cap="flat" cmpd="sng" algn="ctr">
          <a:solidFill>
            <a:schemeClr val="accent2">
              <a:hueOff val="-3715331"/>
              <a:satOff val="-3464"/>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97503E-DCAF-43FF-B617-731276D43DB9}">
      <dsp:nvSpPr>
        <dsp:cNvPr id="0" name=""/>
        <dsp:cNvSpPr/>
      </dsp:nvSpPr>
      <dsp:spPr bwMode="white">
        <a:xfrm>
          <a:off x="0" y="2040306"/>
          <a:ext cx="6109130" cy="2040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charset="0"/>
              <a:cs typeface="Times New Roman" panose="02020603050405020304" charset="0"/>
            </a:rPr>
            <a:t>In response to this imperative, our attempt presents a groundbreaking approach to video encryption, tailored to the unique characteristics of end user system information.</a:t>
          </a:r>
          <a:endParaRPr sz="2500" kern="1200" dirty="0">
            <a:latin typeface="Times New Roman" panose="02020603050405020304" charset="0"/>
            <a:cs typeface="Times New Roman" panose="02020603050405020304" charset="0"/>
          </a:endParaRPr>
        </a:p>
      </dsp:txBody>
      <dsp:txXfrm>
        <a:off x="0" y="2040306"/>
        <a:ext cx="6109130" cy="2040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56FBD-2FD6-4CDE-822A-8CF79A84C044}">
      <dsp:nvSpPr>
        <dsp:cNvPr id="0" name=""/>
        <dsp:cNvSpPr/>
      </dsp:nvSpPr>
      <dsp:spPr>
        <a:xfrm>
          <a:off x="0" y="736969"/>
          <a:ext cx="8378456" cy="1473938"/>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100000"/>
            </a:lnSpc>
            <a:spcBef>
              <a:spcPct val="0"/>
            </a:spcBef>
            <a:spcAft>
              <a:spcPct val="35000"/>
            </a:spcAft>
            <a:buNone/>
          </a:pPr>
          <a:r>
            <a:rPr lang="en-US" sz="2400" b="1" kern="1200" dirty="0">
              <a:latin typeface="Times New Roman" panose="02020603050405020304" charset="0"/>
              <a:cs typeface="Times New Roman" panose="02020603050405020304" charset="0"/>
            </a:rPr>
            <a:t>1. Video Encryption: </a:t>
          </a:r>
        </a:p>
        <a:p>
          <a:pPr marL="0" lvl="0" indent="0" algn="ctr" defTabSz="1066800" rtl="0">
            <a:lnSpc>
              <a:spcPct val="100000"/>
            </a:lnSpc>
            <a:spcBef>
              <a:spcPct val="0"/>
            </a:spcBef>
            <a:spcAft>
              <a:spcPct val="35000"/>
            </a:spcAft>
            <a:buNone/>
          </a:pPr>
          <a:r>
            <a:rPr lang="en-GB" sz="2400" b="1" kern="1200" dirty="0">
              <a:latin typeface="Times New Roman" panose="02020603050405020304" charset="0"/>
              <a:cs typeface="Times New Roman" panose="02020603050405020304" charset="0"/>
            </a:rPr>
            <a:t>Video Data encrypted using an </a:t>
          </a:r>
          <a:r>
            <a:rPr sz="2400" b="1" kern="1200" dirty="0">
              <a:latin typeface="Times New Roman" panose="02020603050405020304" charset="0"/>
              <a:cs typeface="Times New Roman" panose="02020603050405020304" charset="0"/>
            </a:rPr>
            <a:t>AES Key Derived from ECC Equation</a:t>
          </a:r>
          <a:r>
            <a:rPr lang="en-GB" sz="2400" b="1" kern="1200" dirty="0">
              <a:latin typeface="Times New Roman" panose="02020603050405020304" charset="0"/>
              <a:cs typeface="Times New Roman" panose="02020603050405020304" charset="0"/>
            </a:rPr>
            <a:t>. AES Key secured using RSA encryption.</a:t>
          </a:r>
          <a:endParaRPr sz="2400" b="1" kern="1200" dirty="0">
            <a:latin typeface="Times New Roman" panose="02020603050405020304" charset="0"/>
            <a:cs typeface="Times New Roman" panose="02020603050405020304" charset="0"/>
          </a:endParaRPr>
        </a:p>
      </dsp:txBody>
      <dsp:txXfrm>
        <a:off x="43170" y="780139"/>
        <a:ext cx="8292116" cy="1387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B84B4-17F2-4DAE-93DE-E0C63D2F29EF}">
      <dsp:nvSpPr>
        <dsp:cNvPr id="0" name=""/>
        <dsp:cNvSpPr/>
      </dsp:nvSpPr>
      <dsp:spPr>
        <a:xfrm>
          <a:off x="0" y="1658"/>
          <a:ext cx="47719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889DCB5-F699-473A-B5AE-F18002EF2FB9}">
      <dsp:nvSpPr>
        <dsp:cNvPr id="0" name=""/>
        <dsp:cNvSpPr/>
      </dsp:nvSpPr>
      <dsp:spPr bwMode="white">
        <a:xfrm>
          <a:off x="0" y="1658"/>
          <a:ext cx="4771965" cy="837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1 . </a:t>
          </a:r>
          <a:r>
            <a:rPr lang="en-US" sz="1600" kern="1200" dirty="0">
              <a:latin typeface="Times New Roman" panose="02020603050405020304" charset="0"/>
              <a:cs typeface="Times New Roman" panose="02020603050405020304" charset="0"/>
              <a:sym typeface="+mn-ea"/>
            </a:rPr>
            <a:t>Generate ‘n’ Video Chunks </a:t>
          </a:r>
          <a:r>
            <a:rPr lang="en-IN" altLang="en-US" sz="1600" kern="1200" dirty="0">
              <a:latin typeface="Times New Roman" panose="02020603050405020304" charset="0"/>
              <a:cs typeface="Times New Roman" panose="02020603050405020304" charset="0"/>
              <a:sym typeface="+mn-ea"/>
            </a:rPr>
            <a:t>from video input</a:t>
          </a:r>
          <a:r>
            <a:rPr lang="en-US" sz="1600" kern="1200" dirty="0">
              <a:latin typeface="Times New Roman" panose="02020603050405020304" charset="0"/>
              <a:cs typeface="Times New Roman" panose="02020603050405020304" charset="0"/>
            </a:rPr>
            <a:t> </a:t>
          </a:r>
        </a:p>
      </dsp:txBody>
      <dsp:txXfrm>
        <a:off x="0" y="1658"/>
        <a:ext cx="4771965" cy="837158"/>
      </dsp:txXfrm>
    </dsp:sp>
    <dsp:sp modelId="{C36106C5-FF71-4AC4-AA50-1EADF1B824D0}">
      <dsp:nvSpPr>
        <dsp:cNvPr id="0" name=""/>
        <dsp:cNvSpPr/>
      </dsp:nvSpPr>
      <dsp:spPr>
        <a:xfrm>
          <a:off x="0" y="838817"/>
          <a:ext cx="47719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70EDD2C-1DAC-402A-84F3-9C3D6A8A5B31}">
      <dsp:nvSpPr>
        <dsp:cNvPr id="0" name=""/>
        <dsp:cNvSpPr/>
      </dsp:nvSpPr>
      <dsp:spPr bwMode="white">
        <a:xfrm>
          <a:off x="0" y="838817"/>
          <a:ext cx="4771965" cy="837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2. </a:t>
          </a:r>
          <a:r>
            <a:rPr lang="en-IN" altLang="en-US" sz="1600" kern="1200" dirty="0">
              <a:latin typeface="Times New Roman" panose="02020603050405020304" charset="0"/>
              <a:cs typeface="Times New Roman" panose="02020603050405020304" charset="0"/>
            </a:rPr>
            <a:t>Generate 128 bit AES key from ECC equation using </a:t>
          </a:r>
          <a:r>
            <a:rPr lang="en-GB" altLang="en-US" sz="1600" kern="1200" dirty="0">
              <a:latin typeface="Times New Roman" panose="02020603050405020304" charset="0"/>
              <a:cs typeface="Times New Roman" panose="02020603050405020304" charset="0"/>
            </a:rPr>
            <a:t>GUID</a:t>
          </a:r>
          <a:endParaRPr lang="en-US" sz="1600" kern="1200" dirty="0">
            <a:latin typeface="Times New Roman" panose="02020603050405020304" charset="0"/>
            <a:cs typeface="Times New Roman" panose="02020603050405020304" charset="0"/>
          </a:endParaRPr>
        </a:p>
      </dsp:txBody>
      <dsp:txXfrm>
        <a:off x="0" y="838817"/>
        <a:ext cx="4771965" cy="837158"/>
      </dsp:txXfrm>
    </dsp:sp>
    <dsp:sp modelId="{8497A164-C556-496A-A01B-3613BCE0CF84}">
      <dsp:nvSpPr>
        <dsp:cNvPr id="0" name=""/>
        <dsp:cNvSpPr/>
      </dsp:nvSpPr>
      <dsp:spPr>
        <a:xfrm>
          <a:off x="0" y="1675975"/>
          <a:ext cx="47719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2A1FA9-396E-421C-A574-653EC6F2491A}">
      <dsp:nvSpPr>
        <dsp:cNvPr id="0" name=""/>
        <dsp:cNvSpPr/>
      </dsp:nvSpPr>
      <dsp:spPr bwMode="white">
        <a:xfrm>
          <a:off x="0" y="1675975"/>
          <a:ext cx="4771965" cy="837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3.</a:t>
          </a:r>
          <a:r>
            <a:rPr lang="en-US" sz="1600" kern="1200" dirty="0">
              <a:latin typeface="Times New Roman" panose="02020603050405020304" charset="0"/>
              <a:cs typeface="Times New Roman" panose="02020603050405020304" charset="0"/>
              <a:sym typeface="+mn-ea"/>
            </a:rPr>
            <a:t>Encrypt each video chunk with </a:t>
          </a:r>
          <a:r>
            <a:rPr lang="en-IN" altLang="en-US" sz="1600" kern="1200" dirty="0">
              <a:latin typeface="Times New Roman" panose="02020603050405020304" charset="0"/>
              <a:cs typeface="Times New Roman" panose="02020603050405020304" charset="0"/>
              <a:sym typeface="+mn-ea"/>
            </a:rPr>
            <a:t>AES key and encrypt the AES key using RSA</a:t>
          </a:r>
        </a:p>
      </dsp:txBody>
      <dsp:txXfrm>
        <a:off x="0" y="1675975"/>
        <a:ext cx="4771965" cy="837158"/>
      </dsp:txXfrm>
    </dsp:sp>
    <dsp:sp modelId="{538901A7-8F1A-4E26-A645-5DEA3A01F757}">
      <dsp:nvSpPr>
        <dsp:cNvPr id="0" name=""/>
        <dsp:cNvSpPr/>
      </dsp:nvSpPr>
      <dsp:spPr>
        <a:xfrm>
          <a:off x="0" y="2513133"/>
          <a:ext cx="47719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89BDD90-B040-479F-9E46-58304BB1A2E1}">
      <dsp:nvSpPr>
        <dsp:cNvPr id="0" name=""/>
        <dsp:cNvSpPr/>
      </dsp:nvSpPr>
      <dsp:spPr bwMode="white">
        <a:xfrm>
          <a:off x="0" y="2513133"/>
          <a:ext cx="4767304" cy="122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4. </a:t>
          </a:r>
          <a:r>
            <a:rPr lang="en-IN" altLang="en-US" sz="1600" kern="1200" dirty="0">
              <a:latin typeface="Times New Roman" panose="02020603050405020304" charset="0"/>
              <a:cs typeface="Times New Roman" panose="02020603050405020304" charset="0"/>
            </a:rPr>
            <a:t>Use the key generated by previous chunk for the next chunk. </a:t>
          </a:r>
          <a:br>
            <a:rPr lang="en-IN" altLang="en-US" sz="1600" kern="1200" dirty="0">
              <a:latin typeface="Times New Roman" panose="02020603050405020304" charset="0"/>
              <a:cs typeface="Times New Roman" panose="02020603050405020304" charset="0"/>
            </a:rPr>
          </a:br>
          <a:r>
            <a:rPr lang="en-IN" altLang="en-US" sz="1600" kern="1200" dirty="0">
              <a:latin typeface="Times New Roman" panose="02020603050405020304" charset="0"/>
              <a:cs typeface="Times New Roman" panose="02020603050405020304" charset="0"/>
            </a:rPr>
            <a:t>* First chunk gets the input from 128 bits(16bytes) of Video data </a:t>
          </a:r>
        </a:p>
      </dsp:txBody>
      <dsp:txXfrm>
        <a:off x="0" y="2513133"/>
        <a:ext cx="4767304" cy="1220049"/>
      </dsp:txXfrm>
    </dsp:sp>
    <dsp:sp modelId="{E545455C-FC7A-4F79-B6DD-FAE96704422E}">
      <dsp:nvSpPr>
        <dsp:cNvPr id="0" name=""/>
        <dsp:cNvSpPr/>
      </dsp:nvSpPr>
      <dsp:spPr>
        <a:xfrm>
          <a:off x="0" y="3733182"/>
          <a:ext cx="47719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462F9E1-7B37-42DF-9C2E-2ABE1D63C315}">
      <dsp:nvSpPr>
        <dsp:cNvPr id="0" name=""/>
        <dsp:cNvSpPr/>
      </dsp:nvSpPr>
      <dsp:spPr bwMode="white">
        <a:xfrm>
          <a:off x="0" y="3733182"/>
          <a:ext cx="4771965" cy="837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5. </a:t>
          </a:r>
          <a:r>
            <a:rPr lang="en-IN" altLang="en-US" sz="1600" kern="1200" dirty="0">
              <a:latin typeface="Times New Roman" panose="02020603050405020304" charset="0"/>
              <a:cs typeface="Times New Roman" panose="02020603050405020304" charset="0"/>
            </a:rPr>
            <a:t>Concatenate encrypted AES key, GUID to the first  encrypted video chunk</a:t>
          </a:r>
        </a:p>
      </dsp:txBody>
      <dsp:txXfrm>
        <a:off x="0" y="3733182"/>
        <a:ext cx="4771965" cy="837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F505B-C07D-46F6-B6A9-71F5F05217E7}">
      <dsp:nvSpPr>
        <dsp:cNvPr id="0" name=""/>
        <dsp:cNvSpPr/>
      </dsp:nvSpPr>
      <dsp:spPr>
        <a:xfrm>
          <a:off x="999" y="260367"/>
          <a:ext cx="3508697" cy="222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86AF4-45EA-45A6-937D-EBE854F2CAE3}">
      <dsp:nvSpPr>
        <dsp:cNvPr id="0" name=""/>
        <dsp:cNvSpPr/>
      </dsp:nvSpPr>
      <dsp:spPr bwMode="white">
        <a:xfrm>
          <a:off x="390854" y="630729"/>
          <a:ext cx="3508697" cy="22280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Adaptability</a:t>
          </a:r>
          <a:r>
            <a:rPr lang="en-IN" altLang="en-US" sz="2300" kern="1200"/>
            <a:t>: Exhibits a high degree of adaptability and future-proofing by incorporating dynamic key derivation mechanism</a:t>
          </a:r>
        </a:p>
      </dsp:txBody>
      <dsp:txXfrm>
        <a:off x="456111" y="695986"/>
        <a:ext cx="3378183" cy="2097508"/>
      </dsp:txXfrm>
    </dsp:sp>
    <dsp:sp modelId="{74B35AC9-D15A-490A-99DE-995F9AE86296}">
      <dsp:nvSpPr>
        <dsp:cNvPr id="0" name=""/>
        <dsp:cNvSpPr/>
      </dsp:nvSpPr>
      <dsp:spPr>
        <a:xfrm>
          <a:off x="4289407" y="260367"/>
          <a:ext cx="3508697" cy="222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6E3F3B-7B4C-4C11-9DEE-0D257E3BEF3B}">
      <dsp:nvSpPr>
        <dsp:cNvPr id="0" name=""/>
        <dsp:cNvSpPr/>
      </dsp:nvSpPr>
      <dsp:spPr bwMode="white">
        <a:xfrm>
          <a:off x="4679262" y="630729"/>
          <a:ext cx="3508697" cy="22280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User-Focused Security: Real-time key generation based on unique identifiers provides dynamic protection for file chunks.</a:t>
          </a:r>
          <a:endParaRPr sz="2300" kern="1200"/>
        </a:p>
      </dsp:txBody>
      <dsp:txXfrm>
        <a:off x="4744519" y="695986"/>
        <a:ext cx="3378183" cy="20975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8/20/2024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51CED-465B-40B5-ADCE-957C918F227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51CED-465B-40B5-ADCE-957C918F227B}"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fld id="{1E351CED-465B-40B5-ADCE-957C918F227B}" type="datetimeFigureOut">
              <a:rPr lang="en-US" smtClean="0"/>
              <a:t>8/20/2024</a:t>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latin typeface="Times New Roman" panose="02020603050405020304" charset="0"/>
              </a:defRPr>
            </a:lvl1pPr>
          </a:lstStyle>
          <a:p>
            <a:fld id="{5A33CB2A-1702-4C1D-9CC4-8D472D39F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Times New Roman" panose="02020603050405020304" charset="0"/>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Times New Roman" panose="02020603050405020304" charset="0"/>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Times New Roman" panose="02020603050405020304" charset="0"/>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696" y="172364"/>
            <a:ext cx="11236607" cy="1479924"/>
          </a:xfrm>
        </p:spPr>
        <p:txBody>
          <a:bodyPr anchor="b">
            <a:normAutofit/>
          </a:bodyPr>
          <a:lstStyle/>
          <a:p>
            <a:pPr algn="ctr"/>
            <a:r>
              <a:rPr lang="en-US" dirty="0">
                <a:latin typeface="Cambria" panose="02040503050406030204" pitchFamily="18" charset="0"/>
              </a:rPr>
              <a:t>CipherShield: Pioneering Multi-Key Cryptographic approach for File Encryption Using Dynamic Keys</a:t>
            </a:r>
            <a:endParaRPr lang="en-US" dirty="0"/>
          </a:p>
        </p:txBody>
      </p:sp>
      <p:sp>
        <p:nvSpPr>
          <p:cNvPr id="37" name="Freeform: Shape 36"/>
          <p:cNvSpPr>
            <a:spLocks noGrp="1" noRot="1" noChangeAspect="1" noMove="1" noResize="1" noEditPoints="1" noAdjustHandles="1" noChangeArrowheads="1" noChangeShapeType="1" noTextEdit="1"/>
          </p:cNvSpPr>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03479" y="2015784"/>
            <a:ext cx="4981704" cy="604742"/>
          </a:xfrm>
        </p:spPr>
        <p:txBody>
          <a:bodyPr vert="horz" lIns="91440" tIns="45720" rIns="91440" bIns="45720" rtlCol="0">
            <a:normAutofit/>
          </a:bodyPr>
          <a:lstStyle/>
          <a:p>
            <a:r>
              <a:rPr lang="en-US" sz="1400" dirty="0"/>
              <a:t>-A Comprehensive Approach to Protecting Video based data</a:t>
            </a:r>
          </a:p>
        </p:txBody>
      </p:sp>
      <p:sp>
        <p:nvSpPr>
          <p:cNvPr id="4" name="TextBox 3"/>
          <p:cNvSpPr txBox="1"/>
          <p:nvPr/>
        </p:nvSpPr>
        <p:spPr>
          <a:xfrm>
            <a:off x="790622" y="4276545"/>
            <a:ext cx="5618671"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US" dirty="0"/>
              <a:t>Dissertation Project Review</a:t>
            </a:r>
          </a:p>
          <a:p>
            <a:endParaRPr lang="en-US" dirty="0"/>
          </a:p>
          <a:p>
            <a:r>
              <a:rPr lang="en-US" dirty="0"/>
              <a:t>Under the guidance of:</a:t>
            </a:r>
          </a:p>
          <a:p>
            <a:endParaRPr lang="en-US" dirty="0"/>
          </a:p>
          <a:p>
            <a:r>
              <a:rPr lang="en-US" b="1" dirty="0"/>
              <a:t>Dr. P. Swetha</a:t>
            </a:r>
          </a:p>
          <a:p>
            <a:r>
              <a:rPr lang="en-US" dirty="0"/>
              <a:t>Professor of Computer Science</a:t>
            </a:r>
          </a:p>
          <a:p>
            <a:r>
              <a:rPr lang="en-US" dirty="0"/>
              <a:t>Deputy Director, Directorate of Academic Audit</a:t>
            </a:r>
          </a:p>
          <a:p>
            <a:r>
              <a:rPr lang="en-IN" altLang="en-US" dirty="0"/>
              <a:t>JNTUH</a:t>
            </a:r>
          </a:p>
        </p:txBody>
      </p:sp>
      <p:sp>
        <p:nvSpPr>
          <p:cNvPr id="5" name="TextBox 4"/>
          <p:cNvSpPr txBox="1"/>
          <p:nvPr/>
        </p:nvSpPr>
        <p:spPr>
          <a:xfrm>
            <a:off x="790754" y="2832340"/>
            <a:ext cx="3490822"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Mohammed Abdul Lateef</a:t>
            </a:r>
          </a:p>
          <a:p>
            <a:r>
              <a:rPr lang="en-US" dirty="0"/>
              <a:t>M. Tech - CFIS - II Yr</a:t>
            </a:r>
          </a:p>
          <a:p>
            <a:r>
              <a:rPr lang="en-US" dirty="0"/>
              <a:t>22011DA802</a:t>
            </a:r>
          </a:p>
          <a:p>
            <a:r>
              <a:rPr lang="en-IN" altLang="en-US" dirty="0">
                <a:sym typeface="+mn-ea"/>
              </a:rPr>
              <a:t>JNTUH</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4455" y="2099681"/>
            <a:ext cx="4272815" cy="3536878"/>
          </a:xfrm>
          <a:prstGeom prst="rect">
            <a:avLst/>
          </a:prstGeom>
        </p:spPr>
      </p:pic>
      <p:cxnSp>
        <p:nvCxnSpPr>
          <p:cNvPr id="8" name="Straight Connector 7"/>
          <p:cNvCxnSpPr/>
          <p:nvPr/>
        </p:nvCxnSpPr>
        <p:spPr>
          <a:xfrm>
            <a:off x="861134" y="418071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404" y="478269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14" name="Rectangle 13"/>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129817" y="1143001"/>
            <a:ext cx="7917227" cy="574157"/>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gn="ct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  </a:t>
            </a:r>
            <a:r>
              <a:rPr lang="en-US" sz="2800" b="1" dirty="0">
                <a:latin typeface="Times New Roman" panose="02020603050405020304" charset="0"/>
                <a:ea typeface="+mj-ea"/>
                <a:cs typeface="Times New Roman" panose="02020603050405020304" charset="0"/>
              </a:rPr>
              <a:t>Cryptographic </a:t>
            </a:r>
            <a:r>
              <a:rPr lang="en-IN" altLang="en-US" sz="2800" b="1" dirty="0">
                <a:latin typeface="Times New Roman" panose="02020603050405020304" charset="0"/>
                <a:ea typeface="+mj-ea"/>
                <a:cs typeface="Times New Roman" panose="02020603050405020304" charset="0"/>
              </a:rPr>
              <a:t>Implementation</a:t>
            </a:r>
            <a:endParaRPr lang="en-US" sz="2800" b="1" dirty="0">
              <a:latin typeface="Times New Roman" panose="02020603050405020304" charset="0"/>
              <a:ea typeface="+mj-ea"/>
              <a:cs typeface="Times New Roman" panose="02020603050405020304" charset="0"/>
            </a:endParaRPr>
          </a:p>
          <a:p>
            <a:pPr algn="ctr">
              <a:lnSpc>
                <a:spcPct val="90000"/>
              </a:lnSpc>
              <a:spcBef>
                <a:spcPct val="0"/>
              </a:spcBef>
              <a:spcAft>
                <a:spcPts val="600"/>
              </a:spcAft>
            </a:pPr>
            <a:endParaRPr lang="en-US" sz="2800" b="1" dirty="0">
              <a:latin typeface="Times New Roman" panose="02020603050405020304" charset="0"/>
              <a:ea typeface="+mj-ea"/>
              <a:cs typeface="Times New Roman" panose="02020603050405020304" charset="0"/>
            </a:endParaRPr>
          </a:p>
        </p:txBody>
      </p:sp>
      <p:graphicFrame>
        <p:nvGraphicFramePr>
          <p:cNvPr id="5" name="Diagram 4"/>
          <p:cNvGraphicFramePr/>
          <p:nvPr>
            <p:extLst>
              <p:ext uri="{D42A27DB-BD31-4B8C-83A1-F6EECF244321}">
                <p14:modId xmlns:p14="http://schemas.microsoft.com/office/powerpoint/2010/main" val="3921050478"/>
              </p:ext>
            </p:extLst>
          </p:nvPr>
        </p:nvGraphicFramePr>
        <p:xfrm>
          <a:off x="1906772" y="2110620"/>
          <a:ext cx="8378456" cy="2947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02" name="Rectangle 801"/>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a:latin typeface="Times New Roman" panose="02020603050405020304" charset="0"/>
                <a:ea typeface="+mj-ea"/>
                <a:cs typeface="Times New Roman" panose="02020603050405020304" charset="0"/>
              </a:rPr>
              <a:t>8.</a:t>
            </a:r>
            <a:r>
              <a:rPr lang="en-US" altLang="en-US" sz="3200" b="1" dirty="0">
                <a:latin typeface="Times New Roman" panose="02020603050405020304" charset="0"/>
                <a:ea typeface="+mj-ea"/>
                <a:cs typeface="Times New Roman" panose="02020603050405020304" charset="0"/>
              </a:rPr>
              <a:t>1</a:t>
            </a:r>
            <a:r>
              <a:rPr lang="en-US" sz="3200" b="1" dirty="0">
                <a:latin typeface="Times New Roman" panose="02020603050405020304" charset="0"/>
                <a:ea typeface="+mj-ea"/>
                <a:cs typeface="Times New Roman" panose="02020603050405020304" charset="0"/>
              </a:rPr>
              <a:t> </a:t>
            </a:r>
          </a:p>
          <a:p>
            <a:pPr>
              <a:lnSpc>
                <a:spcPct val="90000"/>
              </a:lnSpc>
              <a:spcBef>
                <a:spcPct val="0"/>
              </a:spcBef>
              <a:spcAft>
                <a:spcPts val="600"/>
              </a:spcAft>
            </a:pPr>
            <a:r>
              <a:rPr lang="en-US" sz="3200" b="1" dirty="0">
                <a:latin typeface="Times New Roman" panose="02020603050405020304" charset="0"/>
                <a:ea typeface="+mj-ea"/>
                <a:cs typeface="Times New Roman" panose="02020603050405020304" charset="0"/>
              </a:rPr>
              <a:t>Approach used for Video input</a:t>
            </a:r>
          </a:p>
        </p:txBody>
      </p:sp>
      <p:graphicFrame>
        <p:nvGraphicFramePr>
          <p:cNvPr id="8" name="Diagram 7"/>
          <p:cNvGraphicFramePr/>
          <p:nvPr>
            <p:extLst>
              <p:ext uri="{D42A27DB-BD31-4B8C-83A1-F6EECF244321}">
                <p14:modId xmlns:p14="http://schemas.microsoft.com/office/powerpoint/2010/main" val="729565396"/>
              </p:ext>
            </p:extLst>
          </p:nvPr>
        </p:nvGraphicFramePr>
        <p:xfrm>
          <a:off x="6096000" y="1143000"/>
          <a:ext cx="477196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5785" y="1497330"/>
            <a:ext cx="2973705" cy="812800"/>
          </a:xfrm>
          <a:prstGeom prst="rect">
            <a:avLst/>
          </a:prstGeom>
          <a:ln>
            <a:solidFill>
              <a:schemeClr val="tx1"/>
            </a:solidFill>
          </a:ln>
        </p:spPr>
      </p:pic>
      <p:sp>
        <p:nvSpPr>
          <p:cNvPr id="782" name="TextBox 781"/>
          <p:cNvSpPr txBox="1"/>
          <p:nvPr/>
        </p:nvSpPr>
        <p:spPr>
          <a:xfrm>
            <a:off x="334010" y="312420"/>
            <a:ext cx="9390380" cy="62484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8.1 Key derivation from ECC Equation</a:t>
            </a:r>
          </a:p>
        </p:txBody>
      </p:sp>
      <p:sp>
        <p:nvSpPr>
          <p:cNvPr id="5" name="Text Box 4"/>
          <p:cNvSpPr txBox="1"/>
          <p:nvPr/>
        </p:nvSpPr>
        <p:spPr>
          <a:xfrm>
            <a:off x="626110" y="1246504"/>
            <a:ext cx="5761438" cy="2031325"/>
          </a:xfrm>
          <a:prstGeom prst="rect">
            <a:avLst/>
          </a:prstGeom>
          <a:noFill/>
        </p:spPr>
        <p:txBody>
          <a:bodyPr wrap="square" rtlCol="0" anchor="t">
            <a:spAutoFit/>
          </a:bodyPr>
          <a:lstStyle/>
          <a:p>
            <a:pPr indent="0">
              <a:buFont typeface="Arial" panose="020B0604020202020204" pitchFamily="34" charset="0"/>
              <a:buNone/>
            </a:pPr>
            <a:r>
              <a:rPr lang="en-US" dirty="0"/>
              <a:t>The proposed method considers</a:t>
            </a:r>
          </a:p>
          <a:p>
            <a:pPr marL="342900" indent="-342900">
              <a:buFont typeface="Arial" panose="020B0604020202020204" pitchFamily="34" charset="0"/>
              <a:buAutoNum type="arabicPeriod"/>
            </a:pPr>
            <a:r>
              <a:rPr lang="en-US" dirty="0"/>
              <a:t>VID as a</a:t>
            </a:r>
          </a:p>
          <a:p>
            <a:pPr marL="342900" indent="-342900">
              <a:buFont typeface="Arial" panose="020B0604020202020204" pitchFamily="34" charset="0"/>
              <a:buAutoNum type="arabicPeriod"/>
            </a:pPr>
            <a:r>
              <a:rPr lang="en-US" dirty="0"/>
              <a:t>GUID as b</a:t>
            </a:r>
          </a:p>
          <a:p>
            <a:pPr marL="342900" indent="-342900">
              <a:buFont typeface="Arial" panose="020B0604020202020204" pitchFamily="34" charset="0"/>
              <a:buAutoNum type="arabicPeriod"/>
            </a:pPr>
            <a:r>
              <a:rPr lang="en-IN" altLang="en-US" dirty="0"/>
              <a:t>x is the int value of the hash for VID/previous key generated as below</a:t>
            </a:r>
          </a:p>
          <a:p>
            <a:endParaRPr lang="en-IN" altLang="en-US" dirty="0"/>
          </a:p>
          <a:p>
            <a:endParaRPr lang="en-US" dirty="0"/>
          </a:p>
        </p:txBody>
      </p:sp>
      <p:sp>
        <p:nvSpPr>
          <p:cNvPr id="6" name="Text Box 5"/>
          <p:cNvSpPr txBox="1"/>
          <p:nvPr/>
        </p:nvSpPr>
        <p:spPr>
          <a:xfrm>
            <a:off x="6602095" y="4016375"/>
            <a:ext cx="3601720" cy="368300"/>
          </a:xfrm>
          <a:prstGeom prst="rect">
            <a:avLst/>
          </a:prstGeom>
          <a:noFill/>
        </p:spPr>
        <p:txBody>
          <a:bodyPr wrap="square" rtlCol="0" anchor="t">
            <a:spAutoFit/>
          </a:bodyPr>
          <a:lstStyle/>
          <a:p>
            <a:r>
              <a:rPr lang="en-IN" altLang="en-US"/>
              <a:t>(U</a:t>
            </a:r>
            <a:r>
              <a:rPr lang="en-US"/>
              <a:t>sed only for the first video chu</a:t>
            </a:r>
            <a:r>
              <a:rPr lang="en-IN" altLang="en-US"/>
              <a:t>n</a:t>
            </a:r>
            <a:r>
              <a:rPr lang="en-US"/>
              <a:t>k</a:t>
            </a:r>
            <a:r>
              <a:rPr lang="en-IN" altLang="en-US"/>
              <a:t>)</a:t>
            </a:r>
          </a:p>
        </p:txBody>
      </p:sp>
      <p:sp>
        <p:nvSpPr>
          <p:cNvPr id="7" name="Text Box 6"/>
          <p:cNvSpPr txBox="1"/>
          <p:nvPr/>
        </p:nvSpPr>
        <p:spPr>
          <a:xfrm>
            <a:off x="6287336" y="5784474"/>
            <a:ext cx="4800959" cy="369332"/>
          </a:xfrm>
          <a:prstGeom prst="rect">
            <a:avLst/>
          </a:prstGeom>
          <a:noFill/>
        </p:spPr>
        <p:txBody>
          <a:bodyPr wrap="square" rtlCol="0" anchor="t">
            <a:spAutoFit/>
          </a:bodyPr>
          <a:lstStyle/>
          <a:p>
            <a:r>
              <a:rPr lang="en-IN" altLang="en-US" dirty="0"/>
              <a:t>(For generating keys of </a:t>
            </a:r>
            <a:r>
              <a:rPr lang="en-US" dirty="0"/>
              <a:t>remaining </a:t>
            </a:r>
            <a:r>
              <a:rPr lang="en-GB" dirty="0"/>
              <a:t>video chunks</a:t>
            </a:r>
            <a:r>
              <a:rPr lang="en-IN" altLang="en-US" dirty="0"/>
              <a:t>)</a:t>
            </a:r>
          </a:p>
        </p:txBody>
      </p:sp>
      <p:sp>
        <p:nvSpPr>
          <p:cNvPr id="8" name="Text Box 7"/>
          <p:cNvSpPr txBox="1"/>
          <p:nvPr/>
        </p:nvSpPr>
        <p:spPr>
          <a:xfrm>
            <a:off x="10288905" y="1674495"/>
            <a:ext cx="673100" cy="476250"/>
          </a:xfrm>
          <a:prstGeom prst="rect">
            <a:avLst/>
          </a:prstGeom>
          <a:noFill/>
        </p:spPr>
        <p:txBody>
          <a:bodyPr wrap="square" rtlCol="0">
            <a:noAutofit/>
          </a:bodyPr>
          <a:lstStyle/>
          <a:p>
            <a:r>
              <a:rPr lang="en-IN" altLang="en-US"/>
              <a:t>(1)</a:t>
            </a:r>
          </a:p>
        </p:txBody>
      </p:sp>
      <p:sp>
        <p:nvSpPr>
          <p:cNvPr id="9" name="Text Box 8"/>
          <p:cNvSpPr txBox="1"/>
          <p:nvPr/>
        </p:nvSpPr>
        <p:spPr>
          <a:xfrm>
            <a:off x="10558780" y="3358515"/>
            <a:ext cx="673100" cy="476250"/>
          </a:xfrm>
          <a:prstGeom prst="rect">
            <a:avLst/>
          </a:prstGeom>
          <a:noFill/>
        </p:spPr>
        <p:txBody>
          <a:bodyPr wrap="square" rtlCol="0">
            <a:noAutofit/>
          </a:bodyPr>
          <a:lstStyle/>
          <a:p>
            <a:r>
              <a:rPr lang="en-IN" altLang="en-US"/>
              <a:t>(2)</a:t>
            </a:r>
          </a:p>
        </p:txBody>
      </p:sp>
      <p:sp>
        <p:nvSpPr>
          <p:cNvPr id="10" name="Text Box 9"/>
          <p:cNvSpPr txBox="1"/>
          <p:nvPr/>
        </p:nvSpPr>
        <p:spPr>
          <a:xfrm>
            <a:off x="10962005" y="4999990"/>
            <a:ext cx="673100" cy="476250"/>
          </a:xfrm>
          <a:prstGeom prst="rect">
            <a:avLst/>
          </a:prstGeom>
          <a:noFill/>
        </p:spPr>
        <p:txBody>
          <a:bodyPr wrap="square" rtlCol="0">
            <a:noAutofit/>
          </a:bodyPr>
          <a:lstStyle/>
          <a:p>
            <a:r>
              <a:rPr lang="en-IN" altLang="en-US"/>
              <a:t>(3)</a:t>
            </a:r>
          </a:p>
        </p:txBody>
      </p:sp>
      <p:sp>
        <p:nvSpPr>
          <p:cNvPr id="11" name="Freeform: Shape 9"/>
          <p:cNvSpPr>
            <a:spLocks noGrp="1" noRot="1" noChangeAspect="1" noMove="1" noResize="1" noEditPoints="1" noAdjustHandles="1" noChangeArrowheads="1" noChangeShapeType="1" noTextEdit="1"/>
          </p:cNvSpPr>
          <p:nvPr/>
        </p:nvSpPr>
        <p:spPr>
          <a:xfrm rot="10800000" flipH="1">
            <a:off x="9268460" y="0"/>
            <a:ext cx="2923540" cy="1567180"/>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12" name="Text Box 11"/>
          <p:cNvSpPr txBox="1"/>
          <p:nvPr/>
        </p:nvSpPr>
        <p:spPr>
          <a:xfrm>
            <a:off x="7314565" y="1047750"/>
            <a:ext cx="6096000" cy="339725"/>
          </a:xfrm>
          <a:prstGeom prst="rect">
            <a:avLst/>
          </a:prstGeom>
          <a:noFill/>
        </p:spPr>
        <p:txBody>
          <a:bodyPr wrap="square" rtlCol="0" anchor="t">
            <a:spAutoFit/>
          </a:bodyPr>
          <a:lstStyle/>
          <a:p>
            <a:pPr>
              <a:lnSpc>
                <a:spcPct val="90000"/>
              </a:lnSpc>
              <a:spcBef>
                <a:spcPct val="0"/>
              </a:spcBef>
              <a:spcAft>
                <a:spcPts val="600"/>
              </a:spcAft>
            </a:pPr>
            <a:r>
              <a:rPr lang="en-IN" altLang="en-US" dirty="0">
                <a:latin typeface="Times New Roman" panose="02020603050405020304" charset="0"/>
                <a:ea typeface="+mj-ea"/>
                <a:cs typeface="Times New Roman" panose="02020603050405020304" charset="0"/>
                <a:sym typeface="+mn-ea"/>
              </a:rPr>
              <a:t>ECC Equation</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E1C2202-7EC0-4C2F-B5FD-C4108A9BD136}"/>
                  </a:ext>
                </a:extLst>
              </p:cNvPr>
              <p:cNvSpPr/>
              <p:nvPr/>
            </p:nvSpPr>
            <p:spPr>
              <a:xfrm>
                <a:off x="6192596" y="3010974"/>
                <a:ext cx="4895699" cy="4277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𝑚𝑎𝑠𝑡𝑒𝑟</m:t>
                          </m:r>
                        </m:sub>
                      </m:sSub>
                      <m:r>
                        <a:rPr lang="en-IN" i="0">
                          <a:latin typeface="Cambria Math" panose="02040503050406030204" pitchFamily="18" charset="0"/>
                        </a:rPr>
                        <m:t>=</m:t>
                      </m:r>
                      <m:rad>
                        <m:radPr>
                          <m:degHide m:val="on"/>
                          <m:ctrlPr>
                            <a:rPr lang="en-IN" i="1">
                              <a:latin typeface="Cambria Math" panose="02040503050406030204" pitchFamily="18" charset="0"/>
                            </a:rPr>
                          </m:ctrlPr>
                        </m:radPr>
                        <m:deg/>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r>
                                <a:rPr lang="en-IN" i="0">
                                  <a:latin typeface="Cambria Math" panose="02040503050406030204" pitchFamily="18" charset="0"/>
                                </a:rPr>
                                <m:t>+</m:t>
                              </m:r>
                              <m:r>
                                <a:rPr lang="en-IN" i="1">
                                  <a:latin typeface="Cambria Math" panose="02040503050406030204" pitchFamily="18" charset="0"/>
                                </a:rPr>
                                <m:t>𝑉𝐼𝐷</m:t>
                              </m:r>
                              <m:r>
                                <a:rPr lang="en-IN" i="0">
                                  <a:latin typeface="Cambria Math" panose="02040503050406030204" pitchFamily="18" charset="0"/>
                                </a:rPr>
                                <m:t>∗</m:t>
                              </m:r>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𝐺𝑈𝐼𝐷</m:t>
                              </m:r>
                            </m:e>
                          </m:d>
                          <m:r>
                            <a:rPr lang="en-IN" i="1">
                              <a:latin typeface="Cambria Math" panose="02040503050406030204" pitchFamily="18" charset="0"/>
                            </a:rPr>
                            <m:t>𝑚𝑜𝑑</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0">
                                      <a:latin typeface="Cambria Math" panose="02040503050406030204" pitchFamily="18" charset="0"/>
                                    </a:rPr>
                                    <m:t>2</m:t>
                                  </m:r>
                                </m:e>
                                <m:sup>
                                  <m:r>
                                    <a:rPr lang="en-IN" i="0">
                                      <a:latin typeface="Cambria Math" panose="02040503050406030204" pitchFamily="18" charset="0"/>
                                    </a:rPr>
                                    <m:t>256</m:t>
                                  </m:r>
                                </m:sup>
                              </m:sSup>
                            </m:e>
                          </m:d>
                        </m:e>
                      </m:rad>
                    </m:oMath>
                  </m:oMathPara>
                </a14:m>
                <a:endParaRPr lang="en-IN" dirty="0"/>
              </a:p>
            </p:txBody>
          </p:sp>
        </mc:Choice>
        <mc:Fallback xmlns="">
          <p:sp>
            <p:nvSpPr>
              <p:cNvPr id="14" name="Rectangle 13">
                <a:extLst>
                  <a:ext uri="{FF2B5EF4-FFF2-40B4-BE49-F238E27FC236}">
                    <a16:creationId xmlns:a16="http://schemas.microsoft.com/office/drawing/2014/main" id="{7E1C2202-7EC0-4C2F-B5FD-C4108A9BD136}"/>
                  </a:ext>
                </a:extLst>
              </p:cNvPr>
              <p:cNvSpPr>
                <a:spLocks noRot="1" noChangeAspect="1" noMove="1" noResize="1" noEditPoints="1" noAdjustHandles="1" noChangeArrowheads="1" noChangeShapeType="1" noTextEdit="1"/>
              </p:cNvSpPr>
              <p:nvPr/>
            </p:nvSpPr>
            <p:spPr>
              <a:xfrm>
                <a:off x="6192596" y="3010974"/>
                <a:ext cx="4895699" cy="42774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5EF3685-E99F-46FF-95C0-611B0B5D50CC}"/>
                  </a:ext>
                </a:extLst>
              </p:cNvPr>
              <p:cNvSpPr/>
              <p:nvPr/>
            </p:nvSpPr>
            <p:spPr>
              <a:xfrm>
                <a:off x="981842" y="2953291"/>
                <a:ext cx="2524987"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𝑖𝑛𝑡</m:t>
                      </m:r>
                      <m:d>
                        <m:dPr>
                          <m:ctrlPr>
                            <a:rPr lang="en-IN" i="1">
                              <a:latin typeface="Cambria Math" panose="02040503050406030204" pitchFamily="18" charset="0"/>
                            </a:rPr>
                          </m:ctrlPr>
                        </m:dPr>
                        <m:e>
                          <m:r>
                            <a:rPr lang="en-IN" i="1">
                              <a:latin typeface="Cambria Math" panose="02040503050406030204" pitchFamily="18" charset="0"/>
                            </a:rPr>
                            <m:t>𝑠h𝑎</m:t>
                          </m:r>
                          <m:r>
                            <a:rPr lang="en-IN" i="0">
                              <a:latin typeface="Cambria Math" panose="02040503050406030204" pitchFamily="18" charset="0"/>
                            </a:rPr>
                            <m:t>256</m:t>
                          </m:r>
                          <m:d>
                            <m:dPr>
                              <m:ctrlPr>
                                <a:rPr lang="en-IN" i="1">
                                  <a:latin typeface="Cambria Math" panose="02040503050406030204" pitchFamily="18" charset="0"/>
                                </a:rPr>
                              </m:ctrlPr>
                            </m:dPr>
                            <m:e>
                              <m:r>
                                <a:rPr lang="en-IN" i="1">
                                  <a:latin typeface="Cambria Math" panose="02040503050406030204" pitchFamily="18" charset="0"/>
                                </a:rPr>
                                <m:t>𝑉𝐼𝐷</m:t>
                              </m:r>
                            </m:e>
                          </m:d>
                        </m:e>
                      </m:d>
                    </m:oMath>
                  </m:oMathPara>
                </a14:m>
                <a:endParaRPr lang="en-IN" dirty="0"/>
              </a:p>
            </p:txBody>
          </p:sp>
        </mc:Choice>
        <mc:Fallback xmlns="">
          <p:sp>
            <p:nvSpPr>
              <p:cNvPr id="15" name="Rectangle 14">
                <a:extLst>
                  <a:ext uri="{FF2B5EF4-FFF2-40B4-BE49-F238E27FC236}">
                    <a16:creationId xmlns:a16="http://schemas.microsoft.com/office/drawing/2014/main" id="{25EF3685-E99F-46FF-95C0-611B0B5D50CC}"/>
                  </a:ext>
                </a:extLst>
              </p:cNvPr>
              <p:cNvSpPr>
                <a:spLocks noRot="1" noChangeAspect="1" noMove="1" noResize="1" noEditPoints="1" noAdjustHandles="1" noChangeArrowheads="1" noChangeShapeType="1" noTextEdit="1"/>
              </p:cNvSpPr>
              <p:nvPr/>
            </p:nvSpPr>
            <p:spPr>
              <a:xfrm>
                <a:off x="981842" y="2953291"/>
                <a:ext cx="2524987" cy="40498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FE9F8D0-9B31-4648-9FF9-049FD36CC3D0}"/>
                  </a:ext>
                </a:extLst>
              </p:cNvPr>
              <p:cNvSpPr/>
              <p:nvPr/>
            </p:nvSpPr>
            <p:spPr>
              <a:xfrm>
                <a:off x="6192596" y="4960566"/>
                <a:ext cx="4666790" cy="432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𝐾</m:t>
                          </m:r>
                        </m:e>
                        <m:sub>
                          <m:r>
                            <a:rPr lang="en-IN" i="1">
                              <a:latin typeface="Cambria Math" panose="02040503050406030204" pitchFamily="18" charset="0"/>
                            </a:rPr>
                            <m:t>𝑖</m:t>
                          </m:r>
                          <m:r>
                            <a:rPr lang="en-IN" i="0">
                              <a:latin typeface="Cambria Math" panose="02040503050406030204" pitchFamily="18" charset="0"/>
                            </a:rPr>
                            <m:t>−1</m:t>
                          </m:r>
                        </m:sub>
                        <m:sup>
                          <m:r>
                            <a:rPr lang="en-IN" i="0">
                              <a:latin typeface="Cambria Math" panose="02040503050406030204" pitchFamily="18" charset="0"/>
                            </a:rPr>
                            <m:t>∗</m:t>
                          </m:r>
                        </m:sup>
                      </m:sSubSup>
                      <m:r>
                        <a:rPr lang="en-IN" i="0">
                          <a:latin typeface="Cambria Math" panose="02040503050406030204" pitchFamily="18" charset="0"/>
                        </a:rPr>
                        <m:t>=</m:t>
                      </m:r>
                      <m:rad>
                        <m:radPr>
                          <m:degHide m:val="on"/>
                          <m:ctrlPr>
                            <a:rPr lang="en-IN" i="1">
                              <a:latin typeface="Cambria Math" panose="02040503050406030204" pitchFamily="18" charset="0"/>
                            </a:rPr>
                          </m:ctrlPr>
                        </m:radPr>
                        <m:deg/>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0">
                                      <a:latin typeface="Cambria Math" panose="02040503050406030204" pitchFamily="18" charset="0"/>
                                    </a:rPr>
                                    <m:t>3</m:t>
                                  </m:r>
                                </m:sup>
                              </m:sSup>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𝑃𝑟𝑒𝑣</m:t>
                                  </m:r>
                                </m:sub>
                              </m:sSub>
                              <m:r>
                                <a:rPr lang="en-IN" i="0">
                                  <a:latin typeface="Cambria Math" panose="02040503050406030204" pitchFamily="18" charset="0"/>
                                </a:rPr>
                                <m:t>∗</m:t>
                              </m:r>
                              <m:r>
                                <a:rPr lang="en-IN" i="1">
                                  <a:latin typeface="Cambria Math" panose="02040503050406030204" pitchFamily="18" charset="0"/>
                                </a:rPr>
                                <m:t>𝑥</m:t>
                              </m:r>
                              <m:r>
                                <a:rPr lang="en-IN" i="0">
                                  <a:latin typeface="Cambria Math" panose="02040503050406030204" pitchFamily="18" charset="0"/>
                                </a:rPr>
                                <m:t>+</m:t>
                              </m:r>
                              <m:r>
                                <a:rPr lang="en-IN" i="1">
                                  <a:latin typeface="Cambria Math" panose="02040503050406030204" pitchFamily="18" charset="0"/>
                                </a:rPr>
                                <m:t>𝐺𝑈𝐼𝐷</m:t>
                              </m:r>
                            </m:e>
                          </m:d>
                          <m:r>
                            <a:rPr lang="en-IN" i="1">
                              <a:latin typeface="Cambria Math" panose="02040503050406030204" pitchFamily="18" charset="0"/>
                            </a:rPr>
                            <m:t>𝑚𝑜𝑑</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0">
                                      <a:latin typeface="Cambria Math" panose="02040503050406030204" pitchFamily="18" charset="0"/>
                                    </a:rPr>
                                    <m:t>2</m:t>
                                  </m:r>
                                </m:e>
                                <m:sup>
                                  <m:r>
                                    <a:rPr lang="en-IN" i="0">
                                      <a:latin typeface="Cambria Math" panose="02040503050406030204" pitchFamily="18" charset="0"/>
                                    </a:rPr>
                                    <m:t>256</m:t>
                                  </m:r>
                                </m:sup>
                              </m:sSup>
                            </m:e>
                          </m:d>
                        </m:e>
                      </m:rad>
                    </m:oMath>
                  </m:oMathPara>
                </a14:m>
                <a:endParaRPr lang="en-IN" dirty="0"/>
              </a:p>
            </p:txBody>
          </p:sp>
        </mc:Choice>
        <mc:Fallback xmlns="">
          <p:sp>
            <p:nvSpPr>
              <p:cNvPr id="16" name="Rectangle 15">
                <a:extLst>
                  <a:ext uri="{FF2B5EF4-FFF2-40B4-BE49-F238E27FC236}">
                    <a16:creationId xmlns:a16="http://schemas.microsoft.com/office/drawing/2014/main" id="{EFE9F8D0-9B31-4648-9FF9-049FD36CC3D0}"/>
                  </a:ext>
                </a:extLst>
              </p:cNvPr>
              <p:cNvSpPr>
                <a:spLocks noRot="1" noChangeAspect="1" noMove="1" noResize="1" noEditPoints="1" noAdjustHandles="1" noChangeArrowheads="1" noChangeShapeType="1" noTextEdit="1"/>
              </p:cNvSpPr>
              <p:nvPr/>
            </p:nvSpPr>
            <p:spPr>
              <a:xfrm>
                <a:off x="6192596" y="4960566"/>
                <a:ext cx="4666790" cy="432683"/>
              </a:xfrm>
              <a:prstGeom prst="rect">
                <a:avLst/>
              </a:prstGeom>
              <a:blipFill>
                <a:blip r:embed="rId5"/>
                <a:stretch>
                  <a:fillRect b="-422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IN" sz="2800" b="1" dirty="0">
                <a:latin typeface="Times New Roman" panose="02020603050405020304" charset="0"/>
                <a:cs typeface="Times New Roman" panose="02020603050405020304" charset="0"/>
                <a:sym typeface="+mn-ea"/>
              </a:rPr>
              <a:t>7.2.1. Video communication using public key cryptography</a:t>
            </a:r>
          </a:p>
        </p:txBody>
      </p:sp>
      <p:sp>
        <p:nvSpPr>
          <p:cNvPr id="5" name="Text Box 4"/>
          <p:cNvSpPr txBox="1"/>
          <p:nvPr/>
        </p:nvSpPr>
        <p:spPr>
          <a:xfrm>
            <a:off x="2386330" y="5734050"/>
            <a:ext cx="7419340" cy="368300"/>
          </a:xfrm>
          <a:prstGeom prst="rect">
            <a:avLst/>
          </a:prstGeom>
          <a:noFill/>
        </p:spPr>
        <p:txBody>
          <a:bodyPr wrap="square" rtlCol="0">
            <a:spAutoFit/>
          </a:bodyPr>
          <a:lstStyle/>
          <a:p>
            <a:r>
              <a:rPr lang="en-IN" altLang="en-US">
                <a:latin typeface="Times New Roman" panose="02020603050405020304" charset="0"/>
                <a:cs typeface="Times New Roman" panose="02020603050405020304" charset="0"/>
              </a:rPr>
              <a:t>Figure 1: Implemenation of video chunking for securied </a:t>
            </a:r>
            <a:r>
              <a:rPr lang="en-IN" dirty="0">
                <a:latin typeface="Times New Roman" panose="02020603050405020304" charset="0"/>
                <a:cs typeface="Times New Roman" panose="02020603050405020304" charset="0"/>
                <a:sym typeface="+mn-ea"/>
              </a:rPr>
              <a:t>communication</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2"/>
          <a:stretch>
            <a:fillRect/>
          </a:stretch>
        </p:blipFill>
        <p:spPr>
          <a:xfrm>
            <a:off x="916305" y="1127760"/>
            <a:ext cx="10600055" cy="4120515"/>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IN" sz="2800" b="1" dirty="0">
                <a:latin typeface="Times New Roman" panose="02020603050405020304" charset="0"/>
                <a:cs typeface="Times New Roman" panose="02020603050405020304" charset="0"/>
                <a:sym typeface="+mn-ea"/>
              </a:rPr>
              <a:t>7.2.2 Architecture for Encryption</a:t>
            </a:r>
          </a:p>
        </p:txBody>
      </p:sp>
      <p:sp>
        <p:nvSpPr>
          <p:cNvPr id="5" name="Text Box 4"/>
          <p:cNvSpPr txBox="1"/>
          <p:nvPr/>
        </p:nvSpPr>
        <p:spPr>
          <a:xfrm>
            <a:off x="756313" y="3060700"/>
            <a:ext cx="7419340" cy="368300"/>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Figure 2: Encryption flow for algorithm</a:t>
            </a:r>
          </a:p>
        </p:txBody>
      </p:sp>
      <p:pic>
        <p:nvPicPr>
          <p:cNvPr id="4" name="Picture 3">
            <a:extLst>
              <a:ext uri="{FF2B5EF4-FFF2-40B4-BE49-F238E27FC236}">
                <a16:creationId xmlns:a16="http://schemas.microsoft.com/office/drawing/2014/main" id="{FAFF6F9E-7C7A-44C3-B174-56BBF0C99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54" y="-31938"/>
            <a:ext cx="5305177" cy="6889938"/>
          </a:xfrm>
          <a:prstGeom prst="rect">
            <a:avLst/>
          </a:prstGeom>
        </p:spPr>
      </p:pic>
    </p:spTree>
    <p:extLst>
      <p:ext uri="{BB962C8B-B14F-4D97-AF65-F5344CB8AC3E}">
        <p14:creationId xmlns:p14="http://schemas.microsoft.com/office/powerpoint/2010/main" val="172662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lstStyle/>
          <a:p>
            <a:r>
              <a:rPr lang="en-IN" sz="2800" b="1" dirty="0">
                <a:latin typeface="Times New Roman" panose="02020603050405020304" charset="0"/>
                <a:cs typeface="Times New Roman" panose="02020603050405020304" charset="0"/>
                <a:sym typeface="+mn-ea"/>
              </a:rPr>
              <a:t>7.2.3 Architecture for Decryption</a:t>
            </a:r>
          </a:p>
        </p:txBody>
      </p:sp>
      <p:sp>
        <p:nvSpPr>
          <p:cNvPr id="5" name="Text Box 4"/>
          <p:cNvSpPr txBox="1"/>
          <p:nvPr/>
        </p:nvSpPr>
        <p:spPr>
          <a:xfrm>
            <a:off x="756313" y="3060700"/>
            <a:ext cx="7419340" cy="368300"/>
          </a:xfrm>
          <a:prstGeom prst="rect">
            <a:avLst/>
          </a:prstGeom>
          <a:noFill/>
        </p:spPr>
        <p:txBody>
          <a:bodyPr wrap="square" rtlCol="0">
            <a:spAutoFit/>
          </a:bodyPr>
          <a:lstStyle/>
          <a:p>
            <a:r>
              <a:rPr lang="en-IN" altLang="en-US" dirty="0">
                <a:latin typeface="Times New Roman" panose="02020603050405020304" charset="0"/>
                <a:cs typeface="Times New Roman" panose="02020603050405020304" charset="0"/>
              </a:rPr>
              <a:t>Figure 3: Decryption flow for algorithm</a:t>
            </a:r>
          </a:p>
        </p:txBody>
      </p:sp>
      <p:pic>
        <p:nvPicPr>
          <p:cNvPr id="4" name="Picture 3">
            <a:extLst>
              <a:ext uri="{FF2B5EF4-FFF2-40B4-BE49-F238E27FC236}">
                <a16:creationId xmlns:a16="http://schemas.microsoft.com/office/drawing/2014/main" id="{FAFF6F9E-7C7A-44C3-B174-56BBF0C99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988" y="48442"/>
            <a:ext cx="5168700" cy="6809558"/>
          </a:xfrm>
          <a:prstGeom prst="rect">
            <a:avLst/>
          </a:prstGeom>
        </p:spPr>
      </p:pic>
    </p:spTree>
    <p:extLst>
      <p:ext uri="{BB962C8B-B14F-4D97-AF65-F5344CB8AC3E}">
        <p14:creationId xmlns:p14="http://schemas.microsoft.com/office/powerpoint/2010/main" val="261086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064000" cy="953135"/>
          </a:xfrm>
          <a:prstGeom prst="rect">
            <a:avLst/>
          </a:prstGeom>
          <a:noFill/>
        </p:spPr>
        <p:txBody>
          <a:bodyPr wrap="square" rtlCol="0">
            <a:spAutoFit/>
          </a:bodyPr>
          <a:lstStyle/>
          <a:p>
            <a:r>
              <a:rPr lang="en-IN" sz="2800" b="1" dirty="0">
                <a:latin typeface="Times New Roman" panose="02020603050405020304" charset="0"/>
                <a:cs typeface="Times New Roman" panose="02020603050405020304" charset="0"/>
                <a:sym typeface="+mn-ea"/>
              </a:rPr>
              <a:t>9. System Architecture</a:t>
            </a:r>
          </a:p>
          <a:p>
            <a:r>
              <a:rPr lang="en-IN" sz="2800" b="1" dirty="0">
                <a:latin typeface="Times New Roman" panose="02020603050405020304" charset="0"/>
                <a:cs typeface="Times New Roman" panose="02020603050405020304" charset="0"/>
                <a:sym typeface="+mn-ea"/>
              </a:rPr>
              <a:t>- State Diagram</a:t>
            </a:r>
          </a:p>
        </p:txBody>
      </p:sp>
      <p:sp>
        <p:nvSpPr>
          <p:cNvPr id="5" name="Text Box 4"/>
          <p:cNvSpPr txBox="1"/>
          <p:nvPr/>
        </p:nvSpPr>
        <p:spPr>
          <a:xfrm>
            <a:off x="886460" y="3244850"/>
            <a:ext cx="3785870" cy="717550"/>
          </a:xfrm>
          <a:prstGeom prst="rect">
            <a:avLst/>
          </a:prstGeom>
          <a:noFill/>
        </p:spPr>
        <p:txBody>
          <a:bodyPr wrap="square" rtlCol="0">
            <a:noAutofit/>
          </a:bodyPr>
          <a:lstStyle/>
          <a:p>
            <a:r>
              <a:rPr lang="en-IN" altLang="en-US">
                <a:latin typeface="Times New Roman" panose="02020603050405020304" charset="0"/>
                <a:cs typeface="Times New Roman" panose="02020603050405020304" charset="0"/>
              </a:rPr>
              <a:t>Figure 4: State of system during encryption</a:t>
            </a:r>
          </a:p>
        </p:txBody>
      </p:sp>
      <p:pic>
        <p:nvPicPr>
          <p:cNvPr id="3" name="Picture 2" descr="stateDiagram"/>
          <p:cNvPicPr>
            <a:picLocks noChangeAspect="1"/>
          </p:cNvPicPr>
          <p:nvPr/>
        </p:nvPicPr>
        <p:blipFill>
          <a:blip r:embed="rId2"/>
          <a:stretch>
            <a:fillRect/>
          </a:stretch>
        </p:blipFill>
        <p:spPr>
          <a:xfrm>
            <a:off x="5869305" y="419100"/>
            <a:ext cx="5770880" cy="5838825"/>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3025775" y="1724660"/>
            <a:ext cx="8265160" cy="4745355"/>
          </a:xfrm>
          <a:prstGeom prst="rect">
            <a:avLst/>
          </a:prstGeom>
        </p:spPr>
        <p:txBody>
          <a:bodyPr rot="0" spcFirstLastPara="0" vertOverflow="overflow" horzOverflow="overflow" vert="horz" lIns="91440" tIns="45720" rIns="91440" bIns="45720" numCol="1" spcCol="0" rtlCol="0" fromWordArt="0" anchorCtr="0" forceAA="0" compatLnSpc="1">
            <a:normAutofit fontScale="97500"/>
          </a:bodyPr>
          <a:lstStyle/>
          <a:p>
            <a:pPr marL="342900" indent="-228600">
              <a:lnSpc>
                <a:spcPct val="120000"/>
              </a:lnSpc>
              <a:spcAft>
                <a:spcPts val="600"/>
              </a:spcAft>
              <a:buFontTx/>
              <a:buAutoNum type="arabicPeriod"/>
            </a:pPr>
            <a:r>
              <a:rPr lang="en-US" dirty="0"/>
              <a:t>Time taken to Chunk the video</a:t>
            </a:r>
            <a:endParaRPr lang="en-IN" dirty="0"/>
          </a:p>
          <a:p>
            <a:pPr marL="342900" indent="-228600">
              <a:lnSpc>
                <a:spcPct val="120000"/>
              </a:lnSpc>
              <a:spcAft>
                <a:spcPts val="600"/>
              </a:spcAft>
              <a:buFontTx/>
              <a:buAutoNum type="arabicPeriod"/>
            </a:pPr>
            <a:r>
              <a:rPr lang="en-GB" dirty="0"/>
              <a:t>Time taken generate dynamic keys for the chunks created</a:t>
            </a:r>
            <a:endParaRPr lang="en-IN" dirty="0"/>
          </a:p>
          <a:p>
            <a:pPr marL="342900" indent="-228600">
              <a:lnSpc>
                <a:spcPct val="120000"/>
              </a:lnSpc>
              <a:spcAft>
                <a:spcPts val="600"/>
              </a:spcAft>
              <a:buFontTx/>
              <a:buAutoNum type="arabicPeriod"/>
            </a:pPr>
            <a:r>
              <a:rPr lang="en-GB" dirty="0"/>
              <a:t>Time taken to Encrypt the video file using dynamic keys generated.</a:t>
            </a:r>
            <a:endParaRPr lang="en-IN" dirty="0"/>
          </a:p>
          <a:p>
            <a:pPr marL="342900" indent="-228600">
              <a:lnSpc>
                <a:spcPct val="120000"/>
              </a:lnSpc>
              <a:spcAft>
                <a:spcPts val="600"/>
              </a:spcAft>
              <a:buFontTx/>
              <a:buAutoNum type="arabicPeriod"/>
            </a:pPr>
            <a:r>
              <a:rPr lang="en-GB" dirty="0">
                <a:effectLst>
                  <a:outerShdw sx="0" sy="0">
                    <a:srgbClr val="000000"/>
                  </a:outerShdw>
                </a:effectLst>
              </a:rPr>
              <a:t>Number of </a:t>
            </a:r>
            <a:r>
              <a:rPr lang="en-US" dirty="0">
                <a:effectLst>
                  <a:outerShdw sx="0" sy="0">
                    <a:srgbClr val="000000"/>
                  </a:outerShdw>
                </a:effectLst>
              </a:rPr>
              <a:t>Keys</a:t>
            </a:r>
            <a:r>
              <a:rPr lang="en-GB" dirty="0">
                <a:effectLst>
                  <a:outerShdw sx="0" sy="0">
                    <a:srgbClr val="000000"/>
                  </a:outerShdw>
                </a:effectLst>
              </a:rPr>
              <a:t> Generated</a:t>
            </a:r>
            <a:endParaRPr lang="en-IN" dirty="0">
              <a:effectLst>
                <a:outerShdw sx="0" sy="0">
                  <a:srgbClr val="000000"/>
                </a:outerShdw>
              </a:effectLst>
            </a:endParaRPr>
          </a:p>
          <a:p>
            <a:pPr marL="342900" indent="-228600">
              <a:lnSpc>
                <a:spcPct val="120000"/>
              </a:lnSpc>
              <a:spcAft>
                <a:spcPts val="600"/>
              </a:spcAft>
              <a:buFontTx/>
              <a:buAutoNum type="arabicPeriod"/>
            </a:pPr>
            <a:r>
              <a:rPr lang="en-IN" dirty="0"/>
              <a:t>Time taken to Decrypt the video chunks</a:t>
            </a:r>
          </a:p>
          <a:p>
            <a:pPr marL="342900" indent="-228600">
              <a:lnSpc>
                <a:spcPct val="120000"/>
              </a:lnSpc>
              <a:spcAft>
                <a:spcPts val="600"/>
              </a:spcAft>
              <a:buFontTx/>
              <a:buAutoNum type="arabicPeriod"/>
            </a:pPr>
            <a:r>
              <a:rPr lang="en-IN" b="1" i="1" dirty="0">
                <a:effectLst>
                  <a:outerShdw sx="0" sy="0">
                    <a:srgbClr val="000000"/>
                  </a:outerShdw>
                </a:effectLst>
              </a:rPr>
              <a:t>Comparison of Results </a:t>
            </a:r>
          </a:p>
          <a:p>
            <a:pPr marL="342900" indent="-228600">
              <a:lnSpc>
                <a:spcPct val="120000"/>
              </a:lnSpc>
              <a:spcAft>
                <a:spcPts val="600"/>
              </a:spcAft>
              <a:buFontTx/>
              <a:buAutoNum type="arabicPeriod"/>
            </a:pPr>
            <a:endParaRPr lang="en-IN" dirty="0"/>
          </a:p>
          <a:p>
            <a:pPr marL="342900" indent="-228600">
              <a:lnSpc>
                <a:spcPct val="120000"/>
              </a:lnSpc>
              <a:spcAft>
                <a:spcPts val="600"/>
              </a:spcAft>
              <a:buAutoNum type="arabicPeriod"/>
            </a:pPr>
            <a:endParaRPr lang="en-US" sz="2400" dirty="0"/>
          </a:p>
        </p:txBody>
      </p:sp>
      <p:sp>
        <p:nvSpPr>
          <p:cNvPr id="3" name="TextBox 2"/>
          <p:cNvSpPr txBox="1"/>
          <p:nvPr/>
        </p:nvSpPr>
        <p:spPr>
          <a:xfrm>
            <a:off x="3861962" y="73701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10. </a:t>
            </a:r>
            <a:r>
              <a:rPr lang="en-US" sz="2800" b="1" dirty="0"/>
              <a:t>Performance Evaluation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89CFB76-D64C-4930-BFA4-C96EC3109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75" y="59866"/>
            <a:ext cx="10461650" cy="6738267"/>
          </a:xfrm>
          <a:prstGeom prst="rect">
            <a:avLst/>
          </a:prstGeom>
        </p:spPr>
      </p:pic>
    </p:spTree>
    <p:extLst>
      <p:ext uri="{BB962C8B-B14F-4D97-AF65-F5344CB8AC3E}">
        <p14:creationId xmlns:p14="http://schemas.microsoft.com/office/powerpoint/2010/main" val="306614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10795" y="-635"/>
            <a:ext cx="3957955" cy="233108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29261" y="713105"/>
            <a:ext cx="5029199" cy="106172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a:latin typeface="+mj-lt"/>
                <a:ea typeface="+mj-ea"/>
                <a:cs typeface="+mj-cs"/>
              </a:rPr>
              <a:t>11. </a:t>
            </a:r>
            <a:r>
              <a:rPr lang="en-US" sz="3200" b="1">
                <a:latin typeface="+mj-lt"/>
                <a:ea typeface="+mj-ea"/>
                <a:cs typeface="+mj-cs"/>
              </a:rPr>
              <a:t>Conclusion</a:t>
            </a:r>
          </a:p>
        </p:txBody>
      </p:sp>
      <p:graphicFrame>
        <p:nvGraphicFramePr>
          <p:cNvPr id="5" name="TextBox 2"/>
          <p:cNvGraphicFramePr/>
          <p:nvPr/>
        </p:nvGraphicFramePr>
        <p:xfrm>
          <a:off x="2001520" y="1869440"/>
          <a:ext cx="8188960" cy="311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1831" y="1447220"/>
            <a:ext cx="6205492" cy="4893647"/>
          </a:xfrm>
          <a:prstGeom prst="rect">
            <a:avLst/>
          </a:prstGeom>
          <a:noFill/>
        </p:spPr>
        <p:txBody>
          <a:bodyPr wrap="square" rtlCol="0">
            <a:spAutoFit/>
          </a:bodyPr>
          <a:lstStyle/>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Introduction</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Current System</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Literature Review</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Objectives</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Use Cases</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Proposed system</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sym typeface="+mn-ea"/>
              </a:rPr>
              <a:t>List of System Modules</a:t>
            </a:r>
            <a:endParaRPr lang="en-IN" sz="2400" dirty="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System Architecture</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Performance Evaluation</a:t>
            </a:r>
          </a:p>
          <a:p>
            <a:pPr marL="457200" indent="-457200">
              <a:buFont typeface="Segoe Print" panose="02000600000000000000" charset="0"/>
              <a:buAutoNum type="arabicPeriod"/>
            </a:pPr>
            <a:r>
              <a:rPr lang="en-IN" sz="2400" dirty="0">
                <a:latin typeface="Times New Roman" panose="02020603050405020304" charset="0"/>
                <a:cs typeface="Times New Roman" panose="02020603050405020304" charset="0"/>
              </a:rPr>
              <a:t>Conclusion</a:t>
            </a:r>
          </a:p>
          <a:p>
            <a:pPr marL="457200" indent="-457200">
              <a:buAutoNum type="arabicPeriod"/>
            </a:pPr>
            <a:endParaRPr lang="en-IN" sz="2400" dirty="0">
              <a:latin typeface="Times New Roman" panose="02020603050405020304" charset="0"/>
              <a:cs typeface="Times New Roman" panose="02020603050405020304" charset="0"/>
            </a:endParaRPr>
          </a:p>
          <a:p>
            <a:pPr marL="457200" indent="-457200">
              <a:buAutoNum type="arabicPeriod"/>
            </a:pPr>
            <a:endParaRPr lang="en-IN" sz="2400" dirty="0">
              <a:latin typeface="Times New Roman" panose="02020603050405020304" charset="0"/>
              <a:cs typeface="Times New Roman" panose="02020603050405020304" charset="0"/>
            </a:endParaRPr>
          </a:p>
          <a:p>
            <a:pPr marL="457200" indent="-457200">
              <a:buAutoNum type="arabicPeriod"/>
            </a:pPr>
            <a:endParaRPr lang="en-IN" sz="2400" dirty="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4487545" y="324485"/>
            <a:ext cx="2646045" cy="874395"/>
          </a:xfrm>
        </p:spPr>
        <p:txBody>
          <a:bodyPr/>
          <a:lstStyle/>
          <a:p>
            <a:r>
              <a:rPr lang="en-IN" dirty="0">
                <a:latin typeface="Times New Roman" panose="02020603050405020304" charset="0"/>
                <a:cs typeface="Times New Roman" panose="02020603050405020304" charset="0"/>
                <a:sym typeface="+mn-ea"/>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7463"/>
            <a:ext cx="6211185" cy="640021"/>
          </a:xfrm>
        </p:spPr>
        <p:txBody>
          <a:bodyPr>
            <a:normAutofit fontScale="90000"/>
          </a:bodyPr>
          <a:lstStyle/>
          <a:p>
            <a:r>
              <a:rPr lang="en-IN" dirty="0"/>
              <a:t>Reference</a:t>
            </a:r>
          </a:p>
        </p:txBody>
      </p:sp>
      <p:sp>
        <p:nvSpPr>
          <p:cNvPr id="4" name="TextBox 3"/>
          <p:cNvSpPr txBox="1"/>
          <p:nvPr/>
        </p:nvSpPr>
        <p:spPr>
          <a:xfrm>
            <a:off x="1066801" y="2397798"/>
            <a:ext cx="776648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Y. </a:t>
            </a:r>
            <a:r>
              <a:rPr lang="en-IN" dirty="0" err="1"/>
              <a:t>Fouzar</a:t>
            </a:r>
            <a:r>
              <a:rPr lang="en-IN" dirty="0"/>
              <a:t>, A. </a:t>
            </a:r>
            <a:r>
              <a:rPr lang="en-IN" dirty="0" err="1"/>
              <a:t>Lakhssassi</a:t>
            </a:r>
            <a:r>
              <a:rPr lang="en-IN" dirty="0"/>
              <a:t> and M. Ramakrishna, "A Novel Hybrid Multikey Cryptography Technique for Video Communication," in </a:t>
            </a:r>
            <a:r>
              <a:rPr lang="en-IN" i="1" dirty="0"/>
              <a:t>IEEE Access</a:t>
            </a:r>
            <a:r>
              <a:rPr lang="en-IN" dirty="0"/>
              <a:t>, vol. 11, pp. 15693-15700, 2023, doi: 10.1109/ACCESS.2023.3242616.</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84" name="Freeform: Shape 83"/>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6" name="Rectangle 85"/>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7" name="TextBox 76"/>
          <p:cNvSpPr txBox="1"/>
          <p:nvPr/>
        </p:nvSpPr>
        <p:spPr>
          <a:xfrm>
            <a:off x="1327918" y="2061769"/>
            <a:ext cx="3019575" cy="273737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1. </a:t>
            </a:r>
            <a:r>
              <a:rPr lang="en-US" sz="2800" b="1" dirty="0">
                <a:latin typeface="Times New Roman" panose="02020603050405020304" charset="0"/>
                <a:ea typeface="+mj-ea"/>
                <a:cs typeface="Times New Roman" panose="02020603050405020304" charset="0"/>
              </a:rPr>
              <a:t>Introduction: </a:t>
            </a:r>
            <a:endParaRPr lang="en-US" dirty="0">
              <a:latin typeface="Times New Roman" panose="02020603050405020304" charset="0"/>
              <a:cs typeface="Times New Roman" panose="02020603050405020304" charset="0"/>
            </a:endParaRPr>
          </a:p>
          <a:p>
            <a:pPr>
              <a:lnSpc>
                <a:spcPct val="90000"/>
              </a:lnSpc>
              <a:spcBef>
                <a:spcPct val="0"/>
              </a:spcBef>
              <a:spcAft>
                <a:spcPts val="600"/>
              </a:spcAft>
            </a:pPr>
            <a:r>
              <a:rPr lang="en-US" sz="2800" dirty="0">
                <a:latin typeface="Times New Roman" panose="02020603050405020304" charset="0"/>
                <a:ea typeface="+mj-ea"/>
                <a:cs typeface="Times New Roman" panose="02020603050405020304" charset="0"/>
              </a:rPr>
              <a:t>Dynamic Key Generation Based  System To Handle Video File Encryption</a:t>
            </a:r>
            <a:endParaRPr lang="en-US" dirty="0">
              <a:latin typeface="Times New Roman" panose="02020603050405020304" charset="0"/>
              <a:ea typeface="+mj-ea"/>
              <a:cs typeface="Times New Roman" panose="02020603050405020304" charset="0"/>
            </a:endParaRPr>
          </a:p>
        </p:txBody>
      </p:sp>
      <p:graphicFrame>
        <p:nvGraphicFramePr>
          <p:cNvPr id="4" name="TextBox 1"/>
          <p:cNvGraphicFramePr/>
          <p:nvPr>
            <p:extLst>
              <p:ext uri="{D42A27DB-BD31-4B8C-83A1-F6EECF244321}">
                <p14:modId xmlns:p14="http://schemas.microsoft.com/office/powerpoint/2010/main" val="269420201"/>
              </p:ext>
            </p:extLst>
          </p:nvPr>
        </p:nvGraphicFramePr>
        <p:xfrm>
          <a:off x="4677295" y="1389163"/>
          <a:ext cx="6109130" cy="40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954157" y="529590"/>
            <a:ext cx="9941173"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IN" altLang="en-US" sz="4100" b="1" dirty="0">
                <a:latin typeface="Times New Roman" panose="02020603050405020304" charset="0"/>
                <a:ea typeface="+mj-ea"/>
                <a:cs typeface="Times New Roman" panose="02020603050405020304" charset="0"/>
              </a:rPr>
              <a:t>2. </a:t>
            </a:r>
            <a:r>
              <a:rPr lang="en-US" sz="4100" b="1" dirty="0">
                <a:latin typeface="Times New Roman" panose="02020603050405020304" charset="0"/>
                <a:ea typeface="+mj-ea"/>
                <a:cs typeface="Times New Roman" panose="02020603050405020304" charset="0"/>
              </a:rPr>
              <a:t>Current Challenges in Fortifying Digital Assets</a:t>
            </a:r>
          </a:p>
        </p:txBody>
      </p:sp>
      <p:sp>
        <p:nvSpPr>
          <p:cNvPr id="10" name="Freeform: Shape 9"/>
          <p:cNvSpPr>
            <a:spLocks noGrp="1" noRot="1" noChangeAspect="1" noMove="1" noResize="1" noEditPoints="1" noAdjustHandles="1" noChangeArrowheads="1" noChangeShapeType="1" noTextEdit="1"/>
          </p:cNvSpPr>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en-US">
                <a:latin typeface="Times New Roman" panose="02020603050405020304" charset="0"/>
                <a:cs typeface="Times New Roman" panose="02020603050405020304" charset="0"/>
              </a:rPr>
              <a:t> </a:t>
            </a:r>
          </a:p>
        </p:txBody>
      </p:sp>
      <p:sp>
        <p:nvSpPr>
          <p:cNvPr id="3" name="TextBox 2"/>
          <p:cNvSpPr txBox="1"/>
          <p:nvPr/>
        </p:nvSpPr>
        <p:spPr>
          <a:xfrm>
            <a:off x="634365" y="2358390"/>
            <a:ext cx="7785100" cy="2978150"/>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Dynamic system can adaptively generate and manage keys.</a:t>
            </a: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System enables the use of a hybrid approach, such as combining RSA with ECC and AES</a:t>
            </a: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Adaptability and responsiveness, allowing for a robust defense against contemporary cryptographic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t>The cryptographic solution proposed aims to elevate the data security by implementing a system that uses the encryption models as per the file types. </a:t>
            </a:r>
            <a:endParaRPr lang="en-US" dirty="0"/>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942715" y="337820"/>
            <a:ext cx="422592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a:latin typeface="+mj-lt"/>
                <a:ea typeface="+mj-ea"/>
                <a:cs typeface="+mj-cs"/>
              </a:rPr>
              <a:t>3. Literature Review</a:t>
            </a: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flipH="1">
            <a:off x="358140" y="1866900"/>
            <a:ext cx="9495790" cy="3124835"/>
          </a:xfrm>
          <a:prstGeom prst="rect">
            <a:avLst/>
          </a:prstGeom>
          <a:noFill/>
        </p:spPr>
        <p:txBody>
          <a:bodyPr wrap="square" rtlCol="0">
            <a:spAutoFit/>
          </a:bodyPr>
          <a:lstStyle/>
          <a:p>
            <a:pPr marL="457200" indent="-342900" algn="l">
              <a:lnSpc>
                <a:spcPct val="120000"/>
              </a:lnSpc>
              <a:spcAft>
                <a:spcPts val="600"/>
              </a:spcAft>
              <a:buAutoNum type="arabicPeriod"/>
            </a:pPr>
            <a:r>
              <a:rPr lang="en-US" sz="2400"/>
              <a:t>A Novel Hybrid Multikey Cryptography</a:t>
            </a:r>
            <a:r>
              <a:rPr lang="en-IN" altLang="en-US" sz="2400"/>
              <a:t> </a:t>
            </a:r>
            <a:r>
              <a:rPr lang="en-US" sz="2400"/>
              <a:t>Technique for Video Communication</a:t>
            </a:r>
          </a:p>
          <a:p>
            <a:pPr marL="114300" indent="0" algn="l">
              <a:lnSpc>
                <a:spcPct val="120000"/>
              </a:lnSpc>
              <a:spcAft>
                <a:spcPts val="600"/>
              </a:spcAft>
              <a:buNone/>
            </a:pPr>
            <a:r>
              <a:rPr lang="en-IN" altLang="en-US"/>
              <a:t>Yousef Fouzar </a:t>
            </a:r>
            <a:r>
              <a:rPr lang="en-US"/>
              <a:t> and </a:t>
            </a:r>
            <a:r>
              <a:rPr lang="en-IN" altLang="en-US"/>
              <a:t>et. al. </a:t>
            </a:r>
            <a:r>
              <a:rPr lang="en-US"/>
              <a:t>, ‘‘</a:t>
            </a:r>
            <a:r>
              <a:rPr lang="en-US">
                <a:sym typeface="+mn-ea"/>
              </a:rPr>
              <a:t>A Novel Hybrid Multikey Cryptography</a:t>
            </a:r>
            <a:r>
              <a:rPr lang="en-IN" altLang="en-US">
                <a:sym typeface="+mn-ea"/>
              </a:rPr>
              <a:t> </a:t>
            </a:r>
            <a:r>
              <a:rPr lang="en-US">
                <a:sym typeface="+mn-ea"/>
              </a:rPr>
              <a:t>Technique for Video Communication</a:t>
            </a:r>
            <a:r>
              <a:rPr lang="en-US"/>
              <a:t>’’ IEEE Access, vol. </a:t>
            </a:r>
            <a:r>
              <a:rPr lang="en-IN" altLang="en-US"/>
              <a:t>11</a:t>
            </a:r>
            <a:r>
              <a:rPr lang="en-US"/>
              <a:t>, </a:t>
            </a:r>
            <a:r>
              <a:rPr lang="en-IN" altLang="en-US"/>
              <a:t>Jan</a:t>
            </a:r>
            <a:r>
              <a:rPr lang="en-US"/>
              <a:t>. 20</a:t>
            </a:r>
            <a:r>
              <a:rPr lang="en-IN" altLang="en-US"/>
              <a:t>23</a:t>
            </a:r>
            <a:r>
              <a:rPr lang="en-US"/>
              <a:t>.</a:t>
            </a:r>
          </a:p>
          <a:p>
            <a:pPr marL="457200" indent="-342900" algn="l">
              <a:lnSpc>
                <a:spcPct val="120000"/>
              </a:lnSpc>
              <a:spcAft>
                <a:spcPts val="600"/>
              </a:spcAft>
              <a:buFont typeface="Arial" panose="020B0604020202020204" pitchFamily="34" charset="0"/>
              <a:buChar char="•"/>
            </a:pPr>
            <a:r>
              <a:rPr lang="en-US" sz="2400"/>
              <a:t>Each encryption iteration</a:t>
            </a:r>
            <a:r>
              <a:rPr lang="en-IN" altLang="en-US" sz="2400"/>
              <a:t> for next chunk of video data</a:t>
            </a:r>
            <a:r>
              <a:rPr lang="en-US" sz="2400"/>
              <a:t> adds an additional layer of security, contributing to enhanced data protection.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92810" y="882650"/>
            <a:ext cx="4591685" cy="1257300"/>
          </a:xfrm>
        </p:spPr>
        <p:txBody>
          <a:bodyPr vert="horz" lIns="91440" tIns="45720" rIns="91440" bIns="45720" rtlCol="0" anchor="ctr">
            <a:noAutofit/>
          </a:bodyPr>
          <a:lstStyle/>
          <a:p>
            <a:r>
              <a:rPr lang="en-IN" altLang="en-US" sz="2800">
                <a:latin typeface="Times New Roman" panose="02020603050405020304" charset="0"/>
                <a:cs typeface="Times New Roman" panose="02020603050405020304" charset="0"/>
              </a:rPr>
              <a:t>4. </a:t>
            </a:r>
            <a:r>
              <a:rPr lang="en-US" sz="2800">
                <a:latin typeface="Times New Roman" panose="02020603050405020304" charset="0"/>
                <a:cs typeface="Times New Roman" panose="02020603050405020304" charset="0"/>
              </a:rPr>
              <a:t>Objectives:</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 Implementing a Dynamic Software System for Real-Time Encryption</a:t>
            </a:r>
          </a:p>
        </p:txBody>
      </p:sp>
      <p:sp>
        <p:nvSpPr>
          <p:cNvPr id="3" name="TextBox 2"/>
          <p:cNvSpPr txBox="1"/>
          <p:nvPr/>
        </p:nvSpPr>
        <p:spPr>
          <a:xfrm>
            <a:off x="713422" y="2612610"/>
            <a:ext cx="4950460" cy="267779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Develop a comprehensive file encryption approach.</a:t>
            </a: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Tailor cryptographic strategies for text and video content.</a:t>
            </a: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Realize a dynamic software system with dedicated modules.</a:t>
            </a:r>
          </a:p>
        </p:txBody>
      </p:sp>
      <p:pic>
        <p:nvPicPr>
          <p:cNvPr id="4" name="Picture 3" descr="Disk vs File Encryption – Which is Best For Your Organization?"/>
          <p:cNvPicPr>
            <a:picLocks noChangeAspect="1"/>
          </p:cNvPicPr>
          <p:nvPr/>
        </p:nvPicPr>
        <p:blipFill rotWithShape="1">
          <a:blip r:embed="rId2"/>
          <a:srcRect l="4899" r="37866" b="2"/>
          <a:stretch>
            <a:fillRect/>
          </a:stretch>
        </p:blipFill>
        <p:spPr>
          <a:xfrm>
            <a:off x="6120859" y="882650"/>
            <a:ext cx="5184373" cy="5095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3" name="TextBox 2"/>
          <p:cNvSpPr txBox="1"/>
          <p:nvPr/>
        </p:nvSpPr>
        <p:spPr>
          <a:xfrm>
            <a:off x="4999990" y="0"/>
            <a:ext cx="2766060"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a:latin typeface="Times New Roman" panose="02020603050405020304" charset="0"/>
                <a:ea typeface="+mj-ea"/>
                <a:cs typeface="Times New Roman" panose="02020603050405020304" charset="0"/>
              </a:rPr>
              <a:t>5. Use Case</a:t>
            </a: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817245" y="2066290"/>
            <a:ext cx="10841355" cy="5008880"/>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400050" indent="-285750">
              <a:lnSpc>
                <a:spcPct val="120000"/>
              </a:lnSpc>
              <a:spcAft>
                <a:spcPts val="600"/>
              </a:spcAft>
              <a:buFont typeface="Arial" panose="020B0604020202020204" pitchFamily="34" charset="0"/>
              <a:buChar char="•"/>
            </a:pPr>
            <a:r>
              <a:rPr lang="en-US" b="1" u="sng" dirty="0">
                <a:latin typeface="Times New Roman" panose="02020603050405020304" charset="0"/>
                <a:cs typeface="Times New Roman" panose="02020603050405020304" charset="0"/>
              </a:rPr>
              <a:t>Implementation</a:t>
            </a:r>
            <a:r>
              <a:rPr lang="en-US" dirty="0">
                <a:latin typeface="Times New Roman" panose="02020603050405020304" charset="0"/>
                <a:cs typeface="Times New Roman" panose="02020603050405020304" charset="0"/>
              </a:rPr>
              <a:t>:</a:t>
            </a:r>
          </a:p>
          <a:p>
            <a:pPr marL="114300" indent="0">
              <a:lnSpc>
                <a:spcPct val="120000"/>
              </a:lnSpc>
              <a:spcAft>
                <a:spcPts val="600"/>
              </a:spcAft>
              <a:buFont typeface="Arial" panose="020B0604020202020204" pitchFamily="34" charset="0"/>
              <a:buNone/>
            </a:pPr>
            <a:r>
              <a:rPr lang="en-US" b="1" dirty="0">
                <a:latin typeface="Times New Roman" panose="02020603050405020304" charset="0"/>
                <a:cs typeface="Times New Roman" panose="02020603050405020304" charset="0"/>
              </a:rPr>
              <a:t>Encryption</a:t>
            </a:r>
            <a:r>
              <a:rPr lang="en-US" dirty="0">
                <a:latin typeface="Times New Roman" panose="02020603050405020304" charset="0"/>
                <a:cs typeface="Times New Roman" panose="02020603050405020304" charset="0"/>
              </a:rPr>
              <a:t>:</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Video stream divided into encrypted chunks using a hybrid of RSA and other cryptographic algorithms.</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Dynamic encryption keys generated for each chunk, enhancing security.</a:t>
            </a:r>
          </a:p>
          <a:p>
            <a:pPr marL="114300" indent="0">
              <a:lnSpc>
                <a:spcPct val="120000"/>
              </a:lnSpc>
              <a:spcAft>
                <a:spcPts val="600"/>
              </a:spcAft>
              <a:buFont typeface="Arial" panose="020B0604020202020204" pitchFamily="34" charset="0"/>
              <a:buNone/>
            </a:pPr>
            <a:r>
              <a:rPr lang="en-US" b="1" dirty="0">
                <a:latin typeface="Times New Roman" panose="02020603050405020304" charset="0"/>
                <a:cs typeface="Times New Roman" panose="02020603050405020304" charset="0"/>
              </a:rPr>
              <a:t>Transmission</a:t>
            </a:r>
            <a:r>
              <a:rPr lang="en-US" dirty="0">
                <a:latin typeface="Times New Roman" panose="02020603050405020304" charset="0"/>
                <a:cs typeface="Times New Roman" panose="02020603050405020304" charset="0"/>
              </a:rPr>
              <a:t>:</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Encrypted video chunks securely transmitted to all participants.</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Even if intercepted, content remains unreadable.</a:t>
            </a:r>
          </a:p>
          <a:p>
            <a:pPr marL="114300" indent="0">
              <a:lnSpc>
                <a:spcPct val="120000"/>
              </a:lnSpc>
              <a:spcAft>
                <a:spcPts val="600"/>
              </a:spcAft>
              <a:buFont typeface="Arial" panose="020B0604020202020204" pitchFamily="34" charset="0"/>
              <a:buNone/>
            </a:pPr>
            <a:r>
              <a:rPr lang="en-US" b="1" dirty="0">
                <a:latin typeface="Times New Roman" panose="02020603050405020304" charset="0"/>
                <a:cs typeface="Times New Roman" panose="02020603050405020304" charset="0"/>
              </a:rPr>
              <a:t>Decryption</a:t>
            </a:r>
            <a:r>
              <a:rPr lang="en-US" dirty="0">
                <a:latin typeface="Times New Roman" panose="02020603050405020304" charset="0"/>
                <a:cs typeface="Times New Roman" panose="02020603050405020304" charset="0"/>
              </a:rPr>
              <a:t>:</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Participants' devices decrypt chunks in real-time using appropriate keys.</a:t>
            </a:r>
          </a:p>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Only authorized participants access decrypted video content.</a:t>
            </a:r>
          </a:p>
        </p:txBody>
      </p:sp>
      <p:sp>
        <p:nvSpPr>
          <p:cNvPr id="4" name="TextBox 3"/>
          <p:cNvSpPr txBox="1"/>
          <p:nvPr/>
        </p:nvSpPr>
        <p:spPr>
          <a:xfrm flipH="1">
            <a:off x="2210882" y="1141878"/>
            <a:ext cx="8343680" cy="1419860"/>
          </a:xfrm>
          <a:prstGeom prst="rect">
            <a:avLst/>
          </a:prstGeom>
          <a:noFill/>
        </p:spPr>
        <p:txBody>
          <a:bodyPr wrap="square" rtlCol="0">
            <a:spAutoFit/>
          </a:bodyPr>
          <a:lstStyle/>
          <a:p>
            <a:pPr marL="114300" algn="ctr">
              <a:lnSpc>
                <a:spcPct val="120000"/>
              </a:lnSpc>
              <a:spcAft>
                <a:spcPts val="600"/>
              </a:spcAft>
            </a:pPr>
            <a:r>
              <a:rPr lang="en-US">
                <a:latin typeface="Times New Roman" panose="02020603050405020304" charset="0"/>
                <a:cs typeface="Times New Roman" panose="02020603050405020304" charset="0"/>
              </a:rPr>
              <a:t>A multinational corporation regularly conducts sensitive board meetings and strategy sessions via video conferencing. Given the confidential nature of these discussions, ensuring the security and privacy of the video stream is paramount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600" b="1" dirty="0">
                <a:latin typeface="Times New Roman" panose="02020603050405020304" charset="0"/>
                <a:ea typeface="+mj-ea"/>
                <a:cs typeface="Times New Roman" panose="02020603050405020304" charset="0"/>
              </a:rPr>
              <a:t>6. </a:t>
            </a:r>
            <a:r>
              <a:rPr lang="en-US" sz="3600" b="1" dirty="0">
                <a:latin typeface="Times New Roman" panose="02020603050405020304" charset="0"/>
                <a:ea typeface="+mj-ea"/>
                <a:cs typeface="Times New Roman" panose="02020603050405020304" charset="0"/>
              </a:rPr>
              <a:t>Proposed Solution and </a:t>
            </a:r>
            <a:r>
              <a:rPr lang="en-US" sz="3600" b="1" dirty="0">
                <a:latin typeface="Times New Roman" panose="02020603050405020304" charset="0"/>
                <a:cs typeface="Times New Roman" panose="02020603050405020304" charset="0"/>
              </a:rPr>
              <a:t>Highlights</a:t>
            </a:r>
            <a:endParaRPr lang="en-US" sz="3600" b="1" dirty="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829945"/>
          </a:xfrm>
          <a:prstGeom prst="rect">
            <a:avLst/>
          </a:prstGeom>
          <a:noFill/>
        </p:spPr>
        <p:txBody>
          <a:bodyPr wrap="square" rtlCol="0">
            <a:spAutoFit/>
          </a:bodyP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1685925" y="1871345"/>
            <a:ext cx="8587105"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00050" indent="-285750">
              <a:lnSpc>
                <a:spcPct val="12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File types focused: </a:t>
            </a:r>
            <a:br>
              <a:rPr lang="en-US" dirty="0">
                <a:latin typeface="Times New Roman" panose="02020603050405020304" charset="0"/>
                <a:cs typeface="Times New Roman" panose="02020603050405020304" charset="0"/>
              </a:rPr>
            </a:br>
            <a:r>
              <a:rPr lang="en-IN"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Text and Video</a:t>
            </a:r>
          </a:p>
          <a:p>
            <a:pPr marL="114300">
              <a:lnSpc>
                <a:spcPct val="120000"/>
              </a:lnSpc>
              <a:spcAft>
                <a:spcPts val="600"/>
              </a:spcAft>
            </a:pPr>
            <a:r>
              <a:rPr lang="en-US" dirty="0">
                <a:latin typeface="Times New Roman" panose="02020603050405020304" charset="0"/>
                <a:cs typeface="Times New Roman" panose="02020603050405020304" charset="0"/>
              </a:rPr>
              <a:t> </a:t>
            </a: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Adaptive Encryption based on Content Characteristics: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Adaptive approach for text and video content. </a:t>
            </a: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Dynamic Key Generation: </a:t>
            </a:r>
            <a:br>
              <a:rPr lang="en-US" dirty="0">
                <a:latin typeface="Times New Roman" panose="02020603050405020304" charset="0"/>
                <a:cs typeface="Times New Roman" panose="02020603050405020304" charset="0"/>
              </a:rPr>
            </a:br>
            <a:r>
              <a:rPr lang="en-IN" altLang="en-US" dirty="0">
                <a:latin typeface="Times New Roman" panose="02020603050405020304" charset="0"/>
                <a:cs typeface="Times New Roman" panose="02020603050405020304" charset="0"/>
              </a:rPr>
              <a:t>Enhanced </a:t>
            </a:r>
            <a:r>
              <a:rPr lang="en-US" dirty="0">
                <a:latin typeface="Times New Roman" panose="02020603050405020304" charset="0"/>
                <a:cs typeface="Times New Roman" panose="02020603050405020304" charset="0"/>
              </a:rPr>
              <a:t>Real-time key </a:t>
            </a:r>
            <a:r>
              <a:rPr lang="en-IN" altLang="en-US" dirty="0">
                <a:latin typeface="Times New Roman" panose="02020603050405020304" charset="0"/>
                <a:cs typeface="Times New Roman" panose="02020603050405020304" charset="0"/>
              </a:rPr>
              <a:t>generation </a:t>
            </a:r>
            <a:r>
              <a:rPr lang="en-US" dirty="0">
                <a:latin typeface="Times New Roman" panose="02020603050405020304" charset="0"/>
                <a:cs typeface="Times New Roman" panose="02020603050405020304" charset="0"/>
              </a:rPr>
              <a:t>for evolving data</a:t>
            </a:r>
            <a:r>
              <a:rPr lang="en-IN" altLang="en-US" dirty="0">
                <a:latin typeface="Times New Roman" panose="02020603050405020304" charset="0"/>
                <a:cs typeface="Times New Roman" panose="02020603050405020304" charset="0"/>
              </a:rPr>
              <a:t> (based on streamed encrypted chunks)</a:t>
            </a:r>
            <a:r>
              <a:rPr lang="en-US" dirty="0">
                <a:latin typeface="Times New Roman" panose="02020603050405020304" charset="0"/>
                <a:cs typeface="Times New Roman" panose="02020603050405020304" charset="0"/>
              </a:rPr>
              <a:t>.</a:t>
            </a: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Dedicated Software Modules: Tailored solutions for text and video encryption/decryption.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sz="3600" b="1" dirty="0">
                <a:latin typeface="Times New Roman" panose="02020603050405020304" charset="0"/>
                <a:ea typeface="+mj-ea"/>
                <a:cs typeface="Times New Roman" panose="02020603050405020304" charset="0"/>
              </a:rPr>
              <a:t>7. Modules from proposed system</a:t>
            </a: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460375"/>
          </a:xfrm>
          <a:prstGeom prst="rect">
            <a:avLst/>
          </a:prstGeom>
          <a:noFill/>
        </p:spPr>
        <p:txBody>
          <a:bodyPr wrap="square" rtlCol="0">
            <a:spAutoFit/>
          </a:bodyPr>
          <a:lstStyle/>
          <a:p>
            <a:pPr marL="114300" algn="ctr">
              <a:lnSpc>
                <a:spcPct val="120000"/>
              </a:lnSpc>
              <a:spcAft>
                <a:spcPts val="600"/>
              </a:spcAft>
            </a:pPr>
            <a:r>
              <a:rPr lang="en-IN" altLang="en-US" sz="2000">
                <a:latin typeface="Times New Roman" panose="02020603050405020304" charset="0"/>
                <a:cs typeface="Times New Roman" panose="02020603050405020304" charset="0"/>
              </a:rPr>
              <a:t>Following are the initial list of modules crafted for proposed system</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3028315" y="1783715"/>
            <a:ext cx="4808220"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57200" indent="-342900">
              <a:lnSpc>
                <a:spcPct val="120000"/>
              </a:lnSpc>
              <a:spcAft>
                <a:spcPts val="600"/>
              </a:spcAft>
              <a:buFont typeface="Arial" panose="020B0604020202020204" pitchFamily="34" charset="0"/>
              <a:buAutoNum type="arabicPeriod"/>
            </a:pPr>
            <a:r>
              <a:rPr dirty="0">
                <a:latin typeface="Times New Roman" panose="02020603050405020304" charset="0"/>
                <a:cs typeface="Times New Roman" panose="02020603050405020304" charset="0"/>
                <a:sym typeface="+mn-ea"/>
              </a:rPr>
              <a:t>User </a:t>
            </a:r>
            <a:r>
              <a:rPr dirty="0" err="1">
                <a:latin typeface="Times New Roman" panose="02020603050405020304" charset="0"/>
                <a:cs typeface="Times New Roman" panose="02020603050405020304" charset="0"/>
                <a:sym typeface="+mn-ea"/>
              </a:rPr>
              <a:t>Interfac</a:t>
            </a:r>
            <a:r>
              <a:rPr lang="en-GB" dirty="0">
                <a:latin typeface="Times New Roman" panose="02020603050405020304" charset="0"/>
                <a:cs typeface="Times New Roman" panose="02020603050405020304" charset="0"/>
                <a:sym typeface="+mn-ea"/>
              </a:rPr>
              <a:t>e</a:t>
            </a:r>
            <a:endParaRPr lang="en-IN" dirty="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a:latin typeface="Times New Roman" panose="02020603050405020304" charset="0"/>
                <a:cs typeface="Times New Roman" panose="02020603050405020304" charset="0"/>
                <a:sym typeface="+mn-ea"/>
              </a:rPr>
              <a:t>Unique attribute storage </a:t>
            </a:r>
          </a:p>
          <a:p>
            <a:pPr marL="457200" indent="-342900">
              <a:lnSpc>
                <a:spcPct val="120000"/>
              </a:lnSpc>
              <a:spcAft>
                <a:spcPts val="600"/>
              </a:spcAft>
              <a:buFont typeface="Arial" panose="020B0604020202020204" pitchFamily="34" charset="0"/>
              <a:buAutoNum type="arabicPeriod"/>
            </a:pPr>
            <a:r>
              <a:rPr lang="en-IN" dirty="0">
                <a:latin typeface="Times New Roman" panose="02020603050405020304" charset="0"/>
                <a:cs typeface="Times New Roman" panose="02020603050405020304" charset="0"/>
              </a:rPr>
              <a:t>Key param initialization </a:t>
            </a:r>
          </a:p>
          <a:p>
            <a:pPr marL="457200" indent="-342900">
              <a:lnSpc>
                <a:spcPct val="120000"/>
              </a:lnSpc>
              <a:spcAft>
                <a:spcPts val="600"/>
              </a:spcAft>
              <a:buFont typeface="Arial" panose="020B0604020202020204" pitchFamily="34" charset="0"/>
              <a:buAutoNum type="arabicPeriod"/>
            </a:pPr>
            <a:r>
              <a:rPr dirty="0">
                <a:latin typeface="Times New Roman" panose="02020603050405020304" charset="0"/>
                <a:cs typeface="Times New Roman" panose="02020603050405020304" charset="0"/>
              </a:rPr>
              <a:t>Key Management </a:t>
            </a:r>
            <a:endParaRPr lang="en-IN" dirty="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a:latin typeface="Times New Roman" panose="02020603050405020304" charset="0"/>
                <a:cs typeface="Times New Roman" panose="02020603050405020304" charset="0"/>
              </a:rPr>
              <a:t>File Chunking </a:t>
            </a:r>
            <a:endParaRPr dirty="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a:latin typeface="Times New Roman" panose="02020603050405020304" charset="0"/>
                <a:cs typeface="Times New Roman" panose="02020603050405020304" charset="0"/>
              </a:rPr>
              <a:t>Encryption </a:t>
            </a:r>
          </a:p>
          <a:p>
            <a:pPr marL="457200" indent="-342900">
              <a:lnSpc>
                <a:spcPct val="120000"/>
              </a:lnSpc>
              <a:spcAft>
                <a:spcPts val="600"/>
              </a:spcAft>
              <a:buFont typeface="Arial" panose="020B0604020202020204" pitchFamily="34" charset="0"/>
              <a:buAutoNum type="arabicPeriod"/>
            </a:pPr>
            <a:r>
              <a:rPr lang="en-GB" dirty="0">
                <a:latin typeface="Times New Roman" panose="02020603050405020304" charset="0"/>
                <a:cs typeface="Times New Roman" panose="02020603050405020304" charset="0"/>
              </a:rPr>
              <a:t>Decryption</a:t>
            </a:r>
            <a:endParaRPr lang="en-IN" dirty="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a:latin typeface="Times New Roman" panose="02020603050405020304" charset="0"/>
                <a:cs typeface="Times New Roman" panose="02020603050405020304" charset="0"/>
              </a:rPr>
              <a:t>File Concatenation</a:t>
            </a:r>
          </a:p>
          <a:p>
            <a:pPr marL="457200" indent="-342900">
              <a:lnSpc>
                <a:spcPct val="120000"/>
              </a:lnSpc>
              <a:spcAft>
                <a:spcPts val="600"/>
              </a:spcAft>
              <a:buFont typeface="Arial" panose="020B0604020202020204" pitchFamily="34" charset="0"/>
              <a:buAutoNum type="arabicPeriod"/>
            </a:pPr>
            <a:r>
              <a:rPr lang="en-GB" dirty="0">
                <a:latin typeface="Times New Roman" panose="02020603050405020304" charset="0"/>
                <a:cs typeface="Times New Roman" panose="02020603050405020304" charset="0"/>
              </a:rPr>
              <a:t>M</a:t>
            </a:r>
            <a:r>
              <a:rPr lang="en-IN" dirty="0" err="1">
                <a:latin typeface="Times New Roman" panose="02020603050405020304" charset="0"/>
                <a:cs typeface="Times New Roman" panose="02020603050405020304" charset="0"/>
              </a:rPr>
              <a:t>etrics</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Times New Roman"/>
        <a:ea typeface="Segoe Print"/>
        <a:cs typeface="Segoe Print"/>
      </a:majorFont>
      <a:minorFont>
        <a:latin typeface="Times New Roman"/>
        <a:ea typeface="Segoe Print"/>
        <a:cs typeface="Segoe Prin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1015</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Cambria Math</vt:lpstr>
      <vt:lpstr>Neue Haas Grotesk Text Pro</vt:lpstr>
      <vt:lpstr>Segoe Print</vt:lpstr>
      <vt:lpstr>Times New Roman</vt:lpstr>
      <vt:lpstr>SwellVTI</vt:lpstr>
      <vt:lpstr>CipherShield: Pioneering Multi-Key Cryptographic approach for File Encryption Using Dynamic Keys</vt:lpstr>
      <vt:lpstr>Agenda:</vt:lpstr>
      <vt:lpstr>PowerPoint Presentation</vt:lpstr>
      <vt:lpstr>PowerPoint Presentation</vt:lpstr>
      <vt:lpstr>PowerPoint Presentation</vt:lpstr>
      <vt:lpstr>4. Objectives:  Implementing a Dynamic Software System for Real-Time 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malateef</cp:lastModifiedBy>
  <cp:revision>391</cp:revision>
  <dcterms:created xsi:type="dcterms:W3CDTF">2024-01-25T02:29:00Z</dcterms:created>
  <dcterms:modified xsi:type="dcterms:W3CDTF">2024-08-20T08:59:23Z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3530557B3C2D4CF3914DC78D88069D63_13</vt:lpwstr>
  </property>
  <property fmtid="{D5CDD505-2E9C-101B-9397-08002B2CF9AE}" pid="3" name="KSOProductBuildVer">
    <vt:lpwstr>1033-12.2.0.13431</vt:lpwstr>
  </property>
</Properties>
</file>