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12192000"/>
  <p:notesSz cx="6858000" cy="9144000"/>
  <p:embeddedFontLst>
    <p:embeddedFont>
      <p:font typeface="Proxima Nova"/>
      <p:regular r:id="rId62"/>
      <p:bold r:id="rId63"/>
      <p:italic r:id="rId64"/>
      <p:boldItalic r:id="rId65"/>
    </p:embeddedFont>
    <p:embeddedFont>
      <p:font typeface="Quattrocento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BF2ACB-214B-4BB9-8E43-F06A706EA645}">
  <a:tblStyle styleId="{EDBF2ACB-214B-4BB9-8E43-F06A706EA6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roximaNova-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ProximaNova-italic.fntdata"/><Relationship Id="rId63" Type="http://schemas.openxmlformats.org/officeDocument/2006/relationships/font" Target="fonts/ProximaNova-bold.fntdata"/><Relationship Id="rId22" Type="http://schemas.openxmlformats.org/officeDocument/2006/relationships/slide" Target="slides/slide16.xml"/><Relationship Id="rId66" Type="http://schemas.openxmlformats.org/officeDocument/2006/relationships/font" Target="fonts/QuattrocentoSans-regular.fntdata"/><Relationship Id="rId21" Type="http://schemas.openxmlformats.org/officeDocument/2006/relationships/slide" Target="slides/slide15.xml"/><Relationship Id="rId65" Type="http://schemas.openxmlformats.org/officeDocument/2006/relationships/font" Target="fonts/ProximaNova-boldItalic.fntdata"/><Relationship Id="rId24" Type="http://schemas.openxmlformats.org/officeDocument/2006/relationships/slide" Target="slides/slide18.xml"/><Relationship Id="rId68" Type="http://schemas.openxmlformats.org/officeDocument/2006/relationships/font" Target="fonts/QuattrocentoSans-italic.fntdata"/><Relationship Id="rId23" Type="http://schemas.openxmlformats.org/officeDocument/2006/relationships/slide" Target="slides/slide17.xml"/><Relationship Id="rId67" Type="http://schemas.openxmlformats.org/officeDocument/2006/relationships/font" Target="fonts/QuattrocentoSans-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QuattrocentoSans-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feb59de6e_3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feb59de6e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feb59de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feb59de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8feb59de6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8feb59de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feb59de6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8feb59de6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feb59de6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feb59de6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feb59de6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feb59de6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feb59de6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feb59de6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feb59de6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feb59de6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feb59de6e_3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8feb59de6e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feb59de6e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feb59de6e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d3c014d7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8d3c014d7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feb59de6e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feb59de6e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8feb59de6e_3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8feb59de6e_3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feb59de6e_3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feb59de6e_3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8feb59de6e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8feb59de6e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feb59de6e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feb59de6e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feb59de6e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feb59de6e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3c014d70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8d3c014d7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8d3c014d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8d3c014d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8d3c015b9b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8d3c015b9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8d3c015b9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8d3c015b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feb59de6e_3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feb59de6e_3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d3c014d70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8d3c014d70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3c014d70_3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8d3c014d7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d3c015b9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8d3c015b9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d3c014d70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8d3c014d7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d3c014d70_3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d3c014d70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d3c015b9b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d3c015b9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8d3c014d70_3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8d3c014d70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8d3c015b9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8d3c015b9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8d3c015b9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8d3c015b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8d3c014d70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8d3c014d7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8feb59de6e_3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8feb59de6e_3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d3c014d70_3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8d3c014d70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8d3c014d70_3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8d3c014d70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8d3c015b9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8d3c015b9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e016a5a9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e016a5a9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8d3c015b9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8d3c015b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d3c014d70_3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d3c014d70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e016a5a9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4e016a5a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4e016a5a98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4e016a5a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d3c014d70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8d3c014d7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8d3c015b9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8d3c015b9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d3c014d70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d3c014d7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8feb59de6e_3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8feb59de6e_3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8d3c014d70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8d3c014d70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8d3c015b9b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8d3c015b9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8feb59de6e_3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8feb59de6e_3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8d3c014d70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8d3c014d7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8d3c015b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8d3c015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e016a5a9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e016a5a9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4e016a5a9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4e016a5a9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e016a5a9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e016a5a9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4e016a5a9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e016a5a9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4" name="Shape 164"/>
        <p:cNvGrpSpPr/>
        <p:nvPr/>
      </p:nvGrpSpPr>
      <p:grpSpPr>
        <a:xfrm>
          <a:off x="0" y="0"/>
          <a:ext cx="0" cy="0"/>
          <a:chOff x="0" y="0"/>
          <a:chExt cx="0" cy="0"/>
        </a:xfrm>
      </p:grpSpPr>
      <p:sp>
        <p:nvSpPr>
          <p:cNvPr id="165" name="Google Shape;165;p19"/>
          <p:cNvSpPr txBox="1"/>
          <p:nvPr>
            <p:ph type="title"/>
          </p:nvPr>
        </p:nvSpPr>
        <p:spPr>
          <a:xfrm>
            <a:off x="386433" y="2259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Clr>
                <a:srgbClr val="434343"/>
              </a:buClr>
              <a:buSzPts val="3700"/>
              <a:buFont typeface="Proxima Nova"/>
              <a:buNone/>
              <a:defRPr>
                <a:solidFill>
                  <a:srgbClr val="434343"/>
                </a:solidFill>
                <a:latin typeface="Proxima Nova"/>
                <a:ea typeface="Proxima Nova"/>
                <a:cs typeface="Proxima Nova"/>
                <a:sym typeface="Proxima Nova"/>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66" name="Google Shape;166;p1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Font typeface="Proxima Nova"/>
              <a:buChar char="●"/>
              <a:defRPr>
                <a:latin typeface="Proxima Nova"/>
                <a:ea typeface="Proxima Nova"/>
                <a:cs typeface="Proxima Nova"/>
                <a:sym typeface="Proxima Nova"/>
              </a:defRPr>
            </a:lvl1pPr>
            <a:lvl2pPr indent="-349250" lvl="1" marL="914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2pPr>
            <a:lvl3pPr indent="-349250" lvl="2" marL="1371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3pPr>
            <a:lvl4pPr indent="-349250" lvl="3" marL="18288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4pPr>
            <a:lvl5pPr indent="-349250" lvl="4" marL="22860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5pPr>
            <a:lvl6pPr indent="-349250" lvl="5" marL="27432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6pPr>
            <a:lvl7pPr indent="-349250" lvl="6" marL="32004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7pPr>
            <a:lvl8pPr indent="-349250" lvl="7" marL="3657600" rtl="0" algn="l">
              <a:lnSpc>
                <a:spcPct val="115000"/>
              </a:lnSpc>
              <a:spcBef>
                <a:spcPts val="2100"/>
              </a:spcBef>
              <a:spcAft>
                <a:spcPts val="0"/>
              </a:spcAft>
              <a:buSzPts val="1900"/>
              <a:buFont typeface="Proxima Nova"/>
              <a:buChar char="○"/>
              <a:defRPr>
                <a:latin typeface="Proxima Nova"/>
                <a:ea typeface="Proxima Nova"/>
                <a:cs typeface="Proxima Nova"/>
                <a:sym typeface="Proxima Nova"/>
              </a:defRPr>
            </a:lvl8pPr>
            <a:lvl9pPr indent="-349250" lvl="8" marL="4114800" rtl="0" algn="l">
              <a:lnSpc>
                <a:spcPct val="115000"/>
              </a:lnSpc>
              <a:spcBef>
                <a:spcPts val="2100"/>
              </a:spcBef>
              <a:spcAft>
                <a:spcPts val="2100"/>
              </a:spcAft>
              <a:buSzPts val="1900"/>
              <a:buFont typeface="Proxima Nova"/>
              <a:buChar char="■"/>
              <a:defRPr>
                <a:latin typeface="Proxima Nova"/>
                <a:ea typeface="Proxima Nova"/>
                <a:cs typeface="Proxima Nova"/>
                <a:sym typeface="Proxima Nova"/>
              </a:defRPr>
            </a:lvl9pPr>
          </a:lstStyle>
          <a:p/>
        </p:txBody>
      </p:sp>
      <p:sp>
        <p:nvSpPr>
          <p:cNvPr id="167" name="Google Shape;167;p1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68" name="Google Shape;168;p19"/>
          <p:cNvCxnSpPr/>
          <p:nvPr/>
        </p:nvCxnSpPr>
        <p:spPr>
          <a:xfrm>
            <a:off x="331633" y="1131433"/>
            <a:ext cx="114705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69" name="Shape 169"/>
        <p:cNvGrpSpPr/>
        <p:nvPr/>
      </p:nvGrpSpPr>
      <p:grpSpPr>
        <a:xfrm>
          <a:off x="0" y="0"/>
          <a:ext cx="0" cy="0"/>
          <a:chOff x="0" y="0"/>
          <a:chExt cx="0" cy="0"/>
        </a:xfrm>
      </p:grpSpPr>
      <p:sp>
        <p:nvSpPr>
          <p:cNvPr id="170" name="Google Shape;170;p20"/>
          <p:cNvSpPr txBox="1"/>
          <p:nvPr>
            <p:ph type="title"/>
          </p:nvPr>
        </p:nvSpPr>
        <p:spPr>
          <a:xfrm>
            <a:off x="415600" y="27150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Font typeface="Proxima Nova"/>
              <a:buNone/>
              <a:defRPr sz="4800">
                <a:latin typeface="Proxima Nova"/>
                <a:ea typeface="Proxima Nova"/>
                <a:cs typeface="Proxima Nova"/>
                <a:sym typeface="Proxima Nova"/>
              </a:defRPr>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71" name="Google Shape;171;p2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2" name="Shape 172"/>
        <p:cNvGrpSpPr/>
        <p:nvPr/>
      </p:nvGrpSpPr>
      <p:grpSpPr>
        <a:xfrm>
          <a:off x="0" y="0"/>
          <a:ext cx="0" cy="0"/>
          <a:chOff x="0" y="0"/>
          <a:chExt cx="0" cy="0"/>
        </a:xfrm>
      </p:grpSpPr>
      <p:sp>
        <p:nvSpPr>
          <p:cNvPr id="173" name="Google Shape;173;p21"/>
          <p:cNvSpPr txBox="1"/>
          <p:nvPr>
            <p:ph type="title"/>
          </p:nvPr>
        </p:nvSpPr>
        <p:spPr>
          <a:xfrm>
            <a:off x="415600" y="2885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Font typeface="Proxima Nova"/>
              <a:buNone/>
              <a:defRPr>
                <a:latin typeface="Proxima Nova"/>
                <a:ea typeface="Proxima Nova"/>
                <a:cs typeface="Proxima Nova"/>
                <a:sym typeface="Proxima Nova"/>
              </a:defRPr>
            </a:lvl1pPr>
            <a:lvl2pPr lvl="1"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2pPr>
            <a:lvl3pPr lvl="2"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3pPr>
            <a:lvl4pPr lvl="3"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4pPr>
            <a:lvl5pPr lvl="4"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5pPr>
            <a:lvl6pPr lvl="5"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6pPr>
            <a:lvl7pPr lvl="6"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7pPr>
            <a:lvl8pPr lvl="7"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8pPr>
            <a:lvl9pPr lvl="8" rtl="0" algn="l">
              <a:lnSpc>
                <a:spcPct val="100000"/>
              </a:lnSpc>
              <a:spcBef>
                <a:spcPts val="0"/>
              </a:spcBef>
              <a:spcAft>
                <a:spcPts val="0"/>
              </a:spcAft>
              <a:buSzPts val="3700"/>
              <a:buFont typeface="Quattrocento Sans"/>
              <a:buNone/>
              <a:defRPr>
                <a:latin typeface="Quattrocento Sans"/>
                <a:ea typeface="Quattrocento Sans"/>
                <a:cs typeface="Quattrocento Sans"/>
                <a:sym typeface="Quattrocento Sans"/>
              </a:defRPr>
            </a:lvl9pPr>
          </a:lstStyle>
          <a:p/>
        </p:txBody>
      </p:sp>
      <p:sp>
        <p:nvSpPr>
          <p:cNvPr id="174" name="Google Shape;174;p2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75" name="Google Shape;175;p21"/>
          <p:cNvCxnSpPr/>
          <p:nvPr/>
        </p:nvCxnSpPr>
        <p:spPr>
          <a:xfrm flipH="1" rot="10800000">
            <a:off x="448667" y="1131433"/>
            <a:ext cx="11216700" cy="585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ctrTitle"/>
          </p:nvPr>
        </p:nvSpPr>
        <p:spPr>
          <a:xfrm>
            <a:off x="1524000" y="1063671"/>
            <a:ext cx="9753600" cy="18750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b="1" lang="en-US"/>
              <a:t>Machine Learning (CSE-543) </a:t>
            </a:r>
            <a:endParaRPr b="1"/>
          </a:p>
          <a:p>
            <a:pPr indent="0" lvl="0" marL="0" rtl="0" algn="r">
              <a:lnSpc>
                <a:spcPct val="90000"/>
              </a:lnSpc>
              <a:spcBef>
                <a:spcPts val="0"/>
              </a:spcBef>
              <a:spcAft>
                <a:spcPts val="0"/>
              </a:spcAft>
              <a:buClr>
                <a:schemeClr val="lt1"/>
              </a:buClr>
              <a:buSzPts val="5400"/>
              <a:buFont typeface="Quattrocento Sans"/>
              <a:buNone/>
            </a:pPr>
            <a:r>
              <a:rPr b="1" lang="en-US"/>
              <a:t>Interim Project Presentation</a:t>
            </a:r>
            <a:r>
              <a:rPr b="1" lang="en-US"/>
              <a:t> </a:t>
            </a:r>
            <a:endParaRPr b="1"/>
          </a:p>
        </p:txBody>
      </p:sp>
      <p:sp>
        <p:nvSpPr>
          <p:cNvPr id="181" name="Google Shape;181;p22"/>
          <p:cNvSpPr txBox="1"/>
          <p:nvPr>
            <p:ph idx="1" type="subTitle"/>
          </p:nvPr>
        </p:nvSpPr>
        <p:spPr>
          <a:xfrm>
            <a:off x="7501200" y="3313175"/>
            <a:ext cx="3776400" cy="9795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E9F7F6"/>
              </a:buClr>
              <a:buSzPts val="2400"/>
              <a:buNone/>
            </a:pPr>
            <a:r>
              <a:rPr lang="en-US"/>
              <a:t>Akshat Gupta           2021515</a:t>
            </a:r>
            <a:endParaRPr/>
          </a:p>
          <a:p>
            <a:pPr indent="0" lvl="0" marL="0" rtl="0" algn="l">
              <a:lnSpc>
                <a:spcPct val="90000"/>
              </a:lnSpc>
              <a:spcBef>
                <a:spcPts val="0"/>
              </a:spcBef>
              <a:spcAft>
                <a:spcPts val="0"/>
              </a:spcAft>
              <a:buClr>
                <a:srgbClr val="E9F7F6"/>
              </a:buClr>
              <a:buSzPts val="2400"/>
              <a:buNone/>
            </a:pPr>
            <a:r>
              <a:rPr lang="en-US"/>
              <a:t>Rajorshi Mondal      2021187</a:t>
            </a:r>
            <a:endParaRPr/>
          </a:p>
          <a:p>
            <a:pPr indent="0" lvl="0" marL="0" rtl="0" algn="l">
              <a:lnSpc>
                <a:spcPct val="90000"/>
              </a:lnSpc>
              <a:spcBef>
                <a:spcPts val="0"/>
              </a:spcBef>
              <a:spcAft>
                <a:spcPts val="0"/>
              </a:spcAft>
              <a:buClr>
                <a:srgbClr val="E9F7F6"/>
              </a:buClr>
              <a:buSzPts val="2400"/>
              <a:buNone/>
            </a:pPr>
            <a:r>
              <a:rPr lang="en-US"/>
              <a:t>Swati Sharma           2021568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415650" y="2244625"/>
            <a:ext cx="11360700" cy="2923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DeepHit</a:t>
            </a:r>
            <a:endParaRPr/>
          </a:p>
          <a:p>
            <a:pPr indent="0" lvl="0" marL="0" rtl="0" algn="ctr">
              <a:spcBef>
                <a:spcPts val="0"/>
              </a:spcBef>
              <a:spcAft>
                <a:spcPts val="0"/>
              </a:spcAft>
              <a:buNone/>
            </a:pPr>
            <a:r>
              <a:t/>
            </a:r>
            <a:endParaRPr/>
          </a:p>
          <a:p>
            <a:pPr indent="0" lvl="0" marL="0" rtl="0" algn="ctr">
              <a:lnSpc>
                <a:spcPct val="115000"/>
              </a:lnSpc>
              <a:spcBef>
                <a:spcPts val="1200"/>
              </a:spcBef>
              <a:spcAft>
                <a:spcPts val="0"/>
              </a:spcAft>
              <a:buNone/>
            </a:pPr>
            <a:r>
              <a:rPr b="1" lang="en-US" sz="2400">
                <a:solidFill>
                  <a:schemeClr val="dk1"/>
                </a:solidFill>
                <a:latin typeface="Calibri"/>
                <a:ea typeface="Calibri"/>
                <a:cs typeface="Calibri"/>
                <a:sym typeface="Calibri"/>
              </a:rPr>
              <a:t>[DeepHit: A Deep Learning Approach to Survival Analysis with Competing Risks</a:t>
            </a:r>
            <a:br>
              <a:rPr b="1" lang="en-US" sz="2400">
                <a:solidFill>
                  <a:schemeClr val="dk1"/>
                </a:solidFill>
                <a:latin typeface="Calibri"/>
                <a:ea typeface="Calibri"/>
                <a:cs typeface="Calibri"/>
                <a:sym typeface="Calibri"/>
              </a:rPr>
            </a:br>
            <a:r>
              <a:rPr b="1" lang="en-US" sz="2400">
                <a:solidFill>
                  <a:schemeClr val="dk1"/>
                </a:solidFill>
                <a:latin typeface="Calibri"/>
                <a:ea typeface="Calibri"/>
                <a:cs typeface="Calibri"/>
                <a:sym typeface="Calibri"/>
              </a:rPr>
              <a:t>Changhee Lee, William R. Zame, Jinsung Yoon, Mihaela van der Schaar]</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a:t>
            </a:r>
            <a:endParaRPr/>
          </a:p>
        </p:txBody>
      </p:sp>
      <p:sp>
        <p:nvSpPr>
          <p:cNvPr id="240" name="Google Shape;240;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In this paper, a deep neural network is constructed which learns the distribution of the hitting times directly </a:t>
            </a:r>
            <a:r>
              <a:rPr b="1" lang="en-US" sz="2400" u="sng"/>
              <a:t>without making any assumptions about the underlying relationships</a:t>
            </a:r>
            <a:r>
              <a:rPr lang="en-US" sz="2400"/>
              <a:t> between them and the covariates.</a:t>
            </a:r>
            <a:br>
              <a:rPr lang="en-US" sz="2400"/>
            </a:br>
            <a:endParaRPr sz="2400"/>
          </a:p>
          <a:p>
            <a:pPr indent="-393700" lvl="0" marL="609600" rtl="0" algn="l">
              <a:lnSpc>
                <a:spcPct val="100000"/>
              </a:lnSpc>
              <a:spcBef>
                <a:spcPts val="0"/>
              </a:spcBef>
              <a:spcAft>
                <a:spcPts val="0"/>
              </a:spcAft>
              <a:buSzPts val="1400"/>
              <a:buChar char="●"/>
            </a:pPr>
            <a:r>
              <a:rPr lang="en-US" sz="2400"/>
              <a:t>A key aspect of this method, is that it </a:t>
            </a:r>
            <a:r>
              <a:rPr b="1" lang="en-US" sz="2400"/>
              <a:t>smoothly handles situations in which there is a single underlying risk (cause) and situations in which there are multiple competing risks</a:t>
            </a:r>
            <a:r>
              <a:rPr lang="en-US" sz="2400"/>
              <a:t> (causes).</a:t>
            </a:r>
            <a:br>
              <a:rPr lang="en-US" sz="2400"/>
            </a:br>
            <a:endParaRPr sz="2400"/>
          </a:p>
          <a:p>
            <a:pPr indent="-393700" lvl="0" marL="609600" rtl="0" algn="l">
              <a:lnSpc>
                <a:spcPct val="100000"/>
              </a:lnSpc>
              <a:spcBef>
                <a:spcPts val="0"/>
              </a:spcBef>
              <a:spcAft>
                <a:spcPts val="0"/>
              </a:spcAft>
              <a:buSzPts val="1400"/>
              <a:buChar char="●"/>
            </a:pPr>
            <a:r>
              <a:rPr lang="en-US" sz="2400"/>
              <a:t>DeepHit employs a network architecture that consists of a </a:t>
            </a:r>
            <a:r>
              <a:rPr lang="en-US" sz="2400" u="sng"/>
              <a:t>single shared sub-network and a family of cause-specific sub-networks</a:t>
            </a:r>
            <a:r>
              <a:rPr lang="en-US" sz="2400"/>
              <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a:t>
            </a:r>
            <a:endParaRPr/>
          </a:p>
        </p:txBody>
      </p:sp>
      <p:sp>
        <p:nvSpPr>
          <p:cNvPr id="246" name="Google Shape;246;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The goal is to train the network to learn Pˆ, the </a:t>
            </a:r>
            <a:r>
              <a:rPr b="1" lang="en-US" sz="2400"/>
              <a:t>estimate of the joint distribution of the first hitting time and competing events</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It takes in the training data in three pieces, </a:t>
            </a:r>
            <a:r>
              <a:rPr b="1" lang="en-US" sz="2400"/>
              <a:t>1) patient's covariates, 2) time elapsed </a:t>
            </a:r>
            <a:r>
              <a:rPr lang="en-US" sz="2400"/>
              <a:t>since covariates were first collected,</a:t>
            </a:r>
            <a:r>
              <a:rPr b="1" lang="en-US" sz="2400"/>
              <a:t> </a:t>
            </a:r>
            <a:r>
              <a:rPr lang="en-US" sz="2400"/>
              <a:t>and</a:t>
            </a:r>
            <a:r>
              <a:rPr b="1" lang="en-US" sz="2400"/>
              <a:t> 3) a label indicating the type of event</a:t>
            </a:r>
            <a:r>
              <a:rPr lang="en-US" sz="2400"/>
              <a:t> that occurred</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The network architecture included </a:t>
            </a:r>
            <a:r>
              <a:rPr b="1" lang="en-US" sz="2400"/>
              <a:t>4 layers - 1 layer for the shared sub-network, 2 fully-connected layers for the cause specific networks, and 1 softmax layer</a:t>
            </a:r>
            <a:r>
              <a:rPr lang="en-US" sz="2400"/>
              <a:t> (the output layer) - activation function across layers 1, 2 and 3 was ReLU, and the network was trained through back propagation.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pic>
        <p:nvPicPr>
          <p:cNvPr id="252" name="Google Shape;252;p34"/>
          <p:cNvPicPr preferRelativeResize="0"/>
          <p:nvPr/>
        </p:nvPicPr>
        <p:blipFill>
          <a:blip r:embed="rId3">
            <a:alphaModFix/>
          </a:blip>
          <a:stretch>
            <a:fillRect/>
          </a:stretch>
        </p:blipFill>
        <p:spPr>
          <a:xfrm>
            <a:off x="2565067" y="1340733"/>
            <a:ext cx="6708932" cy="53994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sp>
        <p:nvSpPr>
          <p:cNvPr id="258" name="Google Shape;258;p3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19100" lvl="0" marL="609600" rtl="0" algn="l">
              <a:lnSpc>
                <a:spcPct val="100000"/>
              </a:lnSpc>
              <a:spcBef>
                <a:spcPts val="1000"/>
              </a:spcBef>
              <a:spcAft>
                <a:spcPts val="0"/>
              </a:spcAft>
              <a:buSzPts val="1800"/>
              <a:buChar char="●"/>
            </a:pPr>
            <a:r>
              <a:rPr b="1" lang="en-US"/>
              <a:t>Output</a:t>
            </a:r>
            <a:endParaRPr b="1"/>
          </a:p>
          <a:p>
            <a:pPr indent="-203200" lvl="1" marL="685800" rtl="0" algn="l">
              <a:lnSpc>
                <a:spcPct val="100000"/>
              </a:lnSpc>
              <a:spcBef>
                <a:spcPts val="0"/>
              </a:spcBef>
              <a:spcAft>
                <a:spcPts val="0"/>
              </a:spcAft>
              <a:buSzPts val="1400"/>
              <a:buChar char="●"/>
            </a:pPr>
            <a:r>
              <a:rPr b="1" lang="en-US" sz="2400"/>
              <a:t>Pˆ(s, k|x)</a:t>
            </a:r>
            <a:r>
              <a:rPr b="1" lang="en-US"/>
              <a:t> - </a:t>
            </a:r>
            <a:r>
              <a:rPr b="1" lang="en-US" sz="2400"/>
              <a:t> </a:t>
            </a:r>
            <a:r>
              <a:rPr lang="en-US" sz="2400"/>
              <a:t>the </a:t>
            </a:r>
            <a:r>
              <a:rPr b="1" lang="en-US" sz="2400"/>
              <a:t>probability of occurrence of event k at time s </a:t>
            </a:r>
            <a:r>
              <a:rPr lang="en-US" sz="2400"/>
              <a:t>for a given set of covariates</a:t>
            </a:r>
            <a:endParaRPr/>
          </a:p>
          <a:p>
            <a:pPr indent="-203200" lvl="1" marL="685800" rtl="0" algn="l">
              <a:lnSpc>
                <a:spcPct val="100000"/>
              </a:lnSpc>
              <a:spcBef>
                <a:spcPts val="0"/>
              </a:spcBef>
              <a:spcAft>
                <a:spcPts val="0"/>
              </a:spcAft>
              <a:buSzPts val="1400"/>
              <a:buChar char="●"/>
            </a:pPr>
            <a:r>
              <a:rPr lang="en-US" sz="2400"/>
              <a:t>This architecture drives the network to learn potentially non-linear, even non-proportional, relationships between covariates and risks.</a:t>
            </a:r>
            <a:br>
              <a:rPr lang="en-US" sz="2400"/>
            </a:br>
            <a:endParaRPr sz="2400"/>
          </a:p>
          <a:p>
            <a:pPr indent="-393700" lvl="0" marL="609600" rtl="0" algn="l">
              <a:lnSpc>
                <a:spcPct val="100000"/>
              </a:lnSpc>
              <a:spcBef>
                <a:spcPts val="0"/>
              </a:spcBef>
              <a:spcAft>
                <a:spcPts val="0"/>
              </a:spcAft>
              <a:buSzPts val="1400"/>
              <a:buChar char="●"/>
            </a:pPr>
            <a:r>
              <a:rPr b="1" lang="en-US"/>
              <a:t>Loss Function</a:t>
            </a:r>
            <a:endParaRPr b="1"/>
          </a:p>
          <a:p>
            <a:pPr indent="-203200" lvl="1" marL="685800" rtl="0" algn="l">
              <a:lnSpc>
                <a:spcPct val="100000"/>
              </a:lnSpc>
              <a:spcBef>
                <a:spcPts val="0"/>
              </a:spcBef>
              <a:spcAft>
                <a:spcPts val="0"/>
              </a:spcAft>
              <a:buSzPts val="1400"/>
              <a:buChar char="●"/>
            </a:pPr>
            <a:r>
              <a:rPr b="1" lang="en-US"/>
              <a:t>S</a:t>
            </a:r>
            <a:r>
              <a:rPr b="1" lang="en-US" sz="2400"/>
              <a:t>um of two loss functions</a:t>
            </a:r>
            <a:r>
              <a:rPr lang="en-US"/>
              <a:t> - </a:t>
            </a:r>
            <a:r>
              <a:rPr lang="en-US" sz="2400"/>
              <a:t>log likelihood of the joint distribution of hitting times of the corresponding events, and a ranking loss function which adapts the idea that a patient who dies at time s should have a higher risk at time s than a patient who survived longer than s</a:t>
            </a:r>
            <a:endParaRPr/>
          </a:p>
          <a:p>
            <a:pPr indent="-203200" lvl="1" marL="685800" rtl="0" algn="l">
              <a:lnSpc>
                <a:spcPct val="100000"/>
              </a:lnSpc>
              <a:spcBef>
                <a:spcPts val="0"/>
              </a:spcBef>
              <a:spcAft>
                <a:spcPts val="0"/>
              </a:spcAft>
              <a:buSzPts val="1400"/>
              <a:buChar char="●"/>
            </a:pPr>
            <a:r>
              <a:rPr lang="en-US"/>
              <a:t>This </a:t>
            </a:r>
            <a:r>
              <a:rPr lang="en-US" sz="2400"/>
              <a:t>fine-tunes the network to each cause-specific event probabilit</a:t>
            </a:r>
            <a:r>
              <a:rPr lang="en-US"/>
              <a:t>y</a:t>
            </a:r>
            <a:r>
              <a:rPr lang="en-US" sz="2400"/>
              <a: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Model Architecture</a:t>
            </a:r>
            <a:endParaRPr/>
          </a:p>
        </p:txBody>
      </p:sp>
      <p:pic>
        <p:nvPicPr>
          <p:cNvPr id="264" name="Google Shape;264;p36"/>
          <p:cNvPicPr preferRelativeResize="0"/>
          <p:nvPr/>
        </p:nvPicPr>
        <p:blipFill>
          <a:blip r:embed="rId3">
            <a:alphaModFix/>
          </a:blip>
          <a:stretch>
            <a:fillRect/>
          </a:stretch>
        </p:blipFill>
        <p:spPr>
          <a:xfrm>
            <a:off x="1042700" y="1468833"/>
            <a:ext cx="9842500" cy="4851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a:t>
            </a:r>
            <a:r>
              <a:rPr lang="en-US"/>
              <a:t>Evaluation</a:t>
            </a:r>
            <a:endParaRPr/>
          </a:p>
        </p:txBody>
      </p:sp>
      <p:sp>
        <p:nvSpPr>
          <p:cNvPr id="270" name="Google Shape;270;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The datasets used were the </a:t>
            </a:r>
            <a:r>
              <a:rPr b="1" lang="en-US" sz="2400"/>
              <a:t>SEER, METABRIC, UNOS</a:t>
            </a:r>
            <a:r>
              <a:rPr lang="en-US" sz="2400"/>
              <a:t> and a </a:t>
            </a:r>
            <a:r>
              <a:rPr b="1" lang="en-US" sz="2400"/>
              <a:t>synthetically-created dataset</a:t>
            </a:r>
            <a:r>
              <a:rPr lang="en-US" sz="2400"/>
              <a:t> of survival data.</a:t>
            </a:r>
            <a:br>
              <a:rPr lang="en-US" sz="2400"/>
            </a:br>
            <a:endParaRPr sz="2400"/>
          </a:p>
          <a:p>
            <a:pPr indent="-393700" lvl="0" marL="609600" rtl="0" algn="l">
              <a:lnSpc>
                <a:spcPct val="100000"/>
              </a:lnSpc>
              <a:spcBef>
                <a:spcPts val="0"/>
              </a:spcBef>
              <a:spcAft>
                <a:spcPts val="0"/>
              </a:spcAft>
              <a:buSzPts val="1400"/>
              <a:buChar char="●"/>
            </a:pPr>
            <a:r>
              <a:rPr lang="en-US" sz="2400"/>
              <a:t>The </a:t>
            </a:r>
            <a:r>
              <a:rPr b="1" lang="en-US" sz="2400"/>
              <a:t>SYNTHETIC dataset</a:t>
            </a:r>
            <a:r>
              <a:rPr lang="en-US" sz="2400"/>
              <a:t> included 30K patients (with 15K censored), 3 4-dimensional variables per patient and 2 hitting times, thus 2 events of interest.</a:t>
            </a:r>
            <a:br>
              <a:rPr lang="en-US" sz="2400"/>
            </a:br>
            <a:endParaRPr sz="2400"/>
          </a:p>
          <a:p>
            <a:pPr indent="-393700" lvl="0" marL="609600" rtl="0" algn="l">
              <a:lnSpc>
                <a:spcPct val="100000"/>
              </a:lnSpc>
              <a:spcBef>
                <a:spcPts val="0"/>
              </a:spcBef>
              <a:spcAft>
                <a:spcPts val="0"/>
              </a:spcAft>
              <a:buSzPts val="1400"/>
              <a:buChar char="●"/>
            </a:pPr>
            <a:r>
              <a:rPr lang="en-US" sz="2400"/>
              <a:t>The performance of the network was evaluated using the</a:t>
            </a:r>
            <a:r>
              <a:rPr b="1" lang="en-US" sz="2400"/>
              <a:t> C</a:t>
            </a:r>
            <a:r>
              <a:rPr b="1" baseline="30000" lang="en-US" sz="2400"/>
              <a:t>td</a:t>
            </a:r>
            <a:r>
              <a:rPr b="1" lang="en-US" sz="2400"/>
              <a:t>-index</a:t>
            </a:r>
            <a:r>
              <a:rPr lang="en-US" sz="2400"/>
              <a:t>, with </a:t>
            </a:r>
            <a:r>
              <a:rPr b="1" lang="en-US" sz="2400"/>
              <a:t>5-fold cross validation.</a:t>
            </a:r>
            <a:br>
              <a:rPr b="1" lang="en-US" sz="2400"/>
            </a:br>
            <a:endParaRPr b="1" sz="2400"/>
          </a:p>
          <a:p>
            <a:pPr indent="-393700" lvl="0" marL="609600" rtl="0" algn="l">
              <a:lnSpc>
                <a:spcPct val="100000"/>
              </a:lnSpc>
              <a:spcBef>
                <a:spcPts val="0"/>
              </a:spcBef>
              <a:spcAft>
                <a:spcPts val="0"/>
              </a:spcAft>
              <a:buSzPts val="1400"/>
              <a:buChar char="●"/>
            </a:pPr>
            <a:r>
              <a:rPr lang="en-US" sz="2400"/>
              <a:t>The data was split into a </a:t>
            </a:r>
            <a:r>
              <a:rPr b="1" lang="en-US" sz="2400"/>
              <a:t>64:16:20 split</a:t>
            </a:r>
            <a:r>
              <a:rPr lang="en-US" sz="2400"/>
              <a:t> as Training : Validation : Testing sets.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DeepHit - </a:t>
            </a:r>
            <a:r>
              <a:rPr lang="en-US"/>
              <a:t>Performance</a:t>
            </a:r>
            <a:endParaRPr/>
          </a:p>
        </p:txBody>
      </p:sp>
      <p:sp>
        <p:nvSpPr>
          <p:cNvPr id="276" name="Google Shape;276;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In datasets like SEER and SYNTHETIC, where there are two competing risks, </a:t>
            </a:r>
            <a:r>
              <a:rPr b="1" lang="en-US" sz="2400"/>
              <a:t>DeepHit outperformed conventional models such as Fine-Gray proportional subdistribution hazards model and deep multi-task Gaussian process (DMGP)</a:t>
            </a:r>
            <a:r>
              <a:rPr lang="en-US" sz="2400"/>
              <a:t>. The mean time-dependent concordance index (Ctd index) for DeepHit was </a:t>
            </a:r>
            <a:r>
              <a:rPr b="1" lang="en-US" sz="2400"/>
              <a:t>0.684</a:t>
            </a:r>
            <a:r>
              <a:rPr lang="en-US" sz="2400"/>
              <a:t>.</a:t>
            </a:r>
            <a:br>
              <a:rPr lang="en-US" sz="2400"/>
            </a:br>
            <a:endParaRPr sz="2400"/>
          </a:p>
          <a:p>
            <a:pPr indent="-393700" lvl="0" marL="609600" rtl="0" algn="l">
              <a:lnSpc>
                <a:spcPct val="100000"/>
              </a:lnSpc>
              <a:spcBef>
                <a:spcPts val="0"/>
              </a:spcBef>
              <a:spcAft>
                <a:spcPts val="0"/>
              </a:spcAft>
              <a:buSzPts val="1400"/>
              <a:buChar char="●"/>
            </a:pPr>
            <a:r>
              <a:rPr lang="en-US" sz="2400"/>
              <a:t>In UNOS and METABRIC datasets (single-event scenarios), </a:t>
            </a:r>
            <a:r>
              <a:rPr b="1" lang="en-US" sz="2400"/>
              <a:t>DeepHit outperformed traditional survival models</a:t>
            </a:r>
            <a:r>
              <a:rPr lang="en-US" sz="2400"/>
              <a:t> (Cox Proportional Hazards, Threshold Regression, and Random Survival Forests) </a:t>
            </a:r>
            <a:r>
              <a:rPr b="1" lang="en-US" sz="2400"/>
              <a:t>and machine-learning models</a:t>
            </a:r>
            <a:r>
              <a:rPr lang="en-US" sz="2400"/>
              <a:t> except for MP-AdaBoost in UNOS and Random Survival Forests in METABRIC.</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78950" y="2312325"/>
            <a:ext cx="11834100" cy="3442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CVD Risk Prediction</a:t>
            </a:r>
            <a:endParaRPr/>
          </a:p>
          <a:p>
            <a:pPr indent="0" lvl="0" marL="0" rtl="0" algn="ctr">
              <a:spcBef>
                <a:spcPts val="0"/>
              </a:spcBef>
              <a:spcAft>
                <a:spcPts val="0"/>
              </a:spcAft>
              <a:buNone/>
            </a:pPr>
            <a:r>
              <a:t/>
            </a:r>
            <a:endParaRPr/>
          </a:p>
          <a:p>
            <a:pPr indent="0" lvl="0" marL="0" rtl="0" algn="ctr">
              <a:lnSpc>
                <a:spcPct val="115000"/>
              </a:lnSpc>
              <a:spcBef>
                <a:spcPts val="1200"/>
              </a:spcBef>
              <a:spcAft>
                <a:spcPts val="0"/>
              </a:spcAft>
              <a:buNone/>
            </a:pPr>
            <a:r>
              <a:rPr b="1" lang="en-US" sz="2400">
                <a:solidFill>
                  <a:schemeClr val="dk1"/>
                </a:solidFill>
                <a:latin typeface="Calibri"/>
                <a:ea typeface="Calibri"/>
                <a:cs typeface="Calibri"/>
                <a:sym typeface="Calibri"/>
              </a:rPr>
              <a:t>[</a:t>
            </a:r>
            <a:r>
              <a:rPr b="1" lang="en-US" sz="2400">
                <a:solidFill>
                  <a:schemeClr val="dk1"/>
                </a:solidFill>
                <a:latin typeface="Calibri"/>
                <a:ea typeface="Calibri"/>
                <a:cs typeface="Calibri"/>
                <a:sym typeface="Calibri"/>
              </a:rPr>
              <a:t>Prediction of cardiovascular risk factors from retinal fundus photographs via deep learning</a:t>
            </a:r>
            <a:br>
              <a:rPr b="1" lang="en-US" sz="2400">
                <a:solidFill>
                  <a:schemeClr val="dk1"/>
                </a:solidFill>
                <a:latin typeface="Calibri"/>
                <a:ea typeface="Calibri"/>
                <a:cs typeface="Calibri"/>
                <a:sym typeface="Calibri"/>
              </a:rPr>
            </a:br>
            <a:r>
              <a:rPr b="1" lang="en-US" sz="2400">
                <a:solidFill>
                  <a:schemeClr val="dk1"/>
                </a:solidFill>
                <a:latin typeface="Calibri"/>
                <a:ea typeface="Calibri"/>
                <a:cs typeface="Calibri"/>
                <a:sym typeface="Calibri"/>
              </a:rPr>
              <a:t>Ryan Poplin, Avinash V Varadarajan, Katy Blumer, Yun Liu, Michael V McConnell, Greg S Corrado, Lily Peng, and Dale R Webste]</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ctr">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None/>
            </a:pPr>
            <a:r>
              <a:rPr lang="en-US">
                <a:latin typeface="Proxima Nova"/>
                <a:ea typeface="Proxima Nova"/>
                <a:cs typeface="Proxima Nova"/>
                <a:sym typeface="Proxima Nova"/>
              </a:rPr>
              <a:t>CVD Risk Prediction</a:t>
            </a:r>
            <a:endParaRPr/>
          </a:p>
        </p:txBody>
      </p:sp>
      <p:sp>
        <p:nvSpPr>
          <p:cNvPr id="287" name="Google Shape;287;p40"/>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rtl="0" algn="l">
              <a:lnSpc>
                <a:spcPct val="100000"/>
              </a:lnSpc>
              <a:spcBef>
                <a:spcPts val="1000"/>
              </a:spcBef>
              <a:spcAft>
                <a:spcPts val="0"/>
              </a:spcAft>
              <a:buSzPts val="1400"/>
              <a:buChar char="●"/>
            </a:pPr>
            <a:r>
              <a:rPr lang="en-US" sz="2400"/>
              <a:t>This research paper explores the potential use of phenotypic information, particularly regarding vascular health, to identify individuals at a high risk of cardiovascular disease.</a:t>
            </a:r>
            <a:br>
              <a:rPr lang="en-US" sz="2400"/>
            </a:br>
            <a:endParaRPr sz="2400"/>
          </a:p>
          <a:p>
            <a:pPr indent="-393700" lvl="0" marL="609600" rtl="0" algn="l">
              <a:lnSpc>
                <a:spcPct val="100000"/>
              </a:lnSpc>
              <a:spcBef>
                <a:spcPts val="0"/>
              </a:spcBef>
              <a:spcAft>
                <a:spcPts val="0"/>
              </a:spcAft>
              <a:buSzPts val="1400"/>
              <a:buChar char="●"/>
            </a:pPr>
            <a:r>
              <a:rPr lang="en-US" sz="2400"/>
              <a:t>The authors propose using retinal images to extract additional signals for risk assessment, and applying deep learning techniques, specifically deep convolutional neural networks, on those images for cardiovascular risk assessment.</a:t>
            </a:r>
            <a:br>
              <a:rPr lang="en-US" sz="2400"/>
            </a:br>
            <a:endParaRPr sz="2400"/>
          </a:p>
          <a:p>
            <a:pPr indent="-393700" lvl="0" marL="609600" marR="0" rtl="0" algn="l">
              <a:lnSpc>
                <a:spcPct val="100000"/>
              </a:lnSpc>
              <a:spcBef>
                <a:spcPts val="0"/>
              </a:spcBef>
              <a:spcAft>
                <a:spcPts val="0"/>
              </a:spcAft>
              <a:buSzPts val="1400"/>
              <a:buChar char="●"/>
            </a:pPr>
            <a:r>
              <a:rPr lang="en-US" sz="2400"/>
              <a:t>Deep learning techniques, specifically deep convolutional neural networks, are suggested as a means to extract and quantify cardiovascular risk factors from retinal images.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solidFill>
                <a:srgbClr val="3DACA7"/>
              </a:solidFill>
            </a:endParaRPr>
          </a:p>
          <a:p>
            <a:pPr indent="0" lvl="0" marL="0" rtl="0" algn="l">
              <a:spcBef>
                <a:spcPts val="0"/>
              </a:spcBef>
              <a:spcAft>
                <a:spcPts val="0"/>
              </a:spcAft>
              <a:buNone/>
            </a:pPr>
            <a:r>
              <a:rPr b="1" lang="en-US">
                <a:solidFill>
                  <a:srgbClr val="3DACA7"/>
                </a:solidFill>
                <a:highlight>
                  <a:srgbClr val="FFFFFF"/>
                </a:highlight>
              </a:rPr>
              <a:t>Motivation</a:t>
            </a:r>
            <a:endParaRPr b="1">
              <a:solidFill>
                <a:srgbClr val="3DACA7"/>
              </a:solidFill>
            </a:endParaRPr>
          </a:p>
        </p:txBody>
      </p:sp>
      <p:sp>
        <p:nvSpPr>
          <p:cNvPr id="187" name="Google Shape;187;p23"/>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None/>
            </a:pPr>
            <a:r>
              <a:rPr lang="en-US">
                <a:latin typeface="Proxima Nova"/>
                <a:ea typeface="Proxima Nova"/>
                <a:cs typeface="Proxima Nova"/>
                <a:sym typeface="Proxima Nova"/>
              </a:rPr>
              <a:t>CVD Risk Prediction</a:t>
            </a:r>
            <a:endParaRPr/>
          </a:p>
        </p:txBody>
      </p:sp>
      <p:sp>
        <p:nvSpPr>
          <p:cNvPr id="293" name="Google Shape;293;p41"/>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rtl="0" algn="l">
              <a:lnSpc>
                <a:spcPct val="100000"/>
              </a:lnSpc>
              <a:spcBef>
                <a:spcPts val="1000"/>
              </a:spcBef>
              <a:spcAft>
                <a:spcPts val="0"/>
              </a:spcAft>
              <a:buSzPts val="1400"/>
              <a:buChar char="●"/>
            </a:pPr>
            <a:r>
              <a:rPr lang="en-US" sz="2400"/>
              <a:t>This study employed two datasets: the UK Biobank, consisting of health measurements from 500,000 participants aged 40-69, and the EyePACS dataset, a collection of retinal images from diabetic eye disease screenings.</a:t>
            </a:r>
            <a:br>
              <a:rPr lang="en-US" sz="2400"/>
            </a:br>
            <a:r>
              <a:rPr lang="en-US" sz="2400"/>
              <a:t> </a:t>
            </a:r>
            <a:endParaRPr sz="2400"/>
          </a:p>
          <a:p>
            <a:pPr indent="-393700" lvl="0" marL="609600" rtl="0" algn="l">
              <a:lnSpc>
                <a:spcPct val="100000"/>
              </a:lnSpc>
              <a:spcBef>
                <a:spcPts val="0"/>
              </a:spcBef>
              <a:spcAft>
                <a:spcPts val="0"/>
              </a:spcAft>
              <a:buSzPts val="1400"/>
              <a:buChar char="●"/>
            </a:pPr>
            <a:r>
              <a:rPr lang="en-US" sz="2400"/>
              <a:t>The development set consisted of retinal images from EyePACS and the clinical validation set (EyePACS-2K) included a subset of macula-centered images along with HbA1c measurements, short for glycated hemoglobin.</a:t>
            </a:r>
            <a:br>
              <a:rPr lang="en-US" sz="2400"/>
            </a:br>
            <a:endParaRPr sz="2400"/>
          </a:p>
          <a:p>
            <a:pPr indent="-393700" lvl="0" marL="609600" rtl="0" algn="l">
              <a:lnSpc>
                <a:spcPct val="100000"/>
              </a:lnSpc>
              <a:spcBef>
                <a:spcPts val="0"/>
              </a:spcBef>
              <a:spcAft>
                <a:spcPts val="0"/>
              </a:spcAft>
              <a:buSzPts val="1400"/>
              <a:buChar char="●"/>
            </a:pPr>
            <a:r>
              <a:rPr lang="en-US" sz="2400"/>
              <a:t>The UK Biobank dataset was divided into a development set (80%) and a validation set (20%). Retinal images from EyePACS  were used for the development set, while a subset of macula-centered images with HbA1c measurements from EyePACS comprised the clinical validation set, EyePACS-2K.</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299" name="Google Shape;299;p4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50850" lvl="0" marL="609600" marR="0" rtl="0" algn="l">
              <a:lnSpc>
                <a:spcPct val="100000"/>
              </a:lnSpc>
              <a:spcBef>
                <a:spcPts val="0"/>
              </a:spcBef>
              <a:spcAft>
                <a:spcPts val="0"/>
              </a:spcAft>
              <a:buSzPts val="2300"/>
              <a:buFont typeface="Calibri"/>
              <a:buChar char="●"/>
            </a:pPr>
            <a:r>
              <a:rPr lang="en-US" sz="2300"/>
              <a:t>Based on the Inception-v3 architecture, a deep neural network model was employed to predict various cardiovascular risk factors, including age, gender, smoking status, BMI, blood pressure, and HbA1c, from retinal images.</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Two sets, "train" and "tune," constitute the development dataset for the neural network model.</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During training, the model's parameters start with random values and are iteratively adjusted using stochastic gradient descent to minimize errors compared to known labels. To prevent overfitting, training halts when the model's performance on a "tuning dataset" plateaus.</a:t>
            </a:r>
            <a:br>
              <a:rPr lang="en-US" sz="2300"/>
            </a:br>
            <a:endParaRPr sz="2300"/>
          </a:p>
          <a:p>
            <a:pPr indent="-450850" lvl="0" marL="609600" marR="0" rtl="0" algn="l">
              <a:lnSpc>
                <a:spcPct val="100000"/>
              </a:lnSpc>
              <a:spcBef>
                <a:spcPts val="0"/>
              </a:spcBef>
              <a:spcAft>
                <a:spcPts val="0"/>
              </a:spcAft>
              <a:buSzPts val="2300"/>
              <a:buFont typeface="Calibri"/>
              <a:buChar char="●"/>
            </a:pPr>
            <a:r>
              <a:rPr lang="en-US" sz="2300"/>
              <a:t>Ensembling: Results from ten models were averaged (ensembling) to enhance accuracy and reliability.</a:t>
            </a:r>
            <a:endParaRPr sz="2300">
              <a:solidFill>
                <a:srgbClr val="D1D5DB"/>
              </a:solidFill>
              <a:highlight>
                <a:srgbClr val="444654"/>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05" name="Google Shape;305;p4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457200" lvl="0" marL="609600" marR="0" rtl="0" algn="l">
              <a:lnSpc>
                <a:spcPct val="115000"/>
              </a:lnSpc>
              <a:spcBef>
                <a:spcPts val="0"/>
              </a:spcBef>
              <a:spcAft>
                <a:spcPts val="0"/>
              </a:spcAft>
              <a:buSzPts val="2400"/>
              <a:buFont typeface="Calibri"/>
              <a:buChar char="●"/>
            </a:pPr>
            <a:r>
              <a:rPr lang="en-US" sz="2400"/>
              <a:t>Continuous Predictions: Mean absolute error was used for evaluating continuous predictions.</a:t>
            </a:r>
            <a:br>
              <a:rPr lang="en-US" sz="2400"/>
            </a:br>
            <a:endParaRPr sz="2400"/>
          </a:p>
          <a:p>
            <a:pPr indent="-457200" lvl="0" marL="609600" marR="0" rtl="0" algn="l">
              <a:lnSpc>
                <a:spcPct val="115000"/>
              </a:lnSpc>
              <a:spcBef>
                <a:spcPts val="0"/>
              </a:spcBef>
              <a:spcAft>
                <a:spcPts val="0"/>
              </a:spcAft>
              <a:buSzPts val="2400"/>
              <a:buFont typeface="Calibri"/>
              <a:buChar char="●"/>
            </a:pPr>
            <a:r>
              <a:rPr lang="en-US" sz="2400"/>
              <a:t>Binary Classification: Area under the receiver operating curve (AUC) was employed.</a:t>
            </a:r>
            <a:br>
              <a:rPr lang="en-US" sz="2400"/>
            </a:br>
            <a:endParaRPr sz="2400"/>
          </a:p>
          <a:p>
            <a:pPr indent="-457200" lvl="0" marL="609600" marR="0" rtl="0" algn="l">
              <a:lnSpc>
                <a:spcPct val="115000"/>
              </a:lnSpc>
              <a:spcBef>
                <a:spcPts val="0"/>
              </a:spcBef>
              <a:spcAft>
                <a:spcPts val="0"/>
              </a:spcAft>
              <a:buSzPts val="2400"/>
              <a:buFont typeface="Calibri"/>
              <a:buChar char="●"/>
            </a:pPr>
            <a:r>
              <a:rPr lang="en-US" sz="2400"/>
              <a:t>Multiclass Classification: Simple Cohen’s kappa served as the evaluation metric.</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11" name="Google Shape;311;p4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93700" lvl="0" marL="609600" marR="0" rtl="0" algn="l">
              <a:lnSpc>
                <a:spcPct val="100000"/>
              </a:lnSpc>
              <a:spcBef>
                <a:spcPts val="0"/>
              </a:spcBef>
              <a:spcAft>
                <a:spcPts val="0"/>
              </a:spcAft>
              <a:buSzPts val="1400"/>
              <a:buChar char="●"/>
            </a:pPr>
            <a:r>
              <a:rPr lang="en-US" sz="2400"/>
              <a:t>The average value of cardiovascular risk factors such as Age, Gender, Smoking status, BMI, Blood Pressure, and HbA1c were  was used as a baseline for continuous predictions while AUC measured binary classification.</a:t>
            </a:r>
            <a:br>
              <a:rPr lang="en-US" sz="2400"/>
            </a:br>
            <a:endParaRPr sz="2400"/>
          </a:p>
          <a:p>
            <a:pPr indent="-393700" lvl="0" marL="609600" marR="0" rtl="0" algn="l">
              <a:lnSpc>
                <a:spcPct val="100000"/>
              </a:lnSpc>
              <a:spcBef>
                <a:spcPts val="0"/>
              </a:spcBef>
              <a:spcAft>
                <a:spcPts val="0"/>
              </a:spcAft>
              <a:buSzPts val="1400"/>
              <a:buChar char="●"/>
            </a:pPr>
            <a:r>
              <a:rPr lang="en-US" sz="2400"/>
              <a:t>The algorithm’s performance was evaluated against specific error margins and outperformed baseline accuracy, especially for Age and Blood Pressure predictions.</a:t>
            </a:r>
            <a:br>
              <a:rPr lang="en-US" sz="2400"/>
            </a:br>
            <a:endParaRPr sz="2400"/>
          </a:p>
          <a:p>
            <a:pPr indent="-393700" lvl="0" marL="609600" marR="0" rtl="0" algn="l">
              <a:lnSpc>
                <a:spcPct val="100000"/>
              </a:lnSpc>
              <a:spcBef>
                <a:spcPts val="0"/>
              </a:spcBef>
              <a:spcAft>
                <a:spcPts val="0"/>
              </a:spcAft>
              <a:buSzPts val="1400"/>
              <a:buChar char="●"/>
            </a:pPr>
            <a:r>
              <a:rPr lang="en-US" sz="2400"/>
              <a:t>The model successfully inferred Ethnicity as a potential risk factor. </a:t>
            </a:r>
            <a:br>
              <a:rPr lang="en-US" sz="2400"/>
            </a:br>
            <a:endParaRPr sz="2400"/>
          </a:p>
          <a:p>
            <a:pPr indent="-393700" lvl="0" marL="609600" marR="0" rtl="0" algn="l">
              <a:lnSpc>
                <a:spcPct val="100000"/>
              </a:lnSpc>
              <a:spcBef>
                <a:spcPts val="0"/>
              </a:spcBef>
              <a:spcAft>
                <a:spcPts val="0"/>
              </a:spcAft>
              <a:buSzPts val="1400"/>
              <a:buChar char="●"/>
            </a:pPr>
            <a:r>
              <a:rPr lang="en-US" sz="2400"/>
              <a:t>Additionally, the study examined the impact of Diabetic Retinopathy on algorithm performance and found no significant differences between the groups of EyePACS-2K dataset.</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17" name="Google Shape;317;p4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457200" lvl="0" marL="609600" rtl="0" algn="l">
              <a:lnSpc>
                <a:spcPct val="100000"/>
              </a:lnSpc>
              <a:spcBef>
                <a:spcPts val="1000"/>
              </a:spcBef>
              <a:spcAft>
                <a:spcPts val="0"/>
              </a:spcAft>
              <a:buSzPts val="2400"/>
              <a:buChar char="●"/>
            </a:pPr>
            <a:r>
              <a:rPr lang="en-US" sz="2400"/>
              <a:t>Despite a limited number of events, the model achieved an AUC of 0.70, comparable to established risk calculators.</a:t>
            </a:r>
            <a:br>
              <a:rPr lang="en-US" sz="2400"/>
            </a:br>
            <a:endParaRPr sz="2400"/>
          </a:p>
          <a:p>
            <a:pPr indent="-457200" lvl="0" marL="609600" rtl="0" algn="l">
              <a:lnSpc>
                <a:spcPct val="100000"/>
              </a:lnSpc>
              <a:spcBef>
                <a:spcPts val="0"/>
              </a:spcBef>
              <a:spcAft>
                <a:spcPts val="0"/>
              </a:spcAft>
              <a:buSzPts val="2400"/>
              <a:buChar char="●"/>
            </a:pPr>
            <a:r>
              <a:rPr lang="en-US" sz="2400"/>
              <a:t>Combining multiple risk factors was more effective in predicting Major Adverse Cardiovascular Events (MACE) than individual factors alone.</a:t>
            </a:r>
            <a:br>
              <a:rPr lang="en-US" sz="2400"/>
            </a:br>
            <a:endParaRPr sz="2400"/>
          </a:p>
          <a:p>
            <a:pPr indent="-457200" lvl="0" marL="609600" rtl="0" algn="l">
              <a:lnSpc>
                <a:spcPct val="100000"/>
              </a:lnSpc>
              <a:spcBef>
                <a:spcPts val="0"/>
              </a:spcBef>
              <a:spcAft>
                <a:spcPts val="0"/>
              </a:spcAft>
              <a:buSzPts val="2400"/>
              <a:buChar char="●"/>
            </a:pPr>
            <a:r>
              <a:rPr lang="en-US" sz="2400"/>
              <a:t>Soft attention was used to identify anatomical regions influencing predictions. Blood Vessels were highlighted for Age, Smoking, and Systolic Blood Pressure (SBP) predictions. Perivascular areas were emphasized for HbA1c predictions.</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a:latin typeface="Proxima Nova"/>
                <a:ea typeface="Proxima Nova"/>
                <a:cs typeface="Proxima Nova"/>
                <a:sym typeface="Proxima Nova"/>
              </a:rPr>
              <a:t>CVD Risk Prediction</a:t>
            </a:r>
            <a:endParaRPr/>
          </a:p>
        </p:txBody>
      </p:sp>
      <p:sp>
        <p:nvSpPr>
          <p:cNvPr id="323" name="Google Shape;323;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93700" lvl="0" marL="609600" rtl="0" algn="l">
              <a:lnSpc>
                <a:spcPct val="100000"/>
              </a:lnSpc>
              <a:spcBef>
                <a:spcPts val="1000"/>
              </a:spcBef>
              <a:spcAft>
                <a:spcPts val="0"/>
              </a:spcAft>
              <a:buSzPts val="1400"/>
              <a:buChar char="●"/>
            </a:pPr>
            <a:r>
              <a:rPr lang="en-US" sz="2400"/>
              <a:t>This study thus explored the direct correlation between retinal images and cardiovascular events, training a model to predict MACE within five years.</a:t>
            </a:r>
            <a:br>
              <a:rPr lang="en-US" sz="2400"/>
            </a:br>
            <a:r>
              <a:rPr lang="en-US" sz="2400"/>
              <a:t> </a:t>
            </a:r>
            <a:endParaRPr sz="2400"/>
          </a:p>
          <a:p>
            <a:pPr indent="-393700" lvl="0" marL="609600" rtl="0" algn="l">
              <a:lnSpc>
                <a:spcPct val="100000"/>
              </a:lnSpc>
              <a:spcBef>
                <a:spcPts val="0"/>
              </a:spcBef>
              <a:spcAft>
                <a:spcPts val="0"/>
              </a:spcAft>
              <a:buSzPts val="1400"/>
              <a:buChar char="●"/>
            </a:pPr>
            <a:r>
              <a:rPr lang="en-US" sz="2400"/>
              <a:t>It also successfully established Age, Gender, Smoking Status, BMI, Blood Pressure, HbA1c, and Ethnicity as cardiovascular risk factors. </a:t>
            </a:r>
            <a:br>
              <a:rPr lang="en-US" sz="2400"/>
            </a:br>
            <a:endParaRPr sz="2400"/>
          </a:p>
          <a:p>
            <a:pPr indent="-393700" lvl="0" marL="609600" rtl="0" algn="l">
              <a:lnSpc>
                <a:spcPct val="100000"/>
              </a:lnSpc>
              <a:spcBef>
                <a:spcPts val="0"/>
              </a:spcBef>
              <a:spcAft>
                <a:spcPts val="0"/>
              </a:spcAft>
              <a:buSzPts val="1400"/>
              <a:buChar char="●"/>
            </a:pPr>
            <a:r>
              <a:rPr lang="en-US" sz="2400"/>
              <a:t>This was referred to when selecting the dataset and during the feature selection procedure, verified by the statistical analysis of a processed dataset to select statistically significant features as predictors for the risk assessment system.</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Dataset Description</a:t>
            </a:r>
            <a:endParaRPr b="1"/>
          </a:p>
        </p:txBody>
      </p:sp>
      <p:sp>
        <p:nvSpPr>
          <p:cNvPr id="329" name="Google Shape;329;p47"/>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Framingham Heart Study Dataset</a:t>
            </a:r>
            <a:endParaRPr/>
          </a:p>
        </p:txBody>
      </p:sp>
      <p:sp>
        <p:nvSpPr>
          <p:cNvPr id="335" name="Google Shape;335;p4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latin typeface="Arial"/>
                <a:ea typeface="Arial"/>
                <a:cs typeface="Arial"/>
                <a:sym typeface="Arial"/>
              </a:rPr>
              <a:t>Introduction</a:t>
            </a:r>
            <a:r>
              <a:rPr lang="en-US" sz="2200"/>
              <a:t>:</a:t>
            </a:r>
            <a:endParaRPr sz="2200"/>
          </a:p>
          <a:p>
            <a:pPr indent="-368300" lvl="1" marL="914400" rtl="0" algn="l">
              <a:spcBef>
                <a:spcPts val="0"/>
              </a:spcBef>
              <a:spcAft>
                <a:spcPts val="0"/>
              </a:spcAft>
              <a:buSzPts val="2200"/>
              <a:buChar char="●"/>
            </a:pPr>
            <a:r>
              <a:rPr lang="en-US" sz="2200"/>
              <a:t>The Framingham Heart Study began in 1948 in Framingham, Massachusetts, USA, under the direction of the National Heart Institute.</a:t>
            </a:r>
            <a:endParaRPr sz="2200"/>
          </a:p>
          <a:p>
            <a:pPr indent="-368300" lvl="1" marL="914400" rtl="0" algn="l">
              <a:spcBef>
                <a:spcPts val="0"/>
              </a:spcBef>
              <a:spcAft>
                <a:spcPts val="0"/>
              </a:spcAft>
              <a:buSzPts val="2200"/>
              <a:buChar char="●"/>
            </a:pPr>
            <a:r>
              <a:rPr lang="en-US" sz="2200"/>
              <a:t>The dataset identified for the purpose of this study was the Framingham Heart Study Dataset.</a:t>
            </a:r>
            <a:endParaRPr sz="2200"/>
          </a:p>
          <a:p>
            <a:pPr indent="0" lvl="0" marL="457200" rtl="0" algn="l">
              <a:spcBef>
                <a:spcPts val="1000"/>
              </a:spcBef>
              <a:spcAft>
                <a:spcPts val="0"/>
              </a:spcAft>
              <a:buNone/>
            </a:pPr>
            <a:r>
              <a:t/>
            </a:r>
            <a:endParaRPr sz="2200"/>
          </a:p>
          <a:p>
            <a:pPr indent="-342900" lvl="0" marL="457200" rtl="0" algn="l">
              <a:spcBef>
                <a:spcPts val="1000"/>
              </a:spcBef>
              <a:spcAft>
                <a:spcPts val="0"/>
              </a:spcAft>
              <a:buSzPts val="1800"/>
              <a:buChar char="●"/>
            </a:pPr>
            <a:r>
              <a:rPr b="1" lang="en-US">
                <a:latin typeface="Arial"/>
                <a:ea typeface="Arial"/>
                <a:cs typeface="Arial"/>
                <a:sym typeface="Arial"/>
              </a:rPr>
              <a:t>Impact</a:t>
            </a:r>
            <a:r>
              <a:rPr lang="en-US" sz="2200"/>
              <a:t>: </a:t>
            </a:r>
            <a:r>
              <a:rPr lang="en-US" sz="2200"/>
              <a:t> </a:t>
            </a:r>
            <a:endParaRPr sz="2200"/>
          </a:p>
          <a:p>
            <a:pPr indent="-368300" lvl="1" marL="914400" rtl="0" algn="l">
              <a:spcBef>
                <a:spcPts val="0"/>
              </a:spcBef>
              <a:spcAft>
                <a:spcPts val="0"/>
              </a:spcAft>
              <a:buSzPts val="2200"/>
              <a:buChar char="●"/>
            </a:pPr>
            <a:r>
              <a:rPr lang="en-US" sz="2200"/>
              <a:t>Its primary goal was to understand the factors contributing to cardiovascular disease.</a:t>
            </a:r>
            <a:endParaRPr sz="2200"/>
          </a:p>
          <a:p>
            <a:pPr indent="-368300" lvl="1" marL="914400" rtl="0" algn="l">
              <a:spcBef>
                <a:spcPts val="0"/>
              </a:spcBef>
              <a:spcAft>
                <a:spcPts val="0"/>
              </a:spcAft>
              <a:buSzPts val="2200"/>
              <a:buChar char="●"/>
            </a:pPr>
            <a:r>
              <a:rPr lang="en-US" sz="2200"/>
              <a:t>It helped identify risk factors and contributed to the development of clinical risk assessment tools.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Demographics of the FHS Dataset</a:t>
            </a:r>
            <a:endParaRPr/>
          </a:p>
        </p:txBody>
      </p:sp>
      <p:graphicFrame>
        <p:nvGraphicFramePr>
          <p:cNvPr id="341" name="Google Shape;341;p49"/>
          <p:cNvGraphicFramePr/>
          <p:nvPr/>
        </p:nvGraphicFramePr>
        <p:xfrm>
          <a:off x="1303199" y="1618411"/>
          <a:ext cx="3000000" cy="3000000"/>
        </p:xfrm>
        <a:graphic>
          <a:graphicData uri="http://schemas.openxmlformats.org/drawingml/2006/table">
            <a:tbl>
              <a:tblPr>
                <a:noFill/>
                <a:tableStyleId>{EDBF2ACB-214B-4BB9-8E43-F06A706EA645}</a:tableStyleId>
              </a:tblPr>
              <a:tblGrid>
                <a:gridCol w="2604825"/>
                <a:gridCol w="2290350"/>
                <a:gridCol w="1399350"/>
                <a:gridCol w="3181350"/>
              </a:tblGrid>
              <a:tr h="873450">
                <a:tc>
                  <a:txBody>
                    <a:bodyPr/>
                    <a:lstStyle/>
                    <a:p>
                      <a:pPr indent="0" lvl="0" marL="0" rtl="0" algn="l">
                        <a:spcBef>
                          <a:spcPts val="0"/>
                        </a:spcBef>
                        <a:spcAft>
                          <a:spcPts val="0"/>
                        </a:spcAft>
                        <a:buNone/>
                      </a:pPr>
                      <a:r>
                        <a:rPr b="1" lang="en-US" sz="1900"/>
                        <a:t>GENERATION TYPE</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NUMBER OF PARTICIPANTS</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YEAR</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RELEVANCE W.R.T PREVIOUS GEN TYPES</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433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5,209</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1948</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Original Cohort</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85675">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2</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5,124</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1971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C</a:t>
                      </a:r>
                      <a:r>
                        <a:rPr lang="en-US" sz="1800">
                          <a:solidFill>
                            <a:schemeClr val="dk1"/>
                          </a:solidFill>
                          <a:latin typeface="Proxima Nova"/>
                          <a:ea typeface="Proxima Nova"/>
                          <a:cs typeface="Proxima Nova"/>
                          <a:sym typeface="Proxima Nova"/>
                        </a:rPr>
                        <a:t>hildren of Gen 1</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433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4,095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2005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Children of Gen 2</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10167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Generation 2</a:t>
                      </a:r>
                      <a:endParaRPr sz="1800">
                        <a:solidFill>
                          <a:schemeClr val="dk1"/>
                        </a:solidFill>
                      </a:endParaRPr>
                    </a:p>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Spouse</a:t>
                      </a:r>
                      <a:endParaRPr sz="18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103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2011</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S</a:t>
                      </a:r>
                      <a:r>
                        <a:rPr lang="en-US" sz="1800">
                          <a:solidFill>
                            <a:schemeClr val="dk1"/>
                          </a:solidFill>
                          <a:latin typeface="Proxima Nova"/>
                          <a:ea typeface="Proxima Nova"/>
                          <a:cs typeface="Proxima Nova"/>
                          <a:sym typeface="Proxima Nova"/>
                        </a:rPr>
                        <a:t>pouses of Gen 2 and had children in Gen 3</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graphicFrame>
        <p:nvGraphicFramePr>
          <p:cNvPr id="346" name="Google Shape;346;p50"/>
          <p:cNvGraphicFramePr/>
          <p:nvPr/>
        </p:nvGraphicFramePr>
        <p:xfrm>
          <a:off x="746725" y="1493575"/>
          <a:ext cx="3000000" cy="3000000"/>
        </p:xfrm>
        <a:graphic>
          <a:graphicData uri="http://schemas.openxmlformats.org/drawingml/2006/table">
            <a:tbl>
              <a:tblPr>
                <a:noFill/>
                <a:tableStyleId>{EDBF2ACB-214B-4BB9-8E43-F06A706EA645}</a:tableStyleId>
              </a:tblPr>
              <a:tblGrid>
                <a:gridCol w="2093725"/>
                <a:gridCol w="1958425"/>
                <a:gridCol w="1059475"/>
                <a:gridCol w="2339125"/>
                <a:gridCol w="3242150"/>
              </a:tblGrid>
              <a:tr h="381000">
                <a:tc>
                  <a:txBody>
                    <a:bodyPr/>
                    <a:lstStyle/>
                    <a:p>
                      <a:pPr indent="0" lvl="0" marL="0" rtl="0" algn="l">
                        <a:spcBef>
                          <a:spcPts val="0"/>
                        </a:spcBef>
                        <a:spcAft>
                          <a:spcPts val="0"/>
                        </a:spcAft>
                        <a:buNone/>
                      </a:pPr>
                      <a:r>
                        <a:rPr b="1" lang="en-US" sz="1900"/>
                        <a:t>GENERATION TYPE</a:t>
                      </a:r>
                      <a:endParaRPr b="1" sz="19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NUMBER OF PARTICIPANTS</a:t>
                      </a:r>
                      <a:endParaRPr b="1" sz="1900">
                        <a:solidFill>
                          <a:schemeClr val="dk1"/>
                        </a:solidFill>
                        <a:latin typeface="Proxima Nova"/>
                        <a:ea typeface="Proxima Nova"/>
                        <a:cs typeface="Proxima Nova"/>
                        <a:sym typeface="Proxima Nova"/>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YEAR</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US" sz="1900"/>
                        <a:t>RELEVANCE W.R.T PREVIOUS GEN TYPES </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ORIGIN</a:t>
                      </a:r>
                      <a:endParaRPr b="1" sz="1900">
                        <a:solidFill>
                          <a:schemeClr val="dk1"/>
                        </a:solidFill>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Omni Generation 1</a:t>
                      </a:r>
                      <a:endParaRPr sz="18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507</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1994</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N/A</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Lived in Framingham and had African-American, Hispanic, Asian, Indian, Pacific Islander and Native American origins</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Omni Generation 2</a:t>
                      </a:r>
                      <a:endParaRPr sz="18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457200" rtl="0" algn="l">
                        <a:lnSpc>
                          <a:spcPct val="115000"/>
                        </a:lnSpc>
                        <a:spcBef>
                          <a:spcPts val="900"/>
                        </a:spcBef>
                        <a:spcAft>
                          <a:spcPts val="0"/>
                        </a:spcAft>
                        <a:buNone/>
                      </a:pPr>
                      <a:r>
                        <a:rPr lang="en-US" sz="1800">
                          <a:solidFill>
                            <a:schemeClr val="dk1"/>
                          </a:solidFill>
                          <a:latin typeface="Proxima Nova"/>
                          <a:ea typeface="Proxima Nova"/>
                          <a:cs typeface="Proxima Nova"/>
                          <a:sym typeface="Proxima Nova"/>
                        </a:rPr>
                        <a:t>410</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00"/>
                        <a:t>2005</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N/A</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t>Lived in Framingham and had African-American, Hispanic, Asian, Indian, Pacific Islander and Native American origins.</a:t>
                      </a:r>
                      <a:endParaRPr sz="18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347" name="Google Shape;347;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Demographics of the FHS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Background</a:t>
            </a:r>
            <a:endParaRPr/>
          </a:p>
        </p:txBody>
      </p:sp>
      <p:sp>
        <p:nvSpPr>
          <p:cNvPr id="193" name="Google Shape;193;p2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Char char="●"/>
            </a:pPr>
            <a:r>
              <a:rPr lang="en-US" sz="2300"/>
              <a:t>Cardiovascular Disease (CVD) remains one of the leading causes of mortality worldwide.</a:t>
            </a:r>
            <a:br>
              <a:rPr lang="en-US" sz="2300"/>
            </a:br>
            <a:endParaRPr sz="2300"/>
          </a:p>
          <a:p>
            <a:pPr indent="-374650" lvl="0" marL="457200" rtl="0" algn="l">
              <a:lnSpc>
                <a:spcPct val="100000"/>
              </a:lnSpc>
              <a:spcBef>
                <a:spcPts val="0"/>
              </a:spcBef>
              <a:spcAft>
                <a:spcPts val="0"/>
              </a:spcAft>
              <a:buSzPts val="2300"/>
              <a:buChar char="●"/>
            </a:pPr>
            <a:r>
              <a:rPr lang="en-US" sz="2300"/>
              <a:t>One of the most important aspects of managing CVD is identifying people with high associated risk, and diverting more attention towards this population.</a:t>
            </a:r>
            <a:br>
              <a:rPr lang="en-US" sz="2300"/>
            </a:br>
            <a:endParaRPr sz="2300"/>
          </a:p>
          <a:p>
            <a:pPr indent="-374650" lvl="0" marL="457200" rtl="0" algn="l">
              <a:lnSpc>
                <a:spcPct val="100000"/>
              </a:lnSpc>
              <a:spcBef>
                <a:spcPts val="0"/>
              </a:spcBef>
              <a:spcAft>
                <a:spcPts val="0"/>
              </a:spcAft>
              <a:buSzPts val="2300"/>
              <a:buChar char="●"/>
            </a:pPr>
            <a:r>
              <a:rPr lang="en-US" sz="2300"/>
              <a:t>This necessitates the need for a precise and effective risk scoring system.</a:t>
            </a:r>
            <a:br>
              <a:rPr lang="en-US" sz="2300"/>
            </a:br>
            <a:endParaRPr sz="2300"/>
          </a:p>
          <a:p>
            <a:pPr indent="-374650" lvl="0" marL="457200" rtl="0" algn="l">
              <a:lnSpc>
                <a:spcPct val="100000"/>
              </a:lnSpc>
              <a:spcBef>
                <a:spcPts val="0"/>
              </a:spcBef>
              <a:spcAft>
                <a:spcPts val="0"/>
              </a:spcAft>
              <a:buSzPts val="2300"/>
              <a:buChar char="●"/>
            </a:pPr>
            <a:r>
              <a:rPr lang="en-US" sz="2300"/>
              <a:t>Although various risk assessment systems exist, they often tend to cater to specific population demographics.</a:t>
            </a:r>
            <a:br>
              <a:rPr lang="en-US" sz="2300"/>
            </a:br>
            <a:endParaRPr sz="2300"/>
          </a:p>
          <a:p>
            <a:pPr indent="-374650" lvl="0" marL="457200" rtl="0" algn="l">
              <a:lnSpc>
                <a:spcPct val="100000"/>
              </a:lnSpc>
              <a:spcBef>
                <a:spcPts val="0"/>
              </a:spcBef>
              <a:spcAft>
                <a:spcPts val="0"/>
              </a:spcAft>
              <a:buSzPts val="2300"/>
              <a:buChar char="●"/>
            </a:pPr>
            <a:r>
              <a:rPr lang="en-US" sz="2300"/>
              <a:t>Consequently, there exists a significant opportunity for the enhancement of their performance and applicability.</a:t>
            </a:r>
            <a:endParaRPr sz="23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idx="1" type="body"/>
          </p:nvPr>
        </p:nvSpPr>
        <p:spPr>
          <a:xfrm>
            <a:off x="845125" y="1381174"/>
            <a:ext cx="10515600" cy="53139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Char char="●"/>
            </a:pPr>
            <a:r>
              <a:rPr b="1" lang="en-US">
                <a:latin typeface="Arial"/>
                <a:ea typeface="Arial"/>
                <a:cs typeface="Arial"/>
                <a:sym typeface="Arial"/>
              </a:rPr>
              <a:t>Data cleaning</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Missing values were imputed with the respective mean/median values depending on the variable types</a:t>
            </a:r>
            <a:endParaRPr sz="2100"/>
          </a:p>
          <a:p>
            <a:pPr indent="-361950" lvl="1" marL="914400" rtl="0" algn="l">
              <a:lnSpc>
                <a:spcPct val="115000"/>
              </a:lnSpc>
              <a:spcBef>
                <a:spcPts val="0"/>
              </a:spcBef>
              <a:spcAft>
                <a:spcPts val="0"/>
              </a:spcAft>
              <a:buSzPts val="2100"/>
              <a:buChar char="●"/>
            </a:pPr>
            <a:r>
              <a:rPr lang="en-US" sz="2100"/>
              <a:t>'BPMEDS' missing values were predicted using a Random Forest Classifier with SYSBP and DIABP as input variables.</a:t>
            </a:r>
            <a:br>
              <a:rPr lang="en-US" sz="2100"/>
            </a:br>
            <a:endParaRPr sz="2100"/>
          </a:p>
          <a:p>
            <a:pPr indent="-355600" lvl="0" marL="457200" rtl="0" algn="l">
              <a:lnSpc>
                <a:spcPct val="115000"/>
              </a:lnSpc>
              <a:spcBef>
                <a:spcPts val="0"/>
              </a:spcBef>
              <a:spcAft>
                <a:spcPts val="0"/>
              </a:spcAft>
              <a:buSzPts val="2000"/>
              <a:buChar char="●"/>
            </a:pPr>
            <a:r>
              <a:rPr b="1" lang="en-US">
                <a:latin typeface="Arial"/>
                <a:ea typeface="Arial"/>
                <a:cs typeface="Arial"/>
                <a:sym typeface="Arial"/>
              </a:rPr>
              <a:t>Feature Engineering</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A new column DIFCVD was constructed as DIFCVD = TIMECVD - TIME indicating the time to the event (i.e. CVD) from the time of data collection</a:t>
            </a:r>
            <a:br>
              <a:rPr lang="en-US" sz="2100"/>
            </a:br>
            <a:endParaRPr sz="2000"/>
          </a:p>
          <a:p>
            <a:pPr indent="-355600" lvl="0" marL="457200" rtl="0" algn="l">
              <a:lnSpc>
                <a:spcPct val="115000"/>
              </a:lnSpc>
              <a:spcBef>
                <a:spcPts val="0"/>
              </a:spcBef>
              <a:spcAft>
                <a:spcPts val="0"/>
              </a:spcAft>
              <a:buSzPts val="2000"/>
              <a:buChar char="●"/>
            </a:pPr>
            <a:r>
              <a:rPr b="1" lang="en-US">
                <a:latin typeface="Arial"/>
                <a:ea typeface="Arial"/>
                <a:cs typeface="Arial"/>
                <a:sym typeface="Arial"/>
              </a:rPr>
              <a:t>Data Transformation</a:t>
            </a:r>
            <a:endParaRPr b="1">
              <a:latin typeface="Arial"/>
              <a:ea typeface="Arial"/>
              <a:cs typeface="Arial"/>
              <a:sym typeface="Arial"/>
            </a:endParaRPr>
          </a:p>
          <a:p>
            <a:pPr indent="-361950" lvl="1" marL="914400" rtl="0" algn="l">
              <a:lnSpc>
                <a:spcPct val="115000"/>
              </a:lnSpc>
              <a:spcBef>
                <a:spcPts val="0"/>
              </a:spcBef>
              <a:spcAft>
                <a:spcPts val="0"/>
              </a:spcAft>
              <a:buSzPts val="2100"/>
              <a:buChar char="●"/>
            </a:pPr>
            <a:r>
              <a:rPr lang="en-US" sz="2100"/>
              <a:t>One hot encoding on categorical variables</a:t>
            </a:r>
            <a:endParaRPr sz="2100"/>
          </a:p>
          <a:p>
            <a:pPr indent="-361950" lvl="1" marL="914400" rtl="0" algn="l">
              <a:lnSpc>
                <a:spcPct val="115000"/>
              </a:lnSpc>
              <a:spcBef>
                <a:spcPts val="0"/>
              </a:spcBef>
              <a:spcAft>
                <a:spcPts val="0"/>
              </a:spcAft>
              <a:buSzPts val="2100"/>
              <a:buChar char="●"/>
            </a:pPr>
            <a:r>
              <a:rPr lang="en-US" sz="2100"/>
              <a:t>Row-Normalization</a:t>
            </a:r>
            <a:endParaRPr sz="2100"/>
          </a:p>
        </p:txBody>
      </p:sp>
      <p:sp>
        <p:nvSpPr>
          <p:cNvPr id="353" name="Google Shape;353;p5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a:t>
            </a:r>
            <a:r>
              <a:rPr lang="en-US"/>
              <a:t>Pre-Processing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 </a:t>
            </a:r>
            <a:r>
              <a:rPr lang="en-US"/>
              <a:t>Pre-Processing</a:t>
            </a:r>
            <a:endParaRPr/>
          </a:p>
        </p:txBody>
      </p:sp>
      <p:sp>
        <p:nvSpPr>
          <p:cNvPr id="359" name="Google Shape;359;p52"/>
          <p:cNvSpPr txBox="1"/>
          <p:nvPr>
            <p:ph idx="1" type="body"/>
          </p:nvPr>
        </p:nvSpPr>
        <p:spPr>
          <a:xfrm>
            <a:off x="914400" y="1381175"/>
            <a:ext cx="5372100" cy="47991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Feature Selection</a:t>
            </a:r>
            <a:endParaRPr b="1">
              <a:latin typeface="Arial"/>
              <a:ea typeface="Arial"/>
              <a:cs typeface="Arial"/>
              <a:sym typeface="Arial"/>
            </a:endParaRPr>
          </a:p>
          <a:p>
            <a:pPr indent="-361950" lvl="1" marL="914400" rtl="0" algn="l">
              <a:lnSpc>
                <a:spcPct val="100000"/>
              </a:lnSpc>
              <a:spcBef>
                <a:spcPts val="1000"/>
              </a:spcBef>
              <a:spcAft>
                <a:spcPts val="0"/>
              </a:spcAft>
              <a:buSzPts val="2100"/>
              <a:buChar char="●"/>
            </a:pPr>
            <a:r>
              <a:rPr lang="en-US" sz="2100"/>
              <a:t>All target-variable columns were dropped, retaining only the target variables (CVD and DIFCVD).</a:t>
            </a:r>
            <a:endParaRPr sz="2100"/>
          </a:p>
          <a:p>
            <a:pPr indent="-361950" lvl="1" marL="914400" rtl="0" algn="l">
              <a:lnSpc>
                <a:spcPct val="100000"/>
              </a:lnSpc>
              <a:spcBef>
                <a:spcPts val="1000"/>
              </a:spcBef>
              <a:spcAft>
                <a:spcPts val="0"/>
              </a:spcAft>
              <a:buSzPts val="2100"/>
              <a:buChar char="●"/>
            </a:pPr>
            <a:r>
              <a:rPr lang="en-US" sz="2100"/>
              <a:t>A subset of significant features for predicting CVD risk was identified using t-Tests (99% C.I.) for continuous variables and Chi-square Tests (99% C.I.) for categorical variables, excluding the target variables.</a:t>
            </a:r>
            <a:endParaRPr sz="2100"/>
          </a:p>
          <a:p>
            <a:pPr indent="-361950" lvl="1" marL="914400" rtl="0" algn="l">
              <a:lnSpc>
                <a:spcPct val="100000"/>
              </a:lnSpc>
              <a:spcBef>
                <a:spcPts val="1000"/>
              </a:spcBef>
              <a:spcAft>
                <a:spcPts val="0"/>
              </a:spcAft>
              <a:buSzPts val="2100"/>
              <a:buChar char="●"/>
            </a:pPr>
            <a:r>
              <a:rPr lang="en-US" sz="2100"/>
              <a:t>DIFCVD → Time of event</a:t>
            </a:r>
            <a:endParaRPr sz="2100"/>
          </a:p>
          <a:p>
            <a:pPr indent="-361950" lvl="1" marL="914400" rtl="0" algn="l">
              <a:lnSpc>
                <a:spcPct val="100000"/>
              </a:lnSpc>
              <a:spcBef>
                <a:spcPts val="1000"/>
              </a:spcBef>
              <a:spcAft>
                <a:spcPts val="0"/>
              </a:spcAft>
              <a:buSzPts val="2100"/>
              <a:buChar char="●"/>
            </a:pPr>
            <a:r>
              <a:rPr lang="en-US" sz="2100"/>
              <a:t>CVD → Event.</a:t>
            </a:r>
            <a:endParaRPr b="1" sz="2500">
              <a:latin typeface="Arial"/>
              <a:ea typeface="Arial"/>
              <a:cs typeface="Arial"/>
              <a:sym typeface="Arial"/>
            </a:endParaRPr>
          </a:p>
        </p:txBody>
      </p:sp>
      <p:pic>
        <p:nvPicPr>
          <p:cNvPr id="360" name="Google Shape;360;p52"/>
          <p:cNvPicPr preferRelativeResize="0"/>
          <p:nvPr/>
        </p:nvPicPr>
        <p:blipFill rotWithShape="1">
          <a:blip r:embed="rId3">
            <a:alphaModFix/>
          </a:blip>
          <a:srcRect b="22535" l="22774" r="50000" t="23278"/>
          <a:stretch/>
        </p:blipFill>
        <p:spPr>
          <a:xfrm>
            <a:off x="6569225" y="1403050"/>
            <a:ext cx="4621373" cy="5198226"/>
          </a:xfrm>
          <a:prstGeom prst="rect">
            <a:avLst/>
          </a:prstGeom>
          <a:noFill/>
          <a:ln cap="flat" cmpd="sng" w="76200">
            <a:solidFill>
              <a:schemeClr val="dk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Exploratory Data Analysis (EDA)</a:t>
            </a:r>
            <a:endParaRPr/>
          </a:p>
        </p:txBody>
      </p:sp>
      <p:graphicFrame>
        <p:nvGraphicFramePr>
          <p:cNvPr id="366" name="Google Shape;366;p53"/>
          <p:cNvGraphicFramePr/>
          <p:nvPr/>
        </p:nvGraphicFramePr>
        <p:xfrm>
          <a:off x="1888950" y="2207375"/>
          <a:ext cx="3000000" cy="3000000"/>
        </p:xfrm>
        <a:graphic>
          <a:graphicData uri="http://schemas.openxmlformats.org/drawingml/2006/table">
            <a:tbl>
              <a:tblPr>
                <a:noFill/>
                <a:tableStyleId>{EDBF2ACB-214B-4BB9-8E43-F06A706EA645}</a:tableStyleId>
              </a:tblPr>
              <a:tblGrid>
                <a:gridCol w="2666300"/>
                <a:gridCol w="1975550"/>
                <a:gridCol w="1960700"/>
                <a:gridCol w="1811525"/>
              </a:tblGrid>
              <a:tr h="563350">
                <a:tc>
                  <a:txBody>
                    <a:bodyPr/>
                    <a:lstStyle/>
                    <a:p>
                      <a:pPr indent="0" lvl="0" marL="0" rtl="0" algn="ctr">
                        <a:spcBef>
                          <a:spcPts val="0"/>
                        </a:spcBef>
                        <a:spcAft>
                          <a:spcPts val="0"/>
                        </a:spcAft>
                        <a:buNone/>
                      </a:pPr>
                      <a:r>
                        <a:rPr b="1" lang="en-US" sz="2400"/>
                        <a:t>Feature</a:t>
                      </a:r>
                      <a:endParaRPr b="1" sz="24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Mean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Min.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Max. Value</a:t>
                      </a:r>
                      <a:endParaRPr b="1" sz="24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t>TOTCHOL</a:t>
                      </a:r>
                      <a:endParaRPr sz="2100"/>
                    </a:p>
                  </a:txBody>
                  <a:tcPr marT="38100" marB="38100" marR="76200" marL="7620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2100"/>
                        <a:t>241.162418</a:t>
                      </a:r>
                      <a:endParaRPr sz="2100"/>
                    </a:p>
                  </a:txBody>
                  <a:tcPr marT="38100" marB="38100" marR="76200" marL="7620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107</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696</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AGE</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54.792810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32</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81</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SYSBP</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136.324116</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83.5</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295</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DIABP</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83.037757</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150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CIGPDAY</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8.330180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90</a:t>
                      </a:r>
                      <a:endParaRPr sz="2100"/>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BMI</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25.874615</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14.43</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56.80</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563350">
                <a:tc>
                  <a:txBody>
                    <a:bodyPr/>
                    <a:lstStyle/>
                    <a:p>
                      <a:pPr indent="0" lvl="0" marL="0" rtl="0" algn="ctr">
                        <a:lnSpc>
                          <a:spcPct val="115000"/>
                        </a:lnSpc>
                        <a:spcBef>
                          <a:spcPts val="0"/>
                        </a:spcBef>
                        <a:spcAft>
                          <a:spcPts val="0"/>
                        </a:spcAft>
                        <a:buNone/>
                      </a:pPr>
                      <a:r>
                        <a:rPr lang="en-US" sz="2100">
                          <a:solidFill>
                            <a:schemeClr val="dk1"/>
                          </a:solidFill>
                        </a:rPr>
                        <a:t>HEARTRTE</a:t>
                      </a:r>
                      <a:endParaRPr sz="21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chemeClr val="dk1"/>
                          </a:solidFill>
                        </a:rPr>
                        <a:t>76.781516</a:t>
                      </a:r>
                      <a:endParaRPr sz="2100">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37</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t>220</a:t>
                      </a:r>
                      <a:endParaRPr sz="21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367" name="Google Shape;367;p53"/>
          <p:cNvSpPr txBox="1"/>
          <p:nvPr>
            <p:ph idx="1" type="body"/>
          </p:nvPr>
        </p:nvSpPr>
        <p:spPr>
          <a:xfrm>
            <a:off x="845125" y="1381181"/>
            <a:ext cx="10515600" cy="826200"/>
          </a:xfrm>
          <a:prstGeom prst="rect">
            <a:avLst/>
          </a:prstGeom>
        </p:spPr>
        <p:txBody>
          <a:bodyPr anchorCtr="0" anchor="t" bIns="45700" lIns="91425" spcFirstLastPara="1" rIns="91425" wrap="square" tIns="45700">
            <a:normAutofit/>
          </a:bodyPr>
          <a:lstStyle/>
          <a:p>
            <a:pPr indent="-361950" lvl="0" marL="457200" rtl="0" algn="l">
              <a:spcBef>
                <a:spcPts val="1000"/>
              </a:spcBef>
              <a:spcAft>
                <a:spcPts val="0"/>
              </a:spcAft>
              <a:buSzPts val="2100"/>
              <a:buChar char="●"/>
            </a:pPr>
            <a:r>
              <a:rPr lang="en-US" sz="2100"/>
              <a:t>Following is a description of the regressive features of the dataset prior to any pre-processing:</a:t>
            </a:r>
            <a:endParaRPr sz="2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Visualization </a:t>
            </a:r>
            <a:endParaRPr/>
          </a:p>
        </p:txBody>
      </p:sp>
      <p:pic>
        <p:nvPicPr>
          <p:cNvPr id="373" name="Google Shape;373;p54"/>
          <p:cNvPicPr preferRelativeResize="0"/>
          <p:nvPr/>
        </p:nvPicPr>
        <p:blipFill rotWithShape="1">
          <a:blip r:embed="rId3">
            <a:alphaModFix/>
          </a:blip>
          <a:srcRect b="51751" l="0" r="0" t="0"/>
          <a:stretch/>
        </p:blipFill>
        <p:spPr>
          <a:xfrm>
            <a:off x="1661400" y="2386075"/>
            <a:ext cx="8810749" cy="4305426"/>
          </a:xfrm>
          <a:prstGeom prst="rect">
            <a:avLst/>
          </a:prstGeom>
          <a:noFill/>
          <a:ln>
            <a:noFill/>
          </a:ln>
        </p:spPr>
      </p:pic>
      <p:sp>
        <p:nvSpPr>
          <p:cNvPr id="374" name="Google Shape;374;p54"/>
          <p:cNvSpPr txBox="1"/>
          <p:nvPr>
            <p:ph idx="4294967295" type="body"/>
          </p:nvPr>
        </p:nvSpPr>
        <p:spPr>
          <a:xfrm>
            <a:off x="2181775" y="1427350"/>
            <a:ext cx="7770000" cy="729600"/>
          </a:xfrm>
          <a:prstGeom prst="rect">
            <a:avLst/>
          </a:prstGeom>
        </p:spPr>
        <p:txBody>
          <a:bodyPr anchorCtr="0" anchor="t" bIns="45700" lIns="91425" spcFirstLastPara="1" rIns="91425" wrap="square" tIns="45700">
            <a:spAutoFit/>
          </a:bodyPr>
          <a:lstStyle/>
          <a:p>
            <a:pPr indent="0" lvl="0" marL="0" rtl="0" algn="ctr">
              <a:spcBef>
                <a:spcPts val="1000"/>
              </a:spcBef>
              <a:spcAft>
                <a:spcPts val="0"/>
              </a:spcAft>
              <a:buNone/>
            </a:pPr>
            <a:r>
              <a:rPr b="1" lang="en-US" sz="2300">
                <a:latin typeface="Arial"/>
                <a:ea typeface="Arial"/>
                <a:cs typeface="Arial"/>
                <a:sym typeface="Arial"/>
              </a:rPr>
              <a:t>Very High Class Imbalance - Observable from distribution of any of the target variables</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pic>
        <p:nvPicPr>
          <p:cNvPr id="380" name="Google Shape;380;p55"/>
          <p:cNvPicPr preferRelativeResize="0"/>
          <p:nvPr/>
        </p:nvPicPr>
        <p:blipFill rotWithShape="1">
          <a:blip r:embed="rId3">
            <a:alphaModFix/>
          </a:blip>
          <a:srcRect b="0" l="0" r="0" t="48202"/>
          <a:stretch/>
        </p:blipFill>
        <p:spPr>
          <a:xfrm>
            <a:off x="1724875" y="1597575"/>
            <a:ext cx="8683811" cy="4555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a:t>
            </a:r>
            <a:endParaRPr/>
          </a:p>
        </p:txBody>
      </p:sp>
      <p:sp>
        <p:nvSpPr>
          <p:cNvPr id="386" name="Google Shape;386;p56"/>
          <p:cNvSpPr txBox="1"/>
          <p:nvPr>
            <p:ph idx="4294967295" type="body"/>
          </p:nvPr>
        </p:nvSpPr>
        <p:spPr>
          <a:xfrm>
            <a:off x="6591975" y="1453375"/>
            <a:ext cx="4661700" cy="861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US" sz="2100"/>
              <a:t>sysBP is Increasing by Age Group, while diaBP does not show such a trend</a:t>
            </a:r>
            <a:endParaRPr b="1" sz="2100"/>
          </a:p>
        </p:txBody>
      </p:sp>
      <p:pic>
        <p:nvPicPr>
          <p:cNvPr id="387" name="Google Shape;387;p56"/>
          <p:cNvPicPr preferRelativeResize="0"/>
          <p:nvPr/>
        </p:nvPicPr>
        <p:blipFill>
          <a:blip r:embed="rId3">
            <a:alphaModFix/>
          </a:blip>
          <a:stretch>
            <a:fillRect/>
          </a:stretch>
        </p:blipFill>
        <p:spPr>
          <a:xfrm>
            <a:off x="660725" y="2263013"/>
            <a:ext cx="5188350" cy="4169225"/>
          </a:xfrm>
          <a:prstGeom prst="rect">
            <a:avLst/>
          </a:prstGeom>
          <a:noFill/>
          <a:ln>
            <a:noFill/>
          </a:ln>
        </p:spPr>
      </p:pic>
      <p:pic>
        <p:nvPicPr>
          <p:cNvPr id="388" name="Google Shape;388;p56"/>
          <p:cNvPicPr preferRelativeResize="0"/>
          <p:nvPr/>
        </p:nvPicPr>
        <p:blipFill>
          <a:blip r:embed="rId4">
            <a:alphaModFix/>
          </a:blip>
          <a:stretch>
            <a:fillRect/>
          </a:stretch>
        </p:blipFill>
        <p:spPr>
          <a:xfrm>
            <a:off x="6388078" y="2263025"/>
            <a:ext cx="5069496" cy="4555200"/>
          </a:xfrm>
          <a:prstGeom prst="rect">
            <a:avLst/>
          </a:prstGeom>
          <a:noFill/>
          <a:ln>
            <a:noFill/>
          </a:ln>
        </p:spPr>
      </p:pic>
      <p:sp>
        <p:nvSpPr>
          <p:cNvPr id="389" name="Google Shape;389;p56"/>
          <p:cNvSpPr txBox="1"/>
          <p:nvPr/>
        </p:nvSpPr>
        <p:spPr>
          <a:xfrm>
            <a:off x="924050" y="1377950"/>
            <a:ext cx="4661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100">
                <a:latin typeface="Proxima Nova"/>
                <a:ea typeface="Proxima Nova"/>
                <a:cs typeface="Proxima Nova"/>
                <a:sym typeface="Proxima Nova"/>
              </a:rPr>
              <a:t>Very few number of people are diagnosed with CVD</a:t>
            </a:r>
            <a:endParaRPr b="1" sz="2100">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sp>
        <p:nvSpPr>
          <p:cNvPr id="395" name="Google Shape;395;p57"/>
          <p:cNvSpPr txBox="1"/>
          <p:nvPr>
            <p:ph idx="1" type="body"/>
          </p:nvPr>
        </p:nvSpPr>
        <p:spPr>
          <a:xfrm>
            <a:off x="949400" y="1531775"/>
            <a:ext cx="37656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Correlation Heatmap</a:t>
            </a:r>
            <a:endParaRPr b="1" sz="2400">
              <a:latin typeface="Arial"/>
              <a:ea typeface="Arial"/>
              <a:cs typeface="Arial"/>
              <a:sym typeface="Arial"/>
            </a:endParaRPr>
          </a:p>
          <a:p>
            <a:pPr indent="0" lvl="0" marL="0" rtl="0" algn="l">
              <a:lnSpc>
                <a:spcPct val="100000"/>
              </a:lnSpc>
              <a:spcBef>
                <a:spcPts val="1000"/>
              </a:spcBef>
              <a:spcAft>
                <a:spcPts val="0"/>
              </a:spcAft>
              <a:buNone/>
            </a:pPr>
            <a:r>
              <a:t/>
            </a:r>
            <a:endParaRPr b="1" sz="2400">
              <a:latin typeface="Arial"/>
              <a:ea typeface="Arial"/>
              <a:cs typeface="Arial"/>
              <a:sym typeface="Arial"/>
            </a:endParaRPr>
          </a:p>
          <a:p>
            <a:pPr indent="-368300" lvl="0" marL="457200" rtl="0" algn="l">
              <a:lnSpc>
                <a:spcPct val="100000"/>
              </a:lnSpc>
              <a:spcBef>
                <a:spcPts val="1100"/>
              </a:spcBef>
              <a:spcAft>
                <a:spcPts val="0"/>
              </a:spcAft>
              <a:buSzPts val="2200"/>
              <a:buFont typeface="Arial"/>
              <a:buChar char="●"/>
            </a:pPr>
            <a:r>
              <a:rPr b="1" lang="en-US" sz="2200">
                <a:highlight>
                  <a:srgbClr val="FFFFFF"/>
                </a:highlight>
              </a:rPr>
              <a:t>CURSMOKE </a:t>
            </a:r>
            <a:r>
              <a:rPr lang="en-US" sz="2200">
                <a:highlight>
                  <a:srgbClr val="FFFFFF"/>
                </a:highlight>
              </a:rPr>
              <a:t>&amp;</a:t>
            </a:r>
            <a:r>
              <a:rPr b="1" lang="en-US" sz="2200">
                <a:highlight>
                  <a:srgbClr val="FFFFFF"/>
                </a:highlight>
              </a:rPr>
              <a:t> CIGPDAY </a:t>
            </a:r>
            <a:r>
              <a:rPr lang="en-US" sz="2200">
                <a:highlight>
                  <a:srgbClr val="FFFFFF"/>
                </a:highlight>
              </a:rPr>
              <a:t>has strong correlation </a:t>
            </a:r>
            <a:endParaRPr sz="2200">
              <a:highlight>
                <a:srgbClr val="FFFFFF"/>
              </a:highlight>
            </a:endParaRPr>
          </a:p>
          <a:p>
            <a:pPr indent="-368300" lvl="0" marL="457200" rtl="0" algn="l">
              <a:lnSpc>
                <a:spcPct val="100000"/>
              </a:lnSpc>
              <a:spcBef>
                <a:spcPts val="0"/>
              </a:spcBef>
              <a:spcAft>
                <a:spcPts val="0"/>
              </a:spcAft>
              <a:buSzPts val="2200"/>
              <a:buFont typeface="Arial"/>
              <a:buChar char="●"/>
            </a:pPr>
            <a:r>
              <a:rPr b="1" lang="en-US" sz="2200">
                <a:highlight>
                  <a:srgbClr val="FFFFFF"/>
                </a:highlight>
              </a:rPr>
              <a:t>GLUCOSE </a:t>
            </a:r>
            <a:r>
              <a:rPr lang="en-US" sz="2200">
                <a:highlight>
                  <a:srgbClr val="FFFFFF"/>
                </a:highlight>
              </a:rPr>
              <a:t>&amp;</a:t>
            </a:r>
            <a:r>
              <a:rPr b="1" lang="en-US" sz="2200">
                <a:highlight>
                  <a:srgbClr val="FFFFFF"/>
                </a:highlight>
              </a:rPr>
              <a:t> DIABETES</a:t>
            </a:r>
            <a:r>
              <a:rPr lang="en-US" sz="2200">
                <a:highlight>
                  <a:srgbClr val="FFFFFF"/>
                </a:highlight>
              </a:rPr>
              <a:t> are positively correlated</a:t>
            </a:r>
            <a:endParaRPr sz="2200">
              <a:highlight>
                <a:srgbClr val="FFFFFF"/>
              </a:highlight>
            </a:endParaRPr>
          </a:p>
          <a:p>
            <a:pPr indent="-368300" lvl="0" marL="457200" rtl="0" algn="l">
              <a:lnSpc>
                <a:spcPct val="100000"/>
              </a:lnSpc>
              <a:spcBef>
                <a:spcPts val="0"/>
              </a:spcBef>
              <a:spcAft>
                <a:spcPts val="0"/>
              </a:spcAft>
              <a:buSzPts val="2200"/>
              <a:buFont typeface="Arial"/>
              <a:buChar char="●"/>
            </a:pPr>
            <a:r>
              <a:rPr b="1" lang="en-US" sz="2200">
                <a:highlight>
                  <a:srgbClr val="FFFFFF"/>
                </a:highlight>
              </a:rPr>
              <a:t>sysBP &amp; diaBP</a:t>
            </a:r>
            <a:r>
              <a:rPr lang="en-US" sz="2200">
                <a:highlight>
                  <a:srgbClr val="FFFFFF"/>
                </a:highlight>
              </a:rPr>
              <a:t> also show a high positive correlation coefficient</a:t>
            </a:r>
            <a:endParaRPr sz="2200">
              <a:highlight>
                <a:srgbClr val="FFFFFF"/>
              </a:highlight>
            </a:endParaRPr>
          </a:p>
          <a:p>
            <a:pPr indent="0" lvl="0" marL="0" rtl="0" algn="l">
              <a:lnSpc>
                <a:spcPct val="100000"/>
              </a:lnSpc>
              <a:spcBef>
                <a:spcPts val="1100"/>
              </a:spcBef>
              <a:spcAft>
                <a:spcPts val="0"/>
              </a:spcAft>
              <a:buNone/>
            </a:pPr>
            <a:r>
              <a:t/>
            </a:r>
            <a:endParaRPr b="1" sz="2200"/>
          </a:p>
        </p:txBody>
      </p:sp>
      <p:pic>
        <p:nvPicPr>
          <p:cNvPr id="396" name="Google Shape;396;p57"/>
          <p:cNvPicPr preferRelativeResize="0"/>
          <p:nvPr/>
        </p:nvPicPr>
        <p:blipFill rotWithShape="1">
          <a:blip r:embed="rId3">
            <a:alphaModFix/>
          </a:blip>
          <a:srcRect b="0" l="0" r="0" t="0"/>
          <a:stretch/>
        </p:blipFill>
        <p:spPr>
          <a:xfrm>
            <a:off x="5064975" y="1474900"/>
            <a:ext cx="6676376" cy="4611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sp>
        <p:nvSpPr>
          <p:cNvPr id="402" name="Google Shape;402;p58"/>
          <p:cNvSpPr txBox="1"/>
          <p:nvPr>
            <p:ph idx="1" type="body"/>
          </p:nvPr>
        </p:nvSpPr>
        <p:spPr>
          <a:xfrm>
            <a:off x="777451" y="1637425"/>
            <a:ext cx="39714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Boxplot of Glucose Count by Age group &amp; Gender</a:t>
            </a:r>
            <a:endParaRPr b="1" sz="24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t/>
            </a:r>
            <a:endParaRPr b="1" sz="2400">
              <a:latin typeface="Arial"/>
              <a:ea typeface="Arial"/>
              <a:cs typeface="Arial"/>
              <a:sym typeface="Arial"/>
            </a:endParaRPr>
          </a:p>
          <a:p>
            <a:pPr indent="-368300" lvl="0" marL="457200" rtl="0" algn="l">
              <a:spcBef>
                <a:spcPts val="1100"/>
              </a:spcBef>
              <a:spcAft>
                <a:spcPts val="0"/>
              </a:spcAft>
              <a:buSzPts val="2200"/>
              <a:buChar char="●"/>
            </a:pPr>
            <a:r>
              <a:rPr lang="en-US" sz="2200">
                <a:highlight>
                  <a:srgbClr val="FFFFFF"/>
                </a:highlight>
              </a:rPr>
              <a:t>As age increases the count of Glucose increases too. </a:t>
            </a:r>
            <a:endParaRPr sz="2200">
              <a:highlight>
                <a:srgbClr val="FFFFFF"/>
              </a:highlight>
            </a:endParaRPr>
          </a:p>
          <a:p>
            <a:pPr indent="-368300" lvl="0" marL="457200" rtl="0" algn="l">
              <a:spcBef>
                <a:spcPts val="0"/>
              </a:spcBef>
              <a:spcAft>
                <a:spcPts val="0"/>
              </a:spcAft>
              <a:buSzPts val="2200"/>
              <a:buChar char="●"/>
            </a:pPr>
            <a:r>
              <a:rPr lang="en-US" sz="2200">
                <a:highlight>
                  <a:srgbClr val="FFFFFF"/>
                </a:highlight>
              </a:rPr>
              <a:t>Gender wise Glucose Count has similar median with few outliers in each.</a:t>
            </a:r>
            <a:endParaRPr sz="2200">
              <a:highlight>
                <a:srgbClr val="FFFFFF"/>
              </a:highlight>
            </a:endParaRPr>
          </a:p>
          <a:p>
            <a:pPr indent="0" lvl="0" marL="0" rtl="0" algn="l">
              <a:spcBef>
                <a:spcPts val="1100"/>
              </a:spcBef>
              <a:spcAft>
                <a:spcPts val="0"/>
              </a:spcAft>
              <a:buClr>
                <a:schemeClr val="dk1"/>
              </a:buClr>
              <a:buSzPts val="1100"/>
              <a:buFont typeface="Arial"/>
              <a:buNone/>
            </a:pPr>
            <a:r>
              <a:t/>
            </a:r>
            <a:endParaRPr b="1" sz="2000">
              <a:latin typeface="Arial"/>
              <a:ea typeface="Arial"/>
              <a:cs typeface="Arial"/>
              <a:sym typeface="Arial"/>
            </a:endParaRPr>
          </a:p>
          <a:p>
            <a:pPr indent="0" lvl="0" marL="0" rtl="0" algn="l">
              <a:spcBef>
                <a:spcPts val="1000"/>
              </a:spcBef>
              <a:spcAft>
                <a:spcPts val="0"/>
              </a:spcAft>
              <a:buNone/>
            </a:pPr>
            <a:r>
              <a:t/>
            </a:r>
            <a:endParaRPr/>
          </a:p>
        </p:txBody>
      </p:sp>
      <p:pic>
        <p:nvPicPr>
          <p:cNvPr id="403" name="Google Shape;403;p58"/>
          <p:cNvPicPr preferRelativeResize="0"/>
          <p:nvPr/>
        </p:nvPicPr>
        <p:blipFill>
          <a:blip r:embed="rId3">
            <a:alphaModFix/>
          </a:blip>
          <a:stretch>
            <a:fillRect/>
          </a:stretch>
        </p:blipFill>
        <p:spPr>
          <a:xfrm>
            <a:off x="4698450" y="1637425"/>
            <a:ext cx="7048676" cy="43536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Dataset Visualization </a:t>
            </a:r>
            <a:endParaRPr/>
          </a:p>
        </p:txBody>
      </p:sp>
      <p:pic>
        <p:nvPicPr>
          <p:cNvPr id="409" name="Google Shape;409;p59"/>
          <p:cNvPicPr preferRelativeResize="0"/>
          <p:nvPr/>
        </p:nvPicPr>
        <p:blipFill>
          <a:blip r:embed="rId3">
            <a:alphaModFix/>
          </a:blip>
          <a:stretch>
            <a:fillRect/>
          </a:stretch>
        </p:blipFill>
        <p:spPr>
          <a:xfrm>
            <a:off x="4841245" y="1599375"/>
            <a:ext cx="6935054" cy="4555201"/>
          </a:xfrm>
          <a:prstGeom prst="rect">
            <a:avLst/>
          </a:prstGeom>
          <a:noFill/>
          <a:ln>
            <a:noFill/>
          </a:ln>
        </p:spPr>
      </p:pic>
      <p:sp>
        <p:nvSpPr>
          <p:cNvPr id="410" name="Google Shape;410;p59"/>
          <p:cNvSpPr txBox="1"/>
          <p:nvPr>
            <p:ph idx="1" type="body"/>
          </p:nvPr>
        </p:nvSpPr>
        <p:spPr>
          <a:xfrm>
            <a:off x="845126" y="1599375"/>
            <a:ext cx="3996000" cy="4799100"/>
          </a:xfrm>
          <a:prstGeom prst="rect">
            <a:avLst/>
          </a:prstGeom>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400">
                <a:latin typeface="Arial"/>
                <a:ea typeface="Arial"/>
                <a:cs typeface="Arial"/>
                <a:sym typeface="Arial"/>
              </a:rPr>
              <a:t>Boxplot of Cholesterol Count by Age group &amp; Gender</a:t>
            </a:r>
            <a:endParaRPr b="1" sz="2400">
              <a:latin typeface="Arial"/>
              <a:ea typeface="Arial"/>
              <a:cs typeface="Arial"/>
              <a:sym typeface="Arial"/>
            </a:endParaRPr>
          </a:p>
          <a:p>
            <a:pPr indent="0" lvl="0" marL="0" rtl="0" algn="l">
              <a:spcBef>
                <a:spcPts val="1000"/>
              </a:spcBef>
              <a:spcAft>
                <a:spcPts val="0"/>
              </a:spcAft>
              <a:buNone/>
            </a:pPr>
            <a:r>
              <a:t/>
            </a:r>
            <a:endParaRPr b="1" sz="2400">
              <a:latin typeface="Arial"/>
              <a:ea typeface="Arial"/>
              <a:cs typeface="Arial"/>
              <a:sym typeface="Arial"/>
            </a:endParaRPr>
          </a:p>
          <a:p>
            <a:pPr indent="-368300" lvl="0" marL="457200" rtl="0" algn="l">
              <a:spcBef>
                <a:spcPts val="1100"/>
              </a:spcBef>
              <a:spcAft>
                <a:spcPts val="0"/>
              </a:spcAft>
              <a:buSzPts val="2200"/>
              <a:buChar char="●"/>
            </a:pPr>
            <a:r>
              <a:rPr lang="en-US" sz="2200">
                <a:highlight>
                  <a:srgbClr val="FFFFFF"/>
                </a:highlight>
              </a:rPr>
              <a:t>For Males, Cholesterol level is increasing by age</a:t>
            </a:r>
            <a:endParaRPr sz="2200">
              <a:highlight>
                <a:srgbClr val="FFFFFF"/>
              </a:highlight>
            </a:endParaRPr>
          </a:p>
          <a:p>
            <a:pPr indent="-368300" lvl="0" marL="457200" rtl="0" algn="l">
              <a:spcBef>
                <a:spcPts val="0"/>
              </a:spcBef>
              <a:spcAft>
                <a:spcPts val="0"/>
              </a:spcAft>
              <a:buSzPts val="2200"/>
              <a:buChar char="●"/>
            </a:pPr>
            <a:r>
              <a:rPr lang="en-US" sz="2200">
                <a:highlight>
                  <a:srgbClr val="FFFFFF"/>
                </a:highlight>
              </a:rPr>
              <a:t>For Females, Cholesterol level is almost similar for each age group.</a:t>
            </a:r>
            <a:endParaRPr sz="2200">
              <a:highlight>
                <a:srgbClr val="FFFFFF"/>
              </a:highlight>
            </a:endParaRPr>
          </a:p>
          <a:p>
            <a:pPr indent="0" lvl="0" marL="0" rtl="0" algn="l">
              <a:spcBef>
                <a:spcPts val="1100"/>
              </a:spcBef>
              <a:spcAft>
                <a:spcPts val="0"/>
              </a:spcAft>
              <a:buNone/>
            </a:pPr>
            <a:r>
              <a:t/>
            </a:r>
            <a:endParaRPr b="1" sz="2000">
              <a:latin typeface="Arial"/>
              <a:ea typeface="Arial"/>
              <a:cs typeface="Arial"/>
              <a:sym typeface="Arial"/>
            </a:endParaRPr>
          </a:p>
          <a:p>
            <a:pPr indent="0" lvl="0" marL="0" rtl="0" algn="l">
              <a:spcBef>
                <a:spcPts val="10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Methodology</a:t>
            </a:r>
            <a:endParaRPr b="1"/>
          </a:p>
        </p:txBody>
      </p:sp>
      <p:sp>
        <p:nvSpPr>
          <p:cNvPr id="416" name="Google Shape;416;p60"/>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Overview</a:t>
            </a:r>
            <a:endParaRPr/>
          </a:p>
        </p:txBody>
      </p:sp>
      <p:sp>
        <p:nvSpPr>
          <p:cNvPr id="199" name="Google Shape;199;p2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74650" lvl="0" marL="457200" rtl="0" algn="l">
              <a:lnSpc>
                <a:spcPct val="100000"/>
              </a:lnSpc>
              <a:spcBef>
                <a:spcPts val="1000"/>
              </a:spcBef>
              <a:spcAft>
                <a:spcPts val="0"/>
              </a:spcAft>
              <a:buSzPts val="2300"/>
              <a:buChar char="●"/>
            </a:pPr>
            <a:r>
              <a:rPr lang="en-US" sz="2300"/>
              <a:t>This inspiration prompted us to contemplate and potentially develop a novel system capable of forecasting individual patient risks related to CVD.</a:t>
            </a:r>
            <a:br>
              <a:rPr lang="en-US" sz="2300"/>
            </a:br>
            <a:endParaRPr sz="2300"/>
          </a:p>
          <a:p>
            <a:pPr indent="-374650" lvl="0" marL="457200" rtl="0" algn="l">
              <a:lnSpc>
                <a:spcPct val="100000"/>
              </a:lnSpc>
              <a:spcBef>
                <a:spcPts val="0"/>
              </a:spcBef>
              <a:spcAft>
                <a:spcPts val="0"/>
              </a:spcAft>
              <a:buSzPts val="2300"/>
              <a:buChar char="●"/>
            </a:pPr>
            <a:r>
              <a:rPr lang="en-US" sz="2300"/>
              <a:t>The ultimate goal of this study is to streamline the identification of patients at elevated risks of CVD.</a:t>
            </a:r>
            <a:br>
              <a:rPr lang="en-US" sz="2300"/>
            </a:br>
            <a:endParaRPr sz="2300"/>
          </a:p>
          <a:p>
            <a:pPr indent="-374650" lvl="0" marL="457200" rtl="0" algn="l">
              <a:lnSpc>
                <a:spcPct val="100000"/>
              </a:lnSpc>
              <a:spcBef>
                <a:spcPts val="0"/>
              </a:spcBef>
              <a:spcAft>
                <a:spcPts val="0"/>
              </a:spcAft>
              <a:buSzPts val="2300"/>
              <a:buChar char="●"/>
            </a:pPr>
            <a:r>
              <a:rPr lang="en-US" sz="2300"/>
              <a:t>Such an advancement would facilitate tailored interventions and precise treatment strategies, thus assisting healthcare professionals in potentially saving lives.</a:t>
            </a:r>
            <a:endParaRPr sz="23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 Overview</a:t>
            </a:r>
            <a:endParaRPr/>
          </a:p>
        </p:txBody>
      </p:sp>
      <p:sp>
        <p:nvSpPr>
          <p:cNvPr id="422" name="Google Shape;422;p6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t>Evaluation</a:t>
            </a:r>
            <a:r>
              <a:rPr b="1" lang="en-US"/>
              <a:t> Metrics</a:t>
            </a:r>
            <a:endParaRPr b="1"/>
          </a:p>
          <a:p>
            <a:pPr indent="-342900" lvl="1" marL="914400" rtl="0" algn="l">
              <a:spcBef>
                <a:spcPts val="0"/>
              </a:spcBef>
              <a:spcAft>
                <a:spcPts val="0"/>
              </a:spcAft>
              <a:buSzPts val="1800"/>
              <a:buChar char="●"/>
            </a:pPr>
            <a:r>
              <a:rPr lang="en-US"/>
              <a:t>C-score, C</a:t>
            </a:r>
            <a:r>
              <a:rPr baseline="30000" lang="en-US"/>
              <a:t>td</a:t>
            </a:r>
            <a:r>
              <a:rPr lang="en-US"/>
              <a:t>-index for Survival Analysis problems</a:t>
            </a:r>
            <a:endParaRPr/>
          </a:p>
          <a:p>
            <a:pPr indent="-342900" lvl="1" marL="914400" rtl="0" algn="l">
              <a:spcBef>
                <a:spcPts val="0"/>
              </a:spcBef>
              <a:spcAft>
                <a:spcPts val="0"/>
              </a:spcAft>
              <a:buSzPts val="1800"/>
              <a:buChar char="●"/>
            </a:pPr>
            <a:r>
              <a:rPr lang="en-US"/>
              <a:t>Metrics like Accuracy, Precision, Recall, etc are not as indicative of an effective classifier in such problems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b="1" lang="en-US"/>
              <a:t>Algorithm Choices</a:t>
            </a:r>
            <a:endParaRPr b="1"/>
          </a:p>
          <a:p>
            <a:pPr indent="-342900" lvl="1" marL="914400" rtl="0" algn="l">
              <a:spcBef>
                <a:spcPts val="0"/>
              </a:spcBef>
              <a:spcAft>
                <a:spcPts val="0"/>
              </a:spcAft>
              <a:buSzPts val="1800"/>
              <a:buChar char="●"/>
            </a:pPr>
            <a:r>
              <a:rPr lang="en-US"/>
              <a:t>Cox Proportional Hazards Model</a:t>
            </a:r>
            <a:endParaRPr/>
          </a:p>
          <a:p>
            <a:pPr indent="-342900" lvl="1" marL="914400" rtl="0" algn="l">
              <a:spcBef>
                <a:spcPts val="0"/>
              </a:spcBef>
              <a:spcAft>
                <a:spcPts val="0"/>
              </a:spcAft>
              <a:buSzPts val="1800"/>
              <a:buChar char="●"/>
            </a:pPr>
            <a:r>
              <a:rPr lang="en-US"/>
              <a:t>Random Survival Forests</a:t>
            </a:r>
            <a:endParaRPr/>
          </a:p>
          <a:p>
            <a:pPr indent="-342900" lvl="1" marL="914400" rtl="0" algn="l">
              <a:spcBef>
                <a:spcPts val="0"/>
              </a:spcBef>
              <a:spcAft>
                <a:spcPts val="0"/>
              </a:spcAft>
              <a:buSzPts val="1800"/>
              <a:buChar char="●"/>
            </a:pPr>
            <a:r>
              <a:rPr lang="en-US"/>
              <a:t>Kaplan-Meier Estimator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Evaluation Metrics</a:t>
            </a:r>
            <a:endParaRPr/>
          </a:p>
        </p:txBody>
      </p:sp>
      <p:sp>
        <p:nvSpPr>
          <p:cNvPr id="428" name="Google Shape;428;p6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b="1" lang="en-US"/>
              <a:t>Specialized Metrics</a:t>
            </a:r>
            <a:endParaRPr b="1"/>
          </a:p>
          <a:p>
            <a:pPr indent="-342900" lvl="1" marL="914400" rtl="0" algn="l">
              <a:spcBef>
                <a:spcPts val="0"/>
              </a:spcBef>
              <a:spcAft>
                <a:spcPts val="0"/>
              </a:spcAft>
              <a:buSzPts val="1800"/>
              <a:buChar char="●"/>
            </a:pPr>
            <a:r>
              <a:rPr lang="en-US"/>
              <a:t>S</a:t>
            </a:r>
            <a:r>
              <a:rPr lang="en-US"/>
              <a:t>urvival Analysis models require a distinct set of metrics for evaluation, such as the C-score or Ctd-index, in contrast to conventional metrics like Accuracy and Precision.</a:t>
            </a:r>
            <a:endParaRPr/>
          </a:p>
          <a:p>
            <a:pPr indent="0" lvl="0" marL="914400" rtl="0" algn="l">
              <a:spcBef>
                <a:spcPts val="1000"/>
              </a:spcBef>
              <a:spcAft>
                <a:spcPts val="0"/>
              </a:spcAft>
              <a:buNone/>
            </a:pPr>
            <a:r>
              <a:t/>
            </a:r>
            <a:endParaRPr/>
          </a:p>
          <a:p>
            <a:pPr indent="-342900" lvl="1" marL="914400" rtl="0" algn="l">
              <a:spcBef>
                <a:spcPts val="500"/>
              </a:spcBef>
              <a:spcAft>
                <a:spcPts val="0"/>
              </a:spcAft>
              <a:buSzPts val="1800"/>
              <a:buChar char="●"/>
            </a:pPr>
            <a:r>
              <a:rPr lang="en-US"/>
              <a:t>Our study consistently employs the C-score as the primary evaluation metric to assess model performance.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C-index</a:t>
            </a:r>
            <a:endParaRPr/>
          </a:p>
        </p:txBody>
      </p:sp>
      <p:sp>
        <p:nvSpPr>
          <p:cNvPr id="434" name="Google Shape;434;p6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2100"/>
              </a:spcBef>
              <a:spcAft>
                <a:spcPts val="0"/>
              </a:spcAft>
              <a:buClr>
                <a:schemeClr val="dk1"/>
              </a:buClr>
              <a:buSzPts val="1100"/>
              <a:buFont typeface="Arial"/>
              <a:buNone/>
            </a:pPr>
            <a:r>
              <a:rPr lang="en-US" sz="2400"/>
              <a:t>The C-index is a </a:t>
            </a:r>
            <a:r>
              <a:rPr b="1" lang="en-US" sz="2400"/>
              <a:t>measure of the probability that the predicted event times</a:t>
            </a:r>
            <a:r>
              <a:rPr lang="en-US" sz="2400"/>
              <a:t> (tˆi , tˆj ) of two randomly selected individuals </a:t>
            </a:r>
            <a:r>
              <a:rPr b="1" lang="en-US" sz="2400"/>
              <a:t>have the same relative order as their true event times</a:t>
            </a:r>
            <a:r>
              <a:rPr lang="en-US" sz="2400"/>
              <a:t> (ti , tj), i.e. P(tˆi &gt; tˆj |ti &gt; tj ). </a:t>
            </a:r>
            <a:endParaRPr sz="2400"/>
          </a:p>
          <a:p>
            <a:pPr indent="0" lvl="0" marL="0" rtl="0" algn="l">
              <a:spcBef>
                <a:spcPts val="1000"/>
              </a:spcBef>
              <a:spcAft>
                <a:spcPts val="0"/>
              </a:spcAft>
              <a:buNone/>
            </a:pPr>
            <a:r>
              <a:t/>
            </a:r>
            <a:endParaRPr/>
          </a:p>
        </p:txBody>
      </p:sp>
      <p:pic>
        <p:nvPicPr>
          <p:cNvPr id="435" name="Google Shape;435;p63"/>
          <p:cNvPicPr preferRelativeResize="0"/>
          <p:nvPr/>
        </p:nvPicPr>
        <p:blipFill>
          <a:blip r:embed="rId3">
            <a:alphaModFix/>
          </a:blip>
          <a:stretch>
            <a:fillRect/>
          </a:stretch>
        </p:blipFill>
        <p:spPr>
          <a:xfrm>
            <a:off x="1685925" y="3339875"/>
            <a:ext cx="8820150" cy="2076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a:t>
            </a:r>
            <a:r>
              <a:rPr baseline="30000" lang="en-US"/>
              <a:t>td</a:t>
            </a:r>
            <a:r>
              <a:rPr lang="en-US"/>
              <a:t>-index</a:t>
            </a:r>
            <a:endParaRPr/>
          </a:p>
        </p:txBody>
      </p:sp>
      <p:sp>
        <p:nvSpPr>
          <p:cNvPr id="441" name="Google Shape;441;p64"/>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spcBef>
                <a:spcPts val="2100"/>
              </a:spcBef>
              <a:spcAft>
                <a:spcPts val="0"/>
              </a:spcAft>
              <a:buNone/>
            </a:pPr>
            <a:r>
              <a:rPr lang="en-US" sz="2400"/>
              <a:t>Ctd index, or </a:t>
            </a:r>
            <a:r>
              <a:rPr b="1" lang="en-US" sz="2400"/>
              <a:t>time-dependent concordance index</a:t>
            </a:r>
            <a:r>
              <a:rPr lang="en-US" sz="2400"/>
              <a:t>, measures </a:t>
            </a:r>
            <a:r>
              <a:rPr b="1" lang="en-US" sz="2400"/>
              <a:t>how well a model predicts the order of events</a:t>
            </a:r>
            <a:r>
              <a:rPr lang="en-US" sz="2400"/>
              <a:t> happening over time. </a:t>
            </a:r>
            <a:endParaRPr sz="2400"/>
          </a:p>
          <a:p>
            <a:pPr indent="0" lvl="0" marL="0" rtl="0" algn="l">
              <a:spcBef>
                <a:spcPts val="2100"/>
              </a:spcBef>
              <a:spcAft>
                <a:spcPts val="0"/>
              </a:spcAft>
              <a:buClr>
                <a:schemeClr val="dk1"/>
              </a:buClr>
              <a:buSzPts val="1100"/>
              <a:buFont typeface="Arial"/>
              <a:buNone/>
            </a:pPr>
            <a:r>
              <a:rPr lang="en-US" sz="2400"/>
              <a:t>The regular C-index is computed at the start of observation and doesn't consider changes in risk over time. In contrast, the </a:t>
            </a:r>
            <a:r>
              <a:rPr b="1" lang="en-US" sz="2400"/>
              <a:t>time-dependent concordance index accounts for the influence of time</a:t>
            </a:r>
            <a:r>
              <a:rPr lang="en-US" sz="2400"/>
              <a:t>. </a:t>
            </a:r>
            <a:endParaRPr sz="2400"/>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442" name="Google Shape;442;p64"/>
          <p:cNvPicPr preferRelativeResize="0"/>
          <p:nvPr/>
        </p:nvPicPr>
        <p:blipFill rotWithShape="1">
          <a:blip r:embed="rId3">
            <a:alphaModFix/>
          </a:blip>
          <a:srcRect b="44578" l="27777" r="31349" t="34755"/>
          <a:stretch/>
        </p:blipFill>
        <p:spPr>
          <a:xfrm>
            <a:off x="2639700" y="3659925"/>
            <a:ext cx="6912600" cy="1965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with Traditional Algorithms</a:t>
            </a:r>
            <a:endParaRPr/>
          </a:p>
        </p:txBody>
      </p:sp>
      <p:sp>
        <p:nvSpPr>
          <p:cNvPr id="448" name="Google Shape;448;p6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Multi-output Challenge:</a:t>
            </a:r>
            <a:endParaRPr b="1">
              <a:latin typeface="Arial"/>
              <a:ea typeface="Arial"/>
              <a:cs typeface="Arial"/>
              <a:sym typeface="Arial"/>
            </a:endParaRPr>
          </a:p>
          <a:p>
            <a:pPr indent="-361950" lvl="1" marL="914400" rtl="0" algn="l">
              <a:lnSpc>
                <a:spcPct val="100000"/>
              </a:lnSpc>
              <a:spcBef>
                <a:spcPts val="0"/>
              </a:spcBef>
              <a:spcAft>
                <a:spcPts val="0"/>
              </a:spcAft>
              <a:buSzPts val="2100"/>
              <a:buChar char="●"/>
            </a:pPr>
            <a:r>
              <a:rPr lang="en-US" sz="2100"/>
              <a:t>Dealing with a dataset that demands simultaneous prediction of both a binary classification (the occurrence of the event of interest) and a regression label (the time of the event) introduces a challenging multi-output scenario.</a:t>
            </a:r>
            <a:endParaRPr sz="2100"/>
          </a:p>
          <a:p>
            <a:pPr indent="0" lvl="0" marL="914400" rtl="0" algn="l">
              <a:lnSpc>
                <a:spcPct val="100000"/>
              </a:lnSpc>
              <a:spcBef>
                <a:spcPts val="1000"/>
              </a:spcBef>
              <a:spcAft>
                <a:spcPts val="0"/>
              </a:spcAft>
              <a:buNone/>
            </a:pPr>
            <a:r>
              <a:t/>
            </a:r>
            <a:endParaRPr sz="2100"/>
          </a:p>
          <a:p>
            <a:pPr indent="-361950" lvl="1" marL="914400" rtl="0" algn="l">
              <a:lnSpc>
                <a:spcPct val="100000"/>
              </a:lnSpc>
              <a:spcBef>
                <a:spcPts val="500"/>
              </a:spcBef>
              <a:spcAft>
                <a:spcPts val="0"/>
              </a:spcAft>
              <a:buSzPts val="2100"/>
              <a:buChar char="●"/>
            </a:pPr>
            <a:r>
              <a:rPr lang="en-US" sz="2100"/>
              <a:t>Traditional machine learning models, such as Logistic Regression and Random Forest Classifier, excel in single-task scenarios but falter when faced with the dual prediction requirement.</a:t>
            </a:r>
            <a:endParaRPr sz="2100"/>
          </a:p>
          <a:p>
            <a:pPr indent="0" lvl="0" marL="0" rtl="0" algn="l">
              <a:lnSpc>
                <a:spcPct val="100000"/>
              </a:lnSpc>
              <a:spcBef>
                <a:spcPts val="1000"/>
              </a:spcBef>
              <a:spcAft>
                <a:spcPts val="0"/>
              </a:spcAft>
              <a:buNone/>
            </a:pPr>
            <a:r>
              <a:t/>
            </a:r>
            <a:endParaRPr sz="2000"/>
          </a:p>
          <a:p>
            <a:pPr indent="-355600" lvl="0" marL="457200" rtl="0" algn="l">
              <a:lnSpc>
                <a:spcPct val="100000"/>
              </a:lnSpc>
              <a:spcBef>
                <a:spcPts val="1000"/>
              </a:spcBef>
              <a:spcAft>
                <a:spcPts val="0"/>
              </a:spcAft>
              <a:buSzPts val="2000"/>
              <a:buChar char="●"/>
            </a:pPr>
            <a:r>
              <a:rPr b="1" lang="en-US">
                <a:latin typeface="Arial"/>
                <a:ea typeface="Arial"/>
                <a:cs typeface="Arial"/>
                <a:sym typeface="Arial"/>
              </a:rPr>
              <a:t>Reason?</a:t>
            </a:r>
            <a:endParaRPr b="1">
              <a:latin typeface="Arial"/>
              <a:ea typeface="Arial"/>
              <a:cs typeface="Arial"/>
              <a:sym typeface="Arial"/>
            </a:endParaRPr>
          </a:p>
          <a:p>
            <a:pPr indent="-361950" lvl="1" marL="914400" rtl="0" algn="l">
              <a:lnSpc>
                <a:spcPct val="100000"/>
              </a:lnSpc>
              <a:spcBef>
                <a:spcPts val="0"/>
              </a:spcBef>
              <a:spcAft>
                <a:spcPts val="0"/>
              </a:spcAft>
              <a:buSzPts val="2100"/>
              <a:buChar char="●"/>
            </a:pPr>
            <a:r>
              <a:rPr lang="en-US" sz="2100"/>
              <a:t>These models assume independence between observations, a condition that doesn't hold in the realm of time-to-event data.</a:t>
            </a:r>
            <a:endParaRPr sz="21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Cox Proportional Hazards (CoxPH)</a:t>
            </a:r>
            <a:endParaRPr/>
          </a:p>
        </p:txBody>
      </p:sp>
      <p:sp>
        <p:nvSpPr>
          <p:cNvPr id="454" name="Google Shape;454;p6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CoxPH is a </a:t>
            </a:r>
            <a:r>
              <a:rPr b="1" lang="en-US"/>
              <a:t>statistical method used specifically to analyze survival data</a:t>
            </a:r>
            <a:r>
              <a:rPr lang="en-US"/>
              <a:t> by assessing how different factors or variables influence the risk of an event occurring over time.</a:t>
            </a:r>
            <a:br>
              <a:rPr lang="en-US"/>
            </a:br>
            <a:endParaRPr/>
          </a:p>
          <a:p>
            <a:pPr indent="-342900" lvl="0" marL="457200" rtl="0" algn="l">
              <a:lnSpc>
                <a:spcPct val="100000"/>
              </a:lnSpc>
              <a:spcBef>
                <a:spcPts val="0"/>
              </a:spcBef>
              <a:spcAft>
                <a:spcPts val="0"/>
              </a:spcAft>
              <a:buSzPts val="1800"/>
              <a:buChar char="●"/>
            </a:pPr>
            <a:r>
              <a:rPr lang="en-US"/>
              <a:t>The CoxPH model </a:t>
            </a:r>
            <a:r>
              <a:rPr b="1" lang="en-US"/>
              <a:t>estimates the hazard function</a:t>
            </a:r>
            <a:r>
              <a:rPr lang="en-US"/>
              <a:t>, which is the risk of an event happening at a particular time. </a:t>
            </a:r>
            <a:endParaRPr/>
          </a:p>
          <a:p>
            <a:pPr indent="0" lvl="0" marL="457200" rtl="0" algn="l">
              <a:lnSpc>
                <a:spcPct val="100000"/>
              </a:lnSpc>
              <a:spcBef>
                <a:spcPts val="1000"/>
              </a:spcBef>
              <a:spcAft>
                <a:spcPts val="0"/>
              </a:spcAft>
              <a:buNone/>
            </a:pPr>
            <a:r>
              <a:rPr lang="en-US"/>
              <a:t>It does so by considering the influence of multiple variables, like age, gender, and treatment, on this hazard. </a:t>
            </a:r>
            <a:endParaRPr/>
          </a:p>
          <a:p>
            <a:pPr indent="0" lvl="0" marL="457200" rtl="0" algn="l">
              <a:lnSpc>
                <a:spcPct val="100000"/>
              </a:lnSpc>
              <a:spcBef>
                <a:spcPts val="1000"/>
              </a:spcBef>
              <a:spcAft>
                <a:spcPts val="0"/>
              </a:spcAft>
              <a:buNone/>
            </a:pPr>
            <a:r>
              <a:t/>
            </a:r>
            <a:endParaRPr/>
          </a:p>
          <a:p>
            <a:pPr indent="-342900" lvl="0" marL="457200" rtl="0" algn="l">
              <a:lnSpc>
                <a:spcPct val="100000"/>
              </a:lnSpc>
              <a:spcBef>
                <a:spcPts val="1000"/>
              </a:spcBef>
              <a:spcAft>
                <a:spcPts val="0"/>
              </a:spcAft>
              <a:buSzPts val="1800"/>
              <a:buChar char="●"/>
            </a:pPr>
            <a:r>
              <a:rPr b="1" lang="en-US"/>
              <a:t>Hazard at time t:</a:t>
            </a:r>
            <a:endParaRPr b="1"/>
          </a:p>
        </p:txBody>
      </p:sp>
      <p:pic>
        <p:nvPicPr>
          <p:cNvPr id="455" name="Google Shape;455;p66"/>
          <p:cNvPicPr preferRelativeResize="0"/>
          <p:nvPr/>
        </p:nvPicPr>
        <p:blipFill rotWithShape="1">
          <a:blip r:embed="rId3">
            <a:alphaModFix/>
          </a:blip>
          <a:srcRect b="0" l="0" r="0" t="18936"/>
          <a:stretch/>
        </p:blipFill>
        <p:spPr>
          <a:xfrm>
            <a:off x="3921725" y="5361800"/>
            <a:ext cx="3824000" cy="10118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Random Survival Forests</a:t>
            </a:r>
            <a:endParaRPr/>
          </a:p>
        </p:txBody>
      </p:sp>
      <p:sp>
        <p:nvSpPr>
          <p:cNvPr id="461" name="Google Shape;461;p67"/>
          <p:cNvSpPr txBox="1"/>
          <p:nvPr>
            <p:ph idx="1" type="body"/>
          </p:nvPr>
        </p:nvSpPr>
        <p:spPr>
          <a:xfrm>
            <a:off x="845125" y="1478250"/>
            <a:ext cx="5513100" cy="5142000"/>
          </a:xfrm>
          <a:prstGeom prst="rect">
            <a:avLst/>
          </a:prstGeom>
        </p:spPr>
        <p:txBody>
          <a:bodyPr anchorCtr="0" anchor="t" bIns="45700" lIns="91425" spcFirstLastPara="1" rIns="91425" wrap="square" tIns="45700">
            <a:normAutofit/>
          </a:bodyPr>
          <a:lstStyle/>
          <a:p>
            <a:pPr indent="-323850" lvl="0" marL="457200" rtl="0" algn="l">
              <a:lnSpc>
                <a:spcPct val="100000"/>
              </a:lnSpc>
              <a:spcBef>
                <a:spcPts val="1000"/>
              </a:spcBef>
              <a:spcAft>
                <a:spcPts val="0"/>
              </a:spcAft>
              <a:buSzPts val="1500"/>
              <a:buChar char="●"/>
            </a:pPr>
            <a:r>
              <a:rPr lang="en-US" sz="2500"/>
              <a:t>Random Survival Forests are unique in that they </a:t>
            </a:r>
            <a:r>
              <a:rPr b="1" lang="en-US" sz="2500"/>
              <a:t>combine the strengths of decision trees with survival analysi</a:t>
            </a:r>
            <a:r>
              <a:rPr lang="en-US" sz="2500"/>
              <a:t>s:</a:t>
            </a:r>
            <a:br>
              <a:rPr lang="en-US" sz="2500"/>
            </a:br>
            <a:endParaRPr sz="2500"/>
          </a:p>
          <a:p>
            <a:pPr indent="-336550" lvl="1" marL="914400" rtl="0" algn="l">
              <a:lnSpc>
                <a:spcPct val="100000"/>
              </a:lnSpc>
              <a:spcBef>
                <a:spcPts val="0"/>
              </a:spcBef>
              <a:spcAft>
                <a:spcPts val="0"/>
              </a:spcAft>
              <a:buSzPts val="1700"/>
              <a:buChar char="●"/>
            </a:pPr>
            <a:r>
              <a:rPr lang="en-US" sz="2300"/>
              <a:t>They </a:t>
            </a:r>
            <a:r>
              <a:rPr b="1" lang="en-US" sz="2300"/>
              <a:t>don't assume a linear relationship</a:t>
            </a:r>
            <a:r>
              <a:rPr lang="en-US" sz="2300"/>
              <a:t> between factors and survival</a:t>
            </a:r>
            <a:endParaRPr sz="2300"/>
          </a:p>
          <a:p>
            <a:pPr indent="-336550" lvl="1" marL="914400" rtl="0" algn="l">
              <a:lnSpc>
                <a:spcPct val="100000"/>
              </a:lnSpc>
              <a:spcBef>
                <a:spcPts val="0"/>
              </a:spcBef>
              <a:spcAft>
                <a:spcPts val="0"/>
              </a:spcAft>
              <a:buSzPts val="1700"/>
              <a:buChar char="●"/>
            </a:pPr>
            <a:r>
              <a:rPr lang="en-US" sz="2300"/>
              <a:t>By using multiple trees and randomness, they're </a:t>
            </a:r>
            <a:r>
              <a:rPr b="1" lang="en-US" sz="2300"/>
              <a:t>less likely to overfit</a:t>
            </a:r>
            <a:r>
              <a:rPr lang="en-US" sz="2300"/>
              <a:t> the data.</a:t>
            </a:r>
            <a:endParaRPr sz="2300"/>
          </a:p>
          <a:p>
            <a:pPr indent="-336550" lvl="1" marL="914400" rtl="0" algn="l">
              <a:lnSpc>
                <a:spcPct val="100000"/>
              </a:lnSpc>
              <a:spcBef>
                <a:spcPts val="0"/>
              </a:spcBef>
              <a:spcAft>
                <a:spcPts val="0"/>
              </a:spcAft>
              <a:buSzPts val="1700"/>
              <a:buChar char="●"/>
            </a:pPr>
            <a:r>
              <a:rPr lang="en-US" sz="2300"/>
              <a:t>They </a:t>
            </a:r>
            <a:r>
              <a:rPr b="1" lang="en-US" sz="2300"/>
              <a:t>don't assume the data follows a specific statistical distribution</a:t>
            </a:r>
            <a:r>
              <a:rPr lang="en-US" sz="2300"/>
              <a:t>.</a:t>
            </a:r>
            <a:endParaRPr sz="2300"/>
          </a:p>
        </p:txBody>
      </p:sp>
      <p:pic>
        <p:nvPicPr>
          <p:cNvPr id="462" name="Google Shape;462;p67"/>
          <p:cNvPicPr preferRelativeResize="0"/>
          <p:nvPr/>
        </p:nvPicPr>
        <p:blipFill rotWithShape="1">
          <a:blip r:embed="rId3">
            <a:alphaModFix/>
          </a:blip>
          <a:srcRect b="0" l="0" r="0" t="7723"/>
          <a:stretch/>
        </p:blipFill>
        <p:spPr>
          <a:xfrm>
            <a:off x="6358225" y="1630650"/>
            <a:ext cx="5151125" cy="32384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Kaplan-Meier Estimator</a:t>
            </a:r>
            <a:endParaRPr/>
          </a:p>
        </p:txBody>
      </p:sp>
      <p:sp>
        <p:nvSpPr>
          <p:cNvPr id="468" name="Google Shape;468;p6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17500" lvl="0" marL="457200" rtl="0" algn="l">
              <a:spcBef>
                <a:spcPts val="1000"/>
              </a:spcBef>
              <a:spcAft>
                <a:spcPts val="0"/>
              </a:spcAft>
              <a:buSzPts val="1400"/>
              <a:buChar char="●"/>
            </a:pPr>
            <a:r>
              <a:rPr lang="en-US" sz="2400"/>
              <a:t>The Kaplan-Meier Estimator </a:t>
            </a:r>
            <a:r>
              <a:rPr b="1" lang="en-US" sz="2400"/>
              <a:t>calculates survival probabilities at each time point, considering how many patients are still alive</a:t>
            </a:r>
            <a:r>
              <a:rPr lang="en-US" sz="2400"/>
              <a:t> and how many have experienced the event.</a:t>
            </a:r>
            <a:br>
              <a:rPr lang="en-US" sz="2400"/>
            </a:br>
            <a:endParaRPr sz="2400"/>
          </a:p>
          <a:p>
            <a:pPr indent="-317500" lvl="0" marL="457200" rtl="0" algn="l">
              <a:spcBef>
                <a:spcPts val="0"/>
              </a:spcBef>
              <a:spcAft>
                <a:spcPts val="0"/>
              </a:spcAft>
              <a:buSzPts val="1400"/>
              <a:buChar char="●"/>
            </a:pPr>
            <a:r>
              <a:rPr lang="en-US" sz="2400"/>
              <a:t>It's like a </a:t>
            </a:r>
            <a:r>
              <a:rPr b="1" lang="en-US" sz="2400"/>
              <a:t>step-by-step survival analysis without making any complex assumptions</a:t>
            </a:r>
            <a:r>
              <a:rPr lang="en-US" sz="2400"/>
              <a:t>.</a:t>
            </a:r>
            <a:endParaRPr sz="2400"/>
          </a:p>
          <a:p>
            <a:pPr indent="0" lvl="0" marL="457200" rtl="0" algn="l">
              <a:spcBef>
                <a:spcPts val="1000"/>
              </a:spcBef>
              <a:spcAft>
                <a:spcPts val="0"/>
              </a:spcAft>
              <a:buNone/>
            </a:pPr>
            <a:r>
              <a:t/>
            </a:r>
            <a:endParaRPr sz="2400"/>
          </a:p>
          <a:p>
            <a:pPr indent="-317500" lvl="0" marL="457200" rtl="0" algn="l">
              <a:spcBef>
                <a:spcPts val="1000"/>
              </a:spcBef>
              <a:spcAft>
                <a:spcPts val="0"/>
              </a:spcAft>
              <a:buSzPts val="1400"/>
              <a:buChar char="●"/>
            </a:pPr>
            <a:r>
              <a:rPr lang="en-US" sz="2400"/>
              <a:t>For each time interval, survival probability is calculated as the number of subjects surviving divided by the number of patients at risk:</a:t>
            </a:r>
            <a:endParaRPr sz="2400"/>
          </a:p>
        </p:txBody>
      </p:sp>
      <p:pic>
        <p:nvPicPr>
          <p:cNvPr id="469" name="Google Shape;469;p68"/>
          <p:cNvPicPr preferRelativeResize="0"/>
          <p:nvPr/>
        </p:nvPicPr>
        <p:blipFill>
          <a:blip r:embed="rId3">
            <a:alphaModFix/>
          </a:blip>
          <a:stretch>
            <a:fillRect/>
          </a:stretch>
        </p:blipFill>
        <p:spPr>
          <a:xfrm>
            <a:off x="4448175" y="4885900"/>
            <a:ext cx="3295650" cy="1066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9"/>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Results and Analysis</a:t>
            </a:r>
            <a:endParaRPr b="1"/>
          </a:p>
        </p:txBody>
      </p:sp>
      <p:sp>
        <p:nvSpPr>
          <p:cNvPr id="475" name="Google Shape;475;p69"/>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CoxPH </a:t>
            </a:r>
            <a:r>
              <a:rPr lang="en-US"/>
              <a:t>Results</a:t>
            </a:r>
            <a:endParaRPr/>
          </a:p>
        </p:txBody>
      </p:sp>
      <p:sp>
        <p:nvSpPr>
          <p:cNvPr id="481" name="Google Shape;481;p7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The first model trained on the processed data was the CoxPH model.</a:t>
            </a:r>
            <a:endParaRPr/>
          </a:p>
          <a:p>
            <a:pPr indent="-342900" lvl="0" marL="457200" rtl="0" algn="l">
              <a:lnSpc>
                <a:spcPct val="100000"/>
              </a:lnSpc>
              <a:spcBef>
                <a:spcPts val="0"/>
              </a:spcBef>
              <a:spcAft>
                <a:spcPts val="0"/>
              </a:spcAft>
              <a:buSzPts val="1800"/>
              <a:buChar char="●"/>
            </a:pPr>
            <a:r>
              <a:rPr lang="en-US"/>
              <a:t>The results from the initial training process were:</a:t>
            </a:r>
            <a:endParaRPr/>
          </a:p>
          <a:p>
            <a:pPr indent="-342900" lvl="1" marL="914400" rtl="0" algn="l">
              <a:lnSpc>
                <a:spcPct val="100000"/>
              </a:lnSpc>
              <a:spcBef>
                <a:spcPts val="0"/>
              </a:spcBef>
              <a:spcAft>
                <a:spcPts val="0"/>
              </a:spcAft>
              <a:buSzPts val="1800"/>
              <a:buChar char="●"/>
            </a:pPr>
            <a:r>
              <a:rPr b="1" lang="en-US"/>
              <a:t>Mean C-index = 0.8078</a:t>
            </a:r>
            <a:endParaRPr b="1"/>
          </a:p>
          <a:p>
            <a:pPr indent="-342900" lvl="1" marL="914400" rtl="0" algn="l">
              <a:lnSpc>
                <a:spcPct val="100000"/>
              </a:lnSpc>
              <a:spcBef>
                <a:spcPts val="0"/>
              </a:spcBef>
              <a:spcAft>
                <a:spcPts val="0"/>
              </a:spcAft>
              <a:buSzPts val="1800"/>
              <a:buChar char="●"/>
            </a:pPr>
            <a:r>
              <a:rPr b="1" lang="en-US"/>
              <a:t>Mean C</a:t>
            </a:r>
            <a:r>
              <a:rPr b="1" baseline="30000" lang="en-US"/>
              <a:t>td</a:t>
            </a:r>
            <a:r>
              <a:rPr b="1" lang="en-US"/>
              <a:t>-index = 0.6701</a:t>
            </a:r>
            <a:br>
              <a:rPr b="1" lang="en-US"/>
            </a:br>
            <a:endParaRPr b="1"/>
          </a:p>
          <a:p>
            <a:pPr indent="-342900" lvl="0" marL="457200" rtl="0" algn="l">
              <a:lnSpc>
                <a:spcPct val="100000"/>
              </a:lnSpc>
              <a:spcBef>
                <a:spcPts val="0"/>
              </a:spcBef>
              <a:spcAft>
                <a:spcPts val="0"/>
              </a:spcAft>
              <a:buSzPts val="1800"/>
              <a:buChar char="●"/>
            </a:pPr>
            <a:r>
              <a:rPr lang="en-US"/>
              <a:t>Both these metrics indicate </a:t>
            </a:r>
            <a:r>
              <a:rPr b="1" lang="en-US"/>
              <a:t>very good </a:t>
            </a:r>
            <a:r>
              <a:rPr b="1" lang="en-US"/>
              <a:t>performance</a:t>
            </a:r>
            <a:r>
              <a:rPr lang="en-US"/>
              <a:t>, the C</a:t>
            </a:r>
            <a:r>
              <a:rPr baseline="30000" lang="en-US"/>
              <a:t>td</a:t>
            </a:r>
            <a:r>
              <a:rPr lang="en-US"/>
              <a:t>-index, however, is not consistent when running the training loop multiple times.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Literature Review </a:t>
            </a:r>
            <a:endParaRPr b="1"/>
          </a:p>
        </p:txBody>
      </p:sp>
      <p:sp>
        <p:nvSpPr>
          <p:cNvPr id="205" name="Google Shape;205;p26"/>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CoxPH </a:t>
            </a:r>
            <a:r>
              <a:rPr lang="en-US"/>
              <a:t>Results</a:t>
            </a:r>
            <a:endParaRPr/>
          </a:p>
        </p:txBody>
      </p:sp>
      <p:sp>
        <p:nvSpPr>
          <p:cNvPr id="487" name="Google Shape;487;p7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a:t>Following is a graph that depicts the</a:t>
            </a:r>
            <a:r>
              <a:rPr b="1" lang="en-US"/>
              <a:t> variation of Hazard Ratios w.r.t each of the features</a:t>
            </a:r>
            <a:r>
              <a:rPr lang="en-US"/>
              <a:t> in the processed dataset with a </a:t>
            </a:r>
            <a:r>
              <a:rPr b="1" lang="en-US"/>
              <a:t>95% C.I.</a:t>
            </a:r>
            <a:r>
              <a:rPr lang="en-US"/>
              <a:t> -</a:t>
            </a:r>
            <a:endParaRPr/>
          </a:p>
        </p:txBody>
      </p:sp>
      <p:pic>
        <p:nvPicPr>
          <p:cNvPr id="488" name="Google Shape;488;p71"/>
          <p:cNvPicPr preferRelativeResize="0"/>
          <p:nvPr/>
        </p:nvPicPr>
        <p:blipFill>
          <a:blip r:embed="rId3">
            <a:alphaModFix/>
          </a:blip>
          <a:stretch>
            <a:fillRect/>
          </a:stretch>
        </p:blipFill>
        <p:spPr>
          <a:xfrm>
            <a:off x="2757825" y="2461475"/>
            <a:ext cx="6270300" cy="40364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2"/>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Proposed and Future Timeline</a:t>
            </a:r>
            <a:endParaRPr b="1"/>
          </a:p>
        </p:txBody>
      </p:sp>
      <p:sp>
        <p:nvSpPr>
          <p:cNvPr id="494" name="Google Shape;494;p72"/>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Initial Timeline</a:t>
            </a:r>
            <a:endParaRPr/>
          </a:p>
        </p:txBody>
      </p:sp>
      <p:graphicFrame>
        <p:nvGraphicFramePr>
          <p:cNvPr id="500" name="Google Shape;500;p73"/>
          <p:cNvGraphicFramePr/>
          <p:nvPr/>
        </p:nvGraphicFramePr>
        <p:xfrm>
          <a:off x="1873225" y="1412550"/>
          <a:ext cx="3000000" cy="3000000"/>
        </p:xfrm>
        <a:graphic>
          <a:graphicData uri="http://schemas.openxmlformats.org/drawingml/2006/table">
            <a:tbl>
              <a:tblPr>
                <a:noFill/>
                <a:tableStyleId>{EDBF2ACB-214B-4BB9-8E43-F06A706EA645}</a:tableStyleId>
              </a:tblPr>
              <a:tblGrid>
                <a:gridCol w="5372975"/>
                <a:gridCol w="2016325"/>
              </a:tblGrid>
              <a:tr h="741500">
                <a:tc>
                  <a:txBody>
                    <a:bodyPr/>
                    <a:lstStyle/>
                    <a:p>
                      <a:pPr indent="0" lvl="0" marL="0" rtl="0" algn="ctr">
                        <a:spcBef>
                          <a:spcPts val="0"/>
                        </a:spcBef>
                        <a:spcAft>
                          <a:spcPts val="0"/>
                        </a:spcAft>
                        <a:buNone/>
                      </a:pPr>
                      <a:r>
                        <a:rPr b="1" lang="en-US" sz="1900"/>
                        <a:t>Task</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1900"/>
                        <a:t>Estimated Duration</a:t>
                      </a:r>
                      <a:endParaRPr b="1" sz="19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49400">
                <a:tc>
                  <a:txBody>
                    <a:bodyPr/>
                    <a:lstStyle/>
                    <a:p>
                      <a:pPr indent="0" lvl="0" marL="0" rtl="0" algn="l">
                        <a:spcBef>
                          <a:spcPts val="0"/>
                        </a:spcBef>
                        <a:spcAft>
                          <a:spcPts val="0"/>
                        </a:spcAft>
                        <a:buNone/>
                      </a:pPr>
                      <a:r>
                        <a:rPr lang="en-US" sz="1600"/>
                        <a:t>Data Retrieval and Analysis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t>End of August</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889825">
                <a:tc>
                  <a:txBody>
                    <a:bodyPr/>
                    <a:lstStyle/>
                    <a:p>
                      <a:pPr indent="0" lvl="0" marL="0" rtl="0" algn="l">
                        <a:spcBef>
                          <a:spcPts val="0"/>
                        </a:spcBef>
                        <a:spcAft>
                          <a:spcPts val="0"/>
                        </a:spcAft>
                        <a:buNone/>
                      </a:pPr>
                      <a:r>
                        <a:rPr lang="en-US" sz="1600"/>
                        <a:t>Statistical Analysis of Features and Feature Selection; Data Preprocessing based on results from Statistical Analysis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t>September</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7875">
                <a:tc>
                  <a:txBody>
                    <a:bodyPr/>
                    <a:lstStyle/>
                    <a:p>
                      <a:pPr indent="0" lvl="0" marL="0" rtl="0" algn="l">
                        <a:spcBef>
                          <a:spcPts val="0"/>
                        </a:spcBef>
                        <a:spcAft>
                          <a:spcPts val="0"/>
                        </a:spcAft>
                        <a:buNone/>
                      </a:pPr>
                      <a:r>
                        <a:rPr lang="en-US" sz="1600"/>
                        <a:t>Testing traditional/conventional models on the pre-processed data and tuning for best possible results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600">
                          <a:solidFill>
                            <a:schemeClr val="dk1"/>
                          </a:solidFill>
                        </a:rPr>
                        <a:t>September</a:t>
                      </a:r>
                      <a:endParaRPr sz="1600">
                        <a:solidFill>
                          <a:schemeClr val="dk1"/>
                        </a:solidFill>
                      </a:endParaRPr>
                    </a:p>
                    <a:p>
                      <a:pPr indent="0" lvl="0" marL="0" rtl="0" algn="l">
                        <a:spcBef>
                          <a:spcPts val="0"/>
                        </a:spcBef>
                        <a:spcAft>
                          <a:spcPts val="0"/>
                        </a:spcAft>
                        <a:buNone/>
                      </a:pPr>
                      <a:r>
                        <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7875">
                <a:tc>
                  <a:txBody>
                    <a:bodyPr/>
                    <a:lstStyle/>
                    <a:p>
                      <a:pPr indent="0" lvl="0" marL="0" rtl="0" algn="l">
                        <a:spcBef>
                          <a:spcPts val="0"/>
                        </a:spcBef>
                        <a:spcAft>
                          <a:spcPts val="0"/>
                        </a:spcAft>
                        <a:buNone/>
                      </a:pPr>
                      <a:r>
                        <a:rPr lang="en-US" sz="1600"/>
                        <a:t>Testing unconventional and/or ensemble learning methods on the data and tuning for best possible results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t>Mid September - Mid October</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7875">
                <a:tc>
                  <a:txBody>
                    <a:bodyPr/>
                    <a:lstStyle/>
                    <a:p>
                      <a:pPr indent="0" lvl="0" marL="0" rtl="0" algn="l">
                        <a:spcBef>
                          <a:spcPts val="0"/>
                        </a:spcBef>
                        <a:spcAft>
                          <a:spcPts val="0"/>
                        </a:spcAft>
                        <a:buNone/>
                      </a:pPr>
                      <a:r>
                        <a:rPr lang="en-US" sz="1600"/>
                        <a:t>Determining the models with best results and defining the corresponding best split-set and hyper-parameters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t> Mid October - End of October</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7875">
                <a:tc>
                  <a:txBody>
                    <a:bodyPr/>
                    <a:lstStyle/>
                    <a:p>
                      <a:pPr indent="0" lvl="0" marL="0" rtl="0" algn="l">
                        <a:spcBef>
                          <a:spcPts val="0"/>
                        </a:spcBef>
                        <a:spcAft>
                          <a:spcPts val="0"/>
                        </a:spcAft>
                        <a:buNone/>
                      </a:pPr>
                      <a:r>
                        <a:rPr lang="en-US" sz="1600"/>
                        <a:t>Documenting the results as a research paper with fully described results and corresponding methodologies</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t>End of October</a:t>
                      </a:r>
                      <a:endParaRPr sz="1600"/>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a:t>
            </a:r>
            <a:r>
              <a:rPr lang="en-US"/>
              <a:t> Timeline</a:t>
            </a:r>
            <a:endParaRPr/>
          </a:p>
        </p:txBody>
      </p:sp>
      <p:sp>
        <p:nvSpPr>
          <p:cNvPr id="506" name="Google Shape;506;p74"/>
          <p:cNvSpPr txBox="1"/>
          <p:nvPr>
            <p:ph idx="4294967295" type="body"/>
          </p:nvPr>
        </p:nvSpPr>
        <p:spPr>
          <a:xfrm>
            <a:off x="845125" y="1649425"/>
            <a:ext cx="9870600" cy="34224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1000"/>
              </a:spcBef>
              <a:spcAft>
                <a:spcPts val="0"/>
              </a:spcAft>
              <a:buSzPts val="2400"/>
              <a:buChar char="●"/>
            </a:pPr>
            <a:r>
              <a:rPr lang="en-US" sz="2400"/>
              <a:t>The progress so far is in accordance with the timeline proposed earlier.</a:t>
            </a:r>
            <a:br>
              <a:rPr lang="en-US" sz="2400"/>
            </a:br>
            <a:endParaRPr sz="2400"/>
          </a:p>
          <a:p>
            <a:pPr indent="-381000" lvl="0" marL="457200" rtl="0" algn="l">
              <a:lnSpc>
                <a:spcPct val="100000"/>
              </a:lnSpc>
              <a:spcBef>
                <a:spcPts val="0"/>
              </a:spcBef>
              <a:spcAft>
                <a:spcPts val="0"/>
              </a:spcAft>
              <a:buSzPts val="2400"/>
              <a:buChar char="●"/>
            </a:pPr>
            <a:r>
              <a:rPr lang="en-US" sz="2400"/>
              <a:t>So, the same timeline will be followed for the remaining part of this project as well.</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5"/>
          <p:cNvSpPr txBox="1"/>
          <p:nvPr>
            <p:ph type="title"/>
          </p:nvPr>
        </p:nvSpPr>
        <p:spPr>
          <a:xfrm>
            <a:off x="831850" y="1712423"/>
            <a:ext cx="10515600" cy="2851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3DACA7"/>
                </a:solidFill>
                <a:highlight>
                  <a:srgbClr val="FFFFFF"/>
                </a:highlight>
              </a:rPr>
              <a:t>Individual team members’ contributions</a:t>
            </a:r>
            <a:endParaRPr b="1"/>
          </a:p>
        </p:txBody>
      </p:sp>
      <p:sp>
        <p:nvSpPr>
          <p:cNvPr id="512" name="Google Shape;512;p75"/>
          <p:cNvSpPr txBox="1"/>
          <p:nvPr>
            <p:ph idx="1" type="body"/>
          </p:nvPr>
        </p:nvSpPr>
        <p:spPr>
          <a:xfrm>
            <a:off x="831850" y="4552633"/>
            <a:ext cx="10515600" cy="15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Individual team members’ contributions</a:t>
            </a:r>
            <a:endParaRPr/>
          </a:p>
        </p:txBody>
      </p:sp>
      <p:sp>
        <p:nvSpPr>
          <p:cNvPr id="518" name="Google Shape;518;p76"/>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317500" lvl="0" marL="457200" rtl="0" algn="l">
              <a:lnSpc>
                <a:spcPct val="100000"/>
              </a:lnSpc>
              <a:spcBef>
                <a:spcPts val="1000"/>
              </a:spcBef>
              <a:spcAft>
                <a:spcPts val="0"/>
              </a:spcAft>
              <a:buSzPts val="1400"/>
              <a:buChar char="●"/>
            </a:pPr>
            <a:r>
              <a:rPr b="1" lang="en-US" sz="2400"/>
              <a:t>Akshat Gupta</a:t>
            </a:r>
            <a:endParaRPr b="1" sz="2400"/>
          </a:p>
          <a:p>
            <a:pPr indent="-330200" lvl="1" marL="914400" rtl="0" algn="l">
              <a:lnSpc>
                <a:spcPct val="100000"/>
              </a:lnSpc>
              <a:spcBef>
                <a:spcPts val="0"/>
              </a:spcBef>
              <a:spcAft>
                <a:spcPts val="0"/>
              </a:spcAft>
              <a:buSzPts val="1600"/>
              <a:buChar char="●"/>
            </a:pPr>
            <a:r>
              <a:rPr lang="en-US" sz="2200"/>
              <a:t>Motivation, Dataset Identification, Risk Stratification &amp; Survival Analysis, Literature Review, Coding CoxPH Model, Results and Analysis, Presentation Slides</a:t>
            </a:r>
            <a:endParaRPr sz="2200"/>
          </a:p>
          <a:p>
            <a:pPr indent="0" lvl="0" marL="0" rtl="0" algn="l">
              <a:lnSpc>
                <a:spcPct val="100000"/>
              </a:lnSpc>
              <a:spcBef>
                <a:spcPts val="1000"/>
              </a:spcBef>
              <a:spcAft>
                <a:spcPts val="0"/>
              </a:spcAft>
              <a:buNone/>
            </a:pPr>
            <a:r>
              <a:t/>
            </a:r>
            <a:endParaRPr b="1" sz="1500"/>
          </a:p>
          <a:p>
            <a:pPr indent="-317500" lvl="0" marL="457200" rtl="0" algn="l">
              <a:lnSpc>
                <a:spcPct val="100000"/>
              </a:lnSpc>
              <a:spcBef>
                <a:spcPts val="1000"/>
              </a:spcBef>
              <a:spcAft>
                <a:spcPts val="0"/>
              </a:spcAft>
              <a:buSzPts val="1400"/>
              <a:buChar char="●"/>
            </a:pPr>
            <a:r>
              <a:rPr b="1" lang="en-US" sz="2400"/>
              <a:t>Swati Sharma</a:t>
            </a:r>
            <a:endParaRPr sz="2400"/>
          </a:p>
          <a:p>
            <a:pPr indent="-330200" lvl="1" marL="914400" rtl="0" algn="l">
              <a:lnSpc>
                <a:spcPct val="100000"/>
              </a:lnSpc>
              <a:spcBef>
                <a:spcPts val="0"/>
              </a:spcBef>
              <a:spcAft>
                <a:spcPts val="0"/>
              </a:spcAft>
              <a:buSzPts val="1600"/>
              <a:buChar char="●"/>
            </a:pPr>
            <a:r>
              <a:rPr lang="en-US" sz="2200"/>
              <a:t>Dataset Identification, Data Visualization, Identifying optimal Pre-processing steps, Literature Review, Traditional v/s Survival Analysis Models, CoxPH Model, Presentation Slides</a:t>
            </a:r>
            <a:endParaRPr sz="2200"/>
          </a:p>
          <a:p>
            <a:pPr indent="0" lvl="0" marL="0" rtl="0" algn="l">
              <a:lnSpc>
                <a:spcPct val="100000"/>
              </a:lnSpc>
              <a:spcBef>
                <a:spcPts val="1000"/>
              </a:spcBef>
              <a:spcAft>
                <a:spcPts val="0"/>
              </a:spcAft>
              <a:buNone/>
            </a:pPr>
            <a:r>
              <a:t/>
            </a:r>
            <a:endParaRPr sz="1500"/>
          </a:p>
          <a:p>
            <a:pPr indent="-317500" lvl="0" marL="457200" rtl="0" algn="l">
              <a:lnSpc>
                <a:spcPct val="100000"/>
              </a:lnSpc>
              <a:spcBef>
                <a:spcPts val="1000"/>
              </a:spcBef>
              <a:spcAft>
                <a:spcPts val="0"/>
              </a:spcAft>
              <a:buSzPts val="1400"/>
              <a:buChar char="●"/>
            </a:pPr>
            <a:r>
              <a:rPr b="1" lang="en-US" sz="2400"/>
              <a:t>Rajorshi Mondal</a:t>
            </a:r>
            <a:endParaRPr sz="2400"/>
          </a:p>
          <a:p>
            <a:pPr indent="-330200" lvl="1" marL="914400" rtl="0" algn="l">
              <a:lnSpc>
                <a:spcPct val="100000"/>
              </a:lnSpc>
              <a:spcBef>
                <a:spcPts val="0"/>
              </a:spcBef>
              <a:spcAft>
                <a:spcPts val="0"/>
              </a:spcAft>
              <a:buSzPts val="1600"/>
              <a:buChar char="●"/>
            </a:pPr>
            <a:r>
              <a:rPr lang="en-US" sz="2200"/>
              <a:t>Motivation, Identifying relevant Previous Work, Literature Review, Dataset Identification, CoxPH Model, Presentation Slides</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44500" lvl="0" marL="609600" rtl="0" algn="l">
              <a:lnSpc>
                <a:spcPct val="100000"/>
              </a:lnSpc>
              <a:spcBef>
                <a:spcPts val="1000"/>
              </a:spcBef>
              <a:spcAft>
                <a:spcPts val="0"/>
              </a:spcAft>
              <a:buSzPts val="2200"/>
              <a:buChar char="●"/>
            </a:pPr>
            <a:r>
              <a:rPr lang="en-US" sz="2200"/>
              <a:t>The problem statement concerned with this study is a </a:t>
            </a:r>
            <a:r>
              <a:rPr b="1" lang="en-US" sz="2200"/>
              <a:t>Survival Analysis Problem</a:t>
            </a:r>
            <a:r>
              <a:rPr lang="en-US" sz="2200"/>
              <a:t>.</a:t>
            </a:r>
            <a:br>
              <a:rPr lang="en-US" sz="2200"/>
            </a:br>
            <a:endParaRPr sz="2200"/>
          </a:p>
          <a:p>
            <a:pPr indent="-444500" lvl="0" marL="609600" rtl="0" algn="l">
              <a:lnSpc>
                <a:spcPct val="100000"/>
              </a:lnSpc>
              <a:spcBef>
                <a:spcPts val="0"/>
              </a:spcBef>
              <a:spcAft>
                <a:spcPts val="0"/>
              </a:spcAft>
              <a:buSzPts val="2200"/>
              <a:buChar char="●"/>
            </a:pPr>
            <a:r>
              <a:rPr lang="en-US" sz="2200"/>
              <a:t>Survival Analysis or time-to-event analysis is a statistical methodology used to predict the time or instant when a certain event will occur. </a:t>
            </a:r>
            <a:br>
              <a:rPr lang="en-US" sz="2200"/>
            </a:br>
            <a:endParaRPr sz="2200"/>
          </a:p>
          <a:p>
            <a:pPr indent="-444500" lvl="0" marL="609600" rtl="0" algn="l">
              <a:lnSpc>
                <a:spcPct val="100000"/>
              </a:lnSpc>
              <a:spcBef>
                <a:spcPts val="0"/>
              </a:spcBef>
              <a:spcAft>
                <a:spcPts val="0"/>
              </a:spcAft>
              <a:buSzPts val="2200"/>
              <a:buChar char="●"/>
            </a:pPr>
            <a:r>
              <a:rPr lang="en-US" sz="2200"/>
              <a:t>To achieve our objective, modelling the relationship between </a:t>
            </a:r>
            <a:r>
              <a:rPr b="1" lang="en-US" sz="2200"/>
              <a:t>hitting times</a:t>
            </a:r>
            <a:r>
              <a:rPr lang="en-US" sz="2200"/>
              <a:t> (time of occurrence) and the </a:t>
            </a:r>
            <a:r>
              <a:rPr b="1" lang="en-US" sz="2200"/>
              <a:t>covariates </a:t>
            </a:r>
            <a:r>
              <a:rPr lang="en-US" sz="2200"/>
              <a:t>(features) is important.</a:t>
            </a:r>
            <a:br>
              <a:rPr lang="en-US" sz="2200"/>
            </a:br>
            <a:endParaRPr sz="2200"/>
          </a:p>
          <a:p>
            <a:pPr indent="-444500" lvl="0" marL="609600" rtl="0" algn="l">
              <a:lnSpc>
                <a:spcPct val="100000"/>
              </a:lnSpc>
              <a:spcBef>
                <a:spcPts val="0"/>
              </a:spcBef>
              <a:spcAft>
                <a:spcPts val="0"/>
              </a:spcAft>
              <a:buSzPts val="2200"/>
              <a:buChar char="●"/>
            </a:pPr>
            <a:r>
              <a:rPr lang="en-US" sz="2200"/>
              <a:t>Especially in a medical setting, survival analysis is applied to identify risk factors affecting the survival, comparison among risks of different subjects at a certain time of interest, decision of a cost efficient sensing period.</a:t>
            </a:r>
            <a:endParaRPr sz="2200"/>
          </a:p>
        </p:txBody>
      </p:sp>
      <p:sp>
        <p:nvSpPr>
          <p:cNvPr id="211" name="Google Shape;211;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Survival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Survival Analysis</a:t>
            </a:r>
            <a:endParaRPr/>
          </a:p>
        </p:txBody>
      </p:sp>
      <p:sp>
        <p:nvSpPr>
          <p:cNvPr id="217" name="Google Shape;217;p28"/>
          <p:cNvSpPr txBox="1"/>
          <p:nvPr>
            <p:ph idx="1" type="body"/>
          </p:nvPr>
        </p:nvSpPr>
        <p:spPr>
          <a:xfrm>
            <a:off x="845125" y="1381174"/>
            <a:ext cx="10515600" cy="5217300"/>
          </a:xfrm>
          <a:prstGeom prst="rect">
            <a:avLst/>
          </a:prstGeom>
        </p:spPr>
        <p:txBody>
          <a:bodyPr anchorCtr="0" anchor="t" bIns="45700" lIns="91425" spcFirstLastPara="1" rIns="91425" wrap="square" tIns="45700">
            <a:noAutofit/>
          </a:bodyPr>
          <a:lstStyle/>
          <a:p>
            <a:pPr indent="-228600" lvl="0" marL="228600" rtl="0" algn="l">
              <a:lnSpc>
                <a:spcPct val="100000"/>
              </a:lnSpc>
              <a:spcBef>
                <a:spcPts val="1000"/>
              </a:spcBef>
              <a:spcAft>
                <a:spcPts val="0"/>
              </a:spcAft>
              <a:buSzPts val="1800"/>
              <a:buChar char="●"/>
            </a:pPr>
            <a:r>
              <a:rPr b="1" lang="en-US"/>
              <a:t>Survival Function, s(t)</a:t>
            </a:r>
            <a:endParaRPr b="1"/>
          </a:p>
          <a:p>
            <a:pPr indent="-222250" lvl="1" marL="685800" rtl="0" algn="l">
              <a:lnSpc>
                <a:spcPct val="100000"/>
              </a:lnSpc>
              <a:spcBef>
                <a:spcPts val="0"/>
              </a:spcBef>
              <a:spcAft>
                <a:spcPts val="0"/>
              </a:spcAft>
              <a:buSzPts val="1700"/>
              <a:buChar char="●"/>
            </a:pPr>
            <a:r>
              <a:rPr lang="en-US" sz="2100"/>
              <a:t>Probability that the event hasn’t occurred by time t.</a:t>
            </a:r>
            <a:br>
              <a:rPr lang="en-US" sz="2100"/>
            </a:br>
            <a:endParaRPr sz="2100"/>
          </a:p>
          <a:p>
            <a:pPr indent="-228600" lvl="0" marL="228600" rtl="0" algn="l">
              <a:lnSpc>
                <a:spcPct val="100000"/>
              </a:lnSpc>
              <a:spcBef>
                <a:spcPts val="0"/>
              </a:spcBef>
              <a:spcAft>
                <a:spcPts val="0"/>
              </a:spcAft>
              <a:buSzPts val="1800"/>
              <a:buChar char="●"/>
            </a:pPr>
            <a:r>
              <a:rPr b="1" lang="en-US"/>
              <a:t>Hazard Function, h(t)</a:t>
            </a:r>
            <a:endParaRPr b="1"/>
          </a:p>
          <a:p>
            <a:pPr indent="-222250" lvl="1" marL="685800" rtl="0" algn="l">
              <a:lnSpc>
                <a:spcPct val="100000"/>
              </a:lnSpc>
              <a:spcBef>
                <a:spcPts val="0"/>
              </a:spcBef>
              <a:spcAft>
                <a:spcPts val="0"/>
              </a:spcAft>
              <a:buSzPts val="1700"/>
              <a:buChar char="●"/>
            </a:pPr>
            <a:r>
              <a:rPr lang="en-US" sz="2100"/>
              <a:t>Given that the event hasn’t occurred by time t, probability of event happening in a small time frame around time t.</a:t>
            </a:r>
            <a:br>
              <a:rPr lang="en-US" sz="2100"/>
            </a:br>
            <a:endParaRPr sz="2100"/>
          </a:p>
          <a:p>
            <a:pPr indent="-228600" lvl="0" marL="228600" rtl="0" algn="l">
              <a:lnSpc>
                <a:spcPct val="100000"/>
              </a:lnSpc>
              <a:spcBef>
                <a:spcPts val="0"/>
              </a:spcBef>
              <a:spcAft>
                <a:spcPts val="0"/>
              </a:spcAft>
              <a:buSzPts val="1800"/>
              <a:buChar char="●"/>
            </a:pPr>
            <a:r>
              <a:rPr b="1" lang="en-US"/>
              <a:t>Right-Censoring </a:t>
            </a:r>
            <a:endParaRPr b="1"/>
          </a:p>
          <a:p>
            <a:pPr indent="-228600" lvl="1" marL="685800" rtl="0" algn="l">
              <a:lnSpc>
                <a:spcPct val="100000"/>
              </a:lnSpc>
              <a:spcBef>
                <a:spcPts val="0"/>
              </a:spcBef>
              <a:spcAft>
                <a:spcPts val="0"/>
              </a:spcAft>
              <a:buSzPts val="1800"/>
              <a:buChar char="●"/>
            </a:pPr>
            <a:r>
              <a:rPr lang="en-US" sz="2100"/>
              <a:t>In many real-world scenarios, not all individuals experience the event within the study period, or opt out of the study before the event has occurred. Censoring occurs when the exact event time is unknown but is known to be later than a certain point.</a:t>
            </a:r>
            <a:br>
              <a:rPr lang="en-US" sz="2200"/>
            </a:br>
            <a:endParaRPr sz="2200"/>
          </a:p>
          <a:p>
            <a:pPr indent="-228600" lvl="0" marL="228600" rtl="0" algn="l">
              <a:lnSpc>
                <a:spcPct val="100000"/>
              </a:lnSpc>
              <a:spcBef>
                <a:spcPts val="0"/>
              </a:spcBef>
              <a:spcAft>
                <a:spcPts val="0"/>
              </a:spcAft>
              <a:buSzPts val="1800"/>
              <a:buChar char="●"/>
            </a:pPr>
            <a:r>
              <a:rPr b="1" lang="en-US"/>
              <a:t>Survival Time</a:t>
            </a:r>
            <a:endParaRPr b="1"/>
          </a:p>
          <a:p>
            <a:pPr indent="-222250" lvl="1" marL="685800" rtl="0" algn="l">
              <a:lnSpc>
                <a:spcPct val="100000"/>
              </a:lnSpc>
              <a:spcBef>
                <a:spcPts val="0"/>
              </a:spcBef>
              <a:spcAft>
                <a:spcPts val="0"/>
              </a:spcAft>
              <a:buSzPts val="1700"/>
              <a:buChar char="●"/>
            </a:pPr>
            <a:r>
              <a:rPr lang="en-US" sz="2100"/>
              <a:t>Time elapsed from a well-defined starting point to the occurrence of the event</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Defining a Relation</a:t>
            </a:r>
            <a:endParaRPr/>
          </a:p>
        </p:txBody>
      </p:sp>
      <p:sp>
        <p:nvSpPr>
          <p:cNvPr id="223" name="Google Shape;223;p29"/>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38150" lvl="0" marL="609600" marR="0" rtl="0" algn="l">
              <a:lnSpc>
                <a:spcPct val="100000"/>
              </a:lnSpc>
              <a:spcBef>
                <a:spcPts val="0"/>
              </a:spcBef>
              <a:spcAft>
                <a:spcPts val="0"/>
              </a:spcAft>
              <a:buSzPts val="2100"/>
              <a:buChar char="●"/>
            </a:pPr>
            <a:r>
              <a:rPr lang="en-US" sz="2100"/>
              <a:t>Previous work in this domain attempted to predict survival times by assuming a specific stochastic function as a relationship between the distribution of hitting times (risk of event) and the covariates.</a:t>
            </a:r>
            <a:br>
              <a:rPr lang="en-US" sz="2100"/>
            </a:br>
            <a:endParaRPr sz="2100"/>
          </a:p>
          <a:p>
            <a:pPr indent="-438150" lvl="0" marL="609600" rtl="0" algn="l">
              <a:lnSpc>
                <a:spcPct val="100000"/>
              </a:lnSpc>
              <a:spcBef>
                <a:spcPts val="0"/>
              </a:spcBef>
              <a:spcAft>
                <a:spcPts val="0"/>
              </a:spcAft>
              <a:buSzPts val="2100"/>
              <a:buChar char="●"/>
            </a:pPr>
            <a:r>
              <a:rPr lang="en-US" sz="2100"/>
              <a:t>For example, the </a:t>
            </a:r>
            <a:r>
              <a:rPr b="1" lang="en-US" sz="2100"/>
              <a:t>Cox Proportional Hazards Model</a:t>
            </a:r>
            <a:r>
              <a:rPr lang="en-US" sz="2100"/>
              <a:t>, makes the assumption that the hazard ratio between two individuals remains constant with time or that under competing risks, the risks are individually independent (</a:t>
            </a:r>
            <a:r>
              <a:rPr b="1" lang="en-US" sz="2100"/>
              <a:t>Proportional Hazards Assumption</a:t>
            </a:r>
            <a:r>
              <a:rPr lang="en-US" sz="2100"/>
              <a:t>).</a:t>
            </a:r>
            <a:br>
              <a:rPr lang="en-US" sz="2100"/>
            </a:br>
            <a:endParaRPr sz="2100"/>
          </a:p>
          <a:p>
            <a:pPr indent="-438150" lvl="0" marL="609600" rtl="0" algn="l">
              <a:lnSpc>
                <a:spcPct val="100000"/>
              </a:lnSpc>
              <a:spcBef>
                <a:spcPts val="0"/>
              </a:spcBef>
              <a:spcAft>
                <a:spcPts val="0"/>
              </a:spcAft>
              <a:buSzPts val="2100"/>
              <a:buChar char="●"/>
            </a:pPr>
            <a:r>
              <a:rPr lang="en-US" sz="2100"/>
              <a:t>Formally, hazard rate is constant and that the log of the hazard rate is a linear function of covariates.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Competing Risks </a:t>
            </a:r>
            <a:endParaRPr/>
          </a:p>
        </p:txBody>
      </p:sp>
      <p:sp>
        <p:nvSpPr>
          <p:cNvPr id="229" name="Google Shape;229;p30"/>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438150" lvl="0" marL="609600" rtl="0" algn="l">
              <a:lnSpc>
                <a:spcPct val="100000"/>
              </a:lnSpc>
              <a:spcBef>
                <a:spcPts val="1000"/>
              </a:spcBef>
              <a:spcAft>
                <a:spcPts val="0"/>
              </a:spcAft>
              <a:buSzPts val="2100"/>
              <a:buChar char="●"/>
            </a:pPr>
            <a:r>
              <a:rPr lang="en-US" sz="2100"/>
              <a:t>S</a:t>
            </a:r>
            <a:r>
              <a:rPr lang="en-US" sz="2100"/>
              <a:t>cenario where a person may be at risk of multiple events alongside a main illness (like cancer), in other words, when an individual is at risk of multiple events due to various different causes</a:t>
            </a:r>
            <a:br>
              <a:rPr lang="en-US" sz="2100"/>
            </a:br>
            <a:endParaRPr sz="2100"/>
          </a:p>
          <a:p>
            <a:pPr indent="-438150" lvl="0" marL="609600" rtl="0" algn="l">
              <a:lnSpc>
                <a:spcPct val="100000"/>
              </a:lnSpc>
              <a:spcBef>
                <a:spcPts val="0"/>
              </a:spcBef>
              <a:spcAft>
                <a:spcPts val="0"/>
              </a:spcAft>
              <a:buSzPts val="2100"/>
              <a:buChar char="●"/>
            </a:pPr>
            <a:r>
              <a:rPr lang="en-US" sz="2100"/>
              <a:t>In scenarios like these, an individual may experience one of these events while being at risk of others</a:t>
            </a:r>
            <a:br>
              <a:rPr lang="en-US" sz="2100"/>
            </a:br>
            <a:endParaRPr sz="2100"/>
          </a:p>
          <a:p>
            <a:pPr indent="-438150" lvl="0" marL="609600" rtl="0" algn="l">
              <a:lnSpc>
                <a:spcPct val="100000"/>
              </a:lnSpc>
              <a:spcBef>
                <a:spcPts val="0"/>
              </a:spcBef>
              <a:spcAft>
                <a:spcPts val="0"/>
              </a:spcAft>
              <a:buSzPts val="2100"/>
              <a:buChar char="●"/>
            </a:pPr>
            <a:r>
              <a:rPr lang="en-US" sz="2100"/>
              <a:t>In other words, the occurrence of one event "competes" with the occurrence of other events.</a:t>
            </a:r>
            <a:br>
              <a:rPr lang="en-US" sz="2100"/>
            </a:br>
            <a:endParaRPr sz="2100"/>
          </a:p>
          <a:p>
            <a:pPr indent="-438150" lvl="0" marL="609600" rtl="0" algn="l">
              <a:lnSpc>
                <a:spcPct val="100000"/>
              </a:lnSpc>
              <a:spcBef>
                <a:spcPts val="0"/>
              </a:spcBef>
              <a:spcAft>
                <a:spcPts val="0"/>
              </a:spcAft>
              <a:buSzPts val="2100"/>
              <a:buChar char="●"/>
            </a:pPr>
            <a:r>
              <a:rPr lang="en-US" sz="2100"/>
              <a:t>C</a:t>
            </a:r>
            <a:r>
              <a:rPr lang="en-US" sz="2100"/>
              <a:t>ompeting risks introduce complexity because traditional survival analysis often assumes that individuals are at risk for a single event</a:t>
            </a:r>
            <a:br>
              <a:rPr lang="en-US" sz="2100"/>
            </a:br>
            <a:endParaRPr sz="2100"/>
          </a:p>
          <a:p>
            <a:pPr indent="-438150" lvl="0" marL="609600" rtl="0" algn="l">
              <a:lnSpc>
                <a:spcPct val="100000"/>
              </a:lnSpc>
              <a:spcBef>
                <a:spcPts val="0"/>
              </a:spcBef>
              <a:spcAft>
                <a:spcPts val="0"/>
              </a:spcAft>
              <a:buSzPts val="2100"/>
              <a:buChar char="●"/>
            </a:pPr>
            <a:r>
              <a:rPr lang="en-US" sz="2100"/>
              <a:t>Our problem though does not directly address competing risks, but the dataset being used for the purpose of this study is modelled with multiple events of interest</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