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8" r:id="rId5"/>
    <p:sldId id="279" r:id="rId6"/>
    <p:sldId id="259" r:id="rId7"/>
    <p:sldId id="260" r:id="rId8"/>
    <p:sldId id="261" r:id="rId9"/>
    <p:sldId id="262" r:id="rId10"/>
    <p:sldId id="263" r:id="rId11"/>
    <p:sldId id="280" r:id="rId12"/>
    <p:sldId id="266" r:id="rId13"/>
    <p:sldId id="264" r:id="rId14"/>
    <p:sldId id="265" r:id="rId15"/>
    <p:sldId id="268" r:id="rId16"/>
    <p:sldId id="269" r:id="rId17"/>
    <p:sldId id="270" r:id="rId18"/>
    <p:sldId id="271" r:id="rId19"/>
    <p:sldId id="272" r:id="rId20"/>
    <p:sldId id="273" r:id="rId21"/>
    <p:sldId id="274" r:id="rId22"/>
    <p:sldId id="275" r:id="rId23"/>
    <p:sldId id="276" r:id="rId24"/>
    <p:sldId id="277" r:id="rId25"/>
    <p:sldId id="281" r:id="rId26"/>
    <p:sldId id="282" r:id="rId27"/>
    <p:sldId id="283"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1513F-84BD-4C5E-B97F-EAAEF79717C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18BA146-AF3F-4F2E-9F2F-F69345CF0F02}">
      <dgm:prSet/>
      <dgm:spPr/>
      <dgm:t>
        <a:bodyPr/>
        <a:lstStyle/>
        <a:p>
          <a:pPr>
            <a:lnSpc>
              <a:spcPct val="100000"/>
            </a:lnSpc>
          </a:pPr>
          <a:r>
            <a:rPr lang="en-GB"/>
            <a:t>In a centralized database, like PayPal, all nodes connect to a single, central node that is controlled by one entity.</a:t>
          </a:r>
          <a:endParaRPr lang="en-US"/>
        </a:p>
      </dgm:t>
    </dgm:pt>
    <dgm:pt modelId="{A9F66874-CDD0-482B-8340-6B85BC158EA4}" type="parTrans" cxnId="{355BA7A5-0517-4C49-B87C-95DE55D9D3F4}">
      <dgm:prSet/>
      <dgm:spPr/>
      <dgm:t>
        <a:bodyPr/>
        <a:lstStyle/>
        <a:p>
          <a:endParaRPr lang="en-US"/>
        </a:p>
      </dgm:t>
    </dgm:pt>
    <dgm:pt modelId="{CC289A7E-A369-43B0-BE8D-2CDA553AE3E3}" type="sibTrans" cxnId="{355BA7A5-0517-4C49-B87C-95DE55D9D3F4}">
      <dgm:prSet/>
      <dgm:spPr/>
      <dgm:t>
        <a:bodyPr/>
        <a:lstStyle/>
        <a:p>
          <a:endParaRPr lang="en-US"/>
        </a:p>
      </dgm:t>
    </dgm:pt>
    <dgm:pt modelId="{05F18113-D7B7-40C0-A0DA-814E87F441DA}">
      <dgm:prSet/>
      <dgm:spPr/>
      <dgm:t>
        <a:bodyPr/>
        <a:lstStyle/>
        <a:p>
          <a:pPr>
            <a:lnSpc>
              <a:spcPct val="100000"/>
            </a:lnSpc>
          </a:pPr>
          <a:r>
            <a:rPr lang="en-GB"/>
            <a:t>In a distributed database, like multiple databases hosted on Amazon Web Services (AWS), each node can maintain a replicated copy of the same data, each node knows the identity of other nodes, and all nodes are controlled by one entity.</a:t>
          </a:r>
          <a:endParaRPr lang="en-US"/>
        </a:p>
      </dgm:t>
    </dgm:pt>
    <dgm:pt modelId="{22CE3A2A-9775-4E13-B6E5-44C504979B5F}" type="parTrans" cxnId="{DF9EC9DA-B033-4D75-BBA9-33C7BC7AE080}">
      <dgm:prSet/>
      <dgm:spPr/>
      <dgm:t>
        <a:bodyPr/>
        <a:lstStyle/>
        <a:p>
          <a:endParaRPr lang="en-US"/>
        </a:p>
      </dgm:t>
    </dgm:pt>
    <dgm:pt modelId="{D96DBDBC-06D0-4D26-A603-1E66E6729E77}" type="sibTrans" cxnId="{DF9EC9DA-B033-4D75-BBA9-33C7BC7AE080}">
      <dgm:prSet/>
      <dgm:spPr/>
      <dgm:t>
        <a:bodyPr/>
        <a:lstStyle/>
        <a:p>
          <a:endParaRPr lang="en-US"/>
        </a:p>
      </dgm:t>
    </dgm:pt>
    <dgm:pt modelId="{D071354F-70A8-4E07-8B39-3CFA1C36182C}">
      <dgm:prSet/>
      <dgm:spPr/>
      <dgm:t>
        <a:bodyPr/>
        <a:lstStyle/>
        <a:p>
          <a:pPr>
            <a:lnSpc>
              <a:spcPct val="100000"/>
            </a:lnSpc>
          </a:pPr>
          <a:r>
            <a:rPr lang="en-GB"/>
            <a:t>In a decentralized database, like Bitcoin’s Blockchain, each node can main‐ tain a replicated copy of the same data, each node may not know the identify of other nodes, and all nodes are controlled by many entities who may be anonymous</a:t>
          </a:r>
          <a:endParaRPr lang="en-US"/>
        </a:p>
      </dgm:t>
    </dgm:pt>
    <dgm:pt modelId="{A90F2B62-A44F-4A90-9207-91AE64E15DEB}" type="parTrans" cxnId="{AEFEDCD6-D636-4D96-974B-2181B979E7AA}">
      <dgm:prSet/>
      <dgm:spPr/>
      <dgm:t>
        <a:bodyPr/>
        <a:lstStyle/>
        <a:p>
          <a:endParaRPr lang="en-US"/>
        </a:p>
      </dgm:t>
    </dgm:pt>
    <dgm:pt modelId="{A3F807CF-523B-4499-9B98-857B3543DD99}" type="sibTrans" cxnId="{AEFEDCD6-D636-4D96-974B-2181B979E7AA}">
      <dgm:prSet/>
      <dgm:spPr/>
      <dgm:t>
        <a:bodyPr/>
        <a:lstStyle/>
        <a:p>
          <a:endParaRPr lang="en-US"/>
        </a:p>
      </dgm:t>
    </dgm:pt>
    <dgm:pt modelId="{42AF1028-F607-47A3-B83F-0B79AEBD7508}" type="pres">
      <dgm:prSet presAssocID="{C231513F-84BD-4C5E-B97F-EAAEF79717C6}" presName="root" presStyleCnt="0">
        <dgm:presLayoutVars>
          <dgm:dir/>
          <dgm:resizeHandles val="exact"/>
        </dgm:presLayoutVars>
      </dgm:prSet>
      <dgm:spPr/>
    </dgm:pt>
    <dgm:pt modelId="{56239432-8048-49EB-9F4C-B9D69AE1A9C0}" type="pres">
      <dgm:prSet presAssocID="{018BA146-AF3F-4F2E-9F2F-F69345CF0F02}" presName="compNode" presStyleCnt="0"/>
      <dgm:spPr/>
    </dgm:pt>
    <dgm:pt modelId="{2BAFA3E1-FB63-4879-A335-F653947D8687}" type="pres">
      <dgm:prSet presAssocID="{018BA146-AF3F-4F2E-9F2F-F69345CF0F02}" presName="bgRect" presStyleLbl="bgShp" presStyleIdx="0" presStyleCnt="3"/>
      <dgm:spPr/>
    </dgm:pt>
    <dgm:pt modelId="{5A1A1636-16B3-4010-81AA-A179059CB39F}" type="pres">
      <dgm:prSet presAssocID="{018BA146-AF3F-4F2E-9F2F-F69345CF0F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7A58447F-CFAD-45C0-812F-59635BE438E4}" type="pres">
      <dgm:prSet presAssocID="{018BA146-AF3F-4F2E-9F2F-F69345CF0F02}" presName="spaceRect" presStyleCnt="0"/>
      <dgm:spPr/>
    </dgm:pt>
    <dgm:pt modelId="{7F8B0114-0374-4191-9DBB-22CE59434AB9}" type="pres">
      <dgm:prSet presAssocID="{018BA146-AF3F-4F2E-9F2F-F69345CF0F02}" presName="parTx" presStyleLbl="revTx" presStyleIdx="0" presStyleCnt="3">
        <dgm:presLayoutVars>
          <dgm:chMax val="0"/>
          <dgm:chPref val="0"/>
        </dgm:presLayoutVars>
      </dgm:prSet>
      <dgm:spPr/>
    </dgm:pt>
    <dgm:pt modelId="{C45A2F89-3E45-4F04-A442-8CAE0D26B876}" type="pres">
      <dgm:prSet presAssocID="{CC289A7E-A369-43B0-BE8D-2CDA553AE3E3}" presName="sibTrans" presStyleCnt="0"/>
      <dgm:spPr/>
    </dgm:pt>
    <dgm:pt modelId="{1E6E8DAE-1EA9-4E21-B035-8A22866AF770}" type="pres">
      <dgm:prSet presAssocID="{05F18113-D7B7-40C0-A0DA-814E87F441DA}" presName="compNode" presStyleCnt="0"/>
      <dgm:spPr/>
    </dgm:pt>
    <dgm:pt modelId="{781F3327-3CAC-42CB-B5BF-4EE7C2DF54B5}" type="pres">
      <dgm:prSet presAssocID="{05F18113-D7B7-40C0-A0DA-814E87F441DA}" presName="bgRect" presStyleLbl="bgShp" presStyleIdx="1" presStyleCnt="3"/>
      <dgm:spPr/>
    </dgm:pt>
    <dgm:pt modelId="{7D03B0E4-2A2B-4C9C-B5B4-187530E4255C}" type="pres">
      <dgm:prSet presAssocID="{05F18113-D7B7-40C0-A0DA-814E87F441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A0313F17-5DB7-4265-8067-56691FFA8A67}" type="pres">
      <dgm:prSet presAssocID="{05F18113-D7B7-40C0-A0DA-814E87F441DA}" presName="spaceRect" presStyleCnt="0"/>
      <dgm:spPr/>
    </dgm:pt>
    <dgm:pt modelId="{C5E684BC-03B2-4A35-8664-863CD47F8235}" type="pres">
      <dgm:prSet presAssocID="{05F18113-D7B7-40C0-A0DA-814E87F441DA}" presName="parTx" presStyleLbl="revTx" presStyleIdx="1" presStyleCnt="3">
        <dgm:presLayoutVars>
          <dgm:chMax val="0"/>
          <dgm:chPref val="0"/>
        </dgm:presLayoutVars>
      </dgm:prSet>
      <dgm:spPr/>
    </dgm:pt>
    <dgm:pt modelId="{01EE1D2E-EFD8-474C-9EAC-CDBA3D4221E6}" type="pres">
      <dgm:prSet presAssocID="{D96DBDBC-06D0-4D26-A603-1E66E6729E77}" presName="sibTrans" presStyleCnt="0"/>
      <dgm:spPr/>
    </dgm:pt>
    <dgm:pt modelId="{D13A60AB-935D-4F8B-9035-5F1F30D651E3}" type="pres">
      <dgm:prSet presAssocID="{D071354F-70A8-4E07-8B39-3CFA1C36182C}" presName="compNode" presStyleCnt="0"/>
      <dgm:spPr/>
    </dgm:pt>
    <dgm:pt modelId="{42A873B4-9BB2-48C2-88E8-8119398E87F7}" type="pres">
      <dgm:prSet presAssocID="{D071354F-70A8-4E07-8B39-3CFA1C36182C}" presName="bgRect" presStyleLbl="bgShp" presStyleIdx="2" presStyleCnt="3"/>
      <dgm:spPr/>
    </dgm:pt>
    <dgm:pt modelId="{BB40E301-DA2D-4DEA-BC38-DB9D6CC8AF12}" type="pres">
      <dgm:prSet presAssocID="{D071354F-70A8-4E07-8B39-3CFA1C3618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0EEBC192-4D75-486F-B068-720FAC5DBC0B}" type="pres">
      <dgm:prSet presAssocID="{D071354F-70A8-4E07-8B39-3CFA1C36182C}" presName="spaceRect" presStyleCnt="0"/>
      <dgm:spPr/>
    </dgm:pt>
    <dgm:pt modelId="{D079EFE8-C1EC-4CF8-9BFC-AAB3C8FC4BC6}" type="pres">
      <dgm:prSet presAssocID="{D071354F-70A8-4E07-8B39-3CFA1C36182C}" presName="parTx" presStyleLbl="revTx" presStyleIdx="2" presStyleCnt="3">
        <dgm:presLayoutVars>
          <dgm:chMax val="0"/>
          <dgm:chPref val="0"/>
        </dgm:presLayoutVars>
      </dgm:prSet>
      <dgm:spPr/>
    </dgm:pt>
  </dgm:ptLst>
  <dgm:cxnLst>
    <dgm:cxn modelId="{0264C021-B03B-4790-9A70-ECE4EFCA2C02}" type="presOf" srcId="{D071354F-70A8-4E07-8B39-3CFA1C36182C}" destId="{D079EFE8-C1EC-4CF8-9BFC-AAB3C8FC4BC6}" srcOrd="0" destOrd="0" presId="urn:microsoft.com/office/officeart/2018/2/layout/IconVerticalSolidList"/>
    <dgm:cxn modelId="{287F956A-E4FA-4E7B-97BB-E513F0D09ED9}" type="presOf" srcId="{05F18113-D7B7-40C0-A0DA-814E87F441DA}" destId="{C5E684BC-03B2-4A35-8664-863CD47F8235}" srcOrd="0" destOrd="0" presId="urn:microsoft.com/office/officeart/2018/2/layout/IconVerticalSolidList"/>
    <dgm:cxn modelId="{355BA7A5-0517-4C49-B87C-95DE55D9D3F4}" srcId="{C231513F-84BD-4C5E-B97F-EAAEF79717C6}" destId="{018BA146-AF3F-4F2E-9F2F-F69345CF0F02}" srcOrd="0" destOrd="0" parTransId="{A9F66874-CDD0-482B-8340-6B85BC158EA4}" sibTransId="{CC289A7E-A369-43B0-BE8D-2CDA553AE3E3}"/>
    <dgm:cxn modelId="{80FACCA8-ECEC-4156-B5A3-B5DD78D6DD04}" type="presOf" srcId="{C231513F-84BD-4C5E-B97F-EAAEF79717C6}" destId="{42AF1028-F607-47A3-B83F-0B79AEBD7508}" srcOrd="0" destOrd="0" presId="urn:microsoft.com/office/officeart/2018/2/layout/IconVerticalSolidList"/>
    <dgm:cxn modelId="{AEFEDCD6-D636-4D96-974B-2181B979E7AA}" srcId="{C231513F-84BD-4C5E-B97F-EAAEF79717C6}" destId="{D071354F-70A8-4E07-8B39-3CFA1C36182C}" srcOrd="2" destOrd="0" parTransId="{A90F2B62-A44F-4A90-9207-91AE64E15DEB}" sibTransId="{A3F807CF-523B-4499-9B98-857B3543DD99}"/>
    <dgm:cxn modelId="{DF9EC9DA-B033-4D75-BBA9-33C7BC7AE080}" srcId="{C231513F-84BD-4C5E-B97F-EAAEF79717C6}" destId="{05F18113-D7B7-40C0-A0DA-814E87F441DA}" srcOrd="1" destOrd="0" parTransId="{22CE3A2A-9775-4E13-B6E5-44C504979B5F}" sibTransId="{D96DBDBC-06D0-4D26-A603-1E66E6729E77}"/>
    <dgm:cxn modelId="{EDF742F5-6C31-49D7-BCC1-08A006233DA9}" type="presOf" srcId="{018BA146-AF3F-4F2E-9F2F-F69345CF0F02}" destId="{7F8B0114-0374-4191-9DBB-22CE59434AB9}" srcOrd="0" destOrd="0" presId="urn:microsoft.com/office/officeart/2018/2/layout/IconVerticalSolidList"/>
    <dgm:cxn modelId="{6E5B1D7B-A354-457B-B73C-DAC879F3BAF3}" type="presParOf" srcId="{42AF1028-F607-47A3-B83F-0B79AEBD7508}" destId="{56239432-8048-49EB-9F4C-B9D69AE1A9C0}" srcOrd="0" destOrd="0" presId="urn:microsoft.com/office/officeart/2018/2/layout/IconVerticalSolidList"/>
    <dgm:cxn modelId="{BC757972-BD9F-4700-B00F-664320D935D1}" type="presParOf" srcId="{56239432-8048-49EB-9F4C-B9D69AE1A9C0}" destId="{2BAFA3E1-FB63-4879-A335-F653947D8687}" srcOrd="0" destOrd="0" presId="urn:microsoft.com/office/officeart/2018/2/layout/IconVerticalSolidList"/>
    <dgm:cxn modelId="{80280583-9402-40FF-9C38-C20E09326D32}" type="presParOf" srcId="{56239432-8048-49EB-9F4C-B9D69AE1A9C0}" destId="{5A1A1636-16B3-4010-81AA-A179059CB39F}" srcOrd="1" destOrd="0" presId="urn:microsoft.com/office/officeart/2018/2/layout/IconVerticalSolidList"/>
    <dgm:cxn modelId="{53D30A07-9E19-4295-AA66-6386C6F375CB}" type="presParOf" srcId="{56239432-8048-49EB-9F4C-B9D69AE1A9C0}" destId="{7A58447F-CFAD-45C0-812F-59635BE438E4}" srcOrd="2" destOrd="0" presId="urn:microsoft.com/office/officeart/2018/2/layout/IconVerticalSolidList"/>
    <dgm:cxn modelId="{379AC4AE-CC80-42EF-8115-D19B75186C4B}" type="presParOf" srcId="{56239432-8048-49EB-9F4C-B9D69AE1A9C0}" destId="{7F8B0114-0374-4191-9DBB-22CE59434AB9}" srcOrd="3" destOrd="0" presId="urn:microsoft.com/office/officeart/2018/2/layout/IconVerticalSolidList"/>
    <dgm:cxn modelId="{853AC587-289A-45F6-84E1-432A400E9274}" type="presParOf" srcId="{42AF1028-F607-47A3-B83F-0B79AEBD7508}" destId="{C45A2F89-3E45-4F04-A442-8CAE0D26B876}" srcOrd="1" destOrd="0" presId="urn:microsoft.com/office/officeart/2018/2/layout/IconVerticalSolidList"/>
    <dgm:cxn modelId="{EEFAEDBB-EED4-4FD8-87BB-848ECCB6AFB9}" type="presParOf" srcId="{42AF1028-F607-47A3-B83F-0B79AEBD7508}" destId="{1E6E8DAE-1EA9-4E21-B035-8A22866AF770}" srcOrd="2" destOrd="0" presId="urn:microsoft.com/office/officeart/2018/2/layout/IconVerticalSolidList"/>
    <dgm:cxn modelId="{523EA139-0D26-47C0-943B-8C9B076F8BA4}" type="presParOf" srcId="{1E6E8DAE-1EA9-4E21-B035-8A22866AF770}" destId="{781F3327-3CAC-42CB-B5BF-4EE7C2DF54B5}" srcOrd="0" destOrd="0" presId="urn:microsoft.com/office/officeart/2018/2/layout/IconVerticalSolidList"/>
    <dgm:cxn modelId="{5444D70C-54DF-4E8F-9D24-AF8E31F1FF84}" type="presParOf" srcId="{1E6E8DAE-1EA9-4E21-B035-8A22866AF770}" destId="{7D03B0E4-2A2B-4C9C-B5B4-187530E4255C}" srcOrd="1" destOrd="0" presId="urn:microsoft.com/office/officeart/2018/2/layout/IconVerticalSolidList"/>
    <dgm:cxn modelId="{52A39755-78ED-4484-968A-C9E2B9F3E93C}" type="presParOf" srcId="{1E6E8DAE-1EA9-4E21-B035-8A22866AF770}" destId="{A0313F17-5DB7-4265-8067-56691FFA8A67}" srcOrd="2" destOrd="0" presId="urn:microsoft.com/office/officeart/2018/2/layout/IconVerticalSolidList"/>
    <dgm:cxn modelId="{B326290C-5FDA-42FA-9EC4-A4B4412B9D40}" type="presParOf" srcId="{1E6E8DAE-1EA9-4E21-B035-8A22866AF770}" destId="{C5E684BC-03B2-4A35-8664-863CD47F8235}" srcOrd="3" destOrd="0" presId="urn:microsoft.com/office/officeart/2018/2/layout/IconVerticalSolidList"/>
    <dgm:cxn modelId="{F718E50B-D776-4295-BE59-B5A0F77F26B8}" type="presParOf" srcId="{42AF1028-F607-47A3-B83F-0B79AEBD7508}" destId="{01EE1D2E-EFD8-474C-9EAC-CDBA3D4221E6}" srcOrd="3" destOrd="0" presId="urn:microsoft.com/office/officeart/2018/2/layout/IconVerticalSolidList"/>
    <dgm:cxn modelId="{42372870-E818-4B0A-8D8C-171F4DF386A1}" type="presParOf" srcId="{42AF1028-F607-47A3-B83F-0B79AEBD7508}" destId="{D13A60AB-935D-4F8B-9035-5F1F30D651E3}" srcOrd="4" destOrd="0" presId="urn:microsoft.com/office/officeart/2018/2/layout/IconVerticalSolidList"/>
    <dgm:cxn modelId="{47CCA73F-5CB2-4DC8-BE8E-D3C5A81A7DE6}" type="presParOf" srcId="{D13A60AB-935D-4F8B-9035-5F1F30D651E3}" destId="{42A873B4-9BB2-48C2-88E8-8119398E87F7}" srcOrd="0" destOrd="0" presId="urn:microsoft.com/office/officeart/2018/2/layout/IconVerticalSolidList"/>
    <dgm:cxn modelId="{07D638A4-5D57-4410-BC05-DA071B59E15E}" type="presParOf" srcId="{D13A60AB-935D-4F8B-9035-5F1F30D651E3}" destId="{BB40E301-DA2D-4DEA-BC38-DB9D6CC8AF12}" srcOrd="1" destOrd="0" presId="urn:microsoft.com/office/officeart/2018/2/layout/IconVerticalSolidList"/>
    <dgm:cxn modelId="{E8754214-98F1-4290-9BC6-F874C9C83E7C}" type="presParOf" srcId="{D13A60AB-935D-4F8B-9035-5F1F30D651E3}" destId="{0EEBC192-4D75-486F-B068-720FAC5DBC0B}" srcOrd="2" destOrd="0" presId="urn:microsoft.com/office/officeart/2018/2/layout/IconVerticalSolidList"/>
    <dgm:cxn modelId="{B1A62CA7-7436-4D08-89AC-8D1CB96D884A}" type="presParOf" srcId="{D13A60AB-935D-4F8B-9035-5F1F30D651E3}" destId="{D079EFE8-C1EC-4CF8-9BFC-AAB3C8FC4B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929C8F-D9B2-42CA-BBE8-E6B8654B6D7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DF2FD51-4F27-4104-ADA8-CAF030892A24}">
      <dgm:prSet custT="1"/>
      <dgm:spPr/>
      <dgm:t>
        <a:bodyPr/>
        <a:lstStyle/>
        <a:p>
          <a:r>
            <a:rPr lang="en-GB" sz="1600" b="1"/>
            <a:t>Blockchain Users: </a:t>
          </a:r>
          <a:r>
            <a:rPr lang="en-GB" sz="1400"/>
            <a:t>Users are individuals or entities that interact with the blockchain network by sending and receiving transactions, accessing decentralized applications (DApps), or participating in token economies. Users may include consumers, investors, developers, and businesses utilizing blockchain technology for various purposes.</a:t>
          </a:r>
          <a:endParaRPr lang="en-US" sz="1400" dirty="0"/>
        </a:p>
      </dgm:t>
    </dgm:pt>
    <dgm:pt modelId="{6CEA1686-FE23-4560-B053-47A5AB41618D}" type="parTrans" cxnId="{C37EC5CC-DB47-4D35-A2F8-8659E91FB8CE}">
      <dgm:prSet/>
      <dgm:spPr/>
      <dgm:t>
        <a:bodyPr/>
        <a:lstStyle/>
        <a:p>
          <a:endParaRPr lang="en-US"/>
        </a:p>
      </dgm:t>
    </dgm:pt>
    <dgm:pt modelId="{A6E160EF-D0EC-43E4-8367-6D064147B7F3}" type="sibTrans" cxnId="{C37EC5CC-DB47-4D35-A2F8-8659E91FB8CE}">
      <dgm:prSet phldrT="1" phldr="0"/>
      <dgm:spPr/>
      <dgm:t>
        <a:bodyPr/>
        <a:lstStyle/>
        <a:p>
          <a:endParaRPr lang="en-US"/>
        </a:p>
      </dgm:t>
    </dgm:pt>
    <dgm:pt modelId="{117976D6-71FC-4782-9AB9-2393C6E1DD84}">
      <dgm:prSet custT="1"/>
      <dgm:spPr/>
      <dgm:t>
        <a:bodyPr/>
        <a:lstStyle/>
        <a:p>
          <a:r>
            <a:rPr lang="en-GB" sz="1600" b="1"/>
            <a:t>Miners/Validators: </a:t>
          </a:r>
          <a:r>
            <a:rPr lang="en-GB" sz="1400"/>
            <a:t>Miners (in proof-of-work systems) or validators (in proof-of-stake systems) are responsible for verifying transactions, creating new blocks, and maintaining the integrity of the blockchain. They contribute computational power or stake cryptocurrency as collateral to participate in consensus mechanisms, such as mining or staking, and earn rewards for their contributions.</a:t>
          </a:r>
          <a:endParaRPr lang="en-US" sz="1400" dirty="0"/>
        </a:p>
      </dgm:t>
    </dgm:pt>
    <dgm:pt modelId="{ECE791EA-786D-44AE-B89E-B98781846344}" type="parTrans" cxnId="{D53A1250-95EF-43F7-84DA-8A25EF603D8D}">
      <dgm:prSet/>
      <dgm:spPr/>
      <dgm:t>
        <a:bodyPr/>
        <a:lstStyle/>
        <a:p>
          <a:endParaRPr lang="en-US"/>
        </a:p>
      </dgm:t>
    </dgm:pt>
    <dgm:pt modelId="{39F1E1C4-11D3-4A66-B9A9-F177037B6455}" type="sibTrans" cxnId="{D53A1250-95EF-43F7-84DA-8A25EF603D8D}">
      <dgm:prSet phldrT="2" phldr="0"/>
      <dgm:spPr/>
      <dgm:t>
        <a:bodyPr/>
        <a:lstStyle/>
        <a:p>
          <a:endParaRPr lang="en-US"/>
        </a:p>
      </dgm:t>
    </dgm:pt>
    <dgm:pt modelId="{103413D7-E9D7-4F78-80CB-B772B0739A1E}">
      <dgm:prSet custT="1"/>
      <dgm:spPr/>
      <dgm:t>
        <a:bodyPr/>
        <a:lstStyle/>
        <a:p>
          <a:r>
            <a:rPr lang="en-GB" sz="1600" b="1"/>
            <a:t>Developers: </a:t>
          </a:r>
          <a:r>
            <a:rPr lang="en-GB" sz="1400"/>
            <a:t>Developers are individuals or teams that design, build, and maintain blockchain protocols, applications, and smart contracts. They contribute to the innovation and evolution of blockchain technology by creating new features, improving scalability, and addressing security vulnerabilities.</a:t>
          </a:r>
          <a:endParaRPr lang="en-US" sz="1400" dirty="0"/>
        </a:p>
      </dgm:t>
    </dgm:pt>
    <dgm:pt modelId="{761919B6-BEA5-4E68-AD20-1EC6F4A1DA5C}" type="parTrans" cxnId="{A81D5597-595E-4DD5-B2C1-E5ABC7B36C11}">
      <dgm:prSet/>
      <dgm:spPr/>
      <dgm:t>
        <a:bodyPr/>
        <a:lstStyle/>
        <a:p>
          <a:endParaRPr lang="en-US"/>
        </a:p>
      </dgm:t>
    </dgm:pt>
    <dgm:pt modelId="{DD48DFD2-5812-4355-8DA3-9297908D99CD}" type="sibTrans" cxnId="{A81D5597-595E-4DD5-B2C1-E5ABC7B36C11}">
      <dgm:prSet phldrT="3" phldr="0"/>
      <dgm:spPr/>
      <dgm:t>
        <a:bodyPr/>
        <a:lstStyle/>
        <a:p>
          <a:endParaRPr lang="en-US"/>
        </a:p>
      </dgm:t>
    </dgm:pt>
    <dgm:pt modelId="{8EBA7FC6-A868-4181-AC70-26D277E421CC}">
      <dgm:prSet custT="1"/>
      <dgm:spPr/>
      <dgm:t>
        <a:bodyPr/>
        <a:lstStyle/>
        <a:p>
          <a:r>
            <a:rPr lang="en-GB" sz="1600" b="1"/>
            <a:t>Node Operators: </a:t>
          </a:r>
          <a:r>
            <a:rPr lang="en-GB" sz="1400"/>
            <a:t>Node operators run and maintain network nodes, which store a copy of the blockchain's ledger and validate transactions. Full nodes participate in the consensus process by verifying blocks and broadcasting transactions, contributing to network decentralization and resilience.</a:t>
          </a:r>
          <a:endParaRPr lang="en-US" sz="1400" dirty="0"/>
        </a:p>
      </dgm:t>
    </dgm:pt>
    <dgm:pt modelId="{EB1264FD-7384-414B-9C9B-9495FBF1A99D}" type="parTrans" cxnId="{767EB3DB-3A68-4BA0-BB0E-5CE86B036161}">
      <dgm:prSet/>
      <dgm:spPr/>
      <dgm:t>
        <a:bodyPr/>
        <a:lstStyle/>
        <a:p>
          <a:endParaRPr lang="en-US"/>
        </a:p>
      </dgm:t>
    </dgm:pt>
    <dgm:pt modelId="{6BC28EFD-3A37-430B-A4EA-28678273CBD0}" type="sibTrans" cxnId="{767EB3DB-3A68-4BA0-BB0E-5CE86B036161}">
      <dgm:prSet phldrT="4" phldr="0"/>
      <dgm:spPr/>
      <dgm:t>
        <a:bodyPr/>
        <a:lstStyle/>
        <a:p>
          <a:endParaRPr lang="en-US"/>
        </a:p>
      </dgm:t>
    </dgm:pt>
    <dgm:pt modelId="{5F1969C8-FF0A-4E9F-9345-66F79FB2E8B8}">
      <dgm:prSet custT="1"/>
      <dgm:spPr/>
      <dgm:t>
        <a:bodyPr/>
        <a:lstStyle/>
        <a:p>
          <a:r>
            <a:rPr lang="en-GB" sz="1600" b="1"/>
            <a:t>Governance Entities: </a:t>
          </a:r>
          <a:r>
            <a:rPr lang="en-GB" sz="1400"/>
            <a:t>Governance entities or organizations oversee the governance and decision-making processes within blockchain networks. They may include core development teams, foundation boards, or decentralized autonomous organizations (DAOs) responsible for proposing and implementing protocol upgrades, resolving disputes, and managing community initiatives.</a:t>
          </a:r>
          <a:endParaRPr lang="en-US" sz="1400" dirty="0"/>
        </a:p>
      </dgm:t>
    </dgm:pt>
    <dgm:pt modelId="{B545A6F1-12C8-4BEA-B556-8F9492DDCEE9}" type="parTrans" cxnId="{37425651-15CA-4A79-A3A9-F8E39C6EAE65}">
      <dgm:prSet/>
      <dgm:spPr/>
      <dgm:t>
        <a:bodyPr/>
        <a:lstStyle/>
        <a:p>
          <a:endParaRPr lang="en-US"/>
        </a:p>
      </dgm:t>
    </dgm:pt>
    <dgm:pt modelId="{4985647C-357A-4270-8E0C-3EB5D20B1951}" type="sibTrans" cxnId="{37425651-15CA-4A79-A3A9-F8E39C6EAE65}">
      <dgm:prSet phldrT="5" phldr="0"/>
      <dgm:spPr/>
      <dgm:t>
        <a:bodyPr/>
        <a:lstStyle/>
        <a:p>
          <a:endParaRPr lang="en-US"/>
        </a:p>
      </dgm:t>
    </dgm:pt>
    <dgm:pt modelId="{E56DDCEF-6614-4435-8C62-AAB0D05FD0C3}">
      <dgm:prSet custT="1"/>
      <dgm:spPr/>
      <dgm:t>
        <a:bodyPr/>
        <a:lstStyle/>
        <a:p>
          <a:r>
            <a:rPr lang="en-GB" sz="1600" b="1"/>
            <a:t>Regulators and Policy Makers: </a:t>
          </a:r>
          <a:r>
            <a:rPr lang="en-GB" sz="1400"/>
            <a:t>Regulators and policy makers play a role in shaping the regulatory environment and legal framework surrounding blockchain technology. They establish regulations, guidelines, and compliance requirements to ensure consumer protection, prevent fraud, and promote innovation while mitigating risks associated with blockchain-based activities.</a:t>
          </a:r>
          <a:endParaRPr lang="en-US" sz="1400" dirty="0"/>
        </a:p>
      </dgm:t>
    </dgm:pt>
    <dgm:pt modelId="{2B2A2915-0AE8-4B24-BF27-C716527C4E03}" type="parTrans" cxnId="{32762CA1-AC33-4845-AABD-3A5471353199}">
      <dgm:prSet/>
      <dgm:spPr/>
      <dgm:t>
        <a:bodyPr/>
        <a:lstStyle/>
        <a:p>
          <a:endParaRPr lang="en-US"/>
        </a:p>
      </dgm:t>
    </dgm:pt>
    <dgm:pt modelId="{ADE698A9-CF34-4007-99CF-9CCB515FD7B5}" type="sibTrans" cxnId="{32762CA1-AC33-4845-AABD-3A5471353199}">
      <dgm:prSet phldrT="6" phldr="0"/>
      <dgm:spPr/>
      <dgm:t>
        <a:bodyPr/>
        <a:lstStyle/>
        <a:p>
          <a:endParaRPr lang="en-US"/>
        </a:p>
      </dgm:t>
    </dgm:pt>
    <dgm:pt modelId="{3C8FF3A2-484F-412B-A79C-78A974916A4C}" type="pres">
      <dgm:prSet presAssocID="{76929C8F-D9B2-42CA-BBE8-E6B8654B6D72}" presName="vert0" presStyleCnt="0">
        <dgm:presLayoutVars>
          <dgm:dir/>
          <dgm:animOne val="branch"/>
          <dgm:animLvl val="lvl"/>
        </dgm:presLayoutVars>
      </dgm:prSet>
      <dgm:spPr/>
    </dgm:pt>
    <dgm:pt modelId="{470575CD-1CAC-47E1-B129-ECAC527DDD0A}" type="pres">
      <dgm:prSet presAssocID="{ADF2FD51-4F27-4104-ADA8-CAF030892A24}" presName="thickLine" presStyleLbl="alignNode1" presStyleIdx="0" presStyleCnt="6"/>
      <dgm:spPr/>
    </dgm:pt>
    <dgm:pt modelId="{BF2EDF48-D92E-44E9-AD10-3CDC6ADB8353}" type="pres">
      <dgm:prSet presAssocID="{ADF2FD51-4F27-4104-ADA8-CAF030892A24}" presName="horz1" presStyleCnt="0"/>
      <dgm:spPr/>
    </dgm:pt>
    <dgm:pt modelId="{8BBE4D4A-A668-446C-8F8E-0FA6A2366623}" type="pres">
      <dgm:prSet presAssocID="{ADF2FD51-4F27-4104-ADA8-CAF030892A24}" presName="tx1" presStyleLbl="revTx" presStyleIdx="0" presStyleCnt="6"/>
      <dgm:spPr/>
    </dgm:pt>
    <dgm:pt modelId="{C04A8EAB-B502-48B2-B88D-513F0BF434D2}" type="pres">
      <dgm:prSet presAssocID="{ADF2FD51-4F27-4104-ADA8-CAF030892A24}" presName="vert1" presStyleCnt="0"/>
      <dgm:spPr/>
    </dgm:pt>
    <dgm:pt modelId="{3E5FDA21-396F-490C-8D27-6DF4EA22C591}" type="pres">
      <dgm:prSet presAssocID="{117976D6-71FC-4782-9AB9-2393C6E1DD84}" presName="thickLine" presStyleLbl="alignNode1" presStyleIdx="1" presStyleCnt="6"/>
      <dgm:spPr/>
    </dgm:pt>
    <dgm:pt modelId="{E3987BCB-B48B-42F2-8FC9-3AE46F361A14}" type="pres">
      <dgm:prSet presAssocID="{117976D6-71FC-4782-9AB9-2393C6E1DD84}" presName="horz1" presStyleCnt="0"/>
      <dgm:spPr/>
    </dgm:pt>
    <dgm:pt modelId="{36A65FC3-7928-4024-AB51-DB1F490E94C3}" type="pres">
      <dgm:prSet presAssocID="{117976D6-71FC-4782-9AB9-2393C6E1DD84}" presName="tx1" presStyleLbl="revTx" presStyleIdx="1" presStyleCnt="6"/>
      <dgm:spPr/>
    </dgm:pt>
    <dgm:pt modelId="{9E54998C-D812-47E0-9FB8-36E30E37DB25}" type="pres">
      <dgm:prSet presAssocID="{117976D6-71FC-4782-9AB9-2393C6E1DD84}" presName="vert1" presStyleCnt="0"/>
      <dgm:spPr/>
    </dgm:pt>
    <dgm:pt modelId="{0AD331BE-7149-4022-B82C-14D7F34D74FC}" type="pres">
      <dgm:prSet presAssocID="{103413D7-E9D7-4F78-80CB-B772B0739A1E}" presName="thickLine" presStyleLbl="alignNode1" presStyleIdx="2" presStyleCnt="6"/>
      <dgm:spPr/>
    </dgm:pt>
    <dgm:pt modelId="{0C18042B-C193-49E7-A5BA-75A333356B55}" type="pres">
      <dgm:prSet presAssocID="{103413D7-E9D7-4F78-80CB-B772B0739A1E}" presName="horz1" presStyleCnt="0"/>
      <dgm:spPr/>
    </dgm:pt>
    <dgm:pt modelId="{EEC8B44B-9F04-4373-930A-53080CF4C36E}" type="pres">
      <dgm:prSet presAssocID="{103413D7-E9D7-4F78-80CB-B772B0739A1E}" presName="tx1" presStyleLbl="revTx" presStyleIdx="2" presStyleCnt="6"/>
      <dgm:spPr/>
    </dgm:pt>
    <dgm:pt modelId="{EDD8B525-BD7C-4E52-860A-D07264DB10A5}" type="pres">
      <dgm:prSet presAssocID="{103413D7-E9D7-4F78-80CB-B772B0739A1E}" presName="vert1" presStyleCnt="0"/>
      <dgm:spPr/>
    </dgm:pt>
    <dgm:pt modelId="{CFA49E48-9537-43EF-9899-A3360C94FF18}" type="pres">
      <dgm:prSet presAssocID="{8EBA7FC6-A868-4181-AC70-26D277E421CC}" presName="thickLine" presStyleLbl="alignNode1" presStyleIdx="3" presStyleCnt="6"/>
      <dgm:spPr/>
    </dgm:pt>
    <dgm:pt modelId="{12895558-BD8C-43C8-BD5D-D1FA10DF3A0C}" type="pres">
      <dgm:prSet presAssocID="{8EBA7FC6-A868-4181-AC70-26D277E421CC}" presName="horz1" presStyleCnt="0"/>
      <dgm:spPr/>
    </dgm:pt>
    <dgm:pt modelId="{145055B2-18F7-47DA-8B86-1FE907C3DEC5}" type="pres">
      <dgm:prSet presAssocID="{8EBA7FC6-A868-4181-AC70-26D277E421CC}" presName="tx1" presStyleLbl="revTx" presStyleIdx="3" presStyleCnt="6"/>
      <dgm:spPr/>
    </dgm:pt>
    <dgm:pt modelId="{985F4A42-99E5-42CC-A1F1-EE6A7AA0746C}" type="pres">
      <dgm:prSet presAssocID="{8EBA7FC6-A868-4181-AC70-26D277E421CC}" presName="vert1" presStyleCnt="0"/>
      <dgm:spPr/>
    </dgm:pt>
    <dgm:pt modelId="{3831DCE7-47E0-4BCF-B639-8BFA0A002896}" type="pres">
      <dgm:prSet presAssocID="{5F1969C8-FF0A-4E9F-9345-66F79FB2E8B8}" presName="thickLine" presStyleLbl="alignNode1" presStyleIdx="4" presStyleCnt="6"/>
      <dgm:spPr/>
    </dgm:pt>
    <dgm:pt modelId="{C8BF1948-DB93-4DE6-B145-0EEDBF982906}" type="pres">
      <dgm:prSet presAssocID="{5F1969C8-FF0A-4E9F-9345-66F79FB2E8B8}" presName="horz1" presStyleCnt="0"/>
      <dgm:spPr/>
    </dgm:pt>
    <dgm:pt modelId="{EA4B9C84-FBAB-4493-BA50-C5768FFFF6C5}" type="pres">
      <dgm:prSet presAssocID="{5F1969C8-FF0A-4E9F-9345-66F79FB2E8B8}" presName="tx1" presStyleLbl="revTx" presStyleIdx="4" presStyleCnt="6"/>
      <dgm:spPr/>
    </dgm:pt>
    <dgm:pt modelId="{228FA77D-FAD1-484E-A49D-6B4C7838F07E}" type="pres">
      <dgm:prSet presAssocID="{5F1969C8-FF0A-4E9F-9345-66F79FB2E8B8}" presName="vert1" presStyleCnt="0"/>
      <dgm:spPr/>
    </dgm:pt>
    <dgm:pt modelId="{519528C9-D2C1-4F5C-9E9B-BA9FD8BBDDAE}" type="pres">
      <dgm:prSet presAssocID="{E56DDCEF-6614-4435-8C62-AAB0D05FD0C3}" presName="thickLine" presStyleLbl="alignNode1" presStyleIdx="5" presStyleCnt="6"/>
      <dgm:spPr/>
    </dgm:pt>
    <dgm:pt modelId="{D8BD1E1E-05E8-4FA7-8F52-46E3CDD872A3}" type="pres">
      <dgm:prSet presAssocID="{E56DDCEF-6614-4435-8C62-AAB0D05FD0C3}" presName="horz1" presStyleCnt="0"/>
      <dgm:spPr/>
    </dgm:pt>
    <dgm:pt modelId="{9DACD7A8-42DE-4073-9961-8A6AE1CA9547}" type="pres">
      <dgm:prSet presAssocID="{E56DDCEF-6614-4435-8C62-AAB0D05FD0C3}" presName="tx1" presStyleLbl="revTx" presStyleIdx="5" presStyleCnt="6"/>
      <dgm:spPr/>
    </dgm:pt>
    <dgm:pt modelId="{9D014360-D56D-45E2-9E41-4EAC235C2C48}" type="pres">
      <dgm:prSet presAssocID="{E56DDCEF-6614-4435-8C62-AAB0D05FD0C3}" presName="vert1" presStyleCnt="0"/>
      <dgm:spPr/>
    </dgm:pt>
  </dgm:ptLst>
  <dgm:cxnLst>
    <dgm:cxn modelId="{8C8D8D0C-E4C2-416B-B08E-FDCE96AC382C}" type="presOf" srcId="{5F1969C8-FF0A-4E9F-9345-66F79FB2E8B8}" destId="{EA4B9C84-FBAB-4493-BA50-C5768FFFF6C5}" srcOrd="0" destOrd="0" presId="urn:microsoft.com/office/officeart/2008/layout/LinedList"/>
    <dgm:cxn modelId="{9471E31B-D31F-4E6D-82CD-2EB526595456}" type="presOf" srcId="{117976D6-71FC-4782-9AB9-2393C6E1DD84}" destId="{36A65FC3-7928-4024-AB51-DB1F490E94C3}" srcOrd="0" destOrd="0" presId="urn:microsoft.com/office/officeart/2008/layout/LinedList"/>
    <dgm:cxn modelId="{F6DF1561-74F5-4F8A-BBE2-46CF4F31D86D}" type="presOf" srcId="{E56DDCEF-6614-4435-8C62-AAB0D05FD0C3}" destId="{9DACD7A8-42DE-4073-9961-8A6AE1CA9547}" srcOrd="0" destOrd="0" presId="urn:microsoft.com/office/officeart/2008/layout/LinedList"/>
    <dgm:cxn modelId="{D53A1250-95EF-43F7-84DA-8A25EF603D8D}" srcId="{76929C8F-D9B2-42CA-BBE8-E6B8654B6D72}" destId="{117976D6-71FC-4782-9AB9-2393C6E1DD84}" srcOrd="1" destOrd="0" parTransId="{ECE791EA-786D-44AE-B89E-B98781846344}" sibTransId="{39F1E1C4-11D3-4A66-B9A9-F177037B6455}"/>
    <dgm:cxn modelId="{37425651-15CA-4A79-A3A9-F8E39C6EAE65}" srcId="{76929C8F-D9B2-42CA-BBE8-E6B8654B6D72}" destId="{5F1969C8-FF0A-4E9F-9345-66F79FB2E8B8}" srcOrd="4" destOrd="0" parTransId="{B545A6F1-12C8-4BEA-B556-8F9492DDCEE9}" sibTransId="{4985647C-357A-4270-8E0C-3EB5D20B1951}"/>
    <dgm:cxn modelId="{A81D5597-595E-4DD5-B2C1-E5ABC7B36C11}" srcId="{76929C8F-D9B2-42CA-BBE8-E6B8654B6D72}" destId="{103413D7-E9D7-4F78-80CB-B772B0739A1E}" srcOrd="2" destOrd="0" parTransId="{761919B6-BEA5-4E68-AD20-1EC6F4A1DA5C}" sibTransId="{DD48DFD2-5812-4355-8DA3-9297908D99CD}"/>
    <dgm:cxn modelId="{5F0A029E-ED17-4BAC-B7CC-1708146C3EDC}" type="presOf" srcId="{8EBA7FC6-A868-4181-AC70-26D277E421CC}" destId="{145055B2-18F7-47DA-8B86-1FE907C3DEC5}" srcOrd="0" destOrd="0" presId="urn:microsoft.com/office/officeart/2008/layout/LinedList"/>
    <dgm:cxn modelId="{32762CA1-AC33-4845-AABD-3A5471353199}" srcId="{76929C8F-D9B2-42CA-BBE8-E6B8654B6D72}" destId="{E56DDCEF-6614-4435-8C62-AAB0D05FD0C3}" srcOrd="5" destOrd="0" parTransId="{2B2A2915-0AE8-4B24-BF27-C716527C4E03}" sibTransId="{ADE698A9-CF34-4007-99CF-9CCB515FD7B5}"/>
    <dgm:cxn modelId="{EBF614A2-91CB-4832-BF48-DEE4D8DE14CE}" type="presOf" srcId="{103413D7-E9D7-4F78-80CB-B772B0739A1E}" destId="{EEC8B44B-9F04-4373-930A-53080CF4C36E}" srcOrd="0" destOrd="0" presId="urn:microsoft.com/office/officeart/2008/layout/LinedList"/>
    <dgm:cxn modelId="{5CD59DBA-4AB2-4AEF-A18C-FFE3E18EE0B5}" type="presOf" srcId="{ADF2FD51-4F27-4104-ADA8-CAF030892A24}" destId="{8BBE4D4A-A668-446C-8F8E-0FA6A2366623}" srcOrd="0" destOrd="0" presId="urn:microsoft.com/office/officeart/2008/layout/LinedList"/>
    <dgm:cxn modelId="{C37EC5CC-DB47-4D35-A2F8-8659E91FB8CE}" srcId="{76929C8F-D9B2-42CA-BBE8-E6B8654B6D72}" destId="{ADF2FD51-4F27-4104-ADA8-CAF030892A24}" srcOrd="0" destOrd="0" parTransId="{6CEA1686-FE23-4560-B053-47A5AB41618D}" sibTransId="{A6E160EF-D0EC-43E4-8367-6D064147B7F3}"/>
    <dgm:cxn modelId="{767EB3DB-3A68-4BA0-BB0E-5CE86B036161}" srcId="{76929C8F-D9B2-42CA-BBE8-E6B8654B6D72}" destId="{8EBA7FC6-A868-4181-AC70-26D277E421CC}" srcOrd="3" destOrd="0" parTransId="{EB1264FD-7384-414B-9C9B-9495FBF1A99D}" sibTransId="{6BC28EFD-3A37-430B-A4EA-28678273CBD0}"/>
    <dgm:cxn modelId="{6B15A7E7-7848-4412-A619-7143BAFCD1D3}" type="presOf" srcId="{76929C8F-D9B2-42CA-BBE8-E6B8654B6D72}" destId="{3C8FF3A2-484F-412B-A79C-78A974916A4C}" srcOrd="0" destOrd="0" presId="urn:microsoft.com/office/officeart/2008/layout/LinedList"/>
    <dgm:cxn modelId="{2C188688-E86D-42F1-9952-CAEB9FCCF59E}" type="presParOf" srcId="{3C8FF3A2-484F-412B-A79C-78A974916A4C}" destId="{470575CD-1CAC-47E1-B129-ECAC527DDD0A}" srcOrd="0" destOrd="0" presId="urn:microsoft.com/office/officeart/2008/layout/LinedList"/>
    <dgm:cxn modelId="{BDF1ED18-F579-477D-ACB2-B5921F0F09F2}" type="presParOf" srcId="{3C8FF3A2-484F-412B-A79C-78A974916A4C}" destId="{BF2EDF48-D92E-44E9-AD10-3CDC6ADB8353}" srcOrd="1" destOrd="0" presId="urn:microsoft.com/office/officeart/2008/layout/LinedList"/>
    <dgm:cxn modelId="{9273BF93-CB09-4B3B-BD28-569FBD7121E1}" type="presParOf" srcId="{BF2EDF48-D92E-44E9-AD10-3CDC6ADB8353}" destId="{8BBE4D4A-A668-446C-8F8E-0FA6A2366623}" srcOrd="0" destOrd="0" presId="urn:microsoft.com/office/officeart/2008/layout/LinedList"/>
    <dgm:cxn modelId="{CBD37633-1FF3-40BB-9011-6970A935F8F5}" type="presParOf" srcId="{BF2EDF48-D92E-44E9-AD10-3CDC6ADB8353}" destId="{C04A8EAB-B502-48B2-B88D-513F0BF434D2}" srcOrd="1" destOrd="0" presId="urn:microsoft.com/office/officeart/2008/layout/LinedList"/>
    <dgm:cxn modelId="{14437264-BF8E-4533-A3D1-10FD48C8930C}" type="presParOf" srcId="{3C8FF3A2-484F-412B-A79C-78A974916A4C}" destId="{3E5FDA21-396F-490C-8D27-6DF4EA22C591}" srcOrd="2" destOrd="0" presId="urn:microsoft.com/office/officeart/2008/layout/LinedList"/>
    <dgm:cxn modelId="{2CD85182-B0F0-45AF-8410-B5612A477F52}" type="presParOf" srcId="{3C8FF3A2-484F-412B-A79C-78A974916A4C}" destId="{E3987BCB-B48B-42F2-8FC9-3AE46F361A14}" srcOrd="3" destOrd="0" presId="urn:microsoft.com/office/officeart/2008/layout/LinedList"/>
    <dgm:cxn modelId="{6E91F2CB-B4F8-4BF8-8355-CB15C7AB217C}" type="presParOf" srcId="{E3987BCB-B48B-42F2-8FC9-3AE46F361A14}" destId="{36A65FC3-7928-4024-AB51-DB1F490E94C3}" srcOrd="0" destOrd="0" presId="urn:microsoft.com/office/officeart/2008/layout/LinedList"/>
    <dgm:cxn modelId="{E6E51D6C-2077-4F29-9BDB-92014B7596E1}" type="presParOf" srcId="{E3987BCB-B48B-42F2-8FC9-3AE46F361A14}" destId="{9E54998C-D812-47E0-9FB8-36E30E37DB25}" srcOrd="1" destOrd="0" presId="urn:microsoft.com/office/officeart/2008/layout/LinedList"/>
    <dgm:cxn modelId="{7B2F16A6-4D98-42B4-AAFF-6C948897F49E}" type="presParOf" srcId="{3C8FF3A2-484F-412B-A79C-78A974916A4C}" destId="{0AD331BE-7149-4022-B82C-14D7F34D74FC}" srcOrd="4" destOrd="0" presId="urn:microsoft.com/office/officeart/2008/layout/LinedList"/>
    <dgm:cxn modelId="{9171F89C-D1E3-4B89-A0D5-F08C33F05610}" type="presParOf" srcId="{3C8FF3A2-484F-412B-A79C-78A974916A4C}" destId="{0C18042B-C193-49E7-A5BA-75A333356B55}" srcOrd="5" destOrd="0" presId="urn:microsoft.com/office/officeart/2008/layout/LinedList"/>
    <dgm:cxn modelId="{14839865-96F5-4712-902B-281F7B758461}" type="presParOf" srcId="{0C18042B-C193-49E7-A5BA-75A333356B55}" destId="{EEC8B44B-9F04-4373-930A-53080CF4C36E}" srcOrd="0" destOrd="0" presId="urn:microsoft.com/office/officeart/2008/layout/LinedList"/>
    <dgm:cxn modelId="{079DACD1-EA7C-4F04-93DD-4186A3986F4F}" type="presParOf" srcId="{0C18042B-C193-49E7-A5BA-75A333356B55}" destId="{EDD8B525-BD7C-4E52-860A-D07264DB10A5}" srcOrd="1" destOrd="0" presId="urn:microsoft.com/office/officeart/2008/layout/LinedList"/>
    <dgm:cxn modelId="{E5358207-3A71-4973-BB53-AA3BE994AE38}" type="presParOf" srcId="{3C8FF3A2-484F-412B-A79C-78A974916A4C}" destId="{CFA49E48-9537-43EF-9899-A3360C94FF18}" srcOrd="6" destOrd="0" presId="urn:microsoft.com/office/officeart/2008/layout/LinedList"/>
    <dgm:cxn modelId="{AB3E76E5-F357-48EF-B0C0-F29E2D7977E6}" type="presParOf" srcId="{3C8FF3A2-484F-412B-A79C-78A974916A4C}" destId="{12895558-BD8C-43C8-BD5D-D1FA10DF3A0C}" srcOrd="7" destOrd="0" presId="urn:microsoft.com/office/officeart/2008/layout/LinedList"/>
    <dgm:cxn modelId="{0A0C7E43-D128-4900-9A32-4A686396BA9E}" type="presParOf" srcId="{12895558-BD8C-43C8-BD5D-D1FA10DF3A0C}" destId="{145055B2-18F7-47DA-8B86-1FE907C3DEC5}" srcOrd="0" destOrd="0" presId="urn:microsoft.com/office/officeart/2008/layout/LinedList"/>
    <dgm:cxn modelId="{586FF2C2-FFA0-425A-8950-03D70E714262}" type="presParOf" srcId="{12895558-BD8C-43C8-BD5D-D1FA10DF3A0C}" destId="{985F4A42-99E5-42CC-A1F1-EE6A7AA0746C}" srcOrd="1" destOrd="0" presId="urn:microsoft.com/office/officeart/2008/layout/LinedList"/>
    <dgm:cxn modelId="{B01FDA77-5D09-4A1F-A398-75A72C4C4F8D}" type="presParOf" srcId="{3C8FF3A2-484F-412B-A79C-78A974916A4C}" destId="{3831DCE7-47E0-4BCF-B639-8BFA0A002896}" srcOrd="8" destOrd="0" presId="urn:microsoft.com/office/officeart/2008/layout/LinedList"/>
    <dgm:cxn modelId="{749CC9E4-EF3E-4A00-9439-751E4A6C87F1}" type="presParOf" srcId="{3C8FF3A2-484F-412B-A79C-78A974916A4C}" destId="{C8BF1948-DB93-4DE6-B145-0EEDBF982906}" srcOrd="9" destOrd="0" presId="urn:microsoft.com/office/officeart/2008/layout/LinedList"/>
    <dgm:cxn modelId="{D23EB7F6-A740-4166-B10F-A91BF554B275}" type="presParOf" srcId="{C8BF1948-DB93-4DE6-B145-0EEDBF982906}" destId="{EA4B9C84-FBAB-4493-BA50-C5768FFFF6C5}" srcOrd="0" destOrd="0" presId="urn:microsoft.com/office/officeart/2008/layout/LinedList"/>
    <dgm:cxn modelId="{4C01141A-1C0E-41C4-84AA-47B8F11B4100}" type="presParOf" srcId="{C8BF1948-DB93-4DE6-B145-0EEDBF982906}" destId="{228FA77D-FAD1-484E-A49D-6B4C7838F07E}" srcOrd="1" destOrd="0" presId="urn:microsoft.com/office/officeart/2008/layout/LinedList"/>
    <dgm:cxn modelId="{7DCC1941-F3D3-4B28-B970-791B9F9E952F}" type="presParOf" srcId="{3C8FF3A2-484F-412B-A79C-78A974916A4C}" destId="{519528C9-D2C1-4F5C-9E9B-BA9FD8BBDDAE}" srcOrd="10" destOrd="0" presId="urn:microsoft.com/office/officeart/2008/layout/LinedList"/>
    <dgm:cxn modelId="{F2DC27BC-01BF-4203-BFB3-E1D2E3F044B8}" type="presParOf" srcId="{3C8FF3A2-484F-412B-A79C-78A974916A4C}" destId="{D8BD1E1E-05E8-4FA7-8F52-46E3CDD872A3}" srcOrd="11" destOrd="0" presId="urn:microsoft.com/office/officeart/2008/layout/LinedList"/>
    <dgm:cxn modelId="{7D9C6C6D-2DEE-4857-A0F6-2EC342C0FAB4}" type="presParOf" srcId="{D8BD1E1E-05E8-4FA7-8F52-46E3CDD872A3}" destId="{9DACD7A8-42DE-4073-9961-8A6AE1CA9547}" srcOrd="0" destOrd="0" presId="urn:microsoft.com/office/officeart/2008/layout/LinedList"/>
    <dgm:cxn modelId="{9B9E9873-9FF3-4709-BCE2-E9393A2F93FB}" type="presParOf" srcId="{D8BD1E1E-05E8-4FA7-8F52-46E3CDD872A3}" destId="{9D014360-D56D-45E2-9E41-4EAC235C2C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FA3E1-FB63-4879-A335-F653947D8687}">
      <dsp:nvSpPr>
        <dsp:cNvPr id="0" name=""/>
        <dsp:cNvSpPr/>
      </dsp:nvSpPr>
      <dsp:spPr>
        <a:xfrm>
          <a:off x="0" y="573"/>
          <a:ext cx="10058399" cy="13412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1A1636-16B3-4010-81AA-A179059CB39F}">
      <dsp:nvSpPr>
        <dsp:cNvPr id="0" name=""/>
        <dsp:cNvSpPr/>
      </dsp:nvSpPr>
      <dsp:spPr>
        <a:xfrm>
          <a:off x="405742" y="302364"/>
          <a:ext cx="737712" cy="737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8B0114-0374-4191-9DBB-22CE59434AB9}">
      <dsp:nvSpPr>
        <dsp:cNvPr id="0" name=""/>
        <dsp:cNvSpPr/>
      </dsp:nvSpPr>
      <dsp:spPr>
        <a:xfrm>
          <a:off x="1549197" y="573"/>
          <a:ext cx="8509202" cy="134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954" tIns="141954" rIns="141954" bIns="141954" numCol="1" spcCol="1270" anchor="ctr" anchorCtr="0">
          <a:noAutofit/>
        </a:bodyPr>
        <a:lstStyle/>
        <a:p>
          <a:pPr marL="0" lvl="0" indent="0" algn="l" defTabSz="844550">
            <a:lnSpc>
              <a:spcPct val="100000"/>
            </a:lnSpc>
            <a:spcBef>
              <a:spcPct val="0"/>
            </a:spcBef>
            <a:spcAft>
              <a:spcPct val="35000"/>
            </a:spcAft>
            <a:buNone/>
          </a:pPr>
          <a:r>
            <a:rPr lang="en-GB" sz="1900" kern="1200"/>
            <a:t>In a centralized database, like PayPal, all nodes connect to a single, central node that is controlled by one entity.</a:t>
          </a:r>
          <a:endParaRPr lang="en-US" sz="1900" kern="1200"/>
        </a:p>
      </dsp:txBody>
      <dsp:txXfrm>
        <a:off x="1549197" y="573"/>
        <a:ext cx="8509202" cy="1341296"/>
      </dsp:txXfrm>
    </dsp:sp>
    <dsp:sp modelId="{781F3327-3CAC-42CB-B5BF-4EE7C2DF54B5}">
      <dsp:nvSpPr>
        <dsp:cNvPr id="0" name=""/>
        <dsp:cNvSpPr/>
      </dsp:nvSpPr>
      <dsp:spPr>
        <a:xfrm>
          <a:off x="0" y="1677193"/>
          <a:ext cx="10058399" cy="13412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3B0E4-2A2B-4C9C-B5B4-187530E4255C}">
      <dsp:nvSpPr>
        <dsp:cNvPr id="0" name=""/>
        <dsp:cNvSpPr/>
      </dsp:nvSpPr>
      <dsp:spPr>
        <a:xfrm>
          <a:off x="405742" y="1978985"/>
          <a:ext cx="737712" cy="737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E684BC-03B2-4A35-8664-863CD47F8235}">
      <dsp:nvSpPr>
        <dsp:cNvPr id="0" name=""/>
        <dsp:cNvSpPr/>
      </dsp:nvSpPr>
      <dsp:spPr>
        <a:xfrm>
          <a:off x="1549197" y="1677193"/>
          <a:ext cx="8509202" cy="134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954" tIns="141954" rIns="141954" bIns="141954" numCol="1" spcCol="1270" anchor="ctr" anchorCtr="0">
          <a:noAutofit/>
        </a:bodyPr>
        <a:lstStyle/>
        <a:p>
          <a:pPr marL="0" lvl="0" indent="0" algn="l" defTabSz="844550">
            <a:lnSpc>
              <a:spcPct val="100000"/>
            </a:lnSpc>
            <a:spcBef>
              <a:spcPct val="0"/>
            </a:spcBef>
            <a:spcAft>
              <a:spcPct val="35000"/>
            </a:spcAft>
            <a:buNone/>
          </a:pPr>
          <a:r>
            <a:rPr lang="en-GB" sz="1900" kern="1200"/>
            <a:t>In a distributed database, like multiple databases hosted on Amazon Web Services (AWS), each node can maintain a replicated copy of the same data, each node knows the identity of other nodes, and all nodes are controlled by one entity.</a:t>
          </a:r>
          <a:endParaRPr lang="en-US" sz="1900" kern="1200"/>
        </a:p>
      </dsp:txBody>
      <dsp:txXfrm>
        <a:off x="1549197" y="1677193"/>
        <a:ext cx="8509202" cy="1341296"/>
      </dsp:txXfrm>
    </dsp:sp>
    <dsp:sp modelId="{42A873B4-9BB2-48C2-88E8-8119398E87F7}">
      <dsp:nvSpPr>
        <dsp:cNvPr id="0" name=""/>
        <dsp:cNvSpPr/>
      </dsp:nvSpPr>
      <dsp:spPr>
        <a:xfrm>
          <a:off x="0" y="3353813"/>
          <a:ext cx="10058399" cy="13412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40E301-DA2D-4DEA-BC38-DB9D6CC8AF12}">
      <dsp:nvSpPr>
        <dsp:cNvPr id="0" name=""/>
        <dsp:cNvSpPr/>
      </dsp:nvSpPr>
      <dsp:spPr>
        <a:xfrm>
          <a:off x="405742" y="3655605"/>
          <a:ext cx="737712" cy="7377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9EFE8-C1EC-4CF8-9BFC-AAB3C8FC4BC6}">
      <dsp:nvSpPr>
        <dsp:cNvPr id="0" name=""/>
        <dsp:cNvSpPr/>
      </dsp:nvSpPr>
      <dsp:spPr>
        <a:xfrm>
          <a:off x="1549197" y="3353813"/>
          <a:ext cx="8509202" cy="134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954" tIns="141954" rIns="141954" bIns="141954" numCol="1" spcCol="1270" anchor="ctr" anchorCtr="0">
          <a:noAutofit/>
        </a:bodyPr>
        <a:lstStyle/>
        <a:p>
          <a:pPr marL="0" lvl="0" indent="0" algn="l" defTabSz="844550">
            <a:lnSpc>
              <a:spcPct val="100000"/>
            </a:lnSpc>
            <a:spcBef>
              <a:spcPct val="0"/>
            </a:spcBef>
            <a:spcAft>
              <a:spcPct val="35000"/>
            </a:spcAft>
            <a:buNone/>
          </a:pPr>
          <a:r>
            <a:rPr lang="en-GB" sz="1900" kern="1200"/>
            <a:t>In a decentralized database, like Bitcoin’s Blockchain, each node can main‐ tain a replicated copy of the same data, each node may not know the identify of other nodes, and all nodes are controlled by many entities who may be anonymous</a:t>
          </a:r>
          <a:endParaRPr lang="en-US" sz="1900" kern="1200"/>
        </a:p>
      </dsp:txBody>
      <dsp:txXfrm>
        <a:off x="1549197" y="3353813"/>
        <a:ext cx="8509202" cy="1341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575CD-1CAC-47E1-B129-ECAC527DDD0A}">
      <dsp:nvSpPr>
        <dsp:cNvPr id="0" name=""/>
        <dsp:cNvSpPr/>
      </dsp:nvSpPr>
      <dsp:spPr>
        <a:xfrm>
          <a:off x="0" y="229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BE4D4A-A668-446C-8F8E-0FA6A2366623}">
      <dsp:nvSpPr>
        <dsp:cNvPr id="0" name=""/>
        <dsp:cNvSpPr/>
      </dsp:nvSpPr>
      <dsp:spPr>
        <a:xfrm>
          <a:off x="0" y="2292"/>
          <a:ext cx="10058399" cy="781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1" kern="1200"/>
            <a:t>Blockchain Users: </a:t>
          </a:r>
          <a:r>
            <a:rPr lang="en-GB" sz="1400" kern="1200"/>
            <a:t>Users are individuals or entities that interact with the blockchain network by sending and receiving transactions, accessing decentralized applications (DApps), or participating in token economies. Users may include consumers, investors, developers, and businesses utilizing blockchain technology for various purposes.</a:t>
          </a:r>
          <a:endParaRPr lang="en-US" sz="1400" kern="1200" dirty="0"/>
        </a:p>
      </dsp:txBody>
      <dsp:txXfrm>
        <a:off x="0" y="2292"/>
        <a:ext cx="10058399" cy="781849"/>
      </dsp:txXfrm>
    </dsp:sp>
    <dsp:sp modelId="{3E5FDA21-396F-490C-8D27-6DF4EA22C591}">
      <dsp:nvSpPr>
        <dsp:cNvPr id="0" name=""/>
        <dsp:cNvSpPr/>
      </dsp:nvSpPr>
      <dsp:spPr>
        <a:xfrm>
          <a:off x="0" y="78414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A65FC3-7928-4024-AB51-DB1F490E94C3}">
      <dsp:nvSpPr>
        <dsp:cNvPr id="0" name=""/>
        <dsp:cNvSpPr/>
      </dsp:nvSpPr>
      <dsp:spPr>
        <a:xfrm>
          <a:off x="0" y="784142"/>
          <a:ext cx="10058399" cy="781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1" kern="1200"/>
            <a:t>Miners/Validators: </a:t>
          </a:r>
          <a:r>
            <a:rPr lang="en-GB" sz="1400" kern="1200"/>
            <a:t>Miners (in proof-of-work systems) or validators (in proof-of-stake systems) are responsible for verifying transactions, creating new blocks, and maintaining the integrity of the blockchain. They contribute computational power or stake cryptocurrency as collateral to participate in consensus mechanisms, such as mining or staking, and earn rewards for their contributions.</a:t>
          </a:r>
          <a:endParaRPr lang="en-US" sz="1400" kern="1200" dirty="0"/>
        </a:p>
      </dsp:txBody>
      <dsp:txXfrm>
        <a:off x="0" y="784142"/>
        <a:ext cx="10058399" cy="781849"/>
      </dsp:txXfrm>
    </dsp:sp>
    <dsp:sp modelId="{0AD331BE-7149-4022-B82C-14D7F34D74FC}">
      <dsp:nvSpPr>
        <dsp:cNvPr id="0" name=""/>
        <dsp:cNvSpPr/>
      </dsp:nvSpPr>
      <dsp:spPr>
        <a:xfrm>
          <a:off x="0" y="156599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C8B44B-9F04-4373-930A-53080CF4C36E}">
      <dsp:nvSpPr>
        <dsp:cNvPr id="0" name=""/>
        <dsp:cNvSpPr/>
      </dsp:nvSpPr>
      <dsp:spPr>
        <a:xfrm>
          <a:off x="0" y="1565991"/>
          <a:ext cx="10058399" cy="781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1" kern="1200"/>
            <a:t>Developers: </a:t>
          </a:r>
          <a:r>
            <a:rPr lang="en-GB" sz="1400" kern="1200"/>
            <a:t>Developers are individuals or teams that design, build, and maintain blockchain protocols, applications, and smart contracts. They contribute to the innovation and evolution of blockchain technology by creating new features, improving scalability, and addressing security vulnerabilities.</a:t>
          </a:r>
          <a:endParaRPr lang="en-US" sz="1400" kern="1200" dirty="0"/>
        </a:p>
      </dsp:txBody>
      <dsp:txXfrm>
        <a:off x="0" y="1565991"/>
        <a:ext cx="10058399" cy="781849"/>
      </dsp:txXfrm>
    </dsp:sp>
    <dsp:sp modelId="{CFA49E48-9537-43EF-9899-A3360C94FF18}">
      <dsp:nvSpPr>
        <dsp:cNvPr id="0" name=""/>
        <dsp:cNvSpPr/>
      </dsp:nvSpPr>
      <dsp:spPr>
        <a:xfrm>
          <a:off x="0" y="234784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5055B2-18F7-47DA-8B86-1FE907C3DEC5}">
      <dsp:nvSpPr>
        <dsp:cNvPr id="0" name=""/>
        <dsp:cNvSpPr/>
      </dsp:nvSpPr>
      <dsp:spPr>
        <a:xfrm>
          <a:off x="0" y="2347841"/>
          <a:ext cx="10058399" cy="781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1" kern="1200"/>
            <a:t>Node Operators: </a:t>
          </a:r>
          <a:r>
            <a:rPr lang="en-GB" sz="1400" kern="1200"/>
            <a:t>Node operators run and maintain network nodes, which store a copy of the blockchain's ledger and validate transactions. Full nodes participate in the consensus process by verifying blocks and broadcasting transactions, contributing to network decentralization and resilience.</a:t>
          </a:r>
          <a:endParaRPr lang="en-US" sz="1400" kern="1200" dirty="0"/>
        </a:p>
      </dsp:txBody>
      <dsp:txXfrm>
        <a:off x="0" y="2347841"/>
        <a:ext cx="10058399" cy="781849"/>
      </dsp:txXfrm>
    </dsp:sp>
    <dsp:sp modelId="{3831DCE7-47E0-4BCF-B639-8BFA0A002896}">
      <dsp:nvSpPr>
        <dsp:cNvPr id="0" name=""/>
        <dsp:cNvSpPr/>
      </dsp:nvSpPr>
      <dsp:spPr>
        <a:xfrm>
          <a:off x="0" y="312969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B9C84-FBAB-4493-BA50-C5768FFFF6C5}">
      <dsp:nvSpPr>
        <dsp:cNvPr id="0" name=""/>
        <dsp:cNvSpPr/>
      </dsp:nvSpPr>
      <dsp:spPr>
        <a:xfrm>
          <a:off x="0" y="3129691"/>
          <a:ext cx="10058399" cy="781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1" kern="1200"/>
            <a:t>Governance Entities: </a:t>
          </a:r>
          <a:r>
            <a:rPr lang="en-GB" sz="1400" kern="1200"/>
            <a:t>Governance entities or organizations oversee the governance and decision-making processes within blockchain networks. They may include core development teams, foundation boards, or decentralized autonomous organizations (DAOs) responsible for proposing and implementing protocol upgrades, resolving disputes, and managing community initiatives.</a:t>
          </a:r>
          <a:endParaRPr lang="en-US" sz="1400" kern="1200" dirty="0"/>
        </a:p>
      </dsp:txBody>
      <dsp:txXfrm>
        <a:off x="0" y="3129691"/>
        <a:ext cx="10058399" cy="781849"/>
      </dsp:txXfrm>
    </dsp:sp>
    <dsp:sp modelId="{519528C9-D2C1-4F5C-9E9B-BA9FD8BBDDAE}">
      <dsp:nvSpPr>
        <dsp:cNvPr id="0" name=""/>
        <dsp:cNvSpPr/>
      </dsp:nvSpPr>
      <dsp:spPr>
        <a:xfrm>
          <a:off x="0" y="391154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CD7A8-42DE-4073-9961-8A6AE1CA9547}">
      <dsp:nvSpPr>
        <dsp:cNvPr id="0" name=""/>
        <dsp:cNvSpPr/>
      </dsp:nvSpPr>
      <dsp:spPr>
        <a:xfrm>
          <a:off x="0" y="3911540"/>
          <a:ext cx="10058399" cy="781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b="1" kern="1200"/>
            <a:t>Regulators and Policy Makers: </a:t>
          </a:r>
          <a:r>
            <a:rPr lang="en-GB" sz="1400" kern="1200"/>
            <a:t>Regulators and policy makers play a role in shaping the regulatory environment and legal framework surrounding blockchain technology. They establish regulations, guidelines, and compliance requirements to ensure consumer protection, prevent fraud, and promote innovation while mitigating risks associated with blockchain-based activities.</a:t>
          </a:r>
          <a:endParaRPr lang="en-US" sz="1400" kern="1200" dirty="0"/>
        </a:p>
      </dsp:txBody>
      <dsp:txXfrm>
        <a:off x="0" y="3911540"/>
        <a:ext cx="10058399" cy="7818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E48E97-E03C-452D-BD23-73CA1F602220}" type="datetimeFigureOut">
              <a:rPr lang="en-US" smtClean="0"/>
              <a:t>30-Mar-24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00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48E97-E03C-452D-BD23-73CA1F602220}" type="datetimeFigureOut">
              <a:rPr lang="en-US" smtClean="0"/>
              <a:t>30-Mar-24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417523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48E97-E03C-452D-BD23-73CA1F602220}" type="datetimeFigureOut">
              <a:rPr lang="en-US" smtClean="0"/>
              <a:t>30-Mar-24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95144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CE48E97-E03C-452D-BD23-73CA1F602220}" type="datetimeFigureOut">
              <a:rPr lang="en-US" smtClean="0"/>
              <a:t>30-Mar-24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247732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48E97-E03C-452D-BD23-73CA1F602220}" type="datetimeFigureOut">
              <a:rPr lang="en-US" smtClean="0"/>
              <a:t>30-Mar-24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02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02302"/>
          </a:xfrm>
        </p:spPr>
        <p:txBody>
          <a:bodyPr/>
          <a:lstStyle/>
          <a:p>
            <a:r>
              <a:rPr lang="en-US" dirty="0"/>
              <a:t>Click to edit Master title style</a:t>
            </a:r>
          </a:p>
        </p:txBody>
      </p:sp>
      <p:sp>
        <p:nvSpPr>
          <p:cNvPr id="3" name="Content Placeholder 2"/>
          <p:cNvSpPr>
            <a:spLocks noGrp="1"/>
          </p:cNvSpPr>
          <p:nvPr>
            <p:ph sz="half" idx="1"/>
          </p:nvPr>
        </p:nvSpPr>
        <p:spPr>
          <a:xfrm>
            <a:off x="1097279" y="1200150"/>
            <a:ext cx="4937760" cy="4668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00150"/>
            <a:ext cx="4937760" cy="4668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E48E97-E03C-452D-BD23-73CA1F602220}" type="datetimeFigureOut">
              <a:rPr lang="en-US" smtClean="0"/>
              <a:t>30-Mar-24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263408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736283"/>
          </a:xfrm>
        </p:spPr>
        <p:txBody>
          <a:bodyPr/>
          <a:lstStyle/>
          <a:p>
            <a:r>
              <a:rPr lang="en-US" dirty="0"/>
              <a:t>Click to edit Master title style</a:t>
            </a:r>
          </a:p>
        </p:txBody>
      </p:sp>
      <p:sp>
        <p:nvSpPr>
          <p:cNvPr id="3" name="Text Placeholder 2"/>
          <p:cNvSpPr>
            <a:spLocks noGrp="1"/>
          </p:cNvSpPr>
          <p:nvPr>
            <p:ph type="body" idx="1"/>
          </p:nvPr>
        </p:nvSpPr>
        <p:spPr>
          <a:xfrm>
            <a:off x="1097280" y="1162050"/>
            <a:ext cx="4937760" cy="68400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1985216"/>
            <a:ext cx="4937760" cy="39753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62050"/>
            <a:ext cx="4937760" cy="68400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85216"/>
            <a:ext cx="4937760" cy="39753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CE48E97-E03C-452D-BD23-73CA1F602220}" type="datetimeFigureOut">
              <a:rPr lang="en-US" smtClean="0"/>
              <a:t>30-Mar-24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258594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E48E97-E03C-452D-BD23-73CA1F602220}" type="datetimeFigureOut">
              <a:rPr lang="en-US" smtClean="0"/>
              <a:t>30-Mar-24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108549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E48E97-E03C-452D-BD23-73CA1F602220}" type="datetimeFigureOut">
              <a:rPr lang="en-US" smtClean="0"/>
              <a:t>30-Mar-24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386031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E48E97-E03C-452D-BD23-73CA1F602220}" type="datetimeFigureOut">
              <a:rPr lang="en-US" smtClean="0"/>
              <a:t>30-Mar-24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89303-7B3A-46E2-8D31-E575A4E18A02}" type="slidenum">
              <a:rPr lang="en-US" smtClean="0"/>
              <a:t>‹#›</a:t>
            </a:fld>
            <a:endParaRPr lang="en-US"/>
          </a:p>
        </p:txBody>
      </p:sp>
    </p:spTree>
    <p:extLst>
      <p:ext uri="{BB962C8B-B14F-4D97-AF65-F5344CB8AC3E}">
        <p14:creationId xmlns:p14="http://schemas.microsoft.com/office/powerpoint/2010/main" val="41762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48E97-E03C-452D-BD23-73CA1F602220}" type="datetimeFigureOut">
              <a:rPr lang="en-US" smtClean="0"/>
              <a:t>30-Mar-24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399767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82782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173411"/>
            <a:ext cx="10058400" cy="4695683"/>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E48E97-E03C-452D-BD23-73CA1F602220}" type="datetimeFigureOut">
              <a:rPr lang="en-US" smtClean="0"/>
              <a:t>30-Mar-24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89303-7B3A-46E2-8D31-E575A4E18A02}" type="slidenum">
              <a:rPr lang="en-US" smtClean="0"/>
              <a:t>‹#›</a:t>
            </a:fld>
            <a:endParaRPr lang="en-US"/>
          </a:p>
        </p:txBody>
      </p:sp>
      <p:cxnSp>
        <p:nvCxnSpPr>
          <p:cNvPr id="10" name="Straight Connector 9"/>
          <p:cNvCxnSpPr/>
          <p:nvPr/>
        </p:nvCxnSpPr>
        <p:spPr>
          <a:xfrm>
            <a:off x="1112520" y="1114426"/>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577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hyperlink" Target="https://bitcoin.org/bitcoin.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1D97-AA52-D5C4-D5EF-B2BAD0B87823}"/>
              </a:ext>
            </a:extLst>
          </p:cNvPr>
          <p:cNvSpPr>
            <a:spLocks noGrp="1"/>
          </p:cNvSpPr>
          <p:nvPr>
            <p:ph type="ctrTitle"/>
          </p:nvPr>
        </p:nvSpPr>
        <p:spPr/>
        <p:txBody>
          <a:bodyPr/>
          <a:lstStyle/>
          <a:p>
            <a:r>
              <a:rPr lang="en-US" dirty="0"/>
              <a:t>Blockchain and Cryptocurrency</a:t>
            </a:r>
          </a:p>
        </p:txBody>
      </p:sp>
      <p:sp>
        <p:nvSpPr>
          <p:cNvPr id="3" name="Subtitle 2">
            <a:extLst>
              <a:ext uri="{FF2B5EF4-FFF2-40B4-BE49-F238E27FC236}">
                <a16:creationId xmlns:a16="http://schemas.microsoft.com/office/drawing/2014/main" id="{34F9B4F7-049D-485F-7C19-18133C570E3C}"/>
              </a:ext>
            </a:extLst>
          </p:cNvPr>
          <p:cNvSpPr>
            <a:spLocks noGrp="1"/>
          </p:cNvSpPr>
          <p:nvPr>
            <p:ph type="subTitle" idx="1"/>
          </p:nvPr>
        </p:nvSpPr>
        <p:spPr>
          <a:xfrm>
            <a:off x="1100051" y="4455620"/>
            <a:ext cx="10058400" cy="417937"/>
          </a:xfrm>
        </p:spPr>
        <p:txBody>
          <a:bodyPr>
            <a:normAutofit lnSpcReduction="10000"/>
          </a:bodyPr>
          <a:lstStyle/>
          <a:p>
            <a:r>
              <a:rPr lang="en-US" b="1" dirty="0"/>
              <a:t>CHAPTER ONE</a:t>
            </a:r>
          </a:p>
        </p:txBody>
      </p:sp>
      <p:sp>
        <p:nvSpPr>
          <p:cNvPr id="4" name="Subtitle 2">
            <a:extLst>
              <a:ext uri="{FF2B5EF4-FFF2-40B4-BE49-F238E27FC236}">
                <a16:creationId xmlns:a16="http://schemas.microsoft.com/office/drawing/2014/main" id="{1ACFC9AA-4A69-C99E-0A47-7B25B102E53A}"/>
              </a:ext>
            </a:extLst>
          </p:cNvPr>
          <p:cNvSpPr txBox="1">
            <a:spLocks/>
          </p:cNvSpPr>
          <p:nvPr/>
        </p:nvSpPr>
        <p:spPr>
          <a:xfrm>
            <a:off x="1097280" y="5004065"/>
            <a:ext cx="10058400" cy="109498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2000" dirty="0">
                <a:latin typeface="Abadi" panose="020B0604020104020204" pitchFamily="34" charset="0"/>
              </a:rPr>
              <a:t>ADAMA SCIENCE AND TECHNOLOGY UNIVERSITY</a:t>
            </a:r>
          </a:p>
          <a:p>
            <a:pPr algn="r"/>
            <a:r>
              <a:rPr lang="en-US" sz="2000" dirty="0">
                <a:latin typeface="Abadi" panose="020B0604020104020204" pitchFamily="34" charset="0"/>
              </a:rPr>
              <a:t>SoEEC – cse department – software engineering program</a:t>
            </a:r>
          </a:p>
        </p:txBody>
      </p:sp>
    </p:spTree>
    <p:extLst>
      <p:ext uri="{BB962C8B-B14F-4D97-AF65-F5344CB8AC3E}">
        <p14:creationId xmlns:p14="http://schemas.microsoft.com/office/powerpoint/2010/main" val="29297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4410-1030-7555-9A40-AEECA24375FF}"/>
              </a:ext>
            </a:extLst>
          </p:cNvPr>
          <p:cNvSpPr>
            <a:spLocks noGrp="1"/>
          </p:cNvSpPr>
          <p:nvPr>
            <p:ph type="title"/>
          </p:nvPr>
        </p:nvSpPr>
        <p:spPr/>
        <p:txBody>
          <a:bodyPr/>
          <a:lstStyle/>
          <a:p>
            <a:r>
              <a:rPr lang="en-US" dirty="0"/>
              <a:t>Bitcoin Whitepaper</a:t>
            </a:r>
          </a:p>
        </p:txBody>
      </p:sp>
      <p:sp>
        <p:nvSpPr>
          <p:cNvPr id="3" name="Content Placeholder 2">
            <a:extLst>
              <a:ext uri="{FF2B5EF4-FFF2-40B4-BE49-F238E27FC236}">
                <a16:creationId xmlns:a16="http://schemas.microsoft.com/office/drawing/2014/main" id="{316E7ECC-4959-E52B-1C40-26A801950ECB}"/>
              </a:ext>
            </a:extLst>
          </p:cNvPr>
          <p:cNvSpPr>
            <a:spLocks noGrp="1"/>
          </p:cNvSpPr>
          <p:nvPr>
            <p:ph idx="1"/>
          </p:nvPr>
        </p:nvSpPr>
        <p:spPr/>
        <p:txBody>
          <a:bodyPr/>
          <a:lstStyle/>
          <a:p>
            <a:pPr marL="0" indent="0">
              <a:buNone/>
            </a:pPr>
            <a:r>
              <a:rPr lang="en-GB" dirty="0"/>
              <a:t>The whitepaper also introduced several concepts that were new, including:</a:t>
            </a:r>
          </a:p>
          <a:p>
            <a:pPr>
              <a:buFont typeface="Wingdings" panose="05000000000000000000" pitchFamily="2" charset="2"/>
              <a:buChar char="§"/>
            </a:pPr>
            <a:r>
              <a:rPr lang="en-GB" dirty="0"/>
              <a:t>Double spending - The risk that a unit of currency is spent more than once via falsified duplication. </a:t>
            </a:r>
          </a:p>
          <a:p>
            <a:pPr lvl="1">
              <a:buFont typeface="Wingdings" panose="05000000000000000000" pitchFamily="2" charset="2"/>
              <a:buChar char="§"/>
            </a:pPr>
            <a:r>
              <a:rPr lang="en-GB" dirty="0"/>
              <a:t>The </a:t>
            </a:r>
            <a:r>
              <a:rPr lang="en-GB" b="1" dirty="0"/>
              <a:t>Double Spend Problem</a:t>
            </a:r>
            <a:r>
              <a:rPr lang="en-GB" dirty="0"/>
              <a:t>, where an attacker could send you a token and then send someone else the same token a moment later. Double spend means that tokens could be spent multiple times, increasing inflation and devaluing the cryptocurrency.</a:t>
            </a:r>
          </a:p>
          <a:p>
            <a:pPr>
              <a:buFont typeface="Wingdings" panose="05000000000000000000" pitchFamily="2" charset="2"/>
              <a:buChar char="§"/>
            </a:pPr>
            <a:r>
              <a:rPr lang="en-GB" dirty="0"/>
              <a:t>Proof-of-work - A mathematical problem that must be solved using computational power. </a:t>
            </a:r>
          </a:p>
          <a:p>
            <a:pPr>
              <a:buFont typeface="Wingdings" panose="05000000000000000000" pitchFamily="2" charset="2"/>
              <a:buChar char="§"/>
            </a:pPr>
            <a:r>
              <a:rPr lang="en-GB" dirty="0"/>
              <a:t>Hashes - A fixed-length output is produced so that data of different sizes and sequences can be organized. </a:t>
            </a:r>
          </a:p>
          <a:p>
            <a:pPr>
              <a:buFont typeface="Wingdings" panose="05000000000000000000" pitchFamily="2" charset="2"/>
              <a:buChar char="§"/>
            </a:pPr>
            <a:r>
              <a:rPr lang="en-GB" dirty="0"/>
              <a:t>Nonces - A random number is used to ensure that a particular communication can only be used once.</a:t>
            </a:r>
            <a:endParaRPr lang="en-US" dirty="0"/>
          </a:p>
        </p:txBody>
      </p:sp>
    </p:spTree>
    <p:extLst>
      <p:ext uri="{BB962C8B-B14F-4D97-AF65-F5344CB8AC3E}">
        <p14:creationId xmlns:p14="http://schemas.microsoft.com/office/powerpoint/2010/main" val="239945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EBF8-9F43-B97F-0531-B8C6CF0B59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04E9CD-8DE4-D0F5-ABF9-9A5A3E90C75E}"/>
              </a:ext>
            </a:extLst>
          </p:cNvPr>
          <p:cNvSpPr>
            <a:spLocks noGrp="1"/>
          </p:cNvSpPr>
          <p:nvPr>
            <p:ph idx="1"/>
          </p:nvPr>
        </p:nvSpPr>
        <p:spPr/>
        <p:txBody>
          <a:bodyPr/>
          <a:lstStyle/>
          <a:p>
            <a:pPr>
              <a:buFont typeface="Courier New" panose="02070309020205020404" pitchFamily="49" charset="0"/>
              <a:buChar char="o"/>
            </a:pPr>
            <a:r>
              <a:rPr lang="en-GB" dirty="0"/>
              <a:t>Now comes a difficult-to-grasp concept: there is no such thing as a Bitcoin. </a:t>
            </a:r>
          </a:p>
          <a:p>
            <a:pPr>
              <a:buFont typeface="Courier New" panose="02070309020205020404" pitchFamily="49" charset="0"/>
              <a:buChar char="o"/>
            </a:pPr>
            <a:r>
              <a:rPr lang="en-GB" dirty="0"/>
              <a:t>Of course, there are no physical Bitcoins. You probably already knew that. </a:t>
            </a:r>
          </a:p>
          <a:p>
            <a:pPr>
              <a:buFont typeface="Courier New" panose="02070309020205020404" pitchFamily="49" charset="0"/>
              <a:buChar char="o"/>
            </a:pPr>
            <a:r>
              <a:rPr lang="en-GB" dirty="0"/>
              <a:t>However, there are also no Bitcoins on a hard drive somewhere.</a:t>
            </a:r>
          </a:p>
          <a:p>
            <a:pPr>
              <a:buFont typeface="Courier New" panose="02070309020205020404" pitchFamily="49" charset="0"/>
              <a:buChar char="o"/>
            </a:pPr>
            <a:r>
              <a:rPr lang="en-GB" dirty="0"/>
              <a:t>You can’t point to a physical object, digital file, or piece of code and say, “this is a Bitcoin.” Instead, the entire Bitcoin network is only a series of transaction records. </a:t>
            </a:r>
          </a:p>
          <a:p>
            <a:pPr>
              <a:buFont typeface="Courier New" panose="02070309020205020404" pitchFamily="49" charset="0"/>
              <a:buChar char="o"/>
            </a:pPr>
            <a:r>
              <a:rPr lang="en-GB" dirty="0"/>
              <a:t>Every transaction in the history of Bitcoin lives in the Bitcoin blockchain’s distributed ledger. </a:t>
            </a:r>
          </a:p>
          <a:p>
            <a:pPr>
              <a:buFont typeface="Courier New" panose="02070309020205020404" pitchFamily="49" charset="0"/>
              <a:buChar char="o"/>
            </a:pPr>
            <a:r>
              <a:rPr lang="en-GB" dirty="0"/>
              <a:t>If you want to prove that you have 20 Bitcoins, the only way you can do it is by pointing to the transactions where you received those 20 Bitcoins. </a:t>
            </a:r>
            <a:endParaRPr lang="en-US" dirty="0"/>
          </a:p>
        </p:txBody>
      </p:sp>
    </p:spTree>
    <p:extLst>
      <p:ext uri="{BB962C8B-B14F-4D97-AF65-F5344CB8AC3E}">
        <p14:creationId xmlns:p14="http://schemas.microsoft.com/office/powerpoint/2010/main" val="136213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7157-60B2-6B7E-BC76-06BAF1BE5A48}"/>
              </a:ext>
            </a:extLst>
          </p:cNvPr>
          <p:cNvSpPr>
            <a:spLocks noGrp="1"/>
          </p:cNvSpPr>
          <p:nvPr>
            <p:ph type="title"/>
          </p:nvPr>
        </p:nvSpPr>
        <p:spPr/>
        <p:txBody>
          <a:bodyPr/>
          <a:lstStyle/>
          <a:p>
            <a:r>
              <a:rPr lang="en-US" dirty="0"/>
              <a:t>Why Blockchain Ledger?</a:t>
            </a:r>
          </a:p>
        </p:txBody>
      </p:sp>
      <p:sp>
        <p:nvSpPr>
          <p:cNvPr id="3" name="Content Placeholder 2">
            <a:extLst>
              <a:ext uri="{FF2B5EF4-FFF2-40B4-BE49-F238E27FC236}">
                <a16:creationId xmlns:a16="http://schemas.microsoft.com/office/drawing/2014/main" id="{8D1F80B2-BF8B-593E-2CBC-495DEEB27F40}"/>
              </a:ext>
            </a:extLst>
          </p:cNvPr>
          <p:cNvSpPr>
            <a:spLocks noGrp="1"/>
          </p:cNvSpPr>
          <p:nvPr>
            <p:ph idx="1"/>
          </p:nvPr>
        </p:nvSpPr>
        <p:spPr>
          <a:xfrm>
            <a:off x="1097280" y="1173411"/>
            <a:ext cx="10400814" cy="4993925"/>
          </a:xfrm>
        </p:spPr>
        <p:txBody>
          <a:bodyPr>
            <a:noAutofit/>
          </a:bodyPr>
          <a:lstStyle/>
          <a:p>
            <a:pPr marL="176213" indent="-176213">
              <a:lnSpc>
                <a:spcPct val="100000"/>
              </a:lnSpc>
              <a:buFont typeface="Arial" panose="020B0604020202020204" pitchFamily="34" charset="0"/>
              <a:buChar char="•"/>
            </a:pPr>
            <a:r>
              <a:rPr lang="en-US" dirty="0">
                <a:latin typeface="Calibri" panose="020F0502020204030204" pitchFamily="34" charset="0"/>
                <a:ea typeface="Cambria" panose="02040503050406030204" pitchFamily="18" charset="0"/>
                <a:cs typeface="Calibri" panose="020F0502020204030204" pitchFamily="34" charset="0"/>
              </a:rPr>
              <a:t>The idea dates back to 1991 proposed in a paper by Haber and </a:t>
            </a:r>
            <a:r>
              <a:rPr lang="en-US" dirty="0" err="1">
                <a:latin typeface="Calibri" panose="020F0502020204030204" pitchFamily="34" charset="0"/>
                <a:ea typeface="Cambria" panose="02040503050406030204" pitchFamily="18" charset="0"/>
                <a:cs typeface="Calibri" panose="020F0502020204030204" pitchFamily="34" charset="0"/>
              </a:rPr>
              <a:t>Stornetta</a:t>
            </a:r>
            <a:r>
              <a:rPr lang="en-US" dirty="0">
                <a:latin typeface="Calibri" panose="020F0502020204030204" pitchFamily="34" charset="0"/>
                <a:ea typeface="Cambria" panose="02040503050406030204" pitchFamily="18" charset="0"/>
                <a:cs typeface="Calibri" panose="020F0502020204030204" pitchFamily="34" charset="0"/>
              </a:rPr>
              <a:t> in 1991.</a:t>
            </a:r>
          </a:p>
          <a:p>
            <a:pPr marL="176213" indent="-176213" algn="just">
              <a:lnSpc>
                <a:spcPct val="100000"/>
              </a:lnSpc>
              <a:buFont typeface="Arial" panose="020B0604020202020204" pitchFamily="34" charset="0"/>
              <a:buChar char="•"/>
            </a:pPr>
            <a:r>
              <a:rPr lang="en-US" dirty="0">
                <a:latin typeface="Calibri" panose="020F0502020204030204" pitchFamily="34" charset="0"/>
                <a:ea typeface="Cambria" panose="02040503050406030204" pitchFamily="18" charset="0"/>
                <a:cs typeface="Calibri" panose="020F0502020204030204" pitchFamily="34" charset="0"/>
              </a:rPr>
              <a:t>However, their proposal was a method for secure timestamping of digital documents, rather than a digital money scheme.</a:t>
            </a:r>
          </a:p>
          <a:p>
            <a:pPr marL="1257300" lvl="2" indent="-342900" algn="just">
              <a:lnSpc>
                <a:spcPct val="100000"/>
              </a:lnSpc>
              <a:buFont typeface="Wingdings" panose="05000000000000000000" pitchFamily="2" charset="2"/>
              <a:buChar char="q"/>
            </a:pPr>
            <a:r>
              <a:rPr lang="en-US" sz="2000" b="1" dirty="0">
                <a:latin typeface="Calibri" panose="020F0502020204030204" pitchFamily="34" charset="0"/>
                <a:ea typeface="Cambria" panose="02040503050406030204" pitchFamily="18" charset="0"/>
                <a:cs typeface="Calibri" panose="020F0502020204030204" pitchFamily="34" charset="0"/>
              </a:rPr>
              <a:t>Timestamping</a:t>
            </a:r>
            <a:r>
              <a:rPr lang="en-US" sz="2000" dirty="0">
                <a:latin typeface="Calibri" panose="020F0502020204030204" pitchFamily="34" charset="0"/>
                <a:ea typeface="Cambria" panose="02040503050406030204" pitchFamily="18" charset="0"/>
                <a:cs typeface="Calibri" panose="020F0502020204030204" pitchFamily="34" charset="0"/>
              </a:rPr>
              <a:t>: gives an approximate idea when a document came into existence. If the security property is satisfied, which is the timestamping can’t be changed after the fact, it accurately conveys the order of creation of these documents.</a:t>
            </a:r>
          </a:p>
          <a:p>
            <a:pPr marL="1257300" lvl="2" indent="-342900" algn="just">
              <a:lnSpc>
                <a:spcPct val="100000"/>
              </a:lnSpc>
              <a:buFont typeface="Wingdings" panose="05000000000000000000" pitchFamily="2" charset="2"/>
              <a:buChar char="q"/>
            </a:pPr>
            <a:r>
              <a:rPr lang="en-US" sz="2000" b="1" dirty="0">
                <a:latin typeface="Calibri" panose="020F0502020204030204" pitchFamily="34" charset="0"/>
                <a:ea typeface="Cambria" panose="02040503050406030204" pitchFamily="18" charset="0"/>
                <a:cs typeface="Calibri" panose="020F0502020204030204" pitchFamily="34" charset="0"/>
              </a:rPr>
              <a:t>Pointer</a:t>
            </a:r>
            <a:r>
              <a:rPr lang="en-US" sz="2000" dirty="0">
                <a:latin typeface="Calibri" panose="020F0502020204030204" pitchFamily="34" charset="0"/>
                <a:ea typeface="Cambria" panose="02040503050406030204" pitchFamily="18" charset="0"/>
                <a:cs typeface="Calibri" panose="020F0502020204030204" pitchFamily="34" charset="0"/>
              </a:rPr>
              <a:t>: it signs the document together with a link or a pointer to the previous document. It links to a piece of data instead of a location. That means that if the data in question changes, the pointer automatically become invalid.</a:t>
            </a:r>
          </a:p>
          <a:p>
            <a:pPr algn="just">
              <a:lnSpc>
                <a:spcPct val="100000"/>
              </a:lnSpc>
            </a:pPr>
            <a:r>
              <a:rPr lang="en-US" dirty="0">
                <a:latin typeface="Calibri" panose="020F0502020204030204" pitchFamily="34" charset="0"/>
                <a:ea typeface="Cambria" panose="02040503050406030204" pitchFamily="18" charset="0"/>
                <a:cs typeface="Calibri" panose="020F0502020204030204" pitchFamily="34" charset="0"/>
              </a:rPr>
              <a:t>These properties ensure the integrity of the contents of the previous document. Each block essentially fixes the entire history of documents and blocks up until that point.</a:t>
            </a:r>
          </a:p>
          <a:p>
            <a:pPr>
              <a:lnSpc>
                <a:spcPct val="10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268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50CB-92F5-3665-3E75-09E3C9E42EBA}"/>
              </a:ext>
            </a:extLst>
          </p:cNvPr>
          <p:cNvSpPr>
            <a:spLocks noGrp="1"/>
          </p:cNvSpPr>
          <p:nvPr>
            <p:ph type="title"/>
          </p:nvPr>
        </p:nvSpPr>
        <p:spPr/>
        <p:txBody>
          <a:bodyPr/>
          <a:lstStyle/>
          <a:p>
            <a:r>
              <a:rPr lang="en-US" dirty="0"/>
              <a:t>Timestamp Server</a:t>
            </a:r>
          </a:p>
        </p:txBody>
      </p:sp>
      <p:sp>
        <p:nvSpPr>
          <p:cNvPr id="3" name="Content Placeholder 2">
            <a:extLst>
              <a:ext uri="{FF2B5EF4-FFF2-40B4-BE49-F238E27FC236}">
                <a16:creationId xmlns:a16="http://schemas.microsoft.com/office/drawing/2014/main" id="{8CE9F5B0-D726-E379-B528-579E18C5DDB1}"/>
              </a:ext>
            </a:extLst>
          </p:cNvPr>
          <p:cNvSpPr>
            <a:spLocks noGrp="1"/>
          </p:cNvSpPr>
          <p:nvPr>
            <p:ph idx="1"/>
          </p:nvPr>
        </p:nvSpPr>
        <p:spPr/>
        <p:txBody>
          <a:bodyPr>
            <a:normAutofit lnSpcReduction="10000"/>
          </a:bodyPr>
          <a:lstStyle/>
          <a:p>
            <a:r>
              <a:rPr lang="en-GB" dirty="0"/>
              <a:t>In addition to using proof-of-work to secure the Bitcoin network, Satoshi proposed using a timestamp system to verify transactions, like filesystems and databases. </a:t>
            </a:r>
          </a:p>
          <a:p>
            <a:r>
              <a:rPr lang="en-GB" dirty="0"/>
              <a:t>Taking the information generated during a transaction and running it through a hashing algorithm generates a fixed string of numbers and letters known as a hash. </a:t>
            </a:r>
          </a:p>
          <a:p>
            <a:r>
              <a:rPr lang="en-GB" dirty="0"/>
              <a:t>For Bitcoin, Satoshi proposed using the SHA-256 algorithm that is popular in cryptography.</a:t>
            </a:r>
          </a:p>
          <a:p>
            <a:r>
              <a:rPr lang="en-GB" dirty="0"/>
              <a:t> Here’s an example: </a:t>
            </a:r>
          </a:p>
          <a:p>
            <a:pPr lvl="1"/>
            <a:r>
              <a:rPr lang="en-GB" sz="1700" dirty="0">
                <a:latin typeface="Consolas" panose="020B0609020204030204" pitchFamily="49" charset="0"/>
              </a:rPr>
              <a:t>keccak256("hello") = 1c8aff950685c2ed4bc3174f3472287b56d9517b9c948127319a09a7a36deac8 </a:t>
            </a:r>
          </a:p>
          <a:p>
            <a:r>
              <a:rPr lang="en-GB" dirty="0"/>
              <a:t>Here that is again with one small change: </a:t>
            </a:r>
          </a:p>
          <a:p>
            <a:pPr lvl="1"/>
            <a:r>
              <a:rPr lang="en-GB" sz="1700" dirty="0">
                <a:latin typeface="Consolas" panose="020B0609020204030204" pitchFamily="49" charset="0"/>
              </a:rPr>
              <a:t>keccak256("hello1") = 57c65f1718e8297f4048beff2419e134656b7a856872b27ad77846e395f13ffe</a:t>
            </a:r>
          </a:p>
          <a:p>
            <a:r>
              <a:rPr lang="en-GB" dirty="0"/>
              <a:t>Using a hash to store information is also key when preserving large amounts of information. As seen in this example, different inputs output a unique fixed-length string when hashed. This makes it easier to reference some stored piece of data that can be retrieved by a hash.</a:t>
            </a:r>
            <a:endParaRPr lang="en-GB" dirty="0">
              <a:latin typeface="Consolas" panose="020B0609020204030204" pitchFamily="49" charset="0"/>
            </a:endParaRPr>
          </a:p>
        </p:txBody>
      </p:sp>
    </p:spTree>
    <p:extLst>
      <p:ext uri="{BB962C8B-B14F-4D97-AF65-F5344CB8AC3E}">
        <p14:creationId xmlns:p14="http://schemas.microsoft.com/office/powerpoint/2010/main" val="3472844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07C5-32AA-47B5-E7D7-A4AAE961BE6C}"/>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6BF0D3AB-6718-8A82-907C-3571D55EF3AC}"/>
              </a:ext>
            </a:extLst>
          </p:cNvPr>
          <p:cNvSpPr>
            <a:spLocks noGrp="1"/>
          </p:cNvSpPr>
          <p:nvPr>
            <p:ph idx="1"/>
          </p:nvPr>
        </p:nvSpPr>
        <p:spPr/>
        <p:txBody>
          <a:bodyPr/>
          <a:lstStyle/>
          <a:p>
            <a:r>
              <a:rPr lang="en-GB" dirty="0"/>
              <a:t>Open-source software means it’s not proprietary—any developer can view the source code and modify it. In addition to being open source, cryptocurrency networks such as Bitcoin have three major components that make them uniquely attractive: </a:t>
            </a:r>
          </a:p>
          <a:p>
            <a:pPr>
              <a:buFont typeface="Wingdings" panose="05000000000000000000" pitchFamily="2" charset="2"/>
              <a:buChar char="q"/>
            </a:pPr>
            <a:r>
              <a:rPr lang="en-GB" b="1" dirty="0"/>
              <a:t>Value - </a:t>
            </a:r>
            <a:r>
              <a:rPr lang="en-GB" dirty="0"/>
              <a:t>A unit of account, called bitcoin (often denoted as BTC), is used to record trans‐ actions on the ledger, also known as the Bitcoin blockchain. </a:t>
            </a:r>
          </a:p>
          <a:p>
            <a:pPr>
              <a:buFont typeface="Wingdings" panose="05000000000000000000" pitchFamily="2" charset="2"/>
              <a:buChar char="q"/>
            </a:pPr>
            <a:r>
              <a:rPr lang="en-GB" b="1" dirty="0"/>
              <a:t>Distribution</a:t>
            </a:r>
            <a:r>
              <a:rPr lang="en-GB" dirty="0"/>
              <a:t> - As the Bitcoin whitepaper outlines, the Bitcoin network uses decentralized nodes in order to maintain a record of transactions. </a:t>
            </a:r>
          </a:p>
          <a:p>
            <a:pPr>
              <a:buFont typeface="Wingdings" panose="05000000000000000000" pitchFamily="2" charset="2"/>
              <a:buChar char="q"/>
            </a:pPr>
            <a:r>
              <a:rPr lang="en-GB" b="1" dirty="0"/>
              <a:t>Consensus</a:t>
            </a:r>
            <a:r>
              <a:rPr lang="en-GB" dirty="0"/>
              <a:t> - Miners in the Bitcoin network use proof-of-work together to maintain the security and stability of this distributed record of transactions.</a:t>
            </a:r>
            <a:endParaRPr lang="en-US" dirty="0"/>
          </a:p>
        </p:txBody>
      </p:sp>
    </p:spTree>
    <p:extLst>
      <p:ext uri="{BB962C8B-B14F-4D97-AF65-F5344CB8AC3E}">
        <p14:creationId xmlns:p14="http://schemas.microsoft.com/office/powerpoint/2010/main" val="492196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8D7D-4065-3154-9E3F-DCCBBDBEDFF2}"/>
              </a:ext>
            </a:extLst>
          </p:cNvPr>
          <p:cNvSpPr>
            <a:spLocks noGrp="1"/>
          </p:cNvSpPr>
          <p:nvPr>
            <p:ph type="title"/>
          </p:nvPr>
        </p:nvSpPr>
        <p:spPr/>
        <p:txBody>
          <a:bodyPr>
            <a:normAutofit/>
          </a:bodyPr>
          <a:lstStyle/>
          <a:p>
            <a:r>
              <a:rPr lang="en-US" sz="4000" dirty="0">
                <a:latin typeface="Calibri" panose="020F0502020204030204" pitchFamily="34" charset="0"/>
                <a:ea typeface="Cambria" panose="02040503050406030204" pitchFamily="18" charset="0"/>
                <a:cs typeface="Calibri" panose="020F0502020204030204" pitchFamily="34" charset="0"/>
              </a:rPr>
              <a:t>Advantages and Disadvantages of Blockchain</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3AD54B6-5929-06E3-D81A-0BE221F87CBC}"/>
              </a:ext>
            </a:extLst>
          </p:cNvPr>
          <p:cNvSpPr>
            <a:spLocks noGrp="1"/>
          </p:cNvSpPr>
          <p:nvPr>
            <p:ph idx="1"/>
          </p:nvPr>
        </p:nvSpPr>
        <p:spPr/>
        <p:txBody>
          <a:bodyPr>
            <a:normAutofit fontScale="92500" lnSpcReduction="20000"/>
          </a:bodyPr>
          <a:lstStyle/>
          <a:p>
            <a:pPr algn="just">
              <a:lnSpc>
                <a:spcPct val="120000"/>
              </a:lnSpc>
            </a:pPr>
            <a:r>
              <a:rPr lang="en-US" sz="2200" b="1" dirty="0">
                <a:latin typeface="Calibri" panose="020F0502020204030204" pitchFamily="34" charset="0"/>
                <a:ea typeface="Cambria" panose="02040503050406030204" pitchFamily="18" charset="0"/>
                <a:cs typeface="Calibri" panose="020F0502020204030204" pitchFamily="34" charset="0"/>
              </a:rPr>
              <a:t>Advantages</a:t>
            </a:r>
            <a:r>
              <a:rPr lang="en-US" sz="2000" dirty="0">
                <a:latin typeface="Calibri" panose="020F0502020204030204" pitchFamily="34" charset="0"/>
                <a:ea typeface="Cambria" panose="02040503050406030204" pitchFamily="18" charset="0"/>
                <a:cs typeface="Calibri" panose="020F0502020204030204" pitchFamily="34" charset="0"/>
              </a:rPr>
              <a:t>:</a:t>
            </a:r>
          </a:p>
          <a:p>
            <a:pPr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1. </a:t>
            </a:r>
            <a:r>
              <a:rPr lang="en-US" sz="2000" b="1" dirty="0">
                <a:latin typeface="Calibri" panose="020F0502020204030204" pitchFamily="34" charset="0"/>
                <a:ea typeface="Cambria" panose="02040503050406030204" pitchFamily="18" charset="0"/>
                <a:cs typeface="Calibri" panose="020F0502020204030204" pitchFamily="34" charset="0"/>
              </a:rPr>
              <a:t>Decentralization</a:t>
            </a:r>
            <a:r>
              <a:rPr lang="en-US" sz="2000" dirty="0">
                <a:latin typeface="Calibri" panose="020F0502020204030204" pitchFamily="34" charset="0"/>
                <a:ea typeface="Cambria" panose="02040503050406030204" pitchFamily="18" charset="0"/>
                <a:cs typeface="Calibri" panose="020F0502020204030204" pitchFamily="34" charset="0"/>
              </a:rPr>
              <a:t>:</a:t>
            </a:r>
          </a:p>
          <a:p>
            <a:pPr lvl="1"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Blockchain operates on a decentralized network of computers, eliminating the need for a central authority. This enhances transparency and reduces the risk of a single point of failure.</a:t>
            </a:r>
          </a:p>
          <a:p>
            <a:pPr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2. </a:t>
            </a:r>
            <a:r>
              <a:rPr lang="en-US" sz="2000" b="1" dirty="0">
                <a:latin typeface="Calibri" panose="020F0502020204030204" pitchFamily="34" charset="0"/>
                <a:ea typeface="Cambria" panose="02040503050406030204" pitchFamily="18" charset="0"/>
                <a:cs typeface="Calibri" panose="020F0502020204030204" pitchFamily="34" charset="0"/>
              </a:rPr>
              <a:t>Security:</a:t>
            </a:r>
            <a:endParaRPr lang="en-US" sz="2000" dirty="0">
              <a:latin typeface="Calibri" panose="020F0502020204030204" pitchFamily="34" charset="0"/>
              <a:ea typeface="Cambria" panose="02040503050406030204" pitchFamily="18" charset="0"/>
              <a:cs typeface="Calibri" panose="020F0502020204030204" pitchFamily="34" charset="0"/>
            </a:endParaRPr>
          </a:p>
          <a:p>
            <a:pPr lvl="1"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Once a block is added to the chain, it is extremely challenging to alter previous blocks, ensuring the integrity of the entire blockchain.</a:t>
            </a:r>
          </a:p>
          <a:p>
            <a:pPr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3. </a:t>
            </a:r>
            <a:r>
              <a:rPr lang="en-US" sz="2000" b="1" dirty="0">
                <a:latin typeface="Calibri" panose="020F0502020204030204" pitchFamily="34" charset="0"/>
                <a:ea typeface="Cambria" panose="02040503050406030204" pitchFamily="18" charset="0"/>
                <a:cs typeface="Calibri" panose="020F0502020204030204" pitchFamily="34" charset="0"/>
              </a:rPr>
              <a:t>Transparency</a:t>
            </a:r>
            <a:r>
              <a:rPr lang="en-US" sz="2000" dirty="0">
                <a:latin typeface="Calibri" panose="020F0502020204030204" pitchFamily="34" charset="0"/>
                <a:ea typeface="Cambria" panose="02040503050406030204" pitchFamily="18" charset="0"/>
                <a:cs typeface="Calibri" panose="020F0502020204030204" pitchFamily="34" charset="0"/>
              </a:rPr>
              <a:t>:</a:t>
            </a:r>
          </a:p>
          <a:p>
            <a:pPr lvl="1"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All participants in a blockchain network have access to the same information, promoting transparency. </a:t>
            </a:r>
          </a:p>
          <a:p>
            <a:pPr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4. </a:t>
            </a:r>
            <a:r>
              <a:rPr lang="en-US" sz="2000" b="1" dirty="0">
                <a:latin typeface="Calibri" panose="020F0502020204030204" pitchFamily="34" charset="0"/>
                <a:ea typeface="Cambria" panose="02040503050406030204" pitchFamily="18" charset="0"/>
                <a:cs typeface="Calibri" panose="020F0502020204030204" pitchFamily="34" charset="0"/>
              </a:rPr>
              <a:t>Immutability</a:t>
            </a:r>
            <a:r>
              <a:rPr lang="en-US" sz="2000" dirty="0">
                <a:latin typeface="Calibri" panose="020F0502020204030204" pitchFamily="34" charset="0"/>
                <a:ea typeface="Cambria" panose="02040503050406030204" pitchFamily="18" charset="0"/>
                <a:cs typeface="Calibri" panose="020F0502020204030204" pitchFamily="34" charset="0"/>
              </a:rPr>
              <a:t>:</a:t>
            </a:r>
          </a:p>
          <a:p>
            <a:pPr lvl="1"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Once data is recorded on the blockchain, it cannot be altered or deleted. </a:t>
            </a:r>
          </a:p>
          <a:p>
            <a:pPr>
              <a:lnSpc>
                <a:spcPct val="12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790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0238-70E3-E575-3F58-4E59A7578F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080018-B428-675D-FCDC-6B0FCF34928D}"/>
              </a:ext>
            </a:extLst>
          </p:cNvPr>
          <p:cNvSpPr>
            <a:spLocks noGrp="1"/>
          </p:cNvSpPr>
          <p:nvPr>
            <p:ph idx="1"/>
          </p:nvPr>
        </p:nvSpPr>
        <p:spPr/>
        <p:txBody>
          <a:bodyPr>
            <a:normAutofit lnSpcReduction="10000"/>
          </a:bodyPr>
          <a:lstStyle/>
          <a:p>
            <a:pPr algn="just">
              <a:lnSpc>
                <a:spcPct val="120000"/>
              </a:lnSpc>
            </a:pPr>
            <a:r>
              <a:rPr lang="en-US" sz="2200" b="1" dirty="0">
                <a:latin typeface="Calibri" panose="020F0502020204030204" pitchFamily="34" charset="0"/>
                <a:ea typeface="Cambria" panose="02040503050406030204" pitchFamily="18" charset="0"/>
                <a:cs typeface="Calibri" panose="020F0502020204030204" pitchFamily="34" charset="0"/>
              </a:rPr>
              <a:t>Advantages</a:t>
            </a:r>
            <a:r>
              <a:rPr lang="en-US" sz="2000" dirty="0">
                <a:latin typeface="Calibri" panose="020F0502020204030204" pitchFamily="34" charset="0"/>
                <a:ea typeface="Cambria" panose="02040503050406030204" pitchFamily="18" charset="0"/>
                <a:cs typeface="Calibri" panose="020F0502020204030204" pitchFamily="34" charset="0"/>
              </a:rPr>
              <a:t>:</a:t>
            </a:r>
          </a:p>
          <a:p>
            <a:pPr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5. </a:t>
            </a:r>
            <a:r>
              <a:rPr lang="en-US" sz="2000" b="1" dirty="0">
                <a:latin typeface="Calibri" panose="020F0502020204030204" pitchFamily="34" charset="0"/>
                <a:ea typeface="Cambria" panose="02040503050406030204" pitchFamily="18" charset="0"/>
                <a:cs typeface="Calibri" panose="020F0502020204030204" pitchFamily="34" charset="0"/>
              </a:rPr>
              <a:t>Efficiency and Speed:</a:t>
            </a:r>
          </a:p>
          <a:p>
            <a:pPr lvl="1"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Blockchain eliminates intermediaries, reducing the time and complexity associated with traditional processes. Transactions can be processed quickly and efficiently.</a:t>
            </a:r>
          </a:p>
          <a:p>
            <a:pPr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6. </a:t>
            </a:r>
            <a:r>
              <a:rPr lang="en-US" sz="2000" b="1" dirty="0">
                <a:latin typeface="Calibri" panose="020F0502020204030204" pitchFamily="34" charset="0"/>
                <a:ea typeface="Cambria" panose="02040503050406030204" pitchFamily="18" charset="0"/>
                <a:cs typeface="Calibri" panose="020F0502020204030204" pitchFamily="34" charset="0"/>
              </a:rPr>
              <a:t>Cost Reduction:</a:t>
            </a:r>
            <a:endParaRPr lang="en-US" sz="2000" dirty="0">
              <a:latin typeface="Calibri" panose="020F0502020204030204" pitchFamily="34" charset="0"/>
              <a:ea typeface="Cambria" panose="02040503050406030204" pitchFamily="18" charset="0"/>
              <a:cs typeface="Calibri" panose="020F0502020204030204" pitchFamily="34" charset="0"/>
            </a:endParaRPr>
          </a:p>
          <a:p>
            <a:pPr lvl="1"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By removing intermediaries and streamlining processes, blockchain can lead to cost savings in various industries.</a:t>
            </a:r>
          </a:p>
          <a:p>
            <a:pPr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7. </a:t>
            </a:r>
            <a:r>
              <a:rPr lang="en-US" sz="2000" b="1" dirty="0">
                <a:latin typeface="Calibri" panose="020F0502020204030204" pitchFamily="34" charset="0"/>
                <a:ea typeface="Cambria" panose="02040503050406030204" pitchFamily="18" charset="0"/>
                <a:cs typeface="Calibri" panose="020F0502020204030204" pitchFamily="34" charset="0"/>
              </a:rPr>
              <a:t>Smart Contracts</a:t>
            </a:r>
            <a:r>
              <a:rPr lang="en-US" sz="2000" dirty="0">
                <a:latin typeface="Calibri" panose="020F0502020204030204" pitchFamily="34" charset="0"/>
                <a:ea typeface="Cambria" panose="02040503050406030204" pitchFamily="18" charset="0"/>
                <a:cs typeface="Calibri" panose="020F0502020204030204" pitchFamily="34" charset="0"/>
              </a:rPr>
              <a:t>:</a:t>
            </a:r>
          </a:p>
          <a:p>
            <a:pPr lvl="1"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Smart contracts are self-executing contracts with the terms of the agreement directly written into code. They automate and enforce contractual agreements, reducing the need for intermediaries.</a:t>
            </a:r>
          </a:p>
          <a:p>
            <a:pPr>
              <a:lnSpc>
                <a:spcPct val="12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148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42D9-0191-3C6B-072F-BBDED5534C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A8515E-0CAE-B8CE-55AB-FBE7373BA1D4}"/>
              </a:ext>
            </a:extLst>
          </p:cNvPr>
          <p:cNvSpPr>
            <a:spLocks noGrp="1"/>
          </p:cNvSpPr>
          <p:nvPr>
            <p:ph idx="1"/>
          </p:nvPr>
        </p:nvSpPr>
        <p:spPr/>
        <p:txBody>
          <a:bodyPr>
            <a:noAutofit/>
          </a:bodyPr>
          <a:lstStyle/>
          <a:p>
            <a:pPr algn="just">
              <a:lnSpc>
                <a:spcPct val="100000"/>
              </a:lnSpc>
            </a:pPr>
            <a:r>
              <a:rPr lang="en-US" b="1" dirty="0">
                <a:latin typeface="Calibri" panose="020F0502020204030204" pitchFamily="34" charset="0"/>
                <a:ea typeface="Cambria" panose="02040503050406030204" pitchFamily="18" charset="0"/>
                <a:cs typeface="Calibri" panose="020F0502020204030204" pitchFamily="34" charset="0"/>
              </a:rPr>
              <a:t>Disadvantages</a:t>
            </a:r>
            <a:r>
              <a:rPr lang="en-US" dirty="0">
                <a:latin typeface="Calibri" panose="020F0502020204030204" pitchFamily="34" charset="0"/>
                <a:ea typeface="Cambria" panose="02040503050406030204" pitchFamily="18" charset="0"/>
                <a:cs typeface="Calibri" panose="020F0502020204030204" pitchFamily="34" charset="0"/>
              </a:rPr>
              <a:t>:</a:t>
            </a:r>
          </a:p>
          <a:p>
            <a:pPr algn="just">
              <a:lnSpc>
                <a:spcPct val="100000"/>
              </a:lnSpc>
            </a:pPr>
            <a:r>
              <a:rPr lang="en-US" dirty="0">
                <a:latin typeface="Calibri" panose="020F0502020204030204" pitchFamily="34" charset="0"/>
                <a:ea typeface="Cambria" panose="02040503050406030204" pitchFamily="18" charset="0"/>
                <a:cs typeface="Calibri" panose="020F0502020204030204" pitchFamily="34" charset="0"/>
              </a:rPr>
              <a:t>1. </a:t>
            </a:r>
            <a:r>
              <a:rPr lang="en-US" b="1" dirty="0">
                <a:latin typeface="Calibri" panose="020F0502020204030204" pitchFamily="34" charset="0"/>
                <a:ea typeface="Cambria" panose="02040503050406030204" pitchFamily="18" charset="0"/>
                <a:cs typeface="Calibri" panose="020F0502020204030204" pitchFamily="34" charset="0"/>
              </a:rPr>
              <a:t>Scalability:</a:t>
            </a:r>
          </a:p>
          <a:p>
            <a:pPr algn="just">
              <a:lnSpc>
                <a:spcPct val="100000"/>
              </a:lnSpc>
            </a:pPr>
            <a:r>
              <a:rPr lang="en-US" dirty="0">
                <a:latin typeface="Calibri" panose="020F0502020204030204" pitchFamily="34" charset="0"/>
                <a:ea typeface="Cambria" panose="02040503050406030204" pitchFamily="18" charset="0"/>
                <a:cs typeface="Calibri" panose="020F0502020204030204" pitchFamily="34" charset="0"/>
              </a:rPr>
              <a:t>As the size of the blockchain grows, scalability becomes a challenge. Transaction processing speed may decrease, affecting the overall efficiency.</a:t>
            </a:r>
          </a:p>
          <a:p>
            <a:pPr algn="just">
              <a:lnSpc>
                <a:spcPct val="100000"/>
              </a:lnSpc>
            </a:pPr>
            <a:r>
              <a:rPr lang="en-US" dirty="0">
                <a:latin typeface="Calibri" panose="020F0502020204030204" pitchFamily="34" charset="0"/>
                <a:ea typeface="Cambria" panose="02040503050406030204" pitchFamily="18" charset="0"/>
                <a:cs typeface="Calibri" panose="020F0502020204030204" pitchFamily="34" charset="0"/>
              </a:rPr>
              <a:t>2. </a:t>
            </a:r>
            <a:r>
              <a:rPr lang="en-US" b="1" dirty="0">
                <a:latin typeface="Calibri" panose="020F0502020204030204" pitchFamily="34" charset="0"/>
                <a:ea typeface="Cambria" panose="02040503050406030204" pitchFamily="18" charset="0"/>
                <a:cs typeface="Calibri" panose="020F0502020204030204" pitchFamily="34" charset="0"/>
              </a:rPr>
              <a:t>Energy Consumption</a:t>
            </a:r>
            <a:r>
              <a:rPr lang="en-US" dirty="0">
                <a:latin typeface="Calibri" panose="020F0502020204030204" pitchFamily="34" charset="0"/>
                <a:ea typeface="Cambria" panose="02040503050406030204" pitchFamily="18" charset="0"/>
                <a:cs typeface="Calibri" panose="020F0502020204030204" pitchFamily="34" charset="0"/>
              </a:rPr>
              <a:t>:</a:t>
            </a:r>
          </a:p>
          <a:p>
            <a:pPr algn="just">
              <a:lnSpc>
                <a:spcPct val="100000"/>
              </a:lnSpc>
            </a:pPr>
            <a:r>
              <a:rPr lang="en-US" dirty="0">
                <a:latin typeface="Calibri" panose="020F0502020204030204" pitchFamily="34" charset="0"/>
                <a:ea typeface="Cambria" panose="02040503050406030204" pitchFamily="18" charset="0"/>
                <a:cs typeface="Calibri" panose="020F0502020204030204" pitchFamily="34" charset="0"/>
              </a:rPr>
              <a:t>Some blockchain networks, particularly those using Proof of Work (</a:t>
            </a:r>
            <a:r>
              <a:rPr lang="en-US" dirty="0" err="1">
                <a:latin typeface="Calibri" panose="020F0502020204030204" pitchFamily="34" charset="0"/>
                <a:ea typeface="Cambria" panose="02040503050406030204" pitchFamily="18" charset="0"/>
                <a:cs typeface="Calibri" panose="020F0502020204030204" pitchFamily="34" charset="0"/>
              </a:rPr>
              <a:t>PoW</a:t>
            </a:r>
            <a:r>
              <a:rPr lang="en-US" dirty="0">
                <a:latin typeface="Calibri" panose="020F0502020204030204" pitchFamily="34" charset="0"/>
                <a:ea typeface="Cambria" panose="02040503050406030204" pitchFamily="18" charset="0"/>
                <a:cs typeface="Calibri" panose="020F0502020204030204" pitchFamily="34" charset="0"/>
              </a:rPr>
              <a:t>) consensus mechanisms, consume significant amounts of energy. This has raised concerns about the environmental impact.</a:t>
            </a:r>
          </a:p>
          <a:p>
            <a:pPr algn="just">
              <a:lnSpc>
                <a:spcPct val="100000"/>
              </a:lnSpc>
            </a:pPr>
            <a:r>
              <a:rPr lang="en-US" dirty="0">
                <a:latin typeface="Calibri" panose="020F0502020204030204" pitchFamily="34" charset="0"/>
                <a:ea typeface="Cambria" panose="02040503050406030204" pitchFamily="18" charset="0"/>
                <a:cs typeface="Calibri" panose="020F0502020204030204" pitchFamily="34" charset="0"/>
              </a:rPr>
              <a:t>3. </a:t>
            </a:r>
            <a:r>
              <a:rPr lang="en-US" b="1" dirty="0">
                <a:latin typeface="Calibri" panose="020F0502020204030204" pitchFamily="34" charset="0"/>
                <a:ea typeface="Cambria" panose="02040503050406030204" pitchFamily="18" charset="0"/>
                <a:cs typeface="Calibri" panose="020F0502020204030204" pitchFamily="34" charset="0"/>
              </a:rPr>
              <a:t>Lack of Regulation</a:t>
            </a:r>
            <a:r>
              <a:rPr lang="en-US" dirty="0">
                <a:latin typeface="Calibri" panose="020F0502020204030204" pitchFamily="34" charset="0"/>
                <a:ea typeface="Cambria" panose="02040503050406030204" pitchFamily="18" charset="0"/>
                <a:cs typeface="Calibri" panose="020F0502020204030204" pitchFamily="34" charset="0"/>
              </a:rPr>
              <a:t>:</a:t>
            </a:r>
          </a:p>
          <a:p>
            <a:pPr algn="just">
              <a:lnSpc>
                <a:spcPct val="100000"/>
              </a:lnSpc>
            </a:pPr>
            <a:r>
              <a:rPr lang="en-US" dirty="0">
                <a:latin typeface="Calibri" panose="020F0502020204030204" pitchFamily="34" charset="0"/>
                <a:ea typeface="Cambria" panose="02040503050406030204" pitchFamily="18" charset="0"/>
                <a:cs typeface="Calibri" panose="020F0502020204030204" pitchFamily="34" charset="0"/>
              </a:rPr>
              <a:t>The absence of clear regulations in many jurisdictions can lead to uncertainties and challenges, especially in legal and compliance matters.</a:t>
            </a:r>
          </a:p>
          <a:p>
            <a:pPr>
              <a:lnSpc>
                <a:spcPct val="10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80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FB9E-C930-239C-B5F7-588FB06CED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E4FA29-9FA0-F5DE-1F8A-768C4211F737}"/>
              </a:ext>
            </a:extLst>
          </p:cNvPr>
          <p:cNvSpPr>
            <a:spLocks noGrp="1"/>
          </p:cNvSpPr>
          <p:nvPr>
            <p:ph idx="1"/>
          </p:nvPr>
        </p:nvSpPr>
        <p:spPr/>
        <p:txBody>
          <a:bodyPr>
            <a:normAutofit/>
          </a:bodyPr>
          <a:lstStyle/>
          <a:p>
            <a:pPr algn="just">
              <a:lnSpc>
                <a:spcPct val="100000"/>
              </a:lnSpc>
            </a:pPr>
            <a:r>
              <a:rPr lang="en-US" sz="2200" b="1" dirty="0">
                <a:latin typeface="Calibri" panose="020F0502020204030204" pitchFamily="34" charset="0"/>
                <a:ea typeface="Cambria" panose="02040503050406030204" pitchFamily="18" charset="0"/>
                <a:cs typeface="Calibri" panose="020F0502020204030204" pitchFamily="34" charset="0"/>
              </a:rPr>
              <a:t>Disadvantages</a:t>
            </a:r>
            <a:r>
              <a:rPr lang="en-US" sz="2000" dirty="0">
                <a:latin typeface="Calibri" panose="020F0502020204030204" pitchFamily="34" charset="0"/>
                <a:ea typeface="Cambria" panose="02040503050406030204" pitchFamily="18" charset="0"/>
                <a:cs typeface="Calibri" panose="020F0502020204030204" pitchFamily="34" charset="0"/>
              </a:rPr>
              <a:t>:</a:t>
            </a:r>
          </a:p>
          <a:p>
            <a:pPr algn="just">
              <a:lnSpc>
                <a:spcPct val="100000"/>
              </a:lnSpc>
            </a:pPr>
            <a:r>
              <a:rPr lang="en-US" sz="2000" dirty="0">
                <a:latin typeface="Calibri" panose="020F0502020204030204" pitchFamily="34" charset="0"/>
                <a:ea typeface="Cambria" panose="02040503050406030204" pitchFamily="18" charset="0"/>
                <a:cs typeface="Calibri" panose="020F0502020204030204" pitchFamily="34" charset="0"/>
              </a:rPr>
              <a:t>4</a:t>
            </a:r>
            <a:r>
              <a:rPr lang="en-US" sz="2000" b="1" dirty="0">
                <a:latin typeface="Calibri" panose="020F0502020204030204" pitchFamily="34" charset="0"/>
                <a:ea typeface="Cambria" panose="02040503050406030204" pitchFamily="18" charset="0"/>
                <a:cs typeface="Calibri" panose="020F0502020204030204" pitchFamily="34" charset="0"/>
              </a:rPr>
              <a:t>. Complexity</a:t>
            </a:r>
            <a:r>
              <a:rPr lang="en-US" sz="2000" dirty="0">
                <a:latin typeface="Calibri" panose="020F0502020204030204" pitchFamily="34" charset="0"/>
                <a:ea typeface="Cambria" panose="02040503050406030204" pitchFamily="18" charset="0"/>
                <a:cs typeface="Calibri" panose="020F0502020204030204" pitchFamily="34" charset="0"/>
              </a:rPr>
              <a:t>:</a:t>
            </a:r>
          </a:p>
          <a:p>
            <a:pPr lvl="1" algn="just">
              <a:lnSpc>
                <a:spcPct val="100000"/>
              </a:lnSpc>
            </a:pPr>
            <a:r>
              <a:rPr lang="en-US" sz="2000" dirty="0">
                <a:latin typeface="Calibri" panose="020F0502020204030204" pitchFamily="34" charset="0"/>
                <a:ea typeface="Cambria" panose="02040503050406030204" pitchFamily="18" charset="0"/>
                <a:cs typeface="Calibri" panose="020F0502020204030204" pitchFamily="34" charset="0"/>
              </a:rPr>
              <a:t>Understanding and implementing blockchain technology can be complex for individuals and organizations. This complexity may hinder widespread adoption.</a:t>
            </a:r>
          </a:p>
          <a:p>
            <a:pPr algn="just">
              <a:lnSpc>
                <a:spcPct val="100000"/>
              </a:lnSpc>
            </a:pPr>
            <a:r>
              <a:rPr lang="en-US" sz="2000" dirty="0">
                <a:latin typeface="Calibri" panose="020F0502020204030204" pitchFamily="34" charset="0"/>
                <a:ea typeface="Cambria" panose="02040503050406030204" pitchFamily="18" charset="0"/>
                <a:cs typeface="Calibri" panose="020F0502020204030204" pitchFamily="34" charset="0"/>
              </a:rPr>
              <a:t>5. </a:t>
            </a:r>
            <a:r>
              <a:rPr lang="en-US" sz="2000" b="1" dirty="0">
                <a:latin typeface="Calibri" panose="020F0502020204030204" pitchFamily="34" charset="0"/>
                <a:ea typeface="Cambria" panose="02040503050406030204" pitchFamily="18" charset="0"/>
                <a:cs typeface="Calibri" panose="020F0502020204030204" pitchFamily="34" charset="0"/>
              </a:rPr>
              <a:t>Limited Privacy:</a:t>
            </a:r>
            <a:endParaRPr lang="en-US" sz="2000" dirty="0">
              <a:latin typeface="Calibri" panose="020F0502020204030204" pitchFamily="34" charset="0"/>
              <a:ea typeface="Cambria" panose="02040503050406030204" pitchFamily="18" charset="0"/>
              <a:cs typeface="Calibri" panose="020F0502020204030204" pitchFamily="34" charset="0"/>
            </a:endParaRPr>
          </a:p>
          <a:p>
            <a:pPr lvl="1" algn="just">
              <a:lnSpc>
                <a:spcPct val="100000"/>
              </a:lnSpc>
            </a:pPr>
            <a:r>
              <a:rPr lang="en-US" sz="2000" dirty="0">
                <a:latin typeface="Calibri" panose="020F0502020204030204" pitchFamily="34" charset="0"/>
                <a:ea typeface="Cambria" panose="02040503050406030204" pitchFamily="18" charset="0"/>
                <a:cs typeface="Calibri" panose="020F0502020204030204" pitchFamily="34" charset="0"/>
              </a:rPr>
              <a:t>While transactions are secure and transparent, the level of privacy is limited. Some blockchain networks struggle to find a balance between transparency and user privacy.</a:t>
            </a:r>
          </a:p>
          <a:p>
            <a:pPr algn="just">
              <a:lnSpc>
                <a:spcPct val="100000"/>
              </a:lnSpc>
            </a:pPr>
            <a:r>
              <a:rPr lang="en-US" sz="2000" dirty="0">
                <a:latin typeface="Calibri" panose="020F0502020204030204" pitchFamily="34" charset="0"/>
                <a:ea typeface="Cambria" panose="02040503050406030204" pitchFamily="18" charset="0"/>
                <a:cs typeface="Calibri" panose="020F0502020204030204" pitchFamily="34" charset="0"/>
              </a:rPr>
              <a:t>6. </a:t>
            </a:r>
            <a:r>
              <a:rPr lang="en-US" sz="2000" b="1" dirty="0">
                <a:latin typeface="Calibri" panose="020F0502020204030204" pitchFamily="34" charset="0"/>
                <a:ea typeface="Cambria" panose="02040503050406030204" pitchFamily="18" charset="0"/>
                <a:cs typeface="Calibri" panose="020F0502020204030204" pitchFamily="34" charset="0"/>
              </a:rPr>
              <a:t>Interoperability</a:t>
            </a:r>
            <a:r>
              <a:rPr lang="en-US" sz="2000" dirty="0">
                <a:latin typeface="Calibri" panose="020F0502020204030204" pitchFamily="34" charset="0"/>
                <a:ea typeface="Cambria" panose="02040503050406030204" pitchFamily="18" charset="0"/>
                <a:cs typeface="Calibri" panose="020F0502020204030204" pitchFamily="34" charset="0"/>
              </a:rPr>
              <a:t>:</a:t>
            </a:r>
          </a:p>
          <a:p>
            <a:pPr lvl="1" algn="just">
              <a:lnSpc>
                <a:spcPct val="100000"/>
              </a:lnSpc>
            </a:pPr>
            <a:r>
              <a:rPr lang="en-US" sz="2000" dirty="0">
                <a:latin typeface="Calibri" panose="020F0502020204030204" pitchFamily="34" charset="0"/>
                <a:ea typeface="Cambria" panose="02040503050406030204" pitchFamily="18" charset="0"/>
                <a:cs typeface="Calibri" panose="020F0502020204030204" pitchFamily="34" charset="0"/>
              </a:rPr>
              <a:t>Achieving interoperability between different blockchain networks and traditional systems is a challenge. This can hinder the seamless integration of blockchain into existing infrastructures.</a:t>
            </a:r>
          </a:p>
          <a:p>
            <a:pPr>
              <a:lnSpc>
                <a:spcPct val="10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604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26B4-F3EE-FA96-E646-FAD289A4545A}"/>
              </a:ext>
            </a:extLst>
          </p:cNvPr>
          <p:cNvSpPr>
            <a:spLocks noGrp="1"/>
          </p:cNvSpPr>
          <p:nvPr>
            <p:ph type="title"/>
          </p:nvPr>
        </p:nvSpPr>
        <p:spPr/>
        <p:txBody>
          <a:bodyPr/>
          <a:lstStyle/>
          <a:p>
            <a:r>
              <a:rPr lang="en-US"/>
              <a:t>Types of Blockchain</a:t>
            </a:r>
            <a:endParaRPr lang="en-US" dirty="0"/>
          </a:p>
        </p:txBody>
      </p:sp>
      <p:sp>
        <p:nvSpPr>
          <p:cNvPr id="3" name="Content Placeholder 2">
            <a:extLst>
              <a:ext uri="{FF2B5EF4-FFF2-40B4-BE49-F238E27FC236}">
                <a16:creationId xmlns:a16="http://schemas.microsoft.com/office/drawing/2014/main" id="{CBCB1432-7FB0-7B8F-840B-1D17339924BD}"/>
              </a:ext>
            </a:extLst>
          </p:cNvPr>
          <p:cNvSpPr>
            <a:spLocks noGrp="1"/>
          </p:cNvSpPr>
          <p:nvPr>
            <p:ph idx="1"/>
          </p:nvPr>
        </p:nvSpPr>
        <p:spPr/>
        <p:txBody>
          <a:bodyPr/>
          <a:lstStyle/>
          <a:p>
            <a:r>
              <a:rPr lang="en-GB"/>
              <a:t>Different types of blockchains can be classified based on various viewpoints, including their accessibility, architecture, scalability solutions, and consensus mechanisms. Here's a classification based on these viewpoints:</a:t>
            </a:r>
          </a:p>
          <a:p>
            <a:r>
              <a:rPr lang="en-GB" sz="2800" b="1"/>
              <a:t>Public vs. Private Blockchains</a:t>
            </a:r>
          </a:p>
          <a:p>
            <a:pPr>
              <a:buFont typeface="Wingdings" panose="05000000000000000000" pitchFamily="2" charset="2"/>
              <a:buChar char="q"/>
            </a:pPr>
            <a:r>
              <a:rPr lang="en-GB"/>
              <a:t>Public Blockchain: Accessible to anyone, public blockchains are decentralized networks where anyone can participate, view transactions, and validate blocks. Examples include Bitcoin and Ethereum.</a:t>
            </a:r>
          </a:p>
          <a:p>
            <a:pPr>
              <a:buFont typeface="Wingdings" panose="05000000000000000000" pitchFamily="2" charset="2"/>
              <a:buChar char="q"/>
            </a:pPr>
            <a:r>
              <a:rPr lang="en-GB"/>
              <a:t>Private Blockchain: Restricted access is granted to participants, typically controlled by a single organization or consortium. Private blockchains offer higher privacy and control but sacrifice decentralization. They are commonly used in enterprise settings for internal operations and consortium-based projects.</a:t>
            </a:r>
            <a:endParaRPr lang="en-US" dirty="0"/>
          </a:p>
        </p:txBody>
      </p:sp>
    </p:spTree>
    <p:extLst>
      <p:ext uri="{BB962C8B-B14F-4D97-AF65-F5344CB8AC3E}">
        <p14:creationId xmlns:p14="http://schemas.microsoft.com/office/powerpoint/2010/main" val="217703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5F00-58EF-395C-3F47-010923461C06}"/>
              </a:ext>
            </a:extLst>
          </p:cNvPr>
          <p:cNvSpPr>
            <a:spLocks noGrp="1"/>
          </p:cNvSpPr>
          <p:nvPr>
            <p:ph type="title"/>
          </p:nvPr>
        </p:nvSpPr>
        <p:spPr/>
        <p:txBody>
          <a:bodyPr/>
          <a:lstStyle/>
          <a:p>
            <a:r>
              <a:rPr lang="en-US" dirty="0"/>
              <a:t>Blockchain</a:t>
            </a:r>
          </a:p>
        </p:txBody>
      </p:sp>
      <p:sp>
        <p:nvSpPr>
          <p:cNvPr id="3" name="Content Placeholder 2">
            <a:extLst>
              <a:ext uri="{FF2B5EF4-FFF2-40B4-BE49-F238E27FC236}">
                <a16:creationId xmlns:a16="http://schemas.microsoft.com/office/drawing/2014/main" id="{ECCD0DC0-A7C8-4F03-1B1A-CBF254FC41CF}"/>
              </a:ext>
            </a:extLst>
          </p:cNvPr>
          <p:cNvSpPr>
            <a:spLocks noGrp="1"/>
          </p:cNvSpPr>
          <p:nvPr>
            <p:ph idx="1"/>
          </p:nvPr>
        </p:nvSpPr>
        <p:spPr/>
        <p:txBody>
          <a:bodyPr>
            <a:normAutofit lnSpcReduction="10000"/>
          </a:bodyPr>
          <a:lstStyle/>
          <a:p>
            <a:r>
              <a:rPr lang="en-GB" sz="2400" dirty="0"/>
              <a:t>Blockchain is a shared, distributed and immutable ledger that facilitates the process of recording transactions and tracking assets in a peer-to-peer network.</a:t>
            </a:r>
          </a:p>
          <a:p>
            <a:r>
              <a:rPr lang="en-GB" sz="2400" dirty="0"/>
              <a:t>In essence, it is a chain of blocks, where each block contains a list of transactions, a timestamp, and a reference to the previous block, forming a chronological and tamper-proof record of data.</a:t>
            </a:r>
          </a:p>
          <a:p>
            <a:r>
              <a:rPr lang="en-GB" b="1" dirty="0"/>
              <a:t>Key Characteristics</a:t>
            </a:r>
          </a:p>
          <a:p>
            <a:pPr>
              <a:buClr>
                <a:schemeClr val="tx1"/>
              </a:buClr>
              <a:buFont typeface="Wingdings" panose="05000000000000000000" pitchFamily="2" charset="2"/>
              <a:buChar char="q"/>
            </a:pPr>
            <a:r>
              <a:rPr lang="en-GB" dirty="0"/>
              <a:t> </a:t>
            </a:r>
            <a:r>
              <a:rPr lang="en-GB" b="1" dirty="0"/>
              <a:t>Shared Distributed Ledger</a:t>
            </a:r>
            <a:r>
              <a:rPr lang="en-GB" dirty="0"/>
              <a:t>: Blockchain operates on a shared distributed ledger, where copies of the ledger are distributed across multiple nodes in the network. Each node maintains an identical copy of the ledger. Changes to the ledger are synchronized and propagated across the network through consensus mechanisms. </a:t>
            </a:r>
          </a:p>
          <a:p>
            <a:pPr>
              <a:buClr>
                <a:schemeClr val="tx1"/>
              </a:buClr>
              <a:buFont typeface="Wingdings" panose="05000000000000000000" pitchFamily="2" charset="2"/>
              <a:buChar char="q"/>
            </a:pPr>
            <a:r>
              <a:rPr lang="en-GB" b="1" dirty="0"/>
              <a:t> Immutability</a:t>
            </a:r>
            <a:r>
              <a:rPr lang="en-GB" dirty="0"/>
              <a:t>: Once a transaction is recorded on the blockchain and confirmed by consensus, it becomes virtually impossible to alter or delete. Each block contains a cryptographic hash of the previous block, creating a chain of blocks that is resistant to tampering and ensures the integrity of the entire transaction history. </a:t>
            </a:r>
          </a:p>
          <a:p>
            <a:pPr>
              <a:buClr>
                <a:schemeClr val="tx1"/>
              </a:buClr>
              <a:buFont typeface="Wingdings" panose="05000000000000000000" pitchFamily="2" charset="2"/>
              <a:buChar char="q"/>
            </a:pPr>
            <a:endParaRPr lang="en-GB" dirty="0"/>
          </a:p>
        </p:txBody>
      </p:sp>
    </p:spTree>
    <p:extLst>
      <p:ext uri="{BB962C8B-B14F-4D97-AF65-F5344CB8AC3E}">
        <p14:creationId xmlns:p14="http://schemas.microsoft.com/office/powerpoint/2010/main" val="86774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F699-5C5D-F3E6-A190-B43652C02ED2}"/>
              </a:ext>
            </a:extLst>
          </p:cNvPr>
          <p:cNvSpPr>
            <a:spLocks noGrp="1"/>
          </p:cNvSpPr>
          <p:nvPr>
            <p:ph type="title"/>
          </p:nvPr>
        </p:nvSpPr>
        <p:spPr/>
        <p:txBody>
          <a:bodyPr>
            <a:normAutofit/>
          </a:bodyPr>
          <a:lstStyle/>
          <a:p>
            <a:r>
              <a:rPr lang="en-US" sz="4000" dirty="0">
                <a:latin typeface="Calibri" panose="020F0502020204030204" pitchFamily="34" charset="0"/>
                <a:ea typeface="Cambria" panose="02040503050406030204" pitchFamily="18" charset="0"/>
                <a:cs typeface="Calibri" panose="020F0502020204030204" pitchFamily="34" charset="0"/>
              </a:rPr>
              <a:t>Public Blockchain</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0A3EDAB-B1EE-C441-B962-CE988A072CF7}"/>
              </a:ext>
            </a:extLst>
          </p:cNvPr>
          <p:cNvSpPr>
            <a:spLocks noGrp="1"/>
          </p:cNvSpPr>
          <p:nvPr>
            <p:ph idx="1"/>
          </p:nvPr>
        </p:nvSpPr>
        <p:spPr/>
        <p:txBody>
          <a:bodyPr>
            <a:noAutofit/>
          </a:bodyPr>
          <a:lstStyle/>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1. Accessibility - </a:t>
            </a:r>
            <a:r>
              <a:rPr lang="en-US" sz="1800" dirty="0">
                <a:latin typeface="Calibri" panose="020F0502020204030204" pitchFamily="34" charset="0"/>
                <a:ea typeface="Cambria" panose="02040503050406030204" pitchFamily="18" charset="0"/>
                <a:cs typeface="Calibri" panose="020F0502020204030204" pitchFamily="34" charset="0"/>
              </a:rPr>
              <a:t>Public blockchains are open to anyone, and anyone can join the network, participate in the consensus process, and validate transactions. Examples include Bitcoin and Ethereum.</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2. Decentralization - </a:t>
            </a:r>
            <a:r>
              <a:rPr lang="en-US" sz="1800" dirty="0">
                <a:latin typeface="Calibri" panose="020F0502020204030204" pitchFamily="34" charset="0"/>
                <a:ea typeface="Cambria" panose="02040503050406030204" pitchFamily="18" charset="0"/>
                <a:cs typeface="Calibri" panose="020F0502020204030204" pitchFamily="34" charset="0"/>
              </a:rPr>
              <a:t>Public blockchains are typically decentralized, meaning no single entity or group has control over the entire network. The consensus mechanism is often designed to prevent concentration of power.</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3. Permissionless - </a:t>
            </a:r>
            <a:r>
              <a:rPr lang="en-US" sz="1800" dirty="0">
                <a:latin typeface="Calibri" panose="020F0502020204030204" pitchFamily="34" charset="0"/>
                <a:ea typeface="Cambria" panose="02040503050406030204" pitchFamily="18" charset="0"/>
                <a:cs typeface="Calibri" panose="020F0502020204030204" pitchFamily="34" charset="0"/>
              </a:rPr>
              <a:t>Public blockchains are permissionless, allowing anyone to read, write, and participate in the network without requiring approval.</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4. Transparency - </a:t>
            </a:r>
            <a:r>
              <a:rPr lang="en-US" sz="1800" dirty="0">
                <a:latin typeface="Calibri" panose="020F0502020204030204" pitchFamily="34" charset="0"/>
                <a:ea typeface="Cambria" panose="02040503050406030204" pitchFamily="18" charset="0"/>
                <a:cs typeface="Calibri" panose="020F0502020204030204" pitchFamily="34" charset="0"/>
              </a:rPr>
              <a:t>Transactions on public blockchains are transparent and visible to all participants. </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5</a:t>
            </a: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b="1" dirty="0">
                <a:latin typeface="Calibri" panose="020F0502020204030204" pitchFamily="34" charset="0"/>
                <a:ea typeface="Cambria" panose="02040503050406030204" pitchFamily="18" charset="0"/>
                <a:cs typeface="Calibri" panose="020F0502020204030204" pitchFamily="34" charset="0"/>
              </a:rPr>
              <a:t>Security - </a:t>
            </a:r>
            <a:r>
              <a:rPr lang="en-US" sz="1800" dirty="0">
                <a:latin typeface="Calibri" panose="020F0502020204030204" pitchFamily="34" charset="0"/>
                <a:ea typeface="Cambria" panose="02040503050406030204" pitchFamily="18" charset="0"/>
                <a:cs typeface="Calibri" panose="020F0502020204030204" pitchFamily="34" charset="0"/>
              </a:rPr>
              <a:t>Security is maintained through cryptographic algorithms, consensus mechanisms, and the large number of participants. The openness of the network allows for a high level of security through decentralization.</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6</a:t>
            </a: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b="1" dirty="0">
                <a:latin typeface="Calibri" panose="020F0502020204030204" pitchFamily="34" charset="0"/>
                <a:ea typeface="Cambria" panose="02040503050406030204" pitchFamily="18" charset="0"/>
                <a:cs typeface="Calibri" panose="020F0502020204030204" pitchFamily="34" charset="0"/>
              </a:rPr>
              <a:t>Use Cases - </a:t>
            </a:r>
            <a:r>
              <a:rPr lang="en-US" sz="1800" dirty="0">
                <a:latin typeface="Calibri" panose="020F0502020204030204" pitchFamily="34" charset="0"/>
                <a:ea typeface="Cambria" panose="02040503050406030204" pitchFamily="18" charset="0"/>
                <a:cs typeface="Calibri" panose="020F0502020204030204" pitchFamily="34" charset="0"/>
              </a:rPr>
              <a:t>Public blockchains are well-suited for applications where transparency, decentralization, and censorship resistance are essential, such as cryptocurrencies, decentralized finance (DeFi), and open-access projects.</a:t>
            </a:r>
          </a:p>
        </p:txBody>
      </p:sp>
    </p:spTree>
    <p:extLst>
      <p:ext uri="{BB962C8B-B14F-4D97-AF65-F5344CB8AC3E}">
        <p14:creationId xmlns:p14="http://schemas.microsoft.com/office/powerpoint/2010/main" val="221028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5190-751C-8213-EA76-AAACCB46A5C4}"/>
              </a:ext>
            </a:extLst>
          </p:cNvPr>
          <p:cNvSpPr>
            <a:spLocks noGrp="1"/>
          </p:cNvSpPr>
          <p:nvPr>
            <p:ph type="title"/>
          </p:nvPr>
        </p:nvSpPr>
        <p:spPr/>
        <p:txBody>
          <a:bodyPr/>
          <a:lstStyle/>
          <a:p>
            <a:r>
              <a:rPr lang="en-US" dirty="0"/>
              <a:t>Private Blockchain</a:t>
            </a:r>
          </a:p>
        </p:txBody>
      </p:sp>
      <p:sp>
        <p:nvSpPr>
          <p:cNvPr id="3" name="Content Placeholder 2">
            <a:extLst>
              <a:ext uri="{FF2B5EF4-FFF2-40B4-BE49-F238E27FC236}">
                <a16:creationId xmlns:a16="http://schemas.microsoft.com/office/drawing/2014/main" id="{E584328F-0436-16CF-28A8-1C924CE4EC53}"/>
              </a:ext>
            </a:extLst>
          </p:cNvPr>
          <p:cNvSpPr>
            <a:spLocks noGrp="1"/>
          </p:cNvSpPr>
          <p:nvPr>
            <p:ph idx="1"/>
          </p:nvPr>
        </p:nvSpPr>
        <p:spPr>
          <a:xfrm>
            <a:off x="1097279" y="1173411"/>
            <a:ext cx="10293809" cy="4695683"/>
          </a:xfrm>
        </p:spPr>
        <p:txBody>
          <a:bodyPr>
            <a:noAutofit/>
          </a:bodyPr>
          <a:lstStyle/>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1. Accessibility - </a:t>
            </a:r>
            <a:r>
              <a:rPr lang="en-US" sz="1800" dirty="0">
                <a:latin typeface="Calibri" panose="020F0502020204030204" pitchFamily="34" charset="0"/>
                <a:ea typeface="Cambria" panose="02040503050406030204" pitchFamily="18" charset="0"/>
                <a:cs typeface="Calibri" panose="020F0502020204030204" pitchFamily="34" charset="0"/>
              </a:rPr>
              <a:t>Private blockchains are restricted to a specific group of participants. Access and participation in the network are controlled, often requiring permission from a central entity or administrator.</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2. Centralization - </a:t>
            </a:r>
            <a:r>
              <a:rPr lang="en-US" sz="1800" dirty="0">
                <a:latin typeface="Calibri" panose="020F0502020204030204" pitchFamily="34" charset="0"/>
                <a:ea typeface="Cambria" panose="02040503050406030204" pitchFamily="18" charset="0"/>
                <a:cs typeface="Calibri" panose="020F0502020204030204" pitchFamily="34" charset="0"/>
              </a:rPr>
              <a:t>Private blockchains are typically more centralized, with a designated entity or group having control over the network. This centralization allows for faster decision-making and coordination.</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3. Permissioned - </a:t>
            </a:r>
            <a:r>
              <a:rPr lang="en-US" sz="1800" dirty="0">
                <a:latin typeface="Calibri" panose="020F0502020204030204" pitchFamily="34" charset="0"/>
                <a:ea typeface="Cambria" panose="02040503050406030204" pitchFamily="18" charset="0"/>
                <a:cs typeface="Calibri" panose="020F0502020204030204" pitchFamily="34" charset="0"/>
              </a:rPr>
              <a:t>Private blockchains are permissioned, meaning participants need approval to join and participate in the network. This provides more control over who can contribute to the consensus process.</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4. Privacy - </a:t>
            </a:r>
            <a:r>
              <a:rPr lang="en-US" sz="1800" dirty="0">
                <a:latin typeface="Calibri" panose="020F0502020204030204" pitchFamily="34" charset="0"/>
                <a:ea typeface="Cambria" panose="02040503050406030204" pitchFamily="18" charset="0"/>
                <a:cs typeface="Calibri" panose="020F0502020204030204" pitchFamily="34" charset="0"/>
              </a:rPr>
              <a:t>Transactions on private blockchains are often more private, with restricted visibility. Participants may have limited access to the entire transaction history, enhancing confidentiality.</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5. Security - </a:t>
            </a:r>
            <a:r>
              <a:rPr lang="en-US" sz="1800" dirty="0">
                <a:latin typeface="Calibri" panose="020F0502020204030204" pitchFamily="34" charset="0"/>
                <a:ea typeface="Cambria" panose="02040503050406030204" pitchFamily="18" charset="0"/>
                <a:cs typeface="Calibri" panose="020F0502020204030204" pitchFamily="34" charset="0"/>
              </a:rPr>
              <a:t>Security is maintained through access controls, encryption, and the trust established among known participants. The centralization allows for easier coordination and enforcement of security measures.</a:t>
            </a:r>
          </a:p>
          <a:p>
            <a:pPr algn="just">
              <a:lnSpc>
                <a:spcPct val="100000"/>
              </a:lnSpc>
            </a:pPr>
            <a:r>
              <a:rPr lang="en-US" sz="1800" b="1" dirty="0">
                <a:latin typeface="Calibri" panose="020F0502020204030204" pitchFamily="34" charset="0"/>
                <a:ea typeface="Cambria" panose="02040503050406030204" pitchFamily="18" charset="0"/>
                <a:cs typeface="Calibri" panose="020F0502020204030204" pitchFamily="34" charset="0"/>
              </a:rPr>
              <a:t>6. Use Cases - </a:t>
            </a:r>
            <a:r>
              <a:rPr lang="en-US" sz="1800" dirty="0">
                <a:latin typeface="Calibri" panose="020F0502020204030204" pitchFamily="34" charset="0"/>
                <a:ea typeface="Cambria" panose="02040503050406030204" pitchFamily="18" charset="0"/>
                <a:cs typeface="Calibri" panose="020F0502020204030204" pitchFamily="34" charset="0"/>
              </a:rPr>
              <a:t>Private blockchains are suitable for applications where a closed and controlled environment is required, such as within businesses, consortiums, or organizations. They are often used for supply chain management, internal record-keeping.</a:t>
            </a:r>
            <a:endParaRPr lang="en-US" sz="1800" dirty="0"/>
          </a:p>
        </p:txBody>
      </p:sp>
    </p:spTree>
    <p:extLst>
      <p:ext uri="{BB962C8B-B14F-4D97-AF65-F5344CB8AC3E}">
        <p14:creationId xmlns:p14="http://schemas.microsoft.com/office/powerpoint/2010/main" val="507799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502DF-676D-C85D-9597-B3CD869621A6}"/>
              </a:ext>
            </a:extLst>
          </p:cNvPr>
          <p:cNvSpPr>
            <a:spLocks noGrp="1"/>
          </p:cNvSpPr>
          <p:nvPr>
            <p:ph type="title"/>
          </p:nvPr>
        </p:nvSpPr>
        <p:spPr>
          <a:xfrm>
            <a:off x="5181601" y="634946"/>
            <a:ext cx="6368142" cy="1450757"/>
          </a:xfrm>
        </p:spPr>
        <p:txBody>
          <a:bodyPr>
            <a:normAutofit/>
          </a:bodyPr>
          <a:lstStyle/>
          <a:p>
            <a:r>
              <a:rPr lang="en-GB" b="1" dirty="0"/>
              <a:t>Proof of Work (</a:t>
            </a:r>
            <a:r>
              <a:rPr lang="en-GB" b="1" dirty="0" err="1"/>
              <a:t>PoW</a:t>
            </a:r>
            <a:r>
              <a:rPr lang="en-GB" b="1" dirty="0"/>
              <a:t>) vs. Proof of Stake (</a:t>
            </a:r>
            <a:r>
              <a:rPr lang="en-GB" b="1" dirty="0" err="1"/>
              <a:t>PoS</a:t>
            </a:r>
            <a:r>
              <a:rPr lang="en-GB" b="1" dirty="0"/>
              <a:t>)</a:t>
            </a:r>
            <a:endParaRPr lang="en-US" dirty="0"/>
          </a:p>
        </p:txBody>
      </p:sp>
      <p:pic>
        <p:nvPicPr>
          <p:cNvPr id="5" name="Picture 4" descr="Top view of cubes connected with black lines">
            <a:extLst>
              <a:ext uri="{FF2B5EF4-FFF2-40B4-BE49-F238E27FC236}">
                <a16:creationId xmlns:a16="http://schemas.microsoft.com/office/drawing/2014/main" id="{75E18A05-CA75-B05B-A51C-B4C341F037FB}"/>
              </a:ext>
            </a:extLst>
          </p:cNvPr>
          <p:cNvPicPr>
            <a:picLocks noChangeAspect="1"/>
          </p:cNvPicPr>
          <p:nvPr/>
        </p:nvPicPr>
        <p:blipFill rotWithShape="1">
          <a:blip r:embed="rId2"/>
          <a:srcRect l="29557" r="19633"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40EC84-8FD3-5BC9-25C6-078B45A83DB2}"/>
              </a:ext>
            </a:extLst>
          </p:cNvPr>
          <p:cNvSpPr>
            <a:spLocks noGrp="1"/>
          </p:cNvSpPr>
          <p:nvPr>
            <p:ph idx="1"/>
          </p:nvPr>
        </p:nvSpPr>
        <p:spPr>
          <a:xfrm>
            <a:off x="5181601" y="2198914"/>
            <a:ext cx="6368142" cy="3670180"/>
          </a:xfrm>
        </p:spPr>
        <p:txBody>
          <a:bodyPr>
            <a:normAutofit lnSpcReduction="10000"/>
          </a:bodyPr>
          <a:lstStyle/>
          <a:p>
            <a:pPr>
              <a:buFont typeface="Wingdings" panose="05000000000000000000" pitchFamily="2" charset="2"/>
              <a:buChar char="q"/>
            </a:pPr>
            <a:r>
              <a:rPr lang="en-GB" dirty="0"/>
              <a:t>Proof of Work (</a:t>
            </a:r>
            <a:r>
              <a:rPr lang="en-GB" dirty="0" err="1"/>
              <a:t>PoW</a:t>
            </a:r>
            <a:r>
              <a:rPr lang="en-GB" dirty="0"/>
              <a:t>): Consensus mechanism where miners compete to solve complex mathematical puzzles to validate transactions and create new blocks. </a:t>
            </a:r>
            <a:r>
              <a:rPr lang="en-GB" dirty="0" err="1"/>
              <a:t>PoW</a:t>
            </a:r>
            <a:r>
              <a:rPr lang="en-GB" dirty="0"/>
              <a:t> is energy-intensive but provides security and decentralization. Examples include Bitcoin.</a:t>
            </a:r>
          </a:p>
          <a:p>
            <a:pPr marL="0" indent="0">
              <a:buNone/>
            </a:pPr>
            <a:endParaRPr lang="en-GB" dirty="0"/>
          </a:p>
          <a:p>
            <a:pPr>
              <a:buFont typeface="Wingdings" panose="05000000000000000000" pitchFamily="2" charset="2"/>
              <a:buChar char="q"/>
            </a:pPr>
            <a:r>
              <a:rPr lang="en-GB" dirty="0"/>
              <a:t>    Proof of Stake (</a:t>
            </a:r>
            <a:r>
              <a:rPr lang="en-GB" dirty="0" err="1"/>
              <a:t>PoS</a:t>
            </a:r>
            <a:r>
              <a:rPr lang="en-GB" dirty="0"/>
              <a:t>): Consensus mechanism where validators are chosen to create new blocks based on the amount of cryptocurrency they hold and are willing to "stake" as collateral. </a:t>
            </a:r>
            <a:r>
              <a:rPr lang="en-GB" dirty="0" err="1"/>
              <a:t>PoS</a:t>
            </a:r>
            <a:r>
              <a:rPr lang="en-GB" dirty="0"/>
              <a:t> is more energy-efficient but still provides security and decentralization. Examples include Ethereum and Cardano.</a:t>
            </a:r>
            <a:endParaRPr lang="en-US" dirty="0"/>
          </a:p>
        </p:txBody>
      </p:sp>
    </p:spTree>
    <p:extLst>
      <p:ext uri="{BB962C8B-B14F-4D97-AF65-F5344CB8AC3E}">
        <p14:creationId xmlns:p14="http://schemas.microsoft.com/office/powerpoint/2010/main" val="2289990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7F1E-C64D-C987-B7B0-6E53619D8203}"/>
              </a:ext>
            </a:extLst>
          </p:cNvPr>
          <p:cNvSpPr>
            <a:spLocks noGrp="1"/>
          </p:cNvSpPr>
          <p:nvPr>
            <p:ph type="title"/>
          </p:nvPr>
        </p:nvSpPr>
        <p:spPr/>
        <p:txBody>
          <a:bodyPr>
            <a:normAutofit/>
          </a:bodyPr>
          <a:lstStyle/>
          <a:p>
            <a:r>
              <a:rPr lang="en-US" sz="3600" b="1" dirty="0">
                <a:latin typeface="Calibri" panose="020F0502020204030204" pitchFamily="34" charset="0"/>
                <a:ea typeface="Cambria" panose="02040503050406030204" pitchFamily="18" charset="0"/>
                <a:cs typeface="Calibri" panose="020F0502020204030204" pitchFamily="34" charset="0"/>
              </a:rPr>
              <a:t>Proof of Work (</a:t>
            </a:r>
            <a:r>
              <a:rPr lang="en-US" sz="3600" b="1" dirty="0" err="1">
                <a:latin typeface="Calibri" panose="020F0502020204030204" pitchFamily="34" charset="0"/>
                <a:ea typeface="Cambria" panose="02040503050406030204" pitchFamily="18" charset="0"/>
                <a:cs typeface="Calibri" panose="020F0502020204030204" pitchFamily="34" charset="0"/>
              </a:rPr>
              <a:t>PoW</a:t>
            </a:r>
            <a:r>
              <a:rPr lang="en-US" sz="3600" b="1" dirty="0">
                <a:latin typeface="Calibri" panose="020F0502020204030204" pitchFamily="34" charset="0"/>
                <a:ea typeface="Cambria" panose="02040503050406030204" pitchFamily="18"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DABE6C6-A486-2982-3DCE-CA8B44AA3AC6}"/>
              </a:ext>
            </a:extLst>
          </p:cNvPr>
          <p:cNvSpPr>
            <a:spLocks noGrp="1"/>
          </p:cNvSpPr>
          <p:nvPr>
            <p:ph idx="1"/>
          </p:nvPr>
        </p:nvSpPr>
        <p:spPr/>
        <p:txBody>
          <a:bodyPr>
            <a:normAutofit/>
          </a:bodyPr>
          <a:lstStyle/>
          <a:p>
            <a:pPr algn="just">
              <a:lnSpc>
                <a:spcPct val="100000"/>
              </a:lnSpc>
            </a:pPr>
            <a:r>
              <a:rPr lang="en-US" b="1" dirty="0">
                <a:latin typeface="Calibri" panose="020F0502020204030204" pitchFamily="34" charset="0"/>
                <a:ea typeface="Cambria" panose="02040503050406030204" pitchFamily="18" charset="0"/>
                <a:cs typeface="Calibri" panose="020F0502020204030204" pitchFamily="34" charset="0"/>
              </a:rPr>
              <a:t>1. Consensus Mechanism</a:t>
            </a:r>
            <a:r>
              <a:rPr lang="en-US" dirty="0">
                <a:latin typeface="Calibri" panose="020F0502020204030204" pitchFamily="34" charset="0"/>
                <a:ea typeface="Cambria" panose="02040503050406030204" pitchFamily="18" charset="0"/>
                <a:cs typeface="Calibri" panose="020F0502020204030204" pitchFamily="34" charset="0"/>
              </a:rPr>
              <a:t>:</a:t>
            </a:r>
          </a:p>
          <a:p>
            <a:pPr lvl="1" algn="just">
              <a:lnSpc>
                <a:spcPct val="100000"/>
              </a:lnSpc>
            </a:pPr>
            <a:r>
              <a:rPr lang="en-US" sz="2000" dirty="0">
                <a:latin typeface="Calibri" panose="020F0502020204030204" pitchFamily="34" charset="0"/>
                <a:ea typeface="Cambria" panose="02040503050406030204" pitchFamily="18" charset="0"/>
                <a:cs typeface="Calibri" panose="020F0502020204030204" pitchFamily="34" charset="0"/>
              </a:rPr>
              <a:t>In Proof of Work, participants compete to solve complex mathematical puzzles. The first one to solve the puzzle gets the right to add a new block to the blockchain and is rewarded with cryptocurrency.</a:t>
            </a:r>
          </a:p>
          <a:p>
            <a:pPr algn="just">
              <a:lnSpc>
                <a:spcPct val="100000"/>
              </a:lnSpc>
            </a:pPr>
            <a:r>
              <a:rPr lang="en-US" b="1" dirty="0">
                <a:latin typeface="Calibri" panose="020F0502020204030204" pitchFamily="34" charset="0"/>
                <a:ea typeface="Cambria" panose="02040503050406030204" pitchFamily="18" charset="0"/>
                <a:cs typeface="Calibri" panose="020F0502020204030204" pitchFamily="34" charset="0"/>
              </a:rPr>
              <a:t>2. Resource Intensive:</a:t>
            </a:r>
          </a:p>
          <a:p>
            <a:pPr lvl="1" algn="just">
              <a:lnSpc>
                <a:spcPct val="100000"/>
              </a:lnSpc>
            </a:pPr>
            <a:r>
              <a:rPr lang="en-US" sz="2000" dirty="0">
                <a:latin typeface="Calibri" panose="020F0502020204030204" pitchFamily="34" charset="0"/>
                <a:ea typeface="Cambria" panose="02040503050406030204" pitchFamily="18" charset="0"/>
                <a:cs typeface="Calibri" panose="020F0502020204030204" pitchFamily="34" charset="0"/>
              </a:rPr>
              <a:t>Mining in </a:t>
            </a:r>
            <a:r>
              <a:rPr lang="en-US" sz="2000" dirty="0" err="1">
                <a:latin typeface="Calibri" panose="020F0502020204030204" pitchFamily="34" charset="0"/>
                <a:ea typeface="Cambria" panose="02040503050406030204" pitchFamily="18" charset="0"/>
                <a:cs typeface="Calibri" panose="020F0502020204030204" pitchFamily="34" charset="0"/>
              </a:rPr>
              <a:t>PoW</a:t>
            </a:r>
            <a:r>
              <a:rPr lang="en-US" sz="2000" dirty="0">
                <a:latin typeface="Calibri" panose="020F0502020204030204" pitchFamily="34" charset="0"/>
                <a:ea typeface="Cambria" panose="02040503050406030204" pitchFamily="18" charset="0"/>
                <a:cs typeface="Calibri" panose="020F0502020204030204" pitchFamily="34" charset="0"/>
              </a:rPr>
              <a:t> is computationally intensive and requires substantial computing power. </a:t>
            </a:r>
          </a:p>
          <a:p>
            <a:pPr algn="just">
              <a:lnSpc>
                <a:spcPct val="100000"/>
              </a:lnSpc>
            </a:pPr>
            <a:r>
              <a:rPr lang="en-US" b="1" dirty="0">
                <a:latin typeface="Calibri" panose="020F0502020204030204" pitchFamily="34" charset="0"/>
                <a:ea typeface="Cambria" panose="02040503050406030204" pitchFamily="18" charset="0"/>
                <a:cs typeface="Calibri" panose="020F0502020204030204" pitchFamily="34" charset="0"/>
              </a:rPr>
              <a:t>3. Energy Consumption:</a:t>
            </a:r>
          </a:p>
          <a:p>
            <a:pPr lvl="1" algn="just">
              <a:lnSpc>
                <a:spcPct val="100000"/>
              </a:lnSpc>
            </a:pPr>
            <a:r>
              <a:rPr lang="en-US" sz="2000" dirty="0" err="1">
                <a:latin typeface="Calibri" panose="020F0502020204030204" pitchFamily="34" charset="0"/>
                <a:ea typeface="Cambria" panose="02040503050406030204" pitchFamily="18" charset="0"/>
                <a:cs typeface="Calibri" panose="020F0502020204030204" pitchFamily="34" charset="0"/>
              </a:rPr>
              <a:t>PoW</a:t>
            </a:r>
            <a:r>
              <a:rPr lang="en-US" sz="2000" dirty="0">
                <a:latin typeface="Calibri" panose="020F0502020204030204" pitchFamily="34" charset="0"/>
                <a:ea typeface="Cambria" panose="02040503050406030204" pitchFamily="18" charset="0"/>
                <a:cs typeface="Calibri" panose="020F0502020204030204" pitchFamily="34" charset="0"/>
              </a:rPr>
              <a:t> systems, like the one used in Bitcoin, are known for their high energy consumption. </a:t>
            </a:r>
          </a:p>
          <a:p>
            <a:pPr algn="just">
              <a:lnSpc>
                <a:spcPct val="100000"/>
              </a:lnSpc>
            </a:pPr>
            <a:r>
              <a:rPr lang="en-US" b="1" dirty="0">
                <a:latin typeface="Calibri" panose="020F0502020204030204" pitchFamily="34" charset="0"/>
                <a:ea typeface="Cambria" panose="02040503050406030204" pitchFamily="18" charset="0"/>
                <a:cs typeface="Calibri" panose="020F0502020204030204" pitchFamily="34" charset="0"/>
              </a:rPr>
              <a:t>4. Security</a:t>
            </a:r>
            <a:r>
              <a:rPr lang="en-US" dirty="0">
                <a:latin typeface="Calibri" panose="020F0502020204030204" pitchFamily="34" charset="0"/>
                <a:ea typeface="Cambria" panose="02040503050406030204" pitchFamily="18" charset="0"/>
                <a:cs typeface="Calibri" panose="020F0502020204030204" pitchFamily="34" charset="0"/>
              </a:rPr>
              <a:t>:</a:t>
            </a:r>
          </a:p>
          <a:p>
            <a:pPr lvl="1" algn="just">
              <a:lnSpc>
                <a:spcPct val="100000"/>
              </a:lnSpc>
            </a:pPr>
            <a:r>
              <a:rPr lang="en-US" sz="2000" dirty="0">
                <a:latin typeface="Calibri" panose="020F0502020204030204" pitchFamily="34" charset="0"/>
                <a:ea typeface="Cambria" panose="02040503050406030204" pitchFamily="18" charset="0"/>
                <a:cs typeface="Calibri" panose="020F0502020204030204" pitchFamily="34" charset="0"/>
              </a:rPr>
              <a:t>is considered highly secure because altering a block's information would require redoing all the work.</a:t>
            </a:r>
          </a:p>
          <a:p>
            <a:pPr>
              <a:lnSpc>
                <a:spcPct val="10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319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8392B-9E41-0560-99BC-7F4202B7E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57C782-8FC7-1448-2D32-2E2BFF6B1D47}"/>
              </a:ext>
            </a:extLst>
          </p:cNvPr>
          <p:cNvSpPr>
            <a:spLocks noGrp="1"/>
          </p:cNvSpPr>
          <p:nvPr>
            <p:ph type="title"/>
          </p:nvPr>
        </p:nvSpPr>
        <p:spPr/>
        <p:txBody>
          <a:bodyPr>
            <a:normAutofit/>
          </a:bodyPr>
          <a:lstStyle/>
          <a:p>
            <a:r>
              <a:rPr lang="en-US" sz="3600" b="1" dirty="0">
                <a:latin typeface="Calibri" panose="020F0502020204030204" pitchFamily="34" charset="0"/>
                <a:ea typeface="Cambria" panose="02040503050406030204" pitchFamily="18" charset="0"/>
                <a:cs typeface="Calibri" panose="020F0502020204030204" pitchFamily="34" charset="0"/>
              </a:rPr>
              <a:t>Proof of Stake (</a:t>
            </a:r>
            <a:r>
              <a:rPr lang="en-US" sz="3600" b="1" dirty="0" err="1">
                <a:latin typeface="Calibri" panose="020F0502020204030204" pitchFamily="34" charset="0"/>
                <a:ea typeface="Cambria" panose="02040503050406030204" pitchFamily="18" charset="0"/>
                <a:cs typeface="Calibri" panose="020F0502020204030204" pitchFamily="34" charset="0"/>
              </a:rPr>
              <a:t>PoS</a:t>
            </a:r>
            <a:r>
              <a:rPr lang="en-US" sz="3600" b="1" dirty="0">
                <a:latin typeface="Calibri" panose="020F0502020204030204" pitchFamily="34" charset="0"/>
                <a:ea typeface="Cambria" panose="02040503050406030204" pitchFamily="18"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9F2AD4D-8569-055E-8229-A2DB39140394}"/>
              </a:ext>
            </a:extLst>
          </p:cNvPr>
          <p:cNvSpPr>
            <a:spLocks noGrp="1"/>
          </p:cNvSpPr>
          <p:nvPr>
            <p:ph idx="1"/>
          </p:nvPr>
        </p:nvSpPr>
        <p:spPr/>
        <p:txBody>
          <a:bodyPr>
            <a:normAutofit fontScale="92500" lnSpcReduction="20000"/>
          </a:bodyPr>
          <a:lstStyle/>
          <a:p>
            <a:pPr algn="just">
              <a:lnSpc>
                <a:spcPct val="120000"/>
              </a:lnSpc>
            </a:pPr>
            <a:r>
              <a:rPr lang="en-US" sz="2000" b="1" dirty="0">
                <a:latin typeface="Calibri" panose="020F0502020204030204" pitchFamily="34" charset="0"/>
                <a:ea typeface="Cambria" panose="02040503050406030204" pitchFamily="18" charset="0"/>
                <a:cs typeface="Calibri" panose="020F0502020204030204" pitchFamily="34" charset="0"/>
              </a:rPr>
              <a:t>1. Consensus Mechanism</a:t>
            </a:r>
            <a:r>
              <a:rPr lang="en-US" sz="2000" dirty="0">
                <a:latin typeface="Calibri" panose="020F0502020204030204" pitchFamily="34" charset="0"/>
                <a:ea typeface="Cambria" panose="02040503050406030204" pitchFamily="18" charset="0"/>
                <a:cs typeface="Calibri" panose="020F0502020204030204" pitchFamily="34" charset="0"/>
              </a:rPr>
              <a:t>:</a:t>
            </a:r>
          </a:p>
          <a:p>
            <a:pPr lvl="1" algn="just">
              <a:lnSpc>
                <a:spcPct val="120000"/>
              </a:lnSpc>
            </a:pPr>
            <a:r>
              <a:rPr lang="en-US" sz="2000" dirty="0">
                <a:latin typeface="Calibri" panose="020F0502020204030204" pitchFamily="34" charset="0"/>
                <a:ea typeface="Cambria" panose="02040503050406030204" pitchFamily="18" charset="0"/>
                <a:cs typeface="Calibri" panose="020F0502020204030204" pitchFamily="34" charset="0"/>
              </a:rPr>
              <a:t>In Proof of Stake, validators are chosen to create a new block and verify transactions based on the amount of cryptocurrency they hold and are willing to "stake" as collateral.</a:t>
            </a:r>
          </a:p>
          <a:p>
            <a:pPr algn="just">
              <a:lnSpc>
                <a:spcPct val="120000"/>
              </a:lnSpc>
            </a:pPr>
            <a:r>
              <a:rPr lang="en-US" sz="2000" b="1" dirty="0">
                <a:latin typeface="Calibri" panose="020F0502020204030204" pitchFamily="34" charset="0"/>
                <a:ea typeface="Cambria" panose="02040503050406030204" pitchFamily="18" charset="0"/>
                <a:cs typeface="Calibri" panose="020F0502020204030204" pitchFamily="34" charset="0"/>
              </a:rPr>
              <a:t>2. Resource Intensive:</a:t>
            </a:r>
          </a:p>
          <a:p>
            <a:pPr lvl="1" algn="just">
              <a:lnSpc>
                <a:spcPct val="120000"/>
              </a:lnSpc>
            </a:pPr>
            <a:r>
              <a:rPr lang="en-US" sz="2000" dirty="0" err="1">
                <a:latin typeface="Calibri" panose="020F0502020204030204" pitchFamily="34" charset="0"/>
                <a:ea typeface="Cambria" panose="02040503050406030204" pitchFamily="18" charset="0"/>
                <a:cs typeface="Calibri" panose="020F0502020204030204" pitchFamily="34" charset="0"/>
              </a:rPr>
              <a:t>PoS</a:t>
            </a:r>
            <a:r>
              <a:rPr lang="en-US" sz="2000" dirty="0">
                <a:latin typeface="Calibri" panose="020F0502020204030204" pitchFamily="34" charset="0"/>
                <a:ea typeface="Cambria" panose="02040503050406030204" pitchFamily="18" charset="0"/>
                <a:cs typeface="Calibri" panose="020F0502020204030204" pitchFamily="34" charset="0"/>
              </a:rPr>
              <a:t> is more resource-efficient compared to </a:t>
            </a:r>
            <a:r>
              <a:rPr lang="en-US" sz="2000" dirty="0" err="1">
                <a:latin typeface="Calibri" panose="020F0502020204030204" pitchFamily="34" charset="0"/>
                <a:ea typeface="Cambria" panose="02040503050406030204" pitchFamily="18" charset="0"/>
                <a:cs typeface="Calibri" panose="020F0502020204030204" pitchFamily="34" charset="0"/>
              </a:rPr>
              <a:t>PoW</a:t>
            </a:r>
            <a:r>
              <a:rPr lang="en-US" sz="2000" dirty="0">
                <a:latin typeface="Calibri" panose="020F0502020204030204" pitchFamily="34" charset="0"/>
                <a:ea typeface="Cambria" panose="02040503050406030204" pitchFamily="18" charset="0"/>
                <a:cs typeface="Calibri" panose="020F0502020204030204" pitchFamily="34" charset="0"/>
              </a:rPr>
              <a:t> since it doesn't require the same level of computational power. Validators are chosen based on their stake in the network. </a:t>
            </a:r>
          </a:p>
          <a:p>
            <a:pPr algn="just">
              <a:lnSpc>
                <a:spcPct val="120000"/>
              </a:lnSpc>
            </a:pPr>
            <a:r>
              <a:rPr lang="en-US" sz="2000" b="1" dirty="0">
                <a:latin typeface="Calibri" panose="020F0502020204030204" pitchFamily="34" charset="0"/>
                <a:ea typeface="Cambria" panose="02040503050406030204" pitchFamily="18" charset="0"/>
                <a:cs typeface="Calibri" panose="020F0502020204030204" pitchFamily="34" charset="0"/>
              </a:rPr>
              <a:t>3. Energy Consumption:</a:t>
            </a:r>
          </a:p>
          <a:p>
            <a:pPr lvl="1" algn="just">
              <a:lnSpc>
                <a:spcPct val="120000"/>
              </a:lnSpc>
            </a:pPr>
            <a:r>
              <a:rPr lang="en-US" sz="2000" dirty="0" err="1">
                <a:latin typeface="Calibri" panose="020F0502020204030204" pitchFamily="34" charset="0"/>
                <a:ea typeface="Cambria" panose="02040503050406030204" pitchFamily="18" charset="0"/>
                <a:cs typeface="Calibri" panose="020F0502020204030204" pitchFamily="34" charset="0"/>
              </a:rPr>
              <a:t>PoS</a:t>
            </a:r>
            <a:r>
              <a:rPr lang="en-US" sz="2000" dirty="0">
                <a:latin typeface="Calibri" panose="020F0502020204030204" pitchFamily="34" charset="0"/>
                <a:ea typeface="Cambria" panose="02040503050406030204" pitchFamily="18" charset="0"/>
                <a:cs typeface="Calibri" panose="020F0502020204030204" pitchFamily="34" charset="0"/>
              </a:rPr>
              <a:t> is generally considered more environmentally friendly because it doesn't involve the energy-intensive mining process seen in </a:t>
            </a:r>
            <a:r>
              <a:rPr lang="en-US" sz="2000" dirty="0" err="1">
                <a:latin typeface="Calibri" panose="020F0502020204030204" pitchFamily="34" charset="0"/>
                <a:ea typeface="Cambria" panose="02040503050406030204" pitchFamily="18" charset="0"/>
                <a:cs typeface="Calibri" panose="020F0502020204030204" pitchFamily="34" charset="0"/>
              </a:rPr>
              <a:t>PoW</a:t>
            </a:r>
            <a:r>
              <a:rPr lang="en-US" sz="2000" dirty="0">
                <a:latin typeface="Calibri" panose="020F0502020204030204" pitchFamily="34" charset="0"/>
                <a:ea typeface="Cambria" panose="02040503050406030204" pitchFamily="18" charset="0"/>
                <a:cs typeface="Calibri" panose="020F0502020204030204" pitchFamily="34" charset="0"/>
              </a:rPr>
              <a:t>. </a:t>
            </a:r>
          </a:p>
          <a:p>
            <a:pPr algn="just">
              <a:lnSpc>
                <a:spcPct val="120000"/>
              </a:lnSpc>
            </a:pPr>
            <a:r>
              <a:rPr lang="en-US" sz="2000" b="1" dirty="0">
                <a:latin typeface="Calibri" panose="020F0502020204030204" pitchFamily="34" charset="0"/>
                <a:ea typeface="Cambria" panose="02040503050406030204" pitchFamily="18" charset="0"/>
                <a:cs typeface="Calibri" panose="020F0502020204030204" pitchFamily="34" charset="0"/>
              </a:rPr>
              <a:t>4. Security</a:t>
            </a:r>
            <a:r>
              <a:rPr lang="en-US" sz="2000" dirty="0">
                <a:latin typeface="Calibri" panose="020F0502020204030204" pitchFamily="34" charset="0"/>
                <a:ea typeface="Cambria" panose="02040503050406030204" pitchFamily="18" charset="0"/>
                <a:cs typeface="Calibri" panose="020F0502020204030204" pitchFamily="34" charset="0"/>
              </a:rPr>
              <a:t>:</a:t>
            </a:r>
          </a:p>
          <a:p>
            <a:pPr lvl="1" algn="just">
              <a:lnSpc>
                <a:spcPct val="120000"/>
              </a:lnSpc>
            </a:pPr>
            <a:r>
              <a:rPr lang="en-US" sz="2000" dirty="0" err="1">
                <a:latin typeface="Calibri" panose="020F0502020204030204" pitchFamily="34" charset="0"/>
                <a:ea typeface="Cambria" panose="02040503050406030204" pitchFamily="18" charset="0"/>
                <a:cs typeface="Calibri" panose="020F0502020204030204" pitchFamily="34" charset="0"/>
              </a:rPr>
              <a:t>PoS</a:t>
            </a:r>
            <a:r>
              <a:rPr lang="en-US" sz="2000" dirty="0">
                <a:latin typeface="Calibri" panose="020F0502020204030204" pitchFamily="34" charset="0"/>
                <a:ea typeface="Cambria" panose="02040503050406030204" pitchFamily="18" charset="0"/>
                <a:cs typeface="Calibri" panose="020F0502020204030204" pitchFamily="34" charset="0"/>
              </a:rPr>
              <a:t> relies on the economic incentive of validators not to cheat. Validators have something at stake (their cryptocurrency holdings), making malicious behavior economically irrational.</a:t>
            </a:r>
          </a:p>
          <a:p>
            <a:pPr>
              <a:lnSpc>
                <a:spcPct val="120000"/>
              </a:lnSpc>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4317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0605-AE06-9B75-8BCA-B7CE2C9E4D4F}"/>
              </a:ext>
            </a:extLst>
          </p:cNvPr>
          <p:cNvSpPr>
            <a:spLocks noGrp="1"/>
          </p:cNvSpPr>
          <p:nvPr>
            <p:ph type="title"/>
          </p:nvPr>
        </p:nvSpPr>
        <p:spPr/>
        <p:txBody>
          <a:bodyPr>
            <a:normAutofit/>
          </a:bodyPr>
          <a:lstStyle/>
          <a:p>
            <a:r>
              <a:rPr lang="en-US" dirty="0"/>
              <a:t>Other Types of Blockchains</a:t>
            </a:r>
          </a:p>
        </p:txBody>
      </p:sp>
      <p:sp>
        <p:nvSpPr>
          <p:cNvPr id="3" name="Content Placeholder 2">
            <a:extLst>
              <a:ext uri="{FF2B5EF4-FFF2-40B4-BE49-F238E27FC236}">
                <a16:creationId xmlns:a16="http://schemas.microsoft.com/office/drawing/2014/main" id="{10F6DC36-DBE9-7391-DD3E-A1D87380A035}"/>
              </a:ext>
            </a:extLst>
          </p:cNvPr>
          <p:cNvSpPr>
            <a:spLocks noGrp="1"/>
          </p:cNvSpPr>
          <p:nvPr>
            <p:ph idx="1"/>
          </p:nvPr>
        </p:nvSpPr>
        <p:spPr/>
        <p:txBody>
          <a:bodyPr>
            <a:normAutofit/>
          </a:bodyPr>
          <a:lstStyle/>
          <a:p>
            <a:pPr>
              <a:buFont typeface="Arial" panose="020B0604020202020204" pitchFamily="34" charset="0"/>
              <a:buChar char="•"/>
            </a:pPr>
            <a:r>
              <a:rPr lang="en-GB" b="1" dirty="0"/>
              <a:t>Permissionless Blockchain</a:t>
            </a:r>
            <a:r>
              <a:rPr lang="en-GB" dirty="0"/>
              <a:t>: No restrictions on who can participate in the network, and anyone can join, transact, and validate blocks. It provides open access and decentralization. Examples include Bitcoin and Ethereum.</a:t>
            </a:r>
          </a:p>
          <a:p>
            <a:pPr>
              <a:buFont typeface="Arial" panose="020B0604020202020204" pitchFamily="34" charset="0"/>
              <a:buChar char="•"/>
            </a:pPr>
            <a:r>
              <a:rPr lang="en-GB" b="1" dirty="0"/>
              <a:t>Permissioned Blockchain</a:t>
            </a:r>
            <a:r>
              <a:rPr lang="en-GB" dirty="0"/>
              <a:t>: Controlled access is granted to participants, requiring permission to join, transact, and validate blocks. It offers higher privacy, control, and efficiency but sacrifices decentralization. Examples include Hyperledger Fabric and Corda.</a:t>
            </a:r>
          </a:p>
          <a:p>
            <a:pPr>
              <a:buFont typeface="Arial" panose="020B0604020202020204" pitchFamily="34" charset="0"/>
              <a:buChar char="•"/>
            </a:pPr>
            <a:r>
              <a:rPr lang="en-GB" b="1" dirty="0"/>
              <a:t>Federated (Consortium) Blockchain</a:t>
            </a:r>
            <a:r>
              <a:rPr lang="en-GB" dirty="0"/>
              <a:t>: are a type of private blockchain where multiple organizations or entities collaborate to control the network. Unlike fully private blockchains controlled by a single entity, federated blockchains involve a consortium of trusted members who jointly manage the network's operations and governance. </a:t>
            </a:r>
          </a:p>
          <a:p>
            <a:pPr>
              <a:buFont typeface="Arial" panose="020B0604020202020204" pitchFamily="34" charset="0"/>
              <a:buChar char="•"/>
            </a:pPr>
            <a:r>
              <a:rPr lang="en-GB" b="1" dirty="0"/>
              <a:t>Hybrid Blockchain</a:t>
            </a:r>
            <a:r>
              <a:rPr lang="en-GB" dirty="0"/>
              <a:t>: Combines elements of both public and private blockchains, offering the flexibility to tailor access permissions and scalability solutions based on specific use cases. Hybrid blockchains can leverage the benefits of decentralization and control as needed.</a:t>
            </a:r>
          </a:p>
        </p:txBody>
      </p:sp>
    </p:spTree>
    <p:extLst>
      <p:ext uri="{BB962C8B-B14F-4D97-AF65-F5344CB8AC3E}">
        <p14:creationId xmlns:p14="http://schemas.microsoft.com/office/powerpoint/2010/main" val="3705162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D386-0ED5-38E7-3F6D-46654D6D6ECE}"/>
              </a:ext>
            </a:extLst>
          </p:cNvPr>
          <p:cNvSpPr>
            <a:spLocks noGrp="1"/>
          </p:cNvSpPr>
          <p:nvPr>
            <p:ph type="title"/>
          </p:nvPr>
        </p:nvSpPr>
        <p:spPr/>
        <p:txBody>
          <a:bodyPr/>
          <a:lstStyle/>
          <a:p>
            <a:r>
              <a:rPr lang="en-US" dirty="0"/>
              <a:t>Brief History of Blockchain</a:t>
            </a:r>
          </a:p>
        </p:txBody>
      </p:sp>
      <p:sp>
        <p:nvSpPr>
          <p:cNvPr id="3" name="Content Placeholder 2">
            <a:extLst>
              <a:ext uri="{FF2B5EF4-FFF2-40B4-BE49-F238E27FC236}">
                <a16:creationId xmlns:a16="http://schemas.microsoft.com/office/drawing/2014/main" id="{955FA13D-D975-E98C-124D-8347E36931CF}"/>
              </a:ext>
            </a:extLst>
          </p:cNvPr>
          <p:cNvSpPr>
            <a:spLocks noGrp="1"/>
          </p:cNvSpPr>
          <p:nvPr>
            <p:ph idx="1"/>
          </p:nvPr>
        </p:nvSpPr>
        <p:spPr>
          <a:xfrm>
            <a:off x="680936" y="1173411"/>
            <a:ext cx="10817158" cy="5305210"/>
          </a:xfrm>
        </p:spPr>
        <p:txBody>
          <a:bodyPr>
            <a:normAutofit/>
          </a:bodyPr>
          <a:lstStyle/>
          <a:p>
            <a:pPr>
              <a:buFont typeface="Arial" panose="020B0604020202020204" pitchFamily="34" charset="0"/>
              <a:buChar char="•"/>
            </a:pPr>
            <a:r>
              <a:rPr lang="en-GB" sz="1800" b="1" dirty="0"/>
              <a:t>1991</a:t>
            </a:r>
            <a:r>
              <a:rPr lang="en-GB" sz="1800" dirty="0"/>
              <a:t>: Stuart Haber and W. Scott </a:t>
            </a:r>
            <a:r>
              <a:rPr lang="en-GB" sz="1800" dirty="0" err="1"/>
              <a:t>Stornetta</a:t>
            </a:r>
            <a:r>
              <a:rPr lang="en-GB" sz="1800" dirty="0"/>
              <a:t> propose a cryptographically secured chain of blocks to timestamp digital documents.</a:t>
            </a:r>
          </a:p>
          <a:p>
            <a:pPr>
              <a:buFont typeface="Arial" panose="020B0604020202020204" pitchFamily="34" charset="0"/>
              <a:buChar char="•"/>
            </a:pPr>
            <a:r>
              <a:rPr lang="en-GB" sz="1800" b="1" dirty="0"/>
              <a:t>2008</a:t>
            </a:r>
            <a:r>
              <a:rPr lang="en-GB" sz="1800" dirty="0"/>
              <a:t>: Satoshi Nakamoto introduces Bitcoin in a whitepaper, combining existing concepts of cryptography and decentralization to create a peer-to-peer electronic cash system.</a:t>
            </a:r>
          </a:p>
          <a:p>
            <a:pPr>
              <a:buFont typeface="Arial" panose="020B0604020202020204" pitchFamily="34" charset="0"/>
              <a:buChar char="•"/>
            </a:pPr>
            <a:r>
              <a:rPr lang="en-GB" sz="1800" b="1" dirty="0"/>
              <a:t>2009</a:t>
            </a:r>
            <a:r>
              <a:rPr lang="en-GB" sz="1800" dirty="0"/>
              <a:t>: Bitcoin software is released, marking the launch of the Bitcoin blockchain as the first implementation of blockchain technology.</a:t>
            </a:r>
          </a:p>
          <a:p>
            <a:pPr>
              <a:buFont typeface="Arial" panose="020B0604020202020204" pitchFamily="34" charset="0"/>
              <a:buChar char="•"/>
            </a:pPr>
            <a:r>
              <a:rPr lang="en-GB" sz="1800" b="1" dirty="0"/>
              <a:t>2013</a:t>
            </a:r>
            <a:r>
              <a:rPr lang="en-GB" sz="1800" dirty="0"/>
              <a:t>: </a:t>
            </a:r>
            <a:r>
              <a:rPr lang="en-GB" sz="1800" dirty="0" err="1"/>
              <a:t>Vitalik</a:t>
            </a:r>
            <a:r>
              <a:rPr lang="en-GB" sz="1800" dirty="0"/>
              <a:t> </a:t>
            </a:r>
            <a:r>
              <a:rPr lang="en-GB" sz="1800" dirty="0" err="1"/>
              <a:t>Buterin</a:t>
            </a:r>
            <a:r>
              <a:rPr lang="en-GB" sz="1800" dirty="0"/>
              <a:t> proposes Ethereum, a blockchain platform with a built-in programming language enabling smart contracts and decentralized applications (DApps).</a:t>
            </a:r>
          </a:p>
          <a:p>
            <a:pPr>
              <a:buFont typeface="Arial" panose="020B0604020202020204" pitchFamily="34" charset="0"/>
              <a:buChar char="•"/>
            </a:pPr>
            <a:r>
              <a:rPr lang="en-GB" sz="1800" b="1" dirty="0"/>
              <a:t>2015</a:t>
            </a:r>
            <a:r>
              <a:rPr lang="en-GB" sz="1800" dirty="0"/>
              <a:t>: Ethereum goes live, introducing a new era of blockchain technology beyond simple transactions.</a:t>
            </a:r>
          </a:p>
          <a:p>
            <a:pPr>
              <a:buFont typeface="Arial" panose="020B0604020202020204" pitchFamily="34" charset="0"/>
              <a:buChar char="•"/>
            </a:pPr>
            <a:r>
              <a:rPr lang="en-GB" sz="1800" b="1" dirty="0"/>
              <a:t>2018</a:t>
            </a:r>
            <a:r>
              <a:rPr lang="en-GB" sz="1800" dirty="0"/>
              <a:t>: Initial Coin Offerings (ICOs) boom, Cryptocurrency market experiences significant volatility and regulatory scrutiny.</a:t>
            </a:r>
          </a:p>
          <a:p>
            <a:pPr>
              <a:buFont typeface="Arial" panose="020B0604020202020204" pitchFamily="34" charset="0"/>
              <a:buChar char="•"/>
            </a:pPr>
            <a:r>
              <a:rPr lang="en-GB" sz="1800" b="1" dirty="0"/>
              <a:t>2020</a:t>
            </a:r>
            <a:r>
              <a:rPr lang="en-GB" sz="1800" dirty="0"/>
              <a:t>: Blockchain technology continues to mature, with increasing adoption across industries beyond finance, including supply chain management, healthcare, and voting systems.</a:t>
            </a:r>
          </a:p>
          <a:p>
            <a:pPr>
              <a:buFont typeface="Arial" panose="020B0604020202020204" pitchFamily="34" charset="0"/>
              <a:buChar char="•"/>
            </a:pPr>
            <a:r>
              <a:rPr lang="en-GB" sz="1800" b="1" dirty="0"/>
              <a:t>Present</a:t>
            </a:r>
            <a:r>
              <a:rPr lang="en-GB" sz="1800" dirty="0"/>
              <a:t>: Blockchain technology evolves with advancements in scalability, interoperability, and sustainability, shaping the future of decentralized finance, Web3, and digital economies.</a:t>
            </a:r>
          </a:p>
          <a:p>
            <a:endParaRPr lang="en-US" sz="1800" dirty="0"/>
          </a:p>
        </p:txBody>
      </p:sp>
    </p:spTree>
    <p:extLst>
      <p:ext uri="{BB962C8B-B14F-4D97-AF65-F5344CB8AC3E}">
        <p14:creationId xmlns:p14="http://schemas.microsoft.com/office/powerpoint/2010/main" val="3648988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083C-DB54-BB88-318E-F33FDE7D4F6C}"/>
              </a:ext>
            </a:extLst>
          </p:cNvPr>
          <p:cNvSpPr>
            <a:spLocks noGrp="1"/>
          </p:cNvSpPr>
          <p:nvPr>
            <p:ph type="title"/>
          </p:nvPr>
        </p:nvSpPr>
        <p:spPr/>
        <p:txBody>
          <a:bodyPr>
            <a:normAutofit/>
          </a:bodyPr>
          <a:lstStyle/>
          <a:p>
            <a:r>
              <a:rPr lang="en-US" dirty="0"/>
              <a:t>Layers of Blockchain Architecture</a:t>
            </a:r>
          </a:p>
        </p:txBody>
      </p:sp>
      <p:sp>
        <p:nvSpPr>
          <p:cNvPr id="3" name="Content Placeholder 2">
            <a:extLst>
              <a:ext uri="{FF2B5EF4-FFF2-40B4-BE49-F238E27FC236}">
                <a16:creationId xmlns:a16="http://schemas.microsoft.com/office/drawing/2014/main" id="{890F091F-A106-F54E-E922-51F47CB7E54D}"/>
              </a:ext>
            </a:extLst>
          </p:cNvPr>
          <p:cNvSpPr>
            <a:spLocks noGrp="1"/>
          </p:cNvSpPr>
          <p:nvPr>
            <p:ph idx="1"/>
          </p:nvPr>
        </p:nvSpPr>
        <p:spPr>
          <a:xfrm>
            <a:off x="1097279" y="1173411"/>
            <a:ext cx="10138167" cy="4906376"/>
          </a:xfrm>
        </p:spPr>
        <p:txBody>
          <a:bodyPr>
            <a:normAutofit fontScale="92500" lnSpcReduction="10000"/>
          </a:bodyPr>
          <a:lstStyle/>
          <a:p>
            <a:r>
              <a:rPr lang="en-GB" dirty="0"/>
              <a:t>Blockchain architecture is the underlying structure and design of a blockchain network. It refers to the various components and layers that make up a blockchain and how they function together to enable the secure and transparent recording of transactions on a decentralized platform.</a:t>
            </a:r>
            <a:br>
              <a:rPr lang="en-GB" dirty="0"/>
            </a:br>
            <a:endParaRPr lang="en-GB" dirty="0"/>
          </a:p>
          <a:p>
            <a:pPr lvl="1">
              <a:buFont typeface="Wingdings" panose="05000000000000000000" pitchFamily="2" charset="2"/>
              <a:buChar char="§"/>
            </a:pPr>
            <a:r>
              <a:rPr lang="en-GB" sz="2000" b="1" dirty="0"/>
              <a:t>Application Layer - </a:t>
            </a:r>
            <a:r>
              <a:rPr lang="en-GB" sz="2000" dirty="0"/>
              <a:t>provides the user interface.</a:t>
            </a:r>
          </a:p>
          <a:p>
            <a:pPr lvl="1">
              <a:buFont typeface="Wingdings" panose="05000000000000000000" pitchFamily="2" charset="2"/>
              <a:buChar char="§"/>
            </a:pPr>
            <a:r>
              <a:rPr lang="en-GB" sz="2000" b="1" dirty="0"/>
              <a:t>Middleware Layer </a:t>
            </a:r>
            <a:r>
              <a:rPr lang="en-GB" sz="2000" dirty="0"/>
              <a:t>- enables the integration of the blockchain with other systems. </a:t>
            </a:r>
          </a:p>
          <a:p>
            <a:pPr lvl="1">
              <a:buFont typeface="Wingdings" panose="05000000000000000000" pitchFamily="2" charset="2"/>
              <a:buChar char="§"/>
            </a:pPr>
            <a:r>
              <a:rPr lang="en-GB" sz="2000" b="1" dirty="0"/>
              <a:t>Core Blockchain Layer </a:t>
            </a:r>
            <a:r>
              <a:rPr lang="en-GB" sz="2000" dirty="0"/>
              <a:t>- consists of the decentralized ledger and the consensus mechanism.</a:t>
            </a:r>
          </a:p>
          <a:p>
            <a:pPr lvl="1">
              <a:buFont typeface="Wingdings" panose="05000000000000000000" pitchFamily="2" charset="2"/>
              <a:buChar char="§"/>
            </a:pPr>
            <a:r>
              <a:rPr lang="en-GB" sz="2000" b="1" dirty="0"/>
              <a:t>Network Layer </a:t>
            </a:r>
            <a:r>
              <a:rPr lang="en-GB" sz="2000" dirty="0"/>
              <a:t>- provides the underlying infrastructure for communication and data exchange.</a:t>
            </a:r>
            <a:br>
              <a:rPr lang="en-GB" sz="2000" dirty="0"/>
            </a:br>
            <a:endParaRPr lang="en-GB" sz="2000" dirty="0"/>
          </a:p>
          <a:p>
            <a:pPr marL="201168" lvl="1" indent="0">
              <a:buNone/>
            </a:pPr>
            <a:r>
              <a:rPr lang="en-GB" sz="2000" dirty="0"/>
              <a:t>Based on the above architecture, you can view the different types of technologies that power the entire Blockchain ecosystem as Layers 0 through 3.</a:t>
            </a:r>
          </a:p>
          <a:p>
            <a:pPr lvl="1">
              <a:buFont typeface="Wingdings" panose="05000000000000000000" pitchFamily="2" charset="2"/>
              <a:buChar char="Ø"/>
            </a:pPr>
            <a:r>
              <a:rPr lang="en-GB" sz="2000" b="1" dirty="0"/>
              <a:t>Layer 0 - </a:t>
            </a:r>
            <a:r>
              <a:rPr lang="en-GB" sz="2000" dirty="0"/>
              <a:t>provides the underlying infrastructure such as the Internet. </a:t>
            </a:r>
          </a:p>
          <a:p>
            <a:pPr lvl="1">
              <a:buFont typeface="Wingdings" panose="05000000000000000000" pitchFamily="2" charset="2"/>
              <a:buChar char="Ø"/>
            </a:pPr>
            <a:r>
              <a:rPr lang="en-GB" sz="2000" b="1" dirty="0"/>
              <a:t>Layer 1 - </a:t>
            </a:r>
            <a:r>
              <a:rPr lang="en-GB" sz="2000" dirty="0"/>
              <a:t>the decentralized ledger and the consensus mechanism maintained by a 		        	       network of nodes.</a:t>
            </a:r>
            <a:endParaRPr lang="en-GB" dirty="0"/>
          </a:p>
          <a:p>
            <a:pPr lvl="1">
              <a:buFont typeface="Wingdings" panose="05000000000000000000" pitchFamily="2" charset="2"/>
              <a:buChar char="Ø"/>
            </a:pPr>
            <a:r>
              <a:rPr lang="en-GB" sz="2000" b="1" dirty="0"/>
              <a:t>Layer 2 - </a:t>
            </a:r>
            <a:r>
              <a:rPr lang="en-GB" sz="2000" dirty="0"/>
              <a:t>enables the integration of the blockchain with other systems </a:t>
            </a:r>
            <a:r>
              <a:rPr lang="en-GB" sz="2200" dirty="0"/>
              <a:t>to enhance scalability and 		      performance without modifying the underlying protocol. </a:t>
            </a:r>
            <a:endParaRPr lang="en-GB" sz="2000" dirty="0"/>
          </a:p>
          <a:p>
            <a:pPr lvl="1">
              <a:buFont typeface="Wingdings" panose="05000000000000000000" pitchFamily="2" charset="2"/>
              <a:buChar char="Ø"/>
            </a:pPr>
            <a:r>
              <a:rPr lang="en-GB" sz="2000" b="1" dirty="0"/>
              <a:t>Layer 3 - </a:t>
            </a:r>
            <a:r>
              <a:rPr lang="en-GB" sz="2000" dirty="0"/>
              <a:t>provides the user interface </a:t>
            </a:r>
            <a:r>
              <a:rPr lang="en-GB" sz="2200" dirty="0"/>
              <a:t>such as web or mobile applications</a:t>
            </a:r>
            <a:r>
              <a:rPr lang="en-GB" sz="1900" dirty="0"/>
              <a:t>.</a:t>
            </a:r>
            <a:endParaRPr lang="en-GB" sz="2000" dirty="0"/>
          </a:p>
        </p:txBody>
      </p:sp>
    </p:spTree>
    <p:extLst>
      <p:ext uri="{BB962C8B-B14F-4D97-AF65-F5344CB8AC3E}">
        <p14:creationId xmlns:p14="http://schemas.microsoft.com/office/powerpoint/2010/main" val="2728752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3" name="Straight Connector 4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76F2A6A2-FF09-F825-9C4B-13ADC02AB4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52" b="1554"/>
          <a:stretch/>
        </p:blipFill>
        <p:spPr>
          <a:xfrm>
            <a:off x="633999" y="640081"/>
            <a:ext cx="5462001" cy="5054156"/>
          </a:xfrm>
          <a:prstGeom prst="rect">
            <a:avLst/>
          </a:prstGeom>
        </p:spPr>
      </p:pic>
      <p:cxnSp>
        <p:nvCxnSpPr>
          <p:cNvPr id="29" name="Straight Connector 28">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85B92BC-678C-4E14-97E6-3227DEF86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D2644120-A6B9-4D5C-8A60-E2F4CC220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91341312-4DEF-E2B1-18EE-3850AC5C1B99}"/>
              </a:ext>
            </a:extLst>
          </p:cNvPr>
          <p:cNvSpPr txBox="1"/>
          <p:nvPr/>
        </p:nvSpPr>
        <p:spPr>
          <a:xfrm>
            <a:off x="6729999" y="845351"/>
            <a:ext cx="4679908" cy="4247317"/>
          </a:xfrm>
          <a:prstGeom prst="rect">
            <a:avLst/>
          </a:prstGeom>
          <a:noFill/>
        </p:spPr>
        <p:txBody>
          <a:bodyPr wrap="square">
            <a:spAutoFit/>
          </a:bodyPr>
          <a:lstStyle/>
          <a:p>
            <a:pPr marL="285750" indent="-285750">
              <a:buFont typeface="Courier New" panose="02070309020205020404" pitchFamily="49" charset="0"/>
              <a:buChar char="o"/>
            </a:pPr>
            <a:r>
              <a:rPr lang="en-GB" dirty="0"/>
              <a:t>Layer 1 and Layer 2 crypto blockchain scaling solutions help increase the overall throughput—another name for processing speed of a blockchain network.</a:t>
            </a:r>
          </a:p>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r>
              <a:rPr lang="en-GB" dirty="0"/>
              <a:t> Layer 1 scaling includes updates to the block size, consensus mechanism, or database partition.</a:t>
            </a:r>
          </a:p>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r>
              <a:rPr lang="en-GB" dirty="0"/>
              <a:t> Layer 2 scaling includes bundling transactions, processing in parallel, or handling transactions off chain.</a:t>
            </a:r>
          </a:p>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r>
              <a:rPr lang="en-GB" dirty="0"/>
              <a:t>Layer 1 and Layer 2 scaling may compromise the security of a blockchain.</a:t>
            </a:r>
          </a:p>
        </p:txBody>
      </p:sp>
    </p:spTree>
    <p:extLst>
      <p:ext uri="{BB962C8B-B14F-4D97-AF65-F5344CB8AC3E}">
        <p14:creationId xmlns:p14="http://schemas.microsoft.com/office/powerpoint/2010/main" val="2063196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ECD2-C1DC-7900-6904-767C304E535D}"/>
              </a:ext>
            </a:extLst>
          </p:cNvPr>
          <p:cNvSpPr>
            <a:spLocks noGrp="1"/>
          </p:cNvSpPr>
          <p:nvPr>
            <p:ph type="title"/>
          </p:nvPr>
        </p:nvSpPr>
        <p:spPr/>
        <p:txBody>
          <a:bodyPr/>
          <a:lstStyle/>
          <a:p>
            <a:r>
              <a:rPr lang="en-US" dirty="0"/>
              <a:t>Challenges of the Blockchain</a:t>
            </a:r>
          </a:p>
        </p:txBody>
      </p:sp>
      <p:sp>
        <p:nvSpPr>
          <p:cNvPr id="3" name="Content Placeholder 2">
            <a:extLst>
              <a:ext uri="{FF2B5EF4-FFF2-40B4-BE49-F238E27FC236}">
                <a16:creationId xmlns:a16="http://schemas.microsoft.com/office/drawing/2014/main" id="{E29A76B4-CEAC-A1EF-91BA-418D66D8EDDA}"/>
              </a:ext>
            </a:extLst>
          </p:cNvPr>
          <p:cNvSpPr>
            <a:spLocks noGrp="1"/>
          </p:cNvSpPr>
          <p:nvPr>
            <p:ph idx="1"/>
          </p:nvPr>
        </p:nvSpPr>
        <p:spPr>
          <a:xfrm>
            <a:off x="1097280" y="1173411"/>
            <a:ext cx="10058400" cy="5139840"/>
          </a:xfrm>
        </p:spPr>
        <p:txBody>
          <a:bodyPr>
            <a:normAutofit/>
          </a:bodyPr>
          <a:lstStyle/>
          <a:p>
            <a:pPr>
              <a:lnSpc>
                <a:spcPct val="100000"/>
              </a:lnSpc>
              <a:spcBef>
                <a:spcPts val="600"/>
              </a:spcBef>
              <a:buFont typeface="+mj-lt"/>
              <a:buAutoNum type="arabicPeriod"/>
            </a:pPr>
            <a:r>
              <a:rPr lang="en-GB" sz="1600" b="1" dirty="0"/>
              <a:t> Scalability</a:t>
            </a:r>
            <a:r>
              <a:rPr lang="en-GB" sz="1600" dirty="0"/>
              <a:t>: As blockchain networks grow in size and transaction volume, they encounter limitations in processing capacity, leading to congestion and slower transaction times.</a:t>
            </a:r>
          </a:p>
          <a:p>
            <a:pPr>
              <a:lnSpc>
                <a:spcPct val="100000"/>
              </a:lnSpc>
              <a:spcBef>
                <a:spcPts val="600"/>
              </a:spcBef>
              <a:buFont typeface="+mj-lt"/>
              <a:buAutoNum type="arabicPeriod"/>
            </a:pPr>
            <a:r>
              <a:rPr lang="en-GB" sz="1600" b="1" dirty="0"/>
              <a:t> Interoperability</a:t>
            </a:r>
            <a:r>
              <a:rPr lang="en-GB" sz="1600" dirty="0"/>
              <a:t>: Blockchain interoperability refers to the ability of different blockchain networks to communicate and interact with each other seamlessly. Achieving interoperability requires developing common standards and protocols, which is a complex and ongoing effort.</a:t>
            </a:r>
          </a:p>
          <a:p>
            <a:pPr>
              <a:lnSpc>
                <a:spcPct val="100000"/>
              </a:lnSpc>
              <a:spcBef>
                <a:spcPts val="600"/>
              </a:spcBef>
              <a:buFont typeface="+mj-lt"/>
              <a:buAutoNum type="arabicPeriod"/>
            </a:pPr>
            <a:r>
              <a:rPr lang="en-GB" sz="1600" b="1" dirty="0"/>
              <a:t> Regulatory Uncertainty</a:t>
            </a:r>
            <a:r>
              <a:rPr lang="en-GB" sz="1600" dirty="0"/>
              <a:t>: Blockchain technology operates in a regulatory </a:t>
            </a:r>
            <a:r>
              <a:rPr lang="en-GB" sz="1600" dirty="0" err="1"/>
              <a:t>gray</a:t>
            </a:r>
            <a:r>
              <a:rPr lang="en-GB" sz="1600" dirty="0"/>
              <a:t> area in many jurisdictions, with regulations varying significantly across regions. </a:t>
            </a:r>
          </a:p>
          <a:p>
            <a:pPr>
              <a:lnSpc>
                <a:spcPct val="100000"/>
              </a:lnSpc>
              <a:spcBef>
                <a:spcPts val="600"/>
              </a:spcBef>
              <a:buFont typeface="+mj-lt"/>
              <a:buAutoNum type="arabicPeriod"/>
            </a:pPr>
            <a:r>
              <a:rPr lang="en-GB" sz="1600" b="1" dirty="0"/>
              <a:t> Privacy and Security</a:t>
            </a:r>
            <a:r>
              <a:rPr lang="en-GB" sz="1600" dirty="0"/>
              <a:t>: Public blockchains, in particular, expose transaction details to all network participants, raising concerns about data privacy and confidentiality. Additionally, securing blockchain networks from cyberattacks, fraud, and vulnerabilities requires robust security measures and best practices.</a:t>
            </a:r>
          </a:p>
          <a:p>
            <a:pPr>
              <a:lnSpc>
                <a:spcPct val="100000"/>
              </a:lnSpc>
              <a:spcBef>
                <a:spcPts val="600"/>
              </a:spcBef>
              <a:buFont typeface="+mj-lt"/>
              <a:buAutoNum type="arabicPeriod"/>
            </a:pPr>
            <a:r>
              <a:rPr lang="en-GB" sz="1600" b="1" dirty="0"/>
              <a:t> Energy Consumption</a:t>
            </a:r>
            <a:r>
              <a:rPr lang="en-GB" sz="1600" dirty="0"/>
              <a:t>: Some blockchain networks like Bitcoin, consume significant amounts of energy, leading to environmental concerns. Addressing the environmental impact of blockchain and transitioning to more energy-efficient consensus mechanisms, such as proof-of-stake (</a:t>
            </a:r>
            <a:r>
              <a:rPr lang="en-GB" sz="1600" dirty="0" err="1"/>
              <a:t>PoS</a:t>
            </a:r>
            <a:r>
              <a:rPr lang="en-GB" sz="1600" dirty="0"/>
              <a:t>), is crucial.</a:t>
            </a:r>
          </a:p>
          <a:p>
            <a:pPr>
              <a:lnSpc>
                <a:spcPct val="100000"/>
              </a:lnSpc>
              <a:spcBef>
                <a:spcPts val="600"/>
              </a:spcBef>
              <a:buFont typeface="+mj-lt"/>
              <a:buAutoNum type="arabicPeriod"/>
            </a:pPr>
            <a:r>
              <a:rPr lang="en-GB" sz="1600" b="1" dirty="0"/>
              <a:t> User Experience and Adoption</a:t>
            </a:r>
            <a:r>
              <a:rPr lang="en-GB" sz="1600" dirty="0"/>
              <a:t>: Blockchain technology can be complex and challenging for non-technical users to understand and use. Improving user experience, creating intuitive interfaces, and educating users about blockchain's benefits are essential for driving adoption and mainstream acceptance. </a:t>
            </a:r>
          </a:p>
          <a:p>
            <a:pPr>
              <a:lnSpc>
                <a:spcPct val="100000"/>
              </a:lnSpc>
              <a:spcBef>
                <a:spcPts val="600"/>
              </a:spcBef>
              <a:buFont typeface="+mj-lt"/>
              <a:buAutoNum type="arabicPeriod"/>
            </a:pPr>
            <a:r>
              <a:rPr lang="en-GB" sz="1600" b="1" dirty="0"/>
              <a:t> Governance and Consensus</a:t>
            </a:r>
            <a:r>
              <a:rPr lang="en-GB" sz="1600" dirty="0"/>
              <a:t>: Achieving consensus among network participants and maintaining decentralized governance structures can be challenging, leading to governance disputes and forks. </a:t>
            </a:r>
          </a:p>
        </p:txBody>
      </p:sp>
    </p:spTree>
    <p:extLst>
      <p:ext uri="{BB962C8B-B14F-4D97-AF65-F5344CB8AC3E}">
        <p14:creationId xmlns:p14="http://schemas.microsoft.com/office/powerpoint/2010/main" val="371240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EC39-5F12-98D3-0A95-1FC4610C27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688B44-4F46-1011-F8D0-37B418280BE7}"/>
              </a:ext>
            </a:extLst>
          </p:cNvPr>
          <p:cNvSpPr>
            <a:spLocks noGrp="1"/>
          </p:cNvSpPr>
          <p:nvPr>
            <p:ph idx="1"/>
          </p:nvPr>
        </p:nvSpPr>
        <p:spPr/>
        <p:txBody>
          <a:bodyPr>
            <a:normAutofit fontScale="92500" lnSpcReduction="10000"/>
          </a:bodyPr>
          <a:lstStyle/>
          <a:p>
            <a:pPr>
              <a:buClr>
                <a:schemeClr val="tx1"/>
              </a:buClr>
              <a:buFont typeface="Wingdings" panose="05000000000000000000" pitchFamily="2" charset="2"/>
              <a:buChar char="q"/>
            </a:pPr>
            <a:r>
              <a:rPr lang="en-GB" dirty="0"/>
              <a:t> </a:t>
            </a:r>
            <a:r>
              <a:rPr lang="en-GB" b="1" dirty="0"/>
              <a:t>Decentralization</a:t>
            </a:r>
            <a:r>
              <a:rPr lang="en-GB" dirty="0"/>
              <a:t>: Unlike traditional centralized systems where data is stored in a single location, blockchain operates on a decentralized network of computers (nodes). Each node maintains a copy of the blockchain, ensuring redundancy, fault tolerance, and resilience against single points of failure.</a:t>
            </a:r>
          </a:p>
          <a:p>
            <a:pPr>
              <a:buClr>
                <a:schemeClr val="tx1"/>
              </a:buClr>
              <a:buFont typeface="Wingdings" panose="05000000000000000000" pitchFamily="2" charset="2"/>
              <a:buChar char="q"/>
            </a:pPr>
            <a:r>
              <a:rPr lang="en-GB" dirty="0"/>
              <a:t> </a:t>
            </a:r>
            <a:r>
              <a:rPr lang="en-GB" b="1" dirty="0"/>
              <a:t>Append-Only</a:t>
            </a:r>
            <a:r>
              <a:rPr lang="en-GB" dirty="0"/>
              <a:t>: Blockchain is append-only, meaning that once data is added to the blockchain, it cannot be modified or deleted. New data is continuously added to the blockchain in the form of blocks.</a:t>
            </a:r>
          </a:p>
          <a:p>
            <a:pPr>
              <a:buClr>
                <a:schemeClr val="tx1"/>
              </a:buClr>
              <a:buFont typeface="Wingdings" panose="05000000000000000000" pitchFamily="2" charset="2"/>
              <a:buChar char="q"/>
            </a:pPr>
            <a:r>
              <a:rPr lang="en-GB" dirty="0"/>
              <a:t> </a:t>
            </a:r>
            <a:r>
              <a:rPr lang="en-GB" b="1" dirty="0"/>
              <a:t>Security</a:t>
            </a:r>
            <a:r>
              <a:rPr lang="en-GB" dirty="0"/>
              <a:t>: Blockchain employs cryptographic techniques such as hash functions, digital signatures, and consensus mechanisms to secure the network against fraud, manipulation, and unauthorized access. </a:t>
            </a:r>
          </a:p>
          <a:p>
            <a:pPr>
              <a:buClr>
                <a:schemeClr val="tx1"/>
              </a:buClr>
              <a:buFont typeface="Wingdings" panose="05000000000000000000" pitchFamily="2" charset="2"/>
              <a:buChar char="q"/>
            </a:pPr>
            <a:r>
              <a:rPr lang="en-GB" dirty="0"/>
              <a:t> </a:t>
            </a:r>
            <a:r>
              <a:rPr lang="en-GB" b="1" dirty="0"/>
              <a:t>Transparency</a:t>
            </a:r>
            <a:r>
              <a:rPr lang="en-GB" dirty="0"/>
              <a:t>: Transactions recorded on the blockchain are visible to all participants in the network. This transparency fosters trust and accountability, as anyone can verify the integrity and authenticity of transactions without relying on intermediaries.</a:t>
            </a:r>
          </a:p>
          <a:p>
            <a:pPr>
              <a:buClr>
                <a:schemeClr val="tx1"/>
              </a:buClr>
              <a:buFont typeface="Wingdings" panose="05000000000000000000" pitchFamily="2" charset="2"/>
              <a:buChar char="q"/>
            </a:pPr>
            <a:r>
              <a:rPr lang="en-GB" dirty="0"/>
              <a:t> </a:t>
            </a:r>
            <a:r>
              <a:rPr lang="en-GB" b="1" dirty="0"/>
              <a:t>Peer-to-Peer</a:t>
            </a:r>
            <a:r>
              <a:rPr lang="en-GB" dirty="0"/>
              <a:t>: Blockchain operates on a peer-to-peer (P2P) network, where transactions are directly conducted between participants without the need for intermediaries. P2P architecture enables direct interaction and communication between network participants, fostering decentralization and eliminating single points of control or failure.</a:t>
            </a:r>
          </a:p>
          <a:p>
            <a:pPr>
              <a:buClr>
                <a:schemeClr val="tx1"/>
              </a:buClr>
              <a:buFont typeface="Wingdings" panose="05000000000000000000" pitchFamily="2" charset="2"/>
              <a:buChar char="q"/>
            </a:pPr>
            <a:endParaRPr lang="en-GB" dirty="0"/>
          </a:p>
          <a:p>
            <a:pPr>
              <a:buClr>
                <a:schemeClr val="tx1"/>
              </a:buClr>
              <a:buFont typeface="Wingdings" panose="05000000000000000000" pitchFamily="2" charset="2"/>
              <a:buChar char="q"/>
            </a:pPr>
            <a:endParaRPr lang="en-US" dirty="0"/>
          </a:p>
        </p:txBody>
      </p:sp>
    </p:spTree>
    <p:extLst>
      <p:ext uri="{BB962C8B-B14F-4D97-AF65-F5344CB8AC3E}">
        <p14:creationId xmlns:p14="http://schemas.microsoft.com/office/powerpoint/2010/main" val="3787434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EEB3-C4A0-5D7E-8C53-61EEC45E48A3}"/>
              </a:ext>
            </a:extLst>
          </p:cNvPr>
          <p:cNvSpPr>
            <a:spLocks noGrp="1"/>
          </p:cNvSpPr>
          <p:nvPr>
            <p:ph type="title"/>
          </p:nvPr>
        </p:nvSpPr>
        <p:spPr/>
        <p:txBody>
          <a:bodyPr/>
          <a:lstStyle/>
          <a:p>
            <a:r>
              <a:rPr lang="en-US" dirty="0"/>
              <a:t>The Blockchain Trilemma</a:t>
            </a:r>
          </a:p>
        </p:txBody>
      </p:sp>
      <p:sp>
        <p:nvSpPr>
          <p:cNvPr id="3" name="Content Placeholder 2">
            <a:extLst>
              <a:ext uri="{FF2B5EF4-FFF2-40B4-BE49-F238E27FC236}">
                <a16:creationId xmlns:a16="http://schemas.microsoft.com/office/drawing/2014/main" id="{87EFAFDA-068A-3847-C63C-970E39EE66FE}"/>
              </a:ext>
            </a:extLst>
          </p:cNvPr>
          <p:cNvSpPr>
            <a:spLocks noGrp="1"/>
          </p:cNvSpPr>
          <p:nvPr>
            <p:ph idx="1"/>
          </p:nvPr>
        </p:nvSpPr>
        <p:spPr/>
        <p:txBody>
          <a:bodyPr>
            <a:normAutofit/>
          </a:bodyPr>
          <a:lstStyle/>
          <a:p>
            <a:r>
              <a:rPr lang="en-GB" dirty="0"/>
              <a:t>The Blockchain Trilemma refers to the difficulty in simultaneously achieving three key properties of blockchain systems: decentralization, security, and scalability. </a:t>
            </a:r>
          </a:p>
          <a:p>
            <a:r>
              <a:rPr lang="en-GB" dirty="0"/>
              <a:t>It suggests that blockchain networks must navigate a three-way trade-off problem, where optimizing one or two properties inevitably comes at the expense of the third. Here's how each property relates to the trade-off problem:</a:t>
            </a:r>
          </a:p>
          <a:p>
            <a:pPr lvl="1">
              <a:buFont typeface="+mj-lt"/>
              <a:buAutoNum type="arabicPeriod"/>
            </a:pPr>
            <a:r>
              <a:rPr lang="en-GB" sz="2000" b="1" dirty="0"/>
              <a:t>Decentralization</a:t>
            </a:r>
            <a:r>
              <a:rPr lang="en-GB" sz="2000" dirty="0"/>
              <a:t>: Achieving high levels of decentralization often requires consensus mechanisms that involve all network participants, leading to slower transaction processing times and reduced scalability.</a:t>
            </a:r>
          </a:p>
          <a:p>
            <a:pPr lvl="1">
              <a:buFont typeface="+mj-lt"/>
              <a:buAutoNum type="arabicPeriod"/>
            </a:pPr>
            <a:r>
              <a:rPr lang="en-GB" sz="2000" b="1" dirty="0"/>
              <a:t>Security</a:t>
            </a:r>
            <a:r>
              <a:rPr lang="en-GB" sz="2000" dirty="0"/>
              <a:t>: Increasing security may require sacrificing decentralization or scalability, as stronger security measures may centralize control or impose limitations on transaction throughput.</a:t>
            </a:r>
          </a:p>
          <a:p>
            <a:pPr lvl="1">
              <a:buFont typeface="+mj-lt"/>
              <a:buAutoNum type="arabicPeriod"/>
            </a:pPr>
            <a:r>
              <a:rPr lang="en-GB" sz="2000" b="1" dirty="0"/>
              <a:t>Scalability</a:t>
            </a:r>
            <a:r>
              <a:rPr lang="en-GB" sz="2000" dirty="0"/>
              <a:t>: Scaling solutions, such as increasing block sizes or implementing off-chain transactions, can improve scalability but may compromise decentralization or security. For example, larger block sizes may increase centralization risks, while off-chain solutions may introduce security vulnerabilities.</a:t>
            </a:r>
          </a:p>
          <a:p>
            <a:endParaRPr lang="en-US" dirty="0"/>
          </a:p>
        </p:txBody>
      </p:sp>
    </p:spTree>
    <p:extLst>
      <p:ext uri="{BB962C8B-B14F-4D97-AF65-F5344CB8AC3E}">
        <p14:creationId xmlns:p14="http://schemas.microsoft.com/office/powerpoint/2010/main" val="3020561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F668-AA96-BF2C-AE13-257DEA5E5EDB}"/>
              </a:ext>
            </a:extLst>
          </p:cNvPr>
          <p:cNvSpPr>
            <a:spLocks noGrp="1"/>
          </p:cNvSpPr>
          <p:nvPr>
            <p:ph type="title"/>
          </p:nvPr>
        </p:nvSpPr>
        <p:spPr/>
        <p:txBody>
          <a:bodyPr>
            <a:normAutofit fontScale="90000"/>
          </a:bodyPr>
          <a:lstStyle/>
          <a:p>
            <a:r>
              <a:rPr lang="en-US"/>
              <a:t>Stakeholders or Participants of Blockchain</a:t>
            </a:r>
            <a:endParaRPr lang="en-US" dirty="0"/>
          </a:p>
        </p:txBody>
      </p:sp>
      <p:graphicFrame>
        <p:nvGraphicFramePr>
          <p:cNvPr id="5" name="Content Placeholder 2">
            <a:extLst>
              <a:ext uri="{FF2B5EF4-FFF2-40B4-BE49-F238E27FC236}">
                <a16:creationId xmlns:a16="http://schemas.microsoft.com/office/drawing/2014/main" id="{7DD4814C-4D72-36F8-0D43-17166F9B4726}"/>
              </a:ext>
            </a:extLst>
          </p:cNvPr>
          <p:cNvGraphicFramePr>
            <a:graphicFrameLocks noGrp="1"/>
          </p:cNvGraphicFramePr>
          <p:nvPr>
            <p:ph idx="1"/>
            <p:extLst>
              <p:ext uri="{D42A27DB-BD31-4B8C-83A1-F6EECF244321}">
                <p14:modId xmlns:p14="http://schemas.microsoft.com/office/powerpoint/2010/main" val="1932347812"/>
              </p:ext>
            </p:extLst>
          </p:nvPr>
        </p:nvGraphicFramePr>
        <p:xfrm>
          <a:off x="1097280" y="1173411"/>
          <a:ext cx="10058400" cy="4695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56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DAF2-0B0B-F812-2C4D-EC16F64B2595}"/>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201189C6-3306-C09F-F818-3AEF4B825F54}"/>
              </a:ext>
            </a:extLst>
          </p:cNvPr>
          <p:cNvSpPr>
            <a:spLocks noGrp="1"/>
          </p:cNvSpPr>
          <p:nvPr>
            <p:ph idx="1"/>
          </p:nvPr>
        </p:nvSpPr>
        <p:spPr>
          <a:xfrm>
            <a:off x="1097280" y="1173411"/>
            <a:ext cx="10058400" cy="5042563"/>
          </a:xfrm>
        </p:spPr>
        <p:txBody>
          <a:bodyPr>
            <a:normAutofit/>
          </a:bodyPr>
          <a:lstStyle/>
          <a:p>
            <a:pPr marL="0" indent="0">
              <a:lnSpc>
                <a:spcPct val="100000"/>
              </a:lnSpc>
              <a:buNone/>
            </a:pPr>
            <a:r>
              <a:rPr lang="en-GB" sz="1800" b="1" dirty="0"/>
              <a:t>Consensus Mechanisms</a:t>
            </a:r>
            <a:r>
              <a:rPr lang="en-GB" sz="1800" dirty="0"/>
              <a:t>: Consensus mechanisms are protocols used in blockchain networks to achieve agreement among network participants on the validity of transactions and the state of the ledger. Common consensus mechanisms include Proof of Work (</a:t>
            </a:r>
            <a:r>
              <a:rPr lang="en-GB" sz="1800" dirty="0" err="1"/>
              <a:t>PoW</a:t>
            </a:r>
            <a:r>
              <a:rPr lang="en-GB" sz="1800" dirty="0"/>
              <a:t>), Proof of Stake (</a:t>
            </a:r>
            <a:r>
              <a:rPr lang="en-GB" sz="1800" dirty="0" err="1"/>
              <a:t>PoS</a:t>
            </a:r>
            <a:r>
              <a:rPr lang="en-GB" sz="1800" dirty="0"/>
              <a:t>), Delegated Proof of Stake (</a:t>
            </a:r>
            <a:r>
              <a:rPr lang="en-GB" sz="1800" dirty="0" err="1"/>
              <a:t>DPoS</a:t>
            </a:r>
            <a:r>
              <a:rPr lang="en-GB" sz="1800" dirty="0"/>
              <a:t>), and Practical Byzantine Fault Tolerance (PBFT).</a:t>
            </a:r>
            <a:endParaRPr lang="en-GB" sz="1800" b="1" dirty="0"/>
          </a:p>
          <a:p>
            <a:pPr marL="0" indent="0">
              <a:lnSpc>
                <a:spcPct val="100000"/>
              </a:lnSpc>
              <a:buNone/>
            </a:pPr>
            <a:r>
              <a:rPr lang="en-GB" sz="1800" b="1" dirty="0"/>
              <a:t>Smart Contracts</a:t>
            </a:r>
            <a:r>
              <a:rPr lang="en-GB" sz="1800" dirty="0"/>
              <a:t>: Smart contracts are self-executing contracts with predefined rules and conditions written in code. These contracts automatically enforce and execute the terms of an agreement between parties without the need for intermediaries, facilitating </a:t>
            </a:r>
            <a:r>
              <a:rPr lang="en-GB" sz="1800" dirty="0" err="1"/>
              <a:t>trustless</a:t>
            </a:r>
            <a:r>
              <a:rPr lang="en-GB" sz="1800" dirty="0"/>
              <a:t> transactions on blockchain networks.</a:t>
            </a:r>
          </a:p>
          <a:p>
            <a:pPr marL="0" indent="0">
              <a:lnSpc>
                <a:spcPct val="100000"/>
              </a:lnSpc>
              <a:buNone/>
            </a:pPr>
            <a:r>
              <a:rPr lang="en-GB" sz="1800" b="1" dirty="0"/>
              <a:t>DAOs (Decentralized Autonomous Organizations)</a:t>
            </a:r>
            <a:r>
              <a:rPr lang="en-GB" sz="1800" dirty="0"/>
              <a:t>: DAOs are autonomous entities governed by smart contracts and run on blockchain networks. They enable decentralized decision-making and management of resources, allowing members to vote on proposals, allocate funds, and govern the organization's operations transparently and autonomously.</a:t>
            </a:r>
          </a:p>
          <a:p>
            <a:pPr marL="0" indent="0">
              <a:lnSpc>
                <a:spcPct val="100000"/>
              </a:lnSpc>
              <a:buNone/>
            </a:pPr>
            <a:r>
              <a:rPr lang="en-GB" sz="1800" b="1" dirty="0"/>
              <a:t>DApps (Decentralized Applications)</a:t>
            </a:r>
            <a:r>
              <a:rPr lang="en-GB" sz="1800" dirty="0"/>
              <a:t>: DApps are applications built on blockchain networks that operate without a central authority or single point of control. They leverage smart contracts and decentralized protocols to enable peer-to-peer interactions, data transparency, and </a:t>
            </a:r>
            <a:r>
              <a:rPr lang="en-GB" sz="1800" dirty="0" err="1"/>
              <a:t>trustless</a:t>
            </a:r>
            <a:r>
              <a:rPr lang="en-GB" sz="1800" dirty="0"/>
              <a:t> transactions.</a:t>
            </a:r>
          </a:p>
          <a:p>
            <a:pPr marL="0" indent="0" algn="ctr">
              <a:lnSpc>
                <a:spcPct val="100000"/>
              </a:lnSpc>
              <a:buNone/>
            </a:pPr>
            <a:r>
              <a:rPr lang="en-GB" sz="1800" b="1" dirty="0"/>
              <a:t>[THIS TOPICS WILL BE DISCUSSED IN DETAIL IN LATER CHAPTERS]</a:t>
            </a:r>
            <a:endParaRPr lang="en-GB" b="1" dirty="0"/>
          </a:p>
          <a:p>
            <a:pPr>
              <a:lnSpc>
                <a:spcPct val="100000"/>
              </a:lnSpc>
            </a:pPr>
            <a:endParaRPr lang="en-US" dirty="0"/>
          </a:p>
        </p:txBody>
      </p:sp>
    </p:spTree>
    <p:extLst>
      <p:ext uri="{BB962C8B-B14F-4D97-AF65-F5344CB8AC3E}">
        <p14:creationId xmlns:p14="http://schemas.microsoft.com/office/powerpoint/2010/main" val="202802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A9B1-E73B-C749-D221-741C409D1C13}"/>
              </a:ext>
            </a:extLst>
          </p:cNvPr>
          <p:cNvSpPr>
            <a:spLocks noGrp="1"/>
          </p:cNvSpPr>
          <p:nvPr>
            <p:ph type="title"/>
          </p:nvPr>
        </p:nvSpPr>
        <p:spPr/>
        <p:txBody>
          <a:bodyPr/>
          <a:lstStyle/>
          <a:p>
            <a:r>
              <a:rPr lang="en-US" dirty="0"/>
              <a:t>The Block and The Chain</a:t>
            </a:r>
          </a:p>
        </p:txBody>
      </p:sp>
      <p:sp>
        <p:nvSpPr>
          <p:cNvPr id="3" name="Content Placeholder 2">
            <a:extLst>
              <a:ext uri="{FF2B5EF4-FFF2-40B4-BE49-F238E27FC236}">
                <a16:creationId xmlns:a16="http://schemas.microsoft.com/office/drawing/2014/main" id="{FC91C122-A2EA-188B-4979-F94F5C2F18DB}"/>
              </a:ext>
            </a:extLst>
          </p:cNvPr>
          <p:cNvSpPr>
            <a:spLocks noGrp="1"/>
          </p:cNvSpPr>
          <p:nvPr>
            <p:ph idx="1"/>
          </p:nvPr>
        </p:nvSpPr>
        <p:spPr/>
        <p:txBody>
          <a:bodyPr/>
          <a:lstStyle/>
          <a:p>
            <a:r>
              <a:rPr lang="en-GB" dirty="0"/>
              <a:t>In simplest terms, blockchain uses a combination of cryptography and a public ledger to create trust between parties while maintaining privacy. </a:t>
            </a:r>
          </a:p>
          <a:p>
            <a:r>
              <a:rPr lang="en-GB" dirty="0"/>
              <a:t>While blockchains can include many more features, the fundamentals of a blockchain are in the technology’s name:  </a:t>
            </a:r>
            <a:br>
              <a:rPr lang="en-GB" dirty="0"/>
            </a:br>
            <a:endParaRPr lang="en-GB" dirty="0"/>
          </a:p>
          <a:p>
            <a:pPr lvl="1">
              <a:buFont typeface="Courier New" panose="02070309020205020404" pitchFamily="49" charset="0"/>
              <a:buChar char="o"/>
            </a:pPr>
            <a:r>
              <a:rPr lang="en-GB" sz="2000" b="1" dirty="0"/>
              <a:t>The Block </a:t>
            </a:r>
            <a:r>
              <a:rPr lang="en-GB" sz="2000" dirty="0"/>
              <a:t>- A block is a list of transactions from a certain </a:t>
            </a:r>
            <a:r>
              <a:rPr lang="en-GB" sz="2000" dirty="0" err="1"/>
              <a:t>timeperiod</a:t>
            </a:r>
            <a:r>
              <a:rPr lang="en-GB" sz="2000" dirty="0"/>
              <a:t>. It contains all the information processed on the network within the past few minutes. </a:t>
            </a:r>
          </a:p>
          <a:p>
            <a:pPr lvl="1">
              <a:buFont typeface="Courier New" panose="02070309020205020404" pitchFamily="49" charset="0"/>
              <a:buChar char="o"/>
            </a:pPr>
            <a:r>
              <a:rPr lang="en-GB" sz="2000" b="1" dirty="0"/>
              <a:t>The Chain </a:t>
            </a:r>
            <a:r>
              <a:rPr lang="en-GB" sz="2000" dirty="0"/>
              <a:t>- Each block is timestamped, placed in chronological order, and linked to the block before it using cryptographic algorithms. These algorithms are difficult for computers to calculate and often take several minutes for the fastest computers in the world to solve. Once solved, the cryptographic chain locks the block into place, making it difficult to change.</a:t>
            </a:r>
          </a:p>
          <a:p>
            <a:pPr marL="0" indent="0">
              <a:buNone/>
            </a:pPr>
            <a:r>
              <a:rPr lang="en-GB" dirty="0"/>
              <a:t>The chain grows longer over time. Once a new block is created, the computers on the network work together to verify the transactions in the block and secure that block’s place in the chain. </a:t>
            </a:r>
            <a:endParaRPr lang="en-US" dirty="0"/>
          </a:p>
        </p:txBody>
      </p:sp>
    </p:spTree>
    <p:extLst>
      <p:ext uri="{BB962C8B-B14F-4D97-AF65-F5344CB8AC3E}">
        <p14:creationId xmlns:p14="http://schemas.microsoft.com/office/powerpoint/2010/main" val="244892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87C-F4B9-B1E2-F6CB-94E2970F8BA9}"/>
              </a:ext>
            </a:extLst>
          </p:cNvPr>
          <p:cNvSpPr>
            <a:spLocks noGrp="1"/>
          </p:cNvSpPr>
          <p:nvPr>
            <p:ph type="title"/>
          </p:nvPr>
        </p:nvSpPr>
        <p:spPr/>
        <p:txBody>
          <a:bodyPr/>
          <a:lstStyle/>
          <a:p>
            <a:r>
              <a:rPr lang="en-US" dirty="0"/>
              <a:t>Distributed Ledgers</a:t>
            </a:r>
          </a:p>
        </p:txBody>
      </p:sp>
      <p:sp>
        <p:nvSpPr>
          <p:cNvPr id="3" name="Content Placeholder 2">
            <a:extLst>
              <a:ext uri="{FF2B5EF4-FFF2-40B4-BE49-F238E27FC236}">
                <a16:creationId xmlns:a16="http://schemas.microsoft.com/office/drawing/2014/main" id="{271929A9-7AA1-7B2C-0E8B-1399B1FD735D}"/>
              </a:ext>
            </a:extLst>
          </p:cNvPr>
          <p:cNvSpPr>
            <a:spLocks noGrp="1"/>
          </p:cNvSpPr>
          <p:nvPr>
            <p:ph idx="1"/>
          </p:nvPr>
        </p:nvSpPr>
        <p:spPr/>
        <p:txBody>
          <a:bodyPr>
            <a:normAutofit fontScale="92500" lnSpcReduction="10000"/>
          </a:bodyPr>
          <a:lstStyle/>
          <a:p>
            <a:r>
              <a:rPr lang="en-GB" dirty="0"/>
              <a:t>The most fundamental part of the blockchain is the ledger. It’s where information about the accounts on the network is stored. The ledger inside the blockchain is what replaces the ledger at a bank or other institution. </a:t>
            </a:r>
          </a:p>
          <a:p>
            <a:r>
              <a:rPr lang="en-GB" dirty="0"/>
              <a:t>A blockchain ledger is distributed across the network. Every node on the network keeps its own copy of the ledger and updates it when someone submits a new transaction.</a:t>
            </a:r>
          </a:p>
          <a:p>
            <a:r>
              <a:rPr lang="en-GB" b="1" dirty="0"/>
              <a:t>Shared, distributed ledger </a:t>
            </a:r>
            <a:r>
              <a:rPr lang="en-GB" dirty="0"/>
              <a:t>— an immutable record of all transactions on the network, a record that all network participants can access. With a shared ledger, transactions are recorded only once, eliminating the duplication of effort that’s typical of traditional business networks.</a:t>
            </a:r>
          </a:p>
          <a:p>
            <a:r>
              <a:rPr lang="en-GB" dirty="0"/>
              <a:t>The Bitcoin ledger, the first blockchain ledger, requires three pieces of information to list a transaction:</a:t>
            </a:r>
            <a:br>
              <a:rPr lang="en-GB" dirty="0"/>
            </a:br>
            <a:endParaRPr lang="en-GB" dirty="0"/>
          </a:p>
          <a:p>
            <a:pPr lvl="1">
              <a:buFont typeface="Courier New" panose="02070309020205020404" pitchFamily="49" charset="0"/>
              <a:buChar char="o"/>
            </a:pPr>
            <a:r>
              <a:rPr lang="en-GB" sz="2000" b="1" dirty="0"/>
              <a:t>An Input </a:t>
            </a:r>
            <a:r>
              <a:rPr lang="en-GB" sz="2000" dirty="0"/>
              <a:t>- If Amy wants to send Ben a Bitcoin, she needs to tell the network where she got that Bitcoin in the first place. Maybe Amy received the Bitcoin yesterday from Sarah, so the first part of the ledger entry says so </a:t>
            </a:r>
          </a:p>
          <a:p>
            <a:pPr lvl="1">
              <a:buFont typeface="Courier New" panose="02070309020205020404" pitchFamily="49" charset="0"/>
              <a:buChar char="o"/>
            </a:pPr>
            <a:r>
              <a:rPr lang="en-GB" sz="2000" b="1" dirty="0"/>
              <a:t>An Amount </a:t>
            </a:r>
            <a:r>
              <a:rPr lang="en-GB" sz="2000" dirty="0"/>
              <a:t>- This is how much Amy wants to send to Ben; </a:t>
            </a:r>
          </a:p>
          <a:p>
            <a:pPr lvl="1">
              <a:buFont typeface="Courier New" panose="02070309020205020404" pitchFamily="49" charset="0"/>
              <a:buChar char="o"/>
            </a:pPr>
            <a:r>
              <a:rPr lang="en-GB" sz="2000" b="1" dirty="0"/>
              <a:t>An Output </a:t>
            </a:r>
            <a:r>
              <a:rPr lang="en-GB" sz="2000" dirty="0"/>
              <a:t>- This is Ben’s Bitcoin address where the Bitcoin should be deposited</a:t>
            </a:r>
          </a:p>
        </p:txBody>
      </p:sp>
    </p:spTree>
    <p:extLst>
      <p:ext uri="{BB962C8B-B14F-4D97-AF65-F5344CB8AC3E}">
        <p14:creationId xmlns:p14="http://schemas.microsoft.com/office/powerpoint/2010/main" val="266770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254E2BA-E431-1017-DB2A-512C963288F2}"/>
              </a:ext>
            </a:extLst>
          </p:cNvPr>
          <p:cNvSpPr>
            <a:spLocks noGrp="1"/>
          </p:cNvSpPr>
          <p:nvPr>
            <p:ph type="title"/>
          </p:nvPr>
        </p:nvSpPr>
        <p:spPr>
          <a:xfrm>
            <a:off x="492370" y="605896"/>
            <a:ext cx="3084844" cy="5646208"/>
          </a:xfrm>
        </p:spPr>
        <p:txBody>
          <a:bodyPr anchor="ctr">
            <a:normAutofit/>
          </a:bodyPr>
          <a:lstStyle/>
          <a:p>
            <a:r>
              <a:rPr lang="en-GB" sz="3600" dirty="0">
                <a:solidFill>
                  <a:srgbClr val="FFFFFF"/>
                </a:solidFill>
              </a:rPr>
              <a:t>Distributed Vs Centralized Vs Decentralized</a:t>
            </a:r>
            <a:endParaRPr lang="en-US"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95D19EA-EFF8-D439-4C5A-5291A505E6F6}"/>
              </a:ext>
            </a:extLst>
          </p:cNvPr>
          <p:cNvSpPr>
            <a:spLocks noGrp="1"/>
          </p:cNvSpPr>
          <p:nvPr>
            <p:ph idx="1"/>
          </p:nvPr>
        </p:nvSpPr>
        <p:spPr>
          <a:xfrm>
            <a:off x="4742016" y="605896"/>
            <a:ext cx="6413663" cy="5646208"/>
          </a:xfrm>
        </p:spPr>
        <p:txBody>
          <a:bodyPr anchor="ctr">
            <a:normAutofit/>
          </a:bodyPr>
          <a:lstStyle/>
          <a:p>
            <a:r>
              <a:rPr lang="en-GB" dirty="0"/>
              <a:t>In the field of computing, a distributed system is one where processing is not done solely on one computer. Rather, computation is shared across several computing resources. These systems communicate with one another using some form of messaging.</a:t>
            </a:r>
          </a:p>
          <a:p>
            <a:r>
              <a:rPr lang="en-GB" dirty="0"/>
              <a:t>A distributed system has characteristics of decentralization, in that the failure of a single entity (or node) does not mean the failure of the whole network. The common goal is to use processing power to collectively accomplish a task by distributing responsibility across many computers. However, decentralization changes the concept of common goals and messaging. </a:t>
            </a:r>
          </a:p>
          <a:p>
            <a:r>
              <a:rPr lang="en-GB" dirty="0"/>
              <a:t>In a fully decentralized system, a given node does not necessarily collabo‐ rate with every other node to achieve its objective, and decision-making is done through some form of consensus rather than having this responsibility rest in the hands of a single entity.</a:t>
            </a:r>
            <a:endParaRPr lang="en-US" dirty="0"/>
          </a:p>
        </p:txBody>
      </p:sp>
    </p:spTree>
    <p:extLst>
      <p:ext uri="{BB962C8B-B14F-4D97-AF65-F5344CB8AC3E}">
        <p14:creationId xmlns:p14="http://schemas.microsoft.com/office/powerpoint/2010/main" val="196563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0CDDFD8-7B99-4633-7B2E-8D532B3043D9}"/>
              </a:ext>
            </a:extLst>
          </p:cNvPr>
          <p:cNvPicPr>
            <a:picLocks noGrp="1" noChangeAspect="1"/>
          </p:cNvPicPr>
          <p:nvPr>
            <p:ph idx="1"/>
          </p:nvPr>
        </p:nvPicPr>
        <p:blipFill>
          <a:blip r:embed="rId2"/>
          <a:stretch>
            <a:fillRect/>
          </a:stretch>
        </p:blipFill>
        <p:spPr>
          <a:xfrm>
            <a:off x="1912228" y="905933"/>
            <a:ext cx="8399548" cy="5039728"/>
          </a:xfrm>
          <a:prstGeom prst="rect">
            <a:avLst/>
          </a:prstGeom>
        </p:spPr>
      </p:pic>
    </p:spTree>
    <p:extLst>
      <p:ext uri="{BB962C8B-B14F-4D97-AF65-F5344CB8AC3E}">
        <p14:creationId xmlns:p14="http://schemas.microsoft.com/office/powerpoint/2010/main" val="256502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1F86-EFEA-336A-7056-77ED24ED6D0B}"/>
              </a:ext>
            </a:extLst>
          </p:cNvPr>
          <p:cNvSpPr>
            <a:spLocks noGrp="1"/>
          </p:cNvSpPr>
          <p:nvPr>
            <p:ph type="title"/>
          </p:nvPr>
        </p:nvSpPr>
        <p:spPr/>
        <p:txBody>
          <a:bodyPr>
            <a:normAutofit fontScale="90000"/>
          </a:bodyPr>
          <a:lstStyle/>
          <a:p>
            <a:r>
              <a:rPr lang="en-GB" sz="4800" dirty="0">
                <a:solidFill>
                  <a:schemeClr val="tx1"/>
                </a:solidFill>
              </a:rPr>
              <a:t>Distributed Vs Centralized Vs Decentralized</a:t>
            </a:r>
            <a:endParaRPr lang="en-US" dirty="0">
              <a:solidFill>
                <a:schemeClr val="tx1"/>
              </a:solidFill>
            </a:endParaRPr>
          </a:p>
        </p:txBody>
      </p:sp>
      <p:graphicFrame>
        <p:nvGraphicFramePr>
          <p:cNvPr id="9" name="Content Placeholder 2">
            <a:extLst>
              <a:ext uri="{FF2B5EF4-FFF2-40B4-BE49-F238E27FC236}">
                <a16:creationId xmlns:a16="http://schemas.microsoft.com/office/drawing/2014/main" id="{32D5E18E-AD46-B44C-053C-DB66FF801671}"/>
              </a:ext>
            </a:extLst>
          </p:cNvPr>
          <p:cNvGraphicFramePr>
            <a:graphicFrameLocks noGrp="1"/>
          </p:cNvGraphicFramePr>
          <p:nvPr>
            <p:ph idx="1"/>
          </p:nvPr>
        </p:nvGraphicFramePr>
        <p:xfrm>
          <a:off x="1097280" y="1173411"/>
          <a:ext cx="10058400" cy="4695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72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58E1-AF3C-251D-8FD3-93351B2FCC05}"/>
              </a:ext>
            </a:extLst>
          </p:cNvPr>
          <p:cNvSpPr>
            <a:spLocks noGrp="1"/>
          </p:cNvSpPr>
          <p:nvPr>
            <p:ph type="title"/>
          </p:nvPr>
        </p:nvSpPr>
        <p:spPr/>
        <p:txBody>
          <a:bodyPr/>
          <a:lstStyle/>
          <a:p>
            <a:r>
              <a:rPr lang="en-US" dirty="0"/>
              <a:t>Bitcoin</a:t>
            </a:r>
          </a:p>
        </p:txBody>
      </p:sp>
      <p:sp>
        <p:nvSpPr>
          <p:cNvPr id="3" name="Content Placeholder 2">
            <a:extLst>
              <a:ext uri="{FF2B5EF4-FFF2-40B4-BE49-F238E27FC236}">
                <a16:creationId xmlns:a16="http://schemas.microsoft.com/office/drawing/2014/main" id="{41F731AC-2E2A-BCD6-213F-511FE1C51E95}"/>
              </a:ext>
            </a:extLst>
          </p:cNvPr>
          <p:cNvSpPr>
            <a:spLocks noGrp="1"/>
          </p:cNvSpPr>
          <p:nvPr>
            <p:ph idx="1"/>
          </p:nvPr>
        </p:nvSpPr>
        <p:spPr/>
        <p:txBody>
          <a:bodyPr>
            <a:normAutofit lnSpcReduction="10000"/>
          </a:bodyPr>
          <a:lstStyle/>
          <a:p>
            <a:pPr>
              <a:buFont typeface="Wingdings" panose="05000000000000000000" pitchFamily="2" charset="2"/>
              <a:buChar char="§"/>
            </a:pPr>
            <a:r>
              <a:rPr lang="en-GB" dirty="0"/>
              <a:t> On August 18, 2008, &gt;the domain bitcoin.org was registered. Then, written by some‐ one or a group using the pseudonym Satoshi Nakamoto, a </a:t>
            </a:r>
            <a:r>
              <a:rPr lang="en-GB" dirty="0">
                <a:hlinkClick r:id="rId2"/>
              </a:rPr>
              <a:t>whitepaper</a:t>
            </a:r>
            <a:r>
              <a:rPr lang="en-GB" dirty="0"/>
              <a:t> was published on October 31, 2008, and shared on numerous software developer mailing lists. </a:t>
            </a:r>
          </a:p>
          <a:p>
            <a:pPr>
              <a:buFont typeface="Wingdings" panose="05000000000000000000" pitchFamily="2" charset="2"/>
              <a:buChar char="§"/>
            </a:pPr>
            <a:r>
              <a:rPr lang="en-GB" dirty="0"/>
              <a:t> Titled “Bitcoin: A Peer-to-Peer Electronic Cash System,” the paper provided a detailed proposal for creating a value system that existed only on the internet. </a:t>
            </a:r>
          </a:p>
          <a:p>
            <a:pPr>
              <a:buFont typeface="Wingdings" panose="05000000000000000000" pitchFamily="2" charset="2"/>
              <a:buChar char="§"/>
            </a:pPr>
            <a:r>
              <a:rPr lang="en-GB" dirty="0"/>
              <a:t> The aim was to create a digital currency that could operate without any connection to a bank or central government, and to build a more transparent financial system that could prevent the catastrophic events of the 2008 financial crisis from ever happening again.</a:t>
            </a:r>
            <a:endParaRPr lang="en-US" dirty="0"/>
          </a:p>
          <a:p>
            <a:pPr>
              <a:buFont typeface="Wingdings" panose="05000000000000000000" pitchFamily="2" charset="2"/>
              <a:buChar char="§"/>
            </a:pPr>
            <a:r>
              <a:rPr lang="en-GB" dirty="0"/>
              <a:t>The Bitcoin proposal featured a number of ideas pulled from systems that preceded it. These included: </a:t>
            </a:r>
          </a:p>
          <a:p>
            <a:pPr lvl="1">
              <a:buFont typeface="Wingdings" panose="05000000000000000000" pitchFamily="2" charset="2"/>
              <a:buChar char="§"/>
            </a:pPr>
            <a:r>
              <a:rPr lang="en-GB" dirty="0"/>
              <a:t>Secure digital transactions, like the smart contracts outlined by Nick Szabo </a:t>
            </a:r>
          </a:p>
          <a:p>
            <a:pPr lvl="1">
              <a:buFont typeface="Wingdings" panose="05000000000000000000" pitchFamily="2" charset="2"/>
              <a:buChar char="§"/>
            </a:pPr>
            <a:r>
              <a:rPr lang="en-GB" dirty="0"/>
              <a:t>Using cryptography to secure transactions, like in </a:t>
            </a:r>
            <a:r>
              <a:rPr lang="en-GB" dirty="0" err="1"/>
              <a:t>DigiCash</a:t>
            </a:r>
            <a:r>
              <a:rPr lang="en-GB" dirty="0"/>
              <a:t> </a:t>
            </a:r>
          </a:p>
          <a:p>
            <a:pPr lvl="1">
              <a:buFont typeface="Wingdings" panose="05000000000000000000" pitchFamily="2" charset="2"/>
              <a:buChar char="§"/>
            </a:pPr>
            <a:r>
              <a:rPr lang="en-GB" dirty="0"/>
              <a:t>The theoretical ability to send small amounts of secured value, as E-gold was able to do </a:t>
            </a:r>
          </a:p>
          <a:p>
            <a:pPr lvl="1">
              <a:buFont typeface="Wingdings" panose="05000000000000000000" pitchFamily="2" charset="2"/>
              <a:buChar char="§"/>
            </a:pPr>
            <a:r>
              <a:rPr lang="en-GB" dirty="0"/>
              <a:t>The creation of money outside of governmental systems, as B-Money had proposed </a:t>
            </a:r>
          </a:p>
          <a:p>
            <a:pPr lvl="1">
              <a:buFont typeface="Wingdings" panose="05000000000000000000" pitchFamily="2" charset="2"/>
              <a:buChar char="§"/>
            </a:pPr>
            <a:r>
              <a:rPr lang="en-GB" dirty="0"/>
              <a:t>Using proof-of-work to verify validity of digital funds, as </a:t>
            </a:r>
            <a:r>
              <a:rPr lang="en-GB" dirty="0" err="1"/>
              <a:t>Hashcash</a:t>
            </a:r>
            <a:r>
              <a:rPr lang="en-GB" dirty="0"/>
              <a:t> was designed to do </a:t>
            </a:r>
          </a:p>
        </p:txBody>
      </p:sp>
    </p:spTree>
    <p:extLst>
      <p:ext uri="{BB962C8B-B14F-4D97-AF65-F5344CB8AC3E}">
        <p14:creationId xmlns:p14="http://schemas.microsoft.com/office/powerpoint/2010/main" val="2879145376"/>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553</TotalTime>
  <Words>4759</Words>
  <Application>Microsoft Office PowerPoint</Application>
  <PresentationFormat>Widescreen</PresentationFormat>
  <Paragraphs>211</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Abadi</vt:lpstr>
      <vt:lpstr>Arial</vt:lpstr>
      <vt:lpstr>Calibri</vt:lpstr>
      <vt:lpstr>Calibri Light</vt:lpstr>
      <vt:lpstr>Consolas</vt:lpstr>
      <vt:lpstr>Courier New</vt:lpstr>
      <vt:lpstr>Wingdings</vt:lpstr>
      <vt:lpstr>Retrospect</vt:lpstr>
      <vt:lpstr>Blockchain and Cryptocurrency</vt:lpstr>
      <vt:lpstr>Blockchain</vt:lpstr>
      <vt:lpstr>PowerPoint Presentation</vt:lpstr>
      <vt:lpstr>The Block and The Chain</vt:lpstr>
      <vt:lpstr>Distributed Ledgers</vt:lpstr>
      <vt:lpstr>Distributed Vs Centralized Vs Decentralized</vt:lpstr>
      <vt:lpstr>PowerPoint Presentation</vt:lpstr>
      <vt:lpstr>Distributed Vs Centralized Vs Decentralized</vt:lpstr>
      <vt:lpstr>Bitcoin</vt:lpstr>
      <vt:lpstr>Bitcoin Whitepaper</vt:lpstr>
      <vt:lpstr>PowerPoint Presentation</vt:lpstr>
      <vt:lpstr>Why Blockchain Ledger?</vt:lpstr>
      <vt:lpstr>Timestamp Server</vt:lpstr>
      <vt:lpstr>Opensource</vt:lpstr>
      <vt:lpstr>Advantages and Disadvantages of Blockchain</vt:lpstr>
      <vt:lpstr>PowerPoint Presentation</vt:lpstr>
      <vt:lpstr>PowerPoint Presentation</vt:lpstr>
      <vt:lpstr>PowerPoint Presentation</vt:lpstr>
      <vt:lpstr>Types of Blockchain</vt:lpstr>
      <vt:lpstr>Public Blockchain</vt:lpstr>
      <vt:lpstr>Private Blockchain</vt:lpstr>
      <vt:lpstr>Proof of Work (PoW) vs. Proof of Stake (PoS)</vt:lpstr>
      <vt:lpstr>Proof of Work (PoW)</vt:lpstr>
      <vt:lpstr>Proof of Stake (PoS)</vt:lpstr>
      <vt:lpstr>Other Types of Blockchains</vt:lpstr>
      <vt:lpstr>Brief History of Blockchain</vt:lpstr>
      <vt:lpstr>Layers of Blockchain Architecture</vt:lpstr>
      <vt:lpstr>PowerPoint Presentation</vt:lpstr>
      <vt:lpstr>Challenges of the Blockchain</vt:lpstr>
      <vt:lpstr>The Blockchain Trilemma</vt:lpstr>
      <vt:lpstr>Stakeholders or Participants of Blockchain</vt:lpstr>
      <vt:lpstr>Terminology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and Cryptocurrency</dc:title>
  <dc:creator>Arefat Hyeredin</dc:creator>
  <cp:lastModifiedBy>Arefat Hyeredin</cp:lastModifiedBy>
  <cp:revision>29</cp:revision>
  <dcterms:created xsi:type="dcterms:W3CDTF">2024-03-12T08:47:16Z</dcterms:created>
  <dcterms:modified xsi:type="dcterms:W3CDTF">2024-03-30T08:15:21Z</dcterms:modified>
</cp:coreProperties>
</file>